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03" r:id="rId6"/>
    <p:sldId id="559" r:id="rId7"/>
    <p:sldId id="560" r:id="rId8"/>
    <p:sldId id="510" r:id="rId9"/>
    <p:sldId id="521" r:id="rId10"/>
    <p:sldId id="563" r:id="rId11"/>
    <p:sldId id="568" r:id="rId12"/>
    <p:sldId id="577" r:id="rId13"/>
    <p:sldId id="579" r:id="rId14"/>
    <p:sldId id="576" r:id="rId15"/>
    <p:sldId id="571" r:id="rId16"/>
    <p:sldId id="572" r:id="rId17"/>
    <p:sldId id="573" r:id="rId18"/>
    <p:sldId id="570" r:id="rId19"/>
    <p:sldId id="574" r:id="rId20"/>
    <p:sldId id="575" r:id="rId21"/>
    <p:sldId id="580" r:id="rId22"/>
    <p:sldId id="581" r:id="rId23"/>
    <p:sldId id="582" r:id="rId24"/>
    <p:sldId id="583" r:id="rId25"/>
    <p:sldId id="588" r:id="rId26"/>
    <p:sldId id="589" r:id="rId27"/>
    <p:sldId id="590" r:id="rId28"/>
    <p:sldId id="591" r:id="rId29"/>
    <p:sldId id="592" r:id="rId30"/>
    <p:sldId id="594" r:id="rId31"/>
    <p:sldId id="596" r:id="rId32"/>
    <p:sldId id="595" r:id="rId33"/>
    <p:sldId id="593" r:id="rId34"/>
    <p:sldId id="597" r:id="rId35"/>
    <p:sldId id="598" r:id="rId36"/>
    <p:sldId id="599" r:id="rId37"/>
    <p:sldId id="600" r:id="rId38"/>
    <p:sldId id="601" r:id="rId39"/>
    <p:sldId id="602" r:id="rId40"/>
    <p:sldId id="606" r:id="rId41"/>
    <p:sldId id="564" r:id="rId42"/>
    <p:sldId id="607" r:id="rId43"/>
    <p:sldId id="608" r:id="rId44"/>
    <p:sldId id="609" r:id="rId45"/>
    <p:sldId id="610" r:id="rId46"/>
    <p:sldId id="565" r:id="rId47"/>
    <p:sldId id="567" r:id="rId48"/>
    <p:sldId id="566" r:id="rId49"/>
    <p:sldId id="605" r:id="rId50"/>
    <p:sldId id="61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59"/>
            <p14:sldId id="560"/>
            <p14:sldId id="510"/>
            <p14:sldId id="521"/>
            <p14:sldId id="563"/>
            <p14:sldId id="568"/>
            <p14:sldId id="577"/>
            <p14:sldId id="579"/>
            <p14:sldId id="576"/>
            <p14:sldId id="571"/>
            <p14:sldId id="572"/>
            <p14:sldId id="573"/>
            <p14:sldId id="570"/>
            <p14:sldId id="574"/>
            <p14:sldId id="575"/>
            <p14:sldId id="580"/>
            <p14:sldId id="581"/>
            <p14:sldId id="582"/>
            <p14:sldId id="583"/>
            <p14:sldId id="588"/>
            <p14:sldId id="589"/>
            <p14:sldId id="590"/>
            <p14:sldId id="591"/>
            <p14:sldId id="592"/>
            <p14:sldId id="594"/>
            <p14:sldId id="596"/>
            <p14:sldId id="595"/>
            <p14:sldId id="593"/>
            <p14:sldId id="597"/>
            <p14:sldId id="598"/>
            <p14:sldId id="599"/>
            <p14:sldId id="600"/>
            <p14:sldId id="601"/>
            <p14:sldId id="602"/>
            <p14:sldId id="606"/>
            <p14:sldId id="564"/>
            <p14:sldId id="607"/>
            <p14:sldId id="608"/>
            <p14:sldId id="609"/>
            <p14:sldId id="610"/>
            <p14:sldId id="565"/>
            <p14:sldId id="567"/>
            <p14:sldId id="566"/>
            <p14:sldId id="605"/>
            <p14:sldId id="6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99"/>
    <a:srgbClr val="ECFDFE"/>
    <a:srgbClr val="66FFFF"/>
    <a:srgbClr val="FFFFFF"/>
    <a:srgbClr val="F5BCA5"/>
    <a:srgbClr val="FF66FF"/>
    <a:srgbClr val="FAE3B4"/>
    <a:srgbClr val="FF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61" autoAdjust="0"/>
  </p:normalViewPr>
  <p:slideViewPr>
    <p:cSldViewPr snapToGrid="0">
      <p:cViewPr varScale="1">
        <p:scale>
          <a:sx n="62" d="100"/>
          <a:sy n="62" d="100"/>
        </p:scale>
        <p:origin x="954"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B188DC-4C47-4BDF-A514-CC419460411C}"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F3458B80-2217-4A21-B4A4-8A185B99C194}">
      <dgm:prSet phldrT="[Text]" custT="1"/>
      <dgm:spPr/>
      <dgm:t>
        <a:bodyPr/>
        <a:lstStyle/>
        <a:p>
          <a:pPr>
            <a:buNone/>
          </a:pPr>
          <a:r>
            <a:rPr lang="en-US" sz="2400" b="1" dirty="0">
              <a:latin typeface="Alexandria"/>
            </a:rPr>
            <a:t>1. Pre-Lease</a:t>
          </a:r>
        </a:p>
      </dgm:t>
    </dgm:pt>
    <dgm:pt modelId="{678D8DFC-93FC-4833-BE9B-5D2535BD9881}" type="parTrans" cxnId="{A3979559-BD25-41DA-AE3D-FFA5B38585A4}">
      <dgm:prSet/>
      <dgm:spPr/>
      <dgm:t>
        <a:bodyPr/>
        <a:lstStyle/>
        <a:p>
          <a:endParaRPr lang="en-US"/>
        </a:p>
      </dgm:t>
    </dgm:pt>
    <dgm:pt modelId="{DEAEC239-B04A-4628-9A7D-0DEB2D582043}" type="sibTrans" cxnId="{A3979559-BD25-41DA-AE3D-FFA5B38585A4}">
      <dgm:prSet/>
      <dgm:spPr/>
      <dgm:t>
        <a:bodyPr/>
        <a:lstStyle/>
        <a:p>
          <a:endParaRPr lang="en-US"/>
        </a:p>
      </dgm:t>
    </dgm:pt>
    <dgm:pt modelId="{B132C6B8-20B8-4A22-AFEE-872FE2761C3D}">
      <dgm:prSet phldrT="[Text]" custT="1"/>
      <dgm:spPr/>
      <dgm:t>
        <a:bodyPr/>
        <a:lstStyle/>
        <a:p>
          <a:r>
            <a:rPr lang="en-US" sz="2400" b="1" dirty="0">
              <a:latin typeface="Alexandria"/>
            </a:rPr>
            <a:t>2. Lease Execution</a:t>
          </a:r>
        </a:p>
      </dgm:t>
    </dgm:pt>
    <dgm:pt modelId="{E2414EAD-97A2-466E-94F0-5B8FD207AA39}" type="parTrans" cxnId="{53ADF35F-A716-402B-8A8E-D480E74012D0}">
      <dgm:prSet/>
      <dgm:spPr/>
      <dgm:t>
        <a:bodyPr/>
        <a:lstStyle/>
        <a:p>
          <a:endParaRPr lang="en-US"/>
        </a:p>
      </dgm:t>
    </dgm:pt>
    <dgm:pt modelId="{26A26CBE-B1B1-4944-B760-C0B59770F0DC}" type="sibTrans" cxnId="{53ADF35F-A716-402B-8A8E-D480E74012D0}">
      <dgm:prSet/>
      <dgm:spPr/>
      <dgm:t>
        <a:bodyPr/>
        <a:lstStyle/>
        <a:p>
          <a:endParaRPr lang="en-US"/>
        </a:p>
      </dgm:t>
    </dgm:pt>
    <dgm:pt modelId="{7A79516E-361F-4DB2-98B3-43B69376652A}">
      <dgm:prSet phldrT="[Text]" custT="1"/>
      <dgm:spPr/>
      <dgm:t>
        <a:bodyPr/>
        <a:lstStyle/>
        <a:p>
          <a:pPr>
            <a:buNone/>
          </a:pPr>
          <a:r>
            <a:rPr lang="en-US" sz="2400" b="1" kern="1200" dirty="0">
              <a:solidFill>
                <a:prstClr val="white"/>
              </a:solidFill>
              <a:latin typeface="Alexandria"/>
              <a:ea typeface="+mn-ea"/>
              <a:cs typeface="+mn-cs"/>
            </a:rPr>
            <a:t>3. Lease Administration/ Occupancy</a:t>
          </a:r>
        </a:p>
      </dgm:t>
    </dgm:pt>
    <dgm:pt modelId="{A247698F-DC52-4A03-AADC-3FAB9A9AE1E8}" type="parTrans" cxnId="{B816773D-2ECA-4183-BBA0-46F135AF6D58}">
      <dgm:prSet/>
      <dgm:spPr/>
      <dgm:t>
        <a:bodyPr/>
        <a:lstStyle/>
        <a:p>
          <a:endParaRPr lang="en-US"/>
        </a:p>
      </dgm:t>
    </dgm:pt>
    <dgm:pt modelId="{1E114B5C-28A5-443C-9F85-4D8824A05A88}" type="sibTrans" cxnId="{B816773D-2ECA-4183-BBA0-46F135AF6D58}">
      <dgm:prSet/>
      <dgm:spPr/>
      <dgm:t>
        <a:bodyPr/>
        <a:lstStyle/>
        <a:p>
          <a:endParaRPr lang="en-US"/>
        </a:p>
      </dgm:t>
    </dgm:pt>
    <dgm:pt modelId="{F8A30467-75AC-4DAB-A0DB-6B82424F01D0}">
      <dgm:prSet phldrT="[Text]" custT="1"/>
      <dgm:spPr/>
      <dgm:t>
        <a:bodyPr/>
        <a:lstStyle/>
        <a:p>
          <a:pPr>
            <a:buNone/>
          </a:pPr>
          <a:r>
            <a:rPr lang="en-US" sz="2400" b="1" kern="1200" dirty="0">
              <a:solidFill>
                <a:prstClr val="white"/>
              </a:solidFill>
              <a:latin typeface="Alexandria"/>
              <a:ea typeface="+mn-ea"/>
              <a:cs typeface="+mn-cs"/>
            </a:rPr>
            <a:t>4. Lease Expiration / Termination</a:t>
          </a:r>
        </a:p>
      </dgm:t>
    </dgm:pt>
    <dgm:pt modelId="{1C1C0D2A-E0D2-4AE9-9E2F-1B3D49F2B4E1}" type="parTrans" cxnId="{1DE34977-76B5-45D6-A82B-3483EFD47C37}">
      <dgm:prSet/>
      <dgm:spPr/>
      <dgm:t>
        <a:bodyPr/>
        <a:lstStyle/>
        <a:p>
          <a:endParaRPr lang="en-US"/>
        </a:p>
      </dgm:t>
    </dgm:pt>
    <dgm:pt modelId="{A366FB33-21A0-4CDA-AFFC-4F07D5CB0324}" type="sibTrans" cxnId="{1DE34977-76B5-45D6-A82B-3483EFD47C37}">
      <dgm:prSet/>
      <dgm:spPr/>
      <dgm:t>
        <a:bodyPr/>
        <a:lstStyle/>
        <a:p>
          <a:endParaRPr lang="en-US"/>
        </a:p>
      </dgm:t>
    </dgm:pt>
    <dgm:pt modelId="{FD14D377-2BDD-400B-BB83-C1F93B4D984B}">
      <dgm:prSet phldrT="[Text]" custT="1"/>
      <dgm:spPr/>
      <dgm:t>
        <a:bodyPr/>
        <a:lstStyle/>
        <a:p>
          <a:pPr>
            <a:buNone/>
          </a:pPr>
          <a:r>
            <a:rPr lang="en-US" sz="2400" b="1" kern="1200" dirty="0">
              <a:solidFill>
                <a:prstClr val="white"/>
              </a:solidFill>
              <a:latin typeface="Alexandria"/>
              <a:ea typeface="+mn-ea"/>
              <a:cs typeface="+mn-cs"/>
            </a:rPr>
            <a:t>5. Post-Lease (Recovery &amp; Re-letting)</a:t>
          </a:r>
        </a:p>
      </dgm:t>
    </dgm:pt>
    <dgm:pt modelId="{1E0F07FD-4441-48B9-9C21-EFA74FF74BAD}" type="parTrans" cxnId="{16DDFBD2-99C3-40A3-935D-88E54683DECD}">
      <dgm:prSet/>
      <dgm:spPr/>
      <dgm:t>
        <a:bodyPr/>
        <a:lstStyle/>
        <a:p>
          <a:endParaRPr lang="en-US"/>
        </a:p>
      </dgm:t>
    </dgm:pt>
    <dgm:pt modelId="{903D7D19-82B4-4521-BAEF-D599856C8226}" type="sibTrans" cxnId="{16DDFBD2-99C3-40A3-935D-88E54683DECD}">
      <dgm:prSet/>
      <dgm:spPr/>
      <dgm:t>
        <a:bodyPr/>
        <a:lstStyle/>
        <a:p>
          <a:endParaRPr lang="en-US"/>
        </a:p>
      </dgm:t>
    </dgm:pt>
    <dgm:pt modelId="{7681A6E5-E061-42AD-A371-9F8F8C926900}" type="pres">
      <dgm:prSet presAssocID="{3EB188DC-4C47-4BDF-A514-CC419460411C}" presName="cycle" presStyleCnt="0">
        <dgm:presLayoutVars>
          <dgm:dir/>
          <dgm:resizeHandles val="exact"/>
        </dgm:presLayoutVars>
      </dgm:prSet>
      <dgm:spPr/>
    </dgm:pt>
    <dgm:pt modelId="{B9AEE528-34AA-45E6-A5C5-9F461A306762}" type="pres">
      <dgm:prSet presAssocID="{F3458B80-2217-4A21-B4A4-8A185B99C194}" presName="node" presStyleLbl="node1" presStyleIdx="0" presStyleCnt="5" custScaleX="214247">
        <dgm:presLayoutVars>
          <dgm:bulletEnabled val="1"/>
        </dgm:presLayoutVars>
      </dgm:prSet>
      <dgm:spPr/>
    </dgm:pt>
    <dgm:pt modelId="{0EA45E46-F538-458F-9FBA-8BAA8B669D22}" type="pres">
      <dgm:prSet presAssocID="{DEAEC239-B04A-4628-9A7D-0DEB2D582043}" presName="sibTrans" presStyleLbl="sibTrans2D1" presStyleIdx="0" presStyleCnt="5"/>
      <dgm:spPr/>
    </dgm:pt>
    <dgm:pt modelId="{3D89CD6C-FC13-450D-B58E-0362A736732B}" type="pres">
      <dgm:prSet presAssocID="{DEAEC239-B04A-4628-9A7D-0DEB2D582043}" presName="connectorText" presStyleLbl="sibTrans2D1" presStyleIdx="0" presStyleCnt="5"/>
      <dgm:spPr/>
    </dgm:pt>
    <dgm:pt modelId="{F50F1ADB-5193-4D1B-8A37-79F76A6CED6A}" type="pres">
      <dgm:prSet presAssocID="{B132C6B8-20B8-4A22-AFEE-872FE2761C3D}" presName="node" presStyleLbl="node1" presStyleIdx="1" presStyleCnt="5" custScaleX="241445" custRadScaleRad="246195" custRadScaleInc="26329">
        <dgm:presLayoutVars>
          <dgm:bulletEnabled val="1"/>
        </dgm:presLayoutVars>
      </dgm:prSet>
      <dgm:spPr/>
    </dgm:pt>
    <dgm:pt modelId="{BBF6E546-02BE-4C3D-93D6-DA10A57C0439}" type="pres">
      <dgm:prSet presAssocID="{26A26CBE-B1B1-4944-B760-C0B59770F0DC}" presName="sibTrans" presStyleLbl="sibTrans2D1" presStyleIdx="1" presStyleCnt="5"/>
      <dgm:spPr/>
    </dgm:pt>
    <dgm:pt modelId="{D9A87514-C2F9-4286-8748-F54B36D08FB8}" type="pres">
      <dgm:prSet presAssocID="{26A26CBE-B1B1-4944-B760-C0B59770F0DC}" presName="connectorText" presStyleLbl="sibTrans2D1" presStyleIdx="1" presStyleCnt="5"/>
      <dgm:spPr/>
    </dgm:pt>
    <dgm:pt modelId="{5294DEFC-5B44-4298-841A-DB90BC9ED82D}" type="pres">
      <dgm:prSet presAssocID="{7A79516E-361F-4DB2-98B3-43B69376652A}" presName="node" presStyleLbl="node1" presStyleIdx="2" presStyleCnt="5" custScaleX="238066" custRadScaleRad="163016" custRadScaleInc="-67210">
        <dgm:presLayoutVars>
          <dgm:bulletEnabled val="1"/>
        </dgm:presLayoutVars>
      </dgm:prSet>
      <dgm:spPr/>
    </dgm:pt>
    <dgm:pt modelId="{25C0B8C2-04C2-4F88-A71C-E3FF03A707BC}" type="pres">
      <dgm:prSet presAssocID="{1E114B5C-28A5-443C-9F85-4D8824A05A88}" presName="sibTrans" presStyleLbl="sibTrans2D1" presStyleIdx="2" presStyleCnt="5"/>
      <dgm:spPr/>
    </dgm:pt>
    <dgm:pt modelId="{AE1479BB-DD47-4C2F-9016-502DBF0A529E}" type="pres">
      <dgm:prSet presAssocID="{1E114B5C-28A5-443C-9F85-4D8824A05A88}" presName="connectorText" presStyleLbl="sibTrans2D1" presStyleIdx="2" presStyleCnt="5"/>
      <dgm:spPr/>
    </dgm:pt>
    <dgm:pt modelId="{CD7EA8D2-9C63-4891-BDCB-14E98AE373AF}" type="pres">
      <dgm:prSet presAssocID="{F8A30467-75AC-4DAB-A0DB-6B82424F01D0}" presName="node" presStyleLbl="node1" presStyleIdx="3" presStyleCnt="5" custScaleX="265266" custRadScaleRad="152749" custRadScaleInc="61012">
        <dgm:presLayoutVars>
          <dgm:bulletEnabled val="1"/>
        </dgm:presLayoutVars>
      </dgm:prSet>
      <dgm:spPr/>
    </dgm:pt>
    <dgm:pt modelId="{44379286-4EAE-48EC-A0B8-879CB7125556}" type="pres">
      <dgm:prSet presAssocID="{A366FB33-21A0-4CDA-AFFC-4F07D5CB0324}" presName="sibTrans" presStyleLbl="sibTrans2D1" presStyleIdx="3" presStyleCnt="5"/>
      <dgm:spPr/>
    </dgm:pt>
    <dgm:pt modelId="{86DA6FBE-A776-4364-9E38-CC7A2E36E298}" type="pres">
      <dgm:prSet presAssocID="{A366FB33-21A0-4CDA-AFFC-4F07D5CB0324}" presName="connectorText" presStyleLbl="sibTrans2D1" presStyleIdx="3" presStyleCnt="5"/>
      <dgm:spPr/>
    </dgm:pt>
    <dgm:pt modelId="{84336B46-0729-487B-9E16-E815D2E599D2}" type="pres">
      <dgm:prSet presAssocID="{FD14D377-2BDD-400B-BB83-C1F93B4D984B}" presName="node" presStyleLbl="node1" presStyleIdx="4" presStyleCnt="5" custScaleX="247022" custRadScaleRad="236147" custRadScaleInc="-34271">
        <dgm:presLayoutVars>
          <dgm:bulletEnabled val="1"/>
        </dgm:presLayoutVars>
      </dgm:prSet>
      <dgm:spPr/>
    </dgm:pt>
    <dgm:pt modelId="{562F93C0-730D-4598-AE45-3215D3E98018}" type="pres">
      <dgm:prSet presAssocID="{903D7D19-82B4-4521-BAEF-D599856C8226}" presName="sibTrans" presStyleLbl="sibTrans2D1" presStyleIdx="4" presStyleCnt="5" custLinFactNeighborX="-9591" custLinFactNeighborY="-39576"/>
      <dgm:spPr/>
    </dgm:pt>
    <dgm:pt modelId="{FD0ED46F-C5DD-4BBD-B26A-DE046A37113B}" type="pres">
      <dgm:prSet presAssocID="{903D7D19-82B4-4521-BAEF-D599856C8226}" presName="connectorText" presStyleLbl="sibTrans2D1" presStyleIdx="4" presStyleCnt="5"/>
      <dgm:spPr/>
    </dgm:pt>
  </dgm:ptLst>
  <dgm:cxnLst>
    <dgm:cxn modelId="{96343A07-4C9E-4F46-AFF8-77EEC6A1113E}" type="presOf" srcId="{26A26CBE-B1B1-4944-B760-C0B59770F0DC}" destId="{D9A87514-C2F9-4286-8748-F54B36D08FB8}" srcOrd="1" destOrd="0" presId="urn:microsoft.com/office/officeart/2005/8/layout/cycle2"/>
    <dgm:cxn modelId="{6D5EFC14-97CC-441B-BC60-406324C9008F}" type="presOf" srcId="{3EB188DC-4C47-4BDF-A514-CC419460411C}" destId="{7681A6E5-E061-42AD-A371-9F8F8C926900}" srcOrd="0" destOrd="0" presId="urn:microsoft.com/office/officeart/2005/8/layout/cycle2"/>
    <dgm:cxn modelId="{DD04FD15-EEF2-4F41-8D67-0DF58E5668BA}" type="presOf" srcId="{F8A30467-75AC-4DAB-A0DB-6B82424F01D0}" destId="{CD7EA8D2-9C63-4891-BDCB-14E98AE373AF}" srcOrd="0" destOrd="0" presId="urn:microsoft.com/office/officeart/2005/8/layout/cycle2"/>
    <dgm:cxn modelId="{B816773D-2ECA-4183-BBA0-46F135AF6D58}" srcId="{3EB188DC-4C47-4BDF-A514-CC419460411C}" destId="{7A79516E-361F-4DB2-98B3-43B69376652A}" srcOrd="2" destOrd="0" parTransId="{A247698F-DC52-4A03-AADC-3FAB9A9AE1E8}" sibTransId="{1E114B5C-28A5-443C-9F85-4D8824A05A88}"/>
    <dgm:cxn modelId="{53ADF35F-A716-402B-8A8E-D480E74012D0}" srcId="{3EB188DC-4C47-4BDF-A514-CC419460411C}" destId="{B132C6B8-20B8-4A22-AFEE-872FE2761C3D}" srcOrd="1" destOrd="0" parTransId="{E2414EAD-97A2-466E-94F0-5B8FD207AA39}" sibTransId="{26A26CBE-B1B1-4944-B760-C0B59770F0DC}"/>
    <dgm:cxn modelId="{D4B06942-3212-4941-9461-05A40D115D4D}" type="presOf" srcId="{DEAEC239-B04A-4628-9A7D-0DEB2D582043}" destId="{0EA45E46-F538-458F-9FBA-8BAA8B669D22}" srcOrd="0" destOrd="0" presId="urn:microsoft.com/office/officeart/2005/8/layout/cycle2"/>
    <dgm:cxn modelId="{B9449244-243A-4F90-8F8B-E18538D521C2}" type="presOf" srcId="{7A79516E-361F-4DB2-98B3-43B69376652A}" destId="{5294DEFC-5B44-4298-841A-DB90BC9ED82D}" srcOrd="0" destOrd="0" presId="urn:microsoft.com/office/officeart/2005/8/layout/cycle2"/>
    <dgm:cxn modelId="{1DE34977-76B5-45D6-A82B-3483EFD47C37}" srcId="{3EB188DC-4C47-4BDF-A514-CC419460411C}" destId="{F8A30467-75AC-4DAB-A0DB-6B82424F01D0}" srcOrd="3" destOrd="0" parTransId="{1C1C0D2A-E0D2-4AE9-9E2F-1B3D49F2B4E1}" sibTransId="{A366FB33-21A0-4CDA-AFFC-4F07D5CB0324}"/>
    <dgm:cxn modelId="{FACA4958-E80D-4359-877D-7316C1CACDE6}" type="presOf" srcId="{DEAEC239-B04A-4628-9A7D-0DEB2D582043}" destId="{3D89CD6C-FC13-450D-B58E-0362A736732B}" srcOrd="1" destOrd="0" presId="urn:microsoft.com/office/officeart/2005/8/layout/cycle2"/>
    <dgm:cxn modelId="{A3979559-BD25-41DA-AE3D-FFA5B38585A4}" srcId="{3EB188DC-4C47-4BDF-A514-CC419460411C}" destId="{F3458B80-2217-4A21-B4A4-8A185B99C194}" srcOrd="0" destOrd="0" parTransId="{678D8DFC-93FC-4833-BE9B-5D2535BD9881}" sibTransId="{DEAEC239-B04A-4628-9A7D-0DEB2D582043}"/>
    <dgm:cxn modelId="{D2BE3683-7F58-4200-B59C-43F6670578E4}" type="presOf" srcId="{A366FB33-21A0-4CDA-AFFC-4F07D5CB0324}" destId="{86DA6FBE-A776-4364-9E38-CC7A2E36E298}" srcOrd="1" destOrd="0" presId="urn:microsoft.com/office/officeart/2005/8/layout/cycle2"/>
    <dgm:cxn modelId="{28A48D86-17DD-4343-A569-FD67E99B2003}" type="presOf" srcId="{903D7D19-82B4-4521-BAEF-D599856C8226}" destId="{FD0ED46F-C5DD-4BBD-B26A-DE046A37113B}" srcOrd="1" destOrd="0" presId="urn:microsoft.com/office/officeart/2005/8/layout/cycle2"/>
    <dgm:cxn modelId="{E4AF619F-B5EA-443F-A4C5-BD450E0F5A55}" type="presOf" srcId="{1E114B5C-28A5-443C-9F85-4D8824A05A88}" destId="{25C0B8C2-04C2-4F88-A71C-E3FF03A707BC}" srcOrd="0" destOrd="0" presId="urn:microsoft.com/office/officeart/2005/8/layout/cycle2"/>
    <dgm:cxn modelId="{F4B79BA5-0A8C-43EA-8CA8-589CEDEC6E18}" type="presOf" srcId="{FD14D377-2BDD-400B-BB83-C1F93B4D984B}" destId="{84336B46-0729-487B-9E16-E815D2E599D2}" srcOrd="0" destOrd="0" presId="urn:microsoft.com/office/officeart/2005/8/layout/cycle2"/>
    <dgm:cxn modelId="{30409CA6-F049-4692-81E7-6463AFE3B138}" type="presOf" srcId="{F3458B80-2217-4A21-B4A4-8A185B99C194}" destId="{B9AEE528-34AA-45E6-A5C5-9F461A306762}" srcOrd="0" destOrd="0" presId="urn:microsoft.com/office/officeart/2005/8/layout/cycle2"/>
    <dgm:cxn modelId="{7C2192AD-84D3-4864-9AC1-04FEEC792638}" type="presOf" srcId="{903D7D19-82B4-4521-BAEF-D599856C8226}" destId="{562F93C0-730D-4598-AE45-3215D3E98018}" srcOrd="0" destOrd="0" presId="urn:microsoft.com/office/officeart/2005/8/layout/cycle2"/>
    <dgm:cxn modelId="{16DDFBD2-99C3-40A3-935D-88E54683DECD}" srcId="{3EB188DC-4C47-4BDF-A514-CC419460411C}" destId="{FD14D377-2BDD-400B-BB83-C1F93B4D984B}" srcOrd="4" destOrd="0" parTransId="{1E0F07FD-4441-48B9-9C21-EFA74FF74BAD}" sibTransId="{903D7D19-82B4-4521-BAEF-D599856C8226}"/>
    <dgm:cxn modelId="{932D51DF-0731-47E9-81CF-A575F3CAD72D}" type="presOf" srcId="{26A26CBE-B1B1-4944-B760-C0B59770F0DC}" destId="{BBF6E546-02BE-4C3D-93D6-DA10A57C0439}" srcOrd="0" destOrd="0" presId="urn:microsoft.com/office/officeart/2005/8/layout/cycle2"/>
    <dgm:cxn modelId="{45699AEC-6634-477E-BAEF-BC27E7AAF1C4}" type="presOf" srcId="{B132C6B8-20B8-4A22-AFEE-872FE2761C3D}" destId="{F50F1ADB-5193-4D1B-8A37-79F76A6CED6A}" srcOrd="0" destOrd="0" presId="urn:microsoft.com/office/officeart/2005/8/layout/cycle2"/>
    <dgm:cxn modelId="{9D0991F4-E511-4D2C-8B01-E7A8265FB450}" type="presOf" srcId="{1E114B5C-28A5-443C-9F85-4D8824A05A88}" destId="{AE1479BB-DD47-4C2F-9016-502DBF0A529E}" srcOrd="1" destOrd="0" presId="urn:microsoft.com/office/officeart/2005/8/layout/cycle2"/>
    <dgm:cxn modelId="{675144F8-BE51-43A3-94FF-49C2E271989D}" type="presOf" srcId="{A366FB33-21A0-4CDA-AFFC-4F07D5CB0324}" destId="{44379286-4EAE-48EC-A0B8-879CB7125556}" srcOrd="0" destOrd="0" presId="urn:microsoft.com/office/officeart/2005/8/layout/cycle2"/>
    <dgm:cxn modelId="{1CE91287-58FB-42F7-B12E-0DC6076A758B}" type="presParOf" srcId="{7681A6E5-E061-42AD-A371-9F8F8C926900}" destId="{B9AEE528-34AA-45E6-A5C5-9F461A306762}" srcOrd="0" destOrd="0" presId="urn:microsoft.com/office/officeart/2005/8/layout/cycle2"/>
    <dgm:cxn modelId="{7460A871-13C4-4CE9-B16D-0FBA32F7F19B}" type="presParOf" srcId="{7681A6E5-E061-42AD-A371-9F8F8C926900}" destId="{0EA45E46-F538-458F-9FBA-8BAA8B669D22}" srcOrd="1" destOrd="0" presId="urn:microsoft.com/office/officeart/2005/8/layout/cycle2"/>
    <dgm:cxn modelId="{992E295A-59A3-4B08-8C2F-36D04B8CBBAE}" type="presParOf" srcId="{0EA45E46-F538-458F-9FBA-8BAA8B669D22}" destId="{3D89CD6C-FC13-450D-B58E-0362A736732B}" srcOrd="0" destOrd="0" presId="urn:microsoft.com/office/officeart/2005/8/layout/cycle2"/>
    <dgm:cxn modelId="{8DCF8C9C-4B81-4098-8EAD-EE17FEACE881}" type="presParOf" srcId="{7681A6E5-E061-42AD-A371-9F8F8C926900}" destId="{F50F1ADB-5193-4D1B-8A37-79F76A6CED6A}" srcOrd="2" destOrd="0" presId="urn:microsoft.com/office/officeart/2005/8/layout/cycle2"/>
    <dgm:cxn modelId="{EF1F0C18-D976-443C-8816-27BB8F82B1ED}" type="presParOf" srcId="{7681A6E5-E061-42AD-A371-9F8F8C926900}" destId="{BBF6E546-02BE-4C3D-93D6-DA10A57C0439}" srcOrd="3" destOrd="0" presId="urn:microsoft.com/office/officeart/2005/8/layout/cycle2"/>
    <dgm:cxn modelId="{28225881-620F-4A9B-8B61-A1FE8B92E813}" type="presParOf" srcId="{BBF6E546-02BE-4C3D-93D6-DA10A57C0439}" destId="{D9A87514-C2F9-4286-8748-F54B36D08FB8}" srcOrd="0" destOrd="0" presId="urn:microsoft.com/office/officeart/2005/8/layout/cycle2"/>
    <dgm:cxn modelId="{626D9D39-9514-4BDD-9ACF-4326471902FB}" type="presParOf" srcId="{7681A6E5-E061-42AD-A371-9F8F8C926900}" destId="{5294DEFC-5B44-4298-841A-DB90BC9ED82D}" srcOrd="4" destOrd="0" presId="urn:microsoft.com/office/officeart/2005/8/layout/cycle2"/>
    <dgm:cxn modelId="{C72671DD-5B4D-4F33-9388-BEB968E7027F}" type="presParOf" srcId="{7681A6E5-E061-42AD-A371-9F8F8C926900}" destId="{25C0B8C2-04C2-4F88-A71C-E3FF03A707BC}" srcOrd="5" destOrd="0" presId="urn:microsoft.com/office/officeart/2005/8/layout/cycle2"/>
    <dgm:cxn modelId="{D8A60241-7986-4B69-B2C5-39A384092E04}" type="presParOf" srcId="{25C0B8C2-04C2-4F88-A71C-E3FF03A707BC}" destId="{AE1479BB-DD47-4C2F-9016-502DBF0A529E}" srcOrd="0" destOrd="0" presId="urn:microsoft.com/office/officeart/2005/8/layout/cycle2"/>
    <dgm:cxn modelId="{7209F785-DBF8-4DD6-ABBE-153E77CAE79B}" type="presParOf" srcId="{7681A6E5-E061-42AD-A371-9F8F8C926900}" destId="{CD7EA8D2-9C63-4891-BDCB-14E98AE373AF}" srcOrd="6" destOrd="0" presId="urn:microsoft.com/office/officeart/2005/8/layout/cycle2"/>
    <dgm:cxn modelId="{BE552D18-B2AA-4E44-9195-CF6ECEE9804E}" type="presParOf" srcId="{7681A6E5-E061-42AD-A371-9F8F8C926900}" destId="{44379286-4EAE-48EC-A0B8-879CB7125556}" srcOrd="7" destOrd="0" presId="urn:microsoft.com/office/officeart/2005/8/layout/cycle2"/>
    <dgm:cxn modelId="{B4D4AB57-3CE4-4224-B756-BDE0408443D8}" type="presParOf" srcId="{44379286-4EAE-48EC-A0B8-879CB7125556}" destId="{86DA6FBE-A776-4364-9E38-CC7A2E36E298}" srcOrd="0" destOrd="0" presId="urn:microsoft.com/office/officeart/2005/8/layout/cycle2"/>
    <dgm:cxn modelId="{AD43DBCA-E699-4CDA-B10F-7C279440FBC3}" type="presParOf" srcId="{7681A6E5-E061-42AD-A371-9F8F8C926900}" destId="{84336B46-0729-487B-9E16-E815D2E599D2}" srcOrd="8" destOrd="0" presId="urn:microsoft.com/office/officeart/2005/8/layout/cycle2"/>
    <dgm:cxn modelId="{2F884BF5-620B-47D0-AA3A-7F4B35451C39}" type="presParOf" srcId="{7681A6E5-E061-42AD-A371-9F8F8C926900}" destId="{562F93C0-730D-4598-AE45-3215D3E98018}" srcOrd="9" destOrd="0" presId="urn:microsoft.com/office/officeart/2005/8/layout/cycle2"/>
    <dgm:cxn modelId="{5B585E7F-CC7B-4705-A663-6A1C163A9028}" type="presParOf" srcId="{562F93C0-730D-4598-AE45-3215D3E98018}" destId="{FD0ED46F-C5DD-4BBD-B26A-DE046A37113B}"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Who </a:t>
          </a:r>
          <a:r>
            <a:rPr lang="en-US" sz="2400" b="1" dirty="0">
              <a:solidFill>
                <a:prstClr val="black"/>
              </a:solidFill>
              <a:latin typeface="Alexandria"/>
            </a:rPr>
            <a:t>Performs </a:t>
          </a:r>
          <a:r>
            <a:rPr kumimoji="0" lang="en-US" sz="2400" b="1" i="0" u="none" strike="noStrike" cap="none" spc="0" normalizeH="0" baseline="0" noProof="0" dirty="0">
              <a:ln>
                <a:noFill/>
              </a:ln>
              <a:solidFill>
                <a:prstClr val="black"/>
              </a:solidFill>
              <a:effectLst/>
              <a:uLnTx/>
              <a:uFillTx/>
              <a:latin typeface="Alexandria"/>
              <a:ea typeface="+mn-ea"/>
              <a:cs typeface="+mn-cs"/>
            </a:rPr>
            <a:t>Tenant Screening ??</a:t>
          </a:r>
          <a:endParaRPr lang="en-US" sz="2400" b="1" dirty="0">
            <a:solidFill>
              <a:schemeClr val="tx1"/>
            </a:solidFill>
            <a:latin typeface="Alexandria"/>
          </a:endParaRPr>
        </a:p>
      </dgm:t>
    </dgm:pt>
    <dgm:pt modelId="{EB2029D5-0464-40D7-9161-1C3C908F1E04}" type="parTrans" cxnId="{5E74A5D1-85B4-42A6-856C-B356F1DE0705}">
      <dgm:prSet/>
      <dgm:spPr/>
      <dgm:t>
        <a:bodyPr/>
        <a:lstStyle/>
        <a:p>
          <a:endParaRPr lang="en-US"/>
        </a:p>
      </dgm:t>
    </dgm:pt>
    <dgm:pt modelId="{B79A2208-D60A-480D-985E-58372044B721}" type="sibTrans" cxnId="{5E74A5D1-85B4-42A6-856C-B356F1DE0705}">
      <dgm:prSet/>
      <dgm:spPr/>
      <dgm:t>
        <a:bodyPr/>
        <a:lstStyle/>
        <a:p>
          <a:endParaRPr lang="en-US"/>
        </a:p>
      </dgm:t>
    </dgm:pt>
    <dgm:pt modelId="{47D81B82-C8CB-45DF-89B8-D396E4DA874C}">
      <dgm:prSet phldrT="[Text]" custT="1"/>
      <dgm:spPr>
        <a:solidFill>
          <a:srgbClr val="66FFCC"/>
        </a:solidFill>
      </dgm:spPr>
      <dgm:t>
        <a:bodyPr/>
        <a:lstStyle/>
        <a:p>
          <a:pPr>
            <a:spcAft>
              <a:spcPts val="0"/>
            </a:spcAft>
          </a:pPr>
          <a:r>
            <a:rPr lang="en-US" sz="2000" b="1" dirty="0">
              <a:solidFill>
                <a:schemeClr val="tx1"/>
              </a:solidFill>
              <a:latin typeface="Alexandria"/>
            </a:rPr>
            <a:t>Property Manager</a:t>
          </a:r>
          <a:endParaRPr lang="en-US" sz="18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000" b="1" dirty="0">
              <a:solidFill>
                <a:schemeClr val="tx1"/>
              </a:solidFill>
              <a:latin typeface="Alexandria"/>
            </a:rPr>
            <a:t>Leasing Agent</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FFCC"/>
        </a:solidFill>
      </dgm:spPr>
      <dgm:t>
        <a:bodyPr/>
        <a:lstStyle/>
        <a:p>
          <a:r>
            <a:rPr lang="en-US" sz="2000" b="1" dirty="0">
              <a:solidFill>
                <a:schemeClr val="tx1"/>
              </a:solidFill>
              <a:latin typeface="Alexandria"/>
            </a:rPr>
            <a:t>Professional Tenant Screening Companies</a:t>
          </a: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F75B30D-DEB5-4E86-A7CF-D2EE6972DEED}">
      <dgm:prSet custT="1"/>
      <dgm:spPr>
        <a:solidFill>
          <a:srgbClr val="FFCCFF"/>
        </a:solidFill>
      </dgm:spPr>
      <dgm:t>
        <a:bodyPr/>
        <a:lstStyle/>
        <a:p>
          <a:r>
            <a:rPr lang="en-US" sz="2000" b="1" dirty="0">
              <a:solidFill>
                <a:schemeClr val="tx1"/>
              </a:solidFill>
              <a:latin typeface="Alexandria"/>
            </a:rPr>
            <a:t>Landlord</a:t>
          </a:r>
        </a:p>
      </dgm:t>
    </dgm:pt>
    <dgm:pt modelId="{9B1B8D06-CC66-4561-908A-17E7F5697F91}" type="parTrans" cxnId="{95444F7B-57BD-4548-A507-7C3059FB415B}">
      <dgm:prSet/>
      <dgm:spPr/>
      <dgm:t>
        <a:bodyPr/>
        <a:lstStyle/>
        <a:p>
          <a:endParaRPr lang="en-US"/>
        </a:p>
      </dgm:t>
    </dgm:pt>
    <dgm:pt modelId="{8513E673-1D30-4203-9C77-555B831EF7DC}" type="sibTrans" cxnId="{95444F7B-57BD-4548-A507-7C3059FB415B}">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225451" custScaleY="51702"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4"/>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4" custScaleY="48344">
        <dgm:presLayoutVars>
          <dgm:chPref val="3"/>
        </dgm:presLayoutVars>
      </dgm:prSet>
      <dgm:spPr/>
    </dgm:pt>
    <dgm:pt modelId="{11789827-FE15-4D14-A60A-A4E30D96CBF7}" type="pres">
      <dgm:prSet presAssocID="{47D81B82-C8CB-45DF-89B8-D396E4DA874C}" presName="rootConnector" presStyleLbl="node2" presStyleIdx="0" presStyleCnt="4"/>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4"/>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4" custScaleY="46264" custLinFactNeighborX="-621">
        <dgm:presLayoutVars>
          <dgm:chPref val="3"/>
        </dgm:presLayoutVars>
      </dgm:prSet>
      <dgm:spPr/>
    </dgm:pt>
    <dgm:pt modelId="{E60E1E5B-C601-4BFC-9CD5-9B7F4B0F44AE}" type="pres">
      <dgm:prSet presAssocID="{E42F95AB-2265-4D7C-9018-8263A1E8B6B4}" presName="rootConnector" presStyleLbl="node2" presStyleIdx="1" presStyleCnt="4"/>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4"/>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4" custScaleY="46494">
        <dgm:presLayoutVars>
          <dgm:chPref val="3"/>
        </dgm:presLayoutVars>
      </dgm:prSet>
      <dgm:spPr/>
    </dgm:pt>
    <dgm:pt modelId="{7AF40933-DD90-4119-9A4D-69FFDA3A868F}" type="pres">
      <dgm:prSet presAssocID="{03A6B4A1-9708-4DC4-B99A-F802948CA9A7}" presName="rootConnector" presStyleLbl="node2" presStyleIdx="2" presStyleCnt="4"/>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40EBF06E-126B-4038-BB2E-707BF0CB5A8E}" type="pres">
      <dgm:prSet presAssocID="{9B1B8D06-CC66-4561-908A-17E7F5697F91}" presName="Name37" presStyleLbl="parChTrans1D2" presStyleIdx="3" presStyleCnt="4"/>
      <dgm:spPr/>
    </dgm:pt>
    <dgm:pt modelId="{BE63531E-BDA5-4D2D-B5FE-5FBD0CD6BD35}" type="pres">
      <dgm:prSet presAssocID="{FF75B30D-DEB5-4E86-A7CF-D2EE6972DEED}" presName="hierRoot2" presStyleCnt="0">
        <dgm:presLayoutVars>
          <dgm:hierBranch val="init"/>
        </dgm:presLayoutVars>
      </dgm:prSet>
      <dgm:spPr/>
    </dgm:pt>
    <dgm:pt modelId="{2B33BE00-3CF8-432D-A44D-D9C6443BAC95}" type="pres">
      <dgm:prSet presAssocID="{FF75B30D-DEB5-4E86-A7CF-D2EE6972DEED}" presName="rootComposite" presStyleCnt="0"/>
      <dgm:spPr/>
    </dgm:pt>
    <dgm:pt modelId="{F8F7D3E8-881A-4BE4-BF72-B78A73099C66}" type="pres">
      <dgm:prSet presAssocID="{FF75B30D-DEB5-4E86-A7CF-D2EE6972DEED}" presName="rootText" presStyleLbl="node2" presStyleIdx="3" presStyleCnt="4" custScaleY="47419">
        <dgm:presLayoutVars>
          <dgm:chPref val="3"/>
        </dgm:presLayoutVars>
      </dgm:prSet>
      <dgm:spPr/>
    </dgm:pt>
    <dgm:pt modelId="{D9F7A041-48BE-424D-B9BD-F31D170AECF1}" type="pres">
      <dgm:prSet presAssocID="{FF75B30D-DEB5-4E86-A7CF-D2EE6972DEED}" presName="rootConnector" presStyleLbl="node2" presStyleIdx="3" presStyleCnt="4"/>
      <dgm:spPr/>
    </dgm:pt>
    <dgm:pt modelId="{5C3A4E89-C3E7-4CDF-AD26-71D2FCC291CB}" type="pres">
      <dgm:prSet presAssocID="{FF75B30D-DEB5-4E86-A7CF-D2EE6972DEED}" presName="hierChild4" presStyleCnt="0"/>
      <dgm:spPr/>
    </dgm:pt>
    <dgm:pt modelId="{006BCB9F-8703-4FB7-BAF5-1293C80EAA26}" type="pres">
      <dgm:prSet presAssocID="{FF75B30D-DEB5-4E86-A7CF-D2EE6972DEED}"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9326BA74-B45B-438A-8C89-9D67A5BFD472}" type="presOf" srcId="{9B1B8D06-CC66-4561-908A-17E7F5697F91}" destId="{40EBF06E-126B-4038-BB2E-707BF0CB5A8E}"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95444F7B-57BD-4548-A507-7C3059FB415B}" srcId="{F0BDE8FF-C464-4407-9C0D-67DD799182F9}" destId="{FF75B30D-DEB5-4E86-A7CF-D2EE6972DEED}" srcOrd="3" destOrd="0" parTransId="{9B1B8D06-CC66-4561-908A-17E7F5697F91}" sibTransId="{8513E673-1D30-4203-9C77-555B831EF7DC}"/>
    <dgm:cxn modelId="{835DC080-720E-4C4F-BD3D-37EBDF1B82A5}" type="presOf" srcId="{FF75B30D-DEB5-4E86-A7CF-D2EE6972DEED}" destId="{F8F7D3E8-881A-4BE4-BF72-B78A73099C66}"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CED5C2EA-D08E-46FD-8B08-A9FB0BFB5F0A}" type="presOf" srcId="{FF75B30D-DEB5-4E86-A7CF-D2EE6972DEED}" destId="{D9F7A041-48BE-424D-B9BD-F31D170AECF1}"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9F1C829E-67AD-4053-937D-1D49ED682287}" type="presParOf" srcId="{938522C4-AD99-4552-AFA7-BDA73FEA72D4}" destId="{40EBF06E-126B-4038-BB2E-707BF0CB5A8E}" srcOrd="6" destOrd="0" presId="urn:microsoft.com/office/officeart/2005/8/layout/orgChart1"/>
    <dgm:cxn modelId="{5FC040BE-4E92-442E-8D39-8287EBB4BA54}" type="presParOf" srcId="{938522C4-AD99-4552-AFA7-BDA73FEA72D4}" destId="{BE63531E-BDA5-4D2D-B5FE-5FBD0CD6BD35}" srcOrd="7" destOrd="0" presId="urn:microsoft.com/office/officeart/2005/8/layout/orgChart1"/>
    <dgm:cxn modelId="{F29C4E1B-E542-48D0-88B8-5BE81AF1BA92}" type="presParOf" srcId="{BE63531E-BDA5-4D2D-B5FE-5FBD0CD6BD35}" destId="{2B33BE00-3CF8-432D-A44D-D9C6443BAC95}" srcOrd="0" destOrd="0" presId="urn:microsoft.com/office/officeart/2005/8/layout/orgChart1"/>
    <dgm:cxn modelId="{140445E6-93A2-47FF-9A12-42CAC89D1183}" type="presParOf" srcId="{2B33BE00-3CF8-432D-A44D-D9C6443BAC95}" destId="{F8F7D3E8-881A-4BE4-BF72-B78A73099C66}" srcOrd="0" destOrd="0" presId="urn:microsoft.com/office/officeart/2005/8/layout/orgChart1"/>
    <dgm:cxn modelId="{39CB26E7-61F2-44A5-AEAD-E99726E3177A}" type="presParOf" srcId="{2B33BE00-3CF8-432D-A44D-D9C6443BAC95}" destId="{D9F7A041-48BE-424D-B9BD-F31D170AECF1}" srcOrd="1" destOrd="0" presId="urn:microsoft.com/office/officeart/2005/8/layout/orgChart1"/>
    <dgm:cxn modelId="{35305D3E-20D8-45EE-B51A-F4A5312666EB}" type="presParOf" srcId="{BE63531E-BDA5-4D2D-B5FE-5FBD0CD6BD35}" destId="{5C3A4E89-C3E7-4CDF-AD26-71D2FCC291CB}" srcOrd="1" destOrd="0" presId="urn:microsoft.com/office/officeart/2005/8/layout/orgChart1"/>
    <dgm:cxn modelId="{9D4F269A-F6D1-46A8-B1ED-84DA256847E6}" type="presParOf" srcId="{BE63531E-BDA5-4D2D-B5FE-5FBD0CD6BD35}" destId="{006BCB9F-8703-4FB7-BAF5-1293C80EAA26}"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F81FA0-0C70-4F09-A43D-D2E6750748FA}" type="doc">
      <dgm:prSet loTypeId="urn:microsoft.com/office/officeart/2005/8/layout/matrix1" loCatId="matrix" qsTypeId="urn:microsoft.com/office/officeart/2005/8/quickstyle/simple1" qsCatId="simple" csTypeId="urn:microsoft.com/office/officeart/2005/8/colors/colorful1" csCatId="colorful" phldr="1"/>
      <dgm:spPr/>
      <dgm:t>
        <a:bodyPr/>
        <a:lstStyle/>
        <a:p>
          <a:endParaRPr lang="en-US"/>
        </a:p>
      </dgm:t>
    </dgm:pt>
    <dgm:pt modelId="{AB011E4C-884E-455B-8092-ED71A8A354B7}">
      <dgm:prSet phldrT="[Text]" phldr="0" custT="1"/>
      <dgm:spPr/>
      <dgm:t>
        <a:bodyPr/>
        <a:lstStyle/>
        <a:p>
          <a:r>
            <a:rPr lang="en-US" sz="2400" b="1" kern="1200" dirty="0">
              <a:solidFill>
                <a:srgbClr val="0070C0"/>
              </a:solidFill>
              <a:latin typeface="Alexandria"/>
            </a:rPr>
            <a:t>Objectives of </a:t>
          </a:r>
          <a:r>
            <a:rPr lang="en-US" sz="2400" b="1" kern="1200" noProof="0" dirty="0">
              <a:solidFill>
                <a:srgbClr val="0070C0"/>
              </a:solidFill>
              <a:latin typeface="Alexandria"/>
              <a:ea typeface="+mn-ea"/>
              <a:cs typeface="+mn-cs"/>
            </a:rPr>
            <a:t>Tenant Screening </a:t>
          </a:r>
          <a:r>
            <a:rPr lang="en-US" sz="2400" b="1" kern="1200" dirty="0">
              <a:solidFill>
                <a:srgbClr val="0070C0"/>
              </a:solidFill>
              <a:latin typeface="Alexandria"/>
              <a:ea typeface="+mn-ea"/>
              <a:cs typeface="+mn-cs"/>
            </a:rPr>
            <a:t>:</a:t>
          </a:r>
        </a:p>
      </dgm:t>
    </dgm:pt>
    <dgm:pt modelId="{F15A3685-AD36-4E67-A892-D8623D55CCFC}" type="parTrans" cxnId="{3E071B50-FF76-412E-B641-1C79A8049060}">
      <dgm:prSet/>
      <dgm:spPr/>
      <dgm:t>
        <a:bodyPr/>
        <a:lstStyle/>
        <a:p>
          <a:endParaRPr lang="en-US" sz="2000"/>
        </a:p>
      </dgm:t>
    </dgm:pt>
    <dgm:pt modelId="{6EFF751C-43E3-4F1B-B738-DC10B41EBEB6}" type="sibTrans" cxnId="{3E071B50-FF76-412E-B641-1C79A8049060}">
      <dgm:prSet/>
      <dgm:spPr/>
      <dgm:t>
        <a:bodyPr/>
        <a:lstStyle/>
        <a:p>
          <a:endParaRPr lang="en-US" sz="2000"/>
        </a:p>
      </dgm:t>
    </dgm:pt>
    <dgm:pt modelId="{C1BFD749-9871-4B65-BEB0-3528DD576365}">
      <dgm:prSet phldrT="[Text]" custT="1"/>
      <dgm:spPr/>
      <dgm:t>
        <a:bodyPr/>
        <a:lstStyle/>
        <a:p>
          <a:pPr algn="ctr">
            <a:buFont typeface="Arial" panose="020B0604020202020204" pitchFamily="34" charset="0"/>
            <a:buChar char="•"/>
          </a:pPr>
          <a:r>
            <a:rPr lang="en-US" sz="2400" b="0" i="0" dirty="0">
              <a:latin typeface="Alexandria"/>
            </a:rPr>
            <a:t>Minimize the risk of late or defaulted rental payments</a:t>
          </a:r>
          <a:endParaRPr lang="en-US" sz="2400" b="0" dirty="0">
            <a:latin typeface="Alexandria"/>
          </a:endParaRPr>
        </a:p>
      </dgm:t>
    </dgm:pt>
    <dgm:pt modelId="{FEC4CD2F-8D8B-43C3-A867-C93B48CC3F0A}" type="parTrans" cxnId="{442C9B70-AB01-41C1-9CB3-808C4E3CC5E0}">
      <dgm:prSet/>
      <dgm:spPr/>
      <dgm:t>
        <a:bodyPr/>
        <a:lstStyle/>
        <a:p>
          <a:endParaRPr lang="en-US" sz="2000"/>
        </a:p>
      </dgm:t>
    </dgm:pt>
    <dgm:pt modelId="{BB60AFF0-8B90-4BC8-AF5C-7B8CCBF71603}" type="sibTrans" cxnId="{442C9B70-AB01-41C1-9CB3-808C4E3CC5E0}">
      <dgm:prSet/>
      <dgm:spPr/>
      <dgm:t>
        <a:bodyPr/>
        <a:lstStyle/>
        <a:p>
          <a:endParaRPr lang="en-US" sz="2000"/>
        </a:p>
      </dgm:t>
    </dgm:pt>
    <dgm:pt modelId="{00EDBE1A-D4E7-41D0-BE0F-7F0C49F9025B}">
      <dgm:prSet phldrT="[Text]" custT="1"/>
      <dgm:spPr/>
      <dgm:t>
        <a:bodyPr/>
        <a:lstStyle/>
        <a:p>
          <a:pPr>
            <a:buFont typeface="Arial" panose="020B0604020202020204" pitchFamily="34" charset="0"/>
            <a:buChar char="•"/>
          </a:pPr>
          <a:r>
            <a:rPr lang="en-US" sz="2400" b="0" i="0" dirty="0">
              <a:latin typeface="Alexandria"/>
            </a:rPr>
            <a:t>Ensure that tenants are reliable and contractually compliant</a:t>
          </a:r>
          <a:endParaRPr lang="en-US" sz="2400" b="0" dirty="0">
            <a:latin typeface="Alexandria"/>
          </a:endParaRPr>
        </a:p>
      </dgm:t>
    </dgm:pt>
    <dgm:pt modelId="{4AF5CF41-A31F-46BC-96DE-43012BECAAF9}" type="parTrans" cxnId="{44F68696-F4B9-4DC1-B73D-275F6AD69B85}">
      <dgm:prSet/>
      <dgm:spPr/>
      <dgm:t>
        <a:bodyPr/>
        <a:lstStyle/>
        <a:p>
          <a:endParaRPr lang="en-US" sz="2000"/>
        </a:p>
      </dgm:t>
    </dgm:pt>
    <dgm:pt modelId="{B438DCA8-ADD4-436A-B968-137FA56AC603}" type="sibTrans" cxnId="{44F68696-F4B9-4DC1-B73D-275F6AD69B85}">
      <dgm:prSet/>
      <dgm:spPr/>
      <dgm:t>
        <a:bodyPr/>
        <a:lstStyle/>
        <a:p>
          <a:endParaRPr lang="en-US" sz="2000"/>
        </a:p>
      </dgm:t>
    </dgm:pt>
    <dgm:pt modelId="{80FC5F50-728C-4680-95A9-1C85F5E27185}">
      <dgm:prSet phldrT="[Text]" custT="1"/>
      <dgm:spPr/>
      <dgm:t>
        <a:bodyPr/>
        <a:lstStyle/>
        <a:p>
          <a:pPr>
            <a:buFont typeface="Arial" panose="020B0604020202020204" pitchFamily="34" charset="0"/>
            <a:buChar char="•"/>
          </a:pPr>
          <a:r>
            <a:rPr lang="en-US" sz="2400" b="0" i="0" dirty="0">
              <a:latin typeface="Alexandria"/>
            </a:rPr>
            <a:t>Enhance the financial stability and operational efficiency of the property portfolio</a:t>
          </a:r>
          <a:endParaRPr lang="en-US" sz="2400" b="0" dirty="0">
            <a:latin typeface="Alexandria"/>
          </a:endParaRPr>
        </a:p>
      </dgm:t>
    </dgm:pt>
    <dgm:pt modelId="{503654CD-66A8-4038-B8D9-A0099FD5346C}" type="parTrans" cxnId="{4FE69DED-7D4F-4DCA-8E2A-849183BEE442}">
      <dgm:prSet/>
      <dgm:spPr/>
      <dgm:t>
        <a:bodyPr/>
        <a:lstStyle/>
        <a:p>
          <a:endParaRPr lang="en-US" sz="2000"/>
        </a:p>
      </dgm:t>
    </dgm:pt>
    <dgm:pt modelId="{A02F63B4-2D95-44B1-B6A3-9316A9D947C4}" type="sibTrans" cxnId="{4FE69DED-7D4F-4DCA-8E2A-849183BEE442}">
      <dgm:prSet/>
      <dgm:spPr/>
      <dgm:t>
        <a:bodyPr/>
        <a:lstStyle/>
        <a:p>
          <a:endParaRPr lang="en-US" sz="2000"/>
        </a:p>
      </dgm:t>
    </dgm:pt>
    <dgm:pt modelId="{83424362-2060-4B06-A3FD-316D1FD1D9ED}">
      <dgm:prSet phldrT="[Text]" phldr="1"/>
      <dgm:spPr/>
      <dgm:t>
        <a:bodyPr/>
        <a:lstStyle/>
        <a:p>
          <a:endParaRPr lang="en-US" sz="2000" dirty="0"/>
        </a:p>
      </dgm:t>
    </dgm:pt>
    <dgm:pt modelId="{7969D6BD-83D8-4989-9C68-D043A645C1E0}" type="parTrans" cxnId="{F60C3975-135D-42F3-A5AF-3ADB492B399D}">
      <dgm:prSet/>
      <dgm:spPr/>
      <dgm:t>
        <a:bodyPr/>
        <a:lstStyle/>
        <a:p>
          <a:endParaRPr lang="en-US" sz="2000"/>
        </a:p>
      </dgm:t>
    </dgm:pt>
    <dgm:pt modelId="{972B0604-72DF-458E-84ED-7DE99DDC5C22}" type="sibTrans" cxnId="{F60C3975-135D-42F3-A5AF-3ADB492B399D}">
      <dgm:prSet/>
      <dgm:spPr/>
      <dgm:t>
        <a:bodyPr/>
        <a:lstStyle/>
        <a:p>
          <a:endParaRPr lang="en-US" sz="2000"/>
        </a:p>
      </dgm:t>
    </dgm:pt>
    <dgm:pt modelId="{D7F15512-4351-4C95-A2C0-94DF8CA6F558}">
      <dgm:prSet custT="1"/>
      <dgm:spPr/>
      <dgm:t>
        <a:bodyPr/>
        <a:lstStyle/>
        <a:p>
          <a:r>
            <a:rPr lang="en-US" sz="2400" dirty="0">
              <a:latin typeface="Alexandria"/>
            </a:rPr>
            <a:t>Protect the property from misuse or unlawful activities</a:t>
          </a:r>
        </a:p>
      </dgm:t>
    </dgm:pt>
    <dgm:pt modelId="{77317B46-47CD-4EDA-B632-5A6BE84C84FC}" type="parTrans" cxnId="{EBC68100-9AA2-44D4-A68B-C5C8693F0B02}">
      <dgm:prSet/>
      <dgm:spPr/>
      <dgm:t>
        <a:bodyPr/>
        <a:lstStyle/>
        <a:p>
          <a:endParaRPr lang="en-US" sz="2000"/>
        </a:p>
      </dgm:t>
    </dgm:pt>
    <dgm:pt modelId="{A17481C9-DC3A-4CCE-80E1-419B21BFABCA}" type="sibTrans" cxnId="{EBC68100-9AA2-44D4-A68B-C5C8693F0B02}">
      <dgm:prSet/>
      <dgm:spPr/>
      <dgm:t>
        <a:bodyPr/>
        <a:lstStyle/>
        <a:p>
          <a:endParaRPr lang="en-US" sz="2000"/>
        </a:p>
      </dgm:t>
    </dgm:pt>
    <dgm:pt modelId="{64A6DF6C-EC9D-4473-B24B-E69B7BE17586}" type="pres">
      <dgm:prSet presAssocID="{3AF81FA0-0C70-4F09-A43D-D2E6750748FA}" presName="diagram" presStyleCnt="0">
        <dgm:presLayoutVars>
          <dgm:chMax val="1"/>
          <dgm:dir/>
          <dgm:animLvl val="ctr"/>
          <dgm:resizeHandles val="exact"/>
        </dgm:presLayoutVars>
      </dgm:prSet>
      <dgm:spPr/>
    </dgm:pt>
    <dgm:pt modelId="{80814FA5-1AAA-4603-9510-F2A248B7D885}" type="pres">
      <dgm:prSet presAssocID="{3AF81FA0-0C70-4F09-A43D-D2E6750748FA}" presName="matrix" presStyleCnt="0"/>
      <dgm:spPr/>
    </dgm:pt>
    <dgm:pt modelId="{D97815CA-BF7E-42EC-BF08-9C37132B160E}" type="pres">
      <dgm:prSet presAssocID="{3AF81FA0-0C70-4F09-A43D-D2E6750748FA}" presName="tile1" presStyleLbl="node1" presStyleIdx="0" presStyleCnt="4"/>
      <dgm:spPr/>
    </dgm:pt>
    <dgm:pt modelId="{811F5239-AB71-4438-9FBE-2BF0BEC6A981}" type="pres">
      <dgm:prSet presAssocID="{3AF81FA0-0C70-4F09-A43D-D2E6750748FA}" presName="tile1text" presStyleLbl="node1" presStyleIdx="0" presStyleCnt="4">
        <dgm:presLayoutVars>
          <dgm:chMax val="0"/>
          <dgm:chPref val="0"/>
          <dgm:bulletEnabled val="1"/>
        </dgm:presLayoutVars>
      </dgm:prSet>
      <dgm:spPr/>
    </dgm:pt>
    <dgm:pt modelId="{18B2B9E3-54B1-4B6B-AD1F-20EF1C6BB044}" type="pres">
      <dgm:prSet presAssocID="{3AF81FA0-0C70-4F09-A43D-D2E6750748FA}" presName="tile2" presStyleLbl="node1" presStyleIdx="1" presStyleCnt="4" custLinFactNeighborY="177"/>
      <dgm:spPr/>
    </dgm:pt>
    <dgm:pt modelId="{165BAB4D-A593-4BCF-8F8E-7827285062F0}" type="pres">
      <dgm:prSet presAssocID="{3AF81FA0-0C70-4F09-A43D-D2E6750748FA}" presName="tile2text" presStyleLbl="node1" presStyleIdx="1" presStyleCnt="4">
        <dgm:presLayoutVars>
          <dgm:chMax val="0"/>
          <dgm:chPref val="0"/>
          <dgm:bulletEnabled val="1"/>
        </dgm:presLayoutVars>
      </dgm:prSet>
      <dgm:spPr/>
    </dgm:pt>
    <dgm:pt modelId="{D6BDDF3E-E92A-4843-8C74-DD505A290F17}" type="pres">
      <dgm:prSet presAssocID="{3AF81FA0-0C70-4F09-A43D-D2E6750748FA}" presName="tile3" presStyleLbl="node1" presStyleIdx="2" presStyleCnt="4"/>
      <dgm:spPr/>
    </dgm:pt>
    <dgm:pt modelId="{9020470A-EDEA-4C98-8774-4883F6A20922}" type="pres">
      <dgm:prSet presAssocID="{3AF81FA0-0C70-4F09-A43D-D2E6750748FA}" presName="tile3text" presStyleLbl="node1" presStyleIdx="2" presStyleCnt="4">
        <dgm:presLayoutVars>
          <dgm:chMax val="0"/>
          <dgm:chPref val="0"/>
          <dgm:bulletEnabled val="1"/>
        </dgm:presLayoutVars>
      </dgm:prSet>
      <dgm:spPr/>
    </dgm:pt>
    <dgm:pt modelId="{7D251B02-7BF6-451A-8025-CC94F92380CF}" type="pres">
      <dgm:prSet presAssocID="{3AF81FA0-0C70-4F09-A43D-D2E6750748FA}" presName="tile4" presStyleLbl="node1" presStyleIdx="3" presStyleCnt="4" custLinFactNeighborY="704"/>
      <dgm:spPr/>
    </dgm:pt>
    <dgm:pt modelId="{E590694A-8BFC-46E2-AC73-F205B65CAEA0}" type="pres">
      <dgm:prSet presAssocID="{3AF81FA0-0C70-4F09-A43D-D2E6750748FA}" presName="tile4text" presStyleLbl="node1" presStyleIdx="3" presStyleCnt="4">
        <dgm:presLayoutVars>
          <dgm:chMax val="0"/>
          <dgm:chPref val="0"/>
          <dgm:bulletEnabled val="1"/>
        </dgm:presLayoutVars>
      </dgm:prSet>
      <dgm:spPr/>
    </dgm:pt>
    <dgm:pt modelId="{FFAC0B02-FAB7-4090-A4EA-B7D59C848B7E}" type="pres">
      <dgm:prSet presAssocID="{3AF81FA0-0C70-4F09-A43D-D2E6750748FA}" presName="centerTile" presStyleLbl="fgShp" presStyleIdx="0" presStyleCnt="1">
        <dgm:presLayoutVars>
          <dgm:chMax val="0"/>
          <dgm:chPref val="0"/>
        </dgm:presLayoutVars>
      </dgm:prSet>
      <dgm:spPr/>
    </dgm:pt>
  </dgm:ptLst>
  <dgm:cxnLst>
    <dgm:cxn modelId="{EBC68100-9AA2-44D4-A68B-C5C8693F0B02}" srcId="{AB011E4C-884E-455B-8092-ED71A8A354B7}" destId="{D7F15512-4351-4C95-A2C0-94DF8CA6F558}" srcOrd="1" destOrd="0" parTransId="{77317B46-47CD-4EDA-B632-5A6BE84C84FC}" sibTransId="{A17481C9-DC3A-4CCE-80E1-419B21BFABCA}"/>
    <dgm:cxn modelId="{F286970A-48FB-41B1-A325-EF4FDF78B37F}" type="presOf" srcId="{C1BFD749-9871-4B65-BEB0-3528DD576365}" destId="{D97815CA-BF7E-42EC-BF08-9C37132B160E}" srcOrd="0" destOrd="0" presId="urn:microsoft.com/office/officeart/2005/8/layout/matrix1"/>
    <dgm:cxn modelId="{F253A113-1A09-4165-A173-F0788D7821EE}" type="presOf" srcId="{C1BFD749-9871-4B65-BEB0-3528DD576365}" destId="{811F5239-AB71-4438-9FBE-2BF0BEC6A981}" srcOrd="1" destOrd="0" presId="urn:microsoft.com/office/officeart/2005/8/layout/matrix1"/>
    <dgm:cxn modelId="{8722843D-806C-404D-89F5-7F93E74282CA}" type="presOf" srcId="{AB011E4C-884E-455B-8092-ED71A8A354B7}" destId="{FFAC0B02-FAB7-4090-A4EA-B7D59C848B7E}" srcOrd="0" destOrd="0" presId="urn:microsoft.com/office/officeart/2005/8/layout/matrix1"/>
    <dgm:cxn modelId="{DE27BD5B-0381-4271-807D-73BF484A1080}" type="presOf" srcId="{D7F15512-4351-4C95-A2C0-94DF8CA6F558}" destId="{165BAB4D-A593-4BCF-8F8E-7827285062F0}" srcOrd="1" destOrd="0" presId="urn:microsoft.com/office/officeart/2005/8/layout/matrix1"/>
    <dgm:cxn modelId="{03E08E4B-D202-44DB-8365-735803FDA38D}" type="presOf" srcId="{80FC5F50-728C-4680-95A9-1C85F5E27185}" destId="{7D251B02-7BF6-451A-8025-CC94F92380CF}" srcOrd="0" destOrd="0" presId="urn:microsoft.com/office/officeart/2005/8/layout/matrix1"/>
    <dgm:cxn modelId="{8D21154D-C421-42FB-B230-D8CDC0F84BEF}" type="presOf" srcId="{80FC5F50-728C-4680-95A9-1C85F5E27185}" destId="{E590694A-8BFC-46E2-AC73-F205B65CAEA0}" srcOrd="1" destOrd="0" presId="urn:microsoft.com/office/officeart/2005/8/layout/matrix1"/>
    <dgm:cxn modelId="{3E071B50-FF76-412E-B641-1C79A8049060}" srcId="{3AF81FA0-0C70-4F09-A43D-D2E6750748FA}" destId="{AB011E4C-884E-455B-8092-ED71A8A354B7}" srcOrd="0" destOrd="0" parTransId="{F15A3685-AD36-4E67-A892-D8623D55CCFC}" sibTransId="{6EFF751C-43E3-4F1B-B738-DC10B41EBEB6}"/>
    <dgm:cxn modelId="{07333170-8A6A-4FC3-B1C3-D4D154DB7BC8}" type="presOf" srcId="{00EDBE1A-D4E7-41D0-BE0F-7F0C49F9025B}" destId="{D6BDDF3E-E92A-4843-8C74-DD505A290F17}" srcOrd="0" destOrd="0" presId="urn:microsoft.com/office/officeart/2005/8/layout/matrix1"/>
    <dgm:cxn modelId="{442C9B70-AB01-41C1-9CB3-808C4E3CC5E0}" srcId="{AB011E4C-884E-455B-8092-ED71A8A354B7}" destId="{C1BFD749-9871-4B65-BEB0-3528DD576365}" srcOrd="0" destOrd="0" parTransId="{FEC4CD2F-8D8B-43C3-A867-C93B48CC3F0A}" sibTransId="{BB60AFF0-8B90-4BC8-AF5C-7B8CCBF71603}"/>
    <dgm:cxn modelId="{6B83C951-7F0F-43BE-8E62-ED7217663228}" type="presOf" srcId="{3AF81FA0-0C70-4F09-A43D-D2E6750748FA}" destId="{64A6DF6C-EC9D-4473-B24B-E69B7BE17586}" srcOrd="0" destOrd="0" presId="urn:microsoft.com/office/officeart/2005/8/layout/matrix1"/>
    <dgm:cxn modelId="{F60C3975-135D-42F3-A5AF-3ADB492B399D}" srcId="{AB011E4C-884E-455B-8092-ED71A8A354B7}" destId="{83424362-2060-4B06-A3FD-316D1FD1D9ED}" srcOrd="4" destOrd="0" parTransId="{7969D6BD-83D8-4989-9C68-D043A645C1E0}" sibTransId="{972B0604-72DF-458E-84ED-7DE99DDC5C22}"/>
    <dgm:cxn modelId="{E0D22F82-5BF9-4F8C-AFF7-BFF9B2ACDADB}" type="presOf" srcId="{00EDBE1A-D4E7-41D0-BE0F-7F0C49F9025B}" destId="{9020470A-EDEA-4C98-8774-4883F6A20922}" srcOrd="1" destOrd="0" presId="urn:microsoft.com/office/officeart/2005/8/layout/matrix1"/>
    <dgm:cxn modelId="{71791795-C8CF-42DC-9528-307BB0B98EAB}" type="presOf" srcId="{D7F15512-4351-4C95-A2C0-94DF8CA6F558}" destId="{18B2B9E3-54B1-4B6B-AD1F-20EF1C6BB044}" srcOrd="0" destOrd="0" presId="urn:microsoft.com/office/officeart/2005/8/layout/matrix1"/>
    <dgm:cxn modelId="{44F68696-F4B9-4DC1-B73D-275F6AD69B85}" srcId="{AB011E4C-884E-455B-8092-ED71A8A354B7}" destId="{00EDBE1A-D4E7-41D0-BE0F-7F0C49F9025B}" srcOrd="2" destOrd="0" parTransId="{4AF5CF41-A31F-46BC-96DE-43012BECAAF9}" sibTransId="{B438DCA8-ADD4-436A-B968-137FA56AC603}"/>
    <dgm:cxn modelId="{4FE69DED-7D4F-4DCA-8E2A-849183BEE442}" srcId="{AB011E4C-884E-455B-8092-ED71A8A354B7}" destId="{80FC5F50-728C-4680-95A9-1C85F5E27185}" srcOrd="3" destOrd="0" parTransId="{503654CD-66A8-4038-B8D9-A0099FD5346C}" sibTransId="{A02F63B4-2D95-44B1-B6A3-9316A9D947C4}"/>
    <dgm:cxn modelId="{9EBE669E-99CC-4C07-8C77-E3F0338A1C48}" type="presParOf" srcId="{64A6DF6C-EC9D-4473-B24B-E69B7BE17586}" destId="{80814FA5-1AAA-4603-9510-F2A248B7D885}" srcOrd="0" destOrd="0" presId="urn:microsoft.com/office/officeart/2005/8/layout/matrix1"/>
    <dgm:cxn modelId="{F07B49FC-70D4-4B77-8C86-FD3510211EDA}" type="presParOf" srcId="{80814FA5-1AAA-4603-9510-F2A248B7D885}" destId="{D97815CA-BF7E-42EC-BF08-9C37132B160E}" srcOrd="0" destOrd="0" presId="urn:microsoft.com/office/officeart/2005/8/layout/matrix1"/>
    <dgm:cxn modelId="{AFBD8E85-B55A-43BB-992F-C5146E9EBDF0}" type="presParOf" srcId="{80814FA5-1AAA-4603-9510-F2A248B7D885}" destId="{811F5239-AB71-4438-9FBE-2BF0BEC6A981}" srcOrd="1" destOrd="0" presId="urn:microsoft.com/office/officeart/2005/8/layout/matrix1"/>
    <dgm:cxn modelId="{64EF8DD0-E210-455D-84DA-5526BE6271B7}" type="presParOf" srcId="{80814FA5-1AAA-4603-9510-F2A248B7D885}" destId="{18B2B9E3-54B1-4B6B-AD1F-20EF1C6BB044}" srcOrd="2" destOrd="0" presId="urn:microsoft.com/office/officeart/2005/8/layout/matrix1"/>
    <dgm:cxn modelId="{763AC717-56AC-45DE-A6BF-12989BE0B3B5}" type="presParOf" srcId="{80814FA5-1AAA-4603-9510-F2A248B7D885}" destId="{165BAB4D-A593-4BCF-8F8E-7827285062F0}" srcOrd="3" destOrd="0" presId="urn:microsoft.com/office/officeart/2005/8/layout/matrix1"/>
    <dgm:cxn modelId="{ACC54A70-FEC7-40A7-AC36-FF1E1D8A232E}" type="presParOf" srcId="{80814FA5-1AAA-4603-9510-F2A248B7D885}" destId="{D6BDDF3E-E92A-4843-8C74-DD505A290F17}" srcOrd="4" destOrd="0" presId="urn:microsoft.com/office/officeart/2005/8/layout/matrix1"/>
    <dgm:cxn modelId="{EEC7F8B9-4520-4640-AA90-AB1780C14DBD}" type="presParOf" srcId="{80814FA5-1AAA-4603-9510-F2A248B7D885}" destId="{9020470A-EDEA-4C98-8774-4883F6A20922}" srcOrd="5" destOrd="0" presId="urn:microsoft.com/office/officeart/2005/8/layout/matrix1"/>
    <dgm:cxn modelId="{4093E7AB-6D39-4563-9158-4D6486713E42}" type="presParOf" srcId="{80814FA5-1AAA-4603-9510-F2A248B7D885}" destId="{7D251B02-7BF6-451A-8025-CC94F92380CF}" srcOrd="6" destOrd="0" presId="urn:microsoft.com/office/officeart/2005/8/layout/matrix1"/>
    <dgm:cxn modelId="{0A129095-3522-4F65-9961-C67AF0988E0A}" type="presParOf" srcId="{80814FA5-1AAA-4603-9510-F2A248B7D885}" destId="{E590694A-8BFC-46E2-AC73-F205B65CAEA0}" srcOrd="7" destOrd="0" presId="urn:microsoft.com/office/officeart/2005/8/layout/matrix1"/>
    <dgm:cxn modelId="{5F258CE2-570C-4418-99F1-595C47B04F9A}" type="presParOf" srcId="{64A6DF6C-EC9D-4473-B24B-E69B7BE17586}" destId="{FFAC0B02-FAB7-4090-A4EA-B7D59C848B7E}" srcOrd="1" destOrd="0" presId="urn:microsoft.com/office/officeart/2005/8/layout/matrix1"/>
  </dgm:cxnLst>
  <dgm:bg>
    <a:solidFill>
      <a:srgbClr val="FFFFCC"/>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F0BDE8FF-C464-4407-9C0D-67DD799182F9}">
      <dgm:prSet phldrT="[Text]" custT="1"/>
      <dgm:spPr>
        <a:solidFill>
          <a:schemeClr val="accent4">
            <a:lumMod val="60000"/>
            <a:lumOff val="40000"/>
          </a:schemeClr>
        </a:solidFill>
      </dgm:spPr>
      <dgm:t>
        <a:bodyPr/>
        <a:lstStyle/>
        <a:p>
          <a:endParaRPr kumimoji="0" lang="en-US" sz="2400" b="1" i="0" u="none" strike="noStrike" cap="none" spc="0" normalizeH="0" baseline="0" noProof="0" dirty="0">
            <a:ln>
              <a:noFill/>
            </a:ln>
            <a:solidFill>
              <a:prstClr val="black"/>
            </a:solidFill>
            <a:effectLst/>
            <a:uLnTx/>
            <a:uFillTx/>
            <a:latin typeface="Alexandria"/>
            <a:ea typeface="+mn-ea"/>
            <a:cs typeface="+mn-cs"/>
          </a:endParaRPr>
        </a:p>
        <a:p>
          <a:r>
            <a:rPr kumimoji="0" lang="en-US" sz="2400" b="1" i="0" u="none" strike="noStrike" cap="none" spc="0" normalizeH="0" baseline="0" noProof="0" dirty="0">
              <a:ln>
                <a:noFill/>
              </a:ln>
              <a:solidFill>
                <a:prstClr val="black"/>
              </a:solidFill>
              <a:effectLst/>
              <a:uLnTx/>
              <a:uFillTx/>
              <a:latin typeface="Alexandria"/>
              <a:ea typeface="+mn-ea"/>
              <a:cs typeface="+mn-cs"/>
            </a:rPr>
            <a:t>Core Dimensions of Tenant Screening</a:t>
          </a:r>
        </a:p>
        <a:p>
          <a:endParaRPr lang="en-US" sz="2400" b="1" dirty="0">
            <a:solidFill>
              <a:schemeClr val="tx1"/>
            </a:solidFill>
            <a:latin typeface="Alexandria"/>
          </a:endParaRPr>
        </a:p>
      </dgm:t>
    </dgm:pt>
    <dgm:pt modelId="{EB2029D5-0464-40D7-9161-1C3C908F1E04}" type="parTrans" cxnId="{5E74A5D1-85B4-42A6-856C-B356F1DE0705}">
      <dgm:prSet/>
      <dgm:spPr/>
      <dgm:t>
        <a:bodyPr/>
        <a:lstStyle/>
        <a:p>
          <a:endParaRPr lang="en-US"/>
        </a:p>
      </dgm:t>
    </dgm:pt>
    <dgm:pt modelId="{B79A2208-D60A-480D-985E-58372044B721}" type="sibTrans" cxnId="{5E74A5D1-85B4-42A6-856C-B356F1DE0705}">
      <dgm:prSet/>
      <dgm:spPr/>
      <dgm:t>
        <a:bodyPr/>
        <a:lstStyle/>
        <a:p>
          <a:endParaRPr lang="en-US"/>
        </a:p>
      </dgm:t>
    </dgm:pt>
    <dgm:pt modelId="{47D81B82-C8CB-45DF-89B8-D396E4DA874C}">
      <dgm:prSet phldrT="[Text]" custT="1"/>
      <dgm:spPr>
        <a:solidFill>
          <a:srgbClr val="66FFCC"/>
        </a:solidFill>
      </dgm:spPr>
      <dgm:t>
        <a:bodyPr/>
        <a:lstStyle/>
        <a:p>
          <a:pPr>
            <a:spcAft>
              <a:spcPts val="0"/>
            </a:spcAft>
          </a:pPr>
          <a:r>
            <a:rPr lang="en-US" sz="2000" b="1" dirty="0">
              <a:solidFill>
                <a:schemeClr val="tx1"/>
              </a:solidFill>
              <a:latin typeface="Alexandria"/>
            </a:rPr>
            <a:t>1)Creditworthiness Assessment</a:t>
          </a:r>
          <a:endParaRPr lang="en-US" sz="18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000" b="1" dirty="0">
              <a:solidFill>
                <a:schemeClr val="tx1"/>
              </a:solidFill>
              <a:latin typeface="Alexandria"/>
            </a:rPr>
            <a:t>2) Financial Status  Evaluation</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FFCC"/>
        </a:solidFill>
      </dgm:spPr>
      <dgm:t>
        <a:bodyPr/>
        <a:lstStyle/>
        <a:p>
          <a:endParaRPr lang="en-US" sz="2000" b="1" kern="1200" dirty="0">
            <a:solidFill>
              <a:schemeClr val="tx1"/>
            </a:solidFill>
            <a:latin typeface="Alexandria"/>
          </a:endParaRPr>
        </a:p>
        <a:p>
          <a:r>
            <a:rPr lang="en-US" sz="2000" b="1" kern="1200" dirty="0">
              <a:solidFill>
                <a:schemeClr val="tx1"/>
              </a:solidFill>
              <a:latin typeface="Alexandria"/>
            </a:rPr>
            <a:t>3) </a:t>
          </a:r>
          <a:r>
            <a:rPr lang="en-US" sz="2000" b="1" kern="1200" dirty="0">
              <a:solidFill>
                <a:prstClr val="black"/>
              </a:solidFill>
              <a:latin typeface="Alexandria"/>
              <a:ea typeface="+mn-ea"/>
              <a:cs typeface="+mn-cs"/>
            </a:rPr>
            <a:t>Business Track Record and Operational Plan Assessment</a:t>
          </a:r>
        </a:p>
        <a:p>
          <a:endParaRPr lang="en-US" sz="2000" b="1" kern="1200"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F75B30D-DEB5-4E86-A7CF-D2EE6972DEED}">
      <dgm:prSet custT="1"/>
      <dgm:spPr>
        <a:solidFill>
          <a:srgbClr val="FFCCFF"/>
        </a:solidFill>
      </dgm:spPr>
      <dgm:t>
        <a:bodyPr/>
        <a:lstStyle/>
        <a:p>
          <a:r>
            <a:rPr lang="en-US" sz="2000" b="1" dirty="0">
              <a:solidFill>
                <a:schemeClr val="tx1"/>
              </a:solidFill>
              <a:latin typeface="Alexandria"/>
            </a:rPr>
            <a:t>4) Managerial Competence and Compatibility Assessment</a:t>
          </a:r>
        </a:p>
      </dgm:t>
    </dgm:pt>
    <dgm:pt modelId="{9B1B8D06-CC66-4561-908A-17E7F5697F91}" type="parTrans" cxnId="{95444F7B-57BD-4548-A507-7C3059FB415B}">
      <dgm:prSet/>
      <dgm:spPr/>
      <dgm:t>
        <a:bodyPr/>
        <a:lstStyle/>
        <a:p>
          <a:endParaRPr lang="en-US"/>
        </a:p>
      </dgm:t>
    </dgm:pt>
    <dgm:pt modelId="{8513E673-1D30-4203-9C77-555B831EF7DC}" type="sibTrans" cxnId="{95444F7B-57BD-4548-A507-7C3059FB415B}">
      <dgm:prSet/>
      <dgm:spPr/>
      <dgm:t>
        <a:bodyPr/>
        <a:lstStyle/>
        <a:p>
          <a:endParaRPr lang="en-US"/>
        </a:p>
      </dgm:t>
    </dgm:pt>
    <dgm:pt modelId="{F455B2D8-2A27-402C-9EAF-060BDEB512CC}">
      <dgm:prSet custT="1"/>
      <dgm:spPr>
        <a:solidFill>
          <a:schemeClr val="accent2">
            <a:lumMod val="40000"/>
            <a:lumOff val="60000"/>
          </a:schemeClr>
        </a:solidFill>
      </dgm:spPr>
      <dgm:t>
        <a:bodyPr/>
        <a:lstStyle/>
        <a:p>
          <a:pPr>
            <a:buNone/>
          </a:pPr>
          <a:r>
            <a:rPr lang="en-US" sz="2000" b="1" kern="1200" dirty="0">
              <a:solidFill>
                <a:prstClr val="black"/>
              </a:solidFill>
              <a:latin typeface="Alexandria"/>
              <a:ea typeface="+mn-ea"/>
              <a:cs typeface="+mn-cs"/>
            </a:rPr>
            <a:t>5) Property Maintenance and Value Preservation Assessment</a:t>
          </a:r>
        </a:p>
      </dgm:t>
    </dgm:pt>
    <dgm:pt modelId="{D6FAA750-22DA-4FAE-BAAE-1BDD42E7019D}" type="parTrans" cxnId="{59FB5504-C20F-4DC2-94CA-4CEF92933FCF}">
      <dgm:prSet/>
      <dgm:spPr/>
      <dgm:t>
        <a:bodyPr/>
        <a:lstStyle/>
        <a:p>
          <a:endParaRPr lang="en-US"/>
        </a:p>
      </dgm:t>
    </dgm:pt>
    <dgm:pt modelId="{7331AB37-8692-4854-B200-85690D50A0A3}" type="sibTrans" cxnId="{59FB5504-C20F-4DC2-94CA-4CEF92933FCF}">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317243" custScaleY="51702"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5"/>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5" custScaleX="100917" custScaleY="145108">
        <dgm:presLayoutVars>
          <dgm:chPref val="3"/>
        </dgm:presLayoutVars>
      </dgm:prSet>
      <dgm:spPr/>
    </dgm:pt>
    <dgm:pt modelId="{11789827-FE15-4D14-A60A-A4E30D96CBF7}" type="pres">
      <dgm:prSet presAssocID="{47D81B82-C8CB-45DF-89B8-D396E4DA874C}" presName="rootConnector" presStyleLbl="node2" presStyleIdx="0" presStyleCnt="5"/>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5"/>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5" custScaleY="149860" custLinFactNeighborX="-621">
        <dgm:presLayoutVars>
          <dgm:chPref val="3"/>
        </dgm:presLayoutVars>
      </dgm:prSet>
      <dgm:spPr/>
    </dgm:pt>
    <dgm:pt modelId="{E60E1E5B-C601-4BFC-9CD5-9B7F4B0F44AE}" type="pres">
      <dgm:prSet presAssocID="{E42F95AB-2265-4D7C-9018-8263A1E8B6B4}" presName="rootConnector" presStyleLbl="node2" presStyleIdx="1" presStyleCnt="5"/>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5"/>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5" custScaleY="149861">
        <dgm:presLayoutVars>
          <dgm:chPref val="3"/>
        </dgm:presLayoutVars>
      </dgm:prSet>
      <dgm:spPr/>
    </dgm:pt>
    <dgm:pt modelId="{7AF40933-DD90-4119-9A4D-69FFDA3A868F}" type="pres">
      <dgm:prSet presAssocID="{03A6B4A1-9708-4DC4-B99A-F802948CA9A7}" presName="rootConnector" presStyleLbl="node2" presStyleIdx="2" presStyleCnt="5"/>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40EBF06E-126B-4038-BB2E-707BF0CB5A8E}" type="pres">
      <dgm:prSet presAssocID="{9B1B8D06-CC66-4561-908A-17E7F5697F91}" presName="Name37" presStyleLbl="parChTrans1D2" presStyleIdx="3" presStyleCnt="5"/>
      <dgm:spPr/>
    </dgm:pt>
    <dgm:pt modelId="{BE63531E-BDA5-4D2D-B5FE-5FBD0CD6BD35}" type="pres">
      <dgm:prSet presAssocID="{FF75B30D-DEB5-4E86-A7CF-D2EE6972DEED}" presName="hierRoot2" presStyleCnt="0">
        <dgm:presLayoutVars>
          <dgm:hierBranch val="init"/>
        </dgm:presLayoutVars>
      </dgm:prSet>
      <dgm:spPr/>
    </dgm:pt>
    <dgm:pt modelId="{2B33BE00-3CF8-432D-A44D-D9C6443BAC95}" type="pres">
      <dgm:prSet presAssocID="{FF75B30D-DEB5-4E86-A7CF-D2EE6972DEED}" presName="rootComposite" presStyleCnt="0"/>
      <dgm:spPr/>
    </dgm:pt>
    <dgm:pt modelId="{F8F7D3E8-881A-4BE4-BF72-B78A73099C66}" type="pres">
      <dgm:prSet presAssocID="{FF75B30D-DEB5-4E86-A7CF-D2EE6972DEED}" presName="rootText" presStyleLbl="node2" presStyleIdx="3" presStyleCnt="5" custScaleY="148655">
        <dgm:presLayoutVars>
          <dgm:chPref val="3"/>
        </dgm:presLayoutVars>
      </dgm:prSet>
      <dgm:spPr/>
    </dgm:pt>
    <dgm:pt modelId="{D9F7A041-48BE-424D-B9BD-F31D170AECF1}" type="pres">
      <dgm:prSet presAssocID="{FF75B30D-DEB5-4E86-A7CF-D2EE6972DEED}" presName="rootConnector" presStyleLbl="node2" presStyleIdx="3" presStyleCnt="5"/>
      <dgm:spPr/>
    </dgm:pt>
    <dgm:pt modelId="{5C3A4E89-C3E7-4CDF-AD26-71D2FCC291CB}" type="pres">
      <dgm:prSet presAssocID="{FF75B30D-DEB5-4E86-A7CF-D2EE6972DEED}" presName="hierChild4" presStyleCnt="0"/>
      <dgm:spPr/>
    </dgm:pt>
    <dgm:pt modelId="{006BCB9F-8703-4FB7-BAF5-1293C80EAA26}" type="pres">
      <dgm:prSet presAssocID="{FF75B30D-DEB5-4E86-A7CF-D2EE6972DEED}" presName="hierChild5" presStyleCnt="0"/>
      <dgm:spPr/>
    </dgm:pt>
    <dgm:pt modelId="{AE313AB4-F14A-4734-9C2C-1C64D4E7F3E4}" type="pres">
      <dgm:prSet presAssocID="{D6FAA750-22DA-4FAE-BAAE-1BDD42E7019D}" presName="Name37" presStyleLbl="parChTrans1D2" presStyleIdx="4" presStyleCnt="5"/>
      <dgm:spPr/>
    </dgm:pt>
    <dgm:pt modelId="{F44CA66C-D5EE-42F4-84F2-F6DB0218B140}" type="pres">
      <dgm:prSet presAssocID="{F455B2D8-2A27-402C-9EAF-060BDEB512CC}" presName="hierRoot2" presStyleCnt="0">
        <dgm:presLayoutVars>
          <dgm:hierBranch val="init"/>
        </dgm:presLayoutVars>
      </dgm:prSet>
      <dgm:spPr/>
    </dgm:pt>
    <dgm:pt modelId="{0E72AAB8-195F-47EC-9102-AE020600F6E8}" type="pres">
      <dgm:prSet presAssocID="{F455B2D8-2A27-402C-9EAF-060BDEB512CC}" presName="rootComposite" presStyleCnt="0"/>
      <dgm:spPr/>
    </dgm:pt>
    <dgm:pt modelId="{E09B4118-2050-4D13-9B77-F8E65F5B0DB8}" type="pres">
      <dgm:prSet presAssocID="{F455B2D8-2A27-402C-9EAF-060BDEB512CC}" presName="rootText" presStyleLbl="node2" presStyleIdx="4" presStyleCnt="5" custScaleY="152207">
        <dgm:presLayoutVars>
          <dgm:chPref val="3"/>
        </dgm:presLayoutVars>
      </dgm:prSet>
      <dgm:spPr/>
    </dgm:pt>
    <dgm:pt modelId="{59666CEB-A942-4B9C-A4F2-529EF807FCB4}" type="pres">
      <dgm:prSet presAssocID="{F455B2D8-2A27-402C-9EAF-060BDEB512CC}" presName="rootConnector" presStyleLbl="node2" presStyleIdx="4" presStyleCnt="5"/>
      <dgm:spPr/>
    </dgm:pt>
    <dgm:pt modelId="{7E99EA6F-37CA-40BE-8227-EB8767B3A90A}" type="pres">
      <dgm:prSet presAssocID="{F455B2D8-2A27-402C-9EAF-060BDEB512CC}" presName="hierChild4" presStyleCnt="0"/>
      <dgm:spPr/>
    </dgm:pt>
    <dgm:pt modelId="{E78CD834-8DAB-4A0A-A5A0-9C9A8563D033}" type="pres">
      <dgm:prSet presAssocID="{F455B2D8-2A27-402C-9EAF-060BDEB512CC}" presName="hierChild5" presStyleCnt="0"/>
      <dgm:spPr/>
    </dgm:pt>
    <dgm:pt modelId="{7A49EA95-1C12-4BA4-A500-4DDC65D563CA}" type="pres">
      <dgm:prSet presAssocID="{F0BDE8FF-C464-4407-9C0D-67DD799182F9}" presName="hierChild3" presStyleCnt="0"/>
      <dgm:spPr/>
    </dgm:pt>
  </dgm:ptLst>
  <dgm:cxnLst>
    <dgm:cxn modelId="{59FB5504-C20F-4DC2-94CA-4CEF92933FCF}" srcId="{F0BDE8FF-C464-4407-9C0D-67DD799182F9}" destId="{F455B2D8-2A27-402C-9EAF-060BDEB512CC}" srcOrd="4" destOrd="0" parTransId="{D6FAA750-22DA-4FAE-BAAE-1BDD42E7019D}" sibTransId="{7331AB37-8692-4854-B200-85690D50A0A3}"/>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7AF0B328-6F53-4D30-ACBD-00DF9AB1B46E}" type="presOf" srcId="{F455B2D8-2A27-402C-9EAF-060BDEB512CC}" destId="{E09B4118-2050-4D13-9B77-F8E65F5B0DB8}"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37474668-02AE-49A9-A91A-AF8BB67771A4}" type="presOf" srcId="{F455B2D8-2A27-402C-9EAF-060BDEB512CC}" destId="{59666CEB-A942-4B9C-A4F2-529EF807FCB4}" srcOrd="1" destOrd="0" presId="urn:microsoft.com/office/officeart/2005/8/layout/orgChart1"/>
    <dgm:cxn modelId="{9326BA74-B45B-438A-8C89-9D67A5BFD472}" type="presOf" srcId="{9B1B8D06-CC66-4561-908A-17E7F5697F91}" destId="{40EBF06E-126B-4038-BB2E-707BF0CB5A8E}"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95444F7B-57BD-4548-A507-7C3059FB415B}" srcId="{F0BDE8FF-C464-4407-9C0D-67DD799182F9}" destId="{FF75B30D-DEB5-4E86-A7CF-D2EE6972DEED}" srcOrd="3" destOrd="0" parTransId="{9B1B8D06-CC66-4561-908A-17E7F5697F91}" sibTransId="{8513E673-1D30-4203-9C77-555B831EF7DC}"/>
    <dgm:cxn modelId="{835DC080-720E-4C4F-BD3D-37EBDF1B82A5}" type="presOf" srcId="{FF75B30D-DEB5-4E86-A7CF-D2EE6972DEED}" destId="{F8F7D3E8-881A-4BE4-BF72-B78A73099C66}" srcOrd="0" destOrd="0" presId="urn:microsoft.com/office/officeart/2005/8/layout/orgChart1"/>
    <dgm:cxn modelId="{D4DAF58D-9415-4302-AFA6-ABFBCFE19CD3}" type="presOf" srcId="{D6FAA750-22DA-4FAE-BAAE-1BDD42E7019D}" destId="{AE313AB4-F14A-4734-9C2C-1C64D4E7F3E4}"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CED5C2EA-D08E-46FD-8B08-A9FB0BFB5F0A}" type="presOf" srcId="{FF75B30D-DEB5-4E86-A7CF-D2EE6972DEED}" destId="{D9F7A041-48BE-424D-B9BD-F31D170AECF1}"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9F1C829E-67AD-4053-937D-1D49ED682287}" type="presParOf" srcId="{938522C4-AD99-4552-AFA7-BDA73FEA72D4}" destId="{40EBF06E-126B-4038-BB2E-707BF0CB5A8E}" srcOrd="6" destOrd="0" presId="urn:microsoft.com/office/officeart/2005/8/layout/orgChart1"/>
    <dgm:cxn modelId="{5FC040BE-4E92-442E-8D39-8287EBB4BA54}" type="presParOf" srcId="{938522C4-AD99-4552-AFA7-BDA73FEA72D4}" destId="{BE63531E-BDA5-4D2D-B5FE-5FBD0CD6BD35}" srcOrd="7" destOrd="0" presId="urn:microsoft.com/office/officeart/2005/8/layout/orgChart1"/>
    <dgm:cxn modelId="{F29C4E1B-E542-48D0-88B8-5BE81AF1BA92}" type="presParOf" srcId="{BE63531E-BDA5-4D2D-B5FE-5FBD0CD6BD35}" destId="{2B33BE00-3CF8-432D-A44D-D9C6443BAC95}" srcOrd="0" destOrd="0" presId="urn:microsoft.com/office/officeart/2005/8/layout/orgChart1"/>
    <dgm:cxn modelId="{140445E6-93A2-47FF-9A12-42CAC89D1183}" type="presParOf" srcId="{2B33BE00-3CF8-432D-A44D-D9C6443BAC95}" destId="{F8F7D3E8-881A-4BE4-BF72-B78A73099C66}" srcOrd="0" destOrd="0" presId="urn:microsoft.com/office/officeart/2005/8/layout/orgChart1"/>
    <dgm:cxn modelId="{39CB26E7-61F2-44A5-AEAD-E99726E3177A}" type="presParOf" srcId="{2B33BE00-3CF8-432D-A44D-D9C6443BAC95}" destId="{D9F7A041-48BE-424D-B9BD-F31D170AECF1}" srcOrd="1" destOrd="0" presId="urn:microsoft.com/office/officeart/2005/8/layout/orgChart1"/>
    <dgm:cxn modelId="{35305D3E-20D8-45EE-B51A-F4A5312666EB}" type="presParOf" srcId="{BE63531E-BDA5-4D2D-B5FE-5FBD0CD6BD35}" destId="{5C3A4E89-C3E7-4CDF-AD26-71D2FCC291CB}" srcOrd="1" destOrd="0" presId="urn:microsoft.com/office/officeart/2005/8/layout/orgChart1"/>
    <dgm:cxn modelId="{9D4F269A-F6D1-46A8-B1ED-84DA256847E6}" type="presParOf" srcId="{BE63531E-BDA5-4D2D-B5FE-5FBD0CD6BD35}" destId="{006BCB9F-8703-4FB7-BAF5-1293C80EAA26}" srcOrd="2" destOrd="0" presId="urn:microsoft.com/office/officeart/2005/8/layout/orgChart1"/>
    <dgm:cxn modelId="{DEBD479E-9804-4E1F-A08D-576FE611BA41}" type="presParOf" srcId="{938522C4-AD99-4552-AFA7-BDA73FEA72D4}" destId="{AE313AB4-F14A-4734-9C2C-1C64D4E7F3E4}" srcOrd="8" destOrd="0" presId="urn:microsoft.com/office/officeart/2005/8/layout/orgChart1"/>
    <dgm:cxn modelId="{D3FEBDCF-B4EC-4978-9609-8C85F5A2CF51}" type="presParOf" srcId="{938522C4-AD99-4552-AFA7-BDA73FEA72D4}" destId="{F44CA66C-D5EE-42F4-84F2-F6DB0218B140}" srcOrd="9" destOrd="0" presId="urn:microsoft.com/office/officeart/2005/8/layout/orgChart1"/>
    <dgm:cxn modelId="{ABFD661A-3850-4BA7-90FD-609BE6F5FBA4}" type="presParOf" srcId="{F44CA66C-D5EE-42F4-84F2-F6DB0218B140}" destId="{0E72AAB8-195F-47EC-9102-AE020600F6E8}" srcOrd="0" destOrd="0" presId="urn:microsoft.com/office/officeart/2005/8/layout/orgChart1"/>
    <dgm:cxn modelId="{93A7A16D-B7A4-41AB-81CC-5D66D15CCFE1}" type="presParOf" srcId="{0E72AAB8-195F-47EC-9102-AE020600F6E8}" destId="{E09B4118-2050-4D13-9B77-F8E65F5B0DB8}" srcOrd="0" destOrd="0" presId="urn:microsoft.com/office/officeart/2005/8/layout/orgChart1"/>
    <dgm:cxn modelId="{729ECFE1-8833-4562-BEF8-EBDB566117A1}" type="presParOf" srcId="{0E72AAB8-195F-47EC-9102-AE020600F6E8}" destId="{59666CEB-A942-4B9C-A4F2-529EF807FCB4}" srcOrd="1" destOrd="0" presId="urn:microsoft.com/office/officeart/2005/8/layout/orgChart1"/>
    <dgm:cxn modelId="{27E8ACB4-F670-47FA-972A-118D8CFC513B}" type="presParOf" srcId="{F44CA66C-D5EE-42F4-84F2-F6DB0218B140}" destId="{7E99EA6F-37CA-40BE-8227-EB8767B3A90A}" srcOrd="1" destOrd="0" presId="urn:microsoft.com/office/officeart/2005/8/layout/orgChart1"/>
    <dgm:cxn modelId="{F3888747-79E6-464F-9E5B-1D959CDF7972}" type="presParOf" srcId="{F44CA66C-D5EE-42F4-84F2-F6DB0218B140}" destId="{E78CD834-8DAB-4A0A-A5A0-9C9A8563D033}"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lang="en-US" sz="2200" b="1" dirty="0">
              <a:solidFill>
                <a:schemeClr val="tx1"/>
              </a:solidFill>
              <a:latin typeface="Alexandria"/>
            </a:rPr>
            <a:t>Leasing Agent (Broker)’s Role</a:t>
          </a:r>
        </a:p>
      </dgm:t>
    </dgm:pt>
    <dgm:pt modelId="{EB2029D5-0464-40D7-9161-1C3C908F1E04}" type="parTrans" cxnId="{5E74A5D1-85B4-42A6-856C-B356F1DE0705}">
      <dgm:prSet/>
      <dgm:spPr/>
      <dgm:t>
        <a:bodyPr/>
        <a:lstStyle/>
        <a:p>
          <a:endParaRPr lang="en-US"/>
        </a:p>
      </dgm:t>
    </dgm:pt>
    <dgm:pt modelId="{B79A2208-D60A-480D-985E-58372044B721}" type="sibTrans" cxnId="{5E74A5D1-85B4-42A6-856C-B356F1DE0705}">
      <dgm:prSet/>
      <dgm:spPr/>
      <dgm:t>
        <a:bodyPr/>
        <a:lstStyle/>
        <a:p>
          <a:endParaRPr lang="en-US"/>
        </a:p>
      </dgm:t>
    </dgm:pt>
    <dgm:pt modelId="{47D81B82-C8CB-45DF-89B8-D396E4DA874C}">
      <dgm:prSet phldrT="[Text]" custT="1"/>
      <dgm:spPr>
        <a:solidFill>
          <a:srgbClr val="66FFCC"/>
        </a:solidFill>
      </dgm:spPr>
      <dgm:t>
        <a:bodyPr/>
        <a:lstStyle/>
        <a:p>
          <a:pPr>
            <a:spcAft>
              <a:spcPts val="0"/>
            </a:spcAft>
          </a:pPr>
          <a:r>
            <a:rPr lang="en-US" sz="2000" b="1" dirty="0">
              <a:solidFill>
                <a:schemeClr val="tx1"/>
              </a:solidFill>
              <a:latin typeface="Alexandria"/>
            </a:rPr>
            <a:t>When Representing the Tenant</a:t>
          </a:r>
          <a:endParaRPr lang="en-US" sz="18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000" b="1" dirty="0">
              <a:solidFill>
                <a:schemeClr val="tx1"/>
              </a:solidFill>
              <a:latin typeface="Alexandria"/>
            </a:rPr>
            <a:t>When Representing the Landlord</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56885" custScaleY="17346" custLinFactNeighborY="10695">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2"/>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2" custScaleX="51948" custScaleY="14975" custLinFactNeighborX="-13411" custLinFactNeighborY="-10074">
        <dgm:presLayoutVars>
          <dgm:chPref val="3"/>
        </dgm:presLayoutVars>
      </dgm:prSet>
      <dgm:spPr/>
    </dgm:pt>
    <dgm:pt modelId="{11789827-FE15-4D14-A60A-A4E30D96CBF7}" type="pres">
      <dgm:prSet presAssocID="{47D81B82-C8CB-45DF-89B8-D396E4DA874C}" presName="rootConnector" presStyleLbl="node2" presStyleIdx="0" presStyleCnt="2"/>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2"/>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2" custScaleX="47453" custScaleY="15277" custLinFactNeighborX="13287" custLinFactNeighborY="-13353">
        <dgm:presLayoutVars>
          <dgm:chPref val="3"/>
        </dgm:presLayoutVars>
      </dgm:prSet>
      <dgm:spPr/>
    </dgm:pt>
    <dgm:pt modelId="{E60E1E5B-C601-4BFC-9CD5-9B7F4B0F44AE}" type="pres">
      <dgm:prSet presAssocID="{E42F95AB-2265-4D7C-9018-8263A1E8B6B4}" presName="rootConnector" presStyleLbl="node2" presStyleIdx="1" presStyleCnt="2"/>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A83F32E6-F58C-4902-8B13-D42A578BE9D6}" type="presOf" srcId="{F0BDE8FF-C464-4407-9C0D-67DD799182F9}" destId="{0523BA43-30B0-48FD-8C8B-4D2C59045EFE}"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1946854-16E5-482A-B753-6C00F35F19AB}" type="doc">
      <dgm:prSet loTypeId="urn:microsoft.com/office/officeart/2005/8/layout/hChevron3" loCatId="process" qsTypeId="urn:microsoft.com/office/officeart/2005/8/quickstyle/simple1" qsCatId="simple" csTypeId="urn:microsoft.com/office/officeart/2005/8/colors/colorful1" csCatId="colorful" phldr="1"/>
      <dgm:spPr/>
      <dgm:t>
        <a:bodyPr/>
        <a:lstStyle/>
        <a:p>
          <a:endParaRPr lang="en-US"/>
        </a:p>
      </dgm:t>
    </dgm:pt>
    <dgm:pt modelId="{7279DB92-9CF3-449A-BA39-D7B4E4989EFB}">
      <dgm:prSet phldrT="[Text]" custT="1"/>
      <dgm:spPr/>
      <dgm:t>
        <a:bodyPr/>
        <a:lstStyle/>
        <a:p>
          <a:r>
            <a:rPr lang="en-US" sz="2200" b="1" i="0" dirty="0">
              <a:solidFill>
                <a:schemeClr val="bg1"/>
              </a:solidFill>
              <a:effectLst/>
              <a:latin typeface="Alexandria"/>
            </a:rPr>
            <a:t>Negotiations</a:t>
          </a:r>
          <a:endParaRPr lang="en-US" sz="2200" b="1" dirty="0">
            <a:solidFill>
              <a:schemeClr val="bg1"/>
            </a:solidFill>
            <a:latin typeface="Alexandria"/>
          </a:endParaRPr>
        </a:p>
      </dgm:t>
    </dgm:pt>
    <dgm:pt modelId="{53E38B32-0618-445B-9004-2187F3AE69E2}" type="parTrans" cxnId="{1CB189A5-288C-4C4A-AAA8-32345B10CBCF}">
      <dgm:prSet/>
      <dgm:spPr/>
      <dgm:t>
        <a:bodyPr/>
        <a:lstStyle/>
        <a:p>
          <a:endParaRPr lang="en-US"/>
        </a:p>
      </dgm:t>
    </dgm:pt>
    <dgm:pt modelId="{AF73C0A1-811E-4A7E-8AD8-139D2CC643E8}" type="sibTrans" cxnId="{1CB189A5-288C-4C4A-AAA8-32345B10CBCF}">
      <dgm:prSet/>
      <dgm:spPr/>
      <dgm:t>
        <a:bodyPr/>
        <a:lstStyle/>
        <a:p>
          <a:endParaRPr lang="en-US"/>
        </a:p>
      </dgm:t>
    </dgm:pt>
    <dgm:pt modelId="{A28644B5-5E01-41BF-B53E-8BE919590BD0}">
      <dgm:prSet phldrT="[Text]" custT="1"/>
      <dgm:spPr/>
      <dgm:t>
        <a:bodyPr/>
        <a:lstStyle/>
        <a:p>
          <a:r>
            <a:rPr lang="en-US" sz="2200" b="1" i="0" dirty="0">
              <a:solidFill>
                <a:schemeClr val="bg1"/>
              </a:solidFill>
              <a:effectLst/>
              <a:latin typeface="Alexandria"/>
            </a:rPr>
            <a:t>Offer to Lease</a:t>
          </a:r>
          <a:endParaRPr lang="en-US" sz="2200" b="1" dirty="0">
            <a:solidFill>
              <a:schemeClr val="bg1"/>
            </a:solidFill>
            <a:latin typeface="Alexandria"/>
          </a:endParaRPr>
        </a:p>
      </dgm:t>
    </dgm:pt>
    <dgm:pt modelId="{D77BCD29-95AD-49C6-B90E-206306F53E5A}" type="parTrans" cxnId="{98F7F1BA-9B50-4ABC-BD81-1FD1CA674626}">
      <dgm:prSet/>
      <dgm:spPr/>
      <dgm:t>
        <a:bodyPr/>
        <a:lstStyle/>
        <a:p>
          <a:endParaRPr lang="en-US"/>
        </a:p>
      </dgm:t>
    </dgm:pt>
    <dgm:pt modelId="{45F22B12-E5F9-432E-BF30-161DEB547480}" type="sibTrans" cxnId="{98F7F1BA-9B50-4ABC-BD81-1FD1CA674626}">
      <dgm:prSet/>
      <dgm:spPr/>
      <dgm:t>
        <a:bodyPr/>
        <a:lstStyle/>
        <a:p>
          <a:endParaRPr lang="en-US"/>
        </a:p>
      </dgm:t>
    </dgm:pt>
    <dgm:pt modelId="{AEC6EF5C-73BD-4D0D-9250-FC3DBE8C607B}">
      <dgm:prSet phldrT="[Text]" custT="1"/>
      <dgm:spPr/>
      <dgm:t>
        <a:bodyPr/>
        <a:lstStyle/>
        <a:p>
          <a:pPr>
            <a:buNone/>
          </a:pPr>
          <a:r>
            <a:rPr lang="en-US" sz="2200" b="1" dirty="0">
              <a:latin typeface="Alexandria"/>
            </a:rPr>
            <a:t>Acceptance or Counteroffer</a:t>
          </a:r>
          <a:endParaRPr lang="en-US" sz="2200" b="1" i="0" dirty="0">
            <a:solidFill>
              <a:schemeClr val="bg1"/>
            </a:solidFill>
            <a:effectLst/>
            <a:latin typeface="Alexandria"/>
          </a:endParaRPr>
        </a:p>
      </dgm:t>
    </dgm:pt>
    <dgm:pt modelId="{E5A6489B-61F0-4BC8-ABF2-62DBBE15253C}" type="parTrans" cxnId="{DEA3A59D-24DD-4421-AF1A-3A4F971A847A}">
      <dgm:prSet/>
      <dgm:spPr/>
      <dgm:t>
        <a:bodyPr/>
        <a:lstStyle/>
        <a:p>
          <a:endParaRPr lang="en-US"/>
        </a:p>
      </dgm:t>
    </dgm:pt>
    <dgm:pt modelId="{BA5BB579-B92A-46F6-8308-E98EB2EA72C8}" type="sibTrans" cxnId="{DEA3A59D-24DD-4421-AF1A-3A4F971A847A}">
      <dgm:prSet/>
      <dgm:spPr/>
      <dgm:t>
        <a:bodyPr/>
        <a:lstStyle/>
        <a:p>
          <a:endParaRPr lang="en-US"/>
        </a:p>
      </dgm:t>
    </dgm:pt>
    <dgm:pt modelId="{97DB3152-CD71-43E5-8EEA-00633785EE4C}">
      <dgm:prSet custT="1"/>
      <dgm:spPr>
        <a:solidFill>
          <a:srgbClr val="00B0F0"/>
        </a:solidFill>
      </dgm:spPr>
      <dgm:t>
        <a:bodyPr/>
        <a:lstStyle/>
        <a:p>
          <a:r>
            <a:rPr lang="en-US" sz="2400" b="1" i="0" dirty="0">
              <a:solidFill>
                <a:schemeClr val="bg1"/>
              </a:solidFill>
              <a:effectLst/>
              <a:latin typeface="Alexandria"/>
            </a:rPr>
            <a:t>Lease Agreement</a:t>
          </a:r>
          <a:endParaRPr lang="en-US" sz="2400" b="1" dirty="0">
            <a:solidFill>
              <a:schemeClr val="bg1"/>
            </a:solidFill>
            <a:latin typeface="Alexandria"/>
          </a:endParaRPr>
        </a:p>
      </dgm:t>
    </dgm:pt>
    <dgm:pt modelId="{FDCF657F-DBCD-4F54-8289-A1D5BD84BDD7}" type="parTrans" cxnId="{A14B9DA2-9473-4BFE-88C3-B6B4DC67F783}">
      <dgm:prSet/>
      <dgm:spPr/>
      <dgm:t>
        <a:bodyPr/>
        <a:lstStyle/>
        <a:p>
          <a:endParaRPr lang="en-US"/>
        </a:p>
      </dgm:t>
    </dgm:pt>
    <dgm:pt modelId="{B7550709-1D4F-4B7C-AD4D-671D3DEBEFED}" type="sibTrans" cxnId="{A14B9DA2-9473-4BFE-88C3-B6B4DC67F783}">
      <dgm:prSet/>
      <dgm:spPr/>
      <dgm:t>
        <a:bodyPr/>
        <a:lstStyle/>
        <a:p>
          <a:endParaRPr lang="en-US"/>
        </a:p>
      </dgm:t>
    </dgm:pt>
    <dgm:pt modelId="{FEF42118-2BEF-46FE-9398-3CB8662DA569}" type="pres">
      <dgm:prSet presAssocID="{61946854-16E5-482A-B753-6C00F35F19AB}" presName="Name0" presStyleCnt="0">
        <dgm:presLayoutVars>
          <dgm:dir/>
          <dgm:resizeHandles val="exact"/>
        </dgm:presLayoutVars>
      </dgm:prSet>
      <dgm:spPr/>
    </dgm:pt>
    <dgm:pt modelId="{0E5F75E7-90FA-455E-9061-DDEBA1A4793C}" type="pres">
      <dgm:prSet presAssocID="{7279DB92-9CF3-449A-BA39-D7B4E4989EFB}" presName="parTxOnly" presStyleLbl="node1" presStyleIdx="0" presStyleCnt="4" custLinFactX="674" custLinFactY="-56480" custLinFactNeighborX="100000" custLinFactNeighborY="-100000">
        <dgm:presLayoutVars>
          <dgm:bulletEnabled val="1"/>
        </dgm:presLayoutVars>
      </dgm:prSet>
      <dgm:spPr/>
    </dgm:pt>
    <dgm:pt modelId="{7088C43F-2C4E-4583-B718-0339EE51DD1B}" type="pres">
      <dgm:prSet presAssocID="{AF73C0A1-811E-4A7E-8AD8-139D2CC643E8}" presName="parSpace" presStyleCnt="0"/>
      <dgm:spPr/>
    </dgm:pt>
    <dgm:pt modelId="{CF9B6AB0-F968-41AB-B0A8-46401415F95D}" type="pres">
      <dgm:prSet presAssocID="{A28644B5-5E01-41BF-B53E-8BE919590BD0}" presName="parTxOnly" presStyleLbl="node1" presStyleIdx="1" presStyleCnt="4" custLinFactX="-39326" custLinFactNeighborX="-100000" custLinFactNeighborY="13443">
        <dgm:presLayoutVars>
          <dgm:bulletEnabled val="1"/>
        </dgm:presLayoutVars>
      </dgm:prSet>
      <dgm:spPr/>
    </dgm:pt>
    <dgm:pt modelId="{376D6829-2ADB-4E14-8559-8D88155C673D}" type="pres">
      <dgm:prSet presAssocID="{45F22B12-E5F9-432E-BF30-161DEB547480}" presName="parSpace" presStyleCnt="0"/>
      <dgm:spPr/>
    </dgm:pt>
    <dgm:pt modelId="{8452EF74-5A74-4248-B528-9A3F0B5C5FEA}" type="pres">
      <dgm:prSet presAssocID="{AEC6EF5C-73BD-4D0D-9250-FC3DBE8C607B}" presName="parTxOnly" presStyleLbl="node1" presStyleIdx="2" presStyleCnt="4" custScaleX="144661" custScaleY="169729" custLinFactX="-129270" custLinFactY="100000" custLinFactNeighborX="-200000" custLinFactNeighborY="100234">
        <dgm:presLayoutVars>
          <dgm:bulletEnabled val="1"/>
        </dgm:presLayoutVars>
      </dgm:prSet>
      <dgm:spPr>
        <a:prstGeom prst="diamond">
          <a:avLst/>
        </a:prstGeom>
      </dgm:spPr>
    </dgm:pt>
    <dgm:pt modelId="{7A74EE9B-1811-4AF9-8EDA-759604A942AE}" type="pres">
      <dgm:prSet presAssocID="{BA5BB579-B92A-46F6-8308-E98EB2EA72C8}" presName="parSpace" presStyleCnt="0"/>
      <dgm:spPr/>
    </dgm:pt>
    <dgm:pt modelId="{FA440C66-379F-4C3C-B2EE-3C252D2BDBBE}" type="pres">
      <dgm:prSet presAssocID="{97DB3152-CD71-43E5-8EEA-00633785EE4C}" presName="parTxOnly" presStyleLbl="node1" presStyleIdx="3" presStyleCnt="4" custScaleX="120800" custScaleY="125139" custLinFactX="-28411" custLinFactY="100000" custLinFactNeighborX="-100000" custLinFactNeighborY="103804">
        <dgm:presLayoutVars>
          <dgm:bulletEnabled val="1"/>
        </dgm:presLayoutVars>
      </dgm:prSet>
      <dgm:spPr/>
    </dgm:pt>
  </dgm:ptLst>
  <dgm:cxnLst>
    <dgm:cxn modelId="{0D685419-A9E3-4A35-904C-51903B815372}" type="presOf" srcId="{7279DB92-9CF3-449A-BA39-D7B4E4989EFB}" destId="{0E5F75E7-90FA-455E-9061-DDEBA1A4793C}" srcOrd="0" destOrd="0" presId="urn:microsoft.com/office/officeart/2005/8/layout/hChevron3"/>
    <dgm:cxn modelId="{098A5E6E-16FC-4334-94B7-7D68D47A016D}" type="presOf" srcId="{61946854-16E5-482A-B753-6C00F35F19AB}" destId="{FEF42118-2BEF-46FE-9398-3CB8662DA569}" srcOrd="0" destOrd="0" presId="urn:microsoft.com/office/officeart/2005/8/layout/hChevron3"/>
    <dgm:cxn modelId="{9207546E-59E4-4D80-8450-BDAEECDCE785}" type="presOf" srcId="{A28644B5-5E01-41BF-B53E-8BE919590BD0}" destId="{CF9B6AB0-F968-41AB-B0A8-46401415F95D}" srcOrd="0" destOrd="0" presId="urn:microsoft.com/office/officeart/2005/8/layout/hChevron3"/>
    <dgm:cxn modelId="{3BA32353-9C78-4329-9303-6F02440BB580}" type="presOf" srcId="{AEC6EF5C-73BD-4D0D-9250-FC3DBE8C607B}" destId="{8452EF74-5A74-4248-B528-9A3F0B5C5FEA}" srcOrd="0" destOrd="0" presId="urn:microsoft.com/office/officeart/2005/8/layout/hChevron3"/>
    <dgm:cxn modelId="{DEA3A59D-24DD-4421-AF1A-3A4F971A847A}" srcId="{61946854-16E5-482A-B753-6C00F35F19AB}" destId="{AEC6EF5C-73BD-4D0D-9250-FC3DBE8C607B}" srcOrd="2" destOrd="0" parTransId="{E5A6489B-61F0-4BC8-ABF2-62DBBE15253C}" sibTransId="{BA5BB579-B92A-46F6-8308-E98EB2EA72C8}"/>
    <dgm:cxn modelId="{A14B9DA2-9473-4BFE-88C3-B6B4DC67F783}" srcId="{61946854-16E5-482A-B753-6C00F35F19AB}" destId="{97DB3152-CD71-43E5-8EEA-00633785EE4C}" srcOrd="3" destOrd="0" parTransId="{FDCF657F-DBCD-4F54-8289-A1D5BD84BDD7}" sibTransId="{B7550709-1D4F-4B7C-AD4D-671D3DEBEFED}"/>
    <dgm:cxn modelId="{1CB189A5-288C-4C4A-AAA8-32345B10CBCF}" srcId="{61946854-16E5-482A-B753-6C00F35F19AB}" destId="{7279DB92-9CF3-449A-BA39-D7B4E4989EFB}" srcOrd="0" destOrd="0" parTransId="{53E38B32-0618-445B-9004-2187F3AE69E2}" sibTransId="{AF73C0A1-811E-4A7E-8AD8-139D2CC643E8}"/>
    <dgm:cxn modelId="{BA2971A8-319E-4B7B-8E43-5D131612B7E2}" type="presOf" srcId="{97DB3152-CD71-43E5-8EEA-00633785EE4C}" destId="{FA440C66-379F-4C3C-B2EE-3C252D2BDBBE}" srcOrd="0" destOrd="0" presId="urn:microsoft.com/office/officeart/2005/8/layout/hChevron3"/>
    <dgm:cxn modelId="{98F7F1BA-9B50-4ABC-BD81-1FD1CA674626}" srcId="{61946854-16E5-482A-B753-6C00F35F19AB}" destId="{A28644B5-5E01-41BF-B53E-8BE919590BD0}" srcOrd="1" destOrd="0" parTransId="{D77BCD29-95AD-49C6-B90E-206306F53E5A}" sibTransId="{45F22B12-E5F9-432E-BF30-161DEB547480}"/>
    <dgm:cxn modelId="{E9700581-789B-4233-A1F1-C9ECE5FB104B}" type="presParOf" srcId="{FEF42118-2BEF-46FE-9398-3CB8662DA569}" destId="{0E5F75E7-90FA-455E-9061-DDEBA1A4793C}" srcOrd="0" destOrd="0" presId="urn:microsoft.com/office/officeart/2005/8/layout/hChevron3"/>
    <dgm:cxn modelId="{040FB49E-514F-4590-8A75-A25EE8E5C0FE}" type="presParOf" srcId="{FEF42118-2BEF-46FE-9398-3CB8662DA569}" destId="{7088C43F-2C4E-4583-B718-0339EE51DD1B}" srcOrd="1" destOrd="0" presId="urn:microsoft.com/office/officeart/2005/8/layout/hChevron3"/>
    <dgm:cxn modelId="{2CBDB858-A926-4559-910A-8788D5603BD3}" type="presParOf" srcId="{FEF42118-2BEF-46FE-9398-3CB8662DA569}" destId="{CF9B6AB0-F968-41AB-B0A8-46401415F95D}" srcOrd="2" destOrd="0" presId="urn:microsoft.com/office/officeart/2005/8/layout/hChevron3"/>
    <dgm:cxn modelId="{D415ED90-A673-44A4-864E-23C6D8DCB74C}" type="presParOf" srcId="{FEF42118-2BEF-46FE-9398-3CB8662DA569}" destId="{376D6829-2ADB-4E14-8559-8D88155C673D}" srcOrd="3" destOrd="0" presId="urn:microsoft.com/office/officeart/2005/8/layout/hChevron3"/>
    <dgm:cxn modelId="{B5A1AED6-2C26-4499-BB0D-DFD888F0E6E5}" type="presParOf" srcId="{FEF42118-2BEF-46FE-9398-3CB8662DA569}" destId="{8452EF74-5A74-4248-B528-9A3F0B5C5FEA}" srcOrd="4" destOrd="0" presId="urn:microsoft.com/office/officeart/2005/8/layout/hChevron3"/>
    <dgm:cxn modelId="{2A5C07B4-4E99-4C70-919A-A4A8FD69DD2A}" type="presParOf" srcId="{FEF42118-2BEF-46FE-9398-3CB8662DA569}" destId="{7A74EE9B-1811-4AF9-8EDA-759604A942AE}" srcOrd="5" destOrd="0" presId="urn:microsoft.com/office/officeart/2005/8/layout/hChevron3"/>
    <dgm:cxn modelId="{0D0222AE-01A3-45F3-B333-6FC042DF544A}" type="presParOf" srcId="{FEF42118-2BEF-46FE-9398-3CB8662DA569}" destId="{FA440C66-379F-4C3C-B2EE-3C252D2BDBBE}" srcOrd="6" destOrd="0" presId="urn:microsoft.com/office/officeart/2005/8/layout/hChevro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EE528-34AA-45E6-A5C5-9F461A306762}">
      <dsp:nvSpPr>
        <dsp:cNvPr id="0" name=""/>
        <dsp:cNvSpPr/>
      </dsp:nvSpPr>
      <dsp:spPr>
        <a:xfrm>
          <a:off x="4770048" y="2169"/>
          <a:ext cx="2937789" cy="137121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lexandria"/>
            </a:rPr>
            <a:t>1. Pre-Lease</a:t>
          </a:r>
        </a:p>
      </dsp:txBody>
      <dsp:txXfrm>
        <a:off x="5200277" y="202979"/>
        <a:ext cx="2077331" cy="969596"/>
      </dsp:txXfrm>
    </dsp:sp>
    <dsp:sp modelId="{0EA45E46-F538-458F-9FBA-8BAA8B669D22}">
      <dsp:nvSpPr>
        <dsp:cNvPr id="0" name=""/>
        <dsp:cNvSpPr/>
      </dsp:nvSpPr>
      <dsp:spPr>
        <a:xfrm rot="877288">
          <a:off x="7854928" y="990916"/>
          <a:ext cx="865930" cy="46278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7857176" y="1065950"/>
        <a:ext cx="727095" cy="277671"/>
      </dsp:txXfrm>
    </dsp:sp>
    <dsp:sp modelId="{F50F1ADB-5193-4D1B-8A37-79F76A6CED6A}">
      <dsp:nvSpPr>
        <dsp:cNvPr id="0" name=""/>
        <dsp:cNvSpPr/>
      </dsp:nvSpPr>
      <dsp:spPr>
        <a:xfrm>
          <a:off x="8847364" y="1114508"/>
          <a:ext cx="3310733" cy="1371216"/>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lexandria"/>
            </a:rPr>
            <a:t>2. Lease Execution</a:t>
          </a:r>
        </a:p>
      </dsp:txBody>
      <dsp:txXfrm>
        <a:off x="9332210" y="1315318"/>
        <a:ext cx="2341041" cy="969596"/>
      </dsp:txXfrm>
    </dsp:sp>
    <dsp:sp modelId="{BBF6E546-02BE-4C3D-93D6-DA10A57C0439}">
      <dsp:nvSpPr>
        <dsp:cNvPr id="0" name=""/>
        <dsp:cNvSpPr/>
      </dsp:nvSpPr>
      <dsp:spPr>
        <a:xfrm rot="7857936">
          <a:off x="9349251" y="2586620"/>
          <a:ext cx="539418" cy="46278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9464179" y="2626760"/>
        <a:ext cx="400583" cy="277671"/>
      </dsp:txXfrm>
    </dsp:sp>
    <dsp:sp modelId="{5294DEFC-5B44-4298-841A-DB90BC9ED82D}">
      <dsp:nvSpPr>
        <dsp:cNvPr id="0" name=""/>
        <dsp:cNvSpPr/>
      </dsp:nvSpPr>
      <dsp:spPr>
        <a:xfrm>
          <a:off x="7083886" y="3172302"/>
          <a:ext cx="3264399" cy="1371216"/>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prstClr val="white"/>
              </a:solidFill>
              <a:latin typeface="Alexandria"/>
              <a:ea typeface="+mn-ea"/>
              <a:cs typeface="+mn-cs"/>
            </a:rPr>
            <a:t>3. Lease Administration/ Occupancy</a:t>
          </a:r>
        </a:p>
      </dsp:txBody>
      <dsp:txXfrm>
        <a:off x="7561946" y="3373112"/>
        <a:ext cx="2308279" cy="969596"/>
      </dsp:txXfrm>
    </dsp:sp>
    <dsp:sp modelId="{25C0B8C2-04C2-4F88-A71C-E3FF03A707BC}">
      <dsp:nvSpPr>
        <dsp:cNvPr id="0" name=""/>
        <dsp:cNvSpPr/>
      </dsp:nvSpPr>
      <dsp:spPr>
        <a:xfrm rot="10800004">
          <a:off x="6113489" y="3626515"/>
          <a:ext cx="685747" cy="46278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6252324" y="3719072"/>
        <a:ext cx="546912" cy="277671"/>
      </dsp:txXfrm>
    </dsp:sp>
    <dsp:sp modelId="{CD7EA8D2-9C63-4891-BDCB-14E98AE373AF}">
      <dsp:nvSpPr>
        <dsp:cNvPr id="0" name=""/>
        <dsp:cNvSpPr/>
      </dsp:nvSpPr>
      <dsp:spPr>
        <a:xfrm>
          <a:off x="2152653" y="3172297"/>
          <a:ext cx="3637370" cy="1371216"/>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prstClr val="white"/>
              </a:solidFill>
              <a:latin typeface="Alexandria"/>
              <a:ea typeface="+mn-ea"/>
              <a:cs typeface="+mn-cs"/>
            </a:rPr>
            <a:t>4. Lease Expiration / Termination</a:t>
          </a:r>
        </a:p>
      </dsp:txBody>
      <dsp:txXfrm>
        <a:off x="2685334" y="3373107"/>
        <a:ext cx="2572008" cy="969596"/>
      </dsp:txXfrm>
    </dsp:sp>
    <dsp:sp modelId="{44379286-4EAE-48EC-A0B8-879CB7125556}">
      <dsp:nvSpPr>
        <dsp:cNvPr id="0" name=""/>
        <dsp:cNvSpPr/>
      </dsp:nvSpPr>
      <dsp:spPr>
        <a:xfrm rot="13480646">
          <a:off x="2844804" y="2718245"/>
          <a:ext cx="415964" cy="46278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2951566" y="2854672"/>
        <a:ext cx="291175" cy="277671"/>
      </dsp:txXfrm>
    </dsp:sp>
    <dsp:sp modelId="{84336B46-0729-487B-9E16-E815D2E599D2}">
      <dsp:nvSpPr>
        <dsp:cNvPr id="0" name=""/>
        <dsp:cNvSpPr/>
      </dsp:nvSpPr>
      <dsp:spPr>
        <a:xfrm>
          <a:off x="430095" y="1345345"/>
          <a:ext cx="3387205" cy="1371216"/>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prstClr val="white"/>
              </a:solidFill>
              <a:latin typeface="Alexandria"/>
              <a:ea typeface="+mn-ea"/>
              <a:cs typeface="+mn-cs"/>
            </a:rPr>
            <a:t>5. Post-Lease (Recovery &amp; Re-letting)</a:t>
          </a:r>
        </a:p>
      </dsp:txBody>
      <dsp:txXfrm>
        <a:off x="926140" y="1546155"/>
        <a:ext cx="2395115" cy="969596"/>
      </dsp:txXfrm>
    </dsp:sp>
    <dsp:sp modelId="{562F93C0-730D-4598-AE45-3215D3E98018}">
      <dsp:nvSpPr>
        <dsp:cNvPr id="0" name=""/>
        <dsp:cNvSpPr/>
      </dsp:nvSpPr>
      <dsp:spPr>
        <a:xfrm rot="20515429">
          <a:off x="3685514" y="933905"/>
          <a:ext cx="888137" cy="462785"/>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3688940" y="1048001"/>
        <a:ext cx="749302" cy="2776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EBF06E-126B-4038-BB2E-707BF0CB5A8E}">
      <dsp:nvSpPr>
        <dsp:cNvPr id="0" name=""/>
        <dsp:cNvSpPr/>
      </dsp:nvSpPr>
      <dsp:spPr>
        <a:xfrm>
          <a:off x="5915569" y="2056951"/>
          <a:ext cx="4633110" cy="510459"/>
        </a:xfrm>
        <a:custGeom>
          <a:avLst/>
          <a:gdLst/>
          <a:ahLst/>
          <a:cxnLst/>
          <a:rect l="0" t="0" r="0" b="0"/>
          <a:pathLst>
            <a:path>
              <a:moveTo>
                <a:pt x="0" y="0"/>
              </a:moveTo>
              <a:lnTo>
                <a:pt x="0" y="242427"/>
              </a:lnTo>
              <a:lnTo>
                <a:pt x="4633110" y="242427"/>
              </a:lnTo>
              <a:lnTo>
                <a:pt x="463311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5915569" y="2056951"/>
          <a:ext cx="1544370" cy="510459"/>
        </a:xfrm>
        <a:custGeom>
          <a:avLst/>
          <a:gdLst/>
          <a:ahLst/>
          <a:cxnLst/>
          <a:rect l="0" t="0" r="0" b="0"/>
          <a:pathLst>
            <a:path>
              <a:moveTo>
                <a:pt x="0" y="0"/>
              </a:moveTo>
              <a:lnTo>
                <a:pt x="0" y="242427"/>
              </a:lnTo>
              <a:lnTo>
                <a:pt x="1544370" y="242427"/>
              </a:lnTo>
              <a:lnTo>
                <a:pt x="154437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4355347" y="2056951"/>
          <a:ext cx="1560222" cy="510459"/>
        </a:xfrm>
        <a:custGeom>
          <a:avLst/>
          <a:gdLst/>
          <a:ahLst/>
          <a:cxnLst/>
          <a:rect l="0" t="0" r="0" b="0"/>
          <a:pathLst>
            <a:path>
              <a:moveTo>
                <a:pt x="1560222" y="0"/>
              </a:moveTo>
              <a:lnTo>
                <a:pt x="1560222" y="242427"/>
              </a:lnTo>
              <a:lnTo>
                <a:pt x="0" y="242427"/>
              </a:lnTo>
              <a:lnTo>
                <a:pt x="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282458" y="2056951"/>
          <a:ext cx="4633110" cy="510459"/>
        </a:xfrm>
        <a:custGeom>
          <a:avLst/>
          <a:gdLst/>
          <a:ahLst/>
          <a:cxnLst/>
          <a:rect l="0" t="0" r="0" b="0"/>
          <a:pathLst>
            <a:path>
              <a:moveTo>
                <a:pt x="4633110" y="0"/>
              </a:moveTo>
              <a:lnTo>
                <a:pt x="4633110" y="242427"/>
              </a:lnTo>
              <a:lnTo>
                <a:pt x="0" y="242427"/>
              </a:lnTo>
              <a:lnTo>
                <a:pt x="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038050" y="1397058"/>
          <a:ext cx="5755038" cy="659892"/>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Who </a:t>
          </a:r>
          <a:r>
            <a:rPr lang="en-US" sz="2400" b="1" kern="1200" dirty="0">
              <a:solidFill>
                <a:prstClr val="black"/>
              </a:solidFill>
              <a:latin typeface="Alexandria"/>
            </a:rPr>
            <a:t>Performs </a:t>
          </a:r>
          <a:r>
            <a:rPr kumimoji="0" lang="en-US" sz="2400" b="1" i="0" u="none" strike="noStrike" kern="1200" cap="none" spc="0" normalizeH="0" baseline="0" noProof="0" dirty="0">
              <a:ln>
                <a:noFill/>
              </a:ln>
              <a:solidFill>
                <a:prstClr val="black"/>
              </a:solidFill>
              <a:effectLst/>
              <a:uLnTx/>
              <a:uFillTx/>
              <a:latin typeface="Alexandria"/>
              <a:ea typeface="+mn-ea"/>
              <a:cs typeface="+mn-cs"/>
            </a:rPr>
            <a:t>Tenant Screening ??</a:t>
          </a:r>
          <a:endParaRPr lang="en-US" sz="2400" b="1" kern="1200" dirty="0">
            <a:solidFill>
              <a:schemeClr val="tx1"/>
            </a:solidFill>
            <a:latin typeface="Alexandria"/>
          </a:endParaRPr>
        </a:p>
      </dsp:txBody>
      <dsp:txXfrm>
        <a:off x="3038050" y="1397058"/>
        <a:ext cx="5755038" cy="659892"/>
      </dsp:txXfrm>
    </dsp:sp>
    <dsp:sp modelId="{97694678-A37C-46CC-A8CA-783C42A8AE40}">
      <dsp:nvSpPr>
        <dsp:cNvPr id="0" name=""/>
        <dsp:cNvSpPr/>
      </dsp:nvSpPr>
      <dsp:spPr>
        <a:xfrm>
          <a:off x="6119" y="2567410"/>
          <a:ext cx="2552678" cy="617033"/>
        </a:xfrm>
        <a:prstGeom prst="rect">
          <a:avLst/>
        </a:prstGeom>
        <a:solidFill>
          <a:srgbClr val="66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Property Manager</a:t>
          </a:r>
          <a:endParaRPr lang="en-US" sz="1800" b="1" kern="1200" dirty="0">
            <a:solidFill>
              <a:schemeClr val="tx1"/>
            </a:solidFill>
            <a:latin typeface="Alexandria"/>
          </a:endParaRPr>
        </a:p>
      </dsp:txBody>
      <dsp:txXfrm>
        <a:off x="6119" y="2567410"/>
        <a:ext cx="2552678" cy="617033"/>
      </dsp:txXfrm>
    </dsp:sp>
    <dsp:sp modelId="{9564A198-A897-487B-9FC3-7E19F171EFC8}">
      <dsp:nvSpPr>
        <dsp:cNvPr id="0" name=""/>
        <dsp:cNvSpPr/>
      </dsp:nvSpPr>
      <dsp:spPr>
        <a:xfrm>
          <a:off x="3079008" y="2567410"/>
          <a:ext cx="2552678" cy="590485"/>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Leasing Agent</a:t>
          </a:r>
        </a:p>
      </dsp:txBody>
      <dsp:txXfrm>
        <a:off x="3079008" y="2567410"/>
        <a:ext cx="2552678" cy="590485"/>
      </dsp:txXfrm>
    </dsp:sp>
    <dsp:sp modelId="{29DF606C-C783-4F55-8476-F1AFA9D54F74}">
      <dsp:nvSpPr>
        <dsp:cNvPr id="0" name=""/>
        <dsp:cNvSpPr/>
      </dsp:nvSpPr>
      <dsp:spPr>
        <a:xfrm>
          <a:off x="6183600" y="2567410"/>
          <a:ext cx="2552678" cy="593421"/>
        </a:xfrm>
        <a:prstGeom prst="rect">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Professional Tenant Screening Companies</a:t>
          </a:r>
        </a:p>
      </dsp:txBody>
      <dsp:txXfrm>
        <a:off x="6183600" y="2567410"/>
        <a:ext cx="2552678" cy="593421"/>
      </dsp:txXfrm>
    </dsp:sp>
    <dsp:sp modelId="{F8F7D3E8-881A-4BE4-BF72-B78A73099C66}">
      <dsp:nvSpPr>
        <dsp:cNvPr id="0" name=""/>
        <dsp:cNvSpPr/>
      </dsp:nvSpPr>
      <dsp:spPr>
        <a:xfrm>
          <a:off x="9272341" y="2567410"/>
          <a:ext cx="2552678" cy="605227"/>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Landlord</a:t>
          </a:r>
        </a:p>
      </dsp:txBody>
      <dsp:txXfrm>
        <a:off x="9272341" y="2567410"/>
        <a:ext cx="2552678" cy="6052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815CA-BF7E-42EC-BF08-9C37132B160E}">
      <dsp:nvSpPr>
        <dsp:cNvPr id="0" name=""/>
        <dsp:cNvSpPr/>
      </dsp:nvSpPr>
      <dsp:spPr>
        <a:xfrm rot="16200000">
          <a:off x="1204777" y="-1204777"/>
          <a:ext cx="2201859" cy="4611414"/>
        </a:xfrm>
        <a:prstGeom prst="round1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Minimize the risk of late or defaulted rental payments</a:t>
          </a:r>
          <a:endParaRPr lang="en-US" sz="2400" b="0" kern="1200" dirty="0">
            <a:latin typeface="Alexandria"/>
          </a:endParaRPr>
        </a:p>
      </dsp:txBody>
      <dsp:txXfrm rot="5400000">
        <a:off x="-1" y="1"/>
        <a:ext cx="4611414" cy="1651394"/>
      </dsp:txXfrm>
    </dsp:sp>
    <dsp:sp modelId="{18B2B9E3-54B1-4B6B-AD1F-20EF1C6BB044}">
      <dsp:nvSpPr>
        <dsp:cNvPr id="0" name=""/>
        <dsp:cNvSpPr/>
      </dsp:nvSpPr>
      <dsp:spPr>
        <a:xfrm>
          <a:off x="4611414" y="3897"/>
          <a:ext cx="4611414" cy="2201859"/>
        </a:xfrm>
        <a:prstGeom prst="round1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lexandria"/>
            </a:rPr>
            <a:t>Protect the property from misuse or unlawful activities</a:t>
          </a:r>
        </a:p>
      </dsp:txBody>
      <dsp:txXfrm>
        <a:off x="4611414" y="3897"/>
        <a:ext cx="4611414" cy="1651394"/>
      </dsp:txXfrm>
    </dsp:sp>
    <dsp:sp modelId="{D6BDDF3E-E92A-4843-8C74-DD505A290F17}">
      <dsp:nvSpPr>
        <dsp:cNvPr id="0" name=""/>
        <dsp:cNvSpPr/>
      </dsp:nvSpPr>
      <dsp:spPr>
        <a:xfrm rot="10800000">
          <a:off x="0" y="2201859"/>
          <a:ext cx="4611414" cy="2201859"/>
        </a:xfrm>
        <a:prstGeom prst="round1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Ensure that tenants are reliable and contractually compliant</a:t>
          </a:r>
          <a:endParaRPr lang="en-US" sz="2400" b="0" kern="1200" dirty="0">
            <a:latin typeface="Alexandria"/>
          </a:endParaRPr>
        </a:p>
      </dsp:txBody>
      <dsp:txXfrm rot="10800000">
        <a:off x="0" y="2752323"/>
        <a:ext cx="4611414" cy="1651394"/>
      </dsp:txXfrm>
    </dsp:sp>
    <dsp:sp modelId="{7D251B02-7BF6-451A-8025-CC94F92380CF}">
      <dsp:nvSpPr>
        <dsp:cNvPr id="0" name=""/>
        <dsp:cNvSpPr/>
      </dsp:nvSpPr>
      <dsp:spPr>
        <a:xfrm rot="5400000">
          <a:off x="5816191" y="997081"/>
          <a:ext cx="2201859" cy="4611414"/>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Enhance the financial stability and operational efficiency of the property portfolio</a:t>
          </a:r>
          <a:endParaRPr lang="en-US" sz="2400" b="0" kern="1200" dirty="0">
            <a:latin typeface="Alexandria"/>
          </a:endParaRPr>
        </a:p>
      </dsp:txBody>
      <dsp:txXfrm rot="-5400000">
        <a:off x="4611413" y="2752323"/>
        <a:ext cx="4611414" cy="1651394"/>
      </dsp:txXfrm>
    </dsp:sp>
    <dsp:sp modelId="{FFAC0B02-FAB7-4090-A4EA-B7D59C848B7E}">
      <dsp:nvSpPr>
        <dsp:cNvPr id="0" name=""/>
        <dsp:cNvSpPr/>
      </dsp:nvSpPr>
      <dsp:spPr>
        <a:xfrm>
          <a:off x="3227989" y="1651394"/>
          <a:ext cx="2766848" cy="1100929"/>
        </a:xfrm>
        <a:prstGeom prst="roundRect">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rgbClr val="0070C0"/>
              </a:solidFill>
              <a:latin typeface="Alexandria"/>
            </a:rPr>
            <a:t>Objectives of </a:t>
          </a:r>
          <a:r>
            <a:rPr lang="en-US" sz="2400" b="1" kern="1200" noProof="0" dirty="0">
              <a:solidFill>
                <a:srgbClr val="0070C0"/>
              </a:solidFill>
              <a:latin typeface="Alexandria"/>
              <a:ea typeface="+mn-ea"/>
              <a:cs typeface="+mn-cs"/>
            </a:rPr>
            <a:t>Tenant Screening </a:t>
          </a:r>
          <a:r>
            <a:rPr lang="en-US" sz="2400" b="1" kern="1200" dirty="0">
              <a:solidFill>
                <a:srgbClr val="0070C0"/>
              </a:solidFill>
              <a:latin typeface="Alexandria"/>
              <a:ea typeface="+mn-ea"/>
              <a:cs typeface="+mn-cs"/>
            </a:rPr>
            <a:t>:</a:t>
          </a:r>
        </a:p>
      </dsp:txBody>
      <dsp:txXfrm>
        <a:off x="3281732" y="1705137"/>
        <a:ext cx="2659362" cy="9934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313AB4-F14A-4734-9C2C-1C64D4E7F3E4}">
      <dsp:nvSpPr>
        <dsp:cNvPr id="0" name=""/>
        <dsp:cNvSpPr/>
      </dsp:nvSpPr>
      <dsp:spPr>
        <a:xfrm>
          <a:off x="5915569" y="1577893"/>
          <a:ext cx="4902324" cy="404323"/>
        </a:xfrm>
        <a:custGeom>
          <a:avLst/>
          <a:gdLst/>
          <a:ahLst/>
          <a:cxnLst/>
          <a:rect l="0" t="0" r="0" b="0"/>
          <a:pathLst>
            <a:path>
              <a:moveTo>
                <a:pt x="0" y="0"/>
              </a:moveTo>
              <a:lnTo>
                <a:pt x="0" y="192022"/>
              </a:lnTo>
              <a:lnTo>
                <a:pt x="4902324" y="192022"/>
              </a:lnTo>
              <a:lnTo>
                <a:pt x="4902324" y="4043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EBF06E-126B-4038-BB2E-707BF0CB5A8E}">
      <dsp:nvSpPr>
        <dsp:cNvPr id="0" name=""/>
        <dsp:cNvSpPr/>
      </dsp:nvSpPr>
      <dsp:spPr>
        <a:xfrm>
          <a:off x="5915569" y="1577893"/>
          <a:ext cx="2455797" cy="404323"/>
        </a:xfrm>
        <a:custGeom>
          <a:avLst/>
          <a:gdLst/>
          <a:ahLst/>
          <a:cxnLst/>
          <a:rect l="0" t="0" r="0" b="0"/>
          <a:pathLst>
            <a:path>
              <a:moveTo>
                <a:pt x="0" y="0"/>
              </a:moveTo>
              <a:lnTo>
                <a:pt x="0" y="192022"/>
              </a:lnTo>
              <a:lnTo>
                <a:pt x="2455797" y="192022"/>
              </a:lnTo>
              <a:lnTo>
                <a:pt x="2455797" y="4043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5869849" y="1577893"/>
          <a:ext cx="91440" cy="404323"/>
        </a:xfrm>
        <a:custGeom>
          <a:avLst/>
          <a:gdLst/>
          <a:ahLst/>
          <a:cxnLst/>
          <a:rect l="0" t="0" r="0" b="0"/>
          <a:pathLst>
            <a:path>
              <a:moveTo>
                <a:pt x="45720" y="0"/>
              </a:moveTo>
              <a:lnTo>
                <a:pt x="45720" y="192022"/>
              </a:lnTo>
              <a:lnTo>
                <a:pt x="54990" y="192022"/>
              </a:lnTo>
              <a:lnTo>
                <a:pt x="54990" y="4043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3465756" y="1577893"/>
          <a:ext cx="2449812" cy="404323"/>
        </a:xfrm>
        <a:custGeom>
          <a:avLst/>
          <a:gdLst/>
          <a:ahLst/>
          <a:cxnLst/>
          <a:rect l="0" t="0" r="0" b="0"/>
          <a:pathLst>
            <a:path>
              <a:moveTo>
                <a:pt x="2449812" y="0"/>
              </a:moveTo>
              <a:lnTo>
                <a:pt x="2449812" y="192022"/>
              </a:lnTo>
              <a:lnTo>
                <a:pt x="0" y="192022"/>
              </a:lnTo>
              <a:lnTo>
                <a:pt x="0" y="4043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022515" y="1577893"/>
          <a:ext cx="4893054" cy="404323"/>
        </a:xfrm>
        <a:custGeom>
          <a:avLst/>
          <a:gdLst/>
          <a:ahLst/>
          <a:cxnLst/>
          <a:rect l="0" t="0" r="0" b="0"/>
          <a:pathLst>
            <a:path>
              <a:moveTo>
                <a:pt x="4893054" y="0"/>
              </a:moveTo>
              <a:lnTo>
                <a:pt x="4893054" y="192022"/>
              </a:lnTo>
              <a:lnTo>
                <a:pt x="0" y="192022"/>
              </a:lnTo>
              <a:lnTo>
                <a:pt x="0" y="4043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2708364" y="1055206"/>
          <a:ext cx="6414409" cy="522687"/>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endParaRPr kumimoji="0" lang="en-US" sz="2400" b="1" i="0" u="none" strike="noStrike" kern="1200" cap="none" spc="0" normalizeH="0" baseline="0" noProof="0" dirty="0">
            <a:ln>
              <a:noFill/>
            </a:ln>
            <a:solidFill>
              <a:prstClr val="black"/>
            </a:solidFill>
            <a:effectLst/>
            <a:uLnTx/>
            <a:uFillTx/>
            <a:latin typeface="Alexandria"/>
            <a:ea typeface="+mn-ea"/>
            <a:cs typeface="+mn-cs"/>
          </a:endParaRPr>
        </a:p>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Core Dimensions of Tenant Screening</a:t>
          </a:r>
        </a:p>
        <a:p>
          <a:pPr marL="0" lvl="0" indent="0" algn="ctr" defTabSz="1066800">
            <a:lnSpc>
              <a:spcPct val="90000"/>
            </a:lnSpc>
            <a:spcBef>
              <a:spcPct val="0"/>
            </a:spcBef>
            <a:spcAft>
              <a:spcPct val="35000"/>
            </a:spcAft>
            <a:buNone/>
          </a:pPr>
          <a:endParaRPr lang="en-US" sz="2400" b="1" kern="1200" dirty="0">
            <a:solidFill>
              <a:schemeClr val="tx1"/>
            </a:solidFill>
            <a:latin typeface="Alexandria"/>
          </a:endParaRPr>
        </a:p>
      </dsp:txBody>
      <dsp:txXfrm>
        <a:off x="2708364" y="1055206"/>
        <a:ext cx="6414409" cy="522687"/>
      </dsp:txXfrm>
    </dsp:sp>
    <dsp:sp modelId="{97694678-A37C-46CC-A8CA-783C42A8AE40}">
      <dsp:nvSpPr>
        <dsp:cNvPr id="0" name=""/>
        <dsp:cNvSpPr/>
      </dsp:nvSpPr>
      <dsp:spPr>
        <a:xfrm>
          <a:off x="2283" y="1982217"/>
          <a:ext cx="2040464" cy="1466986"/>
        </a:xfrm>
        <a:prstGeom prst="rect">
          <a:avLst/>
        </a:prstGeom>
        <a:solidFill>
          <a:srgbClr val="66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1)Creditworthiness Assessment</a:t>
          </a:r>
          <a:endParaRPr lang="en-US" sz="1800" b="1" kern="1200" dirty="0">
            <a:solidFill>
              <a:schemeClr val="tx1"/>
            </a:solidFill>
            <a:latin typeface="Alexandria"/>
          </a:endParaRPr>
        </a:p>
      </dsp:txBody>
      <dsp:txXfrm>
        <a:off x="2283" y="1982217"/>
        <a:ext cx="2040464" cy="1466986"/>
      </dsp:txXfrm>
    </dsp:sp>
    <dsp:sp modelId="{9564A198-A897-487B-9FC3-7E19F171EFC8}">
      <dsp:nvSpPr>
        <dsp:cNvPr id="0" name=""/>
        <dsp:cNvSpPr/>
      </dsp:nvSpPr>
      <dsp:spPr>
        <a:xfrm>
          <a:off x="2454795" y="1982217"/>
          <a:ext cx="2021923" cy="1515027"/>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2) Financial Status  Evaluation</a:t>
          </a:r>
        </a:p>
      </dsp:txBody>
      <dsp:txXfrm>
        <a:off x="2454795" y="1982217"/>
        <a:ext cx="2021923" cy="1515027"/>
      </dsp:txXfrm>
    </dsp:sp>
    <dsp:sp modelId="{29DF606C-C783-4F55-8476-F1AFA9D54F74}">
      <dsp:nvSpPr>
        <dsp:cNvPr id="0" name=""/>
        <dsp:cNvSpPr/>
      </dsp:nvSpPr>
      <dsp:spPr>
        <a:xfrm>
          <a:off x="4913878" y="1982217"/>
          <a:ext cx="2021923" cy="1515037"/>
        </a:xfrm>
        <a:prstGeom prst="rect">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US" sz="2000" b="1" kern="1200" dirty="0">
            <a:solidFill>
              <a:schemeClr val="tx1"/>
            </a:solidFill>
            <a:latin typeface="Alexandria"/>
          </a:endParaRPr>
        </a:p>
        <a:p>
          <a:pPr marL="0" lvl="0" indent="0" algn="ctr" defTabSz="889000">
            <a:lnSpc>
              <a:spcPct val="90000"/>
            </a:lnSpc>
            <a:spcBef>
              <a:spcPct val="0"/>
            </a:spcBef>
            <a:spcAft>
              <a:spcPct val="35000"/>
            </a:spcAft>
            <a:buNone/>
          </a:pPr>
          <a:r>
            <a:rPr lang="en-US" sz="2000" b="1" kern="1200" dirty="0">
              <a:solidFill>
                <a:schemeClr val="tx1"/>
              </a:solidFill>
              <a:latin typeface="Alexandria"/>
            </a:rPr>
            <a:t>3) </a:t>
          </a:r>
          <a:r>
            <a:rPr lang="en-US" sz="2000" b="1" kern="1200" dirty="0">
              <a:solidFill>
                <a:prstClr val="black"/>
              </a:solidFill>
              <a:latin typeface="Alexandria"/>
              <a:ea typeface="+mn-ea"/>
              <a:cs typeface="+mn-cs"/>
            </a:rPr>
            <a:t>Business Track Record and Operational Plan Assessment</a:t>
          </a:r>
        </a:p>
        <a:p>
          <a:pPr marL="0" lvl="0" indent="0" algn="ctr" defTabSz="889000">
            <a:lnSpc>
              <a:spcPct val="90000"/>
            </a:lnSpc>
            <a:spcBef>
              <a:spcPct val="0"/>
            </a:spcBef>
            <a:spcAft>
              <a:spcPct val="35000"/>
            </a:spcAft>
            <a:buNone/>
          </a:pPr>
          <a:endParaRPr lang="en-US" sz="2000" b="1" kern="1200" dirty="0">
            <a:solidFill>
              <a:schemeClr val="tx1"/>
            </a:solidFill>
            <a:latin typeface="Alexandria"/>
          </a:endParaRPr>
        </a:p>
      </dsp:txBody>
      <dsp:txXfrm>
        <a:off x="4913878" y="1982217"/>
        <a:ext cx="2021923" cy="1515037"/>
      </dsp:txXfrm>
    </dsp:sp>
    <dsp:sp modelId="{F8F7D3E8-881A-4BE4-BF72-B78A73099C66}">
      <dsp:nvSpPr>
        <dsp:cNvPr id="0" name=""/>
        <dsp:cNvSpPr/>
      </dsp:nvSpPr>
      <dsp:spPr>
        <a:xfrm>
          <a:off x="7360405" y="1982217"/>
          <a:ext cx="2021923" cy="1502844"/>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4) Managerial Competence and Compatibility Assessment</a:t>
          </a:r>
        </a:p>
      </dsp:txBody>
      <dsp:txXfrm>
        <a:off x="7360405" y="1982217"/>
        <a:ext cx="2021923" cy="1502844"/>
      </dsp:txXfrm>
    </dsp:sp>
    <dsp:sp modelId="{E09B4118-2050-4D13-9B77-F8E65F5B0DB8}">
      <dsp:nvSpPr>
        <dsp:cNvPr id="0" name=""/>
        <dsp:cNvSpPr/>
      </dsp:nvSpPr>
      <dsp:spPr>
        <a:xfrm>
          <a:off x="9806932" y="1982217"/>
          <a:ext cx="2021923" cy="1538754"/>
        </a:xfrm>
        <a:prstGeom prst="rect">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5) Property Maintenance and Value Preservation Assessment</a:t>
          </a:r>
        </a:p>
      </dsp:txBody>
      <dsp:txXfrm>
        <a:off x="9806932" y="1982217"/>
        <a:ext cx="2021923" cy="15387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B8946-F30F-4D86-89FA-2340C7DB56B7}">
      <dsp:nvSpPr>
        <dsp:cNvPr id="0" name=""/>
        <dsp:cNvSpPr/>
      </dsp:nvSpPr>
      <dsp:spPr>
        <a:xfrm>
          <a:off x="5830137" y="1112479"/>
          <a:ext cx="3945146" cy="711634"/>
        </a:xfrm>
        <a:custGeom>
          <a:avLst/>
          <a:gdLst/>
          <a:ahLst/>
          <a:cxnLst/>
          <a:rect l="0" t="0" r="0" b="0"/>
          <a:pathLst>
            <a:path>
              <a:moveTo>
                <a:pt x="0" y="0"/>
              </a:moveTo>
              <a:lnTo>
                <a:pt x="3945146" y="0"/>
              </a:lnTo>
              <a:lnTo>
                <a:pt x="3945146" y="71163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2059267" y="1112479"/>
          <a:ext cx="3770869" cy="841616"/>
        </a:xfrm>
        <a:custGeom>
          <a:avLst/>
          <a:gdLst/>
          <a:ahLst/>
          <a:cxnLst/>
          <a:rect l="0" t="0" r="0" b="0"/>
          <a:pathLst>
            <a:path>
              <a:moveTo>
                <a:pt x="3770869" y="0"/>
              </a:moveTo>
              <a:lnTo>
                <a:pt x="3770869" y="9157"/>
              </a:lnTo>
              <a:lnTo>
                <a:pt x="0" y="9157"/>
              </a:lnTo>
              <a:lnTo>
                <a:pt x="0" y="841616"/>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575161" y="424867"/>
          <a:ext cx="4509950" cy="687611"/>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chemeClr val="tx1"/>
              </a:solidFill>
              <a:latin typeface="Alexandria"/>
            </a:rPr>
            <a:t>Leasing Agent (Broker)’s Role</a:t>
          </a:r>
        </a:p>
      </dsp:txBody>
      <dsp:txXfrm>
        <a:off x="3575161" y="424867"/>
        <a:ext cx="4509950" cy="687611"/>
      </dsp:txXfrm>
    </dsp:sp>
    <dsp:sp modelId="{97694678-A37C-46CC-A8CA-783C42A8AE40}">
      <dsp:nvSpPr>
        <dsp:cNvPr id="0" name=""/>
        <dsp:cNvSpPr/>
      </dsp:nvSpPr>
      <dsp:spPr>
        <a:xfrm>
          <a:off x="0" y="1954096"/>
          <a:ext cx="4118535" cy="593623"/>
        </a:xfrm>
        <a:prstGeom prst="rect">
          <a:avLst/>
        </a:prstGeom>
        <a:solidFill>
          <a:srgbClr val="66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When Representing the Tenant</a:t>
          </a:r>
          <a:endParaRPr lang="en-US" sz="1800" b="1" kern="1200" dirty="0">
            <a:solidFill>
              <a:schemeClr val="tx1"/>
            </a:solidFill>
            <a:latin typeface="Alexandria"/>
          </a:endParaRPr>
        </a:p>
      </dsp:txBody>
      <dsp:txXfrm>
        <a:off x="0" y="1954096"/>
        <a:ext cx="4118535" cy="593623"/>
      </dsp:txXfrm>
    </dsp:sp>
    <dsp:sp modelId="{9564A198-A897-487B-9FC3-7E19F171EFC8}">
      <dsp:nvSpPr>
        <dsp:cNvPr id="0" name=""/>
        <dsp:cNvSpPr/>
      </dsp:nvSpPr>
      <dsp:spPr>
        <a:xfrm>
          <a:off x="7894201" y="1824113"/>
          <a:ext cx="3762163" cy="605594"/>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When Representing the Landlord</a:t>
          </a:r>
        </a:p>
      </dsp:txBody>
      <dsp:txXfrm>
        <a:off x="7894201" y="1824113"/>
        <a:ext cx="3762163" cy="60559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5F75E7-90FA-455E-9061-DDEBA1A4793C}">
      <dsp:nvSpPr>
        <dsp:cNvPr id="0" name=""/>
        <dsp:cNvSpPr/>
      </dsp:nvSpPr>
      <dsp:spPr>
        <a:xfrm>
          <a:off x="509770" y="1036757"/>
          <a:ext cx="2460782" cy="984312"/>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348" tIns="58674" rIns="29337" bIns="58674"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chemeClr val="bg1"/>
              </a:solidFill>
              <a:effectLst/>
              <a:latin typeface="Alexandria"/>
            </a:rPr>
            <a:t>Negotiations</a:t>
          </a:r>
          <a:endParaRPr lang="en-US" sz="2200" b="1" kern="1200" dirty="0">
            <a:solidFill>
              <a:schemeClr val="bg1"/>
            </a:solidFill>
            <a:latin typeface="Alexandria"/>
          </a:endParaRPr>
        </a:p>
      </dsp:txBody>
      <dsp:txXfrm>
        <a:off x="509770" y="1036757"/>
        <a:ext cx="2214704" cy="984312"/>
      </dsp:txXfrm>
    </dsp:sp>
    <dsp:sp modelId="{CF9B6AB0-F968-41AB-B0A8-46401415F95D}">
      <dsp:nvSpPr>
        <dsp:cNvPr id="0" name=""/>
        <dsp:cNvSpPr/>
      </dsp:nvSpPr>
      <dsp:spPr>
        <a:xfrm>
          <a:off x="509770" y="2709331"/>
          <a:ext cx="2460782" cy="984312"/>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58674" rIns="29337" bIns="58674"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chemeClr val="bg1"/>
              </a:solidFill>
              <a:effectLst/>
              <a:latin typeface="Alexandria"/>
            </a:rPr>
            <a:t>Offer to Lease</a:t>
          </a:r>
          <a:endParaRPr lang="en-US" sz="2200" b="1" kern="1200" dirty="0">
            <a:solidFill>
              <a:schemeClr val="bg1"/>
            </a:solidFill>
            <a:latin typeface="Alexandria"/>
          </a:endParaRPr>
        </a:p>
      </dsp:txBody>
      <dsp:txXfrm>
        <a:off x="1001926" y="2709331"/>
        <a:ext cx="1476470" cy="984312"/>
      </dsp:txXfrm>
    </dsp:sp>
    <dsp:sp modelId="{8452EF74-5A74-4248-B528-9A3F0B5C5FEA}">
      <dsp:nvSpPr>
        <dsp:cNvPr id="0" name=""/>
        <dsp:cNvSpPr/>
      </dsp:nvSpPr>
      <dsp:spPr>
        <a:xfrm>
          <a:off x="0" y="4204763"/>
          <a:ext cx="3559792" cy="1670664"/>
        </a:xfrm>
        <a:prstGeom prst="diamond">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58674" rIns="29337" bIns="58674"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Alexandria"/>
            </a:rPr>
            <a:t>Acceptance or Counteroffer</a:t>
          </a:r>
          <a:endParaRPr lang="en-US" sz="2200" b="1" i="0" kern="1200" dirty="0">
            <a:solidFill>
              <a:schemeClr val="bg1"/>
            </a:solidFill>
            <a:effectLst/>
            <a:latin typeface="Alexandria"/>
          </a:endParaRPr>
        </a:p>
      </dsp:txBody>
      <dsp:txXfrm>
        <a:off x="889948" y="4622429"/>
        <a:ext cx="1779896" cy="835332"/>
      </dsp:txXfrm>
    </dsp:sp>
    <dsp:sp modelId="{FA440C66-379F-4C3C-B2EE-3C252D2BDBBE}">
      <dsp:nvSpPr>
        <dsp:cNvPr id="0" name=""/>
        <dsp:cNvSpPr/>
      </dsp:nvSpPr>
      <dsp:spPr>
        <a:xfrm>
          <a:off x="5814626" y="4459356"/>
          <a:ext cx="2972625" cy="1231759"/>
        </a:xfrm>
        <a:prstGeom prst="chevron">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b="1" i="0" kern="1200" dirty="0">
              <a:solidFill>
                <a:schemeClr val="bg1"/>
              </a:solidFill>
              <a:effectLst/>
              <a:latin typeface="Alexandria"/>
            </a:rPr>
            <a:t>Lease Agreement</a:t>
          </a:r>
          <a:endParaRPr lang="en-US" sz="2400" b="1" kern="1200" dirty="0">
            <a:solidFill>
              <a:schemeClr val="bg1"/>
            </a:solidFill>
            <a:latin typeface="Alexandria"/>
          </a:endParaRPr>
        </a:p>
      </dsp:txBody>
      <dsp:txXfrm>
        <a:off x="6430506" y="4459356"/>
        <a:ext cx="1740866" cy="1231759"/>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3324B-EB21-280B-B626-DA2B2905B1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007E7C-ABA3-73BC-C5B1-AEA5E64517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537730-3F3B-3D4C-6A5E-F21BF9499BD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C1EF3B6-76DE-EC48-2A3B-8B59D067A3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794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A6FAE-4D47-7A25-07BD-F7F39F23D6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0B8056-3C8C-0FC5-3E6F-AC5862096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61A11C-70E2-A2AB-4527-B15965F171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1987BE-902F-4451-945B-76E1C39C21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6156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25938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ECB55-625A-118F-4F92-0001098B65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7DFF8D-AB8F-46E8-1BF3-F806D1DCBA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9F0ED7-DEC8-7BCF-A14B-33622037A3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6A4C1D-75C6-540D-7737-E2C4D09056C1}"/>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52703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73DE7-DE6A-D086-E28C-3F1331CB04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29134B-BA2D-1F57-BC15-81F09CBF3A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DAF623-FAF4-6A34-2F5D-F168F31B9E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87B6C3-D270-3971-B15A-155B86DB54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9930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2F174-B1DC-408A-062C-484F306DDD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E33D95-A815-1F34-73F0-29F52DE03F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873286-7A73-9BE9-D0FD-F8C94DE4F0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FC1B4A-EFF8-B8B3-3315-96E14795B0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007985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846B1-9773-4564-5FBF-2CD54E43BE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E6DA31-41E0-428B-20D8-AA02A473D3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1C507C-DBA8-4289-7761-F794222588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D5B065-009E-D937-FA9C-7B0E4147F6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9538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DD8D1-4F24-0A7B-D209-E82AD939AD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A7A204-6F04-DA8A-0BA4-331881B5C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6B08C4-2F96-4FFA-026A-3EC9933034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B3D8EC-7711-1193-4060-EA0DAFFBD47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02455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88D43-4450-C040-0DC1-9971E36DF7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A9E9DF-5AA0-044B-64FA-70776DD4AC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D8EDBB-1787-E90E-4552-313F9F4E5765}"/>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6409A6B0-8FB7-F019-7B02-3EA50E1B6A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0721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40AA8-58B0-94DC-56EF-936E8E2AF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90B3C-206D-505F-339B-023F07FBF8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921370-AE52-4ABE-12FE-490D9F3135F0}"/>
              </a:ext>
            </a:extLst>
          </p:cNvPr>
          <p:cNvSpPr>
            <a:spLocks noGrp="1"/>
          </p:cNvSpPr>
          <p:nvPr>
            <p:ph type="body" idx="1"/>
          </p:nvPr>
        </p:nvSpPr>
        <p:spPr/>
        <p:txBody>
          <a:bodyPr/>
          <a:lstStyle/>
          <a:p>
            <a:r>
              <a:rPr lang="ar-SY" dirty="0"/>
              <a:t>خلاصة: السؤال الحاسم</a:t>
            </a:r>
          </a:p>
          <a:p>
            <a:r>
              <a:rPr lang="ar-SY" dirty="0"/>
              <a:t>إذا كنت مالكًا: هل تريد ضمان جهد متخصص بثمن، أم مرونة بخطر عدم الجودة؟</a:t>
            </a:r>
          </a:p>
          <a:p>
            <a:r>
              <a:rPr lang="ar-SY" dirty="0"/>
              <a:t>إذا كنت وسيطًا: هل تريد أمان عمولة بواجب قانوني، أم فرصة بخطر عدم الدفع؟</a:t>
            </a:r>
          </a:p>
          <a:p>
            <a:endParaRPr lang="ar-SY" dirty="0"/>
          </a:p>
          <a:p>
            <a:endParaRPr lang="en-US" dirty="0"/>
          </a:p>
        </p:txBody>
      </p:sp>
      <p:sp>
        <p:nvSpPr>
          <p:cNvPr id="4" name="Slide Number Placeholder 3">
            <a:extLst>
              <a:ext uri="{FF2B5EF4-FFF2-40B4-BE49-F238E27FC236}">
                <a16:creationId xmlns:a16="http://schemas.microsoft.com/office/drawing/2014/main" id="{217CAD63-E56A-3429-1B08-21CF2BE39F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4889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6D7E9-DFB0-AFE2-358B-F0B9656990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DF6A5F-3697-ED1A-997E-EE07EC5D6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D3E45F-6120-1D3F-3DA1-FF9A68355D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67B481-152D-EEE9-0936-D27088BC35F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85916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C3E30-3420-6F2B-EEC4-CE412D583F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18B163-3639-11A9-0661-EC573EE029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6FAD84-B18C-81E7-B28D-CFE6CC4A0584}"/>
              </a:ext>
            </a:extLst>
          </p:cNvPr>
          <p:cNvSpPr>
            <a:spLocks noGrp="1"/>
          </p:cNvSpPr>
          <p:nvPr>
            <p:ph type="body" idx="1"/>
          </p:nvPr>
        </p:nvSpPr>
        <p:spPr/>
        <p:txBody>
          <a:bodyPr/>
          <a:lstStyle/>
          <a:p>
            <a:r>
              <a:rPr lang="ar-SY" b="0" i="0" dirty="0">
                <a:solidFill>
                  <a:srgbClr val="34363D"/>
                </a:solidFill>
                <a:effectLst/>
                <a:latin typeface="Inter"/>
              </a:rPr>
              <a:t>ا هي أهم خطوة تعتقدونها تؤثر على نجاح التأجير؟ : التسويق الذكي، أو التفاوض المرن</a:t>
            </a:r>
            <a:endParaRPr lang="en-US" dirty="0"/>
          </a:p>
        </p:txBody>
      </p:sp>
      <p:sp>
        <p:nvSpPr>
          <p:cNvPr id="4" name="Slide Number Placeholder 3">
            <a:extLst>
              <a:ext uri="{FF2B5EF4-FFF2-40B4-BE49-F238E27FC236}">
                <a16:creationId xmlns:a16="http://schemas.microsoft.com/office/drawing/2014/main" id="{A2B66180-EB1F-ACBC-9B74-80544000C8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4118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6576F-6142-A77D-A0E2-3F524828E1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27E8E6-A63E-0BB7-E1EE-8443B9F595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E57811-1367-02E6-F6E9-EAD128B4D2C9}"/>
              </a:ext>
            </a:extLst>
          </p:cNvPr>
          <p:cNvSpPr>
            <a:spLocks noGrp="1"/>
          </p:cNvSpPr>
          <p:nvPr>
            <p:ph type="body" idx="1"/>
          </p:nvPr>
        </p:nvSpPr>
        <p:spPr/>
        <p:txBody>
          <a:bodyPr/>
          <a:lstStyle/>
          <a:p>
            <a:r>
              <a:rPr lang="ar-SY" b="0" i="0" dirty="0">
                <a:solidFill>
                  <a:srgbClr val="34363D"/>
                </a:solidFill>
                <a:effectLst/>
                <a:latin typeface="Inter"/>
              </a:rPr>
              <a:t>ا هي أهم خطوة تعتقدونها تؤثر على نجاح التأجير؟ : التسويق الذكي، أو التفاوض المرن</a:t>
            </a:r>
            <a:endParaRPr lang="en-US" dirty="0"/>
          </a:p>
        </p:txBody>
      </p:sp>
      <p:sp>
        <p:nvSpPr>
          <p:cNvPr id="4" name="Slide Number Placeholder 3">
            <a:extLst>
              <a:ext uri="{FF2B5EF4-FFF2-40B4-BE49-F238E27FC236}">
                <a16:creationId xmlns:a16="http://schemas.microsoft.com/office/drawing/2014/main" id="{826BDB12-930D-BF73-0D65-C7F4623130D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99125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B10EA-E3D2-9DD6-C046-09ECF9C0CA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8A51F2-ED7B-57A6-E8DD-63E7DD21FA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38720D-2553-FE97-108B-C10AA658EA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C86389-C325-77ED-4C72-B002628B54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6826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E7A17-D028-2034-D360-BE0D35C1DF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62356-6435-EBA8-18C7-F0E7944441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832433-2B00-99BC-B631-9ED81F3591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7C5870-5C2D-A7D8-80AF-1941B25292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3444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AD17C-6C44-B708-B565-31618089E3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E9BBD6-992A-D9F8-BF21-516E5B3E14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88AEFF-C423-26CE-0722-BEFEF7E3A1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C5A929-ECFE-3E7C-C65A-CFB90E47A3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74741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1C578-3F57-8154-5F27-958248197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D003BC-B8F4-9A1F-4046-89ACCEE81F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93C22E-660E-5543-263F-6135487B6C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D360E7-CB9D-EFA2-4244-D919462300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0728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8363E-D383-3378-CA47-426DC21092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02418A-DBD6-102E-3120-0761477271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BFD74F-562F-847A-6629-09DCBCABED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519CE6-BCDD-24B9-35FD-33416D3B51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81348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D0C60-C652-E068-61DA-626A0EFCA5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A9DEA5-E35A-78DD-E65E-4E25BF069D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FB0960-9E8C-0B47-A7EF-5EBA9D3AD7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802B15-9D43-CC92-68E8-4874F95E50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938828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4FFC2-9745-4FA4-59E6-1BED9F78B5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C89214-8222-AD43-F88E-CDA3161710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602987-8400-9EC9-9F23-A996DE1F96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DBC8FA-6BA0-227E-2291-99CBED5BF1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22862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7458A-2FAF-C9A9-8EBA-C87285D85B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98E897-EFE5-3DA7-7B5A-DD7D6D71BD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EAB611-C469-54E5-B913-1CCE10CA4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776453-9946-5B72-E824-07D88AFC6A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40453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FE3D3-7C2A-1FEC-876D-E61105690E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DE4457-FEA0-5455-4545-9369DAC365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00F17D-316D-0C08-B9F5-95A94FE379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6A3CF6-FC66-5B19-B751-9C5C1EB5D5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74560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455C8-895E-B68B-E3EC-E94E42302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FDDCFF-D237-C4EB-4B2D-B351B21590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717396-8C1E-6878-3332-C609EABB3A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26AE27-773F-7DE1-A52F-2A132E3FAE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2538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40BBC-4A5C-B352-A598-0FEA477719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F073EF-E1CA-C9DA-7F88-AF047D10B5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C40FED-FF2F-2870-A08F-AE0F5BF87E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407E9C-9C9B-5D35-1E3D-0047FDFF50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9298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5E57B-5686-C6D3-3BA5-ED705F8372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8EC754-DFF6-6DBD-8226-E252EF35F8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F0F523-065E-8C2A-FB46-0252103021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372BEA-5AF2-6DD7-1ECA-F5D6DC0760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59655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41FFA-0DB1-4F3E-43A8-2048CBAF26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CF6D60-F8B5-233A-F598-E617649B21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1E2E53-C5F1-EA6D-C863-CB432A08D9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4453AD-8D69-6BB0-A92A-C3EB3A40A2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15119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58275-78F0-0081-2544-2E92AFCFB2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A895DA-C8A2-77E6-1609-1388BEAB53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71AC6F-F486-A814-7AF4-CF83D70EB1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2ED5AC-A570-D057-76B0-DDC10869F9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99142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AD2AB-F47A-0BF7-2BA9-C7E11487F1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914F8F-32AF-6E9C-6AAB-9F8401FD03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602CD5-D0E2-F63E-3E2F-3ECF99EB0B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972E2B-EF99-0893-8E32-64809396CE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26145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B6D6F-ACA3-4A42-66C6-0E252A5A9C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27D6F1-D1E7-10A1-0CF3-F6D2FCF1FC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2EDE00-8D79-0222-3E98-491A6F1B54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A4EAB5-E653-3598-851B-58FBC5528D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00418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4832D-A355-0EC1-3F17-1F460F5980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AD95ED-F84A-1D2C-D2AF-548607736C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708671-124D-7388-8FDA-85D3D839CF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724469-C21E-0D7F-4B43-B057F447EF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88377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92BFB-203A-02E8-B4C5-D0EF90A710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72C7B6-DDB2-FBBD-347A-902257DC77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6D3BCA-8AC2-7364-8B63-B83F6FACCF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A8D64B-FB97-B45C-412C-2372608617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69653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A0D57-2246-252F-AF2D-E24CCBDF8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453338-2C1B-AB12-00EA-CD895EFD97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3A2C1B-F164-F304-B6B4-DEE48A4A35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3B0CCA-8639-9D4D-33C7-2D143718B93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21193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3747F-7EF4-FECB-3D39-7484B5CD9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69FE7B-D464-7F18-C94B-9B8DE50579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1B8635-808C-E511-0DA5-23D8A3E4C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C6BC27-EB77-D45A-F0CE-4C22525D59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350113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CA0CF-B148-0FDB-BF2D-4C00A20ED1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7799C2-D11B-8FBB-8A9F-7F36969EFC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870A25-C9A5-790B-799C-FD8047FA63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E7A865-A3A2-91F6-972F-C2C6DE0FC6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75475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9CAAC-D175-7FAA-D40A-F818FFB37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B48AAF-C301-686D-79F3-106C7575E6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712334-989C-3217-8869-3B2D12FE77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DF6675-0838-32D4-247A-FDBFCDF2AA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20238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ACFF7-7E60-119E-C0F2-460C3E9E0C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AE265E-C6F5-9D70-D22A-86F805298F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135B38-10AD-0904-DE87-2FE3FAB8DC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B5952E-7146-E0CC-DA3C-B0432A8086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35167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46BAE-6C0E-39BD-216C-6F0C33536D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53E7E6-7209-8E16-4001-5FBBF40406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EE83E8-A48A-E9A5-F89C-DAD75A3374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5E53AA-1AEC-24E7-55DE-B7B8798717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32289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321BA-45FB-2A39-1EAD-71C7B41F4F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40A37B-CABE-01B2-42CB-02048F0273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A3A25B-9583-8B14-11EF-B9F5194514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2E219C-1DC5-39B5-6CCD-AF7D81A3FF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37208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FB798-ACA1-174A-6BBC-7B912DC71F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75F227-77FB-6209-6EF8-29967D2771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981E6D-F445-8D2B-374F-7977EB216B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79D3CE-071F-5C84-70B4-31FEC13720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02858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AACE9-E9B5-D3F6-14FF-723776D7CF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CBD3EF-CCF2-3A6D-F7DD-2A9D662FC8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229124-2BB8-E639-4516-9BDEBDE665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83AD5F-60AA-06BA-5AA1-1DE4F37549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35388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A7643-B8E7-4C5E-8085-72A5134B0A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0ACDA7-5554-74E0-9931-DDC7553AC9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A05DB8-FF91-A1E4-822D-6712BD30FF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D9096C-7FCF-D331-22FD-53DFA4ACFF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355071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6D9F2-24D2-8763-8125-6D858CF1DD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A41449-6EB1-2C0C-C1C2-2239896B01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83F551-BF38-4E9A-45E7-0926816BD1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A1FA4D-3B32-35D4-B4D7-1434918864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9067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B797B-0CE5-37A6-991B-EAC7134163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972F0B-BC91-FF1E-EAE7-DC66D1BC56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376DF2-4C3A-D60E-AC31-714921B6DB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5B2B4A-D234-FBC7-E9C0-795EDF0F5C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31216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5.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5.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5.xml"/><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png"/><Relationship Id="rId7" Type="http://schemas.openxmlformats.org/officeDocument/2006/relationships/diagramColors" Target="../diagrams/colors5.xml"/><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notesSlide" Target="../notesSlides/notesSlide37.xml"/><Relationship Id="rId1" Type="http://schemas.openxmlformats.org/officeDocument/2006/relationships/slideLayout" Target="../slideLayouts/slideLayout14.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Y" sz="2800" b="1" dirty="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049507"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SY" sz="2800" b="1" dirty="0">
                <a:solidFill>
                  <a:schemeClr val="tx1"/>
                </a:solidFill>
                <a:latin typeface="Alexandria" charset="0"/>
                <a:cs typeface="Alexandria" charset="0"/>
              </a:rPr>
              <a:t>2</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3955506"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26E61-2919-73D2-26BC-C7EAC5D32B2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E0884C3-7730-8035-2612-E401166CD667}"/>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A3FD779-BEC0-FD51-D297-E470D86640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896471C-40ED-97CC-9A62-B36B775877A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B203C87-C5E5-601E-D248-62E0DD7036F0}"/>
              </a:ext>
            </a:extLst>
          </p:cNvPr>
          <p:cNvSpPr txBox="1"/>
          <p:nvPr/>
        </p:nvSpPr>
        <p:spPr>
          <a:xfrm>
            <a:off x="4705418" y="1214252"/>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Alexandria" charset="0"/>
                <a:cs typeface="Alexandria" charset="0"/>
              </a:rPr>
              <a:t>Recap-Lecture1</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28" name="Rectangle 27">
            <a:extLst>
              <a:ext uri="{FF2B5EF4-FFF2-40B4-BE49-F238E27FC236}">
                <a16:creationId xmlns:a16="http://schemas.microsoft.com/office/drawing/2014/main" id="{862F65F4-A1FB-4638-1846-E91C87EBB4B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9A6B309D-961E-BCC4-A12F-2FA564B16FC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Folded Corner 3">
            <a:extLst>
              <a:ext uri="{FF2B5EF4-FFF2-40B4-BE49-F238E27FC236}">
                <a16:creationId xmlns:a16="http://schemas.microsoft.com/office/drawing/2014/main" id="{E6200ED5-9DC5-0C67-0AF4-9F1859CA5CEE}"/>
              </a:ext>
            </a:extLst>
          </p:cNvPr>
          <p:cNvSpPr/>
          <p:nvPr/>
        </p:nvSpPr>
        <p:spPr>
          <a:xfrm>
            <a:off x="3556924" y="1941738"/>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dirty="0">
                <a:solidFill>
                  <a:sysClr val="windowText" lastClr="000000"/>
                </a:solidFill>
                <a:latin typeface="Alexandria"/>
              </a:rPr>
              <a:t>Introduction to Property Management</a:t>
            </a:r>
          </a:p>
        </p:txBody>
      </p:sp>
      <p:sp>
        <p:nvSpPr>
          <p:cNvPr id="7" name="Rectangle: Folded Corner 6">
            <a:extLst>
              <a:ext uri="{FF2B5EF4-FFF2-40B4-BE49-F238E27FC236}">
                <a16:creationId xmlns:a16="http://schemas.microsoft.com/office/drawing/2014/main" id="{5D3FE79C-28E8-BF3C-BA7B-2422D32D6B5E}"/>
              </a:ext>
            </a:extLst>
          </p:cNvPr>
          <p:cNvSpPr/>
          <p:nvPr/>
        </p:nvSpPr>
        <p:spPr>
          <a:xfrm>
            <a:off x="4000841" y="2429942"/>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tabLst>
                <a:tab pos="457200" algn="l"/>
              </a:tabLst>
              <a:defRPr/>
            </a:pPr>
            <a:r>
              <a:rPr lang="en-US" sz="2000" dirty="0">
                <a:solidFill>
                  <a:prstClr val="black"/>
                </a:solidFill>
                <a:latin typeface="Alexandria"/>
                <a:ea typeface="Calibri" panose="020F0502020204030204" pitchFamily="34" charset="0"/>
                <a:cs typeface="Times New Roman" panose="02020603050405020304" pitchFamily="18" charset="0"/>
              </a:rPr>
              <a:t>Ownership vs. Leasehold </a:t>
            </a:r>
            <a:endParaRPr lang="ar-SY" sz="2000" dirty="0">
              <a:solidFill>
                <a:prstClr val="black"/>
              </a:solidFill>
              <a:latin typeface="Alexandria"/>
              <a:ea typeface="Calibri" panose="020F0502020204030204" pitchFamily="34" charset="0"/>
              <a:cs typeface="Times New Roman" panose="02020603050405020304" pitchFamily="18" charset="0"/>
            </a:endParaRPr>
          </a:p>
        </p:txBody>
      </p:sp>
      <p:sp>
        <p:nvSpPr>
          <p:cNvPr id="9" name="Rectangle: Folded Corner 8">
            <a:extLst>
              <a:ext uri="{FF2B5EF4-FFF2-40B4-BE49-F238E27FC236}">
                <a16:creationId xmlns:a16="http://schemas.microsoft.com/office/drawing/2014/main" id="{DA689C8E-1808-5DC6-00F5-1680718503C1}"/>
              </a:ext>
            </a:extLst>
          </p:cNvPr>
          <p:cNvSpPr/>
          <p:nvPr/>
        </p:nvSpPr>
        <p:spPr>
          <a:xfrm>
            <a:off x="4637231" y="2903511"/>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tabLst>
                <a:tab pos="457200" algn="l"/>
              </a:tabLst>
              <a:defRPr/>
            </a:pPr>
            <a:r>
              <a:rPr lang="en-US" sz="2000" dirty="0">
                <a:solidFill>
                  <a:prstClr val="black"/>
                </a:solidFill>
                <a:latin typeface="Alexandria"/>
                <a:ea typeface="Calibri" panose="020F0502020204030204" pitchFamily="34" charset="0"/>
                <a:cs typeface="Times New Roman" panose="02020603050405020304" pitchFamily="18" charset="0"/>
              </a:rPr>
              <a:t>License vs. Lease</a:t>
            </a:r>
          </a:p>
        </p:txBody>
      </p:sp>
      <p:sp>
        <p:nvSpPr>
          <p:cNvPr id="10" name="Rectangle: Folded Corner 9">
            <a:extLst>
              <a:ext uri="{FF2B5EF4-FFF2-40B4-BE49-F238E27FC236}">
                <a16:creationId xmlns:a16="http://schemas.microsoft.com/office/drawing/2014/main" id="{5E725FD2-258E-0F3C-4983-42260CCF239E}"/>
              </a:ext>
            </a:extLst>
          </p:cNvPr>
          <p:cNvSpPr/>
          <p:nvPr/>
        </p:nvSpPr>
        <p:spPr>
          <a:xfrm>
            <a:off x="5102512" y="3361971"/>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tabLst>
                <a:tab pos="457200" algn="l"/>
              </a:tabLst>
              <a:defRPr/>
            </a:pPr>
            <a:r>
              <a:rPr lang="en-US" sz="2000" dirty="0">
                <a:solidFill>
                  <a:prstClr val="black"/>
                </a:solidFill>
                <a:latin typeface="Alexandria"/>
                <a:ea typeface="Calibri" panose="020F0502020204030204" pitchFamily="34" charset="0"/>
                <a:cs typeface="Times New Roman" panose="02020603050405020304" pitchFamily="18" charset="0"/>
              </a:rPr>
              <a:t>The Tenancies in Real Estate</a:t>
            </a:r>
            <a:endParaRPr lang="ar-SY" sz="2000" dirty="0">
              <a:solidFill>
                <a:prstClr val="black"/>
              </a:solidFill>
              <a:latin typeface="Alexandria"/>
              <a:ea typeface="Calibri" panose="020F0502020204030204" pitchFamily="34" charset="0"/>
              <a:cs typeface="Times New Roman" panose="02020603050405020304" pitchFamily="18" charset="0"/>
            </a:endParaRPr>
          </a:p>
        </p:txBody>
      </p:sp>
      <p:sp>
        <p:nvSpPr>
          <p:cNvPr id="11" name="Rectangle: Folded Corner 10">
            <a:extLst>
              <a:ext uri="{FF2B5EF4-FFF2-40B4-BE49-F238E27FC236}">
                <a16:creationId xmlns:a16="http://schemas.microsoft.com/office/drawing/2014/main" id="{394D55EF-2921-6AC8-29D7-C00A48D91D7A}"/>
              </a:ext>
            </a:extLst>
          </p:cNvPr>
          <p:cNvSpPr/>
          <p:nvPr/>
        </p:nvSpPr>
        <p:spPr>
          <a:xfrm>
            <a:off x="5680824" y="3873540"/>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tabLst>
                <a:tab pos="457200" algn="l"/>
              </a:tabLst>
              <a:defRPr/>
            </a:pPr>
            <a:r>
              <a:rPr lang="en-US" sz="2000" dirty="0">
                <a:solidFill>
                  <a:prstClr val="black"/>
                </a:solidFill>
                <a:latin typeface="Alexandria"/>
                <a:ea typeface="Calibri" panose="020F0502020204030204" pitchFamily="34" charset="0"/>
                <a:cs typeface="Times New Roman" panose="02020603050405020304" pitchFamily="18" charset="0"/>
              </a:rPr>
              <a:t>Landlord’s Right to Enter</a:t>
            </a:r>
            <a:endParaRPr lang="ar-SY" sz="2000" dirty="0">
              <a:solidFill>
                <a:prstClr val="black"/>
              </a:solidFill>
              <a:latin typeface="Alexandria"/>
              <a:ea typeface="Calibri" panose="020F0502020204030204" pitchFamily="34" charset="0"/>
              <a:cs typeface="Times New Roman" panose="02020603050405020304" pitchFamily="18" charset="0"/>
            </a:endParaRPr>
          </a:p>
        </p:txBody>
      </p:sp>
      <p:sp>
        <p:nvSpPr>
          <p:cNvPr id="12" name="Rectangle: Folded Corner 11">
            <a:extLst>
              <a:ext uri="{FF2B5EF4-FFF2-40B4-BE49-F238E27FC236}">
                <a16:creationId xmlns:a16="http://schemas.microsoft.com/office/drawing/2014/main" id="{EA8F4DBB-3C92-2329-1BA6-41990C50A92A}"/>
              </a:ext>
            </a:extLst>
          </p:cNvPr>
          <p:cNvSpPr/>
          <p:nvPr/>
        </p:nvSpPr>
        <p:spPr>
          <a:xfrm>
            <a:off x="6096000" y="4353751"/>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tabLst>
                <a:tab pos="457200" algn="l"/>
              </a:tabLst>
              <a:defRPr/>
            </a:pPr>
            <a:r>
              <a:rPr lang="en-US" sz="2000" dirty="0">
                <a:solidFill>
                  <a:prstClr val="black"/>
                </a:solidFill>
                <a:latin typeface="Alexandria"/>
                <a:ea typeface="Calibri" panose="020F0502020204030204" pitchFamily="34" charset="0"/>
                <a:cs typeface="Times New Roman" panose="02020603050405020304" pitchFamily="18" charset="0"/>
              </a:rPr>
              <a:t>Rules for Terminating a Tenancy</a:t>
            </a:r>
          </a:p>
        </p:txBody>
      </p:sp>
      <p:sp>
        <p:nvSpPr>
          <p:cNvPr id="13" name="Rectangle: Folded Corner 12">
            <a:extLst>
              <a:ext uri="{FF2B5EF4-FFF2-40B4-BE49-F238E27FC236}">
                <a16:creationId xmlns:a16="http://schemas.microsoft.com/office/drawing/2014/main" id="{97541229-6BA6-9CA0-59EE-E4CD1246EFDB}"/>
              </a:ext>
            </a:extLst>
          </p:cNvPr>
          <p:cNvSpPr/>
          <p:nvPr/>
        </p:nvSpPr>
        <p:spPr>
          <a:xfrm>
            <a:off x="6467175" y="4817045"/>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tabLst>
                <a:tab pos="457200" algn="l"/>
              </a:tabLst>
              <a:defRPr/>
            </a:pPr>
            <a:r>
              <a:rPr lang="en-US" sz="2000" dirty="0">
                <a:solidFill>
                  <a:prstClr val="black"/>
                </a:solidFill>
                <a:latin typeface="Alexandria"/>
                <a:cs typeface="Times New Roman" panose="02020603050405020304" pitchFamily="18" charset="0"/>
              </a:rPr>
              <a:t>Recovering Possession of Property</a:t>
            </a:r>
          </a:p>
        </p:txBody>
      </p:sp>
      <p:sp>
        <p:nvSpPr>
          <p:cNvPr id="14" name="Rectangle: Folded Corner 13">
            <a:extLst>
              <a:ext uri="{FF2B5EF4-FFF2-40B4-BE49-F238E27FC236}">
                <a16:creationId xmlns:a16="http://schemas.microsoft.com/office/drawing/2014/main" id="{7258BB8F-6043-8B28-4FC3-C566D77F89A9}"/>
              </a:ext>
            </a:extLst>
          </p:cNvPr>
          <p:cNvSpPr/>
          <p:nvPr/>
        </p:nvSpPr>
        <p:spPr>
          <a:xfrm>
            <a:off x="7010400" y="5355540"/>
            <a:ext cx="5181600" cy="624843"/>
          </a:xfrm>
          <a:prstGeom prst="foldedCorner">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tabLst>
                <a:tab pos="457200" algn="l"/>
              </a:tabLst>
              <a:defRPr/>
            </a:pPr>
            <a:r>
              <a:rPr lang="en-US" sz="2000" dirty="0">
                <a:solidFill>
                  <a:prstClr val="black"/>
                </a:solidFill>
                <a:latin typeface="Alexandria"/>
                <a:cs typeface="Times New Roman" panose="02020603050405020304" pitchFamily="18" charset="0"/>
              </a:rPr>
              <a:t>Property Management Agreement (PMA)</a:t>
            </a:r>
            <a:endParaRPr lang="en-US" sz="2000" dirty="0">
              <a:solidFill>
                <a:prstClr val="black"/>
              </a:solidFill>
              <a:latin typeface="Alexandria"/>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608396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0" grpId="0" animBg="1"/>
      <p:bldP spid="11" grpId="0" animBg="1"/>
      <p:bldP spid="12" grpId="0" animBg="1"/>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BB78-F501-3D67-8CEB-6CE91947CC7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B6E6A5-ECC5-3B1D-02A4-B0833066DCDC}"/>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D243DED-11CA-AD52-1982-51888420909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D9F0DC3-B33E-59AD-7AEF-290A635A397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3FC198A-ACE5-6667-D8C4-B14FAF08C753}"/>
              </a:ext>
            </a:extLst>
          </p:cNvPr>
          <p:cNvSpPr txBox="1"/>
          <p:nvPr/>
        </p:nvSpPr>
        <p:spPr>
          <a:xfrm>
            <a:off x="5428867" y="1118683"/>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Recap-Lecture1</a:t>
            </a:r>
          </a:p>
        </p:txBody>
      </p:sp>
      <p:sp>
        <p:nvSpPr>
          <p:cNvPr id="28" name="Rectangle 27">
            <a:extLst>
              <a:ext uri="{FF2B5EF4-FFF2-40B4-BE49-F238E27FC236}">
                <a16:creationId xmlns:a16="http://schemas.microsoft.com/office/drawing/2014/main" id="{85FB6799-442D-4FB7-43A9-E386EA860EB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5DCCA40A-B06D-E4F4-9277-08B86B6639E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2A578291-E103-68DC-19BF-A7BD5DBF4451}"/>
              </a:ext>
            </a:extLst>
          </p:cNvPr>
          <p:cNvSpPr/>
          <p:nvPr/>
        </p:nvSpPr>
        <p:spPr>
          <a:xfrm>
            <a:off x="4642034" y="4123456"/>
            <a:ext cx="4216345" cy="624843"/>
          </a:xfrm>
          <a:prstGeom prst="plaque">
            <a:avLst/>
          </a:prstGeom>
          <a:solidFill>
            <a:srgbClr val="FFFFFF"/>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lexandria"/>
                <a:ea typeface="+mn-ea"/>
                <a:cs typeface="+mn-cs"/>
              </a:rPr>
              <a:t>Property Management</a:t>
            </a:r>
          </a:p>
        </p:txBody>
      </p:sp>
      <p:sp>
        <p:nvSpPr>
          <p:cNvPr id="7" name="Scroll: Vertical 6">
            <a:extLst>
              <a:ext uri="{FF2B5EF4-FFF2-40B4-BE49-F238E27FC236}">
                <a16:creationId xmlns:a16="http://schemas.microsoft.com/office/drawing/2014/main" id="{D64E0513-CF61-8FAD-9049-1EA71B93511F}"/>
              </a:ext>
            </a:extLst>
          </p:cNvPr>
          <p:cNvSpPr/>
          <p:nvPr/>
        </p:nvSpPr>
        <p:spPr>
          <a:xfrm>
            <a:off x="1457605" y="2519433"/>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lang="en-US" sz="2200" b="1" dirty="0">
                <a:solidFill>
                  <a:schemeClr val="tx1"/>
                </a:solidFill>
                <a:latin typeface="Alexandria"/>
              </a:rPr>
              <a:t>Estates</a:t>
            </a:r>
            <a:endParaRPr lang="ar-SY" sz="2200" b="1" dirty="0">
              <a:solidFill>
                <a:schemeClr val="tx1"/>
              </a:solidFill>
              <a:latin typeface="Alexandria"/>
            </a:endParaRPr>
          </a:p>
        </p:txBody>
      </p:sp>
      <p:sp>
        <p:nvSpPr>
          <p:cNvPr id="3" name="Oval 2">
            <a:extLst>
              <a:ext uri="{FF2B5EF4-FFF2-40B4-BE49-F238E27FC236}">
                <a16:creationId xmlns:a16="http://schemas.microsoft.com/office/drawing/2014/main" id="{F42E5739-4850-FEDD-00C5-C84105912557}"/>
              </a:ext>
            </a:extLst>
          </p:cNvPr>
          <p:cNvSpPr/>
          <p:nvPr/>
        </p:nvSpPr>
        <p:spPr>
          <a:xfrm>
            <a:off x="5416706" y="2129324"/>
            <a:ext cx="2667000" cy="700910"/>
          </a:xfrm>
          <a:prstGeom prst="ellipse">
            <a:avLst/>
          </a:prstGeom>
          <a:solidFill>
            <a:srgbClr val="FFFFFF"/>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latin typeface="Alexandria"/>
              </a:rPr>
              <a:t>Definition</a:t>
            </a:r>
          </a:p>
        </p:txBody>
      </p:sp>
      <p:sp>
        <p:nvSpPr>
          <p:cNvPr id="15" name="Oval 14">
            <a:extLst>
              <a:ext uri="{FF2B5EF4-FFF2-40B4-BE49-F238E27FC236}">
                <a16:creationId xmlns:a16="http://schemas.microsoft.com/office/drawing/2014/main" id="{7A2F736A-38BB-7105-F39E-FD7088EA12DD}"/>
              </a:ext>
            </a:extLst>
          </p:cNvPr>
          <p:cNvSpPr/>
          <p:nvPr/>
        </p:nvSpPr>
        <p:spPr>
          <a:xfrm>
            <a:off x="5384824" y="3120168"/>
            <a:ext cx="2667000" cy="700910"/>
          </a:xfrm>
          <a:prstGeom prst="ellipse">
            <a:avLst/>
          </a:prstGeom>
          <a:solidFill>
            <a:srgbClr val="FFFFFF"/>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latin typeface="Alexandria"/>
              </a:rPr>
              <a:t>Objectives</a:t>
            </a:r>
          </a:p>
        </p:txBody>
      </p:sp>
      <p:sp>
        <p:nvSpPr>
          <p:cNvPr id="16" name="Oval 15">
            <a:extLst>
              <a:ext uri="{FF2B5EF4-FFF2-40B4-BE49-F238E27FC236}">
                <a16:creationId xmlns:a16="http://schemas.microsoft.com/office/drawing/2014/main" id="{E52CCEE9-6331-0D9C-EDB8-34EBB2B705D4}"/>
              </a:ext>
            </a:extLst>
          </p:cNvPr>
          <p:cNvSpPr/>
          <p:nvPr/>
        </p:nvSpPr>
        <p:spPr>
          <a:xfrm>
            <a:off x="5428867" y="5973112"/>
            <a:ext cx="2667000" cy="700910"/>
          </a:xfrm>
          <a:prstGeom prst="ellipse">
            <a:avLst/>
          </a:prstGeom>
          <a:solidFill>
            <a:srgbClr val="FFFFFF"/>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latin typeface="Alexandria"/>
              </a:rPr>
              <a:t>Property Manager</a:t>
            </a:r>
          </a:p>
        </p:txBody>
      </p:sp>
      <p:sp>
        <p:nvSpPr>
          <p:cNvPr id="17" name="Scroll: Vertical 16">
            <a:extLst>
              <a:ext uri="{FF2B5EF4-FFF2-40B4-BE49-F238E27FC236}">
                <a16:creationId xmlns:a16="http://schemas.microsoft.com/office/drawing/2014/main" id="{C21E00D3-D793-DD69-CA93-7972FA966A6E}"/>
              </a:ext>
            </a:extLst>
          </p:cNvPr>
          <p:cNvSpPr/>
          <p:nvPr/>
        </p:nvSpPr>
        <p:spPr>
          <a:xfrm>
            <a:off x="1457605" y="3607180"/>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Free hold vs. Leasehold </a:t>
            </a:r>
            <a:endParaRPr lang="ar-SY" sz="2200" b="1" dirty="0">
              <a:solidFill>
                <a:schemeClr val="tx1"/>
              </a:solidFill>
              <a:latin typeface="Alexandria"/>
            </a:endParaRPr>
          </a:p>
        </p:txBody>
      </p:sp>
      <p:sp>
        <p:nvSpPr>
          <p:cNvPr id="18" name="Scroll: Vertical 17">
            <a:extLst>
              <a:ext uri="{FF2B5EF4-FFF2-40B4-BE49-F238E27FC236}">
                <a16:creationId xmlns:a16="http://schemas.microsoft.com/office/drawing/2014/main" id="{1772B6C6-6224-74D4-3A95-81D071B3E289}"/>
              </a:ext>
            </a:extLst>
          </p:cNvPr>
          <p:cNvSpPr/>
          <p:nvPr/>
        </p:nvSpPr>
        <p:spPr>
          <a:xfrm>
            <a:off x="1457605" y="4829302"/>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endParaRPr lang="en-US" sz="2200" b="1" dirty="0">
              <a:solidFill>
                <a:schemeClr val="tx1"/>
              </a:solidFill>
              <a:latin typeface="Alexandria"/>
            </a:endParaRPr>
          </a:p>
          <a:p>
            <a:pPr algn="ctr">
              <a:lnSpc>
                <a:spcPct val="120000"/>
              </a:lnSpc>
              <a:spcBef>
                <a:spcPts val="600"/>
              </a:spcBef>
              <a:spcAft>
                <a:spcPts val="600"/>
              </a:spcAft>
              <a:tabLst>
                <a:tab pos="457200" algn="l"/>
              </a:tabLst>
            </a:pPr>
            <a:r>
              <a:rPr lang="en-US" sz="2200" b="1" dirty="0">
                <a:solidFill>
                  <a:schemeClr val="tx1"/>
                </a:solidFill>
                <a:latin typeface="Alexandria"/>
              </a:rPr>
              <a:t>License vs. Lease</a:t>
            </a:r>
          </a:p>
          <a:p>
            <a:pPr algn="ctr">
              <a:lnSpc>
                <a:spcPct val="120000"/>
              </a:lnSpc>
              <a:spcBef>
                <a:spcPts val="600"/>
              </a:spcBef>
              <a:spcAft>
                <a:spcPts val="600"/>
              </a:spcAft>
              <a:tabLst>
                <a:tab pos="457200" algn="l"/>
              </a:tabLst>
            </a:pPr>
            <a:r>
              <a:rPr lang="en-US" sz="2200" b="1" dirty="0">
                <a:solidFill>
                  <a:schemeClr val="tx1"/>
                </a:solidFill>
                <a:latin typeface="Alexandria"/>
              </a:rPr>
              <a:t> </a:t>
            </a:r>
            <a:endParaRPr lang="ar-SY" sz="2200" b="1" dirty="0">
              <a:solidFill>
                <a:schemeClr val="tx1"/>
              </a:solidFill>
              <a:latin typeface="Alexandria"/>
            </a:endParaRPr>
          </a:p>
        </p:txBody>
      </p:sp>
      <p:sp>
        <p:nvSpPr>
          <p:cNvPr id="19" name="Scroll: Vertical 18">
            <a:extLst>
              <a:ext uri="{FF2B5EF4-FFF2-40B4-BE49-F238E27FC236}">
                <a16:creationId xmlns:a16="http://schemas.microsoft.com/office/drawing/2014/main" id="{8FC48C65-8B41-61E0-F3EE-B53F6892733E}"/>
              </a:ext>
            </a:extLst>
          </p:cNvPr>
          <p:cNvSpPr/>
          <p:nvPr/>
        </p:nvSpPr>
        <p:spPr>
          <a:xfrm>
            <a:off x="1413974" y="5981196"/>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endParaRPr lang="en-US" sz="2200" b="1" dirty="0">
              <a:solidFill>
                <a:schemeClr val="tx1"/>
              </a:solidFill>
              <a:latin typeface="Alexandria"/>
            </a:endParaRPr>
          </a:p>
          <a:p>
            <a:pPr algn="ctr">
              <a:lnSpc>
                <a:spcPct val="120000"/>
              </a:lnSpc>
              <a:spcBef>
                <a:spcPts val="600"/>
              </a:spcBef>
              <a:spcAft>
                <a:spcPts val="600"/>
              </a:spcAft>
              <a:tabLst>
                <a:tab pos="457200" algn="l"/>
              </a:tabLst>
            </a:pPr>
            <a:r>
              <a:rPr lang="en-US" sz="2200" b="1" dirty="0">
                <a:solidFill>
                  <a:schemeClr val="tx1"/>
                </a:solidFill>
                <a:latin typeface="Alexandria"/>
              </a:rPr>
              <a:t>Types of The Tenancies </a:t>
            </a:r>
          </a:p>
          <a:p>
            <a:pPr algn="ctr">
              <a:lnSpc>
                <a:spcPct val="120000"/>
              </a:lnSpc>
              <a:spcBef>
                <a:spcPts val="600"/>
              </a:spcBef>
              <a:spcAft>
                <a:spcPts val="600"/>
              </a:spcAft>
              <a:tabLst>
                <a:tab pos="457200" algn="l"/>
              </a:tabLst>
            </a:pPr>
            <a:r>
              <a:rPr lang="en-US" sz="2200" b="1" dirty="0">
                <a:solidFill>
                  <a:schemeClr val="tx1"/>
                </a:solidFill>
                <a:latin typeface="Alexandria"/>
              </a:rPr>
              <a:t> </a:t>
            </a:r>
            <a:endParaRPr lang="ar-SY" sz="2200" b="1" dirty="0">
              <a:solidFill>
                <a:schemeClr val="tx1"/>
              </a:solidFill>
              <a:latin typeface="Alexandria"/>
            </a:endParaRPr>
          </a:p>
        </p:txBody>
      </p:sp>
      <p:sp>
        <p:nvSpPr>
          <p:cNvPr id="20" name="Scroll: Vertical 19">
            <a:extLst>
              <a:ext uri="{FF2B5EF4-FFF2-40B4-BE49-F238E27FC236}">
                <a16:creationId xmlns:a16="http://schemas.microsoft.com/office/drawing/2014/main" id="{004C67D9-D271-60C6-F5C0-E570B49626A8}"/>
              </a:ext>
            </a:extLst>
          </p:cNvPr>
          <p:cNvSpPr/>
          <p:nvPr/>
        </p:nvSpPr>
        <p:spPr>
          <a:xfrm>
            <a:off x="8883343" y="3754856"/>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Recovering Possession  </a:t>
            </a:r>
            <a:endParaRPr lang="ar-SY" sz="2200" b="1" dirty="0">
              <a:solidFill>
                <a:schemeClr val="tx1"/>
              </a:solidFill>
              <a:latin typeface="Alexandria"/>
            </a:endParaRPr>
          </a:p>
        </p:txBody>
      </p:sp>
      <p:sp>
        <p:nvSpPr>
          <p:cNvPr id="21" name="Scroll: Vertical 20">
            <a:extLst>
              <a:ext uri="{FF2B5EF4-FFF2-40B4-BE49-F238E27FC236}">
                <a16:creationId xmlns:a16="http://schemas.microsoft.com/office/drawing/2014/main" id="{CDA3524E-C213-578D-1A91-5562C4A2CD9D}"/>
              </a:ext>
            </a:extLst>
          </p:cNvPr>
          <p:cNvSpPr/>
          <p:nvPr/>
        </p:nvSpPr>
        <p:spPr>
          <a:xfrm>
            <a:off x="8883343" y="2482359"/>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Termination a Tenancy </a:t>
            </a:r>
            <a:endParaRPr lang="ar-SY" sz="2200" b="1" dirty="0">
              <a:solidFill>
                <a:schemeClr val="tx1"/>
              </a:solidFill>
              <a:latin typeface="Alexandria"/>
            </a:endParaRPr>
          </a:p>
        </p:txBody>
      </p:sp>
      <p:sp>
        <p:nvSpPr>
          <p:cNvPr id="22" name="Scroll: Vertical 21">
            <a:extLst>
              <a:ext uri="{FF2B5EF4-FFF2-40B4-BE49-F238E27FC236}">
                <a16:creationId xmlns:a16="http://schemas.microsoft.com/office/drawing/2014/main" id="{26617297-3D7B-2CE3-F31A-CE5EE3F5E58B}"/>
              </a:ext>
            </a:extLst>
          </p:cNvPr>
          <p:cNvSpPr/>
          <p:nvPr/>
        </p:nvSpPr>
        <p:spPr>
          <a:xfrm>
            <a:off x="8879130" y="4851949"/>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Right to Enter</a:t>
            </a:r>
            <a:endParaRPr lang="ar-SY" sz="2200" b="1" dirty="0">
              <a:solidFill>
                <a:schemeClr val="tx1"/>
              </a:solidFill>
              <a:latin typeface="Alexandria"/>
            </a:endParaRPr>
          </a:p>
        </p:txBody>
      </p:sp>
      <p:sp>
        <p:nvSpPr>
          <p:cNvPr id="23" name="Scroll: Vertical 22">
            <a:extLst>
              <a:ext uri="{FF2B5EF4-FFF2-40B4-BE49-F238E27FC236}">
                <a16:creationId xmlns:a16="http://schemas.microsoft.com/office/drawing/2014/main" id="{214534D1-FDFD-FA63-CAB7-34A4422CB9CE}"/>
              </a:ext>
            </a:extLst>
          </p:cNvPr>
          <p:cNvSpPr/>
          <p:nvPr/>
        </p:nvSpPr>
        <p:spPr>
          <a:xfrm>
            <a:off x="8879130" y="5981195"/>
            <a:ext cx="3209010" cy="624843"/>
          </a:xfrm>
          <a:prstGeom prst="verticalScrol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PMA</a:t>
            </a:r>
          </a:p>
        </p:txBody>
      </p:sp>
      <p:sp>
        <p:nvSpPr>
          <p:cNvPr id="24" name="Oval 23">
            <a:extLst>
              <a:ext uri="{FF2B5EF4-FFF2-40B4-BE49-F238E27FC236}">
                <a16:creationId xmlns:a16="http://schemas.microsoft.com/office/drawing/2014/main" id="{4B10A42C-AD3C-C151-C983-2A2D98C3A1E9}"/>
              </a:ext>
            </a:extLst>
          </p:cNvPr>
          <p:cNvSpPr/>
          <p:nvPr/>
        </p:nvSpPr>
        <p:spPr>
          <a:xfrm>
            <a:off x="5550493" y="5076432"/>
            <a:ext cx="2667000" cy="700910"/>
          </a:xfrm>
          <a:prstGeom prst="ellipse">
            <a:avLst/>
          </a:prstGeom>
          <a:solidFill>
            <a:srgbClr val="FFFFFF"/>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latin typeface="Alexandria"/>
              </a:rPr>
              <a:t>Key Terms</a:t>
            </a:r>
          </a:p>
        </p:txBody>
      </p:sp>
    </p:spTree>
    <p:custDataLst>
      <p:tags r:id="rId1"/>
    </p:custDataLst>
    <p:extLst>
      <p:ext uri="{BB962C8B-B14F-4D97-AF65-F5344CB8AC3E}">
        <p14:creationId xmlns:p14="http://schemas.microsoft.com/office/powerpoint/2010/main" val="390917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0-#ppt_w/2"/>
                                          </p:val>
                                        </p:tav>
                                        <p:tav tm="100000">
                                          <p:val>
                                            <p:strVal val="#ppt_x"/>
                                          </p:val>
                                        </p:tav>
                                      </p:tavLst>
                                    </p:anim>
                                    <p:anim calcmode="lin" valueType="num">
                                      <p:cBhvr additive="base">
                                        <p:cTn id="44"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1+#ppt_w/2"/>
                                          </p:val>
                                        </p:tav>
                                        <p:tav tm="100000">
                                          <p:val>
                                            <p:strVal val="#ppt_x"/>
                                          </p:val>
                                        </p:tav>
                                      </p:tavLst>
                                    </p:anim>
                                    <p:anim calcmode="lin" valueType="num">
                                      <p:cBhvr additive="base">
                                        <p:cTn id="5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1+#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fill="hold"/>
                                        <p:tgtEl>
                                          <p:spTgt spid="22"/>
                                        </p:tgtEl>
                                        <p:attrNameLst>
                                          <p:attrName>ppt_x</p:attrName>
                                        </p:attrNameLst>
                                      </p:cBhvr>
                                      <p:tavLst>
                                        <p:tav tm="0">
                                          <p:val>
                                            <p:strVal val="1+#ppt_w/2"/>
                                          </p:val>
                                        </p:tav>
                                        <p:tav tm="100000">
                                          <p:val>
                                            <p:strVal val="#ppt_x"/>
                                          </p:val>
                                        </p:tav>
                                      </p:tavLst>
                                    </p:anim>
                                    <p:anim calcmode="lin" valueType="num">
                                      <p:cBhvr additive="base">
                                        <p:cTn id="62"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1+#ppt_w/2"/>
                                          </p:val>
                                        </p:tav>
                                        <p:tav tm="100000">
                                          <p:val>
                                            <p:strVal val="#ppt_x"/>
                                          </p:val>
                                        </p:tav>
                                      </p:tavLst>
                                    </p:anim>
                                    <p:anim calcmode="lin" valueType="num">
                                      <p:cBhvr additive="base">
                                        <p:cTn id="6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3"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a:extLst>
              <a:ext uri="{FF2B5EF4-FFF2-40B4-BE49-F238E27FC236}">
                <a16:creationId xmlns:a16="http://schemas.microsoft.com/office/drawing/2014/main" id="{37F5BC37-AE8C-DE99-9E55-F78A78C63B18}"/>
              </a:ext>
            </a:extLst>
          </p:cNvPr>
          <p:cNvSpPr txBox="1"/>
          <p:nvPr/>
        </p:nvSpPr>
        <p:spPr>
          <a:xfrm>
            <a:off x="3856580" y="1145857"/>
            <a:ext cx="5926419" cy="505972"/>
          </a:xfrm>
          <a:prstGeom prst="rect">
            <a:avLst/>
          </a:prstGeom>
          <a:noFill/>
        </p:spPr>
        <p:txBody>
          <a:bodyPr wrap="square" rtlCol="0">
            <a:spAutoFit/>
          </a:bodyPr>
          <a:lstStyle/>
          <a:p>
            <a:pPr marR="0" lvl="0" algn="ctr" defTabSz="914400" rtl="0" eaLnBrk="1" fontAlgn="auto" latinLnBrk="0" hangingPunct="1">
              <a:lnSpc>
                <a:spcPct val="120000"/>
              </a:lnSpc>
              <a:spcBef>
                <a:spcPts val="600"/>
              </a:spcBef>
              <a:spcAft>
                <a:spcPts val="600"/>
              </a:spcAft>
              <a:buClrTx/>
              <a:buSzTx/>
              <a:tabLst>
                <a:tab pos="457200" algn="l"/>
              </a:tabLst>
              <a:defRPr/>
            </a:pPr>
            <a:r>
              <a:rPr lang="en-US" sz="2400" b="1" dirty="0">
                <a:solidFill>
                  <a:srgbClr val="00B0F0"/>
                </a:solidFill>
                <a:latin typeface="Alexandria" charset="0"/>
                <a:cs typeface="Alexandria" charset="0"/>
              </a:rPr>
              <a:t>Contents </a:t>
            </a:r>
            <a:r>
              <a:rPr lang="en-US" sz="2400" b="1" dirty="0">
                <a:solidFill>
                  <a:srgbClr val="00B0F0"/>
                </a:solidFill>
                <a:latin typeface="Alexandria" charset="0"/>
              </a:rPr>
              <a:t>*Lease Life Cycle*</a:t>
            </a: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3670820" y="1719579"/>
            <a:ext cx="8417320" cy="6486391"/>
          </a:xfrm>
          <a:prstGeom prst="rect">
            <a:avLst/>
          </a:prstGeom>
          <a:noFill/>
        </p:spPr>
        <p:txBody>
          <a:bodyPr wrap="square" rtlCol="0">
            <a:spAutoFit/>
          </a:bodyPr>
          <a:lstStyle/>
          <a:p>
            <a:pPr marL="342900" indent="-342900" algn="justLow">
              <a:lnSpc>
                <a:spcPct val="120000"/>
              </a:lnSpc>
              <a:spcBef>
                <a:spcPts val="300"/>
              </a:spcBef>
              <a:spcAft>
                <a:spcPts val="3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Pre-Lease Phase</a:t>
            </a:r>
          </a:p>
          <a:p>
            <a:pPr marL="342900" indent="-342900" algn="justLow">
              <a:lnSpc>
                <a:spcPct val="120000"/>
              </a:lnSpc>
              <a:spcBef>
                <a:spcPts val="300"/>
              </a:spcBef>
              <a:spcAft>
                <a:spcPts val="3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Marketing the Property </a:t>
            </a:r>
          </a:p>
          <a:p>
            <a:pPr marL="342900" indent="-342900" algn="justLow">
              <a:lnSpc>
                <a:spcPct val="120000"/>
              </a:lnSpc>
              <a:spcBef>
                <a:spcPts val="300"/>
              </a:spcBef>
              <a:spcAft>
                <a:spcPts val="300"/>
              </a:spcAft>
              <a:buFont typeface="Wingdings" panose="05000000000000000000" pitchFamily="2" charset="2"/>
              <a:buChar char="v"/>
              <a:tabLst>
                <a:tab pos="457200" algn="l"/>
              </a:tabLst>
            </a:pPr>
            <a:r>
              <a:rPr lang="en-US" sz="2000" dirty="0">
                <a:latin typeface="Alexandria"/>
              </a:rPr>
              <a:t>Tenant Screening </a:t>
            </a:r>
          </a:p>
          <a:p>
            <a:pPr marL="342900" indent="-342900" algn="justLow">
              <a:lnSpc>
                <a:spcPct val="120000"/>
              </a:lnSpc>
              <a:spcBef>
                <a:spcPts val="300"/>
              </a:spcBef>
              <a:spcAft>
                <a:spcPts val="300"/>
              </a:spcAft>
              <a:buFont typeface="Wingdings" panose="05000000000000000000" pitchFamily="2" charset="2"/>
              <a:buChar char="v"/>
              <a:tabLst>
                <a:tab pos="457200" algn="l"/>
              </a:tabLst>
            </a:pPr>
            <a:r>
              <a:rPr lang="en-US" sz="2000" dirty="0">
                <a:latin typeface="Alexandria"/>
              </a:rPr>
              <a:t>Negotiation of Lease Terms </a:t>
            </a:r>
          </a:p>
          <a:p>
            <a:pPr marL="342900" indent="-342900" algn="justLow">
              <a:lnSpc>
                <a:spcPct val="120000"/>
              </a:lnSpc>
              <a:spcBef>
                <a:spcPts val="300"/>
              </a:spcBef>
              <a:spcAft>
                <a:spcPts val="300"/>
              </a:spcAft>
              <a:buFont typeface="Wingdings" panose="05000000000000000000" pitchFamily="2" charset="2"/>
              <a:buChar char="Ø"/>
              <a:tabLst>
                <a:tab pos="457200" algn="l"/>
              </a:tabLst>
            </a:pPr>
            <a:r>
              <a:rPr lang="en-US" sz="2000" b="1" dirty="0">
                <a:latin typeface="Alexandria"/>
                <a:cs typeface="Times New Roman" panose="02020603050405020304" pitchFamily="18" charset="0"/>
              </a:rPr>
              <a:t>Lease Execution</a:t>
            </a:r>
          </a:p>
          <a:p>
            <a:pPr marL="342900" lvl="0" indent="-342900" algn="justLow">
              <a:lnSpc>
                <a:spcPct val="120000"/>
              </a:lnSpc>
              <a:spcBef>
                <a:spcPts val="300"/>
              </a:spcBef>
              <a:spcAft>
                <a:spcPts val="300"/>
              </a:spcAft>
              <a:buFont typeface="Wingdings" panose="05000000000000000000" pitchFamily="2" charset="2"/>
              <a:buChar char="v"/>
              <a:tabLst>
                <a:tab pos="457200" algn="l"/>
              </a:tabLst>
            </a:pPr>
            <a:r>
              <a:rPr lang="en-US" sz="2000" dirty="0">
                <a:solidFill>
                  <a:prstClr val="black"/>
                </a:solidFill>
                <a:latin typeface="Alexandria"/>
                <a:ea typeface="Calibri" panose="020F0502020204030204" pitchFamily="34" charset="0"/>
                <a:cs typeface="Times New Roman" panose="02020603050405020304" pitchFamily="18" charset="0"/>
              </a:rPr>
              <a:t>Signing the Lease Agreement</a:t>
            </a:r>
          </a:p>
          <a:p>
            <a:pPr marL="342900" lvl="0" indent="-342900" algn="justLow">
              <a:lnSpc>
                <a:spcPct val="120000"/>
              </a:lnSpc>
              <a:spcBef>
                <a:spcPts val="300"/>
              </a:spcBef>
              <a:spcAft>
                <a:spcPts val="300"/>
              </a:spcAft>
              <a:buFont typeface="Wingdings" panose="05000000000000000000" pitchFamily="2" charset="2"/>
              <a:buChar char="v"/>
              <a:tabLst>
                <a:tab pos="457200" algn="l"/>
              </a:tabLst>
            </a:pPr>
            <a:r>
              <a:rPr lang="en-US" sz="2000" dirty="0">
                <a:solidFill>
                  <a:prstClr val="black"/>
                </a:solidFill>
                <a:latin typeface="Alexandria"/>
              </a:rPr>
              <a:t>Paying the Security Deposit</a:t>
            </a:r>
          </a:p>
          <a:p>
            <a:pPr marL="342900" lvl="0" indent="-342900" algn="justLow">
              <a:lnSpc>
                <a:spcPct val="120000"/>
              </a:lnSpc>
              <a:spcBef>
                <a:spcPts val="300"/>
              </a:spcBef>
              <a:spcAft>
                <a:spcPts val="300"/>
              </a:spcAft>
              <a:buFont typeface="Wingdings" panose="05000000000000000000" pitchFamily="2" charset="2"/>
              <a:buChar char="v"/>
              <a:tabLst>
                <a:tab pos="457200" algn="l"/>
              </a:tabLst>
            </a:pPr>
            <a:r>
              <a:rPr lang="en-US" sz="2000" dirty="0">
                <a:solidFill>
                  <a:prstClr val="black"/>
                </a:solidFill>
                <a:latin typeface="Alexandria"/>
              </a:rPr>
              <a:t>Delivery of Possession</a:t>
            </a:r>
          </a:p>
          <a:p>
            <a:pPr marL="342900" lvl="0" indent="-342900" algn="justLow">
              <a:lnSpc>
                <a:spcPct val="120000"/>
              </a:lnSpc>
              <a:spcBef>
                <a:spcPts val="300"/>
              </a:spcBef>
              <a:spcAft>
                <a:spcPts val="300"/>
              </a:spcAft>
              <a:buFont typeface="Wingdings" panose="05000000000000000000" pitchFamily="2" charset="2"/>
              <a:buChar char="Ø"/>
              <a:tabLst>
                <a:tab pos="457200" algn="l"/>
              </a:tabLst>
            </a:pPr>
            <a:r>
              <a:rPr lang="en-US" sz="2000" b="1" dirty="0">
                <a:latin typeface="Alexandria"/>
                <a:cs typeface="Times New Roman" panose="02020603050405020304" pitchFamily="18" charset="0"/>
              </a:rPr>
              <a:t>Lease Administration/ Occupancy</a:t>
            </a:r>
          </a:p>
          <a:p>
            <a:pPr marL="342900" lvl="0" indent="-342900" algn="justLow">
              <a:lnSpc>
                <a:spcPct val="120000"/>
              </a:lnSpc>
              <a:spcBef>
                <a:spcPts val="300"/>
              </a:spcBef>
              <a:spcAft>
                <a:spcPts val="3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Lease Expiration / Termination</a:t>
            </a:r>
          </a:p>
          <a:p>
            <a:pPr marL="342900" lvl="0" indent="-342900" algn="justLow">
              <a:lnSpc>
                <a:spcPct val="120000"/>
              </a:lnSpc>
              <a:spcBef>
                <a:spcPts val="300"/>
              </a:spcBef>
              <a:spcAft>
                <a:spcPts val="3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Post-Lease (Recovery &amp; Re-letting)</a:t>
            </a: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latin typeface="Alexandria"/>
              <a:ea typeface="Calibri" panose="020F0502020204030204" pitchFamily="34"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a:lnSpc>
                <a:spcPct val="120000"/>
              </a:lnSpc>
              <a:spcAft>
                <a:spcPts val="600"/>
              </a:spcAf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 calcmode="lin" valueType="num">
                                      <p:cBhvr additive="base">
                                        <p:cTn id="37" dur="500" fill="hold"/>
                                        <p:tgtEl>
                                          <p:spTgt spid="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1">
                                            <p:txEl>
                                              <p:pRg st="6" end="6"/>
                                            </p:txEl>
                                          </p:spTgt>
                                        </p:tgtEl>
                                        <p:attrNameLst>
                                          <p:attrName>style.visibility</p:attrName>
                                        </p:attrNameLst>
                                      </p:cBhvr>
                                      <p:to>
                                        <p:strVal val="visible"/>
                                      </p:to>
                                    </p:set>
                                    <p:anim calcmode="lin" valueType="num">
                                      <p:cBhvr additive="base">
                                        <p:cTn id="43" dur="500" fill="hold"/>
                                        <p:tgtEl>
                                          <p:spTgt spid="3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1">
                                            <p:txEl>
                                              <p:pRg st="7" end="7"/>
                                            </p:txEl>
                                          </p:spTgt>
                                        </p:tgtEl>
                                        <p:attrNameLst>
                                          <p:attrName>style.visibility</p:attrName>
                                        </p:attrNameLst>
                                      </p:cBhvr>
                                      <p:to>
                                        <p:strVal val="visible"/>
                                      </p:to>
                                    </p:set>
                                    <p:anim calcmode="lin" valueType="num">
                                      <p:cBhvr additive="base">
                                        <p:cTn id="49" dur="500" fill="hold"/>
                                        <p:tgtEl>
                                          <p:spTgt spid="31">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1">
                                            <p:txEl>
                                              <p:pRg st="8" end="8"/>
                                            </p:txEl>
                                          </p:spTgt>
                                        </p:tgtEl>
                                        <p:attrNameLst>
                                          <p:attrName>style.visibility</p:attrName>
                                        </p:attrNameLst>
                                      </p:cBhvr>
                                      <p:to>
                                        <p:strVal val="visible"/>
                                      </p:to>
                                    </p:set>
                                    <p:anim calcmode="lin" valueType="num">
                                      <p:cBhvr additive="base">
                                        <p:cTn id="55" dur="500" fill="hold"/>
                                        <p:tgtEl>
                                          <p:spTgt spid="31">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1">
                                            <p:txEl>
                                              <p:pRg st="9" end="9"/>
                                            </p:txEl>
                                          </p:spTgt>
                                        </p:tgtEl>
                                        <p:attrNameLst>
                                          <p:attrName>style.visibility</p:attrName>
                                        </p:attrNameLst>
                                      </p:cBhvr>
                                      <p:to>
                                        <p:strVal val="visible"/>
                                      </p:to>
                                    </p:set>
                                    <p:anim calcmode="lin" valueType="num">
                                      <p:cBhvr additive="base">
                                        <p:cTn id="61" dur="500" fill="hold"/>
                                        <p:tgtEl>
                                          <p:spTgt spid="31">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1">
                                            <p:txEl>
                                              <p:pRg st="10" end="10"/>
                                            </p:txEl>
                                          </p:spTgt>
                                        </p:tgtEl>
                                        <p:attrNameLst>
                                          <p:attrName>style.visibility</p:attrName>
                                        </p:attrNameLst>
                                      </p:cBhvr>
                                      <p:to>
                                        <p:strVal val="visible"/>
                                      </p:to>
                                    </p:set>
                                    <p:anim calcmode="lin" valueType="num">
                                      <p:cBhvr additive="base">
                                        <p:cTn id="67" dur="500" fill="hold"/>
                                        <p:tgtEl>
                                          <p:spTgt spid="31">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1">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CF3B4-7527-704F-C704-6EDB0538C07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4FDE297-5DA8-390C-C185-AB2478D80C9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77D28A2-E050-CA3C-AB13-5A2E5E082830}"/>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pic>
        <p:nvPicPr>
          <p:cNvPr id="5" name="Graphic 21">
            <a:extLst>
              <a:ext uri="{FF2B5EF4-FFF2-40B4-BE49-F238E27FC236}">
                <a16:creationId xmlns:a16="http://schemas.microsoft.com/office/drawing/2014/main" id="{31CC23C7-5664-EEBF-5901-F2DE5349AA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03CABDD-DB40-1D9F-F237-99D35B972768}"/>
              </a:ext>
            </a:extLst>
          </p:cNvPr>
          <p:cNvSpPr txBox="1"/>
          <p:nvPr/>
        </p:nvSpPr>
        <p:spPr>
          <a:xfrm>
            <a:off x="3723688" y="1391074"/>
            <a:ext cx="8106362" cy="830997"/>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a:ea typeface="+mn-ea"/>
                <a:cs typeface="+mn-cs"/>
              </a:rPr>
              <a:t>sometimes called estates for years ,The right to possess a parcel of real estate, conveyed by a fee owner (landlord) to a tenant.</a:t>
            </a:r>
          </a:p>
        </p:txBody>
      </p:sp>
      <p:grpSp>
        <p:nvGrpSpPr>
          <p:cNvPr id="3" name="Group 2">
            <a:extLst>
              <a:ext uri="{FF2B5EF4-FFF2-40B4-BE49-F238E27FC236}">
                <a16:creationId xmlns:a16="http://schemas.microsoft.com/office/drawing/2014/main" id="{FFE891EC-0802-487B-B1EF-93E50247756A}"/>
              </a:ext>
            </a:extLst>
          </p:cNvPr>
          <p:cNvGrpSpPr/>
          <p:nvPr/>
        </p:nvGrpSpPr>
        <p:grpSpPr>
          <a:xfrm>
            <a:off x="766098" y="1466810"/>
            <a:ext cx="2803548" cy="617033"/>
            <a:chOff x="6119" y="2567410"/>
            <a:chExt cx="2552678" cy="617033"/>
          </a:xfrm>
          <a:solidFill>
            <a:srgbClr val="FF0000"/>
          </a:solidFill>
        </p:grpSpPr>
        <p:sp>
          <p:nvSpPr>
            <p:cNvPr id="4" name="Rectangle 3">
              <a:extLst>
                <a:ext uri="{FF2B5EF4-FFF2-40B4-BE49-F238E27FC236}">
                  <a16:creationId xmlns:a16="http://schemas.microsoft.com/office/drawing/2014/main" id="{D541F4C0-7081-D269-21C0-3C2CFEC803DA}"/>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7" name="TextBox 6">
              <a:extLst>
                <a:ext uri="{FF2B5EF4-FFF2-40B4-BE49-F238E27FC236}">
                  <a16:creationId xmlns:a16="http://schemas.microsoft.com/office/drawing/2014/main" id="{1BDCED84-AA49-B98B-7CF4-9FC835D41223}"/>
                </a:ext>
              </a:extLst>
            </p:cNvPr>
            <p:cNvSpPr txBox="1"/>
            <p:nvPr/>
          </p:nvSpPr>
          <p:spPr>
            <a:xfrm>
              <a:off x="6119" y="2567410"/>
              <a:ext cx="2552678" cy="617033"/>
            </a:xfrm>
            <a:prstGeom prst="rect">
              <a:avLst/>
            </a:prstGeom>
            <a:solidFill>
              <a:schemeClr val="accent4"/>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400" b="1" dirty="0">
                  <a:solidFill>
                    <a:schemeClr val="bg1"/>
                  </a:solidFill>
                  <a:latin typeface="Alexandria"/>
                </a:rPr>
                <a:t>Leases</a:t>
              </a:r>
              <a:endParaRPr lang="en-US" sz="2000" b="1" kern="1200" dirty="0">
                <a:solidFill>
                  <a:schemeClr val="bg1"/>
                </a:solidFill>
                <a:latin typeface="Alexandria"/>
              </a:endParaRPr>
            </a:p>
          </p:txBody>
        </p:sp>
      </p:grpSp>
      <p:graphicFrame>
        <p:nvGraphicFramePr>
          <p:cNvPr id="10" name="Diagram 9">
            <a:extLst>
              <a:ext uri="{FF2B5EF4-FFF2-40B4-BE49-F238E27FC236}">
                <a16:creationId xmlns:a16="http://schemas.microsoft.com/office/drawing/2014/main" id="{BA0864D2-00C0-1AD4-6B5A-5408C4DA8921}"/>
              </a:ext>
            </a:extLst>
          </p:cNvPr>
          <p:cNvGraphicFramePr/>
          <p:nvPr>
            <p:extLst>
              <p:ext uri="{D42A27DB-BD31-4B8C-83A1-F6EECF244321}">
                <p14:modId xmlns:p14="http://schemas.microsoft.com/office/powerpoint/2010/main" val="3878349678"/>
              </p:ext>
            </p:extLst>
          </p:nvPr>
        </p:nvGraphicFramePr>
        <p:xfrm>
          <a:off x="-247650" y="2314481"/>
          <a:ext cx="12439650" cy="45435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1">
            <a:extLst>
              <a:ext uri="{FF2B5EF4-FFF2-40B4-BE49-F238E27FC236}">
                <a16:creationId xmlns:a16="http://schemas.microsoft.com/office/drawing/2014/main" id="{B8F99FF1-37B9-C867-1C74-CFDFB3A97838}"/>
              </a:ext>
            </a:extLst>
          </p:cNvPr>
          <p:cNvSpPr txBox="1"/>
          <p:nvPr/>
        </p:nvSpPr>
        <p:spPr>
          <a:xfrm>
            <a:off x="3048000" y="4355407"/>
            <a:ext cx="6096000" cy="523220"/>
          </a:xfrm>
          <a:prstGeom prst="rect">
            <a:avLst/>
          </a:prstGeom>
          <a:noFill/>
        </p:spPr>
        <p:txBody>
          <a:bodyPr wrap="square">
            <a:spAutoFit/>
          </a:bodyPr>
          <a:lstStyle/>
          <a:p>
            <a:pPr algn="ctr"/>
            <a:r>
              <a:rPr lang="en-US" sz="2800" b="1" dirty="0">
                <a:latin typeface="Alexandria"/>
              </a:rPr>
              <a:t>Lease Life Cycle </a:t>
            </a:r>
          </a:p>
        </p:txBody>
      </p:sp>
    </p:spTree>
    <p:extLst>
      <p:ext uri="{BB962C8B-B14F-4D97-AF65-F5344CB8AC3E}">
        <p14:creationId xmlns:p14="http://schemas.microsoft.com/office/powerpoint/2010/main" val="146973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10" grpId="0">
        <p:bldAsOne/>
      </p:bldGraphic>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0F642-3C68-ECF9-2203-8916587C9B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78FE853-908E-1541-E8D0-766B87D694E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B1F5E3F-7BCD-DCEA-75B3-94A73FD2DE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roup 7">
            <a:extLst>
              <a:ext uri="{FF2B5EF4-FFF2-40B4-BE49-F238E27FC236}">
                <a16:creationId xmlns:a16="http://schemas.microsoft.com/office/drawing/2014/main" id="{9BE04324-7659-C1C4-4E6D-60734BFB666F}"/>
              </a:ext>
            </a:extLst>
          </p:cNvPr>
          <p:cNvGrpSpPr/>
          <p:nvPr/>
        </p:nvGrpSpPr>
        <p:grpSpPr>
          <a:xfrm>
            <a:off x="504281" y="2108196"/>
            <a:ext cx="2937789" cy="1371216"/>
            <a:chOff x="4770048" y="2169"/>
            <a:chExt cx="2937789" cy="1371216"/>
          </a:xfrm>
        </p:grpSpPr>
        <p:sp>
          <p:nvSpPr>
            <p:cNvPr id="9" name="Oval 8">
              <a:extLst>
                <a:ext uri="{FF2B5EF4-FFF2-40B4-BE49-F238E27FC236}">
                  <a16:creationId xmlns:a16="http://schemas.microsoft.com/office/drawing/2014/main" id="{2AE064C7-272E-F25C-CF52-8CDE55EEA7E4}"/>
                </a:ext>
              </a:extLst>
            </p:cNvPr>
            <p:cNvSpPr/>
            <p:nvPr/>
          </p:nvSpPr>
          <p:spPr>
            <a:xfrm>
              <a:off x="4770048" y="2169"/>
              <a:ext cx="2937789" cy="1371216"/>
            </a:xfrm>
            <a:prstGeom prst="ellips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Oval 4">
              <a:extLst>
                <a:ext uri="{FF2B5EF4-FFF2-40B4-BE49-F238E27FC236}">
                  <a16:creationId xmlns:a16="http://schemas.microsoft.com/office/drawing/2014/main" id="{2AE96156-ECB7-3894-13AB-DD71AC2FC653}"/>
                </a:ext>
              </a:extLst>
            </p:cNvPr>
            <p:cNvSpPr txBox="1"/>
            <p:nvPr/>
          </p:nvSpPr>
          <p:spPr>
            <a:xfrm>
              <a:off x="5200277" y="202979"/>
              <a:ext cx="207733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lexandria"/>
                </a:rPr>
                <a:t>1. Pre-Lease Phase</a:t>
              </a:r>
            </a:p>
          </p:txBody>
        </p:sp>
      </p:grpSp>
      <p:sp>
        <p:nvSpPr>
          <p:cNvPr id="13" name="Rectangle: Folded Corner 12">
            <a:extLst>
              <a:ext uri="{FF2B5EF4-FFF2-40B4-BE49-F238E27FC236}">
                <a16:creationId xmlns:a16="http://schemas.microsoft.com/office/drawing/2014/main" id="{7977244D-0DD5-0364-0D2E-19B2DB14DEA1}"/>
              </a:ext>
            </a:extLst>
          </p:cNvPr>
          <p:cNvSpPr/>
          <p:nvPr/>
        </p:nvSpPr>
        <p:spPr>
          <a:xfrm>
            <a:off x="3619500" y="1837794"/>
            <a:ext cx="7637990" cy="2905656"/>
          </a:xfrm>
          <a:prstGeom prst="foldedCorner">
            <a:avLst/>
          </a:prstGeom>
          <a:solidFill>
            <a:srgbClr val="FFFFFF"/>
          </a:solidFill>
          <a:ln w="2857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nSpc>
                <a:spcPct val="150000"/>
              </a:lnSpc>
              <a:spcBef>
                <a:spcPts val="600"/>
              </a:spcBef>
              <a:spcAft>
                <a:spcPts val="600"/>
              </a:spcAft>
              <a:buFont typeface="Wingdings" panose="05000000000000000000" pitchFamily="2" charset="2"/>
              <a:buChar char="q"/>
            </a:pPr>
            <a:r>
              <a:rPr lang="en-US" sz="2200" b="1" dirty="0">
                <a:solidFill>
                  <a:schemeClr val="tx1"/>
                </a:solidFill>
                <a:latin typeface="Alexandria"/>
              </a:rPr>
              <a:t>Marketing the Property (Listings, Advertising) </a:t>
            </a:r>
          </a:p>
          <a:p>
            <a:pPr marL="342900" indent="-342900">
              <a:lnSpc>
                <a:spcPct val="150000"/>
              </a:lnSpc>
              <a:spcBef>
                <a:spcPts val="600"/>
              </a:spcBef>
              <a:spcAft>
                <a:spcPts val="600"/>
              </a:spcAft>
              <a:buFont typeface="Wingdings" panose="05000000000000000000" pitchFamily="2" charset="2"/>
              <a:buChar char="q"/>
            </a:pPr>
            <a:r>
              <a:rPr lang="en-US" sz="2200" b="1" dirty="0">
                <a:solidFill>
                  <a:schemeClr val="tx1"/>
                </a:solidFill>
                <a:latin typeface="Alexandria"/>
              </a:rPr>
              <a:t>Tenant Screening (financial, credit checks, rental history).  </a:t>
            </a:r>
          </a:p>
          <a:p>
            <a:pPr marL="342900" indent="-342900">
              <a:lnSpc>
                <a:spcPct val="150000"/>
              </a:lnSpc>
              <a:spcBef>
                <a:spcPts val="600"/>
              </a:spcBef>
              <a:spcAft>
                <a:spcPts val="600"/>
              </a:spcAft>
              <a:buFont typeface="Wingdings" panose="05000000000000000000" pitchFamily="2" charset="2"/>
              <a:buChar char="q"/>
            </a:pPr>
            <a:r>
              <a:rPr lang="en-US" sz="2200" b="1" dirty="0">
                <a:solidFill>
                  <a:schemeClr val="tx1"/>
                </a:solidFill>
                <a:latin typeface="Alexandria"/>
              </a:rPr>
              <a:t>Negotiation of Lease Terms (rent, duration, responsibilities). </a:t>
            </a:r>
            <a:r>
              <a:rPr lang="en-US" sz="2200" dirty="0"/>
              <a:t>(rent</a:t>
            </a:r>
            <a:r>
              <a:rPr lang="en-US" dirty="0"/>
              <a:t>, duration, responsibilities). </a:t>
            </a:r>
          </a:p>
        </p:txBody>
      </p:sp>
      <p:sp>
        <p:nvSpPr>
          <p:cNvPr id="2" name="TextBox 1">
            <a:extLst>
              <a:ext uri="{FF2B5EF4-FFF2-40B4-BE49-F238E27FC236}">
                <a16:creationId xmlns:a16="http://schemas.microsoft.com/office/drawing/2014/main" id="{EECCDE17-F8FA-46FC-4230-CE4B370915E0}"/>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Tree>
    <p:extLst>
      <p:ext uri="{BB962C8B-B14F-4D97-AF65-F5344CB8AC3E}">
        <p14:creationId xmlns:p14="http://schemas.microsoft.com/office/powerpoint/2010/main" val="226640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bg/>
                                          </p:spTgt>
                                        </p:tgtEl>
                                        <p:attrNameLst>
                                          <p:attrName>style.visibility</p:attrName>
                                        </p:attrNameLst>
                                      </p:cBhvr>
                                      <p:to>
                                        <p:strVal val="visible"/>
                                      </p:to>
                                    </p:set>
                                    <p:anim calcmode="lin" valueType="num">
                                      <p:cBhvr additive="base">
                                        <p:cTn id="13" dur="500" fill="hold"/>
                                        <p:tgtEl>
                                          <p:spTgt spid="1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 calcmode="lin" valueType="num">
                                      <p:cBhvr additive="base">
                                        <p:cTn id="1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xEl>
                                              <p:pRg st="1" end="1"/>
                                            </p:txEl>
                                          </p:spTgt>
                                        </p:tgtEl>
                                        <p:attrNameLst>
                                          <p:attrName>style.visibility</p:attrName>
                                        </p:attrNameLst>
                                      </p:cBhvr>
                                      <p:to>
                                        <p:strVal val="visible"/>
                                      </p:to>
                                    </p:set>
                                    <p:anim calcmode="lin" valueType="num">
                                      <p:cBhvr additive="base">
                                        <p:cTn id="21"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1911F-5569-ED63-EB50-752463A33C1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5BB22B3-3D6C-0E3D-5A56-9CB9388E4AD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27F1B90-3218-9339-FBC7-D8C665A116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roup 7">
            <a:extLst>
              <a:ext uri="{FF2B5EF4-FFF2-40B4-BE49-F238E27FC236}">
                <a16:creationId xmlns:a16="http://schemas.microsoft.com/office/drawing/2014/main" id="{33866413-9EA3-D894-5B42-D5417CC70904}"/>
              </a:ext>
            </a:extLst>
          </p:cNvPr>
          <p:cNvGrpSpPr/>
          <p:nvPr/>
        </p:nvGrpSpPr>
        <p:grpSpPr>
          <a:xfrm>
            <a:off x="428081" y="1365246"/>
            <a:ext cx="2937789" cy="1371216"/>
            <a:chOff x="4770048" y="2169"/>
            <a:chExt cx="2937789" cy="1371216"/>
          </a:xfrm>
        </p:grpSpPr>
        <p:sp>
          <p:nvSpPr>
            <p:cNvPr id="9" name="Oval 8">
              <a:extLst>
                <a:ext uri="{FF2B5EF4-FFF2-40B4-BE49-F238E27FC236}">
                  <a16:creationId xmlns:a16="http://schemas.microsoft.com/office/drawing/2014/main" id="{43783073-812D-343D-6652-F6E2BE14288B}"/>
                </a:ext>
              </a:extLst>
            </p:cNvPr>
            <p:cNvSpPr/>
            <p:nvPr/>
          </p:nvSpPr>
          <p:spPr>
            <a:xfrm>
              <a:off x="4770048" y="2169"/>
              <a:ext cx="2937789" cy="1371216"/>
            </a:xfrm>
            <a:prstGeom prst="ellips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Oval 4">
              <a:extLst>
                <a:ext uri="{FF2B5EF4-FFF2-40B4-BE49-F238E27FC236}">
                  <a16:creationId xmlns:a16="http://schemas.microsoft.com/office/drawing/2014/main" id="{38ECE501-B0AD-59DF-5A81-126ACF1706F7}"/>
                </a:ext>
              </a:extLst>
            </p:cNvPr>
            <p:cNvSpPr txBox="1"/>
            <p:nvPr/>
          </p:nvSpPr>
          <p:spPr>
            <a:xfrm>
              <a:off x="5200277" y="202979"/>
              <a:ext cx="207733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a:ea typeface="+mn-ea"/>
                  <a:cs typeface="+mn-cs"/>
                </a:rPr>
                <a:t>1. Pre-Lease Phase</a:t>
              </a:r>
            </a:p>
          </p:txBody>
        </p:sp>
      </p:grpSp>
      <p:sp>
        <p:nvSpPr>
          <p:cNvPr id="13" name="Rectangle: Folded Corner 12">
            <a:extLst>
              <a:ext uri="{FF2B5EF4-FFF2-40B4-BE49-F238E27FC236}">
                <a16:creationId xmlns:a16="http://schemas.microsoft.com/office/drawing/2014/main" id="{449B4C3F-1859-8349-9199-F14B8CE116AD}"/>
              </a:ext>
            </a:extLst>
          </p:cNvPr>
          <p:cNvSpPr/>
          <p:nvPr/>
        </p:nvSpPr>
        <p:spPr>
          <a:xfrm>
            <a:off x="3619500" y="1762390"/>
            <a:ext cx="7714190" cy="576927"/>
          </a:xfrm>
          <a:prstGeom prst="foldedCorner">
            <a:avLst/>
          </a:prstGeom>
          <a:solidFill>
            <a:srgbClr val="FFFFFF"/>
          </a:solidFill>
          <a:ln w="2857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ctr">
              <a:lnSpc>
                <a:spcPct val="120000"/>
              </a:lnSpc>
              <a:spcBef>
                <a:spcPts val="600"/>
              </a:spcBef>
              <a:spcAft>
                <a:spcPts val="600"/>
              </a:spcAft>
              <a:buFont typeface="Wingdings" panose="05000000000000000000" pitchFamily="2" charset="2"/>
              <a:buChar char="q"/>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 Marketing the Property (</a:t>
            </a:r>
            <a:r>
              <a:rPr lang="en-US" sz="2400" b="1" dirty="0">
                <a:solidFill>
                  <a:prstClr val="black"/>
                </a:solidFill>
                <a:latin typeface="Alexandria"/>
              </a:rPr>
              <a:t>Listings, </a:t>
            </a:r>
            <a:r>
              <a:rPr kumimoji="0" lang="en-US" sz="2400" b="1" i="0" u="none" strike="noStrike" kern="1200" cap="none" spc="0" normalizeH="0" baseline="0" noProof="0" dirty="0">
                <a:ln>
                  <a:noFill/>
                </a:ln>
                <a:solidFill>
                  <a:prstClr val="black"/>
                </a:solidFill>
                <a:effectLst/>
                <a:uLnTx/>
                <a:uFillTx/>
                <a:latin typeface="Alexandria"/>
                <a:ea typeface="+mn-ea"/>
                <a:cs typeface="+mn-cs"/>
              </a:rPr>
              <a:t>Advertising) </a:t>
            </a:r>
          </a:p>
        </p:txBody>
      </p:sp>
      <p:sp>
        <p:nvSpPr>
          <p:cNvPr id="2" name="TextBox 1">
            <a:extLst>
              <a:ext uri="{FF2B5EF4-FFF2-40B4-BE49-F238E27FC236}">
                <a16:creationId xmlns:a16="http://schemas.microsoft.com/office/drawing/2014/main" id="{2DACAF74-2526-CF11-68A1-2B8BAEDE2490}"/>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BD4BF853-D395-AC21-1D2D-0AE72D7D421F}"/>
              </a:ext>
            </a:extLst>
          </p:cNvPr>
          <p:cNvSpPr txBox="1"/>
          <p:nvPr/>
        </p:nvSpPr>
        <p:spPr>
          <a:xfrm>
            <a:off x="428081" y="2910161"/>
            <a:ext cx="4924969" cy="3322448"/>
          </a:xfrm>
          <a:prstGeom prst="rect">
            <a:avLst/>
          </a:prstGeom>
          <a:solidFill>
            <a:schemeClr val="bg1"/>
          </a:solidFill>
          <a:ln>
            <a:solidFill>
              <a:srgbClr val="00B0F0"/>
            </a:solidFill>
          </a:ln>
        </p:spPr>
        <p:txBody>
          <a:bodyPr wrap="square">
            <a:spAutoFit/>
          </a:bodyPr>
          <a:lstStyle/>
          <a:p>
            <a:pPr marL="514350" indent="-514350" algn="ctr">
              <a:buFont typeface="+mj-lt"/>
              <a:buAutoNum type="romanUcPeriod"/>
              <a:tabLst>
                <a:tab pos="2628900" algn="l"/>
              </a:tabLst>
            </a:pPr>
            <a:r>
              <a:rPr lang="en-US" sz="2200" b="1" dirty="0">
                <a:solidFill>
                  <a:srgbClr val="0070C0"/>
                </a:solidFill>
                <a:latin typeface="Alexandria"/>
              </a:rPr>
              <a:t>Listings</a:t>
            </a:r>
          </a:p>
          <a:p>
            <a:pPr algn="justLow">
              <a:lnSpc>
                <a:spcPct val="120000"/>
              </a:lnSpc>
              <a:spcBef>
                <a:spcPts val="600"/>
              </a:spcBef>
              <a:spcAft>
                <a:spcPts val="600"/>
              </a:spcAft>
              <a:tabLst>
                <a:tab pos="2628900" algn="l"/>
              </a:tabLst>
            </a:pPr>
            <a:r>
              <a:rPr lang="en-US" sz="2200" dirty="0">
                <a:latin typeface="Alexandria"/>
              </a:rPr>
              <a:t>is the process of formally recording the property’s characteristics (physical, legal, and financial) into a database or real estate platform (such as MLS, Zillow, or Apartments.com) in order to make it searchable and available for viewing by prospective tenants</a:t>
            </a:r>
            <a:r>
              <a:rPr lang="en-US" sz="2200" dirty="0">
                <a:solidFill>
                  <a:srgbClr val="0070C0"/>
                </a:solidFill>
                <a:latin typeface="Alexandria"/>
              </a:rPr>
              <a:t>.</a:t>
            </a:r>
            <a:endParaRPr lang="ar-SY" sz="2200" dirty="0">
              <a:solidFill>
                <a:srgbClr val="0070C0"/>
              </a:solidFill>
              <a:latin typeface="Alexandria"/>
            </a:endParaRPr>
          </a:p>
        </p:txBody>
      </p:sp>
      <p:sp>
        <p:nvSpPr>
          <p:cNvPr id="14" name="TextBox 13">
            <a:extLst>
              <a:ext uri="{FF2B5EF4-FFF2-40B4-BE49-F238E27FC236}">
                <a16:creationId xmlns:a16="http://schemas.microsoft.com/office/drawing/2014/main" id="{A7C664BB-AE2D-CCD8-2E07-949C8F2BC0FB}"/>
              </a:ext>
            </a:extLst>
          </p:cNvPr>
          <p:cNvSpPr txBox="1"/>
          <p:nvPr/>
        </p:nvSpPr>
        <p:spPr>
          <a:xfrm>
            <a:off x="6397265" y="2921202"/>
            <a:ext cx="4936425" cy="2885405"/>
          </a:xfrm>
          <a:prstGeom prst="rect">
            <a:avLst/>
          </a:prstGeom>
          <a:solidFill>
            <a:schemeClr val="bg1"/>
          </a:solidFill>
          <a:ln>
            <a:solidFill>
              <a:srgbClr val="00B0F0"/>
            </a:solidFill>
          </a:ln>
        </p:spPr>
        <p:txBody>
          <a:bodyPr wrap="square">
            <a:spAutoFit/>
          </a:bodyPr>
          <a:lstStyle/>
          <a:p>
            <a:pPr marL="514350" indent="-514350" algn="ctr">
              <a:buFont typeface="+mj-lt"/>
              <a:buAutoNum type="romanUcPeriod" startAt="2"/>
            </a:pPr>
            <a:r>
              <a:rPr lang="en-US" sz="2000" b="1" dirty="0">
                <a:solidFill>
                  <a:srgbClr val="0070C0"/>
                </a:solidFill>
                <a:latin typeface="Alexandria"/>
              </a:rPr>
              <a:t>Advertising</a:t>
            </a:r>
          </a:p>
          <a:p>
            <a:pPr algn="justLow">
              <a:lnSpc>
                <a:spcPct val="120000"/>
              </a:lnSpc>
              <a:spcBef>
                <a:spcPts val="600"/>
              </a:spcBef>
              <a:spcAft>
                <a:spcPts val="600"/>
              </a:spcAft>
            </a:pPr>
            <a:r>
              <a:rPr lang="en-US" sz="2200" dirty="0">
                <a:latin typeface="Alexandria"/>
              </a:rPr>
              <a:t>is a paid, non-personal promotional process aimed at informing the public about the availability of a property for lease, highlighting its features and benefits, and motivating potential tenants to inquire or schedule a visit.</a:t>
            </a:r>
            <a:endParaRPr lang="ar-SY" sz="2200" dirty="0">
              <a:latin typeface="Alexandria"/>
            </a:endParaRPr>
          </a:p>
        </p:txBody>
      </p:sp>
    </p:spTree>
    <p:extLst>
      <p:ext uri="{BB962C8B-B14F-4D97-AF65-F5344CB8AC3E}">
        <p14:creationId xmlns:p14="http://schemas.microsoft.com/office/powerpoint/2010/main" val="3983927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C03A2-12F1-4D1F-4ED2-C143CC94B49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464B9ED-15C2-D555-4985-7212460F1DD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159A39C-C8A3-CBC1-14EF-5DBC97DC8E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1BA222B-61FD-F68D-27BA-B5A1E05E71FE}"/>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aphicFrame>
        <p:nvGraphicFramePr>
          <p:cNvPr id="7" name="Table 6">
            <a:extLst>
              <a:ext uri="{FF2B5EF4-FFF2-40B4-BE49-F238E27FC236}">
                <a16:creationId xmlns:a16="http://schemas.microsoft.com/office/drawing/2014/main" id="{FD6195D1-2E35-F57A-49DA-F6DBFF80D926}"/>
              </a:ext>
            </a:extLst>
          </p:cNvPr>
          <p:cNvGraphicFramePr>
            <a:graphicFrameLocks noGrp="1"/>
          </p:cNvGraphicFramePr>
          <p:nvPr>
            <p:extLst>
              <p:ext uri="{D42A27DB-BD31-4B8C-83A1-F6EECF244321}">
                <p14:modId xmlns:p14="http://schemas.microsoft.com/office/powerpoint/2010/main" val="3400041815"/>
              </p:ext>
            </p:extLst>
          </p:nvPr>
        </p:nvGraphicFramePr>
        <p:xfrm>
          <a:off x="180431" y="1563769"/>
          <a:ext cx="11880940" cy="5328732"/>
        </p:xfrm>
        <a:graphic>
          <a:graphicData uri="http://schemas.openxmlformats.org/drawingml/2006/table">
            <a:tbl>
              <a:tblPr firstRow="1" bandRow="1">
                <a:tableStyleId>{5C22544A-7EE6-4342-B048-85BDC9FD1C3A}</a:tableStyleId>
              </a:tblPr>
              <a:tblGrid>
                <a:gridCol w="1683658">
                  <a:extLst>
                    <a:ext uri="{9D8B030D-6E8A-4147-A177-3AD203B41FA5}">
                      <a16:colId xmlns:a16="http://schemas.microsoft.com/office/drawing/2014/main" val="170090254"/>
                    </a:ext>
                  </a:extLst>
                </a:gridCol>
                <a:gridCol w="4885054">
                  <a:extLst>
                    <a:ext uri="{9D8B030D-6E8A-4147-A177-3AD203B41FA5}">
                      <a16:colId xmlns:a16="http://schemas.microsoft.com/office/drawing/2014/main" val="47541913"/>
                    </a:ext>
                  </a:extLst>
                </a:gridCol>
                <a:gridCol w="5312228">
                  <a:extLst>
                    <a:ext uri="{9D8B030D-6E8A-4147-A177-3AD203B41FA5}">
                      <a16:colId xmlns:a16="http://schemas.microsoft.com/office/drawing/2014/main" val="3933803970"/>
                    </a:ext>
                  </a:extLst>
                </a:gridCol>
              </a:tblGrid>
              <a:tr h="272213">
                <a:tc>
                  <a:txBody>
                    <a:bodyPr/>
                    <a:lstStyle/>
                    <a:p>
                      <a:pPr algn="ctr">
                        <a:lnSpc>
                          <a:spcPct val="120000"/>
                        </a:lnSpc>
                        <a:spcBef>
                          <a:spcPts val="600"/>
                        </a:spcBef>
                        <a:spcAft>
                          <a:spcPts val="600"/>
                        </a:spcAft>
                        <a:buNone/>
                      </a:pPr>
                      <a:r>
                        <a:rPr lang="en-US" sz="2000" b="1" dirty="0">
                          <a:latin typeface="Alexandria"/>
                        </a:rPr>
                        <a:t>Dimension</a:t>
                      </a:r>
                      <a:endParaRPr lang="en-US" sz="2000" dirty="0">
                        <a:latin typeface="Alexandria"/>
                      </a:endParaRPr>
                    </a:p>
                  </a:txBody>
                  <a:tcPr anchor="ctr"/>
                </a:tc>
                <a:tc>
                  <a:txBody>
                    <a:bodyPr/>
                    <a:lstStyle/>
                    <a:p>
                      <a:pPr algn="ctr">
                        <a:lnSpc>
                          <a:spcPct val="120000"/>
                        </a:lnSpc>
                        <a:spcBef>
                          <a:spcPts val="600"/>
                        </a:spcBef>
                        <a:spcAft>
                          <a:spcPts val="600"/>
                        </a:spcAft>
                        <a:buNone/>
                      </a:pPr>
                      <a:r>
                        <a:rPr lang="en-US" sz="2000" b="1" dirty="0">
                          <a:latin typeface="Alexandria"/>
                        </a:rPr>
                        <a:t>Listing</a:t>
                      </a:r>
                      <a:endParaRPr lang="en-US" sz="2000" dirty="0">
                        <a:latin typeface="Alexandria"/>
                      </a:endParaRPr>
                    </a:p>
                  </a:txBody>
                  <a:tcPr anchor="ctr"/>
                </a:tc>
                <a:tc>
                  <a:txBody>
                    <a:bodyPr/>
                    <a:lstStyle/>
                    <a:p>
                      <a:pPr algn="ctr">
                        <a:lnSpc>
                          <a:spcPct val="120000"/>
                        </a:lnSpc>
                        <a:spcBef>
                          <a:spcPts val="600"/>
                        </a:spcBef>
                        <a:spcAft>
                          <a:spcPts val="600"/>
                        </a:spcAft>
                        <a:buNone/>
                      </a:pPr>
                      <a:r>
                        <a:rPr lang="en-US" sz="2000" b="1" dirty="0">
                          <a:latin typeface="Alexandria"/>
                        </a:rPr>
                        <a:t>Advertising</a:t>
                      </a:r>
                      <a:endParaRPr lang="en-US" sz="2000" dirty="0">
                        <a:latin typeface="Alexandria"/>
                      </a:endParaRPr>
                    </a:p>
                  </a:txBody>
                  <a:tcPr anchor="ctr"/>
                </a:tc>
                <a:extLst>
                  <a:ext uri="{0D108BD9-81ED-4DB2-BD59-A6C34878D82A}">
                    <a16:rowId xmlns:a16="http://schemas.microsoft.com/office/drawing/2014/main" val="4049883281"/>
                  </a:ext>
                </a:extLst>
              </a:tr>
              <a:tr h="1029724">
                <a:tc>
                  <a:txBody>
                    <a:bodyPr/>
                    <a:lstStyle/>
                    <a:p>
                      <a:pPr algn="ctr">
                        <a:lnSpc>
                          <a:spcPct val="120000"/>
                        </a:lnSpc>
                        <a:spcBef>
                          <a:spcPts val="600"/>
                        </a:spcBef>
                        <a:spcAft>
                          <a:spcPts val="600"/>
                        </a:spcAft>
                        <a:buNone/>
                      </a:pPr>
                      <a:r>
                        <a:rPr lang="en-US" sz="2000" b="1" dirty="0">
                          <a:latin typeface="Alexandria"/>
                        </a:rPr>
                        <a:t>Primary Objective</a:t>
                      </a:r>
                      <a:endParaRPr lang="en-US" sz="2000" dirty="0">
                        <a:latin typeface="Alexandria"/>
                      </a:endParaRPr>
                    </a:p>
                  </a:txBody>
                  <a:tcPr anchor="ctr"/>
                </a:tc>
                <a:tc>
                  <a:txBody>
                    <a:bodyPr/>
                    <a:lstStyle/>
                    <a:p>
                      <a:pPr algn="justLow">
                        <a:lnSpc>
                          <a:spcPct val="120000"/>
                        </a:lnSpc>
                        <a:spcBef>
                          <a:spcPts val="600"/>
                        </a:spcBef>
                        <a:spcAft>
                          <a:spcPts val="600"/>
                        </a:spcAft>
                        <a:buNone/>
                      </a:pPr>
                      <a:r>
                        <a:rPr lang="en-US" dirty="0">
                          <a:latin typeface="Alexandria"/>
                        </a:rPr>
                        <a:t>To formally document and present the property in an organized and accurate manner for market availability.</a:t>
                      </a:r>
                    </a:p>
                  </a:txBody>
                  <a:tcPr anchor="ctr"/>
                </a:tc>
                <a:tc>
                  <a:txBody>
                    <a:bodyPr/>
                    <a:lstStyle/>
                    <a:p>
                      <a:pPr algn="justLow">
                        <a:lnSpc>
                          <a:spcPct val="120000"/>
                        </a:lnSpc>
                        <a:spcBef>
                          <a:spcPts val="600"/>
                        </a:spcBef>
                        <a:spcAft>
                          <a:spcPts val="600"/>
                        </a:spcAft>
                        <a:buNone/>
                      </a:pPr>
                      <a:r>
                        <a:rPr lang="en-US" dirty="0">
                          <a:latin typeface="Alexandria"/>
                        </a:rPr>
                        <a:t>To attract attention, stimulate demand, and motivate potential tenants to initiate contact or visits.</a:t>
                      </a:r>
                    </a:p>
                  </a:txBody>
                  <a:tcPr anchor="ctr"/>
                </a:tc>
                <a:extLst>
                  <a:ext uri="{0D108BD9-81ED-4DB2-BD59-A6C34878D82A}">
                    <a16:rowId xmlns:a16="http://schemas.microsoft.com/office/drawing/2014/main" val="2376530468"/>
                  </a:ext>
                </a:extLst>
              </a:tr>
              <a:tr h="1177389">
                <a:tc>
                  <a:txBody>
                    <a:bodyPr/>
                    <a:lstStyle/>
                    <a:p>
                      <a:pPr algn="ctr">
                        <a:lnSpc>
                          <a:spcPct val="120000"/>
                        </a:lnSpc>
                        <a:spcBef>
                          <a:spcPts val="600"/>
                        </a:spcBef>
                        <a:spcAft>
                          <a:spcPts val="600"/>
                        </a:spcAft>
                        <a:buNone/>
                      </a:pPr>
                      <a:r>
                        <a:rPr lang="en-US" sz="2000" b="1" dirty="0">
                          <a:latin typeface="Alexandria"/>
                        </a:rPr>
                        <a:t>Legal / Contractual Validity</a:t>
                      </a:r>
                      <a:endParaRPr lang="en-US" sz="2000" dirty="0">
                        <a:latin typeface="Alexandria"/>
                      </a:endParaRPr>
                    </a:p>
                  </a:txBody>
                  <a:tcPr anchor="ctr"/>
                </a:tc>
                <a:tc>
                  <a:txBody>
                    <a:bodyPr/>
                    <a:lstStyle/>
                    <a:p>
                      <a:pPr algn="justLow">
                        <a:lnSpc>
                          <a:spcPct val="120000"/>
                        </a:lnSpc>
                        <a:spcBef>
                          <a:spcPts val="600"/>
                        </a:spcBef>
                        <a:spcAft>
                          <a:spcPts val="600"/>
                        </a:spcAft>
                        <a:buNone/>
                      </a:pPr>
                      <a:r>
                        <a:rPr lang="en-US" dirty="0">
                          <a:latin typeface="Alexandria"/>
                        </a:rPr>
                        <a:t>Requires </a:t>
                      </a:r>
                      <a:r>
                        <a:rPr lang="en-US" b="1" dirty="0">
                          <a:solidFill>
                            <a:schemeClr val="tx1"/>
                          </a:solidFill>
                          <a:latin typeface="Alexandria"/>
                        </a:rPr>
                        <a:t>formal authorization </a:t>
                      </a:r>
                      <a:r>
                        <a:rPr lang="en-US" dirty="0">
                          <a:latin typeface="Alexandria"/>
                        </a:rPr>
                        <a:t>from the property owner or a property management agreement; serves as the legal basis for offering the property</a:t>
                      </a:r>
                      <a:r>
                        <a:rPr lang="ar-SY" dirty="0">
                          <a:latin typeface="Alexandria"/>
                        </a:rPr>
                        <a:t>.</a:t>
                      </a:r>
                      <a:endParaRPr lang="en-US" dirty="0">
                        <a:latin typeface="Alexandria"/>
                      </a:endParaRPr>
                    </a:p>
                  </a:txBody>
                  <a:tcPr anchor="ctr"/>
                </a:tc>
                <a:tc>
                  <a:txBody>
                    <a:bodyPr/>
                    <a:lstStyle/>
                    <a:p>
                      <a:pPr algn="justLow">
                        <a:lnSpc>
                          <a:spcPct val="120000"/>
                        </a:lnSpc>
                        <a:spcBef>
                          <a:spcPts val="600"/>
                        </a:spcBef>
                        <a:spcAft>
                          <a:spcPts val="600"/>
                        </a:spcAft>
                        <a:buNone/>
                      </a:pPr>
                      <a:r>
                        <a:rPr lang="en-US" dirty="0">
                          <a:latin typeface="Alexandria"/>
                        </a:rPr>
                        <a:t>Must rely on </a:t>
                      </a:r>
                      <a:r>
                        <a:rPr lang="en-US" b="1" dirty="0">
                          <a:solidFill>
                            <a:schemeClr val="tx1"/>
                          </a:solidFill>
                          <a:latin typeface="Alexandria"/>
                        </a:rPr>
                        <a:t>an authorized and valid listing </a:t>
                      </a:r>
                      <a:r>
                        <a:rPr lang="en-US" dirty="0">
                          <a:latin typeface="Alexandria"/>
                        </a:rPr>
                        <a:t>to avoid promoting unauthorized or unavailable properties.</a:t>
                      </a:r>
                    </a:p>
                  </a:txBody>
                  <a:tcPr anchor="ctr"/>
                </a:tc>
                <a:extLst>
                  <a:ext uri="{0D108BD9-81ED-4DB2-BD59-A6C34878D82A}">
                    <a16:rowId xmlns:a16="http://schemas.microsoft.com/office/drawing/2014/main" val="2851928734"/>
                  </a:ext>
                </a:extLst>
              </a:tr>
              <a:tr h="1177389">
                <a:tc>
                  <a:txBody>
                    <a:bodyPr/>
                    <a:lstStyle/>
                    <a:p>
                      <a:pPr marL="0" algn="ctr" defTabSz="914400" rtl="0" eaLnBrk="1" latinLnBrk="0" hangingPunct="1">
                        <a:lnSpc>
                          <a:spcPct val="120000"/>
                        </a:lnSpc>
                        <a:spcBef>
                          <a:spcPts val="600"/>
                        </a:spcBef>
                        <a:spcAft>
                          <a:spcPts val="600"/>
                        </a:spcAft>
                        <a:buNone/>
                      </a:pPr>
                      <a:r>
                        <a:rPr lang="en-US" sz="2000" b="1" kern="1200" dirty="0">
                          <a:solidFill>
                            <a:schemeClr val="dk1"/>
                          </a:solidFill>
                          <a:latin typeface="Alexandria"/>
                          <a:ea typeface="+mn-ea"/>
                          <a:cs typeface="+mn-cs"/>
                        </a:rPr>
                        <a:t>Content Control</a:t>
                      </a:r>
                    </a:p>
                  </a:txBody>
                  <a:tcPr anchor="ctr"/>
                </a:tc>
                <a:tc>
                  <a:txBody>
                    <a:bodyPr/>
                    <a:lstStyle/>
                    <a:p>
                      <a:pPr marL="0" algn="justLow" defTabSz="914400" rtl="0" eaLnBrk="1" latinLnBrk="0" hangingPunct="1">
                        <a:lnSpc>
                          <a:spcPct val="120000"/>
                        </a:lnSpc>
                        <a:spcBef>
                          <a:spcPts val="600"/>
                        </a:spcBef>
                        <a:spcAft>
                          <a:spcPts val="600"/>
                        </a:spcAft>
                        <a:buNone/>
                      </a:pPr>
                      <a:r>
                        <a:rPr lang="en-US" sz="1800" kern="1200" dirty="0">
                          <a:solidFill>
                            <a:schemeClr val="dk1"/>
                          </a:solidFill>
                          <a:latin typeface="Alexandria"/>
                          <a:ea typeface="+mn-ea"/>
                          <a:cs typeface="+mn-cs"/>
                        </a:rPr>
                        <a:t>Determined by the property owner or property manager, including official and verifiable details such as description, rental terms, price, and photographs.</a:t>
                      </a:r>
                    </a:p>
                  </a:txBody>
                  <a:tcPr anchor="ctr"/>
                </a:tc>
                <a:tc>
                  <a:txBody>
                    <a:bodyPr/>
                    <a:lstStyle/>
                    <a:p>
                      <a:pPr marL="0" algn="justLow" defTabSz="914400" rtl="0" eaLnBrk="1" latinLnBrk="0" hangingPunct="1">
                        <a:lnSpc>
                          <a:spcPct val="120000"/>
                        </a:lnSpc>
                        <a:spcBef>
                          <a:spcPts val="600"/>
                        </a:spcBef>
                        <a:spcAft>
                          <a:spcPts val="600"/>
                        </a:spcAft>
                        <a:buNone/>
                      </a:pPr>
                      <a:r>
                        <a:rPr lang="en-US" sz="1800" kern="1200" dirty="0">
                          <a:solidFill>
                            <a:schemeClr val="dk1"/>
                          </a:solidFill>
                          <a:latin typeface="Alexandria"/>
                          <a:ea typeface="+mn-ea"/>
                          <a:cs typeface="+mn-cs"/>
                        </a:rPr>
                        <a:t>Based on the listing content, but enriched with persuasive language, visuals, and promotional features to maximize market appeal.</a:t>
                      </a:r>
                    </a:p>
                  </a:txBody>
                  <a:tcPr anchor="ctr"/>
                </a:tc>
                <a:extLst>
                  <a:ext uri="{0D108BD9-81ED-4DB2-BD59-A6C34878D82A}">
                    <a16:rowId xmlns:a16="http://schemas.microsoft.com/office/drawing/2014/main" val="727395928"/>
                  </a:ext>
                </a:extLst>
              </a:tr>
              <a:tr h="1275301">
                <a:tc>
                  <a:txBody>
                    <a:bodyPr/>
                    <a:lstStyle/>
                    <a:p>
                      <a:pPr algn="ctr">
                        <a:lnSpc>
                          <a:spcPct val="120000"/>
                        </a:lnSpc>
                        <a:spcBef>
                          <a:spcPts val="600"/>
                        </a:spcBef>
                        <a:spcAft>
                          <a:spcPts val="600"/>
                        </a:spcAft>
                        <a:buNone/>
                      </a:pPr>
                      <a:r>
                        <a:rPr lang="en-US" sz="2000" b="1" dirty="0">
                          <a:latin typeface="Alexandria"/>
                        </a:rPr>
                        <a:t>Measurement &amp; Evaluation</a:t>
                      </a:r>
                      <a:endParaRPr lang="en-US" sz="2000" dirty="0">
                        <a:latin typeface="Alexandria"/>
                      </a:endParaRPr>
                    </a:p>
                  </a:txBody>
                  <a:tcPr anchor="ctr"/>
                </a:tc>
                <a:tc>
                  <a:txBody>
                    <a:bodyPr/>
                    <a:lstStyle/>
                    <a:p>
                      <a:pPr algn="justLow">
                        <a:lnSpc>
                          <a:spcPct val="120000"/>
                        </a:lnSpc>
                        <a:spcBef>
                          <a:spcPts val="600"/>
                        </a:spcBef>
                        <a:spcAft>
                          <a:spcPts val="600"/>
                        </a:spcAft>
                        <a:buNone/>
                      </a:pPr>
                      <a:r>
                        <a:rPr lang="en-US" dirty="0">
                          <a:latin typeface="Alexandria"/>
                        </a:rPr>
                        <a:t>Measured by the number, accuracy, and market reach of active listings.</a:t>
                      </a:r>
                    </a:p>
                  </a:txBody>
                  <a:tcPr anchor="ctr"/>
                </a:tc>
                <a:tc>
                  <a:txBody>
                    <a:bodyPr/>
                    <a:lstStyle/>
                    <a:p>
                      <a:pPr algn="justLow">
                        <a:lnSpc>
                          <a:spcPct val="120000"/>
                        </a:lnSpc>
                        <a:spcBef>
                          <a:spcPts val="600"/>
                        </a:spcBef>
                        <a:spcAft>
                          <a:spcPts val="600"/>
                        </a:spcAft>
                        <a:buNone/>
                      </a:pPr>
                      <a:r>
                        <a:rPr lang="en-US" dirty="0">
                          <a:latin typeface="Alexandria"/>
                        </a:rPr>
                        <a:t>Measured through marketing performance indicators such as impressions, clicks, inquiries, and conversion rates.</a:t>
                      </a:r>
                    </a:p>
                  </a:txBody>
                  <a:tcPr anchor="ctr"/>
                </a:tc>
                <a:extLst>
                  <a:ext uri="{0D108BD9-81ED-4DB2-BD59-A6C34878D82A}">
                    <a16:rowId xmlns:a16="http://schemas.microsoft.com/office/drawing/2014/main" val="3943822974"/>
                  </a:ext>
                </a:extLst>
              </a:tr>
            </a:tbl>
          </a:graphicData>
        </a:graphic>
      </p:graphicFrame>
      <p:sp>
        <p:nvSpPr>
          <p:cNvPr id="10" name="TextBox 9">
            <a:extLst>
              <a:ext uri="{FF2B5EF4-FFF2-40B4-BE49-F238E27FC236}">
                <a16:creationId xmlns:a16="http://schemas.microsoft.com/office/drawing/2014/main" id="{A00DE3AA-37FB-8F5A-B20F-6E4C32115483}"/>
              </a:ext>
            </a:extLst>
          </p:cNvPr>
          <p:cNvSpPr txBox="1"/>
          <p:nvPr/>
        </p:nvSpPr>
        <p:spPr>
          <a:xfrm>
            <a:off x="1963012" y="1180505"/>
            <a:ext cx="8315778" cy="430887"/>
          </a:xfrm>
          <a:prstGeom prst="rect">
            <a:avLst/>
          </a:prstGeom>
          <a:noFill/>
        </p:spPr>
        <p:txBody>
          <a:bodyPr wrap="square">
            <a:spAutoFit/>
          </a:bodyPr>
          <a:lstStyle/>
          <a:p>
            <a:pPr lvl="0" algn="ctr">
              <a:defRPr/>
            </a:pPr>
            <a:r>
              <a:rPr lang="en-US" sz="2200" b="1" dirty="0">
                <a:latin typeface="Alexandria"/>
              </a:rPr>
              <a:t>Listings vs. Advertising</a:t>
            </a:r>
            <a:endParaRPr kumimoji="0" lang="ar-SY" sz="2200" b="1" i="0" u="none" strike="noStrike" kern="1200" cap="none" spc="0" normalizeH="0" baseline="0" noProof="0" dirty="0">
              <a:ln>
                <a:noFill/>
              </a:ln>
              <a:effectLst/>
              <a:uLnTx/>
              <a:uFillTx/>
              <a:latin typeface="Alexandria"/>
              <a:ea typeface="+mn-ea"/>
              <a:cs typeface="Arial" panose="020B0604020202020204" pitchFamily="34" charset="0"/>
            </a:endParaRPr>
          </a:p>
        </p:txBody>
      </p:sp>
      <p:sp>
        <p:nvSpPr>
          <p:cNvPr id="14" name="TextBox 13">
            <a:extLst>
              <a:ext uri="{FF2B5EF4-FFF2-40B4-BE49-F238E27FC236}">
                <a16:creationId xmlns:a16="http://schemas.microsoft.com/office/drawing/2014/main" id="{5E486FA9-839F-7678-83A9-788F56218196}"/>
              </a:ext>
            </a:extLst>
          </p:cNvPr>
          <p:cNvSpPr txBox="1"/>
          <p:nvPr/>
        </p:nvSpPr>
        <p:spPr>
          <a:xfrm>
            <a:off x="619354" y="1063664"/>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Marketing the Property </a:t>
            </a:r>
          </a:p>
        </p:txBody>
      </p:sp>
    </p:spTree>
    <p:extLst>
      <p:ext uri="{BB962C8B-B14F-4D97-AF65-F5344CB8AC3E}">
        <p14:creationId xmlns:p14="http://schemas.microsoft.com/office/powerpoint/2010/main" val="260867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8129C-136C-52FF-BBB0-2953F4C1866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5D7D970-0914-FEB8-638C-F4B5FEBBCBF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F33507-6D71-679B-DA4F-17C728337D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Table 6">
            <a:extLst>
              <a:ext uri="{FF2B5EF4-FFF2-40B4-BE49-F238E27FC236}">
                <a16:creationId xmlns:a16="http://schemas.microsoft.com/office/drawing/2014/main" id="{6403FDB4-5DB0-DE78-AB34-5CD8A610E980}"/>
              </a:ext>
            </a:extLst>
          </p:cNvPr>
          <p:cNvGraphicFramePr>
            <a:graphicFrameLocks noGrp="1"/>
          </p:cNvGraphicFramePr>
          <p:nvPr>
            <p:extLst>
              <p:ext uri="{D42A27DB-BD31-4B8C-83A1-F6EECF244321}">
                <p14:modId xmlns:p14="http://schemas.microsoft.com/office/powerpoint/2010/main" val="2838344286"/>
              </p:ext>
            </p:extLst>
          </p:nvPr>
        </p:nvGraphicFramePr>
        <p:xfrm>
          <a:off x="107861" y="1480701"/>
          <a:ext cx="11982540" cy="5343323"/>
        </p:xfrm>
        <a:graphic>
          <a:graphicData uri="http://schemas.openxmlformats.org/drawingml/2006/table">
            <a:tbl>
              <a:tblPr firstRow="1" bandRow="1">
                <a:tableStyleId>{5C22544A-7EE6-4342-B048-85BDC9FD1C3A}</a:tableStyleId>
              </a:tblPr>
              <a:tblGrid>
                <a:gridCol w="1492274">
                  <a:extLst>
                    <a:ext uri="{9D8B030D-6E8A-4147-A177-3AD203B41FA5}">
                      <a16:colId xmlns:a16="http://schemas.microsoft.com/office/drawing/2014/main" val="170090254"/>
                    </a:ext>
                  </a:extLst>
                </a:gridCol>
                <a:gridCol w="5024749">
                  <a:extLst>
                    <a:ext uri="{9D8B030D-6E8A-4147-A177-3AD203B41FA5}">
                      <a16:colId xmlns:a16="http://schemas.microsoft.com/office/drawing/2014/main" val="47541913"/>
                    </a:ext>
                  </a:extLst>
                </a:gridCol>
                <a:gridCol w="5465517">
                  <a:extLst>
                    <a:ext uri="{9D8B030D-6E8A-4147-A177-3AD203B41FA5}">
                      <a16:colId xmlns:a16="http://schemas.microsoft.com/office/drawing/2014/main" val="3933803970"/>
                    </a:ext>
                  </a:extLst>
                </a:gridCol>
              </a:tblGrid>
              <a:tr h="422893">
                <a:tc>
                  <a:txBody>
                    <a:bodyPr/>
                    <a:lstStyle/>
                    <a:p>
                      <a:pPr algn="ctr">
                        <a:lnSpc>
                          <a:spcPct val="120000"/>
                        </a:lnSpc>
                        <a:spcBef>
                          <a:spcPts val="600"/>
                        </a:spcBef>
                        <a:spcAft>
                          <a:spcPts val="600"/>
                        </a:spcAft>
                        <a:buNone/>
                      </a:pPr>
                      <a:r>
                        <a:rPr lang="en-US" sz="2000" b="1" dirty="0">
                          <a:latin typeface="Alexandria"/>
                        </a:rPr>
                        <a:t>Dimension</a:t>
                      </a:r>
                      <a:endParaRPr lang="en-US" sz="2000" dirty="0">
                        <a:latin typeface="Alexandria"/>
                      </a:endParaRPr>
                    </a:p>
                  </a:txBody>
                  <a:tcPr anchor="ctr"/>
                </a:tc>
                <a:tc>
                  <a:txBody>
                    <a:bodyPr/>
                    <a:lstStyle/>
                    <a:p>
                      <a:pPr algn="ctr">
                        <a:lnSpc>
                          <a:spcPct val="120000"/>
                        </a:lnSpc>
                        <a:spcBef>
                          <a:spcPts val="600"/>
                        </a:spcBef>
                        <a:spcAft>
                          <a:spcPts val="600"/>
                        </a:spcAft>
                        <a:buNone/>
                      </a:pPr>
                      <a:r>
                        <a:rPr lang="en-US" sz="2000" b="1" dirty="0">
                          <a:latin typeface="Alexandria"/>
                        </a:rPr>
                        <a:t>Listing</a:t>
                      </a:r>
                      <a:endParaRPr lang="en-US" sz="2000" dirty="0">
                        <a:latin typeface="Alexandria"/>
                      </a:endParaRPr>
                    </a:p>
                  </a:txBody>
                  <a:tcPr anchor="ctr"/>
                </a:tc>
                <a:tc>
                  <a:txBody>
                    <a:bodyPr/>
                    <a:lstStyle/>
                    <a:p>
                      <a:pPr algn="ctr">
                        <a:lnSpc>
                          <a:spcPct val="120000"/>
                        </a:lnSpc>
                        <a:spcBef>
                          <a:spcPts val="600"/>
                        </a:spcBef>
                        <a:spcAft>
                          <a:spcPts val="600"/>
                        </a:spcAft>
                        <a:buNone/>
                      </a:pPr>
                      <a:r>
                        <a:rPr lang="en-US" sz="2000" b="1" dirty="0">
                          <a:latin typeface="Alexandria"/>
                        </a:rPr>
                        <a:t>Advertising</a:t>
                      </a:r>
                      <a:endParaRPr lang="en-US" sz="2000" dirty="0">
                        <a:latin typeface="Alexandria"/>
                      </a:endParaRPr>
                    </a:p>
                  </a:txBody>
                  <a:tcPr anchor="ctr"/>
                </a:tc>
                <a:extLst>
                  <a:ext uri="{0D108BD9-81ED-4DB2-BD59-A6C34878D82A}">
                    <a16:rowId xmlns:a16="http://schemas.microsoft.com/office/drawing/2014/main" val="4049883281"/>
                  </a:ext>
                </a:extLst>
              </a:tr>
              <a:tr h="2503142">
                <a:tc>
                  <a:txBody>
                    <a:bodyPr/>
                    <a:lstStyle/>
                    <a:p>
                      <a:pPr>
                        <a:lnSpc>
                          <a:spcPct val="120000"/>
                        </a:lnSpc>
                        <a:spcBef>
                          <a:spcPts val="600"/>
                        </a:spcBef>
                        <a:spcAft>
                          <a:spcPts val="600"/>
                        </a:spcAft>
                        <a:buNone/>
                      </a:pPr>
                      <a:r>
                        <a:rPr lang="en-US" sz="2000" b="1" dirty="0">
                          <a:latin typeface="Alexandria"/>
                        </a:rPr>
                        <a:t>Channels</a:t>
                      </a:r>
                      <a:endParaRPr lang="en-US" sz="2000" dirty="0">
                        <a:latin typeface="Alexandria"/>
                      </a:endParaRPr>
                    </a:p>
                  </a:txBody>
                  <a:tcPr anchor="ctr"/>
                </a:tc>
                <a:tc>
                  <a:txBody>
                    <a:bodyPr/>
                    <a:lstStyle/>
                    <a:p>
                      <a:pPr algn="justLow">
                        <a:lnSpc>
                          <a:spcPct val="100000"/>
                        </a:lnSpc>
                        <a:spcBef>
                          <a:spcPts val="0"/>
                        </a:spcBef>
                        <a:spcAft>
                          <a:spcPts val="300"/>
                        </a:spcAft>
                        <a:buNone/>
                      </a:pPr>
                      <a:r>
                        <a:rPr lang="en-US" dirty="0">
                          <a:latin typeface="Alexandria"/>
                        </a:rPr>
                        <a:t>• </a:t>
                      </a:r>
                      <a:r>
                        <a:rPr lang="en-US" b="1" dirty="0">
                          <a:latin typeface="Alexandria"/>
                        </a:rPr>
                        <a:t>Multiple Listing Service (MLS):</a:t>
                      </a:r>
                      <a:r>
                        <a:rPr lang="en-US" dirty="0">
                          <a:latin typeface="Alexandria"/>
                        </a:rPr>
                        <a:t> A collaborative professional database. </a:t>
                      </a:r>
                      <a:endParaRPr lang="ar-SY" dirty="0">
                        <a:latin typeface="Alexandria"/>
                      </a:endParaRPr>
                    </a:p>
                    <a:p>
                      <a:pPr algn="justLow">
                        <a:lnSpc>
                          <a:spcPct val="100000"/>
                        </a:lnSpc>
                        <a:spcBef>
                          <a:spcPts val="0"/>
                        </a:spcBef>
                        <a:spcAft>
                          <a:spcPts val="300"/>
                        </a:spcAft>
                        <a:buNone/>
                      </a:pPr>
                      <a:r>
                        <a:rPr lang="en-US" dirty="0">
                          <a:latin typeface="Alexandria"/>
                        </a:rPr>
                        <a:t>• </a:t>
                      </a:r>
                      <a:r>
                        <a:rPr lang="en-US" b="1" dirty="0">
                          <a:latin typeface="Alexandria"/>
                        </a:rPr>
                        <a:t>Specialized rental platforms:</a:t>
                      </a:r>
                      <a:r>
                        <a:rPr lang="en-US" dirty="0">
                          <a:latin typeface="Alexandria"/>
                        </a:rPr>
                        <a:t> e.g., Apartments.com, Rent.com. </a:t>
                      </a:r>
                      <a:endParaRPr lang="ar-SY" dirty="0">
                        <a:latin typeface="Alexandria"/>
                      </a:endParaRPr>
                    </a:p>
                    <a:p>
                      <a:pPr algn="justLow">
                        <a:lnSpc>
                          <a:spcPct val="100000"/>
                        </a:lnSpc>
                        <a:spcBef>
                          <a:spcPts val="0"/>
                        </a:spcBef>
                        <a:spcAft>
                          <a:spcPts val="300"/>
                        </a:spcAft>
                        <a:buNone/>
                      </a:pPr>
                      <a:r>
                        <a:rPr lang="en-US" dirty="0">
                          <a:latin typeface="Alexandria"/>
                        </a:rPr>
                        <a:t>• </a:t>
                      </a:r>
                      <a:r>
                        <a:rPr lang="en-US" b="1" dirty="0">
                          <a:latin typeface="Alexandria"/>
                        </a:rPr>
                        <a:t>Brokerage / agency websites:</a:t>
                      </a:r>
                      <a:r>
                        <a:rPr lang="en-US" dirty="0">
                          <a:latin typeface="Alexandria"/>
                        </a:rPr>
                        <a:t> Property portfolios maintained by real estate brokers or management companies. </a:t>
                      </a:r>
                      <a:endParaRPr lang="ar-SY" dirty="0">
                        <a:latin typeface="Alexandria"/>
                      </a:endParaRPr>
                    </a:p>
                    <a:p>
                      <a:pPr algn="justLow">
                        <a:lnSpc>
                          <a:spcPct val="100000"/>
                        </a:lnSpc>
                        <a:spcBef>
                          <a:spcPts val="0"/>
                        </a:spcBef>
                        <a:spcAft>
                          <a:spcPts val="300"/>
                        </a:spcAft>
                        <a:buNone/>
                      </a:pPr>
                      <a:r>
                        <a:rPr lang="en-US" dirty="0">
                          <a:latin typeface="Alexandria"/>
                        </a:rPr>
                        <a:t>• </a:t>
                      </a:r>
                      <a:r>
                        <a:rPr lang="en-US" b="1" dirty="0">
                          <a:latin typeface="Alexandria"/>
                        </a:rPr>
                        <a:t>Social media marketplaces:</a:t>
                      </a:r>
                      <a:r>
                        <a:rPr lang="en-US" dirty="0">
                          <a:latin typeface="Alexandria"/>
                        </a:rPr>
                        <a:t> e.g., Facebook Marketplace.</a:t>
                      </a:r>
                    </a:p>
                  </a:txBody>
                  <a:tcPr anchor="ctr"/>
                </a:tc>
                <a:tc>
                  <a:txBody>
                    <a:bodyPr/>
                    <a:lstStyle/>
                    <a:p>
                      <a:pPr algn="justLow">
                        <a:lnSpc>
                          <a:spcPct val="100000"/>
                        </a:lnSpc>
                        <a:spcBef>
                          <a:spcPts val="0"/>
                        </a:spcBef>
                        <a:spcAft>
                          <a:spcPts val="300"/>
                        </a:spcAft>
                        <a:buNone/>
                      </a:pPr>
                      <a:r>
                        <a:rPr lang="en-US" dirty="0">
                          <a:latin typeface="Alexandria"/>
                        </a:rPr>
                        <a:t>• </a:t>
                      </a:r>
                      <a:r>
                        <a:rPr lang="en-US" b="1" dirty="0">
                          <a:latin typeface="Alexandria"/>
                        </a:rPr>
                        <a:t>Digital advertising:</a:t>
                      </a:r>
                      <a:r>
                        <a:rPr lang="en-US" dirty="0">
                          <a:latin typeface="Alexandria"/>
                        </a:rPr>
                        <a:t> Google Ads, targeted social media ads (Facebook, Instagram, LinkedIn, TikTok). </a:t>
                      </a:r>
                      <a:endParaRPr lang="ar-SY" dirty="0">
                        <a:latin typeface="Alexandria"/>
                      </a:endParaRPr>
                    </a:p>
                    <a:p>
                      <a:pPr algn="justLow">
                        <a:lnSpc>
                          <a:spcPct val="100000"/>
                        </a:lnSpc>
                        <a:spcBef>
                          <a:spcPts val="0"/>
                        </a:spcBef>
                        <a:spcAft>
                          <a:spcPts val="300"/>
                        </a:spcAft>
                        <a:buNone/>
                      </a:pPr>
                      <a:r>
                        <a:rPr lang="en-US" dirty="0">
                          <a:latin typeface="Alexandria"/>
                        </a:rPr>
                        <a:t>• </a:t>
                      </a:r>
                      <a:r>
                        <a:rPr lang="en-US" b="1" dirty="0">
                          <a:latin typeface="Alexandria"/>
                        </a:rPr>
                        <a:t>Traditional advertising:</a:t>
                      </a:r>
                      <a:r>
                        <a:rPr lang="en-US" dirty="0">
                          <a:latin typeface="Alexandria"/>
                        </a:rPr>
                        <a:t> Newspapers, magazines, billboards—less targeted but broader reach. </a:t>
                      </a:r>
                      <a:endParaRPr lang="ar-SY" dirty="0">
                        <a:latin typeface="Alexandria"/>
                      </a:endParaRPr>
                    </a:p>
                    <a:p>
                      <a:pPr algn="justLow">
                        <a:lnSpc>
                          <a:spcPct val="100000"/>
                        </a:lnSpc>
                        <a:spcBef>
                          <a:spcPts val="0"/>
                        </a:spcBef>
                        <a:spcAft>
                          <a:spcPts val="300"/>
                        </a:spcAft>
                        <a:buNone/>
                      </a:pPr>
                      <a:r>
                        <a:rPr lang="en-US" dirty="0">
                          <a:latin typeface="Alexandria"/>
                        </a:rPr>
                        <a:t>• </a:t>
                      </a:r>
                      <a:r>
                        <a:rPr lang="en-US" b="1" dirty="0">
                          <a:latin typeface="Alexandria"/>
                        </a:rPr>
                        <a:t>Content marketing:</a:t>
                      </a:r>
                      <a:r>
                        <a:rPr lang="en-US" dirty="0">
                          <a:latin typeface="Alexandria"/>
                        </a:rPr>
                        <a:t> Blogs, videos, virtual tours—providing added value and building trust. </a:t>
                      </a:r>
                      <a:endParaRPr lang="ar-SY" dirty="0">
                        <a:latin typeface="Alexandria"/>
                      </a:endParaRPr>
                    </a:p>
                    <a:p>
                      <a:pPr algn="justLow">
                        <a:lnSpc>
                          <a:spcPct val="100000"/>
                        </a:lnSpc>
                        <a:spcBef>
                          <a:spcPts val="0"/>
                        </a:spcBef>
                        <a:spcAft>
                          <a:spcPts val="300"/>
                        </a:spcAft>
                        <a:buNone/>
                      </a:pPr>
                      <a:r>
                        <a:rPr lang="en-US" dirty="0">
                          <a:latin typeface="Alexandria"/>
                        </a:rPr>
                        <a:t>• </a:t>
                      </a:r>
                      <a:r>
                        <a:rPr lang="en-US" b="1" dirty="0">
                          <a:latin typeface="Alexandria"/>
                        </a:rPr>
                        <a:t>Social media campaigns:</a:t>
                      </a:r>
                      <a:r>
                        <a:rPr lang="en-US" dirty="0">
                          <a:latin typeface="Alexandria"/>
                        </a:rPr>
                        <a:t> Paid ads on Instagram, LinkedIn, TikTok, etc.</a:t>
                      </a:r>
                    </a:p>
                  </a:txBody>
                  <a:tcPr anchor="ctr"/>
                </a:tc>
                <a:extLst>
                  <a:ext uri="{0D108BD9-81ED-4DB2-BD59-A6C34878D82A}">
                    <a16:rowId xmlns:a16="http://schemas.microsoft.com/office/drawing/2014/main" val="770805342"/>
                  </a:ext>
                </a:extLst>
              </a:tr>
              <a:tr h="598034">
                <a:tc>
                  <a:txBody>
                    <a:bodyPr/>
                    <a:lstStyle/>
                    <a:p>
                      <a:pPr algn="ctr">
                        <a:buNone/>
                      </a:pPr>
                      <a:r>
                        <a:rPr lang="en-US" sz="2000" b="1" dirty="0"/>
                        <a:t>Risks / Constraints</a:t>
                      </a:r>
                      <a:endParaRPr lang="en-US" sz="2000" dirty="0"/>
                    </a:p>
                  </a:txBody>
                  <a:tcPr anchor="ctr"/>
                </a:tc>
                <a:tc>
                  <a:txBody>
                    <a:bodyPr/>
                    <a:lstStyle/>
                    <a:p>
                      <a:pPr algn="justLow">
                        <a:lnSpc>
                          <a:spcPct val="100000"/>
                        </a:lnSpc>
                        <a:spcBef>
                          <a:spcPts val="600"/>
                        </a:spcBef>
                        <a:spcAft>
                          <a:spcPts val="600"/>
                        </a:spcAft>
                        <a:buNone/>
                      </a:pPr>
                      <a:r>
                        <a:rPr lang="en-US" dirty="0"/>
                        <a:t>Outdated or inaccurate listings may mislead the market and frustrate potential tenants.</a:t>
                      </a:r>
                      <a:endParaRPr lang="en-US" dirty="0">
                        <a:latin typeface="Alexandria"/>
                      </a:endParaRPr>
                    </a:p>
                  </a:txBody>
                  <a:tcPr anchor="ctr"/>
                </a:tc>
                <a:tc>
                  <a:txBody>
                    <a:bodyPr/>
                    <a:lstStyle/>
                    <a:p>
                      <a:pPr algn="justLow">
                        <a:lnSpc>
                          <a:spcPct val="100000"/>
                        </a:lnSpc>
                        <a:spcBef>
                          <a:spcPts val="600"/>
                        </a:spcBef>
                        <a:spcAft>
                          <a:spcPts val="600"/>
                        </a:spcAft>
                        <a:buNone/>
                      </a:pPr>
                      <a:r>
                        <a:rPr lang="en-US" dirty="0"/>
                        <a:t>Risk of misleading or exaggerated promotion if advertisements contain inaccuracies or unverified claims.</a:t>
                      </a:r>
                      <a:endParaRPr lang="en-US" dirty="0">
                        <a:latin typeface="Alexandria"/>
                      </a:endParaRPr>
                    </a:p>
                  </a:txBody>
                  <a:tcPr anchor="ctr"/>
                </a:tc>
                <a:extLst>
                  <a:ext uri="{0D108BD9-81ED-4DB2-BD59-A6C34878D82A}">
                    <a16:rowId xmlns:a16="http://schemas.microsoft.com/office/drawing/2014/main" val="3141262744"/>
                  </a:ext>
                </a:extLst>
              </a:tr>
              <a:tr h="1321487">
                <a:tc>
                  <a:txBody>
                    <a:bodyPr/>
                    <a:lstStyle/>
                    <a:p>
                      <a:pPr algn="ctr">
                        <a:lnSpc>
                          <a:spcPct val="120000"/>
                        </a:lnSpc>
                        <a:spcBef>
                          <a:spcPts val="600"/>
                        </a:spcBef>
                        <a:spcAft>
                          <a:spcPts val="600"/>
                        </a:spcAft>
                        <a:buNone/>
                      </a:pPr>
                      <a:r>
                        <a:rPr lang="en-US" sz="2000" b="1" dirty="0">
                          <a:latin typeface="Alexandria"/>
                        </a:rPr>
                        <a:t>Responsible Party</a:t>
                      </a:r>
                    </a:p>
                  </a:txBody>
                  <a:tcPr anchor="ctr"/>
                </a:tc>
                <a:tc>
                  <a:txBody>
                    <a:bodyPr/>
                    <a:lstStyle/>
                    <a:p>
                      <a:pPr algn="justLow">
                        <a:lnSpc>
                          <a:spcPct val="100000"/>
                        </a:lnSpc>
                        <a:spcBef>
                          <a:spcPts val="600"/>
                        </a:spcBef>
                        <a:spcAft>
                          <a:spcPts val="600"/>
                        </a:spcAft>
                        <a:buNone/>
                      </a:pPr>
                      <a:r>
                        <a:rPr lang="en-US" b="1" i="1" dirty="0">
                          <a:latin typeface="Alexandria"/>
                        </a:rPr>
                        <a:t>Property Manager </a:t>
                      </a:r>
                      <a:r>
                        <a:rPr lang="en-US" b="0" dirty="0">
                          <a:latin typeface="Alexandria"/>
                        </a:rPr>
                        <a:t>or</a:t>
                      </a:r>
                      <a:r>
                        <a:rPr lang="en-US" b="1" dirty="0">
                          <a:latin typeface="Alexandria"/>
                        </a:rPr>
                        <a:t> </a:t>
                      </a:r>
                      <a:r>
                        <a:rPr lang="en-US" b="1" i="1" dirty="0">
                          <a:latin typeface="Alexandria"/>
                        </a:rPr>
                        <a:t>an authorized Leasing Agency</a:t>
                      </a:r>
                      <a:endParaRPr lang="en-US" dirty="0">
                        <a:latin typeface="Alexandria"/>
                      </a:endParaRPr>
                    </a:p>
                  </a:txBody>
                  <a:tcPr anchor="ctr"/>
                </a:tc>
                <a:tc>
                  <a:txBody>
                    <a:bodyPr/>
                    <a:lstStyle/>
                    <a:p>
                      <a:pPr algn="justLow">
                        <a:lnSpc>
                          <a:spcPct val="100000"/>
                        </a:lnSpc>
                        <a:spcBef>
                          <a:spcPts val="600"/>
                        </a:spcBef>
                        <a:spcAft>
                          <a:spcPts val="600"/>
                        </a:spcAft>
                        <a:buNone/>
                      </a:pPr>
                      <a:r>
                        <a:rPr lang="en-US" b="1" i="1" dirty="0">
                          <a:latin typeface="Alexandria"/>
                        </a:rPr>
                        <a:t>Marketing Department</a:t>
                      </a:r>
                      <a:r>
                        <a:rPr lang="en-US" dirty="0">
                          <a:latin typeface="Alexandria"/>
                        </a:rPr>
                        <a:t>, </a:t>
                      </a:r>
                      <a:r>
                        <a:rPr lang="en-US" b="1" i="1" dirty="0">
                          <a:latin typeface="Alexandria"/>
                        </a:rPr>
                        <a:t>Advertising Agencies</a:t>
                      </a:r>
                      <a:r>
                        <a:rPr lang="en-US" dirty="0">
                          <a:latin typeface="Alexandria"/>
                        </a:rPr>
                        <a:t>, or the </a:t>
                      </a:r>
                      <a:r>
                        <a:rPr lang="en-US" b="1" i="1" dirty="0">
                          <a:latin typeface="Alexandria"/>
                        </a:rPr>
                        <a:t>Property Management Team </a:t>
                      </a:r>
                      <a:r>
                        <a:rPr lang="en-US" dirty="0">
                          <a:latin typeface="Alexandria"/>
                        </a:rPr>
                        <a:t>in collaboration with the owner.</a:t>
                      </a:r>
                    </a:p>
                  </a:txBody>
                  <a:tcPr anchor="ctr"/>
                </a:tc>
                <a:extLst>
                  <a:ext uri="{0D108BD9-81ED-4DB2-BD59-A6C34878D82A}">
                    <a16:rowId xmlns:a16="http://schemas.microsoft.com/office/drawing/2014/main" val="2949969308"/>
                  </a:ext>
                </a:extLst>
              </a:tr>
            </a:tbl>
          </a:graphicData>
        </a:graphic>
      </p:graphicFrame>
      <p:sp>
        <p:nvSpPr>
          <p:cNvPr id="3" name="TextBox 2">
            <a:extLst>
              <a:ext uri="{FF2B5EF4-FFF2-40B4-BE49-F238E27FC236}">
                <a16:creationId xmlns:a16="http://schemas.microsoft.com/office/drawing/2014/main" id="{58B90E9F-275C-B965-C92B-7560B3407987}"/>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8" name="TextBox 7">
            <a:extLst>
              <a:ext uri="{FF2B5EF4-FFF2-40B4-BE49-F238E27FC236}">
                <a16:creationId xmlns:a16="http://schemas.microsoft.com/office/drawing/2014/main" id="{0B0F0852-9379-8358-7077-B37FD620340C}"/>
              </a:ext>
            </a:extLst>
          </p:cNvPr>
          <p:cNvSpPr txBox="1"/>
          <p:nvPr/>
        </p:nvSpPr>
        <p:spPr>
          <a:xfrm>
            <a:off x="1963012" y="1118513"/>
            <a:ext cx="8315778" cy="430887"/>
          </a:xfrm>
          <a:prstGeom prst="rect">
            <a:avLst/>
          </a:prstGeom>
          <a:noFill/>
        </p:spPr>
        <p:txBody>
          <a:bodyPr wrap="square">
            <a:spAutoFit/>
          </a:bodyPr>
          <a:lstStyle/>
          <a:p>
            <a:pPr lvl="0" algn="ctr">
              <a:defRPr/>
            </a:pPr>
            <a:r>
              <a:rPr lang="en-US" sz="2200" b="1" dirty="0">
                <a:latin typeface="Alexandria"/>
              </a:rPr>
              <a:t>Listings vs. Advertising</a:t>
            </a:r>
            <a:endParaRPr kumimoji="0" lang="ar-SY" sz="2200" b="1" i="0" u="none" strike="noStrike" kern="1200" cap="none" spc="0" normalizeH="0" baseline="0" noProof="0" dirty="0">
              <a:ln>
                <a:noFill/>
              </a:ln>
              <a:effectLst/>
              <a:uLnTx/>
              <a:uFillTx/>
              <a:latin typeface="Alexandria"/>
              <a:ea typeface="+mn-ea"/>
              <a:cs typeface="Arial" panose="020B0604020202020204" pitchFamily="34" charset="0"/>
            </a:endParaRPr>
          </a:p>
        </p:txBody>
      </p:sp>
      <p:sp>
        <p:nvSpPr>
          <p:cNvPr id="9" name="TextBox 8">
            <a:extLst>
              <a:ext uri="{FF2B5EF4-FFF2-40B4-BE49-F238E27FC236}">
                <a16:creationId xmlns:a16="http://schemas.microsoft.com/office/drawing/2014/main" id="{33B56699-A5AC-7903-DFC5-7A9F6C6CC626}"/>
              </a:ext>
            </a:extLst>
          </p:cNvPr>
          <p:cNvSpPr txBox="1"/>
          <p:nvPr/>
        </p:nvSpPr>
        <p:spPr>
          <a:xfrm>
            <a:off x="180431" y="982335"/>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Marketing the Property </a:t>
            </a:r>
          </a:p>
        </p:txBody>
      </p:sp>
    </p:spTree>
    <p:extLst>
      <p:ext uri="{BB962C8B-B14F-4D97-AF65-F5344CB8AC3E}">
        <p14:creationId xmlns:p14="http://schemas.microsoft.com/office/powerpoint/2010/main" val="914859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DDF04-9315-99EF-D113-08D83C79D41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C3D2FD9-E2FB-622E-9E3E-48123914615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AB5EDAA-B703-E9DA-D49A-72F26267C4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roup 7">
            <a:extLst>
              <a:ext uri="{FF2B5EF4-FFF2-40B4-BE49-F238E27FC236}">
                <a16:creationId xmlns:a16="http://schemas.microsoft.com/office/drawing/2014/main" id="{DE492B72-1B39-F291-475E-2CBB9C4BAA5D}"/>
              </a:ext>
            </a:extLst>
          </p:cNvPr>
          <p:cNvGrpSpPr/>
          <p:nvPr/>
        </p:nvGrpSpPr>
        <p:grpSpPr>
          <a:xfrm>
            <a:off x="428081" y="1365246"/>
            <a:ext cx="2937789" cy="1371216"/>
            <a:chOff x="4770048" y="2169"/>
            <a:chExt cx="2937789" cy="1371216"/>
          </a:xfrm>
        </p:grpSpPr>
        <p:sp>
          <p:nvSpPr>
            <p:cNvPr id="9" name="Oval 8">
              <a:extLst>
                <a:ext uri="{FF2B5EF4-FFF2-40B4-BE49-F238E27FC236}">
                  <a16:creationId xmlns:a16="http://schemas.microsoft.com/office/drawing/2014/main" id="{4306415B-91A7-95DB-02BF-03C16EA26547}"/>
                </a:ext>
              </a:extLst>
            </p:cNvPr>
            <p:cNvSpPr/>
            <p:nvPr/>
          </p:nvSpPr>
          <p:spPr>
            <a:xfrm>
              <a:off x="4770048" y="2169"/>
              <a:ext cx="2937789" cy="1371216"/>
            </a:xfrm>
            <a:prstGeom prst="ellips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Oval 4">
              <a:extLst>
                <a:ext uri="{FF2B5EF4-FFF2-40B4-BE49-F238E27FC236}">
                  <a16:creationId xmlns:a16="http://schemas.microsoft.com/office/drawing/2014/main" id="{41C656EB-E1F9-DBDA-22D3-E60583435986}"/>
                </a:ext>
              </a:extLst>
            </p:cNvPr>
            <p:cNvSpPr txBox="1"/>
            <p:nvPr/>
          </p:nvSpPr>
          <p:spPr>
            <a:xfrm>
              <a:off x="5200277" y="202979"/>
              <a:ext cx="207733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a:ea typeface="+mn-ea"/>
                  <a:cs typeface="+mn-cs"/>
                </a:rPr>
                <a:t>1. Pre-Lease Phase</a:t>
              </a:r>
            </a:p>
          </p:txBody>
        </p:sp>
      </p:grpSp>
      <p:sp>
        <p:nvSpPr>
          <p:cNvPr id="13" name="Rectangle: Folded Corner 12">
            <a:extLst>
              <a:ext uri="{FF2B5EF4-FFF2-40B4-BE49-F238E27FC236}">
                <a16:creationId xmlns:a16="http://schemas.microsoft.com/office/drawing/2014/main" id="{2902927E-06E1-300B-E834-BDFF13C156F2}"/>
              </a:ext>
            </a:extLst>
          </p:cNvPr>
          <p:cNvSpPr/>
          <p:nvPr/>
        </p:nvSpPr>
        <p:spPr>
          <a:xfrm>
            <a:off x="3619500" y="1762390"/>
            <a:ext cx="7714190" cy="576927"/>
          </a:xfrm>
          <a:prstGeom prst="foldedCorner">
            <a:avLst/>
          </a:prstGeom>
          <a:solidFill>
            <a:srgbClr val="FFFFFF"/>
          </a:solidFill>
          <a:ln w="2857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 Marketing the Property (Advertising, Listings) </a:t>
            </a:r>
          </a:p>
        </p:txBody>
      </p:sp>
      <p:sp>
        <p:nvSpPr>
          <p:cNvPr id="2" name="TextBox 1">
            <a:extLst>
              <a:ext uri="{FF2B5EF4-FFF2-40B4-BE49-F238E27FC236}">
                <a16:creationId xmlns:a16="http://schemas.microsoft.com/office/drawing/2014/main" id="{53D5B203-5374-B55C-90A1-CF9B72F0E65D}"/>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E461F3E1-2640-D484-A3A5-25D688891DC8}"/>
              </a:ext>
            </a:extLst>
          </p:cNvPr>
          <p:cNvSpPr txBox="1"/>
          <p:nvPr/>
        </p:nvSpPr>
        <p:spPr>
          <a:xfrm>
            <a:off x="301265" y="4476336"/>
            <a:ext cx="3191419" cy="1631216"/>
          </a:xfrm>
          <a:prstGeom prst="rect">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 broker who markets</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the availability of</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space to</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rent and</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locates and negotiates</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the terms of a lease</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with suitable tenants.</a:t>
            </a:r>
          </a:p>
        </p:txBody>
      </p:sp>
      <p:sp>
        <p:nvSpPr>
          <p:cNvPr id="4" name="Ribbon: Tilted Down 3">
            <a:extLst>
              <a:ext uri="{FF2B5EF4-FFF2-40B4-BE49-F238E27FC236}">
                <a16:creationId xmlns:a16="http://schemas.microsoft.com/office/drawing/2014/main" id="{14C7CC69-6524-1BCC-2A9E-249E08D85666}"/>
              </a:ext>
            </a:extLst>
          </p:cNvPr>
          <p:cNvSpPr/>
          <p:nvPr/>
        </p:nvSpPr>
        <p:spPr>
          <a:xfrm>
            <a:off x="428081" y="3263898"/>
            <a:ext cx="2937789" cy="857641"/>
          </a:xfrm>
          <a:prstGeom prst="ribbon">
            <a:avLst/>
          </a:prstGeom>
          <a:solidFill>
            <a:srgbClr val="CC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Alexandria"/>
                <a:ea typeface="+mn-ea"/>
                <a:cs typeface="+mn-cs"/>
              </a:rPr>
              <a:t>Leasing Agent</a:t>
            </a:r>
            <a:endParaRPr kumimoji="0" lang="en-US" sz="2400" b="0" i="0" u="none" strike="noStrike" kern="1200" cap="none" spc="0" normalizeH="0" baseline="0" noProof="0" dirty="0">
              <a:ln>
                <a:noFill/>
              </a:ln>
              <a:solidFill>
                <a:prstClr val="white"/>
              </a:solidFill>
              <a:effectLst/>
              <a:uLnTx/>
              <a:uFillTx/>
              <a:latin typeface="Alexandria"/>
              <a:ea typeface="+mn-ea"/>
              <a:cs typeface="+mn-cs"/>
            </a:endParaRPr>
          </a:p>
        </p:txBody>
      </p:sp>
      <p:sp>
        <p:nvSpPr>
          <p:cNvPr id="7" name="TextBox 6">
            <a:extLst>
              <a:ext uri="{FF2B5EF4-FFF2-40B4-BE49-F238E27FC236}">
                <a16:creationId xmlns:a16="http://schemas.microsoft.com/office/drawing/2014/main" id="{77944942-BFB0-F333-84D8-6122962ED9BE}"/>
              </a:ext>
            </a:extLst>
          </p:cNvPr>
          <p:cNvSpPr txBox="1"/>
          <p:nvPr/>
        </p:nvSpPr>
        <p:spPr>
          <a:xfrm>
            <a:off x="3962400" y="2944674"/>
            <a:ext cx="7962900" cy="2529923"/>
          </a:xfrm>
          <a:prstGeom prst="rect">
            <a:avLst/>
          </a:prstGeom>
          <a:solidFill>
            <a:schemeClr val="bg1"/>
          </a:solidFill>
          <a:ln>
            <a:solidFill>
              <a:srgbClr val="00B0F0"/>
            </a:solidFill>
          </a:ln>
        </p:spPr>
        <p:txBody>
          <a:bodyPr wrap="square">
            <a:spAutoFit/>
          </a:bodyPr>
          <a:lstStyle/>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M</a:t>
            </a:r>
            <a:r>
              <a:rPr kumimoji="0" lang="en-US" sz="2000" b="0" i="0" u="none" strike="noStrike" kern="1200" cap="none" spc="0" normalizeH="0" baseline="0" noProof="0" dirty="0" err="1">
                <a:ln>
                  <a:noFill/>
                </a:ln>
                <a:solidFill>
                  <a:prstClr val="black"/>
                </a:solidFill>
                <a:effectLst/>
                <a:uLnTx/>
                <a:uFillTx/>
                <a:latin typeface="Alexandria"/>
                <a:ea typeface="+mn-ea"/>
                <a:cs typeface="+mn-cs"/>
              </a:rPr>
              <a:t>arket</a:t>
            </a:r>
            <a:r>
              <a:rPr kumimoji="0" lang="en-US" sz="2000" b="0" i="0" u="none" strike="noStrike" kern="1200" cap="none" spc="0" normalizeH="0" baseline="0" noProof="0" dirty="0">
                <a:ln>
                  <a:noFill/>
                </a:ln>
                <a:solidFill>
                  <a:prstClr val="black"/>
                </a:solidFill>
                <a:effectLst/>
                <a:uLnTx/>
                <a:uFillTx/>
                <a:latin typeface="Alexandria"/>
                <a:ea typeface="+mn-ea"/>
                <a:cs typeface="+mn-cs"/>
              </a:rPr>
              <a:t> the space and locate prospective tenants </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Publish the terms under which a tenant can lease and occupy the space</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Share fees with brokers representing the tenants </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conduct negotiations with tenants or their brokers</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Accept deposits with offers to lease the space.</a:t>
            </a:r>
          </a:p>
        </p:txBody>
      </p:sp>
    </p:spTree>
    <p:extLst>
      <p:ext uri="{BB962C8B-B14F-4D97-AF65-F5344CB8AC3E}">
        <p14:creationId xmlns:p14="http://schemas.microsoft.com/office/powerpoint/2010/main" val="179808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1+#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animBg="1"/>
      <p:bldP spid="4"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AB1A7-ED1D-69E9-E7CF-BB26F568A92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05BA0AD-F554-6192-67FE-C79D41AE68B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60BF19-ABEC-C835-2823-DE6A25785A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7E7C43F-8DE9-E06F-501E-B8DE9BD884DD}"/>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0" name="TextBox 9">
            <a:extLst>
              <a:ext uri="{FF2B5EF4-FFF2-40B4-BE49-F238E27FC236}">
                <a16:creationId xmlns:a16="http://schemas.microsoft.com/office/drawing/2014/main" id="{F26F276B-541C-356B-FDFB-B5CCC7901CD5}"/>
              </a:ext>
            </a:extLst>
          </p:cNvPr>
          <p:cNvSpPr txBox="1"/>
          <p:nvPr/>
        </p:nvSpPr>
        <p:spPr>
          <a:xfrm>
            <a:off x="1704975" y="1612339"/>
            <a:ext cx="9391650" cy="2152682"/>
          </a:xfrm>
          <a:prstGeom prst="doubleWave">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Alexandria"/>
                <a:ea typeface="+mn-ea"/>
                <a:cs typeface="+mn-cs"/>
              </a:rPr>
              <a:t>Exclusive</a:t>
            </a:r>
            <a:r>
              <a:rPr kumimoji="0" lang="ar-SY" sz="24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 </a:t>
            </a:r>
            <a:r>
              <a:rPr kumimoji="0" lang="en-US" sz="2400" b="1" i="0" u="none" strike="noStrike" kern="1200" cap="none" spc="0" normalizeH="0" baseline="0" noProof="0" dirty="0">
                <a:ln>
                  <a:noFill/>
                </a:ln>
                <a:solidFill>
                  <a:srgbClr val="0070C0"/>
                </a:solidFill>
                <a:effectLst/>
                <a:uLnTx/>
                <a:uFillTx/>
                <a:latin typeface="Alexandria"/>
                <a:ea typeface="+mn-ea"/>
                <a:cs typeface="+mn-cs"/>
              </a:rPr>
              <a:t>authorization to</a:t>
            </a:r>
            <a:r>
              <a:rPr kumimoji="0" lang="ar-SY" sz="24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 </a:t>
            </a:r>
            <a:r>
              <a:rPr kumimoji="0" lang="en-US" sz="2400" b="1" i="0" u="none" strike="noStrike" kern="1200" cap="none" spc="0" normalizeH="0" baseline="0" noProof="0" dirty="0">
                <a:ln>
                  <a:noFill/>
                </a:ln>
                <a:solidFill>
                  <a:srgbClr val="0070C0"/>
                </a:solidFill>
                <a:effectLst/>
                <a:uLnTx/>
                <a:uFillTx/>
                <a:latin typeface="Alexandria"/>
                <a:ea typeface="+mn-ea"/>
                <a:cs typeface="+mn-cs"/>
              </a:rPr>
              <a:t>Lease</a:t>
            </a:r>
            <a:endParaRPr kumimoji="0" lang="ar-SY" sz="24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endParaRPr>
          </a:p>
          <a:p>
            <a:pPr marL="0" marR="0" lvl="0" indent="0" algn="just"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 written agreement</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between a broker</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and client employing</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the broker to render</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services in exchange</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for a fee on the</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leasing the property</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to a tenant located by</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anyone. Also known</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as a listing. </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5" name="TextBox 14">
            <a:extLst>
              <a:ext uri="{FF2B5EF4-FFF2-40B4-BE49-F238E27FC236}">
                <a16:creationId xmlns:a16="http://schemas.microsoft.com/office/drawing/2014/main" id="{EC7FCE11-EF4A-D0A5-9B48-D6A400904949}"/>
              </a:ext>
            </a:extLst>
          </p:cNvPr>
          <p:cNvSpPr txBox="1"/>
          <p:nvPr/>
        </p:nvSpPr>
        <p:spPr>
          <a:xfrm>
            <a:off x="1704975" y="4085635"/>
            <a:ext cx="9391650" cy="2646099"/>
          </a:xfrm>
          <a:prstGeom prst="doubleWave">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Alexandria"/>
                <a:ea typeface="+mn-ea"/>
                <a:cs typeface="+mn-cs"/>
              </a:rPr>
              <a:t>Open</a:t>
            </a:r>
            <a:r>
              <a:rPr lang="en-US" sz="2400" b="1" dirty="0">
                <a:solidFill>
                  <a:srgbClr val="0070C0"/>
                </a:solidFill>
                <a:latin typeface="Alexandria"/>
              </a:rPr>
              <a:t> L</a:t>
            </a:r>
            <a:r>
              <a:rPr kumimoji="0" lang="en-US" sz="2400" b="1" i="0" u="none" strike="noStrike" kern="1200" cap="none" spc="0" normalizeH="0" baseline="0" noProof="0" dirty="0" err="1">
                <a:ln>
                  <a:noFill/>
                </a:ln>
                <a:solidFill>
                  <a:srgbClr val="0070C0"/>
                </a:solidFill>
                <a:effectLst/>
                <a:uLnTx/>
                <a:uFillTx/>
                <a:latin typeface="Alexandria"/>
                <a:ea typeface="+mn-ea"/>
                <a:cs typeface="+mn-cs"/>
              </a:rPr>
              <a:t>isting</a:t>
            </a:r>
            <a:endParaRPr kumimoji="0" lang="ar-SY" sz="2400" b="1" i="0" u="none" strike="noStrike" kern="1200" cap="none" spc="0" normalizeH="0" baseline="0" noProof="0" dirty="0">
              <a:ln>
                <a:noFill/>
              </a:ln>
              <a:solidFill>
                <a:srgbClr val="0070C0"/>
              </a:solidFill>
              <a:effectLst/>
              <a:uLnTx/>
              <a:uFillTx/>
              <a:latin typeface="Alexandria"/>
              <a:ea typeface="+mn-ea"/>
              <a:cs typeface="+mn-cs"/>
            </a:endParaRPr>
          </a:p>
          <a:p>
            <a:pPr marL="0" marR="0" lvl="0" indent="0" algn="ctr"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An employment entered into by a broker to render real estate services on a best-efforts basis</a:t>
            </a:r>
            <a:r>
              <a:rPr lang="en-US" sz="2000" dirty="0">
                <a:solidFill>
                  <a:prstClr val="black"/>
                </a:solidFill>
                <a:latin typeface="Alexandria"/>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under which a fee is due to the broker if they achieve the client’s objective of the employment before the client or another broker separately first meet the objective, such as the sale or locating of a property</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7" name="TextBox 16">
            <a:extLst>
              <a:ext uri="{FF2B5EF4-FFF2-40B4-BE49-F238E27FC236}">
                <a16:creationId xmlns:a16="http://schemas.microsoft.com/office/drawing/2014/main" id="{67AB0036-CAC7-3992-DF3E-6D7562F417E9}"/>
              </a:ext>
            </a:extLst>
          </p:cNvPr>
          <p:cNvSpPr txBox="1"/>
          <p:nvPr/>
        </p:nvSpPr>
        <p:spPr>
          <a:xfrm>
            <a:off x="180431" y="1096810"/>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Marketing the Property </a:t>
            </a:r>
          </a:p>
        </p:txBody>
      </p:sp>
    </p:spTree>
    <p:extLst>
      <p:ext uri="{BB962C8B-B14F-4D97-AF65-F5344CB8AC3E}">
        <p14:creationId xmlns:p14="http://schemas.microsoft.com/office/powerpoint/2010/main" val="42915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75349-D7E2-5EA2-CC29-349E62E7585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BCA8E5C-3E97-F93A-65C0-1E26B382B58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BBF2EA6-BCF4-9B8B-EC20-4EEE91586A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A709802-50B3-7328-3008-EDDF619636B8}"/>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aphicFrame>
        <p:nvGraphicFramePr>
          <p:cNvPr id="3" name="Table 2">
            <a:extLst>
              <a:ext uri="{FF2B5EF4-FFF2-40B4-BE49-F238E27FC236}">
                <a16:creationId xmlns:a16="http://schemas.microsoft.com/office/drawing/2014/main" id="{AE0AABE9-96EA-1A88-2A5B-90F4D02F8CF9}"/>
              </a:ext>
            </a:extLst>
          </p:cNvPr>
          <p:cNvGraphicFramePr>
            <a:graphicFrameLocks noGrp="1"/>
          </p:cNvGraphicFramePr>
          <p:nvPr>
            <p:extLst>
              <p:ext uri="{D42A27DB-BD31-4B8C-83A1-F6EECF244321}">
                <p14:modId xmlns:p14="http://schemas.microsoft.com/office/powerpoint/2010/main" val="1905333838"/>
              </p:ext>
            </p:extLst>
          </p:nvPr>
        </p:nvGraphicFramePr>
        <p:xfrm>
          <a:off x="723650" y="1736432"/>
          <a:ext cx="10744699" cy="5059553"/>
        </p:xfrm>
        <a:graphic>
          <a:graphicData uri="http://schemas.openxmlformats.org/drawingml/2006/table">
            <a:tbl>
              <a:tblPr firstRow="1" bandRow="1">
                <a:tableStyleId>{5C22544A-7EE6-4342-B048-85BDC9FD1C3A}</a:tableStyleId>
              </a:tblPr>
              <a:tblGrid>
                <a:gridCol w="1967139">
                  <a:extLst>
                    <a:ext uri="{9D8B030D-6E8A-4147-A177-3AD203B41FA5}">
                      <a16:colId xmlns:a16="http://schemas.microsoft.com/office/drawing/2014/main" val="3794023194"/>
                    </a:ext>
                  </a:extLst>
                </a:gridCol>
                <a:gridCol w="4014811">
                  <a:extLst>
                    <a:ext uri="{9D8B030D-6E8A-4147-A177-3AD203B41FA5}">
                      <a16:colId xmlns:a16="http://schemas.microsoft.com/office/drawing/2014/main" val="41141976"/>
                    </a:ext>
                  </a:extLst>
                </a:gridCol>
                <a:gridCol w="4762749">
                  <a:extLst>
                    <a:ext uri="{9D8B030D-6E8A-4147-A177-3AD203B41FA5}">
                      <a16:colId xmlns:a16="http://schemas.microsoft.com/office/drawing/2014/main" val="272931789"/>
                    </a:ext>
                  </a:extLst>
                </a:gridCol>
              </a:tblGrid>
              <a:tr h="370840">
                <a:tc>
                  <a:txBody>
                    <a:bodyPr/>
                    <a:lstStyle/>
                    <a:p>
                      <a:pPr algn="ctr" fontAlgn="b">
                        <a:buNone/>
                      </a:pPr>
                      <a:r>
                        <a:rPr lang="en-US" sz="2200" b="1" dirty="0">
                          <a:solidFill>
                            <a:schemeClr val="bg1"/>
                          </a:solidFill>
                          <a:effectLst/>
                          <a:latin typeface="Alexandria"/>
                        </a:rPr>
                        <a:t>Point of Comparison</a:t>
                      </a:r>
                    </a:p>
                  </a:txBody>
                  <a:tcPr anchor="b"/>
                </a:tc>
                <a:tc>
                  <a:txBody>
                    <a:bodyPr/>
                    <a:lstStyle/>
                    <a:p>
                      <a:pPr algn="ctr" fontAlgn="b">
                        <a:buNone/>
                      </a:pPr>
                      <a:r>
                        <a:rPr lang="en-US" sz="2200" b="1" dirty="0">
                          <a:solidFill>
                            <a:schemeClr val="bg1"/>
                          </a:solidFill>
                          <a:effectLst/>
                          <a:latin typeface="Alexandria"/>
                        </a:rPr>
                        <a:t>Open Listing</a:t>
                      </a:r>
                    </a:p>
                  </a:txBody>
                  <a:tcPr anchor="b"/>
                </a:tc>
                <a:tc>
                  <a:txBody>
                    <a:bodyPr/>
                    <a:lstStyle/>
                    <a:p>
                      <a:pPr algn="ctr" fontAlgn="b">
                        <a:buNone/>
                      </a:pPr>
                      <a:r>
                        <a:rPr lang="en-US" sz="2200" b="1" dirty="0">
                          <a:solidFill>
                            <a:schemeClr val="bg1"/>
                          </a:solidFill>
                          <a:effectLst/>
                          <a:latin typeface="Alexandria"/>
                        </a:rPr>
                        <a:t>Exclusive Authorization</a:t>
                      </a:r>
                    </a:p>
                  </a:txBody>
                  <a:tcPr anchor="b"/>
                </a:tc>
                <a:extLst>
                  <a:ext uri="{0D108BD9-81ED-4DB2-BD59-A6C34878D82A}">
                    <a16:rowId xmlns:a16="http://schemas.microsoft.com/office/drawing/2014/main" val="2855614707"/>
                  </a:ext>
                </a:extLst>
              </a:tr>
              <a:tr h="370840">
                <a:tc>
                  <a:txBody>
                    <a:bodyPr/>
                    <a:lstStyle/>
                    <a:p>
                      <a:pPr algn="ctr" fontAlgn="base">
                        <a:buNone/>
                      </a:pPr>
                      <a:r>
                        <a:rPr lang="en-US" sz="2000" b="1" dirty="0">
                          <a:solidFill>
                            <a:srgbClr val="34363D"/>
                          </a:solidFill>
                          <a:effectLst/>
                          <a:latin typeface="Alexandria"/>
                        </a:rPr>
                        <a:t>Exclusivity</a:t>
                      </a:r>
                      <a:endParaRPr lang="en-US" sz="2000" dirty="0">
                        <a:effectLst/>
                        <a:latin typeface="Alexandria"/>
                      </a:endParaRPr>
                    </a:p>
                  </a:txBody>
                  <a:tcPr anchor="ctr"/>
                </a:tc>
                <a:tc>
                  <a:txBody>
                    <a:bodyPr/>
                    <a:lstStyle/>
                    <a:p>
                      <a:pPr algn="ctr" fontAlgn="base">
                        <a:lnSpc>
                          <a:spcPct val="120000"/>
                        </a:lnSpc>
                        <a:spcBef>
                          <a:spcPts val="600"/>
                        </a:spcBef>
                        <a:spcAft>
                          <a:spcPts val="600"/>
                        </a:spcAft>
                        <a:buNone/>
                      </a:pPr>
                      <a:r>
                        <a:rPr lang="en-US" i="1" dirty="0">
                          <a:effectLst/>
                          <a:latin typeface="Alexandria"/>
                        </a:rPr>
                        <a:t>Non-Exclusive</a:t>
                      </a:r>
                      <a:r>
                        <a:rPr lang="en-US" dirty="0">
                          <a:effectLst/>
                          <a:latin typeface="Alexandria"/>
                        </a:rPr>
                        <a:t>: Client may work with any number of brokers.</a:t>
                      </a:r>
                    </a:p>
                  </a:txBody>
                  <a:tcPr anchor="ctr"/>
                </a:tc>
                <a:tc>
                  <a:txBody>
                    <a:bodyPr/>
                    <a:lstStyle/>
                    <a:p>
                      <a:pPr algn="ctr" fontAlgn="base">
                        <a:lnSpc>
                          <a:spcPct val="120000"/>
                        </a:lnSpc>
                        <a:spcBef>
                          <a:spcPts val="600"/>
                        </a:spcBef>
                        <a:spcAft>
                          <a:spcPts val="600"/>
                        </a:spcAft>
                        <a:buNone/>
                      </a:pPr>
                      <a:r>
                        <a:rPr lang="en-US" i="1">
                          <a:effectLst/>
                          <a:latin typeface="Alexandria"/>
                        </a:rPr>
                        <a:t>Absolute Exclusivity</a:t>
                      </a:r>
                      <a:r>
                        <a:rPr lang="en-US">
                          <a:effectLst/>
                          <a:latin typeface="Alexandria"/>
                        </a:rPr>
                        <a:t>: Only one broker, even if the owner finds a tenant themselves.</a:t>
                      </a:r>
                    </a:p>
                  </a:txBody>
                  <a:tcPr anchor="ctr"/>
                </a:tc>
                <a:extLst>
                  <a:ext uri="{0D108BD9-81ED-4DB2-BD59-A6C34878D82A}">
                    <a16:rowId xmlns:a16="http://schemas.microsoft.com/office/drawing/2014/main" val="3080143237"/>
                  </a:ext>
                </a:extLst>
              </a:tr>
              <a:tr h="370840">
                <a:tc>
                  <a:txBody>
                    <a:bodyPr/>
                    <a:lstStyle/>
                    <a:p>
                      <a:pPr algn="ctr" fontAlgn="base">
                        <a:buNone/>
                      </a:pPr>
                      <a:r>
                        <a:rPr lang="en-US" sz="2000" b="1" dirty="0">
                          <a:solidFill>
                            <a:srgbClr val="34363D"/>
                          </a:solidFill>
                          <a:effectLst/>
                          <a:latin typeface="Alexandria"/>
                        </a:rPr>
                        <a:t>Broker’s Duty</a:t>
                      </a:r>
                      <a:endParaRPr lang="en-US" sz="2000" dirty="0">
                        <a:effectLst/>
                        <a:latin typeface="Alexandria"/>
                      </a:endParaRPr>
                    </a:p>
                  </a:txBody>
                  <a:tcPr anchor="ctr"/>
                </a:tc>
                <a:tc>
                  <a:txBody>
                    <a:bodyPr/>
                    <a:lstStyle/>
                    <a:p>
                      <a:pPr algn="ctr" fontAlgn="base">
                        <a:lnSpc>
                          <a:spcPct val="120000"/>
                        </a:lnSpc>
                        <a:spcBef>
                          <a:spcPts val="600"/>
                        </a:spcBef>
                        <a:spcAft>
                          <a:spcPts val="600"/>
                        </a:spcAft>
                        <a:buNone/>
                      </a:pPr>
                      <a:r>
                        <a:rPr lang="en-US" i="1" dirty="0">
                          <a:effectLst/>
                          <a:latin typeface="Alexandria"/>
                        </a:rPr>
                        <a:t>Best Efforts Only</a:t>
                      </a:r>
                      <a:r>
                        <a:rPr lang="en-US" dirty="0">
                          <a:effectLst/>
                          <a:latin typeface="Alexandria"/>
                        </a:rPr>
                        <a:t>: Limited incentive; minimal investment in marketing.</a:t>
                      </a:r>
                    </a:p>
                  </a:txBody>
                  <a:tcPr anchor="ctr"/>
                </a:tc>
                <a:tc>
                  <a:txBody>
                    <a:bodyPr/>
                    <a:lstStyle/>
                    <a:p>
                      <a:pPr algn="ctr" fontAlgn="base">
                        <a:lnSpc>
                          <a:spcPct val="120000"/>
                        </a:lnSpc>
                        <a:spcBef>
                          <a:spcPts val="600"/>
                        </a:spcBef>
                        <a:spcAft>
                          <a:spcPts val="600"/>
                        </a:spcAft>
                        <a:buNone/>
                      </a:pPr>
                      <a:r>
                        <a:rPr lang="en-US" i="1" dirty="0">
                          <a:effectLst/>
                          <a:latin typeface="Alexandria"/>
                        </a:rPr>
                        <a:t>Fiduciary Duty</a:t>
                      </a:r>
                      <a:r>
                        <a:rPr lang="en-US" dirty="0">
                          <a:effectLst/>
                          <a:latin typeface="Alexandria"/>
                        </a:rPr>
                        <a:t>: Continuous marketing, disclosure of all offers, protection of owner’s interests.</a:t>
                      </a:r>
                    </a:p>
                  </a:txBody>
                  <a:tcPr anchor="ctr"/>
                </a:tc>
                <a:extLst>
                  <a:ext uri="{0D108BD9-81ED-4DB2-BD59-A6C34878D82A}">
                    <a16:rowId xmlns:a16="http://schemas.microsoft.com/office/drawing/2014/main" val="135534713"/>
                  </a:ext>
                </a:extLst>
              </a:tr>
              <a:tr h="370840">
                <a:tc>
                  <a:txBody>
                    <a:bodyPr/>
                    <a:lstStyle/>
                    <a:p>
                      <a:pPr algn="ctr" fontAlgn="base">
                        <a:buNone/>
                      </a:pPr>
                      <a:r>
                        <a:rPr lang="en-US" sz="2000" b="1" dirty="0">
                          <a:solidFill>
                            <a:srgbClr val="34363D"/>
                          </a:solidFill>
                          <a:effectLst/>
                          <a:latin typeface="Alexandria"/>
                        </a:rPr>
                        <a:t>Owner’s Risk</a:t>
                      </a:r>
                      <a:endParaRPr lang="en-US" sz="2000" dirty="0">
                        <a:effectLst/>
                        <a:latin typeface="Alexandria"/>
                      </a:endParaRPr>
                    </a:p>
                  </a:txBody>
                  <a:tcPr anchor="ctr"/>
                </a:tc>
                <a:tc>
                  <a:txBody>
                    <a:bodyPr/>
                    <a:lstStyle/>
                    <a:p>
                      <a:pPr algn="ctr" fontAlgn="base">
                        <a:lnSpc>
                          <a:spcPct val="120000"/>
                        </a:lnSpc>
                        <a:spcBef>
                          <a:spcPts val="600"/>
                        </a:spcBef>
                        <a:spcAft>
                          <a:spcPts val="600"/>
                        </a:spcAft>
                        <a:buNone/>
                      </a:pPr>
                      <a:r>
                        <a:rPr lang="en-US" dirty="0">
                          <a:effectLst/>
                          <a:latin typeface="Alexandria"/>
                        </a:rPr>
                        <a:t>Risk of paying multiple commissions or losing good offers due to competitive bidding.</a:t>
                      </a:r>
                    </a:p>
                  </a:txBody>
                  <a:tcPr anchor="ctr"/>
                </a:tc>
                <a:tc>
                  <a:txBody>
                    <a:bodyPr/>
                    <a:lstStyle/>
                    <a:p>
                      <a:pPr algn="ctr" fontAlgn="base">
                        <a:lnSpc>
                          <a:spcPct val="120000"/>
                        </a:lnSpc>
                        <a:spcBef>
                          <a:spcPts val="600"/>
                        </a:spcBef>
                        <a:spcAft>
                          <a:spcPts val="600"/>
                        </a:spcAft>
                        <a:buNone/>
                      </a:pPr>
                      <a:r>
                        <a:rPr lang="en-US" dirty="0">
                          <a:effectLst/>
                          <a:latin typeface="Alexandria"/>
                        </a:rPr>
                        <a:t>Risk of paying an unwarranted commission, but with assurance of service quality.</a:t>
                      </a:r>
                    </a:p>
                  </a:txBody>
                  <a:tcPr anchor="ctr"/>
                </a:tc>
                <a:extLst>
                  <a:ext uri="{0D108BD9-81ED-4DB2-BD59-A6C34878D82A}">
                    <a16:rowId xmlns:a16="http://schemas.microsoft.com/office/drawing/2014/main" val="3769702896"/>
                  </a:ext>
                </a:extLst>
              </a:tr>
              <a:tr h="370840">
                <a:tc>
                  <a:txBody>
                    <a:bodyPr/>
                    <a:lstStyle/>
                    <a:p>
                      <a:pPr algn="ctr" fontAlgn="base">
                        <a:buNone/>
                      </a:pPr>
                      <a:r>
                        <a:rPr lang="en-US" sz="2000" b="1" dirty="0">
                          <a:solidFill>
                            <a:srgbClr val="34363D"/>
                          </a:solidFill>
                          <a:effectLst/>
                          <a:latin typeface="Alexandria"/>
                        </a:rPr>
                        <a:t>Broker’s Risk</a:t>
                      </a:r>
                      <a:endParaRPr lang="en-US" sz="2000" dirty="0">
                        <a:effectLst/>
                        <a:latin typeface="Alexandria"/>
                      </a:endParaRPr>
                    </a:p>
                  </a:txBody>
                  <a:tcPr anchor="ctr"/>
                </a:tc>
                <a:tc>
                  <a:txBody>
                    <a:bodyPr/>
                    <a:lstStyle/>
                    <a:p>
                      <a:pPr algn="ctr" fontAlgn="base">
                        <a:lnSpc>
                          <a:spcPct val="120000"/>
                        </a:lnSpc>
                        <a:spcBef>
                          <a:spcPts val="600"/>
                        </a:spcBef>
                        <a:spcAft>
                          <a:spcPts val="600"/>
                        </a:spcAft>
                        <a:buNone/>
                      </a:pPr>
                      <a:r>
                        <a:rPr lang="en-US" dirty="0">
                          <a:effectLst/>
                          <a:latin typeface="Alexandria"/>
                        </a:rPr>
                        <a:t>No guarantee of commission if not the first; limited legal protection.</a:t>
                      </a:r>
                    </a:p>
                  </a:txBody>
                  <a:tcPr anchor="ctr"/>
                </a:tc>
                <a:tc>
                  <a:txBody>
                    <a:bodyPr/>
                    <a:lstStyle/>
                    <a:p>
                      <a:pPr algn="ctr" fontAlgn="base">
                        <a:lnSpc>
                          <a:spcPct val="120000"/>
                        </a:lnSpc>
                        <a:spcBef>
                          <a:spcPts val="600"/>
                        </a:spcBef>
                        <a:spcAft>
                          <a:spcPts val="600"/>
                        </a:spcAft>
                        <a:buNone/>
                      </a:pPr>
                      <a:r>
                        <a:rPr lang="en-US" dirty="0">
                          <a:effectLst/>
                          <a:latin typeface="Alexandria"/>
                        </a:rPr>
                        <a:t>Guaranteed commission, but with high legal responsibility.</a:t>
                      </a:r>
                    </a:p>
                  </a:txBody>
                  <a:tcPr anchor="ctr"/>
                </a:tc>
                <a:extLst>
                  <a:ext uri="{0D108BD9-81ED-4DB2-BD59-A6C34878D82A}">
                    <a16:rowId xmlns:a16="http://schemas.microsoft.com/office/drawing/2014/main" val="2316506465"/>
                  </a:ext>
                </a:extLst>
              </a:tr>
              <a:tr h="370840">
                <a:tc>
                  <a:txBody>
                    <a:bodyPr/>
                    <a:lstStyle/>
                    <a:p>
                      <a:pPr algn="ctr" fontAlgn="base">
                        <a:buNone/>
                      </a:pPr>
                      <a:r>
                        <a:rPr lang="en-US" sz="2000" b="1" dirty="0">
                          <a:solidFill>
                            <a:srgbClr val="34363D"/>
                          </a:solidFill>
                          <a:effectLst/>
                          <a:latin typeface="Alexandria"/>
                        </a:rPr>
                        <a:t>Practical Context</a:t>
                      </a:r>
                      <a:endParaRPr lang="en-US" sz="2000" dirty="0">
                        <a:effectLst/>
                        <a:latin typeface="Alexandria"/>
                      </a:endParaRPr>
                    </a:p>
                  </a:txBody>
                  <a:tcPr anchor="ctr"/>
                </a:tc>
                <a:tc>
                  <a:txBody>
                    <a:bodyPr/>
                    <a:lstStyle/>
                    <a:p>
                      <a:pPr algn="ctr" fontAlgn="base">
                        <a:lnSpc>
                          <a:spcPct val="120000"/>
                        </a:lnSpc>
                        <a:spcBef>
                          <a:spcPts val="600"/>
                        </a:spcBef>
                        <a:spcAft>
                          <a:spcPts val="600"/>
                        </a:spcAft>
                        <a:buNone/>
                      </a:pPr>
                      <a:r>
                        <a:rPr lang="en-US">
                          <a:effectLst/>
                          <a:latin typeface="Alexandria"/>
                        </a:rPr>
                        <a:t>Suitable for smaller/residential properties, or in fast-moving markets to test the market.</a:t>
                      </a:r>
                    </a:p>
                  </a:txBody>
                  <a:tcPr anchor="ctr"/>
                </a:tc>
                <a:tc>
                  <a:txBody>
                    <a:bodyPr/>
                    <a:lstStyle/>
                    <a:p>
                      <a:pPr algn="ctr" fontAlgn="base">
                        <a:lnSpc>
                          <a:spcPct val="120000"/>
                        </a:lnSpc>
                        <a:spcBef>
                          <a:spcPts val="600"/>
                        </a:spcBef>
                        <a:spcAft>
                          <a:spcPts val="600"/>
                        </a:spcAft>
                        <a:buNone/>
                      </a:pPr>
                      <a:r>
                        <a:rPr lang="en-US" dirty="0">
                          <a:effectLst/>
                          <a:latin typeface="Alexandria"/>
                        </a:rPr>
                        <a:t>Suitable for larger/commercial properties, or when needing to ensure service quality.</a:t>
                      </a:r>
                    </a:p>
                  </a:txBody>
                  <a:tcPr anchor="ctr"/>
                </a:tc>
                <a:extLst>
                  <a:ext uri="{0D108BD9-81ED-4DB2-BD59-A6C34878D82A}">
                    <a16:rowId xmlns:a16="http://schemas.microsoft.com/office/drawing/2014/main" val="2008323133"/>
                  </a:ext>
                </a:extLst>
              </a:tr>
            </a:tbl>
          </a:graphicData>
        </a:graphic>
      </p:graphicFrame>
      <p:sp>
        <p:nvSpPr>
          <p:cNvPr id="7" name="TextBox 6">
            <a:extLst>
              <a:ext uri="{FF2B5EF4-FFF2-40B4-BE49-F238E27FC236}">
                <a16:creationId xmlns:a16="http://schemas.microsoft.com/office/drawing/2014/main" id="{4A3D9AE7-0277-1C51-608E-ADC048111EDF}"/>
              </a:ext>
            </a:extLst>
          </p:cNvPr>
          <p:cNvSpPr txBox="1"/>
          <p:nvPr/>
        </p:nvSpPr>
        <p:spPr>
          <a:xfrm>
            <a:off x="1938110" y="1361625"/>
            <a:ext cx="831577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effectLst/>
                <a:uLnTx/>
                <a:uFillTx/>
                <a:latin typeface="Alexandria"/>
              </a:rPr>
              <a:t>Exclusive</a:t>
            </a:r>
            <a:r>
              <a:rPr kumimoji="0" lang="ar-SY" sz="2200" b="1" i="0" u="none" strike="noStrike" kern="1200" cap="none" spc="0" normalizeH="0" baseline="0" noProof="0" dirty="0">
                <a:ln>
                  <a:noFill/>
                </a:ln>
                <a:effectLst/>
                <a:uLnTx/>
                <a:uFillTx/>
                <a:latin typeface="Alexandria"/>
                <a:cs typeface="Arial" panose="020B0604020202020204" pitchFamily="34" charset="0"/>
              </a:rPr>
              <a:t> </a:t>
            </a:r>
            <a:r>
              <a:rPr kumimoji="0" lang="en-US" sz="2200" b="1" i="0" u="none" strike="noStrike" kern="1200" cap="none" spc="0" normalizeH="0" baseline="0" noProof="0" dirty="0">
                <a:ln>
                  <a:noFill/>
                </a:ln>
                <a:effectLst/>
                <a:uLnTx/>
                <a:uFillTx/>
                <a:latin typeface="Alexandria"/>
                <a:cs typeface="Arial" panose="020B0604020202020204" pitchFamily="34" charset="0"/>
              </a:rPr>
              <a:t>A</a:t>
            </a:r>
            <a:r>
              <a:rPr kumimoji="0" lang="en-US" sz="2200" b="1" i="0" u="none" strike="noStrike" kern="1200" cap="none" spc="0" normalizeH="0" baseline="0" noProof="0" dirty="0">
                <a:ln>
                  <a:noFill/>
                </a:ln>
                <a:effectLst/>
                <a:uLnTx/>
                <a:uFillTx/>
                <a:latin typeface="Alexandria"/>
              </a:rPr>
              <a:t>uthorization to</a:t>
            </a:r>
            <a:r>
              <a:rPr kumimoji="0" lang="ar-SY" sz="2200" b="1" i="0" u="none" strike="noStrike" kern="1200" cap="none" spc="0" normalizeH="0" baseline="0" noProof="0" dirty="0">
                <a:ln>
                  <a:noFill/>
                </a:ln>
                <a:effectLst/>
                <a:uLnTx/>
                <a:uFillTx/>
                <a:latin typeface="Alexandria"/>
                <a:cs typeface="Arial" panose="020B0604020202020204" pitchFamily="34" charset="0"/>
              </a:rPr>
              <a:t> </a:t>
            </a:r>
            <a:r>
              <a:rPr kumimoji="0" lang="en-US" sz="2200" b="1" i="0" u="none" strike="noStrike" kern="1200" cap="none" spc="0" normalizeH="0" baseline="0" noProof="0" dirty="0">
                <a:ln>
                  <a:noFill/>
                </a:ln>
                <a:effectLst/>
                <a:uLnTx/>
                <a:uFillTx/>
                <a:latin typeface="Alexandria"/>
              </a:rPr>
              <a:t>Lease vs. Open Listing</a:t>
            </a:r>
            <a:endParaRPr kumimoji="0" lang="ar-SY" sz="2200" b="1" i="0" u="none" strike="noStrike" kern="1200" cap="none" spc="0" normalizeH="0" baseline="0" noProof="0" dirty="0">
              <a:ln>
                <a:noFill/>
              </a:ln>
              <a:effectLst/>
              <a:uLnTx/>
              <a:uFillTx/>
              <a:latin typeface="Alexandria"/>
              <a:cs typeface="Arial" panose="020B0604020202020204" pitchFamily="34" charset="0"/>
            </a:endParaRPr>
          </a:p>
        </p:txBody>
      </p:sp>
      <p:sp>
        <p:nvSpPr>
          <p:cNvPr id="9" name="TextBox 8">
            <a:extLst>
              <a:ext uri="{FF2B5EF4-FFF2-40B4-BE49-F238E27FC236}">
                <a16:creationId xmlns:a16="http://schemas.microsoft.com/office/drawing/2014/main" id="{59C5CBB5-DADB-DD0F-2B4D-B743208B8D4E}"/>
              </a:ext>
            </a:extLst>
          </p:cNvPr>
          <p:cNvSpPr txBox="1"/>
          <p:nvPr/>
        </p:nvSpPr>
        <p:spPr>
          <a:xfrm>
            <a:off x="180431" y="1028829"/>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Marketing the Property </a:t>
            </a:r>
          </a:p>
        </p:txBody>
      </p:sp>
    </p:spTree>
    <p:extLst>
      <p:ext uri="{BB962C8B-B14F-4D97-AF65-F5344CB8AC3E}">
        <p14:creationId xmlns:p14="http://schemas.microsoft.com/office/powerpoint/2010/main" val="556141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CDA17-86CE-F62C-B94C-7EE4206A8AC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DC1DACB-B40B-3346-2874-F423DADA27E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B3C5DD6-F81B-BDF9-7136-E3F283083A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ylinder 3">
            <a:extLst>
              <a:ext uri="{FF2B5EF4-FFF2-40B4-BE49-F238E27FC236}">
                <a16:creationId xmlns:a16="http://schemas.microsoft.com/office/drawing/2014/main" id="{09D63BC4-3FB2-8A59-2F1D-C6E22164A80F}"/>
              </a:ext>
            </a:extLst>
          </p:cNvPr>
          <p:cNvSpPr/>
          <p:nvPr/>
        </p:nvSpPr>
        <p:spPr>
          <a:xfrm>
            <a:off x="4802099" y="2130284"/>
            <a:ext cx="2686050" cy="3467100"/>
          </a:xfrm>
          <a:prstGeom prst="can">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800" b="1" kern="0" dirty="0">
                <a:solidFill>
                  <a:srgbClr val="34363D"/>
                </a:solidFill>
                <a:latin typeface="Alexandria"/>
                <a:ea typeface="Times New Roman" panose="02020603050405020304" pitchFamily="18" charset="0"/>
              </a:rPr>
              <a:t>Leasing Agent</a:t>
            </a:r>
            <a:endParaRPr lang="en-US" sz="2800" dirty="0">
              <a:latin typeface="Alexandria"/>
            </a:endParaRPr>
          </a:p>
        </p:txBody>
      </p:sp>
      <p:sp>
        <p:nvSpPr>
          <p:cNvPr id="8" name="Cylinder 7">
            <a:extLst>
              <a:ext uri="{FF2B5EF4-FFF2-40B4-BE49-F238E27FC236}">
                <a16:creationId xmlns:a16="http://schemas.microsoft.com/office/drawing/2014/main" id="{FA63673E-365C-9BED-F146-3E825EBE8311}"/>
              </a:ext>
            </a:extLst>
          </p:cNvPr>
          <p:cNvSpPr/>
          <p:nvPr/>
        </p:nvSpPr>
        <p:spPr>
          <a:xfrm>
            <a:off x="355144" y="2130284"/>
            <a:ext cx="2686050" cy="3467100"/>
          </a:xfrm>
          <a:prstGeom prst="ca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kern="0" dirty="0">
                <a:solidFill>
                  <a:srgbClr val="34363D"/>
                </a:solidFill>
                <a:latin typeface="Alexandria"/>
                <a:ea typeface="Times New Roman" panose="02020603050405020304" pitchFamily="18" charset="0"/>
              </a:rPr>
              <a:t>Real Estate Agent </a:t>
            </a:r>
            <a:endParaRPr lang="en-US" sz="2800" dirty="0">
              <a:latin typeface="Alexandria"/>
            </a:endParaRPr>
          </a:p>
        </p:txBody>
      </p:sp>
      <p:sp>
        <p:nvSpPr>
          <p:cNvPr id="9" name="Cylinder 8">
            <a:extLst>
              <a:ext uri="{FF2B5EF4-FFF2-40B4-BE49-F238E27FC236}">
                <a16:creationId xmlns:a16="http://schemas.microsoft.com/office/drawing/2014/main" id="{3DF16F7F-2C3E-A567-303F-F77E6FA2EE4F}"/>
              </a:ext>
            </a:extLst>
          </p:cNvPr>
          <p:cNvSpPr/>
          <p:nvPr/>
        </p:nvSpPr>
        <p:spPr>
          <a:xfrm>
            <a:off x="9150806" y="2130284"/>
            <a:ext cx="2686050" cy="3467100"/>
          </a:xfrm>
          <a:prstGeom prst="can">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kern="0" dirty="0">
                <a:solidFill>
                  <a:srgbClr val="34363D"/>
                </a:solidFill>
                <a:latin typeface="Alexandria"/>
                <a:ea typeface="Times New Roman" panose="02020603050405020304" pitchFamily="18" charset="0"/>
              </a:rPr>
              <a:t>Property Manager </a:t>
            </a:r>
            <a:endParaRPr lang="en-US" sz="2800" dirty="0">
              <a:latin typeface="Alexandria"/>
            </a:endParaRPr>
          </a:p>
        </p:txBody>
      </p:sp>
      <p:sp>
        <p:nvSpPr>
          <p:cNvPr id="10" name="Not Equal 9">
            <a:extLst>
              <a:ext uri="{FF2B5EF4-FFF2-40B4-BE49-F238E27FC236}">
                <a16:creationId xmlns:a16="http://schemas.microsoft.com/office/drawing/2014/main" id="{D9B2C4CA-4505-099C-F954-FD3EE0AB256B}"/>
              </a:ext>
            </a:extLst>
          </p:cNvPr>
          <p:cNvSpPr/>
          <p:nvPr/>
        </p:nvSpPr>
        <p:spPr>
          <a:xfrm>
            <a:off x="3519488" y="3733800"/>
            <a:ext cx="1009650" cy="819150"/>
          </a:xfrm>
          <a:prstGeom prst="mathNotEqual">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2" name="Not Equal 11">
            <a:extLst>
              <a:ext uri="{FF2B5EF4-FFF2-40B4-BE49-F238E27FC236}">
                <a16:creationId xmlns:a16="http://schemas.microsoft.com/office/drawing/2014/main" id="{54320B7E-B765-6860-E335-2574F20B70A0}"/>
              </a:ext>
            </a:extLst>
          </p:cNvPr>
          <p:cNvSpPr/>
          <p:nvPr/>
        </p:nvSpPr>
        <p:spPr>
          <a:xfrm>
            <a:off x="7879218" y="3692384"/>
            <a:ext cx="1009650" cy="819150"/>
          </a:xfrm>
          <a:prstGeom prst="mathNotEqual">
            <a:avLst>
              <a:gd name="adj1" fmla="val 23520"/>
              <a:gd name="adj2" fmla="val 4200000"/>
              <a:gd name="adj3" fmla="val 11760"/>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3" name="TextBox 12">
            <a:extLst>
              <a:ext uri="{FF2B5EF4-FFF2-40B4-BE49-F238E27FC236}">
                <a16:creationId xmlns:a16="http://schemas.microsoft.com/office/drawing/2014/main" id="{339BE345-F9E1-47E3-B052-AEBD46EF11F5}"/>
              </a:ext>
            </a:extLst>
          </p:cNvPr>
          <p:cNvSpPr txBox="1"/>
          <p:nvPr/>
        </p:nvSpPr>
        <p:spPr>
          <a:xfrm>
            <a:off x="180431" y="1155869"/>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Marketing the Property </a:t>
            </a:r>
          </a:p>
        </p:txBody>
      </p:sp>
    </p:spTree>
    <p:extLst>
      <p:ext uri="{BB962C8B-B14F-4D97-AF65-F5344CB8AC3E}">
        <p14:creationId xmlns:p14="http://schemas.microsoft.com/office/powerpoint/2010/main" val="4006330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FAC0A-6027-D8C0-E085-E38D6B37AC7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87E6BB7-EB1C-ACA1-B430-08C8A78B255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111C2B2-5DEF-1866-2082-AEC42B9069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69B0F93-2FEA-C263-5BC1-0BB834215A9F}"/>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aphicFrame>
        <p:nvGraphicFramePr>
          <p:cNvPr id="3" name="Table 2">
            <a:extLst>
              <a:ext uri="{FF2B5EF4-FFF2-40B4-BE49-F238E27FC236}">
                <a16:creationId xmlns:a16="http://schemas.microsoft.com/office/drawing/2014/main" id="{AC578313-7117-BEC3-80E8-ADCE153DD797}"/>
              </a:ext>
            </a:extLst>
          </p:cNvPr>
          <p:cNvGraphicFramePr>
            <a:graphicFrameLocks noGrp="1"/>
          </p:cNvGraphicFramePr>
          <p:nvPr>
            <p:extLst>
              <p:ext uri="{D42A27DB-BD31-4B8C-83A1-F6EECF244321}">
                <p14:modId xmlns:p14="http://schemas.microsoft.com/office/powerpoint/2010/main" val="2563626696"/>
              </p:ext>
            </p:extLst>
          </p:nvPr>
        </p:nvGraphicFramePr>
        <p:xfrm>
          <a:off x="175940" y="1938405"/>
          <a:ext cx="11840119" cy="4463106"/>
        </p:xfrm>
        <a:graphic>
          <a:graphicData uri="http://schemas.openxmlformats.org/drawingml/2006/table">
            <a:tbl>
              <a:tblPr firstRow="1" bandRow="1">
                <a:tableStyleId>{5C22544A-7EE6-4342-B048-85BDC9FD1C3A}</a:tableStyleId>
              </a:tblPr>
              <a:tblGrid>
                <a:gridCol w="1743619">
                  <a:extLst>
                    <a:ext uri="{9D8B030D-6E8A-4147-A177-3AD203B41FA5}">
                      <a16:colId xmlns:a16="http://schemas.microsoft.com/office/drawing/2014/main" val="33319909"/>
                    </a:ext>
                  </a:extLst>
                </a:gridCol>
                <a:gridCol w="2857500">
                  <a:extLst>
                    <a:ext uri="{9D8B030D-6E8A-4147-A177-3AD203B41FA5}">
                      <a16:colId xmlns:a16="http://schemas.microsoft.com/office/drawing/2014/main" val="3256089979"/>
                    </a:ext>
                  </a:extLst>
                </a:gridCol>
                <a:gridCol w="4210050">
                  <a:extLst>
                    <a:ext uri="{9D8B030D-6E8A-4147-A177-3AD203B41FA5}">
                      <a16:colId xmlns:a16="http://schemas.microsoft.com/office/drawing/2014/main" val="1554260394"/>
                    </a:ext>
                  </a:extLst>
                </a:gridCol>
                <a:gridCol w="3028950">
                  <a:extLst>
                    <a:ext uri="{9D8B030D-6E8A-4147-A177-3AD203B41FA5}">
                      <a16:colId xmlns:a16="http://schemas.microsoft.com/office/drawing/2014/main" val="2751136915"/>
                    </a:ext>
                  </a:extLst>
                </a:gridCol>
              </a:tblGrid>
              <a:tr h="403660">
                <a:tc>
                  <a:txBody>
                    <a:bodyPr/>
                    <a:lstStyle/>
                    <a:p>
                      <a:pPr algn="ctr" fontAlgn="b">
                        <a:buNone/>
                      </a:pPr>
                      <a:r>
                        <a:rPr lang="en-US" sz="2200" b="1" i="0" dirty="0">
                          <a:solidFill>
                            <a:schemeClr val="bg1"/>
                          </a:solidFill>
                          <a:effectLst/>
                          <a:latin typeface="Alexandria"/>
                        </a:rPr>
                        <a:t>Aspect</a:t>
                      </a:r>
                    </a:p>
                  </a:txBody>
                  <a:tcPr anchor="b"/>
                </a:tc>
                <a:tc>
                  <a:txBody>
                    <a:bodyPr/>
                    <a:lstStyle/>
                    <a:p>
                      <a:pPr algn="ctr" fontAlgn="b">
                        <a:buNone/>
                      </a:pPr>
                      <a:r>
                        <a:rPr lang="en-US" sz="2200" b="1" i="0" dirty="0">
                          <a:solidFill>
                            <a:schemeClr val="bg1"/>
                          </a:solidFill>
                          <a:effectLst/>
                          <a:latin typeface="Alexandria"/>
                        </a:rPr>
                        <a:t>Real Estate Agent</a:t>
                      </a:r>
                    </a:p>
                  </a:txBody>
                  <a:tcPr anchor="b"/>
                </a:tc>
                <a:tc>
                  <a:txBody>
                    <a:bodyPr/>
                    <a:lstStyle/>
                    <a:p>
                      <a:pPr algn="ctr" fontAlgn="b">
                        <a:buNone/>
                      </a:pPr>
                      <a:r>
                        <a:rPr lang="en-US" sz="2200" b="1" i="0" dirty="0">
                          <a:solidFill>
                            <a:schemeClr val="bg1"/>
                          </a:solidFill>
                          <a:effectLst/>
                          <a:latin typeface="Alexandria"/>
                        </a:rPr>
                        <a:t>Leasing Agent</a:t>
                      </a:r>
                    </a:p>
                  </a:txBody>
                  <a:tcPr anchor="b"/>
                </a:tc>
                <a:tc>
                  <a:txBody>
                    <a:bodyPr/>
                    <a:lstStyle/>
                    <a:p>
                      <a:pPr algn="ctr" fontAlgn="b">
                        <a:buNone/>
                      </a:pPr>
                      <a:r>
                        <a:rPr lang="en-US" sz="2200" b="1" i="0" dirty="0">
                          <a:solidFill>
                            <a:schemeClr val="bg1"/>
                          </a:solidFill>
                          <a:effectLst/>
                          <a:latin typeface="Alexandria"/>
                        </a:rPr>
                        <a:t>Property Manager</a:t>
                      </a:r>
                    </a:p>
                  </a:txBody>
                  <a:tcPr anchor="b"/>
                </a:tc>
                <a:extLst>
                  <a:ext uri="{0D108BD9-81ED-4DB2-BD59-A6C34878D82A}">
                    <a16:rowId xmlns:a16="http://schemas.microsoft.com/office/drawing/2014/main" val="2071643297"/>
                  </a:ext>
                </a:extLst>
              </a:tr>
              <a:tr h="821381">
                <a:tc>
                  <a:txBody>
                    <a:bodyPr/>
                    <a:lstStyle/>
                    <a:p>
                      <a:pPr algn="ctr" fontAlgn="base">
                        <a:lnSpc>
                          <a:spcPct val="120000"/>
                        </a:lnSpc>
                        <a:spcBef>
                          <a:spcPts val="600"/>
                        </a:spcBef>
                        <a:spcAft>
                          <a:spcPts val="600"/>
                        </a:spcAft>
                        <a:buNone/>
                      </a:pPr>
                      <a:r>
                        <a:rPr lang="en-US" b="1" dirty="0">
                          <a:solidFill>
                            <a:srgbClr val="34363D"/>
                          </a:solidFill>
                          <a:effectLst/>
                          <a:latin typeface="Alexandria"/>
                        </a:rPr>
                        <a:t>Primary Focus</a:t>
                      </a:r>
                      <a:endParaRPr lang="en-US" dirty="0">
                        <a:effectLst/>
                        <a:latin typeface="Alexandria"/>
                      </a:endParaRPr>
                    </a:p>
                  </a:txBody>
                  <a:tcPr anchor="ctr"/>
                </a:tc>
                <a:tc>
                  <a:txBody>
                    <a:bodyPr/>
                    <a:lstStyle/>
                    <a:p>
                      <a:pPr algn="ctr" fontAlgn="base">
                        <a:lnSpc>
                          <a:spcPct val="120000"/>
                        </a:lnSpc>
                        <a:spcBef>
                          <a:spcPts val="600"/>
                        </a:spcBef>
                        <a:spcAft>
                          <a:spcPts val="600"/>
                        </a:spcAft>
                        <a:buNone/>
                      </a:pPr>
                      <a:r>
                        <a:rPr lang="en-US" dirty="0">
                          <a:effectLst/>
                          <a:latin typeface="Alexandria"/>
                        </a:rPr>
                        <a:t>Purchase &amp; Sale; Serving client interests.</a:t>
                      </a:r>
                    </a:p>
                  </a:txBody>
                  <a:tcPr anchor="ctr"/>
                </a:tc>
                <a:tc>
                  <a:txBody>
                    <a:bodyPr/>
                    <a:lstStyle/>
                    <a:p>
                      <a:pPr algn="ctr" fontAlgn="base">
                        <a:lnSpc>
                          <a:spcPct val="120000"/>
                        </a:lnSpc>
                        <a:spcBef>
                          <a:spcPts val="600"/>
                        </a:spcBef>
                        <a:spcAft>
                          <a:spcPts val="600"/>
                        </a:spcAft>
                        <a:buNone/>
                      </a:pPr>
                      <a:r>
                        <a:rPr lang="en-US" dirty="0">
                          <a:effectLst/>
                          <a:latin typeface="Alexandria"/>
                        </a:rPr>
                        <a:t>Specializing in rental properties &amp; locating tenants.</a:t>
                      </a:r>
                    </a:p>
                  </a:txBody>
                  <a:tcPr anchor="ctr"/>
                </a:tc>
                <a:tc>
                  <a:txBody>
                    <a:bodyPr/>
                    <a:lstStyle/>
                    <a:p>
                      <a:pPr algn="ctr" fontAlgn="base">
                        <a:lnSpc>
                          <a:spcPct val="120000"/>
                        </a:lnSpc>
                        <a:spcBef>
                          <a:spcPts val="600"/>
                        </a:spcBef>
                        <a:spcAft>
                          <a:spcPts val="600"/>
                        </a:spcAft>
                        <a:buNone/>
                      </a:pPr>
                      <a:r>
                        <a:rPr lang="en-US" dirty="0">
                          <a:effectLst/>
                          <a:latin typeface="Alexandria"/>
                        </a:rPr>
                        <a:t>Managing properties for the owner.</a:t>
                      </a:r>
                    </a:p>
                  </a:txBody>
                  <a:tcPr anchor="ctr"/>
                </a:tc>
                <a:extLst>
                  <a:ext uri="{0D108BD9-81ED-4DB2-BD59-A6C34878D82A}">
                    <a16:rowId xmlns:a16="http://schemas.microsoft.com/office/drawing/2014/main" val="46691586"/>
                  </a:ext>
                </a:extLst>
              </a:tr>
              <a:tr h="1009650">
                <a:tc>
                  <a:txBody>
                    <a:bodyPr/>
                    <a:lstStyle/>
                    <a:p>
                      <a:pPr algn="ctr" fontAlgn="base">
                        <a:lnSpc>
                          <a:spcPct val="120000"/>
                        </a:lnSpc>
                        <a:spcBef>
                          <a:spcPts val="600"/>
                        </a:spcBef>
                        <a:spcAft>
                          <a:spcPts val="600"/>
                        </a:spcAft>
                        <a:buNone/>
                      </a:pPr>
                      <a:r>
                        <a:rPr lang="en-US" b="1">
                          <a:solidFill>
                            <a:srgbClr val="34363D"/>
                          </a:solidFill>
                          <a:effectLst/>
                          <a:latin typeface="Alexandria"/>
                        </a:rPr>
                        <a:t>Core Activity</a:t>
                      </a:r>
                      <a:endParaRPr lang="en-US">
                        <a:effectLst/>
                        <a:latin typeface="Alexandria"/>
                      </a:endParaRPr>
                    </a:p>
                  </a:txBody>
                  <a:tcPr anchor="ctr"/>
                </a:tc>
                <a:tc>
                  <a:txBody>
                    <a:bodyPr/>
                    <a:lstStyle/>
                    <a:p>
                      <a:pPr algn="ctr" fontAlgn="base">
                        <a:lnSpc>
                          <a:spcPct val="120000"/>
                        </a:lnSpc>
                        <a:spcBef>
                          <a:spcPts val="600"/>
                        </a:spcBef>
                        <a:spcAft>
                          <a:spcPts val="600"/>
                        </a:spcAft>
                        <a:buNone/>
                      </a:pPr>
                      <a:r>
                        <a:rPr lang="en-US" dirty="0">
                          <a:effectLst/>
                          <a:latin typeface="Alexandria"/>
                        </a:rPr>
                        <a:t>(Sale/Purchase/Lease) &amp; not operational management.</a:t>
                      </a:r>
                    </a:p>
                  </a:txBody>
                  <a:tcPr anchor="ctr"/>
                </a:tc>
                <a:tc>
                  <a:txBody>
                    <a:bodyPr/>
                    <a:lstStyle/>
                    <a:p>
                      <a:pPr algn="ctr" fontAlgn="base">
                        <a:lnSpc>
                          <a:spcPct val="120000"/>
                        </a:lnSpc>
                        <a:spcBef>
                          <a:spcPts val="600"/>
                        </a:spcBef>
                        <a:spcAft>
                          <a:spcPts val="600"/>
                        </a:spcAft>
                        <a:buNone/>
                      </a:pPr>
                      <a:r>
                        <a:rPr lang="en-US" dirty="0">
                          <a:effectLst/>
                          <a:latin typeface="Alexandria"/>
                        </a:rPr>
                        <a:t>Building relationships with tenants (tenant relations, reports) &amp; lease execution.</a:t>
                      </a:r>
                    </a:p>
                  </a:txBody>
                  <a:tcPr anchor="ctr"/>
                </a:tc>
                <a:tc>
                  <a:txBody>
                    <a:bodyPr/>
                    <a:lstStyle/>
                    <a:p>
                      <a:pPr algn="ctr" fontAlgn="base">
                        <a:lnSpc>
                          <a:spcPct val="120000"/>
                        </a:lnSpc>
                        <a:spcBef>
                          <a:spcPts val="600"/>
                        </a:spcBef>
                        <a:spcAft>
                          <a:spcPts val="600"/>
                        </a:spcAft>
                        <a:buNone/>
                      </a:pPr>
                      <a:r>
                        <a:rPr lang="en-US">
                          <a:effectLst/>
                          <a:latin typeface="Alexandria"/>
                        </a:rPr>
                        <a:t>Ongoing property management (long-term).</a:t>
                      </a:r>
                    </a:p>
                  </a:txBody>
                  <a:tcPr anchor="ctr"/>
                </a:tc>
                <a:extLst>
                  <a:ext uri="{0D108BD9-81ED-4DB2-BD59-A6C34878D82A}">
                    <a16:rowId xmlns:a16="http://schemas.microsoft.com/office/drawing/2014/main" val="2748981961"/>
                  </a:ext>
                </a:extLst>
              </a:tr>
              <a:tr h="819150">
                <a:tc>
                  <a:txBody>
                    <a:bodyPr/>
                    <a:lstStyle/>
                    <a:p>
                      <a:pPr algn="ctr" fontAlgn="base">
                        <a:lnSpc>
                          <a:spcPct val="120000"/>
                        </a:lnSpc>
                        <a:spcBef>
                          <a:spcPts val="600"/>
                        </a:spcBef>
                        <a:spcAft>
                          <a:spcPts val="600"/>
                        </a:spcAft>
                        <a:buNone/>
                      </a:pPr>
                      <a:r>
                        <a:rPr lang="en-US" b="1" dirty="0">
                          <a:solidFill>
                            <a:srgbClr val="34363D"/>
                          </a:solidFill>
                          <a:effectLst/>
                          <a:latin typeface="Alexandria"/>
                        </a:rPr>
                        <a:t>Time frame</a:t>
                      </a:r>
                      <a:endParaRPr lang="en-US" dirty="0">
                        <a:effectLst/>
                        <a:latin typeface="Alexandria"/>
                      </a:endParaRPr>
                    </a:p>
                  </a:txBody>
                  <a:tcPr anchor="ctr"/>
                </a:tc>
                <a:tc>
                  <a:txBody>
                    <a:bodyPr/>
                    <a:lstStyle/>
                    <a:p>
                      <a:pPr algn="ctr" fontAlgn="base">
                        <a:lnSpc>
                          <a:spcPct val="120000"/>
                        </a:lnSpc>
                        <a:spcBef>
                          <a:spcPts val="600"/>
                        </a:spcBef>
                        <a:spcAft>
                          <a:spcPts val="600"/>
                        </a:spcAft>
                        <a:buNone/>
                      </a:pPr>
                      <a:r>
                        <a:rPr lang="en-US">
                          <a:effectLst/>
                          <a:latin typeface="Alexandria"/>
                        </a:rPr>
                        <a:t>Transactional – duration ends with closing.</a:t>
                      </a:r>
                    </a:p>
                  </a:txBody>
                  <a:tcPr anchor="ctr"/>
                </a:tc>
                <a:tc>
                  <a:txBody>
                    <a:bodyPr/>
                    <a:lstStyle/>
                    <a:p>
                      <a:pPr algn="ctr" fontAlgn="base">
                        <a:lnSpc>
                          <a:spcPct val="120000"/>
                        </a:lnSpc>
                        <a:spcBef>
                          <a:spcPts val="600"/>
                        </a:spcBef>
                        <a:spcAft>
                          <a:spcPts val="600"/>
                        </a:spcAft>
                        <a:buNone/>
                      </a:pPr>
                      <a:r>
                        <a:rPr lang="en-US" dirty="0">
                          <a:effectLst/>
                          <a:latin typeface="Alexandria"/>
                        </a:rPr>
                        <a:t>Short-term – ends after lease signing.</a:t>
                      </a:r>
                    </a:p>
                  </a:txBody>
                  <a:tcPr anchor="ctr"/>
                </a:tc>
                <a:tc>
                  <a:txBody>
                    <a:bodyPr/>
                    <a:lstStyle/>
                    <a:p>
                      <a:pPr algn="ctr" fontAlgn="base">
                        <a:lnSpc>
                          <a:spcPct val="120000"/>
                        </a:lnSpc>
                        <a:spcBef>
                          <a:spcPts val="600"/>
                        </a:spcBef>
                        <a:spcAft>
                          <a:spcPts val="600"/>
                        </a:spcAft>
                        <a:buNone/>
                      </a:pPr>
                      <a:r>
                        <a:rPr lang="en-US">
                          <a:effectLst/>
                          <a:latin typeface="Alexandria"/>
                        </a:rPr>
                        <a:t>Ongoing – continuous throughout the tenancy.</a:t>
                      </a:r>
                    </a:p>
                  </a:txBody>
                  <a:tcPr anchor="ctr"/>
                </a:tc>
                <a:extLst>
                  <a:ext uri="{0D108BD9-81ED-4DB2-BD59-A6C34878D82A}">
                    <a16:rowId xmlns:a16="http://schemas.microsoft.com/office/drawing/2014/main" val="2513800815"/>
                  </a:ext>
                </a:extLst>
              </a:tr>
              <a:tr h="1333500">
                <a:tc>
                  <a:txBody>
                    <a:bodyPr/>
                    <a:lstStyle/>
                    <a:p>
                      <a:pPr algn="ctr" fontAlgn="base">
                        <a:lnSpc>
                          <a:spcPct val="120000"/>
                        </a:lnSpc>
                        <a:spcBef>
                          <a:spcPts val="600"/>
                        </a:spcBef>
                        <a:spcAft>
                          <a:spcPts val="600"/>
                        </a:spcAft>
                        <a:buNone/>
                      </a:pPr>
                      <a:r>
                        <a:rPr lang="en-US" b="1">
                          <a:solidFill>
                            <a:srgbClr val="34363D"/>
                          </a:solidFill>
                          <a:effectLst/>
                          <a:latin typeface="Alexandria"/>
                        </a:rPr>
                        <a:t>Key Responsibilities</a:t>
                      </a:r>
                      <a:endParaRPr lang="en-US">
                        <a:effectLst/>
                        <a:latin typeface="Alexandria"/>
                      </a:endParaRPr>
                    </a:p>
                  </a:txBody>
                  <a:tcPr anchor="ctr"/>
                </a:tc>
                <a:tc>
                  <a:txBody>
                    <a:bodyPr/>
                    <a:lstStyle/>
                    <a:p>
                      <a:pPr algn="ctr" fontAlgn="base">
                        <a:lnSpc>
                          <a:spcPct val="120000"/>
                        </a:lnSpc>
                        <a:spcBef>
                          <a:spcPts val="600"/>
                        </a:spcBef>
                        <a:spcAft>
                          <a:spcPts val="600"/>
                        </a:spcAft>
                        <a:buNone/>
                      </a:pPr>
                      <a:r>
                        <a:rPr lang="en-US">
                          <a:effectLst/>
                          <a:latin typeface="Alexandria"/>
                        </a:rPr>
                        <a:t>Representing buyer/seller – marketing the property, preparing reports, market analysis.</a:t>
                      </a:r>
                    </a:p>
                  </a:txBody>
                  <a:tcPr anchor="ctr"/>
                </a:tc>
                <a:tc>
                  <a:txBody>
                    <a:bodyPr/>
                    <a:lstStyle/>
                    <a:p>
                      <a:pPr algn="ctr" fontAlgn="base">
                        <a:lnSpc>
                          <a:spcPct val="120000"/>
                        </a:lnSpc>
                        <a:spcBef>
                          <a:spcPts val="600"/>
                        </a:spcBef>
                        <a:spcAft>
                          <a:spcPts val="600"/>
                        </a:spcAft>
                        <a:buNone/>
                      </a:pPr>
                      <a:r>
                        <a:rPr lang="en-US" dirty="0">
                          <a:effectLst/>
                          <a:latin typeface="Alexandria"/>
                        </a:rPr>
                        <a:t>Advertising the property – showing properties – negotiating terms – LOI.</a:t>
                      </a:r>
                    </a:p>
                  </a:txBody>
                  <a:tcPr anchor="ctr"/>
                </a:tc>
                <a:tc>
                  <a:txBody>
                    <a:bodyPr/>
                    <a:lstStyle/>
                    <a:p>
                      <a:pPr algn="ctr" fontAlgn="base">
                        <a:lnSpc>
                          <a:spcPct val="120000"/>
                        </a:lnSpc>
                        <a:spcBef>
                          <a:spcPts val="600"/>
                        </a:spcBef>
                        <a:spcAft>
                          <a:spcPts val="600"/>
                        </a:spcAft>
                        <a:buNone/>
                      </a:pPr>
                      <a:r>
                        <a:rPr lang="en-US" dirty="0">
                          <a:effectLst/>
                          <a:latin typeface="Alexandria"/>
                        </a:rPr>
                        <a:t>Daily property management – rent collection – complaint handling – maintenance oversight – financial reporting.</a:t>
                      </a:r>
                    </a:p>
                  </a:txBody>
                  <a:tcPr anchor="ctr"/>
                </a:tc>
                <a:extLst>
                  <a:ext uri="{0D108BD9-81ED-4DB2-BD59-A6C34878D82A}">
                    <a16:rowId xmlns:a16="http://schemas.microsoft.com/office/drawing/2014/main" val="2350243008"/>
                  </a:ext>
                </a:extLst>
              </a:tr>
            </a:tbl>
          </a:graphicData>
        </a:graphic>
      </p:graphicFrame>
      <p:sp>
        <p:nvSpPr>
          <p:cNvPr id="7" name="TextBox 6">
            <a:extLst>
              <a:ext uri="{FF2B5EF4-FFF2-40B4-BE49-F238E27FC236}">
                <a16:creationId xmlns:a16="http://schemas.microsoft.com/office/drawing/2014/main" id="{C58EF0ED-F8A7-9586-9398-66280328EB92}"/>
              </a:ext>
            </a:extLst>
          </p:cNvPr>
          <p:cNvSpPr txBox="1"/>
          <p:nvPr/>
        </p:nvSpPr>
        <p:spPr>
          <a:xfrm>
            <a:off x="456063" y="1521053"/>
            <a:ext cx="11645900" cy="430887"/>
          </a:xfrm>
          <a:prstGeom prst="rect">
            <a:avLst/>
          </a:prstGeom>
          <a:noFill/>
        </p:spPr>
        <p:txBody>
          <a:bodyPr wrap="square">
            <a:spAutoFit/>
          </a:bodyPr>
          <a:lstStyle/>
          <a:p>
            <a:pPr algn="ctr"/>
            <a:r>
              <a:rPr lang="en-US" sz="2200" b="1" kern="0" dirty="0">
                <a:latin typeface="Alexandria"/>
                <a:ea typeface="Times New Roman" panose="02020603050405020304" pitchFamily="18" charset="0"/>
              </a:rPr>
              <a:t>Real Estate Agent </a:t>
            </a:r>
            <a:r>
              <a:rPr lang="en-US" sz="2200" b="1" dirty="0">
                <a:latin typeface="Alexandria"/>
              </a:rPr>
              <a:t>vs.</a:t>
            </a:r>
            <a:r>
              <a:rPr lang="en-US" sz="2200" b="1" kern="0" dirty="0">
                <a:latin typeface="Alexandria"/>
                <a:ea typeface="Times New Roman" panose="02020603050405020304" pitchFamily="18" charset="0"/>
              </a:rPr>
              <a:t> </a:t>
            </a:r>
            <a:r>
              <a:rPr lang="en-US" sz="2200" b="1" kern="0" dirty="0">
                <a:effectLst/>
                <a:latin typeface="Alexandria"/>
                <a:ea typeface="Times New Roman" panose="02020603050405020304" pitchFamily="18" charset="0"/>
              </a:rPr>
              <a:t>Leasing Agent vs. </a:t>
            </a:r>
            <a:r>
              <a:rPr lang="en-US" sz="2200" b="1" dirty="0">
                <a:latin typeface="Alexandria"/>
              </a:rPr>
              <a:t>Property Manager</a:t>
            </a:r>
            <a:endParaRPr lang="en-US" sz="2200" dirty="0"/>
          </a:p>
        </p:txBody>
      </p:sp>
      <p:sp>
        <p:nvSpPr>
          <p:cNvPr id="9" name="TextBox 8">
            <a:extLst>
              <a:ext uri="{FF2B5EF4-FFF2-40B4-BE49-F238E27FC236}">
                <a16:creationId xmlns:a16="http://schemas.microsoft.com/office/drawing/2014/main" id="{A6C822EF-AEEF-BD69-68CB-23CAF6ACA189}"/>
              </a:ext>
            </a:extLst>
          </p:cNvPr>
          <p:cNvSpPr txBox="1"/>
          <p:nvPr/>
        </p:nvSpPr>
        <p:spPr>
          <a:xfrm>
            <a:off x="180431" y="1110700"/>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Marketing the Property </a:t>
            </a:r>
          </a:p>
        </p:txBody>
      </p:sp>
    </p:spTree>
    <p:extLst>
      <p:ext uri="{BB962C8B-B14F-4D97-AF65-F5344CB8AC3E}">
        <p14:creationId xmlns:p14="http://schemas.microsoft.com/office/powerpoint/2010/main" val="4195664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9F6BE-BAC5-B430-B11B-5E42B9AAF5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84A71FA-3A73-B03B-E276-098D36009A3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84BA377-E18B-045D-669A-31ECBFC987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A04E6D9-C3ED-C90D-0FA9-1BA81DFC031D}"/>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aphicFrame>
        <p:nvGraphicFramePr>
          <p:cNvPr id="3" name="Table 2">
            <a:extLst>
              <a:ext uri="{FF2B5EF4-FFF2-40B4-BE49-F238E27FC236}">
                <a16:creationId xmlns:a16="http://schemas.microsoft.com/office/drawing/2014/main" id="{466A7DB4-9BF5-44C5-4BC3-C2D01E179674}"/>
              </a:ext>
            </a:extLst>
          </p:cNvPr>
          <p:cNvGraphicFramePr>
            <a:graphicFrameLocks noGrp="1"/>
          </p:cNvGraphicFramePr>
          <p:nvPr>
            <p:extLst>
              <p:ext uri="{D42A27DB-BD31-4B8C-83A1-F6EECF244321}">
                <p14:modId xmlns:p14="http://schemas.microsoft.com/office/powerpoint/2010/main" val="1210331307"/>
              </p:ext>
            </p:extLst>
          </p:nvPr>
        </p:nvGraphicFramePr>
        <p:xfrm>
          <a:off x="175940" y="1866953"/>
          <a:ext cx="11840119" cy="2792315"/>
        </p:xfrm>
        <a:graphic>
          <a:graphicData uri="http://schemas.openxmlformats.org/drawingml/2006/table">
            <a:tbl>
              <a:tblPr firstRow="1" bandRow="1">
                <a:tableStyleId>{5C22544A-7EE6-4342-B048-85BDC9FD1C3A}</a:tableStyleId>
              </a:tblPr>
              <a:tblGrid>
                <a:gridCol w="1743619">
                  <a:extLst>
                    <a:ext uri="{9D8B030D-6E8A-4147-A177-3AD203B41FA5}">
                      <a16:colId xmlns:a16="http://schemas.microsoft.com/office/drawing/2014/main" val="33319909"/>
                    </a:ext>
                  </a:extLst>
                </a:gridCol>
                <a:gridCol w="2857500">
                  <a:extLst>
                    <a:ext uri="{9D8B030D-6E8A-4147-A177-3AD203B41FA5}">
                      <a16:colId xmlns:a16="http://schemas.microsoft.com/office/drawing/2014/main" val="3256089979"/>
                    </a:ext>
                  </a:extLst>
                </a:gridCol>
                <a:gridCol w="4210050">
                  <a:extLst>
                    <a:ext uri="{9D8B030D-6E8A-4147-A177-3AD203B41FA5}">
                      <a16:colId xmlns:a16="http://schemas.microsoft.com/office/drawing/2014/main" val="1554260394"/>
                    </a:ext>
                  </a:extLst>
                </a:gridCol>
                <a:gridCol w="3028950">
                  <a:extLst>
                    <a:ext uri="{9D8B030D-6E8A-4147-A177-3AD203B41FA5}">
                      <a16:colId xmlns:a16="http://schemas.microsoft.com/office/drawing/2014/main" val="2751136915"/>
                    </a:ext>
                  </a:extLst>
                </a:gridCol>
              </a:tblGrid>
              <a:tr h="402523">
                <a:tc>
                  <a:txBody>
                    <a:bodyPr/>
                    <a:lstStyle/>
                    <a:p>
                      <a:pPr algn="ctr" fontAlgn="b">
                        <a:buNone/>
                      </a:pPr>
                      <a:r>
                        <a:rPr lang="en-US" sz="2200" b="1" dirty="0">
                          <a:solidFill>
                            <a:schemeClr val="bg1"/>
                          </a:solidFill>
                          <a:effectLst/>
                          <a:latin typeface="Alexandria"/>
                        </a:rPr>
                        <a:t>Aspect</a:t>
                      </a:r>
                    </a:p>
                  </a:txBody>
                  <a:tcPr anchor="b"/>
                </a:tc>
                <a:tc>
                  <a:txBody>
                    <a:bodyPr/>
                    <a:lstStyle/>
                    <a:p>
                      <a:pPr algn="ctr" fontAlgn="b">
                        <a:buNone/>
                      </a:pPr>
                      <a:r>
                        <a:rPr lang="en-US" sz="2200" b="1" dirty="0">
                          <a:solidFill>
                            <a:schemeClr val="bg1"/>
                          </a:solidFill>
                          <a:effectLst/>
                          <a:latin typeface="Alexandria"/>
                        </a:rPr>
                        <a:t>Real Estate Agent</a:t>
                      </a:r>
                    </a:p>
                  </a:txBody>
                  <a:tcPr anchor="b"/>
                </a:tc>
                <a:tc>
                  <a:txBody>
                    <a:bodyPr/>
                    <a:lstStyle/>
                    <a:p>
                      <a:pPr algn="ctr" fontAlgn="b">
                        <a:buNone/>
                      </a:pPr>
                      <a:r>
                        <a:rPr lang="en-US" sz="2200" b="1" dirty="0">
                          <a:solidFill>
                            <a:schemeClr val="bg1"/>
                          </a:solidFill>
                          <a:effectLst/>
                          <a:latin typeface="Alexandria"/>
                        </a:rPr>
                        <a:t>Leasing Agent</a:t>
                      </a:r>
                    </a:p>
                  </a:txBody>
                  <a:tcPr anchor="b"/>
                </a:tc>
                <a:tc>
                  <a:txBody>
                    <a:bodyPr/>
                    <a:lstStyle/>
                    <a:p>
                      <a:pPr algn="ctr" fontAlgn="b">
                        <a:buNone/>
                      </a:pPr>
                      <a:r>
                        <a:rPr lang="en-US" sz="2200" b="1" dirty="0">
                          <a:solidFill>
                            <a:schemeClr val="bg1"/>
                          </a:solidFill>
                          <a:effectLst/>
                          <a:latin typeface="Alexandria"/>
                        </a:rPr>
                        <a:t>Property Manager</a:t>
                      </a:r>
                    </a:p>
                  </a:txBody>
                  <a:tcPr anchor="b"/>
                </a:tc>
                <a:extLst>
                  <a:ext uri="{0D108BD9-81ED-4DB2-BD59-A6C34878D82A}">
                    <a16:rowId xmlns:a16="http://schemas.microsoft.com/office/drawing/2014/main" val="2071643297"/>
                  </a:ext>
                </a:extLst>
              </a:tr>
              <a:tr h="997083">
                <a:tc>
                  <a:txBody>
                    <a:bodyPr/>
                    <a:lstStyle/>
                    <a:p>
                      <a:pPr algn="ctr" fontAlgn="base">
                        <a:lnSpc>
                          <a:spcPct val="120000"/>
                        </a:lnSpc>
                        <a:spcBef>
                          <a:spcPts val="600"/>
                        </a:spcBef>
                        <a:spcAft>
                          <a:spcPts val="600"/>
                        </a:spcAft>
                        <a:buNone/>
                      </a:pPr>
                      <a:r>
                        <a:rPr lang="en-US" b="1" dirty="0">
                          <a:solidFill>
                            <a:srgbClr val="34363D"/>
                          </a:solidFill>
                          <a:effectLst/>
                          <a:latin typeface="Alexandria"/>
                        </a:rPr>
                        <a:t>Compensation</a:t>
                      </a:r>
                      <a:endParaRPr lang="en-US" dirty="0">
                        <a:effectLst/>
                        <a:latin typeface="Alexandria"/>
                      </a:endParaRPr>
                    </a:p>
                  </a:txBody>
                  <a:tcPr anchor="ctr"/>
                </a:tc>
                <a:tc>
                  <a:txBody>
                    <a:bodyPr/>
                    <a:lstStyle/>
                    <a:p>
                      <a:pPr algn="ctr" fontAlgn="base">
                        <a:lnSpc>
                          <a:spcPct val="120000"/>
                        </a:lnSpc>
                        <a:spcBef>
                          <a:spcPts val="600"/>
                        </a:spcBef>
                        <a:spcAft>
                          <a:spcPts val="600"/>
                        </a:spcAft>
                        <a:buNone/>
                      </a:pPr>
                      <a:r>
                        <a:rPr lang="en-US">
                          <a:effectLst/>
                          <a:latin typeface="Alexandria"/>
                        </a:rPr>
                        <a:t>Commission (6-8% typically).</a:t>
                      </a:r>
                    </a:p>
                  </a:txBody>
                  <a:tcPr anchor="ctr"/>
                </a:tc>
                <a:tc>
                  <a:txBody>
                    <a:bodyPr/>
                    <a:lstStyle/>
                    <a:p>
                      <a:pPr algn="ctr" fontAlgn="base">
                        <a:lnSpc>
                          <a:spcPct val="120000"/>
                        </a:lnSpc>
                        <a:spcBef>
                          <a:spcPts val="600"/>
                        </a:spcBef>
                        <a:spcAft>
                          <a:spcPts val="600"/>
                        </a:spcAft>
                        <a:buNone/>
                      </a:pPr>
                      <a:r>
                        <a:rPr lang="en-US">
                          <a:effectLst/>
                          <a:latin typeface="Alexandria"/>
                        </a:rPr>
                        <a:t>(5-10%) commission or fixed monthly management fee.</a:t>
                      </a:r>
                    </a:p>
                  </a:txBody>
                  <a:tcPr anchor="ctr"/>
                </a:tc>
                <a:tc>
                  <a:txBody>
                    <a:bodyPr/>
                    <a:lstStyle/>
                    <a:p>
                      <a:pPr algn="ctr" fontAlgn="base">
                        <a:lnSpc>
                          <a:spcPct val="120000"/>
                        </a:lnSpc>
                        <a:spcBef>
                          <a:spcPts val="600"/>
                        </a:spcBef>
                        <a:spcAft>
                          <a:spcPts val="600"/>
                        </a:spcAft>
                        <a:buNone/>
                      </a:pPr>
                      <a:r>
                        <a:rPr lang="en-US" dirty="0">
                          <a:effectLst/>
                          <a:latin typeface="Alexandria"/>
                        </a:rPr>
                        <a:t>Percentage of rental income (typically 8-12%) or a fixed monthly fee.</a:t>
                      </a:r>
                    </a:p>
                  </a:txBody>
                  <a:tcPr anchor="ctr"/>
                </a:tc>
                <a:extLst>
                  <a:ext uri="{0D108BD9-81ED-4DB2-BD59-A6C34878D82A}">
                    <a16:rowId xmlns:a16="http://schemas.microsoft.com/office/drawing/2014/main" val="2981342684"/>
                  </a:ext>
                </a:extLst>
              </a:tr>
              <a:tr h="1308574">
                <a:tc>
                  <a:txBody>
                    <a:bodyPr/>
                    <a:lstStyle/>
                    <a:p>
                      <a:pPr algn="ctr" fontAlgn="base">
                        <a:lnSpc>
                          <a:spcPct val="120000"/>
                        </a:lnSpc>
                        <a:spcBef>
                          <a:spcPts val="600"/>
                        </a:spcBef>
                        <a:spcAft>
                          <a:spcPts val="600"/>
                        </a:spcAft>
                        <a:buNone/>
                      </a:pPr>
                      <a:r>
                        <a:rPr lang="en-US" b="1" dirty="0">
                          <a:solidFill>
                            <a:srgbClr val="34363D"/>
                          </a:solidFill>
                          <a:effectLst/>
                          <a:latin typeface="Alexandria"/>
                        </a:rPr>
                        <a:t>Legal Duty</a:t>
                      </a:r>
                      <a:endParaRPr lang="en-US" dirty="0">
                        <a:effectLst/>
                        <a:latin typeface="Alexandria"/>
                      </a:endParaRPr>
                    </a:p>
                  </a:txBody>
                  <a:tcPr anchor="ctr"/>
                </a:tc>
                <a:tc>
                  <a:txBody>
                    <a:bodyPr/>
                    <a:lstStyle/>
                    <a:p>
                      <a:pPr algn="ctr" fontAlgn="base">
                        <a:lnSpc>
                          <a:spcPct val="120000"/>
                        </a:lnSpc>
                        <a:spcBef>
                          <a:spcPts val="600"/>
                        </a:spcBef>
                        <a:spcAft>
                          <a:spcPts val="600"/>
                        </a:spcAft>
                        <a:buNone/>
                      </a:pPr>
                      <a:r>
                        <a:rPr lang="en-US" dirty="0">
                          <a:effectLst/>
                          <a:latin typeface="Alexandria"/>
                        </a:rPr>
                        <a:t>Agent to buyer/seller under Listing/Buyer Agreement.</a:t>
                      </a:r>
                    </a:p>
                  </a:txBody>
                  <a:tcPr anchor="ctr"/>
                </a:tc>
                <a:tc>
                  <a:txBody>
                    <a:bodyPr/>
                    <a:lstStyle/>
                    <a:p>
                      <a:pPr algn="ctr" fontAlgn="base">
                        <a:lnSpc>
                          <a:spcPct val="120000"/>
                        </a:lnSpc>
                        <a:spcBef>
                          <a:spcPts val="600"/>
                        </a:spcBef>
                        <a:spcAft>
                          <a:spcPts val="600"/>
                        </a:spcAft>
                        <a:buNone/>
                      </a:pPr>
                      <a:r>
                        <a:rPr lang="en-US" dirty="0">
                          <a:effectLst/>
                          <a:latin typeface="Alexandria"/>
                        </a:rPr>
                        <a:t>Agent to landlord &amp; tenant (depending on representation agreement); Fiduciary duty to the owner.</a:t>
                      </a:r>
                    </a:p>
                  </a:txBody>
                  <a:tcPr anchor="ctr"/>
                </a:tc>
                <a:tc>
                  <a:txBody>
                    <a:bodyPr/>
                    <a:lstStyle/>
                    <a:p>
                      <a:pPr algn="ctr" fontAlgn="base">
                        <a:lnSpc>
                          <a:spcPct val="120000"/>
                        </a:lnSpc>
                        <a:spcBef>
                          <a:spcPts val="600"/>
                        </a:spcBef>
                        <a:spcAft>
                          <a:spcPts val="600"/>
                        </a:spcAft>
                        <a:buNone/>
                      </a:pPr>
                      <a:r>
                        <a:rPr lang="en-US" dirty="0">
                          <a:effectLst/>
                          <a:latin typeface="Alexandria"/>
                        </a:rPr>
                        <a:t>Fiduciary duty to the owner (under PMA).</a:t>
                      </a:r>
                    </a:p>
                  </a:txBody>
                  <a:tcPr anchor="ctr"/>
                </a:tc>
                <a:extLst>
                  <a:ext uri="{0D108BD9-81ED-4DB2-BD59-A6C34878D82A}">
                    <a16:rowId xmlns:a16="http://schemas.microsoft.com/office/drawing/2014/main" val="3845889833"/>
                  </a:ext>
                </a:extLst>
              </a:tr>
            </a:tbl>
          </a:graphicData>
        </a:graphic>
      </p:graphicFrame>
      <p:sp>
        <p:nvSpPr>
          <p:cNvPr id="9" name="TextBox 8">
            <a:extLst>
              <a:ext uri="{FF2B5EF4-FFF2-40B4-BE49-F238E27FC236}">
                <a16:creationId xmlns:a16="http://schemas.microsoft.com/office/drawing/2014/main" id="{1233F45A-4B4B-91D3-3573-17A82AEF6134}"/>
              </a:ext>
            </a:extLst>
          </p:cNvPr>
          <p:cNvSpPr txBox="1"/>
          <p:nvPr/>
        </p:nvSpPr>
        <p:spPr>
          <a:xfrm>
            <a:off x="0" y="4670842"/>
            <a:ext cx="12987580" cy="2039917"/>
          </a:xfrm>
          <a:prstGeom prst="rect">
            <a:avLst/>
          </a:prstGeom>
          <a:noFill/>
        </p:spPr>
        <p:txBody>
          <a:bodyPr wrap="square">
            <a:spAutoFit/>
          </a:bodyPr>
          <a:lstStyle/>
          <a:p>
            <a:pPr>
              <a:lnSpc>
                <a:spcPct val="120000"/>
              </a:lnSpc>
              <a:spcBef>
                <a:spcPts val="600"/>
              </a:spcBef>
              <a:buFont typeface="Wingdings" panose="05000000000000000000" pitchFamily="2" charset="2"/>
              <a:buChar char="§"/>
              <a:tabLst>
                <a:tab pos="342900" algn="l"/>
              </a:tabLst>
            </a:pPr>
            <a:r>
              <a:rPr lang="en-US" b="1" dirty="0">
                <a:latin typeface="Alexandria"/>
              </a:rPr>
              <a:t>"Fiduciary Duty": </a:t>
            </a:r>
            <a:r>
              <a:rPr lang="en-US" dirty="0">
                <a:latin typeface="Alexandria"/>
              </a:rPr>
              <a:t>The highest standard of care, requiring loyalty, obedience, and diligence to the client (owner).</a:t>
            </a:r>
          </a:p>
          <a:p>
            <a:pPr>
              <a:lnSpc>
                <a:spcPct val="120000"/>
              </a:lnSpc>
              <a:spcBef>
                <a:spcPts val="600"/>
              </a:spcBef>
              <a:buFont typeface="Wingdings" panose="05000000000000000000" pitchFamily="2" charset="2"/>
              <a:buChar char="§"/>
              <a:tabLst>
                <a:tab pos="342900" algn="l"/>
              </a:tabLst>
            </a:pPr>
            <a:r>
              <a:rPr lang="en-US" b="1" dirty="0">
                <a:latin typeface="Alexandria"/>
              </a:rPr>
              <a:t>"Transactional": </a:t>
            </a:r>
            <a:r>
              <a:rPr lang="en-US" dirty="0">
                <a:latin typeface="Alexandria"/>
              </a:rPr>
              <a:t>Refers to a limited-duration engagement focused on completing a specific transaction (e.g., sale, lease).</a:t>
            </a:r>
          </a:p>
          <a:p>
            <a:pPr>
              <a:lnSpc>
                <a:spcPct val="120000"/>
              </a:lnSpc>
              <a:spcBef>
                <a:spcPts val="600"/>
              </a:spcBef>
              <a:buFont typeface="Wingdings" panose="05000000000000000000" pitchFamily="2" charset="2"/>
              <a:buChar char="§"/>
              <a:tabLst>
                <a:tab pos="342900" algn="l"/>
              </a:tabLst>
            </a:pPr>
            <a:r>
              <a:rPr lang="en-US" b="1" dirty="0">
                <a:latin typeface="Alexandria"/>
              </a:rPr>
              <a:t>"LOI": </a:t>
            </a:r>
            <a:r>
              <a:rPr lang="en-US" dirty="0">
                <a:latin typeface="Alexandria"/>
              </a:rPr>
              <a:t>Letter of Intent – a non-binding document outlining the key terms of a potential lease.</a:t>
            </a:r>
          </a:p>
          <a:p>
            <a:pPr>
              <a:lnSpc>
                <a:spcPct val="120000"/>
              </a:lnSpc>
              <a:spcBef>
                <a:spcPts val="600"/>
              </a:spcBef>
              <a:buFont typeface="Wingdings" panose="05000000000000000000" pitchFamily="2" charset="2"/>
              <a:buChar char="§"/>
              <a:tabLst>
                <a:tab pos="342900" algn="l"/>
              </a:tabLst>
            </a:pPr>
            <a:r>
              <a:rPr lang="en-US" sz="1700" b="1" dirty="0">
                <a:latin typeface="Alexandria"/>
              </a:rPr>
              <a:t>"PMA": </a:t>
            </a:r>
            <a:r>
              <a:rPr lang="en-US" sz="1700" dirty="0">
                <a:latin typeface="Alexandria"/>
              </a:rPr>
              <a:t>Property Management Agreement – the contract outlining the responsibilities and compensation of the property manager.</a:t>
            </a:r>
          </a:p>
          <a:p>
            <a:pPr>
              <a:lnSpc>
                <a:spcPct val="120000"/>
              </a:lnSpc>
              <a:spcBef>
                <a:spcPts val="600"/>
              </a:spcBef>
              <a:buFont typeface="Wingdings" panose="05000000000000000000" pitchFamily="2" charset="2"/>
              <a:buChar char="§"/>
              <a:tabLst>
                <a:tab pos="342900" algn="l"/>
              </a:tabLst>
            </a:pPr>
            <a:r>
              <a:rPr lang="en-US" b="1" dirty="0">
                <a:latin typeface="Alexandria"/>
              </a:rPr>
              <a:t>"Tenant Relations": </a:t>
            </a:r>
            <a:r>
              <a:rPr lang="en-US" dirty="0">
                <a:latin typeface="Alexandria"/>
              </a:rPr>
              <a:t>Managing communication, addressing concerns, and ensuring tenant satisfaction</a:t>
            </a:r>
          </a:p>
        </p:txBody>
      </p:sp>
      <p:sp>
        <p:nvSpPr>
          <p:cNvPr id="10" name="TextBox 9">
            <a:extLst>
              <a:ext uri="{FF2B5EF4-FFF2-40B4-BE49-F238E27FC236}">
                <a16:creationId xmlns:a16="http://schemas.microsoft.com/office/drawing/2014/main" id="{17458B3F-3B28-021A-152D-1EEC799D17E1}"/>
              </a:ext>
            </a:extLst>
          </p:cNvPr>
          <p:cNvSpPr txBox="1"/>
          <p:nvPr/>
        </p:nvSpPr>
        <p:spPr>
          <a:xfrm>
            <a:off x="456063" y="1521053"/>
            <a:ext cx="11645900" cy="430887"/>
          </a:xfrm>
          <a:prstGeom prst="rect">
            <a:avLst/>
          </a:prstGeom>
          <a:noFill/>
        </p:spPr>
        <p:txBody>
          <a:bodyPr wrap="square">
            <a:spAutoFit/>
          </a:bodyPr>
          <a:lstStyle/>
          <a:p>
            <a:pPr algn="ctr"/>
            <a:r>
              <a:rPr lang="en-US" sz="2200" b="1" kern="0" dirty="0">
                <a:latin typeface="Alexandria"/>
                <a:ea typeface="Times New Roman" panose="02020603050405020304" pitchFamily="18" charset="0"/>
              </a:rPr>
              <a:t>Real Estate Agent </a:t>
            </a:r>
            <a:r>
              <a:rPr lang="en-US" sz="2200" b="1" dirty="0">
                <a:latin typeface="Alexandria"/>
              </a:rPr>
              <a:t>vs.</a:t>
            </a:r>
            <a:r>
              <a:rPr lang="en-US" sz="2200" b="1" kern="0" dirty="0">
                <a:latin typeface="Alexandria"/>
                <a:ea typeface="Times New Roman" panose="02020603050405020304" pitchFamily="18" charset="0"/>
              </a:rPr>
              <a:t> </a:t>
            </a:r>
            <a:r>
              <a:rPr lang="en-US" sz="2200" b="1" kern="0" dirty="0">
                <a:effectLst/>
                <a:latin typeface="Alexandria"/>
                <a:ea typeface="Times New Roman" panose="02020603050405020304" pitchFamily="18" charset="0"/>
              </a:rPr>
              <a:t>Leasing Agent vs. </a:t>
            </a:r>
            <a:r>
              <a:rPr lang="en-US" sz="2200" b="1" dirty="0">
                <a:latin typeface="Alexandria"/>
              </a:rPr>
              <a:t>Property Manager</a:t>
            </a:r>
            <a:endParaRPr lang="en-US" sz="2200" dirty="0"/>
          </a:p>
        </p:txBody>
      </p:sp>
      <p:sp>
        <p:nvSpPr>
          <p:cNvPr id="11" name="TextBox 10">
            <a:extLst>
              <a:ext uri="{FF2B5EF4-FFF2-40B4-BE49-F238E27FC236}">
                <a16:creationId xmlns:a16="http://schemas.microsoft.com/office/drawing/2014/main" id="{8492BB0D-6C36-5D15-F522-4E449FDF9286}"/>
              </a:ext>
            </a:extLst>
          </p:cNvPr>
          <p:cNvSpPr txBox="1"/>
          <p:nvPr/>
        </p:nvSpPr>
        <p:spPr>
          <a:xfrm>
            <a:off x="180431" y="1110700"/>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Marketing the Property </a:t>
            </a:r>
          </a:p>
        </p:txBody>
      </p:sp>
    </p:spTree>
    <p:extLst>
      <p:ext uri="{BB962C8B-B14F-4D97-AF65-F5344CB8AC3E}">
        <p14:creationId xmlns:p14="http://schemas.microsoft.com/office/powerpoint/2010/main" val="190268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 calcmode="lin" valueType="num">
                                      <p:cBhvr additive="base">
                                        <p:cTn id="3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 calcmode="lin" valueType="num">
                                      <p:cBhvr additive="base">
                                        <p:cTn id="3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12FBF-4B20-46BD-CD4A-29DCF8DA181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A323F96-A171-C689-D8F6-C5E2C1243BC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A741F92-D107-15DB-6DA9-B140E8953F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roup 7">
            <a:extLst>
              <a:ext uri="{FF2B5EF4-FFF2-40B4-BE49-F238E27FC236}">
                <a16:creationId xmlns:a16="http://schemas.microsoft.com/office/drawing/2014/main" id="{A72D514A-BE77-3A95-2AAF-722ED843FECE}"/>
              </a:ext>
            </a:extLst>
          </p:cNvPr>
          <p:cNvGrpSpPr/>
          <p:nvPr/>
        </p:nvGrpSpPr>
        <p:grpSpPr>
          <a:xfrm>
            <a:off x="428081" y="1365246"/>
            <a:ext cx="2937789" cy="1371216"/>
            <a:chOff x="4770048" y="2169"/>
            <a:chExt cx="2937789" cy="1371216"/>
          </a:xfrm>
        </p:grpSpPr>
        <p:sp>
          <p:nvSpPr>
            <p:cNvPr id="9" name="Oval 8">
              <a:extLst>
                <a:ext uri="{FF2B5EF4-FFF2-40B4-BE49-F238E27FC236}">
                  <a16:creationId xmlns:a16="http://schemas.microsoft.com/office/drawing/2014/main" id="{72AD8827-1E92-ABBE-35A9-74DF86F36A1E}"/>
                </a:ext>
              </a:extLst>
            </p:cNvPr>
            <p:cNvSpPr/>
            <p:nvPr/>
          </p:nvSpPr>
          <p:spPr>
            <a:xfrm>
              <a:off x="4770048" y="2169"/>
              <a:ext cx="2937789" cy="1371216"/>
            </a:xfrm>
            <a:prstGeom prst="ellips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Oval 4">
              <a:extLst>
                <a:ext uri="{FF2B5EF4-FFF2-40B4-BE49-F238E27FC236}">
                  <a16:creationId xmlns:a16="http://schemas.microsoft.com/office/drawing/2014/main" id="{2B1762C4-5C3F-007C-CBD7-270E7C0194B2}"/>
                </a:ext>
              </a:extLst>
            </p:cNvPr>
            <p:cNvSpPr txBox="1"/>
            <p:nvPr/>
          </p:nvSpPr>
          <p:spPr>
            <a:xfrm>
              <a:off x="5200277" y="202979"/>
              <a:ext cx="207733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a:ea typeface="+mn-ea"/>
                  <a:cs typeface="+mn-cs"/>
                </a:rPr>
                <a:t>1. Pre-Lease Phase</a:t>
              </a:r>
            </a:p>
          </p:txBody>
        </p:sp>
      </p:grpSp>
      <p:sp>
        <p:nvSpPr>
          <p:cNvPr id="13" name="Rectangle: Folded Corner 12">
            <a:extLst>
              <a:ext uri="{FF2B5EF4-FFF2-40B4-BE49-F238E27FC236}">
                <a16:creationId xmlns:a16="http://schemas.microsoft.com/office/drawing/2014/main" id="{4B3C8FCC-58EF-DCC7-4F74-10752C2DA35C}"/>
              </a:ext>
            </a:extLst>
          </p:cNvPr>
          <p:cNvSpPr/>
          <p:nvPr/>
        </p:nvSpPr>
        <p:spPr>
          <a:xfrm>
            <a:off x="3619500" y="1762390"/>
            <a:ext cx="7962900" cy="576927"/>
          </a:xfrm>
          <a:prstGeom prst="foldedCorner">
            <a:avLst/>
          </a:prstGeom>
          <a:solidFill>
            <a:srgbClr val="FFFFFF"/>
          </a:solidFill>
          <a:ln w="2857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 Tenant Screening (Financial, Credit Checks, Rental History)</a:t>
            </a:r>
          </a:p>
        </p:txBody>
      </p:sp>
      <p:sp>
        <p:nvSpPr>
          <p:cNvPr id="2" name="TextBox 1">
            <a:extLst>
              <a:ext uri="{FF2B5EF4-FFF2-40B4-BE49-F238E27FC236}">
                <a16:creationId xmlns:a16="http://schemas.microsoft.com/office/drawing/2014/main" id="{51752A6D-8164-4F32-F149-54D2DD2B2A89}"/>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0" name="TextBox 9">
            <a:extLst>
              <a:ext uri="{FF2B5EF4-FFF2-40B4-BE49-F238E27FC236}">
                <a16:creationId xmlns:a16="http://schemas.microsoft.com/office/drawing/2014/main" id="{24419FE3-4859-67C1-8E9D-EFA7D5FA9DE5}"/>
              </a:ext>
            </a:extLst>
          </p:cNvPr>
          <p:cNvSpPr txBox="1"/>
          <p:nvPr/>
        </p:nvSpPr>
        <p:spPr>
          <a:xfrm>
            <a:off x="1415659" y="3045198"/>
            <a:ext cx="9391650" cy="3341364"/>
          </a:xfrm>
          <a:prstGeom prst="doubleWave">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Alexandria"/>
                <a:ea typeface="+mn-ea"/>
                <a:cs typeface="+mn-cs"/>
              </a:rPr>
              <a:t>Tenant Screening</a:t>
            </a:r>
          </a:p>
          <a:p>
            <a:pPr marL="0" marR="0" lvl="0" indent="0" algn="ctr" defTabSz="914400" rtl="0" eaLnBrk="1" fontAlgn="auto" latinLnBrk="0" hangingPunct="1">
              <a:lnSpc>
                <a:spcPct val="120000"/>
              </a:lnSpc>
              <a:spcBef>
                <a:spcPts val="600"/>
              </a:spcBef>
              <a:spcAft>
                <a:spcPts val="600"/>
              </a:spcAft>
              <a:buClrTx/>
              <a:buSzTx/>
              <a:buFontTx/>
              <a:buNone/>
              <a:tabLst/>
              <a:defRPr/>
            </a:pPr>
            <a:r>
              <a:rPr lang="en-US" sz="2000" dirty="0">
                <a:solidFill>
                  <a:prstClr val="black"/>
                </a:solidFill>
                <a:latin typeface="Alexandria"/>
              </a:rPr>
              <a:t>Is the process of </a:t>
            </a:r>
            <a:r>
              <a:rPr lang="en-US" sz="2000" b="1" dirty="0">
                <a:solidFill>
                  <a:prstClr val="black"/>
                </a:solidFill>
                <a:latin typeface="Alexandria"/>
              </a:rPr>
              <a:t>evaluating and analyzing </a:t>
            </a:r>
            <a:r>
              <a:rPr lang="en-US" sz="2000" dirty="0">
                <a:solidFill>
                  <a:prstClr val="black"/>
                </a:solidFill>
                <a:latin typeface="Alexandria"/>
              </a:rPr>
              <a:t>the </a:t>
            </a:r>
            <a:r>
              <a:rPr lang="en-US" sz="2000" b="1" dirty="0">
                <a:solidFill>
                  <a:prstClr val="black"/>
                </a:solidFill>
                <a:latin typeface="Alexandria"/>
              </a:rPr>
              <a:t>background of prospective tenants </a:t>
            </a:r>
            <a:r>
              <a:rPr lang="en-US" sz="2000" dirty="0">
                <a:solidFill>
                  <a:prstClr val="black"/>
                </a:solidFill>
                <a:latin typeface="Alexandria"/>
              </a:rPr>
              <a:t>to determine their financial, legal, and behavioral suitability for leasing a property.</a:t>
            </a:r>
          </a:p>
          <a:p>
            <a:pPr marL="0" marR="0" lvl="0" indent="0" algn="ctr" defTabSz="914400" rtl="0" eaLnBrk="1" fontAlgn="auto" latinLnBrk="0" hangingPunct="1">
              <a:lnSpc>
                <a:spcPct val="120000"/>
              </a:lnSpc>
              <a:spcBef>
                <a:spcPts val="600"/>
              </a:spcBef>
              <a:spcAft>
                <a:spcPts val="600"/>
              </a:spcAft>
              <a:buClrTx/>
              <a:buSzTx/>
              <a:buFontTx/>
              <a:buNone/>
              <a:tabLst/>
              <a:defRPr/>
            </a:pPr>
            <a:r>
              <a:rPr lang="en-US" sz="2000" b="1" dirty="0">
                <a:solidFill>
                  <a:prstClr val="black"/>
                </a:solidFill>
                <a:latin typeface="Alexandria"/>
              </a:rPr>
              <a:t>This process </a:t>
            </a:r>
            <a:r>
              <a:rPr lang="en-US" sz="2000" dirty="0">
                <a:solidFill>
                  <a:prstClr val="black"/>
                </a:solidFill>
                <a:latin typeface="Alexandria"/>
              </a:rPr>
              <a:t>typically </a:t>
            </a:r>
            <a:r>
              <a:rPr lang="en-US" sz="2000" b="1" dirty="0">
                <a:solidFill>
                  <a:prstClr val="black"/>
                </a:solidFill>
                <a:latin typeface="Alexandria"/>
              </a:rPr>
              <a:t>includes</a:t>
            </a:r>
            <a:r>
              <a:rPr lang="en-US" sz="2000" dirty="0">
                <a:solidFill>
                  <a:prstClr val="black"/>
                </a:solidFill>
                <a:latin typeface="Alexandria"/>
              </a:rPr>
              <a:t> reviewing </a:t>
            </a:r>
            <a:r>
              <a:rPr lang="en-US" sz="2000" b="1" dirty="0">
                <a:solidFill>
                  <a:prstClr val="black"/>
                </a:solidFill>
                <a:latin typeface="Alexandria"/>
              </a:rPr>
              <a:t>the applicant’s credit history, criminal record, rental history, income level, and employment stability</a:t>
            </a:r>
            <a:r>
              <a:rPr lang="en-US" sz="2000" dirty="0">
                <a:solidFill>
                  <a:prstClr val="black"/>
                </a:solidFill>
                <a:latin typeface="Alexandria"/>
              </a:rPr>
              <a:t>, in addition to verifying references (both personal and from previous landlords).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2222358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7DF7E-3544-F903-BACE-433A0B12E3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A0B9160-BEC4-066B-8F69-46C7E2381D7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449EBF1-2030-0629-A661-686FB8BD8A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7DFADCF-28D0-77EC-5004-DF56FCB20738}"/>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aphicFrame>
        <p:nvGraphicFramePr>
          <p:cNvPr id="4" name="Diagram 3">
            <a:extLst>
              <a:ext uri="{FF2B5EF4-FFF2-40B4-BE49-F238E27FC236}">
                <a16:creationId xmlns:a16="http://schemas.microsoft.com/office/drawing/2014/main" id="{A9093B2E-DB1F-A9A6-813C-7A04B65499D4}"/>
              </a:ext>
            </a:extLst>
          </p:cNvPr>
          <p:cNvGraphicFramePr/>
          <p:nvPr>
            <p:extLst>
              <p:ext uri="{D42A27DB-BD31-4B8C-83A1-F6EECF244321}">
                <p14:modId xmlns:p14="http://schemas.microsoft.com/office/powerpoint/2010/main" val="3190413132"/>
              </p:ext>
            </p:extLst>
          </p:nvPr>
        </p:nvGraphicFramePr>
        <p:xfrm>
          <a:off x="180430" y="79526"/>
          <a:ext cx="11831139" cy="45558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Folded Corner 6">
            <a:extLst>
              <a:ext uri="{FF2B5EF4-FFF2-40B4-BE49-F238E27FC236}">
                <a16:creationId xmlns:a16="http://schemas.microsoft.com/office/drawing/2014/main" id="{316E9AB4-93C2-1695-6500-CE482BF4261E}"/>
              </a:ext>
            </a:extLst>
          </p:cNvPr>
          <p:cNvSpPr/>
          <p:nvPr/>
        </p:nvSpPr>
        <p:spPr>
          <a:xfrm>
            <a:off x="464949" y="3428999"/>
            <a:ext cx="1875296" cy="3188775"/>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dirty="0">
                <a:solidFill>
                  <a:schemeClr val="tx1"/>
                </a:solidFill>
                <a:latin typeface="Alexandria"/>
              </a:rPr>
              <a:t>Directly responsible for implementing the screening criteria on behalf of the property owner</a:t>
            </a:r>
          </a:p>
        </p:txBody>
      </p:sp>
      <p:sp>
        <p:nvSpPr>
          <p:cNvPr id="12" name="Rectangle: Folded Corner 11">
            <a:extLst>
              <a:ext uri="{FF2B5EF4-FFF2-40B4-BE49-F238E27FC236}">
                <a16:creationId xmlns:a16="http://schemas.microsoft.com/office/drawing/2014/main" id="{7B31FF4B-5F5E-07ED-5D5E-4DF4AAE51FE5}"/>
              </a:ext>
            </a:extLst>
          </p:cNvPr>
          <p:cNvSpPr/>
          <p:nvPr/>
        </p:nvSpPr>
        <p:spPr>
          <a:xfrm>
            <a:off x="3624020" y="3429000"/>
            <a:ext cx="1875296" cy="3188776"/>
          </a:xfrm>
          <a:prstGeom prst="foldedCorner">
            <a:avLst/>
          </a:prstGeom>
          <a:solidFill>
            <a:schemeClr val="bg1"/>
          </a:solidFill>
          <a:ln w="38100">
            <a:solidFill>
              <a:srgbClr val="66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dirty="0">
                <a:solidFill>
                  <a:schemeClr val="tx1"/>
                </a:solidFill>
                <a:latin typeface="Alexandria"/>
              </a:rPr>
              <a:t>When leasing activities are handled through real estate agencies</a:t>
            </a:r>
          </a:p>
        </p:txBody>
      </p:sp>
      <p:sp>
        <p:nvSpPr>
          <p:cNvPr id="14" name="Rectangle: Folded Corner 13">
            <a:extLst>
              <a:ext uri="{FF2B5EF4-FFF2-40B4-BE49-F238E27FC236}">
                <a16:creationId xmlns:a16="http://schemas.microsoft.com/office/drawing/2014/main" id="{4D85D402-0EE1-3C4D-143F-DF42A7F13BFF}"/>
              </a:ext>
            </a:extLst>
          </p:cNvPr>
          <p:cNvSpPr/>
          <p:nvPr/>
        </p:nvSpPr>
        <p:spPr>
          <a:xfrm>
            <a:off x="6690849" y="3429000"/>
            <a:ext cx="1875296" cy="3188776"/>
          </a:xfrm>
          <a:prstGeom prst="foldedCorner">
            <a:avLst/>
          </a:prstGeom>
          <a:solidFill>
            <a:schemeClr val="bg1"/>
          </a:solidFill>
          <a:ln w="381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dirty="0">
                <a:solidFill>
                  <a:schemeClr val="tx1"/>
                </a:solidFill>
                <a:latin typeface="Alexandria"/>
              </a:rPr>
              <a:t>Specialized firms that provide comprehensive background and credit reports </a:t>
            </a:r>
          </a:p>
        </p:txBody>
      </p:sp>
      <p:sp>
        <p:nvSpPr>
          <p:cNvPr id="15" name="Rectangle: Folded Corner 14">
            <a:extLst>
              <a:ext uri="{FF2B5EF4-FFF2-40B4-BE49-F238E27FC236}">
                <a16:creationId xmlns:a16="http://schemas.microsoft.com/office/drawing/2014/main" id="{52255DDF-8A46-2213-F1B8-A912BADC2D7B}"/>
              </a:ext>
            </a:extLst>
          </p:cNvPr>
          <p:cNvSpPr/>
          <p:nvPr/>
        </p:nvSpPr>
        <p:spPr>
          <a:xfrm>
            <a:off x="9851755" y="3429000"/>
            <a:ext cx="1875296" cy="3188774"/>
          </a:xfrm>
          <a:prstGeom prst="foldedCorner">
            <a:avLst/>
          </a:prstGeom>
          <a:solidFill>
            <a:schemeClr val="bg1"/>
          </a:solidFill>
          <a:ln w="38100">
            <a:solidFill>
              <a:srgbClr val="FFCC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dirty="0">
                <a:solidFill>
                  <a:schemeClr val="tx1"/>
                </a:solidFill>
                <a:latin typeface="Alexandria"/>
              </a:rPr>
              <a:t>In smaller or individually managed properties, the landlord may conduct screening personally</a:t>
            </a:r>
          </a:p>
        </p:txBody>
      </p:sp>
      <p:sp>
        <p:nvSpPr>
          <p:cNvPr id="16" name="TextBox 15">
            <a:extLst>
              <a:ext uri="{FF2B5EF4-FFF2-40B4-BE49-F238E27FC236}">
                <a16:creationId xmlns:a16="http://schemas.microsoft.com/office/drawing/2014/main" id="{0A00A9F3-DF0C-D3F6-C27C-35FEEDB25E9C}"/>
              </a:ext>
            </a:extLst>
          </p:cNvPr>
          <p:cNvSpPr txBox="1"/>
          <p:nvPr/>
        </p:nvSpPr>
        <p:spPr>
          <a:xfrm>
            <a:off x="180431" y="1110700"/>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Tenant Screening </a:t>
            </a:r>
          </a:p>
        </p:txBody>
      </p:sp>
    </p:spTree>
    <p:extLst>
      <p:ext uri="{BB962C8B-B14F-4D97-AF65-F5344CB8AC3E}">
        <p14:creationId xmlns:p14="http://schemas.microsoft.com/office/powerpoint/2010/main" val="214424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7" grpId="0" animBg="1"/>
      <p:bldP spid="12"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B2F45-19BE-22AD-BFAE-E88D194EC99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639CD7F-163A-0A81-5D35-68C5011DF3E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1EFDC5C-3649-92FA-E1C1-F480DF51F1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F56173C-8153-7ED6-9480-E24014E5860A}"/>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aphicFrame>
        <p:nvGraphicFramePr>
          <p:cNvPr id="12" name="Diagram 11">
            <a:extLst>
              <a:ext uri="{FF2B5EF4-FFF2-40B4-BE49-F238E27FC236}">
                <a16:creationId xmlns:a16="http://schemas.microsoft.com/office/drawing/2014/main" id="{4DEB082B-BAA9-3EC2-40E7-062DB8B79601}"/>
              </a:ext>
            </a:extLst>
          </p:cNvPr>
          <p:cNvGraphicFramePr/>
          <p:nvPr>
            <p:extLst>
              <p:ext uri="{D42A27DB-BD31-4B8C-83A1-F6EECF244321}">
                <p14:modId xmlns:p14="http://schemas.microsoft.com/office/powerpoint/2010/main" val="3110021311"/>
              </p:ext>
            </p:extLst>
          </p:nvPr>
        </p:nvGraphicFramePr>
        <p:xfrm>
          <a:off x="1333001" y="1765669"/>
          <a:ext cx="9222828" cy="44037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TextBox 13">
            <a:extLst>
              <a:ext uri="{FF2B5EF4-FFF2-40B4-BE49-F238E27FC236}">
                <a16:creationId xmlns:a16="http://schemas.microsoft.com/office/drawing/2014/main" id="{3EDC4EAE-9360-1A28-9FB7-2B39C6893EDD}"/>
              </a:ext>
            </a:extLst>
          </p:cNvPr>
          <p:cNvSpPr txBox="1"/>
          <p:nvPr/>
        </p:nvSpPr>
        <p:spPr>
          <a:xfrm>
            <a:off x="180431" y="1233007"/>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Tenant Screening </a:t>
            </a:r>
          </a:p>
        </p:txBody>
      </p:sp>
    </p:spTree>
    <p:extLst>
      <p:ext uri="{BB962C8B-B14F-4D97-AF65-F5344CB8AC3E}">
        <p14:creationId xmlns:p14="http://schemas.microsoft.com/office/powerpoint/2010/main" val="182351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72000-22F5-F9D6-3D15-28D995A2D5F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5D2A6BA-82D6-924E-325A-E98AC41D700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D92ED09-990A-EC5E-2362-8439C6B283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D04A66B-30C1-4532-BFBD-A09CF48077B9}"/>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7D4043A5-DF35-95C0-82D7-5F17578BC5DD}"/>
              </a:ext>
            </a:extLst>
          </p:cNvPr>
          <p:cNvSpPr txBox="1"/>
          <p:nvPr/>
        </p:nvSpPr>
        <p:spPr>
          <a:xfrm>
            <a:off x="180431" y="1312254"/>
            <a:ext cx="6098582" cy="430887"/>
          </a:xfrm>
          <a:prstGeom prst="rect">
            <a:avLst/>
          </a:prstGeom>
          <a:noFill/>
        </p:spPr>
        <p:txBody>
          <a:bodyPr wrap="square">
            <a:spAutoFit/>
          </a:bodyPr>
          <a:lstStyle/>
          <a:p>
            <a:pPr marL="285750" indent="-285750">
              <a:buFont typeface="Wingdings" panose="05000000000000000000" pitchFamily="2" charset="2"/>
              <a:buChar char="v"/>
            </a:pPr>
            <a:r>
              <a:rPr lang="en-US" sz="2200" b="1" dirty="0">
                <a:solidFill>
                  <a:srgbClr val="0070C0"/>
                </a:solidFill>
                <a:latin typeface="Alexandria"/>
              </a:rPr>
              <a:t>Tenant Screening </a:t>
            </a:r>
          </a:p>
        </p:txBody>
      </p:sp>
      <p:graphicFrame>
        <p:nvGraphicFramePr>
          <p:cNvPr id="8" name="Diagram 7">
            <a:extLst>
              <a:ext uri="{FF2B5EF4-FFF2-40B4-BE49-F238E27FC236}">
                <a16:creationId xmlns:a16="http://schemas.microsoft.com/office/drawing/2014/main" id="{999F6E4B-C750-B458-DB52-96EFAB476F85}"/>
              </a:ext>
            </a:extLst>
          </p:cNvPr>
          <p:cNvGraphicFramePr/>
          <p:nvPr>
            <p:extLst>
              <p:ext uri="{D42A27DB-BD31-4B8C-83A1-F6EECF244321}">
                <p14:modId xmlns:p14="http://schemas.microsoft.com/office/powerpoint/2010/main" val="1421068573"/>
              </p:ext>
            </p:extLst>
          </p:nvPr>
        </p:nvGraphicFramePr>
        <p:xfrm>
          <a:off x="180430" y="1124737"/>
          <a:ext cx="11831139" cy="45558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6547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38E9B-FD2B-7D97-631D-6F787EC5269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5FE5254-67BF-E961-B26C-6230E69EB6F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4857C9E-5C94-E0ED-3445-D2AAC0A237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3DE1A3D-467B-818E-8404-AE3888AFCD17}"/>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817C23FE-2E7B-425D-FF71-8DED3423E5A2}"/>
              </a:ext>
            </a:extLst>
          </p:cNvPr>
          <p:cNvSpPr txBox="1"/>
          <p:nvPr/>
        </p:nvSpPr>
        <p:spPr>
          <a:xfrm>
            <a:off x="180431" y="1312254"/>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Core Dimensions of Tenant Screening</a:t>
            </a:r>
          </a:p>
        </p:txBody>
      </p:sp>
      <p:grpSp>
        <p:nvGrpSpPr>
          <p:cNvPr id="4" name="Group 3">
            <a:extLst>
              <a:ext uri="{FF2B5EF4-FFF2-40B4-BE49-F238E27FC236}">
                <a16:creationId xmlns:a16="http://schemas.microsoft.com/office/drawing/2014/main" id="{C0C39446-A128-C3E1-44F0-571D7B691F81}"/>
              </a:ext>
            </a:extLst>
          </p:cNvPr>
          <p:cNvGrpSpPr/>
          <p:nvPr/>
        </p:nvGrpSpPr>
        <p:grpSpPr>
          <a:xfrm>
            <a:off x="180432" y="2092830"/>
            <a:ext cx="3446171" cy="780576"/>
            <a:chOff x="2283" y="1982217"/>
            <a:chExt cx="2040464" cy="1466986"/>
          </a:xfrm>
        </p:grpSpPr>
        <p:sp>
          <p:nvSpPr>
            <p:cNvPr id="7" name="Rectangle 6">
              <a:extLst>
                <a:ext uri="{FF2B5EF4-FFF2-40B4-BE49-F238E27FC236}">
                  <a16:creationId xmlns:a16="http://schemas.microsoft.com/office/drawing/2014/main" id="{F9B68193-15A7-BC51-DEA6-3FA98CF864CB}"/>
                </a:ext>
              </a:extLst>
            </p:cNvPr>
            <p:cNvSpPr/>
            <p:nvPr/>
          </p:nvSpPr>
          <p:spPr>
            <a:xfrm>
              <a:off x="2283" y="1982217"/>
              <a:ext cx="2040464" cy="1466986"/>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FAEB78D8-9F5F-061B-FEC3-EA49846D4296}"/>
                </a:ext>
              </a:extLst>
            </p:cNvPr>
            <p:cNvSpPr txBox="1"/>
            <p:nvPr/>
          </p:nvSpPr>
          <p:spPr>
            <a:xfrm>
              <a:off x="2283" y="1982217"/>
              <a:ext cx="2040464" cy="146698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1) Creditworthiness Assessment</a:t>
              </a:r>
              <a:endParaRPr lang="en-US" sz="1800" b="1" kern="1200" dirty="0">
                <a:solidFill>
                  <a:schemeClr val="tx1"/>
                </a:solidFill>
                <a:latin typeface="Alexandria"/>
              </a:endParaRPr>
            </a:p>
          </p:txBody>
        </p:sp>
      </p:grpSp>
      <p:sp>
        <p:nvSpPr>
          <p:cNvPr id="13" name="TextBox 12">
            <a:extLst>
              <a:ext uri="{FF2B5EF4-FFF2-40B4-BE49-F238E27FC236}">
                <a16:creationId xmlns:a16="http://schemas.microsoft.com/office/drawing/2014/main" id="{3EA3ACFB-D0FB-672E-7581-B199F07149D3}"/>
              </a:ext>
            </a:extLst>
          </p:cNvPr>
          <p:cNvSpPr txBox="1"/>
          <p:nvPr/>
        </p:nvSpPr>
        <p:spPr>
          <a:xfrm>
            <a:off x="3781587" y="2033122"/>
            <a:ext cx="7753027" cy="880369"/>
          </a:xfrm>
          <a:prstGeom prst="rect">
            <a:avLst/>
          </a:prstGeom>
          <a:solidFill>
            <a:schemeClr val="bg1"/>
          </a:solidFill>
          <a:ln>
            <a:solidFill>
              <a:srgbClr val="00B050"/>
            </a:solidFill>
          </a:ln>
        </p:spPr>
        <p:txBody>
          <a:bodyPr wrap="square">
            <a:spAutoFit/>
          </a:bodyPr>
          <a:lstStyle/>
          <a:p>
            <a:pPr>
              <a:lnSpc>
                <a:spcPct val="150000"/>
              </a:lnSpc>
            </a:pPr>
            <a:r>
              <a:rPr lang="en-US" dirty="0">
                <a:latin typeface="Alexandria"/>
              </a:rPr>
              <a:t>Creditworthiness functions as a primary indicator of a tenant’s ability to make timely payments. </a:t>
            </a:r>
            <a:r>
              <a:rPr lang="en-US" b="1" u="sng" dirty="0">
                <a:latin typeface="Alexandria"/>
              </a:rPr>
              <a:t>It includes</a:t>
            </a:r>
            <a:r>
              <a:rPr lang="en-US" u="sng" dirty="0">
                <a:latin typeface="Alexandria"/>
              </a:rPr>
              <a:t>:</a:t>
            </a:r>
          </a:p>
        </p:txBody>
      </p:sp>
      <p:sp>
        <p:nvSpPr>
          <p:cNvPr id="14" name="Rectangle: Folded Corner 13">
            <a:extLst>
              <a:ext uri="{FF2B5EF4-FFF2-40B4-BE49-F238E27FC236}">
                <a16:creationId xmlns:a16="http://schemas.microsoft.com/office/drawing/2014/main" id="{97AE9C81-9A4B-931B-F406-A57F467E853A}"/>
              </a:ext>
            </a:extLst>
          </p:cNvPr>
          <p:cNvSpPr/>
          <p:nvPr/>
        </p:nvSpPr>
        <p:spPr>
          <a:xfrm>
            <a:off x="1444379" y="3366454"/>
            <a:ext cx="3570686" cy="3188775"/>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lnSpc>
                <a:spcPct val="120000"/>
              </a:lnSpc>
              <a:buFont typeface="Wingdings" panose="05000000000000000000" pitchFamily="2" charset="2"/>
              <a:buChar char="ü"/>
            </a:pPr>
            <a:r>
              <a:rPr lang="en-US" sz="2000" b="1" dirty="0">
                <a:solidFill>
                  <a:srgbClr val="00B050"/>
                </a:solidFill>
                <a:latin typeface="Alexandria"/>
              </a:rPr>
              <a:t>Credit Report Analysis: </a:t>
            </a:r>
          </a:p>
          <a:p>
            <a:pPr algn="justLow">
              <a:lnSpc>
                <a:spcPct val="120000"/>
              </a:lnSpc>
            </a:pPr>
            <a:r>
              <a:rPr lang="en-US" dirty="0">
                <a:solidFill>
                  <a:schemeClr val="tx1"/>
                </a:solidFill>
                <a:latin typeface="Alexandria"/>
              </a:rPr>
              <a:t>A review of credit bureau reports (e.g., from Equifax or TransUnion) to identify patterns of timely payments, delinquencies, bankruptcies, or liens.</a:t>
            </a:r>
          </a:p>
        </p:txBody>
      </p:sp>
      <p:cxnSp>
        <p:nvCxnSpPr>
          <p:cNvPr id="18" name="Straight Arrow Connector 17">
            <a:extLst>
              <a:ext uri="{FF2B5EF4-FFF2-40B4-BE49-F238E27FC236}">
                <a16:creationId xmlns:a16="http://schemas.microsoft.com/office/drawing/2014/main" id="{C3F348B2-248B-5EBD-C757-AB2FF4D1F925}"/>
              </a:ext>
            </a:extLst>
          </p:cNvPr>
          <p:cNvCxnSpPr>
            <a:cxnSpLocks/>
          </p:cNvCxnSpPr>
          <p:nvPr/>
        </p:nvCxnSpPr>
        <p:spPr>
          <a:xfrm flipH="1">
            <a:off x="3074742" y="2824376"/>
            <a:ext cx="2473651" cy="542078"/>
          </a:xfrm>
          <a:prstGeom prst="straightConnector1">
            <a:avLst/>
          </a:prstGeom>
          <a:ln w="38100"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9" name="Straight Arrow Connector 18">
            <a:extLst>
              <a:ext uri="{FF2B5EF4-FFF2-40B4-BE49-F238E27FC236}">
                <a16:creationId xmlns:a16="http://schemas.microsoft.com/office/drawing/2014/main" id="{016AE5C3-D783-0EE8-2DB2-400659DA224E}"/>
              </a:ext>
            </a:extLst>
          </p:cNvPr>
          <p:cNvCxnSpPr>
            <a:cxnSpLocks/>
            <a:endCxn id="23" idx="0"/>
          </p:cNvCxnSpPr>
          <p:nvPr/>
        </p:nvCxnSpPr>
        <p:spPr>
          <a:xfrm>
            <a:off x="6520913" y="2761830"/>
            <a:ext cx="2469513" cy="604624"/>
          </a:xfrm>
          <a:prstGeom prst="straightConnector1">
            <a:avLst/>
          </a:prstGeom>
          <a:ln w="38100"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3" name="Rectangle: Folded Corner 22">
            <a:extLst>
              <a:ext uri="{FF2B5EF4-FFF2-40B4-BE49-F238E27FC236}">
                <a16:creationId xmlns:a16="http://schemas.microsoft.com/office/drawing/2014/main" id="{46AC4CDC-6C65-6919-3E10-0B01A8FBF77E}"/>
              </a:ext>
            </a:extLst>
          </p:cNvPr>
          <p:cNvSpPr/>
          <p:nvPr/>
        </p:nvSpPr>
        <p:spPr>
          <a:xfrm>
            <a:off x="7205083" y="3366454"/>
            <a:ext cx="3570686" cy="3188775"/>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61913" algn="justLow">
              <a:lnSpc>
                <a:spcPct val="120000"/>
              </a:lnSpc>
              <a:buFont typeface="Wingdings" panose="05000000000000000000" pitchFamily="2" charset="2"/>
              <a:buChar char="ü"/>
            </a:pPr>
            <a:r>
              <a:rPr lang="en-US" sz="2000" b="1" dirty="0">
                <a:solidFill>
                  <a:srgbClr val="00B050"/>
                </a:solidFill>
                <a:latin typeface="Alexandria"/>
              </a:rPr>
              <a:t>Credit Check Verification: </a:t>
            </a:r>
            <a:r>
              <a:rPr lang="en-US" dirty="0">
                <a:solidFill>
                  <a:schemeClr val="tx1"/>
                </a:solidFill>
                <a:latin typeface="Alexandria"/>
              </a:rPr>
              <a:t>Conducted through credit agencies to confirm the accuracy of financial data (e.g., outstanding debts, payment histories).</a:t>
            </a:r>
          </a:p>
        </p:txBody>
      </p:sp>
    </p:spTree>
    <p:extLst>
      <p:ext uri="{BB962C8B-B14F-4D97-AF65-F5344CB8AC3E}">
        <p14:creationId xmlns:p14="http://schemas.microsoft.com/office/powerpoint/2010/main" val="327907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A30F9-2097-BB82-FCE0-C5ABAF97FA6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BDB28DD-175A-D505-CFED-413E0868767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9AC3902-3EC4-25FD-6F5E-31EE48BCFC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F69D0F3-BE11-5D83-6D53-32024CD05F8F}"/>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D4DE1BED-6A83-0992-C6DB-3530DCE7A811}"/>
              </a:ext>
            </a:extLst>
          </p:cNvPr>
          <p:cNvSpPr txBox="1"/>
          <p:nvPr/>
        </p:nvSpPr>
        <p:spPr>
          <a:xfrm>
            <a:off x="180431" y="1312254"/>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Core Dimensions of Tenant Screening</a:t>
            </a:r>
          </a:p>
        </p:txBody>
      </p:sp>
      <p:sp>
        <p:nvSpPr>
          <p:cNvPr id="13" name="TextBox 12">
            <a:extLst>
              <a:ext uri="{FF2B5EF4-FFF2-40B4-BE49-F238E27FC236}">
                <a16:creationId xmlns:a16="http://schemas.microsoft.com/office/drawing/2014/main" id="{C92F5419-121C-FC2D-3A4A-D0190282F909}"/>
              </a:ext>
            </a:extLst>
          </p:cNvPr>
          <p:cNvSpPr txBox="1"/>
          <p:nvPr/>
        </p:nvSpPr>
        <p:spPr>
          <a:xfrm>
            <a:off x="3781587" y="2033122"/>
            <a:ext cx="7753027" cy="880369"/>
          </a:xfrm>
          <a:prstGeom prst="rect">
            <a:avLst/>
          </a:prstGeom>
          <a:solidFill>
            <a:schemeClr val="bg1"/>
          </a:solidFill>
          <a:ln>
            <a:solidFill>
              <a:srgbClr val="66FFFF"/>
            </a:solid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This dimension focuses on the tenant’s financial capacity to sustain lease payments and maintain the property. </a:t>
            </a:r>
            <a:r>
              <a:rPr kumimoji="0" lang="en-US" sz="1800" b="1" i="0" u="sng" strike="noStrike" kern="1200" cap="none" spc="0" normalizeH="0" baseline="0" noProof="0" dirty="0">
                <a:ln>
                  <a:noFill/>
                </a:ln>
                <a:solidFill>
                  <a:prstClr val="black"/>
                </a:solidFill>
                <a:effectLst/>
                <a:uLnTx/>
                <a:uFillTx/>
                <a:latin typeface="Alexandria"/>
                <a:ea typeface="+mn-ea"/>
                <a:cs typeface="+mn-cs"/>
              </a:rPr>
              <a:t>It entails:</a:t>
            </a:r>
          </a:p>
        </p:txBody>
      </p:sp>
      <p:sp>
        <p:nvSpPr>
          <p:cNvPr id="14" name="Rectangle: Folded Corner 13">
            <a:extLst>
              <a:ext uri="{FF2B5EF4-FFF2-40B4-BE49-F238E27FC236}">
                <a16:creationId xmlns:a16="http://schemas.microsoft.com/office/drawing/2014/main" id="{6E0C6390-CA74-9F58-C92E-B5ECF9DFD57F}"/>
              </a:ext>
            </a:extLst>
          </p:cNvPr>
          <p:cNvSpPr/>
          <p:nvPr/>
        </p:nvSpPr>
        <p:spPr>
          <a:xfrm>
            <a:off x="180431" y="3366454"/>
            <a:ext cx="5915569" cy="3412020"/>
          </a:xfrm>
          <a:prstGeom prst="foldedCorner">
            <a:avLst/>
          </a:prstGeom>
          <a:solidFill>
            <a:schemeClr val="bg1"/>
          </a:solidFill>
          <a:ln w="38100">
            <a:solidFill>
              <a:srgbClr val="66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a:p>
            <a:pPr marL="342900" marR="0" lvl="0" indent="-34290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a:p>
            <a:pPr marL="342900" marR="0" lvl="0" indent="-34290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00B0F0"/>
                </a:solidFill>
                <a:effectLst/>
                <a:uLnTx/>
                <a:uFillTx/>
                <a:latin typeface="Alexandria"/>
                <a:ea typeface="+mn-ea"/>
                <a:cs typeface="+mn-cs"/>
              </a:rPr>
              <a:t>Financial Statement Review:</a:t>
            </a:r>
          </a:p>
          <a:p>
            <a:pPr marL="285750" indent="-285750" algn="justLow">
              <a:spcBef>
                <a:spcPts val="600"/>
              </a:spcBef>
              <a:spcAft>
                <a:spcPts val="600"/>
              </a:spcAft>
              <a:buFont typeface="Wingdings" panose="05000000000000000000" pitchFamily="2" charset="2"/>
              <a:buChar char="§"/>
            </a:pPr>
            <a:r>
              <a:rPr kumimoji="0" lang="en-US" sz="1800" b="1" i="0" u="none" strike="noStrike" kern="1200" cap="none" spc="0" normalizeH="0" baseline="0" noProof="0" dirty="0">
                <a:ln>
                  <a:noFill/>
                </a:ln>
                <a:solidFill>
                  <a:prstClr val="black"/>
                </a:solidFill>
                <a:effectLst/>
                <a:uLnTx/>
                <a:uFillTx/>
                <a:latin typeface="Alexandria"/>
                <a:ea typeface="+mn-ea"/>
                <a:cs typeface="+mn-cs"/>
              </a:rPr>
              <a:t>Profit and Loss (P&amp;L) Statement</a:t>
            </a:r>
            <a:r>
              <a:rPr kumimoji="0" lang="en-US" sz="1800" b="0" i="0" u="none" strike="noStrike" kern="1200" cap="none" spc="0" normalizeH="0" baseline="0" noProof="0" dirty="0">
                <a:ln>
                  <a:noFill/>
                </a:ln>
                <a:solidFill>
                  <a:prstClr val="black"/>
                </a:solidFill>
                <a:effectLst/>
                <a:uLnTx/>
                <a:uFillTx/>
                <a:latin typeface="Alexandria"/>
                <a:ea typeface="+mn-ea"/>
                <a:cs typeface="+mn-cs"/>
              </a:rPr>
              <a:t>: Details the tenant’s business </a:t>
            </a:r>
            <a:r>
              <a:rPr lang="en-US" dirty="0">
                <a:solidFill>
                  <a:prstClr val="black"/>
                </a:solidFill>
                <a:latin typeface="Alexandria"/>
              </a:rPr>
              <a:t>income, expenses and </a:t>
            </a:r>
            <a:r>
              <a:rPr lang="en-US" b="1" dirty="0">
                <a:solidFill>
                  <a:prstClr val="black"/>
                </a:solidFill>
                <a:latin typeface="Alexandria"/>
              </a:rPr>
              <a:t>N</a:t>
            </a:r>
            <a:r>
              <a:rPr lang="en-US" dirty="0">
                <a:solidFill>
                  <a:prstClr val="black"/>
                </a:solidFill>
                <a:latin typeface="Alexandria"/>
              </a:rPr>
              <a:t>et</a:t>
            </a:r>
            <a:r>
              <a:rPr lang="en-US" b="1" dirty="0">
                <a:solidFill>
                  <a:prstClr val="black"/>
                </a:solidFill>
                <a:latin typeface="Alexandria"/>
              </a:rPr>
              <a:t> O</a:t>
            </a:r>
            <a:r>
              <a:rPr lang="en-US" dirty="0">
                <a:solidFill>
                  <a:prstClr val="black"/>
                </a:solidFill>
                <a:latin typeface="Alexandria"/>
              </a:rPr>
              <a:t>perating </a:t>
            </a:r>
            <a:r>
              <a:rPr lang="en-US" b="1" dirty="0">
                <a:solidFill>
                  <a:prstClr val="black"/>
                </a:solidFill>
                <a:latin typeface="Alexandria"/>
              </a:rPr>
              <a:t>I</a:t>
            </a:r>
            <a:r>
              <a:rPr lang="en-US" dirty="0">
                <a:solidFill>
                  <a:prstClr val="black"/>
                </a:solidFill>
                <a:latin typeface="Alexandria"/>
              </a:rPr>
              <a:t>ncome </a:t>
            </a:r>
            <a:r>
              <a:rPr lang="en-US" b="1" dirty="0">
                <a:solidFill>
                  <a:prstClr val="black"/>
                </a:solidFill>
                <a:latin typeface="Alexandria"/>
              </a:rPr>
              <a:t>(NOI)</a:t>
            </a:r>
          </a:p>
          <a:p>
            <a:pPr marL="465138" lvl="0" algn="ctr">
              <a:spcBef>
                <a:spcPts val="600"/>
              </a:spcBef>
              <a:spcAft>
                <a:spcPts val="600"/>
              </a:spcAft>
            </a:pPr>
            <a:r>
              <a:rPr kumimoji="0" lang="en-US" sz="1800" b="1" i="1" u="none" strike="noStrike" kern="1200" cap="none" spc="0" normalizeH="0" baseline="0" noProof="0" dirty="0">
                <a:ln>
                  <a:noFill/>
                </a:ln>
                <a:solidFill>
                  <a:prstClr val="black"/>
                </a:solidFill>
                <a:effectLst/>
                <a:uLnTx/>
                <a:uFillTx/>
                <a:latin typeface="Alexandria"/>
                <a:ea typeface="+mn-ea"/>
                <a:cs typeface="+mn-cs"/>
              </a:rPr>
              <a:t>(NOI)</a:t>
            </a:r>
            <a:r>
              <a:rPr lang="en-US" i="1" dirty="0">
                <a:solidFill>
                  <a:prstClr val="black"/>
                </a:solidFill>
                <a:latin typeface="Alexandria"/>
              </a:rPr>
              <a:t> a key metric for assessing cash flow availability for rent</a:t>
            </a:r>
            <a:r>
              <a:rPr kumimoji="0" lang="en-US" sz="1800" b="1" i="1" u="none" strike="noStrike" kern="1200" cap="none" spc="0" normalizeH="0" baseline="0" noProof="0" dirty="0">
                <a:ln>
                  <a:noFill/>
                </a:ln>
                <a:solidFill>
                  <a:prstClr val="black"/>
                </a:solidFill>
                <a:effectLst/>
                <a:uLnTx/>
                <a:uFillTx/>
                <a:latin typeface="Alexandria"/>
                <a:ea typeface="+mn-ea"/>
                <a:cs typeface="+mn-cs"/>
              </a:rPr>
              <a:t> </a:t>
            </a:r>
            <a:r>
              <a:rPr kumimoji="0" lang="en-US" sz="1800" b="0" i="1" u="none" strike="noStrike" kern="1200" cap="none" spc="0" normalizeH="0" baseline="0" noProof="0" dirty="0">
                <a:ln>
                  <a:noFill/>
                </a:ln>
                <a:solidFill>
                  <a:prstClr val="black"/>
                </a:solidFill>
                <a:effectLst/>
                <a:uLnTx/>
                <a:uFillTx/>
                <a:latin typeface="Alexandria"/>
                <a:ea typeface="+mn-ea"/>
                <a:cs typeface="+mn-cs"/>
              </a:rPr>
              <a:t>(calculated as revenue minus operating expenses)</a:t>
            </a:r>
          </a:p>
          <a:p>
            <a:pPr marL="285750" marR="0" lvl="0" indent="-285750" algn="justLow" defTabSz="914400" rtl="0" eaLnBrk="1" fontAlgn="auto" latinLnBrk="0" hangingPunct="1">
              <a:spcBef>
                <a:spcPts val="600"/>
              </a:spcBef>
              <a:spcAft>
                <a:spcPts val="600"/>
              </a:spcAft>
              <a:buClrTx/>
              <a:buSzTx/>
              <a:buFont typeface="Wingdings" panose="05000000000000000000" pitchFamily="2" charset="2"/>
              <a:buChar char="§"/>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Balance Sheet: </a:t>
            </a:r>
            <a:r>
              <a:rPr kumimoji="0" lang="en-US" sz="1800" b="0" i="0" u="none" strike="noStrike" kern="1200" cap="none" spc="0" normalizeH="0" baseline="0" noProof="0" dirty="0">
                <a:ln>
                  <a:noFill/>
                </a:ln>
                <a:solidFill>
                  <a:prstClr val="black"/>
                </a:solidFill>
                <a:effectLst/>
                <a:uLnTx/>
                <a:uFillTx/>
                <a:latin typeface="Alexandria"/>
                <a:ea typeface="+mn-ea"/>
                <a:cs typeface="+mn-cs"/>
              </a:rPr>
              <a:t>Provides a snapshot of the tenant’s assets (e.g., cash, equipment), liabilities (e.g., loans, accounts payable), and net worth (assets minus liabilities), reflecting overall financial stability.</a:t>
            </a:r>
          </a:p>
        </p:txBody>
      </p:sp>
      <p:cxnSp>
        <p:nvCxnSpPr>
          <p:cNvPr id="18" name="Straight Arrow Connector 17">
            <a:extLst>
              <a:ext uri="{FF2B5EF4-FFF2-40B4-BE49-F238E27FC236}">
                <a16:creationId xmlns:a16="http://schemas.microsoft.com/office/drawing/2014/main" id="{A62BA03E-9A52-2B36-F395-328B3BE9DB99}"/>
              </a:ext>
            </a:extLst>
          </p:cNvPr>
          <p:cNvCxnSpPr>
            <a:cxnSpLocks/>
            <a:endCxn id="14" idx="0"/>
          </p:cNvCxnSpPr>
          <p:nvPr/>
        </p:nvCxnSpPr>
        <p:spPr>
          <a:xfrm flipH="1">
            <a:off x="3138216" y="2824376"/>
            <a:ext cx="4202067" cy="542078"/>
          </a:xfrm>
          <a:prstGeom prst="straightConnector1">
            <a:avLst/>
          </a:prstGeom>
          <a:ln w="38100" cap="flat" cmpd="sng" algn="ctr">
            <a:solidFill>
              <a:srgbClr val="00B0F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9" name="Straight Arrow Connector 18">
            <a:extLst>
              <a:ext uri="{FF2B5EF4-FFF2-40B4-BE49-F238E27FC236}">
                <a16:creationId xmlns:a16="http://schemas.microsoft.com/office/drawing/2014/main" id="{A90B8630-BEFC-19EE-877D-91AF8495D0D6}"/>
              </a:ext>
            </a:extLst>
          </p:cNvPr>
          <p:cNvCxnSpPr>
            <a:cxnSpLocks/>
            <a:endCxn id="23" idx="0"/>
          </p:cNvCxnSpPr>
          <p:nvPr/>
        </p:nvCxnSpPr>
        <p:spPr>
          <a:xfrm>
            <a:off x="8307092" y="2824376"/>
            <a:ext cx="992083" cy="542078"/>
          </a:xfrm>
          <a:prstGeom prst="straightConnector1">
            <a:avLst/>
          </a:prstGeom>
          <a:ln w="38100" cap="flat" cmpd="sng" algn="ctr">
            <a:solidFill>
              <a:srgbClr val="00B0F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3" name="Rectangle: Folded Corner 22">
            <a:extLst>
              <a:ext uri="{FF2B5EF4-FFF2-40B4-BE49-F238E27FC236}">
                <a16:creationId xmlns:a16="http://schemas.microsoft.com/office/drawing/2014/main" id="{3C612F5E-CE11-6E15-4027-7B329580A059}"/>
              </a:ext>
            </a:extLst>
          </p:cNvPr>
          <p:cNvSpPr/>
          <p:nvPr/>
        </p:nvSpPr>
        <p:spPr>
          <a:xfrm>
            <a:off x="6586780" y="3366454"/>
            <a:ext cx="5424789" cy="3412020"/>
          </a:xfrm>
          <a:prstGeom prst="foldedCorner">
            <a:avLst/>
          </a:prstGeom>
          <a:solidFill>
            <a:schemeClr val="bg1"/>
          </a:solidFill>
          <a:ln w="38100">
            <a:solidFill>
              <a:srgbClr val="66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61913" marR="0" lvl="0" indent="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a:p>
            <a:pPr marL="61913" marR="0" lvl="0" indent="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00B0F0"/>
                </a:solidFill>
                <a:effectLst/>
                <a:uLnTx/>
                <a:uFillTx/>
                <a:latin typeface="Alexandria"/>
                <a:ea typeface="+mn-ea"/>
                <a:cs typeface="+mn-cs"/>
              </a:rPr>
              <a:t>Financial Ratio Analysis: </a:t>
            </a:r>
            <a:endParaRPr kumimoji="0" lang="ar-SY" sz="2000" b="1" i="0" u="none" strike="noStrike" kern="1200" cap="none" spc="0" normalizeH="0" baseline="0" noProof="0" dirty="0">
              <a:ln>
                <a:noFill/>
              </a:ln>
              <a:solidFill>
                <a:srgbClr val="00B0F0"/>
              </a:solidFill>
              <a:effectLst/>
              <a:uLnTx/>
              <a:uFillTx/>
              <a:latin typeface="Alexandria"/>
              <a:ea typeface="+mn-ea"/>
              <a:cs typeface="+mn-cs"/>
            </a:endParaRPr>
          </a:p>
          <a:p>
            <a:pPr marL="347663" marR="0" lvl="0" indent="-285750" algn="justLow"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Debt-to-Income Ratio (DTI): </a:t>
            </a:r>
            <a:r>
              <a:rPr kumimoji="0" lang="en-US" sz="1800" b="0" i="0" u="none" strike="noStrike" kern="1200" cap="none" spc="0" normalizeH="0" baseline="0" noProof="0" dirty="0">
                <a:ln>
                  <a:noFill/>
                </a:ln>
                <a:solidFill>
                  <a:prstClr val="black"/>
                </a:solidFill>
                <a:effectLst/>
                <a:uLnTx/>
                <a:uFillTx/>
                <a:latin typeface="Alexandria"/>
                <a:ea typeface="+mn-ea"/>
                <a:cs typeface="+mn-cs"/>
              </a:rPr>
              <a:t>Compares the tenant’s monthly income to the monthly rent. A common benchmark is that income should be at least three times the rent.</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347663" marR="0" lvl="0" indent="-285750" algn="justLow"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Cash Flow to Debt Service Ratio: </a:t>
            </a:r>
            <a:r>
              <a:rPr kumimoji="0" lang="en-US" sz="1800" b="0" i="0" u="none" strike="noStrike" kern="1200" cap="none" spc="0" normalizeH="0" baseline="0" noProof="0" dirty="0">
                <a:ln>
                  <a:noFill/>
                </a:ln>
                <a:solidFill>
                  <a:prstClr val="black"/>
                </a:solidFill>
                <a:effectLst/>
                <a:uLnTx/>
                <a:uFillTx/>
                <a:latin typeface="Alexandria"/>
                <a:ea typeface="+mn-ea"/>
                <a:cs typeface="+mn-cs"/>
              </a:rPr>
              <a:t>Compares the tenant’s monthly cash flow to their debt service obligations. A preferred standard is a ratio of 1.2 or higher.</a:t>
            </a:r>
          </a:p>
        </p:txBody>
      </p:sp>
      <p:grpSp>
        <p:nvGrpSpPr>
          <p:cNvPr id="8" name="Group 7">
            <a:extLst>
              <a:ext uri="{FF2B5EF4-FFF2-40B4-BE49-F238E27FC236}">
                <a16:creationId xmlns:a16="http://schemas.microsoft.com/office/drawing/2014/main" id="{7190C09F-038B-62E9-3709-F8559D86F075}"/>
              </a:ext>
            </a:extLst>
          </p:cNvPr>
          <p:cNvGrpSpPr/>
          <p:nvPr/>
        </p:nvGrpSpPr>
        <p:grpSpPr>
          <a:xfrm>
            <a:off x="180431" y="1988565"/>
            <a:ext cx="3229196" cy="880369"/>
            <a:chOff x="2454795" y="1982217"/>
            <a:chExt cx="2021923" cy="1515027"/>
          </a:xfrm>
        </p:grpSpPr>
        <p:sp>
          <p:nvSpPr>
            <p:cNvPr id="10" name="Rectangle 9">
              <a:extLst>
                <a:ext uri="{FF2B5EF4-FFF2-40B4-BE49-F238E27FC236}">
                  <a16:creationId xmlns:a16="http://schemas.microsoft.com/office/drawing/2014/main" id="{358C4233-F652-EF66-4C08-813B041B5A82}"/>
                </a:ext>
              </a:extLst>
            </p:cNvPr>
            <p:cNvSpPr/>
            <p:nvPr/>
          </p:nvSpPr>
          <p:spPr>
            <a:xfrm>
              <a:off x="2454795" y="1982217"/>
              <a:ext cx="2021923" cy="1515027"/>
            </a:xfrm>
            <a:prstGeom prst="rect">
              <a:avLst/>
            </a:prstGeom>
            <a:solidFill>
              <a:srgbClr val="66FFFF"/>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0064A128-B2B4-CD36-E5AE-6AA0F8139D1B}"/>
                </a:ext>
              </a:extLst>
            </p:cNvPr>
            <p:cNvSpPr txBox="1"/>
            <p:nvPr/>
          </p:nvSpPr>
          <p:spPr>
            <a:xfrm>
              <a:off x="2454795" y="1982217"/>
              <a:ext cx="2021923" cy="15150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2) Financial Status Evaluation</a:t>
              </a:r>
            </a:p>
          </p:txBody>
        </p:sp>
      </p:grpSp>
    </p:spTree>
    <p:extLst>
      <p:ext uri="{BB962C8B-B14F-4D97-AF65-F5344CB8AC3E}">
        <p14:creationId xmlns:p14="http://schemas.microsoft.com/office/powerpoint/2010/main" val="590975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DDE21-387E-0082-8DC5-3E021984DA6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EF54324-A6F6-192D-681D-E7E604169BA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2A44B24-1454-E615-447F-A120315EE5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660E018-01F1-DED0-D24E-0E828EACAEFB}"/>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988D10B1-7600-20B3-D673-66AF4C206B7D}"/>
              </a:ext>
            </a:extLst>
          </p:cNvPr>
          <p:cNvSpPr txBox="1"/>
          <p:nvPr/>
        </p:nvSpPr>
        <p:spPr>
          <a:xfrm>
            <a:off x="180431" y="1312254"/>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Core Dimensions of Tenant Screening</a:t>
            </a:r>
          </a:p>
        </p:txBody>
      </p:sp>
      <p:sp>
        <p:nvSpPr>
          <p:cNvPr id="13" name="TextBox 12">
            <a:extLst>
              <a:ext uri="{FF2B5EF4-FFF2-40B4-BE49-F238E27FC236}">
                <a16:creationId xmlns:a16="http://schemas.microsoft.com/office/drawing/2014/main" id="{D5E9AD27-96DF-9A35-20F7-E7881B9628CA}"/>
              </a:ext>
            </a:extLst>
          </p:cNvPr>
          <p:cNvSpPr txBox="1"/>
          <p:nvPr/>
        </p:nvSpPr>
        <p:spPr>
          <a:xfrm>
            <a:off x="3781587" y="1981320"/>
            <a:ext cx="7753027" cy="880369"/>
          </a:xfrm>
          <a:prstGeom prst="rect">
            <a:avLst/>
          </a:prstGeom>
          <a:solidFill>
            <a:schemeClr val="bg1"/>
          </a:solidFill>
          <a:ln>
            <a:solidFill>
              <a:schemeClr val="accent4">
                <a:lumMod val="60000"/>
                <a:lumOff val="40000"/>
              </a:schemeClr>
            </a:solid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This focuses on the tenant’s operational competence and alignment with the property’s long - term objectives:</a:t>
            </a:r>
            <a:endParaRPr kumimoji="0" lang="en-US" sz="1800" b="1" i="0" u="sng" strike="noStrike" kern="1200" cap="none" spc="0" normalizeH="0" baseline="0" noProof="0" dirty="0">
              <a:ln>
                <a:noFill/>
              </a:ln>
              <a:solidFill>
                <a:prstClr val="black"/>
              </a:solidFill>
              <a:effectLst/>
              <a:uLnTx/>
              <a:uFillTx/>
              <a:latin typeface="Alexandria"/>
              <a:ea typeface="+mn-ea"/>
              <a:cs typeface="+mn-cs"/>
            </a:endParaRPr>
          </a:p>
        </p:txBody>
      </p:sp>
      <p:sp>
        <p:nvSpPr>
          <p:cNvPr id="14" name="Rectangle: Folded Corner 13">
            <a:extLst>
              <a:ext uri="{FF2B5EF4-FFF2-40B4-BE49-F238E27FC236}">
                <a16:creationId xmlns:a16="http://schemas.microsoft.com/office/drawing/2014/main" id="{7AA88363-187D-2E74-45F6-4FCEB044791A}"/>
              </a:ext>
            </a:extLst>
          </p:cNvPr>
          <p:cNvSpPr/>
          <p:nvPr/>
        </p:nvSpPr>
        <p:spPr>
          <a:xfrm>
            <a:off x="309966" y="3350380"/>
            <a:ext cx="4541751" cy="3507620"/>
          </a:xfrm>
          <a:prstGeom prst="foldedCorner">
            <a:avLst/>
          </a:prstGeom>
          <a:solidFill>
            <a:schemeClr val="bg1"/>
          </a:solid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chemeClr val="accent4">
                    <a:lumMod val="60000"/>
                    <a:lumOff val="40000"/>
                  </a:schemeClr>
                </a:solidFill>
                <a:effectLst/>
                <a:uLnTx/>
                <a:uFillTx/>
                <a:latin typeface="Alexandria"/>
                <a:ea typeface="+mn-ea"/>
                <a:cs typeface="+mn-cs"/>
              </a:rPr>
              <a:t>Business Track Record:</a:t>
            </a:r>
          </a:p>
          <a:p>
            <a:pPr algn="justLow">
              <a:spcBef>
                <a:spcPts val="600"/>
              </a:spcBef>
              <a:spcAft>
                <a:spcPts val="600"/>
              </a:spcAft>
            </a:pPr>
            <a:r>
              <a:rPr kumimoji="0" lang="en-US" sz="1800" i="0" u="none" strike="noStrike" kern="1200" cap="none" spc="0" normalizeH="0" baseline="0" noProof="0" dirty="0">
                <a:ln>
                  <a:noFill/>
                </a:ln>
                <a:solidFill>
                  <a:prstClr val="black"/>
                </a:solidFill>
                <a:effectLst/>
                <a:uLnTx/>
                <a:uFillTx/>
                <a:latin typeface="Alexandria"/>
                <a:ea typeface="+mn-ea"/>
                <a:cs typeface="+mn-cs"/>
              </a:rPr>
              <a:t>A review of the tenant’s industry experience, past performance (e.g., revenue growth, tenant retention in prior leases), and market reputation.</a:t>
            </a:r>
          </a:p>
        </p:txBody>
      </p:sp>
      <p:cxnSp>
        <p:nvCxnSpPr>
          <p:cNvPr id="18" name="Straight Arrow Connector 17">
            <a:extLst>
              <a:ext uri="{FF2B5EF4-FFF2-40B4-BE49-F238E27FC236}">
                <a16:creationId xmlns:a16="http://schemas.microsoft.com/office/drawing/2014/main" id="{641F05C8-472B-8360-2DD1-496E07E07477}"/>
              </a:ext>
            </a:extLst>
          </p:cNvPr>
          <p:cNvCxnSpPr>
            <a:cxnSpLocks/>
            <a:endCxn id="14" idx="0"/>
          </p:cNvCxnSpPr>
          <p:nvPr/>
        </p:nvCxnSpPr>
        <p:spPr>
          <a:xfrm flipH="1">
            <a:off x="2580842" y="2870848"/>
            <a:ext cx="3518484" cy="479532"/>
          </a:xfrm>
          <a:prstGeom prst="straightConnector1">
            <a:avLst/>
          </a:prstGeom>
          <a:ln w="38100" cap="flat" cmpd="sng" algn="ctr">
            <a:solidFill>
              <a:schemeClr val="accent4">
                <a:lumMod val="60000"/>
                <a:lumOff val="40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9" name="Straight Arrow Connector 18">
            <a:extLst>
              <a:ext uri="{FF2B5EF4-FFF2-40B4-BE49-F238E27FC236}">
                <a16:creationId xmlns:a16="http://schemas.microsoft.com/office/drawing/2014/main" id="{0142EBDC-B842-215E-A986-891815D2E8FA}"/>
              </a:ext>
            </a:extLst>
          </p:cNvPr>
          <p:cNvCxnSpPr>
            <a:cxnSpLocks/>
            <a:endCxn id="23" idx="0"/>
          </p:cNvCxnSpPr>
          <p:nvPr/>
        </p:nvCxnSpPr>
        <p:spPr>
          <a:xfrm>
            <a:off x="6096000" y="2861689"/>
            <a:ext cx="2854463" cy="504765"/>
          </a:xfrm>
          <a:prstGeom prst="straightConnector1">
            <a:avLst/>
          </a:prstGeom>
          <a:ln w="38100" cap="flat" cmpd="sng" algn="ctr">
            <a:solidFill>
              <a:schemeClr val="accent4">
                <a:lumMod val="60000"/>
                <a:lumOff val="40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3" name="Rectangle: Folded Corner 22">
            <a:extLst>
              <a:ext uri="{FF2B5EF4-FFF2-40B4-BE49-F238E27FC236}">
                <a16:creationId xmlns:a16="http://schemas.microsoft.com/office/drawing/2014/main" id="{79B3A673-2D31-7840-53FD-D7681B91B005}"/>
              </a:ext>
            </a:extLst>
          </p:cNvPr>
          <p:cNvSpPr/>
          <p:nvPr/>
        </p:nvSpPr>
        <p:spPr>
          <a:xfrm>
            <a:off x="5889356" y="3366454"/>
            <a:ext cx="6122213" cy="3412020"/>
          </a:xfrm>
          <a:prstGeom prst="foldedCorner">
            <a:avLst/>
          </a:prstGeom>
          <a:solidFill>
            <a:schemeClr val="bg1"/>
          </a:solidFill>
          <a:ln w="38100">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61913" marR="0" lvl="0" indent="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a:p>
            <a:pPr marL="61913" marR="0" lvl="0" indent="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endParaRPr lang="ar-SY" sz="2000" b="1" dirty="0">
              <a:solidFill>
                <a:schemeClr val="accent4">
                  <a:lumMod val="60000"/>
                  <a:lumOff val="40000"/>
                </a:schemeClr>
              </a:solidFill>
              <a:latin typeface="Alexandria"/>
            </a:endParaRPr>
          </a:p>
          <a:p>
            <a:pPr marL="61913" marR="0" lvl="0" indent="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lang="en-US" sz="2000" b="1" dirty="0">
                <a:solidFill>
                  <a:schemeClr val="accent4">
                    <a:lumMod val="60000"/>
                    <a:lumOff val="40000"/>
                  </a:schemeClr>
                </a:solidFill>
                <a:latin typeface="Alexandria"/>
              </a:rPr>
              <a:t>Proposed Operational Plans: </a:t>
            </a:r>
            <a:endParaRPr lang="ar-SY" sz="2000" b="1" dirty="0">
              <a:solidFill>
                <a:schemeClr val="accent4">
                  <a:lumMod val="60000"/>
                  <a:lumOff val="40000"/>
                </a:schemeClr>
              </a:solidFill>
              <a:latin typeface="Alexandria"/>
            </a:endParaRPr>
          </a:p>
          <a:p>
            <a:pPr marL="347663" marR="0" lvl="0" indent="-285750" algn="justLow"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Expansion/Contraction Plans: </a:t>
            </a:r>
            <a:r>
              <a:rPr kumimoji="0" lang="en-US" sz="1800" i="0" u="none" strike="noStrike" kern="1200" cap="none" spc="0" normalizeH="0" baseline="0" noProof="0" dirty="0">
                <a:ln>
                  <a:noFill/>
                </a:ln>
                <a:solidFill>
                  <a:prstClr val="black"/>
                </a:solidFill>
                <a:effectLst/>
                <a:uLnTx/>
                <a:uFillTx/>
                <a:latin typeface="Alexandria"/>
                <a:ea typeface="+mn-ea"/>
                <a:cs typeface="+mn-cs"/>
              </a:rPr>
              <a:t>Whether the tenant plans to expand (e.g., open a new location) or downsize (e.g., close a division) and how these plans align with the property’s capacity</a:t>
            </a:r>
            <a:r>
              <a:rPr kumimoji="0" lang="en-US" sz="1800" b="1" i="0" u="none" strike="noStrike" kern="1200" cap="none" spc="0" normalizeH="0" baseline="0" noProof="0" dirty="0">
                <a:ln>
                  <a:noFill/>
                </a:ln>
                <a:solidFill>
                  <a:prstClr val="black"/>
                </a:solidFill>
                <a:effectLst/>
                <a:uLnTx/>
                <a:uFillTx/>
                <a:latin typeface="Alexandria"/>
                <a:ea typeface="+mn-ea"/>
                <a:cs typeface="+mn-cs"/>
              </a:rPr>
              <a:t>.</a:t>
            </a:r>
          </a:p>
          <a:p>
            <a:pPr marL="347663" marR="0" lvl="0" indent="-285750" algn="justLow"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Use Compatibility: </a:t>
            </a:r>
            <a:r>
              <a:rPr kumimoji="0" lang="en-US" sz="1800" i="0" u="none" strike="noStrike" kern="1200" cap="none" spc="0" normalizeH="0" baseline="0" noProof="0" dirty="0">
                <a:ln>
                  <a:noFill/>
                </a:ln>
                <a:solidFill>
                  <a:prstClr val="black"/>
                </a:solidFill>
                <a:effectLst/>
                <a:uLnTx/>
                <a:uFillTx/>
                <a:latin typeface="Alexandria"/>
                <a:ea typeface="+mn-ea"/>
                <a:cs typeface="+mn-cs"/>
              </a:rPr>
              <a:t>Whether the tenant’s intended use (e.g., retail, office, industrial) complies with local zoning laws and complements the property’s target market (e.g., a tech startup may be well - suited for a modern office complex).</a:t>
            </a:r>
          </a:p>
        </p:txBody>
      </p:sp>
      <p:sp>
        <p:nvSpPr>
          <p:cNvPr id="17" name="Rectangle 16">
            <a:extLst>
              <a:ext uri="{FF2B5EF4-FFF2-40B4-BE49-F238E27FC236}">
                <a16:creationId xmlns:a16="http://schemas.microsoft.com/office/drawing/2014/main" id="{DE7400EF-ABDC-63AE-AD3A-0EE7EEE31A8F}"/>
              </a:ext>
            </a:extLst>
          </p:cNvPr>
          <p:cNvSpPr/>
          <p:nvPr/>
        </p:nvSpPr>
        <p:spPr>
          <a:xfrm>
            <a:off x="180431" y="1938841"/>
            <a:ext cx="3382393" cy="1068929"/>
          </a:xfrm>
          <a:prstGeom prst="rect">
            <a:avLst/>
          </a:prstGeom>
          <a:solidFill>
            <a:srgbClr val="FF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42CA6D5F-299A-F4D0-8102-F75ADAD719F5}"/>
              </a:ext>
            </a:extLst>
          </p:cNvPr>
          <p:cNvSpPr txBox="1"/>
          <p:nvPr/>
        </p:nvSpPr>
        <p:spPr>
          <a:xfrm>
            <a:off x="-220738" y="2203425"/>
            <a:ext cx="4002325" cy="9248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3) </a:t>
            </a:r>
            <a:r>
              <a:rPr lang="en-US" sz="2000" b="1" kern="1200" dirty="0">
                <a:solidFill>
                  <a:prstClr val="black"/>
                </a:solidFill>
                <a:latin typeface="Alexandria"/>
                <a:ea typeface="+mn-ea"/>
                <a:cs typeface="+mn-cs"/>
              </a:rPr>
              <a:t>Business Track Record and Operational Plan Assessment</a:t>
            </a:r>
          </a:p>
          <a:p>
            <a:pPr marL="0" lvl="0" indent="0" algn="ctr" defTabSz="889000">
              <a:lnSpc>
                <a:spcPct val="90000"/>
              </a:lnSpc>
              <a:spcBef>
                <a:spcPct val="0"/>
              </a:spcBef>
              <a:spcAft>
                <a:spcPct val="35000"/>
              </a:spcAft>
              <a:buNone/>
            </a:pPr>
            <a:endParaRPr lang="en-US" sz="2000" b="1" kern="1200" dirty="0">
              <a:solidFill>
                <a:schemeClr val="tx1"/>
              </a:solidFill>
              <a:latin typeface="Alexandria"/>
            </a:endParaRPr>
          </a:p>
        </p:txBody>
      </p:sp>
    </p:spTree>
    <p:extLst>
      <p:ext uri="{BB962C8B-B14F-4D97-AF65-F5344CB8AC3E}">
        <p14:creationId xmlns:p14="http://schemas.microsoft.com/office/powerpoint/2010/main" val="231072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ppt_x"/>
                                          </p:val>
                                        </p:tav>
                                        <p:tav tm="100000">
                                          <p:val>
                                            <p:strVal val="#ppt_x"/>
                                          </p:val>
                                        </p:tav>
                                      </p:tavLst>
                                    </p:anim>
                                    <p:anim calcmode="lin" valueType="num">
                                      <p:cBhvr additive="base">
                                        <p:cTn id="3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3" grpId="0" animBg="1"/>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BAF8B-E9BD-14A6-257C-95A1B5E77FF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2A5C89D-85BB-8FD5-23B0-DB800056123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0A58D33-83AD-3810-6BDF-7304E219AE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06B59A5-4423-3D1A-5744-C949508CD11E}"/>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590CFE43-9D46-5AAF-0543-5C0833D473C9}"/>
              </a:ext>
            </a:extLst>
          </p:cNvPr>
          <p:cNvSpPr txBox="1"/>
          <p:nvPr/>
        </p:nvSpPr>
        <p:spPr>
          <a:xfrm>
            <a:off x="180431" y="1312254"/>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Core Dimensions of Tenant Screening</a:t>
            </a:r>
          </a:p>
        </p:txBody>
      </p:sp>
      <p:sp>
        <p:nvSpPr>
          <p:cNvPr id="13" name="TextBox 12">
            <a:extLst>
              <a:ext uri="{FF2B5EF4-FFF2-40B4-BE49-F238E27FC236}">
                <a16:creationId xmlns:a16="http://schemas.microsoft.com/office/drawing/2014/main" id="{4D7AF164-966C-3079-00D1-4F368DA4276D}"/>
              </a:ext>
            </a:extLst>
          </p:cNvPr>
          <p:cNvSpPr txBox="1"/>
          <p:nvPr/>
        </p:nvSpPr>
        <p:spPr>
          <a:xfrm>
            <a:off x="3781587" y="2033122"/>
            <a:ext cx="7753027" cy="880369"/>
          </a:xfrm>
          <a:prstGeom prst="rect">
            <a:avLst/>
          </a:prstGeom>
          <a:solidFill>
            <a:schemeClr val="bg1"/>
          </a:solidFill>
          <a:ln>
            <a:solidFill>
              <a:srgbClr val="FF66FF"/>
            </a:solid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focuses on the tenant’s ability to manage the business effectively and maintain compatibility with other tenants or the property’s target clientele:</a:t>
            </a:r>
            <a:endParaRPr kumimoji="0" lang="en-US" sz="1800" b="1" i="0" u="sng" strike="noStrike" kern="1200" cap="none" spc="0" normalizeH="0" baseline="0" noProof="0" dirty="0">
              <a:ln>
                <a:noFill/>
              </a:ln>
              <a:solidFill>
                <a:prstClr val="black"/>
              </a:solidFill>
              <a:effectLst/>
              <a:uLnTx/>
              <a:uFillTx/>
              <a:latin typeface="Alexandria"/>
              <a:ea typeface="+mn-ea"/>
              <a:cs typeface="+mn-cs"/>
            </a:endParaRPr>
          </a:p>
        </p:txBody>
      </p:sp>
      <p:sp>
        <p:nvSpPr>
          <p:cNvPr id="14" name="Rectangle: Folded Corner 13">
            <a:extLst>
              <a:ext uri="{FF2B5EF4-FFF2-40B4-BE49-F238E27FC236}">
                <a16:creationId xmlns:a16="http://schemas.microsoft.com/office/drawing/2014/main" id="{3481403E-04B0-71BF-545A-421B8FA237A5}"/>
              </a:ext>
            </a:extLst>
          </p:cNvPr>
          <p:cNvSpPr/>
          <p:nvPr/>
        </p:nvSpPr>
        <p:spPr>
          <a:xfrm>
            <a:off x="1146874" y="3366454"/>
            <a:ext cx="4494509" cy="3051112"/>
          </a:xfrm>
          <a:prstGeom prst="foldedCorner">
            <a:avLst/>
          </a:prstGeom>
          <a:solidFill>
            <a:schemeClr val="bg1"/>
          </a:solidFill>
          <a:ln w="38100">
            <a:solidFill>
              <a:srgbClr val="FF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FF66FF"/>
                </a:solidFill>
                <a:effectLst/>
                <a:uLnTx/>
                <a:uFillTx/>
                <a:latin typeface="Alexandria"/>
                <a:ea typeface="+mn-ea"/>
                <a:cs typeface="+mn-cs"/>
              </a:rPr>
              <a:t>Managerial Skills</a:t>
            </a:r>
          </a:p>
          <a:p>
            <a:pPr marR="0" lvl="0" algn="ctr" defTabSz="914400" rtl="0" eaLnBrk="1" fontAlgn="auto" latinLnBrk="0" hangingPunct="1">
              <a:lnSpc>
                <a:spcPct val="120000"/>
              </a:lnSpc>
              <a:spcBef>
                <a:spcPts val="0"/>
              </a:spcBef>
              <a:spcAft>
                <a:spcPts val="0"/>
              </a:spcAft>
              <a:buClrTx/>
              <a:buSzTx/>
              <a:tabLst/>
              <a:defRPr/>
            </a:pPr>
            <a:r>
              <a:rPr lang="en-US" dirty="0">
                <a:solidFill>
                  <a:prstClr val="black"/>
                </a:solidFill>
                <a:latin typeface="Alexandria"/>
              </a:rPr>
              <a:t>Experience in team management, budget administration, or operating similar businesses.</a:t>
            </a:r>
          </a:p>
        </p:txBody>
      </p:sp>
      <p:cxnSp>
        <p:nvCxnSpPr>
          <p:cNvPr id="18" name="Straight Arrow Connector 17">
            <a:extLst>
              <a:ext uri="{FF2B5EF4-FFF2-40B4-BE49-F238E27FC236}">
                <a16:creationId xmlns:a16="http://schemas.microsoft.com/office/drawing/2014/main" id="{D038C0E1-AD7F-1CBC-FE3F-D9ECC477BDE2}"/>
              </a:ext>
            </a:extLst>
          </p:cNvPr>
          <p:cNvCxnSpPr>
            <a:cxnSpLocks/>
            <a:endCxn id="14" idx="0"/>
          </p:cNvCxnSpPr>
          <p:nvPr/>
        </p:nvCxnSpPr>
        <p:spPr>
          <a:xfrm flipH="1">
            <a:off x="3394129" y="2913490"/>
            <a:ext cx="3946154" cy="452964"/>
          </a:xfrm>
          <a:prstGeom prst="straightConnector1">
            <a:avLst/>
          </a:prstGeom>
          <a:ln w="38100" cap="flat" cmpd="sng" algn="ctr">
            <a:solidFill>
              <a:srgbClr val="FF66FF"/>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9" name="Straight Arrow Connector 18">
            <a:extLst>
              <a:ext uri="{FF2B5EF4-FFF2-40B4-BE49-F238E27FC236}">
                <a16:creationId xmlns:a16="http://schemas.microsoft.com/office/drawing/2014/main" id="{25C0D4FD-BBDB-03BA-365D-45B125E97B5C}"/>
              </a:ext>
            </a:extLst>
          </p:cNvPr>
          <p:cNvCxnSpPr>
            <a:cxnSpLocks/>
            <a:endCxn id="23" idx="0"/>
          </p:cNvCxnSpPr>
          <p:nvPr/>
        </p:nvCxnSpPr>
        <p:spPr>
          <a:xfrm>
            <a:off x="7340283" y="2913490"/>
            <a:ext cx="2051881" cy="452964"/>
          </a:xfrm>
          <a:prstGeom prst="straightConnector1">
            <a:avLst/>
          </a:prstGeom>
          <a:ln w="38100" cap="flat" cmpd="sng" algn="ctr">
            <a:solidFill>
              <a:srgbClr val="FF66FF"/>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3" name="Rectangle: Folded Corner 22">
            <a:extLst>
              <a:ext uri="{FF2B5EF4-FFF2-40B4-BE49-F238E27FC236}">
                <a16:creationId xmlns:a16="http://schemas.microsoft.com/office/drawing/2014/main" id="{C6A73080-E7B4-D348-B9E4-880CBC9C43D0}"/>
              </a:ext>
            </a:extLst>
          </p:cNvPr>
          <p:cNvSpPr/>
          <p:nvPr/>
        </p:nvSpPr>
        <p:spPr>
          <a:xfrm>
            <a:off x="6772759" y="3366454"/>
            <a:ext cx="5238810" cy="3051112"/>
          </a:xfrm>
          <a:prstGeom prst="foldedCorner">
            <a:avLst/>
          </a:prstGeom>
          <a:solidFill>
            <a:schemeClr val="bg1"/>
          </a:solidFill>
          <a:ln w="38100">
            <a:solidFill>
              <a:srgbClr val="FF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61913" marR="0" lvl="0" indent="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a:p>
            <a:pPr marL="61913" marR="0" lvl="0" indent="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FF66FF"/>
                </a:solidFill>
                <a:effectLst/>
                <a:uLnTx/>
                <a:uFillTx/>
                <a:latin typeface="Alexandria"/>
                <a:ea typeface="+mn-ea"/>
                <a:cs typeface="+mn-cs"/>
              </a:rPr>
              <a:t>Compatibility:</a:t>
            </a:r>
          </a:p>
          <a:p>
            <a:pPr marL="347663" marR="0" lvl="0" indent="-285750" algn="justLow"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Does the tenant’s business activity align with the property’s target market (e.g., a tech firm in a technology hub)?</a:t>
            </a:r>
          </a:p>
          <a:p>
            <a:pPr marL="347663" marR="0" lvl="0" indent="-285750" algn="justLow"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Could the tenant potentially create conflicts (e.g., noise, pollution) that negatively impact other tenants?</a:t>
            </a:r>
          </a:p>
        </p:txBody>
      </p:sp>
      <p:grpSp>
        <p:nvGrpSpPr>
          <p:cNvPr id="4" name="Group 3">
            <a:extLst>
              <a:ext uri="{FF2B5EF4-FFF2-40B4-BE49-F238E27FC236}">
                <a16:creationId xmlns:a16="http://schemas.microsoft.com/office/drawing/2014/main" id="{B2464D9B-455E-65E1-1C27-CF4421FFDF5C}"/>
              </a:ext>
            </a:extLst>
          </p:cNvPr>
          <p:cNvGrpSpPr/>
          <p:nvPr/>
        </p:nvGrpSpPr>
        <p:grpSpPr>
          <a:xfrm>
            <a:off x="252652" y="2033121"/>
            <a:ext cx="3207249" cy="880369"/>
            <a:chOff x="7360405" y="1982217"/>
            <a:chExt cx="2021923" cy="1502844"/>
          </a:xfrm>
        </p:grpSpPr>
        <p:sp>
          <p:nvSpPr>
            <p:cNvPr id="7" name="Rectangle 6">
              <a:extLst>
                <a:ext uri="{FF2B5EF4-FFF2-40B4-BE49-F238E27FC236}">
                  <a16:creationId xmlns:a16="http://schemas.microsoft.com/office/drawing/2014/main" id="{199918C5-62F6-3810-C2B9-941E99BD6BAE}"/>
                </a:ext>
              </a:extLst>
            </p:cNvPr>
            <p:cNvSpPr/>
            <p:nvPr/>
          </p:nvSpPr>
          <p:spPr>
            <a:xfrm>
              <a:off x="7360405" y="1982217"/>
              <a:ext cx="2021923" cy="1502844"/>
            </a:xfrm>
            <a:prstGeom prst="rect">
              <a:avLst/>
            </a:prstGeom>
            <a:solidFill>
              <a:srgbClr val="FFCC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45541466-F1A5-DC09-118C-1F7ACC3EA571}"/>
                </a:ext>
              </a:extLst>
            </p:cNvPr>
            <p:cNvSpPr txBox="1"/>
            <p:nvPr/>
          </p:nvSpPr>
          <p:spPr>
            <a:xfrm>
              <a:off x="7360405" y="1982217"/>
              <a:ext cx="2021923" cy="150284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4) Managerial Competence and Compatibility Assessment</a:t>
              </a:r>
            </a:p>
          </p:txBody>
        </p:sp>
      </p:grpSp>
    </p:spTree>
    <p:extLst>
      <p:ext uri="{BB962C8B-B14F-4D97-AF65-F5344CB8AC3E}">
        <p14:creationId xmlns:p14="http://schemas.microsoft.com/office/powerpoint/2010/main" val="1928851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18CEB-E976-3D16-BF8B-FEA1CAB12EF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B06532E-A43B-A915-EA0D-BEF3B126A9A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374723B-8B43-30E0-833B-FA02DAB1CD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42F713A-5309-20AE-7C84-F566D1823C96}"/>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643208A0-C14B-13DC-78D6-9D59E41AE0F8}"/>
              </a:ext>
            </a:extLst>
          </p:cNvPr>
          <p:cNvSpPr txBox="1"/>
          <p:nvPr/>
        </p:nvSpPr>
        <p:spPr>
          <a:xfrm>
            <a:off x="180431" y="1312254"/>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Core Dimensions of Tenant Screening</a:t>
            </a:r>
          </a:p>
        </p:txBody>
      </p:sp>
      <p:sp>
        <p:nvSpPr>
          <p:cNvPr id="13" name="TextBox 12">
            <a:extLst>
              <a:ext uri="{FF2B5EF4-FFF2-40B4-BE49-F238E27FC236}">
                <a16:creationId xmlns:a16="http://schemas.microsoft.com/office/drawing/2014/main" id="{028E1635-0AF6-218B-633B-0380AB5FD874}"/>
              </a:ext>
            </a:extLst>
          </p:cNvPr>
          <p:cNvSpPr txBox="1"/>
          <p:nvPr/>
        </p:nvSpPr>
        <p:spPr>
          <a:xfrm>
            <a:off x="3781587" y="2033122"/>
            <a:ext cx="7753027" cy="880369"/>
          </a:xfrm>
          <a:prstGeom prst="rect">
            <a:avLst/>
          </a:prstGeom>
          <a:solidFill>
            <a:schemeClr val="bg1"/>
          </a:solidFill>
          <a:ln>
            <a:solidFill>
              <a:srgbClr val="F5BCA5"/>
            </a:solid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Focuses on the tenant’s ability to preserve the property and prevent damage or deterioration</a:t>
            </a:r>
            <a:endParaRPr kumimoji="0" lang="en-US" sz="1800" b="1" i="0" u="sng" strike="noStrike" kern="1200" cap="none" spc="0" normalizeH="0" baseline="0" noProof="0" dirty="0">
              <a:ln>
                <a:noFill/>
              </a:ln>
              <a:solidFill>
                <a:prstClr val="black"/>
              </a:solidFill>
              <a:effectLst/>
              <a:uLnTx/>
              <a:uFillTx/>
              <a:latin typeface="Alexandria"/>
              <a:ea typeface="+mn-ea"/>
              <a:cs typeface="+mn-cs"/>
            </a:endParaRPr>
          </a:p>
        </p:txBody>
      </p:sp>
      <p:sp>
        <p:nvSpPr>
          <p:cNvPr id="14" name="Rectangle: Folded Corner 13">
            <a:extLst>
              <a:ext uri="{FF2B5EF4-FFF2-40B4-BE49-F238E27FC236}">
                <a16:creationId xmlns:a16="http://schemas.microsoft.com/office/drawing/2014/main" id="{7E7F08AC-6F64-BFE8-0496-780CE4D46AB7}"/>
              </a:ext>
            </a:extLst>
          </p:cNvPr>
          <p:cNvSpPr/>
          <p:nvPr/>
        </p:nvSpPr>
        <p:spPr>
          <a:xfrm>
            <a:off x="3116806" y="3312350"/>
            <a:ext cx="3469821" cy="2584895"/>
          </a:xfrm>
          <a:prstGeom prst="foldedCorner">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F5BCA5"/>
                </a:solidFill>
                <a:effectLst/>
                <a:uLnTx/>
                <a:uFillTx/>
                <a:latin typeface="Alexandria"/>
                <a:ea typeface="+mn-ea"/>
                <a:cs typeface="+mn-cs"/>
              </a:rPr>
              <a:t>Maintenance History:</a:t>
            </a:r>
          </a:p>
          <a:p>
            <a:pPr marR="0" lvl="0" algn="justLow" defTabSz="914400" rtl="0" eaLnBrk="1" fontAlgn="auto" latinLnBrk="0" hangingPunct="1">
              <a:lnSpc>
                <a:spcPct val="100000"/>
              </a:lnSpc>
              <a:spcBef>
                <a:spcPts val="600"/>
              </a:spcBef>
              <a:spcAft>
                <a:spcPts val="600"/>
              </a:spcAft>
              <a:buClrTx/>
              <a:buSzTx/>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Has the tenant demonstrated a record of maintaining leased properties in good condition in the past?</a:t>
            </a:r>
          </a:p>
        </p:txBody>
      </p:sp>
      <p:cxnSp>
        <p:nvCxnSpPr>
          <p:cNvPr id="18" name="Straight Arrow Connector 17">
            <a:extLst>
              <a:ext uri="{FF2B5EF4-FFF2-40B4-BE49-F238E27FC236}">
                <a16:creationId xmlns:a16="http://schemas.microsoft.com/office/drawing/2014/main" id="{08C29314-356D-0200-8C48-09E3293A0CD3}"/>
              </a:ext>
            </a:extLst>
          </p:cNvPr>
          <p:cNvCxnSpPr>
            <a:cxnSpLocks/>
            <a:stCxn id="13" idx="2"/>
          </p:cNvCxnSpPr>
          <p:nvPr/>
        </p:nvCxnSpPr>
        <p:spPr>
          <a:xfrm flipH="1">
            <a:off x="4851717" y="2913491"/>
            <a:ext cx="2806384" cy="361872"/>
          </a:xfrm>
          <a:prstGeom prst="straightConnector1">
            <a:avLst/>
          </a:prstGeom>
          <a:ln w="38100" cap="flat" cmpd="sng" algn="ctr">
            <a:solidFill>
              <a:srgbClr val="F5BCA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9" name="Straight Arrow Connector 18">
            <a:extLst>
              <a:ext uri="{FF2B5EF4-FFF2-40B4-BE49-F238E27FC236}">
                <a16:creationId xmlns:a16="http://schemas.microsoft.com/office/drawing/2014/main" id="{57C6064D-B6BE-5DB0-7BE8-A201D7806068}"/>
              </a:ext>
            </a:extLst>
          </p:cNvPr>
          <p:cNvCxnSpPr>
            <a:cxnSpLocks/>
            <a:stCxn id="13" idx="2"/>
            <a:endCxn id="23" idx="0"/>
          </p:cNvCxnSpPr>
          <p:nvPr/>
        </p:nvCxnSpPr>
        <p:spPr>
          <a:xfrm>
            <a:off x="7658101" y="2913491"/>
            <a:ext cx="2425528" cy="339798"/>
          </a:xfrm>
          <a:prstGeom prst="straightConnector1">
            <a:avLst/>
          </a:prstGeom>
          <a:ln w="38100" cap="flat" cmpd="sng" algn="ctr">
            <a:solidFill>
              <a:srgbClr val="F5BCA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3" name="Rectangle: Folded Corner 22">
            <a:extLst>
              <a:ext uri="{FF2B5EF4-FFF2-40B4-BE49-F238E27FC236}">
                <a16:creationId xmlns:a16="http://schemas.microsoft.com/office/drawing/2014/main" id="{22EC663D-0814-39C5-9DC0-452F0610B6F9}"/>
              </a:ext>
            </a:extLst>
          </p:cNvPr>
          <p:cNvSpPr/>
          <p:nvPr/>
        </p:nvSpPr>
        <p:spPr>
          <a:xfrm>
            <a:off x="8260598" y="3253289"/>
            <a:ext cx="3646062" cy="2643956"/>
          </a:xfrm>
          <a:prstGeom prst="foldedCorner">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61913" marR="0" lvl="0" indent="0" algn="ctr"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lang="en-US" sz="2000" b="1" dirty="0">
                <a:solidFill>
                  <a:srgbClr val="F5BCA5"/>
                </a:solidFill>
                <a:latin typeface="Alexandria"/>
              </a:rPr>
              <a:t>Future Plans:</a:t>
            </a:r>
            <a:endParaRPr lang="ar-SY" sz="2000" b="1" dirty="0">
              <a:solidFill>
                <a:srgbClr val="F5BCA5"/>
              </a:solidFill>
              <a:latin typeface="Alexandria"/>
            </a:endParaRPr>
          </a:p>
          <a:p>
            <a:pPr marL="61913" marR="0" lvl="0" indent="0" algn="justLow" defTabSz="914400" rtl="0" eaLnBrk="1" fontAlgn="auto" latinLnBrk="0" hangingPunct="1">
              <a:lnSpc>
                <a:spcPct val="120000"/>
              </a:lnSpc>
              <a:spcBef>
                <a:spcPts val="0"/>
              </a:spcBef>
              <a:spcAft>
                <a:spcPts val="0"/>
              </a:spcAft>
              <a:buClrTx/>
              <a:buSzTx/>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Does the tenant intend to undertake modifications or expansions that could affect the property’s long-term value</a:t>
            </a:r>
          </a:p>
        </p:txBody>
      </p:sp>
      <p:grpSp>
        <p:nvGrpSpPr>
          <p:cNvPr id="8" name="Group 7">
            <a:extLst>
              <a:ext uri="{FF2B5EF4-FFF2-40B4-BE49-F238E27FC236}">
                <a16:creationId xmlns:a16="http://schemas.microsoft.com/office/drawing/2014/main" id="{41B9065A-E03A-0DEC-D78B-F5DCF19144CF}"/>
              </a:ext>
            </a:extLst>
          </p:cNvPr>
          <p:cNvGrpSpPr/>
          <p:nvPr/>
        </p:nvGrpSpPr>
        <p:grpSpPr>
          <a:xfrm>
            <a:off x="180431" y="1899526"/>
            <a:ext cx="3477168" cy="1119521"/>
            <a:chOff x="5281427" y="1098602"/>
            <a:chExt cx="2066645" cy="1557579"/>
          </a:xfrm>
        </p:grpSpPr>
        <p:sp>
          <p:nvSpPr>
            <p:cNvPr id="10" name="Rectangle 9">
              <a:extLst>
                <a:ext uri="{FF2B5EF4-FFF2-40B4-BE49-F238E27FC236}">
                  <a16:creationId xmlns:a16="http://schemas.microsoft.com/office/drawing/2014/main" id="{DB1D37B8-9C73-D07A-A6B6-F9E472DC0F55}"/>
                </a:ext>
              </a:extLst>
            </p:cNvPr>
            <p:cNvSpPr/>
            <p:nvPr/>
          </p:nvSpPr>
          <p:spPr>
            <a:xfrm>
              <a:off x="5326149" y="1098602"/>
              <a:ext cx="2021923" cy="1538754"/>
            </a:xfrm>
            <a:prstGeom prst="rect">
              <a:avLst/>
            </a:prstGeom>
            <a:solidFill>
              <a:schemeClr val="accent2">
                <a:lumMod val="40000"/>
                <a:lumOff val="6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CF73137C-3CBE-8E4E-4645-843DCF121400}"/>
                </a:ext>
              </a:extLst>
            </p:cNvPr>
            <p:cNvSpPr txBox="1"/>
            <p:nvPr/>
          </p:nvSpPr>
          <p:spPr>
            <a:xfrm>
              <a:off x="5281427" y="1117427"/>
              <a:ext cx="2021923" cy="15387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5) Property Maintenance and Value Preservation Assessment</a:t>
              </a:r>
            </a:p>
          </p:txBody>
        </p:sp>
      </p:grpSp>
    </p:spTree>
    <p:extLst>
      <p:ext uri="{BB962C8B-B14F-4D97-AF65-F5344CB8AC3E}">
        <p14:creationId xmlns:p14="http://schemas.microsoft.com/office/powerpoint/2010/main" val="52298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0E594-0167-FB40-A0EE-F9BF52DDC7A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F602FD4-9452-A3AF-3F7F-111300D156C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0B83A32-EC94-1758-BC4D-3A1C320B2A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7C36277-524F-6169-27D9-5F24379BB414}"/>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964A4EC4-E157-24B7-EA3E-F35BB80A9D8C}"/>
              </a:ext>
            </a:extLst>
          </p:cNvPr>
          <p:cNvSpPr txBox="1"/>
          <p:nvPr/>
        </p:nvSpPr>
        <p:spPr>
          <a:xfrm>
            <a:off x="180430" y="1192856"/>
            <a:ext cx="9180546"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Special Considerations for Commercial Entities (Companies/LLCs)</a:t>
            </a:r>
          </a:p>
        </p:txBody>
      </p:sp>
      <p:sp>
        <p:nvSpPr>
          <p:cNvPr id="7" name="TextBox 6">
            <a:extLst>
              <a:ext uri="{FF2B5EF4-FFF2-40B4-BE49-F238E27FC236}">
                <a16:creationId xmlns:a16="http://schemas.microsoft.com/office/drawing/2014/main" id="{08A6A4AD-A3EC-C026-9EA6-F9DCD69E2F45}"/>
              </a:ext>
            </a:extLst>
          </p:cNvPr>
          <p:cNvSpPr txBox="1"/>
          <p:nvPr/>
        </p:nvSpPr>
        <p:spPr>
          <a:xfrm>
            <a:off x="436989" y="1623743"/>
            <a:ext cx="11574581" cy="437043"/>
          </a:xfrm>
          <a:prstGeom prst="rect">
            <a:avLst/>
          </a:prstGeom>
          <a:noFill/>
        </p:spPr>
        <p:txBody>
          <a:bodyPr wrap="square">
            <a:spAutoFit/>
          </a:bodyPr>
          <a:lstStyle/>
          <a:p>
            <a:pPr>
              <a:lnSpc>
                <a:spcPct val="120000"/>
              </a:lnSpc>
              <a:spcBef>
                <a:spcPts val="600"/>
              </a:spcBef>
              <a:spcAft>
                <a:spcPts val="600"/>
              </a:spcAft>
            </a:pPr>
            <a:r>
              <a:rPr lang="en-US" sz="2000" dirty="0">
                <a:latin typeface="Alexandria"/>
              </a:rPr>
              <a:t>When dealing with commercial entities (rather than individual owners), additional requirements apply:</a:t>
            </a:r>
          </a:p>
        </p:txBody>
      </p:sp>
      <p:sp>
        <p:nvSpPr>
          <p:cNvPr id="9" name="TextBox 8">
            <a:extLst>
              <a:ext uri="{FF2B5EF4-FFF2-40B4-BE49-F238E27FC236}">
                <a16:creationId xmlns:a16="http://schemas.microsoft.com/office/drawing/2014/main" id="{11AF6B72-E246-09AF-5A50-FC68C3A20257}"/>
              </a:ext>
            </a:extLst>
          </p:cNvPr>
          <p:cNvSpPr txBox="1"/>
          <p:nvPr/>
        </p:nvSpPr>
        <p:spPr>
          <a:xfrm>
            <a:off x="821556" y="2344040"/>
            <a:ext cx="9624301" cy="734945"/>
          </a:xfrm>
          <a:prstGeom prst="rect">
            <a:avLst/>
          </a:prstGeom>
          <a:solidFill>
            <a:srgbClr val="FFFFFF"/>
          </a:solidFill>
          <a:ln>
            <a:solidFill>
              <a:schemeClr val="accent1"/>
            </a:solidFill>
          </a:ln>
        </p:spPr>
        <p:txBody>
          <a:bodyPr wrap="square">
            <a:spAutoFit/>
          </a:bodyPr>
          <a:lstStyle/>
          <a:p>
            <a:pPr marL="285750" indent="-285750" algn="justLow">
              <a:lnSpc>
                <a:spcPct val="120000"/>
              </a:lnSpc>
              <a:spcBef>
                <a:spcPts val="600"/>
              </a:spcBef>
              <a:spcAft>
                <a:spcPts val="600"/>
              </a:spcAft>
              <a:buFont typeface="Wingdings" panose="05000000000000000000" pitchFamily="2" charset="2"/>
              <a:buChar char="ü"/>
            </a:pPr>
            <a:r>
              <a:rPr lang="en-US" b="1" dirty="0">
                <a:latin typeface="Alexandria"/>
              </a:rPr>
              <a:t>Verification of Legal Standing: </a:t>
            </a:r>
            <a:r>
              <a:rPr lang="en-US" dirty="0">
                <a:latin typeface="Alexandria"/>
              </a:rPr>
              <a:t>Confirm whether the entity is registered and in good standing with the relevant legal authority.</a:t>
            </a:r>
          </a:p>
        </p:txBody>
      </p:sp>
      <p:sp>
        <p:nvSpPr>
          <p:cNvPr id="12" name="TextBox 11">
            <a:extLst>
              <a:ext uri="{FF2B5EF4-FFF2-40B4-BE49-F238E27FC236}">
                <a16:creationId xmlns:a16="http://schemas.microsoft.com/office/drawing/2014/main" id="{A39BF187-FC4E-A860-0127-B69F298628D8}"/>
              </a:ext>
            </a:extLst>
          </p:cNvPr>
          <p:cNvSpPr txBox="1"/>
          <p:nvPr/>
        </p:nvSpPr>
        <p:spPr>
          <a:xfrm>
            <a:off x="821556" y="3779016"/>
            <a:ext cx="9624301" cy="734945"/>
          </a:xfrm>
          <a:prstGeom prst="rect">
            <a:avLst/>
          </a:prstGeom>
          <a:solidFill>
            <a:srgbClr val="FFFFFF"/>
          </a:solidFill>
          <a:ln>
            <a:solidFill>
              <a:schemeClr val="accent1"/>
            </a:solidFill>
          </a:ln>
        </p:spPr>
        <p:txBody>
          <a:bodyPr wrap="square">
            <a:spAutoFit/>
          </a:bodyPr>
          <a:lstStyle/>
          <a:p>
            <a:pPr marL="285750" indent="-285750" algn="justLow">
              <a:lnSpc>
                <a:spcPct val="120000"/>
              </a:lnSpc>
              <a:spcBef>
                <a:spcPts val="600"/>
              </a:spcBef>
              <a:spcAft>
                <a:spcPts val="600"/>
              </a:spcAft>
              <a:buFont typeface="Wingdings" panose="05000000000000000000" pitchFamily="2" charset="2"/>
              <a:buChar char="ü"/>
            </a:pPr>
            <a:r>
              <a:rPr lang="en-US" b="1" dirty="0">
                <a:latin typeface="Alexandria"/>
              </a:rPr>
              <a:t>Verification of Authorized Signatories: </a:t>
            </a:r>
            <a:r>
              <a:rPr lang="en-US" dirty="0">
                <a:latin typeface="Alexandria"/>
              </a:rPr>
              <a:t>Identify the individual(s) authorized to sign the lease agreement on behalf of the entity..</a:t>
            </a:r>
          </a:p>
        </p:txBody>
      </p:sp>
      <p:sp>
        <p:nvSpPr>
          <p:cNvPr id="15" name="TextBox 14">
            <a:extLst>
              <a:ext uri="{FF2B5EF4-FFF2-40B4-BE49-F238E27FC236}">
                <a16:creationId xmlns:a16="http://schemas.microsoft.com/office/drawing/2014/main" id="{4346C773-D6C2-888A-AEA2-7F18A49B6AF8}"/>
              </a:ext>
            </a:extLst>
          </p:cNvPr>
          <p:cNvSpPr txBox="1"/>
          <p:nvPr/>
        </p:nvSpPr>
        <p:spPr>
          <a:xfrm>
            <a:off x="821556" y="5213992"/>
            <a:ext cx="9624301" cy="734945"/>
          </a:xfrm>
          <a:prstGeom prst="rect">
            <a:avLst/>
          </a:prstGeom>
          <a:solidFill>
            <a:srgbClr val="FFFFFF"/>
          </a:solidFill>
          <a:ln>
            <a:solidFill>
              <a:schemeClr val="accent1"/>
            </a:solidFill>
          </a:ln>
        </p:spPr>
        <p:txBody>
          <a:bodyPr wrap="square">
            <a:spAutoFit/>
          </a:bodyPr>
          <a:lstStyle/>
          <a:p>
            <a:pPr marL="285750" indent="-285750" algn="justLow">
              <a:lnSpc>
                <a:spcPct val="120000"/>
              </a:lnSpc>
              <a:spcBef>
                <a:spcPts val="600"/>
              </a:spcBef>
              <a:spcAft>
                <a:spcPts val="600"/>
              </a:spcAft>
              <a:buFont typeface="Wingdings" panose="05000000000000000000" pitchFamily="2" charset="2"/>
              <a:buChar char="ü"/>
            </a:pPr>
            <a:r>
              <a:rPr lang="en-US" b="1" dirty="0">
                <a:latin typeface="Alexandria"/>
              </a:rPr>
              <a:t>Personal Guarantee: </a:t>
            </a:r>
            <a:r>
              <a:rPr lang="en-US" dirty="0">
                <a:latin typeface="Alexandria"/>
              </a:rPr>
              <a:t>Determine if the owner requires a personal guarantee from the entity’s owners (e.g., shareholders of a corporation) to secure the lease.</a:t>
            </a:r>
          </a:p>
        </p:txBody>
      </p:sp>
    </p:spTree>
    <p:extLst>
      <p:ext uri="{BB962C8B-B14F-4D97-AF65-F5344CB8AC3E}">
        <p14:creationId xmlns:p14="http://schemas.microsoft.com/office/powerpoint/2010/main" val="226365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2"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88F9C-6EA1-62D1-CC33-C2AE7548F13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3767AD3-D98D-5CD2-FE8A-0FF2438F54E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D62B6BF-FB6A-AA41-6EC1-B039A9BBFD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roup 7">
            <a:extLst>
              <a:ext uri="{FF2B5EF4-FFF2-40B4-BE49-F238E27FC236}">
                <a16:creationId xmlns:a16="http://schemas.microsoft.com/office/drawing/2014/main" id="{2967C364-E748-3285-1872-3EEE20C2F550}"/>
              </a:ext>
            </a:extLst>
          </p:cNvPr>
          <p:cNvGrpSpPr/>
          <p:nvPr/>
        </p:nvGrpSpPr>
        <p:grpSpPr>
          <a:xfrm>
            <a:off x="428081" y="1365246"/>
            <a:ext cx="2937789" cy="1371216"/>
            <a:chOff x="4770048" y="2169"/>
            <a:chExt cx="2937789" cy="1371216"/>
          </a:xfrm>
        </p:grpSpPr>
        <p:sp>
          <p:nvSpPr>
            <p:cNvPr id="9" name="Oval 8">
              <a:extLst>
                <a:ext uri="{FF2B5EF4-FFF2-40B4-BE49-F238E27FC236}">
                  <a16:creationId xmlns:a16="http://schemas.microsoft.com/office/drawing/2014/main" id="{47788977-B879-061E-B0DF-B216C5BCA3F8}"/>
                </a:ext>
              </a:extLst>
            </p:cNvPr>
            <p:cNvSpPr/>
            <p:nvPr/>
          </p:nvSpPr>
          <p:spPr>
            <a:xfrm>
              <a:off x="4770048" y="2169"/>
              <a:ext cx="2937789" cy="1371216"/>
            </a:xfrm>
            <a:prstGeom prst="ellips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Oval 4">
              <a:extLst>
                <a:ext uri="{FF2B5EF4-FFF2-40B4-BE49-F238E27FC236}">
                  <a16:creationId xmlns:a16="http://schemas.microsoft.com/office/drawing/2014/main" id="{7524B673-0F66-F5C8-8C93-DFF4E32FAB75}"/>
                </a:ext>
              </a:extLst>
            </p:cNvPr>
            <p:cNvSpPr txBox="1"/>
            <p:nvPr/>
          </p:nvSpPr>
          <p:spPr>
            <a:xfrm>
              <a:off x="5200277" y="202979"/>
              <a:ext cx="207733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a:ea typeface="+mn-ea"/>
                  <a:cs typeface="+mn-cs"/>
                </a:rPr>
                <a:t>1. Pre-Lease Phase</a:t>
              </a:r>
            </a:p>
          </p:txBody>
        </p:sp>
      </p:grpSp>
      <p:sp>
        <p:nvSpPr>
          <p:cNvPr id="13" name="Rectangle: Folded Corner 12">
            <a:extLst>
              <a:ext uri="{FF2B5EF4-FFF2-40B4-BE49-F238E27FC236}">
                <a16:creationId xmlns:a16="http://schemas.microsoft.com/office/drawing/2014/main" id="{7993499A-23EB-4EA8-36DB-425C6B438105}"/>
              </a:ext>
            </a:extLst>
          </p:cNvPr>
          <p:cNvSpPr/>
          <p:nvPr/>
        </p:nvSpPr>
        <p:spPr>
          <a:xfrm>
            <a:off x="3518114" y="1762390"/>
            <a:ext cx="8431079" cy="576927"/>
          </a:xfrm>
          <a:prstGeom prst="foldedCorner">
            <a:avLst/>
          </a:prstGeom>
          <a:solidFill>
            <a:srgbClr val="FFFFFF"/>
          </a:solidFill>
          <a:ln w="2857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Negotiation of Lease Terms (rent, duration, responsibilities). </a:t>
            </a:r>
          </a:p>
        </p:txBody>
      </p:sp>
      <p:sp>
        <p:nvSpPr>
          <p:cNvPr id="2" name="TextBox 1">
            <a:extLst>
              <a:ext uri="{FF2B5EF4-FFF2-40B4-BE49-F238E27FC236}">
                <a16:creationId xmlns:a16="http://schemas.microsoft.com/office/drawing/2014/main" id="{E07DDE32-29FA-CADE-FEAD-FA525F8A66A1}"/>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7" name="TextBox 6">
            <a:extLst>
              <a:ext uri="{FF2B5EF4-FFF2-40B4-BE49-F238E27FC236}">
                <a16:creationId xmlns:a16="http://schemas.microsoft.com/office/drawing/2014/main" id="{7716FE3F-858F-19A8-30FB-A7729BD06A4E}"/>
              </a:ext>
            </a:extLst>
          </p:cNvPr>
          <p:cNvSpPr txBox="1"/>
          <p:nvPr/>
        </p:nvSpPr>
        <p:spPr>
          <a:xfrm>
            <a:off x="3518114" y="2786965"/>
            <a:ext cx="8543444" cy="1284069"/>
          </a:xfrm>
          <a:prstGeom prst="rect">
            <a:avLst/>
          </a:prstGeom>
          <a:noFill/>
        </p:spPr>
        <p:txBody>
          <a:bodyPr wrap="square">
            <a:spAutoFit/>
          </a:bodyPr>
          <a:lstStyle/>
          <a:p>
            <a:pPr algn="justLow">
              <a:lnSpc>
                <a:spcPct val="120000"/>
              </a:lnSpc>
              <a:spcBef>
                <a:spcPts val="600"/>
              </a:spcBef>
              <a:spcAft>
                <a:spcPts val="600"/>
              </a:spcAft>
            </a:pPr>
            <a:r>
              <a:rPr lang="en-US" sz="2200" dirty="0">
                <a:latin typeface="Alexandria"/>
              </a:rPr>
              <a:t>Once a </a:t>
            </a:r>
            <a:r>
              <a:rPr lang="en-US" sz="2200" b="1" dirty="0">
                <a:latin typeface="Alexandria"/>
              </a:rPr>
              <a:t>leasing agent </a:t>
            </a:r>
            <a:r>
              <a:rPr lang="en-US" sz="2200" dirty="0">
                <a:latin typeface="Alexandria"/>
              </a:rPr>
              <a:t>locates </a:t>
            </a:r>
            <a:r>
              <a:rPr lang="en-US" sz="2200" b="1" dirty="0">
                <a:latin typeface="Alexandria"/>
              </a:rPr>
              <a:t>suitable premises for a prospective tenant</a:t>
            </a:r>
            <a:r>
              <a:rPr lang="en-US" sz="2200" dirty="0">
                <a:latin typeface="Alexandria"/>
              </a:rPr>
              <a:t>, the </a:t>
            </a:r>
            <a:r>
              <a:rPr lang="en-US" sz="2200" b="1" u="sng" dirty="0">
                <a:solidFill>
                  <a:srgbClr val="0070C0"/>
                </a:solidFill>
                <a:latin typeface="Alexandria"/>
              </a:rPr>
              <a:t>agent</a:t>
            </a:r>
            <a:r>
              <a:rPr lang="en-US" sz="2200" dirty="0">
                <a:latin typeface="Alexandria"/>
              </a:rPr>
              <a:t> brings the </a:t>
            </a:r>
            <a:r>
              <a:rPr lang="en-US" sz="2200" b="1" dirty="0">
                <a:latin typeface="Alexandria"/>
              </a:rPr>
              <a:t>landlord</a:t>
            </a:r>
            <a:r>
              <a:rPr lang="en-US" sz="2200" dirty="0">
                <a:latin typeface="Alexandria"/>
              </a:rPr>
              <a:t> and </a:t>
            </a:r>
            <a:r>
              <a:rPr lang="en-US" sz="2200" b="1" dirty="0">
                <a:latin typeface="Alexandria"/>
              </a:rPr>
              <a:t>tenant</a:t>
            </a:r>
            <a:r>
              <a:rPr lang="en-US" sz="2200" dirty="0">
                <a:latin typeface="Alexandria"/>
              </a:rPr>
              <a:t> together through </a:t>
            </a:r>
            <a:r>
              <a:rPr lang="en-US" sz="2200" b="1" dirty="0">
                <a:solidFill>
                  <a:srgbClr val="0070C0"/>
                </a:solidFill>
                <a:latin typeface="Alexandria"/>
              </a:rPr>
              <a:t>negotiations</a:t>
            </a:r>
            <a:r>
              <a:rPr lang="en-US" sz="2200" dirty="0">
                <a:latin typeface="Alexandria"/>
              </a:rPr>
              <a:t> to develop the terms of a lease acceptable to all.</a:t>
            </a:r>
          </a:p>
        </p:txBody>
      </p:sp>
    </p:spTree>
    <p:extLst>
      <p:ext uri="{BB962C8B-B14F-4D97-AF65-F5344CB8AC3E}">
        <p14:creationId xmlns:p14="http://schemas.microsoft.com/office/powerpoint/2010/main" val="337436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5BE5A-33DA-78EA-867D-634483A6D1B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D01D0D6-C2F5-EE0C-D6D0-65280693D54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B04B3DF-11EE-C1FA-432B-6EBB7216F0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ACC0939-CC2A-2C0C-392E-2F7515F5B11A}"/>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aphicFrame>
        <p:nvGraphicFramePr>
          <p:cNvPr id="4" name="Diagram 3">
            <a:extLst>
              <a:ext uri="{FF2B5EF4-FFF2-40B4-BE49-F238E27FC236}">
                <a16:creationId xmlns:a16="http://schemas.microsoft.com/office/drawing/2014/main" id="{E8889059-8677-9A33-2442-317B3886DFFB}"/>
              </a:ext>
            </a:extLst>
          </p:cNvPr>
          <p:cNvGraphicFramePr/>
          <p:nvPr>
            <p:extLst>
              <p:ext uri="{D42A27DB-BD31-4B8C-83A1-F6EECF244321}">
                <p14:modId xmlns:p14="http://schemas.microsoft.com/office/powerpoint/2010/main" val="2331536872"/>
              </p:ext>
            </p:extLst>
          </p:nvPr>
        </p:nvGraphicFramePr>
        <p:xfrm>
          <a:off x="180432" y="1178106"/>
          <a:ext cx="11660274" cy="29599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Folded Corner 6">
            <a:extLst>
              <a:ext uri="{FF2B5EF4-FFF2-40B4-BE49-F238E27FC236}">
                <a16:creationId xmlns:a16="http://schemas.microsoft.com/office/drawing/2014/main" id="{1113E4BD-EF9C-381A-5268-B3E2EAE11AB0}"/>
              </a:ext>
            </a:extLst>
          </p:cNvPr>
          <p:cNvSpPr/>
          <p:nvPr/>
        </p:nvSpPr>
        <p:spPr>
          <a:xfrm>
            <a:off x="180431" y="3898059"/>
            <a:ext cx="4112600" cy="2971800"/>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2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Identifies space needs and budget.</a:t>
            </a: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algn="ctr" defTabSz="914400" rtl="0" eaLnBrk="1" fontAlgn="auto" latinLnBrk="0" hangingPunct="1">
              <a:lnSpc>
                <a:spcPct val="12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Uses a Tenant Lease Worksheet to gather information.</a:t>
            </a:r>
          </a:p>
        </p:txBody>
      </p:sp>
      <p:sp>
        <p:nvSpPr>
          <p:cNvPr id="15" name="Rectangle: Folded Corner 14">
            <a:extLst>
              <a:ext uri="{FF2B5EF4-FFF2-40B4-BE49-F238E27FC236}">
                <a16:creationId xmlns:a16="http://schemas.microsoft.com/office/drawing/2014/main" id="{7519486D-D64C-A50F-E0C4-0E93D1072A70}"/>
              </a:ext>
            </a:extLst>
          </p:cNvPr>
          <p:cNvSpPr/>
          <p:nvPr/>
        </p:nvSpPr>
        <p:spPr>
          <a:xfrm>
            <a:off x="7898968" y="3809081"/>
            <a:ext cx="4112600" cy="2974169"/>
          </a:xfrm>
          <a:prstGeom prst="foldedCorner">
            <a:avLst/>
          </a:prstGeom>
          <a:solidFill>
            <a:schemeClr val="bg1"/>
          </a:solidFill>
          <a:ln w="38100">
            <a:solidFill>
              <a:srgbClr val="66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lnSpc>
                <a:spcPct val="120000"/>
              </a:lnSpc>
              <a:spcBef>
                <a:spcPts val="600"/>
              </a:spcBef>
              <a:spcAft>
                <a:spcPts val="600"/>
              </a:spcAft>
              <a:buFont typeface="Wingdings" panose="05000000000000000000" pitchFamily="2" charset="2"/>
              <a:buChar char="ü"/>
            </a:pPr>
            <a:endParaRPr lang="en-US" sz="2000" dirty="0">
              <a:solidFill>
                <a:prstClr val="black"/>
              </a:solidFill>
              <a:latin typeface="Alexandria"/>
            </a:endParaRPr>
          </a:p>
          <a:p>
            <a:pPr marL="342900" indent="-342900" algn="ctr">
              <a:lnSpc>
                <a:spcPct val="120000"/>
              </a:lnSpc>
              <a:spcBef>
                <a:spcPts val="600"/>
              </a:spcBef>
              <a:spcAft>
                <a:spcPts val="600"/>
              </a:spcAft>
              <a:buFont typeface="Wingdings" panose="05000000000000000000" pitchFamily="2" charset="2"/>
              <a:buChar char="ü"/>
            </a:pPr>
            <a:r>
              <a:rPr lang="en-US" sz="2000" dirty="0">
                <a:solidFill>
                  <a:prstClr val="black"/>
                </a:solidFill>
                <a:latin typeface="Alexandria"/>
              </a:rPr>
              <a:t>Defines rental terms</a:t>
            </a:r>
            <a:endParaRPr lang="ar-SY" sz="2000" dirty="0">
              <a:solidFill>
                <a:prstClr val="black"/>
              </a:solidFill>
              <a:latin typeface="Alexandria"/>
            </a:endParaRPr>
          </a:p>
          <a:p>
            <a:pPr marL="342900" indent="-342900" algn="ctr">
              <a:lnSpc>
                <a:spcPct val="120000"/>
              </a:lnSpc>
              <a:spcBef>
                <a:spcPts val="600"/>
              </a:spcBef>
              <a:spcAft>
                <a:spcPts val="600"/>
              </a:spcAft>
              <a:buFont typeface="Wingdings" panose="05000000000000000000" pitchFamily="2" charset="2"/>
              <a:buChar char="ü"/>
            </a:pPr>
            <a:r>
              <a:rPr lang="en-US" sz="2000" dirty="0">
                <a:solidFill>
                  <a:prstClr val="black"/>
                </a:solidFill>
                <a:latin typeface="Alexandria"/>
              </a:rPr>
              <a:t>Define leasing conditions the landlord desires for the space</a:t>
            </a:r>
            <a:endParaRPr lang="ar-SY" sz="2000" dirty="0">
              <a:solidFill>
                <a:prstClr val="black"/>
              </a:solidFill>
              <a:latin typeface="Alexandria"/>
            </a:endParaRPr>
          </a:p>
          <a:p>
            <a:pPr marL="342900" indent="-342900" algn="ctr">
              <a:lnSpc>
                <a:spcPct val="120000"/>
              </a:lnSpc>
              <a:spcBef>
                <a:spcPts val="600"/>
              </a:spcBef>
              <a:spcAft>
                <a:spcPts val="600"/>
              </a:spcAft>
              <a:buFont typeface="Wingdings" panose="05000000000000000000" pitchFamily="2" charset="2"/>
              <a:buChar char="ü"/>
            </a:pPr>
            <a:r>
              <a:rPr lang="en-US" sz="2000" dirty="0">
                <a:solidFill>
                  <a:prstClr val="black"/>
                </a:solidFill>
                <a:latin typeface="Alexandria"/>
              </a:rPr>
              <a:t>Conducts due diligence review of the space for rent (</a:t>
            </a:r>
            <a:r>
              <a:rPr lang="en-US" sz="2000" i="1" dirty="0">
                <a:solidFill>
                  <a:prstClr val="black"/>
                </a:solidFill>
                <a:latin typeface="Alexandria"/>
              </a:rPr>
              <a:t>this data is set out in the exclusive authorization to lease property</a:t>
            </a:r>
            <a:r>
              <a:rPr lang="en-US" sz="2000" dirty="0">
                <a:solidFill>
                  <a:prstClr val="black"/>
                </a:solidFill>
                <a:latin typeface="Alexandria"/>
              </a:rPr>
              <a:t>.)</a:t>
            </a:r>
          </a:p>
        </p:txBody>
      </p:sp>
      <p:sp>
        <p:nvSpPr>
          <p:cNvPr id="16" name="TextBox 15">
            <a:extLst>
              <a:ext uri="{FF2B5EF4-FFF2-40B4-BE49-F238E27FC236}">
                <a16:creationId xmlns:a16="http://schemas.microsoft.com/office/drawing/2014/main" id="{71760622-85F7-9FEA-79C1-0360499710D5}"/>
              </a:ext>
            </a:extLst>
          </p:cNvPr>
          <p:cNvSpPr txBox="1"/>
          <p:nvPr/>
        </p:nvSpPr>
        <p:spPr>
          <a:xfrm>
            <a:off x="180431" y="1110700"/>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sp>
        <p:nvSpPr>
          <p:cNvPr id="3" name="Rectangle: Beveled 2">
            <a:extLst>
              <a:ext uri="{FF2B5EF4-FFF2-40B4-BE49-F238E27FC236}">
                <a16:creationId xmlns:a16="http://schemas.microsoft.com/office/drawing/2014/main" id="{4B3E5D75-B25E-3955-2E90-3A3B78C2FDA6}"/>
              </a:ext>
            </a:extLst>
          </p:cNvPr>
          <p:cNvSpPr/>
          <p:nvPr/>
        </p:nvSpPr>
        <p:spPr>
          <a:xfrm>
            <a:off x="4685654" y="2386739"/>
            <a:ext cx="2820692" cy="3487119"/>
          </a:xfrm>
          <a:prstGeom prst="bevel">
            <a:avLst/>
          </a:prstGeom>
          <a:solidFill>
            <a:srgbClr val="FFFFCC"/>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b="1" dirty="0">
                <a:latin typeface="Alexandria"/>
              </a:rPr>
              <a:t>Prepares the </a:t>
            </a:r>
            <a:r>
              <a:rPr lang="en-US" sz="2000" b="1" dirty="0">
                <a:solidFill>
                  <a:srgbClr val="0070C0"/>
                </a:solidFill>
                <a:latin typeface="Alexandria"/>
              </a:rPr>
              <a:t>Offer to Lease </a:t>
            </a:r>
            <a:r>
              <a:rPr lang="en-US" sz="2000" b="1" dirty="0">
                <a:latin typeface="Alexandria"/>
              </a:rPr>
              <a:t>to initiate Negotiations</a:t>
            </a:r>
          </a:p>
        </p:txBody>
      </p:sp>
    </p:spTree>
    <p:extLst>
      <p:ext uri="{BB962C8B-B14F-4D97-AF65-F5344CB8AC3E}">
        <p14:creationId xmlns:p14="http://schemas.microsoft.com/office/powerpoint/2010/main" val="3120825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7" grpId="0" animBg="1"/>
      <p:bldP spid="15" grpId="0" animBg="1"/>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8AD78-DB81-4137-A545-C154E96A7D0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82F255F-5A31-3133-AC1E-DBFC5F0CFE5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2FED1A5-53F7-F6C6-35BA-F0727BFCF4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31AFB08-E5BF-9A3A-6FA9-9EE36DC86FA3}"/>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86AED559-2A68-533E-6ADD-BF2EC4051C90}"/>
              </a:ext>
            </a:extLst>
          </p:cNvPr>
          <p:cNvSpPr txBox="1"/>
          <p:nvPr/>
        </p:nvSpPr>
        <p:spPr>
          <a:xfrm>
            <a:off x="180431" y="1234686"/>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sp>
        <p:nvSpPr>
          <p:cNvPr id="10" name="TextBox 9">
            <a:extLst>
              <a:ext uri="{FF2B5EF4-FFF2-40B4-BE49-F238E27FC236}">
                <a16:creationId xmlns:a16="http://schemas.microsoft.com/office/drawing/2014/main" id="{4A8562FD-7D3A-879C-34C6-71B018699809}"/>
              </a:ext>
            </a:extLst>
          </p:cNvPr>
          <p:cNvSpPr txBox="1"/>
          <p:nvPr/>
        </p:nvSpPr>
        <p:spPr>
          <a:xfrm>
            <a:off x="1876894" y="1797835"/>
            <a:ext cx="9391650" cy="1664547"/>
          </a:xfrm>
          <a:prstGeom prst="doubleWave">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0070C0"/>
                </a:solidFill>
                <a:latin typeface="Alexandria"/>
              </a:rPr>
              <a:t>L</a:t>
            </a:r>
            <a:r>
              <a:rPr kumimoji="0" lang="en-US" sz="2400" b="1" i="0" u="none" strike="noStrike" kern="1200" cap="none" spc="0" normalizeH="0" baseline="0" noProof="0" dirty="0" err="1">
                <a:ln>
                  <a:noFill/>
                </a:ln>
                <a:solidFill>
                  <a:srgbClr val="0070C0"/>
                </a:solidFill>
                <a:effectLst/>
                <a:uLnTx/>
                <a:uFillTx/>
                <a:latin typeface="Alexandria"/>
                <a:ea typeface="+mn-ea"/>
                <a:cs typeface="+mn-cs"/>
              </a:rPr>
              <a:t>etter</a:t>
            </a:r>
            <a:r>
              <a:rPr kumimoji="0" lang="en-US" sz="2400" b="1" i="0" u="none" strike="noStrike" kern="1200" cap="none" spc="0" normalizeH="0" baseline="0" noProof="0" dirty="0">
                <a:ln>
                  <a:noFill/>
                </a:ln>
                <a:solidFill>
                  <a:srgbClr val="0070C0"/>
                </a:solidFill>
                <a:effectLst/>
                <a:uLnTx/>
                <a:uFillTx/>
                <a:latin typeface="Alexandria"/>
                <a:ea typeface="+mn-ea"/>
                <a:cs typeface="+mn-cs"/>
              </a:rPr>
              <a:t> of Intent (LOI)</a:t>
            </a:r>
          </a:p>
          <a:p>
            <a:pPr marL="0" marR="0" lvl="0" indent="0" algn="ctr"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 non-binding </a:t>
            </a:r>
            <a:r>
              <a:rPr kumimoji="0" lang="en-US" sz="2000" b="1" i="0" u="none" strike="noStrike" kern="1200" cap="none" spc="0" normalizeH="0" baseline="0" noProof="0" dirty="0">
                <a:ln>
                  <a:noFill/>
                </a:ln>
                <a:solidFill>
                  <a:srgbClr val="0070C0"/>
                </a:solidFill>
                <a:effectLst/>
                <a:uLnTx/>
                <a:uFillTx/>
                <a:latin typeface="Alexandria"/>
                <a:ea typeface="+mn-ea"/>
                <a:cs typeface="+mn-cs"/>
              </a:rPr>
              <a:t>proposal </a:t>
            </a:r>
            <a:r>
              <a:rPr kumimoji="0" lang="en-US" sz="2000" b="0" i="0" u="none" strike="noStrike" kern="1200" cap="none" spc="0" normalizeH="0" baseline="0" noProof="0" dirty="0">
                <a:ln>
                  <a:noFill/>
                </a:ln>
                <a:solidFill>
                  <a:prstClr val="black"/>
                </a:solidFill>
                <a:effectLst/>
                <a:uLnTx/>
                <a:uFillTx/>
                <a:latin typeface="Alexandria"/>
                <a:ea typeface="+mn-ea"/>
                <a:cs typeface="+mn-cs"/>
              </a:rPr>
              <a:t>signed and submitted to a property owner to start negotiations to rent or buy a property. </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03132CF9-FDB9-EE0C-47C8-76D275D6AC11}"/>
              </a:ext>
            </a:extLst>
          </p:cNvPr>
          <p:cNvSpPr txBox="1"/>
          <p:nvPr/>
        </p:nvSpPr>
        <p:spPr>
          <a:xfrm>
            <a:off x="1879093" y="4339012"/>
            <a:ext cx="9391650" cy="1431429"/>
          </a:xfrm>
          <a:prstGeom prst="doubleWave">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0070C0"/>
                </a:solidFill>
                <a:latin typeface="Alexandria"/>
              </a:rPr>
              <a:t>Offer to Lease </a:t>
            </a:r>
            <a:endParaRPr lang="ar-SY" sz="2400" b="1" dirty="0">
              <a:solidFill>
                <a:srgbClr val="0070C0"/>
              </a:solidFill>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 document which sets forth all crucial elements typically negotiated to bring the landlord and tenant together in final leasing arrangements.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45320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FC113-28AB-A35F-9CBB-30C61A762B3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DEF3B2B-04CC-C116-B78E-CA87B3E814F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7B46792-C7E6-9574-D006-DAF6EA28D3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2BC1F4F-F592-1FA6-D297-9A523D16E7AD}"/>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2" name="TextBox 11">
            <a:extLst>
              <a:ext uri="{FF2B5EF4-FFF2-40B4-BE49-F238E27FC236}">
                <a16:creationId xmlns:a16="http://schemas.microsoft.com/office/drawing/2014/main" id="{63B3FD22-329C-BBD1-3877-BA0C421C3DA1}"/>
              </a:ext>
            </a:extLst>
          </p:cNvPr>
          <p:cNvSpPr txBox="1"/>
          <p:nvPr/>
        </p:nvSpPr>
        <p:spPr>
          <a:xfrm>
            <a:off x="180431" y="1234686"/>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sp>
        <p:nvSpPr>
          <p:cNvPr id="14" name="TextBox 13">
            <a:extLst>
              <a:ext uri="{FF2B5EF4-FFF2-40B4-BE49-F238E27FC236}">
                <a16:creationId xmlns:a16="http://schemas.microsoft.com/office/drawing/2014/main" id="{66A06BB0-A1C2-C851-360E-B6D6E3091819}"/>
              </a:ext>
            </a:extLst>
          </p:cNvPr>
          <p:cNvSpPr txBox="1"/>
          <p:nvPr/>
        </p:nvSpPr>
        <p:spPr>
          <a:xfrm>
            <a:off x="456063" y="1698847"/>
            <a:ext cx="11645900" cy="769441"/>
          </a:xfrm>
          <a:prstGeom prst="rect">
            <a:avLst/>
          </a:prstGeom>
          <a:noFill/>
        </p:spPr>
        <p:txBody>
          <a:bodyPr wrap="square">
            <a:spAutoFit/>
          </a:bodyPr>
          <a:lstStyle/>
          <a:p>
            <a:pPr algn="ctr"/>
            <a:r>
              <a:rPr lang="en-US" sz="2200" b="1" kern="0" dirty="0">
                <a:latin typeface="Alexandria"/>
                <a:ea typeface="Times New Roman" panose="02020603050405020304" pitchFamily="18" charset="0"/>
              </a:rPr>
              <a:t>Letter of Intent </a:t>
            </a:r>
            <a:r>
              <a:rPr lang="en-US" sz="2200" b="1" dirty="0">
                <a:latin typeface="Alexandria"/>
              </a:rPr>
              <a:t>vs.</a:t>
            </a:r>
            <a:r>
              <a:rPr lang="en-US" sz="2200" b="1" kern="0" dirty="0">
                <a:latin typeface="Alexandria"/>
                <a:ea typeface="Times New Roman" panose="02020603050405020304" pitchFamily="18" charset="0"/>
              </a:rPr>
              <a:t> </a:t>
            </a:r>
            <a:r>
              <a:rPr lang="en-US" sz="2200" b="1" kern="0" dirty="0">
                <a:effectLst/>
                <a:latin typeface="Alexandria"/>
                <a:ea typeface="Times New Roman" panose="02020603050405020304" pitchFamily="18" charset="0"/>
              </a:rPr>
              <a:t>Offer to Lease </a:t>
            </a:r>
          </a:p>
          <a:p>
            <a:pPr algn="ctr"/>
            <a:endParaRPr lang="en-US" sz="2200" dirty="0"/>
          </a:p>
        </p:txBody>
      </p:sp>
      <p:graphicFrame>
        <p:nvGraphicFramePr>
          <p:cNvPr id="18" name="Table 17">
            <a:extLst>
              <a:ext uri="{FF2B5EF4-FFF2-40B4-BE49-F238E27FC236}">
                <a16:creationId xmlns:a16="http://schemas.microsoft.com/office/drawing/2014/main" id="{D70EA534-0F24-59B3-F8A6-3F1AC1206C25}"/>
              </a:ext>
            </a:extLst>
          </p:cNvPr>
          <p:cNvGraphicFramePr>
            <a:graphicFrameLocks noGrp="1"/>
          </p:cNvGraphicFramePr>
          <p:nvPr>
            <p:extLst>
              <p:ext uri="{D42A27DB-BD31-4B8C-83A1-F6EECF244321}">
                <p14:modId xmlns:p14="http://schemas.microsoft.com/office/powerpoint/2010/main" val="1765374907"/>
              </p:ext>
            </p:extLst>
          </p:nvPr>
        </p:nvGraphicFramePr>
        <p:xfrm>
          <a:off x="290497" y="2083567"/>
          <a:ext cx="11645900" cy="4522834"/>
        </p:xfrm>
        <a:graphic>
          <a:graphicData uri="http://schemas.openxmlformats.org/drawingml/2006/table">
            <a:tbl>
              <a:tblPr firstRow="1" bandRow="1">
                <a:tableStyleId>{5C22544A-7EE6-4342-B048-85BDC9FD1C3A}</a:tableStyleId>
              </a:tblPr>
              <a:tblGrid>
                <a:gridCol w="1352323">
                  <a:extLst>
                    <a:ext uri="{9D8B030D-6E8A-4147-A177-3AD203B41FA5}">
                      <a16:colId xmlns:a16="http://schemas.microsoft.com/office/drawing/2014/main" val="645327784"/>
                    </a:ext>
                  </a:extLst>
                </a:gridCol>
                <a:gridCol w="3766088">
                  <a:extLst>
                    <a:ext uri="{9D8B030D-6E8A-4147-A177-3AD203B41FA5}">
                      <a16:colId xmlns:a16="http://schemas.microsoft.com/office/drawing/2014/main" val="1647667172"/>
                    </a:ext>
                  </a:extLst>
                </a:gridCol>
                <a:gridCol w="3332136">
                  <a:extLst>
                    <a:ext uri="{9D8B030D-6E8A-4147-A177-3AD203B41FA5}">
                      <a16:colId xmlns:a16="http://schemas.microsoft.com/office/drawing/2014/main" val="3107858711"/>
                    </a:ext>
                  </a:extLst>
                </a:gridCol>
                <a:gridCol w="3195353">
                  <a:extLst>
                    <a:ext uri="{9D8B030D-6E8A-4147-A177-3AD203B41FA5}">
                      <a16:colId xmlns:a16="http://schemas.microsoft.com/office/drawing/2014/main" val="214550776"/>
                    </a:ext>
                  </a:extLst>
                </a:gridCol>
              </a:tblGrid>
              <a:tr h="471318">
                <a:tc>
                  <a:txBody>
                    <a:bodyPr/>
                    <a:lstStyle/>
                    <a:p>
                      <a:pPr algn="ctr">
                        <a:lnSpc>
                          <a:spcPct val="120000"/>
                        </a:lnSpc>
                        <a:spcBef>
                          <a:spcPts val="600"/>
                        </a:spcBef>
                        <a:spcAft>
                          <a:spcPts val="600"/>
                        </a:spcAft>
                        <a:buNone/>
                      </a:pPr>
                      <a:r>
                        <a:rPr lang="en-US" sz="2000" b="1" dirty="0">
                          <a:latin typeface="Alexandria"/>
                        </a:rPr>
                        <a:t>Item</a:t>
                      </a:r>
                    </a:p>
                  </a:txBody>
                  <a:tcPr marL="47297" marR="47297" marT="23649" marB="23649" anchor="ctr"/>
                </a:tc>
                <a:tc>
                  <a:txBody>
                    <a:bodyPr/>
                    <a:lstStyle/>
                    <a:p>
                      <a:pPr algn="ctr">
                        <a:lnSpc>
                          <a:spcPct val="120000"/>
                        </a:lnSpc>
                        <a:spcBef>
                          <a:spcPts val="600"/>
                        </a:spcBef>
                        <a:spcAft>
                          <a:spcPts val="600"/>
                        </a:spcAft>
                        <a:buNone/>
                      </a:pPr>
                      <a:r>
                        <a:rPr lang="en-US" sz="2000" b="1" dirty="0">
                          <a:latin typeface="Alexandria"/>
                        </a:rPr>
                        <a:t>Letter of Intent (LOI)</a:t>
                      </a:r>
                    </a:p>
                  </a:txBody>
                  <a:tcPr marL="47297" marR="47297" marT="23649" marB="23649" anchor="ctr"/>
                </a:tc>
                <a:tc>
                  <a:txBody>
                    <a:bodyPr/>
                    <a:lstStyle/>
                    <a:p>
                      <a:pPr algn="ctr">
                        <a:lnSpc>
                          <a:spcPct val="120000"/>
                        </a:lnSpc>
                        <a:spcBef>
                          <a:spcPts val="600"/>
                        </a:spcBef>
                        <a:spcAft>
                          <a:spcPts val="600"/>
                        </a:spcAft>
                        <a:buNone/>
                      </a:pPr>
                      <a:r>
                        <a:rPr lang="en-US" sz="2000" b="1" dirty="0">
                          <a:latin typeface="Alexandria"/>
                        </a:rPr>
                        <a:t>Offer to Lease</a:t>
                      </a:r>
                    </a:p>
                  </a:txBody>
                  <a:tcPr marL="47297" marR="47297" marT="23649" marB="23649" anchor="ctr"/>
                </a:tc>
                <a:tc>
                  <a:txBody>
                    <a:bodyPr/>
                    <a:lstStyle/>
                    <a:p>
                      <a:pPr algn="ctr">
                        <a:lnSpc>
                          <a:spcPct val="120000"/>
                        </a:lnSpc>
                        <a:spcBef>
                          <a:spcPts val="600"/>
                        </a:spcBef>
                        <a:spcAft>
                          <a:spcPts val="600"/>
                        </a:spcAft>
                        <a:buNone/>
                      </a:pPr>
                      <a:r>
                        <a:rPr lang="en-US" sz="2000" b="1" dirty="0">
                          <a:latin typeface="Alexandria"/>
                        </a:rPr>
                        <a:t>Practical Example</a:t>
                      </a:r>
                    </a:p>
                  </a:txBody>
                  <a:tcPr marL="47297" marR="47297" marT="23649" marB="23649" anchor="ctr"/>
                </a:tc>
                <a:extLst>
                  <a:ext uri="{0D108BD9-81ED-4DB2-BD59-A6C34878D82A}">
                    <a16:rowId xmlns:a16="http://schemas.microsoft.com/office/drawing/2014/main" val="1626869304"/>
                  </a:ext>
                </a:extLst>
              </a:tr>
              <a:tr h="370840">
                <a:tc>
                  <a:txBody>
                    <a:bodyPr/>
                    <a:lstStyle/>
                    <a:p>
                      <a:pPr algn="ctr">
                        <a:lnSpc>
                          <a:spcPct val="120000"/>
                        </a:lnSpc>
                        <a:spcBef>
                          <a:spcPts val="600"/>
                        </a:spcBef>
                        <a:spcAft>
                          <a:spcPts val="600"/>
                        </a:spcAft>
                        <a:buNone/>
                      </a:pPr>
                      <a:r>
                        <a:rPr lang="en-US" sz="2000" b="1" dirty="0">
                          <a:latin typeface="Alexandria"/>
                        </a:rPr>
                        <a:t>Concept</a:t>
                      </a:r>
                      <a:endParaRPr lang="en-US" sz="2000" dirty="0">
                        <a:latin typeface="Alexandria"/>
                      </a:endParaRP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A preliminary proposal or statement of intentions regarding basic terms.</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A formal offer specifying defined lease terms.</a:t>
                      </a:r>
                    </a:p>
                  </a:txBody>
                  <a:tcPr marL="47297" marR="47297" marT="23649" marB="23649" anchor="ctr"/>
                </a:tc>
                <a:tc>
                  <a:txBody>
                    <a:bodyPr/>
                    <a:lstStyle/>
                    <a:p>
                      <a:pPr>
                        <a:lnSpc>
                          <a:spcPct val="120000"/>
                        </a:lnSpc>
                        <a:spcBef>
                          <a:spcPts val="600"/>
                        </a:spcBef>
                        <a:spcAft>
                          <a:spcPts val="600"/>
                        </a:spcAft>
                        <a:buNone/>
                      </a:pPr>
                      <a:r>
                        <a:rPr lang="en-US" sz="1800">
                          <a:latin typeface="Alexandria"/>
                        </a:rPr>
                        <a:t>A restaurant chain submits an LOI to a shopping center landlord expressing interest in leasing.</a:t>
                      </a:r>
                    </a:p>
                  </a:txBody>
                  <a:tcPr marL="47297" marR="47297" marT="23649" marB="23649" anchor="ctr"/>
                </a:tc>
                <a:extLst>
                  <a:ext uri="{0D108BD9-81ED-4DB2-BD59-A6C34878D82A}">
                    <a16:rowId xmlns:a16="http://schemas.microsoft.com/office/drawing/2014/main" val="4010561645"/>
                  </a:ext>
                </a:extLst>
              </a:tr>
              <a:tr h="370840">
                <a:tc>
                  <a:txBody>
                    <a:bodyPr/>
                    <a:lstStyle/>
                    <a:p>
                      <a:pPr algn="ctr">
                        <a:lnSpc>
                          <a:spcPct val="120000"/>
                        </a:lnSpc>
                        <a:spcBef>
                          <a:spcPts val="600"/>
                        </a:spcBef>
                        <a:spcAft>
                          <a:spcPts val="600"/>
                        </a:spcAft>
                        <a:buNone/>
                      </a:pPr>
                      <a:r>
                        <a:rPr lang="en-US" sz="2000" b="1" dirty="0">
                          <a:latin typeface="Alexandria"/>
                        </a:rPr>
                        <a:t>Legal Nature</a:t>
                      </a:r>
                      <a:endParaRPr lang="en-US" sz="2000" dirty="0">
                        <a:latin typeface="Alexandria"/>
                      </a:endParaRP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Not legally binding.</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Legally binding upon acceptance without modification.</a:t>
                      </a:r>
                    </a:p>
                  </a:txBody>
                  <a:tcPr marL="47297" marR="47297" marT="23649" marB="23649" anchor="ctr"/>
                </a:tc>
                <a:tc>
                  <a:txBody>
                    <a:bodyPr/>
                    <a:lstStyle/>
                    <a:p>
                      <a:pPr>
                        <a:lnSpc>
                          <a:spcPct val="120000"/>
                        </a:lnSpc>
                        <a:spcBef>
                          <a:spcPts val="600"/>
                        </a:spcBef>
                        <a:spcAft>
                          <a:spcPts val="600"/>
                        </a:spcAft>
                        <a:buNone/>
                      </a:pPr>
                      <a:r>
                        <a:rPr lang="en-US" sz="1800">
                          <a:latin typeface="Alexandria"/>
                        </a:rPr>
                        <a:t>If the landlord accepts the written offer as is, a binding lease agreement is created.</a:t>
                      </a:r>
                    </a:p>
                  </a:txBody>
                  <a:tcPr marL="47297" marR="47297" marT="23649" marB="23649" anchor="ctr"/>
                </a:tc>
                <a:extLst>
                  <a:ext uri="{0D108BD9-81ED-4DB2-BD59-A6C34878D82A}">
                    <a16:rowId xmlns:a16="http://schemas.microsoft.com/office/drawing/2014/main" val="1651440888"/>
                  </a:ext>
                </a:extLst>
              </a:tr>
              <a:tr h="370840">
                <a:tc>
                  <a:txBody>
                    <a:bodyPr/>
                    <a:lstStyle/>
                    <a:p>
                      <a:pPr algn="ctr">
                        <a:lnSpc>
                          <a:spcPct val="120000"/>
                        </a:lnSpc>
                        <a:spcBef>
                          <a:spcPts val="600"/>
                        </a:spcBef>
                        <a:spcAft>
                          <a:spcPts val="600"/>
                        </a:spcAft>
                        <a:buNone/>
                      </a:pPr>
                      <a:r>
                        <a:rPr lang="en-US" sz="2000" b="1" dirty="0">
                          <a:latin typeface="Alexandria"/>
                        </a:rPr>
                        <a:t>Purpose</a:t>
                      </a:r>
                      <a:endParaRPr lang="en-US" sz="2000" dirty="0">
                        <a:latin typeface="Alexandria"/>
                      </a:endParaRP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To explore intent and open negotiations.</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To conclude an agreement that establishes a contractual relationship.</a:t>
                      </a:r>
                    </a:p>
                  </a:txBody>
                  <a:tcPr marL="47297" marR="47297" marT="23649" marB="23649" anchor="ctr"/>
                </a:tc>
                <a:tc>
                  <a:txBody>
                    <a:bodyPr/>
                    <a:lstStyle/>
                    <a:p>
                      <a:pPr>
                        <a:lnSpc>
                          <a:spcPct val="120000"/>
                        </a:lnSpc>
                        <a:spcBef>
                          <a:spcPts val="600"/>
                        </a:spcBef>
                        <a:spcAft>
                          <a:spcPts val="600"/>
                        </a:spcAft>
                        <a:buNone/>
                      </a:pPr>
                      <a:r>
                        <a:rPr lang="en-US" sz="1800">
                          <a:latin typeface="Alexandria"/>
                        </a:rPr>
                        <a:t>LOI for preliminary negotiation vs. Offer to close the deal.</a:t>
                      </a:r>
                    </a:p>
                  </a:txBody>
                  <a:tcPr marL="47297" marR="47297" marT="23649" marB="23649" anchor="ctr"/>
                </a:tc>
                <a:extLst>
                  <a:ext uri="{0D108BD9-81ED-4DB2-BD59-A6C34878D82A}">
                    <a16:rowId xmlns:a16="http://schemas.microsoft.com/office/drawing/2014/main" val="2450443048"/>
                  </a:ext>
                </a:extLst>
              </a:tr>
              <a:tr h="370840">
                <a:tc>
                  <a:txBody>
                    <a:bodyPr/>
                    <a:lstStyle/>
                    <a:p>
                      <a:pPr algn="ctr">
                        <a:lnSpc>
                          <a:spcPct val="120000"/>
                        </a:lnSpc>
                        <a:spcBef>
                          <a:spcPts val="600"/>
                        </a:spcBef>
                        <a:spcAft>
                          <a:spcPts val="600"/>
                        </a:spcAft>
                        <a:buNone/>
                      </a:pPr>
                      <a:r>
                        <a:rPr lang="en-US" sz="2000" b="1" dirty="0">
                          <a:latin typeface="Alexandria"/>
                        </a:rPr>
                        <a:t>Stage</a:t>
                      </a:r>
                      <a:endParaRPr lang="en-US" sz="2000" dirty="0">
                        <a:latin typeface="Alexandria"/>
                      </a:endParaRP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Initial stage prior to formal negotiations.</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Part of formal negotiations and may constitute the contract.</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LOI before details are finalized; Offer after key terms are agreed upon.</a:t>
                      </a:r>
                    </a:p>
                  </a:txBody>
                  <a:tcPr marL="47297" marR="47297" marT="23649" marB="23649" anchor="ctr"/>
                </a:tc>
                <a:extLst>
                  <a:ext uri="{0D108BD9-81ED-4DB2-BD59-A6C34878D82A}">
                    <a16:rowId xmlns:a16="http://schemas.microsoft.com/office/drawing/2014/main" val="957497288"/>
                  </a:ext>
                </a:extLst>
              </a:tr>
            </a:tbl>
          </a:graphicData>
        </a:graphic>
      </p:graphicFrame>
    </p:spTree>
    <p:extLst>
      <p:ext uri="{BB962C8B-B14F-4D97-AF65-F5344CB8AC3E}">
        <p14:creationId xmlns:p14="http://schemas.microsoft.com/office/powerpoint/2010/main" val="245095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5C56B-5A76-02FF-A803-F9C9FF999D2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C76576F-E8C9-5E39-F8DF-8A0452A4D47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7A18300-1FB4-49BE-1717-21A3FCC877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3C19BBB-D563-3F8B-80D7-3F48C3CF617D}"/>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2" name="TextBox 11">
            <a:extLst>
              <a:ext uri="{FF2B5EF4-FFF2-40B4-BE49-F238E27FC236}">
                <a16:creationId xmlns:a16="http://schemas.microsoft.com/office/drawing/2014/main" id="{40C9A7BB-0723-E628-9CF6-03BEAC274A7A}"/>
              </a:ext>
            </a:extLst>
          </p:cNvPr>
          <p:cNvSpPr txBox="1"/>
          <p:nvPr/>
        </p:nvSpPr>
        <p:spPr>
          <a:xfrm>
            <a:off x="180431" y="1234686"/>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sp>
        <p:nvSpPr>
          <p:cNvPr id="14" name="TextBox 13">
            <a:extLst>
              <a:ext uri="{FF2B5EF4-FFF2-40B4-BE49-F238E27FC236}">
                <a16:creationId xmlns:a16="http://schemas.microsoft.com/office/drawing/2014/main" id="{9E24D63F-1DBE-F806-12DA-02A8F54BD703}"/>
              </a:ext>
            </a:extLst>
          </p:cNvPr>
          <p:cNvSpPr txBox="1"/>
          <p:nvPr/>
        </p:nvSpPr>
        <p:spPr>
          <a:xfrm>
            <a:off x="456063" y="1698847"/>
            <a:ext cx="11645900" cy="769441"/>
          </a:xfrm>
          <a:prstGeom prst="rect">
            <a:avLst/>
          </a:prstGeom>
          <a:noFill/>
        </p:spPr>
        <p:txBody>
          <a:bodyPr wrap="square">
            <a:spAutoFit/>
          </a:bodyPr>
          <a:lstStyle/>
          <a:p>
            <a:pPr algn="ctr"/>
            <a:r>
              <a:rPr lang="en-US" sz="2200" b="1" kern="0" dirty="0">
                <a:latin typeface="Alexandria"/>
                <a:ea typeface="Times New Roman" panose="02020603050405020304" pitchFamily="18" charset="0"/>
              </a:rPr>
              <a:t>Letter of Intent </a:t>
            </a:r>
            <a:r>
              <a:rPr lang="en-US" sz="2200" b="1" dirty="0">
                <a:latin typeface="Alexandria"/>
              </a:rPr>
              <a:t>vs.</a:t>
            </a:r>
            <a:r>
              <a:rPr lang="en-US" sz="2200" b="1" kern="0" dirty="0">
                <a:latin typeface="Alexandria"/>
                <a:ea typeface="Times New Roman" panose="02020603050405020304" pitchFamily="18" charset="0"/>
              </a:rPr>
              <a:t> </a:t>
            </a:r>
            <a:r>
              <a:rPr lang="en-US" sz="2200" b="1" kern="0" dirty="0">
                <a:effectLst/>
                <a:latin typeface="Alexandria"/>
                <a:ea typeface="Times New Roman" panose="02020603050405020304" pitchFamily="18" charset="0"/>
              </a:rPr>
              <a:t>Offer to Lease </a:t>
            </a:r>
          </a:p>
          <a:p>
            <a:pPr algn="ctr"/>
            <a:endParaRPr lang="en-US" sz="2200" dirty="0"/>
          </a:p>
        </p:txBody>
      </p:sp>
      <p:graphicFrame>
        <p:nvGraphicFramePr>
          <p:cNvPr id="18" name="Table 17">
            <a:extLst>
              <a:ext uri="{FF2B5EF4-FFF2-40B4-BE49-F238E27FC236}">
                <a16:creationId xmlns:a16="http://schemas.microsoft.com/office/drawing/2014/main" id="{3A09257F-D3B1-1923-8811-320A514FD07D}"/>
              </a:ext>
            </a:extLst>
          </p:cNvPr>
          <p:cNvGraphicFramePr>
            <a:graphicFrameLocks noGrp="1"/>
          </p:cNvGraphicFramePr>
          <p:nvPr>
            <p:extLst>
              <p:ext uri="{D42A27DB-BD31-4B8C-83A1-F6EECF244321}">
                <p14:modId xmlns:p14="http://schemas.microsoft.com/office/powerpoint/2010/main" val="1600533979"/>
              </p:ext>
            </p:extLst>
          </p:nvPr>
        </p:nvGraphicFramePr>
        <p:xfrm>
          <a:off x="290497" y="2083567"/>
          <a:ext cx="11645900" cy="3379810"/>
        </p:xfrm>
        <a:graphic>
          <a:graphicData uri="http://schemas.openxmlformats.org/drawingml/2006/table">
            <a:tbl>
              <a:tblPr firstRow="1" bandRow="1">
                <a:tableStyleId>{5C22544A-7EE6-4342-B048-85BDC9FD1C3A}</a:tableStyleId>
              </a:tblPr>
              <a:tblGrid>
                <a:gridCol w="1352323">
                  <a:extLst>
                    <a:ext uri="{9D8B030D-6E8A-4147-A177-3AD203B41FA5}">
                      <a16:colId xmlns:a16="http://schemas.microsoft.com/office/drawing/2014/main" val="645327784"/>
                    </a:ext>
                  </a:extLst>
                </a:gridCol>
                <a:gridCol w="3766088">
                  <a:extLst>
                    <a:ext uri="{9D8B030D-6E8A-4147-A177-3AD203B41FA5}">
                      <a16:colId xmlns:a16="http://schemas.microsoft.com/office/drawing/2014/main" val="1647667172"/>
                    </a:ext>
                  </a:extLst>
                </a:gridCol>
                <a:gridCol w="3332136">
                  <a:extLst>
                    <a:ext uri="{9D8B030D-6E8A-4147-A177-3AD203B41FA5}">
                      <a16:colId xmlns:a16="http://schemas.microsoft.com/office/drawing/2014/main" val="3107858711"/>
                    </a:ext>
                  </a:extLst>
                </a:gridCol>
                <a:gridCol w="3195353">
                  <a:extLst>
                    <a:ext uri="{9D8B030D-6E8A-4147-A177-3AD203B41FA5}">
                      <a16:colId xmlns:a16="http://schemas.microsoft.com/office/drawing/2014/main" val="214550776"/>
                    </a:ext>
                  </a:extLst>
                </a:gridCol>
              </a:tblGrid>
              <a:tr h="520148">
                <a:tc>
                  <a:txBody>
                    <a:bodyPr/>
                    <a:lstStyle/>
                    <a:p>
                      <a:pPr algn="ctr">
                        <a:buNone/>
                      </a:pPr>
                      <a:r>
                        <a:rPr lang="en-US" sz="2000" b="1" dirty="0">
                          <a:latin typeface="Alexandria"/>
                        </a:rPr>
                        <a:t>Item</a:t>
                      </a:r>
                    </a:p>
                  </a:txBody>
                  <a:tcPr marL="47297" marR="47297" marT="23649" marB="23649" anchor="ctr"/>
                </a:tc>
                <a:tc>
                  <a:txBody>
                    <a:bodyPr/>
                    <a:lstStyle/>
                    <a:p>
                      <a:pPr algn="ctr">
                        <a:buNone/>
                      </a:pPr>
                      <a:r>
                        <a:rPr lang="en-US" sz="2000" b="1" dirty="0">
                          <a:latin typeface="Alexandria"/>
                        </a:rPr>
                        <a:t>Letter of Intent (LOI)</a:t>
                      </a:r>
                    </a:p>
                  </a:txBody>
                  <a:tcPr marL="47297" marR="47297" marT="23649" marB="23649" anchor="ctr"/>
                </a:tc>
                <a:tc>
                  <a:txBody>
                    <a:bodyPr/>
                    <a:lstStyle/>
                    <a:p>
                      <a:pPr algn="ctr">
                        <a:buNone/>
                      </a:pPr>
                      <a:r>
                        <a:rPr lang="en-US" sz="2000" b="1" dirty="0">
                          <a:latin typeface="Alexandria"/>
                        </a:rPr>
                        <a:t>Offer to Lease</a:t>
                      </a:r>
                    </a:p>
                  </a:txBody>
                  <a:tcPr marL="47297" marR="47297" marT="23649" marB="23649" anchor="ctr"/>
                </a:tc>
                <a:tc>
                  <a:txBody>
                    <a:bodyPr/>
                    <a:lstStyle/>
                    <a:p>
                      <a:pPr algn="ctr">
                        <a:buNone/>
                      </a:pPr>
                      <a:r>
                        <a:rPr lang="en-US" sz="2000" b="1" dirty="0">
                          <a:latin typeface="Alexandria"/>
                        </a:rPr>
                        <a:t>Practical Example</a:t>
                      </a:r>
                    </a:p>
                  </a:txBody>
                  <a:tcPr marL="47297" marR="47297" marT="23649" marB="23649" anchor="ctr"/>
                </a:tc>
                <a:extLst>
                  <a:ext uri="{0D108BD9-81ED-4DB2-BD59-A6C34878D82A}">
                    <a16:rowId xmlns:a16="http://schemas.microsoft.com/office/drawing/2014/main" val="1626869304"/>
                  </a:ext>
                </a:extLst>
              </a:tr>
              <a:tr h="502297">
                <a:tc>
                  <a:txBody>
                    <a:bodyPr/>
                    <a:lstStyle/>
                    <a:p>
                      <a:pPr algn="ctr">
                        <a:lnSpc>
                          <a:spcPct val="120000"/>
                        </a:lnSpc>
                        <a:spcBef>
                          <a:spcPts val="600"/>
                        </a:spcBef>
                        <a:spcAft>
                          <a:spcPts val="600"/>
                        </a:spcAft>
                        <a:buNone/>
                      </a:pPr>
                      <a:r>
                        <a:rPr lang="en-US" sz="2000" b="1" dirty="0">
                          <a:latin typeface="Alexandria"/>
                        </a:rPr>
                        <a:t>Outcome</a:t>
                      </a:r>
                      <a:endParaRPr lang="en-US" sz="2000" dirty="0">
                        <a:latin typeface="Alexandria"/>
                      </a:endParaRP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Creates no financial or legal obligations.</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Upon acceptance, creates a binding lease agreement.</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LOI does not require a deposit; Offer may involve security deposit or advance rent.</a:t>
                      </a:r>
                    </a:p>
                  </a:txBody>
                  <a:tcPr marL="47297" marR="47297" marT="23649" marB="23649" anchor="ctr"/>
                </a:tc>
                <a:extLst>
                  <a:ext uri="{0D108BD9-81ED-4DB2-BD59-A6C34878D82A}">
                    <a16:rowId xmlns:a16="http://schemas.microsoft.com/office/drawing/2014/main" val="2444501512"/>
                  </a:ext>
                </a:extLst>
              </a:tr>
              <a:tr h="789762">
                <a:tc>
                  <a:txBody>
                    <a:bodyPr/>
                    <a:lstStyle/>
                    <a:p>
                      <a:pPr algn="ctr">
                        <a:lnSpc>
                          <a:spcPct val="120000"/>
                        </a:lnSpc>
                        <a:spcBef>
                          <a:spcPts val="600"/>
                        </a:spcBef>
                        <a:spcAft>
                          <a:spcPts val="600"/>
                        </a:spcAft>
                        <a:buNone/>
                      </a:pPr>
                      <a:r>
                        <a:rPr lang="en-US" sz="2000" b="1" dirty="0">
                          <a:latin typeface="Alexandria"/>
                        </a:rPr>
                        <a:t>Negotiation Tool</a:t>
                      </a:r>
                      <a:endParaRPr lang="en-US" sz="2000" dirty="0">
                        <a:latin typeface="Alexandria"/>
                      </a:endParaRP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Used as a preliminary tool to outline intentions and general terms.</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May lead to a counteroffer until final agreement is reached.</a:t>
                      </a:r>
                    </a:p>
                  </a:txBody>
                  <a:tcPr marL="47297" marR="47297" marT="23649" marB="23649" anchor="ctr"/>
                </a:tc>
                <a:tc>
                  <a:txBody>
                    <a:bodyPr/>
                    <a:lstStyle/>
                    <a:p>
                      <a:pPr>
                        <a:lnSpc>
                          <a:spcPct val="120000"/>
                        </a:lnSpc>
                        <a:spcBef>
                          <a:spcPts val="600"/>
                        </a:spcBef>
                        <a:spcAft>
                          <a:spcPts val="600"/>
                        </a:spcAft>
                        <a:buNone/>
                      </a:pPr>
                      <a:r>
                        <a:rPr lang="en-US" sz="1800" dirty="0">
                          <a:latin typeface="Alexandria"/>
                        </a:rPr>
                        <a:t>LOI = “Let’s discuss,” Offer = “These are my formal terms.”</a:t>
                      </a:r>
                    </a:p>
                  </a:txBody>
                  <a:tcPr marL="47297" marR="47297" marT="23649" marB="23649" anchor="ctr"/>
                </a:tc>
                <a:extLst>
                  <a:ext uri="{0D108BD9-81ED-4DB2-BD59-A6C34878D82A}">
                    <a16:rowId xmlns:a16="http://schemas.microsoft.com/office/drawing/2014/main" val="783719389"/>
                  </a:ext>
                </a:extLst>
              </a:tr>
              <a:tr h="789762">
                <a:tc>
                  <a:txBody>
                    <a:bodyPr/>
                    <a:lstStyle/>
                    <a:p>
                      <a:pPr algn="ctr">
                        <a:lnSpc>
                          <a:spcPct val="120000"/>
                        </a:lnSpc>
                        <a:spcBef>
                          <a:spcPts val="600"/>
                        </a:spcBef>
                        <a:spcAft>
                          <a:spcPts val="600"/>
                        </a:spcAft>
                        <a:buNone/>
                      </a:pPr>
                      <a:r>
                        <a:rPr lang="en-US" sz="2000" b="1" dirty="0"/>
                        <a:t>Prepared by</a:t>
                      </a:r>
                      <a:endParaRPr lang="en-US" sz="2000" dirty="0"/>
                    </a:p>
                  </a:txBody>
                  <a:tcPr anchor="ctr"/>
                </a:tc>
                <a:tc>
                  <a:txBody>
                    <a:bodyPr/>
                    <a:lstStyle/>
                    <a:p>
                      <a:pPr>
                        <a:lnSpc>
                          <a:spcPct val="120000"/>
                        </a:lnSpc>
                        <a:spcBef>
                          <a:spcPts val="600"/>
                        </a:spcBef>
                        <a:spcAft>
                          <a:spcPts val="600"/>
                        </a:spcAft>
                        <a:buNone/>
                      </a:pPr>
                      <a:r>
                        <a:rPr lang="en-US" dirty="0"/>
                        <a:t>Typically prepared by the tenant or their broker to express interest.</a:t>
                      </a:r>
                    </a:p>
                  </a:txBody>
                  <a:tcPr anchor="ctr"/>
                </a:tc>
                <a:tc>
                  <a:txBody>
                    <a:bodyPr/>
                    <a:lstStyle/>
                    <a:p>
                      <a:pPr>
                        <a:lnSpc>
                          <a:spcPct val="120000"/>
                        </a:lnSpc>
                        <a:spcBef>
                          <a:spcPts val="600"/>
                        </a:spcBef>
                        <a:spcAft>
                          <a:spcPts val="600"/>
                        </a:spcAft>
                        <a:buNone/>
                      </a:pPr>
                      <a:r>
                        <a:rPr lang="en-US" dirty="0"/>
                        <a:t>Often prepared by the landlord or their broker to establish formal commitment.</a:t>
                      </a:r>
                    </a:p>
                  </a:txBody>
                  <a:tcPr anchor="ctr"/>
                </a:tc>
                <a:tc>
                  <a:txBody>
                    <a:bodyPr/>
                    <a:lstStyle/>
                    <a:p>
                      <a:pPr>
                        <a:lnSpc>
                          <a:spcPct val="120000"/>
                        </a:lnSpc>
                        <a:spcBef>
                          <a:spcPts val="600"/>
                        </a:spcBef>
                        <a:spcAft>
                          <a:spcPts val="600"/>
                        </a:spcAft>
                        <a:buNone/>
                      </a:pPr>
                      <a:r>
                        <a:rPr lang="en-US" dirty="0"/>
                        <a:t>Tenant: LOI shows interest; Landlord: Offer defines commitment.</a:t>
                      </a:r>
                    </a:p>
                  </a:txBody>
                  <a:tcPr anchor="ctr"/>
                </a:tc>
                <a:extLst>
                  <a:ext uri="{0D108BD9-81ED-4DB2-BD59-A6C34878D82A}">
                    <a16:rowId xmlns:a16="http://schemas.microsoft.com/office/drawing/2014/main" val="264981206"/>
                  </a:ext>
                </a:extLst>
              </a:tr>
            </a:tbl>
          </a:graphicData>
        </a:graphic>
      </p:graphicFrame>
    </p:spTree>
    <p:extLst>
      <p:ext uri="{BB962C8B-B14F-4D97-AF65-F5344CB8AC3E}">
        <p14:creationId xmlns:p14="http://schemas.microsoft.com/office/powerpoint/2010/main" val="19353656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3DF3C-3DD6-B080-4E09-403F6D5B936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F4B44DC-9821-7A59-DB2A-68BA9FF41A4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04375BF-5A9D-A728-7FCE-FE79F5B3E0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28559D5-CDB1-AF87-B88A-6EE4F8AA7EF4}"/>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7" name="Rectangle: Rounded Corners 6">
            <a:extLst>
              <a:ext uri="{FF2B5EF4-FFF2-40B4-BE49-F238E27FC236}">
                <a16:creationId xmlns:a16="http://schemas.microsoft.com/office/drawing/2014/main" id="{5CE56A1C-05E9-ED07-E4DF-C8A0E313E27E}"/>
              </a:ext>
            </a:extLst>
          </p:cNvPr>
          <p:cNvSpPr/>
          <p:nvPr/>
        </p:nvSpPr>
        <p:spPr>
          <a:xfrm>
            <a:off x="1213938" y="2599678"/>
            <a:ext cx="9764124" cy="583043"/>
          </a:xfrm>
          <a:prstGeom prst="roundRect">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600"/>
              </a:spcBef>
              <a:spcAft>
                <a:spcPts val="60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Identification of the Parties and Premises (often with a floor plan attached).</a:t>
            </a:r>
          </a:p>
        </p:txBody>
      </p:sp>
      <p:sp>
        <p:nvSpPr>
          <p:cNvPr id="16" name="TextBox 15">
            <a:extLst>
              <a:ext uri="{FF2B5EF4-FFF2-40B4-BE49-F238E27FC236}">
                <a16:creationId xmlns:a16="http://schemas.microsoft.com/office/drawing/2014/main" id="{336E8105-BC92-3DE6-2010-5B096ABC44FF}"/>
              </a:ext>
            </a:extLst>
          </p:cNvPr>
          <p:cNvSpPr txBox="1"/>
          <p:nvPr/>
        </p:nvSpPr>
        <p:spPr>
          <a:xfrm>
            <a:off x="180431" y="1110700"/>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grpSp>
        <p:nvGrpSpPr>
          <p:cNvPr id="8" name="Group 7">
            <a:extLst>
              <a:ext uri="{FF2B5EF4-FFF2-40B4-BE49-F238E27FC236}">
                <a16:creationId xmlns:a16="http://schemas.microsoft.com/office/drawing/2014/main" id="{BA3BE947-9F6D-0D4D-96A6-9F42ECF22227}"/>
              </a:ext>
            </a:extLst>
          </p:cNvPr>
          <p:cNvGrpSpPr/>
          <p:nvPr/>
        </p:nvGrpSpPr>
        <p:grpSpPr>
          <a:xfrm>
            <a:off x="3257227" y="1571330"/>
            <a:ext cx="5677545" cy="679605"/>
            <a:chOff x="5281427" y="1098602"/>
            <a:chExt cx="2066645" cy="1557579"/>
          </a:xfrm>
        </p:grpSpPr>
        <p:sp>
          <p:nvSpPr>
            <p:cNvPr id="9" name="Rectangle 8">
              <a:extLst>
                <a:ext uri="{FF2B5EF4-FFF2-40B4-BE49-F238E27FC236}">
                  <a16:creationId xmlns:a16="http://schemas.microsoft.com/office/drawing/2014/main" id="{375D30BF-1D35-8CB3-5BFD-6907FFDBDCD1}"/>
                </a:ext>
              </a:extLst>
            </p:cNvPr>
            <p:cNvSpPr/>
            <p:nvPr/>
          </p:nvSpPr>
          <p:spPr>
            <a:xfrm>
              <a:off x="5326149" y="1098602"/>
              <a:ext cx="2021923" cy="1538754"/>
            </a:xfrm>
            <a:prstGeom prst="rect">
              <a:avLst/>
            </a:prstGeom>
            <a:solidFill>
              <a:schemeClr val="accent2">
                <a:lumMod val="40000"/>
                <a:lumOff val="6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B93ED1D6-7AB9-3F1D-88AA-7D52EB2F67E8}"/>
                </a:ext>
              </a:extLst>
            </p:cNvPr>
            <p:cNvSpPr txBox="1"/>
            <p:nvPr/>
          </p:nvSpPr>
          <p:spPr>
            <a:xfrm>
              <a:off x="5281427" y="1117427"/>
              <a:ext cx="2021923" cy="15387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200" b="1" kern="1200" dirty="0">
                  <a:solidFill>
                    <a:prstClr val="black"/>
                  </a:solidFill>
                  <a:latin typeface="Alexandria"/>
                  <a:ea typeface="+mn-ea"/>
                  <a:cs typeface="+mn-cs"/>
                </a:rPr>
                <a:t>Core Components of an Offer to Lease</a:t>
              </a:r>
            </a:p>
          </p:txBody>
        </p:sp>
      </p:grpSp>
      <p:sp>
        <p:nvSpPr>
          <p:cNvPr id="11" name="Rectangle 1">
            <a:extLst>
              <a:ext uri="{FF2B5EF4-FFF2-40B4-BE49-F238E27FC236}">
                <a16:creationId xmlns:a16="http://schemas.microsoft.com/office/drawing/2014/main" id="{D4E474EF-B0C9-21E0-3E9B-FD7382FC3A5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a:ln>
                  <a:noFill/>
                </a:ln>
                <a:solidFill>
                  <a:schemeClr val="tx1"/>
                </a:solidFill>
                <a:effectLst/>
                <a:latin typeface="Arial" panose="020B0604020202020204" pitchFamily="34" charset="0"/>
              </a:rPr>
              <a:t>Identification of the Parties and Premises</a:t>
            </a:r>
            <a:r>
              <a:rPr kumimoji="0" lang="en-US" altLang="en-US" sz="1800" b="0" i="0" u="none" strike="noStrike" cap="none" normalizeH="0" baseline="0">
                <a:ln>
                  <a:noFill/>
                </a:ln>
                <a:solidFill>
                  <a:schemeClr val="tx1"/>
                </a:solidFill>
                <a:effectLst/>
                <a:latin typeface="Arial" panose="020B0604020202020204" pitchFamily="34" charset="0"/>
              </a:rPr>
              <a:t> (often with a floor plan attached).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Rounded Corners 11">
            <a:extLst>
              <a:ext uri="{FF2B5EF4-FFF2-40B4-BE49-F238E27FC236}">
                <a16:creationId xmlns:a16="http://schemas.microsoft.com/office/drawing/2014/main" id="{0ED22288-7402-3728-463C-B3A5F862B224}"/>
              </a:ext>
            </a:extLst>
          </p:cNvPr>
          <p:cNvSpPr/>
          <p:nvPr/>
        </p:nvSpPr>
        <p:spPr>
          <a:xfrm>
            <a:off x="1213938" y="3701101"/>
            <a:ext cx="9764124" cy="583043"/>
          </a:xfrm>
          <a:prstGeom prst="roundRect">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600"/>
              </a:spcBef>
              <a:spcAft>
                <a:spcPts val="600"/>
              </a:spcAft>
              <a:buClrTx/>
              <a:buSzTx/>
              <a:buFont typeface="+mj-lt"/>
              <a:buAutoNum type="arabicPeriod" startAt="2"/>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Rental Payment Schedule &amp; Occupancy Period.</a:t>
            </a:r>
          </a:p>
        </p:txBody>
      </p:sp>
      <p:sp>
        <p:nvSpPr>
          <p:cNvPr id="13" name="Rectangle: Rounded Corners 12">
            <a:extLst>
              <a:ext uri="{FF2B5EF4-FFF2-40B4-BE49-F238E27FC236}">
                <a16:creationId xmlns:a16="http://schemas.microsoft.com/office/drawing/2014/main" id="{3AC8EC1A-6D95-B8DF-9918-B5AF4FFDF2FC}"/>
              </a:ext>
            </a:extLst>
          </p:cNvPr>
          <p:cNvSpPr/>
          <p:nvPr/>
        </p:nvSpPr>
        <p:spPr>
          <a:xfrm>
            <a:off x="1213938" y="4767812"/>
            <a:ext cx="9764124" cy="583043"/>
          </a:xfrm>
          <a:prstGeom prst="roundRect">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600"/>
              </a:spcBef>
              <a:spcAft>
                <a:spcPts val="600"/>
              </a:spcAft>
              <a:buClrTx/>
              <a:buSzTx/>
              <a:buFont typeface="+mj-lt"/>
              <a:buAutoNum type="arabicPeriod" startAt="3"/>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Maintenance Responsibilities &amp; Terms of Possession (Use).</a:t>
            </a:r>
          </a:p>
        </p:txBody>
      </p:sp>
      <p:sp>
        <p:nvSpPr>
          <p:cNvPr id="14" name="Rectangle: Rounded Corners 13">
            <a:extLst>
              <a:ext uri="{FF2B5EF4-FFF2-40B4-BE49-F238E27FC236}">
                <a16:creationId xmlns:a16="http://schemas.microsoft.com/office/drawing/2014/main" id="{6C5F8AD7-D15B-EB49-1F7F-F0B2D467B792}"/>
              </a:ext>
            </a:extLst>
          </p:cNvPr>
          <p:cNvSpPr/>
          <p:nvPr/>
        </p:nvSpPr>
        <p:spPr>
          <a:xfrm>
            <a:off x="1213938" y="5834523"/>
            <a:ext cx="9764124" cy="583043"/>
          </a:xfrm>
          <a:prstGeom prst="roundRect">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600"/>
              </a:spcBef>
              <a:spcAft>
                <a:spcPts val="600"/>
              </a:spcAft>
              <a:buClrTx/>
              <a:buSzTx/>
              <a:buFont typeface="+mj-lt"/>
              <a:buAutoNum type="arabicPeriod" startAt="4"/>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Signatures of the Parties</a:t>
            </a:r>
            <a:r>
              <a:rPr kumimoji="0" lang="ar-SY" sz="2000" b="0" i="0" u="none" strike="noStrike" kern="1200" cap="none" spc="0" normalizeH="0" baseline="0" noProof="0" dirty="0">
                <a:ln>
                  <a:noFill/>
                </a:ln>
                <a:solidFill>
                  <a:prstClr val="black"/>
                </a:solidFill>
                <a:effectLst/>
                <a:uLnTx/>
                <a:uFillTx/>
                <a:latin typeface="Alexandria"/>
                <a:ea typeface="+mn-ea"/>
                <a:cs typeface="+mn-cs"/>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169851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02CC1-2DB9-9444-5AA9-F85228272FF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1CE6C17-1D55-17C0-5688-62320674713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C0976F1-5375-926E-1761-9F766D5F74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1880185-6A53-E8CA-4376-1C71627E1F9B}"/>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6" name="TextBox 15">
            <a:extLst>
              <a:ext uri="{FF2B5EF4-FFF2-40B4-BE49-F238E27FC236}">
                <a16:creationId xmlns:a16="http://schemas.microsoft.com/office/drawing/2014/main" id="{AD125FA8-2D81-D3E8-E66F-FB23ADDDEE43}"/>
              </a:ext>
            </a:extLst>
          </p:cNvPr>
          <p:cNvSpPr txBox="1"/>
          <p:nvPr/>
        </p:nvSpPr>
        <p:spPr>
          <a:xfrm>
            <a:off x="180431" y="1110700"/>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grpSp>
        <p:nvGrpSpPr>
          <p:cNvPr id="8" name="Group 7">
            <a:extLst>
              <a:ext uri="{FF2B5EF4-FFF2-40B4-BE49-F238E27FC236}">
                <a16:creationId xmlns:a16="http://schemas.microsoft.com/office/drawing/2014/main" id="{1898DC16-36B6-0858-5AAF-CDE3E1A9D5DE}"/>
              </a:ext>
            </a:extLst>
          </p:cNvPr>
          <p:cNvGrpSpPr/>
          <p:nvPr/>
        </p:nvGrpSpPr>
        <p:grpSpPr>
          <a:xfrm>
            <a:off x="3440240" y="1610566"/>
            <a:ext cx="5677545" cy="679605"/>
            <a:chOff x="5281427" y="1098602"/>
            <a:chExt cx="2066645" cy="1557579"/>
          </a:xfrm>
        </p:grpSpPr>
        <p:sp>
          <p:nvSpPr>
            <p:cNvPr id="9" name="Rectangle 8">
              <a:extLst>
                <a:ext uri="{FF2B5EF4-FFF2-40B4-BE49-F238E27FC236}">
                  <a16:creationId xmlns:a16="http://schemas.microsoft.com/office/drawing/2014/main" id="{2F4CE2D8-2670-55B9-93CC-BAF685EB3E0F}"/>
                </a:ext>
              </a:extLst>
            </p:cNvPr>
            <p:cNvSpPr/>
            <p:nvPr/>
          </p:nvSpPr>
          <p:spPr>
            <a:xfrm>
              <a:off x="5326149" y="1098602"/>
              <a:ext cx="2021923" cy="1538754"/>
            </a:xfrm>
            <a:prstGeom prst="rect">
              <a:avLst/>
            </a:prstGeom>
            <a:solidFill>
              <a:schemeClr val="accent2">
                <a:lumMod val="40000"/>
                <a:lumOff val="6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37202714-C0AD-D5F4-2C13-C3A3371FE562}"/>
                </a:ext>
              </a:extLst>
            </p:cNvPr>
            <p:cNvSpPr txBox="1"/>
            <p:nvPr/>
          </p:nvSpPr>
          <p:spPr>
            <a:xfrm>
              <a:off x="5281427" y="1117427"/>
              <a:ext cx="2021923" cy="15387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200" b="1" kern="1200" dirty="0">
                  <a:solidFill>
                    <a:prstClr val="black"/>
                  </a:solidFill>
                  <a:latin typeface="Alexandria"/>
                  <a:ea typeface="+mn-ea"/>
                  <a:cs typeface="+mn-cs"/>
                </a:rPr>
                <a:t>Additional Lease Provisions in the Offer</a:t>
              </a:r>
            </a:p>
          </p:txBody>
        </p:sp>
      </p:grpSp>
      <p:sp>
        <p:nvSpPr>
          <p:cNvPr id="11" name="Rectangle 1">
            <a:extLst>
              <a:ext uri="{FF2B5EF4-FFF2-40B4-BE49-F238E27FC236}">
                <a16:creationId xmlns:a16="http://schemas.microsoft.com/office/drawing/2014/main" id="{E4E29E9D-68CD-32DD-8781-AD1ECBCD43C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a:ln>
                  <a:noFill/>
                </a:ln>
                <a:solidFill>
                  <a:schemeClr val="tx1"/>
                </a:solidFill>
                <a:effectLst/>
                <a:latin typeface="Arial" panose="020B0604020202020204" pitchFamily="34" charset="0"/>
              </a:rPr>
              <a:t>Identification of the Parties and Premises</a:t>
            </a:r>
            <a:r>
              <a:rPr kumimoji="0" lang="en-US" altLang="en-US" sz="1800" b="0" i="0" u="none" strike="noStrike" cap="none" normalizeH="0" baseline="0">
                <a:ln>
                  <a:noFill/>
                </a:ln>
                <a:solidFill>
                  <a:schemeClr val="tx1"/>
                </a:solidFill>
                <a:effectLst/>
                <a:latin typeface="Arial" panose="020B0604020202020204" pitchFamily="34" charset="0"/>
              </a:rPr>
              <a:t> (often with a floor plan attached).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Rectangle: Folded Corner 17">
            <a:extLst>
              <a:ext uri="{FF2B5EF4-FFF2-40B4-BE49-F238E27FC236}">
                <a16:creationId xmlns:a16="http://schemas.microsoft.com/office/drawing/2014/main" id="{4DCBDFE7-779E-0215-C92F-022DD3CD2391}"/>
              </a:ext>
            </a:extLst>
          </p:cNvPr>
          <p:cNvSpPr/>
          <p:nvPr/>
        </p:nvSpPr>
        <p:spPr>
          <a:xfrm>
            <a:off x="3286523" y="2443391"/>
            <a:ext cx="6107840" cy="4289743"/>
          </a:xfrm>
          <a:prstGeom prst="foldedCorner">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Good faith deposit amount.</a:t>
            </a:r>
            <a:endParaRPr kumimoji="0" lang="ar-SY" sz="2000" b="1"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Rent adjustment clauses (inflation, appreciation).</a:t>
            </a: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Utility payment responsibilities. </a:t>
            </a: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lang="en-US" sz="2000" dirty="0">
                <a:solidFill>
                  <a:prstClr val="black"/>
                </a:solidFill>
                <a:latin typeface="Alexandria"/>
              </a:rPr>
              <a:t>I</a:t>
            </a:r>
            <a:r>
              <a:rPr kumimoji="0" lang="en-US" sz="2000" b="0" i="0" u="none" strike="noStrike" kern="1200" cap="none" spc="0" normalizeH="0" baseline="0" noProof="0" dirty="0" err="1">
                <a:ln>
                  <a:noFill/>
                </a:ln>
                <a:solidFill>
                  <a:prstClr val="black"/>
                </a:solidFill>
                <a:effectLst/>
                <a:uLnTx/>
                <a:uFillTx/>
                <a:latin typeface="Alexandria"/>
                <a:ea typeface="+mn-ea"/>
                <a:cs typeface="+mn-cs"/>
              </a:rPr>
              <a:t>nsurance</a:t>
            </a:r>
            <a:r>
              <a:rPr kumimoji="0" lang="en-US" sz="2000" b="0" i="0" u="none" strike="noStrike" kern="1200" cap="none" spc="0" normalizeH="0" baseline="0" noProof="0" dirty="0">
                <a:ln>
                  <a:noFill/>
                </a:ln>
                <a:solidFill>
                  <a:prstClr val="black"/>
                </a:solidFill>
                <a:effectLst/>
                <a:uLnTx/>
                <a:uFillTx/>
                <a:latin typeface="Alexandria"/>
                <a:ea typeface="+mn-ea"/>
                <a:cs typeface="+mn-cs"/>
              </a:rPr>
              <a:t> and property tax obligations.</a:t>
            </a: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Security deposit requirements</a:t>
            </a: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Options to renew, extend, or purchase.</a:t>
            </a: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Tenant improvements and alterations.</a:t>
            </a: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defTabSz="914400" rtl="0" eaLnBrk="1" fontAlgn="auto" latinLnBrk="0" hangingPunct="1">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Brokerage fees and commissions.</a:t>
            </a:r>
          </a:p>
        </p:txBody>
      </p:sp>
    </p:spTree>
    <p:extLst>
      <p:ext uri="{BB962C8B-B14F-4D97-AF65-F5344CB8AC3E}">
        <p14:creationId xmlns:p14="http://schemas.microsoft.com/office/powerpoint/2010/main" val="113282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8">
                                            <p:bg/>
                                          </p:spTgt>
                                        </p:tgtEl>
                                        <p:attrNameLst>
                                          <p:attrName>style.visibility</p:attrName>
                                        </p:attrNameLst>
                                      </p:cBhvr>
                                      <p:to>
                                        <p:strVal val="visible"/>
                                      </p:to>
                                    </p:set>
                                    <p:anim calcmode="lin" valueType="num">
                                      <p:cBhvr additive="base">
                                        <p:cTn id="11" dur="500" fill="hold"/>
                                        <p:tgtEl>
                                          <p:spTgt spid="18">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8">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8">
                                            <p:txEl>
                                              <p:pRg st="1" end="1"/>
                                            </p:txEl>
                                          </p:spTgt>
                                        </p:tgtEl>
                                        <p:attrNameLst>
                                          <p:attrName>style.visibility</p:attrName>
                                        </p:attrNameLst>
                                      </p:cBhvr>
                                      <p:to>
                                        <p:strVal val="visible"/>
                                      </p:to>
                                    </p:set>
                                    <p:anim calcmode="lin" valueType="num">
                                      <p:cBhvr additive="base">
                                        <p:cTn id="15"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8">
                                            <p:txEl>
                                              <p:pRg st="2" end="2"/>
                                            </p:txEl>
                                          </p:spTgt>
                                        </p:tgtEl>
                                        <p:attrNameLst>
                                          <p:attrName>style.visibility</p:attrName>
                                        </p:attrNameLst>
                                      </p:cBhvr>
                                      <p:to>
                                        <p:strVal val="visible"/>
                                      </p:to>
                                    </p:set>
                                    <p:anim calcmode="lin" valueType="num">
                                      <p:cBhvr additive="base">
                                        <p:cTn id="21" dur="500" fill="hold"/>
                                        <p:tgtEl>
                                          <p:spTgt spid="18">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
                                            <p:txEl>
                                              <p:pRg st="3" end="3"/>
                                            </p:txEl>
                                          </p:spTgt>
                                        </p:tgtEl>
                                        <p:attrNameLst>
                                          <p:attrName>style.visibility</p:attrName>
                                        </p:attrNameLst>
                                      </p:cBhvr>
                                      <p:to>
                                        <p:strVal val="visible"/>
                                      </p:to>
                                    </p:set>
                                    <p:anim calcmode="lin" valueType="num">
                                      <p:cBhvr additive="base">
                                        <p:cTn id="27" dur="500" fill="hold"/>
                                        <p:tgtEl>
                                          <p:spTgt spid="18">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xEl>
                                              <p:pRg st="4" end="4"/>
                                            </p:txEl>
                                          </p:spTgt>
                                        </p:tgtEl>
                                        <p:attrNameLst>
                                          <p:attrName>style.visibility</p:attrName>
                                        </p:attrNameLst>
                                      </p:cBhvr>
                                      <p:to>
                                        <p:strVal val="visible"/>
                                      </p:to>
                                    </p:set>
                                    <p:anim calcmode="lin" valueType="num">
                                      <p:cBhvr additive="base">
                                        <p:cTn id="33" dur="500" fill="hold"/>
                                        <p:tgtEl>
                                          <p:spTgt spid="18">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8">
                                            <p:txEl>
                                              <p:pRg st="5" end="5"/>
                                            </p:txEl>
                                          </p:spTgt>
                                        </p:tgtEl>
                                        <p:attrNameLst>
                                          <p:attrName>style.visibility</p:attrName>
                                        </p:attrNameLst>
                                      </p:cBhvr>
                                      <p:to>
                                        <p:strVal val="visible"/>
                                      </p:to>
                                    </p:set>
                                    <p:anim calcmode="lin" valueType="num">
                                      <p:cBhvr additive="base">
                                        <p:cTn id="39" dur="500" fill="hold"/>
                                        <p:tgtEl>
                                          <p:spTgt spid="18">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8">
                                            <p:txEl>
                                              <p:pRg st="6" end="6"/>
                                            </p:txEl>
                                          </p:spTgt>
                                        </p:tgtEl>
                                        <p:attrNameLst>
                                          <p:attrName>style.visibility</p:attrName>
                                        </p:attrNameLst>
                                      </p:cBhvr>
                                      <p:to>
                                        <p:strVal val="visible"/>
                                      </p:to>
                                    </p:set>
                                    <p:anim calcmode="lin" valueType="num">
                                      <p:cBhvr additive="base">
                                        <p:cTn id="45" dur="500" fill="hold"/>
                                        <p:tgtEl>
                                          <p:spTgt spid="18">
                                            <p:txEl>
                                              <p:pRg st="6" end="6"/>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8">
                                            <p:txEl>
                                              <p:pRg st="7" end="7"/>
                                            </p:txEl>
                                          </p:spTgt>
                                        </p:tgtEl>
                                        <p:attrNameLst>
                                          <p:attrName>style.visibility</p:attrName>
                                        </p:attrNameLst>
                                      </p:cBhvr>
                                      <p:to>
                                        <p:strVal val="visible"/>
                                      </p:to>
                                    </p:set>
                                    <p:anim calcmode="lin" valueType="num">
                                      <p:cBhvr additive="base">
                                        <p:cTn id="51" dur="500" fill="hold"/>
                                        <p:tgtEl>
                                          <p:spTgt spid="18">
                                            <p:txEl>
                                              <p:pRg st="7" end="7"/>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8">
                                            <p:txEl>
                                              <p:pRg st="8" end="8"/>
                                            </p:txEl>
                                          </p:spTgt>
                                        </p:tgtEl>
                                        <p:attrNameLst>
                                          <p:attrName>style.visibility</p:attrName>
                                        </p:attrNameLst>
                                      </p:cBhvr>
                                      <p:to>
                                        <p:strVal val="visible"/>
                                      </p:to>
                                    </p:set>
                                    <p:anim calcmode="lin" valueType="num">
                                      <p:cBhvr additive="base">
                                        <p:cTn id="57" dur="500" fill="hold"/>
                                        <p:tgtEl>
                                          <p:spTgt spid="18">
                                            <p:txEl>
                                              <p:pRg st="8" end="8"/>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allAtOnce"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3363D-2975-8314-9DE1-935CF8B32DB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F5EBB31-327D-68FC-DD8E-2212309F387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2FBC380-ED07-B46E-2A40-30993FC3EF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2A5B713-6E60-C65B-FCBA-1B5A28E65E11}"/>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6" name="TextBox 15">
            <a:extLst>
              <a:ext uri="{FF2B5EF4-FFF2-40B4-BE49-F238E27FC236}">
                <a16:creationId xmlns:a16="http://schemas.microsoft.com/office/drawing/2014/main" id="{CB7644F1-BE93-5EE0-9F48-B2B03D7BFEED}"/>
              </a:ext>
            </a:extLst>
          </p:cNvPr>
          <p:cNvSpPr txBox="1"/>
          <p:nvPr/>
        </p:nvSpPr>
        <p:spPr>
          <a:xfrm>
            <a:off x="180431" y="1110700"/>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sp>
        <p:nvSpPr>
          <p:cNvPr id="11" name="Rectangle 1">
            <a:extLst>
              <a:ext uri="{FF2B5EF4-FFF2-40B4-BE49-F238E27FC236}">
                <a16:creationId xmlns:a16="http://schemas.microsoft.com/office/drawing/2014/main" id="{1A45A181-FAB0-9B31-0193-00908E958D0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a:ln>
                  <a:noFill/>
                </a:ln>
                <a:solidFill>
                  <a:schemeClr val="tx1"/>
                </a:solidFill>
                <a:effectLst/>
                <a:latin typeface="Arial" panose="020B0604020202020204" pitchFamily="34" charset="0"/>
              </a:rPr>
              <a:t>Identification of the Parties and Premises</a:t>
            </a:r>
            <a:r>
              <a:rPr kumimoji="0" lang="en-US" altLang="en-US" sz="1800" b="0" i="0" u="none" strike="noStrike" cap="none" normalizeH="0" baseline="0">
                <a:ln>
                  <a:noFill/>
                </a:ln>
                <a:solidFill>
                  <a:schemeClr val="tx1"/>
                </a:solidFill>
                <a:effectLst/>
                <a:latin typeface="Arial" panose="020B0604020202020204" pitchFamily="34" charset="0"/>
              </a:rPr>
              <a:t> (often with a floor plan attached).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TextBox 2">
            <a:extLst>
              <a:ext uri="{FF2B5EF4-FFF2-40B4-BE49-F238E27FC236}">
                <a16:creationId xmlns:a16="http://schemas.microsoft.com/office/drawing/2014/main" id="{0E1FD206-4288-FEB0-B372-2F9240EF7543}"/>
              </a:ext>
            </a:extLst>
          </p:cNvPr>
          <p:cNvSpPr txBox="1"/>
          <p:nvPr/>
        </p:nvSpPr>
        <p:spPr>
          <a:xfrm>
            <a:off x="-427149" y="1556078"/>
            <a:ext cx="13412324" cy="769441"/>
          </a:xfrm>
          <a:prstGeom prst="rect">
            <a:avLst/>
          </a:prstGeom>
          <a:noFill/>
        </p:spPr>
        <p:txBody>
          <a:bodyPr wrap="square">
            <a:spAutoFit/>
          </a:bodyPr>
          <a:lstStyle/>
          <a:p>
            <a:pPr algn="ctr"/>
            <a:r>
              <a:rPr lang="en-US" sz="2200" b="1" kern="0" dirty="0">
                <a:latin typeface="Alexandria"/>
                <a:ea typeface="Times New Roman" panose="02020603050405020304" pitchFamily="18" charset="0"/>
              </a:rPr>
              <a:t>Good Faith Deposit </a:t>
            </a:r>
            <a:r>
              <a:rPr lang="en-US" sz="2200" b="1" dirty="0">
                <a:latin typeface="Alexandria"/>
              </a:rPr>
              <a:t>vs.</a:t>
            </a:r>
            <a:r>
              <a:rPr lang="en-US" sz="2200" b="1" kern="0" dirty="0">
                <a:latin typeface="Alexandria"/>
                <a:ea typeface="Times New Roman" panose="02020603050405020304" pitchFamily="18" charset="0"/>
              </a:rPr>
              <a:t> </a:t>
            </a:r>
            <a:r>
              <a:rPr lang="en-US" sz="2200" b="1" kern="0" dirty="0">
                <a:effectLst/>
                <a:latin typeface="Alexandria"/>
                <a:ea typeface="Times New Roman" panose="02020603050405020304" pitchFamily="18" charset="0"/>
              </a:rPr>
              <a:t>Security Deposit</a:t>
            </a:r>
          </a:p>
          <a:p>
            <a:pPr algn="ctr"/>
            <a:endParaRPr lang="en-US" sz="2200" dirty="0"/>
          </a:p>
        </p:txBody>
      </p:sp>
      <p:graphicFrame>
        <p:nvGraphicFramePr>
          <p:cNvPr id="4" name="Table 3">
            <a:extLst>
              <a:ext uri="{FF2B5EF4-FFF2-40B4-BE49-F238E27FC236}">
                <a16:creationId xmlns:a16="http://schemas.microsoft.com/office/drawing/2014/main" id="{96C0EF05-A995-2870-486B-E4D6EBC7F756}"/>
              </a:ext>
            </a:extLst>
          </p:cNvPr>
          <p:cNvGraphicFramePr>
            <a:graphicFrameLocks noGrp="1"/>
          </p:cNvGraphicFramePr>
          <p:nvPr>
            <p:extLst>
              <p:ext uri="{D42A27DB-BD31-4B8C-83A1-F6EECF244321}">
                <p14:modId xmlns:p14="http://schemas.microsoft.com/office/powerpoint/2010/main" val="183999841"/>
              </p:ext>
            </p:extLst>
          </p:nvPr>
        </p:nvGraphicFramePr>
        <p:xfrm>
          <a:off x="180432" y="2007426"/>
          <a:ext cx="11784261" cy="4603193"/>
        </p:xfrm>
        <a:graphic>
          <a:graphicData uri="http://schemas.openxmlformats.org/drawingml/2006/table">
            <a:tbl>
              <a:tblPr firstRow="1" bandRow="1">
                <a:tableStyleId>{5C22544A-7EE6-4342-B048-85BDC9FD1C3A}</a:tableStyleId>
              </a:tblPr>
              <a:tblGrid>
                <a:gridCol w="2376788">
                  <a:extLst>
                    <a:ext uri="{9D8B030D-6E8A-4147-A177-3AD203B41FA5}">
                      <a16:colId xmlns:a16="http://schemas.microsoft.com/office/drawing/2014/main" val="44399731"/>
                    </a:ext>
                  </a:extLst>
                </a:gridCol>
                <a:gridCol w="4386021">
                  <a:extLst>
                    <a:ext uri="{9D8B030D-6E8A-4147-A177-3AD203B41FA5}">
                      <a16:colId xmlns:a16="http://schemas.microsoft.com/office/drawing/2014/main" val="2027150307"/>
                    </a:ext>
                  </a:extLst>
                </a:gridCol>
                <a:gridCol w="5021452">
                  <a:extLst>
                    <a:ext uri="{9D8B030D-6E8A-4147-A177-3AD203B41FA5}">
                      <a16:colId xmlns:a16="http://schemas.microsoft.com/office/drawing/2014/main" val="2490138582"/>
                    </a:ext>
                  </a:extLst>
                </a:gridCol>
              </a:tblGrid>
              <a:tr h="370840">
                <a:tc>
                  <a:txBody>
                    <a:bodyPr/>
                    <a:lstStyle/>
                    <a:p>
                      <a:pPr algn="ctr">
                        <a:buNone/>
                      </a:pPr>
                      <a:r>
                        <a:rPr lang="en-US" sz="2000" dirty="0">
                          <a:latin typeface="Alexandria"/>
                        </a:rPr>
                        <a:t>Item</a:t>
                      </a:r>
                    </a:p>
                  </a:txBody>
                  <a:tcPr marL="76339" marR="76339" marT="38170" marB="38170" anchor="ctr"/>
                </a:tc>
                <a:tc>
                  <a:txBody>
                    <a:bodyPr/>
                    <a:lstStyle/>
                    <a:p>
                      <a:pPr algn="ctr">
                        <a:buNone/>
                      </a:pPr>
                      <a:r>
                        <a:rPr lang="en-US" sz="2000" dirty="0">
                          <a:latin typeface="Alexandria"/>
                        </a:rPr>
                        <a:t>Good Faith Deposit</a:t>
                      </a:r>
                    </a:p>
                  </a:txBody>
                  <a:tcPr marL="76339" marR="76339" marT="38170" marB="38170" anchor="ctr"/>
                </a:tc>
                <a:tc>
                  <a:txBody>
                    <a:bodyPr/>
                    <a:lstStyle/>
                    <a:p>
                      <a:pPr algn="ctr">
                        <a:buNone/>
                      </a:pPr>
                      <a:r>
                        <a:rPr lang="en-US" sz="2000" dirty="0">
                          <a:latin typeface="Alexandria"/>
                        </a:rPr>
                        <a:t>Security Deposit</a:t>
                      </a:r>
                    </a:p>
                  </a:txBody>
                  <a:tcPr marL="76339" marR="76339" marT="38170" marB="38170" anchor="ctr"/>
                </a:tc>
                <a:extLst>
                  <a:ext uri="{0D108BD9-81ED-4DB2-BD59-A6C34878D82A}">
                    <a16:rowId xmlns:a16="http://schemas.microsoft.com/office/drawing/2014/main" val="1095907892"/>
                  </a:ext>
                </a:extLst>
              </a:tr>
              <a:tr h="370840">
                <a:tc>
                  <a:txBody>
                    <a:bodyPr/>
                    <a:lstStyle/>
                    <a:p>
                      <a:pPr algn="ctr">
                        <a:buNone/>
                      </a:pPr>
                      <a:r>
                        <a:rPr lang="en-US" sz="2000" b="1" dirty="0">
                          <a:latin typeface="Alexandria"/>
                        </a:rPr>
                        <a:t>Purpose</a:t>
                      </a:r>
                      <a:endParaRPr lang="en-US" sz="2000" dirty="0">
                        <a:latin typeface="Alexandria"/>
                      </a:endParaRP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To demonstrate the tenant’s seriousness and commitment during negotiations before signing the lease.</a:t>
                      </a: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To secure the tenant’s compliance with lease terms, such as paying rent and maintaining the property.</a:t>
                      </a:r>
                    </a:p>
                  </a:txBody>
                  <a:tcPr marL="76339" marR="76339" marT="38170" marB="38170" anchor="ctr"/>
                </a:tc>
                <a:extLst>
                  <a:ext uri="{0D108BD9-81ED-4DB2-BD59-A6C34878D82A}">
                    <a16:rowId xmlns:a16="http://schemas.microsoft.com/office/drawing/2014/main" val="3513452150"/>
                  </a:ext>
                </a:extLst>
              </a:tr>
              <a:tr h="370840">
                <a:tc>
                  <a:txBody>
                    <a:bodyPr/>
                    <a:lstStyle/>
                    <a:p>
                      <a:pPr algn="ctr">
                        <a:buNone/>
                      </a:pPr>
                      <a:r>
                        <a:rPr lang="en-US" sz="2000" b="1" dirty="0">
                          <a:latin typeface="Alexandria"/>
                        </a:rPr>
                        <a:t>Timing</a:t>
                      </a:r>
                      <a:endParaRPr lang="en-US" sz="2000" dirty="0">
                        <a:latin typeface="Alexandria"/>
                      </a:endParaRP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Paid when submitting an offer to lease or purchase.</a:t>
                      </a: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Paid at or just before signing the lease agreement.</a:t>
                      </a:r>
                    </a:p>
                  </a:txBody>
                  <a:tcPr marL="76339" marR="76339" marT="38170" marB="38170" anchor="ctr"/>
                </a:tc>
                <a:extLst>
                  <a:ext uri="{0D108BD9-81ED-4DB2-BD59-A6C34878D82A}">
                    <a16:rowId xmlns:a16="http://schemas.microsoft.com/office/drawing/2014/main" val="2071999317"/>
                  </a:ext>
                </a:extLst>
              </a:tr>
              <a:tr h="370840">
                <a:tc>
                  <a:txBody>
                    <a:bodyPr/>
                    <a:lstStyle/>
                    <a:p>
                      <a:pPr algn="ctr">
                        <a:buNone/>
                      </a:pPr>
                      <a:r>
                        <a:rPr lang="en-US" sz="2000" b="1" dirty="0">
                          <a:latin typeface="Alexandria"/>
                        </a:rPr>
                        <a:t>Held By</a:t>
                      </a:r>
                      <a:endParaRPr lang="en-US" sz="2000" dirty="0">
                        <a:latin typeface="Alexandria"/>
                      </a:endParaRP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Typically held in a trust account managed by the broker or agent.</a:t>
                      </a: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Typically held by the landlord or in a trust account depending on local laws.</a:t>
                      </a:r>
                    </a:p>
                  </a:txBody>
                  <a:tcPr marL="76339" marR="76339" marT="38170" marB="38170" anchor="ctr"/>
                </a:tc>
                <a:extLst>
                  <a:ext uri="{0D108BD9-81ED-4DB2-BD59-A6C34878D82A}">
                    <a16:rowId xmlns:a16="http://schemas.microsoft.com/office/drawing/2014/main" val="1085467771"/>
                  </a:ext>
                </a:extLst>
              </a:tr>
              <a:tr h="370840">
                <a:tc>
                  <a:txBody>
                    <a:bodyPr/>
                    <a:lstStyle/>
                    <a:p>
                      <a:pPr algn="ctr">
                        <a:buNone/>
                      </a:pPr>
                      <a:r>
                        <a:rPr lang="en-US" sz="2000" b="1" dirty="0">
                          <a:latin typeface="Alexandria"/>
                        </a:rPr>
                        <a:t>Refundable</a:t>
                      </a:r>
                      <a:endParaRPr lang="en-US" sz="2000" dirty="0">
                        <a:latin typeface="Alexandria"/>
                      </a:endParaRP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Refunded if the transaction does not close or negotiations fail.</a:t>
                      </a: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Refunded at the end of the lease, provided the tenant meets obligations and the property is maintained.</a:t>
                      </a:r>
                    </a:p>
                  </a:txBody>
                  <a:tcPr marL="76339" marR="76339" marT="38170" marB="38170" anchor="ctr"/>
                </a:tc>
                <a:extLst>
                  <a:ext uri="{0D108BD9-81ED-4DB2-BD59-A6C34878D82A}">
                    <a16:rowId xmlns:a16="http://schemas.microsoft.com/office/drawing/2014/main" val="793771820"/>
                  </a:ext>
                </a:extLst>
              </a:tr>
              <a:tr h="370840">
                <a:tc>
                  <a:txBody>
                    <a:bodyPr/>
                    <a:lstStyle/>
                    <a:p>
                      <a:pPr algn="ctr">
                        <a:buNone/>
                      </a:pPr>
                      <a:r>
                        <a:rPr lang="en-US" sz="2000" b="1" dirty="0">
                          <a:latin typeface="Alexandria"/>
                        </a:rPr>
                        <a:t>Applied Upon Lease Signing</a:t>
                      </a:r>
                      <a:endParaRPr lang="en-US" sz="2000" dirty="0">
                        <a:latin typeface="Alexandria"/>
                      </a:endParaRP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Often applied toward the security deposit or first month’s rent.</a:t>
                      </a:r>
                    </a:p>
                  </a:txBody>
                  <a:tcPr marL="76339" marR="76339" marT="38170" marB="38170" anchor="ctr"/>
                </a:tc>
                <a:tc>
                  <a:txBody>
                    <a:bodyPr/>
                    <a:lstStyle/>
                    <a:p>
                      <a:pPr algn="justLow">
                        <a:lnSpc>
                          <a:spcPct val="120000"/>
                        </a:lnSpc>
                        <a:spcBef>
                          <a:spcPts val="600"/>
                        </a:spcBef>
                        <a:spcAft>
                          <a:spcPts val="600"/>
                        </a:spcAft>
                        <a:buNone/>
                      </a:pPr>
                      <a:r>
                        <a:rPr lang="en-US" sz="1800" dirty="0">
                          <a:latin typeface="Alexandria"/>
                        </a:rPr>
                        <a:t>Remains as a guarantee during the lease term to cover any damages or unpaid obligations.</a:t>
                      </a:r>
                    </a:p>
                  </a:txBody>
                  <a:tcPr marL="76339" marR="76339" marT="38170" marB="38170" anchor="ctr"/>
                </a:tc>
                <a:extLst>
                  <a:ext uri="{0D108BD9-81ED-4DB2-BD59-A6C34878D82A}">
                    <a16:rowId xmlns:a16="http://schemas.microsoft.com/office/drawing/2014/main" val="4162418505"/>
                  </a:ext>
                </a:extLst>
              </a:tr>
            </a:tbl>
          </a:graphicData>
        </a:graphic>
      </p:graphicFrame>
    </p:spTree>
    <p:extLst>
      <p:ext uri="{BB962C8B-B14F-4D97-AF65-F5344CB8AC3E}">
        <p14:creationId xmlns:p14="http://schemas.microsoft.com/office/powerpoint/2010/main" val="1690394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1D5C6-0ECB-8299-F7CF-8CE97BFB11E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737B51E-05BB-0B5B-32B2-AF6A990B274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AD2B23D-268E-919E-F952-BB38D5C53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CA1F4C7-3317-9F84-442C-81F162F3FC8D}"/>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6" name="TextBox 15">
            <a:extLst>
              <a:ext uri="{FF2B5EF4-FFF2-40B4-BE49-F238E27FC236}">
                <a16:creationId xmlns:a16="http://schemas.microsoft.com/office/drawing/2014/main" id="{06152DD0-8C69-DCFF-2748-72A442C68E9F}"/>
              </a:ext>
            </a:extLst>
          </p:cNvPr>
          <p:cNvSpPr txBox="1"/>
          <p:nvPr/>
        </p:nvSpPr>
        <p:spPr>
          <a:xfrm>
            <a:off x="180431" y="1110700"/>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grpSp>
        <p:nvGrpSpPr>
          <p:cNvPr id="8" name="Group 7">
            <a:extLst>
              <a:ext uri="{FF2B5EF4-FFF2-40B4-BE49-F238E27FC236}">
                <a16:creationId xmlns:a16="http://schemas.microsoft.com/office/drawing/2014/main" id="{F58EBF87-FFD6-B674-38BB-8D9D4553074A}"/>
              </a:ext>
            </a:extLst>
          </p:cNvPr>
          <p:cNvGrpSpPr/>
          <p:nvPr/>
        </p:nvGrpSpPr>
        <p:grpSpPr>
          <a:xfrm>
            <a:off x="3440240" y="1598347"/>
            <a:ext cx="5677545" cy="679605"/>
            <a:chOff x="5281427" y="1098602"/>
            <a:chExt cx="2066645" cy="1557579"/>
          </a:xfrm>
        </p:grpSpPr>
        <p:sp>
          <p:nvSpPr>
            <p:cNvPr id="9" name="Rectangle 8">
              <a:extLst>
                <a:ext uri="{FF2B5EF4-FFF2-40B4-BE49-F238E27FC236}">
                  <a16:creationId xmlns:a16="http://schemas.microsoft.com/office/drawing/2014/main" id="{A2A6C8F7-1FC7-5D64-8767-55DF7A4F22B8}"/>
                </a:ext>
              </a:extLst>
            </p:cNvPr>
            <p:cNvSpPr/>
            <p:nvPr/>
          </p:nvSpPr>
          <p:spPr>
            <a:xfrm>
              <a:off x="5326149" y="1098602"/>
              <a:ext cx="2021923" cy="1538754"/>
            </a:xfrm>
            <a:prstGeom prst="rect">
              <a:avLst/>
            </a:prstGeom>
            <a:solidFill>
              <a:schemeClr val="accent2">
                <a:lumMod val="40000"/>
                <a:lumOff val="6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9E59CD99-DA52-8954-1B05-0131CFA7E8B9}"/>
                </a:ext>
              </a:extLst>
            </p:cNvPr>
            <p:cNvSpPr txBox="1"/>
            <p:nvPr/>
          </p:nvSpPr>
          <p:spPr>
            <a:xfrm>
              <a:off x="5281427" y="1117427"/>
              <a:ext cx="2021923" cy="15387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Additional Lease Provisions in the Offer</a:t>
              </a:r>
            </a:p>
          </p:txBody>
        </p:sp>
      </p:grpSp>
      <p:sp>
        <p:nvSpPr>
          <p:cNvPr id="11" name="Rectangle 1">
            <a:extLst>
              <a:ext uri="{FF2B5EF4-FFF2-40B4-BE49-F238E27FC236}">
                <a16:creationId xmlns:a16="http://schemas.microsoft.com/office/drawing/2014/main" id="{103AF2F3-54C0-ECD5-3BC3-956C6C3178A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1800" b="1" i="0" u="none" strike="noStrike" kern="1200" cap="none" spc="0" normalizeH="0" baseline="0" noProof="0">
                <a:ln>
                  <a:noFill/>
                </a:ln>
                <a:solidFill>
                  <a:prstClr val="black"/>
                </a:solidFill>
                <a:effectLst/>
                <a:uLnTx/>
                <a:uFillTx/>
                <a:latin typeface="Arial" panose="020B0604020202020204" pitchFamily="34" charset="0"/>
                <a:ea typeface="+mn-ea"/>
                <a:cs typeface="+mn-cs"/>
              </a:rPr>
              <a:t>Identification of the Parties and Premises</a:t>
            </a: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t> (often with a floor plan attached).</a:t>
            </a:r>
          </a:p>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8" name="Rectangle: Folded Corner 17">
            <a:extLst>
              <a:ext uri="{FF2B5EF4-FFF2-40B4-BE49-F238E27FC236}">
                <a16:creationId xmlns:a16="http://schemas.microsoft.com/office/drawing/2014/main" id="{DE905F3E-0C20-5683-E205-EF17B0DE07D9}"/>
              </a:ext>
            </a:extLst>
          </p:cNvPr>
          <p:cNvSpPr/>
          <p:nvPr/>
        </p:nvSpPr>
        <p:spPr>
          <a:xfrm>
            <a:off x="3286523" y="2443391"/>
            <a:ext cx="6107840" cy="4289743"/>
          </a:xfrm>
          <a:prstGeom prst="foldedCorner">
            <a:avLst/>
          </a:prstGeom>
          <a:solidFill>
            <a:schemeClr val="bg1"/>
          </a:solidFill>
          <a:ln w="38100">
            <a:solidFill>
              <a:srgbClr val="F5BCA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Good faith deposit amount.</a:t>
            </a:r>
            <a:endParaRPr kumimoji="0" lang="ar-SY" sz="20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Rent adjustment clauses (inflation, appreciation).</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Utility payment responsibilities. </a:t>
            </a: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a:t>
            </a:r>
            <a:r>
              <a:rPr kumimoji="0" lang="en-US" sz="2000" b="0" i="0" u="none" strike="noStrike" kern="1200" cap="none" spc="0" normalizeH="0" baseline="0" noProof="0" dirty="0" err="1">
                <a:ln>
                  <a:noFill/>
                </a:ln>
                <a:solidFill>
                  <a:prstClr val="black"/>
                </a:solidFill>
                <a:effectLst/>
                <a:uLnTx/>
                <a:uFillTx/>
                <a:latin typeface="Alexandria"/>
                <a:ea typeface="+mn-ea"/>
                <a:cs typeface="+mn-cs"/>
              </a:rPr>
              <a:t>nsurance</a:t>
            </a:r>
            <a:r>
              <a:rPr kumimoji="0" lang="en-US" sz="2000" b="0" i="0" u="none" strike="noStrike" kern="1200" cap="none" spc="0" normalizeH="0" baseline="0" noProof="0" dirty="0">
                <a:ln>
                  <a:noFill/>
                </a:ln>
                <a:solidFill>
                  <a:prstClr val="black"/>
                </a:solidFill>
                <a:effectLst/>
                <a:uLnTx/>
                <a:uFillTx/>
                <a:latin typeface="Alexandria"/>
                <a:ea typeface="+mn-ea"/>
                <a:cs typeface="+mn-cs"/>
              </a:rPr>
              <a:t> and property tax obligations.</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Security deposit requirements</a:t>
            </a: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Options to renew, extend, or purchase.</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Tenant improvements and alterations.</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Brokerage fees and commissions.</a:t>
            </a:r>
          </a:p>
        </p:txBody>
      </p:sp>
    </p:spTree>
    <p:extLst>
      <p:ext uri="{BB962C8B-B14F-4D97-AF65-F5344CB8AC3E}">
        <p14:creationId xmlns:p14="http://schemas.microsoft.com/office/powerpoint/2010/main" val="10041626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0E2-047D-09A3-8CA6-7C18099271C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BDA16E9-9145-8691-3913-335596D4191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66F9E06-BA8C-6012-7507-2F464DFAAF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C2FCC4B-0789-A8A7-1131-9F684C6C972C}"/>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038B6299-A70A-6485-6176-3A96C6CCC18C}"/>
              </a:ext>
            </a:extLst>
          </p:cNvPr>
          <p:cNvSpPr txBox="1"/>
          <p:nvPr/>
        </p:nvSpPr>
        <p:spPr>
          <a:xfrm>
            <a:off x="180431" y="1234686"/>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sp>
        <p:nvSpPr>
          <p:cNvPr id="10" name="TextBox 9">
            <a:extLst>
              <a:ext uri="{FF2B5EF4-FFF2-40B4-BE49-F238E27FC236}">
                <a16:creationId xmlns:a16="http://schemas.microsoft.com/office/drawing/2014/main" id="{F7AE538C-83A8-1EE1-D2CA-6D36C2AA6147}"/>
              </a:ext>
            </a:extLst>
          </p:cNvPr>
          <p:cNvSpPr txBox="1"/>
          <p:nvPr/>
        </p:nvSpPr>
        <p:spPr>
          <a:xfrm>
            <a:off x="1876894" y="1665573"/>
            <a:ext cx="9391650" cy="1664547"/>
          </a:xfrm>
          <a:prstGeom prst="doubleWave">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0070C0"/>
                </a:solidFill>
                <a:latin typeface="Alexandria"/>
              </a:rPr>
              <a:t>Counteroffers</a:t>
            </a:r>
            <a:endParaRPr lang="ar-SY" sz="2400" b="1" dirty="0">
              <a:solidFill>
                <a:srgbClr val="0070C0"/>
              </a:solidFill>
              <a:latin typeface="Alexandria"/>
            </a:endParaRPr>
          </a:p>
          <a:p>
            <a:pPr marL="0" marR="0" lvl="0" indent="0" algn="ctr"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is a new offer made by either party (landlord or tenant) in response to a previous offer, containing modified or additional terms different from the original offer.</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Rounded Corners 6">
            <a:extLst>
              <a:ext uri="{FF2B5EF4-FFF2-40B4-BE49-F238E27FC236}">
                <a16:creationId xmlns:a16="http://schemas.microsoft.com/office/drawing/2014/main" id="{6690F769-2A62-858D-CE27-5B93DE55CA9A}"/>
              </a:ext>
            </a:extLst>
          </p:cNvPr>
          <p:cNvSpPr/>
          <p:nvPr/>
        </p:nvSpPr>
        <p:spPr>
          <a:xfrm>
            <a:off x="1690657" y="3578400"/>
            <a:ext cx="9764124"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20000"/>
              </a:lnSpc>
              <a:spcBef>
                <a:spcPts val="600"/>
              </a:spcBef>
              <a:spcAft>
                <a:spcPts val="600"/>
              </a:spcAft>
              <a:buClrTx/>
              <a:buSzTx/>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If an offer </a:t>
            </a:r>
            <a:r>
              <a:rPr kumimoji="0" lang="en-US" sz="2000" b="0" i="0" u="none" strike="noStrike" kern="1200" cap="none" spc="0" normalizeH="0" baseline="0" noProof="0" dirty="0">
                <a:ln>
                  <a:noFill/>
                </a:ln>
                <a:solidFill>
                  <a:srgbClr val="FF0000"/>
                </a:solidFill>
                <a:effectLst/>
                <a:uLnTx/>
                <a:uFillTx/>
                <a:latin typeface="Alexandria"/>
                <a:ea typeface="+mn-ea"/>
                <a:cs typeface="+mn-cs"/>
              </a:rPr>
              <a:t>is not acceptable</a:t>
            </a:r>
            <a:r>
              <a:rPr kumimoji="0" lang="en-US" sz="2000" b="0" i="0" u="none" strike="noStrike" kern="1200" cap="none" spc="0" normalizeH="0" baseline="0" noProof="0" dirty="0">
                <a:ln>
                  <a:noFill/>
                </a:ln>
                <a:solidFill>
                  <a:prstClr val="black"/>
                </a:solidFill>
                <a:effectLst/>
                <a:uLnTx/>
                <a:uFillTx/>
                <a:latin typeface="Alexandria"/>
                <a:ea typeface="+mn-ea"/>
                <a:cs typeface="+mn-cs"/>
              </a:rPr>
              <a:t>, a </a:t>
            </a:r>
            <a:r>
              <a:rPr kumimoji="0" lang="en-US" sz="2000" b="1" i="0" u="none" strike="noStrike" kern="1200" cap="none" spc="0" normalizeH="0" baseline="0" noProof="0" dirty="0">
                <a:ln>
                  <a:noFill/>
                </a:ln>
                <a:solidFill>
                  <a:srgbClr val="0070C0"/>
                </a:solidFill>
                <a:effectLst/>
                <a:uLnTx/>
                <a:uFillTx/>
                <a:latin typeface="Alexandria"/>
                <a:ea typeface="+mn-ea"/>
                <a:cs typeface="+mn-cs"/>
              </a:rPr>
              <a:t>Counteroffer Form </a:t>
            </a:r>
            <a:r>
              <a:rPr kumimoji="0" lang="en-US" sz="2000" b="0" i="0" u="none" strike="noStrike" kern="1200" cap="none" spc="0" normalizeH="0" baseline="0" noProof="0" dirty="0">
                <a:ln>
                  <a:noFill/>
                </a:ln>
                <a:solidFill>
                  <a:prstClr val="black"/>
                </a:solidFill>
                <a:effectLst/>
                <a:uLnTx/>
                <a:uFillTx/>
                <a:latin typeface="Alexandria"/>
                <a:ea typeface="+mn-ea"/>
                <a:cs typeface="+mn-cs"/>
              </a:rPr>
              <a:t>is used</a:t>
            </a:r>
          </a:p>
        </p:txBody>
      </p:sp>
      <p:sp>
        <p:nvSpPr>
          <p:cNvPr id="8" name="Flowchart: Multidocument 7">
            <a:extLst>
              <a:ext uri="{FF2B5EF4-FFF2-40B4-BE49-F238E27FC236}">
                <a16:creationId xmlns:a16="http://schemas.microsoft.com/office/drawing/2014/main" id="{32674533-2752-1929-23B6-F047FC89CA91}"/>
              </a:ext>
            </a:extLst>
          </p:cNvPr>
          <p:cNvSpPr/>
          <p:nvPr/>
        </p:nvSpPr>
        <p:spPr>
          <a:xfrm>
            <a:off x="7130122" y="4357651"/>
            <a:ext cx="4566834" cy="2365328"/>
          </a:xfrm>
          <a:prstGeom prst="flowChartMultidocument">
            <a:avLst/>
          </a:prstGeom>
          <a:solidFill>
            <a:srgbClr val="FFFFCC"/>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200" b="1" dirty="0">
                <a:solidFill>
                  <a:srgbClr val="0070C0"/>
                </a:solidFill>
                <a:latin typeface="Alexandria"/>
              </a:rPr>
              <a:t>Negotiations</a:t>
            </a:r>
            <a:r>
              <a:rPr lang="en-US" sz="2200" b="1" dirty="0">
                <a:latin typeface="Alexandria"/>
              </a:rPr>
              <a:t> proceed through </a:t>
            </a:r>
            <a:r>
              <a:rPr lang="en-US" sz="2200" b="1" dirty="0">
                <a:solidFill>
                  <a:srgbClr val="0070C0"/>
                </a:solidFill>
                <a:latin typeface="Alexandria"/>
              </a:rPr>
              <a:t>counteroffers</a:t>
            </a:r>
            <a:r>
              <a:rPr lang="en-US" sz="2200" b="1" dirty="0">
                <a:latin typeface="Alexandria"/>
              </a:rPr>
              <a:t> or </a:t>
            </a:r>
            <a:r>
              <a:rPr lang="en-US" sz="2200" b="1" dirty="0">
                <a:solidFill>
                  <a:srgbClr val="0070C0"/>
                </a:solidFill>
                <a:latin typeface="Alexandria"/>
              </a:rPr>
              <a:t>LOIs</a:t>
            </a:r>
            <a:r>
              <a:rPr lang="en-US" sz="2200" b="1" dirty="0">
                <a:latin typeface="Alexandria"/>
              </a:rPr>
              <a:t> until all terms are finalized.</a:t>
            </a:r>
          </a:p>
        </p:txBody>
      </p:sp>
      <p:sp>
        <p:nvSpPr>
          <p:cNvPr id="9" name="Flowchart: Punched Tape 8">
            <a:extLst>
              <a:ext uri="{FF2B5EF4-FFF2-40B4-BE49-F238E27FC236}">
                <a16:creationId xmlns:a16="http://schemas.microsoft.com/office/drawing/2014/main" id="{A377C266-5FB0-B13A-B8CC-25391947DF4E}"/>
              </a:ext>
            </a:extLst>
          </p:cNvPr>
          <p:cNvSpPr/>
          <p:nvPr/>
        </p:nvSpPr>
        <p:spPr>
          <a:xfrm>
            <a:off x="180431" y="4467795"/>
            <a:ext cx="6654322" cy="1081653"/>
          </a:xfrm>
          <a:prstGeom prst="flowChartPunchedTape">
            <a:avLst/>
          </a:prstGeom>
          <a:solidFill>
            <a:srgbClr val="FFFFFF"/>
          </a:solidFill>
          <a:ln>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latin typeface="Alexandria"/>
              </a:rPr>
              <a:t>Full, unqualified acceptance = </a:t>
            </a:r>
            <a:r>
              <a:rPr lang="en-US" sz="2200" b="1" dirty="0">
                <a:solidFill>
                  <a:srgbClr val="00B050"/>
                </a:solidFill>
                <a:latin typeface="Alexandria"/>
              </a:rPr>
              <a:t>binding lease agreement</a:t>
            </a:r>
            <a:r>
              <a:rPr lang="en-US" sz="2200" b="1" dirty="0">
                <a:solidFill>
                  <a:schemeClr val="tx1"/>
                </a:solidFill>
                <a:latin typeface="Alexandria"/>
              </a:rPr>
              <a:t>.</a:t>
            </a:r>
          </a:p>
        </p:txBody>
      </p:sp>
      <p:sp>
        <p:nvSpPr>
          <p:cNvPr id="11" name="Flowchart: Punched Tape 10">
            <a:extLst>
              <a:ext uri="{FF2B5EF4-FFF2-40B4-BE49-F238E27FC236}">
                <a16:creationId xmlns:a16="http://schemas.microsoft.com/office/drawing/2014/main" id="{5AFC1DEB-561E-C4BA-047B-F005842C5B78}"/>
              </a:ext>
            </a:extLst>
          </p:cNvPr>
          <p:cNvSpPr/>
          <p:nvPr/>
        </p:nvSpPr>
        <p:spPr>
          <a:xfrm>
            <a:off x="180431" y="5623314"/>
            <a:ext cx="6654322" cy="1099665"/>
          </a:xfrm>
          <a:prstGeom prst="flowChartPunchedTape">
            <a:avLst/>
          </a:prstGeom>
          <a:solidFill>
            <a:srgbClr val="FFFFFF"/>
          </a:solidFill>
          <a:ln>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latin typeface="Alexandria"/>
              </a:rPr>
              <a:t>Modifications or conditions = </a:t>
            </a:r>
            <a:r>
              <a:rPr lang="en-US" sz="2200" b="1" dirty="0">
                <a:solidFill>
                  <a:srgbClr val="FF0000"/>
                </a:solidFill>
                <a:latin typeface="Alexandria"/>
              </a:rPr>
              <a:t>rejection</a:t>
            </a:r>
            <a:r>
              <a:rPr lang="en-US" sz="2200" b="1" dirty="0">
                <a:solidFill>
                  <a:schemeClr val="tx1"/>
                </a:solidFill>
                <a:latin typeface="Alexandria"/>
              </a:rPr>
              <a:t> of the original offer + creation </a:t>
            </a:r>
            <a:r>
              <a:rPr lang="en-US" dirty="0"/>
              <a:t>of a new offer.</a:t>
            </a:r>
          </a:p>
        </p:txBody>
      </p:sp>
    </p:spTree>
    <p:extLst>
      <p:ext uri="{BB962C8B-B14F-4D97-AF65-F5344CB8AC3E}">
        <p14:creationId xmlns:p14="http://schemas.microsoft.com/office/powerpoint/2010/main" val="4245958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P spid="9"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0FBB-AEE2-81C8-FC49-17B84187C18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E18A649-7A90-3831-B075-651A45027AD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A00551E-B335-4661-C2D6-0EADB007B5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74E26F2-A5EC-70B3-7524-5255C28D105B}"/>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3" name="TextBox 2">
            <a:extLst>
              <a:ext uri="{FF2B5EF4-FFF2-40B4-BE49-F238E27FC236}">
                <a16:creationId xmlns:a16="http://schemas.microsoft.com/office/drawing/2014/main" id="{0339A456-D317-D90C-5B01-66CBE10A522A}"/>
              </a:ext>
            </a:extLst>
          </p:cNvPr>
          <p:cNvSpPr txBox="1"/>
          <p:nvPr/>
        </p:nvSpPr>
        <p:spPr>
          <a:xfrm>
            <a:off x="180431" y="1234686"/>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Negotiation of Lease Terms </a:t>
            </a:r>
          </a:p>
        </p:txBody>
      </p:sp>
      <p:graphicFrame>
        <p:nvGraphicFramePr>
          <p:cNvPr id="4" name="Diagram 3">
            <a:extLst>
              <a:ext uri="{FF2B5EF4-FFF2-40B4-BE49-F238E27FC236}">
                <a16:creationId xmlns:a16="http://schemas.microsoft.com/office/drawing/2014/main" id="{6A421EC5-F6FE-25BE-60E1-C6A4C7B14C6D}"/>
              </a:ext>
            </a:extLst>
          </p:cNvPr>
          <p:cNvGraphicFramePr/>
          <p:nvPr>
            <p:extLst>
              <p:ext uri="{D42A27DB-BD31-4B8C-83A1-F6EECF244321}">
                <p14:modId xmlns:p14="http://schemas.microsoft.com/office/powerpoint/2010/main" val="4126168151"/>
              </p:ext>
            </p:extLst>
          </p:nvPr>
        </p:nvGraphicFramePr>
        <p:xfrm>
          <a:off x="2031999" y="719666"/>
          <a:ext cx="9979569" cy="6138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5" name="Arrow: Down 14">
            <a:extLst>
              <a:ext uri="{FF2B5EF4-FFF2-40B4-BE49-F238E27FC236}">
                <a16:creationId xmlns:a16="http://schemas.microsoft.com/office/drawing/2014/main" id="{10F5276B-B374-BC88-0B8D-CBD82D39F086}"/>
              </a:ext>
            </a:extLst>
          </p:cNvPr>
          <p:cNvSpPr/>
          <p:nvPr/>
        </p:nvSpPr>
        <p:spPr>
          <a:xfrm>
            <a:off x="3500942" y="2857904"/>
            <a:ext cx="542440" cy="430887"/>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6" name="Arrow: Down 15">
            <a:extLst>
              <a:ext uri="{FF2B5EF4-FFF2-40B4-BE49-F238E27FC236}">
                <a16:creationId xmlns:a16="http://schemas.microsoft.com/office/drawing/2014/main" id="{62B2ADBB-18DA-C907-EBF8-679CCF75F9CC}"/>
              </a:ext>
            </a:extLst>
          </p:cNvPr>
          <p:cNvSpPr/>
          <p:nvPr/>
        </p:nvSpPr>
        <p:spPr>
          <a:xfrm>
            <a:off x="3500942" y="4481122"/>
            <a:ext cx="542440" cy="430887"/>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id="{15FDBB88-5361-3EC6-72F3-0D5BEA00450B}"/>
              </a:ext>
            </a:extLst>
          </p:cNvPr>
          <p:cNvSpPr/>
          <p:nvPr/>
        </p:nvSpPr>
        <p:spPr>
          <a:xfrm>
            <a:off x="5701157" y="5310136"/>
            <a:ext cx="2001501" cy="832450"/>
          </a:xfrm>
          <a:prstGeom prst="rightArrow">
            <a:avLst/>
          </a:prstGeom>
          <a:solidFill>
            <a:schemeClr val="bg1"/>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en-US" sz="2000" b="1" dirty="0">
                <a:solidFill>
                  <a:srgbClr val="00B0F0"/>
                </a:solidFill>
                <a:latin typeface="Alexandria"/>
              </a:rPr>
              <a:t>Accept</a:t>
            </a:r>
          </a:p>
        </p:txBody>
      </p:sp>
      <p:sp>
        <p:nvSpPr>
          <p:cNvPr id="20" name="Arrow: Up 19">
            <a:extLst>
              <a:ext uri="{FF2B5EF4-FFF2-40B4-BE49-F238E27FC236}">
                <a16:creationId xmlns:a16="http://schemas.microsoft.com/office/drawing/2014/main" id="{2EAE28D6-B689-FD05-D97F-30EE9832DE56}"/>
              </a:ext>
            </a:extLst>
          </p:cNvPr>
          <p:cNvSpPr/>
          <p:nvPr/>
        </p:nvSpPr>
        <p:spPr>
          <a:xfrm>
            <a:off x="1154059" y="1919593"/>
            <a:ext cx="294468" cy="4020122"/>
          </a:xfrm>
          <a:prstGeom prst="upArrow">
            <a:avLst/>
          </a:prstGeom>
          <a:solidFill>
            <a:schemeClr val="accent4"/>
          </a:solidFill>
          <a:ln>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Right 21">
            <a:extLst>
              <a:ext uri="{FF2B5EF4-FFF2-40B4-BE49-F238E27FC236}">
                <a16:creationId xmlns:a16="http://schemas.microsoft.com/office/drawing/2014/main" id="{9386DB95-DA0A-7219-36AE-D2934A63764E}"/>
              </a:ext>
            </a:extLst>
          </p:cNvPr>
          <p:cNvSpPr/>
          <p:nvPr/>
        </p:nvSpPr>
        <p:spPr>
          <a:xfrm>
            <a:off x="1372756" y="1884339"/>
            <a:ext cx="1112816" cy="390992"/>
          </a:xfrm>
          <a:prstGeom prst="rightArrow">
            <a:avLst/>
          </a:prstGeom>
          <a:solidFill>
            <a:schemeClr val="accent4"/>
          </a:solidFill>
          <a:ln>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9454D8D-F609-25FC-43CD-B366A4DF42A8}"/>
              </a:ext>
            </a:extLst>
          </p:cNvPr>
          <p:cNvSpPr/>
          <p:nvPr/>
        </p:nvSpPr>
        <p:spPr>
          <a:xfrm>
            <a:off x="1372756" y="5650093"/>
            <a:ext cx="836908" cy="289622"/>
          </a:xfrm>
          <a:prstGeom prst="rect">
            <a:avLst/>
          </a:prstGeom>
          <a:solidFill>
            <a:schemeClr val="accent4"/>
          </a:solidFill>
          <a:ln>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5075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animBg="1"/>
      <p:bldP spid="16" grpId="0" animBg="1"/>
      <p:bldP spid="18" grpId="0" animBg="1"/>
      <p:bldP spid="20" grpId="0" animBg="1"/>
      <p:bldP spid="22" grpId="0" animBg="1"/>
      <p:bldP spid="2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133E5-0510-0036-22B7-4372D4876B7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B385D2A-0A9D-A3F6-C6B8-A39B4858129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CDF10A0-E98A-1985-8D67-6DEA8266FE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Folded Corner 12">
            <a:extLst>
              <a:ext uri="{FF2B5EF4-FFF2-40B4-BE49-F238E27FC236}">
                <a16:creationId xmlns:a16="http://schemas.microsoft.com/office/drawing/2014/main" id="{41FCCD3B-6121-5A2A-36F3-A44D0F4A74AA}"/>
              </a:ext>
            </a:extLst>
          </p:cNvPr>
          <p:cNvSpPr/>
          <p:nvPr/>
        </p:nvSpPr>
        <p:spPr>
          <a:xfrm>
            <a:off x="3714749" y="1742544"/>
            <a:ext cx="7970973" cy="2293021"/>
          </a:xfrm>
          <a:prstGeom prst="foldedCorner">
            <a:avLst/>
          </a:prstGeom>
          <a:solidFill>
            <a:srgbClr val="FFFFFF"/>
          </a:solidFill>
          <a:ln w="285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Signing the </a:t>
            </a:r>
            <a:r>
              <a:rPr lang="en-US" sz="2200" b="1" dirty="0">
                <a:solidFill>
                  <a:srgbClr val="0070C0"/>
                </a:solidFill>
                <a:latin typeface="Alexandria"/>
              </a:rPr>
              <a:t>L</a:t>
            </a:r>
            <a:r>
              <a:rPr kumimoji="0" lang="en-US" sz="2200" b="1" i="0" u="none" strike="noStrike" kern="1200" cap="none" spc="0" normalizeH="0" baseline="0" noProof="0" dirty="0">
                <a:ln>
                  <a:noFill/>
                </a:ln>
                <a:solidFill>
                  <a:srgbClr val="0070C0"/>
                </a:solidFill>
                <a:effectLst/>
                <a:uLnTx/>
                <a:uFillTx/>
                <a:latin typeface="Alexandria"/>
                <a:ea typeface="+mn-ea"/>
                <a:cs typeface="+mn-cs"/>
              </a:rPr>
              <a:t>ease Agreement</a:t>
            </a:r>
            <a:r>
              <a:rPr kumimoji="0" lang="en-US" sz="2200" b="1" i="0" u="none" strike="noStrike" kern="1200" cap="none" spc="0" normalizeH="0" baseline="0" noProof="0" dirty="0">
                <a:ln>
                  <a:noFill/>
                </a:ln>
                <a:solidFill>
                  <a:prstClr val="black"/>
                </a:solidFill>
                <a:effectLst/>
                <a:uLnTx/>
                <a:uFillTx/>
                <a:latin typeface="Alexandria"/>
                <a:ea typeface="+mn-ea"/>
                <a:cs typeface="+mn-cs"/>
              </a:rPr>
              <a:t>.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Tenant pays the </a:t>
            </a:r>
            <a:r>
              <a:rPr kumimoji="0" lang="en-US" sz="2200" b="1" i="0" u="none" strike="noStrike" kern="1200" cap="none" spc="0" normalizeH="0" baseline="0" noProof="0" dirty="0">
                <a:ln>
                  <a:noFill/>
                </a:ln>
                <a:solidFill>
                  <a:srgbClr val="0070C0"/>
                </a:solidFill>
                <a:effectLst/>
                <a:uLnTx/>
                <a:uFillTx/>
                <a:latin typeface="Alexandria"/>
                <a:ea typeface="+mn-ea"/>
                <a:cs typeface="+mn-cs"/>
              </a:rPr>
              <a:t>Security Deposit</a:t>
            </a:r>
            <a:r>
              <a:rPr kumimoji="0" lang="en-US" sz="2200" b="1" i="0" u="none" strike="noStrike" kern="1200" cap="none" spc="0" normalizeH="0" baseline="0" noProof="0" dirty="0">
                <a:ln>
                  <a:noFill/>
                </a:ln>
                <a:solidFill>
                  <a:prstClr val="black"/>
                </a:solidFill>
                <a:effectLst/>
                <a:uLnTx/>
                <a:uFillTx/>
                <a:latin typeface="Alexandria"/>
                <a:ea typeface="+mn-ea"/>
                <a:cs typeface="+mn-cs"/>
              </a:rPr>
              <a:t>.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Delivery of </a:t>
            </a:r>
            <a:r>
              <a:rPr kumimoji="0" lang="en-US" sz="2200" b="1" i="0" u="none" strike="noStrike" kern="1200" cap="none" spc="0" normalizeH="0" baseline="0" noProof="0" dirty="0">
                <a:ln>
                  <a:noFill/>
                </a:ln>
                <a:solidFill>
                  <a:srgbClr val="0070C0"/>
                </a:solidFill>
                <a:effectLst/>
                <a:uLnTx/>
                <a:uFillTx/>
                <a:latin typeface="Alexandria"/>
                <a:ea typeface="+mn-ea"/>
                <a:cs typeface="+mn-cs"/>
              </a:rPr>
              <a:t>Possession</a:t>
            </a:r>
            <a:r>
              <a:rPr kumimoji="0" lang="en-US" sz="2200" b="1" i="0" u="none" strike="noStrike" kern="1200" cap="none" spc="0" normalizeH="0" baseline="0" noProof="0" dirty="0">
                <a:ln>
                  <a:noFill/>
                </a:ln>
                <a:solidFill>
                  <a:prstClr val="black"/>
                </a:solidFill>
                <a:effectLst/>
                <a:uLnTx/>
                <a:uFillTx/>
                <a:latin typeface="Alexandria"/>
                <a:ea typeface="+mn-ea"/>
                <a:cs typeface="+mn-cs"/>
              </a:rPr>
              <a:t> (tenant receives keys and access). </a:t>
            </a:r>
            <a:r>
              <a:rPr kumimoji="0" lang="en-US" sz="1800" b="0" i="0" u="none" strike="noStrike" kern="1200" cap="none" spc="0" normalizeH="0" baseline="0" noProof="0" dirty="0">
                <a:ln>
                  <a:noFill/>
                </a:ln>
                <a:solidFill>
                  <a:prstClr val="white"/>
                </a:solidFill>
                <a:effectLst/>
                <a:uLnTx/>
                <a:uFillTx/>
                <a:latin typeface="Calibri"/>
                <a:ea typeface="+mn-ea"/>
                <a:cs typeface="+mn-cs"/>
              </a:rPr>
              <a:t>(rent, duration, responsibilities). </a:t>
            </a:r>
          </a:p>
        </p:txBody>
      </p:sp>
      <p:grpSp>
        <p:nvGrpSpPr>
          <p:cNvPr id="2" name="Group 1">
            <a:extLst>
              <a:ext uri="{FF2B5EF4-FFF2-40B4-BE49-F238E27FC236}">
                <a16:creationId xmlns:a16="http://schemas.microsoft.com/office/drawing/2014/main" id="{EE98B25E-6FD6-7DB6-7978-14F3417B2C1B}"/>
              </a:ext>
            </a:extLst>
          </p:cNvPr>
          <p:cNvGrpSpPr/>
          <p:nvPr/>
        </p:nvGrpSpPr>
        <p:grpSpPr>
          <a:xfrm>
            <a:off x="180431" y="2057784"/>
            <a:ext cx="3310733" cy="1371216"/>
            <a:chOff x="8847364" y="1114508"/>
            <a:chExt cx="3310733" cy="1371216"/>
          </a:xfrm>
        </p:grpSpPr>
        <p:sp>
          <p:nvSpPr>
            <p:cNvPr id="3" name="Oval 2">
              <a:extLst>
                <a:ext uri="{FF2B5EF4-FFF2-40B4-BE49-F238E27FC236}">
                  <a16:creationId xmlns:a16="http://schemas.microsoft.com/office/drawing/2014/main" id="{800F25D2-6323-4E92-C1D5-D9AA2091488A}"/>
                </a:ext>
              </a:extLst>
            </p:cNvPr>
            <p:cNvSpPr/>
            <p:nvPr/>
          </p:nvSpPr>
          <p:spPr>
            <a:xfrm>
              <a:off x="8847364" y="1114508"/>
              <a:ext cx="3310733" cy="1371216"/>
            </a:xfrm>
            <a:prstGeom prst="ellips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4" name="Oval 4">
              <a:extLst>
                <a:ext uri="{FF2B5EF4-FFF2-40B4-BE49-F238E27FC236}">
                  <a16:creationId xmlns:a16="http://schemas.microsoft.com/office/drawing/2014/main" id="{F6A9F57A-F5AF-07FF-A573-530AE79E07DC}"/>
                </a:ext>
              </a:extLst>
            </p:cNvPr>
            <p:cNvSpPr txBox="1"/>
            <p:nvPr/>
          </p:nvSpPr>
          <p:spPr>
            <a:xfrm>
              <a:off x="9332210" y="1315318"/>
              <a:ext cx="234104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lexandria"/>
                </a:rPr>
                <a:t>2. Lease Execution</a:t>
              </a:r>
            </a:p>
          </p:txBody>
        </p:sp>
      </p:grpSp>
      <p:sp>
        <p:nvSpPr>
          <p:cNvPr id="7" name="TextBox 6">
            <a:extLst>
              <a:ext uri="{FF2B5EF4-FFF2-40B4-BE49-F238E27FC236}">
                <a16:creationId xmlns:a16="http://schemas.microsoft.com/office/drawing/2014/main" id="{E25F05BE-C20F-24E4-E59E-13A0761D80DA}"/>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Tree>
    <p:extLst>
      <p:ext uri="{BB962C8B-B14F-4D97-AF65-F5344CB8AC3E}">
        <p14:creationId xmlns:p14="http://schemas.microsoft.com/office/powerpoint/2010/main" val="2029299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bg/>
                                          </p:spTgt>
                                        </p:tgtEl>
                                        <p:attrNameLst>
                                          <p:attrName>style.visibility</p:attrName>
                                        </p:attrNameLst>
                                      </p:cBhvr>
                                      <p:to>
                                        <p:strVal val="visible"/>
                                      </p:to>
                                    </p:set>
                                    <p:anim calcmode="lin" valueType="num">
                                      <p:cBhvr additive="base">
                                        <p:cTn id="13" dur="500" fill="hold"/>
                                        <p:tgtEl>
                                          <p:spTgt spid="1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 calcmode="lin" valueType="num">
                                      <p:cBhvr additive="base">
                                        <p:cTn id="1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xEl>
                                              <p:pRg st="1" end="1"/>
                                            </p:txEl>
                                          </p:spTgt>
                                        </p:tgtEl>
                                        <p:attrNameLst>
                                          <p:attrName>style.visibility</p:attrName>
                                        </p:attrNameLst>
                                      </p:cBhvr>
                                      <p:to>
                                        <p:strVal val="visible"/>
                                      </p:to>
                                    </p:set>
                                    <p:anim calcmode="lin" valueType="num">
                                      <p:cBhvr additive="base">
                                        <p:cTn id="21"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26726-BEFB-D308-3819-02529F55DA2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67772FF-30B6-C370-C1EA-FA248AE639F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64AA58E-54DE-4CD6-CA82-5CB7ACBE6C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Folded Corner 12">
            <a:extLst>
              <a:ext uri="{FF2B5EF4-FFF2-40B4-BE49-F238E27FC236}">
                <a16:creationId xmlns:a16="http://schemas.microsoft.com/office/drawing/2014/main" id="{1EA1BFB5-6BF3-E7BA-0377-801FA9355D8F}"/>
              </a:ext>
            </a:extLst>
          </p:cNvPr>
          <p:cNvSpPr/>
          <p:nvPr/>
        </p:nvSpPr>
        <p:spPr>
          <a:xfrm>
            <a:off x="3482054" y="1639709"/>
            <a:ext cx="8431079" cy="576927"/>
          </a:xfrm>
          <a:prstGeom prst="foldedCorner">
            <a:avLst/>
          </a:prstGeom>
          <a:solidFill>
            <a:srgbClr val="FFFFFF"/>
          </a:solidFill>
          <a:ln w="28575">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nSpc>
                <a:spcPct val="120000"/>
              </a:lnSpc>
              <a:spcBef>
                <a:spcPts val="600"/>
              </a:spcBef>
              <a:spcAft>
                <a:spcPts val="600"/>
              </a:spcAft>
              <a:buFont typeface="Wingdings" panose="05000000000000000000" pitchFamily="2" charset="2"/>
              <a:buChar char="q"/>
              <a:defRPr/>
            </a:pPr>
            <a:r>
              <a:rPr lang="en-US" sz="2400" b="1" dirty="0">
                <a:solidFill>
                  <a:prstClr val="black"/>
                </a:solidFill>
                <a:latin typeface="Alexandria"/>
              </a:rPr>
              <a:t>Signing the </a:t>
            </a:r>
            <a:r>
              <a:rPr lang="en-US" sz="2400" b="1" dirty="0">
                <a:solidFill>
                  <a:srgbClr val="0070C0"/>
                </a:solidFill>
                <a:latin typeface="Alexandria"/>
              </a:rPr>
              <a:t>Lease Agreement</a:t>
            </a:r>
            <a:endParaRPr kumimoji="0" lang="en-US" sz="24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B304DDD2-91B4-39AB-24AB-01DC095E0CF3}"/>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7" name="TextBox 6">
            <a:extLst>
              <a:ext uri="{FF2B5EF4-FFF2-40B4-BE49-F238E27FC236}">
                <a16:creationId xmlns:a16="http://schemas.microsoft.com/office/drawing/2014/main" id="{CD405DB9-DB44-DDBC-C468-DB2B345186F0}"/>
              </a:ext>
            </a:extLst>
          </p:cNvPr>
          <p:cNvSpPr txBox="1"/>
          <p:nvPr/>
        </p:nvSpPr>
        <p:spPr>
          <a:xfrm>
            <a:off x="3369689" y="2675840"/>
            <a:ext cx="8543444" cy="877804"/>
          </a:xfrm>
          <a:prstGeom prst="rect">
            <a:avLst/>
          </a:prstGeom>
          <a:noFill/>
        </p:spPr>
        <p:txBody>
          <a:bodyPr wrap="square">
            <a:spAutoFit/>
          </a:bodyPr>
          <a:lstStyle/>
          <a:p>
            <a:pPr lvl="0" algn="justLow">
              <a:lnSpc>
                <a:spcPct val="120000"/>
              </a:lnSpc>
              <a:spcBef>
                <a:spcPts val="600"/>
              </a:spcBef>
              <a:spcAft>
                <a:spcPts val="600"/>
              </a:spcAft>
            </a:pPr>
            <a:r>
              <a:rPr lang="en-US" sz="2200" dirty="0">
                <a:solidFill>
                  <a:prstClr val="black"/>
                </a:solidFill>
                <a:latin typeface="Alexandria"/>
              </a:rPr>
              <a:t>A legally binding document outlining the rights and obligations of the landlord and tenant.</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3" name="Group 2">
            <a:extLst>
              <a:ext uri="{FF2B5EF4-FFF2-40B4-BE49-F238E27FC236}">
                <a16:creationId xmlns:a16="http://schemas.microsoft.com/office/drawing/2014/main" id="{CAFB3A8D-1F9D-EED5-97EF-43B46298E590}"/>
              </a:ext>
            </a:extLst>
          </p:cNvPr>
          <p:cNvGrpSpPr/>
          <p:nvPr/>
        </p:nvGrpSpPr>
        <p:grpSpPr>
          <a:xfrm>
            <a:off x="0" y="1271327"/>
            <a:ext cx="3310733" cy="1371216"/>
            <a:chOff x="8847364" y="1114508"/>
            <a:chExt cx="3310733" cy="1371216"/>
          </a:xfrm>
        </p:grpSpPr>
        <p:sp>
          <p:nvSpPr>
            <p:cNvPr id="4" name="Oval 3">
              <a:extLst>
                <a:ext uri="{FF2B5EF4-FFF2-40B4-BE49-F238E27FC236}">
                  <a16:creationId xmlns:a16="http://schemas.microsoft.com/office/drawing/2014/main" id="{21B41D61-37E4-3AD2-7C97-F32422C1D597}"/>
                </a:ext>
              </a:extLst>
            </p:cNvPr>
            <p:cNvSpPr/>
            <p:nvPr/>
          </p:nvSpPr>
          <p:spPr>
            <a:xfrm>
              <a:off x="8847364" y="1114508"/>
              <a:ext cx="3310733" cy="1371216"/>
            </a:xfrm>
            <a:prstGeom prst="ellips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0" name="Oval 4">
              <a:extLst>
                <a:ext uri="{FF2B5EF4-FFF2-40B4-BE49-F238E27FC236}">
                  <a16:creationId xmlns:a16="http://schemas.microsoft.com/office/drawing/2014/main" id="{090431B6-E127-F1D7-B28A-47379B91FE1F}"/>
                </a:ext>
              </a:extLst>
            </p:cNvPr>
            <p:cNvSpPr txBox="1"/>
            <p:nvPr/>
          </p:nvSpPr>
          <p:spPr>
            <a:xfrm>
              <a:off x="9332210" y="1315318"/>
              <a:ext cx="234104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lexandria"/>
                </a:rPr>
                <a:t>2. Lease Execution</a:t>
              </a:r>
            </a:p>
          </p:txBody>
        </p:sp>
      </p:grpSp>
      <p:sp>
        <p:nvSpPr>
          <p:cNvPr id="12" name="TextBox 11">
            <a:extLst>
              <a:ext uri="{FF2B5EF4-FFF2-40B4-BE49-F238E27FC236}">
                <a16:creationId xmlns:a16="http://schemas.microsoft.com/office/drawing/2014/main" id="{6E29D177-C323-F7B5-2B35-C4257E07F8E2}"/>
              </a:ext>
            </a:extLst>
          </p:cNvPr>
          <p:cNvSpPr txBox="1"/>
          <p:nvPr/>
        </p:nvSpPr>
        <p:spPr>
          <a:xfrm>
            <a:off x="3405749" y="3705527"/>
            <a:ext cx="8543444" cy="1844223"/>
          </a:xfrm>
          <a:prstGeom prst="rect">
            <a:avLst/>
          </a:prstGeom>
          <a:noFill/>
        </p:spPr>
        <p:txBody>
          <a:bodyPr wrap="square">
            <a:spAutoFit/>
          </a:bodyPr>
          <a:lstStyle/>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Legal Binding: </a:t>
            </a:r>
            <a:r>
              <a:rPr lang="en-US" sz="2200" dirty="0">
                <a:solidFill>
                  <a:prstClr val="black"/>
                </a:solidFill>
                <a:latin typeface="Alexandria"/>
              </a:rPr>
              <a:t>Enforces compliance with agreed terms.</a:t>
            </a:r>
          </a:p>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Clarifies Terms: </a:t>
            </a:r>
            <a:r>
              <a:rPr lang="en-US" sz="2200" dirty="0">
                <a:solidFill>
                  <a:prstClr val="black"/>
                </a:solidFill>
                <a:latin typeface="Alexandria"/>
              </a:rPr>
              <a:t>Ensures all conditions (rent, maintenance, eviction) are clear.</a:t>
            </a:r>
          </a:p>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Legal Protection: </a:t>
            </a:r>
            <a:r>
              <a:rPr lang="en-US" sz="2200" dirty="0">
                <a:solidFill>
                  <a:prstClr val="black"/>
                </a:solidFill>
                <a:latin typeface="Alexandria"/>
              </a:rPr>
              <a:t>Provides legal recourse in disputes.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4" name="Rectangle: Rounded Corners 13">
            <a:extLst>
              <a:ext uri="{FF2B5EF4-FFF2-40B4-BE49-F238E27FC236}">
                <a16:creationId xmlns:a16="http://schemas.microsoft.com/office/drawing/2014/main" id="{443307DE-B116-71E2-373A-084022F32013}"/>
              </a:ext>
            </a:extLst>
          </p:cNvPr>
          <p:cNvSpPr/>
          <p:nvPr/>
        </p:nvSpPr>
        <p:spPr>
          <a:xfrm>
            <a:off x="1333001" y="2811171"/>
            <a:ext cx="1977732"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pPr>
            <a:r>
              <a:rPr lang="en-US" sz="2000" b="1" dirty="0">
                <a:solidFill>
                  <a:prstClr val="black"/>
                </a:solidFill>
                <a:latin typeface="Alexandria"/>
              </a:rPr>
              <a:t>Definition: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5" name="Rectangle: Rounded Corners 14">
            <a:extLst>
              <a:ext uri="{FF2B5EF4-FFF2-40B4-BE49-F238E27FC236}">
                <a16:creationId xmlns:a16="http://schemas.microsoft.com/office/drawing/2014/main" id="{12579417-5D7F-1D0D-1D6E-7E82AA647DC6}"/>
              </a:ext>
            </a:extLst>
          </p:cNvPr>
          <p:cNvSpPr/>
          <p:nvPr/>
        </p:nvSpPr>
        <p:spPr>
          <a:xfrm>
            <a:off x="1333001" y="4121540"/>
            <a:ext cx="1977732"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pPr>
            <a:r>
              <a:rPr lang="en-US" sz="2000" b="1" dirty="0">
                <a:solidFill>
                  <a:prstClr val="black"/>
                </a:solidFill>
                <a:latin typeface="Alexandria"/>
              </a:rPr>
              <a:t>Importance: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6" name="Rectangle: Rounded Corners 15">
            <a:extLst>
              <a:ext uri="{FF2B5EF4-FFF2-40B4-BE49-F238E27FC236}">
                <a16:creationId xmlns:a16="http://schemas.microsoft.com/office/drawing/2014/main" id="{BEC9681E-A117-DCA5-1C24-D7398F34D452}"/>
              </a:ext>
            </a:extLst>
          </p:cNvPr>
          <p:cNvSpPr/>
          <p:nvPr/>
        </p:nvSpPr>
        <p:spPr>
          <a:xfrm>
            <a:off x="1391957" y="6052145"/>
            <a:ext cx="1977732"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spcBef>
                <a:spcPts val="600"/>
              </a:spcBef>
              <a:spcAft>
                <a:spcPts val="600"/>
              </a:spcAft>
            </a:pPr>
            <a:r>
              <a:rPr lang="en-US" sz="2000" b="1" dirty="0">
                <a:solidFill>
                  <a:prstClr val="black"/>
                </a:solidFill>
                <a:latin typeface="Alexandria"/>
              </a:rPr>
              <a:t>Required Documents: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8" name="TextBox 17">
            <a:extLst>
              <a:ext uri="{FF2B5EF4-FFF2-40B4-BE49-F238E27FC236}">
                <a16:creationId xmlns:a16="http://schemas.microsoft.com/office/drawing/2014/main" id="{5BA33F0B-D72B-1FEA-F1DA-359F56577524}"/>
              </a:ext>
            </a:extLst>
          </p:cNvPr>
          <p:cNvSpPr txBox="1"/>
          <p:nvPr/>
        </p:nvSpPr>
        <p:spPr>
          <a:xfrm>
            <a:off x="3569130" y="5701633"/>
            <a:ext cx="6338806" cy="1284069"/>
          </a:xfrm>
          <a:prstGeom prst="rect">
            <a:avLst/>
          </a:prstGeom>
          <a:noFill/>
        </p:spPr>
        <p:txBody>
          <a:bodyPr wrap="square">
            <a:spAutoFit/>
          </a:bodyPr>
          <a:lstStyle/>
          <a:p>
            <a:pPr marL="342900" indent="-342900" algn="justLow">
              <a:lnSpc>
                <a:spcPct val="120000"/>
              </a:lnSpc>
              <a:buFont typeface="Wingdings" panose="05000000000000000000" pitchFamily="2" charset="2"/>
              <a:buChar char="ü"/>
            </a:pPr>
            <a:r>
              <a:rPr lang="en-US" sz="2200" dirty="0">
                <a:solidFill>
                  <a:prstClr val="black"/>
                </a:solidFill>
                <a:latin typeface="Alexandria"/>
              </a:rPr>
              <a:t>Lease Agreement.</a:t>
            </a:r>
          </a:p>
          <a:p>
            <a:pPr marL="342900" indent="-342900" algn="justLow">
              <a:lnSpc>
                <a:spcPct val="120000"/>
              </a:lnSpc>
              <a:buFont typeface="Wingdings" panose="05000000000000000000" pitchFamily="2" charset="2"/>
              <a:buChar char="ü"/>
            </a:pPr>
            <a:r>
              <a:rPr lang="en-US" sz="2200" dirty="0">
                <a:solidFill>
                  <a:prstClr val="black"/>
                </a:solidFill>
                <a:latin typeface="Alexandria"/>
              </a:rPr>
              <a:t>Security Deposit Receipt.</a:t>
            </a:r>
          </a:p>
          <a:p>
            <a:pPr marL="342900" indent="-342900" algn="justLow">
              <a:lnSpc>
                <a:spcPct val="120000"/>
              </a:lnSpc>
              <a:buFont typeface="Wingdings" panose="05000000000000000000" pitchFamily="2" charset="2"/>
              <a:buChar char="ü"/>
            </a:pPr>
            <a:r>
              <a:rPr lang="en-US" sz="2200" dirty="0">
                <a:solidFill>
                  <a:prstClr val="black"/>
                </a:solidFill>
                <a:latin typeface="Alexandria"/>
              </a:rPr>
              <a:t>ID Documents.</a:t>
            </a:r>
          </a:p>
        </p:txBody>
      </p:sp>
    </p:spTree>
    <p:extLst>
      <p:ext uri="{BB962C8B-B14F-4D97-AF65-F5344CB8AC3E}">
        <p14:creationId xmlns:p14="http://schemas.microsoft.com/office/powerpoint/2010/main" val="155583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ppt_x"/>
                                          </p:val>
                                        </p:tav>
                                        <p:tav tm="100000">
                                          <p:val>
                                            <p:strVal val="#ppt_x"/>
                                          </p:val>
                                        </p:tav>
                                      </p:tavLst>
                                    </p:anim>
                                    <p:anim calcmode="lin" valueType="num">
                                      <p:cBhvr additive="base">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p:bldP spid="12" grpId="0"/>
      <p:bldP spid="14" grpId="0" animBg="1"/>
      <p:bldP spid="15" grpId="0" animBg="1"/>
      <p:bldP spid="16" grpId="0" animBg="1"/>
      <p:bldP spid="1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243F5-6016-DE29-EB02-EEDBE1F8E06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670F5CB-470D-2D78-9155-2DF1EBE8670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561FDCD-88B7-4BDD-557A-4B12E214D3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Folded Corner 12">
            <a:extLst>
              <a:ext uri="{FF2B5EF4-FFF2-40B4-BE49-F238E27FC236}">
                <a16:creationId xmlns:a16="http://schemas.microsoft.com/office/drawing/2014/main" id="{68E494A6-DC74-5F31-F8A6-2C17293D7548}"/>
              </a:ext>
            </a:extLst>
          </p:cNvPr>
          <p:cNvSpPr/>
          <p:nvPr/>
        </p:nvSpPr>
        <p:spPr>
          <a:xfrm>
            <a:off x="3518114" y="1762390"/>
            <a:ext cx="8431079" cy="576927"/>
          </a:xfrm>
          <a:prstGeom prst="foldedCorner">
            <a:avLst/>
          </a:prstGeom>
          <a:solidFill>
            <a:srgbClr val="FFFFFF"/>
          </a:solidFill>
          <a:ln w="28575">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nSpc>
                <a:spcPct val="120000"/>
              </a:lnSpc>
              <a:spcBef>
                <a:spcPts val="600"/>
              </a:spcBef>
              <a:spcAft>
                <a:spcPts val="600"/>
              </a:spcAft>
              <a:buFont typeface="Wingdings" panose="05000000000000000000" pitchFamily="2" charset="2"/>
              <a:buChar char="q"/>
              <a:defRPr/>
            </a:pPr>
            <a:r>
              <a:rPr lang="en-US" sz="2200" b="1" dirty="0">
                <a:solidFill>
                  <a:prstClr val="black"/>
                </a:solidFill>
                <a:latin typeface="Alexandria"/>
              </a:rPr>
              <a:t>Tenant pays the </a:t>
            </a:r>
            <a:r>
              <a:rPr lang="en-US" sz="2200" b="1" dirty="0">
                <a:solidFill>
                  <a:srgbClr val="0070C0"/>
                </a:solidFill>
                <a:latin typeface="Alexandria"/>
              </a:rPr>
              <a:t>Security Deposit</a:t>
            </a:r>
            <a:endParaRPr kumimoji="0" lang="en-US" sz="24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5A0690DB-D501-471E-8EB9-C0347828A017}"/>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pSp>
        <p:nvGrpSpPr>
          <p:cNvPr id="3" name="Group 2">
            <a:extLst>
              <a:ext uri="{FF2B5EF4-FFF2-40B4-BE49-F238E27FC236}">
                <a16:creationId xmlns:a16="http://schemas.microsoft.com/office/drawing/2014/main" id="{70DFEEA3-7D8D-47FA-D899-FE758E271E51}"/>
              </a:ext>
            </a:extLst>
          </p:cNvPr>
          <p:cNvGrpSpPr/>
          <p:nvPr/>
        </p:nvGrpSpPr>
        <p:grpSpPr>
          <a:xfrm>
            <a:off x="0" y="1289988"/>
            <a:ext cx="3310733" cy="1371216"/>
            <a:chOff x="8847364" y="1114508"/>
            <a:chExt cx="3310733" cy="1371216"/>
          </a:xfrm>
        </p:grpSpPr>
        <p:sp>
          <p:nvSpPr>
            <p:cNvPr id="4" name="Oval 3">
              <a:extLst>
                <a:ext uri="{FF2B5EF4-FFF2-40B4-BE49-F238E27FC236}">
                  <a16:creationId xmlns:a16="http://schemas.microsoft.com/office/drawing/2014/main" id="{F8A5804B-5C1A-F965-74C5-707684F1F7E0}"/>
                </a:ext>
              </a:extLst>
            </p:cNvPr>
            <p:cNvSpPr/>
            <p:nvPr/>
          </p:nvSpPr>
          <p:spPr>
            <a:xfrm>
              <a:off x="8847364" y="1114508"/>
              <a:ext cx="3310733" cy="1371216"/>
            </a:xfrm>
            <a:prstGeom prst="ellips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0" name="Oval 4">
              <a:extLst>
                <a:ext uri="{FF2B5EF4-FFF2-40B4-BE49-F238E27FC236}">
                  <a16:creationId xmlns:a16="http://schemas.microsoft.com/office/drawing/2014/main" id="{3C0FB8B9-825D-BBD1-CB6F-C6CBDA9948EF}"/>
                </a:ext>
              </a:extLst>
            </p:cNvPr>
            <p:cNvSpPr txBox="1"/>
            <p:nvPr/>
          </p:nvSpPr>
          <p:spPr>
            <a:xfrm>
              <a:off x="9332210" y="1315318"/>
              <a:ext cx="234104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a:ea typeface="+mn-ea"/>
                  <a:cs typeface="+mn-cs"/>
                </a:rPr>
                <a:t>2. Lease Execution</a:t>
              </a:r>
            </a:p>
          </p:txBody>
        </p:sp>
      </p:grpSp>
      <p:sp>
        <p:nvSpPr>
          <p:cNvPr id="8" name="TextBox 7">
            <a:extLst>
              <a:ext uri="{FF2B5EF4-FFF2-40B4-BE49-F238E27FC236}">
                <a16:creationId xmlns:a16="http://schemas.microsoft.com/office/drawing/2014/main" id="{A74B6C7D-637C-2D44-9AA5-FC9D7BA1160F}"/>
              </a:ext>
            </a:extLst>
          </p:cNvPr>
          <p:cNvSpPr txBox="1"/>
          <p:nvPr/>
        </p:nvSpPr>
        <p:spPr>
          <a:xfrm>
            <a:off x="3310733" y="2906763"/>
            <a:ext cx="8543444" cy="471539"/>
          </a:xfrm>
          <a:prstGeom prst="rect">
            <a:avLst/>
          </a:prstGeom>
          <a:noFill/>
        </p:spPr>
        <p:txBody>
          <a:bodyPr wrap="square">
            <a:spAutoFit/>
          </a:bodyPr>
          <a:lstStyle/>
          <a:p>
            <a:pPr lvl="0" algn="justLow">
              <a:lnSpc>
                <a:spcPct val="120000"/>
              </a:lnSpc>
              <a:spcBef>
                <a:spcPts val="600"/>
              </a:spcBef>
              <a:spcAft>
                <a:spcPts val="600"/>
              </a:spcAft>
            </a:pPr>
            <a:r>
              <a:rPr lang="en-US" sz="2200" dirty="0">
                <a:solidFill>
                  <a:prstClr val="black"/>
                </a:solidFill>
                <a:latin typeface="Alexandria"/>
              </a:rPr>
              <a:t>A financial guarantee paid by the tenant to cover potential damages.</a:t>
            </a:r>
          </a:p>
        </p:txBody>
      </p:sp>
      <p:sp>
        <p:nvSpPr>
          <p:cNvPr id="9" name="TextBox 8">
            <a:extLst>
              <a:ext uri="{FF2B5EF4-FFF2-40B4-BE49-F238E27FC236}">
                <a16:creationId xmlns:a16="http://schemas.microsoft.com/office/drawing/2014/main" id="{0E1AD43D-45C5-9A59-98CB-A330E63CD28E}"/>
              </a:ext>
            </a:extLst>
          </p:cNvPr>
          <p:cNvSpPr txBox="1"/>
          <p:nvPr/>
        </p:nvSpPr>
        <p:spPr>
          <a:xfrm>
            <a:off x="3405749" y="3814013"/>
            <a:ext cx="8543444" cy="1437958"/>
          </a:xfrm>
          <a:prstGeom prst="rect">
            <a:avLst/>
          </a:prstGeom>
          <a:noFill/>
        </p:spPr>
        <p:txBody>
          <a:bodyPr wrap="square">
            <a:spAutoFit/>
          </a:bodyPr>
          <a:lstStyle/>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Landlord Protection: </a:t>
            </a:r>
            <a:r>
              <a:rPr lang="en-US" sz="2200" dirty="0">
                <a:solidFill>
                  <a:prstClr val="black"/>
                </a:solidFill>
                <a:latin typeface="Alexandria"/>
              </a:rPr>
              <a:t>Covers damages caused by the tenant.</a:t>
            </a:r>
          </a:p>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Tenant Commitment: </a:t>
            </a:r>
            <a:r>
              <a:rPr lang="en-US" sz="2200" dirty="0">
                <a:solidFill>
                  <a:prstClr val="black"/>
                </a:solidFill>
                <a:latin typeface="Alexandria"/>
              </a:rPr>
              <a:t>Demonstrates serious intent.</a:t>
            </a:r>
          </a:p>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Refundability: </a:t>
            </a:r>
            <a:r>
              <a:rPr lang="en-US" sz="2200" dirty="0">
                <a:solidFill>
                  <a:prstClr val="black"/>
                </a:solidFill>
                <a:latin typeface="Alexandria"/>
              </a:rPr>
              <a:t>Must be returned if no damages occur.</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1" name="Rectangle: Rounded Corners 10">
            <a:extLst>
              <a:ext uri="{FF2B5EF4-FFF2-40B4-BE49-F238E27FC236}">
                <a16:creationId xmlns:a16="http://schemas.microsoft.com/office/drawing/2014/main" id="{761021D9-46E4-4DCE-C668-E64972AE562A}"/>
              </a:ext>
            </a:extLst>
          </p:cNvPr>
          <p:cNvSpPr/>
          <p:nvPr/>
        </p:nvSpPr>
        <p:spPr>
          <a:xfrm>
            <a:off x="1333001" y="2919657"/>
            <a:ext cx="1977732"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pPr>
            <a:r>
              <a:rPr lang="en-US" sz="2000" b="1" dirty="0">
                <a:solidFill>
                  <a:prstClr val="black"/>
                </a:solidFill>
                <a:latin typeface="Alexandria"/>
              </a:rPr>
              <a:t>Definition: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Rectangle: Rounded Corners 11">
            <a:extLst>
              <a:ext uri="{FF2B5EF4-FFF2-40B4-BE49-F238E27FC236}">
                <a16:creationId xmlns:a16="http://schemas.microsoft.com/office/drawing/2014/main" id="{511E9486-1179-8340-BFD0-047C544DE26E}"/>
              </a:ext>
            </a:extLst>
          </p:cNvPr>
          <p:cNvSpPr/>
          <p:nvPr/>
        </p:nvSpPr>
        <p:spPr>
          <a:xfrm>
            <a:off x="1333001" y="4230026"/>
            <a:ext cx="1977732"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pPr>
            <a:r>
              <a:rPr lang="en-US" sz="2000" b="1" dirty="0">
                <a:solidFill>
                  <a:prstClr val="black"/>
                </a:solidFill>
                <a:latin typeface="Alexandria"/>
              </a:rPr>
              <a:t>Importance: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1703782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8" grpId="0"/>
      <p:bldP spid="9" grpId="0"/>
      <p:bldP spid="11"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5A900-5C96-23FA-C794-09F6CC9CE0E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A0E7B52-4697-8A01-6204-E097B3E13C2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3C5EA78-82E3-AD10-1069-A874FB45D3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Folded Corner 12">
            <a:extLst>
              <a:ext uri="{FF2B5EF4-FFF2-40B4-BE49-F238E27FC236}">
                <a16:creationId xmlns:a16="http://schemas.microsoft.com/office/drawing/2014/main" id="{053FF73F-9CCA-9716-0912-A94B603EA164}"/>
              </a:ext>
            </a:extLst>
          </p:cNvPr>
          <p:cNvSpPr/>
          <p:nvPr/>
        </p:nvSpPr>
        <p:spPr>
          <a:xfrm>
            <a:off x="3518114" y="1762390"/>
            <a:ext cx="8431079" cy="576927"/>
          </a:xfrm>
          <a:prstGeom prst="foldedCorner">
            <a:avLst/>
          </a:prstGeom>
          <a:solidFill>
            <a:srgbClr val="FFFFFF"/>
          </a:solidFill>
          <a:ln w="28575">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nSpc>
                <a:spcPct val="120000"/>
              </a:lnSpc>
              <a:spcBef>
                <a:spcPts val="600"/>
              </a:spcBef>
              <a:spcAft>
                <a:spcPts val="600"/>
              </a:spcAft>
              <a:buFont typeface="Wingdings" panose="05000000000000000000" pitchFamily="2" charset="2"/>
              <a:buChar char="q"/>
              <a:defRPr/>
            </a:pPr>
            <a:r>
              <a:rPr lang="en-US" sz="2400" b="1" dirty="0">
                <a:solidFill>
                  <a:prstClr val="black"/>
                </a:solidFill>
                <a:latin typeface="Alexandria"/>
              </a:rPr>
              <a:t>Delivery of </a:t>
            </a:r>
            <a:r>
              <a:rPr lang="en-US" sz="2400" b="1" dirty="0">
                <a:solidFill>
                  <a:srgbClr val="0070C0"/>
                </a:solidFill>
                <a:latin typeface="Alexandria"/>
              </a:rPr>
              <a:t>Possession</a:t>
            </a:r>
            <a:r>
              <a:rPr lang="en-US" sz="2400" b="1" dirty="0">
                <a:solidFill>
                  <a:prstClr val="black"/>
                </a:solidFill>
                <a:latin typeface="Alexandria"/>
              </a:rPr>
              <a:t> (tenant receives keys and access). </a:t>
            </a:r>
            <a:endParaRPr kumimoji="0" lang="en-US" sz="24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BE954527-1107-61F3-B251-498AB7F84DBA}"/>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grpSp>
        <p:nvGrpSpPr>
          <p:cNvPr id="3" name="Group 2">
            <a:extLst>
              <a:ext uri="{FF2B5EF4-FFF2-40B4-BE49-F238E27FC236}">
                <a16:creationId xmlns:a16="http://schemas.microsoft.com/office/drawing/2014/main" id="{19044C6F-E9A8-141B-804C-FCE4B42C12A3}"/>
              </a:ext>
            </a:extLst>
          </p:cNvPr>
          <p:cNvGrpSpPr/>
          <p:nvPr/>
        </p:nvGrpSpPr>
        <p:grpSpPr>
          <a:xfrm>
            <a:off x="0" y="1365245"/>
            <a:ext cx="3310733" cy="1371216"/>
            <a:chOff x="8847364" y="1114508"/>
            <a:chExt cx="3310733" cy="1371216"/>
          </a:xfrm>
        </p:grpSpPr>
        <p:sp>
          <p:nvSpPr>
            <p:cNvPr id="4" name="Oval 3">
              <a:extLst>
                <a:ext uri="{FF2B5EF4-FFF2-40B4-BE49-F238E27FC236}">
                  <a16:creationId xmlns:a16="http://schemas.microsoft.com/office/drawing/2014/main" id="{F471460A-3AB4-9F7B-8D23-002ACED6EBD3}"/>
                </a:ext>
              </a:extLst>
            </p:cNvPr>
            <p:cNvSpPr/>
            <p:nvPr/>
          </p:nvSpPr>
          <p:spPr>
            <a:xfrm>
              <a:off x="8847364" y="1114508"/>
              <a:ext cx="3310733" cy="1371216"/>
            </a:xfrm>
            <a:prstGeom prst="ellips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0" name="Oval 4">
              <a:extLst>
                <a:ext uri="{FF2B5EF4-FFF2-40B4-BE49-F238E27FC236}">
                  <a16:creationId xmlns:a16="http://schemas.microsoft.com/office/drawing/2014/main" id="{A998F479-DE9A-AA9E-41B9-570EF71981B2}"/>
                </a:ext>
              </a:extLst>
            </p:cNvPr>
            <p:cNvSpPr txBox="1"/>
            <p:nvPr/>
          </p:nvSpPr>
          <p:spPr>
            <a:xfrm>
              <a:off x="9332210" y="1315318"/>
              <a:ext cx="2341041"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a:ea typeface="+mn-ea"/>
                  <a:cs typeface="+mn-cs"/>
                </a:rPr>
                <a:t>2. Lease Execution</a:t>
              </a:r>
            </a:p>
          </p:txBody>
        </p:sp>
      </p:grpSp>
      <p:sp>
        <p:nvSpPr>
          <p:cNvPr id="8" name="TextBox 7">
            <a:extLst>
              <a:ext uri="{FF2B5EF4-FFF2-40B4-BE49-F238E27FC236}">
                <a16:creationId xmlns:a16="http://schemas.microsoft.com/office/drawing/2014/main" id="{15E7C531-E639-80EF-102A-E0DDDE2DA750}"/>
              </a:ext>
            </a:extLst>
          </p:cNvPr>
          <p:cNvSpPr txBox="1"/>
          <p:nvPr/>
        </p:nvSpPr>
        <p:spPr>
          <a:xfrm>
            <a:off x="3369689" y="2861818"/>
            <a:ext cx="8543444" cy="471539"/>
          </a:xfrm>
          <a:prstGeom prst="rect">
            <a:avLst/>
          </a:prstGeom>
          <a:noFill/>
        </p:spPr>
        <p:txBody>
          <a:bodyPr wrap="square">
            <a:spAutoFit/>
          </a:bodyPr>
          <a:lstStyle/>
          <a:p>
            <a:pPr lvl="0" algn="justLow">
              <a:lnSpc>
                <a:spcPct val="120000"/>
              </a:lnSpc>
              <a:spcBef>
                <a:spcPts val="600"/>
              </a:spcBef>
              <a:spcAft>
                <a:spcPts val="600"/>
              </a:spcAft>
            </a:pPr>
            <a:r>
              <a:rPr lang="en-US" sz="2200" dirty="0">
                <a:solidFill>
                  <a:prstClr val="black"/>
                </a:solidFill>
                <a:latin typeface="Alexandria"/>
              </a:rPr>
              <a:t>The transfer of property use rights from landlord to tenant.</a:t>
            </a:r>
          </a:p>
        </p:txBody>
      </p:sp>
      <p:sp>
        <p:nvSpPr>
          <p:cNvPr id="9" name="TextBox 8">
            <a:extLst>
              <a:ext uri="{FF2B5EF4-FFF2-40B4-BE49-F238E27FC236}">
                <a16:creationId xmlns:a16="http://schemas.microsoft.com/office/drawing/2014/main" id="{28C51E0B-7E7D-45D8-D770-927F9EB1DB6F}"/>
              </a:ext>
            </a:extLst>
          </p:cNvPr>
          <p:cNvSpPr txBox="1"/>
          <p:nvPr/>
        </p:nvSpPr>
        <p:spPr>
          <a:xfrm>
            <a:off x="3405749" y="3891505"/>
            <a:ext cx="8543444" cy="1844223"/>
          </a:xfrm>
          <a:prstGeom prst="rect">
            <a:avLst/>
          </a:prstGeom>
          <a:noFill/>
        </p:spPr>
        <p:txBody>
          <a:bodyPr wrap="square">
            <a:spAutoFit/>
          </a:bodyPr>
          <a:lstStyle/>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Lease Commencement: </a:t>
            </a:r>
            <a:r>
              <a:rPr lang="en-US" sz="2200" dirty="0">
                <a:solidFill>
                  <a:prstClr val="black"/>
                </a:solidFill>
                <a:latin typeface="Alexandria"/>
              </a:rPr>
              <a:t>Marks the start of the lease term.</a:t>
            </a:r>
          </a:p>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Property Condition Check: </a:t>
            </a:r>
            <a:r>
              <a:rPr lang="en-US" sz="2200" dirty="0">
                <a:solidFill>
                  <a:prstClr val="black"/>
                </a:solidFill>
                <a:latin typeface="Alexandria"/>
              </a:rPr>
              <a:t>Ensures no pre-existing damages.</a:t>
            </a:r>
          </a:p>
          <a:p>
            <a:pPr marL="342900" lvl="0" indent="-342900" algn="justLow">
              <a:lnSpc>
                <a:spcPct val="120000"/>
              </a:lnSpc>
              <a:spcBef>
                <a:spcPts val="300"/>
              </a:spcBef>
              <a:spcAft>
                <a:spcPts val="300"/>
              </a:spcAft>
              <a:buFont typeface="Wingdings" panose="05000000000000000000" pitchFamily="2" charset="2"/>
              <a:buChar char="ü"/>
            </a:pPr>
            <a:r>
              <a:rPr lang="en-US" sz="2200" b="1" dirty="0">
                <a:solidFill>
                  <a:prstClr val="black"/>
                </a:solidFill>
                <a:latin typeface="Alexandria"/>
              </a:rPr>
              <a:t>Landlord Obligation: </a:t>
            </a:r>
            <a:r>
              <a:rPr lang="en-US" sz="2200" dirty="0">
                <a:solidFill>
                  <a:prstClr val="black"/>
                </a:solidFill>
                <a:latin typeface="Alexandria"/>
              </a:rPr>
              <a:t>Must deliver the property in a habitable condition..</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1" name="Rectangle: Rounded Corners 10">
            <a:extLst>
              <a:ext uri="{FF2B5EF4-FFF2-40B4-BE49-F238E27FC236}">
                <a16:creationId xmlns:a16="http://schemas.microsoft.com/office/drawing/2014/main" id="{E7707E1D-0E36-22FA-5936-6BCFE3D4FF4C}"/>
              </a:ext>
            </a:extLst>
          </p:cNvPr>
          <p:cNvSpPr/>
          <p:nvPr/>
        </p:nvSpPr>
        <p:spPr>
          <a:xfrm>
            <a:off x="1333001" y="2997149"/>
            <a:ext cx="1977732"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pPr>
            <a:r>
              <a:rPr lang="en-US" sz="2000" b="1" dirty="0">
                <a:solidFill>
                  <a:prstClr val="black"/>
                </a:solidFill>
                <a:latin typeface="Alexandria"/>
              </a:rPr>
              <a:t>Definition: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Rectangle: Rounded Corners 11">
            <a:extLst>
              <a:ext uri="{FF2B5EF4-FFF2-40B4-BE49-F238E27FC236}">
                <a16:creationId xmlns:a16="http://schemas.microsoft.com/office/drawing/2014/main" id="{34078F8E-03F8-8325-4F5F-C021BCEFF9A7}"/>
              </a:ext>
            </a:extLst>
          </p:cNvPr>
          <p:cNvSpPr/>
          <p:nvPr/>
        </p:nvSpPr>
        <p:spPr>
          <a:xfrm>
            <a:off x="1333001" y="4307518"/>
            <a:ext cx="1977732" cy="58304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pPr>
            <a:r>
              <a:rPr lang="en-US" sz="2000" b="1" dirty="0">
                <a:solidFill>
                  <a:prstClr val="black"/>
                </a:solidFill>
                <a:latin typeface="Alexandria"/>
              </a:rPr>
              <a:t>Importance: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2141132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8" grpId="0"/>
      <p:bldP spid="9" grpId="0"/>
      <p:bldP spid="11"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3DE7F-AE96-DD4A-AC66-5F313157282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2E8A3A6-008F-75B5-40E3-70C9196AF6D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B8DD55D-B9DA-8B6A-D151-92E86148B8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12422C1-A93E-DE30-8E34-7A91D6A869AE}"/>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
        <p:nvSpPr>
          <p:cNvPr id="16" name="TextBox 15">
            <a:extLst>
              <a:ext uri="{FF2B5EF4-FFF2-40B4-BE49-F238E27FC236}">
                <a16:creationId xmlns:a16="http://schemas.microsoft.com/office/drawing/2014/main" id="{8E2158EA-BA00-66C9-2F26-2C8A2F3E2F1A}"/>
              </a:ext>
            </a:extLst>
          </p:cNvPr>
          <p:cNvSpPr txBox="1"/>
          <p:nvPr/>
        </p:nvSpPr>
        <p:spPr>
          <a:xfrm>
            <a:off x="419239" y="1296755"/>
            <a:ext cx="609858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Lease Execution</a:t>
            </a:r>
          </a:p>
        </p:txBody>
      </p:sp>
      <p:graphicFrame>
        <p:nvGraphicFramePr>
          <p:cNvPr id="7" name="Table 6">
            <a:extLst>
              <a:ext uri="{FF2B5EF4-FFF2-40B4-BE49-F238E27FC236}">
                <a16:creationId xmlns:a16="http://schemas.microsoft.com/office/drawing/2014/main" id="{9884F994-1C30-8E0E-5387-41346DC24AD8}"/>
              </a:ext>
            </a:extLst>
          </p:cNvPr>
          <p:cNvGraphicFramePr>
            <a:graphicFrameLocks noGrp="1"/>
          </p:cNvGraphicFramePr>
          <p:nvPr>
            <p:extLst>
              <p:ext uri="{D42A27DB-BD31-4B8C-83A1-F6EECF244321}">
                <p14:modId xmlns:p14="http://schemas.microsoft.com/office/powerpoint/2010/main" val="4033145652"/>
              </p:ext>
            </p:extLst>
          </p:nvPr>
        </p:nvGraphicFramePr>
        <p:xfrm>
          <a:off x="801568" y="2172813"/>
          <a:ext cx="10588863" cy="4471927"/>
        </p:xfrm>
        <a:graphic>
          <a:graphicData uri="http://schemas.openxmlformats.org/drawingml/2006/table">
            <a:tbl>
              <a:tblPr firstRow="1" bandRow="1">
                <a:tableStyleId>{5C22544A-7EE6-4342-B048-85BDC9FD1C3A}</a:tableStyleId>
              </a:tblPr>
              <a:tblGrid>
                <a:gridCol w="2918025">
                  <a:extLst>
                    <a:ext uri="{9D8B030D-6E8A-4147-A177-3AD203B41FA5}">
                      <a16:colId xmlns:a16="http://schemas.microsoft.com/office/drawing/2014/main" val="1547394389"/>
                    </a:ext>
                  </a:extLst>
                </a:gridCol>
                <a:gridCol w="3750590">
                  <a:extLst>
                    <a:ext uri="{9D8B030D-6E8A-4147-A177-3AD203B41FA5}">
                      <a16:colId xmlns:a16="http://schemas.microsoft.com/office/drawing/2014/main" val="4542426"/>
                    </a:ext>
                  </a:extLst>
                </a:gridCol>
                <a:gridCol w="3920248">
                  <a:extLst>
                    <a:ext uri="{9D8B030D-6E8A-4147-A177-3AD203B41FA5}">
                      <a16:colId xmlns:a16="http://schemas.microsoft.com/office/drawing/2014/main" val="3774239714"/>
                    </a:ext>
                  </a:extLst>
                </a:gridCol>
              </a:tblGrid>
              <a:tr h="440417">
                <a:tc>
                  <a:txBody>
                    <a:bodyPr/>
                    <a:lstStyle/>
                    <a:p>
                      <a:pPr algn="ctr"/>
                      <a:r>
                        <a:rPr lang="en-US" sz="2000" dirty="0">
                          <a:solidFill>
                            <a:schemeClr val="bg1"/>
                          </a:solidFill>
                          <a:latin typeface="Alexandria"/>
                        </a:rPr>
                        <a:t>Stage</a:t>
                      </a:r>
                    </a:p>
                  </a:txBody>
                  <a:tcPr/>
                </a:tc>
                <a:tc>
                  <a:txBody>
                    <a:bodyPr/>
                    <a:lstStyle/>
                    <a:p>
                      <a:pPr algn="ctr" fontAlgn="b">
                        <a:buNone/>
                      </a:pPr>
                      <a:r>
                        <a:rPr lang="en-US" sz="2000" b="1" dirty="0">
                          <a:solidFill>
                            <a:schemeClr val="bg1"/>
                          </a:solidFill>
                          <a:effectLst/>
                          <a:latin typeface="Alexandria"/>
                        </a:rPr>
                        <a:t>Executing Party</a:t>
                      </a:r>
                    </a:p>
                  </a:txBody>
                  <a:tcPr anchor="b"/>
                </a:tc>
                <a:tc>
                  <a:txBody>
                    <a:bodyPr/>
                    <a:lstStyle/>
                    <a:p>
                      <a:pPr algn="ctr" fontAlgn="b">
                        <a:buNone/>
                      </a:pPr>
                      <a:r>
                        <a:rPr lang="en-US" sz="2000" b="1" dirty="0">
                          <a:solidFill>
                            <a:schemeClr val="bg1"/>
                          </a:solidFill>
                          <a:effectLst/>
                          <a:latin typeface="Alexandria"/>
                        </a:rPr>
                        <a:t>Supervising Party</a:t>
                      </a:r>
                    </a:p>
                  </a:txBody>
                  <a:tcPr anchor="b"/>
                </a:tc>
                <a:extLst>
                  <a:ext uri="{0D108BD9-81ED-4DB2-BD59-A6C34878D82A}">
                    <a16:rowId xmlns:a16="http://schemas.microsoft.com/office/drawing/2014/main" val="1257416712"/>
                  </a:ext>
                </a:extLst>
              </a:tr>
              <a:tr h="1117982">
                <a:tc>
                  <a:txBody>
                    <a:bodyPr/>
                    <a:lstStyle/>
                    <a:p>
                      <a:pPr algn="ctr" fontAlgn="base">
                        <a:buNone/>
                      </a:pPr>
                      <a:r>
                        <a:rPr lang="en-US" sz="2000" b="1" dirty="0">
                          <a:solidFill>
                            <a:srgbClr val="34363D"/>
                          </a:solidFill>
                          <a:effectLst/>
                          <a:latin typeface="Alexandria"/>
                        </a:rPr>
                        <a:t>Signing the Lease Agreement</a:t>
                      </a:r>
                      <a:endParaRPr lang="en-US" sz="2000" dirty="0">
                        <a:effectLst/>
                        <a:latin typeface="Alexandria"/>
                      </a:endParaRPr>
                    </a:p>
                  </a:txBody>
                  <a:tcPr anchor="ctr"/>
                </a:tc>
                <a:tc>
                  <a:txBody>
                    <a:bodyPr/>
                    <a:lstStyle/>
                    <a:p>
                      <a:pPr algn="ctr" fontAlgn="base">
                        <a:buNone/>
                      </a:pPr>
                      <a:r>
                        <a:rPr lang="en-US" sz="2000" dirty="0">
                          <a:effectLst/>
                          <a:latin typeface="Alexandria"/>
                        </a:rPr>
                        <a:t>Leasing Agency (preparation), </a:t>
                      </a:r>
                    </a:p>
                    <a:p>
                      <a:pPr algn="ctr" fontAlgn="base">
                        <a:buNone/>
                      </a:pPr>
                      <a:r>
                        <a:rPr lang="en-US" sz="2000" dirty="0">
                          <a:effectLst/>
                          <a:latin typeface="Alexandria"/>
                        </a:rPr>
                        <a:t>Parties (signing)</a:t>
                      </a:r>
                    </a:p>
                  </a:txBody>
                  <a:tcPr anchor="ctr"/>
                </a:tc>
                <a:tc>
                  <a:txBody>
                    <a:bodyPr/>
                    <a:lstStyle/>
                    <a:p>
                      <a:pPr algn="ctr" fontAlgn="base">
                        <a:buNone/>
                      </a:pPr>
                      <a:r>
                        <a:rPr lang="en-US" sz="2000" dirty="0">
                          <a:effectLst/>
                          <a:latin typeface="Alexandria"/>
                        </a:rPr>
                        <a:t>Leasing Agency (coordination)</a:t>
                      </a:r>
                    </a:p>
                  </a:txBody>
                  <a:tcPr anchor="ctr"/>
                </a:tc>
                <a:extLst>
                  <a:ext uri="{0D108BD9-81ED-4DB2-BD59-A6C34878D82A}">
                    <a16:rowId xmlns:a16="http://schemas.microsoft.com/office/drawing/2014/main" val="3243565439"/>
                  </a:ext>
                </a:extLst>
              </a:tr>
              <a:tr h="1795546">
                <a:tc>
                  <a:txBody>
                    <a:bodyPr/>
                    <a:lstStyle/>
                    <a:p>
                      <a:pPr algn="ctr" fontAlgn="base">
                        <a:buNone/>
                      </a:pPr>
                      <a:r>
                        <a:rPr lang="en-US" sz="2000" b="1" dirty="0">
                          <a:solidFill>
                            <a:srgbClr val="34363D"/>
                          </a:solidFill>
                          <a:effectLst/>
                          <a:latin typeface="Alexandria"/>
                        </a:rPr>
                        <a:t>2) Paying the Security Deposit</a:t>
                      </a:r>
                      <a:endParaRPr lang="en-US" sz="2000" dirty="0">
                        <a:effectLst/>
                        <a:latin typeface="Alexandria"/>
                      </a:endParaRPr>
                    </a:p>
                  </a:txBody>
                  <a:tcPr anchor="ctr"/>
                </a:tc>
                <a:tc>
                  <a:txBody>
                    <a:bodyPr/>
                    <a:lstStyle/>
                    <a:p>
                      <a:pPr algn="ctr" fontAlgn="base">
                        <a:buNone/>
                      </a:pPr>
                      <a:r>
                        <a:rPr lang="en-US" sz="2000">
                          <a:effectLst/>
                          <a:latin typeface="Alexandria"/>
                        </a:rPr>
                        <a:t>Tenant (payment)</a:t>
                      </a:r>
                    </a:p>
                  </a:txBody>
                  <a:tcPr anchor="ctr"/>
                </a:tc>
                <a:tc>
                  <a:txBody>
                    <a:bodyPr/>
                    <a:lstStyle/>
                    <a:p>
                      <a:pPr algn="ctr" fontAlgn="base">
                        <a:buNone/>
                      </a:pPr>
                      <a:r>
                        <a:rPr lang="en-US" sz="2000" dirty="0">
                          <a:effectLst/>
                          <a:latin typeface="Alexandria"/>
                        </a:rPr>
                        <a:t>Leasing Agency  (receiving deposit), Landlord/Property Manager (managing deposit)</a:t>
                      </a:r>
                    </a:p>
                  </a:txBody>
                  <a:tcPr anchor="ctr"/>
                </a:tc>
                <a:extLst>
                  <a:ext uri="{0D108BD9-81ED-4DB2-BD59-A6C34878D82A}">
                    <a16:rowId xmlns:a16="http://schemas.microsoft.com/office/drawing/2014/main" val="2424725702"/>
                  </a:ext>
                </a:extLst>
              </a:tr>
              <a:tr h="1117982">
                <a:tc>
                  <a:txBody>
                    <a:bodyPr/>
                    <a:lstStyle/>
                    <a:p>
                      <a:pPr algn="ctr" fontAlgn="base">
                        <a:buNone/>
                      </a:pPr>
                      <a:r>
                        <a:rPr lang="en-US" sz="2000" b="1" dirty="0">
                          <a:solidFill>
                            <a:srgbClr val="34363D"/>
                          </a:solidFill>
                          <a:effectLst/>
                          <a:latin typeface="Alexandria"/>
                        </a:rPr>
                        <a:t>3) Delivery of Possession</a:t>
                      </a:r>
                      <a:endParaRPr lang="en-US" sz="2000" dirty="0">
                        <a:effectLst/>
                        <a:latin typeface="Alexandria"/>
                      </a:endParaRPr>
                    </a:p>
                  </a:txBody>
                  <a:tcPr anchor="ctr"/>
                </a:tc>
                <a:tc>
                  <a:txBody>
                    <a:bodyPr/>
                    <a:lstStyle/>
                    <a:p>
                      <a:pPr algn="ctr" fontAlgn="base">
                        <a:buNone/>
                      </a:pPr>
                      <a:r>
                        <a:rPr lang="en-US" sz="2000">
                          <a:effectLst/>
                          <a:latin typeface="Alexandria"/>
                        </a:rPr>
                        <a:t>Landlord/Property Manager (delivery)</a:t>
                      </a:r>
                    </a:p>
                  </a:txBody>
                  <a:tcPr anchor="ctr"/>
                </a:tc>
                <a:tc>
                  <a:txBody>
                    <a:bodyPr/>
                    <a:lstStyle/>
                    <a:p>
                      <a:pPr algn="ctr" fontAlgn="base">
                        <a:buNone/>
                      </a:pPr>
                      <a:r>
                        <a:rPr lang="en-US" sz="2000" dirty="0">
                          <a:effectLst/>
                          <a:latin typeface="Alexandria"/>
                        </a:rPr>
                        <a:t>Leasing Agency  (coordination), Parties (signing acknowledgment)</a:t>
                      </a:r>
                    </a:p>
                  </a:txBody>
                  <a:tcPr anchor="ctr"/>
                </a:tc>
                <a:extLst>
                  <a:ext uri="{0D108BD9-81ED-4DB2-BD59-A6C34878D82A}">
                    <a16:rowId xmlns:a16="http://schemas.microsoft.com/office/drawing/2014/main" val="2922259650"/>
                  </a:ext>
                </a:extLst>
              </a:tr>
            </a:tbl>
          </a:graphicData>
        </a:graphic>
      </p:graphicFrame>
      <p:sp>
        <p:nvSpPr>
          <p:cNvPr id="8" name="TextBox 7">
            <a:extLst>
              <a:ext uri="{FF2B5EF4-FFF2-40B4-BE49-F238E27FC236}">
                <a16:creationId xmlns:a16="http://schemas.microsoft.com/office/drawing/2014/main" id="{1980C667-C88A-4FAA-2282-0B281C2061BA}"/>
              </a:ext>
            </a:extLst>
          </p:cNvPr>
          <p:cNvSpPr txBox="1"/>
          <p:nvPr/>
        </p:nvSpPr>
        <p:spPr>
          <a:xfrm>
            <a:off x="-188341" y="1734784"/>
            <a:ext cx="13412324" cy="430887"/>
          </a:xfrm>
          <a:prstGeom prst="rect">
            <a:avLst/>
          </a:prstGeom>
          <a:noFill/>
        </p:spPr>
        <p:txBody>
          <a:bodyPr wrap="square">
            <a:spAutoFit/>
          </a:bodyPr>
          <a:lstStyle/>
          <a:p>
            <a:pPr algn="ctr"/>
            <a:r>
              <a:rPr lang="en-US" sz="2200" b="1" kern="0" dirty="0">
                <a:latin typeface="Alexandria"/>
                <a:ea typeface="Times New Roman" panose="02020603050405020304" pitchFamily="18" charset="0"/>
              </a:rPr>
              <a:t>Summary of Responsibilities</a:t>
            </a:r>
            <a:endParaRPr lang="en-US" sz="2200" dirty="0"/>
          </a:p>
        </p:txBody>
      </p:sp>
    </p:spTree>
    <p:extLst>
      <p:ext uri="{BB962C8B-B14F-4D97-AF65-F5344CB8AC3E}">
        <p14:creationId xmlns:p14="http://schemas.microsoft.com/office/powerpoint/2010/main" val="25559964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ABD28-EFD0-D660-142D-898D65CF32C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E73DBD2-1E5D-4E8A-E1AB-BF9EAA6E6CA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E9C3F3A-8054-B6F2-889B-24763816F0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Folded Corner 12">
            <a:extLst>
              <a:ext uri="{FF2B5EF4-FFF2-40B4-BE49-F238E27FC236}">
                <a16:creationId xmlns:a16="http://schemas.microsoft.com/office/drawing/2014/main" id="{6CFCB520-C1FD-9593-2F72-6C26CD2963BD}"/>
              </a:ext>
            </a:extLst>
          </p:cNvPr>
          <p:cNvSpPr/>
          <p:nvPr/>
        </p:nvSpPr>
        <p:spPr>
          <a:xfrm>
            <a:off x="3564611" y="1742544"/>
            <a:ext cx="7516678" cy="2519490"/>
          </a:xfrm>
          <a:prstGeom prst="foldedCorner">
            <a:avLst/>
          </a:prstGeom>
          <a:solidFill>
            <a:srgbClr val="FFFFFF"/>
          </a:solid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600"/>
              </a:spcBef>
              <a:spcAft>
                <a:spcPts val="600"/>
              </a:spcAft>
              <a:buClrTx/>
              <a:buSzTx/>
              <a:buFontTx/>
              <a:buNone/>
              <a:tabLst/>
              <a:defRPr/>
            </a:pPr>
            <a:endParaRPr kumimoji="0" lang="ar-SY"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rPr>
              <a:t>Ongoing management: rent collection, compliance monitoring.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rPr>
              <a:t>Amendments or renewals as needed.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rPr>
              <a:t>Disclosure of operating costs (esp. for commercial leases). </a:t>
            </a:r>
            <a:r>
              <a:rPr kumimoji="0" lang="en-US" sz="1800" b="0" i="0" u="none" strike="noStrike" kern="1200" cap="none" spc="0" normalizeH="0" baseline="0" noProof="0" dirty="0">
                <a:ln>
                  <a:noFill/>
                </a:ln>
                <a:solidFill>
                  <a:prstClr val="white"/>
                </a:solidFill>
                <a:effectLst/>
                <a:uLnTx/>
                <a:uFillTx/>
                <a:latin typeface="Calibri"/>
                <a:ea typeface="+mn-ea"/>
                <a:cs typeface="+mn-cs"/>
              </a:rPr>
              <a:t>, duration, responsibilities). </a:t>
            </a:r>
          </a:p>
        </p:txBody>
      </p:sp>
      <p:grpSp>
        <p:nvGrpSpPr>
          <p:cNvPr id="2" name="Group 1">
            <a:extLst>
              <a:ext uri="{FF2B5EF4-FFF2-40B4-BE49-F238E27FC236}">
                <a16:creationId xmlns:a16="http://schemas.microsoft.com/office/drawing/2014/main" id="{6DB93749-B82A-C997-C13A-9A8AFD92C6AE}"/>
              </a:ext>
            </a:extLst>
          </p:cNvPr>
          <p:cNvGrpSpPr/>
          <p:nvPr/>
        </p:nvGrpSpPr>
        <p:grpSpPr>
          <a:xfrm>
            <a:off x="180431" y="2203446"/>
            <a:ext cx="3264399" cy="1371216"/>
            <a:chOff x="7083886" y="3172302"/>
            <a:chExt cx="3264399" cy="1371216"/>
          </a:xfrm>
        </p:grpSpPr>
        <p:sp>
          <p:nvSpPr>
            <p:cNvPr id="3" name="Oval 2">
              <a:extLst>
                <a:ext uri="{FF2B5EF4-FFF2-40B4-BE49-F238E27FC236}">
                  <a16:creationId xmlns:a16="http://schemas.microsoft.com/office/drawing/2014/main" id="{C9044788-7087-95F4-0AE4-9F681A5323DA}"/>
                </a:ext>
              </a:extLst>
            </p:cNvPr>
            <p:cNvSpPr/>
            <p:nvPr/>
          </p:nvSpPr>
          <p:spPr>
            <a:xfrm>
              <a:off x="7083886" y="3172302"/>
              <a:ext cx="3264399" cy="1371216"/>
            </a:xfrm>
            <a:prstGeom prst="ellipse">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4" name="Oval 4">
              <a:extLst>
                <a:ext uri="{FF2B5EF4-FFF2-40B4-BE49-F238E27FC236}">
                  <a16:creationId xmlns:a16="http://schemas.microsoft.com/office/drawing/2014/main" id="{546F9EAB-A2EE-E3E5-7B82-729D453F5363}"/>
                </a:ext>
              </a:extLst>
            </p:cNvPr>
            <p:cNvSpPr txBox="1"/>
            <p:nvPr/>
          </p:nvSpPr>
          <p:spPr>
            <a:xfrm>
              <a:off x="7561946" y="3373112"/>
              <a:ext cx="2308279"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prstClr val="white"/>
                  </a:solidFill>
                  <a:latin typeface="Alexandria"/>
                  <a:ea typeface="+mn-ea"/>
                  <a:cs typeface="+mn-cs"/>
                </a:rPr>
                <a:t>3. Lease Administration/ Occupancy</a:t>
              </a:r>
            </a:p>
          </p:txBody>
        </p:sp>
      </p:grpSp>
      <p:sp>
        <p:nvSpPr>
          <p:cNvPr id="7" name="TextBox 6">
            <a:extLst>
              <a:ext uri="{FF2B5EF4-FFF2-40B4-BE49-F238E27FC236}">
                <a16:creationId xmlns:a16="http://schemas.microsoft.com/office/drawing/2014/main" id="{6920B476-A5A3-F6A6-74AB-420B669D300D}"/>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Tree>
    <p:extLst>
      <p:ext uri="{BB962C8B-B14F-4D97-AF65-F5344CB8AC3E}">
        <p14:creationId xmlns:p14="http://schemas.microsoft.com/office/powerpoint/2010/main" val="228381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bg/>
                                          </p:spTgt>
                                        </p:tgtEl>
                                        <p:attrNameLst>
                                          <p:attrName>style.visibility</p:attrName>
                                        </p:attrNameLst>
                                      </p:cBhvr>
                                      <p:to>
                                        <p:strVal val="visible"/>
                                      </p:to>
                                    </p:set>
                                    <p:anim calcmode="lin" valueType="num">
                                      <p:cBhvr additive="base">
                                        <p:cTn id="13" dur="500" fill="hold"/>
                                        <p:tgtEl>
                                          <p:spTgt spid="1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 calcmode="lin" valueType="num">
                                      <p:cBhvr additive="base">
                                        <p:cTn id="1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 calcmode="lin" valueType="num">
                                      <p:cBhvr additive="base">
                                        <p:cTn id="2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2ED61-AB83-F4DC-BAF4-1EC5F1B6977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42C5191-5ECE-15DC-B86B-41BFB3AEDF0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D3C9264-1FFA-1A3B-766E-F3E16F8B3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Folded Corner 12">
            <a:extLst>
              <a:ext uri="{FF2B5EF4-FFF2-40B4-BE49-F238E27FC236}">
                <a16:creationId xmlns:a16="http://schemas.microsoft.com/office/drawing/2014/main" id="{87CCD363-EEAE-9A5D-33BD-A7E14A33B538}"/>
              </a:ext>
            </a:extLst>
          </p:cNvPr>
          <p:cNvSpPr/>
          <p:nvPr/>
        </p:nvSpPr>
        <p:spPr>
          <a:xfrm>
            <a:off x="3714749" y="1742544"/>
            <a:ext cx="6824097" cy="2293021"/>
          </a:xfrm>
          <a:prstGeom prst="foldedCorner">
            <a:avLst/>
          </a:prstGeom>
          <a:solidFill>
            <a:srgbClr val="FFFFFF"/>
          </a:solid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20000"/>
              </a:lnSpc>
              <a:spcBef>
                <a:spcPts val="1200"/>
              </a:spcBef>
              <a:spcAft>
                <a:spcPts val="600"/>
              </a:spcAft>
              <a:buClrTx/>
              <a:buSzTx/>
              <a:buFont typeface="Wingdings" panose="05000000000000000000" pitchFamily="2" charset="2"/>
              <a:buChar char="q"/>
              <a:tabLst/>
              <a:defRPr/>
            </a:pPr>
            <a:endParaRPr kumimoji="0" lang="en-US" sz="2200" b="1" i="0" u="none" strike="noStrike" kern="1200" cap="none" spc="0" normalizeH="0" baseline="0" noProof="0" dirty="0">
              <a:ln>
                <a:noFill/>
              </a:ln>
              <a:solidFill>
                <a:prstClr val="black"/>
              </a:solidFill>
              <a:effectLst/>
              <a:uLnTx/>
              <a:uFillTx/>
              <a:latin typeface="Alexandria"/>
            </a:endParaRP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rPr>
              <a:t>Natural expiration at the end date.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rPr>
              <a:t>Early termination by notice or voluntary surrender.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rPr>
              <a:t>Forfeiture due to tenant breach (e.g., non-payment). </a:t>
            </a:r>
            <a:r>
              <a:rPr kumimoji="0" lang="en-US" sz="2200" b="0" i="0" u="none" strike="noStrike" kern="1200" cap="none" spc="0" normalizeH="0" baseline="0" noProof="0" dirty="0">
                <a:ln>
                  <a:noFill/>
                </a:ln>
                <a:solidFill>
                  <a:prstClr val="white"/>
                </a:solidFill>
                <a:effectLst/>
                <a:uLnTx/>
                <a:uFillTx/>
                <a:latin typeface="Alexandria"/>
              </a:rPr>
              <a:t>rent, duration, responsibilities). </a:t>
            </a:r>
          </a:p>
        </p:txBody>
      </p:sp>
      <p:grpSp>
        <p:nvGrpSpPr>
          <p:cNvPr id="2" name="Group 1">
            <a:extLst>
              <a:ext uri="{FF2B5EF4-FFF2-40B4-BE49-F238E27FC236}">
                <a16:creationId xmlns:a16="http://schemas.microsoft.com/office/drawing/2014/main" id="{82283BBC-E715-C687-9B55-3CAF76EF2C18}"/>
              </a:ext>
            </a:extLst>
          </p:cNvPr>
          <p:cNvGrpSpPr/>
          <p:nvPr/>
        </p:nvGrpSpPr>
        <p:grpSpPr>
          <a:xfrm>
            <a:off x="0" y="2057784"/>
            <a:ext cx="3637370" cy="1371216"/>
            <a:chOff x="2152653" y="3172297"/>
            <a:chExt cx="3637370" cy="1371216"/>
          </a:xfrm>
        </p:grpSpPr>
        <p:sp>
          <p:nvSpPr>
            <p:cNvPr id="3" name="Oval 2">
              <a:extLst>
                <a:ext uri="{FF2B5EF4-FFF2-40B4-BE49-F238E27FC236}">
                  <a16:creationId xmlns:a16="http://schemas.microsoft.com/office/drawing/2014/main" id="{88CF4871-753E-0370-17D8-F98DBA357F3B}"/>
                </a:ext>
              </a:extLst>
            </p:cNvPr>
            <p:cNvSpPr/>
            <p:nvPr/>
          </p:nvSpPr>
          <p:spPr>
            <a:xfrm>
              <a:off x="2152653" y="3172297"/>
              <a:ext cx="3637370" cy="1371216"/>
            </a:xfrm>
            <a:prstGeom prst="ellipse">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4" name="Oval 4">
              <a:extLst>
                <a:ext uri="{FF2B5EF4-FFF2-40B4-BE49-F238E27FC236}">
                  <a16:creationId xmlns:a16="http://schemas.microsoft.com/office/drawing/2014/main" id="{2F8C70F3-E731-7FCE-F1B0-516F545D675C}"/>
                </a:ext>
              </a:extLst>
            </p:cNvPr>
            <p:cNvSpPr txBox="1"/>
            <p:nvPr/>
          </p:nvSpPr>
          <p:spPr>
            <a:xfrm>
              <a:off x="2685334" y="3373107"/>
              <a:ext cx="2572008"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prstClr val="white"/>
                  </a:solidFill>
                  <a:latin typeface="Alexandria"/>
                  <a:ea typeface="+mn-ea"/>
                  <a:cs typeface="+mn-cs"/>
                </a:rPr>
                <a:t>4. Lease Expiration / Termination</a:t>
              </a:r>
            </a:p>
          </p:txBody>
        </p:sp>
      </p:grpSp>
      <p:sp>
        <p:nvSpPr>
          <p:cNvPr id="7" name="TextBox 6">
            <a:extLst>
              <a:ext uri="{FF2B5EF4-FFF2-40B4-BE49-F238E27FC236}">
                <a16:creationId xmlns:a16="http://schemas.microsoft.com/office/drawing/2014/main" id="{1F5898F1-09E1-315B-F33C-176A0F1415D8}"/>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Tree>
    <p:extLst>
      <p:ext uri="{BB962C8B-B14F-4D97-AF65-F5344CB8AC3E}">
        <p14:creationId xmlns:p14="http://schemas.microsoft.com/office/powerpoint/2010/main" val="297904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953A7-06DD-A39E-0CDC-CA6D2DDA41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0096609-7F43-4E6E-7454-642B0AE6A8B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72E4FE8-771C-00A8-D36C-4459262D5A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Folded Corner 12">
            <a:extLst>
              <a:ext uri="{FF2B5EF4-FFF2-40B4-BE49-F238E27FC236}">
                <a16:creationId xmlns:a16="http://schemas.microsoft.com/office/drawing/2014/main" id="{9F12C881-88E5-393F-462A-7B2BE3907C35}"/>
              </a:ext>
            </a:extLst>
          </p:cNvPr>
          <p:cNvSpPr/>
          <p:nvPr/>
        </p:nvSpPr>
        <p:spPr>
          <a:xfrm>
            <a:off x="3714749" y="1742544"/>
            <a:ext cx="7320043" cy="2937944"/>
          </a:xfrm>
          <a:prstGeom prst="foldedCorner">
            <a:avLst/>
          </a:prstGeom>
          <a:solidFill>
            <a:srgbClr val="FFFFFF"/>
          </a:solidFill>
          <a:ln w="2857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600"/>
              </a:spcBef>
              <a:spcAft>
                <a:spcPts val="6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Recovery of possession: tenant vacates or by UD action (eviction).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Pre-expiration inspection &amp; return (or deduction from) security deposits.  </a:t>
            </a: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Re-letting the premises → starting **a new lease cycle**. </a:t>
            </a:r>
            <a:endParaRPr kumimoji="0" lang="en-US" sz="1800" b="0" i="0" u="none" strike="noStrike" kern="1200" cap="none" spc="0" normalizeH="0" baseline="0" noProof="0" dirty="0">
              <a:ln>
                <a:noFill/>
              </a:ln>
              <a:solidFill>
                <a:srgbClr val="00B0F0"/>
              </a:solidFill>
              <a:effectLst/>
              <a:uLnTx/>
              <a:uFillTx/>
              <a:latin typeface="Calibri"/>
              <a:ea typeface="+mn-ea"/>
              <a:cs typeface="+mn-cs"/>
            </a:endParaRPr>
          </a:p>
        </p:txBody>
      </p:sp>
      <p:grpSp>
        <p:nvGrpSpPr>
          <p:cNvPr id="2" name="Group 1">
            <a:extLst>
              <a:ext uri="{FF2B5EF4-FFF2-40B4-BE49-F238E27FC236}">
                <a16:creationId xmlns:a16="http://schemas.microsoft.com/office/drawing/2014/main" id="{D7AA7B73-E8CF-0BD1-8D3C-90D4411AD458}"/>
              </a:ext>
            </a:extLst>
          </p:cNvPr>
          <p:cNvGrpSpPr/>
          <p:nvPr/>
        </p:nvGrpSpPr>
        <p:grpSpPr>
          <a:xfrm>
            <a:off x="180431" y="2290259"/>
            <a:ext cx="3387205" cy="1371216"/>
            <a:chOff x="430095" y="1345345"/>
            <a:chExt cx="3387205" cy="1371216"/>
          </a:xfrm>
        </p:grpSpPr>
        <p:sp>
          <p:nvSpPr>
            <p:cNvPr id="3" name="Oval 2">
              <a:extLst>
                <a:ext uri="{FF2B5EF4-FFF2-40B4-BE49-F238E27FC236}">
                  <a16:creationId xmlns:a16="http://schemas.microsoft.com/office/drawing/2014/main" id="{7D4FD68C-2B0D-BC11-078C-DF8BB737D60F}"/>
                </a:ext>
              </a:extLst>
            </p:cNvPr>
            <p:cNvSpPr/>
            <p:nvPr/>
          </p:nvSpPr>
          <p:spPr>
            <a:xfrm>
              <a:off x="430095" y="1345345"/>
              <a:ext cx="3387205" cy="1371216"/>
            </a:xfrm>
            <a:prstGeom prst="ellipse">
              <a:avLst/>
            </a:pr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4" name="Oval 4">
              <a:extLst>
                <a:ext uri="{FF2B5EF4-FFF2-40B4-BE49-F238E27FC236}">
                  <a16:creationId xmlns:a16="http://schemas.microsoft.com/office/drawing/2014/main" id="{B13BC295-C075-8B4A-64BD-FDDCC5F6E9A5}"/>
                </a:ext>
              </a:extLst>
            </p:cNvPr>
            <p:cNvSpPr txBox="1"/>
            <p:nvPr/>
          </p:nvSpPr>
          <p:spPr>
            <a:xfrm>
              <a:off x="926140" y="1546155"/>
              <a:ext cx="2395115" cy="9695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prstClr val="white"/>
                  </a:solidFill>
                  <a:latin typeface="Alexandria"/>
                  <a:ea typeface="+mn-ea"/>
                  <a:cs typeface="+mn-cs"/>
                </a:rPr>
                <a:t>5. Post-Lease (Recovery &amp; Re-letting)</a:t>
              </a:r>
            </a:p>
          </p:txBody>
        </p:sp>
      </p:grpSp>
      <p:sp>
        <p:nvSpPr>
          <p:cNvPr id="7" name="TextBox 6">
            <a:extLst>
              <a:ext uri="{FF2B5EF4-FFF2-40B4-BE49-F238E27FC236}">
                <a16:creationId xmlns:a16="http://schemas.microsoft.com/office/drawing/2014/main" id="{EB146063-27D0-928C-99EC-EE9B806D0262}"/>
              </a:ext>
            </a:extLst>
          </p:cNvPr>
          <p:cNvSpPr txBox="1"/>
          <p:nvPr/>
        </p:nvSpPr>
        <p:spPr>
          <a:xfrm>
            <a:off x="4851717" y="657285"/>
            <a:ext cx="248856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Lease Life Cycle</a:t>
            </a:r>
          </a:p>
        </p:txBody>
      </p:sp>
    </p:spTree>
    <p:extLst>
      <p:ext uri="{BB962C8B-B14F-4D97-AF65-F5344CB8AC3E}">
        <p14:creationId xmlns:p14="http://schemas.microsoft.com/office/powerpoint/2010/main" val="351929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bg/>
                                          </p:spTgt>
                                        </p:tgtEl>
                                        <p:attrNameLst>
                                          <p:attrName>style.visibility</p:attrName>
                                        </p:attrNameLst>
                                      </p:cBhvr>
                                      <p:to>
                                        <p:strVal val="visible"/>
                                      </p:to>
                                    </p:set>
                                    <p:anim calcmode="lin" valueType="num">
                                      <p:cBhvr additive="base">
                                        <p:cTn id="13" dur="500" fill="hold"/>
                                        <p:tgtEl>
                                          <p:spTgt spid="1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 calcmode="lin" valueType="num">
                                      <p:cBhvr additive="base">
                                        <p:cTn id="1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 calcmode="lin" valueType="num">
                                      <p:cBhvr additive="base">
                                        <p:cTn id="2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58060" y="859183"/>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62A675CF-403D-C9E6-AA52-6F7730BE7E37}"/>
              </a:ext>
            </a:extLst>
          </p:cNvPr>
          <p:cNvSpPr/>
          <p:nvPr/>
        </p:nvSpPr>
        <p:spPr>
          <a:xfrm>
            <a:off x="3845795" y="3824863"/>
            <a:ext cx="5574415" cy="624843"/>
          </a:xfrm>
          <a:prstGeom prst="plaque">
            <a:avLst/>
          </a:prstGeom>
          <a:solidFill>
            <a:srgbClr val="FFFFFF"/>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kumimoji="0" lang="en-US" sz="2400" b="1" i="0" u="none" strike="noStrike" kern="1200" cap="none" spc="0" normalizeH="0" baseline="0" noProof="0" dirty="0">
                <a:ln>
                  <a:noFill/>
                </a:ln>
                <a:solidFill>
                  <a:srgbClr val="FF0000"/>
                </a:solidFill>
                <a:effectLst/>
                <a:uLnTx/>
                <a:uFillTx/>
                <a:latin typeface="Alexandria"/>
                <a:ea typeface="+mn-ea"/>
                <a:cs typeface="+mn-cs"/>
              </a:rPr>
              <a:t>Lease Life Cycle    </a:t>
            </a:r>
            <a:r>
              <a:rPr kumimoji="0" lang="en-US" sz="2400" b="1" i="0" u="none" strike="noStrike" kern="1200" cap="none" spc="0" normalizeH="0" baseline="0" noProof="0" dirty="0">
                <a:ln>
                  <a:noFill/>
                </a:ln>
                <a:solidFill>
                  <a:schemeClr val="tx1"/>
                </a:solidFill>
                <a:effectLst/>
                <a:uLnTx/>
                <a:uFillTx/>
                <a:latin typeface="Alexandria"/>
                <a:ea typeface="+mn-ea"/>
                <a:cs typeface="+mn-cs"/>
              </a:rPr>
              <a:t>*(1)</a:t>
            </a:r>
            <a:r>
              <a:rPr lang="en-US" sz="2400" b="1" dirty="0">
                <a:solidFill>
                  <a:schemeClr val="tx1"/>
                </a:solidFill>
                <a:latin typeface="Alexandria"/>
              </a:rPr>
              <a:t>Pre-Lease Phase*</a:t>
            </a:r>
          </a:p>
        </p:txBody>
      </p:sp>
      <p:sp>
        <p:nvSpPr>
          <p:cNvPr id="17" name="Scroll: Vertical 16">
            <a:extLst>
              <a:ext uri="{FF2B5EF4-FFF2-40B4-BE49-F238E27FC236}">
                <a16:creationId xmlns:a16="http://schemas.microsoft.com/office/drawing/2014/main" id="{9E380716-9069-C837-9452-D5735F1E4AAB}"/>
              </a:ext>
            </a:extLst>
          </p:cNvPr>
          <p:cNvSpPr/>
          <p:nvPr/>
        </p:nvSpPr>
        <p:spPr>
          <a:xfrm>
            <a:off x="4984631" y="1642681"/>
            <a:ext cx="3209010" cy="624843"/>
          </a:xfrm>
          <a:prstGeom prst="verticalScroll">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Marketing the Property  </a:t>
            </a:r>
            <a:endParaRPr lang="ar-SY" sz="2200" b="1" dirty="0">
              <a:solidFill>
                <a:schemeClr val="tx1"/>
              </a:solidFill>
              <a:latin typeface="Alexandria"/>
            </a:endParaRPr>
          </a:p>
        </p:txBody>
      </p:sp>
      <p:sp>
        <p:nvSpPr>
          <p:cNvPr id="18" name="Scroll: Vertical 17">
            <a:extLst>
              <a:ext uri="{FF2B5EF4-FFF2-40B4-BE49-F238E27FC236}">
                <a16:creationId xmlns:a16="http://schemas.microsoft.com/office/drawing/2014/main" id="{82A868F7-248E-8CDA-68D3-9C63C45297AC}"/>
              </a:ext>
            </a:extLst>
          </p:cNvPr>
          <p:cNvSpPr/>
          <p:nvPr/>
        </p:nvSpPr>
        <p:spPr>
          <a:xfrm>
            <a:off x="4967685" y="2616356"/>
            <a:ext cx="3209010" cy="624843"/>
          </a:xfrm>
          <a:prstGeom prst="verticalScroll">
            <a:avLst/>
          </a:prstGeom>
          <a:solidFill>
            <a:srgbClr val="FFFFFF"/>
          </a:solidFill>
          <a:ln/>
        </p:spPr>
        <p:style>
          <a:lnRef idx="1">
            <a:schemeClr val="accent2"/>
          </a:lnRef>
          <a:fillRef idx="2">
            <a:schemeClr val="accent2"/>
          </a:fillRef>
          <a:effectRef idx="1">
            <a:schemeClr val="accent2"/>
          </a:effectRef>
          <a:fontRef idx="minor">
            <a:schemeClr val="dk1"/>
          </a:fontRef>
        </p:style>
        <p:txBody>
          <a:bodyPr rtlCol="0" anchor="ctr"/>
          <a:lstStyle/>
          <a:p>
            <a:pPr algn="ctr">
              <a:lnSpc>
                <a:spcPct val="120000"/>
              </a:lnSpc>
              <a:spcBef>
                <a:spcPts val="600"/>
              </a:spcBef>
              <a:spcAft>
                <a:spcPts val="600"/>
              </a:spcAft>
              <a:tabLst>
                <a:tab pos="457200" algn="l"/>
              </a:tabLst>
            </a:pPr>
            <a:endParaRPr lang="en-US" sz="2200" b="1" dirty="0">
              <a:solidFill>
                <a:schemeClr val="tx1"/>
              </a:solidFill>
              <a:latin typeface="Alexandria"/>
            </a:endParaRPr>
          </a:p>
          <a:p>
            <a:pPr algn="ctr">
              <a:lnSpc>
                <a:spcPct val="120000"/>
              </a:lnSpc>
              <a:spcBef>
                <a:spcPts val="600"/>
              </a:spcBef>
              <a:spcAft>
                <a:spcPts val="600"/>
              </a:spcAft>
              <a:tabLst>
                <a:tab pos="457200" algn="l"/>
              </a:tabLst>
            </a:pPr>
            <a:r>
              <a:rPr lang="en-US" sz="2200" b="1" dirty="0">
                <a:solidFill>
                  <a:srgbClr val="FF0000"/>
                </a:solidFill>
                <a:latin typeface="Alexandria"/>
              </a:rPr>
              <a:t>Leasing Agent</a:t>
            </a:r>
          </a:p>
          <a:p>
            <a:pPr algn="ctr">
              <a:lnSpc>
                <a:spcPct val="120000"/>
              </a:lnSpc>
              <a:spcBef>
                <a:spcPts val="600"/>
              </a:spcBef>
              <a:spcAft>
                <a:spcPts val="600"/>
              </a:spcAft>
              <a:tabLst>
                <a:tab pos="457200" algn="l"/>
              </a:tabLst>
            </a:pPr>
            <a:r>
              <a:rPr lang="en-US" sz="2200" b="1" dirty="0">
                <a:solidFill>
                  <a:schemeClr val="tx1"/>
                </a:solidFill>
                <a:latin typeface="Alexandria"/>
              </a:rPr>
              <a:t> </a:t>
            </a:r>
            <a:endParaRPr lang="ar-SY" sz="2200" b="1" dirty="0">
              <a:solidFill>
                <a:schemeClr val="tx1"/>
              </a:solidFill>
              <a:latin typeface="Alexandria"/>
            </a:endParaRPr>
          </a:p>
        </p:txBody>
      </p:sp>
      <p:sp>
        <p:nvSpPr>
          <p:cNvPr id="20" name="Scroll: Vertical 19">
            <a:extLst>
              <a:ext uri="{FF2B5EF4-FFF2-40B4-BE49-F238E27FC236}">
                <a16:creationId xmlns:a16="http://schemas.microsoft.com/office/drawing/2014/main" id="{D9BF5A3B-7C5F-6FA7-7109-C8847F2129FF}"/>
              </a:ext>
            </a:extLst>
          </p:cNvPr>
          <p:cNvSpPr/>
          <p:nvPr/>
        </p:nvSpPr>
        <p:spPr>
          <a:xfrm>
            <a:off x="5080642" y="4809326"/>
            <a:ext cx="3209010" cy="624843"/>
          </a:xfrm>
          <a:prstGeom prst="verticalScroll">
            <a:avLst/>
          </a:prstGeom>
          <a:solidFill>
            <a:srgbClr val="66FFFF"/>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Tenant Screening</a:t>
            </a:r>
          </a:p>
        </p:txBody>
      </p:sp>
      <p:sp>
        <p:nvSpPr>
          <p:cNvPr id="12" name="TextBox 11">
            <a:extLst>
              <a:ext uri="{FF2B5EF4-FFF2-40B4-BE49-F238E27FC236}">
                <a16:creationId xmlns:a16="http://schemas.microsoft.com/office/drawing/2014/main" id="{73158239-5640-9703-3A33-308A50D7B6A2}"/>
              </a:ext>
            </a:extLst>
          </p:cNvPr>
          <p:cNvSpPr txBox="1"/>
          <p:nvPr/>
        </p:nvSpPr>
        <p:spPr>
          <a:xfrm>
            <a:off x="8426156" y="1518215"/>
            <a:ext cx="3661984" cy="707886"/>
          </a:xfrm>
          <a:prstGeom prst="rect">
            <a:avLst/>
          </a:prstGeom>
          <a:solidFill>
            <a:schemeClr val="accent4">
              <a:lumMod val="20000"/>
              <a:lumOff val="80000"/>
            </a:schemeClr>
          </a:solidFill>
          <a:ln>
            <a:solidFill>
              <a:schemeClr val="accent4">
                <a:lumMod val="20000"/>
                <a:lumOff val="80000"/>
              </a:schemeClr>
            </a:solidFill>
          </a:ln>
        </p:spPr>
        <p:txBody>
          <a:bodyPr wrap="square">
            <a:spAutoFit/>
          </a:bodyPr>
          <a:lstStyle/>
          <a:p>
            <a:pPr algn="ctr"/>
            <a:r>
              <a:rPr kumimoji="0" lang="en-US" sz="2000" i="0" u="none" strike="noStrike" kern="1200" cap="none" spc="0" normalizeH="0" baseline="0" noProof="0" dirty="0">
                <a:ln>
                  <a:noFill/>
                </a:ln>
                <a:solidFill>
                  <a:prstClr val="black"/>
                </a:solidFill>
                <a:effectLst/>
                <a:uLnTx/>
                <a:uFillTx/>
                <a:latin typeface="Alexandria"/>
                <a:ea typeface="+mn-ea"/>
                <a:cs typeface="+mn-cs"/>
              </a:rPr>
              <a:t>Listings</a:t>
            </a:r>
          </a:p>
          <a:p>
            <a:pPr algn="ctr"/>
            <a:r>
              <a:rPr kumimoji="0" lang="en-US" sz="2000" i="0" u="none" strike="noStrike" kern="1200" cap="none" spc="0" normalizeH="0" baseline="0" noProof="0" dirty="0">
                <a:ln>
                  <a:noFill/>
                </a:ln>
                <a:solidFill>
                  <a:prstClr val="black"/>
                </a:solidFill>
                <a:effectLst/>
                <a:uLnTx/>
                <a:uFillTx/>
                <a:latin typeface="Alexandria"/>
                <a:ea typeface="+mn-ea"/>
                <a:cs typeface="+mn-cs"/>
              </a:rPr>
              <a:t> vs. Advertising</a:t>
            </a:r>
            <a:endParaRPr lang="en-US" sz="1600" dirty="0"/>
          </a:p>
        </p:txBody>
      </p:sp>
      <p:sp>
        <p:nvSpPr>
          <p:cNvPr id="14" name="TextBox 13">
            <a:extLst>
              <a:ext uri="{FF2B5EF4-FFF2-40B4-BE49-F238E27FC236}">
                <a16:creationId xmlns:a16="http://schemas.microsoft.com/office/drawing/2014/main" id="{A6F7DD52-0860-B5F6-AE0A-DF14AB9C2133}"/>
              </a:ext>
            </a:extLst>
          </p:cNvPr>
          <p:cNvSpPr txBox="1"/>
          <p:nvPr/>
        </p:nvSpPr>
        <p:spPr>
          <a:xfrm>
            <a:off x="8400442" y="2551300"/>
            <a:ext cx="3687698" cy="707886"/>
          </a:xfrm>
          <a:prstGeom prst="rect">
            <a:avLst/>
          </a:prstGeom>
          <a:solidFill>
            <a:schemeClr val="accent4">
              <a:lumMod val="20000"/>
              <a:lumOff val="80000"/>
            </a:schemeClr>
          </a:solidFill>
          <a:ln>
            <a:solidFill>
              <a:schemeClr val="accent4">
                <a:lumMod val="20000"/>
                <a:lumOff val="80000"/>
              </a:schemeClr>
            </a:solidFill>
          </a:ln>
        </p:spPr>
        <p:txBody>
          <a:bodyPr wrap="square">
            <a:spAutoFit/>
          </a:bodyPr>
          <a:lstStyle/>
          <a:p>
            <a:pPr algn="ctr"/>
            <a:r>
              <a:rPr kumimoji="0" lang="en-US" sz="2000" i="0" u="none" strike="noStrike" kern="1200" cap="none" spc="0" normalizeH="0" baseline="0" noProof="0" dirty="0">
                <a:ln>
                  <a:noFill/>
                </a:ln>
                <a:solidFill>
                  <a:prstClr val="black"/>
                </a:solidFill>
                <a:effectLst/>
                <a:uLnTx/>
                <a:uFillTx/>
                <a:latin typeface="Alexandria"/>
                <a:ea typeface="+mn-ea"/>
                <a:cs typeface="+mn-cs"/>
              </a:rPr>
              <a:t>Exclusive authorization to Lease</a:t>
            </a:r>
          </a:p>
          <a:p>
            <a:pPr algn="ctr"/>
            <a:r>
              <a:rPr kumimoji="0" lang="en-US" sz="2000" i="0" u="none" strike="noStrike" kern="1200" cap="none" spc="0" normalizeH="0" baseline="0" noProof="0" dirty="0">
                <a:ln>
                  <a:noFill/>
                </a:ln>
                <a:solidFill>
                  <a:prstClr val="black"/>
                </a:solidFill>
                <a:effectLst/>
                <a:uLnTx/>
                <a:uFillTx/>
                <a:latin typeface="Alexandria"/>
                <a:ea typeface="+mn-ea"/>
                <a:cs typeface="+mn-cs"/>
              </a:rPr>
              <a:t> vs. Open Listing</a:t>
            </a:r>
            <a:endParaRPr lang="en-US" sz="1600" dirty="0"/>
          </a:p>
        </p:txBody>
      </p:sp>
      <p:sp>
        <p:nvSpPr>
          <p:cNvPr id="27" name="TextBox 26">
            <a:extLst>
              <a:ext uri="{FF2B5EF4-FFF2-40B4-BE49-F238E27FC236}">
                <a16:creationId xmlns:a16="http://schemas.microsoft.com/office/drawing/2014/main" id="{D6A4595B-002D-9575-9002-BE95CF460BA5}"/>
              </a:ext>
            </a:extLst>
          </p:cNvPr>
          <p:cNvSpPr txBox="1"/>
          <p:nvPr/>
        </p:nvSpPr>
        <p:spPr>
          <a:xfrm>
            <a:off x="3385474" y="3363479"/>
            <a:ext cx="6098582" cy="400110"/>
          </a:xfrm>
          <a:prstGeom prst="rect">
            <a:avLst/>
          </a:prstGeom>
          <a:solidFill>
            <a:schemeClr val="accent4">
              <a:lumMod val="20000"/>
              <a:lumOff val="80000"/>
            </a:schemeClr>
          </a:solidFill>
          <a:ln>
            <a:solidFill>
              <a:schemeClr val="accent4">
                <a:lumMod val="20000"/>
                <a:lumOff val="80000"/>
              </a:schemeClr>
            </a:solidFill>
          </a:ln>
        </p:spPr>
        <p:txBody>
          <a:bodyPr wrap="square">
            <a:spAutoFit/>
          </a:bodyPr>
          <a:lstStyle>
            <a:defPPr>
              <a:defRPr lang="en-US"/>
            </a:defPPr>
            <a:lvl1pPr algn="ctr">
              <a:defRPr kumimoji="0" sz="2200" b="1" i="0" u="none" strike="noStrike" cap="none" spc="0" normalizeH="0" baseline="0">
                <a:ln>
                  <a:noFill/>
                </a:ln>
                <a:solidFill>
                  <a:prstClr val="black"/>
                </a:solidFill>
                <a:effectLst/>
                <a:uLnTx/>
                <a:uFillTx/>
                <a:latin typeface="Alexandria"/>
              </a:defRPr>
            </a:lvl1pPr>
          </a:lstStyle>
          <a:p>
            <a:r>
              <a:rPr lang="en-US" sz="2000" b="0" dirty="0"/>
              <a:t>Real Estate Agent vs. Leasing Agent vs. Property Manager</a:t>
            </a:r>
          </a:p>
        </p:txBody>
      </p:sp>
      <p:sp>
        <p:nvSpPr>
          <p:cNvPr id="29" name="TextBox 28">
            <a:extLst>
              <a:ext uri="{FF2B5EF4-FFF2-40B4-BE49-F238E27FC236}">
                <a16:creationId xmlns:a16="http://schemas.microsoft.com/office/drawing/2014/main" id="{2F451C03-5CD4-AD13-CB52-E844F50926EC}"/>
              </a:ext>
            </a:extLst>
          </p:cNvPr>
          <p:cNvSpPr txBox="1"/>
          <p:nvPr/>
        </p:nvSpPr>
        <p:spPr>
          <a:xfrm>
            <a:off x="8530016" y="5330670"/>
            <a:ext cx="3661984" cy="400110"/>
          </a:xfrm>
          <a:prstGeom prst="rect">
            <a:avLst/>
          </a:prstGeom>
          <a:solidFill>
            <a:srgbClr val="ECFDFE"/>
          </a:solidFill>
          <a:ln>
            <a:solidFill>
              <a:schemeClr val="accent4">
                <a:lumMod val="20000"/>
                <a:lumOff val="80000"/>
              </a:schemeClr>
            </a:solidFill>
          </a:ln>
        </p:spPr>
        <p:txBody>
          <a:bodyPr wrap="square">
            <a:spAutoFit/>
          </a:bodyPr>
          <a:lstStyle/>
          <a:p>
            <a:pPr lvl="0" algn="ctr"/>
            <a:r>
              <a:rPr lang="en-US" sz="2000" dirty="0">
                <a:solidFill>
                  <a:prstClr val="black"/>
                </a:solidFill>
                <a:latin typeface="Alexandria"/>
              </a:rPr>
              <a:t>Core Dimensions of Tenant </a:t>
            </a:r>
            <a:endParaRPr lang="en-US" sz="2000" dirty="0"/>
          </a:p>
        </p:txBody>
      </p:sp>
      <p:sp>
        <p:nvSpPr>
          <p:cNvPr id="19" name="Scroll: Vertical 18">
            <a:extLst>
              <a:ext uri="{FF2B5EF4-FFF2-40B4-BE49-F238E27FC236}">
                <a16:creationId xmlns:a16="http://schemas.microsoft.com/office/drawing/2014/main" id="{3679870B-6859-0A05-0BF7-5AC7D73F8819}"/>
              </a:ext>
            </a:extLst>
          </p:cNvPr>
          <p:cNvSpPr/>
          <p:nvPr/>
        </p:nvSpPr>
        <p:spPr>
          <a:xfrm>
            <a:off x="5011034" y="6238859"/>
            <a:ext cx="3516174" cy="624843"/>
          </a:xfrm>
          <a:prstGeom prst="verticalScroll">
            <a:avLst/>
          </a:prstGeom>
          <a:solidFill>
            <a:srgbClr val="FFFF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tabLst>
                <a:tab pos="457200" algn="l"/>
              </a:tabLst>
            </a:pPr>
            <a:r>
              <a:rPr lang="en-US" sz="2200" b="1" dirty="0">
                <a:solidFill>
                  <a:schemeClr val="tx1"/>
                </a:solidFill>
                <a:latin typeface="Alexandria"/>
              </a:rPr>
              <a:t>Negotiation of Lease Terms  </a:t>
            </a:r>
            <a:endParaRPr lang="ar-SY" sz="2200" b="1" dirty="0">
              <a:solidFill>
                <a:schemeClr val="tx1"/>
              </a:solidFill>
              <a:latin typeface="Alexandria"/>
            </a:endParaRPr>
          </a:p>
        </p:txBody>
      </p:sp>
      <p:sp>
        <p:nvSpPr>
          <p:cNvPr id="30" name="TextBox 29">
            <a:extLst>
              <a:ext uri="{FF2B5EF4-FFF2-40B4-BE49-F238E27FC236}">
                <a16:creationId xmlns:a16="http://schemas.microsoft.com/office/drawing/2014/main" id="{09868339-4ED2-70F0-F905-6971AF79E8A1}"/>
              </a:ext>
            </a:extLst>
          </p:cNvPr>
          <p:cNvSpPr txBox="1"/>
          <p:nvPr/>
        </p:nvSpPr>
        <p:spPr>
          <a:xfrm>
            <a:off x="8527208" y="4675942"/>
            <a:ext cx="3661984" cy="400110"/>
          </a:xfrm>
          <a:prstGeom prst="rect">
            <a:avLst/>
          </a:prstGeom>
          <a:solidFill>
            <a:srgbClr val="ECFDFE"/>
          </a:solidFill>
          <a:ln>
            <a:solidFill>
              <a:schemeClr val="accent4">
                <a:lumMod val="20000"/>
                <a:lumOff val="80000"/>
              </a:schemeClr>
            </a:solidFill>
          </a:ln>
        </p:spPr>
        <p:txBody>
          <a:bodyPr wrap="square">
            <a:spAutoFit/>
          </a:bodyPr>
          <a:lstStyle/>
          <a:p>
            <a:pPr lvl="0" algn="ctr"/>
            <a:r>
              <a:rPr lang="en-US" sz="2000" dirty="0">
                <a:solidFill>
                  <a:prstClr val="black"/>
                </a:solidFill>
                <a:latin typeface="Alexandria"/>
              </a:rPr>
              <a:t>Definition, objectives,</a:t>
            </a:r>
            <a:endParaRPr lang="en-US" sz="2000" dirty="0"/>
          </a:p>
        </p:txBody>
      </p:sp>
      <p:sp>
        <p:nvSpPr>
          <p:cNvPr id="31" name="TextBox 30">
            <a:extLst>
              <a:ext uri="{FF2B5EF4-FFF2-40B4-BE49-F238E27FC236}">
                <a16:creationId xmlns:a16="http://schemas.microsoft.com/office/drawing/2014/main" id="{214AB84F-BE3F-59D0-75AF-2EF1F1D0498A}"/>
              </a:ext>
            </a:extLst>
          </p:cNvPr>
          <p:cNvSpPr txBox="1"/>
          <p:nvPr/>
        </p:nvSpPr>
        <p:spPr>
          <a:xfrm>
            <a:off x="8530016" y="6013375"/>
            <a:ext cx="3661984" cy="400110"/>
          </a:xfrm>
          <a:prstGeom prst="rect">
            <a:avLst/>
          </a:prstGeom>
          <a:solidFill>
            <a:srgbClr val="ECFDFE"/>
          </a:solidFill>
          <a:ln>
            <a:solidFill>
              <a:schemeClr val="accent4">
                <a:lumMod val="20000"/>
                <a:lumOff val="80000"/>
              </a:schemeClr>
            </a:solidFill>
          </a:ln>
        </p:spPr>
        <p:txBody>
          <a:bodyPr wrap="square">
            <a:spAutoFit/>
          </a:bodyPr>
          <a:lstStyle/>
          <a:p>
            <a:pPr lvl="0" algn="ctr"/>
            <a:r>
              <a:rPr lang="en-US" sz="2000" dirty="0">
                <a:solidFill>
                  <a:prstClr val="black"/>
                </a:solidFill>
                <a:latin typeface="Alexandria"/>
              </a:rPr>
              <a:t>Special Considerations</a:t>
            </a:r>
            <a:endParaRPr lang="en-US" sz="2000" dirty="0"/>
          </a:p>
        </p:txBody>
      </p:sp>
      <p:sp>
        <p:nvSpPr>
          <p:cNvPr id="33" name="TextBox 32">
            <a:extLst>
              <a:ext uri="{FF2B5EF4-FFF2-40B4-BE49-F238E27FC236}">
                <a16:creationId xmlns:a16="http://schemas.microsoft.com/office/drawing/2014/main" id="{5C4E6CAC-0125-5D0C-9871-9EA9550EBEA2}"/>
              </a:ext>
            </a:extLst>
          </p:cNvPr>
          <p:cNvSpPr txBox="1"/>
          <p:nvPr/>
        </p:nvSpPr>
        <p:spPr>
          <a:xfrm>
            <a:off x="391939" y="4459434"/>
            <a:ext cx="3661984" cy="400110"/>
          </a:xfrm>
          <a:prstGeom prst="rect">
            <a:avLst/>
          </a:prstGeom>
          <a:solidFill>
            <a:srgbClr val="FFFF99"/>
          </a:solidFill>
          <a:ln>
            <a:solidFill>
              <a:schemeClr val="accent4">
                <a:lumMod val="20000"/>
                <a:lumOff val="80000"/>
              </a:schemeClr>
            </a:solidFill>
          </a:ln>
        </p:spPr>
        <p:txBody>
          <a:bodyPr wrap="square">
            <a:spAutoFit/>
          </a:bodyPr>
          <a:lstStyle/>
          <a:p>
            <a:pPr lvl="0" algn="ctr"/>
            <a:r>
              <a:rPr lang="en-US" sz="2000" dirty="0">
                <a:solidFill>
                  <a:prstClr val="black"/>
                </a:solidFill>
                <a:latin typeface="Alexandria"/>
              </a:rPr>
              <a:t>Leasing Agent (Broker)’s Role</a:t>
            </a:r>
          </a:p>
        </p:txBody>
      </p:sp>
      <p:sp>
        <p:nvSpPr>
          <p:cNvPr id="34" name="TextBox 33">
            <a:extLst>
              <a:ext uri="{FF2B5EF4-FFF2-40B4-BE49-F238E27FC236}">
                <a16:creationId xmlns:a16="http://schemas.microsoft.com/office/drawing/2014/main" id="{22F58571-9FDA-9731-1F8C-BA608EABFE8F}"/>
              </a:ext>
            </a:extLst>
          </p:cNvPr>
          <p:cNvSpPr txBox="1"/>
          <p:nvPr/>
        </p:nvSpPr>
        <p:spPr>
          <a:xfrm>
            <a:off x="373987" y="5068125"/>
            <a:ext cx="3661984" cy="400110"/>
          </a:xfrm>
          <a:prstGeom prst="rect">
            <a:avLst/>
          </a:prstGeom>
          <a:solidFill>
            <a:srgbClr val="FFFF99"/>
          </a:solidFill>
          <a:ln>
            <a:solidFill>
              <a:schemeClr val="accent4">
                <a:lumMod val="20000"/>
                <a:lumOff val="80000"/>
              </a:schemeClr>
            </a:solidFill>
          </a:ln>
        </p:spPr>
        <p:txBody>
          <a:bodyPr wrap="square">
            <a:spAutoFit/>
          </a:bodyPr>
          <a:lstStyle/>
          <a:p>
            <a:pPr lvl="0" algn="ctr"/>
            <a:r>
              <a:rPr lang="en-US" sz="2000" dirty="0">
                <a:solidFill>
                  <a:prstClr val="black"/>
                </a:solidFill>
                <a:latin typeface="Alexandria"/>
              </a:rPr>
              <a:t>LOT vs. Offer to Lease</a:t>
            </a:r>
            <a:endParaRPr lang="en-US" sz="2000" dirty="0"/>
          </a:p>
        </p:txBody>
      </p:sp>
      <p:sp>
        <p:nvSpPr>
          <p:cNvPr id="45" name="TextBox 44">
            <a:extLst>
              <a:ext uri="{FF2B5EF4-FFF2-40B4-BE49-F238E27FC236}">
                <a16:creationId xmlns:a16="http://schemas.microsoft.com/office/drawing/2014/main" id="{306A8C0D-0B96-747C-E0CB-D709DB10137A}"/>
              </a:ext>
            </a:extLst>
          </p:cNvPr>
          <p:cNvSpPr txBox="1"/>
          <p:nvPr/>
        </p:nvSpPr>
        <p:spPr>
          <a:xfrm>
            <a:off x="0" y="6038804"/>
            <a:ext cx="5314927" cy="400110"/>
          </a:xfrm>
          <a:prstGeom prst="rect">
            <a:avLst/>
          </a:prstGeom>
          <a:solidFill>
            <a:srgbClr val="FFFF99"/>
          </a:solidFill>
          <a:ln>
            <a:solidFill>
              <a:schemeClr val="accent4">
                <a:lumMod val="20000"/>
                <a:lumOff val="80000"/>
              </a:schemeClr>
            </a:solidFill>
          </a:ln>
        </p:spPr>
        <p:txBody>
          <a:bodyPr wrap="square">
            <a:spAutoFit/>
          </a:bodyPr>
          <a:lstStyle/>
          <a:p>
            <a:pPr algn="ctr"/>
            <a:r>
              <a:rPr lang="en-US" sz="2000" dirty="0">
                <a:latin typeface="Alexandria"/>
              </a:rPr>
              <a:t>Good Faith Deposit vs. Security Deposit</a:t>
            </a:r>
            <a:endParaRPr lang="ar-SY" sz="2000" dirty="0">
              <a:latin typeface="Alexandria"/>
            </a:endParaRPr>
          </a:p>
        </p:txBody>
      </p:sp>
      <p:sp>
        <p:nvSpPr>
          <p:cNvPr id="35" name="TextBox 34">
            <a:extLst>
              <a:ext uri="{FF2B5EF4-FFF2-40B4-BE49-F238E27FC236}">
                <a16:creationId xmlns:a16="http://schemas.microsoft.com/office/drawing/2014/main" id="{33CC8760-A2B2-DDE3-781C-1E916F145459}"/>
              </a:ext>
            </a:extLst>
          </p:cNvPr>
          <p:cNvSpPr txBox="1"/>
          <p:nvPr/>
        </p:nvSpPr>
        <p:spPr>
          <a:xfrm>
            <a:off x="10890" y="5561448"/>
            <a:ext cx="5678024" cy="400110"/>
          </a:xfrm>
          <a:prstGeom prst="rect">
            <a:avLst/>
          </a:prstGeom>
          <a:solidFill>
            <a:srgbClr val="FFFF99"/>
          </a:solidFill>
          <a:ln>
            <a:solidFill>
              <a:schemeClr val="accent4">
                <a:lumMod val="20000"/>
                <a:lumOff val="80000"/>
              </a:schemeClr>
            </a:solidFill>
          </a:ln>
        </p:spPr>
        <p:txBody>
          <a:bodyPr wrap="square">
            <a:spAutoFit/>
          </a:bodyPr>
          <a:lstStyle/>
          <a:p>
            <a:pPr lvl="0" algn="ctr"/>
            <a:r>
              <a:rPr lang="en-US" sz="2000" dirty="0">
                <a:solidFill>
                  <a:prstClr val="black"/>
                </a:solidFill>
                <a:latin typeface="Alexandria"/>
              </a:rPr>
              <a:t>Core Components &amp; additional of an Offer to Lease</a:t>
            </a:r>
          </a:p>
        </p:txBody>
      </p:sp>
      <p:sp>
        <p:nvSpPr>
          <p:cNvPr id="44" name="TextBox 43">
            <a:extLst>
              <a:ext uri="{FF2B5EF4-FFF2-40B4-BE49-F238E27FC236}">
                <a16:creationId xmlns:a16="http://schemas.microsoft.com/office/drawing/2014/main" id="{327FE0A5-A9C7-FFFE-F31B-EFD5D14E1C33}"/>
              </a:ext>
            </a:extLst>
          </p:cNvPr>
          <p:cNvSpPr txBox="1"/>
          <p:nvPr/>
        </p:nvSpPr>
        <p:spPr>
          <a:xfrm>
            <a:off x="373987" y="6471712"/>
            <a:ext cx="3661984" cy="400110"/>
          </a:xfrm>
          <a:prstGeom prst="rect">
            <a:avLst/>
          </a:prstGeom>
          <a:solidFill>
            <a:srgbClr val="FFFF99"/>
          </a:solidFill>
          <a:ln>
            <a:solidFill>
              <a:schemeClr val="accent4">
                <a:lumMod val="20000"/>
                <a:lumOff val="80000"/>
              </a:schemeClr>
            </a:solidFill>
          </a:ln>
        </p:spPr>
        <p:txBody>
          <a:bodyPr wrap="square">
            <a:spAutoFit/>
          </a:bodyPr>
          <a:lstStyle/>
          <a:p>
            <a:pPr algn="ctr"/>
            <a:r>
              <a:rPr lang="en-US" sz="2000" dirty="0">
                <a:latin typeface="Alexandria"/>
              </a:rPr>
              <a:t>Counteroffers</a:t>
            </a:r>
            <a:endParaRPr lang="ar-SY" sz="2000" dirty="0">
              <a:latin typeface="Alexandria"/>
            </a:endParaRPr>
          </a:p>
        </p:txBody>
      </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ppt_x"/>
                                          </p:val>
                                        </p:tav>
                                        <p:tav tm="100000">
                                          <p:val>
                                            <p:strVal val="#ppt_x"/>
                                          </p:val>
                                        </p:tav>
                                      </p:tavLst>
                                    </p:anim>
                                    <p:anim calcmode="lin" valueType="num">
                                      <p:cBhvr additive="base">
                                        <p:cTn id="38" dur="500" fill="hold"/>
                                        <p:tgtEl>
                                          <p:spTgt spid="3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ppt_x"/>
                                          </p:val>
                                        </p:tav>
                                        <p:tav tm="100000">
                                          <p:val>
                                            <p:strVal val="#ppt_x"/>
                                          </p:val>
                                        </p:tav>
                                      </p:tavLst>
                                    </p:anim>
                                    <p:anim calcmode="lin" valueType="num">
                                      <p:cBhvr additive="base">
                                        <p:cTn id="4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ppt_x"/>
                                          </p:val>
                                        </p:tav>
                                        <p:tav tm="100000">
                                          <p:val>
                                            <p:strVal val="#ppt_x"/>
                                          </p:val>
                                        </p:tav>
                                      </p:tavLst>
                                    </p:anim>
                                    <p:anim calcmode="lin" valueType="num">
                                      <p:cBhvr additive="base">
                                        <p:cTn id="56" dur="500" fill="hold"/>
                                        <p:tgtEl>
                                          <p:spTgt spid="33"/>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additive="base">
                                        <p:cTn id="59" dur="500" fill="hold"/>
                                        <p:tgtEl>
                                          <p:spTgt spid="34"/>
                                        </p:tgtEl>
                                        <p:attrNameLst>
                                          <p:attrName>ppt_x</p:attrName>
                                        </p:attrNameLst>
                                      </p:cBhvr>
                                      <p:tavLst>
                                        <p:tav tm="0">
                                          <p:val>
                                            <p:strVal val="#ppt_x"/>
                                          </p:val>
                                        </p:tav>
                                        <p:tav tm="100000">
                                          <p:val>
                                            <p:strVal val="#ppt_x"/>
                                          </p:val>
                                        </p:tav>
                                      </p:tavLst>
                                    </p:anim>
                                    <p:anim calcmode="lin" valueType="num">
                                      <p:cBhvr additive="base">
                                        <p:cTn id="60" dur="500" fill="hold"/>
                                        <p:tgtEl>
                                          <p:spTgt spid="34"/>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fill="hold"/>
                                        <p:tgtEl>
                                          <p:spTgt spid="35"/>
                                        </p:tgtEl>
                                        <p:attrNameLst>
                                          <p:attrName>ppt_x</p:attrName>
                                        </p:attrNameLst>
                                      </p:cBhvr>
                                      <p:tavLst>
                                        <p:tav tm="0">
                                          <p:val>
                                            <p:strVal val="#ppt_x"/>
                                          </p:val>
                                        </p:tav>
                                        <p:tav tm="100000">
                                          <p:val>
                                            <p:strVal val="#ppt_x"/>
                                          </p:val>
                                        </p:tav>
                                      </p:tavLst>
                                    </p:anim>
                                    <p:anim calcmode="lin" valueType="num">
                                      <p:cBhvr additive="base">
                                        <p:cTn id="64" dur="500" fill="hold"/>
                                        <p:tgtEl>
                                          <p:spTgt spid="35"/>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fill="hold"/>
                                        <p:tgtEl>
                                          <p:spTgt spid="45"/>
                                        </p:tgtEl>
                                        <p:attrNameLst>
                                          <p:attrName>ppt_x</p:attrName>
                                        </p:attrNameLst>
                                      </p:cBhvr>
                                      <p:tavLst>
                                        <p:tav tm="0">
                                          <p:val>
                                            <p:strVal val="#ppt_x"/>
                                          </p:val>
                                        </p:tav>
                                        <p:tav tm="100000">
                                          <p:val>
                                            <p:strVal val="#ppt_x"/>
                                          </p:val>
                                        </p:tav>
                                      </p:tavLst>
                                    </p:anim>
                                    <p:anim calcmode="lin" valueType="num">
                                      <p:cBhvr additive="base">
                                        <p:cTn id="68" dur="500" fill="hold"/>
                                        <p:tgtEl>
                                          <p:spTgt spid="4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44"/>
                                        </p:tgtEl>
                                        <p:attrNameLst>
                                          <p:attrName>style.visibility</p:attrName>
                                        </p:attrNameLst>
                                      </p:cBhvr>
                                      <p:to>
                                        <p:strVal val="visible"/>
                                      </p:to>
                                    </p:set>
                                    <p:anim calcmode="lin" valueType="num">
                                      <p:cBhvr additive="base">
                                        <p:cTn id="71" dur="500" fill="hold"/>
                                        <p:tgtEl>
                                          <p:spTgt spid="44"/>
                                        </p:tgtEl>
                                        <p:attrNameLst>
                                          <p:attrName>ppt_x</p:attrName>
                                        </p:attrNameLst>
                                      </p:cBhvr>
                                      <p:tavLst>
                                        <p:tav tm="0">
                                          <p:val>
                                            <p:strVal val="#ppt_x"/>
                                          </p:val>
                                        </p:tav>
                                        <p:tav tm="100000">
                                          <p:val>
                                            <p:strVal val="#ppt_x"/>
                                          </p:val>
                                        </p:tav>
                                      </p:tavLst>
                                    </p:anim>
                                    <p:anim calcmode="lin" valueType="num">
                                      <p:cBhvr additive="base">
                                        <p:cTn id="72"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animBg="1"/>
      <p:bldP spid="18" grpId="0" animBg="1"/>
      <p:bldP spid="20" grpId="0" animBg="1"/>
      <p:bldP spid="12" grpId="0" animBg="1"/>
      <p:bldP spid="14" grpId="0" animBg="1"/>
      <p:bldP spid="27" grpId="0" animBg="1"/>
      <p:bldP spid="29" grpId="0" animBg="1"/>
      <p:bldP spid="19" grpId="0" animBg="1"/>
      <p:bldP spid="30" grpId="0" animBg="1"/>
      <p:bldP spid="31" grpId="0" animBg="1"/>
      <p:bldP spid="33" grpId="0" animBg="1"/>
      <p:bldP spid="34" grpId="0" animBg="1"/>
      <p:bldP spid="45" grpId="0" animBg="1"/>
      <p:bldP spid="35" grpId="0" animBg="1"/>
      <p:bldP spid="4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1607A-4F29-A94C-BAE6-4FE407EFDE1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DE61008-F6B6-3CA9-82A6-7D4C5A86D5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5A94C06-139B-220E-AF03-678D907714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BA083E7-9A93-60A1-D99C-F5956D5AC6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29701E7-38BD-0F80-2040-95D2A292AF22}"/>
              </a:ext>
            </a:extLst>
          </p:cNvPr>
          <p:cNvSpPr txBox="1"/>
          <p:nvPr/>
        </p:nvSpPr>
        <p:spPr>
          <a:xfrm>
            <a:off x="4658060" y="859183"/>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673218A1-E604-B0C0-D6ED-0A931A8141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BEAA741-8071-3DFA-82F9-C0C7B8A6D1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A7A741F2-F1AB-534C-FC44-D4A71FD22260}"/>
              </a:ext>
            </a:extLst>
          </p:cNvPr>
          <p:cNvSpPr/>
          <p:nvPr/>
        </p:nvSpPr>
        <p:spPr>
          <a:xfrm>
            <a:off x="3668844" y="2450965"/>
            <a:ext cx="5574415" cy="624843"/>
          </a:xfrm>
          <a:prstGeom prst="plaque">
            <a:avLst/>
          </a:prstGeom>
          <a:solidFill>
            <a:srgbClr val="FFFFFF"/>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kumimoji="0" lang="en-US" sz="2400" b="1" i="0" u="none" strike="noStrike" kern="1200" cap="none" spc="0" normalizeH="0" baseline="0" noProof="0" dirty="0">
                <a:ln>
                  <a:noFill/>
                </a:ln>
                <a:solidFill>
                  <a:srgbClr val="FF0000"/>
                </a:solidFill>
                <a:effectLst/>
                <a:uLnTx/>
                <a:uFillTx/>
                <a:latin typeface="Alexandria"/>
                <a:ea typeface="+mn-ea"/>
                <a:cs typeface="+mn-cs"/>
              </a:rPr>
              <a:t>Lease Life Cycle    </a:t>
            </a:r>
            <a:r>
              <a:rPr kumimoji="0" lang="en-US" sz="2400" b="1" i="0" u="none" strike="noStrike" kern="1200" cap="none" spc="0" normalizeH="0" baseline="0" noProof="0" dirty="0">
                <a:ln>
                  <a:noFill/>
                </a:ln>
                <a:solidFill>
                  <a:prstClr val="black"/>
                </a:solidFill>
                <a:effectLst/>
                <a:uLnTx/>
                <a:uFillTx/>
                <a:latin typeface="Alexandria"/>
                <a:ea typeface="+mn-ea"/>
                <a:cs typeface="+mn-cs"/>
              </a:rPr>
              <a:t>*</a:t>
            </a:r>
            <a:r>
              <a:rPr kumimoji="0" lang="ar-SY" sz="2400" b="1" i="0" u="none" strike="noStrike" kern="1200" cap="none" spc="0" normalizeH="0" noProof="0" dirty="0">
                <a:ln>
                  <a:noFill/>
                </a:ln>
                <a:solidFill>
                  <a:prstClr val="black"/>
                </a:solidFill>
                <a:effectLst/>
                <a:uLnTx/>
                <a:uFillTx/>
                <a:latin typeface="Alexandria"/>
                <a:ea typeface="+mn-ea"/>
                <a:cs typeface="+mn-cs"/>
              </a:rPr>
              <a:t> </a:t>
            </a:r>
            <a:r>
              <a:rPr kumimoji="0" lang="en-US" sz="2400" b="1" i="0" u="none" strike="noStrike" kern="1200" cap="none" spc="0" normalizeH="0" noProof="0" dirty="0">
                <a:ln>
                  <a:noFill/>
                </a:ln>
                <a:solidFill>
                  <a:prstClr val="black"/>
                </a:solidFill>
                <a:effectLst/>
                <a:uLnTx/>
                <a:uFillTx/>
                <a:latin typeface="Alexandria"/>
                <a:ea typeface="+mn-ea"/>
                <a:cs typeface="+mn-cs"/>
              </a:rPr>
              <a:t>(2) </a:t>
            </a:r>
            <a:r>
              <a:rPr lang="en-US" sz="2400" b="1" dirty="0">
                <a:solidFill>
                  <a:prstClr val="black"/>
                </a:solidFill>
                <a:latin typeface="Alexandria"/>
              </a:rPr>
              <a:t>Lease Execution*</a:t>
            </a:r>
            <a:endParaRPr kumimoji="0" lang="en-US" sz="24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17" name="Scroll: Vertical 16">
            <a:extLst>
              <a:ext uri="{FF2B5EF4-FFF2-40B4-BE49-F238E27FC236}">
                <a16:creationId xmlns:a16="http://schemas.microsoft.com/office/drawing/2014/main" id="{3AA7A6DD-C4EC-3903-845A-F9107042D367}"/>
              </a:ext>
            </a:extLst>
          </p:cNvPr>
          <p:cNvSpPr/>
          <p:nvPr/>
        </p:nvSpPr>
        <p:spPr>
          <a:xfrm>
            <a:off x="4241574" y="3464451"/>
            <a:ext cx="4335412" cy="624843"/>
          </a:xfrm>
          <a:prstGeom prst="verticalScroll">
            <a:avLst/>
          </a:prstGeom>
          <a:ln/>
        </p:spPr>
        <p:style>
          <a:lnRef idx="1">
            <a:schemeClr val="accent4"/>
          </a:lnRef>
          <a:fillRef idx="2">
            <a:schemeClr val="accent4"/>
          </a:fillRef>
          <a:effectRef idx="1">
            <a:schemeClr val="accent4"/>
          </a:effectRef>
          <a:fontRef idx="minor">
            <a:schemeClr val="dk1"/>
          </a:fontRef>
        </p:style>
        <p:txBody>
          <a:bodyPr rtlCol="0" anchor="ctr"/>
          <a:lstStyle/>
          <a:p>
            <a:pPr lvl="0" algn="ctr">
              <a:lnSpc>
                <a:spcPct val="120000"/>
              </a:lnSpc>
              <a:spcBef>
                <a:spcPts val="600"/>
              </a:spcBef>
              <a:spcAft>
                <a:spcPts val="600"/>
              </a:spcAft>
              <a:tabLst>
                <a:tab pos="457200" algn="l"/>
              </a:tabLst>
            </a:pPr>
            <a:r>
              <a:rPr lang="en-US" sz="2200" b="1" dirty="0">
                <a:solidFill>
                  <a:prstClr val="black"/>
                </a:solidFill>
                <a:latin typeface="Alexandria"/>
              </a:rPr>
              <a:t>Signing the Lease Agreement</a:t>
            </a:r>
          </a:p>
        </p:txBody>
      </p:sp>
      <p:sp>
        <p:nvSpPr>
          <p:cNvPr id="20" name="Scroll: Vertical 19">
            <a:extLst>
              <a:ext uri="{FF2B5EF4-FFF2-40B4-BE49-F238E27FC236}">
                <a16:creationId xmlns:a16="http://schemas.microsoft.com/office/drawing/2014/main" id="{D34B80D8-E715-3341-B432-6A474A0B402D}"/>
              </a:ext>
            </a:extLst>
          </p:cNvPr>
          <p:cNvSpPr/>
          <p:nvPr/>
        </p:nvSpPr>
        <p:spPr>
          <a:xfrm>
            <a:off x="4241574" y="4427886"/>
            <a:ext cx="4335412" cy="624843"/>
          </a:xfrm>
          <a:prstGeom prst="verticalScroll">
            <a:avLst/>
          </a:prstGeom>
          <a:solidFill>
            <a:srgbClr val="66FFFF"/>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spcBef>
                <a:spcPts val="600"/>
              </a:spcBef>
              <a:spcAft>
                <a:spcPts val="600"/>
              </a:spcAft>
              <a:defRPr/>
            </a:pPr>
            <a:r>
              <a:rPr lang="en-US" sz="2200" b="1" dirty="0">
                <a:solidFill>
                  <a:schemeClr val="tx1"/>
                </a:solidFill>
                <a:latin typeface="Alexandria"/>
              </a:rPr>
              <a:t>Tenant pays the Security Deposit</a:t>
            </a:r>
            <a:endParaRPr lang="en-US" sz="2400" b="1" dirty="0">
              <a:solidFill>
                <a:schemeClr val="tx1"/>
              </a:solidFill>
              <a:latin typeface="Alexandria"/>
            </a:endParaRPr>
          </a:p>
        </p:txBody>
      </p:sp>
      <p:sp>
        <p:nvSpPr>
          <p:cNvPr id="19" name="Scroll: Vertical 18">
            <a:extLst>
              <a:ext uri="{FF2B5EF4-FFF2-40B4-BE49-F238E27FC236}">
                <a16:creationId xmlns:a16="http://schemas.microsoft.com/office/drawing/2014/main" id="{1FA067CE-5861-5BDD-8ED8-7CE9699AD0AF}"/>
              </a:ext>
            </a:extLst>
          </p:cNvPr>
          <p:cNvSpPr/>
          <p:nvPr/>
        </p:nvSpPr>
        <p:spPr>
          <a:xfrm>
            <a:off x="4291033" y="5513703"/>
            <a:ext cx="4335411" cy="624843"/>
          </a:xfrm>
          <a:prstGeom prst="verticalScroll">
            <a:avLst/>
          </a:prstGeom>
          <a:solidFill>
            <a:srgbClr val="FFFF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tabLst>
                <a:tab pos="457200" algn="l"/>
              </a:tabLst>
            </a:pPr>
            <a:r>
              <a:rPr lang="en-US" sz="2200" b="1" dirty="0">
                <a:solidFill>
                  <a:prstClr val="black"/>
                </a:solidFill>
                <a:latin typeface="Alexandria"/>
              </a:rPr>
              <a:t>Delivery of Possession </a:t>
            </a:r>
            <a:endParaRPr kumimoji="0" lang="ar-SY" sz="22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p:txBody>
      </p:sp>
      <p:sp>
        <p:nvSpPr>
          <p:cNvPr id="3" name="TextBox 2">
            <a:extLst>
              <a:ext uri="{FF2B5EF4-FFF2-40B4-BE49-F238E27FC236}">
                <a16:creationId xmlns:a16="http://schemas.microsoft.com/office/drawing/2014/main" id="{B2EDBDED-7EF2-1C37-475B-3F247C71FFC6}"/>
              </a:ext>
            </a:extLst>
          </p:cNvPr>
          <p:cNvSpPr txBox="1"/>
          <p:nvPr/>
        </p:nvSpPr>
        <p:spPr>
          <a:xfrm>
            <a:off x="9200333" y="4205925"/>
            <a:ext cx="2477107" cy="769441"/>
          </a:xfrm>
          <a:prstGeom prst="rect">
            <a:avLst/>
          </a:prstGeom>
          <a:solidFill>
            <a:srgbClr val="FFFFCC"/>
          </a:solidFill>
        </p:spPr>
        <p:txBody>
          <a:bodyPr wrap="square">
            <a:spAutoFit/>
          </a:bodyPr>
          <a:lstStyle/>
          <a:p>
            <a:pPr algn="ctr"/>
            <a:r>
              <a:rPr lang="en-US" sz="2200" b="1" kern="0" dirty="0">
                <a:latin typeface="Alexandria"/>
                <a:ea typeface="Times New Roman" panose="02020603050405020304" pitchFamily="18" charset="0"/>
              </a:rPr>
              <a:t>Summary of </a:t>
            </a:r>
          </a:p>
          <a:p>
            <a:pPr algn="ctr"/>
            <a:r>
              <a:rPr lang="en-US" sz="2200" b="1" kern="0" dirty="0">
                <a:latin typeface="Alexandria"/>
                <a:ea typeface="Times New Roman" panose="02020603050405020304" pitchFamily="18" charset="0"/>
              </a:rPr>
              <a:t>Responsibilities</a:t>
            </a:r>
            <a:endParaRPr lang="en-US" sz="2200" dirty="0"/>
          </a:p>
        </p:txBody>
      </p:sp>
    </p:spTree>
    <p:extLst>
      <p:ext uri="{BB962C8B-B14F-4D97-AF65-F5344CB8AC3E}">
        <p14:creationId xmlns:p14="http://schemas.microsoft.com/office/powerpoint/2010/main" val="2721174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animBg="1"/>
      <p:bldP spid="20" grpId="0" animBg="1"/>
      <p:bldP spid="19" grpId="0" animBg="1"/>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7|8.8|5.4|3.8|4.2|4.5|3.7|3.2"/>
</p:tagLst>
</file>

<file path=ppt/tags/tag2.xml><?xml version="1.0" encoding="utf-8"?>
<p:tagLst xmlns:a="http://schemas.openxmlformats.org/drawingml/2006/main" xmlns:r="http://schemas.openxmlformats.org/officeDocument/2006/relationships" xmlns:p="http://schemas.openxmlformats.org/presentationml/2006/main">
  <p:tag name="TIMING" val="|7|4.2|13.7|13.7|10.2"/>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4951</TotalTime>
  <Words>4112</Words>
  <Application>Microsoft Office PowerPoint</Application>
  <PresentationFormat>Widescreen</PresentationFormat>
  <Paragraphs>573</Paragraphs>
  <Slides>48</Slides>
  <Notes>47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Alexandria</vt:lpstr>
      <vt:lpstr>Arial</vt:lpstr>
      <vt:lpstr>Calibri</vt:lpstr>
      <vt:lpstr>Calibri Light</vt:lpstr>
      <vt:lpstr>Inter</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NASAN AGHA</cp:lastModifiedBy>
  <cp:revision>48</cp:revision>
  <dcterms:created xsi:type="dcterms:W3CDTF">2023-04-29T09:08:00Z</dcterms:created>
  <dcterms:modified xsi:type="dcterms:W3CDTF">2025-10-02T08:15:43Z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