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480" r:id="rId2"/>
    <p:sldId id="313" r:id="rId3"/>
    <p:sldId id="276" r:id="rId4"/>
    <p:sldId id="306" r:id="rId5"/>
    <p:sldId id="482" r:id="rId6"/>
    <p:sldId id="487" r:id="rId7"/>
    <p:sldId id="34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76"/>
            <p14:sldId id="306"/>
            <p14:sldId id="482"/>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2" d="100"/>
          <a:sy n="82" d="100"/>
        </p:scale>
        <p:origin x="6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16.xml"/><Relationship Id="rId1" Type="http://schemas.openxmlformats.org/officeDocument/2006/relationships/tags" Target="../tags/tag1.xml"/><Relationship Id="rId5" Type="http://schemas.openxmlformats.org/officeDocument/2006/relationships/image" Target="../media/image8.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3.jp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03"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3208049"/>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Yasser </a:t>
            </a:r>
            <a:r>
              <a:rPr lang="en-US" sz="2400" dirty="0" err="1">
                <a:solidFill>
                  <a:schemeClr val="bg1"/>
                </a:solidFill>
                <a:latin typeface="Times New Roman" panose="02020603050405020304" pitchFamily="18" charset="0"/>
                <a:cs typeface="Times New Roman" panose="02020603050405020304" pitchFamily="18" charset="0"/>
              </a:rPr>
              <a:t>Abdelhamid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04131" y="2399562"/>
            <a:ext cx="5424305"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Software Engineering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90967" y="5783670"/>
            <a:ext cx="2335794"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0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25664"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IT 382</a:t>
            </a:r>
          </a:p>
          <a:p>
            <a:r>
              <a:rPr lang="en-US" sz="2000" dirty="0">
                <a:solidFill>
                  <a:schemeClr val="bg1"/>
                </a:solidFill>
                <a:latin typeface="Times New Roman" panose="02020603050405020304" pitchFamily="18" charset="0"/>
                <a:cs typeface="Times New Roman" panose="02020603050405020304" pitchFamily="18" charset="0"/>
              </a:rPr>
              <a:t>Software Engineering</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7027"/>
    </mc:Choice>
    <mc:Fallback xmlns="">
      <p:transition spd="slow" advTm="3702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585323"/>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Software engineering as an academic discipline that is responsible for educating the IT practitioners the skills required to develop, operate, and maintain software in a systematic, orderly and successful manner. </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This course covers the fundamentals of software engineering, including understanding system requirements, finding appropriate engineering compromises, effective methods of design, coding, and testing, team software development, and the application of engineering tools. </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221532"/>
    </mc:Choice>
    <mc:Fallback xmlns="">
      <p:transition spd="slow" advTm="22153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Learning Outcomes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970318"/>
          </a:xfrm>
          <a:prstGeom prst="rect">
            <a:avLst/>
          </a:prstGeom>
          <a:noFill/>
        </p:spPr>
        <p:txBody>
          <a:bodyPr wrap="square" rtlCol="0">
            <a:spAutoFit/>
          </a:bodyPr>
          <a:lstStyle/>
          <a:p>
            <a:r>
              <a:rPr lang="en-US" sz="2400" b="1" dirty="0">
                <a:solidFill>
                  <a:srgbClr val="2D3956"/>
                </a:solidFill>
                <a:latin typeface="Times New Roman" panose="02020603050405020304" pitchFamily="18" charset="0"/>
                <a:cs typeface="Times New Roman" panose="02020603050405020304" pitchFamily="18" charset="0"/>
              </a:rPr>
              <a:t>Upon completion of this course, the student will be able to:</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Explain different software processes and how to choose between them.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Design in the large, including principled choice of a software architecture, the use of modules and interfaces to enable separate development, and design patterns.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Elicit requirements from a client and specify them.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Demonstrate various quality assurance techniques, including unit testing, functional testing, and automated analysis tools.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Apply good coding practices, including documentation, contracts, regression tests and daily builds.</a:t>
            </a:r>
          </a:p>
          <a:p>
            <a:pPr marL="800100" lvl="1" indent="-342900">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95049"/>
    </mc:Choice>
    <mc:Fallback xmlns="">
      <p:transition advTm="9504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Plan</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p:cNvPicPr>
            <a:picLocks noChangeAspect="1"/>
          </p:cNvPicPr>
          <p:nvPr/>
        </p:nvPicPr>
        <p:blipFill>
          <a:blip r:embed="rId4"/>
          <a:stretch>
            <a:fillRect/>
          </a:stretch>
        </p:blipFill>
        <p:spPr>
          <a:xfrm>
            <a:off x="406886" y="1397680"/>
            <a:ext cx="5391646" cy="3998185"/>
          </a:xfrm>
          <a:prstGeom prst="rect">
            <a:avLst/>
          </a:prstGeom>
        </p:spPr>
      </p:pic>
    </p:spTree>
    <p:extLst>
      <p:ext uri="{BB962C8B-B14F-4D97-AF65-F5344CB8AC3E}">
        <p14:creationId xmlns:p14="http://schemas.microsoft.com/office/powerpoint/2010/main" val="1520784841"/>
      </p:ext>
    </p:extLst>
  </p:cSld>
  <p:clrMapOvr>
    <a:masterClrMapping/>
  </p:clrMapOvr>
  <p:transition spd="slow" advTm="85433">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Reference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a16="http://schemas.microsoft.com/office/drawing/2014/main" id="{FFBC9732-D32E-DCF9-3982-D4B68F971747}"/>
              </a:ext>
            </a:extLst>
          </p:cNvPr>
          <p:cNvSpPr/>
          <p:nvPr/>
        </p:nvSpPr>
        <p:spPr>
          <a:xfrm>
            <a:off x="6552017" y="4547797"/>
            <a:ext cx="4747323" cy="952953"/>
          </a:xfrm>
          <a:prstGeom prst="rect">
            <a:avLst/>
          </a:prstGeom>
          <a:noFill/>
        </p:spPr>
        <p:txBody>
          <a:bodyPr wrap="square">
            <a:spAutoFit/>
          </a:bodyPr>
          <a:lstStyle/>
          <a:p>
            <a:pPr lvl="1">
              <a:lnSpc>
                <a:spcPct val="120000"/>
              </a:lnSpc>
            </a:pPr>
            <a:r>
              <a:rPr lang="en-US" sz="1600" dirty="0">
                <a:solidFill>
                  <a:schemeClr val="bg1"/>
                </a:solidFill>
                <a:latin typeface="Times New Roman" panose="02020603050405020304" pitchFamily="18" charset="0"/>
                <a:cs typeface="Times New Roman" panose="02020603050405020304" pitchFamily="18" charset="0"/>
              </a:rPr>
              <a:t>SOFTWARE ENGINEERING Ninth Edition, Ian </a:t>
            </a:r>
            <a:r>
              <a:rPr lang="en-US" sz="1600" dirty="0" err="1">
                <a:solidFill>
                  <a:schemeClr val="bg1"/>
                </a:solidFill>
                <a:latin typeface="Times New Roman" panose="02020603050405020304" pitchFamily="18" charset="0"/>
                <a:cs typeface="Times New Roman" panose="02020603050405020304" pitchFamily="18" charset="0"/>
              </a:rPr>
              <a:t>Sommerville</a:t>
            </a:r>
            <a:r>
              <a:rPr lang="en-US" sz="1600" dirty="0">
                <a:solidFill>
                  <a:schemeClr val="bg1"/>
                </a:solidFill>
                <a:latin typeface="Times New Roman" panose="02020603050405020304" pitchFamily="18" charset="0"/>
                <a:cs typeface="Times New Roman" panose="02020603050405020304" pitchFamily="18" charset="0"/>
              </a:rPr>
              <a:t>.</a:t>
            </a: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5"/>
          <a:stretch>
            <a:fillRect/>
          </a:stretch>
        </p:blipFill>
        <p:spPr>
          <a:xfrm>
            <a:off x="2001699" y="1637773"/>
            <a:ext cx="3219899" cy="3934374"/>
          </a:xfrm>
          <a:prstGeom prst="rect">
            <a:avLst/>
          </a:prstGeom>
        </p:spPr>
      </p:pic>
    </p:spTree>
    <p:custDataLst>
      <p:tags r:id="rId1"/>
    </p:custDataLst>
    <p:extLst>
      <p:ext uri="{BB962C8B-B14F-4D97-AF65-F5344CB8AC3E}">
        <p14:creationId xmlns:p14="http://schemas.microsoft.com/office/powerpoint/2010/main" val="3318273994"/>
      </p:ext>
    </p:extLst>
  </p:cSld>
  <p:clrMapOvr>
    <a:masterClrMapping/>
  </p:clrMapOvr>
  <p:transition spd="slow" advTm="49366">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204875" y="1397680"/>
            <a:ext cx="441456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Assessment</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4"/>
          <a:stretch>
            <a:fillRect/>
          </a:stretch>
        </p:blipFill>
        <p:spPr>
          <a:xfrm>
            <a:off x="1627283" y="1397680"/>
            <a:ext cx="3901778" cy="2487384"/>
          </a:xfrm>
          <a:prstGeom prst="rect">
            <a:avLst/>
          </a:prstGeom>
        </p:spPr>
      </p:pic>
      <p:pic>
        <p:nvPicPr>
          <p:cNvPr id="6" name="Picture 5"/>
          <p:cNvPicPr>
            <a:picLocks noChangeAspect="1"/>
          </p:cNvPicPr>
          <p:nvPr/>
        </p:nvPicPr>
        <p:blipFill>
          <a:blip r:embed="rId5"/>
          <a:stretch>
            <a:fillRect/>
          </a:stretch>
        </p:blipFill>
        <p:spPr>
          <a:xfrm>
            <a:off x="4001151" y="4077907"/>
            <a:ext cx="1527910" cy="1541491"/>
          </a:xfrm>
          <a:prstGeom prst="rect">
            <a:avLst/>
          </a:prstGeom>
        </p:spPr>
      </p:pic>
    </p:spTree>
    <p:extLst>
      <p:ext uri="{BB962C8B-B14F-4D97-AF65-F5344CB8AC3E}">
        <p14:creationId xmlns:p14="http://schemas.microsoft.com/office/powerpoint/2010/main" val="255194277"/>
      </p:ext>
    </p:extLst>
  </p:cSld>
  <p:clrMapOvr>
    <a:masterClrMapping/>
  </p:clrMapOvr>
  <p:transition spd="slow" advTm="53953">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1530"/>
    </mc:Choice>
    <mc:Fallback xmlns="">
      <p:transition spd="slow" advTm="2153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797</TotalTime>
  <Words>229</Words>
  <Application>Microsoft Office PowerPoint</Application>
  <PresentationFormat>Widescreen</PresentationFormat>
  <Paragraphs>30</Paragraphs>
  <Slides>7</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36</cp:revision>
  <dcterms:created xsi:type="dcterms:W3CDTF">2023-04-29T09:08:23Z</dcterms:created>
  <dcterms:modified xsi:type="dcterms:W3CDTF">2025-01-25T18:22:20Z</dcterms:modified>
</cp:coreProperties>
</file>