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8"/>
  </p:notesMasterIdLst>
  <p:sldIdLst>
    <p:sldId id="480" r:id="rId5"/>
    <p:sldId id="303" r:id="rId6"/>
    <p:sldId id="271" r:id="rId7"/>
    <p:sldId id="313" r:id="rId8"/>
    <p:sldId id="549" r:id="rId9"/>
    <p:sldId id="511" r:id="rId10"/>
    <p:sldId id="599" r:id="rId11"/>
    <p:sldId id="562" r:id="rId12"/>
    <p:sldId id="563" r:id="rId13"/>
    <p:sldId id="513" r:id="rId14"/>
    <p:sldId id="517" r:id="rId15"/>
    <p:sldId id="559" r:id="rId16"/>
    <p:sldId id="564" r:id="rId17"/>
    <p:sldId id="579" r:id="rId18"/>
    <p:sldId id="256" r:id="rId19"/>
    <p:sldId id="518" r:id="rId20"/>
    <p:sldId id="565" r:id="rId21"/>
    <p:sldId id="584" r:id="rId22"/>
    <p:sldId id="582" r:id="rId23"/>
    <p:sldId id="574" r:id="rId24"/>
    <p:sldId id="578" r:id="rId25"/>
    <p:sldId id="566" r:id="rId26"/>
    <p:sldId id="585" r:id="rId27"/>
    <p:sldId id="583" r:id="rId28"/>
    <p:sldId id="580" r:id="rId29"/>
    <p:sldId id="550" r:id="rId30"/>
    <p:sldId id="581" r:id="rId31"/>
    <p:sldId id="560" r:id="rId32"/>
    <p:sldId id="522" r:id="rId33"/>
    <p:sldId id="587" r:id="rId34"/>
    <p:sldId id="524" r:id="rId35"/>
    <p:sldId id="276" r:id="rId36"/>
    <p:sldId id="516" r:id="rId37"/>
    <p:sldId id="526" r:id="rId38"/>
    <p:sldId id="528" r:id="rId39"/>
    <p:sldId id="571" r:id="rId40"/>
    <p:sldId id="570" r:id="rId41"/>
    <p:sldId id="497" r:id="rId42"/>
    <p:sldId id="552" r:id="rId43"/>
    <p:sldId id="586" r:id="rId44"/>
    <p:sldId id="588" r:id="rId45"/>
    <p:sldId id="531" r:id="rId46"/>
    <p:sldId id="589" r:id="rId47"/>
    <p:sldId id="591" r:id="rId48"/>
    <p:sldId id="590" r:id="rId49"/>
    <p:sldId id="592" r:id="rId50"/>
    <p:sldId id="593" r:id="rId51"/>
    <p:sldId id="594" r:id="rId52"/>
    <p:sldId id="595" r:id="rId53"/>
    <p:sldId id="596" r:id="rId54"/>
    <p:sldId id="597" r:id="rId55"/>
    <p:sldId id="306" r:id="rId56"/>
    <p:sldId id="3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49"/>
            <p14:sldId id="511"/>
            <p14:sldId id="599"/>
            <p14:sldId id="562"/>
            <p14:sldId id="563"/>
            <p14:sldId id="513"/>
            <p14:sldId id="517"/>
            <p14:sldId id="559"/>
            <p14:sldId id="564"/>
            <p14:sldId id="579"/>
            <p14:sldId id="256"/>
            <p14:sldId id="518"/>
            <p14:sldId id="565"/>
            <p14:sldId id="584"/>
            <p14:sldId id="582"/>
            <p14:sldId id="574"/>
            <p14:sldId id="578"/>
            <p14:sldId id="566"/>
            <p14:sldId id="585"/>
            <p14:sldId id="583"/>
            <p14:sldId id="580"/>
            <p14:sldId id="550"/>
            <p14:sldId id="581"/>
            <p14:sldId id="560"/>
            <p14:sldId id="522"/>
            <p14:sldId id="587"/>
            <p14:sldId id="524"/>
            <p14:sldId id="276"/>
            <p14:sldId id="516"/>
            <p14:sldId id="526"/>
            <p14:sldId id="528"/>
            <p14:sldId id="571"/>
            <p14:sldId id="570"/>
            <p14:sldId id="497"/>
            <p14:sldId id="552"/>
            <p14:sldId id="586"/>
            <p14:sldId id="588"/>
            <p14:sldId id="531"/>
            <p14:sldId id="589"/>
            <p14:sldId id="591"/>
            <p14:sldId id="590"/>
            <p14:sldId id="592"/>
            <p14:sldId id="593"/>
            <p14:sldId id="594"/>
            <p14:sldId id="595"/>
            <p14:sldId id="596"/>
            <p14:sldId id="597"/>
            <p14:sldId id="30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8800"/>
    <a:srgbClr val="76E3FF"/>
    <a:srgbClr val="FFC1FB"/>
    <a:srgbClr val="A3DBFF"/>
    <a:srgbClr val="48599F"/>
    <a:srgbClr val="FCC704"/>
    <a:srgbClr val="FFC6C6"/>
    <a:srgbClr val="F58221"/>
    <a:srgbClr val="00AEEF"/>
    <a:srgbClr val="FFD2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B4B98B0-60AC-42C2-AFA5-B58CD77FA1E5}" styleName="نمط فاتح 1 - تمييز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2D5ABB26-0587-4C30-8999-92F81FD0307C}" styleName="بلا نمط، بلا شبكة">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85" autoAdjust="0"/>
    <p:restoredTop sz="94660"/>
  </p:normalViewPr>
  <p:slideViewPr>
    <p:cSldViewPr snapToGrid="0">
      <p:cViewPr>
        <p:scale>
          <a:sx n="60" d="100"/>
          <a:sy n="60" d="100"/>
        </p:scale>
        <p:origin x="112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C302D8-724A-DC86-FFEA-FE2E627B0A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AC0198-C397-4394-A940-515FBB6E3A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03DC3E-3E24-A984-FD90-8A5C437585E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EBC62D-EECC-C669-18B8-95C40DDE5EEA}"/>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110317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7592666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5808090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292187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image" Target="../media/image33.png"/></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7.xml"/><Relationship Id="rId5" Type="http://schemas.openxmlformats.org/officeDocument/2006/relationships/image" Target="../media/image38.png"/><Relationship Id="rId4" Type="http://schemas.openxmlformats.org/officeDocument/2006/relationships/image" Target="../media/image3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b="1" dirty="0">
                <a:latin typeface="Alexandria" charset="0"/>
                <a:cs typeface="Alexandria" charset="0"/>
              </a:rPr>
              <a:t>Prepared by Dr. Rana Maya</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9</a:t>
            </a:r>
          </a:p>
        </p:txBody>
      </p:sp>
      <p:sp>
        <p:nvSpPr>
          <p:cNvPr id="46" name="TextBox 45"/>
          <p:cNvSpPr txBox="1"/>
          <p:nvPr/>
        </p:nvSpPr>
        <p:spPr>
          <a:xfrm>
            <a:off x="329269" y="5104240"/>
            <a:ext cx="2999154" cy="707886"/>
          </a:xfrm>
          <a:prstGeom prst="rect">
            <a:avLst/>
          </a:prstGeom>
          <a:noFill/>
        </p:spPr>
        <p:txBody>
          <a:bodyPr wrap="none" rtlCol="0">
            <a:spAutoFit/>
          </a:bodyPr>
          <a:lstStyle/>
          <a:p>
            <a:r>
              <a:rPr lang="en-US" sz="2000" dirty="0">
                <a:latin typeface="Alexandria" charset="0"/>
                <a:cs typeface="Alexandria" charset="0"/>
              </a:rPr>
              <a:t>REA 621</a:t>
            </a:r>
          </a:p>
          <a:p>
            <a:r>
              <a:rPr lang="en-US" sz="2000" dirty="0">
                <a:latin typeface="Alexandria" charset="0"/>
                <a:cs typeface="Alexandria" charset="0"/>
              </a:rPr>
              <a:t>Real Estate market analysis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2315"/>
    </mc:Choice>
    <mc:Fallback xmlns="">
      <p:transition spd="slow" advTm="13231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81075" y="3009283"/>
            <a:ext cx="6430781" cy="954813"/>
          </a:xfrm>
          <a:prstGeom prst="rect">
            <a:avLst/>
          </a:prstGeom>
          <a:noFill/>
        </p:spPr>
        <p:txBody>
          <a:bodyPr wrap="square" rtlCol="0">
            <a:spAutoFit/>
          </a:bodyPr>
          <a:lstStyle/>
          <a:p>
            <a:pPr>
              <a:lnSpc>
                <a:spcPts val="3300"/>
              </a:lnSpc>
            </a:pPr>
            <a:r>
              <a:rPr lang="en-US" sz="3600" b="1" dirty="0">
                <a:solidFill>
                  <a:srgbClr val="00B0F0"/>
                </a:solidFill>
                <a:latin typeface="Alexandria" charset="0"/>
              </a:rPr>
              <a:t>MIXED-USE DEVELOPMENT</a:t>
            </a:r>
          </a:p>
          <a:p>
            <a:pPr>
              <a:lnSpc>
                <a:spcPts val="3300"/>
              </a:lnSpc>
            </a:pPr>
            <a:r>
              <a:rPr lang="en-US" sz="3600" b="1" dirty="0">
                <a:solidFill>
                  <a:srgbClr val="00B0F0"/>
                </a:solidFill>
                <a:latin typeface="Alexandria" charset="0"/>
              </a:rPr>
              <a:t>Market </a:t>
            </a:r>
            <a:r>
              <a:rPr lang="en-US" sz="3600" b="1" dirty="0">
                <a:solidFill>
                  <a:srgbClr val="00B0F0"/>
                </a:solidFill>
                <a:latin typeface="Alexandria" charset="0"/>
                <a:cs typeface="Alexandria" charset="0"/>
              </a:rPr>
              <a:t>analysis</a:t>
            </a:r>
            <a:endParaRPr lang="en-US" sz="2800" b="1" dirty="0">
              <a:latin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9</a:t>
            </a:r>
          </a:p>
        </p:txBody>
      </p:sp>
      <p:sp>
        <p:nvSpPr>
          <p:cNvPr id="11" name="TextBox 10"/>
          <p:cNvSpPr txBox="1"/>
          <p:nvPr/>
        </p:nvSpPr>
        <p:spPr>
          <a:xfrm>
            <a:off x="6370224" y="4802552"/>
            <a:ext cx="2999154" cy="707886"/>
          </a:xfrm>
          <a:prstGeom prst="rect">
            <a:avLst/>
          </a:prstGeom>
          <a:noFill/>
        </p:spPr>
        <p:txBody>
          <a:bodyPr wrap="none" rtlCol="0">
            <a:spAutoFit/>
          </a:bodyPr>
          <a:lstStyle/>
          <a:p>
            <a:r>
              <a:rPr lang="en-US" sz="2000" dirty="0">
                <a:latin typeface="Alexandria" charset="0"/>
                <a:cs typeface="Alexandria" charset="0"/>
              </a:rPr>
              <a:t>REA621</a:t>
            </a:r>
          </a:p>
          <a:p>
            <a:r>
              <a:rPr lang="en-US" sz="2000" dirty="0">
                <a:latin typeface="Alexandria" charset="0"/>
                <a:cs typeface="Alexandria" charset="0"/>
              </a:rPr>
              <a:t>Real Estate market analysis</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Rana Maya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19278" y="1155869"/>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80431" y="4884389"/>
            <a:ext cx="5884675" cy="1631216"/>
          </a:xfrm>
          <a:prstGeom prst="rect">
            <a:avLst/>
          </a:prstGeom>
          <a:noFill/>
        </p:spPr>
        <p:txBody>
          <a:bodyPr wrap="square">
            <a:spAutoFit/>
          </a:bodyPr>
          <a:lstStyle/>
          <a:p>
            <a:pPr algn="just"/>
            <a:r>
              <a:rPr lang="en-US" sz="2000" dirty="0">
                <a:latin typeface="Alexandria"/>
              </a:rPr>
              <a:t>This lecture introduces conducting a market analysis for mixed-use projects to determine the appropriate mix of uses, understand demand and supply dynamics, evaluate financial feasibility, and minimize development risks.</a:t>
            </a:r>
          </a:p>
        </p:txBody>
      </p:sp>
      <p:sp>
        <p:nvSpPr>
          <p:cNvPr id="41" name="TextBox 40"/>
          <p:cNvSpPr txBox="1"/>
          <p:nvPr/>
        </p:nvSpPr>
        <p:spPr>
          <a:xfrm>
            <a:off x="6301339" y="1259391"/>
            <a:ext cx="1430969"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Abstract</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Google Shape;6210;p53">
            <a:extLst>
              <a:ext uri="{FF2B5EF4-FFF2-40B4-BE49-F238E27FC236}">
                <a16:creationId xmlns:a16="http://schemas.microsoft.com/office/drawing/2014/main" id="{D608079A-B8CF-7D76-E8C0-112505C4B51E}"/>
              </a:ext>
            </a:extLst>
          </p:cNvPr>
          <p:cNvSpPr/>
          <p:nvPr/>
        </p:nvSpPr>
        <p:spPr>
          <a:xfrm>
            <a:off x="211313" y="4151963"/>
            <a:ext cx="696653" cy="732426"/>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456462" y="1369448"/>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61700" y="1793379"/>
            <a:ext cx="8417320" cy="4199611"/>
          </a:xfrm>
          <a:prstGeom prst="rect">
            <a:avLst/>
          </a:prstGeom>
          <a:noFill/>
        </p:spPr>
        <p:txBody>
          <a:bodyPr wrap="square" rtlCol="0">
            <a:spAutoFit/>
          </a:bodyPr>
          <a:lstStyle/>
          <a:p>
            <a:pPr>
              <a:lnSpc>
                <a:spcPct val="150000"/>
              </a:lnSpc>
            </a:pPr>
            <a:r>
              <a:rPr lang="en-US" sz="2000" dirty="0"/>
              <a:t>1. Introduction</a:t>
            </a:r>
            <a:endParaRPr lang="en-US" sz="2000" b="1" dirty="0">
              <a:latin typeface="Alexandria" charset="0"/>
            </a:endParaRPr>
          </a:p>
          <a:p>
            <a:pPr>
              <a:lnSpc>
                <a:spcPct val="150000"/>
              </a:lnSpc>
            </a:pPr>
            <a:r>
              <a:rPr lang="en-US" sz="2000" dirty="0"/>
              <a:t>2. Mixed-Use Development Challenges</a:t>
            </a:r>
          </a:p>
          <a:p>
            <a:pPr>
              <a:lnSpc>
                <a:spcPct val="150000"/>
              </a:lnSpc>
            </a:pPr>
            <a:r>
              <a:rPr lang="en-US" sz="2000" dirty="0"/>
              <a:t>3. . Characteristics of Mixed-Use Development</a:t>
            </a:r>
            <a:endParaRPr lang="en-US" sz="2000" dirty="0">
              <a:latin typeface="Alexandria"/>
            </a:endParaRPr>
          </a:p>
          <a:p>
            <a:pPr>
              <a:lnSpc>
                <a:spcPct val="150000"/>
              </a:lnSpc>
            </a:pPr>
            <a:r>
              <a:rPr lang="en-US" sz="2000" dirty="0">
                <a:latin typeface="Alexandria"/>
              </a:rPr>
              <a:t>4. </a:t>
            </a:r>
            <a:r>
              <a:rPr lang="en-US" sz="2000" dirty="0"/>
              <a:t>Analyzing the Market Potential of Mixed-Use Projects</a:t>
            </a:r>
            <a:endParaRPr lang="en-US" sz="2000" dirty="0">
              <a:latin typeface="Alexandria"/>
            </a:endParaRPr>
          </a:p>
          <a:p>
            <a:pPr>
              <a:lnSpc>
                <a:spcPct val="150000"/>
              </a:lnSpc>
            </a:pPr>
            <a:r>
              <a:rPr lang="en-US" sz="2000" dirty="0"/>
              <a:t>5. Understanding Synergy</a:t>
            </a:r>
          </a:p>
          <a:p>
            <a:pPr>
              <a:lnSpc>
                <a:spcPct val="150000"/>
              </a:lnSpc>
            </a:pPr>
            <a:r>
              <a:rPr lang="en-US" sz="2000" dirty="0">
                <a:latin typeface="Alexandria"/>
              </a:rPr>
              <a:t>6. </a:t>
            </a:r>
            <a:r>
              <a:rPr lang="en-US" sz="2000" dirty="0">
                <a:solidFill>
                  <a:prstClr val="black"/>
                </a:solidFill>
              </a:rPr>
              <a:t>Using Consumer Research and Social Media</a:t>
            </a:r>
            <a:endParaRPr lang="en-US" sz="2000" dirty="0">
              <a:latin typeface="Alexandria"/>
            </a:endParaRPr>
          </a:p>
          <a:p>
            <a:pPr>
              <a:lnSpc>
                <a:spcPct val="150000"/>
              </a:lnSpc>
            </a:pPr>
            <a:r>
              <a:rPr lang="en-US" sz="2000" dirty="0"/>
              <a:t>7</a:t>
            </a:r>
            <a:r>
              <a:rPr lang="en-US" sz="2000" b="1" dirty="0"/>
              <a:t>. </a:t>
            </a:r>
            <a:r>
              <a:rPr lang="en-US" sz="2000" dirty="0">
                <a:latin typeface="Alexandria"/>
              </a:rPr>
              <a:t>Overall marketability</a:t>
            </a:r>
          </a:p>
          <a:p>
            <a:pPr>
              <a:lnSpc>
                <a:spcPct val="150000"/>
              </a:lnSpc>
            </a:pPr>
            <a:r>
              <a:rPr lang="en-US" sz="2000" dirty="0"/>
              <a:t>8.</a:t>
            </a:r>
            <a:r>
              <a:rPr lang="en-US" sz="2000" dirty="0">
                <a:latin typeface="Alexandria"/>
              </a:rPr>
              <a:t> </a:t>
            </a:r>
            <a:r>
              <a:rPr lang="en-US" sz="2000" dirty="0"/>
              <a:t>Case Study: Market Analysis for a Mixed-Use Development Project</a:t>
            </a:r>
            <a:endParaRPr lang="en-US" sz="2000" dirty="0">
              <a:latin typeface="Alexandria"/>
            </a:endParaRPr>
          </a:p>
          <a:p>
            <a:pPr>
              <a:lnSpc>
                <a:spcPct val="150000"/>
              </a:lnSpc>
            </a:pPr>
            <a:endParaRPr lang="en-US" sz="2000" dirty="0">
              <a:latin typeface="Alexandria"/>
            </a:endParaRPr>
          </a:p>
        </p:txBody>
      </p:sp>
      <p:sp>
        <p:nvSpPr>
          <p:cNvPr id="32" name="Rectangle 31"/>
          <p:cNvSpPr/>
          <p:nvPr/>
        </p:nvSpPr>
        <p:spPr>
          <a:xfrm>
            <a:off x="3305631" y="1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361700" y="18828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497655" y="46582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en-US" sz="4000" b="1" dirty="0">
                <a:solidFill>
                  <a:schemeClr val="bg1"/>
                </a:solidFill>
                <a:latin typeface="Alexandria"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0CE13D-8B82-6754-F2AA-481839D5E7A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BBF0430-D5F7-E439-FCCD-42A84D63470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8C814B13-5583-6976-7E56-2FF84BD500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1DDCDC4-4A68-C235-02E3-646EDC090D6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80F32A77-8190-F71C-804D-C55C75C35F68}"/>
              </a:ext>
            </a:extLst>
          </p:cNvPr>
          <p:cNvSpPr txBox="1"/>
          <p:nvPr/>
        </p:nvSpPr>
        <p:spPr>
          <a:xfrm>
            <a:off x="4570236" y="1054324"/>
            <a:ext cx="4113898" cy="460375"/>
          </a:xfrm>
          <a:prstGeom prst="rect">
            <a:avLst/>
          </a:prstGeom>
          <a:noFill/>
        </p:spPr>
        <p:txBody>
          <a:bodyPr wrap="square" rtlCol="0">
            <a:spAutoFit/>
          </a:bodyPr>
          <a:lstStyle/>
          <a:p>
            <a:pPr lvl="1"/>
            <a:r>
              <a:rPr lang="en-US" sz="2400" b="1" dirty="0">
                <a:solidFill>
                  <a:srgbClr val="00B0F0"/>
                </a:solidFill>
                <a:latin typeface="Alexandria" charset="0"/>
                <a:cs typeface="Alexandria" charset="0"/>
              </a:rPr>
              <a:t>Learning outcomes</a:t>
            </a:r>
          </a:p>
        </p:txBody>
      </p:sp>
      <p:sp>
        <p:nvSpPr>
          <p:cNvPr id="28" name="Rectangle 27">
            <a:extLst>
              <a:ext uri="{FF2B5EF4-FFF2-40B4-BE49-F238E27FC236}">
                <a16:creationId xmlns:a16="http://schemas.microsoft.com/office/drawing/2014/main" id="{4196B050-3D98-3F0A-4645-5D4635D89B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B68AFF7-BDCB-B2B7-9E56-25BD78174603}"/>
              </a:ext>
            </a:extLst>
          </p:cNvPr>
          <p:cNvSpPr txBox="1"/>
          <p:nvPr/>
        </p:nvSpPr>
        <p:spPr>
          <a:xfrm>
            <a:off x="3458086" y="1873348"/>
            <a:ext cx="8417320" cy="4401205"/>
          </a:xfrm>
          <a:prstGeom prst="rect">
            <a:avLst/>
          </a:prstGeom>
          <a:noFill/>
        </p:spPr>
        <p:txBody>
          <a:bodyPr wrap="square" rtlCol="0">
            <a:spAutoFit/>
          </a:bodyPr>
          <a:lstStyle/>
          <a:p>
            <a:pPr>
              <a:lnSpc>
                <a:spcPct val="150000"/>
              </a:lnSpc>
            </a:pPr>
            <a:r>
              <a:rPr lang="en-US" sz="2000" dirty="0">
                <a:latin typeface="Alexandria"/>
              </a:rPr>
              <a:t>By the end of the lecture, you will be able to:</a:t>
            </a:r>
          </a:p>
          <a:p>
            <a:pPr>
              <a:lnSpc>
                <a:spcPct val="150000"/>
              </a:lnSpc>
            </a:pPr>
            <a:r>
              <a:rPr lang="en-US" sz="2000" dirty="0">
                <a:latin typeface="Alexandria"/>
              </a:rPr>
              <a:t>Understand the concept and characteristics of mixed-use developments.</a:t>
            </a:r>
          </a:p>
          <a:p>
            <a:r>
              <a:rPr lang="en-US" sz="2000" dirty="0">
                <a:latin typeface="Alexandria"/>
              </a:rPr>
              <a:t>•  </a:t>
            </a:r>
            <a:r>
              <a:rPr lang="en-US" sz="2000" b="1" dirty="0">
                <a:latin typeface="Alexandria"/>
              </a:rPr>
              <a:t>Explain</a:t>
            </a:r>
            <a:r>
              <a:rPr lang="en-US" sz="2000" dirty="0">
                <a:latin typeface="Alexandria"/>
              </a:rPr>
              <a:t> the importance of market analysis in mixed-use real estate projects.</a:t>
            </a:r>
          </a:p>
          <a:p>
            <a:r>
              <a:rPr lang="en-US" sz="2000" dirty="0">
                <a:latin typeface="Alexandria"/>
              </a:rPr>
              <a:t>•  </a:t>
            </a:r>
            <a:r>
              <a:rPr lang="en-US" sz="2000" b="1" dirty="0">
                <a:latin typeface="Alexandria"/>
              </a:rPr>
              <a:t>Identify</a:t>
            </a:r>
            <a:r>
              <a:rPr lang="en-US" sz="2000" dirty="0">
                <a:latin typeface="Alexandria"/>
              </a:rPr>
              <a:t> key demand and supply factors affecting mixed-use development markets.</a:t>
            </a:r>
          </a:p>
          <a:p>
            <a:r>
              <a:rPr lang="en-US" sz="2000" dirty="0">
                <a:latin typeface="Alexandria"/>
              </a:rPr>
              <a:t>•  </a:t>
            </a:r>
            <a:r>
              <a:rPr lang="en-US" sz="2000" b="1" dirty="0">
                <a:latin typeface="Alexandria"/>
              </a:rPr>
              <a:t>Analyze</a:t>
            </a:r>
            <a:r>
              <a:rPr lang="en-US" sz="2000" dirty="0">
                <a:latin typeface="Alexandria"/>
              </a:rPr>
              <a:t> demographic, economic, and location factors influencing project feasibility.</a:t>
            </a:r>
          </a:p>
          <a:p>
            <a:r>
              <a:rPr lang="en-US" sz="2000" dirty="0">
                <a:latin typeface="Alexandria"/>
              </a:rPr>
              <a:t>•  </a:t>
            </a:r>
            <a:r>
              <a:rPr lang="en-US" sz="2000" b="1" dirty="0">
                <a:latin typeface="Alexandria"/>
              </a:rPr>
              <a:t>Evaluate</a:t>
            </a:r>
            <a:r>
              <a:rPr lang="en-US" sz="2000" dirty="0">
                <a:latin typeface="Alexandria"/>
              </a:rPr>
              <a:t> the appropriate mix of residential, commercial, and other land uses in a development project.</a:t>
            </a:r>
          </a:p>
          <a:p>
            <a:r>
              <a:rPr lang="en-US" sz="2000" dirty="0">
                <a:latin typeface="Alexandria"/>
              </a:rPr>
              <a:t>•  </a:t>
            </a:r>
            <a:r>
              <a:rPr lang="en-US" sz="2000" b="1" dirty="0">
                <a:latin typeface="Alexandria"/>
              </a:rPr>
              <a:t>Interpret</a:t>
            </a:r>
            <a:r>
              <a:rPr lang="en-US" sz="2000" dirty="0">
                <a:latin typeface="Alexandria"/>
              </a:rPr>
              <a:t> market indicators such as absorption rates, vacancy levels, and price trends.</a:t>
            </a:r>
          </a:p>
          <a:p>
            <a:r>
              <a:rPr lang="en-US" sz="2000" dirty="0">
                <a:latin typeface="Alexandria"/>
              </a:rPr>
              <a:t>•  </a:t>
            </a:r>
            <a:r>
              <a:rPr lang="en-US" sz="2000" b="1" dirty="0">
                <a:latin typeface="Alexandria"/>
              </a:rPr>
              <a:t>Apply</a:t>
            </a:r>
            <a:r>
              <a:rPr lang="en-US" sz="2000" dirty="0">
                <a:latin typeface="Alexandria"/>
              </a:rPr>
              <a:t> market analysis techniques to assess the viability of mixed-use development projects.</a:t>
            </a:r>
          </a:p>
        </p:txBody>
      </p:sp>
      <p:sp>
        <p:nvSpPr>
          <p:cNvPr id="32" name="Rectangle 31">
            <a:extLst>
              <a:ext uri="{FF2B5EF4-FFF2-40B4-BE49-F238E27FC236}">
                <a16:creationId xmlns:a16="http://schemas.microsoft.com/office/drawing/2014/main" id="{C7DA111B-67FD-1AD1-AD33-96EB663BEA3B}"/>
              </a:ext>
            </a:extLst>
          </p:cNvPr>
          <p:cNvSpPr/>
          <p:nvPr/>
        </p:nvSpPr>
        <p:spPr>
          <a:xfrm>
            <a:off x="3305631" y="1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96BBF77-A40D-00DA-B687-BB383EA6D7DD}"/>
              </a:ext>
            </a:extLst>
          </p:cNvPr>
          <p:cNvSpPr txBox="1"/>
          <p:nvPr/>
        </p:nvSpPr>
        <p:spPr>
          <a:xfrm>
            <a:off x="3361700" y="18828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E2B16C7B-405A-D8DD-B53C-B4BDEE13228A}"/>
              </a:ext>
            </a:extLst>
          </p:cNvPr>
          <p:cNvSpPr txBox="1"/>
          <p:nvPr/>
        </p:nvSpPr>
        <p:spPr>
          <a:xfrm>
            <a:off x="3497655" y="46582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endParaRPr lang="en-US" sz="4000" b="1" dirty="0">
              <a:solidFill>
                <a:schemeClr val="bg1"/>
              </a:solidFill>
              <a:latin typeface="Alexandria" charset="0"/>
            </a:endParaRPr>
          </a:p>
        </p:txBody>
      </p:sp>
      <p:pic>
        <p:nvPicPr>
          <p:cNvPr id="6" name="Graphic 21">
            <a:extLst>
              <a:ext uri="{FF2B5EF4-FFF2-40B4-BE49-F238E27FC236}">
                <a16:creationId xmlns:a16="http://schemas.microsoft.com/office/drawing/2014/main" id="{1D0ACFC6-5DF9-402E-4360-1E7E4F0C38F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741971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2088AE-A07C-EB62-126A-6CCD111866B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3634C2-CEA6-899C-8757-874EEF86715A}"/>
              </a:ext>
            </a:extLst>
          </p:cNvPr>
          <p:cNvSpPr/>
          <p:nvPr/>
        </p:nvSpPr>
        <p:spPr>
          <a:xfrm>
            <a:off x="1119120" y="933450"/>
            <a:ext cx="4408762" cy="46224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000" dirty="0">
                <a:solidFill>
                  <a:schemeClr val="tx1"/>
                </a:solidFill>
                <a:latin typeface="Alexandria"/>
              </a:rPr>
              <a:t>Mixed-use development has become a central strategy in contemporary urban planning and real estate development. By integrating residential, commercial, office, hospitality, and recreational functions within a single project or district, mixed-use developments create vibrant environments that </a:t>
            </a:r>
            <a:r>
              <a:rPr lang="en-US" sz="2000" dirty="0">
                <a:solidFill>
                  <a:schemeClr val="tx1"/>
                </a:solidFill>
              </a:rPr>
              <a:t>support economic activity, efficient land use, and sustainable urban growth.</a:t>
            </a:r>
            <a:endParaRPr lang="id-ID" sz="2000" dirty="0">
              <a:solidFill>
                <a:schemeClr val="tx1"/>
              </a:solidFill>
              <a:latin typeface="Alexandria"/>
            </a:endParaRPr>
          </a:p>
        </p:txBody>
      </p:sp>
      <p:sp>
        <p:nvSpPr>
          <p:cNvPr id="7" name="Rectangle 6">
            <a:extLst>
              <a:ext uri="{FF2B5EF4-FFF2-40B4-BE49-F238E27FC236}">
                <a16:creationId xmlns:a16="http://schemas.microsoft.com/office/drawing/2014/main" id="{00409D73-08CA-85B8-D363-6BBA61235086}"/>
              </a:ext>
            </a:extLst>
          </p:cNvPr>
          <p:cNvSpPr/>
          <p:nvPr/>
        </p:nvSpPr>
        <p:spPr>
          <a:xfrm>
            <a:off x="6857210" y="3642567"/>
            <a:ext cx="4215670" cy="2653034"/>
          </a:xfrm>
          <a:prstGeom prst="rect">
            <a:avLst/>
          </a:prstGeom>
        </p:spPr>
        <p:txBody>
          <a:bodyPr wrap="square">
            <a:spAutoFit/>
          </a:bodyPr>
          <a:lstStyle/>
          <a:p>
            <a:pPr>
              <a:lnSpc>
                <a:spcPct val="120000"/>
              </a:lnSpc>
            </a:pPr>
            <a:r>
              <a:rPr lang="en-US" sz="2000" dirty="0">
                <a:latin typeface="Alexandria"/>
              </a:rPr>
              <a:t>A comprehensive market analysis helps developers and investors identify target markets, forecast absorption rates, and align project components with the economic and demographic characteristics of the surrounding area.</a:t>
            </a:r>
          </a:p>
        </p:txBody>
      </p:sp>
      <p:sp>
        <p:nvSpPr>
          <p:cNvPr id="18" name="Rectangle 17">
            <a:extLst>
              <a:ext uri="{FF2B5EF4-FFF2-40B4-BE49-F238E27FC236}">
                <a16:creationId xmlns:a16="http://schemas.microsoft.com/office/drawing/2014/main" id="{A1082B17-2446-9C5C-1227-64A9AE49DA08}"/>
              </a:ext>
            </a:extLst>
          </p:cNvPr>
          <p:cNvSpPr/>
          <p:nvPr/>
        </p:nvSpPr>
        <p:spPr>
          <a:xfrm>
            <a:off x="5437994" y="3444751"/>
            <a:ext cx="1440505"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F5140AF0-65E4-0139-B24D-75BD7B6F9265}"/>
              </a:ext>
            </a:extLst>
          </p:cNvPr>
          <p:cNvSpPr txBox="1"/>
          <p:nvPr/>
        </p:nvSpPr>
        <p:spPr>
          <a:xfrm>
            <a:off x="5395416" y="3670578"/>
            <a:ext cx="1440505"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Why?</a:t>
            </a:r>
          </a:p>
        </p:txBody>
      </p:sp>
      <p:sp>
        <p:nvSpPr>
          <p:cNvPr id="29" name="Rectangle 28">
            <a:extLst>
              <a:ext uri="{FF2B5EF4-FFF2-40B4-BE49-F238E27FC236}">
                <a16:creationId xmlns:a16="http://schemas.microsoft.com/office/drawing/2014/main" id="{F44D7DBB-34FE-286F-CF72-FD841E9D321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B2A3B31-230B-AA20-E0D2-40E5D3F63F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 name="عنصر نائب للصورة 4">
            <a:extLst>
              <a:ext uri="{FF2B5EF4-FFF2-40B4-BE49-F238E27FC236}">
                <a16:creationId xmlns:a16="http://schemas.microsoft.com/office/drawing/2014/main" id="{59EB0689-D2F5-2712-6167-38A70B54DC02}"/>
              </a:ext>
            </a:extLst>
          </p:cNvPr>
          <p:cNvPicPr>
            <a:picLocks noGrp="1" noChangeAspect="1"/>
          </p:cNvPicPr>
          <p:nvPr>
            <p:ph type="pic" sz="quarter" idx="10"/>
          </p:nvPr>
        </p:nvPicPr>
        <p:blipFill>
          <a:blip r:embed="rId3"/>
          <a:srcRect t="9514" b="9514"/>
          <a:stretch>
            <a:fillRect/>
          </a:stretch>
        </p:blipFill>
        <p:spPr>
          <a:prstGeom prst="rect">
            <a:avLst/>
          </a:prstGeom>
        </p:spPr>
      </p:pic>
    </p:spTree>
    <p:extLst>
      <p:ext uri="{BB962C8B-B14F-4D97-AF65-F5344CB8AC3E}">
        <p14:creationId xmlns:p14="http://schemas.microsoft.com/office/powerpoint/2010/main" val="3523972359"/>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F6B6FD-B4FF-D27E-E48F-09E3CCAEB2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169770-F31C-31F8-9118-F8EE378B7081}"/>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D4F6213E-7A53-5078-4DDB-E632BBF90B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2">
            <a:extLst>
              <a:ext uri="{FF2B5EF4-FFF2-40B4-BE49-F238E27FC236}">
                <a16:creationId xmlns:a16="http://schemas.microsoft.com/office/drawing/2014/main" id="{F7C5FA4D-FFEB-60C6-0C40-7187A6BAD557}"/>
              </a:ext>
            </a:extLst>
          </p:cNvPr>
          <p:cNvSpPr txBox="1"/>
          <p:nvPr/>
        </p:nvSpPr>
        <p:spPr>
          <a:xfrm>
            <a:off x="729561" y="1083696"/>
            <a:ext cx="8326179" cy="523220"/>
          </a:xfrm>
          <a:prstGeom prst="rect">
            <a:avLst/>
          </a:prstGeom>
          <a:noFill/>
        </p:spPr>
        <p:txBody>
          <a:bodyPr wrap="square" rtlCol="0">
            <a:spAutoFit/>
          </a:bodyPr>
          <a:lstStyle/>
          <a:p>
            <a:r>
              <a:rPr lang="en-US" sz="2800" dirty="0">
                <a:latin typeface="Alexandria"/>
              </a:rPr>
              <a:t>1. Introduction</a:t>
            </a:r>
          </a:p>
        </p:txBody>
      </p:sp>
      <p:sp>
        <p:nvSpPr>
          <p:cNvPr id="2" name="موجة مزدوجة 1">
            <a:extLst>
              <a:ext uri="{FF2B5EF4-FFF2-40B4-BE49-F238E27FC236}">
                <a16:creationId xmlns:a16="http://schemas.microsoft.com/office/drawing/2014/main" id="{6C167226-AE15-4F4B-4F2A-2436716EB17A}"/>
              </a:ext>
            </a:extLst>
          </p:cNvPr>
          <p:cNvSpPr/>
          <p:nvPr/>
        </p:nvSpPr>
        <p:spPr>
          <a:xfrm>
            <a:off x="1344170" y="2379779"/>
            <a:ext cx="8909102" cy="2916044"/>
          </a:xfrm>
          <a:prstGeom prst="doubleWave">
            <a:avLst/>
          </a:prstGeom>
          <a:solidFill>
            <a:schemeClr val="accent4">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b="1" dirty="0">
                <a:solidFill>
                  <a:schemeClr val="tx1"/>
                </a:solidFill>
                <a:latin typeface="Alexandria"/>
              </a:rPr>
              <a:t>A mixed-use project </a:t>
            </a:r>
            <a:r>
              <a:rPr lang="en-US" sz="2000" dirty="0">
                <a:solidFill>
                  <a:schemeClr val="tx1"/>
                </a:solidFill>
                <a:latin typeface="Alexandria"/>
              </a:rPr>
              <a:t>can cover a dozen acres or much more; it might have a few buildings with only one use (for example, freestanding restaurants, a hotel, or townhouses), and multiple taller buildings, each with two or more uses. </a:t>
            </a:r>
          </a:p>
          <a:p>
            <a:endParaRPr lang="en-US" sz="2000" dirty="0">
              <a:solidFill>
                <a:schemeClr val="tx1"/>
              </a:solidFill>
              <a:latin typeface="Alexandria"/>
            </a:endParaRPr>
          </a:p>
          <a:p>
            <a:r>
              <a:rPr lang="en-US" sz="2000" dirty="0">
                <a:solidFill>
                  <a:schemeClr val="tx1"/>
                </a:solidFill>
                <a:latin typeface="Alexandria"/>
              </a:rPr>
              <a:t>The development will have pedestrian connections between buildings, open space (plazas, parks, walking/ biking trails, water features), shared signage, and (to some extent) shared parking.</a:t>
            </a:r>
            <a:endParaRPr lang="en-US" sz="2000" b="1" dirty="0">
              <a:solidFill>
                <a:schemeClr val="tx1"/>
              </a:solidFill>
              <a:latin typeface="Alexandria"/>
            </a:endParaRPr>
          </a:p>
        </p:txBody>
      </p:sp>
    </p:spTree>
    <p:extLst>
      <p:ext uri="{BB962C8B-B14F-4D97-AF65-F5344CB8AC3E}">
        <p14:creationId xmlns:p14="http://schemas.microsoft.com/office/powerpoint/2010/main" val="422048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6810A8-DECE-0DC4-197A-4B7F4675A8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EFDF53-3045-CB7E-F417-5D8383F00242}"/>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22C2C84-4F4D-8F52-C9C2-13A72A428A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2">
            <a:extLst>
              <a:ext uri="{FF2B5EF4-FFF2-40B4-BE49-F238E27FC236}">
                <a16:creationId xmlns:a16="http://schemas.microsoft.com/office/drawing/2014/main" id="{37ED3ADC-1FC1-2290-15C7-9190EEE7BAE8}"/>
              </a:ext>
            </a:extLst>
          </p:cNvPr>
          <p:cNvSpPr txBox="1"/>
          <p:nvPr/>
        </p:nvSpPr>
        <p:spPr>
          <a:xfrm>
            <a:off x="729561" y="1083696"/>
            <a:ext cx="8326179" cy="523220"/>
          </a:xfrm>
          <a:prstGeom prst="rect">
            <a:avLst/>
          </a:prstGeom>
          <a:noFill/>
        </p:spPr>
        <p:txBody>
          <a:bodyPr wrap="square" rtlCol="0">
            <a:spAutoFit/>
          </a:bodyPr>
          <a:lstStyle/>
          <a:p>
            <a:r>
              <a:rPr lang="en-US" sz="2800" dirty="0">
                <a:latin typeface="Alexandria"/>
              </a:rPr>
              <a:t>1. Introduction</a:t>
            </a:r>
          </a:p>
        </p:txBody>
      </p:sp>
      <p:sp>
        <p:nvSpPr>
          <p:cNvPr id="2" name="موجة مزدوجة 1">
            <a:extLst>
              <a:ext uri="{FF2B5EF4-FFF2-40B4-BE49-F238E27FC236}">
                <a16:creationId xmlns:a16="http://schemas.microsoft.com/office/drawing/2014/main" id="{680BA15B-49A3-7CD8-23F4-EF956A2386D8}"/>
              </a:ext>
            </a:extLst>
          </p:cNvPr>
          <p:cNvSpPr/>
          <p:nvPr/>
        </p:nvSpPr>
        <p:spPr>
          <a:xfrm>
            <a:off x="1190717" y="2126185"/>
            <a:ext cx="9862294" cy="3784754"/>
          </a:xfrm>
          <a:prstGeom prst="doubleWave">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400" b="1" dirty="0">
                <a:solidFill>
                  <a:schemeClr val="tx1"/>
                </a:solidFill>
                <a:latin typeface="Alexandria"/>
              </a:rPr>
              <a:t>Three or More Significant Revenue-Producing Uses</a:t>
            </a:r>
          </a:p>
          <a:p>
            <a:pPr algn="ctr"/>
            <a:endParaRPr lang="en-US" sz="2400" b="1" dirty="0">
              <a:solidFill>
                <a:schemeClr val="tx1"/>
              </a:solidFill>
              <a:latin typeface="Alexandria"/>
            </a:endParaRPr>
          </a:p>
          <a:p>
            <a:r>
              <a:rPr lang="en-US" sz="2000" b="1" dirty="0">
                <a:solidFill>
                  <a:schemeClr val="tx1"/>
                </a:solidFill>
                <a:latin typeface="Alexandria"/>
              </a:rPr>
              <a:t>A mixed-use project </a:t>
            </a:r>
            <a:r>
              <a:rPr lang="en-US" sz="2000" dirty="0">
                <a:solidFill>
                  <a:schemeClr val="tx1"/>
                </a:solidFill>
                <a:latin typeface="Alexandria"/>
              </a:rPr>
              <a:t>as “a development, in one building or several buildings, that combines </a:t>
            </a:r>
            <a:r>
              <a:rPr lang="en-US" sz="2000" b="1" dirty="0">
                <a:solidFill>
                  <a:schemeClr val="accent2"/>
                </a:solidFill>
                <a:latin typeface="Alexandria"/>
              </a:rPr>
              <a:t>at least three significant revenue-producing uses</a:t>
            </a:r>
            <a:r>
              <a:rPr lang="en-US" sz="2000" dirty="0">
                <a:solidFill>
                  <a:schemeClr val="tx1"/>
                </a:solidFill>
                <a:latin typeface="Alexandria"/>
              </a:rPr>
              <a:t> that are physically and functionally integrated and developed in conformance with a coherent plan.</a:t>
            </a:r>
          </a:p>
          <a:p>
            <a:endParaRPr lang="en-US" sz="2000" dirty="0">
              <a:solidFill>
                <a:schemeClr val="tx1"/>
              </a:solidFill>
              <a:latin typeface="Alexandria"/>
            </a:endParaRPr>
          </a:p>
          <a:p>
            <a:r>
              <a:rPr lang="en-US" sz="2000" dirty="0">
                <a:solidFill>
                  <a:schemeClr val="tx1"/>
                </a:solidFill>
                <a:latin typeface="Alexandria"/>
              </a:rPr>
              <a:t> A mixed-use development might include, for example, retail space on the ground floor, offices on the middle floors, and condominiums on the top floors, with a garage on the lower levels.”</a:t>
            </a:r>
            <a:endParaRPr lang="en-US" sz="2000" b="1" dirty="0">
              <a:solidFill>
                <a:schemeClr val="tx1"/>
              </a:solidFill>
              <a:latin typeface="Alexandria"/>
            </a:endParaRPr>
          </a:p>
        </p:txBody>
      </p:sp>
    </p:spTree>
    <p:extLst>
      <p:ext uri="{BB962C8B-B14F-4D97-AF65-F5344CB8AC3E}">
        <p14:creationId xmlns:p14="http://schemas.microsoft.com/office/powerpoint/2010/main" val="3220527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5979A-BFBD-DD0C-24BA-C2CBF5BD0A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791D4F-DCC4-413E-8242-D488F5505AEF}"/>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DBE79FCB-987C-C777-30B7-7643A02ED9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دمعة 4">
            <a:extLst>
              <a:ext uri="{FF2B5EF4-FFF2-40B4-BE49-F238E27FC236}">
                <a16:creationId xmlns:a16="http://schemas.microsoft.com/office/drawing/2014/main" id="{0661E3F2-AFAC-B711-9600-972BD8FEB478}"/>
              </a:ext>
            </a:extLst>
          </p:cNvPr>
          <p:cNvSpPr/>
          <p:nvPr/>
        </p:nvSpPr>
        <p:spPr>
          <a:xfrm>
            <a:off x="1362981" y="1979780"/>
            <a:ext cx="8470566" cy="3921887"/>
          </a:xfrm>
          <a:prstGeom prst="teardrop">
            <a:avLst>
              <a:gd name="adj" fmla="val 152797"/>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000" dirty="0">
                <a:solidFill>
                  <a:schemeClr val="tx1"/>
                </a:solidFill>
                <a:latin typeface="Alexandria"/>
              </a:rPr>
              <a:t>Mixed-use developments are not the same as the MPCs The latter, encompassing hundreds or even thousands of acres, usually will contain a variety of housing types and price points, as well as multiple commercial uses. MPCs may have pedestrian connectors and bike paths. </a:t>
            </a:r>
            <a:r>
              <a:rPr lang="en-US" sz="2000" b="1" dirty="0">
                <a:solidFill>
                  <a:schemeClr val="accent2"/>
                </a:solidFill>
                <a:latin typeface="Alexandria"/>
              </a:rPr>
              <a:t>But the primary focus—and profit generator—is housing</a:t>
            </a:r>
            <a:r>
              <a:rPr lang="en-US" sz="2000" dirty="0">
                <a:solidFill>
                  <a:schemeClr val="tx1"/>
                </a:solidFill>
                <a:latin typeface="Alexandria"/>
              </a:rPr>
              <a:t>. The community shopping centers, professional offices, health clubs, and other recreational facilities in an MPC are included primarily to enhance the marketability of homes and apartments. </a:t>
            </a:r>
            <a:endParaRPr lang="ar-SY" sz="2000" b="1" dirty="0">
              <a:solidFill>
                <a:schemeClr val="tx1"/>
              </a:solidFill>
              <a:latin typeface="Alexandria"/>
            </a:endParaRPr>
          </a:p>
        </p:txBody>
      </p:sp>
      <p:sp>
        <p:nvSpPr>
          <p:cNvPr id="6" name="TextBox 2">
            <a:extLst>
              <a:ext uri="{FF2B5EF4-FFF2-40B4-BE49-F238E27FC236}">
                <a16:creationId xmlns:a16="http://schemas.microsoft.com/office/drawing/2014/main" id="{7BBFA457-1107-1961-D2F1-9B507F5756AD}"/>
              </a:ext>
            </a:extLst>
          </p:cNvPr>
          <p:cNvSpPr txBox="1"/>
          <p:nvPr/>
        </p:nvSpPr>
        <p:spPr>
          <a:xfrm>
            <a:off x="729561" y="1083696"/>
            <a:ext cx="8326179" cy="523220"/>
          </a:xfrm>
          <a:prstGeom prst="rect">
            <a:avLst/>
          </a:prstGeom>
          <a:noFill/>
        </p:spPr>
        <p:txBody>
          <a:bodyPr wrap="square" rtlCol="0">
            <a:spAutoFit/>
          </a:bodyPr>
          <a:lstStyle/>
          <a:p>
            <a:r>
              <a:rPr lang="en-US" sz="2800" dirty="0">
                <a:latin typeface="Alexandria"/>
              </a:rPr>
              <a:t>1. Introduction</a:t>
            </a:r>
          </a:p>
        </p:txBody>
      </p:sp>
    </p:spTree>
    <p:extLst>
      <p:ext uri="{BB962C8B-B14F-4D97-AF65-F5344CB8AC3E}">
        <p14:creationId xmlns:p14="http://schemas.microsoft.com/office/powerpoint/2010/main" val="3264419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388BA6-1ECE-1A3B-C5E3-52405E07B3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723B91-F0C9-8F09-23D2-42646265AC8B}"/>
              </a:ext>
            </a:extLst>
          </p:cNvPr>
          <p:cNvSpPr/>
          <p:nvPr/>
        </p:nvSpPr>
        <p:spPr>
          <a:xfrm>
            <a:off x="689640" y="1772929"/>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Local conditions may not precisely mirror national trends. Not every metropolitan area benefits from a national economic boom, and some communities will survive a national recession relatively unscathed. As a result, real estate market studies usually give greater weight to metropolitan area economic indicators than to nationwide statistics.</a:t>
            </a:r>
          </a:p>
        </p:txBody>
      </p:sp>
      <p:sp>
        <p:nvSpPr>
          <p:cNvPr id="3" name="TextBox 2">
            <a:extLst>
              <a:ext uri="{FF2B5EF4-FFF2-40B4-BE49-F238E27FC236}">
                <a16:creationId xmlns:a16="http://schemas.microsoft.com/office/drawing/2014/main" id="{211B99A0-1B76-E693-EA4E-22ADE4CBB818}"/>
              </a:ext>
            </a:extLst>
          </p:cNvPr>
          <p:cNvSpPr txBox="1"/>
          <p:nvPr/>
        </p:nvSpPr>
        <p:spPr>
          <a:xfrm>
            <a:off x="834491" y="884224"/>
            <a:ext cx="8326179" cy="523220"/>
          </a:xfrm>
          <a:prstGeom prst="rect">
            <a:avLst/>
          </a:prstGeom>
          <a:noFill/>
        </p:spPr>
        <p:txBody>
          <a:bodyPr wrap="square" rtlCol="0">
            <a:spAutoFit/>
          </a:bodyPr>
          <a:lstStyle/>
          <a:p>
            <a:r>
              <a:rPr lang="en-US" sz="2800" dirty="0">
                <a:latin typeface="Alexandria"/>
              </a:rPr>
              <a:t>1. Introduction</a:t>
            </a:r>
          </a:p>
        </p:txBody>
      </p:sp>
      <p:pic>
        <p:nvPicPr>
          <p:cNvPr id="7" name="Graphic 21">
            <a:extLst>
              <a:ext uri="{FF2B5EF4-FFF2-40B4-BE49-F238E27FC236}">
                <a16:creationId xmlns:a16="http://schemas.microsoft.com/office/drawing/2014/main" id="{B87E4A04-D9A5-505B-BA49-9CB40F11B1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7">
            <a:extLst>
              <a:ext uri="{FF2B5EF4-FFF2-40B4-BE49-F238E27FC236}">
                <a16:creationId xmlns:a16="http://schemas.microsoft.com/office/drawing/2014/main" id="{C8496C7D-0EAB-AC4A-DC75-683E230BCA2B}"/>
              </a:ext>
            </a:extLst>
          </p:cNvPr>
          <p:cNvSpPr txBox="1"/>
          <p:nvPr/>
        </p:nvSpPr>
        <p:spPr>
          <a:xfrm>
            <a:off x="1093601" y="1930033"/>
            <a:ext cx="6071697" cy="4093428"/>
          </a:xfrm>
          <a:prstGeom prst="rect">
            <a:avLst/>
          </a:prstGeom>
          <a:solidFill>
            <a:schemeClr val="bg1"/>
          </a:solidFill>
        </p:spPr>
        <p:txBody>
          <a:bodyPr wrap="square" rtlCol="0">
            <a:spAutoFit/>
          </a:bodyPr>
          <a:lstStyle/>
          <a:p>
            <a:pPr marL="342900" indent="-342900">
              <a:buFont typeface="Arial" panose="020B0604020202020204" pitchFamily="34" charset="0"/>
              <a:buChar char="•"/>
            </a:pPr>
            <a:r>
              <a:rPr lang="en-US" sz="2000" b="1" dirty="0">
                <a:latin typeface="Alexandria"/>
              </a:rPr>
              <a:t>Mixed-use developers </a:t>
            </a:r>
            <a:r>
              <a:rPr lang="en-US" sz="2000" dirty="0">
                <a:latin typeface="Alexandria"/>
              </a:rPr>
              <a:t>must strategize the proper sizing, placement, connections, and timing of components. </a:t>
            </a:r>
          </a:p>
          <a:p>
            <a:pPr marL="342900" indent="-342900">
              <a:buFont typeface="Arial" panose="020B0604020202020204" pitchFamily="34" charset="0"/>
              <a:buChar char="•"/>
            </a:pPr>
            <a:r>
              <a:rPr lang="en-US" sz="2000" b="1" dirty="0">
                <a:latin typeface="Alexandria"/>
              </a:rPr>
              <a:t>Site planners and architects </a:t>
            </a:r>
            <a:r>
              <a:rPr lang="en-US" sz="2000" dirty="0">
                <a:latin typeface="Alexandria"/>
              </a:rPr>
              <a:t>must deal with myriad building code standards, density limits, parking requirements, and design issues that can differ for each proposed use.</a:t>
            </a:r>
          </a:p>
          <a:p>
            <a:pPr marL="342900" indent="-342900">
              <a:buFont typeface="Arial" panose="020B0604020202020204" pitchFamily="34" charset="0"/>
              <a:buChar char="•"/>
            </a:pPr>
            <a:r>
              <a:rPr lang="en-US" sz="2000" b="1" dirty="0">
                <a:solidFill>
                  <a:schemeClr val="accent2"/>
                </a:solidFill>
                <a:latin typeface="Alexandria"/>
              </a:rPr>
              <a:t>Market analysts must evaluate each property type individually and understand the synergies—both positive and negative— that can be created.</a:t>
            </a:r>
          </a:p>
          <a:p>
            <a:pPr marL="342900" indent="-342900">
              <a:buFont typeface="Arial" panose="020B0604020202020204" pitchFamily="34" charset="0"/>
              <a:buChar char="•"/>
            </a:pPr>
            <a:r>
              <a:rPr lang="en-US" sz="2000" b="1" dirty="0">
                <a:solidFill>
                  <a:srgbClr val="0070C0"/>
                </a:solidFill>
                <a:latin typeface="Alexandria"/>
              </a:rPr>
              <a:t>Financing is complex as the developer, investors, and lenders conduct their due diligence on the individual uses, as well as the composite project</a:t>
            </a:r>
            <a:r>
              <a:rPr lang="en-US" sz="2000" dirty="0">
                <a:solidFill>
                  <a:srgbClr val="0070C0"/>
                </a:solidFill>
              </a:rPr>
              <a:t>.</a:t>
            </a:r>
            <a:endParaRPr lang="en-US" sz="2000" b="1" dirty="0">
              <a:solidFill>
                <a:srgbClr val="0070C0"/>
              </a:solidFill>
              <a:latin typeface="Alexandria"/>
            </a:endParaRPr>
          </a:p>
        </p:txBody>
      </p:sp>
      <p:pic>
        <p:nvPicPr>
          <p:cNvPr id="2" name="صورة 1">
            <a:extLst>
              <a:ext uri="{FF2B5EF4-FFF2-40B4-BE49-F238E27FC236}">
                <a16:creationId xmlns:a16="http://schemas.microsoft.com/office/drawing/2014/main" id="{B1477D2F-AACF-07F7-0051-61D6D72344F5}"/>
              </a:ext>
            </a:extLst>
          </p:cNvPr>
          <p:cNvPicPr>
            <a:picLocks noChangeAspect="1"/>
          </p:cNvPicPr>
          <p:nvPr/>
        </p:nvPicPr>
        <p:blipFill>
          <a:blip r:embed="rId3"/>
          <a:stretch>
            <a:fillRect/>
          </a:stretch>
        </p:blipFill>
        <p:spPr>
          <a:xfrm>
            <a:off x="7165299" y="2452257"/>
            <a:ext cx="4062334" cy="3048979"/>
          </a:xfrm>
          <a:prstGeom prst="rect">
            <a:avLst/>
          </a:prstGeom>
        </p:spPr>
      </p:pic>
    </p:spTree>
    <p:extLst>
      <p:ext uri="{BB962C8B-B14F-4D97-AF65-F5344CB8AC3E}">
        <p14:creationId xmlns:p14="http://schemas.microsoft.com/office/powerpoint/2010/main" val="2930536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50A74E-3EF9-3990-D7BB-EDD4A2A691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C0DC04-29D6-FAC8-8B64-977C7ACBBD9D}"/>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60A3FC45-8244-7F64-D23E-F0AF60CF31A0}"/>
              </a:ext>
            </a:extLst>
          </p:cNvPr>
          <p:cNvSpPr txBox="1"/>
          <p:nvPr/>
        </p:nvSpPr>
        <p:spPr>
          <a:xfrm>
            <a:off x="867637" y="1887039"/>
            <a:ext cx="6684361" cy="4315027"/>
          </a:xfrm>
          <a:prstGeom prst="rect">
            <a:avLst/>
          </a:prstGeom>
          <a:noFill/>
        </p:spPr>
        <p:txBody>
          <a:bodyPr wrap="square" rtlCol="0">
            <a:spAutoFit/>
          </a:bodyPr>
          <a:lstStyle/>
          <a:p>
            <a:pPr marL="342900" indent="-342900">
              <a:lnSpc>
                <a:spcPct val="200000"/>
              </a:lnSpc>
              <a:buFont typeface="Wingdings" panose="05000000000000000000" pitchFamily="2" charset="2"/>
              <a:buChar char="§"/>
            </a:pPr>
            <a:r>
              <a:rPr lang="en-US" sz="2000" dirty="0">
                <a:latin typeface="Alexandria"/>
              </a:rPr>
              <a:t>Today, mixed-use development is accepted and often encouraged by government agencies because of its vitality. </a:t>
            </a:r>
          </a:p>
          <a:p>
            <a:pPr marL="342900" indent="-342900">
              <a:lnSpc>
                <a:spcPct val="200000"/>
              </a:lnSpc>
              <a:buFont typeface="Wingdings" panose="05000000000000000000" pitchFamily="2" charset="2"/>
              <a:buChar char="§"/>
            </a:pPr>
            <a:r>
              <a:rPr lang="en-US" sz="2000" dirty="0">
                <a:latin typeface="Alexandria"/>
              </a:rPr>
              <a:t>In densely developed neighborhoods, combining apartments or condominiums with retail, hotels, and entertainment has created 24-hour locations that are safer for residents and more inviting for tourists and business visitors. </a:t>
            </a:r>
          </a:p>
        </p:txBody>
      </p:sp>
      <p:pic>
        <p:nvPicPr>
          <p:cNvPr id="7" name="Graphic 21">
            <a:extLst>
              <a:ext uri="{FF2B5EF4-FFF2-40B4-BE49-F238E27FC236}">
                <a16:creationId xmlns:a16="http://schemas.microsoft.com/office/drawing/2014/main" id="{9516CBF6-EB7E-D426-BC7B-5E8DA43CC0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4742014-0A6C-5741-FD0E-5F9D2D052850}"/>
              </a:ext>
            </a:extLst>
          </p:cNvPr>
          <p:cNvSpPr txBox="1"/>
          <p:nvPr/>
        </p:nvSpPr>
        <p:spPr>
          <a:xfrm>
            <a:off x="729561" y="900292"/>
            <a:ext cx="8326179" cy="523220"/>
          </a:xfrm>
          <a:prstGeom prst="rect">
            <a:avLst/>
          </a:prstGeom>
          <a:noFill/>
        </p:spPr>
        <p:txBody>
          <a:bodyPr wrap="square" rtlCol="0">
            <a:spAutoFit/>
          </a:bodyPr>
          <a:lstStyle/>
          <a:p>
            <a:r>
              <a:rPr lang="en-US" sz="2800" dirty="0">
                <a:latin typeface="Alexandria"/>
              </a:rPr>
              <a:t>1. Introduction</a:t>
            </a:r>
          </a:p>
        </p:txBody>
      </p:sp>
      <p:pic>
        <p:nvPicPr>
          <p:cNvPr id="4" name="صورة 3">
            <a:extLst>
              <a:ext uri="{FF2B5EF4-FFF2-40B4-BE49-F238E27FC236}">
                <a16:creationId xmlns:a16="http://schemas.microsoft.com/office/drawing/2014/main" id="{59B219CA-57F2-109A-3E00-BB275FF8CAE6}"/>
              </a:ext>
            </a:extLst>
          </p:cNvPr>
          <p:cNvPicPr>
            <a:picLocks noChangeAspect="1"/>
          </p:cNvPicPr>
          <p:nvPr/>
        </p:nvPicPr>
        <p:blipFill>
          <a:blip r:embed="rId3"/>
          <a:stretch>
            <a:fillRect/>
          </a:stretch>
        </p:blipFill>
        <p:spPr>
          <a:xfrm>
            <a:off x="7784345" y="2548328"/>
            <a:ext cx="3413308" cy="2636629"/>
          </a:xfrm>
          <a:prstGeom prst="rect">
            <a:avLst/>
          </a:prstGeom>
        </p:spPr>
      </p:pic>
    </p:spTree>
    <p:extLst>
      <p:ext uri="{BB962C8B-B14F-4D97-AF65-F5344CB8AC3E}">
        <p14:creationId xmlns:p14="http://schemas.microsoft.com/office/powerpoint/2010/main" val="112324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EE894E-2CA0-326E-D1FA-2B4926E6CF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8FC07C-91BD-DA4E-EDB7-DFEBB49C1031}"/>
              </a:ext>
            </a:extLst>
          </p:cNvPr>
          <p:cNvSpPr/>
          <p:nvPr/>
        </p:nvSpPr>
        <p:spPr>
          <a:xfrm>
            <a:off x="617280" y="16954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7" name="Graphic 21">
            <a:extLst>
              <a:ext uri="{FF2B5EF4-FFF2-40B4-BE49-F238E27FC236}">
                <a16:creationId xmlns:a16="http://schemas.microsoft.com/office/drawing/2014/main" id="{D94FB52F-3F59-94EB-9825-A7803F6732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2">
            <a:extLst>
              <a:ext uri="{FF2B5EF4-FFF2-40B4-BE49-F238E27FC236}">
                <a16:creationId xmlns:a16="http://schemas.microsoft.com/office/drawing/2014/main" id="{5900AD61-D328-411B-30FC-6927CDE24DC2}"/>
              </a:ext>
            </a:extLst>
          </p:cNvPr>
          <p:cNvSpPr txBox="1"/>
          <p:nvPr/>
        </p:nvSpPr>
        <p:spPr>
          <a:xfrm>
            <a:off x="729561" y="900292"/>
            <a:ext cx="8326179" cy="671851"/>
          </a:xfrm>
          <a:prstGeom prst="rect">
            <a:avLst/>
          </a:prstGeom>
          <a:noFill/>
        </p:spPr>
        <p:txBody>
          <a:bodyPr wrap="square" rtlCol="0">
            <a:spAutoFit/>
          </a:bodyPr>
          <a:lstStyle/>
          <a:p>
            <a:pPr>
              <a:lnSpc>
                <a:spcPct val="150000"/>
              </a:lnSpc>
            </a:pPr>
            <a:r>
              <a:rPr lang="en-US" sz="2800" dirty="0"/>
              <a:t>2. Mixed-Use Development Challenges</a:t>
            </a:r>
          </a:p>
        </p:txBody>
      </p:sp>
      <p:sp>
        <p:nvSpPr>
          <p:cNvPr id="2" name="TextBox 47">
            <a:extLst>
              <a:ext uri="{FF2B5EF4-FFF2-40B4-BE49-F238E27FC236}">
                <a16:creationId xmlns:a16="http://schemas.microsoft.com/office/drawing/2014/main" id="{BCB8A873-562D-100E-FD5C-638AB5133EDE}"/>
              </a:ext>
            </a:extLst>
          </p:cNvPr>
          <p:cNvSpPr txBox="1"/>
          <p:nvPr/>
        </p:nvSpPr>
        <p:spPr>
          <a:xfrm>
            <a:off x="762000" y="2300933"/>
            <a:ext cx="10405672" cy="1631216"/>
          </a:xfrm>
          <a:prstGeom prst="rect">
            <a:avLst/>
          </a:prstGeom>
          <a:solidFill>
            <a:schemeClr val="accent1">
              <a:lumMod val="20000"/>
              <a:lumOff val="80000"/>
            </a:schemeClr>
          </a:solidFill>
        </p:spPr>
        <p:txBody>
          <a:bodyPr wrap="square" rtlCol="0">
            <a:spAutoFit/>
          </a:bodyPr>
          <a:lstStyle/>
          <a:p>
            <a:pPr marL="342900" indent="-342900">
              <a:buFont typeface="Wingdings" panose="05000000000000000000" pitchFamily="2" charset="2"/>
              <a:buChar char="§"/>
            </a:pPr>
            <a:r>
              <a:rPr lang="en-US" sz="2000" dirty="0">
                <a:latin typeface="Alexandria"/>
              </a:rPr>
              <a:t>Those involved must have managerial mastery and staff experience for each different property type involved and be able to monitor and adjust to very different market cycles for each.</a:t>
            </a:r>
          </a:p>
          <a:p>
            <a:pPr marL="342900" indent="-342900">
              <a:buFont typeface="Wingdings" panose="05000000000000000000" pitchFamily="2" charset="2"/>
              <a:buChar char="§"/>
            </a:pPr>
            <a:endParaRPr lang="en-US" sz="2000" dirty="0">
              <a:latin typeface="Alexandria"/>
            </a:endParaRPr>
          </a:p>
          <a:p>
            <a:pPr marL="342900" indent="-342900">
              <a:buFont typeface="Wingdings" panose="05000000000000000000" pitchFamily="2" charset="2"/>
              <a:buChar char="§"/>
            </a:pPr>
            <a:r>
              <a:rPr lang="en-US" sz="2000" dirty="0">
                <a:latin typeface="Alexandria"/>
              </a:rPr>
              <a:t>An eye for properties that make good candidates for such projects and the financial wherewithal to acquire the land in premium locations are also important. . </a:t>
            </a:r>
          </a:p>
        </p:txBody>
      </p:sp>
      <p:sp>
        <p:nvSpPr>
          <p:cNvPr id="3" name="مستطيل: زوايا مستديرة 2">
            <a:extLst>
              <a:ext uri="{FF2B5EF4-FFF2-40B4-BE49-F238E27FC236}">
                <a16:creationId xmlns:a16="http://schemas.microsoft.com/office/drawing/2014/main" id="{2DFCC7DC-6A14-CBCA-0F7B-F13A91F75D17}"/>
              </a:ext>
            </a:extLst>
          </p:cNvPr>
          <p:cNvSpPr/>
          <p:nvPr/>
        </p:nvSpPr>
        <p:spPr>
          <a:xfrm>
            <a:off x="762000" y="4220345"/>
            <a:ext cx="7583214" cy="1460912"/>
          </a:xfrm>
          <a:prstGeom prst="roundRect">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b="1" dirty="0">
                <a:solidFill>
                  <a:schemeClr val="tx1"/>
                </a:solidFill>
                <a:latin typeface="Alexandria"/>
              </a:rPr>
              <a:t>“</a:t>
            </a:r>
            <a:r>
              <a:rPr lang="en-US" sz="2000" dirty="0">
                <a:solidFill>
                  <a:schemeClr val="tx1"/>
                </a:solidFill>
                <a:latin typeface="Alexandria"/>
              </a:rPr>
              <a:t>You are dealing simultaneously with multiple different product types with different cycles, different demand generators and different fundamentals in the market for each form that are rarely in sync.</a:t>
            </a:r>
          </a:p>
          <a:p>
            <a:r>
              <a:rPr lang="en-US" sz="2000" b="1" dirty="0">
                <a:solidFill>
                  <a:schemeClr val="tx1"/>
                </a:solidFill>
                <a:latin typeface="Alexandria"/>
              </a:rPr>
              <a:t>There is a ton of complexity.</a:t>
            </a:r>
          </a:p>
        </p:txBody>
      </p:sp>
      <p:pic>
        <p:nvPicPr>
          <p:cNvPr id="4" name="صورة 3">
            <a:extLst>
              <a:ext uri="{FF2B5EF4-FFF2-40B4-BE49-F238E27FC236}">
                <a16:creationId xmlns:a16="http://schemas.microsoft.com/office/drawing/2014/main" id="{4E8CB2AA-F305-8DC8-DEB9-73AC5EBBD4ED}"/>
              </a:ext>
            </a:extLst>
          </p:cNvPr>
          <p:cNvPicPr>
            <a:picLocks noChangeAspect="1"/>
          </p:cNvPicPr>
          <p:nvPr/>
        </p:nvPicPr>
        <p:blipFill>
          <a:blip r:embed="rId3"/>
          <a:stretch>
            <a:fillRect/>
          </a:stretch>
        </p:blipFill>
        <p:spPr>
          <a:xfrm>
            <a:off x="8614972" y="4010481"/>
            <a:ext cx="2552700" cy="1790700"/>
          </a:xfrm>
          <a:prstGeom prst="rect">
            <a:avLst/>
          </a:prstGeom>
        </p:spPr>
      </p:pic>
    </p:spTree>
    <p:extLst>
      <p:ext uri="{BB962C8B-B14F-4D97-AF65-F5344CB8AC3E}">
        <p14:creationId xmlns:p14="http://schemas.microsoft.com/office/powerpoint/2010/main" val="1016568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7A3A2B-01D6-ABF6-5126-84454DB9D8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46B9D7-8B18-9EE9-B717-2FA56D77B8A4}"/>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7C7EF4A8-6C03-099B-26EB-D83CB9CDF9D2}"/>
              </a:ext>
            </a:extLst>
          </p:cNvPr>
          <p:cNvSpPr txBox="1"/>
          <p:nvPr/>
        </p:nvSpPr>
        <p:spPr>
          <a:xfrm>
            <a:off x="1024120" y="2279623"/>
            <a:ext cx="9999040" cy="1323439"/>
          </a:xfrm>
          <a:prstGeom prst="rect">
            <a:avLst/>
          </a:prstGeom>
          <a:solidFill>
            <a:schemeClr val="accent4">
              <a:lumMod val="20000"/>
              <a:lumOff val="80000"/>
            </a:schemeClr>
          </a:solidFill>
        </p:spPr>
        <p:txBody>
          <a:bodyPr wrap="square" rtlCol="0">
            <a:spAutoFit/>
          </a:bodyPr>
          <a:lstStyle/>
          <a:p>
            <a:r>
              <a:rPr lang="en-US" sz="2000" dirty="0">
                <a:latin typeface="Alexandria"/>
              </a:rPr>
              <a:t>Having at least three significant uses together in one development usually implies a project of considerable scale and impact. Typically, each major component will exceed 100,000 square feet, and total project size is usually more than 300,000 square feet. The largest developments can involve a million square feet or more. </a:t>
            </a:r>
          </a:p>
        </p:txBody>
      </p:sp>
      <p:pic>
        <p:nvPicPr>
          <p:cNvPr id="7" name="Graphic 21">
            <a:extLst>
              <a:ext uri="{FF2B5EF4-FFF2-40B4-BE49-F238E27FC236}">
                <a16:creationId xmlns:a16="http://schemas.microsoft.com/office/drawing/2014/main" id="{F375137D-6CCC-C327-C106-32F4D92F6B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83D8862-86DD-668F-AC1B-BC72076B9F16}"/>
              </a:ext>
            </a:extLst>
          </p:cNvPr>
          <p:cNvSpPr txBox="1"/>
          <p:nvPr/>
        </p:nvSpPr>
        <p:spPr>
          <a:xfrm>
            <a:off x="729561" y="900292"/>
            <a:ext cx="8326179" cy="671851"/>
          </a:xfrm>
          <a:prstGeom prst="rect">
            <a:avLst/>
          </a:prstGeom>
          <a:noFill/>
        </p:spPr>
        <p:txBody>
          <a:bodyPr wrap="square" rtlCol="0">
            <a:spAutoFit/>
          </a:bodyPr>
          <a:lstStyle/>
          <a:p>
            <a:pPr>
              <a:lnSpc>
                <a:spcPct val="150000"/>
              </a:lnSpc>
            </a:pPr>
            <a:r>
              <a:rPr lang="en-US" sz="2800" dirty="0"/>
              <a:t>2. Mixed-Use Development Challenges</a:t>
            </a:r>
          </a:p>
        </p:txBody>
      </p:sp>
      <p:sp>
        <p:nvSpPr>
          <p:cNvPr id="4" name="مستطيل: زوايا مستديرة 3">
            <a:extLst>
              <a:ext uri="{FF2B5EF4-FFF2-40B4-BE49-F238E27FC236}">
                <a16:creationId xmlns:a16="http://schemas.microsoft.com/office/drawing/2014/main" id="{B22FFBEC-B246-2951-4558-9291A154BE26}"/>
              </a:ext>
            </a:extLst>
          </p:cNvPr>
          <p:cNvSpPr/>
          <p:nvPr/>
        </p:nvSpPr>
        <p:spPr>
          <a:xfrm>
            <a:off x="1174608" y="3864275"/>
            <a:ext cx="9285695" cy="1460912"/>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b="1" dirty="0">
                <a:solidFill>
                  <a:schemeClr val="tx1"/>
                </a:solidFill>
                <a:latin typeface="Alexandria"/>
              </a:rPr>
              <a:t>“</a:t>
            </a:r>
            <a:r>
              <a:rPr lang="en-US" sz="2000" dirty="0">
                <a:solidFill>
                  <a:schemeClr val="tx1"/>
                </a:solidFill>
                <a:latin typeface="Alexandria"/>
              </a:rPr>
              <a:t>A mixed-use project can also improve the chances of success for a socially desirable but economically risky activity because the more profitable uses can carry the less profitable. For example, higher prices charged for market rate rental apartments provide funds to help subsidize less profitable units that are set aside for low-income households.</a:t>
            </a:r>
          </a:p>
        </p:txBody>
      </p:sp>
    </p:spTree>
    <p:extLst>
      <p:ext uri="{BB962C8B-B14F-4D97-AF65-F5344CB8AC3E}">
        <p14:creationId xmlns:p14="http://schemas.microsoft.com/office/powerpoint/2010/main" val="254443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8457D9-9094-7326-70B5-7E8BEE2171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6D1DD4-4B31-1159-1FAD-F43C8C7E746D}"/>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27CB3541-5E36-D794-C00C-510E8A768EA7}"/>
              </a:ext>
            </a:extLst>
          </p:cNvPr>
          <p:cNvSpPr txBox="1"/>
          <p:nvPr/>
        </p:nvSpPr>
        <p:spPr>
          <a:xfrm>
            <a:off x="729561" y="1923722"/>
            <a:ext cx="8603625" cy="4093428"/>
          </a:xfrm>
          <a:prstGeom prst="rect">
            <a:avLst/>
          </a:prstGeom>
          <a:solidFill>
            <a:schemeClr val="bg1"/>
          </a:solidFill>
        </p:spPr>
        <p:txBody>
          <a:bodyPr wrap="square" rtlCol="0">
            <a:spAutoFit/>
          </a:bodyPr>
          <a:lstStyle/>
          <a:p>
            <a:r>
              <a:rPr lang="en-US" sz="2000" b="1" dirty="0">
                <a:latin typeface="Alexandria"/>
              </a:rPr>
              <a:t>Physical and Functional Integration</a:t>
            </a:r>
          </a:p>
          <a:p>
            <a:r>
              <a:rPr lang="en-US" sz="2000" dirty="0">
                <a:latin typeface="Alexandria"/>
              </a:rPr>
              <a:t>The second descriptive characteristic of mixed-use developments is a :</a:t>
            </a:r>
          </a:p>
          <a:p>
            <a:r>
              <a:rPr lang="en-US" sz="2000" dirty="0">
                <a:latin typeface="Alexandria"/>
              </a:rPr>
              <a:t> </a:t>
            </a:r>
            <a:r>
              <a:rPr lang="en-US" sz="2000" b="1" dirty="0">
                <a:solidFill>
                  <a:schemeClr val="accent2"/>
                </a:solidFill>
                <a:latin typeface="Alexandria"/>
              </a:rPr>
              <a:t>significant physical and functional integration of the project’s components.</a:t>
            </a:r>
          </a:p>
          <a:p>
            <a:r>
              <a:rPr lang="en-US" sz="2000" dirty="0">
                <a:latin typeface="Alexandria"/>
              </a:rPr>
              <a:t> All buildings and outdoor spaces should be interconnected by pedestrian links, although such integration can take many physical forms:</a:t>
            </a:r>
          </a:p>
          <a:p>
            <a:r>
              <a:rPr lang="en-US" sz="2000" dirty="0">
                <a:latin typeface="Alexandria"/>
              </a:rPr>
              <a:t>■ Vertical mixing of project components into a single megastructure.</a:t>
            </a:r>
          </a:p>
          <a:p>
            <a:r>
              <a:rPr lang="en-US" sz="2000" dirty="0">
                <a:latin typeface="Alexandria"/>
              </a:rPr>
              <a:t>■ Careful positioning of key project components around central public spaces (parks, fountains, plazas, amphitheaters) or open-air shopping areas.</a:t>
            </a:r>
          </a:p>
          <a:p>
            <a:r>
              <a:rPr lang="en-US" sz="2000" dirty="0">
                <a:latin typeface="Alexandria"/>
              </a:rPr>
              <a:t>■ Combining single-purpose and multiuse buildings.</a:t>
            </a:r>
          </a:p>
          <a:p>
            <a:r>
              <a:rPr lang="en-US" sz="2000" dirty="0">
                <a:latin typeface="Alexandria"/>
              </a:rPr>
              <a:t>■ Linking project components with sidewalks, interior walkways or trails, enclosed corridors, underground concourses, common lobbies, escalators and elevators, or even aerial bridges between buildings.</a:t>
            </a:r>
          </a:p>
          <a:p>
            <a:r>
              <a:rPr lang="en-US" sz="2000" dirty="0">
                <a:latin typeface="Alexandria"/>
              </a:rPr>
              <a:t>■ Shared parking, which improves land use efficiency and reduces costs.</a:t>
            </a:r>
            <a:endParaRPr lang="en-US" sz="2000" b="1" dirty="0">
              <a:latin typeface="Alexandria"/>
            </a:endParaRPr>
          </a:p>
        </p:txBody>
      </p:sp>
      <p:pic>
        <p:nvPicPr>
          <p:cNvPr id="7" name="Graphic 21">
            <a:extLst>
              <a:ext uri="{FF2B5EF4-FFF2-40B4-BE49-F238E27FC236}">
                <a16:creationId xmlns:a16="http://schemas.microsoft.com/office/drawing/2014/main" id="{D4DC4084-C4A8-AF46-4000-6EB0570EC5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2">
            <a:extLst>
              <a:ext uri="{FF2B5EF4-FFF2-40B4-BE49-F238E27FC236}">
                <a16:creationId xmlns:a16="http://schemas.microsoft.com/office/drawing/2014/main" id="{96D71D74-B9BD-B4C8-E7BD-FD61C41EEDFE}"/>
              </a:ext>
            </a:extLst>
          </p:cNvPr>
          <p:cNvSpPr txBox="1"/>
          <p:nvPr/>
        </p:nvSpPr>
        <p:spPr>
          <a:xfrm>
            <a:off x="729561" y="900292"/>
            <a:ext cx="8326179" cy="671851"/>
          </a:xfrm>
          <a:prstGeom prst="rect">
            <a:avLst/>
          </a:prstGeom>
          <a:noFill/>
        </p:spPr>
        <p:txBody>
          <a:bodyPr wrap="square" rtlCol="0">
            <a:spAutoFit/>
          </a:bodyPr>
          <a:lstStyle/>
          <a:p>
            <a:pPr>
              <a:lnSpc>
                <a:spcPct val="150000"/>
              </a:lnSpc>
            </a:pPr>
            <a:r>
              <a:rPr lang="en-US" sz="2800" dirty="0"/>
              <a:t>3. Characteristics of Mixed-Use Development</a:t>
            </a:r>
          </a:p>
        </p:txBody>
      </p:sp>
      <p:pic>
        <p:nvPicPr>
          <p:cNvPr id="3" name="صورة 2">
            <a:extLst>
              <a:ext uri="{FF2B5EF4-FFF2-40B4-BE49-F238E27FC236}">
                <a16:creationId xmlns:a16="http://schemas.microsoft.com/office/drawing/2014/main" id="{8C90A9B8-65E3-D740-43F4-A11765129332}"/>
              </a:ext>
            </a:extLst>
          </p:cNvPr>
          <p:cNvPicPr>
            <a:picLocks noChangeAspect="1"/>
          </p:cNvPicPr>
          <p:nvPr/>
        </p:nvPicPr>
        <p:blipFill>
          <a:blip r:embed="rId3"/>
          <a:stretch>
            <a:fillRect/>
          </a:stretch>
        </p:blipFill>
        <p:spPr>
          <a:xfrm>
            <a:off x="8803710" y="3213699"/>
            <a:ext cx="2626290" cy="1484425"/>
          </a:xfrm>
          <a:prstGeom prst="rect">
            <a:avLst/>
          </a:prstGeom>
        </p:spPr>
      </p:pic>
    </p:spTree>
    <p:extLst>
      <p:ext uri="{BB962C8B-B14F-4D97-AF65-F5344CB8AC3E}">
        <p14:creationId xmlns:p14="http://schemas.microsoft.com/office/powerpoint/2010/main" val="1786689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201759" y="1698384"/>
            <a:ext cx="94712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294530" y="1806096"/>
            <a:ext cx="5978805" cy="4093428"/>
          </a:xfrm>
          <a:prstGeom prst="rect">
            <a:avLst/>
          </a:prstGeom>
          <a:solidFill>
            <a:schemeClr val="bg1"/>
          </a:solidFill>
        </p:spPr>
        <p:txBody>
          <a:bodyPr wrap="square" rtlCol="0">
            <a:spAutoFit/>
          </a:bodyPr>
          <a:lstStyle/>
          <a:p>
            <a:r>
              <a:rPr lang="en-US" sz="2000" b="1" dirty="0">
                <a:latin typeface="Alexandria"/>
              </a:rPr>
              <a:t>Parking, Circulation, and Transit </a:t>
            </a:r>
          </a:p>
          <a:p>
            <a:pPr marL="342900" indent="-342900">
              <a:buFont typeface="Arial" panose="020B0604020202020204" pitchFamily="34" charset="0"/>
              <a:buChar char="•"/>
            </a:pPr>
            <a:r>
              <a:rPr lang="en-US" sz="2000" dirty="0">
                <a:latin typeface="Alexandria"/>
              </a:rPr>
              <a:t>An integrated mix of on- and off-street parking is the most desirable goal for mixed-use centers. </a:t>
            </a:r>
          </a:p>
          <a:p>
            <a:pPr marL="342900" indent="-342900">
              <a:buFont typeface="Arial" panose="020B0604020202020204" pitchFamily="34" charset="0"/>
              <a:buChar char="•"/>
            </a:pPr>
            <a:r>
              <a:rPr lang="en-US" sz="2000" dirty="0">
                <a:latin typeface="Alexandria"/>
              </a:rPr>
              <a:t>The convenience of short-term, on-street spaces in front of stores or outdoor play areas is a marketing plus, whereas off-street spaces (either in garages or surface lots—or both) are needed to accommodate residents, workers, and customers who will be staying for more than an hour or two.</a:t>
            </a:r>
          </a:p>
          <a:p>
            <a:pPr marL="342900" indent="-342900">
              <a:buFont typeface="Arial" panose="020B0604020202020204" pitchFamily="34" charset="0"/>
              <a:buChar char="•"/>
            </a:pPr>
            <a:r>
              <a:rPr lang="en-US" sz="2000" dirty="0">
                <a:latin typeface="Alexandria"/>
              </a:rPr>
              <a:t> If land values and planned densities are high, parking decks, either above or below ground, can be justified—and are certainly more desirable than endless rows of open parking.</a:t>
            </a:r>
            <a:endParaRPr lang="en-US" sz="2000" b="1" dirty="0">
              <a:latin typeface="Alexandria"/>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صورة 1">
            <a:extLst>
              <a:ext uri="{FF2B5EF4-FFF2-40B4-BE49-F238E27FC236}">
                <a16:creationId xmlns:a16="http://schemas.microsoft.com/office/drawing/2014/main" id="{2615BD79-A671-0511-1B7F-215B5D20D013}"/>
              </a:ext>
            </a:extLst>
          </p:cNvPr>
          <p:cNvPicPr>
            <a:picLocks noChangeAspect="1"/>
          </p:cNvPicPr>
          <p:nvPr/>
        </p:nvPicPr>
        <p:blipFill>
          <a:blip r:embed="rId4"/>
          <a:stretch>
            <a:fillRect/>
          </a:stretch>
        </p:blipFill>
        <p:spPr>
          <a:xfrm>
            <a:off x="7273335" y="2793133"/>
            <a:ext cx="3273410" cy="1946048"/>
          </a:xfrm>
          <a:prstGeom prst="rect">
            <a:avLst/>
          </a:prstGeom>
        </p:spPr>
      </p:pic>
      <p:sp>
        <p:nvSpPr>
          <p:cNvPr id="3" name="TextBox 2">
            <a:extLst>
              <a:ext uri="{FF2B5EF4-FFF2-40B4-BE49-F238E27FC236}">
                <a16:creationId xmlns:a16="http://schemas.microsoft.com/office/drawing/2014/main" id="{48E2219D-594E-2F6C-F74C-DBAA7C19FA20}"/>
              </a:ext>
            </a:extLst>
          </p:cNvPr>
          <p:cNvSpPr txBox="1"/>
          <p:nvPr/>
        </p:nvSpPr>
        <p:spPr>
          <a:xfrm>
            <a:off x="1201759" y="976652"/>
            <a:ext cx="8326179" cy="671851"/>
          </a:xfrm>
          <a:prstGeom prst="rect">
            <a:avLst/>
          </a:prstGeom>
          <a:noFill/>
        </p:spPr>
        <p:txBody>
          <a:bodyPr wrap="square" rtlCol="0">
            <a:spAutoFit/>
          </a:bodyPr>
          <a:lstStyle/>
          <a:p>
            <a:pPr>
              <a:lnSpc>
                <a:spcPct val="150000"/>
              </a:lnSpc>
            </a:pPr>
            <a:r>
              <a:rPr lang="en-US" sz="2800" dirty="0"/>
              <a:t>3. Characteristics of Mixed-Use Development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35C4D3-F5B8-A949-06CD-58A87455B17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EC59191-B3A7-2FD6-5807-059143766D2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50872C8-0F00-D19C-B046-4ED427D7238B}"/>
              </a:ext>
            </a:extLst>
          </p:cNvPr>
          <p:cNvSpPr/>
          <p:nvPr/>
        </p:nvSpPr>
        <p:spPr>
          <a:xfrm>
            <a:off x="1201759" y="164136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A899EEC-5DA9-06D3-1557-FF98EB15DD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مستطيل: زوايا مستديرة 5">
            <a:extLst>
              <a:ext uri="{FF2B5EF4-FFF2-40B4-BE49-F238E27FC236}">
                <a16:creationId xmlns:a16="http://schemas.microsoft.com/office/drawing/2014/main" id="{9AC53B4B-9476-BB0A-9840-EDEE451283DE}"/>
              </a:ext>
            </a:extLst>
          </p:cNvPr>
          <p:cNvSpPr/>
          <p:nvPr/>
        </p:nvSpPr>
        <p:spPr>
          <a:xfrm>
            <a:off x="1333002" y="1781168"/>
            <a:ext cx="6344805" cy="3989818"/>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000" b="1" dirty="0">
                <a:solidFill>
                  <a:schemeClr val="tx1"/>
                </a:solidFill>
                <a:latin typeface="Alexandria"/>
              </a:rPr>
              <a:t>“places thrive when users have a range of reasons to be there”</a:t>
            </a:r>
          </a:p>
          <a:p>
            <a:r>
              <a:rPr lang="en-US" sz="2000" dirty="0">
                <a:solidFill>
                  <a:schemeClr val="tx1"/>
                </a:solidFill>
                <a:latin typeface="Alexandria"/>
              </a:rPr>
              <a:t> The reasons might include a place to sit, playgrounds to enjoy, art to touch, music to hear, food to eat, history to experience, and people to meet. Ideally, some of these activities will be unique to that particular place, reflecting the culture and history of the surrounding community.</a:t>
            </a:r>
          </a:p>
          <a:p>
            <a:r>
              <a:rPr lang="en-US" sz="2000" dirty="0">
                <a:solidFill>
                  <a:schemeClr val="tx1"/>
                </a:solidFill>
                <a:latin typeface="Alexandria"/>
              </a:rPr>
              <a:t> Busy plazas and pedestrian-friendly streets contribute directly to retail customer satisfaction.</a:t>
            </a:r>
          </a:p>
          <a:p>
            <a:r>
              <a:rPr lang="en-US" sz="2000" b="1" dirty="0">
                <a:solidFill>
                  <a:schemeClr val="accent2"/>
                </a:solidFill>
                <a:latin typeface="Alexandria"/>
              </a:rPr>
              <a:t>It’s not enough to have just one great place in a neighborhood—you need a number of them to create a truly lively community.”</a:t>
            </a:r>
          </a:p>
        </p:txBody>
      </p:sp>
      <p:sp>
        <p:nvSpPr>
          <p:cNvPr id="7" name="TextBox 2">
            <a:extLst>
              <a:ext uri="{FF2B5EF4-FFF2-40B4-BE49-F238E27FC236}">
                <a16:creationId xmlns:a16="http://schemas.microsoft.com/office/drawing/2014/main" id="{F96B6CEB-DC94-5A82-861A-7D9DBFDD2D31}"/>
              </a:ext>
            </a:extLst>
          </p:cNvPr>
          <p:cNvSpPr txBox="1"/>
          <p:nvPr/>
        </p:nvSpPr>
        <p:spPr>
          <a:xfrm>
            <a:off x="1201759" y="976652"/>
            <a:ext cx="8326179" cy="671851"/>
          </a:xfrm>
          <a:prstGeom prst="rect">
            <a:avLst/>
          </a:prstGeom>
          <a:noFill/>
        </p:spPr>
        <p:txBody>
          <a:bodyPr wrap="square" rtlCol="0">
            <a:spAutoFit/>
          </a:bodyPr>
          <a:lstStyle/>
          <a:p>
            <a:pPr>
              <a:lnSpc>
                <a:spcPct val="150000"/>
              </a:lnSpc>
            </a:pPr>
            <a:r>
              <a:rPr lang="en-US" sz="2800" dirty="0"/>
              <a:t>3. Characteristics of Mixed-Use Development</a:t>
            </a:r>
          </a:p>
        </p:txBody>
      </p:sp>
      <p:pic>
        <p:nvPicPr>
          <p:cNvPr id="8" name="صورة 7">
            <a:extLst>
              <a:ext uri="{FF2B5EF4-FFF2-40B4-BE49-F238E27FC236}">
                <a16:creationId xmlns:a16="http://schemas.microsoft.com/office/drawing/2014/main" id="{BCE005D8-6678-746D-C5CA-0D19A4B428C0}"/>
              </a:ext>
            </a:extLst>
          </p:cNvPr>
          <p:cNvPicPr>
            <a:picLocks noChangeAspect="1"/>
          </p:cNvPicPr>
          <p:nvPr/>
        </p:nvPicPr>
        <p:blipFill>
          <a:blip r:embed="rId3"/>
          <a:stretch>
            <a:fillRect/>
          </a:stretch>
        </p:blipFill>
        <p:spPr>
          <a:xfrm>
            <a:off x="7879413" y="2059122"/>
            <a:ext cx="2305489" cy="1600200"/>
          </a:xfrm>
          <a:prstGeom prst="rect">
            <a:avLst/>
          </a:prstGeom>
        </p:spPr>
      </p:pic>
      <p:sp>
        <p:nvSpPr>
          <p:cNvPr id="9" name="TextBox 23">
            <a:extLst>
              <a:ext uri="{FF2B5EF4-FFF2-40B4-BE49-F238E27FC236}">
                <a16:creationId xmlns:a16="http://schemas.microsoft.com/office/drawing/2014/main" id="{86448005-224E-759A-DE64-5F9058FF59F1}"/>
              </a:ext>
            </a:extLst>
          </p:cNvPr>
          <p:cNvSpPr txBox="1"/>
          <p:nvPr/>
        </p:nvSpPr>
        <p:spPr>
          <a:xfrm>
            <a:off x="7879413" y="3893193"/>
            <a:ext cx="2305489" cy="1323439"/>
          </a:xfrm>
          <a:prstGeom prst="rect">
            <a:avLst/>
          </a:prstGeom>
          <a:solidFill>
            <a:schemeClr val="accent4">
              <a:lumMod val="60000"/>
              <a:lumOff val="40000"/>
            </a:schemeClr>
          </a:solidFill>
        </p:spPr>
        <p:txBody>
          <a:bodyPr wrap="square" rtlCol="0">
            <a:spAutoFit/>
          </a:bodyPr>
          <a:lstStyle/>
          <a:p>
            <a:r>
              <a:rPr lang="en-US" sz="2000" b="1" dirty="0">
                <a:latin typeface="Alexandria"/>
              </a:rPr>
              <a:t>Those features can push building rents upward and reduce vacancy rates</a:t>
            </a:r>
            <a:r>
              <a:rPr lang="en-US" sz="2000" dirty="0">
                <a:latin typeface="Alexandria"/>
              </a:rPr>
              <a:t>..</a:t>
            </a:r>
          </a:p>
        </p:txBody>
      </p:sp>
    </p:spTree>
    <p:extLst>
      <p:ext uri="{BB962C8B-B14F-4D97-AF65-F5344CB8AC3E}">
        <p14:creationId xmlns:p14="http://schemas.microsoft.com/office/powerpoint/2010/main" val="33440128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6971D4-A300-C503-43F0-C425E0A9D3F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A5BE9D-7136-8ACD-C950-8A834CF4071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71BC4B0-198E-B182-D719-08CBF66F857A}"/>
              </a:ext>
            </a:extLst>
          </p:cNvPr>
          <p:cNvSpPr/>
          <p:nvPr/>
        </p:nvSpPr>
        <p:spPr>
          <a:xfrm>
            <a:off x="1201757" y="1718635"/>
            <a:ext cx="94712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ECA3216-ADCE-D7AE-83FB-359FD2006B4F}"/>
              </a:ext>
            </a:extLst>
          </p:cNvPr>
          <p:cNvSpPr txBox="1"/>
          <p:nvPr/>
        </p:nvSpPr>
        <p:spPr>
          <a:xfrm>
            <a:off x="1755980" y="2052995"/>
            <a:ext cx="8362791" cy="1631216"/>
          </a:xfrm>
          <a:prstGeom prst="rect">
            <a:avLst/>
          </a:prstGeom>
          <a:solidFill>
            <a:schemeClr val="accent1">
              <a:lumMod val="20000"/>
              <a:lumOff val="80000"/>
            </a:schemeClr>
          </a:solidFill>
        </p:spPr>
        <p:txBody>
          <a:bodyPr wrap="square" rtlCol="0">
            <a:spAutoFit/>
          </a:bodyPr>
          <a:lstStyle/>
          <a:p>
            <a:r>
              <a:rPr lang="en-US" sz="2000" b="1" dirty="0">
                <a:latin typeface="Alexandria"/>
              </a:rPr>
              <a:t>Mixed-Use Projects Enhance Long-Term Investment Stability</a:t>
            </a:r>
          </a:p>
          <a:p>
            <a:r>
              <a:rPr lang="en-US" sz="2000" dirty="0">
                <a:latin typeface="Alexandria"/>
              </a:rPr>
              <a:t>The primary case for investing in mixed-use assets is that the combining of uses generates revenue and value premiums that exceed the incremental cost of delivery or acquisition.</a:t>
            </a:r>
          </a:p>
          <a:p>
            <a:r>
              <a:rPr lang="en-US" sz="2000" dirty="0"/>
              <a:t>In other words, mixed-use assets get better rents.</a:t>
            </a:r>
            <a:endParaRPr lang="en-US" sz="2000" b="1" dirty="0">
              <a:solidFill>
                <a:schemeClr val="accent5"/>
              </a:solidFill>
              <a:latin typeface="Alexandria"/>
            </a:endParaRPr>
          </a:p>
        </p:txBody>
      </p:sp>
      <p:pic>
        <p:nvPicPr>
          <p:cNvPr id="5" name="Graphic 21">
            <a:extLst>
              <a:ext uri="{FF2B5EF4-FFF2-40B4-BE49-F238E27FC236}">
                <a16:creationId xmlns:a16="http://schemas.microsoft.com/office/drawing/2014/main" id="{221600A9-DE66-F9DB-AECC-D187604F78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A5B33509-757F-A64B-B78A-84F0098B63CF}"/>
              </a:ext>
            </a:extLst>
          </p:cNvPr>
          <p:cNvSpPr txBox="1"/>
          <p:nvPr/>
        </p:nvSpPr>
        <p:spPr>
          <a:xfrm>
            <a:off x="1201759" y="976652"/>
            <a:ext cx="8326179" cy="671851"/>
          </a:xfrm>
          <a:prstGeom prst="rect">
            <a:avLst/>
          </a:prstGeom>
          <a:noFill/>
        </p:spPr>
        <p:txBody>
          <a:bodyPr wrap="square" rtlCol="0">
            <a:spAutoFit/>
          </a:bodyPr>
          <a:lstStyle/>
          <a:p>
            <a:pPr>
              <a:lnSpc>
                <a:spcPct val="150000"/>
              </a:lnSpc>
            </a:pPr>
            <a:r>
              <a:rPr lang="en-US" sz="2800" dirty="0"/>
              <a:t>3. Characteristics of Mixed-Use Development</a:t>
            </a:r>
          </a:p>
        </p:txBody>
      </p:sp>
      <p:sp>
        <p:nvSpPr>
          <p:cNvPr id="4" name="TextBox 23">
            <a:extLst>
              <a:ext uri="{FF2B5EF4-FFF2-40B4-BE49-F238E27FC236}">
                <a16:creationId xmlns:a16="http://schemas.microsoft.com/office/drawing/2014/main" id="{9C6CAD6E-981A-FAEA-E86D-404C0570F117}"/>
              </a:ext>
            </a:extLst>
          </p:cNvPr>
          <p:cNvSpPr txBox="1"/>
          <p:nvPr/>
        </p:nvSpPr>
        <p:spPr>
          <a:xfrm>
            <a:off x="1755979" y="4018571"/>
            <a:ext cx="8362791" cy="1015663"/>
          </a:xfrm>
          <a:prstGeom prst="rect">
            <a:avLst/>
          </a:prstGeom>
          <a:solidFill>
            <a:schemeClr val="accent2">
              <a:lumMod val="20000"/>
              <a:lumOff val="80000"/>
            </a:schemeClr>
          </a:solidFill>
        </p:spPr>
        <p:txBody>
          <a:bodyPr wrap="square" rtlCol="0">
            <a:spAutoFit/>
          </a:bodyPr>
          <a:lstStyle/>
          <a:p>
            <a:r>
              <a:rPr lang="en-US" sz="2000" dirty="0">
                <a:latin typeface="Alexandria"/>
              </a:rPr>
              <a:t>Also if the office component of a mixed-use building suffers because that local market became soft, the residential and retail components of the same building may continue to produce revenue growth. </a:t>
            </a:r>
            <a:endParaRPr lang="en-US" sz="2000" b="1" dirty="0">
              <a:solidFill>
                <a:schemeClr val="accent5"/>
              </a:solidFill>
              <a:latin typeface="Alexandria"/>
            </a:endParaRPr>
          </a:p>
        </p:txBody>
      </p:sp>
    </p:spTree>
    <p:extLst>
      <p:ext uri="{BB962C8B-B14F-4D97-AF65-F5344CB8AC3E}">
        <p14:creationId xmlns:p14="http://schemas.microsoft.com/office/powerpoint/2010/main" val="20833961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584763-2F24-00C8-6AC1-C9E9AAFA32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376E61E-6E37-B9BD-329E-38BB97589D3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46ADE21-25C9-213F-F7AC-90B49E41C2F2}"/>
              </a:ext>
            </a:extLst>
          </p:cNvPr>
          <p:cNvSpPr/>
          <p:nvPr/>
        </p:nvSpPr>
        <p:spPr>
          <a:xfrm>
            <a:off x="1201757" y="1718635"/>
            <a:ext cx="94712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F23E9EA-3EB9-4A9E-99F3-0F8BC35055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3">
            <a:extLst>
              <a:ext uri="{FF2B5EF4-FFF2-40B4-BE49-F238E27FC236}">
                <a16:creationId xmlns:a16="http://schemas.microsoft.com/office/drawing/2014/main" id="{171C5EED-2B50-6CB4-CE2F-F8DB019622A8}"/>
              </a:ext>
            </a:extLst>
          </p:cNvPr>
          <p:cNvSpPr txBox="1"/>
          <p:nvPr/>
        </p:nvSpPr>
        <p:spPr>
          <a:xfrm>
            <a:off x="6096000" y="2391650"/>
            <a:ext cx="4092316" cy="400110"/>
          </a:xfrm>
          <a:prstGeom prst="rect">
            <a:avLst/>
          </a:prstGeom>
          <a:solidFill>
            <a:schemeClr val="bg1"/>
          </a:solidFill>
        </p:spPr>
        <p:txBody>
          <a:bodyPr wrap="square" rtlCol="0">
            <a:spAutoFit/>
          </a:bodyPr>
          <a:lstStyle/>
          <a:p>
            <a:endParaRPr lang="en-US" sz="2000" dirty="0">
              <a:latin typeface="Alexandria"/>
            </a:endParaRPr>
          </a:p>
        </p:txBody>
      </p:sp>
      <p:sp>
        <p:nvSpPr>
          <p:cNvPr id="7" name="TextBox 23">
            <a:extLst>
              <a:ext uri="{FF2B5EF4-FFF2-40B4-BE49-F238E27FC236}">
                <a16:creationId xmlns:a16="http://schemas.microsoft.com/office/drawing/2014/main" id="{9A8EE8B4-8CFA-33AA-7469-2029C08B4FC7}"/>
              </a:ext>
            </a:extLst>
          </p:cNvPr>
          <p:cNvSpPr txBox="1"/>
          <p:nvPr/>
        </p:nvSpPr>
        <p:spPr>
          <a:xfrm>
            <a:off x="1422338" y="1914273"/>
            <a:ext cx="9250657" cy="1323439"/>
          </a:xfrm>
          <a:prstGeom prst="rect">
            <a:avLst/>
          </a:prstGeom>
          <a:solidFill>
            <a:schemeClr val="bg1"/>
          </a:solidFill>
        </p:spPr>
        <p:txBody>
          <a:bodyPr wrap="square" rtlCol="0">
            <a:spAutoFit/>
          </a:bodyPr>
          <a:lstStyle/>
          <a:p>
            <a:r>
              <a:rPr lang="en-US" sz="2000" dirty="0">
                <a:latin typeface="Alexandria"/>
              </a:rPr>
              <a:t>Mixed-use developments present challenges for the market analyst.</a:t>
            </a:r>
          </a:p>
          <a:p>
            <a:r>
              <a:rPr lang="en-US" sz="2000" dirty="0">
                <a:latin typeface="Alexandria"/>
              </a:rPr>
              <a:t> If conditions are optimal, the project’s developer and investors can capitalize on the synergy among complementary uses and create an overall cumulative market attraction that exceeds what the individual project components would generate independently. </a:t>
            </a:r>
            <a:endParaRPr lang="en-US" sz="2000" b="1" dirty="0">
              <a:solidFill>
                <a:schemeClr val="accent5"/>
              </a:solidFill>
              <a:latin typeface="Alexandria"/>
            </a:endParaRPr>
          </a:p>
        </p:txBody>
      </p:sp>
      <p:sp>
        <p:nvSpPr>
          <p:cNvPr id="2" name="TextBox 2">
            <a:extLst>
              <a:ext uri="{FF2B5EF4-FFF2-40B4-BE49-F238E27FC236}">
                <a16:creationId xmlns:a16="http://schemas.microsoft.com/office/drawing/2014/main" id="{5A487552-9B59-5F77-0456-B3D093FF4AB1}"/>
              </a:ext>
            </a:extLst>
          </p:cNvPr>
          <p:cNvSpPr txBox="1"/>
          <p:nvPr/>
        </p:nvSpPr>
        <p:spPr>
          <a:xfrm>
            <a:off x="1201759" y="969517"/>
            <a:ext cx="8326179" cy="671851"/>
          </a:xfrm>
          <a:prstGeom prst="rect">
            <a:avLst/>
          </a:prstGeom>
          <a:noFill/>
        </p:spPr>
        <p:txBody>
          <a:bodyPr wrap="square" rtlCol="0">
            <a:spAutoFit/>
          </a:bodyPr>
          <a:lstStyle/>
          <a:p>
            <a:pPr>
              <a:lnSpc>
                <a:spcPct val="150000"/>
              </a:lnSpc>
            </a:pPr>
            <a:r>
              <a:rPr lang="en-US" sz="2800" dirty="0"/>
              <a:t>4. Analyzing the Market Potential of Mixed-Use Projects</a:t>
            </a:r>
          </a:p>
        </p:txBody>
      </p:sp>
      <p:pic>
        <p:nvPicPr>
          <p:cNvPr id="4" name="صورة 3">
            <a:extLst>
              <a:ext uri="{FF2B5EF4-FFF2-40B4-BE49-F238E27FC236}">
                <a16:creationId xmlns:a16="http://schemas.microsoft.com/office/drawing/2014/main" id="{BF07A204-6651-0137-7911-473FB56C5B25}"/>
              </a:ext>
            </a:extLst>
          </p:cNvPr>
          <p:cNvPicPr>
            <a:picLocks noChangeAspect="1"/>
          </p:cNvPicPr>
          <p:nvPr/>
        </p:nvPicPr>
        <p:blipFill>
          <a:blip r:embed="rId3"/>
          <a:stretch>
            <a:fillRect/>
          </a:stretch>
        </p:blipFill>
        <p:spPr>
          <a:xfrm>
            <a:off x="3848690" y="3429000"/>
            <a:ext cx="4177371" cy="2259889"/>
          </a:xfrm>
          <a:prstGeom prst="rect">
            <a:avLst/>
          </a:prstGeom>
        </p:spPr>
      </p:pic>
    </p:spTree>
    <p:extLst>
      <p:ext uri="{BB962C8B-B14F-4D97-AF65-F5344CB8AC3E}">
        <p14:creationId xmlns:p14="http://schemas.microsoft.com/office/powerpoint/2010/main" val="28670608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363A36-A308-D80E-A8B6-93E30CA45EA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C0EB47E-635C-31AA-7EF1-56E37178EAC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263248F-DEF4-AFC4-3183-269E4D4F9B6A}"/>
              </a:ext>
            </a:extLst>
          </p:cNvPr>
          <p:cNvSpPr/>
          <p:nvPr/>
        </p:nvSpPr>
        <p:spPr>
          <a:xfrm>
            <a:off x="1201759" y="1698384"/>
            <a:ext cx="94712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7716129-E329-20CF-9906-687B7B3C08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3">
            <a:extLst>
              <a:ext uri="{FF2B5EF4-FFF2-40B4-BE49-F238E27FC236}">
                <a16:creationId xmlns:a16="http://schemas.microsoft.com/office/drawing/2014/main" id="{DBF4FC37-DF9C-F5FB-7B01-98A1655EAC58}"/>
              </a:ext>
            </a:extLst>
          </p:cNvPr>
          <p:cNvSpPr txBox="1"/>
          <p:nvPr/>
        </p:nvSpPr>
        <p:spPr>
          <a:xfrm>
            <a:off x="1360380" y="1889572"/>
            <a:ext cx="9153996" cy="1015663"/>
          </a:xfrm>
          <a:prstGeom prst="rect">
            <a:avLst/>
          </a:prstGeom>
          <a:solidFill>
            <a:schemeClr val="bg1"/>
          </a:solidFill>
        </p:spPr>
        <p:txBody>
          <a:bodyPr wrap="square" rtlCol="0">
            <a:spAutoFit/>
          </a:bodyPr>
          <a:lstStyle/>
          <a:p>
            <a:r>
              <a:rPr lang="en-US" sz="2000" dirty="0">
                <a:latin typeface="Alexandria"/>
              </a:rPr>
              <a:t>In a project with multiple buildings, proper phasing of project components is crucial, as is the need for flexibility in planning and design. Elements of the original plan may need to be revised in response to changing market conditions.</a:t>
            </a:r>
          </a:p>
        </p:txBody>
      </p:sp>
      <p:sp>
        <p:nvSpPr>
          <p:cNvPr id="4" name="TextBox 23">
            <a:extLst>
              <a:ext uri="{FF2B5EF4-FFF2-40B4-BE49-F238E27FC236}">
                <a16:creationId xmlns:a16="http://schemas.microsoft.com/office/drawing/2014/main" id="{775864FF-528A-E9C3-334C-4D4F6A8119EC}"/>
              </a:ext>
            </a:extLst>
          </p:cNvPr>
          <p:cNvSpPr txBox="1"/>
          <p:nvPr/>
        </p:nvSpPr>
        <p:spPr>
          <a:xfrm>
            <a:off x="1519002" y="3952766"/>
            <a:ext cx="8807412" cy="1323439"/>
          </a:xfrm>
          <a:prstGeom prst="rect">
            <a:avLst/>
          </a:prstGeom>
          <a:solidFill>
            <a:schemeClr val="accent1">
              <a:lumMod val="20000"/>
              <a:lumOff val="80000"/>
            </a:schemeClr>
          </a:solidFill>
        </p:spPr>
        <p:txBody>
          <a:bodyPr wrap="square" rtlCol="0">
            <a:spAutoFit/>
          </a:bodyPr>
          <a:lstStyle/>
          <a:p>
            <a:r>
              <a:rPr lang="en-US" sz="2000" dirty="0">
                <a:latin typeface="Alexandria"/>
              </a:rPr>
              <a:t>Buildings in the initial phase must function independently of future activity, because a considerable lag in construction completion could occur. The project should begin with the uses that have the strongest current market potential, thereby creating cash flow that can be funneled into later phases of the project.</a:t>
            </a:r>
          </a:p>
        </p:txBody>
      </p:sp>
      <p:pic>
        <p:nvPicPr>
          <p:cNvPr id="8" name="رسم 7" descr="مبنى">
            <a:extLst>
              <a:ext uri="{FF2B5EF4-FFF2-40B4-BE49-F238E27FC236}">
                <a16:creationId xmlns:a16="http://schemas.microsoft.com/office/drawing/2014/main" id="{4125ABA6-20AC-0B95-3787-9A1EA393B91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364848" y="2955490"/>
            <a:ext cx="914400" cy="914400"/>
          </a:xfrm>
          <a:prstGeom prst="rect">
            <a:avLst/>
          </a:prstGeom>
        </p:spPr>
      </p:pic>
      <p:pic>
        <p:nvPicPr>
          <p:cNvPr id="10" name="رسم 9" descr="منزل">
            <a:extLst>
              <a:ext uri="{FF2B5EF4-FFF2-40B4-BE49-F238E27FC236}">
                <a16:creationId xmlns:a16="http://schemas.microsoft.com/office/drawing/2014/main" id="{20F9D13C-1A0B-0FB3-5D45-AB1F2FE9ECD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267796" y="2872613"/>
            <a:ext cx="914400" cy="914400"/>
          </a:xfrm>
          <a:prstGeom prst="rect">
            <a:avLst/>
          </a:prstGeom>
        </p:spPr>
      </p:pic>
      <p:pic>
        <p:nvPicPr>
          <p:cNvPr id="12" name="رسم 11" descr="منظر غابة">
            <a:extLst>
              <a:ext uri="{FF2B5EF4-FFF2-40B4-BE49-F238E27FC236}">
                <a16:creationId xmlns:a16="http://schemas.microsoft.com/office/drawing/2014/main" id="{09EC8E5C-F348-7FAE-BAEE-36197A6A82E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430885" y="2916076"/>
            <a:ext cx="914400" cy="914400"/>
          </a:xfrm>
          <a:prstGeom prst="rect">
            <a:avLst/>
          </a:prstGeom>
        </p:spPr>
      </p:pic>
      <p:sp>
        <p:nvSpPr>
          <p:cNvPr id="13" name="TextBox 2">
            <a:extLst>
              <a:ext uri="{FF2B5EF4-FFF2-40B4-BE49-F238E27FC236}">
                <a16:creationId xmlns:a16="http://schemas.microsoft.com/office/drawing/2014/main" id="{EFD60755-A287-5C50-49F1-81F7C4F6CFFA}"/>
              </a:ext>
            </a:extLst>
          </p:cNvPr>
          <p:cNvSpPr txBox="1"/>
          <p:nvPr/>
        </p:nvSpPr>
        <p:spPr>
          <a:xfrm>
            <a:off x="1201759" y="969517"/>
            <a:ext cx="8326179" cy="671851"/>
          </a:xfrm>
          <a:prstGeom prst="rect">
            <a:avLst/>
          </a:prstGeom>
          <a:noFill/>
        </p:spPr>
        <p:txBody>
          <a:bodyPr wrap="square" rtlCol="0">
            <a:spAutoFit/>
          </a:bodyPr>
          <a:lstStyle/>
          <a:p>
            <a:pPr>
              <a:lnSpc>
                <a:spcPct val="150000"/>
              </a:lnSpc>
            </a:pPr>
            <a:r>
              <a:rPr lang="en-US" sz="2800" dirty="0"/>
              <a:t>4. Analyzing the Market Potential of Mixed-Use Projects</a:t>
            </a:r>
          </a:p>
        </p:txBody>
      </p:sp>
    </p:spTree>
    <p:extLst>
      <p:ext uri="{BB962C8B-B14F-4D97-AF65-F5344CB8AC3E}">
        <p14:creationId xmlns:p14="http://schemas.microsoft.com/office/powerpoint/2010/main" val="31478040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D7B29B-EAB1-3E04-FCA2-37DDA03616A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D2EB9C-5304-E3E6-4FE8-F1EBD9AEA1A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5AB4966-20FD-C20E-54CD-D52A23F6A915}"/>
              </a:ext>
            </a:extLst>
          </p:cNvPr>
          <p:cNvSpPr/>
          <p:nvPr/>
        </p:nvSpPr>
        <p:spPr>
          <a:xfrm>
            <a:off x="977855" y="1641368"/>
            <a:ext cx="9345750" cy="479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a:latin typeface="Alexandria"/>
              </a:rPr>
              <a:t>FV = PV(1+r)^n</a:t>
            </a:r>
            <a:endParaRPr lang="en-US" dirty="0">
              <a:latin typeface="Alexandria"/>
            </a:endParaRPr>
          </a:p>
        </p:txBody>
      </p:sp>
      <p:pic>
        <p:nvPicPr>
          <p:cNvPr id="5" name="Graphic 21">
            <a:extLst>
              <a:ext uri="{FF2B5EF4-FFF2-40B4-BE49-F238E27FC236}">
                <a16:creationId xmlns:a16="http://schemas.microsoft.com/office/drawing/2014/main" id="{3C61A8C7-819E-E567-54DA-CA6A8581B5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23">
            <a:extLst>
              <a:ext uri="{FF2B5EF4-FFF2-40B4-BE49-F238E27FC236}">
                <a16:creationId xmlns:a16="http://schemas.microsoft.com/office/drawing/2014/main" id="{9E15529C-B3BF-C872-4991-D622FDCEEF39}"/>
              </a:ext>
            </a:extLst>
          </p:cNvPr>
          <p:cNvSpPr txBox="1"/>
          <p:nvPr/>
        </p:nvSpPr>
        <p:spPr>
          <a:xfrm>
            <a:off x="1201759" y="1920509"/>
            <a:ext cx="8635458" cy="1938992"/>
          </a:xfrm>
          <a:prstGeom prst="rect">
            <a:avLst/>
          </a:prstGeom>
          <a:solidFill>
            <a:schemeClr val="bg1"/>
          </a:solidFill>
        </p:spPr>
        <p:txBody>
          <a:bodyPr wrap="square" rtlCol="0">
            <a:spAutoFit/>
          </a:bodyPr>
          <a:lstStyle/>
          <a:p>
            <a:pPr marL="342900" indent="-342900">
              <a:buFont typeface="Wingdings" panose="05000000000000000000" pitchFamily="2" charset="2"/>
              <a:buChar char="Ø"/>
            </a:pPr>
            <a:r>
              <a:rPr lang="en-US" sz="2000" dirty="0">
                <a:latin typeface="Alexandria"/>
              </a:rPr>
              <a:t>Different project elements may appeal to distinct socioeconomic groups. Prospective buyers of luxury condominiums might not like to see ground-floor retail space that caters to a less affluent demographic. </a:t>
            </a:r>
          </a:p>
          <a:p>
            <a:pPr marL="342900" indent="-342900">
              <a:buFont typeface="Wingdings" panose="05000000000000000000" pitchFamily="2" charset="2"/>
              <a:buChar char="Ø"/>
            </a:pPr>
            <a:r>
              <a:rPr lang="en-US" sz="2000" dirty="0">
                <a:latin typeface="Alexandria"/>
              </a:rPr>
              <a:t>Museums and cultural center patrons could be more affluent than office workers. </a:t>
            </a:r>
          </a:p>
          <a:p>
            <a:pPr marL="342900" indent="-342900">
              <a:buFont typeface="Wingdings" panose="05000000000000000000" pitchFamily="2" charset="2"/>
              <a:buChar char="Ø"/>
            </a:pPr>
            <a:r>
              <a:rPr lang="en-US" sz="2000" dirty="0">
                <a:latin typeface="Alexandria"/>
              </a:rPr>
              <a:t>Restaurants and coffee shops will need to cater to both groups. </a:t>
            </a:r>
            <a:endParaRPr lang="en-US" sz="2000" b="1" dirty="0">
              <a:latin typeface="Alexandria"/>
            </a:endParaRPr>
          </a:p>
        </p:txBody>
      </p:sp>
      <p:sp>
        <p:nvSpPr>
          <p:cNvPr id="3" name="TextBox 2">
            <a:extLst>
              <a:ext uri="{FF2B5EF4-FFF2-40B4-BE49-F238E27FC236}">
                <a16:creationId xmlns:a16="http://schemas.microsoft.com/office/drawing/2014/main" id="{0AF7F984-1448-29E4-5CB5-B136E07DD99E}"/>
              </a:ext>
            </a:extLst>
          </p:cNvPr>
          <p:cNvSpPr txBox="1"/>
          <p:nvPr/>
        </p:nvSpPr>
        <p:spPr>
          <a:xfrm>
            <a:off x="1201759" y="969517"/>
            <a:ext cx="8326179" cy="671851"/>
          </a:xfrm>
          <a:prstGeom prst="rect">
            <a:avLst/>
          </a:prstGeom>
          <a:noFill/>
        </p:spPr>
        <p:txBody>
          <a:bodyPr wrap="square" rtlCol="0">
            <a:spAutoFit/>
          </a:bodyPr>
          <a:lstStyle/>
          <a:p>
            <a:pPr>
              <a:lnSpc>
                <a:spcPct val="150000"/>
              </a:lnSpc>
            </a:pPr>
            <a:r>
              <a:rPr lang="en-US" sz="2800" dirty="0"/>
              <a:t>4. Analyzing the Market Potential of Mixed-Use Projects</a:t>
            </a:r>
          </a:p>
        </p:txBody>
      </p:sp>
      <p:pic>
        <p:nvPicPr>
          <p:cNvPr id="4" name="صورة 3">
            <a:extLst>
              <a:ext uri="{FF2B5EF4-FFF2-40B4-BE49-F238E27FC236}">
                <a16:creationId xmlns:a16="http://schemas.microsoft.com/office/drawing/2014/main" id="{8CCF08F5-AAE8-E68A-A7B3-EF67052F6D84}"/>
              </a:ext>
            </a:extLst>
          </p:cNvPr>
          <p:cNvPicPr>
            <a:picLocks noChangeAspect="1"/>
          </p:cNvPicPr>
          <p:nvPr/>
        </p:nvPicPr>
        <p:blipFill>
          <a:blip r:embed="rId3"/>
          <a:stretch>
            <a:fillRect/>
          </a:stretch>
        </p:blipFill>
        <p:spPr>
          <a:xfrm>
            <a:off x="5054217" y="3984754"/>
            <a:ext cx="3995082" cy="1938992"/>
          </a:xfrm>
          <a:prstGeom prst="rect">
            <a:avLst/>
          </a:prstGeom>
        </p:spPr>
      </p:pic>
      <p:pic>
        <p:nvPicPr>
          <p:cNvPr id="7" name="صورة 6">
            <a:extLst>
              <a:ext uri="{FF2B5EF4-FFF2-40B4-BE49-F238E27FC236}">
                <a16:creationId xmlns:a16="http://schemas.microsoft.com/office/drawing/2014/main" id="{B8861591-9616-F318-6791-56978A5B406C}"/>
              </a:ext>
            </a:extLst>
          </p:cNvPr>
          <p:cNvPicPr>
            <a:picLocks noChangeAspect="1"/>
          </p:cNvPicPr>
          <p:nvPr/>
        </p:nvPicPr>
        <p:blipFill>
          <a:blip r:embed="rId4"/>
          <a:stretch>
            <a:fillRect/>
          </a:stretch>
        </p:blipFill>
        <p:spPr>
          <a:xfrm>
            <a:off x="1696435" y="4008330"/>
            <a:ext cx="3028950" cy="1938992"/>
          </a:xfrm>
          <a:prstGeom prst="rect">
            <a:avLst/>
          </a:prstGeom>
        </p:spPr>
      </p:pic>
    </p:spTree>
    <p:extLst>
      <p:ext uri="{BB962C8B-B14F-4D97-AF65-F5344CB8AC3E}">
        <p14:creationId xmlns:p14="http://schemas.microsoft.com/office/powerpoint/2010/main" val="26874160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791DDC-3F11-0BAC-750C-A99474D37F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027A596-85F1-2380-A9C4-E1BE7AC8C0E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07B6722-0EA5-301D-C08E-64EB96321F26}"/>
              </a:ext>
            </a:extLst>
          </p:cNvPr>
          <p:cNvSpPr/>
          <p:nvPr/>
        </p:nvSpPr>
        <p:spPr>
          <a:xfrm>
            <a:off x="1084269" y="1560112"/>
            <a:ext cx="9345750" cy="479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E7219064-E3F9-83C6-BD89-6082EF41BF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D3D27623-FA81-AC5D-C91F-A2A67D396498}"/>
              </a:ext>
            </a:extLst>
          </p:cNvPr>
          <p:cNvSpPr txBox="1"/>
          <p:nvPr/>
        </p:nvSpPr>
        <p:spPr>
          <a:xfrm>
            <a:off x="1159468" y="1702824"/>
            <a:ext cx="8630918" cy="2814617"/>
          </a:xfrm>
          <a:prstGeom prst="rect">
            <a:avLst/>
          </a:prstGeom>
          <a:noFill/>
        </p:spPr>
        <p:txBody>
          <a:bodyPr wrap="square" rtlCol="0">
            <a:spAutoFit/>
          </a:bodyPr>
          <a:lstStyle/>
          <a:p>
            <a:pPr>
              <a:lnSpc>
                <a:spcPct val="150000"/>
              </a:lnSpc>
            </a:pPr>
            <a:r>
              <a:rPr lang="en-US" sz="2000" dirty="0">
                <a:latin typeface="Alexandria"/>
              </a:rPr>
              <a:t>The market analyst must start with the basics described previously: </a:t>
            </a:r>
          </a:p>
          <a:p>
            <a:pPr marL="457200" indent="-457200">
              <a:lnSpc>
                <a:spcPct val="150000"/>
              </a:lnSpc>
              <a:buAutoNum type="alphaLcParenBoth"/>
            </a:pPr>
            <a:r>
              <a:rPr lang="en-US" sz="2000" dirty="0">
                <a:latin typeface="Alexandria"/>
              </a:rPr>
              <a:t>The analysis of demand demographics</a:t>
            </a:r>
          </a:p>
          <a:p>
            <a:pPr>
              <a:lnSpc>
                <a:spcPct val="150000"/>
              </a:lnSpc>
            </a:pPr>
            <a:r>
              <a:rPr lang="en-US" sz="2000" dirty="0">
                <a:latin typeface="Alexandria"/>
              </a:rPr>
              <a:t>(b) An assessment of the subject site’s attractiveness and accessibility</a:t>
            </a:r>
          </a:p>
          <a:p>
            <a:pPr>
              <a:lnSpc>
                <a:spcPct val="150000"/>
              </a:lnSpc>
            </a:pPr>
            <a:r>
              <a:rPr lang="en-US" sz="2000" dirty="0">
                <a:latin typeface="Alexandria"/>
              </a:rPr>
              <a:t>(c) Evaluation of the strengths and weaknesses of competitive properties</a:t>
            </a:r>
          </a:p>
          <a:p>
            <a:pPr>
              <a:lnSpc>
                <a:spcPct val="150000"/>
              </a:lnSpc>
            </a:pPr>
            <a:r>
              <a:rPr lang="en-US" sz="2000" dirty="0">
                <a:latin typeface="Alexandria"/>
              </a:rPr>
              <a:t>(d) A review of market supply conditions, </a:t>
            </a:r>
          </a:p>
          <a:p>
            <a:pPr>
              <a:lnSpc>
                <a:spcPct val="150000"/>
              </a:lnSpc>
            </a:pPr>
            <a:r>
              <a:rPr lang="en-US" sz="2000" dirty="0">
                <a:latin typeface="Alexandria"/>
              </a:rPr>
              <a:t>(e) Identification of “what’s missing” in the area.</a:t>
            </a:r>
          </a:p>
        </p:txBody>
      </p:sp>
      <p:sp>
        <p:nvSpPr>
          <p:cNvPr id="4" name="موجة مزدوجة 3">
            <a:extLst>
              <a:ext uri="{FF2B5EF4-FFF2-40B4-BE49-F238E27FC236}">
                <a16:creationId xmlns:a16="http://schemas.microsoft.com/office/drawing/2014/main" id="{9E4B86BC-F841-9D70-E717-A0F17ED15278}"/>
              </a:ext>
            </a:extLst>
          </p:cNvPr>
          <p:cNvSpPr/>
          <p:nvPr/>
        </p:nvSpPr>
        <p:spPr>
          <a:xfrm>
            <a:off x="1159468" y="4473789"/>
            <a:ext cx="8909102" cy="1866823"/>
          </a:xfrm>
          <a:prstGeom prst="doubleWave">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dirty="0">
                <a:solidFill>
                  <a:schemeClr val="tx1"/>
                </a:solidFill>
                <a:latin typeface="Alexandria"/>
              </a:rPr>
              <a:t>These key steps are performed for each separate use as if each were to be independently located and built. The recommendations can then be refined to reflect the attraction among co-located uses and to estimate any cumulative attraction that might generate greater market penetration.</a:t>
            </a:r>
          </a:p>
        </p:txBody>
      </p:sp>
      <p:sp>
        <p:nvSpPr>
          <p:cNvPr id="6" name="TextBox 2">
            <a:extLst>
              <a:ext uri="{FF2B5EF4-FFF2-40B4-BE49-F238E27FC236}">
                <a16:creationId xmlns:a16="http://schemas.microsoft.com/office/drawing/2014/main" id="{2E0E0EAE-5B95-BBEB-6262-A0CC95C42043}"/>
              </a:ext>
            </a:extLst>
          </p:cNvPr>
          <p:cNvSpPr txBox="1"/>
          <p:nvPr/>
        </p:nvSpPr>
        <p:spPr>
          <a:xfrm>
            <a:off x="1201759" y="969517"/>
            <a:ext cx="8326179" cy="671851"/>
          </a:xfrm>
          <a:prstGeom prst="rect">
            <a:avLst/>
          </a:prstGeom>
          <a:noFill/>
        </p:spPr>
        <p:txBody>
          <a:bodyPr wrap="square" rtlCol="0">
            <a:spAutoFit/>
          </a:bodyPr>
          <a:lstStyle/>
          <a:p>
            <a:pPr>
              <a:lnSpc>
                <a:spcPct val="150000"/>
              </a:lnSpc>
            </a:pPr>
            <a:r>
              <a:rPr lang="en-US" sz="2800" dirty="0"/>
              <a:t>4. Analyzing the Market Potential of Mixed-Use Projects</a:t>
            </a:r>
          </a:p>
        </p:txBody>
      </p:sp>
    </p:spTree>
    <p:extLst>
      <p:ext uri="{BB962C8B-B14F-4D97-AF65-F5344CB8AC3E}">
        <p14:creationId xmlns:p14="http://schemas.microsoft.com/office/powerpoint/2010/main" val="2650807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24A14F-F030-9E83-C3A6-C492F02EDB4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8240F05-9135-106C-3FD1-BA2D8E95D32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2C4A5C7-2080-35B4-D1AB-101B5629C5D8}"/>
              </a:ext>
            </a:extLst>
          </p:cNvPr>
          <p:cNvSpPr/>
          <p:nvPr/>
        </p:nvSpPr>
        <p:spPr>
          <a:xfrm>
            <a:off x="1201759" y="1698384"/>
            <a:ext cx="94712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6376254-4970-A923-C183-2B8D2A0DE5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سحابة 1">
            <a:extLst>
              <a:ext uri="{FF2B5EF4-FFF2-40B4-BE49-F238E27FC236}">
                <a16:creationId xmlns:a16="http://schemas.microsoft.com/office/drawing/2014/main" id="{5754B2A6-8478-8C13-4AA9-7C389942096E}"/>
              </a:ext>
            </a:extLst>
          </p:cNvPr>
          <p:cNvSpPr/>
          <p:nvPr/>
        </p:nvSpPr>
        <p:spPr>
          <a:xfrm>
            <a:off x="2011764" y="1817430"/>
            <a:ext cx="7851227" cy="4049523"/>
          </a:xfrm>
          <a:prstGeom prst="cloud">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200" b="1" dirty="0">
                <a:latin typeface="Alexandria"/>
              </a:rPr>
              <a:t>An attractive mixed-use development with good road and transit access and an appealing location (for example, near a beach, an amusement park, a harbor, or an area with mountain views) will likely draw more </a:t>
            </a:r>
            <a:r>
              <a:rPr lang="en-US" sz="2200" b="1" dirty="0">
                <a:solidFill>
                  <a:schemeClr val="tx1"/>
                </a:solidFill>
                <a:latin typeface="Alexandria"/>
              </a:rPr>
              <a:t>out-of-town travelers </a:t>
            </a:r>
            <a:r>
              <a:rPr lang="en-US" sz="2200" b="1" dirty="0">
                <a:latin typeface="Alexandria"/>
              </a:rPr>
              <a:t>and metropolitan area residents who live beyond the local trade area.</a:t>
            </a:r>
            <a:endParaRPr lang="ar-SY" sz="2200" b="1" dirty="0">
              <a:latin typeface="Alexandria"/>
            </a:endParaRPr>
          </a:p>
        </p:txBody>
      </p:sp>
      <p:sp>
        <p:nvSpPr>
          <p:cNvPr id="6" name="TextBox 2">
            <a:extLst>
              <a:ext uri="{FF2B5EF4-FFF2-40B4-BE49-F238E27FC236}">
                <a16:creationId xmlns:a16="http://schemas.microsoft.com/office/drawing/2014/main" id="{0B99869C-EAB7-5A5F-D354-7DA71B58600D}"/>
              </a:ext>
            </a:extLst>
          </p:cNvPr>
          <p:cNvSpPr txBox="1"/>
          <p:nvPr/>
        </p:nvSpPr>
        <p:spPr>
          <a:xfrm>
            <a:off x="1201759" y="969517"/>
            <a:ext cx="8326179" cy="671851"/>
          </a:xfrm>
          <a:prstGeom prst="rect">
            <a:avLst/>
          </a:prstGeom>
          <a:noFill/>
        </p:spPr>
        <p:txBody>
          <a:bodyPr wrap="square" rtlCol="0">
            <a:spAutoFit/>
          </a:bodyPr>
          <a:lstStyle/>
          <a:p>
            <a:pPr>
              <a:lnSpc>
                <a:spcPct val="150000"/>
              </a:lnSpc>
            </a:pPr>
            <a:r>
              <a:rPr lang="en-US" sz="2800" dirty="0"/>
              <a:t>4. Analyzing the Market Potential of Mixed-Use Projects</a:t>
            </a:r>
          </a:p>
        </p:txBody>
      </p:sp>
    </p:spTree>
    <p:extLst>
      <p:ext uri="{BB962C8B-B14F-4D97-AF65-F5344CB8AC3E}">
        <p14:creationId xmlns:p14="http://schemas.microsoft.com/office/powerpoint/2010/main" val="40562343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F0861C-E5A3-6E17-E544-697798EF83F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790967D-D149-4BD2-28E3-34A97E0754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AD32DA9-441D-1C27-0A66-26AC7238B83F}"/>
              </a:ext>
            </a:extLst>
          </p:cNvPr>
          <p:cNvSpPr/>
          <p:nvPr/>
        </p:nvSpPr>
        <p:spPr>
          <a:xfrm>
            <a:off x="820946" y="1590963"/>
            <a:ext cx="9345750" cy="479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 Month    | Predicted Price ($/m²) |</a:t>
            </a:r>
          </a:p>
          <a:p>
            <a:pPr algn="ctr"/>
            <a:r>
              <a:rPr lang="en-US"/>
              <a:t>| -------- | ---------------------- |</a:t>
            </a:r>
          </a:p>
          <a:p>
            <a:pPr algn="ctr"/>
            <a:r>
              <a:rPr lang="en-US"/>
              <a:t>| Jan 2025 | 3,520                  |</a:t>
            </a:r>
          </a:p>
          <a:p>
            <a:pPr algn="ctr"/>
            <a:r>
              <a:rPr lang="en-US"/>
              <a:t>| Feb 2025 | 3,560                  |</a:t>
            </a:r>
          </a:p>
          <a:p>
            <a:pPr algn="ctr"/>
            <a:r>
              <a:rPr lang="en-US"/>
              <a:t>| Mar 2025 | 3,630                  |</a:t>
            </a:r>
          </a:p>
          <a:p>
            <a:pPr algn="ctr"/>
            <a:r>
              <a:rPr lang="en-US"/>
              <a:t>| Apr 2025 | 3,720                  |</a:t>
            </a:r>
          </a:p>
          <a:p>
            <a:pPr algn="ctr"/>
            <a:r>
              <a:rPr lang="en-US"/>
              <a:t>| May 2025 | 3,800                  |</a:t>
            </a:r>
            <a:endParaRPr lang="en-US" dirty="0"/>
          </a:p>
        </p:txBody>
      </p:sp>
      <p:pic>
        <p:nvPicPr>
          <p:cNvPr id="5" name="Graphic 21">
            <a:extLst>
              <a:ext uri="{FF2B5EF4-FFF2-40B4-BE49-F238E27FC236}">
                <a16:creationId xmlns:a16="http://schemas.microsoft.com/office/drawing/2014/main" id="{1058664C-326F-C130-2DEB-489F5403CD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A4FE83AC-286F-F549-827E-88568732E9D3}"/>
              </a:ext>
            </a:extLst>
          </p:cNvPr>
          <p:cNvSpPr txBox="1"/>
          <p:nvPr/>
        </p:nvSpPr>
        <p:spPr>
          <a:xfrm>
            <a:off x="820946" y="1742688"/>
            <a:ext cx="8890290" cy="2554545"/>
          </a:xfrm>
          <a:prstGeom prst="rect">
            <a:avLst/>
          </a:prstGeom>
          <a:noFill/>
        </p:spPr>
        <p:txBody>
          <a:bodyPr wrap="square" rtlCol="0">
            <a:spAutoFit/>
          </a:bodyPr>
          <a:lstStyle/>
          <a:p>
            <a:r>
              <a:rPr lang="en-US" sz="2000" b="1" dirty="0">
                <a:latin typeface="Alexandria"/>
              </a:rPr>
              <a:t>Housing</a:t>
            </a:r>
          </a:p>
          <a:p>
            <a:pPr marL="342900" indent="-342900">
              <a:buFont typeface="Arial" panose="020B0604020202020204" pitchFamily="34" charset="0"/>
              <a:buChar char="•"/>
            </a:pPr>
            <a:r>
              <a:rPr lang="en-US" sz="2000" dirty="0">
                <a:latin typeface="Alexandria"/>
              </a:rPr>
              <a:t>Clearly, a powerful relationship can exist between residential development and retail space.</a:t>
            </a:r>
          </a:p>
          <a:p>
            <a:pPr marL="342900" indent="-342900">
              <a:buFont typeface="Arial" panose="020B0604020202020204" pitchFamily="34" charset="0"/>
              <a:buChar char="•"/>
            </a:pPr>
            <a:r>
              <a:rPr lang="en-US" sz="2000" dirty="0">
                <a:latin typeface="Alexandria"/>
              </a:rPr>
              <a:t> Residents need a place to shop for basic necessities, creating demand for convenience stores and services such as dry cleaners or hair salons. </a:t>
            </a:r>
          </a:p>
          <a:p>
            <a:pPr marL="342900" indent="-342900">
              <a:buFont typeface="Arial" panose="020B0604020202020204" pitchFamily="34" charset="0"/>
              <a:buChar char="•"/>
            </a:pPr>
            <a:r>
              <a:rPr lang="en-US" sz="2000" dirty="0">
                <a:latin typeface="Alexandria"/>
              </a:rPr>
              <a:t>Mixed-use projects that include housing are attractive to both young adults and empty nesters, creating support for restaurants, coffee shops, specialty food purveyors.</a:t>
            </a:r>
            <a:endParaRPr lang="en-US" sz="2000" b="1" dirty="0">
              <a:solidFill>
                <a:schemeClr val="accent2"/>
              </a:solidFill>
              <a:latin typeface="Alexandria"/>
            </a:endParaRPr>
          </a:p>
        </p:txBody>
      </p:sp>
      <p:sp>
        <p:nvSpPr>
          <p:cNvPr id="3" name="TextBox 2">
            <a:extLst>
              <a:ext uri="{FF2B5EF4-FFF2-40B4-BE49-F238E27FC236}">
                <a16:creationId xmlns:a16="http://schemas.microsoft.com/office/drawing/2014/main" id="{7028B399-5926-56CC-A947-E157353538FC}"/>
              </a:ext>
            </a:extLst>
          </p:cNvPr>
          <p:cNvSpPr txBox="1"/>
          <p:nvPr/>
        </p:nvSpPr>
        <p:spPr>
          <a:xfrm>
            <a:off x="820946" y="1032784"/>
            <a:ext cx="9416937" cy="523220"/>
          </a:xfrm>
          <a:prstGeom prst="rect">
            <a:avLst/>
          </a:prstGeom>
          <a:noFill/>
        </p:spPr>
        <p:txBody>
          <a:bodyPr wrap="square" rtlCol="0">
            <a:spAutoFit/>
          </a:bodyPr>
          <a:lstStyle/>
          <a:p>
            <a:r>
              <a:rPr lang="en-US" sz="2800" dirty="0">
                <a:latin typeface="Alexandria"/>
              </a:rPr>
              <a:t>5. </a:t>
            </a:r>
            <a:r>
              <a:rPr lang="en-US" sz="2800" dirty="0"/>
              <a:t>Understanding Synergy</a:t>
            </a:r>
            <a:endParaRPr lang="en-US" sz="2800" dirty="0">
              <a:latin typeface="Alexandria"/>
            </a:endParaRPr>
          </a:p>
        </p:txBody>
      </p:sp>
      <p:sp>
        <p:nvSpPr>
          <p:cNvPr id="7" name="مستطيل: زوايا مستديرة 6">
            <a:extLst>
              <a:ext uri="{FF2B5EF4-FFF2-40B4-BE49-F238E27FC236}">
                <a16:creationId xmlns:a16="http://schemas.microsoft.com/office/drawing/2014/main" id="{4D12849A-00A0-0E11-CA16-8FFBB5A6F354}"/>
              </a:ext>
            </a:extLst>
          </p:cNvPr>
          <p:cNvSpPr/>
          <p:nvPr/>
        </p:nvSpPr>
        <p:spPr>
          <a:xfrm>
            <a:off x="1048676" y="4520708"/>
            <a:ext cx="8662560" cy="1492657"/>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dirty="0">
                <a:solidFill>
                  <a:schemeClr val="tx1"/>
                </a:solidFill>
                <a:latin typeface="Alexandria"/>
              </a:rPr>
              <a:t>It is unrealistic to expect that on-site housing alone will generate sufficient demand for shops and services to be successful. Most stores and restaurants will need to generate a majority of their market support from patrons living outside the mixed-use development .</a:t>
            </a:r>
            <a:endParaRPr lang="en-US" sz="2000" b="1" dirty="0">
              <a:solidFill>
                <a:schemeClr val="tx1"/>
              </a:solidFill>
              <a:latin typeface="Alexandria"/>
            </a:endParaRPr>
          </a:p>
        </p:txBody>
      </p:sp>
    </p:spTree>
    <p:extLst>
      <p:ext uri="{BB962C8B-B14F-4D97-AF65-F5344CB8AC3E}">
        <p14:creationId xmlns:p14="http://schemas.microsoft.com/office/powerpoint/2010/main" val="29044347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EAB20C-3863-B314-1DEC-3277857469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BDC89A5-3205-A597-1B19-3BF6AE58C38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01DA7F7-7017-B652-2FAD-CA18062AE433}"/>
              </a:ext>
            </a:extLst>
          </p:cNvPr>
          <p:cNvSpPr/>
          <p:nvPr/>
        </p:nvSpPr>
        <p:spPr>
          <a:xfrm>
            <a:off x="1161382" y="158867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t>IRR:</a:t>
            </a:r>
            <a:r>
              <a:rPr lang="en-US" dirty="0"/>
              <a:t> ≈ </a:t>
            </a:r>
            <a:r>
              <a:rPr lang="en-US" b="1" dirty="0"/>
              <a:t>9.4%</a:t>
            </a:r>
            <a:endParaRPr lang="en-US" dirty="0"/>
          </a:p>
        </p:txBody>
      </p:sp>
      <p:pic>
        <p:nvPicPr>
          <p:cNvPr id="5" name="Graphic 21">
            <a:extLst>
              <a:ext uri="{FF2B5EF4-FFF2-40B4-BE49-F238E27FC236}">
                <a16:creationId xmlns:a16="http://schemas.microsoft.com/office/drawing/2014/main" id="{EFB45524-2B08-2F08-D796-36A469D32E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موجة مزدوجة 1">
            <a:extLst>
              <a:ext uri="{FF2B5EF4-FFF2-40B4-BE49-F238E27FC236}">
                <a16:creationId xmlns:a16="http://schemas.microsoft.com/office/drawing/2014/main" id="{E443E9C3-5742-CF5C-33FA-BD959A33D13C}"/>
              </a:ext>
            </a:extLst>
          </p:cNvPr>
          <p:cNvSpPr/>
          <p:nvPr/>
        </p:nvSpPr>
        <p:spPr>
          <a:xfrm>
            <a:off x="1379706" y="2274457"/>
            <a:ext cx="8909102" cy="2916044"/>
          </a:xfrm>
          <a:prstGeom prst="doubleWave">
            <a:avLst/>
          </a:prstGeom>
          <a:solidFill>
            <a:schemeClr val="accent4">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dirty="0">
                <a:solidFill>
                  <a:schemeClr val="tx1"/>
                </a:solidFill>
                <a:latin typeface="Alexandria"/>
              </a:rPr>
              <a:t>Consider a project with 500 housing units and 150,000 square feet of store space. </a:t>
            </a:r>
          </a:p>
          <a:p>
            <a:r>
              <a:rPr lang="en-US" sz="2000" dirty="0">
                <a:solidFill>
                  <a:schemeClr val="tx1"/>
                </a:solidFill>
                <a:latin typeface="Alexandria"/>
              </a:rPr>
              <a:t>Assuming that the retail space would need sales of at least $400 per square foot per year, each residential unit would have to spend $120,000 annually at the development’s retailers to make it successful. </a:t>
            </a:r>
          </a:p>
          <a:p>
            <a:r>
              <a:rPr lang="en-US" sz="2000" b="1" dirty="0">
                <a:solidFill>
                  <a:schemeClr val="tx1"/>
                </a:solidFill>
                <a:latin typeface="Alexandria"/>
              </a:rPr>
              <a:t>Clearly, the shops and eateries in a mixed-use project would not survive if they failed to attract residents of other neighborhoods, nearby workers, and visitors</a:t>
            </a:r>
          </a:p>
        </p:txBody>
      </p:sp>
      <p:sp>
        <p:nvSpPr>
          <p:cNvPr id="3" name="TextBox 2">
            <a:extLst>
              <a:ext uri="{FF2B5EF4-FFF2-40B4-BE49-F238E27FC236}">
                <a16:creationId xmlns:a16="http://schemas.microsoft.com/office/drawing/2014/main" id="{71DF484B-4F5F-FC13-76CB-902FF65533D0}"/>
              </a:ext>
            </a:extLst>
          </p:cNvPr>
          <p:cNvSpPr txBox="1"/>
          <p:nvPr/>
        </p:nvSpPr>
        <p:spPr>
          <a:xfrm>
            <a:off x="1090195" y="979421"/>
            <a:ext cx="9416937" cy="523220"/>
          </a:xfrm>
          <a:prstGeom prst="rect">
            <a:avLst/>
          </a:prstGeom>
          <a:noFill/>
        </p:spPr>
        <p:txBody>
          <a:bodyPr wrap="square" rtlCol="0">
            <a:spAutoFit/>
          </a:bodyPr>
          <a:lstStyle/>
          <a:p>
            <a:r>
              <a:rPr lang="en-US" sz="2800" dirty="0">
                <a:latin typeface="Alexandria"/>
              </a:rPr>
              <a:t>5. </a:t>
            </a:r>
            <a:r>
              <a:rPr lang="en-US" sz="2800" dirty="0"/>
              <a:t>Understanding Synergy</a:t>
            </a:r>
            <a:endParaRPr lang="en-US" sz="2800" dirty="0">
              <a:latin typeface="Alexandria"/>
            </a:endParaRPr>
          </a:p>
        </p:txBody>
      </p:sp>
      <p:sp>
        <p:nvSpPr>
          <p:cNvPr id="7" name="TextBox 23">
            <a:extLst>
              <a:ext uri="{FF2B5EF4-FFF2-40B4-BE49-F238E27FC236}">
                <a16:creationId xmlns:a16="http://schemas.microsoft.com/office/drawing/2014/main" id="{55351C59-883C-624B-CADA-493D066062E5}"/>
              </a:ext>
            </a:extLst>
          </p:cNvPr>
          <p:cNvSpPr txBox="1"/>
          <p:nvPr/>
        </p:nvSpPr>
        <p:spPr>
          <a:xfrm>
            <a:off x="1507680" y="1655654"/>
            <a:ext cx="8890290" cy="400110"/>
          </a:xfrm>
          <a:prstGeom prst="rect">
            <a:avLst/>
          </a:prstGeom>
          <a:noFill/>
        </p:spPr>
        <p:txBody>
          <a:bodyPr wrap="square" rtlCol="0">
            <a:spAutoFit/>
          </a:bodyPr>
          <a:lstStyle/>
          <a:p>
            <a:r>
              <a:rPr lang="en-US" sz="2000" b="1" dirty="0">
                <a:latin typeface="Alexandria"/>
              </a:rPr>
              <a:t>Housing</a:t>
            </a:r>
          </a:p>
        </p:txBody>
      </p:sp>
    </p:spTree>
    <p:extLst>
      <p:ext uri="{BB962C8B-B14F-4D97-AF65-F5344CB8AC3E}">
        <p14:creationId xmlns:p14="http://schemas.microsoft.com/office/powerpoint/2010/main" val="4273744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3E4D45-12CE-AC83-CB07-FE0B92B278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690E2CD-BCED-581F-CE7E-962FAC2C0C6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C3EF37F-899C-5070-52CB-9F515F2C0F19}"/>
              </a:ext>
            </a:extLst>
          </p:cNvPr>
          <p:cNvSpPr/>
          <p:nvPr/>
        </p:nvSpPr>
        <p:spPr>
          <a:xfrm>
            <a:off x="1240228" y="159318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F9F6046-65AA-CD00-6BEB-DA5CCC7139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47">
            <a:extLst>
              <a:ext uri="{FF2B5EF4-FFF2-40B4-BE49-F238E27FC236}">
                <a16:creationId xmlns:a16="http://schemas.microsoft.com/office/drawing/2014/main" id="{B73CE77D-7F16-25B8-8998-79E9966C35F3}"/>
              </a:ext>
            </a:extLst>
          </p:cNvPr>
          <p:cNvSpPr txBox="1"/>
          <p:nvPr/>
        </p:nvSpPr>
        <p:spPr>
          <a:xfrm>
            <a:off x="1333001" y="1690275"/>
            <a:ext cx="6304681" cy="4093428"/>
          </a:xfrm>
          <a:prstGeom prst="rect">
            <a:avLst/>
          </a:prstGeom>
          <a:solidFill>
            <a:schemeClr val="bg1"/>
          </a:solidFill>
        </p:spPr>
        <p:txBody>
          <a:bodyPr wrap="square" rtlCol="0">
            <a:spAutoFit/>
          </a:bodyPr>
          <a:lstStyle/>
          <a:p>
            <a:r>
              <a:rPr lang="en-US" sz="2000" b="1" dirty="0">
                <a:latin typeface="Alexandria"/>
              </a:rPr>
              <a:t>Office Space</a:t>
            </a:r>
          </a:p>
          <a:p>
            <a:pPr marL="342900" indent="-342900">
              <a:buFont typeface="Arial" panose="020B0604020202020204" pitchFamily="34" charset="0"/>
              <a:buChar char="•"/>
            </a:pPr>
            <a:r>
              <a:rPr lang="en-US" sz="2000" dirty="0">
                <a:latin typeface="Alexandria"/>
              </a:rPr>
              <a:t>Office development has clear market synergy with hotels, and restaurants.</a:t>
            </a:r>
          </a:p>
          <a:p>
            <a:pPr marL="342900" indent="-342900">
              <a:buFont typeface="Arial" panose="020B0604020202020204" pitchFamily="34" charset="0"/>
              <a:buChar char="•"/>
            </a:pPr>
            <a:r>
              <a:rPr lang="en-US" sz="2000" dirty="0">
                <a:latin typeface="Alexandria"/>
              </a:rPr>
              <a:t>Retail stores that are open in the evening can draw workers as they leave their offices</a:t>
            </a:r>
          </a:p>
          <a:p>
            <a:pPr marL="342900" indent="-342900">
              <a:buFont typeface="Arial" panose="020B0604020202020204" pitchFamily="34" charset="0"/>
              <a:buChar char="•"/>
            </a:pPr>
            <a:r>
              <a:rPr lang="en-US" sz="2000" dirty="0">
                <a:latin typeface="Alexandria"/>
              </a:rPr>
              <a:t>The market analyst should explore the frequency with which businesses bring visitors for meetings and conferences, and the types of accommodations those visitors prefer.</a:t>
            </a:r>
          </a:p>
          <a:p>
            <a:pPr marL="342900" indent="-342900">
              <a:buFont typeface="Arial" panose="020B0604020202020204" pitchFamily="34" charset="0"/>
              <a:buChar char="•"/>
            </a:pPr>
            <a:r>
              <a:rPr lang="en-US" sz="2000" dirty="0">
                <a:latin typeface="Alexandria"/>
              </a:rPr>
              <a:t>Medical practices, dentists, physical therapists, imaging centers, testing laboratories, can be attracted to multitenant office space, but they may prefer separate buildings.</a:t>
            </a:r>
            <a:endParaRPr lang="en-US" sz="2000" b="1" dirty="0">
              <a:latin typeface="Alexandria"/>
            </a:endParaRPr>
          </a:p>
        </p:txBody>
      </p:sp>
      <p:pic>
        <p:nvPicPr>
          <p:cNvPr id="6" name="صورة 5">
            <a:extLst>
              <a:ext uri="{FF2B5EF4-FFF2-40B4-BE49-F238E27FC236}">
                <a16:creationId xmlns:a16="http://schemas.microsoft.com/office/drawing/2014/main" id="{59059565-E661-CBBC-AB5A-563F7B5618E0}"/>
              </a:ext>
            </a:extLst>
          </p:cNvPr>
          <p:cNvPicPr>
            <a:picLocks noChangeAspect="1"/>
          </p:cNvPicPr>
          <p:nvPr/>
        </p:nvPicPr>
        <p:blipFill>
          <a:blip r:embed="rId3"/>
          <a:stretch>
            <a:fillRect/>
          </a:stretch>
        </p:blipFill>
        <p:spPr>
          <a:xfrm>
            <a:off x="7699903" y="2638425"/>
            <a:ext cx="2886075" cy="1581150"/>
          </a:xfrm>
          <a:prstGeom prst="rect">
            <a:avLst/>
          </a:prstGeom>
        </p:spPr>
      </p:pic>
      <p:sp>
        <p:nvSpPr>
          <p:cNvPr id="7" name="TextBox 2">
            <a:extLst>
              <a:ext uri="{FF2B5EF4-FFF2-40B4-BE49-F238E27FC236}">
                <a16:creationId xmlns:a16="http://schemas.microsoft.com/office/drawing/2014/main" id="{182E9ED1-8A14-F9D9-5644-4B5D281188F0}"/>
              </a:ext>
            </a:extLst>
          </p:cNvPr>
          <p:cNvSpPr txBox="1"/>
          <p:nvPr/>
        </p:nvSpPr>
        <p:spPr>
          <a:xfrm>
            <a:off x="1204634" y="1021414"/>
            <a:ext cx="9416937" cy="523220"/>
          </a:xfrm>
          <a:prstGeom prst="rect">
            <a:avLst/>
          </a:prstGeom>
          <a:noFill/>
        </p:spPr>
        <p:txBody>
          <a:bodyPr wrap="square" rtlCol="0">
            <a:spAutoFit/>
          </a:bodyPr>
          <a:lstStyle/>
          <a:p>
            <a:r>
              <a:rPr lang="en-US" sz="2800" dirty="0">
                <a:latin typeface="Alexandria"/>
              </a:rPr>
              <a:t>5. </a:t>
            </a:r>
            <a:r>
              <a:rPr lang="en-US" sz="2800" dirty="0"/>
              <a:t>Understanding Synergy</a:t>
            </a:r>
            <a:endParaRPr lang="en-US" sz="2800" dirty="0">
              <a:latin typeface="Alexandria"/>
            </a:endParaRPr>
          </a:p>
        </p:txBody>
      </p:sp>
    </p:spTree>
    <p:extLst>
      <p:ext uri="{BB962C8B-B14F-4D97-AF65-F5344CB8AC3E}">
        <p14:creationId xmlns:p14="http://schemas.microsoft.com/office/powerpoint/2010/main" val="38704039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FC9B9-E739-77D3-99FE-E835314D3F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CBA3A9B-34AE-4B7E-E605-6EA5426F3F9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5CB622E-64B8-32FB-E416-82E22017DF0D}"/>
              </a:ext>
            </a:extLst>
          </p:cNvPr>
          <p:cNvSpPr/>
          <p:nvPr/>
        </p:nvSpPr>
        <p:spPr>
          <a:xfrm>
            <a:off x="1272946" y="150200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EBB051D7-2B22-BA5F-87EA-4F17D8C88B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47">
            <a:extLst>
              <a:ext uri="{FF2B5EF4-FFF2-40B4-BE49-F238E27FC236}">
                <a16:creationId xmlns:a16="http://schemas.microsoft.com/office/drawing/2014/main" id="{1D62F886-D4E5-C36A-D0B3-BE9B50680A7D}"/>
              </a:ext>
            </a:extLst>
          </p:cNvPr>
          <p:cNvSpPr txBox="1"/>
          <p:nvPr/>
        </p:nvSpPr>
        <p:spPr>
          <a:xfrm>
            <a:off x="1376595" y="1544634"/>
            <a:ext cx="9138451" cy="2554545"/>
          </a:xfrm>
          <a:prstGeom prst="rect">
            <a:avLst/>
          </a:prstGeom>
          <a:solidFill>
            <a:schemeClr val="bg1"/>
          </a:solidFill>
        </p:spPr>
        <p:txBody>
          <a:bodyPr wrap="square" rtlCol="0">
            <a:spAutoFit/>
          </a:bodyPr>
          <a:lstStyle/>
          <a:p>
            <a:r>
              <a:rPr lang="en-US" sz="2000" b="1" dirty="0">
                <a:latin typeface="Alexandria"/>
              </a:rPr>
              <a:t>Hotels</a:t>
            </a:r>
            <a:r>
              <a:rPr lang="en-US" sz="2000" dirty="0">
                <a:latin typeface="Alexandria"/>
              </a:rPr>
              <a:t> </a:t>
            </a:r>
          </a:p>
          <a:p>
            <a:pPr marL="342900" indent="-342900">
              <a:buFont typeface="Arial" panose="020B0604020202020204" pitchFamily="34" charset="0"/>
              <a:buChar char="•"/>
            </a:pPr>
            <a:r>
              <a:rPr lang="en-US" sz="2000" dirty="0">
                <a:latin typeface="Alexandria"/>
              </a:rPr>
              <a:t>Hotels can be vital components of mixed-use developments for several reasons. </a:t>
            </a:r>
          </a:p>
          <a:p>
            <a:pPr marL="342900" indent="-342900">
              <a:buFont typeface="Arial" panose="020B0604020202020204" pitchFamily="34" charset="0"/>
              <a:buChar char="•"/>
            </a:pPr>
            <a:r>
              <a:rPr lang="en-US" sz="2000" dirty="0">
                <a:latin typeface="Alexandria"/>
              </a:rPr>
              <a:t>A quality hotel can enhance the project’s image and provide immediate name recognition.</a:t>
            </a:r>
          </a:p>
          <a:p>
            <a:pPr marL="342900" indent="-342900">
              <a:buFont typeface="Arial" panose="020B0604020202020204" pitchFamily="34" charset="0"/>
              <a:buChar char="•"/>
            </a:pPr>
            <a:r>
              <a:rPr lang="en-US" sz="2000" dirty="0">
                <a:latin typeface="Alexandria"/>
              </a:rPr>
              <a:t> Secondary uses such as health clubs can be shared by hotel guests, office tenants, and residents, saving the hotel the cost of providing its own facilities. </a:t>
            </a:r>
          </a:p>
          <a:p>
            <a:pPr marL="342900" indent="-342900">
              <a:buFont typeface="Arial" panose="020B0604020202020204" pitchFamily="34" charset="0"/>
              <a:buChar char="•"/>
            </a:pPr>
            <a:r>
              <a:rPr lang="en-US" sz="2000" dirty="0">
                <a:latin typeface="Alexandria"/>
              </a:rPr>
              <a:t>Hotel guests help support a mixed-use project’s retail activity, especially unique specialty shops, bars and restaurants, sports arenas, and entertainment venues. </a:t>
            </a:r>
            <a:endParaRPr lang="en-US" sz="2000" b="1" dirty="0">
              <a:latin typeface="Alexandria"/>
            </a:endParaRPr>
          </a:p>
        </p:txBody>
      </p:sp>
      <p:pic>
        <p:nvPicPr>
          <p:cNvPr id="8" name="صورة 7">
            <a:extLst>
              <a:ext uri="{FF2B5EF4-FFF2-40B4-BE49-F238E27FC236}">
                <a16:creationId xmlns:a16="http://schemas.microsoft.com/office/drawing/2014/main" id="{F4842657-EE66-EF2D-02A4-7CA0C2F18355}"/>
              </a:ext>
            </a:extLst>
          </p:cNvPr>
          <p:cNvPicPr>
            <a:picLocks noChangeAspect="1"/>
          </p:cNvPicPr>
          <p:nvPr/>
        </p:nvPicPr>
        <p:blipFill>
          <a:blip r:embed="rId3"/>
          <a:stretch>
            <a:fillRect/>
          </a:stretch>
        </p:blipFill>
        <p:spPr>
          <a:xfrm>
            <a:off x="4218918" y="4223099"/>
            <a:ext cx="3028950" cy="1514475"/>
          </a:xfrm>
          <a:prstGeom prst="rect">
            <a:avLst/>
          </a:prstGeom>
        </p:spPr>
      </p:pic>
      <p:sp>
        <p:nvSpPr>
          <p:cNvPr id="9" name="TextBox 2">
            <a:extLst>
              <a:ext uri="{FF2B5EF4-FFF2-40B4-BE49-F238E27FC236}">
                <a16:creationId xmlns:a16="http://schemas.microsoft.com/office/drawing/2014/main" id="{76694C43-F5E3-193B-B1C6-6618FD631A07}"/>
              </a:ext>
            </a:extLst>
          </p:cNvPr>
          <p:cNvSpPr txBox="1"/>
          <p:nvPr/>
        </p:nvSpPr>
        <p:spPr>
          <a:xfrm>
            <a:off x="1204634" y="1021414"/>
            <a:ext cx="9416937" cy="523220"/>
          </a:xfrm>
          <a:prstGeom prst="rect">
            <a:avLst/>
          </a:prstGeom>
          <a:noFill/>
        </p:spPr>
        <p:txBody>
          <a:bodyPr wrap="square" rtlCol="0">
            <a:spAutoFit/>
          </a:bodyPr>
          <a:lstStyle/>
          <a:p>
            <a:r>
              <a:rPr lang="en-US" sz="2800" dirty="0">
                <a:latin typeface="Alexandria"/>
              </a:rPr>
              <a:t>5. </a:t>
            </a:r>
            <a:r>
              <a:rPr lang="en-US" sz="2800" dirty="0"/>
              <a:t>Understanding Synergy</a:t>
            </a:r>
            <a:endParaRPr lang="en-US" sz="2800" dirty="0">
              <a:latin typeface="Alexandria"/>
            </a:endParaRPr>
          </a:p>
        </p:txBody>
      </p:sp>
    </p:spTree>
    <p:extLst>
      <p:ext uri="{BB962C8B-B14F-4D97-AF65-F5344CB8AC3E}">
        <p14:creationId xmlns:p14="http://schemas.microsoft.com/office/powerpoint/2010/main" val="11109101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8C1683-F321-5A06-B185-382335B1F6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E52DDF3-B71E-D47A-A19D-230B2A9B619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BB5C631-5661-C866-5EF4-FD4968CA1052}"/>
              </a:ext>
            </a:extLst>
          </p:cNvPr>
          <p:cNvSpPr/>
          <p:nvPr/>
        </p:nvSpPr>
        <p:spPr>
          <a:xfrm>
            <a:off x="1240228" y="159318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5FDB3C9-74C2-6E1F-E495-4AC6ECFB28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23">
            <a:extLst>
              <a:ext uri="{FF2B5EF4-FFF2-40B4-BE49-F238E27FC236}">
                <a16:creationId xmlns:a16="http://schemas.microsoft.com/office/drawing/2014/main" id="{64285727-BAD2-2980-2D8A-679789FE43EA}"/>
              </a:ext>
            </a:extLst>
          </p:cNvPr>
          <p:cNvSpPr txBox="1"/>
          <p:nvPr/>
        </p:nvSpPr>
        <p:spPr>
          <a:xfrm>
            <a:off x="1359251" y="1797997"/>
            <a:ext cx="9101952" cy="3170099"/>
          </a:xfrm>
          <a:prstGeom prst="rect">
            <a:avLst/>
          </a:prstGeom>
          <a:noFill/>
        </p:spPr>
        <p:txBody>
          <a:bodyPr wrap="square" rtlCol="0">
            <a:spAutoFit/>
          </a:bodyPr>
          <a:lstStyle/>
          <a:p>
            <a:r>
              <a:rPr lang="en-US" sz="2000" b="1" dirty="0">
                <a:latin typeface="Alexandria"/>
              </a:rPr>
              <a:t>Retail Space</a:t>
            </a:r>
          </a:p>
          <a:p>
            <a:pPr marL="342900" indent="-342900">
              <a:buFont typeface="Arial" panose="020B0604020202020204" pitchFamily="34" charset="0"/>
              <a:buChar char="•"/>
            </a:pPr>
            <a:r>
              <a:rPr lang="en-US" sz="2000" dirty="0">
                <a:latin typeface="Alexandria"/>
              </a:rPr>
              <a:t>Depending on the size of the residential component and nearby competition beyond the project’s boundaries, a supermarket could be included (a full-size, natural foods, or smaller specialty operator). </a:t>
            </a:r>
          </a:p>
          <a:p>
            <a:pPr marL="342900" indent="-342900">
              <a:buFont typeface="Arial" panose="020B0604020202020204" pitchFamily="34" charset="0"/>
              <a:buChar char="•"/>
            </a:pPr>
            <a:r>
              <a:rPr lang="en-US" sz="2000" dirty="0">
                <a:latin typeface="Alexandria"/>
              </a:rPr>
              <a:t>Specialty retail uses (upscale apparel and shoe stores, children’s items, unique craft and gift shops, local memorabilia and foods) are also included in downtown mixed-use projects.</a:t>
            </a:r>
          </a:p>
          <a:p>
            <a:pPr marL="342900" indent="-342900">
              <a:buFont typeface="Arial" panose="020B0604020202020204" pitchFamily="34" charset="0"/>
              <a:buChar char="•"/>
            </a:pPr>
            <a:r>
              <a:rPr lang="en-US" sz="2000" dirty="0">
                <a:latin typeface="Alexandria"/>
              </a:rPr>
              <a:t>In downtown locations, retail space needs to be paired with entertainment and dining so that the development attracts patrons who live outside the central business district.</a:t>
            </a:r>
            <a:endParaRPr lang="ar-SY" sz="2000" dirty="0">
              <a:latin typeface="Alexandria"/>
            </a:endParaRPr>
          </a:p>
        </p:txBody>
      </p:sp>
      <p:sp>
        <p:nvSpPr>
          <p:cNvPr id="2" name="TextBox 2">
            <a:extLst>
              <a:ext uri="{FF2B5EF4-FFF2-40B4-BE49-F238E27FC236}">
                <a16:creationId xmlns:a16="http://schemas.microsoft.com/office/drawing/2014/main" id="{F3BB3623-8665-0C41-74B9-98F994D28B91}"/>
              </a:ext>
            </a:extLst>
          </p:cNvPr>
          <p:cNvSpPr txBox="1"/>
          <p:nvPr/>
        </p:nvSpPr>
        <p:spPr>
          <a:xfrm>
            <a:off x="1204634" y="1021414"/>
            <a:ext cx="9416937" cy="523220"/>
          </a:xfrm>
          <a:prstGeom prst="rect">
            <a:avLst/>
          </a:prstGeom>
          <a:noFill/>
        </p:spPr>
        <p:txBody>
          <a:bodyPr wrap="square" rtlCol="0">
            <a:spAutoFit/>
          </a:bodyPr>
          <a:lstStyle/>
          <a:p>
            <a:r>
              <a:rPr lang="en-US" sz="2800" dirty="0">
                <a:latin typeface="Alexandria"/>
              </a:rPr>
              <a:t>5. </a:t>
            </a:r>
            <a:r>
              <a:rPr lang="en-US" sz="2800" dirty="0"/>
              <a:t>Understanding Synergy</a:t>
            </a:r>
            <a:endParaRPr lang="en-US" sz="2800" dirty="0">
              <a:latin typeface="Alexandria"/>
            </a:endParaRPr>
          </a:p>
        </p:txBody>
      </p:sp>
      <p:pic>
        <p:nvPicPr>
          <p:cNvPr id="6" name="صورة 5">
            <a:extLst>
              <a:ext uri="{FF2B5EF4-FFF2-40B4-BE49-F238E27FC236}">
                <a16:creationId xmlns:a16="http://schemas.microsoft.com/office/drawing/2014/main" id="{ECD54EA8-39F9-F3F9-873A-8A2E7B7158C1}"/>
              </a:ext>
            </a:extLst>
          </p:cNvPr>
          <p:cNvPicPr>
            <a:picLocks noChangeAspect="1"/>
          </p:cNvPicPr>
          <p:nvPr/>
        </p:nvPicPr>
        <p:blipFill>
          <a:blip r:embed="rId3"/>
          <a:stretch>
            <a:fillRect/>
          </a:stretch>
        </p:blipFill>
        <p:spPr>
          <a:xfrm>
            <a:off x="4481472" y="4635062"/>
            <a:ext cx="2619375" cy="1201524"/>
          </a:xfrm>
          <a:prstGeom prst="rect">
            <a:avLst/>
          </a:prstGeom>
        </p:spPr>
      </p:pic>
    </p:spTree>
    <p:extLst>
      <p:ext uri="{BB962C8B-B14F-4D97-AF65-F5344CB8AC3E}">
        <p14:creationId xmlns:p14="http://schemas.microsoft.com/office/powerpoint/2010/main" val="25630973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D95B9F-C314-1EF4-7AD6-A39F2FD2CF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EAFA8F-5510-33BF-4038-CE025FED320E}"/>
              </a:ext>
            </a:extLst>
          </p:cNvPr>
          <p:cNvSpPr/>
          <p:nvPr/>
        </p:nvSpPr>
        <p:spPr>
          <a:xfrm>
            <a:off x="689639" y="183035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a:rPr>
              <a:t>A complete market study report should include a map that shows where the property sits within the metropolitan area or a major city. At a smaller scale, a map should show the boundaries of the primary and secondary market areas, location of the site, nearby interstate highways, and key </a:t>
            </a:r>
          </a:p>
        </p:txBody>
      </p:sp>
      <p:pic>
        <p:nvPicPr>
          <p:cNvPr id="7" name="Graphic 21">
            <a:extLst>
              <a:ext uri="{FF2B5EF4-FFF2-40B4-BE49-F238E27FC236}">
                <a16:creationId xmlns:a16="http://schemas.microsoft.com/office/drawing/2014/main" id="{9575325D-1C53-F76D-13D4-128C65F574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3">
            <a:extLst>
              <a:ext uri="{FF2B5EF4-FFF2-40B4-BE49-F238E27FC236}">
                <a16:creationId xmlns:a16="http://schemas.microsoft.com/office/drawing/2014/main" id="{4EF00885-A370-AA3B-216C-75AEBED4C55D}"/>
              </a:ext>
            </a:extLst>
          </p:cNvPr>
          <p:cNvSpPr txBox="1"/>
          <p:nvPr/>
        </p:nvSpPr>
        <p:spPr>
          <a:xfrm>
            <a:off x="844381" y="1830357"/>
            <a:ext cx="7114293" cy="4199611"/>
          </a:xfrm>
          <a:prstGeom prst="rect">
            <a:avLst/>
          </a:prstGeom>
          <a:noFill/>
        </p:spPr>
        <p:txBody>
          <a:bodyPr wrap="square" rtlCol="0">
            <a:spAutoFit/>
          </a:bodyPr>
          <a:lstStyle/>
          <a:p>
            <a:pPr>
              <a:lnSpc>
                <a:spcPct val="150000"/>
              </a:lnSpc>
            </a:pPr>
            <a:r>
              <a:rPr lang="en-US" sz="2000" b="1" dirty="0">
                <a:latin typeface="Alexandria"/>
              </a:rPr>
              <a:t>Retail Space  </a:t>
            </a:r>
            <a:r>
              <a:rPr lang="en-US" sz="2000" dirty="0">
                <a:latin typeface="Alexandria"/>
              </a:rPr>
              <a:t>key questions to ask:</a:t>
            </a:r>
          </a:p>
          <a:p>
            <a:pPr>
              <a:lnSpc>
                <a:spcPct val="150000"/>
              </a:lnSpc>
            </a:pPr>
            <a:r>
              <a:rPr lang="en-US" sz="2000" dirty="0">
                <a:latin typeface="Alexandria"/>
              </a:rPr>
              <a:t> ■ What are the key sources of patronage?</a:t>
            </a:r>
          </a:p>
          <a:p>
            <a:pPr>
              <a:lnSpc>
                <a:spcPct val="150000"/>
              </a:lnSpc>
            </a:pPr>
            <a:r>
              <a:rPr lang="en-US" sz="2000" dirty="0">
                <a:latin typeface="Alexandria"/>
              </a:rPr>
              <a:t> ■ What are the likely demographic and income characteristics of households that will live in the mixed-use development?</a:t>
            </a:r>
          </a:p>
          <a:p>
            <a:pPr>
              <a:lnSpc>
                <a:spcPct val="150000"/>
              </a:lnSpc>
            </a:pPr>
            <a:r>
              <a:rPr lang="en-US" sz="2000" dirty="0">
                <a:latin typeface="Alexandria"/>
              </a:rPr>
              <a:t>■ From how far away can other metro-area residents be drawn and what would bring them to the stores? (The mix needs to differ from what is seen in typical suburban community centers.) </a:t>
            </a:r>
          </a:p>
          <a:p>
            <a:pPr>
              <a:lnSpc>
                <a:spcPct val="150000"/>
              </a:lnSpc>
            </a:pPr>
            <a:r>
              <a:rPr lang="en-US" sz="2000" dirty="0">
                <a:latin typeface="Alexandria"/>
              </a:rPr>
              <a:t>■ Will the development as currently envisioned generate demand from tourists and other nonlocal visitors? </a:t>
            </a:r>
          </a:p>
        </p:txBody>
      </p:sp>
      <p:pic>
        <p:nvPicPr>
          <p:cNvPr id="6" name="صورة 5" descr="صورة تحتوي على نص, لقطة شاشة, بناء, برامج الوسائط المتعددة&#10;&#10;قد يكون المحتوى الذي تم إنشاؤه بواسطة الذكاء الاصطناعي غير صحيح.">
            <a:extLst>
              <a:ext uri="{FF2B5EF4-FFF2-40B4-BE49-F238E27FC236}">
                <a16:creationId xmlns:a16="http://schemas.microsoft.com/office/drawing/2014/main" id="{A2BBAC29-FC1F-E587-C17B-C0DF182A0AE0}"/>
              </a:ext>
            </a:extLst>
          </p:cNvPr>
          <p:cNvPicPr>
            <a:picLocks noChangeAspect="1"/>
          </p:cNvPicPr>
          <p:nvPr/>
        </p:nvPicPr>
        <p:blipFill>
          <a:blip r:embed="rId3"/>
          <a:srcRect l="12137" t="17470" r="16976" b="12644"/>
          <a:stretch>
            <a:fillRect/>
          </a:stretch>
        </p:blipFill>
        <p:spPr>
          <a:xfrm>
            <a:off x="8113415" y="2825770"/>
            <a:ext cx="3130869" cy="2379585"/>
          </a:xfrm>
          <a:prstGeom prst="rect">
            <a:avLst/>
          </a:prstGeom>
        </p:spPr>
      </p:pic>
      <p:sp>
        <p:nvSpPr>
          <p:cNvPr id="8" name="TextBox 2">
            <a:extLst>
              <a:ext uri="{FF2B5EF4-FFF2-40B4-BE49-F238E27FC236}">
                <a16:creationId xmlns:a16="http://schemas.microsoft.com/office/drawing/2014/main" id="{7457A7D4-F995-8F14-3ADC-F235AB73FD8D}"/>
              </a:ext>
            </a:extLst>
          </p:cNvPr>
          <p:cNvSpPr txBox="1"/>
          <p:nvPr/>
        </p:nvSpPr>
        <p:spPr>
          <a:xfrm>
            <a:off x="689639" y="1169097"/>
            <a:ext cx="9416937" cy="523220"/>
          </a:xfrm>
          <a:prstGeom prst="rect">
            <a:avLst/>
          </a:prstGeom>
          <a:noFill/>
        </p:spPr>
        <p:txBody>
          <a:bodyPr wrap="square" rtlCol="0">
            <a:spAutoFit/>
          </a:bodyPr>
          <a:lstStyle/>
          <a:p>
            <a:r>
              <a:rPr lang="en-US" sz="2800" dirty="0">
                <a:latin typeface="Alexandria"/>
              </a:rPr>
              <a:t>5. </a:t>
            </a:r>
            <a:r>
              <a:rPr lang="en-US" sz="2800" dirty="0"/>
              <a:t>Understanding Synergy</a:t>
            </a:r>
            <a:endParaRPr lang="en-US" sz="2800" dirty="0">
              <a:latin typeface="Alexandria"/>
            </a:endParaRPr>
          </a:p>
        </p:txBody>
      </p:sp>
    </p:spTree>
    <p:extLst>
      <p:ext uri="{BB962C8B-B14F-4D97-AF65-F5344CB8AC3E}">
        <p14:creationId xmlns:p14="http://schemas.microsoft.com/office/powerpoint/2010/main" val="1679447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1C6AED-A1B8-804A-13AD-393EB3574A5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0996B6-7BE3-2B42-305B-02AD08CA27F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E227DC3-A367-1EDB-ACAC-C148A06AB4E7}"/>
              </a:ext>
            </a:extLst>
          </p:cNvPr>
          <p:cNvSpPr/>
          <p:nvPr/>
        </p:nvSpPr>
        <p:spPr>
          <a:xfrm>
            <a:off x="1048676" y="1497953"/>
            <a:ext cx="9345750" cy="479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913F9E84-EF5C-9A4A-0AC7-8E60905B67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47">
            <a:extLst>
              <a:ext uri="{FF2B5EF4-FFF2-40B4-BE49-F238E27FC236}">
                <a16:creationId xmlns:a16="http://schemas.microsoft.com/office/drawing/2014/main" id="{FA819CEC-A5DC-B1BB-6023-4F0580971843}"/>
              </a:ext>
            </a:extLst>
          </p:cNvPr>
          <p:cNvSpPr txBox="1"/>
          <p:nvPr/>
        </p:nvSpPr>
        <p:spPr>
          <a:xfrm>
            <a:off x="1140070" y="1789839"/>
            <a:ext cx="6723177" cy="4093428"/>
          </a:xfrm>
          <a:prstGeom prst="rect">
            <a:avLst/>
          </a:prstGeom>
          <a:solidFill>
            <a:schemeClr val="accent4">
              <a:lumMod val="20000"/>
              <a:lumOff val="80000"/>
            </a:schemeClr>
          </a:solidFill>
        </p:spPr>
        <p:txBody>
          <a:bodyPr wrap="square" rtlCol="0">
            <a:spAutoFit/>
          </a:bodyPr>
          <a:lstStyle/>
          <a:p>
            <a:r>
              <a:rPr lang="en-US" sz="2000" b="1" dirty="0">
                <a:latin typeface="Alexandria"/>
              </a:rPr>
              <a:t>Entertainment, Culture, and Identity Creation </a:t>
            </a:r>
          </a:p>
          <a:p>
            <a:r>
              <a:rPr lang="en-US" sz="2000" dirty="0">
                <a:latin typeface="Alexandria"/>
              </a:rPr>
              <a:t>Often the key factors affecting the success of a mixed-use development are related to the sense of place that the project can create and its ability to attract patrons on both weekdays and weekends, at lunchtime and in the evening, and through all four seasons.</a:t>
            </a:r>
          </a:p>
          <a:p>
            <a:r>
              <a:rPr lang="en-US" sz="2000" dirty="0">
                <a:latin typeface="Alexandria"/>
              </a:rPr>
              <a:t> </a:t>
            </a:r>
            <a:r>
              <a:rPr lang="en-US" sz="2000" b="1" dirty="0">
                <a:solidFill>
                  <a:srgbClr val="C88800"/>
                </a:solidFill>
                <a:latin typeface="Alexandria"/>
              </a:rPr>
              <a:t>Entertainment, cultural facilities,</a:t>
            </a:r>
            <a:r>
              <a:rPr lang="en-US" sz="2000" dirty="0"/>
              <a:t> Bowling alleys and golf simulators,</a:t>
            </a:r>
            <a:r>
              <a:rPr lang="en-US" sz="2000" b="1" dirty="0">
                <a:solidFill>
                  <a:srgbClr val="C88800"/>
                </a:solidFill>
                <a:latin typeface="Alexandria"/>
              </a:rPr>
              <a:t> and casinos serve this objective well and have </a:t>
            </a:r>
          </a:p>
          <a:p>
            <a:r>
              <a:rPr lang="en-US" sz="2000" b="1" dirty="0">
                <a:solidFill>
                  <a:srgbClr val="C88800"/>
                </a:solidFill>
                <a:latin typeface="Alexandria"/>
              </a:rPr>
              <a:t>become key ingredients in many mixed-use developments. </a:t>
            </a:r>
          </a:p>
          <a:p>
            <a:endParaRPr lang="en-US" sz="2000" dirty="0">
              <a:latin typeface="Alexandria"/>
            </a:endParaRPr>
          </a:p>
          <a:p>
            <a:r>
              <a:rPr lang="en-US" sz="2000" dirty="0">
                <a:latin typeface="Alexandria"/>
              </a:rPr>
              <a:t>Plazas, sculpture, green spaces, water features, unique lighting, and colorful signage are also important in creating a sense of place and an identity for the “brand.”</a:t>
            </a:r>
          </a:p>
        </p:txBody>
      </p:sp>
      <p:pic>
        <p:nvPicPr>
          <p:cNvPr id="4" name="صورة 3">
            <a:extLst>
              <a:ext uri="{FF2B5EF4-FFF2-40B4-BE49-F238E27FC236}">
                <a16:creationId xmlns:a16="http://schemas.microsoft.com/office/drawing/2014/main" id="{B6048EB6-99D6-1236-F23F-AF1000F08363}"/>
              </a:ext>
            </a:extLst>
          </p:cNvPr>
          <p:cNvPicPr>
            <a:picLocks noChangeAspect="1"/>
          </p:cNvPicPr>
          <p:nvPr/>
        </p:nvPicPr>
        <p:blipFill>
          <a:blip r:embed="rId3"/>
          <a:stretch>
            <a:fillRect/>
          </a:stretch>
        </p:blipFill>
        <p:spPr>
          <a:xfrm>
            <a:off x="7954641" y="2972522"/>
            <a:ext cx="2294070" cy="1847850"/>
          </a:xfrm>
          <a:prstGeom prst="rect">
            <a:avLst/>
          </a:prstGeom>
        </p:spPr>
      </p:pic>
      <p:sp>
        <p:nvSpPr>
          <p:cNvPr id="7" name="TextBox 2">
            <a:extLst>
              <a:ext uri="{FF2B5EF4-FFF2-40B4-BE49-F238E27FC236}">
                <a16:creationId xmlns:a16="http://schemas.microsoft.com/office/drawing/2014/main" id="{64C7EC58-632B-10DF-9F15-58CAB87A07B9}"/>
              </a:ext>
            </a:extLst>
          </p:cNvPr>
          <p:cNvSpPr txBox="1"/>
          <p:nvPr/>
        </p:nvSpPr>
        <p:spPr>
          <a:xfrm>
            <a:off x="1140070" y="974733"/>
            <a:ext cx="9416937" cy="523220"/>
          </a:xfrm>
          <a:prstGeom prst="rect">
            <a:avLst/>
          </a:prstGeom>
          <a:noFill/>
        </p:spPr>
        <p:txBody>
          <a:bodyPr wrap="square" rtlCol="0">
            <a:spAutoFit/>
          </a:bodyPr>
          <a:lstStyle/>
          <a:p>
            <a:r>
              <a:rPr lang="en-US" sz="2800" dirty="0">
                <a:latin typeface="Alexandria"/>
              </a:rPr>
              <a:t>5. </a:t>
            </a:r>
            <a:r>
              <a:rPr lang="en-US" sz="2800" dirty="0"/>
              <a:t>Understanding Synergy</a:t>
            </a:r>
            <a:endParaRPr lang="en-US" sz="2800" dirty="0">
              <a:latin typeface="Alexandria"/>
            </a:endParaRPr>
          </a:p>
        </p:txBody>
      </p:sp>
    </p:spTree>
    <p:extLst>
      <p:ext uri="{BB962C8B-B14F-4D97-AF65-F5344CB8AC3E}">
        <p14:creationId xmlns:p14="http://schemas.microsoft.com/office/powerpoint/2010/main" val="41613487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67A88C-FA64-6DE5-B0A6-D92918C03CC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85FD760-89D8-1C6E-CAFB-0113147295C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8CFAD68-22A1-3D75-AE66-2836ECDE5A8D}"/>
              </a:ext>
            </a:extLst>
          </p:cNvPr>
          <p:cNvSpPr/>
          <p:nvPr/>
        </p:nvSpPr>
        <p:spPr>
          <a:xfrm>
            <a:off x="1048676" y="1504933"/>
            <a:ext cx="9345750" cy="479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A729B6BC-7F81-BAF7-1AE2-6CB1F29BE5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C8945FC7-06AB-46D0-0AA6-384019CAB3DD}"/>
              </a:ext>
            </a:extLst>
          </p:cNvPr>
          <p:cNvSpPr txBox="1"/>
          <p:nvPr/>
        </p:nvSpPr>
        <p:spPr>
          <a:xfrm>
            <a:off x="1013082" y="895683"/>
            <a:ext cx="9416937" cy="523220"/>
          </a:xfrm>
          <a:prstGeom prst="rect">
            <a:avLst/>
          </a:prstGeom>
          <a:noFill/>
        </p:spPr>
        <p:txBody>
          <a:bodyPr wrap="square" rtlCol="0">
            <a:spAutoFit/>
          </a:bodyPr>
          <a:lstStyle/>
          <a:p>
            <a:r>
              <a:rPr lang="en-US" sz="2800" dirty="0">
                <a:latin typeface="Alexandria"/>
              </a:rPr>
              <a:t>5. </a:t>
            </a:r>
            <a:r>
              <a:rPr lang="en-US" sz="2800" dirty="0"/>
              <a:t>Understanding Synergy</a:t>
            </a:r>
            <a:endParaRPr lang="en-US" sz="2800" dirty="0">
              <a:latin typeface="Alexandria"/>
            </a:endParaRPr>
          </a:p>
        </p:txBody>
      </p:sp>
      <p:sp>
        <p:nvSpPr>
          <p:cNvPr id="4" name="شريط: منحني ومائل لأسفل 3">
            <a:extLst>
              <a:ext uri="{FF2B5EF4-FFF2-40B4-BE49-F238E27FC236}">
                <a16:creationId xmlns:a16="http://schemas.microsoft.com/office/drawing/2014/main" id="{D357603B-2EA9-AF3E-D29F-6002269EF295}"/>
              </a:ext>
            </a:extLst>
          </p:cNvPr>
          <p:cNvSpPr/>
          <p:nvPr/>
        </p:nvSpPr>
        <p:spPr>
          <a:xfrm>
            <a:off x="1418898" y="1767967"/>
            <a:ext cx="8418786" cy="4194350"/>
          </a:xfrm>
          <a:prstGeom prst="ellipseRibbon">
            <a:avLst/>
          </a:prstGeom>
          <a:solidFill>
            <a:srgbClr val="76E3FF"/>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000" dirty="0">
                <a:solidFill>
                  <a:schemeClr val="tx1"/>
                </a:solidFill>
                <a:latin typeface="Alexandria"/>
              </a:rPr>
              <a:t>To attract visitors, mixed-use properties use outdoor concerts (targeting adults, teens, or children) and special events (fundraisers for local schools or charities, sidewalk sales, antique car or other hobby shows, five-kilometer races). Some offer skating rinks during the winter months</a:t>
            </a:r>
            <a:endParaRPr lang="ar-SY" sz="2000" dirty="0">
              <a:solidFill>
                <a:schemeClr val="tx1"/>
              </a:solidFill>
              <a:latin typeface="Alexandria"/>
            </a:endParaRPr>
          </a:p>
        </p:txBody>
      </p:sp>
    </p:spTree>
    <p:extLst>
      <p:ext uri="{BB962C8B-B14F-4D97-AF65-F5344CB8AC3E}">
        <p14:creationId xmlns:p14="http://schemas.microsoft.com/office/powerpoint/2010/main" val="11895329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AA35D0-D268-7F0D-E88A-0756E60D51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2D1F22-1710-D1E8-949C-7388C33675E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5246DD9-B15B-2DFD-4809-338370C41456}"/>
              </a:ext>
            </a:extLst>
          </p:cNvPr>
          <p:cNvSpPr/>
          <p:nvPr/>
        </p:nvSpPr>
        <p:spPr>
          <a:xfrm>
            <a:off x="1257561" y="174336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t>Case Study 1: Mid-Rise Residential Development</a:t>
            </a:r>
          </a:p>
          <a:p>
            <a:r>
              <a:rPr lang="en-US" dirty="0"/>
              <a:t>Project Summary:</a:t>
            </a:r>
          </a:p>
          <a:p>
            <a:r>
              <a:rPr lang="en-US" dirty="0"/>
              <a:t>60 units</a:t>
            </a:r>
          </a:p>
          <a:p>
            <a:r>
              <a:rPr lang="en-US" dirty="0"/>
              <a:t>3-year development</a:t>
            </a:r>
          </a:p>
          <a:p>
            <a:r>
              <a:rPr lang="en-US" dirty="0"/>
              <a:t>Total cost: $8 million</a:t>
            </a:r>
          </a:p>
          <a:p>
            <a:r>
              <a:rPr lang="en-US" dirty="0"/>
              <a:t>Expected sales: $10.5 million</a:t>
            </a:r>
          </a:p>
          <a:p>
            <a:r>
              <a:rPr lang="en-US" dirty="0"/>
              <a:t>IRR = 16%</a:t>
            </a:r>
            <a:br>
              <a:rPr lang="en-US" dirty="0"/>
            </a:br>
            <a:r>
              <a:rPr lang="en-US" dirty="0"/>
              <a:t>Required return = 15%</a:t>
            </a:r>
          </a:p>
          <a:p>
            <a:r>
              <a:rPr lang="en-US" dirty="0"/>
              <a:t>However, sensitivity analysis shows:</a:t>
            </a:r>
          </a:p>
          <a:p>
            <a:r>
              <a:rPr lang="en-US" dirty="0"/>
              <a:t>8% price drop → IRR falls to 11%</a:t>
            </a:r>
          </a:p>
          <a:p>
            <a:r>
              <a:rPr lang="en-US" dirty="0"/>
              <a:t>Conclusion:</a:t>
            </a:r>
            <a:br>
              <a:rPr lang="en-US" dirty="0"/>
            </a:br>
            <a:r>
              <a:rPr lang="en-US" dirty="0"/>
              <a:t>Project is feasible but highly sensitive to price fluctuations.</a:t>
            </a:r>
          </a:p>
        </p:txBody>
      </p:sp>
      <p:pic>
        <p:nvPicPr>
          <p:cNvPr id="5" name="Graphic 21">
            <a:extLst>
              <a:ext uri="{FF2B5EF4-FFF2-40B4-BE49-F238E27FC236}">
                <a16:creationId xmlns:a16="http://schemas.microsoft.com/office/drawing/2014/main" id="{31EDC133-AEF5-22CF-F27B-8616473019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زوايا مستديرة 2">
            <a:extLst>
              <a:ext uri="{FF2B5EF4-FFF2-40B4-BE49-F238E27FC236}">
                <a16:creationId xmlns:a16="http://schemas.microsoft.com/office/drawing/2014/main" id="{CC6E7FCD-9D7C-B3E3-CC1A-E3856519DD01}"/>
              </a:ext>
            </a:extLst>
          </p:cNvPr>
          <p:cNvSpPr/>
          <p:nvPr/>
        </p:nvSpPr>
        <p:spPr>
          <a:xfrm>
            <a:off x="1410339" y="2055228"/>
            <a:ext cx="9040193" cy="2137850"/>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b="1" dirty="0">
                <a:solidFill>
                  <a:schemeClr val="tx1"/>
                </a:solidFill>
              </a:rPr>
              <a:t>Sports Facilities, Health Clubs, Spas, Marinas</a:t>
            </a:r>
          </a:p>
          <a:p>
            <a:r>
              <a:rPr lang="en-US" sz="2000" dirty="0">
                <a:solidFill>
                  <a:schemeClr val="tx1"/>
                </a:solidFill>
              </a:rPr>
              <a:t>Health clubs and specialty exercise studios are often included in mixed-use developments because potential revenues from residents living in the project (and those residing nearby) can be augmented by marketing the facilities to office workers.</a:t>
            </a:r>
            <a:endParaRPr lang="en-US" sz="2000" b="1" dirty="0">
              <a:solidFill>
                <a:schemeClr val="tx1"/>
              </a:solidFill>
              <a:latin typeface="Alexandria"/>
            </a:endParaRPr>
          </a:p>
        </p:txBody>
      </p:sp>
      <p:sp>
        <p:nvSpPr>
          <p:cNvPr id="6" name="TextBox 23">
            <a:extLst>
              <a:ext uri="{FF2B5EF4-FFF2-40B4-BE49-F238E27FC236}">
                <a16:creationId xmlns:a16="http://schemas.microsoft.com/office/drawing/2014/main" id="{6C83CC8B-5171-FFD6-A433-05FEF2657125}"/>
              </a:ext>
            </a:extLst>
          </p:cNvPr>
          <p:cNvSpPr txBox="1"/>
          <p:nvPr/>
        </p:nvSpPr>
        <p:spPr>
          <a:xfrm>
            <a:off x="1588690" y="4327198"/>
            <a:ext cx="8861842" cy="1323439"/>
          </a:xfrm>
          <a:prstGeom prst="rect">
            <a:avLst/>
          </a:prstGeom>
          <a:solidFill>
            <a:schemeClr val="accent4">
              <a:lumMod val="20000"/>
              <a:lumOff val="80000"/>
            </a:schemeClr>
          </a:solidFill>
        </p:spPr>
        <p:txBody>
          <a:bodyPr wrap="square" rtlCol="0">
            <a:spAutoFit/>
          </a:bodyPr>
          <a:lstStyle/>
          <a:p>
            <a:r>
              <a:rPr lang="en-US" sz="2000" dirty="0">
                <a:latin typeface="Alexandria"/>
              </a:rPr>
              <a:t>Smaller fitness spaces devoted to cycling, yoga, kickboxing, karate, climbing walls, and high-intensity training are capturing a growing share of demand, as are exercise and swim facilities that cater to families. </a:t>
            </a:r>
          </a:p>
          <a:p>
            <a:r>
              <a:rPr lang="en-US" sz="2000" dirty="0"/>
              <a:t>In waterfront locations, mixed-use projects might include commercial marinas</a:t>
            </a:r>
            <a:endParaRPr lang="en-US" sz="2000" dirty="0">
              <a:latin typeface="Alexandria"/>
            </a:endParaRPr>
          </a:p>
        </p:txBody>
      </p:sp>
      <p:pic>
        <p:nvPicPr>
          <p:cNvPr id="1026" name="Picture 2" descr="Sport Vectors - Download Free High ...">
            <a:extLst>
              <a:ext uri="{FF2B5EF4-FFF2-40B4-BE49-F238E27FC236}">
                <a16:creationId xmlns:a16="http://schemas.microsoft.com/office/drawing/2014/main" id="{C4F89483-3227-1FF1-D9C4-88832D5615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7398" y="1039314"/>
            <a:ext cx="2933700" cy="155257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2">
            <a:extLst>
              <a:ext uri="{FF2B5EF4-FFF2-40B4-BE49-F238E27FC236}">
                <a16:creationId xmlns:a16="http://schemas.microsoft.com/office/drawing/2014/main" id="{EBDC10CF-155E-152B-413C-ADCC5007D069}"/>
              </a:ext>
            </a:extLst>
          </p:cNvPr>
          <p:cNvSpPr txBox="1"/>
          <p:nvPr/>
        </p:nvSpPr>
        <p:spPr>
          <a:xfrm>
            <a:off x="1013082" y="895683"/>
            <a:ext cx="9416937" cy="523220"/>
          </a:xfrm>
          <a:prstGeom prst="rect">
            <a:avLst/>
          </a:prstGeom>
          <a:noFill/>
        </p:spPr>
        <p:txBody>
          <a:bodyPr wrap="square" rtlCol="0">
            <a:spAutoFit/>
          </a:bodyPr>
          <a:lstStyle/>
          <a:p>
            <a:r>
              <a:rPr lang="en-US" sz="2800" dirty="0">
                <a:latin typeface="Alexandria"/>
              </a:rPr>
              <a:t>5. </a:t>
            </a:r>
            <a:r>
              <a:rPr lang="en-US" sz="2800" dirty="0"/>
              <a:t>Understanding Synergy</a:t>
            </a:r>
            <a:endParaRPr lang="en-US" sz="2800" dirty="0">
              <a:latin typeface="Alexandria"/>
            </a:endParaRPr>
          </a:p>
        </p:txBody>
      </p:sp>
    </p:spTree>
    <p:extLst>
      <p:ext uri="{BB962C8B-B14F-4D97-AF65-F5344CB8AC3E}">
        <p14:creationId xmlns:p14="http://schemas.microsoft.com/office/powerpoint/2010/main" val="11608113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2">
            <a:extLst>
              <a:ext uri="{FF2B5EF4-FFF2-40B4-BE49-F238E27FC236}">
                <a16:creationId xmlns:a16="http://schemas.microsoft.com/office/drawing/2014/main" id="{A6B756D0-C0F7-074D-ADA6-DDFF960F8018}"/>
              </a:ext>
            </a:extLst>
          </p:cNvPr>
          <p:cNvSpPr txBox="1"/>
          <p:nvPr/>
        </p:nvSpPr>
        <p:spPr>
          <a:xfrm>
            <a:off x="617280" y="992181"/>
            <a:ext cx="9416937" cy="523220"/>
          </a:xfrm>
          <a:prstGeom prst="rect">
            <a:avLst/>
          </a:prstGeom>
          <a:noFill/>
        </p:spPr>
        <p:txBody>
          <a:bodyPr wrap="square" rtlCol="0">
            <a:spAutoFit/>
          </a:bodyPr>
          <a:lstStyle/>
          <a:p>
            <a:r>
              <a:rPr lang="en-US" sz="2800" dirty="0">
                <a:latin typeface="Alexandria"/>
              </a:rPr>
              <a:t>5. </a:t>
            </a:r>
            <a:r>
              <a:rPr lang="en-US" sz="2800" dirty="0"/>
              <a:t>Understanding Synergy - Example</a:t>
            </a:r>
            <a:endParaRPr lang="en-US" sz="2800" dirty="0">
              <a:latin typeface="Alexandria"/>
            </a:endParaRPr>
          </a:p>
        </p:txBody>
      </p:sp>
      <p:pic>
        <p:nvPicPr>
          <p:cNvPr id="3" name="صورة 2" descr="صورة تحتوي على نص, لقطة شاشة, برمجيات, رقم&#10;&#10;قد يكون المحتوى الذي تم إنشاؤه بواسطة الذكاء الاصطناعي غير صحيح.">
            <a:extLst>
              <a:ext uri="{FF2B5EF4-FFF2-40B4-BE49-F238E27FC236}">
                <a16:creationId xmlns:a16="http://schemas.microsoft.com/office/drawing/2014/main" id="{BA870140-C7C8-A31A-E11A-1C970BF142E2}"/>
              </a:ext>
            </a:extLst>
          </p:cNvPr>
          <p:cNvPicPr>
            <a:picLocks noChangeAspect="1"/>
          </p:cNvPicPr>
          <p:nvPr/>
        </p:nvPicPr>
        <p:blipFill>
          <a:blip r:embed="rId3"/>
          <a:srcRect l="8523" t="19617" r="8786" b="14468"/>
          <a:stretch>
            <a:fillRect/>
          </a:stretch>
        </p:blipFill>
        <p:spPr>
          <a:xfrm>
            <a:off x="1002461" y="1685495"/>
            <a:ext cx="10042358" cy="437041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E0402F-FF87-C1BD-707E-F3816C38FD6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C7FDB1-CF2C-2DAC-0994-92AD7105F41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041CA19-6686-B4DA-4E4A-80511090342A}"/>
              </a:ext>
            </a:extLst>
          </p:cNvPr>
          <p:cNvSpPr/>
          <p:nvPr/>
        </p:nvSpPr>
        <p:spPr>
          <a:xfrm>
            <a:off x="738012" y="166080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Given that all 8 billion people on the planet must live somewhere, how do we organize ourselves?</a:t>
            </a:r>
          </a:p>
        </p:txBody>
      </p:sp>
      <p:pic>
        <p:nvPicPr>
          <p:cNvPr id="5" name="Graphic 21">
            <a:extLst>
              <a:ext uri="{FF2B5EF4-FFF2-40B4-BE49-F238E27FC236}">
                <a16:creationId xmlns:a16="http://schemas.microsoft.com/office/drawing/2014/main" id="{873A7F69-8276-5272-9E07-5EE3B2F6ED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47">
            <a:extLst>
              <a:ext uri="{FF2B5EF4-FFF2-40B4-BE49-F238E27FC236}">
                <a16:creationId xmlns:a16="http://schemas.microsoft.com/office/drawing/2014/main" id="{4F21D1C3-D930-0440-4BFF-77EC5852F206}"/>
              </a:ext>
            </a:extLst>
          </p:cNvPr>
          <p:cNvSpPr txBox="1"/>
          <p:nvPr/>
        </p:nvSpPr>
        <p:spPr>
          <a:xfrm>
            <a:off x="919183" y="1786926"/>
            <a:ext cx="8983408" cy="2554545"/>
          </a:xfrm>
          <a:prstGeom prst="rect">
            <a:avLst/>
          </a:prstGeom>
          <a:solidFill>
            <a:schemeClr val="bg2"/>
          </a:solidFill>
        </p:spPr>
        <p:txBody>
          <a:bodyPr wrap="square" rtlCol="0">
            <a:spAutoFit/>
          </a:bodyPr>
          <a:lstStyle/>
          <a:p>
            <a:pPr marL="342900" indent="-342900">
              <a:buFont typeface="Arial" panose="020B0604020202020204" pitchFamily="34" charset="0"/>
              <a:buChar char="•"/>
            </a:pPr>
            <a:r>
              <a:rPr lang="en-US" sz="2000" dirty="0">
                <a:latin typeface="Alexandria"/>
              </a:rPr>
              <a:t>Insights into consumer preferences and cross-sales potential can best be derived from direct user research involving each of the key constituencies to be represented in the mixed-use development.</a:t>
            </a:r>
          </a:p>
          <a:p>
            <a:pPr marL="342900" indent="-342900">
              <a:buFont typeface="Arial" panose="020B0604020202020204" pitchFamily="34" charset="0"/>
              <a:buChar char="•"/>
            </a:pPr>
            <a:r>
              <a:rPr lang="en-US" sz="2000" dirty="0">
                <a:latin typeface="Alexandria"/>
              </a:rPr>
              <a:t> Focus groups are a good way to get consumer reaction to site plans, building designs, and materials. </a:t>
            </a:r>
          </a:p>
          <a:p>
            <a:pPr marL="342900" indent="-342900">
              <a:buFont typeface="Arial" panose="020B0604020202020204" pitchFamily="34" charset="0"/>
              <a:buChar char="•"/>
            </a:pPr>
            <a:r>
              <a:rPr lang="en-US" sz="2000" dirty="0">
                <a:latin typeface="Alexandria"/>
              </a:rPr>
              <a:t>Interviews with representatives of potential retail and office tenant types—as well as operators of health/fitness and restaurant concepts—would also be advantageous.</a:t>
            </a:r>
          </a:p>
        </p:txBody>
      </p:sp>
      <p:sp>
        <p:nvSpPr>
          <p:cNvPr id="9" name="مربع نص 8">
            <a:extLst>
              <a:ext uri="{FF2B5EF4-FFF2-40B4-BE49-F238E27FC236}">
                <a16:creationId xmlns:a16="http://schemas.microsoft.com/office/drawing/2014/main" id="{9B7044DF-04EB-651F-C2C5-8CB1A0C02694}"/>
              </a:ext>
            </a:extLst>
          </p:cNvPr>
          <p:cNvSpPr txBox="1"/>
          <p:nvPr/>
        </p:nvSpPr>
        <p:spPr>
          <a:xfrm>
            <a:off x="738012" y="1001463"/>
            <a:ext cx="7349698"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Alexandria"/>
                <a:ea typeface="+mn-ea"/>
                <a:cs typeface="+mn-cs"/>
              </a:rPr>
              <a:t>6. </a:t>
            </a:r>
            <a:r>
              <a:rPr kumimoji="0" lang="en-US" sz="2800" b="0" i="0" u="none" strike="noStrike" kern="1200" cap="none" spc="0" normalizeH="0" baseline="0" noProof="0" dirty="0">
                <a:ln>
                  <a:noFill/>
                </a:ln>
                <a:solidFill>
                  <a:prstClr val="black"/>
                </a:solidFill>
                <a:effectLst/>
                <a:uLnTx/>
                <a:uFillTx/>
                <a:latin typeface="Calibri"/>
                <a:ea typeface="+mn-ea"/>
                <a:cs typeface="+mn-cs"/>
              </a:rPr>
              <a:t>Using Consumer Research and Social Media</a:t>
            </a:r>
            <a:endParaRPr kumimoji="0" lang="en-US" sz="28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0" name="AutoShape 2" descr="What is Consumer Research? Definition, Methods and Examples">
            <a:extLst>
              <a:ext uri="{FF2B5EF4-FFF2-40B4-BE49-F238E27FC236}">
                <a16:creationId xmlns:a16="http://schemas.microsoft.com/office/drawing/2014/main" id="{196E4FF5-A256-6454-C5BB-3C66D7C0987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SY"/>
          </a:p>
        </p:txBody>
      </p:sp>
      <p:pic>
        <p:nvPicPr>
          <p:cNvPr id="11" name="صورة 10">
            <a:extLst>
              <a:ext uri="{FF2B5EF4-FFF2-40B4-BE49-F238E27FC236}">
                <a16:creationId xmlns:a16="http://schemas.microsoft.com/office/drawing/2014/main" id="{2707861F-DC32-0F7B-B363-147272A994F1}"/>
              </a:ext>
            </a:extLst>
          </p:cNvPr>
          <p:cNvPicPr>
            <a:picLocks noChangeAspect="1"/>
          </p:cNvPicPr>
          <p:nvPr/>
        </p:nvPicPr>
        <p:blipFill>
          <a:blip r:embed="rId3"/>
          <a:stretch>
            <a:fillRect/>
          </a:stretch>
        </p:blipFill>
        <p:spPr>
          <a:xfrm>
            <a:off x="3636579" y="4051738"/>
            <a:ext cx="3180693" cy="1896680"/>
          </a:xfrm>
          <a:prstGeom prst="rect">
            <a:avLst/>
          </a:prstGeom>
        </p:spPr>
      </p:pic>
    </p:spTree>
    <p:extLst>
      <p:ext uri="{BB962C8B-B14F-4D97-AF65-F5344CB8AC3E}">
        <p14:creationId xmlns:p14="http://schemas.microsoft.com/office/powerpoint/2010/main" val="12192043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1A0CB4-AA27-9555-1905-1939DE3AA9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6A3F47-FD29-7574-56E3-D34D685EFA3A}"/>
              </a:ext>
            </a:extLst>
          </p:cNvPr>
          <p:cNvSpPr/>
          <p:nvPr/>
        </p:nvSpPr>
        <p:spPr>
          <a:xfrm>
            <a:off x="617280" y="17172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Numerous areas of contemporary economics are connected to urban economics. My early professional goal was to become a | Source                | % of Sessions |</a:t>
            </a:r>
          </a:p>
          <a:p>
            <a:pPr algn="ctr"/>
            <a:r>
              <a:rPr lang="en-US" dirty="0"/>
              <a:t>| --------------------- | ------------- |</a:t>
            </a:r>
          </a:p>
          <a:p>
            <a:pPr algn="ctr"/>
            <a:r>
              <a:rPr lang="en-US" dirty="0"/>
              <a:t>| Organic Search        | 41%           |</a:t>
            </a:r>
          </a:p>
          <a:p>
            <a:pPr algn="ctr"/>
            <a:r>
              <a:rPr lang="en-US" dirty="0"/>
              <a:t>| Paid Ads (Google Ads) | 27%           |</a:t>
            </a:r>
          </a:p>
          <a:p>
            <a:pPr algn="ctr"/>
            <a:r>
              <a:rPr lang="en-US" dirty="0"/>
              <a:t>| Social Media          | 18%           |</a:t>
            </a:r>
          </a:p>
          <a:p>
            <a:pPr algn="ctr"/>
            <a:r>
              <a:rPr lang="en-US" dirty="0"/>
              <a:t>| Direct                | 14%           |</a:t>
            </a:r>
          </a:p>
          <a:p>
            <a:pPr algn="ctr"/>
            <a:r>
              <a:rPr lang="en-US" dirty="0"/>
              <a:t>macroeconomist. Understanding the causes and effects of booms and recessions is the goal of macroeconomists. Additionally, they aim to comprehend the </a:t>
            </a:r>
          </a:p>
          <a:p>
            <a:pPr algn="ctr"/>
            <a:endParaRPr lang="en-US" dirty="0"/>
          </a:p>
        </p:txBody>
      </p:sp>
      <p:sp>
        <p:nvSpPr>
          <p:cNvPr id="6" name="TextBox 5">
            <a:extLst>
              <a:ext uri="{FF2B5EF4-FFF2-40B4-BE49-F238E27FC236}">
                <a16:creationId xmlns:a16="http://schemas.microsoft.com/office/drawing/2014/main" id="{5AD414DA-1E1A-85B8-A784-65789D8652D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59EA8FC-DE19-31D1-E1B4-B0C59C50CF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3">
            <a:extLst>
              <a:ext uri="{FF2B5EF4-FFF2-40B4-BE49-F238E27FC236}">
                <a16:creationId xmlns:a16="http://schemas.microsoft.com/office/drawing/2014/main" id="{B87E7D9D-F0DF-501A-7E93-7E72D5C822B3}"/>
              </a:ext>
            </a:extLst>
          </p:cNvPr>
          <p:cNvSpPr txBox="1"/>
          <p:nvPr/>
        </p:nvSpPr>
        <p:spPr>
          <a:xfrm>
            <a:off x="930166" y="2022589"/>
            <a:ext cx="9191296" cy="1938992"/>
          </a:xfrm>
          <a:prstGeom prst="rect">
            <a:avLst/>
          </a:prstGeom>
          <a:solidFill>
            <a:schemeClr val="accent4">
              <a:lumMod val="20000"/>
              <a:lumOff val="80000"/>
            </a:schemeClr>
          </a:solidFill>
        </p:spPr>
        <p:txBody>
          <a:bodyPr wrap="square" rtlCol="0">
            <a:spAutoFit/>
          </a:bodyPr>
          <a:lstStyle/>
          <a:p>
            <a:r>
              <a:rPr lang="en-US" sz="2000" dirty="0">
                <a:latin typeface="Alexandria"/>
              </a:rPr>
              <a:t>Developers can use social media to post a description of the concept, highlight the various land uses and public spaces in the site plan, and show building renderings and streetscapes. </a:t>
            </a:r>
          </a:p>
          <a:p>
            <a:r>
              <a:rPr lang="en-US" sz="2000" dirty="0">
                <a:latin typeface="Alexandria"/>
              </a:rPr>
              <a:t>his is a good way to create “buzz,” but it can also generate useful input about materials, colors, and signage. Respondents can sign up for news about the project and be contacted as work progresses, thus creating a pool of marketing leads.</a:t>
            </a:r>
          </a:p>
        </p:txBody>
      </p:sp>
      <p:sp>
        <p:nvSpPr>
          <p:cNvPr id="5" name="مربع نص 4">
            <a:extLst>
              <a:ext uri="{FF2B5EF4-FFF2-40B4-BE49-F238E27FC236}">
                <a16:creationId xmlns:a16="http://schemas.microsoft.com/office/drawing/2014/main" id="{C24ACFD8-9CC8-F4CA-F0F0-99CFCFE0CA12}"/>
              </a:ext>
            </a:extLst>
          </p:cNvPr>
          <p:cNvSpPr txBox="1"/>
          <p:nvPr/>
        </p:nvSpPr>
        <p:spPr>
          <a:xfrm>
            <a:off x="738012" y="1001463"/>
            <a:ext cx="7349698"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Alexandria"/>
                <a:ea typeface="+mn-ea"/>
                <a:cs typeface="+mn-cs"/>
              </a:rPr>
              <a:t>6. </a:t>
            </a:r>
            <a:r>
              <a:rPr kumimoji="0" lang="en-US" sz="2800" b="0" i="0" u="none" strike="noStrike" kern="1200" cap="none" spc="0" normalizeH="0" baseline="0" noProof="0" dirty="0">
                <a:ln>
                  <a:noFill/>
                </a:ln>
                <a:solidFill>
                  <a:prstClr val="black"/>
                </a:solidFill>
                <a:effectLst/>
                <a:uLnTx/>
                <a:uFillTx/>
                <a:latin typeface="Calibri"/>
                <a:ea typeface="+mn-ea"/>
                <a:cs typeface="+mn-cs"/>
              </a:rPr>
              <a:t>Using Consumer Research and Social Media</a:t>
            </a:r>
            <a:endParaRPr kumimoji="0" lang="en-US" sz="28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8" name="TextBox 23">
            <a:extLst>
              <a:ext uri="{FF2B5EF4-FFF2-40B4-BE49-F238E27FC236}">
                <a16:creationId xmlns:a16="http://schemas.microsoft.com/office/drawing/2014/main" id="{FC6183B8-1C7D-1A18-008F-17BAD7938247}"/>
              </a:ext>
            </a:extLst>
          </p:cNvPr>
          <p:cNvSpPr txBox="1"/>
          <p:nvPr/>
        </p:nvSpPr>
        <p:spPr>
          <a:xfrm>
            <a:off x="930167" y="4025753"/>
            <a:ext cx="9191296" cy="1631216"/>
          </a:xfrm>
          <a:prstGeom prst="rect">
            <a:avLst/>
          </a:prstGeom>
          <a:solidFill>
            <a:schemeClr val="accent3">
              <a:lumMod val="20000"/>
              <a:lumOff val="80000"/>
            </a:schemeClr>
          </a:solidFill>
        </p:spPr>
        <p:txBody>
          <a:bodyPr wrap="square" rtlCol="0">
            <a:spAutoFit/>
          </a:bodyPr>
          <a:lstStyle/>
          <a:p>
            <a:r>
              <a:rPr lang="en-US" sz="2000" b="1" dirty="0">
                <a:latin typeface="Alexandria"/>
              </a:rPr>
              <a:t>Consumer research meets two objectives</a:t>
            </a:r>
            <a:r>
              <a:rPr lang="en-US" sz="2000" dirty="0">
                <a:latin typeface="Alexandria"/>
              </a:rPr>
              <a:t>: </a:t>
            </a:r>
          </a:p>
          <a:p>
            <a:r>
              <a:rPr lang="en-US" sz="2000" dirty="0">
                <a:latin typeface="Alexandria"/>
              </a:rPr>
              <a:t>getting user reaction to project plans and determining whether tenants or users of one project component will likely take advantage of other uses. </a:t>
            </a:r>
          </a:p>
          <a:p>
            <a:r>
              <a:rPr lang="en-US" sz="2000" dirty="0">
                <a:latin typeface="Alexandria"/>
              </a:rPr>
              <a:t>This information helps the analyst determine whether the array of uses will justify a rent premium</a:t>
            </a:r>
          </a:p>
        </p:txBody>
      </p:sp>
      <p:pic>
        <p:nvPicPr>
          <p:cNvPr id="9" name="صورة 8">
            <a:extLst>
              <a:ext uri="{FF2B5EF4-FFF2-40B4-BE49-F238E27FC236}">
                <a16:creationId xmlns:a16="http://schemas.microsoft.com/office/drawing/2014/main" id="{1D41EC09-8141-26E4-3A4C-34882085ECAA}"/>
              </a:ext>
            </a:extLst>
          </p:cNvPr>
          <p:cNvPicPr>
            <a:picLocks noChangeAspect="1"/>
          </p:cNvPicPr>
          <p:nvPr/>
        </p:nvPicPr>
        <p:blipFill>
          <a:blip r:embed="rId4"/>
          <a:stretch>
            <a:fillRect/>
          </a:stretch>
        </p:blipFill>
        <p:spPr>
          <a:xfrm>
            <a:off x="10055148" y="2992085"/>
            <a:ext cx="1374852" cy="1767736"/>
          </a:xfrm>
          <a:prstGeom prst="rect">
            <a:avLst/>
          </a:prstGeom>
        </p:spPr>
      </p:pic>
    </p:spTree>
    <p:extLst>
      <p:ext uri="{BB962C8B-B14F-4D97-AF65-F5344CB8AC3E}">
        <p14:creationId xmlns:p14="http://schemas.microsoft.com/office/powerpoint/2010/main" val="494011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08A2D5-7ABD-4EA2-B5C7-E01D2374EC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BA93935-92EE-A770-BE7C-11848F0E9FD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9247E16-1F8B-F035-7E0B-F5E08D0D4399}"/>
              </a:ext>
            </a:extLst>
          </p:cNvPr>
          <p:cNvSpPr/>
          <p:nvPr/>
        </p:nvSpPr>
        <p:spPr>
          <a:xfrm>
            <a:off x="742931" y="1610312"/>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Competitor Project   | Units | Price Range | Occupancy |</a:t>
            </a:r>
          </a:p>
          <a:p>
            <a:pPr algn="ctr"/>
            <a:r>
              <a:rPr lang="en-US" dirty="0"/>
              <a:t>| -------------------- | ----- | ----------- | --------- |</a:t>
            </a:r>
          </a:p>
          <a:p>
            <a:pPr algn="ctr"/>
            <a:r>
              <a:rPr lang="en-US" dirty="0"/>
              <a:t>| Sunrise Towers       | 180   | $180k–$260k | 92%       |</a:t>
            </a:r>
          </a:p>
          <a:p>
            <a:pPr algn="ctr"/>
            <a:r>
              <a:rPr lang="en-US" dirty="0"/>
              <a:t>| Al Noor Residences   | 250   | $160k–$240k | 95%       |</a:t>
            </a:r>
          </a:p>
          <a:p>
            <a:pPr algn="ctr"/>
            <a:r>
              <a:rPr lang="en-US" dirty="0"/>
              <a:t>| Palm View Apartments | 150   | $200k–$300k | 88%       |</a:t>
            </a:r>
          </a:p>
        </p:txBody>
      </p:sp>
      <p:pic>
        <p:nvPicPr>
          <p:cNvPr id="5" name="Graphic 21">
            <a:extLst>
              <a:ext uri="{FF2B5EF4-FFF2-40B4-BE49-F238E27FC236}">
                <a16:creationId xmlns:a16="http://schemas.microsoft.com/office/drawing/2014/main" id="{FD508C7C-7697-65C2-361D-8E78298772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F539AC78-2577-DD5E-7011-C45C01CBD4BE}"/>
              </a:ext>
            </a:extLst>
          </p:cNvPr>
          <p:cNvSpPr txBox="1"/>
          <p:nvPr/>
        </p:nvSpPr>
        <p:spPr>
          <a:xfrm>
            <a:off x="742931" y="994452"/>
            <a:ext cx="9416937" cy="523220"/>
          </a:xfrm>
          <a:prstGeom prst="rect">
            <a:avLst/>
          </a:prstGeom>
          <a:noFill/>
        </p:spPr>
        <p:txBody>
          <a:bodyPr wrap="square" rtlCol="0">
            <a:spAutoFit/>
          </a:bodyPr>
          <a:lstStyle/>
          <a:p>
            <a:r>
              <a:rPr lang="en-US" sz="2800" dirty="0">
                <a:latin typeface="Alexandria"/>
              </a:rPr>
              <a:t>7.  Overall marketability</a:t>
            </a:r>
          </a:p>
        </p:txBody>
      </p:sp>
      <p:sp>
        <p:nvSpPr>
          <p:cNvPr id="3" name="TextBox 23">
            <a:extLst>
              <a:ext uri="{FF2B5EF4-FFF2-40B4-BE49-F238E27FC236}">
                <a16:creationId xmlns:a16="http://schemas.microsoft.com/office/drawing/2014/main" id="{806651AD-5740-DEFB-311D-DCB5D9009085}"/>
              </a:ext>
            </a:extLst>
          </p:cNvPr>
          <p:cNvSpPr txBox="1"/>
          <p:nvPr/>
        </p:nvSpPr>
        <p:spPr>
          <a:xfrm>
            <a:off x="1178471" y="1924766"/>
            <a:ext cx="9835057" cy="1323439"/>
          </a:xfrm>
          <a:prstGeom prst="rect">
            <a:avLst/>
          </a:prstGeom>
          <a:solidFill>
            <a:schemeClr val="bg2"/>
          </a:solidFill>
        </p:spPr>
        <p:txBody>
          <a:bodyPr wrap="square" rtlCol="0">
            <a:spAutoFit/>
          </a:bodyPr>
          <a:lstStyle/>
          <a:p>
            <a:r>
              <a:rPr lang="en-US" sz="2000" dirty="0">
                <a:latin typeface="Alexandria"/>
              </a:rPr>
              <a:t>The final step in the market analysis for a mixed-use development is to estimate its overall marketability on the basis of consumer demographics, the supply of key competitive properties, and the mix of tenant types at competitive locations. </a:t>
            </a:r>
          </a:p>
          <a:p>
            <a:endParaRPr lang="en-US" sz="2000" dirty="0">
              <a:latin typeface="Alexandria"/>
            </a:endParaRPr>
          </a:p>
        </p:txBody>
      </p:sp>
      <p:sp>
        <p:nvSpPr>
          <p:cNvPr id="6" name="TextBox 47">
            <a:extLst>
              <a:ext uri="{FF2B5EF4-FFF2-40B4-BE49-F238E27FC236}">
                <a16:creationId xmlns:a16="http://schemas.microsoft.com/office/drawing/2014/main" id="{4B118BF3-AC73-3B2D-0503-21E0011DBA44}"/>
              </a:ext>
            </a:extLst>
          </p:cNvPr>
          <p:cNvSpPr txBox="1"/>
          <p:nvPr/>
        </p:nvSpPr>
        <p:spPr>
          <a:xfrm>
            <a:off x="1178470" y="3562659"/>
            <a:ext cx="9835057" cy="1938992"/>
          </a:xfrm>
          <a:prstGeom prst="rect">
            <a:avLst/>
          </a:prstGeom>
          <a:solidFill>
            <a:schemeClr val="accent4">
              <a:lumMod val="20000"/>
              <a:lumOff val="80000"/>
            </a:schemeClr>
          </a:solidFill>
        </p:spPr>
        <p:txBody>
          <a:bodyPr wrap="square" rtlCol="0">
            <a:spAutoFit/>
          </a:bodyPr>
          <a:lstStyle/>
          <a:p>
            <a:r>
              <a:rPr lang="en-US" sz="2000" dirty="0">
                <a:latin typeface="Alexandria"/>
              </a:rPr>
              <a:t>Large-scale mixed-use projects usually have few, if any, directly comparable projects in the same market area with a similar combination of uses. </a:t>
            </a:r>
          </a:p>
          <a:p>
            <a:r>
              <a:rPr lang="en-US" sz="2000" dirty="0">
                <a:latin typeface="Alexandria"/>
              </a:rPr>
              <a:t>If such analogues exist, the performance of their key components should be analyzed in detail. </a:t>
            </a:r>
          </a:p>
          <a:p>
            <a:r>
              <a:rPr lang="en-US" sz="2000" dirty="0">
                <a:latin typeface="Alexandria"/>
              </a:rPr>
              <a:t>Comparable properties in other markets can also help direct the developer toward choosing the right land uses and tenant types and avoid pitfalls</a:t>
            </a:r>
          </a:p>
        </p:txBody>
      </p:sp>
    </p:spTree>
    <p:extLst>
      <p:ext uri="{BB962C8B-B14F-4D97-AF65-F5344CB8AC3E}">
        <p14:creationId xmlns:p14="http://schemas.microsoft.com/office/powerpoint/2010/main" val="17595790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91408A-B11F-AB3B-2BEF-C098513426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272E775-210B-97CF-065C-7F1F711217C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ACA741B-2206-2DA5-9F3E-14747CBC320A}"/>
              </a:ext>
            </a:extLst>
          </p:cNvPr>
          <p:cNvSpPr/>
          <p:nvPr/>
        </p:nvSpPr>
        <p:spPr>
          <a:xfrm>
            <a:off x="843289" y="1644593"/>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rtl="1"/>
            <a:r>
              <a:rPr lang="en-US" b="1" dirty="0">
                <a:latin typeface="Alexandria"/>
              </a:rPr>
              <a:t>Investment decision</a:t>
            </a:r>
          </a:p>
        </p:txBody>
      </p:sp>
      <p:pic>
        <p:nvPicPr>
          <p:cNvPr id="5" name="Graphic 21">
            <a:extLst>
              <a:ext uri="{FF2B5EF4-FFF2-40B4-BE49-F238E27FC236}">
                <a16:creationId xmlns:a16="http://schemas.microsoft.com/office/drawing/2014/main" id="{89DE18AF-6660-87AC-907F-019F727156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موجة مزدوجة 1">
            <a:extLst>
              <a:ext uri="{FF2B5EF4-FFF2-40B4-BE49-F238E27FC236}">
                <a16:creationId xmlns:a16="http://schemas.microsoft.com/office/drawing/2014/main" id="{F26E4E2C-89D1-0F41-FB67-EC858B4A3ADF}"/>
              </a:ext>
            </a:extLst>
          </p:cNvPr>
          <p:cNvSpPr/>
          <p:nvPr/>
        </p:nvSpPr>
        <p:spPr>
          <a:xfrm>
            <a:off x="1641449" y="2434500"/>
            <a:ext cx="8909102" cy="2496100"/>
          </a:xfrm>
          <a:prstGeom prst="doubleWave">
            <a:avLst/>
          </a:prstGeom>
          <a:solidFill>
            <a:schemeClr val="accent4">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400" dirty="0">
                <a:solidFill>
                  <a:schemeClr val="tx1"/>
                </a:solidFill>
                <a:latin typeface="Alexandria"/>
              </a:rPr>
              <a:t>After examining the market potential, the team of analysts will recommend refinements to the plan. These refinements could include changes in the size or location of project components, phasing, design, or marketing. Some elements might be dropped if synergy is insufficient. </a:t>
            </a:r>
            <a:endParaRPr lang="en-US" sz="2400" b="1" dirty="0">
              <a:solidFill>
                <a:schemeClr val="tx1"/>
              </a:solidFill>
              <a:latin typeface="Alexandria"/>
            </a:endParaRPr>
          </a:p>
        </p:txBody>
      </p:sp>
      <p:sp>
        <p:nvSpPr>
          <p:cNvPr id="4" name="TextBox 2">
            <a:extLst>
              <a:ext uri="{FF2B5EF4-FFF2-40B4-BE49-F238E27FC236}">
                <a16:creationId xmlns:a16="http://schemas.microsoft.com/office/drawing/2014/main" id="{2F822296-4702-27C7-9581-3B6DF4484F26}"/>
              </a:ext>
            </a:extLst>
          </p:cNvPr>
          <p:cNvSpPr txBox="1"/>
          <p:nvPr/>
        </p:nvSpPr>
        <p:spPr>
          <a:xfrm>
            <a:off x="843289" y="995403"/>
            <a:ext cx="9416937" cy="523220"/>
          </a:xfrm>
          <a:prstGeom prst="rect">
            <a:avLst/>
          </a:prstGeom>
          <a:noFill/>
        </p:spPr>
        <p:txBody>
          <a:bodyPr wrap="square" rtlCol="0">
            <a:spAutoFit/>
          </a:bodyPr>
          <a:lstStyle/>
          <a:p>
            <a:r>
              <a:rPr lang="en-US" sz="2800" dirty="0">
                <a:latin typeface="Alexandria"/>
              </a:rPr>
              <a:t>7. Overall marketability</a:t>
            </a:r>
          </a:p>
        </p:txBody>
      </p:sp>
    </p:spTree>
    <p:extLst>
      <p:ext uri="{BB962C8B-B14F-4D97-AF65-F5344CB8AC3E}">
        <p14:creationId xmlns:p14="http://schemas.microsoft.com/office/powerpoint/2010/main" val="14841709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B3808-FFB8-5F90-EC34-E7AEA4132FA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94E9094-AFF3-19D6-126C-6368E10B5E8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D6B6E88-73A0-3CFF-8723-CA85A8356AB5}"/>
              </a:ext>
            </a:extLst>
          </p:cNvPr>
          <p:cNvSpPr/>
          <p:nvPr/>
        </p:nvSpPr>
        <p:spPr>
          <a:xfrm>
            <a:off x="742931" y="1597642"/>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Priority Factor         | % Selecting as “Very Important” |</a:t>
            </a:r>
          </a:p>
          <a:p>
            <a:pPr algn="ctr"/>
            <a:r>
              <a:rPr lang="en-US" dirty="0"/>
              <a:t>| ----------------------- | ------------------------------- |</a:t>
            </a:r>
          </a:p>
          <a:p>
            <a:pPr algn="ctr"/>
            <a:r>
              <a:rPr lang="en-US" dirty="0"/>
              <a:t>| Proximity to work       | 72%                             |</a:t>
            </a:r>
          </a:p>
          <a:p>
            <a:pPr algn="ctr"/>
            <a:r>
              <a:rPr lang="en-US" dirty="0"/>
              <a:t>| Parking availability    | 65%                             |</a:t>
            </a:r>
          </a:p>
          <a:p>
            <a:pPr algn="ctr"/>
            <a:r>
              <a:rPr lang="en-US" dirty="0"/>
              <a:t>| Public transport access | 58%                             |</a:t>
            </a:r>
          </a:p>
          <a:p>
            <a:pPr algn="ctr"/>
            <a:r>
              <a:rPr lang="en-US" dirty="0"/>
              <a:t>| Security                | 76%                             |</a:t>
            </a:r>
          </a:p>
          <a:p>
            <a:pPr algn="ctr"/>
            <a:r>
              <a:rPr lang="en-US" dirty="0"/>
              <a:t>| Retail/services nearby  | 49%                             |</a:t>
            </a:r>
          </a:p>
        </p:txBody>
      </p:sp>
      <p:pic>
        <p:nvPicPr>
          <p:cNvPr id="5" name="Graphic 21">
            <a:extLst>
              <a:ext uri="{FF2B5EF4-FFF2-40B4-BE49-F238E27FC236}">
                <a16:creationId xmlns:a16="http://schemas.microsoft.com/office/drawing/2014/main" id="{55AEEC8C-39CB-99C3-257D-5341689E28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23">
            <a:extLst>
              <a:ext uri="{FF2B5EF4-FFF2-40B4-BE49-F238E27FC236}">
                <a16:creationId xmlns:a16="http://schemas.microsoft.com/office/drawing/2014/main" id="{3B3CA575-475F-62DB-FE4B-8A5670A37F8D}"/>
              </a:ext>
            </a:extLst>
          </p:cNvPr>
          <p:cNvSpPr txBox="1"/>
          <p:nvPr/>
        </p:nvSpPr>
        <p:spPr>
          <a:xfrm>
            <a:off x="1109133" y="1849413"/>
            <a:ext cx="9973734" cy="3825534"/>
          </a:xfrm>
          <a:prstGeom prst="rect">
            <a:avLst/>
          </a:prstGeom>
          <a:solidFill>
            <a:schemeClr val="bg1"/>
          </a:solidFill>
        </p:spPr>
        <p:txBody>
          <a:bodyPr wrap="square" rtlCol="0">
            <a:spAutoFit/>
          </a:bodyPr>
          <a:lstStyle/>
          <a:p>
            <a:pPr>
              <a:lnSpc>
                <a:spcPct val="150000"/>
              </a:lnSpc>
            </a:pPr>
            <a:r>
              <a:rPr lang="en-US" sz="2000" dirty="0">
                <a:latin typeface="Alexandria"/>
              </a:rPr>
              <a:t>Mixed-use developments are risk intensive and complicated to implement. But they can be highly desirable and worthwhile for developers, residents, and the community as a whole. </a:t>
            </a:r>
            <a:r>
              <a:rPr lang="en-US" sz="2000" b="1" dirty="0">
                <a:latin typeface="Alexandria"/>
              </a:rPr>
              <a:t>Although the premiums are difficult to quantify, and will not be the same for all property types</a:t>
            </a:r>
            <a:r>
              <a:rPr lang="en-US" sz="2000" dirty="0">
                <a:latin typeface="Alexandria"/>
              </a:rPr>
              <a:t>, experience indicates that developers may see rent or sales price premiums </a:t>
            </a:r>
            <a:r>
              <a:rPr lang="en-US" sz="2000" b="1" dirty="0">
                <a:latin typeface="Alexandria"/>
              </a:rPr>
              <a:t>as high as 15 to 20 percent in a well-conceived mixed-use development </a:t>
            </a:r>
            <a:r>
              <a:rPr lang="en-US" sz="2000" dirty="0">
                <a:latin typeface="Alexandria"/>
              </a:rPr>
              <a:t>compared with those for a single-use project.</a:t>
            </a:r>
          </a:p>
          <a:p>
            <a:pPr>
              <a:lnSpc>
                <a:spcPct val="150000"/>
              </a:lnSpc>
            </a:pPr>
            <a:r>
              <a:rPr lang="en-US" sz="2200" b="1" dirty="0">
                <a:solidFill>
                  <a:srgbClr val="C88800"/>
                </a:solidFill>
                <a:latin typeface="Alexandria"/>
              </a:rPr>
              <a:t>The challenge is to carefully determine early in the development process the proper balance between higher costs and higher payback</a:t>
            </a:r>
            <a:r>
              <a:rPr lang="en-US" sz="2000" dirty="0"/>
              <a:t>.</a:t>
            </a:r>
            <a:endParaRPr lang="en-US" sz="2000" dirty="0">
              <a:latin typeface="Alexandria"/>
            </a:endParaRPr>
          </a:p>
        </p:txBody>
      </p:sp>
      <p:sp>
        <p:nvSpPr>
          <p:cNvPr id="2" name="TextBox 2">
            <a:extLst>
              <a:ext uri="{FF2B5EF4-FFF2-40B4-BE49-F238E27FC236}">
                <a16:creationId xmlns:a16="http://schemas.microsoft.com/office/drawing/2014/main" id="{88C570F3-2BB8-D1C1-2F97-1C0896A28080}"/>
              </a:ext>
            </a:extLst>
          </p:cNvPr>
          <p:cNvSpPr txBox="1"/>
          <p:nvPr/>
        </p:nvSpPr>
        <p:spPr>
          <a:xfrm>
            <a:off x="742931" y="994452"/>
            <a:ext cx="9416937" cy="523220"/>
          </a:xfrm>
          <a:prstGeom prst="rect">
            <a:avLst/>
          </a:prstGeom>
          <a:noFill/>
        </p:spPr>
        <p:txBody>
          <a:bodyPr wrap="square" rtlCol="0">
            <a:spAutoFit/>
          </a:bodyPr>
          <a:lstStyle/>
          <a:p>
            <a:r>
              <a:rPr lang="en-US" sz="2800" dirty="0">
                <a:latin typeface="Alexandria"/>
              </a:rPr>
              <a:t>7. Overall marketability</a:t>
            </a:r>
          </a:p>
        </p:txBody>
      </p:sp>
    </p:spTree>
    <p:extLst>
      <p:ext uri="{BB962C8B-B14F-4D97-AF65-F5344CB8AC3E}">
        <p14:creationId xmlns:p14="http://schemas.microsoft.com/office/powerpoint/2010/main" val="31015686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47CB91-F736-5E82-F010-882B312E7C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C662CA-3476-85CD-2261-D43BE3E7F23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B64C913B-3833-4ACA-3557-F79216AC11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23">
            <a:extLst>
              <a:ext uri="{FF2B5EF4-FFF2-40B4-BE49-F238E27FC236}">
                <a16:creationId xmlns:a16="http://schemas.microsoft.com/office/drawing/2014/main" id="{DC98F0C6-91EB-0143-230F-2C22629D1405}"/>
              </a:ext>
            </a:extLst>
          </p:cNvPr>
          <p:cNvSpPr txBox="1"/>
          <p:nvPr/>
        </p:nvSpPr>
        <p:spPr>
          <a:xfrm>
            <a:off x="636330" y="1823987"/>
            <a:ext cx="10774620" cy="4093428"/>
          </a:xfrm>
          <a:prstGeom prst="rect">
            <a:avLst/>
          </a:prstGeom>
          <a:solidFill>
            <a:schemeClr val="tx2">
              <a:lumMod val="20000"/>
              <a:lumOff val="80000"/>
            </a:schemeClr>
          </a:solidFill>
        </p:spPr>
        <p:txBody>
          <a:bodyPr wrap="square" rtlCol="0">
            <a:spAutoFit/>
          </a:bodyPr>
          <a:lstStyle/>
          <a:p>
            <a:r>
              <a:rPr lang="en-US" sz="2000" b="1" dirty="0">
                <a:latin typeface="Alexandria"/>
              </a:rPr>
              <a:t>1. Project Overview :Project Name:</a:t>
            </a:r>
            <a:r>
              <a:rPr lang="en-US" sz="2000" dirty="0">
                <a:latin typeface="Alexandria"/>
              </a:rPr>
              <a:t> Riverside Integrated Development</a:t>
            </a:r>
            <a:br>
              <a:rPr lang="en-US" sz="2000" dirty="0">
                <a:latin typeface="Alexandria"/>
              </a:rPr>
            </a:br>
            <a:r>
              <a:rPr lang="en-US" sz="2000" b="1" dirty="0">
                <a:latin typeface="Alexandria"/>
              </a:rPr>
              <a:t>Location:</a:t>
            </a:r>
            <a:r>
              <a:rPr lang="en-US" sz="2000" dirty="0">
                <a:latin typeface="Alexandria"/>
              </a:rPr>
              <a:t> Central Business District</a:t>
            </a:r>
            <a:br>
              <a:rPr lang="en-US" sz="2000" dirty="0">
                <a:latin typeface="Alexandria"/>
              </a:rPr>
            </a:br>
            <a:r>
              <a:rPr lang="en-US" sz="2000" b="1" dirty="0">
                <a:latin typeface="Alexandria"/>
              </a:rPr>
              <a:t>Project Type:</a:t>
            </a:r>
            <a:r>
              <a:rPr lang="en-US" sz="2000" dirty="0">
                <a:latin typeface="Alexandria"/>
              </a:rPr>
              <a:t> Mixed-Use Development (Residential, Office, Retail, Hospitality)</a:t>
            </a:r>
          </a:p>
          <a:p>
            <a:r>
              <a:rPr lang="en-US" sz="2000" b="1" dirty="0">
                <a:latin typeface="Alexandria"/>
              </a:rPr>
              <a:t>Site Area:</a:t>
            </a:r>
            <a:r>
              <a:rPr lang="en-US" sz="2000" dirty="0">
                <a:latin typeface="Alexandria"/>
              </a:rPr>
              <a:t> 120,000 m²</a:t>
            </a:r>
            <a:br>
              <a:rPr lang="en-US" sz="2000" dirty="0">
                <a:latin typeface="Alexandria"/>
              </a:rPr>
            </a:br>
            <a:r>
              <a:rPr lang="en-US" sz="2000" b="1" dirty="0">
                <a:latin typeface="Alexandria"/>
              </a:rPr>
              <a:t>Total Built-up Area:</a:t>
            </a:r>
            <a:r>
              <a:rPr lang="en-US" sz="2000" dirty="0">
                <a:latin typeface="Alexandria"/>
              </a:rPr>
              <a:t> 350,000 m²</a:t>
            </a:r>
          </a:p>
          <a:p>
            <a:r>
              <a:rPr lang="en-US" sz="2000" b="1" dirty="0">
                <a:latin typeface="Alexandria"/>
              </a:rPr>
              <a:t>Proposed Components</a:t>
            </a:r>
            <a:endParaRPr lang="en-US" sz="2000" dirty="0">
              <a:latin typeface="Alexandria"/>
            </a:endParaRPr>
          </a:p>
          <a:p>
            <a:r>
              <a:rPr lang="en-US" sz="2000" dirty="0">
                <a:latin typeface="Alexandria"/>
              </a:rPr>
              <a:t>Residential apartments: 1,200 units</a:t>
            </a:r>
          </a:p>
          <a:p>
            <a:r>
              <a:rPr lang="en-US" sz="2000" dirty="0">
                <a:latin typeface="Alexandria"/>
              </a:rPr>
              <a:t>Office space: 80,000 m²</a:t>
            </a:r>
          </a:p>
          <a:p>
            <a:r>
              <a:rPr lang="en-US" sz="2000" dirty="0">
                <a:latin typeface="Alexandria"/>
              </a:rPr>
              <a:t>Retail mall: 45,000 m²</a:t>
            </a:r>
          </a:p>
          <a:p>
            <a:r>
              <a:rPr lang="en-US" sz="2000" dirty="0">
                <a:latin typeface="Alexandria"/>
              </a:rPr>
              <a:t>Hotel: 250 rooms</a:t>
            </a:r>
          </a:p>
          <a:p>
            <a:r>
              <a:rPr lang="en-US" sz="2000" dirty="0">
                <a:latin typeface="Alexandria"/>
              </a:rPr>
              <a:t>Parking: 2,500 spaces</a:t>
            </a:r>
          </a:p>
          <a:p>
            <a:r>
              <a:rPr lang="en-US" sz="2000" b="1" dirty="0">
                <a:latin typeface="Alexandria"/>
              </a:rPr>
              <a:t>Development Objective: </a:t>
            </a:r>
            <a:r>
              <a:rPr lang="en-US" sz="2000" dirty="0">
                <a:latin typeface="Alexandria"/>
              </a:rPr>
              <a:t>Create a vibrant urban destination combining residential living, commercial activities, and leisure facilities.</a:t>
            </a:r>
          </a:p>
        </p:txBody>
      </p:sp>
      <p:sp>
        <p:nvSpPr>
          <p:cNvPr id="10" name="TextBox 2">
            <a:extLst>
              <a:ext uri="{FF2B5EF4-FFF2-40B4-BE49-F238E27FC236}">
                <a16:creationId xmlns:a16="http://schemas.microsoft.com/office/drawing/2014/main" id="{6F06473D-CEE5-2A8B-17EA-5A82AF463489}"/>
              </a:ext>
            </a:extLst>
          </p:cNvPr>
          <p:cNvSpPr txBox="1"/>
          <p:nvPr/>
        </p:nvSpPr>
        <p:spPr>
          <a:xfrm>
            <a:off x="579182" y="1146878"/>
            <a:ext cx="10161595" cy="523220"/>
          </a:xfrm>
          <a:prstGeom prst="rect">
            <a:avLst/>
          </a:prstGeom>
          <a:noFill/>
        </p:spPr>
        <p:txBody>
          <a:bodyPr wrap="square" rtlCol="0">
            <a:spAutoFit/>
          </a:bodyPr>
          <a:lstStyle/>
          <a:p>
            <a:r>
              <a:rPr lang="en-US" sz="2800" dirty="0"/>
              <a:t>8</a:t>
            </a:r>
            <a:r>
              <a:rPr lang="en-US" sz="2800" dirty="0">
                <a:latin typeface="Alexandria"/>
              </a:rPr>
              <a:t>. </a:t>
            </a:r>
            <a:r>
              <a:rPr lang="en-US" sz="2800" dirty="0"/>
              <a:t>Case Study: Market Analysis for a Mixed-Use Development Project</a:t>
            </a:r>
            <a:endParaRPr lang="en-US" sz="2800" dirty="0">
              <a:latin typeface="Alexandria"/>
            </a:endParaRPr>
          </a:p>
        </p:txBody>
      </p:sp>
    </p:spTree>
    <p:extLst>
      <p:ext uri="{BB962C8B-B14F-4D97-AF65-F5344CB8AC3E}">
        <p14:creationId xmlns:p14="http://schemas.microsoft.com/office/powerpoint/2010/main" val="24410729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318955-8B07-2F18-9DAA-C48800D0E93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760089-6C20-C61A-26DA-E233C43168E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B573F0F-BE47-C694-8E95-3770ABEC58F0}"/>
              </a:ext>
            </a:extLst>
          </p:cNvPr>
          <p:cNvSpPr/>
          <p:nvPr/>
        </p:nvSpPr>
        <p:spPr>
          <a:xfrm>
            <a:off x="742931" y="1652328"/>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Using Qualitative Research</a:t>
            </a:r>
          </a:p>
        </p:txBody>
      </p:sp>
      <p:pic>
        <p:nvPicPr>
          <p:cNvPr id="5" name="Graphic 21">
            <a:extLst>
              <a:ext uri="{FF2B5EF4-FFF2-40B4-BE49-F238E27FC236}">
                <a16:creationId xmlns:a16="http://schemas.microsoft.com/office/drawing/2014/main" id="{0F6CE119-7B0A-C61E-76DC-B2B2036D4A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47">
            <a:extLst>
              <a:ext uri="{FF2B5EF4-FFF2-40B4-BE49-F238E27FC236}">
                <a16:creationId xmlns:a16="http://schemas.microsoft.com/office/drawing/2014/main" id="{EBD7DD59-C30F-CCBA-ACA3-550244AB3702}"/>
              </a:ext>
            </a:extLst>
          </p:cNvPr>
          <p:cNvSpPr txBox="1"/>
          <p:nvPr/>
        </p:nvSpPr>
        <p:spPr>
          <a:xfrm>
            <a:off x="1043284" y="2305615"/>
            <a:ext cx="9861241" cy="2246769"/>
          </a:xfrm>
          <a:prstGeom prst="rect">
            <a:avLst/>
          </a:prstGeom>
          <a:solidFill>
            <a:schemeClr val="tx2">
              <a:lumMod val="20000"/>
              <a:lumOff val="80000"/>
            </a:schemeClr>
          </a:solidFill>
        </p:spPr>
        <p:txBody>
          <a:bodyPr wrap="square" rtlCol="0">
            <a:spAutoFit/>
          </a:bodyPr>
          <a:lstStyle/>
          <a:p>
            <a:r>
              <a:rPr lang="en-US" sz="2000" b="1" dirty="0">
                <a:latin typeface="Alexandria"/>
              </a:rPr>
              <a:t>2. Market Area Definition</a:t>
            </a:r>
          </a:p>
          <a:p>
            <a:r>
              <a:rPr lang="en-US" sz="2000" dirty="0">
                <a:latin typeface="Alexandria"/>
              </a:rPr>
              <a:t>The primary market area includes the </a:t>
            </a:r>
            <a:r>
              <a:rPr lang="en-US" sz="2000" b="1" dirty="0">
                <a:latin typeface="Alexandria"/>
              </a:rPr>
              <a:t>central districts</a:t>
            </a:r>
            <a:r>
              <a:rPr lang="en-US" sz="2000" dirty="0">
                <a:latin typeface="Alexandria"/>
              </a:rPr>
              <a:t>, including:</a:t>
            </a:r>
          </a:p>
          <a:p>
            <a:r>
              <a:rPr lang="en-US" sz="2000" dirty="0">
                <a:latin typeface="Alexandria"/>
              </a:rPr>
              <a:t>Project A</a:t>
            </a:r>
          </a:p>
          <a:p>
            <a:r>
              <a:rPr lang="en-US" sz="2000" dirty="0">
                <a:latin typeface="Alexandria"/>
              </a:rPr>
              <a:t>Project B</a:t>
            </a:r>
          </a:p>
          <a:p>
            <a:r>
              <a:rPr lang="en-US" sz="2000" dirty="0">
                <a:latin typeface="Alexandria"/>
              </a:rPr>
              <a:t>Project C</a:t>
            </a:r>
          </a:p>
          <a:p>
            <a:endParaRPr lang="en-US" sz="2000" dirty="0">
              <a:latin typeface="Alexandria"/>
            </a:endParaRPr>
          </a:p>
          <a:p>
            <a:r>
              <a:rPr lang="en-US" sz="2000" dirty="0">
                <a:latin typeface="Alexandria"/>
              </a:rPr>
              <a:t>These areas represent the </a:t>
            </a:r>
            <a:r>
              <a:rPr lang="en-US" sz="2000" b="1" dirty="0">
                <a:latin typeface="Alexandria"/>
              </a:rPr>
              <a:t>main mixed-use and residential growth corridors</a:t>
            </a:r>
            <a:r>
              <a:rPr lang="en-US" sz="2000" dirty="0">
                <a:latin typeface="Alexandria"/>
              </a:rPr>
              <a:t> in the city.</a:t>
            </a:r>
          </a:p>
        </p:txBody>
      </p:sp>
      <p:sp>
        <p:nvSpPr>
          <p:cNvPr id="2" name="TextBox 2">
            <a:extLst>
              <a:ext uri="{FF2B5EF4-FFF2-40B4-BE49-F238E27FC236}">
                <a16:creationId xmlns:a16="http://schemas.microsoft.com/office/drawing/2014/main" id="{ECFA79FA-8F27-6968-A3C3-8BFF9DBEDCDD}"/>
              </a:ext>
            </a:extLst>
          </p:cNvPr>
          <p:cNvSpPr txBox="1"/>
          <p:nvPr/>
        </p:nvSpPr>
        <p:spPr>
          <a:xfrm>
            <a:off x="742931" y="1085537"/>
            <a:ext cx="10161595" cy="523220"/>
          </a:xfrm>
          <a:prstGeom prst="rect">
            <a:avLst/>
          </a:prstGeom>
          <a:noFill/>
        </p:spPr>
        <p:txBody>
          <a:bodyPr wrap="square" rtlCol="0">
            <a:spAutoFit/>
          </a:bodyPr>
          <a:lstStyle/>
          <a:p>
            <a:r>
              <a:rPr lang="en-US" sz="2800" dirty="0"/>
              <a:t>8</a:t>
            </a:r>
            <a:r>
              <a:rPr lang="en-US" sz="2800" dirty="0">
                <a:latin typeface="Alexandria"/>
              </a:rPr>
              <a:t>. </a:t>
            </a:r>
            <a:r>
              <a:rPr lang="en-US" sz="2800" dirty="0"/>
              <a:t>Case Study: Market Analysis for a Mixed-Use Development Project</a:t>
            </a:r>
            <a:endParaRPr lang="en-US" sz="2800" dirty="0">
              <a:latin typeface="Alexandria"/>
            </a:endParaRPr>
          </a:p>
        </p:txBody>
      </p:sp>
    </p:spTree>
    <p:extLst>
      <p:ext uri="{BB962C8B-B14F-4D97-AF65-F5344CB8AC3E}">
        <p14:creationId xmlns:p14="http://schemas.microsoft.com/office/powerpoint/2010/main" val="10351058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4D3CBE-7D14-3ED5-1071-DE1DD2B8A44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9D2B5C-64DA-238F-4AF6-9314694F43E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B22C261-DA85-1E0C-EFC2-9E10E62F7D15}"/>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Year | Net Absorption (m²) |</a:t>
            </a:r>
          </a:p>
          <a:p>
            <a:pPr algn="ctr"/>
            <a:r>
              <a:rPr lang="en-US" dirty="0"/>
              <a:t>| ---- | ------------------- |</a:t>
            </a:r>
          </a:p>
          <a:p>
            <a:pPr algn="ctr"/>
            <a:r>
              <a:rPr lang="en-US" dirty="0"/>
              <a:t>| 2020 | 60,000              |</a:t>
            </a:r>
          </a:p>
          <a:p>
            <a:pPr algn="ctr"/>
            <a:r>
              <a:rPr lang="en-US" dirty="0"/>
              <a:t>| 2021 | 75,000              |</a:t>
            </a:r>
          </a:p>
          <a:p>
            <a:pPr algn="ctr"/>
            <a:r>
              <a:rPr lang="en-US" dirty="0"/>
              <a:t>| 2022 | 90,000              |</a:t>
            </a:r>
          </a:p>
          <a:p>
            <a:pPr algn="ctr"/>
            <a:r>
              <a:rPr lang="en-US" dirty="0"/>
              <a:t>| 2023 | 105,000             |</a:t>
            </a:r>
          </a:p>
        </p:txBody>
      </p:sp>
      <p:pic>
        <p:nvPicPr>
          <p:cNvPr id="5" name="Graphic 21">
            <a:extLst>
              <a:ext uri="{FF2B5EF4-FFF2-40B4-BE49-F238E27FC236}">
                <a16:creationId xmlns:a16="http://schemas.microsoft.com/office/drawing/2014/main" id="{E792C72B-0987-5B86-20E9-55687BACB3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23">
            <a:extLst>
              <a:ext uri="{FF2B5EF4-FFF2-40B4-BE49-F238E27FC236}">
                <a16:creationId xmlns:a16="http://schemas.microsoft.com/office/drawing/2014/main" id="{BF7C94F4-DABD-54B3-89AB-0FAA29C8D4EA}"/>
              </a:ext>
            </a:extLst>
          </p:cNvPr>
          <p:cNvSpPr txBox="1"/>
          <p:nvPr/>
        </p:nvSpPr>
        <p:spPr>
          <a:xfrm>
            <a:off x="933469" y="1706946"/>
            <a:ext cx="10304820" cy="1015663"/>
          </a:xfrm>
          <a:prstGeom prst="rect">
            <a:avLst/>
          </a:prstGeom>
          <a:solidFill>
            <a:schemeClr val="bg1"/>
          </a:solidFill>
        </p:spPr>
        <p:txBody>
          <a:bodyPr wrap="square" rtlCol="0">
            <a:spAutoFit/>
          </a:bodyPr>
          <a:lstStyle/>
          <a:p>
            <a:r>
              <a:rPr lang="en-US" sz="2000" b="1" dirty="0">
                <a:latin typeface="Alexandria"/>
              </a:rPr>
              <a:t>3. Macroeconomic Analysis</a:t>
            </a:r>
          </a:p>
          <a:p>
            <a:r>
              <a:rPr lang="en-US" sz="2000" b="1" dirty="0">
                <a:latin typeface="Alexandria"/>
              </a:rPr>
              <a:t>Population Growth</a:t>
            </a:r>
          </a:p>
          <a:p>
            <a:r>
              <a:rPr lang="en-US" sz="2000" dirty="0">
                <a:latin typeface="Alexandria"/>
              </a:rPr>
              <a:t>Population growth increases demand for housing, retail services, and offices.</a:t>
            </a:r>
          </a:p>
        </p:txBody>
      </p:sp>
      <p:graphicFrame>
        <p:nvGraphicFramePr>
          <p:cNvPr id="2" name="جدول 1">
            <a:extLst>
              <a:ext uri="{FF2B5EF4-FFF2-40B4-BE49-F238E27FC236}">
                <a16:creationId xmlns:a16="http://schemas.microsoft.com/office/drawing/2014/main" id="{75471C86-6A20-D14D-B7B9-7B4CE4436064}"/>
              </a:ext>
            </a:extLst>
          </p:cNvPr>
          <p:cNvGraphicFramePr>
            <a:graphicFrameLocks noGrp="1"/>
          </p:cNvGraphicFramePr>
          <p:nvPr>
            <p:extLst>
              <p:ext uri="{D42A27DB-BD31-4B8C-83A1-F6EECF244321}">
                <p14:modId xmlns:p14="http://schemas.microsoft.com/office/powerpoint/2010/main" val="2069354504"/>
              </p:ext>
            </p:extLst>
          </p:nvPr>
        </p:nvGraphicFramePr>
        <p:xfrm>
          <a:off x="933469" y="3214675"/>
          <a:ext cx="10515600" cy="1463040"/>
        </p:xfrm>
        <a:graphic>
          <a:graphicData uri="http://schemas.openxmlformats.org/drawingml/2006/table">
            <a:tbl>
              <a:tblPr>
                <a:tableStyleId>{3B4B98B0-60AC-42C2-AFA5-B58CD77FA1E5}</a:tableStyleId>
              </a:tblPr>
              <a:tblGrid>
                <a:gridCol w="5257800">
                  <a:extLst>
                    <a:ext uri="{9D8B030D-6E8A-4147-A177-3AD203B41FA5}">
                      <a16:colId xmlns:a16="http://schemas.microsoft.com/office/drawing/2014/main" val="1587874394"/>
                    </a:ext>
                  </a:extLst>
                </a:gridCol>
                <a:gridCol w="5257800">
                  <a:extLst>
                    <a:ext uri="{9D8B030D-6E8A-4147-A177-3AD203B41FA5}">
                      <a16:colId xmlns:a16="http://schemas.microsoft.com/office/drawing/2014/main" val="2637645910"/>
                    </a:ext>
                  </a:extLst>
                </a:gridCol>
              </a:tblGrid>
              <a:tr h="0">
                <a:tc>
                  <a:txBody>
                    <a:bodyPr/>
                    <a:lstStyle/>
                    <a:p>
                      <a:pPr>
                        <a:buNone/>
                      </a:pPr>
                      <a:r>
                        <a:rPr lang="en-US" b="1" dirty="0"/>
                        <a:t>Indicator</a:t>
                      </a:r>
                      <a:endParaRPr lang="en-US" b="1" dirty="0">
                        <a:latin typeface="Alexandria"/>
                      </a:endParaRPr>
                    </a:p>
                  </a:txBody>
                  <a:tcPr anchor="ctr"/>
                </a:tc>
                <a:tc>
                  <a:txBody>
                    <a:bodyPr/>
                    <a:lstStyle/>
                    <a:p>
                      <a:pPr>
                        <a:buNone/>
                      </a:pPr>
                      <a:r>
                        <a:rPr lang="en-US" b="1" dirty="0"/>
                        <a:t>Value</a:t>
                      </a:r>
                      <a:endParaRPr lang="en-US" b="1" dirty="0">
                        <a:latin typeface="Alexandria"/>
                      </a:endParaRPr>
                    </a:p>
                  </a:txBody>
                  <a:tcPr anchor="ctr"/>
                </a:tc>
                <a:extLst>
                  <a:ext uri="{0D108BD9-81ED-4DB2-BD59-A6C34878D82A}">
                    <a16:rowId xmlns:a16="http://schemas.microsoft.com/office/drawing/2014/main" val="1802544792"/>
                  </a:ext>
                </a:extLst>
              </a:tr>
              <a:tr h="0">
                <a:tc>
                  <a:txBody>
                    <a:bodyPr/>
                    <a:lstStyle/>
                    <a:p>
                      <a:pPr>
                        <a:buNone/>
                      </a:pPr>
                      <a:r>
                        <a:rPr lang="en-US" dirty="0"/>
                        <a:t>Population (Abu Dhabi)</a:t>
                      </a:r>
                      <a:endParaRPr lang="en-US" dirty="0">
                        <a:latin typeface="Alexandria"/>
                      </a:endParaRPr>
                    </a:p>
                  </a:txBody>
                  <a:tcPr anchor="ctr"/>
                </a:tc>
                <a:tc>
                  <a:txBody>
                    <a:bodyPr/>
                    <a:lstStyle/>
                    <a:p>
                      <a:pPr>
                        <a:buNone/>
                      </a:pPr>
                      <a:r>
                        <a:rPr lang="en-US" dirty="0"/>
                        <a:t>1.7 million</a:t>
                      </a:r>
                      <a:endParaRPr lang="en-US" dirty="0">
                        <a:latin typeface="Alexandria"/>
                      </a:endParaRPr>
                    </a:p>
                  </a:txBody>
                  <a:tcPr anchor="ctr"/>
                </a:tc>
                <a:extLst>
                  <a:ext uri="{0D108BD9-81ED-4DB2-BD59-A6C34878D82A}">
                    <a16:rowId xmlns:a16="http://schemas.microsoft.com/office/drawing/2014/main" val="3842991089"/>
                  </a:ext>
                </a:extLst>
              </a:tr>
              <a:tr h="0">
                <a:tc>
                  <a:txBody>
                    <a:bodyPr/>
                    <a:lstStyle/>
                    <a:p>
                      <a:pPr>
                        <a:buNone/>
                      </a:pPr>
                      <a:r>
                        <a:rPr lang="en-US"/>
                        <a:t>Annual Growth Rate</a:t>
                      </a:r>
                      <a:endParaRPr lang="en-US">
                        <a:latin typeface="Alexandria"/>
                      </a:endParaRPr>
                    </a:p>
                  </a:txBody>
                  <a:tcPr anchor="ctr"/>
                </a:tc>
                <a:tc>
                  <a:txBody>
                    <a:bodyPr/>
                    <a:lstStyle/>
                    <a:p>
                      <a:pPr>
                        <a:buNone/>
                      </a:pPr>
                      <a:r>
                        <a:rPr lang="en-US" dirty="0"/>
                        <a:t>3-4 </a:t>
                      </a:r>
                      <a:r>
                        <a:rPr lang="ar-SY" dirty="0"/>
                        <a:t>%</a:t>
                      </a:r>
                      <a:endParaRPr lang="ar-SY" dirty="0">
                        <a:latin typeface="Alexandria"/>
                      </a:endParaRPr>
                    </a:p>
                  </a:txBody>
                  <a:tcPr anchor="ctr"/>
                </a:tc>
                <a:extLst>
                  <a:ext uri="{0D108BD9-81ED-4DB2-BD59-A6C34878D82A}">
                    <a16:rowId xmlns:a16="http://schemas.microsoft.com/office/drawing/2014/main" val="3433997117"/>
                  </a:ext>
                </a:extLst>
              </a:tr>
              <a:tr h="0">
                <a:tc>
                  <a:txBody>
                    <a:bodyPr/>
                    <a:lstStyle/>
                    <a:p>
                      <a:pPr>
                        <a:buNone/>
                      </a:pPr>
                      <a:r>
                        <a:rPr lang="en-US"/>
                        <a:t>Expat Population</a:t>
                      </a:r>
                      <a:endParaRPr lang="en-US">
                        <a:latin typeface="Alexandria"/>
                      </a:endParaRPr>
                    </a:p>
                  </a:txBody>
                  <a:tcPr anchor="ctr"/>
                </a:tc>
                <a:tc>
                  <a:txBody>
                    <a:bodyPr/>
                    <a:lstStyle/>
                    <a:p>
                      <a:pPr>
                        <a:buNone/>
                      </a:pPr>
                      <a:r>
                        <a:rPr lang="en-US" sz="1800" kern="1200" dirty="0">
                          <a:solidFill>
                            <a:schemeClr val="tx1"/>
                          </a:solidFill>
                          <a:effectLst/>
                        </a:rPr>
                        <a:t>80 </a:t>
                      </a:r>
                      <a:r>
                        <a:rPr lang="ar-SY" dirty="0"/>
                        <a:t>%</a:t>
                      </a:r>
                      <a:endParaRPr lang="ar-SY" dirty="0">
                        <a:latin typeface="Alexandria"/>
                      </a:endParaRPr>
                    </a:p>
                  </a:txBody>
                  <a:tcPr anchor="ctr"/>
                </a:tc>
                <a:extLst>
                  <a:ext uri="{0D108BD9-81ED-4DB2-BD59-A6C34878D82A}">
                    <a16:rowId xmlns:a16="http://schemas.microsoft.com/office/drawing/2014/main" val="2630226270"/>
                  </a:ext>
                </a:extLst>
              </a:tr>
            </a:tbl>
          </a:graphicData>
        </a:graphic>
      </p:graphicFrame>
      <p:sp>
        <p:nvSpPr>
          <p:cNvPr id="8" name="TextBox 2">
            <a:extLst>
              <a:ext uri="{FF2B5EF4-FFF2-40B4-BE49-F238E27FC236}">
                <a16:creationId xmlns:a16="http://schemas.microsoft.com/office/drawing/2014/main" id="{D466D63B-247E-B9B6-7CC6-82502F0140C4}"/>
              </a:ext>
            </a:extLst>
          </p:cNvPr>
          <p:cNvSpPr txBox="1"/>
          <p:nvPr/>
        </p:nvSpPr>
        <p:spPr>
          <a:xfrm>
            <a:off x="579182" y="1146878"/>
            <a:ext cx="10161595" cy="523220"/>
          </a:xfrm>
          <a:prstGeom prst="rect">
            <a:avLst/>
          </a:prstGeom>
          <a:noFill/>
        </p:spPr>
        <p:txBody>
          <a:bodyPr wrap="square" rtlCol="0">
            <a:spAutoFit/>
          </a:bodyPr>
          <a:lstStyle/>
          <a:p>
            <a:r>
              <a:rPr lang="en-US" sz="2800" dirty="0"/>
              <a:t>8</a:t>
            </a:r>
            <a:r>
              <a:rPr lang="en-US" sz="2800" dirty="0">
                <a:latin typeface="Alexandria"/>
              </a:rPr>
              <a:t>. </a:t>
            </a:r>
            <a:r>
              <a:rPr lang="en-US" sz="2800" dirty="0"/>
              <a:t>Case Study: Market Analysis for a Mixed-Use Development Project</a:t>
            </a:r>
            <a:endParaRPr lang="en-US" sz="2800" dirty="0">
              <a:latin typeface="Alexandria"/>
            </a:endParaRPr>
          </a:p>
        </p:txBody>
      </p:sp>
    </p:spTree>
    <p:extLst>
      <p:ext uri="{BB962C8B-B14F-4D97-AF65-F5344CB8AC3E}">
        <p14:creationId xmlns:p14="http://schemas.microsoft.com/office/powerpoint/2010/main" val="11904427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E43FCA-3EF9-5C74-F617-791E7F048F9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7D915B8-4B32-6197-1B8A-5788499C0F5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591F4A8-990E-18D3-D2D2-844723DFFA03}"/>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 Indicator                 | Value                    |</a:t>
            </a:r>
          </a:p>
          <a:p>
            <a:pPr algn="ctr"/>
            <a:r>
              <a:rPr lang="en-US"/>
              <a:t>| ------------------------- | ------------------------ |</a:t>
            </a:r>
          </a:p>
          <a:p>
            <a:pPr algn="ctr"/>
            <a:r>
              <a:rPr lang="en-US"/>
              <a:t>| GDP Growth                | 3.5%                     |</a:t>
            </a:r>
          </a:p>
          <a:p>
            <a:pPr algn="ctr"/>
            <a:r>
              <a:rPr lang="en-US"/>
              <a:t>| Major sectors             | Energy, tourism, finance |</a:t>
            </a:r>
          </a:p>
          <a:p>
            <a:pPr algn="ctr"/>
            <a:r>
              <a:rPr lang="en-US"/>
              <a:t>| Infrastructure investment | High                     |</a:t>
            </a:r>
            <a:endParaRPr lang="en-US" dirty="0"/>
          </a:p>
        </p:txBody>
      </p:sp>
      <p:pic>
        <p:nvPicPr>
          <p:cNvPr id="5" name="Graphic 21">
            <a:extLst>
              <a:ext uri="{FF2B5EF4-FFF2-40B4-BE49-F238E27FC236}">
                <a16:creationId xmlns:a16="http://schemas.microsoft.com/office/drawing/2014/main" id="{1F2DE422-4F04-5419-F343-F550798906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23">
            <a:extLst>
              <a:ext uri="{FF2B5EF4-FFF2-40B4-BE49-F238E27FC236}">
                <a16:creationId xmlns:a16="http://schemas.microsoft.com/office/drawing/2014/main" id="{E7BE2E9E-038E-1308-15EB-8DE07B3DAD37}"/>
              </a:ext>
            </a:extLst>
          </p:cNvPr>
          <p:cNvSpPr txBox="1"/>
          <p:nvPr/>
        </p:nvSpPr>
        <p:spPr>
          <a:xfrm>
            <a:off x="1072978" y="1804780"/>
            <a:ext cx="6787128" cy="400110"/>
          </a:xfrm>
          <a:prstGeom prst="rect">
            <a:avLst/>
          </a:prstGeom>
          <a:solidFill>
            <a:schemeClr val="bg1"/>
          </a:solidFill>
        </p:spPr>
        <p:txBody>
          <a:bodyPr wrap="square" rtlCol="0">
            <a:spAutoFit/>
          </a:bodyPr>
          <a:lstStyle/>
          <a:p>
            <a:r>
              <a:rPr lang="en-US" sz="2000" b="1" dirty="0">
                <a:latin typeface="Alexandria"/>
              </a:rPr>
              <a:t>Economic Indicators</a:t>
            </a:r>
          </a:p>
        </p:txBody>
      </p:sp>
      <p:graphicFrame>
        <p:nvGraphicFramePr>
          <p:cNvPr id="2" name="جدول 1">
            <a:extLst>
              <a:ext uri="{FF2B5EF4-FFF2-40B4-BE49-F238E27FC236}">
                <a16:creationId xmlns:a16="http://schemas.microsoft.com/office/drawing/2014/main" id="{2C769516-468A-500A-6BAC-9472F1EF9748}"/>
              </a:ext>
            </a:extLst>
          </p:cNvPr>
          <p:cNvGraphicFramePr>
            <a:graphicFrameLocks noGrp="1"/>
          </p:cNvGraphicFramePr>
          <p:nvPr>
            <p:extLst>
              <p:ext uri="{D42A27DB-BD31-4B8C-83A1-F6EECF244321}">
                <p14:modId xmlns:p14="http://schemas.microsoft.com/office/powerpoint/2010/main" val="3085940971"/>
              </p:ext>
            </p:extLst>
          </p:nvPr>
        </p:nvGraphicFramePr>
        <p:xfrm>
          <a:off x="933469" y="2697480"/>
          <a:ext cx="10515600" cy="1584960"/>
        </p:xfrm>
        <a:graphic>
          <a:graphicData uri="http://schemas.openxmlformats.org/drawingml/2006/table">
            <a:tbl>
              <a:tblPr>
                <a:tableStyleId>{3B4B98B0-60AC-42C2-AFA5-B58CD77FA1E5}</a:tableStyleId>
              </a:tblPr>
              <a:tblGrid>
                <a:gridCol w="5257800">
                  <a:extLst>
                    <a:ext uri="{9D8B030D-6E8A-4147-A177-3AD203B41FA5}">
                      <a16:colId xmlns:a16="http://schemas.microsoft.com/office/drawing/2014/main" val="117479535"/>
                    </a:ext>
                  </a:extLst>
                </a:gridCol>
                <a:gridCol w="5257800">
                  <a:extLst>
                    <a:ext uri="{9D8B030D-6E8A-4147-A177-3AD203B41FA5}">
                      <a16:colId xmlns:a16="http://schemas.microsoft.com/office/drawing/2014/main" val="2056852009"/>
                    </a:ext>
                  </a:extLst>
                </a:gridCol>
              </a:tblGrid>
              <a:tr h="0">
                <a:tc>
                  <a:txBody>
                    <a:bodyPr/>
                    <a:lstStyle/>
                    <a:p>
                      <a:pPr>
                        <a:buNone/>
                      </a:pPr>
                      <a:r>
                        <a:rPr lang="en-US" sz="2000" b="1" dirty="0"/>
                        <a:t>Indicator</a:t>
                      </a:r>
                      <a:endParaRPr lang="en-US" sz="2000" b="1" dirty="0">
                        <a:latin typeface="Alexandria"/>
                      </a:endParaRPr>
                    </a:p>
                  </a:txBody>
                  <a:tcPr anchor="ctr"/>
                </a:tc>
                <a:tc>
                  <a:txBody>
                    <a:bodyPr/>
                    <a:lstStyle/>
                    <a:p>
                      <a:pPr>
                        <a:buNone/>
                      </a:pPr>
                      <a:r>
                        <a:rPr lang="en-US" sz="2000" b="1" dirty="0"/>
                        <a:t>Value</a:t>
                      </a:r>
                      <a:endParaRPr lang="en-US" sz="2000" b="1" dirty="0">
                        <a:latin typeface="Alexandria"/>
                      </a:endParaRPr>
                    </a:p>
                  </a:txBody>
                  <a:tcPr anchor="ctr"/>
                </a:tc>
                <a:extLst>
                  <a:ext uri="{0D108BD9-81ED-4DB2-BD59-A6C34878D82A}">
                    <a16:rowId xmlns:a16="http://schemas.microsoft.com/office/drawing/2014/main" val="1268016487"/>
                  </a:ext>
                </a:extLst>
              </a:tr>
              <a:tr h="0">
                <a:tc>
                  <a:txBody>
                    <a:bodyPr/>
                    <a:lstStyle/>
                    <a:p>
                      <a:pPr>
                        <a:buNone/>
                      </a:pPr>
                      <a:r>
                        <a:rPr lang="en-US" sz="2000"/>
                        <a:t>GDP Growth</a:t>
                      </a:r>
                      <a:endParaRPr lang="en-US" sz="2000">
                        <a:latin typeface="Alexandria"/>
                      </a:endParaRPr>
                    </a:p>
                  </a:txBody>
                  <a:tcPr anchor="ctr"/>
                </a:tc>
                <a:tc>
                  <a:txBody>
                    <a:bodyPr/>
                    <a:lstStyle/>
                    <a:p>
                      <a:pPr>
                        <a:buNone/>
                      </a:pPr>
                      <a:r>
                        <a:rPr lang="en-US" sz="2000" dirty="0"/>
                        <a:t>3.5 </a:t>
                      </a:r>
                      <a:r>
                        <a:rPr lang="ar-SY" sz="2000" dirty="0"/>
                        <a:t>%</a:t>
                      </a:r>
                      <a:endParaRPr lang="ar-SY" sz="2000" dirty="0">
                        <a:latin typeface="Alexandria"/>
                      </a:endParaRPr>
                    </a:p>
                  </a:txBody>
                  <a:tcPr anchor="ctr"/>
                </a:tc>
                <a:extLst>
                  <a:ext uri="{0D108BD9-81ED-4DB2-BD59-A6C34878D82A}">
                    <a16:rowId xmlns:a16="http://schemas.microsoft.com/office/drawing/2014/main" val="654479524"/>
                  </a:ext>
                </a:extLst>
              </a:tr>
              <a:tr h="0">
                <a:tc>
                  <a:txBody>
                    <a:bodyPr/>
                    <a:lstStyle/>
                    <a:p>
                      <a:pPr>
                        <a:buNone/>
                      </a:pPr>
                      <a:r>
                        <a:rPr lang="en-US" sz="2000"/>
                        <a:t>Major sectors</a:t>
                      </a:r>
                      <a:endParaRPr lang="en-US" sz="2000">
                        <a:latin typeface="Alexandria"/>
                      </a:endParaRPr>
                    </a:p>
                  </a:txBody>
                  <a:tcPr anchor="ctr"/>
                </a:tc>
                <a:tc>
                  <a:txBody>
                    <a:bodyPr/>
                    <a:lstStyle/>
                    <a:p>
                      <a:pPr>
                        <a:buNone/>
                      </a:pPr>
                      <a:r>
                        <a:rPr lang="en-US" sz="2000" dirty="0"/>
                        <a:t>Energy, tourism, finance</a:t>
                      </a:r>
                      <a:endParaRPr lang="en-US" sz="2000" dirty="0">
                        <a:latin typeface="Alexandria"/>
                      </a:endParaRPr>
                    </a:p>
                  </a:txBody>
                  <a:tcPr anchor="ctr"/>
                </a:tc>
                <a:extLst>
                  <a:ext uri="{0D108BD9-81ED-4DB2-BD59-A6C34878D82A}">
                    <a16:rowId xmlns:a16="http://schemas.microsoft.com/office/drawing/2014/main" val="609430328"/>
                  </a:ext>
                </a:extLst>
              </a:tr>
              <a:tr h="0">
                <a:tc>
                  <a:txBody>
                    <a:bodyPr/>
                    <a:lstStyle/>
                    <a:p>
                      <a:pPr>
                        <a:buNone/>
                      </a:pPr>
                      <a:r>
                        <a:rPr lang="en-US" sz="2000"/>
                        <a:t>Infrastructure investment</a:t>
                      </a:r>
                      <a:endParaRPr lang="en-US" sz="2000">
                        <a:latin typeface="Alexandria"/>
                      </a:endParaRPr>
                    </a:p>
                  </a:txBody>
                  <a:tcPr anchor="ctr"/>
                </a:tc>
                <a:tc>
                  <a:txBody>
                    <a:bodyPr/>
                    <a:lstStyle/>
                    <a:p>
                      <a:pPr>
                        <a:buNone/>
                      </a:pPr>
                      <a:r>
                        <a:rPr lang="en-US" sz="2000" dirty="0"/>
                        <a:t>High</a:t>
                      </a:r>
                      <a:endParaRPr lang="en-US" sz="2000" dirty="0">
                        <a:latin typeface="Alexandria"/>
                      </a:endParaRPr>
                    </a:p>
                  </a:txBody>
                  <a:tcPr anchor="ctr"/>
                </a:tc>
                <a:extLst>
                  <a:ext uri="{0D108BD9-81ED-4DB2-BD59-A6C34878D82A}">
                    <a16:rowId xmlns:a16="http://schemas.microsoft.com/office/drawing/2014/main" val="561904878"/>
                  </a:ext>
                </a:extLst>
              </a:tr>
            </a:tbl>
          </a:graphicData>
        </a:graphic>
      </p:graphicFrame>
      <p:sp>
        <p:nvSpPr>
          <p:cNvPr id="3" name="TextBox 2">
            <a:extLst>
              <a:ext uri="{FF2B5EF4-FFF2-40B4-BE49-F238E27FC236}">
                <a16:creationId xmlns:a16="http://schemas.microsoft.com/office/drawing/2014/main" id="{62638985-D023-1ACF-A7A3-83F4267E0196}"/>
              </a:ext>
            </a:extLst>
          </p:cNvPr>
          <p:cNvSpPr txBox="1"/>
          <p:nvPr/>
        </p:nvSpPr>
        <p:spPr>
          <a:xfrm>
            <a:off x="579182" y="1146878"/>
            <a:ext cx="10161595" cy="523220"/>
          </a:xfrm>
          <a:prstGeom prst="rect">
            <a:avLst/>
          </a:prstGeom>
          <a:noFill/>
        </p:spPr>
        <p:txBody>
          <a:bodyPr wrap="square" rtlCol="0">
            <a:spAutoFit/>
          </a:bodyPr>
          <a:lstStyle/>
          <a:p>
            <a:r>
              <a:rPr lang="en-US" sz="2800" dirty="0"/>
              <a:t>8</a:t>
            </a:r>
            <a:r>
              <a:rPr lang="en-US" sz="2800" dirty="0">
                <a:latin typeface="Alexandria"/>
              </a:rPr>
              <a:t>. </a:t>
            </a:r>
            <a:r>
              <a:rPr lang="en-US" sz="2800" dirty="0"/>
              <a:t>Case Study: Market Analysis for a Mixed-Use Development Project</a:t>
            </a:r>
            <a:endParaRPr lang="en-US" sz="2800" dirty="0">
              <a:latin typeface="Alexandria"/>
            </a:endParaRPr>
          </a:p>
        </p:txBody>
      </p:sp>
    </p:spTree>
    <p:extLst>
      <p:ext uri="{BB962C8B-B14F-4D97-AF65-F5344CB8AC3E}">
        <p14:creationId xmlns:p14="http://schemas.microsoft.com/office/powerpoint/2010/main" val="246113254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58AAD7-A02E-F912-C5F8-6D4F7375F2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5BD346-C3B8-4C83-1219-B00DC431C83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07631C1-FAE6-2663-945C-E8D2FA72398E}"/>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B925790-9E2A-B37E-FA0F-C8E62E2450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8E53C996-E812-D485-6212-6A749EF8251C}"/>
              </a:ext>
            </a:extLst>
          </p:cNvPr>
          <p:cNvSpPr txBox="1"/>
          <p:nvPr/>
        </p:nvSpPr>
        <p:spPr>
          <a:xfrm>
            <a:off x="933469" y="1662094"/>
            <a:ext cx="8290742" cy="2246769"/>
          </a:xfrm>
          <a:prstGeom prst="rect">
            <a:avLst/>
          </a:prstGeom>
          <a:solidFill>
            <a:schemeClr val="bg1"/>
          </a:solidFill>
        </p:spPr>
        <p:txBody>
          <a:bodyPr wrap="square" rtlCol="0">
            <a:spAutoFit/>
          </a:bodyPr>
          <a:lstStyle/>
          <a:p>
            <a:r>
              <a:rPr lang="en-US" sz="2000" b="1" dirty="0">
                <a:latin typeface="Alexandria"/>
              </a:rPr>
              <a:t>4. Demand Analysis</a:t>
            </a:r>
          </a:p>
          <a:p>
            <a:r>
              <a:rPr lang="en-US" sz="2000" b="1" dirty="0">
                <a:latin typeface="Alexandria"/>
              </a:rPr>
              <a:t>Residential Demand</a:t>
            </a:r>
          </a:p>
          <a:p>
            <a:r>
              <a:rPr lang="en-US" sz="2000" dirty="0">
                <a:latin typeface="Alexandria"/>
              </a:rPr>
              <a:t>Key drivers:</a:t>
            </a:r>
          </a:p>
          <a:p>
            <a:r>
              <a:rPr lang="en-US" sz="2000" dirty="0">
                <a:latin typeface="Alexandria"/>
              </a:rPr>
              <a:t>Population growth</a:t>
            </a:r>
          </a:p>
          <a:p>
            <a:r>
              <a:rPr lang="en-US" sz="2000" dirty="0">
                <a:latin typeface="Alexandria"/>
              </a:rPr>
              <a:t>Expats moving to urban centers</a:t>
            </a:r>
          </a:p>
          <a:p>
            <a:r>
              <a:rPr lang="en-US" sz="2000" dirty="0">
                <a:latin typeface="Alexandria"/>
              </a:rPr>
              <a:t>Rising demand for lifestyle communities</a:t>
            </a:r>
          </a:p>
          <a:p>
            <a:r>
              <a:rPr lang="en-US" sz="2000" b="1" dirty="0">
                <a:latin typeface="Alexandria"/>
              </a:rPr>
              <a:t>Market Demand Estimate</a:t>
            </a:r>
          </a:p>
        </p:txBody>
      </p:sp>
      <p:graphicFrame>
        <p:nvGraphicFramePr>
          <p:cNvPr id="3" name="جدول 2">
            <a:extLst>
              <a:ext uri="{FF2B5EF4-FFF2-40B4-BE49-F238E27FC236}">
                <a16:creationId xmlns:a16="http://schemas.microsoft.com/office/drawing/2014/main" id="{0B4160F2-CE92-77A0-32AC-284424FE8799}"/>
              </a:ext>
            </a:extLst>
          </p:cNvPr>
          <p:cNvGraphicFramePr>
            <a:graphicFrameLocks noGrp="1"/>
          </p:cNvGraphicFramePr>
          <p:nvPr>
            <p:extLst>
              <p:ext uri="{D42A27DB-BD31-4B8C-83A1-F6EECF244321}">
                <p14:modId xmlns:p14="http://schemas.microsoft.com/office/powerpoint/2010/main" val="1730099482"/>
              </p:ext>
            </p:extLst>
          </p:nvPr>
        </p:nvGraphicFramePr>
        <p:xfrm>
          <a:off x="933469" y="3908863"/>
          <a:ext cx="10515600" cy="1097280"/>
        </p:xfrm>
        <a:graphic>
          <a:graphicData uri="http://schemas.openxmlformats.org/drawingml/2006/table">
            <a:tbl>
              <a:tblPr>
                <a:tableStyleId>{3B4B98B0-60AC-42C2-AFA5-B58CD77FA1E5}</a:tableStyleId>
              </a:tblPr>
              <a:tblGrid>
                <a:gridCol w="5257800">
                  <a:extLst>
                    <a:ext uri="{9D8B030D-6E8A-4147-A177-3AD203B41FA5}">
                      <a16:colId xmlns:a16="http://schemas.microsoft.com/office/drawing/2014/main" val="443295521"/>
                    </a:ext>
                  </a:extLst>
                </a:gridCol>
                <a:gridCol w="5257800">
                  <a:extLst>
                    <a:ext uri="{9D8B030D-6E8A-4147-A177-3AD203B41FA5}">
                      <a16:colId xmlns:a16="http://schemas.microsoft.com/office/drawing/2014/main" val="1016483319"/>
                    </a:ext>
                  </a:extLst>
                </a:gridCol>
              </a:tblGrid>
              <a:tr h="0">
                <a:tc>
                  <a:txBody>
                    <a:bodyPr/>
                    <a:lstStyle/>
                    <a:p>
                      <a:pPr>
                        <a:buNone/>
                      </a:pPr>
                      <a:r>
                        <a:rPr lang="en-US" b="1" dirty="0"/>
                        <a:t>Segment</a:t>
                      </a:r>
                      <a:endParaRPr lang="en-US" b="1" dirty="0">
                        <a:latin typeface="Alexandria"/>
                      </a:endParaRPr>
                    </a:p>
                  </a:txBody>
                  <a:tcPr anchor="ctr"/>
                </a:tc>
                <a:tc>
                  <a:txBody>
                    <a:bodyPr/>
                    <a:lstStyle/>
                    <a:p>
                      <a:pPr>
                        <a:buNone/>
                      </a:pPr>
                      <a:r>
                        <a:rPr lang="en-US" b="1" dirty="0"/>
                        <a:t>Annual Demand</a:t>
                      </a:r>
                      <a:endParaRPr lang="en-US" b="1" dirty="0">
                        <a:latin typeface="Alexandria"/>
                      </a:endParaRPr>
                    </a:p>
                  </a:txBody>
                  <a:tcPr anchor="ctr"/>
                </a:tc>
                <a:extLst>
                  <a:ext uri="{0D108BD9-81ED-4DB2-BD59-A6C34878D82A}">
                    <a16:rowId xmlns:a16="http://schemas.microsoft.com/office/drawing/2014/main" val="2756568045"/>
                  </a:ext>
                </a:extLst>
              </a:tr>
              <a:tr h="0">
                <a:tc>
                  <a:txBody>
                    <a:bodyPr/>
                    <a:lstStyle/>
                    <a:p>
                      <a:pPr>
                        <a:buNone/>
                      </a:pPr>
                      <a:r>
                        <a:rPr lang="en-US" dirty="0"/>
                        <a:t>Apartments</a:t>
                      </a:r>
                      <a:endParaRPr lang="en-US" dirty="0">
                        <a:latin typeface="Alexandria"/>
                      </a:endParaRPr>
                    </a:p>
                  </a:txBody>
                  <a:tcPr anchor="ctr"/>
                </a:tc>
                <a:tc>
                  <a:txBody>
                    <a:bodyPr/>
                    <a:lstStyle/>
                    <a:p>
                      <a:pPr>
                        <a:buNone/>
                      </a:pPr>
                      <a:r>
                        <a:rPr lang="en-US" dirty="0"/>
                        <a:t>6,000 units</a:t>
                      </a:r>
                      <a:endParaRPr lang="en-US" dirty="0">
                        <a:latin typeface="Alexandria"/>
                      </a:endParaRPr>
                    </a:p>
                  </a:txBody>
                  <a:tcPr anchor="ctr"/>
                </a:tc>
                <a:extLst>
                  <a:ext uri="{0D108BD9-81ED-4DB2-BD59-A6C34878D82A}">
                    <a16:rowId xmlns:a16="http://schemas.microsoft.com/office/drawing/2014/main" val="996811369"/>
                  </a:ext>
                </a:extLst>
              </a:tr>
              <a:tr h="0">
                <a:tc>
                  <a:txBody>
                    <a:bodyPr/>
                    <a:lstStyle/>
                    <a:p>
                      <a:pPr>
                        <a:buNone/>
                      </a:pPr>
                      <a:r>
                        <a:rPr lang="en-US" dirty="0"/>
                        <a:t>Villas</a:t>
                      </a:r>
                      <a:endParaRPr lang="en-US" dirty="0">
                        <a:latin typeface="Alexandria"/>
                      </a:endParaRPr>
                    </a:p>
                  </a:txBody>
                  <a:tcPr anchor="ctr"/>
                </a:tc>
                <a:tc>
                  <a:txBody>
                    <a:bodyPr/>
                    <a:lstStyle/>
                    <a:p>
                      <a:pPr>
                        <a:buNone/>
                      </a:pPr>
                      <a:r>
                        <a:rPr lang="en-US" dirty="0"/>
                        <a:t>1,500 units</a:t>
                      </a:r>
                      <a:endParaRPr lang="en-US" dirty="0">
                        <a:latin typeface="Alexandria"/>
                      </a:endParaRPr>
                    </a:p>
                  </a:txBody>
                  <a:tcPr anchor="ctr"/>
                </a:tc>
                <a:extLst>
                  <a:ext uri="{0D108BD9-81ED-4DB2-BD59-A6C34878D82A}">
                    <a16:rowId xmlns:a16="http://schemas.microsoft.com/office/drawing/2014/main" val="204954121"/>
                  </a:ext>
                </a:extLst>
              </a:tr>
            </a:tbl>
          </a:graphicData>
        </a:graphic>
      </p:graphicFrame>
      <p:sp>
        <p:nvSpPr>
          <p:cNvPr id="4" name="TextBox 23">
            <a:extLst>
              <a:ext uri="{FF2B5EF4-FFF2-40B4-BE49-F238E27FC236}">
                <a16:creationId xmlns:a16="http://schemas.microsoft.com/office/drawing/2014/main" id="{84C83067-CD12-A418-6EDE-0FABDAF37CCA}"/>
              </a:ext>
            </a:extLst>
          </p:cNvPr>
          <p:cNvSpPr txBox="1"/>
          <p:nvPr/>
        </p:nvSpPr>
        <p:spPr>
          <a:xfrm>
            <a:off x="933469" y="5185432"/>
            <a:ext cx="8964510" cy="400110"/>
          </a:xfrm>
          <a:prstGeom prst="rect">
            <a:avLst/>
          </a:prstGeom>
          <a:solidFill>
            <a:schemeClr val="bg1"/>
          </a:solidFill>
        </p:spPr>
        <p:txBody>
          <a:bodyPr wrap="square" rtlCol="0">
            <a:spAutoFit/>
          </a:bodyPr>
          <a:lstStyle/>
          <a:p>
            <a:r>
              <a:rPr lang="en-US" sz="2000" b="1" dirty="0">
                <a:latin typeface="Alexandria"/>
              </a:rPr>
              <a:t>Estimated annual apartment absorption in the study area:3,000–4,000 units</a:t>
            </a:r>
          </a:p>
        </p:txBody>
      </p:sp>
      <p:sp>
        <p:nvSpPr>
          <p:cNvPr id="7" name="TextBox 2">
            <a:extLst>
              <a:ext uri="{FF2B5EF4-FFF2-40B4-BE49-F238E27FC236}">
                <a16:creationId xmlns:a16="http://schemas.microsoft.com/office/drawing/2014/main" id="{9BC0116C-5FB5-0127-875C-A584939D1A2E}"/>
              </a:ext>
            </a:extLst>
          </p:cNvPr>
          <p:cNvSpPr txBox="1"/>
          <p:nvPr/>
        </p:nvSpPr>
        <p:spPr>
          <a:xfrm>
            <a:off x="742931" y="1049230"/>
            <a:ext cx="10161595" cy="523220"/>
          </a:xfrm>
          <a:prstGeom prst="rect">
            <a:avLst/>
          </a:prstGeom>
          <a:noFill/>
        </p:spPr>
        <p:txBody>
          <a:bodyPr wrap="square" rtlCol="0">
            <a:spAutoFit/>
          </a:bodyPr>
          <a:lstStyle/>
          <a:p>
            <a:r>
              <a:rPr lang="en-US" sz="2800" dirty="0"/>
              <a:t>8</a:t>
            </a:r>
            <a:r>
              <a:rPr lang="en-US" sz="2800" dirty="0">
                <a:latin typeface="Alexandria"/>
              </a:rPr>
              <a:t>. </a:t>
            </a:r>
            <a:r>
              <a:rPr lang="en-US" sz="2800" dirty="0"/>
              <a:t>Case Study: Market Analysis for a Mixed-Use Development Project</a:t>
            </a:r>
            <a:endParaRPr lang="en-US" sz="2800" dirty="0">
              <a:latin typeface="Alexandria"/>
            </a:endParaRPr>
          </a:p>
        </p:txBody>
      </p:sp>
    </p:spTree>
    <p:extLst>
      <p:ext uri="{BB962C8B-B14F-4D97-AF65-F5344CB8AC3E}">
        <p14:creationId xmlns:p14="http://schemas.microsoft.com/office/powerpoint/2010/main" val="161016944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C266E-F1F1-0A3D-9059-0C6A70F5FC1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B465A1D-9A17-704D-0CA6-B3A9C3B6FA4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00E5DEE-B88E-EEDE-773E-D2960E443029}"/>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Year | Net Absorption (m²) |</a:t>
            </a:r>
          </a:p>
          <a:p>
            <a:pPr algn="ctr"/>
            <a:r>
              <a:rPr lang="en-US" dirty="0"/>
              <a:t>| ---- | ------------------- |</a:t>
            </a:r>
          </a:p>
          <a:p>
            <a:pPr algn="ctr"/>
            <a:r>
              <a:rPr lang="en-US" dirty="0"/>
              <a:t>| 2020 | 60,000              |</a:t>
            </a:r>
          </a:p>
          <a:p>
            <a:pPr algn="ctr"/>
            <a:r>
              <a:rPr lang="en-US" dirty="0"/>
              <a:t>| 2021 | 75,000              |</a:t>
            </a:r>
          </a:p>
          <a:p>
            <a:pPr algn="ctr"/>
            <a:r>
              <a:rPr lang="en-US" dirty="0"/>
              <a:t>| 2022 | 90,000              |</a:t>
            </a:r>
          </a:p>
          <a:p>
            <a:pPr algn="ctr"/>
            <a:r>
              <a:rPr lang="en-US" dirty="0"/>
              <a:t>| 2023 | 105,000             |</a:t>
            </a:r>
          </a:p>
        </p:txBody>
      </p:sp>
      <p:pic>
        <p:nvPicPr>
          <p:cNvPr id="5" name="Graphic 21">
            <a:extLst>
              <a:ext uri="{FF2B5EF4-FFF2-40B4-BE49-F238E27FC236}">
                <a16:creationId xmlns:a16="http://schemas.microsoft.com/office/drawing/2014/main" id="{BC952EBB-73C7-8B99-97FD-D1F0D5E6E6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23">
            <a:extLst>
              <a:ext uri="{FF2B5EF4-FFF2-40B4-BE49-F238E27FC236}">
                <a16:creationId xmlns:a16="http://schemas.microsoft.com/office/drawing/2014/main" id="{770DAB26-ED11-E72A-497B-549E931727EA}"/>
              </a:ext>
            </a:extLst>
          </p:cNvPr>
          <p:cNvSpPr txBox="1"/>
          <p:nvPr/>
        </p:nvSpPr>
        <p:spPr>
          <a:xfrm>
            <a:off x="934907" y="1754887"/>
            <a:ext cx="6524671" cy="2246769"/>
          </a:xfrm>
          <a:prstGeom prst="rect">
            <a:avLst/>
          </a:prstGeom>
          <a:solidFill>
            <a:schemeClr val="bg1"/>
          </a:solidFill>
        </p:spPr>
        <p:txBody>
          <a:bodyPr wrap="square" rtlCol="0">
            <a:spAutoFit/>
          </a:bodyPr>
          <a:lstStyle/>
          <a:p>
            <a:r>
              <a:rPr lang="en-US" sz="2000" b="1" dirty="0">
                <a:latin typeface="Alexandria"/>
              </a:rPr>
              <a:t>Office Demand</a:t>
            </a:r>
          </a:p>
          <a:p>
            <a:r>
              <a:rPr lang="en-US" sz="2000" dirty="0">
                <a:latin typeface="Alexandria"/>
              </a:rPr>
              <a:t>Office demand is driven by:</a:t>
            </a:r>
          </a:p>
          <a:p>
            <a:r>
              <a:rPr lang="en-US" sz="2000" dirty="0">
                <a:latin typeface="Alexandria"/>
              </a:rPr>
              <a:t>Government entities</a:t>
            </a:r>
          </a:p>
          <a:p>
            <a:r>
              <a:rPr lang="en-US" sz="2000" dirty="0">
                <a:latin typeface="Alexandria"/>
              </a:rPr>
              <a:t>International companies</a:t>
            </a:r>
          </a:p>
          <a:p>
            <a:r>
              <a:rPr lang="en-US" sz="2000" dirty="0">
                <a:latin typeface="Alexandria"/>
              </a:rPr>
              <a:t>Financial and consulting firms</a:t>
            </a:r>
          </a:p>
          <a:p>
            <a:r>
              <a:rPr lang="en-US" sz="2000" b="1" dirty="0">
                <a:latin typeface="Alexandria"/>
              </a:rPr>
              <a:t>Office Market Indicators</a:t>
            </a:r>
          </a:p>
          <a:p>
            <a:endParaRPr lang="en-US" sz="2000" dirty="0">
              <a:latin typeface="Alexandria"/>
            </a:endParaRPr>
          </a:p>
        </p:txBody>
      </p:sp>
      <p:graphicFrame>
        <p:nvGraphicFramePr>
          <p:cNvPr id="6" name="جدول 5">
            <a:extLst>
              <a:ext uri="{FF2B5EF4-FFF2-40B4-BE49-F238E27FC236}">
                <a16:creationId xmlns:a16="http://schemas.microsoft.com/office/drawing/2014/main" id="{F96625D1-2AC9-F604-F7B6-97F7EB7ED449}"/>
              </a:ext>
            </a:extLst>
          </p:cNvPr>
          <p:cNvGraphicFramePr>
            <a:graphicFrameLocks noGrp="1"/>
          </p:cNvGraphicFramePr>
          <p:nvPr>
            <p:extLst>
              <p:ext uri="{D42A27DB-BD31-4B8C-83A1-F6EECF244321}">
                <p14:modId xmlns:p14="http://schemas.microsoft.com/office/powerpoint/2010/main" val="3441789855"/>
              </p:ext>
            </p:extLst>
          </p:nvPr>
        </p:nvGraphicFramePr>
        <p:xfrm>
          <a:off x="934907" y="3734128"/>
          <a:ext cx="10515600" cy="1463040"/>
        </p:xfrm>
        <a:graphic>
          <a:graphicData uri="http://schemas.openxmlformats.org/drawingml/2006/table">
            <a:tbl>
              <a:tblPr>
                <a:tableStyleId>{3B4B98B0-60AC-42C2-AFA5-B58CD77FA1E5}</a:tableStyleId>
              </a:tblPr>
              <a:tblGrid>
                <a:gridCol w="5257800">
                  <a:extLst>
                    <a:ext uri="{9D8B030D-6E8A-4147-A177-3AD203B41FA5}">
                      <a16:colId xmlns:a16="http://schemas.microsoft.com/office/drawing/2014/main" val="881684777"/>
                    </a:ext>
                  </a:extLst>
                </a:gridCol>
                <a:gridCol w="5257800">
                  <a:extLst>
                    <a:ext uri="{9D8B030D-6E8A-4147-A177-3AD203B41FA5}">
                      <a16:colId xmlns:a16="http://schemas.microsoft.com/office/drawing/2014/main" val="728493476"/>
                    </a:ext>
                  </a:extLst>
                </a:gridCol>
              </a:tblGrid>
              <a:tr h="0">
                <a:tc>
                  <a:txBody>
                    <a:bodyPr/>
                    <a:lstStyle/>
                    <a:p>
                      <a:pPr>
                        <a:buNone/>
                      </a:pPr>
                      <a:r>
                        <a:rPr lang="en-US" b="1" dirty="0"/>
                        <a:t>Indicator</a:t>
                      </a:r>
                      <a:endParaRPr lang="en-US" b="1" dirty="0">
                        <a:latin typeface="Alexandria"/>
                      </a:endParaRPr>
                    </a:p>
                  </a:txBody>
                  <a:tcPr anchor="ctr"/>
                </a:tc>
                <a:tc>
                  <a:txBody>
                    <a:bodyPr/>
                    <a:lstStyle/>
                    <a:p>
                      <a:pPr>
                        <a:buNone/>
                      </a:pPr>
                      <a:r>
                        <a:rPr lang="en-US" b="1" dirty="0"/>
                        <a:t>Value</a:t>
                      </a:r>
                      <a:endParaRPr lang="en-US" b="1" dirty="0">
                        <a:latin typeface="Alexandria"/>
                      </a:endParaRPr>
                    </a:p>
                  </a:txBody>
                  <a:tcPr anchor="ctr"/>
                </a:tc>
                <a:extLst>
                  <a:ext uri="{0D108BD9-81ED-4DB2-BD59-A6C34878D82A}">
                    <a16:rowId xmlns:a16="http://schemas.microsoft.com/office/drawing/2014/main" val="3500538385"/>
                  </a:ext>
                </a:extLst>
              </a:tr>
              <a:tr h="0">
                <a:tc>
                  <a:txBody>
                    <a:bodyPr/>
                    <a:lstStyle/>
                    <a:p>
                      <a:pPr>
                        <a:buNone/>
                      </a:pPr>
                      <a:r>
                        <a:rPr lang="en-US" dirty="0"/>
                        <a:t>Vacancy Rate</a:t>
                      </a:r>
                      <a:endParaRPr lang="en-US" dirty="0">
                        <a:latin typeface="Alexandria"/>
                      </a:endParaRPr>
                    </a:p>
                  </a:txBody>
                  <a:tcPr anchor="ctr"/>
                </a:tc>
                <a:tc>
                  <a:txBody>
                    <a:bodyPr/>
                    <a:lstStyle/>
                    <a:p>
                      <a:pPr>
                        <a:buNone/>
                      </a:pPr>
                      <a:r>
                        <a:rPr lang="en-US" dirty="0"/>
                        <a:t>12 </a:t>
                      </a:r>
                      <a:r>
                        <a:rPr lang="ar-SY" dirty="0"/>
                        <a:t>%</a:t>
                      </a:r>
                      <a:endParaRPr lang="ar-SY" dirty="0">
                        <a:latin typeface="Alexandria"/>
                      </a:endParaRPr>
                    </a:p>
                  </a:txBody>
                  <a:tcPr anchor="ctr"/>
                </a:tc>
                <a:extLst>
                  <a:ext uri="{0D108BD9-81ED-4DB2-BD59-A6C34878D82A}">
                    <a16:rowId xmlns:a16="http://schemas.microsoft.com/office/drawing/2014/main" val="1297956310"/>
                  </a:ext>
                </a:extLst>
              </a:tr>
              <a:tr h="0">
                <a:tc>
                  <a:txBody>
                    <a:bodyPr/>
                    <a:lstStyle/>
                    <a:p>
                      <a:pPr>
                        <a:buNone/>
                      </a:pPr>
                      <a:r>
                        <a:rPr lang="en-US" dirty="0"/>
                        <a:t>Average Rent</a:t>
                      </a:r>
                      <a:endParaRPr lang="en-US" dirty="0">
                        <a:latin typeface="Alexandria"/>
                      </a:endParaRPr>
                    </a:p>
                  </a:txBody>
                  <a:tcPr anchor="ctr"/>
                </a:tc>
                <a:tc>
                  <a:txBody>
                    <a:bodyPr/>
                    <a:lstStyle/>
                    <a:p>
                      <a:pPr>
                        <a:buNone/>
                      </a:pPr>
                      <a:r>
                        <a:rPr lang="en-US" dirty="0"/>
                        <a:t>1,300 AED/m²/year</a:t>
                      </a:r>
                      <a:endParaRPr lang="en-US" dirty="0">
                        <a:latin typeface="Alexandria"/>
                      </a:endParaRPr>
                    </a:p>
                  </a:txBody>
                  <a:tcPr anchor="ctr"/>
                </a:tc>
                <a:extLst>
                  <a:ext uri="{0D108BD9-81ED-4DB2-BD59-A6C34878D82A}">
                    <a16:rowId xmlns:a16="http://schemas.microsoft.com/office/drawing/2014/main" val="2454751819"/>
                  </a:ext>
                </a:extLst>
              </a:tr>
              <a:tr h="0">
                <a:tc>
                  <a:txBody>
                    <a:bodyPr/>
                    <a:lstStyle/>
                    <a:p>
                      <a:pPr>
                        <a:buNone/>
                      </a:pPr>
                      <a:r>
                        <a:rPr lang="en-US"/>
                        <a:t>Demand Growth</a:t>
                      </a:r>
                      <a:endParaRPr lang="en-US">
                        <a:latin typeface="Alexandria"/>
                      </a:endParaRPr>
                    </a:p>
                  </a:txBody>
                  <a:tcPr anchor="ctr"/>
                </a:tc>
                <a:tc>
                  <a:txBody>
                    <a:bodyPr/>
                    <a:lstStyle/>
                    <a:p>
                      <a:pPr>
                        <a:buNone/>
                      </a:pPr>
                      <a:r>
                        <a:rPr lang="en-US" dirty="0"/>
                        <a:t>3% annually</a:t>
                      </a:r>
                      <a:endParaRPr lang="en-US" dirty="0">
                        <a:latin typeface="Alexandria"/>
                      </a:endParaRPr>
                    </a:p>
                  </a:txBody>
                  <a:tcPr anchor="ctr"/>
                </a:tc>
                <a:extLst>
                  <a:ext uri="{0D108BD9-81ED-4DB2-BD59-A6C34878D82A}">
                    <a16:rowId xmlns:a16="http://schemas.microsoft.com/office/drawing/2014/main" val="2052073959"/>
                  </a:ext>
                </a:extLst>
              </a:tr>
            </a:tbl>
          </a:graphicData>
        </a:graphic>
      </p:graphicFrame>
      <p:sp>
        <p:nvSpPr>
          <p:cNvPr id="8" name="TextBox 23">
            <a:extLst>
              <a:ext uri="{FF2B5EF4-FFF2-40B4-BE49-F238E27FC236}">
                <a16:creationId xmlns:a16="http://schemas.microsoft.com/office/drawing/2014/main" id="{537F083D-B68C-DC14-FE1A-B020503D5FAD}"/>
              </a:ext>
            </a:extLst>
          </p:cNvPr>
          <p:cNvSpPr txBox="1"/>
          <p:nvPr/>
        </p:nvSpPr>
        <p:spPr>
          <a:xfrm>
            <a:off x="934907" y="5365317"/>
            <a:ext cx="8964510" cy="400110"/>
          </a:xfrm>
          <a:prstGeom prst="rect">
            <a:avLst/>
          </a:prstGeom>
          <a:solidFill>
            <a:schemeClr val="bg1"/>
          </a:solidFill>
        </p:spPr>
        <p:txBody>
          <a:bodyPr wrap="square" rtlCol="0">
            <a:spAutoFit/>
          </a:bodyPr>
          <a:lstStyle/>
          <a:p>
            <a:r>
              <a:rPr lang="en-US" sz="2000" dirty="0">
                <a:latin typeface="Alexandria"/>
              </a:rPr>
              <a:t>Mixed-use projects attract </a:t>
            </a:r>
            <a:r>
              <a:rPr lang="en-US" sz="2000" b="1" dirty="0">
                <a:latin typeface="Alexandria"/>
              </a:rPr>
              <a:t>companies seeking integrated environments</a:t>
            </a:r>
            <a:r>
              <a:rPr lang="en-US" sz="2000" dirty="0">
                <a:latin typeface="Alexandria"/>
              </a:rPr>
              <a:t>.</a:t>
            </a:r>
            <a:endParaRPr lang="en-US" sz="2000" b="1" dirty="0">
              <a:latin typeface="Alexandria"/>
            </a:endParaRPr>
          </a:p>
        </p:txBody>
      </p:sp>
      <p:sp>
        <p:nvSpPr>
          <p:cNvPr id="9" name="TextBox 2">
            <a:extLst>
              <a:ext uri="{FF2B5EF4-FFF2-40B4-BE49-F238E27FC236}">
                <a16:creationId xmlns:a16="http://schemas.microsoft.com/office/drawing/2014/main" id="{26E4AF1B-E018-AE23-EEC4-F2362D196121}"/>
              </a:ext>
            </a:extLst>
          </p:cNvPr>
          <p:cNvSpPr txBox="1"/>
          <p:nvPr/>
        </p:nvSpPr>
        <p:spPr>
          <a:xfrm>
            <a:off x="579182" y="1146878"/>
            <a:ext cx="10161595" cy="523220"/>
          </a:xfrm>
          <a:prstGeom prst="rect">
            <a:avLst/>
          </a:prstGeom>
          <a:noFill/>
        </p:spPr>
        <p:txBody>
          <a:bodyPr wrap="square" rtlCol="0">
            <a:spAutoFit/>
          </a:bodyPr>
          <a:lstStyle/>
          <a:p>
            <a:r>
              <a:rPr lang="en-US" sz="2800" dirty="0"/>
              <a:t>8</a:t>
            </a:r>
            <a:r>
              <a:rPr lang="en-US" sz="2800" dirty="0">
                <a:latin typeface="Alexandria"/>
              </a:rPr>
              <a:t>. </a:t>
            </a:r>
            <a:r>
              <a:rPr lang="en-US" sz="2800" dirty="0"/>
              <a:t>Case Study: Market Analysis for a Mixed-Use Development Project</a:t>
            </a:r>
            <a:endParaRPr lang="en-US" sz="2800" dirty="0">
              <a:latin typeface="Alexandria"/>
            </a:endParaRPr>
          </a:p>
        </p:txBody>
      </p:sp>
    </p:spTree>
    <p:extLst>
      <p:ext uri="{BB962C8B-B14F-4D97-AF65-F5344CB8AC3E}">
        <p14:creationId xmlns:p14="http://schemas.microsoft.com/office/powerpoint/2010/main" val="63194473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CAA71B-7FF6-E911-AF4D-0EE09D4296F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162476E-56D5-7839-8C50-A1DF77B3102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647848E-452D-3C8F-C15A-BA4E18DA5BD5}"/>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Year | Net Absorption (m²) |</a:t>
            </a:r>
          </a:p>
          <a:p>
            <a:pPr algn="ctr"/>
            <a:r>
              <a:rPr lang="en-US" dirty="0"/>
              <a:t>| ---- | ------------------- |</a:t>
            </a:r>
          </a:p>
          <a:p>
            <a:pPr algn="ctr"/>
            <a:r>
              <a:rPr lang="en-US" dirty="0"/>
              <a:t>| 2020 | 60,000              |</a:t>
            </a:r>
          </a:p>
          <a:p>
            <a:pPr algn="ctr"/>
            <a:r>
              <a:rPr lang="en-US" dirty="0"/>
              <a:t>| 2021 | 75,000              |</a:t>
            </a:r>
          </a:p>
          <a:p>
            <a:pPr algn="ctr"/>
            <a:r>
              <a:rPr lang="en-US" dirty="0"/>
              <a:t>| 2022 | 90,000              |</a:t>
            </a:r>
          </a:p>
          <a:p>
            <a:pPr algn="ctr"/>
            <a:r>
              <a:rPr lang="en-US" dirty="0"/>
              <a:t>| 2023 | 105,000             |</a:t>
            </a:r>
          </a:p>
        </p:txBody>
      </p:sp>
      <p:pic>
        <p:nvPicPr>
          <p:cNvPr id="5" name="Graphic 21">
            <a:extLst>
              <a:ext uri="{FF2B5EF4-FFF2-40B4-BE49-F238E27FC236}">
                <a16:creationId xmlns:a16="http://schemas.microsoft.com/office/drawing/2014/main" id="{F75D6597-2333-CE0E-4CE5-7C4BAC3451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250EC8D0-EA43-1C2B-959C-0040B299A624}"/>
              </a:ext>
            </a:extLst>
          </p:cNvPr>
          <p:cNvSpPr txBox="1"/>
          <p:nvPr/>
        </p:nvSpPr>
        <p:spPr>
          <a:xfrm>
            <a:off x="1056805" y="1757652"/>
            <a:ext cx="10191604" cy="1938992"/>
          </a:xfrm>
          <a:prstGeom prst="rect">
            <a:avLst/>
          </a:prstGeom>
          <a:solidFill>
            <a:schemeClr val="accent1">
              <a:lumMod val="20000"/>
              <a:lumOff val="80000"/>
            </a:schemeClr>
          </a:solidFill>
        </p:spPr>
        <p:txBody>
          <a:bodyPr wrap="square" rtlCol="0">
            <a:spAutoFit/>
          </a:bodyPr>
          <a:lstStyle/>
          <a:p>
            <a:r>
              <a:rPr lang="en-US" sz="2000" b="1" dirty="0">
                <a:latin typeface="Alexandria"/>
              </a:rPr>
              <a:t>Retail Demand</a:t>
            </a:r>
          </a:p>
          <a:p>
            <a:r>
              <a:rPr lang="en-US" sz="2000" dirty="0">
                <a:latin typeface="Alexandria"/>
              </a:rPr>
              <a:t>Retail demand is supported by:</a:t>
            </a:r>
          </a:p>
          <a:p>
            <a:r>
              <a:rPr lang="en-US" sz="2000" dirty="0">
                <a:latin typeface="Alexandria"/>
              </a:rPr>
              <a:t>Tourism growth</a:t>
            </a:r>
          </a:p>
          <a:p>
            <a:r>
              <a:rPr lang="en-US" sz="2000" dirty="0">
                <a:latin typeface="Alexandria"/>
              </a:rPr>
              <a:t>High household income</a:t>
            </a:r>
          </a:p>
          <a:p>
            <a:r>
              <a:rPr lang="en-US" sz="2000" dirty="0">
                <a:latin typeface="Alexandria"/>
              </a:rPr>
              <a:t>Expanding population</a:t>
            </a:r>
          </a:p>
          <a:p>
            <a:r>
              <a:rPr lang="en-US" sz="2000" b="1" dirty="0">
                <a:latin typeface="Alexandria"/>
              </a:rPr>
              <a:t>Retail Market Indicators</a:t>
            </a:r>
          </a:p>
        </p:txBody>
      </p:sp>
      <p:graphicFrame>
        <p:nvGraphicFramePr>
          <p:cNvPr id="6" name="جدول 5">
            <a:extLst>
              <a:ext uri="{FF2B5EF4-FFF2-40B4-BE49-F238E27FC236}">
                <a16:creationId xmlns:a16="http://schemas.microsoft.com/office/drawing/2014/main" id="{8C40E5B0-9BC8-30B8-5B44-F32F3C41411C}"/>
              </a:ext>
            </a:extLst>
          </p:cNvPr>
          <p:cNvGraphicFramePr>
            <a:graphicFrameLocks noGrp="1"/>
          </p:cNvGraphicFramePr>
          <p:nvPr>
            <p:extLst>
              <p:ext uri="{D42A27DB-BD31-4B8C-83A1-F6EECF244321}">
                <p14:modId xmlns:p14="http://schemas.microsoft.com/office/powerpoint/2010/main" val="3396346808"/>
              </p:ext>
            </p:extLst>
          </p:nvPr>
        </p:nvGraphicFramePr>
        <p:xfrm>
          <a:off x="933469" y="3864793"/>
          <a:ext cx="10515600" cy="1463040"/>
        </p:xfrm>
        <a:graphic>
          <a:graphicData uri="http://schemas.openxmlformats.org/drawingml/2006/table">
            <a:tbl>
              <a:tblPr>
                <a:tableStyleId>{3B4B98B0-60AC-42C2-AFA5-B58CD77FA1E5}</a:tableStyleId>
              </a:tblPr>
              <a:tblGrid>
                <a:gridCol w="5257800">
                  <a:extLst>
                    <a:ext uri="{9D8B030D-6E8A-4147-A177-3AD203B41FA5}">
                      <a16:colId xmlns:a16="http://schemas.microsoft.com/office/drawing/2014/main" val="513189450"/>
                    </a:ext>
                  </a:extLst>
                </a:gridCol>
                <a:gridCol w="5257800">
                  <a:extLst>
                    <a:ext uri="{9D8B030D-6E8A-4147-A177-3AD203B41FA5}">
                      <a16:colId xmlns:a16="http://schemas.microsoft.com/office/drawing/2014/main" val="73599372"/>
                    </a:ext>
                  </a:extLst>
                </a:gridCol>
              </a:tblGrid>
              <a:tr h="0">
                <a:tc>
                  <a:txBody>
                    <a:bodyPr/>
                    <a:lstStyle/>
                    <a:p>
                      <a:pPr>
                        <a:buNone/>
                      </a:pPr>
                      <a:r>
                        <a:rPr lang="en-US" b="1" dirty="0">
                          <a:latin typeface="Alexandria"/>
                        </a:rPr>
                        <a:t>Indicator</a:t>
                      </a:r>
                    </a:p>
                  </a:txBody>
                  <a:tcPr anchor="ctr"/>
                </a:tc>
                <a:tc>
                  <a:txBody>
                    <a:bodyPr/>
                    <a:lstStyle/>
                    <a:p>
                      <a:pPr>
                        <a:buNone/>
                      </a:pPr>
                      <a:r>
                        <a:rPr lang="en-US" b="1" dirty="0">
                          <a:latin typeface="Alexandria"/>
                        </a:rPr>
                        <a:t>Value</a:t>
                      </a:r>
                    </a:p>
                  </a:txBody>
                  <a:tcPr anchor="ctr"/>
                </a:tc>
                <a:extLst>
                  <a:ext uri="{0D108BD9-81ED-4DB2-BD59-A6C34878D82A}">
                    <a16:rowId xmlns:a16="http://schemas.microsoft.com/office/drawing/2014/main" val="2985170199"/>
                  </a:ext>
                </a:extLst>
              </a:tr>
              <a:tr h="0">
                <a:tc>
                  <a:txBody>
                    <a:bodyPr/>
                    <a:lstStyle/>
                    <a:p>
                      <a:pPr>
                        <a:buNone/>
                      </a:pPr>
                      <a:r>
                        <a:rPr lang="en-US" dirty="0">
                          <a:latin typeface="Alexandria"/>
                        </a:rPr>
                        <a:t>Retail Space Supply</a:t>
                      </a:r>
                    </a:p>
                  </a:txBody>
                  <a:tcPr anchor="ctr"/>
                </a:tc>
                <a:tc>
                  <a:txBody>
                    <a:bodyPr/>
                    <a:lstStyle/>
                    <a:p>
                      <a:pPr>
                        <a:buNone/>
                      </a:pPr>
                      <a:r>
                        <a:rPr lang="en-US" dirty="0">
                          <a:latin typeface="Alexandria"/>
                        </a:rPr>
                        <a:t>2.7 million m²</a:t>
                      </a:r>
                    </a:p>
                  </a:txBody>
                  <a:tcPr anchor="ctr"/>
                </a:tc>
                <a:extLst>
                  <a:ext uri="{0D108BD9-81ED-4DB2-BD59-A6C34878D82A}">
                    <a16:rowId xmlns:a16="http://schemas.microsoft.com/office/drawing/2014/main" val="21894019"/>
                  </a:ext>
                </a:extLst>
              </a:tr>
              <a:tr h="0">
                <a:tc>
                  <a:txBody>
                    <a:bodyPr/>
                    <a:lstStyle/>
                    <a:p>
                      <a:pPr>
                        <a:buNone/>
                      </a:pPr>
                      <a:r>
                        <a:rPr lang="en-US" dirty="0">
                          <a:latin typeface="Alexandria"/>
                        </a:rPr>
                        <a:t>Average Rent</a:t>
                      </a:r>
                    </a:p>
                  </a:txBody>
                  <a:tcPr anchor="ctr"/>
                </a:tc>
                <a:tc>
                  <a:txBody>
                    <a:bodyPr/>
                    <a:lstStyle/>
                    <a:p>
                      <a:pPr>
                        <a:buNone/>
                      </a:pPr>
                      <a:r>
                        <a:rPr lang="en-US">
                          <a:latin typeface="Alexandria"/>
                        </a:rPr>
                        <a:t>2,500 AED/m²</a:t>
                      </a:r>
                    </a:p>
                  </a:txBody>
                  <a:tcPr anchor="ctr"/>
                </a:tc>
                <a:extLst>
                  <a:ext uri="{0D108BD9-81ED-4DB2-BD59-A6C34878D82A}">
                    <a16:rowId xmlns:a16="http://schemas.microsoft.com/office/drawing/2014/main" val="611603792"/>
                  </a:ext>
                </a:extLst>
              </a:tr>
              <a:tr h="0">
                <a:tc>
                  <a:txBody>
                    <a:bodyPr/>
                    <a:lstStyle/>
                    <a:p>
                      <a:pPr>
                        <a:buNone/>
                      </a:pPr>
                      <a:r>
                        <a:rPr lang="en-US">
                          <a:latin typeface="Alexandria"/>
                        </a:rPr>
                        <a:t>Vacancy Rate</a:t>
                      </a:r>
                    </a:p>
                  </a:txBody>
                  <a:tcPr anchor="ctr"/>
                </a:tc>
                <a:tc>
                  <a:txBody>
                    <a:bodyPr/>
                    <a:lstStyle/>
                    <a:p>
                      <a:pPr>
                        <a:buNone/>
                      </a:pPr>
                      <a:r>
                        <a:rPr lang="en-US" dirty="0">
                          <a:latin typeface="Alexandria"/>
                        </a:rPr>
                        <a:t>10 </a:t>
                      </a:r>
                      <a:r>
                        <a:rPr lang="ar-SY" dirty="0">
                          <a:latin typeface="Alexandria"/>
                        </a:rPr>
                        <a:t>%</a:t>
                      </a:r>
                    </a:p>
                  </a:txBody>
                  <a:tcPr anchor="ctr"/>
                </a:tc>
                <a:extLst>
                  <a:ext uri="{0D108BD9-81ED-4DB2-BD59-A6C34878D82A}">
                    <a16:rowId xmlns:a16="http://schemas.microsoft.com/office/drawing/2014/main" val="3698736839"/>
                  </a:ext>
                </a:extLst>
              </a:tr>
            </a:tbl>
          </a:graphicData>
        </a:graphic>
      </p:graphicFrame>
      <p:sp>
        <p:nvSpPr>
          <p:cNvPr id="7" name="TextBox 23">
            <a:extLst>
              <a:ext uri="{FF2B5EF4-FFF2-40B4-BE49-F238E27FC236}">
                <a16:creationId xmlns:a16="http://schemas.microsoft.com/office/drawing/2014/main" id="{A1C84600-EAD4-831A-CBE7-D7ACF415ABF5}"/>
              </a:ext>
            </a:extLst>
          </p:cNvPr>
          <p:cNvSpPr txBox="1"/>
          <p:nvPr/>
        </p:nvSpPr>
        <p:spPr>
          <a:xfrm>
            <a:off x="934907" y="5365317"/>
            <a:ext cx="8964510" cy="400110"/>
          </a:xfrm>
          <a:prstGeom prst="rect">
            <a:avLst/>
          </a:prstGeom>
          <a:solidFill>
            <a:schemeClr val="bg1"/>
          </a:solidFill>
        </p:spPr>
        <p:txBody>
          <a:bodyPr wrap="square" rtlCol="0">
            <a:spAutoFit/>
          </a:bodyPr>
          <a:lstStyle/>
          <a:p>
            <a:r>
              <a:rPr lang="en-US" sz="2000" b="1" dirty="0">
                <a:latin typeface="Alexandria"/>
              </a:rPr>
              <a:t>Lifestyle retail integrated with residential areas performs strongly.</a:t>
            </a:r>
          </a:p>
        </p:txBody>
      </p:sp>
      <p:sp>
        <p:nvSpPr>
          <p:cNvPr id="8" name="TextBox 2">
            <a:extLst>
              <a:ext uri="{FF2B5EF4-FFF2-40B4-BE49-F238E27FC236}">
                <a16:creationId xmlns:a16="http://schemas.microsoft.com/office/drawing/2014/main" id="{72F93FAE-748A-95D0-C531-658DB2A32D8E}"/>
              </a:ext>
            </a:extLst>
          </p:cNvPr>
          <p:cNvSpPr txBox="1"/>
          <p:nvPr/>
        </p:nvSpPr>
        <p:spPr>
          <a:xfrm>
            <a:off x="579182" y="1146878"/>
            <a:ext cx="10161595" cy="523220"/>
          </a:xfrm>
          <a:prstGeom prst="rect">
            <a:avLst/>
          </a:prstGeom>
          <a:noFill/>
        </p:spPr>
        <p:txBody>
          <a:bodyPr wrap="square" rtlCol="0">
            <a:spAutoFit/>
          </a:bodyPr>
          <a:lstStyle/>
          <a:p>
            <a:r>
              <a:rPr lang="en-US" sz="2800" dirty="0"/>
              <a:t>8</a:t>
            </a:r>
            <a:r>
              <a:rPr lang="en-US" sz="2800" dirty="0">
                <a:latin typeface="Alexandria"/>
              </a:rPr>
              <a:t>. </a:t>
            </a:r>
            <a:r>
              <a:rPr lang="en-US" sz="2800" dirty="0"/>
              <a:t>Case Study: Market Analysis for a Mixed-Use Development Project</a:t>
            </a:r>
            <a:endParaRPr lang="en-US" sz="2800" dirty="0">
              <a:latin typeface="Alexandria"/>
            </a:endParaRPr>
          </a:p>
        </p:txBody>
      </p:sp>
    </p:spTree>
    <p:extLst>
      <p:ext uri="{BB962C8B-B14F-4D97-AF65-F5344CB8AC3E}">
        <p14:creationId xmlns:p14="http://schemas.microsoft.com/office/powerpoint/2010/main" val="378668360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9AE1DF-9454-4011-A24D-DEDE7884237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895D407-C8EA-6D6D-6529-CCC397EBBC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A82D0DB-A67A-19AE-3C06-EEDA19CDD6A8}"/>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Year | Net Absorption (m²) |</a:t>
            </a:r>
          </a:p>
          <a:p>
            <a:pPr algn="ctr"/>
            <a:r>
              <a:rPr lang="en-US" dirty="0"/>
              <a:t>| ---- | ------------------- |</a:t>
            </a:r>
          </a:p>
          <a:p>
            <a:pPr algn="ctr"/>
            <a:r>
              <a:rPr lang="en-US" dirty="0"/>
              <a:t>| 2020 | 60,000              |</a:t>
            </a:r>
          </a:p>
          <a:p>
            <a:pPr algn="ctr"/>
            <a:r>
              <a:rPr lang="en-US" dirty="0"/>
              <a:t>| 2021 | 75,000              |</a:t>
            </a:r>
          </a:p>
          <a:p>
            <a:pPr algn="ctr"/>
            <a:r>
              <a:rPr lang="en-US" dirty="0"/>
              <a:t>| 2022 | 90,000              |</a:t>
            </a:r>
          </a:p>
          <a:p>
            <a:pPr algn="ctr"/>
            <a:r>
              <a:rPr lang="en-US" dirty="0"/>
              <a:t>| 2023 | 105,000             |</a:t>
            </a:r>
          </a:p>
        </p:txBody>
      </p:sp>
      <p:pic>
        <p:nvPicPr>
          <p:cNvPr id="5" name="Graphic 21">
            <a:extLst>
              <a:ext uri="{FF2B5EF4-FFF2-40B4-BE49-F238E27FC236}">
                <a16:creationId xmlns:a16="http://schemas.microsoft.com/office/drawing/2014/main" id="{5CD8D65C-782D-0A8D-18B9-531D8F5FB6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0B1401E0-90B2-7393-6FE7-F93B9C1606DE}"/>
              </a:ext>
            </a:extLst>
          </p:cNvPr>
          <p:cNvSpPr txBox="1"/>
          <p:nvPr/>
        </p:nvSpPr>
        <p:spPr>
          <a:xfrm>
            <a:off x="942341" y="1757652"/>
            <a:ext cx="10420534" cy="707886"/>
          </a:xfrm>
          <a:prstGeom prst="rect">
            <a:avLst/>
          </a:prstGeom>
          <a:solidFill>
            <a:schemeClr val="accent1">
              <a:lumMod val="20000"/>
              <a:lumOff val="80000"/>
            </a:schemeClr>
          </a:solidFill>
        </p:spPr>
        <p:txBody>
          <a:bodyPr wrap="square" rtlCol="0">
            <a:spAutoFit/>
          </a:bodyPr>
          <a:lstStyle/>
          <a:p>
            <a:r>
              <a:rPr lang="en-US" sz="2000" b="1" dirty="0">
                <a:latin typeface="Alexandria"/>
              </a:rPr>
              <a:t>Hospitality Demand</a:t>
            </a:r>
          </a:p>
          <a:p>
            <a:r>
              <a:rPr lang="en-US" sz="2000" dirty="0">
                <a:latin typeface="Alexandria"/>
              </a:rPr>
              <a:t>Tourism drives hotel demand.</a:t>
            </a:r>
          </a:p>
        </p:txBody>
      </p:sp>
      <p:sp>
        <p:nvSpPr>
          <p:cNvPr id="3" name="TextBox 23">
            <a:extLst>
              <a:ext uri="{FF2B5EF4-FFF2-40B4-BE49-F238E27FC236}">
                <a16:creationId xmlns:a16="http://schemas.microsoft.com/office/drawing/2014/main" id="{D57AB12B-EC8A-F704-273D-6E31299CB93E}"/>
              </a:ext>
            </a:extLst>
          </p:cNvPr>
          <p:cNvSpPr txBox="1"/>
          <p:nvPr/>
        </p:nvSpPr>
        <p:spPr>
          <a:xfrm>
            <a:off x="885733" y="4933599"/>
            <a:ext cx="10420534" cy="400110"/>
          </a:xfrm>
          <a:prstGeom prst="rect">
            <a:avLst/>
          </a:prstGeom>
          <a:solidFill>
            <a:schemeClr val="accent4">
              <a:lumMod val="20000"/>
              <a:lumOff val="80000"/>
            </a:schemeClr>
          </a:solidFill>
        </p:spPr>
        <p:txBody>
          <a:bodyPr wrap="square" rtlCol="0">
            <a:spAutoFit/>
          </a:bodyPr>
          <a:lstStyle/>
          <a:p>
            <a:r>
              <a:rPr lang="en-US" sz="2000" dirty="0">
                <a:latin typeface="Alexandria"/>
              </a:rPr>
              <a:t>tourism attractions support hotel demand.</a:t>
            </a:r>
          </a:p>
        </p:txBody>
      </p:sp>
      <p:graphicFrame>
        <p:nvGraphicFramePr>
          <p:cNvPr id="7" name="جدول 6">
            <a:extLst>
              <a:ext uri="{FF2B5EF4-FFF2-40B4-BE49-F238E27FC236}">
                <a16:creationId xmlns:a16="http://schemas.microsoft.com/office/drawing/2014/main" id="{E8E07252-9295-6452-B3B6-D71CC70E6EB9}"/>
              </a:ext>
            </a:extLst>
          </p:cNvPr>
          <p:cNvGraphicFramePr>
            <a:graphicFrameLocks noGrp="1"/>
          </p:cNvGraphicFramePr>
          <p:nvPr>
            <p:extLst>
              <p:ext uri="{D42A27DB-BD31-4B8C-83A1-F6EECF244321}">
                <p14:modId xmlns:p14="http://schemas.microsoft.com/office/powerpoint/2010/main" val="4057389647"/>
              </p:ext>
            </p:extLst>
          </p:nvPr>
        </p:nvGraphicFramePr>
        <p:xfrm>
          <a:off x="885733" y="2896792"/>
          <a:ext cx="10515600" cy="1463040"/>
        </p:xfrm>
        <a:graphic>
          <a:graphicData uri="http://schemas.openxmlformats.org/drawingml/2006/table">
            <a:tbl>
              <a:tblPr>
                <a:tableStyleId>{3B4B98B0-60AC-42C2-AFA5-B58CD77FA1E5}</a:tableStyleId>
              </a:tblPr>
              <a:tblGrid>
                <a:gridCol w="5257800">
                  <a:extLst>
                    <a:ext uri="{9D8B030D-6E8A-4147-A177-3AD203B41FA5}">
                      <a16:colId xmlns:a16="http://schemas.microsoft.com/office/drawing/2014/main" val="3643828701"/>
                    </a:ext>
                  </a:extLst>
                </a:gridCol>
                <a:gridCol w="5257800">
                  <a:extLst>
                    <a:ext uri="{9D8B030D-6E8A-4147-A177-3AD203B41FA5}">
                      <a16:colId xmlns:a16="http://schemas.microsoft.com/office/drawing/2014/main" val="3778773020"/>
                    </a:ext>
                  </a:extLst>
                </a:gridCol>
              </a:tblGrid>
              <a:tr h="0">
                <a:tc>
                  <a:txBody>
                    <a:bodyPr/>
                    <a:lstStyle/>
                    <a:p>
                      <a:pPr>
                        <a:buNone/>
                      </a:pPr>
                      <a:r>
                        <a:rPr lang="en-US" b="1" dirty="0"/>
                        <a:t>Indicator</a:t>
                      </a:r>
                      <a:endParaRPr lang="en-US" b="1" dirty="0">
                        <a:latin typeface="Alexandria"/>
                      </a:endParaRPr>
                    </a:p>
                  </a:txBody>
                  <a:tcPr anchor="ctr"/>
                </a:tc>
                <a:tc>
                  <a:txBody>
                    <a:bodyPr/>
                    <a:lstStyle/>
                    <a:p>
                      <a:pPr>
                        <a:buNone/>
                      </a:pPr>
                      <a:r>
                        <a:rPr lang="en-US" b="1" dirty="0"/>
                        <a:t>Value</a:t>
                      </a:r>
                      <a:endParaRPr lang="en-US" b="1" dirty="0">
                        <a:latin typeface="Alexandria"/>
                      </a:endParaRPr>
                    </a:p>
                  </a:txBody>
                  <a:tcPr anchor="ctr"/>
                </a:tc>
                <a:extLst>
                  <a:ext uri="{0D108BD9-81ED-4DB2-BD59-A6C34878D82A}">
                    <a16:rowId xmlns:a16="http://schemas.microsoft.com/office/drawing/2014/main" val="4012395772"/>
                  </a:ext>
                </a:extLst>
              </a:tr>
              <a:tr h="0">
                <a:tc>
                  <a:txBody>
                    <a:bodyPr/>
                    <a:lstStyle/>
                    <a:p>
                      <a:pPr>
                        <a:buNone/>
                      </a:pPr>
                      <a:r>
                        <a:rPr lang="en-US" dirty="0"/>
                        <a:t>Hotel Occupancy</a:t>
                      </a:r>
                      <a:endParaRPr lang="en-US" dirty="0">
                        <a:latin typeface="Alexandria"/>
                      </a:endParaRPr>
                    </a:p>
                  </a:txBody>
                  <a:tcPr anchor="ctr"/>
                </a:tc>
                <a:tc>
                  <a:txBody>
                    <a:bodyPr/>
                    <a:lstStyle/>
                    <a:p>
                      <a:pPr>
                        <a:buNone/>
                      </a:pPr>
                      <a:r>
                        <a:rPr lang="en-US" dirty="0"/>
                        <a:t>70 </a:t>
                      </a:r>
                      <a:r>
                        <a:rPr lang="ar-SY" dirty="0"/>
                        <a:t>%</a:t>
                      </a:r>
                      <a:endParaRPr lang="ar-SY" dirty="0">
                        <a:latin typeface="Alexandria"/>
                      </a:endParaRPr>
                    </a:p>
                  </a:txBody>
                  <a:tcPr anchor="ctr"/>
                </a:tc>
                <a:extLst>
                  <a:ext uri="{0D108BD9-81ED-4DB2-BD59-A6C34878D82A}">
                    <a16:rowId xmlns:a16="http://schemas.microsoft.com/office/drawing/2014/main" val="1901162493"/>
                  </a:ext>
                </a:extLst>
              </a:tr>
              <a:tr h="0">
                <a:tc>
                  <a:txBody>
                    <a:bodyPr/>
                    <a:lstStyle/>
                    <a:p>
                      <a:pPr>
                        <a:buNone/>
                      </a:pPr>
                      <a:r>
                        <a:rPr lang="en-US" dirty="0"/>
                        <a:t>Average Daily Rate</a:t>
                      </a:r>
                      <a:endParaRPr lang="en-US" dirty="0">
                        <a:latin typeface="Alexandria"/>
                      </a:endParaRPr>
                    </a:p>
                  </a:txBody>
                  <a:tcPr anchor="ctr"/>
                </a:tc>
                <a:tc>
                  <a:txBody>
                    <a:bodyPr/>
                    <a:lstStyle/>
                    <a:p>
                      <a:pPr>
                        <a:buNone/>
                      </a:pPr>
                      <a:r>
                        <a:rPr lang="ar-SY" dirty="0"/>
                        <a:t>$</a:t>
                      </a:r>
                      <a:r>
                        <a:rPr lang="en-US" dirty="0"/>
                        <a:t>170</a:t>
                      </a:r>
                      <a:endParaRPr lang="ar-SY" dirty="0">
                        <a:latin typeface="Alexandria"/>
                      </a:endParaRPr>
                    </a:p>
                  </a:txBody>
                  <a:tcPr anchor="ctr"/>
                </a:tc>
                <a:extLst>
                  <a:ext uri="{0D108BD9-81ED-4DB2-BD59-A6C34878D82A}">
                    <a16:rowId xmlns:a16="http://schemas.microsoft.com/office/drawing/2014/main" val="703583254"/>
                  </a:ext>
                </a:extLst>
              </a:tr>
              <a:tr h="0">
                <a:tc>
                  <a:txBody>
                    <a:bodyPr/>
                    <a:lstStyle/>
                    <a:p>
                      <a:pPr>
                        <a:buNone/>
                      </a:pPr>
                      <a:r>
                        <a:rPr lang="en-US"/>
                        <a:t>Annual Visitors</a:t>
                      </a:r>
                      <a:endParaRPr lang="en-US">
                        <a:latin typeface="Alexandria"/>
                      </a:endParaRPr>
                    </a:p>
                  </a:txBody>
                  <a:tcPr anchor="ctr"/>
                </a:tc>
                <a:tc>
                  <a:txBody>
                    <a:bodyPr/>
                    <a:lstStyle/>
                    <a:p>
                      <a:pPr>
                        <a:buNone/>
                      </a:pPr>
                      <a:r>
                        <a:rPr lang="en-US" dirty="0"/>
                        <a:t>24 million</a:t>
                      </a:r>
                      <a:endParaRPr lang="en-US" dirty="0">
                        <a:latin typeface="Alexandria"/>
                      </a:endParaRPr>
                    </a:p>
                  </a:txBody>
                  <a:tcPr anchor="ctr"/>
                </a:tc>
                <a:extLst>
                  <a:ext uri="{0D108BD9-81ED-4DB2-BD59-A6C34878D82A}">
                    <a16:rowId xmlns:a16="http://schemas.microsoft.com/office/drawing/2014/main" val="3309395440"/>
                  </a:ext>
                </a:extLst>
              </a:tr>
            </a:tbl>
          </a:graphicData>
        </a:graphic>
      </p:graphicFrame>
      <p:sp>
        <p:nvSpPr>
          <p:cNvPr id="8" name="TextBox 2">
            <a:extLst>
              <a:ext uri="{FF2B5EF4-FFF2-40B4-BE49-F238E27FC236}">
                <a16:creationId xmlns:a16="http://schemas.microsoft.com/office/drawing/2014/main" id="{14E29527-2142-E594-A27D-64BF5575F3DC}"/>
              </a:ext>
            </a:extLst>
          </p:cNvPr>
          <p:cNvSpPr txBox="1"/>
          <p:nvPr/>
        </p:nvSpPr>
        <p:spPr>
          <a:xfrm>
            <a:off x="579182" y="1146878"/>
            <a:ext cx="10161595" cy="523220"/>
          </a:xfrm>
          <a:prstGeom prst="rect">
            <a:avLst/>
          </a:prstGeom>
          <a:noFill/>
        </p:spPr>
        <p:txBody>
          <a:bodyPr wrap="square" rtlCol="0">
            <a:spAutoFit/>
          </a:bodyPr>
          <a:lstStyle/>
          <a:p>
            <a:r>
              <a:rPr lang="en-US" sz="2800" dirty="0"/>
              <a:t>8</a:t>
            </a:r>
            <a:r>
              <a:rPr lang="en-US" sz="2800" dirty="0">
                <a:latin typeface="Alexandria"/>
              </a:rPr>
              <a:t>. </a:t>
            </a:r>
            <a:r>
              <a:rPr lang="en-US" sz="2800" dirty="0"/>
              <a:t>Case Study: Market Analysis for a Mixed-Use Development Project</a:t>
            </a:r>
            <a:endParaRPr lang="en-US" sz="2800" dirty="0">
              <a:latin typeface="Alexandria"/>
            </a:endParaRPr>
          </a:p>
        </p:txBody>
      </p:sp>
    </p:spTree>
    <p:extLst>
      <p:ext uri="{BB962C8B-B14F-4D97-AF65-F5344CB8AC3E}">
        <p14:creationId xmlns:p14="http://schemas.microsoft.com/office/powerpoint/2010/main" val="202548862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1C5796-2DD6-C5B1-1360-A785521F9E9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3D1398D-243E-C8C0-DEFE-6515460E3BB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07C6C64-4FB4-D91E-7C78-5FD59E1D6978}"/>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Year | Net Absorption (m²) |</a:t>
            </a:r>
          </a:p>
          <a:p>
            <a:pPr algn="ctr"/>
            <a:r>
              <a:rPr lang="en-US" dirty="0"/>
              <a:t>| ---- | ------------------- |</a:t>
            </a:r>
          </a:p>
          <a:p>
            <a:pPr algn="ctr"/>
            <a:r>
              <a:rPr lang="en-US" dirty="0"/>
              <a:t>| 2020 | 60,000              |</a:t>
            </a:r>
          </a:p>
          <a:p>
            <a:pPr algn="ctr"/>
            <a:r>
              <a:rPr lang="en-US" dirty="0"/>
              <a:t>| 2021 | 75,000              |</a:t>
            </a:r>
          </a:p>
          <a:p>
            <a:pPr algn="ctr"/>
            <a:r>
              <a:rPr lang="en-US" dirty="0"/>
              <a:t>| 2022 | 90,000              |</a:t>
            </a:r>
          </a:p>
          <a:p>
            <a:pPr algn="ctr"/>
            <a:r>
              <a:rPr lang="en-US" dirty="0"/>
              <a:t>| 2023 | 105,000             |</a:t>
            </a:r>
          </a:p>
        </p:txBody>
      </p:sp>
      <p:pic>
        <p:nvPicPr>
          <p:cNvPr id="5" name="Graphic 21">
            <a:extLst>
              <a:ext uri="{FF2B5EF4-FFF2-40B4-BE49-F238E27FC236}">
                <a16:creationId xmlns:a16="http://schemas.microsoft.com/office/drawing/2014/main" id="{C8412DCE-EF40-EEC5-F52A-B2E1C3C429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454DA03D-B3F3-1785-6C96-533A02EF87DA}"/>
              </a:ext>
            </a:extLst>
          </p:cNvPr>
          <p:cNvSpPr txBox="1"/>
          <p:nvPr/>
        </p:nvSpPr>
        <p:spPr>
          <a:xfrm>
            <a:off x="942341" y="1757652"/>
            <a:ext cx="10420534" cy="3785652"/>
          </a:xfrm>
          <a:prstGeom prst="rect">
            <a:avLst/>
          </a:prstGeom>
          <a:solidFill>
            <a:schemeClr val="accent1">
              <a:lumMod val="20000"/>
              <a:lumOff val="80000"/>
            </a:schemeClr>
          </a:solidFill>
        </p:spPr>
        <p:txBody>
          <a:bodyPr wrap="square" rtlCol="0">
            <a:spAutoFit/>
          </a:bodyPr>
          <a:lstStyle/>
          <a:p>
            <a:r>
              <a:rPr lang="en-US" sz="2000" b="1" dirty="0">
                <a:latin typeface="Alexandria"/>
              </a:rPr>
              <a:t>5. Supply Analysis</a:t>
            </a:r>
          </a:p>
          <a:p>
            <a:r>
              <a:rPr lang="en-US" sz="2000" dirty="0">
                <a:latin typeface="Alexandria"/>
              </a:rPr>
              <a:t>Major competing mixed-use developments include:</a:t>
            </a:r>
          </a:p>
          <a:p>
            <a:r>
              <a:rPr lang="en-US" sz="2000" b="1" dirty="0">
                <a:latin typeface="Alexandria"/>
              </a:rPr>
              <a:t>Project A</a:t>
            </a:r>
          </a:p>
          <a:p>
            <a:r>
              <a:rPr lang="en-US" sz="2000" dirty="0">
                <a:latin typeface="Alexandria"/>
              </a:rPr>
              <a:t>Entertainment and residential destination</a:t>
            </a:r>
          </a:p>
          <a:p>
            <a:r>
              <a:rPr lang="en-US" sz="2000" dirty="0">
                <a:latin typeface="Alexandria"/>
              </a:rPr>
              <a:t>Major retail and leisure facilities</a:t>
            </a:r>
          </a:p>
          <a:p>
            <a:r>
              <a:rPr lang="en-US" sz="2000" b="1" dirty="0">
                <a:latin typeface="Alexandria"/>
              </a:rPr>
              <a:t>Project B	</a:t>
            </a:r>
          </a:p>
          <a:p>
            <a:r>
              <a:rPr lang="en-US" sz="2000" dirty="0">
                <a:latin typeface="Alexandria"/>
              </a:rPr>
              <a:t>Cultural district</a:t>
            </a:r>
          </a:p>
          <a:p>
            <a:r>
              <a:rPr lang="en-US" sz="2000" dirty="0">
                <a:latin typeface="Alexandria"/>
              </a:rPr>
              <a:t>Luxury residential projects</a:t>
            </a:r>
          </a:p>
          <a:p>
            <a:r>
              <a:rPr lang="en-US" sz="2000" b="1" dirty="0">
                <a:latin typeface="Alexandria"/>
              </a:rPr>
              <a:t>Project C</a:t>
            </a:r>
          </a:p>
          <a:p>
            <a:r>
              <a:rPr lang="en-US" sz="2000" dirty="0">
                <a:latin typeface="Alexandria"/>
              </a:rPr>
              <a:t>High-density residential towers</a:t>
            </a:r>
          </a:p>
          <a:p>
            <a:r>
              <a:rPr lang="en-US" sz="2000" dirty="0">
                <a:latin typeface="Alexandria"/>
              </a:rPr>
              <a:t>Commercial offices and retail</a:t>
            </a:r>
          </a:p>
          <a:p>
            <a:r>
              <a:rPr lang="en-US" sz="2000" dirty="0">
                <a:latin typeface="Alexandria"/>
              </a:rPr>
              <a:t>These projects demonstrate </a:t>
            </a:r>
            <a:r>
              <a:rPr lang="en-US" sz="2000" b="1" dirty="0">
                <a:latin typeface="Alexandria"/>
              </a:rPr>
              <a:t>strong market demand for integrated developments</a:t>
            </a:r>
            <a:r>
              <a:rPr lang="en-US" sz="2000" dirty="0">
                <a:latin typeface="Alexandria"/>
              </a:rPr>
              <a:t>.</a:t>
            </a:r>
          </a:p>
        </p:txBody>
      </p:sp>
      <p:sp>
        <p:nvSpPr>
          <p:cNvPr id="6" name="TextBox 2">
            <a:extLst>
              <a:ext uri="{FF2B5EF4-FFF2-40B4-BE49-F238E27FC236}">
                <a16:creationId xmlns:a16="http://schemas.microsoft.com/office/drawing/2014/main" id="{FA319089-7EF7-472A-F710-C4411159E8BF}"/>
              </a:ext>
            </a:extLst>
          </p:cNvPr>
          <p:cNvSpPr txBox="1"/>
          <p:nvPr/>
        </p:nvSpPr>
        <p:spPr>
          <a:xfrm>
            <a:off x="742931" y="1076346"/>
            <a:ext cx="10161595" cy="523220"/>
          </a:xfrm>
          <a:prstGeom prst="rect">
            <a:avLst/>
          </a:prstGeom>
          <a:noFill/>
        </p:spPr>
        <p:txBody>
          <a:bodyPr wrap="square" rtlCol="0">
            <a:spAutoFit/>
          </a:bodyPr>
          <a:lstStyle/>
          <a:p>
            <a:r>
              <a:rPr lang="en-US" sz="2800" dirty="0"/>
              <a:t>8</a:t>
            </a:r>
            <a:r>
              <a:rPr lang="en-US" sz="2800" dirty="0">
                <a:latin typeface="Alexandria"/>
              </a:rPr>
              <a:t>. </a:t>
            </a:r>
            <a:r>
              <a:rPr lang="en-US" sz="2800" dirty="0"/>
              <a:t>Case Study: Market Analysis for a Mixed-Use Development Project</a:t>
            </a:r>
            <a:endParaRPr lang="en-US" sz="2800" dirty="0">
              <a:latin typeface="Alexandria"/>
            </a:endParaRPr>
          </a:p>
        </p:txBody>
      </p:sp>
    </p:spTree>
    <p:extLst>
      <p:ext uri="{BB962C8B-B14F-4D97-AF65-F5344CB8AC3E}">
        <p14:creationId xmlns:p14="http://schemas.microsoft.com/office/powerpoint/2010/main" val="382884666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2D79D7-769D-5B4E-4459-584BD298265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B157EEE-F41E-5765-AFBE-6668571B418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2A2A57A-97B5-9693-DDF4-21486A97DCFC}"/>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Year | Net Absorption (m²) |</a:t>
            </a:r>
          </a:p>
          <a:p>
            <a:pPr algn="ctr"/>
            <a:r>
              <a:rPr lang="en-US" dirty="0"/>
              <a:t>| ---- | ------------------- |</a:t>
            </a:r>
          </a:p>
          <a:p>
            <a:pPr algn="ctr"/>
            <a:r>
              <a:rPr lang="en-US" dirty="0"/>
              <a:t>| 2020 | 60,000              |</a:t>
            </a:r>
          </a:p>
          <a:p>
            <a:pPr algn="ctr"/>
            <a:r>
              <a:rPr lang="en-US" dirty="0"/>
              <a:t>| 2021 | 75,000              |</a:t>
            </a:r>
          </a:p>
          <a:p>
            <a:pPr algn="ctr"/>
            <a:r>
              <a:rPr lang="en-US" dirty="0"/>
              <a:t>| 2022 | 90,000              |</a:t>
            </a:r>
          </a:p>
          <a:p>
            <a:pPr algn="ctr"/>
            <a:r>
              <a:rPr lang="en-US" dirty="0"/>
              <a:t>| 2023 | 105,000             |</a:t>
            </a:r>
          </a:p>
        </p:txBody>
      </p:sp>
      <p:pic>
        <p:nvPicPr>
          <p:cNvPr id="5" name="Graphic 21">
            <a:extLst>
              <a:ext uri="{FF2B5EF4-FFF2-40B4-BE49-F238E27FC236}">
                <a16:creationId xmlns:a16="http://schemas.microsoft.com/office/drawing/2014/main" id="{78BCFA52-15E7-C98B-2B5D-2E9E328FBD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792AC76C-1725-CAF4-0A33-1E3EDE5967A5}"/>
              </a:ext>
            </a:extLst>
          </p:cNvPr>
          <p:cNvSpPr txBox="1"/>
          <p:nvPr/>
        </p:nvSpPr>
        <p:spPr>
          <a:xfrm>
            <a:off x="942341" y="1757652"/>
            <a:ext cx="10420534" cy="400110"/>
          </a:xfrm>
          <a:prstGeom prst="rect">
            <a:avLst/>
          </a:prstGeom>
          <a:solidFill>
            <a:schemeClr val="accent1">
              <a:lumMod val="20000"/>
              <a:lumOff val="80000"/>
            </a:schemeClr>
          </a:solidFill>
        </p:spPr>
        <p:txBody>
          <a:bodyPr wrap="square" rtlCol="0">
            <a:spAutoFit/>
          </a:bodyPr>
          <a:lstStyle/>
          <a:p>
            <a:r>
              <a:rPr lang="en-US" sz="2000" b="1" dirty="0">
                <a:latin typeface="Alexandria"/>
              </a:rPr>
              <a:t>6. Competitive Analysis</a:t>
            </a:r>
          </a:p>
        </p:txBody>
      </p:sp>
      <p:sp>
        <p:nvSpPr>
          <p:cNvPr id="3" name="TextBox 23">
            <a:extLst>
              <a:ext uri="{FF2B5EF4-FFF2-40B4-BE49-F238E27FC236}">
                <a16:creationId xmlns:a16="http://schemas.microsoft.com/office/drawing/2014/main" id="{91640030-2E03-2397-DEBF-B66D512581BD}"/>
              </a:ext>
            </a:extLst>
          </p:cNvPr>
          <p:cNvSpPr txBox="1"/>
          <p:nvPr/>
        </p:nvSpPr>
        <p:spPr>
          <a:xfrm>
            <a:off x="885733" y="4468565"/>
            <a:ext cx="10420534" cy="400110"/>
          </a:xfrm>
          <a:prstGeom prst="rect">
            <a:avLst/>
          </a:prstGeom>
          <a:solidFill>
            <a:schemeClr val="accent4">
              <a:lumMod val="20000"/>
              <a:lumOff val="80000"/>
            </a:schemeClr>
          </a:solidFill>
        </p:spPr>
        <p:txBody>
          <a:bodyPr wrap="square" rtlCol="0">
            <a:spAutoFit/>
          </a:bodyPr>
          <a:lstStyle/>
          <a:p>
            <a:r>
              <a:rPr lang="en-US" sz="2000" dirty="0">
                <a:latin typeface="Alexandria"/>
              </a:rPr>
              <a:t>The proposed project competes by offering </a:t>
            </a:r>
            <a:r>
              <a:rPr lang="en-US" sz="2000" b="1" dirty="0">
                <a:latin typeface="Alexandria"/>
              </a:rPr>
              <a:t>balanced land use and central location</a:t>
            </a:r>
            <a:r>
              <a:rPr lang="en-US" sz="2000" dirty="0">
                <a:latin typeface="Alexandria"/>
              </a:rPr>
              <a:t>.</a:t>
            </a:r>
          </a:p>
        </p:txBody>
      </p:sp>
      <p:graphicFrame>
        <p:nvGraphicFramePr>
          <p:cNvPr id="7" name="جدول 6">
            <a:extLst>
              <a:ext uri="{FF2B5EF4-FFF2-40B4-BE49-F238E27FC236}">
                <a16:creationId xmlns:a16="http://schemas.microsoft.com/office/drawing/2014/main" id="{CA29DFC7-9DD9-47ED-53F4-5E88A845CBA0}"/>
              </a:ext>
            </a:extLst>
          </p:cNvPr>
          <p:cNvGraphicFramePr>
            <a:graphicFrameLocks noGrp="1"/>
          </p:cNvGraphicFramePr>
          <p:nvPr>
            <p:extLst>
              <p:ext uri="{D42A27DB-BD31-4B8C-83A1-F6EECF244321}">
                <p14:modId xmlns:p14="http://schemas.microsoft.com/office/powerpoint/2010/main" val="821995683"/>
              </p:ext>
            </p:extLst>
          </p:nvPr>
        </p:nvGraphicFramePr>
        <p:xfrm>
          <a:off x="885733" y="2663803"/>
          <a:ext cx="10515600" cy="1584960"/>
        </p:xfrm>
        <a:graphic>
          <a:graphicData uri="http://schemas.openxmlformats.org/drawingml/2006/table">
            <a:tbl>
              <a:tblPr/>
              <a:tblGrid>
                <a:gridCol w="2628900">
                  <a:extLst>
                    <a:ext uri="{9D8B030D-6E8A-4147-A177-3AD203B41FA5}">
                      <a16:colId xmlns:a16="http://schemas.microsoft.com/office/drawing/2014/main" val="1979737331"/>
                    </a:ext>
                  </a:extLst>
                </a:gridCol>
                <a:gridCol w="2628900">
                  <a:extLst>
                    <a:ext uri="{9D8B030D-6E8A-4147-A177-3AD203B41FA5}">
                      <a16:colId xmlns:a16="http://schemas.microsoft.com/office/drawing/2014/main" val="2306962950"/>
                    </a:ext>
                  </a:extLst>
                </a:gridCol>
                <a:gridCol w="2628900">
                  <a:extLst>
                    <a:ext uri="{9D8B030D-6E8A-4147-A177-3AD203B41FA5}">
                      <a16:colId xmlns:a16="http://schemas.microsoft.com/office/drawing/2014/main" val="2149562914"/>
                    </a:ext>
                  </a:extLst>
                </a:gridCol>
                <a:gridCol w="2628900">
                  <a:extLst>
                    <a:ext uri="{9D8B030D-6E8A-4147-A177-3AD203B41FA5}">
                      <a16:colId xmlns:a16="http://schemas.microsoft.com/office/drawing/2014/main" val="2785516082"/>
                    </a:ext>
                  </a:extLst>
                </a:gridCol>
              </a:tblGrid>
              <a:tr h="0">
                <a:tc>
                  <a:txBody>
                    <a:bodyPr/>
                    <a:lstStyle/>
                    <a:p>
                      <a:pPr>
                        <a:buNone/>
                      </a:pPr>
                      <a:r>
                        <a:rPr lang="en-US" sz="2000" b="1" dirty="0">
                          <a:latin typeface="Alexandria"/>
                        </a:rPr>
                        <a:t>Project</a:t>
                      </a:r>
                    </a:p>
                  </a:txBody>
                  <a:tcPr anchor="ctr">
                    <a:lnL>
                      <a:noFill/>
                    </a:lnL>
                    <a:lnR>
                      <a:noFill/>
                    </a:lnR>
                    <a:lnT>
                      <a:noFill/>
                    </a:lnT>
                    <a:lnB>
                      <a:noFill/>
                    </a:lnB>
                    <a:noFill/>
                  </a:tcPr>
                </a:tc>
                <a:tc>
                  <a:txBody>
                    <a:bodyPr/>
                    <a:lstStyle/>
                    <a:p>
                      <a:pPr>
                        <a:buNone/>
                      </a:pPr>
                      <a:r>
                        <a:rPr lang="en-US" sz="2000" b="1" dirty="0">
                          <a:latin typeface="Alexandria"/>
                        </a:rPr>
                        <a:t>Residential Units</a:t>
                      </a:r>
                    </a:p>
                  </a:txBody>
                  <a:tcPr anchor="ctr">
                    <a:lnL>
                      <a:noFill/>
                    </a:lnL>
                    <a:lnR>
                      <a:noFill/>
                    </a:lnR>
                    <a:lnT>
                      <a:noFill/>
                    </a:lnT>
                    <a:lnB>
                      <a:noFill/>
                    </a:lnB>
                    <a:noFill/>
                  </a:tcPr>
                </a:tc>
                <a:tc>
                  <a:txBody>
                    <a:bodyPr/>
                    <a:lstStyle/>
                    <a:p>
                      <a:pPr>
                        <a:buNone/>
                      </a:pPr>
                      <a:r>
                        <a:rPr lang="en-US" sz="2000" b="1" dirty="0">
                          <a:latin typeface="Alexandria"/>
                        </a:rPr>
                        <a:t>Retail Space</a:t>
                      </a:r>
                    </a:p>
                  </a:txBody>
                  <a:tcPr anchor="ctr">
                    <a:lnL>
                      <a:noFill/>
                    </a:lnL>
                    <a:lnR>
                      <a:noFill/>
                    </a:lnR>
                    <a:lnT>
                      <a:noFill/>
                    </a:lnT>
                    <a:lnB>
                      <a:noFill/>
                    </a:lnB>
                    <a:noFill/>
                  </a:tcPr>
                </a:tc>
                <a:tc>
                  <a:txBody>
                    <a:bodyPr/>
                    <a:lstStyle/>
                    <a:p>
                      <a:pPr>
                        <a:buNone/>
                      </a:pPr>
                      <a:r>
                        <a:rPr lang="en-US" sz="2000" b="1" dirty="0">
                          <a:latin typeface="Alexandria"/>
                        </a:rPr>
                        <a:t>Office Space</a:t>
                      </a:r>
                    </a:p>
                  </a:txBody>
                  <a:tcPr anchor="ctr">
                    <a:lnL>
                      <a:noFill/>
                    </a:lnL>
                    <a:lnR>
                      <a:noFill/>
                    </a:lnR>
                    <a:lnT>
                      <a:noFill/>
                    </a:lnT>
                    <a:lnB>
                      <a:noFill/>
                    </a:lnB>
                    <a:noFill/>
                  </a:tcPr>
                </a:tc>
                <a:extLst>
                  <a:ext uri="{0D108BD9-81ED-4DB2-BD59-A6C34878D82A}">
                    <a16:rowId xmlns:a16="http://schemas.microsoft.com/office/drawing/2014/main" val="2339879966"/>
                  </a:ext>
                </a:extLst>
              </a:tr>
              <a:tr h="0">
                <a:tc>
                  <a:txBody>
                    <a:bodyPr/>
                    <a:lstStyle/>
                    <a:p>
                      <a:pPr>
                        <a:buNone/>
                      </a:pPr>
                      <a:r>
                        <a:rPr lang="en-US" sz="2000" dirty="0">
                          <a:latin typeface="Alexandria"/>
                        </a:rPr>
                        <a:t>A  Projects</a:t>
                      </a:r>
                    </a:p>
                  </a:txBody>
                  <a:tcPr anchor="ctr">
                    <a:lnL>
                      <a:noFill/>
                    </a:lnL>
                    <a:lnR>
                      <a:noFill/>
                    </a:lnR>
                    <a:lnT>
                      <a:noFill/>
                    </a:lnT>
                    <a:lnB>
                      <a:noFill/>
                    </a:lnB>
                    <a:noFill/>
                  </a:tcPr>
                </a:tc>
                <a:tc>
                  <a:txBody>
                    <a:bodyPr/>
                    <a:lstStyle/>
                    <a:p>
                      <a:pPr>
                        <a:buNone/>
                      </a:pPr>
                      <a:r>
                        <a:rPr lang="en-US" sz="2000" dirty="0">
                          <a:latin typeface="Alexandria"/>
                        </a:rPr>
                        <a:t>150000</a:t>
                      </a:r>
                      <a:endParaRPr lang="ar-SY" sz="2000" dirty="0">
                        <a:latin typeface="Alexandria"/>
                      </a:endParaRPr>
                    </a:p>
                  </a:txBody>
                  <a:tcPr anchor="ctr">
                    <a:lnL>
                      <a:noFill/>
                    </a:lnL>
                    <a:lnR>
                      <a:noFill/>
                    </a:lnR>
                    <a:lnT>
                      <a:noFill/>
                    </a:lnT>
                    <a:lnB>
                      <a:noFill/>
                    </a:lnB>
                    <a:noFill/>
                  </a:tcPr>
                </a:tc>
                <a:tc>
                  <a:txBody>
                    <a:bodyPr/>
                    <a:lstStyle/>
                    <a:p>
                      <a:pPr>
                        <a:buNone/>
                      </a:pPr>
                      <a:r>
                        <a:rPr lang="en-US" sz="2000" dirty="0">
                          <a:latin typeface="Alexandria"/>
                        </a:rPr>
                        <a:t>150,000 m²</a:t>
                      </a:r>
                    </a:p>
                  </a:txBody>
                  <a:tcPr anchor="ctr">
                    <a:lnL>
                      <a:noFill/>
                    </a:lnL>
                    <a:lnR>
                      <a:noFill/>
                    </a:lnR>
                    <a:lnT>
                      <a:noFill/>
                    </a:lnT>
                    <a:lnB>
                      <a:noFill/>
                    </a:lnB>
                    <a:noFill/>
                  </a:tcPr>
                </a:tc>
                <a:tc>
                  <a:txBody>
                    <a:bodyPr/>
                    <a:lstStyle/>
                    <a:p>
                      <a:pPr>
                        <a:buNone/>
                      </a:pPr>
                      <a:r>
                        <a:rPr lang="en-US" sz="2000" dirty="0">
                          <a:latin typeface="Alexandria"/>
                        </a:rPr>
                        <a:t>200,000 m²</a:t>
                      </a:r>
                    </a:p>
                  </a:txBody>
                  <a:tcPr anchor="ctr">
                    <a:lnL>
                      <a:noFill/>
                    </a:lnL>
                    <a:lnR>
                      <a:noFill/>
                    </a:lnR>
                    <a:lnT>
                      <a:noFill/>
                    </a:lnT>
                    <a:lnB>
                      <a:noFill/>
                    </a:lnB>
                    <a:noFill/>
                  </a:tcPr>
                </a:tc>
                <a:extLst>
                  <a:ext uri="{0D108BD9-81ED-4DB2-BD59-A6C34878D82A}">
                    <a16:rowId xmlns:a16="http://schemas.microsoft.com/office/drawing/2014/main" val="3467866138"/>
                  </a:ext>
                </a:extLst>
              </a:tr>
              <a:tr h="0">
                <a:tc>
                  <a:txBody>
                    <a:bodyPr/>
                    <a:lstStyle/>
                    <a:p>
                      <a:pPr>
                        <a:buNone/>
                      </a:pPr>
                      <a:r>
                        <a:rPr lang="en-US" sz="2000" dirty="0">
                          <a:latin typeface="Alexandria"/>
                        </a:rPr>
                        <a:t>B  Developments</a:t>
                      </a:r>
                    </a:p>
                  </a:txBody>
                  <a:tcPr anchor="ctr">
                    <a:lnL>
                      <a:noFill/>
                    </a:lnL>
                    <a:lnR>
                      <a:noFill/>
                    </a:lnR>
                    <a:lnT>
                      <a:noFill/>
                    </a:lnT>
                    <a:lnB>
                      <a:noFill/>
                    </a:lnB>
                    <a:noFill/>
                  </a:tcPr>
                </a:tc>
                <a:tc>
                  <a:txBody>
                    <a:bodyPr/>
                    <a:lstStyle/>
                    <a:p>
                      <a:pPr>
                        <a:buNone/>
                      </a:pPr>
                      <a:r>
                        <a:rPr lang="en-US" sz="2000" dirty="0">
                          <a:latin typeface="Alexandria"/>
                        </a:rPr>
                        <a:t>8000</a:t>
                      </a:r>
                      <a:endParaRPr lang="ar-SY" sz="2000" dirty="0">
                        <a:latin typeface="Alexandria"/>
                      </a:endParaRPr>
                    </a:p>
                  </a:txBody>
                  <a:tcPr anchor="ctr">
                    <a:lnL>
                      <a:noFill/>
                    </a:lnL>
                    <a:lnR>
                      <a:noFill/>
                    </a:lnR>
                    <a:lnT>
                      <a:noFill/>
                    </a:lnT>
                    <a:lnB>
                      <a:noFill/>
                    </a:lnB>
                    <a:noFill/>
                  </a:tcPr>
                </a:tc>
                <a:tc>
                  <a:txBody>
                    <a:bodyPr/>
                    <a:lstStyle/>
                    <a:p>
                      <a:pPr>
                        <a:buNone/>
                      </a:pPr>
                      <a:r>
                        <a:rPr lang="en-US" sz="2000" dirty="0">
                          <a:latin typeface="Alexandria"/>
                        </a:rPr>
                        <a:t>80,000 m²</a:t>
                      </a:r>
                    </a:p>
                  </a:txBody>
                  <a:tcPr anchor="ctr">
                    <a:lnL>
                      <a:noFill/>
                    </a:lnL>
                    <a:lnR>
                      <a:noFill/>
                    </a:lnR>
                    <a:lnT>
                      <a:noFill/>
                    </a:lnT>
                    <a:lnB>
                      <a:noFill/>
                    </a:lnB>
                    <a:noFill/>
                  </a:tcPr>
                </a:tc>
                <a:tc>
                  <a:txBody>
                    <a:bodyPr/>
                    <a:lstStyle/>
                    <a:p>
                      <a:pPr>
                        <a:buNone/>
                      </a:pPr>
                      <a:r>
                        <a:rPr lang="en-US" sz="2000" dirty="0">
                          <a:latin typeface="Alexandria"/>
                        </a:rPr>
                        <a:t>Limited</a:t>
                      </a:r>
                    </a:p>
                  </a:txBody>
                  <a:tcPr anchor="ctr">
                    <a:lnL>
                      <a:noFill/>
                    </a:lnL>
                    <a:lnR>
                      <a:noFill/>
                    </a:lnR>
                    <a:lnT>
                      <a:noFill/>
                    </a:lnT>
                    <a:lnB>
                      <a:noFill/>
                    </a:lnB>
                    <a:noFill/>
                  </a:tcPr>
                </a:tc>
                <a:extLst>
                  <a:ext uri="{0D108BD9-81ED-4DB2-BD59-A6C34878D82A}">
                    <a16:rowId xmlns:a16="http://schemas.microsoft.com/office/drawing/2014/main" val="920562300"/>
                  </a:ext>
                </a:extLst>
              </a:tr>
              <a:tr h="0">
                <a:tc>
                  <a:txBody>
                    <a:bodyPr/>
                    <a:lstStyle/>
                    <a:p>
                      <a:pPr>
                        <a:buNone/>
                      </a:pPr>
                      <a:r>
                        <a:rPr lang="en-US" sz="2000" dirty="0">
                          <a:latin typeface="Alexandria"/>
                        </a:rPr>
                        <a:t>C  Developments</a:t>
                      </a:r>
                    </a:p>
                  </a:txBody>
                  <a:tcPr anchor="ctr">
                    <a:lnL>
                      <a:noFill/>
                    </a:lnL>
                    <a:lnR>
                      <a:noFill/>
                    </a:lnR>
                    <a:lnT>
                      <a:noFill/>
                    </a:lnT>
                    <a:lnB>
                      <a:noFill/>
                    </a:lnB>
                    <a:noFill/>
                  </a:tcPr>
                </a:tc>
                <a:tc>
                  <a:txBody>
                    <a:bodyPr/>
                    <a:lstStyle/>
                    <a:p>
                      <a:pPr>
                        <a:buNone/>
                      </a:pPr>
                      <a:r>
                        <a:rPr lang="en-US" sz="2000" dirty="0">
                          <a:latin typeface="Alexandria"/>
                        </a:rPr>
                        <a:t>6000</a:t>
                      </a:r>
                      <a:endParaRPr lang="ar-SY" sz="2000" dirty="0">
                        <a:latin typeface="Alexandria"/>
                      </a:endParaRPr>
                    </a:p>
                  </a:txBody>
                  <a:tcPr anchor="ctr">
                    <a:lnL>
                      <a:noFill/>
                    </a:lnL>
                    <a:lnR>
                      <a:noFill/>
                    </a:lnR>
                    <a:lnT>
                      <a:noFill/>
                    </a:lnT>
                    <a:lnB>
                      <a:noFill/>
                    </a:lnB>
                    <a:noFill/>
                  </a:tcPr>
                </a:tc>
                <a:tc>
                  <a:txBody>
                    <a:bodyPr/>
                    <a:lstStyle/>
                    <a:p>
                      <a:pPr>
                        <a:buNone/>
                      </a:pPr>
                      <a:r>
                        <a:rPr lang="en-US" sz="2000">
                          <a:latin typeface="Alexandria"/>
                        </a:rPr>
                        <a:t>200,000 m²</a:t>
                      </a:r>
                    </a:p>
                  </a:txBody>
                  <a:tcPr anchor="ctr">
                    <a:lnL>
                      <a:noFill/>
                    </a:lnL>
                    <a:lnR>
                      <a:noFill/>
                    </a:lnR>
                    <a:lnT>
                      <a:noFill/>
                    </a:lnT>
                    <a:lnB>
                      <a:noFill/>
                    </a:lnB>
                    <a:noFill/>
                  </a:tcPr>
                </a:tc>
                <a:tc>
                  <a:txBody>
                    <a:bodyPr/>
                    <a:lstStyle/>
                    <a:p>
                      <a:pPr>
                        <a:buNone/>
                      </a:pPr>
                      <a:r>
                        <a:rPr lang="en-US" sz="2000" dirty="0">
                          <a:latin typeface="Alexandria"/>
                        </a:rPr>
                        <a:t>100,000 m²</a:t>
                      </a:r>
                    </a:p>
                  </a:txBody>
                  <a:tcPr anchor="ctr">
                    <a:lnL>
                      <a:noFill/>
                    </a:lnL>
                    <a:lnR>
                      <a:noFill/>
                    </a:lnR>
                    <a:lnT>
                      <a:noFill/>
                    </a:lnT>
                    <a:lnB>
                      <a:noFill/>
                    </a:lnB>
                    <a:noFill/>
                  </a:tcPr>
                </a:tc>
                <a:extLst>
                  <a:ext uri="{0D108BD9-81ED-4DB2-BD59-A6C34878D82A}">
                    <a16:rowId xmlns:a16="http://schemas.microsoft.com/office/drawing/2014/main" val="896771410"/>
                  </a:ext>
                </a:extLst>
              </a:tr>
            </a:tbl>
          </a:graphicData>
        </a:graphic>
      </p:graphicFrame>
      <p:sp>
        <p:nvSpPr>
          <p:cNvPr id="8" name="TextBox 2">
            <a:extLst>
              <a:ext uri="{FF2B5EF4-FFF2-40B4-BE49-F238E27FC236}">
                <a16:creationId xmlns:a16="http://schemas.microsoft.com/office/drawing/2014/main" id="{42BF5A8D-1CCB-2DAB-40F4-B31726282998}"/>
              </a:ext>
            </a:extLst>
          </p:cNvPr>
          <p:cNvSpPr txBox="1"/>
          <p:nvPr/>
        </p:nvSpPr>
        <p:spPr>
          <a:xfrm>
            <a:off x="742931" y="1067341"/>
            <a:ext cx="10161595" cy="523220"/>
          </a:xfrm>
          <a:prstGeom prst="rect">
            <a:avLst/>
          </a:prstGeom>
          <a:noFill/>
        </p:spPr>
        <p:txBody>
          <a:bodyPr wrap="square" rtlCol="0">
            <a:spAutoFit/>
          </a:bodyPr>
          <a:lstStyle/>
          <a:p>
            <a:r>
              <a:rPr lang="en-US" sz="2800" dirty="0"/>
              <a:t>8</a:t>
            </a:r>
            <a:r>
              <a:rPr lang="en-US" sz="2800" dirty="0">
                <a:latin typeface="Alexandria"/>
              </a:rPr>
              <a:t>. </a:t>
            </a:r>
            <a:r>
              <a:rPr lang="en-US" sz="2800" dirty="0"/>
              <a:t>Case Study: Market Analysis for a Mixed-Use Development Project</a:t>
            </a:r>
            <a:endParaRPr lang="en-US" sz="2800" dirty="0">
              <a:latin typeface="Alexandria"/>
            </a:endParaRPr>
          </a:p>
        </p:txBody>
      </p:sp>
    </p:spTree>
    <p:extLst>
      <p:ext uri="{BB962C8B-B14F-4D97-AF65-F5344CB8AC3E}">
        <p14:creationId xmlns:p14="http://schemas.microsoft.com/office/powerpoint/2010/main" val="312392536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10AB8B-79FC-6B1C-FAFD-965F4C307B1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BC28BAA-A8A8-E562-E9E6-7920824F34B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1637788-6E1E-91F1-E16B-F61D2B242D30}"/>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Year | Net Absorption (m²) |</a:t>
            </a:r>
          </a:p>
          <a:p>
            <a:pPr algn="ctr"/>
            <a:r>
              <a:rPr lang="en-US" dirty="0"/>
              <a:t>| ---- | ------------------- |</a:t>
            </a:r>
          </a:p>
          <a:p>
            <a:pPr algn="ctr"/>
            <a:r>
              <a:rPr lang="en-US" dirty="0"/>
              <a:t>| 2020 | 60,000              |</a:t>
            </a:r>
          </a:p>
          <a:p>
            <a:pPr algn="ctr"/>
            <a:r>
              <a:rPr lang="en-US" dirty="0"/>
              <a:t>| 2021 | 75,000              |</a:t>
            </a:r>
          </a:p>
          <a:p>
            <a:pPr algn="ctr"/>
            <a:r>
              <a:rPr lang="en-US" dirty="0"/>
              <a:t>| 2022 | 90,000              |</a:t>
            </a:r>
          </a:p>
          <a:p>
            <a:pPr algn="ctr"/>
            <a:r>
              <a:rPr lang="en-US" dirty="0"/>
              <a:t>| 2023 | 105,000             |</a:t>
            </a:r>
          </a:p>
        </p:txBody>
      </p:sp>
      <p:pic>
        <p:nvPicPr>
          <p:cNvPr id="5" name="Graphic 21">
            <a:extLst>
              <a:ext uri="{FF2B5EF4-FFF2-40B4-BE49-F238E27FC236}">
                <a16:creationId xmlns:a16="http://schemas.microsoft.com/office/drawing/2014/main" id="{5F043382-9232-A0FB-BD5F-867F2F1B06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AA93AC60-A968-2F18-986E-036AC46C47B3}"/>
              </a:ext>
            </a:extLst>
          </p:cNvPr>
          <p:cNvSpPr txBox="1"/>
          <p:nvPr/>
        </p:nvSpPr>
        <p:spPr>
          <a:xfrm>
            <a:off x="942341" y="1757652"/>
            <a:ext cx="10420534" cy="707886"/>
          </a:xfrm>
          <a:prstGeom prst="rect">
            <a:avLst/>
          </a:prstGeom>
          <a:solidFill>
            <a:schemeClr val="accent1">
              <a:lumMod val="20000"/>
              <a:lumOff val="80000"/>
            </a:schemeClr>
          </a:solidFill>
        </p:spPr>
        <p:txBody>
          <a:bodyPr wrap="square" rtlCol="0">
            <a:spAutoFit/>
          </a:bodyPr>
          <a:lstStyle/>
          <a:p>
            <a:r>
              <a:rPr lang="en-US" sz="2000" b="1" dirty="0">
                <a:latin typeface="Alexandria"/>
              </a:rPr>
              <a:t>7. Absorption Analysis</a:t>
            </a:r>
          </a:p>
          <a:p>
            <a:r>
              <a:rPr lang="en-US" sz="2000" dirty="0">
                <a:latin typeface="Alexandria"/>
              </a:rPr>
              <a:t>Projected annual absorption:</a:t>
            </a:r>
          </a:p>
        </p:txBody>
      </p:sp>
      <p:sp>
        <p:nvSpPr>
          <p:cNvPr id="3" name="TextBox 23">
            <a:extLst>
              <a:ext uri="{FF2B5EF4-FFF2-40B4-BE49-F238E27FC236}">
                <a16:creationId xmlns:a16="http://schemas.microsoft.com/office/drawing/2014/main" id="{2328055A-426D-26D0-4441-676A5147EAFB}"/>
              </a:ext>
            </a:extLst>
          </p:cNvPr>
          <p:cNvSpPr txBox="1"/>
          <p:nvPr/>
        </p:nvSpPr>
        <p:spPr>
          <a:xfrm>
            <a:off x="885733" y="4559314"/>
            <a:ext cx="10420534" cy="400110"/>
          </a:xfrm>
          <a:prstGeom prst="rect">
            <a:avLst/>
          </a:prstGeom>
          <a:solidFill>
            <a:schemeClr val="accent4">
              <a:lumMod val="20000"/>
              <a:lumOff val="80000"/>
            </a:schemeClr>
          </a:solidFill>
        </p:spPr>
        <p:txBody>
          <a:bodyPr wrap="square" rtlCol="0">
            <a:spAutoFit/>
          </a:bodyPr>
          <a:lstStyle/>
          <a:p>
            <a:r>
              <a:rPr lang="en-US" sz="2000" dirty="0">
                <a:latin typeface="Alexandria"/>
              </a:rPr>
              <a:t>Full stabilization expected in 6–7 years.</a:t>
            </a:r>
          </a:p>
        </p:txBody>
      </p:sp>
      <p:graphicFrame>
        <p:nvGraphicFramePr>
          <p:cNvPr id="6" name="جدول 5">
            <a:extLst>
              <a:ext uri="{FF2B5EF4-FFF2-40B4-BE49-F238E27FC236}">
                <a16:creationId xmlns:a16="http://schemas.microsoft.com/office/drawing/2014/main" id="{F2295EC5-998C-CF9E-BFC3-336E752B371F}"/>
              </a:ext>
            </a:extLst>
          </p:cNvPr>
          <p:cNvGraphicFramePr>
            <a:graphicFrameLocks noGrp="1"/>
          </p:cNvGraphicFramePr>
          <p:nvPr>
            <p:extLst>
              <p:ext uri="{D42A27DB-BD31-4B8C-83A1-F6EECF244321}">
                <p14:modId xmlns:p14="http://schemas.microsoft.com/office/powerpoint/2010/main" val="3179656552"/>
              </p:ext>
            </p:extLst>
          </p:nvPr>
        </p:nvGraphicFramePr>
        <p:xfrm>
          <a:off x="933469" y="2718221"/>
          <a:ext cx="10515600" cy="1463040"/>
        </p:xfrm>
        <a:graphic>
          <a:graphicData uri="http://schemas.openxmlformats.org/drawingml/2006/table">
            <a:tbl>
              <a:tblPr>
                <a:tableStyleId>{3B4B98B0-60AC-42C2-AFA5-B58CD77FA1E5}</a:tableStyleId>
              </a:tblPr>
              <a:tblGrid>
                <a:gridCol w="5257800">
                  <a:extLst>
                    <a:ext uri="{9D8B030D-6E8A-4147-A177-3AD203B41FA5}">
                      <a16:colId xmlns:a16="http://schemas.microsoft.com/office/drawing/2014/main" val="3921486544"/>
                    </a:ext>
                  </a:extLst>
                </a:gridCol>
                <a:gridCol w="5257800">
                  <a:extLst>
                    <a:ext uri="{9D8B030D-6E8A-4147-A177-3AD203B41FA5}">
                      <a16:colId xmlns:a16="http://schemas.microsoft.com/office/drawing/2014/main" val="1337191136"/>
                    </a:ext>
                  </a:extLst>
                </a:gridCol>
              </a:tblGrid>
              <a:tr h="0">
                <a:tc>
                  <a:txBody>
                    <a:bodyPr/>
                    <a:lstStyle/>
                    <a:p>
                      <a:pPr>
                        <a:buNone/>
                      </a:pPr>
                      <a:r>
                        <a:rPr lang="en-US" b="1" dirty="0"/>
                        <a:t>Segment</a:t>
                      </a:r>
                      <a:endParaRPr lang="en-US" b="1" dirty="0">
                        <a:latin typeface="Alexandria"/>
                      </a:endParaRPr>
                    </a:p>
                  </a:txBody>
                  <a:tcPr anchor="ctr"/>
                </a:tc>
                <a:tc>
                  <a:txBody>
                    <a:bodyPr/>
                    <a:lstStyle/>
                    <a:p>
                      <a:pPr>
                        <a:buNone/>
                      </a:pPr>
                      <a:r>
                        <a:rPr lang="en-US" b="1" dirty="0"/>
                        <a:t>Annual Absorption</a:t>
                      </a:r>
                      <a:endParaRPr lang="en-US" b="1" dirty="0">
                        <a:latin typeface="Alexandria"/>
                      </a:endParaRPr>
                    </a:p>
                  </a:txBody>
                  <a:tcPr anchor="ctr"/>
                </a:tc>
                <a:extLst>
                  <a:ext uri="{0D108BD9-81ED-4DB2-BD59-A6C34878D82A}">
                    <a16:rowId xmlns:a16="http://schemas.microsoft.com/office/drawing/2014/main" val="655747733"/>
                  </a:ext>
                </a:extLst>
              </a:tr>
              <a:tr h="0">
                <a:tc>
                  <a:txBody>
                    <a:bodyPr/>
                    <a:lstStyle/>
                    <a:p>
                      <a:pPr>
                        <a:buNone/>
                      </a:pPr>
                      <a:r>
                        <a:rPr lang="en-US" dirty="0"/>
                        <a:t>Residential</a:t>
                      </a:r>
                      <a:endParaRPr lang="en-US" dirty="0">
                        <a:latin typeface="Alexandria"/>
                      </a:endParaRPr>
                    </a:p>
                  </a:txBody>
                  <a:tcPr anchor="ctr"/>
                </a:tc>
                <a:tc>
                  <a:txBody>
                    <a:bodyPr/>
                    <a:lstStyle/>
                    <a:p>
                      <a:pPr>
                        <a:buNone/>
                      </a:pPr>
                      <a:r>
                        <a:rPr lang="en-US" dirty="0"/>
                        <a:t>300 units</a:t>
                      </a:r>
                      <a:endParaRPr lang="en-US" dirty="0">
                        <a:latin typeface="Alexandria"/>
                      </a:endParaRPr>
                    </a:p>
                  </a:txBody>
                  <a:tcPr anchor="ctr"/>
                </a:tc>
                <a:extLst>
                  <a:ext uri="{0D108BD9-81ED-4DB2-BD59-A6C34878D82A}">
                    <a16:rowId xmlns:a16="http://schemas.microsoft.com/office/drawing/2014/main" val="3954349974"/>
                  </a:ext>
                </a:extLst>
              </a:tr>
              <a:tr h="0">
                <a:tc>
                  <a:txBody>
                    <a:bodyPr/>
                    <a:lstStyle/>
                    <a:p>
                      <a:pPr>
                        <a:buNone/>
                      </a:pPr>
                      <a:r>
                        <a:rPr lang="en-US"/>
                        <a:t>Office</a:t>
                      </a:r>
                      <a:endParaRPr lang="en-US">
                        <a:latin typeface="Alexandria"/>
                      </a:endParaRPr>
                    </a:p>
                  </a:txBody>
                  <a:tcPr anchor="ctr"/>
                </a:tc>
                <a:tc>
                  <a:txBody>
                    <a:bodyPr/>
                    <a:lstStyle/>
                    <a:p>
                      <a:pPr>
                        <a:buNone/>
                      </a:pPr>
                      <a:r>
                        <a:rPr lang="en-US" dirty="0"/>
                        <a:t>12,000 m²</a:t>
                      </a:r>
                      <a:endParaRPr lang="en-US" dirty="0">
                        <a:latin typeface="Alexandria"/>
                      </a:endParaRPr>
                    </a:p>
                  </a:txBody>
                  <a:tcPr anchor="ctr"/>
                </a:tc>
                <a:extLst>
                  <a:ext uri="{0D108BD9-81ED-4DB2-BD59-A6C34878D82A}">
                    <a16:rowId xmlns:a16="http://schemas.microsoft.com/office/drawing/2014/main" val="990441172"/>
                  </a:ext>
                </a:extLst>
              </a:tr>
              <a:tr h="0">
                <a:tc>
                  <a:txBody>
                    <a:bodyPr/>
                    <a:lstStyle/>
                    <a:p>
                      <a:pPr>
                        <a:buNone/>
                      </a:pPr>
                      <a:r>
                        <a:rPr lang="en-US"/>
                        <a:t>Retail</a:t>
                      </a:r>
                      <a:endParaRPr lang="en-US">
                        <a:latin typeface="Alexandria"/>
                      </a:endParaRPr>
                    </a:p>
                  </a:txBody>
                  <a:tcPr anchor="ctr"/>
                </a:tc>
                <a:tc>
                  <a:txBody>
                    <a:bodyPr/>
                    <a:lstStyle/>
                    <a:p>
                      <a:pPr>
                        <a:buNone/>
                      </a:pPr>
                      <a:r>
                        <a:rPr lang="en-US" dirty="0"/>
                        <a:t>6,000 m²</a:t>
                      </a:r>
                      <a:endParaRPr lang="en-US" dirty="0">
                        <a:latin typeface="Alexandria"/>
                      </a:endParaRPr>
                    </a:p>
                  </a:txBody>
                  <a:tcPr anchor="ctr"/>
                </a:tc>
                <a:extLst>
                  <a:ext uri="{0D108BD9-81ED-4DB2-BD59-A6C34878D82A}">
                    <a16:rowId xmlns:a16="http://schemas.microsoft.com/office/drawing/2014/main" val="3541668252"/>
                  </a:ext>
                </a:extLst>
              </a:tr>
            </a:tbl>
          </a:graphicData>
        </a:graphic>
      </p:graphicFrame>
      <p:sp>
        <p:nvSpPr>
          <p:cNvPr id="10" name="TextBox 2">
            <a:extLst>
              <a:ext uri="{FF2B5EF4-FFF2-40B4-BE49-F238E27FC236}">
                <a16:creationId xmlns:a16="http://schemas.microsoft.com/office/drawing/2014/main" id="{EB6ECD6F-4051-7C5B-CD0D-A3BD5400FF87}"/>
              </a:ext>
            </a:extLst>
          </p:cNvPr>
          <p:cNvSpPr txBox="1"/>
          <p:nvPr/>
        </p:nvSpPr>
        <p:spPr>
          <a:xfrm>
            <a:off x="742931" y="1067341"/>
            <a:ext cx="10161595" cy="523220"/>
          </a:xfrm>
          <a:prstGeom prst="rect">
            <a:avLst/>
          </a:prstGeom>
          <a:noFill/>
        </p:spPr>
        <p:txBody>
          <a:bodyPr wrap="square" rtlCol="0">
            <a:spAutoFit/>
          </a:bodyPr>
          <a:lstStyle/>
          <a:p>
            <a:r>
              <a:rPr lang="en-US" sz="2800" dirty="0"/>
              <a:t>8</a:t>
            </a:r>
            <a:r>
              <a:rPr lang="en-US" sz="2800" dirty="0">
                <a:latin typeface="Alexandria"/>
              </a:rPr>
              <a:t>. </a:t>
            </a:r>
            <a:r>
              <a:rPr lang="en-US" sz="2800" dirty="0"/>
              <a:t>Case Study: Market Analysis for a Mixed-Use Development Project</a:t>
            </a:r>
            <a:endParaRPr lang="en-US" sz="2800" dirty="0">
              <a:latin typeface="Alexandria"/>
            </a:endParaRPr>
          </a:p>
        </p:txBody>
      </p:sp>
    </p:spTree>
    <p:extLst>
      <p:ext uri="{BB962C8B-B14F-4D97-AF65-F5344CB8AC3E}">
        <p14:creationId xmlns:p14="http://schemas.microsoft.com/office/powerpoint/2010/main" val="77556396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97A566-848B-CF0C-8D5E-E52E04A5E45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17F8468-06DB-3663-10B1-86182B0C460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7E2F0EA-8E77-E9C4-354A-1360D45061D4}"/>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 Year | Net Absorption (m²) |</a:t>
            </a:r>
          </a:p>
          <a:p>
            <a:pPr algn="ctr"/>
            <a:r>
              <a:rPr lang="en-US"/>
              <a:t>| ---- | ------------------- |</a:t>
            </a:r>
          </a:p>
          <a:p>
            <a:pPr algn="ctr"/>
            <a:r>
              <a:rPr lang="en-US"/>
              <a:t>| 2020 | 60,000              |</a:t>
            </a:r>
          </a:p>
          <a:p>
            <a:pPr algn="ctr"/>
            <a:r>
              <a:rPr lang="en-US"/>
              <a:t>| 2021 | 75,000              |</a:t>
            </a:r>
          </a:p>
          <a:p>
            <a:pPr algn="ctr"/>
            <a:r>
              <a:rPr lang="en-US"/>
              <a:t>| 2022 | 90,000              |</a:t>
            </a:r>
          </a:p>
          <a:p>
            <a:pPr algn="ctr"/>
            <a:r>
              <a:rPr lang="en-US"/>
              <a:t>| 2023 | 105,000             |</a:t>
            </a:r>
            <a:endParaRPr lang="en-US" dirty="0"/>
          </a:p>
        </p:txBody>
      </p:sp>
      <p:pic>
        <p:nvPicPr>
          <p:cNvPr id="5" name="Graphic 21">
            <a:extLst>
              <a:ext uri="{FF2B5EF4-FFF2-40B4-BE49-F238E27FC236}">
                <a16:creationId xmlns:a16="http://schemas.microsoft.com/office/drawing/2014/main" id="{C1D3308C-02D8-72B2-06FF-B467D0DBEE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93042A27-DC8D-B706-1CB4-9A38380A0DD2}"/>
              </a:ext>
            </a:extLst>
          </p:cNvPr>
          <p:cNvSpPr txBox="1"/>
          <p:nvPr/>
        </p:nvSpPr>
        <p:spPr>
          <a:xfrm>
            <a:off x="942341" y="1757652"/>
            <a:ext cx="10420534" cy="707886"/>
          </a:xfrm>
          <a:prstGeom prst="rect">
            <a:avLst/>
          </a:prstGeom>
          <a:solidFill>
            <a:schemeClr val="accent1">
              <a:lumMod val="20000"/>
              <a:lumOff val="80000"/>
            </a:schemeClr>
          </a:solidFill>
        </p:spPr>
        <p:txBody>
          <a:bodyPr wrap="square" rtlCol="0">
            <a:spAutoFit/>
          </a:bodyPr>
          <a:lstStyle/>
          <a:p>
            <a:r>
              <a:rPr lang="en-US" sz="2000" b="1" dirty="0">
                <a:latin typeface="Alexandria"/>
              </a:rPr>
              <a:t>8. Financial Indicators</a:t>
            </a:r>
          </a:p>
          <a:p>
            <a:r>
              <a:rPr lang="en-US" sz="2000" dirty="0">
                <a:latin typeface="Alexandria"/>
              </a:rPr>
              <a:t>Estimated development cost:</a:t>
            </a:r>
          </a:p>
        </p:txBody>
      </p:sp>
      <p:graphicFrame>
        <p:nvGraphicFramePr>
          <p:cNvPr id="7" name="جدول 6">
            <a:extLst>
              <a:ext uri="{FF2B5EF4-FFF2-40B4-BE49-F238E27FC236}">
                <a16:creationId xmlns:a16="http://schemas.microsoft.com/office/drawing/2014/main" id="{ECD3A42B-3023-38A3-2854-5D31CD4AB4E0}"/>
              </a:ext>
            </a:extLst>
          </p:cNvPr>
          <p:cNvGraphicFramePr>
            <a:graphicFrameLocks noGrp="1"/>
          </p:cNvGraphicFramePr>
          <p:nvPr>
            <p:extLst>
              <p:ext uri="{D42A27DB-BD31-4B8C-83A1-F6EECF244321}">
                <p14:modId xmlns:p14="http://schemas.microsoft.com/office/powerpoint/2010/main" val="1575222975"/>
              </p:ext>
            </p:extLst>
          </p:nvPr>
        </p:nvGraphicFramePr>
        <p:xfrm>
          <a:off x="847275" y="2514600"/>
          <a:ext cx="10515600" cy="1828800"/>
        </p:xfrm>
        <a:graphic>
          <a:graphicData uri="http://schemas.openxmlformats.org/drawingml/2006/table">
            <a:tbl>
              <a:tblPr>
                <a:tableStyleId>{3B4B98B0-60AC-42C2-AFA5-B58CD77FA1E5}</a:tableStyleId>
              </a:tblPr>
              <a:tblGrid>
                <a:gridCol w="5257800">
                  <a:extLst>
                    <a:ext uri="{9D8B030D-6E8A-4147-A177-3AD203B41FA5}">
                      <a16:colId xmlns:a16="http://schemas.microsoft.com/office/drawing/2014/main" val="3993761383"/>
                    </a:ext>
                  </a:extLst>
                </a:gridCol>
                <a:gridCol w="5257800">
                  <a:extLst>
                    <a:ext uri="{9D8B030D-6E8A-4147-A177-3AD203B41FA5}">
                      <a16:colId xmlns:a16="http://schemas.microsoft.com/office/drawing/2014/main" val="2369697865"/>
                    </a:ext>
                  </a:extLst>
                </a:gridCol>
              </a:tblGrid>
              <a:tr h="0">
                <a:tc>
                  <a:txBody>
                    <a:bodyPr/>
                    <a:lstStyle/>
                    <a:p>
                      <a:pPr>
                        <a:buNone/>
                      </a:pPr>
                      <a:r>
                        <a:rPr lang="en-US" b="1" dirty="0"/>
                        <a:t>Component</a:t>
                      </a:r>
                      <a:endParaRPr lang="en-US" b="1" dirty="0">
                        <a:latin typeface="Alexandria"/>
                      </a:endParaRPr>
                    </a:p>
                  </a:txBody>
                  <a:tcPr anchor="ctr"/>
                </a:tc>
                <a:tc>
                  <a:txBody>
                    <a:bodyPr/>
                    <a:lstStyle/>
                    <a:p>
                      <a:pPr>
                        <a:buNone/>
                      </a:pPr>
                      <a:r>
                        <a:rPr lang="en-US" b="1" dirty="0"/>
                        <a:t>Cost</a:t>
                      </a:r>
                      <a:endParaRPr lang="en-US" b="1" dirty="0">
                        <a:latin typeface="Alexandria"/>
                      </a:endParaRPr>
                    </a:p>
                  </a:txBody>
                  <a:tcPr anchor="ctr"/>
                </a:tc>
                <a:extLst>
                  <a:ext uri="{0D108BD9-81ED-4DB2-BD59-A6C34878D82A}">
                    <a16:rowId xmlns:a16="http://schemas.microsoft.com/office/drawing/2014/main" val="3482927997"/>
                  </a:ext>
                </a:extLst>
              </a:tr>
              <a:tr h="0">
                <a:tc>
                  <a:txBody>
                    <a:bodyPr/>
                    <a:lstStyle/>
                    <a:p>
                      <a:pPr>
                        <a:buNone/>
                      </a:pPr>
                      <a:r>
                        <a:rPr lang="en-US" dirty="0"/>
                        <a:t>Residential</a:t>
                      </a:r>
                      <a:endParaRPr lang="en-US" dirty="0">
                        <a:latin typeface="Alexandria"/>
                      </a:endParaRPr>
                    </a:p>
                  </a:txBody>
                  <a:tcPr anchor="ctr"/>
                </a:tc>
                <a:tc>
                  <a:txBody>
                    <a:bodyPr/>
                    <a:lstStyle/>
                    <a:p>
                      <a:pPr>
                        <a:buNone/>
                      </a:pPr>
                      <a:r>
                        <a:rPr lang="en-US" dirty="0"/>
                        <a:t>$650 million</a:t>
                      </a:r>
                      <a:endParaRPr lang="en-US" dirty="0">
                        <a:latin typeface="Alexandria"/>
                      </a:endParaRPr>
                    </a:p>
                  </a:txBody>
                  <a:tcPr anchor="ctr"/>
                </a:tc>
                <a:extLst>
                  <a:ext uri="{0D108BD9-81ED-4DB2-BD59-A6C34878D82A}">
                    <a16:rowId xmlns:a16="http://schemas.microsoft.com/office/drawing/2014/main" val="3641667265"/>
                  </a:ext>
                </a:extLst>
              </a:tr>
              <a:tr h="0">
                <a:tc>
                  <a:txBody>
                    <a:bodyPr/>
                    <a:lstStyle/>
                    <a:p>
                      <a:pPr>
                        <a:buNone/>
                      </a:pPr>
                      <a:r>
                        <a:rPr lang="en-US" dirty="0"/>
                        <a:t>Retail</a:t>
                      </a:r>
                      <a:endParaRPr lang="en-US" dirty="0">
                        <a:latin typeface="Alexandria"/>
                      </a:endParaRPr>
                    </a:p>
                  </a:txBody>
                  <a:tcPr anchor="ctr"/>
                </a:tc>
                <a:tc>
                  <a:txBody>
                    <a:bodyPr/>
                    <a:lstStyle/>
                    <a:p>
                      <a:pPr>
                        <a:buNone/>
                      </a:pPr>
                      <a:r>
                        <a:rPr lang="en-US" dirty="0"/>
                        <a:t>$220 million</a:t>
                      </a:r>
                      <a:endParaRPr lang="en-US" dirty="0">
                        <a:latin typeface="Alexandria"/>
                      </a:endParaRPr>
                    </a:p>
                  </a:txBody>
                  <a:tcPr anchor="ctr"/>
                </a:tc>
                <a:extLst>
                  <a:ext uri="{0D108BD9-81ED-4DB2-BD59-A6C34878D82A}">
                    <a16:rowId xmlns:a16="http://schemas.microsoft.com/office/drawing/2014/main" val="1589657272"/>
                  </a:ext>
                </a:extLst>
              </a:tr>
              <a:tr h="0">
                <a:tc>
                  <a:txBody>
                    <a:bodyPr/>
                    <a:lstStyle/>
                    <a:p>
                      <a:pPr>
                        <a:buNone/>
                      </a:pPr>
                      <a:r>
                        <a:rPr lang="en-US" dirty="0"/>
                        <a:t>Office</a:t>
                      </a:r>
                      <a:endParaRPr lang="en-US" dirty="0">
                        <a:latin typeface="Alexandria"/>
                      </a:endParaRPr>
                    </a:p>
                  </a:txBody>
                  <a:tcPr anchor="ctr"/>
                </a:tc>
                <a:tc>
                  <a:txBody>
                    <a:bodyPr/>
                    <a:lstStyle/>
                    <a:p>
                      <a:pPr>
                        <a:buNone/>
                      </a:pPr>
                      <a:r>
                        <a:rPr lang="en-US" dirty="0"/>
                        <a:t>$300 million</a:t>
                      </a:r>
                      <a:endParaRPr lang="en-US" dirty="0">
                        <a:latin typeface="Alexandria"/>
                      </a:endParaRPr>
                    </a:p>
                  </a:txBody>
                  <a:tcPr anchor="ctr"/>
                </a:tc>
                <a:extLst>
                  <a:ext uri="{0D108BD9-81ED-4DB2-BD59-A6C34878D82A}">
                    <a16:rowId xmlns:a16="http://schemas.microsoft.com/office/drawing/2014/main" val="907725513"/>
                  </a:ext>
                </a:extLst>
              </a:tr>
              <a:tr h="0">
                <a:tc>
                  <a:txBody>
                    <a:bodyPr/>
                    <a:lstStyle/>
                    <a:p>
                      <a:pPr>
                        <a:buNone/>
                      </a:pPr>
                      <a:r>
                        <a:rPr lang="en-US"/>
                        <a:t>Hotel</a:t>
                      </a:r>
                      <a:endParaRPr lang="en-US">
                        <a:latin typeface="Alexandria"/>
                      </a:endParaRPr>
                    </a:p>
                  </a:txBody>
                  <a:tcPr anchor="ctr"/>
                </a:tc>
                <a:tc>
                  <a:txBody>
                    <a:bodyPr/>
                    <a:lstStyle/>
                    <a:p>
                      <a:pPr>
                        <a:buNone/>
                      </a:pPr>
                      <a:r>
                        <a:rPr lang="en-US" dirty="0"/>
                        <a:t>$180 million</a:t>
                      </a:r>
                      <a:endParaRPr lang="en-US" dirty="0">
                        <a:latin typeface="Alexandria"/>
                      </a:endParaRPr>
                    </a:p>
                  </a:txBody>
                  <a:tcPr anchor="ctr"/>
                </a:tc>
                <a:extLst>
                  <a:ext uri="{0D108BD9-81ED-4DB2-BD59-A6C34878D82A}">
                    <a16:rowId xmlns:a16="http://schemas.microsoft.com/office/drawing/2014/main" val="435504187"/>
                  </a:ext>
                </a:extLst>
              </a:tr>
            </a:tbl>
          </a:graphicData>
        </a:graphic>
      </p:graphicFrame>
      <p:sp>
        <p:nvSpPr>
          <p:cNvPr id="8" name="TextBox 23">
            <a:extLst>
              <a:ext uri="{FF2B5EF4-FFF2-40B4-BE49-F238E27FC236}">
                <a16:creationId xmlns:a16="http://schemas.microsoft.com/office/drawing/2014/main" id="{4FA80CFB-E6B8-21B5-8AB6-660153A9C395}"/>
              </a:ext>
            </a:extLst>
          </p:cNvPr>
          <p:cNvSpPr txBox="1"/>
          <p:nvPr/>
        </p:nvSpPr>
        <p:spPr>
          <a:xfrm>
            <a:off x="7908757" y="2941106"/>
            <a:ext cx="3221046" cy="707886"/>
          </a:xfrm>
          <a:prstGeom prst="rect">
            <a:avLst/>
          </a:prstGeom>
          <a:solidFill>
            <a:schemeClr val="accent4">
              <a:lumMod val="20000"/>
              <a:lumOff val="80000"/>
            </a:schemeClr>
          </a:solidFill>
        </p:spPr>
        <p:txBody>
          <a:bodyPr wrap="square" rtlCol="0">
            <a:spAutoFit/>
          </a:bodyPr>
          <a:lstStyle/>
          <a:p>
            <a:r>
              <a:rPr lang="en-US" sz="2000" dirty="0"/>
              <a:t>Full stabilization expected in 6–7 years.</a:t>
            </a:r>
          </a:p>
        </p:txBody>
      </p:sp>
      <p:graphicFrame>
        <p:nvGraphicFramePr>
          <p:cNvPr id="9" name="جدول 8">
            <a:extLst>
              <a:ext uri="{FF2B5EF4-FFF2-40B4-BE49-F238E27FC236}">
                <a16:creationId xmlns:a16="http://schemas.microsoft.com/office/drawing/2014/main" id="{C3970A2C-33C4-8DFD-9163-F0D23A8D9830}"/>
              </a:ext>
            </a:extLst>
          </p:cNvPr>
          <p:cNvGraphicFramePr>
            <a:graphicFrameLocks noGrp="1"/>
          </p:cNvGraphicFramePr>
          <p:nvPr>
            <p:extLst>
              <p:ext uri="{D42A27DB-BD31-4B8C-83A1-F6EECF244321}">
                <p14:modId xmlns:p14="http://schemas.microsoft.com/office/powerpoint/2010/main" val="1792847960"/>
              </p:ext>
            </p:extLst>
          </p:nvPr>
        </p:nvGraphicFramePr>
        <p:xfrm>
          <a:off x="894808" y="4386905"/>
          <a:ext cx="10515600" cy="1463040"/>
        </p:xfrm>
        <a:graphic>
          <a:graphicData uri="http://schemas.openxmlformats.org/drawingml/2006/table">
            <a:tbl>
              <a:tblPr/>
              <a:tblGrid>
                <a:gridCol w="5257800">
                  <a:extLst>
                    <a:ext uri="{9D8B030D-6E8A-4147-A177-3AD203B41FA5}">
                      <a16:colId xmlns:a16="http://schemas.microsoft.com/office/drawing/2014/main" val="3432968135"/>
                    </a:ext>
                  </a:extLst>
                </a:gridCol>
                <a:gridCol w="5257800">
                  <a:extLst>
                    <a:ext uri="{9D8B030D-6E8A-4147-A177-3AD203B41FA5}">
                      <a16:colId xmlns:a16="http://schemas.microsoft.com/office/drawing/2014/main" val="1070405828"/>
                    </a:ext>
                  </a:extLst>
                </a:gridCol>
              </a:tblGrid>
              <a:tr h="0">
                <a:tc>
                  <a:txBody>
                    <a:bodyPr/>
                    <a:lstStyle/>
                    <a:p>
                      <a:pPr>
                        <a:buNone/>
                      </a:pPr>
                      <a:r>
                        <a:rPr lang="en-US" b="1" dirty="0">
                          <a:latin typeface="Alexandria"/>
                        </a:rPr>
                        <a:t>Indicator</a:t>
                      </a:r>
                    </a:p>
                  </a:txBody>
                  <a:tcPr anchor="ctr">
                    <a:lnL>
                      <a:noFill/>
                    </a:lnL>
                    <a:lnR>
                      <a:noFill/>
                    </a:lnR>
                    <a:lnT>
                      <a:noFill/>
                    </a:lnT>
                    <a:lnB>
                      <a:noFill/>
                    </a:lnB>
                    <a:noFill/>
                  </a:tcPr>
                </a:tc>
                <a:tc>
                  <a:txBody>
                    <a:bodyPr/>
                    <a:lstStyle/>
                    <a:p>
                      <a:pPr>
                        <a:buNone/>
                      </a:pPr>
                      <a:r>
                        <a:rPr lang="en-US" b="1" dirty="0">
                          <a:latin typeface="Alexandria"/>
                        </a:rPr>
                        <a:t>Value</a:t>
                      </a:r>
                    </a:p>
                  </a:txBody>
                  <a:tcPr anchor="ctr">
                    <a:lnL>
                      <a:noFill/>
                    </a:lnL>
                    <a:lnR>
                      <a:noFill/>
                    </a:lnR>
                    <a:lnT>
                      <a:noFill/>
                    </a:lnT>
                    <a:lnB>
                      <a:noFill/>
                    </a:lnB>
                    <a:noFill/>
                  </a:tcPr>
                </a:tc>
                <a:extLst>
                  <a:ext uri="{0D108BD9-81ED-4DB2-BD59-A6C34878D82A}">
                    <a16:rowId xmlns:a16="http://schemas.microsoft.com/office/drawing/2014/main" val="3428058424"/>
                  </a:ext>
                </a:extLst>
              </a:tr>
              <a:tr h="0">
                <a:tc>
                  <a:txBody>
                    <a:bodyPr/>
                    <a:lstStyle/>
                    <a:p>
                      <a:pPr>
                        <a:buNone/>
                      </a:pPr>
                      <a:r>
                        <a:rPr lang="en-US" dirty="0"/>
                        <a:t>IRR</a:t>
                      </a:r>
                    </a:p>
                  </a:txBody>
                  <a:tcPr anchor="ctr">
                    <a:lnL>
                      <a:noFill/>
                    </a:lnL>
                    <a:lnR>
                      <a:noFill/>
                    </a:lnR>
                    <a:lnT>
                      <a:noFill/>
                    </a:lnT>
                    <a:lnB>
                      <a:noFill/>
                    </a:lnB>
                    <a:noFill/>
                  </a:tcPr>
                </a:tc>
                <a:tc>
                  <a:txBody>
                    <a:bodyPr/>
                    <a:lstStyle/>
                    <a:p>
                      <a:pPr>
                        <a:buNone/>
                      </a:pPr>
                      <a:r>
                        <a:rPr lang="en-US" dirty="0"/>
                        <a:t>14 </a:t>
                      </a:r>
                      <a:r>
                        <a:rPr lang="ar-SY" dirty="0"/>
                        <a:t>%</a:t>
                      </a:r>
                    </a:p>
                  </a:txBody>
                  <a:tcPr anchor="ctr">
                    <a:lnL>
                      <a:noFill/>
                    </a:lnL>
                    <a:lnR>
                      <a:noFill/>
                    </a:lnR>
                    <a:lnT>
                      <a:noFill/>
                    </a:lnT>
                    <a:lnB>
                      <a:noFill/>
                    </a:lnB>
                    <a:noFill/>
                  </a:tcPr>
                </a:tc>
                <a:extLst>
                  <a:ext uri="{0D108BD9-81ED-4DB2-BD59-A6C34878D82A}">
                    <a16:rowId xmlns:a16="http://schemas.microsoft.com/office/drawing/2014/main" val="1123318806"/>
                  </a:ext>
                </a:extLst>
              </a:tr>
              <a:tr h="0">
                <a:tc>
                  <a:txBody>
                    <a:bodyPr/>
                    <a:lstStyle/>
                    <a:p>
                      <a:pPr>
                        <a:buNone/>
                      </a:pPr>
                      <a:r>
                        <a:rPr lang="en-US"/>
                        <a:t>Payback Period</a:t>
                      </a:r>
                    </a:p>
                  </a:txBody>
                  <a:tcPr anchor="ctr">
                    <a:lnL>
                      <a:noFill/>
                    </a:lnL>
                    <a:lnR>
                      <a:noFill/>
                    </a:lnR>
                    <a:lnT>
                      <a:noFill/>
                    </a:lnT>
                    <a:lnB>
                      <a:noFill/>
                    </a:lnB>
                    <a:noFill/>
                  </a:tcPr>
                </a:tc>
                <a:tc>
                  <a:txBody>
                    <a:bodyPr/>
                    <a:lstStyle/>
                    <a:p>
                      <a:pPr>
                        <a:buNone/>
                      </a:pPr>
                      <a:r>
                        <a:rPr lang="en-US" dirty="0"/>
                        <a:t>8 years</a:t>
                      </a:r>
                    </a:p>
                  </a:txBody>
                  <a:tcPr anchor="ctr">
                    <a:lnL>
                      <a:noFill/>
                    </a:lnL>
                    <a:lnR>
                      <a:noFill/>
                    </a:lnR>
                    <a:lnT>
                      <a:noFill/>
                    </a:lnT>
                    <a:lnB>
                      <a:noFill/>
                    </a:lnB>
                    <a:noFill/>
                  </a:tcPr>
                </a:tc>
                <a:extLst>
                  <a:ext uri="{0D108BD9-81ED-4DB2-BD59-A6C34878D82A}">
                    <a16:rowId xmlns:a16="http://schemas.microsoft.com/office/drawing/2014/main" val="3667192606"/>
                  </a:ext>
                </a:extLst>
              </a:tr>
              <a:tr h="0">
                <a:tc>
                  <a:txBody>
                    <a:bodyPr/>
                    <a:lstStyle/>
                    <a:p>
                      <a:pPr>
                        <a:buNone/>
                      </a:pPr>
                      <a:r>
                        <a:rPr lang="en-US" dirty="0"/>
                        <a:t>NPV</a:t>
                      </a:r>
                    </a:p>
                  </a:txBody>
                  <a:tcPr anchor="ctr">
                    <a:lnL>
                      <a:noFill/>
                    </a:lnL>
                    <a:lnR>
                      <a:noFill/>
                    </a:lnR>
                    <a:lnT>
                      <a:noFill/>
                    </a:lnT>
                    <a:lnB>
                      <a:noFill/>
                    </a:lnB>
                    <a:noFill/>
                  </a:tcPr>
                </a:tc>
                <a:tc>
                  <a:txBody>
                    <a:bodyPr/>
                    <a:lstStyle/>
                    <a:p>
                      <a:pPr>
                        <a:buNone/>
                      </a:pPr>
                      <a:r>
                        <a:rPr lang="en-US" dirty="0"/>
                        <a:t>Positive</a:t>
                      </a:r>
                    </a:p>
                  </a:txBody>
                  <a:tcPr anchor="ctr">
                    <a:lnL>
                      <a:noFill/>
                    </a:lnL>
                    <a:lnR>
                      <a:noFill/>
                    </a:lnR>
                    <a:lnT>
                      <a:noFill/>
                    </a:lnT>
                    <a:lnB>
                      <a:noFill/>
                    </a:lnB>
                    <a:noFill/>
                  </a:tcPr>
                </a:tc>
                <a:extLst>
                  <a:ext uri="{0D108BD9-81ED-4DB2-BD59-A6C34878D82A}">
                    <a16:rowId xmlns:a16="http://schemas.microsoft.com/office/drawing/2014/main" val="3094315635"/>
                  </a:ext>
                </a:extLst>
              </a:tr>
            </a:tbl>
          </a:graphicData>
        </a:graphic>
      </p:graphicFrame>
      <p:sp>
        <p:nvSpPr>
          <p:cNvPr id="10" name="TextBox 2">
            <a:extLst>
              <a:ext uri="{FF2B5EF4-FFF2-40B4-BE49-F238E27FC236}">
                <a16:creationId xmlns:a16="http://schemas.microsoft.com/office/drawing/2014/main" id="{475A1A78-AAF5-DFAC-63DF-B50F870AF055}"/>
              </a:ext>
            </a:extLst>
          </p:cNvPr>
          <p:cNvSpPr txBox="1"/>
          <p:nvPr/>
        </p:nvSpPr>
        <p:spPr>
          <a:xfrm>
            <a:off x="742931" y="1067341"/>
            <a:ext cx="10161595" cy="523220"/>
          </a:xfrm>
          <a:prstGeom prst="rect">
            <a:avLst/>
          </a:prstGeom>
          <a:noFill/>
        </p:spPr>
        <p:txBody>
          <a:bodyPr wrap="square" rtlCol="0">
            <a:spAutoFit/>
          </a:bodyPr>
          <a:lstStyle/>
          <a:p>
            <a:r>
              <a:rPr lang="en-US" sz="2800" dirty="0"/>
              <a:t>8</a:t>
            </a:r>
            <a:r>
              <a:rPr lang="en-US" sz="2800" dirty="0">
                <a:latin typeface="Alexandria"/>
              </a:rPr>
              <a:t>. </a:t>
            </a:r>
            <a:r>
              <a:rPr lang="en-US" sz="2800" dirty="0"/>
              <a:t>Case Study: Market Analysis for a Mixed-Use Development Project</a:t>
            </a:r>
            <a:endParaRPr lang="en-US" sz="2800" dirty="0">
              <a:latin typeface="Alexandria"/>
            </a:endParaRPr>
          </a:p>
        </p:txBody>
      </p:sp>
    </p:spTree>
    <p:extLst>
      <p:ext uri="{BB962C8B-B14F-4D97-AF65-F5344CB8AC3E}">
        <p14:creationId xmlns:p14="http://schemas.microsoft.com/office/powerpoint/2010/main" val="213055406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A378CF-BDB3-2010-38F8-E96AFE5CA1C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5178BC4-0DF3-CC86-49A5-B4AD8D4703C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01A84A4-F49B-DC13-8E47-B59960711D0E}"/>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Year | Net Absorption (m²) |</a:t>
            </a:r>
          </a:p>
          <a:p>
            <a:pPr algn="ctr"/>
            <a:r>
              <a:rPr lang="en-US" dirty="0"/>
              <a:t>| ---- | ------------------- |</a:t>
            </a:r>
          </a:p>
          <a:p>
            <a:pPr algn="ctr"/>
            <a:r>
              <a:rPr lang="en-US" dirty="0"/>
              <a:t>| 2020 | 60,000              |</a:t>
            </a:r>
          </a:p>
          <a:p>
            <a:pPr algn="ctr"/>
            <a:r>
              <a:rPr lang="en-US" dirty="0"/>
              <a:t>| 2021 | 75,000              |</a:t>
            </a:r>
          </a:p>
          <a:p>
            <a:pPr algn="ctr"/>
            <a:r>
              <a:rPr lang="en-US" dirty="0"/>
              <a:t>| 2022 | 90,000              |</a:t>
            </a:r>
          </a:p>
          <a:p>
            <a:pPr algn="ctr"/>
            <a:r>
              <a:rPr lang="en-US" dirty="0"/>
              <a:t>| 2023 | 105,000             |</a:t>
            </a:r>
          </a:p>
        </p:txBody>
      </p:sp>
      <p:pic>
        <p:nvPicPr>
          <p:cNvPr id="5" name="Graphic 21">
            <a:extLst>
              <a:ext uri="{FF2B5EF4-FFF2-40B4-BE49-F238E27FC236}">
                <a16:creationId xmlns:a16="http://schemas.microsoft.com/office/drawing/2014/main" id="{CAF1E6E7-E085-DB07-0EA1-400DD060A5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50D8BB0B-0B88-EC6A-D781-52BEBD07AC1F}"/>
              </a:ext>
            </a:extLst>
          </p:cNvPr>
          <p:cNvSpPr txBox="1"/>
          <p:nvPr/>
        </p:nvSpPr>
        <p:spPr>
          <a:xfrm>
            <a:off x="885733" y="1915704"/>
            <a:ext cx="10420534" cy="3170099"/>
          </a:xfrm>
          <a:prstGeom prst="rect">
            <a:avLst/>
          </a:prstGeom>
          <a:solidFill>
            <a:schemeClr val="accent1">
              <a:lumMod val="20000"/>
              <a:lumOff val="80000"/>
            </a:schemeClr>
          </a:solidFill>
        </p:spPr>
        <p:txBody>
          <a:bodyPr wrap="square" rtlCol="0">
            <a:spAutoFit/>
          </a:bodyPr>
          <a:lstStyle/>
          <a:p>
            <a:r>
              <a:rPr lang="en-US" sz="2000" b="1" dirty="0">
                <a:latin typeface="Alexandria"/>
              </a:rPr>
              <a:t>9. Risk Analysis</a:t>
            </a:r>
          </a:p>
          <a:p>
            <a:r>
              <a:rPr lang="en-US" sz="2000" dirty="0">
                <a:latin typeface="Alexandria"/>
              </a:rPr>
              <a:t>Key risks include:</a:t>
            </a:r>
          </a:p>
          <a:p>
            <a:pPr marL="342900" indent="-342900">
              <a:buFont typeface="Arial" panose="020B0604020202020204" pitchFamily="34" charset="0"/>
              <a:buChar char="•"/>
            </a:pPr>
            <a:r>
              <a:rPr lang="en-US" sz="2000" dirty="0">
                <a:latin typeface="Alexandria"/>
              </a:rPr>
              <a:t>Market oversupply</a:t>
            </a:r>
          </a:p>
          <a:p>
            <a:pPr marL="342900" indent="-342900">
              <a:buFont typeface="Arial" panose="020B0604020202020204" pitchFamily="34" charset="0"/>
              <a:buChar char="•"/>
            </a:pPr>
            <a:r>
              <a:rPr lang="en-US" sz="2000" dirty="0">
                <a:latin typeface="Alexandria"/>
              </a:rPr>
              <a:t>Economic fluctuations</a:t>
            </a:r>
          </a:p>
          <a:p>
            <a:pPr marL="342900" indent="-342900">
              <a:buFont typeface="Arial" panose="020B0604020202020204" pitchFamily="34" charset="0"/>
              <a:buChar char="•"/>
            </a:pPr>
            <a:r>
              <a:rPr lang="en-US" sz="2000" dirty="0">
                <a:latin typeface="Alexandria"/>
              </a:rPr>
              <a:t>Construction cost escalation</a:t>
            </a:r>
          </a:p>
          <a:p>
            <a:pPr marL="342900" indent="-342900">
              <a:buFont typeface="Arial" panose="020B0604020202020204" pitchFamily="34" charset="0"/>
              <a:buChar char="•"/>
            </a:pPr>
            <a:r>
              <a:rPr lang="en-US" sz="2000" dirty="0">
                <a:latin typeface="Alexandria"/>
              </a:rPr>
              <a:t>Changes in tourism demand</a:t>
            </a:r>
          </a:p>
          <a:p>
            <a:r>
              <a:rPr lang="en-US" sz="2000" b="1" dirty="0">
                <a:latin typeface="Alexandria"/>
              </a:rPr>
              <a:t>Risk mitigation strategies:</a:t>
            </a:r>
          </a:p>
          <a:p>
            <a:pPr marL="342900" indent="-342900">
              <a:buFont typeface="Wingdings" panose="05000000000000000000" pitchFamily="2" charset="2"/>
              <a:buChar char="Ø"/>
            </a:pPr>
            <a:r>
              <a:rPr lang="en-US" sz="2000" dirty="0">
                <a:latin typeface="Alexandria"/>
              </a:rPr>
              <a:t>Phased development</a:t>
            </a:r>
          </a:p>
          <a:p>
            <a:pPr marL="342900" indent="-342900">
              <a:buFont typeface="Wingdings" panose="05000000000000000000" pitchFamily="2" charset="2"/>
              <a:buChar char="Ø"/>
            </a:pPr>
            <a:r>
              <a:rPr lang="en-US" sz="2000" dirty="0">
                <a:latin typeface="Alexandria"/>
              </a:rPr>
              <a:t>Mixed tenant mix</a:t>
            </a:r>
          </a:p>
          <a:p>
            <a:pPr marL="342900" indent="-342900">
              <a:buFont typeface="Wingdings" panose="05000000000000000000" pitchFamily="2" charset="2"/>
              <a:buChar char="Ø"/>
            </a:pPr>
            <a:r>
              <a:rPr lang="en-US" sz="2000" dirty="0">
                <a:latin typeface="Alexandria"/>
              </a:rPr>
              <a:t>Flexible unit design</a:t>
            </a:r>
          </a:p>
        </p:txBody>
      </p:sp>
      <p:sp>
        <p:nvSpPr>
          <p:cNvPr id="6" name="TextBox 2">
            <a:extLst>
              <a:ext uri="{FF2B5EF4-FFF2-40B4-BE49-F238E27FC236}">
                <a16:creationId xmlns:a16="http://schemas.microsoft.com/office/drawing/2014/main" id="{6FB8803B-9971-7346-5AC1-5C311A7789EB}"/>
              </a:ext>
            </a:extLst>
          </p:cNvPr>
          <p:cNvSpPr txBox="1"/>
          <p:nvPr/>
        </p:nvSpPr>
        <p:spPr>
          <a:xfrm>
            <a:off x="742931" y="1067341"/>
            <a:ext cx="10161595" cy="523220"/>
          </a:xfrm>
          <a:prstGeom prst="rect">
            <a:avLst/>
          </a:prstGeom>
          <a:noFill/>
        </p:spPr>
        <p:txBody>
          <a:bodyPr wrap="square" rtlCol="0">
            <a:spAutoFit/>
          </a:bodyPr>
          <a:lstStyle/>
          <a:p>
            <a:r>
              <a:rPr lang="en-US" sz="2800" dirty="0"/>
              <a:t>8</a:t>
            </a:r>
            <a:r>
              <a:rPr lang="en-US" sz="2800" dirty="0">
                <a:latin typeface="Alexandria"/>
              </a:rPr>
              <a:t>. </a:t>
            </a:r>
            <a:r>
              <a:rPr lang="en-US" sz="2800" dirty="0"/>
              <a:t>Case Study: Market Analysis for a Mixed-Use Development Project</a:t>
            </a:r>
            <a:endParaRPr lang="en-US" sz="2800" dirty="0">
              <a:latin typeface="Alexandria"/>
            </a:endParaRPr>
          </a:p>
        </p:txBody>
      </p:sp>
    </p:spTree>
    <p:extLst>
      <p:ext uri="{BB962C8B-B14F-4D97-AF65-F5344CB8AC3E}">
        <p14:creationId xmlns:p14="http://schemas.microsoft.com/office/powerpoint/2010/main" val="134002931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F3B1AC-FE52-8E1F-4B5C-33D85097AC7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E8F9C76-7752-F871-4E7F-C03393432F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840E804-3FC7-2A3F-8FB6-C9351C79A14D}"/>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Year | Net Absorption (m²) |</a:t>
            </a:r>
          </a:p>
          <a:p>
            <a:pPr algn="ctr"/>
            <a:r>
              <a:rPr lang="en-US" dirty="0"/>
              <a:t>| ---- | ------------------- |</a:t>
            </a:r>
          </a:p>
          <a:p>
            <a:pPr algn="ctr"/>
            <a:r>
              <a:rPr lang="en-US" dirty="0"/>
              <a:t>| 2020 | 60,000              |</a:t>
            </a:r>
          </a:p>
          <a:p>
            <a:pPr algn="ctr"/>
            <a:r>
              <a:rPr lang="en-US" dirty="0"/>
              <a:t>| 2021 | 75,000              |</a:t>
            </a:r>
          </a:p>
          <a:p>
            <a:pPr algn="ctr"/>
            <a:r>
              <a:rPr lang="en-US" dirty="0"/>
              <a:t>| 2022 | 90,000              |</a:t>
            </a:r>
          </a:p>
          <a:p>
            <a:pPr algn="ctr"/>
            <a:r>
              <a:rPr lang="en-US" dirty="0"/>
              <a:t>| 2023 | 105,000             |</a:t>
            </a:r>
          </a:p>
        </p:txBody>
      </p:sp>
      <p:pic>
        <p:nvPicPr>
          <p:cNvPr id="5" name="Graphic 21">
            <a:extLst>
              <a:ext uri="{FF2B5EF4-FFF2-40B4-BE49-F238E27FC236}">
                <a16:creationId xmlns:a16="http://schemas.microsoft.com/office/drawing/2014/main" id="{CA499CC1-3B1B-98D5-96B2-5A274C8D5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7D824409-4CD4-8124-9E44-E319FBADB2A0}"/>
              </a:ext>
            </a:extLst>
          </p:cNvPr>
          <p:cNvSpPr txBox="1"/>
          <p:nvPr/>
        </p:nvSpPr>
        <p:spPr>
          <a:xfrm>
            <a:off x="885733" y="1894696"/>
            <a:ext cx="10420534" cy="3276282"/>
          </a:xfrm>
          <a:prstGeom prst="rect">
            <a:avLst/>
          </a:prstGeom>
          <a:solidFill>
            <a:schemeClr val="accent1">
              <a:lumMod val="20000"/>
              <a:lumOff val="80000"/>
            </a:schemeClr>
          </a:solidFill>
        </p:spPr>
        <p:txBody>
          <a:bodyPr wrap="square" rtlCol="0">
            <a:spAutoFit/>
          </a:bodyPr>
          <a:lstStyle/>
          <a:p>
            <a:pPr>
              <a:lnSpc>
                <a:spcPct val="150000"/>
              </a:lnSpc>
            </a:pPr>
            <a:r>
              <a:rPr lang="en-US" sz="2000" b="1" dirty="0">
                <a:latin typeface="Alexandria"/>
              </a:rPr>
              <a:t>10. Conclusion</a:t>
            </a:r>
          </a:p>
          <a:p>
            <a:pPr>
              <a:lnSpc>
                <a:spcPct val="150000"/>
              </a:lnSpc>
            </a:pPr>
            <a:r>
              <a:rPr lang="en-US" sz="2000" dirty="0">
                <a:latin typeface="Alexandria"/>
              </a:rPr>
              <a:t>The market analysis indicates that </a:t>
            </a:r>
            <a:r>
              <a:rPr lang="en-US" sz="2000" b="1" dirty="0">
                <a:latin typeface="Alexandria"/>
              </a:rPr>
              <a:t>mixed-use developments remain highly attractive</a:t>
            </a:r>
            <a:r>
              <a:rPr lang="en-US" sz="2000" dirty="0">
                <a:latin typeface="Alexandria"/>
              </a:rPr>
              <a:t>, driven by:</a:t>
            </a:r>
          </a:p>
          <a:p>
            <a:pPr marL="342900" indent="-342900">
              <a:lnSpc>
                <a:spcPct val="150000"/>
              </a:lnSpc>
              <a:buFont typeface="Arial" panose="020B0604020202020204" pitchFamily="34" charset="0"/>
              <a:buChar char="•"/>
            </a:pPr>
            <a:r>
              <a:rPr lang="en-US" sz="2000" dirty="0">
                <a:latin typeface="Alexandria"/>
              </a:rPr>
              <a:t>population growth</a:t>
            </a:r>
          </a:p>
          <a:p>
            <a:pPr marL="342900" indent="-342900">
              <a:lnSpc>
                <a:spcPct val="150000"/>
              </a:lnSpc>
              <a:buFont typeface="Arial" panose="020B0604020202020204" pitchFamily="34" charset="0"/>
              <a:buChar char="•"/>
            </a:pPr>
            <a:r>
              <a:rPr lang="en-US" sz="2000" dirty="0">
                <a:latin typeface="Alexandria"/>
              </a:rPr>
              <a:t>economic diversification</a:t>
            </a:r>
          </a:p>
          <a:p>
            <a:pPr marL="342900" indent="-342900">
              <a:lnSpc>
                <a:spcPct val="150000"/>
              </a:lnSpc>
              <a:buFont typeface="Arial" panose="020B0604020202020204" pitchFamily="34" charset="0"/>
              <a:buChar char="•"/>
            </a:pPr>
            <a:r>
              <a:rPr lang="en-US" sz="2000" dirty="0">
                <a:latin typeface="Alexandria"/>
              </a:rPr>
              <a:t>tourism expansion.</a:t>
            </a:r>
          </a:p>
          <a:p>
            <a:pPr>
              <a:lnSpc>
                <a:spcPct val="150000"/>
              </a:lnSpc>
            </a:pPr>
            <a:r>
              <a:rPr lang="en-US" sz="2000" dirty="0">
                <a:latin typeface="Alexandria"/>
              </a:rPr>
              <a:t>The proposed project demonstrates </a:t>
            </a:r>
            <a:r>
              <a:rPr lang="en-US" sz="2000" b="1" dirty="0">
                <a:latin typeface="Alexandria"/>
              </a:rPr>
              <a:t>strong long-term investment potential</a:t>
            </a:r>
            <a:r>
              <a:rPr lang="en-US" sz="2000" dirty="0">
                <a:latin typeface="Alexandria"/>
              </a:rPr>
              <a:t>, particularly if implemented in </a:t>
            </a:r>
            <a:r>
              <a:rPr lang="en-US" sz="2000" b="1" dirty="0">
                <a:latin typeface="Alexandria"/>
              </a:rPr>
              <a:t>phases aligned with market demand</a:t>
            </a:r>
            <a:r>
              <a:rPr lang="en-US" sz="2000" dirty="0">
                <a:latin typeface="Alexandria"/>
              </a:rPr>
              <a:t>.</a:t>
            </a:r>
          </a:p>
        </p:txBody>
      </p:sp>
      <p:sp>
        <p:nvSpPr>
          <p:cNvPr id="3" name="TextBox 2">
            <a:extLst>
              <a:ext uri="{FF2B5EF4-FFF2-40B4-BE49-F238E27FC236}">
                <a16:creationId xmlns:a16="http://schemas.microsoft.com/office/drawing/2014/main" id="{B4A3F10D-AD36-5C1C-7836-50B8473F2F27}"/>
              </a:ext>
            </a:extLst>
          </p:cNvPr>
          <p:cNvSpPr txBox="1"/>
          <p:nvPr/>
        </p:nvSpPr>
        <p:spPr>
          <a:xfrm>
            <a:off x="742931" y="1067341"/>
            <a:ext cx="10161595" cy="523220"/>
          </a:xfrm>
          <a:prstGeom prst="rect">
            <a:avLst/>
          </a:prstGeom>
          <a:noFill/>
        </p:spPr>
        <p:txBody>
          <a:bodyPr wrap="square" rtlCol="0">
            <a:spAutoFit/>
          </a:bodyPr>
          <a:lstStyle/>
          <a:p>
            <a:r>
              <a:rPr lang="en-US" sz="2800" dirty="0"/>
              <a:t>8</a:t>
            </a:r>
            <a:r>
              <a:rPr lang="en-US" sz="2800" dirty="0">
                <a:latin typeface="Alexandria"/>
              </a:rPr>
              <a:t>. </a:t>
            </a:r>
            <a:r>
              <a:rPr lang="en-US" sz="2800" dirty="0"/>
              <a:t>Case Study: Market Analysis for a Mixed-Use Development Project</a:t>
            </a:r>
            <a:endParaRPr lang="en-US" sz="2800" dirty="0">
              <a:latin typeface="Alexandria"/>
            </a:endParaRPr>
          </a:p>
        </p:txBody>
      </p:sp>
    </p:spTree>
    <p:extLst>
      <p:ext uri="{BB962C8B-B14F-4D97-AF65-F5344CB8AC3E}">
        <p14:creationId xmlns:p14="http://schemas.microsoft.com/office/powerpoint/2010/main" val="338185035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9230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150428" y="1473883"/>
            <a:ext cx="4593974" cy="4592026"/>
          </a:xfrm>
          <a:prstGeom prst="rect">
            <a:avLst/>
          </a:prstGeom>
        </p:spPr>
        <p:txBody>
          <a:bodyPr wrap="square">
            <a:spAutoFit/>
          </a:bodyPr>
          <a:lstStyle/>
          <a:p>
            <a:pPr>
              <a:lnSpc>
                <a:spcPct val="150000"/>
              </a:lnSpc>
            </a:pPr>
            <a:r>
              <a:rPr lang="en-US" sz="2000" dirty="0">
                <a:latin typeface="Alexandria"/>
              </a:rPr>
              <a:t>Mixed-use developments are risk intensive and complicated to implement. But they can be highly desirable and worthwhile for developers, residents, and the community as a whole.</a:t>
            </a:r>
          </a:p>
          <a:p>
            <a:pPr>
              <a:lnSpc>
                <a:spcPct val="120000"/>
              </a:lnSpc>
            </a:pPr>
            <a:r>
              <a:rPr lang="en-US" sz="2000" dirty="0">
                <a:latin typeface="Alexandria"/>
              </a:rPr>
              <a:t>In many ways, it consists of more than the sum of its parts: at best, it generates premium rents/prices because of cumulative attraction; at worst, it can fail because one or more uses were ill-conceived or failed to capture demand.</a:t>
            </a:r>
          </a:p>
        </p:txBody>
      </p:sp>
      <p:sp>
        <p:nvSpPr>
          <p:cNvPr id="17" name="TextBox 16"/>
          <p:cNvSpPr txBox="1"/>
          <p:nvPr/>
        </p:nvSpPr>
        <p:spPr>
          <a:xfrm>
            <a:off x="1127299" y="96952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Conclusion</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09</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5">
            <a:extLst>
              <a:ext uri="{FF2B5EF4-FFF2-40B4-BE49-F238E27FC236}">
                <a16:creationId xmlns:a16="http://schemas.microsoft.com/office/drawing/2014/main" id="{2D70D25B-BDC2-9A6D-AC89-F9177F34F4DE}"/>
              </a:ext>
            </a:extLst>
          </p:cNvPr>
          <p:cNvSpPr/>
          <p:nvPr/>
        </p:nvSpPr>
        <p:spPr>
          <a:xfrm>
            <a:off x="6917578" y="3684555"/>
            <a:ext cx="4222539" cy="1323439"/>
          </a:xfrm>
          <a:prstGeom prst="rect">
            <a:avLst/>
          </a:prstGeom>
        </p:spPr>
        <p:txBody>
          <a:bodyPr wrap="square">
            <a:spAutoFit/>
          </a:bodyPr>
          <a:lstStyle/>
          <a:p>
            <a:pPr algn="ctr"/>
            <a:r>
              <a:rPr lang="en-US" sz="2000" b="1" dirty="0">
                <a:latin typeface="Alexandria"/>
              </a:rPr>
              <a:t>Exercise</a:t>
            </a:r>
          </a:p>
          <a:p>
            <a:r>
              <a:rPr lang="en-US" sz="2000" b="1" dirty="0">
                <a:solidFill>
                  <a:srgbClr val="00B0F0"/>
                </a:solidFill>
                <a:latin typeface="Alexandria" charset="0"/>
                <a:cs typeface="Alexandria" charset="0"/>
              </a:rPr>
              <a:t>Do </a:t>
            </a:r>
            <a:r>
              <a:rPr lang="en-US" sz="2000" b="1" dirty="0">
                <a:solidFill>
                  <a:srgbClr val="00B0F0"/>
                </a:solidFill>
                <a:latin typeface="Alexandria" charset="0"/>
              </a:rPr>
              <a:t>Mixed-use developments </a:t>
            </a:r>
            <a:r>
              <a:rPr lang="en-US" sz="2000" b="1" dirty="0">
                <a:solidFill>
                  <a:srgbClr val="00B0F0"/>
                </a:solidFill>
                <a:latin typeface="Alexandria" charset="0"/>
                <a:cs typeface="Alexandria" charset="0"/>
              </a:rPr>
              <a:t>Market analysis to decide about developing new </a:t>
            </a:r>
            <a:r>
              <a:rPr lang="en-US" sz="2000" b="1" dirty="0">
                <a:latin typeface="Alexandria"/>
                <a:cs typeface="Alexandria" charset="0"/>
              </a:rPr>
              <a:t> project in your town?</a:t>
            </a:r>
            <a:endParaRPr lang="en-US" sz="1400" b="1" dirty="0">
              <a:latin typeface="Alexandria"/>
              <a:cs typeface="Alexandria" charset="0"/>
            </a:endParaRPr>
          </a:p>
        </p:txBody>
      </p:sp>
      <p:pic>
        <p:nvPicPr>
          <p:cNvPr id="7" name="عنصر نائب للصورة 6">
            <a:extLst>
              <a:ext uri="{FF2B5EF4-FFF2-40B4-BE49-F238E27FC236}">
                <a16:creationId xmlns:a16="http://schemas.microsoft.com/office/drawing/2014/main" id="{8B99B192-590B-3A80-E93C-C6DAAEFAC907}"/>
              </a:ext>
            </a:extLst>
          </p:cNvPr>
          <p:cNvPicPr>
            <a:picLocks noGrp="1" noChangeAspect="1"/>
          </p:cNvPicPr>
          <p:nvPr>
            <p:ph type="pic" sz="quarter" idx="10"/>
          </p:nvPr>
        </p:nvPicPr>
        <p:blipFill>
          <a:blip r:embed="rId3"/>
          <a:srcRect t="14479" b="14479"/>
          <a:stretch>
            <a:fillRect/>
          </a:stretch>
        </p:blipFill>
        <p:spPr>
          <a:prstGeom prst="rect">
            <a:avLst/>
          </a:prstGeom>
        </p:spPr>
      </p:pic>
    </p:spTree>
  </p:cSld>
  <p:clrMapOvr>
    <a:masterClrMapping/>
  </p:clrMapOvr>
  <p:transition spd="slow">
    <p:comb/>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30C5582E-EB53-4EAF-8095-E7FC8102F54B}"/>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68010</TotalTime>
  <Words>4862</Words>
  <Application>Microsoft Office PowerPoint</Application>
  <PresentationFormat>شاشة عريضة</PresentationFormat>
  <Paragraphs>491</Paragraphs>
  <Slides>53</Slides>
  <Notes>7</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53</vt:i4>
      </vt:variant>
    </vt:vector>
  </HeadingPairs>
  <TitlesOfParts>
    <vt:vector size="60" baseType="lpstr">
      <vt:lpstr>Alexandria</vt:lpstr>
      <vt:lpstr>Arial</vt:lpstr>
      <vt:lpstr>Calibri</vt:lpstr>
      <vt:lpstr>Calibri Light</vt:lpstr>
      <vt:lpstr>Roboto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Rana Maya</cp:lastModifiedBy>
  <cp:revision>440</cp:revision>
  <dcterms:created xsi:type="dcterms:W3CDTF">2023-04-29T09:08:00Z</dcterms:created>
  <dcterms:modified xsi:type="dcterms:W3CDTF">2026-03-17T09:01:55Z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