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6"/>
  </p:notesMasterIdLst>
  <p:sldIdLst>
    <p:sldId id="256" r:id="rId4"/>
    <p:sldId id="259" r:id="rId5"/>
    <p:sldId id="260" r:id="rId6"/>
    <p:sldId id="265" r:id="rId7"/>
    <p:sldId id="264" r:id="rId8"/>
    <p:sldId id="261" r:id="rId9"/>
    <p:sldId id="262" r:id="rId10"/>
    <p:sldId id="263" r:id="rId11"/>
    <p:sldId id="266" r:id="rId12"/>
    <p:sldId id="267" r:id="rId13"/>
    <p:sldId id="269" r:id="rId14"/>
    <p:sldId id="268" r:id="rId15"/>
    <p:sldId id="270" r:id="rId16"/>
    <p:sldId id="271" r:id="rId17"/>
    <p:sldId id="273" r:id="rId18"/>
    <p:sldId id="300" r:id="rId19"/>
    <p:sldId id="272" r:id="rId20"/>
    <p:sldId id="274" r:id="rId21"/>
    <p:sldId id="275" r:id="rId22"/>
    <p:sldId id="276" r:id="rId23"/>
    <p:sldId id="277" r:id="rId24"/>
    <p:sldId id="278" r:id="rId25"/>
    <p:sldId id="279" r:id="rId26"/>
    <p:sldId id="280" r:id="rId27"/>
    <p:sldId id="281" r:id="rId28"/>
    <p:sldId id="283" r:id="rId29"/>
    <p:sldId id="284" r:id="rId30"/>
    <p:sldId id="286" r:id="rId31"/>
    <p:sldId id="287" r:id="rId32"/>
    <p:sldId id="289" r:id="rId33"/>
    <p:sldId id="290" r:id="rId34"/>
    <p:sldId id="288" r:id="rId35"/>
    <p:sldId id="291" r:id="rId36"/>
    <p:sldId id="292" r:id="rId37"/>
    <p:sldId id="282" r:id="rId38"/>
    <p:sldId id="293" r:id="rId39"/>
    <p:sldId id="294" r:id="rId40"/>
    <p:sldId id="299" r:id="rId41"/>
    <p:sldId id="295" r:id="rId42"/>
    <p:sldId id="296" r:id="rId43"/>
    <p:sldId id="297" r:id="rId44"/>
    <p:sldId id="29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B2B2B2"/>
    <a:srgbClr val="949494"/>
    <a:srgbClr val="D1D1D1"/>
    <a:srgbClr val="969696"/>
    <a:srgbClr val="640000"/>
    <a:srgbClr val="960000"/>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4061" autoAdjust="0"/>
  </p:normalViewPr>
  <p:slideViewPr>
    <p:cSldViewPr snapToGrid="0">
      <p:cViewPr varScale="1">
        <p:scale>
          <a:sx n="68" d="100"/>
          <a:sy n="68" d="100"/>
        </p:scale>
        <p:origin x="828" y="6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diagrams/_rels/data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885024-C9DC-485D-882E-DF701109C64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878B065-0F32-4EAE-B161-BBEB09482203}">
      <dgm:prSet/>
      <dgm:spPr/>
      <dgm:t>
        <a:bodyPr/>
        <a:lstStyle/>
        <a:p>
          <a:pPr>
            <a:lnSpc>
              <a:spcPct val="100000"/>
            </a:lnSpc>
          </a:pPr>
          <a:r>
            <a:rPr lang="en-US" b="1"/>
            <a:t>Define the Marketing Information System (MIS)</a:t>
          </a:r>
          <a:endParaRPr lang="en-US"/>
        </a:p>
      </dgm:t>
    </dgm:pt>
    <dgm:pt modelId="{D381913F-EB44-4B9E-9DFC-458CD475CBF9}" type="parTrans" cxnId="{675E2744-D35D-4BFD-9074-BB1F2B80C7F4}">
      <dgm:prSet/>
      <dgm:spPr/>
      <dgm:t>
        <a:bodyPr/>
        <a:lstStyle/>
        <a:p>
          <a:endParaRPr lang="en-US"/>
        </a:p>
      </dgm:t>
    </dgm:pt>
    <dgm:pt modelId="{A98BEF66-025A-42EA-A4D6-4F86486ABA50}" type="sibTrans" cxnId="{675E2744-D35D-4BFD-9074-BB1F2B80C7F4}">
      <dgm:prSet/>
      <dgm:spPr/>
      <dgm:t>
        <a:bodyPr/>
        <a:lstStyle/>
        <a:p>
          <a:pPr>
            <a:lnSpc>
              <a:spcPct val="100000"/>
            </a:lnSpc>
          </a:pPr>
          <a:endParaRPr lang="en-US"/>
        </a:p>
      </dgm:t>
    </dgm:pt>
    <dgm:pt modelId="{75492B0C-709C-4B18-BF54-F61875415178}">
      <dgm:prSet/>
      <dgm:spPr/>
      <dgm:t>
        <a:bodyPr/>
        <a:lstStyle/>
        <a:p>
          <a:pPr>
            <a:lnSpc>
              <a:spcPct val="100000"/>
            </a:lnSpc>
          </a:pPr>
          <a:r>
            <a:rPr lang="en-US" b="1"/>
            <a:t>Importance of MIS</a:t>
          </a:r>
          <a:endParaRPr lang="en-US"/>
        </a:p>
      </dgm:t>
    </dgm:pt>
    <dgm:pt modelId="{21F04B74-71A0-4442-A150-78EA892085CF}" type="parTrans" cxnId="{B5E5D175-4D91-494A-B995-B4B99D38E1BB}">
      <dgm:prSet/>
      <dgm:spPr/>
      <dgm:t>
        <a:bodyPr/>
        <a:lstStyle/>
        <a:p>
          <a:endParaRPr lang="en-US"/>
        </a:p>
      </dgm:t>
    </dgm:pt>
    <dgm:pt modelId="{25664616-2A9B-4D8B-ABC1-7618DB4C764C}" type="sibTrans" cxnId="{B5E5D175-4D91-494A-B995-B4B99D38E1BB}">
      <dgm:prSet/>
      <dgm:spPr/>
      <dgm:t>
        <a:bodyPr/>
        <a:lstStyle/>
        <a:p>
          <a:pPr>
            <a:lnSpc>
              <a:spcPct val="100000"/>
            </a:lnSpc>
          </a:pPr>
          <a:endParaRPr lang="en-US"/>
        </a:p>
      </dgm:t>
    </dgm:pt>
    <dgm:pt modelId="{C916A27A-5B08-4133-AC2D-8AA39C75EB3A}">
      <dgm:prSet/>
      <dgm:spPr/>
      <dgm:t>
        <a:bodyPr/>
        <a:lstStyle/>
        <a:p>
          <a:pPr>
            <a:lnSpc>
              <a:spcPct val="100000"/>
            </a:lnSpc>
          </a:pPr>
          <a:r>
            <a:rPr lang="en-US" b="1"/>
            <a:t>Steps in the marketing research process</a:t>
          </a:r>
          <a:endParaRPr lang="en-US"/>
        </a:p>
      </dgm:t>
    </dgm:pt>
    <dgm:pt modelId="{A069B0AC-AAA6-4F8A-901A-F81514D2D9C3}" type="parTrans" cxnId="{63717616-DF9C-4408-B7C1-6E071D5AA927}">
      <dgm:prSet/>
      <dgm:spPr/>
      <dgm:t>
        <a:bodyPr/>
        <a:lstStyle/>
        <a:p>
          <a:endParaRPr lang="en-US"/>
        </a:p>
      </dgm:t>
    </dgm:pt>
    <dgm:pt modelId="{B4E9DF77-72F2-42B2-BD23-F7006A8C640C}" type="sibTrans" cxnId="{63717616-DF9C-4408-B7C1-6E071D5AA927}">
      <dgm:prSet/>
      <dgm:spPr/>
      <dgm:t>
        <a:bodyPr/>
        <a:lstStyle/>
        <a:p>
          <a:pPr>
            <a:lnSpc>
              <a:spcPct val="100000"/>
            </a:lnSpc>
          </a:pPr>
          <a:endParaRPr lang="en-US"/>
        </a:p>
      </dgm:t>
    </dgm:pt>
    <dgm:pt modelId="{57F3D0C7-E645-48B7-B951-6969CCCF54C7}">
      <dgm:prSet/>
      <dgm:spPr/>
      <dgm:t>
        <a:bodyPr/>
        <a:lstStyle/>
        <a:p>
          <a:pPr>
            <a:lnSpc>
              <a:spcPct val="100000"/>
            </a:lnSpc>
          </a:pPr>
          <a:r>
            <a:rPr lang="en-US" b="1"/>
            <a:t>Analyze and use marketing information</a:t>
          </a:r>
          <a:endParaRPr lang="en-US"/>
        </a:p>
      </dgm:t>
    </dgm:pt>
    <dgm:pt modelId="{F0566AE9-1D57-4934-9BAA-90FB68B49C6C}" type="parTrans" cxnId="{736CC187-F636-4CA5-B01A-6AA78942E86C}">
      <dgm:prSet/>
      <dgm:spPr/>
      <dgm:t>
        <a:bodyPr/>
        <a:lstStyle/>
        <a:p>
          <a:endParaRPr lang="en-US"/>
        </a:p>
      </dgm:t>
    </dgm:pt>
    <dgm:pt modelId="{3237D64D-17F9-4907-B60E-770C238240AF}" type="sibTrans" cxnId="{736CC187-F636-4CA5-B01A-6AA78942E86C}">
      <dgm:prSet/>
      <dgm:spPr/>
      <dgm:t>
        <a:bodyPr/>
        <a:lstStyle/>
        <a:p>
          <a:pPr>
            <a:lnSpc>
              <a:spcPct val="100000"/>
            </a:lnSpc>
          </a:pPr>
          <a:endParaRPr lang="en-US"/>
        </a:p>
      </dgm:t>
    </dgm:pt>
    <dgm:pt modelId="{4211D64E-6090-49F0-8471-06655BBE7373}" type="pres">
      <dgm:prSet presAssocID="{6B885024-C9DC-485D-882E-DF701109C649}" presName="root" presStyleCnt="0">
        <dgm:presLayoutVars>
          <dgm:dir/>
          <dgm:resizeHandles val="exact"/>
        </dgm:presLayoutVars>
      </dgm:prSet>
      <dgm:spPr/>
    </dgm:pt>
    <dgm:pt modelId="{111CAACA-3D52-4639-9AAD-785173E317E2}" type="pres">
      <dgm:prSet presAssocID="{6B885024-C9DC-485D-882E-DF701109C649}" presName="container" presStyleCnt="0">
        <dgm:presLayoutVars>
          <dgm:dir/>
          <dgm:resizeHandles val="exact"/>
        </dgm:presLayoutVars>
      </dgm:prSet>
      <dgm:spPr/>
    </dgm:pt>
    <dgm:pt modelId="{A5A22E35-5EEA-425D-905C-E6282D7E3E40}" type="pres">
      <dgm:prSet presAssocID="{F878B065-0F32-4EAE-B161-BBEB09482203}" presName="compNode" presStyleCnt="0"/>
      <dgm:spPr/>
    </dgm:pt>
    <dgm:pt modelId="{F13F7B57-958D-4BDA-A7A9-AEA453227CC2}" type="pres">
      <dgm:prSet presAssocID="{F878B065-0F32-4EAE-B161-BBEB09482203}" presName="iconBgRect" presStyleLbl="bgShp" presStyleIdx="0" presStyleCnt="4"/>
      <dgm:spPr/>
    </dgm:pt>
    <dgm:pt modelId="{DCDFB24D-BA9C-4F0C-8C51-D4C9D9D10E5D}" type="pres">
      <dgm:prSet presAssocID="{F878B065-0F32-4EAE-B161-BBEB0948220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AE55768C-C8BE-44E8-86E9-F77A99585A12}" type="pres">
      <dgm:prSet presAssocID="{F878B065-0F32-4EAE-B161-BBEB09482203}" presName="spaceRect" presStyleCnt="0"/>
      <dgm:spPr/>
    </dgm:pt>
    <dgm:pt modelId="{C395B172-5DCE-4523-B70F-3423AEA2ACBD}" type="pres">
      <dgm:prSet presAssocID="{F878B065-0F32-4EAE-B161-BBEB09482203}" presName="textRect" presStyleLbl="revTx" presStyleIdx="0" presStyleCnt="4">
        <dgm:presLayoutVars>
          <dgm:chMax val="1"/>
          <dgm:chPref val="1"/>
        </dgm:presLayoutVars>
      </dgm:prSet>
      <dgm:spPr/>
    </dgm:pt>
    <dgm:pt modelId="{40B982E4-1813-4281-B1EB-68338CEC1DF0}" type="pres">
      <dgm:prSet presAssocID="{A98BEF66-025A-42EA-A4D6-4F86486ABA50}" presName="sibTrans" presStyleLbl="sibTrans2D1" presStyleIdx="0" presStyleCnt="0"/>
      <dgm:spPr/>
    </dgm:pt>
    <dgm:pt modelId="{4D75EF93-A83F-47A2-BB19-9C4EE3134227}" type="pres">
      <dgm:prSet presAssocID="{75492B0C-709C-4B18-BF54-F61875415178}" presName="compNode" presStyleCnt="0"/>
      <dgm:spPr/>
    </dgm:pt>
    <dgm:pt modelId="{98E2FA86-89D7-4CCB-9591-E5B77D461AE2}" type="pres">
      <dgm:prSet presAssocID="{75492B0C-709C-4B18-BF54-F61875415178}" presName="iconBgRect" presStyleLbl="bgShp" presStyleIdx="1" presStyleCnt="4"/>
      <dgm:spPr/>
    </dgm:pt>
    <dgm:pt modelId="{9D0C04F8-7432-4E12-8C48-49CCE44357E5}" type="pres">
      <dgm:prSet presAssocID="{75492B0C-709C-4B18-BF54-F6187541517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riorities"/>
        </a:ext>
      </dgm:extLst>
    </dgm:pt>
    <dgm:pt modelId="{4DC862F1-C536-46C0-B4DB-F14B4F4B371F}" type="pres">
      <dgm:prSet presAssocID="{75492B0C-709C-4B18-BF54-F61875415178}" presName="spaceRect" presStyleCnt="0"/>
      <dgm:spPr/>
    </dgm:pt>
    <dgm:pt modelId="{B1ECDA5B-F61A-4F33-A7EA-98117414482C}" type="pres">
      <dgm:prSet presAssocID="{75492B0C-709C-4B18-BF54-F61875415178}" presName="textRect" presStyleLbl="revTx" presStyleIdx="1" presStyleCnt="4">
        <dgm:presLayoutVars>
          <dgm:chMax val="1"/>
          <dgm:chPref val="1"/>
        </dgm:presLayoutVars>
      </dgm:prSet>
      <dgm:spPr/>
    </dgm:pt>
    <dgm:pt modelId="{451FAFC0-5075-4CF5-B20F-51CC5D5536E3}" type="pres">
      <dgm:prSet presAssocID="{25664616-2A9B-4D8B-ABC1-7618DB4C764C}" presName="sibTrans" presStyleLbl="sibTrans2D1" presStyleIdx="0" presStyleCnt="0"/>
      <dgm:spPr/>
    </dgm:pt>
    <dgm:pt modelId="{2E8BB562-F566-4AD3-9418-DDF44FF0E3CE}" type="pres">
      <dgm:prSet presAssocID="{C916A27A-5B08-4133-AC2D-8AA39C75EB3A}" presName="compNode" presStyleCnt="0"/>
      <dgm:spPr/>
    </dgm:pt>
    <dgm:pt modelId="{3009DA8E-A669-4664-B105-F5BB1FE76E67}" type="pres">
      <dgm:prSet presAssocID="{C916A27A-5B08-4133-AC2D-8AA39C75EB3A}" presName="iconBgRect" presStyleLbl="bgShp" presStyleIdx="2" presStyleCnt="4"/>
      <dgm:spPr/>
    </dgm:pt>
    <dgm:pt modelId="{45E83951-B33A-4BF9-AF19-E753AF6E001F}" type="pres">
      <dgm:prSet presAssocID="{C916A27A-5B08-4133-AC2D-8AA39C75EB3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 List"/>
        </a:ext>
      </dgm:extLst>
    </dgm:pt>
    <dgm:pt modelId="{01C04AC4-9890-4434-A1B7-2FDB2944A2A5}" type="pres">
      <dgm:prSet presAssocID="{C916A27A-5B08-4133-AC2D-8AA39C75EB3A}" presName="spaceRect" presStyleCnt="0"/>
      <dgm:spPr/>
    </dgm:pt>
    <dgm:pt modelId="{1EADDCF1-275E-4423-BD9B-EB9AC1CEDF77}" type="pres">
      <dgm:prSet presAssocID="{C916A27A-5B08-4133-AC2D-8AA39C75EB3A}" presName="textRect" presStyleLbl="revTx" presStyleIdx="2" presStyleCnt="4">
        <dgm:presLayoutVars>
          <dgm:chMax val="1"/>
          <dgm:chPref val="1"/>
        </dgm:presLayoutVars>
      </dgm:prSet>
      <dgm:spPr/>
    </dgm:pt>
    <dgm:pt modelId="{C5F75C5A-0424-4872-B46E-022D51EF1BC0}" type="pres">
      <dgm:prSet presAssocID="{B4E9DF77-72F2-42B2-BD23-F7006A8C640C}" presName="sibTrans" presStyleLbl="sibTrans2D1" presStyleIdx="0" presStyleCnt="0"/>
      <dgm:spPr/>
    </dgm:pt>
    <dgm:pt modelId="{A1378539-8B2D-48FB-B48F-674D6E364E5B}" type="pres">
      <dgm:prSet presAssocID="{57F3D0C7-E645-48B7-B951-6969CCCF54C7}" presName="compNode" presStyleCnt="0"/>
      <dgm:spPr/>
    </dgm:pt>
    <dgm:pt modelId="{FE2B28B8-6AA1-46D3-9058-CC34EC041F0B}" type="pres">
      <dgm:prSet presAssocID="{57F3D0C7-E645-48B7-B951-6969CCCF54C7}" presName="iconBgRect" presStyleLbl="bgShp" presStyleIdx="3" presStyleCnt="4"/>
      <dgm:spPr/>
    </dgm:pt>
    <dgm:pt modelId="{3B9A5344-3440-47BD-98AB-285B75C22A76}" type="pres">
      <dgm:prSet presAssocID="{57F3D0C7-E645-48B7-B951-6969CCCF54C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ar chart"/>
        </a:ext>
      </dgm:extLst>
    </dgm:pt>
    <dgm:pt modelId="{6163C595-5568-49EE-AB68-9399B7EADD7E}" type="pres">
      <dgm:prSet presAssocID="{57F3D0C7-E645-48B7-B951-6969CCCF54C7}" presName="spaceRect" presStyleCnt="0"/>
      <dgm:spPr/>
    </dgm:pt>
    <dgm:pt modelId="{0069BDE2-B092-4F50-95B1-8C083B5958CF}" type="pres">
      <dgm:prSet presAssocID="{57F3D0C7-E645-48B7-B951-6969CCCF54C7}" presName="textRect" presStyleLbl="revTx" presStyleIdx="3" presStyleCnt="4">
        <dgm:presLayoutVars>
          <dgm:chMax val="1"/>
          <dgm:chPref val="1"/>
        </dgm:presLayoutVars>
      </dgm:prSet>
      <dgm:spPr/>
    </dgm:pt>
  </dgm:ptLst>
  <dgm:cxnLst>
    <dgm:cxn modelId="{6DB4F604-DB3C-40C7-A89E-AC586F1B0EA1}" type="presOf" srcId="{C916A27A-5B08-4133-AC2D-8AA39C75EB3A}" destId="{1EADDCF1-275E-4423-BD9B-EB9AC1CEDF77}" srcOrd="0" destOrd="0" presId="urn:microsoft.com/office/officeart/2018/2/layout/IconCircleList"/>
    <dgm:cxn modelId="{63717616-DF9C-4408-B7C1-6E071D5AA927}" srcId="{6B885024-C9DC-485D-882E-DF701109C649}" destId="{C916A27A-5B08-4133-AC2D-8AA39C75EB3A}" srcOrd="2" destOrd="0" parTransId="{A069B0AC-AAA6-4F8A-901A-F81514D2D9C3}" sibTransId="{B4E9DF77-72F2-42B2-BD23-F7006A8C640C}"/>
    <dgm:cxn modelId="{21EB4E2D-8E6E-49E3-B329-FECB07F9597D}" type="presOf" srcId="{B4E9DF77-72F2-42B2-BD23-F7006A8C640C}" destId="{C5F75C5A-0424-4872-B46E-022D51EF1BC0}" srcOrd="0" destOrd="0" presId="urn:microsoft.com/office/officeart/2018/2/layout/IconCircleList"/>
    <dgm:cxn modelId="{675E2744-D35D-4BFD-9074-BB1F2B80C7F4}" srcId="{6B885024-C9DC-485D-882E-DF701109C649}" destId="{F878B065-0F32-4EAE-B161-BBEB09482203}" srcOrd="0" destOrd="0" parTransId="{D381913F-EB44-4B9E-9DFC-458CD475CBF9}" sibTransId="{A98BEF66-025A-42EA-A4D6-4F86486ABA50}"/>
    <dgm:cxn modelId="{B5E5D175-4D91-494A-B995-B4B99D38E1BB}" srcId="{6B885024-C9DC-485D-882E-DF701109C649}" destId="{75492B0C-709C-4B18-BF54-F61875415178}" srcOrd="1" destOrd="0" parTransId="{21F04B74-71A0-4442-A150-78EA892085CF}" sibTransId="{25664616-2A9B-4D8B-ABC1-7618DB4C764C}"/>
    <dgm:cxn modelId="{736CC187-F636-4CA5-B01A-6AA78942E86C}" srcId="{6B885024-C9DC-485D-882E-DF701109C649}" destId="{57F3D0C7-E645-48B7-B951-6969CCCF54C7}" srcOrd="3" destOrd="0" parTransId="{F0566AE9-1D57-4934-9BAA-90FB68B49C6C}" sibTransId="{3237D64D-17F9-4907-B60E-770C238240AF}"/>
    <dgm:cxn modelId="{E41C7992-E8B8-47E7-BDF3-B9F490D38EE3}" type="presOf" srcId="{A98BEF66-025A-42EA-A4D6-4F86486ABA50}" destId="{40B982E4-1813-4281-B1EB-68338CEC1DF0}" srcOrd="0" destOrd="0" presId="urn:microsoft.com/office/officeart/2018/2/layout/IconCircleList"/>
    <dgm:cxn modelId="{C8B32697-1696-49D1-9E51-5D1EB7DF9DA6}" type="presOf" srcId="{57F3D0C7-E645-48B7-B951-6969CCCF54C7}" destId="{0069BDE2-B092-4F50-95B1-8C083B5958CF}" srcOrd="0" destOrd="0" presId="urn:microsoft.com/office/officeart/2018/2/layout/IconCircleList"/>
    <dgm:cxn modelId="{EC669F9E-F98B-460B-A6CF-AF537E04478B}" type="presOf" srcId="{25664616-2A9B-4D8B-ABC1-7618DB4C764C}" destId="{451FAFC0-5075-4CF5-B20F-51CC5D5536E3}" srcOrd="0" destOrd="0" presId="urn:microsoft.com/office/officeart/2018/2/layout/IconCircleList"/>
    <dgm:cxn modelId="{9570CBB0-FC77-41BF-B7E9-1ECABE237B2C}" type="presOf" srcId="{F878B065-0F32-4EAE-B161-BBEB09482203}" destId="{C395B172-5DCE-4523-B70F-3423AEA2ACBD}" srcOrd="0" destOrd="0" presId="urn:microsoft.com/office/officeart/2018/2/layout/IconCircleList"/>
    <dgm:cxn modelId="{0CAF88C0-F953-4E6E-BCCF-E981400C9971}" type="presOf" srcId="{6B885024-C9DC-485D-882E-DF701109C649}" destId="{4211D64E-6090-49F0-8471-06655BBE7373}" srcOrd="0" destOrd="0" presId="urn:microsoft.com/office/officeart/2018/2/layout/IconCircleList"/>
    <dgm:cxn modelId="{129F13E9-9D21-4111-9A98-481A910FC71E}" type="presOf" srcId="{75492B0C-709C-4B18-BF54-F61875415178}" destId="{B1ECDA5B-F61A-4F33-A7EA-98117414482C}" srcOrd="0" destOrd="0" presId="urn:microsoft.com/office/officeart/2018/2/layout/IconCircleList"/>
    <dgm:cxn modelId="{EFB623AF-A011-4A69-8751-4CA84DCC978E}" type="presParOf" srcId="{4211D64E-6090-49F0-8471-06655BBE7373}" destId="{111CAACA-3D52-4639-9AAD-785173E317E2}" srcOrd="0" destOrd="0" presId="urn:microsoft.com/office/officeart/2018/2/layout/IconCircleList"/>
    <dgm:cxn modelId="{6C8AE8E8-90AA-46F5-9725-AFBFE89D6A8F}" type="presParOf" srcId="{111CAACA-3D52-4639-9AAD-785173E317E2}" destId="{A5A22E35-5EEA-425D-905C-E6282D7E3E40}" srcOrd="0" destOrd="0" presId="urn:microsoft.com/office/officeart/2018/2/layout/IconCircleList"/>
    <dgm:cxn modelId="{94CE37D6-B7EC-47B5-860A-76AE10B81244}" type="presParOf" srcId="{A5A22E35-5EEA-425D-905C-E6282D7E3E40}" destId="{F13F7B57-958D-4BDA-A7A9-AEA453227CC2}" srcOrd="0" destOrd="0" presId="urn:microsoft.com/office/officeart/2018/2/layout/IconCircleList"/>
    <dgm:cxn modelId="{A8383082-C0D5-431C-AE7E-CC57AE5DF93A}" type="presParOf" srcId="{A5A22E35-5EEA-425D-905C-E6282D7E3E40}" destId="{DCDFB24D-BA9C-4F0C-8C51-D4C9D9D10E5D}" srcOrd="1" destOrd="0" presId="urn:microsoft.com/office/officeart/2018/2/layout/IconCircleList"/>
    <dgm:cxn modelId="{0AC93E43-3DD6-4CE1-A1DB-15C5BBE04549}" type="presParOf" srcId="{A5A22E35-5EEA-425D-905C-E6282D7E3E40}" destId="{AE55768C-C8BE-44E8-86E9-F77A99585A12}" srcOrd="2" destOrd="0" presId="urn:microsoft.com/office/officeart/2018/2/layout/IconCircleList"/>
    <dgm:cxn modelId="{096DA8F5-580A-4B39-A83E-608F44C681E0}" type="presParOf" srcId="{A5A22E35-5EEA-425D-905C-E6282D7E3E40}" destId="{C395B172-5DCE-4523-B70F-3423AEA2ACBD}" srcOrd="3" destOrd="0" presId="urn:microsoft.com/office/officeart/2018/2/layout/IconCircleList"/>
    <dgm:cxn modelId="{2BDC1048-A936-4218-B3A3-1196A3FEB0E9}" type="presParOf" srcId="{111CAACA-3D52-4639-9AAD-785173E317E2}" destId="{40B982E4-1813-4281-B1EB-68338CEC1DF0}" srcOrd="1" destOrd="0" presId="urn:microsoft.com/office/officeart/2018/2/layout/IconCircleList"/>
    <dgm:cxn modelId="{933027D7-AF22-4539-867B-5561A61F8573}" type="presParOf" srcId="{111CAACA-3D52-4639-9AAD-785173E317E2}" destId="{4D75EF93-A83F-47A2-BB19-9C4EE3134227}" srcOrd="2" destOrd="0" presId="urn:microsoft.com/office/officeart/2018/2/layout/IconCircleList"/>
    <dgm:cxn modelId="{6A176994-B19D-48E8-AA48-6AEB284DA17D}" type="presParOf" srcId="{4D75EF93-A83F-47A2-BB19-9C4EE3134227}" destId="{98E2FA86-89D7-4CCB-9591-E5B77D461AE2}" srcOrd="0" destOrd="0" presId="urn:microsoft.com/office/officeart/2018/2/layout/IconCircleList"/>
    <dgm:cxn modelId="{DCB39B26-7566-44ED-8996-1FFE896B3CA6}" type="presParOf" srcId="{4D75EF93-A83F-47A2-BB19-9C4EE3134227}" destId="{9D0C04F8-7432-4E12-8C48-49CCE44357E5}" srcOrd="1" destOrd="0" presId="urn:microsoft.com/office/officeart/2018/2/layout/IconCircleList"/>
    <dgm:cxn modelId="{138CD0A9-8D5A-4148-96EA-4D3CC7CF1F9F}" type="presParOf" srcId="{4D75EF93-A83F-47A2-BB19-9C4EE3134227}" destId="{4DC862F1-C536-46C0-B4DB-F14B4F4B371F}" srcOrd="2" destOrd="0" presId="urn:microsoft.com/office/officeart/2018/2/layout/IconCircleList"/>
    <dgm:cxn modelId="{69384B21-0A49-4842-8A4E-6E3BBFA9A0C8}" type="presParOf" srcId="{4D75EF93-A83F-47A2-BB19-9C4EE3134227}" destId="{B1ECDA5B-F61A-4F33-A7EA-98117414482C}" srcOrd="3" destOrd="0" presId="urn:microsoft.com/office/officeart/2018/2/layout/IconCircleList"/>
    <dgm:cxn modelId="{1712BA5F-0AB3-400D-8D80-0552F4AEB94C}" type="presParOf" srcId="{111CAACA-3D52-4639-9AAD-785173E317E2}" destId="{451FAFC0-5075-4CF5-B20F-51CC5D5536E3}" srcOrd="3" destOrd="0" presId="urn:microsoft.com/office/officeart/2018/2/layout/IconCircleList"/>
    <dgm:cxn modelId="{1ABAB664-9FB9-41F8-8B02-86C6D755A859}" type="presParOf" srcId="{111CAACA-3D52-4639-9AAD-785173E317E2}" destId="{2E8BB562-F566-4AD3-9418-DDF44FF0E3CE}" srcOrd="4" destOrd="0" presId="urn:microsoft.com/office/officeart/2018/2/layout/IconCircleList"/>
    <dgm:cxn modelId="{0FBF0A4A-12B3-494E-9DAB-4CDD82044D41}" type="presParOf" srcId="{2E8BB562-F566-4AD3-9418-DDF44FF0E3CE}" destId="{3009DA8E-A669-4664-B105-F5BB1FE76E67}" srcOrd="0" destOrd="0" presId="urn:microsoft.com/office/officeart/2018/2/layout/IconCircleList"/>
    <dgm:cxn modelId="{272C3F1D-5342-4757-B93A-A3049CE774F6}" type="presParOf" srcId="{2E8BB562-F566-4AD3-9418-DDF44FF0E3CE}" destId="{45E83951-B33A-4BF9-AF19-E753AF6E001F}" srcOrd="1" destOrd="0" presId="urn:microsoft.com/office/officeart/2018/2/layout/IconCircleList"/>
    <dgm:cxn modelId="{25F8B16F-BC1D-4639-83A8-889229AF4ABF}" type="presParOf" srcId="{2E8BB562-F566-4AD3-9418-DDF44FF0E3CE}" destId="{01C04AC4-9890-4434-A1B7-2FDB2944A2A5}" srcOrd="2" destOrd="0" presId="urn:microsoft.com/office/officeart/2018/2/layout/IconCircleList"/>
    <dgm:cxn modelId="{F8C90629-0610-4996-B674-7BA421BBE3B1}" type="presParOf" srcId="{2E8BB562-F566-4AD3-9418-DDF44FF0E3CE}" destId="{1EADDCF1-275E-4423-BD9B-EB9AC1CEDF77}" srcOrd="3" destOrd="0" presId="urn:microsoft.com/office/officeart/2018/2/layout/IconCircleList"/>
    <dgm:cxn modelId="{E2305E64-2150-4E84-A523-B31661DCA7F1}" type="presParOf" srcId="{111CAACA-3D52-4639-9AAD-785173E317E2}" destId="{C5F75C5A-0424-4872-B46E-022D51EF1BC0}" srcOrd="5" destOrd="0" presId="urn:microsoft.com/office/officeart/2018/2/layout/IconCircleList"/>
    <dgm:cxn modelId="{1A2D9C34-D6BC-43AA-8D4B-AC1E476C0F83}" type="presParOf" srcId="{111CAACA-3D52-4639-9AAD-785173E317E2}" destId="{A1378539-8B2D-48FB-B48F-674D6E364E5B}" srcOrd="6" destOrd="0" presId="urn:microsoft.com/office/officeart/2018/2/layout/IconCircleList"/>
    <dgm:cxn modelId="{A59DBBD2-DBAA-459C-B34D-BD5F0F91E53E}" type="presParOf" srcId="{A1378539-8B2D-48FB-B48F-674D6E364E5B}" destId="{FE2B28B8-6AA1-46D3-9058-CC34EC041F0B}" srcOrd="0" destOrd="0" presId="urn:microsoft.com/office/officeart/2018/2/layout/IconCircleList"/>
    <dgm:cxn modelId="{FE9E9074-7D00-41B2-9E69-547921716623}" type="presParOf" srcId="{A1378539-8B2D-48FB-B48F-674D6E364E5B}" destId="{3B9A5344-3440-47BD-98AB-285B75C22A76}" srcOrd="1" destOrd="0" presId="urn:microsoft.com/office/officeart/2018/2/layout/IconCircleList"/>
    <dgm:cxn modelId="{99CF14A6-1C50-4C2C-BD4F-38226340E26B}" type="presParOf" srcId="{A1378539-8B2D-48FB-B48F-674D6E364E5B}" destId="{6163C595-5568-49EE-AB68-9399B7EADD7E}" srcOrd="2" destOrd="0" presId="urn:microsoft.com/office/officeart/2018/2/layout/IconCircleList"/>
    <dgm:cxn modelId="{7A1DE3C8-3D7D-4232-A354-279A6B45389B}" type="presParOf" srcId="{A1378539-8B2D-48FB-B48F-674D6E364E5B}" destId="{0069BDE2-B092-4F50-95B1-8C083B5958CF}" srcOrd="3" destOrd="0" presId="urn:microsoft.com/office/officeart/2018/2/layout/IconCircleList"/>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BF75AD-8B24-4F8C-A9FF-DA1FDE12009C}"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09945C9E-D825-40D2-91CD-23F861F951E9}">
      <dgm:prSet custT="1"/>
      <dgm:spPr/>
      <dgm:t>
        <a:bodyPr/>
        <a:lstStyle/>
        <a:p>
          <a:r>
            <a:rPr lang="en-US" sz="1600" b="1">
              <a:solidFill>
                <a:schemeClr val="bg1"/>
              </a:solidFill>
            </a:rPr>
            <a:t>Gain fresh deep insights into what customers want in order to create value for customers and develop a competitive advantage. </a:t>
          </a:r>
        </a:p>
      </dgm:t>
    </dgm:pt>
    <dgm:pt modelId="{6BAF851F-42B5-4A0E-AC90-DF10196C891B}" type="parTrans" cxnId="{C920395D-8A33-4700-AD33-545435BA6C44}">
      <dgm:prSet/>
      <dgm:spPr/>
      <dgm:t>
        <a:bodyPr/>
        <a:lstStyle/>
        <a:p>
          <a:endParaRPr lang="en-US" sz="1800" b="1">
            <a:solidFill>
              <a:schemeClr val="bg1"/>
            </a:solidFill>
          </a:endParaRPr>
        </a:p>
      </dgm:t>
    </dgm:pt>
    <dgm:pt modelId="{6C882789-8113-47F4-AD23-6822720F56F0}" type="sibTrans" cxnId="{C920395D-8A33-4700-AD33-545435BA6C44}">
      <dgm:prSet/>
      <dgm:spPr/>
      <dgm:t>
        <a:bodyPr/>
        <a:lstStyle/>
        <a:p>
          <a:endParaRPr lang="en-US" sz="1800" b="1">
            <a:solidFill>
              <a:schemeClr val="bg1"/>
            </a:solidFill>
          </a:endParaRPr>
        </a:p>
      </dgm:t>
    </dgm:pt>
    <dgm:pt modelId="{72787C9F-D39A-4253-B54E-7DB42EA1F805}">
      <dgm:prSet custT="1"/>
      <dgm:spPr/>
      <dgm:t>
        <a:bodyPr/>
        <a:lstStyle/>
        <a:p>
          <a:r>
            <a:rPr lang="en-US" sz="1600" b="1">
              <a:solidFill>
                <a:schemeClr val="bg1"/>
              </a:solidFill>
            </a:rPr>
            <a:t>Effectively manage marketing information from a wide range of sources.</a:t>
          </a:r>
          <a:endParaRPr lang="en-US" sz="1600" b="1" dirty="0">
            <a:solidFill>
              <a:schemeClr val="bg1"/>
            </a:solidFill>
          </a:endParaRPr>
        </a:p>
      </dgm:t>
    </dgm:pt>
    <dgm:pt modelId="{B57DC06A-19A4-4691-9420-BDE05F1F8491}" type="parTrans" cxnId="{7C26826A-4763-447C-A7D7-11A35DB6B2B2}">
      <dgm:prSet/>
      <dgm:spPr/>
      <dgm:t>
        <a:bodyPr/>
        <a:lstStyle/>
        <a:p>
          <a:endParaRPr lang="en-US" sz="1800" b="1">
            <a:solidFill>
              <a:schemeClr val="bg1"/>
            </a:solidFill>
          </a:endParaRPr>
        </a:p>
      </dgm:t>
    </dgm:pt>
    <dgm:pt modelId="{CC2D081D-0501-4F79-BCEE-6BEEB57BA72A}" type="sibTrans" cxnId="{7C26826A-4763-447C-A7D7-11A35DB6B2B2}">
      <dgm:prSet/>
      <dgm:spPr/>
      <dgm:t>
        <a:bodyPr/>
        <a:lstStyle/>
        <a:p>
          <a:endParaRPr lang="en-US" sz="1800" b="1">
            <a:solidFill>
              <a:schemeClr val="bg1"/>
            </a:solidFill>
          </a:endParaRPr>
        </a:p>
      </dgm:t>
    </dgm:pt>
    <dgm:pt modelId="{BA5DFB6A-8654-4B7B-8163-9C3AC6E85871}">
      <dgm:prSet custT="1"/>
      <dgm:spPr/>
      <dgm:t>
        <a:bodyPr/>
        <a:lstStyle/>
        <a:p>
          <a:r>
            <a:rPr lang="en-US" sz="1600" b="1" dirty="0">
              <a:solidFill>
                <a:schemeClr val="bg1"/>
              </a:solidFill>
            </a:rPr>
            <a:t>Help make marketing decisions in a rational manner.</a:t>
          </a:r>
        </a:p>
      </dgm:t>
    </dgm:pt>
    <dgm:pt modelId="{90F1834B-C6CE-4339-A71F-54BB018CFABB}" type="parTrans" cxnId="{931EFEEE-26B8-4E1F-8441-A0EC8F79558A}">
      <dgm:prSet/>
      <dgm:spPr/>
      <dgm:t>
        <a:bodyPr/>
        <a:lstStyle/>
        <a:p>
          <a:endParaRPr lang="en-US" sz="1800" b="1">
            <a:solidFill>
              <a:schemeClr val="bg1"/>
            </a:solidFill>
          </a:endParaRPr>
        </a:p>
      </dgm:t>
    </dgm:pt>
    <dgm:pt modelId="{9851DBA3-954B-4EA4-AFF0-2050D1667ACC}" type="sibTrans" cxnId="{931EFEEE-26B8-4E1F-8441-A0EC8F79558A}">
      <dgm:prSet/>
      <dgm:spPr/>
      <dgm:t>
        <a:bodyPr/>
        <a:lstStyle/>
        <a:p>
          <a:endParaRPr lang="en-US" sz="1800" b="1">
            <a:solidFill>
              <a:schemeClr val="bg1"/>
            </a:solidFill>
          </a:endParaRPr>
        </a:p>
      </dgm:t>
    </dgm:pt>
    <dgm:pt modelId="{7B07BE06-D81E-4324-906C-9A9C20D54D5F}">
      <dgm:prSet custT="1"/>
      <dgm:spPr/>
      <dgm:t>
        <a:bodyPr/>
        <a:lstStyle/>
        <a:p>
          <a:r>
            <a:rPr lang="en-US" sz="1600" b="1">
              <a:solidFill>
                <a:schemeClr val="bg1"/>
              </a:solidFill>
            </a:rPr>
            <a:t>help decision makers identify different alternatives and choose the best alternative</a:t>
          </a:r>
        </a:p>
      </dgm:t>
    </dgm:pt>
    <dgm:pt modelId="{07254F9D-147B-4ECF-B83C-3C7D8F7B2016}" type="parTrans" cxnId="{6F9CB6D5-9E71-4161-973A-E840AA68E08B}">
      <dgm:prSet/>
      <dgm:spPr/>
      <dgm:t>
        <a:bodyPr/>
        <a:lstStyle/>
        <a:p>
          <a:endParaRPr lang="en-US" sz="1800" b="1">
            <a:solidFill>
              <a:schemeClr val="bg1"/>
            </a:solidFill>
          </a:endParaRPr>
        </a:p>
      </dgm:t>
    </dgm:pt>
    <dgm:pt modelId="{89BF1030-1275-4C57-82FC-A488677477AA}" type="sibTrans" cxnId="{6F9CB6D5-9E71-4161-973A-E840AA68E08B}">
      <dgm:prSet/>
      <dgm:spPr/>
      <dgm:t>
        <a:bodyPr/>
        <a:lstStyle/>
        <a:p>
          <a:endParaRPr lang="en-US" sz="1800" b="1">
            <a:solidFill>
              <a:schemeClr val="bg1"/>
            </a:solidFill>
          </a:endParaRPr>
        </a:p>
      </dgm:t>
    </dgm:pt>
    <dgm:pt modelId="{056867DD-B7A2-4A8C-A700-5039264393AA}">
      <dgm:prSet custT="1"/>
      <dgm:spPr/>
      <dgm:t>
        <a:bodyPr/>
        <a:lstStyle/>
        <a:p>
          <a:r>
            <a:rPr lang="en-US" sz="1600" b="1">
              <a:solidFill>
                <a:schemeClr val="bg1"/>
              </a:solidFill>
            </a:rPr>
            <a:t>Helps the marketing department to do the right strategic planning</a:t>
          </a:r>
          <a:br>
            <a:rPr lang="en-US" sz="1600" b="1">
              <a:solidFill>
                <a:schemeClr val="bg1"/>
              </a:solidFill>
            </a:rPr>
          </a:br>
          <a:r>
            <a:rPr lang="en-US" sz="1600" b="1">
              <a:solidFill>
                <a:schemeClr val="bg1"/>
              </a:solidFill>
            </a:rPr>
            <a:t>Fast-track marketing activities and processes.</a:t>
          </a:r>
        </a:p>
      </dgm:t>
    </dgm:pt>
    <dgm:pt modelId="{8C10E357-F84C-428B-9F95-E97A44E9E7DC}" type="parTrans" cxnId="{84A43255-23F5-468F-8AEB-4C5BAE26AA55}">
      <dgm:prSet/>
      <dgm:spPr/>
      <dgm:t>
        <a:bodyPr/>
        <a:lstStyle/>
        <a:p>
          <a:endParaRPr lang="en-US" sz="1800" b="1">
            <a:solidFill>
              <a:schemeClr val="bg1"/>
            </a:solidFill>
          </a:endParaRPr>
        </a:p>
      </dgm:t>
    </dgm:pt>
    <dgm:pt modelId="{31BDF448-47D0-4C9B-B8C3-B88D05DC73D3}" type="sibTrans" cxnId="{84A43255-23F5-468F-8AEB-4C5BAE26AA55}">
      <dgm:prSet/>
      <dgm:spPr/>
      <dgm:t>
        <a:bodyPr/>
        <a:lstStyle/>
        <a:p>
          <a:endParaRPr lang="en-US" sz="1800" b="1">
            <a:solidFill>
              <a:schemeClr val="bg1"/>
            </a:solidFill>
          </a:endParaRPr>
        </a:p>
      </dgm:t>
    </dgm:pt>
    <dgm:pt modelId="{6E85E85D-DACC-4523-AAB0-62E53E410183}">
      <dgm:prSet custT="1"/>
      <dgm:spPr/>
      <dgm:t>
        <a:bodyPr/>
        <a:lstStyle/>
        <a:p>
          <a:r>
            <a:rPr lang="en-US" sz="1600" b="1">
              <a:solidFill>
                <a:schemeClr val="bg1"/>
              </a:solidFill>
            </a:rPr>
            <a:t>Provide other departments with the necessary information on the quantity, quality and sizes of products required on the market</a:t>
          </a:r>
        </a:p>
      </dgm:t>
    </dgm:pt>
    <dgm:pt modelId="{3A12B581-6597-4107-A42F-75CC0C35DAC0}" type="parTrans" cxnId="{EA774F97-1663-4D1C-9D35-ADFD48144827}">
      <dgm:prSet/>
      <dgm:spPr/>
      <dgm:t>
        <a:bodyPr/>
        <a:lstStyle/>
        <a:p>
          <a:endParaRPr lang="en-US" sz="1800" b="1">
            <a:solidFill>
              <a:schemeClr val="bg1"/>
            </a:solidFill>
          </a:endParaRPr>
        </a:p>
      </dgm:t>
    </dgm:pt>
    <dgm:pt modelId="{B885B781-76BA-4481-A938-5D39975D17C3}" type="sibTrans" cxnId="{EA774F97-1663-4D1C-9D35-ADFD48144827}">
      <dgm:prSet/>
      <dgm:spPr/>
      <dgm:t>
        <a:bodyPr/>
        <a:lstStyle/>
        <a:p>
          <a:endParaRPr lang="en-US" sz="1800" b="1">
            <a:solidFill>
              <a:schemeClr val="bg1"/>
            </a:solidFill>
          </a:endParaRPr>
        </a:p>
      </dgm:t>
    </dgm:pt>
    <dgm:pt modelId="{F4601EE1-B132-45BF-9F7C-F02580A5A009}">
      <dgm:prSet custT="1"/>
      <dgm:spPr/>
      <dgm:t>
        <a:bodyPr/>
        <a:lstStyle/>
        <a:p>
          <a:r>
            <a:rPr lang="en-US" sz="1600" b="1">
              <a:solidFill>
                <a:schemeClr val="bg1"/>
              </a:solidFill>
            </a:rPr>
            <a:t>Helps plan new products.</a:t>
          </a:r>
        </a:p>
      </dgm:t>
    </dgm:pt>
    <dgm:pt modelId="{E4E73AB7-D5A0-4F6F-A0EA-5EBD288747C9}" type="parTrans" cxnId="{AD6F2D2B-E81F-4071-A778-13574FB66A2E}">
      <dgm:prSet/>
      <dgm:spPr/>
      <dgm:t>
        <a:bodyPr/>
        <a:lstStyle/>
        <a:p>
          <a:endParaRPr lang="en-US" sz="1800" b="1">
            <a:solidFill>
              <a:schemeClr val="bg1"/>
            </a:solidFill>
          </a:endParaRPr>
        </a:p>
      </dgm:t>
    </dgm:pt>
    <dgm:pt modelId="{72821F52-3BD8-4A2C-ABBF-9D70F4814750}" type="sibTrans" cxnId="{AD6F2D2B-E81F-4071-A778-13574FB66A2E}">
      <dgm:prSet/>
      <dgm:spPr/>
      <dgm:t>
        <a:bodyPr/>
        <a:lstStyle/>
        <a:p>
          <a:endParaRPr lang="en-US" sz="1800" b="1">
            <a:solidFill>
              <a:schemeClr val="bg1"/>
            </a:solidFill>
          </a:endParaRPr>
        </a:p>
      </dgm:t>
    </dgm:pt>
    <dgm:pt modelId="{159384F5-D62B-4F66-9EE8-3958D021B5F0}">
      <dgm:prSet custT="1"/>
      <dgm:spPr/>
      <dgm:t>
        <a:bodyPr/>
        <a:lstStyle/>
        <a:p>
          <a:r>
            <a:rPr lang="en-US" sz="1600" b="1">
              <a:solidFill>
                <a:schemeClr val="bg1"/>
              </a:solidFill>
            </a:rPr>
            <a:t>Assists the organization in determining the appropriate price that will achieve profitability and satisfy the client.</a:t>
          </a:r>
        </a:p>
      </dgm:t>
    </dgm:pt>
    <dgm:pt modelId="{DE3E7AB7-1AA0-47C8-9BA7-23E20FACE5B4}" type="parTrans" cxnId="{C607559E-7A65-4B14-9624-120D4015ACA6}">
      <dgm:prSet/>
      <dgm:spPr/>
      <dgm:t>
        <a:bodyPr/>
        <a:lstStyle/>
        <a:p>
          <a:endParaRPr lang="en-US" sz="1800" b="1">
            <a:solidFill>
              <a:schemeClr val="bg1"/>
            </a:solidFill>
          </a:endParaRPr>
        </a:p>
      </dgm:t>
    </dgm:pt>
    <dgm:pt modelId="{531B669B-4965-4CA5-AF5B-4C3624C24BF5}" type="sibTrans" cxnId="{C607559E-7A65-4B14-9624-120D4015ACA6}">
      <dgm:prSet/>
      <dgm:spPr/>
      <dgm:t>
        <a:bodyPr/>
        <a:lstStyle/>
        <a:p>
          <a:endParaRPr lang="en-US" sz="1800" b="1">
            <a:solidFill>
              <a:schemeClr val="bg1"/>
            </a:solidFill>
          </a:endParaRPr>
        </a:p>
      </dgm:t>
    </dgm:pt>
    <dgm:pt modelId="{5D94591C-894A-4CB1-95CA-91A09FD901E8}" type="pres">
      <dgm:prSet presAssocID="{35BF75AD-8B24-4F8C-A9FF-DA1FDE12009C}" presName="diagram" presStyleCnt="0">
        <dgm:presLayoutVars>
          <dgm:dir/>
          <dgm:resizeHandles val="exact"/>
        </dgm:presLayoutVars>
      </dgm:prSet>
      <dgm:spPr/>
    </dgm:pt>
    <dgm:pt modelId="{C4F481E0-F086-4D27-8F85-DD815BB9F36E}" type="pres">
      <dgm:prSet presAssocID="{09945C9E-D825-40D2-91CD-23F861F951E9}" presName="node" presStyleLbl="node1" presStyleIdx="0" presStyleCnt="8">
        <dgm:presLayoutVars>
          <dgm:bulletEnabled val="1"/>
        </dgm:presLayoutVars>
      </dgm:prSet>
      <dgm:spPr/>
    </dgm:pt>
    <dgm:pt modelId="{4B63D9DB-06C8-4062-A090-BBDB4A85F7F3}" type="pres">
      <dgm:prSet presAssocID="{6C882789-8113-47F4-AD23-6822720F56F0}" presName="sibTrans" presStyleCnt="0"/>
      <dgm:spPr/>
    </dgm:pt>
    <dgm:pt modelId="{D1C6BC01-606E-4E42-9614-10DE87E8065D}" type="pres">
      <dgm:prSet presAssocID="{72787C9F-D39A-4253-B54E-7DB42EA1F805}" presName="node" presStyleLbl="node1" presStyleIdx="1" presStyleCnt="8">
        <dgm:presLayoutVars>
          <dgm:bulletEnabled val="1"/>
        </dgm:presLayoutVars>
      </dgm:prSet>
      <dgm:spPr/>
    </dgm:pt>
    <dgm:pt modelId="{4DC79C02-5BC1-466E-891A-88FFA4FA1624}" type="pres">
      <dgm:prSet presAssocID="{CC2D081D-0501-4F79-BCEE-6BEEB57BA72A}" presName="sibTrans" presStyleCnt="0"/>
      <dgm:spPr/>
    </dgm:pt>
    <dgm:pt modelId="{2D9F5707-18EE-4F6F-BDF1-0AAFA4F7FB51}" type="pres">
      <dgm:prSet presAssocID="{BA5DFB6A-8654-4B7B-8163-9C3AC6E85871}" presName="node" presStyleLbl="node1" presStyleIdx="2" presStyleCnt="8">
        <dgm:presLayoutVars>
          <dgm:bulletEnabled val="1"/>
        </dgm:presLayoutVars>
      </dgm:prSet>
      <dgm:spPr/>
    </dgm:pt>
    <dgm:pt modelId="{0253BC0D-4907-4901-BA48-F83268604138}" type="pres">
      <dgm:prSet presAssocID="{9851DBA3-954B-4EA4-AFF0-2050D1667ACC}" presName="sibTrans" presStyleCnt="0"/>
      <dgm:spPr/>
    </dgm:pt>
    <dgm:pt modelId="{CCBB7B6E-4DD2-4381-B06E-02D0F64A0962}" type="pres">
      <dgm:prSet presAssocID="{7B07BE06-D81E-4324-906C-9A9C20D54D5F}" presName="node" presStyleLbl="node1" presStyleIdx="3" presStyleCnt="8">
        <dgm:presLayoutVars>
          <dgm:bulletEnabled val="1"/>
        </dgm:presLayoutVars>
      </dgm:prSet>
      <dgm:spPr/>
    </dgm:pt>
    <dgm:pt modelId="{A40172E5-9106-4128-95B6-AE97842661C1}" type="pres">
      <dgm:prSet presAssocID="{89BF1030-1275-4C57-82FC-A488677477AA}" presName="sibTrans" presStyleCnt="0"/>
      <dgm:spPr/>
    </dgm:pt>
    <dgm:pt modelId="{58F985FE-EACA-43FD-A6D8-D63721B69EA6}" type="pres">
      <dgm:prSet presAssocID="{056867DD-B7A2-4A8C-A700-5039264393AA}" presName="node" presStyleLbl="node1" presStyleIdx="4" presStyleCnt="8">
        <dgm:presLayoutVars>
          <dgm:bulletEnabled val="1"/>
        </dgm:presLayoutVars>
      </dgm:prSet>
      <dgm:spPr/>
    </dgm:pt>
    <dgm:pt modelId="{7078D6F6-BBFE-4837-879C-3F09F0AB96EF}" type="pres">
      <dgm:prSet presAssocID="{31BDF448-47D0-4C9B-B8C3-B88D05DC73D3}" presName="sibTrans" presStyleCnt="0"/>
      <dgm:spPr/>
    </dgm:pt>
    <dgm:pt modelId="{CA38A055-2547-4372-B49F-2EEAA4D82B91}" type="pres">
      <dgm:prSet presAssocID="{6E85E85D-DACC-4523-AAB0-62E53E410183}" presName="node" presStyleLbl="node1" presStyleIdx="5" presStyleCnt="8">
        <dgm:presLayoutVars>
          <dgm:bulletEnabled val="1"/>
        </dgm:presLayoutVars>
      </dgm:prSet>
      <dgm:spPr/>
    </dgm:pt>
    <dgm:pt modelId="{7D217894-BBDA-4D24-B38F-44DD044F2108}" type="pres">
      <dgm:prSet presAssocID="{B885B781-76BA-4481-A938-5D39975D17C3}" presName="sibTrans" presStyleCnt="0"/>
      <dgm:spPr/>
    </dgm:pt>
    <dgm:pt modelId="{060E1CCF-1741-4564-A2EC-ED57CF8D7577}" type="pres">
      <dgm:prSet presAssocID="{F4601EE1-B132-45BF-9F7C-F02580A5A009}" presName="node" presStyleLbl="node1" presStyleIdx="6" presStyleCnt="8">
        <dgm:presLayoutVars>
          <dgm:bulletEnabled val="1"/>
        </dgm:presLayoutVars>
      </dgm:prSet>
      <dgm:spPr/>
    </dgm:pt>
    <dgm:pt modelId="{A6057745-7B82-4E9C-919F-E64D9402DEA7}" type="pres">
      <dgm:prSet presAssocID="{72821F52-3BD8-4A2C-ABBF-9D70F4814750}" presName="sibTrans" presStyleCnt="0"/>
      <dgm:spPr/>
    </dgm:pt>
    <dgm:pt modelId="{9E4EF6AD-652E-4540-968E-BEE6262DB425}" type="pres">
      <dgm:prSet presAssocID="{159384F5-D62B-4F66-9EE8-3958D021B5F0}" presName="node" presStyleLbl="node1" presStyleIdx="7" presStyleCnt="8">
        <dgm:presLayoutVars>
          <dgm:bulletEnabled val="1"/>
        </dgm:presLayoutVars>
      </dgm:prSet>
      <dgm:spPr/>
    </dgm:pt>
  </dgm:ptLst>
  <dgm:cxnLst>
    <dgm:cxn modelId="{0C3BA615-9999-48C6-9B14-479521E88C1A}" type="presOf" srcId="{159384F5-D62B-4F66-9EE8-3958D021B5F0}" destId="{9E4EF6AD-652E-4540-968E-BEE6262DB425}" srcOrd="0" destOrd="0" presId="urn:microsoft.com/office/officeart/2005/8/layout/default"/>
    <dgm:cxn modelId="{AD6F2D2B-E81F-4071-A778-13574FB66A2E}" srcId="{35BF75AD-8B24-4F8C-A9FF-DA1FDE12009C}" destId="{F4601EE1-B132-45BF-9F7C-F02580A5A009}" srcOrd="6" destOrd="0" parTransId="{E4E73AB7-D5A0-4F6F-A0EA-5EBD288747C9}" sibTransId="{72821F52-3BD8-4A2C-ABBF-9D70F4814750}"/>
    <dgm:cxn modelId="{5DEDF12E-544C-4F51-8C34-748D94BB14FB}" type="presOf" srcId="{35BF75AD-8B24-4F8C-A9FF-DA1FDE12009C}" destId="{5D94591C-894A-4CB1-95CA-91A09FD901E8}" srcOrd="0" destOrd="0" presId="urn:microsoft.com/office/officeart/2005/8/layout/default"/>
    <dgm:cxn modelId="{4C44C431-25F4-4FA4-AD32-C6B3E5BA7BFE}" type="presOf" srcId="{BA5DFB6A-8654-4B7B-8163-9C3AC6E85871}" destId="{2D9F5707-18EE-4F6F-BDF1-0AAFA4F7FB51}" srcOrd="0" destOrd="0" presId="urn:microsoft.com/office/officeart/2005/8/layout/default"/>
    <dgm:cxn modelId="{C920395D-8A33-4700-AD33-545435BA6C44}" srcId="{35BF75AD-8B24-4F8C-A9FF-DA1FDE12009C}" destId="{09945C9E-D825-40D2-91CD-23F861F951E9}" srcOrd="0" destOrd="0" parTransId="{6BAF851F-42B5-4A0E-AC90-DF10196C891B}" sibTransId="{6C882789-8113-47F4-AD23-6822720F56F0}"/>
    <dgm:cxn modelId="{7C26826A-4763-447C-A7D7-11A35DB6B2B2}" srcId="{35BF75AD-8B24-4F8C-A9FF-DA1FDE12009C}" destId="{72787C9F-D39A-4253-B54E-7DB42EA1F805}" srcOrd="1" destOrd="0" parTransId="{B57DC06A-19A4-4691-9420-BDE05F1F8491}" sibTransId="{CC2D081D-0501-4F79-BCEE-6BEEB57BA72A}"/>
    <dgm:cxn modelId="{84A43255-23F5-468F-8AEB-4C5BAE26AA55}" srcId="{35BF75AD-8B24-4F8C-A9FF-DA1FDE12009C}" destId="{056867DD-B7A2-4A8C-A700-5039264393AA}" srcOrd="4" destOrd="0" parTransId="{8C10E357-F84C-428B-9F95-E97A44E9E7DC}" sibTransId="{31BDF448-47D0-4C9B-B8C3-B88D05DC73D3}"/>
    <dgm:cxn modelId="{A674248E-8D1C-40B6-B561-6CCBD2FAEE82}" type="presOf" srcId="{72787C9F-D39A-4253-B54E-7DB42EA1F805}" destId="{D1C6BC01-606E-4E42-9614-10DE87E8065D}" srcOrd="0" destOrd="0" presId="urn:microsoft.com/office/officeart/2005/8/layout/default"/>
    <dgm:cxn modelId="{EA774F97-1663-4D1C-9D35-ADFD48144827}" srcId="{35BF75AD-8B24-4F8C-A9FF-DA1FDE12009C}" destId="{6E85E85D-DACC-4523-AAB0-62E53E410183}" srcOrd="5" destOrd="0" parTransId="{3A12B581-6597-4107-A42F-75CC0C35DAC0}" sibTransId="{B885B781-76BA-4481-A938-5D39975D17C3}"/>
    <dgm:cxn modelId="{AA6CCB9C-39D9-4D8C-B67F-296145CCD58E}" type="presOf" srcId="{7B07BE06-D81E-4324-906C-9A9C20D54D5F}" destId="{CCBB7B6E-4DD2-4381-B06E-02D0F64A0962}" srcOrd="0" destOrd="0" presId="urn:microsoft.com/office/officeart/2005/8/layout/default"/>
    <dgm:cxn modelId="{C607559E-7A65-4B14-9624-120D4015ACA6}" srcId="{35BF75AD-8B24-4F8C-A9FF-DA1FDE12009C}" destId="{159384F5-D62B-4F66-9EE8-3958D021B5F0}" srcOrd="7" destOrd="0" parTransId="{DE3E7AB7-1AA0-47C8-9BA7-23E20FACE5B4}" sibTransId="{531B669B-4965-4CA5-AF5B-4C3624C24BF5}"/>
    <dgm:cxn modelId="{130D34A0-ECEC-4C8D-9491-ADC2DE37DEEE}" type="presOf" srcId="{09945C9E-D825-40D2-91CD-23F861F951E9}" destId="{C4F481E0-F086-4D27-8F85-DD815BB9F36E}" srcOrd="0" destOrd="0" presId="urn:microsoft.com/office/officeart/2005/8/layout/default"/>
    <dgm:cxn modelId="{D7EC0BC5-2ACB-4F1A-87C3-4D93D6F2F593}" type="presOf" srcId="{F4601EE1-B132-45BF-9F7C-F02580A5A009}" destId="{060E1CCF-1741-4564-A2EC-ED57CF8D7577}" srcOrd="0" destOrd="0" presId="urn:microsoft.com/office/officeart/2005/8/layout/default"/>
    <dgm:cxn modelId="{6F9CB6D5-9E71-4161-973A-E840AA68E08B}" srcId="{35BF75AD-8B24-4F8C-A9FF-DA1FDE12009C}" destId="{7B07BE06-D81E-4324-906C-9A9C20D54D5F}" srcOrd="3" destOrd="0" parTransId="{07254F9D-147B-4ECF-B83C-3C7D8F7B2016}" sibTransId="{89BF1030-1275-4C57-82FC-A488677477AA}"/>
    <dgm:cxn modelId="{E96D8CDE-D3A8-4AE3-BCF0-E5405F05E992}" type="presOf" srcId="{056867DD-B7A2-4A8C-A700-5039264393AA}" destId="{58F985FE-EACA-43FD-A6D8-D63721B69EA6}" srcOrd="0" destOrd="0" presId="urn:microsoft.com/office/officeart/2005/8/layout/default"/>
    <dgm:cxn modelId="{931EFEEE-26B8-4E1F-8441-A0EC8F79558A}" srcId="{35BF75AD-8B24-4F8C-A9FF-DA1FDE12009C}" destId="{BA5DFB6A-8654-4B7B-8163-9C3AC6E85871}" srcOrd="2" destOrd="0" parTransId="{90F1834B-C6CE-4339-A71F-54BB018CFABB}" sibTransId="{9851DBA3-954B-4EA4-AFF0-2050D1667ACC}"/>
    <dgm:cxn modelId="{4E16C9F4-8809-4DB5-9D89-C4C50D4C277B}" type="presOf" srcId="{6E85E85D-DACC-4523-AAB0-62E53E410183}" destId="{CA38A055-2547-4372-B49F-2EEAA4D82B91}" srcOrd="0" destOrd="0" presId="urn:microsoft.com/office/officeart/2005/8/layout/default"/>
    <dgm:cxn modelId="{4D8E940B-1345-4D28-8D5A-56D8D53927B6}" type="presParOf" srcId="{5D94591C-894A-4CB1-95CA-91A09FD901E8}" destId="{C4F481E0-F086-4D27-8F85-DD815BB9F36E}" srcOrd="0" destOrd="0" presId="urn:microsoft.com/office/officeart/2005/8/layout/default"/>
    <dgm:cxn modelId="{1819C333-DC4E-469B-91DD-D6FC7457A86F}" type="presParOf" srcId="{5D94591C-894A-4CB1-95CA-91A09FD901E8}" destId="{4B63D9DB-06C8-4062-A090-BBDB4A85F7F3}" srcOrd="1" destOrd="0" presId="urn:microsoft.com/office/officeart/2005/8/layout/default"/>
    <dgm:cxn modelId="{B45352D7-0963-4B94-81A0-65C9858FA1CE}" type="presParOf" srcId="{5D94591C-894A-4CB1-95CA-91A09FD901E8}" destId="{D1C6BC01-606E-4E42-9614-10DE87E8065D}" srcOrd="2" destOrd="0" presId="urn:microsoft.com/office/officeart/2005/8/layout/default"/>
    <dgm:cxn modelId="{278E3773-7751-49EB-8CAD-15ACC3287BAA}" type="presParOf" srcId="{5D94591C-894A-4CB1-95CA-91A09FD901E8}" destId="{4DC79C02-5BC1-466E-891A-88FFA4FA1624}" srcOrd="3" destOrd="0" presId="urn:microsoft.com/office/officeart/2005/8/layout/default"/>
    <dgm:cxn modelId="{F1510CB0-26CE-4071-A4B7-EFFCA0FDA607}" type="presParOf" srcId="{5D94591C-894A-4CB1-95CA-91A09FD901E8}" destId="{2D9F5707-18EE-4F6F-BDF1-0AAFA4F7FB51}" srcOrd="4" destOrd="0" presId="urn:microsoft.com/office/officeart/2005/8/layout/default"/>
    <dgm:cxn modelId="{B12C6876-9C57-4EB3-A9D8-09047C986306}" type="presParOf" srcId="{5D94591C-894A-4CB1-95CA-91A09FD901E8}" destId="{0253BC0D-4907-4901-BA48-F83268604138}" srcOrd="5" destOrd="0" presId="urn:microsoft.com/office/officeart/2005/8/layout/default"/>
    <dgm:cxn modelId="{D7E4C46C-77A5-438F-B640-B4A3EB85AEB7}" type="presParOf" srcId="{5D94591C-894A-4CB1-95CA-91A09FD901E8}" destId="{CCBB7B6E-4DD2-4381-B06E-02D0F64A0962}" srcOrd="6" destOrd="0" presId="urn:microsoft.com/office/officeart/2005/8/layout/default"/>
    <dgm:cxn modelId="{17CD5FE6-68F1-42AC-ACAF-F79A64C81E70}" type="presParOf" srcId="{5D94591C-894A-4CB1-95CA-91A09FD901E8}" destId="{A40172E5-9106-4128-95B6-AE97842661C1}" srcOrd="7" destOrd="0" presId="urn:microsoft.com/office/officeart/2005/8/layout/default"/>
    <dgm:cxn modelId="{D53A5A83-DF4D-447D-B70F-8AD000BCAD52}" type="presParOf" srcId="{5D94591C-894A-4CB1-95CA-91A09FD901E8}" destId="{58F985FE-EACA-43FD-A6D8-D63721B69EA6}" srcOrd="8" destOrd="0" presId="urn:microsoft.com/office/officeart/2005/8/layout/default"/>
    <dgm:cxn modelId="{D666AAB0-308E-49F1-979F-E1B96B79699F}" type="presParOf" srcId="{5D94591C-894A-4CB1-95CA-91A09FD901E8}" destId="{7078D6F6-BBFE-4837-879C-3F09F0AB96EF}" srcOrd="9" destOrd="0" presId="urn:microsoft.com/office/officeart/2005/8/layout/default"/>
    <dgm:cxn modelId="{695FA48F-2800-4266-A290-85B70CEA7502}" type="presParOf" srcId="{5D94591C-894A-4CB1-95CA-91A09FD901E8}" destId="{CA38A055-2547-4372-B49F-2EEAA4D82B91}" srcOrd="10" destOrd="0" presId="urn:microsoft.com/office/officeart/2005/8/layout/default"/>
    <dgm:cxn modelId="{6BC0604C-A51B-4E33-B756-9CB3FAFD75D0}" type="presParOf" srcId="{5D94591C-894A-4CB1-95CA-91A09FD901E8}" destId="{7D217894-BBDA-4D24-B38F-44DD044F2108}" srcOrd="11" destOrd="0" presId="urn:microsoft.com/office/officeart/2005/8/layout/default"/>
    <dgm:cxn modelId="{428AAB50-E27C-4901-978C-63290A6D9458}" type="presParOf" srcId="{5D94591C-894A-4CB1-95CA-91A09FD901E8}" destId="{060E1CCF-1741-4564-A2EC-ED57CF8D7577}" srcOrd="12" destOrd="0" presId="urn:microsoft.com/office/officeart/2005/8/layout/default"/>
    <dgm:cxn modelId="{2CC13CDB-281B-47D9-A02B-E31BF8C64EEE}" type="presParOf" srcId="{5D94591C-894A-4CB1-95CA-91A09FD901E8}" destId="{A6057745-7B82-4E9C-919F-E64D9402DEA7}" srcOrd="13" destOrd="0" presId="urn:microsoft.com/office/officeart/2005/8/layout/default"/>
    <dgm:cxn modelId="{A3AEB63A-D044-4185-892C-786E9B0B1AFC}" type="presParOf" srcId="{5D94591C-894A-4CB1-95CA-91A09FD901E8}" destId="{9E4EF6AD-652E-4540-968E-BEE6262DB425}"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B2BEA0-C3C1-40A8-B7C7-71C98B74690F}"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2ED1FFBE-248A-45DD-97D4-161D66B8D4DC}">
      <dgm:prSet/>
      <dgm:spPr/>
      <dgm:t>
        <a:bodyPr/>
        <a:lstStyle/>
        <a:p>
          <a:r>
            <a:rPr lang="en-US"/>
            <a:t>Observation</a:t>
          </a:r>
        </a:p>
      </dgm:t>
    </dgm:pt>
    <dgm:pt modelId="{1BEF71E9-9300-4D93-B7D2-5FDB1396D0FF}" type="parTrans" cxnId="{8A27A151-8D9A-40BE-9924-51EF7413B476}">
      <dgm:prSet/>
      <dgm:spPr/>
      <dgm:t>
        <a:bodyPr/>
        <a:lstStyle/>
        <a:p>
          <a:endParaRPr lang="en-US"/>
        </a:p>
      </dgm:t>
    </dgm:pt>
    <dgm:pt modelId="{329BD8A5-BA58-4CC9-9C90-2E6675AB462C}" type="sibTrans" cxnId="{8A27A151-8D9A-40BE-9924-51EF7413B476}">
      <dgm:prSet/>
      <dgm:spPr/>
      <dgm:t>
        <a:bodyPr/>
        <a:lstStyle/>
        <a:p>
          <a:endParaRPr lang="en-US"/>
        </a:p>
      </dgm:t>
    </dgm:pt>
    <dgm:pt modelId="{E0A0A4EC-6774-43DA-AE9E-EE4673BAC01E}">
      <dgm:prSet/>
      <dgm:spPr/>
      <dgm:t>
        <a:bodyPr/>
        <a:lstStyle/>
        <a:p>
          <a:r>
            <a:rPr lang="en-US"/>
            <a:t>Surveys</a:t>
          </a:r>
        </a:p>
      </dgm:t>
    </dgm:pt>
    <dgm:pt modelId="{70EBDACE-C9FF-4996-8165-6434A9E1CC93}" type="parTrans" cxnId="{20781FED-7A9B-4F53-A599-68211C8F532E}">
      <dgm:prSet/>
      <dgm:spPr/>
      <dgm:t>
        <a:bodyPr/>
        <a:lstStyle/>
        <a:p>
          <a:endParaRPr lang="en-US"/>
        </a:p>
      </dgm:t>
    </dgm:pt>
    <dgm:pt modelId="{51E755C7-0894-4AD3-8A64-9862307BD77F}" type="sibTrans" cxnId="{20781FED-7A9B-4F53-A599-68211C8F532E}">
      <dgm:prSet/>
      <dgm:spPr/>
      <dgm:t>
        <a:bodyPr/>
        <a:lstStyle/>
        <a:p>
          <a:endParaRPr lang="en-US"/>
        </a:p>
      </dgm:t>
    </dgm:pt>
    <dgm:pt modelId="{A02C7596-7D36-4998-80EE-60653D134CB7}">
      <dgm:prSet/>
      <dgm:spPr/>
      <dgm:t>
        <a:bodyPr/>
        <a:lstStyle/>
        <a:p>
          <a:r>
            <a:rPr lang="en-US"/>
            <a:t>experiments. </a:t>
          </a:r>
        </a:p>
      </dgm:t>
    </dgm:pt>
    <dgm:pt modelId="{1A08D2DF-3E0B-4ED9-B1FF-27D05B4EA47D}" type="parTrans" cxnId="{8AB62A8B-C9DB-4B3E-B259-0458AA6FFF62}">
      <dgm:prSet/>
      <dgm:spPr/>
      <dgm:t>
        <a:bodyPr/>
        <a:lstStyle/>
        <a:p>
          <a:endParaRPr lang="en-US"/>
        </a:p>
      </dgm:t>
    </dgm:pt>
    <dgm:pt modelId="{D7897DDD-5660-4B6B-8CE8-77F8289B054F}" type="sibTrans" cxnId="{8AB62A8B-C9DB-4B3E-B259-0458AA6FFF62}">
      <dgm:prSet/>
      <dgm:spPr/>
      <dgm:t>
        <a:bodyPr/>
        <a:lstStyle/>
        <a:p>
          <a:endParaRPr lang="en-US"/>
        </a:p>
      </dgm:t>
    </dgm:pt>
    <dgm:pt modelId="{72D2F3BA-7D76-4B07-BA00-98CA465A8587}" type="pres">
      <dgm:prSet presAssocID="{B7B2BEA0-C3C1-40A8-B7C7-71C98B74690F}" presName="hierChild1" presStyleCnt="0">
        <dgm:presLayoutVars>
          <dgm:chPref val="1"/>
          <dgm:dir/>
          <dgm:animOne val="branch"/>
          <dgm:animLvl val="lvl"/>
          <dgm:resizeHandles/>
        </dgm:presLayoutVars>
      </dgm:prSet>
      <dgm:spPr/>
    </dgm:pt>
    <dgm:pt modelId="{E566D851-8E49-49E6-B3F4-5E21C094E352}" type="pres">
      <dgm:prSet presAssocID="{2ED1FFBE-248A-45DD-97D4-161D66B8D4DC}" presName="hierRoot1" presStyleCnt="0"/>
      <dgm:spPr/>
    </dgm:pt>
    <dgm:pt modelId="{9A0C47E1-B421-4CE9-9778-A119AFFF0869}" type="pres">
      <dgm:prSet presAssocID="{2ED1FFBE-248A-45DD-97D4-161D66B8D4DC}" presName="composite" presStyleCnt="0"/>
      <dgm:spPr/>
    </dgm:pt>
    <dgm:pt modelId="{BA0E4AA9-9418-4B2B-8C5A-B89E973C4208}" type="pres">
      <dgm:prSet presAssocID="{2ED1FFBE-248A-45DD-97D4-161D66B8D4DC}" presName="background" presStyleLbl="node0" presStyleIdx="0" presStyleCnt="3"/>
      <dgm:spPr/>
    </dgm:pt>
    <dgm:pt modelId="{76E04BC3-B893-4C17-8D4F-34A6F753F6BC}" type="pres">
      <dgm:prSet presAssocID="{2ED1FFBE-248A-45DD-97D4-161D66B8D4DC}" presName="text" presStyleLbl="fgAcc0" presStyleIdx="0" presStyleCnt="3">
        <dgm:presLayoutVars>
          <dgm:chPref val="3"/>
        </dgm:presLayoutVars>
      </dgm:prSet>
      <dgm:spPr/>
    </dgm:pt>
    <dgm:pt modelId="{E66895BE-FF28-4052-85D9-66DBDD530819}" type="pres">
      <dgm:prSet presAssocID="{2ED1FFBE-248A-45DD-97D4-161D66B8D4DC}" presName="hierChild2" presStyleCnt="0"/>
      <dgm:spPr/>
    </dgm:pt>
    <dgm:pt modelId="{3F26451B-430E-47D7-B853-33A7F39A3313}" type="pres">
      <dgm:prSet presAssocID="{E0A0A4EC-6774-43DA-AE9E-EE4673BAC01E}" presName="hierRoot1" presStyleCnt="0"/>
      <dgm:spPr/>
    </dgm:pt>
    <dgm:pt modelId="{E9D708D7-A78D-4ADD-8152-50CB07D52485}" type="pres">
      <dgm:prSet presAssocID="{E0A0A4EC-6774-43DA-AE9E-EE4673BAC01E}" presName="composite" presStyleCnt="0"/>
      <dgm:spPr/>
    </dgm:pt>
    <dgm:pt modelId="{E0C91558-580E-4417-89FD-710E14E700E0}" type="pres">
      <dgm:prSet presAssocID="{E0A0A4EC-6774-43DA-AE9E-EE4673BAC01E}" presName="background" presStyleLbl="node0" presStyleIdx="1" presStyleCnt="3"/>
      <dgm:spPr/>
    </dgm:pt>
    <dgm:pt modelId="{CEE1B173-9A9F-4C98-90A9-F687A1DDBC1F}" type="pres">
      <dgm:prSet presAssocID="{E0A0A4EC-6774-43DA-AE9E-EE4673BAC01E}" presName="text" presStyleLbl="fgAcc0" presStyleIdx="1" presStyleCnt="3">
        <dgm:presLayoutVars>
          <dgm:chPref val="3"/>
        </dgm:presLayoutVars>
      </dgm:prSet>
      <dgm:spPr/>
    </dgm:pt>
    <dgm:pt modelId="{C6047733-395C-435A-B084-78FE1A875A69}" type="pres">
      <dgm:prSet presAssocID="{E0A0A4EC-6774-43DA-AE9E-EE4673BAC01E}" presName="hierChild2" presStyleCnt="0"/>
      <dgm:spPr/>
    </dgm:pt>
    <dgm:pt modelId="{AC4F3718-2CC0-40A8-B179-C019E78336D5}" type="pres">
      <dgm:prSet presAssocID="{A02C7596-7D36-4998-80EE-60653D134CB7}" presName="hierRoot1" presStyleCnt="0"/>
      <dgm:spPr/>
    </dgm:pt>
    <dgm:pt modelId="{9592B47E-B413-428C-894E-FF78307757F7}" type="pres">
      <dgm:prSet presAssocID="{A02C7596-7D36-4998-80EE-60653D134CB7}" presName="composite" presStyleCnt="0"/>
      <dgm:spPr/>
    </dgm:pt>
    <dgm:pt modelId="{FCB7415E-2B6D-4E1D-8AC3-2CDD4422094B}" type="pres">
      <dgm:prSet presAssocID="{A02C7596-7D36-4998-80EE-60653D134CB7}" presName="background" presStyleLbl="node0" presStyleIdx="2" presStyleCnt="3"/>
      <dgm:spPr/>
    </dgm:pt>
    <dgm:pt modelId="{A2A0AEF8-97EC-4471-9696-16B419C9798A}" type="pres">
      <dgm:prSet presAssocID="{A02C7596-7D36-4998-80EE-60653D134CB7}" presName="text" presStyleLbl="fgAcc0" presStyleIdx="2" presStyleCnt="3">
        <dgm:presLayoutVars>
          <dgm:chPref val="3"/>
        </dgm:presLayoutVars>
      </dgm:prSet>
      <dgm:spPr/>
    </dgm:pt>
    <dgm:pt modelId="{C6F92454-671B-4403-B8A3-03F62C1EE237}" type="pres">
      <dgm:prSet presAssocID="{A02C7596-7D36-4998-80EE-60653D134CB7}" presName="hierChild2" presStyleCnt="0"/>
      <dgm:spPr/>
    </dgm:pt>
  </dgm:ptLst>
  <dgm:cxnLst>
    <dgm:cxn modelId="{C92C8728-51F6-453A-B96F-8D160D31F998}" type="presOf" srcId="{A02C7596-7D36-4998-80EE-60653D134CB7}" destId="{A2A0AEF8-97EC-4471-9696-16B419C9798A}" srcOrd="0" destOrd="0" presId="urn:microsoft.com/office/officeart/2005/8/layout/hierarchy1"/>
    <dgm:cxn modelId="{F697E933-7337-41CF-9569-57C4899816A1}" type="presOf" srcId="{E0A0A4EC-6774-43DA-AE9E-EE4673BAC01E}" destId="{CEE1B173-9A9F-4C98-90A9-F687A1DDBC1F}" srcOrd="0" destOrd="0" presId="urn:microsoft.com/office/officeart/2005/8/layout/hierarchy1"/>
    <dgm:cxn modelId="{8A27A151-8D9A-40BE-9924-51EF7413B476}" srcId="{B7B2BEA0-C3C1-40A8-B7C7-71C98B74690F}" destId="{2ED1FFBE-248A-45DD-97D4-161D66B8D4DC}" srcOrd="0" destOrd="0" parTransId="{1BEF71E9-9300-4D93-B7D2-5FDB1396D0FF}" sibTransId="{329BD8A5-BA58-4CC9-9C90-2E6675AB462C}"/>
    <dgm:cxn modelId="{8AB62A8B-C9DB-4B3E-B259-0458AA6FFF62}" srcId="{B7B2BEA0-C3C1-40A8-B7C7-71C98B74690F}" destId="{A02C7596-7D36-4998-80EE-60653D134CB7}" srcOrd="2" destOrd="0" parTransId="{1A08D2DF-3E0B-4ED9-B1FF-27D05B4EA47D}" sibTransId="{D7897DDD-5660-4B6B-8CE8-77F8289B054F}"/>
    <dgm:cxn modelId="{4544EEC2-2B9B-47E2-A85D-34F0DE10F400}" type="presOf" srcId="{B7B2BEA0-C3C1-40A8-B7C7-71C98B74690F}" destId="{72D2F3BA-7D76-4B07-BA00-98CA465A8587}" srcOrd="0" destOrd="0" presId="urn:microsoft.com/office/officeart/2005/8/layout/hierarchy1"/>
    <dgm:cxn modelId="{67B3A4DA-835C-4752-BE83-7EB94BD9A5B3}" type="presOf" srcId="{2ED1FFBE-248A-45DD-97D4-161D66B8D4DC}" destId="{76E04BC3-B893-4C17-8D4F-34A6F753F6BC}" srcOrd="0" destOrd="0" presId="urn:microsoft.com/office/officeart/2005/8/layout/hierarchy1"/>
    <dgm:cxn modelId="{20781FED-7A9B-4F53-A599-68211C8F532E}" srcId="{B7B2BEA0-C3C1-40A8-B7C7-71C98B74690F}" destId="{E0A0A4EC-6774-43DA-AE9E-EE4673BAC01E}" srcOrd="1" destOrd="0" parTransId="{70EBDACE-C9FF-4996-8165-6434A9E1CC93}" sibTransId="{51E755C7-0894-4AD3-8A64-9862307BD77F}"/>
    <dgm:cxn modelId="{D0283835-E11E-4EEE-A75F-0ACA966BE191}" type="presParOf" srcId="{72D2F3BA-7D76-4B07-BA00-98CA465A8587}" destId="{E566D851-8E49-49E6-B3F4-5E21C094E352}" srcOrd="0" destOrd="0" presId="urn:microsoft.com/office/officeart/2005/8/layout/hierarchy1"/>
    <dgm:cxn modelId="{AFECE9F9-9F9A-4D33-8FBF-15253FCC24D1}" type="presParOf" srcId="{E566D851-8E49-49E6-B3F4-5E21C094E352}" destId="{9A0C47E1-B421-4CE9-9778-A119AFFF0869}" srcOrd="0" destOrd="0" presId="urn:microsoft.com/office/officeart/2005/8/layout/hierarchy1"/>
    <dgm:cxn modelId="{50DA48E2-26FB-4F02-B443-BBC008C149D9}" type="presParOf" srcId="{9A0C47E1-B421-4CE9-9778-A119AFFF0869}" destId="{BA0E4AA9-9418-4B2B-8C5A-B89E973C4208}" srcOrd="0" destOrd="0" presId="urn:microsoft.com/office/officeart/2005/8/layout/hierarchy1"/>
    <dgm:cxn modelId="{08D8E985-D772-4D13-9B42-6788FC8F351B}" type="presParOf" srcId="{9A0C47E1-B421-4CE9-9778-A119AFFF0869}" destId="{76E04BC3-B893-4C17-8D4F-34A6F753F6BC}" srcOrd="1" destOrd="0" presId="urn:microsoft.com/office/officeart/2005/8/layout/hierarchy1"/>
    <dgm:cxn modelId="{FEAAB505-19C5-4C8E-85B7-304662B96D9E}" type="presParOf" srcId="{E566D851-8E49-49E6-B3F4-5E21C094E352}" destId="{E66895BE-FF28-4052-85D9-66DBDD530819}" srcOrd="1" destOrd="0" presId="urn:microsoft.com/office/officeart/2005/8/layout/hierarchy1"/>
    <dgm:cxn modelId="{9374E604-F958-42F5-AF16-4B1CF79EE335}" type="presParOf" srcId="{72D2F3BA-7D76-4B07-BA00-98CA465A8587}" destId="{3F26451B-430E-47D7-B853-33A7F39A3313}" srcOrd="1" destOrd="0" presId="urn:microsoft.com/office/officeart/2005/8/layout/hierarchy1"/>
    <dgm:cxn modelId="{7801B2F4-EE54-437B-B86F-317BED25EBD5}" type="presParOf" srcId="{3F26451B-430E-47D7-B853-33A7F39A3313}" destId="{E9D708D7-A78D-4ADD-8152-50CB07D52485}" srcOrd="0" destOrd="0" presId="urn:microsoft.com/office/officeart/2005/8/layout/hierarchy1"/>
    <dgm:cxn modelId="{3802914A-A069-4592-8D12-6809FE7EF186}" type="presParOf" srcId="{E9D708D7-A78D-4ADD-8152-50CB07D52485}" destId="{E0C91558-580E-4417-89FD-710E14E700E0}" srcOrd="0" destOrd="0" presId="urn:microsoft.com/office/officeart/2005/8/layout/hierarchy1"/>
    <dgm:cxn modelId="{34ECCFA8-B66E-4D5D-8CB6-0BB6E74D61ED}" type="presParOf" srcId="{E9D708D7-A78D-4ADD-8152-50CB07D52485}" destId="{CEE1B173-9A9F-4C98-90A9-F687A1DDBC1F}" srcOrd="1" destOrd="0" presId="urn:microsoft.com/office/officeart/2005/8/layout/hierarchy1"/>
    <dgm:cxn modelId="{C19F40AD-289E-4372-BEFB-33928412AD5C}" type="presParOf" srcId="{3F26451B-430E-47D7-B853-33A7F39A3313}" destId="{C6047733-395C-435A-B084-78FE1A875A69}" srcOrd="1" destOrd="0" presId="urn:microsoft.com/office/officeart/2005/8/layout/hierarchy1"/>
    <dgm:cxn modelId="{F18AE264-9DA6-4C5E-86FE-B55C9CA2EBDC}" type="presParOf" srcId="{72D2F3BA-7D76-4B07-BA00-98CA465A8587}" destId="{AC4F3718-2CC0-40A8-B179-C019E78336D5}" srcOrd="2" destOrd="0" presId="urn:microsoft.com/office/officeart/2005/8/layout/hierarchy1"/>
    <dgm:cxn modelId="{00CBFF0F-FBFA-4FA6-95A9-76C61C6D2C62}" type="presParOf" srcId="{AC4F3718-2CC0-40A8-B179-C019E78336D5}" destId="{9592B47E-B413-428C-894E-FF78307757F7}" srcOrd="0" destOrd="0" presId="urn:microsoft.com/office/officeart/2005/8/layout/hierarchy1"/>
    <dgm:cxn modelId="{04AD1412-C154-4933-BD47-F7F9CEED3B07}" type="presParOf" srcId="{9592B47E-B413-428C-894E-FF78307757F7}" destId="{FCB7415E-2B6D-4E1D-8AC3-2CDD4422094B}" srcOrd="0" destOrd="0" presId="urn:microsoft.com/office/officeart/2005/8/layout/hierarchy1"/>
    <dgm:cxn modelId="{5902083D-98B2-4765-8A4E-D75621395335}" type="presParOf" srcId="{9592B47E-B413-428C-894E-FF78307757F7}" destId="{A2A0AEF8-97EC-4471-9696-16B419C9798A}" srcOrd="1" destOrd="0" presId="urn:microsoft.com/office/officeart/2005/8/layout/hierarchy1"/>
    <dgm:cxn modelId="{DB8841AA-6280-4C29-86DF-2849227D4D32}" type="presParOf" srcId="{AC4F3718-2CC0-40A8-B179-C019E78336D5}" destId="{C6F92454-671B-4403-B8A3-03F62C1EE23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F7B57-958D-4BDA-A7A9-AEA453227CC2}">
      <dsp:nvSpPr>
        <dsp:cNvPr id="0" name=""/>
        <dsp:cNvSpPr/>
      </dsp:nvSpPr>
      <dsp:spPr>
        <a:xfrm>
          <a:off x="150037" y="1887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DFB24D-BA9C-4F0C-8C51-D4C9D9D10E5D}">
      <dsp:nvSpPr>
        <dsp:cNvPr id="0" name=""/>
        <dsp:cNvSpPr/>
      </dsp:nvSpPr>
      <dsp:spPr>
        <a:xfrm>
          <a:off x="341878" y="210720"/>
          <a:ext cx="529847" cy="5298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95B172-5DCE-4523-B70F-3423AEA2ACBD}">
      <dsp:nvSpPr>
        <dsp:cNvPr id="0" name=""/>
        <dsp:cNvSpPr/>
      </dsp:nvSpPr>
      <dsp:spPr>
        <a:xfrm>
          <a:off x="1259323" y="1887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Define the Marketing Information System (MIS)</a:t>
          </a:r>
          <a:endParaRPr lang="en-US" sz="1900" kern="1200"/>
        </a:p>
      </dsp:txBody>
      <dsp:txXfrm>
        <a:off x="1259323" y="18879"/>
        <a:ext cx="2153320" cy="913529"/>
      </dsp:txXfrm>
    </dsp:sp>
    <dsp:sp modelId="{98E2FA86-89D7-4CCB-9591-E5B77D461AE2}">
      <dsp:nvSpPr>
        <dsp:cNvPr id="0" name=""/>
        <dsp:cNvSpPr/>
      </dsp:nvSpPr>
      <dsp:spPr>
        <a:xfrm>
          <a:off x="3787843" y="1887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0C04F8-7432-4E12-8C48-49CCE44357E5}">
      <dsp:nvSpPr>
        <dsp:cNvPr id="0" name=""/>
        <dsp:cNvSpPr/>
      </dsp:nvSpPr>
      <dsp:spPr>
        <a:xfrm>
          <a:off x="3979684" y="210720"/>
          <a:ext cx="529847" cy="5298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ECDA5B-F61A-4F33-A7EA-98117414482C}">
      <dsp:nvSpPr>
        <dsp:cNvPr id="0" name=""/>
        <dsp:cNvSpPr/>
      </dsp:nvSpPr>
      <dsp:spPr>
        <a:xfrm>
          <a:off x="4897129" y="1887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Importance of MIS</a:t>
          </a:r>
          <a:endParaRPr lang="en-US" sz="1900" kern="1200"/>
        </a:p>
      </dsp:txBody>
      <dsp:txXfrm>
        <a:off x="4897129" y="18879"/>
        <a:ext cx="2153320" cy="913529"/>
      </dsp:txXfrm>
    </dsp:sp>
    <dsp:sp modelId="{3009DA8E-A669-4664-B105-F5BB1FE76E67}">
      <dsp:nvSpPr>
        <dsp:cNvPr id="0" name=""/>
        <dsp:cNvSpPr/>
      </dsp:nvSpPr>
      <dsp:spPr>
        <a:xfrm>
          <a:off x="150037" y="131435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E83951-B33A-4BF9-AF19-E753AF6E001F}">
      <dsp:nvSpPr>
        <dsp:cNvPr id="0" name=""/>
        <dsp:cNvSpPr/>
      </dsp:nvSpPr>
      <dsp:spPr>
        <a:xfrm>
          <a:off x="341878" y="1506201"/>
          <a:ext cx="529847" cy="5298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ADDCF1-275E-4423-BD9B-EB9AC1CEDF77}">
      <dsp:nvSpPr>
        <dsp:cNvPr id="0" name=""/>
        <dsp:cNvSpPr/>
      </dsp:nvSpPr>
      <dsp:spPr>
        <a:xfrm>
          <a:off x="1259323" y="131435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Steps in the marketing research process</a:t>
          </a:r>
          <a:endParaRPr lang="en-US" sz="1900" kern="1200"/>
        </a:p>
      </dsp:txBody>
      <dsp:txXfrm>
        <a:off x="1259323" y="1314359"/>
        <a:ext cx="2153320" cy="913529"/>
      </dsp:txXfrm>
    </dsp:sp>
    <dsp:sp modelId="{FE2B28B8-6AA1-46D3-9058-CC34EC041F0B}">
      <dsp:nvSpPr>
        <dsp:cNvPr id="0" name=""/>
        <dsp:cNvSpPr/>
      </dsp:nvSpPr>
      <dsp:spPr>
        <a:xfrm>
          <a:off x="3787843" y="131435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9A5344-3440-47BD-98AB-285B75C22A76}">
      <dsp:nvSpPr>
        <dsp:cNvPr id="0" name=""/>
        <dsp:cNvSpPr/>
      </dsp:nvSpPr>
      <dsp:spPr>
        <a:xfrm>
          <a:off x="3979684" y="1506201"/>
          <a:ext cx="529847" cy="52984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69BDE2-B092-4F50-95B1-8C083B5958CF}">
      <dsp:nvSpPr>
        <dsp:cNvPr id="0" name=""/>
        <dsp:cNvSpPr/>
      </dsp:nvSpPr>
      <dsp:spPr>
        <a:xfrm>
          <a:off x="4897129" y="131435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Analyze and use marketing information</a:t>
          </a:r>
          <a:endParaRPr lang="en-US" sz="1900" kern="1200"/>
        </a:p>
      </dsp:txBody>
      <dsp:txXfrm>
        <a:off x="4897129" y="1314359"/>
        <a:ext cx="2153320" cy="9135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F481E0-F086-4D27-8F85-DD815BB9F36E}">
      <dsp:nvSpPr>
        <dsp:cNvPr id="0" name=""/>
        <dsp:cNvSpPr/>
      </dsp:nvSpPr>
      <dsp:spPr>
        <a:xfrm>
          <a:off x="3080" y="587032"/>
          <a:ext cx="2444055" cy="146643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Gain fresh deep insights into what customers want in order to create value for customers and develop a competitive advantage. </a:t>
          </a:r>
        </a:p>
      </dsp:txBody>
      <dsp:txXfrm>
        <a:off x="3080" y="587032"/>
        <a:ext cx="2444055" cy="1466433"/>
      </dsp:txXfrm>
    </dsp:sp>
    <dsp:sp modelId="{D1C6BC01-606E-4E42-9614-10DE87E8065D}">
      <dsp:nvSpPr>
        <dsp:cNvPr id="0" name=""/>
        <dsp:cNvSpPr/>
      </dsp:nvSpPr>
      <dsp:spPr>
        <a:xfrm>
          <a:off x="2691541" y="587032"/>
          <a:ext cx="2444055" cy="1466433"/>
        </a:xfrm>
        <a:prstGeom prst="rect">
          <a:avLst/>
        </a:prstGeom>
        <a:solidFill>
          <a:schemeClr val="accent3">
            <a:hueOff val="387228"/>
            <a:satOff val="14286"/>
            <a:lumOff val="-21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Effectively manage marketing information from a wide range of sources.</a:t>
          </a:r>
          <a:endParaRPr lang="en-US" sz="1600" b="1" kern="1200" dirty="0">
            <a:solidFill>
              <a:schemeClr val="bg1"/>
            </a:solidFill>
          </a:endParaRPr>
        </a:p>
      </dsp:txBody>
      <dsp:txXfrm>
        <a:off x="2691541" y="587032"/>
        <a:ext cx="2444055" cy="1466433"/>
      </dsp:txXfrm>
    </dsp:sp>
    <dsp:sp modelId="{2D9F5707-18EE-4F6F-BDF1-0AAFA4F7FB51}">
      <dsp:nvSpPr>
        <dsp:cNvPr id="0" name=""/>
        <dsp:cNvSpPr/>
      </dsp:nvSpPr>
      <dsp:spPr>
        <a:xfrm>
          <a:off x="5380002" y="587032"/>
          <a:ext cx="2444055" cy="1466433"/>
        </a:xfrm>
        <a:prstGeom prst="rect">
          <a:avLst/>
        </a:prstGeom>
        <a:solidFill>
          <a:schemeClr val="accent3">
            <a:hueOff val="774457"/>
            <a:satOff val="28571"/>
            <a:lumOff val="-4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Help make marketing decisions in a rational manner.</a:t>
          </a:r>
        </a:p>
      </dsp:txBody>
      <dsp:txXfrm>
        <a:off x="5380002" y="587032"/>
        <a:ext cx="2444055" cy="1466433"/>
      </dsp:txXfrm>
    </dsp:sp>
    <dsp:sp modelId="{CCBB7B6E-4DD2-4381-B06E-02D0F64A0962}">
      <dsp:nvSpPr>
        <dsp:cNvPr id="0" name=""/>
        <dsp:cNvSpPr/>
      </dsp:nvSpPr>
      <dsp:spPr>
        <a:xfrm>
          <a:off x="8068463" y="587032"/>
          <a:ext cx="2444055" cy="1466433"/>
        </a:xfrm>
        <a:prstGeom prst="rect">
          <a:avLst/>
        </a:prstGeom>
        <a:solidFill>
          <a:schemeClr val="accent3">
            <a:hueOff val="1161685"/>
            <a:satOff val="42857"/>
            <a:lumOff val="-63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help decision makers identify different alternatives and choose the best alternative</a:t>
          </a:r>
        </a:p>
      </dsp:txBody>
      <dsp:txXfrm>
        <a:off x="8068463" y="587032"/>
        <a:ext cx="2444055" cy="1466433"/>
      </dsp:txXfrm>
    </dsp:sp>
    <dsp:sp modelId="{58F985FE-EACA-43FD-A6D8-D63721B69EA6}">
      <dsp:nvSpPr>
        <dsp:cNvPr id="0" name=""/>
        <dsp:cNvSpPr/>
      </dsp:nvSpPr>
      <dsp:spPr>
        <a:xfrm>
          <a:off x="3080" y="2297871"/>
          <a:ext cx="2444055" cy="1466433"/>
        </a:xfrm>
        <a:prstGeom prst="rect">
          <a:avLst/>
        </a:prstGeom>
        <a:solidFill>
          <a:schemeClr val="accent3">
            <a:hueOff val="1548914"/>
            <a:satOff val="57143"/>
            <a:lumOff val="-84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Helps the marketing department to do the right strategic planning</a:t>
          </a:r>
          <a:br>
            <a:rPr lang="en-US" sz="1600" b="1" kern="1200">
              <a:solidFill>
                <a:schemeClr val="bg1"/>
              </a:solidFill>
            </a:rPr>
          </a:br>
          <a:r>
            <a:rPr lang="en-US" sz="1600" b="1" kern="1200">
              <a:solidFill>
                <a:schemeClr val="bg1"/>
              </a:solidFill>
            </a:rPr>
            <a:t>Fast-track marketing activities and processes.</a:t>
          </a:r>
        </a:p>
      </dsp:txBody>
      <dsp:txXfrm>
        <a:off x="3080" y="2297871"/>
        <a:ext cx="2444055" cy="1466433"/>
      </dsp:txXfrm>
    </dsp:sp>
    <dsp:sp modelId="{CA38A055-2547-4372-B49F-2EEAA4D82B91}">
      <dsp:nvSpPr>
        <dsp:cNvPr id="0" name=""/>
        <dsp:cNvSpPr/>
      </dsp:nvSpPr>
      <dsp:spPr>
        <a:xfrm>
          <a:off x="2691541" y="2297871"/>
          <a:ext cx="2444055" cy="1466433"/>
        </a:xfrm>
        <a:prstGeom prst="rect">
          <a:avLst/>
        </a:prstGeom>
        <a:solidFill>
          <a:schemeClr val="accent3">
            <a:hueOff val="1936142"/>
            <a:satOff val="71429"/>
            <a:lumOff val="-105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Provide other departments with the necessary information on the quantity, quality and sizes of products required on the market</a:t>
          </a:r>
        </a:p>
      </dsp:txBody>
      <dsp:txXfrm>
        <a:off x="2691541" y="2297871"/>
        <a:ext cx="2444055" cy="1466433"/>
      </dsp:txXfrm>
    </dsp:sp>
    <dsp:sp modelId="{060E1CCF-1741-4564-A2EC-ED57CF8D7577}">
      <dsp:nvSpPr>
        <dsp:cNvPr id="0" name=""/>
        <dsp:cNvSpPr/>
      </dsp:nvSpPr>
      <dsp:spPr>
        <a:xfrm>
          <a:off x="5380002" y="2297871"/>
          <a:ext cx="2444055" cy="1466433"/>
        </a:xfrm>
        <a:prstGeom prst="rect">
          <a:avLst/>
        </a:prstGeom>
        <a:solidFill>
          <a:schemeClr val="accent3">
            <a:hueOff val="2323371"/>
            <a:satOff val="85714"/>
            <a:lumOff val="-12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Helps plan new products.</a:t>
          </a:r>
        </a:p>
      </dsp:txBody>
      <dsp:txXfrm>
        <a:off x="5380002" y="2297871"/>
        <a:ext cx="2444055" cy="1466433"/>
      </dsp:txXfrm>
    </dsp:sp>
    <dsp:sp modelId="{9E4EF6AD-652E-4540-968E-BEE6262DB425}">
      <dsp:nvSpPr>
        <dsp:cNvPr id="0" name=""/>
        <dsp:cNvSpPr/>
      </dsp:nvSpPr>
      <dsp:spPr>
        <a:xfrm>
          <a:off x="8068463" y="2297871"/>
          <a:ext cx="2444055" cy="1466433"/>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Assists the organization in determining the appropriate price that will achieve profitability and satisfy the client.</a:t>
          </a:r>
        </a:p>
      </dsp:txBody>
      <dsp:txXfrm>
        <a:off x="8068463" y="2297871"/>
        <a:ext cx="2444055" cy="1466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0E4AA9-9418-4B2B-8C5A-B89E973C4208}">
      <dsp:nvSpPr>
        <dsp:cNvPr id="0" name=""/>
        <dsp:cNvSpPr/>
      </dsp:nvSpPr>
      <dsp:spPr>
        <a:xfrm>
          <a:off x="0"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E04BC3-B893-4C17-8D4F-34A6F753F6BC}">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Observation</a:t>
          </a:r>
        </a:p>
      </dsp:txBody>
      <dsp:txXfrm>
        <a:off x="383617" y="1447754"/>
        <a:ext cx="2847502" cy="1768010"/>
      </dsp:txXfrm>
    </dsp:sp>
    <dsp:sp modelId="{E0C91558-580E-4417-89FD-710E14E700E0}">
      <dsp:nvSpPr>
        <dsp:cNvPr id="0" name=""/>
        <dsp:cNvSpPr/>
      </dsp:nvSpPr>
      <dsp:spPr>
        <a:xfrm>
          <a:off x="3614737"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E1B173-9A9F-4C98-90A9-F687A1DDBC1F}">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Surveys</a:t>
          </a:r>
        </a:p>
      </dsp:txBody>
      <dsp:txXfrm>
        <a:off x="3998355" y="1447754"/>
        <a:ext cx="2847502" cy="1768010"/>
      </dsp:txXfrm>
    </dsp:sp>
    <dsp:sp modelId="{FCB7415E-2B6D-4E1D-8AC3-2CDD4422094B}">
      <dsp:nvSpPr>
        <dsp:cNvPr id="0" name=""/>
        <dsp:cNvSpPr/>
      </dsp:nvSpPr>
      <dsp:spPr>
        <a:xfrm>
          <a:off x="7229475"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A0AEF8-97EC-4471-9696-16B419C9798A}">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experiments. </a:t>
          </a:r>
        </a:p>
      </dsp:txBody>
      <dsp:txXfrm>
        <a:off x="7613092" y="1447754"/>
        <a:ext cx="2847502" cy="176801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8/16/2022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20</a:t>
            </a:fld>
            <a:endParaRPr lang="en-US" dirty="0"/>
          </a:p>
        </p:txBody>
      </p:sp>
    </p:spTree>
    <p:extLst>
      <p:ext uri="{BB962C8B-B14F-4D97-AF65-F5344CB8AC3E}">
        <p14:creationId xmlns:p14="http://schemas.microsoft.com/office/powerpoint/2010/main" val="181215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21</a:t>
            </a:fld>
            <a:endParaRPr lang="en-US" dirty="0"/>
          </a:p>
        </p:txBody>
      </p:sp>
    </p:spTree>
    <p:extLst>
      <p:ext uri="{BB962C8B-B14F-4D97-AF65-F5344CB8AC3E}">
        <p14:creationId xmlns:p14="http://schemas.microsoft.com/office/powerpoint/2010/main" val="4272522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22</a:t>
            </a:fld>
            <a:endParaRPr lang="en-US" dirty="0"/>
          </a:p>
        </p:txBody>
      </p:sp>
    </p:spTree>
    <p:extLst>
      <p:ext uri="{BB962C8B-B14F-4D97-AF65-F5344CB8AC3E}">
        <p14:creationId xmlns:p14="http://schemas.microsoft.com/office/powerpoint/2010/main" val="1084726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26</a:t>
            </a:fld>
            <a:endParaRPr lang="en-US" dirty="0"/>
          </a:p>
        </p:txBody>
      </p:sp>
    </p:spTree>
    <p:extLst>
      <p:ext uri="{BB962C8B-B14F-4D97-AF65-F5344CB8AC3E}">
        <p14:creationId xmlns:p14="http://schemas.microsoft.com/office/powerpoint/2010/main" val="3885800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35</a:t>
            </a:fld>
            <a:endParaRPr lang="en-US" dirty="0"/>
          </a:p>
        </p:txBody>
      </p:sp>
    </p:spTree>
    <p:extLst>
      <p:ext uri="{BB962C8B-B14F-4D97-AF65-F5344CB8AC3E}">
        <p14:creationId xmlns:p14="http://schemas.microsoft.com/office/powerpoint/2010/main" val="2268010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36</a:t>
            </a:fld>
            <a:endParaRPr lang="en-US" dirty="0"/>
          </a:p>
        </p:txBody>
      </p:sp>
    </p:spTree>
    <p:extLst>
      <p:ext uri="{BB962C8B-B14F-4D97-AF65-F5344CB8AC3E}">
        <p14:creationId xmlns:p14="http://schemas.microsoft.com/office/powerpoint/2010/main" val="3657410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40</a:t>
            </a:fld>
            <a:endParaRPr lang="en-US" dirty="0"/>
          </a:p>
        </p:txBody>
      </p:sp>
    </p:spTree>
    <p:extLst>
      <p:ext uri="{BB962C8B-B14F-4D97-AF65-F5344CB8AC3E}">
        <p14:creationId xmlns:p14="http://schemas.microsoft.com/office/powerpoint/2010/main" val="2960120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41</a:t>
            </a:fld>
            <a:endParaRPr lang="en-US" dirty="0"/>
          </a:p>
        </p:txBody>
      </p:sp>
    </p:spTree>
    <p:extLst>
      <p:ext uri="{BB962C8B-B14F-4D97-AF65-F5344CB8AC3E}">
        <p14:creationId xmlns:p14="http://schemas.microsoft.com/office/powerpoint/2010/main" val="732688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8/16/2022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8/16/2022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8/16/2022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8/16/2022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8/16/2022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8/16/2022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8/16/2022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8/16/2022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8/16/2022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8/16/2022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8/16/2022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8/16/2022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8/16/2022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8/16/2022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8/16/2022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8/16/2022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8/16/2022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8/16/2022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8/16/2022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8/16/2022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8/16/2022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8/16/2022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8/16/2022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8/16/2022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8/16/2022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8/16/2022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8/16/2022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8/16/2022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8/16/2022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8/16/2022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8/16/2022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8/16/2022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8/16/2022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8/16/2022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03</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8/16/2022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8/16/2022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3" Type="http://schemas.openxmlformats.org/officeDocument/2006/relationships/image" Target="../media/image13.png"/><Relationship Id="rId18" Type="http://schemas.microsoft.com/office/2007/relationships/diagramDrawing" Target="../diagrams/drawing1.xml"/><Relationship Id="rId3" Type="http://schemas.openxmlformats.org/officeDocument/2006/relationships/image" Target="../media/image12.emf"/><Relationship Id="rId12" Type="http://schemas.openxmlformats.org/officeDocument/2006/relationships/image" Target="../media/image110.png"/><Relationship Id="rId17" Type="http://schemas.openxmlformats.org/officeDocument/2006/relationships/diagramColors" Target="../diagrams/colors1.xml"/><Relationship Id="rId2" Type="http://schemas.openxmlformats.org/officeDocument/2006/relationships/image" Target="../media/image11.emf"/><Relationship Id="rId16" Type="http://schemas.openxmlformats.org/officeDocument/2006/relationships/diagramQuickStyle" Target="../diagrams/quickStyle1.xml"/><Relationship Id="rId1" Type="http://schemas.openxmlformats.org/officeDocument/2006/relationships/slideLayout" Target="../slideLayouts/slideLayout7.xml"/><Relationship Id="rId15" Type="http://schemas.openxmlformats.org/officeDocument/2006/relationships/diagramLayout" Target="../diagrams/layout1.xml"/><Relationship Id="rId4" Type="http://schemas.openxmlformats.org/officeDocument/2006/relationships/customXml" Target="../ink/ink1.xml"/><Relationship Id="rId1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705731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MARKETING INFORMATION </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650377" y="543490"/>
            <a:ext cx="2661306" cy="707886"/>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CONTENT</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mc:AlternateContent xmlns:mc="http://schemas.openxmlformats.org/markup-compatibility/2006" xmlns:p14="http://schemas.microsoft.com/office/powerpoint/2010/main">
        <mc:Choice Requires="p14">
          <p:contentPart p14:bwMode="auto" r:id="rId4">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pic>
        <p:nvPicPr>
          <p:cNvPr id="2" name="Picture 1">
            <a:extLst>
              <a:ext uri="{FF2B5EF4-FFF2-40B4-BE49-F238E27FC236}">
                <a16:creationId xmlns:a16="http://schemas.microsoft.com/office/drawing/2014/main" id="{42139D3C-0415-41B4-A1A4-B75BCC2D159F}"/>
              </a:ext>
            </a:extLst>
          </p:cNvPr>
          <p:cNvPicPr>
            <a:picLocks noChangeAspect="1"/>
          </p:cNvPicPr>
          <p:nvPr/>
        </p:nvPicPr>
        <p:blipFill>
          <a:blip r:embed="rId13"/>
          <a:stretch>
            <a:fillRect/>
          </a:stretch>
        </p:blipFill>
        <p:spPr>
          <a:xfrm>
            <a:off x="8069956" y="2305795"/>
            <a:ext cx="3850987" cy="2246409"/>
          </a:xfrm>
          <a:prstGeom prst="rect">
            <a:avLst/>
          </a:prstGeom>
          <a:ln>
            <a:noFill/>
          </a:ln>
          <a:effectLst>
            <a:softEdge rad="112500"/>
          </a:effectLst>
        </p:spPr>
      </p:pic>
      <p:graphicFrame>
        <p:nvGraphicFramePr>
          <p:cNvPr id="23" name="TextBox 8">
            <a:extLst>
              <a:ext uri="{FF2B5EF4-FFF2-40B4-BE49-F238E27FC236}">
                <a16:creationId xmlns:a16="http://schemas.microsoft.com/office/drawing/2014/main" id="{1594ACAB-19D0-4700-A2D4-A3B037A38F69}"/>
              </a:ext>
            </a:extLst>
          </p:cNvPr>
          <p:cNvGraphicFramePr/>
          <p:nvPr>
            <p:extLst>
              <p:ext uri="{D42A27DB-BD31-4B8C-83A1-F6EECF244321}">
                <p14:modId xmlns:p14="http://schemas.microsoft.com/office/powerpoint/2010/main" val="2187575657"/>
              </p:ext>
            </p:extLst>
          </p:nvPr>
        </p:nvGraphicFramePr>
        <p:xfrm>
          <a:off x="1014365" y="2204822"/>
          <a:ext cx="7200487" cy="2246769"/>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D210F-9305-49E7-BE06-17D11AB77928}"/>
              </a:ext>
            </a:extLst>
          </p:cNvPr>
          <p:cNvSpPr>
            <a:spLocks noGrp="1"/>
          </p:cNvSpPr>
          <p:nvPr>
            <p:ph type="title"/>
          </p:nvPr>
        </p:nvSpPr>
        <p:spPr>
          <a:xfrm>
            <a:off x="2390339" y="383459"/>
            <a:ext cx="9170158" cy="884904"/>
          </a:xfrm>
          <a:solidFill>
            <a:srgbClr val="0A1F61"/>
          </a:solidFill>
        </p:spPr>
        <p:txBody>
          <a:bodyPr>
            <a:normAutofit/>
          </a:bodyPr>
          <a:lstStyle/>
          <a:p>
            <a:r>
              <a:rPr lang="en-US" sz="3600" dirty="0"/>
              <a:t>Defining Marketing Information System (MIS)</a:t>
            </a:r>
          </a:p>
        </p:txBody>
      </p:sp>
      <p:sp>
        <p:nvSpPr>
          <p:cNvPr id="3" name="Content Placeholder 2">
            <a:extLst>
              <a:ext uri="{FF2B5EF4-FFF2-40B4-BE49-F238E27FC236}">
                <a16:creationId xmlns:a16="http://schemas.microsoft.com/office/drawing/2014/main" id="{B4B564E6-BC85-4798-A0DA-0C4D020755C6}"/>
              </a:ext>
            </a:extLst>
          </p:cNvPr>
          <p:cNvSpPr>
            <a:spLocks noGrp="1"/>
          </p:cNvSpPr>
          <p:nvPr>
            <p:ph idx="1"/>
          </p:nvPr>
        </p:nvSpPr>
        <p:spPr>
          <a:xfrm>
            <a:off x="5456902" y="2002606"/>
            <a:ext cx="5896897" cy="4351338"/>
          </a:xfrm>
        </p:spPr>
        <p:txBody>
          <a:bodyPr/>
          <a:lstStyle/>
          <a:p>
            <a:pPr marL="0" indent="0">
              <a:buNone/>
            </a:pPr>
            <a:r>
              <a:rPr lang="en-US" dirty="0"/>
              <a:t>“People and procedures dedicated to assessing information needs, developing the needed information, and helping decision makers to use the information to generate and validate actionable customer and market insights” Armstrong, Kotler &amp; </a:t>
            </a:r>
            <a:r>
              <a:rPr lang="en-US" dirty="0" err="1"/>
              <a:t>Opresnik</a:t>
            </a:r>
            <a:r>
              <a:rPr lang="en-US" dirty="0"/>
              <a:t> (2017)</a:t>
            </a:r>
          </a:p>
        </p:txBody>
      </p:sp>
      <p:sp>
        <p:nvSpPr>
          <p:cNvPr id="5" name="TextBox 4">
            <a:extLst>
              <a:ext uri="{FF2B5EF4-FFF2-40B4-BE49-F238E27FC236}">
                <a16:creationId xmlns:a16="http://schemas.microsoft.com/office/drawing/2014/main" id="{924E2446-A233-4D47-848D-426E94EF0E25}"/>
              </a:ext>
            </a:extLst>
          </p:cNvPr>
          <p:cNvSpPr txBox="1"/>
          <p:nvPr/>
        </p:nvSpPr>
        <p:spPr>
          <a:xfrm>
            <a:off x="486698" y="2002606"/>
            <a:ext cx="4439263" cy="1077218"/>
          </a:xfrm>
          <a:prstGeom prst="rect">
            <a:avLst/>
          </a:prstGeom>
          <a:noFill/>
        </p:spPr>
        <p:txBody>
          <a:bodyPr wrap="square">
            <a:spAutoFit/>
          </a:bodyPr>
          <a:lstStyle/>
          <a:p>
            <a:r>
              <a:rPr lang="en-US" sz="3200" b="1" dirty="0">
                <a:solidFill>
                  <a:srgbClr val="0A1F61"/>
                </a:solidFill>
              </a:rPr>
              <a:t>Marketing Information System (MIS)</a:t>
            </a:r>
          </a:p>
        </p:txBody>
      </p:sp>
      <p:cxnSp>
        <p:nvCxnSpPr>
          <p:cNvPr id="7" name="Straight Connector 6">
            <a:extLst>
              <a:ext uri="{FF2B5EF4-FFF2-40B4-BE49-F238E27FC236}">
                <a16:creationId xmlns:a16="http://schemas.microsoft.com/office/drawing/2014/main" id="{1A5D37EA-3E69-4636-9171-4C0352D53B86}"/>
              </a:ext>
            </a:extLst>
          </p:cNvPr>
          <p:cNvCxnSpPr/>
          <p:nvPr/>
        </p:nvCxnSpPr>
        <p:spPr>
          <a:xfrm>
            <a:off x="4925961" y="1722387"/>
            <a:ext cx="0" cy="3631278"/>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4FB01DD2-F7FF-4976-8AD0-860FA0E37B22}"/>
              </a:ext>
            </a:extLst>
          </p:cNvPr>
          <p:cNvPicPr>
            <a:picLocks noChangeAspect="1"/>
          </p:cNvPicPr>
          <p:nvPr/>
        </p:nvPicPr>
        <p:blipFill>
          <a:blip r:embed="rId2"/>
          <a:stretch>
            <a:fillRect/>
          </a:stretch>
        </p:blipFill>
        <p:spPr>
          <a:xfrm>
            <a:off x="1415691" y="2995892"/>
            <a:ext cx="2581275" cy="2667000"/>
          </a:xfrm>
          <a:prstGeom prst="rect">
            <a:avLst/>
          </a:prstGeom>
        </p:spPr>
      </p:pic>
    </p:spTree>
    <p:extLst>
      <p:ext uri="{BB962C8B-B14F-4D97-AF65-F5344CB8AC3E}">
        <p14:creationId xmlns:p14="http://schemas.microsoft.com/office/powerpoint/2010/main" val="3638340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2"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15">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DA6CD349-825B-4392-8B5B-97DEDB1A60FF}"/>
              </a:ext>
            </a:extLst>
          </p:cNvPr>
          <p:cNvSpPr>
            <a:spLocks noGrp="1"/>
          </p:cNvSpPr>
          <p:nvPr>
            <p:ph type="title"/>
          </p:nvPr>
        </p:nvSpPr>
        <p:spPr>
          <a:xfrm>
            <a:off x="1047280" y="759805"/>
            <a:ext cx="10306520" cy="1325563"/>
          </a:xfrm>
        </p:spPr>
        <p:txBody>
          <a:bodyPr>
            <a:normAutofit/>
          </a:bodyPr>
          <a:lstStyle/>
          <a:p>
            <a:r>
              <a:rPr lang="en-US" sz="4000">
                <a:solidFill>
                  <a:srgbClr val="FFFFFF"/>
                </a:solidFill>
              </a:rPr>
              <a:t>Marketing Information System</a:t>
            </a:r>
          </a:p>
        </p:txBody>
      </p:sp>
      <p:sp>
        <p:nvSpPr>
          <p:cNvPr id="3" name="Content Placeholder 2">
            <a:extLst>
              <a:ext uri="{FF2B5EF4-FFF2-40B4-BE49-F238E27FC236}">
                <a16:creationId xmlns:a16="http://schemas.microsoft.com/office/drawing/2014/main" id="{25194A1C-0A16-427C-B2FD-3B24C1B6E9F0}"/>
              </a:ext>
            </a:extLst>
          </p:cNvPr>
          <p:cNvSpPr>
            <a:spLocks noGrp="1"/>
          </p:cNvSpPr>
          <p:nvPr>
            <p:ph idx="1"/>
          </p:nvPr>
        </p:nvSpPr>
        <p:spPr>
          <a:xfrm>
            <a:off x="1047280" y="3117851"/>
            <a:ext cx="4931651" cy="3563159"/>
          </a:xfrm>
        </p:spPr>
        <p:txBody>
          <a:bodyPr>
            <a:normAutofit/>
          </a:bodyPr>
          <a:lstStyle/>
          <a:p>
            <a:pPr marL="0" indent="0">
              <a:buNone/>
            </a:pPr>
            <a:r>
              <a:rPr lang="en-US" sz="2400" b="1" dirty="0"/>
              <a:t>Marketing information system gives managers </a:t>
            </a:r>
            <a:r>
              <a:rPr lang="en-US" sz="2400" b="1" dirty="0">
                <a:solidFill>
                  <a:srgbClr val="C00000"/>
                </a:solidFill>
              </a:rPr>
              <a:t>the right information</a:t>
            </a:r>
            <a:r>
              <a:rPr lang="en-US" sz="2400" b="1" dirty="0"/>
              <a:t>, in the </a:t>
            </a:r>
            <a:r>
              <a:rPr lang="en-US" sz="2400" b="1" dirty="0">
                <a:solidFill>
                  <a:srgbClr val="C00000"/>
                </a:solidFill>
              </a:rPr>
              <a:t>right form</a:t>
            </a:r>
            <a:r>
              <a:rPr lang="en-US" sz="2400" b="1" dirty="0"/>
              <a:t>, at the </a:t>
            </a:r>
            <a:r>
              <a:rPr lang="en-US" sz="2400" b="1" dirty="0">
                <a:solidFill>
                  <a:srgbClr val="C00000"/>
                </a:solidFill>
              </a:rPr>
              <a:t>right time </a:t>
            </a:r>
            <a:r>
              <a:rPr lang="en-US" sz="2400" b="1" dirty="0"/>
              <a:t>and help them to </a:t>
            </a:r>
            <a:r>
              <a:rPr lang="en-US" sz="2400" b="1" dirty="0">
                <a:solidFill>
                  <a:srgbClr val="C00000"/>
                </a:solidFill>
              </a:rPr>
              <a:t>use </a:t>
            </a:r>
            <a:r>
              <a:rPr lang="en-US" sz="2400" b="1" dirty="0"/>
              <a:t>this information to create customer value engagement and stronger customer relationships.</a:t>
            </a:r>
          </a:p>
        </p:txBody>
      </p:sp>
      <p:pic>
        <p:nvPicPr>
          <p:cNvPr id="4" name="Picture 3">
            <a:extLst>
              <a:ext uri="{FF2B5EF4-FFF2-40B4-BE49-F238E27FC236}">
                <a16:creationId xmlns:a16="http://schemas.microsoft.com/office/drawing/2014/main" id="{2FC42721-CCFC-4537-A9B9-0E371EC60B47}"/>
              </a:ext>
            </a:extLst>
          </p:cNvPr>
          <p:cNvPicPr>
            <a:picLocks noChangeAspect="1"/>
          </p:cNvPicPr>
          <p:nvPr/>
        </p:nvPicPr>
        <p:blipFill rotWithShape="1">
          <a:blip r:embed="rId2"/>
          <a:srcRect l="12288" r="22621" b="-1"/>
          <a:stretch/>
        </p:blipFill>
        <p:spPr>
          <a:xfrm>
            <a:off x="6098892" y="2492376"/>
            <a:ext cx="4802404" cy="3563372"/>
          </a:xfrm>
          <a:prstGeom prst="rect">
            <a:avLst/>
          </a:prstGeom>
          <a:ln>
            <a:noFill/>
          </a:ln>
          <a:effectLst>
            <a:softEdge rad="112500"/>
          </a:effectLst>
        </p:spPr>
      </p:pic>
    </p:spTree>
    <p:extLst>
      <p:ext uri="{BB962C8B-B14F-4D97-AF65-F5344CB8AC3E}">
        <p14:creationId xmlns:p14="http://schemas.microsoft.com/office/powerpoint/2010/main" val="2405820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1D689C6-DAFB-4014-BB6E-FDF8AC8DEE4C}"/>
              </a:ext>
            </a:extLst>
          </p:cNvPr>
          <p:cNvSpPr>
            <a:spLocks noGrp="1"/>
          </p:cNvSpPr>
          <p:nvPr>
            <p:ph type="title"/>
          </p:nvPr>
        </p:nvSpPr>
        <p:spPr>
          <a:xfrm>
            <a:off x="481029" y="1899605"/>
            <a:ext cx="6764264" cy="3204134"/>
          </a:xfrm>
        </p:spPr>
        <p:txBody>
          <a:bodyPr vert="horz" lIns="91440" tIns="45720" rIns="91440" bIns="45720" rtlCol="0" anchor="b">
            <a:normAutofit/>
          </a:bodyPr>
          <a:lstStyle/>
          <a:p>
            <a:pPr algn="ctr"/>
            <a:r>
              <a:rPr lang="en-US" sz="3200" b="1" dirty="0"/>
              <a:t>“Marketers Don't need </a:t>
            </a:r>
            <a:r>
              <a:rPr lang="en-US" sz="3200" b="1" i="1" dirty="0"/>
              <a:t>more </a:t>
            </a:r>
            <a:r>
              <a:rPr lang="en-US" sz="3200" b="1" dirty="0"/>
              <a:t>information, they need </a:t>
            </a:r>
            <a:r>
              <a:rPr lang="en-US" sz="3200" b="1" i="1" dirty="0">
                <a:solidFill>
                  <a:srgbClr val="C00000"/>
                </a:solidFill>
              </a:rPr>
              <a:t>better</a:t>
            </a:r>
            <a:r>
              <a:rPr lang="en-US" sz="3200" b="1" dirty="0">
                <a:solidFill>
                  <a:srgbClr val="C00000"/>
                </a:solidFill>
              </a:rPr>
              <a:t> </a:t>
            </a:r>
            <a:r>
              <a:rPr lang="en-US" sz="3200" b="1" dirty="0"/>
              <a:t>information, and they need to make better </a:t>
            </a:r>
            <a:r>
              <a:rPr lang="en-US" sz="3200" b="1" i="1" dirty="0">
                <a:solidFill>
                  <a:srgbClr val="C00000"/>
                </a:solidFill>
              </a:rPr>
              <a:t>use</a:t>
            </a:r>
            <a:r>
              <a:rPr lang="en-US" sz="3200" b="1" dirty="0">
                <a:solidFill>
                  <a:srgbClr val="C00000"/>
                </a:solidFill>
              </a:rPr>
              <a:t> </a:t>
            </a:r>
            <a:r>
              <a:rPr lang="en-US" sz="3200" b="1" dirty="0"/>
              <a:t>of the information they already have”. </a:t>
            </a:r>
            <a:br>
              <a:rPr lang="en-US" sz="3200" b="1" dirty="0"/>
            </a:br>
            <a:r>
              <a:rPr lang="en-US" sz="3200" b="1" dirty="0"/>
              <a:t>                                                                         </a:t>
            </a:r>
            <a:r>
              <a:rPr lang="en-US" sz="1800" dirty="0"/>
              <a:t>Armstrong, Kotler &amp; </a:t>
            </a:r>
            <a:r>
              <a:rPr lang="en-US" sz="1800" dirty="0" err="1"/>
              <a:t>Opresnik</a:t>
            </a:r>
            <a:r>
              <a:rPr lang="en-US" sz="1800" dirty="0"/>
              <a:t> (2017)</a:t>
            </a:r>
            <a:endParaRPr lang="en-US" sz="3200" b="1" dirty="0"/>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BD801C6-33F0-4308-8A05-2864AA2402DC}"/>
              </a:ext>
            </a:extLst>
          </p:cNvPr>
          <p:cNvPicPr>
            <a:picLocks noChangeAspect="1"/>
          </p:cNvPicPr>
          <p:nvPr/>
        </p:nvPicPr>
        <p:blipFill>
          <a:blip r:embed="rId2"/>
          <a:stretch>
            <a:fillRect/>
          </a:stretch>
        </p:blipFill>
        <p:spPr>
          <a:xfrm>
            <a:off x="7108723" y="1754731"/>
            <a:ext cx="4714446" cy="3493882"/>
          </a:xfrm>
          <a:prstGeom prst="rect">
            <a:avLst/>
          </a:prstGeom>
        </p:spPr>
      </p:pic>
    </p:spTree>
    <p:extLst>
      <p:ext uri="{BB962C8B-B14F-4D97-AF65-F5344CB8AC3E}">
        <p14:creationId xmlns:p14="http://schemas.microsoft.com/office/powerpoint/2010/main" val="799500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140FD-7F3D-4197-9C01-42032B763EC7}"/>
              </a:ext>
            </a:extLst>
          </p:cNvPr>
          <p:cNvSpPr>
            <a:spLocks noGrp="1"/>
          </p:cNvSpPr>
          <p:nvPr>
            <p:ph type="title"/>
          </p:nvPr>
        </p:nvSpPr>
        <p:spPr>
          <a:xfrm>
            <a:off x="2360843" y="210268"/>
            <a:ext cx="8375984" cy="1058094"/>
          </a:xfrm>
          <a:solidFill>
            <a:srgbClr val="0A1F61"/>
          </a:solidFill>
        </p:spPr>
        <p:txBody>
          <a:bodyPr>
            <a:normAutofit fontScale="90000"/>
          </a:bodyPr>
          <a:lstStyle/>
          <a:p>
            <a:r>
              <a:rPr lang="en-US" dirty="0"/>
              <a:t>Importance of Marketing Information System (MIS)</a:t>
            </a:r>
          </a:p>
        </p:txBody>
      </p:sp>
      <p:graphicFrame>
        <p:nvGraphicFramePr>
          <p:cNvPr id="5" name="Content Placeholder 2">
            <a:extLst>
              <a:ext uri="{FF2B5EF4-FFF2-40B4-BE49-F238E27FC236}">
                <a16:creationId xmlns:a16="http://schemas.microsoft.com/office/drawing/2014/main" id="{29AB861B-070E-46F2-A349-9EEF633B695E}"/>
              </a:ext>
            </a:extLst>
          </p:cNvPr>
          <p:cNvGraphicFramePr>
            <a:graphicFrameLocks noGrp="1"/>
          </p:cNvGraphicFramePr>
          <p:nvPr>
            <p:ph idx="1"/>
            <p:extLst>
              <p:ext uri="{D42A27DB-BD31-4B8C-83A1-F6EECF244321}">
                <p14:modId xmlns:p14="http://schemas.microsoft.com/office/powerpoint/2010/main" val="3240427617"/>
              </p:ext>
            </p:extLst>
          </p:nvPr>
        </p:nvGraphicFramePr>
        <p:xfrm>
          <a:off x="838200" y="1471663"/>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2997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10C17-AFB0-4A1A-A2F9-813D56CC7000}"/>
              </a:ext>
            </a:extLst>
          </p:cNvPr>
          <p:cNvSpPr>
            <a:spLocks noGrp="1"/>
          </p:cNvSpPr>
          <p:nvPr>
            <p:ph type="title"/>
          </p:nvPr>
        </p:nvSpPr>
        <p:spPr>
          <a:xfrm>
            <a:off x="2420279" y="347472"/>
            <a:ext cx="9367203" cy="950386"/>
          </a:xfrm>
          <a:solidFill>
            <a:srgbClr val="0A1F61"/>
          </a:solidFill>
        </p:spPr>
        <p:txBody>
          <a:bodyPr>
            <a:normAutofit fontScale="90000"/>
          </a:bodyPr>
          <a:lstStyle/>
          <a:p>
            <a:r>
              <a:rPr lang="en-US" sz="3200" dirty="0">
                <a:sym typeface="Calibri"/>
              </a:rPr>
              <a:t>Factors leading to interest in marketing information systems</a:t>
            </a:r>
            <a:endParaRPr lang="en-US" sz="3200" dirty="0"/>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ECA8909-59D5-4927-BA7B-67240C48AF8E}"/>
              </a:ext>
            </a:extLst>
          </p:cNvPr>
          <p:cNvSpPr>
            <a:spLocks noGrp="1"/>
          </p:cNvSpPr>
          <p:nvPr>
            <p:ph idx="1"/>
          </p:nvPr>
        </p:nvSpPr>
        <p:spPr>
          <a:xfrm>
            <a:off x="1653363" y="2176272"/>
            <a:ext cx="9367204" cy="4041648"/>
          </a:xfrm>
        </p:spPr>
        <p:txBody>
          <a:bodyPr anchor="t">
            <a:normAutofit/>
          </a:bodyPr>
          <a:lstStyle/>
          <a:p>
            <a:pPr marL="228600" lvl="0" indent="-228600" rtl="0">
              <a:spcBef>
                <a:spcPts val="0"/>
              </a:spcBef>
              <a:spcAft>
                <a:spcPts val="0"/>
              </a:spcAft>
              <a:buClr>
                <a:schemeClr val="dk1"/>
              </a:buClr>
              <a:buSzPts val="2400"/>
              <a:buChar char="•"/>
            </a:pPr>
            <a:r>
              <a:rPr lang="en-US" sz="2000" b="1" dirty="0"/>
              <a:t>The emergence of an uncertain environment. </a:t>
            </a:r>
            <a:endParaRPr lang="en-US" sz="2000" dirty="0"/>
          </a:p>
          <a:p>
            <a:pPr marL="228600" lvl="0" indent="-228600" rtl="0">
              <a:spcBef>
                <a:spcPts val="1000"/>
              </a:spcBef>
              <a:spcAft>
                <a:spcPts val="0"/>
              </a:spcAft>
              <a:buClr>
                <a:schemeClr val="dk1"/>
              </a:buClr>
              <a:buSzPts val="2400"/>
              <a:buChar char="•"/>
            </a:pPr>
            <a:r>
              <a:rPr lang="en-US" sz="2000" b="1" dirty="0"/>
              <a:t>The transition of organizations from domestic to global markets.</a:t>
            </a:r>
            <a:endParaRPr lang="en-US" sz="2000" dirty="0"/>
          </a:p>
          <a:p>
            <a:pPr marL="228600" lvl="0" indent="-228600" rtl="0">
              <a:spcBef>
                <a:spcPts val="1000"/>
              </a:spcBef>
              <a:spcAft>
                <a:spcPts val="0"/>
              </a:spcAft>
              <a:buClr>
                <a:schemeClr val="dk1"/>
              </a:buClr>
              <a:buSzPts val="2400"/>
              <a:buChar char="•"/>
            </a:pPr>
            <a:r>
              <a:rPr lang="en-US" sz="2000" b="1" dirty="0"/>
              <a:t>Going from satisfying buyers' needs to satisfying clients' needs and desires</a:t>
            </a:r>
            <a:endParaRPr lang="en-US" sz="2000" dirty="0"/>
          </a:p>
          <a:p>
            <a:pPr marL="228600" lvl="0" indent="-228600" rtl="0">
              <a:spcBef>
                <a:spcPts val="1000"/>
              </a:spcBef>
              <a:spcAft>
                <a:spcPts val="0"/>
              </a:spcAft>
              <a:buClr>
                <a:schemeClr val="dk1"/>
              </a:buClr>
              <a:buSzPts val="2400"/>
              <a:buChar char="•"/>
            </a:pPr>
            <a:r>
              <a:rPr lang="en-US" sz="2000" b="1" dirty="0"/>
              <a:t>Switching from price competition to non-price competition that needs information</a:t>
            </a:r>
            <a:endParaRPr lang="en-US" sz="2000" dirty="0"/>
          </a:p>
          <a:p>
            <a:pPr marL="228600" lvl="0" indent="-228600" rtl="0">
              <a:spcBef>
                <a:spcPts val="1000"/>
              </a:spcBef>
              <a:spcAft>
                <a:spcPts val="0"/>
              </a:spcAft>
              <a:buClr>
                <a:schemeClr val="dk1"/>
              </a:buClr>
              <a:buSzPts val="2400"/>
              <a:buChar char="•"/>
            </a:pPr>
            <a:r>
              <a:rPr lang="en-US" sz="2000" b="1" dirty="0"/>
              <a:t>The environment based on information, computers and ever-renewed knowledge.</a:t>
            </a:r>
            <a:endParaRPr lang="en-US" sz="2000" dirty="0"/>
          </a:p>
          <a:p>
            <a:pPr marL="228600" lvl="0" indent="-228600" rtl="0">
              <a:spcBef>
                <a:spcPts val="1000"/>
              </a:spcBef>
              <a:spcAft>
                <a:spcPts val="0"/>
              </a:spcAft>
              <a:buClr>
                <a:schemeClr val="dk1"/>
              </a:buClr>
              <a:buSzPts val="2400"/>
              <a:buChar char="•"/>
            </a:pPr>
            <a:r>
              <a:rPr lang="en-US" sz="2000" b="1" dirty="0"/>
              <a:t>The emergence of the Internet revolution and technology offering diverse marketing information.</a:t>
            </a:r>
            <a:endParaRPr lang="en-US" sz="2000" dirty="0"/>
          </a:p>
          <a:p>
            <a:pPr marL="228600" lvl="0" indent="-228600" rtl="0">
              <a:spcBef>
                <a:spcPts val="1000"/>
              </a:spcBef>
              <a:spcAft>
                <a:spcPts val="0"/>
              </a:spcAft>
              <a:buClr>
                <a:schemeClr val="dk1"/>
              </a:buClr>
              <a:buSzPts val="2400"/>
              <a:buChar char="•"/>
            </a:pPr>
            <a:r>
              <a:rPr lang="en-US" sz="2000" b="1" dirty="0"/>
              <a:t>The modern orientation of contemporary organizations to design and build information systems based on modern technology (</a:t>
            </a:r>
          </a:p>
          <a:p>
            <a:endParaRPr lang="en-US" sz="2000" dirty="0"/>
          </a:p>
        </p:txBody>
      </p:sp>
    </p:spTree>
    <p:extLst>
      <p:ext uri="{BB962C8B-B14F-4D97-AF65-F5344CB8AC3E}">
        <p14:creationId xmlns:p14="http://schemas.microsoft.com/office/powerpoint/2010/main" val="1727715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42A73-7F6B-4DFD-B7A9-C5D1E34E28AE}"/>
              </a:ext>
            </a:extLst>
          </p:cNvPr>
          <p:cNvSpPr>
            <a:spLocks noGrp="1"/>
          </p:cNvSpPr>
          <p:nvPr>
            <p:ph type="title"/>
          </p:nvPr>
        </p:nvSpPr>
        <p:spPr>
          <a:xfrm>
            <a:off x="2330246" y="353962"/>
            <a:ext cx="8448588" cy="929148"/>
          </a:xfrm>
          <a:solidFill>
            <a:srgbClr val="0A1F61"/>
          </a:solidFill>
        </p:spPr>
        <p:txBody>
          <a:bodyPr/>
          <a:lstStyle/>
          <a:p>
            <a:r>
              <a:rPr lang="en-US" dirty="0"/>
              <a:t>The Marketing Information System</a:t>
            </a:r>
          </a:p>
        </p:txBody>
      </p:sp>
      <p:pic>
        <p:nvPicPr>
          <p:cNvPr id="5" name="Picture 4">
            <a:extLst>
              <a:ext uri="{FF2B5EF4-FFF2-40B4-BE49-F238E27FC236}">
                <a16:creationId xmlns:a16="http://schemas.microsoft.com/office/drawing/2014/main" id="{0B98BBFC-5987-4076-9A5A-D2AC65E346F4}"/>
              </a:ext>
            </a:extLst>
          </p:cNvPr>
          <p:cNvPicPr>
            <a:picLocks noChangeAspect="1"/>
          </p:cNvPicPr>
          <p:nvPr/>
        </p:nvPicPr>
        <p:blipFill>
          <a:blip r:embed="rId2"/>
          <a:stretch>
            <a:fillRect/>
          </a:stretch>
        </p:blipFill>
        <p:spPr>
          <a:xfrm>
            <a:off x="1150374" y="1828800"/>
            <a:ext cx="10382865" cy="4041058"/>
          </a:xfrm>
          <a:prstGeom prst="rect">
            <a:avLst/>
          </a:prstGeom>
        </p:spPr>
      </p:pic>
    </p:spTree>
    <p:extLst>
      <p:ext uri="{BB962C8B-B14F-4D97-AF65-F5344CB8AC3E}">
        <p14:creationId xmlns:p14="http://schemas.microsoft.com/office/powerpoint/2010/main" val="2996090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D1FA2-A5FD-48F4-87EA-D933F67A9C2F}"/>
              </a:ext>
            </a:extLst>
          </p:cNvPr>
          <p:cNvSpPr>
            <a:spLocks noGrp="1"/>
          </p:cNvSpPr>
          <p:nvPr>
            <p:ph type="title"/>
          </p:nvPr>
        </p:nvSpPr>
        <p:spPr>
          <a:xfrm>
            <a:off x="2523076" y="457199"/>
            <a:ext cx="9170158" cy="825911"/>
          </a:xfrm>
          <a:solidFill>
            <a:srgbClr val="0A1F61"/>
          </a:solidFill>
        </p:spPr>
        <p:txBody>
          <a:bodyPr>
            <a:normAutofit/>
          </a:bodyPr>
          <a:lstStyle/>
          <a:p>
            <a:r>
              <a:rPr lang="en-US" dirty="0"/>
              <a:t>Assessing marketing information needs</a:t>
            </a:r>
          </a:p>
        </p:txBody>
      </p:sp>
      <p:sp>
        <p:nvSpPr>
          <p:cNvPr id="3" name="Content Placeholder 2">
            <a:extLst>
              <a:ext uri="{FF2B5EF4-FFF2-40B4-BE49-F238E27FC236}">
                <a16:creationId xmlns:a16="http://schemas.microsoft.com/office/drawing/2014/main" id="{404E42FF-E286-4104-A02D-D23268EABB29}"/>
              </a:ext>
            </a:extLst>
          </p:cNvPr>
          <p:cNvSpPr>
            <a:spLocks noGrp="1"/>
          </p:cNvSpPr>
          <p:nvPr>
            <p:ph idx="1"/>
          </p:nvPr>
        </p:nvSpPr>
        <p:spPr>
          <a:xfrm>
            <a:off x="1295400" y="1707638"/>
            <a:ext cx="10515600" cy="4351338"/>
          </a:xfrm>
        </p:spPr>
        <p:txBody>
          <a:bodyPr>
            <a:normAutofit fontScale="92500" lnSpcReduction="10000"/>
          </a:bodyPr>
          <a:lstStyle/>
          <a:p>
            <a:r>
              <a:rPr lang="en-US" dirty="0"/>
              <a:t>The Marketing Information System primarily serves the company's marketing and other managers. However, it may also provide information to external partners such as suppliers, resellers , or marketing services agencies.</a:t>
            </a:r>
          </a:p>
          <a:p>
            <a:r>
              <a:rPr lang="en-US" dirty="0"/>
              <a:t>Too much information can be as harmful as too little.</a:t>
            </a:r>
          </a:p>
          <a:p>
            <a:r>
              <a:rPr lang="en-US" dirty="0"/>
              <a:t>the MIS must monitor the marketing environment to provide decision makers with information they should have to make key marketing decisions.</a:t>
            </a:r>
          </a:p>
          <a:p>
            <a:r>
              <a:rPr lang="en-US" dirty="0"/>
              <a:t>The costs of obtaining, analyzing, storing, and delivering information can mount quickly. The company must decide whether the value of insights gained from additional information is worth the cost of providing it and both value and cost are often hard to assess.  </a:t>
            </a:r>
          </a:p>
          <a:p>
            <a:endParaRPr lang="en-US" dirty="0"/>
          </a:p>
        </p:txBody>
      </p:sp>
    </p:spTree>
    <p:extLst>
      <p:ext uri="{BB962C8B-B14F-4D97-AF65-F5344CB8AC3E}">
        <p14:creationId xmlns:p14="http://schemas.microsoft.com/office/powerpoint/2010/main" val="2353424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D1FA2-A5FD-48F4-87EA-D933F67A9C2F}"/>
              </a:ext>
            </a:extLst>
          </p:cNvPr>
          <p:cNvSpPr>
            <a:spLocks noGrp="1"/>
          </p:cNvSpPr>
          <p:nvPr>
            <p:ph type="title"/>
          </p:nvPr>
        </p:nvSpPr>
        <p:spPr>
          <a:xfrm>
            <a:off x="2308110" y="488429"/>
            <a:ext cx="3950344" cy="832621"/>
          </a:xfrm>
          <a:solidFill>
            <a:srgbClr val="0A1F61"/>
          </a:solidFill>
        </p:spPr>
        <p:txBody>
          <a:bodyPr>
            <a:noAutofit/>
          </a:bodyPr>
          <a:lstStyle/>
          <a:p>
            <a:r>
              <a:rPr lang="en-US" sz="3200" dirty="0">
                <a:solidFill>
                  <a:schemeClr val="tx1"/>
                </a:solidFill>
              </a:rPr>
              <a:t>Developing marketing information</a:t>
            </a:r>
          </a:p>
        </p:txBody>
      </p:sp>
      <p:sp>
        <p:nvSpPr>
          <p:cNvPr id="3" name="Content Placeholder 2">
            <a:extLst>
              <a:ext uri="{FF2B5EF4-FFF2-40B4-BE49-F238E27FC236}">
                <a16:creationId xmlns:a16="http://schemas.microsoft.com/office/drawing/2014/main" id="{404E42FF-E286-4104-A02D-D23268EABB29}"/>
              </a:ext>
            </a:extLst>
          </p:cNvPr>
          <p:cNvSpPr>
            <a:spLocks noGrp="1"/>
          </p:cNvSpPr>
          <p:nvPr>
            <p:ph idx="1"/>
          </p:nvPr>
        </p:nvSpPr>
        <p:spPr>
          <a:xfrm>
            <a:off x="460880" y="2221004"/>
            <a:ext cx="5229329" cy="3628495"/>
          </a:xfrm>
        </p:spPr>
        <p:txBody>
          <a:bodyPr>
            <a:normAutofit/>
          </a:bodyPr>
          <a:lstStyle/>
          <a:p>
            <a:r>
              <a:rPr lang="en-US" dirty="0"/>
              <a:t>Marketers can obtain the needed information from 3 sources</a:t>
            </a:r>
          </a:p>
          <a:p>
            <a:pPr lvl="1"/>
            <a:r>
              <a:rPr lang="en-US" sz="2800" dirty="0"/>
              <a:t>Internal data </a:t>
            </a:r>
          </a:p>
          <a:p>
            <a:pPr lvl="1"/>
            <a:r>
              <a:rPr lang="en-US" sz="2800" dirty="0"/>
              <a:t>marketing intelligence </a:t>
            </a:r>
          </a:p>
          <a:p>
            <a:pPr lvl="1"/>
            <a:r>
              <a:rPr lang="en-US" sz="2800" dirty="0"/>
              <a:t>marketing research </a:t>
            </a:r>
          </a:p>
          <a:p>
            <a:pPr lvl="1"/>
            <a:endParaRPr lang="en-US" sz="2800" dirty="0"/>
          </a:p>
        </p:txBody>
      </p:sp>
      <p:sp>
        <p:nvSpPr>
          <p:cNvPr id="11" name="Rectangle 10">
            <a:extLst>
              <a:ext uri="{FF2B5EF4-FFF2-40B4-BE49-F238E27FC236}">
                <a16:creationId xmlns:a16="http://schemas.microsoft.com/office/drawing/2014/main" id="{003713C1-2FB2-413B-BF91-3AE41726F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0991" y="3474720"/>
            <a:ext cx="6100914"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0795B4D-5022-4A7F-A01D-8D880B7CD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99584" y="0"/>
            <a:ext cx="6192415" cy="6858000"/>
          </a:xfrm>
          <a:prstGeom prst="rect">
            <a:avLst/>
          </a:prstGeom>
          <a:solidFill>
            <a:schemeClr val="tx1">
              <a:lumMod val="85000"/>
              <a:lumOff val="1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AFD19018-DE7C-4796-ADF2-AD2EB0FC0D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AC6807B-79B2-4C84-A8DD-7E592A8E445E}"/>
              </a:ext>
            </a:extLst>
          </p:cNvPr>
          <p:cNvPicPr>
            <a:picLocks noChangeAspect="1"/>
          </p:cNvPicPr>
          <p:nvPr/>
        </p:nvPicPr>
        <p:blipFill>
          <a:blip r:embed="rId2"/>
          <a:stretch>
            <a:fillRect/>
          </a:stretch>
        </p:blipFill>
        <p:spPr>
          <a:xfrm>
            <a:off x="6420908" y="509482"/>
            <a:ext cx="2364317" cy="2364317"/>
          </a:xfrm>
          <a:prstGeom prst="rect">
            <a:avLst/>
          </a:prstGeom>
        </p:spPr>
      </p:pic>
      <p:sp>
        <p:nvSpPr>
          <p:cNvPr id="17" name="Rectangle 16">
            <a:extLst>
              <a:ext uri="{FF2B5EF4-FFF2-40B4-BE49-F238E27FC236}">
                <a16:creationId xmlns:a16="http://schemas.microsoft.com/office/drawing/2014/main" id="{B1A0A2C2-4F85-44AF-8708-8DCA4B550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9624"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47BCCC3-7CA7-46BA-8092-CB3BF8F6E39D}"/>
              </a:ext>
            </a:extLst>
          </p:cNvPr>
          <p:cNvPicPr>
            <a:picLocks noChangeAspect="1"/>
          </p:cNvPicPr>
          <p:nvPr/>
        </p:nvPicPr>
        <p:blipFill>
          <a:blip r:embed="rId3"/>
          <a:stretch>
            <a:fillRect/>
          </a:stretch>
        </p:blipFill>
        <p:spPr>
          <a:xfrm>
            <a:off x="9502775" y="881863"/>
            <a:ext cx="2364317" cy="1619556"/>
          </a:xfrm>
          <a:prstGeom prst="rect">
            <a:avLst/>
          </a:prstGeom>
        </p:spPr>
      </p:pic>
      <p:pic>
        <p:nvPicPr>
          <p:cNvPr id="6" name="Picture 5">
            <a:extLst>
              <a:ext uri="{FF2B5EF4-FFF2-40B4-BE49-F238E27FC236}">
                <a16:creationId xmlns:a16="http://schemas.microsoft.com/office/drawing/2014/main" id="{B48184BD-C58E-45F1-AAC1-99A6CF7A3BE7}"/>
              </a:ext>
            </a:extLst>
          </p:cNvPr>
          <p:cNvPicPr>
            <a:picLocks noChangeAspect="1"/>
          </p:cNvPicPr>
          <p:nvPr/>
        </p:nvPicPr>
        <p:blipFill>
          <a:blip r:embed="rId4"/>
          <a:stretch>
            <a:fillRect/>
          </a:stretch>
        </p:blipFill>
        <p:spPr>
          <a:xfrm>
            <a:off x="6709741" y="3796452"/>
            <a:ext cx="4868517" cy="2559898"/>
          </a:xfrm>
          <a:prstGeom prst="rect">
            <a:avLst/>
          </a:prstGeom>
        </p:spPr>
      </p:pic>
    </p:spTree>
    <p:extLst>
      <p:ext uri="{BB962C8B-B14F-4D97-AF65-F5344CB8AC3E}">
        <p14:creationId xmlns:p14="http://schemas.microsoft.com/office/powerpoint/2010/main" val="3931642740"/>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AF2DA-EAF4-478E-9F11-FDB531D8655B}"/>
              </a:ext>
            </a:extLst>
          </p:cNvPr>
          <p:cNvSpPr>
            <a:spLocks noGrp="1"/>
          </p:cNvSpPr>
          <p:nvPr>
            <p:ph type="title"/>
          </p:nvPr>
        </p:nvSpPr>
        <p:spPr>
          <a:xfrm>
            <a:off x="2325468" y="449824"/>
            <a:ext cx="8086891" cy="840658"/>
          </a:xfrm>
          <a:solidFill>
            <a:srgbClr val="0A1F61"/>
          </a:solidFill>
        </p:spPr>
        <p:txBody>
          <a:bodyPr>
            <a:normAutofit/>
          </a:bodyPr>
          <a:lstStyle/>
          <a:p>
            <a:r>
              <a:rPr lang="en-US" dirty="0"/>
              <a:t>Developing marketing information</a:t>
            </a:r>
          </a:p>
        </p:txBody>
      </p:sp>
      <p:sp>
        <p:nvSpPr>
          <p:cNvPr id="3" name="Content Placeholder 2">
            <a:extLst>
              <a:ext uri="{FF2B5EF4-FFF2-40B4-BE49-F238E27FC236}">
                <a16:creationId xmlns:a16="http://schemas.microsoft.com/office/drawing/2014/main" id="{7A204794-430E-45DF-BE42-081960999FFA}"/>
              </a:ext>
            </a:extLst>
          </p:cNvPr>
          <p:cNvSpPr>
            <a:spLocks noGrp="1"/>
          </p:cNvSpPr>
          <p:nvPr>
            <p:ph idx="1"/>
          </p:nvPr>
        </p:nvSpPr>
        <p:spPr>
          <a:xfrm>
            <a:off x="625330" y="1571440"/>
            <a:ext cx="8430179" cy="4754880"/>
          </a:xfrm>
        </p:spPr>
        <p:txBody>
          <a:bodyPr>
            <a:normAutofit fontScale="92500" lnSpcReduction="10000"/>
          </a:bodyPr>
          <a:lstStyle/>
          <a:p>
            <a:pPr marL="514350" indent="-514350">
              <a:buFont typeface="+mj-lt"/>
              <a:buAutoNum type="arabicPeriod"/>
            </a:pPr>
            <a:r>
              <a:rPr lang="en-US" sz="2400" b="1" dirty="0">
                <a:solidFill>
                  <a:schemeClr val="tx2"/>
                </a:solidFill>
              </a:rPr>
              <a:t>INTERNAL DATA:</a:t>
            </a:r>
          </a:p>
          <a:p>
            <a:pPr marL="0" indent="0">
              <a:buNone/>
            </a:pPr>
            <a:endParaRPr lang="en-US" sz="1300" b="1" dirty="0"/>
          </a:p>
          <a:p>
            <a:pPr lvl="1"/>
            <a:r>
              <a:rPr lang="en-US" dirty="0">
                <a:solidFill>
                  <a:srgbClr val="C00000"/>
                </a:solidFill>
              </a:rPr>
              <a:t>Internal databases </a:t>
            </a:r>
            <a:r>
              <a:rPr lang="en-US" dirty="0"/>
              <a:t>= Collections of consumer and market information obtained from the data sources within the company network. </a:t>
            </a:r>
          </a:p>
          <a:p>
            <a:pPr lvl="1"/>
            <a:endParaRPr lang="en-US" dirty="0"/>
          </a:p>
          <a:p>
            <a:pPr lvl="1"/>
            <a:r>
              <a:rPr lang="en-US" dirty="0"/>
              <a:t>Information in an internal database can come from many sources:</a:t>
            </a:r>
          </a:p>
          <a:p>
            <a:pPr lvl="2"/>
            <a:r>
              <a:rPr lang="en-US" sz="2400" dirty="0"/>
              <a:t>the Marketing department </a:t>
            </a:r>
          </a:p>
          <a:p>
            <a:pPr lvl="2"/>
            <a:r>
              <a:rPr lang="en-US" sz="2400" dirty="0"/>
              <a:t>the Customer Service department </a:t>
            </a:r>
          </a:p>
          <a:p>
            <a:pPr lvl="2"/>
            <a:r>
              <a:rPr lang="en-US" sz="2400" dirty="0"/>
              <a:t>The Accounting department </a:t>
            </a:r>
          </a:p>
          <a:p>
            <a:pPr lvl="2"/>
            <a:r>
              <a:rPr lang="en-US" sz="2400" dirty="0"/>
              <a:t>Operations report on production, achievements and inventories </a:t>
            </a:r>
          </a:p>
          <a:p>
            <a:pPr lvl="2"/>
            <a:r>
              <a:rPr lang="en-US" sz="2400" dirty="0"/>
              <a:t>the Sales force reports</a:t>
            </a:r>
          </a:p>
          <a:p>
            <a:pPr lvl="2"/>
            <a:r>
              <a:rPr lang="en-US" sz="2400" dirty="0"/>
              <a:t>…</a:t>
            </a:r>
          </a:p>
        </p:txBody>
      </p:sp>
      <p:pic>
        <p:nvPicPr>
          <p:cNvPr id="4" name="Picture 3">
            <a:extLst>
              <a:ext uri="{FF2B5EF4-FFF2-40B4-BE49-F238E27FC236}">
                <a16:creationId xmlns:a16="http://schemas.microsoft.com/office/drawing/2014/main" id="{E3B5BBBF-EF15-48A1-B8F5-65ED11D2785A}"/>
              </a:ext>
            </a:extLst>
          </p:cNvPr>
          <p:cNvPicPr>
            <a:picLocks noChangeAspect="1"/>
          </p:cNvPicPr>
          <p:nvPr/>
        </p:nvPicPr>
        <p:blipFill rotWithShape="1">
          <a:blip r:embed="rId2"/>
          <a:srcRect l="12407" r="4657"/>
          <a:stretch/>
        </p:blipFill>
        <p:spPr>
          <a:xfrm>
            <a:off x="9212142" y="1836174"/>
            <a:ext cx="2856114" cy="4225413"/>
          </a:xfrm>
          <a:prstGeom prst="rect">
            <a:avLst/>
          </a:prstGeom>
          <a:effectLst/>
        </p:spPr>
      </p:pic>
    </p:spTree>
    <p:extLst>
      <p:ext uri="{BB962C8B-B14F-4D97-AF65-F5344CB8AC3E}">
        <p14:creationId xmlns:p14="http://schemas.microsoft.com/office/powerpoint/2010/main" val="1564244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AF2DA-EAF4-478E-9F11-FDB531D8655B}"/>
              </a:ext>
            </a:extLst>
          </p:cNvPr>
          <p:cNvSpPr>
            <a:spLocks noGrp="1"/>
          </p:cNvSpPr>
          <p:nvPr>
            <p:ph type="title"/>
          </p:nvPr>
        </p:nvSpPr>
        <p:spPr>
          <a:xfrm>
            <a:off x="2287101" y="239763"/>
            <a:ext cx="9170158" cy="1325563"/>
          </a:xfrm>
        </p:spPr>
        <p:txBody>
          <a:bodyPr>
            <a:normAutofit/>
          </a:bodyPr>
          <a:lstStyle/>
          <a:p>
            <a:r>
              <a:rPr lang="en-US" sz="3600"/>
              <a:t>Developing marketing information</a:t>
            </a:r>
            <a:endParaRPr lang="en-US" sz="3600" dirty="0"/>
          </a:p>
        </p:txBody>
      </p:sp>
      <p:sp>
        <p:nvSpPr>
          <p:cNvPr id="3" name="Content Placeholder 2">
            <a:extLst>
              <a:ext uri="{FF2B5EF4-FFF2-40B4-BE49-F238E27FC236}">
                <a16:creationId xmlns:a16="http://schemas.microsoft.com/office/drawing/2014/main" id="{7A204794-430E-45DF-BE42-081960999FFA}"/>
              </a:ext>
            </a:extLst>
          </p:cNvPr>
          <p:cNvSpPr>
            <a:spLocks noGrp="1"/>
          </p:cNvSpPr>
          <p:nvPr>
            <p:ph idx="1"/>
          </p:nvPr>
        </p:nvSpPr>
        <p:spPr>
          <a:xfrm>
            <a:off x="838200" y="1825625"/>
            <a:ext cx="7878097" cy="4351338"/>
          </a:xfrm>
        </p:spPr>
        <p:txBody>
          <a:bodyPr>
            <a:normAutofit/>
          </a:bodyPr>
          <a:lstStyle/>
          <a:p>
            <a:pPr marL="514350" indent="-514350">
              <a:buFont typeface="+mj-lt"/>
              <a:buAutoNum type="arabicPeriod"/>
            </a:pPr>
            <a:r>
              <a:rPr lang="en-US" b="1" dirty="0">
                <a:solidFill>
                  <a:schemeClr val="tx2"/>
                </a:solidFill>
              </a:rPr>
              <a:t>INTERNAL DATA:</a:t>
            </a:r>
          </a:p>
          <a:p>
            <a:pPr lvl="1"/>
            <a:r>
              <a:rPr lang="en-US" dirty="0"/>
              <a:t>Internal databases usually can be accessed more quickly and cheaply than other information sources </a:t>
            </a:r>
          </a:p>
          <a:p>
            <a:pPr lvl="1"/>
            <a:r>
              <a:rPr lang="en-US" dirty="0"/>
              <a:t>Problems with Internet data:</a:t>
            </a:r>
          </a:p>
          <a:p>
            <a:pPr lvl="2"/>
            <a:r>
              <a:rPr lang="en-US" sz="2400" dirty="0"/>
              <a:t>Data may be incomplete or in the wrong form for making marketing decisions </a:t>
            </a:r>
          </a:p>
          <a:p>
            <a:pPr lvl="2"/>
            <a:r>
              <a:rPr lang="en-US" sz="2400" dirty="0"/>
              <a:t>Data also age quickly </a:t>
            </a:r>
          </a:p>
          <a:p>
            <a:pPr lvl="2"/>
            <a:r>
              <a:rPr lang="en-US" sz="2400" dirty="0"/>
              <a:t>Managing and mining the mountains of information that a large company produces requires highly sophisticated equipment and techniques </a:t>
            </a:r>
            <a:endParaRPr lang="en-US" sz="1800" dirty="0"/>
          </a:p>
        </p:txBody>
      </p:sp>
      <p:pic>
        <p:nvPicPr>
          <p:cNvPr id="5" name="Picture 4">
            <a:extLst>
              <a:ext uri="{FF2B5EF4-FFF2-40B4-BE49-F238E27FC236}">
                <a16:creationId xmlns:a16="http://schemas.microsoft.com/office/drawing/2014/main" id="{812C7B74-FC6F-4153-8E43-DA9A08380014}"/>
              </a:ext>
            </a:extLst>
          </p:cNvPr>
          <p:cNvPicPr>
            <a:picLocks noChangeAspect="1"/>
          </p:cNvPicPr>
          <p:nvPr/>
        </p:nvPicPr>
        <p:blipFill>
          <a:blip r:embed="rId2"/>
          <a:stretch>
            <a:fillRect/>
          </a:stretch>
        </p:blipFill>
        <p:spPr>
          <a:xfrm>
            <a:off x="8562513" y="2615867"/>
            <a:ext cx="3267075" cy="3268739"/>
          </a:xfrm>
          <a:prstGeom prst="rect">
            <a:avLst/>
          </a:prstGeom>
          <a:ln>
            <a:noFill/>
          </a:ln>
          <a:effectLst>
            <a:softEdge rad="112500"/>
          </a:effectLst>
        </p:spPr>
      </p:pic>
    </p:spTree>
    <p:extLst>
      <p:ext uri="{BB962C8B-B14F-4D97-AF65-F5344CB8AC3E}">
        <p14:creationId xmlns:p14="http://schemas.microsoft.com/office/powerpoint/2010/main" val="3919923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D44F0-4215-4AD2-9992-CD8D16882F47}"/>
              </a:ext>
            </a:extLst>
          </p:cNvPr>
          <p:cNvSpPr>
            <a:spLocks noGrp="1"/>
          </p:cNvSpPr>
          <p:nvPr>
            <p:ph type="title"/>
          </p:nvPr>
        </p:nvSpPr>
        <p:spPr>
          <a:xfrm>
            <a:off x="2183642" y="225015"/>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id="{5586A281-7E2A-4A1F-9637-8A5CCCFD7462}"/>
              </a:ext>
            </a:extLst>
          </p:cNvPr>
          <p:cNvSpPr>
            <a:spLocks noGrp="1"/>
          </p:cNvSpPr>
          <p:nvPr>
            <p:ph idx="1"/>
          </p:nvPr>
        </p:nvSpPr>
        <p:spPr>
          <a:xfrm>
            <a:off x="838200" y="1751883"/>
            <a:ext cx="7738448" cy="4351338"/>
          </a:xfrm>
        </p:spPr>
        <p:txBody>
          <a:bodyPr>
            <a:normAutofit fontScale="92500"/>
          </a:bodyPr>
          <a:lstStyle/>
          <a:p>
            <a:pPr marL="514350" indent="-514350">
              <a:buFont typeface="+mj-lt"/>
              <a:buAutoNum type="arabicPeriod" startAt="2"/>
            </a:pPr>
            <a:r>
              <a:rPr lang="en-US" b="1" dirty="0">
                <a:solidFill>
                  <a:srgbClr val="0A1F61"/>
                </a:solidFill>
              </a:rPr>
              <a:t>COMPETITIVE MARKETING INTELLIGENCE </a:t>
            </a:r>
          </a:p>
          <a:p>
            <a:r>
              <a:rPr lang="en-US" dirty="0">
                <a:solidFill>
                  <a:srgbClr val="C00000"/>
                </a:solidFill>
              </a:rPr>
              <a:t>Competitive marketing intelligence</a:t>
            </a:r>
            <a:r>
              <a:rPr lang="en-US" dirty="0"/>
              <a:t>= The systematic monitoring, collection, and analysis of publicly available information about consumers, competitors, and developments in the marketplace.</a:t>
            </a:r>
          </a:p>
          <a:p>
            <a:r>
              <a:rPr lang="en-US" dirty="0"/>
              <a:t>The </a:t>
            </a:r>
            <a:r>
              <a:rPr lang="en-US" dirty="0">
                <a:solidFill>
                  <a:srgbClr val="0A1F61"/>
                </a:solidFill>
              </a:rPr>
              <a:t>goal of competitive marketing intelligence is to improve strategic decision making </a:t>
            </a:r>
            <a:r>
              <a:rPr lang="en-US" dirty="0"/>
              <a:t>by understanding the consumer environment, assessing and tracking competitors' actions, and providing early warnings of opportunities and threats.</a:t>
            </a:r>
          </a:p>
        </p:txBody>
      </p:sp>
      <p:pic>
        <p:nvPicPr>
          <p:cNvPr id="4" name="Picture 3">
            <a:extLst>
              <a:ext uri="{FF2B5EF4-FFF2-40B4-BE49-F238E27FC236}">
                <a16:creationId xmlns:a16="http://schemas.microsoft.com/office/drawing/2014/main" id="{E5525E6A-7159-4001-84DA-FCA77771E629}"/>
              </a:ext>
            </a:extLst>
          </p:cNvPr>
          <p:cNvPicPr>
            <a:picLocks noChangeAspect="1"/>
          </p:cNvPicPr>
          <p:nvPr/>
        </p:nvPicPr>
        <p:blipFill>
          <a:blip r:embed="rId2"/>
          <a:stretch>
            <a:fillRect/>
          </a:stretch>
        </p:blipFill>
        <p:spPr>
          <a:xfrm>
            <a:off x="8576648" y="1751883"/>
            <a:ext cx="3163068" cy="3690272"/>
          </a:xfrm>
          <a:prstGeom prst="rect">
            <a:avLst/>
          </a:prstGeom>
          <a:ln>
            <a:noFill/>
          </a:ln>
          <a:effectLst>
            <a:softEdge rad="112500"/>
          </a:effectLst>
        </p:spPr>
      </p:pic>
    </p:spTree>
    <p:extLst>
      <p:ext uri="{BB962C8B-B14F-4D97-AF65-F5344CB8AC3E}">
        <p14:creationId xmlns:p14="http://schemas.microsoft.com/office/powerpoint/2010/main" val="3600443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3C686A-F402-439E-8AFD-E4AAD903F850}"/>
              </a:ext>
            </a:extLst>
          </p:cNvPr>
          <p:cNvPicPr>
            <a:picLocks noChangeAspect="1"/>
          </p:cNvPicPr>
          <p:nvPr/>
        </p:nvPicPr>
        <p:blipFill>
          <a:blip r:embed="rId2"/>
          <a:stretch>
            <a:fillRect/>
          </a:stretch>
        </p:blipFill>
        <p:spPr>
          <a:xfrm>
            <a:off x="7256208" y="1636163"/>
            <a:ext cx="4464422" cy="4378568"/>
          </a:xfrm>
          <a:prstGeom prst="rect">
            <a:avLst/>
          </a:prstGeom>
        </p:spPr>
      </p:pic>
      <p:sp>
        <p:nvSpPr>
          <p:cNvPr id="2" name="Title 1">
            <a:extLst>
              <a:ext uri="{FF2B5EF4-FFF2-40B4-BE49-F238E27FC236}">
                <a16:creationId xmlns:a16="http://schemas.microsoft.com/office/drawing/2014/main" id="{4A1D44F0-4215-4AD2-9992-CD8D16882F47}"/>
              </a:ext>
            </a:extLst>
          </p:cNvPr>
          <p:cNvSpPr>
            <a:spLocks noGrp="1"/>
          </p:cNvSpPr>
          <p:nvPr>
            <p:ph type="title"/>
          </p:nvPr>
        </p:nvSpPr>
        <p:spPr>
          <a:xfrm>
            <a:off x="2183642" y="225015"/>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id="{5586A281-7E2A-4A1F-9637-8A5CCCFD7462}"/>
              </a:ext>
            </a:extLst>
          </p:cNvPr>
          <p:cNvSpPr>
            <a:spLocks noGrp="1"/>
          </p:cNvSpPr>
          <p:nvPr>
            <p:ph idx="1"/>
          </p:nvPr>
        </p:nvSpPr>
        <p:spPr/>
        <p:txBody>
          <a:bodyPr/>
          <a:lstStyle/>
          <a:p>
            <a:pPr marL="514350" indent="-514350">
              <a:buFont typeface="+mj-lt"/>
              <a:buAutoNum type="arabicPeriod" startAt="2"/>
            </a:pPr>
            <a:r>
              <a:rPr lang="en-US" b="1" dirty="0">
                <a:solidFill>
                  <a:srgbClr val="0A1F61"/>
                </a:solidFill>
              </a:rPr>
              <a:t>COMPETITIVE MARKETING INTELLIGENCE</a:t>
            </a:r>
          </a:p>
          <a:p>
            <a:pPr marL="0" indent="0">
              <a:buNone/>
            </a:pPr>
            <a:endParaRPr lang="en-US" sz="700" b="1" dirty="0">
              <a:solidFill>
                <a:srgbClr val="0A1F61"/>
              </a:solidFill>
            </a:endParaRPr>
          </a:p>
          <a:p>
            <a:r>
              <a:rPr lang="en-US" b="1" dirty="0"/>
              <a:t>Marketing intelligence techniques :</a:t>
            </a:r>
          </a:p>
          <a:p>
            <a:pPr lvl="1"/>
            <a:r>
              <a:rPr lang="en-US" dirty="0"/>
              <a:t>observing consumers first-hand </a:t>
            </a:r>
          </a:p>
          <a:p>
            <a:pPr lvl="1"/>
            <a:r>
              <a:rPr lang="en-US" dirty="0"/>
              <a:t>quizzing the company's own employees </a:t>
            </a:r>
          </a:p>
          <a:p>
            <a:pPr lvl="1"/>
            <a:r>
              <a:rPr lang="en-US" dirty="0"/>
              <a:t>benchmarking competitors' products </a:t>
            </a:r>
          </a:p>
          <a:p>
            <a:pPr lvl="1"/>
            <a:r>
              <a:rPr lang="en-US" dirty="0"/>
              <a:t>online research </a:t>
            </a:r>
          </a:p>
          <a:p>
            <a:pPr lvl="1"/>
            <a:r>
              <a:rPr lang="en-US" dirty="0"/>
              <a:t>monitoring social media buzz </a:t>
            </a:r>
          </a:p>
          <a:p>
            <a:pPr lvl="1"/>
            <a:r>
              <a:rPr lang="en-US" dirty="0"/>
              <a:t>Asking suppliers, resellers and key customers</a:t>
            </a:r>
          </a:p>
          <a:p>
            <a:pPr lvl="1"/>
            <a:endParaRPr lang="en-US" dirty="0"/>
          </a:p>
          <a:p>
            <a:endParaRPr lang="en-US" b="1" dirty="0">
              <a:solidFill>
                <a:srgbClr val="0A1F61"/>
              </a:solidFill>
            </a:endParaRPr>
          </a:p>
        </p:txBody>
      </p:sp>
    </p:spTree>
    <p:extLst>
      <p:ext uri="{BB962C8B-B14F-4D97-AF65-F5344CB8AC3E}">
        <p14:creationId xmlns:p14="http://schemas.microsoft.com/office/powerpoint/2010/main" val="3720383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D44F0-4215-4AD2-9992-CD8D16882F47}"/>
              </a:ext>
            </a:extLst>
          </p:cNvPr>
          <p:cNvSpPr>
            <a:spLocks noGrp="1"/>
          </p:cNvSpPr>
          <p:nvPr>
            <p:ph type="title"/>
          </p:nvPr>
        </p:nvSpPr>
        <p:spPr>
          <a:xfrm>
            <a:off x="2183642" y="361873"/>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id="{5586A281-7E2A-4A1F-9637-8A5CCCFD7462}"/>
              </a:ext>
            </a:extLst>
          </p:cNvPr>
          <p:cNvSpPr>
            <a:spLocks noGrp="1"/>
          </p:cNvSpPr>
          <p:nvPr>
            <p:ph idx="1"/>
          </p:nvPr>
        </p:nvSpPr>
        <p:spPr>
          <a:xfrm>
            <a:off x="838200" y="1825625"/>
            <a:ext cx="6845711" cy="4351338"/>
          </a:xfrm>
        </p:spPr>
        <p:txBody>
          <a:bodyPr/>
          <a:lstStyle/>
          <a:p>
            <a:pPr marL="514350" indent="-514350">
              <a:buFont typeface="+mj-lt"/>
              <a:buAutoNum type="arabicPeriod" startAt="2"/>
            </a:pPr>
            <a:r>
              <a:rPr lang="en-US" b="1" dirty="0">
                <a:solidFill>
                  <a:srgbClr val="0A1F61"/>
                </a:solidFill>
              </a:rPr>
              <a:t>COMPETITIVE MARKETING INTELLIGENCE</a:t>
            </a:r>
          </a:p>
          <a:p>
            <a:pPr marL="0" indent="0">
              <a:buNone/>
            </a:pPr>
            <a:endParaRPr lang="en-US" sz="700" b="1" dirty="0">
              <a:solidFill>
                <a:srgbClr val="0A1F61"/>
              </a:solidFill>
            </a:endParaRPr>
          </a:p>
          <a:p>
            <a:pPr lvl="1"/>
            <a:r>
              <a:rPr lang="en-US" dirty="0"/>
              <a:t>Companies also need to actively monitor competitors' activity (their website and social media command centers, Internet search tracking consumer conversations about competing brands)</a:t>
            </a:r>
          </a:p>
          <a:p>
            <a:pPr lvl="1"/>
            <a:r>
              <a:rPr lang="en-US" dirty="0"/>
              <a:t>firms use competitive marketing intelligence to gain early insights into competitive moves and strategies and to prepare quick responses.</a:t>
            </a:r>
          </a:p>
          <a:p>
            <a:pPr lvl="1"/>
            <a:endParaRPr lang="en-US" dirty="0"/>
          </a:p>
          <a:p>
            <a:endParaRPr lang="en-US" b="1" dirty="0">
              <a:solidFill>
                <a:srgbClr val="0A1F61"/>
              </a:solidFill>
            </a:endParaRPr>
          </a:p>
        </p:txBody>
      </p:sp>
      <p:pic>
        <p:nvPicPr>
          <p:cNvPr id="6" name="Picture 5">
            <a:extLst>
              <a:ext uri="{FF2B5EF4-FFF2-40B4-BE49-F238E27FC236}">
                <a16:creationId xmlns:a16="http://schemas.microsoft.com/office/drawing/2014/main" id="{DCEC53F7-C743-430E-B1F2-FCFAF6ACB052}"/>
              </a:ext>
            </a:extLst>
          </p:cNvPr>
          <p:cNvPicPr>
            <a:picLocks noChangeAspect="1"/>
          </p:cNvPicPr>
          <p:nvPr/>
        </p:nvPicPr>
        <p:blipFill>
          <a:blip r:embed="rId2"/>
          <a:stretch>
            <a:fillRect/>
          </a:stretch>
        </p:blipFill>
        <p:spPr>
          <a:xfrm>
            <a:off x="7683911" y="2116650"/>
            <a:ext cx="3940796" cy="3769288"/>
          </a:xfrm>
          <a:prstGeom prst="rect">
            <a:avLst/>
          </a:prstGeom>
          <a:ln>
            <a:noFill/>
          </a:ln>
          <a:effectLst>
            <a:softEdge rad="112500"/>
          </a:effectLst>
        </p:spPr>
      </p:pic>
    </p:spTree>
    <p:extLst>
      <p:ext uri="{BB962C8B-B14F-4D97-AF65-F5344CB8AC3E}">
        <p14:creationId xmlns:p14="http://schemas.microsoft.com/office/powerpoint/2010/main" val="636510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4159C3B-6BD6-4C59-A2C8-C7A4A2F1DB98}"/>
              </a:ext>
            </a:extLst>
          </p:cNvPr>
          <p:cNvSpPr>
            <a:spLocks noGrp="1"/>
          </p:cNvSpPr>
          <p:nvPr>
            <p:ph type="title"/>
          </p:nvPr>
        </p:nvSpPr>
        <p:spPr>
          <a:xfrm>
            <a:off x="524256" y="516804"/>
            <a:ext cx="6594189" cy="1625210"/>
          </a:xfrm>
        </p:spPr>
        <p:txBody>
          <a:bodyPr>
            <a:normAutofit/>
          </a:bodyPr>
          <a:lstStyle/>
          <a:p>
            <a:r>
              <a:rPr lang="en-US">
                <a:solidFill>
                  <a:srgbClr val="FFFFFF"/>
                </a:solidFill>
              </a:rPr>
              <a:t>Example</a:t>
            </a: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E9AC1C7-7866-45EB-BCEA-079810476975}"/>
              </a:ext>
            </a:extLst>
          </p:cNvPr>
          <p:cNvPicPr>
            <a:picLocks noChangeAspect="1"/>
          </p:cNvPicPr>
          <p:nvPr/>
        </p:nvPicPr>
        <p:blipFill>
          <a:blip r:embed="rId2"/>
          <a:stretch>
            <a:fillRect/>
          </a:stretch>
        </p:blipFill>
        <p:spPr>
          <a:xfrm>
            <a:off x="566744" y="3277709"/>
            <a:ext cx="6579910" cy="241204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B7C3834-E0C4-4AD4-BC5E-9714ED5747E5}"/>
              </a:ext>
            </a:extLst>
          </p:cNvPr>
          <p:cNvSpPr>
            <a:spLocks noGrp="1"/>
          </p:cNvSpPr>
          <p:nvPr>
            <p:ph idx="1"/>
          </p:nvPr>
        </p:nvSpPr>
        <p:spPr>
          <a:xfrm>
            <a:off x="8029319" y="917725"/>
            <a:ext cx="3474423" cy="4852362"/>
          </a:xfrm>
        </p:spPr>
        <p:txBody>
          <a:bodyPr anchor="ctr">
            <a:normAutofit/>
          </a:bodyPr>
          <a:lstStyle/>
          <a:p>
            <a:pPr marL="0" indent="0">
              <a:buNone/>
            </a:pPr>
            <a:r>
              <a:rPr lang="en-US" dirty="0">
                <a:solidFill>
                  <a:srgbClr val="FFFFFF"/>
                </a:solidFill>
              </a:rPr>
              <a:t>Amazon's competitive intelligence arm routinely purchases merchandise from competing sites to analyze and compare their assortment speed and surface quality </a:t>
            </a:r>
          </a:p>
        </p:txBody>
      </p:sp>
    </p:spTree>
    <p:extLst>
      <p:ext uri="{BB962C8B-B14F-4D97-AF65-F5344CB8AC3E}">
        <p14:creationId xmlns:p14="http://schemas.microsoft.com/office/powerpoint/2010/main" val="2198751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B65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Salesforce Marketing Cloud_ Command Center Demo _ Salesforce">
            <a:hlinkClick r:id="" action="ppaction://media"/>
            <a:extLst>
              <a:ext uri="{FF2B5EF4-FFF2-40B4-BE49-F238E27FC236}">
                <a16:creationId xmlns:a16="http://schemas.microsoft.com/office/drawing/2014/main" id="{25F8139D-88D5-4083-815E-8191167F3A3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77012" y="480060"/>
            <a:ext cx="11237976" cy="5897880"/>
          </a:xfrm>
          <a:prstGeom prst="rect">
            <a:avLst/>
          </a:prstGeom>
        </p:spPr>
      </p:pic>
    </p:spTree>
    <p:extLst>
      <p:ext uri="{BB962C8B-B14F-4D97-AF65-F5344CB8AC3E}">
        <p14:creationId xmlns:p14="http://schemas.microsoft.com/office/powerpoint/2010/main" val="96248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27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02D66D-CD68-40DB-8352-CECC3629BB81}"/>
              </a:ext>
            </a:extLst>
          </p:cNvPr>
          <p:cNvSpPr>
            <a:spLocks noGrp="1"/>
          </p:cNvSpPr>
          <p:nvPr>
            <p:ph idx="1"/>
          </p:nvPr>
        </p:nvSpPr>
        <p:spPr>
          <a:xfrm>
            <a:off x="838200" y="1695500"/>
            <a:ext cx="6978445" cy="4351338"/>
          </a:xfrm>
        </p:spPr>
        <p:txBody>
          <a:bodyPr>
            <a:normAutofit fontScale="92500"/>
          </a:bodyPr>
          <a:lstStyle/>
          <a:p>
            <a:pPr marL="514350" indent="-514350">
              <a:buFont typeface="+mj-lt"/>
              <a:buAutoNum type="arabicPeriod" startAt="3"/>
            </a:pPr>
            <a:r>
              <a:rPr lang="en-US" b="1" dirty="0">
                <a:solidFill>
                  <a:srgbClr val="0A1F61"/>
                </a:solidFill>
              </a:rPr>
              <a:t>MARKET RESEARCH:</a:t>
            </a:r>
          </a:p>
          <a:p>
            <a:r>
              <a:rPr lang="en-US" dirty="0">
                <a:solidFill>
                  <a:srgbClr val="C00000"/>
                </a:solidFill>
              </a:rPr>
              <a:t>Market research </a:t>
            </a:r>
            <a:r>
              <a:rPr lang="en-US" dirty="0">
                <a:solidFill>
                  <a:srgbClr val="0A1F61"/>
                </a:solidFill>
              </a:rPr>
              <a:t>= </a:t>
            </a:r>
            <a:r>
              <a:rPr lang="en-US" dirty="0"/>
              <a:t>the systematic design, collection, analysis, and reporting of data relevant to a specific marketing situation facing an organization.</a:t>
            </a:r>
          </a:p>
          <a:p>
            <a:r>
              <a:rPr lang="en-US" dirty="0"/>
              <a:t>For example, market research gives marketers insights into customer motivations, purchase behavior, and satisfaction. It can help them to assess market potential and market share, or measure the effectiveness of pricing, product, distribution, and promotion activities.</a:t>
            </a:r>
          </a:p>
        </p:txBody>
      </p:sp>
      <p:pic>
        <p:nvPicPr>
          <p:cNvPr id="4" name="Picture 3">
            <a:extLst>
              <a:ext uri="{FF2B5EF4-FFF2-40B4-BE49-F238E27FC236}">
                <a16:creationId xmlns:a16="http://schemas.microsoft.com/office/drawing/2014/main" id="{30C60EFD-04ED-41DE-A2BA-3962D3D51A73}"/>
              </a:ext>
            </a:extLst>
          </p:cNvPr>
          <p:cNvPicPr>
            <a:picLocks noChangeAspect="1"/>
          </p:cNvPicPr>
          <p:nvPr/>
        </p:nvPicPr>
        <p:blipFill>
          <a:blip r:embed="rId2"/>
          <a:stretch>
            <a:fillRect/>
          </a:stretch>
        </p:blipFill>
        <p:spPr>
          <a:xfrm>
            <a:off x="7695782" y="2197509"/>
            <a:ext cx="4213628" cy="3849329"/>
          </a:xfrm>
          <a:prstGeom prst="rect">
            <a:avLst/>
          </a:prstGeom>
        </p:spPr>
      </p:pic>
      <p:sp>
        <p:nvSpPr>
          <p:cNvPr id="7" name="Title 1">
            <a:extLst>
              <a:ext uri="{FF2B5EF4-FFF2-40B4-BE49-F238E27FC236}">
                <a16:creationId xmlns:a16="http://schemas.microsoft.com/office/drawing/2014/main" id="{933B6635-D7DD-46C4-94A3-5E150C55127F}"/>
              </a:ext>
            </a:extLst>
          </p:cNvPr>
          <p:cNvSpPr>
            <a:spLocks noGrp="1"/>
          </p:cNvSpPr>
          <p:nvPr>
            <p:ph type="title"/>
          </p:nvPr>
        </p:nvSpPr>
        <p:spPr>
          <a:xfrm>
            <a:off x="2182813" y="251953"/>
            <a:ext cx="9170987" cy="1325563"/>
          </a:xfrm>
        </p:spPr>
        <p:txBody>
          <a:bodyPr>
            <a:normAutofit/>
          </a:bodyPr>
          <a:lstStyle/>
          <a:p>
            <a:r>
              <a:rPr lang="en-US" sz="4000" dirty="0"/>
              <a:t>Developing marketing information</a:t>
            </a:r>
          </a:p>
        </p:txBody>
      </p:sp>
    </p:spTree>
    <p:extLst>
      <p:ext uri="{BB962C8B-B14F-4D97-AF65-F5344CB8AC3E}">
        <p14:creationId xmlns:p14="http://schemas.microsoft.com/office/powerpoint/2010/main" val="4055530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402C0-E86E-49F7-A2A7-804393B161FE}"/>
              </a:ext>
            </a:extLst>
          </p:cNvPr>
          <p:cNvSpPr>
            <a:spLocks noGrp="1"/>
          </p:cNvSpPr>
          <p:nvPr>
            <p:ph type="title"/>
          </p:nvPr>
        </p:nvSpPr>
        <p:spPr>
          <a:xfrm>
            <a:off x="2478829" y="545690"/>
            <a:ext cx="6591429" cy="693175"/>
          </a:xfrm>
        </p:spPr>
        <p:txBody>
          <a:bodyPr>
            <a:normAutofit fontScale="90000"/>
          </a:bodyPr>
          <a:lstStyle/>
          <a:p>
            <a:r>
              <a:rPr lang="en-US" dirty="0"/>
              <a:t>The marketing research process </a:t>
            </a:r>
          </a:p>
        </p:txBody>
      </p:sp>
      <p:pic>
        <p:nvPicPr>
          <p:cNvPr id="4" name="Picture 3">
            <a:extLst>
              <a:ext uri="{FF2B5EF4-FFF2-40B4-BE49-F238E27FC236}">
                <a16:creationId xmlns:a16="http://schemas.microsoft.com/office/drawing/2014/main" id="{FE5C1B68-3ADF-4722-9BA1-89AB9086213E}"/>
              </a:ext>
            </a:extLst>
          </p:cNvPr>
          <p:cNvPicPr>
            <a:picLocks noChangeAspect="1"/>
          </p:cNvPicPr>
          <p:nvPr/>
        </p:nvPicPr>
        <p:blipFill>
          <a:blip r:embed="rId2"/>
          <a:stretch>
            <a:fillRect/>
          </a:stretch>
        </p:blipFill>
        <p:spPr>
          <a:xfrm>
            <a:off x="628749" y="2615472"/>
            <a:ext cx="11435432" cy="1627055"/>
          </a:xfrm>
          <a:prstGeom prst="rect">
            <a:avLst/>
          </a:prstGeom>
        </p:spPr>
      </p:pic>
      <p:sp>
        <p:nvSpPr>
          <p:cNvPr id="5" name="Title 1">
            <a:extLst>
              <a:ext uri="{FF2B5EF4-FFF2-40B4-BE49-F238E27FC236}">
                <a16:creationId xmlns:a16="http://schemas.microsoft.com/office/drawing/2014/main" id="{33F8E3D6-40D9-4546-8D60-3737309781FD}"/>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p>
        </p:txBody>
      </p:sp>
    </p:spTree>
    <p:extLst>
      <p:ext uri="{BB962C8B-B14F-4D97-AF65-F5344CB8AC3E}">
        <p14:creationId xmlns:p14="http://schemas.microsoft.com/office/powerpoint/2010/main" val="411150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359741" y="284009"/>
            <a:ext cx="8551827" cy="1325563"/>
          </a:xfrm>
        </p:spPr>
        <p:txBody>
          <a:bodyPr>
            <a:normAutofit/>
          </a:bodyPr>
          <a:lstStyle/>
          <a:p>
            <a:r>
              <a:rPr lang="en-US" sz="4000"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838200" y="1722386"/>
            <a:ext cx="7450394" cy="4351338"/>
          </a:xfrm>
        </p:spPr>
        <p:txBody>
          <a:bodyPr/>
          <a:lstStyle/>
          <a:p>
            <a:pPr marL="514350" indent="-514350">
              <a:buFont typeface="+mj-lt"/>
              <a:buAutoNum type="arabicPeriod"/>
            </a:pPr>
            <a:r>
              <a:rPr lang="en-US" b="1" dirty="0">
                <a:solidFill>
                  <a:srgbClr val="0A1F61"/>
                </a:solidFill>
              </a:rPr>
              <a:t>Defining the problem &amp; research objectives: </a:t>
            </a:r>
          </a:p>
          <a:p>
            <a:pPr marL="0" indent="0">
              <a:buNone/>
            </a:pPr>
            <a:endParaRPr lang="en-US" sz="1050" b="1" dirty="0">
              <a:solidFill>
                <a:srgbClr val="0A1F61"/>
              </a:solidFill>
            </a:endParaRPr>
          </a:p>
          <a:p>
            <a:pPr lvl="1"/>
            <a:r>
              <a:rPr lang="en-US" dirty="0"/>
              <a:t>Marketing managers and researchers must work together closely to define the problem and agree on research objectives </a:t>
            </a:r>
          </a:p>
          <a:p>
            <a:pPr lvl="1"/>
            <a:r>
              <a:rPr lang="en-US" dirty="0"/>
              <a:t>Defining the problem and research objectives is often the hardest step in the research process.</a:t>
            </a:r>
          </a:p>
          <a:p>
            <a:pPr lvl="1"/>
            <a:r>
              <a:rPr lang="en-US" dirty="0"/>
              <a:t>After the problem has been defined carefully, the manager and the researcher my set the research objectives.</a:t>
            </a:r>
          </a:p>
          <a:p>
            <a:pPr lvl="1"/>
            <a:r>
              <a:rPr lang="en-US" dirty="0"/>
              <a:t>The statement of the problem and research objectives guides the entire research process </a:t>
            </a:r>
          </a:p>
        </p:txBody>
      </p:sp>
      <p:pic>
        <p:nvPicPr>
          <p:cNvPr id="4" name="Picture 3">
            <a:extLst>
              <a:ext uri="{FF2B5EF4-FFF2-40B4-BE49-F238E27FC236}">
                <a16:creationId xmlns:a16="http://schemas.microsoft.com/office/drawing/2014/main" id="{1658E06B-C749-4657-A964-2AFC5EAFA58A}"/>
              </a:ext>
            </a:extLst>
          </p:cNvPr>
          <p:cNvPicPr>
            <a:picLocks noChangeAspect="1"/>
          </p:cNvPicPr>
          <p:nvPr/>
        </p:nvPicPr>
        <p:blipFill>
          <a:blip r:embed="rId3"/>
          <a:stretch>
            <a:fillRect/>
          </a:stretch>
        </p:blipFill>
        <p:spPr>
          <a:xfrm>
            <a:off x="8288594" y="2363429"/>
            <a:ext cx="3247717" cy="2769010"/>
          </a:xfrm>
          <a:prstGeom prst="rect">
            <a:avLst/>
          </a:prstGeom>
          <a:ln>
            <a:noFill/>
          </a:ln>
          <a:effectLst>
            <a:softEdge rad="112500"/>
          </a:effectLst>
        </p:spPr>
      </p:pic>
    </p:spTree>
    <p:extLst>
      <p:ext uri="{BB962C8B-B14F-4D97-AF65-F5344CB8AC3E}">
        <p14:creationId xmlns:p14="http://schemas.microsoft.com/office/powerpoint/2010/main" val="30549619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359741" y="284009"/>
            <a:ext cx="8551827" cy="1325563"/>
          </a:xfrm>
        </p:spPr>
        <p:txBody>
          <a:bodyPr>
            <a:normAutofit/>
          </a:bodyPr>
          <a:lstStyle/>
          <a:p>
            <a:r>
              <a:rPr lang="en-US" sz="4000"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838200" y="1825625"/>
            <a:ext cx="10532806" cy="4351338"/>
          </a:xfrm>
        </p:spPr>
        <p:txBody>
          <a:bodyPr>
            <a:normAutofit/>
          </a:bodyPr>
          <a:lstStyle/>
          <a:p>
            <a:r>
              <a:rPr lang="en-US" dirty="0"/>
              <a:t>There are three types of objectives:</a:t>
            </a:r>
          </a:p>
          <a:p>
            <a:pPr lvl="1"/>
            <a:r>
              <a:rPr lang="en-US" dirty="0">
                <a:solidFill>
                  <a:srgbClr val="C00000"/>
                </a:solidFill>
              </a:rPr>
              <a:t>Exploratory research</a:t>
            </a:r>
            <a:r>
              <a:rPr lang="en-US" dirty="0"/>
              <a:t>= gather preliminary information that will help define the problem and suggest hypotheses.</a:t>
            </a:r>
          </a:p>
          <a:p>
            <a:pPr lvl="1"/>
            <a:r>
              <a:rPr lang="en-US" dirty="0">
                <a:solidFill>
                  <a:srgbClr val="C00000"/>
                </a:solidFill>
              </a:rPr>
              <a:t>Descriptive research </a:t>
            </a:r>
            <a:r>
              <a:rPr lang="en-US" dirty="0"/>
              <a:t>= describe things, such as the market potential for a product or the demographics and attitudes of consumers who buy the product. </a:t>
            </a:r>
          </a:p>
          <a:p>
            <a:pPr lvl="1"/>
            <a:r>
              <a:rPr lang="en-US" dirty="0">
                <a:solidFill>
                  <a:srgbClr val="C00000"/>
                </a:solidFill>
              </a:rPr>
              <a:t>Causal research </a:t>
            </a:r>
            <a:r>
              <a:rPr lang="en-US" dirty="0"/>
              <a:t>= to test hypotheses about cause-and-effect relationships </a:t>
            </a:r>
          </a:p>
          <a:p>
            <a:pPr marL="457200" lvl="1" indent="0">
              <a:buNone/>
            </a:pPr>
            <a:endParaRPr lang="en-US" dirty="0"/>
          </a:p>
          <a:p>
            <a:r>
              <a:rPr lang="en-US" dirty="0"/>
              <a:t>Managers often start with exploratory research and later follow with descriptive or casual research </a:t>
            </a:r>
          </a:p>
          <a:p>
            <a:pPr lvl="1"/>
            <a:endParaRPr lang="en-US" dirty="0"/>
          </a:p>
        </p:txBody>
      </p:sp>
    </p:spTree>
    <p:extLst>
      <p:ext uri="{BB962C8B-B14F-4D97-AF65-F5344CB8AC3E}">
        <p14:creationId xmlns:p14="http://schemas.microsoft.com/office/powerpoint/2010/main" val="37470086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cxnSp>
        <p:nvCxnSpPr>
          <p:cNvPr id="10" name="Straight Connector 9">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F30F13D5-8724-4DC2-A586-7CBFB2CD75B3}"/>
              </a:ext>
            </a:extLst>
          </p:cNvPr>
          <p:cNvPicPr>
            <a:picLocks noChangeAspect="1"/>
          </p:cNvPicPr>
          <p:nvPr/>
        </p:nvPicPr>
        <p:blipFill>
          <a:blip r:embed="rId3"/>
          <a:stretch>
            <a:fillRect/>
          </a:stretch>
        </p:blipFill>
        <p:spPr>
          <a:xfrm>
            <a:off x="762746" y="2993926"/>
            <a:ext cx="3806727" cy="2372502"/>
          </a:xfrm>
          <a:prstGeom prst="rect">
            <a:avLst/>
          </a:prstGeom>
        </p:spPr>
      </p:pic>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4955354" y="2265037"/>
            <a:ext cx="6282169" cy="3633145"/>
          </a:xfrm>
        </p:spPr>
        <p:txBody>
          <a:bodyPr>
            <a:normAutofit/>
          </a:bodyPr>
          <a:lstStyle/>
          <a:p>
            <a:pPr marL="514350" indent="-514350">
              <a:buFont typeface="+mj-lt"/>
              <a:buAutoNum type="arabicPeriod" startAt="2"/>
            </a:pPr>
            <a:r>
              <a:rPr lang="en-US" sz="3200" b="1" dirty="0">
                <a:solidFill>
                  <a:srgbClr val="0A1F61"/>
                </a:solidFill>
              </a:rPr>
              <a:t>Developing the Research Plan:</a:t>
            </a:r>
          </a:p>
          <a:p>
            <a:pPr marL="0" indent="0">
              <a:buNone/>
            </a:pPr>
            <a:r>
              <a:rPr lang="en-US" sz="3200" dirty="0"/>
              <a:t>The research plan outline sources of existing data and spells out specific research approaches, contact methods, sampling plans, and instruments that researchers will use to gather new data. </a:t>
            </a:r>
          </a:p>
        </p:txBody>
      </p:sp>
    </p:spTree>
    <p:extLst>
      <p:ext uri="{BB962C8B-B14F-4D97-AF65-F5344CB8AC3E}">
        <p14:creationId xmlns:p14="http://schemas.microsoft.com/office/powerpoint/2010/main" val="3042611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0AE35-DC2E-4701-95B4-614CAE4F9BB9}"/>
              </a:ext>
            </a:extLst>
          </p:cNvPr>
          <p:cNvSpPr>
            <a:spLocks noGrp="1"/>
          </p:cNvSpPr>
          <p:nvPr>
            <p:ph type="title"/>
          </p:nvPr>
        </p:nvSpPr>
        <p:spPr>
          <a:xfrm>
            <a:off x="2266337" y="289671"/>
            <a:ext cx="5314536" cy="1325563"/>
          </a:xfrm>
        </p:spPr>
        <p:txBody>
          <a:bodyPr>
            <a:normAutofit/>
          </a:bodyPr>
          <a:lstStyle/>
          <a:p>
            <a:r>
              <a:rPr lang="en-US">
                <a:solidFill>
                  <a:schemeClr val="tx1"/>
                </a:solidFill>
              </a:rPr>
              <a:t>EXAMPLE</a:t>
            </a:r>
            <a:endParaRPr lang="en-US" dirty="0">
              <a:solidFill>
                <a:schemeClr val="tx1"/>
              </a:solidFill>
            </a:endParaRPr>
          </a:p>
        </p:txBody>
      </p:sp>
      <p:sp>
        <p:nvSpPr>
          <p:cNvPr id="3" name="Content Placeholder 2">
            <a:extLst>
              <a:ext uri="{FF2B5EF4-FFF2-40B4-BE49-F238E27FC236}">
                <a16:creationId xmlns:a16="http://schemas.microsoft.com/office/drawing/2014/main" id="{6F149779-71A4-41A5-861E-638F07A7DD06}"/>
              </a:ext>
            </a:extLst>
          </p:cNvPr>
          <p:cNvSpPr>
            <a:spLocks noGrp="1"/>
          </p:cNvSpPr>
          <p:nvPr>
            <p:ph idx="1"/>
          </p:nvPr>
        </p:nvSpPr>
        <p:spPr>
          <a:xfrm>
            <a:off x="781457" y="2038792"/>
            <a:ext cx="5314543" cy="3375920"/>
          </a:xfrm>
        </p:spPr>
        <p:txBody>
          <a:bodyPr anchor="t">
            <a:normAutofit fontScale="85000" lnSpcReduction="20000"/>
          </a:bodyPr>
          <a:lstStyle/>
          <a:p>
            <a:r>
              <a:rPr lang="en-US" sz="3600" dirty="0"/>
              <a:t>The Mexican food chain “Chili’s” wants to know how customers will react to the addition of drive-through service to its restaurants.</a:t>
            </a:r>
          </a:p>
          <a:p>
            <a:endParaRPr lang="en-US" sz="3600" dirty="0"/>
          </a:p>
          <a:p>
            <a:r>
              <a:rPr lang="en-US" sz="3600" dirty="0"/>
              <a:t>Reason: Increase sales as 24% of sales is generated by drive-through services </a:t>
            </a:r>
          </a:p>
        </p:txBody>
      </p:sp>
      <p:sp>
        <p:nvSpPr>
          <p:cNvPr id="13"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446D73DF-3B7D-4569-9C1B-21DA6FF8C9A2}"/>
              </a:ext>
            </a:extLst>
          </p:cNvPr>
          <p:cNvPicPr>
            <a:picLocks noChangeAspect="1"/>
          </p:cNvPicPr>
          <p:nvPr/>
        </p:nvPicPr>
        <p:blipFill rotWithShape="1">
          <a:blip r:embed="rId2"/>
          <a:srcRect l="20197" r="15765"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3056220918"/>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910F8-0BD2-4C20-A81F-308DD59740B7}"/>
              </a:ext>
            </a:extLst>
          </p:cNvPr>
          <p:cNvSpPr>
            <a:spLocks noGrp="1"/>
          </p:cNvSpPr>
          <p:nvPr>
            <p:ph type="title"/>
          </p:nvPr>
        </p:nvSpPr>
        <p:spPr>
          <a:xfrm>
            <a:off x="2523075" y="239763"/>
            <a:ext cx="9170158" cy="1325563"/>
          </a:xfrm>
        </p:spPr>
        <p:txBody>
          <a:bodyPr/>
          <a:lstStyle/>
          <a:p>
            <a:r>
              <a:rPr lang="en-US" dirty="0"/>
              <a:t>Chili’s Proposed research </a:t>
            </a:r>
          </a:p>
        </p:txBody>
      </p:sp>
      <p:sp>
        <p:nvSpPr>
          <p:cNvPr id="3" name="Content Placeholder 2">
            <a:extLst>
              <a:ext uri="{FF2B5EF4-FFF2-40B4-BE49-F238E27FC236}">
                <a16:creationId xmlns:a16="http://schemas.microsoft.com/office/drawing/2014/main" id="{789C10D1-99BB-4DE7-823F-032BBC6FBE34}"/>
              </a:ext>
            </a:extLst>
          </p:cNvPr>
          <p:cNvSpPr>
            <a:spLocks noGrp="1"/>
          </p:cNvSpPr>
          <p:nvPr>
            <p:ph idx="1"/>
          </p:nvPr>
        </p:nvSpPr>
        <p:spPr/>
        <p:txBody>
          <a:bodyPr/>
          <a:lstStyle/>
          <a:p>
            <a:r>
              <a:rPr lang="en-US" dirty="0"/>
              <a:t>The proposed research might call for the following specific information:</a:t>
            </a:r>
          </a:p>
          <a:p>
            <a:pPr lvl="1"/>
            <a:r>
              <a:rPr lang="en-US" dirty="0"/>
              <a:t>The demographic, economic and lifestyle characteristics of current Chili’s customers </a:t>
            </a:r>
          </a:p>
          <a:p>
            <a:pPr lvl="1"/>
            <a:r>
              <a:rPr lang="en-US" dirty="0"/>
              <a:t>The characteristics and usage patterns of the broader population of fast-food and fast-casual dinners.</a:t>
            </a:r>
          </a:p>
          <a:p>
            <a:pPr lvl="1"/>
            <a:r>
              <a:rPr lang="en-US" dirty="0"/>
              <a:t>Impact on the Chili’s customer experience</a:t>
            </a:r>
          </a:p>
          <a:p>
            <a:pPr lvl="1"/>
            <a:r>
              <a:rPr lang="en-US" dirty="0"/>
              <a:t>Chili's employee reaction to drive-through service </a:t>
            </a:r>
          </a:p>
          <a:p>
            <a:pPr lvl="1"/>
            <a:r>
              <a:rPr lang="en-US" dirty="0"/>
              <a:t>Forecasts of both inside and drive-through sales and profits </a:t>
            </a:r>
          </a:p>
          <a:p>
            <a:pPr lvl="1"/>
            <a:endParaRPr lang="en-US" dirty="0"/>
          </a:p>
          <a:p>
            <a:pPr lvl="1"/>
            <a:endParaRPr lang="en-US" dirty="0"/>
          </a:p>
        </p:txBody>
      </p:sp>
      <p:pic>
        <p:nvPicPr>
          <p:cNvPr id="4" name="Picture 3">
            <a:extLst>
              <a:ext uri="{FF2B5EF4-FFF2-40B4-BE49-F238E27FC236}">
                <a16:creationId xmlns:a16="http://schemas.microsoft.com/office/drawing/2014/main" id="{F2DA361C-8485-4C72-A15A-29EAD2A76298}"/>
              </a:ext>
            </a:extLst>
          </p:cNvPr>
          <p:cNvPicPr>
            <a:picLocks noChangeAspect="1"/>
          </p:cNvPicPr>
          <p:nvPr/>
        </p:nvPicPr>
        <p:blipFill>
          <a:blip r:embed="rId2"/>
          <a:stretch>
            <a:fillRect/>
          </a:stretch>
        </p:blipFill>
        <p:spPr>
          <a:xfrm>
            <a:off x="9773418" y="0"/>
            <a:ext cx="2143125" cy="2143125"/>
          </a:xfrm>
          <a:prstGeom prst="rect">
            <a:avLst/>
          </a:prstGeom>
        </p:spPr>
      </p:pic>
    </p:spTree>
    <p:extLst>
      <p:ext uri="{BB962C8B-B14F-4D97-AF65-F5344CB8AC3E}">
        <p14:creationId xmlns:p14="http://schemas.microsoft.com/office/powerpoint/2010/main" val="4189408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5D194-E71C-4214-A12F-2A2E73DA0D1A}"/>
              </a:ext>
            </a:extLst>
          </p:cNvPr>
          <p:cNvSpPr>
            <a:spLocks noGrp="1"/>
          </p:cNvSpPr>
          <p:nvPr>
            <p:ph type="title"/>
          </p:nvPr>
        </p:nvSpPr>
        <p:spPr>
          <a:xfrm>
            <a:off x="2346095" y="210267"/>
            <a:ext cx="9170158" cy="1325563"/>
          </a:xfrm>
        </p:spPr>
        <p:txBody>
          <a:bodyPr/>
          <a:lstStyle/>
          <a:p>
            <a:r>
              <a:rPr lang="en-US" dirty="0"/>
              <a:t>Primary vs. Secondary data</a:t>
            </a:r>
          </a:p>
        </p:txBody>
      </p:sp>
      <p:sp>
        <p:nvSpPr>
          <p:cNvPr id="3" name="Content Placeholder 2">
            <a:extLst>
              <a:ext uri="{FF2B5EF4-FFF2-40B4-BE49-F238E27FC236}">
                <a16:creationId xmlns:a16="http://schemas.microsoft.com/office/drawing/2014/main" id="{B83CEA04-8F1B-46CA-AF36-30C9D482826A}"/>
              </a:ext>
            </a:extLst>
          </p:cNvPr>
          <p:cNvSpPr>
            <a:spLocks noGrp="1"/>
          </p:cNvSpPr>
          <p:nvPr>
            <p:ph idx="1"/>
          </p:nvPr>
        </p:nvSpPr>
        <p:spPr/>
        <p:txBody>
          <a:bodyPr/>
          <a:lstStyle/>
          <a:p>
            <a:r>
              <a:rPr lang="en-US" dirty="0"/>
              <a:t>To meet the managers information needs, the research plan can call for gathering secondary data, primary data or both.</a:t>
            </a:r>
          </a:p>
          <a:p>
            <a:endParaRPr lang="en-US" dirty="0"/>
          </a:p>
          <a:p>
            <a:r>
              <a:rPr lang="en-US" dirty="0">
                <a:solidFill>
                  <a:srgbClr val="C00000"/>
                </a:solidFill>
              </a:rPr>
              <a:t>Secondary data </a:t>
            </a:r>
            <a:r>
              <a:rPr lang="en-US" dirty="0"/>
              <a:t>consists of information that already exists somewhere, having been collected for another purpose.</a:t>
            </a:r>
          </a:p>
          <a:p>
            <a:endParaRPr lang="en-US" dirty="0"/>
          </a:p>
          <a:p>
            <a:r>
              <a:rPr lang="en-US" dirty="0">
                <a:solidFill>
                  <a:srgbClr val="C00000"/>
                </a:solidFill>
              </a:rPr>
              <a:t>Primary data </a:t>
            </a:r>
            <a:r>
              <a:rPr lang="en-US" dirty="0"/>
              <a:t>consists of information collected for the specific purpose at hand</a:t>
            </a:r>
          </a:p>
          <a:p>
            <a:pPr marL="0" indent="0">
              <a:buNone/>
            </a:pPr>
            <a:endParaRPr lang="en-US" dirty="0"/>
          </a:p>
        </p:txBody>
      </p:sp>
    </p:spTree>
    <p:extLst>
      <p:ext uri="{BB962C8B-B14F-4D97-AF65-F5344CB8AC3E}">
        <p14:creationId xmlns:p14="http://schemas.microsoft.com/office/powerpoint/2010/main" val="12904604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5D194-E71C-4214-A12F-2A2E73DA0D1A}"/>
              </a:ext>
            </a:extLst>
          </p:cNvPr>
          <p:cNvSpPr>
            <a:spLocks noGrp="1"/>
          </p:cNvSpPr>
          <p:nvPr>
            <p:ph type="title"/>
          </p:nvPr>
        </p:nvSpPr>
        <p:spPr>
          <a:xfrm>
            <a:off x="2384323" y="183893"/>
            <a:ext cx="5314536" cy="1325563"/>
          </a:xfrm>
        </p:spPr>
        <p:txBody>
          <a:bodyPr>
            <a:normAutofit/>
          </a:bodyPr>
          <a:lstStyle/>
          <a:p>
            <a:r>
              <a:rPr lang="en-US">
                <a:solidFill>
                  <a:schemeClr val="tx1"/>
                </a:solidFill>
              </a:rPr>
              <a:t>Secondary data</a:t>
            </a:r>
            <a:endParaRPr lang="en-US" dirty="0">
              <a:solidFill>
                <a:schemeClr val="tx1"/>
              </a:solidFill>
            </a:endParaRPr>
          </a:p>
        </p:txBody>
      </p:sp>
      <p:sp>
        <p:nvSpPr>
          <p:cNvPr id="3" name="Content Placeholder 2">
            <a:extLst>
              <a:ext uri="{FF2B5EF4-FFF2-40B4-BE49-F238E27FC236}">
                <a16:creationId xmlns:a16="http://schemas.microsoft.com/office/drawing/2014/main" id="{B83CEA04-8F1B-46CA-AF36-30C9D482826A}"/>
              </a:ext>
            </a:extLst>
          </p:cNvPr>
          <p:cNvSpPr>
            <a:spLocks noGrp="1"/>
          </p:cNvSpPr>
          <p:nvPr>
            <p:ph idx="1"/>
          </p:nvPr>
        </p:nvSpPr>
        <p:spPr>
          <a:xfrm>
            <a:off x="762000" y="1683723"/>
            <a:ext cx="5820780" cy="4323991"/>
          </a:xfrm>
        </p:spPr>
        <p:txBody>
          <a:bodyPr anchor="t">
            <a:normAutofit/>
          </a:bodyPr>
          <a:lstStyle/>
          <a:p>
            <a:r>
              <a:rPr lang="en-US" sz="1800" dirty="0"/>
              <a:t>It searches usually start by getting a secondary data </a:t>
            </a:r>
          </a:p>
          <a:p>
            <a:r>
              <a:rPr lang="en-US" sz="1800" dirty="0"/>
              <a:t>the sources of secondary data can be:</a:t>
            </a:r>
          </a:p>
          <a:p>
            <a:pPr lvl="1"/>
            <a:r>
              <a:rPr lang="en-US" sz="1800" dirty="0"/>
              <a:t>the company's internal database</a:t>
            </a:r>
          </a:p>
          <a:p>
            <a:pPr lvl="1"/>
            <a:r>
              <a:rPr lang="en-US" sz="1800" dirty="0"/>
              <a:t>companies can buy secondary data from outside suppliers like research agencies </a:t>
            </a:r>
          </a:p>
          <a:p>
            <a:pPr lvl="1"/>
            <a:r>
              <a:rPr lang="en-US" sz="1800" dirty="0"/>
              <a:t>use commercial online databases</a:t>
            </a:r>
          </a:p>
          <a:p>
            <a:pPr lvl="1"/>
            <a:r>
              <a:rPr lang="en-US" sz="1800" dirty="0"/>
              <a:t>Use Internet search engines …</a:t>
            </a:r>
          </a:p>
          <a:p>
            <a:r>
              <a:rPr lang="en-US" sz="1800" dirty="0"/>
              <a:t>Secondary data can usually be obtained more quickly and at lower cost than primary data</a:t>
            </a:r>
          </a:p>
          <a:p>
            <a:r>
              <a:rPr lang="en-US" sz="1800" dirty="0"/>
              <a:t>Secondary sources can sometimes provide data and individual company cannot collect on its own.</a:t>
            </a:r>
          </a:p>
          <a:p>
            <a:r>
              <a:rPr lang="en-US" sz="1800" dirty="0"/>
              <a:t>The researcher must evaluate secondary information carefully to make certain it is relevant, accurate, current and impartial.</a:t>
            </a:r>
          </a:p>
          <a:p>
            <a:endParaRPr lang="en-US" sz="1800" dirty="0"/>
          </a:p>
          <a:p>
            <a:pPr lvl="1"/>
            <a:endParaRPr lang="en-US" sz="1800" dirty="0"/>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B9276B69-C5F5-4C89-B428-D76B8D8579BB}"/>
              </a:ext>
            </a:extLst>
          </p:cNvPr>
          <p:cNvPicPr>
            <a:picLocks noChangeAspect="1"/>
          </p:cNvPicPr>
          <p:nvPr/>
        </p:nvPicPr>
        <p:blipFill rotWithShape="1">
          <a:blip r:embed="rId3"/>
          <a:srcRect l="1553" r="-2" b="-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659559716"/>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FA65B-83EE-4C68-BD50-FCB2925E0125}"/>
              </a:ext>
            </a:extLst>
          </p:cNvPr>
          <p:cNvSpPr>
            <a:spLocks noGrp="1"/>
          </p:cNvSpPr>
          <p:nvPr>
            <p:ph type="title"/>
          </p:nvPr>
        </p:nvSpPr>
        <p:spPr>
          <a:xfrm>
            <a:off x="2374489" y="339214"/>
            <a:ext cx="8610821" cy="988142"/>
          </a:xfrm>
        </p:spPr>
        <p:txBody>
          <a:bodyPr/>
          <a:lstStyle/>
          <a:p>
            <a:r>
              <a:rPr lang="en-US" dirty="0"/>
              <a:t>Primary data </a:t>
            </a:r>
          </a:p>
        </p:txBody>
      </p:sp>
      <p:graphicFrame>
        <p:nvGraphicFramePr>
          <p:cNvPr id="5" name="Content Placeholder 2">
            <a:extLst>
              <a:ext uri="{FF2B5EF4-FFF2-40B4-BE49-F238E27FC236}">
                <a16:creationId xmlns:a16="http://schemas.microsoft.com/office/drawing/2014/main" id="{6EB9003B-1AD4-4884-BB26-4F940FDF5649}"/>
              </a:ext>
            </a:extLst>
          </p:cNvPr>
          <p:cNvGraphicFramePr>
            <a:graphicFrameLocks noGrp="1"/>
          </p:cNvGraphicFramePr>
          <p:nvPr>
            <p:ph idx="1"/>
            <p:extLst>
              <p:ext uri="{D42A27DB-BD31-4B8C-83A1-F6EECF244321}">
                <p14:modId xmlns:p14="http://schemas.microsoft.com/office/powerpoint/2010/main" val="1316886794"/>
              </p:ext>
            </p:extLst>
          </p:nvPr>
        </p:nvGraphicFramePr>
        <p:xfrm>
          <a:off x="838200" y="1958360"/>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981EEDD6-FC2D-4765-A544-93D577DF3A94}"/>
              </a:ext>
            </a:extLst>
          </p:cNvPr>
          <p:cNvSpPr txBox="1"/>
          <p:nvPr/>
        </p:nvSpPr>
        <p:spPr>
          <a:xfrm>
            <a:off x="914400" y="1814052"/>
            <a:ext cx="7359445" cy="584775"/>
          </a:xfrm>
          <a:prstGeom prst="rect">
            <a:avLst/>
          </a:prstGeom>
          <a:noFill/>
        </p:spPr>
        <p:txBody>
          <a:bodyPr wrap="square" rtlCol="0">
            <a:spAutoFit/>
          </a:bodyPr>
          <a:lstStyle/>
          <a:p>
            <a:r>
              <a:rPr lang="en-US" sz="3200" dirty="0">
                <a:solidFill>
                  <a:srgbClr val="0A1F61"/>
                </a:solidFill>
              </a:rPr>
              <a:t>1. Research Approaches</a:t>
            </a:r>
          </a:p>
        </p:txBody>
      </p:sp>
    </p:spTree>
    <p:extLst>
      <p:ext uri="{BB962C8B-B14F-4D97-AF65-F5344CB8AC3E}">
        <p14:creationId xmlns:p14="http://schemas.microsoft.com/office/powerpoint/2010/main" val="28323884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200" y="1663393"/>
            <a:ext cx="7007942" cy="4351338"/>
          </a:xfrm>
          <a:prstGeom prst="rect">
            <a:avLst/>
          </a:prstGeom>
        </p:spPr>
        <p:txBody>
          <a:bodyPr vert="horz" lIns="91440" tIns="45720" rIns="91440" bIns="45720" rtlCol="0">
            <a:normAutofit fontScale="77500" lnSpcReduction="20000"/>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1.1. Observational Research: </a:t>
            </a:r>
          </a:p>
          <a:p>
            <a:pPr indent="-228600">
              <a:lnSpc>
                <a:spcPct val="120000"/>
              </a:lnSpc>
              <a:spcAft>
                <a:spcPts val="600"/>
              </a:spcAft>
              <a:buFont typeface="Arial" panose="020B0604020202020204" pitchFamily="34" charset="0"/>
              <a:buChar char="•"/>
            </a:pPr>
            <a:r>
              <a:rPr lang="en-US" sz="2400" dirty="0"/>
              <a:t>Observational research involves gathering primary data by observing relevant people, actions, and situations.</a:t>
            </a:r>
          </a:p>
          <a:p>
            <a:pPr indent="-228600">
              <a:lnSpc>
                <a:spcPct val="120000"/>
              </a:lnSpc>
              <a:spcAft>
                <a:spcPts val="600"/>
              </a:spcAft>
              <a:buFont typeface="Arial" panose="020B0604020202020204" pitchFamily="34" charset="0"/>
              <a:buChar char="•"/>
            </a:pPr>
            <a:r>
              <a:rPr lang="en-US" sz="2400" dirty="0"/>
              <a:t>Marketers not only observe what consumers do but also observe what consumers are saying (They listen in on consumer conversation on blogs, social networks, and website)</a:t>
            </a:r>
          </a:p>
          <a:p>
            <a:pPr indent="-228600">
              <a:lnSpc>
                <a:spcPct val="120000"/>
              </a:lnSpc>
              <a:spcAft>
                <a:spcPts val="600"/>
              </a:spcAft>
              <a:buFont typeface="Arial" panose="020B0604020202020204" pitchFamily="34" charset="0"/>
              <a:buChar char="•"/>
            </a:pPr>
            <a:r>
              <a:rPr lang="en-US" sz="2400" dirty="0"/>
              <a:t>Observing provide inputs that simply can't be gained through more structured and formal research approaches </a:t>
            </a:r>
          </a:p>
          <a:p>
            <a:pPr indent="-228600">
              <a:lnSpc>
                <a:spcPct val="120000"/>
              </a:lnSpc>
              <a:spcAft>
                <a:spcPts val="600"/>
              </a:spcAft>
              <a:buFont typeface="Arial" panose="020B0604020202020204" pitchFamily="34" charset="0"/>
              <a:buChar char="•"/>
            </a:pPr>
            <a:r>
              <a:rPr lang="en-US" sz="2400" dirty="0"/>
              <a:t>Observations </a:t>
            </a:r>
            <a:r>
              <a:rPr lang="en-US" sz="2400"/>
              <a:t>can be </a:t>
            </a:r>
            <a:r>
              <a:rPr lang="en-US" sz="2400" dirty="0"/>
              <a:t>made either in labs on in real-life situations </a:t>
            </a:r>
          </a:p>
          <a:p>
            <a:pPr indent="-228600">
              <a:lnSpc>
                <a:spcPct val="120000"/>
              </a:lnSpc>
              <a:spcAft>
                <a:spcPts val="600"/>
              </a:spcAft>
              <a:buFont typeface="Arial" panose="020B0604020202020204" pitchFamily="34" charset="0"/>
              <a:buChar char="•"/>
            </a:pPr>
            <a:r>
              <a:rPr lang="en-US" sz="2400" dirty="0"/>
              <a:t>Observation is best suited for exploratory research. </a:t>
            </a:r>
          </a:p>
        </p:txBody>
      </p:sp>
      <p:pic>
        <p:nvPicPr>
          <p:cNvPr id="6" name="Picture 5">
            <a:extLst>
              <a:ext uri="{FF2B5EF4-FFF2-40B4-BE49-F238E27FC236}">
                <a16:creationId xmlns:a16="http://schemas.microsoft.com/office/drawing/2014/main" id="{99BE935A-D76B-4B14-BBD4-08A5E3AF1B54}"/>
              </a:ext>
            </a:extLst>
          </p:cNvPr>
          <p:cNvPicPr>
            <a:picLocks noChangeAspect="1"/>
          </p:cNvPicPr>
          <p:nvPr/>
        </p:nvPicPr>
        <p:blipFill>
          <a:blip r:embed="rId2"/>
          <a:stretch>
            <a:fillRect/>
          </a:stretch>
        </p:blipFill>
        <p:spPr>
          <a:xfrm>
            <a:off x="7976485" y="1796129"/>
            <a:ext cx="4043450" cy="3572283"/>
          </a:xfrm>
          <a:prstGeom prst="rect">
            <a:avLst/>
          </a:prstGeom>
        </p:spPr>
      </p:pic>
    </p:spTree>
    <p:extLst>
      <p:ext uri="{BB962C8B-B14F-4D97-AF65-F5344CB8AC3E}">
        <p14:creationId xmlns:p14="http://schemas.microsoft.com/office/powerpoint/2010/main" val="20353490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502065-7BBE-4BF6-8EF3-21CEAF4E39FF}"/>
              </a:ext>
            </a:extLst>
          </p:cNvPr>
          <p:cNvPicPr>
            <a:picLocks noChangeAspect="1"/>
          </p:cNvPicPr>
          <p:nvPr/>
        </p:nvPicPr>
        <p:blipFill>
          <a:blip r:embed="rId2"/>
          <a:stretch>
            <a:fillRect/>
          </a:stretch>
        </p:blipFill>
        <p:spPr>
          <a:xfrm>
            <a:off x="643467" y="2145770"/>
            <a:ext cx="5291666" cy="2566459"/>
          </a:xfrm>
          <a:prstGeom prst="rect">
            <a:avLst/>
          </a:prstGeom>
        </p:spPr>
      </p:pic>
      <p:pic>
        <p:nvPicPr>
          <p:cNvPr id="3" name="Picture 2">
            <a:extLst>
              <a:ext uri="{FF2B5EF4-FFF2-40B4-BE49-F238E27FC236}">
                <a16:creationId xmlns:a16="http://schemas.microsoft.com/office/drawing/2014/main" id="{05F6AF2D-5684-4284-9387-AFDB3D624FF9}"/>
              </a:ext>
            </a:extLst>
          </p:cNvPr>
          <p:cNvPicPr>
            <a:picLocks noChangeAspect="1"/>
          </p:cNvPicPr>
          <p:nvPr/>
        </p:nvPicPr>
        <p:blipFill>
          <a:blip r:embed="rId3"/>
          <a:stretch>
            <a:fillRect/>
          </a:stretch>
        </p:blipFill>
        <p:spPr>
          <a:xfrm>
            <a:off x="6256865" y="2522802"/>
            <a:ext cx="5291667" cy="1812395"/>
          </a:xfrm>
          <a:prstGeom prst="rect">
            <a:avLst/>
          </a:prstGeom>
        </p:spPr>
      </p:pic>
      <p:sp>
        <p:nvSpPr>
          <p:cNvPr id="4" name="TextBox 3">
            <a:extLst>
              <a:ext uri="{FF2B5EF4-FFF2-40B4-BE49-F238E27FC236}">
                <a16:creationId xmlns:a16="http://schemas.microsoft.com/office/drawing/2014/main" id="{383FFC82-541B-40DA-95E8-999D0DDD8CF9}"/>
              </a:ext>
            </a:extLst>
          </p:cNvPr>
          <p:cNvSpPr txBox="1"/>
          <p:nvPr/>
        </p:nvSpPr>
        <p:spPr>
          <a:xfrm>
            <a:off x="2566219" y="530942"/>
            <a:ext cx="5869858" cy="584775"/>
          </a:xfrm>
          <a:prstGeom prst="rect">
            <a:avLst/>
          </a:prstGeom>
          <a:noFill/>
        </p:spPr>
        <p:txBody>
          <a:bodyPr wrap="square" rtlCol="0">
            <a:spAutoFit/>
          </a:bodyPr>
          <a:lstStyle/>
          <a:p>
            <a:r>
              <a:rPr lang="en-US" sz="3200" dirty="0">
                <a:solidFill>
                  <a:schemeClr val="bg1"/>
                </a:solidFill>
              </a:rPr>
              <a:t>EXAMPLE: FISHER-PLAY LAB</a:t>
            </a:r>
          </a:p>
        </p:txBody>
      </p:sp>
    </p:spTree>
    <p:extLst>
      <p:ext uri="{BB962C8B-B14F-4D97-AF65-F5344CB8AC3E}">
        <p14:creationId xmlns:p14="http://schemas.microsoft.com/office/powerpoint/2010/main" val="40028939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199" y="1663393"/>
            <a:ext cx="7745361" cy="4351338"/>
          </a:xfrm>
          <a:prstGeom prst="rect">
            <a:avLst/>
          </a:prstGeom>
        </p:spPr>
        <p:txBody>
          <a:bodyPr vert="horz" lIns="91440" tIns="45720" rIns="91440" bIns="45720" rtlCol="0">
            <a:normAutofit fontScale="92500" lnSpcReduction="10000"/>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1.2. Survey Research: </a:t>
            </a:r>
          </a:p>
          <a:p>
            <a:pPr indent="-228600">
              <a:lnSpc>
                <a:spcPct val="90000"/>
              </a:lnSpc>
              <a:spcAft>
                <a:spcPts val="600"/>
              </a:spcAft>
              <a:buFont typeface="Arial" panose="020B0604020202020204" pitchFamily="34" charset="0"/>
              <a:buChar char="•"/>
            </a:pPr>
            <a:r>
              <a:rPr lang="en-US" sz="2400" dirty="0"/>
              <a:t>It is the gathering of primarily data by asking people questions about their knowledge, attitudes, preferences, and buying behavior.</a:t>
            </a:r>
          </a:p>
          <a:p>
            <a:pPr indent="-228600">
              <a:lnSpc>
                <a:spcPct val="90000"/>
              </a:lnSpc>
              <a:spcAft>
                <a:spcPts val="600"/>
              </a:spcAft>
              <a:buFont typeface="Arial" panose="020B0604020202020204" pitchFamily="34" charset="0"/>
              <a:buChar char="•"/>
            </a:pPr>
            <a:r>
              <a:rPr lang="en-US" sz="2400" dirty="0"/>
              <a:t>It is the most widely used method for primary data collection and it is the approach best suited for gathering descriptive information </a:t>
            </a:r>
          </a:p>
          <a:p>
            <a:pPr indent="-228600">
              <a:lnSpc>
                <a:spcPct val="90000"/>
              </a:lnSpc>
              <a:spcAft>
                <a:spcPts val="600"/>
              </a:spcAft>
              <a:buFont typeface="Arial" panose="020B0604020202020204" pitchFamily="34" charset="0"/>
              <a:buChar char="•"/>
            </a:pPr>
            <a:r>
              <a:rPr lang="en-US" sz="2400" dirty="0"/>
              <a:t>The major advantage of survey research is its flexibility: it can be used to obtain many kinds of information in many different situations</a:t>
            </a:r>
          </a:p>
          <a:p>
            <a:pPr indent="-228600">
              <a:lnSpc>
                <a:spcPct val="90000"/>
              </a:lnSpc>
              <a:spcAft>
                <a:spcPts val="600"/>
              </a:spcAft>
              <a:buFont typeface="Arial" panose="020B0604020202020204" pitchFamily="34" charset="0"/>
              <a:buChar char="•"/>
            </a:pPr>
            <a:r>
              <a:rPr lang="en-US" sz="2400" dirty="0"/>
              <a:t>Survey addresses almost any marketing question or decision. And it can be contacted by phone, or mail, in person, or online.</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pic>
        <p:nvPicPr>
          <p:cNvPr id="2" name="Picture 1">
            <a:extLst>
              <a:ext uri="{FF2B5EF4-FFF2-40B4-BE49-F238E27FC236}">
                <a16:creationId xmlns:a16="http://schemas.microsoft.com/office/drawing/2014/main" id="{B11E5FEC-1EA7-42AB-BEC6-94E7D2785152}"/>
              </a:ext>
            </a:extLst>
          </p:cNvPr>
          <p:cNvPicPr>
            <a:picLocks noChangeAspect="1"/>
          </p:cNvPicPr>
          <p:nvPr/>
        </p:nvPicPr>
        <p:blipFill>
          <a:blip r:embed="rId2"/>
          <a:stretch>
            <a:fillRect/>
          </a:stretch>
        </p:blipFill>
        <p:spPr>
          <a:xfrm>
            <a:off x="8772628" y="2287869"/>
            <a:ext cx="2876550" cy="3102385"/>
          </a:xfrm>
          <a:prstGeom prst="rect">
            <a:avLst/>
          </a:prstGeom>
          <a:ln>
            <a:noFill/>
          </a:ln>
          <a:effectLst>
            <a:softEdge rad="112500"/>
          </a:effectLst>
        </p:spPr>
      </p:pic>
    </p:spTree>
    <p:extLst>
      <p:ext uri="{BB962C8B-B14F-4D97-AF65-F5344CB8AC3E}">
        <p14:creationId xmlns:p14="http://schemas.microsoft.com/office/powerpoint/2010/main" val="10624267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199" y="1663393"/>
            <a:ext cx="10633998" cy="4351338"/>
          </a:xfrm>
          <a:prstGeom prst="rect">
            <a:avLst/>
          </a:prstGeom>
        </p:spPr>
        <p:txBody>
          <a:bodyPr vert="horz" lIns="91440" tIns="45720" rIns="91440" bIns="45720" rtlCol="0">
            <a:normAutofit fontScale="92500" lnSpcReduction="10000"/>
          </a:bodyPr>
          <a:lstStyle/>
          <a:p>
            <a:pPr indent="-228600">
              <a:lnSpc>
                <a:spcPct val="90000"/>
              </a:lnSpc>
              <a:spcAft>
                <a:spcPts val="600"/>
              </a:spcAft>
              <a:buFont typeface="Arial" panose="020B0604020202020204" pitchFamily="34" charset="0"/>
              <a:buChar char="•"/>
            </a:pPr>
            <a:r>
              <a:rPr lang="en-US" sz="2400" b="1" dirty="0">
                <a:solidFill>
                  <a:schemeClr val="accent6"/>
                </a:solidFill>
              </a:rPr>
              <a:t>Problems with Survey research</a:t>
            </a:r>
            <a:r>
              <a:rPr lang="en-US" sz="2400" dirty="0"/>
              <a:t>:</a:t>
            </a:r>
          </a:p>
          <a:p>
            <a:pPr lvl="1">
              <a:spcAft>
                <a:spcPts val="600"/>
              </a:spcAft>
            </a:pPr>
            <a:r>
              <a:rPr lang="en-US" sz="2100" dirty="0"/>
              <a:t>Sometimes people are unable to answer the question because they cannot remember or have never thought about what they do or why they do it.</a:t>
            </a:r>
          </a:p>
          <a:p>
            <a:pPr marL="457200" lvl="1" indent="0">
              <a:spcAft>
                <a:spcPts val="600"/>
              </a:spcAft>
              <a:buNone/>
            </a:pPr>
            <a:r>
              <a:rPr lang="en-US" sz="2100" dirty="0"/>
              <a:t> </a:t>
            </a:r>
          </a:p>
          <a:p>
            <a:pPr lvl="1">
              <a:spcAft>
                <a:spcPts val="600"/>
              </a:spcAft>
            </a:pPr>
            <a:r>
              <a:rPr lang="en-US" sz="2100" dirty="0"/>
              <a:t>People may be unwilling to respond to unknown interviewers or about things they consider private.</a:t>
            </a:r>
          </a:p>
          <a:p>
            <a:pPr marL="457200" lvl="1" indent="0">
              <a:spcAft>
                <a:spcPts val="600"/>
              </a:spcAft>
              <a:buNone/>
            </a:pPr>
            <a:r>
              <a:rPr lang="en-US" sz="2100" dirty="0"/>
              <a:t> </a:t>
            </a:r>
          </a:p>
          <a:p>
            <a:pPr lvl="1">
              <a:spcAft>
                <a:spcPts val="600"/>
              </a:spcAft>
            </a:pPr>
            <a:r>
              <a:rPr lang="en-US" sz="2100" dirty="0"/>
              <a:t>People may respond to survey questions even when they do not know the answer just to appear smarter or more informant.</a:t>
            </a:r>
          </a:p>
          <a:p>
            <a:pPr lvl="1">
              <a:spcAft>
                <a:spcPts val="600"/>
              </a:spcAft>
            </a:pPr>
            <a:endParaRPr lang="en-US" sz="2100" dirty="0"/>
          </a:p>
          <a:p>
            <a:pPr lvl="1">
              <a:spcAft>
                <a:spcPts val="600"/>
              </a:spcAft>
            </a:pPr>
            <a:r>
              <a:rPr lang="en-US" sz="2100" dirty="0"/>
              <a:t>They may try to help the interviewer by giving pleasing answers.</a:t>
            </a:r>
          </a:p>
          <a:p>
            <a:pPr marL="457200" lvl="1" indent="0">
              <a:spcAft>
                <a:spcPts val="600"/>
              </a:spcAft>
              <a:buNone/>
            </a:pPr>
            <a:endParaRPr lang="en-US" sz="2100" dirty="0"/>
          </a:p>
          <a:p>
            <a:pPr lvl="1">
              <a:spcAft>
                <a:spcPts val="600"/>
              </a:spcAft>
            </a:pPr>
            <a:r>
              <a:rPr lang="en-US" sz="2100" dirty="0"/>
              <a:t>Busy people may not take the time, or they might resent intrusion in their privacy.</a:t>
            </a:r>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spTree>
    <p:extLst>
      <p:ext uri="{BB962C8B-B14F-4D97-AF65-F5344CB8AC3E}">
        <p14:creationId xmlns:p14="http://schemas.microsoft.com/office/powerpoint/2010/main" val="30416611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200" y="1663393"/>
            <a:ext cx="7317658" cy="435133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1.3. Experimental Research: </a:t>
            </a:r>
          </a:p>
          <a:p>
            <a:pPr indent="-228600">
              <a:lnSpc>
                <a:spcPct val="120000"/>
              </a:lnSpc>
              <a:spcAft>
                <a:spcPts val="600"/>
              </a:spcAft>
              <a:buFont typeface="Arial" panose="020B0604020202020204" pitchFamily="34" charset="0"/>
              <a:buChar char="•"/>
            </a:pPr>
            <a:r>
              <a:rPr lang="en-US" sz="2400" dirty="0"/>
              <a:t>Gathering primary data by selecting matched groups of subjects, giving them different treatments, controlling related factors, and checking for differences in Group responses.</a:t>
            </a:r>
          </a:p>
          <a:p>
            <a:pPr indent="-228600">
              <a:lnSpc>
                <a:spcPct val="120000"/>
              </a:lnSpc>
              <a:spcAft>
                <a:spcPts val="600"/>
              </a:spcAft>
              <a:buFont typeface="Arial" panose="020B0604020202020204" pitchFamily="34" charset="0"/>
              <a:buChar char="•"/>
            </a:pPr>
            <a:r>
              <a:rPr lang="en-US" sz="2400" dirty="0"/>
              <a:t>Experimental research is best suited for gathering casual information </a:t>
            </a:r>
          </a:p>
        </p:txBody>
      </p:sp>
      <p:pic>
        <p:nvPicPr>
          <p:cNvPr id="2" name="Picture 1">
            <a:extLst>
              <a:ext uri="{FF2B5EF4-FFF2-40B4-BE49-F238E27FC236}">
                <a16:creationId xmlns:a16="http://schemas.microsoft.com/office/drawing/2014/main" id="{41A0090C-5738-41F5-81A4-4331F3093085}"/>
              </a:ext>
            </a:extLst>
          </p:cNvPr>
          <p:cNvPicPr>
            <a:picLocks noChangeAspect="1"/>
          </p:cNvPicPr>
          <p:nvPr/>
        </p:nvPicPr>
        <p:blipFill>
          <a:blip r:embed="rId2"/>
          <a:stretch>
            <a:fillRect/>
          </a:stretch>
        </p:blipFill>
        <p:spPr>
          <a:xfrm>
            <a:off x="8239380" y="2195539"/>
            <a:ext cx="3744042" cy="2863158"/>
          </a:xfrm>
          <a:prstGeom prst="rect">
            <a:avLst/>
          </a:prstGeom>
        </p:spPr>
      </p:pic>
    </p:spTree>
    <p:extLst>
      <p:ext uri="{BB962C8B-B14F-4D97-AF65-F5344CB8AC3E}">
        <p14:creationId xmlns:p14="http://schemas.microsoft.com/office/powerpoint/2010/main" val="2593348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CONTACT METHODS</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1265903" y="1476837"/>
            <a:ext cx="10633998" cy="4537894"/>
          </a:xfrm>
          <a:prstGeom prst="rect">
            <a:avLst/>
          </a:prstGeom>
        </p:spPr>
        <p:txBody>
          <a:bodyPr vert="horz" lIns="91440" tIns="45720" rIns="91440" bIns="45720" rtlCol="0">
            <a:normAutofit fontScale="77500" lnSpcReduction="20000"/>
          </a:bodyPr>
          <a:lstStyle/>
          <a:p>
            <a:pPr indent="-228600">
              <a:lnSpc>
                <a:spcPct val="120000"/>
              </a:lnSpc>
              <a:spcAft>
                <a:spcPts val="600"/>
              </a:spcAft>
              <a:buFont typeface="Arial" panose="020B0604020202020204" pitchFamily="34" charset="0"/>
              <a:buChar char="•"/>
            </a:pPr>
            <a:r>
              <a:rPr lang="en-US" sz="2400" b="1" dirty="0">
                <a:solidFill>
                  <a:schemeClr val="accent6"/>
                </a:solidFill>
              </a:rPr>
              <a:t>Mail questionnaires: </a:t>
            </a:r>
            <a:r>
              <a:rPr lang="en-US" sz="2400" dirty="0"/>
              <a:t>Send questionnaires by mail to consumers it allows to collect large amounts of information at a low-cost respondent.</a:t>
            </a:r>
          </a:p>
          <a:p>
            <a:pPr indent="-228600">
              <a:lnSpc>
                <a:spcPct val="120000"/>
              </a:lnSpc>
              <a:spcAft>
                <a:spcPts val="600"/>
              </a:spcAft>
              <a:buFont typeface="Arial" panose="020B0604020202020204" pitchFamily="34" charset="0"/>
              <a:buChar char="•"/>
            </a:pPr>
            <a:r>
              <a:rPr lang="en-US" sz="2400" b="1" dirty="0">
                <a:solidFill>
                  <a:schemeClr val="accent6"/>
                </a:solidFill>
              </a:rPr>
              <a:t>Telephone: </a:t>
            </a:r>
            <a:r>
              <a:rPr lang="en-US" sz="2400" dirty="0"/>
              <a:t>One of the best methods of gathering information quickly and it has greater flexibility than mail questionnaires.</a:t>
            </a:r>
          </a:p>
          <a:p>
            <a:pPr indent="-228600">
              <a:lnSpc>
                <a:spcPct val="120000"/>
              </a:lnSpc>
              <a:spcAft>
                <a:spcPts val="600"/>
              </a:spcAft>
              <a:buFont typeface="Arial" panose="020B0604020202020204" pitchFamily="34" charset="0"/>
              <a:buChar char="•"/>
            </a:pPr>
            <a:r>
              <a:rPr lang="en-US" sz="2400" b="1" dirty="0">
                <a:solidFill>
                  <a:schemeClr val="accent6"/>
                </a:solidFill>
              </a:rPr>
              <a:t>Personal Interviewing:</a:t>
            </a:r>
          </a:p>
          <a:p>
            <a:pPr lvl="1">
              <a:lnSpc>
                <a:spcPct val="120000"/>
              </a:lnSpc>
              <a:spcAft>
                <a:spcPts val="600"/>
              </a:spcAft>
            </a:pPr>
            <a:r>
              <a:rPr lang="en-US" dirty="0"/>
              <a:t>Involves talking with people in their homes or offices on the street or in the shopping malls such interviews is flexible.</a:t>
            </a:r>
          </a:p>
          <a:p>
            <a:pPr lvl="1">
              <a:lnSpc>
                <a:spcPct val="120000"/>
              </a:lnSpc>
              <a:spcAft>
                <a:spcPts val="600"/>
              </a:spcAft>
            </a:pPr>
            <a:r>
              <a:rPr lang="en-US" b="1" dirty="0">
                <a:solidFill>
                  <a:schemeClr val="accent6"/>
                </a:solidFill>
              </a:rPr>
              <a:t>Focus groups interviewing: </a:t>
            </a:r>
            <a:r>
              <a:rPr lang="en-US" dirty="0"/>
              <a:t>Personal interviewing that involves inviting small groups of people together for a few hours with a trained interviewer to talk about a product, service, or an organization. The interviewer focuses the group discussion on important issues.</a:t>
            </a:r>
          </a:p>
          <a:p>
            <a:pPr indent="-228600">
              <a:lnSpc>
                <a:spcPct val="120000"/>
              </a:lnSpc>
              <a:spcAft>
                <a:spcPts val="600"/>
              </a:spcAft>
              <a:buFont typeface="Arial" panose="020B0604020202020204" pitchFamily="34" charset="0"/>
              <a:buChar char="•"/>
            </a:pPr>
            <a:r>
              <a:rPr lang="en-US" sz="2400" b="1" dirty="0">
                <a:solidFill>
                  <a:schemeClr val="accent6"/>
                </a:solidFill>
              </a:rPr>
              <a:t>Online marketing research: </a:t>
            </a:r>
            <a:r>
              <a:rPr lang="en-US" sz="2400" dirty="0"/>
              <a:t>Collecting primary data online through Internet service, </a:t>
            </a:r>
            <a:r>
              <a:rPr lang="en-US" sz="2400"/>
              <a:t>online focus </a:t>
            </a:r>
            <a:r>
              <a:rPr lang="en-US" sz="2400" dirty="0"/>
              <a:t>groups, web-based experiments, or tracking of consumers online behavior.</a:t>
            </a:r>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spTree>
    <p:extLst>
      <p:ext uri="{BB962C8B-B14F-4D97-AF65-F5344CB8AC3E}">
        <p14:creationId xmlns:p14="http://schemas.microsoft.com/office/powerpoint/2010/main" val="35121001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53225-FE30-430D-A0A3-8070AAD0B64B}"/>
              </a:ext>
            </a:extLst>
          </p:cNvPr>
          <p:cNvSpPr>
            <a:spLocks noGrp="1"/>
          </p:cNvSpPr>
          <p:nvPr>
            <p:ph type="title"/>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anchor="ctr">
            <a:normAutofit/>
          </a:bodyPr>
          <a:lstStyle/>
          <a:p>
            <a:pPr algn="ctr"/>
            <a:r>
              <a:rPr lang="en-US" sz="2600" b="1" dirty="0">
                <a:solidFill>
                  <a:schemeClr val="bg1"/>
                </a:solidFill>
              </a:rPr>
              <a:t>Strengths and weaknesses of Contact Methods</a:t>
            </a:r>
          </a:p>
        </p:txBody>
      </p:sp>
      <p:pic>
        <p:nvPicPr>
          <p:cNvPr id="6" name="Picture 5">
            <a:extLst>
              <a:ext uri="{FF2B5EF4-FFF2-40B4-BE49-F238E27FC236}">
                <a16:creationId xmlns:a16="http://schemas.microsoft.com/office/drawing/2014/main" id="{EB5D9E5D-9AF7-4F23-B88A-6203003B2EC4}"/>
              </a:ext>
            </a:extLst>
          </p:cNvPr>
          <p:cNvPicPr>
            <a:picLocks noChangeAspect="1"/>
          </p:cNvPicPr>
          <p:nvPr/>
        </p:nvPicPr>
        <p:blipFill>
          <a:blip r:embed="rId2"/>
          <a:stretch>
            <a:fillRect/>
          </a:stretch>
        </p:blipFill>
        <p:spPr>
          <a:xfrm>
            <a:off x="3770787" y="1423443"/>
            <a:ext cx="7781133" cy="4402170"/>
          </a:xfrm>
          <a:prstGeom prst="rect">
            <a:avLst/>
          </a:prstGeom>
        </p:spPr>
      </p:pic>
      <p:sp>
        <p:nvSpPr>
          <p:cNvPr id="8" name="TextBox 7">
            <a:extLst>
              <a:ext uri="{FF2B5EF4-FFF2-40B4-BE49-F238E27FC236}">
                <a16:creationId xmlns:a16="http://schemas.microsoft.com/office/drawing/2014/main" id="{F1E6F1D2-D084-4C0E-9226-D4F0188BD723}"/>
              </a:ext>
            </a:extLst>
          </p:cNvPr>
          <p:cNvSpPr txBox="1"/>
          <p:nvPr/>
        </p:nvSpPr>
        <p:spPr>
          <a:xfrm>
            <a:off x="2355440" y="570722"/>
            <a:ext cx="7481119" cy="461665"/>
          </a:xfrm>
          <a:prstGeom prst="rect">
            <a:avLst/>
          </a:prstGeom>
          <a:noFill/>
        </p:spPr>
        <p:txBody>
          <a:bodyPr wrap="square">
            <a:spAutoFit/>
          </a:bodyPr>
          <a:lstStyle/>
          <a:p>
            <a:r>
              <a:rPr lang="en-US" sz="2400" b="1" dirty="0">
                <a:solidFill>
                  <a:schemeClr val="bg1"/>
                </a:solidFill>
              </a:rPr>
              <a:t>Strengths and weaknesses of Contact Methods</a:t>
            </a:r>
            <a:endParaRPr lang="en-US" sz="2400" dirty="0"/>
          </a:p>
        </p:txBody>
      </p:sp>
    </p:spTree>
    <p:extLst>
      <p:ext uri="{BB962C8B-B14F-4D97-AF65-F5344CB8AC3E}">
        <p14:creationId xmlns:p14="http://schemas.microsoft.com/office/powerpoint/2010/main" val="3772122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DE36F3CF-EF47-4485-B34B-F8558EBCF123}"/>
              </a:ext>
            </a:extLst>
          </p:cNvPr>
          <p:cNvSpPr txBox="1">
            <a:spLocks/>
          </p:cNvSpPr>
          <p:nvPr/>
        </p:nvSpPr>
        <p:spPr>
          <a:xfrm>
            <a:off x="1028700" y="1967266"/>
            <a:ext cx="2628900" cy="2547257"/>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3600" b="1" kern="1200">
                <a:solidFill>
                  <a:srgbClr val="FFFFFF"/>
                </a:solidFill>
                <a:latin typeface="+mj-lt"/>
                <a:ea typeface="+mj-ea"/>
                <a:cs typeface="+mj-cs"/>
              </a:rPr>
              <a:t>Primary vs. Secondary data</a:t>
            </a:r>
          </a:p>
        </p:txBody>
      </p:sp>
      <p:pic>
        <p:nvPicPr>
          <p:cNvPr id="2" name="Picture 1">
            <a:extLst>
              <a:ext uri="{FF2B5EF4-FFF2-40B4-BE49-F238E27FC236}">
                <a16:creationId xmlns:a16="http://schemas.microsoft.com/office/drawing/2014/main" id="{052F4E39-C7FD-4419-84DF-62F8AFE080A7}"/>
              </a:ext>
            </a:extLst>
          </p:cNvPr>
          <p:cNvPicPr>
            <a:picLocks noChangeAspect="1"/>
          </p:cNvPicPr>
          <p:nvPr/>
        </p:nvPicPr>
        <p:blipFill rotWithShape="1">
          <a:blip r:embed="rId3"/>
          <a:srcRect l="-3047" t="22816" r="3047" b="-6093"/>
          <a:stretch/>
        </p:blipFill>
        <p:spPr>
          <a:xfrm>
            <a:off x="4911856" y="438700"/>
            <a:ext cx="4895821" cy="6040141"/>
          </a:xfrm>
          <a:prstGeom prst="rect">
            <a:avLst/>
          </a:prstGeom>
        </p:spPr>
      </p:pic>
    </p:spTree>
    <p:extLst>
      <p:ext uri="{BB962C8B-B14F-4D97-AF65-F5344CB8AC3E}">
        <p14:creationId xmlns:p14="http://schemas.microsoft.com/office/powerpoint/2010/main" val="16757908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34A38">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9F8D14A-8E42-4816-9C85-8709D3BE6172}"/>
              </a:ext>
            </a:extLst>
          </p:cNvPr>
          <p:cNvSpPr>
            <a:spLocks noGrp="1"/>
          </p:cNvSpPr>
          <p:nvPr>
            <p:ph type="title"/>
          </p:nvPr>
        </p:nvSpPr>
        <p:spPr>
          <a:xfrm>
            <a:off x="524256" y="491260"/>
            <a:ext cx="6594189" cy="1625210"/>
          </a:xfrm>
        </p:spPr>
        <p:txBody>
          <a:bodyPr>
            <a:normAutofit/>
          </a:bodyPr>
          <a:lstStyle/>
          <a:p>
            <a:r>
              <a:rPr lang="en-US">
                <a:solidFill>
                  <a:srgbClr val="FFFFFF"/>
                </a:solidFill>
              </a:rPr>
              <a:t>Sampling</a:t>
            </a:r>
          </a:p>
        </p:txBody>
      </p:sp>
      <p:pic>
        <p:nvPicPr>
          <p:cNvPr id="4" name="Picture 3" descr="Diagram&#10;&#10;Description automatically generated">
            <a:extLst>
              <a:ext uri="{FF2B5EF4-FFF2-40B4-BE49-F238E27FC236}">
                <a16:creationId xmlns:a16="http://schemas.microsoft.com/office/drawing/2014/main" id="{642F27E3-CC3A-465F-9B9E-1997F49A053B}"/>
              </a:ext>
            </a:extLst>
          </p:cNvPr>
          <p:cNvPicPr>
            <a:picLocks noChangeAspect="1"/>
          </p:cNvPicPr>
          <p:nvPr/>
        </p:nvPicPr>
        <p:blipFill rotWithShape="1">
          <a:blip r:embed="rId3"/>
          <a:srcRect t="5999" r="2" b="14075"/>
          <a:stretch/>
        </p:blipFill>
        <p:spPr>
          <a:xfrm>
            <a:off x="383583" y="2285998"/>
            <a:ext cx="7058306" cy="3754168"/>
          </a:xfrm>
          <a:prstGeom prst="rect">
            <a:avLst/>
          </a:prstGeom>
        </p:spPr>
      </p:pic>
      <p:sp>
        <p:nvSpPr>
          <p:cNvPr id="11" name="Rectangle 1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B3FDD67-BE3E-47FA-8E74-24B5F3670C9B}"/>
              </a:ext>
            </a:extLst>
          </p:cNvPr>
          <p:cNvSpPr>
            <a:spLocks noGrp="1"/>
          </p:cNvSpPr>
          <p:nvPr>
            <p:ph idx="1"/>
          </p:nvPr>
        </p:nvSpPr>
        <p:spPr>
          <a:xfrm>
            <a:off x="7787148" y="491260"/>
            <a:ext cx="3880595" cy="5924287"/>
          </a:xfrm>
        </p:spPr>
        <p:txBody>
          <a:bodyPr anchor="ctr">
            <a:normAutofit/>
          </a:bodyPr>
          <a:lstStyle/>
          <a:p>
            <a:pPr>
              <a:lnSpc>
                <a:spcPct val="110000"/>
              </a:lnSpc>
            </a:pPr>
            <a:r>
              <a:rPr lang="en-US" sz="2000" b="1" dirty="0">
                <a:solidFill>
                  <a:srgbClr val="FFFFFF"/>
                </a:solidFill>
              </a:rPr>
              <a:t>Marketing research usually draw conclusions about large groups of consumer by studying small sample of the total consumer population. </a:t>
            </a:r>
          </a:p>
          <a:p>
            <a:pPr>
              <a:lnSpc>
                <a:spcPct val="110000"/>
              </a:lnSpc>
            </a:pPr>
            <a:r>
              <a:rPr lang="en-US" sz="2000" b="1" dirty="0">
                <a:solidFill>
                  <a:schemeClr val="accent4">
                    <a:lumMod val="60000"/>
                    <a:lumOff val="40000"/>
                  </a:schemeClr>
                </a:solidFill>
              </a:rPr>
              <a:t>A sample </a:t>
            </a:r>
            <a:r>
              <a:rPr lang="en-US" sz="2000" b="1" dirty="0">
                <a:solidFill>
                  <a:srgbClr val="FFFFFF"/>
                </a:solidFill>
              </a:rPr>
              <a:t>= a segment of the population selected for marketing research to represent the population as a whole.</a:t>
            </a:r>
          </a:p>
          <a:p>
            <a:pPr>
              <a:lnSpc>
                <a:spcPct val="110000"/>
              </a:lnSpc>
            </a:pPr>
            <a:r>
              <a:rPr lang="en-US" sz="2000" b="1" dirty="0">
                <a:solidFill>
                  <a:srgbClr val="FFFFFF"/>
                </a:solidFill>
              </a:rPr>
              <a:t>Ideally the sample should be representative so that the researcher can make accurate estimates of the thoughts and behaviors of the large population.</a:t>
            </a:r>
          </a:p>
        </p:txBody>
      </p:sp>
    </p:spTree>
    <p:extLst>
      <p:ext uri="{BB962C8B-B14F-4D97-AF65-F5344CB8AC3E}">
        <p14:creationId xmlns:p14="http://schemas.microsoft.com/office/powerpoint/2010/main" val="22406410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RESEARCH INSTRUMENTS</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1265903" y="1476837"/>
            <a:ext cx="10633998" cy="4537894"/>
          </a:xfrm>
          <a:prstGeom prst="rect">
            <a:avLst/>
          </a:prstGeom>
        </p:spPr>
        <p:txBody>
          <a:bodyPr vert="horz" lIns="91440" tIns="45720" rIns="91440" bIns="45720" rtlCol="0">
            <a:noAutofit/>
          </a:bodyPr>
          <a:lstStyle/>
          <a:p>
            <a:pPr indent="-228600">
              <a:lnSpc>
                <a:spcPct val="120000"/>
              </a:lnSpc>
              <a:spcAft>
                <a:spcPts val="600"/>
              </a:spcAft>
              <a:buFont typeface="Arial" panose="020B0604020202020204" pitchFamily="34" charset="0"/>
              <a:buChar char="•"/>
            </a:pPr>
            <a:r>
              <a:rPr lang="en-US" sz="2000" b="1" dirty="0">
                <a:solidFill>
                  <a:schemeClr val="accent6"/>
                </a:solidFill>
              </a:rPr>
              <a:t>Questionnaires: </a:t>
            </a:r>
            <a:r>
              <a:rPr lang="en-US" sz="2000" dirty="0"/>
              <a:t>It is the most common instrument whether administered in person, by phone, by email, or online. </a:t>
            </a:r>
          </a:p>
          <a:p>
            <a:pPr indent="-228600">
              <a:lnSpc>
                <a:spcPct val="120000"/>
              </a:lnSpc>
              <a:spcAft>
                <a:spcPts val="600"/>
              </a:spcAft>
              <a:buFont typeface="Arial" panose="020B0604020202020204" pitchFamily="34" charset="0"/>
              <a:buChar char="•"/>
            </a:pPr>
            <a:r>
              <a:rPr lang="en-US" sz="2000" b="1" dirty="0">
                <a:solidFill>
                  <a:schemeClr val="accent6"/>
                </a:solidFill>
              </a:rPr>
              <a:t>Mechanical instruments</a:t>
            </a:r>
            <a:r>
              <a:rPr lang="en-US" sz="2000" dirty="0"/>
              <a:t>: </a:t>
            </a:r>
          </a:p>
          <a:p>
            <a:pPr lvl="1">
              <a:lnSpc>
                <a:spcPct val="120000"/>
              </a:lnSpc>
              <a:spcAft>
                <a:spcPts val="600"/>
              </a:spcAft>
            </a:pPr>
            <a:r>
              <a:rPr lang="en-US" sz="2000" dirty="0"/>
              <a:t>Television meter sets, cable boxes, satellite systems.</a:t>
            </a:r>
          </a:p>
          <a:p>
            <a:pPr lvl="1">
              <a:lnSpc>
                <a:spcPct val="120000"/>
              </a:lnSpc>
              <a:spcAft>
                <a:spcPts val="600"/>
              </a:spcAft>
            </a:pPr>
            <a:r>
              <a:rPr lang="en-US" sz="2000" dirty="0"/>
              <a:t>Check out scanners to report shoppers' purchases </a:t>
            </a:r>
          </a:p>
          <a:p>
            <a:pPr lvl="1">
              <a:lnSpc>
                <a:spcPct val="120000"/>
              </a:lnSpc>
              <a:spcAft>
                <a:spcPts val="600"/>
              </a:spcAft>
            </a:pPr>
            <a:r>
              <a:rPr lang="en-US" sz="2000" dirty="0"/>
              <a:t>Shelves’ sensors to analyze facial structures and other characteristics that identify a shoppers age and sex and determine if and when the shopper selects a product off the shelf. </a:t>
            </a:r>
          </a:p>
          <a:p>
            <a:pPr lvl="1">
              <a:lnSpc>
                <a:spcPct val="120000"/>
              </a:lnSpc>
              <a:spcAft>
                <a:spcPts val="600"/>
              </a:spcAft>
            </a:pPr>
            <a:r>
              <a:rPr lang="en-US" sz="2000" dirty="0"/>
              <a:t>Physical responses to marketing offerings </a:t>
            </a:r>
          </a:p>
          <a:p>
            <a:pPr lvl="1">
              <a:lnSpc>
                <a:spcPct val="120000"/>
              </a:lnSpc>
              <a:spcAft>
                <a:spcPts val="600"/>
              </a:spcAft>
            </a:pPr>
            <a:r>
              <a:rPr lang="en-US" sz="2000" dirty="0"/>
              <a:t>Neuromarketing.</a:t>
            </a:r>
          </a:p>
        </p:txBody>
      </p:sp>
    </p:spTree>
    <p:extLst>
      <p:ext uri="{BB962C8B-B14F-4D97-AF65-F5344CB8AC3E}">
        <p14:creationId xmlns:p14="http://schemas.microsoft.com/office/powerpoint/2010/main" val="22859148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483A6-4885-43CF-AFCB-E269AD30289A}"/>
              </a:ext>
            </a:extLst>
          </p:cNvPr>
          <p:cNvSpPr>
            <a:spLocks noGrp="1"/>
          </p:cNvSpPr>
          <p:nvPr>
            <p:ph type="title"/>
          </p:nvPr>
        </p:nvSpPr>
        <p:spPr>
          <a:xfrm>
            <a:off x="2301850" y="225015"/>
            <a:ext cx="9170158" cy="1325563"/>
          </a:xfrm>
        </p:spPr>
        <p:txBody>
          <a:bodyPr>
            <a:normAutofit/>
          </a:bodyPr>
          <a:lstStyle/>
          <a:p>
            <a:r>
              <a:rPr lang="en-US" sz="3600" dirty="0"/>
              <a:t>Some insights from neuromarketing</a:t>
            </a:r>
          </a:p>
        </p:txBody>
      </p:sp>
      <p:sp>
        <p:nvSpPr>
          <p:cNvPr id="5" name="TextBox 4">
            <a:extLst>
              <a:ext uri="{FF2B5EF4-FFF2-40B4-BE49-F238E27FC236}">
                <a16:creationId xmlns:a16="http://schemas.microsoft.com/office/drawing/2014/main" id="{E5141D1B-A264-4800-AA70-A8178533D0EA}"/>
              </a:ext>
            </a:extLst>
          </p:cNvPr>
          <p:cNvSpPr txBox="1"/>
          <p:nvPr/>
        </p:nvSpPr>
        <p:spPr>
          <a:xfrm>
            <a:off x="537749" y="1771493"/>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The Importance of Eye Gaze</a:t>
            </a:r>
          </a:p>
        </p:txBody>
      </p:sp>
      <p:pic>
        <p:nvPicPr>
          <p:cNvPr id="6" name="Picture 5">
            <a:extLst>
              <a:ext uri="{FF2B5EF4-FFF2-40B4-BE49-F238E27FC236}">
                <a16:creationId xmlns:a16="http://schemas.microsoft.com/office/drawing/2014/main" id="{5F209B7C-685C-4D29-956A-A5A3DBA4570F}"/>
              </a:ext>
            </a:extLst>
          </p:cNvPr>
          <p:cNvPicPr>
            <a:picLocks noChangeAspect="1"/>
          </p:cNvPicPr>
          <p:nvPr/>
        </p:nvPicPr>
        <p:blipFill>
          <a:blip r:embed="rId4"/>
          <a:stretch>
            <a:fillRect/>
          </a:stretch>
        </p:blipFill>
        <p:spPr>
          <a:xfrm>
            <a:off x="630260" y="2163791"/>
            <a:ext cx="3267335" cy="3248025"/>
          </a:xfrm>
          <a:prstGeom prst="rect">
            <a:avLst/>
          </a:prstGeom>
        </p:spPr>
      </p:pic>
      <p:sp>
        <p:nvSpPr>
          <p:cNvPr id="9" name="TextBox 8">
            <a:extLst>
              <a:ext uri="{FF2B5EF4-FFF2-40B4-BE49-F238E27FC236}">
                <a16:creationId xmlns:a16="http://schemas.microsoft.com/office/drawing/2014/main" id="{A76252AF-E905-4C0E-AEFB-27F99E9642FF}"/>
              </a:ext>
            </a:extLst>
          </p:cNvPr>
          <p:cNvSpPr txBox="1"/>
          <p:nvPr/>
        </p:nvSpPr>
        <p:spPr>
          <a:xfrm>
            <a:off x="4601333" y="1748527"/>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Using Effective Packaging</a:t>
            </a:r>
          </a:p>
        </p:txBody>
      </p:sp>
      <p:pic>
        <p:nvPicPr>
          <p:cNvPr id="11" name="Picture 10">
            <a:extLst>
              <a:ext uri="{FF2B5EF4-FFF2-40B4-BE49-F238E27FC236}">
                <a16:creationId xmlns:a16="http://schemas.microsoft.com/office/drawing/2014/main" id="{8B6A1245-0342-43AB-84F2-327C20E95319}"/>
              </a:ext>
            </a:extLst>
          </p:cNvPr>
          <p:cNvPicPr>
            <a:picLocks noChangeAspect="1"/>
          </p:cNvPicPr>
          <p:nvPr/>
        </p:nvPicPr>
        <p:blipFill>
          <a:blip r:embed="rId5"/>
          <a:stretch>
            <a:fillRect/>
          </a:stretch>
        </p:blipFill>
        <p:spPr>
          <a:xfrm>
            <a:off x="4335862" y="2220727"/>
            <a:ext cx="2989333" cy="3248025"/>
          </a:xfrm>
          <a:prstGeom prst="rect">
            <a:avLst/>
          </a:prstGeom>
        </p:spPr>
      </p:pic>
      <p:pic>
        <p:nvPicPr>
          <p:cNvPr id="12" name="videoplayback (6)">
            <a:hlinkClick r:id="" action="ppaction://media"/>
            <a:extLst>
              <a:ext uri="{FF2B5EF4-FFF2-40B4-BE49-F238E27FC236}">
                <a16:creationId xmlns:a16="http://schemas.microsoft.com/office/drawing/2014/main" id="{167FA3B4-B677-43FC-A7AB-C21DC93633F4}"/>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8027634" y="2376798"/>
            <a:ext cx="3914508" cy="2935881"/>
          </a:xfrm>
          <a:prstGeom prst="rect">
            <a:avLst/>
          </a:prstGeom>
        </p:spPr>
      </p:pic>
      <p:sp>
        <p:nvSpPr>
          <p:cNvPr id="14" name="TextBox 13">
            <a:extLst>
              <a:ext uri="{FF2B5EF4-FFF2-40B4-BE49-F238E27FC236}">
                <a16:creationId xmlns:a16="http://schemas.microsoft.com/office/drawing/2014/main" id="{9974A9F9-2320-48CB-9537-83DAF3FA9C3F}"/>
              </a:ext>
            </a:extLst>
          </p:cNvPr>
          <p:cNvSpPr txBox="1"/>
          <p:nvPr/>
        </p:nvSpPr>
        <p:spPr>
          <a:xfrm>
            <a:off x="8294407" y="1809517"/>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Revealing Hidden Responses</a:t>
            </a:r>
          </a:p>
        </p:txBody>
      </p:sp>
      <p:cxnSp>
        <p:nvCxnSpPr>
          <p:cNvPr id="13" name="Straight Connector 12">
            <a:extLst>
              <a:ext uri="{FF2B5EF4-FFF2-40B4-BE49-F238E27FC236}">
                <a16:creationId xmlns:a16="http://schemas.microsoft.com/office/drawing/2014/main" id="{BDC38763-4E5C-46C2-9719-2AB2C21F5DF0}"/>
              </a:ext>
            </a:extLst>
          </p:cNvPr>
          <p:cNvCxnSpPr/>
          <p:nvPr/>
        </p:nvCxnSpPr>
        <p:spPr>
          <a:xfrm>
            <a:off x="4158881" y="2220727"/>
            <a:ext cx="0" cy="3248025"/>
          </a:xfrm>
          <a:prstGeom prst="line">
            <a:avLst/>
          </a:prstGeom>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A3940B67-EF13-40C8-B0C1-27E28957D92A}"/>
              </a:ext>
            </a:extLst>
          </p:cNvPr>
          <p:cNvCxnSpPr/>
          <p:nvPr/>
        </p:nvCxnSpPr>
        <p:spPr>
          <a:xfrm>
            <a:off x="7714307" y="2117859"/>
            <a:ext cx="0" cy="3248025"/>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933775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578"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2"/>
                                        </p:tgtEl>
                                      </p:cBhvr>
                                    </p:cmd>
                                  </p:childTnLst>
                                </p:cTn>
                              </p:par>
                            </p:childTnLst>
                          </p:cTn>
                        </p:par>
                      </p:childTnLst>
                    </p:cTn>
                  </p:par>
                </p:childTnLst>
              </p:cTn>
              <p:nextCondLst>
                <p:cond evt="onClick" delay="0">
                  <p:tgtEl>
                    <p:spTgt spid="12"/>
                  </p:tgtEl>
                </p:cond>
              </p:nextCondLst>
            </p:seq>
            <p:video>
              <p:cMediaNode vol="80000">
                <p:cTn id="12" fill="hold" display="0">
                  <p:stCondLst>
                    <p:cond delay="indefinite"/>
                  </p:stCondLst>
                </p:cTn>
                <p:tgtEl>
                  <p:spTgt spid="12"/>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402C0-E86E-49F7-A2A7-804393B161FE}"/>
              </a:ext>
            </a:extLst>
          </p:cNvPr>
          <p:cNvSpPr>
            <a:spLocks noGrp="1"/>
          </p:cNvSpPr>
          <p:nvPr>
            <p:ph type="title"/>
          </p:nvPr>
        </p:nvSpPr>
        <p:spPr>
          <a:xfrm>
            <a:off x="2478829" y="545690"/>
            <a:ext cx="6591429" cy="693175"/>
          </a:xfrm>
        </p:spPr>
        <p:txBody>
          <a:bodyPr>
            <a:normAutofit fontScale="90000"/>
          </a:bodyPr>
          <a:lstStyle/>
          <a:p>
            <a:r>
              <a:rPr lang="en-US" dirty="0"/>
              <a:t>The marketing research process </a:t>
            </a:r>
          </a:p>
        </p:txBody>
      </p:sp>
      <p:pic>
        <p:nvPicPr>
          <p:cNvPr id="4" name="Picture 3">
            <a:extLst>
              <a:ext uri="{FF2B5EF4-FFF2-40B4-BE49-F238E27FC236}">
                <a16:creationId xmlns:a16="http://schemas.microsoft.com/office/drawing/2014/main" id="{FE5C1B68-3ADF-4722-9BA1-89AB9086213E}"/>
              </a:ext>
            </a:extLst>
          </p:cNvPr>
          <p:cNvPicPr>
            <a:picLocks noChangeAspect="1"/>
          </p:cNvPicPr>
          <p:nvPr/>
        </p:nvPicPr>
        <p:blipFill>
          <a:blip r:embed="rId2"/>
          <a:stretch>
            <a:fillRect/>
          </a:stretch>
        </p:blipFill>
        <p:spPr>
          <a:xfrm>
            <a:off x="628749" y="2615472"/>
            <a:ext cx="11435432" cy="1627055"/>
          </a:xfrm>
          <a:prstGeom prst="rect">
            <a:avLst/>
          </a:prstGeom>
        </p:spPr>
      </p:pic>
      <p:sp>
        <p:nvSpPr>
          <p:cNvPr id="5" name="Title 1">
            <a:extLst>
              <a:ext uri="{FF2B5EF4-FFF2-40B4-BE49-F238E27FC236}">
                <a16:creationId xmlns:a16="http://schemas.microsoft.com/office/drawing/2014/main" id="{33F8E3D6-40D9-4546-8D60-3737309781FD}"/>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p>
        </p:txBody>
      </p:sp>
    </p:spTree>
    <p:extLst>
      <p:ext uri="{BB962C8B-B14F-4D97-AF65-F5344CB8AC3E}">
        <p14:creationId xmlns:p14="http://schemas.microsoft.com/office/powerpoint/2010/main" val="7139459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1076793" y="1925824"/>
            <a:ext cx="10588433" cy="3633145"/>
          </a:xfrm>
        </p:spPr>
        <p:txBody>
          <a:bodyPr>
            <a:normAutofit/>
          </a:bodyPr>
          <a:lstStyle/>
          <a:p>
            <a:pPr marL="514350" indent="-514350">
              <a:buFont typeface="+mj-lt"/>
              <a:buAutoNum type="arabicPeriod" startAt="3"/>
            </a:pPr>
            <a:r>
              <a:rPr lang="en-US" sz="3200" b="1" dirty="0">
                <a:solidFill>
                  <a:srgbClr val="0A1F61"/>
                </a:solidFill>
              </a:rPr>
              <a:t>Implementing the Research Plan:</a:t>
            </a:r>
          </a:p>
          <a:p>
            <a:r>
              <a:rPr lang="en-US" sz="3200" dirty="0"/>
              <a:t>The research put the marketing research plan into action </a:t>
            </a:r>
          </a:p>
          <a:p>
            <a:r>
              <a:rPr lang="en-US" sz="3200" dirty="0"/>
              <a:t>This involves collecting, processing, and analyzing the information.</a:t>
            </a:r>
          </a:p>
          <a:p>
            <a:r>
              <a:rPr lang="en-US" sz="3200" dirty="0"/>
              <a:t>Data collection can be carried out by the companies’ marketing research department or by outside firms. </a:t>
            </a:r>
          </a:p>
        </p:txBody>
      </p:sp>
    </p:spTree>
    <p:extLst>
      <p:ext uri="{BB962C8B-B14F-4D97-AF65-F5344CB8AC3E}">
        <p14:creationId xmlns:p14="http://schemas.microsoft.com/office/powerpoint/2010/main" val="10479560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1076793" y="1925824"/>
            <a:ext cx="10588433" cy="3633145"/>
          </a:xfrm>
        </p:spPr>
        <p:txBody>
          <a:bodyPr>
            <a:normAutofit/>
          </a:bodyPr>
          <a:lstStyle/>
          <a:p>
            <a:pPr marL="514350" indent="-514350">
              <a:buFont typeface="+mj-lt"/>
              <a:buAutoNum type="arabicPeriod" startAt="4"/>
            </a:pPr>
            <a:r>
              <a:rPr lang="en-US" sz="3200" b="1" dirty="0">
                <a:solidFill>
                  <a:srgbClr val="0A1F61"/>
                </a:solidFill>
              </a:rPr>
              <a:t>Interpreting and reporting the findings :</a:t>
            </a:r>
          </a:p>
          <a:p>
            <a:r>
              <a:rPr lang="en-US" sz="3200" dirty="0"/>
              <a:t>The market researcher must now interpret the findings draw conclusions and report them to management.</a:t>
            </a:r>
          </a:p>
          <a:p>
            <a:pPr marL="0" indent="0">
              <a:buNone/>
            </a:pPr>
            <a:endParaRPr lang="en-US" sz="3200" dirty="0"/>
          </a:p>
          <a:p>
            <a:r>
              <a:rPr lang="en-US" sz="3200" dirty="0"/>
              <a:t>The researchers should present important findings and insights that are useful in the major decision faced by managers. </a:t>
            </a:r>
          </a:p>
        </p:txBody>
      </p:sp>
    </p:spTree>
    <p:extLst>
      <p:ext uri="{BB962C8B-B14F-4D97-AF65-F5344CB8AC3E}">
        <p14:creationId xmlns:p14="http://schemas.microsoft.com/office/powerpoint/2010/main" val="34049867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FDDD71DD-E426-4826-9E5E-4F0E1FFBA372}"/>
              </a:ext>
            </a:extLst>
          </p:cNvPr>
          <p:cNvPicPr>
            <a:picLocks noChangeAspect="1"/>
          </p:cNvPicPr>
          <p:nvPr/>
        </p:nvPicPr>
        <p:blipFill rotWithShape="1">
          <a:blip r:embed="rId2"/>
          <a:srcRect t="13157" b="12869"/>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14886672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8229</TotalTime>
  <Words>2112</Words>
  <Application>Microsoft Office PowerPoint</Application>
  <PresentationFormat>Widescreen</PresentationFormat>
  <Paragraphs>216</Paragraphs>
  <Slides>42</Slides>
  <Notes>8</Notes>
  <HiddenSlides>0</HiddenSlides>
  <MMClips>2</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42</vt:i4>
      </vt:variant>
    </vt:vector>
  </HeadingPairs>
  <TitlesOfParts>
    <vt:vector size="50" baseType="lpstr">
      <vt:lpstr>Arial</vt:lpstr>
      <vt:lpstr>Calibri</vt:lpstr>
      <vt:lpstr>Calibri Light</vt:lpstr>
      <vt:lpstr>Open Sans</vt:lpstr>
      <vt:lpstr>Tajawal Medium</vt:lpstr>
      <vt:lpstr>Office Theme</vt:lpstr>
      <vt:lpstr>2_Office Theme</vt:lpstr>
      <vt:lpstr>1_Office Theme</vt:lpstr>
      <vt:lpstr>PowerPoint Presentation</vt:lpstr>
      <vt:lpstr>PowerPoint Presentation</vt:lpstr>
      <vt:lpstr>Defining Marketing Information System (MIS)</vt:lpstr>
      <vt:lpstr>Marketing Information System</vt:lpstr>
      <vt:lpstr>“Marketers Don't need more information, they need better information, and they need to make better use of the information they already have”.                                                                           Armstrong, Kotler &amp; Opresnik (2017)</vt:lpstr>
      <vt:lpstr>Importance of Marketing Information System (MIS)</vt:lpstr>
      <vt:lpstr>Factors leading to interest in marketing information systems</vt:lpstr>
      <vt:lpstr>The Marketing Information System</vt:lpstr>
      <vt:lpstr>Assessing marketing information needs</vt:lpstr>
      <vt:lpstr>Developing marketing information</vt:lpstr>
      <vt:lpstr>Developing marketing information</vt:lpstr>
      <vt:lpstr>Developing marketing information</vt:lpstr>
      <vt:lpstr>Developing marketing information</vt:lpstr>
      <vt:lpstr>Developing marketing information</vt:lpstr>
      <vt:lpstr>Developing marketing information</vt:lpstr>
      <vt:lpstr>Example</vt:lpstr>
      <vt:lpstr>PowerPoint Presentation</vt:lpstr>
      <vt:lpstr>Developing marketing information</vt:lpstr>
      <vt:lpstr>The marketing research process </vt:lpstr>
      <vt:lpstr>The marketing research process </vt:lpstr>
      <vt:lpstr>The marketing research process </vt:lpstr>
      <vt:lpstr>The marketing research process </vt:lpstr>
      <vt:lpstr>EXAMPLE</vt:lpstr>
      <vt:lpstr>Chili’s Proposed research </vt:lpstr>
      <vt:lpstr>Primary vs. Secondary data</vt:lpstr>
      <vt:lpstr>Secondary data</vt:lpstr>
      <vt:lpstr>Primary data </vt:lpstr>
      <vt:lpstr>Primary data </vt:lpstr>
      <vt:lpstr>PowerPoint Presentation</vt:lpstr>
      <vt:lpstr>Primary data </vt:lpstr>
      <vt:lpstr>Primary data </vt:lpstr>
      <vt:lpstr>Primary data </vt:lpstr>
      <vt:lpstr>CONTACT METHODS</vt:lpstr>
      <vt:lpstr>Strengths and weaknesses of Contact Methods</vt:lpstr>
      <vt:lpstr>PowerPoint Presentation</vt:lpstr>
      <vt:lpstr>Sampling</vt:lpstr>
      <vt:lpstr>RESEARCH INSTRUMENTS</vt:lpstr>
      <vt:lpstr>Some insights from neuromarketing</vt:lpstr>
      <vt:lpstr>The marketing research process </vt:lpstr>
      <vt:lpstr>The marketing research process </vt:lpstr>
      <vt:lpstr>The marketing research process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128</cp:revision>
  <dcterms:created xsi:type="dcterms:W3CDTF">2021-08-03T13:03:26Z</dcterms:created>
  <dcterms:modified xsi:type="dcterms:W3CDTF">2022-08-16T17:59:48Z</dcterms:modified>
</cp:coreProperties>
</file>