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71" r:id="rId5"/>
    <p:sldId id="261" r:id="rId6"/>
    <p:sldId id="272" r:id="rId7"/>
    <p:sldId id="262" r:id="rId8"/>
    <p:sldId id="273" r:id="rId9"/>
    <p:sldId id="266" r:id="rId10"/>
    <p:sldId id="274" r:id="rId11"/>
    <p:sldId id="275" r:id="rId12"/>
    <p:sldId id="27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Introduction</a:t>
            </a:r>
          </a:p>
        </p:txBody>
      </p:sp>
      <p:sp>
        <p:nvSpPr>
          <p:cNvPr id="16" name="TextBox 15"/>
          <p:cNvSpPr txBox="1"/>
          <p:nvPr/>
        </p:nvSpPr>
        <p:spPr>
          <a:xfrm>
            <a:off x="8454859" y="3340034"/>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2"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Introduction</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42158A1A-43E3-5DEA-916B-813210F0A4F2}"/>
              </a:ext>
            </a:extLst>
          </p:cNvPr>
          <p:cNvSpPr txBox="1"/>
          <p:nvPr/>
        </p:nvSpPr>
        <p:spPr>
          <a:xfrm>
            <a:off x="3931624" y="5539912"/>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graphicFrame>
        <p:nvGraphicFramePr>
          <p:cNvPr id="6" name="Table 5">
            <a:extLst>
              <a:ext uri="{FF2B5EF4-FFF2-40B4-BE49-F238E27FC236}">
                <a16:creationId xmlns:a16="http://schemas.microsoft.com/office/drawing/2014/main" id="{A6FA6936-7634-001E-159D-1F2481505C55}"/>
              </a:ext>
            </a:extLst>
          </p:cNvPr>
          <p:cNvGraphicFramePr>
            <a:graphicFrameLocks noGrp="1"/>
          </p:cNvGraphicFramePr>
          <p:nvPr>
            <p:extLst>
              <p:ext uri="{D42A27DB-BD31-4B8C-83A1-F6EECF244321}">
                <p14:modId xmlns:p14="http://schemas.microsoft.com/office/powerpoint/2010/main" val="2255206665"/>
              </p:ext>
            </p:extLst>
          </p:nvPr>
        </p:nvGraphicFramePr>
        <p:xfrm>
          <a:off x="1613937" y="3753738"/>
          <a:ext cx="6388100" cy="218186"/>
        </p:xfrm>
        <a:graphic>
          <a:graphicData uri="http://schemas.openxmlformats.org/drawingml/2006/table">
            <a:tbl>
              <a:tblPr firstRow="1" firstCol="1" bandRow="1">
                <a:tableStyleId>{5C22544A-7EE6-4342-B048-85BDC9FD1C3A}</a:tableStyleId>
              </a:tblPr>
              <a:tblGrid>
                <a:gridCol w="3777615">
                  <a:extLst>
                    <a:ext uri="{9D8B030D-6E8A-4147-A177-3AD203B41FA5}">
                      <a16:colId xmlns:a16="http://schemas.microsoft.com/office/drawing/2014/main" val="725699360"/>
                    </a:ext>
                  </a:extLst>
                </a:gridCol>
                <a:gridCol w="2610485">
                  <a:extLst>
                    <a:ext uri="{9D8B030D-6E8A-4147-A177-3AD203B41FA5}">
                      <a16:colId xmlns:a16="http://schemas.microsoft.com/office/drawing/2014/main" val="155005924"/>
                    </a:ext>
                  </a:extLst>
                </a:gridCol>
              </a:tblGrid>
              <a:tr h="0">
                <a:tc>
                  <a:txBody>
                    <a:bodyPr/>
                    <a:lstStyle/>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2693487"/>
                  </a:ext>
                </a:extLst>
              </a:tr>
            </a:tbl>
          </a:graphicData>
        </a:graphic>
      </p:graphicFrame>
      <p:sp>
        <p:nvSpPr>
          <p:cNvPr id="18" name="TextBox 17">
            <a:extLst>
              <a:ext uri="{FF2B5EF4-FFF2-40B4-BE49-F238E27FC236}">
                <a16:creationId xmlns:a16="http://schemas.microsoft.com/office/drawing/2014/main" id="{B696D182-6A34-2F1C-06D6-BA758E6FFD58}"/>
              </a:ext>
            </a:extLst>
          </p:cNvPr>
          <p:cNvSpPr txBox="1"/>
          <p:nvPr/>
        </p:nvSpPr>
        <p:spPr>
          <a:xfrm>
            <a:off x="1103312" y="2637665"/>
            <a:ext cx="7551338"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Global Project Management</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a:extLst>
              <a:ext uri="{FF2B5EF4-FFF2-40B4-BE49-F238E27FC236}">
                <a16:creationId xmlns:a16="http://schemas.microsoft.com/office/drawing/2014/main" id="{E1E48856-5A5A-4736-D33C-141F6F1EC19F}"/>
              </a:ext>
            </a:extLst>
          </p:cNvPr>
          <p:cNvPicPr>
            <a:picLocks noChangeAspect="1"/>
          </p:cNvPicPr>
          <p:nvPr/>
        </p:nvPicPr>
        <p:blipFill>
          <a:blip r:embed="rId7"/>
          <a:stretch>
            <a:fillRect/>
          </a:stretch>
        </p:blipFill>
        <p:spPr>
          <a:xfrm>
            <a:off x="7121112" y="2272711"/>
            <a:ext cx="2446338" cy="2944438"/>
          </a:xfrm>
          <a:prstGeom prst="rect">
            <a:avLst/>
          </a:prstGeom>
        </p:spPr>
      </p:pic>
      <p:sp>
        <p:nvSpPr>
          <p:cNvPr id="15" name="TextBox 14">
            <a:extLst>
              <a:ext uri="{FF2B5EF4-FFF2-40B4-BE49-F238E27FC236}">
                <a16:creationId xmlns:a16="http://schemas.microsoft.com/office/drawing/2014/main" id="{8EA4C6DF-26B7-85D3-F15C-457CDC4F0E92}"/>
              </a:ext>
            </a:extLst>
          </p:cNvPr>
          <p:cNvSpPr txBox="1"/>
          <p:nvPr/>
        </p:nvSpPr>
        <p:spPr>
          <a:xfrm>
            <a:off x="397133" y="1749152"/>
            <a:ext cx="6240292" cy="461665"/>
          </a:xfrm>
          <a:prstGeom prst="rect">
            <a:avLst/>
          </a:prstGeom>
          <a:noFill/>
        </p:spPr>
        <p:txBody>
          <a:bodyPr wrap="square">
            <a:spAutoFit/>
          </a:bodyPr>
          <a:lstStyle/>
          <a:p>
            <a:pPr algn="l" fontAlgn="ctr"/>
            <a:r>
              <a:rPr lang="en-US" sz="2400" b="1" i="0" dirty="0">
                <a:effectLst/>
                <a:latin typeface="-apple-system"/>
              </a:rPr>
              <a:t>Dr. Mohamed Hamouda</a:t>
            </a:r>
          </a:p>
        </p:txBody>
      </p:sp>
      <p:sp>
        <p:nvSpPr>
          <p:cNvPr id="19" name="TextBox 18">
            <a:extLst>
              <a:ext uri="{FF2B5EF4-FFF2-40B4-BE49-F238E27FC236}">
                <a16:creationId xmlns:a16="http://schemas.microsoft.com/office/drawing/2014/main" id="{DD93F6B7-9A1C-80F2-C2B4-EA1761542F51}"/>
              </a:ext>
            </a:extLst>
          </p:cNvPr>
          <p:cNvSpPr txBox="1"/>
          <p:nvPr/>
        </p:nvSpPr>
        <p:spPr>
          <a:xfrm>
            <a:off x="411100" y="2326431"/>
            <a:ext cx="6446407" cy="3139321"/>
          </a:xfrm>
          <a:prstGeom prst="rect">
            <a:avLst/>
          </a:prstGeom>
          <a:noFill/>
        </p:spPr>
        <p:txBody>
          <a:bodyPr wrap="square">
            <a:spAutoFit/>
          </a:bodyPr>
          <a:lstStyle/>
          <a:p>
            <a:pPr marL="285750" indent="-285750">
              <a:buFont typeface="Arial" panose="020B0604020202020204" pitchFamily="34" charset="0"/>
              <a:buChar char="•"/>
            </a:pPr>
            <a:r>
              <a:rPr lang="en-US" b="0" i="0" dirty="0">
                <a:effectLst/>
                <a:latin typeface="-apple-system"/>
              </a:rPr>
              <a:t>Credit Risk Manager with 15 years of experience in the finance industry, Skilled in Enterprise credit Risk Management. </a:t>
            </a:r>
          </a:p>
          <a:p>
            <a:pPr marL="285750" indent="-285750">
              <a:buFont typeface="Arial" panose="020B0604020202020204" pitchFamily="34" charset="0"/>
              <a:buChar char="•"/>
            </a:pPr>
            <a:r>
              <a:rPr lang="en-US" b="0" i="0" dirty="0">
                <a:effectLst/>
                <a:latin typeface="-apple-system"/>
              </a:rPr>
              <a:t>Corporate trainer of finance and credit in the National Bank of Egypt with 5years of experience, </a:t>
            </a:r>
          </a:p>
          <a:p>
            <a:pPr marL="285750" indent="-285750">
              <a:buFont typeface="Arial" panose="020B0604020202020204" pitchFamily="34" charset="0"/>
              <a:buChar char="•"/>
            </a:pPr>
            <a:r>
              <a:rPr lang="en-US" b="0" i="0" dirty="0">
                <a:effectLst/>
                <a:latin typeface="-apple-system"/>
              </a:rPr>
              <a:t>Adjunct Finance Professor in Arab academy for banking ‘financial science. </a:t>
            </a:r>
          </a:p>
          <a:p>
            <a:pPr marL="285750" indent="-285750">
              <a:buFont typeface="Arial" panose="020B0604020202020204" pitchFamily="34" charset="0"/>
              <a:buChar char="•"/>
            </a:pPr>
            <a:r>
              <a:rPr lang="en-US" b="0" i="0" dirty="0">
                <a:effectLst/>
                <a:latin typeface="-apple-system"/>
              </a:rPr>
              <a:t>Doctor of business administration - Cairo university- September 2019 - Major finance and investment.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pple-system"/>
                <a:ea typeface="+mn-ea"/>
                <a:cs typeface="+mn-cs"/>
              </a:rPr>
              <a:t>Certified Trainer-ESLSCA</a:t>
            </a:r>
          </a:p>
          <a:p>
            <a:br>
              <a:rPr lang="en-US" dirty="0"/>
            </a:br>
            <a:endParaRPr lang="en-US" dirty="0"/>
          </a:p>
        </p:txBody>
      </p:sp>
    </p:spTree>
    <p:extLst>
      <p:ext uri="{BB962C8B-B14F-4D97-AF65-F5344CB8AC3E}">
        <p14:creationId xmlns:p14="http://schemas.microsoft.com/office/powerpoint/2010/main" val="3122905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612359" y="1633537"/>
            <a:ext cx="7773687" cy="2872774"/>
          </a:xfrm>
          <a:prstGeom prst="rect">
            <a:avLst/>
          </a:prstGeom>
          <a:noFill/>
        </p:spPr>
        <p:txBody>
          <a:bodyPr wrap="square">
            <a:spAutoFit/>
          </a:bodyPr>
          <a:lstStyle/>
          <a:p>
            <a:pPr marL="0" marR="0" algn="just">
              <a:lnSpc>
                <a:spcPct val="107000"/>
              </a:lnSpc>
              <a:spcBef>
                <a:spcPts val="0"/>
              </a:spcBef>
              <a:spcAft>
                <a:spcPts val="800"/>
              </a:spcAft>
            </a:pPr>
            <a:r>
              <a:rPr lang="en-US"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 Course Description</a:t>
            </a: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Global projects are inherently complex by nature; language, culture, and logistics are key issues. Global and megaprojects succeed if they are guided by leaders who can give the project team a clear vision, keep various stakeholders engaged, and communicate well with the entire global‐project team. Global PM leadership requires adapting the organization and projects to work effectively in a multicultural environment. </a:t>
            </a:r>
          </a:p>
          <a:p>
            <a:br>
              <a:rPr lang="en-US" dirty="0"/>
            </a:b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89235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612359" y="1633537"/>
            <a:ext cx="7773687" cy="3426772"/>
          </a:xfrm>
          <a:prstGeom prst="rect">
            <a:avLst/>
          </a:prstGeom>
          <a:noFill/>
        </p:spPr>
        <p:txBody>
          <a:bodyPr wrap="square">
            <a:spAutoFit/>
          </a:bodyPr>
          <a:lstStyle/>
          <a:p>
            <a:pPr marL="0" marR="0" algn="just">
              <a:lnSpc>
                <a:spcPct val="107000"/>
              </a:lnSpc>
              <a:spcBef>
                <a:spcPts val="0"/>
              </a:spcBef>
              <a:spcAft>
                <a:spcPts val="800"/>
              </a:spcAft>
            </a:pPr>
            <a:r>
              <a:rPr lang="en-US"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 Course Description</a:t>
            </a: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Managing inter-organizational relationships, constructing a budget, managing overly complex projects, program management, and related topics are covered here. including the Global Project Leadership, Stakeholders and Communication Channels, Global Communication Strategy, Global Communication Techniques, Global Project Structure, Selection of International Human Resources, Global Program and Project Offices, Global Collaborative Networks, Knowledge Sharing, Collaborative Project Management, Implementation Strategies, International Project Management</a:t>
            </a:r>
            <a:endParaRPr lang="en-US" b="0" dirty="0">
              <a:effectLst/>
            </a:endParaRPr>
          </a:p>
          <a:p>
            <a:br>
              <a:rPr lang="en-US" dirty="0"/>
            </a:b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799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308894" y="1263155"/>
            <a:ext cx="7773687" cy="3484672"/>
          </a:xfrm>
          <a:prstGeom prst="rect">
            <a:avLst/>
          </a:prstGeom>
          <a:noFill/>
        </p:spPr>
        <p:txBody>
          <a:bodyPr wrap="square">
            <a:spAutoFit/>
          </a:bodyPr>
          <a:lstStyle/>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342900" marR="0" lvl="0" indent="-342900" algn="just">
              <a:lnSpc>
                <a:spcPct val="107000"/>
              </a:lnSpc>
              <a:spcBef>
                <a:spcPts val="0"/>
              </a:spcBef>
              <a:spcAft>
                <a:spcPts val="800"/>
              </a:spcAft>
              <a:buFont typeface="+mj-lt"/>
              <a:buAutoNum type="arabicPeriod" startAt="2"/>
            </a:pPr>
            <a:r>
              <a:rPr lang="en-US"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Course Objectives: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Upon completion of this course, students should be able to: </a:t>
            </a:r>
          </a:p>
          <a:p>
            <a:pPr rtl="0">
              <a:spcBef>
                <a:spcPts val="0"/>
              </a:spcBef>
              <a:spcAft>
                <a:spcPts val="1000"/>
              </a:spcAft>
            </a:pPr>
            <a:r>
              <a:rPr lang="en-US" sz="1800" b="0" i="0" u="none" strike="noStrike" dirty="0">
                <a:solidFill>
                  <a:srgbClr val="000000"/>
                </a:solidFill>
                <a:effectLst/>
                <a:latin typeface="Calibri" panose="020F0502020204030204" pitchFamily="34" charset="0"/>
              </a:rPr>
              <a:t>▪ Evaluate the impact of contextual factors such as a client’s organizational culture, needs, risk tolerance, and project size on tools and methods of PM.</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For projects with multiple cultures and languages in large‐scale, global environments across time zones, recommend appropriate approaches for managing communications, teams and their motivation, meetings, cross-functional teams, matrix management, and virtual team environments.</a:t>
            </a:r>
            <a:endParaRPr lang="en-US" b="0" dirty="0">
              <a:effectLst/>
            </a:endParaRPr>
          </a:p>
          <a:p>
            <a:pPr rtl="0">
              <a:spcBef>
                <a:spcPts val="0"/>
              </a:spcBef>
              <a:spcAft>
                <a:spcPts val="10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86503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308894" y="1263155"/>
            <a:ext cx="7773687" cy="4997907"/>
          </a:xfrm>
          <a:prstGeom prst="rect">
            <a:avLst/>
          </a:prstGeom>
          <a:noFill/>
        </p:spPr>
        <p:txBody>
          <a:bodyPr wrap="square">
            <a:spAutoFit/>
          </a:bodyPr>
          <a:lstStyle/>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342900" marR="0" lvl="0" indent="-342900" algn="just">
              <a:lnSpc>
                <a:spcPct val="107000"/>
              </a:lnSpc>
              <a:spcBef>
                <a:spcPts val="0"/>
              </a:spcBef>
              <a:spcAft>
                <a:spcPts val="800"/>
              </a:spcAft>
              <a:buFont typeface="+mj-lt"/>
              <a:buAutoNum type="arabicPeriod" startAt="2"/>
            </a:pPr>
            <a:r>
              <a:rPr lang="en-US"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Course Objectives: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Upon completion of this course, students should be able to: </a:t>
            </a:r>
          </a:p>
          <a:p>
            <a:pPr rtl="0">
              <a:spcBef>
                <a:spcPts val="0"/>
              </a:spcBef>
              <a:spcAft>
                <a:spcPts val="1000"/>
              </a:spcAft>
            </a:pPr>
            <a:r>
              <a:rPr lang="en-US" sz="1800" b="0" i="0" u="none" strike="noStrike" dirty="0">
                <a:solidFill>
                  <a:srgbClr val="000000"/>
                </a:solidFill>
                <a:effectLst/>
                <a:latin typeface="Calibri" panose="020F0502020204030204" pitchFamily="34" charset="0"/>
              </a:rPr>
              <a:t>▪ Given project objectives for certain projects of varying scale, geographic dispersion, and complexity, construct a PM plan that can achieve these objectives while mitigating the potential risks inherent in large, complex, widespread, and intercultural projects</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Given a global project context, which includes a plan, cost, schedule, and deliverable metrics, analyze the project data, classify various project expenditures as capital or operational, and recommend approaches for funding the project.</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Compare the communication and management tools, methods, and approaches that could be used in projects in which team members are co‐located versus those in which they are not.</a:t>
            </a:r>
            <a:endParaRPr lang="en-US" b="0" dirty="0">
              <a:effectLst/>
            </a:endParaRPr>
          </a:p>
          <a:p>
            <a:br>
              <a:rPr lang="en-US" dirty="0"/>
            </a:b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989768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920855" y="1887420"/>
            <a:ext cx="7773687" cy="2583015"/>
          </a:xfrm>
          <a:prstGeom prst="rect">
            <a:avLst/>
          </a:prstGeom>
          <a:noFill/>
        </p:spPr>
        <p:txBody>
          <a:bodyPr wrap="square">
            <a:spAutoFit/>
          </a:bodyPr>
          <a:lstStyle/>
          <a:p>
            <a:pPr marL="0" marR="0" algn="just">
              <a:lnSpc>
                <a:spcPct val="107000"/>
              </a:lnSpc>
              <a:spcBef>
                <a:spcPts val="0"/>
              </a:spcBef>
              <a:spcAft>
                <a:spcPts val="800"/>
              </a:spcAft>
            </a:pP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 Course Outline: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Project Leadership</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Stakeholders and Communication Channels</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Communication Strategy</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Communication Techniques</a:t>
            </a:r>
          </a:p>
          <a:p>
            <a:pPr marL="0" marR="0" algn="just">
              <a:lnSpc>
                <a:spcPct val="107000"/>
              </a:lnSpc>
              <a:spcBef>
                <a:spcPts val="0"/>
              </a:spcBef>
              <a:spcAft>
                <a:spcPts val="8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48262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920855" y="1887420"/>
            <a:ext cx="7773687" cy="2583015"/>
          </a:xfrm>
          <a:prstGeom prst="rect">
            <a:avLst/>
          </a:prstGeom>
          <a:noFill/>
        </p:spPr>
        <p:txBody>
          <a:bodyPr wrap="square">
            <a:spAutoFit/>
          </a:bodyPr>
          <a:lstStyle/>
          <a:p>
            <a:pPr marL="0" marR="0" algn="just">
              <a:lnSpc>
                <a:spcPct val="107000"/>
              </a:lnSpc>
              <a:spcBef>
                <a:spcPts val="0"/>
              </a:spcBef>
              <a:spcAft>
                <a:spcPts val="800"/>
              </a:spcAft>
            </a:pP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 Course Outline: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Project Structure</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Selection of International Human Resources</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Program and Project Offices</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Collaborative Networks</a:t>
            </a:r>
          </a:p>
          <a:p>
            <a:pPr marL="0" marR="0" algn="just">
              <a:lnSpc>
                <a:spcPct val="107000"/>
              </a:lnSpc>
              <a:spcBef>
                <a:spcPts val="0"/>
              </a:spcBef>
              <a:spcAft>
                <a:spcPts val="8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14379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920855" y="1887420"/>
            <a:ext cx="7773687" cy="2583015"/>
          </a:xfrm>
          <a:prstGeom prst="rect">
            <a:avLst/>
          </a:prstGeom>
          <a:noFill/>
        </p:spPr>
        <p:txBody>
          <a:bodyPr wrap="square">
            <a:spAutoFit/>
          </a:bodyPr>
          <a:lstStyle/>
          <a:p>
            <a:pPr marL="0" marR="0" algn="just">
              <a:lnSpc>
                <a:spcPct val="107000"/>
              </a:lnSpc>
              <a:spcBef>
                <a:spcPts val="0"/>
              </a:spcBef>
              <a:spcAft>
                <a:spcPts val="800"/>
              </a:spcAft>
            </a:pP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 Course Outline: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Knowledge Sharing</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Collaborative Project Management</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Implementation Strategies</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International Project Management</a:t>
            </a:r>
          </a:p>
          <a:p>
            <a:pPr marL="0" marR="0" algn="just">
              <a:lnSpc>
                <a:spcPct val="107000"/>
              </a:lnSpc>
              <a:spcBef>
                <a:spcPts val="0"/>
              </a:spcBef>
              <a:spcAft>
                <a:spcPts val="8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904007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014367" y="1657850"/>
            <a:ext cx="7773687" cy="2658164"/>
          </a:xfrm>
          <a:prstGeom prst="rect">
            <a:avLst/>
          </a:prstGeom>
          <a:noFill/>
        </p:spPr>
        <p:txBody>
          <a:bodyPr wrap="square">
            <a:spAutoFit/>
          </a:bodyPr>
          <a:lstStyle/>
          <a:p>
            <a:pPr marL="0" marR="0" algn="just">
              <a:lnSpc>
                <a:spcPct val="107000"/>
              </a:lnSpc>
              <a:spcBef>
                <a:spcPts val="0"/>
              </a:spcBef>
              <a:spcAft>
                <a:spcPts val="800"/>
              </a:spcAft>
            </a:pP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4- List of References: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The main material and reference for each course will be the textbook mentioned in the course specifications. Lecture notes and slides are additional resources that are prepared by the professor.</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Required Textbook: Global Project Management: Communication, Collaboration and Management Across Borders by Jean Binder</a:t>
            </a:r>
            <a:endParaRPr lang="en-US" b="0" dirty="0">
              <a:effectLst/>
            </a:endParaRPr>
          </a:p>
          <a:p>
            <a:br>
              <a:rPr lang="en-US" dirty="0"/>
            </a:b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38541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598</Words>
  <Application>Microsoft Office PowerPoint</Application>
  <PresentationFormat>Widescreen</PresentationFormat>
  <Paragraphs>63</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-apple-system</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15</cp:revision>
  <dcterms:created xsi:type="dcterms:W3CDTF">2021-08-03T13:03:26Z</dcterms:created>
  <dcterms:modified xsi:type="dcterms:W3CDTF">2022-05-20T09:36:52Z</dcterms:modified>
</cp:coreProperties>
</file>