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9" r:id="rId3"/>
    <p:sldId id="320" r:id="rId4"/>
    <p:sldId id="283" r:id="rId5"/>
    <p:sldId id="365" r:id="rId6"/>
    <p:sldId id="286" r:id="rId7"/>
    <p:sldId id="287" r:id="rId8"/>
    <p:sldId id="351" r:id="rId9"/>
    <p:sldId id="288" r:id="rId10"/>
    <p:sldId id="289" r:id="rId11"/>
    <p:sldId id="290" r:id="rId12"/>
    <p:sldId id="291" r:id="rId13"/>
    <p:sldId id="366" r:id="rId14"/>
    <p:sldId id="292" r:id="rId15"/>
    <p:sldId id="360" r:id="rId16"/>
    <p:sldId id="293" r:id="rId17"/>
    <p:sldId id="297" r:id="rId18"/>
    <p:sldId id="298" r:id="rId19"/>
    <p:sldId id="357" r:id="rId20"/>
    <p:sldId id="300" r:id="rId21"/>
    <p:sldId id="367" r:id="rId22"/>
    <p:sldId id="368" r:id="rId23"/>
    <p:sldId id="369" r:id="rId24"/>
    <p:sldId id="301" r:id="rId25"/>
    <p:sldId id="370" r:id="rId26"/>
    <p:sldId id="317" r:id="rId27"/>
    <p:sldId id="302" r:id="rId28"/>
    <p:sldId id="371" r:id="rId29"/>
    <p:sldId id="321" r:id="rId30"/>
    <p:sldId id="361" r:id="rId31"/>
    <p:sldId id="323" r:id="rId32"/>
    <p:sldId id="362" r:id="rId33"/>
    <p:sldId id="326" r:id="rId34"/>
    <p:sldId id="327" r:id="rId35"/>
    <p:sldId id="324" r:id="rId36"/>
    <p:sldId id="325" r:id="rId37"/>
    <p:sldId id="358" r:id="rId38"/>
    <p:sldId id="363" r:id="rId39"/>
    <p:sldId id="346" r:id="rId40"/>
    <p:sldId id="347" r:id="rId41"/>
    <p:sldId id="364" r:id="rId42"/>
    <p:sldId id="348" r:id="rId43"/>
    <p:sldId id="349" r:id="rId44"/>
    <p:sldId id="359" r:id="rId45"/>
    <p:sldId id="322" r:id="rId46"/>
    <p:sldId id="308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3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40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5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50.png"/><Relationship Id="rId5" Type="http://schemas.openxmlformats.org/officeDocument/2006/relationships/image" Target="../media/image9.emf"/><Relationship Id="rId10" Type="http://schemas.openxmlformats.org/officeDocument/2006/relationships/image" Target="../media/image49.png"/><Relationship Id="rId4" Type="http://schemas.openxmlformats.org/officeDocument/2006/relationships/image" Target="../media/image8.emf"/><Relationship Id="rId9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5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5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openxmlformats.org/officeDocument/2006/relationships/image" Target="../media/image5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6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6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3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3" Type="http://schemas.openxmlformats.org/officeDocument/2006/relationships/image" Target="../media/image6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9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73.png"/><Relationship Id="rId4" Type="http://schemas.openxmlformats.org/officeDocument/2006/relationships/image" Target="../media/image8.emf"/><Relationship Id="rId9" Type="http://schemas.openxmlformats.org/officeDocument/2006/relationships/image" Target="../media/image72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png"/><Relationship Id="rId3" Type="http://schemas.openxmlformats.org/officeDocument/2006/relationships/image" Target="../media/image76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7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80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3" Type="http://schemas.openxmlformats.org/officeDocument/2006/relationships/image" Target="../media/image8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8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81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8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3" Type="http://schemas.openxmlformats.org/officeDocument/2006/relationships/image" Target="../media/image74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91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92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67009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2696" y="664275"/>
            <a:ext cx="574330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and Social Relations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Shereen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Kedwany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464422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14"/>
    </mc:Choice>
    <mc:Fallback xmlns="">
      <p:transition spd="slow" advTm="44814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6080291"/>
            <a:ext cx="873686" cy="7834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42412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91445" y="-27434"/>
            <a:ext cx="1625773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43115" y="168812"/>
            <a:ext cx="1744801" cy="613462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8060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Reminder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176857" y="1533731"/>
            <a:ext cx="10086388" cy="4611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Technological determinism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approach understands technology as an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independent force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can determine the development of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society.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social construction of technology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approach suggests that the development, structure, and significance of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technology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depends on the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strength, needs, and values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the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groups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promote and design it.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not neutral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but rather have a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“politics</a:t>
            </a:r>
            <a:r>
              <a:rPr lang="en-US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Similar approaches also recognize the active role of 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technologies 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repurpose, modify, and resist 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technology.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Scholars have also noted the existence of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superusers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with specific technical skills and professional positions.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Electronic media were destined to transform humanity into a “</a:t>
            </a:r>
            <a:r>
              <a:rPr lang="en-US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global village”</a:t>
            </a:r>
            <a:r>
              <a:rPr lang="en-US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779D0CC-6F87-405F-B672-978D53AB7C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15766" y="397229"/>
            <a:ext cx="2935458" cy="117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346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43296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57" y="5892737"/>
            <a:ext cx="1082836" cy="97103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086093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04167" y="292956"/>
            <a:ext cx="2057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2851" y="-27434"/>
            <a:ext cx="360436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8857" y="554566"/>
            <a:ext cx="4099060" cy="5748868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BEC8D46-0535-4A27-90DF-5E2E5E15320B}"/>
              </a:ext>
            </a:extLst>
          </p:cNvPr>
          <p:cNvSpPr/>
          <p:nvPr/>
        </p:nvSpPr>
        <p:spPr>
          <a:xfrm>
            <a:off x="2668194" y="457593"/>
            <a:ext cx="14205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Outline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026445F-B28D-450C-9BE6-127EA7591461}"/>
              </a:ext>
            </a:extLst>
          </p:cNvPr>
          <p:cNvSpPr/>
          <p:nvPr/>
        </p:nvSpPr>
        <p:spPr>
          <a:xfrm>
            <a:off x="754608" y="1909408"/>
            <a:ext cx="6870081" cy="2597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.</a:t>
            </a:r>
          </a:p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black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VI. Conclusion.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D4FDD48-B4A2-401F-AFF8-BC06B9FA9E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32528" y="82961"/>
            <a:ext cx="2328203" cy="2328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2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71"/>
    </mc:Choice>
    <mc:Fallback xmlns="">
      <p:transition spd="slow" advTm="8997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41067" y="539655"/>
            <a:ext cx="4117581" cy="6039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2489" y="1794043"/>
            <a:ext cx="7200031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Activities mediated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such as social media services have an impact on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people’s life and 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foster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interaction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enrich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individuals.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D9D3C1D-E5E4-474C-A25A-D8A5D58D23A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15929" y="1631136"/>
            <a:ext cx="4342719" cy="244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4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2159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31" y="6190602"/>
            <a:ext cx="774835" cy="694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3536" y="63895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2269" y="424852"/>
            <a:ext cx="356838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7289" y="539655"/>
            <a:ext cx="3841359" cy="6039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51088" y="1858112"/>
            <a:ext cx="773936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technologies mediate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depend on uneven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power dynamics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on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factors.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challenge, but also contribute to cementing such factors.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2ACE6F-A0B6-4D5C-9248-05BF4CD6AE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31563" y="979476"/>
            <a:ext cx="3932070" cy="321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712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69425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5904568"/>
            <a:ext cx="1042606" cy="93495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9838" y="404075"/>
            <a:ext cx="358616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507" y="155700"/>
            <a:ext cx="263051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5" y="1560022"/>
            <a:ext cx="8512040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always been influenced by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 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first political organizations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such as the city‐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states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antiquity, were born in parallel with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writing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Without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means of communication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able to cross physical distances and maintain communications over time it would be very difficult to organize a complex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system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collect taxes, and ensure the continuity of the laws or religious customs.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8680650-43C5-43C5-B7DC-5328B22F20C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46512" y="893980"/>
            <a:ext cx="3190875" cy="2066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6581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57233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33" y="6027091"/>
            <a:ext cx="885986" cy="7945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0726" y="635835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84359"/>
            <a:ext cx="377973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4508" y="92115"/>
            <a:ext cx="2784344" cy="597540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9202525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same is true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modern organizations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invention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printing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has changed in depth the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production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transmission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culture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knowledge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allowing for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be built across space and time.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mid‐twentieth century, Canadian media theorist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Harold Innis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studied how modern bureaucratic organizations, such as a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state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could not emerge without effective and codified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 systems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the creation and reproduction of documents (1950).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FB7EEA-0A59-4C4A-BB55-241A9E031A9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22439"/>
          <a:stretch/>
        </p:blipFill>
        <p:spPr>
          <a:xfrm>
            <a:off x="9831630" y="236724"/>
            <a:ext cx="1905000" cy="225325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F0EBE8A-D98D-4907-8023-111FAEE8A01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4508" y="2672371"/>
            <a:ext cx="2784344" cy="1695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0032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8069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39" y="575263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6296" y="374500"/>
            <a:ext cx="3392136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96865" y="112542"/>
            <a:ext cx="2446338" cy="619089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4879" y="1586472"/>
            <a:ext cx="9301101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are also essential for creating and maintaining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informal groups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for the construction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 identity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boom of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1960s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youth cultures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depended to a significant degree 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technologies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such as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portable turntable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allowed people to listen to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music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outside the home,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television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made possible the almost global and immediate spread of trends and fashions (think of the success of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Beatles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), and the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phone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allowed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teenagers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interact and communicate with peers.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655A9FA-724E-4587-8A59-E47EBE8F81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74015" y="183859"/>
            <a:ext cx="2667671" cy="237580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4A8C9AA-E76A-4048-BB5B-0DE361AEC41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32152" y="2699639"/>
            <a:ext cx="2709534" cy="2709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1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34256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214811"/>
            <a:ext cx="751258" cy="6736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2063" y="6481648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7447" y="357653"/>
            <a:ext cx="3398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3723" y="-27434"/>
            <a:ext cx="2033495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41511" y="171514"/>
            <a:ext cx="2287342" cy="597458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17392" y="1604822"/>
            <a:ext cx="9628212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arrival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mobile technologies asks for a renewed attention to the relationship between media technologies and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part of the evolution of contemporary information societies.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had an unprecedented speed and rate of penetration, as they grew from having a few thousand to several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billion users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just two decades.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have also been characterized by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rapid succession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new communication platforms.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This differentiation makes it necessary to evaluate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different digital technologies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depth, avoiding a simplistic focus on an alleged link between somewhat abstract overall effects of digital technologies and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1BE534-3111-4973-9D21-1B19BC9126D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2508" r="8127"/>
          <a:stretch/>
        </p:blipFill>
        <p:spPr>
          <a:xfrm>
            <a:off x="9880358" y="453414"/>
            <a:ext cx="2348495" cy="254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7803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8476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12" y="6073994"/>
            <a:ext cx="874278" cy="7840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64031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5" y="408353"/>
            <a:ext cx="336203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08942" y="147569"/>
            <a:ext cx="2583058" cy="635802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820" y="1473952"/>
            <a:ext cx="8862097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last decades of the twentieth century,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opposing visions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seemed to dominate the debate on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one hand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they were said to be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separated from the social world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everyday “real‐life” interactions.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 other hand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many maintained that they had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disruptive effects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all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However, today’s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characterized by a strong integration between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and offline lives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up to the point that these distinctions seem to lose meaning.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769FD3-5731-4F59-9F5C-7747F813D6C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4395" r="11632"/>
          <a:stretch/>
        </p:blipFill>
        <p:spPr>
          <a:xfrm>
            <a:off x="9367462" y="776292"/>
            <a:ext cx="2882560" cy="3921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696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34256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3" y="6021587"/>
            <a:ext cx="963312" cy="8638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6926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7924" y="397229"/>
            <a:ext cx="341830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12164" y="317613"/>
            <a:ext cx="2679836" cy="62963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9537" y="1563467"/>
            <a:ext cx="8634484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when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internet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accessed via telephone modems, and when the most important platforms were web pages, mailing lists,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forums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Bulletin Board Systems (BBSs), one could reasonably speak of an experience of networks that was distinct from that of the real world: definitions such as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virtual” world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cyberspace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described a place where it was possible to hide one’s real identity by using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names or identities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400" b="1" dirty="0">
              <a:solidFill>
                <a:srgbClr val="C00000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B7801B-733D-4017-A6D2-D7F3D45100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4320" y="1056064"/>
            <a:ext cx="2832899" cy="2715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484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154082"/>
            <a:ext cx="723013" cy="648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28658" y="86471"/>
            <a:ext cx="2588561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533" y="1730973"/>
            <a:ext cx="9044709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example, media theorist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Lisa Nakamura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described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 tourism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as a fluid process in which internet users use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avatars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perform, swap, and even buy identity.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Through such processes, Nakamura claimed, “our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ideas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about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race, ethnicity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continue to be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shaped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reshaped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every time we log on” (2002).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BDCD25D-61A2-4CF5-AFDC-0C044FC2BF0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6533" b="21162"/>
          <a:stretch/>
        </p:blipFill>
        <p:spPr>
          <a:xfrm>
            <a:off x="10078573" y="86471"/>
            <a:ext cx="1817870" cy="19715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94CCF9-7964-4325-A9C1-5F8BCAE67027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3230" r="24215"/>
          <a:stretch/>
        </p:blipFill>
        <p:spPr>
          <a:xfrm>
            <a:off x="9686911" y="2171974"/>
            <a:ext cx="2601194" cy="2709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039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5" y="397229"/>
            <a:ext cx="528629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1" y="6154082"/>
            <a:ext cx="723013" cy="64836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2490" y="390384"/>
            <a:ext cx="348594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42680" y="200376"/>
            <a:ext cx="2992738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98707" y="1917835"/>
            <a:ext cx="7653114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According to American psychologist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Sherry Turkle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1990s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could “experiment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playing out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parallel lives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in which they would “shift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age, gender, race, and class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(2008).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58C8DA7-DDE4-4126-A158-B11BAB1001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52155" y="397229"/>
            <a:ext cx="1875424" cy="18548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1EC5CED-513D-43CC-AA01-1BFEBE868FF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97055" y="2546713"/>
            <a:ext cx="3545962" cy="2059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4870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006904"/>
            <a:ext cx="930083" cy="8340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77919"/>
            <a:ext cx="387005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05799" y="236723"/>
            <a:ext cx="2486200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507" y="1488386"/>
            <a:ext cx="9496572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users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post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related to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activities, emotions,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events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which belong to their daily lives.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technologies such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smartphones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tablets provide access to services like Twitter, Tumblr, or Snapchat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anywhere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in a variety of different situations – in the classroom, on the bus, in the office, or at home.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promote an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always 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lifestyle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that is, continuously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connected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C8E524-F82C-4BE5-9BCE-3C855362BEB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295" r="27764"/>
          <a:stretch/>
        </p:blipFill>
        <p:spPr>
          <a:xfrm>
            <a:off x="9699459" y="825549"/>
            <a:ext cx="2486200" cy="275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0063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7533" y="299143"/>
            <a:ext cx="55984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006904"/>
            <a:ext cx="930083" cy="8340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9381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77403" y="294950"/>
            <a:ext cx="351859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06514" y="236723"/>
            <a:ext cx="2885486" cy="636192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2877" y="1612971"/>
            <a:ext cx="8808581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always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that does not make them less significant.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Mobile technologies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crucial role in these processes, as they move the internet into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everyday environments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– think of carrying a smartphone – thus blending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 space and material 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 the experience of the user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FACD57D-06CB-4427-91D7-19127C935A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20507" y="1368852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714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415" y="410935"/>
            <a:ext cx="544158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54" y="6174444"/>
            <a:ext cx="768728" cy="6893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23521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2063" y="368206"/>
            <a:ext cx="367178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I. Digital Sociality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29977" y="158835"/>
            <a:ext cx="2687242" cy="62049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22465"/>
            <a:ext cx="9102724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this sense the difference between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and offline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tends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disappear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activities, albeit mediated by digital technologies, are fully integrated in everyday social life and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profiles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crucial role in people’s overall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identities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weaken the distinction between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and private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since users share details of their private life publicly via digital 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details become part of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individuals’ communicative strategies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thus take place in the context of continuous connection through ubiquitous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(</a:t>
            </a:r>
            <a:r>
              <a:rPr lang="en-US" sz="2000" dirty="0" err="1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Deuze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2012).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9A6A824-F933-4385-8209-7DF8461DFB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06162" y="817563"/>
            <a:ext cx="2725544" cy="176212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A883B12-6271-4695-9EB0-9E7720C3C76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1569" b="13536"/>
          <a:stretch/>
        </p:blipFill>
        <p:spPr>
          <a:xfrm>
            <a:off x="9629977" y="2773915"/>
            <a:ext cx="2687242" cy="137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85526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780" y="374780"/>
            <a:ext cx="4733568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6080563"/>
            <a:ext cx="825368" cy="74014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5861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0572" y="374780"/>
            <a:ext cx="289314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81673" y="98474"/>
            <a:ext cx="2524601" cy="646498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8178" y="1512945"/>
            <a:ext cx="9199819" cy="46000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part of the increased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mediatization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everyday social practices and relations, the services that dominate the digital media landscape are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websites based on the ability to build and maintain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ties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they provide to users.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Many scholars studying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proposed that these technologies have assumed a central role in structuring new forms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contribute crucially to the construction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and group identity 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7A061149-AFF2-4014-9122-035008BD8BDD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5702"/>
          <a:stretch/>
        </p:blipFill>
        <p:spPr>
          <a:xfrm>
            <a:off x="9556181" y="876156"/>
            <a:ext cx="2635819" cy="2657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771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5" y="397229"/>
            <a:ext cx="483167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5904941"/>
            <a:ext cx="1059354" cy="949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7267" y="403418"/>
            <a:ext cx="341067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9720" y="236724"/>
            <a:ext cx="2626553" cy="606671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2" y="1633537"/>
            <a:ext cx="9009212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Early scholarship described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web services that allow their users to create a public profile, build a network of contacts whose content and profile information one can see and interact with, and create or join thematic communities or groups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1076F6-CF4A-40BC-94EB-02BB7B3CF1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38387" y="3981157"/>
            <a:ext cx="4874108" cy="247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974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604" y="397229"/>
            <a:ext cx="4884503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664" y="5904941"/>
            <a:ext cx="1059354" cy="949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9621" y="403418"/>
            <a:ext cx="362637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1211" y="-27434"/>
            <a:ext cx="256600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9720" y="1"/>
            <a:ext cx="2626553" cy="630343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9562" y="1633537"/>
            <a:ext cx="9009212" cy="4092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According to this definition, the first social network was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SixDegrees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launched in the US in 1997, although the first service with a mass diffusion was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Friendster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in 2003 had 300 000 users.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MySpace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was launched in the same year, while the birth of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dates to 2004, although it reached a mass level in 2006.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during the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2000s</a:t>
            </a:r>
            <a:r>
              <a:rPr lang="en-US" sz="22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these services experienced a true commercial explosion that placed them among the most important intermediaries between individuals and digital content.</a:t>
            </a:r>
            <a:endParaRPr kumimoji="0" lang="en-US" sz="22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CCD29D-6926-48B0-B4D8-A8AB7094FF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22379" y="136952"/>
            <a:ext cx="2268350" cy="14878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CA5E51-0D13-42D4-A4C4-EB8096C9A8C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53785" y="1695856"/>
            <a:ext cx="2704221" cy="15440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FFCA655-E53B-4F2F-B50D-F31DF6FF8A7F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7650" t="23846" r="5539" b="20770"/>
          <a:stretch/>
        </p:blipFill>
        <p:spPr>
          <a:xfrm>
            <a:off x="9479720" y="3348084"/>
            <a:ext cx="2652352" cy="95184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38AF136-B0DC-4761-95C2-74D2A3861B32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6513" t="18282" r="5857" b="15423"/>
          <a:stretch/>
        </p:blipFill>
        <p:spPr>
          <a:xfrm>
            <a:off x="9464915" y="4511585"/>
            <a:ext cx="2656162" cy="755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759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5949244"/>
            <a:ext cx="1069833" cy="95937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3623" y="382592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174" y="190640"/>
            <a:ext cx="2887971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95608" y="1690792"/>
            <a:ext cx="8707623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the last decade,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proliferated and have occupied an ever‐growing position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 societies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both for the massive number of people they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reach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for their continuous and ubiquitous everyday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 is estimated that,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alone, which in recent years has become by far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largest social network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has exceeded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two billion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active users.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F95D1A0-333B-4BEE-B846-EDD6FD14B49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396199" y="1899138"/>
            <a:ext cx="2913032" cy="1906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833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37" y="175153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159204"/>
            <a:ext cx="835697" cy="7494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22109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8949" y="47645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174" y="190640"/>
            <a:ext cx="2887971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46332"/>
            <a:ext cx="870762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A799F1-9CAA-47C3-AC24-D397D5543A1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3705"/>
          <a:stretch/>
        </p:blipFill>
        <p:spPr>
          <a:xfrm>
            <a:off x="383034" y="1667140"/>
            <a:ext cx="10255944" cy="4212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3689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37" y="175153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159204"/>
            <a:ext cx="835697" cy="7494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22109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8949" y="47645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174" y="190640"/>
            <a:ext cx="2887971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46332"/>
            <a:ext cx="870762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9C5D68-FDAD-4E26-974F-125DB0C9D52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7503" y="1062776"/>
            <a:ext cx="10905331" cy="5111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485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637" y="175153"/>
            <a:ext cx="508934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81" y="6159204"/>
            <a:ext cx="835697" cy="74940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9470" y="636867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222109"/>
            <a:ext cx="330081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38949" y="47645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24174" y="190640"/>
            <a:ext cx="2887971" cy="638287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546332"/>
            <a:ext cx="8707623" cy="5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A10B5-DECA-48B9-83CB-5B38E0D70D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8713" y="1047809"/>
            <a:ext cx="10776492" cy="514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826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8" y="286419"/>
            <a:ext cx="5080444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298545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4013" y="214774"/>
            <a:ext cx="2462796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3" y="1329545"/>
            <a:ext cx="9335297" cy="50098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Many of these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have been developed to facilitate the organization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around common interests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are at least partly the effect and not just the cause of the emergence of new forms of grassroots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follows a path that has been taken by digital services of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the same happened with the first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BBS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networks, that in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1980s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grew thanks to the groups of users who used them to discuss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art, or music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27CC739-CE58-48F7-9491-D138BB39367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3174" y="122897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932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318" y="286419"/>
            <a:ext cx="5080444" cy="658136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-31348" y="-98572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53746" cy="1459466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56292" y="-84654"/>
            <a:ext cx="2272302" cy="153179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19" y="6246054"/>
            <a:ext cx="680634" cy="6103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4113" y="652943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30501" y="214774"/>
            <a:ext cx="2985459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4013" y="214774"/>
            <a:ext cx="2462796" cy="656676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5558" y="1387511"/>
            <a:ext cx="8732476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itself was initially developed to put in touch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students at Harvard University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only at a later stage did it raise the capital that turned it into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 enterprise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2684D91-C50A-45CB-BAD6-092D80A8234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9800" y="3279796"/>
            <a:ext cx="6126132" cy="344594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A0F1D61-17E9-4DC3-B65A-68A078547F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91891" y="1009703"/>
            <a:ext cx="2962275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6024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515979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95" y="5948108"/>
            <a:ext cx="994180" cy="8915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44946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405288"/>
            <a:ext cx="323711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6954" y="203697"/>
            <a:ext cx="3106418" cy="645060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40298" y="1734983"/>
            <a:ext cx="866607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 are of course many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used to organize different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groups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the most various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purposes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in an array of heterogeneous modalities.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If some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generalist, meaning they are based primarily on the sharing of a variety of content, others are dedicated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specific purposes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 typologies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demographics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AE9FDD-3A04-4E7A-87DD-960AC48F900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97253" y="438080"/>
            <a:ext cx="2809022" cy="262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83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511195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31212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9462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77742" y="1614419"/>
            <a:ext cx="8802371" cy="1685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LinkedIn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example, targets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job seekers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well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human resource managers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is used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professional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reasons as a sort of social curriculum vitae.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5E236F5-DAD2-4040-855D-712C55801C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59739" y="3538613"/>
            <a:ext cx="4221605" cy="264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8224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7742" y="401161"/>
            <a:ext cx="5111955" cy="86939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42307"/>
            <a:ext cx="897058" cy="80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68447" y="445510"/>
            <a:ext cx="31212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59462" y="200286"/>
            <a:ext cx="270632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55512" y="1766263"/>
            <a:ext cx="8436611" cy="2239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MySpace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emerged as a social media service for adolescents but has long been populated almost exclusively by musicians and bands, which use it to target an audience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teenagers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662083-D829-4D7E-8C36-376533D9052A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71" b="17171"/>
          <a:stretch/>
        </p:blipFill>
        <p:spPr>
          <a:xfrm>
            <a:off x="2313212" y="4369087"/>
            <a:ext cx="5442874" cy="2001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21741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487833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6337" y="397229"/>
            <a:ext cx="2923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710" y="98473"/>
            <a:ext cx="262156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81147" y="1675151"/>
            <a:ext cx="8595977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also be shaped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gender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‐based differences.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Pinterest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tends to have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female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user base as it facilitates gendered activities, such as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craft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fashion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2B2DC9-3C6E-4400-B52E-72AB1DB6F8B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1220" b="17704"/>
          <a:stretch/>
        </p:blipFill>
        <p:spPr>
          <a:xfrm>
            <a:off x="2261784" y="4588100"/>
            <a:ext cx="4528747" cy="1839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347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487833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5965415"/>
            <a:ext cx="982804" cy="8813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05138" y="397229"/>
            <a:ext cx="292378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8172" y="98473"/>
            <a:ext cx="3058102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81632" y="1653266"/>
            <a:ext cx="845622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exploit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geolocalization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technologies to locate users’ activities and strengthen the relation between physical space and platform interactions.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Foursquare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users receive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personalized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recommendations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shops to go to near their current location and based on their previous activities or purchases.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DD1504-6B92-40FF-BE0C-5427105BDA1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8406" r="18624"/>
          <a:stretch/>
        </p:blipFill>
        <p:spPr>
          <a:xfrm>
            <a:off x="8983919" y="1354397"/>
            <a:ext cx="3333300" cy="1787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254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83613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73053"/>
            <a:ext cx="751257" cy="6736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393083"/>
            <a:ext cx="313394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22552" y="166333"/>
            <a:ext cx="2718064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11087" y="1882567"/>
            <a:ext cx="8900845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Finally,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networks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not necessarily global, but rather tend to be divided across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geographical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linguistic lines.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Even if the largest platforms, such as Facebook and Twitter, are used almost everywhere, similar services provided by different actors may be more prevalent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certain geographical areas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9B9A39EC-0820-45DF-B23A-963618BB68DC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6814"/>
          <a:stretch/>
        </p:blipFill>
        <p:spPr>
          <a:xfrm>
            <a:off x="9522552" y="1501049"/>
            <a:ext cx="2768217" cy="286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2761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99280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73053"/>
            <a:ext cx="751257" cy="6736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37621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2518" y="384359"/>
            <a:ext cx="313394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16625" y="124130"/>
            <a:ext cx="3423991" cy="652988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6624" y="1623298"/>
            <a:ext cx="7866706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was the case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Orkut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Google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‐owned platform that was widely spread in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Brazil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before being ousted by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lvl="0" algn="just">
              <a:lnSpc>
                <a:spcPct val="150000"/>
              </a:lnSpc>
              <a:defRPr/>
            </a:pP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Renren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Asian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platform similar to Facebook,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Sina Weibo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Chinese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equivalent of Twitter, reach hundreds of millions of users.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F8A311-1D9D-4B01-B68B-FC6BD0CF977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535" b="10505"/>
          <a:stretch/>
        </p:blipFill>
        <p:spPr>
          <a:xfrm>
            <a:off x="8907473" y="304826"/>
            <a:ext cx="3268215" cy="18661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C737AC-8AB8-464D-B391-AC58794E527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015" t="26163" r="8157" b="17824"/>
          <a:stretch/>
        </p:blipFill>
        <p:spPr>
          <a:xfrm>
            <a:off x="8870977" y="2318811"/>
            <a:ext cx="3315286" cy="1045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F878CDC-C7AD-4ABD-99CA-5A7D3F06DB5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907474" y="3469023"/>
            <a:ext cx="3170256" cy="1949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3329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864265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84747"/>
            <a:ext cx="849731" cy="7619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53378" y="447465"/>
            <a:ext cx="321622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78515" y="-27434"/>
            <a:ext cx="3238704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59645" y="98473"/>
            <a:ext cx="403235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49753" y="1842224"/>
            <a:ext cx="761082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typically integrate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services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go beyond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publication of content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their boards or timelines.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many of these sites provide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chats, instant messaging, email, and telephony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well as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commenting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rating systems.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AD9E7B-C110-4AC2-A686-49391B4367D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59645" y="1237896"/>
            <a:ext cx="4080971" cy="2549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249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482206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521" y="6233520"/>
            <a:ext cx="683828" cy="61322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9886" y="369732"/>
            <a:ext cx="281436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II. Social media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4651" y="98473"/>
            <a:ext cx="262162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427521" y="1685018"/>
            <a:ext cx="8760223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facilitate and structure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interpersonal communications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as they have the power to shape the type of actions that occur within their services.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fact,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affordances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characterize their technological features offer precise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possibilities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at the same time set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limits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within which they can be used.</a:t>
            </a:r>
            <a:endParaRPr kumimoji="0" lang="en-US" sz="240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116C0E0-88FC-4B71-8199-60D32A8CE5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84651" y="1306444"/>
            <a:ext cx="2621623" cy="262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8424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3" y="397229"/>
            <a:ext cx="60740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026009"/>
            <a:ext cx="915233" cy="82073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28343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61287" y="420997"/>
            <a:ext cx="448968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5882" y="-27434"/>
            <a:ext cx="2771337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16177" y="98473"/>
            <a:ext cx="3024439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53513" y="1598876"/>
            <a:ext cx="8624727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As media theorist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José van 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Dijck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put it, they do so by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coding relationships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people, things and ideas into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turn,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 coded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technology renders people’s activities formal, manageable, and manipulable, enabling platforms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engineer the sociality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people’s everyday routines”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9D68F7-62C6-4490-B325-158C1A51910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49062" y="97452"/>
            <a:ext cx="1819275" cy="2514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2643139-9A32-4DB5-8D50-2E2B9AD4553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216177" y="2736938"/>
            <a:ext cx="3026971" cy="216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701226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510255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135504"/>
            <a:ext cx="824504" cy="7393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02941"/>
            <a:ext cx="4966023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42701" y="98473"/>
            <a:ext cx="3063573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338087"/>
            <a:ext cx="8673437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platforms, all activities generate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are then analyzed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used to shape and organize platform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based on the creation of a “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graph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,” that is,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of all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among individual users.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generation and analysis of such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map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key for the platform to offer a richer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experience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7B07BC8-021C-4E47-8352-8B77BBD1573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92479" y="1463131"/>
            <a:ext cx="3502854" cy="238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554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524323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135504"/>
            <a:ext cx="824504" cy="7393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02941"/>
            <a:ext cx="4401021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0958" y="98473"/>
            <a:ext cx="223531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1440" y="1573223"/>
            <a:ext cx="7819319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uses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algorithmically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sort out which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content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most likely to be interesting for a specific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thus generate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means that it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order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predict future behavior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Facebook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estimates how likely it is that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will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interact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with another user’s post.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B3057D0-644B-4A51-85B7-59C097232D5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4095" r="13468" b="6615"/>
          <a:stretch/>
        </p:blipFill>
        <p:spPr>
          <a:xfrm>
            <a:off x="8320988" y="1911893"/>
            <a:ext cx="3847493" cy="2645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40232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7908" y="383980"/>
            <a:ext cx="59747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26577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343267" cy="1461543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272320" cy="1461543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3" y="6135504"/>
            <a:ext cx="824504" cy="73937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14990" y="657100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21042" y="442507"/>
            <a:ext cx="3914686" cy="1305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91187" y="-101857"/>
            <a:ext cx="2104146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0958" y="98473"/>
            <a:ext cx="2235316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5830" y="1607039"/>
            <a:ext cx="826894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example,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analyze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A’s social graph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estimate how likely it is that she will comment on or share a post by user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if that post has already received comments from users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 and 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use this ability in order to foster and increase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participation and 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therefore extract more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  <a:endParaRPr kumimoji="0" lang="en-US" sz="2400" i="0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D178D69-B53C-44F3-8996-BA09177B6D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93833" y="1224648"/>
            <a:ext cx="3562715" cy="3139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03106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6045950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16152" y="416618"/>
            <a:ext cx="4282567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90969" y="117976"/>
            <a:ext cx="2626221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36810"/>
            <a:ext cx="8652718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 should note that this feature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inextricable from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for these platforms, the generation and analysis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is not a byproduct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online sociality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their primary and most important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goal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Their ability not only to mediate sociality but also to “</a:t>
            </a:r>
            <a:r>
              <a:rPr lang="en-US" sz="2400" b="1" dirty="0" err="1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datafy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”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interactions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at the core of social media platforms’ emergence as key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social, political, and economic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actors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641BA51-ACFC-4446-A948-C20A9CD6AC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044122" y="713777"/>
            <a:ext cx="3229888" cy="2200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17736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2851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1869" y="397229"/>
            <a:ext cx="4316894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2111" y="-27434"/>
            <a:ext cx="2335108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27209" y="98473"/>
            <a:ext cx="2879065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23661" y="1951367"/>
            <a:ext cx="8246997" cy="27938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overwhelmingly owned and managed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private corporations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These companies have developed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extract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manage.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5F0751-81C8-4A5F-AB99-AC529377325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29031" y="1566915"/>
            <a:ext cx="2997591" cy="2997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0296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2" y="397229"/>
            <a:ext cx="6304524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24113" y="428078"/>
            <a:ext cx="4523348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9889" y="1608670"/>
            <a:ext cx="8809705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For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most of these services are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and platforms’ revenues do not derive from user </a:t>
            </a: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fees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from their ability to capture, analyze, and valorize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users provide to the site.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 data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aggregated by software that creates user profiles based on their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interests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communications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pages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visit, and their networks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friends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4236A0-0FE5-457C-93FD-28F7FE728D8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78869" y="1190830"/>
            <a:ext cx="3096323" cy="3096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41384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11549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249490"/>
            <a:ext cx="709167" cy="6359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4707" y="340115"/>
            <a:ext cx="4254450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56190" y="98473"/>
            <a:ext cx="22500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709" y="1575757"/>
            <a:ext cx="8722073" cy="4455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collected by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can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to third parties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for example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marketing agencies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or used directly on the service to provide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targeted advertising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Indeed,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thrive on their ability to create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advertisements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that are compatible with the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interests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lifestyles of a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and integrate them as natural components of the communicative environments in which one’s relational life develops .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0B4633-904F-4910-A5C4-66758A4D401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3057" t="7504" r="9940" b="4188"/>
          <a:stretch/>
        </p:blipFill>
        <p:spPr>
          <a:xfrm>
            <a:off x="8806876" y="611618"/>
            <a:ext cx="3521847" cy="2690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7407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102222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9140" y="452167"/>
            <a:ext cx="4671315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88377" y="-27434"/>
            <a:ext cx="2228841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41426" y="98473"/>
            <a:ext cx="2664848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725" y="1551454"/>
            <a:ext cx="8866991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all social media are for profit, but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non‐profit services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struggled to emerge.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 example is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Diaspora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a Facebook‐like service built on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free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software and on a network of distributed servers.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Thanks to its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decentralized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architecture, no single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or entity can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control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system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which depends on many machines on which each user can store their information.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8B01AD-AD86-49FF-8492-10973B48336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27293" y="1440136"/>
            <a:ext cx="2296139" cy="229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3205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1" y="397229"/>
            <a:ext cx="628510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25" y="6045598"/>
            <a:ext cx="936537" cy="8398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9471" y="6632517"/>
            <a:ext cx="9465463" cy="1958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89080" y="406423"/>
            <a:ext cx="4572902" cy="658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50000"/>
              </a:lnSpc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III. Sociality Algorithms 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Chapter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93799" y="-27434"/>
            <a:ext cx="1823419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71490" y="98473"/>
            <a:ext cx="2634784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2083" y="1868674"/>
            <a:ext cx="9016072" cy="33478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Moreover,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Diaspora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allows for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encrypted communications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thus seeks to protect the privacy of its users 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and other similar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alternative social media 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tend to be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limited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by their inability to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reach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 critical mass of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users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which would make them competitive with </a:t>
            </a:r>
            <a:r>
              <a:rPr lang="en-US" sz="24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commercial</a:t>
            </a:r>
            <a:r>
              <a:rPr lang="en-US" sz="24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services. 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A1F61"/>
              </a:solidFill>
              <a:effectLst/>
              <a:uLnTx/>
              <a:uFillTx/>
              <a:latin typeface="Tajawal ExtraBold" panose="00000800000000000000" pitchFamily="2" charset="-78"/>
              <a:ea typeface="+mn-ea"/>
              <a:cs typeface="Tajawal ExtraBold" panose="00000800000000000000" pitchFamily="2" charset="-78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695309-09A7-4EBB-80DA-191298BA253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29814" y="236724"/>
            <a:ext cx="2143125" cy="21431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E2C420-DEB4-46DD-BC22-76752FF53CFA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1980" r="12406"/>
          <a:stretch/>
        </p:blipFill>
        <p:spPr>
          <a:xfrm>
            <a:off x="9481451" y="2559244"/>
            <a:ext cx="2643425" cy="2000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53230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4836127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12" y="6147822"/>
            <a:ext cx="779394" cy="6989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8387" y="6184549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58456" y="523684"/>
            <a:ext cx="3368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V. Conclusion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lvl="0" algn="ctr">
              <a:defRPr/>
            </a:pPr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974998" y="-27434"/>
            <a:ext cx="134222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57600" y="200286"/>
            <a:ext cx="1674000" cy="645742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07944" y="1519215"/>
            <a:ext cx="10319487" cy="4651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foster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new forms of interaction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and enrich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life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of individuals. </a:t>
            </a:r>
          </a:p>
          <a:p>
            <a:pPr marL="28575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Therefore,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always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mediated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Yet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relations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technologies mediate are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not neutral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but rather depend on uneven power dynamics, as well as on cultural and identity factors.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are “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coding relationships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between people, things and ideas into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algorithms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.” 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This means that it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analyzes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past interactions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 order to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predict future behavior </a:t>
            </a:r>
            <a:r>
              <a:rPr lang="en-US" sz="20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  <a:endParaRPr lang="en-US" sz="20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These companies have developed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business models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allow them to extract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profits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from 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they manage.</a:t>
            </a:r>
          </a:p>
          <a:p>
            <a:pPr marL="285750" lvl="0" indent="-285750" algn="just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information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collected by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social media 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platforms can be </a:t>
            </a:r>
            <a:r>
              <a:rPr lang="en-US" sz="20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sold to third parties</a:t>
            </a:r>
            <a:r>
              <a:rPr lang="en-US" sz="20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D5CAFE-BA5A-408E-BC91-C80D91D33FE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582547" y="70862"/>
            <a:ext cx="2747240" cy="1448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4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14630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30292" y="972465"/>
            <a:ext cx="586570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 for listening</a:t>
            </a:r>
            <a:endParaRPr lang="en-US" sz="44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5710" y="3159395"/>
            <a:ext cx="314220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711</a:t>
            </a:r>
          </a:p>
          <a:p>
            <a:r>
              <a:rPr lang="en-US" sz="2800" dirty="0">
                <a:solidFill>
                  <a:prstClr val="white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Digital Media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2495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56"/>
    </mc:Choice>
    <mc:Fallback xmlns="">
      <p:transition spd="slow" advTm="325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7229</TotalTime>
  <Words>2959</Words>
  <Application>Microsoft Office PowerPoint</Application>
  <PresentationFormat>Widescreen</PresentationFormat>
  <Paragraphs>243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 Salma Mohamed Mohamed Kedwany</cp:lastModifiedBy>
  <cp:revision>1328</cp:revision>
  <dcterms:created xsi:type="dcterms:W3CDTF">2021-08-03T13:03:26Z</dcterms:created>
  <dcterms:modified xsi:type="dcterms:W3CDTF">2022-10-16T19:14:50Z</dcterms:modified>
</cp:coreProperties>
</file>