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slideLayouts/slideLayout9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9"/>
  </p:notesMasterIdLst>
  <p:sldIdLst>
    <p:sldId id="541" r:id="rId2"/>
    <p:sldId id="303" r:id="rId3"/>
    <p:sldId id="313" r:id="rId4"/>
    <p:sldId id="354" r:id="rId5"/>
    <p:sldId id="542" r:id="rId6"/>
    <p:sldId id="546" r:id="rId7"/>
    <p:sldId id="4619" r:id="rId8"/>
    <p:sldId id="4608" r:id="rId9"/>
    <p:sldId id="4602" r:id="rId10"/>
    <p:sldId id="4610" r:id="rId11"/>
    <p:sldId id="4606" r:id="rId12"/>
    <p:sldId id="4612" r:id="rId13"/>
    <p:sldId id="4614" r:id="rId14"/>
    <p:sldId id="4637" r:id="rId15"/>
    <p:sldId id="501" r:id="rId16"/>
    <p:sldId id="4638" r:id="rId17"/>
    <p:sldId id="4642" r:id="rId18"/>
    <p:sldId id="507" r:id="rId19"/>
    <p:sldId id="508" r:id="rId20"/>
    <p:sldId id="548" r:id="rId21"/>
    <p:sldId id="4598" r:id="rId22"/>
    <p:sldId id="4618" r:id="rId23"/>
    <p:sldId id="4623" r:id="rId24"/>
    <p:sldId id="4628" r:id="rId25"/>
    <p:sldId id="4630" r:id="rId26"/>
    <p:sldId id="513" r:id="rId27"/>
    <p:sldId id="514" r:id="rId28"/>
    <p:sldId id="515" r:id="rId29"/>
    <p:sldId id="516" r:id="rId30"/>
    <p:sldId id="518" r:id="rId31"/>
    <p:sldId id="519" r:id="rId32"/>
    <p:sldId id="520" r:id="rId33"/>
    <p:sldId id="521" r:id="rId34"/>
    <p:sldId id="4644" r:id="rId35"/>
    <p:sldId id="522" r:id="rId36"/>
    <p:sldId id="524" r:id="rId37"/>
    <p:sldId id="4640" r:id="rId38"/>
    <p:sldId id="527" r:id="rId39"/>
    <p:sldId id="530" r:id="rId40"/>
    <p:sldId id="531" r:id="rId41"/>
    <p:sldId id="533" r:id="rId42"/>
    <p:sldId id="534" r:id="rId43"/>
    <p:sldId id="4643" r:id="rId44"/>
    <p:sldId id="4616" r:id="rId45"/>
    <p:sldId id="4621" r:id="rId46"/>
    <p:sldId id="499" r:id="rId47"/>
    <p:sldId id="545" r:id="rId4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541"/>
            <p14:sldId id="303"/>
            <p14:sldId id="313"/>
            <p14:sldId id="354"/>
            <p14:sldId id="542"/>
            <p14:sldId id="546"/>
            <p14:sldId id="4619"/>
            <p14:sldId id="4608"/>
            <p14:sldId id="4602"/>
            <p14:sldId id="4610"/>
            <p14:sldId id="4606"/>
            <p14:sldId id="4612"/>
            <p14:sldId id="4614"/>
            <p14:sldId id="4637"/>
            <p14:sldId id="501"/>
            <p14:sldId id="4638"/>
            <p14:sldId id="4642"/>
            <p14:sldId id="507"/>
            <p14:sldId id="508"/>
            <p14:sldId id="548"/>
            <p14:sldId id="4598"/>
            <p14:sldId id="4618"/>
            <p14:sldId id="4623"/>
            <p14:sldId id="4628"/>
            <p14:sldId id="4630"/>
            <p14:sldId id="513"/>
            <p14:sldId id="514"/>
            <p14:sldId id="515"/>
            <p14:sldId id="516"/>
            <p14:sldId id="518"/>
            <p14:sldId id="519"/>
            <p14:sldId id="520"/>
            <p14:sldId id="521"/>
            <p14:sldId id="4644"/>
            <p14:sldId id="522"/>
            <p14:sldId id="524"/>
            <p14:sldId id="4640"/>
            <p14:sldId id="527"/>
            <p14:sldId id="530"/>
            <p14:sldId id="531"/>
            <p14:sldId id="533"/>
            <p14:sldId id="534"/>
            <p14:sldId id="4643"/>
            <p14:sldId id="4616"/>
            <p14:sldId id="4621"/>
            <p14:sldId id="499"/>
            <p14:sldId id="545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72C4"/>
    <a:srgbClr val="000000"/>
    <a:srgbClr val="669BBC"/>
    <a:srgbClr val="2D3956"/>
    <a:srgbClr val="8E5A6D"/>
    <a:srgbClr val="FAC748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343" autoAdjust="0"/>
  </p:normalViewPr>
  <p:slideViewPr>
    <p:cSldViewPr snapToGrid="0">
      <p:cViewPr varScale="1">
        <p:scale>
          <a:sx n="63" d="100"/>
          <a:sy n="63" d="100"/>
        </p:scale>
        <p:origin x="78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55" Type="http://schemas.openxmlformats.org/officeDocument/2006/relationships/customXml" Target="../customXml/item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customXml" Target="../customXml/item3.xml"/><Relationship Id="rId8" Type="http://schemas.openxmlformats.org/officeDocument/2006/relationships/slide" Target="slides/slide7.xml"/><Relationship Id="rId51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6/2/2026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53373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FC14FB-C1E0-3E98-95EF-A018E7665F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D271349-BDA4-E188-6E36-4966A76FF02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5CFB2C2-F20B-CC1C-8A85-E1D84987A54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0CFD623-2697-F3F8-E0DC-275855452E5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49823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7" r:id="rId1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400800" y="-720725"/>
            <a:ext cx="7435986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329267" y="3807298"/>
            <a:ext cx="54300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Tarek Mohamed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94617" y="1833247"/>
            <a:ext cx="527644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Procurement and </a:t>
            </a:r>
          </a:p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9268" y="5843657"/>
            <a:ext cx="2126549" cy="529167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1</a:t>
            </a:r>
            <a:endParaRPr lang="en-US" sz="2800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649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800" b="1" dirty="0">
                <a:latin typeface="Times New Roman"/>
                <a:ea typeface="Times New Roman"/>
                <a:cs typeface="Times New Roman"/>
                <a:sym typeface="Times New Roman"/>
              </a:rPr>
              <a:t>PMG 433</a:t>
            </a:r>
            <a:endParaRPr lang="en-US" sz="2800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831873" y="-320675"/>
            <a:ext cx="6778919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619703" cy="960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67186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106011" y="3499311"/>
            <a:ext cx="7291868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9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Supply Chain Management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5225773" y="4105546"/>
            <a:ext cx="1910176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1</a:t>
            </a:r>
            <a:endParaRPr lang="en-US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5211781" y="4722981"/>
            <a:ext cx="1649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433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Tarek Mohamed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-180072" y="269699"/>
            <a:ext cx="5547685" cy="6022932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1094006" y="3645306"/>
            <a:ext cx="5573486" cy="3385474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528442" y="754273"/>
            <a:ext cx="411389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3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Course Agenda</a:t>
            </a:r>
            <a:endParaRPr lang="en-US" sz="3300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65546" y="1882778"/>
            <a:ext cx="8680388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1-Discuss the goal of a supply chain and explain the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  impact of supply chain decisions on the success of a firm.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2-Identify the three key supply chain decision phases  and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  explain the significance of each one. 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3-Describe the cycle and push/pull views of a supply chain. 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4-Classify the supply chain macro processes in a firm.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5- Applications of Artificial Intelligence.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>
            <a:extLst>
              <a:ext uri="{FF2B5EF4-FFF2-40B4-BE49-F238E27FC236}">
                <a16:creationId xmlns:a16="http://schemas.microsoft.com/office/drawing/2014/main" id="{832E9365-28E5-85CC-F6F9-A5CBDDB4A29A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endParaRPr lang="en-US" altLang="en-US">
              <a:ea typeface="MS PGothic" panose="020B0600070205080204" pitchFamily="34" charset="-128"/>
            </a:endParaRPr>
          </a:p>
        </p:txBody>
      </p:sp>
      <p:sp>
        <p:nvSpPr>
          <p:cNvPr id="28675" name="Content Placeholder 2">
            <a:extLst>
              <a:ext uri="{FF2B5EF4-FFF2-40B4-BE49-F238E27FC236}">
                <a16:creationId xmlns:a16="http://schemas.microsoft.com/office/drawing/2014/main" id="{B9C7B1AB-E9A3-08D2-1093-182E0B4E8E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en-US">
              <a:ea typeface="MS PGothic" panose="020B0600070205080204" pitchFamily="34" charset="-128"/>
            </a:endParaRPr>
          </a:p>
        </p:txBody>
      </p:sp>
      <p:pic>
        <p:nvPicPr>
          <p:cNvPr id="28676" name="Picture 2" descr="http://images.slidesharecdn.com/supplychainriskmanagement-090606232924-phpapp01-slide-5-768.jpg?1244349084">
            <a:extLst>
              <a:ext uri="{FF2B5EF4-FFF2-40B4-BE49-F238E27FC236}">
                <a16:creationId xmlns:a16="http://schemas.microsoft.com/office/drawing/2014/main" id="{B9C39551-BD1C-8F92-6274-2528ADAD8A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64380"/>
            <a:ext cx="12192000" cy="84635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7" name="Footer Placeholder 5">
            <a:extLst>
              <a:ext uri="{FF2B5EF4-FFF2-40B4-BE49-F238E27FC236}">
                <a16:creationId xmlns:a16="http://schemas.microsoft.com/office/drawing/2014/main" id="{5FA16449-9FD5-A58D-392A-1DE3D9EF81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200">
                <a:solidFill>
                  <a:srgbClr val="898989"/>
                </a:solidFill>
                <a:cs typeface="Arial" panose="020B0604020202020204" pitchFamily="34" charset="0"/>
              </a:rPr>
              <a:t>Dr.Tarek Mohamed</a:t>
            </a:r>
          </a:p>
        </p:txBody>
      </p:sp>
    </p:spTree>
    <p:extLst>
      <p:ext uri="{BB962C8B-B14F-4D97-AF65-F5344CB8AC3E}">
        <p14:creationId xmlns:p14="http://schemas.microsoft.com/office/powerpoint/2010/main" val="2550003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9DFFE8-D227-555A-B8C4-07CB09D199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84C0F6-ADF7-EE9C-4847-F5451D398B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B79346-9B38-E4FE-D225-1D0EB76A67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4A236E-4AE8-F5EF-D3FF-DDD101FA6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5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1382FC6-7FDC-08B5-0070-1291E952E8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54715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664DA2-7101-F482-466B-FF558307C7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92F98FE-EABD-B79B-9EB2-E8C6733DD0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6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DE2086-ACD6-153A-79FC-299FF828D5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" y="1"/>
            <a:ext cx="121107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13943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72B189-5F93-7D2F-EE5A-4C5AD0F361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1956FE-00A9-1989-BD5F-13C08F658C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77197B-9456-23A8-6C8F-885B58856F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99C09E3-2E0F-41F4-B54B-1E5C2DFFE1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7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EF9B702-C4E0-49F0-0D3A-42F2146C3C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89132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41C10F-C355-3E10-6138-322EE62C2D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807E46BB-9080-7E68-A9C0-2561B14581F6}"/>
              </a:ext>
            </a:extLst>
          </p:cNvPr>
          <p:cNvSpPr/>
          <p:nvPr/>
        </p:nvSpPr>
        <p:spPr>
          <a:xfrm>
            <a:off x="9006354" y="1060464"/>
            <a:ext cx="3592046" cy="543177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D3F1137-057F-FA15-74F0-2CAF83F63F84}"/>
              </a:ext>
            </a:extLst>
          </p:cNvPr>
          <p:cNvSpPr/>
          <p:nvPr/>
        </p:nvSpPr>
        <p:spPr>
          <a:xfrm>
            <a:off x="365303" y="1451314"/>
            <a:ext cx="11515521" cy="462436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Management (SCM) Goals</a:t>
            </a:r>
          </a:p>
          <a:p>
            <a:pPr lvl="0" algn="just">
              <a:buClr>
                <a:schemeClr val="dk1"/>
              </a:buClr>
              <a:buSzPts val="2800"/>
            </a:pPr>
            <a:endParaRPr lang="en-US" sz="2800" b="1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Efficiency</a:t>
            </a:r>
            <a:r>
              <a:rPr lang="en-US" sz="280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Minimize costs and maximize productivity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Reliability</a:t>
            </a:r>
            <a:r>
              <a:rPr lang="en-US" sz="280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Ensure consistent quality and delivery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Resilience: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Adapt to disruptions and risks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Sustainability</a:t>
            </a:r>
            <a:r>
              <a:rPr lang="en-US" sz="280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Reduce environmental impact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Customer Satisfaction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Meet demand and expectations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B3D49C3-DE03-034B-4E17-E87A689C534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81281" y="79526"/>
            <a:ext cx="2404292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BF3DBC5F-B9A6-075A-88E4-F738F54B96A1}"/>
              </a:ext>
            </a:extLst>
          </p:cNvPr>
          <p:cNvSpPr/>
          <p:nvPr/>
        </p:nvSpPr>
        <p:spPr>
          <a:xfrm>
            <a:off x="3204953" y="236167"/>
            <a:ext cx="605967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590267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B117DB-A36B-E167-AC8A-C58BD9D930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D3C3C650-14A7-A906-A77B-250CDCA22753}"/>
              </a:ext>
            </a:extLst>
          </p:cNvPr>
          <p:cNvSpPr/>
          <p:nvPr/>
        </p:nvSpPr>
        <p:spPr>
          <a:xfrm>
            <a:off x="9057154" y="1155869"/>
            <a:ext cx="3561566" cy="527571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FBB8EE3-ADE5-4546-00F2-DB74FE29C053}"/>
              </a:ext>
            </a:extLst>
          </p:cNvPr>
          <p:cNvSpPr/>
          <p:nvPr/>
        </p:nvSpPr>
        <p:spPr>
          <a:xfrm>
            <a:off x="426720" y="1565507"/>
            <a:ext cx="11287760" cy="4578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Key Components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b="1" kern="0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Raw materials or inputs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Manufacturing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Production process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Distribution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Logistics, transportation, and warehousing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Retail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Sales and customer service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Reverse Logistics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Returns, recycling, and waste management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7760D89-7450-F1A0-6A05-090876FC599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96CE3DD-DB2C-7A06-FC6A-139A16D4603A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AB10F26-EAB6-9550-FD69-9E40325E30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02040" y="6431585"/>
            <a:ext cx="2743200" cy="365125"/>
          </a:xfrm>
        </p:spPr>
        <p:txBody>
          <a:bodyPr/>
          <a:lstStyle/>
          <a:p>
            <a:fld id="{F7542ADD-394E-41F3-B704-951748884AEE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98692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FB5844-CFC9-95BC-603C-39CFEE7050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E015A44A-627B-C62E-1D2F-A0B078CCDD77}"/>
              </a:ext>
            </a:extLst>
          </p:cNvPr>
          <p:cNvSpPr/>
          <p:nvPr/>
        </p:nvSpPr>
        <p:spPr>
          <a:xfrm>
            <a:off x="9264625" y="1143006"/>
            <a:ext cx="3561566" cy="5213343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5C7FB1A-4213-E4B4-0EB1-64186ACE4798}"/>
              </a:ext>
            </a:extLst>
          </p:cNvPr>
          <p:cNvSpPr/>
          <p:nvPr/>
        </p:nvSpPr>
        <p:spPr>
          <a:xfrm>
            <a:off x="426720" y="1565507"/>
            <a:ext cx="11287760" cy="4578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Types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b="1" kern="0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Just-In-Time (JIT):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Producing and delivering just in time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Just-In-Case (JIC):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Maintaining inventory for potential demand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Hybrid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Combining JIT and JIC approaches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Agile:</a:t>
            </a:r>
            <a:r>
              <a:rPr lang="en-US" sz="28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Responding quickly to changing demand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Lean</a:t>
            </a:r>
            <a:r>
              <a:rPr lang="en-US" sz="28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Eliminating waste and optimizing processes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0D27F24E-4FDF-6071-F55A-736C4C871E6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17C0730-CA49-4D22-9A1B-4566B766A6D7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8F85E0A-B422-B538-F407-E3796522EE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52840" y="6492875"/>
            <a:ext cx="2743200" cy="365125"/>
          </a:xfrm>
        </p:spPr>
        <p:txBody>
          <a:bodyPr/>
          <a:lstStyle/>
          <a:p>
            <a:fld id="{F7542ADD-394E-41F3-B704-951748884AE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18666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C69C33-A9D7-3F05-D48A-1A8332C61D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9F7713BF-D4F1-FF49-E3A3-F4794505A1DE}"/>
              </a:ext>
            </a:extLst>
          </p:cNvPr>
          <p:cNvSpPr/>
          <p:nvPr/>
        </p:nvSpPr>
        <p:spPr>
          <a:xfrm>
            <a:off x="9264625" y="1199900"/>
            <a:ext cx="3561566" cy="51208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0147111-37C7-5EA5-25C4-9A71DE457AAD}"/>
              </a:ext>
            </a:extLst>
          </p:cNvPr>
          <p:cNvSpPr/>
          <p:nvPr/>
        </p:nvSpPr>
        <p:spPr>
          <a:xfrm>
            <a:off x="426720" y="1565507"/>
            <a:ext cx="11287760" cy="4578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Technologies Used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b="1" kern="0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Enterprise Resource Planning (ERP):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Integrated software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Visibility (SCV):</a:t>
            </a: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Real-time monitoring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Internet of Things (IoT):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Connected devices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Artificial Intelligence (AI):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Predictive analytics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Blockchain:</a:t>
            </a:r>
            <a:r>
              <a:rPr lang="en-US" sz="28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Secure, transparent transactions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Cloud computing</a:t>
            </a: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Scalable, flexible infrastructure.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Radio-frequency identification (RFID):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Inventory tracking.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C106B2E-A364-A347-6651-22ADEBBC6C3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6D73ADF-72A4-AC96-BBFF-170774B01418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5F983EB-C756-A113-7EF7-A1D9891EA4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07169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294764-216C-A862-E78E-46DDB1E1FB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1F4FEBD4-186F-68D2-2EF2-A2BDF7541DC3}"/>
              </a:ext>
            </a:extLst>
          </p:cNvPr>
          <p:cNvSpPr/>
          <p:nvPr/>
        </p:nvSpPr>
        <p:spPr>
          <a:xfrm>
            <a:off x="9341634" y="1171740"/>
            <a:ext cx="3561566" cy="522905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530B149-79E4-7FCE-4D53-82A5778D0C1E}"/>
              </a:ext>
            </a:extLst>
          </p:cNvPr>
          <p:cNvSpPr/>
          <p:nvPr/>
        </p:nvSpPr>
        <p:spPr>
          <a:xfrm>
            <a:off x="426720" y="1565507"/>
            <a:ext cx="11287760" cy="4578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SCM Techniques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b="1" kern="0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Just-In-Time (JIT): </a:t>
            </a:r>
            <a:r>
              <a:rPr lang="en-US" sz="28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Producing and delivering just in time.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Total Quality Management (TQM): </a:t>
            </a:r>
            <a:r>
              <a:rPr lang="en-US" sz="28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Ensuring quality throughout.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Lean management</a:t>
            </a: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lang="en-US" sz="28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Eliminating waste.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Six Sigma</a:t>
            </a:r>
            <a:r>
              <a:rPr lang="en-US" sz="2800" b="1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lang="en-US" sz="28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Data-driven quality improvement.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Agile supply chain</a:t>
            </a:r>
            <a:r>
              <a:rPr lang="en-US" sz="2800" b="1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lang="en-US" sz="28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Responding quickly to changes.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0C2A0F4-49FA-C9A1-92F9-8540EAE6EF8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5353094-F200-3E69-ADB8-58324B83C455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F073217-2057-97CA-935D-B1B5CE86A9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93480" y="6480343"/>
            <a:ext cx="2743200" cy="365125"/>
          </a:xfrm>
        </p:spPr>
        <p:txBody>
          <a:bodyPr/>
          <a:lstStyle/>
          <a:p>
            <a:fld id="{F7542ADD-394E-41F3-B704-951748884AE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70736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E0BC4B-26E3-1353-793F-8D4370EA8B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A0005FF9-40DA-127C-43F1-312FA9BA9958}"/>
              </a:ext>
            </a:extLst>
          </p:cNvPr>
          <p:cNvSpPr/>
          <p:nvPr/>
        </p:nvSpPr>
        <p:spPr>
          <a:xfrm>
            <a:off x="9264625" y="1235460"/>
            <a:ext cx="3561566" cy="51208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A655755-46C9-3AE0-BA3F-380EA46CD499}"/>
              </a:ext>
            </a:extLst>
          </p:cNvPr>
          <p:cNvSpPr/>
          <p:nvPr/>
        </p:nvSpPr>
        <p:spPr>
          <a:xfrm>
            <a:off x="426720" y="1565507"/>
            <a:ext cx="11287760" cy="4578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Benefits of Effective SCM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b="1" kern="0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Improved customer satisfaction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Increased efficiency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Reduced costs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Enhanced competitiveness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Better risk management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Improved sustainability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Increased transparency</a:t>
            </a:r>
            <a:endParaRPr lang="en-US" sz="2800" kern="0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3884447-AA2E-4753-25F4-F8B7E170878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F400E5C-55FE-8067-2DED-BDB461E895C2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479D7C0-5489-8F6C-15F6-95B700A320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12052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6185FA-C179-B3A5-4FF5-7601E44913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9712F1D0-A336-3A70-86A2-5D74C223F9AC}"/>
              </a:ext>
            </a:extLst>
          </p:cNvPr>
          <p:cNvSpPr/>
          <p:nvPr/>
        </p:nvSpPr>
        <p:spPr>
          <a:xfrm>
            <a:off x="9557777" y="1072237"/>
            <a:ext cx="3592046" cy="536131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0F4ED03-6DE7-F9CA-64ED-1261EBB17092}"/>
              </a:ext>
            </a:extLst>
          </p:cNvPr>
          <p:cNvSpPr/>
          <p:nvPr/>
        </p:nvSpPr>
        <p:spPr>
          <a:xfrm>
            <a:off x="254000" y="1229086"/>
            <a:ext cx="11683999" cy="525708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7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All stages involved, directly or indirectly, in fulfilling a customer request.</a:t>
            </a:r>
          </a:p>
          <a:p>
            <a:pPr lvl="0" algn="just">
              <a:buClr>
                <a:schemeClr val="dk1"/>
              </a:buClr>
              <a:buSzPts val="28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Within each company, the supply chain includes all functions involved in fulfilling a customer request (product development, marketing, operations, distribution, finance, customer service).</a:t>
            </a:r>
          </a:p>
          <a:p>
            <a:pPr lvl="0" algn="just">
              <a:buClr>
                <a:schemeClr val="dk1"/>
              </a:buClr>
              <a:buSzPts val="28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All facilities, functions, and activities, associated with the flow and transformation of goods and services from raw materials to customer, as well as the associated information flows.</a:t>
            </a:r>
          </a:p>
          <a:p>
            <a:pPr marL="45720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An integrated group of processes to “Plan,” “Source,”  “Make,” and “deliver” products to customers.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856AED77-7145-3AD7-322B-7ED2F4AC2E7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1441" y="-25006"/>
            <a:ext cx="2404292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BE4EDDA-F80A-488C-A795-D4899847134F}"/>
              </a:ext>
            </a:extLst>
          </p:cNvPr>
          <p:cNvSpPr/>
          <p:nvPr/>
        </p:nvSpPr>
        <p:spPr>
          <a:xfrm>
            <a:off x="3009387" y="236167"/>
            <a:ext cx="645080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2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75AE1C6-E6AF-A5B9-5090-58F94E687B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32038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DEC87A-EEE8-26D5-EE1C-7592352E6C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4D802EEE-9924-F240-30D3-0B86CCA1F6FA}"/>
              </a:ext>
            </a:extLst>
          </p:cNvPr>
          <p:cNvSpPr/>
          <p:nvPr/>
        </p:nvSpPr>
        <p:spPr>
          <a:xfrm>
            <a:off x="9237474" y="870729"/>
            <a:ext cx="3561566" cy="538744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1B369D9-AFFC-9E4F-0B6B-528BCD5EFE38}"/>
              </a:ext>
            </a:extLst>
          </p:cNvPr>
          <p:cNvSpPr/>
          <p:nvPr/>
        </p:nvSpPr>
        <p:spPr>
          <a:xfrm>
            <a:off x="180430" y="1155869"/>
            <a:ext cx="11676289" cy="537628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Customer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is an integral part of the supply chain.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Includes movement of products from suppliers to manufacturers to distributors and information, funds, and products in both directions.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May be more accurate to use the term “supply network” or “supply web”.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Typical supply chain stages: customers, retailers, wholesalers/distributors, manufacturers, component/raw material suppliers.</a:t>
            </a: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All stages may not be present in all supply chains (e.g., no retailer or distributor for Dell).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7D8FCE8-19AC-CB0C-66BC-2FEF663CFEC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972967A-5D57-752A-40C8-B45181683E93}"/>
              </a:ext>
            </a:extLst>
          </p:cNvPr>
          <p:cNvSpPr txBox="1"/>
          <p:nvPr/>
        </p:nvSpPr>
        <p:spPr>
          <a:xfrm>
            <a:off x="3068120" y="269672"/>
            <a:ext cx="69140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2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E3FB724-6ED8-CFF5-4F31-7FC82CDF83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993051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74F46D-CF7C-F906-6742-ACE949F842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57C5E-AA67-F2B1-F72B-C9D2E8F530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797DDA9-C6B5-4729-2D58-98F156A578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16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5E5F254-92F5-9F30-C4AD-4CC2F387D4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990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84509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33736D-D714-10D1-AD66-EA10D53703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8B7C9D-BCC1-B887-7820-2621091C97FA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A4705B4-C652-23BA-BC4E-D2731306AA74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2654A32-F959-03CC-BC56-74EE34A10D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17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2B3A80A-7826-09A6-EC52-933BD87405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" y="0"/>
            <a:ext cx="1211072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625102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FC769A-C5FA-92CB-0381-C25D1867FB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D46A0086-C003-072E-D182-C0A39592B07B}"/>
              </a:ext>
            </a:extLst>
          </p:cNvPr>
          <p:cNvSpPr/>
          <p:nvPr/>
        </p:nvSpPr>
        <p:spPr>
          <a:xfrm>
            <a:off x="9392434" y="796028"/>
            <a:ext cx="3571726" cy="585072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6567700-19C5-7DDA-1185-4757E4197340}"/>
              </a:ext>
            </a:extLst>
          </p:cNvPr>
          <p:cNvSpPr/>
          <p:nvPr/>
        </p:nvSpPr>
        <p:spPr>
          <a:xfrm>
            <a:off x="185330" y="1143338"/>
            <a:ext cx="11826239" cy="536010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7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7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Maximize overall value generated.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7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Surplus = Customer Value – Supply Chain Cost.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7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Example: a customer purchases a router from Amazon for $100 (revenue).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7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costs include (information, storage, transportation, produce components, assembly, etc.)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7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difference between $100 and the sum of all of these costs is the supply chain profit.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7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profitability is the total profit to be shared across all stages of the supply chain.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7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There is a close connection between the design and management of supply chain flows (product, information, and funds) and the success of a supply chain. 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7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B0A8776-8443-478B-B88D-0354B5C29A7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25281D64-96E0-0C96-0C64-0ACF35218272}"/>
              </a:ext>
            </a:extLst>
          </p:cNvPr>
          <p:cNvSpPr/>
          <p:nvPr/>
        </p:nvSpPr>
        <p:spPr>
          <a:xfrm>
            <a:off x="2945107" y="211252"/>
            <a:ext cx="69317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Importance of Supply Chain Decisions</a:t>
            </a:r>
          </a:p>
        </p:txBody>
      </p:sp>
    </p:spTree>
    <p:extLst>
      <p:ext uri="{BB962C8B-B14F-4D97-AF65-F5344CB8AC3E}">
        <p14:creationId xmlns:p14="http://schemas.microsoft.com/office/powerpoint/2010/main" val="288336511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C1AA20-3859-5D86-0090-C5A1730DDC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1C82426E-B1A0-42B9-A447-ED3B1150CCF3}"/>
              </a:ext>
            </a:extLst>
          </p:cNvPr>
          <p:cNvSpPr/>
          <p:nvPr/>
        </p:nvSpPr>
        <p:spPr>
          <a:xfrm>
            <a:off x="9233802" y="877710"/>
            <a:ext cx="3541246" cy="547864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C2F6728-1B34-5824-CE0D-249C601A7C2F}"/>
              </a:ext>
            </a:extLst>
          </p:cNvPr>
          <p:cNvSpPr/>
          <p:nvPr/>
        </p:nvSpPr>
        <p:spPr>
          <a:xfrm>
            <a:off x="180431" y="1241892"/>
            <a:ext cx="11889649" cy="511445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69900" marR="508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Dell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$56B in 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2006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 by adopting new supply chain strategies to         $102.301 B in 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2023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</a:t>
            </a:r>
            <a:r>
              <a:rPr lang="en-US" sz="2800" b="0" i="0" dirty="0">
                <a:solidFill>
                  <a:srgbClr val="E8E8E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$88.425 B in </a:t>
            </a:r>
            <a:r>
              <a:rPr lang="en-US" sz="2800" b="1" i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2024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 $95.6 B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2025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69900" marR="508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Wal-Mart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 $1B revenue in 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1980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jumped to $648 B in 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2024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 $681.30 B 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2025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69900" marR="5080" lvl="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Boeing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’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 annual revenue, $101B in 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2018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to $73.293 B in 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2024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$89.5 B in 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2025</a:t>
            </a:r>
          </a:p>
          <a:p>
            <a:pPr marL="469900" marR="5080" lvl="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Apple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 $65 B in 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2010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to $391 B in 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2024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$ 416 B in 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2025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</a:p>
          <a:p>
            <a:pPr marL="12700" marR="5080" lvl="0" algn="just">
              <a:buClr>
                <a:schemeClr val="dk1"/>
              </a:buClr>
              <a:buSzPts val="2600"/>
            </a:pPr>
            <a:endParaRPr lang="en-US" sz="28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69900" marR="508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Amazon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'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 annual revenue, $ 34 B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2010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to $ 637 B in 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2024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$ 719.9 B in 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2025.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248D79-79F3-4360-B26E-04FECE356E0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BB2D273-458F-22FB-396F-276AF0E533FF}"/>
              </a:ext>
            </a:extLst>
          </p:cNvPr>
          <p:cNvSpPr/>
          <p:nvPr/>
        </p:nvSpPr>
        <p:spPr>
          <a:xfrm>
            <a:off x="2848641" y="165259"/>
            <a:ext cx="69317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Importance of Supply Chain Decisions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3A22EA4-26D1-32FC-E617-3BECE4CAB3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350332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965B0E-6297-8DBF-CA12-51301BFE92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 descr="A map of the world with different colored squares&#10;&#10;Description automatically generated">
            <a:extLst>
              <a:ext uri="{FF2B5EF4-FFF2-40B4-BE49-F238E27FC236}">
                <a16:creationId xmlns:a16="http://schemas.microsoft.com/office/drawing/2014/main" id="{F4B757AE-FD7E-8DB0-46EE-464D452C72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319946506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A49998-7991-B5CF-DB77-CCC312DB1C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A233F5-CA2E-81E9-9A9D-0E618533CA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98AB2F6-D872-2B56-E18F-EF8B87090A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8223"/>
            <a:ext cx="12192000" cy="6209414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51B77594-9ED1-D8E5-FE4A-B53AACCA1B2C}"/>
              </a:ext>
            </a:extLst>
          </p:cNvPr>
          <p:cNvSpPr txBox="1"/>
          <p:nvPr/>
        </p:nvSpPr>
        <p:spPr>
          <a:xfrm>
            <a:off x="3229640" y="6424549"/>
            <a:ext cx="609777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Types of disruption risks in supply chains</a:t>
            </a:r>
          </a:p>
        </p:txBody>
      </p:sp>
    </p:spTree>
    <p:extLst>
      <p:ext uri="{BB962C8B-B14F-4D97-AF65-F5344CB8AC3E}">
        <p14:creationId xmlns:p14="http://schemas.microsoft.com/office/powerpoint/2010/main" val="244756752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BD6003-C636-E3F7-AE78-13A4A7E306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4BA539-6D0C-7C7C-DBD6-C044462CEC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A06B5B4-89B8-A3A1-ECBE-A6B404EA06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31574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8C08CF8-2380-9B99-56AA-EB58244D7895}"/>
              </a:ext>
            </a:extLst>
          </p:cNvPr>
          <p:cNvSpPr txBox="1"/>
          <p:nvPr/>
        </p:nvSpPr>
        <p:spPr>
          <a:xfrm>
            <a:off x="3250905" y="6392652"/>
            <a:ext cx="609777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Balancing supply chain risks</a:t>
            </a:r>
          </a:p>
        </p:txBody>
      </p:sp>
    </p:spTree>
    <p:extLst>
      <p:ext uri="{BB962C8B-B14F-4D97-AF65-F5344CB8AC3E}">
        <p14:creationId xmlns:p14="http://schemas.microsoft.com/office/powerpoint/2010/main" val="180897182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F0D95D-B2A4-F158-A7EF-864972EA5F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6A1BDE12-E43E-88BB-4DBD-F323E72D6DBB}"/>
              </a:ext>
            </a:extLst>
          </p:cNvPr>
          <p:cNvSpPr/>
          <p:nvPr/>
        </p:nvSpPr>
        <p:spPr>
          <a:xfrm>
            <a:off x="9557777" y="1072237"/>
            <a:ext cx="3345423" cy="536131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A89E28F-7511-6AF0-F0A6-BDB868900C63}"/>
              </a:ext>
            </a:extLst>
          </p:cNvPr>
          <p:cNvSpPr/>
          <p:nvPr/>
        </p:nvSpPr>
        <p:spPr>
          <a:xfrm>
            <a:off x="325121" y="1241891"/>
            <a:ext cx="11555704" cy="50220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2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Toyota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has one of the most robust risk management strategies in the automotive industry. After the 2011 earthquake and tsunami in Japan, which disrupted their supply chain.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2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Toyota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implemented a strategy called "Resilient Supply Chain" that included having backup suppliers, maintaining higher inventory levels, and ensuring supplier geographic diversification.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This enabled </a:t>
            </a:r>
            <a:r>
              <a:rPr lang="en-US" sz="32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Toyota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to recover quickly from supply disruptions, keeping their production lines running.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0AEB965-1B92-E20C-54FF-28BE4A1A18F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81281" y="79526"/>
            <a:ext cx="2404292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2579CB41-4F02-9624-2492-230174EC7BC8}"/>
              </a:ext>
            </a:extLst>
          </p:cNvPr>
          <p:cNvSpPr/>
          <p:nvPr/>
        </p:nvSpPr>
        <p:spPr>
          <a:xfrm>
            <a:off x="2990863" y="317104"/>
            <a:ext cx="6991337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Types of disruption risks in supply chains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CFEB401-64F3-F1B4-4045-4659638F59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364314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80C02D-CA8D-1FA9-9269-8AF055F707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CEC15111-0CCC-36DF-F47A-5E1CA3E3341C}"/>
              </a:ext>
            </a:extLst>
          </p:cNvPr>
          <p:cNvSpPr/>
          <p:nvPr/>
        </p:nvSpPr>
        <p:spPr>
          <a:xfrm>
            <a:off x="9557777" y="1072237"/>
            <a:ext cx="3592046" cy="536131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15582D1-2E76-012C-FA14-6EE51339AF98}"/>
              </a:ext>
            </a:extLst>
          </p:cNvPr>
          <p:cNvSpPr/>
          <p:nvPr/>
        </p:nvSpPr>
        <p:spPr>
          <a:xfrm>
            <a:off x="325120" y="1241891"/>
            <a:ext cx="11683999" cy="50220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2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Unilever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experienced significant challenges during the COVID-19 pandemic.</a:t>
            </a:r>
          </a:p>
          <a:p>
            <a:pPr lvl="0" algn="just">
              <a:buClr>
                <a:schemeClr val="dk1"/>
              </a:buClr>
              <a:buSzPts val="28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With spikes in demand for hygiene products like soap and sanitizers, and a dip in demand for other categories, </a:t>
            </a:r>
            <a:r>
              <a:rPr lang="en-US" sz="32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Unilever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had to quickly adapt its supply chain operations.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By redirecting resources and production capacity to meet hygiene product demand, Unilever demonstrated flexibility in its demand management.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E5FF6BB-ED76-B95F-174E-4FCB0C51DC0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81281" y="79526"/>
            <a:ext cx="2404292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39BC048-553A-B7AC-E03B-5535EAF18AA7}"/>
              </a:ext>
            </a:extLst>
          </p:cNvPr>
          <p:cNvSpPr/>
          <p:nvPr/>
        </p:nvSpPr>
        <p:spPr>
          <a:xfrm>
            <a:off x="3352319" y="301715"/>
            <a:ext cx="6991336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Types of disruption risks in supply chains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5BE03BB-EFBF-3708-AE9F-B4AC2A2EF4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562718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DCBD35-18D9-0BF4-B9C8-7C13321DD5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DBF1FF31-DD98-39A4-3C48-F98BE38B3772}"/>
              </a:ext>
            </a:extLst>
          </p:cNvPr>
          <p:cNvSpPr/>
          <p:nvPr/>
        </p:nvSpPr>
        <p:spPr>
          <a:xfrm>
            <a:off x="9557777" y="1072237"/>
            <a:ext cx="3592046" cy="536131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78FD3AB-CB05-8BE6-877F-BD63FC7FF05F}"/>
              </a:ext>
            </a:extLst>
          </p:cNvPr>
          <p:cNvSpPr/>
          <p:nvPr/>
        </p:nvSpPr>
        <p:spPr>
          <a:xfrm>
            <a:off x="254000" y="1423587"/>
            <a:ext cx="11683999" cy="46098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During the COVID-19 pandemic, </a:t>
            </a: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Procter &amp; Gamble (P&amp;G) 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faced significant demand uncertainty for essential products like paper towels and hand sanitizers. </a:t>
            </a:r>
          </a:p>
          <a:p>
            <a:pPr lvl="0" algn="just">
              <a:buClr>
                <a:schemeClr val="dk1"/>
              </a:buClr>
              <a:buSzPts val="28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>
              <a:buClr>
                <a:schemeClr val="dk1"/>
              </a:buClr>
              <a:buSzPts val="28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P&amp;G 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responded by ramping up production capacity, working closely with suppliers, and ensuring that production facilities could meet the surge in demand without overproducing other items with declining demand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B19785A-C4E7-CD01-16EC-8AC7391E63B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1441" y="-25006"/>
            <a:ext cx="2404292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FCFA2812-8CF6-D0D9-E00D-A9AFD7D4625D}"/>
              </a:ext>
            </a:extLst>
          </p:cNvPr>
          <p:cNvSpPr/>
          <p:nvPr/>
        </p:nvSpPr>
        <p:spPr>
          <a:xfrm>
            <a:off x="3145521" y="220777"/>
            <a:ext cx="6991336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Types of disruption risks in supply chains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70E841-4F27-BBFB-98A6-B37F9E18DB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272076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494034" y="1248366"/>
            <a:ext cx="352092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57201" y="1543346"/>
            <a:ext cx="11423624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strategy or design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How to structure the supply chain over the next several years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planning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Decisions over the next quarter or year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operation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Daily or weekly operational decisions</a:t>
            </a:r>
          </a:p>
          <a:p>
            <a:pPr lvl="0" algn="just">
              <a:buClr>
                <a:srgbClr val="000000"/>
              </a:buClr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989220" y="339450"/>
            <a:ext cx="621356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 Phases in a Supply Chain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748827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90834" y="851541"/>
            <a:ext cx="3602206" cy="546982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02615" y="1138967"/>
            <a:ext cx="11484585" cy="52173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Decisions about the configuration of the supply chain, allocation of resources, and what processes each stage will perform.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Strategic supply chain decisions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Outsource supply chain functions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Locations and capacities of facilities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Products to be made or stored at various locations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Modes of transportation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Information systems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design must support strategic objectives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design decisions are long-term and expensive to reverse – must take into account market uncertainty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04440" y="279159"/>
            <a:ext cx="558306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Strategy or Design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866508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64625" y="1155869"/>
            <a:ext cx="3551406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87681" y="1543346"/>
            <a:ext cx="11393144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defTabSz="457200">
              <a:lnSpc>
                <a:spcPct val="90000"/>
              </a:lnSpc>
              <a:spcAft>
                <a:spcPts val="600"/>
              </a:spcAft>
              <a:buSzPct val="150000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For decisions made during this phase,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SzPct val="150000"/>
            </a:pP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342900" lvl="0" indent="-342900" algn="just" defTabSz="457200">
              <a:lnSpc>
                <a:spcPct val="90000"/>
              </a:lnSpc>
              <a:spcAft>
                <a:spcPts val="600"/>
              </a:spcAft>
              <a:buSzPct val="150000"/>
              <a:buFont typeface="Arial"/>
              <a:buChar char="•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The time frame considered is a quarter to a year. Therefore, </a:t>
            </a:r>
          </a:p>
          <a:p>
            <a:pPr marL="342900" lvl="0" indent="-342900" algn="just" defTabSz="457200">
              <a:lnSpc>
                <a:spcPct val="90000"/>
              </a:lnSpc>
              <a:spcAft>
                <a:spcPts val="600"/>
              </a:spcAft>
              <a:buSzPct val="150000"/>
              <a:buFont typeface="Arial"/>
              <a:buChar char="•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The supply chain's configuration determined in the strategic phase is fixed. </a:t>
            </a:r>
          </a:p>
          <a:p>
            <a:pPr marL="342900" lvl="0" indent="-342900" algn="just" defTabSz="457200">
              <a:lnSpc>
                <a:spcPct val="90000"/>
              </a:lnSpc>
              <a:spcAft>
                <a:spcPts val="600"/>
              </a:spcAft>
              <a:buSzPct val="150000"/>
              <a:buFont typeface="Arial"/>
              <a:buChar char="•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The goal of planning is to maximize the supply chain surplus that can be generated over the planning horizon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859924" y="356087"/>
            <a:ext cx="426110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Planning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202703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404617" y="1124550"/>
            <a:ext cx="4150846" cy="53168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79120" y="1543346"/>
            <a:ext cx="11226799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Definition of a set of policies that govern short-term operations.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Fixed by the supply configuration from the strategic phase.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goal is to maximize supply chain surplus given established constraints.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Starts with a forecast of demand in the coming year.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29535" y="356087"/>
            <a:ext cx="400782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Planning</a:t>
            </a:r>
          </a:p>
        </p:txBody>
      </p:sp>
    </p:spTree>
    <p:extLst>
      <p:ext uri="{BB962C8B-B14F-4D97-AF65-F5344CB8AC3E}">
        <p14:creationId xmlns:p14="http://schemas.microsoft.com/office/powerpoint/2010/main" val="228729867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392434" y="1086217"/>
            <a:ext cx="3459966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14960" y="1387011"/>
            <a:ext cx="11565865" cy="46579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Planning decisions: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Which markets will be supplied from which locations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Planned buildup of inventories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Subcontracting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Inventory policies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Timing and size of market promotions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Must consider demand uncertainty, exchange rates, and competition over the time horizon in planning decisions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35384" y="356087"/>
            <a:ext cx="400782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Planning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789513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148594" y="1248366"/>
            <a:ext cx="3683486" cy="510798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14960" y="1543346"/>
            <a:ext cx="11565865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time horizon is weekly or daily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Decisions regarding individual customer orders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configuration is fixed, and planning policies are defined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goal is to handle incoming customer orders as effectively as possible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Allocate orders to inventory or production, set order due dates, generate pick lists at a warehouse, allocate an order to a particular shipment, set delivery schedules, place replenishment orders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Much less uncertainty (short time horizon)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872934" y="356087"/>
            <a:ext cx="4222631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Operation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375820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351794" y="1047016"/>
            <a:ext cx="3551406" cy="559762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26720" y="1318018"/>
            <a:ext cx="11454105" cy="49458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 supply chain is a sequence of processes and flows that take place within and between different stages and combine to fill a customer's need for a product. </a:t>
            </a:r>
          </a:p>
          <a:p>
            <a:pPr lvl="0" algn="just">
              <a:buClr>
                <a:schemeClr val="dk1"/>
              </a:buClr>
              <a:buSzPts val="28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There are </a:t>
            </a:r>
            <a:r>
              <a:rPr lang="en-US" sz="28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two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different ways to view the processes performed in a supply chain.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</a:t>
            </a:r>
          </a:p>
          <a:p>
            <a:pPr lvl="0" algn="just">
              <a:buClr>
                <a:schemeClr val="dk1"/>
              </a:buClr>
              <a:buSzPts val="2800"/>
            </a:pPr>
            <a:endParaRPr lang="en-US" sz="32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Push/Pull View</a:t>
            </a:r>
          </a:p>
          <a:p>
            <a:pPr lvl="0" algn="just">
              <a:buClr>
                <a:schemeClr val="dk1"/>
              </a:buClr>
              <a:buSzPts val="28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54933" y="224463"/>
            <a:ext cx="552978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Process Views of a Supply Chain</a:t>
            </a:r>
          </a:p>
        </p:txBody>
      </p:sp>
    </p:spTree>
    <p:extLst>
      <p:ext uri="{BB962C8B-B14F-4D97-AF65-F5344CB8AC3E}">
        <p14:creationId xmlns:p14="http://schemas.microsoft.com/office/powerpoint/2010/main" val="233670992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37930" y="1066800"/>
            <a:ext cx="3561566" cy="522583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04800" y="1300481"/>
            <a:ext cx="11501119" cy="49634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32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32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View:</a:t>
            </a:r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processes in a supply chain are divided into a series of cycles; each performed at the interface between two successive stages of the supply chain.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Given the five stages of a supply chain, all supply chain processes can be broken down into the following four process cycles,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Customer order cycle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Replenishment cycle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Manufacturing cycle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Procurement cycle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84675" y="293014"/>
            <a:ext cx="642906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 of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605469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45AF7C-7B33-3847-000B-63A3430CBD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3296D7-F8FA-126A-BD98-D3F2E23549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C84ED3D-ACFD-EEEB-DDB3-C340D2AC2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34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33F6CEB-9E02-1A38-7C24-341FEDFC2D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72419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64625" y="939800"/>
            <a:ext cx="3581886" cy="550783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75920" y="1155869"/>
            <a:ext cx="11328400" cy="529176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Customer order cycle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All the processes directly involved in receiving and filling a customer order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Replenishment cycle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All the processes involved in replenishing retailer inventory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Manufacturing cycle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All processes involved in generating the product that will fill the customer,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retailer and distributor orders. It is driven by the actual orders placed with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the manufacturer, forecasts for expected future demand, and the current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product availability in the manufacturer’s finished-product warehouse.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Procurement cycle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All the processes necessary to ensure that materials are available for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manufacturing to occur according to schedule.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43819" y="277378"/>
            <a:ext cx="642906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 of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255391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128274" y="1017002"/>
            <a:ext cx="3561566" cy="536347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74320" y="1241892"/>
            <a:ext cx="11450320" cy="482362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Each cycle occurs at the interface between two successive stages of the supply chain.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Not every supply chain will have all four cycles clearly separated. For example, a grocery supply chain in which a retailer stocks finished goods inventories and places replenishment orders with a distributor is likely to have all four cycles separated.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Dell, in contrast, bypasses the retailer and distributor when it sells servers directly to customers </a:t>
            </a: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(Direct Channel).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43819" y="326063"/>
            <a:ext cx="642906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 of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813800" y="6531937"/>
            <a:ext cx="2743200" cy="365125"/>
          </a:xfrm>
        </p:spPr>
        <p:txBody>
          <a:bodyPr/>
          <a:lstStyle/>
          <a:p>
            <a:fld id="{F7542ADD-394E-41F3-B704-951748884AEE}" type="slidenum">
              <a:rPr lang="en-US" smtClean="0"/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205050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C76F6C-38A7-F124-3FD6-40D42F9767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796338-BA2B-7694-2100-1EBE56DEC0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4ACF5DB-929D-12E4-690A-D99A7FC63B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37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B7FF566-ABF3-C4C2-519C-6273817064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602191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64625" y="1060097"/>
            <a:ext cx="3503055" cy="542122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96240" y="1241893"/>
            <a:ext cx="11389360" cy="502200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Push/Pull View: </a:t>
            </a:r>
          </a:p>
          <a:p>
            <a:pPr lvl="0" algn="just">
              <a:buClr>
                <a:schemeClr val="dk1"/>
              </a:buClr>
              <a:buSzPts val="2400"/>
            </a:pPr>
            <a:endParaRPr lang="en-US" sz="28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>
              <a:buClr>
                <a:schemeClr val="dk1"/>
              </a:buClr>
              <a:buSzPts val="2400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processes in a supply chain are divided into two categories, depending on whether they are executed in response to a customer order or in anticipation of customer orders. </a:t>
            </a:r>
          </a:p>
          <a:p>
            <a:pPr lvl="0" algn="just">
              <a:buClr>
                <a:schemeClr val="dk1"/>
              </a:buClr>
              <a:buSzPts val="24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>
              <a:buClr>
                <a:schemeClr val="dk1"/>
              </a:buClr>
              <a:buSzPts val="2400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Pull processes 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are initiated by a customer order, whereas </a:t>
            </a: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 processes 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are initiated and performed in anticipation of customer orders.</a:t>
            </a:r>
          </a:p>
          <a:p>
            <a:pPr lvl="0" algn="just">
              <a:buClr>
                <a:schemeClr val="dk1"/>
              </a:buClr>
              <a:buSzPts val="24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31108" y="272729"/>
            <a:ext cx="552978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Process Views of a Supply Chain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742680" y="6481321"/>
            <a:ext cx="2743200" cy="365125"/>
          </a:xfrm>
        </p:spPr>
        <p:txBody>
          <a:bodyPr/>
          <a:lstStyle/>
          <a:p>
            <a:fld id="{F7542ADD-394E-41F3-B704-951748884AE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29971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64625" y="1174668"/>
            <a:ext cx="3520926" cy="518168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75920" y="1442720"/>
            <a:ext cx="11504905" cy="46024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Pull</a:t>
            </a:r>
            <a:r>
              <a:rPr 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: execution is initiated in response to a customer order (reactive).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altLang="en-US" sz="2800" b="1" kern="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Dell</a:t>
            </a:r>
            <a:r>
              <a:rPr lang="en-US" altLang="en-US" sz="2800" b="1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 </a:t>
            </a:r>
            <a:r>
              <a:rPr lang="en-US" alt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assembles its computers to order and therefore, all processes except for those involved in the procurement cycle are “pull ”.</a:t>
            </a: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94911" y="373240"/>
            <a:ext cx="718728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Push/Pull View of 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91880" y="6421216"/>
            <a:ext cx="2743200" cy="365125"/>
          </a:xfrm>
        </p:spPr>
        <p:txBody>
          <a:bodyPr/>
          <a:lstStyle/>
          <a:p>
            <a:fld id="{F7542ADD-394E-41F3-B704-951748884AE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130905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48090" y="1243386"/>
            <a:ext cx="3541246" cy="511296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45440" y="1712686"/>
            <a:ext cx="11358880" cy="43223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Push</a:t>
            </a:r>
            <a:r>
              <a:rPr lang="en-US" sz="2800" kern="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:</a:t>
            </a:r>
            <a:r>
              <a:rPr 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execution is initiated in anticipation of customer orders (speculative).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altLang="en-US" sz="2800" b="1" kern="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Compaq</a:t>
            </a:r>
            <a:r>
              <a:rPr lang="en-US" altLang="en-US" sz="2800" b="1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: </a:t>
            </a:r>
            <a:r>
              <a:rPr lang="en-US" alt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All processes except for those involved in the customer order cycle are of “push” type.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94911" y="485612"/>
            <a:ext cx="718728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Push/Pull View of 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732520" y="6456715"/>
            <a:ext cx="2743200" cy="365125"/>
          </a:xfrm>
        </p:spPr>
        <p:txBody>
          <a:bodyPr/>
          <a:lstStyle/>
          <a:p>
            <a:fld id="{F7542ADD-394E-41F3-B704-951748884AE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456374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319210" y="1101000"/>
            <a:ext cx="3503055" cy="52553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35279" y="1402081"/>
            <a:ext cx="11545545" cy="47548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 processes discussed in the two views can be classified into</a:t>
            </a:r>
          </a:p>
          <a:p>
            <a:pPr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71550" lvl="1" indent="-514350" defTabSz="457200">
              <a:lnSpc>
                <a:spcPct val="90000"/>
              </a:lnSpc>
              <a:spcAft>
                <a:spcPts val="600"/>
              </a:spcAft>
              <a:buClrTx/>
              <a:buFont typeface="+mj-lt"/>
              <a:buAutoNum type="arabicPeriod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Customer Relationship Management (CRM):</a:t>
            </a:r>
          </a:p>
          <a:p>
            <a:pPr marL="804863" lvl="1" defTabSz="457200">
              <a:lnSpc>
                <a:spcPct val="90000"/>
              </a:lnSpc>
              <a:spcAft>
                <a:spcPts val="600"/>
              </a:spcAft>
              <a:buClrTx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All processes at the interface between the firm and its customers.</a:t>
            </a:r>
          </a:p>
          <a:p>
            <a:pPr marL="971550" lvl="1" indent="-514350" defTabSz="457200">
              <a:lnSpc>
                <a:spcPct val="90000"/>
              </a:lnSpc>
              <a:spcAft>
                <a:spcPts val="600"/>
              </a:spcAft>
              <a:buClrTx/>
              <a:buFont typeface="+mj-lt"/>
              <a:buAutoNum type="arabicPeriod" startAt="2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Internal Supply Chain Management (ISCM):</a:t>
            </a:r>
          </a:p>
          <a:p>
            <a:pPr marL="804863" lvl="1" defTabSz="457200">
              <a:lnSpc>
                <a:spcPct val="90000"/>
              </a:lnSpc>
              <a:spcAft>
                <a:spcPts val="600"/>
              </a:spcAft>
              <a:buClrTx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All processes that are internal to the firm.</a:t>
            </a:r>
          </a:p>
          <a:p>
            <a:pPr marL="971550" lvl="1" indent="-514350" defTabSz="457200">
              <a:lnSpc>
                <a:spcPct val="90000"/>
              </a:lnSpc>
              <a:spcAft>
                <a:spcPts val="600"/>
              </a:spcAft>
              <a:buClrTx/>
              <a:buFont typeface="+mj-lt"/>
              <a:buAutoNum type="arabicPeriod" startAt="3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Supplier Relationship Management (SRM):</a:t>
            </a:r>
          </a:p>
          <a:p>
            <a:pPr marL="804863"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All processes at the interface between the firm and its suppliers.</a:t>
            </a:r>
          </a:p>
          <a:p>
            <a:pPr marL="804863"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12506" y="356087"/>
            <a:ext cx="526836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Macro Processes</a:t>
            </a:r>
          </a:p>
        </p:txBody>
      </p:sp>
    </p:spTree>
    <p:extLst>
      <p:ext uri="{BB962C8B-B14F-4D97-AF65-F5344CB8AC3E}">
        <p14:creationId xmlns:p14="http://schemas.microsoft.com/office/powerpoint/2010/main" val="46355681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64625" y="1048132"/>
            <a:ext cx="3551406" cy="521263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86079" y="1503680"/>
            <a:ext cx="11494745" cy="45778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three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macro processes manage the flow of information, products, and funds required to generate, receive, and fulfill a customer request. 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CRM macro process 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aims to generate customer demand and facilitate the placement and tracking of orders.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ISCM macro process</a:t>
            </a:r>
            <a:r>
              <a:rPr lang="en-US" sz="2800" b="1" dirty="0">
                <a:solidFill>
                  <a:srgbClr val="4472C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aims to fulfill the demand generated by the CRM process in a timely manner and at the lowest possible cost.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SRM macro process 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aims to arrange for and manage supply sources for various goods and services.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670433" y="323323"/>
            <a:ext cx="526836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Macro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351922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C1B735-365B-DDE8-D6FD-D29526B869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4F3FC3-0B60-AB2C-3B50-88A7C70521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D949E2-B0DF-35B6-444D-90DCA10C60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43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61D57B0-1062-511A-3E1B-EF1C5C09C3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6581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D65B1C-FD0F-747C-E50C-8D625870C4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EEA79091-3CDF-4D5D-7C15-0B9B71426140}"/>
              </a:ext>
            </a:extLst>
          </p:cNvPr>
          <p:cNvSpPr/>
          <p:nvPr/>
        </p:nvSpPr>
        <p:spPr>
          <a:xfrm>
            <a:off x="9056190" y="856621"/>
            <a:ext cx="3745410" cy="572068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EDD0C3B-58DF-39AA-1C20-9AB7B4B9E126}"/>
              </a:ext>
            </a:extLst>
          </p:cNvPr>
          <p:cNvSpPr/>
          <p:nvPr/>
        </p:nvSpPr>
        <p:spPr>
          <a:xfrm>
            <a:off x="180431" y="1079992"/>
            <a:ext cx="11808369" cy="538361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endParaRPr lang="en-US" sz="27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7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 optimizes inventory management</a:t>
            </a:r>
            <a:r>
              <a:rPr lang="en-US" sz="27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This is done by analyzing sales data, supply chain dynamics, and external variables to maintain ideal stock. 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7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Demand forecasting</a:t>
            </a:r>
            <a:r>
              <a:rPr lang="en-US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AI-powered demand forecasting enables companies to predict future demand for products with high accuracy by analyzing a wide range of data sources.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7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Improved warehouse efficiency</a:t>
            </a:r>
            <a:r>
              <a:rPr lang="en-US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AI, specifically ML models, helps lay out warehouses more efficiently by being able to evaluate the quantity of materials 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7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More-timely deliveries</a:t>
            </a:r>
            <a:r>
              <a:rPr lang="en-US" sz="27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Manufacturers that assemble products via complex supply chains are especially dependent on timely and well-coordinated deliveries .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7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 can help make supply chains more sustainable</a:t>
            </a:r>
            <a:r>
              <a:rPr lang="en-US" sz="27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 optimizing routes and reducing carbon emissions through smart logistics.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7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513FC1A-3366-4021-7822-FE91F400445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C8E1842-7DBA-BC92-D76F-EEF088807217}"/>
              </a:ext>
            </a:extLst>
          </p:cNvPr>
          <p:cNvSpPr/>
          <p:nvPr/>
        </p:nvSpPr>
        <p:spPr>
          <a:xfrm>
            <a:off x="2971652" y="195368"/>
            <a:ext cx="7957243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Applications of Artificial Intelligence in the SC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813289-F09E-23FE-8DE1-2A479246A4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126270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38FF16-5042-4712-3FED-ABBEACA079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070958A4-1565-1BE2-A75A-5EF4600CBF0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0"/>
            <a:ext cx="4525634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CBFAD128-F7A6-6BCD-3595-CBF9AC3A6A2A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ADC1EDB5-4C8D-582C-92F7-2556B53ABA39}"/>
              </a:ext>
            </a:extLst>
          </p:cNvPr>
          <p:cNvSpPr/>
          <p:nvPr/>
        </p:nvSpPr>
        <p:spPr>
          <a:xfrm rot="16200000" flipV="1">
            <a:off x="-1548190" y="4334934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4898F04-CC69-34A3-D0B5-FB068AFE653D}"/>
              </a:ext>
            </a:extLst>
          </p:cNvPr>
          <p:cNvSpPr txBox="1"/>
          <p:nvPr/>
        </p:nvSpPr>
        <p:spPr>
          <a:xfrm>
            <a:off x="3437433" y="997450"/>
            <a:ext cx="64888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Summary of Learning Objectives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CCEA0D26-4654-A0E4-4C12-30B1D432A04E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3FA5377F-9EAA-B9B9-EF46-C56600C961BF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1336FEC0-90D0-EFA4-175F-5D33E69DA16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556514E-09E6-9192-89D0-3BEA8B8C3B78}"/>
              </a:ext>
            </a:extLst>
          </p:cNvPr>
          <p:cNvSpPr txBox="1"/>
          <p:nvPr/>
        </p:nvSpPr>
        <p:spPr>
          <a:xfrm>
            <a:off x="3266127" y="1984666"/>
            <a:ext cx="9218253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1-Discuss the goal of a supply chain and explain the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  impact of supply chain decisions on the success of a firm.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2-Identify the three key supply chain decision phases  and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  explain the significance of each one. 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3-Describe the cycle and push/pull views of a supply chain. 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4-Classify the supply chain macro processes in a firm.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5- Applications of Artificial Intelligence.</a:t>
            </a:r>
          </a:p>
        </p:txBody>
      </p:sp>
    </p:spTree>
    <p:extLst>
      <p:ext uri="{BB962C8B-B14F-4D97-AF65-F5344CB8AC3E}">
        <p14:creationId xmlns:p14="http://schemas.microsoft.com/office/powerpoint/2010/main" val="87405756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69"/>
            <a:ext cx="4221966" cy="519313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96240" y="1351280"/>
            <a:ext cx="11440160" cy="499772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endParaRPr lang="en-US" sz="27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endParaRPr lang="en-US" sz="27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r>
              <a:rPr lang="en-US" sz="2700" kern="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Chopra, S., &amp; Meindl, P. (2016). Global Edition. Pearson Education Limited </a:t>
            </a:r>
            <a:r>
              <a:rPr lang="en-US" sz="2700" b="1" kern="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Chapter One</a:t>
            </a:r>
            <a:r>
              <a:rPr lang="en-US" sz="2700" b="1" kern="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</a:p>
          <a:p>
            <a:pPr marL="45720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r>
              <a:rPr lang="en-US" sz="2700" i="0" dirty="0">
                <a:solidFill>
                  <a:srgbClr val="222222"/>
                </a:solidFill>
                <a:effectLst/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Lysons, K., &amp; Farrington, B. (2020). </a:t>
            </a:r>
            <a:r>
              <a:rPr lang="en-US" sz="2700" i="1" dirty="0">
                <a:solidFill>
                  <a:srgbClr val="222222"/>
                </a:solidFill>
                <a:effectLst/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Procurement and supply chain management</a:t>
            </a:r>
            <a:r>
              <a:rPr lang="en-US" sz="2700" i="0" dirty="0">
                <a:solidFill>
                  <a:srgbClr val="222222"/>
                </a:solidFill>
                <a:effectLst/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. Pearson UK.</a:t>
            </a:r>
          </a:p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r>
              <a:rPr lang="en-US" sz="27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Morris, P. W., &amp; Pinto, J. K. (Eds.). (2007). The Wiley guide to project technology, supply chain, and procurement management (Vol. 4). John Wiley &amp; Sons.</a:t>
            </a:r>
          </a:p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r>
              <a:rPr lang="en-US" sz="27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Schwalbe, K. (2015). Information technology project management. Cengage Learning.</a:t>
            </a:r>
          </a:p>
          <a:p>
            <a:pPr marL="45720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r>
              <a:rPr lang="en-US" sz="27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Supply Chain Council</a:t>
            </a:r>
            <a:endParaRPr lang="en-US" sz="2700" dirty="0">
              <a:solidFill>
                <a:schemeClr val="dk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7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700" kern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125863" y="216604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Essential Reference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652441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328889" y="2790168"/>
            <a:ext cx="3801492" cy="256620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22611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91F7DDAB-62C1-4692-8182-1BE3589486B7}"/>
</file>

<file path=customXml/itemProps2.xml><?xml version="1.0" encoding="utf-8"?>
<ds:datastoreItem xmlns:ds="http://schemas.openxmlformats.org/officeDocument/2006/customXml" ds:itemID="{5415438E-5FCD-4DB1-9583-0FA9074F2B57}"/>
</file>

<file path=customXml/itemProps3.xml><?xml version="1.0" encoding="utf-8"?>
<ds:datastoreItem xmlns:ds="http://schemas.openxmlformats.org/officeDocument/2006/customXml" ds:itemID="{407BFC40-FDD4-4309-8E06-69A1594849D1}"/>
</file>

<file path=docProps/app.xml><?xml version="1.0" encoding="utf-8"?>
<Properties xmlns="http://schemas.openxmlformats.org/officeDocument/2006/extended-properties" xmlns:vt="http://schemas.openxmlformats.org/officeDocument/2006/docPropsVTypes">
  <TotalTime>13041</TotalTime>
  <Words>2372</Words>
  <Application>Microsoft Office PowerPoint</Application>
  <PresentationFormat>Widescreen</PresentationFormat>
  <Paragraphs>318</Paragraphs>
  <Slides>47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55" baseType="lpstr">
      <vt:lpstr>MS PGothic</vt:lpstr>
      <vt:lpstr>Arial</vt:lpstr>
      <vt:lpstr>Calibri</vt:lpstr>
      <vt:lpstr>Calibri Light</vt:lpstr>
      <vt:lpstr>Noto Sans Symbols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Dr.Tarek Mohamed</dc:creator>
  <cp:lastModifiedBy>Dr.Tarek Mohamed</cp:lastModifiedBy>
  <cp:revision>171</cp:revision>
  <dcterms:created xsi:type="dcterms:W3CDTF">2023-04-29T09:08:23Z</dcterms:created>
  <dcterms:modified xsi:type="dcterms:W3CDTF">2026-06-01T23:03:15Z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