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303" r:id="rId5"/>
    <p:sldId id="313" r:id="rId6"/>
    <p:sldId id="729" r:id="rId7"/>
    <p:sldId id="731" r:id="rId8"/>
    <p:sldId id="730" r:id="rId9"/>
    <p:sldId id="732" r:id="rId10"/>
    <p:sldId id="733" r:id="rId11"/>
    <p:sldId id="765" r:id="rId12"/>
    <p:sldId id="734" r:id="rId13"/>
    <p:sldId id="735" r:id="rId14"/>
    <p:sldId id="736" r:id="rId15"/>
    <p:sldId id="737" r:id="rId16"/>
    <p:sldId id="738" r:id="rId17"/>
    <p:sldId id="739" r:id="rId18"/>
    <p:sldId id="741" r:id="rId19"/>
    <p:sldId id="740" r:id="rId20"/>
    <p:sldId id="742" r:id="rId21"/>
    <p:sldId id="744" r:id="rId22"/>
    <p:sldId id="766" r:id="rId23"/>
    <p:sldId id="743" r:id="rId24"/>
    <p:sldId id="745" r:id="rId25"/>
    <p:sldId id="746" r:id="rId26"/>
    <p:sldId id="747" r:id="rId27"/>
    <p:sldId id="748" r:id="rId28"/>
    <p:sldId id="749" r:id="rId29"/>
    <p:sldId id="750" r:id="rId30"/>
    <p:sldId id="767" r:id="rId31"/>
    <p:sldId id="754" r:id="rId32"/>
    <p:sldId id="753" r:id="rId33"/>
    <p:sldId id="755" r:id="rId34"/>
    <p:sldId id="756" r:id="rId35"/>
    <p:sldId id="757" r:id="rId36"/>
    <p:sldId id="759" r:id="rId37"/>
    <p:sldId id="760" r:id="rId38"/>
    <p:sldId id="768" r:id="rId39"/>
    <p:sldId id="761" r:id="rId40"/>
    <p:sldId id="762" r:id="rId41"/>
    <p:sldId id="763" r:id="rId42"/>
    <p:sldId id="764" r:id="rId43"/>
    <p:sldId id="678" r:id="rId44"/>
    <p:sldId id="67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29"/>
            <p14:sldId id="731"/>
            <p14:sldId id="730"/>
            <p14:sldId id="732"/>
            <p14:sldId id="733"/>
            <p14:sldId id="765"/>
            <p14:sldId id="734"/>
            <p14:sldId id="735"/>
            <p14:sldId id="736"/>
            <p14:sldId id="737"/>
            <p14:sldId id="738"/>
            <p14:sldId id="739"/>
            <p14:sldId id="741"/>
            <p14:sldId id="740"/>
            <p14:sldId id="742"/>
            <p14:sldId id="744"/>
            <p14:sldId id="766"/>
            <p14:sldId id="743"/>
            <p14:sldId id="745"/>
            <p14:sldId id="746"/>
            <p14:sldId id="747"/>
            <p14:sldId id="748"/>
            <p14:sldId id="749"/>
            <p14:sldId id="750"/>
            <p14:sldId id="767"/>
            <p14:sldId id="754"/>
            <p14:sldId id="753"/>
            <p14:sldId id="755"/>
            <p14:sldId id="756"/>
            <p14:sldId id="757"/>
            <p14:sldId id="759"/>
            <p14:sldId id="760"/>
            <p14:sldId id="768"/>
            <p14:sldId id="761"/>
            <p14:sldId id="762"/>
            <p14:sldId id="763"/>
            <p14:sldId id="76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0840E1-52B7-BB4D-87F9-3690DCA3B2C2}" v="1" dt="2025-06-14T17:49:01.6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12"/>
    <p:restoredTop sz="94665"/>
  </p:normalViewPr>
  <p:slideViewPr>
    <p:cSldViewPr snapToGrid="0">
      <p:cViewPr varScale="1">
        <p:scale>
          <a:sx n="66" d="100"/>
          <a:sy n="66" d="100"/>
        </p:scale>
        <p:origin x="63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2EBA1D-7612-974E-AD5D-A5F5711570CD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DCCC6B-B526-C641-9EDA-1FB2ABC0263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Increases prediction accuracy</a:t>
          </a:r>
          <a:endParaRPr lang="en-US" dirty="0"/>
        </a:p>
      </dgm:t>
    </dgm:pt>
    <dgm:pt modelId="{4D7ACFA9-2199-9D46-9A03-28E7A9AB072A}" type="parTrans" cxnId="{47A52EC1-7FEE-E844-8235-B3CA2BB50FE2}">
      <dgm:prSet/>
      <dgm:spPr/>
      <dgm:t>
        <a:bodyPr/>
        <a:lstStyle/>
        <a:p>
          <a:endParaRPr lang="en-US"/>
        </a:p>
      </dgm:t>
    </dgm:pt>
    <dgm:pt modelId="{AF978584-DBF4-D143-BFBB-4026AE9E3D48}" type="sibTrans" cxnId="{47A52EC1-7FEE-E844-8235-B3CA2BB50FE2}">
      <dgm:prSet/>
      <dgm:spPr/>
      <dgm:t>
        <a:bodyPr/>
        <a:lstStyle/>
        <a:p>
          <a:endParaRPr lang="en-US"/>
        </a:p>
      </dgm:t>
    </dgm:pt>
    <dgm:pt modelId="{6AD4E77E-9637-8C4A-99BA-0E568836826F}">
      <dgm:prSet/>
      <dgm:spPr/>
      <dgm:t>
        <a:bodyPr/>
        <a:lstStyle/>
        <a:p>
          <a:r>
            <a:rPr lang="en-US"/>
            <a:t>Enables targeted actions</a:t>
          </a:r>
          <a:endParaRPr lang="en-US" dirty="0"/>
        </a:p>
      </dgm:t>
    </dgm:pt>
    <dgm:pt modelId="{5E9BD4B0-531B-C642-A7C4-8269F3F876A9}" type="parTrans" cxnId="{E7EE50EB-86E1-7543-8A82-922FA5B49DE6}">
      <dgm:prSet/>
      <dgm:spPr/>
      <dgm:t>
        <a:bodyPr/>
        <a:lstStyle/>
        <a:p>
          <a:endParaRPr lang="en-US"/>
        </a:p>
      </dgm:t>
    </dgm:pt>
    <dgm:pt modelId="{B9E56F99-24D8-844F-A1AD-AEEF16D226F0}" type="sibTrans" cxnId="{E7EE50EB-86E1-7543-8A82-922FA5B49DE6}">
      <dgm:prSet/>
      <dgm:spPr/>
      <dgm:t>
        <a:bodyPr/>
        <a:lstStyle/>
        <a:p>
          <a:endParaRPr lang="en-US"/>
        </a:p>
      </dgm:t>
    </dgm:pt>
    <dgm:pt modelId="{5BA26AE4-07D9-5F48-925E-354AF55516A4}">
      <dgm:prSet/>
      <dgm:spPr/>
      <dgm:t>
        <a:bodyPr/>
        <a:lstStyle/>
        <a:p>
          <a:r>
            <a:rPr lang="en-US"/>
            <a:t>Simplifies complex problems</a:t>
          </a:r>
          <a:endParaRPr lang="en-US" dirty="0"/>
        </a:p>
      </dgm:t>
    </dgm:pt>
    <dgm:pt modelId="{1B2B5F18-A579-BD4C-807F-AA6C89956F41}" type="parTrans" cxnId="{91E21019-E074-324C-A89C-FA433A27D220}">
      <dgm:prSet/>
      <dgm:spPr/>
      <dgm:t>
        <a:bodyPr/>
        <a:lstStyle/>
        <a:p>
          <a:endParaRPr lang="en-US"/>
        </a:p>
      </dgm:t>
    </dgm:pt>
    <dgm:pt modelId="{0C5B3DD5-7F13-A646-BB92-0EF077BEC247}" type="sibTrans" cxnId="{91E21019-E074-324C-A89C-FA433A27D220}">
      <dgm:prSet/>
      <dgm:spPr/>
      <dgm:t>
        <a:bodyPr/>
        <a:lstStyle/>
        <a:p>
          <a:endParaRPr lang="en-US"/>
        </a:p>
      </dgm:t>
    </dgm:pt>
    <dgm:pt modelId="{87246AB9-A1CD-724F-91B9-36CD8264E196}" type="pres">
      <dgm:prSet presAssocID="{7A2EBA1D-7612-974E-AD5D-A5F5711570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024E9B-E69C-8F42-B5C3-B5A8EC9E370E}" type="pres">
      <dgm:prSet presAssocID="{23DCCC6B-B526-C641-9EDA-1FB2ABC0263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DC5837-F040-0E4F-A055-F0A77DF45067}" type="pres">
      <dgm:prSet presAssocID="{AF978584-DBF4-D143-BFBB-4026AE9E3D48}" presName="sibTrans" presStyleCnt="0"/>
      <dgm:spPr/>
    </dgm:pt>
    <dgm:pt modelId="{05987F88-B367-4946-ADC0-2A3D75770841}" type="pres">
      <dgm:prSet presAssocID="{6AD4E77E-9637-8C4A-99BA-0E568836826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980196-12E4-B642-AFEE-B45B747B461C}" type="pres">
      <dgm:prSet presAssocID="{B9E56F99-24D8-844F-A1AD-AEEF16D226F0}" presName="sibTrans" presStyleCnt="0"/>
      <dgm:spPr/>
    </dgm:pt>
    <dgm:pt modelId="{07E8ECD5-8C82-B045-94A1-1A285BE01B73}" type="pres">
      <dgm:prSet presAssocID="{5BA26AE4-07D9-5F48-925E-354AF55516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BFDE4F-93BA-8341-9D16-6CD9B9BAAA81}" type="presOf" srcId="{7A2EBA1D-7612-974E-AD5D-A5F5711570CD}" destId="{87246AB9-A1CD-724F-91B9-36CD8264E196}" srcOrd="0" destOrd="0" presId="urn:microsoft.com/office/officeart/2005/8/layout/default"/>
    <dgm:cxn modelId="{54D0D519-0BC7-F742-8DCD-9EDA98B00A9C}" type="presOf" srcId="{5BA26AE4-07D9-5F48-925E-354AF55516A4}" destId="{07E8ECD5-8C82-B045-94A1-1A285BE01B73}" srcOrd="0" destOrd="0" presId="urn:microsoft.com/office/officeart/2005/8/layout/default"/>
    <dgm:cxn modelId="{383DAE08-C395-0942-A4E5-964A85D92BE0}" type="presOf" srcId="{23DCCC6B-B526-C641-9EDA-1FB2ABC0263A}" destId="{31024E9B-E69C-8F42-B5C3-B5A8EC9E370E}" srcOrd="0" destOrd="0" presId="urn:microsoft.com/office/officeart/2005/8/layout/default"/>
    <dgm:cxn modelId="{E7EE50EB-86E1-7543-8A82-922FA5B49DE6}" srcId="{7A2EBA1D-7612-974E-AD5D-A5F5711570CD}" destId="{6AD4E77E-9637-8C4A-99BA-0E568836826F}" srcOrd="1" destOrd="0" parTransId="{5E9BD4B0-531B-C642-A7C4-8269F3F876A9}" sibTransId="{B9E56F99-24D8-844F-A1AD-AEEF16D226F0}"/>
    <dgm:cxn modelId="{C33FD243-D289-5A45-8918-F4EB18801FDD}" type="presOf" srcId="{6AD4E77E-9637-8C4A-99BA-0E568836826F}" destId="{05987F88-B367-4946-ADC0-2A3D75770841}" srcOrd="0" destOrd="0" presId="urn:microsoft.com/office/officeart/2005/8/layout/default"/>
    <dgm:cxn modelId="{91E21019-E074-324C-A89C-FA433A27D220}" srcId="{7A2EBA1D-7612-974E-AD5D-A5F5711570CD}" destId="{5BA26AE4-07D9-5F48-925E-354AF55516A4}" srcOrd="2" destOrd="0" parTransId="{1B2B5F18-A579-BD4C-807F-AA6C89956F41}" sibTransId="{0C5B3DD5-7F13-A646-BB92-0EF077BEC247}"/>
    <dgm:cxn modelId="{47A52EC1-7FEE-E844-8235-B3CA2BB50FE2}" srcId="{7A2EBA1D-7612-974E-AD5D-A5F5711570CD}" destId="{23DCCC6B-B526-C641-9EDA-1FB2ABC0263A}" srcOrd="0" destOrd="0" parTransId="{4D7ACFA9-2199-9D46-9A03-28E7A9AB072A}" sibTransId="{AF978584-DBF4-D143-BFBB-4026AE9E3D48}"/>
    <dgm:cxn modelId="{AF80FF01-3C37-C441-8EAD-40A8EB09BFD4}" type="presParOf" srcId="{87246AB9-A1CD-724F-91B9-36CD8264E196}" destId="{31024E9B-E69C-8F42-B5C3-B5A8EC9E370E}" srcOrd="0" destOrd="0" presId="urn:microsoft.com/office/officeart/2005/8/layout/default"/>
    <dgm:cxn modelId="{9F916E5D-4944-734D-9D1A-416DDA7C5FF2}" type="presParOf" srcId="{87246AB9-A1CD-724F-91B9-36CD8264E196}" destId="{A2DC5837-F040-0E4F-A055-F0A77DF45067}" srcOrd="1" destOrd="0" presId="urn:microsoft.com/office/officeart/2005/8/layout/default"/>
    <dgm:cxn modelId="{284617C5-41C1-1747-9E4F-9D3AC2BFB0D0}" type="presParOf" srcId="{87246AB9-A1CD-724F-91B9-36CD8264E196}" destId="{05987F88-B367-4946-ADC0-2A3D75770841}" srcOrd="2" destOrd="0" presId="urn:microsoft.com/office/officeart/2005/8/layout/default"/>
    <dgm:cxn modelId="{3994EC38-F00A-1A49-9ED1-3B459E3BFC36}" type="presParOf" srcId="{87246AB9-A1CD-724F-91B9-36CD8264E196}" destId="{28980196-12E4-B642-AFEE-B45B747B461C}" srcOrd="3" destOrd="0" presId="urn:microsoft.com/office/officeart/2005/8/layout/default"/>
    <dgm:cxn modelId="{30DDE6E2-38CA-DE4C-B72E-2E032FFD653A}" type="presParOf" srcId="{87246AB9-A1CD-724F-91B9-36CD8264E196}" destId="{07E8ECD5-8C82-B045-94A1-1A285BE01B7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134221-17FF-E541-8EE6-BA2707E7D156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6993DD-AA5F-6347-8173-19FB5DC15A5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Strongly correlates with the target variable</a:t>
          </a:r>
        </a:p>
      </dgm:t>
    </dgm:pt>
    <dgm:pt modelId="{978B2E8E-BCC3-CB4B-8C5B-285D2EFDF14D}" type="parTrans" cxnId="{A310B2BE-4D4F-6347-A836-9FAB38B0821E}">
      <dgm:prSet/>
      <dgm:spPr/>
      <dgm:t>
        <a:bodyPr/>
        <a:lstStyle/>
        <a:p>
          <a:endParaRPr lang="en-US"/>
        </a:p>
      </dgm:t>
    </dgm:pt>
    <dgm:pt modelId="{91BCBEB8-BC76-A74B-8B5F-AE7D489F3A38}" type="sibTrans" cxnId="{A310B2BE-4D4F-6347-A836-9FAB38B0821E}">
      <dgm:prSet/>
      <dgm:spPr/>
      <dgm:t>
        <a:bodyPr/>
        <a:lstStyle/>
        <a:p>
          <a:endParaRPr lang="en-US"/>
        </a:p>
      </dgm:t>
    </dgm:pt>
    <dgm:pt modelId="{D838E1EC-C8D3-0049-B440-AED6F5517C46}">
      <dgm:prSet/>
      <dgm:spPr/>
      <dgm:t>
        <a:bodyPr/>
        <a:lstStyle/>
        <a:p>
          <a:r>
            <a:rPr lang="en-US"/>
            <a:t>Helps predict the target better than chance</a:t>
          </a:r>
          <a:endParaRPr lang="ar-SA"/>
        </a:p>
      </dgm:t>
    </dgm:pt>
    <dgm:pt modelId="{6B21CF89-B2C6-9147-8B67-4FC6BD8A4B25}" type="parTrans" cxnId="{61CFCB74-AC1B-CA47-A1FA-70A1A4E78E57}">
      <dgm:prSet/>
      <dgm:spPr/>
      <dgm:t>
        <a:bodyPr/>
        <a:lstStyle/>
        <a:p>
          <a:endParaRPr lang="en-US"/>
        </a:p>
      </dgm:t>
    </dgm:pt>
    <dgm:pt modelId="{FD281701-84F2-2C4C-9E36-4FF8A8961F3D}" type="sibTrans" cxnId="{61CFCB74-AC1B-CA47-A1FA-70A1A4E78E57}">
      <dgm:prSet/>
      <dgm:spPr/>
      <dgm:t>
        <a:bodyPr/>
        <a:lstStyle/>
        <a:p>
          <a:endParaRPr lang="en-US"/>
        </a:p>
      </dgm:t>
    </dgm:pt>
    <dgm:pt modelId="{58708FDC-A8AD-EC49-B2C4-0C1E4FEA43EB}" type="pres">
      <dgm:prSet presAssocID="{FB134221-17FF-E541-8EE6-BA2707E7D1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F30AF0-FDD0-ED45-A262-3B52A2219E63}" type="pres">
      <dgm:prSet presAssocID="{D56993DD-AA5F-6347-8173-19FB5DC15A50}" presName="node" presStyleLbl="node1" presStyleIdx="0" presStyleCnt="2" custLinFactNeighborX="-1125" custLinFactNeighborY="-16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9454B0-2278-764C-AF8C-0D6E3884314A}" type="pres">
      <dgm:prSet presAssocID="{91BCBEB8-BC76-A74B-8B5F-AE7D489F3A38}" presName="sibTrans" presStyleCnt="0"/>
      <dgm:spPr/>
    </dgm:pt>
    <dgm:pt modelId="{84858AA0-8D21-4542-ABC0-F4660C354AB2}" type="pres">
      <dgm:prSet presAssocID="{D838E1EC-C8D3-0049-B440-AED6F5517C46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64BA942-754D-E94B-A8E8-3624B8F6B5E8}" type="presOf" srcId="{D838E1EC-C8D3-0049-B440-AED6F5517C46}" destId="{84858AA0-8D21-4542-ABC0-F4660C354AB2}" srcOrd="0" destOrd="0" presId="urn:microsoft.com/office/officeart/2005/8/layout/default"/>
    <dgm:cxn modelId="{033AE207-F936-DD49-BE36-AF9BA84A64F1}" type="presOf" srcId="{D56993DD-AA5F-6347-8173-19FB5DC15A50}" destId="{F0F30AF0-FDD0-ED45-A262-3B52A2219E63}" srcOrd="0" destOrd="0" presId="urn:microsoft.com/office/officeart/2005/8/layout/default"/>
    <dgm:cxn modelId="{61CFCB74-AC1B-CA47-A1FA-70A1A4E78E57}" srcId="{FB134221-17FF-E541-8EE6-BA2707E7D156}" destId="{D838E1EC-C8D3-0049-B440-AED6F5517C46}" srcOrd="1" destOrd="0" parTransId="{6B21CF89-B2C6-9147-8B67-4FC6BD8A4B25}" sibTransId="{FD281701-84F2-2C4C-9E36-4FF8A8961F3D}"/>
    <dgm:cxn modelId="{A310B2BE-4D4F-6347-A836-9FAB38B0821E}" srcId="{FB134221-17FF-E541-8EE6-BA2707E7D156}" destId="{D56993DD-AA5F-6347-8173-19FB5DC15A50}" srcOrd="0" destOrd="0" parTransId="{978B2E8E-BCC3-CB4B-8C5B-285D2EFDF14D}" sibTransId="{91BCBEB8-BC76-A74B-8B5F-AE7D489F3A38}"/>
    <dgm:cxn modelId="{B2EA4C01-F352-EB4C-A5FB-02CC801689DC}" type="presOf" srcId="{FB134221-17FF-E541-8EE6-BA2707E7D156}" destId="{58708FDC-A8AD-EC49-B2C4-0C1E4FEA43EB}" srcOrd="0" destOrd="0" presId="urn:microsoft.com/office/officeart/2005/8/layout/default"/>
    <dgm:cxn modelId="{18C8E01F-580A-F147-B4E6-BE2ECBA937F5}" type="presParOf" srcId="{58708FDC-A8AD-EC49-B2C4-0C1E4FEA43EB}" destId="{F0F30AF0-FDD0-ED45-A262-3B52A2219E63}" srcOrd="0" destOrd="0" presId="urn:microsoft.com/office/officeart/2005/8/layout/default"/>
    <dgm:cxn modelId="{B948E9E0-DC88-6347-A2AA-D2D4698C2BCF}" type="presParOf" srcId="{58708FDC-A8AD-EC49-B2C4-0C1E4FEA43EB}" destId="{069454B0-2278-764C-AF8C-0D6E3884314A}" srcOrd="1" destOrd="0" presId="urn:microsoft.com/office/officeart/2005/8/layout/default"/>
    <dgm:cxn modelId="{5F2C2840-723B-5849-A156-7430C3FA4CBE}" type="presParOf" srcId="{58708FDC-A8AD-EC49-B2C4-0C1E4FEA43EB}" destId="{84858AA0-8D21-4542-ABC0-F4660C354AB2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D5D785-939F-724B-90EC-ACC62A24C4B9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D36EE0-E133-9D46-AAA7-BB0D6C13A15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Month-to-month = higher churn</a:t>
          </a:r>
          <a:endParaRPr lang="en-US" dirty="0"/>
        </a:p>
      </dgm:t>
    </dgm:pt>
    <dgm:pt modelId="{B6C17D8F-A741-674D-BE16-A760A3F57859}" type="parTrans" cxnId="{6D589C79-334C-0E45-89F8-14DB3B645627}">
      <dgm:prSet/>
      <dgm:spPr/>
      <dgm:t>
        <a:bodyPr/>
        <a:lstStyle/>
        <a:p>
          <a:endParaRPr lang="en-US"/>
        </a:p>
      </dgm:t>
    </dgm:pt>
    <dgm:pt modelId="{5748E768-F883-9A4F-A37B-EF23068A0FDB}" type="sibTrans" cxnId="{6D589C79-334C-0E45-89F8-14DB3B645627}">
      <dgm:prSet/>
      <dgm:spPr/>
      <dgm:t>
        <a:bodyPr/>
        <a:lstStyle/>
        <a:p>
          <a:endParaRPr lang="en-US"/>
        </a:p>
      </dgm:t>
    </dgm:pt>
    <dgm:pt modelId="{0A009F0F-DD2F-C442-8944-9DA0A8738B3E}">
      <dgm:prSet/>
      <dgm:spPr/>
      <dgm:t>
        <a:bodyPr/>
        <a:lstStyle/>
        <a:p>
          <a:r>
            <a:rPr lang="en-US"/>
            <a:t>One-year or two-year = lower churn</a:t>
          </a:r>
          <a:endParaRPr lang="en-US" dirty="0"/>
        </a:p>
      </dgm:t>
    </dgm:pt>
    <dgm:pt modelId="{7340965F-3E08-424E-AEC9-79C7F574DBC1}" type="parTrans" cxnId="{99373147-32BC-8F46-B1D6-0AA87E541712}">
      <dgm:prSet/>
      <dgm:spPr/>
      <dgm:t>
        <a:bodyPr/>
        <a:lstStyle/>
        <a:p>
          <a:endParaRPr lang="en-US"/>
        </a:p>
      </dgm:t>
    </dgm:pt>
    <dgm:pt modelId="{81A9E293-F894-A243-9714-D994D7419710}" type="sibTrans" cxnId="{99373147-32BC-8F46-B1D6-0AA87E541712}">
      <dgm:prSet/>
      <dgm:spPr/>
      <dgm:t>
        <a:bodyPr/>
        <a:lstStyle/>
        <a:p>
          <a:endParaRPr lang="en-US"/>
        </a:p>
      </dgm:t>
    </dgm:pt>
    <dgm:pt modelId="{0A94BE37-D7A0-0E4C-BC3A-2BFC4607E6B4}">
      <dgm:prSet/>
      <dgm:spPr/>
      <dgm:t>
        <a:bodyPr/>
        <a:lstStyle/>
        <a:p>
          <a:r>
            <a:rPr lang="en-US"/>
            <a:t>Strong, non-random split</a:t>
          </a:r>
          <a:endParaRPr lang="en-US" dirty="0"/>
        </a:p>
      </dgm:t>
    </dgm:pt>
    <dgm:pt modelId="{1DC6AAAD-E759-204A-B09F-6D9CDDE1F1BC}" type="parTrans" cxnId="{6A0C4690-F067-2A4E-96D1-5EECFE3B19B9}">
      <dgm:prSet/>
      <dgm:spPr/>
      <dgm:t>
        <a:bodyPr/>
        <a:lstStyle/>
        <a:p>
          <a:endParaRPr lang="en-US"/>
        </a:p>
      </dgm:t>
    </dgm:pt>
    <dgm:pt modelId="{C66B8D77-5618-CD4E-952E-7CCB3E4D197C}" type="sibTrans" cxnId="{6A0C4690-F067-2A4E-96D1-5EECFE3B19B9}">
      <dgm:prSet/>
      <dgm:spPr/>
      <dgm:t>
        <a:bodyPr/>
        <a:lstStyle/>
        <a:p>
          <a:endParaRPr lang="en-US"/>
        </a:p>
      </dgm:t>
    </dgm:pt>
    <dgm:pt modelId="{166170C0-E7FD-4A44-AE97-98360F890B1C}">
      <dgm:prSet/>
      <dgm:spPr/>
      <dgm:t>
        <a:bodyPr/>
        <a:lstStyle/>
        <a:p>
          <a:r>
            <a:rPr lang="en-US"/>
            <a:t>Easily actionable insight for retention strategies</a:t>
          </a:r>
          <a:endParaRPr lang="en-US" dirty="0"/>
        </a:p>
      </dgm:t>
    </dgm:pt>
    <dgm:pt modelId="{C0749CAA-9A61-254B-A0F4-6E20805B964A}" type="parTrans" cxnId="{B2E97081-55EF-434E-84EE-FF185D2571ED}">
      <dgm:prSet/>
      <dgm:spPr/>
      <dgm:t>
        <a:bodyPr/>
        <a:lstStyle/>
        <a:p>
          <a:endParaRPr lang="en-US"/>
        </a:p>
      </dgm:t>
    </dgm:pt>
    <dgm:pt modelId="{AB584FBD-7754-BB47-86DB-53546CB6B2F6}" type="sibTrans" cxnId="{B2E97081-55EF-434E-84EE-FF185D2571ED}">
      <dgm:prSet/>
      <dgm:spPr/>
      <dgm:t>
        <a:bodyPr/>
        <a:lstStyle/>
        <a:p>
          <a:endParaRPr lang="en-US"/>
        </a:p>
      </dgm:t>
    </dgm:pt>
    <dgm:pt modelId="{E1F02E45-1DD8-9D43-B77F-0EAF773FCCE1}" type="pres">
      <dgm:prSet presAssocID="{5AD5D785-939F-724B-90EC-ACC62A24C4B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767C1A-8D86-DC46-9CC9-22C148E38813}" type="pres">
      <dgm:prSet presAssocID="{26D36EE0-E133-9D46-AAA7-BB0D6C13A15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99E0D8-687A-4F44-A4BE-42EF1767D86C}" type="pres">
      <dgm:prSet presAssocID="{5748E768-F883-9A4F-A37B-EF23068A0FDB}" presName="sibTrans" presStyleCnt="0"/>
      <dgm:spPr/>
    </dgm:pt>
    <dgm:pt modelId="{1DC64E45-E128-D94D-8AC3-2C812E5DE2FC}" type="pres">
      <dgm:prSet presAssocID="{0A009F0F-DD2F-C442-8944-9DA0A8738B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181B5-0548-F440-821B-810A54128B74}" type="pres">
      <dgm:prSet presAssocID="{81A9E293-F894-A243-9714-D994D7419710}" presName="sibTrans" presStyleCnt="0"/>
      <dgm:spPr/>
    </dgm:pt>
    <dgm:pt modelId="{03C6B36C-E9E8-E347-999F-AE1FE047173E}" type="pres">
      <dgm:prSet presAssocID="{0A94BE37-D7A0-0E4C-BC3A-2BFC4607E6B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CDD931-A42F-904A-AFA1-EF83CCE18F6B}" type="pres">
      <dgm:prSet presAssocID="{C66B8D77-5618-CD4E-952E-7CCB3E4D197C}" presName="sibTrans" presStyleCnt="0"/>
      <dgm:spPr/>
    </dgm:pt>
    <dgm:pt modelId="{DF4F3F8F-8D21-5C4F-A2E4-9C25AFFA09AF}" type="pres">
      <dgm:prSet presAssocID="{166170C0-E7FD-4A44-AE97-98360F890B1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B34A73-4C0F-314B-867E-16D85D359997}" type="presOf" srcId="{26D36EE0-E133-9D46-AAA7-BB0D6C13A15A}" destId="{10767C1A-8D86-DC46-9CC9-22C148E38813}" srcOrd="0" destOrd="0" presId="urn:microsoft.com/office/officeart/2005/8/layout/default"/>
    <dgm:cxn modelId="{F6D2DDF6-BAA3-BF48-A4E1-5D7942B2F53F}" type="presOf" srcId="{5AD5D785-939F-724B-90EC-ACC62A24C4B9}" destId="{E1F02E45-1DD8-9D43-B77F-0EAF773FCCE1}" srcOrd="0" destOrd="0" presId="urn:microsoft.com/office/officeart/2005/8/layout/default"/>
    <dgm:cxn modelId="{CEADA714-089C-E040-8271-B021ED33B5A6}" type="presOf" srcId="{0A009F0F-DD2F-C442-8944-9DA0A8738B3E}" destId="{1DC64E45-E128-D94D-8AC3-2C812E5DE2FC}" srcOrd="0" destOrd="0" presId="urn:microsoft.com/office/officeart/2005/8/layout/default"/>
    <dgm:cxn modelId="{6D589C79-334C-0E45-89F8-14DB3B645627}" srcId="{5AD5D785-939F-724B-90EC-ACC62A24C4B9}" destId="{26D36EE0-E133-9D46-AAA7-BB0D6C13A15A}" srcOrd="0" destOrd="0" parTransId="{B6C17D8F-A741-674D-BE16-A760A3F57859}" sibTransId="{5748E768-F883-9A4F-A37B-EF23068A0FDB}"/>
    <dgm:cxn modelId="{6A0C4690-F067-2A4E-96D1-5EECFE3B19B9}" srcId="{5AD5D785-939F-724B-90EC-ACC62A24C4B9}" destId="{0A94BE37-D7A0-0E4C-BC3A-2BFC4607E6B4}" srcOrd="2" destOrd="0" parTransId="{1DC6AAAD-E759-204A-B09F-6D9CDDE1F1BC}" sibTransId="{C66B8D77-5618-CD4E-952E-7CCB3E4D197C}"/>
    <dgm:cxn modelId="{8F0D8323-DC51-C848-919A-B121393DA925}" type="presOf" srcId="{166170C0-E7FD-4A44-AE97-98360F890B1C}" destId="{DF4F3F8F-8D21-5C4F-A2E4-9C25AFFA09AF}" srcOrd="0" destOrd="0" presId="urn:microsoft.com/office/officeart/2005/8/layout/default"/>
    <dgm:cxn modelId="{B2E97081-55EF-434E-84EE-FF185D2571ED}" srcId="{5AD5D785-939F-724B-90EC-ACC62A24C4B9}" destId="{166170C0-E7FD-4A44-AE97-98360F890B1C}" srcOrd="3" destOrd="0" parTransId="{C0749CAA-9A61-254B-A0F4-6E20805B964A}" sibTransId="{AB584FBD-7754-BB47-86DB-53546CB6B2F6}"/>
    <dgm:cxn modelId="{0ABEDFBF-A880-BB4E-9922-53227A2B707B}" type="presOf" srcId="{0A94BE37-D7A0-0E4C-BC3A-2BFC4607E6B4}" destId="{03C6B36C-E9E8-E347-999F-AE1FE047173E}" srcOrd="0" destOrd="0" presId="urn:microsoft.com/office/officeart/2005/8/layout/default"/>
    <dgm:cxn modelId="{99373147-32BC-8F46-B1D6-0AA87E541712}" srcId="{5AD5D785-939F-724B-90EC-ACC62A24C4B9}" destId="{0A009F0F-DD2F-C442-8944-9DA0A8738B3E}" srcOrd="1" destOrd="0" parTransId="{7340965F-3E08-424E-AEC9-79C7F574DBC1}" sibTransId="{81A9E293-F894-A243-9714-D994D7419710}"/>
    <dgm:cxn modelId="{652BDC4A-A1A5-1E4D-B21A-B0CA33096AB1}" type="presParOf" srcId="{E1F02E45-1DD8-9D43-B77F-0EAF773FCCE1}" destId="{10767C1A-8D86-DC46-9CC9-22C148E38813}" srcOrd="0" destOrd="0" presId="urn:microsoft.com/office/officeart/2005/8/layout/default"/>
    <dgm:cxn modelId="{5A86BD70-9CF2-1B4A-8D8C-7FE744249BAB}" type="presParOf" srcId="{E1F02E45-1DD8-9D43-B77F-0EAF773FCCE1}" destId="{F799E0D8-687A-4F44-A4BE-42EF1767D86C}" srcOrd="1" destOrd="0" presId="urn:microsoft.com/office/officeart/2005/8/layout/default"/>
    <dgm:cxn modelId="{43C7A2F0-36EE-994B-A879-5643B0482EEC}" type="presParOf" srcId="{E1F02E45-1DD8-9D43-B77F-0EAF773FCCE1}" destId="{1DC64E45-E128-D94D-8AC3-2C812E5DE2FC}" srcOrd="2" destOrd="0" presId="urn:microsoft.com/office/officeart/2005/8/layout/default"/>
    <dgm:cxn modelId="{FB676913-6962-DC47-AFA6-0F5DAC7C7B01}" type="presParOf" srcId="{E1F02E45-1DD8-9D43-B77F-0EAF773FCCE1}" destId="{54E181B5-0548-F440-821B-810A54128B74}" srcOrd="3" destOrd="0" presId="urn:microsoft.com/office/officeart/2005/8/layout/default"/>
    <dgm:cxn modelId="{0A511765-3919-8149-BAE6-446C87E5EC1A}" type="presParOf" srcId="{E1F02E45-1DD8-9D43-B77F-0EAF773FCCE1}" destId="{03C6B36C-E9E8-E347-999F-AE1FE047173E}" srcOrd="4" destOrd="0" presId="urn:microsoft.com/office/officeart/2005/8/layout/default"/>
    <dgm:cxn modelId="{F076A512-696E-F74D-84FE-5CA4D2DA25AB}" type="presParOf" srcId="{E1F02E45-1DD8-9D43-B77F-0EAF773FCCE1}" destId="{0ECDD931-A42F-904A-AFA1-EF83CCE18F6B}" srcOrd="5" destOrd="0" presId="urn:microsoft.com/office/officeart/2005/8/layout/default"/>
    <dgm:cxn modelId="{C00B4399-377E-0A4E-8517-90838C7756A5}" type="presParOf" srcId="{E1F02E45-1DD8-9D43-B77F-0EAF773FCCE1}" destId="{DF4F3F8F-8D21-5C4F-A2E4-9C25AFFA09A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3F523A-BCC6-4B46-B95D-0F33A957FD6F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DF7A5A-6ECF-3C47-8E39-65CF0DC2F86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800" dirty="0"/>
            <a:t>Choose the attribute with highest information gain</a:t>
          </a:r>
        </a:p>
      </dgm:t>
    </dgm:pt>
    <dgm:pt modelId="{E41EB76C-569D-0846-A25A-FD0A6D9967F4}" type="parTrans" cxnId="{881F31AD-B5B2-E446-882C-F1BD7418320F}">
      <dgm:prSet/>
      <dgm:spPr/>
      <dgm:t>
        <a:bodyPr/>
        <a:lstStyle/>
        <a:p>
          <a:endParaRPr lang="en-US" sz="2800"/>
        </a:p>
      </dgm:t>
    </dgm:pt>
    <dgm:pt modelId="{CDB78DA6-D4EE-CA43-AE02-F82FA989B966}" type="sibTrans" cxnId="{881F31AD-B5B2-E446-882C-F1BD7418320F}">
      <dgm:prSet custT="1"/>
      <dgm:spPr/>
      <dgm:t>
        <a:bodyPr/>
        <a:lstStyle/>
        <a:p>
          <a:endParaRPr lang="en-US" sz="2000"/>
        </a:p>
      </dgm:t>
    </dgm:pt>
    <dgm:pt modelId="{831AFA77-2491-4347-85B0-2659E4874D41}">
      <dgm:prSet custT="1"/>
      <dgm:spPr/>
      <dgm:t>
        <a:bodyPr/>
        <a:lstStyle/>
        <a:p>
          <a:r>
            <a:rPr lang="en-US" sz="2800"/>
            <a:t>Split the dataset based on that attribute</a:t>
          </a:r>
          <a:endParaRPr lang="en-US" sz="2800" dirty="0"/>
        </a:p>
      </dgm:t>
    </dgm:pt>
    <dgm:pt modelId="{18D190B4-9A3E-B34C-B57E-5C90795CF2A5}" type="parTrans" cxnId="{2CD1F893-D31D-1347-BBD7-1444BE60DE97}">
      <dgm:prSet/>
      <dgm:spPr/>
      <dgm:t>
        <a:bodyPr/>
        <a:lstStyle/>
        <a:p>
          <a:endParaRPr lang="en-US" sz="2800"/>
        </a:p>
      </dgm:t>
    </dgm:pt>
    <dgm:pt modelId="{036ABF51-22BF-944A-86F5-DDE91BC5CD93}" type="sibTrans" cxnId="{2CD1F893-D31D-1347-BBD7-1444BE60DE97}">
      <dgm:prSet custT="1"/>
      <dgm:spPr/>
      <dgm:t>
        <a:bodyPr/>
        <a:lstStyle/>
        <a:p>
          <a:endParaRPr lang="en-US" sz="2000"/>
        </a:p>
      </dgm:t>
    </dgm:pt>
    <dgm:pt modelId="{31B39376-E5B0-BC4D-9BD0-EABFEA9EEE6C}">
      <dgm:prSet custT="1"/>
      <dgm:spPr/>
      <dgm:t>
        <a:bodyPr/>
        <a:lstStyle/>
        <a:p>
          <a:r>
            <a:rPr lang="en-US" sz="2800" dirty="0"/>
            <a:t>Repeat the process on each branch</a:t>
          </a:r>
        </a:p>
      </dgm:t>
    </dgm:pt>
    <dgm:pt modelId="{0EDCA994-AC1A-1E4F-A3EE-68552CA47A60}" type="parTrans" cxnId="{C848F573-950E-6542-91B0-F1D625131A42}">
      <dgm:prSet/>
      <dgm:spPr/>
      <dgm:t>
        <a:bodyPr/>
        <a:lstStyle/>
        <a:p>
          <a:endParaRPr lang="en-US" sz="2800"/>
        </a:p>
      </dgm:t>
    </dgm:pt>
    <dgm:pt modelId="{9C6732A3-B127-5146-A365-709649387395}" type="sibTrans" cxnId="{C848F573-950E-6542-91B0-F1D625131A42}">
      <dgm:prSet custT="1"/>
      <dgm:spPr/>
      <dgm:t>
        <a:bodyPr/>
        <a:lstStyle/>
        <a:p>
          <a:endParaRPr lang="en-US" sz="2000"/>
        </a:p>
      </dgm:t>
    </dgm:pt>
    <dgm:pt modelId="{A9E6B19D-D597-0F48-831C-D09F1332D7C3}">
      <dgm:prSet custT="1"/>
      <dgm:spPr/>
      <dgm:t>
        <a:bodyPr/>
        <a:lstStyle/>
        <a:p>
          <a:r>
            <a:rPr lang="en-US" sz="2800" dirty="0"/>
            <a:t>Stop when: </a:t>
          </a:r>
        </a:p>
        <a:p>
          <a:r>
            <a:rPr lang="en-US" sz="1600" dirty="0"/>
            <a:t>- No more informative attributes, or </a:t>
          </a:r>
        </a:p>
        <a:p>
          <a:r>
            <a:rPr lang="en-US" sz="1600" dirty="0"/>
            <a:t>- Segment is pure enough, or </a:t>
          </a:r>
        </a:p>
        <a:p>
          <a:r>
            <a:rPr lang="en-US" sz="1600" dirty="0"/>
            <a:t>- Tree is too deep (risk of overfitting)</a:t>
          </a:r>
        </a:p>
      </dgm:t>
    </dgm:pt>
    <dgm:pt modelId="{DB5105CD-DC37-664F-BE52-1C40B61C2124}" type="parTrans" cxnId="{6F587654-BDE3-8646-8A11-2AC4EE8ADB3D}">
      <dgm:prSet/>
      <dgm:spPr/>
      <dgm:t>
        <a:bodyPr/>
        <a:lstStyle/>
        <a:p>
          <a:endParaRPr lang="en-US" sz="2800"/>
        </a:p>
      </dgm:t>
    </dgm:pt>
    <dgm:pt modelId="{4F29515F-BD41-B54D-AD5B-B5824C6F3254}" type="sibTrans" cxnId="{6F587654-BDE3-8646-8A11-2AC4EE8ADB3D}">
      <dgm:prSet/>
      <dgm:spPr/>
      <dgm:t>
        <a:bodyPr/>
        <a:lstStyle/>
        <a:p>
          <a:endParaRPr lang="en-US" sz="2800"/>
        </a:p>
      </dgm:t>
    </dgm:pt>
    <dgm:pt modelId="{D12B0E39-5E40-1842-9846-D0147CFC458E}" type="pres">
      <dgm:prSet presAssocID="{BB3F523A-BCC6-4B46-B95D-0F33A957FD6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5712E7-7AC6-C84D-8342-AE8D0ECF9C80}" type="pres">
      <dgm:prSet presAssocID="{28DF7A5A-6ECF-3C47-8E39-65CF0DC2F863}" presName="node" presStyleLbl="node1" presStyleIdx="0" presStyleCnt="4" custScaleX="1150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0D18E2-211B-EA4D-9641-D10AF5F70947}" type="pres">
      <dgm:prSet presAssocID="{CDB78DA6-D4EE-CA43-AE02-F82FA989B966}" presName="sibTrans" presStyleLbl="sibTrans2D1" presStyleIdx="0" presStyleCnt="3"/>
      <dgm:spPr/>
      <dgm:t>
        <a:bodyPr/>
        <a:lstStyle/>
        <a:p>
          <a:endParaRPr lang="en-US"/>
        </a:p>
      </dgm:t>
    </dgm:pt>
    <dgm:pt modelId="{84D899A2-1350-BC4E-86B0-3AD964305875}" type="pres">
      <dgm:prSet presAssocID="{CDB78DA6-D4EE-CA43-AE02-F82FA989B96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B7C1FCAA-B1C9-D246-8362-9CA5D59379D0}" type="pres">
      <dgm:prSet presAssocID="{831AFA77-2491-4347-85B0-2659E4874D4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F5BDAF-8999-474F-97FB-9A78EAF3D734}" type="pres">
      <dgm:prSet presAssocID="{036ABF51-22BF-944A-86F5-DDE91BC5CD93}" presName="sibTrans" presStyleLbl="sibTrans2D1" presStyleIdx="1" presStyleCnt="3"/>
      <dgm:spPr/>
      <dgm:t>
        <a:bodyPr/>
        <a:lstStyle/>
        <a:p>
          <a:endParaRPr lang="en-US"/>
        </a:p>
      </dgm:t>
    </dgm:pt>
    <dgm:pt modelId="{64629093-9F16-1F4A-BA5B-9679275EC02A}" type="pres">
      <dgm:prSet presAssocID="{036ABF51-22BF-944A-86F5-DDE91BC5CD93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AF366A81-0877-8A41-B863-26B1750C75B2}" type="pres">
      <dgm:prSet presAssocID="{31B39376-E5B0-BC4D-9BD0-EABFEA9EEE6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E63201-39EE-F047-B3CA-985C22A3DCC5}" type="pres">
      <dgm:prSet presAssocID="{9C6732A3-B127-5146-A365-709649387395}" presName="sibTrans" presStyleLbl="sibTrans2D1" presStyleIdx="2" presStyleCnt="3"/>
      <dgm:spPr/>
      <dgm:t>
        <a:bodyPr/>
        <a:lstStyle/>
        <a:p>
          <a:endParaRPr lang="en-US"/>
        </a:p>
      </dgm:t>
    </dgm:pt>
    <dgm:pt modelId="{06F38E49-8DF2-5F48-8A26-9005BFA178AF}" type="pres">
      <dgm:prSet presAssocID="{9C6732A3-B127-5146-A365-709649387395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607722E-AE60-9A40-AD1C-CF2E76484C7D}" type="pres">
      <dgm:prSet presAssocID="{A9E6B19D-D597-0F48-831C-D09F1332D7C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7F7A7B-B41F-384F-AD15-C97EAAC299C5}" type="presOf" srcId="{831AFA77-2491-4347-85B0-2659E4874D41}" destId="{B7C1FCAA-B1C9-D246-8362-9CA5D59379D0}" srcOrd="0" destOrd="0" presId="urn:microsoft.com/office/officeart/2005/8/layout/process1"/>
    <dgm:cxn modelId="{6F587654-BDE3-8646-8A11-2AC4EE8ADB3D}" srcId="{BB3F523A-BCC6-4B46-B95D-0F33A957FD6F}" destId="{A9E6B19D-D597-0F48-831C-D09F1332D7C3}" srcOrd="3" destOrd="0" parTransId="{DB5105CD-DC37-664F-BE52-1C40B61C2124}" sibTransId="{4F29515F-BD41-B54D-AD5B-B5824C6F3254}"/>
    <dgm:cxn modelId="{145B7E5B-411C-2C48-A6F3-0C5F93DB7C37}" type="presOf" srcId="{28DF7A5A-6ECF-3C47-8E39-65CF0DC2F863}" destId="{AE5712E7-7AC6-C84D-8342-AE8D0ECF9C80}" srcOrd="0" destOrd="0" presId="urn:microsoft.com/office/officeart/2005/8/layout/process1"/>
    <dgm:cxn modelId="{85DDC614-E5F7-FA40-BBC7-B8825E8724AA}" type="presOf" srcId="{CDB78DA6-D4EE-CA43-AE02-F82FA989B966}" destId="{84D899A2-1350-BC4E-86B0-3AD964305875}" srcOrd="1" destOrd="0" presId="urn:microsoft.com/office/officeart/2005/8/layout/process1"/>
    <dgm:cxn modelId="{5503C249-F620-7441-9E00-AC47D83AF19D}" type="presOf" srcId="{036ABF51-22BF-944A-86F5-DDE91BC5CD93}" destId="{64629093-9F16-1F4A-BA5B-9679275EC02A}" srcOrd="1" destOrd="0" presId="urn:microsoft.com/office/officeart/2005/8/layout/process1"/>
    <dgm:cxn modelId="{2CD1F893-D31D-1347-BBD7-1444BE60DE97}" srcId="{BB3F523A-BCC6-4B46-B95D-0F33A957FD6F}" destId="{831AFA77-2491-4347-85B0-2659E4874D41}" srcOrd="1" destOrd="0" parTransId="{18D190B4-9A3E-B34C-B57E-5C90795CF2A5}" sibTransId="{036ABF51-22BF-944A-86F5-DDE91BC5CD93}"/>
    <dgm:cxn modelId="{A12668BF-FF42-E343-A669-2FA5AA459F48}" type="presOf" srcId="{31B39376-E5B0-BC4D-9BD0-EABFEA9EEE6C}" destId="{AF366A81-0877-8A41-B863-26B1750C75B2}" srcOrd="0" destOrd="0" presId="urn:microsoft.com/office/officeart/2005/8/layout/process1"/>
    <dgm:cxn modelId="{9D2D7D87-84C2-C04F-B118-318AD7F386A3}" type="presOf" srcId="{9C6732A3-B127-5146-A365-709649387395}" destId="{D6E63201-39EE-F047-B3CA-985C22A3DCC5}" srcOrd="0" destOrd="0" presId="urn:microsoft.com/office/officeart/2005/8/layout/process1"/>
    <dgm:cxn modelId="{2AFCA25F-42A6-2B44-B5E5-ECCEF7DB34DC}" type="presOf" srcId="{A9E6B19D-D597-0F48-831C-D09F1332D7C3}" destId="{E607722E-AE60-9A40-AD1C-CF2E76484C7D}" srcOrd="0" destOrd="0" presId="urn:microsoft.com/office/officeart/2005/8/layout/process1"/>
    <dgm:cxn modelId="{881F31AD-B5B2-E446-882C-F1BD7418320F}" srcId="{BB3F523A-BCC6-4B46-B95D-0F33A957FD6F}" destId="{28DF7A5A-6ECF-3C47-8E39-65CF0DC2F863}" srcOrd="0" destOrd="0" parTransId="{E41EB76C-569D-0846-A25A-FD0A6D9967F4}" sibTransId="{CDB78DA6-D4EE-CA43-AE02-F82FA989B966}"/>
    <dgm:cxn modelId="{351299C8-DDFE-004E-A1F5-8F4B6AB19F40}" type="presOf" srcId="{CDB78DA6-D4EE-CA43-AE02-F82FA989B966}" destId="{020D18E2-211B-EA4D-9641-D10AF5F70947}" srcOrd="0" destOrd="0" presId="urn:microsoft.com/office/officeart/2005/8/layout/process1"/>
    <dgm:cxn modelId="{5AC0016E-BA61-E44B-B0C0-ECE4B64B0545}" type="presOf" srcId="{BB3F523A-BCC6-4B46-B95D-0F33A957FD6F}" destId="{D12B0E39-5E40-1842-9846-D0147CFC458E}" srcOrd="0" destOrd="0" presId="urn:microsoft.com/office/officeart/2005/8/layout/process1"/>
    <dgm:cxn modelId="{2BC41EFD-664C-C64B-AC7C-BBD242FD4DCB}" type="presOf" srcId="{036ABF51-22BF-944A-86F5-DDE91BC5CD93}" destId="{AAF5BDAF-8999-474F-97FB-9A78EAF3D734}" srcOrd="0" destOrd="0" presId="urn:microsoft.com/office/officeart/2005/8/layout/process1"/>
    <dgm:cxn modelId="{C848F573-950E-6542-91B0-F1D625131A42}" srcId="{BB3F523A-BCC6-4B46-B95D-0F33A957FD6F}" destId="{31B39376-E5B0-BC4D-9BD0-EABFEA9EEE6C}" srcOrd="2" destOrd="0" parTransId="{0EDCA994-AC1A-1E4F-A3EE-68552CA47A60}" sibTransId="{9C6732A3-B127-5146-A365-709649387395}"/>
    <dgm:cxn modelId="{ADB8DDE3-B2E3-9544-9FEC-516427195632}" type="presOf" srcId="{9C6732A3-B127-5146-A365-709649387395}" destId="{06F38E49-8DF2-5F48-8A26-9005BFA178AF}" srcOrd="1" destOrd="0" presId="urn:microsoft.com/office/officeart/2005/8/layout/process1"/>
    <dgm:cxn modelId="{A600100B-82AD-554D-BAC7-518138485250}" type="presParOf" srcId="{D12B0E39-5E40-1842-9846-D0147CFC458E}" destId="{AE5712E7-7AC6-C84D-8342-AE8D0ECF9C80}" srcOrd="0" destOrd="0" presId="urn:microsoft.com/office/officeart/2005/8/layout/process1"/>
    <dgm:cxn modelId="{EB2372FF-9D2E-CC40-9DCD-B380F0A73EBD}" type="presParOf" srcId="{D12B0E39-5E40-1842-9846-D0147CFC458E}" destId="{020D18E2-211B-EA4D-9641-D10AF5F70947}" srcOrd="1" destOrd="0" presId="urn:microsoft.com/office/officeart/2005/8/layout/process1"/>
    <dgm:cxn modelId="{B81111B6-166F-A846-AFDF-DAD2B9233F6C}" type="presParOf" srcId="{020D18E2-211B-EA4D-9641-D10AF5F70947}" destId="{84D899A2-1350-BC4E-86B0-3AD964305875}" srcOrd="0" destOrd="0" presId="urn:microsoft.com/office/officeart/2005/8/layout/process1"/>
    <dgm:cxn modelId="{21B409FD-71DA-F54B-A04B-B8E46B15F311}" type="presParOf" srcId="{D12B0E39-5E40-1842-9846-D0147CFC458E}" destId="{B7C1FCAA-B1C9-D246-8362-9CA5D59379D0}" srcOrd="2" destOrd="0" presId="urn:microsoft.com/office/officeart/2005/8/layout/process1"/>
    <dgm:cxn modelId="{9B29990F-B13F-5A41-B729-BA2E0F8D524E}" type="presParOf" srcId="{D12B0E39-5E40-1842-9846-D0147CFC458E}" destId="{AAF5BDAF-8999-474F-97FB-9A78EAF3D734}" srcOrd="3" destOrd="0" presId="urn:microsoft.com/office/officeart/2005/8/layout/process1"/>
    <dgm:cxn modelId="{14455564-FCDF-D147-A425-2BD4D5F84F4E}" type="presParOf" srcId="{AAF5BDAF-8999-474F-97FB-9A78EAF3D734}" destId="{64629093-9F16-1F4A-BA5B-9679275EC02A}" srcOrd="0" destOrd="0" presId="urn:microsoft.com/office/officeart/2005/8/layout/process1"/>
    <dgm:cxn modelId="{1AD885A9-AA2A-BE43-B8C8-1D1AF0A28AFE}" type="presParOf" srcId="{D12B0E39-5E40-1842-9846-D0147CFC458E}" destId="{AF366A81-0877-8A41-B863-26B1750C75B2}" srcOrd="4" destOrd="0" presId="urn:microsoft.com/office/officeart/2005/8/layout/process1"/>
    <dgm:cxn modelId="{6D0543BC-8705-F54A-996F-EBC05408C8DB}" type="presParOf" srcId="{D12B0E39-5E40-1842-9846-D0147CFC458E}" destId="{D6E63201-39EE-F047-B3CA-985C22A3DCC5}" srcOrd="5" destOrd="0" presId="urn:microsoft.com/office/officeart/2005/8/layout/process1"/>
    <dgm:cxn modelId="{C82CFC68-809A-F34F-A90E-1140D60BBF38}" type="presParOf" srcId="{D6E63201-39EE-F047-B3CA-985C22A3DCC5}" destId="{06F38E49-8DF2-5F48-8A26-9005BFA178AF}" srcOrd="0" destOrd="0" presId="urn:microsoft.com/office/officeart/2005/8/layout/process1"/>
    <dgm:cxn modelId="{E434F221-0670-2440-BB91-C87BBF19F931}" type="presParOf" srcId="{D12B0E39-5E40-1842-9846-D0147CFC458E}" destId="{E607722E-AE60-9A40-AD1C-CF2E76484C7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33BAC9-D609-E846-806C-6E2FE6077B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413539E-131E-F74E-958D-88B3FB841BF0}">
      <dgm:prSet/>
      <dgm:spPr/>
      <dgm:t>
        <a:bodyPr/>
        <a:lstStyle/>
        <a:p>
          <a:r>
            <a:rPr lang="en-US"/>
            <a:t>Human-readable</a:t>
          </a:r>
          <a:endParaRPr lang="en-EG"/>
        </a:p>
      </dgm:t>
    </dgm:pt>
    <dgm:pt modelId="{667E0840-4F1F-AD40-99CD-A01F05574E8B}" type="parTrans" cxnId="{345317EA-9964-DA48-ADF9-1BBFD2A72ED3}">
      <dgm:prSet/>
      <dgm:spPr/>
      <dgm:t>
        <a:bodyPr/>
        <a:lstStyle/>
        <a:p>
          <a:endParaRPr lang="en-US"/>
        </a:p>
      </dgm:t>
    </dgm:pt>
    <dgm:pt modelId="{9ACEC08D-0CAE-F74C-B7B7-1B9CEE02EAC9}" type="sibTrans" cxnId="{345317EA-9964-DA48-ADF9-1BBFD2A72ED3}">
      <dgm:prSet/>
      <dgm:spPr/>
      <dgm:t>
        <a:bodyPr/>
        <a:lstStyle/>
        <a:p>
          <a:endParaRPr lang="en-US"/>
        </a:p>
      </dgm:t>
    </dgm:pt>
    <dgm:pt modelId="{22543564-8388-A748-84F3-BBD4FF6922B3}">
      <dgm:prSet/>
      <dgm:spPr/>
      <dgm:t>
        <a:bodyPr/>
        <a:lstStyle/>
        <a:p>
          <a:r>
            <a:rPr lang="en-US"/>
            <a:t>Easy to explain to stakeholders</a:t>
          </a:r>
          <a:endParaRPr lang="en-EG"/>
        </a:p>
      </dgm:t>
    </dgm:pt>
    <dgm:pt modelId="{CBFBF1F4-66ED-A649-9D01-29C83A87CAE2}" type="parTrans" cxnId="{D53F3F29-32A6-EF43-B587-A6958607698E}">
      <dgm:prSet/>
      <dgm:spPr/>
      <dgm:t>
        <a:bodyPr/>
        <a:lstStyle/>
        <a:p>
          <a:endParaRPr lang="en-US"/>
        </a:p>
      </dgm:t>
    </dgm:pt>
    <dgm:pt modelId="{D4CB8842-C702-A741-AFA8-0BAC8FC2501F}" type="sibTrans" cxnId="{D53F3F29-32A6-EF43-B587-A6958607698E}">
      <dgm:prSet/>
      <dgm:spPr/>
      <dgm:t>
        <a:bodyPr/>
        <a:lstStyle/>
        <a:p>
          <a:endParaRPr lang="en-US"/>
        </a:p>
      </dgm:t>
    </dgm:pt>
    <dgm:pt modelId="{374EE820-92DB-5643-974D-CF2824B46532}">
      <dgm:prSet/>
      <dgm:spPr/>
      <dgm:t>
        <a:bodyPr/>
        <a:lstStyle/>
        <a:p>
          <a:r>
            <a:rPr lang="en-US"/>
            <a:t>Easy to convert into:</a:t>
          </a:r>
          <a:endParaRPr lang="en-EG"/>
        </a:p>
      </dgm:t>
    </dgm:pt>
    <dgm:pt modelId="{FE6DE056-69A0-484C-AC51-8E457786AFFB}" type="parTrans" cxnId="{9EB19DAD-F835-A74B-8A9C-AE13A4FE7196}">
      <dgm:prSet/>
      <dgm:spPr/>
      <dgm:t>
        <a:bodyPr/>
        <a:lstStyle/>
        <a:p>
          <a:endParaRPr lang="en-US"/>
        </a:p>
      </dgm:t>
    </dgm:pt>
    <dgm:pt modelId="{64C671E4-6FD1-314E-927A-6865E1E8DD88}" type="sibTrans" cxnId="{9EB19DAD-F835-A74B-8A9C-AE13A4FE7196}">
      <dgm:prSet/>
      <dgm:spPr/>
      <dgm:t>
        <a:bodyPr/>
        <a:lstStyle/>
        <a:p>
          <a:endParaRPr lang="en-US"/>
        </a:p>
      </dgm:t>
    </dgm:pt>
    <dgm:pt modelId="{FF1A35CD-FC30-BA4F-AB7F-B53338E18881}">
      <dgm:prSet/>
      <dgm:spPr/>
      <dgm:t>
        <a:bodyPr/>
        <a:lstStyle/>
        <a:p>
          <a:r>
            <a:rPr lang="en-US"/>
            <a:t>Business logic</a:t>
          </a:r>
          <a:endParaRPr lang="en-EG"/>
        </a:p>
      </dgm:t>
    </dgm:pt>
    <dgm:pt modelId="{499296B2-F661-3F45-8F2B-A2F6DD102CF2}" type="parTrans" cxnId="{0F552E7E-1790-9848-B560-14C269352429}">
      <dgm:prSet/>
      <dgm:spPr/>
      <dgm:t>
        <a:bodyPr/>
        <a:lstStyle/>
        <a:p>
          <a:endParaRPr lang="en-US"/>
        </a:p>
      </dgm:t>
    </dgm:pt>
    <dgm:pt modelId="{8523F970-CFED-0E42-AA68-E9FC91FC61F3}" type="sibTrans" cxnId="{0F552E7E-1790-9848-B560-14C269352429}">
      <dgm:prSet/>
      <dgm:spPr/>
      <dgm:t>
        <a:bodyPr/>
        <a:lstStyle/>
        <a:p>
          <a:endParaRPr lang="en-US"/>
        </a:p>
      </dgm:t>
    </dgm:pt>
    <dgm:pt modelId="{48C1FAB4-A29C-5749-898F-9C2961D627BB}">
      <dgm:prSet/>
      <dgm:spPr/>
      <dgm:t>
        <a:bodyPr/>
        <a:lstStyle/>
        <a:p>
          <a:r>
            <a:rPr lang="en-US"/>
            <a:t>SQL filters</a:t>
          </a:r>
          <a:endParaRPr lang="en-EG"/>
        </a:p>
      </dgm:t>
    </dgm:pt>
    <dgm:pt modelId="{38218CA5-F660-2B42-8E81-9C10A5E78C89}" type="parTrans" cxnId="{86E17BAC-082E-AA4B-A215-C35B5F5B897B}">
      <dgm:prSet/>
      <dgm:spPr/>
      <dgm:t>
        <a:bodyPr/>
        <a:lstStyle/>
        <a:p>
          <a:endParaRPr lang="en-US"/>
        </a:p>
      </dgm:t>
    </dgm:pt>
    <dgm:pt modelId="{27CFF8AC-F10A-984E-B338-F35BFE82C7B8}" type="sibTrans" cxnId="{86E17BAC-082E-AA4B-A215-C35B5F5B897B}">
      <dgm:prSet/>
      <dgm:spPr/>
      <dgm:t>
        <a:bodyPr/>
        <a:lstStyle/>
        <a:p>
          <a:endParaRPr lang="en-US"/>
        </a:p>
      </dgm:t>
    </dgm:pt>
    <dgm:pt modelId="{E3570C33-2F79-4743-A7BF-351CBC510465}">
      <dgm:prSet/>
      <dgm:spPr/>
      <dgm:t>
        <a:bodyPr/>
        <a:lstStyle/>
        <a:p>
          <a:r>
            <a:rPr lang="en-US"/>
            <a:t>Operational policies</a:t>
          </a:r>
          <a:endParaRPr lang="en-EG"/>
        </a:p>
      </dgm:t>
    </dgm:pt>
    <dgm:pt modelId="{53D2BE14-0540-E247-9492-D5D37D3A2593}" type="parTrans" cxnId="{58BDD343-623C-1E4B-8490-7F9B4F55BB03}">
      <dgm:prSet/>
      <dgm:spPr/>
      <dgm:t>
        <a:bodyPr/>
        <a:lstStyle/>
        <a:p>
          <a:endParaRPr lang="en-US"/>
        </a:p>
      </dgm:t>
    </dgm:pt>
    <dgm:pt modelId="{365DEE68-8BB0-EE4C-9CBD-911E2004013F}" type="sibTrans" cxnId="{58BDD343-623C-1E4B-8490-7F9B4F55BB03}">
      <dgm:prSet/>
      <dgm:spPr/>
      <dgm:t>
        <a:bodyPr/>
        <a:lstStyle/>
        <a:p>
          <a:endParaRPr lang="en-US"/>
        </a:p>
      </dgm:t>
    </dgm:pt>
    <dgm:pt modelId="{06BA47A0-54BC-D34E-9CBC-F4B755ED5780}">
      <dgm:prSet/>
      <dgm:spPr/>
      <dgm:t>
        <a:bodyPr/>
        <a:lstStyle/>
        <a:p>
          <a:r>
            <a:rPr lang="en-US"/>
            <a:t>Helps in:</a:t>
          </a:r>
          <a:endParaRPr lang="en-EG"/>
        </a:p>
      </dgm:t>
    </dgm:pt>
    <dgm:pt modelId="{35AFD0DB-0619-1246-94C0-F233B4AB1869}" type="parTrans" cxnId="{7CE427D7-82CF-A343-8345-D6EC0CF2A239}">
      <dgm:prSet/>
      <dgm:spPr/>
      <dgm:t>
        <a:bodyPr/>
        <a:lstStyle/>
        <a:p>
          <a:endParaRPr lang="en-US"/>
        </a:p>
      </dgm:t>
    </dgm:pt>
    <dgm:pt modelId="{646BA21C-5602-5F40-B7C2-C3C54CDD197D}" type="sibTrans" cxnId="{7CE427D7-82CF-A343-8345-D6EC0CF2A239}">
      <dgm:prSet/>
      <dgm:spPr/>
      <dgm:t>
        <a:bodyPr/>
        <a:lstStyle/>
        <a:p>
          <a:endParaRPr lang="en-US"/>
        </a:p>
      </dgm:t>
    </dgm:pt>
    <dgm:pt modelId="{A66D684B-A21E-5646-B230-C0111AAE525F}">
      <dgm:prSet/>
      <dgm:spPr/>
      <dgm:t>
        <a:bodyPr/>
        <a:lstStyle/>
        <a:p>
          <a:r>
            <a:rPr lang="en-US"/>
            <a:t>Auditing model logic</a:t>
          </a:r>
          <a:endParaRPr lang="en-EG"/>
        </a:p>
      </dgm:t>
    </dgm:pt>
    <dgm:pt modelId="{3228CB4F-7778-8448-B820-7BFC139B4DD4}" type="parTrans" cxnId="{BDFD3E55-3F50-D348-9145-E9A94392EBF4}">
      <dgm:prSet/>
      <dgm:spPr/>
      <dgm:t>
        <a:bodyPr/>
        <a:lstStyle/>
        <a:p>
          <a:endParaRPr lang="en-US"/>
        </a:p>
      </dgm:t>
    </dgm:pt>
    <dgm:pt modelId="{20616B41-8060-894F-83C8-04A42C5EA436}" type="sibTrans" cxnId="{BDFD3E55-3F50-D348-9145-E9A94392EBF4}">
      <dgm:prSet/>
      <dgm:spPr/>
      <dgm:t>
        <a:bodyPr/>
        <a:lstStyle/>
        <a:p>
          <a:endParaRPr lang="en-US"/>
        </a:p>
      </dgm:t>
    </dgm:pt>
    <dgm:pt modelId="{C5863FFE-C56E-8746-8A90-C47640E0BCCE}">
      <dgm:prSet/>
      <dgm:spPr/>
      <dgm:t>
        <a:bodyPr/>
        <a:lstStyle/>
        <a:p>
          <a:r>
            <a:rPr lang="en-US"/>
            <a:t>Regulatory compliance</a:t>
          </a:r>
          <a:endParaRPr lang="en-EG"/>
        </a:p>
      </dgm:t>
    </dgm:pt>
    <dgm:pt modelId="{BD6A6708-FE25-C344-9D6C-A477BBE20A52}" type="parTrans" cxnId="{64E95635-1037-FC42-893C-F689D9335581}">
      <dgm:prSet/>
      <dgm:spPr/>
      <dgm:t>
        <a:bodyPr/>
        <a:lstStyle/>
        <a:p>
          <a:endParaRPr lang="en-US"/>
        </a:p>
      </dgm:t>
    </dgm:pt>
    <dgm:pt modelId="{CCE71786-9FE7-954D-A78F-B4D13448FA19}" type="sibTrans" cxnId="{64E95635-1037-FC42-893C-F689D9335581}">
      <dgm:prSet/>
      <dgm:spPr/>
      <dgm:t>
        <a:bodyPr/>
        <a:lstStyle/>
        <a:p>
          <a:endParaRPr lang="en-US"/>
        </a:p>
      </dgm:t>
    </dgm:pt>
    <dgm:pt modelId="{E683826D-3461-2F45-B651-26F090C2F933}">
      <dgm:prSet/>
      <dgm:spPr/>
      <dgm:t>
        <a:bodyPr/>
        <a:lstStyle/>
        <a:p>
          <a:r>
            <a:rPr lang="en-US"/>
            <a:t>Building trust in the model</a:t>
          </a:r>
          <a:endParaRPr lang="en-EG"/>
        </a:p>
      </dgm:t>
    </dgm:pt>
    <dgm:pt modelId="{C468A0E6-9CF2-144F-94C9-178088AA8463}" type="parTrans" cxnId="{DB1DF634-D59A-EB49-80C0-DCA471B63478}">
      <dgm:prSet/>
      <dgm:spPr/>
      <dgm:t>
        <a:bodyPr/>
        <a:lstStyle/>
        <a:p>
          <a:endParaRPr lang="en-US"/>
        </a:p>
      </dgm:t>
    </dgm:pt>
    <dgm:pt modelId="{B62BFC5C-9ACA-F043-9305-1D1BF80DEC55}" type="sibTrans" cxnId="{DB1DF634-D59A-EB49-80C0-DCA471B63478}">
      <dgm:prSet/>
      <dgm:spPr/>
      <dgm:t>
        <a:bodyPr/>
        <a:lstStyle/>
        <a:p>
          <a:endParaRPr lang="en-US"/>
        </a:p>
      </dgm:t>
    </dgm:pt>
    <dgm:pt modelId="{E665AD80-DB5E-7742-B0DD-2D663E19181F}" type="pres">
      <dgm:prSet presAssocID="{5633BAC9-D609-E846-806C-6E2FE6077B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E7CBEC0-CD9D-644F-8347-C30DF55D4772}" type="pres">
      <dgm:prSet presAssocID="{B413539E-131E-F74E-958D-88B3FB841BF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C878FB-6D60-3D44-97FD-C3DDA791A99D}" type="pres">
      <dgm:prSet presAssocID="{9ACEC08D-0CAE-F74C-B7B7-1B9CEE02EAC9}" presName="spacer" presStyleCnt="0"/>
      <dgm:spPr/>
    </dgm:pt>
    <dgm:pt modelId="{6334248F-130B-D240-B7B2-49A80D193E8F}" type="pres">
      <dgm:prSet presAssocID="{22543564-8388-A748-84F3-BBD4FF6922B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4B9D0-1CD8-0C42-9E9B-B311A9D3FC97}" type="pres">
      <dgm:prSet presAssocID="{D4CB8842-C702-A741-AFA8-0BAC8FC2501F}" presName="spacer" presStyleCnt="0"/>
      <dgm:spPr/>
    </dgm:pt>
    <dgm:pt modelId="{5526FCA7-04CE-284E-8F2E-8067E4B19AA1}" type="pres">
      <dgm:prSet presAssocID="{374EE820-92DB-5643-974D-CF2824B4653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8A741-6006-B44A-ACC3-2739AAA800D1}" type="pres">
      <dgm:prSet presAssocID="{374EE820-92DB-5643-974D-CF2824B4653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D21D23-3725-0B45-AC98-B2CB827E9DC8}" type="pres">
      <dgm:prSet presAssocID="{06BA47A0-54BC-D34E-9CBC-F4B755ED578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F904E-9F61-6E43-AE2A-8B57DE6F1362}" type="pres">
      <dgm:prSet presAssocID="{06BA47A0-54BC-D34E-9CBC-F4B755ED578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946094-5C74-3D4E-A7C8-1DB32E673043}" type="presOf" srcId="{B413539E-131E-F74E-958D-88B3FB841BF0}" destId="{7E7CBEC0-CD9D-644F-8347-C30DF55D4772}" srcOrd="0" destOrd="0" presId="urn:microsoft.com/office/officeart/2005/8/layout/vList2"/>
    <dgm:cxn modelId="{D53F3F29-32A6-EF43-B587-A6958607698E}" srcId="{5633BAC9-D609-E846-806C-6E2FE6077BB6}" destId="{22543564-8388-A748-84F3-BBD4FF6922B3}" srcOrd="1" destOrd="0" parTransId="{CBFBF1F4-66ED-A649-9D01-29C83A87CAE2}" sibTransId="{D4CB8842-C702-A741-AFA8-0BAC8FC2501F}"/>
    <dgm:cxn modelId="{86E17BAC-082E-AA4B-A215-C35B5F5B897B}" srcId="{374EE820-92DB-5643-974D-CF2824B46532}" destId="{48C1FAB4-A29C-5749-898F-9C2961D627BB}" srcOrd="1" destOrd="0" parTransId="{38218CA5-F660-2B42-8E81-9C10A5E78C89}" sibTransId="{27CFF8AC-F10A-984E-B338-F35BFE82C7B8}"/>
    <dgm:cxn modelId="{64E95635-1037-FC42-893C-F689D9335581}" srcId="{06BA47A0-54BC-D34E-9CBC-F4B755ED5780}" destId="{C5863FFE-C56E-8746-8A90-C47640E0BCCE}" srcOrd="1" destOrd="0" parTransId="{BD6A6708-FE25-C344-9D6C-A477BBE20A52}" sibTransId="{CCE71786-9FE7-954D-A78F-B4D13448FA19}"/>
    <dgm:cxn modelId="{7CE427D7-82CF-A343-8345-D6EC0CF2A239}" srcId="{5633BAC9-D609-E846-806C-6E2FE6077BB6}" destId="{06BA47A0-54BC-D34E-9CBC-F4B755ED5780}" srcOrd="3" destOrd="0" parTransId="{35AFD0DB-0619-1246-94C0-F233B4AB1869}" sibTransId="{646BA21C-5602-5F40-B7C2-C3C54CDD197D}"/>
    <dgm:cxn modelId="{345317EA-9964-DA48-ADF9-1BBFD2A72ED3}" srcId="{5633BAC9-D609-E846-806C-6E2FE6077BB6}" destId="{B413539E-131E-F74E-958D-88B3FB841BF0}" srcOrd="0" destOrd="0" parTransId="{667E0840-4F1F-AD40-99CD-A01F05574E8B}" sibTransId="{9ACEC08D-0CAE-F74C-B7B7-1B9CEE02EAC9}"/>
    <dgm:cxn modelId="{BDFD3E55-3F50-D348-9145-E9A94392EBF4}" srcId="{06BA47A0-54BC-D34E-9CBC-F4B755ED5780}" destId="{A66D684B-A21E-5646-B230-C0111AAE525F}" srcOrd="0" destOrd="0" parTransId="{3228CB4F-7778-8448-B820-7BFC139B4DD4}" sibTransId="{20616B41-8060-894F-83C8-04A42C5EA436}"/>
    <dgm:cxn modelId="{D9BD1CF3-ABDC-4441-92EB-69D2AEA0B65B}" type="presOf" srcId="{22543564-8388-A748-84F3-BBD4FF6922B3}" destId="{6334248F-130B-D240-B7B2-49A80D193E8F}" srcOrd="0" destOrd="0" presId="urn:microsoft.com/office/officeart/2005/8/layout/vList2"/>
    <dgm:cxn modelId="{3AA3282E-4660-5047-AA79-CB25AC6481E8}" type="presOf" srcId="{C5863FFE-C56E-8746-8A90-C47640E0BCCE}" destId="{2C1F904E-9F61-6E43-AE2A-8B57DE6F1362}" srcOrd="0" destOrd="1" presId="urn:microsoft.com/office/officeart/2005/8/layout/vList2"/>
    <dgm:cxn modelId="{F7329653-4952-A246-ADE2-D446085AA6B2}" type="presOf" srcId="{5633BAC9-D609-E846-806C-6E2FE6077BB6}" destId="{E665AD80-DB5E-7742-B0DD-2D663E19181F}" srcOrd="0" destOrd="0" presId="urn:microsoft.com/office/officeart/2005/8/layout/vList2"/>
    <dgm:cxn modelId="{21013EC5-EEE2-BB42-A1AF-373D5A720B39}" type="presOf" srcId="{E683826D-3461-2F45-B651-26F090C2F933}" destId="{2C1F904E-9F61-6E43-AE2A-8B57DE6F1362}" srcOrd="0" destOrd="2" presId="urn:microsoft.com/office/officeart/2005/8/layout/vList2"/>
    <dgm:cxn modelId="{DB1DF634-D59A-EB49-80C0-DCA471B63478}" srcId="{06BA47A0-54BC-D34E-9CBC-F4B755ED5780}" destId="{E683826D-3461-2F45-B651-26F090C2F933}" srcOrd="2" destOrd="0" parTransId="{C468A0E6-9CF2-144F-94C9-178088AA8463}" sibTransId="{B62BFC5C-9ACA-F043-9305-1D1BF80DEC55}"/>
    <dgm:cxn modelId="{850F063A-9CEC-2644-9578-D0F2AF4E0355}" type="presOf" srcId="{06BA47A0-54BC-D34E-9CBC-F4B755ED5780}" destId="{74D21D23-3725-0B45-AC98-B2CB827E9DC8}" srcOrd="0" destOrd="0" presId="urn:microsoft.com/office/officeart/2005/8/layout/vList2"/>
    <dgm:cxn modelId="{C0722316-732B-BF47-BA97-EC2201F2DCDF}" type="presOf" srcId="{48C1FAB4-A29C-5749-898F-9C2961D627BB}" destId="{0988A741-6006-B44A-ACC3-2739AAA800D1}" srcOrd="0" destOrd="1" presId="urn:microsoft.com/office/officeart/2005/8/layout/vList2"/>
    <dgm:cxn modelId="{F9D497E8-31B5-5E4D-A139-58F37A70550E}" type="presOf" srcId="{E3570C33-2F79-4743-A7BF-351CBC510465}" destId="{0988A741-6006-B44A-ACC3-2739AAA800D1}" srcOrd="0" destOrd="2" presId="urn:microsoft.com/office/officeart/2005/8/layout/vList2"/>
    <dgm:cxn modelId="{9EB19DAD-F835-A74B-8A9C-AE13A4FE7196}" srcId="{5633BAC9-D609-E846-806C-6E2FE6077BB6}" destId="{374EE820-92DB-5643-974D-CF2824B46532}" srcOrd="2" destOrd="0" parTransId="{FE6DE056-69A0-484C-AC51-8E457786AFFB}" sibTransId="{64C671E4-6FD1-314E-927A-6865E1E8DD88}"/>
    <dgm:cxn modelId="{2371C4FF-53A0-1E42-8851-B6199EDFC028}" type="presOf" srcId="{FF1A35CD-FC30-BA4F-AB7F-B53338E18881}" destId="{0988A741-6006-B44A-ACC3-2739AAA800D1}" srcOrd="0" destOrd="0" presId="urn:microsoft.com/office/officeart/2005/8/layout/vList2"/>
    <dgm:cxn modelId="{EC4C0177-BE90-3347-9993-B7D8E1368A49}" type="presOf" srcId="{A66D684B-A21E-5646-B230-C0111AAE525F}" destId="{2C1F904E-9F61-6E43-AE2A-8B57DE6F1362}" srcOrd="0" destOrd="0" presId="urn:microsoft.com/office/officeart/2005/8/layout/vList2"/>
    <dgm:cxn modelId="{0F552E7E-1790-9848-B560-14C269352429}" srcId="{374EE820-92DB-5643-974D-CF2824B46532}" destId="{FF1A35CD-FC30-BA4F-AB7F-B53338E18881}" srcOrd="0" destOrd="0" parTransId="{499296B2-F661-3F45-8F2B-A2F6DD102CF2}" sibTransId="{8523F970-CFED-0E42-AA68-E9FC91FC61F3}"/>
    <dgm:cxn modelId="{58BDD343-623C-1E4B-8490-7F9B4F55BB03}" srcId="{374EE820-92DB-5643-974D-CF2824B46532}" destId="{E3570C33-2F79-4743-A7BF-351CBC510465}" srcOrd="2" destOrd="0" parTransId="{53D2BE14-0540-E247-9492-D5D37D3A2593}" sibTransId="{365DEE68-8BB0-EE4C-9CBD-911E2004013F}"/>
    <dgm:cxn modelId="{147501A6-F935-0D42-BA65-70E989C6443E}" type="presOf" srcId="{374EE820-92DB-5643-974D-CF2824B46532}" destId="{5526FCA7-04CE-284E-8F2E-8067E4B19AA1}" srcOrd="0" destOrd="0" presId="urn:microsoft.com/office/officeart/2005/8/layout/vList2"/>
    <dgm:cxn modelId="{70DE38F1-D7F1-E64D-BAEF-098CF9614AB6}" type="presParOf" srcId="{E665AD80-DB5E-7742-B0DD-2D663E19181F}" destId="{7E7CBEC0-CD9D-644F-8347-C30DF55D4772}" srcOrd="0" destOrd="0" presId="urn:microsoft.com/office/officeart/2005/8/layout/vList2"/>
    <dgm:cxn modelId="{4A15F199-BC86-2E40-B903-359E6D6975F4}" type="presParOf" srcId="{E665AD80-DB5E-7742-B0DD-2D663E19181F}" destId="{B7C878FB-6D60-3D44-97FD-C3DDA791A99D}" srcOrd="1" destOrd="0" presId="urn:microsoft.com/office/officeart/2005/8/layout/vList2"/>
    <dgm:cxn modelId="{D7F07903-50D4-4A4F-AD67-3BE15435DDCD}" type="presParOf" srcId="{E665AD80-DB5E-7742-B0DD-2D663E19181F}" destId="{6334248F-130B-D240-B7B2-49A80D193E8F}" srcOrd="2" destOrd="0" presId="urn:microsoft.com/office/officeart/2005/8/layout/vList2"/>
    <dgm:cxn modelId="{0770B813-5760-B947-A4AE-4E9030242F78}" type="presParOf" srcId="{E665AD80-DB5E-7742-B0DD-2D663E19181F}" destId="{53C4B9D0-1CD8-0C42-9E9B-B311A9D3FC97}" srcOrd="3" destOrd="0" presId="urn:microsoft.com/office/officeart/2005/8/layout/vList2"/>
    <dgm:cxn modelId="{B69722B1-8659-C54F-B4B7-E181E4DFEA90}" type="presParOf" srcId="{E665AD80-DB5E-7742-B0DD-2D663E19181F}" destId="{5526FCA7-04CE-284E-8F2E-8067E4B19AA1}" srcOrd="4" destOrd="0" presId="urn:microsoft.com/office/officeart/2005/8/layout/vList2"/>
    <dgm:cxn modelId="{C4EDB52A-0513-BE40-A02D-A79603220976}" type="presParOf" srcId="{E665AD80-DB5E-7742-B0DD-2D663E19181F}" destId="{0988A741-6006-B44A-ACC3-2739AAA800D1}" srcOrd="5" destOrd="0" presId="urn:microsoft.com/office/officeart/2005/8/layout/vList2"/>
    <dgm:cxn modelId="{8F6BE665-54C8-4C4B-9CA4-9D19F7DCCF0F}" type="presParOf" srcId="{E665AD80-DB5E-7742-B0DD-2D663E19181F}" destId="{74D21D23-3725-0B45-AC98-B2CB827E9DC8}" srcOrd="6" destOrd="0" presId="urn:microsoft.com/office/officeart/2005/8/layout/vList2"/>
    <dgm:cxn modelId="{F363C7E8-ECE0-444C-8D2B-C377A6425BB7}" type="presParOf" srcId="{E665AD80-DB5E-7742-B0DD-2D663E19181F}" destId="{2C1F904E-9F61-6E43-AE2A-8B57DE6F1362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D5326D-2D5A-8C43-9A48-81762AD240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DFE560-E584-1E4F-9C79-898F277ADA06}">
      <dgm:prSet/>
      <dgm:spPr/>
      <dgm:t>
        <a:bodyPr/>
        <a:lstStyle/>
        <a:p>
          <a:r>
            <a:rPr lang="en-US"/>
            <a:t>Can become large and complex</a:t>
          </a:r>
          <a:endParaRPr lang="en-EG"/>
        </a:p>
      </dgm:t>
    </dgm:pt>
    <dgm:pt modelId="{38628793-64D4-6744-A028-2E6F90B1D5F7}" type="parTrans" cxnId="{0614D75C-305C-C846-B33A-D055FF84E20D}">
      <dgm:prSet/>
      <dgm:spPr/>
      <dgm:t>
        <a:bodyPr/>
        <a:lstStyle/>
        <a:p>
          <a:endParaRPr lang="en-US"/>
        </a:p>
      </dgm:t>
    </dgm:pt>
    <dgm:pt modelId="{F7C32A78-623C-B04B-B5C5-657F40F9E0B0}" type="sibTrans" cxnId="{0614D75C-305C-C846-B33A-D055FF84E20D}">
      <dgm:prSet/>
      <dgm:spPr/>
      <dgm:t>
        <a:bodyPr/>
        <a:lstStyle/>
        <a:p>
          <a:endParaRPr lang="en-US"/>
        </a:p>
      </dgm:t>
    </dgm:pt>
    <dgm:pt modelId="{396747D3-646B-DC48-B218-6FAF26F65A06}">
      <dgm:prSet/>
      <dgm:spPr/>
      <dgm:t>
        <a:bodyPr/>
        <a:lstStyle/>
        <a:p>
          <a:r>
            <a:rPr lang="en-US"/>
            <a:t>Deep trees are:</a:t>
          </a:r>
          <a:endParaRPr lang="en-EG"/>
        </a:p>
      </dgm:t>
    </dgm:pt>
    <dgm:pt modelId="{9792175C-3B9C-A746-8811-02ADBF16876D}" type="parTrans" cxnId="{31C9AB28-7E24-134D-B5C6-0DB6FA5F74AB}">
      <dgm:prSet/>
      <dgm:spPr/>
      <dgm:t>
        <a:bodyPr/>
        <a:lstStyle/>
        <a:p>
          <a:endParaRPr lang="en-US"/>
        </a:p>
      </dgm:t>
    </dgm:pt>
    <dgm:pt modelId="{4354DCA0-9E6B-DE48-9E27-F7464EBAA822}" type="sibTrans" cxnId="{31C9AB28-7E24-134D-B5C6-0DB6FA5F74AB}">
      <dgm:prSet/>
      <dgm:spPr/>
      <dgm:t>
        <a:bodyPr/>
        <a:lstStyle/>
        <a:p>
          <a:endParaRPr lang="en-US"/>
        </a:p>
      </dgm:t>
    </dgm:pt>
    <dgm:pt modelId="{36A9424D-2DF4-A24B-91FD-45C84AB35402}">
      <dgm:prSet/>
      <dgm:spPr/>
      <dgm:t>
        <a:bodyPr/>
        <a:lstStyle/>
        <a:p>
          <a:r>
            <a:rPr lang="en-US"/>
            <a:t>Harder to interpret</a:t>
          </a:r>
          <a:endParaRPr lang="en-EG" dirty="0"/>
        </a:p>
      </dgm:t>
    </dgm:pt>
    <dgm:pt modelId="{6CC6EEE5-0F34-5440-81C1-EE05A66FCC59}" type="parTrans" cxnId="{8D9643F9-412E-F241-A3CB-1D5E6F591F0E}">
      <dgm:prSet/>
      <dgm:spPr/>
      <dgm:t>
        <a:bodyPr/>
        <a:lstStyle/>
        <a:p>
          <a:endParaRPr lang="en-US"/>
        </a:p>
      </dgm:t>
    </dgm:pt>
    <dgm:pt modelId="{9F449E1A-CB15-D54B-9706-DCEFBB216002}" type="sibTrans" cxnId="{8D9643F9-412E-F241-A3CB-1D5E6F591F0E}">
      <dgm:prSet/>
      <dgm:spPr/>
      <dgm:t>
        <a:bodyPr/>
        <a:lstStyle/>
        <a:p>
          <a:endParaRPr lang="en-US"/>
        </a:p>
      </dgm:t>
    </dgm:pt>
    <dgm:pt modelId="{46F64ACF-270A-1A4A-96F8-3045C75C2DC1}">
      <dgm:prSet/>
      <dgm:spPr/>
      <dgm:t>
        <a:bodyPr/>
        <a:lstStyle/>
        <a:p>
          <a:r>
            <a:rPr lang="en-US"/>
            <a:t>More prone to overfitting</a:t>
          </a:r>
          <a:endParaRPr lang="en-EG"/>
        </a:p>
      </dgm:t>
    </dgm:pt>
    <dgm:pt modelId="{BE297CE8-24E5-4542-A075-AE171586E41D}" type="parTrans" cxnId="{2EE579AA-8963-014C-B37F-FF636E57800E}">
      <dgm:prSet/>
      <dgm:spPr/>
      <dgm:t>
        <a:bodyPr/>
        <a:lstStyle/>
        <a:p>
          <a:endParaRPr lang="en-US"/>
        </a:p>
      </dgm:t>
    </dgm:pt>
    <dgm:pt modelId="{22ECD117-8D16-CB4F-87E7-73FCE8B97FC5}" type="sibTrans" cxnId="{2EE579AA-8963-014C-B37F-FF636E57800E}">
      <dgm:prSet/>
      <dgm:spPr/>
      <dgm:t>
        <a:bodyPr/>
        <a:lstStyle/>
        <a:p>
          <a:endParaRPr lang="en-US"/>
        </a:p>
      </dgm:t>
    </dgm:pt>
    <dgm:pt modelId="{BAB393FE-1806-8C42-8F66-EEED62C4B66E}">
      <dgm:prSet/>
      <dgm:spPr/>
      <dgm:t>
        <a:bodyPr/>
        <a:lstStyle/>
        <a:p>
          <a:r>
            <a:rPr lang="en-US"/>
            <a:t>May miss interactions that ensemble models can capture</a:t>
          </a:r>
          <a:endParaRPr lang="en-EG"/>
        </a:p>
      </dgm:t>
    </dgm:pt>
    <dgm:pt modelId="{FE203D2F-C909-1045-9DF6-2095881BEB9F}" type="parTrans" cxnId="{8DC6FF95-C353-5347-B3CE-41382746283B}">
      <dgm:prSet/>
      <dgm:spPr/>
      <dgm:t>
        <a:bodyPr/>
        <a:lstStyle/>
        <a:p>
          <a:endParaRPr lang="en-US"/>
        </a:p>
      </dgm:t>
    </dgm:pt>
    <dgm:pt modelId="{72CE4F84-E56F-1847-ABC8-7375FB5A5869}" type="sibTrans" cxnId="{8DC6FF95-C353-5347-B3CE-41382746283B}">
      <dgm:prSet/>
      <dgm:spPr/>
      <dgm:t>
        <a:bodyPr/>
        <a:lstStyle/>
        <a:p>
          <a:endParaRPr lang="en-US"/>
        </a:p>
      </dgm:t>
    </dgm:pt>
    <dgm:pt modelId="{3311952A-FBD1-0649-8102-B32645849504}" type="pres">
      <dgm:prSet presAssocID="{07D5326D-2D5A-8C43-9A48-81762AD240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810590-B27F-E34F-8EB2-1261F705D47D}" type="pres">
      <dgm:prSet presAssocID="{7BDFE560-E584-1E4F-9C79-898F277ADA06}" presName="parentText" presStyleLbl="node1" presStyleIdx="0" presStyleCnt="2" custScaleY="6110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E5BB08-1214-434C-8B5E-A0426B7F7171}" type="pres">
      <dgm:prSet presAssocID="{F7C32A78-623C-B04B-B5C5-657F40F9E0B0}" presName="spacer" presStyleCnt="0"/>
      <dgm:spPr/>
    </dgm:pt>
    <dgm:pt modelId="{43FDBC93-4773-5B43-AD7D-63FD1A6028D5}" type="pres">
      <dgm:prSet presAssocID="{396747D3-646B-DC48-B218-6FAF26F65A06}" presName="parentText" presStyleLbl="node1" presStyleIdx="1" presStyleCnt="2" custScaleY="7162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889C17-E70D-0E40-AB24-352C724D6946}" type="pres">
      <dgm:prSet presAssocID="{396747D3-646B-DC48-B218-6FAF26F65A0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499979-905A-B641-9417-A533E8FB9990}" type="presOf" srcId="{396747D3-646B-DC48-B218-6FAF26F65A06}" destId="{43FDBC93-4773-5B43-AD7D-63FD1A6028D5}" srcOrd="0" destOrd="0" presId="urn:microsoft.com/office/officeart/2005/8/layout/vList2"/>
    <dgm:cxn modelId="{9ACB96A3-E254-DF48-B0A2-2DE3C2D52871}" type="presOf" srcId="{36A9424D-2DF4-A24B-91FD-45C84AB35402}" destId="{69889C17-E70D-0E40-AB24-352C724D6946}" srcOrd="0" destOrd="0" presId="urn:microsoft.com/office/officeart/2005/8/layout/vList2"/>
    <dgm:cxn modelId="{2EE579AA-8963-014C-B37F-FF636E57800E}" srcId="{396747D3-646B-DC48-B218-6FAF26F65A06}" destId="{46F64ACF-270A-1A4A-96F8-3045C75C2DC1}" srcOrd="1" destOrd="0" parTransId="{BE297CE8-24E5-4542-A075-AE171586E41D}" sibTransId="{22ECD117-8D16-CB4F-87E7-73FCE8B97FC5}"/>
    <dgm:cxn modelId="{A0DD0376-6DD6-574C-8AE6-97A4DD59CB50}" type="presOf" srcId="{BAB393FE-1806-8C42-8F66-EEED62C4B66E}" destId="{69889C17-E70D-0E40-AB24-352C724D6946}" srcOrd="0" destOrd="2" presId="urn:microsoft.com/office/officeart/2005/8/layout/vList2"/>
    <dgm:cxn modelId="{8D9643F9-412E-F241-A3CB-1D5E6F591F0E}" srcId="{396747D3-646B-DC48-B218-6FAF26F65A06}" destId="{36A9424D-2DF4-A24B-91FD-45C84AB35402}" srcOrd="0" destOrd="0" parTransId="{6CC6EEE5-0F34-5440-81C1-EE05A66FCC59}" sibTransId="{9F449E1A-CB15-D54B-9706-DCEFBB216002}"/>
    <dgm:cxn modelId="{74482484-91B1-4945-8911-B558744A0D6D}" type="presOf" srcId="{07D5326D-2D5A-8C43-9A48-81762AD240D1}" destId="{3311952A-FBD1-0649-8102-B32645849504}" srcOrd="0" destOrd="0" presId="urn:microsoft.com/office/officeart/2005/8/layout/vList2"/>
    <dgm:cxn modelId="{31C9AB28-7E24-134D-B5C6-0DB6FA5F74AB}" srcId="{07D5326D-2D5A-8C43-9A48-81762AD240D1}" destId="{396747D3-646B-DC48-B218-6FAF26F65A06}" srcOrd="1" destOrd="0" parTransId="{9792175C-3B9C-A746-8811-02ADBF16876D}" sibTransId="{4354DCA0-9E6B-DE48-9E27-F7464EBAA822}"/>
    <dgm:cxn modelId="{8DC6FF95-C353-5347-B3CE-41382746283B}" srcId="{396747D3-646B-DC48-B218-6FAF26F65A06}" destId="{BAB393FE-1806-8C42-8F66-EEED62C4B66E}" srcOrd="2" destOrd="0" parTransId="{FE203D2F-C909-1045-9DF6-2095881BEB9F}" sibTransId="{72CE4F84-E56F-1847-ABC8-7375FB5A5869}"/>
    <dgm:cxn modelId="{8C900678-62E0-BC49-9C08-F9F746D78EB1}" type="presOf" srcId="{7BDFE560-E584-1E4F-9C79-898F277ADA06}" destId="{FA810590-B27F-E34F-8EB2-1261F705D47D}" srcOrd="0" destOrd="0" presId="urn:microsoft.com/office/officeart/2005/8/layout/vList2"/>
    <dgm:cxn modelId="{0614D75C-305C-C846-B33A-D055FF84E20D}" srcId="{07D5326D-2D5A-8C43-9A48-81762AD240D1}" destId="{7BDFE560-E584-1E4F-9C79-898F277ADA06}" srcOrd="0" destOrd="0" parTransId="{38628793-64D4-6744-A028-2E6F90B1D5F7}" sibTransId="{F7C32A78-623C-B04B-B5C5-657F40F9E0B0}"/>
    <dgm:cxn modelId="{BA1D9522-FBFC-7F42-8C56-DFE324A78742}" type="presOf" srcId="{46F64ACF-270A-1A4A-96F8-3045C75C2DC1}" destId="{69889C17-E70D-0E40-AB24-352C724D6946}" srcOrd="0" destOrd="1" presId="urn:microsoft.com/office/officeart/2005/8/layout/vList2"/>
    <dgm:cxn modelId="{D78F10A7-5069-EA4C-BCA2-A75AA83484CC}" type="presParOf" srcId="{3311952A-FBD1-0649-8102-B32645849504}" destId="{FA810590-B27F-E34F-8EB2-1261F705D47D}" srcOrd="0" destOrd="0" presId="urn:microsoft.com/office/officeart/2005/8/layout/vList2"/>
    <dgm:cxn modelId="{9A799912-2FC4-1049-9128-F642565EE690}" type="presParOf" srcId="{3311952A-FBD1-0649-8102-B32645849504}" destId="{4CE5BB08-1214-434C-8B5E-A0426B7F7171}" srcOrd="1" destOrd="0" presId="urn:microsoft.com/office/officeart/2005/8/layout/vList2"/>
    <dgm:cxn modelId="{FF6FAE18-86C1-7D46-B97F-9058B2B39D79}" type="presParOf" srcId="{3311952A-FBD1-0649-8102-B32645849504}" destId="{43FDBC93-4773-5B43-AD7D-63FD1A6028D5}" srcOrd="2" destOrd="0" presId="urn:microsoft.com/office/officeart/2005/8/layout/vList2"/>
    <dgm:cxn modelId="{C2B6A388-F2CB-D640-A4F3-C4063A46A142}" type="presParOf" srcId="{3311952A-FBD1-0649-8102-B32645849504}" destId="{69889C17-E70D-0E40-AB24-352C724D694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AFE831-379B-7C49-B488-3CEF4D226D8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B83FA1-48C3-284B-B53D-3B8B6984CFB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Prioritization</a:t>
          </a:r>
          <a:endParaRPr lang="en-US" dirty="0"/>
        </a:p>
      </dgm:t>
    </dgm:pt>
    <dgm:pt modelId="{0C026704-B9B3-2840-8BA1-12E16802B61D}" type="parTrans" cxnId="{A169E054-0414-7545-B174-C36C674A68CD}">
      <dgm:prSet/>
      <dgm:spPr/>
      <dgm:t>
        <a:bodyPr/>
        <a:lstStyle/>
        <a:p>
          <a:endParaRPr lang="en-US"/>
        </a:p>
      </dgm:t>
    </dgm:pt>
    <dgm:pt modelId="{436DD36A-DB51-5C44-AF80-C3F8FD6C878F}" type="sibTrans" cxnId="{A169E054-0414-7545-B174-C36C674A68CD}">
      <dgm:prSet/>
      <dgm:spPr/>
      <dgm:t>
        <a:bodyPr/>
        <a:lstStyle/>
        <a:p>
          <a:endParaRPr lang="en-US"/>
        </a:p>
      </dgm:t>
    </dgm:pt>
    <dgm:pt modelId="{B1AB7023-8AC5-874E-8094-1BB1AD79DE47}">
      <dgm:prSet/>
      <dgm:spPr/>
      <dgm:t>
        <a:bodyPr/>
        <a:lstStyle/>
        <a:p>
          <a:r>
            <a:rPr lang="en-US"/>
            <a:t>Cost-sensitive decisions</a:t>
          </a:r>
          <a:endParaRPr lang="en-US" dirty="0"/>
        </a:p>
      </dgm:t>
    </dgm:pt>
    <dgm:pt modelId="{0BEB7CF4-34C0-0A49-AF47-26164F0FDA27}" type="parTrans" cxnId="{CB6B8E03-DBCB-A646-BCBB-C3B9500FC498}">
      <dgm:prSet/>
      <dgm:spPr/>
      <dgm:t>
        <a:bodyPr/>
        <a:lstStyle/>
        <a:p>
          <a:endParaRPr lang="en-US"/>
        </a:p>
      </dgm:t>
    </dgm:pt>
    <dgm:pt modelId="{665FDCB8-60E9-674F-AE39-DF2E90C1BE36}" type="sibTrans" cxnId="{CB6B8E03-DBCB-A646-BCBB-C3B9500FC498}">
      <dgm:prSet/>
      <dgm:spPr/>
      <dgm:t>
        <a:bodyPr/>
        <a:lstStyle/>
        <a:p>
          <a:endParaRPr lang="en-US"/>
        </a:p>
      </dgm:t>
    </dgm:pt>
    <dgm:pt modelId="{767480C8-6F02-0D46-A008-88C45D2753E3}">
      <dgm:prSet/>
      <dgm:spPr/>
      <dgm:t>
        <a:bodyPr/>
        <a:lstStyle/>
        <a:p>
          <a:r>
            <a:rPr lang="en-US"/>
            <a:t>Marketing campaigns</a:t>
          </a:r>
          <a:endParaRPr lang="en-US" dirty="0"/>
        </a:p>
      </dgm:t>
    </dgm:pt>
    <dgm:pt modelId="{38133AC3-BB15-054C-A2FA-083152B67DD3}" type="parTrans" cxnId="{C13F7861-72B1-C547-AF9B-325C64008560}">
      <dgm:prSet/>
      <dgm:spPr/>
      <dgm:t>
        <a:bodyPr/>
        <a:lstStyle/>
        <a:p>
          <a:endParaRPr lang="en-US"/>
        </a:p>
      </dgm:t>
    </dgm:pt>
    <dgm:pt modelId="{18795A5B-75AA-334C-9116-561C7AE6AD09}" type="sibTrans" cxnId="{C13F7861-72B1-C547-AF9B-325C64008560}">
      <dgm:prSet/>
      <dgm:spPr/>
      <dgm:t>
        <a:bodyPr/>
        <a:lstStyle/>
        <a:p>
          <a:endParaRPr lang="en-US"/>
        </a:p>
      </dgm:t>
    </dgm:pt>
    <dgm:pt modelId="{9389A140-E22A-D949-9290-98FE0088FEFB}" type="pres">
      <dgm:prSet presAssocID="{CBAFE831-379B-7C49-B488-3CEF4D226D8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1AC17D-D566-4B43-AAB3-8F823C64A701}" type="pres">
      <dgm:prSet presAssocID="{0DB83FA1-48C3-284B-B53D-3B8B6984CFB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C0B7B-199D-8F4C-9973-8CAB55A8A2E2}" type="pres">
      <dgm:prSet presAssocID="{436DD36A-DB51-5C44-AF80-C3F8FD6C878F}" presName="sibTrans" presStyleCnt="0"/>
      <dgm:spPr/>
    </dgm:pt>
    <dgm:pt modelId="{312B2D16-EA62-BF49-A922-A3036BF12744}" type="pres">
      <dgm:prSet presAssocID="{B1AB7023-8AC5-874E-8094-1BB1AD79DE4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7B6DF-6350-1A4E-A779-112630422B2C}" type="pres">
      <dgm:prSet presAssocID="{665FDCB8-60E9-674F-AE39-DF2E90C1BE36}" presName="sibTrans" presStyleCnt="0"/>
      <dgm:spPr/>
    </dgm:pt>
    <dgm:pt modelId="{18B62096-4BAD-9746-86D0-D5295DD59EF7}" type="pres">
      <dgm:prSet presAssocID="{767480C8-6F02-0D46-A008-88C45D2753E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169E054-0414-7545-B174-C36C674A68CD}" srcId="{CBAFE831-379B-7C49-B488-3CEF4D226D83}" destId="{0DB83FA1-48C3-284B-B53D-3B8B6984CFBE}" srcOrd="0" destOrd="0" parTransId="{0C026704-B9B3-2840-8BA1-12E16802B61D}" sibTransId="{436DD36A-DB51-5C44-AF80-C3F8FD6C878F}"/>
    <dgm:cxn modelId="{C13F7861-72B1-C547-AF9B-325C64008560}" srcId="{CBAFE831-379B-7C49-B488-3CEF4D226D83}" destId="{767480C8-6F02-0D46-A008-88C45D2753E3}" srcOrd="2" destOrd="0" parTransId="{38133AC3-BB15-054C-A2FA-083152B67DD3}" sibTransId="{18795A5B-75AA-334C-9116-561C7AE6AD09}"/>
    <dgm:cxn modelId="{CB6B8E03-DBCB-A646-BCBB-C3B9500FC498}" srcId="{CBAFE831-379B-7C49-B488-3CEF4D226D83}" destId="{B1AB7023-8AC5-874E-8094-1BB1AD79DE47}" srcOrd="1" destOrd="0" parTransId="{0BEB7CF4-34C0-0A49-AF47-26164F0FDA27}" sibTransId="{665FDCB8-60E9-674F-AE39-DF2E90C1BE36}"/>
    <dgm:cxn modelId="{3B97CE5B-BC8C-9843-A30B-81685EDC8A7E}" type="presOf" srcId="{767480C8-6F02-0D46-A008-88C45D2753E3}" destId="{18B62096-4BAD-9746-86D0-D5295DD59EF7}" srcOrd="0" destOrd="0" presId="urn:microsoft.com/office/officeart/2005/8/layout/default"/>
    <dgm:cxn modelId="{9CBE80A0-FC11-F44C-B321-469BAB936E2D}" type="presOf" srcId="{B1AB7023-8AC5-874E-8094-1BB1AD79DE47}" destId="{312B2D16-EA62-BF49-A922-A3036BF12744}" srcOrd="0" destOrd="0" presId="urn:microsoft.com/office/officeart/2005/8/layout/default"/>
    <dgm:cxn modelId="{42E85470-7829-694C-B8AE-CC080757CE6A}" type="presOf" srcId="{CBAFE831-379B-7C49-B488-3CEF4D226D83}" destId="{9389A140-E22A-D949-9290-98FE0088FEFB}" srcOrd="0" destOrd="0" presId="urn:microsoft.com/office/officeart/2005/8/layout/default"/>
    <dgm:cxn modelId="{5DEF0F3D-77B9-914D-BDA6-02ACFBEB0198}" type="presOf" srcId="{0DB83FA1-48C3-284B-B53D-3B8B6984CFBE}" destId="{B21AC17D-D566-4B43-AAB3-8F823C64A701}" srcOrd="0" destOrd="0" presId="urn:microsoft.com/office/officeart/2005/8/layout/default"/>
    <dgm:cxn modelId="{940837B4-FEB7-CA4C-95CD-168B7D14668F}" type="presParOf" srcId="{9389A140-E22A-D949-9290-98FE0088FEFB}" destId="{B21AC17D-D566-4B43-AAB3-8F823C64A701}" srcOrd="0" destOrd="0" presId="urn:microsoft.com/office/officeart/2005/8/layout/default"/>
    <dgm:cxn modelId="{AAA10915-06E9-1F44-9DA2-12C3483E0C9A}" type="presParOf" srcId="{9389A140-E22A-D949-9290-98FE0088FEFB}" destId="{385C0B7B-199D-8F4C-9973-8CAB55A8A2E2}" srcOrd="1" destOrd="0" presId="urn:microsoft.com/office/officeart/2005/8/layout/default"/>
    <dgm:cxn modelId="{5B1C5976-B892-5741-8C60-59CF1BED521D}" type="presParOf" srcId="{9389A140-E22A-D949-9290-98FE0088FEFB}" destId="{312B2D16-EA62-BF49-A922-A3036BF12744}" srcOrd="2" destOrd="0" presId="urn:microsoft.com/office/officeart/2005/8/layout/default"/>
    <dgm:cxn modelId="{73482A4F-AD22-204E-ADD6-82907B7DDBFB}" type="presParOf" srcId="{9389A140-E22A-D949-9290-98FE0088FEFB}" destId="{EDB7B6DF-6350-1A4E-A779-112630422B2C}" srcOrd="3" destOrd="0" presId="urn:microsoft.com/office/officeart/2005/8/layout/default"/>
    <dgm:cxn modelId="{D42EA3D5-32DC-9D4C-901D-6BDB2CC2D5EB}" type="presParOf" srcId="{9389A140-E22A-D949-9290-98FE0088FEFB}" destId="{18B62096-4BAD-9746-86D0-D5295DD59EF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1C53E9-223A-744D-B501-E1BDF331ECD1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7FDEB774-DAD8-1448-A53C-71821EBA7E9D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Collected historical customer data</a:t>
          </a:r>
        </a:p>
      </dgm:t>
    </dgm:pt>
    <dgm:pt modelId="{23E69BA3-169B-3A44-83E0-04692CE64360}" type="parTrans" cxnId="{70C8A3CF-3C09-2B4D-AE4F-DDD65AA71A4F}">
      <dgm:prSet/>
      <dgm:spPr/>
      <dgm:t>
        <a:bodyPr/>
        <a:lstStyle/>
        <a:p>
          <a:endParaRPr lang="en-US"/>
        </a:p>
      </dgm:t>
    </dgm:pt>
    <dgm:pt modelId="{D3B10EC3-14DC-764E-912D-2CC96072DD51}" type="sibTrans" cxnId="{70C8A3CF-3C09-2B4D-AE4F-DDD65AA71A4F}">
      <dgm:prSet/>
      <dgm:spPr/>
      <dgm:t>
        <a:bodyPr/>
        <a:lstStyle/>
        <a:p>
          <a:endParaRPr lang="en-US"/>
        </a:p>
      </dgm:t>
    </dgm:pt>
    <dgm:pt modelId="{C0F15954-6DDA-A74C-9981-3019E01A668F}">
      <dgm:prSet/>
      <dgm:spPr/>
      <dgm:t>
        <a:bodyPr/>
        <a:lstStyle/>
        <a:p>
          <a:r>
            <a:rPr lang="en-US"/>
            <a:t>Labeled churn outcomes (Yes/No</a:t>
          </a:r>
          <a:endParaRPr lang="en-US" dirty="0"/>
        </a:p>
      </dgm:t>
    </dgm:pt>
    <dgm:pt modelId="{61E48BB3-9A10-954E-9C9F-27E51D710818}" type="parTrans" cxnId="{DD0E051E-C53A-D246-B9C0-33AA27EC6152}">
      <dgm:prSet/>
      <dgm:spPr/>
      <dgm:t>
        <a:bodyPr/>
        <a:lstStyle/>
        <a:p>
          <a:endParaRPr lang="en-US"/>
        </a:p>
      </dgm:t>
    </dgm:pt>
    <dgm:pt modelId="{B84A5E95-0DED-ED4B-9C19-84533BAAAB9F}" type="sibTrans" cxnId="{DD0E051E-C53A-D246-B9C0-33AA27EC6152}">
      <dgm:prSet/>
      <dgm:spPr/>
      <dgm:t>
        <a:bodyPr/>
        <a:lstStyle/>
        <a:p>
          <a:endParaRPr lang="en-US"/>
        </a:p>
      </dgm:t>
    </dgm:pt>
    <dgm:pt modelId="{DF1EC160-5C21-6840-BAF0-5A0C6B5BC6F4}">
      <dgm:prSet/>
      <dgm:spPr/>
      <dgm:t>
        <a:bodyPr/>
        <a:lstStyle/>
        <a:p>
          <a:r>
            <a:rPr lang="en-US"/>
            <a:t>Selected predictive attributes</a:t>
          </a:r>
          <a:endParaRPr lang="en-US" dirty="0"/>
        </a:p>
      </dgm:t>
    </dgm:pt>
    <dgm:pt modelId="{87FF76F6-B3E8-F147-B6F0-AB8EF0E31704}" type="parTrans" cxnId="{D5C14BF2-B6D0-CF4F-9087-2974E3BB11EC}">
      <dgm:prSet/>
      <dgm:spPr/>
      <dgm:t>
        <a:bodyPr/>
        <a:lstStyle/>
        <a:p>
          <a:endParaRPr lang="en-US"/>
        </a:p>
      </dgm:t>
    </dgm:pt>
    <dgm:pt modelId="{53E2076A-C5E8-D540-907F-4C7BB5832A5B}" type="sibTrans" cxnId="{D5C14BF2-B6D0-CF4F-9087-2974E3BB11EC}">
      <dgm:prSet/>
      <dgm:spPr/>
      <dgm:t>
        <a:bodyPr/>
        <a:lstStyle/>
        <a:p>
          <a:endParaRPr lang="en-US"/>
        </a:p>
      </dgm:t>
    </dgm:pt>
    <dgm:pt modelId="{356D7134-4DC0-9642-9B2F-DD557FCA4548}">
      <dgm:prSet/>
      <dgm:spPr/>
      <dgm:t>
        <a:bodyPr/>
        <a:lstStyle/>
        <a:p>
          <a:r>
            <a:rPr lang="en-US"/>
            <a:t>Built a decision tree</a:t>
          </a:r>
          <a:endParaRPr lang="en-US" dirty="0"/>
        </a:p>
      </dgm:t>
    </dgm:pt>
    <dgm:pt modelId="{737E5EDD-58FA-9A43-A168-B413843021EB}" type="parTrans" cxnId="{7DE1D467-1581-4841-AAC7-BF4C125B9ED9}">
      <dgm:prSet/>
      <dgm:spPr/>
      <dgm:t>
        <a:bodyPr/>
        <a:lstStyle/>
        <a:p>
          <a:endParaRPr lang="en-US"/>
        </a:p>
      </dgm:t>
    </dgm:pt>
    <dgm:pt modelId="{214EE64F-49C7-194E-9A9E-8AC9EDA6AD8F}" type="sibTrans" cxnId="{7DE1D467-1581-4841-AAC7-BF4C125B9ED9}">
      <dgm:prSet/>
      <dgm:spPr/>
      <dgm:t>
        <a:bodyPr/>
        <a:lstStyle/>
        <a:p>
          <a:endParaRPr lang="en-US"/>
        </a:p>
      </dgm:t>
    </dgm:pt>
    <dgm:pt modelId="{17E36DE6-93F2-564E-AD69-EF9B8D54B72D}">
      <dgm:prSet/>
      <dgm:spPr/>
      <dgm:t>
        <a:bodyPr/>
        <a:lstStyle/>
        <a:p>
          <a:r>
            <a:rPr lang="en-US"/>
            <a:t>Used tree to estimate churn risk</a:t>
          </a:r>
          <a:endParaRPr lang="en-US" dirty="0"/>
        </a:p>
      </dgm:t>
    </dgm:pt>
    <dgm:pt modelId="{D9213C27-B9B7-AC4C-B5E1-8464F2A7D7FD}" type="parTrans" cxnId="{A31DE0A4-C4DD-5142-BD24-50E10B0DA2CA}">
      <dgm:prSet/>
      <dgm:spPr/>
      <dgm:t>
        <a:bodyPr/>
        <a:lstStyle/>
        <a:p>
          <a:endParaRPr lang="en-US"/>
        </a:p>
      </dgm:t>
    </dgm:pt>
    <dgm:pt modelId="{7ED4E449-3D9C-A643-A909-7E8EED82F79A}" type="sibTrans" cxnId="{A31DE0A4-C4DD-5142-BD24-50E10B0DA2CA}">
      <dgm:prSet/>
      <dgm:spPr/>
      <dgm:t>
        <a:bodyPr/>
        <a:lstStyle/>
        <a:p>
          <a:endParaRPr lang="en-US"/>
        </a:p>
      </dgm:t>
    </dgm:pt>
    <dgm:pt modelId="{B47E50DC-8A29-844C-BC69-50C6D170C0EB}" type="pres">
      <dgm:prSet presAssocID="{9D1C53E9-223A-744D-B501-E1BDF331ECD1}" presName="Name0" presStyleCnt="0">
        <dgm:presLayoutVars>
          <dgm:dir/>
          <dgm:resizeHandles val="exact"/>
        </dgm:presLayoutVars>
      </dgm:prSet>
      <dgm:spPr/>
    </dgm:pt>
    <dgm:pt modelId="{80166023-28B0-4A4F-A979-F8014027D508}" type="pres">
      <dgm:prSet presAssocID="{7FDEB774-DAD8-1448-A53C-71821EBA7E9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E8108E-6A11-B74C-B8E1-599A2A710CDA}" type="pres">
      <dgm:prSet presAssocID="{D3B10EC3-14DC-764E-912D-2CC96072DD51}" presName="sibTrans" presStyleLbl="sibTrans2D1" presStyleIdx="0" presStyleCnt="4"/>
      <dgm:spPr/>
      <dgm:t>
        <a:bodyPr/>
        <a:lstStyle/>
        <a:p>
          <a:endParaRPr lang="en-US"/>
        </a:p>
      </dgm:t>
    </dgm:pt>
    <dgm:pt modelId="{FF049227-73F2-3E4E-9B6C-B80C0900BD50}" type="pres">
      <dgm:prSet presAssocID="{D3B10EC3-14DC-764E-912D-2CC96072DD51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37F78A03-B3E1-124F-8905-F3238A868CCC}" type="pres">
      <dgm:prSet presAssocID="{C0F15954-6DDA-A74C-9981-3019E01A668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46EA90-9E70-7042-A6CB-BB42C149A29D}" type="pres">
      <dgm:prSet presAssocID="{B84A5E95-0DED-ED4B-9C19-84533BAAAB9F}" presName="sibTrans" presStyleLbl="sibTrans2D1" presStyleIdx="1" presStyleCnt="4"/>
      <dgm:spPr/>
      <dgm:t>
        <a:bodyPr/>
        <a:lstStyle/>
        <a:p>
          <a:endParaRPr lang="en-US"/>
        </a:p>
      </dgm:t>
    </dgm:pt>
    <dgm:pt modelId="{E4AEE5B3-2BA5-8747-ADB4-61E37ADCE516}" type="pres">
      <dgm:prSet presAssocID="{B84A5E95-0DED-ED4B-9C19-84533BAAAB9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42C89EE6-25EA-644F-B710-1FB02591994D}" type="pres">
      <dgm:prSet presAssocID="{DF1EC160-5C21-6840-BAF0-5A0C6B5BC6F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85DCB7-7EA7-DE4C-AF93-2CBBD77A9055}" type="pres">
      <dgm:prSet presAssocID="{53E2076A-C5E8-D540-907F-4C7BB5832A5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8A191CDE-80C6-6941-99D8-DE52EA8433A8}" type="pres">
      <dgm:prSet presAssocID="{53E2076A-C5E8-D540-907F-4C7BB5832A5B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A145D231-29C5-2644-9EF3-517401F1A64A}" type="pres">
      <dgm:prSet presAssocID="{356D7134-4DC0-9642-9B2F-DD557FCA454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953397-83E0-654A-B9ED-A1F1D5BBE1DC}" type="pres">
      <dgm:prSet presAssocID="{214EE64F-49C7-194E-9A9E-8AC9EDA6AD8F}" presName="sibTrans" presStyleLbl="sibTrans2D1" presStyleIdx="3" presStyleCnt="4"/>
      <dgm:spPr/>
      <dgm:t>
        <a:bodyPr/>
        <a:lstStyle/>
        <a:p>
          <a:endParaRPr lang="en-US"/>
        </a:p>
      </dgm:t>
    </dgm:pt>
    <dgm:pt modelId="{BD7BF08D-B25B-4B4A-A844-A0C1D114D5EF}" type="pres">
      <dgm:prSet presAssocID="{214EE64F-49C7-194E-9A9E-8AC9EDA6AD8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3C18A048-D75E-F340-A604-9F29C376601C}" type="pres">
      <dgm:prSet presAssocID="{17E36DE6-93F2-564E-AD69-EF9B8D54B72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C8A3CF-3C09-2B4D-AE4F-DDD65AA71A4F}" srcId="{9D1C53E9-223A-744D-B501-E1BDF331ECD1}" destId="{7FDEB774-DAD8-1448-A53C-71821EBA7E9D}" srcOrd="0" destOrd="0" parTransId="{23E69BA3-169B-3A44-83E0-04692CE64360}" sibTransId="{D3B10EC3-14DC-764E-912D-2CC96072DD51}"/>
    <dgm:cxn modelId="{C1E3AD28-CCF2-2740-A1D7-1A8F51315FBE}" type="presOf" srcId="{214EE64F-49C7-194E-9A9E-8AC9EDA6AD8F}" destId="{35953397-83E0-654A-B9ED-A1F1D5BBE1DC}" srcOrd="0" destOrd="0" presId="urn:microsoft.com/office/officeart/2005/8/layout/process1"/>
    <dgm:cxn modelId="{7DE1D467-1581-4841-AAC7-BF4C125B9ED9}" srcId="{9D1C53E9-223A-744D-B501-E1BDF331ECD1}" destId="{356D7134-4DC0-9642-9B2F-DD557FCA4548}" srcOrd="3" destOrd="0" parTransId="{737E5EDD-58FA-9A43-A168-B413843021EB}" sibTransId="{214EE64F-49C7-194E-9A9E-8AC9EDA6AD8F}"/>
    <dgm:cxn modelId="{2DEB0226-0666-D942-9F18-76F2C7F7953B}" type="presOf" srcId="{53E2076A-C5E8-D540-907F-4C7BB5832A5B}" destId="{8A191CDE-80C6-6941-99D8-DE52EA8433A8}" srcOrd="1" destOrd="0" presId="urn:microsoft.com/office/officeart/2005/8/layout/process1"/>
    <dgm:cxn modelId="{B75D047D-E5DF-A943-BEF0-7A02F774E427}" type="presOf" srcId="{356D7134-4DC0-9642-9B2F-DD557FCA4548}" destId="{A145D231-29C5-2644-9EF3-517401F1A64A}" srcOrd="0" destOrd="0" presId="urn:microsoft.com/office/officeart/2005/8/layout/process1"/>
    <dgm:cxn modelId="{7618C8BE-3629-884D-BE20-4B9E64644609}" type="presOf" srcId="{17E36DE6-93F2-564E-AD69-EF9B8D54B72D}" destId="{3C18A048-D75E-F340-A604-9F29C376601C}" srcOrd="0" destOrd="0" presId="urn:microsoft.com/office/officeart/2005/8/layout/process1"/>
    <dgm:cxn modelId="{F985948D-970A-DE4D-9595-984E380D74C8}" type="presOf" srcId="{D3B10EC3-14DC-764E-912D-2CC96072DD51}" destId="{FF049227-73F2-3E4E-9B6C-B80C0900BD50}" srcOrd="1" destOrd="0" presId="urn:microsoft.com/office/officeart/2005/8/layout/process1"/>
    <dgm:cxn modelId="{D5C14BF2-B6D0-CF4F-9087-2974E3BB11EC}" srcId="{9D1C53E9-223A-744D-B501-E1BDF331ECD1}" destId="{DF1EC160-5C21-6840-BAF0-5A0C6B5BC6F4}" srcOrd="2" destOrd="0" parTransId="{87FF76F6-B3E8-F147-B6F0-AB8EF0E31704}" sibTransId="{53E2076A-C5E8-D540-907F-4C7BB5832A5B}"/>
    <dgm:cxn modelId="{0556DF50-6832-2E49-AB2C-91A9D366BAC3}" type="presOf" srcId="{C0F15954-6DDA-A74C-9981-3019E01A668F}" destId="{37F78A03-B3E1-124F-8905-F3238A868CCC}" srcOrd="0" destOrd="0" presId="urn:microsoft.com/office/officeart/2005/8/layout/process1"/>
    <dgm:cxn modelId="{EABF2482-1E8A-9440-B052-54768A14F3DC}" type="presOf" srcId="{D3B10EC3-14DC-764E-912D-2CC96072DD51}" destId="{6FE8108E-6A11-B74C-B8E1-599A2A710CDA}" srcOrd="0" destOrd="0" presId="urn:microsoft.com/office/officeart/2005/8/layout/process1"/>
    <dgm:cxn modelId="{FD5D137C-6E30-7C45-A1F1-0E7BF462F3CE}" type="presOf" srcId="{B84A5E95-0DED-ED4B-9C19-84533BAAAB9F}" destId="{E4AEE5B3-2BA5-8747-ADB4-61E37ADCE516}" srcOrd="1" destOrd="0" presId="urn:microsoft.com/office/officeart/2005/8/layout/process1"/>
    <dgm:cxn modelId="{C9AF2A1F-76C3-E94A-B863-6CF0B118FEA1}" type="presOf" srcId="{9D1C53E9-223A-744D-B501-E1BDF331ECD1}" destId="{B47E50DC-8A29-844C-BC69-50C6D170C0EB}" srcOrd="0" destOrd="0" presId="urn:microsoft.com/office/officeart/2005/8/layout/process1"/>
    <dgm:cxn modelId="{DD0E051E-C53A-D246-B9C0-33AA27EC6152}" srcId="{9D1C53E9-223A-744D-B501-E1BDF331ECD1}" destId="{C0F15954-6DDA-A74C-9981-3019E01A668F}" srcOrd="1" destOrd="0" parTransId="{61E48BB3-9A10-954E-9C9F-27E51D710818}" sibTransId="{B84A5E95-0DED-ED4B-9C19-84533BAAAB9F}"/>
    <dgm:cxn modelId="{480A0A1C-4BB2-DB49-8999-6470145FB014}" type="presOf" srcId="{7FDEB774-DAD8-1448-A53C-71821EBA7E9D}" destId="{80166023-28B0-4A4F-A979-F8014027D508}" srcOrd="0" destOrd="0" presId="urn:microsoft.com/office/officeart/2005/8/layout/process1"/>
    <dgm:cxn modelId="{A31DE0A4-C4DD-5142-BD24-50E10B0DA2CA}" srcId="{9D1C53E9-223A-744D-B501-E1BDF331ECD1}" destId="{17E36DE6-93F2-564E-AD69-EF9B8D54B72D}" srcOrd="4" destOrd="0" parTransId="{D9213C27-B9B7-AC4C-B5E1-8464F2A7D7FD}" sibTransId="{7ED4E449-3D9C-A643-A909-7E8EED82F79A}"/>
    <dgm:cxn modelId="{4B0B6D7A-F9A2-5040-8F16-F2495F489F7D}" type="presOf" srcId="{214EE64F-49C7-194E-9A9E-8AC9EDA6AD8F}" destId="{BD7BF08D-B25B-4B4A-A844-A0C1D114D5EF}" srcOrd="1" destOrd="0" presId="urn:microsoft.com/office/officeart/2005/8/layout/process1"/>
    <dgm:cxn modelId="{3CF3BADC-EB6C-5D40-8012-B04A2A2146EF}" type="presOf" srcId="{B84A5E95-0DED-ED4B-9C19-84533BAAAB9F}" destId="{0046EA90-9E70-7042-A6CB-BB42C149A29D}" srcOrd="0" destOrd="0" presId="urn:microsoft.com/office/officeart/2005/8/layout/process1"/>
    <dgm:cxn modelId="{F684F6A5-25AE-D049-9EA8-5E8C6306C9D1}" type="presOf" srcId="{DF1EC160-5C21-6840-BAF0-5A0C6B5BC6F4}" destId="{42C89EE6-25EA-644F-B710-1FB02591994D}" srcOrd="0" destOrd="0" presId="urn:microsoft.com/office/officeart/2005/8/layout/process1"/>
    <dgm:cxn modelId="{A767A1AA-9C69-4041-8997-53D137FD5412}" type="presOf" srcId="{53E2076A-C5E8-D540-907F-4C7BB5832A5B}" destId="{6785DCB7-7EA7-DE4C-AF93-2CBBD77A9055}" srcOrd="0" destOrd="0" presId="urn:microsoft.com/office/officeart/2005/8/layout/process1"/>
    <dgm:cxn modelId="{4B7FC52D-8513-E642-80F5-721B5E378BFE}" type="presParOf" srcId="{B47E50DC-8A29-844C-BC69-50C6D170C0EB}" destId="{80166023-28B0-4A4F-A979-F8014027D508}" srcOrd="0" destOrd="0" presId="urn:microsoft.com/office/officeart/2005/8/layout/process1"/>
    <dgm:cxn modelId="{0150A3DA-3257-2F43-878D-7E724A15529E}" type="presParOf" srcId="{B47E50DC-8A29-844C-BC69-50C6D170C0EB}" destId="{6FE8108E-6A11-B74C-B8E1-599A2A710CDA}" srcOrd="1" destOrd="0" presId="urn:microsoft.com/office/officeart/2005/8/layout/process1"/>
    <dgm:cxn modelId="{F6148421-C792-214B-A391-F357C3C550B7}" type="presParOf" srcId="{6FE8108E-6A11-B74C-B8E1-599A2A710CDA}" destId="{FF049227-73F2-3E4E-9B6C-B80C0900BD50}" srcOrd="0" destOrd="0" presId="urn:microsoft.com/office/officeart/2005/8/layout/process1"/>
    <dgm:cxn modelId="{03526632-E0D3-904E-A73E-8C588DC5968A}" type="presParOf" srcId="{B47E50DC-8A29-844C-BC69-50C6D170C0EB}" destId="{37F78A03-B3E1-124F-8905-F3238A868CCC}" srcOrd="2" destOrd="0" presId="urn:microsoft.com/office/officeart/2005/8/layout/process1"/>
    <dgm:cxn modelId="{DEDBB5EE-B0E0-FB47-BFDB-74A124081646}" type="presParOf" srcId="{B47E50DC-8A29-844C-BC69-50C6D170C0EB}" destId="{0046EA90-9E70-7042-A6CB-BB42C149A29D}" srcOrd="3" destOrd="0" presId="urn:microsoft.com/office/officeart/2005/8/layout/process1"/>
    <dgm:cxn modelId="{F1DEAF06-168A-E246-A9C8-80CAA19C2E8C}" type="presParOf" srcId="{0046EA90-9E70-7042-A6CB-BB42C149A29D}" destId="{E4AEE5B3-2BA5-8747-ADB4-61E37ADCE516}" srcOrd="0" destOrd="0" presId="urn:microsoft.com/office/officeart/2005/8/layout/process1"/>
    <dgm:cxn modelId="{471BE8D0-B829-674D-9106-F833BAE22923}" type="presParOf" srcId="{B47E50DC-8A29-844C-BC69-50C6D170C0EB}" destId="{42C89EE6-25EA-644F-B710-1FB02591994D}" srcOrd="4" destOrd="0" presId="urn:microsoft.com/office/officeart/2005/8/layout/process1"/>
    <dgm:cxn modelId="{92E825CB-FAA2-2245-B22A-E01EF0BBBFF6}" type="presParOf" srcId="{B47E50DC-8A29-844C-BC69-50C6D170C0EB}" destId="{6785DCB7-7EA7-DE4C-AF93-2CBBD77A9055}" srcOrd="5" destOrd="0" presId="urn:microsoft.com/office/officeart/2005/8/layout/process1"/>
    <dgm:cxn modelId="{BCC821F4-B75A-DD40-A8E5-4CD27756CA57}" type="presParOf" srcId="{6785DCB7-7EA7-DE4C-AF93-2CBBD77A9055}" destId="{8A191CDE-80C6-6941-99D8-DE52EA8433A8}" srcOrd="0" destOrd="0" presId="urn:microsoft.com/office/officeart/2005/8/layout/process1"/>
    <dgm:cxn modelId="{82745F02-2C79-3240-B17D-AAFF6438DC01}" type="presParOf" srcId="{B47E50DC-8A29-844C-BC69-50C6D170C0EB}" destId="{A145D231-29C5-2644-9EF3-517401F1A64A}" srcOrd="6" destOrd="0" presId="urn:microsoft.com/office/officeart/2005/8/layout/process1"/>
    <dgm:cxn modelId="{192CAE6E-9BB8-DC46-AD9E-0D9DE4251F14}" type="presParOf" srcId="{B47E50DC-8A29-844C-BC69-50C6D170C0EB}" destId="{35953397-83E0-654A-B9ED-A1F1D5BBE1DC}" srcOrd="7" destOrd="0" presId="urn:microsoft.com/office/officeart/2005/8/layout/process1"/>
    <dgm:cxn modelId="{E9DC6E35-1EA5-024F-B136-C33F2D3AF37B}" type="presParOf" srcId="{35953397-83E0-654A-B9ED-A1F1D5BBE1DC}" destId="{BD7BF08D-B25B-4B4A-A844-A0C1D114D5EF}" srcOrd="0" destOrd="0" presId="urn:microsoft.com/office/officeart/2005/8/layout/process1"/>
    <dgm:cxn modelId="{69DA7CA0-AB1E-1F45-A12E-9F1BE9636127}" type="presParOf" srcId="{B47E50DC-8A29-844C-BC69-50C6D170C0EB}" destId="{3C18A048-D75E-F340-A604-9F29C376601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Predictive modeling supports forward-looking business decisions</a:t>
          </a:r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/>
        </a:p>
      </dgm:t>
    </dgm:pt>
    <dgm:pt modelId="{909E0032-437A-984D-B5E2-81CFFC0331B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Supervised segmentation divides data into meaningful subgroups</a:t>
          </a:r>
        </a:p>
      </dgm:t>
    </dgm:pt>
    <dgm:pt modelId="{190BE633-B182-E34F-B536-51D75F74F098}" type="parTrans" cxnId="{613B73F2-BE2C-4140-9DCA-F8089B5D4058}">
      <dgm:prSet/>
      <dgm:spPr/>
      <dgm:t>
        <a:bodyPr/>
        <a:lstStyle/>
        <a:p>
          <a:endParaRPr lang="en-US"/>
        </a:p>
      </dgm:t>
    </dgm:pt>
    <dgm:pt modelId="{18229C13-8869-0448-9EE2-2421E572501E}" type="sibTrans" cxnId="{613B73F2-BE2C-4140-9DCA-F8089B5D4058}">
      <dgm:prSet/>
      <dgm:spPr/>
      <dgm:t>
        <a:bodyPr/>
        <a:lstStyle/>
        <a:p>
          <a:endParaRPr lang="en-US"/>
        </a:p>
      </dgm:t>
    </dgm:pt>
    <dgm:pt modelId="{F53BCA54-240D-FF43-946A-3978209C2AA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Informative attributes reduce uncertainty about outcomes</a:t>
          </a:r>
        </a:p>
      </dgm:t>
    </dgm:pt>
    <dgm:pt modelId="{6F37F888-A208-0044-951B-E10EEB12CDCB}" type="parTrans" cxnId="{0B862C07-022A-C84C-8E7C-738FB700EAD8}">
      <dgm:prSet/>
      <dgm:spPr/>
      <dgm:t>
        <a:bodyPr/>
        <a:lstStyle/>
        <a:p>
          <a:endParaRPr lang="en-US"/>
        </a:p>
      </dgm:t>
    </dgm:pt>
    <dgm:pt modelId="{01C8FC98-5CDB-124E-AE13-13992302438F}" type="sibTrans" cxnId="{0B862C07-022A-C84C-8E7C-738FB700EAD8}">
      <dgm:prSet/>
      <dgm:spPr/>
      <dgm:t>
        <a:bodyPr/>
        <a:lstStyle/>
        <a:p>
          <a:endParaRPr lang="en-US"/>
        </a:p>
      </dgm:t>
    </dgm:pt>
    <dgm:pt modelId="{B7913369-E6E0-744B-B0DC-1577F858CBA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Decision trees are:</a:t>
          </a:r>
        </a:p>
      </dgm:t>
    </dgm:pt>
    <dgm:pt modelId="{088C0D48-0C99-A348-AD6C-0F942FADF196}" type="parTrans" cxnId="{B0DEED53-743A-D743-9851-2D2E1182EC9E}">
      <dgm:prSet/>
      <dgm:spPr/>
      <dgm:t>
        <a:bodyPr/>
        <a:lstStyle/>
        <a:p>
          <a:endParaRPr lang="en-US"/>
        </a:p>
      </dgm:t>
    </dgm:pt>
    <dgm:pt modelId="{18EEC6F5-46FE-E04C-B8AA-EC0314A2C31E}" type="sibTrans" cxnId="{B0DEED53-743A-D743-9851-2D2E1182EC9E}">
      <dgm:prSet/>
      <dgm:spPr/>
      <dgm:t>
        <a:bodyPr/>
        <a:lstStyle/>
        <a:p>
          <a:endParaRPr lang="en-US"/>
        </a:p>
      </dgm:t>
    </dgm:pt>
    <dgm:pt modelId="{F728DD32-240D-1342-8E00-9D6AB35EC840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Interpretable
Easy to deploy
Powerful for classification and probability estimation</a:t>
          </a:r>
        </a:p>
      </dgm:t>
    </dgm:pt>
    <dgm:pt modelId="{E31ECE96-4328-9345-B696-3D46C8302DA8}" type="parTrans" cxnId="{093B933F-CB25-2A41-A14D-B34C934A35AC}">
      <dgm:prSet/>
      <dgm:spPr/>
      <dgm:t>
        <a:bodyPr/>
        <a:lstStyle/>
        <a:p>
          <a:endParaRPr lang="en-US"/>
        </a:p>
      </dgm:t>
    </dgm:pt>
    <dgm:pt modelId="{BAB40352-E0CD-624B-A855-E12720A65F41}" type="sibTrans" cxnId="{093B933F-CB25-2A41-A14D-B34C934A35AC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7DF52B-8499-044F-8AF0-A1D3AF285D9B}" type="pres">
      <dgm:prSet presAssocID="{C721E050-4CE3-594D-821B-94A8C6429DEB}" presName="spacer" presStyleCnt="0"/>
      <dgm:spPr/>
    </dgm:pt>
    <dgm:pt modelId="{AB9D2433-03D9-2948-94BB-5B158730ED1C}" type="pres">
      <dgm:prSet presAssocID="{909E0032-437A-984D-B5E2-81CFFC0331B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63D1A8-8E2A-DF4A-B8F2-CD9196E246B3}" type="pres">
      <dgm:prSet presAssocID="{18229C13-8869-0448-9EE2-2421E572501E}" presName="spacer" presStyleCnt="0"/>
      <dgm:spPr/>
    </dgm:pt>
    <dgm:pt modelId="{B3DDC017-9B8D-AF48-ABA7-6BA8AF1E2746}" type="pres">
      <dgm:prSet presAssocID="{F53BCA54-240D-FF43-946A-3978209C2AA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E077CF-BA7E-3446-83B1-598D9240B5CD}" type="pres">
      <dgm:prSet presAssocID="{01C8FC98-5CDB-124E-AE13-13992302438F}" presName="spacer" presStyleCnt="0"/>
      <dgm:spPr/>
    </dgm:pt>
    <dgm:pt modelId="{9D28615E-ECB8-5843-8C7C-C60983A2B3D8}" type="pres">
      <dgm:prSet presAssocID="{B7913369-E6E0-744B-B0DC-1577F858CBA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EDCD29-6EA5-9740-8945-7B19EFB347BB}" type="pres">
      <dgm:prSet presAssocID="{B7913369-E6E0-744B-B0DC-1577F858CBA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1F628D-D45A-F541-B1EF-C2783C471ABA}" type="presOf" srcId="{F53BCA54-240D-FF43-946A-3978209C2AA4}" destId="{B3DDC017-9B8D-AF48-ABA7-6BA8AF1E2746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E796D508-3EA2-8444-A48E-B0B9B80A91CB}" type="presOf" srcId="{F728DD32-240D-1342-8E00-9D6AB35EC840}" destId="{C6EDCD29-6EA5-9740-8945-7B19EFB347BB}" srcOrd="0" destOrd="0" presId="urn:microsoft.com/office/officeart/2005/8/layout/vList2"/>
    <dgm:cxn modelId="{613B73F2-BE2C-4140-9DCA-F8089B5D4058}" srcId="{86B1F3D8-D957-B14D-87E1-B0D1D6D72F90}" destId="{909E0032-437A-984D-B5E2-81CFFC0331BB}" srcOrd="1" destOrd="0" parTransId="{190BE633-B182-E34F-B536-51D75F74F098}" sibTransId="{18229C13-8869-0448-9EE2-2421E572501E}"/>
    <dgm:cxn modelId="{4B5369ED-ADDC-2D49-A4E5-DDD09120B435}" type="presOf" srcId="{909E0032-437A-984D-B5E2-81CFFC0331BB}" destId="{AB9D2433-03D9-2948-94BB-5B158730ED1C}" srcOrd="0" destOrd="0" presId="urn:microsoft.com/office/officeart/2005/8/layout/vList2"/>
    <dgm:cxn modelId="{62DA0F10-DB9B-BF4E-9B29-59485AF8D315}" type="presOf" srcId="{B7913369-E6E0-744B-B0DC-1577F858CBA7}" destId="{9D28615E-ECB8-5843-8C7C-C60983A2B3D8}" srcOrd="0" destOrd="0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0B862C07-022A-C84C-8E7C-738FB700EAD8}" srcId="{86B1F3D8-D957-B14D-87E1-B0D1D6D72F90}" destId="{F53BCA54-240D-FF43-946A-3978209C2AA4}" srcOrd="2" destOrd="0" parTransId="{6F37F888-A208-0044-951B-E10EEB12CDCB}" sibTransId="{01C8FC98-5CDB-124E-AE13-13992302438F}"/>
    <dgm:cxn modelId="{B0DEED53-743A-D743-9851-2D2E1182EC9E}" srcId="{86B1F3D8-D957-B14D-87E1-B0D1D6D72F90}" destId="{B7913369-E6E0-744B-B0DC-1577F858CBA7}" srcOrd="3" destOrd="0" parTransId="{088C0D48-0C99-A348-AD6C-0F942FADF196}" sibTransId="{18EEC6F5-46FE-E04C-B8AA-EC0314A2C31E}"/>
    <dgm:cxn modelId="{093B933F-CB25-2A41-A14D-B34C934A35AC}" srcId="{B7913369-E6E0-744B-B0DC-1577F858CBA7}" destId="{F728DD32-240D-1342-8E00-9D6AB35EC840}" srcOrd="0" destOrd="0" parTransId="{E31ECE96-4328-9345-B696-3D46C8302DA8}" sibTransId="{BAB40352-E0CD-624B-A855-E12720A65F41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EBEB2E8B-C551-6B4B-8DA2-AF5CB2B613C9}" type="presParOf" srcId="{D80DA091-FED0-1B4D-827F-FFA5C4DA7BE3}" destId="{DC7DF52B-8499-044F-8AF0-A1D3AF285D9B}" srcOrd="1" destOrd="0" presId="urn:microsoft.com/office/officeart/2005/8/layout/vList2"/>
    <dgm:cxn modelId="{2D55A772-D9A7-5D40-8ABB-DC1E6103CC63}" type="presParOf" srcId="{D80DA091-FED0-1B4D-827F-FFA5C4DA7BE3}" destId="{AB9D2433-03D9-2948-94BB-5B158730ED1C}" srcOrd="2" destOrd="0" presId="urn:microsoft.com/office/officeart/2005/8/layout/vList2"/>
    <dgm:cxn modelId="{46218EA9-3A5C-AE4C-A3E5-BD164F2558D9}" type="presParOf" srcId="{D80DA091-FED0-1B4D-827F-FFA5C4DA7BE3}" destId="{9E63D1A8-8E2A-DF4A-B8F2-CD9196E246B3}" srcOrd="3" destOrd="0" presId="urn:microsoft.com/office/officeart/2005/8/layout/vList2"/>
    <dgm:cxn modelId="{D82D3C8B-1DD3-0E46-AF6E-6870D04062C4}" type="presParOf" srcId="{D80DA091-FED0-1B4D-827F-FFA5C4DA7BE3}" destId="{B3DDC017-9B8D-AF48-ABA7-6BA8AF1E2746}" srcOrd="4" destOrd="0" presId="urn:microsoft.com/office/officeart/2005/8/layout/vList2"/>
    <dgm:cxn modelId="{B7CE615E-FDB3-5D40-9AA3-9DD8F9A1ACF4}" type="presParOf" srcId="{D80DA091-FED0-1B4D-827F-FFA5C4DA7BE3}" destId="{8DE077CF-BA7E-3446-83B1-598D9240B5CD}" srcOrd="5" destOrd="0" presId="urn:microsoft.com/office/officeart/2005/8/layout/vList2"/>
    <dgm:cxn modelId="{CC722940-8EDE-5448-8D96-22CF5B08053A}" type="presParOf" srcId="{D80DA091-FED0-1B4D-827F-FFA5C4DA7BE3}" destId="{9D28615E-ECB8-5843-8C7C-C60983A2B3D8}" srcOrd="6" destOrd="0" presId="urn:microsoft.com/office/officeart/2005/8/layout/vList2"/>
    <dgm:cxn modelId="{57C9FF6D-AC91-C34F-B924-465DE5DA8A29}" type="presParOf" srcId="{D80DA091-FED0-1B4D-827F-FFA5C4DA7BE3}" destId="{C6EDCD29-6EA5-9740-8945-7B19EFB347BB}" srcOrd="7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24E9B-E69C-8F42-B5C3-B5A8EC9E370E}">
      <dsp:nvSpPr>
        <dsp:cNvPr id="0" name=""/>
        <dsp:cNvSpPr/>
      </dsp:nvSpPr>
      <dsp:spPr>
        <a:xfrm>
          <a:off x="787976" y="1236"/>
          <a:ext cx="2756903" cy="1654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300" kern="1200"/>
            <a:t>Increases prediction accuracy</a:t>
          </a:r>
          <a:endParaRPr lang="en-US" sz="3300" kern="1200" dirty="0"/>
        </a:p>
      </dsp:txBody>
      <dsp:txXfrm>
        <a:off x="787976" y="1236"/>
        <a:ext cx="2756903" cy="1654142"/>
      </dsp:txXfrm>
    </dsp:sp>
    <dsp:sp modelId="{05987F88-B367-4946-ADC0-2A3D75770841}">
      <dsp:nvSpPr>
        <dsp:cNvPr id="0" name=""/>
        <dsp:cNvSpPr/>
      </dsp:nvSpPr>
      <dsp:spPr>
        <a:xfrm>
          <a:off x="3820571" y="1236"/>
          <a:ext cx="2756903" cy="1654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Enables targeted actions</a:t>
          </a:r>
          <a:endParaRPr lang="en-US" sz="3300" kern="1200" dirty="0"/>
        </a:p>
      </dsp:txBody>
      <dsp:txXfrm>
        <a:off x="3820571" y="1236"/>
        <a:ext cx="2756903" cy="1654142"/>
      </dsp:txXfrm>
    </dsp:sp>
    <dsp:sp modelId="{07E8ECD5-8C82-B045-94A1-1A285BE01B73}">
      <dsp:nvSpPr>
        <dsp:cNvPr id="0" name=""/>
        <dsp:cNvSpPr/>
      </dsp:nvSpPr>
      <dsp:spPr>
        <a:xfrm>
          <a:off x="6853165" y="1236"/>
          <a:ext cx="2756903" cy="16541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Simplifies complex problems</a:t>
          </a:r>
          <a:endParaRPr lang="en-US" sz="3300" kern="1200" dirty="0"/>
        </a:p>
      </dsp:txBody>
      <dsp:txXfrm>
        <a:off x="6853165" y="1236"/>
        <a:ext cx="2756903" cy="165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30AF0-FDD0-ED45-A262-3B52A2219E63}">
      <dsp:nvSpPr>
        <dsp:cNvPr id="0" name=""/>
        <dsp:cNvSpPr/>
      </dsp:nvSpPr>
      <dsp:spPr>
        <a:xfrm>
          <a:off x="1545780" y="0"/>
          <a:ext cx="3442148" cy="2065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300" kern="1200" dirty="0"/>
            <a:t>Strongly correlates with the target variable</a:t>
          </a:r>
        </a:p>
      </dsp:txBody>
      <dsp:txXfrm>
        <a:off x="1545780" y="0"/>
        <a:ext cx="3442148" cy="2065288"/>
      </dsp:txXfrm>
    </dsp:sp>
    <dsp:sp modelId="{84858AA0-8D21-4542-ABC0-F4660C354AB2}">
      <dsp:nvSpPr>
        <dsp:cNvPr id="0" name=""/>
        <dsp:cNvSpPr/>
      </dsp:nvSpPr>
      <dsp:spPr>
        <a:xfrm>
          <a:off x="5370867" y="1318"/>
          <a:ext cx="3442148" cy="2065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Helps predict the target better than chance</a:t>
          </a:r>
          <a:endParaRPr lang="ar-SA" sz="3300" kern="1200"/>
        </a:p>
      </dsp:txBody>
      <dsp:txXfrm>
        <a:off x="5370867" y="1318"/>
        <a:ext cx="3442148" cy="20652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67C1A-8D86-DC46-9CC9-22C148E38813}">
      <dsp:nvSpPr>
        <dsp:cNvPr id="0" name=""/>
        <dsp:cNvSpPr/>
      </dsp:nvSpPr>
      <dsp:spPr>
        <a:xfrm>
          <a:off x="3067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/>
            <a:t>Month-to-month = higher churn</a:t>
          </a:r>
          <a:endParaRPr lang="en-US" sz="2300" kern="1200" dirty="0"/>
        </a:p>
      </dsp:txBody>
      <dsp:txXfrm>
        <a:off x="3067" y="770100"/>
        <a:ext cx="2433429" cy="1460057"/>
      </dsp:txXfrm>
    </dsp:sp>
    <dsp:sp modelId="{1DC64E45-E128-D94D-8AC3-2C812E5DE2FC}">
      <dsp:nvSpPr>
        <dsp:cNvPr id="0" name=""/>
        <dsp:cNvSpPr/>
      </dsp:nvSpPr>
      <dsp:spPr>
        <a:xfrm>
          <a:off x="2679839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One-year or two-year = lower churn</a:t>
          </a:r>
          <a:endParaRPr lang="en-US" sz="2300" kern="1200" dirty="0"/>
        </a:p>
      </dsp:txBody>
      <dsp:txXfrm>
        <a:off x="2679839" y="770100"/>
        <a:ext cx="2433429" cy="1460057"/>
      </dsp:txXfrm>
    </dsp:sp>
    <dsp:sp modelId="{03C6B36C-E9E8-E347-999F-AE1FE047173E}">
      <dsp:nvSpPr>
        <dsp:cNvPr id="0" name=""/>
        <dsp:cNvSpPr/>
      </dsp:nvSpPr>
      <dsp:spPr>
        <a:xfrm>
          <a:off x="5356612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Strong, non-random split</a:t>
          </a:r>
          <a:endParaRPr lang="en-US" sz="2300" kern="1200" dirty="0"/>
        </a:p>
      </dsp:txBody>
      <dsp:txXfrm>
        <a:off x="5356612" y="770100"/>
        <a:ext cx="2433429" cy="1460057"/>
      </dsp:txXfrm>
    </dsp:sp>
    <dsp:sp modelId="{DF4F3F8F-8D21-5C4F-A2E4-9C25AFFA09AF}">
      <dsp:nvSpPr>
        <dsp:cNvPr id="0" name=""/>
        <dsp:cNvSpPr/>
      </dsp:nvSpPr>
      <dsp:spPr>
        <a:xfrm>
          <a:off x="8033385" y="770100"/>
          <a:ext cx="2433429" cy="14600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Easily actionable insight for retention strategies</a:t>
          </a:r>
          <a:endParaRPr lang="en-US" sz="2300" kern="1200" dirty="0"/>
        </a:p>
      </dsp:txBody>
      <dsp:txXfrm>
        <a:off x="8033385" y="770100"/>
        <a:ext cx="2433429" cy="14600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5712E7-7AC6-C84D-8342-AE8D0ECF9C80}">
      <dsp:nvSpPr>
        <dsp:cNvPr id="0" name=""/>
        <dsp:cNvSpPr/>
      </dsp:nvSpPr>
      <dsp:spPr>
        <a:xfrm>
          <a:off x="9060" y="604931"/>
          <a:ext cx="2255276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800" kern="1200" dirty="0"/>
            <a:t>Choose the attribute with highest information gain</a:t>
          </a:r>
        </a:p>
      </dsp:txBody>
      <dsp:txXfrm>
        <a:off x="75115" y="670986"/>
        <a:ext cx="2123166" cy="2496268"/>
      </dsp:txXfrm>
    </dsp:sp>
    <dsp:sp modelId="{020D18E2-211B-EA4D-9641-D10AF5F70947}">
      <dsp:nvSpPr>
        <dsp:cNvPr id="0" name=""/>
        <dsp:cNvSpPr/>
      </dsp:nvSpPr>
      <dsp:spPr>
        <a:xfrm>
          <a:off x="2460407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460407" y="1773244"/>
        <a:ext cx="290968" cy="291751"/>
      </dsp:txXfrm>
    </dsp:sp>
    <dsp:sp modelId="{B7C1FCAA-B1C9-D246-8362-9CA5D59379D0}">
      <dsp:nvSpPr>
        <dsp:cNvPr id="0" name=""/>
        <dsp:cNvSpPr/>
      </dsp:nvSpPr>
      <dsp:spPr>
        <a:xfrm>
          <a:off x="3048617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Split the dataset based on that attribute</a:t>
          </a:r>
          <a:endParaRPr lang="en-US" sz="2800" kern="1200" dirty="0"/>
        </a:p>
      </dsp:txBody>
      <dsp:txXfrm>
        <a:off x="3106044" y="662358"/>
        <a:ext cx="1845846" cy="2513524"/>
      </dsp:txXfrm>
    </dsp:sp>
    <dsp:sp modelId="{AAF5BDAF-8999-474F-97FB-9A78EAF3D734}">
      <dsp:nvSpPr>
        <dsp:cNvPr id="0" name=""/>
        <dsp:cNvSpPr/>
      </dsp:nvSpPr>
      <dsp:spPr>
        <a:xfrm>
          <a:off x="5205388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5205388" y="1773244"/>
        <a:ext cx="290968" cy="291751"/>
      </dsp:txXfrm>
    </dsp:sp>
    <dsp:sp modelId="{AF366A81-0877-8A41-B863-26B1750C75B2}">
      <dsp:nvSpPr>
        <dsp:cNvPr id="0" name=""/>
        <dsp:cNvSpPr/>
      </dsp:nvSpPr>
      <dsp:spPr>
        <a:xfrm>
          <a:off x="5793598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Repeat the process on each branch</a:t>
          </a:r>
        </a:p>
      </dsp:txBody>
      <dsp:txXfrm>
        <a:off x="5851025" y="662358"/>
        <a:ext cx="1845846" cy="2513524"/>
      </dsp:txXfrm>
    </dsp:sp>
    <dsp:sp modelId="{D6E63201-39EE-F047-B3CA-985C22A3DCC5}">
      <dsp:nvSpPr>
        <dsp:cNvPr id="0" name=""/>
        <dsp:cNvSpPr/>
      </dsp:nvSpPr>
      <dsp:spPr>
        <a:xfrm>
          <a:off x="7950369" y="1675993"/>
          <a:ext cx="415668" cy="486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7950369" y="1773244"/>
        <a:ext cx="290968" cy="291751"/>
      </dsp:txXfrm>
    </dsp:sp>
    <dsp:sp modelId="{E607722E-AE60-9A40-AD1C-CF2E76484C7D}">
      <dsp:nvSpPr>
        <dsp:cNvPr id="0" name=""/>
        <dsp:cNvSpPr/>
      </dsp:nvSpPr>
      <dsp:spPr>
        <a:xfrm>
          <a:off x="8538579" y="604931"/>
          <a:ext cx="1960700" cy="26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Stop when: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- No more informative attributes, or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- Segment is pure enough, or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- Tree is too deep (risk of overfitting)</a:t>
          </a:r>
        </a:p>
      </dsp:txBody>
      <dsp:txXfrm>
        <a:off x="8596006" y="662358"/>
        <a:ext cx="1845846" cy="25135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CBEC0-CD9D-644F-8347-C30DF55D4772}">
      <dsp:nvSpPr>
        <dsp:cNvPr id="0" name=""/>
        <dsp:cNvSpPr/>
      </dsp:nvSpPr>
      <dsp:spPr>
        <a:xfrm>
          <a:off x="0" y="553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Human-readable</a:t>
          </a:r>
          <a:endParaRPr lang="en-EG" sz="2100" kern="1200"/>
        </a:p>
      </dsp:txBody>
      <dsp:txXfrm>
        <a:off x="24588" y="25141"/>
        <a:ext cx="4811702" cy="454509"/>
      </dsp:txXfrm>
    </dsp:sp>
    <dsp:sp modelId="{6334248F-130B-D240-B7B2-49A80D193E8F}">
      <dsp:nvSpPr>
        <dsp:cNvPr id="0" name=""/>
        <dsp:cNvSpPr/>
      </dsp:nvSpPr>
      <dsp:spPr>
        <a:xfrm>
          <a:off x="0" y="564718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Easy to explain to stakeholders</a:t>
          </a:r>
          <a:endParaRPr lang="en-EG" sz="2100" kern="1200"/>
        </a:p>
      </dsp:txBody>
      <dsp:txXfrm>
        <a:off x="24588" y="589306"/>
        <a:ext cx="4811702" cy="454509"/>
      </dsp:txXfrm>
    </dsp:sp>
    <dsp:sp modelId="{5526FCA7-04CE-284E-8F2E-8067E4B19AA1}">
      <dsp:nvSpPr>
        <dsp:cNvPr id="0" name=""/>
        <dsp:cNvSpPr/>
      </dsp:nvSpPr>
      <dsp:spPr>
        <a:xfrm>
          <a:off x="0" y="1128883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Easy to convert into:</a:t>
          </a:r>
          <a:endParaRPr lang="en-EG" sz="2100" kern="1200"/>
        </a:p>
      </dsp:txBody>
      <dsp:txXfrm>
        <a:off x="24588" y="1153471"/>
        <a:ext cx="4811702" cy="454509"/>
      </dsp:txXfrm>
    </dsp:sp>
    <dsp:sp modelId="{0988A741-6006-B44A-ACC3-2739AAA800D1}">
      <dsp:nvSpPr>
        <dsp:cNvPr id="0" name=""/>
        <dsp:cNvSpPr/>
      </dsp:nvSpPr>
      <dsp:spPr>
        <a:xfrm>
          <a:off x="0" y="1632568"/>
          <a:ext cx="4860878" cy="8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33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Business logic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SQL filters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Operational policies</a:t>
          </a:r>
          <a:endParaRPr lang="en-EG" sz="1600" kern="1200"/>
        </a:p>
      </dsp:txBody>
      <dsp:txXfrm>
        <a:off x="0" y="1632568"/>
        <a:ext cx="4860878" cy="825930"/>
      </dsp:txXfrm>
    </dsp:sp>
    <dsp:sp modelId="{74D21D23-3725-0B45-AC98-B2CB827E9DC8}">
      <dsp:nvSpPr>
        <dsp:cNvPr id="0" name=""/>
        <dsp:cNvSpPr/>
      </dsp:nvSpPr>
      <dsp:spPr>
        <a:xfrm>
          <a:off x="0" y="2458498"/>
          <a:ext cx="486087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Helps in:</a:t>
          </a:r>
          <a:endParaRPr lang="en-EG" sz="2100" kern="1200"/>
        </a:p>
      </dsp:txBody>
      <dsp:txXfrm>
        <a:off x="24588" y="2483086"/>
        <a:ext cx="4811702" cy="454509"/>
      </dsp:txXfrm>
    </dsp:sp>
    <dsp:sp modelId="{2C1F904E-9F61-6E43-AE2A-8B57DE6F1362}">
      <dsp:nvSpPr>
        <dsp:cNvPr id="0" name=""/>
        <dsp:cNvSpPr/>
      </dsp:nvSpPr>
      <dsp:spPr>
        <a:xfrm>
          <a:off x="0" y="2962183"/>
          <a:ext cx="4860878" cy="8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333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Auditing model logic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Regulatory compliance</a:t>
          </a:r>
          <a:endParaRPr lang="en-EG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Building trust in the model</a:t>
          </a:r>
          <a:endParaRPr lang="en-EG" sz="1600" kern="1200"/>
        </a:p>
      </dsp:txBody>
      <dsp:txXfrm>
        <a:off x="0" y="2962183"/>
        <a:ext cx="4860878" cy="8259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810590-B27F-E34F-8EB2-1261F705D47D}">
      <dsp:nvSpPr>
        <dsp:cNvPr id="0" name=""/>
        <dsp:cNvSpPr/>
      </dsp:nvSpPr>
      <dsp:spPr>
        <a:xfrm>
          <a:off x="0" y="151774"/>
          <a:ext cx="5334000" cy="4543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Can become large and complex</a:t>
          </a:r>
          <a:endParaRPr lang="en-EG" sz="1900" kern="1200"/>
        </a:p>
      </dsp:txBody>
      <dsp:txXfrm>
        <a:off x="22179" y="173953"/>
        <a:ext cx="5289642" cy="409971"/>
      </dsp:txXfrm>
    </dsp:sp>
    <dsp:sp modelId="{43FDBC93-4773-5B43-AD7D-63FD1A6028D5}">
      <dsp:nvSpPr>
        <dsp:cNvPr id="0" name=""/>
        <dsp:cNvSpPr/>
      </dsp:nvSpPr>
      <dsp:spPr>
        <a:xfrm>
          <a:off x="0" y="695383"/>
          <a:ext cx="5334000" cy="532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Deep trees are:</a:t>
          </a:r>
          <a:endParaRPr lang="en-EG" sz="1900" kern="1200"/>
        </a:p>
      </dsp:txBody>
      <dsp:txXfrm>
        <a:off x="25997" y="721380"/>
        <a:ext cx="5282006" cy="480548"/>
      </dsp:txXfrm>
    </dsp:sp>
    <dsp:sp modelId="{69889C17-E70D-0E40-AB24-352C724D6946}">
      <dsp:nvSpPr>
        <dsp:cNvPr id="0" name=""/>
        <dsp:cNvSpPr/>
      </dsp:nvSpPr>
      <dsp:spPr>
        <a:xfrm>
          <a:off x="0" y="1227925"/>
          <a:ext cx="5334000" cy="157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5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500" kern="1200"/>
            <a:t>Harder to interpret</a:t>
          </a:r>
          <a:endParaRPr lang="en-EG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500" kern="1200"/>
            <a:t>More prone to overfitting</a:t>
          </a:r>
          <a:endParaRPr lang="en-EG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500" kern="1200"/>
            <a:t>May miss interactions that ensemble models can capture</a:t>
          </a:r>
          <a:endParaRPr lang="en-EG" sz="1500" kern="1200"/>
        </a:p>
      </dsp:txBody>
      <dsp:txXfrm>
        <a:off x="0" y="1227925"/>
        <a:ext cx="5334000" cy="157216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AC17D-D566-4B43-AAB3-8F823C64A701}">
      <dsp:nvSpPr>
        <dsp:cNvPr id="0" name=""/>
        <dsp:cNvSpPr/>
      </dsp:nvSpPr>
      <dsp:spPr>
        <a:xfrm>
          <a:off x="1486564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800" kern="1200"/>
            <a:t>Prioritization</a:t>
          </a:r>
          <a:endParaRPr lang="en-US" sz="2800" kern="1200" dirty="0"/>
        </a:p>
      </dsp:txBody>
      <dsp:txXfrm>
        <a:off x="1486564" y="465"/>
        <a:ext cx="2267810" cy="1360686"/>
      </dsp:txXfrm>
    </dsp:sp>
    <dsp:sp modelId="{312B2D16-EA62-BF49-A922-A3036BF12744}">
      <dsp:nvSpPr>
        <dsp:cNvPr id="0" name=""/>
        <dsp:cNvSpPr/>
      </dsp:nvSpPr>
      <dsp:spPr>
        <a:xfrm>
          <a:off x="3981156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Cost-sensitive decisions</a:t>
          </a:r>
          <a:endParaRPr lang="en-US" sz="2800" kern="1200" dirty="0"/>
        </a:p>
      </dsp:txBody>
      <dsp:txXfrm>
        <a:off x="3981156" y="465"/>
        <a:ext cx="2267810" cy="1360686"/>
      </dsp:txXfrm>
    </dsp:sp>
    <dsp:sp modelId="{18B62096-4BAD-9746-86D0-D5295DD59EF7}">
      <dsp:nvSpPr>
        <dsp:cNvPr id="0" name=""/>
        <dsp:cNvSpPr/>
      </dsp:nvSpPr>
      <dsp:spPr>
        <a:xfrm>
          <a:off x="6475747" y="465"/>
          <a:ext cx="2267810" cy="1360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Marketing campaigns</a:t>
          </a:r>
          <a:endParaRPr lang="en-US" sz="2800" kern="1200" dirty="0"/>
        </a:p>
      </dsp:txBody>
      <dsp:txXfrm>
        <a:off x="6475747" y="465"/>
        <a:ext cx="2267810" cy="13606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66023-28B0-4A4F-A979-F8014027D508}">
      <dsp:nvSpPr>
        <dsp:cNvPr id="0" name=""/>
        <dsp:cNvSpPr/>
      </dsp:nvSpPr>
      <dsp:spPr>
        <a:xfrm>
          <a:off x="4593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Collected historical customer data</a:t>
          </a:r>
        </a:p>
      </dsp:txBody>
      <dsp:txXfrm>
        <a:off x="40177" y="937344"/>
        <a:ext cx="1352940" cy="1143774"/>
      </dsp:txXfrm>
    </dsp:sp>
    <dsp:sp modelId="{6FE8108E-6A11-B74C-B8E1-599A2A710CDA}">
      <dsp:nvSpPr>
        <dsp:cNvPr id="0" name=""/>
        <dsp:cNvSpPr/>
      </dsp:nvSpPr>
      <dsp:spPr>
        <a:xfrm>
          <a:off x="1571112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571112" y="1403278"/>
        <a:ext cx="211337" cy="211906"/>
      </dsp:txXfrm>
    </dsp:sp>
    <dsp:sp modelId="{37F78A03-B3E1-124F-8905-F3238A868CCC}">
      <dsp:nvSpPr>
        <dsp:cNvPr id="0" name=""/>
        <dsp:cNvSpPr/>
      </dsp:nvSpPr>
      <dsp:spPr>
        <a:xfrm>
          <a:off x="1998345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Labeled churn outcomes (Yes/No</a:t>
          </a:r>
          <a:endParaRPr lang="en-US" sz="1800" kern="1200" dirty="0"/>
        </a:p>
      </dsp:txBody>
      <dsp:txXfrm>
        <a:off x="2033929" y="937344"/>
        <a:ext cx="1352940" cy="1143774"/>
      </dsp:txXfrm>
    </dsp:sp>
    <dsp:sp modelId="{0046EA90-9E70-7042-A6CB-BB42C149A29D}">
      <dsp:nvSpPr>
        <dsp:cNvPr id="0" name=""/>
        <dsp:cNvSpPr/>
      </dsp:nvSpPr>
      <dsp:spPr>
        <a:xfrm>
          <a:off x="3564864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564864" y="1403278"/>
        <a:ext cx="211337" cy="211906"/>
      </dsp:txXfrm>
    </dsp:sp>
    <dsp:sp modelId="{42C89EE6-25EA-644F-B710-1FB02591994D}">
      <dsp:nvSpPr>
        <dsp:cNvPr id="0" name=""/>
        <dsp:cNvSpPr/>
      </dsp:nvSpPr>
      <dsp:spPr>
        <a:xfrm>
          <a:off x="3992096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Selected predictive attributes</a:t>
          </a:r>
          <a:endParaRPr lang="en-US" sz="1800" kern="1200" dirty="0"/>
        </a:p>
      </dsp:txBody>
      <dsp:txXfrm>
        <a:off x="4027680" y="937344"/>
        <a:ext cx="1352940" cy="1143774"/>
      </dsp:txXfrm>
    </dsp:sp>
    <dsp:sp modelId="{6785DCB7-7EA7-DE4C-AF93-2CBBD77A9055}">
      <dsp:nvSpPr>
        <dsp:cNvPr id="0" name=""/>
        <dsp:cNvSpPr/>
      </dsp:nvSpPr>
      <dsp:spPr>
        <a:xfrm>
          <a:off x="5558615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5558615" y="1403278"/>
        <a:ext cx="211337" cy="211906"/>
      </dsp:txXfrm>
    </dsp:sp>
    <dsp:sp modelId="{A145D231-29C5-2644-9EF3-517401F1A64A}">
      <dsp:nvSpPr>
        <dsp:cNvPr id="0" name=""/>
        <dsp:cNvSpPr/>
      </dsp:nvSpPr>
      <dsp:spPr>
        <a:xfrm>
          <a:off x="5985848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Built a decision tree</a:t>
          </a:r>
          <a:endParaRPr lang="en-US" sz="1800" kern="1200" dirty="0"/>
        </a:p>
      </dsp:txBody>
      <dsp:txXfrm>
        <a:off x="6021432" y="937344"/>
        <a:ext cx="1352940" cy="1143774"/>
      </dsp:txXfrm>
    </dsp:sp>
    <dsp:sp modelId="{35953397-83E0-654A-B9ED-A1F1D5BBE1DC}">
      <dsp:nvSpPr>
        <dsp:cNvPr id="0" name=""/>
        <dsp:cNvSpPr/>
      </dsp:nvSpPr>
      <dsp:spPr>
        <a:xfrm>
          <a:off x="7552367" y="1332642"/>
          <a:ext cx="301910" cy="3531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552367" y="1403278"/>
        <a:ext cx="211337" cy="211906"/>
      </dsp:txXfrm>
    </dsp:sp>
    <dsp:sp modelId="{3C18A048-D75E-F340-A604-9F29C376601C}">
      <dsp:nvSpPr>
        <dsp:cNvPr id="0" name=""/>
        <dsp:cNvSpPr/>
      </dsp:nvSpPr>
      <dsp:spPr>
        <a:xfrm>
          <a:off x="7979599" y="901760"/>
          <a:ext cx="1424108" cy="1214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Used tree to estimate churn risk</a:t>
          </a:r>
          <a:endParaRPr lang="en-US" sz="1800" kern="1200" dirty="0"/>
        </a:p>
      </dsp:txBody>
      <dsp:txXfrm>
        <a:off x="8015183" y="937344"/>
        <a:ext cx="1352940" cy="11437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5466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600" kern="1200" dirty="0"/>
            <a:t>Predictive modeling supports forward-looking business decisions</a:t>
          </a:r>
        </a:p>
      </dsp:txBody>
      <dsp:txXfrm>
        <a:off x="30442" y="85106"/>
        <a:ext cx="10002788" cy="562726"/>
      </dsp:txXfrm>
    </dsp:sp>
    <dsp:sp modelId="{AB9D2433-03D9-2948-94BB-5B158730ED1C}">
      <dsp:nvSpPr>
        <dsp:cNvPr id="0" name=""/>
        <dsp:cNvSpPr/>
      </dsp:nvSpPr>
      <dsp:spPr>
        <a:xfrm>
          <a:off x="0" y="75315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600" kern="1200" dirty="0"/>
            <a:t>Supervised segmentation divides data into meaningful subgroups</a:t>
          </a:r>
        </a:p>
      </dsp:txBody>
      <dsp:txXfrm>
        <a:off x="30442" y="783596"/>
        <a:ext cx="10002788" cy="562726"/>
      </dsp:txXfrm>
    </dsp:sp>
    <dsp:sp modelId="{B3DDC017-9B8D-AF48-ABA7-6BA8AF1E2746}">
      <dsp:nvSpPr>
        <dsp:cNvPr id="0" name=""/>
        <dsp:cNvSpPr/>
      </dsp:nvSpPr>
      <dsp:spPr>
        <a:xfrm>
          <a:off x="0" y="145164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600" kern="1200" dirty="0"/>
            <a:t>Informative attributes reduce uncertainty about outcomes</a:t>
          </a:r>
        </a:p>
      </dsp:txBody>
      <dsp:txXfrm>
        <a:off x="30442" y="1482086"/>
        <a:ext cx="10002788" cy="562726"/>
      </dsp:txXfrm>
    </dsp:sp>
    <dsp:sp modelId="{9D28615E-ECB8-5843-8C7C-C60983A2B3D8}">
      <dsp:nvSpPr>
        <dsp:cNvPr id="0" name=""/>
        <dsp:cNvSpPr/>
      </dsp:nvSpPr>
      <dsp:spPr>
        <a:xfrm>
          <a:off x="0" y="2150134"/>
          <a:ext cx="10063672" cy="6236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600" kern="1200" dirty="0"/>
            <a:t>Decision trees are:</a:t>
          </a:r>
        </a:p>
      </dsp:txBody>
      <dsp:txXfrm>
        <a:off x="30442" y="2180576"/>
        <a:ext cx="10002788" cy="562726"/>
      </dsp:txXfrm>
    </dsp:sp>
    <dsp:sp modelId="{C6EDCD29-6EA5-9740-8945-7B19EFB347BB}">
      <dsp:nvSpPr>
        <dsp:cNvPr id="0" name=""/>
        <dsp:cNvSpPr/>
      </dsp:nvSpPr>
      <dsp:spPr>
        <a:xfrm>
          <a:off x="0" y="2773744"/>
          <a:ext cx="10063672" cy="104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2000" kern="1200" dirty="0"/>
            <a:t>Interpretable
Easy to deploy
Powerful for classification and probability estimation</a:t>
          </a:r>
        </a:p>
      </dsp:txBody>
      <dsp:txXfrm>
        <a:off x="0" y="2773744"/>
        <a:ext cx="10063672" cy="1049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25/04/1447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929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45A1B-340F-5A9B-A57F-CC334D31B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66F6EC-6AF5-B520-EB98-6EE8682BE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DE744-1589-4BDA-8127-62740DB998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693373-6845-425A-0661-3DF25AD802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492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774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41E-C9D5-AF50-EB1B-AE1B2E216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24E618-2B1C-F97D-E423-72287F53FF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05B4E-05B6-1383-9C46-3AA2727273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F72E25-5134-D0DA-CD13-D456ED4C9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237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F80B1-DCBF-2B44-DA21-591982439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E3A017-AC40-F613-264E-56B24F6D7E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005533-0A00-825C-B1FA-1F0D324C9E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162E5-FA37-B214-BCE3-09AD8995CB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044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A706F-E21F-15D8-2541-A14B4A7EA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472E04-6E19-32DC-4DDC-61BA639619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A913E7-A530-8F0E-2AF8-8E2E16F915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E5C7DB-8356-38D4-4DEA-BFADC4A9E9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659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3BC4B-1279-F978-E384-BCC13546D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F92DA5-BCE5-9633-5A49-6747C736BF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C6DE4-909E-4E14-480B-C009356773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B950D-C52F-D1F7-0A48-C16A3B263C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4284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76CCB-3D47-8BFD-6B4E-C93D2BCE6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8B56F-2368-F770-8F38-E447B73AA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9FE8B4-A0B6-A81B-A55F-A353B1025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55AFE2-C1A5-91AF-0BC2-DABA21BE6F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31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5A4EE-E5A3-FDF9-7772-06C994D55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87FECF-BC9E-7ED7-DC10-E4137673F4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40C7EB-D6C8-99C0-7888-5F4225F01B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9A509-280F-1AD4-D61A-6E6A841F7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778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FEDB4-3F0F-A382-7C73-95DD810BD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AD2D7E-F303-325B-C505-9DD75ED57D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762A7F-23C9-59E5-CA58-2C2B1F07FC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D6348B-9F15-4452-B46D-8877E94C69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094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32162-925A-5640-76FE-B6EA6D31A2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4A5901-1963-0DE8-3037-B4E94D0BA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936FA5-FD1C-789E-B4FD-ED36B75B40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3F50C-7419-3F3F-2220-D7E3638AD5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273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741DC-54B3-7F63-BF44-3DE443160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8E8C1D-5FF6-36A8-06CC-09D037797E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406C3C-0981-95C7-0B62-331526289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0D5784-9715-2336-841D-5C2486E166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420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31DC3-D79F-75FB-6F9A-D5A149A00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8FB396-EB1D-254F-1C36-E65DE75479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2D9CC9-D242-507C-3EFC-1D65ED2312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8167B1-DA83-4760-C289-9B831A4C65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564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8A07F-C594-F49A-AC45-505B97F0B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C0526-D183-BE83-2AA3-C4B48BE044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22A020-79A0-0E18-8275-9FB85E044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2A972-C51C-DB30-0DF3-6B0F62323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9159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33554-D4AB-2CFA-1980-DF7557ECE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A2BBD-F237-6554-FC61-1D7B837121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1FB566-7EDF-390B-067B-97D5D4C84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9DC01-B6DF-732B-9C89-9275B7FC1F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224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0E11F-459B-9987-1D84-195A4C1EE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C5ECB6-725F-C15F-E428-A910DD491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02765D-253C-1554-EBF9-C05C2D0458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86B233-36AE-0942-88E1-568F3BD8B0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7015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15DC1-C8F9-E67F-53B5-BE5044EEA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5046B7-FA4D-96F9-23C7-0BD63A33F0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78F582-0997-40AE-E48A-FDF7F68F2C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39B24-9456-7CA5-5B48-64FCFB3CF5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613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86BC4-75A1-7535-CD97-39336161C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AB79D0-6E23-B3F6-B91B-13040C604F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9ED71C-60C5-14ED-48F0-471FC7168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38BC59-D246-7425-5BAA-06C7A914D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6592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5A8DA-6A9D-0348-78BB-A6D90A1F5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ED7D4F-3985-F1B5-FFE4-116D1036E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80132B-3180-B489-0436-651700A2B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7FDDD6-0BC7-C8C7-5E37-945C7626C0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952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CDF1B-D738-D023-4981-82F5D11C3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86FD62-C440-D1CD-8DD4-E11D611951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325372-DDD5-2BC5-DB6E-A6943EACC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27A683-6527-85A4-AE61-04E3638239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5623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5FE52-30C3-C7B2-A658-8B71D174F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BE183D-26C9-C1B4-BA87-B15ADC14FA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8650C8-BC28-78A9-8C12-DB50E41A5E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94A849-3FE0-FBA0-E881-AA7CBD07E5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1638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30E7C-AF06-242B-5167-78D29BA14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4A3C50-0327-5DC7-9BB1-98ACBBE3A8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D2A93B-15E1-F371-07EA-1AB614A5F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F1CE59-F68D-B56F-C44F-7285779E58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7880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D88916-3E40-6782-2956-AE1CB7E00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5A9764-06DD-0E94-31FD-1A50ED13F9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43C543-8015-0340-ABF0-AE41FF783A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0F7E7A-FCB5-1C38-2A12-83FFF4291C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3725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4C38E-E630-CAFD-AF21-8D4CE8246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EF7C6C-785C-4248-18F3-3BDB83F2A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410104-87B7-EF41-1A2F-3F1773D283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24BF6-ABD0-8A44-5711-0E2D078FAB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379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A206D-1384-0719-8CDD-7E94CCEC7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195441-E8FC-43D3-6DA6-E5AE2EA109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F826C1-75D5-9BA4-D115-B58D6B6B48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28470-7D8D-92A0-5E88-D8667E88EA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4948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640B3-5B08-B208-D498-D4EE9F5BA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AD3E42-651E-73DB-AD52-F248684DB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C531C1-F43B-7A15-71ED-61CC465EC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815AD-53BC-2A1C-74E3-DC9DC9E946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6736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AD949-EA09-3533-88F9-D3D1388FA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1945DF-F185-6DAA-BFF3-0B4D8AE6F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A4B5BD-DBD5-F1B8-C27C-120B0532B4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26A9DB-78CA-6AE4-99C7-1EEC943FA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2419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E1CBD-56EC-F2DF-7341-EA6A8A425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D58DB0-57FE-4033-7690-7843EA9B82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3E8E3D-0093-8482-F74D-1C0D603FC4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FF7B5-95D7-5B98-237B-66C74DE574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1320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5C3C4-19E8-7412-100C-5A43E68F9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D17F87-B5F8-EB43-F8A0-3B59257912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E3D7C5-6A04-B555-4940-935A4668F0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1D94F6-7891-5830-12F4-A36A96342B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11692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E1067-069A-9EA7-28BB-AC43115F4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E18CA3-0386-8034-72E3-F098F91AB7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60C264-6D9C-E380-6D6A-AD76998777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ECD480-8245-E683-4825-A6BB64CB5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8200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47C86-D6B6-D20F-5D7C-33150ED36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56DFF7-47A5-817A-59AC-29BD086F9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D2EE6-EE84-F685-D70F-3B6A76CDA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5E024-1557-7645-B16B-E16DA74419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941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kaggle.com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Predictive Modeling Foundations: Correlation to Segmentation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9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and power of predictive models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an attribute “informative”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data uncertainty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decision trees use data to create business insights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1ABB5-B5A0-35EB-0934-4656B8395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891A4-6A69-6126-C015-8EA466195A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3187C-0785-48CC-11F3-B71987F81C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A8B365-BC39-D593-E1CB-DF8E702F1B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57588D8-47BD-060E-F8F7-6060E85EB8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1FF83C-4EA5-A7DB-C36B-E47C25722A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Predictive Modeling?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76C03-A47F-648D-0C0E-51BCEAC269D9}"/>
              </a:ext>
            </a:extLst>
          </p:cNvPr>
          <p:cNvSpPr txBox="1"/>
          <p:nvPr/>
        </p:nvSpPr>
        <p:spPr>
          <a:xfrm>
            <a:off x="880288" y="2150174"/>
            <a:ext cx="111037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/>
                </a:solidFill>
              </a:rPr>
              <a:t>Using Data to Predict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Creating models to forecast unknown outcomes, based on historical data with known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Used in many business problems as: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Churn prediction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Fraud detection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Credit scoring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Demand forecasting</a:t>
            </a:r>
            <a:endParaRPr lang="en-US" sz="2800" dirty="0">
              <a:solidFill>
                <a:schemeClr val="accent1"/>
              </a:solidFill>
            </a:endParaRPr>
          </a:p>
          <a:p>
            <a:pPr lvl="1" indent="-403225"/>
            <a:r>
              <a:rPr lang="en-US" sz="2800" dirty="0" smtClean="0">
                <a:solidFill>
                  <a:schemeClr val="accent1"/>
                </a:solidFill>
              </a:rPr>
              <a:t>It’s </a:t>
            </a:r>
            <a:r>
              <a:rPr lang="en-US" sz="2800" dirty="0">
                <a:solidFill>
                  <a:schemeClr val="accent1"/>
                </a:solidFill>
              </a:rPr>
              <a:t>not about explaining the past — it’s about guiding future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3EC85E-BAE1-8507-AD18-C1FDFDBCCB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50BC1-DB1D-5F87-F851-CBD8617C69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29038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B1EE-7296-9070-7972-C039FD95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32038F-C268-8F8D-4C0F-423A7016BF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FC4409-38E1-0C7F-8AFB-2A7A16D3BC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19015-5725-EBE2-2CD2-5173AFE8D0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3E5B8EC-12E8-1275-2EF9-982F70D122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027199-2928-65CF-9184-4C64B6C0E9F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vs. Descriptive Modeling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7ACAA-8584-536B-7AE8-22211BCC75F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ADEA1-387E-6F13-1189-44C63203A44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B415F7-F62E-0A97-5D9F-CEE63B283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860717"/>
              </p:ext>
            </p:extLst>
          </p:nvPr>
        </p:nvGraphicFramePr>
        <p:xfrm>
          <a:off x="981698" y="2287334"/>
          <a:ext cx="10112829" cy="348227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742003">
                  <a:extLst>
                    <a:ext uri="{9D8B030D-6E8A-4147-A177-3AD203B41FA5}">
                      <a16:colId xmlns:a16="http://schemas.microsoft.com/office/drawing/2014/main" val="14747099"/>
                    </a:ext>
                  </a:extLst>
                </a:gridCol>
                <a:gridCol w="3778786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3592040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59940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Feature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dirty="0"/>
                        <a:t>Predictive Modeling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Descriptive Modeling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Purpose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Forecast outcomes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Understand Past Patterns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Uses Labeled Data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Yes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Not necessarily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84202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Common in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Business decision support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Reporting &amp; Analysis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  <a:tr h="59940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dirty="0"/>
                        <a:t>Output</a:t>
                      </a:r>
                      <a:endParaRPr lang="ar-SA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Predictions/scores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Insights/segments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31340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03C70BD-7B43-36B4-41A2-CDD42851D88A}"/>
              </a:ext>
            </a:extLst>
          </p:cNvPr>
          <p:cNvSpPr txBox="1"/>
          <p:nvPr/>
        </p:nvSpPr>
        <p:spPr>
          <a:xfrm>
            <a:off x="1843447" y="5955547"/>
            <a:ext cx="89717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Predictive modeling supports action, not just understanding.</a:t>
            </a:r>
            <a:endParaRPr lang="ar-SA" sz="2800" dirty="0"/>
          </a:p>
        </p:txBody>
      </p:sp>
    </p:spTree>
    <p:extLst>
      <p:ext uri="{BB962C8B-B14F-4D97-AF65-F5344CB8AC3E}">
        <p14:creationId xmlns:p14="http://schemas.microsoft.com/office/powerpoint/2010/main" val="317645084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D0CCB-B84D-07F0-78CF-174E45181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04908D-F7C1-80AC-D8D8-AA5A2EF4FF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FDD707D-A96B-6337-F78E-BD488E2C3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261A8A-6B7B-A273-9A08-C693DF783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3CE5DC-142D-4A9C-2B6E-E15C9A6968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5B3E3-9297-FBED-AAB6-06DCB65FE6B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Models, Induction, and Prediction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F8AE9D-3DB1-EEBA-8C33-645964E64744}"/>
              </a:ext>
            </a:extLst>
          </p:cNvPr>
          <p:cNvSpPr txBox="1"/>
          <p:nvPr/>
        </p:nvSpPr>
        <p:spPr>
          <a:xfrm>
            <a:off x="880288" y="2150174"/>
            <a:ext cx="10469883" cy="449353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Model:</a:t>
            </a:r>
            <a:r>
              <a:rPr lang="en-US" sz="2600" dirty="0"/>
              <a:t> A simplified representation of reality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A Predictive Model:</a:t>
            </a:r>
            <a:r>
              <a:rPr lang="en-US" sz="2600" b="1" dirty="0">
                <a:solidFill>
                  <a:schemeClr val="accent1"/>
                </a:solidFill>
              </a:rPr>
              <a:t> </a:t>
            </a:r>
            <a:r>
              <a:rPr lang="en-US" sz="2600" dirty="0"/>
              <a:t>A formula for estimating the unknown value of interest </a:t>
            </a:r>
            <a:r>
              <a:rPr lang="en-US" sz="2600" b="1" dirty="0"/>
              <a:t>(the Target). </a:t>
            </a:r>
            <a:r>
              <a:rPr lang="en-US" sz="2600" dirty="0"/>
              <a:t>Formula could be Mathematical or Logical or a hybrid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b="1" u="sng" dirty="0">
                <a:solidFill>
                  <a:schemeClr val="accent1"/>
                </a:solidFill>
              </a:rPr>
              <a:t>Model Induction: </a:t>
            </a:r>
            <a:r>
              <a:rPr lang="en-US" sz="2600" dirty="0"/>
              <a:t>Creation of  models from data, or generalizing from specific cases to general rules).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Prediction: Using a model to estimate an unknown value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Example: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Data: 1000 past customers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Induction: Customers with &lt; 1 year tenure are likely to churn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600" dirty="0"/>
              <a:t>Prediction: New customer with 8 months tenure is likely to churn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14D0D-D252-8D70-4168-597F62AAE3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BAE1E7-8E8A-37AA-58A0-D78A0B97D6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9210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944C8-F2E4-46A6-4863-C97DF46F1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70E1F2-AC07-4CCB-5A53-2702713376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08D5F7-AB6C-82C7-13DB-21BBFD8158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05955C-FFAA-7C73-28F4-00D382956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5B58D65-68EC-C839-9D15-45DC5C31DC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28579A-7E83-FDFD-F574-82A9E6FCCB79}"/>
              </a:ext>
            </a:extLst>
          </p:cNvPr>
          <p:cNvSpPr txBox="1"/>
          <p:nvPr/>
        </p:nvSpPr>
        <p:spPr>
          <a:xfrm>
            <a:off x="834571" y="2192164"/>
            <a:ext cx="10515600" cy="495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Learning from Examples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Model creation where the model describes a relationship between a set of </a:t>
            </a:r>
            <a:r>
              <a:rPr lang="en-US" sz="2600" b="1" dirty="0"/>
              <a:t>selected</a:t>
            </a:r>
            <a:r>
              <a:rPr lang="en-US" sz="2600" dirty="0"/>
              <a:t> </a:t>
            </a:r>
            <a:r>
              <a:rPr lang="en-US" sz="2600" b="1" dirty="0"/>
              <a:t>variables (attributes or features) </a:t>
            </a:r>
            <a:r>
              <a:rPr lang="en-US" sz="2600" dirty="0"/>
              <a:t>and a predefined variable called the </a:t>
            </a:r>
            <a:r>
              <a:rPr lang="en-US" sz="2600" b="1" dirty="0"/>
              <a:t>target variable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Train a model using data with known outcomes.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Components: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Instance or Feature vector (example, data point, row)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Attributes (Features)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Target Variable (Label)</a:t>
            </a:r>
          </a:p>
          <a:p>
            <a:endParaRPr lang="en-US" sz="2400" dirty="0"/>
          </a:p>
          <a:p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252D0F-5131-3437-B226-203A5A800F18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Learning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2B697-73A4-C420-C4DF-D53C2B0680E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43757B-7042-D77D-611B-C2A0D9D5DD3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BD74AF2-E9B7-87BF-F5C0-E02DE4911F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247041"/>
              </p:ext>
            </p:extLst>
          </p:nvPr>
        </p:nvGraphicFramePr>
        <p:xfrm>
          <a:off x="5454876" y="5285211"/>
          <a:ext cx="578665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7326">
                  <a:extLst>
                    <a:ext uri="{9D8B030D-6E8A-4147-A177-3AD203B41FA5}">
                      <a16:colId xmlns:a16="http://schemas.microsoft.com/office/drawing/2014/main" val="792922469"/>
                    </a:ext>
                  </a:extLst>
                </a:gridCol>
                <a:gridCol w="3079324">
                  <a:extLst>
                    <a:ext uri="{9D8B030D-6E8A-4147-A177-3AD203B41FA5}">
                      <a16:colId xmlns:a16="http://schemas.microsoft.com/office/drawing/2014/main" val="37367178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Target  Variable (Churn?)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79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Monthly Charges: $100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067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Contract Type: 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No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55360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7E75AD2-7296-CC5F-10BE-5D8E7A7B58CD}"/>
              </a:ext>
            </a:extLst>
          </p:cNvPr>
          <p:cNvSpPr txBox="1"/>
          <p:nvPr/>
        </p:nvSpPr>
        <p:spPr>
          <a:xfrm>
            <a:off x="5454876" y="4915879"/>
            <a:ext cx="5786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83572206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694AA-8BD1-B0E5-308D-2EFE62A19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4C1BDC-AA9D-1BB8-6FAF-DB967AE62BD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B5474F-D428-DAF1-3E11-2FB6DC02E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747123-01EB-2327-32CF-98900135A0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73EE5B2-C69E-46A5-8841-F4D137BCD52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6EB39D-020E-9924-F05A-4C40D6540A4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Target Variable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CCAEB9-454B-42B4-C909-3C22C455431F}"/>
              </a:ext>
            </a:extLst>
          </p:cNvPr>
          <p:cNvSpPr txBox="1"/>
          <p:nvPr/>
        </p:nvSpPr>
        <p:spPr>
          <a:xfrm>
            <a:off x="762000" y="2150174"/>
            <a:ext cx="1058817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What are you trying to predict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Central to supervised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Must be clearly defined and measurable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Customer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Loan will default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Expected monthly revenue (numeric)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accent1"/>
              </a:solidFill>
            </a:endParaRPr>
          </a:p>
          <a:p>
            <a:pPr lvl="1" algn="ctr"/>
            <a:r>
              <a:rPr lang="en-US" sz="2800" dirty="0">
                <a:solidFill>
                  <a:schemeClr val="accent1"/>
                </a:solidFill>
              </a:rPr>
              <a:t>The model’s job is to learn how attributes relate to the target!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2C0AC8-FB88-FF2D-4F1D-F7FE792DFAF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1CBDA-331B-6F76-D553-0CD8E16326A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702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7DF5D-DD0B-34E8-AAEE-B6814306B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DBA08B-F12A-8EA6-526A-1F1388B8546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2E13F0-2024-50FE-B9A6-4B60F316F5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B58BA3-E914-80CC-3143-8BF9560430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D62BD90-1A93-E9E5-B425-5CC1AD6FECF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2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85D4F2-CD37-30EE-BAD4-95B1AAF7F352}"/>
              </a:ext>
            </a:extLst>
          </p:cNvPr>
          <p:cNvSpPr txBox="1"/>
          <p:nvPr/>
        </p:nvSpPr>
        <p:spPr>
          <a:xfrm>
            <a:off x="2426064" y="568924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Modeling as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Segmentation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911F0-B42C-995E-31E8-9203235EAE5B}"/>
              </a:ext>
            </a:extLst>
          </p:cNvPr>
          <p:cNvSpPr txBox="1"/>
          <p:nvPr/>
        </p:nvSpPr>
        <p:spPr>
          <a:xfrm>
            <a:off x="880288" y="2150174"/>
            <a:ext cx="104698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/>
                </a:solidFill>
              </a:rPr>
              <a:t>Think of Predictive Modeling as Supervised Segmentation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How can we segment the population into groups that differ from each other with respect to some quantity of interest (or something that we would like to predict or estimate).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The target of interest is unknown at decision making 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600" dirty="0"/>
              <a:t>Finding or selecting important </a:t>
            </a:r>
            <a:r>
              <a:rPr lang="en-US" sz="2600" b="1" dirty="0"/>
              <a:t>informative variables or “attributes”</a:t>
            </a:r>
            <a:r>
              <a:rPr lang="en-US" sz="2600" dirty="0"/>
              <a:t> of the entities described by the data, or finding knowable attributes that correlate with the target of interest and reduce our uncertainty in it.</a:t>
            </a:r>
          </a:p>
          <a:p>
            <a:pPr lvl="1"/>
            <a:endParaRPr lang="en-US" sz="2800" dirty="0">
              <a:solidFill>
                <a:schemeClr val="accent1"/>
              </a:solidFill>
            </a:endParaRPr>
          </a:p>
          <a:p>
            <a:pPr lvl="1" indent="-403225" algn="ctr"/>
            <a:r>
              <a:rPr lang="en-US" sz="2800" dirty="0">
                <a:solidFill>
                  <a:schemeClr val="accent1"/>
                </a:solidFill>
              </a:rPr>
              <a:t>Informative means something that reduces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4C6E6A-5E0C-F7C4-4E9C-6A15BB86E6D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D062F-F16A-F0E5-F55D-0077EE8A460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916376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43A9C-3EAD-39D6-4D38-07B9F1445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608EA2-6DB7-CDC2-77A4-A24F43B54C6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57F3C-23B7-E2B9-2E09-5297E6E875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405D21-CB4F-572D-90BF-FA3F7B4E42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EAF3F-D69A-F54F-9772-3734EC5909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411520-B286-742E-D947-CFD98702032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Supervised Segmentation?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50027C-9DE0-062D-D041-6DEE5C811319}"/>
              </a:ext>
            </a:extLst>
          </p:cNvPr>
          <p:cNvSpPr txBox="1"/>
          <p:nvPr/>
        </p:nvSpPr>
        <p:spPr>
          <a:xfrm>
            <a:off x="801914" y="2095387"/>
            <a:ext cx="1058817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Dividing data to improve prediction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Split the population into segments where behavior is more consistent using attribute values to define segments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Breaks down data into predictable subgroups</a:t>
            </a:r>
          </a:p>
          <a:p>
            <a:pPr lvl="1"/>
            <a:r>
              <a:rPr lang="en-US" sz="2400" dirty="0"/>
              <a:t>	• Uses labeled data to guide the process</a:t>
            </a:r>
          </a:p>
          <a:p>
            <a:pPr lvl="1"/>
            <a:r>
              <a:rPr lang="en-US" sz="2400" dirty="0"/>
              <a:t>	• Sets the stage for:</a:t>
            </a:r>
          </a:p>
          <a:p>
            <a:pPr lvl="3"/>
            <a:r>
              <a:rPr lang="en-US" sz="2400" dirty="0"/>
              <a:t>• Attribute selection</a:t>
            </a:r>
          </a:p>
          <a:p>
            <a:pPr lvl="3"/>
            <a:r>
              <a:rPr lang="en-US" sz="2400" dirty="0"/>
              <a:t>• Decision tree construction</a:t>
            </a:r>
          </a:p>
          <a:p>
            <a:pPr lvl="3"/>
            <a:r>
              <a:rPr lang="en-US" sz="2400" dirty="0"/>
              <a:t>• Rule generation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Goal: Identify areas where prediction is more certain</a:t>
            </a:r>
            <a:endParaRPr lang="en-US" sz="2400" dirty="0">
              <a:solidFill>
                <a:schemeClr val="accent1"/>
              </a:solidFill>
            </a:endParaRPr>
          </a:p>
          <a:p>
            <a:pPr lvl="1" algn="ctr"/>
            <a:r>
              <a:rPr lang="en-US" sz="2400" dirty="0">
                <a:solidFill>
                  <a:schemeClr val="accent1"/>
                </a:solidFill>
              </a:rPr>
              <a:t>Segmentation helps uncover meaningful patterns in messy data.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3724-7A70-6012-34CF-AA3F839736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B55E8-637D-1513-9FEE-17E705ADD0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10868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819CD-3E7F-ED6D-1014-C72C2CB20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DD6E03-F38E-58C8-F5DD-A75F7EC7743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1958D2-C90D-7F48-643F-71CD826E938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235CB9-4901-9EA8-094A-8087E25FB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D809B65-B466-F4E7-E2EA-545AE1D9471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613B73-4509-ABB5-3162-4CF7E55F958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Segment?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8433CB-38F0-74FF-FCF3-B6AF4B5548EC}"/>
              </a:ext>
            </a:extLst>
          </p:cNvPr>
          <p:cNvSpPr txBox="1"/>
          <p:nvPr/>
        </p:nvSpPr>
        <p:spPr>
          <a:xfrm>
            <a:off x="729554" y="3833678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Examples: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Churn risk may depend heavily on tenure for low-data users, but not for heavy users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Loan default may depend on age, employment status, and loan amount, but not on location or marital status.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30C081-974E-C2F1-7DDF-3D82CDAF10C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994A3-F8CD-A1AC-A00B-A8C76DC724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D0A6E83-BEF0-E60F-3419-243EBF6E1A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1198700"/>
              </p:ext>
            </p:extLst>
          </p:nvPr>
        </p:nvGraphicFramePr>
        <p:xfrm>
          <a:off x="981698" y="2095412"/>
          <a:ext cx="10398046" cy="1656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880219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AE411-2BE1-A67B-4ECC-CE434635A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1F7390-7146-3707-13A2-164DFA5E6F6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64A27C-8F85-AA3D-1727-6475BF7E88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866E2B-A26A-AD3A-807B-44736B3903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20DEB25-15A5-9D32-D289-087B5229C07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E49DB0-4E39-D82A-1057-ABCA3490ADB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Segmentation in Practice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5BBC2-CB1A-60F7-CAB9-D4F6265A520D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Begins with a target variable and searches for attributes that best split the data by the target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Recursive: Splits again within each segment to refine predictions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 (Telco Customers Dataset):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1231E6-2BBC-7ACC-CEEE-F9E343A322C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738F73-390E-D3AC-2841-2A41034411F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3324B9C-EDFA-5A47-A660-B1040FB30052}"/>
              </a:ext>
            </a:extLst>
          </p:cNvPr>
          <p:cNvSpPr/>
          <p:nvPr/>
        </p:nvSpPr>
        <p:spPr>
          <a:xfrm>
            <a:off x="5541971" y="406222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</a:t>
            </a:r>
            <a:endParaRPr lang="ar-S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07829-56AB-E473-21FB-E48CF34E4EF7}"/>
              </a:ext>
            </a:extLst>
          </p:cNvPr>
          <p:cNvSpPr/>
          <p:nvPr/>
        </p:nvSpPr>
        <p:spPr>
          <a:xfrm>
            <a:off x="3953314" y="5395884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One Year</a:t>
            </a:r>
            <a:endParaRPr lang="ar-SA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B4E526-9319-1066-B1D5-02DD54FD15CF}"/>
              </a:ext>
            </a:extLst>
          </p:cNvPr>
          <p:cNvSpPr/>
          <p:nvPr/>
        </p:nvSpPr>
        <p:spPr>
          <a:xfrm>
            <a:off x="7427737" y="5395883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Monthly</a:t>
            </a:r>
            <a:endParaRPr lang="ar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768F2C-4A0F-817A-7DB7-8256EF422BA0}"/>
              </a:ext>
            </a:extLst>
          </p:cNvPr>
          <p:cNvSpPr txBox="1"/>
          <p:nvPr/>
        </p:nvSpPr>
        <p:spPr>
          <a:xfrm>
            <a:off x="9142248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High churn </a:t>
            </a:r>
            <a:endParaRPr lang="ar-SA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4DF6654-0792-A7DF-9AEA-3CFF87D9F6B8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4567463" y="4894961"/>
            <a:ext cx="1761854" cy="500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DA1F347-EEDD-FE8E-0F6E-589D30D67DBD}"/>
              </a:ext>
            </a:extLst>
          </p:cNvPr>
          <p:cNvCxnSpPr>
            <a:cxnSpLocks/>
            <a:stCxn id="4" idx="4"/>
            <a:endCxn id="6" idx="0"/>
          </p:cNvCxnSpPr>
          <p:nvPr/>
        </p:nvCxnSpPr>
        <p:spPr>
          <a:xfrm>
            <a:off x="6329317" y="4894961"/>
            <a:ext cx="1712569" cy="5009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13B72A5-F41A-8B01-8DE9-4309FECA43C1}"/>
              </a:ext>
            </a:extLst>
          </p:cNvPr>
          <p:cNvSpPr txBox="1"/>
          <p:nvPr/>
        </p:nvSpPr>
        <p:spPr>
          <a:xfrm>
            <a:off x="2242687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Low churn </a:t>
            </a:r>
            <a:endParaRPr lang="ar-SA" dirty="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2C76AEF-F11D-50F9-4104-4F521D5C4F13}"/>
              </a:ext>
            </a:extLst>
          </p:cNvPr>
          <p:cNvCxnSpPr>
            <a:stCxn id="6" idx="3"/>
            <a:endCxn id="8" idx="1"/>
          </p:cNvCxnSpPr>
          <p:nvPr/>
        </p:nvCxnSpPr>
        <p:spPr>
          <a:xfrm flipV="1">
            <a:off x="8656035" y="5816941"/>
            <a:ext cx="486213" cy="1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F30C620-0D34-7CED-0EBA-B8F967A4ABAF}"/>
              </a:ext>
            </a:extLst>
          </p:cNvPr>
          <p:cNvCxnSpPr>
            <a:cxnSpLocks/>
            <a:stCxn id="5" idx="1"/>
            <a:endCxn id="18" idx="3"/>
          </p:cNvCxnSpPr>
          <p:nvPr/>
        </p:nvCxnSpPr>
        <p:spPr>
          <a:xfrm flipH="1" flipV="1">
            <a:off x="3467101" y="5816941"/>
            <a:ext cx="486213" cy="1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331923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30887-F475-9EF7-468A-3355D246B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00249F-9245-6EC8-3EE9-485CAFF8838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F9C5A8-EE11-EBF0-C077-892C65B870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3D5E48-E306-B516-FCF0-18342FE52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D7BF23-4BA2-709B-4A7D-50B3B1C3A65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8F8C2B-F091-9E40-9416-F10702D03C1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Segmentation Helps Prediction?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3AC04-E05A-00BB-53EA-8A30AFFDA903}"/>
              </a:ext>
            </a:extLst>
          </p:cNvPr>
          <p:cNvSpPr txBox="1"/>
          <p:nvPr/>
        </p:nvSpPr>
        <p:spPr>
          <a:xfrm>
            <a:off x="762000" y="2082775"/>
            <a:ext cx="709911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AEEF"/>
                </a:solidFill>
              </a:rPr>
              <a:t>Key Question: Which attribute to split on?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We need a way to rank attributes by how useful they are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Look for attributes that reduce uncertainty about the target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Goal:</a:t>
            </a:r>
            <a:r>
              <a:rPr lang="en-US" sz="2800" dirty="0"/>
              <a:t> Find the attribute </a:t>
            </a:r>
            <a:r>
              <a:rPr lang="en-US" sz="2800" b="1" dirty="0"/>
              <a:t>(Informative Attribute) </a:t>
            </a:r>
            <a:r>
              <a:rPr lang="en-US" sz="2800" dirty="0"/>
              <a:t>that gives the cleanest separation between churners and non-churners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9122B2-3131-9DFB-E0B4-EAF562FFC12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4C34AD-1ADE-8F38-646F-5E92DFD52F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4" descr="Help with solid fill">
            <a:extLst>
              <a:ext uri="{FF2B5EF4-FFF2-40B4-BE49-F238E27FC236}">
                <a16:creationId xmlns:a16="http://schemas.microsoft.com/office/drawing/2014/main" id="{476D1DDD-3D5A-0CAB-E724-2870EFE84F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07381" y="2284549"/>
            <a:ext cx="3628030" cy="362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07428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0435F-8F78-CD9C-3F59-45E694BFF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C513DD-524D-7B87-A271-ECC9E7071C2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457812-8415-2D01-B3CB-ABF89B51D7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B4783F2-D546-9E8D-DC9C-C540353754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CFCE22D-600F-C160-A8B1-AF7268FD08B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92667C-780A-7732-0C5C-DA287824A84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Makes an Attribute Informative?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827093-4008-E63A-172E-C0EC47825D7C}"/>
              </a:ext>
            </a:extLst>
          </p:cNvPr>
          <p:cNvSpPr txBox="1"/>
          <p:nvPr/>
        </p:nvSpPr>
        <p:spPr>
          <a:xfrm>
            <a:off x="689640" y="365126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Not all correlations are helpful — we care about predictive power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Useful: “Tenure” for churn prediction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Useless: “Customer ID” (unique for each person)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D360DD-8BB7-ECF1-99AA-607269AFE4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CE63-D14F-6AEF-69F4-9DD8DC2733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FDDC81-653F-0F6F-A4F9-FB9928CFD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9236572"/>
              </p:ext>
            </p:extLst>
          </p:nvPr>
        </p:nvGraphicFramePr>
        <p:xfrm>
          <a:off x="963481" y="1936360"/>
          <a:ext cx="10397521" cy="2067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0047269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EEC2E-10D5-70ED-47A1-20B412CFB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2F8B8C-8EB7-7332-1874-6CAF896B7E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D58ADE-33F5-1DED-59C6-3E36AA0DFA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7D34EC-6A5E-1F15-CA49-BEB91B3E3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17F9C8E-0FC6-545E-48BB-19F6C366D9A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FD3FD0-AF2E-B1AC-9ECF-1C7981A931D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Goal of Attribute Selection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45D000-4485-26CE-ABC7-C0B432D9E85B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AEEF"/>
                </a:solidFill>
              </a:rPr>
              <a:t>Choosing the Right Splitting Attribute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We want to reduce uncertainty about the target variable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Best attribute = the one that creates the purest subgroups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Evaluate based on how well an attribute separates classes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b="1" dirty="0">
                <a:solidFill>
                  <a:schemeClr val="accent1"/>
                </a:solidFill>
              </a:rPr>
              <a:t>The more predictable the subgroup, the better the split.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313E35-0349-A6E1-FA4E-4E4B912AFA0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2C83AA-278A-BA37-C8C7-FE9D7F2B9D7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586040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5DD48-BF1F-0B87-18F9-4A6315BCE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9B24FC-F633-8CD6-8965-D936934D79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000C16-578D-8245-2081-9331ED5D09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6F9947-45AC-BFC1-0490-DF560D6E0E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763301-BBED-2911-DFE8-DBC9FE2CA7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72A198-C6D6-C7C6-3CC0-6E985795EC4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Measuring Uncertainty using Entropy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12E12B-3F6F-2C69-34B0-BD79857A1BB0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>
                <a:solidFill>
                  <a:schemeClr val="accent1"/>
                </a:solidFill>
              </a:rPr>
              <a:t>Entropy:</a:t>
            </a:r>
            <a:r>
              <a:rPr lang="en-US" sz="2800" b="1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A measure of disorder or unpredictability in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“How uncertain we are before making a prediction”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High entropy = mixed outcomes (impure), Entropy is highest when split is 50/50 (pure uncertainty)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Low entropy = mostly one class (pure), Entropy is 0 when all examples are the same (pure certainty)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 with 50% churners = high entropy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 with 95% churners = low entropy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C8B1B5-A1CA-C127-2DCB-6C34935B469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7BCF9B-DF2A-AB47-3F55-1349941C893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932156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BD99A-1D10-2162-C069-5ACA0530D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8BE1BAD-46FF-162D-5788-7C9C1A8CDF6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9A1B002-E901-797F-1F49-7F4BF99881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3B03FD-E39E-B5E9-B0C8-0321AD82E1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8252903-68AD-0A0A-1287-450489A8BA6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D52F86-92B8-3CB6-9ADD-187261C2FE79}"/>
              </a:ext>
            </a:extLst>
          </p:cNvPr>
          <p:cNvSpPr txBox="1"/>
          <p:nvPr/>
        </p:nvSpPr>
        <p:spPr>
          <a:xfrm>
            <a:off x="762000" y="2150174"/>
            <a:ext cx="105881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Entropy(S) = - P</a:t>
            </a:r>
            <a:r>
              <a:rPr lang="en-US" sz="2800" baseline="-25000" dirty="0"/>
              <a:t>1</a:t>
            </a:r>
            <a:r>
              <a:rPr lang="en-US" sz="2800" dirty="0"/>
              <a:t> log (P</a:t>
            </a:r>
            <a:r>
              <a:rPr lang="en-US" sz="2800" baseline="-25000" dirty="0"/>
              <a:t>1</a:t>
            </a:r>
            <a:r>
              <a:rPr lang="en-US" sz="2800" dirty="0"/>
              <a:t>)- P</a:t>
            </a:r>
            <a:r>
              <a:rPr lang="en-US" sz="2800" baseline="-25000" dirty="0"/>
              <a:t>2</a:t>
            </a:r>
            <a:r>
              <a:rPr lang="en-US" sz="2800" dirty="0"/>
              <a:t> log (P</a:t>
            </a:r>
            <a:r>
              <a:rPr lang="en-US" sz="2800" baseline="-25000" dirty="0"/>
              <a:t>2</a:t>
            </a:r>
            <a:r>
              <a:rPr lang="en-US" sz="2800" dirty="0"/>
              <a:t>)- ⋯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Where: P</a:t>
            </a:r>
            <a:r>
              <a:rPr lang="en-US" sz="2800" baseline="-25000" dirty="0"/>
              <a:t>i</a:t>
            </a:r>
            <a:r>
              <a:rPr lang="en-US" sz="2800" dirty="0"/>
              <a:t> is the probability (the relative percentage) of property (</a:t>
            </a:r>
            <a:r>
              <a:rPr lang="en-US" sz="2800" dirty="0" err="1"/>
              <a:t>i</a:t>
            </a:r>
            <a:r>
              <a:rPr lang="en-US" sz="2800" dirty="0"/>
              <a:t>) in the dataset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</a:t>
            </a:r>
            <a:r>
              <a:rPr lang="en-US" sz="2800" baseline="-25000" dirty="0"/>
              <a:t>i</a:t>
            </a:r>
            <a:r>
              <a:rPr lang="en-US" sz="2800" dirty="0"/>
              <a:t> = 1 when all members of the set have property (</a:t>
            </a:r>
            <a:r>
              <a:rPr lang="en-US" sz="2800" dirty="0" err="1"/>
              <a:t>i</a:t>
            </a:r>
            <a:r>
              <a:rPr lang="en-US" sz="2800" dirty="0"/>
              <a:t>),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and P</a:t>
            </a:r>
            <a:r>
              <a:rPr lang="en-US" sz="2800" baseline="-25000" dirty="0"/>
              <a:t>i</a:t>
            </a:r>
            <a:r>
              <a:rPr lang="en-US" sz="2800" dirty="0"/>
              <a:t> = 0 when no members of the set have property (</a:t>
            </a:r>
            <a:r>
              <a:rPr lang="en-US" sz="2800" dirty="0" err="1"/>
              <a:t>i</a:t>
            </a:r>
            <a:r>
              <a:rPr lang="en-US" sz="2800" dirty="0"/>
              <a:t>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A20D1D-8288-2566-D5C9-C43B861E25C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Measuring Entropy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D79DA2-4FBE-A9F0-03DF-8BF4CBD3509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413EDD-670F-FAC4-20B1-E8F90A636D7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43451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BCC5C-26BE-9D2B-8780-86E044412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65043F-CE15-971C-211C-243CBB4C1BA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B07FEA-1C4E-4BC8-FBA6-227744F20E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1A74AA-BCE1-C0CA-977B-BBD7C353D0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F42B0C8-5EE6-D20F-63B2-43AD46AEE64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86607D-B79D-5829-F06B-80EC9E93BF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Information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76C0FE-6B87-A040-4185-6FF30DA9643D}"/>
              </a:ext>
            </a:extLst>
          </p:cNvPr>
          <p:cNvSpPr txBox="1"/>
          <p:nvPr/>
        </p:nvSpPr>
        <p:spPr>
          <a:xfrm>
            <a:off x="762000" y="2150174"/>
            <a:ext cx="105881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How Much Does an Attribute Reduce Uncertainty?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Information Gain (IG) = Reduction in entropy after the split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Chooses the attribute that gives the greatest information gain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Formula:</a:t>
            </a:r>
          </a:p>
          <a:p>
            <a:endParaRPr lang="en-US" sz="2800" dirty="0"/>
          </a:p>
          <a:p>
            <a:r>
              <a:rPr lang="en-US" sz="2800" dirty="0"/>
              <a:t>Information Gain (IG) = Entropy (before split) – Weighted Entropy (after split)</a:t>
            </a:r>
          </a:p>
          <a:p>
            <a:pPr algn="ctr"/>
            <a:r>
              <a:rPr lang="en-US" sz="2800" dirty="0"/>
              <a:t>Or</a:t>
            </a:r>
          </a:p>
          <a:p>
            <a:r>
              <a:rPr lang="en-US" sz="2800" dirty="0"/>
              <a:t>Information Gain (parent, children) = entropy(parent) - P(c1) x entropy(c1) + P(c2) x entropy(c2) +⋯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7DE3E3-3F46-6DA2-746D-C482E4738FA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DBA694-C278-593E-9EF2-99DBA199CD9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17294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62D4A-6824-4467-7795-E0C989246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22303A-0E56-9F03-D71D-F78D05A2080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8C64F3-E448-002A-CD57-95E1CB5286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019DF9-EB23-1F76-4E75-C4B8B7E835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641345B-A7E3-B714-FA56-532BB9CB10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B69BDE-F825-FDBE-C9C0-E737F9AAA08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Calculating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DD798B-537B-2894-BC1E-D5943FEC41C2}"/>
              </a:ext>
            </a:extLst>
          </p:cNvPr>
          <p:cNvSpPr txBox="1"/>
          <p:nvPr/>
        </p:nvSpPr>
        <p:spPr>
          <a:xfrm>
            <a:off x="762000" y="2150174"/>
            <a:ext cx="105881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/>
              <a:t>Entropy Calculation:</a:t>
            </a:r>
          </a:p>
          <a:p>
            <a:endParaRPr lang="en-US" sz="28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DBA9FF-BEB8-49BD-D9CA-8C1B35FB304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3FCA21-2A94-69AC-890D-DF51B126613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D95E28-37D0-FCAC-8D03-A980AE5E6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548049"/>
              </p:ext>
            </p:extLst>
          </p:nvPr>
        </p:nvGraphicFramePr>
        <p:xfrm>
          <a:off x="1178439" y="2199506"/>
          <a:ext cx="939857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6581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2224585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  <a:gridCol w="1869744">
                  <a:extLst>
                    <a:ext uri="{9D8B030D-6E8A-4147-A177-3AD203B41FA5}">
                      <a16:colId xmlns:a16="http://schemas.microsoft.com/office/drawing/2014/main" val="3725417073"/>
                    </a:ext>
                  </a:extLst>
                </a:gridCol>
                <a:gridCol w="2647665">
                  <a:extLst>
                    <a:ext uri="{9D8B030D-6E8A-4147-A177-3AD203B41FA5}">
                      <a16:colId xmlns:a16="http://schemas.microsoft.com/office/drawing/2014/main" val="2029176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Attribute: Contract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# Churn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# No Churn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Total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Month-to-Month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80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20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10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90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TOTAL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90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110</a:t>
                      </a:r>
                      <a:endParaRPr lang="ar-S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200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5089D26-F3E1-FA30-52D9-D581E1BDE9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558872"/>
              </p:ext>
            </p:extLst>
          </p:nvPr>
        </p:nvGraphicFramePr>
        <p:xfrm>
          <a:off x="1178439" y="4316427"/>
          <a:ext cx="10077697" cy="174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216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1897039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  <a:gridCol w="1842447">
                  <a:extLst>
                    <a:ext uri="{9D8B030D-6E8A-4147-A177-3AD203B41FA5}">
                      <a16:colId xmlns:a16="http://schemas.microsoft.com/office/drawing/2014/main" val="3725417073"/>
                    </a:ext>
                  </a:extLst>
                </a:gridCol>
                <a:gridCol w="4541995">
                  <a:extLst>
                    <a:ext uri="{9D8B030D-6E8A-4147-A177-3AD203B41FA5}">
                      <a16:colId xmlns:a16="http://schemas.microsoft.com/office/drawing/2014/main" val="20291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 (Churn)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 (No Churn)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Entropy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TOTAL (before split)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90/200 = 0.45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110/200 = 0.55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dirty="0"/>
                        <a:t>-0.45 log (0.45) - 0.55 log (0.55) = </a:t>
                      </a:r>
                      <a:r>
                        <a:rPr lang="en-US" sz="1800" dirty="0" err="1"/>
                        <a:t>approx</a:t>
                      </a:r>
                      <a:r>
                        <a:rPr lang="en-US" sz="1800" dirty="0"/>
                        <a:t> 0.991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Month-to-Month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80/100 = 0.8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20/100 = 0.2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-0.8 log (0.8)- 0.2 log (0.2) = approx. 0.722</a:t>
                      </a:r>
                      <a:endParaRPr lang="ar-SA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One-Year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10/100 = 0.1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90/100 = 0.9</a:t>
                      </a:r>
                      <a:endParaRPr lang="ar-SA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0" dirty="0"/>
                        <a:t>-0.1 log (0.1) – 0.9 log (0.9) = approx. 0.469</a:t>
                      </a:r>
                      <a:endParaRPr lang="ar-SA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870514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7A8B0-420C-E6A3-73BD-3986ED6F5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E2A0AD7-EB5B-01A6-3EC9-4EF9A48ED2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8B7A49-0CA9-105E-79F6-DC2784F840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08EDF5C-4AD5-98C3-3B18-13C36896DE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452FB0D-241E-9951-9EA1-6EDF90E32D1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7817D4-5614-FBBD-77F4-236BBF2641F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Calculating Gain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3C7F26-F745-F212-71A5-77A7A559CB2C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Entropy(after split) = 100/200 x 0.722 + 100/200 x 0.469 = 0.5955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IG= Entropy(total) – Entropy(after split) = 0.991 - 0.5955 = 0.3955</a:t>
            </a:r>
            <a:endParaRPr lang="en-US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What does this mean?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Contract Type is a useful predictor of whether a customer will churn: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Customers with Month-to-Month contracts are more likely to churn.	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Customers with One-Year contracts are more likely to stay.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The Information Gain of 0.396 means that Contract Type gives you a moderately strong signal that helps reduce uncertainty about churn behavior.</a:t>
            </a:r>
          </a:p>
          <a:p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FD8261-D4D3-A207-64CC-6F5A3048B9F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A9F308-34F2-9C27-68F6-C7A33A61BFF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050187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C57A3-77AE-31AA-BD52-296B8FD35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044CFF-2DBB-7517-3BE2-0A905229B6E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76FA44-FDB1-4DCE-5F8B-33CD0BE5AA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0D0675-C8EF-C11D-2BBB-9C3A2F1C20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4D5E286-15B2-1794-E6B0-E3A6A053365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D88D41-75B0-98B6-E9A0-BFE329259A5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Other Measures of Informativeness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AE772E-88A8-C11A-136B-2BB8CEF9755E}"/>
              </a:ext>
            </a:extLst>
          </p:cNvPr>
          <p:cNvSpPr txBox="1"/>
          <p:nvPr/>
        </p:nvSpPr>
        <p:spPr>
          <a:xfrm>
            <a:off x="762000" y="2150174"/>
            <a:ext cx="10588171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Alternatives to information gain: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Gini Index (used in CART)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Chi-square statistic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Variance reduction (for numeric targets)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0AEEF"/>
                </a:solidFill>
              </a:rPr>
              <a:t>All aim to select the attribute that leads to the most useful partitioning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D0B143-17ED-AA7C-236C-D0A599073C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3FE2C2-631B-DF39-34F5-347356B19B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413567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08632-908C-608D-AF81-B0BE587D9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A838E4-AB74-1D3D-BFBC-18B3B2B0303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D41E43-998B-1516-90D1-A9ECCFF204B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0FFFFFB-5C91-FF81-3624-6851FC9455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10F77F7-D41C-AEA2-D682-32DB5C120F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1F80C8-7794-B215-6303-461D89A0BF33}"/>
              </a:ext>
            </a:extLst>
          </p:cNvPr>
          <p:cNvSpPr txBox="1"/>
          <p:nvPr/>
        </p:nvSpPr>
        <p:spPr>
          <a:xfrm>
            <a:off x="2382522" y="569126"/>
            <a:ext cx="7296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Attribute Selection – Real-World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Churn Example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C17E2D-9C0D-4E60-B971-8A920A88A600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Dataset: Telecom customer data with known churn outcomes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Candidate attributes: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Tenure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Monthly charges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Contract type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Customer service calls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usage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Which attributes best predict whether a customer will churn?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5B2587-8CA9-B36A-1345-3530FE1D108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D35366-C515-1111-3055-1771BCB25A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5535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80FA6-499B-83A6-3A58-F419C1492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692686-49B6-ADB0-56F6-4A3062ED21A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23A452C-AB2B-19BC-4972-F9A551E787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41EA15-0218-FC8E-B93A-86D1E494B4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6C7435F-59C8-DCC6-74E9-7848CAD971F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33AC5A-C993-D877-26FF-878C00DC578A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Ranking Attribute Informativeness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600548-D49E-411F-E59D-04FE605DC317}"/>
              </a:ext>
            </a:extLst>
          </p:cNvPr>
          <p:cNvSpPr txBox="1"/>
          <p:nvPr/>
        </p:nvSpPr>
        <p:spPr>
          <a:xfrm>
            <a:off x="801914" y="4425544"/>
            <a:ext cx="105881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Contract Type is most informative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Gender has no predictive power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Not all available data is useful for prediction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90C4C-040A-9EC4-DD92-47CF7542A0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6CBBF8-7F27-A2CC-7871-F501EAFF2FE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10967A-8BF7-1F08-A1E0-23356E57D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40136"/>
              </p:ext>
            </p:extLst>
          </p:nvPr>
        </p:nvGraphicFramePr>
        <p:xfrm>
          <a:off x="1249802" y="2199506"/>
          <a:ext cx="9194188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7094">
                  <a:extLst>
                    <a:ext uri="{9D8B030D-6E8A-4147-A177-3AD203B41FA5}">
                      <a16:colId xmlns:a16="http://schemas.microsoft.com/office/drawing/2014/main" val="245854650"/>
                    </a:ext>
                  </a:extLst>
                </a:gridCol>
                <a:gridCol w="4597094">
                  <a:extLst>
                    <a:ext uri="{9D8B030D-6E8A-4147-A177-3AD203B41FA5}">
                      <a16:colId xmlns:a16="http://schemas.microsoft.com/office/drawing/2014/main" val="17062509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Attribute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Information Gain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87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Contract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0.25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Customer Service Call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0.18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93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Tenure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0.12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058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Monthly Charges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0.05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684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Gender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0.0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115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189385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A0CC7-E3BC-FEEF-5C40-470711E3A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B645F6-D9D0-B121-230A-9E6E2EAFBE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66857C-D1F3-91CF-DCC3-E2408E3422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0689B43-539C-A832-EE06-C8C65F50EF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5D14793-E36F-E6FD-D943-BE8C4DABAB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A79FEC-AD95-6388-5616-40F176B6D3D7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Makes “Contract Type” SO Useful?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386CFE-D6B4-C264-AD73-9661F4551B46}"/>
              </a:ext>
            </a:extLst>
          </p:cNvPr>
          <p:cNvSpPr txBox="1"/>
          <p:nvPr/>
        </p:nvSpPr>
        <p:spPr>
          <a:xfrm>
            <a:off x="762000" y="2150174"/>
            <a:ext cx="1058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Clear behavioral patterns: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E8CCE6-9C54-929B-0F2E-04B71717CAD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8E5EEA-D1DC-17A8-08B7-5094E3EFE6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DE26DA5-2BAC-6325-C190-6A72524A9E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0304496"/>
              </p:ext>
            </p:extLst>
          </p:nvPr>
        </p:nvGraphicFramePr>
        <p:xfrm>
          <a:off x="788699" y="3013582"/>
          <a:ext cx="10469882" cy="3000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30053850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D420-6BCF-B6D7-4E74-9C8EBAECF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FD1CF0-7FF1-6D68-88CD-0AD4655AC60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06F57E-1350-C10A-3A3C-DFBEF0A97C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6EF5834-1103-0003-A6D1-68D66E3293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0A53395-473E-C344-EBBA-0FEE2D3182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DF1449-EFE2-2168-D129-3A4455145CC5}"/>
              </a:ext>
            </a:extLst>
          </p:cNvPr>
          <p:cNvSpPr txBox="1"/>
          <p:nvPr/>
        </p:nvSpPr>
        <p:spPr>
          <a:xfrm>
            <a:off x="2397036" y="569125"/>
            <a:ext cx="7361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Importance – Interpret with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Caution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1A0548-F6F8-8269-D065-DD3F699C882A}"/>
              </a:ext>
            </a:extLst>
          </p:cNvPr>
          <p:cNvSpPr txBox="1"/>
          <p:nvPr/>
        </p:nvSpPr>
        <p:spPr>
          <a:xfrm>
            <a:off x="762000" y="2150174"/>
            <a:ext cx="1058817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</a:rPr>
              <a:t>High information gain ≠ causal relationship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Beware of: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Correlated attributes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Leakage variables (e.g., refund requested after cancellation)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domain knowledge to validate statistical findings</a:t>
            </a:r>
          </a:p>
          <a:p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Good features are predictive, not necessarily explanatory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2DA7E0-D706-BF22-E03F-A2F697FB736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68282-F045-C89C-FA8B-31182F648EF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02482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51A32-0A95-BE7A-1FF4-7B3B45073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7EF0B9-171B-AD47-5959-BB8BE3DF502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8E746F-8D22-BD71-34C1-0DB3600C59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739AB38-F2A4-7432-8982-AC64456F87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A879D4-62C0-1857-340E-DB3DE162717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0A5775-F1B2-CFB8-3350-3931558F945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a Decision Tree?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95C2A3-1536-16CB-BFCF-CE7DD2413DBA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Tree-Structured Predictive Models: </a:t>
            </a:r>
            <a:r>
              <a:rPr lang="en-US" sz="2800" dirty="0"/>
              <a:t>Recursive segmentation of data based on attribute values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Each node splits the data by the most informative attribute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Ends in leaves that assign a prediction or probability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47528-D685-9E2B-84E7-CA4549EE0BD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DF1C4-F32E-454D-086B-16625187A8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2BA413A-B61B-E487-1888-6E4C29F83B93}"/>
              </a:ext>
            </a:extLst>
          </p:cNvPr>
          <p:cNvSpPr/>
          <p:nvPr/>
        </p:nvSpPr>
        <p:spPr>
          <a:xfrm>
            <a:off x="5541971" y="406222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</a:t>
            </a:r>
            <a:endParaRPr lang="ar-S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DD460E-FD16-5032-DFF5-0EB126408939}"/>
              </a:ext>
            </a:extLst>
          </p:cNvPr>
          <p:cNvSpPr/>
          <p:nvPr/>
        </p:nvSpPr>
        <p:spPr>
          <a:xfrm>
            <a:off x="3953314" y="5395884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One Year</a:t>
            </a:r>
            <a:endParaRPr lang="ar-SA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683F1F-5369-1687-6212-8D48B70B8401}"/>
              </a:ext>
            </a:extLst>
          </p:cNvPr>
          <p:cNvSpPr/>
          <p:nvPr/>
        </p:nvSpPr>
        <p:spPr>
          <a:xfrm>
            <a:off x="7427737" y="5395883"/>
            <a:ext cx="1228298" cy="8453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Monthly</a:t>
            </a:r>
            <a:endParaRPr lang="ar-S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B7FAA1-5B99-8F23-A827-B5F692D4BB47}"/>
              </a:ext>
            </a:extLst>
          </p:cNvPr>
          <p:cNvSpPr txBox="1"/>
          <p:nvPr/>
        </p:nvSpPr>
        <p:spPr>
          <a:xfrm>
            <a:off x="9142248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High churn </a:t>
            </a:r>
            <a:endParaRPr lang="ar-SA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6E493BA-8232-93D6-46D8-E233FFDC5823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4567463" y="4894961"/>
            <a:ext cx="1761854" cy="500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C75BFAC-1610-777F-F5D9-E417E5AAB892}"/>
              </a:ext>
            </a:extLst>
          </p:cNvPr>
          <p:cNvCxnSpPr>
            <a:cxnSpLocks/>
            <a:stCxn id="4" idx="4"/>
            <a:endCxn id="6" idx="0"/>
          </p:cNvCxnSpPr>
          <p:nvPr/>
        </p:nvCxnSpPr>
        <p:spPr>
          <a:xfrm>
            <a:off x="6329317" y="4894961"/>
            <a:ext cx="1712569" cy="5009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EC99543-8913-5C9A-EE10-0DC104BB8132}"/>
              </a:ext>
            </a:extLst>
          </p:cNvPr>
          <p:cNvSpPr txBox="1"/>
          <p:nvPr/>
        </p:nvSpPr>
        <p:spPr>
          <a:xfrm>
            <a:off x="2242687" y="5632275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Low churn 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FA48DAD-ABE3-B341-57B9-9EC391FB89B3}"/>
              </a:ext>
            </a:extLst>
          </p:cNvPr>
          <p:cNvCxnSpPr>
            <a:stCxn id="6" idx="3"/>
            <a:endCxn id="7" idx="1"/>
          </p:cNvCxnSpPr>
          <p:nvPr/>
        </p:nvCxnSpPr>
        <p:spPr>
          <a:xfrm flipV="1">
            <a:off x="8656035" y="5816941"/>
            <a:ext cx="486213" cy="1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AE89ECC-12C8-ECE2-89C4-EE1A0F8ECCAC}"/>
              </a:ext>
            </a:extLst>
          </p:cNvPr>
          <p:cNvCxnSpPr>
            <a:cxnSpLocks/>
            <a:stCxn id="5" idx="1"/>
            <a:endCxn id="10" idx="3"/>
          </p:cNvCxnSpPr>
          <p:nvPr/>
        </p:nvCxnSpPr>
        <p:spPr>
          <a:xfrm flipH="1" flipV="1">
            <a:off x="3467101" y="5816941"/>
            <a:ext cx="486213" cy="1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232750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4EA8D-F7E3-9316-2AAE-3F48723F7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9128917-0976-8D27-2BC1-CDD729B009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172306-7623-44F3-B7FB-B8E6E5AEFB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6AE74B6-666A-842D-2559-7126F2C7AA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6FA3AF7-E1B4-6B2C-7510-87DE40DB6B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4619FF-0AB7-53CA-8238-F81DD2C3431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Decision Trees are Constructed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173368-EC25-1472-07C1-7F2D3565CCC5}"/>
              </a:ext>
            </a:extLst>
          </p:cNvPr>
          <p:cNvSpPr txBox="1"/>
          <p:nvPr/>
        </p:nvSpPr>
        <p:spPr>
          <a:xfrm>
            <a:off x="762000" y="2150174"/>
            <a:ext cx="1058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</a:rPr>
              <a:t>Recursive Binary Splitting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39BEB3-50AF-5C86-62DB-38EA3676D5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06BA3D-AA39-F4DE-B857-3FD7FAFC943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5B01AF5-F4DD-88FE-6944-F9005ABF6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6506951"/>
              </p:ext>
            </p:extLst>
          </p:nvPr>
        </p:nvGraphicFramePr>
        <p:xfrm>
          <a:off x="841829" y="2673393"/>
          <a:ext cx="10508341" cy="3838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2706161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E8C73-BD6F-058D-B845-44C384C43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50F97E1-211A-BD3A-CADF-9BA98BC5E29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062F86-C20C-EA8A-1FC7-E81D942BDB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2650EB-5387-3BF4-ADDD-EF611BAC32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F8ACAA5-A488-FA5C-7269-E90C11A07A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DCCAEA-FA03-6DF9-1EA4-245F57199CA0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Decision Tree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E1E1534-DD2D-9F93-1694-3DB1AB754DB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3739E-19D6-5836-E6D7-C11CE24133F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diagram of a work flow&#10;&#10;AI-generated content may be incorrect.">
            <a:extLst>
              <a:ext uri="{FF2B5EF4-FFF2-40B4-BE49-F238E27FC236}">
                <a16:creationId xmlns:a16="http://schemas.microsoft.com/office/drawing/2014/main" id="{944E14C0-7977-C2E6-8DF0-70AE7CDADF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411" y="1774026"/>
            <a:ext cx="7040285" cy="464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061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85E5A-CE56-9A2F-2ADC-19B7280D9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A1386D0-EF42-35AB-AB67-392CAC99CBC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DA4269-9001-CF55-CB8E-6F01387D983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A9D16CB-87C5-2AD5-09FF-4925B29864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262587F-DB17-112B-855B-DAEB264D2AD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12F62E-BC90-BB6A-8C4A-AD95122D47A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Overfitting – A Common Pitfall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DE141C-D122-854B-2B68-E56EEE11C6B9}"/>
              </a:ext>
            </a:extLst>
          </p:cNvPr>
          <p:cNvSpPr txBox="1"/>
          <p:nvPr/>
        </p:nvSpPr>
        <p:spPr>
          <a:xfrm>
            <a:off x="762000" y="215017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Deep trees may fit the training data too well but Performs poorly on new, unseen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Too specific to training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Poor generalization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False sense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Solution: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Use validation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Prune trees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	Apply complexity penalties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3534D2-7261-CF71-333D-44E368928A8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711BFE-0954-C362-A046-166083E47E5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227144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A4EEE-591E-F6A2-7450-EF7B99476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4F8DC6-B1E7-AC3C-FBD9-6C5284133D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FB2365-868A-507C-28C1-2A9BD9D53E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EFB9B3C-B366-1563-9415-92906B667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ACD7A0-EF80-A5DA-8943-56AE42918F8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A7C097-DD2F-2E3D-8A84-FB110E7CD682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to Stop Splitting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176FFE-6B1E-68AB-6CED-F08DE466A9F9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</a:rPr>
              <a:t>Prevent Overfitting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Stop tree growth when: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Nodes are too small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Splits don’t improve prediction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Maximum depth is reached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Or use post-pruning to cut back a large tree</a:t>
            </a:r>
          </a:p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Simpler </a:t>
            </a:r>
            <a:r>
              <a:rPr lang="en-US" sz="2800" b="1" dirty="0">
                <a:solidFill>
                  <a:schemeClr val="accent1"/>
                </a:solidFill>
              </a:rPr>
              <a:t>trees are often more robust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3B5E62-CBB9-4364-B8A5-5D8ED6AC815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819087-7AD5-6FBD-1901-B14B11CA41C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36516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652B5-EBF0-C9A9-CABF-7BDC0D996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D4B176-2ABC-9240-64A7-954B2099626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Example: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6505BD6-D5E5-4DB9-60F1-6C5A88503F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CE3E8D-E61D-EB61-55E0-8E4C767C70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D355A1-7C43-0E6C-F501-06DD4247C694}"/>
              </a:ext>
            </a:extLst>
          </p:cNvPr>
          <p:cNvSpPr txBox="1">
            <a:spLocks/>
          </p:cNvSpPr>
          <p:nvPr/>
        </p:nvSpPr>
        <p:spPr>
          <a:xfrm>
            <a:off x="11362920" y="6326637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59DE0A-810B-EEA6-B7EB-E39DF4C7736F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Visualizing a Decision Tree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F05432-DEA1-4879-752B-212E0F7CC659}"/>
              </a:ext>
            </a:extLst>
          </p:cNvPr>
          <p:cNvSpPr txBox="1"/>
          <p:nvPr/>
        </p:nvSpPr>
        <p:spPr>
          <a:xfrm>
            <a:off x="762001" y="2150174"/>
            <a:ext cx="5729904" cy="5196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Map of Predictive Segmentation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Tree diagrams show: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Nodes = decision points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Branches = attribute-based splits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Leaves = predictions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7DDAB9-F2CA-5CDF-15DF-9EFA8C1D799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4FAFFC-415F-D13F-775E-8FB33FB0A6D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0A15FCA-0189-BDA5-209D-28E27EDE7834}"/>
              </a:ext>
            </a:extLst>
          </p:cNvPr>
          <p:cNvSpPr/>
          <p:nvPr/>
        </p:nvSpPr>
        <p:spPr>
          <a:xfrm>
            <a:off x="7773511" y="2353950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Contract Type = Monthly?</a:t>
            </a:r>
            <a:endParaRPr lang="ar-SA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65F2B66-52C1-82A9-2F3E-658905C2A1C3}"/>
              </a:ext>
            </a:extLst>
          </p:cNvPr>
          <p:cNvCxnSpPr>
            <a:cxnSpLocks/>
            <a:stCxn id="4" idx="4"/>
            <a:endCxn id="38" idx="0"/>
          </p:cNvCxnSpPr>
          <p:nvPr/>
        </p:nvCxnSpPr>
        <p:spPr>
          <a:xfrm flipH="1">
            <a:off x="7323338" y="3186686"/>
            <a:ext cx="1237519" cy="533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AF7A539-41C7-1175-A7CC-A0288209A8F1}"/>
              </a:ext>
            </a:extLst>
          </p:cNvPr>
          <p:cNvCxnSpPr>
            <a:cxnSpLocks/>
            <a:stCxn id="4" idx="4"/>
          </p:cNvCxnSpPr>
          <p:nvPr/>
        </p:nvCxnSpPr>
        <p:spPr>
          <a:xfrm>
            <a:off x="8560857" y="3186686"/>
            <a:ext cx="1210426" cy="504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2BB3388-8E24-C788-EAF5-B2E9D20056CC}"/>
              </a:ext>
            </a:extLst>
          </p:cNvPr>
          <p:cNvSpPr txBox="1"/>
          <p:nvPr/>
        </p:nvSpPr>
        <p:spPr>
          <a:xfrm>
            <a:off x="9233832" y="3235351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No</a:t>
            </a:r>
            <a:endParaRPr lang="ar-SA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C5F7351-F9C7-7C45-B273-67B9B73DD8B4}"/>
              </a:ext>
            </a:extLst>
          </p:cNvPr>
          <p:cNvSpPr txBox="1"/>
          <p:nvPr/>
        </p:nvSpPr>
        <p:spPr>
          <a:xfrm>
            <a:off x="7022375" y="3157542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Yes</a:t>
            </a:r>
            <a:endParaRPr lang="ar-SA" dirty="0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22ACAE2-1886-F4FB-6426-C34BC78350E6}"/>
              </a:ext>
            </a:extLst>
          </p:cNvPr>
          <p:cNvCxnSpPr>
            <a:cxnSpLocks/>
            <a:endCxn id="41" idx="0"/>
          </p:cNvCxnSpPr>
          <p:nvPr/>
        </p:nvCxnSpPr>
        <p:spPr>
          <a:xfrm flipH="1">
            <a:off x="8868435" y="4536001"/>
            <a:ext cx="902848" cy="4580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818A448-A06D-FD72-6FFF-D3A9C924C6E5}"/>
              </a:ext>
            </a:extLst>
          </p:cNvPr>
          <p:cNvCxnSpPr>
            <a:cxnSpLocks/>
            <a:endCxn id="40" idx="0"/>
          </p:cNvCxnSpPr>
          <p:nvPr/>
        </p:nvCxnSpPr>
        <p:spPr>
          <a:xfrm>
            <a:off x="9771283" y="4536001"/>
            <a:ext cx="794906" cy="4691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45EA2B28-224F-6C51-3F68-478913DD4AE9}"/>
              </a:ext>
            </a:extLst>
          </p:cNvPr>
          <p:cNvSpPr txBox="1"/>
          <p:nvPr/>
        </p:nvSpPr>
        <p:spPr>
          <a:xfrm>
            <a:off x="9807809" y="4506857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No</a:t>
            </a:r>
            <a:endParaRPr lang="ar-S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186EED5-390D-B221-667E-52F4507B9A23}"/>
              </a:ext>
            </a:extLst>
          </p:cNvPr>
          <p:cNvSpPr txBox="1"/>
          <p:nvPr/>
        </p:nvSpPr>
        <p:spPr>
          <a:xfrm>
            <a:off x="8458329" y="4513108"/>
            <a:ext cx="1224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Yes</a:t>
            </a:r>
            <a:endParaRPr lang="ar-SA" dirty="0"/>
          </a:p>
        </p:txBody>
      </p:sp>
      <p:sp>
        <p:nvSpPr>
          <p:cNvPr id="38" name="Triangle 37">
            <a:extLst>
              <a:ext uri="{FF2B5EF4-FFF2-40B4-BE49-F238E27FC236}">
                <a16:creationId xmlns:a16="http://schemas.microsoft.com/office/drawing/2014/main" id="{BBF1A34C-D856-1BB2-6F56-A006B167ACAC}"/>
              </a:ext>
            </a:extLst>
          </p:cNvPr>
          <p:cNvSpPr/>
          <p:nvPr/>
        </p:nvSpPr>
        <p:spPr>
          <a:xfrm>
            <a:off x="6528432" y="3719840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High Churn</a:t>
            </a:r>
            <a:endParaRPr lang="ar-SA" dirty="0"/>
          </a:p>
        </p:txBody>
      </p:sp>
      <p:sp>
        <p:nvSpPr>
          <p:cNvPr id="40" name="Triangle 39">
            <a:extLst>
              <a:ext uri="{FF2B5EF4-FFF2-40B4-BE49-F238E27FC236}">
                <a16:creationId xmlns:a16="http://schemas.microsoft.com/office/drawing/2014/main" id="{20982CCB-1AB0-9C27-14F9-60797E0B5237}"/>
              </a:ext>
            </a:extLst>
          </p:cNvPr>
          <p:cNvSpPr/>
          <p:nvPr/>
        </p:nvSpPr>
        <p:spPr>
          <a:xfrm>
            <a:off x="9771283" y="5005156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Low Churn</a:t>
            </a:r>
            <a:endParaRPr lang="ar-SA" dirty="0"/>
          </a:p>
        </p:txBody>
      </p:sp>
      <p:sp>
        <p:nvSpPr>
          <p:cNvPr id="41" name="Triangle 40">
            <a:extLst>
              <a:ext uri="{FF2B5EF4-FFF2-40B4-BE49-F238E27FC236}">
                <a16:creationId xmlns:a16="http://schemas.microsoft.com/office/drawing/2014/main" id="{ACB04E25-A31C-E003-1E60-5F55275F048B}"/>
              </a:ext>
            </a:extLst>
          </p:cNvPr>
          <p:cNvSpPr/>
          <p:nvPr/>
        </p:nvSpPr>
        <p:spPr>
          <a:xfrm>
            <a:off x="8073529" y="4994052"/>
            <a:ext cx="1589812" cy="96145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High Churn</a:t>
            </a:r>
            <a:endParaRPr lang="ar-SA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7838191-0E7E-4BC0-FC00-608EE3D73E5E}"/>
              </a:ext>
            </a:extLst>
          </p:cNvPr>
          <p:cNvSpPr/>
          <p:nvPr/>
        </p:nvSpPr>
        <p:spPr>
          <a:xfrm>
            <a:off x="8978187" y="3693855"/>
            <a:ext cx="1574692" cy="8327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Customer Service Calls &gt;3?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75718920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1961F-A642-3D8A-A1C3-387922563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DAE65F-0AA8-CE07-EB49-4008EFB9997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8E0157-1CDB-994C-EE66-FEF43B4954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258002-FFF2-6948-66C2-9F1B07D1E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DE55D8-2F43-5391-B800-768C6D7969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F758A6-E618-FDCF-36EC-A16A6123E136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Trees as Sets of Rules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E2A5441-8D01-7A28-99C2-0101D554EF0F}"/>
                  </a:ext>
                </a:extLst>
              </p:cNvPr>
              <p:cNvSpPr txBox="1"/>
              <p:nvPr/>
            </p:nvSpPr>
            <p:spPr>
              <a:xfrm>
                <a:off x="762000" y="2150174"/>
                <a:ext cx="10588171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chemeClr val="accent1"/>
                    </a:solidFill>
                  </a:rPr>
                  <a:t>Each Path = One IF–THEN Rule</a:t>
                </a:r>
              </a:p>
              <a:p>
                <a:pPr marL="571500" indent="-57150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A path from root to leaf becomes a decision rule</a:t>
                </a:r>
              </a:p>
              <a:p>
                <a:pPr marL="571500" indent="-571500">
                  <a:lnSpc>
                    <a:spcPct val="200000"/>
                  </a:lnSpc>
                  <a:buFont typeface="Arial" panose="020B0604020202020204" pitchFamily="34" charset="0"/>
                  <a:buChar char="•"/>
                </a:pPr>
                <a:r>
                  <a:rPr lang="en-US" sz="2800" dirty="0"/>
                  <a:t>Examples: </a:t>
                </a:r>
              </a:p>
              <a:p>
                <a:pPr algn="ctr"/>
                <a:r>
                  <a:rPr lang="en-US" sz="2800" dirty="0">
                    <a:solidFill>
                      <a:schemeClr val="accent1"/>
                    </a:solidFill>
                  </a:rPr>
                  <a:t>IF Contract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solidFill>
                      <a:schemeClr val="accent1"/>
                    </a:solidFill>
                  </a:rPr>
                  <a:t> Month-to-Month AND </a:t>
                </a:r>
                <a:r>
                  <a:rPr lang="en-US" sz="2800" dirty="0" err="1">
                    <a:solidFill>
                      <a:schemeClr val="accent1"/>
                    </a:solidFill>
                  </a:rPr>
                  <a:t>CustServCalls</a:t>
                </a:r>
                <a:r>
                  <a:rPr lang="en-US" sz="2800" dirty="0">
                    <a:solidFill>
                      <a:schemeClr val="accent1"/>
                    </a:solidFill>
                  </a:rPr>
                  <a:t> &gt; 3 THEN Predict Churn = Yes</a:t>
                </a:r>
              </a:p>
              <a:p>
                <a:pPr algn="ctr"/>
                <a:endParaRPr lang="en-US" sz="2800" dirty="0">
                  <a:solidFill>
                    <a:schemeClr val="accent1"/>
                  </a:solidFill>
                </a:endParaRPr>
              </a:p>
              <a:p>
                <a:pPr algn="ctr"/>
                <a:r>
                  <a:rPr lang="en-US" sz="2800" dirty="0">
                    <a:solidFill>
                      <a:schemeClr val="accent1"/>
                    </a:solidFill>
                  </a:rPr>
                  <a:t>IF Contract = Month-to-Month THEN Predict Churn = Yes</a:t>
                </a:r>
                <a:endParaRPr lang="en-US" sz="2800" dirty="0"/>
              </a:p>
              <a:p>
                <a:pPr algn="ctr"/>
                <a:endParaRPr lang="en-US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E2A5441-8D01-7A28-99C2-0101D554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2150174"/>
                <a:ext cx="10588171" cy="3970318"/>
              </a:xfrm>
              <a:prstGeom prst="rect">
                <a:avLst/>
              </a:prstGeom>
              <a:blipFill>
                <a:blip r:embed="rId4"/>
                <a:stretch>
                  <a:fillRect l="-1079" t="-159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6A3ACF10-BEBC-D6F8-0751-EB5CEDF7AA5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66F5B4-34B6-FE2A-8137-690CD7ECF5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230075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D7588-45C7-843E-FDFE-0321D1258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E711ED-61D0-B989-0CC2-6E12B99010D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2B8C28-4ACF-2FCA-63F4-DFC1AA931F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F220B9-2B88-9A61-F15D-416F80B433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A0CEAA7-F4A5-2ECB-2F80-D081E824137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C4A457-C2DF-92A9-D966-95E60D1B5B40}"/>
              </a:ext>
            </a:extLst>
          </p:cNvPr>
          <p:cNvSpPr txBox="1"/>
          <p:nvPr/>
        </p:nvSpPr>
        <p:spPr>
          <a:xfrm>
            <a:off x="2426064" y="535706"/>
            <a:ext cx="72527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and Limitations of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Rule-Based Interpretation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7542711-A2F9-7140-D897-09D2A179B3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596073"/>
              </p:ext>
            </p:extLst>
          </p:nvPr>
        </p:nvGraphicFramePr>
        <p:xfrm>
          <a:off x="762001" y="2762712"/>
          <a:ext cx="4860878" cy="378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D9463F8-33B5-339B-B66C-9CEB566DF6F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C57A7C-7AFC-09FD-2401-E63BA0B22CC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121049-FC3A-F014-DBA5-409861DDDF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6519796"/>
              </p:ext>
            </p:extLst>
          </p:nvPr>
        </p:nvGraphicFramePr>
        <p:xfrm>
          <a:off x="6016171" y="2622631"/>
          <a:ext cx="5334000" cy="2951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072C6F9-FD75-1C39-669E-1DEAC81E5B26}"/>
              </a:ext>
            </a:extLst>
          </p:cNvPr>
          <p:cNvSpPr txBox="1"/>
          <p:nvPr/>
        </p:nvSpPr>
        <p:spPr>
          <a:xfrm>
            <a:off x="1930022" y="2280054"/>
            <a:ext cx="252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Benefits</a:t>
            </a:r>
            <a:endParaRPr lang="ar-SA" sz="2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233D9D-6874-F5E3-D8DD-6E78AC5E0EEE}"/>
              </a:ext>
            </a:extLst>
          </p:cNvPr>
          <p:cNvSpPr txBox="1"/>
          <p:nvPr/>
        </p:nvSpPr>
        <p:spPr>
          <a:xfrm>
            <a:off x="7420753" y="2280054"/>
            <a:ext cx="252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Limitations</a:t>
            </a:r>
            <a:endParaRPr lang="ar-SA" sz="2800" b="1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366ABFE-342A-168E-D2FC-69A04A6C6A23}"/>
              </a:ext>
            </a:extLst>
          </p:cNvPr>
          <p:cNvGrpSpPr/>
          <p:nvPr/>
        </p:nvGrpSpPr>
        <p:grpSpPr>
          <a:xfrm>
            <a:off x="5954486" y="5914684"/>
            <a:ext cx="5334000" cy="479700"/>
            <a:chOff x="0" y="2158582"/>
            <a:chExt cx="5334000" cy="479700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3B0BB158-BAD1-5861-26D0-58E9BA664EA4}"/>
                </a:ext>
              </a:extLst>
            </p:cNvPr>
            <p:cNvSpPr/>
            <p:nvPr/>
          </p:nvSpPr>
          <p:spPr>
            <a:xfrm>
              <a:off x="0" y="2158582"/>
              <a:ext cx="5334000" cy="4797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ar-SA" b="1" u="sng"/>
            </a:p>
          </p:txBody>
        </p:sp>
        <p:sp>
          <p:nvSpPr>
            <p:cNvPr id="33" name="Rounded Rectangle 4">
              <a:extLst>
                <a:ext uri="{FF2B5EF4-FFF2-40B4-BE49-F238E27FC236}">
                  <a16:creationId xmlns:a16="http://schemas.microsoft.com/office/drawing/2014/main" id="{D271D0C2-B3EF-BBC0-4EAC-BB584775BA99}"/>
                </a:ext>
              </a:extLst>
            </p:cNvPr>
            <p:cNvSpPr txBox="1"/>
            <p:nvPr/>
          </p:nvSpPr>
          <p:spPr>
            <a:xfrm>
              <a:off x="23417" y="2181999"/>
              <a:ext cx="5287166" cy="43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u="sng" kern="1200" dirty="0"/>
                <a:t>Balance interpretability with performance needs</a:t>
              </a:r>
              <a:endParaRPr lang="en-EG" sz="2000" b="1" u="sng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41962943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742A67-D350-A500-6C7E-EFAF385C2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E33FB7-E9CD-30BC-303C-D7B9464768D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B1292F1-84FF-5A45-9A2E-33B8189047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A9AC36-A8C9-F9C8-2C5E-E65922958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9029D1-3A03-3FC5-A30B-A718C835E92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7E23A-882E-E48E-B09B-192ED7192D79}"/>
              </a:ext>
            </a:extLst>
          </p:cNvPr>
          <p:cNvSpPr txBox="1"/>
          <p:nvPr/>
        </p:nvSpPr>
        <p:spPr>
          <a:xfrm>
            <a:off x="2368008" y="569125"/>
            <a:ext cx="7165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Classification – Estimating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Probability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F6D420-6C17-F89D-B8C4-8964F2ED7CA1}"/>
              </a:ext>
            </a:extLst>
          </p:cNvPr>
          <p:cNvSpPr txBox="1"/>
          <p:nvPr/>
        </p:nvSpPr>
        <p:spPr>
          <a:xfrm>
            <a:off x="762000" y="2150174"/>
            <a:ext cx="1058817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	</a:t>
            </a:r>
            <a:r>
              <a:rPr lang="en-US" sz="2800" b="1" dirty="0">
                <a:solidFill>
                  <a:schemeClr val="accent1"/>
                </a:solidFill>
              </a:rPr>
              <a:t>Trees Don’t Just Say “Yes” or “No”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Leaves can output probabilities, not just labels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Based on training data in each leaf:</a:t>
            </a:r>
          </a:p>
          <a:p>
            <a:endParaRPr lang="en-US" sz="2800" dirty="0"/>
          </a:p>
          <a:p>
            <a:pPr algn="ctr"/>
            <a:r>
              <a:rPr lang="en-US" sz="3200" dirty="0">
                <a:solidFill>
                  <a:schemeClr val="accent1"/>
                </a:solidFill>
              </a:rPr>
              <a:t>Example: 75 out of 100 customers in a leaf churned → Churn probability = 75%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chemeClr val="accent1"/>
                </a:solidFill>
              </a:rPr>
              <a:t>Probabilistic predictions support risk-based decision-making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FB947C-5790-BFC9-5CEA-01CB2DD0DE8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EA1A0C-D450-8317-CB9C-29D5AA2F8C8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884349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60291-A311-9C1F-CDFA-A53AE28E9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D7F001-2D15-B4E7-3249-B0CB9C4631D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CE3FBB-7BDC-8AAA-0D28-025D8332E3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2167D3-C031-C9CC-6EEA-3ABD0867D7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21FB7A4-0E05-7665-93DF-867AB62D593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6513C9-839C-CD65-C2C0-6E2A21571FF5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Use Probabilities?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AE3D81-4C98-26C1-955D-85106511001E}"/>
              </a:ext>
            </a:extLst>
          </p:cNvPr>
          <p:cNvSpPr txBox="1"/>
          <p:nvPr/>
        </p:nvSpPr>
        <p:spPr>
          <a:xfrm>
            <a:off x="762000" y="2150174"/>
            <a:ext cx="105881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Probabilities allow businesses to act based on confidence, not just classification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Enables graded responses: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90% churn → Offer retention deal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10% churn → No action needed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Useful for: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2CCAE9-040C-9E83-AA59-B4C69D5E7D4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EBC0AB-338D-EABE-557D-881F92B392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7861507-B427-CF9F-89FF-1F51337157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9234570"/>
              </p:ext>
            </p:extLst>
          </p:nvPr>
        </p:nvGraphicFramePr>
        <p:xfrm>
          <a:off x="841829" y="4776716"/>
          <a:ext cx="10230123" cy="1361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01600343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97C07-52C7-3C4F-8906-AB6026DA6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6CAA0E-3CC5-13E5-5044-7FD72E40374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FFE90D-C0CF-F29C-2529-4FB6E466D0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F30AC5-2092-B61B-A85E-1A93FE62B7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AB7ADB0-465C-95F1-E047-6A0CE9656F7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2D55AE-AAC7-A6E2-05FF-3B27BF4E232D}"/>
              </a:ext>
            </a:extLst>
          </p:cNvPr>
          <p:cNvSpPr txBox="1"/>
          <p:nvPr/>
        </p:nvSpPr>
        <p:spPr>
          <a:xfrm>
            <a:off x="2415513" y="559802"/>
            <a:ext cx="65252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on Probabilities –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Which Loans to Write-off?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E7E12C-379A-51FD-A807-5AD179821C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pic>
        <p:nvPicPr>
          <p:cNvPr id="6" name="Picture 5" descr="A diagram of a diagram&#10;&#10;AI-generated content may be incorrect.">
            <a:extLst>
              <a:ext uri="{FF2B5EF4-FFF2-40B4-BE49-F238E27FC236}">
                <a16:creationId xmlns:a16="http://schemas.microsoft.com/office/drawing/2014/main" id="{C33EFEF8-032E-5D69-261A-2E898F3AA3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502" y="2383914"/>
            <a:ext cx="6237677" cy="32173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07CD6D-071A-41B9-F522-61BA6DD6BE9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91B5F8-041C-826B-CEC4-F65DCAB3CFAC}"/>
              </a:ext>
            </a:extLst>
          </p:cNvPr>
          <p:cNvSpPr txBox="1"/>
          <p:nvPr/>
        </p:nvSpPr>
        <p:spPr>
          <a:xfrm>
            <a:off x="762000" y="2150174"/>
            <a:ext cx="387450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New Customer, whose age is &gt;45 and balance &gt;50K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Based on model: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What is the prediction?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What is the probability?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86793194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9C57E-96EF-169E-56D7-D355E4677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93E793-AF5D-DE0A-0DCA-DF8A275F475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B1943B-42D4-A532-D924-4CDC5859C3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B63D84-729B-37AD-DF8D-4D654AEBFD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32689EC-D5E4-16FE-82A9-AA1824F4760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7C6A1E-A4FA-7F47-5C3D-FBFEF79CEAAA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Trees Estimate Probability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41539E-31CF-29D6-F74B-8F95B059EF48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Probability estimates from trees are easy to interpret and use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Estimate = Proportion of class labels in the leaf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Can be improved with: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Laplace correction (smoothing)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Pruning to ensure stable estimates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Important: More training data in the leaf → More reliable probabilities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EA1BC3-C40B-08C9-6D84-0554F49413D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C5CC01-CD7D-D952-017C-49BB9E82A09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058265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7A62B-1862-9FA0-AD57-A0510DAB3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2836ED-5CC9-77B3-CB7A-4A00FC74B47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2793AF-B1EF-FCC6-EC29-CA58E6ED16F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F9B62B-14D6-E951-43CE-BAC8843DC7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2D5B1B-9135-8EC5-1362-3DCB906027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711FEB-BA6B-0F6E-2F23-C5E8636F8279}"/>
              </a:ext>
            </a:extLst>
          </p:cNvPr>
          <p:cNvSpPr txBox="1"/>
          <p:nvPr/>
        </p:nvSpPr>
        <p:spPr>
          <a:xfrm>
            <a:off x="2382522" y="569127"/>
            <a:ext cx="7165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Steps to Predict Customer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Churn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DF2DBF-19EC-17E9-AFF1-279BEF50E56C}"/>
              </a:ext>
            </a:extLst>
          </p:cNvPr>
          <p:cNvSpPr txBox="1"/>
          <p:nvPr/>
        </p:nvSpPr>
        <p:spPr>
          <a:xfrm>
            <a:off x="762000" y="2150174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Applying a Decision Tree Model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Business Problem: </a:t>
            </a:r>
          </a:p>
          <a:p>
            <a:r>
              <a:rPr lang="en-US" sz="2800" dirty="0"/>
              <a:t>	 “Which customers are likely to cancel their service?”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Steps Followed: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1BEE3D-644D-0DF4-1F68-5C2782C7EB2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96C133-4BDB-A8A4-7330-8A99328A651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C9B0FF3-FAA2-EFC1-3345-ED12FFA93B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7961648"/>
              </p:ext>
            </p:extLst>
          </p:nvPr>
        </p:nvGraphicFramePr>
        <p:xfrm>
          <a:off x="1351934" y="3986353"/>
          <a:ext cx="9408302" cy="3018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15791686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C3C67-836A-85B9-6B1A-54D8D5342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1CF58F-A0F8-1BD1-8806-55309EEC7A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04E853-5BE3-8C87-8724-5552BB70A2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E23D157-1317-F215-A94B-DD50C4DF5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1F56891-A9F5-0F83-18EA-4B2275DF7E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351F7E-33AD-351A-AAEE-F5331CF71AF5}"/>
              </a:ext>
            </a:extLst>
          </p:cNvPr>
          <p:cNvSpPr txBox="1"/>
          <p:nvPr/>
        </p:nvSpPr>
        <p:spPr>
          <a:xfrm>
            <a:off x="2397033" y="569127"/>
            <a:ext cx="690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Results from the Tree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93F33E-2C03-EA61-E782-3263E9A736C2}"/>
              </a:ext>
            </a:extLst>
          </p:cNvPr>
          <p:cNvSpPr txBox="1"/>
          <p:nvPr/>
        </p:nvSpPr>
        <p:spPr>
          <a:xfrm>
            <a:off x="762000" y="2150174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 prediction for New Customer: </a:t>
            </a:r>
          </a:p>
          <a:p>
            <a:r>
              <a:rPr lang="en-US" sz="2800" dirty="0"/>
              <a:t>		</a:t>
            </a:r>
            <a:r>
              <a:rPr lang="en-US" sz="2800" dirty="0">
                <a:solidFill>
                  <a:schemeClr val="accent1"/>
                </a:solidFill>
              </a:rPr>
              <a:t>“Customer A” has a 73% probability of churn</a:t>
            </a: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Segment defined by: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Month-to-month contract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3 customer service calls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High monthly charge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Interpretation: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This customer is at high risk → trigger retention strategy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Good starting point, but evaluate business impact too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EA3A25-63BE-664A-640B-36D6AB89584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061642-DFB2-C233-E09E-11E6B91248A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055295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CE3F-E07C-6C4B-8620-E84D11E86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09F382-2E5D-C983-7EB0-E3CDB83D3D1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E3D6BB5-6140-36D0-B1EE-AE8600143A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930F1C0-DA6E-D995-2F20-8320B104BF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0A50EDF-DAC4-6022-2A68-14D1C023ED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C4F8FB-D42E-9F43-3870-62323BB12949}"/>
              </a:ext>
            </a:extLst>
          </p:cNvPr>
          <p:cNvSpPr txBox="1"/>
          <p:nvPr/>
        </p:nvSpPr>
        <p:spPr>
          <a:xfrm>
            <a:off x="2513148" y="1019069"/>
            <a:ext cx="855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Implications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00B848-D9DF-2754-98FF-4710AAB0DE37}"/>
              </a:ext>
            </a:extLst>
          </p:cNvPr>
          <p:cNvSpPr txBox="1"/>
          <p:nvPr/>
        </p:nvSpPr>
        <p:spPr>
          <a:xfrm>
            <a:off x="762000" y="2150174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chemeClr val="accent1"/>
                </a:solidFill>
              </a:rPr>
              <a:t>Decision trees help bridge analytics and operational action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Turning Predictions Into Action: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Prioritize outreach to high-risk segments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Customize retention offers (e.g., loyalty incentives)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Track model performance over time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B255AB-8704-0EF7-E001-DDFF6AB602F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8C3D7-BF13-5D2F-F093-4D025647A1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81473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9355193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Calculate Information Gain for each attribute and identify the most informative attribute(s)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Visualize the Decision Tree Model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Times New Roman" panose="02020603050405020304" pitchFamily="18" charset="0"/>
              </a:rPr>
              <a:t>2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d13aca44-ef33-4cf4-9980-7f0b00e6eeb9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EF2EAC-F6A7-43D4-A662-418F18356B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8336</TotalTime>
  <Words>2203</Words>
  <Application>Microsoft Office PowerPoint</Application>
  <PresentationFormat>Widescreen</PresentationFormat>
  <Paragraphs>562</Paragraphs>
  <Slides>42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Cambria Math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266</cp:revision>
  <dcterms:created xsi:type="dcterms:W3CDTF">2023-04-29T09:08:00Z</dcterms:created>
  <dcterms:modified xsi:type="dcterms:W3CDTF">2025-10-16T23:28:26Z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23602400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