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44" r:id="rId1"/>
    <p:sldMasterId id="2147483860" r:id="rId2"/>
  </p:sldMasterIdLst>
  <p:notesMasterIdLst>
    <p:notesMasterId r:id="rId53"/>
  </p:notesMasterIdLst>
  <p:handoutMasterIdLst>
    <p:handoutMasterId r:id="rId54"/>
  </p:handoutMasterIdLst>
  <p:sldIdLst>
    <p:sldId id="256" r:id="rId3"/>
    <p:sldId id="291" r:id="rId4"/>
    <p:sldId id="391" r:id="rId5"/>
    <p:sldId id="392" r:id="rId6"/>
    <p:sldId id="393" r:id="rId7"/>
    <p:sldId id="379" r:id="rId8"/>
    <p:sldId id="394" r:id="rId9"/>
    <p:sldId id="395" r:id="rId10"/>
    <p:sldId id="396" r:id="rId11"/>
    <p:sldId id="397" r:id="rId12"/>
    <p:sldId id="293" r:id="rId13"/>
    <p:sldId id="398" r:id="rId14"/>
    <p:sldId id="399" r:id="rId15"/>
    <p:sldId id="400" r:id="rId16"/>
    <p:sldId id="380" r:id="rId17"/>
    <p:sldId id="383" r:id="rId18"/>
    <p:sldId id="381" r:id="rId19"/>
    <p:sldId id="382" r:id="rId20"/>
    <p:sldId id="384" r:id="rId21"/>
    <p:sldId id="376" r:id="rId22"/>
    <p:sldId id="365" r:id="rId23"/>
    <p:sldId id="367" r:id="rId24"/>
    <p:sldId id="368" r:id="rId25"/>
    <p:sldId id="369" r:id="rId26"/>
    <p:sldId id="370" r:id="rId27"/>
    <p:sldId id="371" r:id="rId28"/>
    <p:sldId id="372" r:id="rId29"/>
    <p:sldId id="373" r:id="rId30"/>
    <p:sldId id="374" r:id="rId31"/>
    <p:sldId id="375" r:id="rId32"/>
    <p:sldId id="378" r:id="rId33"/>
    <p:sldId id="385" r:id="rId34"/>
    <p:sldId id="386" r:id="rId35"/>
    <p:sldId id="387" r:id="rId36"/>
    <p:sldId id="403" r:id="rId37"/>
    <p:sldId id="388" r:id="rId38"/>
    <p:sldId id="401" r:id="rId39"/>
    <p:sldId id="390" r:id="rId40"/>
    <p:sldId id="294" r:id="rId41"/>
    <p:sldId id="298" r:id="rId42"/>
    <p:sldId id="299" r:id="rId43"/>
    <p:sldId id="303" r:id="rId44"/>
    <p:sldId id="346" r:id="rId45"/>
    <p:sldId id="308" r:id="rId46"/>
    <p:sldId id="361" r:id="rId47"/>
    <p:sldId id="359" r:id="rId48"/>
    <p:sldId id="317" r:id="rId49"/>
    <p:sldId id="326" r:id="rId50"/>
    <p:sldId id="328" r:id="rId51"/>
    <p:sldId id="402" r:id="rId52"/>
  </p:sldIdLst>
  <p:sldSz cx="9144000" cy="6858000" type="screen4x3"/>
  <p:notesSz cx="6858000" cy="9296400"/>
  <p:defaultTextStyle>
    <a:defPPr>
      <a:defRPr lang="en-US"/>
    </a:defPPr>
    <a:lvl1pPr algn="l" rtl="0" fontAlgn="base">
      <a:spcBef>
        <a:spcPct val="0"/>
      </a:spcBef>
      <a:spcAft>
        <a:spcPct val="0"/>
      </a:spcAft>
      <a:defRPr b="1" kern="1200">
        <a:solidFill>
          <a:schemeClr val="tx1"/>
        </a:solidFill>
        <a:latin typeface="Garamond" pitchFamily="18" charset="0"/>
        <a:ea typeface="+mn-ea"/>
        <a:cs typeface="+mn-cs"/>
      </a:defRPr>
    </a:lvl1pPr>
    <a:lvl2pPr marL="457200" algn="l" rtl="0" fontAlgn="base">
      <a:spcBef>
        <a:spcPct val="0"/>
      </a:spcBef>
      <a:spcAft>
        <a:spcPct val="0"/>
      </a:spcAft>
      <a:defRPr b="1" kern="1200">
        <a:solidFill>
          <a:schemeClr val="tx1"/>
        </a:solidFill>
        <a:latin typeface="Garamond" pitchFamily="18" charset="0"/>
        <a:ea typeface="+mn-ea"/>
        <a:cs typeface="+mn-cs"/>
      </a:defRPr>
    </a:lvl2pPr>
    <a:lvl3pPr marL="914400" algn="l" rtl="0" fontAlgn="base">
      <a:spcBef>
        <a:spcPct val="0"/>
      </a:spcBef>
      <a:spcAft>
        <a:spcPct val="0"/>
      </a:spcAft>
      <a:defRPr b="1" kern="1200">
        <a:solidFill>
          <a:schemeClr val="tx1"/>
        </a:solidFill>
        <a:latin typeface="Garamond" pitchFamily="18" charset="0"/>
        <a:ea typeface="+mn-ea"/>
        <a:cs typeface="+mn-cs"/>
      </a:defRPr>
    </a:lvl3pPr>
    <a:lvl4pPr marL="1371600" algn="l" rtl="0" fontAlgn="base">
      <a:spcBef>
        <a:spcPct val="0"/>
      </a:spcBef>
      <a:spcAft>
        <a:spcPct val="0"/>
      </a:spcAft>
      <a:defRPr b="1" kern="1200">
        <a:solidFill>
          <a:schemeClr val="tx1"/>
        </a:solidFill>
        <a:latin typeface="Garamond" pitchFamily="18" charset="0"/>
        <a:ea typeface="+mn-ea"/>
        <a:cs typeface="+mn-cs"/>
      </a:defRPr>
    </a:lvl4pPr>
    <a:lvl5pPr marL="1828800" algn="l" rtl="0" fontAlgn="base">
      <a:spcBef>
        <a:spcPct val="0"/>
      </a:spcBef>
      <a:spcAft>
        <a:spcPct val="0"/>
      </a:spcAft>
      <a:defRPr b="1" kern="1200">
        <a:solidFill>
          <a:schemeClr val="tx1"/>
        </a:solidFill>
        <a:latin typeface="Garamond" pitchFamily="18" charset="0"/>
        <a:ea typeface="+mn-ea"/>
        <a:cs typeface="+mn-cs"/>
      </a:defRPr>
    </a:lvl5pPr>
    <a:lvl6pPr marL="2286000" algn="r" defTabSz="914400" rtl="1" eaLnBrk="1" latinLnBrk="0" hangingPunct="1">
      <a:defRPr b="1" kern="1200">
        <a:solidFill>
          <a:schemeClr val="tx1"/>
        </a:solidFill>
        <a:latin typeface="Garamond" pitchFamily="18" charset="0"/>
        <a:ea typeface="+mn-ea"/>
        <a:cs typeface="+mn-cs"/>
      </a:defRPr>
    </a:lvl6pPr>
    <a:lvl7pPr marL="2743200" algn="r" defTabSz="914400" rtl="1" eaLnBrk="1" latinLnBrk="0" hangingPunct="1">
      <a:defRPr b="1" kern="1200">
        <a:solidFill>
          <a:schemeClr val="tx1"/>
        </a:solidFill>
        <a:latin typeface="Garamond" pitchFamily="18" charset="0"/>
        <a:ea typeface="+mn-ea"/>
        <a:cs typeface="+mn-cs"/>
      </a:defRPr>
    </a:lvl7pPr>
    <a:lvl8pPr marL="3200400" algn="r" defTabSz="914400" rtl="1" eaLnBrk="1" latinLnBrk="0" hangingPunct="1">
      <a:defRPr b="1" kern="1200">
        <a:solidFill>
          <a:schemeClr val="tx1"/>
        </a:solidFill>
        <a:latin typeface="Garamond" pitchFamily="18" charset="0"/>
        <a:ea typeface="+mn-ea"/>
        <a:cs typeface="+mn-cs"/>
      </a:defRPr>
    </a:lvl8pPr>
    <a:lvl9pPr marL="3657600" algn="r" defTabSz="914400" rtl="1" eaLnBrk="1" latinLnBrk="0" hangingPunct="1">
      <a:defRPr b="1"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C5CF"/>
    <a:srgbClr val="FDE3BA"/>
    <a:srgbClr val="FCD390"/>
    <a:srgbClr val="FF9933"/>
    <a:srgbClr val="F35B1B"/>
    <a:srgbClr val="790015"/>
    <a:srgbClr val="FDA4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120" d="100"/>
          <a:sy n="120" d="100"/>
        </p:scale>
        <p:origin x="712" y="56"/>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9451"/>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_rels/viewProps.xml.rels><?xml version="1.0" encoding="UTF-8" standalone="yes"?>
<Relationships xmlns="http://schemas.openxmlformats.org/package/2006/relationships"><Relationship Id="rId3" Type="http://schemas.openxmlformats.org/officeDocument/2006/relationships/slide" Target="slides/slide48.xml"/><Relationship Id="rId2" Type="http://schemas.openxmlformats.org/officeDocument/2006/relationships/slide" Target="slides/slide47.xml"/><Relationship Id="rId1"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853021-E6FE-417A-B057-4DE42D9803A5}" type="doc">
      <dgm:prSet loTypeId="urn:microsoft.com/office/officeart/2005/8/layout/cycle1" loCatId="cycle" qsTypeId="urn:microsoft.com/office/officeart/2005/8/quickstyle/simple1" qsCatId="simple" csTypeId="urn:microsoft.com/office/officeart/2005/8/colors/colorful5" csCatId="colorful"/>
      <dgm:spPr/>
      <dgm:t>
        <a:bodyPr/>
        <a:lstStyle/>
        <a:p>
          <a:endParaRPr lang="en-US"/>
        </a:p>
      </dgm:t>
    </dgm:pt>
    <dgm:pt modelId="{0DBD7CB8-61C4-4523-8623-B23A2C35E7B6}">
      <dgm:prSet/>
      <dgm:spPr/>
      <dgm:t>
        <a:bodyPr/>
        <a:lstStyle/>
        <a:p>
          <a:r>
            <a:rPr lang="en-US" b="0" i="0" baseline="0"/>
            <a:t>“Guerrilla” stood for an attack strategy based on the surprise effect and on acts of sabotage used by smaller groups that stood against bigger groups. </a:t>
          </a:r>
          <a:endParaRPr lang="en-US"/>
        </a:p>
      </dgm:t>
    </dgm:pt>
    <dgm:pt modelId="{6BAD0C0B-3234-48D5-9A72-9799B696A16A}" type="parTrans" cxnId="{8916EA68-7CAD-4D27-84F0-7B1779E827F6}">
      <dgm:prSet/>
      <dgm:spPr/>
      <dgm:t>
        <a:bodyPr/>
        <a:lstStyle/>
        <a:p>
          <a:endParaRPr lang="en-US"/>
        </a:p>
      </dgm:t>
    </dgm:pt>
    <dgm:pt modelId="{471EE021-EF10-4218-A44D-D8226B77A875}" type="sibTrans" cxnId="{8916EA68-7CAD-4D27-84F0-7B1779E827F6}">
      <dgm:prSet/>
      <dgm:spPr/>
      <dgm:t>
        <a:bodyPr/>
        <a:lstStyle/>
        <a:p>
          <a:endParaRPr lang="en-US"/>
        </a:p>
      </dgm:t>
    </dgm:pt>
    <dgm:pt modelId="{C8A9D85D-052A-4BB2-A778-4B9A3ACB5620}">
      <dgm:prSet/>
      <dgm:spPr/>
      <dgm:t>
        <a:bodyPr/>
        <a:lstStyle/>
        <a:p>
          <a:r>
            <a:rPr lang="en-US" b="0" i="0" baseline="0"/>
            <a:t>Inspired by guerrilla warfare, guerrilla marketing uses similar sort of tactics in the marketing industry. </a:t>
          </a:r>
          <a:endParaRPr lang="en-US"/>
        </a:p>
      </dgm:t>
    </dgm:pt>
    <dgm:pt modelId="{35F287F0-EA81-427A-B1DD-3C24BE51C870}" type="parTrans" cxnId="{A360C041-E927-4C4A-8841-6BFD8E482E29}">
      <dgm:prSet/>
      <dgm:spPr/>
      <dgm:t>
        <a:bodyPr/>
        <a:lstStyle/>
        <a:p>
          <a:endParaRPr lang="en-US"/>
        </a:p>
      </dgm:t>
    </dgm:pt>
    <dgm:pt modelId="{B491FA7A-2386-4D19-A10F-4637E8138F82}" type="sibTrans" cxnId="{A360C041-E927-4C4A-8841-6BFD8E482E29}">
      <dgm:prSet/>
      <dgm:spPr/>
      <dgm:t>
        <a:bodyPr/>
        <a:lstStyle/>
        <a:p>
          <a:endParaRPr lang="en-US"/>
        </a:p>
      </dgm:t>
    </dgm:pt>
    <dgm:pt modelId="{3E502DC1-E42E-403F-99D4-B0EFD8CE43D9}">
      <dgm:prSet/>
      <dgm:spPr/>
      <dgm:t>
        <a:bodyPr/>
        <a:lstStyle/>
        <a:p>
          <a:r>
            <a:rPr lang="en-US" b="0" i="0" baseline="0"/>
            <a:t>In the 1960’s US firms brought the “Guerrilla” tactics to marketing, when they needed new ways to outdo competitors. </a:t>
          </a:r>
          <a:endParaRPr lang="en-US"/>
        </a:p>
      </dgm:t>
    </dgm:pt>
    <dgm:pt modelId="{ACAF9210-F9E6-4EE6-9C0C-12B60D3B73DF}" type="parTrans" cxnId="{86977E0E-605F-4894-8A34-FA0429E03230}">
      <dgm:prSet/>
      <dgm:spPr/>
      <dgm:t>
        <a:bodyPr/>
        <a:lstStyle/>
        <a:p>
          <a:endParaRPr lang="en-US"/>
        </a:p>
      </dgm:t>
    </dgm:pt>
    <dgm:pt modelId="{34B9AF44-C517-4E26-9556-164BCE00404E}" type="sibTrans" cxnId="{86977E0E-605F-4894-8A34-FA0429E03230}">
      <dgm:prSet/>
      <dgm:spPr/>
      <dgm:t>
        <a:bodyPr/>
        <a:lstStyle/>
        <a:p>
          <a:endParaRPr lang="en-US"/>
        </a:p>
      </dgm:t>
    </dgm:pt>
    <dgm:pt modelId="{7621BF4A-5126-4BAA-BBF9-478B7615F96B}">
      <dgm:prSet/>
      <dgm:spPr/>
      <dgm:t>
        <a:bodyPr/>
        <a:lstStyle/>
        <a:p>
          <a:r>
            <a:rPr lang="en-US" b="0" i="0" baseline="0"/>
            <a:t>The original term was coined by Jay Conrad Levinson in his 1984 book ‘Guerrilla Advertising’</a:t>
          </a:r>
          <a:endParaRPr lang="en-US"/>
        </a:p>
      </dgm:t>
    </dgm:pt>
    <dgm:pt modelId="{F0CDB392-E041-4042-830E-4264104BC648}" type="parTrans" cxnId="{0C9EE0E2-D9C0-4995-B3C0-4DC3E740CFD5}">
      <dgm:prSet/>
      <dgm:spPr/>
      <dgm:t>
        <a:bodyPr/>
        <a:lstStyle/>
        <a:p>
          <a:endParaRPr lang="en-US"/>
        </a:p>
      </dgm:t>
    </dgm:pt>
    <dgm:pt modelId="{14B436D7-EF48-49BB-8ECD-E7399CDBAE0F}" type="sibTrans" cxnId="{0C9EE0E2-D9C0-4995-B3C0-4DC3E740CFD5}">
      <dgm:prSet/>
      <dgm:spPr/>
      <dgm:t>
        <a:bodyPr/>
        <a:lstStyle/>
        <a:p>
          <a:endParaRPr lang="en-US"/>
        </a:p>
      </dgm:t>
    </dgm:pt>
    <dgm:pt modelId="{19FB2F9B-FB07-4BB3-811A-056F05530BF5}" type="pres">
      <dgm:prSet presAssocID="{BB853021-E6FE-417A-B057-4DE42D9803A5}" presName="cycle" presStyleCnt="0">
        <dgm:presLayoutVars>
          <dgm:dir/>
          <dgm:resizeHandles val="exact"/>
        </dgm:presLayoutVars>
      </dgm:prSet>
      <dgm:spPr/>
    </dgm:pt>
    <dgm:pt modelId="{243603B5-63B8-4BBF-8B7F-D69E1AD253BD}" type="pres">
      <dgm:prSet presAssocID="{0DBD7CB8-61C4-4523-8623-B23A2C35E7B6}" presName="dummy" presStyleCnt="0"/>
      <dgm:spPr/>
    </dgm:pt>
    <dgm:pt modelId="{0489E5B1-C8FB-438F-B8F9-F3DE490FBCC0}" type="pres">
      <dgm:prSet presAssocID="{0DBD7CB8-61C4-4523-8623-B23A2C35E7B6}" presName="node" presStyleLbl="revTx" presStyleIdx="0" presStyleCnt="4">
        <dgm:presLayoutVars>
          <dgm:bulletEnabled val="1"/>
        </dgm:presLayoutVars>
      </dgm:prSet>
      <dgm:spPr/>
    </dgm:pt>
    <dgm:pt modelId="{D4ECD4A0-CEB6-47E2-9B2A-9C015A2913BF}" type="pres">
      <dgm:prSet presAssocID="{471EE021-EF10-4218-A44D-D8226B77A875}" presName="sibTrans" presStyleLbl="node1" presStyleIdx="0" presStyleCnt="4"/>
      <dgm:spPr/>
    </dgm:pt>
    <dgm:pt modelId="{6B729D00-E38D-4709-B14B-A40FA28DC856}" type="pres">
      <dgm:prSet presAssocID="{C8A9D85D-052A-4BB2-A778-4B9A3ACB5620}" presName="dummy" presStyleCnt="0"/>
      <dgm:spPr/>
    </dgm:pt>
    <dgm:pt modelId="{7FFA7108-4B06-4C44-9A14-F705234F7E96}" type="pres">
      <dgm:prSet presAssocID="{C8A9D85D-052A-4BB2-A778-4B9A3ACB5620}" presName="node" presStyleLbl="revTx" presStyleIdx="1" presStyleCnt="4">
        <dgm:presLayoutVars>
          <dgm:bulletEnabled val="1"/>
        </dgm:presLayoutVars>
      </dgm:prSet>
      <dgm:spPr/>
    </dgm:pt>
    <dgm:pt modelId="{78DC6CD8-EE8C-4078-99AB-8824A8E6AD42}" type="pres">
      <dgm:prSet presAssocID="{B491FA7A-2386-4D19-A10F-4637E8138F82}" presName="sibTrans" presStyleLbl="node1" presStyleIdx="1" presStyleCnt="4"/>
      <dgm:spPr/>
    </dgm:pt>
    <dgm:pt modelId="{F7B9CCC0-EF4E-4DFD-9D8F-44B2E75AAFE4}" type="pres">
      <dgm:prSet presAssocID="{3E502DC1-E42E-403F-99D4-B0EFD8CE43D9}" presName="dummy" presStyleCnt="0"/>
      <dgm:spPr/>
    </dgm:pt>
    <dgm:pt modelId="{A2ECEA5C-4049-4FA0-A922-06D818DD4967}" type="pres">
      <dgm:prSet presAssocID="{3E502DC1-E42E-403F-99D4-B0EFD8CE43D9}" presName="node" presStyleLbl="revTx" presStyleIdx="2" presStyleCnt="4">
        <dgm:presLayoutVars>
          <dgm:bulletEnabled val="1"/>
        </dgm:presLayoutVars>
      </dgm:prSet>
      <dgm:spPr/>
    </dgm:pt>
    <dgm:pt modelId="{D3F91851-19AB-4C3A-9C0F-10481668FB44}" type="pres">
      <dgm:prSet presAssocID="{34B9AF44-C517-4E26-9556-164BCE00404E}" presName="sibTrans" presStyleLbl="node1" presStyleIdx="2" presStyleCnt="4"/>
      <dgm:spPr/>
    </dgm:pt>
    <dgm:pt modelId="{12BA256C-3A0D-44F7-AF8B-D26EE82B953E}" type="pres">
      <dgm:prSet presAssocID="{7621BF4A-5126-4BAA-BBF9-478B7615F96B}" presName="dummy" presStyleCnt="0"/>
      <dgm:spPr/>
    </dgm:pt>
    <dgm:pt modelId="{2B44EAF9-1110-4914-80E0-FD62B20182F3}" type="pres">
      <dgm:prSet presAssocID="{7621BF4A-5126-4BAA-BBF9-478B7615F96B}" presName="node" presStyleLbl="revTx" presStyleIdx="3" presStyleCnt="4">
        <dgm:presLayoutVars>
          <dgm:bulletEnabled val="1"/>
        </dgm:presLayoutVars>
      </dgm:prSet>
      <dgm:spPr/>
    </dgm:pt>
    <dgm:pt modelId="{22DE0F4F-00F2-4724-AB16-7A1516884D44}" type="pres">
      <dgm:prSet presAssocID="{14B436D7-EF48-49BB-8ECD-E7399CDBAE0F}" presName="sibTrans" presStyleLbl="node1" presStyleIdx="3" presStyleCnt="4"/>
      <dgm:spPr/>
    </dgm:pt>
  </dgm:ptLst>
  <dgm:cxnLst>
    <dgm:cxn modelId="{86977E0E-605F-4894-8A34-FA0429E03230}" srcId="{BB853021-E6FE-417A-B057-4DE42D9803A5}" destId="{3E502DC1-E42E-403F-99D4-B0EFD8CE43D9}" srcOrd="2" destOrd="0" parTransId="{ACAF9210-F9E6-4EE6-9C0C-12B60D3B73DF}" sibTransId="{34B9AF44-C517-4E26-9556-164BCE00404E}"/>
    <dgm:cxn modelId="{B513792E-DCEF-401D-ACCF-C76B6781755F}" type="presOf" srcId="{BB853021-E6FE-417A-B057-4DE42D9803A5}" destId="{19FB2F9B-FB07-4BB3-811A-056F05530BF5}" srcOrd="0" destOrd="0" presId="urn:microsoft.com/office/officeart/2005/8/layout/cycle1"/>
    <dgm:cxn modelId="{9D7BE35B-D841-4EF2-A3BA-C143AFA18EA0}" type="presOf" srcId="{7621BF4A-5126-4BAA-BBF9-478B7615F96B}" destId="{2B44EAF9-1110-4914-80E0-FD62B20182F3}" srcOrd="0" destOrd="0" presId="urn:microsoft.com/office/officeart/2005/8/layout/cycle1"/>
    <dgm:cxn modelId="{A360C041-E927-4C4A-8841-6BFD8E482E29}" srcId="{BB853021-E6FE-417A-B057-4DE42D9803A5}" destId="{C8A9D85D-052A-4BB2-A778-4B9A3ACB5620}" srcOrd="1" destOrd="0" parTransId="{35F287F0-EA81-427A-B1DD-3C24BE51C870}" sibTransId="{B491FA7A-2386-4D19-A10F-4637E8138F82}"/>
    <dgm:cxn modelId="{8916EA68-7CAD-4D27-84F0-7B1779E827F6}" srcId="{BB853021-E6FE-417A-B057-4DE42D9803A5}" destId="{0DBD7CB8-61C4-4523-8623-B23A2C35E7B6}" srcOrd="0" destOrd="0" parTransId="{6BAD0C0B-3234-48D5-9A72-9799B696A16A}" sibTransId="{471EE021-EF10-4218-A44D-D8226B77A875}"/>
    <dgm:cxn modelId="{9B6B3786-E9D9-4887-BBC6-6B51F9D57099}" type="presOf" srcId="{B491FA7A-2386-4D19-A10F-4637E8138F82}" destId="{78DC6CD8-EE8C-4078-99AB-8824A8E6AD42}" srcOrd="0" destOrd="0" presId="urn:microsoft.com/office/officeart/2005/8/layout/cycle1"/>
    <dgm:cxn modelId="{DAF07B8B-F53F-415E-80BC-8F470F40FD6E}" type="presOf" srcId="{14B436D7-EF48-49BB-8ECD-E7399CDBAE0F}" destId="{22DE0F4F-00F2-4724-AB16-7A1516884D44}" srcOrd="0" destOrd="0" presId="urn:microsoft.com/office/officeart/2005/8/layout/cycle1"/>
    <dgm:cxn modelId="{F19537A0-8A3B-4628-889A-C5A059914097}" type="presOf" srcId="{34B9AF44-C517-4E26-9556-164BCE00404E}" destId="{D3F91851-19AB-4C3A-9C0F-10481668FB44}" srcOrd="0" destOrd="0" presId="urn:microsoft.com/office/officeart/2005/8/layout/cycle1"/>
    <dgm:cxn modelId="{71B4C4B2-FC43-4256-BD19-22DD7B957EBA}" type="presOf" srcId="{C8A9D85D-052A-4BB2-A778-4B9A3ACB5620}" destId="{7FFA7108-4B06-4C44-9A14-F705234F7E96}" srcOrd="0" destOrd="0" presId="urn:microsoft.com/office/officeart/2005/8/layout/cycle1"/>
    <dgm:cxn modelId="{84D231C6-A05C-45F4-8B36-EDB6E096856D}" type="presOf" srcId="{471EE021-EF10-4218-A44D-D8226B77A875}" destId="{D4ECD4A0-CEB6-47E2-9B2A-9C015A2913BF}" srcOrd="0" destOrd="0" presId="urn:microsoft.com/office/officeart/2005/8/layout/cycle1"/>
    <dgm:cxn modelId="{333028CD-9E42-49E5-8AE3-6EBE6A103379}" type="presOf" srcId="{3E502DC1-E42E-403F-99D4-B0EFD8CE43D9}" destId="{A2ECEA5C-4049-4FA0-A922-06D818DD4967}" srcOrd="0" destOrd="0" presId="urn:microsoft.com/office/officeart/2005/8/layout/cycle1"/>
    <dgm:cxn modelId="{0C9EE0E2-D9C0-4995-B3C0-4DC3E740CFD5}" srcId="{BB853021-E6FE-417A-B057-4DE42D9803A5}" destId="{7621BF4A-5126-4BAA-BBF9-478B7615F96B}" srcOrd="3" destOrd="0" parTransId="{F0CDB392-E041-4042-830E-4264104BC648}" sibTransId="{14B436D7-EF48-49BB-8ECD-E7399CDBAE0F}"/>
    <dgm:cxn modelId="{C434CFEC-4196-4D1D-B923-0496CFEE07CC}" type="presOf" srcId="{0DBD7CB8-61C4-4523-8623-B23A2C35E7B6}" destId="{0489E5B1-C8FB-438F-B8F9-F3DE490FBCC0}" srcOrd="0" destOrd="0" presId="urn:microsoft.com/office/officeart/2005/8/layout/cycle1"/>
    <dgm:cxn modelId="{48E546FC-CD21-4687-A6AA-5DF778E2C5C2}" type="presParOf" srcId="{19FB2F9B-FB07-4BB3-811A-056F05530BF5}" destId="{243603B5-63B8-4BBF-8B7F-D69E1AD253BD}" srcOrd="0" destOrd="0" presId="urn:microsoft.com/office/officeart/2005/8/layout/cycle1"/>
    <dgm:cxn modelId="{7A4584B7-82E6-4B4F-B340-988158BC447F}" type="presParOf" srcId="{19FB2F9B-FB07-4BB3-811A-056F05530BF5}" destId="{0489E5B1-C8FB-438F-B8F9-F3DE490FBCC0}" srcOrd="1" destOrd="0" presId="urn:microsoft.com/office/officeart/2005/8/layout/cycle1"/>
    <dgm:cxn modelId="{6FD7EC73-0803-4DD3-9779-88F07884C55B}" type="presParOf" srcId="{19FB2F9B-FB07-4BB3-811A-056F05530BF5}" destId="{D4ECD4A0-CEB6-47E2-9B2A-9C015A2913BF}" srcOrd="2" destOrd="0" presId="urn:microsoft.com/office/officeart/2005/8/layout/cycle1"/>
    <dgm:cxn modelId="{8A3E2EE8-76AE-42E6-B73D-8FFDD284F8B2}" type="presParOf" srcId="{19FB2F9B-FB07-4BB3-811A-056F05530BF5}" destId="{6B729D00-E38D-4709-B14B-A40FA28DC856}" srcOrd="3" destOrd="0" presId="urn:microsoft.com/office/officeart/2005/8/layout/cycle1"/>
    <dgm:cxn modelId="{46ABA208-D689-4CF2-A0F6-C55D563F2D36}" type="presParOf" srcId="{19FB2F9B-FB07-4BB3-811A-056F05530BF5}" destId="{7FFA7108-4B06-4C44-9A14-F705234F7E96}" srcOrd="4" destOrd="0" presId="urn:microsoft.com/office/officeart/2005/8/layout/cycle1"/>
    <dgm:cxn modelId="{A78AC260-2B51-4651-9083-FA78DC49F1F8}" type="presParOf" srcId="{19FB2F9B-FB07-4BB3-811A-056F05530BF5}" destId="{78DC6CD8-EE8C-4078-99AB-8824A8E6AD42}" srcOrd="5" destOrd="0" presId="urn:microsoft.com/office/officeart/2005/8/layout/cycle1"/>
    <dgm:cxn modelId="{681F36BA-D0C7-4185-812B-6D436B50151D}" type="presParOf" srcId="{19FB2F9B-FB07-4BB3-811A-056F05530BF5}" destId="{F7B9CCC0-EF4E-4DFD-9D8F-44B2E75AAFE4}" srcOrd="6" destOrd="0" presId="urn:microsoft.com/office/officeart/2005/8/layout/cycle1"/>
    <dgm:cxn modelId="{4F0F8578-7A32-4B1A-A2A3-F3D283B75960}" type="presParOf" srcId="{19FB2F9B-FB07-4BB3-811A-056F05530BF5}" destId="{A2ECEA5C-4049-4FA0-A922-06D818DD4967}" srcOrd="7" destOrd="0" presId="urn:microsoft.com/office/officeart/2005/8/layout/cycle1"/>
    <dgm:cxn modelId="{B7465C04-AF64-4B1B-BD78-876AF5816540}" type="presParOf" srcId="{19FB2F9B-FB07-4BB3-811A-056F05530BF5}" destId="{D3F91851-19AB-4C3A-9C0F-10481668FB44}" srcOrd="8" destOrd="0" presId="urn:microsoft.com/office/officeart/2005/8/layout/cycle1"/>
    <dgm:cxn modelId="{632D6CBC-6834-4F8A-8A9E-50C8F388F803}" type="presParOf" srcId="{19FB2F9B-FB07-4BB3-811A-056F05530BF5}" destId="{12BA256C-3A0D-44F7-AF8B-D26EE82B953E}" srcOrd="9" destOrd="0" presId="urn:microsoft.com/office/officeart/2005/8/layout/cycle1"/>
    <dgm:cxn modelId="{3D67AB4A-EA4D-43FC-AE78-9E2737170FF5}" type="presParOf" srcId="{19FB2F9B-FB07-4BB3-811A-056F05530BF5}" destId="{2B44EAF9-1110-4914-80E0-FD62B20182F3}" srcOrd="10" destOrd="0" presId="urn:microsoft.com/office/officeart/2005/8/layout/cycle1"/>
    <dgm:cxn modelId="{B432EB6B-0898-4930-AA3E-E54DFF496A1C}" type="presParOf" srcId="{19FB2F9B-FB07-4BB3-811A-056F05530BF5}" destId="{22DE0F4F-00F2-4724-AB16-7A1516884D44}"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32E7A8-2952-4F0A-BEB6-6E70828B5345}"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B5FE7A2-10FA-4393-A231-7F999735E440}">
      <dgm:prSet/>
      <dgm:spPr/>
      <dgm:t>
        <a:bodyPr/>
        <a:lstStyle/>
        <a:p>
          <a:r>
            <a:rPr lang="en-US" dirty="0"/>
            <a:t>Guerrilla Marketing is an advertising strategy that focuses on low-cost unconventional marketing tactics that yield maximum results.</a:t>
          </a:r>
        </a:p>
      </dgm:t>
    </dgm:pt>
    <dgm:pt modelId="{1EE184D8-D3CE-40CC-B25F-924568FC45F2}" type="parTrans" cxnId="{2B42C19C-D656-406C-B364-70ED0969386B}">
      <dgm:prSet/>
      <dgm:spPr/>
      <dgm:t>
        <a:bodyPr/>
        <a:lstStyle/>
        <a:p>
          <a:endParaRPr lang="en-US"/>
        </a:p>
      </dgm:t>
    </dgm:pt>
    <dgm:pt modelId="{4BB1BC45-04C3-4CA6-A8F6-D7AD4589D380}" type="sibTrans" cxnId="{2B42C19C-D656-406C-B364-70ED0969386B}">
      <dgm:prSet/>
      <dgm:spPr/>
      <dgm:t>
        <a:bodyPr/>
        <a:lstStyle/>
        <a:p>
          <a:endParaRPr lang="en-US"/>
        </a:p>
      </dgm:t>
    </dgm:pt>
    <dgm:pt modelId="{5DCAC4B5-8552-42E4-B536-E39E1DAEE52F}">
      <dgm:prSet/>
      <dgm:spPr/>
      <dgm:t>
        <a:bodyPr/>
        <a:lstStyle/>
        <a:p>
          <a:r>
            <a:rPr lang="en-US"/>
            <a:t>Guerrilla marketing is often ideal for small businesses that need to reach a large audience without breaking the bank. </a:t>
          </a:r>
        </a:p>
      </dgm:t>
    </dgm:pt>
    <dgm:pt modelId="{8CE862F1-F270-4038-B8DD-C0BD73B71174}" type="parTrans" cxnId="{B1E3E66A-F714-4CFC-8E47-69695825B249}">
      <dgm:prSet/>
      <dgm:spPr/>
      <dgm:t>
        <a:bodyPr/>
        <a:lstStyle/>
        <a:p>
          <a:endParaRPr lang="en-US"/>
        </a:p>
      </dgm:t>
    </dgm:pt>
    <dgm:pt modelId="{292E5B7D-4831-4D08-9B93-7782D0EE50B4}" type="sibTrans" cxnId="{B1E3E66A-F714-4CFC-8E47-69695825B249}">
      <dgm:prSet/>
      <dgm:spPr/>
      <dgm:t>
        <a:bodyPr/>
        <a:lstStyle/>
        <a:p>
          <a:endParaRPr lang="en-US"/>
        </a:p>
      </dgm:t>
    </dgm:pt>
    <dgm:pt modelId="{79B7D281-D936-47AD-A753-F36E2FC24F26}">
      <dgm:prSet/>
      <dgm:spPr/>
      <dgm:t>
        <a:bodyPr/>
        <a:lstStyle/>
        <a:p>
          <a:r>
            <a:rPr lang="en-US"/>
            <a:t>It also is used by big companies in grassroots campaigns to compliment on-going mass media campaigns.</a:t>
          </a:r>
        </a:p>
      </dgm:t>
    </dgm:pt>
    <dgm:pt modelId="{0A9AFFBE-7457-42B3-BBB9-58A4B96C719B}" type="parTrans" cxnId="{C2F063C7-AF51-4560-BF7F-3B3699AAB5AF}">
      <dgm:prSet/>
      <dgm:spPr/>
      <dgm:t>
        <a:bodyPr/>
        <a:lstStyle/>
        <a:p>
          <a:endParaRPr lang="en-US"/>
        </a:p>
      </dgm:t>
    </dgm:pt>
    <dgm:pt modelId="{75D050CB-27BE-4118-8E3D-CA594AE3DA86}" type="sibTrans" cxnId="{C2F063C7-AF51-4560-BF7F-3B3699AAB5AF}">
      <dgm:prSet/>
      <dgm:spPr/>
      <dgm:t>
        <a:bodyPr/>
        <a:lstStyle/>
        <a:p>
          <a:endParaRPr lang="en-US"/>
        </a:p>
      </dgm:t>
    </dgm:pt>
    <dgm:pt modelId="{3F3056B3-5E57-4614-8193-E7CFC4A7C648}">
      <dgm:prSet/>
      <dgm:spPr/>
      <dgm:t>
        <a:bodyPr/>
        <a:lstStyle/>
        <a:p>
          <a:r>
            <a:rPr lang="en-US"/>
            <a:t>Individuals have also adopted this marketing style as a way to find a job or more work.</a:t>
          </a:r>
        </a:p>
      </dgm:t>
    </dgm:pt>
    <dgm:pt modelId="{5AE33A54-F7FD-4D3D-AD04-E0C438FD821B}" type="parTrans" cxnId="{F8D45FB0-B90B-42F9-9B59-F0692E76C8DA}">
      <dgm:prSet/>
      <dgm:spPr/>
      <dgm:t>
        <a:bodyPr/>
        <a:lstStyle/>
        <a:p>
          <a:endParaRPr lang="en-US"/>
        </a:p>
      </dgm:t>
    </dgm:pt>
    <dgm:pt modelId="{E5C213CD-B194-4FA0-BFC8-8604EB86F9DA}" type="sibTrans" cxnId="{F8D45FB0-B90B-42F9-9B59-F0692E76C8DA}">
      <dgm:prSet/>
      <dgm:spPr/>
      <dgm:t>
        <a:bodyPr/>
        <a:lstStyle/>
        <a:p>
          <a:endParaRPr lang="en-US"/>
        </a:p>
      </dgm:t>
    </dgm:pt>
    <dgm:pt modelId="{9596B9FC-BC19-4D59-AE48-3B9A69CDFBFC}" type="pres">
      <dgm:prSet presAssocID="{3432E7A8-2952-4F0A-BEB6-6E70828B5345}" presName="vert0" presStyleCnt="0">
        <dgm:presLayoutVars>
          <dgm:dir/>
          <dgm:animOne val="branch"/>
          <dgm:animLvl val="lvl"/>
        </dgm:presLayoutVars>
      </dgm:prSet>
      <dgm:spPr/>
    </dgm:pt>
    <dgm:pt modelId="{560D58BE-A747-4102-A759-1C9329FCCDF2}" type="pres">
      <dgm:prSet presAssocID="{5B5FE7A2-10FA-4393-A231-7F999735E440}" presName="thickLine" presStyleLbl="alignNode1" presStyleIdx="0" presStyleCnt="4"/>
      <dgm:spPr/>
    </dgm:pt>
    <dgm:pt modelId="{9967ED09-1AD0-45CC-8844-E9196BE14D85}" type="pres">
      <dgm:prSet presAssocID="{5B5FE7A2-10FA-4393-A231-7F999735E440}" presName="horz1" presStyleCnt="0"/>
      <dgm:spPr/>
    </dgm:pt>
    <dgm:pt modelId="{12A5D6A3-A97F-4FB2-A417-4BF7A3858578}" type="pres">
      <dgm:prSet presAssocID="{5B5FE7A2-10FA-4393-A231-7F999735E440}" presName="tx1" presStyleLbl="revTx" presStyleIdx="0" presStyleCnt="4"/>
      <dgm:spPr/>
    </dgm:pt>
    <dgm:pt modelId="{6DC38B6E-72D1-490C-94CE-DA67562D9FAF}" type="pres">
      <dgm:prSet presAssocID="{5B5FE7A2-10FA-4393-A231-7F999735E440}" presName="vert1" presStyleCnt="0"/>
      <dgm:spPr/>
    </dgm:pt>
    <dgm:pt modelId="{6BE418F0-1448-4CF3-A696-CE943145B6ED}" type="pres">
      <dgm:prSet presAssocID="{5DCAC4B5-8552-42E4-B536-E39E1DAEE52F}" presName="thickLine" presStyleLbl="alignNode1" presStyleIdx="1" presStyleCnt="4"/>
      <dgm:spPr/>
    </dgm:pt>
    <dgm:pt modelId="{7D03299D-73A0-4218-83C0-ECCE9688A02B}" type="pres">
      <dgm:prSet presAssocID="{5DCAC4B5-8552-42E4-B536-E39E1DAEE52F}" presName="horz1" presStyleCnt="0"/>
      <dgm:spPr/>
    </dgm:pt>
    <dgm:pt modelId="{546E854A-9CD3-4065-A1F1-E8E4B2D519B5}" type="pres">
      <dgm:prSet presAssocID="{5DCAC4B5-8552-42E4-B536-E39E1DAEE52F}" presName="tx1" presStyleLbl="revTx" presStyleIdx="1" presStyleCnt="4"/>
      <dgm:spPr/>
    </dgm:pt>
    <dgm:pt modelId="{97FBF5FC-666D-40D1-BAA1-6ED854F2492B}" type="pres">
      <dgm:prSet presAssocID="{5DCAC4B5-8552-42E4-B536-E39E1DAEE52F}" presName="vert1" presStyleCnt="0"/>
      <dgm:spPr/>
    </dgm:pt>
    <dgm:pt modelId="{3CB6A7C8-9052-412A-A880-C831A13788E1}" type="pres">
      <dgm:prSet presAssocID="{79B7D281-D936-47AD-A753-F36E2FC24F26}" presName="thickLine" presStyleLbl="alignNode1" presStyleIdx="2" presStyleCnt="4"/>
      <dgm:spPr/>
    </dgm:pt>
    <dgm:pt modelId="{19D1F65C-005F-4A6F-9F5C-9904266635C5}" type="pres">
      <dgm:prSet presAssocID="{79B7D281-D936-47AD-A753-F36E2FC24F26}" presName="horz1" presStyleCnt="0"/>
      <dgm:spPr/>
    </dgm:pt>
    <dgm:pt modelId="{CDDE7D06-0B1D-417C-8611-0E441F4936BA}" type="pres">
      <dgm:prSet presAssocID="{79B7D281-D936-47AD-A753-F36E2FC24F26}" presName="tx1" presStyleLbl="revTx" presStyleIdx="2" presStyleCnt="4"/>
      <dgm:spPr/>
    </dgm:pt>
    <dgm:pt modelId="{69959174-EAE5-48CA-9415-58D3D3147287}" type="pres">
      <dgm:prSet presAssocID="{79B7D281-D936-47AD-A753-F36E2FC24F26}" presName="vert1" presStyleCnt="0"/>
      <dgm:spPr/>
    </dgm:pt>
    <dgm:pt modelId="{0D4BDAE4-AE00-473B-AF06-A475EFF2FE45}" type="pres">
      <dgm:prSet presAssocID="{3F3056B3-5E57-4614-8193-E7CFC4A7C648}" presName="thickLine" presStyleLbl="alignNode1" presStyleIdx="3" presStyleCnt="4"/>
      <dgm:spPr/>
    </dgm:pt>
    <dgm:pt modelId="{B98FB4DE-17C1-49B1-A9D1-6D8D08AC81E7}" type="pres">
      <dgm:prSet presAssocID="{3F3056B3-5E57-4614-8193-E7CFC4A7C648}" presName="horz1" presStyleCnt="0"/>
      <dgm:spPr/>
    </dgm:pt>
    <dgm:pt modelId="{DD3E8F80-6A98-4EE4-ACB9-3937BDA4B352}" type="pres">
      <dgm:prSet presAssocID="{3F3056B3-5E57-4614-8193-E7CFC4A7C648}" presName="tx1" presStyleLbl="revTx" presStyleIdx="3" presStyleCnt="4"/>
      <dgm:spPr/>
    </dgm:pt>
    <dgm:pt modelId="{38C4DBD2-D3B6-4662-9D57-94DB29E8E4EB}" type="pres">
      <dgm:prSet presAssocID="{3F3056B3-5E57-4614-8193-E7CFC4A7C648}" presName="vert1" presStyleCnt="0"/>
      <dgm:spPr/>
    </dgm:pt>
  </dgm:ptLst>
  <dgm:cxnLst>
    <dgm:cxn modelId="{0B44AE3D-F8BE-4761-B318-327794443A97}" type="presOf" srcId="{79B7D281-D936-47AD-A753-F36E2FC24F26}" destId="{CDDE7D06-0B1D-417C-8611-0E441F4936BA}" srcOrd="0" destOrd="0" presId="urn:microsoft.com/office/officeart/2008/layout/LinedList"/>
    <dgm:cxn modelId="{B1E3E66A-F714-4CFC-8E47-69695825B249}" srcId="{3432E7A8-2952-4F0A-BEB6-6E70828B5345}" destId="{5DCAC4B5-8552-42E4-B536-E39E1DAEE52F}" srcOrd="1" destOrd="0" parTransId="{8CE862F1-F270-4038-B8DD-C0BD73B71174}" sibTransId="{292E5B7D-4831-4D08-9B93-7782D0EE50B4}"/>
    <dgm:cxn modelId="{39550651-6634-4859-A75C-8B50D778C5E7}" type="presOf" srcId="{3432E7A8-2952-4F0A-BEB6-6E70828B5345}" destId="{9596B9FC-BC19-4D59-AE48-3B9A69CDFBFC}" srcOrd="0" destOrd="0" presId="urn:microsoft.com/office/officeart/2008/layout/LinedList"/>
    <dgm:cxn modelId="{03FAD286-29A5-4464-9F1E-0626838AE278}" type="presOf" srcId="{5B5FE7A2-10FA-4393-A231-7F999735E440}" destId="{12A5D6A3-A97F-4FB2-A417-4BF7A3858578}" srcOrd="0" destOrd="0" presId="urn:microsoft.com/office/officeart/2008/layout/LinedList"/>
    <dgm:cxn modelId="{867F229B-EDBF-4F40-8109-66D1C51DC406}" type="presOf" srcId="{5DCAC4B5-8552-42E4-B536-E39E1DAEE52F}" destId="{546E854A-9CD3-4065-A1F1-E8E4B2D519B5}" srcOrd="0" destOrd="0" presId="urn:microsoft.com/office/officeart/2008/layout/LinedList"/>
    <dgm:cxn modelId="{2B42C19C-D656-406C-B364-70ED0969386B}" srcId="{3432E7A8-2952-4F0A-BEB6-6E70828B5345}" destId="{5B5FE7A2-10FA-4393-A231-7F999735E440}" srcOrd="0" destOrd="0" parTransId="{1EE184D8-D3CE-40CC-B25F-924568FC45F2}" sibTransId="{4BB1BC45-04C3-4CA6-A8F6-D7AD4589D380}"/>
    <dgm:cxn modelId="{F8D45FB0-B90B-42F9-9B59-F0692E76C8DA}" srcId="{3432E7A8-2952-4F0A-BEB6-6E70828B5345}" destId="{3F3056B3-5E57-4614-8193-E7CFC4A7C648}" srcOrd="3" destOrd="0" parTransId="{5AE33A54-F7FD-4D3D-AD04-E0C438FD821B}" sibTransId="{E5C213CD-B194-4FA0-BFC8-8604EB86F9DA}"/>
    <dgm:cxn modelId="{C2F063C7-AF51-4560-BF7F-3B3699AAB5AF}" srcId="{3432E7A8-2952-4F0A-BEB6-6E70828B5345}" destId="{79B7D281-D936-47AD-A753-F36E2FC24F26}" srcOrd="2" destOrd="0" parTransId="{0A9AFFBE-7457-42B3-BBB9-58A4B96C719B}" sibTransId="{75D050CB-27BE-4118-8E3D-CA594AE3DA86}"/>
    <dgm:cxn modelId="{464BCDDE-952C-42C2-A88B-1A8CD10A6FFE}" type="presOf" srcId="{3F3056B3-5E57-4614-8193-E7CFC4A7C648}" destId="{DD3E8F80-6A98-4EE4-ACB9-3937BDA4B352}" srcOrd="0" destOrd="0" presId="urn:microsoft.com/office/officeart/2008/layout/LinedList"/>
    <dgm:cxn modelId="{12424ACF-86E9-48C0-B24A-E4E4B30D2BFC}" type="presParOf" srcId="{9596B9FC-BC19-4D59-AE48-3B9A69CDFBFC}" destId="{560D58BE-A747-4102-A759-1C9329FCCDF2}" srcOrd="0" destOrd="0" presId="urn:microsoft.com/office/officeart/2008/layout/LinedList"/>
    <dgm:cxn modelId="{625F6F1C-B898-46E2-BCA7-2E95EF376F51}" type="presParOf" srcId="{9596B9FC-BC19-4D59-AE48-3B9A69CDFBFC}" destId="{9967ED09-1AD0-45CC-8844-E9196BE14D85}" srcOrd="1" destOrd="0" presId="urn:microsoft.com/office/officeart/2008/layout/LinedList"/>
    <dgm:cxn modelId="{52AB576D-C9B5-4F90-94EB-29750203E44C}" type="presParOf" srcId="{9967ED09-1AD0-45CC-8844-E9196BE14D85}" destId="{12A5D6A3-A97F-4FB2-A417-4BF7A3858578}" srcOrd="0" destOrd="0" presId="urn:microsoft.com/office/officeart/2008/layout/LinedList"/>
    <dgm:cxn modelId="{BADC643F-28B9-47A7-9014-6949D02809BC}" type="presParOf" srcId="{9967ED09-1AD0-45CC-8844-E9196BE14D85}" destId="{6DC38B6E-72D1-490C-94CE-DA67562D9FAF}" srcOrd="1" destOrd="0" presId="urn:microsoft.com/office/officeart/2008/layout/LinedList"/>
    <dgm:cxn modelId="{6ECB1979-8E89-4A87-814C-473772728976}" type="presParOf" srcId="{9596B9FC-BC19-4D59-AE48-3B9A69CDFBFC}" destId="{6BE418F0-1448-4CF3-A696-CE943145B6ED}" srcOrd="2" destOrd="0" presId="urn:microsoft.com/office/officeart/2008/layout/LinedList"/>
    <dgm:cxn modelId="{7D1F29E3-18CC-4728-B561-3A5A37A61D9D}" type="presParOf" srcId="{9596B9FC-BC19-4D59-AE48-3B9A69CDFBFC}" destId="{7D03299D-73A0-4218-83C0-ECCE9688A02B}" srcOrd="3" destOrd="0" presId="urn:microsoft.com/office/officeart/2008/layout/LinedList"/>
    <dgm:cxn modelId="{E4035564-C640-4712-B7B0-1CB0EAA5316F}" type="presParOf" srcId="{7D03299D-73A0-4218-83C0-ECCE9688A02B}" destId="{546E854A-9CD3-4065-A1F1-E8E4B2D519B5}" srcOrd="0" destOrd="0" presId="urn:microsoft.com/office/officeart/2008/layout/LinedList"/>
    <dgm:cxn modelId="{E30B0E0A-0C22-48EE-9581-4289C766C264}" type="presParOf" srcId="{7D03299D-73A0-4218-83C0-ECCE9688A02B}" destId="{97FBF5FC-666D-40D1-BAA1-6ED854F2492B}" srcOrd="1" destOrd="0" presId="urn:microsoft.com/office/officeart/2008/layout/LinedList"/>
    <dgm:cxn modelId="{8E8667C6-9768-423F-99E6-D0F2E33166A9}" type="presParOf" srcId="{9596B9FC-BC19-4D59-AE48-3B9A69CDFBFC}" destId="{3CB6A7C8-9052-412A-A880-C831A13788E1}" srcOrd="4" destOrd="0" presId="urn:microsoft.com/office/officeart/2008/layout/LinedList"/>
    <dgm:cxn modelId="{084676A7-B6A4-4FFC-8B8F-7B22ADD0706F}" type="presParOf" srcId="{9596B9FC-BC19-4D59-AE48-3B9A69CDFBFC}" destId="{19D1F65C-005F-4A6F-9F5C-9904266635C5}" srcOrd="5" destOrd="0" presId="urn:microsoft.com/office/officeart/2008/layout/LinedList"/>
    <dgm:cxn modelId="{9D733F12-88EE-4B82-98D4-798FF01A0F7B}" type="presParOf" srcId="{19D1F65C-005F-4A6F-9F5C-9904266635C5}" destId="{CDDE7D06-0B1D-417C-8611-0E441F4936BA}" srcOrd="0" destOrd="0" presId="urn:microsoft.com/office/officeart/2008/layout/LinedList"/>
    <dgm:cxn modelId="{15EC7DAE-D59F-450F-A7E4-C388B4DF1E54}" type="presParOf" srcId="{19D1F65C-005F-4A6F-9F5C-9904266635C5}" destId="{69959174-EAE5-48CA-9415-58D3D3147287}" srcOrd="1" destOrd="0" presId="urn:microsoft.com/office/officeart/2008/layout/LinedList"/>
    <dgm:cxn modelId="{B1FBBB63-49C7-42E2-B431-9E304C3A826C}" type="presParOf" srcId="{9596B9FC-BC19-4D59-AE48-3B9A69CDFBFC}" destId="{0D4BDAE4-AE00-473B-AF06-A475EFF2FE45}" srcOrd="6" destOrd="0" presId="urn:microsoft.com/office/officeart/2008/layout/LinedList"/>
    <dgm:cxn modelId="{0FB7B086-883A-4931-88C4-6AEB32E4EA97}" type="presParOf" srcId="{9596B9FC-BC19-4D59-AE48-3B9A69CDFBFC}" destId="{B98FB4DE-17C1-49B1-A9D1-6D8D08AC81E7}" srcOrd="7" destOrd="0" presId="urn:microsoft.com/office/officeart/2008/layout/LinedList"/>
    <dgm:cxn modelId="{3DDD295B-1F89-4FB5-B3A0-7E928A8F10C2}" type="presParOf" srcId="{B98FB4DE-17C1-49B1-A9D1-6D8D08AC81E7}" destId="{DD3E8F80-6A98-4EE4-ACB9-3937BDA4B352}" srcOrd="0" destOrd="0" presId="urn:microsoft.com/office/officeart/2008/layout/LinedList"/>
    <dgm:cxn modelId="{18E55CB2-66E2-48C3-84F1-6D810B5683BD}" type="presParOf" srcId="{B98FB4DE-17C1-49B1-A9D1-6D8D08AC81E7}" destId="{38C4DBD2-D3B6-4662-9D57-94DB29E8E4E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CBFF17-3CC7-4427-AFEA-3E81B5F8FA6A}"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EB563ECC-0D8B-4CFD-8D50-CE122C76F9CD}">
      <dgm:prSet/>
      <dgm:spPr/>
      <dgm:t>
        <a:bodyPr/>
        <a:lstStyle/>
        <a:p>
          <a:r>
            <a:rPr lang="en-US" b="1"/>
            <a:t>Completely Unexpected</a:t>
          </a:r>
          <a:r>
            <a:rPr lang="en-US"/>
            <a:t>: Guerrilla campaign must include a surprise situation. That situation can be created by using usual objects in an unusual place and vice versa or by staging an event that people were not prepared to take part in. </a:t>
          </a:r>
        </a:p>
      </dgm:t>
    </dgm:pt>
    <dgm:pt modelId="{33E350A8-E1BF-4602-ABFC-B87A9121BEEA}" type="parTrans" cxnId="{0BDD44EE-FECB-48A0-A079-356E7A59C52F}">
      <dgm:prSet/>
      <dgm:spPr/>
      <dgm:t>
        <a:bodyPr/>
        <a:lstStyle/>
        <a:p>
          <a:endParaRPr lang="en-US"/>
        </a:p>
      </dgm:t>
    </dgm:pt>
    <dgm:pt modelId="{AD44A7BA-6EC1-47A7-B6E3-E27F8593BD75}" type="sibTrans" cxnId="{0BDD44EE-FECB-48A0-A079-356E7A59C52F}">
      <dgm:prSet/>
      <dgm:spPr/>
      <dgm:t>
        <a:bodyPr/>
        <a:lstStyle/>
        <a:p>
          <a:endParaRPr lang="en-US"/>
        </a:p>
      </dgm:t>
    </dgm:pt>
    <dgm:pt modelId="{25255759-F909-46F2-801C-DB84E090BC6C}">
      <dgm:prSet/>
      <dgm:spPr/>
      <dgm:t>
        <a:bodyPr/>
        <a:lstStyle/>
        <a:p>
          <a:r>
            <a:rPr lang="en-US" b="1"/>
            <a:t>Drastic: </a:t>
          </a:r>
          <a:r>
            <a:rPr lang="en-US"/>
            <a:t>Extremeness intensifies the surprise and is helpful when trying to reach a large audience without spending a lot (by creating a word-of-mouth effect). </a:t>
          </a:r>
        </a:p>
      </dgm:t>
    </dgm:pt>
    <dgm:pt modelId="{ABD0A9C7-5A94-4C6F-8D1F-38DB5D83E399}" type="parTrans" cxnId="{71097E9F-2537-49E5-968D-A5B5F24779C8}">
      <dgm:prSet/>
      <dgm:spPr/>
      <dgm:t>
        <a:bodyPr/>
        <a:lstStyle/>
        <a:p>
          <a:endParaRPr lang="en-US"/>
        </a:p>
      </dgm:t>
    </dgm:pt>
    <dgm:pt modelId="{3C8A5189-1182-4284-B5E6-36868D95477F}" type="sibTrans" cxnId="{71097E9F-2537-49E5-968D-A5B5F24779C8}">
      <dgm:prSet/>
      <dgm:spPr/>
      <dgm:t>
        <a:bodyPr/>
        <a:lstStyle/>
        <a:p>
          <a:endParaRPr lang="en-US"/>
        </a:p>
      </dgm:t>
    </dgm:pt>
    <dgm:pt modelId="{9B55DD6A-3A20-47CF-A8E0-AC97390FC80B}">
      <dgm:prSet/>
      <dgm:spPr/>
      <dgm:t>
        <a:bodyPr/>
        <a:lstStyle/>
        <a:p>
          <a:r>
            <a:rPr lang="en-US" b="1"/>
            <a:t>Humorous: </a:t>
          </a:r>
          <a:r>
            <a:rPr lang="en-US"/>
            <a:t>Humour also plays a role in turning campaigns viral, which means reaching a larger audience. Mixing surprise with humour is a key strategy to a successful guerrilla campaign.</a:t>
          </a:r>
        </a:p>
      </dgm:t>
    </dgm:pt>
    <dgm:pt modelId="{15B8E789-5E1B-4ACD-AB9A-AC6EE4FBEAF0}" type="parTrans" cxnId="{675C0365-C8F3-40C4-973D-F45A73E209C2}">
      <dgm:prSet/>
      <dgm:spPr/>
      <dgm:t>
        <a:bodyPr/>
        <a:lstStyle/>
        <a:p>
          <a:endParaRPr lang="en-US"/>
        </a:p>
      </dgm:t>
    </dgm:pt>
    <dgm:pt modelId="{A2D37779-5797-4A14-B764-D57530A14169}" type="sibTrans" cxnId="{675C0365-C8F3-40C4-973D-F45A73E209C2}">
      <dgm:prSet/>
      <dgm:spPr/>
      <dgm:t>
        <a:bodyPr/>
        <a:lstStyle/>
        <a:p>
          <a:endParaRPr lang="en-US"/>
        </a:p>
      </dgm:t>
    </dgm:pt>
    <dgm:pt modelId="{846AFF2B-DEEF-4C89-9C85-7224D594D3B8}" type="pres">
      <dgm:prSet presAssocID="{29CBFF17-3CC7-4427-AFEA-3E81B5F8FA6A}" presName="outerComposite" presStyleCnt="0">
        <dgm:presLayoutVars>
          <dgm:chMax val="5"/>
          <dgm:dir/>
          <dgm:resizeHandles val="exact"/>
        </dgm:presLayoutVars>
      </dgm:prSet>
      <dgm:spPr/>
    </dgm:pt>
    <dgm:pt modelId="{98EC6E5B-BD0C-4A4F-BD2C-8D69A9F60A9B}" type="pres">
      <dgm:prSet presAssocID="{29CBFF17-3CC7-4427-AFEA-3E81B5F8FA6A}" presName="dummyMaxCanvas" presStyleCnt="0">
        <dgm:presLayoutVars/>
      </dgm:prSet>
      <dgm:spPr/>
    </dgm:pt>
    <dgm:pt modelId="{7849457D-264B-4DE8-8CDE-62FF39DB47B3}" type="pres">
      <dgm:prSet presAssocID="{29CBFF17-3CC7-4427-AFEA-3E81B5F8FA6A}" presName="ThreeNodes_1" presStyleLbl="node1" presStyleIdx="0" presStyleCnt="3">
        <dgm:presLayoutVars>
          <dgm:bulletEnabled val="1"/>
        </dgm:presLayoutVars>
      </dgm:prSet>
      <dgm:spPr/>
    </dgm:pt>
    <dgm:pt modelId="{9595E8B4-B3C4-4D3D-9030-44E880FAC0CD}" type="pres">
      <dgm:prSet presAssocID="{29CBFF17-3CC7-4427-AFEA-3E81B5F8FA6A}" presName="ThreeNodes_2" presStyleLbl="node1" presStyleIdx="1" presStyleCnt="3">
        <dgm:presLayoutVars>
          <dgm:bulletEnabled val="1"/>
        </dgm:presLayoutVars>
      </dgm:prSet>
      <dgm:spPr/>
    </dgm:pt>
    <dgm:pt modelId="{D0E0DF69-65DB-4924-AC2F-7472ABBAB6DF}" type="pres">
      <dgm:prSet presAssocID="{29CBFF17-3CC7-4427-AFEA-3E81B5F8FA6A}" presName="ThreeNodes_3" presStyleLbl="node1" presStyleIdx="2" presStyleCnt="3">
        <dgm:presLayoutVars>
          <dgm:bulletEnabled val="1"/>
        </dgm:presLayoutVars>
      </dgm:prSet>
      <dgm:spPr/>
    </dgm:pt>
    <dgm:pt modelId="{311E45ED-4FF9-4615-8340-2D8767EE6A6C}" type="pres">
      <dgm:prSet presAssocID="{29CBFF17-3CC7-4427-AFEA-3E81B5F8FA6A}" presName="ThreeConn_1-2" presStyleLbl="fgAccFollowNode1" presStyleIdx="0" presStyleCnt="2">
        <dgm:presLayoutVars>
          <dgm:bulletEnabled val="1"/>
        </dgm:presLayoutVars>
      </dgm:prSet>
      <dgm:spPr/>
    </dgm:pt>
    <dgm:pt modelId="{EA09434F-27E6-4258-82EB-865EA5907E08}" type="pres">
      <dgm:prSet presAssocID="{29CBFF17-3CC7-4427-AFEA-3E81B5F8FA6A}" presName="ThreeConn_2-3" presStyleLbl="fgAccFollowNode1" presStyleIdx="1" presStyleCnt="2">
        <dgm:presLayoutVars>
          <dgm:bulletEnabled val="1"/>
        </dgm:presLayoutVars>
      </dgm:prSet>
      <dgm:spPr/>
    </dgm:pt>
    <dgm:pt modelId="{39200FED-EE03-4772-8639-29B3056446BA}" type="pres">
      <dgm:prSet presAssocID="{29CBFF17-3CC7-4427-AFEA-3E81B5F8FA6A}" presName="ThreeNodes_1_text" presStyleLbl="node1" presStyleIdx="2" presStyleCnt="3">
        <dgm:presLayoutVars>
          <dgm:bulletEnabled val="1"/>
        </dgm:presLayoutVars>
      </dgm:prSet>
      <dgm:spPr/>
    </dgm:pt>
    <dgm:pt modelId="{E0622A40-DD73-41AE-9029-E7E4A5170ED2}" type="pres">
      <dgm:prSet presAssocID="{29CBFF17-3CC7-4427-AFEA-3E81B5F8FA6A}" presName="ThreeNodes_2_text" presStyleLbl="node1" presStyleIdx="2" presStyleCnt="3">
        <dgm:presLayoutVars>
          <dgm:bulletEnabled val="1"/>
        </dgm:presLayoutVars>
      </dgm:prSet>
      <dgm:spPr/>
    </dgm:pt>
    <dgm:pt modelId="{19953675-6C5D-4582-947F-5BE73659B27F}" type="pres">
      <dgm:prSet presAssocID="{29CBFF17-3CC7-4427-AFEA-3E81B5F8FA6A}" presName="ThreeNodes_3_text" presStyleLbl="node1" presStyleIdx="2" presStyleCnt="3">
        <dgm:presLayoutVars>
          <dgm:bulletEnabled val="1"/>
        </dgm:presLayoutVars>
      </dgm:prSet>
      <dgm:spPr/>
    </dgm:pt>
  </dgm:ptLst>
  <dgm:cxnLst>
    <dgm:cxn modelId="{A2AA7A0A-B462-43DB-9CE2-5AA5C692456A}" type="presOf" srcId="{9B55DD6A-3A20-47CF-A8E0-AC97390FC80B}" destId="{D0E0DF69-65DB-4924-AC2F-7472ABBAB6DF}" srcOrd="0" destOrd="0" presId="urn:microsoft.com/office/officeart/2005/8/layout/vProcess5"/>
    <dgm:cxn modelId="{48246434-1430-4873-8E8A-DBC28F3C98BB}" type="presOf" srcId="{EB563ECC-0D8B-4CFD-8D50-CE122C76F9CD}" destId="{39200FED-EE03-4772-8639-29B3056446BA}" srcOrd="1" destOrd="0" presId="urn:microsoft.com/office/officeart/2005/8/layout/vProcess5"/>
    <dgm:cxn modelId="{B7E49C5F-D7E2-4C2B-9963-361D015B1706}" type="presOf" srcId="{29CBFF17-3CC7-4427-AFEA-3E81B5F8FA6A}" destId="{846AFF2B-DEEF-4C89-9C85-7224D594D3B8}" srcOrd="0" destOrd="0" presId="urn:microsoft.com/office/officeart/2005/8/layout/vProcess5"/>
    <dgm:cxn modelId="{675C0365-C8F3-40C4-973D-F45A73E209C2}" srcId="{29CBFF17-3CC7-4427-AFEA-3E81B5F8FA6A}" destId="{9B55DD6A-3A20-47CF-A8E0-AC97390FC80B}" srcOrd="2" destOrd="0" parTransId="{15B8E789-5E1B-4ACD-AB9A-AC6EE4FBEAF0}" sibTransId="{A2D37779-5797-4A14-B764-D57530A14169}"/>
    <dgm:cxn modelId="{C3319C67-9CEF-4193-80CB-6BF28D32DCBF}" type="presOf" srcId="{3C8A5189-1182-4284-B5E6-36868D95477F}" destId="{EA09434F-27E6-4258-82EB-865EA5907E08}" srcOrd="0" destOrd="0" presId="urn:microsoft.com/office/officeart/2005/8/layout/vProcess5"/>
    <dgm:cxn modelId="{116E778C-12D4-4295-B6F1-936C9EE96DCE}" type="presOf" srcId="{9B55DD6A-3A20-47CF-A8E0-AC97390FC80B}" destId="{19953675-6C5D-4582-947F-5BE73659B27F}" srcOrd="1" destOrd="0" presId="urn:microsoft.com/office/officeart/2005/8/layout/vProcess5"/>
    <dgm:cxn modelId="{844A5299-E402-45F1-BC25-90F59451CB39}" type="presOf" srcId="{AD44A7BA-6EC1-47A7-B6E3-E27F8593BD75}" destId="{311E45ED-4FF9-4615-8340-2D8767EE6A6C}" srcOrd="0" destOrd="0" presId="urn:microsoft.com/office/officeart/2005/8/layout/vProcess5"/>
    <dgm:cxn modelId="{71097E9F-2537-49E5-968D-A5B5F24779C8}" srcId="{29CBFF17-3CC7-4427-AFEA-3E81B5F8FA6A}" destId="{25255759-F909-46F2-801C-DB84E090BC6C}" srcOrd="1" destOrd="0" parTransId="{ABD0A9C7-5A94-4C6F-8D1F-38DB5D83E399}" sibTransId="{3C8A5189-1182-4284-B5E6-36868D95477F}"/>
    <dgm:cxn modelId="{EA0B26AE-FC3C-4D48-8AC1-CF07F3E21062}" type="presOf" srcId="{25255759-F909-46F2-801C-DB84E090BC6C}" destId="{9595E8B4-B3C4-4D3D-9030-44E880FAC0CD}" srcOrd="0" destOrd="0" presId="urn:microsoft.com/office/officeart/2005/8/layout/vProcess5"/>
    <dgm:cxn modelId="{39DDB1C8-6FCE-4F90-B33E-68F3261DA83C}" type="presOf" srcId="{EB563ECC-0D8B-4CFD-8D50-CE122C76F9CD}" destId="{7849457D-264B-4DE8-8CDE-62FF39DB47B3}" srcOrd="0" destOrd="0" presId="urn:microsoft.com/office/officeart/2005/8/layout/vProcess5"/>
    <dgm:cxn modelId="{0BDD44EE-FECB-48A0-A079-356E7A59C52F}" srcId="{29CBFF17-3CC7-4427-AFEA-3E81B5F8FA6A}" destId="{EB563ECC-0D8B-4CFD-8D50-CE122C76F9CD}" srcOrd="0" destOrd="0" parTransId="{33E350A8-E1BF-4602-ABFC-B87A9121BEEA}" sibTransId="{AD44A7BA-6EC1-47A7-B6E3-E27F8593BD75}"/>
    <dgm:cxn modelId="{777890F9-349F-40DA-A68C-3915C222B268}" type="presOf" srcId="{25255759-F909-46F2-801C-DB84E090BC6C}" destId="{E0622A40-DD73-41AE-9029-E7E4A5170ED2}" srcOrd="1" destOrd="0" presId="urn:microsoft.com/office/officeart/2005/8/layout/vProcess5"/>
    <dgm:cxn modelId="{DEBDB38A-053F-447C-B05F-97ED3C4028A9}" type="presParOf" srcId="{846AFF2B-DEEF-4C89-9C85-7224D594D3B8}" destId="{98EC6E5B-BD0C-4A4F-BD2C-8D69A9F60A9B}" srcOrd="0" destOrd="0" presId="urn:microsoft.com/office/officeart/2005/8/layout/vProcess5"/>
    <dgm:cxn modelId="{1D717534-F0C2-434E-B847-4A7FC8688A7D}" type="presParOf" srcId="{846AFF2B-DEEF-4C89-9C85-7224D594D3B8}" destId="{7849457D-264B-4DE8-8CDE-62FF39DB47B3}" srcOrd="1" destOrd="0" presId="urn:microsoft.com/office/officeart/2005/8/layout/vProcess5"/>
    <dgm:cxn modelId="{69C48C78-6E69-4D6C-818F-A25ABE569F97}" type="presParOf" srcId="{846AFF2B-DEEF-4C89-9C85-7224D594D3B8}" destId="{9595E8B4-B3C4-4D3D-9030-44E880FAC0CD}" srcOrd="2" destOrd="0" presId="urn:microsoft.com/office/officeart/2005/8/layout/vProcess5"/>
    <dgm:cxn modelId="{2F29BDBF-C2C8-4072-AC8C-CA82878C8123}" type="presParOf" srcId="{846AFF2B-DEEF-4C89-9C85-7224D594D3B8}" destId="{D0E0DF69-65DB-4924-AC2F-7472ABBAB6DF}" srcOrd="3" destOrd="0" presId="urn:microsoft.com/office/officeart/2005/8/layout/vProcess5"/>
    <dgm:cxn modelId="{F005C86D-18C1-4FA1-8948-BE7ACFF8F89B}" type="presParOf" srcId="{846AFF2B-DEEF-4C89-9C85-7224D594D3B8}" destId="{311E45ED-4FF9-4615-8340-2D8767EE6A6C}" srcOrd="4" destOrd="0" presId="urn:microsoft.com/office/officeart/2005/8/layout/vProcess5"/>
    <dgm:cxn modelId="{55DB7147-4E01-4810-95F8-326BB43C7EBE}" type="presParOf" srcId="{846AFF2B-DEEF-4C89-9C85-7224D594D3B8}" destId="{EA09434F-27E6-4258-82EB-865EA5907E08}" srcOrd="5" destOrd="0" presId="urn:microsoft.com/office/officeart/2005/8/layout/vProcess5"/>
    <dgm:cxn modelId="{F1AB0E5E-2EAF-40B7-B2B1-7E2927315781}" type="presParOf" srcId="{846AFF2B-DEEF-4C89-9C85-7224D594D3B8}" destId="{39200FED-EE03-4772-8639-29B3056446BA}" srcOrd="6" destOrd="0" presId="urn:microsoft.com/office/officeart/2005/8/layout/vProcess5"/>
    <dgm:cxn modelId="{079D9C4B-DD19-4306-961C-454BFFFA9D61}" type="presParOf" srcId="{846AFF2B-DEEF-4C89-9C85-7224D594D3B8}" destId="{E0622A40-DD73-41AE-9029-E7E4A5170ED2}" srcOrd="7" destOrd="0" presId="urn:microsoft.com/office/officeart/2005/8/layout/vProcess5"/>
    <dgm:cxn modelId="{222214C3-40CB-45B9-B799-B8B0478DAF6D}" type="presParOf" srcId="{846AFF2B-DEEF-4C89-9C85-7224D594D3B8}" destId="{19953675-6C5D-4582-947F-5BE73659B27F}"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DF9317B-202C-42F4-8F28-F49004B7CD9F}" type="doc">
      <dgm:prSet loTypeId="urn:microsoft.com/office/officeart/2016/7/layout/VerticalHollowActionList" loCatId="List" qsTypeId="urn:microsoft.com/office/officeart/2005/8/quickstyle/simple4" qsCatId="simple" csTypeId="urn:microsoft.com/office/officeart/2005/8/colors/colorful5" csCatId="colorful"/>
      <dgm:spPr/>
      <dgm:t>
        <a:bodyPr/>
        <a:lstStyle/>
        <a:p>
          <a:endParaRPr lang="en-US"/>
        </a:p>
      </dgm:t>
    </dgm:pt>
    <dgm:pt modelId="{92DEC938-4B62-4EF7-B43F-F07A2B67E45E}">
      <dgm:prSet/>
      <dgm:spPr/>
      <dgm:t>
        <a:bodyPr/>
        <a:lstStyle/>
        <a:p>
          <a:r>
            <a:rPr lang="en-US"/>
            <a:t>Utilize</a:t>
          </a:r>
        </a:p>
      </dgm:t>
    </dgm:pt>
    <dgm:pt modelId="{3A034194-658D-4B0C-B022-19B6FFAE639E}" type="parTrans" cxnId="{08767BDD-A3A2-4EC5-85B7-DD435074ABCB}">
      <dgm:prSet/>
      <dgm:spPr/>
      <dgm:t>
        <a:bodyPr/>
        <a:lstStyle/>
        <a:p>
          <a:endParaRPr lang="en-US"/>
        </a:p>
      </dgm:t>
    </dgm:pt>
    <dgm:pt modelId="{2FA804CB-D7E1-4A52-9C73-AE58F23E00F4}" type="sibTrans" cxnId="{08767BDD-A3A2-4EC5-85B7-DD435074ABCB}">
      <dgm:prSet/>
      <dgm:spPr/>
      <dgm:t>
        <a:bodyPr/>
        <a:lstStyle/>
        <a:p>
          <a:endParaRPr lang="en-US"/>
        </a:p>
      </dgm:t>
    </dgm:pt>
    <dgm:pt modelId="{EEA981F1-0D26-4782-8B50-3048A94271F0}">
      <dgm:prSet/>
      <dgm:spPr/>
      <dgm:t>
        <a:bodyPr/>
        <a:lstStyle/>
        <a:p>
          <a:r>
            <a:rPr lang="en-US"/>
            <a:t>Utilize Social Networking Sites Websites like Face book, MySpace and YouTube receive millions of hits each day.</a:t>
          </a:r>
        </a:p>
      </dgm:t>
    </dgm:pt>
    <dgm:pt modelId="{65743E21-6023-41BB-B021-97478A54FFAC}" type="parTrans" cxnId="{D5B3141F-41EA-457C-BCD6-F899136B4090}">
      <dgm:prSet/>
      <dgm:spPr/>
      <dgm:t>
        <a:bodyPr/>
        <a:lstStyle/>
        <a:p>
          <a:endParaRPr lang="en-US"/>
        </a:p>
      </dgm:t>
    </dgm:pt>
    <dgm:pt modelId="{B523E29C-C703-441A-AB14-32005FB72CD1}" type="sibTrans" cxnId="{D5B3141F-41EA-457C-BCD6-F899136B4090}">
      <dgm:prSet/>
      <dgm:spPr/>
      <dgm:t>
        <a:bodyPr/>
        <a:lstStyle/>
        <a:p>
          <a:endParaRPr lang="en-US"/>
        </a:p>
      </dgm:t>
    </dgm:pt>
    <dgm:pt modelId="{A2B4062F-75A2-44E0-B9AC-A50F0E22100D}">
      <dgm:prSet/>
      <dgm:spPr/>
      <dgm:t>
        <a:bodyPr/>
        <a:lstStyle/>
        <a:p>
          <a:r>
            <a:rPr lang="en-US"/>
            <a:t>Post</a:t>
          </a:r>
        </a:p>
      </dgm:t>
    </dgm:pt>
    <dgm:pt modelId="{6417C994-8815-4393-BA27-103CB4530229}" type="parTrans" cxnId="{32F14EF0-D3C8-4A88-A57B-475E75C640BF}">
      <dgm:prSet/>
      <dgm:spPr/>
      <dgm:t>
        <a:bodyPr/>
        <a:lstStyle/>
        <a:p>
          <a:endParaRPr lang="en-US"/>
        </a:p>
      </dgm:t>
    </dgm:pt>
    <dgm:pt modelId="{B66C600B-1BBD-4BDB-94B8-714922D4C5C3}" type="sibTrans" cxnId="{32F14EF0-D3C8-4A88-A57B-475E75C640BF}">
      <dgm:prSet/>
      <dgm:spPr/>
      <dgm:t>
        <a:bodyPr/>
        <a:lstStyle/>
        <a:p>
          <a:endParaRPr lang="en-US"/>
        </a:p>
      </dgm:t>
    </dgm:pt>
    <dgm:pt modelId="{31D9D89B-FC7C-493F-A69E-CC0CDBC16804}">
      <dgm:prSet/>
      <dgm:spPr/>
      <dgm:t>
        <a:bodyPr/>
        <a:lstStyle/>
        <a:p>
          <a:r>
            <a:rPr lang="en-US"/>
            <a:t>Post any attention-grabbing ideas you can think of, on these sites and link your main website so that viewers can find out more about your facility. </a:t>
          </a:r>
        </a:p>
      </dgm:t>
    </dgm:pt>
    <dgm:pt modelId="{842B88F2-BA73-4484-82D9-6A5D9E270E0A}" type="parTrans" cxnId="{BF7F2145-B455-4B12-9A79-113EF2FA2C66}">
      <dgm:prSet/>
      <dgm:spPr/>
      <dgm:t>
        <a:bodyPr/>
        <a:lstStyle/>
        <a:p>
          <a:endParaRPr lang="en-US"/>
        </a:p>
      </dgm:t>
    </dgm:pt>
    <dgm:pt modelId="{5B92AC07-7D95-4380-A10D-85F17210E748}" type="sibTrans" cxnId="{BF7F2145-B455-4B12-9A79-113EF2FA2C66}">
      <dgm:prSet/>
      <dgm:spPr/>
      <dgm:t>
        <a:bodyPr/>
        <a:lstStyle/>
        <a:p>
          <a:endParaRPr lang="en-US"/>
        </a:p>
      </dgm:t>
    </dgm:pt>
    <dgm:pt modelId="{4659FC20-2811-47AF-A225-3F58FFFA9B4A}">
      <dgm:prSet/>
      <dgm:spPr/>
      <dgm:t>
        <a:bodyPr/>
        <a:lstStyle/>
        <a:p>
          <a:r>
            <a:rPr lang="en-US"/>
            <a:t>Partner</a:t>
          </a:r>
        </a:p>
      </dgm:t>
    </dgm:pt>
    <dgm:pt modelId="{49F487EA-0F01-4C52-B598-AE380DC38B3F}" type="parTrans" cxnId="{30BB6127-24BF-491A-A34B-59B744825262}">
      <dgm:prSet/>
      <dgm:spPr/>
      <dgm:t>
        <a:bodyPr/>
        <a:lstStyle/>
        <a:p>
          <a:endParaRPr lang="en-US"/>
        </a:p>
      </dgm:t>
    </dgm:pt>
    <dgm:pt modelId="{0663CFBB-761E-4720-80AD-FD30F6299212}" type="sibTrans" cxnId="{30BB6127-24BF-491A-A34B-59B744825262}">
      <dgm:prSet/>
      <dgm:spPr/>
      <dgm:t>
        <a:bodyPr/>
        <a:lstStyle/>
        <a:p>
          <a:endParaRPr lang="en-US"/>
        </a:p>
      </dgm:t>
    </dgm:pt>
    <dgm:pt modelId="{7BAFF5DD-FEAD-47D5-8ACE-E6D8EAF890A5}">
      <dgm:prSet/>
      <dgm:spPr/>
      <dgm:t>
        <a:bodyPr/>
        <a:lstStyle/>
        <a:p>
          <a:r>
            <a:rPr lang="en-US"/>
            <a:t>Partner With Local Businesses Dedicate a section of your website to coupons, accessible to members, from local retailers. </a:t>
          </a:r>
        </a:p>
      </dgm:t>
    </dgm:pt>
    <dgm:pt modelId="{F2F56404-824C-42CB-A03B-9D66786E5DAF}" type="parTrans" cxnId="{D570AC16-B443-4C8B-BAC1-5F950C70A9A4}">
      <dgm:prSet/>
      <dgm:spPr/>
      <dgm:t>
        <a:bodyPr/>
        <a:lstStyle/>
        <a:p>
          <a:endParaRPr lang="en-US"/>
        </a:p>
      </dgm:t>
    </dgm:pt>
    <dgm:pt modelId="{F824821F-E357-43C9-BC61-785134813F0F}" type="sibTrans" cxnId="{D570AC16-B443-4C8B-BAC1-5F950C70A9A4}">
      <dgm:prSet/>
      <dgm:spPr/>
      <dgm:t>
        <a:bodyPr/>
        <a:lstStyle/>
        <a:p>
          <a:endParaRPr lang="en-US"/>
        </a:p>
      </dgm:t>
    </dgm:pt>
    <dgm:pt modelId="{9A7F2828-2884-49A9-B387-4B76DEC12009}">
      <dgm:prSet/>
      <dgm:spPr/>
      <dgm:t>
        <a:bodyPr/>
        <a:lstStyle/>
        <a:p>
          <a:r>
            <a:rPr lang="en-US"/>
            <a:t>Exchange</a:t>
          </a:r>
        </a:p>
      </dgm:t>
    </dgm:pt>
    <dgm:pt modelId="{DC72982A-7CF7-4215-B4EB-A7507D5FBD43}" type="parTrans" cxnId="{651EDD08-0F9E-41C1-929D-E87DB2A2C83D}">
      <dgm:prSet/>
      <dgm:spPr/>
      <dgm:t>
        <a:bodyPr/>
        <a:lstStyle/>
        <a:p>
          <a:endParaRPr lang="en-US"/>
        </a:p>
      </dgm:t>
    </dgm:pt>
    <dgm:pt modelId="{4FA8ECA2-1689-4C02-B11C-899716E6E7D5}" type="sibTrans" cxnId="{651EDD08-0F9E-41C1-929D-E87DB2A2C83D}">
      <dgm:prSet/>
      <dgm:spPr/>
      <dgm:t>
        <a:bodyPr/>
        <a:lstStyle/>
        <a:p>
          <a:endParaRPr lang="en-US"/>
        </a:p>
      </dgm:t>
    </dgm:pt>
    <dgm:pt modelId="{A0768713-CDE4-46B0-8B31-8B1F40706B47}">
      <dgm:prSet/>
      <dgm:spPr/>
      <dgm:t>
        <a:bodyPr/>
        <a:lstStyle/>
        <a:p>
          <a:r>
            <a:rPr lang="en-US"/>
            <a:t>In exchange for providing the retailers with exposure, have them promote your business on their website or by visibly placing your brochures at their locations</a:t>
          </a:r>
        </a:p>
      </dgm:t>
    </dgm:pt>
    <dgm:pt modelId="{4C4038BD-164F-48C1-86A5-DADBFF657507}" type="parTrans" cxnId="{FA493635-60D9-4A77-B480-6955F7287C9D}">
      <dgm:prSet/>
      <dgm:spPr/>
      <dgm:t>
        <a:bodyPr/>
        <a:lstStyle/>
        <a:p>
          <a:endParaRPr lang="en-US"/>
        </a:p>
      </dgm:t>
    </dgm:pt>
    <dgm:pt modelId="{4BCC9FFC-B9D3-409A-B768-533DDD4B2E87}" type="sibTrans" cxnId="{FA493635-60D9-4A77-B480-6955F7287C9D}">
      <dgm:prSet/>
      <dgm:spPr/>
      <dgm:t>
        <a:bodyPr/>
        <a:lstStyle/>
        <a:p>
          <a:endParaRPr lang="en-US"/>
        </a:p>
      </dgm:t>
    </dgm:pt>
    <dgm:pt modelId="{B00830E6-7DCC-4B26-89B4-E91674DEB107}" type="pres">
      <dgm:prSet presAssocID="{BDF9317B-202C-42F4-8F28-F49004B7CD9F}" presName="Name0" presStyleCnt="0">
        <dgm:presLayoutVars>
          <dgm:dir/>
          <dgm:animLvl val="lvl"/>
          <dgm:resizeHandles val="exact"/>
        </dgm:presLayoutVars>
      </dgm:prSet>
      <dgm:spPr/>
    </dgm:pt>
    <dgm:pt modelId="{8E305C1D-514A-4852-BBD6-E8DCAFC57231}" type="pres">
      <dgm:prSet presAssocID="{92DEC938-4B62-4EF7-B43F-F07A2B67E45E}" presName="linNode" presStyleCnt="0"/>
      <dgm:spPr/>
    </dgm:pt>
    <dgm:pt modelId="{64F00279-FD4D-4EA2-833B-DC4AB317FB44}" type="pres">
      <dgm:prSet presAssocID="{92DEC938-4B62-4EF7-B43F-F07A2B67E45E}" presName="parentText" presStyleLbl="solidFgAcc1" presStyleIdx="0" presStyleCnt="4">
        <dgm:presLayoutVars>
          <dgm:chMax val="1"/>
          <dgm:bulletEnabled/>
        </dgm:presLayoutVars>
      </dgm:prSet>
      <dgm:spPr/>
    </dgm:pt>
    <dgm:pt modelId="{5214AC4E-2DC0-4983-A475-9D142CCECE59}" type="pres">
      <dgm:prSet presAssocID="{92DEC938-4B62-4EF7-B43F-F07A2B67E45E}" presName="descendantText" presStyleLbl="alignNode1" presStyleIdx="0" presStyleCnt="4">
        <dgm:presLayoutVars>
          <dgm:bulletEnabled/>
        </dgm:presLayoutVars>
      </dgm:prSet>
      <dgm:spPr/>
    </dgm:pt>
    <dgm:pt modelId="{BF901310-BE05-4897-B1AD-84AB130723E4}" type="pres">
      <dgm:prSet presAssocID="{2FA804CB-D7E1-4A52-9C73-AE58F23E00F4}" presName="sp" presStyleCnt="0"/>
      <dgm:spPr/>
    </dgm:pt>
    <dgm:pt modelId="{D856B970-E43F-40D4-80E9-BD1453738005}" type="pres">
      <dgm:prSet presAssocID="{A2B4062F-75A2-44E0-B9AC-A50F0E22100D}" presName="linNode" presStyleCnt="0"/>
      <dgm:spPr/>
    </dgm:pt>
    <dgm:pt modelId="{03B3F5D6-2EBB-4596-90D8-053A00DF2410}" type="pres">
      <dgm:prSet presAssocID="{A2B4062F-75A2-44E0-B9AC-A50F0E22100D}" presName="parentText" presStyleLbl="solidFgAcc1" presStyleIdx="1" presStyleCnt="4">
        <dgm:presLayoutVars>
          <dgm:chMax val="1"/>
          <dgm:bulletEnabled/>
        </dgm:presLayoutVars>
      </dgm:prSet>
      <dgm:spPr/>
    </dgm:pt>
    <dgm:pt modelId="{E139D87C-E19D-417F-9395-7988221F8DA8}" type="pres">
      <dgm:prSet presAssocID="{A2B4062F-75A2-44E0-B9AC-A50F0E22100D}" presName="descendantText" presStyleLbl="alignNode1" presStyleIdx="1" presStyleCnt="4">
        <dgm:presLayoutVars>
          <dgm:bulletEnabled/>
        </dgm:presLayoutVars>
      </dgm:prSet>
      <dgm:spPr/>
    </dgm:pt>
    <dgm:pt modelId="{6E2A5CEE-D7AF-4C9D-ADA2-1D57CD4FBE68}" type="pres">
      <dgm:prSet presAssocID="{B66C600B-1BBD-4BDB-94B8-714922D4C5C3}" presName="sp" presStyleCnt="0"/>
      <dgm:spPr/>
    </dgm:pt>
    <dgm:pt modelId="{87544EFD-7170-4B5E-B9D3-1FD373BBF3B8}" type="pres">
      <dgm:prSet presAssocID="{4659FC20-2811-47AF-A225-3F58FFFA9B4A}" presName="linNode" presStyleCnt="0"/>
      <dgm:spPr/>
    </dgm:pt>
    <dgm:pt modelId="{CE5346E6-605D-4FB4-96C3-B4CF5D6E7C60}" type="pres">
      <dgm:prSet presAssocID="{4659FC20-2811-47AF-A225-3F58FFFA9B4A}" presName="parentText" presStyleLbl="solidFgAcc1" presStyleIdx="2" presStyleCnt="4">
        <dgm:presLayoutVars>
          <dgm:chMax val="1"/>
          <dgm:bulletEnabled/>
        </dgm:presLayoutVars>
      </dgm:prSet>
      <dgm:spPr/>
    </dgm:pt>
    <dgm:pt modelId="{C0717C1D-A7A7-4F19-9DD1-AA7224B03D03}" type="pres">
      <dgm:prSet presAssocID="{4659FC20-2811-47AF-A225-3F58FFFA9B4A}" presName="descendantText" presStyleLbl="alignNode1" presStyleIdx="2" presStyleCnt="4">
        <dgm:presLayoutVars>
          <dgm:bulletEnabled/>
        </dgm:presLayoutVars>
      </dgm:prSet>
      <dgm:spPr/>
    </dgm:pt>
    <dgm:pt modelId="{854367D0-D8A5-4C97-8356-78FE8C67F71D}" type="pres">
      <dgm:prSet presAssocID="{0663CFBB-761E-4720-80AD-FD30F6299212}" presName="sp" presStyleCnt="0"/>
      <dgm:spPr/>
    </dgm:pt>
    <dgm:pt modelId="{57B045F3-DE4A-49E0-A2DF-22158A36E15F}" type="pres">
      <dgm:prSet presAssocID="{9A7F2828-2884-49A9-B387-4B76DEC12009}" presName="linNode" presStyleCnt="0"/>
      <dgm:spPr/>
    </dgm:pt>
    <dgm:pt modelId="{D115E80D-8C14-4B1D-9FCE-14607FFB4CE9}" type="pres">
      <dgm:prSet presAssocID="{9A7F2828-2884-49A9-B387-4B76DEC12009}" presName="parentText" presStyleLbl="solidFgAcc1" presStyleIdx="3" presStyleCnt="4">
        <dgm:presLayoutVars>
          <dgm:chMax val="1"/>
          <dgm:bulletEnabled/>
        </dgm:presLayoutVars>
      </dgm:prSet>
      <dgm:spPr/>
    </dgm:pt>
    <dgm:pt modelId="{388C6121-A8E7-4DF0-A91D-22A9FE688F5D}" type="pres">
      <dgm:prSet presAssocID="{9A7F2828-2884-49A9-B387-4B76DEC12009}" presName="descendantText" presStyleLbl="alignNode1" presStyleIdx="3" presStyleCnt="4">
        <dgm:presLayoutVars>
          <dgm:bulletEnabled/>
        </dgm:presLayoutVars>
      </dgm:prSet>
      <dgm:spPr/>
    </dgm:pt>
  </dgm:ptLst>
  <dgm:cxnLst>
    <dgm:cxn modelId="{009D9204-D8F4-4E6D-A552-5131792E0E14}" type="presOf" srcId="{A2B4062F-75A2-44E0-B9AC-A50F0E22100D}" destId="{03B3F5D6-2EBB-4596-90D8-053A00DF2410}" srcOrd="0" destOrd="0" presId="urn:microsoft.com/office/officeart/2016/7/layout/VerticalHollowActionList"/>
    <dgm:cxn modelId="{A92C2107-3A3E-47FE-A3AE-CD81F34D9E83}" type="presOf" srcId="{EEA981F1-0D26-4782-8B50-3048A94271F0}" destId="{5214AC4E-2DC0-4983-A475-9D142CCECE59}" srcOrd="0" destOrd="0" presId="urn:microsoft.com/office/officeart/2016/7/layout/VerticalHollowActionList"/>
    <dgm:cxn modelId="{651EDD08-0F9E-41C1-929D-E87DB2A2C83D}" srcId="{BDF9317B-202C-42F4-8F28-F49004B7CD9F}" destId="{9A7F2828-2884-49A9-B387-4B76DEC12009}" srcOrd="3" destOrd="0" parTransId="{DC72982A-7CF7-4215-B4EB-A7507D5FBD43}" sibTransId="{4FA8ECA2-1689-4C02-B11C-899716E6E7D5}"/>
    <dgm:cxn modelId="{1AD89D09-E42B-4F50-9071-D86821E76247}" type="presOf" srcId="{9A7F2828-2884-49A9-B387-4B76DEC12009}" destId="{D115E80D-8C14-4B1D-9FCE-14607FFB4CE9}" srcOrd="0" destOrd="0" presId="urn:microsoft.com/office/officeart/2016/7/layout/VerticalHollowActionList"/>
    <dgm:cxn modelId="{D570AC16-B443-4C8B-BAC1-5F950C70A9A4}" srcId="{4659FC20-2811-47AF-A225-3F58FFFA9B4A}" destId="{7BAFF5DD-FEAD-47D5-8ACE-E6D8EAF890A5}" srcOrd="0" destOrd="0" parTransId="{F2F56404-824C-42CB-A03B-9D66786E5DAF}" sibTransId="{F824821F-E357-43C9-BC61-785134813F0F}"/>
    <dgm:cxn modelId="{D5B3141F-41EA-457C-BCD6-F899136B4090}" srcId="{92DEC938-4B62-4EF7-B43F-F07A2B67E45E}" destId="{EEA981F1-0D26-4782-8B50-3048A94271F0}" srcOrd="0" destOrd="0" parTransId="{65743E21-6023-41BB-B021-97478A54FFAC}" sibTransId="{B523E29C-C703-441A-AB14-32005FB72CD1}"/>
    <dgm:cxn modelId="{30BB6127-24BF-491A-A34B-59B744825262}" srcId="{BDF9317B-202C-42F4-8F28-F49004B7CD9F}" destId="{4659FC20-2811-47AF-A225-3F58FFFA9B4A}" srcOrd="2" destOrd="0" parTransId="{49F487EA-0F01-4C52-B598-AE380DC38B3F}" sibTransId="{0663CFBB-761E-4720-80AD-FD30F6299212}"/>
    <dgm:cxn modelId="{FA493635-60D9-4A77-B480-6955F7287C9D}" srcId="{9A7F2828-2884-49A9-B387-4B76DEC12009}" destId="{A0768713-CDE4-46B0-8B31-8B1F40706B47}" srcOrd="0" destOrd="0" parTransId="{4C4038BD-164F-48C1-86A5-DADBFF657507}" sibTransId="{4BCC9FFC-B9D3-409A-B768-533DDD4B2E87}"/>
    <dgm:cxn modelId="{BF7F2145-B455-4B12-9A79-113EF2FA2C66}" srcId="{A2B4062F-75A2-44E0-B9AC-A50F0E22100D}" destId="{31D9D89B-FC7C-493F-A69E-CC0CDBC16804}" srcOrd="0" destOrd="0" parTransId="{842B88F2-BA73-4484-82D9-6A5D9E270E0A}" sibTransId="{5B92AC07-7D95-4380-A10D-85F17210E748}"/>
    <dgm:cxn modelId="{B6893A56-716B-4B86-932C-470BD3A6365C}" type="presOf" srcId="{92DEC938-4B62-4EF7-B43F-F07A2B67E45E}" destId="{64F00279-FD4D-4EA2-833B-DC4AB317FB44}" srcOrd="0" destOrd="0" presId="urn:microsoft.com/office/officeart/2016/7/layout/VerticalHollowActionList"/>
    <dgm:cxn modelId="{85250A9A-F68F-44ED-801C-33E4C0BBDED2}" type="presOf" srcId="{4659FC20-2811-47AF-A225-3F58FFFA9B4A}" destId="{CE5346E6-605D-4FB4-96C3-B4CF5D6E7C60}" srcOrd="0" destOrd="0" presId="urn:microsoft.com/office/officeart/2016/7/layout/VerticalHollowActionList"/>
    <dgm:cxn modelId="{C585A69A-F3D9-4F5B-A533-9921D8FEDCCB}" type="presOf" srcId="{BDF9317B-202C-42F4-8F28-F49004B7CD9F}" destId="{B00830E6-7DCC-4B26-89B4-E91674DEB107}" srcOrd="0" destOrd="0" presId="urn:microsoft.com/office/officeart/2016/7/layout/VerticalHollowActionList"/>
    <dgm:cxn modelId="{0C453AB9-E804-444F-8DBD-D750799573EF}" type="presOf" srcId="{A0768713-CDE4-46B0-8B31-8B1F40706B47}" destId="{388C6121-A8E7-4DF0-A91D-22A9FE688F5D}" srcOrd="0" destOrd="0" presId="urn:microsoft.com/office/officeart/2016/7/layout/VerticalHollowActionList"/>
    <dgm:cxn modelId="{4DFF96D2-0E94-4E07-A390-CF4E729B9CF8}" type="presOf" srcId="{31D9D89B-FC7C-493F-A69E-CC0CDBC16804}" destId="{E139D87C-E19D-417F-9395-7988221F8DA8}" srcOrd="0" destOrd="0" presId="urn:microsoft.com/office/officeart/2016/7/layout/VerticalHollowActionList"/>
    <dgm:cxn modelId="{373B78DA-855F-4306-91FB-7830EF46F29F}" type="presOf" srcId="{7BAFF5DD-FEAD-47D5-8ACE-E6D8EAF890A5}" destId="{C0717C1D-A7A7-4F19-9DD1-AA7224B03D03}" srcOrd="0" destOrd="0" presId="urn:microsoft.com/office/officeart/2016/7/layout/VerticalHollowActionList"/>
    <dgm:cxn modelId="{08767BDD-A3A2-4EC5-85B7-DD435074ABCB}" srcId="{BDF9317B-202C-42F4-8F28-F49004B7CD9F}" destId="{92DEC938-4B62-4EF7-B43F-F07A2B67E45E}" srcOrd="0" destOrd="0" parTransId="{3A034194-658D-4B0C-B022-19B6FFAE639E}" sibTransId="{2FA804CB-D7E1-4A52-9C73-AE58F23E00F4}"/>
    <dgm:cxn modelId="{32F14EF0-D3C8-4A88-A57B-475E75C640BF}" srcId="{BDF9317B-202C-42F4-8F28-F49004B7CD9F}" destId="{A2B4062F-75A2-44E0-B9AC-A50F0E22100D}" srcOrd="1" destOrd="0" parTransId="{6417C994-8815-4393-BA27-103CB4530229}" sibTransId="{B66C600B-1BBD-4BDB-94B8-714922D4C5C3}"/>
    <dgm:cxn modelId="{559281DF-F3EB-4F75-9AD8-E3F754766BA8}" type="presParOf" srcId="{B00830E6-7DCC-4B26-89B4-E91674DEB107}" destId="{8E305C1D-514A-4852-BBD6-E8DCAFC57231}" srcOrd="0" destOrd="0" presId="urn:microsoft.com/office/officeart/2016/7/layout/VerticalHollowActionList"/>
    <dgm:cxn modelId="{B4736F28-781D-417E-B398-D872DE4F3C14}" type="presParOf" srcId="{8E305C1D-514A-4852-BBD6-E8DCAFC57231}" destId="{64F00279-FD4D-4EA2-833B-DC4AB317FB44}" srcOrd="0" destOrd="0" presId="urn:microsoft.com/office/officeart/2016/7/layout/VerticalHollowActionList"/>
    <dgm:cxn modelId="{8823BF8A-B986-4118-89F8-B1AB3D661EFA}" type="presParOf" srcId="{8E305C1D-514A-4852-BBD6-E8DCAFC57231}" destId="{5214AC4E-2DC0-4983-A475-9D142CCECE59}" srcOrd="1" destOrd="0" presId="urn:microsoft.com/office/officeart/2016/7/layout/VerticalHollowActionList"/>
    <dgm:cxn modelId="{F9682C98-C124-481F-B712-991838E9BCAC}" type="presParOf" srcId="{B00830E6-7DCC-4B26-89B4-E91674DEB107}" destId="{BF901310-BE05-4897-B1AD-84AB130723E4}" srcOrd="1" destOrd="0" presId="urn:microsoft.com/office/officeart/2016/7/layout/VerticalHollowActionList"/>
    <dgm:cxn modelId="{5F7DB6C7-A578-4BA6-8754-E751A6525CA4}" type="presParOf" srcId="{B00830E6-7DCC-4B26-89B4-E91674DEB107}" destId="{D856B970-E43F-40D4-80E9-BD1453738005}" srcOrd="2" destOrd="0" presId="urn:microsoft.com/office/officeart/2016/7/layout/VerticalHollowActionList"/>
    <dgm:cxn modelId="{6DF4EA89-D4B3-4552-A6DA-4164A4676590}" type="presParOf" srcId="{D856B970-E43F-40D4-80E9-BD1453738005}" destId="{03B3F5D6-2EBB-4596-90D8-053A00DF2410}" srcOrd="0" destOrd="0" presId="urn:microsoft.com/office/officeart/2016/7/layout/VerticalHollowActionList"/>
    <dgm:cxn modelId="{F9A32B02-A207-4B5A-87BC-9E24CD481B2F}" type="presParOf" srcId="{D856B970-E43F-40D4-80E9-BD1453738005}" destId="{E139D87C-E19D-417F-9395-7988221F8DA8}" srcOrd="1" destOrd="0" presId="urn:microsoft.com/office/officeart/2016/7/layout/VerticalHollowActionList"/>
    <dgm:cxn modelId="{83E20766-CFAC-44DF-8045-604493DD272C}" type="presParOf" srcId="{B00830E6-7DCC-4B26-89B4-E91674DEB107}" destId="{6E2A5CEE-D7AF-4C9D-ADA2-1D57CD4FBE68}" srcOrd="3" destOrd="0" presId="urn:microsoft.com/office/officeart/2016/7/layout/VerticalHollowActionList"/>
    <dgm:cxn modelId="{4B83BB74-4573-4022-B210-37A3ABCFB3E0}" type="presParOf" srcId="{B00830E6-7DCC-4B26-89B4-E91674DEB107}" destId="{87544EFD-7170-4B5E-B9D3-1FD373BBF3B8}" srcOrd="4" destOrd="0" presId="urn:microsoft.com/office/officeart/2016/7/layout/VerticalHollowActionList"/>
    <dgm:cxn modelId="{FE8AA70A-2CEA-4979-A952-BA3B6914620D}" type="presParOf" srcId="{87544EFD-7170-4B5E-B9D3-1FD373BBF3B8}" destId="{CE5346E6-605D-4FB4-96C3-B4CF5D6E7C60}" srcOrd="0" destOrd="0" presId="urn:microsoft.com/office/officeart/2016/7/layout/VerticalHollowActionList"/>
    <dgm:cxn modelId="{4E3F2C0D-9C66-4957-B85E-CDA21AB04ED5}" type="presParOf" srcId="{87544EFD-7170-4B5E-B9D3-1FD373BBF3B8}" destId="{C0717C1D-A7A7-4F19-9DD1-AA7224B03D03}" srcOrd="1" destOrd="0" presId="urn:microsoft.com/office/officeart/2016/7/layout/VerticalHollowActionList"/>
    <dgm:cxn modelId="{DBC8A3B7-0CAD-47C4-9220-EABC0EBBDC83}" type="presParOf" srcId="{B00830E6-7DCC-4B26-89B4-E91674DEB107}" destId="{854367D0-D8A5-4C97-8356-78FE8C67F71D}" srcOrd="5" destOrd="0" presId="urn:microsoft.com/office/officeart/2016/7/layout/VerticalHollowActionList"/>
    <dgm:cxn modelId="{C8C54D00-84F7-4A9C-8557-12C8435C5817}" type="presParOf" srcId="{B00830E6-7DCC-4B26-89B4-E91674DEB107}" destId="{57B045F3-DE4A-49E0-A2DF-22158A36E15F}" srcOrd="6" destOrd="0" presId="urn:microsoft.com/office/officeart/2016/7/layout/VerticalHollowActionList"/>
    <dgm:cxn modelId="{9D5D4A07-7BD4-4F2D-8F0C-8C73DBDD12E9}" type="presParOf" srcId="{57B045F3-DE4A-49E0-A2DF-22158A36E15F}" destId="{D115E80D-8C14-4B1D-9FCE-14607FFB4CE9}" srcOrd="0" destOrd="0" presId="urn:microsoft.com/office/officeart/2016/7/layout/VerticalHollowActionList"/>
    <dgm:cxn modelId="{20B2B4E2-05B1-49A6-808B-4495A4AA2273}" type="presParOf" srcId="{57B045F3-DE4A-49E0-A2DF-22158A36E15F}" destId="{388C6121-A8E7-4DF0-A91D-22A9FE688F5D}" srcOrd="1" destOrd="0" presId="urn:microsoft.com/office/officeart/2016/7/layout/VerticalHollow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6CD7F3-AA3B-42D1-8383-1639E29A9F2E}"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77642665-3153-4B2A-B034-4210F1B9DED6}">
      <dgm:prSet/>
      <dgm:spPr/>
      <dgm:t>
        <a:bodyPr/>
        <a:lstStyle/>
        <a:p>
          <a:r>
            <a:rPr lang="en-US"/>
            <a:t>Enlist Member Participation Ask members who have achieved great success to serve as role models. </a:t>
          </a:r>
        </a:p>
      </dgm:t>
    </dgm:pt>
    <dgm:pt modelId="{7635B496-9A9B-46A7-91EC-143D9A687B56}" type="parTrans" cxnId="{7484A661-8074-4935-8774-B1E103C65473}">
      <dgm:prSet/>
      <dgm:spPr/>
      <dgm:t>
        <a:bodyPr/>
        <a:lstStyle/>
        <a:p>
          <a:endParaRPr lang="en-US"/>
        </a:p>
      </dgm:t>
    </dgm:pt>
    <dgm:pt modelId="{6EC67EFF-BBBE-4E0B-A60A-96A55BB27570}" type="sibTrans" cxnId="{7484A661-8074-4935-8774-B1E103C65473}">
      <dgm:prSet/>
      <dgm:spPr/>
      <dgm:t>
        <a:bodyPr/>
        <a:lstStyle/>
        <a:p>
          <a:endParaRPr lang="en-US"/>
        </a:p>
      </dgm:t>
    </dgm:pt>
    <dgm:pt modelId="{8D046E7A-5BBE-4882-9DA1-1315E0BFFC28}">
      <dgm:prSet/>
      <dgm:spPr/>
      <dgm:t>
        <a:bodyPr/>
        <a:lstStyle/>
        <a:p>
          <a:r>
            <a:rPr lang="en-US"/>
            <a:t>Speak Up Offer your services as a speaker for community organizations and local businesses. Your presentations should be creative and unconventional, selling the benefits of exercise, not your business.</a:t>
          </a:r>
        </a:p>
      </dgm:t>
    </dgm:pt>
    <dgm:pt modelId="{28BDFD65-774A-43A3-938D-E10AF72AA24B}" type="parTrans" cxnId="{E6431BA8-E2E9-4889-B110-4AE761C6D1D0}">
      <dgm:prSet/>
      <dgm:spPr/>
      <dgm:t>
        <a:bodyPr/>
        <a:lstStyle/>
        <a:p>
          <a:endParaRPr lang="en-US"/>
        </a:p>
      </dgm:t>
    </dgm:pt>
    <dgm:pt modelId="{91BEC2B1-6372-4636-85A5-1D2A0BB0DA03}" type="sibTrans" cxnId="{E6431BA8-E2E9-4889-B110-4AE761C6D1D0}">
      <dgm:prSet/>
      <dgm:spPr/>
      <dgm:t>
        <a:bodyPr/>
        <a:lstStyle/>
        <a:p>
          <a:endParaRPr lang="en-US"/>
        </a:p>
      </dgm:t>
    </dgm:pt>
    <dgm:pt modelId="{FBF119D5-05E8-466A-B532-8E0A9A30F7F7}">
      <dgm:prSet/>
      <dgm:spPr/>
      <dgm:t>
        <a:bodyPr/>
        <a:lstStyle/>
        <a:p>
          <a:r>
            <a:rPr lang="en-US"/>
            <a:t>Create “Free” Mailboxes Similar to the “mailboxes” set up with auto dealership brochures. Inside of each mailbox, place your facility’s marketing materials complete with free guest passes. </a:t>
          </a:r>
        </a:p>
      </dgm:t>
    </dgm:pt>
    <dgm:pt modelId="{1F16CBE4-EC49-4676-A220-ACA654240A53}" type="parTrans" cxnId="{271EE309-94B2-424F-838A-8AAE8F22010E}">
      <dgm:prSet/>
      <dgm:spPr/>
      <dgm:t>
        <a:bodyPr/>
        <a:lstStyle/>
        <a:p>
          <a:endParaRPr lang="en-US"/>
        </a:p>
      </dgm:t>
    </dgm:pt>
    <dgm:pt modelId="{49861D58-4493-48B8-8309-3B1FD35A01A7}" type="sibTrans" cxnId="{271EE309-94B2-424F-838A-8AAE8F22010E}">
      <dgm:prSet/>
      <dgm:spPr/>
      <dgm:t>
        <a:bodyPr/>
        <a:lstStyle/>
        <a:p>
          <a:endParaRPr lang="en-US"/>
        </a:p>
      </dgm:t>
    </dgm:pt>
    <dgm:pt modelId="{B376620C-391E-4A2B-BA01-4D3F1EA242DF}">
      <dgm:prSet/>
      <dgm:spPr/>
      <dgm:t>
        <a:bodyPr/>
        <a:lstStyle/>
        <a:p>
          <a:r>
            <a:rPr lang="en-US"/>
            <a:t>Use of Imagination &amp; Small budgets </a:t>
          </a:r>
        </a:p>
      </dgm:t>
    </dgm:pt>
    <dgm:pt modelId="{3FA17BF9-2F3D-4893-86A1-B84A3E87E6B3}" type="parTrans" cxnId="{C866CA67-058A-4869-8C0A-FBE9297AF17F}">
      <dgm:prSet/>
      <dgm:spPr/>
      <dgm:t>
        <a:bodyPr/>
        <a:lstStyle/>
        <a:p>
          <a:endParaRPr lang="en-US"/>
        </a:p>
      </dgm:t>
    </dgm:pt>
    <dgm:pt modelId="{AE0AE277-F836-4242-BD29-BE0B9DADE010}" type="sibTrans" cxnId="{C866CA67-058A-4869-8C0A-FBE9297AF17F}">
      <dgm:prSet/>
      <dgm:spPr/>
      <dgm:t>
        <a:bodyPr/>
        <a:lstStyle/>
        <a:p>
          <a:endParaRPr lang="en-US"/>
        </a:p>
      </dgm:t>
    </dgm:pt>
    <dgm:pt modelId="{BF5325C5-1105-48B2-B0B0-D789E24B0628}">
      <dgm:prSet/>
      <dgm:spPr/>
      <dgm:t>
        <a:bodyPr/>
        <a:lstStyle/>
        <a:p>
          <a:r>
            <a:rPr lang="en-US"/>
            <a:t>Meme  “What can we give” </a:t>
          </a:r>
        </a:p>
      </dgm:t>
    </dgm:pt>
    <dgm:pt modelId="{A3DC3D40-58CD-4E04-93F0-01B04E0E8F36}" type="parTrans" cxnId="{C18BAC69-A283-4EF7-A26F-03E72D76E38C}">
      <dgm:prSet/>
      <dgm:spPr/>
      <dgm:t>
        <a:bodyPr/>
        <a:lstStyle/>
        <a:p>
          <a:endParaRPr lang="en-US"/>
        </a:p>
      </dgm:t>
    </dgm:pt>
    <dgm:pt modelId="{DDF79D5D-1FC0-4BBE-9644-3E8C87CE1A0C}" type="sibTrans" cxnId="{C18BAC69-A283-4EF7-A26F-03E72D76E38C}">
      <dgm:prSet/>
      <dgm:spPr/>
      <dgm:t>
        <a:bodyPr/>
        <a:lstStyle/>
        <a:p>
          <a:endParaRPr lang="en-US"/>
        </a:p>
      </dgm:t>
    </dgm:pt>
    <dgm:pt modelId="{47E7CD43-AB78-433A-AA69-F1B8629F0C5D}">
      <dgm:prSet/>
      <dgm:spPr/>
      <dgm:t>
        <a:bodyPr/>
        <a:lstStyle/>
        <a:p>
          <a:r>
            <a:rPr lang="en-US"/>
            <a:t>Target is to build long-term relationship ( Dialog ) Starts </a:t>
          </a:r>
        </a:p>
      </dgm:t>
    </dgm:pt>
    <dgm:pt modelId="{24D13453-4FBA-40F4-B36F-65F4BAB6F7FC}" type="parTrans" cxnId="{2A059FE4-9E06-4FBB-8ADC-2D95700058CF}">
      <dgm:prSet/>
      <dgm:spPr/>
      <dgm:t>
        <a:bodyPr/>
        <a:lstStyle/>
        <a:p>
          <a:endParaRPr lang="en-US"/>
        </a:p>
      </dgm:t>
    </dgm:pt>
    <dgm:pt modelId="{A1BAEFE6-ECB5-48D5-8551-88F860D39FC1}" type="sibTrans" cxnId="{2A059FE4-9E06-4FBB-8ADC-2D95700058CF}">
      <dgm:prSet/>
      <dgm:spPr/>
      <dgm:t>
        <a:bodyPr/>
        <a:lstStyle/>
        <a:p>
          <a:endParaRPr lang="en-US"/>
        </a:p>
      </dgm:t>
    </dgm:pt>
    <dgm:pt modelId="{5C878219-B779-49E1-B643-D74534E27A3E}">
      <dgm:prSet/>
      <dgm:spPr/>
      <dgm:t>
        <a:bodyPr/>
        <a:lstStyle/>
        <a:p>
          <a:r>
            <a:rPr lang="en-US"/>
            <a:t>after the deal : Use of Capital Big budgets </a:t>
          </a:r>
        </a:p>
      </dgm:t>
    </dgm:pt>
    <dgm:pt modelId="{0153C6B0-B754-40F3-8C26-51C9EB8B99EE}" type="parTrans" cxnId="{90D1E011-746E-4F42-B07D-AFDFA1F64D72}">
      <dgm:prSet/>
      <dgm:spPr/>
      <dgm:t>
        <a:bodyPr/>
        <a:lstStyle/>
        <a:p>
          <a:endParaRPr lang="en-US"/>
        </a:p>
      </dgm:t>
    </dgm:pt>
    <dgm:pt modelId="{F6B09C2F-DB2D-45C0-812D-D4D938671585}" type="sibTrans" cxnId="{90D1E011-746E-4F42-B07D-AFDFA1F64D72}">
      <dgm:prSet/>
      <dgm:spPr/>
      <dgm:t>
        <a:bodyPr/>
        <a:lstStyle/>
        <a:p>
          <a:endParaRPr lang="en-US"/>
        </a:p>
      </dgm:t>
    </dgm:pt>
    <dgm:pt modelId="{5D23E410-1E37-4479-9A75-507E36092223}">
      <dgm:prSet/>
      <dgm:spPr/>
      <dgm:t>
        <a:bodyPr/>
        <a:lstStyle/>
        <a:p>
          <a:r>
            <a:rPr lang="en-US"/>
            <a:t>Logo “What will we get?” To sell is a target</a:t>
          </a:r>
        </a:p>
      </dgm:t>
    </dgm:pt>
    <dgm:pt modelId="{BFE052EA-D870-4C09-BC0E-2B6C09A0325C}" type="parTrans" cxnId="{DD30DA98-DA72-41CD-A7C1-68C638A94E31}">
      <dgm:prSet/>
      <dgm:spPr/>
      <dgm:t>
        <a:bodyPr/>
        <a:lstStyle/>
        <a:p>
          <a:endParaRPr lang="en-US"/>
        </a:p>
      </dgm:t>
    </dgm:pt>
    <dgm:pt modelId="{D03BEB60-2325-4FAF-B58A-5F2E3A3AA25D}" type="sibTrans" cxnId="{DD30DA98-DA72-41CD-A7C1-68C638A94E31}">
      <dgm:prSet/>
      <dgm:spPr/>
      <dgm:t>
        <a:bodyPr/>
        <a:lstStyle/>
        <a:p>
          <a:endParaRPr lang="en-US"/>
        </a:p>
      </dgm:t>
    </dgm:pt>
    <dgm:pt modelId="{F53B19AF-F1D9-427B-B9F6-C1B9F6FDB79A}">
      <dgm:prSet/>
      <dgm:spPr/>
      <dgm:t>
        <a:bodyPr/>
        <a:lstStyle/>
        <a:p>
          <a:r>
            <a:rPr lang="en-US"/>
            <a:t>Monolog </a:t>
          </a:r>
        </a:p>
      </dgm:t>
    </dgm:pt>
    <dgm:pt modelId="{3E2DD175-8840-418B-98FD-F93C3A2F65AD}" type="parTrans" cxnId="{F9ECABB4-C6A5-4A1C-B35B-D7A7EFD12D18}">
      <dgm:prSet/>
      <dgm:spPr/>
      <dgm:t>
        <a:bodyPr/>
        <a:lstStyle/>
        <a:p>
          <a:endParaRPr lang="en-US"/>
        </a:p>
      </dgm:t>
    </dgm:pt>
    <dgm:pt modelId="{DFBC3998-A014-48D2-88FC-AC54ED581CE6}" type="sibTrans" cxnId="{F9ECABB4-C6A5-4A1C-B35B-D7A7EFD12D18}">
      <dgm:prSet/>
      <dgm:spPr/>
      <dgm:t>
        <a:bodyPr/>
        <a:lstStyle/>
        <a:p>
          <a:endParaRPr lang="en-US"/>
        </a:p>
      </dgm:t>
    </dgm:pt>
    <dgm:pt modelId="{FCB37814-0255-4F8A-AAF9-295F91115BD1}">
      <dgm:prSet/>
      <dgm:spPr/>
      <dgm:t>
        <a:bodyPr/>
        <a:lstStyle/>
        <a:p>
          <a:r>
            <a:rPr lang="en-US"/>
            <a:t>Finishes after deal 13 Traditional Marketing Guerrilla Marketing</a:t>
          </a:r>
        </a:p>
      </dgm:t>
    </dgm:pt>
    <dgm:pt modelId="{858625CB-0097-4C3F-9E3D-5A258F8351EA}" type="parTrans" cxnId="{B413A663-1149-4762-B22F-0A3F28CAF965}">
      <dgm:prSet/>
      <dgm:spPr/>
      <dgm:t>
        <a:bodyPr/>
        <a:lstStyle/>
        <a:p>
          <a:endParaRPr lang="en-US"/>
        </a:p>
      </dgm:t>
    </dgm:pt>
    <dgm:pt modelId="{F9A8AE1E-CBD5-4E40-8A7C-B31158279FBA}" type="sibTrans" cxnId="{B413A663-1149-4762-B22F-0A3F28CAF965}">
      <dgm:prSet/>
      <dgm:spPr/>
      <dgm:t>
        <a:bodyPr/>
        <a:lstStyle/>
        <a:p>
          <a:endParaRPr lang="en-US"/>
        </a:p>
      </dgm:t>
    </dgm:pt>
    <dgm:pt modelId="{D089EDFF-7B7F-4D51-B95F-1D3080C20B1A}" type="pres">
      <dgm:prSet presAssocID="{066CD7F3-AA3B-42D1-8383-1639E29A9F2E}" presName="diagram" presStyleCnt="0">
        <dgm:presLayoutVars>
          <dgm:dir/>
          <dgm:resizeHandles val="exact"/>
        </dgm:presLayoutVars>
      </dgm:prSet>
      <dgm:spPr/>
    </dgm:pt>
    <dgm:pt modelId="{F13DB7FD-C8B3-4CDA-B305-53DC1C922F2E}" type="pres">
      <dgm:prSet presAssocID="{77642665-3153-4B2A-B034-4210F1B9DED6}" presName="node" presStyleLbl="node1" presStyleIdx="0" presStyleCnt="10">
        <dgm:presLayoutVars>
          <dgm:bulletEnabled val="1"/>
        </dgm:presLayoutVars>
      </dgm:prSet>
      <dgm:spPr/>
    </dgm:pt>
    <dgm:pt modelId="{D2146557-5AB6-40D4-AC0D-F2D10179A76A}" type="pres">
      <dgm:prSet presAssocID="{6EC67EFF-BBBE-4E0B-A60A-96A55BB27570}" presName="sibTrans" presStyleCnt="0"/>
      <dgm:spPr/>
    </dgm:pt>
    <dgm:pt modelId="{D6AF156D-EF32-4B8A-B8D0-FC2480CA6E54}" type="pres">
      <dgm:prSet presAssocID="{8D046E7A-5BBE-4882-9DA1-1315E0BFFC28}" presName="node" presStyleLbl="node1" presStyleIdx="1" presStyleCnt="10">
        <dgm:presLayoutVars>
          <dgm:bulletEnabled val="1"/>
        </dgm:presLayoutVars>
      </dgm:prSet>
      <dgm:spPr/>
    </dgm:pt>
    <dgm:pt modelId="{384E4F8D-F343-4068-BDC4-458EDC0AF5FC}" type="pres">
      <dgm:prSet presAssocID="{91BEC2B1-6372-4636-85A5-1D2A0BB0DA03}" presName="sibTrans" presStyleCnt="0"/>
      <dgm:spPr/>
    </dgm:pt>
    <dgm:pt modelId="{146DC9C8-AB30-4C43-9D9F-8E7935E10EDB}" type="pres">
      <dgm:prSet presAssocID="{FBF119D5-05E8-466A-B532-8E0A9A30F7F7}" presName="node" presStyleLbl="node1" presStyleIdx="2" presStyleCnt="10">
        <dgm:presLayoutVars>
          <dgm:bulletEnabled val="1"/>
        </dgm:presLayoutVars>
      </dgm:prSet>
      <dgm:spPr/>
    </dgm:pt>
    <dgm:pt modelId="{B66B302D-F7B3-4EBF-BC84-EDC8A9B0AFE0}" type="pres">
      <dgm:prSet presAssocID="{49861D58-4493-48B8-8309-3B1FD35A01A7}" presName="sibTrans" presStyleCnt="0"/>
      <dgm:spPr/>
    </dgm:pt>
    <dgm:pt modelId="{5269C1D8-815A-4DA8-B500-E67F1967207C}" type="pres">
      <dgm:prSet presAssocID="{B376620C-391E-4A2B-BA01-4D3F1EA242DF}" presName="node" presStyleLbl="node1" presStyleIdx="3" presStyleCnt="10">
        <dgm:presLayoutVars>
          <dgm:bulletEnabled val="1"/>
        </dgm:presLayoutVars>
      </dgm:prSet>
      <dgm:spPr/>
    </dgm:pt>
    <dgm:pt modelId="{AB904F35-8CB6-4E33-891F-85A31857B8EF}" type="pres">
      <dgm:prSet presAssocID="{AE0AE277-F836-4242-BD29-BE0B9DADE010}" presName="sibTrans" presStyleCnt="0"/>
      <dgm:spPr/>
    </dgm:pt>
    <dgm:pt modelId="{A6643F1E-ECC8-475D-BA24-232063ECDCA2}" type="pres">
      <dgm:prSet presAssocID="{BF5325C5-1105-48B2-B0B0-D789E24B0628}" presName="node" presStyleLbl="node1" presStyleIdx="4" presStyleCnt="10">
        <dgm:presLayoutVars>
          <dgm:bulletEnabled val="1"/>
        </dgm:presLayoutVars>
      </dgm:prSet>
      <dgm:spPr/>
    </dgm:pt>
    <dgm:pt modelId="{70B9633A-17FA-4CF8-8B44-93C1EA64D631}" type="pres">
      <dgm:prSet presAssocID="{DDF79D5D-1FC0-4BBE-9644-3E8C87CE1A0C}" presName="sibTrans" presStyleCnt="0"/>
      <dgm:spPr/>
    </dgm:pt>
    <dgm:pt modelId="{568CB4DA-6E24-4706-9D35-5D5EF6315B61}" type="pres">
      <dgm:prSet presAssocID="{47E7CD43-AB78-433A-AA69-F1B8629F0C5D}" presName="node" presStyleLbl="node1" presStyleIdx="5" presStyleCnt="10">
        <dgm:presLayoutVars>
          <dgm:bulletEnabled val="1"/>
        </dgm:presLayoutVars>
      </dgm:prSet>
      <dgm:spPr/>
    </dgm:pt>
    <dgm:pt modelId="{2BB393A4-7C4A-4134-93E1-AD0FD3B62B9C}" type="pres">
      <dgm:prSet presAssocID="{A1BAEFE6-ECB5-48D5-8551-88F860D39FC1}" presName="sibTrans" presStyleCnt="0"/>
      <dgm:spPr/>
    </dgm:pt>
    <dgm:pt modelId="{CFC469D2-DE2C-4CB1-8615-9B62FFD0F1FE}" type="pres">
      <dgm:prSet presAssocID="{5C878219-B779-49E1-B643-D74534E27A3E}" presName="node" presStyleLbl="node1" presStyleIdx="6" presStyleCnt="10">
        <dgm:presLayoutVars>
          <dgm:bulletEnabled val="1"/>
        </dgm:presLayoutVars>
      </dgm:prSet>
      <dgm:spPr/>
    </dgm:pt>
    <dgm:pt modelId="{C5BB83C7-AA1A-4D70-BFE7-02CD2733D414}" type="pres">
      <dgm:prSet presAssocID="{F6B09C2F-DB2D-45C0-812D-D4D938671585}" presName="sibTrans" presStyleCnt="0"/>
      <dgm:spPr/>
    </dgm:pt>
    <dgm:pt modelId="{2960BECC-43AB-47AB-AFB7-550F26B827CC}" type="pres">
      <dgm:prSet presAssocID="{5D23E410-1E37-4479-9A75-507E36092223}" presName="node" presStyleLbl="node1" presStyleIdx="7" presStyleCnt="10">
        <dgm:presLayoutVars>
          <dgm:bulletEnabled val="1"/>
        </dgm:presLayoutVars>
      </dgm:prSet>
      <dgm:spPr/>
    </dgm:pt>
    <dgm:pt modelId="{EB080E82-8E55-483F-950B-5517169D4B7A}" type="pres">
      <dgm:prSet presAssocID="{D03BEB60-2325-4FAF-B58A-5F2E3A3AA25D}" presName="sibTrans" presStyleCnt="0"/>
      <dgm:spPr/>
    </dgm:pt>
    <dgm:pt modelId="{0B7B6AE7-1AA1-40FC-80E4-1AC5B4F53FFF}" type="pres">
      <dgm:prSet presAssocID="{F53B19AF-F1D9-427B-B9F6-C1B9F6FDB79A}" presName="node" presStyleLbl="node1" presStyleIdx="8" presStyleCnt="10">
        <dgm:presLayoutVars>
          <dgm:bulletEnabled val="1"/>
        </dgm:presLayoutVars>
      </dgm:prSet>
      <dgm:spPr/>
    </dgm:pt>
    <dgm:pt modelId="{458C7CE2-6579-4A0B-9FDB-3A42B623881C}" type="pres">
      <dgm:prSet presAssocID="{DFBC3998-A014-48D2-88FC-AC54ED581CE6}" presName="sibTrans" presStyleCnt="0"/>
      <dgm:spPr/>
    </dgm:pt>
    <dgm:pt modelId="{E5EA211F-1996-41A0-8C58-A66B5137B630}" type="pres">
      <dgm:prSet presAssocID="{FCB37814-0255-4F8A-AAF9-295F91115BD1}" presName="node" presStyleLbl="node1" presStyleIdx="9" presStyleCnt="10">
        <dgm:presLayoutVars>
          <dgm:bulletEnabled val="1"/>
        </dgm:presLayoutVars>
      </dgm:prSet>
      <dgm:spPr/>
    </dgm:pt>
  </dgm:ptLst>
  <dgm:cxnLst>
    <dgm:cxn modelId="{271EE309-94B2-424F-838A-8AAE8F22010E}" srcId="{066CD7F3-AA3B-42D1-8383-1639E29A9F2E}" destId="{FBF119D5-05E8-466A-B532-8E0A9A30F7F7}" srcOrd="2" destOrd="0" parTransId="{1F16CBE4-EC49-4676-A220-ACA654240A53}" sibTransId="{49861D58-4493-48B8-8309-3B1FD35A01A7}"/>
    <dgm:cxn modelId="{90D1E011-746E-4F42-B07D-AFDFA1F64D72}" srcId="{066CD7F3-AA3B-42D1-8383-1639E29A9F2E}" destId="{5C878219-B779-49E1-B643-D74534E27A3E}" srcOrd="6" destOrd="0" parTransId="{0153C6B0-B754-40F3-8C26-51C9EB8B99EE}" sibTransId="{F6B09C2F-DB2D-45C0-812D-D4D938671585}"/>
    <dgm:cxn modelId="{27E51E13-4EB0-44DA-B9B7-2A0AC3BBECF7}" type="presOf" srcId="{BF5325C5-1105-48B2-B0B0-D789E24B0628}" destId="{A6643F1E-ECC8-475D-BA24-232063ECDCA2}" srcOrd="0" destOrd="0" presId="urn:microsoft.com/office/officeart/2005/8/layout/default"/>
    <dgm:cxn modelId="{6B17D415-967F-4B70-B433-01A7E4FE5A20}" type="presOf" srcId="{066CD7F3-AA3B-42D1-8383-1639E29A9F2E}" destId="{D089EDFF-7B7F-4D51-B95F-1D3080C20B1A}" srcOrd="0" destOrd="0" presId="urn:microsoft.com/office/officeart/2005/8/layout/default"/>
    <dgm:cxn modelId="{48F0171B-E731-49E4-AB77-55C5155D09E1}" type="presOf" srcId="{77642665-3153-4B2A-B034-4210F1B9DED6}" destId="{F13DB7FD-C8B3-4CDA-B305-53DC1C922F2E}" srcOrd="0" destOrd="0" presId="urn:microsoft.com/office/officeart/2005/8/layout/default"/>
    <dgm:cxn modelId="{F98B8E2E-78BD-49C9-9531-325F3180668B}" type="presOf" srcId="{5C878219-B779-49E1-B643-D74534E27A3E}" destId="{CFC469D2-DE2C-4CB1-8615-9B62FFD0F1FE}" srcOrd="0" destOrd="0" presId="urn:microsoft.com/office/officeart/2005/8/layout/default"/>
    <dgm:cxn modelId="{27094D36-F1DA-420A-8690-07CC621D386F}" type="presOf" srcId="{47E7CD43-AB78-433A-AA69-F1B8629F0C5D}" destId="{568CB4DA-6E24-4706-9D35-5D5EF6315B61}" srcOrd="0" destOrd="0" presId="urn:microsoft.com/office/officeart/2005/8/layout/default"/>
    <dgm:cxn modelId="{C682AF5D-9841-45E1-BE8E-A4F5D7715516}" type="presOf" srcId="{8D046E7A-5BBE-4882-9DA1-1315E0BFFC28}" destId="{D6AF156D-EF32-4B8A-B8D0-FC2480CA6E54}" srcOrd="0" destOrd="0" presId="urn:microsoft.com/office/officeart/2005/8/layout/default"/>
    <dgm:cxn modelId="{7484A661-8074-4935-8774-B1E103C65473}" srcId="{066CD7F3-AA3B-42D1-8383-1639E29A9F2E}" destId="{77642665-3153-4B2A-B034-4210F1B9DED6}" srcOrd="0" destOrd="0" parTransId="{7635B496-9A9B-46A7-91EC-143D9A687B56}" sibTransId="{6EC67EFF-BBBE-4E0B-A60A-96A55BB27570}"/>
    <dgm:cxn modelId="{B413A663-1149-4762-B22F-0A3F28CAF965}" srcId="{066CD7F3-AA3B-42D1-8383-1639E29A9F2E}" destId="{FCB37814-0255-4F8A-AAF9-295F91115BD1}" srcOrd="9" destOrd="0" parTransId="{858625CB-0097-4C3F-9E3D-5A258F8351EA}" sibTransId="{F9A8AE1E-CBD5-4E40-8A7C-B31158279FBA}"/>
    <dgm:cxn modelId="{C866CA67-058A-4869-8C0A-FBE9297AF17F}" srcId="{066CD7F3-AA3B-42D1-8383-1639E29A9F2E}" destId="{B376620C-391E-4A2B-BA01-4D3F1EA242DF}" srcOrd="3" destOrd="0" parTransId="{3FA17BF9-2F3D-4893-86A1-B84A3E87E6B3}" sibTransId="{AE0AE277-F836-4242-BD29-BE0B9DADE010}"/>
    <dgm:cxn modelId="{C18BAC69-A283-4EF7-A26F-03E72D76E38C}" srcId="{066CD7F3-AA3B-42D1-8383-1639E29A9F2E}" destId="{BF5325C5-1105-48B2-B0B0-D789E24B0628}" srcOrd="4" destOrd="0" parTransId="{A3DC3D40-58CD-4E04-93F0-01B04E0E8F36}" sibTransId="{DDF79D5D-1FC0-4BBE-9644-3E8C87CE1A0C}"/>
    <dgm:cxn modelId="{B8BCE849-2E9C-49FA-83BB-0FE04D74DE2D}" type="presOf" srcId="{5D23E410-1E37-4479-9A75-507E36092223}" destId="{2960BECC-43AB-47AB-AFB7-550F26B827CC}" srcOrd="0" destOrd="0" presId="urn:microsoft.com/office/officeart/2005/8/layout/default"/>
    <dgm:cxn modelId="{C4D7F86A-18C3-47D5-9E15-4D8D2BA44362}" type="presOf" srcId="{FBF119D5-05E8-466A-B532-8E0A9A30F7F7}" destId="{146DC9C8-AB30-4C43-9D9F-8E7935E10EDB}" srcOrd="0" destOrd="0" presId="urn:microsoft.com/office/officeart/2005/8/layout/default"/>
    <dgm:cxn modelId="{8664A47C-F0F0-4404-B2E5-46DF07381F84}" type="presOf" srcId="{F53B19AF-F1D9-427B-B9F6-C1B9F6FDB79A}" destId="{0B7B6AE7-1AA1-40FC-80E4-1AC5B4F53FFF}" srcOrd="0" destOrd="0" presId="urn:microsoft.com/office/officeart/2005/8/layout/default"/>
    <dgm:cxn modelId="{DD30DA98-DA72-41CD-A7C1-68C638A94E31}" srcId="{066CD7F3-AA3B-42D1-8383-1639E29A9F2E}" destId="{5D23E410-1E37-4479-9A75-507E36092223}" srcOrd="7" destOrd="0" parTransId="{BFE052EA-D870-4C09-BC0E-2B6C09A0325C}" sibTransId="{D03BEB60-2325-4FAF-B58A-5F2E3A3AA25D}"/>
    <dgm:cxn modelId="{D7EA5CA5-5124-4DBF-8D91-B7A0B0821E64}" type="presOf" srcId="{FCB37814-0255-4F8A-AAF9-295F91115BD1}" destId="{E5EA211F-1996-41A0-8C58-A66B5137B630}" srcOrd="0" destOrd="0" presId="urn:microsoft.com/office/officeart/2005/8/layout/default"/>
    <dgm:cxn modelId="{E6431BA8-E2E9-4889-B110-4AE761C6D1D0}" srcId="{066CD7F3-AA3B-42D1-8383-1639E29A9F2E}" destId="{8D046E7A-5BBE-4882-9DA1-1315E0BFFC28}" srcOrd="1" destOrd="0" parTransId="{28BDFD65-774A-43A3-938D-E10AF72AA24B}" sibTransId="{91BEC2B1-6372-4636-85A5-1D2A0BB0DA03}"/>
    <dgm:cxn modelId="{F9ECABB4-C6A5-4A1C-B35B-D7A7EFD12D18}" srcId="{066CD7F3-AA3B-42D1-8383-1639E29A9F2E}" destId="{F53B19AF-F1D9-427B-B9F6-C1B9F6FDB79A}" srcOrd="8" destOrd="0" parTransId="{3E2DD175-8840-418B-98FD-F93C3A2F65AD}" sibTransId="{DFBC3998-A014-48D2-88FC-AC54ED581CE6}"/>
    <dgm:cxn modelId="{2A059FE4-9E06-4FBB-8ADC-2D95700058CF}" srcId="{066CD7F3-AA3B-42D1-8383-1639E29A9F2E}" destId="{47E7CD43-AB78-433A-AA69-F1B8629F0C5D}" srcOrd="5" destOrd="0" parTransId="{24D13453-4FBA-40F4-B36F-65F4BAB6F7FC}" sibTransId="{A1BAEFE6-ECB5-48D5-8551-88F860D39FC1}"/>
    <dgm:cxn modelId="{3D5E01F6-F7BE-4532-A380-A31C9BEB6D16}" type="presOf" srcId="{B376620C-391E-4A2B-BA01-4D3F1EA242DF}" destId="{5269C1D8-815A-4DA8-B500-E67F1967207C}" srcOrd="0" destOrd="0" presId="urn:microsoft.com/office/officeart/2005/8/layout/default"/>
    <dgm:cxn modelId="{E8998C0C-33BB-4D3C-8CD0-21DE74DBB7AF}" type="presParOf" srcId="{D089EDFF-7B7F-4D51-B95F-1D3080C20B1A}" destId="{F13DB7FD-C8B3-4CDA-B305-53DC1C922F2E}" srcOrd="0" destOrd="0" presId="urn:microsoft.com/office/officeart/2005/8/layout/default"/>
    <dgm:cxn modelId="{1758A331-D256-427E-A5E7-B6B6FED911C2}" type="presParOf" srcId="{D089EDFF-7B7F-4D51-B95F-1D3080C20B1A}" destId="{D2146557-5AB6-40D4-AC0D-F2D10179A76A}" srcOrd="1" destOrd="0" presId="urn:microsoft.com/office/officeart/2005/8/layout/default"/>
    <dgm:cxn modelId="{D936F64E-E1C2-479E-932B-23395DCC7045}" type="presParOf" srcId="{D089EDFF-7B7F-4D51-B95F-1D3080C20B1A}" destId="{D6AF156D-EF32-4B8A-B8D0-FC2480CA6E54}" srcOrd="2" destOrd="0" presId="urn:microsoft.com/office/officeart/2005/8/layout/default"/>
    <dgm:cxn modelId="{CD2C6B57-B4C3-478B-B3EA-26F8AB075566}" type="presParOf" srcId="{D089EDFF-7B7F-4D51-B95F-1D3080C20B1A}" destId="{384E4F8D-F343-4068-BDC4-458EDC0AF5FC}" srcOrd="3" destOrd="0" presId="urn:microsoft.com/office/officeart/2005/8/layout/default"/>
    <dgm:cxn modelId="{ACD0F4BF-6A8D-47F9-9312-1B55C50AD365}" type="presParOf" srcId="{D089EDFF-7B7F-4D51-B95F-1D3080C20B1A}" destId="{146DC9C8-AB30-4C43-9D9F-8E7935E10EDB}" srcOrd="4" destOrd="0" presId="urn:microsoft.com/office/officeart/2005/8/layout/default"/>
    <dgm:cxn modelId="{84B5FB79-E3AF-4194-B828-830C05E291E4}" type="presParOf" srcId="{D089EDFF-7B7F-4D51-B95F-1D3080C20B1A}" destId="{B66B302D-F7B3-4EBF-BC84-EDC8A9B0AFE0}" srcOrd="5" destOrd="0" presId="urn:microsoft.com/office/officeart/2005/8/layout/default"/>
    <dgm:cxn modelId="{BBD6D93D-4FAF-47FE-9C5D-AB902ABFACD9}" type="presParOf" srcId="{D089EDFF-7B7F-4D51-B95F-1D3080C20B1A}" destId="{5269C1D8-815A-4DA8-B500-E67F1967207C}" srcOrd="6" destOrd="0" presId="urn:microsoft.com/office/officeart/2005/8/layout/default"/>
    <dgm:cxn modelId="{1179639F-29BB-497B-9402-3C6B2C2E29AC}" type="presParOf" srcId="{D089EDFF-7B7F-4D51-B95F-1D3080C20B1A}" destId="{AB904F35-8CB6-4E33-891F-85A31857B8EF}" srcOrd="7" destOrd="0" presId="urn:microsoft.com/office/officeart/2005/8/layout/default"/>
    <dgm:cxn modelId="{C0065982-AE59-4421-A8AD-9957DF8E075F}" type="presParOf" srcId="{D089EDFF-7B7F-4D51-B95F-1D3080C20B1A}" destId="{A6643F1E-ECC8-475D-BA24-232063ECDCA2}" srcOrd="8" destOrd="0" presId="urn:microsoft.com/office/officeart/2005/8/layout/default"/>
    <dgm:cxn modelId="{9DB2D5B2-11CE-49C7-AC73-4C6488318689}" type="presParOf" srcId="{D089EDFF-7B7F-4D51-B95F-1D3080C20B1A}" destId="{70B9633A-17FA-4CF8-8B44-93C1EA64D631}" srcOrd="9" destOrd="0" presId="urn:microsoft.com/office/officeart/2005/8/layout/default"/>
    <dgm:cxn modelId="{C87F7B12-6138-48B8-9D38-486D99D0EEF7}" type="presParOf" srcId="{D089EDFF-7B7F-4D51-B95F-1D3080C20B1A}" destId="{568CB4DA-6E24-4706-9D35-5D5EF6315B61}" srcOrd="10" destOrd="0" presId="urn:microsoft.com/office/officeart/2005/8/layout/default"/>
    <dgm:cxn modelId="{12B05D2A-D8C2-49A2-9BAB-8B56E1D8CF03}" type="presParOf" srcId="{D089EDFF-7B7F-4D51-B95F-1D3080C20B1A}" destId="{2BB393A4-7C4A-4134-93E1-AD0FD3B62B9C}" srcOrd="11" destOrd="0" presId="urn:microsoft.com/office/officeart/2005/8/layout/default"/>
    <dgm:cxn modelId="{A8D82955-19EC-4002-AB35-52047C3B9B87}" type="presParOf" srcId="{D089EDFF-7B7F-4D51-B95F-1D3080C20B1A}" destId="{CFC469D2-DE2C-4CB1-8615-9B62FFD0F1FE}" srcOrd="12" destOrd="0" presId="urn:microsoft.com/office/officeart/2005/8/layout/default"/>
    <dgm:cxn modelId="{2366D792-7185-4DD8-8A9A-93B298D94122}" type="presParOf" srcId="{D089EDFF-7B7F-4D51-B95F-1D3080C20B1A}" destId="{C5BB83C7-AA1A-4D70-BFE7-02CD2733D414}" srcOrd="13" destOrd="0" presId="urn:microsoft.com/office/officeart/2005/8/layout/default"/>
    <dgm:cxn modelId="{8BED33EC-80B9-4234-8BD2-08C8996E326E}" type="presParOf" srcId="{D089EDFF-7B7F-4D51-B95F-1D3080C20B1A}" destId="{2960BECC-43AB-47AB-AFB7-550F26B827CC}" srcOrd="14" destOrd="0" presId="urn:microsoft.com/office/officeart/2005/8/layout/default"/>
    <dgm:cxn modelId="{E80709EE-2F6A-4E3B-89D0-4C3874C7A250}" type="presParOf" srcId="{D089EDFF-7B7F-4D51-B95F-1D3080C20B1A}" destId="{EB080E82-8E55-483F-950B-5517169D4B7A}" srcOrd="15" destOrd="0" presId="urn:microsoft.com/office/officeart/2005/8/layout/default"/>
    <dgm:cxn modelId="{68F48C3D-36E4-444C-B7E7-72244626BD82}" type="presParOf" srcId="{D089EDFF-7B7F-4D51-B95F-1D3080C20B1A}" destId="{0B7B6AE7-1AA1-40FC-80E4-1AC5B4F53FFF}" srcOrd="16" destOrd="0" presId="urn:microsoft.com/office/officeart/2005/8/layout/default"/>
    <dgm:cxn modelId="{3C1AD87D-1A37-4A0D-8300-24F8537CD29C}" type="presParOf" srcId="{D089EDFF-7B7F-4D51-B95F-1D3080C20B1A}" destId="{458C7CE2-6579-4A0B-9FDB-3A42B623881C}" srcOrd="17" destOrd="0" presId="urn:microsoft.com/office/officeart/2005/8/layout/default"/>
    <dgm:cxn modelId="{57F1B027-2ED7-4F63-B65D-340CE9FFA840}" type="presParOf" srcId="{D089EDFF-7B7F-4D51-B95F-1D3080C20B1A}" destId="{E5EA211F-1996-41A0-8C58-A66B5137B630}"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2EAFC52-6F96-4787-8A81-32B0B4B1947A}" type="doc">
      <dgm:prSet loTypeId="urn:microsoft.com/office/officeart/2005/8/layout/process5" loCatId="process" qsTypeId="urn:microsoft.com/office/officeart/2005/8/quickstyle/simple1" qsCatId="simple" csTypeId="urn:microsoft.com/office/officeart/2005/8/colors/accent6_2" csCatId="accent6" phldr="1"/>
      <dgm:spPr/>
      <dgm:t>
        <a:bodyPr/>
        <a:lstStyle/>
        <a:p>
          <a:endParaRPr lang="en-US"/>
        </a:p>
      </dgm:t>
    </dgm:pt>
    <dgm:pt modelId="{A05304D8-CAD5-4643-9676-346CA98ABA60}">
      <dgm:prSet/>
      <dgm:spPr/>
      <dgm:t>
        <a:bodyPr/>
        <a:lstStyle/>
        <a:p>
          <a:r>
            <a:rPr lang="en-US" dirty="0"/>
            <a:t>Guerrilla Marketing has changed over the years. Today Guerrilla Marketing is often only used in the form of a campaign. </a:t>
          </a:r>
        </a:p>
      </dgm:t>
    </dgm:pt>
    <dgm:pt modelId="{9ED56AF7-C24D-4A96-A28D-3C02CA5AAE91}" type="parTrans" cxnId="{5ABD61BF-E7FC-4C02-9C78-F5DE4BEA9B1D}">
      <dgm:prSet/>
      <dgm:spPr/>
      <dgm:t>
        <a:bodyPr/>
        <a:lstStyle/>
        <a:p>
          <a:endParaRPr lang="en-US"/>
        </a:p>
      </dgm:t>
    </dgm:pt>
    <dgm:pt modelId="{14A60E8E-5B3D-4B15-AA67-34CE4255F04F}" type="sibTrans" cxnId="{5ABD61BF-E7FC-4C02-9C78-F5DE4BEA9B1D}">
      <dgm:prSet/>
      <dgm:spPr/>
      <dgm:t>
        <a:bodyPr/>
        <a:lstStyle/>
        <a:p>
          <a:endParaRPr lang="en-US"/>
        </a:p>
      </dgm:t>
    </dgm:pt>
    <dgm:pt modelId="{F2ECDAC3-E8FD-4F72-A6D7-1CFF71170C4B}">
      <dgm:prSet/>
      <dgm:spPr/>
      <dgm:t>
        <a:bodyPr/>
        <a:lstStyle/>
        <a:p>
          <a:r>
            <a:rPr lang="en-US" dirty="0"/>
            <a:t>The balance in the marketing mix shifts towards one of the 4 P’s.  70% of the campaigns put their focus on promotion. The remaining 30% place their focus equally on price, place and product.</a:t>
          </a:r>
        </a:p>
      </dgm:t>
    </dgm:pt>
    <dgm:pt modelId="{97AAF7A2-CB2F-4297-A98D-F6F8B33642B4}" type="parTrans" cxnId="{52223E06-CB2E-4597-8F6E-C43B9E179709}">
      <dgm:prSet/>
      <dgm:spPr/>
      <dgm:t>
        <a:bodyPr/>
        <a:lstStyle/>
        <a:p>
          <a:endParaRPr lang="en-US"/>
        </a:p>
      </dgm:t>
    </dgm:pt>
    <dgm:pt modelId="{36C0817D-7B8B-4AD4-8C32-4229599F7B1D}" type="sibTrans" cxnId="{52223E06-CB2E-4597-8F6E-C43B9E179709}">
      <dgm:prSet/>
      <dgm:spPr/>
      <dgm:t>
        <a:bodyPr/>
        <a:lstStyle/>
        <a:p>
          <a:endParaRPr lang="en-US"/>
        </a:p>
      </dgm:t>
    </dgm:pt>
    <dgm:pt modelId="{651592F0-C4EC-4999-86B0-D1A20FDA50E0}">
      <dgm:prSet/>
      <dgm:spPr/>
      <dgm:t>
        <a:bodyPr/>
        <a:lstStyle/>
        <a:p>
          <a:r>
            <a:rPr lang="en-US"/>
            <a:t>Promotion (70%) In most cases Guerrilla Marketing appears in the form of promotion. </a:t>
          </a:r>
        </a:p>
      </dgm:t>
    </dgm:pt>
    <dgm:pt modelId="{8074AD5E-9B21-4431-B537-B071E1446AF4}" type="parTrans" cxnId="{4EA976C7-02EB-435F-A606-DB5682A287CD}">
      <dgm:prSet/>
      <dgm:spPr/>
      <dgm:t>
        <a:bodyPr/>
        <a:lstStyle/>
        <a:p>
          <a:endParaRPr lang="en-US"/>
        </a:p>
      </dgm:t>
    </dgm:pt>
    <dgm:pt modelId="{2F4E862F-5E11-49E5-868F-2CE3F37AD962}" type="sibTrans" cxnId="{4EA976C7-02EB-435F-A606-DB5682A287CD}">
      <dgm:prSet/>
      <dgm:spPr/>
      <dgm:t>
        <a:bodyPr/>
        <a:lstStyle/>
        <a:p>
          <a:endParaRPr lang="en-US"/>
        </a:p>
      </dgm:t>
    </dgm:pt>
    <dgm:pt modelId="{9C9A638D-5F1C-4D03-8709-E54E4037F6A2}">
      <dgm:prSet/>
      <dgm:spPr/>
      <dgm:t>
        <a:bodyPr/>
        <a:lstStyle/>
        <a:p>
          <a:r>
            <a:rPr lang="en-US"/>
            <a:t>Price (10%) Even though we live in a world where prices play a big role within the purchase decision, only 10% of all Guerrilla activities focus on price .</a:t>
          </a:r>
        </a:p>
      </dgm:t>
    </dgm:pt>
    <dgm:pt modelId="{9F355F31-E564-45BD-925D-57DFE119E61A}" type="parTrans" cxnId="{E395A1DE-15D9-4B4D-9F70-E65E32204362}">
      <dgm:prSet/>
      <dgm:spPr/>
      <dgm:t>
        <a:bodyPr/>
        <a:lstStyle/>
        <a:p>
          <a:endParaRPr lang="en-US"/>
        </a:p>
      </dgm:t>
    </dgm:pt>
    <dgm:pt modelId="{DCA15656-C41E-4343-B153-5F4C1BDB5D13}" type="sibTrans" cxnId="{E395A1DE-15D9-4B4D-9F70-E65E32204362}">
      <dgm:prSet/>
      <dgm:spPr/>
      <dgm:t>
        <a:bodyPr/>
        <a:lstStyle/>
        <a:p>
          <a:endParaRPr lang="en-US"/>
        </a:p>
      </dgm:t>
    </dgm:pt>
    <dgm:pt modelId="{8F53890C-E0B0-4415-BCEA-D676A3F4BAB4}">
      <dgm:prSet/>
      <dgm:spPr/>
      <dgm:t>
        <a:bodyPr/>
        <a:lstStyle/>
        <a:p>
          <a:r>
            <a:rPr lang="en-US"/>
            <a:t>Distribution (10%) The distribution of a product can also be a special experience for the customer. A good distribution can boost sales tremendously. </a:t>
          </a:r>
        </a:p>
      </dgm:t>
    </dgm:pt>
    <dgm:pt modelId="{36BA2A95-6B2D-430D-AE28-538912FC45FF}" type="parTrans" cxnId="{45F274EB-3515-4FEC-84F6-5A99BF51C9ED}">
      <dgm:prSet/>
      <dgm:spPr/>
      <dgm:t>
        <a:bodyPr/>
        <a:lstStyle/>
        <a:p>
          <a:endParaRPr lang="en-US"/>
        </a:p>
      </dgm:t>
    </dgm:pt>
    <dgm:pt modelId="{934FF1F6-FF2C-45A1-B553-AFACABE409B8}" type="sibTrans" cxnId="{45F274EB-3515-4FEC-84F6-5A99BF51C9ED}">
      <dgm:prSet/>
      <dgm:spPr/>
      <dgm:t>
        <a:bodyPr/>
        <a:lstStyle/>
        <a:p>
          <a:endParaRPr lang="en-US"/>
        </a:p>
      </dgm:t>
    </dgm:pt>
    <dgm:pt modelId="{375B7275-339E-4AA3-8671-9125D77AED8E}">
      <dgm:prSet/>
      <dgm:spPr/>
      <dgm:t>
        <a:bodyPr/>
        <a:lstStyle/>
        <a:p>
          <a:r>
            <a:rPr lang="en-US"/>
            <a:t>Packaging (10%) Also the packaging, the form, and the brand can be a vehicle for Guerrilla Marketing.</a:t>
          </a:r>
        </a:p>
      </dgm:t>
    </dgm:pt>
    <dgm:pt modelId="{75BF337B-CF27-4861-86F0-F7E9745673DE}" type="parTrans" cxnId="{5769CE3B-4251-45C6-A1D4-E5A62CB8AE1E}">
      <dgm:prSet/>
      <dgm:spPr/>
      <dgm:t>
        <a:bodyPr/>
        <a:lstStyle/>
        <a:p>
          <a:endParaRPr lang="en-US"/>
        </a:p>
      </dgm:t>
    </dgm:pt>
    <dgm:pt modelId="{AA9D7FA4-BB44-48CF-A286-0655143D33F2}" type="sibTrans" cxnId="{5769CE3B-4251-45C6-A1D4-E5A62CB8AE1E}">
      <dgm:prSet/>
      <dgm:spPr/>
      <dgm:t>
        <a:bodyPr/>
        <a:lstStyle/>
        <a:p>
          <a:endParaRPr lang="en-US"/>
        </a:p>
      </dgm:t>
    </dgm:pt>
    <dgm:pt modelId="{14CA4CFE-0EEC-4D48-A739-048F73FB342F}" type="pres">
      <dgm:prSet presAssocID="{E2EAFC52-6F96-4787-8A81-32B0B4B1947A}" presName="diagram" presStyleCnt="0">
        <dgm:presLayoutVars>
          <dgm:dir/>
          <dgm:resizeHandles val="exact"/>
        </dgm:presLayoutVars>
      </dgm:prSet>
      <dgm:spPr/>
    </dgm:pt>
    <dgm:pt modelId="{2956E084-AC6E-430C-AD1F-1B0FCABF9832}" type="pres">
      <dgm:prSet presAssocID="{A05304D8-CAD5-4643-9676-346CA98ABA60}" presName="node" presStyleLbl="node1" presStyleIdx="0" presStyleCnt="6">
        <dgm:presLayoutVars>
          <dgm:bulletEnabled val="1"/>
        </dgm:presLayoutVars>
      </dgm:prSet>
      <dgm:spPr/>
    </dgm:pt>
    <dgm:pt modelId="{51AB6F94-4EBA-48EA-AFCD-9E777F4380E3}" type="pres">
      <dgm:prSet presAssocID="{14A60E8E-5B3D-4B15-AA67-34CE4255F04F}" presName="sibTrans" presStyleLbl="sibTrans2D1" presStyleIdx="0" presStyleCnt="5"/>
      <dgm:spPr/>
    </dgm:pt>
    <dgm:pt modelId="{01D03653-3931-4E06-9DF8-02719782F746}" type="pres">
      <dgm:prSet presAssocID="{14A60E8E-5B3D-4B15-AA67-34CE4255F04F}" presName="connectorText" presStyleLbl="sibTrans2D1" presStyleIdx="0" presStyleCnt="5"/>
      <dgm:spPr/>
    </dgm:pt>
    <dgm:pt modelId="{C977EC70-C879-4397-B5E3-B2C45EC82EF6}" type="pres">
      <dgm:prSet presAssocID="{F2ECDAC3-E8FD-4F72-A6D7-1CFF71170C4B}" presName="node" presStyleLbl="node1" presStyleIdx="1" presStyleCnt="6">
        <dgm:presLayoutVars>
          <dgm:bulletEnabled val="1"/>
        </dgm:presLayoutVars>
      </dgm:prSet>
      <dgm:spPr/>
    </dgm:pt>
    <dgm:pt modelId="{4E98476B-C32A-4811-ACF3-D84E0F8A782A}" type="pres">
      <dgm:prSet presAssocID="{36C0817D-7B8B-4AD4-8C32-4229599F7B1D}" presName="sibTrans" presStyleLbl="sibTrans2D1" presStyleIdx="1" presStyleCnt="5"/>
      <dgm:spPr/>
    </dgm:pt>
    <dgm:pt modelId="{4DFF160C-5E68-4EE1-AB62-E35ABA2AC7A1}" type="pres">
      <dgm:prSet presAssocID="{36C0817D-7B8B-4AD4-8C32-4229599F7B1D}" presName="connectorText" presStyleLbl="sibTrans2D1" presStyleIdx="1" presStyleCnt="5"/>
      <dgm:spPr/>
    </dgm:pt>
    <dgm:pt modelId="{8F22A14D-FA25-4784-B839-7159CF51F18B}" type="pres">
      <dgm:prSet presAssocID="{651592F0-C4EC-4999-86B0-D1A20FDA50E0}" presName="node" presStyleLbl="node1" presStyleIdx="2" presStyleCnt="6">
        <dgm:presLayoutVars>
          <dgm:bulletEnabled val="1"/>
        </dgm:presLayoutVars>
      </dgm:prSet>
      <dgm:spPr/>
    </dgm:pt>
    <dgm:pt modelId="{6748EA22-5597-4CDB-A345-3914C58F6614}" type="pres">
      <dgm:prSet presAssocID="{2F4E862F-5E11-49E5-868F-2CE3F37AD962}" presName="sibTrans" presStyleLbl="sibTrans2D1" presStyleIdx="2" presStyleCnt="5"/>
      <dgm:spPr/>
    </dgm:pt>
    <dgm:pt modelId="{BBFE8807-9E07-4C59-A391-A57380B37452}" type="pres">
      <dgm:prSet presAssocID="{2F4E862F-5E11-49E5-868F-2CE3F37AD962}" presName="connectorText" presStyleLbl="sibTrans2D1" presStyleIdx="2" presStyleCnt="5"/>
      <dgm:spPr/>
    </dgm:pt>
    <dgm:pt modelId="{5A9CF5DC-1AD4-40B7-A846-47A65C6CE38A}" type="pres">
      <dgm:prSet presAssocID="{9C9A638D-5F1C-4D03-8709-E54E4037F6A2}" presName="node" presStyleLbl="node1" presStyleIdx="3" presStyleCnt="6">
        <dgm:presLayoutVars>
          <dgm:bulletEnabled val="1"/>
        </dgm:presLayoutVars>
      </dgm:prSet>
      <dgm:spPr/>
    </dgm:pt>
    <dgm:pt modelId="{D99138BB-8290-4946-886C-B17A5B3F5E6B}" type="pres">
      <dgm:prSet presAssocID="{DCA15656-C41E-4343-B153-5F4C1BDB5D13}" presName="sibTrans" presStyleLbl="sibTrans2D1" presStyleIdx="3" presStyleCnt="5"/>
      <dgm:spPr/>
    </dgm:pt>
    <dgm:pt modelId="{FA27CA66-F92A-41A3-9B38-ADBB74158BC6}" type="pres">
      <dgm:prSet presAssocID="{DCA15656-C41E-4343-B153-5F4C1BDB5D13}" presName="connectorText" presStyleLbl="sibTrans2D1" presStyleIdx="3" presStyleCnt="5"/>
      <dgm:spPr/>
    </dgm:pt>
    <dgm:pt modelId="{48524542-A5C3-4166-ACAA-8AB562E33D4C}" type="pres">
      <dgm:prSet presAssocID="{8F53890C-E0B0-4415-BCEA-D676A3F4BAB4}" presName="node" presStyleLbl="node1" presStyleIdx="4" presStyleCnt="6">
        <dgm:presLayoutVars>
          <dgm:bulletEnabled val="1"/>
        </dgm:presLayoutVars>
      </dgm:prSet>
      <dgm:spPr/>
    </dgm:pt>
    <dgm:pt modelId="{E28C89DA-1092-4CE6-8F59-AF3F7CDEB1F8}" type="pres">
      <dgm:prSet presAssocID="{934FF1F6-FF2C-45A1-B553-AFACABE409B8}" presName="sibTrans" presStyleLbl="sibTrans2D1" presStyleIdx="4" presStyleCnt="5"/>
      <dgm:spPr/>
    </dgm:pt>
    <dgm:pt modelId="{5AA33EA2-7CCA-4C55-A658-E1F1646934A3}" type="pres">
      <dgm:prSet presAssocID="{934FF1F6-FF2C-45A1-B553-AFACABE409B8}" presName="connectorText" presStyleLbl="sibTrans2D1" presStyleIdx="4" presStyleCnt="5"/>
      <dgm:spPr/>
    </dgm:pt>
    <dgm:pt modelId="{8D6F3810-1C75-423A-AFA3-C4D3400BE8C0}" type="pres">
      <dgm:prSet presAssocID="{375B7275-339E-4AA3-8671-9125D77AED8E}" presName="node" presStyleLbl="node1" presStyleIdx="5" presStyleCnt="6">
        <dgm:presLayoutVars>
          <dgm:bulletEnabled val="1"/>
        </dgm:presLayoutVars>
      </dgm:prSet>
      <dgm:spPr/>
    </dgm:pt>
  </dgm:ptLst>
  <dgm:cxnLst>
    <dgm:cxn modelId="{52223E06-CB2E-4597-8F6E-C43B9E179709}" srcId="{E2EAFC52-6F96-4787-8A81-32B0B4B1947A}" destId="{F2ECDAC3-E8FD-4F72-A6D7-1CFF71170C4B}" srcOrd="1" destOrd="0" parTransId="{97AAF7A2-CB2F-4297-A98D-F6F8B33642B4}" sibTransId="{36C0817D-7B8B-4AD4-8C32-4229599F7B1D}"/>
    <dgm:cxn modelId="{5E89D60E-F07B-459D-A6F5-9983982CE307}" type="presOf" srcId="{9C9A638D-5F1C-4D03-8709-E54E4037F6A2}" destId="{5A9CF5DC-1AD4-40B7-A846-47A65C6CE38A}" srcOrd="0" destOrd="0" presId="urn:microsoft.com/office/officeart/2005/8/layout/process5"/>
    <dgm:cxn modelId="{FA996B10-2800-43B1-BB9C-33344F27A539}" type="presOf" srcId="{375B7275-339E-4AA3-8671-9125D77AED8E}" destId="{8D6F3810-1C75-423A-AFA3-C4D3400BE8C0}" srcOrd="0" destOrd="0" presId="urn:microsoft.com/office/officeart/2005/8/layout/process5"/>
    <dgm:cxn modelId="{F249AB23-61F6-486C-805D-C94FF70AC4BF}" type="presOf" srcId="{934FF1F6-FF2C-45A1-B553-AFACABE409B8}" destId="{E28C89DA-1092-4CE6-8F59-AF3F7CDEB1F8}" srcOrd="0" destOrd="0" presId="urn:microsoft.com/office/officeart/2005/8/layout/process5"/>
    <dgm:cxn modelId="{4E81943A-777D-4775-AD47-A3ADC2B22EE7}" type="presOf" srcId="{F2ECDAC3-E8FD-4F72-A6D7-1CFF71170C4B}" destId="{C977EC70-C879-4397-B5E3-B2C45EC82EF6}" srcOrd="0" destOrd="0" presId="urn:microsoft.com/office/officeart/2005/8/layout/process5"/>
    <dgm:cxn modelId="{5769CE3B-4251-45C6-A1D4-E5A62CB8AE1E}" srcId="{E2EAFC52-6F96-4787-8A81-32B0B4B1947A}" destId="{375B7275-339E-4AA3-8671-9125D77AED8E}" srcOrd="5" destOrd="0" parTransId="{75BF337B-CF27-4861-86F0-F7E9745673DE}" sibTransId="{AA9D7FA4-BB44-48CF-A286-0655143D33F2}"/>
    <dgm:cxn modelId="{CE14CF4C-31E6-4680-814B-0913C8A16118}" type="presOf" srcId="{DCA15656-C41E-4343-B153-5F4C1BDB5D13}" destId="{FA27CA66-F92A-41A3-9B38-ADBB74158BC6}" srcOrd="1" destOrd="0" presId="urn:microsoft.com/office/officeart/2005/8/layout/process5"/>
    <dgm:cxn modelId="{6B40CA6E-F588-4DE2-B5FD-8137770CEF54}" type="presOf" srcId="{DCA15656-C41E-4343-B153-5F4C1BDB5D13}" destId="{D99138BB-8290-4946-886C-B17A5B3F5E6B}" srcOrd="0" destOrd="0" presId="urn:microsoft.com/office/officeart/2005/8/layout/process5"/>
    <dgm:cxn modelId="{42302A76-68A5-4BB7-B67B-BB944D9A8D83}" type="presOf" srcId="{14A60E8E-5B3D-4B15-AA67-34CE4255F04F}" destId="{51AB6F94-4EBA-48EA-AFCD-9E777F4380E3}" srcOrd="0" destOrd="0" presId="urn:microsoft.com/office/officeart/2005/8/layout/process5"/>
    <dgm:cxn modelId="{AB028A8D-8F72-40B4-BA14-1BA9BD6181F5}" type="presOf" srcId="{651592F0-C4EC-4999-86B0-D1A20FDA50E0}" destId="{8F22A14D-FA25-4784-B839-7159CF51F18B}" srcOrd="0" destOrd="0" presId="urn:microsoft.com/office/officeart/2005/8/layout/process5"/>
    <dgm:cxn modelId="{AEC6859D-3ADA-44EA-9343-B840A1C2FF3D}" type="presOf" srcId="{8F53890C-E0B0-4415-BCEA-D676A3F4BAB4}" destId="{48524542-A5C3-4166-ACAA-8AB562E33D4C}" srcOrd="0" destOrd="0" presId="urn:microsoft.com/office/officeart/2005/8/layout/process5"/>
    <dgm:cxn modelId="{1DDCCAA6-F8C9-45AD-B595-D06E235CC856}" type="presOf" srcId="{14A60E8E-5B3D-4B15-AA67-34CE4255F04F}" destId="{01D03653-3931-4E06-9DF8-02719782F746}" srcOrd="1" destOrd="0" presId="urn:microsoft.com/office/officeart/2005/8/layout/process5"/>
    <dgm:cxn modelId="{E30589A9-A300-4D0B-8C97-A3C4BB084A70}" type="presOf" srcId="{2F4E862F-5E11-49E5-868F-2CE3F37AD962}" destId="{6748EA22-5597-4CDB-A345-3914C58F6614}" srcOrd="0" destOrd="0" presId="urn:microsoft.com/office/officeart/2005/8/layout/process5"/>
    <dgm:cxn modelId="{F9A9D4B2-4454-43A2-8A0D-EACE5F321B57}" type="presOf" srcId="{2F4E862F-5E11-49E5-868F-2CE3F37AD962}" destId="{BBFE8807-9E07-4C59-A391-A57380B37452}" srcOrd="1" destOrd="0" presId="urn:microsoft.com/office/officeart/2005/8/layout/process5"/>
    <dgm:cxn modelId="{7A27E1B6-19CC-4AC0-9E3A-8281D9EF92F7}" type="presOf" srcId="{36C0817D-7B8B-4AD4-8C32-4229599F7B1D}" destId="{4E98476B-C32A-4811-ACF3-D84E0F8A782A}" srcOrd="0" destOrd="0" presId="urn:microsoft.com/office/officeart/2005/8/layout/process5"/>
    <dgm:cxn modelId="{5ABD61BF-E7FC-4C02-9C78-F5DE4BEA9B1D}" srcId="{E2EAFC52-6F96-4787-8A81-32B0B4B1947A}" destId="{A05304D8-CAD5-4643-9676-346CA98ABA60}" srcOrd="0" destOrd="0" parTransId="{9ED56AF7-C24D-4A96-A28D-3C02CA5AAE91}" sibTransId="{14A60E8E-5B3D-4B15-AA67-34CE4255F04F}"/>
    <dgm:cxn modelId="{4EA976C7-02EB-435F-A606-DB5682A287CD}" srcId="{E2EAFC52-6F96-4787-8A81-32B0B4B1947A}" destId="{651592F0-C4EC-4999-86B0-D1A20FDA50E0}" srcOrd="2" destOrd="0" parTransId="{8074AD5E-9B21-4431-B537-B071E1446AF4}" sibTransId="{2F4E862F-5E11-49E5-868F-2CE3F37AD962}"/>
    <dgm:cxn modelId="{0D8D7FCC-CF40-41D5-BDB6-EFDC7094833B}" type="presOf" srcId="{E2EAFC52-6F96-4787-8A81-32B0B4B1947A}" destId="{14CA4CFE-0EEC-4D48-A739-048F73FB342F}" srcOrd="0" destOrd="0" presId="urn:microsoft.com/office/officeart/2005/8/layout/process5"/>
    <dgm:cxn modelId="{A838E3D1-CE18-4315-BCAA-F9AA3E04D40A}" type="presOf" srcId="{A05304D8-CAD5-4643-9676-346CA98ABA60}" destId="{2956E084-AC6E-430C-AD1F-1B0FCABF9832}" srcOrd="0" destOrd="0" presId="urn:microsoft.com/office/officeart/2005/8/layout/process5"/>
    <dgm:cxn modelId="{E395A1DE-15D9-4B4D-9F70-E65E32204362}" srcId="{E2EAFC52-6F96-4787-8A81-32B0B4B1947A}" destId="{9C9A638D-5F1C-4D03-8709-E54E4037F6A2}" srcOrd="3" destOrd="0" parTransId="{9F355F31-E564-45BD-925D-57DFE119E61A}" sibTransId="{DCA15656-C41E-4343-B153-5F4C1BDB5D13}"/>
    <dgm:cxn modelId="{492368DF-C4DB-4FB3-A11B-F72E16FBB4C8}" type="presOf" srcId="{36C0817D-7B8B-4AD4-8C32-4229599F7B1D}" destId="{4DFF160C-5E68-4EE1-AB62-E35ABA2AC7A1}" srcOrd="1" destOrd="0" presId="urn:microsoft.com/office/officeart/2005/8/layout/process5"/>
    <dgm:cxn modelId="{45F274EB-3515-4FEC-84F6-5A99BF51C9ED}" srcId="{E2EAFC52-6F96-4787-8A81-32B0B4B1947A}" destId="{8F53890C-E0B0-4415-BCEA-D676A3F4BAB4}" srcOrd="4" destOrd="0" parTransId="{36BA2A95-6B2D-430D-AE28-538912FC45FF}" sibTransId="{934FF1F6-FF2C-45A1-B553-AFACABE409B8}"/>
    <dgm:cxn modelId="{080B65F8-059D-4C2F-9256-FA333A91F6C0}" type="presOf" srcId="{934FF1F6-FF2C-45A1-B553-AFACABE409B8}" destId="{5AA33EA2-7CCA-4C55-A658-E1F1646934A3}" srcOrd="1" destOrd="0" presId="urn:microsoft.com/office/officeart/2005/8/layout/process5"/>
    <dgm:cxn modelId="{EEE4F6BC-FAD8-47BB-A2C8-DD35BE23D4C0}" type="presParOf" srcId="{14CA4CFE-0EEC-4D48-A739-048F73FB342F}" destId="{2956E084-AC6E-430C-AD1F-1B0FCABF9832}" srcOrd="0" destOrd="0" presId="urn:microsoft.com/office/officeart/2005/8/layout/process5"/>
    <dgm:cxn modelId="{EAEF1955-BC15-43CC-9274-77E504BE3200}" type="presParOf" srcId="{14CA4CFE-0EEC-4D48-A739-048F73FB342F}" destId="{51AB6F94-4EBA-48EA-AFCD-9E777F4380E3}" srcOrd="1" destOrd="0" presId="urn:microsoft.com/office/officeart/2005/8/layout/process5"/>
    <dgm:cxn modelId="{633F003E-88A3-4E50-87E8-A8F279B9DFB4}" type="presParOf" srcId="{51AB6F94-4EBA-48EA-AFCD-9E777F4380E3}" destId="{01D03653-3931-4E06-9DF8-02719782F746}" srcOrd="0" destOrd="0" presId="urn:microsoft.com/office/officeart/2005/8/layout/process5"/>
    <dgm:cxn modelId="{4C078046-C492-4F1E-9129-754EC7566211}" type="presParOf" srcId="{14CA4CFE-0EEC-4D48-A739-048F73FB342F}" destId="{C977EC70-C879-4397-B5E3-B2C45EC82EF6}" srcOrd="2" destOrd="0" presId="urn:microsoft.com/office/officeart/2005/8/layout/process5"/>
    <dgm:cxn modelId="{A4A42E4E-C660-40A2-A55E-0977D9D02129}" type="presParOf" srcId="{14CA4CFE-0EEC-4D48-A739-048F73FB342F}" destId="{4E98476B-C32A-4811-ACF3-D84E0F8A782A}" srcOrd="3" destOrd="0" presId="urn:microsoft.com/office/officeart/2005/8/layout/process5"/>
    <dgm:cxn modelId="{B7F4AE47-A35C-40C4-A47F-D59D892F22E2}" type="presParOf" srcId="{4E98476B-C32A-4811-ACF3-D84E0F8A782A}" destId="{4DFF160C-5E68-4EE1-AB62-E35ABA2AC7A1}" srcOrd="0" destOrd="0" presId="urn:microsoft.com/office/officeart/2005/8/layout/process5"/>
    <dgm:cxn modelId="{BCBD510C-A55C-428A-B5A1-16134F31B2D1}" type="presParOf" srcId="{14CA4CFE-0EEC-4D48-A739-048F73FB342F}" destId="{8F22A14D-FA25-4784-B839-7159CF51F18B}" srcOrd="4" destOrd="0" presId="urn:microsoft.com/office/officeart/2005/8/layout/process5"/>
    <dgm:cxn modelId="{43A4CD59-F1F2-4C32-8DC4-22B8717BB22E}" type="presParOf" srcId="{14CA4CFE-0EEC-4D48-A739-048F73FB342F}" destId="{6748EA22-5597-4CDB-A345-3914C58F6614}" srcOrd="5" destOrd="0" presId="urn:microsoft.com/office/officeart/2005/8/layout/process5"/>
    <dgm:cxn modelId="{17089210-BAF3-4419-8406-453582EBFFDB}" type="presParOf" srcId="{6748EA22-5597-4CDB-A345-3914C58F6614}" destId="{BBFE8807-9E07-4C59-A391-A57380B37452}" srcOrd="0" destOrd="0" presId="urn:microsoft.com/office/officeart/2005/8/layout/process5"/>
    <dgm:cxn modelId="{BA1C915D-6119-43DE-B3ED-C1EB2807291F}" type="presParOf" srcId="{14CA4CFE-0EEC-4D48-A739-048F73FB342F}" destId="{5A9CF5DC-1AD4-40B7-A846-47A65C6CE38A}" srcOrd="6" destOrd="0" presId="urn:microsoft.com/office/officeart/2005/8/layout/process5"/>
    <dgm:cxn modelId="{8D0670AB-9A25-46D0-884D-C45374BFC9AC}" type="presParOf" srcId="{14CA4CFE-0EEC-4D48-A739-048F73FB342F}" destId="{D99138BB-8290-4946-886C-B17A5B3F5E6B}" srcOrd="7" destOrd="0" presId="urn:microsoft.com/office/officeart/2005/8/layout/process5"/>
    <dgm:cxn modelId="{64ABDC65-49ED-4A0F-AC2B-193CF75C5C37}" type="presParOf" srcId="{D99138BB-8290-4946-886C-B17A5B3F5E6B}" destId="{FA27CA66-F92A-41A3-9B38-ADBB74158BC6}" srcOrd="0" destOrd="0" presId="urn:microsoft.com/office/officeart/2005/8/layout/process5"/>
    <dgm:cxn modelId="{FE789E9B-0FD6-4637-BABA-0CC6D5D7FB2C}" type="presParOf" srcId="{14CA4CFE-0EEC-4D48-A739-048F73FB342F}" destId="{48524542-A5C3-4166-ACAA-8AB562E33D4C}" srcOrd="8" destOrd="0" presId="urn:microsoft.com/office/officeart/2005/8/layout/process5"/>
    <dgm:cxn modelId="{D8D1A619-B91F-4566-94CF-42006108D74F}" type="presParOf" srcId="{14CA4CFE-0EEC-4D48-A739-048F73FB342F}" destId="{E28C89DA-1092-4CE6-8F59-AF3F7CDEB1F8}" srcOrd="9" destOrd="0" presId="urn:microsoft.com/office/officeart/2005/8/layout/process5"/>
    <dgm:cxn modelId="{FF652873-D6C1-4A6C-A2E3-A81D70A69EB8}" type="presParOf" srcId="{E28C89DA-1092-4CE6-8F59-AF3F7CDEB1F8}" destId="{5AA33EA2-7CCA-4C55-A658-E1F1646934A3}" srcOrd="0" destOrd="0" presId="urn:microsoft.com/office/officeart/2005/8/layout/process5"/>
    <dgm:cxn modelId="{47C51929-F198-4203-8F46-08712E3F223A}" type="presParOf" srcId="{14CA4CFE-0EEC-4D48-A739-048F73FB342F}" destId="{8D6F3810-1C75-423A-AFA3-C4D3400BE8C0}"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89E5B1-C8FB-438F-B8F9-F3DE490FBCC0}">
      <dsp:nvSpPr>
        <dsp:cNvPr id="0" name=""/>
        <dsp:cNvSpPr/>
      </dsp:nvSpPr>
      <dsp:spPr>
        <a:xfrm>
          <a:off x="4168327" y="93616"/>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a:t>“Guerrilla” stood for an attack strategy based on the surprise effect and on acts of sabotage used by smaller groups that stood against bigger groups. </a:t>
          </a:r>
          <a:endParaRPr lang="en-US" sz="1300" kern="1200"/>
        </a:p>
      </dsp:txBody>
      <dsp:txXfrm>
        <a:off x="4168327" y="93616"/>
        <a:ext cx="1495792" cy="1495792"/>
      </dsp:txXfrm>
    </dsp:sp>
    <dsp:sp modelId="{D4ECD4A0-CEB6-47E2-9B2A-9C015A2913BF}">
      <dsp:nvSpPr>
        <dsp:cNvPr id="0" name=""/>
        <dsp:cNvSpPr/>
      </dsp:nvSpPr>
      <dsp:spPr>
        <a:xfrm>
          <a:off x="1535781" y="-251"/>
          <a:ext cx="4222205" cy="4222205"/>
        </a:xfrm>
        <a:prstGeom prst="circularArrow">
          <a:avLst>
            <a:gd name="adj1" fmla="val 6908"/>
            <a:gd name="adj2" fmla="val 465842"/>
            <a:gd name="adj3" fmla="val 547355"/>
            <a:gd name="adj4" fmla="val 20586804"/>
            <a:gd name="adj5" fmla="val 806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FA7108-4B06-4C44-9A14-F705234F7E96}">
      <dsp:nvSpPr>
        <dsp:cNvPr id="0" name=""/>
        <dsp:cNvSpPr/>
      </dsp:nvSpPr>
      <dsp:spPr>
        <a:xfrm>
          <a:off x="4168327" y="2632294"/>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a:t>Inspired by guerrilla warfare, guerrilla marketing uses similar sort of tactics in the marketing industry. </a:t>
          </a:r>
          <a:endParaRPr lang="en-US" sz="1300" kern="1200"/>
        </a:p>
      </dsp:txBody>
      <dsp:txXfrm>
        <a:off x="4168327" y="2632294"/>
        <a:ext cx="1495792" cy="1495792"/>
      </dsp:txXfrm>
    </dsp:sp>
    <dsp:sp modelId="{78DC6CD8-EE8C-4078-99AB-8824A8E6AD42}">
      <dsp:nvSpPr>
        <dsp:cNvPr id="0" name=""/>
        <dsp:cNvSpPr/>
      </dsp:nvSpPr>
      <dsp:spPr>
        <a:xfrm>
          <a:off x="1535781" y="-251"/>
          <a:ext cx="4222205" cy="4222205"/>
        </a:xfrm>
        <a:prstGeom prst="circularArrow">
          <a:avLst>
            <a:gd name="adj1" fmla="val 6908"/>
            <a:gd name="adj2" fmla="val 465842"/>
            <a:gd name="adj3" fmla="val 5947355"/>
            <a:gd name="adj4" fmla="val 4386804"/>
            <a:gd name="adj5" fmla="val 8060"/>
          </a:avLst>
        </a:prstGeom>
        <a:solidFill>
          <a:schemeClr val="accent5">
            <a:hueOff val="-561544"/>
            <a:satOff val="-2648"/>
            <a:lumOff val="6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ECEA5C-4049-4FA0-A922-06D818DD4967}">
      <dsp:nvSpPr>
        <dsp:cNvPr id="0" name=""/>
        <dsp:cNvSpPr/>
      </dsp:nvSpPr>
      <dsp:spPr>
        <a:xfrm>
          <a:off x="1629649" y="2632294"/>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a:t>In the 1960’s US firms brought the “Guerrilla” tactics to marketing, when they needed new ways to outdo competitors. </a:t>
          </a:r>
          <a:endParaRPr lang="en-US" sz="1300" kern="1200"/>
        </a:p>
      </dsp:txBody>
      <dsp:txXfrm>
        <a:off x="1629649" y="2632294"/>
        <a:ext cx="1495792" cy="1495792"/>
      </dsp:txXfrm>
    </dsp:sp>
    <dsp:sp modelId="{D3F91851-19AB-4C3A-9C0F-10481668FB44}">
      <dsp:nvSpPr>
        <dsp:cNvPr id="0" name=""/>
        <dsp:cNvSpPr/>
      </dsp:nvSpPr>
      <dsp:spPr>
        <a:xfrm>
          <a:off x="1535781" y="-251"/>
          <a:ext cx="4222205" cy="4222205"/>
        </a:xfrm>
        <a:prstGeom prst="circularArrow">
          <a:avLst>
            <a:gd name="adj1" fmla="val 6908"/>
            <a:gd name="adj2" fmla="val 465842"/>
            <a:gd name="adj3" fmla="val 11347355"/>
            <a:gd name="adj4" fmla="val 9786804"/>
            <a:gd name="adj5" fmla="val 8060"/>
          </a:avLst>
        </a:prstGeom>
        <a:solidFill>
          <a:schemeClr val="accent5">
            <a:hueOff val="-1123087"/>
            <a:satOff val="-5296"/>
            <a:lumOff val="130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44EAF9-1110-4914-80E0-FD62B20182F3}">
      <dsp:nvSpPr>
        <dsp:cNvPr id="0" name=""/>
        <dsp:cNvSpPr/>
      </dsp:nvSpPr>
      <dsp:spPr>
        <a:xfrm>
          <a:off x="1629649" y="93616"/>
          <a:ext cx="1495792" cy="1495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0" i="0" kern="1200" baseline="0"/>
            <a:t>The original term was coined by Jay Conrad Levinson in his 1984 book ‘Guerrilla Advertising’</a:t>
          </a:r>
          <a:endParaRPr lang="en-US" sz="1300" kern="1200"/>
        </a:p>
      </dsp:txBody>
      <dsp:txXfrm>
        <a:off x="1629649" y="93616"/>
        <a:ext cx="1495792" cy="1495792"/>
      </dsp:txXfrm>
    </dsp:sp>
    <dsp:sp modelId="{22DE0F4F-00F2-4724-AB16-7A1516884D44}">
      <dsp:nvSpPr>
        <dsp:cNvPr id="0" name=""/>
        <dsp:cNvSpPr/>
      </dsp:nvSpPr>
      <dsp:spPr>
        <a:xfrm>
          <a:off x="1535781" y="-251"/>
          <a:ext cx="4222205" cy="4222205"/>
        </a:xfrm>
        <a:prstGeom prst="circularArrow">
          <a:avLst>
            <a:gd name="adj1" fmla="val 6908"/>
            <a:gd name="adj2" fmla="val 465842"/>
            <a:gd name="adj3" fmla="val 16747355"/>
            <a:gd name="adj4" fmla="val 15186804"/>
            <a:gd name="adj5" fmla="val 8060"/>
          </a:avLst>
        </a:prstGeom>
        <a:solidFill>
          <a:schemeClr val="accent5">
            <a:hueOff val="-1684631"/>
            <a:satOff val="-7944"/>
            <a:lumOff val="19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0D58BE-A747-4102-A759-1C9329FCCDF2}">
      <dsp:nvSpPr>
        <dsp:cNvPr id="0" name=""/>
        <dsp:cNvSpPr/>
      </dsp:nvSpPr>
      <dsp:spPr>
        <a:xfrm>
          <a:off x="0" y="0"/>
          <a:ext cx="7203281"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A5D6A3-A97F-4FB2-A417-4BF7A3858578}">
      <dsp:nvSpPr>
        <dsp:cNvPr id="0" name=""/>
        <dsp:cNvSpPr/>
      </dsp:nvSpPr>
      <dsp:spPr>
        <a:xfrm>
          <a:off x="0" y="0"/>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Guerrilla Marketing is an advertising strategy that focuses on low-cost unconventional marketing tactics that yield maximum results.</a:t>
          </a:r>
        </a:p>
      </dsp:txBody>
      <dsp:txXfrm>
        <a:off x="0" y="0"/>
        <a:ext cx="7203281" cy="930806"/>
      </dsp:txXfrm>
    </dsp:sp>
    <dsp:sp modelId="{6BE418F0-1448-4CF3-A696-CE943145B6ED}">
      <dsp:nvSpPr>
        <dsp:cNvPr id="0" name=""/>
        <dsp:cNvSpPr/>
      </dsp:nvSpPr>
      <dsp:spPr>
        <a:xfrm>
          <a:off x="0" y="930806"/>
          <a:ext cx="7203281"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6E854A-9CD3-4065-A1F1-E8E4B2D519B5}">
      <dsp:nvSpPr>
        <dsp:cNvPr id="0" name=""/>
        <dsp:cNvSpPr/>
      </dsp:nvSpPr>
      <dsp:spPr>
        <a:xfrm>
          <a:off x="0" y="930806"/>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Guerrilla marketing is often ideal for small businesses that need to reach a large audience without breaking the bank. </a:t>
          </a:r>
        </a:p>
      </dsp:txBody>
      <dsp:txXfrm>
        <a:off x="0" y="930806"/>
        <a:ext cx="7203281" cy="930806"/>
      </dsp:txXfrm>
    </dsp:sp>
    <dsp:sp modelId="{3CB6A7C8-9052-412A-A880-C831A13788E1}">
      <dsp:nvSpPr>
        <dsp:cNvPr id="0" name=""/>
        <dsp:cNvSpPr/>
      </dsp:nvSpPr>
      <dsp:spPr>
        <a:xfrm>
          <a:off x="0" y="1861613"/>
          <a:ext cx="7203281"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DE7D06-0B1D-417C-8611-0E441F4936BA}">
      <dsp:nvSpPr>
        <dsp:cNvPr id="0" name=""/>
        <dsp:cNvSpPr/>
      </dsp:nvSpPr>
      <dsp:spPr>
        <a:xfrm>
          <a:off x="0" y="1861613"/>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It also is used by big companies in grassroots campaigns to compliment on-going mass media campaigns.</a:t>
          </a:r>
        </a:p>
      </dsp:txBody>
      <dsp:txXfrm>
        <a:off x="0" y="1861613"/>
        <a:ext cx="7203281" cy="930806"/>
      </dsp:txXfrm>
    </dsp:sp>
    <dsp:sp modelId="{0D4BDAE4-AE00-473B-AF06-A475EFF2FE45}">
      <dsp:nvSpPr>
        <dsp:cNvPr id="0" name=""/>
        <dsp:cNvSpPr/>
      </dsp:nvSpPr>
      <dsp:spPr>
        <a:xfrm>
          <a:off x="0" y="2792420"/>
          <a:ext cx="7203281"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3E8F80-6A98-4EE4-ACB9-3937BDA4B352}">
      <dsp:nvSpPr>
        <dsp:cNvPr id="0" name=""/>
        <dsp:cNvSpPr/>
      </dsp:nvSpPr>
      <dsp:spPr>
        <a:xfrm>
          <a:off x="0" y="2792420"/>
          <a:ext cx="7203281" cy="9308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Individuals have also adopted this marketing style as a way to find a job or more work.</a:t>
          </a:r>
        </a:p>
      </dsp:txBody>
      <dsp:txXfrm>
        <a:off x="0" y="2792420"/>
        <a:ext cx="7203281" cy="9308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9457D-264B-4DE8-8CDE-62FF39DB47B3}">
      <dsp:nvSpPr>
        <dsp:cNvPr id="0" name=""/>
        <dsp:cNvSpPr/>
      </dsp:nvSpPr>
      <dsp:spPr>
        <a:xfrm>
          <a:off x="0" y="0"/>
          <a:ext cx="6122788" cy="1116968"/>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Completely Unexpected</a:t>
          </a:r>
          <a:r>
            <a:rPr lang="en-US" sz="1500" kern="1200"/>
            <a:t>: Guerrilla campaign must include a surprise situation. That situation can be created by using usual objects in an unusual place and vice versa or by staging an event that people were not prepared to take part in. </a:t>
          </a:r>
        </a:p>
      </dsp:txBody>
      <dsp:txXfrm>
        <a:off x="32715" y="32715"/>
        <a:ext cx="4917492" cy="1051538"/>
      </dsp:txXfrm>
    </dsp:sp>
    <dsp:sp modelId="{9595E8B4-B3C4-4D3D-9030-44E880FAC0CD}">
      <dsp:nvSpPr>
        <dsp:cNvPr id="0" name=""/>
        <dsp:cNvSpPr/>
      </dsp:nvSpPr>
      <dsp:spPr>
        <a:xfrm>
          <a:off x="540246" y="1303129"/>
          <a:ext cx="6122788" cy="1116968"/>
        </a:xfrm>
        <a:prstGeom prst="roundRect">
          <a:avLst>
            <a:gd name="adj" fmla="val 10000"/>
          </a:avLst>
        </a:prstGeom>
        <a:solidFill>
          <a:schemeClr val="accent5">
            <a:hueOff val="-842315"/>
            <a:satOff val="-3972"/>
            <a:lumOff val="98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Drastic: </a:t>
          </a:r>
          <a:r>
            <a:rPr lang="en-US" sz="1500" kern="1200"/>
            <a:t>Extremeness intensifies the surprise and is helpful when trying to reach a large audience without spending a lot (by creating a word-of-mouth effect). </a:t>
          </a:r>
        </a:p>
      </dsp:txBody>
      <dsp:txXfrm>
        <a:off x="572961" y="1335844"/>
        <a:ext cx="4791083" cy="1051538"/>
      </dsp:txXfrm>
    </dsp:sp>
    <dsp:sp modelId="{D0E0DF69-65DB-4924-AC2F-7472ABBAB6DF}">
      <dsp:nvSpPr>
        <dsp:cNvPr id="0" name=""/>
        <dsp:cNvSpPr/>
      </dsp:nvSpPr>
      <dsp:spPr>
        <a:xfrm>
          <a:off x="1080492" y="2606258"/>
          <a:ext cx="6122788" cy="1116968"/>
        </a:xfrm>
        <a:prstGeom prst="roundRect">
          <a:avLst>
            <a:gd name="adj" fmla="val 10000"/>
          </a:avLst>
        </a:prstGeom>
        <a:solidFill>
          <a:schemeClr val="accent5">
            <a:hueOff val="-1684631"/>
            <a:satOff val="-7944"/>
            <a:lumOff val="19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1" kern="1200"/>
            <a:t>Humorous: </a:t>
          </a:r>
          <a:r>
            <a:rPr lang="en-US" sz="1500" kern="1200"/>
            <a:t>Humour also plays a role in turning campaigns viral, which means reaching a larger audience. Mixing surprise with humour is a key strategy to a successful guerrilla campaign.</a:t>
          </a:r>
        </a:p>
      </dsp:txBody>
      <dsp:txXfrm>
        <a:off x="1113207" y="2638973"/>
        <a:ext cx="4791083" cy="1051538"/>
      </dsp:txXfrm>
    </dsp:sp>
    <dsp:sp modelId="{311E45ED-4FF9-4615-8340-2D8767EE6A6C}">
      <dsp:nvSpPr>
        <dsp:cNvPr id="0" name=""/>
        <dsp:cNvSpPr/>
      </dsp:nvSpPr>
      <dsp:spPr>
        <a:xfrm>
          <a:off x="5396759" y="847034"/>
          <a:ext cx="726029" cy="726029"/>
        </a:xfrm>
        <a:prstGeom prst="downArrow">
          <a:avLst>
            <a:gd name="adj1" fmla="val 55000"/>
            <a:gd name="adj2" fmla="val 45000"/>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5560116" y="847034"/>
        <a:ext cx="399315" cy="546337"/>
      </dsp:txXfrm>
    </dsp:sp>
    <dsp:sp modelId="{EA09434F-27E6-4258-82EB-865EA5907E08}">
      <dsp:nvSpPr>
        <dsp:cNvPr id="0" name=""/>
        <dsp:cNvSpPr/>
      </dsp:nvSpPr>
      <dsp:spPr>
        <a:xfrm>
          <a:off x="5937005" y="2142717"/>
          <a:ext cx="726029" cy="726029"/>
        </a:xfrm>
        <a:prstGeom prst="downArrow">
          <a:avLst>
            <a:gd name="adj1" fmla="val 55000"/>
            <a:gd name="adj2" fmla="val 45000"/>
          </a:avLst>
        </a:prstGeom>
        <a:solidFill>
          <a:schemeClr val="accent5">
            <a:tint val="40000"/>
            <a:alpha val="90000"/>
            <a:hueOff val="-1775408"/>
            <a:satOff val="-5040"/>
            <a:lumOff val="151"/>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6100362" y="2142717"/>
        <a:ext cx="399315" cy="5463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14AC4E-2DC0-4983-A475-9D142CCECE59}">
      <dsp:nvSpPr>
        <dsp:cNvPr id="0" name=""/>
        <dsp:cNvSpPr/>
      </dsp:nvSpPr>
      <dsp:spPr>
        <a:xfrm>
          <a:off x="887015" y="2139"/>
          <a:ext cx="3548062" cy="1108327"/>
        </a:xfrm>
        <a:prstGeom prst="rect">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Utilize Social Networking Sites Websites like Face book, MySpace and YouTube receive millions of hits each day.</a:t>
          </a:r>
        </a:p>
      </dsp:txBody>
      <dsp:txXfrm>
        <a:off x="887015" y="2139"/>
        <a:ext cx="3548062" cy="1108327"/>
      </dsp:txXfrm>
    </dsp:sp>
    <dsp:sp modelId="{64F00279-FD4D-4EA2-833B-DC4AB317FB44}">
      <dsp:nvSpPr>
        <dsp:cNvPr id="0" name=""/>
        <dsp:cNvSpPr/>
      </dsp:nvSpPr>
      <dsp:spPr>
        <a:xfrm>
          <a:off x="0" y="2139"/>
          <a:ext cx="887015" cy="1108327"/>
        </a:xfrm>
        <a:prstGeom prst="rect">
          <a:avLst/>
        </a:prstGeom>
        <a:solidFill>
          <a:schemeClr val="lt1">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Utilize</a:t>
          </a:r>
        </a:p>
      </dsp:txBody>
      <dsp:txXfrm>
        <a:off x="0" y="2139"/>
        <a:ext cx="887015" cy="1108327"/>
      </dsp:txXfrm>
    </dsp:sp>
    <dsp:sp modelId="{E139D87C-E19D-417F-9395-7988221F8DA8}">
      <dsp:nvSpPr>
        <dsp:cNvPr id="0" name=""/>
        <dsp:cNvSpPr/>
      </dsp:nvSpPr>
      <dsp:spPr>
        <a:xfrm>
          <a:off x="887015" y="1176966"/>
          <a:ext cx="3548062" cy="1108327"/>
        </a:xfrm>
        <a:prstGeom prst="rect">
          <a:avLst/>
        </a:prstGeom>
        <a:gradFill rotWithShape="0">
          <a:gsLst>
            <a:gs pos="0">
              <a:schemeClr val="accent5">
                <a:hueOff val="-561544"/>
                <a:satOff val="-2648"/>
                <a:lumOff val="653"/>
                <a:alphaOff val="0"/>
                <a:tint val="98000"/>
                <a:satMod val="110000"/>
                <a:lumMod val="104000"/>
              </a:schemeClr>
            </a:gs>
            <a:gs pos="69000">
              <a:schemeClr val="accent5">
                <a:hueOff val="-561544"/>
                <a:satOff val="-2648"/>
                <a:lumOff val="653"/>
                <a:alphaOff val="0"/>
                <a:shade val="88000"/>
                <a:satMod val="130000"/>
                <a:lumMod val="92000"/>
              </a:schemeClr>
            </a:gs>
            <a:gs pos="100000">
              <a:schemeClr val="accent5">
                <a:hueOff val="-561544"/>
                <a:satOff val="-2648"/>
                <a:lumOff val="653"/>
                <a:alphaOff val="0"/>
                <a:shade val="78000"/>
                <a:satMod val="130000"/>
                <a:lumMod val="92000"/>
              </a:schemeClr>
            </a:gs>
          </a:gsLst>
          <a:lin ang="5400000" scaled="0"/>
        </a:gradFill>
        <a:ln w="9525" cap="flat" cmpd="sng" algn="ctr">
          <a:solidFill>
            <a:schemeClr val="accent5">
              <a:hueOff val="-561544"/>
              <a:satOff val="-2648"/>
              <a:lumOff val="653"/>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Post any attention-grabbing ideas you can think of, on these sites and link your main website so that viewers can find out more about your facility. </a:t>
          </a:r>
        </a:p>
      </dsp:txBody>
      <dsp:txXfrm>
        <a:off x="887015" y="1176966"/>
        <a:ext cx="3548062" cy="1108327"/>
      </dsp:txXfrm>
    </dsp:sp>
    <dsp:sp modelId="{03B3F5D6-2EBB-4596-90D8-053A00DF2410}">
      <dsp:nvSpPr>
        <dsp:cNvPr id="0" name=""/>
        <dsp:cNvSpPr/>
      </dsp:nvSpPr>
      <dsp:spPr>
        <a:xfrm>
          <a:off x="0" y="1176966"/>
          <a:ext cx="887015" cy="1108327"/>
        </a:xfrm>
        <a:prstGeom prst="rect">
          <a:avLst/>
        </a:prstGeom>
        <a:solidFill>
          <a:schemeClr val="lt1">
            <a:hueOff val="0"/>
            <a:satOff val="0"/>
            <a:lumOff val="0"/>
            <a:alphaOff val="0"/>
          </a:schemeClr>
        </a:solidFill>
        <a:ln w="9525" cap="flat" cmpd="sng" algn="ctr">
          <a:solidFill>
            <a:schemeClr val="accent5">
              <a:hueOff val="-561544"/>
              <a:satOff val="-2648"/>
              <a:lumOff val="65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Post</a:t>
          </a:r>
        </a:p>
      </dsp:txBody>
      <dsp:txXfrm>
        <a:off x="0" y="1176966"/>
        <a:ext cx="887015" cy="1108327"/>
      </dsp:txXfrm>
    </dsp:sp>
    <dsp:sp modelId="{C0717C1D-A7A7-4F19-9DD1-AA7224B03D03}">
      <dsp:nvSpPr>
        <dsp:cNvPr id="0" name=""/>
        <dsp:cNvSpPr/>
      </dsp:nvSpPr>
      <dsp:spPr>
        <a:xfrm>
          <a:off x="887015" y="2351793"/>
          <a:ext cx="3548062" cy="1108327"/>
        </a:xfrm>
        <a:prstGeom prst="rect">
          <a:avLst/>
        </a:prstGeom>
        <a:gradFill rotWithShape="0">
          <a:gsLst>
            <a:gs pos="0">
              <a:schemeClr val="accent5">
                <a:hueOff val="-1123087"/>
                <a:satOff val="-5296"/>
                <a:lumOff val="1307"/>
                <a:alphaOff val="0"/>
                <a:tint val="98000"/>
                <a:satMod val="110000"/>
                <a:lumMod val="104000"/>
              </a:schemeClr>
            </a:gs>
            <a:gs pos="69000">
              <a:schemeClr val="accent5">
                <a:hueOff val="-1123087"/>
                <a:satOff val="-5296"/>
                <a:lumOff val="1307"/>
                <a:alphaOff val="0"/>
                <a:shade val="88000"/>
                <a:satMod val="130000"/>
                <a:lumMod val="92000"/>
              </a:schemeClr>
            </a:gs>
            <a:gs pos="100000">
              <a:schemeClr val="accent5">
                <a:hueOff val="-1123087"/>
                <a:satOff val="-5296"/>
                <a:lumOff val="1307"/>
                <a:alphaOff val="0"/>
                <a:shade val="78000"/>
                <a:satMod val="130000"/>
                <a:lumMod val="92000"/>
              </a:schemeClr>
            </a:gs>
          </a:gsLst>
          <a:lin ang="5400000" scaled="0"/>
        </a:gradFill>
        <a:ln w="9525" cap="flat" cmpd="sng" algn="ctr">
          <a:solidFill>
            <a:schemeClr val="accent5">
              <a:hueOff val="-1123087"/>
              <a:satOff val="-5296"/>
              <a:lumOff val="1307"/>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Partner With Local Businesses Dedicate a section of your website to coupons, accessible to members, from local retailers. </a:t>
          </a:r>
        </a:p>
      </dsp:txBody>
      <dsp:txXfrm>
        <a:off x="887015" y="2351793"/>
        <a:ext cx="3548062" cy="1108327"/>
      </dsp:txXfrm>
    </dsp:sp>
    <dsp:sp modelId="{CE5346E6-605D-4FB4-96C3-B4CF5D6E7C60}">
      <dsp:nvSpPr>
        <dsp:cNvPr id="0" name=""/>
        <dsp:cNvSpPr/>
      </dsp:nvSpPr>
      <dsp:spPr>
        <a:xfrm>
          <a:off x="0" y="2351793"/>
          <a:ext cx="887015" cy="1108327"/>
        </a:xfrm>
        <a:prstGeom prst="rect">
          <a:avLst/>
        </a:prstGeom>
        <a:solidFill>
          <a:schemeClr val="lt1">
            <a:hueOff val="0"/>
            <a:satOff val="0"/>
            <a:lumOff val="0"/>
            <a:alphaOff val="0"/>
          </a:schemeClr>
        </a:solidFill>
        <a:ln w="9525" cap="flat" cmpd="sng" algn="ctr">
          <a:solidFill>
            <a:schemeClr val="accent5">
              <a:hueOff val="-1123087"/>
              <a:satOff val="-5296"/>
              <a:lumOff val="130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Partner</a:t>
          </a:r>
        </a:p>
      </dsp:txBody>
      <dsp:txXfrm>
        <a:off x="0" y="2351793"/>
        <a:ext cx="887015" cy="1108327"/>
      </dsp:txXfrm>
    </dsp:sp>
    <dsp:sp modelId="{388C6121-A8E7-4DF0-A91D-22A9FE688F5D}">
      <dsp:nvSpPr>
        <dsp:cNvPr id="0" name=""/>
        <dsp:cNvSpPr/>
      </dsp:nvSpPr>
      <dsp:spPr>
        <a:xfrm>
          <a:off x="887015" y="3526620"/>
          <a:ext cx="3548062" cy="1108327"/>
        </a:xfrm>
        <a:prstGeom prst="rect">
          <a:avLst/>
        </a:prstGeom>
        <a:gradFill rotWithShape="0">
          <a:gsLst>
            <a:gs pos="0">
              <a:schemeClr val="accent5">
                <a:hueOff val="-1684631"/>
                <a:satOff val="-7944"/>
                <a:lumOff val="1960"/>
                <a:alphaOff val="0"/>
                <a:tint val="98000"/>
                <a:satMod val="110000"/>
                <a:lumMod val="104000"/>
              </a:schemeClr>
            </a:gs>
            <a:gs pos="69000">
              <a:schemeClr val="accent5">
                <a:hueOff val="-1684631"/>
                <a:satOff val="-7944"/>
                <a:lumOff val="1960"/>
                <a:alphaOff val="0"/>
                <a:shade val="88000"/>
                <a:satMod val="130000"/>
                <a:lumMod val="92000"/>
              </a:schemeClr>
            </a:gs>
            <a:gs pos="100000">
              <a:schemeClr val="accent5">
                <a:hueOff val="-1684631"/>
                <a:satOff val="-7944"/>
                <a:lumOff val="1960"/>
                <a:alphaOff val="0"/>
                <a:shade val="78000"/>
                <a:satMod val="130000"/>
                <a:lumMod val="92000"/>
              </a:schemeClr>
            </a:gs>
          </a:gsLst>
          <a:lin ang="5400000" scaled="0"/>
        </a:gradFill>
        <a:ln w="9525" cap="flat" cmpd="sng" algn="ctr">
          <a:solidFill>
            <a:schemeClr val="accent5">
              <a:hueOff val="-1684631"/>
              <a:satOff val="-7944"/>
              <a:lumOff val="196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68842" tIns="281515" rIns="68842" bIns="281515" numCol="1" spcCol="1270" anchor="ctr" anchorCtr="0">
          <a:noAutofit/>
        </a:bodyPr>
        <a:lstStyle/>
        <a:p>
          <a:pPr marL="0" lvl="0" indent="0" algn="l" defTabSz="533400">
            <a:lnSpc>
              <a:spcPct val="90000"/>
            </a:lnSpc>
            <a:spcBef>
              <a:spcPct val="0"/>
            </a:spcBef>
            <a:spcAft>
              <a:spcPct val="35000"/>
            </a:spcAft>
            <a:buNone/>
          </a:pPr>
          <a:r>
            <a:rPr lang="en-US" sz="1200" kern="1200"/>
            <a:t>In exchange for providing the retailers with exposure, have them promote your business on their website or by visibly placing your brochures at their locations</a:t>
          </a:r>
        </a:p>
      </dsp:txBody>
      <dsp:txXfrm>
        <a:off x="887015" y="3526620"/>
        <a:ext cx="3548062" cy="1108327"/>
      </dsp:txXfrm>
    </dsp:sp>
    <dsp:sp modelId="{D115E80D-8C14-4B1D-9FCE-14607FFB4CE9}">
      <dsp:nvSpPr>
        <dsp:cNvPr id="0" name=""/>
        <dsp:cNvSpPr/>
      </dsp:nvSpPr>
      <dsp:spPr>
        <a:xfrm>
          <a:off x="0" y="3526620"/>
          <a:ext cx="887015" cy="1108327"/>
        </a:xfrm>
        <a:prstGeom prst="rect">
          <a:avLst/>
        </a:prstGeom>
        <a:solidFill>
          <a:schemeClr val="lt1">
            <a:hueOff val="0"/>
            <a:satOff val="0"/>
            <a:lumOff val="0"/>
            <a:alphaOff val="0"/>
          </a:schemeClr>
        </a:solidFill>
        <a:ln w="9525" cap="flat" cmpd="sng" algn="ctr">
          <a:solidFill>
            <a:schemeClr val="accent5">
              <a:hueOff val="-1684631"/>
              <a:satOff val="-7944"/>
              <a:lumOff val="196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6938" tIns="109478" rIns="46938" bIns="109478" numCol="1" spcCol="1270" anchor="ctr" anchorCtr="0">
          <a:noAutofit/>
        </a:bodyPr>
        <a:lstStyle/>
        <a:p>
          <a:pPr marL="0" lvl="0" indent="0" algn="ctr" defTabSz="666750">
            <a:lnSpc>
              <a:spcPct val="90000"/>
            </a:lnSpc>
            <a:spcBef>
              <a:spcPct val="0"/>
            </a:spcBef>
            <a:spcAft>
              <a:spcPct val="35000"/>
            </a:spcAft>
            <a:buNone/>
          </a:pPr>
          <a:r>
            <a:rPr lang="en-US" sz="1500" kern="1200"/>
            <a:t>Exchange</a:t>
          </a:r>
        </a:p>
      </dsp:txBody>
      <dsp:txXfrm>
        <a:off x="0" y="3526620"/>
        <a:ext cx="887015" cy="11083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DB7FD-C8B3-4CDA-B305-53DC1C922F2E}">
      <dsp:nvSpPr>
        <dsp:cNvPr id="0" name=""/>
        <dsp:cNvSpPr/>
      </dsp:nvSpPr>
      <dsp:spPr>
        <a:xfrm>
          <a:off x="119450" y="99"/>
          <a:ext cx="1676300" cy="1005780"/>
        </a:xfrm>
        <a:prstGeom prst="rect">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Enlist Member Participation Ask members who have achieved great success to serve as role models. </a:t>
          </a:r>
        </a:p>
      </dsp:txBody>
      <dsp:txXfrm>
        <a:off x="119450" y="99"/>
        <a:ext cx="1676300" cy="1005780"/>
      </dsp:txXfrm>
    </dsp:sp>
    <dsp:sp modelId="{D6AF156D-EF32-4B8A-B8D0-FC2480CA6E54}">
      <dsp:nvSpPr>
        <dsp:cNvPr id="0" name=""/>
        <dsp:cNvSpPr/>
      </dsp:nvSpPr>
      <dsp:spPr>
        <a:xfrm>
          <a:off x="1963381" y="99"/>
          <a:ext cx="1676300" cy="1005780"/>
        </a:xfrm>
        <a:prstGeom prst="rect">
          <a:avLst/>
        </a:prstGeom>
        <a:gradFill rotWithShape="0">
          <a:gsLst>
            <a:gs pos="0">
              <a:schemeClr val="accent5">
                <a:hueOff val="-187181"/>
                <a:satOff val="-883"/>
                <a:lumOff val="218"/>
                <a:alphaOff val="0"/>
                <a:tint val="98000"/>
                <a:satMod val="110000"/>
                <a:lumMod val="104000"/>
              </a:schemeClr>
            </a:gs>
            <a:gs pos="69000">
              <a:schemeClr val="accent5">
                <a:hueOff val="-187181"/>
                <a:satOff val="-883"/>
                <a:lumOff val="218"/>
                <a:alphaOff val="0"/>
                <a:shade val="88000"/>
                <a:satMod val="130000"/>
                <a:lumMod val="92000"/>
              </a:schemeClr>
            </a:gs>
            <a:gs pos="100000">
              <a:schemeClr val="accent5">
                <a:hueOff val="-187181"/>
                <a:satOff val="-883"/>
                <a:lumOff val="218"/>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Speak Up Offer your services as a speaker for community organizations and local businesses. Your presentations should be creative and unconventional, selling the benefits of exercise, not your business.</a:t>
          </a:r>
        </a:p>
      </dsp:txBody>
      <dsp:txXfrm>
        <a:off x="1963381" y="99"/>
        <a:ext cx="1676300" cy="1005780"/>
      </dsp:txXfrm>
    </dsp:sp>
    <dsp:sp modelId="{146DC9C8-AB30-4C43-9D9F-8E7935E10EDB}">
      <dsp:nvSpPr>
        <dsp:cNvPr id="0" name=""/>
        <dsp:cNvSpPr/>
      </dsp:nvSpPr>
      <dsp:spPr>
        <a:xfrm>
          <a:off x="3807312" y="99"/>
          <a:ext cx="1676300" cy="1005780"/>
        </a:xfrm>
        <a:prstGeom prst="rect">
          <a:avLst/>
        </a:prstGeom>
        <a:gradFill rotWithShape="0">
          <a:gsLst>
            <a:gs pos="0">
              <a:schemeClr val="accent5">
                <a:hueOff val="-374362"/>
                <a:satOff val="-1765"/>
                <a:lumOff val="436"/>
                <a:alphaOff val="0"/>
                <a:tint val="98000"/>
                <a:satMod val="110000"/>
                <a:lumMod val="104000"/>
              </a:schemeClr>
            </a:gs>
            <a:gs pos="69000">
              <a:schemeClr val="accent5">
                <a:hueOff val="-374362"/>
                <a:satOff val="-1765"/>
                <a:lumOff val="436"/>
                <a:alphaOff val="0"/>
                <a:shade val="88000"/>
                <a:satMod val="130000"/>
                <a:lumMod val="92000"/>
              </a:schemeClr>
            </a:gs>
            <a:gs pos="100000">
              <a:schemeClr val="accent5">
                <a:hueOff val="-374362"/>
                <a:satOff val="-1765"/>
                <a:lumOff val="436"/>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Create “Free” Mailboxes Similar to the “mailboxes” set up with auto dealership brochures. Inside of each mailbox, place your facility’s marketing materials complete with free guest passes. </a:t>
          </a:r>
        </a:p>
      </dsp:txBody>
      <dsp:txXfrm>
        <a:off x="3807312" y="99"/>
        <a:ext cx="1676300" cy="1005780"/>
      </dsp:txXfrm>
    </dsp:sp>
    <dsp:sp modelId="{5269C1D8-815A-4DA8-B500-E67F1967207C}">
      <dsp:nvSpPr>
        <dsp:cNvPr id="0" name=""/>
        <dsp:cNvSpPr/>
      </dsp:nvSpPr>
      <dsp:spPr>
        <a:xfrm>
          <a:off x="5651243" y="99"/>
          <a:ext cx="1676300" cy="1005780"/>
        </a:xfrm>
        <a:prstGeom prst="rect">
          <a:avLst/>
        </a:prstGeom>
        <a:gradFill rotWithShape="0">
          <a:gsLst>
            <a:gs pos="0">
              <a:schemeClr val="accent5">
                <a:hueOff val="-561544"/>
                <a:satOff val="-2648"/>
                <a:lumOff val="653"/>
                <a:alphaOff val="0"/>
                <a:tint val="98000"/>
                <a:satMod val="110000"/>
                <a:lumMod val="104000"/>
              </a:schemeClr>
            </a:gs>
            <a:gs pos="69000">
              <a:schemeClr val="accent5">
                <a:hueOff val="-561544"/>
                <a:satOff val="-2648"/>
                <a:lumOff val="653"/>
                <a:alphaOff val="0"/>
                <a:shade val="88000"/>
                <a:satMod val="130000"/>
                <a:lumMod val="92000"/>
              </a:schemeClr>
            </a:gs>
            <a:gs pos="100000">
              <a:schemeClr val="accent5">
                <a:hueOff val="-561544"/>
                <a:satOff val="-2648"/>
                <a:lumOff val="653"/>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Use of Imagination &amp; Small budgets </a:t>
          </a:r>
        </a:p>
      </dsp:txBody>
      <dsp:txXfrm>
        <a:off x="5651243" y="99"/>
        <a:ext cx="1676300" cy="1005780"/>
      </dsp:txXfrm>
    </dsp:sp>
    <dsp:sp modelId="{A6643F1E-ECC8-475D-BA24-232063ECDCA2}">
      <dsp:nvSpPr>
        <dsp:cNvPr id="0" name=""/>
        <dsp:cNvSpPr/>
      </dsp:nvSpPr>
      <dsp:spPr>
        <a:xfrm>
          <a:off x="119450" y="1173509"/>
          <a:ext cx="1676300" cy="1005780"/>
        </a:xfrm>
        <a:prstGeom prst="rect">
          <a:avLst/>
        </a:prstGeom>
        <a:gradFill rotWithShape="0">
          <a:gsLst>
            <a:gs pos="0">
              <a:schemeClr val="accent5">
                <a:hueOff val="-748725"/>
                <a:satOff val="-3531"/>
                <a:lumOff val="871"/>
                <a:alphaOff val="0"/>
                <a:tint val="98000"/>
                <a:satMod val="110000"/>
                <a:lumMod val="104000"/>
              </a:schemeClr>
            </a:gs>
            <a:gs pos="69000">
              <a:schemeClr val="accent5">
                <a:hueOff val="-748725"/>
                <a:satOff val="-3531"/>
                <a:lumOff val="871"/>
                <a:alphaOff val="0"/>
                <a:shade val="88000"/>
                <a:satMod val="130000"/>
                <a:lumMod val="92000"/>
              </a:schemeClr>
            </a:gs>
            <a:gs pos="100000">
              <a:schemeClr val="accent5">
                <a:hueOff val="-748725"/>
                <a:satOff val="-3531"/>
                <a:lumOff val="87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Meme  “What can we give” </a:t>
          </a:r>
        </a:p>
      </dsp:txBody>
      <dsp:txXfrm>
        <a:off x="119450" y="1173509"/>
        <a:ext cx="1676300" cy="1005780"/>
      </dsp:txXfrm>
    </dsp:sp>
    <dsp:sp modelId="{568CB4DA-6E24-4706-9D35-5D5EF6315B61}">
      <dsp:nvSpPr>
        <dsp:cNvPr id="0" name=""/>
        <dsp:cNvSpPr/>
      </dsp:nvSpPr>
      <dsp:spPr>
        <a:xfrm>
          <a:off x="1963381" y="1173509"/>
          <a:ext cx="1676300" cy="1005780"/>
        </a:xfrm>
        <a:prstGeom prst="rect">
          <a:avLst/>
        </a:prstGeom>
        <a:gradFill rotWithShape="0">
          <a:gsLst>
            <a:gs pos="0">
              <a:schemeClr val="accent5">
                <a:hueOff val="-935906"/>
                <a:satOff val="-4413"/>
                <a:lumOff val="1089"/>
                <a:alphaOff val="0"/>
                <a:tint val="98000"/>
                <a:satMod val="110000"/>
                <a:lumMod val="104000"/>
              </a:schemeClr>
            </a:gs>
            <a:gs pos="69000">
              <a:schemeClr val="accent5">
                <a:hueOff val="-935906"/>
                <a:satOff val="-4413"/>
                <a:lumOff val="1089"/>
                <a:alphaOff val="0"/>
                <a:shade val="88000"/>
                <a:satMod val="130000"/>
                <a:lumMod val="92000"/>
              </a:schemeClr>
            </a:gs>
            <a:gs pos="100000">
              <a:schemeClr val="accent5">
                <a:hueOff val="-935906"/>
                <a:satOff val="-4413"/>
                <a:lumOff val="1089"/>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Target is to build long-term relationship ( Dialog ) Starts </a:t>
          </a:r>
        </a:p>
      </dsp:txBody>
      <dsp:txXfrm>
        <a:off x="1963381" y="1173509"/>
        <a:ext cx="1676300" cy="1005780"/>
      </dsp:txXfrm>
    </dsp:sp>
    <dsp:sp modelId="{CFC469D2-DE2C-4CB1-8615-9B62FFD0F1FE}">
      <dsp:nvSpPr>
        <dsp:cNvPr id="0" name=""/>
        <dsp:cNvSpPr/>
      </dsp:nvSpPr>
      <dsp:spPr>
        <a:xfrm>
          <a:off x="3807312" y="1173509"/>
          <a:ext cx="1676300" cy="1005780"/>
        </a:xfrm>
        <a:prstGeom prst="rect">
          <a:avLst/>
        </a:prstGeom>
        <a:gradFill rotWithShape="0">
          <a:gsLst>
            <a:gs pos="0">
              <a:schemeClr val="accent5">
                <a:hueOff val="-1123087"/>
                <a:satOff val="-5296"/>
                <a:lumOff val="1307"/>
                <a:alphaOff val="0"/>
                <a:tint val="98000"/>
                <a:satMod val="110000"/>
                <a:lumMod val="104000"/>
              </a:schemeClr>
            </a:gs>
            <a:gs pos="69000">
              <a:schemeClr val="accent5">
                <a:hueOff val="-1123087"/>
                <a:satOff val="-5296"/>
                <a:lumOff val="1307"/>
                <a:alphaOff val="0"/>
                <a:shade val="88000"/>
                <a:satMod val="130000"/>
                <a:lumMod val="92000"/>
              </a:schemeClr>
            </a:gs>
            <a:gs pos="100000">
              <a:schemeClr val="accent5">
                <a:hueOff val="-1123087"/>
                <a:satOff val="-5296"/>
                <a:lumOff val="1307"/>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after the deal : Use of Capital Big budgets </a:t>
          </a:r>
        </a:p>
      </dsp:txBody>
      <dsp:txXfrm>
        <a:off x="3807312" y="1173509"/>
        <a:ext cx="1676300" cy="1005780"/>
      </dsp:txXfrm>
    </dsp:sp>
    <dsp:sp modelId="{2960BECC-43AB-47AB-AFB7-550F26B827CC}">
      <dsp:nvSpPr>
        <dsp:cNvPr id="0" name=""/>
        <dsp:cNvSpPr/>
      </dsp:nvSpPr>
      <dsp:spPr>
        <a:xfrm>
          <a:off x="5651243" y="1173509"/>
          <a:ext cx="1676300" cy="1005780"/>
        </a:xfrm>
        <a:prstGeom prst="rect">
          <a:avLst/>
        </a:prstGeom>
        <a:gradFill rotWithShape="0">
          <a:gsLst>
            <a:gs pos="0">
              <a:schemeClr val="accent5">
                <a:hueOff val="-1310268"/>
                <a:satOff val="-6179"/>
                <a:lumOff val="1524"/>
                <a:alphaOff val="0"/>
                <a:tint val="98000"/>
                <a:satMod val="110000"/>
                <a:lumMod val="104000"/>
              </a:schemeClr>
            </a:gs>
            <a:gs pos="69000">
              <a:schemeClr val="accent5">
                <a:hueOff val="-1310268"/>
                <a:satOff val="-6179"/>
                <a:lumOff val="1524"/>
                <a:alphaOff val="0"/>
                <a:shade val="88000"/>
                <a:satMod val="130000"/>
                <a:lumMod val="92000"/>
              </a:schemeClr>
            </a:gs>
            <a:gs pos="100000">
              <a:schemeClr val="accent5">
                <a:hueOff val="-1310268"/>
                <a:satOff val="-6179"/>
                <a:lumOff val="152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Logo “What will we get?” To sell is a target</a:t>
          </a:r>
        </a:p>
      </dsp:txBody>
      <dsp:txXfrm>
        <a:off x="5651243" y="1173509"/>
        <a:ext cx="1676300" cy="1005780"/>
      </dsp:txXfrm>
    </dsp:sp>
    <dsp:sp modelId="{0B7B6AE7-1AA1-40FC-80E4-1AC5B4F53FFF}">
      <dsp:nvSpPr>
        <dsp:cNvPr id="0" name=""/>
        <dsp:cNvSpPr/>
      </dsp:nvSpPr>
      <dsp:spPr>
        <a:xfrm>
          <a:off x="1963381" y="2346920"/>
          <a:ext cx="1676300" cy="1005780"/>
        </a:xfrm>
        <a:prstGeom prst="rect">
          <a:avLst/>
        </a:prstGeom>
        <a:gradFill rotWithShape="0">
          <a:gsLst>
            <a:gs pos="0">
              <a:schemeClr val="accent5">
                <a:hueOff val="-1497450"/>
                <a:satOff val="-7061"/>
                <a:lumOff val="1742"/>
                <a:alphaOff val="0"/>
                <a:tint val="98000"/>
                <a:satMod val="110000"/>
                <a:lumMod val="104000"/>
              </a:schemeClr>
            </a:gs>
            <a:gs pos="69000">
              <a:schemeClr val="accent5">
                <a:hueOff val="-1497450"/>
                <a:satOff val="-7061"/>
                <a:lumOff val="1742"/>
                <a:alphaOff val="0"/>
                <a:shade val="88000"/>
                <a:satMod val="130000"/>
                <a:lumMod val="92000"/>
              </a:schemeClr>
            </a:gs>
            <a:gs pos="100000">
              <a:schemeClr val="accent5">
                <a:hueOff val="-1497450"/>
                <a:satOff val="-7061"/>
                <a:lumOff val="1742"/>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Monolog </a:t>
          </a:r>
        </a:p>
      </dsp:txBody>
      <dsp:txXfrm>
        <a:off x="1963381" y="2346920"/>
        <a:ext cx="1676300" cy="1005780"/>
      </dsp:txXfrm>
    </dsp:sp>
    <dsp:sp modelId="{E5EA211F-1996-41A0-8C58-A66B5137B630}">
      <dsp:nvSpPr>
        <dsp:cNvPr id="0" name=""/>
        <dsp:cNvSpPr/>
      </dsp:nvSpPr>
      <dsp:spPr>
        <a:xfrm>
          <a:off x="3807312" y="2346920"/>
          <a:ext cx="1676300" cy="1005780"/>
        </a:xfrm>
        <a:prstGeom prst="rect">
          <a:avLst/>
        </a:prstGeom>
        <a:gradFill rotWithShape="0">
          <a:gsLst>
            <a:gs pos="0">
              <a:schemeClr val="accent5">
                <a:hueOff val="-1684631"/>
                <a:satOff val="-7944"/>
                <a:lumOff val="1960"/>
                <a:alphaOff val="0"/>
                <a:tint val="98000"/>
                <a:satMod val="110000"/>
                <a:lumMod val="104000"/>
              </a:schemeClr>
            </a:gs>
            <a:gs pos="69000">
              <a:schemeClr val="accent5">
                <a:hueOff val="-1684631"/>
                <a:satOff val="-7944"/>
                <a:lumOff val="1960"/>
                <a:alphaOff val="0"/>
                <a:shade val="88000"/>
                <a:satMod val="130000"/>
                <a:lumMod val="92000"/>
              </a:schemeClr>
            </a:gs>
            <a:gs pos="100000">
              <a:schemeClr val="accent5">
                <a:hueOff val="-1684631"/>
                <a:satOff val="-7944"/>
                <a:lumOff val="196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Finishes after deal 13 Traditional Marketing Guerrilla Marketing</a:t>
          </a:r>
        </a:p>
      </dsp:txBody>
      <dsp:txXfrm>
        <a:off x="3807312" y="2346920"/>
        <a:ext cx="1676300" cy="10057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6E084-AC6E-430C-AD1F-1B0FCABF9832}">
      <dsp:nvSpPr>
        <dsp:cNvPr id="0" name=""/>
        <dsp:cNvSpPr/>
      </dsp:nvSpPr>
      <dsp:spPr>
        <a:xfrm>
          <a:off x="973" y="24739"/>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t>Guerrilla Marketing has changed over the years. Today Guerrilla Marketing is often only used in the form of a campaign. </a:t>
          </a:r>
        </a:p>
      </dsp:txBody>
      <dsp:txXfrm>
        <a:off x="37442" y="61208"/>
        <a:ext cx="2002308" cy="1172209"/>
      </dsp:txXfrm>
    </dsp:sp>
    <dsp:sp modelId="{51AB6F94-4EBA-48EA-AFCD-9E777F4380E3}">
      <dsp:nvSpPr>
        <dsp:cNvPr id="0" name=""/>
        <dsp:cNvSpPr/>
      </dsp:nvSpPr>
      <dsp:spPr>
        <a:xfrm>
          <a:off x="2258841" y="389982"/>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258841" y="492914"/>
        <a:ext cx="307966" cy="308797"/>
      </dsp:txXfrm>
    </dsp:sp>
    <dsp:sp modelId="{C977EC70-C879-4397-B5E3-B2C45EC82EF6}">
      <dsp:nvSpPr>
        <dsp:cNvPr id="0" name=""/>
        <dsp:cNvSpPr/>
      </dsp:nvSpPr>
      <dsp:spPr>
        <a:xfrm>
          <a:off x="2906318" y="24739"/>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t>The balance in the marketing mix shifts towards one of the 4 P’s.  70% of the campaigns put their focus on promotion. The remaining 30% place their focus equally on price, place and product.</a:t>
          </a:r>
        </a:p>
      </dsp:txBody>
      <dsp:txXfrm>
        <a:off x="2942787" y="61208"/>
        <a:ext cx="2002308" cy="1172209"/>
      </dsp:txXfrm>
    </dsp:sp>
    <dsp:sp modelId="{4E98476B-C32A-4811-ACF3-D84E0F8A782A}">
      <dsp:nvSpPr>
        <dsp:cNvPr id="0" name=""/>
        <dsp:cNvSpPr/>
      </dsp:nvSpPr>
      <dsp:spPr>
        <a:xfrm rot="5400000">
          <a:off x="3723965" y="1415154"/>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3789543" y="1452508"/>
        <a:ext cx="308797" cy="307966"/>
      </dsp:txXfrm>
    </dsp:sp>
    <dsp:sp modelId="{8F22A14D-FA25-4784-B839-7159CF51F18B}">
      <dsp:nvSpPr>
        <dsp:cNvPr id="0" name=""/>
        <dsp:cNvSpPr/>
      </dsp:nvSpPr>
      <dsp:spPr>
        <a:xfrm>
          <a:off x="2906318" y="2099986"/>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Promotion (70%) In most cases Guerrilla Marketing appears in the form of promotion. </a:t>
          </a:r>
        </a:p>
      </dsp:txBody>
      <dsp:txXfrm>
        <a:off x="2942787" y="2136455"/>
        <a:ext cx="2002308" cy="1172209"/>
      </dsp:txXfrm>
    </dsp:sp>
    <dsp:sp modelId="{6748EA22-5597-4CDB-A345-3914C58F6614}">
      <dsp:nvSpPr>
        <dsp:cNvPr id="0" name=""/>
        <dsp:cNvSpPr/>
      </dsp:nvSpPr>
      <dsp:spPr>
        <a:xfrm rot="10800000">
          <a:off x="2283744" y="2465229"/>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10800000">
        <a:off x="2415730" y="2568161"/>
        <a:ext cx="307966" cy="308797"/>
      </dsp:txXfrm>
    </dsp:sp>
    <dsp:sp modelId="{5A9CF5DC-1AD4-40B7-A846-47A65C6CE38A}">
      <dsp:nvSpPr>
        <dsp:cNvPr id="0" name=""/>
        <dsp:cNvSpPr/>
      </dsp:nvSpPr>
      <dsp:spPr>
        <a:xfrm>
          <a:off x="973" y="2099986"/>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Price (10%) Even though we live in a world where prices play a big role within the purchase decision, only 10% of all Guerrilla activities focus on price .</a:t>
          </a:r>
        </a:p>
      </dsp:txBody>
      <dsp:txXfrm>
        <a:off x="37442" y="2136455"/>
        <a:ext cx="2002308" cy="1172209"/>
      </dsp:txXfrm>
    </dsp:sp>
    <dsp:sp modelId="{D99138BB-8290-4946-886C-B17A5B3F5E6B}">
      <dsp:nvSpPr>
        <dsp:cNvPr id="0" name=""/>
        <dsp:cNvSpPr/>
      </dsp:nvSpPr>
      <dsp:spPr>
        <a:xfrm rot="5400000">
          <a:off x="818620" y="3490401"/>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884198" y="3527755"/>
        <a:ext cx="308797" cy="307966"/>
      </dsp:txXfrm>
    </dsp:sp>
    <dsp:sp modelId="{48524542-A5C3-4166-ACAA-8AB562E33D4C}">
      <dsp:nvSpPr>
        <dsp:cNvPr id="0" name=""/>
        <dsp:cNvSpPr/>
      </dsp:nvSpPr>
      <dsp:spPr>
        <a:xfrm>
          <a:off x="973" y="4175232"/>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Distribution (10%) The distribution of a product can also be a special experience for the customer. A good distribution can boost sales tremendously. </a:t>
          </a:r>
        </a:p>
      </dsp:txBody>
      <dsp:txXfrm>
        <a:off x="37442" y="4211701"/>
        <a:ext cx="2002308" cy="1172209"/>
      </dsp:txXfrm>
    </dsp:sp>
    <dsp:sp modelId="{E28C89DA-1092-4CE6-8F59-AF3F7CDEB1F8}">
      <dsp:nvSpPr>
        <dsp:cNvPr id="0" name=""/>
        <dsp:cNvSpPr/>
      </dsp:nvSpPr>
      <dsp:spPr>
        <a:xfrm>
          <a:off x="2258841" y="4540475"/>
          <a:ext cx="439952" cy="514661"/>
        </a:xfrm>
        <a:prstGeom prst="rightArrow">
          <a:avLst>
            <a:gd name="adj1" fmla="val 60000"/>
            <a:gd name="adj2" fmla="val 50000"/>
          </a:avLst>
        </a:prstGeom>
        <a:solidFill>
          <a:schemeClr val="accent6">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258841" y="4643407"/>
        <a:ext cx="307966" cy="308797"/>
      </dsp:txXfrm>
    </dsp:sp>
    <dsp:sp modelId="{8D6F3810-1C75-423A-AFA3-C4D3400BE8C0}">
      <dsp:nvSpPr>
        <dsp:cNvPr id="0" name=""/>
        <dsp:cNvSpPr/>
      </dsp:nvSpPr>
      <dsp:spPr>
        <a:xfrm>
          <a:off x="2906318" y="4175232"/>
          <a:ext cx="2075246" cy="1245147"/>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Packaging (10%) Also the packaging, the form, and the brand can be a vehicle for Guerrilla Marketing.</a:t>
          </a:r>
        </a:p>
      </dsp:txBody>
      <dsp:txXfrm>
        <a:off x="2942787" y="4211701"/>
        <a:ext cx="2002308" cy="1172209"/>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2700"/>
            <a:ext cx="6251575" cy="519113"/>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b="0" dirty="0">
                <a:latin typeface="Times New Roman" pitchFamily="18" charset="0"/>
              </a:rPr>
              <a:t>Chapter 8: Building the Business Plan - Marketing and Financial Considerations</a:t>
            </a:r>
          </a:p>
        </p:txBody>
      </p:sp>
      <p:sp>
        <p:nvSpPr>
          <p:cNvPr id="3075" name="Rectangle 3"/>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D2362083-7F88-4731-915C-B09323B3DE0A}"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0659"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3663"/>
            <a:ext cx="2217738" cy="306387"/>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b="0" dirty="0">
                <a:latin typeface="Times New Roman" pitchFamily="18" charset="0"/>
              </a:rPr>
              <a:t>Chapter 1: Entrepreneurship</a:t>
            </a:r>
          </a:p>
        </p:txBody>
      </p:sp>
      <p:sp>
        <p:nvSpPr>
          <p:cNvPr id="2053" name="Rectangle 5"/>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207C356E-A1E4-4F71-B491-0AA84C2B5C02}"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cap="flat"/>
        </p:spPr>
      </p:sp>
      <p:sp>
        <p:nvSpPr>
          <p:cNvPr id="71683" name="Rectangle 3"/>
          <p:cNvSpPr>
            <a:spLocks noGrp="1" noChangeArrowheads="1"/>
          </p:cNvSpPr>
          <p:nvPr>
            <p:ph type="body" idx="1"/>
          </p:nvPr>
        </p:nvSpPr>
        <p:spPr>
          <a:noFill/>
          <a:ln w="9525"/>
        </p:spPr>
        <p:txBody>
          <a:bodyPr/>
          <a:lstStyle/>
          <a:p>
            <a:endParaRPr lang="ar-EG"/>
          </a:p>
        </p:txBody>
      </p:sp>
      <p:sp>
        <p:nvSpPr>
          <p:cNvPr id="71684" name="Rectangle 4"/>
          <p:cNvSpPr>
            <a:spLocks noChangeArrowheads="1"/>
          </p:cNvSpPr>
          <p:nvPr/>
        </p:nvSpPr>
        <p:spPr bwMode="auto">
          <a:xfrm>
            <a:off x="1295400" y="5168900"/>
            <a:ext cx="4348163" cy="2236788"/>
          </a:xfrm>
          <a:prstGeom prst="rect">
            <a:avLst/>
          </a:prstGeom>
          <a:noFill/>
          <a:ln w="50800">
            <a:noFill/>
            <a:miter lim="800000"/>
            <a:headEnd/>
            <a:tailEnd/>
          </a:ln>
        </p:spPr>
        <p:txBody>
          <a:bodyPr lIns="44450" tIns="17463" rIns="44450" bIns="17463">
            <a:spAutoFit/>
          </a:bodyPr>
          <a:lstStyle/>
          <a:p>
            <a:pPr defTabSz="858838" eaLnBrk="0" hangingPunct="0">
              <a:lnSpc>
                <a:spcPct val="104000"/>
              </a:lnSpc>
              <a:spcAft>
                <a:spcPct val="52000"/>
              </a:spcAft>
            </a:pPr>
            <a:r>
              <a:rPr lang="en-US" sz="1100">
                <a:latin typeface="Helvetica" pitchFamily="34" charset="0"/>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defTabSz="858838" eaLnBrk="0" hangingPunct="0">
              <a:lnSpc>
                <a:spcPct val="104000"/>
              </a:lnSpc>
              <a:spcAft>
                <a:spcPct val="52000"/>
              </a:spcAft>
            </a:pPr>
            <a:r>
              <a:rPr lang="en-US" sz="1100">
                <a:latin typeface="Helvetica" pitchFamily="34" charset="0"/>
              </a:rPr>
              <a:t>Be sure to delete this word processing box before using this template for your own presentation.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w="9525"/>
        </p:spPr>
        <p:txBody>
          <a:bodyPr/>
          <a:lstStyle/>
          <a:p>
            <a:endParaRPr lang="ar-EG"/>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0" hangingPunct="0">
                  <a:defRPr/>
                </a:pPr>
                <a:endParaRPr lang="en-US" dirty="0"/>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0" hangingPunct="0">
                  <a:defRPr/>
                </a:pPr>
                <a:endParaRPr lang="en-US" dirty="0"/>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0" hangingPunct="0">
                  <a:defRPr/>
                </a:pPr>
                <a:endParaRPr lang="en-US" dirty="0"/>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eaLnBrk="0" hangingPunct="0">
                  <a:defRPr/>
                </a:pPr>
                <a:endParaRPr lang="en-US" dirty="0"/>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0" hangingPunct="0">
                  <a:defRPr/>
                </a:pPr>
                <a:endParaRPr lang="en-US" dirty="0"/>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hangingPunct="0">
                <a:defRPr/>
              </a:pPr>
              <a:endParaRPr lang="en-US" dirty="0"/>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eaLnBrk="0" hangingPunct="0">
                <a:defRPr/>
              </a:pPr>
              <a:endParaRPr lang="en-US" dirty="0"/>
            </a:p>
          </p:txBody>
        </p:sp>
      </p:grpSp>
      <p:sp>
        <p:nvSpPr>
          <p:cNvPr id="13" name="Text Box 16"/>
          <p:cNvSpPr txBox="1">
            <a:spLocks noChangeArrowheads="1"/>
          </p:cNvSpPr>
          <p:nvPr userDrawn="1"/>
        </p:nvSpPr>
        <p:spPr bwMode="auto">
          <a:xfrm>
            <a:off x="3495675" y="6581775"/>
            <a:ext cx="2287588" cy="274638"/>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
        <p:nvSpPr>
          <p:cNvPr id="57355"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57356"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Tree>
    <p:extLst>
      <p:ext uri="{BB962C8B-B14F-4D97-AF65-F5344CB8AC3E}">
        <p14:creationId xmlns:p14="http://schemas.microsoft.com/office/powerpoint/2010/main" val="2470243932"/>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sldNum" sz="quarter" idx="10"/>
          </p:nvPr>
        </p:nvSpPr>
        <p:spPr>
          <a:ln/>
        </p:spPr>
        <p:txBody>
          <a:bodyPr/>
          <a:lstStyle>
            <a:lvl1pPr>
              <a:defRPr/>
            </a:lvl1pPr>
          </a:lstStyle>
          <a:p>
            <a:pPr>
              <a:defRPr/>
            </a:pPr>
            <a:r>
              <a:rPr lang="en-US"/>
              <a:t>3 - </a:t>
            </a:r>
            <a:fld id="{151AE78D-B4B0-4C64-AF04-177F5D3013AA}" type="slidenum">
              <a:rPr lang="en-US"/>
              <a:pPr>
                <a:defRPr/>
              </a:pPr>
              <a:t>‹#›</a:t>
            </a:fld>
            <a:endParaRPr lang="en-US"/>
          </a:p>
        </p:txBody>
      </p:sp>
      <p:sp>
        <p:nvSpPr>
          <p:cNvPr id="5"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3883538180"/>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
          <p:cNvSpPr>
            <a:spLocks noGrp="1" noChangeArrowheads="1"/>
          </p:cNvSpPr>
          <p:nvPr>
            <p:ph type="sldNum" sz="quarter" idx="10"/>
          </p:nvPr>
        </p:nvSpPr>
        <p:spPr>
          <a:ln/>
        </p:spPr>
        <p:txBody>
          <a:bodyPr/>
          <a:lstStyle>
            <a:lvl1pPr>
              <a:defRPr/>
            </a:lvl1pPr>
          </a:lstStyle>
          <a:p>
            <a:pPr>
              <a:defRPr/>
            </a:pPr>
            <a:r>
              <a:rPr lang="en-US"/>
              <a:t>3 - </a:t>
            </a:r>
            <a:fld id="{EF3F9BEE-B42C-4E87-8A97-C04414B7C2B9}" type="slidenum">
              <a:rPr lang="en-US"/>
              <a:pPr>
                <a:defRPr/>
              </a:pPr>
              <a:t>‹#›</a:t>
            </a:fld>
            <a:endParaRPr lang="en-US"/>
          </a:p>
        </p:txBody>
      </p:sp>
      <p:sp>
        <p:nvSpPr>
          <p:cNvPr id="5"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3205478489"/>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
          <p:cNvSpPr>
            <a:spLocks noGrp="1" noChangeArrowheads="1"/>
          </p:cNvSpPr>
          <p:nvPr>
            <p:ph type="sldNum" sz="quarter" idx="10"/>
          </p:nvPr>
        </p:nvSpPr>
        <p:spPr>
          <a:ln/>
        </p:spPr>
        <p:txBody>
          <a:bodyPr/>
          <a:lstStyle>
            <a:lvl1pPr>
              <a:defRPr/>
            </a:lvl1pPr>
          </a:lstStyle>
          <a:p>
            <a:pPr>
              <a:defRPr/>
            </a:pPr>
            <a:r>
              <a:rPr lang="en-US"/>
              <a:t>3 - </a:t>
            </a:r>
            <a:fld id="{37654F28-BBBE-4F5A-AAFD-73B8AF14DD8F}" type="slidenum">
              <a:rPr lang="en-US"/>
              <a:pPr>
                <a:defRPr/>
              </a:pPr>
              <a:t>‹#›</a:t>
            </a:fld>
            <a:endParaRPr lang="en-US"/>
          </a:p>
        </p:txBody>
      </p:sp>
      <p:sp>
        <p:nvSpPr>
          <p:cNvPr id="6"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139377476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
          <p:cNvSpPr>
            <a:spLocks noGrp="1" noChangeArrowheads="1"/>
          </p:cNvSpPr>
          <p:nvPr>
            <p:ph type="sldNum" sz="quarter" idx="10"/>
          </p:nvPr>
        </p:nvSpPr>
        <p:spPr>
          <a:ln/>
        </p:spPr>
        <p:txBody>
          <a:bodyPr/>
          <a:lstStyle>
            <a:lvl1pPr>
              <a:defRPr/>
            </a:lvl1pPr>
          </a:lstStyle>
          <a:p>
            <a:pPr>
              <a:defRPr/>
            </a:pPr>
            <a:r>
              <a:rPr lang="en-US"/>
              <a:t>3 - </a:t>
            </a:r>
            <a:fld id="{A6174BE8-301E-4CA7-9138-18482F8F7435}" type="slidenum">
              <a:rPr lang="en-US"/>
              <a:pPr>
                <a:defRPr/>
              </a:pPr>
              <a:t>‹#›</a:t>
            </a:fld>
            <a:endParaRPr lang="en-US"/>
          </a:p>
        </p:txBody>
      </p:sp>
      <p:sp>
        <p:nvSpPr>
          <p:cNvPr id="8"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331579907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
          <p:cNvSpPr>
            <a:spLocks noGrp="1" noChangeArrowheads="1"/>
          </p:cNvSpPr>
          <p:nvPr>
            <p:ph type="sldNum" sz="quarter" idx="10"/>
          </p:nvPr>
        </p:nvSpPr>
        <p:spPr>
          <a:ln/>
        </p:spPr>
        <p:txBody>
          <a:bodyPr/>
          <a:lstStyle>
            <a:lvl1pPr>
              <a:defRPr/>
            </a:lvl1pPr>
          </a:lstStyle>
          <a:p>
            <a:pPr>
              <a:defRPr/>
            </a:pPr>
            <a:r>
              <a:rPr lang="en-US"/>
              <a:t>3 - </a:t>
            </a:r>
            <a:fld id="{6447BEF6-9FAE-46B5-AB08-CAC64202749B}" type="slidenum">
              <a:rPr lang="en-US"/>
              <a:pPr>
                <a:defRPr/>
              </a:pPr>
              <a:t>‹#›</a:t>
            </a:fld>
            <a:endParaRPr lang="en-US"/>
          </a:p>
        </p:txBody>
      </p:sp>
      <p:sp>
        <p:nvSpPr>
          <p:cNvPr id="4"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2947051686"/>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sldNum" sz="quarter" idx="10"/>
          </p:nvPr>
        </p:nvSpPr>
        <p:spPr>
          <a:ln/>
        </p:spPr>
        <p:txBody>
          <a:bodyPr/>
          <a:lstStyle>
            <a:lvl1pPr>
              <a:defRPr/>
            </a:lvl1pPr>
          </a:lstStyle>
          <a:p>
            <a:pPr>
              <a:defRPr/>
            </a:pPr>
            <a:r>
              <a:rPr lang="en-US"/>
              <a:t>3 - </a:t>
            </a:r>
            <a:fld id="{1DC4B010-10BF-4429-BE2B-08F5254943FB}" type="slidenum">
              <a:rPr lang="en-US"/>
              <a:pPr>
                <a:defRPr/>
              </a:pPr>
              <a:t>‹#›</a:t>
            </a:fld>
            <a:endParaRPr lang="en-US"/>
          </a:p>
        </p:txBody>
      </p:sp>
      <p:sp>
        <p:nvSpPr>
          <p:cNvPr id="3"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3687624775"/>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r>
              <a:rPr lang="en-US"/>
              <a:t>3 - </a:t>
            </a:r>
            <a:fld id="{5FB54749-86E9-4387-B003-DFFA2EACA95B}" type="slidenum">
              <a:rPr lang="en-US"/>
              <a:pPr>
                <a:defRPr/>
              </a:pPr>
              <a:t>‹#›</a:t>
            </a:fld>
            <a:endParaRPr lang="en-US"/>
          </a:p>
        </p:txBody>
      </p:sp>
      <p:sp>
        <p:nvSpPr>
          <p:cNvPr id="6"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11970908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r>
              <a:rPr lang="en-US"/>
              <a:t>3 - </a:t>
            </a:r>
            <a:fld id="{B940D2E2-0D3D-496F-AB9E-85DE3D9B0980}" type="slidenum">
              <a:rPr lang="en-US"/>
              <a:pPr>
                <a:defRPr/>
              </a:pPr>
              <a:t>‹#›</a:t>
            </a:fld>
            <a:endParaRPr lang="en-US"/>
          </a:p>
        </p:txBody>
      </p:sp>
      <p:sp>
        <p:nvSpPr>
          <p:cNvPr id="6"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22515845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sldNum" sz="quarter" idx="10"/>
          </p:nvPr>
        </p:nvSpPr>
        <p:spPr>
          <a:ln/>
        </p:spPr>
        <p:txBody>
          <a:bodyPr/>
          <a:lstStyle>
            <a:lvl1pPr>
              <a:defRPr/>
            </a:lvl1pPr>
          </a:lstStyle>
          <a:p>
            <a:pPr>
              <a:defRPr/>
            </a:pPr>
            <a:r>
              <a:rPr lang="en-US"/>
              <a:t>3 - </a:t>
            </a:r>
            <a:fld id="{B09DE363-5631-4711-95F7-38A4A0A5511C}" type="slidenum">
              <a:rPr lang="en-US"/>
              <a:pPr>
                <a:defRPr/>
              </a:pPr>
              <a:t>‹#›</a:t>
            </a:fld>
            <a:endParaRPr lang="en-US"/>
          </a:p>
        </p:txBody>
      </p:sp>
      <p:sp>
        <p:nvSpPr>
          <p:cNvPr id="5"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1062127771"/>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sldNum" sz="quarter" idx="10"/>
          </p:nvPr>
        </p:nvSpPr>
        <p:spPr>
          <a:ln/>
        </p:spPr>
        <p:txBody>
          <a:bodyPr/>
          <a:lstStyle>
            <a:lvl1pPr>
              <a:defRPr/>
            </a:lvl1pPr>
          </a:lstStyle>
          <a:p>
            <a:pPr>
              <a:defRPr/>
            </a:pPr>
            <a:r>
              <a:rPr lang="en-US"/>
              <a:t>3 - </a:t>
            </a:r>
            <a:fld id="{60CB07F1-6D7C-487E-89AC-D26355FEF6F5}" type="slidenum">
              <a:rPr lang="en-US"/>
              <a:pPr>
                <a:defRPr/>
              </a:pPr>
              <a:t>‹#›</a:t>
            </a:fld>
            <a:endParaRPr lang="en-US"/>
          </a:p>
        </p:txBody>
      </p:sp>
      <p:sp>
        <p:nvSpPr>
          <p:cNvPr id="5"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220905166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
          <p:cNvSpPr>
            <a:spLocks noGrp="1" noChangeArrowheads="1"/>
          </p:cNvSpPr>
          <p:nvPr>
            <p:ph type="sldNum" sz="quarter" idx="10"/>
          </p:nvPr>
        </p:nvSpPr>
        <p:spPr>
          <a:ln/>
        </p:spPr>
        <p:txBody>
          <a:bodyPr/>
          <a:lstStyle>
            <a:lvl1pPr>
              <a:defRPr/>
            </a:lvl1pPr>
          </a:lstStyle>
          <a:p>
            <a:pPr>
              <a:defRPr/>
            </a:pPr>
            <a:r>
              <a:rPr lang="en-US"/>
              <a:t>3 - </a:t>
            </a:r>
            <a:fld id="{DD6C68EF-20FB-468A-B0C6-6C27AD6D2B89}" type="slidenum">
              <a:rPr lang="en-US"/>
              <a:pPr>
                <a:defRPr/>
              </a:pPr>
              <a:t>‹#›</a:t>
            </a:fld>
            <a:endParaRPr lang="en-US"/>
          </a:p>
        </p:txBody>
      </p:sp>
      <p:sp>
        <p:nvSpPr>
          <p:cNvPr id="6"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2245454040"/>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pPr lvl="0"/>
            <a:endParaRPr lang="en-US" noProof="0" dirty="0"/>
          </a:p>
        </p:txBody>
      </p:sp>
      <p:sp>
        <p:nvSpPr>
          <p:cNvPr id="4" name="Rectangle 3"/>
          <p:cNvSpPr>
            <a:spLocks noGrp="1" noChangeArrowheads="1"/>
          </p:cNvSpPr>
          <p:nvPr>
            <p:ph type="sldNum" sz="quarter" idx="10"/>
          </p:nvPr>
        </p:nvSpPr>
        <p:spPr>
          <a:ln/>
        </p:spPr>
        <p:txBody>
          <a:bodyPr/>
          <a:lstStyle>
            <a:lvl1pPr>
              <a:defRPr/>
            </a:lvl1pPr>
          </a:lstStyle>
          <a:p>
            <a:pPr>
              <a:defRPr/>
            </a:pPr>
            <a:r>
              <a:rPr lang="en-US"/>
              <a:t>3 - </a:t>
            </a:r>
            <a:fld id="{8891E6C6-8F74-4E90-861E-8AC83390F09A}" type="slidenum">
              <a:rPr lang="en-US"/>
              <a:pPr>
                <a:defRPr/>
              </a:pPr>
              <a:t>‹#›</a:t>
            </a:fld>
            <a:endParaRPr lang="en-US"/>
          </a:p>
        </p:txBody>
      </p:sp>
      <p:sp>
        <p:nvSpPr>
          <p:cNvPr id="5"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3700162571"/>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3"/>
          <p:cNvSpPr>
            <a:spLocks noGrp="1" noChangeArrowheads="1"/>
          </p:cNvSpPr>
          <p:nvPr>
            <p:ph type="sldNum" sz="quarter" idx="10"/>
          </p:nvPr>
        </p:nvSpPr>
        <p:spPr>
          <a:ln/>
        </p:spPr>
        <p:txBody>
          <a:bodyPr/>
          <a:lstStyle>
            <a:lvl1pPr>
              <a:defRPr/>
            </a:lvl1pPr>
          </a:lstStyle>
          <a:p>
            <a:pPr>
              <a:defRPr/>
            </a:pPr>
            <a:r>
              <a:rPr lang="en-US"/>
              <a:t>3 - </a:t>
            </a:r>
            <a:fld id="{94A2C5FE-5F34-4F94-B533-9515E1536D29}" type="slidenum">
              <a:rPr lang="en-US"/>
              <a:pPr>
                <a:defRPr/>
              </a:pPr>
              <a:t>‹#›</a:t>
            </a:fld>
            <a:endParaRPr lang="en-US"/>
          </a:p>
        </p:txBody>
      </p:sp>
      <p:sp>
        <p:nvSpPr>
          <p:cNvPr id="4" name="Rectangle 14"/>
          <p:cNvSpPr>
            <a:spLocks noGrp="1" noChangeArrowheads="1"/>
          </p:cNvSpPr>
          <p:nvPr>
            <p:ph type="ftr" sz="quarter" idx="11"/>
          </p:nvPr>
        </p:nvSpPr>
        <p:spPr>
          <a:ln/>
        </p:spPr>
        <p:txBody>
          <a:bodyPr/>
          <a:lstStyle>
            <a:lvl1pPr>
              <a:defRPr/>
            </a:lvl1pPr>
          </a:lstStyle>
          <a:p>
            <a:pPr>
              <a:defRPr/>
            </a:pPr>
            <a:r>
              <a:rPr lang="en-US"/>
              <a:t>Ch. 3: Business Model and Strategic Plan</a:t>
            </a:r>
          </a:p>
        </p:txBody>
      </p:sp>
    </p:spTree>
    <p:extLst>
      <p:ext uri="{BB962C8B-B14F-4D97-AF65-F5344CB8AC3E}">
        <p14:creationId xmlns:p14="http://schemas.microsoft.com/office/powerpoint/2010/main" val="528846997"/>
      </p:ext>
    </p:extLst>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992415"/>
      </p:ext>
    </p:extLst>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3/13/2023</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pPr>
              <a:defRPr/>
            </a:pPr>
            <a:r>
              <a:rPr lang="en-US"/>
              <a:t>Ch. 8: Building a Powerful Marketing Plan</a:t>
            </a:r>
          </a:p>
        </p:txBody>
      </p:sp>
      <p:sp>
        <p:nvSpPr>
          <p:cNvPr id="6" name="Slide Number Placeholder 5"/>
          <p:cNvSpPr>
            <a:spLocks noGrp="1"/>
          </p:cNvSpPr>
          <p:nvPr>
            <p:ph type="sldNum" sz="quarter" idx="12"/>
          </p:nvPr>
        </p:nvSpPr>
        <p:spPr>
          <a:xfrm>
            <a:off x="1434703" y="798973"/>
            <a:ext cx="802005" cy="503578"/>
          </a:xfrm>
        </p:spPr>
        <p:txBody>
          <a:bodyPr/>
          <a:lstStyle/>
          <a:p>
            <a:pPr>
              <a:defRPr/>
            </a:pPr>
            <a:r>
              <a:rPr lang="en-US"/>
              <a:t>8 - </a:t>
            </a:r>
            <a:fld id="{073810C6-22EF-4613-AA28-CEFF37F28BCD}" type="slidenum">
              <a:rPr lang="en-US" smtClean="0"/>
              <a:pPr>
                <a:defRPr/>
              </a:pPr>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97217397"/>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3/13/2023</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E5864051-CE71-4307-AF72-A8504A513796}"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8979733"/>
      </p:ext>
    </p:extLst>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3/13/2023</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03714A28-085F-441F-BA93-055EA56EEA08}" type="slidenum">
              <a:rPr lang="en-US" smtClean="0"/>
              <a:pPr>
                <a:defRPr/>
              </a:pPr>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7356849"/>
      </p:ext>
    </p:extLst>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3/13/2023</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BF64F9D9-E322-48FE-A761-93B477F03D82}"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0943720"/>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3/13/2023</a:t>
            </a:fld>
            <a:endParaRPr lang="en-US" dirty="0"/>
          </a:p>
        </p:txBody>
      </p:sp>
      <p:sp>
        <p:nvSpPr>
          <p:cNvPr id="8" name="Footer Placeholder 7"/>
          <p:cNvSpPr>
            <a:spLocks noGrp="1"/>
          </p:cNvSpPr>
          <p:nvPr>
            <p:ph type="ftr" sz="quarter" idx="11"/>
          </p:nvPr>
        </p:nvSpPr>
        <p:spPr/>
        <p:txBody>
          <a:bodyPr/>
          <a:lstStyle/>
          <a:p>
            <a:pPr>
              <a:defRPr/>
            </a:pPr>
            <a:r>
              <a:rPr lang="en-US"/>
              <a:t>Ch. 8: Building a Powerful Marketing Plan</a:t>
            </a:r>
          </a:p>
        </p:txBody>
      </p:sp>
      <p:sp>
        <p:nvSpPr>
          <p:cNvPr id="9" name="Slide Number Placeholder 8"/>
          <p:cNvSpPr>
            <a:spLocks noGrp="1"/>
          </p:cNvSpPr>
          <p:nvPr>
            <p:ph type="sldNum" sz="quarter" idx="12"/>
          </p:nvPr>
        </p:nvSpPr>
        <p:spPr/>
        <p:txBody>
          <a:bodyPr/>
          <a:lstStyle/>
          <a:p>
            <a:pPr>
              <a:defRPr/>
            </a:pPr>
            <a:r>
              <a:rPr lang="en-US"/>
              <a:t>8 - </a:t>
            </a:r>
            <a:fld id="{B9E5EF17-DE05-4C1F-BC71-8062E677E012}" type="slidenum">
              <a:rPr lang="en-US" smtClean="0"/>
              <a:pPr>
                <a:defRPr/>
              </a:pPr>
              <a:t>‹#›</a:t>
            </a:fld>
            <a:endParaRPr lang="en-US"/>
          </a:p>
        </p:txBody>
      </p:sp>
    </p:spTree>
    <p:extLst>
      <p:ext uri="{BB962C8B-B14F-4D97-AF65-F5344CB8AC3E}">
        <p14:creationId xmlns:p14="http://schemas.microsoft.com/office/powerpoint/2010/main" val="2997838033"/>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3/13/2023</a:t>
            </a:fld>
            <a:endParaRPr lang="en-US" dirty="0"/>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0109A1E3-394D-4AF7-810A-F208C4065E61}" type="slidenum">
              <a:rPr lang="en-US" smtClean="0"/>
              <a:pPr>
                <a:defRPr/>
              </a:pPr>
              <a:t>‹#›</a:t>
            </a:fld>
            <a:endParaRPr lang="en-US"/>
          </a:p>
        </p:txBody>
      </p:sp>
    </p:spTree>
    <p:extLst>
      <p:ext uri="{BB962C8B-B14F-4D97-AF65-F5344CB8AC3E}">
        <p14:creationId xmlns:p14="http://schemas.microsoft.com/office/powerpoint/2010/main" val="3364846053"/>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3/13/2023</a:t>
            </a:fld>
            <a:endParaRPr lang="en-US" dirty="0"/>
          </a:p>
        </p:txBody>
      </p:sp>
      <p:sp>
        <p:nvSpPr>
          <p:cNvPr id="3" name="Footer Placeholder 2"/>
          <p:cNvSpPr>
            <a:spLocks noGrp="1"/>
          </p:cNvSpPr>
          <p:nvPr>
            <p:ph type="ftr" sz="quarter" idx="11"/>
          </p:nvPr>
        </p:nvSpPr>
        <p:spPr/>
        <p:txBody>
          <a:bodyPr/>
          <a:lstStyle/>
          <a:p>
            <a:pPr>
              <a:defRPr/>
            </a:pPr>
            <a:r>
              <a:rPr lang="en-US"/>
              <a:t>Ch. 8: Building a Powerful Marketing Plan</a:t>
            </a:r>
          </a:p>
        </p:txBody>
      </p:sp>
      <p:sp>
        <p:nvSpPr>
          <p:cNvPr id="4" name="Slide Number Placeholder 3"/>
          <p:cNvSpPr>
            <a:spLocks noGrp="1"/>
          </p:cNvSpPr>
          <p:nvPr>
            <p:ph type="sldNum" sz="quarter" idx="12"/>
          </p:nvPr>
        </p:nvSpPr>
        <p:spPr/>
        <p:txBody>
          <a:bodyPr/>
          <a:lstStyle/>
          <a:p>
            <a:pPr>
              <a:defRPr/>
            </a:pPr>
            <a:r>
              <a:rPr lang="en-US"/>
              <a:t>8 - </a:t>
            </a:r>
            <a:fld id="{D435E20D-4788-42C8-AAA0-77508D7BE5B7}" type="slidenum">
              <a:rPr lang="en-US" smtClean="0"/>
              <a:pPr>
                <a:defRPr/>
              </a:pPr>
              <a:t>‹#›</a:t>
            </a:fld>
            <a:endParaRPr lang="en-US"/>
          </a:p>
        </p:txBody>
      </p:sp>
    </p:spTree>
    <p:extLst>
      <p:ext uri="{BB962C8B-B14F-4D97-AF65-F5344CB8AC3E}">
        <p14:creationId xmlns:p14="http://schemas.microsoft.com/office/powerpoint/2010/main" val="640181668"/>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3/13/2023</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320A82B2-90B9-4833-B86B-9DFB14D0A9F6}" type="slidenum">
              <a:rPr lang="en-US" smtClean="0"/>
              <a:pPr>
                <a:defRPr/>
              </a:pPr>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7991475"/>
      </p:ext>
    </p:extLst>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8A87A34-81AB-432B-8DAE-1953F412C126}" type="datetimeFigureOut">
              <a:rPr lang="en-US" dirty="0"/>
              <a:pPr/>
              <a:t>3/13/2023</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F634E733-44E3-4E88-B830-CCE63D84DE1D}" type="slidenum">
              <a:rPr lang="en-US" smtClean="0"/>
              <a:pPr>
                <a:defRPr/>
              </a:pPr>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55157850"/>
      </p:ext>
    </p:extLst>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3/13/2023</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C9F45DF8-E6FD-4E52-AD9F-D0CA2636957E}" type="slidenum">
              <a:rPr lang="en-US" smtClean="0"/>
              <a:pPr>
                <a:defRPr/>
              </a:pPr>
              <a:t>‹#›</a:t>
            </a:fld>
            <a:endParaRPr lang="en-US"/>
          </a:p>
        </p:txBody>
      </p:sp>
    </p:spTree>
    <p:extLst>
      <p:ext uri="{BB962C8B-B14F-4D97-AF65-F5344CB8AC3E}">
        <p14:creationId xmlns:p14="http://schemas.microsoft.com/office/powerpoint/2010/main" val="4105892165"/>
      </p:ext>
    </p:extLst>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3/13/2023</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2A5252FF-BF22-448E-A9DC-F40941F18845}" type="slidenum">
              <a:rPr lang="en-US" smtClean="0"/>
              <a:pPr>
                <a:defRPr/>
              </a:pPr>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7578314"/>
      </p:ext>
    </p:extLst>
  </p:cSld>
  <p:clrMapOvr>
    <a:masterClrMapping/>
  </p:clrMapOvr>
  <p:transitio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391268703"/>
      </p:ext>
    </p:extLst>
  </p:cSld>
  <p:clrMapOvr>
    <a:masterClrMapping/>
  </p:clrMapOvr>
  <p:transitio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Ch. 8: Building a Powerful Marketing Plan</a:t>
            </a:r>
          </a:p>
        </p:txBody>
      </p:sp>
      <p:sp>
        <p:nvSpPr>
          <p:cNvPr id="6" name="Rectangle 19"/>
          <p:cNvSpPr>
            <a:spLocks noGrp="1" noChangeArrowheads="1"/>
          </p:cNvSpPr>
          <p:nvPr>
            <p:ph type="sldNum" sz="quarter" idx="11"/>
          </p:nvPr>
        </p:nvSpPr>
        <p:spPr>
          <a:ln/>
        </p:spPr>
        <p:txBody>
          <a:bodyPr/>
          <a:lstStyle>
            <a:lvl1pPr>
              <a:defRPr/>
            </a:lvl1pPr>
          </a:lstStyle>
          <a:p>
            <a:pPr>
              <a:defRPr/>
            </a:pPr>
            <a:r>
              <a:rPr lang="en-US"/>
              <a:t>8 - </a:t>
            </a:r>
            <a:fld id="{4FBC6E6F-7424-4668-80ED-87B5DFB1FD7F}" type="slidenum">
              <a:rPr lang="en-US"/>
              <a:pPr>
                <a:defRPr/>
              </a:pPr>
              <a:t>‹#›</a:t>
            </a:fld>
            <a:endParaRPr lang="en-US"/>
          </a:p>
        </p:txBody>
      </p:sp>
    </p:spTree>
    <p:extLst>
      <p:ext uri="{BB962C8B-B14F-4D97-AF65-F5344CB8AC3E}">
        <p14:creationId xmlns:p14="http://schemas.microsoft.com/office/powerpoint/2010/main" val="3814839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image" Target="../media/image1.jpg"/><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3" name="Rectangle 3"/>
          <p:cNvSpPr>
            <a:spLocks noGrp="1" noChangeArrowheads="1"/>
          </p:cNvSpPr>
          <p:nvPr>
            <p:ph type="sldNum" sz="quarter" idx="4"/>
          </p:nvPr>
        </p:nvSpPr>
        <p:spPr bwMode="auto">
          <a:xfrm>
            <a:off x="6980238" y="6338888"/>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latin typeface="+mn-lt"/>
              </a:defRPr>
            </a:lvl1pPr>
          </a:lstStyle>
          <a:p>
            <a:pPr>
              <a:defRPr/>
            </a:pPr>
            <a:r>
              <a:rPr lang="en-US"/>
              <a:t>3 - </a:t>
            </a:r>
            <a:fld id="{C980F3C6-08B5-4A88-997C-49A92DD610B9}" type="slidenum">
              <a:rPr lang="en-US"/>
              <a:pPr>
                <a:defRPr/>
              </a:pPr>
              <a:t>‹#›</a:t>
            </a:fld>
            <a:endParaRPr lang="en-US"/>
          </a:p>
        </p:txBody>
      </p:sp>
      <p:grpSp>
        <p:nvGrpSpPr>
          <p:cNvPr id="2051" name="Group 4"/>
          <p:cNvGrpSpPr>
            <a:grpSpLocks/>
          </p:cNvGrpSpPr>
          <p:nvPr/>
        </p:nvGrpSpPr>
        <p:grpSpPr bwMode="auto">
          <a:xfrm>
            <a:off x="0" y="0"/>
            <a:ext cx="9140825" cy="6850063"/>
            <a:chOff x="0" y="0"/>
            <a:chExt cx="5758" cy="4315"/>
          </a:xfrm>
        </p:grpSpPr>
        <p:grpSp>
          <p:nvGrpSpPr>
            <p:cNvPr id="2056" name="Group 5"/>
            <p:cNvGrpSpPr>
              <a:grpSpLocks/>
            </p:cNvGrpSpPr>
            <p:nvPr userDrawn="1"/>
          </p:nvGrpSpPr>
          <p:grpSpPr bwMode="auto">
            <a:xfrm>
              <a:off x="1728" y="2230"/>
              <a:ext cx="4027" cy="2085"/>
              <a:chOff x="1728" y="2230"/>
              <a:chExt cx="4027" cy="2085"/>
            </a:xfrm>
          </p:grpSpPr>
          <p:sp>
            <p:nvSpPr>
              <p:cNvPr id="56326"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0" hangingPunct="0">
                  <a:defRPr/>
                </a:pPr>
                <a:endParaRPr lang="en-US" dirty="0"/>
              </a:p>
            </p:txBody>
          </p:sp>
          <p:sp>
            <p:nvSpPr>
              <p:cNvPr id="56327"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0" hangingPunct="0">
                  <a:defRPr/>
                </a:pPr>
                <a:endParaRPr lang="en-US" dirty="0"/>
              </a:p>
            </p:txBody>
          </p:sp>
          <p:sp>
            <p:nvSpPr>
              <p:cNvPr id="56328"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0" hangingPunct="0">
                  <a:defRPr/>
                </a:pPr>
                <a:endParaRPr lang="en-US" dirty="0"/>
              </a:p>
            </p:txBody>
          </p:sp>
          <p:sp>
            <p:nvSpPr>
              <p:cNvPr id="56329"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eaLnBrk="0" hangingPunct="0">
                  <a:defRPr/>
                </a:pPr>
                <a:endParaRPr lang="en-US" dirty="0"/>
              </a:p>
            </p:txBody>
          </p:sp>
          <p:sp>
            <p:nvSpPr>
              <p:cNvPr id="56330"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0" hangingPunct="0">
                  <a:defRPr/>
                </a:pPr>
                <a:endParaRPr lang="en-US" dirty="0"/>
              </a:p>
            </p:txBody>
          </p:sp>
        </p:grpSp>
        <p:sp>
          <p:nvSpPr>
            <p:cNvPr id="56331"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hangingPunct="0">
                <a:defRPr/>
              </a:pPr>
              <a:endParaRPr lang="en-US" dirty="0"/>
            </a:p>
          </p:txBody>
        </p:sp>
        <p:sp>
          <p:nvSpPr>
            <p:cNvPr id="56332"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eaLnBrk="0" hangingPunct="0">
                <a:defRPr/>
              </a:pPr>
              <a:endParaRPr lang="en-US" dirty="0"/>
            </a:p>
          </p:txBody>
        </p:sp>
      </p:grpSp>
      <p:sp>
        <p:nvSpPr>
          <p:cNvPr id="56333"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6334" name="Rectangle 14"/>
          <p:cNvSpPr>
            <a:spLocks noGrp="1" noChangeArrowheads="1"/>
          </p:cNvSpPr>
          <p:nvPr>
            <p:ph type="ftr" sz="quarter" idx="3"/>
          </p:nvPr>
        </p:nvSpPr>
        <p:spPr bwMode="auto">
          <a:xfrm>
            <a:off x="0" y="6381750"/>
            <a:ext cx="28194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000">
                <a:latin typeface="+mn-lt"/>
              </a:defRPr>
            </a:lvl1pPr>
          </a:lstStyle>
          <a:p>
            <a:pPr>
              <a:defRPr/>
            </a:pPr>
            <a:r>
              <a:rPr lang="en-US"/>
              <a:t>Ch. 3: Business Model and Strategic Plan</a:t>
            </a:r>
          </a:p>
        </p:txBody>
      </p:sp>
      <p:sp>
        <p:nvSpPr>
          <p:cNvPr id="56335"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6337" name="Text Box 17"/>
          <p:cNvSpPr txBox="1">
            <a:spLocks noChangeArrowheads="1"/>
          </p:cNvSpPr>
          <p:nvPr/>
        </p:nvSpPr>
        <p:spPr bwMode="auto">
          <a:xfrm>
            <a:off x="3648075" y="6581775"/>
            <a:ext cx="2287588" cy="274638"/>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Tree>
    <p:extLst>
      <p:ext uri="{BB962C8B-B14F-4D97-AF65-F5344CB8AC3E}">
        <p14:creationId xmlns:p14="http://schemas.microsoft.com/office/powerpoint/2010/main" val="3615755268"/>
      </p:ext>
    </p:extLst>
  </p:cSld>
  <p:clrMap bg1="dk2" tx1="lt1" bg2="dk1"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6" r:id="rId12"/>
    <p:sldLayoutId id="2147483857" r:id="rId13"/>
    <p:sldLayoutId id="2147483858" r:id="rId14"/>
    <p:sldLayoutId id="2147483859" r:id="rId15"/>
  </p:sldLayoutIdLst>
  <p:transition spd="med">
    <p:fade/>
  </p:transition>
  <p:hf hdr="0" dt="0"/>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Arial"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b="1">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rgbClr val="FCD390"/>
        </a:buClr>
        <a:buSzPct val="70000"/>
        <a:buFont typeface="Wingdings" pitchFamily="2" charset="2"/>
        <a:buChar char="n"/>
        <a:defRPr sz="2800" b="1">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b="1">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b="1">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b="1">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b="1">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b="1">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b="1">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b="1">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5">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3/13/2023</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8: Building a Powerful Marketing Plan</a:t>
            </a:r>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8 - </a:t>
            </a:r>
            <a:fld id="{073810C6-22EF-4613-AA28-CEFF37F28BCD}" type="slidenum">
              <a:rPr lang="en-US" smtClean="0"/>
              <a:pPr>
                <a:defRPr/>
              </a:pPr>
              <a:t>‹#›</a:t>
            </a:fld>
            <a:endParaRPr lang="en-US"/>
          </a:p>
        </p:txBody>
      </p:sp>
    </p:spTree>
    <p:extLst>
      <p:ext uri="{BB962C8B-B14F-4D97-AF65-F5344CB8AC3E}">
        <p14:creationId xmlns:p14="http://schemas.microsoft.com/office/powerpoint/2010/main" val="4234906152"/>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1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g"/><Relationship Id="rId1" Type="http://schemas.openxmlformats.org/officeDocument/2006/relationships/slideLayout" Target="../slideLayouts/slideLayout1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9.png"/><Relationship Id="rId2" Type="http://schemas.openxmlformats.org/officeDocument/2006/relationships/diagramData" Target="../diagrams/data5.xml"/><Relationship Id="rId1" Type="http://schemas.openxmlformats.org/officeDocument/2006/relationships/slideLayout" Target="../slideLayouts/slideLayout1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9.png"/><Relationship Id="rId2" Type="http://schemas.openxmlformats.org/officeDocument/2006/relationships/diagramData" Target="../diagrams/data6.xml"/><Relationship Id="rId1" Type="http://schemas.openxmlformats.org/officeDocument/2006/relationships/slideLayout" Target="../slideLayouts/slideLayout1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17.xml"/><Relationship Id="rId5" Type="http://schemas.openxmlformats.org/officeDocument/2006/relationships/image" Target="../media/image9.png"/><Relationship Id="rId4" Type="http://schemas.openxmlformats.org/officeDocument/2006/relationships/image" Target="../media/image1.jp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17.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130" name="Picture 1">
            <a:extLst>
              <a:ext uri="{FF2B5EF4-FFF2-40B4-BE49-F238E27FC236}">
                <a16:creationId xmlns:a16="http://schemas.microsoft.com/office/drawing/2014/main" id="{45C423FC-5A7E-EED5-9171-C0D6910514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800" y="857250"/>
            <a:ext cx="8712200" cy="501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292E14A1-7D2B-1CAA-BC38-0A54F145F50D}"/>
              </a:ext>
            </a:extLst>
          </p:cNvPr>
          <p:cNvSpPr/>
          <p:nvPr/>
        </p:nvSpPr>
        <p:spPr>
          <a:xfrm rot="10800000">
            <a:off x="-99346" y="894278"/>
            <a:ext cx="9262534" cy="5283200"/>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8134" name="Picture 3">
            <a:extLst>
              <a:ext uri="{FF2B5EF4-FFF2-40B4-BE49-F238E27FC236}">
                <a16:creationId xmlns:a16="http://schemas.microsoft.com/office/drawing/2014/main" id="{5A0C92FF-13F1-5472-70FA-4BB44A087F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984" r="914" b="11911"/>
          <a:stretch>
            <a:fillRect/>
          </a:stretch>
        </p:blipFill>
        <p:spPr bwMode="auto">
          <a:xfrm>
            <a:off x="0" y="4010025"/>
            <a:ext cx="91503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5">
            <a:extLst>
              <a:ext uri="{FF2B5EF4-FFF2-40B4-BE49-F238E27FC236}">
                <a16:creationId xmlns:a16="http://schemas.microsoft.com/office/drawing/2014/main" id="{E8350A3C-949B-6680-333C-92B331DDC73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688" y="4579938"/>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6" name="Picture 11">
            <a:extLst>
              <a:ext uri="{FF2B5EF4-FFF2-40B4-BE49-F238E27FC236}">
                <a16:creationId xmlns:a16="http://schemas.microsoft.com/office/drawing/2014/main" id="{90F628AD-ECA4-7A89-0731-097573E66A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138" y="1173163"/>
            <a:ext cx="5035551"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7" name="Picture 12">
            <a:extLst>
              <a:ext uri="{FF2B5EF4-FFF2-40B4-BE49-F238E27FC236}">
                <a16:creationId xmlns:a16="http://schemas.microsoft.com/office/drawing/2014/main" id="{B19FFF74-B9EC-E174-335C-FD32147A64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26000" y="3201988"/>
            <a:ext cx="441166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8" name="TextBox 13">
            <a:extLst>
              <a:ext uri="{FF2B5EF4-FFF2-40B4-BE49-F238E27FC236}">
                <a16:creationId xmlns:a16="http://schemas.microsoft.com/office/drawing/2014/main" id="{49F98CB8-C456-D175-F1E1-20D7EF3148DB}"/>
              </a:ext>
            </a:extLst>
          </p:cNvPr>
          <p:cNvSpPr txBox="1">
            <a:spLocks noChangeArrowheads="1"/>
          </p:cNvSpPr>
          <p:nvPr/>
        </p:nvSpPr>
        <p:spPr bwMode="auto">
          <a:xfrm>
            <a:off x="355600" y="1393825"/>
            <a:ext cx="383592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FFFF"/>
                </a:solidFill>
                <a:effectLst/>
                <a:uLnTx/>
                <a:uFillTx/>
                <a:latin typeface="Tajawal Medium"/>
                <a:ea typeface="Tajawal Medium"/>
                <a:cs typeface="Tajawal Medium"/>
              </a:rPr>
              <a:t>Entrepreneurship &amp; Innovation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Tajawal Medium"/>
                <a:cs typeface="Tajawal Medium"/>
              </a:rPr>
              <a:t>Prepared by Dr. Amany Ramadan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9518"/>
                </a:solidFill>
                <a:effectLst/>
                <a:uLnTx/>
                <a:uFillTx/>
                <a:latin typeface="Tajawal Medium"/>
                <a:ea typeface="Tajawal Medium"/>
                <a:cs typeface="Tajawal Medium"/>
              </a:rPr>
              <a:t>Lecture 7</a:t>
            </a:r>
          </a:p>
        </p:txBody>
      </p:sp>
      <p:sp>
        <p:nvSpPr>
          <p:cNvPr id="48139" name="TextBox 15">
            <a:extLst>
              <a:ext uri="{FF2B5EF4-FFF2-40B4-BE49-F238E27FC236}">
                <a16:creationId xmlns:a16="http://schemas.microsoft.com/office/drawing/2014/main" id="{2C38C4A7-D249-0361-45C3-FA73D298FF81}"/>
              </a:ext>
            </a:extLst>
          </p:cNvPr>
          <p:cNvSpPr txBox="1">
            <a:spLocks noChangeArrowheads="1"/>
          </p:cNvSpPr>
          <p:nvPr/>
        </p:nvSpPr>
        <p:spPr bwMode="auto">
          <a:xfrm>
            <a:off x="5246688" y="3227388"/>
            <a:ext cx="38893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ENT 511</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Entrepreneurship &amp; Innovation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p:txBody>
      </p:sp>
    </p:spTree>
  </p:cSld>
  <p:clrMapOvr>
    <a:overrideClrMapping bg1="dk2" tx1="lt1" bg2="dk1" tx2="lt2" accent1="accent1" accent2="accent2" accent3="accent3" accent4="accent4" accent5="accent5" accent6="accent6" hlink="hlink" folHlink="folHlink"/>
  </p:clrMapOvr>
  <p:transition spd="slow" advTm="11712"/>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sz="quarter"/>
          </p:nvPr>
        </p:nvSpPr>
        <p:spPr>
          <a:xfrm>
            <a:off x="381000" y="381000"/>
            <a:ext cx="8305800" cy="3505200"/>
          </a:xfrm>
          <a:solidFill>
            <a:srgbClr val="FFFF99"/>
          </a:solidFill>
          <a:ln w="50800" cap="flat">
            <a:solidFill>
              <a:schemeClr val="bg2"/>
            </a:solidFill>
          </a:ln>
          <a:effectLst>
            <a:outerShdw dist="107763" dir="2700000" algn="ctr" rotWithShape="0">
              <a:schemeClr val="bg2"/>
            </a:outerShdw>
          </a:effectLst>
        </p:spPr>
        <p:txBody>
          <a:bodyPr lIns="88900" tIns="46038" rIns="88900" bIns="46038"/>
          <a:lstStyle/>
          <a:p>
            <a:pPr algn="ctr" defTabSz="841375" eaLnBrk="1" hangingPunct="1">
              <a:defRPr/>
            </a:pPr>
            <a:r>
              <a:rPr lang="en-US" sz="5400" dirty="0">
                <a:solidFill>
                  <a:srgbClr val="000000"/>
                </a:solidFill>
                <a:effectLst/>
              </a:rPr>
              <a:t> </a:t>
            </a:r>
            <a:br>
              <a:rPr lang="en-US" sz="5400" dirty="0">
                <a:solidFill>
                  <a:srgbClr val="000000"/>
                </a:solidFill>
                <a:effectLst/>
              </a:rPr>
            </a:br>
            <a:r>
              <a:rPr lang="en-US" sz="4400" dirty="0">
                <a:solidFill>
                  <a:srgbClr val="0000CC"/>
                </a:solidFill>
              </a:rPr>
              <a:t>Building a Powerful </a:t>
            </a:r>
            <a:br>
              <a:rPr lang="en-US" sz="4400" dirty="0">
                <a:solidFill>
                  <a:srgbClr val="0000CC"/>
                </a:solidFill>
              </a:rPr>
            </a:br>
            <a:r>
              <a:rPr lang="en-US" sz="4400" dirty="0">
                <a:solidFill>
                  <a:srgbClr val="0000CC"/>
                </a:solidFill>
              </a:rPr>
              <a:t>Marketing Plan</a:t>
            </a:r>
            <a:br>
              <a:rPr lang="en-US" sz="4000" dirty="0">
                <a:solidFill>
                  <a:srgbClr val="0000CC"/>
                </a:solidFill>
              </a:rPr>
            </a:br>
            <a:endParaRPr lang="en-US" sz="4000" dirty="0">
              <a:solidFill>
                <a:srgbClr val="0000CC"/>
              </a:solidFill>
            </a:endParaRPr>
          </a:p>
        </p:txBody>
      </p:sp>
      <p:pic>
        <p:nvPicPr>
          <p:cNvPr id="4099" name="Picture 3" descr="bd05004_"/>
          <p:cNvPicPr>
            <a:picLocks noChangeAspect="1" noChangeArrowheads="1"/>
          </p:cNvPicPr>
          <p:nvPr/>
        </p:nvPicPr>
        <p:blipFill>
          <a:blip r:embed="rId3"/>
          <a:srcRect/>
          <a:stretch>
            <a:fillRect/>
          </a:stretch>
        </p:blipFill>
        <p:spPr bwMode="auto">
          <a:xfrm>
            <a:off x="3581400" y="4114800"/>
            <a:ext cx="1989138" cy="2408238"/>
          </a:xfrm>
          <a:prstGeom prst="rect">
            <a:avLst/>
          </a:prstGeom>
          <a:noFill/>
          <a:ln w="9525">
            <a:noFill/>
            <a:miter lim="800000"/>
            <a:headEnd/>
            <a:tailEnd/>
          </a:ln>
        </p:spPr>
      </p:pic>
      <p:pic>
        <p:nvPicPr>
          <p:cNvPr id="2" name="Picture 1">
            <a:extLst>
              <a:ext uri="{FF2B5EF4-FFF2-40B4-BE49-F238E27FC236}">
                <a16:creationId xmlns:a16="http://schemas.microsoft.com/office/drawing/2014/main" id="{C448D127-058F-FA8A-52F2-5C62931B95CF}"/>
              </a:ext>
            </a:extLst>
          </p:cNvPr>
          <p:cNvPicPr>
            <a:picLocks noChangeAspect="1"/>
          </p:cNvPicPr>
          <p:nvPr/>
        </p:nvPicPr>
        <p:blipFill>
          <a:blip r:embed="rId4"/>
          <a:stretch>
            <a:fillRect/>
          </a:stretch>
        </p:blipFill>
        <p:spPr>
          <a:xfrm>
            <a:off x="7391400" y="2667000"/>
            <a:ext cx="1274174" cy="1146147"/>
          </a:xfrm>
          <a:prstGeom prst="rect">
            <a:avLst/>
          </a:prstGeom>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D130353A-A859-B05C-F63F-98C7465984D6}"/>
              </a:ext>
            </a:extLst>
          </p:cNvPr>
          <p:cNvSpPr>
            <a:spLocks noGrp="1"/>
          </p:cNvSpPr>
          <p:nvPr>
            <p:ph type="title"/>
          </p:nvPr>
        </p:nvSpPr>
        <p:spPr>
          <a:xfrm>
            <a:off x="633357" y="1600199"/>
            <a:ext cx="2654449" cy="4297680"/>
          </a:xfrm>
        </p:spPr>
        <p:txBody>
          <a:bodyPr anchor="ctr">
            <a:normAutofit/>
          </a:bodyPr>
          <a:lstStyle/>
          <a:p>
            <a:r>
              <a:rPr kumimoji="0" lang="en-US" b="0" i="0" strike="noStrike" kern="1200" cap="all" spc="0" normalizeH="0" baseline="0" noProof="0" dirty="0">
                <a:ln>
                  <a:noFill/>
                </a:ln>
                <a:effectLst/>
                <a:uLnTx/>
                <a:uFillTx/>
                <a:latin typeface="Gill Sans MT" panose="020B0502020104020203"/>
                <a:ea typeface="+mn-ea"/>
                <a:cs typeface="+mn-cs"/>
              </a:rPr>
              <a:t>CONTENT</a:t>
            </a:r>
            <a:endParaRPr lang="en-US" dirty="0"/>
          </a:p>
        </p:txBody>
      </p:sp>
      <p:cxnSp>
        <p:nvCxnSpPr>
          <p:cNvPr id="13" name="Straight Connector 12">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EE64FD9-97B2-4AF4-88B1-DB9FCE22476F}"/>
              </a:ext>
            </a:extLst>
          </p:cNvPr>
          <p:cNvSpPr>
            <a:spLocks noGrp="1"/>
          </p:cNvSpPr>
          <p:nvPr>
            <p:ph idx="1"/>
          </p:nvPr>
        </p:nvSpPr>
        <p:spPr>
          <a:xfrm>
            <a:off x="3693638" y="1600199"/>
            <a:ext cx="4597502" cy="4297680"/>
          </a:xfrm>
        </p:spPr>
        <p:txBody>
          <a:bodyPr anchor="ctr">
            <a:normAutofit/>
          </a:bodyPr>
          <a:lstStyle/>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History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Introduction</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Principles of GM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Elements that make GM successful</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Implementing GM strategies</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Traditional vs. Guerrilla marketing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Types of GM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Marketing mix </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Advantages and disadvantages</a:t>
            </a:r>
          </a:p>
          <a:p>
            <a:pPr>
              <a:lnSpc>
                <a:spcPct val="110000"/>
              </a:lnSpc>
            </a:pPr>
            <a:r>
              <a:rPr kumimoji="0" lang="en-US" sz="1600" b="0" i="0" u="none" strike="noStrike" kern="1200" cap="all" spc="0" normalizeH="0" baseline="0" noProof="0" dirty="0">
                <a:ln>
                  <a:noFill/>
                </a:ln>
                <a:effectLst/>
                <a:uLnTx/>
                <a:uFillTx/>
                <a:latin typeface="Gill Sans MT" panose="020B0502020104020203"/>
                <a:ea typeface="+mj-ea"/>
                <a:cs typeface="+mj-cs"/>
              </a:rPr>
              <a:t>  Conclusion</a:t>
            </a:r>
            <a:endParaRPr lang="en-US" sz="1600" dirty="0"/>
          </a:p>
        </p:txBody>
      </p:sp>
      <p:pic>
        <p:nvPicPr>
          <p:cNvPr id="7" name="Picture 6">
            <a:extLst>
              <a:ext uri="{FF2B5EF4-FFF2-40B4-BE49-F238E27FC236}">
                <a16:creationId xmlns:a16="http://schemas.microsoft.com/office/drawing/2014/main" id="{8B69DC69-CFF8-F604-AD7F-994A28EDB9D1}"/>
              </a:ext>
            </a:extLst>
          </p:cNvPr>
          <p:cNvPicPr>
            <a:picLocks noChangeAspect="1"/>
          </p:cNvPicPr>
          <p:nvPr/>
        </p:nvPicPr>
        <p:blipFill>
          <a:blip r:embed="rId2"/>
          <a:stretch>
            <a:fillRect/>
          </a:stretch>
        </p:blipFill>
        <p:spPr>
          <a:xfrm>
            <a:off x="7902255" y="0"/>
            <a:ext cx="1274174" cy="1146147"/>
          </a:xfrm>
          <a:prstGeom prst="rect">
            <a:avLst/>
          </a:prstGeom>
        </p:spPr>
      </p:pic>
    </p:spTree>
    <p:extLst>
      <p:ext uri="{BB962C8B-B14F-4D97-AF65-F5344CB8AC3E}">
        <p14:creationId xmlns:p14="http://schemas.microsoft.com/office/powerpoint/2010/main" val="201478346"/>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F7BB4B-1972-5867-F22D-9F0445989EFD}"/>
              </a:ext>
            </a:extLst>
          </p:cNvPr>
          <p:cNvSpPr>
            <a:spLocks noGrp="1"/>
          </p:cNvSpPr>
          <p:nvPr>
            <p:ph type="title"/>
          </p:nvPr>
        </p:nvSpPr>
        <p:spPr>
          <a:xfrm>
            <a:off x="1088684" y="804519"/>
            <a:ext cx="7202456" cy="1049235"/>
          </a:xfrm>
        </p:spPr>
        <p:txBody>
          <a:bodyPr>
            <a:normAutofit/>
          </a:bodyPr>
          <a:lstStyle/>
          <a:p>
            <a:br>
              <a:rPr kumimoji="0" lang="en-US" b="0" i="0" u="none" strike="noStrike" kern="1200" cap="all" spc="0" normalizeH="0" baseline="0" noProof="0">
                <a:ln>
                  <a:noFill/>
                </a:ln>
                <a:effectLst/>
                <a:uLnTx/>
                <a:uFillTx/>
                <a:latin typeface="Gill Sans MT" panose="020B0502020104020203"/>
                <a:ea typeface="+mj-ea"/>
                <a:cs typeface="+mj-cs"/>
              </a:rPr>
            </a:br>
            <a:r>
              <a:rPr kumimoji="0" lang="en-US" b="0" i="0" u="none" strike="noStrike" kern="1200" cap="all" spc="0" normalizeH="0" baseline="0" noProof="0">
                <a:ln>
                  <a:noFill/>
                </a:ln>
                <a:effectLst/>
                <a:uLnTx/>
                <a:uFillTx/>
                <a:latin typeface="Gill Sans MT" panose="020B0502020104020203"/>
                <a:ea typeface="+mj-ea"/>
                <a:cs typeface="+mj-cs"/>
              </a:rPr>
              <a:t>History</a:t>
            </a:r>
            <a:endParaRPr lang="en-US"/>
          </a:p>
        </p:txBody>
      </p:sp>
      <p:cxnSp>
        <p:nvCxnSpPr>
          <p:cNvPr id="19" name="Straight Connector 18">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1" name="Rectangle 20">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12" name="Content Placeholder 2">
            <a:extLst>
              <a:ext uri="{FF2B5EF4-FFF2-40B4-BE49-F238E27FC236}">
                <a16:creationId xmlns:a16="http://schemas.microsoft.com/office/drawing/2014/main" id="{A1EE695B-7D12-FC16-790F-BFE027742584}"/>
              </a:ext>
            </a:extLst>
          </p:cNvPr>
          <p:cNvGraphicFramePr>
            <a:graphicFrameLocks noGrp="1"/>
          </p:cNvGraphicFramePr>
          <p:nvPr>
            <p:ph idx="1"/>
            <p:extLst>
              <p:ext uri="{D42A27DB-BD31-4B8C-83A1-F6EECF244321}">
                <p14:modId xmlns:p14="http://schemas.microsoft.com/office/powerpoint/2010/main" val="3764572658"/>
              </p:ext>
            </p:extLst>
          </p:nvPr>
        </p:nvGraphicFramePr>
        <p:xfrm>
          <a:off x="1088231" y="2331497"/>
          <a:ext cx="7293769" cy="42217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10FE662A-7983-DB7D-D488-2CDF29B380F3}"/>
              </a:ext>
            </a:extLst>
          </p:cNvPr>
          <p:cNvPicPr>
            <a:picLocks noChangeAspect="1"/>
          </p:cNvPicPr>
          <p:nvPr/>
        </p:nvPicPr>
        <p:blipFill>
          <a:blip r:embed="rId7"/>
          <a:stretch>
            <a:fillRect/>
          </a:stretch>
        </p:blipFill>
        <p:spPr>
          <a:xfrm>
            <a:off x="7924800" y="-73355"/>
            <a:ext cx="1274174" cy="1146147"/>
          </a:xfrm>
          <a:prstGeom prst="rect">
            <a:avLst/>
          </a:prstGeom>
        </p:spPr>
      </p:pic>
    </p:spTree>
    <p:extLst>
      <p:ext uri="{BB962C8B-B14F-4D97-AF65-F5344CB8AC3E}">
        <p14:creationId xmlns:p14="http://schemas.microsoft.com/office/powerpoint/2010/main" val="2024519198"/>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EFDA1A-2A01-4C29-A5D0-AE6F050D07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A closeup of door handles of glass building doors">
            <a:extLst>
              <a:ext uri="{FF2B5EF4-FFF2-40B4-BE49-F238E27FC236}">
                <a16:creationId xmlns:a16="http://schemas.microsoft.com/office/drawing/2014/main" id="{454505AB-ED6C-C66C-D907-A49CCBDC6072}"/>
              </a:ext>
            </a:extLst>
          </p:cNvPr>
          <p:cNvPicPr>
            <a:picLocks noChangeAspect="1"/>
          </p:cNvPicPr>
          <p:nvPr/>
        </p:nvPicPr>
        <p:blipFill rotWithShape="1">
          <a:blip r:embed="rId2">
            <a:duotone>
              <a:schemeClr val="bg2">
                <a:shade val="45000"/>
                <a:satMod val="135000"/>
              </a:schemeClr>
              <a:prstClr val="white"/>
            </a:duotone>
            <a:alphaModFix amt="50000"/>
          </a:blip>
          <a:srcRect l="11002" r="-1" b="-1"/>
          <a:stretch/>
        </p:blipFill>
        <p:spPr>
          <a:xfrm>
            <a:off x="228" y="10"/>
            <a:ext cx="9143772" cy="6857990"/>
          </a:xfrm>
          <a:prstGeom prst="rect">
            <a:avLst/>
          </a:prstGeom>
        </p:spPr>
      </p:pic>
      <p:cxnSp>
        <p:nvCxnSpPr>
          <p:cNvPr id="11" name="Straight Connector 10">
            <a:extLst>
              <a:ext uri="{FF2B5EF4-FFF2-40B4-BE49-F238E27FC236}">
                <a16:creationId xmlns:a16="http://schemas.microsoft.com/office/drawing/2014/main" id="{17FD20E5-30AF-47B9-9256-2E8E904CBB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4CF19F9B-5A67-01A0-06A4-1E788A2BBB99}"/>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INTRODUCTION</a:t>
            </a:r>
            <a:endParaRPr lang="en-US" dirty="0"/>
          </a:p>
        </p:txBody>
      </p:sp>
      <p:sp>
        <p:nvSpPr>
          <p:cNvPr id="13" name="Rectangle 12">
            <a:extLst>
              <a:ext uri="{FF2B5EF4-FFF2-40B4-BE49-F238E27FC236}">
                <a16:creationId xmlns:a16="http://schemas.microsoft.com/office/drawing/2014/main" id="{279D3810-B86F-4009-84EC-DE0FEABD6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2FA7244-27A9-539B-A7B3-28005647A828}"/>
              </a:ext>
            </a:extLst>
          </p:cNvPr>
          <p:cNvSpPr>
            <a:spLocks noGrp="1"/>
          </p:cNvSpPr>
          <p:nvPr>
            <p:ph idx="1"/>
          </p:nvPr>
        </p:nvSpPr>
        <p:spPr>
          <a:xfrm>
            <a:off x="1088684" y="2015732"/>
            <a:ext cx="7202456" cy="3450613"/>
          </a:xfrm>
        </p:spPr>
        <p:txBody>
          <a:bodyPr>
            <a:normAutofit/>
          </a:bodyPr>
          <a:lstStyle/>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Guerrilla Marketing is an alternative marketing form.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Relies heavily on unconventional marketing strategy, high energy and imagination.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It is about taking the consumer by surprise and create copious amounts of social buzz.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Aims to strike the consumer at a more personal and memorable level </a:t>
            </a:r>
          </a:p>
          <a:p>
            <a:pPr marL="0" marR="0" indent="0">
              <a:lnSpc>
                <a:spcPct val="110000"/>
              </a:lnSpc>
              <a:spcBef>
                <a:spcPts val="0"/>
              </a:spcBef>
              <a:spcAft>
                <a:spcPts val="800"/>
              </a:spcAft>
              <a:buNone/>
            </a:pPr>
            <a:r>
              <a:rPr lang="en-US" sz="1700" dirty="0">
                <a:effectLst/>
                <a:latin typeface="Calibri" panose="020F0502020204030204" pitchFamily="34" charset="0"/>
                <a:ea typeface="Calibri" panose="020F0502020204030204" pitchFamily="34" charset="0"/>
                <a:cs typeface="Arial" panose="020B0604020202020204" pitchFamily="34" charset="0"/>
              </a:rPr>
              <a:t>The failure of classical, conventional forms of advertising to be effective is becoming increasingly evident giving rise to a demand for innovative marketing strategies such as guerrilla marketing. </a:t>
            </a:r>
          </a:p>
          <a:p>
            <a:pPr>
              <a:lnSpc>
                <a:spcPct val="110000"/>
              </a:lnSpc>
            </a:pPr>
            <a:endParaRPr lang="en-US" sz="1700" dirty="0"/>
          </a:p>
        </p:txBody>
      </p:sp>
      <p:pic>
        <p:nvPicPr>
          <p:cNvPr id="15" name="Picture 14">
            <a:extLst>
              <a:ext uri="{FF2B5EF4-FFF2-40B4-BE49-F238E27FC236}">
                <a16:creationId xmlns:a16="http://schemas.microsoft.com/office/drawing/2014/main" id="{C33612A4-0B77-4479-B2AA-F178599550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7" name="Straight Connector 16">
            <a:extLst>
              <a:ext uri="{FF2B5EF4-FFF2-40B4-BE49-F238E27FC236}">
                <a16:creationId xmlns:a16="http://schemas.microsoft.com/office/drawing/2014/main" id="{078A367A-3E83-4B48-A0F7-43FBE33328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05CE042D-E69B-4BC6-EADF-B62CF6477A0D}"/>
              </a:ext>
            </a:extLst>
          </p:cNvPr>
          <p:cNvPicPr>
            <a:picLocks noChangeAspect="1"/>
          </p:cNvPicPr>
          <p:nvPr/>
        </p:nvPicPr>
        <p:blipFill>
          <a:blip r:embed="rId4"/>
          <a:stretch>
            <a:fillRect/>
          </a:stretch>
        </p:blipFill>
        <p:spPr>
          <a:xfrm>
            <a:off x="7924800" y="-61265"/>
            <a:ext cx="1274174" cy="1146147"/>
          </a:xfrm>
          <a:prstGeom prst="rect">
            <a:avLst/>
          </a:prstGeom>
        </p:spPr>
      </p:pic>
    </p:spTree>
    <p:extLst>
      <p:ext uri="{BB962C8B-B14F-4D97-AF65-F5344CB8AC3E}">
        <p14:creationId xmlns:p14="http://schemas.microsoft.com/office/powerpoint/2010/main" val="3768686434"/>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p:nvSpPr>
          <p:cNvPr id="2" name="Title 1">
            <a:extLst>
              <a:ext uri="{FF2B5EF4-FFF2-40B4-BE49-F238E27FC236}">
                <a16:creationId xmlns:a16="http://schemas.microsoft.com/office/drawing/2014/main" id="{470C2D52-6351-4E40-2CF9-E601A126B16C}"/>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 </a:t>
            </a:r>
            <a:r>
              <a:rPr lang="en-US"/>
              <a:t>What is Guerrilla Marketing</a:t>
            </a:r>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prstClr val="white"/>
              </a:solidFill>
              <a:effectLst/>
              <a:uLnTx/>
              <a:uFillTx/>
              <a:latin typeface="Gill Sans MT" panose="020B0502020104020203"/>
              <a:ea typeface="+mn-ea"/>
              <a:cs typeface="+mn-cs"/>
            </a:endParaRPr>
          </a:p>
        </p:txBody>
      </p:sp>
      <p:graphicFrame>
        <p:nvGraphicFramePr>
          <p:cNvPr id="5" name="Content Placeholder 2">
            <a:extLst>
              <a:ext uri="{FF2B5EF4-FFF2-40B4-BE49-F238E27FC236}">
                <a16:creationId xmlns:a16="http://schemas.microsoft.com/office/drawing/2014/main" id="{B2FE9683-92B8-07DC-D733-621CDB53DFE9}"/>
              </a:ext>
            </a:extLst>
          </p:cNvPr>
          <p:cNvGraphicFramePr>
            <a:graphicFrameLocks noGrp="1"/>
          </p:cNvGraphicFramePr>
          <p:nvPr>
            <p:ph idx="1"/>
            <p:extLst>
              <p:ext uri="{D42A27DB-BD31-4B8C-83A1-F6EECF244321}">
                <p14:modId xmlns:p14="http://schemas.microsoft.com/office/powerpoint/2010/main" val="2508496072"/>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560CDBEC-22C5-B16C-3C95-D586581C5D75}"/>
              </a:ext>
            </a:extLst>
          </p:cNvPr>
          <p:cNvPicPr>
            <a:picLocks noChangeAspect="1"/>
          </p:cNvPicPr>
          <p:nvPr/>
        </p:nvPicPr>
        <p:blipFill>
          <a:blip r:embed="rId7"/>
          <a:stretch>
            <a:fillRect/>
          </a:stretch>
        </p:blipFill>
        <p:spPr>
          <a:xfrm>
            <a:off x="7924800" y="0"/>
            <a:ext cx="1274174" cy="1146147"/>
          </a:xfrm>
          <a:prstGeom prst="rect">
            <a:avLst/>
          </a:prstGeom>
        </p:spPr>
      </p:pic>
    </p:spTree>
    <p:extLst>
      <p:ext uri="{BB962C8B-B14F-4D97-AF65-F5344CB8AC3E}">
        <p14:creationId xmlns:p14="http://schemas.microsoft.com/office/powerpoint/2010/main" val="2829962530"/>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05B9DB-1C37-12AE-ACDD-B6DE3F606B6A}"/>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GUERRILLA MARKETING PRINCIPLES</a:t>
            </a:r>
            <a:endParaRPr lang="en-US" dirty="0"/>
          </a:p>
        </p:txBody>
      </p:sp>
      <p:cxnSp>
        <p:nvCxnSpPr>
          <p:cNvPr id="11" name="Straight Connector 10">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1853754"/>
            <a:ext cx="72024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3" name="Rectangle 12">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6" name="Content Placeholder 2">
            <a:extLst>
              <a:ext uri="{FF2B5EF4-FFF2-40B4-BE49-F238E27FC236}">
                <a16:creationId xmlns:a16="http://schemas.microsoft.com/office/drawing/2014/main" id="{1C4C69E1-3561-22DB-9317-A2F5F802B7E6}"/>
              </a:ext>
            </a:extLst>
          </p:cNvPr>
          <p:cNvGraphicFramePr>
            <a:graphicFrameLocks noGrp="1"/>
          </p:cNvGraphicFramePr>
          <p:nvPr>
            <p:ph idx="1"/>
            <p:extLst>
              <p:ext uri="{D42A27DB-BD31-4B8C-83A1-F6EECF244321}">
                <p14:modId xmlns:p14="http://schemas.microsoft.com/office/powerpoint/2010/main" val="1323063231"/>
              </p:ext>
            </p:extLst>
          </p:nvPr>
        </p:nvGraphicFramePr>
        <p:xfrm>
          <a:off x="1088231" y="2331497"/>
          <a:ext cx="7203281" cy="37232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AC7B2EAF-F1BA-1D83-ED58-9B0D87C39FE9}"/>
              </a:ext>
            </a:extLst>
          </p:cNvPr>
          <p:cNvPicPr>
            <a:picLocks noChangeAspect="1"/>
          </p:cNvPicPr>
          <p:nvPr/>
        </p:nvPicPr>
        <p:blipFill>
          <a:blip r:embed="rId7"/>
          <a:stretch>
            <a:fillRect/>
          </a:stretch>
        </p:blipFill>
        <p:spPr>
          <a:xfrm>
            <a:off x="7924800" y="-21477"/>
            <a:ext cx="1274174" cy="1146147"/>
          </a:xfrm>
          <a:prstGeom prst="rect">
            <a:avLst/>
          </a:prstGeom>
        </p:spPr>
      </p:pic>
    </p:spTree>
    <p:extLst>
      <p:ext uri="{BB962C8B-B14F-4D97-AF65-F5344CB8AC3E}">
        <p14:creationId xmlns:p14="http://schemas.microsoft.com/office/powerpoint/2010/main" val="3705581664"/>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D64963-F46A-802C-054E-B09254EE2361}"/>
              </a:ext>
            </a:extLst>
          </p:cNvPr>
          <p:cNvSpPr>
            <a:spLocks noGrp="1"/>
          </p:cNvSpPr>
          <p:nvPr>
            <p:ph type="title"/>
          </p:nvPr>
        </p:nvSpPr>
        <p:spPr>
          <a:xfrm>
            <a:off x="633357" y="1600199"/>
            <a:ext cx="2654449" cy="4297680"/>
          </a:xfrm>
        </p:spPr>
        <p:txBody>
          <a:bodyPr anchor="ct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One-Shot Game</a:t>
            </a:r>
            <a:endParaRPr lang="en-US"/>
          </a:p>
        </p:txBody>
      </p:sp>
      <p:cxnSp>
        <p:nvCxnSpPr>
          <p:cNvPr id="30" name="Straight Connector 2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23" name="Content Placeholder 2">
            <a:extLst>
              <a:ext uri="{FF2B5EF4-FFF2-40B4-BE49-F238E27FC236}">
                <a16:creationId xmlns:a16="http://schemas.microsoft.com/office/drawing/2014/main" id="{AF3FBE94-7C91-4325-BF34-7AC88C35BD0B}"/>
              </a:ext>
            </a:extLst>
          </p:cNvPr>
          <p:cNvSpPr>
            <a:spLocks noGrp="1"/>
          </p:cNvSpPr>
          <p:nvPr>
            <p:ph idx="1"/>
          </p:nvPr>
        </p:nvSpPr>
        <p:spPr>
          <a:xfrm>
            <a:off x="3693638" y="1600199"/>
            <a:ext cx="4597502" cy="4297680"/>
          </a:xfrm>
        </p:spPr>
        <p:txBody>
          <a:bodyPr anchor="ctr">
            <a:normAutofit/>
          </a:bodyPr>
          <a:lstStyle/>
          <a:p>
            <a:pPr>
              <a:spcBef>
                <a:spcPts val="0"/>
              </a:spcBef>
              <a:spcAft>
                <a:spcPts val="800"/>
              </a:spcAft>
              <a:buClr>
                <a:srgbClr val="B71E42"/>
              </a:buClr>
              <a:defRPr/>
            </a:pPr>
            <a:r>
              <a:rPr kumimoji="0" lang="en-US" sz="19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Due to the importance of the surprise factor in it, a certain guerrilla-marketing concept can only be executed during a limited period of time and should not be used twice on the same target market. </a:t>
            </a:r>
          </a:p>
          <a:p>
            <a:pPr>
              <a:spcBef>
                <a:spcPts val="0"/>
              </a:spcBef>
              <a:spcAft>
                <a:spcPts val="800"/>
              </a:spcAft>
              <a:buClr>
                <a:srgbClr val="B71E42"/>
              </a:buClr>
              <a:defRPr/>
            </a:pPr>
            <a:r>
              <a:rPr kumimoji="0" lang="en-US" sz="19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Cheap: It requires a small budget in comparison to other marketing methods. </a:t>
            </a:r>
          </a:p>
          <a:p>
            <a:pPr>
              <a:spcBef>
                <a:spcPts val="0"/>
              </a:spcBef>
              <a:spcAft>
                <a:spcPts val="800"/>
              </a:spcAft>
              <a:buClr>
                <a:srgbClr val="B71E42"/>
              </a:buClr>
              <a:defRPr/>
            </a:pPr>
            <a:r>
              <a:rPr kumimoji="0" lang="en-US" sz="19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Goodwill and Customer Benefit: Should always include an act of goodwill on the part of the company in order to make consumers feel satisfied and valued. </a:t>
            </a:r>
          </a:p>
          <a:p>
            <a:endParaRPr lang="en-US" sz="1900"/>
          </a:p>
        </p:txBody>
      </p:sp>
      <p:pic>
        <p:nvPicPr>
          <p:cNvPr id="7" name="Picture 6">
            <a:extLst>
              <a:ext uri="{FF2B5EF4-FFF2-40B4-BE49-F238E27FC236}">
                <a16:creationId xmlns:a16="http://schemas.microsoft.com/office/drawing/2014/main" id="{95F0CDD8-7EB4-FCBD-5C79-88FD4C959DE8}"/>
              </a:ext>
            </a:extLst>
          </p:cNvPr>
          <p:cNvPicPr>
            <a:picLocks noChangeAspect="1"/>
          </p:cNvPicPr>
          <p:nvPr/>
        </p:nvPicPr>
        <p:blipFill>
          <a:blip r:embed="rId2"/>
          <a:stretch>
            <a:fillRect/>
          </a:stretch>
        </p:blipFill>
        <p:spPr>
          <a:xfrm>
            <a:off x="0" y="15949"/>
            <a:ext cx="1274174" cy="1146147"/>
          </a:xfrm>
          <a:prstGeom prst="rect">
            <a:avLst/>
          </a:prstGeom>
        </p:spPr>
      </p:pic>
    </p:spTree>
    <p:extLst>
      <p:ext uri="{BB962C8B-B14F-4D97-AF65-F5344CB8AC3E}">
        <p14:creationId xmlns:p14="http://schemas.microsoft.com/office/powerpoint/2010/main" val="4153358554"/>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BEFDA1A-2A01-4C29-A5D0-AE6F050D07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Low angle view of modern financial skyscrapers into the sky">
            <a:extLst>
              <a:ext uri="{FF2B5EF4-FFF2-40B4-BE49-F238E27FC236}">
                <a16:creationId xmlns:a16="http://schemas.microsoft.com/office/drawing/2014/main" id="{05B978FE-317F-612A-22C8-9FCEAAE7202E}"/>
              </a:ext>
            </a:extLst>
          </p:cNvPr>
          <p:cNvPicPr>
            <a:picLocks noChangeAspect="1"/>
          </p:cNvPicPr>
          <p:nvPr/>
        </p:nvPicPr>
        <p:blipFill rotWithShape="1">
          <a:blip r:embed="rId2">
            <a:duotone>
              <a:schemeClr val="bg2">
                <a:shade val="45000"/>
                <a:satMod val="135000"/>
              </a:schemeClr>
              <a:prstClr val="white"/>
            </a:duotone>
            <a:alphaModFix amt="50000"/>
          </a:blip>
          <a:srcRect l="10416" r="585" b="-1"/>
          <a:stretch/>
        </p:blipFill>
        <p:spPr>
          <a:xfrm>
            <a:off x="228" y="10"/>
            <a:ext cx="9143772" cy="6857990"/>
          </a:xfrm>
          <a:prstGeom prst="rect">
            <a:avLst/>
          </a:prstGeom>
        </p:spPr>
      </p:pic>
      <p:cxnSp>
        <p:nvCxnSpPr>
          <p:cNvPr id="18" name="Straight Connector 17">
            <a:extLst>
              <a:ext uri="{FF2B5EF4-FFF2-40B4-BE49-F238E27FC236}">
                <a16:creationId xmlns:a16="http://schemas.microsoft.com/office/drawing/2014/main" id="{17FD20E5-30AF-47B9-9256-2E8E904CBB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E0C826A9-0C86-5D33-986B-0D93F56CCE73}"/>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ELEMENTS THAT MAKE GUERRILLA MARKETING SUCCESSFUL</a:t>
            </a:r>
            <a:endParaRPr lang="en-US"/>
          </a:p>
        </p:txBody>
      </p:sp>
      <p:sp>
        <p:nvSpPr>
          <p:cNvPr id="20" name="Rectangle 19">
            <a:extLst>
              <a:ext uri="{FF2B5EF4-FFF2-40B4-BE49-F238E27FC236}">
                <a16:creationId xmlns:a16="http://schemas.microsoft.com/office/drawing/2014/main" id="{279D3810-B86F-4009-84EC-DE0FEABD6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A375B06-9F39-32FF-C5C3-8D411084F142}"/>
              </a:ext>
            </a:extLst>
          </p:cNvPr>
          <p:cNvSpPr>
            <a:spLocks noGrp="1"/>
          </p:cNvSpPr>
          <p:nvPr>
            <p:ph idx="1"/>
          </p:nvPr>
        </p:nvSpPr>
        <p:spPr>
          <a:xfrm>
            <a:off x="1088684" y="2015732"/>
            <a:ext cx="7202456" cy="3450613"/>
          </a:xfrm>
        </p:spPr>
        <p:txBody>
          <a:bodyPr>
            <a:normAutofit/>
          </a:bodyPr>
          <a:lstStyle/>
          <a:p>
            <a:pPr>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Cost Advantages Guerrilla marketing tactics cost a fraction of the amount required for traditional marketing strategies.</a:t>
            </a:r>
          </a:p>
          <a:p>
            <a:pPr>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The cost-efficiency of guerrilla tactics allows small businesses with small marketing budgets to achieve larger impacts than they could going head-to-head via traditional media. </a:t>
            </a:r>
          </a:p>
          <a:p>
            <a:pPr>
              <a:spcBef>
                <a:spcPts val="0"/>
              </a:spcBef>
              <a:spcAft>
                <a:spcPts val="800"/>
              </a:spcAft>
            </a:pPr>
            <a:r>
              <a:rPr lang="en-US" dirty="0">
                <a:effectLst/>
                <a:latin typeface="Calibri" panose="020F0502020204030204" pitchFamily="34" charset="0"/>
                <a:ea typeface="Calibri" panose="020F0502020204030204" pitchFamily="34" charset="0"/>
                <a:cs typeface="Arial" panose="020B0604020202020204" pitchFamily="34" charset="0"/>
              </a:rPr>
              <a:t>Standing Out Guerrilla marketing messages have the ability to stand out among the endless barrage of marketing messages that consumers see on a daily basis.</a:t>
            </a:r>
          </a:p>
          <a:p>
            <a:endParaRPr lang="en-US" dirty="0"/>
          </a:p>
        </p:txBody>
      </p:sp>
      <p:pic>
        <p:nvPicPr>
          <p:cNvPr id="22" name="Picture 21">
            <a:extLst>
              <a:ext uri="{FF2B5EF4-FFF2-40B4-BE49-F238E27FC236}">
                <a16:creationId xmlns:a16="http://schemas.microsoft.com/office/drawing/2014/main" id="{C33612A4-0B77-4479-B2AA-F178599550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4" name="Straight Connector 23">
            <a:extLst>
              <a:ext uri="{FF2B5EF4-FFF2-40B4-BE49-F238E27FC236}">
                <a16:creationId xmlns:a16="http://schemas.microsoft.com/office/drawing/2014/main" id="{078A367A-3E83-4B48-A0F7-43FBE33328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69E8D038-0AB4-8314-C73C-4ED436B2066E}"/>
              </a:ext>
            </a:extLst>
          </p:cNvPr>
          <p:cNvPicPr>
            <a:picLocks noChangeAspect="1"/>
          </p:cNvPicPr>
          <p:nvPr/>
        </p:nvPicPr>
        <p:blipFill>
          <a:blip r:embed="rId4"/>
          <a:stretch>
            <a:fillRect/>
          </a:stretch>
        </p:blipFill>
        <p:spPr>
          <a:xfrm>
            <a:off x="7862510" y="-11430"/>
            <a:ext cx="1274174" cy="1146147"/>
          </a:xfrm>
          <a:prstGeom prst="rect">
            <a:avLst/>
          </a:prstGeom>
        </p:spPr>
      </p:pic>
    </p:spTree>
    <p:extLst>
      <p:ext uri="{BB962C8B-B14F-4D97-AF65-F5344CB8AC3E}">
        <p14:creationId xmlns:p14="http://schemas.microsoft.com/office/powerpoint/2010/main" val="1770156118"/>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E51C04-1C6F-63A1-6077-58982B0668D1}"/>
              </a:ext>
            </a:extLst>
          </p:cNvPr>
          <p:cNvSpPr>
            <a:spLocks noGrp="1"/>
          </p:cNvSpPr>
          <p:nvPr>
            <p:ph type="title"/>
          </p:nvPr>
        </p:nvSpPr>
        <p:spPr>
          <a:xfrm>
            <a:off x="633357" y="1600199"/>
            <a:ext cx="2654449" cy="4297680"/>
          </a:xfrm>
        </p:spPr>
        <p:txBody>
          <a:bodyPr anchor="ct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Brand Building Guerrilla marketing strategies</a:t>
            </a:r>
            <a:endParaRPr lang="en-US" dirty="0"/>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23" name="Content Placeholder 2">
            <a:extLst>
              <a:ext uri="{FF2B5EF4-FFF2-40B4-BE49-F238E27FC236}">
                <a16:creationId xmlns:a16="http://schemas.microsoft.com/office/drawing/2014/main" id="{DCD2EDC6-DFF7-CCFC-5C42-C0ABDC9B2303}"/>
              </a:ext>
            </a:extLst>
          </p:cNvPr>
          <p:cNvSpPr>
            <a:spLocks noGrp="1"/>
          </p:cNvSpPr>
          <p:nvPr>
            <p:ph idx="1"/>
          </p:nvPr>
        </p:nvSpPr>
        <p:spPr>
          <a:xfrm>
            <a:off x="3693638" y="1600199"/>
            <a:ext cx="4597502" cy="4297680"/>
          </a:xfrm>
        </p:spPr>
        <p:txBody>
          <a:bodyPr anchor="ctr">
            <a:normAutofit/>
          </a:bodyPr>
          <a:lstStyle/>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Brand Building Guerrilla marketing strategies themselves can help to develop an edgy or "hip" brand image.</a:t>
            </a:r>
          </a:p>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 This can be especially advantageous when marketing to young people or when trying to establish a unique identity for themselves. </a:t>
            </a:r>
          </a:p>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Lasting Impressions Much of guerrilla marketing relies on face-to-face interaction with potential customers. </a:t>
            </a:r>
          </a:p>
          <a:p>
            <a:pPr marL="0" marR="0">
              <a:lnSpc>
                <a:spcPct val="110000"/>
              </a:lnSpc>
              <a:spcBef>
                <a:spcPts val="0"/>
              </a:spcBef>
              <a:spcAft>
                <a:spcPts val="800"/>
              </a:spcAft>
            </a:pPr>
            <a:r>
              <a:rPr lang="en-US" sz="1700">
                <a:effectLst/>
                <a:latin typeface="Calibri" panose="020F0502020204030204" pitchFamily="34" charset="0"/>
                <a:ea typeface="Calibri" panose="020F0502020204030204" pitchFamily="34" charset="0"/>
                <a:cs typeface="Arial" panose="020B0604020202020204" pitchFamily="34" charset="0"/>
              </a:rPr>
              <a:t>When guerrilla marketing tactics on the street are tied with social-media driven promotions, the bond between a company and its new customers can grow even stronger. </a:t>
            </a:r>
          </a:p>
          <a:p>
            <a:pPr>
              <a:lnSpc>
                <a:spcPct val="110000"/>
              </a:lnSpc>
            </a:pPr>
            <a:endParaRPr lang="en-US" sz="1700" dirty="0"/>
          </a:p>
        </p:txBody>
      </p:sp>
      <p:pic>
        <p:nvPicPr>
          <p:cNvPr id="7" name="Picture 6">
            <a:extLst>
              <a:ext uri="{FF2B5EF4-FFF2-40B4-BE49-F238E27FC236}">
                <a16:creationId xmlns:a16="http://schemas.microsoft.com/office/drawing/2014/main" id="{9BCE52A0-EF46-A4F8-CD3E-8A3A33CC9C09}"/>
              </a:ext>
            </a:extLst>
          </p:cNvPr>
          <p:cNvPicPr>
            <a:picLocks noChangeAspect="1"/>
          </p:cNvPicPr>
          <p:nvPr/>
        </p:nvPicPr>
        <p:blipFill>
          <a:blip r:embed="rId2"/>
          <a:stretch>
            <a:fillRect/>
          </a:stretch>
        </p:blipFill>
        <p:spPr>
          <a:xfrm>
            <a:off x="76200" y="67004"/>
            <a:ext cx="1274174" cy="1146147"/>
          </a:xfrm>
          <a:prstGeom prst="rect">
            <a:avLst/>
          </a:prstGeom>
        </p:spPr>
      </p:pic>
    </p:spTree>
    <p:extLst>
      <p:ext uri="{BB962C8B-B14F-4D97-AF65-F5344CB8AC3E}">
        <p14:creationId xmlns:p14="http://schemas.microsoft.com/office/powerpoint/2010/main" val="414517936"/>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7833" name="Rectangle 77832">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7829" name="Picture 77828" descr="Light bulb on yellow background with sketched light beams and cord">
            <a:extLst>
              <a:ext uri="{FF2B5EF4-FFF2-40B4-BE49-F238E27FC236}">
                <a16:creationId xmlns:a16="http://schemas.microsoft.com/office/drawing/2014/main" id="{CA165A97-FB7B-02F9-3C1B-F441AF4006E3}"/>
              </a:ext>
            </a:extLst>
          </p:cNvPr>
          <p:cNvPicPr>
            <a:picLocks noChangeAspect="1"/>
          </p:cNvPicPr>
          <p:nvPr/>
        </p:nvPicPr>
        <p:blipFill rotWithShape="1">
          <a:blip r:embed="rId2">
            <a:alphaModFix amt="50000"/>
          </a:blip>
          <a:srcRect l="18002"/>
          <a:stretch/>
        </p:blipFill>
        <p:spPr>
          <a:xfrm>
            <a:off x="228" y="10"/>
            <a:ext cx="9143772" cy="6857990"/>
          </a:xfrm>
          <a:prstGeom prst="rect">
            <a:avLst/>
          </a:prstGeom>
        </p:spPr>
      </p:pic>
      <p:sp>
        <p:nvSpPr>
          <p:cNvPr id="77835"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77837"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77839" name="Rectangle 77838">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77826" name="Rectangle 2"/>
          <p:cNvSpPr>
            <a:spLocks noGrp="1" noRot="1" noChangeArrowheads="1"/>
          </p:cNvSpPr>
          <p:nvPr>
            <p:ph type="title"/>
          </p:nvPr>
        </p:nvSpPr>
        <p:spPr>
          <a:xfrm>
            <a:off x="847703" y="1193800"/>
            <a:ext cx="2394787" cy="4699000"/>
          </a:xfrm>
        </p:spPr>
        <p:txBody>
          <a:bodyPr anchor="ctr">
            <a:normAutofit/>
          </a:bodyPr>
          <a:lstStyle/>
          <a:p>
            <a:pPr eaLnBrk="1" hangingPunct="1">
              <a:defRPr/>
            </a:pPr>
            <a:r>
              <a:rPr lang="en-US" sz="3000"/>
              <a:t>Building a Guerrilla Marketing Plan</a:t>
            </a:r>
          </a:p>
        </p:txBody>
      </p:sp>
      <p:cxnSp>
        <p:nvCxnSpPr>
          <p:cNvPr id="77841" name="Straight Connector 77840">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77827" name="Rectangle 3"/>
          <p:cNvSpPr>
            <a:spLocks noGrp="1" noChangeArrowheads="1"/>
          </p:cNvSpPr>
          <p:nvPr>
            <p:ph idx="1"/>
          </p:nvPr>
        </p:nvSpPr>
        <p:spPr>
          <a:xfrm>
            <a:off x="3732476" y="1193799"/>
            <a:ext cx="4878121" cy="4814077"/>
          </a:xfrm>
        </p:spPr>
        <p:txBody>
          <a:bodyPr anchor="ctr">
            <a:normAutofit/>
          </a:bodyPr>
          <a:lstStyle/>
          <a:p>
            <a:pPr eaLnBrk="1" hangingPunct="1">
              <a:spcBef>
                <a:spcPts val="600"/>
              </a:spcBef>
              <a:buFont typeface="Wingdings" pitchFamily="2" charset="2"/>
              <a:buNone/>
              <a:defRPr/>
            </a:pPr>
            <a:r>
              <a:rPr lang="en-US" dirty="0"/>
              <a:t>Guerrilla marketing strategies:</a:t>
            </a:r>
          </a:p>
          <a:p>
            <a:pPr lvl="1" eaLnBrk="1" hangingPunct="1">
              <a:spcBef>
                <a:spcPts val="600"/>
              </a:spcBef>
              <a:defRPr/>
            </a:pPr>
            <a:r>
              <a:rPr lang="en-US" u="sng" dirty="0"/>
              <a:t>Are unconventional</a:t>
            </a:r>
            <a:r>
              <a:rPr lang="en-US" dirty="0"/>
              <a:t>, </a:t>
            </a:r>
            <a:r>
              <a:rPr lang="en-US" u="sng" dirty="0"/>
              <a:t>low-cost, and creative marketing techniques </a:t>
            </a:r>
            <a:r>
              <a:rPr lang="en-US" dirty="0"/>
              <a:t>that allow a small company to realize a greater return from its marketing investment than do larger rivals.</a:t>
            </a:r>
          </a:p>
          <a:p>
            <a:pPr lvl="1" eaLnBrk="1" hangingPunct="1">
              <a:spcBef>
                <a:spcPts val="600"/>
              </a:spcBef>
              <a:defRPr/>
            </a:pPr>
            <a:r>
              <a:rPr lang="en-US" u="sng" dirty="0"/>
              <a:t>Do </a:t>
            </a:r>
            <a:r>
              <a:rPr lang="en-US" i="1" u="sng" dirty="0"/>
              <a:t>not</a:t>
            </a:r>
            <a:r>
              <a:rPr lang="en-US" u="sng" dirty="0"/>
              <a:t> require large amounts of money to be effective – just creativity.</a:t>
            </a:r>
          </a:p>
          <a:p>
            <a:pPr lvl="1" eaLnBrk="1" hangingPunct="1">
              <a:spcBef>
                <a:spcPts val="600"/>
              </a:spcBef>
              <a:defRPr/>
            </a:pPr>
            <a:r>
              <a:rPr lang="en-US" u="sng" dirty="0"/>
              <a:t>Get people talking, </a:t>
            </a:r>
          </a:p>
          <a:p>
            <a:pPr lvl="1" eaLnBrk="1" hangingPunct="1">
              <a:spcBef>
                <a:spcPts val="600"/>
              </a:spcBef>
              <a:defRPr/>
            </a:pPr>
            <a:r>
              <a:rPr lang="en-US" u="sng" dirty="0"/>
              <a:t>Think outside the box.</a:t>
            </a:r>
          </a:p>
        </p:txBody>
      </p:sp>
      <p:sp>
        <p:nvSpPr>
          <p:cNvPr id="77843"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pic>
        <p:nvPicPr>
          <p:cNvPr id="3" name="Picture 2">
            <a:extLst>
              <a:ext uri="{FF2B5EF4-FFF2-40B4-BE49-F238E27FC236}">
                <a16:creationId xmlns:a16="http://schemas.microsoft.com/office/drawing/2014/main" id="{489D1936-7552-FFE5-6AF2-B63E04C3F730}"/>
              </a:ext>
            </a:extLst>
          </p:cNvPr>
          <p:cNvPicPr>
            <a:picLocks noChangeAspect="1"/>
          </p:cNvPicPr>
          <p:nvPr/>
        </p:nvPicPr>
        <p:blipFill>
          <a:blip r:embed="rId3"/>
          <a:stretch>
            <a:fillRect/>
          </a:stretch>
        </p:blipFill>
        <p:spPr>
          <a:xfrm>
            <a:off x="17724" y="11855"/>
            <a:ext cx="1274174" cy="1146147"/>
          </a:xfrm>
          <a:prstGeom prst="rect">
            <a:avLst/>
          </a:prstGeom>
        </p:spPr>
      </p:pic>
    </p:spTree>
  </p:cSld>
  <p:clrMapOvr>
    <a:overrideClrMapping bg1="dk1" tx1="lt1" bg2="dk2" tx2="lt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7827">
                                            <p:txEl>
                                              <p:pRg st="1" end="1"/>
                                            </p:txEl>
                                          </p:spTgt>
                                        </p:tgtEl>
                                        <p:attrNameLst>
                                          <p:attrName>style.visibility</p:attrName>
                                        </p:attrNameLst>
                                      </p:cBhvr>
                                      <p:to>
                                        <p:strVal val="visible"/>
                                      </p:to>
                                    </p:set>
                                    <p:animEffect transition="in" filter="wipe(left)">
                                      <p:cBhvr>
                                        <p:cTn id="7" dur="500"/>
                                        <p:tgtEl>
                                          <p:spTgt spid="7782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7827">
                                            <p:txEl>
                                              <p:pRg st="2" end="2"/>
                                            </p:txEl>
                                          </p:spTgt>
                                        </p:tgtEl>
                                        <p:attrNameLst>
                                          <p:attrName>style.visibility</p:attrName>
                                        </p:attrNameLst>
                                      </p:cBhvr>
                                      <p:to>
                                        <p:strVal val="visible"/>
                                      </p:to>
                                    </p:set>
                                    <p:animEffect transition="in" filter="wipe(left)">
                                      <p:cBhvr>
                                        <p:cTn id="12" dur="500"/>
                                        <p:tgtEl>
                                          <p:spTgt spid="7782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7827">
                                            <p:txEl>
                                              <p:pRg st="3" end="3"/>
                                            </p:txEl>
                                          </p:spTgt>
                                        </p:tgtEl>
                                        <p:attrNameLst>
                                          <p:attrName>style.visibility</p:attrName>
                                        </p:attrNameLst>
                                      </p:cBhvr>
                                      <p:to>
                                        <p:strVal val="visible"/>
                                      </p:to>
                                    </p:set>
                                    <p:animEffect transition="in" filter="wipe(left)">
                                      <p:cBhvr>
                                        <p:cTn id="17" dur="500"/>
                                        <p:tgtEl>
                                          <p:spTgt spid="7782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7827">
                                            <p:txEl>
                                              <p:pRg st="4" end="4"/>
                                            </p:txEl>
                                          </p:spTgt>
                                        </p:tgtEl>
                                        <p:attrNameLst>
                                          <p:attrName>style.visibility</p:attrName>
                                        </p:attrNameLst>
                                      </p:cBhvr>
                                      <p:to>
                                        <p:strVal val="visible"/>
                                      </p:to>
                                    </p:set>
                                    <p:animEffect transition="in" filter="wipe(left)">
                                      <p:cBhvr>
                                        <p:cTn id="22" dur="500"/>
                                        <p:tgtEl>
                                          <p:spTgt spid="778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4EF8F487-862F-35F5-B3F7-A39D87F9FB2A}"/>
              </a:ext>
            </a:extLst>
          </p:cNvPr>
          <p:cNvSpPr>
            <a:spLocks noGrp="1"/>
          </p:cNvSpPr>
          <p:nvPr>
            <p:ph type="title"/>
          </p:nvPr>
        </p:nvSpPr>
        <p:spPr>
          <a:xfrm>
            <a:off x="1088684" y="2303047"/>
            <a:ext cx="2454070" cy="2674198"/>
          </a:xfrm>
        </p:spPr>
        <p:txBody>
          <a:bodyPr anchor="t">
            <a:normAutofit/>
          </a:bodyPr>
          <a:lstStyle/>
          <a:p>
            <a:r>
              <a:rPr kumimoji="0" lang="en-US" sz="2700"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IMPLEMENTING GUERRILLA STRATEGIES</a:t>
            </a:r>
            <a:endParaRPr lang="en-US" sz="2700" dirty="0"/>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2146542"/>
            <a:ext cx="245407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2">
            <a:extLst>
              <a:ext uri="{FF2B5EF4-FFF2-40B4-BE49-F238E27FC236}">
                <a16:creationId xmlns:a16="http://schemas.microsoft.com/office/drawing/2014/main" id="{AB0EE00E-4FF5-099D-CE6C-E46B60686CD2}"/>
              </a:ext>
            </a:extLst>
          </p:cNvPr>
          <p:cNvGraphicFramePr>
            <a:graphicFrameLocks noGrp="1"/>
          </p:cNvGraphicFramePr>
          <p:nvPr>
            <p:ph idx="1"/>
            <p:extLst>
              <p:ext uri="{D42A27DB-BD31-4B8C-83A1-F6EECF244321}">
                <p14:modId xmlns:p14="http://schemas.microsoft.com/office/powerpoint/2010/main" val="1751237628"/>
              </p:ext>
            </p:extLst>
          </p:nvPr>
        </p:nvGraphicFramePr>
        <p:xfrm>
          <a:off x="3856434" y="803275"/>
          <a:ext cx="4435078"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468C6EF5-AD1A-6235-9A1D-CA522B3EF735}"/>
              </a:ext>
            </a:extLst>
          </p:cNvPr>
          <p:cNvPicPr>
            <a:picLocks noChangeAspect="1"/>
          </p:cNvPicPr>
          <p:nvPr/>
        </p:nvPicPr>
        <p:blipFill>
          <a:blip r:embed="rId8"/>
          <a:stretch>
            <a:fillRect/>
          </a:stretch>
        </p:blipFill>
        <p:spPr>
          <a:xfrm>
            <a:off x="50627" y="5509"/>
            <a:ext cx="1274174" cy="1146147"/>
          </a:xfrm>
          <a:prstGeom prst="rect">
            <a:avLst/>
          </a:prstGeom>
        </p:spPr>
      </p:pic>
    </p:spTree>
    <p:extLst>
      <p:ext uri="{BB962C8B-B14F-4D97-AF65-F5344CB8AC3E}">
        <p14:creationId xmlns:p14="http://schemas.microsoft.com/office/powerpoint/2010/main" val="1489278008"/>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B5F7B-7B94-8635-9BF8-613D1B9DE99E}"/>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IMPLEMENTING GUERRILLA STRATEGIES</a:t>
            </a:r>
            <a:endParaRPr lang="en-US" dirty="0"/>
          </a:p>
        </p:txBody>
      </p:sp>
      <p:graphicFrame>
        <p:nvGraphicFramePr>
          <p:cNvPr id="22" name="Content Placeholder 2">
            <a:extLst>
              <a:ext uri="{FF2B5EF4-FFF2-40B4-BE49-F238E27FC236}">
                <a16:creationId xmlns:a16="http://schemas.microsoft.com/office/drawing/2014/main" id="{826101AC-5945-DD0E-D738-68B087AE75DD}"/>
              </a:ext>
            </a:extLst>
          </p:cNvPr>
          <p:cNvGraphicFramePr>
            <a:graphicFrameLocks noGrp="1"/>
          </p:cNvGraphicFramePr>
          <p:nvPr>
            <p:ph idx="1"/>
            <p:extLst>
              <p:ext uri="{D42A27DB-BD31-4B8C-83A1-F6EECF244321}">
                <p14:modId xmlns:p14="http://schemas.microsoft.com/office/powerpoint/2010/main" val="695764083"/>
              </p:ext>
            </p:extLst>
          </p:nvPr>
        </p:nvGraphicFramePr>
        <p:xfrm>
          <a:off x="1087406" y="2209800"/>
          <a:ext cx="7446994" cy="3352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F246EE7C-5EF1-D424-9DA3-EDDE3C527864}"/>
              </a:ext>
            </a:extLst>
          </p:cNvPr>
          <p:cNvPicPr>
            <a:picLocks noChangeAspect="1"/>
          </p:cNvPicPr>
          <p:nvPr/>
        </p:nvPicPr>
        <p:blipFill>
          <a:blip r:embed="rId7"/>
          <a:stretch>
            <a:fillRect/>
          </a:stretch>
        </p:blipFill>
        <p:spPr>
          <a:xfrm>
            <a:off x="3544" y="53423"/>
            <a:ext cx="1274174" cy="1146147"/>
          </a:xfrm>
          <a:prstGeom prst="rect">
            <a:avLst/>
          </a:prstGeom>
        </p:spPr>
      </p:pic>
    </p:spTree>
    <p:extLst>
      <p:ext uri="{BB962C8B-B14F-4D97-AF65-F5344CB8AC3E}">
        <p14:creationId xmlns:p14="http://schemas.microsoft.com/office/powerpoint/2010/main" val="1069482836"/>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86B93D-0879-4BC3-B616-90E5044828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0E885D-F4D2-48FD-95D9-DA0751F3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28D38838-AB85-5859-A989-F6FD2B469063}"/>
              </a:ext>
            </a:extLst>
          </p:cNvPr>
          <p:cNvSpPr>
            <a:spLocks noGrp="1"/>
          </p:cNvSpPr>
          <p:nvPr>
            <p:ph type="title"/>
          </p:nvPr>
        </p:nvSpPr>
        <p:spPr>
          <a:xfrm>
            <a:off x="5666994" y="2307410"/>
            <a:ext cx="2257806" cy="3559990"/>
          </a:xfrm>
        </p:spPr>
        <p:txBody>
          <a:bodyPr anchor="t">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GUERRILLA MARKETINGIN MARKETING MIX</a:t>
            </a:r>
            <a:endParaRPr lang="en-US" dirty="0"/>
          </a:p>
        </p:txBody>
      </p:sp>
      <p:cxnSp>
        <p:nvCxnSpPr>
          <p:cNvPr id="14" name="Straight Connector 13">
            <a:extLst>
              <a:ext uri="{FF2B5EF4-FFF2-40B4-BE49-F238E27FC236}">
                <a16:creationId xmlns:a16="http://schemas.microsoft.com/office/drawing/2014/main" id="{39EC1CB8-4497-451C-9F6C-6BC9B6505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66994" y="2146542"/>
            <a:ext cx="23681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A599AF7C-8D7E-4D1B-AB28-587084B3DEF2}"/>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graphicFrame>
        <p:nvGraphicFramePr>
          <p:cNvPr id="5" name="Content Placeholder 2">
            <a:extLst>
              <a:ext uri="{FF2B5EF4-FFF2-40B4-BE49-F238E27FC236}">
                <a16:creationId xmlns:a16="http://schemas.microsoft.com/office/drawing/2014/main" id="{418ED1DC-69AE-CC15-4385-3B67566D8D31}"/>
              </a:ext>
            </a:extLst>
          </p:cNvPr>
          <p:cNvGraphicFramePr>
            <a:graphicFrameLocks noGrp="1"/>
          </p:cNvGraphicFramePr>
          <p:nvPr>
            <p:ph idx="1"/>
            <p:extLst>
              <p:ext uri="{D42A27DB-BD31-4B8C-83A1-F6EECF244321}">
                <p14:modId xmlns:p14="http://schemas.microsoft.com/office/powerpoint/2010/main" val="1172149389"/>
              </p:ext>
            </p:extLst>
          </p:nvPr>
        </p:nvGraphicFramePr>
        <p:xfrm>
          <a:off x="304800" y="609605"/>
          <a:ext cx="4982538" cy="5445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046F6F39-770C-5D71-39EB-E11F18A17592}"/>
              </a:ext>
            </a:extLst>
          </p:cNvPr>
          <p:cNvPicPr>
            <a:picLocks noChangeAspect="1"/>
          </p:cNvPicPr>
          <p:nvPr/>
        </p:nvPicPr>
        <p:blipFill>
          <a:blip r:embed="rId7"/>
          <a:stretch>
            <a:fillRect/>
          </a:stretch>
        </p:blipFill>
        <p:spPr>
          <a:xfrm>
            <a:off x="7919484" y="0"/>
            <a:ext cx="1274174" cy="1146147"/>
          </a:xfrm>
          <a:prstGeom prst="rect">
            <a:avLst/>
          </a:prstGeom>
        </p:spPr>
      </p:pic>
    </p:spTree>
    <p:extLst>
      <p:ext uri="{BB962C8B-B14F-4D97-AF65-F5344CB8AC3E}">
        <p14:creationId xmlns:p14="http://schemas.microsoft.com/office/powerpoint/2010/main" val="1866382191"/>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AD86D-3F24-9F1D-C2AA-C0936360BAA6}"/>
              </a:ext>
            </a:extLst>
          </p:cNvPr>
          <p:cNvSpPr>
            <a:spLocks noGrp="1"/>
          </p:cNvSpPr>
          <p:nvPr>
            <p:ph type="title"/>
          </p:nvPr>
        </p:nvSpPr>
        <p:spPr>
          <a:xfrm>
            <a:off x="1088684" y="804519"/>
            <a:ext cx="7202456" cy="1049235"/>
          </a:xfrm>
        </p:spPr>
        <p:txBody>
          <a:bodyPr>
            <a:normAutofit/>
          </a:bodyPr>
          <a:lstStyle/>
          <a:p>
            <a:pPr marL="0" marR="0" lvl="0" indent="-228600" defTabSz="685800" rtl="0" eaLnBrk="1" fontAlgn="auto" latinLnBrk="0" hangingPunct="1">
              <a:spcBef>
                <a:spcPts val="0"/>
              </a:spcBef>
              <a:spcAft>
                <a:spcPts val="800"/>
              </a:spcAft>
              <a:tabLst/>
              <a:defRPr/>
            </a:pPr>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a:p>
        </p:txBody>
      </p:sp>
      <p:sp>
        <p:nvSpPr>
          <p:cNvPr id="3" name="Content Placeholder 2">
            <a:extLst>
              <a:ext uri="{FF2B5EF4-FFF2-40B4-BE49-F238E27FC236}">
                <a16:creationId xmlns:a16="http://schemas.microsoft.com/office/drawing/2014/main" id="{B9FE197B-7CE7-2504-1AE9-E37B1F37CB1F}"/>
              </a:ext>
            </a:extLst>
          </p:cNvPr>
          <p:cNvSpPr>
            <a:spLocks noGrp="1"/>
          </p:cNvSpPr>
          <p:nvPr>
            <p:ph idx="1"/>
          </p:nvPr>
        </p:nvSpPr>
        <p:spPr>
          <a:xfrm>
            <a:off x="1088684" y="2015734"/>
            <a:ext cx="4931116" cy="3546866"/>
          </a:xfrm>
        </p:spPr>
        <p:txBody>
          <a:bodyPr>
            <a:normAutofit/>
          </a:bodyPr>
          <a:lstStyle/>
          <a:p>
            <a:pPr marL="0" marR="0" indent="0">
              <a:lnSpc>
                <a:spcPct val="110000"/>
              </a:lnSpc>
              <a:spcBef>
                <a:spcPts val="0"/>
              </a:spcBef>
              <a:spcAft>
                <a:spcPts val="800"/>
              </a:spcAft>
              <a:buNone/>
            </a:pPr>
            <a:r>
              <a:rPr lang="en-US" sz="1200" b="1" u="sng" dirty="0">
                <a:effectLst/>
                <a:latin typeface="Calibri" panose="020F0502020204030204" pitchFamily="34" charset="0"/>
                <a:ea typeface="Calibri" panose="020F0502020204030204" pitchFamily="34" charset="0"/>
                <a:cs typeface="Arial" panose="020B0604020202020204" pitchFamily="34" charset="0"/>
              </a:rPr>
              <a:t>Alternative Marketing ◦ </a:t>
            </a:r>
            <a:r>
              <a:rPr lang="en-US" sz="1200" dirty="0">
                <a:effectLst/>
                <a:latin typeface="Calibri" panose="020F0502020204030204" pitchFamily="34" charset="0"/>
                <a:ea typeface="Calibri" panose="020F0502020204030204" pitchFamily="34" charset="0"/>
                <a:cs typeface="Arial" panose="020B0604020202020204" pitchFamily="34" charset="0"/>
              </a:rPr>
              <a:t>This is a popular type of guerrilla marketing which uses non-traditional ways of advertising a product. Generally, this form of marketing involves using some form of a publicity statement that is released by the company that does not directly market or promote the product but creates an appeal base for the product in question, thereby informing consumers of its existence.</a:t>
            </a:r>
          </a:p>
          <a:p>
            <a:pPr marL="0" marR="0" indent="0">
              <a:lnSpc>
                <a:spcPct val="110000"/>
              </a:lnSpc>
              <a:spcBef>
                <a:spcPts val="0"/>
              </a:spcBef>
              <a:spcAft>
                <a:spcPts val="800"/>
              </a:spcAft>
              <a:buNone/>
            </a:pPr>
            <a:r>
              <a:rPr lang="en-US" sz="1200" b="1" u="sng" dirty="0">
                <a:effectLst/>
                <a:latin typeface="Calibri" panose="020F0502020204030204" pitchFamily="34" charset="0"/>
                <a:ea typeface="Calibri" panose="020F0502020204030204" pitchFamily="34" charset="0"/>
                <a:cs typeface="Arial" panose="020B0604020202020204" pitchFamily="34" charset="0"/>
              </a:rPr>
              <a:t>Ambient Marketing </a:t>
            </a:r>
            <a:r>
              <a:rPr lang="en-US" sz="1200" dirty="0">
                <a:effectLst/>
                <a:latin typeface="Calibri" panose="020F0502020204030204" pitchFamily="34" charset="0"/>
                <a:ea typeface="Calibri" panose="020F0502020204030204" pitchFamily="34" charset="0"/>
                <a:cs typeface="Arial" panose="020B0604020202020204" pitchFamily="34" charset="0"/>
              </a:rPr>
              <a:t>◦ Of all the different categories of guerrilla marketing that exist, ambient marketing tends to cost the most. This is because of the fact that this type of marketing usually involves making use of a venue and then recreating it, the fees for which can be quite high. In this form of marketing, you use the one thing that is best synonymous with the company and then place it in other venues or things, which would normally not be associated with your company or products.</a:t>
            </a:r>
          </a:p>
          <a:p>
            <a:pPr>
              <a:lnSpc>
                <a:spcPct val="110000"/>
              </a:lnSpc>
            </a:pPr>
            <a:endParaRPr lang="en-US" sz="1100" dirty="0"/>
          </a:p>
        </p:txBody>
      </p:sp>
      <p:pic>
        <p:nvPicPr>
          <p:cNvPr id="7" name="Graphic 6" descr="Marketing">
            <a:extLst>
              <a:ext uri="{FF2B5EF4-FFF2-40B4-BE49-F238E27FC236}">
                <a16:creationId xmlns:a16="http://schemas.microsoft.com/office/drawing/2014/main" id="{15350209-C84E-9DC1-6518-9F15EB6F91B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24600" y="2351497"/>
            <a:ext cx="2625536" cy="2625536"/>
          </a:xfrm>
          <a:prstGeom prst="rect">
            <a:avLst/>
          </a:prstGeom>
        </p:spPr>
      </p:pic>
      <p:pic>
        <p:nvPicPr>
          <p:cNvPr id="8" name="Picture 7">
            <a:extLst>
              <a:ext uri="{FF2B5EF4-FFF2-40B4-BE49-F238E27FC236}">
                <a16:creationId xmlns:a16="http://schemas.microsoft.com/office/drawing/2014/main" id="{20A6F81D-BC24-C058-1412-6B1AB3C060D2}"/>
              </a:ext>
            </a:extLst>
          </p:cNvPr>
          <p:cNvPicPr>
            <a:picLocks noChangeAspect="1"/>
          </p:cNvPicPr>
          <p:nvPr/>
        </p:nvPicPr>
        <p:blipFill>
          <a:blip r:embed="rId4"/>
          <a:stretch>
            <a:fillRect/>
          </a:stretch>
        </p:blipFill>
        <p:spPr>
          <a:xfrm>
            <a:off x="0" y="0"/>
            <a:ext cx="1274174" cy="1146147"/>
          </a:xfrm>
          <a:prstGeom prst="rect">
            <a:avLst/>
          </a:prstGeom>
        </p:spPr>
      </p:pic>
    </p:spTree>
    <p:extLst>
      <p:ext uri="{BB962C8B-B14F-4D97-AF65-F5344CB8AC3E}">
        <p14:creationId xmlns:p14="http://schemas.microsoft.com/office/powerpoint/2010/main" val="3912958864"/>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C70BFDB-979D-4D01-8764-154458F98B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5FCB5B7-E85D-4C9D-AE9B-2B04C20D7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6" name="Group 15">
            <a:extLst>
              <a:ext uri="{FF2B5EF4-FFF2-40B4-BE49-F238E27FC236}">
                <a16:creationId xmlns:a16="http://schemas.microsoft.com/office/drawing/2014/main" id="{4C48EA7D-6DFA-4BAB-B557-0D500356BE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4179" y="482171"/>
            <a:ext cx="3055900" cy="5149101"/>
            <a:chOff x="632239" y="482171"/>
            <a:chExt cx="4074533" cy="5149101"/>
          </a:xfrm>
        </p:grpSpPr>
        <p:sp>
          <p:nvSpPr>
            <p:cNvPr id="17" name="Rectangle 16">
              <a:extLst>
                <a:ext uri="{FF2B5EF4-FFF2-40B4-BE49-F238E27FC236}">
                  <a16:creationId xmlns:a16="http://schemas.microsoft.com/office/drawing/2014/main" id="{0A792C74-3AEF-46D7-BB84-FE0A1C9FD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9"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3F01C4D-F010-44B1-B80D-DE6D0036F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8"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66DEDBC9-7E02-4AC1-84C0-28900C560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0281" y="977965"/>
            <a:ext cx="2343386"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5D8167BA-4647-4588-9EF8-AFA0496DC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92769" y="1847088"/>
            <a:ext cx="4161029"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91FE90E6-8C83-2ED1-BBE0-9E21FA8A680E}"/>
              </a:ext>
            </a:extLst>
          </p:cNvPr>
          <p:cNvSpPr>
            <a:spLocks noGrp="1"/>
          </p:cNvSpPr>
          <p:nvPr>
            <p:ph type="title"/>
          </p:nvPr>
        </p:nvSpPr>
        <p:spPr>
          <a:xfrm>
            <a:off x="3891032" y="804520"/>
            <a:ext cx="4162766" cy="1049235"/>
          </a:xfrm>
        </p:spPr>
        <p:txBody>
          <a:bodyPr>
            <a:normAutofit/>
          </a:bodyPr>
          <a:lstStyle/>
          <a:p>
            <a:pPr marL="0" marR="0" lvl="0" indent="-228600" defTabSz="685800" rtl="0" eaLnBrk="1" fontAlgn="auto" latinLnBrk="0" hangingPunct="1">
              <a:spcBef>
                <a:spcPts val="0"/>
              </a:spcBef>
              <a:spcAft>
                <a:spcPts val="800"/>
              </a:spcAft>
              <a:tabLst/>
              <a:defRPr/>
            </a:pPr>
            <a:r>
              <a:rPr kumimoji="0" lang="en-US" sz="27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sz="27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sz="2700" dirty="0"/>
          </a:p>
        </p:txBody>
      </p:sp>
      <p:pic>
        <p:nvPicPr>
          <p:cNvPr id="7" name="Graphic 6" descr="Telescope">
            <a:extLst>
              <a:ext uri="{FF2B5EF4-FFF2-40B4-BE49-F238E27FC236}">
                <a16:creationId xmlns:a16="http://schemas.microsoft.com/office/drawing/2014/main" id="{D2741CC9-FE25-7C00-59C1-7EF60E1AF89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64078" y="1999767"/>
            <a:ext cx="2099327" cy="2099327"/>
          </a:xfrm>
          <a:prstGeom prst="rect">
            <a:avLst/>
          </a:prstGeom>
        </p:spPr>
      </p:pic>
      <p:sp>
        <p:nvSpPr>
          <p:cNvPr id="3" name="Content Placeholder 2">
            <a:extLst>
              <a:ext uri="{FF2B5EF4-FFF2-40B4-BE49-F238E27FC236}">
                <a16:creationId xmlns:a16="http://schemas.microsoft.com/office/drawing/2014/main" id="{21CA7ED5-73DD-A2A7-0315-74D91AC15759}"/>
              </a:ext>
            </a:extLst>
          </p:cNvPr>
          <p:cNvSpPr>
            <a:spLocks noGrp="1"/>
          </p:cNvSpPr>
          <p:nvPr>
            <p:ph idx="1"/>
          </p:nvPr>
        </p:nvSpPr>
        <p:spPr>
          <a:xfrm>
            <a:off x="3891031" y="2015732"/>
            <a:ext cx="4643369" cy="3615536"/>
          </a:xfrm>
        </p:spPr>
        <p:txBody>
          <a:bodyPr>
            <a:normAutofit lnSpcReduction="10000"/>
          </a:bodyPr>
          <a:lstStyle/>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Astroturfing ◦ </a:t>
            </a:r>
            <a:r>
              <a:rPr lang="en-US" sz="1400" dirty="0">
                <a:effectLst/>
                <a:latin typeface="Calibri" panose="020F0502020204030204" pitchFamily="34" charset="0"/>
                <a:ea typeface="Calibri" panose="020F0502020204030204" pitchFamily="34" charset="0"/>
                <a:cs typeface="Arial" panose="020B0604020202020204" pitchFamily="34" charset="0"/>
              </a:rPr>
              <a:t>This form of marketing is very similar to the grassroots movement in which individuals promote a product because of the good experience they have had with it. But unlike the latter, which is an honest promotion, in astroturfing (which is generally done through blogs), the people promoting the products are often on the payroll of the company or own the company themselves. The bloggers do not reveal that they are connected to the company.</a:t>
            </a:r>
          </a:p>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Experiential Marketing ◦ </a:t>
            </a:r>
            <a:r>
              <a:rPr lang="en-US" sz="1400" dirty="0">
                <a:effectLst/>
                <a:latin typeface="Calibri" panose="020F0502020204030204" pitchFamily="34" charset="0"/>
                <a:ea typeface="Calibri" panose="020F0502020204030204" pitchFamily="34" charset="0"/>
                <a:cs typeface="Arial" panose="020B0604020202020204" pitchFamily="34" charset="0"/>
              </a:rPr>
              <a:t>In this form of marketing, the attempt is to allow a prospective consumer to experience the product in question, so that they have something tangible to connect with. The company allows people to experience the product in question. It is often stated that this form of marketing allows the consumer to make a more informed and intelligent decision.</a:t>
            </a:r>
          </a:p>
          <a:p>
            <a:pPr>
              <a:lnSpc>
                <a:spcPct val="110000"/>
              </a:lnSpc>
            </a:pPr>
            <a:endParaRPr lang="en-US" sz="1400" dirty="0"/>
          </a:p>
        </p:txBody>
      </p:sp>
      <p:pic>
        <p:nvPicPr>
          <p:cNvPr id="24" name="Picture 23">
            <a:extLst>
              <a:ext uri="{FF2B5EF4-FFF2-40B4-BE49-F238E27FC236}">
                <a16:creationId xmlns:a16="http://schemas.microsoft.com/office/drawing/2014/main" id="{BAC44D98-B853-4420-8ED4-E3792706D4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6" name="Straight Connector 25">
            <a:extLst>
              <a:ext uri="{FF2B5EF4-FFF2-40B4-BE49-F238E27FC236}">
                <a16:creationId xmlns:a16="http://schemas.microsoft.com/office/drawing/2014/main" id="{46625410-A0A9-42B8-96F9-540C7C42CB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E06C092B-8621-4C5B-DC98-509EDDDBC93C}"/>
              </a:ext>
            </a:extLst>
          </p:cNvPr>
          <p:cNvPicPr>
            <a:picLocks noChangeAspect="1"/>
          </p:cNvPicPr>
          <p:nvPr/>
        </p:nvPicPr>
        <p:blipFill>
          <a:blip r:embed="rId5"/>
          <a:stretch>
            <a:fillRect/>
          </a:stretch>
        </p:blipFill>
        <p:spPr>
          <a:xfrm>
            <a:off x="7931110" y="-67712"/>
            <a:ext cx="1274174" cy="1146147"/>
          </a:xfrm>
          <a:prstGeom prst="rect">
            <a:avLst/>
          </a:prstGeom>
        </p:spPr>
      </p:pic>
    </p:spTree>
    <p:extLst>
      <p:ext uri="{BB962C8B-B14F-4D97-AF65-F5344CB8AC3E}">
        <p14:creationId xmlns:p14="http://schemas.microsoft.com/office/powerpoint/2010/main" val="1156549256"/>
      </p:ext>
    </p:extLst>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437A2-E4FF-A61C-30FE-5BB28B626376}"/>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pic>
        <p:nvPicPr>
          <p:cNvPr id="6" name="Picture 5">
            <a:extLst>
              <a:ext uri="{FF2B5EF4-FFF2-40B4-BE49-F238E27FC236}">
                <a16:creationId xmlns:a16="http://schemas.microsoft.com/office/drawing/2014/main" id="{55E28A50-13A9-CA72-74DF-EAC0481847DC}"/>
              </a:ext>
            </a:extLst>
          </p:cNvPr>
          <p:cNvPicPr>
            <a:picLocks noChangeAspect="1"/>
          </p:cNvPicPr>
          <p:nvPr/>
        </p:nvPicPr>
        <p:blipFill>
          <a:blip r:embed="rId2"/>
          <a:stretch>
            <a:fillRect/>
          </a:stretch>
        </p:blipFill>
        <p:spPr>
          <a:xfrm>
            <a:off x="1087846" y="2643753"/>
            <a:ext cx="2194574" cy="2194574"/>
          </a:xfrm>
          <a:prstGeom prst="rect">
            <a:avLst/>
          </a:prstGeom>
        </p:spPr>
      </p:pic>
      <p:sp>
        <p:nvSpPr>
          <p:cNvPr id="3" name="Content Placeholder 2">
            <a:extLst>
              <a:ext uri="{FF2B5EF4-FFF2-40B4-BE49-F238E27FC236}">
                <a16:creationId xmlns:a16="http://schemas.microsoft.com/office/drawing/2014/main" id="{4C90E4D4-80E4-D5E9-96BF-ACF8692320D7}"/>
              </a:ext>
            </a:extLst>
          </p:cNvPr>
          <p:cNvSpPr>
            <a:spLocks noGrp="1"/>
          </p:cNvSpPr>
          <p:nvPr>
            <p:ph idx="1"/>
          </p:nvPr>
        </p:nvSpPr>
        <p:spPr>
          <a:xfrm>
            <a:off x="3644302" y="2015734"/>
            <a:ext cx="4966298" cy="3623066"/>
          </a:xfrm>
        </p:spPr>
        <p:txBody>
          <a:bodyPr>
            <a:normAutofit lnSpcReduction="10000"/>
          </a:bodyPr>
          <a:lstStyle/>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Presume Marketing ◦ </a:t>
            </a:r>
            <a:r>
              <a:rPr lang="en-US" sz="1400" dirty="0">
                <a:effectLst/>
                <a:latin typeface="Calibri" panose="020F0502020204030204" pitchFamily="34" charset="0"/>
                <a:ea typeface="Calibri" panose="020F0502020204030204" pitchFamily="34" charset="0"/>
                <a:cs typeface="Arial" panose="020B0604020202020204" pitchFamily="34" charset="0"/>
              </a:rPr>
              <a:t>This is the form of guerrilla marketing where the company aims at making people realize the presence of the product. They try to achieve this by placing products in those places where they are bound to get a lot of recognition and exposure. Product placement in movies and television shows is often considered to be a type of presume marketing. On the Internet when you place notes or photographs on different websites you are indulging in presume marketing.</a:t>
            </a:r>
          </a:p>
          <a:p>
            <a:pPr marL="0" marR="0">
              <a:lnSpc>
                <a:spcPct val="110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Tissue Packing Marketing ◦ </a:t>
            </a:r>
            <a:r>
              <a:rPr lang="en-US" sz="1400" dirty="0">
                <a:effectLst/>
                <a:latin typeface="Calibri" panose="020F0502020204030204" pitchFamily="34" charset="0"/>
                <a:ea typeface="Calibri" panose="020F0502020204030204" pitchFamily="34" charset="0"/>
                <a:cs typeface="Arial" panose="020B0604020202020204" pitchFamily="34" charset="0"/>
              </a:rPr>
              <a:t>Made </a:t>
            </a:r>
            <a:r>
              <a:rPr lang="en-US" sz="1600" dirty="0">
                <a:effectLst/>
                <a:latin typeface="Calibri" panose="020F0502020204030204" pitchFamily="34" charset="0"/>
                <a:ea typeface="Calibri" panose="020F0502020204030204" pitchFamily="34" charset="0"/>
                <a:cs typeface="Arial" panose="020B0604020202020204" pitchFamily="34" charset="0"/>
              </a:rPr>
              <a:t>popular</a:t>
            </a:r>
            <a:r>
              <a:rPr lang="en-US" sz="1400" dirty="0">
                <a:effectLst/>
                <a:latin typeface="Calibri" panose="020F0502020204030204" pitchFamily="34" charset="0"/>
                <a:ea typeface="Calibri" panose="020F0502020204030204" pitchFamily="34" charset="0"/>
                <a:cs typeface="Arial" panose="020B0604020202020204" pitchFamily="34" charset="0"/>
              </a:rPr>
              <a:t> in Japan, this form of advertising as the name suggests, involves promoting products on the cover of tissue papers. Since it is such a commonly used product and can be retained for a while, it is a great way of ensuring that the product remains in the memory of the consumer. This technique is generally considered to be more useful than advertising on flyers.</a:t>
            </a:r>
          </a:p>
          <a:p>
            <a:pPr>
              <a:lnSpc>
                <a:spcPct val="110000"/>
              </a:lnSpc>
            </a:pPr>
            <a:endParaRPr lang="en-US" sz="1100" dirty="0"/>
          </a:p>
        </p:txBody>
      </p:sp>
      <p:pic>
        <p:nvPicPr>
          <p:cNvPr id="7" name="Picture 6">
            <a:extLst>
              <a:ext uri="{FF2B5EF4-FFF2-40B4-BE49-F238E27FC236}">
                <a16:creationId xmlns:a16="http://schemas.microsoft.com/office/drawing/2014/main" id="{0598B506-CE7E-CB75-2304-5729C1F49CE5}"/>
              </a:ext>
            </a:extLst>
          </p:cNvPr>
          <p:cNvPicPr>
            <a:picLocks noChangeAspect="1"/>
          </p:cNvPicPr>
          <p:nvPr/>
        </p:nvPicPr>
        <p:blipFill>
          <a:blip r:embed="rId3"/>
          <a:stretch>
            <a:fillRect/>
          </a:stretch>
        </p:blipFill>
        <p:spPr>
          <a:xfrm>
            <a:off x="7973513" y="-76200"/>
            <a:ext cx="1274174" cy="1146147"/>
          </a:xfrm>
          <a:prstGeom prst="rect">
            <a:avLst/>
          </a:prstGeom>
        </p:spPr>
      </p:pic>
    </p:spTree>
    <p:extLst>
      <p:ext uri="{BB962C8B-B14F-4D97-AF65-F5344CB8AC3E}">
        <p14:creationId xmlns:p14="http://schemas.microsoft.com/office/powerpoint/2010/main" val="4081616571"/>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6BE60-1822-3557-2094-23C388C30B01}"/>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pic>
        <p:nvPicPr>
          <p:cNvPr id="7" name="Graphic 6" descr="Verified Brand">
            <a:extLst>
              <a:ext uri="{FF2B5EF4-FFF2-40B4-BE49-F238E27FC236}">
                <a16:creationId xmlns:a16="http://schemas.microsoft.com/office/drawing/2014/main" id="{62D880D7-9CE4-7E16-8EBB-9CCF4827D58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7846" y="2643753"/>
            <a:ext cx="2194574" cy="2194574"/>
          </a:xfrm>
          <a:prstGeom prst="rect">
            <a:avLst/>
          </a:prstGeom>
        </p:spPr>
      </p:pic>
      <p:sp>
        <p:nvSpPr>
          <p:cNvPr id="3" name="Content Placeholder 2">
            <a:extLst>
              <a:ext uri="{FF2B5EF4-FFF2-40B4-BE49-F238E27FC236}">
                <a16:creationId xmlns:a16="http://schemas.microsoft.com/office/drawing/2014/main" id="{F31D34FC-8AF3-AF0E-418E-D8BB9400110F}"/>
              </a:ext>
            </a:extLst>
          </p:cNvPr>
          <p:cNvSpPr>
            <a:spLocks noGrp="1"/>
          </p:cNvSpPr>
          <p:nvPr>
            <p:ph idx="1"/>
          </p:nvPr>
        </p:nvSpPr>
        <p:spPr>
          <a:xfrm>
            <a:off x="3644302" y="2015734"/>
            <a:ext cx="4890098" cy="3546866"/>
          </a:xfrm>
        </p:spPr>
        <p:txBody>
          <a:bodyPr>
            <a:normAutofit fontScale="92500" lnSpcReduction="10000"/>
          </a:bodyPr>
          <a:lstStyle/>
          <a:p>
            <a:pPr marL="0" marR="0">
              <a:lnSpc>
                <a:spcPct val="110000"/>
              </a:lnSpc>
              <a:spcBef>
                <a:spcPts val="0"/>
              </a:spcBef>
              <a:spcAft>
                <a:spcPts val="800"/>
              </a:spcAft>
            </a:pPr>
            <a:r>
              <a:rPr lang="en-US" sz="1600" b="1" u="sng" dirty="0">
                <a:effectLst/>
                <a:latin typeface="Calibri" panose="020F0502020204030204" pitchFamily="34" charset="0"/>
                <a:ea typeface="Calibri" panose="020F0502020204030204" pitchFamily="34" charset="0"/>
                <a:cs typeface="Arial" panose="020B0604020202020204" pitchFamily="34" charset="0"/>
              </a:rPr>
              <a:t>Undercover Marketing ◦ </a:t>
            </a:r>
            <a:r>
              <a:rPr lang="en-US" sz="1600" dirty="0">
                <a:effectLst/>
                <a:latin typeface="Calibri" panose="020F0502020204030204" pitchFamily="34" charset="0"/>
                <a:ea typeface="Calibri" panose="020F0502020204030204" pitchFamily="34" charset="0"/>
                <a:cs typeface="Arial" panose="020B0604020202020204" pitchFamily="34" charset="0"/>
              </a:rPr>
              <a:t>Also known as stealth marketing, it involves the use of a celebrity to advertise the product by using it in public places. They vocalize their loyalties to the product that they are using. In this manner, the celeb is encouraging fans to use the same product that he is using and is creating awareness about the product.</a:t>
            </a:r>
          </a:p>
          <a:p>
            <a:pPr marL="0" marR="0">
              <a:lnSpc>
                <a:spcPct val="110000"/>
              </a:lnSpc>
              <a:spcBef>
                <a:spcPts val="0"/>
              </a:spcBef>
              <a:spcAft>
                <a:spcPts val="800"/>
              </a:spcAft>
            </a:pPr>
            <a:r>
              <a:rPr lang="en-US" sz="1600" b="1" u="sng" dirty="0">
                <a:effectLst/>
                <a:latin typeface="Calibri" panose="020F0502020204030204" pitchFamily="34" charset="0"/>
                <a:ea typeface="Calibri" panose="020F0502020204030204" pitchFamily="34" charset="0"/>
                <a:cs typeface="Arial" panose="020B0604020202020204" pitchFamily="34" charset="0"/>
              </a:rPr>
              <a:t>Viral Marketing ◦ </a:t>
            </a:r>
            <a:r>
              <a:rPr lang="en-US" sz="1600" dirty="0">
                <a:effectLst/>
                <a:latin typeface="Calibri" panose="020F0502020204030204" pitchFamily="34" charset="0"/>
                <a:ea typeface="Calibri" panose="020F0502020204030204" pitchFamily="34" charset="0"/>
                <a:cs typeface="Arial" panose="020B0604020202020204" pitchFamily="34" charset="0"/>
              </a:rPr>
              <a:t>This type of guerrilla marketing uses different social networking sites and popular games and videos to create recognition for the brand and the product. The technique is such that if a commercial captures the attention of the target base, it will be circulated by them without the company having to incur any costs. The reason it is called viral marketing is because of the comparison that has been made to the spread of computer viruses.</a:t>
            </a:r>
          </a:p>
          <a:p>
            <a:pPr>
              <a:lnSpc>
                <a:spcPct val="110000"/>
              </a:lnSpc>
            </a:pPr>
            <a:endParaRPr lang="en-US" sz="1300" dirty="0"/>
          </a:p>
        </p:txBody>
      </p:sp>
      <p:pic>
        <p:nvPicPr>
          <p:cNvPr id="6" name="Picture 5">
            <a:extLst>
              <a:ext uri="{FF2B5EF4-FFF2-40B4-BE49-F238E27FC236}">
                <a16:creationId xmlns:a16="http://schemas.microsoft.com/office/drawing/2014/main" id="{2CB0D6EF-5588-F5FE-9330-6E3449946280}"/>
              </a:ext>
            </a:extLst>
          </p:cNvPr>
          <p:cNvPicPr>
            <a:picLocks noChangeAspect="1"/>
          </p:cNvPicPr>
          <p:nvPr/>
        </p:nvPicPr>
        <p:blipFill>
          <a:blip r:embed="rId4"/>
          <a:stretch>
            <a:fillRect/>
          </a:stretch>
        </p:blipFill>
        <p:spPr>
          <a:xfrm>
            <a:off x="7924800" y="-76200"/>
            <a:ext cx="1274174" cy="1146147"/>
          </a:xfrm>
          <a:prstGeom prst="rect">
            <a:avLst/>
          </a:prstGeom>
        </p:spPr>
      </p:pic>
    </p:spTree>
    <p:extLst>
      <p:ext uri="{BB962C8B-B14F-4D97-AF65-F5344CB8AC3E}">
        <p14:creationId xmlns:p14="http://schemas.microsoft.com/office/powerpoint/2010/main" val="3661811970"/>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4CD6B-3197-3584-3A04-71EA8D7C0D5F}"/>
              </a:ext>
            </a:extLst>
          </p:cNvPr>
          <p:cNvSpPr>
            <a:spLocks noGrp="1"/>
          </p:cNvSpPr>
          <p:nvPr>
            <p:ph type="title"/>
          </p:nvPr>
        </p:nvSpPr>
        <p:spPr>
          <a:xfrm>
            <a:off x="1088684" y="804519"/>
            <a:ext cx="7202456" cy="1049235"/>
          </a:xfrm>
        </p:spPr>
        <p:txBody>
          <a:bodyP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Types of Guerrilla Marketing</a:t>
            </a:r>
            <a:b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E854F404-71FA-69EF-FEB1-CDE0BEB007E9}"/>
              </a:ext>
            </a:extLst>
          </p:cNvPr>
          <p:cNvSpPr>
            <a:spLocks noGrp="1"/>
          </p:cNvSpPr>
          <p:nvPr>
            <p:ph idx="1"/>
          </p:nvPr>
        </p:nvSpPr>
        <p:spPr>
          <a:xfrm>
            <a:off x="1088684" y="2015734"/>
            <a:ext cx="4216713" cy="3450613"/>
          </a:xfrm>
        </p:spPr>
        <p:txBody>
          <a:bodyPr>
            <a:normAutofit/>
          </a:bodyPr>
          <a:lstStyle/>
          <a:p>
            <a:pPr>
              <a:lnSpc>
                <a:spcPct val="110000"/>
              </a:lnSpc>
            </a:pPr>
            <a:r>
              <a:rPr lang="en-US" b="1" u="sng" dirty="0">
                <a:latin typeface="Calibri" panose="020F0502020204030204" pitchFamily="34" charset="0"/>
                <a:ea typeface="Calibri" panose="020F0502020204030204" pitchFamily="34" charset="0"/>
                <a:cs typeface="Arial" panose="020B0604020202020204" pitchFamily="34" charset="0"/>
              </a:rPr>
              <a:t>Wild Posting ◦ </a:t>
            </a:r>
            <a:r>
              <a:rPr lang="en-US" dirty="0">
                <a:effectLst/>
                <a:latin typeface="Calibri" panose="020F0502020204030204" pitchFamily="34" charset="0"/>
                <a:ea typeface="Calibri" panose="020F0502020204030204" pitchFamily="34" charset="0"/>
                <a:cs typeface="Arial" panose="020B0604020202020204" pitchFamily="34" charset="0"/>
              </a:rPr>
              <a:t>Unlike other types which tend to be subtle, this form involves over-the-top promotion of your product by placing posters wherever they can be placed and making the message hard to miss. Of course, the cost factor involved in this form of marketing is very less which makes it effective in the long run.</a:t>
            </a:r>
            <a:endParaRPr lang="en-US" dirty="0"/>
          </a:p>
        </p:txBody>
      </p:sp>
      <p:pic>
        <p:nvPicPr>
          <p:cNvPr id="7" name="Graphic 6" descr="Advertising">
            <a:extLst>
              <a:ext uri="{FF2B5EF4-FFF2-40B4-BE49-F238E27FC236}">
                <a16:creationId xmlns:a16="http://schemas.microsoft.com/office/drawing/2014/main" id="{3FDEF305-A9B7-64FC-7D64-384FE1F743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665604" y="2428272"/>
            <a:ext cx="2625536" cy="2625536"/>
          </a:xfrm>
          <a:prstGeom prst="rect">
            <a:avLst/>
          </a:prstGeom>
        </p:spPr>
      </p:pic>
      <p:pic>
        <p:nvPicPr>
          <p:cNvPr id="6" name="Picture 5">
            <a:extLst>
              <a:ext uri="{FF2B5EF4-FFF2-40B4-BE49-F238E27FC236}">
                <a16:creationId xmlns:a16="http://schemas.microsoft.com/office/drawing/2014/main" id="{7D986210-75CB-6DBF-312A-689BD1F9647C}"/>
              </a:ext>
            </a:extLst>
          </p:cNvPr>
          <p:cNvPicPr>
            <a:picLocks noChangeAspect="1"/>
          </p:cNvPicPr>
          <p:nvPr/>
        </p:nvPicPr>
        <p:blipFill>
          <a:blip r:embed="rId4"/>
          <a:stretch>
            <a:fillRect/>
          </a:stretch>
        </p:blipFill>
        <p:spPr>
          <a:xfrm>
            <a:off x="8001000" y="-55813"/>
            <a:ext cx="1274174" cy="1146147"/>
          </a:xfrm>
          <a:prstGeom prst="rect">
            <a:avLst/>
          </a:prstGeom>
        </p:spPr>
      </p:pic>
    </p:spTree>
    <p:extLst>
      <p:ext uri="{BB962C8B-B14F-4D97-AF65-F5344CB8AC3E}">
        <p14:creationId xmlns:p14="http://schemas.microsoft.com/office/powerpoint/2010/main" val="3000714247"/>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20</a:t>
            </a:fld>
            <a:endParaRPr lang="en-US"/>
          </a:p>
        </p:txBody>
      </p:sp>
      <p:pic>
        <p:nvPicPr>
          <p:cNvPr id="40962" name="Picture 2" descr="C:\Users\win7\Desktop\guerrilla marketing\20190415_223613.jpg"/>
          <p:cNvPicPr>
            <a:picLocks noChangeAspect="1" noChangeArrowheads="1"/>
          </p:cNvPicPr>
          <p:nvPr/>
        </p:nvPicPr>
        <p:blipFill>
          <a:blip r:embed="rId2"/>
          <a:srcRect/>
          <a:stretch>
            <a:fillRect/>
          </a:stretch>
        </p:blipFill>
        <p:spPr bwMode="auto">
          <a:xfrm>
            <a:off x="-571500" y="-285750"/>
            <a:ext cx="10287000" cy="7677150"/>
          </a:xfrm>
          <a:prstGeom prst="rect">
            <a:avLst/>
          </a:prstGeom>
          <a:noFill/>
        </p:spPr>
      </p:pic>
      <p:pic>
        <p:nvPicPr>
          <p:cNvPr id="6" name="Picture 5">
            <a:extLst>
              <a:ext uri="{FF2B5EF4-FFF2-40B4-BE49-F238E27FC236}">
                <a16:creationId xmlns:a16="http://schemas.microsoft.com/office/drawing/2014/main" id="{8B2B53F7-2CA2-F5EA-C4FE-996A78AF6448}"/>
              </a:ext>
            </a:extLst>
          </p:cNvPr>
          <p:cNvPicPr>
            <a:picLocks noChangeAspect="1"/>
          </p:cNvPicPr>
          <p:nvPr/>
        </p:nvPicPr>
        <p:blipFill>
          <a:blip r:embed="rId3"/>
          <a:stretch>
            <a:fillRect/>
          </a:stretch>
        </p:blipFill>
        <p:spPr>
          <a:xfrm>
            <a:off x="8506913" y="5105400"/>
            <a:ext cx="1274174" cy="1146147"/>
          </a:xfrm>
          <a:prstGeom prst="rect">
            <a:avLst/>
          </a:prstGeom>
        </p:spPr>
      </p:pic>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Some</a:t>
            </a:r>
            <a:r>
              <a:rPr lang="fr-FR" dirty="0"/>
              <a:t> </a:t>
            </a:r>
            <a:r>
              <a:rPr lang="fr-FR" dirty="0" err="1"/>
              <a:t>Examples</a:t>
            </a:r>
            <a:r>
              <a:rPr lang="fr-FR" dirty="0"/>
              <a:t> of Guerrilla Marketing</a:t>
            </a:r>
          </a:p>
        </p:txBody>
      </p:sp>
      <p:pic>
        <p:nvPicPr>
          <p:cNvPr id="32770" name="Picture 2" descr="C:\Users\win7\Desktop\guerrilla marketing\is (2).jpg"/>
          <p:cNvPicPr>
            <a:picLocks noGrp="1" noChangeAspect="1" noChangeArrowheads="1"/>
          </p:cNvPicPr>
          <p:nvPr>
            <p:ph idx="1"/>
          </p:nvPr>
        </p:nvPicPr>
        <p:blipFill>
          <a:blip r:embed="rId2"/>
          <a:srcRect/>
          <a:stretch>
            <a:fillRect/>
          </a:stretch>
        </p:blipFill>
        <p:spPr bwMode="auto">
          <a:xfrm>
            <a:off x="381000" y="1752600"/>
            <a:ext cx="3581400" cy="4275931"/>
          </a:xfrm>
          <a:prstGeom prst="rect">
            <a:avLst/>
          </a:prstGeom>
          <a:noFill/>
        </p:spPr>
      </p:pic>
      <p:pic>
        <p:nvPicPr>
          <p:cNvPr id="32771" name="Picture 3" descr="C:\Users\win7\Desktop\guerrilla marketing\is.jpg"/>
          <p:cNvPicPr>
            <a:picLocks noChangeAspect="1" noChangeArrowheads="1"/>
          </p:cNvPicPr>
          <p:nvPr/>
        </p:nvPicPr>
        <p:blipFill>
          <a:blip r:embed="rId3"/>
          <a:srcRect/>
          <a:stretch>
            <a:fillRect/>
          </a:stretch>
        </p:blipFill>
        <p:spPr bwMode="auto">
          <a:xfrm>
            <a:off x="4191000" y="1752600"/>
            <a:ext cx="4330700" cy="4267200"/>
          </a:xfrm>
          <a:prstGeom prst="rect">
            <a:avLst/>
          </a:prstGeom>
          <a:noFill/>
        </p:spPr>
      </p:pic>
      <p:pic>
        <p:nvPicPr>
          <p:cNvPr id="3" name="Picture 2">
            <a:extLst>
              <a:ext uri="{FF2B5EF4-FFF2-40B4-BE49-F238E27FC236}">
                <a16:creationId xmlns:a16="http://schemas.microsoft.com/office/drawing/2014/main" id="{3A0B28D2-C41E-D0F9-FA2B-76DD164ED68C}"/>
              </a:ext>
            </a:extLst>
          </p:cNvPr>
          <p:cNvPicPr>
            <a:picLocks noChangeAspect="1"/>
          </p:cNvPicPr>
          <p:nvPr/>
        </p:nvPicPr>
        <p:blipFill>
          <a:blip r:embed="rId4"/>
          <a:stretch>
            <a:fillRect/>
          </a:stretch>
        </p:blipFill>
        <p:spPr>
          <a:xfrm>
            <a:off x="-10633" y="73053"/>
            <a:ext cx="1274174" cy="1146147"/>
          </a:xfrm>
          <a:prstGeom prst="rect">
            <a:avLst/>
          </a:prstGeom>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win7\Desktop\guerrilla marketing\f9e15d38cf48884bf19548727ec2f228.jpg"/>
          <p:cNvPicPr>
            <a:picLocks noGrp="1" noChangeAspect="1" noChangeArrowheads="1"/>
          </p:cNvPicPr>
          <p:nvPr>
            <p:ph idx="1"/>
          </p:nvPr>
        </p:nvPicPr>
        <p:blipFill>
          <a:blip r:embed="rId2"/>
          <a:srcRect/>
          <a:stretch>
            <a:fillRect/>
          </a:stretch>
        </p:blipFill>
        <p:spPr bwMode="auto">
          <a:xfrm>
            <a:off x="381000" y="609600"/>
            <a:ext cx="3394472" cy="5592763"/>
          </a:xfrm>
          <a:prstGeom prst="rect">
            <a:avLst/>
          </a:prstGeom>
          <a:noFill/>
        </p:spPr>
      </p:pic>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22</a:t>
            </a:fld>
            <a:endParaRPr lang="en-US" dirty="0"/>
          </a:p>
        </p:txBody>
      </p:sp>
      <p:pic>
        <p:nvPicPr>
          <p:cNvPr id="34819" name="Picture 3" descr="C:\Users\win7\Desktop\guerrilla marketing\mars-truck.jpg"/>
          <p:cNvPicPr>
            <a:picLocks noChangeAspect="1" noChangeArrowheads="1"/>
          </p:cNvPicPr>
          <p:nvPr/>
        </p:nvPicPr>
        <p:blipFill>
          <a:blip r:embed="rId3"/>
          <a:srcRect/>
          <a:stretch>
            <a:fillRect/>
          </a:stretch>
        </p:blipFill>
        <p:spPr bwMode="auto">
          <a:xfrm>
            <a:off x="4038600" y="609600"/>
            <a:ext cx="4495800" cy="5638800"/>
          </a:xfrm>
          <a:prstGeom prst="rect">
            <a:avLst/>
          </a:prstGeom>
          <a:noFill/>
        </p:spPr>
      </p:pic>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pic>
        <p:nvPicPr>
          <p:cNvPr id="35842" name="Picture 2" descr="C:\Users\win7\Desktop\guerrilla marketing\Guerilla-Marketing.jpeg"/>
          <p:cNvPicPr>
            <a:picLocks noGrp="1" noChangeAspect="1" noChangeArrowheads="1"/>
          </p:cNvPicPr>
          <p:nvPr>
            <p:ph idx="1"/>
          </p:nvPr>
        </p:nvPicPr>
        <p:blipFill>
          <a:blip r:embed="rId2"/>
          <a:srcRect/>
          <a:stretch>
            <a:fillRect/>
          </a:stretch>
        </p:blipFill>
        <p:spPr bwMode="auto">
          <a:xfrm>
            <a:off x="457200" y="228600"/>
            <a:ext cx="8305799" cy="5897563"/>
          </a:xfrm>
          <a:prstGeom prst="rect">
            <a:avLst/>
          </a:prstGeom>
          <a:noFill/>
        </p:spPr>
      </p:pic>
      <p:sp>
        <p:nvSpPr>
          <p:cNvPr id="4" name="Footer Placeholder 3"/>
          <p:cNvSpPr>
            <a:spLocks noGrp="1"/>
          </p:cNvSpPr>
          <p:nvPr>
            <p:ph type="ftr" sz="quarter" idx="11"/>
          </p:nvPr>
        </p:nvSpPr>
        <p:spPr/>
        <p:txBody>
          <a:bodyPr/>
          <a:lstStyle/>
          <a:p>
            <a:pPr>
              <a:defRPr/>
            </a:pPr>
            <a:r>
              <a:rPr lang="en-US" dirty="0"/>
              <a:t>Ch. 6: Building a Powerful Marketing Plan</a:t>
            </a: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23</a:t>
            </a:fld>
            <a:endParaRPr lang="en-US" dirty="0"/>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24</a:t>
            </a:fld>
            <a:endParaRPr lang="en-US" dirty="0"/>
          </a:p>
        </p:txBody>
      </p:sp>
      <p:pic>
        <p:nvPicPr>
          <p:cNvPr id="36866" name="Picture 2" descr="C:\Users\win7\Desktop\guerrilla marketing\Giant-McDonalds-coffee-cup-Media-Resources-guerilla-marketing-1.jpg"/>
          <p:cNvPicPr>
            <a:picLocks noChangeAspect="1" noChangeArrowheads="1"/>
          </p:cNvPicPr>
          <p:nvPr/>
        </p:nvPicPr>
        <p:blipFill>
          <a:blip r:embed="rId2"/>
          <a:srcRect/>
          <a:stretch>
            <a:fillRect/>
          </a:stretch>
        </p:blipFill>
        <p:spPr bwMode="auto">
          <a:xfrm>
            <a:off x="457200" y="533400"/>
            <a:ext cx="8229600" cy="5562600"/>
          </a:xfrm>
          <a:prstGeom prst="rect">
            <a:avLst/>
          </a:prstGeom>
          <a:noFill/>
        </p:spPr>
      </p:pic>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25</a:t>
            </a:fld>
            <a:endParaRPr lang="en-US" dirty="0"/>
          </a:p>
        </p:txBody>
      </p:sp>
      <p:pic>
        <p:nvPicPr>
          <p:cNvPr id="37890" name="Picture 2" descr="C:\Users\win7\Desktop\guerrilla marketing\guerrilla-marketing-adidas.jpg"/>
          <p:cNvPicPr>
            <a:picLocks noChangeAspect="1" noChangeArrowheads="1"/>
          </p:cNvPicPr>
          <p:nvPr/>
        </p:nvPicPr>
        <p:blipFill>
          <a:blip r:embed="rId2"/>
          <a:srcRect/>
          <a:stretch>
            <a:fillRect/>
          </a:stretch>
        </p:blipFill>
        <p:spPr bwMode="auto">
          <a:xfrm>
            <a:off x="381000" y="685800"/>
            <a:ext cx="8305800" cy="5486400"/>
          </a:xfrm>
          <a:prstGeom prst="rect">
            <a:avLst/>
          </a:prstGeom>
          <a:noFill/>
        </p:spPr>
      </p:pic>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26</a:t>
            </a:fld>
            <a:endParaRPr lang="en-US" dirty="0"/>
          </a:p>
        </p:txBody>
      </p:sp>
      <p:pic>
        <p:nvPicPr>
          <p:cNvPr id="38914" name="Picture 2" descr="C:\Users\win7\Desktop\guerrilla marketing\MAIN-Guerilla-Marketing-Activations-e1391764037857.jpg"/>
          <p:cNvPicPr>
            <a:picLocks noChangeAspect="1" noChangeArrowheads="1"/>
          </p:cNvPicPr>
          <p:nvPr/>
        </p:nvPicPr>
        <p:blipFill>
          <a:blip r:embed="rId2"/>
          <a:srcRect/>
          <a:stretch>
            <a:fillRect/>
          </a:stretch>
        </p:blipFill>
        <p:spPr bwMode="auto">
          <a:xfrm>
            <a:off x="457200" y="762000"/>
            <a:ext cx="8229600" cy="5334000"/>
          </a:xfrm>
          <a:prstGeom prst="rect">
            <a:avLst/>
          </a:prstGeom>
          <a:noFill/>
        </p:spPr>
      </p:pic>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27</a:t>
            </a:fld>
            <a:endParaRPr lang="en-US" dirty="0"/>
          </a:p>
        </p:txBody>
      </p:sp>
      <p:pic>
        <p:nvPicPr>
          <p:cNvPr id="39938" name="Picture 2" descr="C:\Users\win7\Desktop\guerrilla marketing\is (1).jpg"/>
          <p:cNvPicPr>
            <a:picLocks noChangeAspect="1" noChangeArrowheads="1"/>
          </p:cNvPicPr>
          <p:nvPr/>
        </p:nvPicPr>
        <p:blipFill>
          <a:blip r:embed="rId2"/>
          <a:srcRect/>
          <a:stretch>
            <a:fillRect/>
          </a:stretch>
        </p:blipFill>
        <p:spPr bwMode="auto">
          <a:xfrm>
            <a:off x="228600" y="533400"/>
            <a:ext cx="8229600" cy="5029200"/>
          </a:xfrm>
          <a:prstGeom prst="rect">
            <a:avLst/>
          </a:prstGeom>
          <a:noFill/>
        </p:spPr>
      </p:pic>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28</a:t>
            </a:fld>
            <a:endParaRPr lang="en-US"/>
          </a:p>
        </p:txBody>
      </p:sp>
      <p:pic>
        <p:nvPicPr>
          <p:cNvPr id="43010" name="Picture 2" descr="C:\Users\win7\Desktop\guerrilla marketing\20190415_223913.jpg"/>
          <p:cNvPicPr>
            <a:picLocks noChangeAspect="1" noChangeArrowheads="1"/>
          </p:cNvPicPr>
          <p:nvPr/>
        </p:nvPicPr>
        <p:blipFill>
          <a:blip r:embed="rId2"/>
          <a:srcRect/>
          <a:stretch>
            <a:fillRect/>
          </a:stretch>
        </p:blipFill>
        <p:spPr bwMode="auto">
          <a:xfrm>
            <a:off x="-571500" y="-390525"/>
            <a:ext cx="10287000" cy="7639050"/>
          </a:xfrm>
          <a:prstGeom prst="rect">
            <a:avLst/>
          </a:prstGeom>
          <a:noFill/>
        </p:spPr>
      </p:pic>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29</a:t>
            </a:fld>
            <a:endParaRPr lang="en-US"/>
          </a:p>
        </p:txBody>
      </p:sp>
      <p:pic>
        <p:nvPicPr>
          <p:cNvPr id="44034" name="Picture 2" descr="C:\Users\win7\Desktop\guerrilla marketing\20190415_223632.jpg"/>
          <p:cNvPicPr>
            <a:picLocks noChangeAspect="1" noChangeArrowheads="1"/>
          </p:cNvPicPr>
          <p:nvPr/>
        </p:nvPicPr>
        <p:blipFill>
          <a:blip r:embed="rId2"/>
          <a:srcRect/>
          <a:stretch>
            <a:fillRect/>
          </a:stretch>
        </p:blipFill>
        <p:spPr bwMode="auto">
          <a:xfrm>
            <a:off x="-571500" y="-404813"/>
            <a:ext cx="10287000" cy="7667626"/>
          </a:xfrm>
          <a:prstGeom prst="rect">
            <a:avLst/>
          </a:prstGeom>
          <a:noFill/>
        </p:spPr>
      </p:pic>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30</a:t>
            </a:fld>
            <a:endParaRPr lang="en-US"/>
          </a:p>
        </p:txBody>
      </p:sp>
      <p:pic>
        <p:nvPicPr>
          <p:cNvPr id="45058" name="Picture 2" descr="C:\Users\win7\Desktop\guerrilla marketing\20190415_223706.jpg"/>
          <p:cNvPicPr>
            <a:picLocks noChangeAspect="1" noChangeArrowheads="1"/>
          </p:cNvPicPr>
          <p:nvPr/>
        </p:nvPicPr>
        <p:blipFill>
          <a:blip r:embed="rId2"/>
          <a:srcRect/>
          <a:stretch>
            <a:fillRect/>
          </a:stretch>
        </p:blipFill>
        <p:spPr bwMode="auto">
          <a:xfrm>
            <a:off x="-571500" y="-504825"/>
            <a:ext cx="10287000" cy="7867650"/>
          </a:xfrm>
          <a:prstGeom prst="rect">
            <a:avLst/>
          </a:prstGeom>
          <a:noFill/>
        </p:spPr>
      </p:pic>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31</a:t>
            </a:fld>
            <a:endParaRPr lang="en-US"/>
          </a:p>
        </p:txBody>
      </p:sp>
      <p:pic>
        <p:nvPicPr>
          <p:cNvPr id="46082" name="Picture 2" descr="C:\Users\win7\Desktop\guerrilla marketing\20190415_223942.jpg"/>
          <p:cNvPicPr>
            <a:picLocks noChangeAspect="1" noChangeArrowheads="1"/>
          </p:cNvPicPr>
          <p:nvPr/>
        </p:nvPicPr>
        <p:blipFill>
          <a:blip r:embed="rId2"/>
          <a:srcRect/>
          <a:stretch>
            <a:fillRect/>
          </a:stretch>
        </p:blipFill>
        <p:spPr bwMode="auto">
          <a:xfrm>
            <a:off x="-571500" y="-490538"/>
            <a:ext cx="10287000" cy="7839076"/>
          </a:xfrm>
          <a:prstGeom prst="rect">
            <a:avLst/>
          </a:prstGeom>
          <a:noFill/>
        </p:spPr>
      </p:pic>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DCC26-F68B-2354-C230-9FA247804CBC}"/>
              </a:ext>
            </a:extLst>
          </p:cNvPr>
          <p:cNvSpPr>
            <a:spLocks noGrp="1"/>
          </p:cNvSpPr>
          <p:nvPr>
            <p:ph type="title"/>
          </p:nvPr>
        </p:nvSpPr>
        <p:spPr/>
        <p:txBody>
          <a:bodyPr/>
          <a:lstStyle/>
          <a:p>
            <a:pPr marL="0" marR="0" lvl="0" indent="-228600" defTabSz="685800" rtl="0" eaLnBrk="1" fontAlgn="auto" latinLnBrk="0" hangingPunct="1">
              <a:lnSpc>
                <a:spcPct val="107000"/>
              </a:lnSpc>
              <a:spcBef>
                <a:spcPts val="0"/>
              </a:spcBef>
              <a:spcAft>
                <a:spcPts val="800"/>
              </a:spcAft>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 Seven-Sentence Marketing Strategy</a:t>
            </a:r>
            <a:b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5F11D009-928C-1EA1-582F-8E74219E7B15}"/>
              </a:ext>
            </a:extLst>
          </p:cNvPr>
          <p:cNvSpPr>
            <a:spLocks noGrp="1"/>
          </p:cNvSpPr>
          <p:nvPr>
            <p:ph idx="1"/>
          </p:nvPr>
        </p:nvSpPr>
        <p:spPr/>
        <p:txBody>
          <a:bodyPr>
            <a:normAutofit fontScale="92500" lnSpcReduction="10000"/>
          </a:bodyPr>
          <a:lstStyle/>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is the purpose of your marketing?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 Who is your target market?</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 What is your niche?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are the benefits and competitive advantage?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is your company’s identity?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What tactics, strategies, and weapons will you use to carry out your marketing? </a:t>
            </a:r>
          </a:p>
          <a:p>
            <a:pPr marL="457200" marR="0" indent="-457200">
              <a:lnSpc>
                <a:spcPct val="107000"/>
              </a:lnSpc>
              <a:spcBef>
                <a:spcPts val="0"/>
              </a:spcBef>
              <a:spcAft>
                <a:spcPts val="800"/>
              </a:spcAft>
              <a:buAutoNum type="arabicPeriod"/>
            </a:pPr>
            <a:r>
              <a:rPr lang="en-US" sz="2000" dirty="0">
                <a:effectLst/>
                <a:latin typeface="Calibri" panose="020F0502020204030204" pitchFamily="34" charset="0"/>
                <a:ea typeface="Calibri" panose="020F0502020204030204" pitchFamily="34" charset="0"/>
                <a:cs typeface="Arial" panose="020B0604020202020204" pitchFamily="34" charset="0"/>
              </a:rPr>
              <a:t>How much money will you spend on your marketing; in other words, what is your marketing budget?</a:t>
            </a:r>
          </a:p>
          <a:p>
            <a:endParaRPr lang="en-US" dirty="0"/>
          </a:p>
        </p:txBody>
      </p:sp>
      <p:pic>
        <p:nvPicPr>
          <p:cNvPr id="6" name="Picture 5">
            <a:extLst>
              <a:ext uri="{FF2B5EF4-FFF2-40B4-BE49-F238E27FC236}">
                <a16:creationId xmlns:a16="http://schemas.microsoft.com/office/drawing/2014/main" id="{BF93C261-518A-3819-1560-04C76BC0E9C5}"/>
              </a:ext>
            </a:extLst>
          </p:cNvPr>
          <p:cNvPicPr>
            <a:picLocks noChangeAspect="1"/>
          </p:cNvPicPr>
          <p:nvPr/>
        </p:nvPicPr>
        <p:blipFill>
          <a:blip r:embed="rId2"/>
          <a:stretch>
            <a:fillRect/>
          </a:stretch>
        </p:blipFill>
        <p:spPr>
          <a:xfrm>
            <a:off x="7924800" y="-37214"/>
            <a:ext cx="1274174" cy="1146147"/>
          </a:xfrm>
          <a:prstGeom prst="rect">
            <a:avLst/>
          </a:prstGeom>
        </p:spPr>
      </p:pic>
    </p:spTree>
    <p:extLst>
      <p:ext uri="{BB962C8B-B14F-4D97-AF65-F5344CB8AC3E}">
        <p14:creationId xmlns:p14="http://schemas.microsoft.com/office/powerpoint/2010/main" val="3025455175"/>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47E41-BDF5-BE5D-7A98-A724390CEB8E}"/>
              </a:ext>
            </a:extLst>
          </p:cNvPr>
          <p:cNvSpPr>
            <a:spLocks noGrp="1"/>
          </p:cNvSpPr>
          <p:nvPr>
            <p:ph type="title"/>
          </p:nvPr>
        </p:nvSpPr>
        <p:spPr/>
        <p:txBody>
          <a:bodyPr>
            <a:normAutofit/>
          </a:bodyPr>
          <a:lstStyle/>
          <a:p>
            <a:pPr marL="0" marR="0" lvl="0" indent="-228600" defTabSz="685800" rtl="0" eaLnBrk="1" fontAlgn="auto" latinLnBrk="0" hangingPunct="1">
              <a:lnSpc>
                <a:spcPct val="107000"/>
              </a:lnSpc>
              <a:spcBef>
                <a:spcPts val="0"/>
              </a:spcBef>
              <a:spcAft>
                <a:spcPts val="800"/>
              </a:spcAft>
              <a:tabLst/>
              <a:defRPr/>
            </a:pP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Guerrilla Marketing is good !</a:t>
            </a:r>
            <a:b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sz="1800" dirty="0"/>
          </a:p>
        </p:txBody>
      </p:sp>
      <p:sp>
        <p:nvSpPr>
          <p:cNvPr id="3" name="Content Placeholder 2">
            <a:extLst>
              <a:ext uri="{FF2B5EF4-FFF2-40B4-BE49-F238E27FC236}">
                <a16:creationId xmlns:a16="http://schemas.microsoft.com/office/drawing/2014/main" id="{D8029CC0-466A-DCDF-9D97-C2C26E0539F6}"/>
              </a:ext>
            </a:extLst>
          </p:cNvPr>
          <p:cNvSpPr>
            <a:spLocks noGrp="1"/>
          </p:cNvSpPr>
          <p:nvPr>
            <p:ph idx="1"/>
          </p:nvPr>
        </p:nvSpPr>
        <p:spPr>
          <a:xfrm>
            <a:off x="1443491" y="2015733"/>
            <a:ext cx="6938509" cy="3623067"/>
          </a:xfrm>
        </p:spPr>
        <p:txBody>
          <a:bodyPr>
            <a:normAutofit/>
          </a:bodyPr>
          <a:lstStyle/>
          <a:p>
            <a:pPr>
              <a:lnSpc>
                <a:spcPct val="107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It helps create a memorable experience: </a:t>
            </a:r>
            <a:r>
              <a:rPr lang="en-US" sz="1400" dirty="0">
                <a:effectLst/>
                <a:latin typeface="Calibri" panose="020F0502020204030204" pitchFamily="34" charset="0"/>
                <a:ea typeface="Calibri" panose="020F0502020204030204" pitchFamily="34" charset="0"/>
                <a:cs typeface="Arial" panose="020B0604020202020204" pitchFamily="34" charset="0"/>
              </a:rPr>
              <a:t>◦ Guerrilla marketing basically requires creativity. The success and uniqueness of this type of campaign depend upon how creative you can get with your idea. An efficacious guerrilla marketing campaign has a potential of eliciting strong emotions in consumers. It further helps create a memorable experience such that people can remember the brand being advertised.</a:t>
            </a:r>
          </a:p>
          <a:p>
            <a:pPr>
              <a:lnSpc>
                <a:spcPct val="107000"/>
              </a:lnSpc>
              <a:spcBef>
                <a:spcPts val="0"/>
              </a:spcBef>
              <a:spcAft>
                <a:spcPts val="800"/>
              </a:spcAft>
            </a:pP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b="1" u="sng" dirty="0">
                <a:effectLst/>
                <a:latin typeface="Calibri" panose="020F0502020204030204" pitchFamily="34" charset="0"/>
                <a:ea typeface="Calibri" panose="020F0502020204030204" pitchFamily="34" charset="0"/>
                <a:cs typeface="Arial" panose="020B0604020202020204" pitchFamily="34" charset="0"/>
              </a:rPr>
              <a:t> Enables you to build partnerships: </a:t>
            </a:r>
            <a:r>
              <a:rPr lang="en-US" sz="1400" dirty="0">
                <a:effectLst/>
                <a:latin typeface="Calibri" panose="020F0502020204030204" pitchFamily="34" charset="0"/>
                <a:ea typeface="Calibri" panose="020F0502020204030204" pitchFamily="34" charset="0"/>
                <a:cs typeface="Arial" panose="020B0604020202020204" pitchFamily="34" charset="0"/>
              </a:rPr>
              <a:t>Through guerrilla marketing, you can collaborate with local businesses, organizations, and charities to produce a campaign. This would enable you to build partnerships, target your ideal audience and also gain a larger exposure as you would also be engaging with your partner’s audience.</a:t>
            </a:r>
          </a:p>
          <a:p>
            <a:pPr>
              <a:lnSpc>
                <a:spcPct val="107000"/>
              </a:lnSpc>
              <a:spcBef>
                <a:spcPts val="0"/>
              </a:spcBef>
              <a:spcAft>
                <a:spcPts val="800"/>
              </a:spcAft>
            </a:pPr>
            <a:r>
              <a:rPr lang="en-US" sz="1400" b="1" u="sng" dirty="0">
                <a:effectLst/>
                <a:latin typeface="Calibri" panose="020F0502020204030204" pitchFamily="34" charset="0"/>
                <a:ea typeface="Calibri" panose="020F0502020204030204" pitchFamily="34" charset="0"/>
                <a:cs typeface="Arial" panose="020B0604020202020204" pitchFamily="34" charset="0"/>
              </a:rPr>
              <a:t> It is low on cost:  </a:t>
            </a:r>
            <a:r>
              <a:rPr lang="en-US" sz="1400" dirty="0">
                <a:effectLst/>
                <a:latin typeface="Calibri" panose="020F0502020204030204" pitchFamily="34" charset="0"/>
                <a:ea typeface="Calibri" panose="020F0502020204030204" pitchFamily="34" charset="0"/>
                <a:cs typeface="Arial" panose="020B0604020202020204" pitchFamily="34" charset="0"/>
              </a:rPr>
              <a:t>The methods involved in guerrilla marketing are almost always low or even no cost. Creating a Facebook page, promoting products or services on it and circulating your innovative ideas on it costs nothing. Employing guerrilla marketing, you can use unconventional methods to engage with consumers in new and exciting ways. It actually provides a cost-effective way to build brand awareness at minimal or no cost.</a:t>
            </a:r>
          </a:p>
          <a:p>
            <a:endParaRPr lang="en-US" sz="1200" dirty="0"/>
          </a:p>
        </p:txBody>
      </p:sp>
      <p:pic>
        <p:nvPicPr>
          <p:cNvPr id="6" name="Picture 5">
            <a:extLst>
              <a:ext uri="{FF2B5EF4-FFF2-40B4-BE49-F238E27FC236}">
                <a16:creationId xmlns:a16="http://schemas.microsoft.com/office/drawing/2014/main" id="{2343506C-CF80-BDC0-71F2-9DD53E6DD160}"/>
              </a:ext>
            </a:extLst>
          </p:cNvPr>
          <p:cNvPicPr>
            <a:picLocks noChangeAspect="1"/>
          </p:cNvPicPr>
          <p:nvPr/>
        </p:nvPicPr>
        <p:blipFill>
          <a:blip r:embed="rId2"/>
          <a:stretch>
            <a:fillRect/>
          </a:stretch>
        </p:blipFill>
        <p:spPr>
          <a:xfrm>
            <a:off x="7848561" y="35839"/>
            <a:ext cx="1274174" cy="1146147"/>
          </a:xfrm>
          <a:prstGeom prst="rect">
            <a:avLst/>
          </a:prstGeom>
        </p:spPr>
      </p:pic>
    </p:spTree>
    <p:extLst>
      <p:ext uri="{BB962C8B-B14F-4D97-AF65-F5344CB8AC3E}">
        <p14:creationId xmlns:p14="http://schemas.microsoft.com/office/powerpoint/2010/main" val="209092843"/>
      </p:ext>
    </p:extLst>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EDE8F-B647-752E-91B7-902E8D9D4888}"/>
              </a:ext>
            </a:extLst>
          </p:cNvPr>
          <p:cNvSpPr>
            <a:spLocks noGrp="1"/>
          </p:cNvSpPr>
          <p:nvPr>
            <p:ph type="title"/>
          </p:nvPr>
        </p:nvSpPr>
        <p:spPr/>
        <p:txBody>
          <a:bodyPr/>
          <a:lstStyle/>
          <a:p>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Guerrilla Marketing is good !</a:t>
            </a:r>
            <a:b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90DCCBF8-069A-5C7E-14C7-2FB9C395D524}"/>
              </a:ext>
            </a:extLst>
          </p:cNvPr>
          <p:cNvSpPr>
            <a:spLocks noGrp="1"/>
          </p:cNvSpPr>
          <p:nvPr>
            <p:ph idx="1"/>
          </p:nvPr>
        </p:nvSpPr>
        <p:spPr/>
        <p:txBody>
          <a:bodyPr>
            <a:normAutofit fontScale="77500" lnSpcReduction="20000"/>
          </a:bodyPr>
          <a:lstStyle/>
          <a:p>
            <a:r>
              <a:rPr lang="en-US" sz="2000" b="1" u="sng" dirty="0">
                <a:effectLst/>
                <a:latin typeface="Calibri" panose="020F0502020204030204" pitchFamily="34" charset="0"/>
                <a:ea typeface="Calibri" panose="020F0502020204030204" pitchFamily="34" charset="0"/>
                <a:cs typeface="Arial" panose="020B0604020202020204" pitchFamily="34" charset="0"/>
              </a:rPr>
              <a:t>Helps your brand go viral: </a:t>
            </a:r>
            <a:r>
              <a:rPr lang="en-US" sz="2000" dirty="0">
                <a:effectLst/>
                <a:latin typeface="Calibri" panose="020F0502020204030204" pitchFamily="34" charset="0"/>
                <a:ea typeface="Calibri" panose="020F0502020204030204" pitchFamily="34" charset="0"/>
                <a:cs typeface="Arial" panose="020B0604020202020204" pitchFamily="34" charset="0"/>
              </a:rPr>
              <a:t>◦ Guerrilla marketing can help your brand (product, or service) go viral within a short time span. It can actually help you rack up millions of views quickly! That’s because a majority of the population is on one or the other social media platform and keen to share their day-to-day activities with the world. Guerrilla marketing companies can use this to their advantage and make extraordinary campaigns that go viral</a:t>
            </a:r>
          </a:p>
          <a:p>
            <a:r>
              <a:rPr lang="en-US" sz="2000" b="1" u="sng" dirty="0">
                <a:effectLst/>
                <a:latin typeface="Calibri" panose="020F0502020204030204" pitchFamily="34" charset="0"/>
                <a:ea typeface="Calibri" panose="020F0502020204030204" pitchFamily="34" charset="0"/>
                <a:cs typeface="Arial" panose="020B0604020202020204" pitchFamily="34" charset="0"/>
              </a:rPr>
              <a:t>Enhances customer base: </a:t>
            </a:r>
            <a:r>
              <a:rPr lang="en-US" sz="2000" dirty="0">
                <a:effectLst/>
                <a:latin typeface="Calibri" panose="020F0502020204030204" pitchFamily="34" charset="0"/>
                <a:ea typeface="Calibri" panose="020F0502020204030204" pitchFamily="34" charset="0"/>
                <a:cs typeface="Arial" panose="020B0604020202020204" pitchFamily="34" charset="0"/>
              </a:rPr>
              <a:t>Guerrilla marketing basically aims at attracting new customers, encouraging old customers to buy again, and upselling. But the idea is to do it in such a way that surprises them. The entire process ends up with the customer being convinced enough to buy the products or services being advertised and in most favorable cases, becoming loyal customers</a:t>
            </a:r>
            <a:endParaRPr lang="en-US" dirty="0"/>
          </a:p>
        </p:txBody>
      </p:sp>
      <p:pic>
        <p:nvPicPr>
          <p:cNvPr id="6" name="Picture 5">
            <a:extLst>
              <a:ext uri="{FF2B5EF4-FFF2-40B4-BE49-F238E27FC236}">
                <a16:creationId xmlns:a16="http://schemas.microsoft.com/office/drawing/2014/main" id="{24D172A2-EF42-DC84-35D8-0785E78F937B}"/>
              </a:ext>
            </a:extLst>
          </p:cNvPr>
          <p:cNvPicPr>
            <a:picLocks noChangeAspect="1"/>
          </p:cNvPicPr>
          <p:nvPr/>
        </p:nvPicPr>
        <p:blipFill>
          <a:blip r:embed="rId2"/>
          <a:stretch>
            <a:fillRect/>
          </a:stretch>
        </p:blipFill>
        <p:spPr>
          <a:xfrm>
            <a:off x="7848600" y="0"/>
            <a:ext cx="1274174" cy="1146147"/>
          </a:xfrm>
          <a:prstGeom prst="rect">
            <a:avLst/>
          </a:prstGeom>
        </p:spPr>
      </p:pic>
    </p:spTree>
    <p:extLst>
      <p:ext uri="{BB962C8B-B14F-4D97-AF65-F5344CB8AC3E}">
        <p14:creationId xmlns:p14="http://schemas.microsoft.com/office/powerpoint/2010/main" val="2770751315"/>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F3E9D5-9A5B-C7F7-A939-7F4E46FE5AF1}"/>
              </a:ext>
            </a:extLst>
          </p:cNvPr>
          <p:cNvSpPr>
            <a:spLocks noGrp="1"/>
          </p:cNvSpPr>
          <p:nvPr>
            <p:ph type="title"/>
          </p:nvPr>
        </p:nvSpPr>
        <p:spPr>
          <a:xfrm>
            <a:off x="633357" y="1600199"/>
            <a:ext cx="2654449" cy="4297680"/>
          </a:xfrm>
        </p:spPr>
        <p:txBody>
          <a:bodyPr anchor="ctr">
            <a:normAutofit/>
          </a:bodyPr>
          <a:lstStyle/>
          <a:p>
            <a: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t>How Guerrilla Marketing is good !</a:t>
            </a:r>
            <a:br>
              <a:rPr kumimoji="0" lang="en-US" b="0" i="0" u="none" strike="noStrike" kern="1200" cap="none" spc="0" normalizeH="0" baseline="0" noProof="0">
                <a:ln>
                  <a:noFill/>
                </a:ln>
                <a:effectLst/>
                <a:uLnTx/>
                <a:uFillTx/>
                <a:latin typeface="Calibri" panose="020F0502020204030204" pitchFamily="34" charset="0"/>
                <a:ea typeface="Calibri" panose="020F0502020204030204" pitchFamily="34" charset="0"/>
                <a:cs typeface="Arial" panose="020B0604020202020204" pitchFamily="34" charset="0"/>
              </a:rPr>
            </a:br>
            <a:endParaRPr lang="en-US" dirty="0"/>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525B697-2BBB-60BF-91BF-988A108F4760}"/>
              </a:ext>
            </a:extLst>
          </p:cNvPr>
          <p:cNvSpPr>
            <a:spLocks noGrp="1"/>
          </p:cNvSpPr>
          <p:nvPr>
            <p:ph idx="1"/>
          </p:nvPr>
        </p:nvSpPr>
        <p:spPr>
          <a:xfrm>
            <a:off x="3693637" y="1600198"/>
            <a:ext cx="5069361" cy="4419601"/>
          </a:xfrm>
        </p:spPr>
        <p:txBody>
          <a:bodyPr anchor="ctr">
            <a:normAutofit/>
          </a:bodyPr>
          <a:lstStyle/>
          <a:p>
            <a:pPr marL="0" marR="0" lvl="0" indent="-228600"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100" b="1" i="0" u="sng"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Guerilla Marketing </a:t>
            </a:r>
            <a:r>
              <a:rPr kumimoji="0" lang="en-US" sz="11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requires a greater level of dedication and energy than traditional advertising venues, which often consist of throwing large amounts of money at other people to do the work for you.  If you are looking for a quick fix, Guerilla Marketing is not your solution. You will not see instant or overnight results stemming from your efforts. An investment of time is required in order to achieve your business sales goals. o Guerilla Marketing is not for the thin-skinned or faint of heart. At the very least, you will have a few detractors who find fault in your methods. At worst, you may be threatened with legal action (which is why it's so important to check your local laws before engaging in a Guerilla Marketing campaign).</a:t>
            </a:r>
          </a:p>
          <a:p>
            <a:pPr marL="0" marR="0" lvl="0" indent="-228600"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1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100" b="1" i="0" u="sng"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Time investment</a:t>
            </a:r>
            <a:r>
              <a:rPr kumimoji="0" lang="en-US" sz="11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 One of the biggest factors in the “success” of a strategy is how much you’ve invested in it in the first place. If you invest too much and don’t see a corresponding benefit, you’ll end up wasting your time and money—and guerrilla strategies take a long time to think up, plan, and execute.  Unpredictability. Guerrilla strategies are also inherently less predictable than other forms of marketing and advertising. You can’t guarantee exposure, impressions, or even a growth rate here. In fact, depending on the tactics you use, much of your success will come down to timing and luck.  Difficulty in measurement. Since much of your campaign will revolve around random in-person interactions and generating more visibility, it’s notoriously hard to measure the results of your campaign in the first place.</a:t>
            </a:r>
          </a:p>
        </p:txBody>
      </p:sp>
      <p:pic>
        <p:nvPicPr>
          <p:cNvPr id="6" name="Picture 5">
            <a:extLst>
              <a:ext uri="{FF2B5EF4-FFF2-40B4-BE49-F238E27FC236}">
                <a16:creationId xmlns:a16="http://schemas.microsoft.com/office/drawing/2014/main" id="{94ABD983-82F6-F137-A2EC-B2866979BDB0}"/>
              </a:ext>
            </a:extLst>
          </p:cNvPr>
          <p:cNvPicPr>
            <a:picLocks noChangeAspect="1"/>
          </p:cNvPicPr>
          <p:nvPr/>
        </p:nvPicPr>
        <p:blipFill>
          <a:blip r:embed="rId2"/>
          <a:stretch>
            <a:fillRect/>
          </a:stretch>
        </p:blipFill>
        <p:spPr>
          <a:xfrm>
            <a:off x="7848600" y="0"/>
            <a:ext cx="1274174" cy="1146147"/>
          </a:xfrm>
          <a:prstGeom prst="rect">
            <a:avLst/>
          </a:prstGeom>
        </p:spPr>
      </p:pic>
    </p:spTree>
    <p:extLst>
      <p:ext uri="{BB962C8B-B14F-4D97-AF65-F5344CB8AC3E}">
        <p14:creationId xmlns:p14="http://schemas.microsoft.com/office/powerpoint/2010/main" val="1597760990"/>
      </p:ext>
    </p:extLst>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13815-B85F-D56E-8EA0-FA2433D49AA9}"/>
              </a:ext>
            </a:extLst>
          </p:cNvPr>
          <p:cNvSpPr>
            <a:spLocks noGrp="1"/>
          </p:cNvSpPr>
          <p:nvPr>
            <p:ph type="title"/>
          </p:nvPr>
        </p:nvSpPr>
        <p:spPr/>
        <p:txBody>
          <a:bodyPr/>
          <a:lstStyle/>
          <a:p>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Disadvantages</a:t>
            </a:r>
            <a:endParaRPr lang="en-US" dirty="0"/>
          </a:p>
        </p:txBody>
      </p:sp>
      <p:sp>
        <p:nvSpPr>
          <p:cNvPr id="3" name="Content Placeholder 2">
            <a:extLst>
              <a:ext uri="{FF2B5EF4-FFF2-40B4-BE49-F238E27FC236}">
                <a16:creationId xmlns:a16="http://schemas.microsoft.com/office/drawing/2014/main" id="{CBA15BF5-9113-9788-5F90-B4D811680F43}"/>
              </a:ext>
            </a:extLst>
          </p:cNvPr>
          <p:cNvSpPr>
            <a:spLocks noGrp="1"/>
          </p:cNvSpPr>
          <p:nvPr>
            <p:ph idx="1"/>
          </p:nvPr>
        </p:nvSpPr>
        <p:spPr/>
        <p:txBody>
          <a:bodyPr/>
          <a:lstStyle/>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 Guerilla Marketing works - but it is not completely fail safe. It is, after all, advertising; which is far from an exact science. The number of variables involved in advertising guarantees that nothing is 100 percent effective. </a:t>
            </a:r>
            <a:endParaRPr lang="en-US" dirty="0">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As with any advertising campaign, you will not be able to pinpoint exactly what works and what does not. Obtaining measurable results is difficult (but not impossible, unlike other marketing techniques).</a:t>
            </a:r>
          </a:p>
          <a:p>
            <a:endParaRPr lang="en-US" dirty="0"/>
          </a:p>
        </p:txBody>
      </p:sp>
      <p:pic>
        <p:nvPicPr>
          <p:cNvPr id="6" name="Picture 5">
            <a:extLst>
              <a:ext uri="{FF2B5EF4-FFF2-40B4-BE49-F238E27FC236}">
                <a16:creationId xmlns:a16="http://schemas.microsoft.com/office/drawing/2014/main" id="{61899353-DB13-6749-5C23-A1D17B4BD178}"/>
              </a:ext>
            </a:extLst>
          </p:cNvPr>
          <p:cNvPicPr>
            <a:picLocks noChangeAspect="1"/>
          </p:cNvPicPr>
          <p:nvPr/>
        </p:nvPicPr>
        <p:blipFill>
          <a:blip r:embed="rId2"/>
          <a:stretch>
            <a:fillRect/>
          </a:stretch>
        </p:blipFill>
        <p:spPr>
          <a:xfrm>
            <a:off x="7901724" y="0"/>
            <a:ext cx="1274174" cy="1146147"/>
          </a:xfrm>
          <a:prstGeom prst="rect">
            <a:avLst/>
          </a:prstGeom>
        </p:spPr>
      </p:pic>
    </p:spTree>
    <p:extLst>
      <p:ext uri="{BB962C8B-B14F-4D97-AF65-F5344CB8AC3E}">
        <p14:creationId xmlns:p14="http://schemas.microsoft.com/office/powerpoint/2010/main" val="314580868"/>
      </p:ext>
    </p:extLst>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CEBD08-A7DF-5975-B61D-0C1AE443CA54}"/>
              </a:ext>
            </a:extLst>
          </p:cNvPr>
          <p:cNvSpPr>
            <a:spLocks noGrp="1"/>
          </p:cNvSpPr>
          <p:nvPr>
            <p:ph idx="4294967295"/>
          </p:nvPr>
        </p:nvSpPr>
        <p:spPr>
          <a:xfrm>
            <a:off x="381000" y="1066800"/>
            <a:ext cx="7258050" cy="4059238"/>
          </a:xfrm>
        </p:spPr>
        <p:txBody>
          <a:bodyPr>
            <a:normAutofit fontScale="40000" lnSpcReduction="20000"/>
          </a:bodyPr>
          <a:lstStyle/>
          <a:p>
            <a:pPr marL="0" marR="0" indent="0">
              <a:lnSpc>
                <a:spcPct val="107000"/>
              </a:lnSpc>
              <a:spcBef>
                <a:spcPts val="0"/>
              </a:spcBef>
              <a:spcAft>
                <a:spcPts val="800"/>
              </a:spcAft>
              <a:buNone/>
            </a:pPr>
            <a:r>
              <a:rPr lang="en-US" sz="3200" b="1" u="sng" dirty="0">
                <a:solidFill>
                  <a:prstClr val="black">
                    <a:hueOff val="0"/>
                    <a:satOff val="0"/>
                    <a:lumOff val="0"/>
                    <a:alphaOff val="0"/>
                  </a:prstClr>
                </a:solidFill>
                <a:latin typeface="Gill Sans MT" panose="020B0502020104020203"/>
              </a:rPr>
              <a:t>ADVANTAGES OF GUERRILLA MARKETING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Cost effective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Allows increased interaction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Brand recognition  Unique and eye catching. </a:t>
            </a:r>
          </a:p>
          <a:p>
            <a:pPr marL="0" marR="0">
              <a:lnSpc>
                <a:spcPct val="107000"/>
              </a:lnSpc>
              <a:spcBef>
                <a:spcPts val="0"/>
              </a:spcBef>
              <a:spcAft>
                <a:spcPts val="800"/>
              </a:spcAft>
            </a:pPr>
            <a:r>
              <a:rPr lang="en-US" sz="3200" dirty="0">
                <a:solidFill>
                  <a:prstClr val="black">
                    <a:hueOff val="0"/>
                    <a:satOff val="0"/>
                    <a:lumOff val="0"/>
                    <a:alphaOff val="0"/>
                  </a:prstClr>
                </a:solidFill>
                <a:latin typeface="Gill Sans MT" panose="020B0502020104020203"/>
              </a:rPr>
              <a:t>Guerilla marketing is specifically tailored to meet the needs of small businesses, whereas traditional advertising venues are complicated.</a:t>
            </a:r>
          </a:p>
          <a:p>
            <a:pPr marL="0" marR="0" indent="0">
              <a:lnSpc>
                <a:spcPct val="107000"/>
              </a:lnSpc>
              <a:spcBef>
                <a:spcPts val="0"/>
              </a:spcBef>
              <a:spcAft>
                <a:spcPts val="800"/>
              </a:spcAft>
              <a:buNone/>
            </a:pPr>
            <a:r>
              <a:rPr lang="en-US" sz="3200" b="1" u="sng" dirty="0">
                <a:solidFill>
                  <a:prstClr val="black">
                    <a:hueOff val="0"/>
                    <a:satOff val="0"/>
                    <a:lumOff val="0"/>
                    <a:alphaOff val="0"/>
                  </a:prstClr>
                </a:solidFill>
                <a:latin typeface="Gill Sans MT" panose="020B0502020104020203"/>
              </a:rPr>
              <a:t>DISADVANTAGES OF GUERRILLA MARKETING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 If one is looking for a quick fix, guerrilla marketing is not the solution. An investment of time is required in order to achieve business sales goals.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At the very least, there will be a few detractors to find fault in one’s </a:t>
            </a:r>
            <a:r>
              <a:rPr lang="en-US" sz="3200" dirty="0" err="1">
                <a:solidFill>
                  <a:prstClr val="black">
                    <a:hueOff val="0"/>
                    <a:satOff val="0"/>
                    <a:lumOff val="0"/>
                    <a:alphaOff val="0"/>
                  </a:prstClr>
                </a:solidFill>
                <a:latin typeface="Gill Sans MT" panose="020B0502020104020203"/>
              </a:rPr>
              <a:t>methods,Not</a:t>
            </a:r>
            <a:r>
              <a:rPr lang="en-US" sz="3200" dirty="0">
                <a:solidFill>
                  <a:prstClr val="black">
                    <a:hueOff val="0"/>
                    <a:satOff val="0"/>
                    <a:lumOff val="0"/>
                    <a:alphaOff val="0"/>
                  </a:prstClr>
                </a:solidFill>
                <a:latin typeface="Gill Sans MT" panose="020B0502020104020203"/>
              </a:rPr>
              <a:t> completely failsafe.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Subject to interpretation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Difficult to measure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Limited visibility  </a:t>
            </a:r>
          </a:p>
          <a:p>
            <a:pPr marL="0" marR="0" indent="0">
              <a:lnSpc>
                <a:spcPct val="107000"/>
              </a:lnSpc>
              <a:spcBef>
                <a:spcPts val="0"/>
              </a:spcBef>
              <a:spcAft>
                <a:spcPts val="800"/>
              </a:spcAft>
              <a:buNone/>
            </a:pPr>
            <a:r>
              <a:rPr lang="en-US" sz="3200" dirty="0">
                <a:solidFill>
                  <a:prstClr val="black">
                    <a:hueOff val="0"/>
                    <a:satOff val="0"/>
                    <a:lumOff val="0"/>
                    <a:alphaOff val="0"/>
                  </a:prstClr>
                </a:solidFill>
                <a:latin typeface="Gill Sans MT" panose="020B0502020104020203"/>
              </a:rPr>
              <a:t>Maintaining creative edge</a:t>
            </a:r>
          </a:p>
          <a:p>
            <a:endParaRPr lang="en-US" dirty="0"/>
          </a:p>
        </p:txBody>
      </p:sp>
      <p:pic>
        <p:nvPicPr>
          <p:cNvPr id="6" name="Picture 5">
            <a:extLst>
              <a:ext uri="{FF2B5EF4-FFF2-40B4-BE49-F238E27FC236}">
                <a16:creationId xmlns:a16="http://schemas.microsoft.com/office/drawing/2014/main" id="{F3F509C2-9F89-43E7-C768-10525EBB2A75}"/>
              </a:ext>
            </a:extLst>
          </p:cNvPr>
          <p:cNvPicPr>
            <a:picLocks noChangeAspect="1"/>
          </p:cNvPicPr>
          <p:nvPr/>
        </p:nvPicPr>
        <p:blipFill>
          <a:blip r:embed="rId2"/>
          <a:stretch>
            <a:fillRect/>
          </a:stretch>
        </p:blipFill>
        <p:spPr>
          <a:xfrm>
            <a:off x="7772400" y="36526"/>
            <a:ext cx="1274174" cy="1146147"/>
          </a:xfrm>
          <a:prstGeom prst="rect">
            <a:avLst/>
          </a:prstGeom>
        </p:spPr>
      </p:pic>
    </p:spTree>
    <p:extLst>
      <p:ext uri="{BB962C8B-B14F-4D97-AF65-F5344CB8AC3E}">
        <p14:creationId xmlns:p14="http://schemas.microsoft.com/office/powerpoint/2010/main" val="2954152426"/>
      </p:ext>
    </p:extLst>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268BB-D978-BB02-F6E6-B38A01612B14}"/>
              </a:ext>
            </a:extLst>
          </p:cNvPr>
          <p:cNvSpPr>
            <a:spLocks noGrp="1"/>
          </p:cNvSpPr>
          <p:nvPr>
            <p:ph type="title"/>
          </p:nvPr>
        </p:nvSpPr>
        <p:spPr/>
        <p:txBody>
          <a:bodyPr>
            <a:normAutofit fontScale="90000"/>
          </a:bodyPr>
          <a:lstStyle/>
          <a:p>
            <a:pPr marL="0" marR="0" lvl="0" indent="-228600" defTabSz="685800" rtl="0" eaLnBrk="1" fontAlgn="auto" latinLnBrk="0" hangingPunct="1">
              <a:lnSpc>
                <a:spcPct val="107000"/>
              </a:lnSpc>
              <a:spcBef>
                <a:spcPts val="0"/>
              </a:spcBef>
              <a:spcAft>
                <a:spcPts val="800"/>
              </a:spcAft>
              <a:tabLst/>
              <a:defRPr/>
            </a:pPr>
            <a: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to Set Up a Guerrilla Marketing Campaign?</a:t>
            </a:r>
            <a:br>
              <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br>
            <a:endParaRPr lang="en-US" sz="4400" dirty="0"/>
          </a:p>
        </p:txBody>
      </p:sp>
      <p:sp>
        <p:nvSpPr>
          <p:cNvPr id="3" name="Content Placeholder 2">
            <a:extLst>
              <a:ext uri="{FF2B5EF4-FFF2-40B4-BE49-F238E27FC236}">
                <a16:creationId xmlns:a16="http://schemas.microsoft.com/office/drawing/2014/main" id="{C6B1AB9A-04F3-C7B9-D090-9F886D76A597}"/>
              </a:ext>
            </a:extLst>
          </p:cNvPr>
          <p:cNvSpPr>
            <a:spLocks noGrp="1"/>
          </p:cNvSpPr>
          <p:nvPr>
            <p:ph idx="1"/>
          </p:nvPr>
        </p:nvSpPr>
        <p:spPr/>
        <p:txBody>
          <a:bodyPr>
            <a:normAutofit fontScale="70000" lnSpcReduction="20000"/>
          </a:bodyPr>
          <a:lstStyle/>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Know your audience and its hidden psychographics. A guerrilla campaign’s success depends on how apt the content is and how well the promotional channel delivers it. Buyer segments have conspicuous habits – ones your competitors know and keep track of. And then they have hidden habits, preferences and pain points which others don’t articulate or pay attention to. You as the company need to identify what lies beyond the obvious and target this need or requirement through your strategies. ◦ Choose the strategy that will work for you. Do you want a viral video to speak about your brand? Or do you feel that stealth marketing is the right direction for you? Based on the resources you have available, the reach you want from the effort and your budget any of the several guerrilla marketing strategies discussed in this article may prove to be the right fit</a:t>
            </a:r>
          </a:p>
          <a:p>
            <a:pPr marL="0" marR="0" indent="0">
              <a:lnSpc>
                <a:spcPct val="107000"/>
              </a:lnSpc>
              <a:spcBef>
                <a:spcPts val="0"/>
              </a:spcBef>
              <a:spcAft>
                <a:spcPts val="800"/>
              </a:spcAft>
              <a:buNone/>
            </a:pPr>
            <a:r>
              <a:rPr lang="en-US" sz="2000" dirty="0">
                <a:effectLst/>
                <a:latin typeface="Calibri" panose="020F0502020204030204" pitchFamily="34" charset="0"/>
                <a:ea typeface="Calibri" panose="020F0502020204030204" pitchFamily="34" charset="0"/>
                <a:cs typeface="Arial" panose="020B0604020202020204" pitchFamily="34" charset="0"/>
              </a:rPr>
              <a:t>Calculate the ROI. And make sure you don’t stop at the monetary profit. It is essential to factor in the cost of a failed guerrilla campaign. Will it impact present conversions? Or will the slip up go unnoticed? ◦ Leverage traction. Guerrilla campaigns can’t be duplicated. If they are repeated too many times, they lose their effectiveness. So you must structure a strong follow up to your marketing efforts including more promotional acts and ways to convert the traction and interest into buyers.</a:t>
            </a:r>
          </a:p>
          <a:p>
            <a:endParaRPr lang="en-US" dirty="0"/>
          </a:p>
        </p:txBody>
      </p:sp>
      <p:pic>
        <p:nvPicPr>
          <p:cNvPr id="6" name="Picture 5">
            <a:extLst>
              <a:ext uri="{FF2B5EF4-FFF2-40B4-BE49-F238E27FC236}">
                <a16:creationId xmlns:a16="http://schemas.microsoft.com/office/drawing/2014/main" id="{7F9B2FFD-C668-C941-5322-7227BC6B51F1}"/>
              </a:ext>
            </a:extLst>
          </p:cNvPr>
          <p:cNvPicPr>
            <a:picLocks noChangeAspect="1"/>
          </p:cNvPicPr>
          <p:nvPr/>
        </p:nvPicPr>
        <p:blipFill>
          <a:blip r:embed="rId2"/>
          <a:stretch>
            <a:fillRect/>
          </a:stretch>
        </p:blipFill>
        <p:spPr>
          <a:xfrm>
            <a:off x="7839700" y="0"/>
            <a:ext cx="1274174" cy="1146147"/>
          </a:xfrm>
          <a:prstGeom prst="rect">
            <a:avLst/>
          </a:prstGeom>
        </p:spPr>
      </p:pic>
    </p:spTree>
    <p:extLst>
      <p:ext uri="{BB962C8B-B14F-4D97-AF65-F5344CB8AC3E}">
        <p14:creationId xmlns:p14="http://schemas.microsoft.com/office/powerpoint/2010/main" val="264651835"/>
      </p:ext>
    </p:extLst>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a:xfrm>
            <a:off x="1295400" y="776670"/>
            <a:ext cx="7848600" cy="977900"/>
          </a:xfrm>
        </p:spPr>
        <p:txBody>
          <a:bodyPr lIns="88900" tIns="46038" rIns="88900" bIns="46038">
            <a:normAutofit/>
          </a:bodyPr>
          <a:lstStyle/>
          <a:p>
            <a:pPr eaLnBrk="1" hangingPunct="1">
              <a:defRPr/>
            </a:pPr>
            <a:r>
              <a:rPr lang="en-US" sz="2800" dirty="0">
                <a:solidFill>
                  <a:srgbClr val="000000"/>
                </a:solidFill>
              </a:rPr>
              <a:t>A Guerrilla Marketing Plan</a:t>
            </a:r>
          </a:p>
        </p:txBody>
      </p:sp>
      <p:sp>
        <p:nvSpPr>
          <p:cNvPr id="78851" name="Rectangle 3"/>
          <p:cNvSpPr>
            <a:spLocks noGrp="1" noChangeArrowheads="1"/>
          </p:cNvSpPr>
          <p:nvPr>
            <p:ph idx="1"/>
          </p:nvPr>
        </p:nvSpPr>
        <p:spPr>
          <a:xfrm>
            <a:off x="685800" y="2133600"/>
            <a:ext cx="8067675" cy="4057650"/>
          </a:xfrm>
        </p:spPr>
        <p:txBody>
          <a:bodyPr lIns="88900" tIns="46038" rIns="88900" bIns="46038">
            <a:normAutofit/>
          </a:bodyPr>
          <a:lstStyle/>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Pinpoints the specific target markets the company will serve.</a:t>
            </a:r>
          </a:p>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Determines customer needs and wants through market research.</a:t>
            </a:r>
          </a:p>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Analyzes a firm’s competitive advantages.</a:t>
            </a:r>
          </a:p>
          <a:p>
            <a:pPr marL="533400" indent="-533400" eaLnBrk="1" hangingPunct="1">
              <a:lnSpc>
                <a:spcPct val="90000"/>
              </a:lnSpc>
              <a:spcBef>
                <a:spcPts val="1200"/>
              </a:spcBef>
              <a:buClr>
                <a:srgbClr val="FFC000"/>
              </a:buClr>
              <a:buSzPct val="100000"/>
              <a:buFont typeface="Wingdings" pitchFamily="2" charset="2"/>
              <a:buAutoNum type="arabicPeriod"/>
              <a:defRPr/>
            </a:pPr>
            <a:r>
              <a:rPr lang="en-US" dirty="0">
                <a:solidFill>
                  <a:prstClr val="black">
                    <a:hueOff val="0"/>
                    <a:satOff val="0"/>
                    <a:lumOff val="0"/>
                    <a:alphaOff val="0"/>
                  </a:prstClr>
                </a:solidFill>
                <a:latin typeface="Gill Sans MT" panose="020B0502020104020203"/>
              </a:rPr>
              <a:t>Helps to create a marketing mix that meets customer needs and wants.</a:t>
            </a:r>
          </a:p>
        </p:txBody>
      </p:sp>
      <p:pic>
        <p:nvPicPr>
          <p:cNvPr id="2" name="Picture 1">
            <a:extLst>
              <a:ext uri="{FF2B5EF4-FFF2-40B4-BE49-F238E27FC236}">
                <a16:creationId xmlns:a16="http://schemas.microsoft.com/office/drawing/2014/main" id="{7A17219F-D2A5-C1C5-955D-E4CC8A8A375A}"/>
              </a:ext>
            </a:extLst>
          </p:cNvPr>
          <p:cNvPicPr>
            <a:picLocks noChangeAspect="1"/>
          </p:cNvPicPr>
          <p:nvPr/>
        </p:nvPicPr>
        <p:blipFill>
          <a:blip r:embed="rId3"/>
          <a:stretch>
            <a:fillRect/>
          </a:stretch>
        </p:blipFill>
        <p:spPr>
          <a:xfrm>
            <a:off x="7891091" y="33670"/>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1" end="1"/>
                                            </p:txEl>
                                          </p:spTgt>
                                        </p:tgtEl>
                                        <p:attrNameLst>
                                          <p:attrName>style.visibility</p:attrName>
                                        </p:attrNameLst>
                                      </p:cBhvr>
                                      <p:to>
                                        <p:strVal val="visible"/>
                                      </p:to>
                                    </p:set>
                                    <p:animEffect transition="in" filter="wipe(left)">
                                      <p:cBhvr>
                                        <p:cTn id="7" dur="500"/>
                                        <p:tgtEl>
                                          <p:spTgt spid="788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2" end="2"/>
                                            </p:txEl>
                                          </p:spTgt>
                                        </p:tgtEl>
                                        <p:attrNameLst>
                                          <p:attrName>style.visibility</p:attrName>
                                        </p:attrNameLst>
                                      </p:cBhvr>
                                      <p:to>
                                        <p:strVal val="visible"/>
                                      </p:to>
                                    </p:set>
                                    <p:animEffect transition="in" filter="wipe(left)">
                                      <p:cBhvr>
                                        <p:cTn id="12" dur="500"/>
                                        <p:tgtEl>
                                          <p:spTgt spid="788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3" end="3"/>
                                            </p:txEl>
                                          </p:spTgt>
                                        </p:tgtEl>
                                        <p:attrNameLst>
                                          <p:attrName>style.visibility</p:attrName>
                                        </p:attrNameLst>
                                      </p:cBhvr>
                                      <p:to>
                                        <p:strVal val="visible"/>
                                      </p:to>
                                    </p:set>
                                    <p:animEffect transition="in" filter="wipe(left)">
                                      <p:cBhvr>
                                        <p:cTn id="17" dur="500"/>
                                        <p:tgtEl>
                                          <p:spTgt spid="788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Rectangle 2"/>
          <p:cNvSpPr>
            <a:spLocks noGrp="1" noRot="1" noChangeArrowheads="1"/>
          </p:cNvSpPr>
          <p:nvPr>
            <p:ph type="title"/>
          </p:nvPr>
        </p:nvSpPr>
        <p:spPr>
          <a:xfrm>
            <a:off x="2057400" y="1143000"/>
            <a:ext cx="7634287" cy="609600"/>
          </a:xfrm>
        </p:spPr>
        <p:txBody>
          <a:bodyPr lIns="88900" tIns="46038" rIns="88900" bIns="46038"/>
          <a:lstStyle/>
          <a:p>
            <a:pPr eaLnBrk="1" hangingPunct="1">
              <a:defRPr/>
            </a:pPr>
            <a:r>
              <a:rPr lang="en-US" dirty="0">
                <a:solidFill>
                  <a:srgbClr val="FFC000"/>
                </a:solidFill>
              </a:rPr>
              <a:t>Market Research</a:t>
            </a:r>
          </a:p>
        </p:txBody>
      </p:sp>
      <p:sp>
        <p:nvSpPr>
          <p:cNvPr id="86019" name="Rectangle 3"/>
          <p:cNvSpPr>
            <a:spLocks noGrp="1" noChangeArrowheads="1"/>
          </p:cNvSpPr>
          <p:nvPr>
            <p:ph idx="1"/>
          </p:nvPr>
        </p:nvSpPr>
        <p:spPr>
          <a:xfrm>
            <a:off x="76200" y="2131828"/>
            <a:ext cx="8153400" cy="4724400"/>
          </a:xfrm>
        </p:spPr>
        <p:txBody>
          <a:bodyPr lIns="88900" tIns="46038" rIns="88900" bIns="46038">
            <a:normAutofit/>
          </a:bodyPr>
          <a:lstStyle/>
          <a:p>
            <a:pPr eaLnBrk="1" hangingPunct="1">
              <a:spcBef>
                <a:spcPts val="600"/>
              </a:spcBef>
              <a:defRPr/>
            </a:pPr>
            <a:r>
              <a:rPr lang="en-US" u="sng" dirty="0"/>
              <a:t>Market research is the vehicle for gathering the information that serves as the foundation for the marketing plan.</a:t>
            </a:r>
          </a:p>
          <a:p>
            <a:pPr eaLnBrk="1" hangingPunct="1">
              <a:spcBef>
                <a:spcPts val="600"/>
              </a:spcBef>
              <a:defRPr/>
            </a:pPr>
            <a:r>
              <a:rPr lang="en-US" dirty="0"/>
              <a:t>Never </a:t>
            </a:r>
            <a:r>
              <a:rPr lang="en-US" i="1" dirty="0"/>
              <a:t>assume</a:t>
            </a:r>
            <a:r>
              <a:rPr lang="en-US" dirty="0"/>
              <a:t> that a market exists for your company’s product or service; prove it!</a:t>
            </a:r>
          </a:p>
          <a:p>
            <a:pPr eaLnBrk="1" hangingPunct="1">
              <a:spcBef>
                <a:spcPts val="600"/>
              </a:spcBef>
              <a:defRPr/>
            </a:pPr>
            <a:r>
              <a:rPr lang="en-US" dirty="0"/>
              <a:t>Market research does </a:t>
            </a:r>
            <a:r>
              <a:rPr lang="en-US" i="1" dirty="0"/>
              <a:t>not</a:t>
            </a:r>
            <a:r>
              <a:rPr lang="en-US" dirty="0"/>
              <a:t> have to be time consuming, complex, or expensive to be useful. </a:t>
            </a:r>
          </a:p>
          <a:p>
            <a:pPr lvl="1" eaLnBrk="1" hangingPunct="1">
              <a:spcBef>
                <a:spcPts val="600"/>
              </a:spcBef>
              <a:defRPr/>
            </a:pPr>
            <a:r>
              <a:rPr lang="en-US" sz="2000" dirty="0"/>
              <a:t>online surveys</a:t>
            </a:r>
          </a:p>
          <a:p>
            <a:pPr lvl="1" eaLnBrk="1" hangingPunct="1">
              <a:spcBef>
                <a:spcPts val="600"/>
              </a:spcBef>
              <a:defRPr/>
            </a:pPr>
            <a:r>
              <a:rPr lang="en-US" sz="2000" dirty="0"/>
              <a:t>Trend-tracking</a:t>
            </a:r>
          </a:p>
        </p:txBody>
      </p:sp>
      <p:pic>
        <p:nvPicPr>
          <p:cNvPr id="2" name="Picture 1">
            <a:extLst>
              <a:ext uri="{FF2B5EF4-FFF2-40B4-BE49-F238E27FC236}">
                <a16:creationId xmlns:a16="http://schemas.microsoft.com/office/drawing/2014/main" id="{26175061-41F8-A4BA-605E-A82744812CC0}"/>
              </a:ext>
            </a:extLst>
          </p:cNvPr>
          <p:cNvPicPr>
            <a:picLocks noChangeAspect="1"/>
          </p:cNvPicPr>
          <p:nvPr/>
        </p:nvPicPr>
        <p:blipFill>
          <a:blip r:embed="rId3"/>
          <a:stretch>
            <a:fillRect/>
          </a:stretch>
        </p:blipFill>
        <p:spPr>
          <a:xfrm>
            <a:off x="7696200" y="190698"/>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019">
                                            <p:txEl>
                                              <p:pRg st="1" end="1"/>
                                            </p:txEl>
                                          </p:spTgt>
                                        </p:tgtEl>
                                        <p:attrNameLst>
                                          <p:attrName>style.visibility</p:attrName>
                                        </p:attrNameLst>
                                      </p:cBhvr>
                                      <p:to>
                                        <p:strVal val="visible"/>
                                      </p:to>
                                    </p:set>
                                    <p:animEffect transition="in" filter="wipe(left)">
                                      <p:cBhvr>
                                        <p:cTn id="7" dur="500"/>
                                        <p:tgtEl>
                                          <p:spTgt spid="860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019">
                                            <p:txEl>
                                              <p:pRg st="2" end="2"/>
                                            </p:txEl>
                                          </p:spTgt>
                                        </p:tgtEl>
                                        <p:attrNameLst>
                                          <p:attrName>style.visibility</p:attrName>
                                        </p:attrNameLst>
                                      </p:cBhvr>
                                      <p:to>
                                        <p:strVal val="visible"/>
                                      </p:to>
                                    </p:set>
                                    <p:animEffect transition="in" filter="wipe(left)">
                                      <p:cBhvr>
                                        <p:cTn id="12" dur="500"/>
                                        <p:tgtEl>
                                          <p:spTgt spid="860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6019">
                                            <p:txEl>
                                              <p:pRg st="3" end="3"/>
                                            </p:txEl>
                                          </p:spTgt>
                                        </p:tgtEl>
                                        <p:attrNameLst>
                                          <p:attrName>style.visibility</p:attrName>
                                        </p:attrNameLst>
                                      </p:cBhvr>
                                      <p:to>
                                        <p:strVal val="visible"/>
                                      </p:to>
                                    </p:set>
                                    <p:animEffect transition="in" filter="wipe(left)">
                                      <p:cBhvr>
                                        <p:cTn id="17" dur="500"/>
                                        <p:tgtEl>
                                          <p:spTgt spid="860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6019">
                                            <p:txEl>
                                              <p:pRg st="4" end="4"/>
                                            </p:txEl>
                                          </p:spTgt>
                                        </p:tgtEl>
                                        <p:attrNameLst>
                                          <p:attrName>style.visibility</p:attrName>
                                        </p:attrNameLst>
                                      </p:cBhvr>
                                      <p:to>
                                        <p:strVal val="visible"/>
                                      </p:to>
                                    </p:set>
                                    <p:animEffect transition="in" filter="wipe(left)">
                                      <p:cBhvr>
                                        <p:cTn id="22" dur="500"/>
                                        <p:tgtEl>
                                          <p:spTgt spid="860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6" name="Rectangle 2"/>
          <p:cNvSpPr>
            <a:spLocks noGrp="1" noRot="1" noChangeArrowheads="1"/>
          </p:cNvSpPr>
          <p:nvPr>
            <p:ph type="title"/>
          </p:nvPr>
        </p:nvSpPr>
        <p:spPr>
          <a:xfrm>
            <a:off x="1066800" y="685800"/>
            <a:ext cx="7239000" cy="688975"/>
          </a:xfrm>
        </p:spPr>
        <p:txBody>
          <a:bodyPr lIns="88900" tIns="46038" rIns="88900" bIns="46038"/>
          <a:lstStyle/>
          <a:p>
            <a:pPr algn="ctr" eaLnBrk="1" hangingPunct="1">
              <a:defRPr/>
            </a:pPr>
            <a:r>
              <a:rPr lang="en-US" dirty="0">
                <a:solidFill>
                  <a:srgbClr val="000000"/>
                </a:solidFill>
              </a:rPr>
              <a:t>Tracking Trends</a:t>
            </a:r>
          </a:p>
        </p:txBody>
      </p:sp>
      <p:sp>
        <p:nvSpPr>
          <p:cNvPr id="88067" name="Rectangle 3"/>
          <p:cNvSpPr>
            <a:spLocks noGrp="1" noChangeArrowheads="1"/>
          </p:cNvSpPr>
          <p:nvPr>
            <p:ph idx="1"/>
          </p:nvPr>
        </p:nvSpPr>
        <p:spPr>
          <a:xfrm>
            <a:off x="457200" y="1981200"/>
            <a:ext cx="8077200" cy="4572000"/>
          </a:xfrm>
        </p:spPr>
        <p:txBody>
          <a:bodyPr lIns="88900" tIns="46038" rIns="88900" bIns="46038">
            <a:normAutofit/>
          </a:bodyPr>
          <a:lstStyle/>
          <a:p>
            <a:pPr eaLnBrk="1" hangingPunct="1">
              <a:spcBef>
                <a:spcPts val="1200"/>
              </a:spcBef>
              <a:defRPr/>
            </a:pPr>
            <a:r>
              <a:rPr lang="en-US" sz="2400" dirty="0">
                <a:solidFill>
                  <a:prstClr val="black">
                    <a:hueOff val="0"/>
                    <a:satOff val="0"/>
                    <a:lumOff val="0"/>
                    <a:alphaOff val="0"/>
                  </a:prstClr>
                </a:solidFill>
                <a:latin typeface="Gill Sans MT" panose="020B0502020104020203"/>
              </a:rPr>
              <a:t>Read many diverse current publications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Monitor blogs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Watch  the top 10 TV shows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See the top 10 movies</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Talk to at least 150 customers a year</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Talk with the 10 smartest people you know</a:t>
            </a:r>
          </a:p>
          <a:p>
            <a:pPr eaLnBrk="1" hangingPunct="1">
              <a:spcBef>
                <a:spcPts val="1200"/>
              </a:spcBef>
              <a:defRPr/>
            </a:pPr>
            <a:r>
              <a:rPr lang="en-US" sz="2400" dirty="0">
                <a:solidFill>
                  <a:prstClr val="black">
                    <a:hueOff val="0"/>
                    <a:satOff val="0"/>
                    <a:lumOff val="0"/>
                    <a:alphaOff val="0"/>
                  </a:prstClr>
                </a:solidFill>
                <a:latin typeface="Gill Sans MT" panose="020B0502020104020203"/>
              </a:rPr>
              <a:t>Listen to your children and their friends</a:t>
            </a:r>
          </a:p>
        </p:txBody>
      </p:sp>
      <p:pic>
        <p:nvPicPr>
          <p:cNvPr id="11270" name="Picture 4" descr="j0387756"/>
          <p:cNvPicPr>
            <a:picLocks noChangeAspect="1" noChangeArrowheads="1"/>
          </p:cNvPicPr>
          <p:nvPr/>
        </p:nvPicPr>
        <p:blipFill>
          <a:blip r:embed="rId3"/>
          <a:srcRect/>
          <a:stretch>
            <a:fillRect/>
          </a:stretch>
        </p:blipFill>
        <p:spPr bwMode="auto">
          <a:xfrm>
            <a:off x="7004050" y="2133600"/>
            <a:ext cx="1758950" cy="1622425"/>
          </a:xfrm>
          <a:prstGeom prst="rect">
            <a:avLst/>
          </a:prstGeom>
          <a:noFill/>
          <a:ln w="9525">
            <a:noFill/>
            <a:miter lim="800000"/>
            <a:headEnd/>
            <a:tailEnd/>
          </a:ln>
        </p:spPr>
      </p:pic>
      <p:pic>
        <p:nvPicPr>
          <p:cNvPr id="2" name="Picture 1">
            <a:extLst>
              <a:ext uri="{FF2B5EF4-FFF2-40B4-BE49-F238E27FC236}">
                <a16:creationId xmlns:a16="http://schemas.microsoft.com/office/drawing/2014/main" id="{FF15FD20-784C-D96D-278E-35B80E095899}"/>
              </a:ext>
            </a:extLst>
          </p:cNvPr>
          <p:cNvPicPr>
            <a:picLocks noChangeAspect="1"/>
          </p:cNvPicPr>
          <p:nvPr/>
        </p:nvPicPr>
        <p:blipFill>
          <a:blip r:embed="rId4"/>
          <a:stretch>
            <a:fillRect/>
          </a:stretch>
        </p:blipFill>
        <p:spPr>
          <a:xfrm>
            <a:off x="7869826" y="37214"/>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8067">
                                            <p:txEl>
                                              <p:pRg st="1" end="1"/>
                                            </p:txEl>
                                          </p:spTgt>
                                        </p:tgtEl>
                                        <p:attrNameLst>
                                          <p:attrName>style.visibility</p:attrName>
                                        </p:attrNameLst>
                                      </p:cBhvr>
                                      <p:to>
                                        <p:strVal val="visible"/>
                                      </p:to>
                                    </p:set>
                                    <p:animEffect transition="in" filter="wipe(left)">
                                      <p:cBhvr>
                                        <p:cTn id="7" dur="500"/>
                                        <p:tgtEl>
                                          <p:spTgt spid="8806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8067">
                                            <p:txEl>
                                              <p:pRg st="2" end="2"/>
                                            </p:txEl>
                                          </p:spTgt>
                                        </p:tgtEl>
                                        <p:attrNameLst>
                                          <p:attrName>style.visibility</p:attrName>
                                        </p:attrNameLst>
                                      </p:cBhvr>
                                      <p:to>
                                        <p:strVal val="visible"/>
                                      </p:to>
                                    </p:set>
                                    <p:animEffect transition="in" filter="wipe(left)">
                                      <p:cBhvr>
                                        <p:cTn id="12" dur="500"/>
                                        <p:tgtEl>
                                          <p:spTgt spid="880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8067">
                                            <p:txEl>
                                              <p:pRg st="3" end="3"/>
                                            </p:txEl>
                                          </p:spTgt>
                                        </p:tgtEl>
                                        <p:attrNameLst>
                                          <p:attrName>style.visibility</p:attrName>
                                        </p:attrNameLst>
                                      </p:cBhvr>
                                      <p:to>
                                        <p:strVal val="visible"/>
                                      </p:to>
                                    </p:set>
                                    <p:animEffect transition="in" filter="wipe(left)">
                                      <p:cBhvr>
                                        <p:cTn id="17" dur="500"/>
                                        <p:tgtEl>
                                          <p:spTgt spid="8806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8067">
                                            <p:txEl>
                                              <p:pRg st="4" end="4"/>
                                            </p:txEl>
                                          </p:spTgt>
                                        </p:tgtEl>
                                        <p:attrNameLst>
                                          <p:attrName>style.visibility</p:attrName>
                                        </p:attrNameLst>
                                      </p:cBhvr>
                                      <p:to>
                                        <p:strVal val="visible"/>
                                      </p:to>
                                    </p:set>
                                    <p:animEffect transition="in" filter="wipe(left)">
                                      <p:cBhvr>
                                        <p:cTn id="22" dur="500"/>
                                        <p:tgtEl>
                                          <p:spTgt spid="8806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8067">
                                            <p:txEl>
                                              <p:pRg st="5" end="5"/>
                                            </p:txEl>
                                          </p:spTgt>
                                        </p:tgtEl>
                                        <p:attrNameLst>
                                          <p:attrName>style.visibility</p:attrName>
                                        </p:attrNameLst>
                                      </p:cBhvr>
                                      <p:to>
                                        <p:strVal val="visible"/>
                                      </p:to>
                                    </p:set>
                                    <p:animEffect transition="in" filter="wipe(left)">
                                      <p:cBhvr>
                                        <p:cTn id="27" dur="500"/>
                                        <p:tgtEl>
                                          <p:spTgt spid="8806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8067">
                                            <p:txEl>
                                              <p:pRg st="6" end="6"/>
                                            </p:txEl>
                                          </p:spTgt>
                                        </p:tgtEl>
                                        <p:attrNameLst>
                                          <p:attrName>style.visibility</p:attrName>
                                        </p:attrNameLst>
                                      </p:cBhvr>
                                      <p:to>
                                        <p:strVal val="visible"/>
                                      </p:to>
                                    </p:set>
                                    <p:animEffect transition="in" filter="wipe(left)">
                                      <p:cBhvr>
                                        <p:cTn id="32" dur="500"/>
                                        <p:tgtEl>
                                          <p:spTgt spid="8806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58" name="Rectangle 2"/>
          <p:cNvSpPr>
            <a:spLocks noGrp="1" noRot="1" noChangeArrowheads="1"/>
          </p:cNvSpPr>
          <p:nvPr>
            <p:ph type="title"/>
          </p:nvPr>
        </p:nvSpPr>
        <p:spPr>
          <a:xfrm>
            <a:off x="152400" y="1074749"/>
            <a:ext cx="8229600" cy="1143000"/>
          </a:xfrm>
        </p:spPr>
        <p:txBody>
          <a:bodyPr lIns="88900" tIns="46038" rIns="88900" bIns="46038">
            <a:normAutofit/>
          </a:bodyPr>
          <a:lstStyle/>
          <a:p>
            <a:pPr eaLnBrk="1" hangingPunct="1">
              <a:defRPr/>
            </a:pPr>
            <a:r>
              <a:rPr lang="en-US" sz="2400" dirty="0">
                <a:solidFill>
                  <a:srgbClr val="000000"/>
                </a:solidFill>
              </a:rPr>
              <a:t>Relationship Marketing(Customer Relationship Management)</a:t>
            </a:r>
          </a:p>
        </p:txBody>
      </p:sp>
      <p:sp>
        <p:nvSpPr>
          <p:cNvPr id="96259" name="Rectangle 3"/>
          <p:cNvSpPr>
            <a:spLocks noGrp="1" noChangeArrowheads="1"/>
          </p:cNvSpPr>
          <p:nvPr>
            <p:ph type="body" sz="half" idx="1"/>
          </p:nvPr>
        </p:nvSpPr>
        <p:spPr>
          <a:xfrm>
            <a:off x="838200" y="2286000"/>
            <a:ext cx="7696200" cy="3535363"/>
          </a:xfrm>
        </p:spPr>
        <p:txBody>
          <a:bodyPr lIns="88900" tIns="46038" rIns="88900" bIns="46038"/>
          <a:lstStyle/>
          <a:p>
            <a:pPr marL="0" indent="0" eaLnBrk="1" hangingPunct="1">
              <a:buFont typeface="Wingdings" pitchFamily="2" charset="2"/>
              <a:buNone/>
              <a:defRPr/>
            </a:pPr>
            <a:r>
              <a:rPr lang="en-US" sz="2400" dirty="0">
                <a:solidFill>
                  <a:prstClr val="black">
                    <a:hueOff val="0"/>
                    <a:satOff val="0"/>
                    <a:lumOff val="0"/>
                    <a:alphaOff val="0"/>
                  </a:prstClr>
                </a:solidFill>
                <a:latin typeface="Gill Sans MT" panose="020B0502020104020203"/>
              </a:rPr>
              <a:t>Involves developing and maintaining long-term relationships with customers so that they will keep coming back to make repeat purchases.</a:t>
            </a:r>
          </a:p>
        </p:txBody>
      </p:sp>
      <p:pic>
        <p:nvPicPr>
          <p:cNvPr id="14342" name="Picture 7" descr="C:\Documents and Settings\douglw\My Documents\My Pictures\Microsoft Clip Organizer\j0439611.png"/>
          <p:cNvPicPr>
            <a:picLocks noChangeAspect="1" noChangeArrowheads="1"/>
          </p:cNvPicPr>
          <p:nvPr/>
        </p:nvPicPr>
        <p:blipFill>
          <a:blip r:embed="rId3"/>
          <a:srcRect/>
          <a:stretch>
            <a:fillRect/>
          </a:stretch>
        </p:blipFill>
        <p:spPr bwMode="auto">
          <a:xfrm rot="-1119494">
            <a:off x="4670817" y="4054085"/>
            <a:ext cx="2895600" cy="2522538"/>
          </a:xfrm>
          <a:prstGeom prst="rect">
            <a:avLst/>
          </a:prstGeom>
          <a:noFill/>
          <a:ln w="9525">
            <a:noFill/>
            <a:miter lim="800000"/>
            <a:headEnd/>
            <a:tailEnd/>
          </a:ln>
        </p:spPr>
      </p:pic>
      <p:pic>
        <p:nvPicPr>
          <p:cNvPr id="2" name="Picture 1">
            <a:extLst>
              <a:ext uri="{FF2B5EF4-FFF2-40B4-BE49-F238E27FC236}">
                <a16:creationId xmlns:a16="http://schemas.microsoft.com/office/drawing/2014/main" id="{0346B523-6033-59A4-9279-898397FC570F}"/>
              </a:ext>
            </a:extLst>
          </p:cNvPr>
          <p:cNvPicPr>
            <a:picLocks noChangeAspect="1"/>
          </p:cNvPicPr>
          <p:nvPr/>
        </p:nvPicPr>
        <p:blipFill>
          <a:blip r:embed="rId4"/>
          <a:stretch>
            <a:fillRect/>
          </a:stretch>
        </p:blipFill>
        <p:spPr>
          <a:xfrm>
            <a:off x="7869826" y="14277"/>
            <a:ext cx="1274174" cy="1146147"/>
          </a:xfrm>
          <a:prstGeom prst="rect">
            <a:avLst/>
          </a:prstGeom>
        </p:spPr>
      </p:pic>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4450" name="Rectangle 2"/>
          <p:cNvSpPr>
            <a:spLocks noGrp="1" noRot="1" noChangeArrowheads="1"/>
          </p:cNvSpPr>
          <p:nvPr>
            <p:ph type="title"/>
          </p:nvPr>
        </p:nvSpPr>
        <p:spPr>
          <a:xfrm>
            <a:off x="457200" y="990600"/>
            <a:ext cx="7024234" cy="1049235"/>
          </a:xfrm>
        </p:spPr>
        <p:txBody>
          <a:bodyPr/>
          <a:lstStyle/>
          <a:p>
            <a:pPr eaLnBrk="1" hangingPunct="1">
              <a:defRPr/>
            </a:pPr>
            <a:r>
              <a:rPr lang="en-US" dirty="0">
                <a:solidFill>
                  <a:srgbClr val="000000"/>
                </a:solidFill>
              </a:rPr>
              <a:t>Guerrilla Marketing Principles</a:t>
            </a:r>
          </a:p>
        </p:txBody>
      </p:sp>
      <p:sp>
        <p:nvSpPr>
          <p:cNvPr id="104451" name="Rectangle 3"/>
          <p:cNvSpPr>
            <a:spLocks noGrp="1" noChangeArrowheads="1"/>
          </p:cNvSpPr>
          <p:nvPr>
            <p:ph idx="1"/>
          </p:nvPr>
        </p:nvSpPr>
        <p:spPr>
          <a:xfrm>
            <a:off x="381000" y="2353302"/>
            <a:ext cx="7924800" cy="4525963"/>
          </a:xfrm>
        </p:spPr>
        <p:txBody>
          <a:bodyPr>
            <a:normAutofit/>
          </a:bodyPr>
          <a:lstStyle/>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Find a niche and fill it.</a:t>
            </a:r>
          </a:p>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Don’t just sell; entertain!</a:t>
            </a:r>
          </a:p>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Strive to be unique.</a:t>
            </a:r>
          </a:p>
        </p:txBody>
      </p:sp>
      <p:pic>
        <p:nvPicPr>
          <p:cNvPr id="19462" name="Picture 6" descr="C:\Documents and Settings\douglw\My Documents\My Pictures\Microsoft Clip Organizer\j0439609.png"/>
          <p:cNvPicPr>
            <a:picLocks noChangeAspect="1" noChangeArrowheads="1"/>
          </p:cNvPicPr>
          <p:nvPr/>
        </p:nvPicPr>
        <p:blipFill>
          <a:blip r:embed="rId3"/>
          <a:srcRect/>
          <a:stretch>
            <a:fillRect/>
          </a:stretch>
        </p:blipFill>
        <p:spPr bwMode="auto">
          <a:xfrm>
            <a:off x="5410200" y="3886200"/>
            <a:ext cx="2617788" cy="2281238"/>
          </a:xfrm>
          <a:prstGeom prst="rect">
            <a:avLst/>
          </a:prstGeom>
          <a:noFill/>
          <a:ln w="9525">
            <a:noFill/>
            <a:miter lim="800000"/>
            <a:headEnd/>
            <a:tailEnd/>
          </a:ln>
        </p:spPr>
      </p:pic>
      <p:pic>
        <p:nvPicPr>
          <p:cNvPr id="2" name="Picture 1">
            <a:extLst>
              <a:ext uri="{FF2B5EF4-FFF2-40B4-BE49-F238E27FC236}">
                <a16:creationId xmlns:a16="http://schemas.microsoft.com/office/drawing/2014/main" id="{B40F5EB4-573C-8ECB-46EA-EFED1DD76DE7}"/>
              </a:ext>
            </a:extLst>
          </p:cNvPr>
          <p:cNvPicPr>
            <a:picLocks noChangeAspect="1"/>
          </p:cNvPicPr>
          <p:nvPr/>
        </p:nvPicPr>
        <p:blipFill>
          <a:blip r:embed="rId4"/>
          <a:stretch>
            <a:fillRect/>
          </a:stretch>
        </p:blipFill>
        <p:spPr>
          <a:xfrm>
            <a:off x="7620000" y="231446"/>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4451">
                                            <p:txEl>
                                              <p:pRg st="1" end="1"/>
                                            </p:txEl>
                                          </p:spTgt>
                                        </p:tgtEl>
                                        <p:attrNameLst>
                                          <p:attrName>style.visibility</p:attrName>
                                        </p:attrNameLst>
                                      </p:cBhvr>
                                      <p:to>
                                        <p:strVal val="visible"/>
                                      </p:to>
                                    </p:set>
                                    <p:animEffect transition="in" filter="wipe(left)">
                                      <p:cBhvr>
                                        <p:cTn id="7" dur="500"/>
                                        <p:tgtEl>
                                          <p:spTgt spid="1044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4451">
                                            <p:txEl>
                                              <p:pRg st="2" end="2"/>
                                            </p:txEl>
                                          </p:spTgt>
                                        </p:tgtEl>
                                        <p:attrNameLst>
                                          <p:attrName>style.visibility</p:attrName>
                                        </p:attrNameLst>
                                      </p:cBhvr>
                                      <p:to>
                                        <p:strVal val="visible"/>
                                      </p:to>
                                    </p:set>
                                    <p:animEffect transition="in" filter="wipe(left)">
                                      <p:cBhvr>
                                        <p:cTn id="12" dur="500"/>
                                        <p:tgtEl>
                                          <p:spTgt spid="1044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1" grpId="0" build="p" bldLvl="2"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4450" name="Rectangle 2"/>
          <p:cNvSpPr>
            <a:spLocks noGrp="1" noRot="1" noChangeArrowheads="1"/>
          </p:cNvSpPr>
          <p:nvPr>
            <p:ph type="title"/>
          </p:nvPr>
        </p:nvSpPr>
        <p:spPr>
          <a:xfrm>
            <a:off x="97426" y="804520"/>
            <a:ext cx="7917408" cy="1049235"/>
          </a:xfrm>
        </p:spPr>
        <p:txBody>
          <a:bodyPr/>
          <a:lstStyle/>
          <a:p>
            <a:pPr eaLnBrk="1" hangingPunct="1">
              <a:defRPr/>
            </a:pPr>
            <a:r>
              <a:rPr lang="en-US" dirty="0">
                <a:solidFill>
                  <a:srgbClr val="000000"/>
                </a:solidFill>
              </a:rPr>
              <a:t>Guerrilla Marketing Principles</a:t>
            </a:r>
          </a:p>
        </p:txBody>
      </p:sp>
      <p:sp>
        <p:nvSpPr>
          <p:cNvPr id="104451" name="Rectangle 3"/>
          <p:cNvSpPr>
            <a:spLocks noGrp="1" noChangeArrowheads="1"/>
          </p:cNvSpPr>
          <p:nvPr>
            <p:ph idx="1"/>
          </p:nvPr>
        </p:nvSpPr>
        <p:spPr>
          <a:xfrm>
            <a:off x="381000" y="2332037"/>
            <a:ext cx="8229600" cy="4525963"/>
          </a:xfrm>
        </p:spPr>
        <p:txBody>
          <a:bodyPr>
            <a:normAutofit/>
          </a:bodyPr>
          <a:lstStyle/>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Connect with customers on an emotional level.</a:t>
            </a:r>
          </a:p>
          <a:p>
            <a:pPr eaLnBrk="1" hangingPunct="1">
              <a:lnSpc>
                <a:spcPct val="90000"/>
              </a:lnSpc>
              <a:spcBef>
                <a:spcPts val="1800"/>
              </a:spcBef>
              <a:defRPr/>
            </a:pPr>
            <a:r>
              <a:rPr lang="en-US" sz="2400" dirty="0">
                <a:solidFill>
                  <a:prstClr val="black">
                    <a:hueOff val="0"/>
                    <a:satOff val="0"/>
                    <a:lumOff val="0"/>
                    <a:alphaOff val="0"/>
                  </a:prstClr>
                </a:solidFill>
                <a:latin typeface="Gill Sans MT" panose="020B0502020104020203"/>
              </a:rPr>
              <a:t>Embrace social networking.</a:t>
            </a:r>
          </a:p>
          <a:p>
            <a:pPr marL="347663" indent="-347663" eaLnBrk="1" hangingPunct="1">
              <a:spcBef>
                <a:spcPts val="600"/>
              </a:spcBef>
              <a:buNone/>
              <a:defRPr/>
            </a:pPr>
            <a:r>
              <a:rPr lang="en-US" sz="2400" dirty="0">
                <a:solidFill>
                  <a:srgbClr val="FF0000"/>
                </a:solidFill>
                <a:latin typeface="Gill Sans MT" panose="020B0502020104020203"/>
              </a:rPr>
              <a:t>(Social networks sites, such as Facebook allow entrepreneurs to connect with potential and existing customers at little or no cost)</a:t>
            </a:r>
          </a:p>
          <a:p>
            <a:pPr marL="347663" indent="-347663" eaLnBrk="1" hangingPunct="1">
              <a:spcBef>
                <a:spcPts val="600"/>
              </a:spcBef>
              <a:buFont typeface="Wingdings" pitchFamily="2" charset="2"/>
              <a:buChar char="q"/>
              <a:defRPr/>
            </a:pPr>
            <a:r>
              <a:rPr lang="en-US" sz="2400" dirty="0">
                <a:solidFill>
                  <a:prstClr val="black">
                    <a:hueOff val="0"/>
                    <a:satOff val="0"/>
                    <a:lumOff val="0"/>
                    <a:alphaOff val="0"/>
                  </a:prstClr>
                </a:solidFill>
                <a:latin typeface="Gill Sans MT" panose="020B0502020104020203"/>
              </a:rPr>
              <a:t>Create online videos. </a:t>
            </a:r>
          </a:p>
          <a:p>
            <a:pPr marL="347663" indent="-347663" eaLnBrk="1" hangingPunct="1">
              <a:spcBef>
                <a:spcPts val="600"/>
              </a:spcBef>
              <a:buNone/>
              <a:defRPr/>
            </a:pPr>
            <a:endParaRPr lang="en-US" sz="3000" dirty="0">
              <a:solidFill>
                <a:srgbClr val="FDE3BA"/>
              </a:solidFill>
            </a:endParaRPr>
          </a:p>
          <a:p>
            <a:pPr eaLnBrk="1" hangingPunct="1">
              <a:lnSpc>
                <a:spcPct val="90000"/>
              </a:lnSpc>
              <a:spcBef>
                <a:spcPts val="1800"/>
              </a:spcBef>
              <a:buNone/>
              <a:defRPr/>
            </a:pPr>
            <a:r>
              <a:rPr lang="en-US" sz="3000" dirty="0"/>
              <a:t> </a:t>
            </a:r>
          </a:p>
        </p:txBody>
      </p:sp>
      <p:pic>
        <p:nvPicPr>
          <p:cNvPr id="2" name="Picture 1">
            <a:extLst>
              <a:ext uri="{FF2B5EF4-FFF2-40B4-BE49-F238E27FC236}">
                <a16:creationId xmlns:a16="http://schemas.microsoft.com/office/drawing/2014/main" id="{55E242AA-C788-09EC-4444-F8B0DBB57510}"/>
              </a:ext>
            </a:extLst>
          </p:cNvPr>
          <p:cNvPicPr>
            <a:picLocks noChangeAspect="1"/>
          </p:cNvPicPr>
          <p:nvPr/>
        </p:nvPicPr>
        <p:blipFill>
          <a:blip r:embed="rId3"/>
          <a:stretch>
            <a:fillRect/>
          </a:stretch>
        </p:blipFill>
        <p:spPr>
          <a:xfrm>
            <a:off x="7772400" y="177674"/>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4451">
                                            <p:txEl>
                                              <p:pRg st="0" end="0"/>
                                            </p:txEl>
                                          </p:spTgt>
                                        </p:tgtEl>
                                        <p:attrNameLst>
                                          <p:attrName>style.visibility</p:attrName>
                                        </p:attrNameLst>
                                      </p:cBhvr>
                                      <p:to>
                                        <p:strVal val="visible"/>
                                      </p:to>
                                    </p:set>
                                    <p:animEffect transition="in" filter="wipe(left)">
                                      <p:cBhvr>
                                        <p:cTn id="7" dur="500"/>
                                        <p:tgtEl>
                                          <p:spTgt spid="1044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4451">
                                            <p:txEl>
                                              <p:pRg st="1" end="1"/>
                                            </p:txEl>
                                          </p:spTgt>
                                        </p:tgtEl>
                                        <p:attrNameLst>
                                          <p:attrName>style.visibility</p:attrName>
                                        </p:attrNameLst>
                                      </p:cBhvr>
                                      <p:to>
                                        <p:strVal val="visible"/>
                                      </p:to>
                                    </p:set>
                                    <p:animEffect transition="in" filter="wipe(left)">
                                      <p:cBhvr>
                                        <p:cTn id="12" dur="500"/>
                                        <p:tgtEl>
                                          <p:spTgt spid="1044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4451">
                                            <p:txEl>
                                              <p:pRg st="2" end="2"/>
                                            </p:txEl>
                                          </p:spTgt>
                                        </p:tgtEl>
                                        <p:attrNameLst>
                                          <p:attrName>style.visibility</p:attrName>
                                        </p:attrNameLst>
                                      </p:cBhvr>
                                      <p:to>
                                        <p:strVal val="visible"/>
                                      </p:to>
                                    </p:set>
                                    <p:animEffect transition="in" filter="wipe(left)">
                                      <p:cBhvr>
                                        <p:cTn id="17" dur="500"/>
                                        <p:tgtEl>
                                          <p:spTgt spid="1044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4451">
                                            <p:txEl>
                                              <p:pRg st="3" end="3"/>
                                            </p:txEl>
                                          </p:spTgt>
                                        </p:tgtEl>
                                        <p:attrNameLst>
                                          <p:attrName>style.visibility</p:attrName>
                                        </p:attrNameLst>
                                      </p:cBhvr>
                                      <p:to>
                                        <p:strVal val="visible"/>
                                      </p:to>
                                    </p:set>
                                    <p:animEffect transition="in" filter="wipe(left)">
                                      <p:cBhvr>
                                        <p:cTn id="22" dur="500"/>
                                        <p:tgtEl>
                                          <p:spTgt spid="10445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4451">
                                            <p:txEl>
                                              <p:pRg st="5" end="5"/>
                                            </p:txEl>
                                          </p:spTgt>
                                        </p:tgtEl>
                                        <p:attrNameLst>
                                          <p:attrName>style.visibility</p:attrName>
                                        </p:attrNameLst>
                                      </p:cBhvr>
                                      <p:to>
                                        <p:strVal val="visible"/>
                                      </p:to>
                                    </p:set>
                                    <p:animEffect transition="in" filter="wipe(left)">
                                      <p:cBhvr>
                                        <p:cTn id="27" dur="500"/>
                                        <p:tgtEl>
                                          <p:spTgt spid="1044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1" grpId="0" build="p" bldLvl="2"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3667" name="Rectangle 3"/>
          <p:cNvSpPr>
            <a:spLocks noGrp="1" noRot="1" noChangeArrowheads="1"/>
          </p:cNvSpPr>
          <p:nvPr>
            <p:ph type="title"/>
          </p:nvPr>
        </p:nvSpPr>
        <p:spPr>
          <a:xfrm>
            <a:off x="1600200" y="990600"/>
            <a:ext cx="7924800" cy="693737"/>
          </a:xfrm>
        </p:spPr>
        <p:txBody>
          <a:bodyPr lIns="88900" tIns="46038" rIns="88900" bIns="46038"/>
          <a:lstStyle/>
          <a:p>
            <a:pPr eaLnBrk="1" hangingPunct="1">
              <a:defRPr/>
            </a:pPr>
            <a:r>
              <a:rPr lang="en-US" dirty="0">
                <a:solidFill>
                  <a:srgbClr val="000000"/>
                </a:solidFill>
              </a:rPr>
              <a:t>Online</a:t>
            </a:r>
            <a:r>
              <a:rPr lang="en-US" dirty="0">
                <a:solidFill>
                  <a:srgbClr val="FFC000"/>
                </a:solidFill>
              </a:rPr>
              <a:t> </a:t>
            </a:r>
            <a:r>
              <a:rPr lang="en-US" dirty="0">
                <a:solidFill>
                  <a:srgbClr val="000000"/>
                </a:solidFill>
              </a:rPr>
              <a:t>Videos</a:t>
            </a:r>
          </a:p>
        </p:txBody>
      </p:sp>
      <p:sp>
        <p:nvSpPr>
          <p:cNvPr id="113666" name="Rectangle 2"/>
          <p:cNvSpPr>
            <a:spLocks noGrp="1" noChangeArrowheads="1"/>
          </p:cNvSpPr>
          <p:nvPr>
            <p:ph idx="1"/>
          </p:nvPr>
        </p:nvSpPr>
        <p:spPr>
          <a:xfrm>
            <a:off x="152400" y="2130357"/>
            <a:ext cx="7848600" cy="4419600"/>
          </a:xfrm>
        </p:spPr>
        <p:txBody>
          <a:bodyPr lIns="88900" tIns="46038" rIns="88900" bIns="46038"/>
          <a:lstStyle/>
          <a:p>
            <a:pPr marL="347663" indent="-347663" eaLnBrk="1" hangingPunct="1">
              <a:spcBef>
                <a:spcPts val="600"/>
              </a:spcBef>
              <a:defRPr/>
            </a:pPr>
            <a:r>
              <a:rPr lang="en-US" sz="3000" dirty="0"/>
              <a:t>Study: 19% of Internet users watch online videos every day.</a:t>
            </a:r>
          </a:p>
          <a:p>
            <a:pPr marL="347663" indent="-347663" eaLnBrk="1" hangingPunct="1">
              <a:spcBef>
                <a:spcPts val="600"/>
              </a:spcBef>
              <a:defRPr/>
            </a:pPr>
            <a:r>
              <a:rPr lang="en-US" sz="3000" dirty="0"/>
              <a:t>Online video guidelines: </a:t>
            </a:r>
          </a:p>
          <a:p>
            <a:pPr marL="747713" lvl="1" indent="-347663" eaLnBrk="1" hangingPunct="1">
              <a:spcBef>
                <a:spcPts val="600"/>
              </a:spcBef>
              <a:defRPr/>
            </a:pPr>
            <a:r>
              <a:rPr lang="en-US" dirty="0"/>
              <a:t>Be funny.</a:t>
            </a:r>
          </a:p>
          <a:p>
            <a:pPr marL="747713" lvl="1" indent="-347663" eaLnBrk="1" hangingPunct="1">
              <a:spcBef>
                <a:spcPts val="600"/>
              </a:spcBef>
              <a:defRPr/>
            </a:pPr>
            <a:r>
              <a:rPr lang="en-US" dirty="0"/>
              <a:t>Connect with current events.</a:t>
            </a:r>
          </a:p>
          <a:p>
            <a:pPr marL="747713" lvl="1" indent="-347663" eaLnBrk="1" hangingPunct="1">
              <a:spcBef>
                <a:spcPts val="600"/>
              </a:spcBef>
              <a:defRPr/>
            </a:pPr>
            <a:r>
              <a:rPr lang="en-US" dirty="0"/>
              <a:t>Keep it short. </a:t>
            </a:r>
          </a:p>
        </p:txBody>
      </p:sp>
      <p:pic>
        <p:nvPicPr>
          <p:cNvPr id="31750" name="Picture 2"/>
          <p:cNvPicPr>
            <a:picLocks noChangeAspect="1" noChangeArrowheads="1"/>
          </p:cNvPicPr>
          <p:nvPr/>
        </p:nvPicPr>
        <p:blipFill>
          <a:blip r:embed="rId3"/>
          <a:srcRect/>
          <a:stretch>
            <a:fillRect/>
          </a:stretch>
        </p:blipFill>
        <p:spPr bwMode="auto">
          <a:xfrm>
            <a:off x="5715000" y="4419600"/>
            <a:ext cx="2947988" cy="1962150"/>
          </a:xfrm>
          <a:prstGeom prst="rect">
            <a:avLst/>
          </a:prstGeom>
          <a:noFill/>
          <a:ln w="9525">
            <a:noFill/>
            <a:miter lim="800000"/>
            <a:headEnd/>
            <a:tailEnd/>
          </a:ln>
        </p:spPr>
      </p:pic>
      <p:pic>
        <p:nvPicPr>
          <p:cNvPr id="2" name="Picture 1">
            <a:extLst>
              <a:ext uri="{FF2B5EF4-FFF2-40B4-BE49-F238E27FC236}">
                <a16:creationId xmlns:a16="http://schemas.microsoft.com/office/drawing/2014/main" id="{A144474C-6F81-EF9F-3976-692EFA88DAA8}"/>
              </a:ext>
            </a:extLst>
          </p:cNvPr>
          <p:cNvPicPr>
            <a:picLocks noChangeAspect="1"/>
          </p:cNvPicPr>
          <p:nvPr/>
        </p:nvPicPr>
        <p:blipFill>
          <a:blip r:embed="rId4"/>
          <a:stretch>
            <a:fillRect/>
          </a:stretch>
        </p:blipFill>
        <p:spPr>
          <a:xfrm>
            <a:off x="7543800" y="338169"/>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3666">
                                            <p:txEl>
                                              <p:pRg st="1" end="1"/>
                                            </p:txEl>
                                          </p:spTgt>
                                        </p:tgtEl>
                                        <p:attrNameLst>
                                          <p:attrName>style.visibility</p:attrName>
                                        </p:attrNameLst>
                                      </p:cBhvr>
                                      <p:to>
                                        <p:strVal val="visible"/>
                                      </p:to>
                                    </p:set>
                                    <p:animEffect transition="in" filter="wipe(left)">
                                      <p:cBhvr>
                                        <p:cTn id="7" dur="500"/>
                                        <p:tgtEl>
                                          <p:spTgt spid="11366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3666">
                                            <p:txEl>
                                              <p:pRg st="2" end="2"/>
                                            </p:txEl>
                                          </p:spTgt>
                                        </p:tgtEl>
                                        <p:attrNameLst>
                                          <p:attrName>style.visibility</p:attrName>
                                        </p:attrNameLst>
                                      </p:cBhvr>
                                      <p:to>
                                        <p:strVal val="visible"/>
                                      </p:to>
                                    </p:set>
                                    <p:animEffect transition="in" filter="wipe(left)">
                                      <p:cBhvr>
                                        <p:cTn id="12" dur="500"/>
                                        <p:tgtEl>
                                          <p:spTgt spid="11366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3666">
                                            <p:txEl>
                                              <p:pRg st="3" end="3"/>
                                            </p:txEl>
                                          </p:spTgt>
                                        </p:tgtEl>
                                        <p:attrNameLst>
                                          <p:attrName>style.visibility</p:attrName>
                                        </p:attrNameLst>
                                      </p:cBhvr>
                                      <p:to>
                                        <p:strVal val="visible"/>
                                      </p:to>
                                    </p:set>
                                    <p:animEffect transition="in" filter="wipe(left)">
                                      <p:cBhvr>
                                        <p:cTn id="17" dur="500"/>
                                        <p:tgtEl>
                                          <p:spTgt spid="11366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3666">
                                            <p:txEl>
                                              <p:pRg st="4" end="4"/>
                                            </p:txEl>
                                          </p:spTgt>
                                        </p:tgtEl>
                                        <p:attrNameLst>
                                          <p:attrName>style.visibility</p:attrName>
                                        </p:attrNameLst>
                                      </p:cBhvr>
                                      <p:to>
                                        <p:strVal val="visible"/>
                                      </p:to>
                                    </p:set>
                                    <p:animEffect transition="in" filter="wipe(left)">
                                      <p:cBhvr>
                                        <p:cTn id="22" dur="500"/>
                                        <p:tgtEl>
                                          <p:spTgt spid="11366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build="p" bldLvl="5"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19" name="Rectangle 3"/>
          <p:cNvSpPr>
            <a:spLocks noGrp="1" noChangeArrowheads="1"/>
          </p:cNvSpPr>
          <p:nvPr>
            <p:ph type="title"/>
          </p:nvPr>
        </p:nvSpPr>
        <p:spPr>
          <a:xfrm>
            <a:off x="609600" y="914401"/>
            <a:ext cx="7162800" cy="990600"/>
          </a:xfrm>
        </p:spPr>
        <p:txBody>
          <a:bodyPr lIns="88900" tIns="46038" rIns="88900" bIns="46038"/>
          <a:lstStyle/>
          <a:p>
            <a:pPr eaLnBrk="1" hangingPunct="1">
              <a:defRPr/>
            </a:pPr>
            <a:r>
              <a:rPr lang="en-US" dirty="0">
                <a:solidFill>
                  <a:srgbClr val="000000"/>
                </a:solidFill>
              </a:rPr>
              <a:t>Guerrilla Marketing Principles</a:t>
            </a:r>
          </a:p>
        </p:txBody>
      </p:sp>
      <p:sp>
        <p:nvSpPr>
          <p:cNvPr id="111621" name="Rectangle 5"/>
          <p:cNvSpPr>
            <a:spLocks noChangeArrowheads="1"/>
          </p:cNvSpPr>
          <p:nvPr/>
        </p:nvSpPr>
        <p:spPr bwMode="auto">
          <a:xfrm>
            <a:off x="248784" y="2400300"/>
            <a:ext cx="7451725" cy="3733800"/>
          </a:xfrm>
          <a:prstGeom prst="rect">
            <a:avLst/>
          </a:prstGeom>
          <a:noFill/>
          <a:ln w="12700">
            <a:noFill/>
            <a:miter lim="800000"/>
            <a:headEnd/>
            <a:tailEnd/>
          </a:ln>
          <a:effectLst/>
        </p:spPr>
        <p:txBody>
          <a:bodyPr lIns="88900" tIns="46038" rIns="88900" bIns="46038"/>
          <a:lstStyle/>
          <a:p>
            <a:pPr marL="342900" indent="-342900">
              <a:spcBef>
                <a:spcPts val="1200"/>
              </a:spcBef>
              <a:buClr>
                <a:schemeClr val="hlink"/>
              </a:buClr>
              <a:buSzPct val="70000"/>
              <a:buFont typeface="Wingdings" pitchFamily="2" charset="2"/>
              <a:buChar char="n"/>
              <a:defRPr/>
            </a:pPr>
            <a:r>
              <a:rPr lang="en-US" sz="2400" dirty="0">
                <a:solidFill>
                  <a:prstClr val="black">
                    <a:hueOff val="0"/>
                    <a:satOff val="0"/>
                    <a:lumOff val="0"/>
                    <a:alphaOff val="0"/>
                  </a:prstClr>
                </a:solidFill>
                <a:latin typeface="Gill Sans MT" panose="020B0502020104020203"/>
              </a:rPr>
              <a:t>Focus on the customer.</a:t>
            </a:r>
          </a:p>
          <a:p>
            <a:pPr marL="0" indent="0" eaLnBrk="1" hangingPunct="1">
              <a:spcBef>
                <a:spcPts val="400"/>
              </a:spcBef>
              <a:buFont typeface="Wingdings" pitchFamily="2" charset="2"/>
              <a:buNone/>
              <a:defRPr/>
            </a:pPr>
            <a:r>
              <a:rPr lang="en-US" sz="2400" b="0" dirty="0">
                <a:solidFill>
                  <a:prstClr val="black">
                    <a:hueOff val="0"/>
                    <a:satOff val="0"/>
                    <a:lumOff val="0"/>
                    <a:alphaOff val="0"/>
                  </a:prstClr>
                </a:solidFill>
                <a:latin typeface="Gill Sans MT" panose="020B0502020104020203"/>
              </a:rPr>
              <a:t>Only 6% of customers who experience a problem contact the company to complain. </a:t>
            </a:r>
          </a:p>
          <a:p>
            <a:pPr eaLnBrk="1" hangingPunct="1">
              <a:spcBef>
                <a:spcPts val="400"/>
              </a:spcBef>
              <a:defRPr/>
            </a:pPr>
            <a:r>
              <a:rPr lang="en-US" sz="2400" b="0" dirty="0">
                <a:solidFill>
                  <a:prstClr val="black">
                    <a:hueOff val="0"/>
                    <a:satOff val="0"/>
                    <a:lumOff val="0"/>
                    <a:alphaOff val="0"/>
                  </a:prstClr>
                </a:solidFill>
                <a:latin typeface="Gill Sans MT" panose="020B0502020104020203"/>
              </a:rPr>
              <a:t>31% tell family members, friends, and colleagues about their negative experience.</a:t>
            </a:r>
          </a:p>
          <a:p>
            <a:pPr eaLnBrk="1" hangingPunct="1">
              <a:spcBef>
                <a:spcPts val="400"/>
              </a:spcBef>
              <a:defRPr/>
            </a:pPr>
            <a:r>
              <a:rPr lang="en-US" sz="2400" b="0" dirty="0">
                <a:solidFill>
                  <a:prstClr val="black">
                    <a:hueOff val="0"/>
                    <a:satOff val="0"/>
                    <a:lumOff val="0"/>
                    <a:alphaOff val="0"/>
                  </a:prstClr>
                </a:solidFill>
                <a:latin typeface="Gill Sans MT" panose="020B0502020104020203"/>
              </a:rPr>
              <a:t>6% of those people tell their “horror stories” to six or more people.</a:t>
            </a:r>
          </a:p>
          <a:p>
            <a:pPr marL="342900" indent="-342900">
              <a:spcBef>
                <a:spcPts val="1200"/>
              </a:spcBef>
              <a:buClr>
                <a:schemeClr val="hlink"/>
              </a:buClr>
              <a:buSzPct val="70000"/>
              <a:buFont typeface="Wingdings" pitchFamily="2" charset="2"/>
              <a:buChar char="n"/>
              <a:defRPr/>
            </a:pPr>
            <a:endParaRPr lang="en-US" sz="3200" dirty="0">
              <a:effectLst>
                <a:outerShdw blurRad="38100" dist="38100" dir="2700000" algn="tl">
                  <a:srgbClr val="000000"/>
                </a:outerShdw>
              </a:effectLst>
              <a:latin typeface="Arial" pitchFamily="34" charset="0"/>
            </a:endParaRPr>
          </a:p>
          <a:p>
            <a:pPr marL="342900" indent="-342900">
              <a:spcBef>
                <a:spcPts val="1200"/>
              </a:spcBef>
              <a:buClr>
                <a:schemeClr val="hlink"/>
              </a:buClr>
              <a:buSzPct val="70000"/>
              <a:buFont typeface="Wingdings" pitchFamily="2" charset="2"/>
              <a:buChar char="n"/>
              <a:defRPr/>
            </a:pPr>
            <a:endParaRPr lang="en-US" sz="3200" b="0" dirty="0">
              <a:effectLst>
                <a:outerShdw blurRad="38100" dist="38100" dir="2700000" algn="tl">
                  <a:srgbClr val="000000"/>
                </a:outerShdw>
              </a:effectLst>
              <a:latin typeface="Arial" pitchFamily="34" charset="0"/>
            </a:endParaRPr>
          </a:p>
        </p:txBody>
      </p:sp>
      <p:pic>
        <p:nvPicPr>
          <p:cNvPr id="32774" name="Picture 6" descr="C:\Documents and Settings\douglw\My Documents\My Pictures\Microsoft Clip Organizer\j0431001.jpg"/>
          <p:cNvPicPr>
            <a:picLocks noChangeAspect="1" noChangeArrowheads="1"/>
          </p:cNvPicPr>
          <p:nvPr/>
        </p:nvPicPr>
        <p:blipFill>
          <a:blip r:embed="rId3"/>
          <a:srcRect/>
          <a:stretch>
            <a:fillRect/>
          </a:stretch>
        </p:blipFill>
        <p:spPr bwMode="auto">
          <a:xfrm>
            <a:off x="7518400" y="3976339"/>
            <a:ext cx="1625600" cy="2055813"/>
          </a:xfrm>
          <a:prstGeom prst="rect">
            <a:avLst/>
          </a:prstGeom>
          <a:noFill/>
          <a:ln w="9525">
            <a:noFill/>
            <a:miter lim="800000"/>
            <a:headEnd/>
            <a:tailEnd/>
          </a:ln>
        </p:spPr>
      </p:pic>
      <p:pic>
        <p:nvPicPr>
          <p:cNvPr id="2" name="Picture 1">
            <a:extLst>
              <a:ext uri="{FF2B5EF4-FFF2-40B4-BE49-F238E27FC236}">
                <a16:creationId xmlns:a16="http://schemas.microsoft.com/office/drawing/2014/main" id="{7C56411A-4813-2E7A-44CD-2DF38311BD29}"/>
              </a:ext>
            </a:extLst>
          </p:cNvPr>
          <p:cNvPicPr>
            <a:picLocks noChangeAspect="1"/>
          </p:cNvPicPr>
          <p:nvPr/>
        </p:nvPicPr>
        <p:blipFill>
          <a:blip r:embed="rId4"/>
          <a:stretch>
            <a:fillRect/>
          </a:stretch>
        </p:blipFill>
        <p:spPr>
          <a:xfrm>
            <a:off x="7700509" y="182990"/>
            <a:ext cx="1274174" cy="1146147"/>
          </a:xfrm>
          <a:prstGeom prst="rect">
            <a:avLst/>
          </a:prstGeom>
        </p:spPr>
      </p:pic>
    </p:spTree>
  </p:cSld>
  <p:clrMapOvr>
    <a:masterClrMapping/>
  </p:clrMapOvr>
  <p:transition spd="med">
    <p:fade/>
  </p:transition>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0835" name="Rectangle 3"/>
          <p:cNvSpPr>
            <a:spLocks noGrp="1" noChangeArrowheads="1"/>
          </p:cNvSpPr>
          <p:nvPr>
            <p:ph type="title"/>
          </p:nvPr>
        </p:nvSpPr>
        <p:spPr>
          <a:xfrm>
            <a:off x="685800" y="1066800"/>
            <a:ext cx="7329035" cy="786955"/>
          </a:xfrm>
        </p:spPr>
        <p:txBody>
          <a:bodyPr lIns="88900" tIns="46038" rIns="88900" bIns="46038"/>
          <a:lstStyle/>
          <a:p>
            <a:pPr eaLnBrk="1" hangingPunct="1">
              <a:defRPr/>
            </a:pPr>
            <a:r>
              <a:rPr lang="en-US" dirty="0">
                <a:solidFill>
                  <a:srgbClr val="000000"/>
                </a:solidFill>
              </a:rPr>
              <a:t>Guerrilla Marketing Principles</a:t>
            </a:r>
          </a:p>
        </p:txBody>
      </p:sp>
      <p:sp>
        <p:nvSpPr>
          <p:cNvPr id="120837" name="Rectangle 5"/>
          <p:cNvSpPr>
            <a:spLocks noChangeArrowheads="1"/>
          </p:cNvSpPr>
          <p:nvPr/>
        </p:nvSpPr>
        <p:spPr bwMode="auto">
          <a:xfrm>
            <a:off x="304800" y="2286000"/>
            <a:ext cx="7543800" cy="4953000"/>
          </a:xfrm>
          <a:prstGeom prst="rect">
            <a:avLst/>
          </a:prstGeom>
          <a:noFill/>
          <a:ln w="12700">
            <a:noFill/>
            <a:miter lim="800000"/>
            <a:headEnd/>
            <a:tailEnd/>
          </a:ln>
          <a:effectLst/>
        </p:spPr>
        <p:txBody>
          <a:bodyPr lIns="88900" tIns="46038" rIns="88900" bIns="46038"/>
          <a:lstStyle/>
          <a:p>
            <a:pPr marL="342900" indent="-342900">
              <a:spcBef>
                <a:spcPts val="1200"/>
              </a:spcBef>
              <a:buClr>
                <a:schemeClr val="hlink"/>
              </a:buClr>
              <a:buSzPct val="70000"/>
              <a:buFont typeface="Wingdings" pitchFamily="2" charset="2"/>
              <a:buChar char="n"/>
              <a:defRPr/>
            </a:pPr>
            <a:r>
              <a:rPr lang="en-US" sz="2000" b="0" dirty="0">
                <a:latin typeface="+mj-lt"/>
              </a:rPr>
              <a:t>Create an identity for your business through branding.</a:t>
            </a:r>
          </a:p>
          <a:p>
            <a:pPr marL="342900" indent="-342900">
              <a:spcBef>
                <a:spcPts val="1200"/>
              </a:spcBef>
              <a:buClr>
                <a:schemeClr val="hlink"/>
              </a:buClr>
              <a:buSzPct val="70000"/>
              <a:buFont typeface="Wingdings" pitchFamily="2" charset="2"/>
              <a:buChar char="n"/>
              <a:defRPr/>
            </a:pPr>
            <a:r>
              <a:rPr lang="en-US" sz="2000" b="0" dirty="0">
                <a:latin typeface="+mj-lt"/>
              </a:rPr>
              <a:t>Embrace social networking.</a:t>
            </a:r>
          </a:p>
          <a:p>
            <a:pPr marL="342900" indent="-342900">
              <a:spcBef>
                <a:spcPts val="1200"/>
              </a:spcBef>
              <a:buClr>
                <a:schemeClr val="hlink"/>
              </a:buClr>
              <a:buSzPct val="70000"/>
              <a:buFont typeface="Wingdings" pitchFamily="2" charset="2"/>
              <a:buChar char="n"/>
              <a:defRPr/>
            </a:pPr>
            <a:r>
              <a:rPr lang="en-US" sz="2000" b="0" dirty="0">
                <a:latin typeface="+mj-lt"/>
              </a:rPr>
              <a:t>Start a blog. </a:t>
            </a:r>
          </a:p>
          <a:p>
            <a:pPr marL="342900" indent="-342900">
              <a:spcBef>
                <a:spcPts val="1200"/>
              </a:spcBef>
              <a:buClr>
                <a:schemeClr val="hlink"/>
              </a:buClr>
              <a:buSzPct val="70000"/>
              <a:buFont typeface="Wingdings" pitchFamily="2" charset="2"/>
              <a:buChar char="n"/>
              <a:defRPr/>
            </a:pPr>
            <a:r>
              <a:rPr lang="en-US" sz="2000" b="0" dirty="0">
                <a:latin typeface="+mj-lt"/>
              </a:rPr>
              <a:t>Create online videos.</a:t>
            </a:r>
          </a:p>
          <a:p>
            <a:pPr marL="342900" indent="-342900">
              <a:spcBef>
                <a:spcPts val="1200"/>
              </a:spcBef>
              <a:buClr>
                <a:schemeClr val="hlink"/>
              </a:buClr>
              <a:buSzPct val="70000"/>
              <a:buFont typeface="Wingdings" pitchFamily="2" charset="2"/>
              <a:buChar char="n"/>
              <a:defRPr/>
            </a:pPr>
            <a:r>
              <a:rPr lang="en-US" sz="2000" b="0" dirty="0">
                <a:latin typeface="+mj-lt"/>
              </a:rPr>
              <a:t>Focus on the customer.</a:t>
            </a:r>
          </a:p>
          <a:p>
            <a:pPr marL="342900" indent="-342900">
              <a:spcBef>
                <a:spcPts val="1200"/>
              </a:spcBef>
              <a:buClr>
                <a:schemeClr val="hlink"/>
              </a:buClr>
              <a:buSzPct val="70000"/>
              <a:buFont typeface="Wingdings" pitchFamily="2" charset="2"/>
              <a:buChar char="n"/>
              <a:defRPr/>
            </a:pPr>
            <a:r>
              <a:rPr lang="en-US" sz="2000" b="0" dirty="0">
                <a:latin typeface="+mj-lt"/>
              </a:rPr>
              <a:t>Be devoted to quality.</a:t>
            </a:r>
          </a:p>
          <a:p>
            <a:pPr marL="342900" indent="-342900">
              <a:spcBef>
                <a:spcPts val="1200"/>
              </a:spcBef>
              <a:buClr>
                <a:schemeClr val="hlink"/>
              </a:buClr>
              <a:buSzPct val="70000"/>
              <a:buFont typeface="Wingdings" pitchFamily="2" charset="2"/>
              <a:buChar char="n"/>
              <a:defRPr/>
            </a:pPr>
            <a:r>
              <a:rPr lang="en-US" sz="2000" b="0" dirty="0">
                <a:latin typeface="+mj-lt"/>
              </a:rPr>
              <a:t>Concentrate on innovation.</a:t>
            </a:r>
          </a:p>
          <a:p>
            <a:pPr marL="342900" indent="-342900">
              <a:spcBef>
                <a:spcPts val="1200"/>
              </a:spcBef>
              <a:buClr>
                <a:schemeClr val="hlink"/>
              </a:buClr>
              <a:buSzPct val="70000"/>
              <a:buFont typeface="Wingdings" pitchFamily="2" charset="2"/>
              <a:buChar char="n"/>
              <a:defRPr/>
            </a:pPr>
            <a:endParaRPr lang="en-US" sz="3200" dirty="0">
              <a:effectLst>
                <a:outerShdw blurRad="38100" dist="38100" dir="2700000" algn="tl">
                  <a:srgbClr val="000000"/>
                </a:outerShdw>
              </a:effectLst>
              <a:latin typeface="Arial" pitchFamily="34" charset="0"/>
            </a:endParaRPr>
          </a:p>
          <a:p>
            <a:pPr marL="342900" indent="-342900">
              <a:spcBef>
                <a:spcPts val="1200"/>
              </a:spcBef>
              <a:buClr>
                <a:schemeClr val="hlink"/>
              </a:buClr>
              <a:buSzPct val="70000"/>
              <a:buFont typeface="Wingdings" pitchFamily="2" charset="2"/>
              <a:buChar char="n"/>
              <a:defRPr/>
            </a:pPr>
            <a:endParaRPr lang="en-US" sz="3200" dirty="0">
              <a:effectLst>
                <a:outerShdw blurRad="38100" dist="38100" dir="2700000" algn="tl">
                  <a:srgbClr val="000000"/>
                </a:outerShdw>
              </a:effectLst>
              <a:latin typeface="Arial" pitchFamily="34" charset="0"/>
            </a:endParaRPr>
          </a:p>
        </p:txBody>
      </p:sp>
      <p:pic>
        <p:nvPicPr>
          <p:cNvPr id="37894" name="Picture 6" descr="C:\Documents and Settings\douglw\My Documents\My Pictures\Microsoft Clip Organizer\j0431001.jpg"/>
          <p:cNvPicPr>
            <a:picLocks noChangeAspect="1" noChangeArrowheads="1"/>
          </p:cNvPicPr>
          <p:nvPr/>
        </p:nvPicPr>
        <p:blipFill>
          <a:blip r:embed="rId3"/>
          <a:srcRect/>
          <a:stretch>
            <a:fillRect/>
          </a:stretch>
        </p:blipFill>
        <p:spPr bwMode="auto">
          <a:xfrm>
            <a:off x="7010400" y="3429000"/>
            <a:ext cx="1625600" cy="2055813"/>
          </a:xfrm>
          <a:prstGeom prst="rect">
            <a:avLst/>
          </a:prstGeom>
          <a:noFill/>
          <a:ln w="9525">
            <a:noFill/>
            <a:miter lim="800000"/>
            <a:headEnd/>
            <a:tailEnd/>
          </a:ln>
        </p:spPr>
      </p:pic>
      <p:pic>
        <p:nvPicPr>
          <p:cNvPr id="2" name="Picture 1">
            <a:extLst>
              <a:ext uri="{FF2B5EF4-FFF2-40B4-BE49-F238E27FC236}">
                <a16:creationId xmlns:a16="http://schemas.microsoft.com/office/drawing/2014/main" id="{B210D9CA-388C-E544-3490-19008438FCE6}"/>
              </a:ext>
            </a:extLst>
          </p:cNvPr>
          <p:cNvPicPr>
            <a:picLocks noChangeAspect="1"/>
          </p:cNvPicPr>
          <p:nvPr/>
        </p:nvPicPr>
        <p:blipFill>
          <a:blip r:embed="rId4"/>
          <a:stretch>
            <a:fillRect/>
          </a:stretch>
        </p:blipFill>
        <p:spPr>
          <a:xfrm>
            <a:off x="7700509" y="50766"/>
            <a:ext cx="1274174" cy="1146147"/>
          </a:xfrm>
          <a:prstGeom prst="rect">
            <a:avLst/>
          </a:prstGeom>
        </p:spPr>
      </p:pic>
    </p:spTree>
  </p:cSld>
  <p:clrMapOvr>
    <a:masterClrMapping/>
  </p:clrMapOvr>
  <p:transition spd="med">
    <p:fade/>
  </p:transition>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9267" name="Rectangle 3"/>
          <p:cNvSpPr>
            <a:spLocks noGrp="1" noChangeArrowheads="1"/>
          </p:cNvSpPr>
          <p:nvPr>
            <p:ph type="title"/>
          </p:nvPr>
        </p:nvSpPr>
        <p:spPr>
          <a:xfrm>
            <a:off x="990600" y="1245781"/>
            <a:ext cx="8229600" cy="1143000"/>
          </a:xfrm>
        </p:spPr>
        <p:txBody>
          <a:bodyPr lIns="88900" tIns="46038" rIns="88900" bIns="46038"/>
          <a:lstStyle/>
          <a:p>
            <a:pPr eaLnBrk="1" hangingPunct="1">
              <a:defRPr/>
            </a:pPr>
            <a:r>
              <a:rPr lang="en-US" dirty="0">
                <a:solidFill>
                  <a:srgbClr val="000000"/>
                </a:solidFill>
              </a:rPr>
              <a:t>Guerrilla Marketing Principles</a:t>
            </a:r>
          </a:p>
        </p:txBody>
      </p:sp>
      <p:sp>
        <p:nvSpPr>
          <p:cNvPr id="139269" name="Rectangle 5"/>
          <p:cNvSpPr>
            <a:spLocks noChangeArrowheads="1"/>
          </p:cNvSpPr>
          <p:nvPr/>
        </p:nvSpPr>
        <p:spPr bwMode="auto">
          <a:xfrm>
            <a:off x="306387" y="2209800"/>
            <a:ext cx="8077200" cy="4800600"/>
          </a:xfrm>
          <a:prstGeom prst="rect">
            <a:avLst/>
          </a:prstGeom>
          <a:noFill/>
          <a:ln w="12700">
            <a:noFill/>
            <a:miter lim="800000"/>
            <a:headEnd/>
            <a:tailEnd/>
          </a:ln>
          <a:effectLst/>
        </p:spPr>
        <p:txBody>
          <a:bodyPr lIns="88900" tIns="46038" rIns="88900" bIns="46038"/>
          <a:lstStyle/>
          <a:p>
            <a:pPr marL="342900" indent="-342900">
              <a:spcBef>
                <a:spcPts val="1200"/>
              </a:spcBef>
              <a:buClr>
                <a:schemeClr val="hlink"/>
              </a:buClr>
              <a:buSzPct val="70000"/>
              <a:buFont typeface="Wingdings" pitchFamily="2" charset="2"/>
              <a:buChar char="n"/>
              <a:defRPr/>
            </a:pPr>
            <a:r>
              <a:rPr lang="en-US" sz="2400" dirty="0">
                <a:latin typeface="Arial" pitchFamily="34" charset="0"/>
              </a:rPr>
              <a:t>Be dedicated to service and customer satisfaction.</a:t>
            </a:r>
          </a:p>
          <a:p>
            <a:pPr eaLnBrk="1" hangingPunct="1">
              <a:spcBef>
                <a:spcPts val="1200"/>
              </a:spcBef>
              <a:buFont typeface="Wingdings" pitchFamily="2" charset="2"/>
              <a:buChar char="v"/>
              <a:defRPr/>
            </a:pPr>
            <a:r>
              <a:rPr lang="en-US" sz="2400" b="0" dirty="0"/>
              <a:t>Listen to customers.</a:t>
            </a:r>
          </a:p>
          <a:p>
            <a:pPr eaLnBrk="1" hangingPunct="1">
              <a:spcBef>
                <a:spcPts val="1200"/>
              </a:spcBef>
              <a:buFont typeface="Wingdings" pitchFamily="2" charset="2"/>
              <a:buChar char="v"/>
              <a:defRPr/>
            </a:pPr>
            <a:r>
              <a:rPr lang="en-US" sz="2400" b="0" dirty="0"/>
              <a:t>Set standards and measure performance.</a:t>
            </a:r>
          </a:p>
          <a:p>
            <a:pPr eaLnBrk="1" hangingPunct="1">
              <a:spcBef>
                <a:spcPts val="1200"/>
              </a:spcBef>
              <a:buFont typeface="Wingdings" pitchFamily="2" charset="2"/>
              <a:buChar char="v"/>
              <a:defRPr/>
            </a:pPr>
            <a:r>
              <a:rPr lang="en-US" sz="2400" b="0" dirty="0"/>
              <a:t>Hire the right employees.</a:t>
            </a:r>
          </a:p>
          <a:p>
            <a:pPr eaLnBrk="1" hangingPunct="1">
              <a:spcBef>
                <a:spcPts val="1200"/>
              </a:spcBef>
              <a:buFont typeface="Wingdings" pitchFamily="2" charset="2"/>
              <a:buChar char="v"/>
              <a:defRPr/>
            </a:pPr>
            <a:r>
              <a:rPr lang="en-US" sz="2400" b="0" dirty="0"/>
              <a:t>Train employees to deliver superior service</a:t>
            </a:r>
            <a:r>
              <a:rPr lang="en-US" sz="2400" b="0" dirty="0">
                <a:solidFill>
                  <a:srgbClr val="FCD390"/>
                </a:solidFill>
              </a:rPr>
              <a:t>.</a:t>
            </a:r>
          </a:p>
        </p:txBody>
      </p:sp>
      <p:pic>
        <p:nvPicPr>
          <p:cNvPr id="2" name="Picture 1">
            <a:extLst>
              <a:ext uri="{FF2B5EF4-FFF2-40B4-BE49-F238E27FC236}">
                <a16:creationId xmlns:a16="http://schemas.microsoft.com/office/drawing/2014/main" id="{70DF3E00-01D4-1070-3CC3-381EDD0D8466}"/>
              </a:ext>
            </a:extLst>
          </p:cNvPr>
          <p:cNvPicPr>
            <a:picLocks noChangeAspect="1"/>
          </p:cNvPicPr>
          <p:nvPr/>
        </p:nvPicPr>
        <p:blipFill>
          <a:blip r:embed="rId3"/>
          <a:stretch>
            <a:fillRect/>
          </a:stretch>
        </p:blipFill>
        <p:spPr>
          <a:xfrm>
            <a:off x="7869826" y="12114"/>
            <a:ext cx="1274174" cy="1146147"/>
          </a:xfrm>
          <a:prstGeom prst="rect">
            <a:avLst/>
          </a:prstGeom>
        </p:spPr>
      </p:pic>
    </p:spTree>
  </p:cSld>
  <p:clrMapOvr>
    <a:masterClrMapping/>
  </p:clrMapOvr>
  <p:transition spd="med">
    <p:fade/>
  </p:transition>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62" name="Rectangle 2"/>
          <p:cNvSpPr>
            <a:spLocks noGrp="1" noRot="1" noChangeArrowheads="1"/>
          </p:cNvSpPr>
          <p:nvPr>
            <p:ph type="title"/>
          </p:nvPr>
        </p:nvSpPr>
        <p:spPr>
          <a:xfrm>
            <a:off x="1676400" y="1173163"/>
            <a:ext cx="6096000" cy="685800"/>
          </a:xfrm>
        </p:spPr>
        <p:txBody>
          <a:bodyPr lIns="88900" tIns="46038" rIns="88900" bIns="46038"/>
          <a:lstStyle/>
          <a:p>
            <a:pPr eaLnBrk="1" hangingPunct="1">
              <a:defRPr/>
            </a:pPr>
            <a:r>
              <a:rPr lang="en-US" dirty="0">
                <a:solidFill>
                  <a:srgbClr val="000000"/>
                </a:solidFill>
              </a:rPr>
              <a:t>Dedication to Service</a:t>
            </a:r>
          </a:p>
        </p:txBody>
      </p:sp>
      <p:sp>
        <p:nvSpPr>
          <p:cNvPr id="143363" name="Rectangle 3"/>
          <p:cNvSpPr>
            <a:spLocks noGrp="1" noChangeArrowheads="1"/>
          </p:cNvSpPr>
          <p:nvPr>
            <p:ph idx="1"/>
          </p:nvPr>
        </p:nvSpPr>
        <p:spPr>
          <a:xfrm>
            <a:off x="457200" y="1600200"/>
            <a:ext cx="8077200" cy="3810000"/>
          </a:xfrm>
        </p:spPr>
        <p:txBody>
          <a:bodyPr lIns="88900" tIns="46038" rIns="88900" bIns="46038"/>
          <a:lstStyle/>
          <a:p>
            <a:pPr eaLnBrk="1" hangingPunct="1">
              <a:spcBef>
                <a:spcPts val="1200"/>
              </a:spcBef>
              <a:buNone/>
              <a:defRPr/>
            </a:pPr>
            <a:endParaRPr lang="en-US" sz="3200" dirty="0">
              <a:solidFill>
                <a:srgbClr val="FDE3BA"/>
              </a:solidFill>
            </a:endParaRPr>
          </a:p>
          <a:p>
            <a:pPr eaLnBrk="1" hangingPunct="1">
              <a:spcBef>
                <a:spcPts val="1200"/>
              </a:spcBef>
              <a:buFont typeface="Wingdings" pitchFamily="2" charset="2"/>
              <a:buChar char="v"/>
              <a:defRPr/>
            </a:pPr>
            <a:r>
              <a:rPr lang="en-US" sz="2400" dirty="0"/>
              <a:t>Treat employees with respect and show them how valuable they are.</a:t>
            </a:r>
          </a:p>
          <a:p>
            <a:pPr eaLnBrk="1" hangingPunct="1">
              <a:spcBef>
                <a:spcPts val="1200"/>
              </a:spcBef>
              <a:buFont typeface="Wingdings" pitchFamily="2" charset="2"/>
              <a:buChar char="v"/>
              <a:defRPr/>
            </a:pPr>
            <a:r>
              <a:rPr lang="en-US" sz="2400" dirty="0"/>
              <a:t>Use technology to provide improved service.</a:t>
            </a:r>
          </a:p>
          <a:p>
            <a:pPr eaLnBrk="1" hangingPunct="1">
              <a:spcBef>
                <a:spcPts val="1200"/>
              </a:spcBef>
              <a:buFont typeface="Wingdings" pitchFamily="2" charset="2"/>
              <a:buChar char="v"/>
              <a:defRPr/>
            </a:pPr>
            <a:r>
              <a:rPr lang="en-US" sz="2400" dirty="0"/>
              <a:t>View customer service as an investment, not an expense.</a:t>
            </a:r>
          </a:p>
          <a:p>
            <a:pPr eaLnBrk="1" hangingPunct="1">
              <a:spcBef>
                <a:spcPts val="1200"/>
              </a:spcBef>
              <a:defRPr/>
            </a:pPr>
            <a:endParaRPr lang="en-US" sz="2800" dirty="0"/>
          </a:p>
          <a:p>
            <a:pPr eaLnBrk="1" hangingPunct="1">
              <a:spcBef>
                <a:spcPts val="1200"/>
              </a:spcBef>
              <a:defRPr/>
            </a:pPr>
            <a:endParaRPr lang="en-US" sz="2800" dirty="0"/>
          </a:p>
        </p:txBody>
      </p:sp>
      <p:sp>
        <p:nvSpPr>
          <p:cNvPr id="49158" name="Rectangle 4"/>
          <p:cNvSpPr>
            <a:spLocks noChangeArrowheads="1"/>
          </p:cNvSpPr>
          <p:nvPr/>
        </p:nvSpPr>
        <p:spPr bwMode="auto">
          <a:xfrm>
            <a:off x="3879850" y="1431925"/>
            <a:ext cx="90488" cy="230188"/>
          </a:xfrm>
          <a:prstGeom prst="rect">
            <a:avLst/>
          </a:prstGeom>
          <a:noFill/>
          <a:ln w="50800">
            <a:noFill/>
            <a:miter lim="800000"/>
            <a:headEnd/>
            <a:tailEnd/>
          </a:ln>
        </p:spPr>
        <p:txBody>
          <a:bodyPr wrap="none" anchor="ctr"/>
          <a:lstStyle/>
          <a:p>
            <a:pPr algn="ctr" eaLnBrk="0" hangingPunct="0"/>
            <a:endParaRPr lang="ar-EG" b="0"/>
          </a:p>
        </p:txBody>
      </p:sp>
      <p:pic>
        <p:nvPicPr>
          <p:cNvPr id="2" name="Picture 1">
            <a:extLst>
              <a:ext uri="{FF2B5EF4-FFF2-40B4-BE49-F238E27FC236}">
                <a16:creationId xmlns:a16="http://schemas.microsoft.com/office/drawing/2014/main" id="{9753B666-6306-D5B3-1E6C-5480DF353010}"/>
              </a:ext>
            </a:extLst>
          </p:cNvPr>
          <p:cNvPicPr>
            <a:picLocks noChangeAspect="1"/>
          </p:cNvPicPr>
          <p:nvPr/>
        </p:nvPicPr>
        <p:blipFill>
          <a:blip r:embed="rId3"/>
          <a:stretch>
            <a:fillRect/>
          </a:stretch>
        </p:blipFill>
        <p:spPr>
          <a:xfrm>
            <a:off x="7837928" y="76200"/>
            <a:ext cx="1274174" cy="1146147"/>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63">
                                            <p:txEl>
                                              <p:pRg st="1" end="1"/>
                                            </p:txEl>
                                          </p:spTgt>
                                        </p:tgtEl>
                                        <p:attrNameLst>
                                          <p:attrName>style.visibility</p:attrName>
                                        </p:attrNameLst>
                                      </p:cBhvr>
                                      <p:to>
                                        <p:strVal val="visible"/>
                                      </p:to>
                                    </p:set>
                                    <p:animEffect transition="in" filter="wipe(left)">
                                      <p:cBhvr>
                                        <p:cTn id="7" dur="500"/>
                                        <p:tgtEl>
                                          <p:spTgt spid="14336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63">
                                            <p:txEl>
                                              <p:pRg st="2" end="2"/>
                                            </p:txEl>
                                          </p:spTgt>
                                        </p:tgtEl>
                                        <p:attrNameLst>
                                          <p:attrName>style.visibility</p:attrName>
                                        </p:attrNameLst>
                                      </p:cBhvr>
                                      <p:to>
                                        <p:strVal val="visible"/>
                                      </p:to>
                                    </p:set>
                                    <p:animEffect transition="in" filter="wipe(left)">
                                      <p:cBhvr>
                                        <p:cTn id="12" dur="500"/>
                                        <p:tgtEl>
                                          <p:spTgt spid="14336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3363">
                                            <p:txEl>
                                              <p:pRg st="3" end="3"/>
                                            </p:txEl>
                                          </p:spTgt>
                                        </p:tgtEl>
                                        <p:attrNameLst>
                                          <p:attrName>style.visibility</p:attrName>
                                        </p:attrNameLst>
                                      </p:cBhvr>
                                      <p:to>
                                        <p:strVal val="visible"/>
                                      </p:to>
                                    </p:set>
                                    <p:animEffect transition="in" filter="wipe(left)">
                                      <p:cBhvr>
                                        <p:cTn id="17" dur="500"/>
                                        <p:tgtEl>
                                          <p:spTgt spid="1433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81DFF-3C4B-E977-8ED6-558A4A2554F8}"/>
              </a:ext>
            </a:extLst>
          </p:cNvPr>
          <p:cNvSpPr>
            <a:spLocks noGrp="1"/>
          </p:cNvSpPr>
          <p:nvPr>
            <p:ph type="title"/>
          </p:nvPr>
        </p:nvSpPr>
        <p:spPr>
          <a:xfrm>
            <a:off x="1088684" y="804519"/>
            <a:ext cx="7202456" cy="1049235"/>
          </a:xfrm>
        </p:spPr>
        <p:txBody>
          <a:bodyPr>
            <a:normAutofit/>
          </a:bodyPr>
          <a:lstStyle/>
          <a:p>
            <a:r>
              <a:rPr lang="en-US" dirty="0"/>
              <a:t> CONCLUSION </a:t>
            </a:r>
          </a:p>
        </p:txBody>
      </p:sp>
      <p:pic>
        <p:nvPicPr>
          <p:cNvPr id="7" name="Graphic 6" descr="Target Audience">
            <a:extLst>
              <a:ext uri="{FF2B5EF4-FFF2-40B4-BE49-F238E27FC236}">
                <a16:creationId xmlns:a16="http://schemas.microsoft.com/office/drawing/2014/main" id="{6685AD6F-6815-1779-00C9-A2BF31491DB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0506" y="2428272"/>
            <a:ext cx="2625537" cy="2625537"/>
          </a:xfrm>
          <a:prstGeom prst="rect">
            <a:avLst/>
          </a:prstGeom>
        </p:spPr>
      </p:pic>
      <p:sp>
        <p:nvSpPr>
          <p:cNvPr id="3" name="Content Placeholder 2">
            <a:extLst>
              <a:ext uri="{FF2B5EF4-FFF2-40B4-BE49-F238E27FC236}">
                <a16:creationId xmlns:a16="http://schemas.microsoft.com/office/drawing/2014/main" id="{63874EE6-BA81-C28C-55C1-1396AF205125}"/>
              </a:ext>
            </a:extLst>
          </p:cNvPr>
          <p:cNvSpPr>
            <a:spLocks noGrp="1"/>
          </p:cNvSpPr>
          <p:nvPr>
            <p:ph idx="1"/>
          </p:nvPr>
        </p:nvSpPr>
        <p:spPr>
          <a:xfrm>
            <a:off x="4074427" y="2015734"/>
            <a:ext cx="4383773" cy="3851666"/>
          </a:xfrm>
        </p:spPr>
        <p:txBody>
          <a:bodyPr>
            <a:normAutofit/>
          </a:bodyPr>
          <a:lstStyle/>
          <a:p>
            <a:pPr marL="0" marR="0" lvl="0" indent="0" defTabSz="685800" rtl="0" eaLnBrk="1" fontAlgn="auto" latinLnBrk="0" hangingPunct="1">
              <a:lnSpc>
                <a:spcPct val="110000"/>
              </a:lnSpc>
              <a:spcBef>
                <a:spcPts val="0"/>
              </a:spcBef>
              <a:spcAft>
                <a:spcPts val="800"/>
              </a:spcAft>
              <a:buClr>
                <a:srgbClr val="B71E42"/>
              </a:buClr>
              <a:buSzPct val="100000"/>
              <a:buNone/>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It is very effective, but it requires right research, preparations and find the right information. </a:t>
            </a:r>
          </a:p>
          <a:p>
            <a:pPr marL="0" marR="0" lvl="0" indent="0" defTabSz="685800" rtl="0" eaLnBrk="1" fontAlgn="auto" latinLnBrk="0" hangingPunct="1">
              <a:lnSpc>
                <a:spcPct val="110000"/>
              </a:lnSpc>
              <a:spcBef>
                <a:spcPts val="0"/>
              </a:spcBef>
              <a:spcAft>
                <a:spcPts val="800"/>
              </a:spcAft>
              <a:buClr>
                <a:srgbClr val="B71E42"/>
              </a:buClr>
              <a:buSzPct val="100000"/>
              <a:buNone/>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 Guerilla marketing will not work, if you do not focus on the right target and send out a relevant message using the right vehicle on the right frequency. </a:t>
            </a:r>
          </a:p>
          <a:p>
            <a:pPr marL="0" marR="0" lvl="0" indent="0" defTabSz="685800" rtl="0" eaLnBrk="1" fontAlgn="auto" latinLnBrk="0" hangingPunct="1">
              <a:lnSpc>
                <a:spcPct val="110000"/>
              </a:lnSpc>
              <a:spcBef>
                <a:spcPts val="0"/>
              </a:spcBef>
              <a:spcAft>
                <a:spcPts val="800"/>
              </a:spcAft>
              <a:buClr>
                <a:srgbClr val="B71E42"/>
              </a:buClr>
              <a:buSzPct val="100000"/>
              <a:buNone/>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Arial" panose="020B0604020202020204" pitchFamily="34" charset="0"/>
              </a:rPr>
              <a:t> The aspect of Guerilla marketing is focusing on uniqueness to the target, which in several cases leads to publicity, which could result in attention to the media, an economical way of getting the message to the target market. </a:t>
            </a:r>
          </a:p>
          <a:p>
            <a:pPr>
              <a:lnSpc>
                <a:spcPct val="110000"/>
              </a:lnSpc>
            </a:pPr>
            <a:endParaRPr lang="en-US" sz="1600" dirty="0"/>
          </a:p>
        </p:txBody>
      </p:sp>
      <p:pic>
        <p:nvPicPr>
          <p:cNvPr id="9" name="Picture 8">
            <a:extLst>
              <a:ext uri="{FF2B5EF4-FFF2-40B4-BE49-F238E27FC236}">
                <a16:creationId xmlns:a16="http://schemas.microsoft.com/office/drawing/2014/main" id="{E76A710C-EEEB-5F67-3443-0207E80D2614}"/>
              </a:ext>
            </a:extLst>
          </p:cNvPr>
          <p:cNvPicPr>
            <a:picLocks noChangeAspect="1"/>
          </p:cNvPicPr>
          <p:nvPr/>
        </p:nvPicPr>
        <p:blipFill>
          <a:blip r:embed="rId4"/>
          <a:stretch>
            <a:fillRect/>
          </a:stretch>
        </p:blipFill>
        <p:spPr>
          <a:xfrm>
            <a:off x="7696200" y="182989"/>
            <a:ext cx="1280271" cy="1146147"/>
          </a:xfrm>
          <a:prstGeom prst="rect">
            <a:avLst/>
          </a:prstGeom>
        </p:spPr>
      </p:pic>
    </p:spTree>
    <p:extLst>
      <p:ext uri="{BB962C8B-B14F-4D97-AF65-F5344CB8AC3E}">
        <p14:creationId xmlns:p14="http://schemas.microsoft.com/office/powerpoint/2010/main" val="1180242315"/>
      </p:ext>
    </p:extLst>
  </p:cSld>
  <p:clrMapOvr>
    <a:masterClrMapping/>
  </p:clrMapOvr>
  <p:transition spd="med">
    <p:fade/>
  </p:transition>
</p:sld>
</file>

<file path=ppt/theme/theme1.xml><?xml version="1.0" encoding="utf-8"?>
<a:theme xmlns:a="http://schemas.openxmlformats.org/drawingml/2006/main" name="1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themeOverride>
</file>

<file path=docProps/app.xml><?xml version="1.0" encoding="utf-8"?>
<Properties xmlns="http://schemas.openxmlformats.org/officeDocument/2006/extended-properties" xmlns:vt="http://schemas.openxmlformats.org/officeDocument/2006/docPropsVTypes">
  <Template>Stream</Template>
  <TotalTime>7373</TotalTime>
  <Pages>10</Pages>
  <Words>3736</Words>
  <Application>Microsoft Office PowerPoint</Application>
  <PresentationFormat>On-screen Show (4:3)</PresentationFormat>
  <Paragraphs>220</Paragraphs>
  <Slides>50</Slides>
  <Notes>12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Arial</vt:lpstr>
      <vt:lpstr>Calibri</vt:lpstr>
      <vt:lpstr>Garamond</vt:lpstr>
      <vt:lpstr>Gill Sans MT</vt:lpstr>
      <vt:lpstr>Helvetica</vt:lpstr>
      <vt:lpstr>Tajawal Medium</vt:lpstr>
      <vt:lpstr>Times New Roman</vt:lpstr>
      <vt:lpstr>Wingdings</vt:lpstr>
      <vt:lpstr>1_Stream</vt:lpstr>
      <vt:lpstr>Gallery</vt:lpstr>
      <vt:lpstr>PowerPoint Presentation</vt:lpstr>
      <vt:lpstr>  Building a Powerful  Marketing Plan </vt:lpstr>
      <vt:lpstr>CONTENT</vt:lpstr>
      <vt:lpstr> History</vt:lpstr>
      <vt:lpstr>INTRODUCTION</vt:lpstr>
      <vt:lpstr> What is Guerrilla Marketing</vt:lpstr>
      <vt:lpstr>GUERRILLA MARKETING PRINCIPLES</vt:lpstr>
      <vt:lpstr>One-Shot Game</vt:lpstr>
      <vt:lpstr>ELEMENTS THAT MAKE GUERRILLA MARKETING SUCCESSFUL</vt:lpstr>
      <vt:lpstr>Brand Building Guerrilla marketing strategies</vt:lpstr>
      <vt:lpstr>Building a Guerrilla Marketing Plan</vt:lpstr>
      <vt:lpstr>IMPLEMENTING GUERRILLA STRATEGIES</vt:lpstr>
      <vt:lpstr>IMPLEMENTING GUERRILLA STRATEGIES</vt:lpstr>
      <vt:lpstr>GUERRILLA MARKETINGIN MARKETING MIX</vt:lpstr>
      <vt:lpstr>Types of Guerrilla Marketing </vt:lpstr>
      <vt:lpstr>Types of Guerrilla Marketing </vt:lpstr>
      <vt:lpstr>Types of Guerrilla Marketing </vt:lpstr>
      <vt:lpstr>Types of Guerrilla Marketing </vt:lpstr>
      <vt:lpstr>Types of Guerrilla Marketing </vt:lpstr>
      <vt:lpstr>PowerPoint Presentation</vt:lpstr>
      <vt:lpstr>Some Examples of Guerrilla Marketing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Seven-Sentence Marketing Strategy </vt:lpstr>
      <vt:lpstr>How Guerrilla Marketing is good ! </vt:lpstr>
      <vt:lpstr>How Guerrilla Marketing is good ! </vt:lpstr>
      <vt:lpstr>How Guerrilla Marketing is good ! </vt:lpstr>
      <vt:lpstr>Disadvantages</vt:lpstr>
      <vt:lpstr>PowerPoint Presentation</vt:lpstr>
      <vt:lpstr>How to Set Up a Guerrilla Marketing Campaign? </vt:lpstr>
      <vt:lpstr>A Guerrilla Marketing Plan</vt:lpstr>
      <vt:lpstr>Market Research</vt:lpstr>
      <vt:lpstr>Tracking Trends</vt:lpstr>
      <vt:lpstr>Relationship Marketing(Customer Relationship Management)</vt:lpstr>
      <vt:lpstr>Guerrilla Marketing Principles</vt:lpstr>
      <vt:lpstr>Guerrilla Marketing Principles</vt:lpstr>
      <vt:lpstr>Online Videos</vt:lpstr>
      <vt:lpstr>Guerrilla Marketing Principles</vt:lpstr>
      <vt:lpstr>Guerrilla Marketing Principles</vt:lpstr>
      <vt:lpstr>Guerrilla Marketing Principles</vt:lpstr>
      <vt:lpstr>Dedication to Service</vt:lpstr>
      <vt:lpstr> 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Amany Ramadan</cp:lastModifiedBy>
  <cp:revision>190</cp:revision>
  <cp:lastPrinted>1995-03-21T17:16:20Z</cp:lastPrinted>
  <dcterms:created xsi:type="dcterms:W3CDTF">1997-06-02T08:31:06Z</dcterms:created>
  <dcterms:modified xsi:type="dcterms:W3CDTF">2023-03-17T11:54:48Z</dcterms:modified>
</cp:coreProperties>
</file>