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1" r:id="rId5"/>
    <p:sldMasterId id="2147483673" r:id="rId6"/>
  </p:sldMasterIdLst>
  <p:notesMasterIdLst>
    <p:notesMasterId r:id="rId57"/>
  </p:notesMasterIdLst>
  <p:sldIdLst>
    <p:sldId id="482" r:id="rId7"/>
    <p:sldId id="481" r:id="rId8"/>
    <p:sldId id="256" r:id="rId9"/>
    <p:sldId id="260" r:id="rId10"/>
    <p:sldId id="257" r:id="rId11"/>
    <p:sldId id="262" r:id="rId12"/>
    <p:sldId id="263" r:id="rId13"/>
    <p:sldId id="264" r:id="rId14"/>
    <p:sldId id="259" r:id="rId15"/>
    <p:sldId id="266" r:id="rId16"/>
    <p:sldId id="267" r:id="rId17"/>
    <p:sldId id="269" r:id="rId18"/>
    <p:sldId id="270" r:id="rId19"/>
    <p:sldId id="271" r:id="rId20"/>
    <p:sldId id="272" r:id="rId21"/>
    <p:sldId id="273" r:id="rId22"/>
    <p:sldId id="274" r:id="rId23"/>
    <p:sldId id="275" r:id="rId24"/>
    <p:sldId id="276" r:id="rId25"/>
    <p:sldId id="277" r:id="rId26"/>
    <p:sldId id="279" r:id="rId27"/>
    <p:sldId id="280" r:id="rId28"/>
    <p:sldId id="281" r:id="rId29"/>
    <p:sldId id="283" r:id="rId30"/>
    <p:sldId id="282"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8" r:id="rId45"/>
    <p:sldId id="299" r:id="rId46"/>
    <p:sldId id="300" r:id="rId47"/>
    <p:sldId id="301" r:id="rId48"/>
    <p:sldId id="302" r:id="rId49"/>
    <p:sldId id="303" r:id="rId50"/>
    <p:sldId id="304" r:id="rId51"/>
    <p:sldId id="305" r:id="rId52"/>
    <p:sldId id="306" r:id="rId53"/>
    <p:sldId id="307" r:id="rId54"/>
    <p:sldId id="308" r:id="rId55"/>
    <p:sldId id="297" r:id="rId56"/>
  </p:sldIdLst>
  <p:sldSz cx="9144000" cy="5143500" type="screen16x9"/>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CD51105-EFF2-2E6B-A9DE-B774C1CF247B}" v="4" dt="2024-06-23T12:06:58.15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8" d="100"/>
          <a:sy n="108" d="100"/>
        </p:scale>
        <p:origin x="730" y="77"/>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slide" Target="slides/slide49.xml"/><Relationship Id="rId63" Type="http://schemas.microsoft.com/office/2015/10/relationships/revisionInfo" Target="revisionInfo.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presProps" Target="presProps.xml"/><Relationship Id="rId5" Type="http://schemas.openxmlformats.org/officeDocument/2006/relationships/slideMaster" Target="slideMasters/slideMaster2.xml"/><Relationship Id="rId61" Type="http://schemas.openxmlformats.org/officeDocument/2006/relationships/tableStyles" Target="tableStyles.xml"/><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viewProps" Target="viewProps.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notesMaster" Target="notesMasters/notesMaster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aban Khalaf" userId="S::shabankhalaf@midocean.edu.km::d621e8a7-8253-45fd-9d0a-eaa527cebeda" providerId="AD" clId="Web-{CCD51105-EFF2-2E6B-A9DE-B774C1CF247B}"/>
    <pc:docChg chg="modSld">
      <pc:chgData name="Shaban Khalaf" userId="S::shabankhalaf@midocean.edu.km::d621e8a7-8253-45fd-9d0a-eaa527cebeda" providerId="AD" clId="Web-{CCD51105-EFF2-2E6B-A9DE-B774C1CF247B}" dt="2024-06-23T12:06:58.159" v="3" actId="1076"/>
      <pc:docMkLst>
        <pc:docMk/>
      </pc:docMkLst>
      <pc:sldChg chg="modSp">
        <pc:chgData name="Shaban Khalaf" userId="S::shabankhalaf@midocean.edu.km::d621e8a7-8253-45fd-9d0a-eaa527cebeda" providerId="AD" clId="Web-{CCD51105-EFF2-2E6B-A9DE-B774C1CF247B}" dt="2024-06-23T12:06:58.159" v="3" actId="1076"/>
        <pc:sldMkLst>
          <pc:docMk/>
          <pc:sldMk cId="0" sldId="480"/>
        </pc:sldMkLst>
        <pc:spChg chg="mod">
          <ac:chgData name="Shaban Khalaf" userId="S::shabankhalaf@midocean.edu.km::d621e8a7-8253-45fd-9d0a-eaa527cebeda" providerId="AD" clId="Web-{CCD51105-EFF2-2E6B-A9DE-B774C1CF247B}" dt="2024-06-23T12:06:58.159" v="3" actId="1076"/>
          <ac:spMkLst>
            <pc:docMk/>
            <pc:sldMk cId="0" sldId="480"/>
            <ac:spMk id="3" creationId="{02742B1D-B96C-C05A-221B-60E5DEAB4359}"/>
          </ac:spMkLst>
        </pc:spChg>
        <pc:picChg chg="mod">
          <ac:chgData name="Shaban Khalaf" userId="S::shabankhalaf@midocean.edu.km::d621e8a7-8253-45fd-9d0a-eaa527cebeda" providerId="AD" clId="Web-{CCD51105-EFF2-2E6B-A9DE-B774C1CF247B}" dt="2024-06-23T12:06:51.753" v="2" actId="1076"/>
          <ac:picMkLst>
            <pc:docMk/>
            <pc:sldMk cId="0" sldId="480"/>
            <ac:picMk id="4"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BA22A0-6464-4A0B-8534-C970043F4B71}" type="datetimeFigureOut">
              <a:rPr lang="en-US" smtClean="0"/>
              <a:t>7/5/2024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4F0230-45E3-4D1E-9ED5-42A5657D6D14}" type="slidenum">
              <a:rPr lang="en-US" smtClean="0"/>
              <a:t>‹#›</a:t>
            </a:fld>
            <a:endParaRPr lang="en-US"/>
          </a:p>
        </p:txBody>
      </p:sp>
    </p:spTree>
    <p:extLst>
      <p:ext uri="{BB962C8B-B14F-4D97-AF65-F5344CB8AC3E}">
        <p14:creationId xmlns:p14="http://schemas.microsoft.com/office/powerpoint/2010/main" val="5236986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97685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0" y="0"/>
            <a:ext cx="9144000" cy="884466"/>
          </a:xfrm>
          <a:prstGeom prst="rect">
            <a:avLst/>
          </a:prstGeom>
        </p:spPr>
        <p:txBody>
          <a:bodyPr anchor="ctr"/>
          <a:lstStyle>
            <a:lvl1pPr algn="l">
              <a:defRPr>
                <a:solidFill>
                  <a:schemeClr val="tx1">
                    <a:lumMod val="75000"/>
                    <a:lumOff val="25000"/>
                  </a:schemeClr>
                </a:solidFill>
              </a:defRPr>
            </a:lvl1pPr>
          </a:lstStyle>
          <a:p>
            <a:r>
              <a:rPr lang="en-US" altLang="ko-KR" dirty="0"/>
              <a:t> Click to edit title</a:t>
            </a:r>
            <a:endParaRPr lang="ko-KR" altLang="en-US" dirty="0"/>
          </a:p>
        </p:txBody>
      </p:sp>
      <p:sp>
        <p:nvSpPr>
          <p:cNvPr id="4" name="Content Placeholder 2"/>
          <p:cNvSpPr>
            <a:spLocks noGrp="1"/>
          </p:cNvSpPr>
          <p:nvPr>
            <p:ph idx="1"/>
          </p:nvPr>
        </p:nvSpPr>
        <p:spPr>
          <a:xfrm>
            <a:off x="395536" y="1131590"/>
            <a:ext cx="8496944" cy="460648"/>
          </a:xfrm>
          <a:prstGeom prst="rect">
            <a:avLst/>
          </a:prstGeom>
        </p:spPr>
        <p:txBody>
          <a:bodyPr anchor="ctr"/>
          <a:lstStyle>
            <a:lvl1pPr marL="0" indent="0">
              <a:buNone/>
              <a:defRPr sz="2000">
                <a:solidFill>
                  <a:schemeClr val="tx1">
                    <a:lumMod val="75000"/>
                    <a:lumOff val="25000"/>
                  </a:schemeClr>
                </a:solidFill>
              </a:defRPr>
            </a:lvl1pPr>
          </a:lstStyle>
          <a:p>
            <a:pPr lvl="0"/>
            <a:r>
              <a:rPr lang="en-US" altLang="ko-KR" dirty="0"/>
              <a:t>Click to edit Master text styles</a:t>
            </a:r>
          </a:p>
        </p:txBody>
      </p:sp>
      <p:sp>
        <p:nvSpPr>
          <p:cNvPr id="5" name="Content Placeholder 2"/>
          <p:cNvSpPr>
            <a:spLocks noGrp="1"/>
          </p:cNvSpPr>
          <p:nvPr>
            <p:ph idx="10"/>
          </p:nvPr>
        </p:nvSpPr>
        <p:spPr>
          <a:xfrm>
            <a:off x="405880" y="1808261"/>
            <a:ext cx="8496944" cy="2995737"/>
          </a:xfrm>
          <a:prstGeom prst="rect">
            <a:avLst/>
          </a:prstGeom>
        </p:spPr>
        <p:txBody>
          <a:bodyPr lIns="396000" anchor="t"/>
          <a:lstStyle>
            <a:lvl1pPr marL="0" indent="0">
              <a:buNone/>
              <a:defRPr sz="1400">
                <a:solidFill>
                  <a:schemeClr val="tx1">
                    <a:lumMod val="75000"/>
                    <a:lumOff val="25000"/>
                  </a:schemeClr>
                </a:solidFill>
              </a:defRPr>
            </a:lvl1pPr>
          </a:lstStyle>
          <a:p>
            <a:pPr lvl="0"/>
            <a:r>
              <a:rPr lang="en-US" altLang="ko-KR" dirty="0"/>
              <a:t>Click to edit Master text styles</a:t>
            </a:r>
          </a:p>
        </p:txBody>
      </p:sp>
    </p:spTree>
    <p:extLst>
      <p:ext uri="{BB962C8B-B14F-4D97-AF65-F5344CB8AC3E}">
        <p14:creationId xmlns:p14="http://schemas.microsoft.com/office/powerpoint/2010/main" val="11469437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619672" y="0"/>
            <a:ext cx="7524328" cy="884466"/>
          </a:xfrm>
          <a:prstGeom prst="rect">
            <a:avLst/>
          </a:prstGeom>
        </p:spPr>
        <p:txBody>
          <a:bodyPr anchor="ctr"/>
          <a:lstStyle>
            <a:lvl1pPr algn="l">
              <a:defRPr>
                <a:solidFill>
                  <a:schemeClr val="tx1">
                    <a:lumMod val="75000"/>
                    <a:lumOff val="25000"/>
                  </a:schemeClr>
                </a:solidFill>
              </a:defRPr>
            </a:lvl1pPr>
          </a:lstStyle>
          <a:p>
            <a:r>
              <a:rPr lang="en-US" altLang="ko-KR" dirty="0"/>
              <a:t> Click to edit title</a:t>
            </a:r>
            <a:endParaRPr lang="ko-KR" altLang="en-US" dirty="0"/>
          </a:p>
        </p:txBody>
      </p:sp>
      <p:sp>
        <p:nvSpPr>
          <p:cNvPr id="4" name="Content Placeholder 2"/>
          <p:cNvSpPr>
            <a:spLocks noGrp="1"/>
          </p:cNvSpPr>
          <p:nvPr>
            <p:ph idx="1"/>
          </p:nvPr>
        </p:nvSpPr>
        <p:spPr>
          <a:xfrm>
            <a:off x="1979712" y="987574"/>
            <a:ext cx="6912768" cy="460648"/>
          </a:xfrm>
          <a:prstGeom prst="rect">
            <a:avLst/>
          </a:prstGeom>
        </p:spPr>
        <p:txBody>
          <a:bodyPr anchor="ctr"/>
          <a:lstStyle>
            <a:lvl1pPr marL="0" indent="0">
              <a:buNone/>
              <a:defRPr sz="2000">
                <a:solidFill>
                  <a:schemeClr val="tx1">
                    <a:lumMod val="75000"/>
                    <a:lumOff val="25000"/>
                  </a:schemeClr>
                </a:solidFill>
              </a:defRPr>
            </a:lvl1pPr>
          </a:lstStyle>
          <a:p>
            <a:pPr lvl="0"/>
            <a:r>
              <a:rPr lang="en-US" altLang="ko-KR" dirty="0"/>
              <a:t>Click to edit Master text styles</a:t>
            </a:r>
          </a:p>
        </p:txBody>
      </p:sp>
      <p:sp>
        <p:nvSpPr>
          <p:cNvPr id="5" name="Content Placeholder 2"/>
          <p:cNvSpPr>
            <a:spLocks noGrp="1"/>
          </p:cNvSpPr>
          <p:nvPr>
            <p:ph idx="10"/>
          </p:nvPr>
        </p:nvSpPr>
        <p:spPr>
          <a:xfrm>
            <a:off x="1990056" y="1664245"/>
            <a:ext cx="6912768" cy="2995737"/>
          </a:xfrm>
          <a:prstGeom prst="rect">
            <a:avLst/>
          </a:prstGeom>
        </p:spPr>
        <p:txBody>
          <a:bodyPr lIns="396000" anchor="t"/>
          <a:lstStyle>
            <a:lvl1pPr marL="0" indent="0">
              <a:buNone/>
              <a:defRPr sz="1400">
                <a:solidFill>
                  <a:schemeClr val="tx1">
                    <a:lumMod val="75000"/>
                    <a:lumOff val="25000"/>
                  </a:schemeClr>
                </a:solidFill>
              </a:defRPr>
            </a:lvl1pPr>
          </a:lstStyle>
          <a:p>
            <a:pPr lvl="0"/>
            <a:r>
              <a:rPr lang="en-US" altLang="ko-KR" dirty="0"/>
              <a:t>Click to edit Master text styles</a:t>
            </a:r>
          </a:p>
        </p:txBody>
      </p:sp>
    </p:spTree>
    <p:extLst>
      <p:ext uri="{BB962C8B-B14F-4D97-AF65-F5344CB8AC3E}">
        <p14:creationId xmlns:p14="http://schemas.microsoft.com/office/powerpoint/2010/main" val="9228082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8613"/>
            <a:ext cx="7772400" cy="1101725"/>
          </a:xfrm>
        </p:spPr>
        <p:txBody>
          <a:bodyPr/>
          <a:lstStyle/>
          <a:p>
            <a:r>
              <a:rPr lang="en-US"/>
              <a:t>Click to edit Master title style</a:t>
            </a:r>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63937D59-5EDB-4C39-B697-625748F703B6}" type="datetimeFigureOut">
              <a:rPr lang="en-US" smtClean="0"/>
              <a:t>7/5/2024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31DC1F-5561-484E-AB46-68C682854F61}" type="slidenum">
              <a:rPr lang="en-US" smtClean="0"/>
              <a:t>‹#›</a:t>
            </a:fld>
            <a:endParaRPr lang="en-US"/>
          </a:p>
        </p:txBody>
      </p:sp>
    </p:spTree>
    <p:extLst>
      <p:ext uri="{BB962C8B-B14F-4D97-AF65-F5344CB8AC3E}">
        <p14:creationId xmlns:p14="http://schemas.microsoft.com/office/powerpoint/2010/main" val="18959595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3937D59-5EDB-4C39-B697-625748F703B6}" type="datetimeFigureOut">
              <a:rPr lang="en-US" smtClean="0"/>
              <a:t>7/5/2024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31DC1F-5561-484E-AB46-68C682854F61}" type="slidenum">
              <a:rPr lang="en-US" smtClean="0"/>
              <a:t>‹#›</a:t>
            </a:fld>
            <a:endParaRPr lang="en-US"/>
          </a:p>
        </p:txBody>
      </p:sp>
    </p:spTree>
    <p:extLst>
      <p:ext uri="{BB962C8B-B14F-4D97-AF65-F5344CB8AC3E}">
        <p14:creationId xmlns:p14="http://schemas.microsoft.com/office/powerpoint/2010/main" val="8151330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5"/>
            <a:ext cx="7772400" cy="102235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79638"/>
            <a:ext cx="7772400" cy="112553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3937D59-5EDB-4C39-B697-625748F703B6}" type="datetimeFigureOut">
              <a:rPr lang="en-US" smtClean="0"/>
              <a:t>7/5/2024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31DC1F-5561-484E-AB46-68C682854F61}" type="slidenum">
              <a:rPr lang="en-US" smtClean="0"/>
              <a:t>‹#›</a:t>
            </a:fld>
            <a:endParaRPr lang="en-US"/>
          </a:p>
        </p:txBody>
      </p:sp>
    </p:spTree>
    <p:extLst>
      <p:ext uri="{BB962C8B-B14F-4D97-AF65-F5344CB8AC3E}">
        <p14:creationId xmlns:p14="http://schemas.microsoft.com/office/powerpoint/2010/main" val="18604311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0"/>
            <a:ext cx="4038600" cy="3394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0"/>
            <a:ext cx="4038600" cy="3394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3937D59-5EDB-4C39-B697-625748F703B6}" type="datetimeFigureOut">
              <a:rPr lang="en-US" smtClean="0"/>
              <a:t>7/5/2024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31DC1F-5561-484E-AB46-68C682854F61}" type="slidenum">
              <a:rPr lang="en-US" smtClean="0"/>
              <a:t>‹#›</a:t>
            </a:fld>
            <a:endParaRPr lang="en-US"/>
          </a:p>
        </p:txBody>
      </p:sp>
    </p:spTree>
    <p:extLst>
      <p:ext uri="{BB962C8B-B14F-4D97-AF65-F5344CB8AC3E}">
        <p14:creationId xmlns:p14="http://schemas.microsoft.com/office/powerpoint/2010/main" val="35058029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0938"/>
            <a:ext cx="4040188" cy="4810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950"/>
            <a:ext cx="4040188" cy="2962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150938"/>
            <a:ext cx="4041775" cy="4810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1631950"/>
            <a:ext cx="4041775" cy="2962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3937D59-5EDB-4C39-B697-625748F703B6}" type="datetimeFigureOut">
              <a:rPr lang="en-US" smtClean="0"/>
              <a:t>7/5/2024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F31DC1F-5561-484E-AB46-68C682854F61}" type="slidenum">
              <a:rPr lang="en-US" smtClean="0"/>
              <a:t>‹#›</a:t>
            </a:fld>
            <a:endParaRPr lang="en-US"/>
          </a:p>
        </p:txBody>
      </p:sp>
    </p:spTree>
    <p:extLst>
      <p:ext uri="{BB962C8B-B14F-4D97-AF65-F5344CB8AC3E}">
        <p14:creationId xmlns:p14="http://schemas.microsoft.com/office/powerpoint/2010/main" val="35387940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3937D59-5EDB-4C39-B697-625748F703B6}" type="datetimeFigureOut">
              <a:rPr lang="en-US" smtClean="0"/>
              <a:t>7/5/2024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F31DC1F-5561-484E-AB46-68C682854F61}" type="slidenum">
              <a:rPr lang="en-US" smtClean="0"/>
              <a:t>‹#›</a:t>
            </a:fld>
            <a:endParaRPr lang="en-US"/>
          </a:p>
        </p:txBody>
      </p:sp>
    </p:spTree>
    <p:extLst>
      <p:ext uri="{BB962C8B-B14F-4D97-AF65-F5344CB8AC3E}">
        <p14:creationId xmlns:p14="http://schemas.microsoft.com/office/powerpoint/2010/main" val="11505109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937D59-5EDB-4C39-B697-625748F703B6}" type="datetimeFigureOut">
              <a:rPr lang="en-US" smtClean="0"/>
              <a:t>7/5/2024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F31DC1F-5561-484E-AB46-68C682854F61}" type="slidenum">
              <a:rPr lang="en-US" smtClean="0"/>
              <a:t>‹#›</a:t>
            </a:fld>
            <a:endParaRPr lang="en-US"/>
          </a:p>
        </p:txBody>
      </p:sp>
    </p:spTree>
    <p:extLst>
      <p:ext uri="{BB962C8B-B14F-4D97-AF65-F5344CB8AC3E}">
        <p14:creationId xmlns:p14="http://schemas.microsoft.com/office/powerpoint/2010/main" val="24035354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4788"/>
            <a:ext cx="3008313" cy="871537"/>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43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076325"/>
            <a:ext cx="3008313" cy="35179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3937D59-5EDB-4C39-B697-625748F703B6}" type="datetimeFigureOut">
              <a:rPr lang="en-US" smtClean="0"/>
              <a:t>7/5/2024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31DC1F-5561-484E-AB46-68C682854F61}" type="slidenum">
              <a:rPr lang="en-US" smtClean="0"/>
              <a:t>‹#›</a:t>
            </a:fld>
            <a:endParaRPr lang="en-US"/>
          </a:p>
        </p:txBody>
      </p:sp>
    </p:spTree>
    <p:extLst>
      <p:ext uri="{BB962C8B-B14F-4D97-AF65-F5344CB8AC3E}">
        <p14:creationId xmlns:p14="http://schemas.microsoft.com/office/powerpoint/2010/main" val="5018249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450"/>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60375"/>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900"/>
            <a:ext cx="5486400" cy="6032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3937D59-5EDB-4C39-B697-625748F703B6}" type="datetimeFigureOut">
              <a:rPr lang="en-US" smtClean="0"/>
              <a:t>7/5/2024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31DC1F-5561-484E-AB46-68C682854F61}" type="slidenum">
              <a:rPr lang="en-US" smtClean="0"/>
              <a:t>‹#›</a:t>
            </a:fld>
            <a:endParaRPr lang="en-US"/>
          </a:p>
        </p:txBody>
      </p:sp>
    </p:spTree>
    <p:extLst>
      <p:ext uri="{BB962C8B-B14F-4D97-AF65-F5344CB8AC3E}">
        <p14:creationId xmlns:p14="http://schemas.microsoft.com/office/powerpoint/2010/main" val="7224409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3937D59-5EDB-4C39-B697-625748F703B6}" type="datetimeFigureOut">
              <a:rPr lang="en-US" smtClean="0"/>
              <a:t>7/5/2024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31DC1F-5561-484E-AB46-68C682854F61}" type="slidenum">
              <a:rPr lang="en-US" smtClean="0"/>
              <a:t>‹#›</a:t>
            </a:fld>
            <a:endParaRPr lang="en-US"/>
          </a:p>
        </p:txBody>
      </p:sp>
    </p:spTree>
    <p:extLst>
      <p:ext uri="{BB962C8B-B14F-4D97-AF65-F5344CB8AC3E}">
        <p14:creationId xmlns:p14="http://schemas.microsoft.com/office/powerpoint/2010/main" val="28108716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6375"/>
            <a:ext cx="2057400" cy="438785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6375"/>
            <a:ext cx="6019800" cy="43878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3937D59-5EDB-4C39-B697-625748F703B6}" type="datetimeFigureOut">
              <a:rPr lang="en-US" smtClean="0"/>
              <a:t>7/5/2024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31DC1F-5561-484E-AB46-68C682854F61}" type="slidenum">
              <a:rPr lang="en-US" smtClean="0"/>
              <a:t>‹#›</a:t>
            </a:fld>
            <a:endParaRPr lang="en-US"/>
          </a:p>
        </p:txBody>
      </p:sp>
    </p:spTree>
    <p:extLst>
      <p:ext uri="{BB962C8B-B14F-4D97-AF65-F5344CB8AC3E}">
        <p14:creationId xmlns:p14="http://schemas.microsoft.com/office/powerpoint/2010/main" val="42400912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3375"/>
            </a:lvl1pPr>
          </a:lstStyle>
          <a:p>
            <a:r>
              <a:rPr lang="en-US"/>
              <a:t>Click to edit Master title style</a:t>
            </a:r>
          </a:p>
        </p:txBody>
      </p:sp>
      <p:sp>
        <p:nvSpPr>
          <p:cNvPr id="3" name="Subtitle 2"/>
          <p:cNvSpPr>
            <a:spLocks noGrp="1"/>
          </p:cNvSpPr>
          <p:nvPr>
            <p:ph type="subTitle" idx="1"/>
          </p:nvPr>
        </p:nvSpPr>
        <p:spPr>
          <a:xfrm>
            <a:off x="1143000" y="2701528"/>
            <a:ext cx="6858000" cy="1241822"/>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87472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273245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6"/>
            <a:ext cx="7886700" cy="2139553"/>
          </a:xfrm>
        </p:spPr>
        <p:txBody>
          <a:bodyPr anchor="b"/>
          <a:lstStyle>
            <a:lvl1pPr>
              <a:defRPr sz="3375"/>
            </a:lvl1pPr>
          </a:lstStyle>
          <a:p>
            <a:r>
              <a:rPr lang="en-US"/>
              <a:t>Click to edit Master title style</a:t>
            </a:r>
          </a:p>
        </p:txBody>
      </p:sp>
      <p:sp>
        <p:nvSpPr>
          <p:cNvPr id="3" name="Text Placeholder 2"/>
          <p:cNvSpPr>
            <a:spLocks noGrp="1"/>
          </p:cNvSpPr>
          <p:nvPr>
            <p:ph type="body" idx="1"/>
          </p:nvPr>
        </p:nvSpPr>
        <p:spPr>
          <a:xfrm>
            <a:off x="623888" y="3442100"/>
            <a:ext cx="7886700" cy="1125140"/>
          </a:xfrm>
        </p:spPr>
        <p:txBody>
          <a:bodyPr/>
          <a:lstStyle>
            <a:lvl1pPr marL="0" indent="0">
              <a:buNone/>
              <a:defRPr sz="1350">
                <a:solidFill>
                  <a:schemeClr val="tx1">
                    <a:tint val="75000"/>
                  </a:schemeClr>
                </a:solidFill>
              </a:defRPr>
            </a:lvl1pPr>
            <a:lvl2pPr marL="257175" indent="0">
              <a:buNone/>
              <a:defRPr sz="1125">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2084321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1128895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7"/>
            <a:ext cx="7886700" cy="994172"/>
          </a:xfrm>
        </p:spPr>
        <p:txBody>
          <a:bodyPr/>
          <a:lstStyle/>
          <a:p>
            <a:r>
              <a:rPr lang="en-US"/>
              <a:t>Click to edit Master title style</a:t>
            </a:r>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2" y="1260872"/>
            <a:ext cx="3887391" cy="617934"/>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6" name="Content Placeholder 5"/>
          <p:cNvSpPr>
            <a:spLocks noGrp="1"/>
          </p:cNvSpPr>
          <p:nvPr>
            <p:ph sz="quarter" idx="4"/>
          </p:nvPr>
        </p:nvSpPr>
        <p:spPr>
          <a:xfrm>
            <a:off x="4629152" y="1878806"/>
            <a:ext cx="3887391"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853029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991877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6139256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1800"/>
            </a:lvl1pPr>
          </a:lstStyle>
          <a:p>
            <a:r>
              <a:rPr lang="en-US"/>
              <a:t>Click to edit Master title style</a:t>
            </a:r>
          </a:p>
        </p:txBody>
      </p:sp>
      <p:sp>
        <p:nvSpPr>
          <p:cNvPr id="3" name="Content Placeholder 2"/>
          <p:cNvSpPr>
            <a:spLocks noGrp="1"/>
          </p:cNvSpPr>
          <p:nvPr>
            <p:ph idx="1"/>
          </p:nvPr>
        </p:nvSpPr>
        <p:spPr>
          <a:xfrm>
            <a:off x="3887391" y="740571"/>
            <a:ext cx="4629150" cy="3655219"/>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1543050"/>
            <a:ext cx="2949178" cy="2858691"/>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8518256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1800"/>
            </a:lvl1pPr>
          </a:lstStyle>
          <a:p>
            <a:r>
              <a:rPr lang="en-US"/>
              <a:t>Click to edit Master title style</a:t>
            </a:r>
          </a:p>
        </p:txBody>
      </p:sp>
      <p:sp>
        <p:nvSpPr>
          <p:cNvPr id="3" name="Picture Placeholder 2"/>
          <p:cNvSpPr>
            <a:spLocks noGrp="1"/>
          </p:cNvSpPr>
          <p:nvPr>
            <p:ph type="pic" idx="1"/>
          </p:nvPr>
        </p:nvSpPr>
        <p:spPr>
          <a:xfrm>
            <a:off x="3887391" y="740571"/>
            <a:ext cx="4629150" cy="3655219"/>
          </a:xfrm>
        </p:spPr>
        <p:txBody>
          <a:bodyPr/>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endParaRPr lang="en-US"/>
          </a:p>
        </p:txBody>
      </p:sp>
      <p:sp>
        <p:nvSpPr>
          <p:cNvPr id="4" name="Text Placeholder 3"/>
          <p:cNvSpPr>
            <a:spLocks noGrp="1"/>
          </p:cNvSpPr>
          <p:nvPr>
            <p:ph type="body" sz="half" idx="2"/>
          </p:nvPr>
        </p:nvSpPr>
        <p:spPr>
          <a:xfrm>
            <a:off x="629841" y="1543050"/>
            <a:ext cx="2949178" cy="2858691"/>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856161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167774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273844"/>
            <a:ext cx="1971675" cy="4358879"/>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2" y="273844"/>
            <a:ext cx="5800725" cy="435887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8755771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7305674" cy="447198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900">
                <a:solidFill>
                  <a:schemeClr val="bg1">
                    <a:lumMod val="50000"/>
                  </a:schemeClr>
                </a:solidFill>
              </a:defRPr>
            </a:lvl1pPr>
          </a:lstStyle>
          <a:p>
            <a:endParaRPr lang="id-ID"/>
          </a:p>
        </p:txBody>
      </p:sp>
    </p:spTree>
    <p:extLst>
      <p:ext uri="{BB962C8B-B14F-4D97-AF65-F5344CB8AC3E}">
        <p14:creationId xmlns:p14="http://schemas.microsoft.com/office/powerpoint/2010/main" val="1754243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845820" y="842963"/>
            <a:ext cx="7452360" cy="3457575"/>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900">
                <a:solidFill>
                  <a:schemeClr val="bg1">
                    <a:lumMod val="50000"/>
                  </a:schemeClr>
                </a:solidFill>
              </a:defRPr>
            </a:lvl1pPr>
          </a:lstStyle>
          <a:p>
            <a:endParaRPr lang="id-ID"/>
          </a:p>
        </p:txBody>
      </p:sp>
    </p:spTree>
    <p:extLst>
      <p:ext uri="{BB962C8B-B14F-4D97-AF65-F5344CB8AC3E}">
        <p14:creationId xmlns:p14="http://schemas.microsoft.com/office/powerpoint/2010/main" val="1218216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2" y="1"/>
            <a:ext cx="5119629" cy="5143499"/>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900">
                <a:solidFill>
                  <a:schemeClr val="bg1">
                    <a:lumMod val="50000"/>
                  </a:schemeClr>
                </a:solidFill>
              </a:defRPr>
            </a:lvl1pPr>
          </a:lstStyle>
          <a:p>
            <a:endParaRPr lang="id-ID"/>
          </a:p>
        </p:txBody>
      </p:sp>
    </p:spTree>
    <p:extLst>
      <p:ext uri="{BB962C8B-B14F-4D97-AF65-F5344CB8AC3E}">
        <p14:creationId xmlns:p14="http://schemas.microsoft.com/office/powerpoint/2010/main" val="1166363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5316696" y="381618"/>
            <a:ext cx="2776385" cy="3888043"/>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9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943283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2589489" y="-2"/>
            <a:ext cx="6554513" cy="51435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675"/>
            </a:lvl1pPr>
          </a:lstStyle>
          <a:p>
            <a:endParaRPr lang="id-ID"/>
          </a:p>
        </p:txBody>
      </p:sp>
    </p:spTree>
    <p:extLst>
      <p:ext uri="{BB962C8B-B14F-4D97-AF65-F5344CB8AC3E}">
        <p14:creationId xmlns:p14="http://schemas.microsoft.com/office/powerpoint/2010/main" val="1668694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4572001" y="700087"/>
            <a:ext cx="3721610" cy="1871663"/>
          </a:xfrm>
          <a:prstGeom prst="rect">
            <a:avLst/>
          </a:prstGeom>
          <a:solidFill>
            <a:schemeClr val="bg1">
              <a:lumMod val="85000"/>
              <a:alpha val="50000"/>
            </a:schemeClr>
          </a:solidFill>
        </p:spPr>
        <p:txBody>
          <a:bodyPr/>
          <a:lstStyle>
            <a:lvl1pPr marL="0" indent="0">
              <a:buNone/>
              <a:defRPr sz="900">
                <a:solidFill>
                  <a:schemeClr val="bg1">
                    <a:lumMod val="50000"/>
                  </a:schemeClr>
                </a:solidFill>
              </a:defRPr>
            </a:lvl1pPr>
          </a:lstStyle>
          <a:p>
            <a:endParaRPr lang="id-ID"/>
          </a:p>
        </p:txBody>
      </p:sp>
    </p:spTree>
    <p:extLst>
      <p:ext uri="{BB962C8B-B14F-4D97-AF65-F5344CB8AC3E}">
        <p14:creationId xmlns:p14="http://schemas.microsoft.com/office/powerpoint/2010/main" val="2041472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13" Type="http://schemas.openxmlformats.org/officeDocument/2006/relationships/image" Target="../media/image1.png"/><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theme" Target="../theme/theme3.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image" Target="../media/image2.png"/><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523917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Lst>
  <p:txStyles>
    <p:titleStyle>
      <a:lvl1pPr algn="ctr" defTabSz="914400" rtl="0" eaLnBrk="1" latinLnBrk="1" hangingPunct="1">
        <a:spcBef>
          <a:spcPct val="0"/>
        </a:spcBef>
        <a:buNone/>
        <a:defRPr sz="3600" b="1" kern="1200">
          <a:solidFill>
            <a:schemeClr val="tx1"/>
          </a:solidFill>
          <a:latin typeface="Arial" pitchFamily="34" charset="0"/>
          <a:ea typeface="+mj-ea"/>
          <a:cs typeface="Arial" pitchFamily="34" charset="0"/>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6375"/>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0"/>
            <a:ext cx="8229600" cy="339407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63937D59-5EDB-4C39-B697-625748F703B6}" type="datetimeFigureOut">
              <a:rPr lang="en-US" smtClean="0"/>
              <a:t>7/5/2024</a:t>
            </a:fld>
            <a:endParaRPr lang="en-US"/>
          </a:p>
        </p:txBody>
      </p:sp>
      <p:sp>
        <p:nvSpPr>
          <p:cNvPr id="5" name="Footer Placeholder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0F31DC1F-5561-484E-AB46-68C682854F61}" type="slidenum">
              <a:rPr lang="en-US" smtClean="0"/>
              <a:t>‹#›</a:t>
            </a:fld>
            <a:endParaRPr lang="en-US"/>
          </a:p>
        </p:txBody>
      </p:sp>
    </p:spTree>
    <p:extLst>
      <p:ext uri="{BB962C8B-B14F-4D97-AF65-F5344CB8AC3E}">
        <p14:creationId xmlns:p14="http://schemas.microsoft.com/office/powerpoint/2010/main" val="2621239905"/>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7"/>
            <a:ext cx="7886700" cy="99417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4767265"/>
            <a:ext cx="2057400" cy="273844"/>
          </a:xfrm>
          <a:prstGeom prst="rect">
            <a:avLst/>
          </a:prstGeom>
        </p:spPr>
        <p:txBody>
          <a:bodyPr vert="horz" lIns="91440" tIns="45720" rIns="91440" bIns="45720" rtlCol="0" anchor="ctr"/>
          <a:lstStyle>
            <a:lvl1pPr algn="l">
              <a:defRPr sz="675">
                <a:solidFill>
                  <a:schemeClr val="tx1">
                    <a:tint val="75000"/>
                  </a:schemeClr>
                </a:solidFill>
              </a:defRPr>
            </a:lvl1pPr>
          </a:lstStyle>
          <a:p>
            <a:fld id="{7AD86B2E-B702-4422-B277-3A08C7449694}" type="datetimeFigureOut">
              <a:rPr lang="en-US" smtClean="0"/>
              <a:t>7/5/2024</a:t>
            </a:fld>
            <a:endParaRPr lang="en-US"/>
          </a:p>
        </p:txBody>
      </p:sp>
      <p:sp>
        <p:nvSpPr>
          <p:cNvPr id="5" name="Footer Placeholder 4"/>
          <p:cNvSpPr>
            <a:spLocks noGrp="1"/>
          </p:cNvSpPr>
          <p:nvPr>
            <p:ph type="ftr" sz="quarter" idx="3"/>
          </p:nvPr>
        </p:nvSpPr>
        <p:spPr>
          <a:xfrm>
            <a:off x="3028950" y="4767265"/>
            <a:ext cx="3086100" cy="273844"/>
          </a:xfrm>
          <a:prstGeom prst="rect">
            <a:avLst/>
          </a:prstGeom>
        </p:spPr>
        <p:txBody>
          <a:bodyPr vert="horz" lIns="91440" tIns="45720" rIns="91440" bIns="45720" rtlCol="0" anchor="ctr"/>
          <a:lstStyle>
            <a:lvl1pPr algn="ctr">
              <a:defRPr sz="675">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4767265"/>
            <a:ext cx="2057400" cy="273844"/>
          </a:xfrm>
          <a:prstGeom prst="rect">
            <a:avLst/>
          </a:prstGeom>
        </p:spPr>
        <p:txBody>
          <a:bodyPr vert="horz" lIns="91440" tIns="45720" rIns="91440" bIns="45720" rtlCol="0" anchor="ctr"/>
          <a:lstStyle>
            <a:lvl1pPr algn="r">
              <a:defRPr sz="675">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059325650"/>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6" r:id="rId12"/>
    <p:sldLayoutId id="2147483687" r:id="rId13"/>
    <p:sldLayoutId id="2147483688" r:id="rId14"/>
    <p:sldLayoutId id="2147483689" r:id="rId15"/>
    <p:sldLayoutId id="2147483690" r:id="rId16"/>
    <p:sldLayoutId id="2147483691" r:id="rId17"/>
  </p:sldLayoutIdLst>
  <p:txStyles>
    <p:titleStyle>
      <a:lvl1pPr algn="l" defTabSz="514350" rtl="0" eaLnBrk="1" latinLnBrk="0" hangingPunct="1">
        <a:lnSpc>
          <a:spcPct val="90000"/>
        </a:lnSpc>
        <a:spcBef>
          <a:spcPct val="0"/>
        </a:spcBef>
        <a:buNone/>
        <a:defRPr sz="2475" kern="1200">
          <a:solidFill>
            <a:schemeClr val="tx1"/>
          </a:solidFill>
          <a:latin typeface="+mj-lt"/>
          <a:ea typeface="+mj-ea"/>
          <a:cs typeface="+mj-cs"/>
        </a:defRPr>
      </a:lvl1pPr>
    </p:titleStyle>
    <p:bodyStyle>
      <a:lvl1pPr marL="128588" indent="-128588" algn="l" defTabSz="514350" rtl="0" eaLnBrk="1" latinLnBrk="0" hangingPunct="1">
        <a:lnSpc>
          <a:spcPct val="90000"/>
        </a:lnSpc>
        <a:spcBef>
          <a:spcPts val="563"/>
        </a:spcBef>
        <a:buFont typeface="Arial" panose="020B0604020202020204" pitchFamily="34" charset="0"/>
        <a:buChar char="•"/>
        <a:defRPr sz="1575" kern="1200">
          <a:solidFill>
            <a:schemeClr val="tx1"/>
          </a:solidFill>
          <a:latin typeface="+mn-lt"/>
          <a:ea typeface="+mn-ea"/>
          <a:cs typeface="+mn-cs"/>
        </a:defRPr>
      </a:lvl1pPr>
      <a:lvl2pPr marL="385763" indent="-128588" algn="l" defTabSz="514350" rtl="0" eaLnBrk="1" latinLnBrk="0" hangingPunct="1">
        <a:lnSpc>
          <a:spcPct val="90000"/>
        </a:lnSpc>
        <a:spcBef>
          <a:spcPts val="281"/>
        </a:spcBef>
        <a:buFont typeface="Arial" panose="020B0604020202020204" pitchFamily="34" charset="0"/>
        <a:buChar char="•"/>
        <a:defRPr sz="1350" kern="1200">
          <a:solidFill>
            <a:schemeClr val="tx1"/>
          </a:solidFill>
          <a:latin typeface="+mn-lt"/>
          <a:ea typeface="+mn-ea"/>
          <a:cs typeface="+mn-cs"/>
        </a:defRPr>
      </a:lvl2pPr>
      <a:lvl3pPr marL="642938" indent="-128588" algn="l" defTabSz="514350" rtl="0" eaLnBrk="1" latinLnBrk="0" hangingPunct="1">
        <a:lnSpc>
          <a:spcPct val="90000"/>
        </a:lnSpc>
        <a:spcBef>
          <a:spcPts val="281"/>
        </a:spcBef>
        <a:buFont typeface="Arial" panose="020B0604020202020204" pitchFamily="34" charset="0"/>
        <a:buChar char="•"/>
        <a:defRPr sz="1125" kern="1200">
          <a:solidFill>
            <a:schemeClr val="tx1"/>
          </a:solidFill>
          <a:latin typeface="+mn-lt"/>
          <a:ea typeface="+mn-ea"/>
          <a:cs typeface="+mn-cs"/>
        </a:defRPr>
      </a:lvl3pPr>
      <a:lvl4pPr marL="9001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4pPr>
      <a:lvl5pPr marL="11572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6.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2.gi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3.gi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4.gi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5.gi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6.gi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7.gif"/><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image" Target="../media/image28.gi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331640" y="2283718"/>
            <a:ext cx="6876256" cy="1728192"/>
          </a:xfrm>
          <a:prstGeom prst="rect">
            <a:avLst/>
          </a:prstGeom>
          <a:gradFill flip="none" rotWithShape="1">
            <a:gsLst>
              <a:gs pos="0">
                <a:schemeClr val="bg1">
                  <a:alpha val="0"/>
                </a:schemeClr>
              </a:gs>
              <a:gs pos="50000">
                <a:schemeClr val="bg1">
                  <a:alpha val="86000"/>
                </a:schemeClr>
              </a:gs>
              <a:gs pos="100000">
                <a:schemeClr val="bg1">
                  <a:alpha val="9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맑은 고딕"/>
              <a:ea typeface="맑은 고딕" panose="020B0503020000020004" pitchFamily="34" charset="-127"/>
              <a:cs typeface="+mn-cs"/>
            </a:endParaRPr>
          </a:p>
        </p:txBody>
      </p:sp>
      <p:sp>
        <p:nvSpPr>
          <p:cNvPr id="2" name="TextBox 1">
            <a:extLst>
              <a:ext uri="{FF2B5EF4-FFF2-40B4-BE49-F238E27FC236}">
                <a16:creationId xmlns:a16="http://schemas.microsoft.com/office/drawing/2014/main" id="{13C3234C-ADA8-C946-F14C-CA42A60C978E}"/>
              </a:ext>
            </a:extLst>
          </p:cNvPr>
          <p:cNvSpPr txBox="1"/>
          <p:nvPr/>
        </p:nvSpPr>
        <p:spPr>
          <a:xfrm>
            <a:off x="1187624" y="2499742"/>
            <a:ext cx="3251387" cy="473206"/>
          </a:xfrm>
          <a:prstGeom prst="rect">
            <a:avLst/>
          </a:prstGeom>
          <a:noFill/>
        </p:spPr>
        <p:txBody>
          <a:bodyPr wrap="square" rtlCol="0">
            <a:spAutoFit/>
          </a:bodyPr>
          <a:lstStyle/>
          <a:p>
            <a:pPr defTabSz="514350" latinLnBrk="0"/>
            <a:r>
              <a:rPr lang="en-US" sz="2475" b="1" dirty="0">
                <a:solidFill>
                  <a:srgbClr val="00B0F0"/>
                </a:solidFill>
                <a:latin typeface="Alexandria" charset="0"/>
                <a:cs typeface="Alexandria" charset="0"/>
              </a:rPr>
              <a:t>Introduction to Finance</a:t>
            </a:r>
          </a:p>
        </p:txBody>
      </p:sp>
      <p:sp>
        <p:nvSpPr>
          <p:cNvPr id="18" name="Oval 17"/>
          <p:cNvSpPr/>
          <p:nvPr/>
        </p:nvSpPr>
        <p:spPr>
          <a:xfrm>
            <a:off x="4548617" y="627534"/>
            <a:ext cx="3767799" cy="3873029"/>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514350" latinLnBrk="0"/>
            <a:endParaRPr lang="en-US" sz="1013">
              <a:solidFill>
                <a:prstClr val="white"/>
              </a:solidFill>
              <a:latin typeface="Calibri"/>
            </a:endParaRPr>
          </a:p>
        </p:txBody>
      </p:sp>
      <p:sp>
        <p:nvSpPr>
          <p:cNvPr id="3" name="Oval 2"/>
          <p:cNvSpPr/>
          <p:nvPr/>
        </p:nvSpPr>
        <p:spPr>
          <a:xfrm>
            <a:off x="4780935" y="719977"/>
            <a:ext cx="3303161" cy="3688141"/>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514350" latinLnBrk="0"/>
            <a:endParaRPr lang="en-US" sz="1013">
              <a:solidFill>
                <a:prstClr val="white"/>
              </a:solidFill>
              <a:latin typeface="Calibri"/>
            </a:endParaRPr>
          </a:p>
        </p:txBody>
      </p:sp>
    </p:spTree>
    <p:extLst>
      <p:ext uri="{BB962C8B-B14F-4D97-AF65-F5344CB8AC3E}">
        <p14:creationId xmlns:p14="http://schemas.microsoft.com/office/powerpoint/2010/main" val="7945936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235831" cy="5143500"/>
          </a:xfrm>
          <a:prstGeom prst="rect">
            <a:avLst/>
          </a:prstGeom>
        </p:spPr>
      </p:pic>
      <p:sp>
        <p:nvSpPr>
          <p:cNvPr id="2" name="Rectangle: Single Corner Rounded 1"/>
          <p:cNvSpPr/>
          <p:nvPr/>
        </p:nvSpPr>
        <p:spPr>
          <a:xfrm flipV="1">
            <a:off x="1143002" y="618444"/>
            <a:ext cx="6857999" cy="3271755"/>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latinLnBrk="0"/>
            <a:endParaRPr lang="en-ID" sz="1013">
              <a:solidFill>
                <a:prstClr val="white"/>
              </a:solidFill>
              <a:latin typeface="Calibri"/>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1143000" y="618447"/>
            <a:ext cx="4871061" cy="2981699"/>
          </a:xfrm>
        </p:spPr>
      </p:pic>
      <p:sp>
        <p:nvSpPr>
          <p:cNvPr id="9" name="TextBox 8"/>
          <p:cNvSpPr txBox="1"/>
          <p:nvPr/>
        </p:nvSpPr>
        <p:spPr>
          <a:xfrm>
            <a:off x="4286250" y="2506179"/>
            <a:ext cx="3251387" cy="473206"/>
          </a:xfrm>
          <a:prstGeom prst="rect">
            <a:avLst/>
          </a:prstGeom>
          <a:noFill/>
        </p:spPr>
        <p:txBody>
          <a:bodyPr wrap="square" rtlCol="0">
            <a:spAutoFit/>
          </a:bodyPr>
          <a:lstStyle/>
          <a:p>
            <a:pPr defTabSz="514350" latinLnBrk="0"/>
            <a:r>
              <a:rPr lang="en-US" sz="2475" b="1" dirty="0">
                <a:solidFill>
                  <a:srgbClr val="00B0F0"/>
                </a:solidFill>
                <a:latin typeface="Alexandria" charset="0"/>
                <a:cs typeface="Alexandria" charset="0"/>
              </a:rPr>
              <a:t>Introduction to Finance</a:t>
            </a:r>
          </a:p>
        </p:txBody>
      </p:sp>
      <p:sp>
        <p:nvSpPr>
          <p:cNvPr id="10" name="Rectangle: Rounded Corners 9"/>
          <p:cNvSpPr/>
          <p:nvPr/>
        </p:nvSpPr>
        <p:spPr>
          <a:xfrm>
            <a:off x="4734416" y="3023587"/>
            <a:ext cx="1978092" cy="297656"/>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latinLnBrk="0"/>
            <a:r>
              <a:rPr lang="en-US" sz="1575" b="1" dirty="0">
                <a:solidFill>
                  <a:prstClr val="black"/>
                </a:solidFill>
                <a:latin typeface="Alexandria" charset="0"/>
                <a:cs typeface="Alexandria" charset="0"/>
              </a:rPr>
              <a:t>Lecture 4</a:t>
            </a:r>
          </a:p>
        </p:txBody>
      </p:sp>
      <p:sp>
        <p:nvSpPr>
          <p:cNvPr id="12" name="TextBox 11"/>
          <p:cNvSpPr txBox="1"/>
          <p:nvPr/>
        </p:nvSpPr>
        <p:spPr>
          <a:xfrm>
            <a:off x="1401294" y="4123429"/>
            <a:ext cx="2748635" cy="334707"/>
          </a:xfrm>
          <a:prstGeom prst="rect">
            <a:avLst/>
          </a:prstGeom>
          <a:noFill/>
        </p:spPr>
        <p:txBody>
          <a:bodyPr wrap="square" rtlCol="0">
            <a:spAutoFit/>
          </a:bodyPr>
          <a:lstStyle/>
          <a:p>
            <a:pPr defTabSz="514350" latinLnBrk="0"/>
            <a:r>
              <a:rPr lang="en-US" sz="1575" b="1" dirty="0">
                <a:solidFill>
                  <a:srgbClr val="00B0F0"/>
                </a:solidFill>
                <a:latin typeface="Alexandria" charset="0"/>
                <a:cs typeface="Alexandria" charset="0"/>
              </a:rPr>
              <a:t>Dr. Mohamed Hamouda</a:t>
            </a:r>
          </a:p>
        </p:txBody>
      </p:sp>
      <p:sp>
        <p:nvSpPr>
          <p:cNvPr id="13" name="TextBox 12"/>
          <p:cNvSpPr txBox="1"/>
          <p:nvPr/>
        </p:nvSpPr>
        <p:spPr>
          <a:xfrm>
            <a:off x="1401294" y="3922856"/>
            <a:ext cx="2748635" cy="300082"/>
          </a:xfrm>
          <a:prstGeom prst="rect">
            <a:avLst/>
          </a:prstGeom>
          <a:noFill/>
        </p:spPr>
        <p:txBody>
          <a:bodyPr wrap="square" rtlCol="0">
            <a:spAutoFit/>
          </a:bodyPr>
          <a:lstStyle/>
          <a:p>
            <a:pPr defTabSz="514350" latinLnBrk="0"/>
            <a:r>
              <a:rPr lang="en-US" sz="1350" dirty="0">
                <a:solidFill>
                  <a:srgbClr val="00B0F0"/>
                </a:solidFill>
                <a:latin typeface="Alexandria" charset="0"/>
                <a:cs typeface="Alexandria" charset="0"/>
              </a:rPr>
              <a:t>Prepared by</a:t>
            </a:r>
          </a:p>
        </p:txBody>
      </p:sp>
      <p:sp>
        <p:nvSpPr>
          <p:cNvPr id="3" name="TextBox 2"/>
          <p:cNvSpPr txBox="1"/>
          <p:nvPr/>
        </p:nvSpPr>
        <p:spPr>
          <a:xfrm>
            <a:off x="6354352" y="4182545"/>
            <a:ext cx="1471613" cy="265457"/>
          </a:xfrm>
          <a:prstGeom prst="rect">
            <a:avLst/>
          </a:prstGeom>
          <a:noFill/>
        </p:spPr>
        <p:txBody>
          <a:bodyPr wrap="square" rtlCol="0">
            <a:spAutoFit/>
          </a:bodyPr>
          <a:lstStyle/>
          <a:p>
            <a:pPr algn="ctr" defTabSz="514350" latinLnBrk="0"/>
            <a:r>
              <a:rPr lang="en-US" sz="1125" b="1" dirty="0">
                <a:solidFill>
                  <a:prstClr val="white"/>
                </a:solidFill>
                <a:latin typeface="Calibri"/>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645938" y="676571"/>
            <a:ext cx="1296642" cy="6054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331640" y="2283718"/>
            <a:ext cx="6876256" cy="1728192"/>
          </a:xfrm>
          <a:prstGeom prst="rect">
            <a:avLst/>
          </a:prstGeom>
          <a:gradFill flip="none" rotWithShape="1">
            <a:gsLst>
              <a:gs pos="0">
                <a:schemeClr val="bg1">
                  <a:alpha val="0"/>
                </a:schemeClr>
              </a:gs>
              <a:gs pos="50000">
                <a:schemeClr val="bg1">
                  <a:alpha val="86000"/>
                </a:schemeClr>
              </a:gs>
              <a:gs pos="100000">
                <a:schemeClr val="bg1">
                  <a:alpha val="9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0" name="TextBox 1"/>
          <p:cNvSpPr txBox="1">
            <a:spLocks noChangeArrowheads="1"/>
          </p:cNvSpPr>
          <p:nvPr/>
        </p:nvSpPr>
        <p:spPr bwMode="auto">
          <a:xfrm>
            <a:off x="936104" y="2427734"/>
            <a:ext cx="6660232" cy="523220"/>
          </a:xfrm>
          <a:prstGeom prst="rect">
            <a:avLst/>
          </a:prstGeom>
          <a:noFill/>
          <a:ln w="9525">
            <a:noFill/>
            <a:miter lim="800000"/>
            <a:headEnd/>
            <a:tailEnd/>
          </a:ln>
        </p:spPr>
        <p:txBody>
          <a:bodyPr wrap="square">
            <a:spAutoFit/>
          </a:bodyPr>
          <a:lstStyle/>
          <a:p>
            <a:pPr algn="ctr"/>
            <a:r>
              <a:rPr lang="en-US" altLang="ko-KR" sz="2800" b="1" dirty="0">
                <a:latin typeface="Arial" pitchFamily="34" charset="0"/>
                <a:ea typeface="맑은 고딕" pitchFamily="50" charset="-127"/>
                <a:cs typeface="Arial" pitchFamily="34" charset="0"/>
              </a:rPr>
              <a:t>Financial Forecasting</a:t>
            </a:r>
          </a:p>
        </p:txBody>
      </p:sp>
    </p:spTree>
    <p:extLst>
      <p:ext uri="{BB962C8B-B14F-4D97-AF65-F5344CB8AC3E}">
        <p14:creationId xmlns:p14="http://schemas.microsoft.com/office/powerpoint/2010/main" val="3034478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39502"/>
            <a:ext cx="9144000" cy="884466"/>
          </a:xfrm>
        </p:spPr>
        <p:txBody>
          <a:bodyPr/>
          <a:lstStyle/>
          <a:p>
            <a:pPr algn="ctr"/>
            <a:r>
              <a:rPr lang="en-IN" dirty="0">
                <a:solidFill>
                  <a:schemeClr val="tx1"/>
                </a:solidFill>
              </a:rPr>
              <a:t>Financial Forecasting</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0307" y="1707654"/>
            <a:ext cx="3821693" cy="2448272"/>
          </a:xfrm>
          <a:prstGeom prst="rect">
            <a:avLst/>
          </a:prstGeom>
        </p:spPr>
      </p:pic>
      <p:sp>
        <p:nvSpPr>
          <p:cNvPr id="8" name="Rectangle 7"/>
          <p:cNvSpPr/>
          <p:nvPr/>
        </p:nvSpPr>
        <p:spPr>
          <a:xfrm>
            <a:off x="4427984" y="1203598"/>
            <a:ext cx="3888432" cy="3364704"/>
          </a:xfrm>
          <a:prstGeom prst="rect">
            <a:avLst/>
          </a:prstGeom>
        </p:spPr>
        <p:txBody>
          <a:bodyPr wrap="square">
            <a:spAutoFit/>
          </a:bodyPr>
          <a:lstStyle/>
          <a:p>
            <a:pPr>
              <a:lnSpc>
                <a:spcPct val="150000"/>
              </a:lnSpc>
            </a:pPr>
            <a:r>
              <a:rPr lang="en-US" dirty="0">
                <a:solidFill>
                  <a:srgbClr val="222222"/>
                </a:solidFill>
                <a:latin typeface="Ebrima" panose="02000000000000000000" pitchFamily="2" charset="0"/>
                <a:ea typeface="Ebrima" panose="02000000000000000000" pitchFamily="2" charset="0"/>
                <a:cs typeface="Ebrima" panose="02000000000000000000" pitchFamily="2" charset="0"/>
              </a:rPr>
              <a:t>A forecast is the prediction of the     future based on a certain set of        circumstances that could be related to the past or present data. </a:t>
            </a:r>
          </a:p>
          <a:p>
            <a:pPr>
              <a:lnSpc>
                <a:spcPct val="150000"/>
              </a:lnSpc>
            </a:pPr>
            <a:r>
              <a:rPr lang="en-US" dirty="0">
                <a:latin typeface="Ebrima" panose="02000000000000000000" pitchFamily="2" charset="0"/>
                <a:ea typeface="Ebrima" panose="02000000000000000000" pitchFamily="2" charset="0"/>
                <a:cs typeface="Ebrima" panose="02000000000000000000" pitchFamily="2" charset="0"/>
              </a:rPr>
              <a:t>In finance, managers use different     financial forecasting techniques to    foresee future trends and get the    most accurate figures.</a:t>
            </a:r>
            <a:endParaRPr lang="en-US" dirty="0">
              <a:solidFill>
                <a:srgbClr val="222222"/>
              </a:solidFill>
              <a:latin typeface="Ebrima" panose="02000000000000000000" pitchFamily="2" charset="0"/>
              <a:ea typeface="Ebrima" panose="02000000000000000000" pitchFamily="2" charset="0"/>
              <a:cs typeface="Ebrima" panose="02000000000000000000" pitchFamily="2" charset="0"/>
            </a:endParaRPr>
          </a:p>
        </p:txBody>
      </p:sp>
    </p:spTree>
    <p:extLst>
      <p:ext uri="{BB962C8B-B14F-4D97-AF65-F5344CB8AC3E}">
        <p14:creationId xmlns:p14="http://schemas.microsoft.com/office/powerpoint/2010/main" val="2698840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36512" y="444136"/>
            <a:ext cx="9144000" cy="884466"/>
          </a:xfrm>
        </p:spPr>
        <p:txBody>
          <a:bodyPr anchor="ctr"/>
          <a:lstStyle/>
          <a:p>
            <a:pPr algn="ctr"/>
            <a:r>
              <a:rPr lang="en-IN" dirty="0">
                <a:solidFill>
                  <a:schemeClr val="tx1"/>
                </a:solidFill>
              </a:rPr>
              <a:t>Financial Forecasting</a:t>
            </a:r>
          </a:p>
        </p:txBody>
      </p:sp>
      <p:sp>
        <p:nvSpPr>
          <p:cNvPr id="8" name="Rectangle 7"/>
          <p:cNvSpPr/>
          <p:nvPr/>
        </p:nvSpPr>
        <p:spPr>
          <a:xfrm>
            <a:off x="3275856" y="1280674"/>
            <a:ext cx="5040560" cy="3000821"/>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Financial forecasting is the process of            estimating or predicting how a business will perform in the future. </a:t>
            </a:r>
          </a:p>
          <a:p>
            <a:pPr algn="just">
              <a:lnSpc>
                <a:spcPct val="150000"/>
              </a:lnSpc>
            </a:pPr>
            <a:endParaRPr lang="en-US" dirty="0">
              <a:latin typeface="Ebrima" panose="02000000000000000000" pitchFamily="2" charset="0"/>
              <a:ea typeface="Ebrima" panose="02000000000000000000" pitchFamily="2" charset="0"/>
              <a:cs typeface="Ebrima" panose="02000000000000000000" pitchFamily="2" charset="0"/>
            </a:endParaRPr>
          </a:p>
          <a:p>
            <a:pPr marL="285750" indent="-285750" algn="just">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With a financial prognosis you try to predict how the business will look financially in the   future.</a:t>
            </a:r>
          </a:p>
        </p:txBody>
      </p:sp>
      <p:pic>
        <p:nvPicPr>
          <p:cNvPr id="11" name="Picture 2" descr="Consumer Network Attached Storage Nas Market Analysis, Growth, Gross Margin  Analysis, Key Vendors, Shares, Drivers And Forecast: Western Digital  Corporation Netgear Inc. Synology Inc. ASUSTOR Inc. QNAP Systems - KSU | The"/>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79513" y="1280674"/>
            <a:ext cx="3024336" cy="28466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05944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251520" y="418084"/>
            <a:ext cx="9144000" cy="884466"/>
          </a:xfrm>
        </p:spPr>
        <p:txBody>
          <a:bodyPr/>
          <a:lstStyle/>
          <a:p>
            <a:pPr algn="ctr"/>
            <a:r>
              <a:rPr lang="en-IN" dirty="0">
                <a:solidFill>
                  <a:schemeClr val="tx1"/>
                </a:solidFill>
              </a:rPr>
              <a:t>Financial Forecasting</a:t>
            </a:r>
          </a:p>
        </p:txBody>
      </p:sp>
      <p:pic>
        <p:nvPicPr>
          <p:cNvPr id="3074" name="Picture 2" descr="How&amp;#39;s Your Financial Forecast?"/>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55576" y="1616183"/>
            <a:ext cx="2491755" cy="26670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679379" y="1059582"/>
            <a:ext cx="4421013" cy="3780202"/>
          </a:xfrm>
          <a:prstGeom prst="rect">
            <a:avLst/>
          </a:prstGeom>
        </p:spPr>
        <p:txBody>
          <a:bodyPr wrap="square">
            <a:spAutoFit/>
          </a:bodyPr>
          <a:lstStyle/>
          <a:p>
            <a:pPr marL="285750" indent="-285750" algn="just">
              <a:lnSpc>
                <a:spcPct val="150000"/>
              </a:lnSpc>
              <a:buFont typeface="Arial" panose="020B0604020202020204" pitchFamily="34" charset="0"/>
              <a:buChar char="•"/>
            </a:pPr>
            <a:endParaRPr lang="en-US" dirty="0">
              <a:latin typeface="Ebrima" panose="02000000000000000000" pitchFamily="2" charset="0"/>
              <a:ea typeface="Ebrima" panose="02000000000000000000" pitchFamily="2" charset="0"/>
              <a:cs typeface="Ebrima" panose="02000000000000000000" pitchFamily="2" charset="0"/>
            </a:endParaRPr>
          </a:p>
          <a:p>
            <a:pPr marL="285750" indent="-285750" algn="just">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A common example of making financial              prognoses is the predicting of a company's         revenue. </a:t>
            </a:r>
          </a:p>
          <a:p>
            <a:pPr marL="285750" indent="-285750" algn="just">
              <a:lnSpc>
                <a:spcPct val="150000"/>
              </a:lnSpc>
              <a:buFont typeface="Arial" panose="020B0604020202020204" pitchFamily="34" charset="0"/>
              <a:buChar char="•"/>
            </a:pPr>
            <a:endParaRPr lang="en-US" dirty="0">
              <a:latin typeface="Ebrima" panose="02000000000000000000" pitchFamily="2" charset="0"/>
              <a:ea typeface="Ebrima" panose="02000000000000000000" pitchFamily="2" charset="0"/>
              <a:cs typeface="Ebrima" panose="02000000000000000000" pitchFamily="2" charset="0"/>
            </a:endParaRPr>
          </a:p>
          <a:p>
            <a:pPr marL="285750" indent="-285750" algn="just">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Sales figures ultimately determine where the       (commercial) organization  is currently placed. </a:t>
            </a:r>
          </a:p>
          <a:p>
            <a:pPr marL="285750" indent="-285750" algn="just">
              <a:lnSpc>
                <a:spcPct val="150000"/>
              </a:lnSpc>
              <a:buFont typeface="Arial" panose="020B0604020202020204" pitchFamily="34" charset="0"/>
              <a:buChar char="•"/>
            </a:pPr>
            <a:endParaRPr lang="en-US" dirty="0">
              <a:latin typeface="Ebrima" panose="02000000000000000000" pitchFamily="2" charset="0"/>
              <a:ea typeface="Ebrima" panose="02000000000000000000" pitchFamily="2" charset="0"/>
              <a:cs typeface="Ebrima" panose="02000000000000000000" pitchFamily="2" charset="0"/>
            </a:endParaRPr>
          </a:p>
        </p:txBody>
      </p:sp>
    </p:spTree>
    <p:extLst>
      <p:ext uri="{BB962C8B-B14F-4D97-AF65-F5344CB8AC3E}">
        <p14:creationId xmlns:p14="http://schemas.microsoft.com/office/powerpoint/2010/main" val="41190720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0" y="0"/>
            <a:ext cx="9144000" cy="884466"/>
          </a:xfrm>
        </p:spPr>
        <p:txBody>
          <a:bodyPr anchor="ctr"/>
          <a:lstStyle/>
          <a:p>
            <a:pPr algn="ctr"/>
            <a:r>
              <a:rPr lang="en-IN" dirty="0">
                <a:solidFill>
                  <a:schemeClr val="tx1"/>
                </a:solidFill>
              </a:rPr>
              <a:t>Financial Forecasting</a:t>
            </a:r>
          </a:p>
        </p:txBody>
      </p:sp>
      <p:sp>
        <p:nvSpPr>
          <p:cNvPr id="5" name="Rectangle 4"/>
          <p:cNvSpPr/>
          <p:nvPr/>
        </p:nvSpPr>
        <p:spPr>
          <a:xfrm>
            <a:off x="3923928" y="1237074"/>
            <a:ext cx="4680520" cy="2949205"/>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They are therefore important indicators    for good decision-making that supports         organizational objectives. </a:t>
            </a:r>
          </a:p>
          <a:p>
            <a:pPr marL="285750" indent="-285750" algn="just">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Other important aspects of financial         forecasting are predicting other revenue, future  fixed and variable costs, and         capital.</a:t>
            </a:r>
            <a:endParaRPr lang="en-IN" dirty="0">
              <a:latin typeface="Ebrima" panose="02000000000000000000" pitchFamily="2" charset="0"/>
              <a:ea typeface="Ebrima" panose="02000000000000000000" pitchFamily="2" charset="0"/>
              <a:cs typeface="Ebrima" panose="02000000000000000000" pitchFamily="2" charset="0"/>
            </a:endParaRPr>
          </a:p>
        </p:txBody>
      </p:sp>
      <p:pic>
        <p:nvPicPr>
          <p:cNvPr id="4098" name="Picture 2" descr="Plastic Pallets Market 2021-Technology with Top Players- Brambles, Craemer  Holding, Langjia, ORBIS, Rehrig Pacific, Lika Plastic Pallet – The Manomet  Current"/>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07504" y="1203598"/>
            <a:ext cx="4176464" cy="31323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14865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196794" y="463148"/>
            <a:ext cx="9144000" cy="884466"/>
          </a:xfrm>
        </p:spPr>
        <p:txBody>
          <a:bodyPr anchor="ctr"/>
          <a:lstStyle/>
          <a:p>
            <a:pPr algn="ctr"/>
            <a:r>
              <a:rPr lang="en-IN" dirty="0">
                <a:solidFill>
                  <a:schemeClr val="tx1"/>
                </a:solidFill>
              </a:rPr>
              <a:t>Financial Forecasting</a:t>
            </a:r>
          </a:p>
        </p:txBody>
      </p:sp>
      <p:sp>
        <p:nvSpPr>
          <p:cNvPr id="5" name="Rectangle 4"/>
          <p:cNvSpPr/>
          <p:nvPr/>
        </p:nvSpPr>
        <p:spPr>
          <a:xfrm>
            <a:off x="395536" y="1858608"/>
            <a:ext cx="4680520" cy="1754326"/>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Historical performance data is used to    make predictions. </a:t>
            </a:r>
          </a:p>
          <a:p>
            <a:pPr marL="285750" indent="-285750" algn="just">
              <a:lnSpc>
                <a:spcPct val="150000"/>
              </a:lnSpc>
              <a:buFont typeface="Arial" panose="020B0604020202020204" pitchFamily="34" charset="0"/>
              <a:buChar char="•"/>
            </a:pPr>
            <a:endParaRPr lang="en-US" dirty="0">
              <a:latin typeface="Ebrima" panose="02000000000000000000" pitchFamily="2" charset="0"/>
              <a:ea typeface="Ebrima" panose="02000000000000000000" pitchFamily="2" charset="0"/>
              <a:cs typeface="Ebrima" panose="02000000000000000000" pitchFamily="2" charset="0"/>
            </a:endParaRPr>
          </a:p>
          <a:p>
            <a:pPr marL="285750" indent="-285750" algn="just">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These help predict future trends.</a:t>
            </a:r>
            <a:endParaRPr lang="en-IN" dirty="0">
              <a:latin typeface="Ebrima" panose="02000000000000000000" pitchFamily="2" charset="0"/>
              <a:ea typeface="Ebrima" panose="02000000000000000000" pitchFamily="2" charset="0"/>
              <a:cs typeface="Ebrima" panose="02000000000000000000" pitchFamily="2" charset="0"/>
            </a:endParaRPr>
          </a:p>
        </p:txBody>
      </p:sp>
      <p:pic>
        <p:nvPicPr>
          <p:cNvPr id="6146" name="Picture 2" descr="Sports Medicine Market Analysis and In-depth study on market Size Trends,  Emerging Growth ..."/>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1347614"/>
            <a:ext cx="3701752" cy="27763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72579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47664" y="1563638"/>
            <a:ext cx="7524328" cy="884466"/>
          </a:xfrm>
        </p:spPr>
        <p:txBody>
          <a:bodyPr/>
          <a:lstStyle/>
          <a:p>
            <a:pPr algn="ctr"/>
            <a:r>
              <a:rPr lang="en-IN" altLang="ko-KR" dirty="0"/>
              <a:t>Uses of </a:t>
            </a:r>
            <a:br>
              <a:rPr lang="en-IN" altLang="ko-KR" dirty="0"/>
            </a:br>
            <a:r>
              <a:rPr lang="en-IN" altLang="ko-KR" dirty="0"/>
              <a:t>Financial Forecasting</a:t>
            </a:r>
            <a:endParaRPr lang="ko-KR" altLang="en-US" dirty="0"/>
          </a:p>
        </p:txBody>
      </p:sp>
    </p:spTree>
    <p:extLst>
      <p:ext uri="{BB962C8B-B14F-4D97-AF65-F5344CB8AC3E}">
        <p14:creationId xmlns:p14="http://schemas.microsoft.com/office/powerpoint/2010/main" val="9791076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180528" y="411510"/>
            <a:ext cx="9144000" cy="884466"/>
          </a:xfrm>
        </p:spPr>
        <p:txBody>
          <a:bodyPr anchor="ctr"/>
          <a:lstStyle/>
          <a:p>
            <a:pPr algn="ctr"/>
            <a:r>
              <a:rPr lang="en-IN" dirty="0">
                <a:solidFill>
                  <a:schemeClr val="tx1"/>
                </a:solidFill>
              </a:rPr>
              <a:t>Financial Forecasting</a:t>
            </a:r>
          </a:p>
        </p:txBody>
      </p:sp>
      <p:sp>
        <p:nvSpPr>
          <p:cNvPr id="5" name="Rectangle 4"/>
          <p:cNvSpPr/>
          <p:nvPr/>
        </p:nvSpPr>
        <p:spPr>
          <a:xfrm>
            <a:off x="3923928" y="1486837"/>
            <a:ext cx="4680520" cy="2169825"/>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Companies and entrepreneurs use            financial forecasting to determine how to spread their resources, or what the          expected expenditures for a certain         period will be.</a:t>
            </a:r>
            <a:endParaRPr lang="en-IN" dirty="0">
              <a:latin typeface="Ebrima" panose="02000000000000000000" pitchFamily="2" charset="0"/>
              <a:ea typeface="Ebrima" panose="02000000000000000000" pitchFamily="2" charset="0"/>
              <a:cs typeface="Ebrima" panose="02000000000000000000" pitchFamily="2" charset="0"/>
            </a:endParaRPr>
          </a:p>
        </p:txBody>
      </p:sp>
      <p:pic>
        <p:nvPicPr>
          <p:cNvPr id="8196" name="Picture 4" descr="Market Research - ExpertVoice"/>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683568" y="1707654"/>
            <a:ext cx="3105289" cy="23955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93207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252536" y="391140"/>
            <a:ext cx="9144000" cy="884466"/>
          </a:xfrm>
        </p:spPr>
        <p:txBody>
          <a:bodyPr anchor="ctr"/>
          <a:lstStyle/>
          <a:p>
            <a:pPr algn="ctr"/>
            <a:r>
              <a:rPr lang="en-IN" dirty="0">
                <a:solidFill>
                  <a:schemeClr val="tx1"/>
                </a:solidFill>
              </a:rPr>
              <a:t>Financial Forecasting</a:t>
            </a:r>
          </a:p>
        </p:txBody>
      </p:sp>
      <p:sp>
        <p:nvSpPr>
          <p:cNvPr id="5" name="Rectangle 4"/>
          <p:cNvSpPr/>
          <p:nvPr/>
        </p:nvSpPr>
        <p:spPr>
          <a:xfrm>
            <a:off x="323528" y="1419622"/>
            <a:ext cx="3960440" cy="2949205"/>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Investors use Financial Forecasting to determine if certain events will affect a company's shares. </a:t>
            </a:r>
          </a:p>
          <a:p>
            <a:pPr marL="285750" indent="-285750" algn="just">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Other analysts use prognoses to   extrapolate how trends like the    GNP or unemployment will           change in the coming year.</a:t>
            </a:r>
            <a:endParaRPr lang="en-IN" dirty="0">
              <a:latin typeface="Ebrima" panose="02000000000000000000" pitchFamily="2" charset="0"/>
              <a:ea typeface="Ebrima" panose="02000000000000000000" pitchFamily="2" charset="0"/>
              <a:cs typeface="Ebrima" panose="02000000000000000000" pitchFamily="2" charset="0"/>
            </a:endParaRPr>
          </a:p>
        </p:txBody>
      </p:sp>
      <p:pic>
        <p:nvPicPr>
          <p:cNvPr id="9220" name="Picture 4" descr="Why Your Communications Strategy May Need a COVID-Related Upgrade"/>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4283968" y="1275606"/>
            <a:ext cx="4734694"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92103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115616" y="602621"/>
            <a:ext cx="7524328" cy="884466"/>
          </a:xfrm>
        </p:spPr>
        <p:txBody>
          <a:bodyPr/>
          <a:lstStyle/>
          <a:p>
            <a:pPr algn="ctr"/>
            <a:r>
              <a:rPr lang="en-IN" altLang="ko-KR" sz="2400" dirty="0"/>
              <a:t>What makes </a:t>
            </a:r>
            <a:br>
              <a:rPr lang="en-IN" altLang="ko-KR" sz="2400" dirty="0"/>
            </a:br>
            <a:r>
              <a:rPr lang="en-IN" altLang="ko-KR" sz="2400" dirty="0"/>
              <a:t>Financial Forecasting</a:t>
            </a:r>
            <a:br>
              <a:rPr lang="en-IN" altLang="ko-KR" sz="2400" dirty="0"/>
            </a:br>
            <a:r>
              <a:rPr lang="en-IN" altLang="ko-KR" sz="2400" dirty="0"/>
              <a:t>important ?</a:t>
            </a:r>
            <a:endParaRPr lang="ko-KR" altLang="en-US" sz="2400" dirty="0"/>
          </a:p>
        </p:txBody>
      </p:sp>
      <p:pic>
        <p:nvPicPr>
          <p:cNvPr id="11268" name="Picture 4" descr="Top 5 Reasons Engineers Need to Develop Project Management Skills"/>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771800" y="1779662"/>
            <a:ext cx="3915544" cy="22057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83017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265226" y="411510"/>
            <a:ext cx="9144000" cy="884466"/>
          </a:xfrm>
        </p:spPr>
        <p:txBody>
          <a:bodyPr anchor="ctr"/>
          <a:lstStyle/>
          <a:p>
            <a:pPr algn="ctr"/>
            <a:r>
              <a:rPr lang="en-IN" dirty="0">
                <a:solidFill>
                  <a:schemeClr val="tx1"/>
                </a:solidFill>
              </a:rPr>
              <a:t>Financial Forecasting</a:t>
            </a:r>
          </a:p>
        </p:txBody>
      </p:sp>
      <p:sp>
        <p:nvSpPr>
          <p:cNvPr id="5" name="Rectangle 4"/>
          <p:cNvSpPr/>
          <p:nvPr/>
        </p:nvSpPr>
        <p:spPr>
          <a:xfrm>
            <a:off x="4306774" y="1059582"/>
            <a:ext cx="4107705" cy="3364704"/>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Financial Forecasting is a tool for    entrepreneurs and CEOs to make   better business decisions in a           multitude of scenarios. </a:t>
            </a:r>
          </a:p>
          <a:p>
            <a:pPr marL="285750" indent="-285750" algn="just">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It also helps with:</a:t>
            </a:r>
          </a:p>
          <a:p>
            <a:pPr>
              <a:lnSpc>
                <a:spcPct val="150000"/>
              </a:lnSpc>
            </a:pPr>
            <a:r>
              <a:rPr lang="en-US" dirty="0">
                <a:latin typeface="Ebrima" panose="02000000000000000000" pitchFamily="2" charset="0"/>
                <a:ea typeface="Ebrima" panose="02000000000000000000" pitchFamily="2" charset="0"/>
                <a:cs typeface="Ebrima" panose="02000000000000000000" pitchFamily="2" charset="0"/>
              </a:rPr>
              <a:t>    1) Convincing investors to finance a        </a:t>
            </a:r>
          </a:p>
          <a:p>
            <a:pPr>
              <a:lnSpc>
                <a:spcPct val="150000"/>
              </a:lnSpc>
            </a:pPr>
            <a:r>
              <a:rPr lang="en-US" dirty="0">
                <a:latin typeface="Ebrima" panose="02000000000000000000" pitchFamily="2" charset="0"/>
                <a:ea typeface="Ebrima" panose="02000000000000000000" pitchFamily="2" charset="0"/>
                <a:cs typeface="Ebrima" panose="02000000000000000000" pitchFamily="2" charset="0"/>
              </a:rPr>
              <a:t>         company</a:t>
            </a:r>
            <a:br>
              <a:rPr lang="en-US" dirty="0">
                <a:latin typeface="Ebrima" panose="02000000000000000000" pitchFamily="2" charset="0"/>
                <a:ea typeface="Ebrima" panose="02000000000000000000" pitchFamily="2" charset="0"/>
                <a:cs typeface="Ebrima" panose="02000000000000000000" pitchFamily="2" charset="0"/>
              </a:rPr>
            </a:br>
            <a:r>
              <a:rPr lang="en-US" dirty="0">
                <a:latin typeface="Ebrima" panose="02000000000000000000" pitchFamily="2" charset="0"/>
                <a:ea typeface="Ebrima" panose="02000000000000000000" pitchFamily="2" charset="0"/>
                <a:cs typeface="Ebrima" panose="02000000000000000000" pitchFamily="2" charset="0"/>
              </a:rPr>
              <a:t>    2) Setting objectives and budgets</a:t>
            </a:r>
            <a:endParaRPr lang="en-IN" dirty="0">
              <a:latin typeface="Ebrima" panose="02000000000000000000" pitchFamily="2" charset="0"/>
              <a:ea typeface="Ebrima" panose="02000000000000000000" pitchFamily="2" charset="0"/>
              <a:cs typeface="Ebrima" panose="02000000000000000000" pitchFamily="2" charset="0"/>
            </a:endParaRPr>
          </a:p>
        </p:txBody>
      </p:sp>
      <p:pic>
        <p:nvPicPr>
          <p:cNvPr id="14338" name="Picture 2" descr="LED Sapphire Substrate Market Top-Companies Offerings, Trends, Segmented  Analysis and Forecast by 2026 | RF ENGINEER NETWORK"/>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55576" y="1707654"/>
            <a:ext cx="3551198" cy="26633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75355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395536" y="503060"/>
            <a:ext cx="9144000" cy="884466"/>
          </a:xfrm>
        </p:spPr>
        <p:txBody>
          <a:bodyPr/>
          <a:lstStyle/>
          <a:p>
            <a:pPr algn="ctr"/>
            <a:r>
              <a:rPr lang="en-IN" dirty="0">
                <a:solidFill>
                  <a:schemeClr val="tx1"/>
                </a:solidFill>
              </a:rPr>
              <a:t>Financial Forecasting</a:t>
            </a:r>
          </a:p>
        </p:txBody>
      </p:sp>
      <p:sp>
        <p:nvSpPr>
          <p:cNvPr id="5" name="Rectangle 4"/>
          <p:cNvSpPr/>
          <p:nvPr/>
        </p:nvSpPr>
        <p:spPr>
          <a:xfrm>
            <a:off x="683568" y="1419622"/>
            <a:ext cx="8064896" cy="2637517"/>
          </a:xfrm>
          <a:prstGeom prst="rect">
            <a:avLst/>
          </a:prstGeom>
        </p:spPr>
        <p:txBody>
          <a:bodyPr wrap="square">
            <a:spAutoFit/>
          </a:bodyPr>
          <a:lstStyle/>
          <a:p>
            <a:pPr fontAlgn="base">
              <a:lnSpc>
                <a:spcPct val="150000"/>
              </a:lnSpc>
            </a:pPr>
            <a:r>
              <a:rPr lang="en-US" sz="1400" dirty="0">
                <a:latin typeface="Ebrima" panose="02000000000000000000" pitchFamily="2" charset="0"/>
                <a:ea typeface="Ebrima" panose="02000000000000000000" pitchFamily="2" charset="0"/>
                <a:cs typeface="Ebrima" panose="02000000000000000000" pitchFamily="2" charset="0"/>
              </a:rPr>
              <a:t>When running a company, it's tempting to only look in the rear mirror by analyzing   financial data from the past. </a:t>
            </a:r>
          </a:p>
          <a:p>
            <a:pPr fontAlgn="base">
              <a:lnSpc>
                <a:spcPct val="150000"/>
              </a:lnSpc>
            </a:pPr>
            <a:r>
              <a:rPr lang="en-US" sz="1400" dirty="0">
                <a:latin typeface="Ebrima" panose="02000000000000000000" pitchFamily="2" charset="0"/>
                <a:ea typeface="Ebrima" panose="02000000000000000000" pitchFamily="2" charset="0"/>
                <a:cs typeface="Ebrima" panose="02000000000000000000" pitchFamily="2" charset="0"/>
              </a:rPr>
              <a:t>But the result is that questions like the ones below will remain unanswered:</a:t>
            </a:r>
          </a:p>
          <a:p>
            <a:pPr fontAlgn="base">
              <a:lnSpc>
                <a:spcPct val="150000"/>
              </a:lnSpc>
            </a:pPr>
            <a:r>
              <a:rPr lang="en-US" sz="1400" dirty="0">
                <a:latin typeface="Ebrima" panose="02000000000000000000" pitchFamily="2" charset="0"/>
                <a:ea typeface="Ebrima" panose="02000000000000000000" pitchFamily="2" charset="0"/>
                <a:cs typeface="Ebrima" panose="02000000000000000000" pitchFamily="2" charset="0"/>
              </a:rPr>
              <a:t>How will the future financial situation of my company look?</a:t>
            </a:r>
            <a:br>
              <a:rPr lang="en-US" sz="1400" dirty="0">
                <a:latin typeface="Ebrima" panose="02000000000000000000" pitchFamily="2" charset="0"/>
                <a:ea typeface="Ebrima" panose="02000000000000000000" pitchFamily="2" charset="0"/>
                <a:cs typeface="Ebrima" panose="02000000000000000000" pitchFamily="2" charset="0"/>
              </a:rPr>
            </a:br>
            <a:r>
              <a:rPr lang="en-US" sz="1400" dirty="0">
                <a:latin typeface="Ebrima" panose="02000000000000000000" pitchFamily="2" charset="0"/>
                <a:ea typeface="Ebrima" panose="02000000000000000000" pitchFamily="2" charset="0"/>
                <a:cs typeface="Ebrima" panose="02000000000000000000" pitchFamily="2" charset="0"/>
              </a:rPr>
              <a:t>How much money can we pay out to shareholders this year?</a:t>
            </a:r>
            <a:br>
              <a:rPr lang="en-US" sz="1400" dirty="0">
                <a:latin typeface="Ebrima" panose="02000000000000000000" pitchFamily="2" charset="0"/>
                <a:ea typeface="Ebrima" panose="02000000000000000000" pitchFamily="2" charset="0"/>
                <a:cs typeface="Ebrima" panose="02000000000000000000" pitchFamily="2" charset="0"/>
              </a:rPr>
            </a:br>
            <a:r>
              <a:rPr lang="en-US" sz="1400" dirty="0">
                <a:latin typeface="Ebrima" panose="02000000000000000000" pitchFamily="2" charset="0"/>
                <a:ea typeface="Ebrima" panose="02000000000000000000" pitchFamily="2" charset="0"/>
                <a:cs typeface="Ebrima" panose="02000000000000000000" pitchFamily="2" charset="0"/>
              </a:rPr>
              <a:t>How much money can we generate this year to repay debts?</a:t>
            </a:r>
            <a:br>
              <a:rPr lang="en-US" sz="1400" dirty="0">
                <a:latin typeface="Ebrima" panose="02000000000000000000" pitchFamily="2" charset="0"/>
                <a:ea typeface="Ebrima" panose="02000000000000000000" pitchFamily="2" charset="0"/>
                <a:cs typeface="Ebrima" panose="02000000000000000000" pitchFamily="2" charset="0"/>
              </a:rPr>
            </a:br>
            <a:r>
              <a:rPr lang="en-US" sz="1400" dirty="0">
                <a:latin typeface="Ebrima" panose="02000000000000000000" pitchFamily="2" charset="0"/>
                <a:ea typeface="Ebrima" panose="02000000000000000000" pitchFamily="2" charset="0"/>
                <a:cs typeface="Ebrima" panose="02000000000000000000" pitchFamily="2" charset="0"/>
              </a:rPr>
              <a:t>How long until all debts are repaid?</a:t>
            </a:r>
            <a:br>
              <a:rPr lang="en-US" sz="1400" dirty="0">
                <a:latin typeface="Ebrima" panose="02000000000000000000" pitchFamily="2" charset="0"/>
                <a:ea typeface="Ebrima" panose="02000000000000000000" pitchFamily="2" charset="0"/>
                <a:cs typeface="Ebrima" panose="02000000000000000000" pitchFamily="2" charset="0"/>
              </a:rPr>
            </a:br>
            <a:r>
              <a:rPr lang="en-US" sz="1400" dirty="0">
                <a:latin typeface="Ebrima" panose="02000000000000000000" pitchFamily="2" charset="0"/>
                <a:ea typeface="Ebrima" panose="02000000000000000000" pitchFamily="2" charset="0"/>
                <a:cs typeface="Ebrima" panose="02000000000000000000" pitchFamily="2" charset="0"/>
              </a:rPr>
              <a:t>What will the organization's profitability and cash flow look like for the next six to eighteen months? </a:t>
            </a:r>
          </a:p>
        </p:txBody>
      </p:sp>
    </p:spTree>
    <p:extLst>
      <p:ext uri="{BB962C8B-B14F-4D97-AF65-F5344CB8AC3E}">
        <p14:creationId xmlns:p14="http://schemas.microsoft.com/office/powerpoint/2010/main" val="42502453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619672" y="483518"/>
            <a:ext cx="7524328" cy="884466"/>
          </a:xfrm>
        </p:spPr>
        <p:txBody>
          <a:bodyPr/>
          <a:lstStyle/>
          <a:p>
            <a:pPr algn="ctr"/>
            <a:r>
              <a:rPr lang="en-IN" sz="3200" b="0" dirty="0">
                <a:solidFill>
                  <a:schemeClr val="tx1"/>
                </a:solidFill>
                <a:latin typeface="Ebrima" panose="02000000000000000000" pitchFamily="2" charset="0"/>
                <a:ea typeface="Ebrima" panose="02000000000000000000" pitchFamily="2" charset="0"/>
                <a:cs typeface="Ebrima" panose="02000000000000000000" pitchFamily="2" charset="0"/>
              </a:rPr>
              <a:t>Budgeting v/s Financial Forecasting</a:t>
            </a:r>
            <a:endParaRPr lang="ko-KR" altLang="en-US" sz="3200" dirty="0">
              <a:solidFill>
                <a:schemeClr val="tx1"/>
              </a:solidFill>
              <a:latin typeface="Ebrima" panose="02000000000000000000" pitchFamily="2" charset="0"/>
              <a:cs typeface="Ebrima" panose="02000000000000000000" pitchFamily="2" charset="0"/>
            </a:endParaRPr>
          </a:p>
        </p:txBody>
      </p:sp>
      <p:pic>
        <p:nvPicPr>
          <p:cNvPr id="15362" name="Picture 2" descr="Budgeting vs Forecasting | Top 8 Differences (with Infographic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712" y="1367984"/>
            <a:ext cx="5829300" cy="2762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20482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108520" y="283128"/>
            <a:ext cx="9144000" cy="884466"/>
          </a:xfrm>
        </p:spPr>
        <p:txBody>
          <a:bodyPr anchor="ctr"/>
          <a:lstStyle/>
          <a:p>
            <a:pPr algn="ctr"/>
            <a:r>
              <a:rPr lang="en-IN" dirty="0">
                <a:solidFill>
                  <a:schemeClr val="tx1"/>
                </a:solidFill>
              </a:rPr>
              <a:t>Financial Forecasting</a:t>
            </a:r>
          </a:p>
        </p:txBody>
      </p:sp>
      <p:sp>
        <p:nvSpPr>
          <p:cNvPr id="5" name="Rectangle 4"/>
          <p:cNvSpPr/>
          <p:nvPr/>
        </p:nvSpPr>
        <p:spPr>
          <a:xfrm>
            <a:off x="4572000" y="1203598"/>
            <a:ext cx="4107705" cy="2949462"/>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Budgeting and financial forecasting are tools that companies use           to establish a plan for where          management wants to take the       company (budgeting) and  whether it is heading in the right direction    (financial forecasting).</a:t>
            </a:r>
            <a:endParaRPr lang="en-IN" dirty="0">
              <a:latin typeface="Ebrima" panose="02000000000000000000" pitchFamily="2" charset="0"/>
              <a:ea typeface="Ebrima" panose="02000000000000000000" pitchFamily="2" charset="0"/>
              <a:cs typeface="Ebrima" panose="02000000000000000000" pitchFamily="2" charset="0"/>
            </a:endParaRPr>
          </a:p>
        </p:txBody>
      </p:sp>
      <p:pic>
        <p:nvPicPr>
          <p:cNvPr id="17410" name="Picture 2" descr="Difference Between Budget and Forecast | Budget forecasting, Budgeting,  Forecas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774462"/>
            <a:ext cx="3668852" cy="23785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73996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252536" y="398219"/>
            <a:ext cx="9144000" cy="884466"/>
          </a:xfrm>
        </p:spPr>
        <p:txBody>
          <a:bodyPr anchor="ctr"/>
          <a:lstStyle/>
          <a:p>
            <a:pPr algn="ctr"/>
            <a:r>
              <a:rPr lang="en-IN" dirty="0">
                <a:solidFill>
                  <a:schemeClr val="tx1"/>
                </a:solidFill>
              </a:rPr>
              <a:t>Financial Forecasting</a:t>
            </a:r>
          </a:p>
        </p:txBody>
      </p:sp>
      <p:sp>
        <p:nvSpPr>
          <p:cNvPr id="5" name="Rectangle 4"/>
          <p:cNvSpPr/>
          <p:nvPr/>
        </p:nvSpPr>
        <p:spPr>
          <a:xfrm>
            <a:off x="312299" y="1707654"/>
            <a:ext cx="4464496" cy="2169825"/>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Budgeting is the financial direction of  where management wants to take the  company, helping quantify the              expectation of revenues that a business wants to achieve for a future period.</a:t>
            </a:r>
          </a:p>
        </p:txBody>
      </p:sp>
      <p:pic>
        <p:nvPicPr>
          <p:cNvPr id="18434" name="Picture 2" descr="Premium Vector | Budget planning concept in flat style. modern design for  money budget, web sites, infographic. illustra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1238092"/>
            <a:ext cx="3250715" cy="28520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90931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179512" y="375400"/>
            <a:ext cx="9144000" cy="884466"/>
          </a:xfrm>
        </p:spPr>
        <p:txBody>
          <a:bodyPr anchor="ctr"/>
          <a:lstStyle/>
          <a:p>
            <a:pPr algn="ctr"/>
            <a:r>
              <a:rPr lang="en-IN" dirty="0">
                <a:solidFill>
                  <a:schemeClr val="tx1"/>
                </a:solidFill>
              </a:rPr>
              <a:t>Financial Forecasting</a:t>
            </a:r>
          </a:p>
        </p:txBody>
      </p:sp>
      <p:sp>
        <p:nvSpPr>
          <p:cNvPr id="5" name="Rectangle 4"/>
          <p:cNvSpPr/>
          <p:nvPr/>
        </p:nvSpPr>
        <p:spPr>
          <a:xfrm>
            <a:off x="4559620" y="1419622"/>
            <a:ext cx="4107705" cy="2533707"/>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Financial forecasting tells whether   the company is headed in the right direction, estimating the amount of revenue and income that will be     achieved in the future.</a:t>
            </a:r>
          </a:p>
          <a:p>
            <a:pPr marL="285750" indent="-285750" algn="just">
              <a:lnSpc>
                <a:spcPct val="150000"/>
              </a:lnSpc>
              <a:buFont typeface="Arial" panose="020B0604020202020204" pitchFamily="34" charset="0"/>
              <a:buChar char="•"/>
            </a:pPr>
            <a:endParaRPr lang="en-IN" dirty="0">
              <a:latin typeface="Ebrima" panose="02000000000000000000" pitchFamily="2" charset="0"/>
              <a:ea typeface="Ebrima" panose="02000000000000000000" pitchFamily="2" charset="0"/>
              <a:cs typeface="Ebrima" panose="02000000000000000000" pitchFamily="2" charset="0"/>
            </a:endParaRPr>
          </a:p>
        </p:txBody>
      </p:sp>
      <p:pic>
        <p:nvPicPr>
          <p:cNvPr id="20482" name="Picture 2" descr="financial_data_zoom_500_clr_13321 - Innovative Financial Solutions for Home  Health"/>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100109"/>
            <a:ext cx="4762500" cy="3571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0026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320279" y="411510"/>
            <a:ext cx="9144000" cy="884466"/>
          </a:xfrm>
        </p:spPr>
        <p:txBody>
          <a:bodyPr anchor="ctr"/>
          <a:lstStyle/>
          <a:p>
            <a:pPr algn="ctr"/>
            <a:r>
              <a:rPr lang="en-IN" dirty="0">
                <a:solidFill>
                  <a:schemeClr val="tx1"/>
                </a:solidFill>
              </a:rPr>
              <a:t>Financial Forecasting</a:t>
            </a:r>
          </a:p>
        </p:txBody>
      </p:sp>
      <p:sp>
        <p:nvSpPr>
          <p:cNvPr id="5" name="Rectangle 4"/>
          <p:cNvSpPr/>
          <p:nvPr/>
        </p:nvSpPr>
        <p:spPr>
          <a:xfrm>
            <a:off x="179512" y="1419622"/>
            <a:ext cx="8644209" cy="2533707"/>
          </a:xfrm>
          <a:prstGeom prst="rect">
            <a:avLst/>
          </a:prstGeom>
        </p:spPr>
        <p:txBody>
          <a:bodyPr wrap="square">
            <a:spAutoFit/>
          </a:bodyPr>
          <a:lstStyle/>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Budgeting creates a baseline to compare actual results to determine how the      results vary from the expected performance.</a:t>
            </a:r>
          </a:p>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Financial forecasting is used to determine how companies should allocate their  budgets for a future period, but unlike budgeting, financial forecasting does not   analyze the variance between financial forecasts and actual performance.</a:t>
            </a:r>
          </a:p>
          <a:p>
            <a:pPr marL="285750" indent="-285750" algn="just">
              <a:lnSpc>
                <a:spcPct val="150000"/>
              </a:lnSpc>
              <a:buFont typeface="Arial" panose="020B0604020202020204" pitchFamily="34" charset="0"/>
              <a:buChar char="•"/>
            </a:pPr>
            <a:endParaRPr lang="en-IN" dirty="0">
              <a:latin typeface="Ebrima" panose="02000000000000000000" pitchFamily="2" charset="0"/>
              <a:ea typeface="Ebrima" panose="02000000000000000000" pitchFamily="2" charset="0"/>
              <a:cs typeface="Ebrima" panose="02000000000000000000" pitchFamily="2" charset="0"/>
            </a:endParaRPr>
          </a:p>
        </p:txBody>
      </p:sp>
    </p:spTree>
    <p:extLst>
      <p:ext uri="{BB962C8B-B14F-4D97-AF65-F5344CB8AC3E}">
        <p14:creationId xmlns:p14="http://schemas.microsoft.com/office/powerpoint/2010/main" val="35132856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89628" y="483518"/>
            <a:ext cx="7524328" cy="884466"/>
          </a:xfrm>
        </p:spPr>
        <p:txBody>
          <a:bodyPr/>
          <a:lstStyle/>
          <a:p>
            <a:pPr algn="ctr"/>
            <a:r>
              <a:rPr lang="en-IN" sz="3200" b="0" dirty="0">
                <a:solidFill>
                  <a:schemeClr val="tx1"/>
                </a:solidFill>
                <a:latin typeface="Ebrima" panose="02000000000000000000" pitchFamily="2" charset="0"/>
                <a:ea typeface="Ebrima" panose="02000000000000000000" pitchFamily="2" charset="0"/>
                <a:cs typeface="Ebrima" panose="02000000000000000000" pitchFamily="2" charset="0"/>
              </a:rPr>
              <a:t>Methods of Financial Forecasting</a:t>
            </a:r>
            <a:endParaRPr lang="ko-KR" altLang="en-US" sz="3200" dirty="0">
              <a:solidFill>
                <a:schemeClr val="tx1"/>
              </a:solidFill>
              <a:latin typeface="Ebrima" panose="02000000000000000000" pitchFamily="2" charset="0"/>
              <a:cs typeface="Ebrima" panose="02000000000000000000" pitchFamily="2" charset="0"/>
            </a:endParaRPr>
          </a:p>
        </p:txBody>
      </p:sp>
      <p:pic>
        <p:nvPicPr>
          <p:cNvPr id="4" name="Picture 2" descr="Automotive Digital Services Market Bolstered by Emerging New Advancements,  Says QYR – Jewish Market Reports | Marketing trends, Marketing, Marketing  set"/>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159732" y="1043571"/>
            <a:ext cx="6444208" cy="39309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93913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545341"/>
            <a:ext cx="9144000" cy="884466"/>
          </a:xfrm>
        </p:spPr>
        <p:txBody>
          <a:bodyPr anchor="ctr"/>
          <a:lstStyle/>
          <a:p>
            <a:pPr algn="ctr"/>
            <a:r>
              <a:rPr lang="en-IN" sz="3200" b="0" dirty="0">
                <a:solidFill>
                  <a:schemeClr val="tx1"/>
                </a:solidFill>
              </a:rPr>
              <a:t>Methods of Financial Forecasting</a:t>
            </a:r>
          </a:p>
        </p:txBody>
      </p:sp>
      <p:sp>
        <p:nvSpPr>
          <p:cNvPr id="3" name="Rectangle 2"/>
          <p:cNvSpPr/>
          <p:nvPr/>
        </p:nvSpPr>
        <p:spPr>
          <a:xfrm>
            <a:off x="395536" y="1491630"/>
            <a:ext cx="6858000" cy="1477328"/>
          </a:xfrm>
          <a:prstGeom prst="rect">
            <a:avLst/>
          </a:prstGeom>
        </p:spPr>
        <p:txBody>
          <a:bodyPr wrap="square">
            <a:spAutoFit/>
          </a:bodyPr>
          <a:lstStyle/>
          <a:p>
            <a:pPr marL="285750" indent="-285750">
              <a:buFont typeface="Arial" panose="020B0604020202020204" pitchFamily="34" charset="0"/>
              <a:buChar char="•"/>
            </a:pPr>
            <a:r>
              <a:rPr lang="en-US" dirty="0">
                <a:solidFill>
                  <a:srgbClr val="000000"/>
                </a:solidFill>
                <a:latin typeface="Ebrima" panose="02000000000000000000" pitchFamily="2" charset="0"/>
                <a:ea typeface="Ebrima" panose="02000000000000000000" pitchFamily="2" charset="0"/>
                <a:cs typeface="Ebrima" panose="02000000000000000000" pitchFamily="2" charset="0"/>
              </a:rPr>
              <a:t>Financial forecasting methods fall into two broad categories: </a:t>
            </a:r>
          </a:p>
          <a:p>
            <a:r>
              <a:rPr lang="en-US" dirty="0">
                <a:solidFill>
                  <a:srgbClr val="000000"/>
                </a:solidFill>
                <a:latin typeface="Ebrima" panose="02000000000000000000" pitchFamily="2" charset="0"/>
                <a:ea typeface="Ebrima" panose="02000000000000000000" pitchFamily="2" charset="0"/>
                <a:cs typeface="Ebrima" panose="02000000000000000000" pitchFamily="2" charset="0"/>
              </a:rPr>
              <a:t>     </a:t>
            </a:r>
          </a:p>
          <a:p>
            <a:r>
              <a:rPr lang="en-US" dirty="0">
                <a:solidFill>
                  <a:srgbClr val="000000"/>
                </a:solidFill>
                <a:latin typeface="Ebrima" panose="02000000000000000000" pitchFamily="2" charset="0"/>
                <a:ea typeface="Ebrima" panose="02000000000000000000" pitchFamily="2" charset="0"/>
                <a:cs typeface="Ebrima" panose="02000000000000000000" pitchFamily="2" charset="0"/>
              </a:rPr>
              <a:t>     a) Quantitative </a:t>
            </a:r>
          </a:p>
          <a:p>
            <a:endParaRPr lang="en-US" dirty="0">
              <a:solidFill>
                <a:srgbClr val="000000"/>
              </a:solidFill>
              <a:latin typeface="Ebrima" panose="02000000000000000000" pitchFamily="2" charset="0"/>
              <a:ea typeface="Ebrima" panose="02000000000000000000" pitchFamily="2" charset="0"/>
              <a:cs typeface="Ebrima" panose="02000000000000000000" pitchFamily="2" charset="0"/>
            </a:endParaRPr>
          </a:p>
          <a:p>
            <a:r>
              <a:rPr lang="en-US" dirty="0">
                <a:solidFill>
                  <a:srgbClr val="000000"/>
                </a:solidFill>
                <a:latin typeface="Ebrima" panose="02000000000000000000" pitchFamily="2" charset="0"/>
                <a:ea typeface="Ebrima" panose="02000000000000000000" pitchFamily="2" charset="0"/>
                <a:cs typeface="Ebrima" panose="02000000000000000000" pitchFamily="2" charset="0"/>
              </a:rPr>
              <a:t>     b) Qualitative. </a:t>
            </a:r>
            <a:endParaRPr lang="en-IN" dirty="0">
              <a:latin typeface="Ebrima" panose="02000000000000000000" pitchFamily="2" charset="0"/>
              <a:ea typeface="Ebrima" panose="02000000000000000000" pitchFamily="2" charset="0"/>
              <a:cs typeface="Ebrima" panose="02000000000000000000" pitchFamily="2" charset="0"/>
            </a:endParaRPr>
          </a:p>
        </p:txBody>
      </p:sp>
      <p:pic>
        <p:nvPicPr>
          <p:cNvPr id="24580" name="Picture 4" descr="10 TIPS FOR A SUCCESSFUL JOB INTERVIEW - CareerGuide"/>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27967" y="1615276"/>
            <a:ext cx="2633970" cy="216625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539552" y="2904369"/>
            <a:ext cx="4860032" cy="1477328"/>
          </a:xfrm>
          <a:prstGeom prst="rect">
            <a:avLst/>
          </a:prstGeom>
        </p:spPr>
        <p:txBody>
          <a:bodyPr wrap="square">
            <a:spAutoFit/>
          </a:bodyPr>
          <a:lstStyle/>
          <a:p>
            <a:pPr marL="285750" indent="-285750">
              <a:buFont typeface="Arial" panose="020B0604020202020204" pitchFamily="34" charset="0"/>
              <a:buChar char="•"/>
            </a:pPr>
            <a:r>
              <a:rPr lang="en-US" dirty="0">
                <a:solidFill>
                  <a:srgbClr val="000000"/>
                </a:solidFill>
                <a:latin typeface="Ebrima" panose="02000000000000000000" pitchFamily="2" charset="0"/>
                <a:ea typeface="Ebrima" panose="02000000000000000000" pitchFamily="2" charset="0"/>
                <a:cs typeface="Ebrima" panose="02000000000000000000" pitchFamily="2" charset="0"/>
              </a:rPr>
              <a:t>The Quantitative method relies on data       that can be measured and statistically         controlled and rendered. </a:t>
            </a:r>
          </a:p>
          <a:p>
            <a:pPr marL="285750" indent="-285750">
              <a:buFont typeface="Arial" panose="020B0604020202020204" pitchFamily="34" charset="0"/>
              <a:buChar char="•"/>
            </a:pPr>
            <a:r>
              <a:rPr lang="en-US" dirty="0">
                <a:solidFill>
                  <a:srgbClr val="000000"/>
                </a:solidFill>
                <a:latin typeface="Ebrima" panose="02000000000000000000" pitchFamily="2" charset="0"/>
                <a:ea typeface="Ebrima" panose="02000000000000000000" pitchFamily="2" charset="0"/>
                <a:cs typeface="Ebrima" panose="02000000000000000000" pitchFamily="2" charset="0"/>
              </a:rPr>
              <a:t>The Qualitative method relies on data that cannot be objectively measured.</a:t>
            </a:r>
            <a:endParaRPr lang="en-IN" dirty="0">
              <a:latin typeface="Ebrima" panose="02000000000000000000" pitchFamily="2" charset="0"/>
              <a:ea typeface="Ebrima" panose="02000000000000000000" pitchFamily="2" charset="0"/>
              <a:cs typeface="Ebrima" panose="02000000000000000000" pitchFamily="2" charset="0"/>
            </a:endParaRPr>
          </a:p>
        </p:txBody>
      </p:sp>
    </p:spTree>
    <p:extLst>
      <p:ext uri="{BB962C8B-B14F-4D97-AF65-F5344CB8AC3E}">
        <p14:creationId xmlns:p14="http://schemas.microsoft.com/office/powerpoint/2010/main" val="41415288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576" y="339502"/>
            <a:ext cx="9144000" cy="884466"/>
          </a:xfrm>
        </p:spPr>
        <p:txBody>
          <a:bodyPr anchor="ctr"/>
          <a:lstStyle/>
          <a:p>
            <a:pPr algn="ctr"/>
            <a:r>
              <a:rPr lang="en-IN" sz="3200" b="0" dirty="0">
                <a:solidFill>
                  <a:schemeClr val="tx1"/>
                </a:solidFill>
              </a:rPr>
              <a:t>Quantitative Methods of </a:t>
            </a:r>
            <a:br>
              <a:rPr lang="en-IN" sz="3200" b="0" dirty="0">
                <a:solidFill>
                  <a:schemeClr val="tx1"/>
                </a:solidFill>
              </a:rPr>
            </a:br>
            <a:r>
              <a:rPr lang="en-IN" sz="3200" b="0" dirty="0">
                <a:solidFill>
                  <a:schemeClr val="tx1"/>
                </a:solidFill>
              </a:rPr>
              <a:t>Financial Forecasting</a:t>
            </a:r>
          </a:p>
        </p:txBody>
      </p:sp>
      <p:sp>
        <p:nvSpPr>
          <p:cNvPr id="3" name="Content Placeholder 2"/>
          <p:cNvSpPr>
            <a:spLocks noGrp="1"/>
          </p:cNvSpPr>
          <p:nvPr>
            <p:ph idx="1"/>
          </p:nvPr>
        </p:nvSpPr>
        <p:spPr>
          <a:xfrm>
            <a:off x="571732" y="1563638"/>
            <a:ext cx="8496944" cy="460648"/>
          </a:xfrm>
        </p:spPr>
        <p:txBody>
          <a:bodyPr/>
          <a:lstStyle/>
          <a:p>
            <a:r>
              <a:rPr lang="en-IN" b="1" dirty="0">
                <a:solidFill>
                  <a:schemeClr val="tx1"/>
                </a:solidFill>
                <a:latin typeface="Ebrima" panose="02000000000000000000" pitchFamily="2" charset="0"/>
                <a:ea typeface="Ebrima" panose="02000000000000000000" pitchFamily="2" charset="0"/>
                <a:cs typeface="Ebrima" panose="02000000000000000000" pitchFamily="2" charset="0"/>
              </a:rPr>
              <a:t>1. Straight Line Forecasting Method</a:t>
            </a:r>
          </a:p>
        </p:txBody>
      </p:sp>
      <p:sp>
        <p:nvSpPr>
          <p:cNvPr id="5" name="Rectangle 4"/>
          <p:cNvSpPr/>
          <p:nvPr/>
        </p:nvSpPr>
        <p:spPr>
          <a:xfrm>
            <a:off x="428908" y="1879526"/>
            <a:ext cx="8175539" cy="2169825"/>
          </a:xfrm>
          <a:prstGeom prst="rect">
            <a:avLst/>
          </a:prstGeom>
        </p:spPr>
        <p:txBody>
          <a:bodyPr wrap="square">
            <a:spAutoFit/>
          </a:bodyPr>
          <a:lstStyle/>
          <a:p>
            <a:pPr marL="285750" indent="-285750">
              <a:lnSpc>
                <a:spcPct val="150000"/>
              </a:lnSpc>
              <a:buFont typeface="Arial" panose="020B0604020202020204" pitchFamily="34" charset="0"/>
              <a:buChar char="•"/>
            </a:pPr>
            <a:r>
              <a:rPr lang="en-US" dirty="0">
                <a:solidFill>
                  <a:srgbClr val="000000"/>
                </a:solidFill>
                <a:latin typeface="Ebrima" panose="02000000000000000000" pitchFamily="2" charset="0"/>
                <a:ea typeface="Ebrima" panose="02000000000000000000" pitchFamily="2" charset="0"/>
                <a:cs typeface="Ebrima" panose="02000000000000000000" pitchFamily="2" charset="0"/>
              </a:rPr>
              <a:t>This method is commonly used when the company’s growth rate is constant,  to get a straightforward view of continued growth at the same rate. </a:t>
            </a:r>
          </a:p>
          <a:p>
            <a:pPr>
              <a:lnSpc>
                <a:spcPct val="150000"/>
              </a:lnSpc>
            </a:pPr>
            <a:endParaRPr lang="en-US" dirty="0">
              <a:solidFill>
                <a:srgbClr val="000000"/>
              </a:solidFill>
              <a:latin typeface="Ebrima" panose="02000000000000000000" pitchFamily="2" charset="0"/>
              <a:ea typeface="Ebrima" panose="02000000000000000000" pitchFamily="2" charset="0"/>
              <a:cs typeface="Ebrima" panose="02000000000000000000" pitchFamily="2" charset="0"/>
            </a:endParaRPr>
          </a:p>
          <a:p>
            <a:pPr marL="285750" indent="-285750">
              <a:lnSpc>
                <a:spcPct val="150000"/>
              </a:lnSpc>
              <a:buFont typeface="Arial" panose="020B0604020202020204" pitchFamily="34" charset="0"/>
              <a:buChar char="•"/>
            </a:pPr>
            <a:r>
              <a:rPr lang="en-US" dirty="0">
                <a:solidFill>
                  <a:srgbClr val="000000"/>
                </a:solidFill>
                <a:latin typeface="Ebrima" panose="02000000000000000000" pitchFamily="2" charset="0"/>
                <a:ea typeface="Ebrima" panose="02000000000000000000" pitchFamily="2" charset="0"/>
                <a:cs typeface="Ebrima" panose="02000000000000000000" pitchFamily="2" charset="0"/>
              </a:rPr>
              <a:t>It involves only basic math and historical data. Ultimately, it renders growth predictions that can guide financial and budget goals.</a:t>
            </a:r>
            <a:endParaRPr lang="en-IN" dirty="0">
              <a:latin typeface="Ebrima" panose="02000000000000000000" pitchFamily="2" charset="0"/>
              <a:ea typeface="Ebrima" panose="02000000000000000000" pitchFamily="2" charset="0"/>
              <a:cs typeface="Ebrima" panose="02000000000000000000" pitchFamily="2" charset="0"/>
            </a:endParaRPr>
          </a:p>
        </p:txBody>
      </p:sp>
    </p:spTree>
    <p:extLst>
      <p:ext uri="{BB962C8B-B14F-4D97-AF65-F5344CB8AC3E}">
        <p14:creationId xmlns:p14="http://schemas.microsoft.com/office/powerpoint/2010/main" val="1860367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576" y="267494"/>
            <a:ext cx="9144000" cy="884466"/>
          </a:xfrm>
        </p:spPr>
        <p:txBody>
          <a:bodyPr anchor="ctr"/>
          <a:lstStyle/>
          <a:p>
            <a:pPr algn="ctr"/>
            <a:r>
              <a:rPr lang="en-IN" sz="3200" b="0" dirty="0">
                <a:solidFill>
                  <a:schemeClr val="tx1"/>
                </a:solidFill>
              </a:rPr>
              <a:t>Quantitative Methods of </a:t>
            </a:r>
            <a:br>
              <a:rPr lang="en-IN" sz="3200" b="0" dirty="0">
                <a:solidFill>
                  <a:schemeClr val="tx1"/>
                </a:solidFill>
              </a:rPr>
            </a:br>
            <a:r>
              <a:rPr lang="en-IN" sz="3200" b="0" dirty="0">
                <a:solidFill>
                  <a:schemeClr val="tx1"/>
                </a:solidFill>
              </a:rPr>
              <a:t>Financial Forecasting</a:t>
            </a:r>
          </a:p>
        </p:txBody>
      </p:sp>
      <p:sp>
        <p:nvSpPr>
          <p:cNvPr id="5" name="Rectangle 4"/>
          <p:cNvSpPr/>
          <p:nvPr/>
        </p:nvSpPr>
        <p:spPr>
          <a:xfrm>
            <a:off x="467544" y="1491630"/>
            <a:ext cx="8487997" cy="1991186"/>
          </a:xfrm>
          <a:prstGeom prst="rect">
            <a:avLst/>
          </a:prstGeom>
        </p:spPr>
        <p:txBody>
          <a:bodyPr wrap="square">
            <a:spAutoFit/>
          </a:bodyPr>
          <a:lstStyle/>
          <a:p>
            <a:pPr>
              <a:lnSpc>
                <a:spcPct val="150000"/>
              </a:lnSpc>
            </a:pPr>
            <a:r>
              <a:rPr lang="en-US" sz="1400" b="1" dirty="0">
                <a:latin typeface="Ebrima" panose="02000000000000000000" pitchFamily="2" charset="0"/>
                <a:ea typeface="Ebrima" panose="02000000000000000000" pitchFamily="2" charset="0"/>
                <a:cs typeface="Ebrima" panose="02000000000000000000" pitchFamily="2" charset="0"/>
              </a:rPr>
              <a:t>An example of straight line financial forecasting</a:t>
            </a:r>
          </a:p>
          <a:p>
            <a:pPr marL="285750" indent="-285750">
              <a:lnSpc>
                <a:spcPct val="150000"/>
              </a:lnSpc>
              <a:buFont typeface="Arial" panose="020B0604020202020204" pitchFamily="34" charset="0"/>
              <a:buChar char="•"/>
            </a:pPr>
            <a:r>
              <a:rPr lang="en-US" sz="1400" dirty="0">
                <a:latin typeface="Ebrima" panose="02000000000000000000" pitchFamily="2" charset="0"/>
                <a:ea typeface="Ebrima" panose="02000000000000000000" pitchFamily="2" charset="0"/>
                <a:cs typeface="Ebrima" panose="02000000000000000000" pitchFamily="2" charset="0"/>
              </a:rPr>
              <a:t>A restaurant chain’s annual growth rate has held steady at 5% over the past      three years. The company expects its growth to continue at that rate over the   next two years. </a:t>
            </a:r>
          </a:p>
          <a:p>
            <a:pPr marL="285750" indent="-285750">
              <a:lnSpc>
                <a:spcPct val="150000"/>
              </a:lnSpc>
              <a:buFont typeface="Arial" panose="020B0604020202020204" pitchFamily="34" charset="0"/>
              <a:buChar char="•"/>
            </a:pPr>
            <a:r>
              <a:rPr lang="en-US" sz="1400" dirty="0">
                <a:latin typeface="Ebrima" panose="02000000000000000000" pitchFamily="2" charset="0"/>
                <a:ea typeface="Ebrima" panose="02000000000000000000" pitchFamily="2" charset="0"/>
                <a:cs typeface="Ebrima" panose="02000000000000000000" pitchFamily="2" charset="0"/>
              </a:rPr>
              <a:t>By calculating next year’s growth at 5% over this year’s, and the following year’s at 5% above next year’s, the company can make accurate predictions about      how many people it will need to hire and the added payroll costs for each of     those years.</a:t>
            </a:r>
            <a:endParaRPr lang="en-IN" sz="1400" dirty="0">
              <a:latin typeface="Ebrima" panose="02000000000000000000" pitchFamily="2" charset="0"/>
              <a:ea typeface="Ebrima" panose="02000000000000000000" pitchFamily="2" charset="0"/>
              <a:cs typeface="Ebrima" panose="02000000000000000000" pitchFamily="2" charset="0"/>
            </a:endParaRPr>
          </a:p>
        </p:txBody>
      </p:sp>
    </p:spTree>
    <p:extLst>
      <p:ext uri="{BB962C8B-B14F-4D97-AF65-F5344CB8AC3E}">
        <p14:creationId xmlns:p14="http://schemas.microsoft.com/office/powerpoint/2010/main" val="35588184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576" y="261397"/>
            <a:ext cx="9144000" cy="884466"/>
          </a:xfrm>
        </p:spPr>
        <p:txBody>
          <a:bodyPr anchor="ctr"/>
          <a:lstStyle/>
          <a:p>
            <a:pPr algn="ctr"/>
            <a:r>
              <a:rPr lang="en-IN" sz="3200" b="0" dirty="0">
                <a:solidFill>
                  <a:schemeClr val="tx1"/>
                </a:solidFill>
              </a:rPr>
              <a:t>Quantitative Methods of </a:t>
            </a:r>
            <a:br>
              <a:rPr lang="en-IN" sz="3200" b="0" dirty="0">
                <a:solidFill>
                  <a:schemeClr val="tx1"/>
                </a:solidFill>
              </a:rPr>
            </a:br>
            <a:r>
              <a:rPr lang="en-IN" sz="3200" b="0" dirty="0">
                <a:solidFill>
                  <a:schemeClr val="tx1"/>
                </a:solidFill>
              </a:rPr>
              <a:t>Financial Forecasting</a:t>
            </a:r>
          </a:p>
        </p:txBody>
      </p:sp>
      <p:sp>
        <p:nvSpPr>
          <p:cNvPr id="3" name="Content Placeholder 2"/>
          <p:cNvSpPr>
            <a:spLocks noGrp="1"/>
          </p:cNvSpPr>
          <p:nvPr>
            <p:ph idx="1"/>
          </p:nvPr>
        </p:nvSpPr>
        <p:spPr>
          <a:xfrm>
            <a:off x="482194" y="1419622"/>
            <a:ext cx="8496944" cy="460648"/>
          </a:xfrm>
        </p:spPr>
        <p:txBody>
          <a:bodyPr/>
          <a:lstStyle/>
          <a:p>
            <a:r>
              <a:rPr lang="en-IN" b="1" dirty="0">
                <a:solidFill>
                  <a:schemeClr val="tx1"/>
                </a:solidFill>
                <a:latin typeface="Ebrima" panose="02000000000000000000" pitchFamily="2" charset="0"/>
                <a:ea typeface="Ebrima" panose="02000000000000000000" pitchFamily="2" charset="0"/>
                <a:cs typeface="Ebrima" panose="02000000000000000000" pitchFamily="2" charset="0"/>
              </a:rPr>
              <a:t>2. Moving Average Forecasting Method</a:t>
            </a:r>
          </a:p>
        </p:txBody>
      </p:sp>
      <p:sp>
        <p:nvSpPr>
          <p:cNvPr id="5" name="Rectangle 4"/>
          <p:cNvSpPr/>
          <p:nvPr/>
        </p:nvSpPr>
        <p:spPr>
          <a:xfrm>
            <a:off x="484230" y="1789766"/>
            <a:ext cx="8175539" cy="2118209"/>
          </a:xfrm>
          <a:prstGeom prst="rect">
            <a:avLst/>
          </a:prstGeom>
        </p:spPr>
        <p:txBody>
          <a:bodyPr wrap="square">
            <a:spAutoFit/>
          </a:bodyPr>
          <a:lstStyle/>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A moving average is the calculation of average performance around a given metric in shorter time frames than straight line, such as days, months or       quarters. </a:t>
            </a:r>
          </a:p>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It is not used for longer time periods, such as years, because that creates too much lag for it to be useful in trend following.</a:t>
            </a:r>
            <a:endParaRPr lang="en-IN" dirty="0">
              <a:latin typeface="Ebrima" panose="02000000000000000000" pitchFamily="2" charset="0"/>
              <a:ea typeface="Ebrima" panose="02000000000000000000" pitchFamily="2" charset="0"/>
              <a:cs typeface="Ebrima" panose="02000000000000000000" pitchFamily="2" charset="0"/>
            </a:endParaRPr>
          </a:p>
        </p:txBody>
      </p:sp>
    </p:spTree>
    <p:extLst>
      <p:ext uri="{BB962C8B-B14F-4D97-AF65-F5344CB8AC3E}">
        <p14:creationId xmlns:p14="http://schemas.microsoft.com/office/powerpoint/2010/main" val="21816268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576" y="326178"/>
            <a:ext cx="9144000" cy="884466"/>
          </a:xfrm>
        </p:spPr>
        <p:txBody>
          <a:bodyPr anchor="ctr"/>
          <a:lstStyle/>
          <a:p>
            <a:pPr algn="ctr"/>
            <a:r>
              <a:rPr lang="en-IN" sz="3200" b="0" dirty="0">
                <a:solidFill>
                  <a:schemeClr val="tx1"/>
                </a:solidFill>
              </a:rPr>
              <a:t>Quantitative Methods of </a:t>
            </a:r>
            <a:br>
              <a:rPr lang="en-IN" sz="3200" b="0" dirty="0">
                <a:solidFill>
                  <a:schemeClr val="tx1"/>
                </a:solidFill>
              </a:rPr>
            </a:br>
            <a:r>
              <a:rPr lang="en-IN" sz="3200" b="0" dirty="0">
                <a:solidFill>
                  <a:schemeClr val="tx1"/>
                </a:solidFill>
              </a:rPr>
              <a:t>Financial Forecasting</a:t>
            </a:r>
          </a:p>
        </p:txBody>
      </p:sp>
      <p:sp>
        <p:nvSpPr>
          <p:cNvPr id="3" name="Content Placeholder 2"/>
          <p:cNvSpPr>
            <a:spLocks noGrp="1"/>
          </p:cNvSpPr>
          <p:nvPr>
            <p:ph idx="1"/>
          </p:nvPr>
        </p:nvSpPr>
        <p:spPr>
          <a:xfrm>
            <a:off x="647056" y="1559442"/>
            <a:ext cx="8496944" cy="460648"/>
          </a:xfrm>
        </p:spPr>
        <p:txBody>
          <a:bodyPr/>
          <a:lstStyle/>
          <a:p>
            <a:r>
              <a:rPr lang="en-IN" b="1" dirty="0">
                <a:solidFill>
                  <a:schemeClr val="tx1"/>
                </a:solidFill>
                <a:latin typeface="Ebrima" panose="02000000000000000000" pitchFamily="2" charset="0"/>
                <a:ea typeface="Ebrima" panose="02000000000000000000" pitchFamily="2" charset="0"/>
                <a:cs typeface="Ebrima" panose="02000000000000000000" pitchFamily="2" charset="0"/>
              </a:rPr>
              <a:t>2. Moving Average Forecasting Method</a:t>
            </a:r>
          </a:p>
        </p:txBody>
      </p:sp>
      <p:sp>
        <p:nvSpPr>
          <p:cNvPr id="5" name="Rectangle 4"/>
          <p:cNvSpPr/>
          <p:nvPr/>
        </p:nvSpPr>
        <p:spPr>
          <a:xfrm>
            <a:off x="484230" y="1789766"/>
            <a:ext cx="8175539" cy="2118209"/>
          </a:xfrm>
          <a:prstGeom prst="rect">
            <a:avLst/>
          </a:prstGeom>
        </p:spPr>
        <p:txBody>
          <a:bodyPr wrap="square">
            <a:spAutoFit/>
          </a:bodyPr>
          <a:lstStyle/>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In short, this method helps identify underlying patterns which you can then use to evaluate common financial metrics such as revenues, profits, sales      growth and stock prices. </a:t>
            </a:r>
          </a:p>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A rising moving average indicates an uptrend, whereas a falling moving       average points to a downtrend.</a:t>
            </a:r>
            <a:endParaRPr lang="en-IN" dirty="0">
              <a:latin typeface="Ebrima" panose="02000000000000000000" pitchFamily="2" charset="0"/>
              <a:ea typeface="Ebrima" panose="02000000000000000000" pitchFamily="2" charset="0"/>
              <a:cs typeface="Ebrima" panose="02000000000000000000" pitchFamily="2" charset="0"/>
            </a:endParaRPr>
          </a:p>
        </p:txBody>
      </p:sp>
    </p:spTree>
    <p:extLst>
      <p:ext uri="{BB962C8B-B14F-4D97-AF65-F5344CB8AC3E}">
        <p14:creationId xmlns:p14="http://schemas.microsoft.com/office/powerpoint/2010/main" val="25412774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576" y="267494"/>
            <a:ext cx="9144000" cy="884466"/>
          </a:xfrm>
        </p:spPr>
        <p:txBody>
          <a:bodyPr anchor="ctr"/>
          <a:lstStyle/>
          <a:p>
            <a:pPr algn="ctr"/>
            <a:r>
              <a:rPr lang="en-IN" sz="3200" b="0" dirty="0">
                <a:solidFill>
                  <a:schemeClr val="tx1"/>
                </a:solidFill>
              </a:rPr>
              <a:t>Quantitative Methods of </a:t>
            </a:r>
            <a:br>
              <a:rPr lang="en-IN" sz="3200" b="0" dirty="0">
                <a:solidFill>
                  <a:schemeClr val="tx1"/>
                </a:solidFill>
              </a:rPr>
            </a:br>
            <a:r>
              <a:rPr lang="en-IN" sz="3200" b="0" dirty="0">
                <a:solidFill>
                  <a:schemeClr val="tx1"/>
                </a:solidFill>
              </a:rPr>
              <a:t>Financial Forecasting</a:t>
            </a:r>
          </a:p>
        </p:txBody>
      </p:sp>
      <p:sp>
        <p:nvSpPr>
          <p:cNvPr id="5" name="Rectangle 4"/>
          <p:cNvSpPr/>
          <p:nvPr/>
        </p:nvSpPr>
        <p:spPr>
          <a:xfrm>
            <a:off x="467544" y="1563638"/>
            <a:ext cx="8487997" cy="2637517"/>
          </a:xfrm>
          <a:prstGeom prst="rect">
            <a:avLst/>
          </a:prstGeom>
        </p:spPr>
        <p:txBody>
          <a:bodyPr wrap="square">
            <a:spAutoFit/>
          </a:bodyPr>
          <a:lstStyle/>
          <a:p>
            <a:pPr>
              <a:lnSpc>
                <a:spcPct val="150000"/>
              </a:lnSpc>
            </a:pPr>
            <a:r>
              <a:rPr lang="en-US" sz="1400" b="1" dirty="0">
                <a:latin typeface="Ebrima" panose="02000000000000000000" pitchFamily="2" charset="0"/>
                <a:ea typeface="Ebrima" panose="02000000000000000000" pitchFamily="2" charset="0"/>
                <a:cs typeface="Ebrima" panose="02000000000000000000" pitchFamily="2" charset="0"/>
              </a:rPr>
              <a:t>An example of moving average financial forecasting</a:t>
            </a:r>
          </a:p>
          <a:p>
            <a:pPr>
              <a:lnSpc>
                <a:spcPct val="150000"/>
              </a:lnSpc>
            </a:pPr>
            <a:endParaRPr lang="en-US" sz="1400" b="1" dirty="0">
              <a:latin typeface="Ebrima" panose="02000000000000000000" pitchFamily="2" charset="0"/>
              <a:ea typeface="Ebrima" panose="02000000000000000000" pitchFamily="2" charset="0"/>
              <a:cs typeface="Ebrima" panose="02000000000000000000" pitchFamily="2" charset="0"/>
            </a:endParaRPr>
          </a:p>
          <a:p>
            <a:pPr marL="285750" indent="-285750">
              <a:lnSpc>
                <a:spcPct val="150000"/>
              </a:lnSpc>
              <a:buFont typeface="Arial" panose="020B0604020202020204" pitchFamily="34" charset="0"/>
              <a:buChar char="•"/>
            </a:pPr>
            <a:r>
              <a:rPr lang="en-US" sz="1400" dirty="0">
                <a:latin typeface="Ebrima" panose="02000000000000000000" pitchFamily="2" charset="0"/>
                <a:ea typeface="Ebrima" panose="02000000000000000000" pitchFamily="2" charset="0"/>
                <a:cs typeface="Ebrima" panose="02000000000000000000" pitchFamily="2" charset="0"/>
              </a:rPr>
              <a:t>A retailer wishes to calculate how much—if any—product he should reorder      from a wholesaler. </a:t>
            </a:r>
          </a:p>
          <a:p>
            <a:pPr marL="285750" indent="-285750">
              <a:lnSpc>
                <a:spcPct val="150000"/>
              </a:lnSpc>
              <a:buFont typeface="Arial" panose="020B0604020202020204" pitchFamily="34" charset="0"/>
              <a:buChar char="•"/>
            </a:pPr>
            <a:r>
              <a:rPr lang="en-US" sz="1400" dirty="0">
                <a:latin typeface="Ebrima" panose="02000000000000000000" pitchFamily="2" charset="0"/>
                <a:ea typeface="Ebrima" panose="02000000000000000000" pitchFamily="2" charset="0"/>
                <a:cs typeface="Ebrima" panose="02000000000000000000" pitchFamily="2" charset="0"/>
              </a:rPr>
              <a:t>It’s the holiday season, so sales are going well overall, but he needs to know    which products are trending upward. </a:t>
            </a:r>
          </a:p>
          <a:p>
            <a:pPr marL="285750" indent="-285750">
              <a:lnSpc>
                <a:spcPct val="150000"/>
              </a:lnSpc>
              <a:buFont typeface="Arial" panose="020B0604020202020204" pitchFamily="34" charset="0"/>
              <a:buChar char="•"/>
            </a:pPr>
            <a:r>
              <a:rPr lang="en-US" sz="1400" dirty="0">
                <a:latin typeface="Ebrima" panose="02000000000000000000" pitchFamily="2" charset="0"/>
                <a:ea typeface="Ebrima" panose="02000000000000000000" pitchFamily="2" charset="0"/>
                <a:cs typeface="Ebrima" panose="02000000000000000000" pitchFamily="2" charset="0"/>
              </a:rPr>
              <a:t>Rather than try to track sporadic upticks and drops in a specific product’s sales throughout the day or over a week, he calculates a moving average for the      week to show him the trend and drive his inventory purchase orders.</a:t>
            </a:r>
          </a:p>
        </p:txBody>
      </p:sp>
    </p:spTree>
    <p:extLst>
      <p:ext uri="{BB962C8B-B14F-4D97-AF65-F5344CB8AC3E}">
        <p14:creationId xmlns:p14="http://schemas.microsoft.com/office/powerpoint/2010/main" val="23975451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576" y="272943"/>
            <a:ext cx="9144000" cy="884466"/>
          </a:xfrm>
        </p:spPr>
        <p:txBody>
          <a:bodyPr anchor="ctr"/>
          <a:lstStyle/>
          <a:p>
            <a:pPr algn="ctr"/>
            <a:r>
              <a:rPr lang="en-IN" sz="3200" b="0" dirty="0">
                <a:solidFill>
                  <a:schemeClr val="tx1"/>
                </a:solidFill>
              </a:rPr>
              <a:t>Quantitative Methods of </a:t>
            </a:r>
            <a:br>
              <a:rPr lang="en-IN" sz="3200" b="0" dirty="0">
                <a:solidFill>
                  <a:schemeClr val="tx1"/>
                </a:solidFill>
              </a:rPr>
            </a:br>
            <a:r>
              <a:rPr lang="en-IN" sz="3200" b="0" dirty="0">
                <a:solidFill>
                  <a:schemeClr val="tx1"/>
                </a:solidFill>
              </a:rPr>
              <a:t>Financial Forecasting</a:t>
            </a:r>
          </a:p>
        </p:txBody>
      </p:sp>
      <p:sp>
        <p:nvSpPr>
          <p:cNvPr id="3" name="Content Placeholder 2"/>
          <p:cNvSpPr>
            <a:spLocks noGrp="1"/>
          </p:cNvSpPr>
          <p:nvPr>
            <p:ph idx="1"/>
          </p:nvPr>
        </p:nvSpPr>
        <p:spPr>
          <a:xfrm>
            <a:off x="439883" y="1419622"/>
            <a:ext cx="8496944" cy="460648"/>
          </a:xfrm>
        </p:spPr>
        <p:txBody>
          <a:bodyPr/>
          <a:lstStyle/>
          <a:p>
            <a:r>
              <a:rPr lang="en-US" b="1" dirty="0">
                <a:solidFill>
                  <a:schemeClr val="tx1"/>
                </a:solidFill>
              </a:rPr>
              <a:t>3. Simple Linear Regression Forecasting Method</a:t>
            </a:r>
          </a:p>
        </p:txBody>
      </p:sp>
      <p:sp>
        <p:nvSpPr>
          <p:cNvPr id="5" name="Rectangle 4"/>
          <p:cNvSpPr/>
          <p:nvPr/>
        </p:nvSpPr>
        <p:spPr>
          <a:xfrm>
            <a:off x="484230" y="1779662"/>
            <a:ext cx="8408250" cy="2533707"/>
          </a:xfrm>
          <a:prstGeom prst="rect">
            <a:avLst/>
          </a:prstGeom>
        </p:spPr>
        <p:txBody>
          <a:bodyPr wrap="square">
            <a:spAutoFit/>
          </a:bodyPr>
          <a:lstStyle/>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It is used to chart a trend line based on the relationship between a dependent and independent variable. </a:t>
            </a:r>
          </a:p>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A linear regression analysis shows the changes in a dependent variable on the Y-axis to the changes in the explanatory variable on the X-axis. </a:t>
            </a:r>
          </a:p>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The correlation between the X and Y variables creates a graph line, indicating a trend, which generally moves up or down, or holds consistent.</a:t>
            </a:r>
            <a:endParaRPr lang="en-IN" dirty="0">
              <a:latin typeface="Ebrima" panose="02000000000000000000" pitchFamily="2" charset="0"/>
              <a:ea typeface="Ebrima" panose="02000000000000000000" pitchFamily="2" charset="0"/>
              <a:cs typeface="Ebrima" panose="02000000000000000000" pitchFamily="2" charset="0"/>
            </a:endParaRPr>
          </a:p>
        </p:txBody>
      </p:sp>
    </p:spTree>
    <p:extLst>
      <p:ext uri="{BB962C8B-B14F-4D97-AF65-F5344CB8AC3E}">
        <p14:creationId xmlns:p14="http://schemas.microsoft.com/office/powerpoint/2010/main" val="9809165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520" y="267494"/>
            <a:ext cx="9144000" cy="884466"/>
          </a:xfrm>
        </p:spPr>
        <p:txBody>
          <a:bodyPr/>
          <a:lstStyle/>
          <a:p>
            <a:pPr algn="ctr"/>
            <a:r>
              <a:rPr lang="en-IN" sz="3200" dirty="0">
                <a:solidFill>
                  <a:schemeClr val="tx1"/>
                </a:solidFill>
              </a:rPr>
              <a:t>Quantitative Methods of </a:t>
            </a:r>
            <a:br>
              <a:rPr lang="en-IN" sz="3200" dirty="0">
                <a:solidFill>
                  <a:schemeClr val="tx1"/>
                </a:solidFill>
              </a:rPr>
            </a:br>
            <a:r>
              <a:rPr lang="en-IN" sz="3200" dirty="0">
                <a:solidFill>
                  <a:schemeClr val="tx1"/>
                </a:solidFill>
              </a:rPr>
              <a:t>Financial Forecasting</a:t>
            </a:r>
          </a:p>
        </p:txBody>
      </p:sp>
      <p:sp>
        <p:nvSpPr>
          <p:cNvPr id="5" name="Rectangle 4"/>
          <p:cNvSpPr/>
          <p:nvPr/>
        </p:nvSpPr>
        <p:spPr>
          <a:xfrm>
            <a:off x="395536" y="1347614"/>
            <a:ext cx="8487997" cy="3366114"/>
          </a:xfrm>
          <a:prstGeom prst="rect">
            <a:avLst/>
          </a:prstGeom>
        </p:spPr>
        <p:txBody>
          <a:bodyPr wrap="square">
            <a:spAutoFit/>
          </a:bodyPr>
          <a:lstStyle/>
          <a:p>
            <a:pPr>
              <a:lnSpc>
                <a:spcPct val="150000"/>
              </a:lnSpc>
            </a:pPr>
            <a:r>
              <a:rPr lang="en-US" b="1" dirty="0">
                <a:latin typeface="Ebrima" panose="02000000000000000000" pitchFamily="2" charset="0"/>
                <a:ea typeface="Ebrima" panose="02000000000000000000" pitchFamily="2" charset="0"/>
                <a:cs typeface="Ebrima" panose="02000000000000000000" pitchFamily="2" charset="0"/>
              </a:rPr>
              <a:t>An example of simple linear regression forecasting</a:t>
            </a:r>
          </a:p>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Sales and profits are two variables that are key to the success of every company Using the simple linear regression method, if the trend line for sales (x-axis) and profits (y-axis) rises, then all is well for the company and margins are strong. </a:t>
            </a:r>
          </a:p>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If the trend line falls because sales are up but profits are down, something is    wrong; perhaps there are rising supply costs or narrow margins.</a:t>
            </a:r>
          </a:p>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However, if sales are down but profits are up, the value of the item is trending  upward. This means the company’s expenses/costs are down.</a:t>
            </a:r>
            <a:endParaRPr lang="en-US" b="1" dirty="0">
              <a:latin typeface="Ebrima" panose="02000000000000000000" pitchFamily="2" charset="0"/>
              <a:ea typeface="Ebrima" panose="02000000000000000000" pitchFamily="2" charset="0"/>
              <a:cs typeface="Ebrima" panose="02000000000000000000" pitchFamily="2" charset="0"/>
            </a:endParaRPr>
          </a:p>
        </p:txBody>
      </p:sp>
    </p:spTree>
    <p:extLst>
      <p:ext uri="{BB962C8B-B14F-4D97-AF65-F5344CB8AC3E}">
        <p14:creationId xmlns:p14="http://schemas.microsoft.com/office/powerpoint/2010/main" val="8350622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6592" y="272060"/>
            <a:ext cx="9144000" cy="884466"/>
          </a:xfrm>
        </p:spPr>
        <p:txBody>
          <a:bodyPr anchor="ctr"/>
          <a:lstStyle/>
          <a:p>
            <a:pPr algn="ctr"/>
            <a:r>
              <a:rPr lang="en-IN" sz="3200" b="0" dirty="0">
                <a:solidFill>
                  <a:schemeClr val="tx1"/>
                </a:solidFill>
              </a:rPr>
              <a:t>Quantitative Methods of </a:t>
            </a:r>
            <a:br>
              <a:rPr lang="en-IN" sz="3200" b="0" dirty="0">
                <a:solidFill>
                  <a:schemeClr val="tx1"/>
                </a:solidFill>
              </a:rPr>
            </a:br>
            <a:r>
              <a:rPr lang="en-IN" sz="3200" b="0" dirty="0">
                <a:solidFill>
                  <a:schemeClr val="tx1"/>
                </a:solidFill>
              </a:rPr>
              <a:t>Financial Forecasting</a:t>
            </a:r>
          </a:p>
        </p:txBody>
      </p:sp>
      <p:sp>
        <p:nvSpPr>
          <p:cNvPr id="3" name="Content Placeholder 2"/>
          <p:cNvSpPr>
            <a:spLocks noGrp="1"/>
          </p:cNvSpPr>
          <p:nvPr>
            <p:ph idx="1"/>
          </p:nvPr>
        </p:nvSpPr>
        <p:spPr>
          <a:xfrm>
            <a:off x="539552" y="1707654"/>
            <a:ext cx="8496944" cy="460648"/>
          </a:xfrm>
        </p:spPr>
        <p:txBody>
          <a:bodyPr/>
          <a:lstStyle/>
          <a:p>
            <a:r>
              <a:rPr lang="en-US" b="1" dirty="0">
                <a:solidFill>
                  <a:schemeClr val="tx1"/>
                </a:solidFill>
              </a:rPr>
              <a:t>4. Multiple Linear Regression Forecasting Method</a:t>
            </a:r>
          </a:p>
        </p:txBody>
      </p:sp>
      <p:sp>
        <p:nvSpPr>
          <p:cNvPr id="5" name="Rectangle 4"/>
          <p:cNvSpPr/>
          <p:nvPr/>
        </p:nvSpPr>
        <p:spPr>
          <a:xfrm>
            <a:off x="499006" y="2355726"/>
            <a:ext cx="8408250" cy="1702710"/>
          </a:xfrm>
          <a:prstGeom prst="rect">
            <a:avLst/>
          </a:prstGeom>
        </p:spPr>
        <p:txBody>
          <a:bodyPr wrap="square">
            <a:spAutoFit/>
          </a:bodyPr>
          <a:lstStyle/>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This method uses more than two independent variables to make a projection.</a:t>
            </a:r>
          </a:p>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Basically, multiple linear regression (MLR) creates a model of the relationship  between the independent explanatory variables (parameters) and the              dependent response variable (outcome).</a:t>
            </a:r>
            <a:endParaRPr lang="en-IN" dirty="0">
              <a:latin typeface="Ebrima" panose="02000000000000000000" pitchFamily="2" charset="0"/>
              <a:ea typeface="Ebrima" panose="02000000000000000000" pitchFamily="2" charset="0"/>
              <a:cs typeface="Ebrima" panose="02000000000000000000" pitchFamily="2" charset="0"/>
            </a:endParaRPr>
          </a:p>
        </p:txBody>
      </p:sp>
    </p:spTree>
    <p:extLst>
      <p:ext uri="{BB962C8B-B14F-4D97-AF65-F5344CB8AC3E}">
        <p14:creationId xmlns:p14="http://schemas.microsoft.com/office/powerpoint/2010/main" val="31553614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4584" y="339502"/>
            <a:ext cx="9144000" cy="884466"/>
          </a:xfrm>
        </p:spPr>
        <p:txBody>
          <a:bodyPr anchor="ctr"/>
          <a:lstStyle/>
          <a:p>
            <a:pPr algn="ctr"/>
            <a:r>
              <a:rPr lang="en-IN" sz="3200" b="0" dirty="0">
                <a:solidFill>
                  <a:schemeClr val="tx1"/>
                </a:solidFill>
              </a:rPr>
              <a:t>Quantitative Methods of </a:t>
            </a:r>
            <a:br>
              <a:rPr lang="en-IN" sz="3200" b="0" dirty="0">
                <a:solidFill>
                  <a:schemeClr val="tx1"/>
                </a:solidFill>
              </a:rPr>
            </a:br>
            <a:r>
              <a:rPr lang="en-IN" sz="3200" b="0" dirty="0">
                <a:solidFill>
                  <a:schemeClr val="tx1"/>
                </a:solidFill>
              </a:rPr>
              <a:t>Financial Forecasting</a:t>
            </a:r>
          </a:p>
        </p:txBody>
      </p:sp>
      <p:sp>
        <p:nvSpPr>
          <p:cNvPr id="5" name="Rectangle 4"/>
          <p:cNvSpPr/>
          <p:nvPr/>
        </p:nvSpPr>
        <p:spPr>
          <a:xfrm>
            <a:off x="467544" y="1563638"/>
            <a:ext cx="8487997" cy="2533707"/>
          </a:xfrm>
          <a:prstGeom prst="rect">
            <a:avLst/>
          </a:prstGeom>
        </p:spPr>
        <p:txBody>
          <a:bodyPr wrap="square">
            <a:spAutoFit/>
          </a:bodyPr>
          <a:lstStyle/>
          <a:p>
            <a:pPr>
              <a:lnSpc>
                <a:spcPct val="150000"/>
              </a:lnSpc>
            </a:pPr>
            <a:r>
              <a:rPr lang="en-US" b="1" dirty="0">
                <a:latin typeface="Ebrima" panose="02000000000000000000" pitchFamily="2" charset="0"/>
                <a:ea typeface="Ebrima" panose="02000000000000000000" pitchFamily="2" charset="0"/>
                <a:cs typeface="Ebrima" panose="02000000000000000000" pitchFamily="2" charset="0"/>
              </a:rPr>
              <a:t>An example of multiple linear regression</a:t>
            </a:r>
          </a:p>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A truck company executive wants to predict fuel costs in the next six months. </a:t>
            </a:r>
          </a:p>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The independent variables she uses for this method are the Petrol and Diesel    Fuel Update, mileage from GPS fleet routing systems, traffic patterns from         smart city open data platforms and the number of trucks the company expects to be on the road during the period based on delivery orders. </a:t>
            </a:r>
          </a:p>
        </p:txBody>
      </p:sp>
    </p:spTree>
    <p:extLst>
      <p:ext uri="{BB962C8B-B14F-4D97-AF65-F5344CB8AC3E}">
        <p14:creationId xmlns:p14="http://schemas.microsoft.com/office/powerpoint/2010/main" val="25450692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4584" y="332440"/>
            <a:ext cx="9144000" cy="884466"/>
          </a:xfrm>
        </p:spPr>
        <p:txBody>
          <a:bodyPr anchor="ctr"/>
          <a:lstStyle/>
          <a:p>
            <a:pPr algn="ctr"/>
            <a:r>
              <a:rPr lang="en-IN" sz="3200" b="0" dirty="0">
                <a:solidFill>
                  <a:schemeClr val="tx1"/>
                </a:solidFill>
              </a:rPr>
              <a:t>Quantitative Methods of </a:t>
            </a:r>
            <a:br>
              <a:rPr lang="en-IN" sz="3200" b="0" dirty="0">
                <a:solidFill>
                  <a:schemeClr val="tx1"/>
                </a:solidFill>
              </a:rPr>
            </a:br>
            <a:r>
              <a:rPr lang="en-IN" sz="3200" b="0" dirty="0">
                <a:solidFill>
                  <a:schemeClr val="tx1"/>
                </a:solidFill>
              </a:rPr>
              <a:t>Financial Forecasting</a:t>
            </a:r>
          </a:p>
        </p:txBody>
      </p:sp>
      <p:sp>
        <p:nvSpPr>
          <p:cNvPr id="5" name="Rectangle 4"/>
          <p:cNvSpPr/>
          <p:nvPr/>
        </p:nvSpPr>
        <p:spPr>
          <a:xfrm>
            <a:off x="467544" y="1419622"/>
            <a:ext cx="8487997" cy="2949205"/>
          </a:xfrm>
          <a:prstGeom prst="rect">
            <a:avLst/>
          </a:prstGeom>
        </p:spPr>
        <p:txBody>
          <a:bodyPr wrap="square">
            <a:spAutoFit/>
          </a:bodyPr>
          <a:lstStyle/>
          <a:p>
            <a:pPr>
              <a:lnSpc>
                <a:spcPct val="150000"/>
              </a:lnSpc>
            </a:pPr>
            <a:r>
              <a:rPr lang="en-US" b="1" dirty="0">
                <a:latin typeface="Ebrima" panose="02000000000000000000" pitchFamily="2" charset="0"/>
                <a:ea typeface="Ebrima" panose="02000000000000000000" pitchFamily="2" charset="0"/>
                <a:cs typeface="Ebrima" panose="02000000000000000000" pitchFamily="2" charset="0"/>
              </a:rPr>
              <a:t>An example of multiple linear regression</a:t>
            </a:r>
          </a:p>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This list is for illustrative purposes only, and other variables may also affect the  result (outcome). </a:t>
            </a:r>
          </a:p>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In any case, all of the variables are independent of the outcome but also have   an effect on the outcome. </a:t>
            </a:r>
          </a:p>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This model predicts the outcome—in this case, the predicted fuel costs for the period—based on the variables.</a:t>
            </a:r>
          </a:p>
        </p:txBody>
      </p:sp>
    </p:spTree>
    <p:extLst>
      <p:ext uri="{BB962C8B-B14F-4D97-AF65-F5344CB8AC3E}">
        <p14:creationId xmlns:p14="http://schemas.microsoft.com/office/powerpoint/2010/main" val="23429965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4584" y="332440"/>
            <a:ext cx="9144000" cy="884466"/>
          </a:xfrm>
        </p:spPr>
        <p:txBody>
          <a:bodyPr anchor="ctr"/>
          <a:lstStyle/>
          <a:p>
            <a:pPr algn="ctr"/>
            <a:r>
              <a:rPr lang="en-IN" sz="3200" b="0" dirty="0">
                <a:solidFill>
                  <a:schemeClr val="tx1"/>
                </a:solidFill>
              </a:rPr>
              <a:t>Qualitative Methods of </a:t>
            </a:r>
            <a:br>
              <a:rPr lang="en-IN" sz="3200" b="0" dirty="0">
                <a:solidFill>
                  <a:schemeClr val="tx1"/>
                </a:solidFill>
              </a:rPr>
            </a:br>
            <a:r>
              <a:rPr lang="en-IN" sz="3200" b="0" dirty="0">
                <a:solidFill>
                  <a:schemeClr val="tx1"/>
                </a:solidFill>
              </a:rPr>
              <a:t>Financial Forecasting</a:t>
            </a:r>
          </a:p>
        </p:txBody>
      </p:sp>
      <p:sp>
        <p:nvSpPr>
          <p:cNvPr id="5" name="Rectangle 4"/>
          <p:cNvSpPr/>
          <p:nvPr/>
        </p:nvSpPr>
        <p:spPr>
          <a:xfrm>
            <a:off x="395536" y="1419622"/>
            <a:ext cx="8175539" cy="2949205"/>
          </a:xfrm>
          <a:prstGeom prst="rect">
            <a:avLst/>
          </a:prstGeom>
        </p:spPr>
        <p:txBody>
          <a:bodyPr wrap="square">
            <a:spAutoFit/>
          </a:bodyPr>
          <a:lstStyle/>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By their nature, qualitative forecasting methods are less precise than            quantitative. They’re as much art as imprecise science. </a:t>
            </a:r>
          </a:p>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That is not to say, however, that they are less useful.</a:t>
            </a:r>
          </a:p>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For example, a doctor learns from experience the telltale signs of a certain    disease, which drive his decision to order certain tests. The doctor may also  suspect one disease over another because one is common in the local area, even if uncommon nationally.</a:t>
            </a:r>
            <a:endParaRPr lang="en-IN" dirty="0">
              <a:latin typeface="Ebrima" panose="02000000000000000000" pitchFamily="2" charset="0"/>
              <a:ea typeface="Ebrima" panose="02000000000000000000" pitchFamily="2" charset="0"/>
              <a:cs typeface="Ebrima" panose="02000000000000000000" pitchFamily="2" charset="0"/>
            </a:endParaRPr>
          </a:p>
        </p:txBody>
      </p:sp>
    </p:spTree>
    <p:extLst>
      <p:ext uri="{BB962C8B-B14F-4D97-AF65-F5344CB8AC3E}">
        <p14:creationId xmlns:p14="http://schemas.microsoft.com/office/powerpoint/2010/main" val="11935129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pPr algn="ctr"/>
            <a:r>
              <a:rPr lang="en-IN" sz="3200" b="0" dirty="0">
                <a:solidFill>
                  <a:schemeClr val="tx1"/>
                </a:solidFill>
              </a:rPr>
              <a:t>Qualitative Methods of </a:t>
            </a:r>
            <a:br>
              <a:rPr lang="en-IN" sz="3200" b="0" dirty="0">
                <a:solidFill>
                  <a:schemeClr val="tx1"/>
                </a:solidFill>
              </a:rPr>
            </a:br>
            <a:r>
              <a:rPr lang="en-IN" sz="3200" b="0" dirty="0">
                <a:solidFill>
                  <a:schemeClr val="tx1"/>
                </a:solidFill>
              </a:rPr>
              <a:t>Financial Forecasting</a:t>
            </a:r>
          </a:p>
        </p:txBody>
      </p:sp>
      <p:sp>
        <p:nvSpPr>
          <p:cNvPr id="5" name="Rectangle 4"/>
          <p:cNvSpPr/>
          <p:nvPr/>
        </p:nvSpPr>
        <p:spPr>
          <a:xfrm>
            <a:off x="484230" y="1491630"/>
            <a:ext cx="8175539" cy="2949205"/>
          </a:xfrm>
          <a:prstGeom prst="rect">
            <a:avLst/>
          </a:prstGeom>
        </p:spPr>
        <p:txBody>
          <a:bodyPr wrap="square">
            <a:spAutoFit/>
          </a:bodyPr>
          <a:lstStyle/>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Similarly, business executives develop expert knowledge from experience    pertaining to their industry or product line. </a:t>
            </a:r>
          </a:p>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This information is not necessarily measurable, nor confirmed by historical   data, but it has business value nonetheless.</a:t>
            </a:r>
          </a:p>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Qualitative forecasting methods use or combine soft data, such as expert     estimates or opinions, with hard data, such as machine data or sales data, to make projections that are usually applied to short-term business predictions.</a:t>
            </a:r>
          </a:p>
        </p:txBody>
      </p:sp>
    </p:spTree>
    <p:extLst>
      <p:ext uri="{BB962C8B-B14F-4D97-AF65-F5344CB8AC3E}">
        <p14:creationId xmlns:p14="http://schemas.microsoft.com/office/powerpoint/2010/main" val="198812850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7170" y="313836"/>
            <a:ext cx="9144000" cy="884466"/>
          </a:xfrm>
        </p:spPr>
        <p:txBody>
          <a:bodyPr/>
          <a:lstStyle/>
          <a:p>
            <a:pPr algn="ctr"/>
            <a:r>
              <a:rPr lang="en-IN" sz="3200" dirty="0">
                <a:solidFill>
                  <a:schemeClr val="tx1"/>
                </a:solidFill>
              </a:rPr>
              <a:t>Qualitative Methods of </a:t>
            </a:r>
            <a:br>
              <a:rPr lang="en-IN" sz="3200" dirty="0">
                <a:solidFill>
                  <a:schemeClr val="tx1"/>
                </a:solidFill>
              </a:rPr>
            </a:br>
            <a:r>
              <a:rPr lang="en-IN" sz="3200" dirty="0">
                <a:solidFill>
                  <a:schemeClr val="tx1"/>
                </a:solidFill>
              </a:rPr>
              <a:t>Financial Forecasting</a:t>
            </a:r>
          </a:p>
        </p:txBody>
      </p:sp>
      <p:sp>
        <p:nvSpPr>
          <p:cNvPr id="3" name="Content Placeholder 2"/>
          <p:cNvSpPr>
            <a:spLocks noGrp="1"/>
          </p:cNvSpPr>
          <p:nvPr>
            <p:ph idx="1"/>
          </p:nvPr>
        </p:nvSpPr>
        <p:spPr>
          <a:xfrm>
            <a:off x="1763688" y="1229643"/>
            <a:ext cx="8496944" cy="460648"/>
          </a:xfrm>
        </p:spPr>
        <p:txBody>
          <a:bodyPr/>
          <a:lstStyle/>
          <a:p>
            <a:r>
              <a:rPr lang="en-US" b="1" dirty="0">
                <a:solidFill>
                  <a:schemeClr val="tx1"/>
                </a:solidFill>
                <a:latin typeface="Ebrima" panose="02000000000000000000" pitchFamily="2" charset="0"/>
                <a:ea typeface="Ebrima" panose="02000000000000000000" pitchFamily="2" charset="0"/>
                <a:cs typeface="Ebrima" panose="02000000000000000000" pitchFamily="2" charset="0"/>
              </a:rPr>
              <a:t>1. </a:t>
            </a:r>
            <a:r>
              <a:rPr lang="en-IN" b="1" dirty="0">
                <a:solidFill>
                  <a:schemeClr val="tx1"/>
                </a:solidFill>
                <a:latin typeface="Ebrima" panose="02000000000000000000" pitchFamily="2" charset="0"/>
                <a:ea typeface="Ebrima" panose="02000000000000000000" pitchFamily="2" charset="0"/>
                <a:cs typeface="Ebrima" panose="02000000000000000000" pitchFamily="2" charset="0"/>
              </a:rPr>
              <a:t>Market research</a:t>
            </a:r>
          </a:p>
        </p:txBody>
      </p:sp>
      <p:sp>
        <p:nvSpPr>
          <p:cNvPr id="5" name="Rectangle 4"/>
          <p:cNvSpPr/>
          <p:nvPr/>
        </p:nvSpPr>
        <p:spPr>
          <a:xfrm>
            <a:off x="323528" y="1563638"/>
            <a:ext cx="4824536" cy="2949205"/>
          </a:xfrm>
          <a:prstGeom prst="rect">
            <a:avLst/>
          </a:prstGeom>
        </p:spPr>
        <p:txBody>
          <a:bodyPr wrap="square">
            <a:spAutoFit/>
          </a:bodyPr>
          <a:lstStyle/>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Market research is widely used in the           business world to evaluate potential             scenarios a company hasn’t faced before. </a:t>
            </a:r>
          </a:p>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For example : When a business is choosing where to open a new location, or when it’s testing the   marketing and packaging for  an upcoming product.</a:t>
            </a:r>
            <a:endParaRPr lang="en-IN" dirty="0">
              <a:latin typeface="Ebrima" panose="02000000000000000000" pitchFamily="2" charset="0"/>
              <a:ea typeface="Ebrima" panose="02000000000000000000" pitchFamily="2" charset="0"/>
              <a:cs typeface="Ebrima" panose="02000000000000000000" pitchFamily="2" charset="0"/>
            </a:endParaRPr>
          </a:p>
        </p:txBody>
      </p:sp>
      <p:pic>
        <p:nvPicPr>
          <p:cNvPr id="25602" name="Picture 2" descr="Why Market Research Matters to Your Business — OBI Creative"/>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01564" y="1292326"/>
            <a:ext cx="3624719" cy="20695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72218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1460" y="294786"/>
            <a:ext cx="9144000" cy="884466"/>
          </a:xfrm>
        </p:spPr>
        <p:txBody>
          <a:bodyPr anchor="ctr"/>
          <a:lstStyle/>
          <a:p>
            <a:pPr algn="ctr"/>
            <a:r>
              <a:rPr lang="en-IN" sz="3200" b="0" dirty="0">
                <a:solidFill>
                  <a:schemeClr val="tx1"/>
                </a:solidFill>
              </a:rPr>
              <a:t>Qualitative Methods of </a:t>
            </a:r>
            <a:br>
              <a:rPr lang="en-IN" sz="3200" b="0" dirty="0">
                <a:solidFill>
                  <a:schemeClr val="tx1"/>
                </a:solidFill>
              </a:rPr>
            </a:br>
            <a:r>
              <a:rPr lang="en-IN" sz="3200" b="0" dirty="0">
                <a:solidFill>
                  <a:schemeClr val="tx1"/>
                </a:solidFill>
              </a:rPr>
              <a:t>Financial Forecasting</a:t>
            </a:r>
          </a:p>
        </p:txBody>
      </p:sp>
      <p:sp>
        <p:nvSpPr>
          <p:cNvPr id="3" name="Content Placeholder 2"/>
          <p:cNvSpPr>
            <a:spLocks noGrp="1"/>
          </p:cNvSpPr>
          <p:nvPr>
            <p:ph idx="1"/>
          </p:nvPr>
        </p:nvSpPr>
        <p:spPr>
          <a:xfrm>
            <a:off x="1979712" y="1179252"/>
            <a:ext cx="8496944" cy="460648"/>
          </a:xfrm>
        </p:spPr>
        <p:txBody>
          <a:bodyPr/>
          <a:lstStyle/>
          <a:p>
            <a:r>
              <a:rPr lang="en-US" b="1" dirty="0">
                <a:solidFill>
                  <a:schemeClr val="tx1"/>
                </a:solidFill>
                <a:latin typeface="Ebrima" panose="02000000000000000000" pitchFamily="2" charset="0"/>
                <a:ea typeface="Ebrima" panose="02000000000000000000" pitchFamily="2" charset="0"/>
                <a:cs typeface="Ebrima" panose="02000000000000000000" pitchFamily="2" charset="0"/>
              </a:rPr>
              <a:t>2. Delphi Method</a:t>
            </a:r>
            <a:endParaRPr lang="en-IN" b="1" dirty="0">
              <a:solidFill>
                <a:schemeClr val="tx1"/>
              </a:solidFill>
              <a:latin typeface="Ebrima" panose="02000000000000000000" pitchFamily="2" charset="0"/>
              <a:ea typeface="Ebrima" panose="02000000000000000000" pitchFamily="2" charset="0"/>
              <a:cs typeface="Ebrima" panose="02000000000000000000" pitchFamily="2" charset="0"/>
            </a:endParaRPr>
          </a:p>
        </p:txBody>
      </p:sp>
      <p:sp>
        <p:nvSpPr>
          <p:cNvPr id="5" name="Rectangle 4"/>
          <p:cNvSpPr/>
          <p:nvPr/>
        </p:nvSpPr>
        <p:spPr>
          <a:xfrm>
            <a:off x="661792" y="1409576"/>
            <a:ext cx="4824536" cy="3831818"/>
          </a:xfrm>
          <a:prstGeom prst="rect">
            <a:avLst/>
          </a:prstGeom>
        </p:spPr>
        <p:txBody>
          <a:bodyPr wrap="square">
            <a:spAutoFit/>
          </a:bodyPr>
          <a:lstStyle/>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Similar to market research, the Delphi       method of financial forecasting sources its data from experts who can speak               knowledgeably on the subjects being        evaluated. </a:t>
            </a:r>
          </a:p>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A company seek outside sources, as well as in-house expert insight, to compile data     through questionnaires that can be used to identify consensus opinions.</a:t>
            </a:r>
            <a:endParaRPr lang="en-IN" dirty="0">
              <a:latin typeface="Ebrima" panose="02000000000000000000" pitchFamily="2" charset="0"/>
              <a:ea typeface="Ebrima" panose="02000000000000000000" pitchFamily="2" charset="0"/>
              <a:cs typeface="Ebrima" panose="02000000000000000000" pitchFamily="2" charset="0"/>
            </a:endParaRPr>
          </a:p>
        </p:txBody>
      </p:sp>
      <p:pic>
        <p:nvPicPr>
          <p:cNvPr id="26626" name="Picture 2" descr="Teacher Explaining | Motion design animation, Motion graphics inspiration,  Animated teacher"/>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00192" y="1563638"/>
            <a:ext cx="2162348" cy="1896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600727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576" y="290532"/>
            <a:ext cx="9144000" cy="884466"/>
          </a:xfrm>
        </p:spPr>
        <p:txBody>
          <a:bodyPr anchor="ctr"/>
          <a:lstStyle/>
          <a:p>
            <a:pPr algn="ctr"/>
            <a:r>
              <a:rPr lang="en-IN" sz="3200" b="0" dirty="0">
                <a:solidFill>
                  <a:schemeClr val="tx1"/>
                </a:solidFill>
              </a:rPr>
              <a:t>Qualitative Methods of </a:t>
            </a:r>
            <a:br>
              <a:rPr lang="en-IN" sz="3200" b="0" dirty="0">
                <a:solidFill>
                  <a:schemeClr val="tx1"/>
                </a:solidFill>
              </a:rPr>
            </a:br>
            <a:r>
              <a:rPr lang="en-IN" sz="3200" b="0" dirty="0">
                <a:solidFill>
                  <a:schemeClr val="tx1"/>
                </a:solidFill>
              </a:rPr>
              <a:t>Financial Forecasting</a:t>
            </a:r>
          </a:p>
        </p:txBody>
      </p:sp>
      <p:sp>
        <p:nvSpPr>
          <p:cNvPr id="3" name="Content Placeholder 2"/>
          <p:cNvSpPr>
            <a:spLocks noGrp="1"/>
          </p:cNvSpPr>
          <p:nvPr>
            <p:ph idx="1"/>
          </p:nvPr>
        </p:nvSpPr>
        <p:spPr>
          <a:xfrm>
            <a:off x="1763688" y="1174998"/>
            <a:ext cx="8496944" cy="460648"/>
          </a:xfrm>
        </p:spPr>
        <p:txBody>
          <a:bodyPr/>
          <a:lstStyle/>
          <a:p>
            <a:r>
              <a:rPr lang="en-US" b="1" dirty="0">
                <a:solidFill>
                  <a:schemeClr val="tx1"/>
                </a:solidFill>
                <a:latin typeface="Ebrima" panose="02000000000000000000" pitchFamily="2" charset="0"/>
                <a:ea typeface="Ebrima" panose="02000000000000000000" pitchFamily="2" charset="0"/>
                <a:cs typeface="Ebrima" panose="02000000000000000000" pitchFamily="2" charset="0"/>
              </a:rPr>
              <a:t>3. Consumer Survey</a:t>
            </a:r>
            <a:endParaRPr lang="en-IN" b="1" dirty="0">
              <a:solidFill>
                <a:schemeClr val="tx1"/>
              </a:solidFill>
              <a:latin typeface="Ebrima" panose="02000000000000000000" pitchFamily="2" charset="0"/>
              <a:ea typeface="Ebrima" panose="02000000000000000000" pitchFamily="2" charset="0"/>
              <a:cs typeface="Ebrima" panose="02000000000000000000" pitchFamily="2" charset="0"/>
            </a:endParaRPr>
          </a:p>
        </p:txBody>
      </p:sp>
      <p:sp>
        <p:nvSpPr>
          <p:cNvPr id="5" name="Rectangle 4"/>
          <p:cNvSpPr/>
          <p:nvPr/>
        </p:nvSpPr>
        <p:spPr>
          <a:xfrm>
            <a:off x="539552" y="1635646"/>
            <a:ext cx="4824536" cy="3000821"/>
          </a:xfrm>
          <a:prstGeom prst="rect">
            <a:avLst/>
          </a:prstGeom>
        </p:spPr>
        <p:txBody>
          <a:bodyPr wrap="square">
            <a:spAutoFit/>
          </a:bodyPr>
          <a:lstStyle/>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Businesses often conduct market surveys  of consumers. </a:t>
            </a:r>
          </a:p>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The data is collected via telephonic            conversations, personal interviews, or         survey questionnaires, and extensive          statistical analysis is conducted to generate forecasts.</a:t>
            </a:r>
            <a:endParaRPr lang="en-IN" dirty="0">
              <a:latin typeface="Ebrima" panose="02000000000000000000" pitchFamily="2" charset="0"/>
              <a:ea typeface="Ebrima" panose="02000000000000000000" pitchFamily="2" charset="0"/>
              <a:cs typeface="Ebrima" panose="02000000000000000000" pitchFamily="2" charset="0"/>
            </a:endParaRPr>
          </a:p>
        </p:txBody>
      </p:sp>
      <p:pic>
        <p:nvPicPr>
          <p:cNvPr id="6" name="Picture 2" descr="Market Research - ExpertVoice"/>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1565703"/>
            <a:ext cx="2793073" cy="26391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60423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6988" y="288047"/>
            <a:ext cx="9144000" cy="884466"/>
          </a:xfrm>
        </p:spPr>
        <p:txBody>
          <a:bodyPr anchor="ctr"/>
          <a:lstStyle/>
          <a:p>
            <a:pPr algn="ctr"/>
            <a:r>
              <a:rPr lang="en-IN" sz="3200" b="0" dirty="0">
                <a:solidFill>
                  <a:schemeClr val="tx1"/>
                </a:solidFill>
              </a:rPr>
              <a:t>Qualitative Methods of </a:t>
            </a:r>
            <a:br>
              <a:rPr lang="en-IN" sz="3200" b="0" dirty="0">
                <a:solidFill>
                  <a:schemeClr val="tx1"/>
                </a:solidFill>
              </a:rPr>
            </a:br>
            <a:r>
              <a:rPr lang="en-IN" sz="3200" b="0" dirty="0">
                <a:solidFill>
                  <a:schemeClr val="tx1"/>
                </a:solidFill>
              </a:rPr>
              <a:t>Financial Forecasting</a:t>
            </a:r>
          </a:p>
        </p:txBody>
      </p:sp>
      <p:sp>
        <p:nvSpPr>
          <p:cNvPr id="3" name="Content Placeholder 2"/>
          <p:cNvSpPr>
            <a:spLocks noGrp="1"/>
          </p:cNvSpPr>
          <p:nvPr>
            <p:ph idx="1"/>
          </p:nvPr>
        </p:nvSpPr>
        <p:spPr>
          <a:xfrm>
            <a:off x="1835696" y="1203598"/>
            <a:ext cx="8496944" cy="460648"/>
          </a:xfrm>
        </p:spPr>
        <p:txBody>
          <a:bodyPr/>
          <a:lstStyle/>
          <a:p>
            <a:r>
              <a:rPr lang="en-IN" b="1" dirty="0">
                <a:solidFill>
                  <a:schemeClr val="tx1"/>
                </a:solidFill>
                <a:latin typeface="Ebrima" panose="02000000000000000000" pitchFamily="2" charset="0"/>
                <a:ea typeface="Ebrima" panose="02000000000000000000" pitchFamily="2" charset="0"/>
                <a:cs typeface="Ebrima" panose="02000000000000000000" pitchFamily="2" charset="0"/>
              </a:rPr>
              <a:t>4. Sales force Polling</a:t>
            </a:r>
          </a:p>
        </p:txBody>
      </p:sp>
      <p:sp>
        <p:nvSpPr>
          <p:cNvPr id="5" name="Rectangle 4"/>
          <p:cNvSpPr/>
          <p:nvPr/>
        </p:nvSpPr>
        <p:spPr>
          <a:xfrm>
            <a:off x="971600" y="1491630"/>
            <a:ext cx="4104456" cy="3416320"/>
          </a:xfrm>
          <a:prstGeom prst="rect">
            <a:avLst/>
          </a:prstGeom>
        </p:spPr>
        <p:txBody>
          <a:bodyPr wrap="square">
            <a:spAutoFit/>
          </a:bodyPr>
          <a:lstStyle/>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Some companies believe that sales persons have close contact with the consumers and could provide          significant insights regarding           customer behavior. </a:t>
            </a:r>
          </a:p>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In this method of forecasting, the    estimates are derived based on the average of salesforce polling.</a:t>
            </a:r>
            <a:endParaRPr lang="en-IN" dirty="0">
              <a:latin typeface="Ebrima" panose="02000000000000000000" pitchFamily="2" charset="0"/>
              <a:ea typeface="Ebrima" panose="02000000000000000000" pitchFamily="2" charset="0"/>
              <a:cs typeface="Ebrima" panose="02000000000000000000" pitchFamily="2" charset="0"/>
            </a:endParaRPr>
          </a:p>
        </p:txBody>
      </p:sp>
      <p:pic>
        <p:nvPicPr>
          <p:cNvPr id="27652" name="Picture 4" descr="Virtual Career Fair | PROJECT MANAGE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1349317"/>
            <a:ext cx="2966900" cy="25202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723432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6592" y="229352"/>
            <a:ext cx="9144000" cy="884466"/>
          </a:xfrm>
        </p:spPr>
        <p:txBody>
          <a:bodyPr anchor="ctr"/>
          <a:lstStyle/>
          <a:p>
            <a:pPr algn="ctr"/>
            <a:r>
              <a:rPr lang="en-IN" sz="3200" b="0" dirty="0">
                <a:solidFill>
                  <a:schemeClr val="tx1"/>
                </a:solidFill>
              </a:rPr>
              <a:t>Qualitative Methods of </a:t>
            </a:r>
            <a:br>
              <a:rPr lang="en-IN" sz="3200" b="0" dirty="0">
                <a:solidFill>
                  <a:schemeClr val="tx1"/>
                </a:solidFill>
              </a:rPr>
            </a:br>
            <a:r>
              <a:rPr lang="en-IN" sz="3200" b="0" dirty="0">
                <a:solidFill>
                  <a:schemeClr val="tx1"/>
                </a:solidFill>
              </a:rPr>
              <a:t>Financial Forecasting</a:t>
            </a:r>
          </a:p>
        </p:txBody>
      </p:sp>
      <p:sp>
        <p:nvSpPr>
          <p:cNvPr id="3" name="Content Placeholder 2"/>
          <p:cNvSpPr>
            <a:spLocks noGrp="1"/>
          </p:cNvSpPr>
          <p:nvPr>
            <p:ph idx="1"/>
          </p:nvPr>
        </p:nvSpPr>
        <p:spPr>
          <a:xfrm>
            <a:off x="1619672" y="1273645"/>
            <a:ext cx="8496944" cy="460648"/>
          </a:xfrm>
        </p:spPr>
        <p:txBody>
          <a:bodyPr/>
          <a:lstStyle/>
          <a:p>
            <a:r>
              <a:rPr lang="en-IN" b="1" dirty="0">
                <a:solidFill>
                  <a:schemeClr val="tx1"/>
                </a:solidFill>
                <a:latin typeface="Ebrima" panose="02000000000000000000" pitchFamily="2" charset="0"/>
                <a:ea typeface="Ebrima" panose="02000000000000000000" pitchFamily="2" charset="0"/>
                <a:cs typeface="Ebrima" panose="02000000000000000000" pitchFamily="2" charset="0"/>
              </a:rPr>
              <a:t>5. </a:t>
            </a:r>
            <a:r>
              <a:rPr lang="en-IN" b="1" dirty="0">
                <a:solidFill>
                  <a:schemeClr val="tx1"/>
                </a:solidFill>
              </a:rPr>
              <a:t>Executive Opinions:</a:t>
            </a:r>
          </a:p>
        </p:txBody>
      </p:sp>
      <p:sp>
        <p:nvSpPr>
          <p:cNvPr id="5" name="Rectangle 4"/>
          <p:cNvSpPr/>
          <p:nvPr/>
        </p:nvSpPr>
        <p:spPr>
          <a:xfrm>
            <a:off x="755576" y="1582402"/>
            <a:ext cx="4340987" cy="3416320"/>
          </a:xfrm>
          <a:prstGeom prst="rect">
            <a:avLst/>
          </a:prstGeom>
        </p:spPr>
        <p:txBody>
          <a:bodyPr wrap="square">
            <a:spAutoFit/>
          </a:bodyPr>
          <a:lstStyle/>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In this method, the expert opinions of key personnel of various departments, such as production, sales, purchasing, and operations, are gathered to arrive at future predictions. </a:t>
            </a:r>
          </a:p>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The management team makes             revisions in the resulting forecast,       based on their expectations.</a:t>
            </a:r>
            <a:endParaRPr lang="en-IN" dirty="0">
              <a:latin typeface="Ebrima" panose="02000000000000000000" pitchFamily="2" charset="0"/>
              <a:ea typeface="Ebrima" panose="02000000000000000000" pitchFamily="2" charset="0"/>
              <a:cs typeface="Ebrima" panose="02000000000000000000" pitchFamily="2" charset="0"/>
            </a:endParaRPr>
          </a:p>
        </p:txBody>
      </p:sp>
      <p:pic>
        <p:nvPicPr>
          <p:cNvPr id="27650" name="Picture 2" descr="Sales Board GIFs - Get the best GIF on GIPHY"/>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1852937"/>
            <a:ext cx="2555776" cy="1437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010652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331640" y="624113"/>
            <a:ext cx="7524328" cy="884466"/>
          </a:xfrm>
        </p:spPr>
        <p:txBody>
          <a:bodyPr anchor="ctr"/>
          <a:lstStyle/>
          <a:p>
            <a:pPr algn="ctr"/>
            <a:r>
              <a:rPr lang="en-IN" sz="3200" b="0" dirty="0">
                <a:solidFill>
                  <a:schemeClr val="tx1"/>
                </a:solidFill>
              </a:rPr>
              <a:t>Problems With Forecasting</a:t>
            </a:r>
            <a:endParaRPr lang="ko-KR" altLang="en-US" sz="3200" b="0" dirty="0">
              <a:solidFill>
                <a:schemeClr val="tx1"/>
              </a:solidFill>
            </a:endParaRPr>
          </a:p>
        </p:txBody>
      </p:sp>
      <p:pic>
        <p:nvPicPr>
          <p:cNvPr id="31746" name="Picture 2" descr="Any questions GIFs - Get the best gif on GIFE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4139952" y="1161347"/>
            <a:ext cx="2016224" cy="33570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728705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6552" y="510809"/>
            <a:ext cx="9144000" cy="884466"/>
          </a:xfrm>
        </p:spPr>
        <p:txBody>
          <a:bodyPr anchor="ctr"/>
          <a:lstStyle/>
          <a:p>
            <a:pPr algn="ctr"/>
            <a:r>
              <a:rPr lang="en-IN" sz="3200" b="0" dirty="0">
                <a:solidFill>
                  <a:schemeClr val="tx1"/>
                </a:solidFill>
              </a:rPr>
              <a:t>Problems with Forecasting</a:t>
            </a:r>
          </a:p>
        </p:txBody>
      </p:sp>
      <p:sp>
        <p:nvSpPr>
          <p:cNvPr id="5" name="Rectangle 4"/>
          <p:cNvSpPr/>
          <p:nvPr/>
        </p:nvSpPr>
        <p:spPr>
          <a:xfrm>
            <a:off x="827584" y="1419622"/>
            <a:ext cx="4824536" cy="3364704"/>
          </a:xfrm>
          <a:prstGeom prst="rect">
            <a:avLst/>
          </a:prstGeom>
        </p:spPr>
        <p:txBody>
          <a:bodyPr wrap="square">
            <a:spAutoFit/>
          </a:bodyPr>
          <a:lstStyle/>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Business forecasting is vital for businesses because it allows them to plan production, financing, and other strategies. </a:t>
            </a:r>
          </a:p>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However, there are three problems with     relying on forecasts:</a:t>
            </a:r>
          </a:p>
          <a:p>
            <a:pPr marL="342900" indent="-342900">
              <a:lnSpc>
                <a:spcPct val="150000"/>
              </a:lnSpc>
              <a:buFont typeface="+mj-lt"/>
              <a:buAutoNum type="arabicPeriod"/>
            </a:pPr>
            <a:r>
              <a:rPr lang="en-US" dirty="0">
                <a:latin typeface="Ebrima" panose="02000000000000000000" pitchFamily="2" charset="0"/>
                <a:ea typeface="Ebrima" panose="02000000000000000000" pitchFamily="2" charset="0"/>
                <a:cs typeface="Ebrima" panose="02000000000000000000" pitchFamily="2" charset="0"/>
              </a:rPr>
              <a:t> Dependence on Historical data</a:t>
            </a:r>
          </a:p>
          <a:p>
            <a:pPr marL="342900" indent="-342900">
              <a:lnSpc>
                <a:spcPct val="150000"/>
              </a:lnSpc>
              <a:buFont typeface="+mj-lt"/>
              <a:buAutoNum type="arabicPeriod"/>
            </a:pPr>
            <a:r>
              <a:rPr lang="en-US" dirty="0">
                <a:latin typeface="Ebrima" panose="02000000000000000000" pitchFamily="2" charset="0"/>
                <a:ea typeface="Ebrima" panose="02000000000000000000" pitchFamily="2" charset="0"/>
                <a:cs typeface="Ebrima" panose="02000000000000000000" pitchFamily="2" charset="0"/>
              </a:rPr>
              <a:t> Based on Assumptions</a:t>
            </a:r>
          </a:p>
          <a:p>
            <a:pPr marL="342900" indent="-342900">
              <a:lnSpc>
                <a:spcPct val="150000"/>
              </a:lnSpc>
              <a:buFont typeface="+mj-lt"/>
              <a:buAutoNum type="arabicPeriod"/>
            </a:pPr>
            <a:r>
              <a:rPr lang="en-US" dirty="0">
                <a:latin typeface="Ebrima" panose="02000000000000000000" pitchFamily="2" charset="0"/>
                <a:ea typeface="Ebrima" panose="02000000000000000000" pitchFamily="2" charset="0"/>
                <a:cs typeface="Ebrima" panose="02000000000000000000" pitchFamily="2" charset="0"/>
              </a:rPr>
              <a:t> Uncertain future</a:t>
            </a:r>
            <a:endParaRPr lang="en-IN" dirty="0">
              <a:latin typeface="Ebrima" panose="02000000000000000000" pitchFamily="2" charset="0"/>
              <a:ea typeface="Ebrima" panose="02000000000000000000" pitchFamily="2" charset="0"/>
              <a:cs typeface="Ebrima" panose="02000000000000000000" pitchFamily="2" charset="0"/>
            </a:endParaRPr>
          </a:p>
        </p:txBody>
      </p:sp>
      <p:pic>
        <p:nvPicPr>
          <p:cNvPr id="32770" name="Picture 2" descr="Pandemic GIFs - Get the best gif on GIFE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1923678"/>
            <a:ext cx="2081808" cy="15613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853466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11510"/>
            <a:ext cx="9144000" cy="884466"/>
          </a:xfrm>
        </p:spPr>
        <p:txBody>
          <a:bodyPr anchor="ctr"/>
          <a:lstStyle/>
          <a:p>
            <a:pPr algn="ctr"/>
            <a:r>
              <a:rPr lang="en-IN" sz="3200" b="0" dirty="0">
                <a:solidFill>
                  <a:schemeClr val="tx1"/>
                </a:solidFill>
              </a:rPr>
              <a:t>Problems </a:t>
            </a:r>
            <a:r>
              <a:rPr lang="en-IN" sz="3200" b="0">
                <a:solidFill>
                  <a:schemeClr val="tx1"/>
                </a:solidFill>
              </a:rPr>
              <a:t>with Forecasting</a:t>
            </a:r>
            <a:endParaRPr lang="en-IN" sz="3200" b="0" dirty="0">
              <a:solidFill>
                <a:schemeClr val="tx1"/>
              </a:solidFill>
            </a:endParaRPr>
          </a:p>
        </p:txBody>
      </p:sp>
      <p:sp>
        <p:nvSpPr>
          <p:cNvPr id="5" name="Rectangle 4"/>
          <p:cNvSpPr/>
          <p:nvPr/>
        </p:nvSpPr>
        <p:spPr>
          <a:xfrm>
            <a:off x="539552" y="1902336"/>
            <a:ext cx="8424936" cy="1338828"/>
          </a:xfrm>
          <a:prstGeom prst="rect">
            <a:avLst/>
          </a:prstGeom>
        </p:spPr>
        <p:txBody>
          <a:bodyPr wrap="square">
            <a:spAutoFit/>
          </a:bodyPr>
          <a:lstStyle/>
          <a:p>
            <a:pPr marL="342900" indent="-342900">
              <a:lnSpc>
                <a:spcPct val="150000"/>
              </a:lnSpc>
              <a:buAutoNum type="arabicParenR"/>
            </a:pPr>
            <a:r>
              <a:rPr lang="en-US" b="1" dirty="0">
                <a:latin typeface="Ebrima" panose="02000000000000000000" pitchFamily="2" charset="0"/>
                <a:ea typeface="Ebrima" panose="02000000000000000000" pitchFamily="2" charset="0"/>
                <a:cs typeface="Ebrima" panose="02000000000000000000" pitchFamily="2" charset="0"/>
              </a:rPr>
              <a:t>Dependence on Historical data:</a:t>
            </a:r>
            <a:endParaRPr lang="en-US" dirty="0">
              <a:latin typeface="Ebrima" panose="02000000000000000000" pitchFamily="2" charset="0"/>
              <a:ea typeface="Ebrima" panose="02000000000000000000" pitchFamily="2" charset="0"/>
              <a:cs typeface="Ebrima" panose="02000000000000000000" pitchFamily="2" charset="0"/>
            </a:endParaRPr>
          </a:p>
          <a:p>
            <a:pPr marL="285750" indent="-285750">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The data is always going to be old. </a:t>
            </a:r>
          </a:p>
          <a:p>
            <a:pPr marL="285750" indent="-285750">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Historical data is all we have to go on, and there is no guarantee that the         conditions in the past will continue in the future.</a:t>
            </a:r>
          </a:p>
        </p:txBody>
      </p:sp>
    </p:spTree>
    <p:extLst>
      <p:ext uri="{BB962C8B-B14F-4D97-AF65-F5344CB8AC3E}">
        <p14:creationId xmlns:p14="http://schemas.microsoft.com/office/powerpoint/2010/main" val="77844958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411510"/>
            <a:ext cx="9144000" cy="884466"/>
          </a:xfrm>
        </p:spPr>
        <p:txBody>
          <a:bodyPr anchor="ctr"/>
          <a:lstStyle/>
          <a:p>
            <a:pPr algn="ctr"/>
            <a:r>
              <a:rPr lang="en-IN" sz="3200" b="0" dirty="0">
                <a:solidFill>
                  <a:schemeClr val="tx1"/>
                </a:solidFill>
              </a:rPr>
              <a:t>Problems with Forecasting</a:t>
            </a:r>
          </a:p>
        </p:txBody>
      </p:sp>
      <p:sp>
        <p:nvSpPr>
          <p:cNvPr id="5" name="Rectangle 4"/>
          <p:cNvSpPr/>
          <p:nvPr/>
        </p:nvSpPr>
        <p:spPr>
          <a:xfrm>
            <a:off x="359532" y="1563638"/>
            <a:ext cx="8424936" cy="2949205"/>
          </a:xfrm>
          <a:prstGeom prst="rect">
            <a:avLst/>
          </a:prstGeom>
        </p:spPr>
        <p:txBody>
          <a:bodyPr wrap="square">
            <a:spAutoFit/>
          </a:bodyPr>
          <a:lstStyle/>
          <a:p>
            <a:pPr>
              <a:lnSpc>
                <a:spcPct val="150000"/>
              </a:lnSpc>
            </a:pPr>
            <a:r>
              <a:rPr lang="en-US" b="1" dirty="0">
                <a:latin typeface="Ebrima" panose="02000000000000000000" pitchFamily="2" charset="0"/>
                <a:ea typeface="Ebrima" panose="02000000000000000000" pitchFamily="2" charset="0"/>
                <a:cs typeface="Ebrima" panose="02000000000000000000" pitchFamily="2" charset="0"/>
              </a:rPr>
              <a:t>2. Based on Assumptions:</a:t>
            </a:r>
          </a:p>
          <a:p>
            <a:pPr>
              <a:lnSpc>
                <a:spcPct val="150000"/>
              </a:lnSpc>
            </a:pPr>
            <a:endParaRPr lang="en-US" dirty="0">
              <a:latin typeface="Ebrima" panose="02000000000000000000" pitchFamily="2" charset="0"/>
              <a:ea typeface="Ebrima" panose="02000000000000000000" pitchFamily="2" charset="0"/>
              <a:cs typeface="Ebrima" panose="02000000000000000000" pitchFamily="2" charset="0"/>
            </a:endParaRPr>
          </a:p>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It is impossible to factor in unique or unexpected events, or externalities. </a:t>
            </a:r>
          </a:p>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Assumptions are dangerous, such as the assumption that banks were properly screening borrowers prior to the subprime meltdown. Black swan events have become more common as our reliance on forecasts has grown.</a:t>
            </a:r>
          </a:p>
          <a:p>
            <a:pPr>
              <a:lnSpc>
                <a:spcPct val="150000"/>
              </a:lnSpc>
            </a:pPr>
            <a:endParaRPr lang="en-US" dirty="0">
              <a:latin typeface="Ebrima" panose="02000000000000000000" pitchFamily="2" charset="0"/>
              <a:ea typeface="Ebrima" panose="02000000000000000000" pitchFamily="2" charset="0"/>
              <a:cs typeface="Ebrima" panose="02000000000000000000" pitchFamily="2" charset="0"/>
            </a:endParaRPr>
          </a:p>
        </p:txBody>
      </p:sp>
    </p:spTree>
    <p:extLst>
      <p:ext uri="{BB962C8B-B14F-4D97-AF65-F5344CB8AC3E}">
        <p14:creationId xmlns:p14="http://schemas.microsoft.com/office/powerpoint/2010/main" val="269200951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004" y="483518"/>
            <a:ext cx="9144000" cy="884466"/>
          </a:xfrm>
        </p:spPr>
        <p:txBody>
          <a:bodyPr anchor="ctr"/>
          <a:lstStyle/>
          <a:p>
            <a:pPr algn="ctr"/>
            <a:r>
              <a:rPr lang="en-IN" sz="3200" b="0" dirty="0">
                <a:solidFill>
                  <a:schemeClr val="tx1"/>
                </a:solidFill>
              </a:rPr>
              <a:t>Problems with Forecasting</a:t>
            </a:r>
          </a:p>
        </p:txBody>
      </p:sp>
      <p:sp>
        <p:nvSpPr>
          <p:cNvPr id="5" name="Rectangle 4"/>
          <p:cNvSpPr/>
          <p:nvPr/>
        </p:nvSpPr>
        <p:spPr>
          <a:xfrm>
            <a:off x="395536" y="1707654"/>
            <a:ext cx="8424936" cy="2395207"/>
          </a:xfrm>
          <a:prstGeom prst="rect">
            <a:avLst/>
          </a:prstGeom>
        </p:spPr>
        <p:txBody>
          <a:bodyPr wrap="square">
            <a:spAutoFit/>
          </a:bodyPr>
          <a:lstStyle/>
          <a:p>
            <a:r>
              <a:rPr lang="en-US" b="1" dirty="0">
                <a:latin typeface="Ebrima" panose="02000000000000000000" pitchFamily="2" charset="0"/>
                <a:ea typeface="Ebrima" panose="02000000000000000000" pitchFamily="2" charset="0"/>
                <a:cs typeface="Ebrima" panose="02000000000000000000" pitchFamily="2" charset="0"/>
              </a:rPr>
              <a:t>3. Uncertain Future:</a:t>
            </a:r>
            <a:endParaRPr lang="en-US" dirty="0">
              <a:latin typeface="Ebrima" panose="02000000000000000000" pitchFamily="2" charset="0"/>
              <a:ea typeface="Ebrima" panose="02000000000000000000" pitchFamily="2" charset="0"/>
              <a:cs typeface="Ebrima" panose="02000000000000000000" pitchFamily="2" charset="0"/>
            </a:endParaRPr>
          </a:p>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Forecasts cannot integrate their own impact. </a:t>
            </a:r>
          </a:p>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By having forecasts, accurate or inaccurate, the actions of businesses are           influenced by a factor that cannot be included as a variable. </a:t>
            </a:r>
          </a:p>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In a worst-case scenario, management becomes a slave to historical data and    trends rather than worrying about what the business is doing now.</a:t>
            </a:r>
          </a:p>
        </p:txBody>
      </p:sp>
    </p:spTree>
    <p:extLst>
      <p:ext uri="{BB962C8B-B14F-4D97-AF65-F5344CB8AC3E}">
        <p14:creationId xmlns:p14="http://schemas.microsoft.com/office/powerpoint/2010/main" val="314267782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2536" y="483518"/>
            <a:ext cx="9144000" cy="884466"/>
          </a:xfrm>
        </p:spPr>
        <p:txBody>
          <a:bodyPr anchor="ctr"/>
          <a:lstStyle/>
          <a:p>
            <a:pPr algn="ctr"/>
            <a:r>
              <a:rPr lang="en-IN" sz="3200" b="0" dirty="0">
                <a:solidFill>
                  <a:schemeClr val="tx1"/>
                </a:solidFill>
              </a:rPr>
              <a:t>Forecasting: </a:t>
            </a:r>
            <a:r>
              <a:rPr lang="en-IN" sz="3200" b="0">
                <a:solidFill>
                  <a:schemeClr val="tx1"/>
                </a:solidFill>
              </a:rPr>
              <a:t>Success Story</a:t>
            </a:r>
            <a:endParaRPr lang="en-IN" sz="3200" b="0" dirty="0">
              <a:solidFill>
                <a:schemeClr val="tx1"/>
              </a:solidFill>
            </a:endParaRPr>
          </a:p>
        </p:txBody>
      </p:sp>
      <p:sp>
        <p:nvSpPr>
          <p:cNvPr id="5" name="Rectangle 4"/>
          <p:cNvSpPr/>
          <p:nvPr/>
        </p:nvSpPr>
        <p:spPr>
          <a:xfrm>
            <a:off x="323528" y="1491630"/>
            <a:ext cx="8496944" cy="2949205"/>
          </a:xfrm>
          <a:prstGeom prst="rect">
            <a:avLst/>
          </a:prstGeom>
        </p:spPr>
        <p:txBody>
          <a:bodyPr wrap="square">
            <a:spAutoFit/>
          </a:bodyPr>
          <a:lstStyle/>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ZARA, Spanish clothing and accessories retailer, which has 2,100 stores in 88     countries. </a:t>
            </a:r>
          </a:p>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The brand is renowned for its ability to deliver new clothes to stores quickly and in small batches. </a:t>
            </a:r>
          </a:p>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Twice a week at precise times, store managers order clothes, and twice a week, new garments arrive like clockwork.</a:t>
            </a:r>
          </a:p>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Zara’s supply chain is its competitive advantage. </a:t>
            </a:r>
          </a:p>
        </p:txBody>
      </p:sp>
    </p:spTree>
    <p:extLst>
      <p:ext uri="{BB962C8B-B14F-4D97-AF65-F5344CB8AC3E}">
        <p14:creationId xmlns:p14="http://schemas.microsoft.com/office/powerpoint/2010/main" val="61106263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15516" y="1851670"/>
            <a:ext cx="8712968" cy="2118209"/>
          </a:xfrm>
          <a:prstGeom prst="rect">
            <a:avLst/>
          </a:prstGeom>
        </p:spPr>
        <p:txBody>
          <a:bodyPr wrap="square">
            <a:spAutoFit/>
          </a:bodyPr>
          <a:lstStyle/>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In-house production allows the retailer to be nimble in the amount and variety of new products to be introduced.</a:t>
            </a:r>
          </a:p>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Six months in advance, Zara commits to only 15 to 25 percent of a season’s line. </a:t>
            </a:r>
          </a:p>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The retailer orders only half of its line at the start of the season, which means that up to 50 percent of its clothes are designed and manufactured during the season.</a:t>
            </a:r>
          </a:p>
        </p:txBody>
      </p:sp>
      <p:sp>
        <p:nvSpPr>
          <p:cNvPr id="6" name="Title 1"/>
          <p:cNvSpPr txBox="1">
            <a:spLocks/>
          </p:cNvSpPr>
          <p:nvPr/>
        </p:nvSpPr>
        <p:spPr>
          <a:xfrm>
            <a:off x="230" y="483518"/>
            <a:ext cx="9144000" cy="884466"/>
          </a:xfrm>
          <a:prstGeom prst="rect">
            <a:avLst/>
          </a:prstGeom>
        </p:spPr>
        <p:txBody>
          <a:bodyPr anchor="ctr"/>
          <a:lstStyle>
            <a:lvl1pPr algn="ctr">
              <a:spcBef>
                <a:spcPct val="0"/>
              </a:spcBef>
              <a:buNone/>
              <a:defRPr sz="3200" b="0">
                <a:latin typeface="Arial" pitchFamily="34" charset="0"/>
                <a:ea typeface="+mj-ea"/>
                <a:cs typeface="Arial" pitchFamily="34" charset="0"/>
              </a:defRPr>
            </a:lvl1pPr>
          </a:lstStyle>
          <a:p>
            <a:r>
              <a:rPr lang="en-IN" dirty="0"/>
              <a:t>Forecasting: </a:t>
            </a:r>
            <a:r>
              <a:rPr lang="en-IN"/>
              <a:t>Success Story</a:t>
            </a:r>
            <a:endParaRPr lang="en-IN" dirty="0"/>
          </a:p>
        </p:txBody>
      </p:sp>
    </p:spTree>
    <p:extLst>
      <p:ext uri="{BB962C8B-B14F-4D97-AF65-F5344CB8AC3E}">
        <p14:creationId xmlns:p14="http://schemas.microsoft.com/office/powerpoint/2010/main" val="101082068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15516" y="1563638"/>
            <a:ext cx="8712968" cy="2949205"/>
          </a:xfrm>
          <a:prstGeom prst="rect">
            <a:avLst/>
          </a:prstGeom>
        </p:spPr>
        <p:txBody>
          <a:bodyPr wrap="square">
            <a:spAutoFit/>
          </a:bodyPr>
          <a:lstStyle/>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If a style gains in popularity, Zara reacts instantly, creating a new design of the in-demand style, then gets new items into stores while the trend is still peaking. </a:t>
            </a:r>
          </a:p>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Demand spikes can be addressed quickly because the Zara factory usually            operates at full capacity only four days a week, leaving flexibility for extra shifts.</a:t>
            </a:r>
          </a:p>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Zara’s inventory management software lets the store managers provide customer feedback on the items shoppers prefer and what’s not selling. Zara’s designers     keep sketching, based on the data.</a:t>
            </a:r>
          </a:p>
        </p:txBody>
      </p:sp>
      <p:sp>
        <p:nvSpPr>
          <p:cNvPr id="6" name="Title 1"/>
          <p:cNvSpPr>
            <a:spLocks noGrp="1"/>
          </p:cNvSpPr>
          <p:nvPr>
            <p:ph type="title"/>
          </p:nvPr>
        </p:nvSpPr>
        <p:spPr>
          <a:xfrm>
            <a:off x="30866" y="483518"/>
            <a:ext cx="9144000" cy="884466"/>
          </a:xfrm>
        </p:spPr>
        <p:txBody>
          <a:bodyPr anchor="ctr"/>
          <a:lstStyle/>
          <a:p>
            <a:pPr algn="ctr"/>
            <a:r>
              <a:rPr lang="en-IN" sz="3200" b="0" dirty="0">
                <a:solidFill>
                  <a:schemeClr val="tx1"/>
                </a:solidFill>
              </a:rPr>
              <a:t>Forecasting: Success Story</a:t>
            </a:r>
          </a:p>
        </p:txBody>
      </p:sp>
    </p:spTree>
    <p:extLst>
      <p:ext uri="{BB962C8B-B14F-4D97-AF65-F5344CB8AC3E}">
        <p14:creationId xmlns:p14="http://schemas.microsoft.com/office/powerpoint/2010/main" val="143093076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23528" y="1563638"/>
            <a:ext cx="8712968" cy="2533707"/>
          </a:xfrm>
          <a:prstGeom prst="rect">
            <a:avLst/>
          </a:prstGeom>
        </p:spPr>
        <p:txBody>
          <a:bodyPr wrap="square">
            <a:spAutoFit/>
          </a:bodyPr>
          <a:lstStyle/>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The constant tweaks to clothes give customers a sense of scarcity and exclusivity. This strategy allows Zara to sell more items at full price. </a:t>
            </a:r>
          </a:p>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There are fewer mark-downs and less inventory piling up in any part of supply chain from raw materials to finished products.</a:t>
            </a:r>
          </a:p>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With inventory optimization models, the retailer can determine the quantity to be delivered to a single store twice a week.</a:t>
            </a:r>
          </a:p>
        </p:txBody>
      </p:sp>
      <p:sp>
        <p:nvSpPr>
          <p:cNvPr id="6" name="Title 1"/>
          <p:cNvSpPr>
            <a:spLocks noGrp="1"/>
          </p:cNvSpPr>
          <p:nvPr>
            <p:ph type="title"/>
          </p:nvPr>
        </p:nvSpPr>
        <p:spPr>
          <a:xfrm>
            <a:off x="0" y="483518"/>
            <a:ext cx="9144000" cy="884466"/>
          </a:xfrm>
        </p:spPr>
        <p:txBody>
          <a:bodyPr anchor="ctr"/>
          <a:lstStyle/>
          <a:p>
            <a:pPr algn="ctr"/>
            <a:r>
              <a:rPr lang="en-IN" sz="3200" b="0" dirty="0">
                <a:solidFill>
                  <a:schemeClr val="tx1"/>
                </a:solidFill>
              </a:rPr>
              <a:t>Forecasting: Success Story</a:t>
            </a:r>
          </a:p>
        </p:txBody>
      </p:sp>
    </p:spTree>
    <p:extLst>
      <p:ext uri="{BB962C8B-B14F-4D97-AF65-F5344CB8AC3E}">
        <p14:creationId xmlns:p14="http://schemas.microsoft.com/office/powerpoint/2010/main" val="224034800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23528" y="1707654"/>
            <a:ext cx="8712968" cy="2533707"/>
          </a:xfrm>
          <a:prstGeom prst="rect">
            <a:avLst/>
          </a:prstGeom>
        </p:spPr>
        <p:txBody>
          <a:bodyPr wrap="square">
            <a:spAutoFit/>
          </a:bodyPr>
          <a:lstStyle/>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The stock delivered is small, so if the hastily created design does not sell, there’s  no risk of high inventory.</a:t>
            </a:r>
          </a:p>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Operations are monitored in real time and adjusted accordingly to empower        demand forecasting.</a:t>
            </a:r>
          </a:p>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A key reason retailers need to intensify their focus on demand forecasting is to    achieve greater alignment across their organizations. </a:t>
            </a:r>
          </a:p>
        </p:txBody>
      </p:sp>
      <p:sp>
        <p:nvSpPr>
          <p:cNvPr id="6" name="Title 1"/>
          <p:cNvSpPr>
            <a:spLocks noGrp="1"/>
          </p:cNvSpPr>
          <p:nvPr>
            <p:ph type="title"/>
          </p:nvPr>
        </p:nvSpPr>
        <p:spPr>
          <a:xfrm>
            <a:off x="179512" y="459906"/>
            <a:ext cx="9144000" cy="884466"/>
          </a:xfrm>
        </p:spPr>
        <p:txBody>
          <a:bodyPr anchor="ctr"/>
          <a:lstStyle/>
          <a:p>
            <a:pPr algn="ctr"/>
            <a:r>
              <a:rPr lang="en-IN" sz="3200" b="0" dirty="0">
                <a:solidFill>
                  <a:schemeClr val="tx1"/>
                </a:solidFill>
              </a:rPr>
              <a:t>Forecasting: Success Story</a:t>
            </a:r>
          </a:p>
        </p:txBody>
      </p:sp>
    </p:spTree>
    <p:extLst>
      <p:ext uri="{BB962C8B-B14F-4D97-AF65-F5344CB8AC3E}">
        <p14:creationId xmlns:p14="http://schemas.microsoft.com/office/powerpoint/2010/main" val="136255572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15516" y="2067694"/>
            <a:ext cx="8712968" cy="1702710"/>
          </a:xfrm>
          <a:prstGeom prst="rect">
            <a:avLst/>
          </a:prstGeom>
        </p:spPr>
        <p:txBody>
          <a:bodyPr wrap="square">
            <a:spAutoFit/>
          </a:bodyPr>
          <a:lstStyle/>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Real-time visibility allows integration with merchandise financial plans, and to      align location with assortment, category, space, and pricing. </a:t>
            </a:r>
          </a:p>
          <a:p>
            <a:pPr marL="285750" indent="-285750">
              <a:lnSpc>
                <a:spcPct val="150000"/>
              </a:lnSpc>
              <a:buFont typeface="Arial" panose="020B0604020202020204" pitchFamily="34" charset="0"/>
              <a:buChar char="•"/>
            </a:pPr>
            <a:r>
              <a:rPr lang="en-US" dirty="0">
                <a:latin typeface="Ebrima" panose="02000000000000000000" pitchFamily="2" charset="0"/>
                <a:ea typeface="Ebrima" panose="02000000000000000000" pitchFamily="2" charset="0"/>
                <a:cs typeface="Ebrima" panose="02000000000000000000" pitchFamily="2" charset="0"/>
              </a:rPr>
              <a:t>An enhanced demand forecasting strategy allows retailers to have the most         accurate, up-to-date information and create their own success stories.</a:t>
            </a:r>
          </a:p>
        </p:txBody>
      </p:sp>
      <p:sp>
        <p:nvSpPr>
          <p:cNvPr id="6" name="Title 1"/>
          <p:cNvSpPr>
            <a:spLocks noGrp="1"/>
          </p:cNvSpPr>
          <p:nvPr>
            <p:ph type="title"/>
          </p:nvPr>
        </p:nvSpPr>
        <p:spPr>
          <a:xfrm>
            <a:off x="-108520" y="483518"/>
            <a:ext cx="9144000" cy="884466"/>
          </a:xfrm>
        </p:spPr>
        <p:txBody>
          <a:bodyPr anchor="ctr"/>
          <a:lstStyle/>
          <a:p>
            <a:pPr algn="ctr"/>
            <a:r>
              <a:rPr lang="en-IN" sz="3200" b="0" dirty="0">
                <a:solidFill>
                  <a:schemeClr val="tx1"/>
                </a:solidFill>
              </a:rPr>
              <a:t>Forecasting: Success Story</a:t>
            </a:r>
          </a:p>
        </p:txBody>
      </p:sp>
    </p:spTree>
    <p:extLst>
      <p:ext uri="{BB962C8B-B14F-4D97-AF65-F5344CB8AC3E}">
        <p14:creationId xmlns:p14="http://schemas.microsoft.com/office/powerpoint/2010/main" val="330098855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Businessman holding thank you note Royalty Free Vector Image"/>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8107"/>
          <a:stretch/>
        </p:blipFill>
        <p:spPr bwMode="auto">
          <a:xfrm>
            <a:off x="3059832" y="1275606"/>
            <a:ext cx="2472209" cy="31577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52011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BCBC0B9-606E-446D-8BB3-0FC4BAB13FF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0BAC01E-0B06-40A7-A298-D3339702635B}">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BB950977-37A5-452E-B849-2FC68113620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987</TotalTime>
  <Words>2522</Words>
  <Application>Microsoft Office PowerPoint</Application>
  <PresentationFormat>On-screen Show (16:9)</PresentationFormat>
  <Paragraphs>181</Paragraphs>
  <Slides>50</Slides>
  <Notes>1</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50</vt:i4>
      </vt:variant>
    </vt:vector>
  </HeadingPairs>
  <TitlesOfParts>
    <vt:vector size="60" baseType="lpstr">
      <vt:lpstr>맑은 고딕</vt:lpstr>
      <vt:lpstr>Alexandria</vt:lpstr>
      <vt:lpstr>Aptos</vt:lpstr>
      <vt:lpstr>Arial</vt:lpstr>
      <vt:lpstr>Calibri</vt:lpstr>
      <vt:lpstr>Calibri Light</vt:lpstr>
      <vt:lpstr>Ebrima</vt:lpstr>
      <vt:lpstr>Office Theme</vt:lpstr>
      <vt:lpstr>Custom Design</vt:lpstr>
      <vt:lpstr>1_Office Theme</vt:lpstr>
      <vt:lpstr>PowerPoint Presentation</vt:lpstr>
      <vt:lpstr>PowerPoint Presentation</vt:lpstr>
      <vt:lpstr>PowerPoint Presentation</vt:lpstr>
      <vt:lpstr>Financial Forecasting</vt:lpstr>
      <vt:lpstr>Financial Forecasting</vt:lpstr>
      <vt:lpstr>Financial Forecasting</vt:lpstr>
      <vt:lpstr>Financial Forecasting</vt:lpstr>
      <vt:lpstr>Financial Forecasting</vt:lpstr>
      <vt:lpstr>Uses of  Financial Forecasting</vt:lpstr>
      <vt:lpstr>Financial Forecasting</vt:lpstr>
      <vt:lpstr>Financial Forecasting</vt:lpstr>
      <vt:lpstr>What makes  Financial Forecasting important ?</vt:lpstr>
      <vt:lpstr>Financial Forecasting</vt:lpstr>
      <vt:lpstr>Financial Forecasting</vt:lpstr>
      <vt:lpstr>Budgeting v/s Financial Forecasting</vt:lpstr>
      <vt:lpstr>Financial Forecasting</vt:lpstr>
      <vt:lpstr>Financial Forecasting</vt:lpstr>
      <vt:lpstr>Financial Forecasting</vt:lpstr>
      <vt:lpstr>Financial Forecasting</vt:lpstr>
      <vt:lpstr>Methods of Financial Forecasting</vt:lpstr>
      <vt:lpstr>Methods of Financial Forecasting</vt:lpstr>
      <vt:lpstr>Quantitative Methods of  Financial Forecasting</vt:lpstr>
      <vt:lpstr>Quantitative Methods of  Financial Forecasting</vt:lpstr>
      <vt:lpstr>Quantitative Methods of  Financial Forecasting</vt:lpstr>
      <vt:lpstr>Quantitative Methods of  Financial Forecasting</vt:lpstr>
      <vt:lpstr>Quantitative Methods of  Financial Forecasting</vt:lpstr>
      <vt:lpstr>Quantitative Methods of  Financial Forecasting</vt:lpstr>
      <vt:lpstr>Quantitative Methods of  Financial Forecasting</vt:lpstr>
      <vt:lpstr>Quantitative Methods of  Financial Forecasting</vt:lpstr>
      <vt:lpstr>Quantitative Methods of  Financial Forecasting</vt:lpstr>
      <vt:lpstr>Quantitative Methods of  Financial Forecasting</vt:lpstr>
      <vt:lpstr>Qualitative Methods of  Financial Forecasting</vt:lpstr>
      <vt:lpstr>Qualitative Methods of  Financial Forecasting</vt:lpstr>
      <vt:lpstr>Qualitative Methods of  Financial Forecasting</vt:lpstr>
      <vt:lpstr>Qualitative Methods of  Financial Forecasting</vt:lpstr>
      <vt:lpstr>Qualitative Methods of  Financial Forecasting</vt:lpstr>
      <vt:lpstr>Qualitative Methods of  Financial Forecasting</vt:lpstr>
      <vt:lpstr>Qualitative Methods of  Financial Forecasting</vt:lpstr>
      <vt:lpstr>Problems With Forecasting</vt:lpstr>
      <vt:lpstr>Problems with Forecasting</vt:lpstr>
      <vt:lpstr>Problems with Forecasting</vt:lpstr>
      <vt:lpstr>Problems with Forecasting</vt:lpstr>
      <vt:lpstr>Problems with Forecasting</vt:lpstr>
      <vt:lpstr>Forecasting: Success Story</vt:lpstr>
      <vt:lpstr>PowerPoint Presentation</vt:lpstr>
      <vt:lpstr>Forecasting: Success Story</vt:lpstr>
      <vt:lpstr>Forecasting: Success Story</vt:lpstr>
      <vt:lpstr>Forecasting: Success Story</vt:lpstr>
      <vt:lpstr>Forecasting: Success Story</vt:lpstr>
      <vt:lpstr>PowerPoint Presentation</vt:lpstr>
    </vt:vector>
  </TitlesOfParts>
  <Company>Microsoft Corporation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Registered User</dc:creator>
  <cp:lastModifiedBy>Gitex</cp:lastModifiedBy>
  <cp:revision>97</cp:revision>
  <dcterms:created xsi:type="dcterms:W3CDTF">2014-04-01T16:27:38Z</dcterms:created>
  <dcterms:modified xsi:type="dcterms:W3CDTF">2024-07-05T11:44:52Z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