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256" r:id="rId3"/>
    <p:sldId id="867" r:id="rId4"/>
    <p:sldId id="818" r:id="rId5"/>
    <p:sldId id="820" r:id="rId6"/>
    <p:sldId id="821" r:id="rId7"/>
    <p:sldId id="823" r:id="rId8"/>
    <p:sldId id="866" r:id="rId9"/>
    <p:sldId id="496" r:id="rId10"/>
    <p:sldId id="868" r:id="rId11"/>
    <p:sldId id="869" r:id="rId12"/>
    <p:sldId id="870" r:id="rId13"/>
    <p:sldId id="871" r:id="rId14"/>
    <p:sldId id="872" r:id="rId15"/>
    <p:sldId id="873" r:id="rId16"/>
    <p:sldId id="874" r:id="rId17"/>
    <p:sldId id="875" r:id="rId18"/>
    <p:sldId id="876" r:id="rId19"/>
    <p:sldId id="877" r:id="rId20"/>
    <p:sldId id="878" r:id="rId21"/>
    <p:sldId id="879" r:id="rId22"/>
    <p:sldId id="880" r:id="rId23"/>
    <p:sldId id="881" r:id="rId24"/>
    <p:sldId id="883" r:id="rId25"/>
    <p:sldId id="882" r:id="rId26"/>
    <p:sldId id="884" r:id="rId27"/>
    <p:sldId id="885" r:id="rId28"/>
    <p:sldId id="886" r:id="rId29"/>
    <p:sldId id="887" r:id="rId30"/>
    <p:sldId id="889" r:id="rId31"/>
    <p:sldId id="888" r:id="rId32"/>
    <p:sldId id="842" r:id="rId33"/>
    <p:sldId id="890" r:id="rId34"/>
    <p:sldId id="891" r:id="rId35"/>
    <p:sldId id="892" r:id="rId36"/>
    <p:sldId id="893" r:id="rId37"/>
    <p:sldId id="894" r:id="rId38"/>
    <p:sldId id="896" r:id="rId39"/>
    <p:sldId id="897" r:id="rId40"/>
    <p:sldId id="898" r:id="rId41"/>
    <p:sldId id="899" r:id="rId42"/>
    <p:sldId id="900" r:id="rId43"/>
    <p:sldId id="901" r:id="rId44"/>
    <p:sldId id="902" r:id="rId45"/>
    <p:sldId id="903" r:id="rId46"/>
    <p:sldId id="904" r:id="rId47"/>
    <p:sldId id="865" r:id="rId48"/>
    <p:sldId id="556" r:id="rId49"/>
    <p:sldId id="905" r:id="rId50"/>
    <p:sldId id="4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867"/>
            <p14:sldId id="818"/>
            <p14:sldId id="820"/>
            <p14:sldId id="821"/>
            <p14:sldId id="823"/>
            <p14:sldId id="866"/>
            <p14:sldId id="496"/>
            <p14:sldId id="868"/>
            <p14:sldId id="869"/>
            <p14:sldId id="870"/>
            <p14:sldId id="871"/>
            <p14:sldId id="872"/>
            <p14:sldId id="873"/>
            <p14:sldId id="874"/>
            <p14:sldId id="875"/>
            <p14:sldId id="876"/>
            <p14:sldId id="877"/>
            <p14:sldId id="878"/>
            <p14:sldId id="879"/>
            <p14:sldId id="880"/>
            <p14:sldId id="881"/>
            <p14:sldId id="883"/>
            <p14:sldId id="882"/>
            <p14:sldId id="884"/>
            <p14:sldId id="885"/>
            <p14:sldId id="886"/>
            <p14:sldId id="887"/>
            <p14:sldId id="889"/>
            <p14:sldId id="888"/>
            <p14:sldId id="842"/>
            <p14:sldId id="890"/>
            <p14:sldId id="891"/>
            <p14:sldId id="892"/>
            <p14:sldId id="893"/>
            <p14:sldId id="894"/>
            <p14:sldId id="896"/>
            <p14:sldId id="897"/>
            <p14:sldId id="898"/>
            <p14:sldId id="899"/>
            <p14:sldId id="900"/>
            <p14:sldId id="901"/>
            <p14:sldId id="902"/>
            <p14:sldId id="903"/>
            <p14:sldId id="904"/>
            <p14:sldId id="865"/>
            <p14:sldId id="556"/>
            <p14:sldId id="905"/>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المؤتمرات المحلية أوالإقليمية</a:t>
          </a:r>
        </a:p>
        <a:p>
          <a:r>
            <a:rPr lang="ar-EG" b="1" dirty="0"/>
            <a:t> (الحماية المادية)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إعلانات ومواثيق وإتفاقيات إقليمية ( الحماية المادية)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63610" custScaleY="130853" custRadScaleRad="102230" custRadScaleInc="-3723">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60200"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711329" y="1758112"/>
          <a:ext cx="3771636"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35560" rIns="106680" bIns="35560" numCol="1" spcCol="1270" anchor="ctr" anchorCtr="0">
          <a:noAutofit/>
        </a:bodyPr>
        <a:lstStyle/>
        <a:p>
          <a:pPr marL="0" lvl="0" indent="0" algn="ctr" defTabSz="1244600">
            <a:lnSpc>
              <a:spcPct val="90000"/>
            </a:lnSpc>
            <a:spcBef>
              <a:spcPct val="0"/>
            </a:spcBef>
            <a:spcAft>
              <a:spcPct val="35000"/>
            </a:spcAft>
            <a:buNone/>
          </a:pPr>
          <a:r>
            <a:rPr lang="ar-EG" sz="2800" b="1" kern="1200" dirty="0"/>
            <a:t>المحور الثاني</a:t>
          </a:r>
        </a:p>
        <a:p>
          <a:pPr marL="0" lvl="0" indent="0" algn="ctr" defTabSz="1244600">
            <a:lnSpc>
              <a:spcPct val="90000"/>
            </a:lnSpc>
            <a:spcBef>
              <a:spcPct val="0"/>
            </a:spcBef>
            <a:spcAft>
              <a:spcPct val="35000"/>
            </a:spcAft>
            <a:buNone/>
          </a:pPr>
          <a:r>
            <a:rPr lang="ar-EG" sz="2800" b="1" kern="1200" dirty="0"/>
            <a:t>المؤتمرات المحلية أوالإقليمية</a:t>
          </a:r>
        </a:p>
        <a:p>
          <a:pPr marL="0" lvl="0" indent="0" algn="ctr" defTabSz="1244600">
            <a:lnSpc>
              <a:spcPct val="90000"/>
            </a:lnSpc>
            <a:spcBef>
              <a:spcPct val="0"/>
            </a:spcBef>
            <a:spcAft>
              <a:spcPct val="35000"/>
            </a:spcAft>
            <a:buNone/>
          </a:pPr>
          <a:r>
            <a:rPr lang="ar-EG" sz="2800" b="1" kern="1200" dirty="0"/>
            <a:t> (الحماية المادية)</a:t>
          </a:r>
          <a:endParaRPr lang="en-US" sz="2800" b="1" kern="1200" dirty="0"/>
        </a:p>
      </dsp:txBody>
      <dsp:txXfrm>
        <a:off x="-584852" y="1842630"/>
        <a:ext cx="3580206" cy="1865011"/>
      </dsp:txXfrm>
    </dsp:sp>
    <dsp:sp modelId="{0F5B6810-EEFC-4D69-BAE8-DC6E1811565C}">
      <dsp:nvSpPr>
        <dsp:cNvPr id="0" name=""/>
        <dsp:cNvSpPr/>
      </dsp:nvSpPr>
      <dsp:spPr>
        <a:xfrm>
          <a:off x="2705783"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35560" rIns="106680" bIns="35560" numCol="1" spcCol="1270" anchor="ctr" anchorCtr="0">
          <a:noAutofit/>
        </a:bodyPr>
        <a:lstStyle/>
        <a:p>
          <a:pPr marL="0" lvl="0" indent="0" algn="ctr" defTabSz="1244600">
            <a:lnSpc>
              <a:spcPct val="90000"/>
            </a:lnSpc>
            <a:spcBef>
              <a:spcPct val="0"/>
            </a:spcBef>
            <a:spcAft>
              <a:spcPct val="35000"/>
            </a:spcAft>
            <a:buNone/>
          </a:pPr>
          <a:r>
            <a:rPr lang="ar-EG" sz="2800" b="1" i="0" kern="1200" baseline="0" dirty="0"/>
            <a:t>محاور المحاضرة</a:t>
          </a:r>
          <a:endParaRPr lang="en-US" sz="2800" b="1" kern="1200" dirty="0"/>
        </a:p>
      </dsp:txBody>
      <dsp:txXfrm>
        <a:off x="2778930" y="480022"/>
        <a:ext cx="2158966" cy="1425272"/>
      </dsp:txXfrm>
    </dsp:sp>
    <dsp:sp modelId="{49F6136C-486B-45B5-A6D5-60538B85068F}">
      <dsp:nvSpPr>
        <dsp:cNvPr id="0" name=""/>
        <dsp:cNvSpPr/>
      </dsp:nvSpPr>
      <dsp:spPr>
        <a:xfrm rot="2400000">
          <a:off x="4841902" y="1695020"/>
          <a:ext cx="3693027"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35560" rIns="106680" bIns="35560" numCol="1" spcCol="1270" anchor="ctr" anchorCtr="0">
          <a:noAutofit/>
        </a:bodyPr>
        <a:lstStyle/>
        <a:p>
          <a:pPr marL="0" lvl="0" indent="0" algn="ctr" defTabSz="1244600">
            <a:lnSpc>
              <a:spcPct val="90000"/>
            </a:lnSpc>
            <a:spcBef>
              <a:spcPct val="0"/>
            </a:spcBef>
            <a:spcAft>
              <a:spcPct val="35000"/>
            </a:spcAft>
            <a:buNone/>
          </a:pPr>
          <a:r>
            <a:rPr lang="ar-EG" sz="2800" b="1" kern="1200" dirty="0"/>
            <a:t>المحور الأول</a:t>
          </a:r>
        </a:p>
        <a:p>
          <a:pPr marL="0" lvl="0" indent="0" algn="ctr" defTabSz="1244600">
            <a:lnSpc>
              <a:spcPct val="90000"/>
            </a:lnSpc>
            <a:spcBef>
              <a:spcPct val="0"/>
            </a:spcBef>
            <a:spcAft>
              <a:spcPct val="35000"/>
            </a:spcAft>
            <a:buNone/>
          </a:pPr>
          <a:r>
            <a:rPr lang="ar-EG" sz="2800" b="1" kern="1200" dirty="0"/>
            <a:t>إعلانات ومواثيق وإتفاقيات إقليمية ( الحماية المادية)</a:t>
          </a:r>
          <a:endParaRPr lang="en-US" sz="2800" b="1" kern="1200" dirty="0"/>
        </a:p>
      </dsp:txBody>
      <dsp:txXfrm>
        <a:off x="4901220" y="1772206"/>
        <a:ext cx="3518205"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40264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4337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9747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1652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17664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5582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7205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4184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2206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182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67316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7145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5098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0356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62602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23794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63339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28845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79636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93016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43174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4152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52689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8237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95729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47429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29103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95270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184311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599920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524614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7862344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906076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251819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7260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30261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517394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521712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1870248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7492154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6595782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646213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https://www.asjp.cerist.dz/en/downArticle/434/2/"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5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3.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 Id="rId9"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844494" y="4165831"/>
            <a:ext cx="3694041"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د. أسماء رويعي</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594528" cy="1446550"/>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مقرر قانون الخصوصية </a:t>
            </a:r>
          </a:p>
          <a:p>
            <a:pPr algn="ctr"/>
            <a:r>
              <a:rPr lang="ar-EG" sz="4400" b="1" dirty="0">
                <a:solidFill>
                  <a:srgbClr val="00B0F0"/>
                </a:solidFill>
                <a:latin typeface="Times New Roman" panose="02020603050405020304" pitchFamily="18" charset="0"/>
                <a:cs typeface="Times New Roman" panose="02020603050405020304" pitchFamily="18" charset="0"/>
              </a:rPr>
              <a:t>وحماية البيانات</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04809" y="5060689"/>
            <a:ext cx="4233726" cy="1446550"/>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الثالثة</a:t>
            </a:r>
          </a:p>
          <a:p>
            <a:pPr algn="ctr"/>
            <a:r>
              <a:rPr lang="ar-EG" sz="2800" b="1" dirty="0">
                <a:solidFill>
                  <a:srgbClr val="C00000"/>
                </a:solidFill>
                <a:latin typeface="Times New Roman" panose="02020603050405020304" pitchFamily="18" charset="0"/>
                <a:cs typeface="Times New Roman" panose="02020603050405020304" pitchFamily="18" charset="0"/>
              </a:rPr>
              <a:t>مدي إقرار الحق في الخصوصية</a:t>
            </a:r>
          </a:p>
          <a:p>
            <a:pPr algn="ctr"/>
            <a:r>
              <a:rPr lang="ar-EG" sz="2800" b="1" dirty="0">
                <a:solidFill>
                  <a:srgbClr val="C00000"/>
                </a:solidFill>
                <a:latin typeface="Times New Roman" panose="02020603050405020304" pitchFamily="18" charset="0"/>
                <a:cs typeface="Times New Roman" panose="02020603050405020304" pitchFamily="18" charset="0"/>
              </a:rPr>
              <a:t> علي المستوي الدولي الإقليمي</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796270" y="4445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188222" y="3573168"/>
            <a:ext cx="2522447"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Law </a:t>
            </a:r>
            <a:r>
              <a:rPr lang="ar-EG" sz="2400">
                <a:solidFill>
                  <a:schemeClr val="bg1"/>
                </a:solidFill>
                <a:latin typeface="Times New Roman" panose="02020603050405020304" pitchFamily="18" charset="0"/>
                <a:cs typeface="Times New Roman" panose="02020603050405020304" pitchFamily="18" charset="0"/>
              </a:rPr>
              <a:t>621</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4"/>
          <a:stretch>
            <a:fillRect/>
          </a:stretch>
        </p:blipFill>
        <p:spPr>
          <a:xfrm>
            <a:off x="-1031142"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1608" b="2084"/>
          <a:stretch/>
        </p:blipFill>
        <p:spPr bwMode="auto">
          <a:xfrm>
            <a:off x="0" y="1362372"/>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C2374721-0364-4309-968D-B0E696DF9445}"/>
              </a:ext>
            </a:extLst>
          </p:cNvPr>
          <p:cNvPicPr>
            <a:picLocks noChangeAspect="1"/>
          </p:cNvPicPr>
          <p:nvPr/>
        </p:nvPicPr>
        <p:blipFill>
          <a:blip r:embed="rId2"/>
          <a:stretch>
            <a:fillRect/>
          </a:stretch>
        </p:blipFill>
        <p:spPr>
          <a:xfrm>
            <a:off x="1247438" y="1573125"/>
            <a:ext cx="9268586" cy="4259681"/>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6944248" y="1575385"/>
            <a:ext cx="3418340"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المحاضرة الأولي</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بالحالية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إنهاء المعاهدات الدولية وإيقافها">
            <a:extLst>
              <a:ext uri="{FF2B5EF4-FFF2-40B4-BE49-F238E27FC236}">
                <a16:creationId xmlns:a16="http://schemas.microsoft.com/office/drawing/2014/main" id="{3E4DDD38-514D-43FC-A964-A3C0464B01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125" y="1573125"/>
            <a:ext cx="9020175" cy="40720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127E39A-483A-4CFA-B055-2517ED0C0483}"/>
              </a:ext>
            </a:extLst>
          </p:cNvPr>
          <p:cNvSpPr/>
          <p:nvPr/>
        </p:nvSpPr>
        <p:spPr>
          <a:xfrm>
            <a:off x="1675976" y="1877212"/>
            <a:ext cx="3418340"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المحاضرة الثانية بالحالية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extLst>
      <p:ext uri="{BB962C8B-B14F-4D97-AF65-F5344CB8AC3E}">
        <p14:creationId xmlns:p14="http://schemas.microsoft.com/office/powerpoint/2010/main" val="2314597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نشأة المعاهدات الدولية - موضوع">
            <a:extLst>
              <a:ext uri="{FF2B5EF4-FFF2-40B4-BE49-F238E27FC236}">
                <a16:creationId xmlns:a16="http://schemas.microsoft.com/office/drawing/2014/main" id="{53E95F45-60ED-4764-B27D-BA6D6CA985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7780" y="1690389"/>
            <a:ext cx="9005421" cy="39547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4623830" y="2000749"/>
            <a:ext cx="2559658"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623830" y="2198898"/>
            <a:ext cx="2559658" cy="58477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تمهيد وتقسيم</a:t>
            </a:r>
            <a:r>
              <a:rPr kumimoji="0" lang="ar-SA"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4593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74" name="Picture 2" descr="مفهوم وأنواع المعاهدات الدولية">
            <a:extLst>
              <a:ext uri="{FF2B5EF4-FFF2-40B4-BE49-F238E27FC236}">
                <a16:creationId xmlns:a16="http://schemas.microsoft.com/office/drawing/2014/main" id="{6964B948-BC6A-4BF1-B64E-F3195FEB0C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120" y="1212844"/>
            <a:ext cx="9974580" cy="49188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1" name="Diagram 10">
            <a:extLst>
              <a:ext uri="{FF2B5EF4-FFF2-40B4-BE49-F238E27FC236}">
                <a16:creationId xmlns:a16="http://schemas.microsoft.com/office/drawing/2014/main" id="{00490211-4001-43B2-BD91-BCA962553869}"/>
              </a:ext>
            </a:extLst>
          </p:cNvPr>
          <p:cNvGraphicFramePr/>
          <p:nvPr>
            <p:extLst>
              <p:ext uri="{D42A27DB-BD31-4B8C-83A1-F6EECF244321}">
                <p14:modId xmlns:p14="http://schemas.microsoft.com/office/powerpoint/2010/main" val="2922841715"/>
              </p:ext>
            </p:extLst>
          </p:nvPr>
        </p:nvGraphicFramePr>
        <p:xfrm>
          <a:off x="2080694" y="1337511"/>
          <a:ext cx="7529782" cy="44618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8324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9492623"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290544" y="93151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269962" y="1740014"/>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235110" y="1667711"/>
            <a:ext cx="5718853" cy="414186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cs typeface="Calibri" panose="020F0502020204030204" pitchFamily="34" charset="0"/>
              </a:rPr>
              <a:t>الاتفاقية الأوربية لحقوق الإنسان و حرياته الأساسية.</a:t>
            </a:r>
            <a:endParaRPr lang="en-US" sz="2400" dirty="0">
              <a:solidFill>
                <a:schemeClr val="bg1"/>
              </a:solidFill>
            </a:endParaRPr>
          </a:p>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cs typeface="Calibri" panose="020F0502020204030204" pitchFamily="34" charset="0"/>
              </a:rPr>
              <a:t>إعلان حقوق المواطن العربي .</a:t>
            </a:r>
            <a:endParaRPr lang="en-US" sz="2400" dirty="0">
              <a:solidFill>
                <a:schemeClr val="bg1"/>
              </a:solidFill>
            </a:endParaRPr>
          </a:p>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cs typeface="Calibri" panose="020F0502020204030204" pitchFamily="34" charset="0"/>
              </a:rPr>
              <a:t>الميثاق الإفريقي لحقوق الإنسان والشعوب.</a:t>
            </a:r>
            <a:endParaRPr lang="en-US" sz="2400" dirty="0">
              <a:solidFill>
                <a:schemeClr val="bg1"/>
              </a:solidFill>
            </a:endParaRPr>
          </a:p>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cs typeface="Calibri" panose="020F0502020204030204" pitchFamily="34" charset="0"/>
              </a:rPr>
              <a:t>الاتفاقية الأمريكية لحقوق الإنسان.</a:t>
            </a:r>
            <a:endParaRPr lang="en-US" sz="2400" dirty="0">
              <a:solidFill>
                <a:schemeClr val="bg1"/>
              </a:solidFill>
            </a:endParaRPr>
          </a:p>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cs typeface="Calibri" panose="020F0502020204030204" pitchFamily="34" charset="0"/>
              </a:rPr>
              <a:t>مشروع ميثاق حقوق الإنسان والشعب في الوطن العربي.</a:t>
            </a:r>
            <a:endParaRPr lang="en-US" sz="2400" dirty="0">
              <a:solidFill>
                <a:schemeClr val="bg1"/>
              </a:solidFill>
            </a:endParaRPr>
          </a:p>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cs typeface="Calibri" panose="020F0502020204030204" pitchFamily="34" charset="0"/>
              </a:rPr>
              <a:t>الميثاق العربي لحقوق الإنسان.</a:t>
            </a:r>
            <a:endParaRPr lang="en-US" sz="2400" dirty="0">
              <a:solidFill>
                <a:schemeClr val="bg1"/>
              </a:solidFill>
            </a:endParaRPr>
          </a:p>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cs typeface="Calibri" panose="020F0502020204030204" pitchFamily="34" charset="0"/>
              </a:rPr>
              <a:t>إعلان القاهرة عن حقوق الإنسان في الإسلام.</a:t>
            </a:r>
            <a:endParaRPr lang="en-US" sz="2400" dirty="0">
              <a:solidFill>
                <a:schemeClr val="bg1"/>
              </a:solidFill>
            </a:endParaRPr>
          </a:p>
        </p:txBody>
      </p:sp>
      <p:grpSp>
        <p:nvGrpSpPr>
          <p:cNvPr id="11" name="Group 10">
            <a:extLst>
              <a:ext uri="{FF2B5EF4-FFF2-40B4-BE49-F238E27FC236}">
                <a16:creationId xmlns:a16="http://schemas.microsoft.com/office/drawing/2014/main" id="{473508E9-BEA2-48E6-8441-E4274051F784}"/>
              </a:ext>
            </a:extLst>
          </p:cNvPr>
          <p:cNvGrpSpPr/>
          <p:nvPr/>
        </p:nvGrpSpPr>
        <p:grpSpPr>
          <a:xfrm>
            <a:off x="6867748" y="3075909"/>
            <a:ext cx="3129736" cy="1790626"/>
            <a:chOff x="5095705" y="1791658"/>
            <a:chExt cx="3129736" cy="1790626"/>
          </a:xfrm>
          <a:scene3d>
            <a:camera prst="orthographicFront">
              <a:rot lat="0" lon="0" rev="0"/>
            </a:camera>
            <a:lightRig rig="contrasting" dir="t">
              <a:rot lat="0" lon="0" rev="1200000"/>
            </a:lightRig>
          </a:scene3d>
        </p:grpSpPr>
        <p:sp>
          <p:nvSpPr>
            <p:cNvPr id="12" name="Rectangle: Top Corners Rounded 11">
              <a:extLst>
                <a:ext uri="{FF2B5EF4-FFF2-40B4-BE49-F238E27FC236}">
                  <a16:creationId xmlns:a16="http://schemas.microsoft.com/office/drawing/2014/main" id="{482AD0F4-D833-43F2-AED6-331D451C4D7B}"/>
                </a:ext>
              </a:extLst>
            </p:cNvPr>
            <p:cNvSpPr/>
            <p:nvPr/>
          </p:nvSpPr>
          <p:spPr>
            <a:xfrm rot="2400000">
              <a:off x="5095705" y="1791658"/>
              <a:ext cx="3129736" cy="17906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5" name="Rectangle: Top Corners Rounded 4">
              <a:extLst>
                <a:ext uri="{FF2B5EF4-FFF2-40B4-BE49-F238E27FC236}">
                  <a16:creationId xmlns:a16="http://schemas.microsoft.com/office/drawing/2014/main" id="{2FA84DE5-E3DC-4626-8DAD-767FA84E8CAE}"/>
                </a:ext>
              </a:extLst>
            </p:cNvPr>
            <p:cNvSpPr txBox="1"/>
            <p:nvPr/>
          </p:nvSpPr>
          <p:spPr>
            <a:xfrm rot="2400000">
              <a:off x="5155023" y="1868844"/>
              <a:ext cx="2954914" cy="170321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p>
            <a:p>
              <a:pPr marL="0" lvl="0" indent="0" algn="ctr" defTabSz="1022350">
                <a:lnSpc>
                  <a:spcPct val="90000"/>
                </a:lnSpc>
                <a:spcBef>
                  <a:spcPct val="0"/>
                </a:spcBef>
                <a:spcAft>
                  <a:spcPct val="35000"/>
                </a:spcAft>
                <a:buNone/>
              </a:pPr>
              <a:r>
                <a:rPr lang="ar-EG" sz="2300" b="1" dirty="0"/>
                <a:t>إعلانات ومواثيق وإتفاقيات إقليمية</a:t>
              </a:r>
              <a:r>
                <a:rPr lang="ar-EG" sz="2300" b="1" kern="1200" dirty="0"/>
                <a:t> ( الحماية المادية)</a:t>
              </a:r>
              <a:endParaRPr lang="en-US" sz="2300" b="1" kern="1200" dirty="0"/>
            </a:p>
          </p:txBody>
        </p:sp>
      </p:grpSp>
    </p:spTree>
    <p:extLst>
      <p:ext uri="{BB962C8B-B14F-4D97-AF65-F5344CB8AC3E}">
        <p14:creationId xmlns:p14="http://schemas.microsoft.com/office/powerpoint/2010/main" val="4093239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1251106" y="1791657"/>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عناصر المحاضرة</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915329" y="2730444"/>
            <a:ext cx="6162121" cy="268329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cs typeface="Calibri" panose="020F0502020204030204" pitchFamily="34" charset="0"/>
              </a:rPr>
              <a:t>أولا : الوطن العربي والحق في الخصوصية:</a:t>
            </a:r>
            <a:endParaRPr lang="en-US" sz="16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مؤتمر الإسكندرية 1987.</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مؤتمر حماية حقوق الإنسان في قوانين الإجراءات الجنائية في العالم العربي (القاهرة 1989).</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cs typeface="Calibri" panose="020F0502020204030204" pitchFamily="34" charset="0"/>
              </a:rPr>
              <a:t>ثانيا: العالم الإسلامي والحق في الخصوصية:</a:t>
            </a:r>
            <a:endParaRPr lang="en-US" sz="16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مؤتمر حقوق الإنسان في الشريعة الإسلامية (النيجر 1978)</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البيان العالمي لحقوق الإنسان في الإسلام (باريس 1981)</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567046" y="3162334"/>
            <a:ext cx="3348283" cy="2028502"/>
            <a:chOff x="-3675541" y="2777637"/>
            <a:chExt cx="3348283" cy="2028502"/>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6201" y="2777637"/>
              <a:ext cx="3096979"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675541" y="2877670"/>
              <a:ext cx="3348283"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dirty="0"/>
                <a:t>المؤتمرات المحلية أو الإقليمية</a:t>
              </a:r>
              <a:r>
                <a:rPr lang="ar-EG" sz="2300" b="1" kern="1200" dirty="0"/>
                <a:t> </a:t>
              </a:r>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Tree>
    <p:extLst>
      <p:ext uri="{BB962C8B-B14F-4D97-AF65-F5344CB8AC3E}">
        <p14:creationId xmlns:p14="http://schemas.microsoft.com/office/powerpoint/2010/main" val="1931562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1546846" y="1856438"/>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عناصر المحاضرة</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600567" y="2348895"/>
            <a:ext cx="6562918" cy="31697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cs typeface="Calibri" panose="020F0502020204030204" pitchFamily="34" charset="0"/>
              </a:rPr>
              <a:t>ثالثا: أوربا وإفريقيا والحق في الخصوصية:</a:t>
            </a:r>
            <a:endParaRPr lang="en-US" sz="2400" dirty="0">
              <a:solidFill>
                <a:srgbClr val="C00000"/>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دول شمال في استوكهلم1967.</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بروكسل 1970.</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الحقوق الشخصية و الحرية الفردية 1978 .</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en-US" sz="2400" b="1" dirty="0">
                <a:solidFill>
                  <a:srgbClr val="FFFFFF"/>
                </a:solidFill>
                <a:ea typeface="Times New Roman" panose="02020603050405020304" pitchFamily="18" charset="0"/>
                <a:cs typeface="Calibri" panose="020F0502020204030204" pitchFamily="34" charset="0"/>
              </a:rPr>
              <a:t> </a:t>
            </a:r>
            <a:r>
              <a:rPr lang="ar-SA" sz="2400" b="1" dirty="0">
                <a:solidFill>
                  <a:srgbClr val="FFFFFF"/>
                </a:solidFill>
                <a:ea typeface="Times New Roman" panose="02020603050405020304" pitchFamily="18" charset="0"/>
                <a:cs typeface="Calibri" panose="020F0502020204030204" pitchFamily="34" charset="0"/>
              </a:rPr>
              <a:t>المؤتمر الدولي السابع للمركز الدولي للدراسات والبحوث الاجتماعية والجنائية والإصلاحية الأوربية 1984 .</a:t>
            </a:r>
            <a:endParaRPr lang="en-US" sz="2400" dirty="0">
              <a:solidFill>
                <a:srgbClr val="FFFFFF"/>
              </a:solidFill>
              <a:ea typeface="Calibri" panose="020F050202020403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247438" y="2984750"/>
            <a:ext cx="3348283" cy="2028502"/>
            <a:chOff x="-3675541" y="2777637"/>
            <a:chExt cx="3348283" cy="2028502"/>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6201" y="2777637"/>
              <a:ext cx="3096979"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675541" y="2877670"/>
              <a:ext cx="3348283"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dirty="0"/>
                <a:t>المؤتمرات المحلية أو الإقليمية</a:t>
              </a:r>
              <a:r>
                <a:rPr lang="ar-EG" sz="2300" b="1" kern="1200" dirty="0"/>
                <a:t> </a:t>
              </a:r>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Tree>
    <p:extLst>
      <p:ext uri="{BB962C8B-B14F-4D97-AF65-F5344CB8AC3E}">
        <p14:creationId xmlns:p14="http://schemas.microsoft.com/office/powerpoint/2010/main" val="4059068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4098" name="Picture 2" descr="PolicyAnalises - الاتفاقية الدولية الاتفاقية الدولية international  convention أو المعاهدة treaty (والمصطلحان أصبحا مترادفين) هي اتفاق مكتوب  بين شخصين أو أكثر من الأشخاص الدولية من شأنه أن ينشئ حقوقاً والتزامات  متبادلة في">
            <a:extLst>
              <a:ext uri="{FF2B5EF4-FFF2-40B4-BE49-F238E27FC236}">
                <a16:creationId xmlns:a16="http://schemas.microsoft.com/office/drawing/2014/main" id="{11672171-71CE-4E65-A819-FDD9225140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8194" y="1668780"/>
            <a:ext cx="6843251" cy="399417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Top Corners Rounded 4">
            <a:extLst>
              <a:ext uri="{FF2B5EF4-FFF2-40B4-BE49-F238E27FC236}">
                <a16:creationId xmlns:a16="http://schemas.microsoft.com/office/drawing/2014/main" id="{DAAF5B2B-3257-4734-A136-0288BF50A8FA}"/>
              </a:ext>
            </a:extLst>
          </p:cNvPr>
          <p:cNvSpPr txBox="1"/>
          <p:nvPr/>
        </p:nvSpPr>
        <p:spPr>
          <a:xfrm rot="2400000">
            <a:off x="6934366" y="3352489"/>
            <a:ext cx="3495445" cy="1483763"/>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endParaRPr kumimoji="0" lang="ar-EG" sz="23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a:p>
            <a:pPr marL="0" marR="0" lvl="0" indent="0" algn="ctr" defTabSz="1022350" rtl="0" eaLnBrk="1" fontAlgn="auto" latinLnBrk="0" hangingPunct="1">
              <a:lnSpc>
                <a:spcPct val="90000"/>
              </a:lnSpc>
              <a:spcBef>
                <a:spcPct val="0"/>
              </a:spcBef>
              <a:spcAft>
                <a:spcPct val="35000"/>
              </a:spcAft>
              <a:buClrTx/>
              <a:buSzTx/>
              <a:buFontTx/>
              <a:buNone/>
              <a:tabLst/>
              <a:defRPr/>
            </a:pPr>
            <a:endParaRPr kumimoji="0" lang="en-US" sz="23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Top Corners Rounded 4">
            <a:extLst>
              <a:ext uri="{FF2B5EF4-FFF2-40B4-BE49-F238E27FC236}">
                <a16:creationId xmlns:a16="http://schemas.microsoft.com/office/drawing/2014/main" id="{EA578751-A8E1-4415-AD49-4A9359B44C18}"/>
              </a:ext>
            </a:extLst>
          </p:cNvPr>
          <p:cNvSpPr txBox="1"/>
          <p:nvPr/>
        </p:nvSpPr>
        <p:spPr>
          <a:xfrm rot="2400000">
            <a:off x="6927066" y="3153095"/>
            <a:ext cx="2954914" cy="1703215"/>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p>
          <a:p>
            <a:pPr marL="0" lvl="0" indent="0" algn="ctr" defTabSz="1022350">
              <a:lnSpc>
                <a:spcPct val="90000"/>
              </a:lnSpc>
              <a:spcBef>
                <a:spcPct val="0"/>
              </a:spcBef>
              <a:spcAft>
                <a:spcPct val="35000"/>
              </a:spcAft>
              <a:buNone/>
            </a:pPr>
            <a:r>
              <a:rPr lang="ar-EG" sz="2300" b="1" dirty="0"/>
              <a:t>إعلانات ومواثيق وإتفاقيات إقليمية</a:t>
            </a:r>
            <a:r>
              <a:rPr lang="ar-EG" sz="2300" b="1" kern="1200" dirty="0"/>
              <a:t> ( الحماية المادية)</a:t>
            </a:r>
            <a:endParaRPr lang="en-US" sz="2300" b="1" kern="1200" dirty="0"/>
          </a:p>
        </p:txBody>
      </p:sp>
      <p:grpSp>
        <p:nvGrpSpPr>
          <p:cNvPr id="14" name="Group 13">
            <a:extLst>
              <a:ext uri="{FF2B5EF4-FFF2-40B4-BE49-F238E27FC236}">
                <a16:creationId xmlns:a16="http://schemas.microsoft.com/office/drawing/2014/main" id="{41E41613-6CC7-4052-A2C1-242F3FC84C92}"/>
              </a:ext>
            </a:extLst>
          </p:cNvPr>
          <p:cNvGrpSpPr/>
          <p:nvPr/>
        </p:nvGrpSpPr>
        <p:grpSpPr>
          <a:xfrm>
            <a:off x="6867748" y="3075909"/>
            <a:ext cx="3129736" cy="1790626"/>
            <a:chOff x="5095705" y="1791658"/>
            <a:chExt cx="3129736" cy="1790626"/>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9C31990E-1A02-4C46-9789-F184D71F5FD1}"/>
                </a:ext>
              </a:extLst>
            </p:cNvPr>
            <p:cNvSpPr/>
            <p:nvPr/>
          </p:nvSpPr>
          <p:spPr>
            <a:xfrm rot="2400000">
              <a:off x="5095705" y="1791658"/>
              <a:ext cx="3129736" cy="17906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105CE674-16B0-4EBD-9BBE-48F3A36A3B83}"/>
                </a:ext>
              </a:extLst>
            </p:cNvPr>
            <p:cNvSpPr txBox="1"/>
            <p:nvPr/>
          </p:nvSpPr>
          <p:spPr>
            <a:xfrm rot="2400000">
              <a:off x="5155023" y="1868844"/>
              <a:ext cx="2954914" cy="170321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p>
            <a:p>
              <a:pPr marL="0" lvl="0" indent="0" algn="ctr" defTabSz="1022350">
                <a:lnSpc>
                  <a:spcPct val="90000"/>
                </a:lnSpc>
                <a:spcBef>
                  <a:spcPct val="0"/>
                </a:spcBef>
                <a:spcAft>
                  <a:spcPct val="35000"/>
                </a:spcAft>
                <a:buNone/>
              </a:pPr>
              <a:r>
                <a:rPr lang="ar-EG" sz="2300" b="1" dirty="0"/>
                <a:t>إعلانات ومواثيق وإتفاقيات إقليمية</a:t>
              </a:r>
              <a:r>
                <a:rPr lang="ar-EG" sz="2300" b="1" kern="1200" dirty="0"/>
                <a:t> ( الحماية المادية)</a:t>
              </a:r>
              <a:endParaRPr lang="en-US" sz="2300" b="1" kern="1200" dirty="0"/>
            </a:p>
          </p:txBody>
        </p:sp>
      </p:grpSp>
      <p:sp>
        <p:nvSpPr>
          <p:cNvPr id="18" name="Flowchart: Alternate Process 17">
            <a:extLst>
              <a:ext uri="{FF2B5EF4-FFF2-40B4-BE49-F238E27FC236}">
                <a16:creationId xmlns:a16="http://schemas.microsoft.com/office/drawing/2014/main" id="{768B1DB3-47CF-409D-8954-9CAE076DA673}"/>
              </a:ext>
            </a:extLst>
          </p:cNvPr>
          <p:cNvSpPr/>
          <p:nvPr/>
        </p:nvSpPr>
        <p:spPr>
          <a:xfrm>
            <a:off x="1409423" y="4604787"/>
            <a:ext cx="6030929" cy="11251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400" b="1" dirty="0">
                <a:solidFill>
                  <a:schemeClr val="tx1"/>
                </a:solidFill>
                <a:ea typeface="Times New Roman" panose="02020603050405020304" pitchFamily="18" charset="0"/>
                <a:cs typeface="Calibri" panose="020F0502020204030204" pitchFamily="34" charset="0"/>
              </a:rPr>
              <a:t>الاتفاقية الأوربية لحقوق الإنسان و حرياته الأساسية.</a:t>
            </a:r>
          </a:p>
        </p:txBody>
      </p:sp>
    </p:spTree>
    <p:extLst>
      <p:ext uri="{BB962C8B-B14F-4D97-AF65-F5344CB8AC3E}">
        <p14:creationId xmlns:p14="http://schemas.microsoft.com/office/powerpoint/2010/main" val="2820957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نشأة وتطور حقوق الإنسان - موضوع">
            <a:extLst>
              <a:ext uri="{FF2B5EF4-FFF2-40B4-BE49-F238E27FC236}">
                <a16:creationId xmlns:a16="http://schemas.microsoft.com/office/drawing/2014/main" id="{4AA00230-74C3-471F-9ED7-6EDFFAEFB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7355" y="1710813"/>
            <a:ext cx="9035845" cy="3934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lowchart: Alternate Process 16">
            <a:extLst>
              <a:ext uri="{FF2B5EF4-FFF2-40B4-BE49-F238E27FC236}">
                <a16:creationId xmlns:a16="http://schemas.microsoft.com/office/drawing/2014/main" id="{4FB5EFC5-1769-49F0-9780-C7E244F6D003}"/>
              </a:ext>
            </a:extLst>
          </p:cNvPr>
          <p:cNvSpPr/>
          <p:nvPr/>
        </p:nvSpPr>
        <p:spPr>
          <a:xfrm>
            <a:off x="2808634" y="2261420"/>
            <a:ext cx="6030929" cy="82492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cs typeface="Calibri" panose="020F0502020204030204" pitchFamily="34" charset="0"/>
              </a:rPr>
              <a:t>الاتفاقية الأوربية لحقوق الإنسان و حرياته الأساسية.</a:t>
            </a:r>
          </a:p>
        </p:txBody>
      </p:sp>
    </p:spTree>
    <p:extLst>
      <p:ext uri="{BB962C8B-B14F-4D97-AF65-F5344CB8AC3E}">
        <p14:creationId xmlns:p14="http://schemas.microsoft.com/office/powerpoint/2010/main" val="375059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نشأة وتطور حقوق الإنسان - موضوع">
            <a:extLst>
              <a:ext uri="{FF2B5EF4-FFF2-40B4-BE49-F238E27FC236}">
                <a16:creationId xmlns:a16="http://schemas.microsoft.com/office/drawing/2014/main" id="{4AA00230-74C3-471F-9ED7-6EDFFAEFB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7355" y="1710813"/>
            <a:ext cx="9035845" cy="3934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lowchart: Alternate Process 16">
            <a:extLst>
              <a:ext uri="{FF2B5EF4-FFF2-40B4-BE49-F238E27FC236}">
                <a16:creationId xmlns:a16="http://schemas.microsoft.com/office/drawing/2014/main" id="{4FB5EFC5-1769-49F0-9780-C7E244F6D003}"/>
              </a:ext>
            </a:extLst>
          </p:cNvPr>
          <p:cNvSpPr/>
          <p:nvPr/>
        </p:nvSpPr>
        <p:spPr>
          <a:xfrm>
            <a:off x="2808634" y="2261420"/>
            <a:ext cx="6030929" cy="82492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SA" sz="24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cs typeface="Calibri" panose="020F0502020204030204" pitchFamily="34" charset="0"/>
              </a:rPr>
              <a:t>الاتفاقية الأوربية لحقوق الإنسان و حرياته الأساسية</a:t>
            </a:r>
            <a:r>
              <a:rPr kumimoji="0" lang="en-US" sz="24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cs typeface="Calibri" panose="020F0502020204030204" pitchFamily="34" charset="0"/>
              </a:rPr>
              <a:t>:</a:t>
            </a:r>
          </a:p>
          <a:p>
            <a:pPr marR="0" lvl="0" algn="just" defTabSz="914400" rtl="1" eaLnBrk="1" fontAlgn="auto" latinLnBrk="0" hangingPunct="1">
              <a:lnSpc>
                <a:spcPct val="100000"/>
              </a:lnSpc>
              <a:spcBef>
                <a:spcPts val="0"/>
              </a:spcBef>
              <a:spcAft>
                <a:spcPts val="500"/>
              </a:spcAft>
              <a:buClrTx/>
              <a:buSzTx/>
              <a:tabLst/>
              <a:defRPr/>
            </a:pPr>
            <a:r>
              <a:rPr lang="en-US" sz="2400" b="1" dirty="0">
                <a:solidFill>
                  <a:prstClr val="white"/>
                </a:solidFill>
                <a:latin typeface="Calibri" panose="020F0502020204030204"/>
                <a:ea typeface="Times New Roman" panose="02020603050405020304" pitchFamily="18" charset="0"/>
                <a:cs typeface="Calibri" panose="020F0502020204030204" pitchFamily="34" charset="0"/>
              </a:rPr>
              <a:t>     </a:t>
            </a:r>
            <a:r>
              <a:rPr lang="ar-EG" sz="2400" b="1" dirty="0">
                <a:solidFill>
                  <a:prstClr val="white"/>
                </a:solidFill>
                <a:latin typeface="Calibri" panose="020F0502020204030204"/>
                <a:ea typeface="Times New Roman" panose="02020603050405020304" pitchFamily="18" charset="0"/>
                <a:cs typeface="Calibri" panose="020F0502020204030204" pitchFamily="34" charset="0"/>
              </a:rPr>
              <a:t>أ. مواد الإتفاقية:</a:t>
            </a:r>
            <a:endParaRPr kumimoji="0" lang="ar-SA" sz="24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893067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نشأة وتطور حقوق الإنسان - موضوع">
            <a:extLst>
              <a:ext uri="{FF2B5EF4-FFF2-40B4-BE49-F238E27FC236}">
                <a16:creationId xmlns:a16="http://schemas.microsoft.com/office/drawing/2014/main" id="{4AA00230-74C3-471F-9ED7-6EDFFAEFB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7355" y="1710813"/>
            <a:ext cx="9035845" cy="3934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lowchart: Alternate Process 16">
            <a:extLst>
              <a:ext uri="{FF2B5EF4-FFF2-40B4-BE49-F238E27FC236}">
                <a16:creationId xmlns:a16="http://schemas.microsoft.com/office/drawing/2014/main" id="{4FB5EFC5-1769-49F0-9780-C7E244F6D003}"/>
              </a:ext>
            </a:extLst>
          </p:cNvPr>
          <p:cNvSpPr/>
          <p:nvPr/>
        </p:nvSpPr>
        <p:spPr>
          <a:xfrm>
            <a:off x="1581151" y="3695519"/>
            <a:ext cx="8486774" cy="194963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57300" lvl="2" indent="-342900" algn="just" rtl="1">
              <a:spcAft>
                <a:spcPts val="500"/>
              </a:spcAft>
              <a:buFont typeface="+mj-lt"/>
              <a:buAutoNum type="arabicPeriod"/>
            </a:pPr>
            <a:r>
              <a:rPr kumimoji="0" lang="ar-SA" sz="28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cs typeface="Calibri" panose="020F0502020204030204" pitchFamily="34" charset="0"/>
              </a:rPr>
              <a:t>الاتفاقية الأوربية لحقوق الإنسان و حرياته الأساسية</a:t>
            </a:r>
            <a:r>
              <a:rPr kumimoji="0" lang="en-US" sz="28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cs typeface="Calibri" panose="020F0502020204030204" pitchFamily="34" charset="0"/>
              </a:rPr>
              <a:t>:</a:t>
            </a:r>
          </a:p>
          <a:p>
            <a:pPr algn="just" rtl="1">
              <a:spcAft>
                <a:spcPts val="500"/>
              </a:spcAft>
            </a:pPr>
            <a:r>
              <a:rPr kumimoji="0" lang="en-US" sz="28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cs typeface="Calibri" panose="020F0502020204030204" pitchFamily="34" charset="0"/>
              </a:rPr>
              <a:t>    </a:t>
            </a:r>
            <a:r>
              <a:rPr lang="ar-SA" sz="2800" b="1" dirty="0"/>
              <a:t>ما هيه الشروط التي بمقتضاها يمكن إيراد تحفظات علي ممارسة الحق في الخصوصية وفقا لما تفصح عنه المادة الثامنة السابق ذكرها؟؟؟</a:t>
            </a:r>
            <a:endParaRPr lang="en-US" sz="2800" dirty="0"/>
          </a:p>
        </p:txBody>
      </p:sp>
    </p:spTree>
    <p:extLst>
      <p:ext uri="{BB962C8B-B14F-4D97-AF65-F5344CB8AC3E}">
        <p14:creationId xmlns:p14="http://schemas.microsoft.com/office/powerpoint/2010/main" val="28575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نشأة وتطور حقوق الإنسان - موضوع">
            <a:extLst>
              <a:ext uri="{FF2B5EF4-FFF2-40B4-BE49-F238E27FC236}">
                <a16:creationId xmlns:a16="http://schemas.microsoft.com/office/drawing/2014/main" id="{4AA00230-74C3-471F-9ED7-6EDFFAEFB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7355" y="1710813"/>
            <a:ext cx="9035845" cy="3934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2499692" y="2331719"/>
            <a:ext cx="7192616" cy="219456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وقد أوضحت لجنة خبراء المجلس الأوربي لحقوق الإنسان </a:t>
            </a:r>
            <a:r>
              <a:rPr lang="ar-SA" sz="24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بأن التدخل في نطاق الخصوصية من قبل شخص عادي، أو من هيئة، أو من مؤسسة ليست لها صفة السلطة العامة لا يكون مقبولا</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كذلك إلا في ظروف استثنائية، وبما تقتضيه حالات الضرورة القصوى. وقد عددت الحالات التي يمكن فيها التدخل علي النحو التالي :</a:t>
            </a:r>
            <a:endParaRPr kumimoji="0" lang="en-US" sz="24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863917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نشأة وتطور حقوق الإنسان - موضوع">
            <a:extLst>
              <a:ext uri="{FF2B5EF4-FFF2-40B4-BE49-F238E27FC236}">
                <a16:creationId xmlns:a16="http://schemas.microsoft.com/office/drawing/2014/main" id="{4AA00230-74C3-471F-9ED7-6EDFFAEFB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7355" y="1710813"/>
            <a:ext cx="9035845" cy="3934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1914525" y="4452942"/>
            <a:ext cx="8067675" cy="85725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EG" sz="2400" dirty="0">
                <a:solidFill>
                  <a:schemeClr val="bg1"/>
                </a:solidFill>
                <a:latin typeface="Calibri" panose="020F0502020204030204" pitchFamily="34" charset="0"/>
                <a:ea typeface="Times New Roman" panose="02020603050405020304" pitchFamily="18" charset="0"/>
                <a:cs typeface="Calibri" panose="020F0502020204030204" pitchFamily="34" charset="0"/>
              </a:rPr>
              <a:t>ج. </a:t>
            </a:r>
            <a:r>
              <a:rPr lang="ar-SA"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تمتع الشخص المعنوي بالحق في الخصوصية استنادا للاتفاقية الأوربية :</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48477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نشأة وتطور حقوق الإنسان - موضوع">
            <a:extLst>
              <a:ext uri="{FF2B5EF4-FFF2-40B4-BE49-F238E27FC236}">
                <a16:creationId xmlns:a16="http://schemas.microsoft.com/office/drawing/2014/main" id="{4AA00230-74C3-471F-9ED7-6EDFFAEFB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7355" y="1710813"/>
            <a:ext cx="9035845" cy="3934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1883479" y="4289936"/>
            <a:ext cx="4600575" cy="85725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bg2"/>
                </a:solidFill>
                <a:latin typeface="Calibri" panose="020F0502020204030204" pitchFamily="34" charset="0"/>
                <a:ea typeface="Times New Roman" panose="02020603050405020304" pitchFamily="18" charset="0"/>
                <a:cs typeface="Calibri" panose="020F0502020204030204" pitchFamily="34" charset="0"/>
              </a:rPr>
              <a:t>د. علي من يقع عاتق الالتزام بالاتفاقية ؟؟</a:t>
            </a:r>
            <a:endParaRPr lang="en-US" sz="2400" dirty="0">
              <a:solidFill>
                <a:schemeClr val="bg2"/>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68496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كيفية حماية حقوق الإنسان | المرسال">
            <a:extLst>
              <a:ext uri="{FF2B5EF4-FFF2-40B4-BE49-F238E27FC236}">
                <a16:creationId xmlns:a16="http://schemas.microsoft.com/office/drawing/2014/main" id="{D98A7F8B-A1DE-449B-B1DF-05E413C27F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1690389"/>
            <a:ext cx="9067800" cy="40589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672525" y="3429000"/>
            <a:ext cx="4747576" cy="8763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2. </a:t>
            </a:r>
            <a:r>
              <a:rPr lang="ar-SA"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إعلان حقوق المواطن العربي (1966)</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12995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كيفية حماية حقوق الإنسان | المرسال">
            <a:extLst>
              <a:ext uri="{FF2B5EF4-FFF2-40B4-BE49-F238E27FC236}">
                <a16:creationId xmlns:a16="http://schemas.microsoft.com/office/drawing/2014/main" id="{D98A7F8B-A1DE-449B-B1DF-05E413C27F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1690389"/>
            <a:ext cx="9067800" cy="40589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692373" y="3429000"/>
            <a:ext cx="4747576" cy="8763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en-US" sz="2400" b="1" dirty="0"/>
              <a:t>3</a:t>
            </a:r>
            <a:r>
              <a:rPr lang="ar-EG" sz="2400" b="1" dirty="0"/>
              <a:t>. </a:t>
            </a:r>
            <a:r>
              <a:rPr lang="ar-SA" sz="2400" b="1" dirty="0"/>
              <a:t>الميثاق الأفريقي لحقوق الإنسان والشعوب</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53925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كيفية حماية حقوق الإنسان | المرسال">
            <a:extLst>
              <a:ext uri="{FF2B5EF4-FFF2-40B4-BE49-F238E27FC236}">
                <a16:creationId xmlns:a16="http://schemas.microsoft.com/office/drawing/2014/main" id="{D98A7F8B-A1DE-449B-B1DF-05E413C27F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1690389"/>
            <a:ext cx="9067800" cy="40589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692373" y="3429000"/>
            <a:ext cx="4747576" cy="8763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en-US" sz="2400" b="1" dirty="0"/>
              <a:t>3</a:t>
            </a:r>
            <a:r>
              <a:rPr lang="ar-EG" sz="2400" b="1" dirty="0"/>
              <a:t>. </a:t>
            </a:r>
            <a:r>
              <a:rPr lang="ar-SA" sz="2400" b="1" dirty="0"/>
              <a:t>الميثاق الأفريقي لحقوق الإنسان والشعوب</a:t>
            </a:r>
            <a:endParaRPr lang="ar-EG" sz="2400" b="1" dirty="0"/>
          </a:p>
          <a:p>
            <a:pPr marR="0" lvl="0" algn="ctr" rtl="1">
              <a:lnSpc>
                <a:spcPct val="107000"/>
              </a:lnSpc>
              <a:spcBef>
                <a:spcPts val="0"/>
              </a:spcBef>
              <a:spcAft>
                <a:spcPts val="500"/>
              </a:spcAft>
            </a:pPr>
            <a:r>
              <a:rPr lang="ar-EG" sz="2400" b="1" dirty="0">
                <a:solidFill>
                  <a:schemeClr val="tx1"/>
                </a:solidFill>
                <a:latin typeface="Calibri" panose="020F0502020204030204" pitchFamily="34" charset="0"/>
                <a:ea typeface="Calibri" panose="020F0502020204030204" pitchFamily="34" charset="0"/>
                <a:cs typeface="Arial" panose="020B0604020202020204" pitchFamily="34" charset="0"/>
              </a:rPr>
              <a:t>أ. مواد وأهداف الميثاق:</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83533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كيفية حماية حقوق الإنسان | المرسال">
            <a:extLst>
              <a:ext uri="{FF2B5EF4-FFF2-40B4-BE49-F238E27FC236}">
                <a16:creationId xmlns:a16="http://schemas.microsoft.com/office/drawing/2014/main" id="{D98A7F8B-A1DE-449B-B1DF-05E413C27F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1690389"/>
            <a:ext cx="9067800" cy="40589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2876550" y="3143250"/>
            <a:ext cx="5867400" cy="11620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en-US" sz="2400" b="1" dirty="0"/>
              <a:t>3</a:t>
            </a:r>
            <a:r>
              <a:rPr lang="ar-EG" sz="2400" b="1" dirty="0"/>
              <a:t>. </a:t>
            </a:r>
            <a:r>
              <a:rPr lang="ar-SA" sz="2400" b="1" dirty="0"/>
              <a:t>الميثاق الأفريقي لحقوق الإنسان والشعوب</a:t>
            </a:r>
            <a:endParaRPr lang="ar-EG" sz="2400" b="1" dirty="0"/>
          </a:p>
          <a:p>
            <a:pPr marR="0" lvl="0" algn="ctr" rtl="1">
              <a:lnSpc>
                <a:spcPct val="107000"/>
              </a:lnSpc>
              <a:spcBef>
                <a:spcPts val="0"/>
              </a:spcBef>
              <a:spcAft>
                <a:spcPts val="500"/>
              </a:spcAft>
            </a:pPr>
            <a:r>
              <a:rPr lang="ar-EG" sz="2400" b="1" dirty="0">
                <a:solidFill>
                  <a:schemeClr val="tx1"/>
                </a:solidFill>
                <a:latin typeface="Calibri" panose="020F0502020204030204" pitchFamily="34" charset="0"/>
                <a:ea typeface="Calibri" panose="020F0502020204030204" pitchFamily="34" charset="0"/>
                <a:cs typeface="Arial" panose="020B0604020202020204" pitchFamily="34" charset="0"/>
              </a:rPr>
              <a:t>           ب. اللجنة الإفريقية لحقوق الإنسان والشعوب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489300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يوم حقوق الإنسان | UNESCO">
            <a:extLst>
              <a:ext uri="{FF2B5EF4-FFF2-40B4-BE49-F238E27FC236}">
                <a16:creationId xmlns:a16="http://schemas.microsoft.com/office/drawing/2014/main" id="{8022879B-03DC-4F63-AA81-61274AD6B6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1126" y="1801602"/>
            <a:ext cx="8888124" cy="38012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562349" y="3114675"/>
            <a:ext cx="4295775" cy="10096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t>4. </a:t>
            </a:r>
            <a:r>
              <a:rPr lang="ar-SA" sz="2400" b="1" dirty="0"/>
              <a:t>ال</a:t>
            </a:r>
            <a:r>
              <a:rPr lang="ar-EG" sz="2400" b="1" dirty="0"/>
              <a:t>إتفاقية الأمريكية لحقوق الإنسان</a:t>
            </a:r>
          </a:p>
        </p:txBody>
      </p:sp>
    </p:spTree>
    <p:extLst>
      <p:ext uri="{BB962C8B-B14F-4D97-AF65-F5344CB8AC3E}">
        <p14:creationId xmlns:p14="http://schemas.microsoft.com/office/powerpoint/2010/main" val="24310379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يوم حقوق الإنسان | UNESCO">
            <a:extLst>
              <a:ext uri="{FF2B5EF4-FFF2-40B4-BE49-F238E27FC236}">
                <a16:creationId xmlns:a16="http://schemas.microsoft.com/office/drawing/2014/main" id="{8022879B-03DC-4F63-AA81-61274AD6B6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025" y="1801602"/>
            <a:ext cx="8926225" cy="38012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562349" y="3114675"/>
            <a:ext cx="4295775" cy="10096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t>4. </a:t>
            </a:r>
            <a:r>
              <a:rPr lang="ar-SA" sz="2400" b="1" dirty="0"/>
              <a:t>ال</a:t>
            </a:r>
            <a:r>
              <a:rPr lang="ar-EG" sz="2400" b="1" dirty="0"/>
              <a:t>إتفاقية الأمريكية لحقوق الإنسان:</a:t>
            </a:r>
          </a:p>
          <a:p>
            <a:pPr marR="0" lvl="0" algn="ctr" rtl="1">
              <a:lnSpc>
                <a:spcPct val="107000"/>
              </a:lnSpc>
              <a:spcBef>
                <a:spcPts val="0"/>
              </a:spcBef>
              <a:spcAft>
                <a:spcPts val="500"/>
              </a:spcAft>
            </a:pPr>
            <a:r>
              <a:rPr lang="ar-EG" sz="2400" b="1" dirty="0">
                <a:solidFill>
                  <a:schemeClr val="tx1"/>
                </a:solidFill>
              </a:rPr>
              <a:t>أ. مواد الإتفاقية:</a:t>
            </a:r>
          </a:p>
        </p:txBody>
      </p:sp>
    </p:spTree>
    <p:extLst>
      <p:ext uri="{BB962C8B-B14F-4D97-AF65-F5344CB8AC3E}">
        <p14:creationId xmlns:p14="http://schemas.microsoft.com/office/powerpoint/2010/main" val="1405405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يوم حقوق الإنسان | UNESCO">
            <a:extLst>
              <a:ext uri="{FF2B5EF4-FFF2-40B4-BE49-F238E27FC236}">
                <a16:creationId xmlns:a16="http://schemas.microsoft.com/office/drawing/2014/main" id="{8022879B-03DC-4F63-AA81-61274AD6B6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025" y="1801602"/>
            <a:ext cx="8926225" cy="38012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2924175" y="3257549"/>
            <a:ext cx="6334126" cy="866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t>4. </a:t>
            </a:r>
            <a:r>
              <a:rPr lang="ar-SA" sz="2400" b="1" dirty="0"/>
              <a:t>ال</a:t>
            </a:r>
            <a:r>
              <a:rPr lang="ar-EG" sz="2400" b="1" dirty="0"/>
              <a:t>إتفاقية الأمريكية لحقوق الإنسان:</a:t>
            </a:r>
          </a:p>
          <a:p>
            <a:pPr algn="just" rtl="1">
              <a:lnSpc>
                <a:spcPct val="107000"/>
              </a:lnSpc>
              <a:spcAft>
                <a:spcPts val="500"/>
              </a:spcAft>
            </a:pPr>
            <a:r>
              <a:rPr lang="ar-SA"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ب. ماهية وسائل ضمان حقوق الإنسان في هذه الاتفاقية ؟</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24631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يوم حقوق الإنسان | UNESCO">
            <a:extLst>
              <a:ext uri="{FF2B5EF4-FFF2-40B4-BE49-F238E27FC236}">
                <a16:creationId xmlns:a16="http://schemas.microsoft.com/office/drawing/2014/main" id="{8022879B-03DC-4F63-AA81-61274AD6B6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025" y="1801602"/>
            <a:ext cx="8926225" cy="38012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2924175" y="3257549"/>
            <a:ext cx="6334126" cy="866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5. </a:t>
            </a:r>
            <a:r>
              <a:rPr lang="ar-SA"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مشروع ميثاق حقوق الإنسان والشعب في الوطن العربي</a:t>
            </a:r>
            <a:r>
              <a:rPr lang="ar-EG"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320167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2" name="Picture 4" descr="المواطنة بين الإسلاموية وحقوق الإنسان - مركز أبحاث مينا">
            <a:extLst>
              <a:ext uri="{FF2B5EF4-FFF2-40B4-BE49-F238E27FC236}">
                <a16:creationId xmlns:a16="http://schemas.microsoft.com/office/drawing/2014/main" id="{5544D574-3B1F-4E42-B333-96504BCC6F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025" y="1641998"/>
            <a:ext cx="9077325" cy="40031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033274" y="2847975"/>
            <a:ext cx="5672576" cy="14096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6. </a:t>
            </a:r>
            <a:r>
              <a:rPr lang="ar-SA"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الميثاق العربي لحقوق الإنسان</a:t>
            </a:r>
            <a:r>
              <a:rPr lang="ar-EG"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a:p>
            <a:pPr marR="0" lvl="0" algn="ctr" rtl="1">
              <a:lnSpc>
                <a:spcPct val="107000"/>
              </a:lnSpc>
              <a:spcBef>
                <a:spcPts val="0"/>
              </a:spcBef>
              <a:spcAft>
                <a:spcPts val="500"/>
              </a:spcAft>
            </a:pPr>
            <a:r>
              <a:rPr lang="ar-EG" sz="3600" b="1" dirty="0">
                <a:solidFill>
                  <a:schemeClr val="tx1"/>
                </a:solidFill>
                <a:latin typeface="Calibri" panose="020F0502020204030204" pitchFamily="34" charset="0"/>
                <a:ea typeface="Calibri" panose="020F0502020204030204" pitchFamily="34" charset="0"/>
                <a:cs typeface="Calibri" panose="020F0502020204030204" pitchFamily="34" charset="0"/>
              </a:rPr>
              <a:t>أولا: المشروع الاول:</a:t>
            </a:r>
            <a:endParaRPr lang="en-US" sz="36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120235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2" name="Picture 4" descr="المواطنة بين الإسلاموية وحقوق الإنسان - مركز أبحاث مينا">
            <a:extLst>
              <a:ext uri="{FF2B5EF4-FFF2-40B4-BE49-F238E27FC236}">
                <a16:creationId xmlns:a16="http://schemas.microsoft.com/office/drawing/2014/main" id="{5544D574-3B1F-4E42-B333-96504BCC6F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025" y="1641998"/>
            <a:ext cx="9077325" cy="40031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033274" y="2847975"/>
            <a:ext cx="5672576" cy="14096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6. </a:t>
            </a:r>
            <a:r>
              <a:rPr lang="ar-SA"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الميثاق العربي لحقوق الإنسان</a:t>
            </a:r>
            <a:r>
              <a:rPr lang="ar-EG"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a:p>
            <a:pPr marR="0" lvl="0" algn="ctr" rtl="1">
              <a:lnSpc>
                <a:spcPct val="107000"/>
              </a:lnSpc>
              <a:spcBef>
                <a:spcPts val="0"/>
              </a:spcBef>
              <a:spcAft>
                <a:spcPts val="500"/>
              </a:spcAft>
            </a:pPr>
            <a:r>
              <a:rPr lang="ar-EG" sz="3600" b="1" dirty="0">
                <a:solidFill>
                  <a:schemeClr val="tx1"/>
                </a:solidFill>
                <a:latin typeface="Calibri" panose="020F0502020204030204" pitchFamily="34" charset="0"/>
                <a:ea typeface="Calibri" panose="020F0502020204030204" pitchFamily="34" charset="0"/>
                <a:cs typeface="Calibri" panose="020F0502020204030204" pitchFamily="34" charset="0"/>
              </a:rPr>
              <a:t>ثانيا: المشروع الثاني:</a:t>
            </a:r>
            <a:endParaRPr lang="en-US" sz="36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941127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2" name="Picture 4" descr="المواطنة بين الإسلاموية وحقوق الإنسان - مركز أبحاث مينا">
            <a:extLst>
              <a:ext uri="{FF2B5EF4-FFF2-40B4-BE49-F238E27FC236}">
                <a16:creationId xmlns:a16="http://schemas.microsoft.com/office/drawing/2014/main" id="{5544D574-3B1F-4E42-B333-96504BCC6F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025" y="1641998"/>
            <a:ext cx="9077325" cy="40031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1600200" y="2847975"/>
            <a:ext cx="8820149" cy="14096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6. </a:t>
            </a:r>
            <a:r>
              <a:rPr lang="ar-SA"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الميثاق العربي لحقوق الإنسان</a:t>
            </a:r>
            <a:r>
              <a:rPr lang="ar-EG" sz="36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a:p>
            <a:pPr marR="0" lvl="0" algn="ctr" rtl="1">
              <a:lnSpc>
                <a:spcPct val="107000"/>
              </a:lnSpc>
              <a:spcBef>
                <a:spcPts val="0"/>
              </a:spcBef>
              <a:spcAft>
                <a:spcPts val="500"/>
              </a:spcAft>
            </a:pPr>
            <a:r>
              <a:rPr lang="ar-EG" sz="3600" b="1" dirty="0">
                <a:solidFill>
                  <a:srgbClr val="000000"/>
                </a:solidFill>
                <a:ea typeface="Times New Roman" panose="02020603050405020304" pitchFamily="18" charset="0"/>
                <a:cs typeface="Calibri" panose="020F0502020204030204" pitchFamily="34" charset="0"/>
              </a:rPr>
              <a:t>ثالثا: </a:t>
            </a:r>
            <a:r>
              <a:rPr lang="ar-SA" sz="3600" b="1" dirty="0">
                <a:solidFill>
                  <a:srgbClr val="000000"/>
                </a:solidFill>
                <a:ea typeface="Times New Roman" panose="02020603050405020304" pitchFamily="18" charset="0"/>
                <a:cs typeface="Calibri" panose="020F0502020204030204" pitchFamily="34" charset="0"/>
              </a:rPr>
              <a:t>الميثاق العربي لحقوق الإنسان في صيغته النهائية </a:t>
            </a:r>
            <a:r>
              <a:rPr lang="ar-EG" sz="3600" b="1" dirty="0">
                <a:solidFill>
                  <a:schemeClr val="tx1"/>
                </a:solidFill>
                <a:latin typeface="Calibri" panose="020F0502020204030204" pitchFamily="34" charset="0"/>
                <a:ea typeface="Calibri" panose="020F0502020204030204" pitchFamily="34" charset="0"/>
                <a:cs typeface="Calibri" panose="020F0502020204030204" pitchFamily="34" charset="0"/>
              </a:rPr>
              <a:t>:</a:t>
            </a:r>
            <a:endParaRPr lang="en-US" sz="36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975866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67870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مفهوم حقوق الإنسان في الشريعة الاسلامية - موضوع">
            <a:extLst>
              <a:ext uri="{FF2B5EF4-FFF2-40B4-BE49-F238E27FC236}">
                <a16:creationId xmlns:a16="http://schemas.microsoft.com/office/drawing/2014/main" id="{1AF05DFC-4BC2-49A5-8D82-931A6672F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9811" y="1706546"/>
            <a:ext cx="9421525" cy="39642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1489484" y="3533776"/>
            <a:ext cx="3657600" cy="200977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3600" b="1" dirty="0">
                <a:solidFill>
                  <a:schemeClr val="bg1">
                    <a:lumMod val="95000"/>
                  </a:schemeClr>
                </a:solidFill>
                <a:latin typeface="Calibri" panose="020F0502020204030204" pitchFamily="34" charset="0"/>
                <a:ea typeface="Times New Roman" panose="02020603050405020304" pitchFamily="18" charset="0"/>
                <a:cs typeface="Calibri" panose="020F0502020204030204" pitchFamily="34" charset="0"/>
              </a:rPr>
              <a:t>7. </a:t>
            </a:r>
            <a:r>
              <a:rPr lang="ar-SA" sz="3600" b="1" dirty="0">
                <a:solidFill>
                  <a:schemeClr val="bg1">
                    <a:lumMod val="95000"/>
                  </a:schemeClr>
                </a:solidFill>
                <a:latin typeface="Calibri" panose="020F0502020204030204" pitchFamily="34" charset="0"/>
                <a:ea typeface="Times New Roman" panose="02020603050405020304" pitchFamily="18" charset="0"/>
                <a:cs typeface="Calibri" panose="020F0502020204030204" pitchFamily="34" charset="0"/>
              </a:rPr>
              <a:t>إعلان القاهرة عن حقوق الإنسان في الإسلام (1990)</a:t>
            </a:r>
            <a:r>
              <a:rPr lang="ar-EG" sz="3600" b="1" dirty="0">
                <a:solidFill>
                  <a:schemeClr val="bg1">
                    <a:lumMod val="95000"/>
                  </a:schemeClr>
                </a:solidFill>
                <a:latin typeface="Calibri" panose="020F0502020204030204" pitchFamily="34" charset="0"/>
                <a:ea typeface="Calibri" panose="020F0502020204030204" pitchFamily="34" charset="0"/>
                <a:cs typeface="Calibri" panose="020F0502020204030204" pitchFamily="34" charset="0"/>
              </a:rPr>
              <a:t>:</a:t>
            </a:r>
            <a:endParaRPr lang="en-US" sz="36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987381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67870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مفهوم حقوق الإنسان في الشريعة الاسلامية - موضوع">
            <a:extLst>
              <a:ext uri="{FF2B5EF4-FFF2-40B4-BE49-F238E27FC236}">
                <a16:creationId xmlns:a16="http://schemas.microsoft.com/office/drawing/2014/main" id="{1AF05DFC-4BC2-49A5-8D82-931A6672F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9811" y="1706546"/>
            <a:ext cx="9421525" cy="39642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1489484" y="3533776"/>
            <a:ext cx="3657600" cy="200977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500"/>
              </a:spcAft>
              <a:buClrTx/>
              <a:buSzTx/>
              <a:buFontTx/>
              <a:buNone/>
              <a:tabLst/>
              <a:defRPr/>
            </a:pPr>
            <a:r>
              <a:rPr kumimoji="0" lang="ar-EG" sz="36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Times New Roman" panose="02020603050405020304" pitchFamily="18" charset="0"/>
                <a:cs typeface="Calibri" panose="020F0502020204030204" pitchFamily="34" charset="0"/>
              </a:rPr>
              <a:t>7. </a:t>
            </a:r>
            <a:r>
              <a:rPr kumimoji="0" lang="ar-SA" sz="36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Times New Roman" panose="02020603050405020304" pitchFamily="18" charset="0"/>
                <a:cs typeface="Calibri" panose="020F0502020204030204" pitchFamily="34" charset="0"/>
              </a:rPr>
              <a:t>إعلان القاهرة عن حقوق الإنسان في الإسلام (1990)</a:t>
            </a:r>
            <a:r>
              <a:rPr kumimoji="0" lang="ar-EG" sz="36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Calibri" panose="020F0502020204030204" pitchFamily="34" charset="0"/>
                <a:cs typeface="Calibri" panose="020F0502020204030204" pitchFamily="34" charset="0"/>
              </a:rPr>
              <a:t>:</a:t>
            </a:r>
            <a:endParaRPr kumimoji="0" lang="en-US" sz="36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510409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67870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2" name="Picture 4" descr="من حقوق الانسان في الإسلام">
            <a:extLst>
              <a:ext uri="{FF2B5EF4-FFF2-40B4-BE49-F238E27FC236}">
                <a16:creationId xmlns:a16="http://schemas.microsoft.com/office/drawing/2014/main" id="{216AE611-EE39-4898-8627-54BDC66DCB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464267"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1651937" y="1821126"/>
            <a:ext cx="8677274" cy="382529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4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وخلاصة القول:</a:t>
            </a:r>
            <a:endPar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إنه لا جدال في أن موافقة أي دولة علي الإعلان العالمي لحقوق الإنسان وتصديقها علي الميثاق الدولي للحقوق المدنية والسياسية بذلك تجعل هذه المواثيق </a:t>
            </a:r>
            <a:r>
              <a:rPr lang="ar-SA" sz="24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جزءا لا يتجزأ من النظام القانوني الخاص بها،  يتعين احترامه</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فإذا تعارض هذا القانون مع قوانين سابقة عليه اعتبرت ناسخة له كل هذا بشرط أن تصلح نصوص الاتفاقية الدولية للتطبيق مباشرة. فإذا اقتصرت علي ذكر مبادئ عامة، فإنها تحتاج إلي تشريع آخر لوضع هذه المبادئ موضع التطبيق. </a:t>
            </a:r>
            <a:r>
              <a:rPr lang="ar-SA" sz="24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وإذا نص دستور الدول كما ذكرنا سابقا علي الحق في الخصوصية فيصبح الحق في الخصوصية له السمة الدولية والدستورية.</a:t>
            </a:r>
            <a:endParaRPr lang="en-US" sz="2400"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136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766868" y="1644328"/>
            <a:ext cx="3960841" cy="2274798"/>
            <a:chOff x="-3474630" y="2371460"/>
            <a:chExt cx="3512503" cy="1660991"/>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3469806" y="2371460"/>
              <a:ext cx="3403619" cy="159014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3474630" y="2422039"/>
              <a:ext cx="3512503" cy="161041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(الحماية المادية)</a:t>
              </a: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5236444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766868" y="1644328"/>
            <a:ext cx="3960841" cy="2274798"/>
            <a:chOff x="-3474630" y="2371460"/>
            <a:chExt cx="3512503" cy="1660991"/>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3469806" y="2371460"/>
              <a:ext cx="3403619" cy="159014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3474630" y="2422039"/>
              <a:ext cx="3512503" cy="161041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(الحماية المادية)</a:t>
              </a: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2" name="Flowchart: Alternate Process 11">
            <a:extLst>
              <a:ext uri="{FF2B5EF4-FFF2-40B4-BE49-F238E27FC236}">
                <a16:creationId xmlns:a16="http://schemas.microsoft.com/office/drawing/2014/main" id="{6E91D605-830E-471B-B403-A73E298E16CD}"/>
              </a:ext>
            </a:extLst>
          </p:cNvPr>
          <p:cNvSpPr/>
          <p:nvPr/>
        </p:nvSpPr>
        <p:spPr>
          <a:xfrm>
            <a:off x="3915329" y="2730444"/>
            <a:ext cx="6162121" cy="268329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cs typeface="Calibri" panose="020F0502020204030204" pitchFamily="34" charset="0"/>
              </a:rPr>
              <a:t>أولا : الوطن العربي والحق في الخصوصية:</a:t>
            </a:r>
            <a:endParaRPr lang="en-US" sz="16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مؤتمر الإسكندرية 1987.</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مؤتمر حماية حقوق الإنسان في قوانين الإجراءات الجنائية في العالم العربي (القاهرة 1989).</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cs typeface="Calibri" panose="020F0502020204030204" pitchFamily="34" charset="0"/>
              </a:rPr>
              <a:t>ثانيا: العالم الإسلامي والحق في الخصوصية:</a:t>
            </a:r>
            <a:endParaRPr lang="en-US" sz="16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مؤتمر حقوق الإنسان في الشريعة الإسلامية (النيجر 1978)</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البيان العالمي لحقوق الإنسان في الإسلام (باريس 1981)</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2452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3600567" y="2348895"/>
            <a:ext cx="6562918" cy="31697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cs typeface="Calibri" panose="020F0502020204030204" pitchFamily="34" charset="0"/>
              </a:rPr>
              <a:t>ثالثا: أوربا وإفريقيا والحق في الخصوصية:</a:t>
            </a:r>
            <a:endParaRPr lang="en-US" sz="2400" dirty="0">
              <a:solidFill>
                <a:srgbClr val="C00000"/>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دول شمال في استوكهلم1967.</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بروكسل 1970.</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الحقوق الشخصية و الحرية الفردية 1978 .</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en-US" sz="2400" b="1" dirty="0">
                <a:solidFill>
                  <a:srgbClr val="FFFFFF"/>
                </a:solidFill>
                <a:ea typeface="Times New Roman" panose="02020603050405020304" pitchFamily="18" charset="0"/>
                <a:cs typeface="Calibri" panose="020F0502020204030204" pitchFamily="34" charset="0"/>
              </a:rPr>
              <a:t> </a:t>
            </a:r>
            <a:r>
              <a:rPr lang="ar-SA" sz="2400" b="1" dirty="0">
                <a:solidFill>
                  <a:srgbClr val="FFFFFF"/>
                </a:solidFill>
                <a:ea typeface="Times New Roman" panose="02020603050405020304" pitchFamily="18" charset="0"/>
                <a:cs typeface="Calibri" panose="020F0502020204030204" pitchFamily="34" charset="0"/>
              </a:rPr>
              <a:t>المؤتمر الدولي السابع للمركز الدولي للدراسات والبحوث الاجتماعية والجنائية والإصلاحية الأوربية 1984 .</a:t>
            </a:r>
            <a:endParaRPr lang="en-US" sz="2400" dirty="0">
              <a:solidFill>
                <a:srgbClr val="FFFFFF"/>
              </a:solidFill>
              <a:ea typeface="Calibri" panose="020F050202020403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1359531" y="2263348"/>
            <a:ext cx="3960841" cy="2274798"/>
            <a:chOff x="-3474630" y="2371460"/>
            <a:chExt cx="3512503" cy="1660991"/>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3469806" y="2371460"/>
              <a:ext cx="3403619" cy="159014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3474630" y="2422039"/>
              <a:ext cx="3512503" cy="161041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(الحماية المادية)</a:t>
              </a: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96800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3362324" y="1977420"/>
            <a:ext cx="5077135" cy="14515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الوطن العربي والحق في الخصوصية:</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dirty="0">
                <a:solidFill>
                  <a:schemeClr val="bg2"/>
                </a:solidFill>
                <a:latin typeface="Calibri" panose="020F0502020204030204" pitchFamily="34" charset="0"/>
                <a:ea typeface="Times New Roman" panose="02020603050405020304" pitchFamily="18" charset="0"/>
                <a:cs typeface="Calibri" panose="020F0502020204030204" pitchFamily="34" charset="0"/>
              </a:rPr>
              <a:t>مؤتمر الإسكندرية 1987</a:t>
            </a:r>
            <a:r>
              <a:rPr lang="ar-EG" sz="2400" dirty="0">
                <a:solidFill>
                  <a:schemeClr val="bg2"/>
                </a:solidFill>
                <a:latin typeface="Calibri" panose="020F0502020204030204" pitchFamily="34" charset="0"/>
                <a:ea typeface="Times New Roman" panose="02020603050405020304" pitchFamily="18" charset="0"/>
                <a:cs typeface="Calibri" panose="020F0502020204030204" pitchFamily="34" charset="0"/>
              </a:rPr>
              <a:t>:</a:t>
            </a:r>
            <a:endParaRPr lang="en-US" dirty="0">
              <a:solidFill>
                <a:schemeClr val="bg2"/>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237376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3467099" y="1882171"/>
            <a:ext cx="5077135" cy="201355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الوطن العربي والحق في الخصوصية:</a:t>
            </a:r>
            <a:endParaRPr lang="en-US" dirty="0">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rPr>
              <a:t>2. </a:t>
            </a:r>
            <a:r>
              <a:rPr lang="ar-SA" sz="2800" dirty="0">
                <a:solidFill>
                  <a:schemeClr val="bg2"/>
                </a:solidFill>
                <a:latin typeface="Calibri" panose="020F0502020204030204" pitchFamily="34" charset="0"/>
                <a:ea typeface="Calibri" panose="020F0502020204030204" pitchFamily="34" charset="0"/>
                <a:cs typeface="Calibri" panose="020F0502020204030204" pitchFamily="34" charset="0"/>
              </a:rPr>
              <a:t>مؤتمر حماية حقوق الإنسان في قوانين الإجراءات الجنائية في العالم العربي (القاهرة 1989)</a:t>
            </a:r>
            <a:endParaRPr lang="en-US" sz="2800" dirty="0">
              <a:solidFill>
                <a:schemeClr val="bg2"/>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323485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3285531" y="1945490"/>
            <a:ext cx="5077135" cy="236583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الوطن العربي والحق في الخصوصية:</a:t>
            </a:r>
            <a:endParaRPr lang="en-US" dirty="0">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rPr>
              <a:t>2. </a:t>
            </a:r>
            <a:r>
              <a:rPr lang="ar-SA" sz="2800" dirty="0">
                <a:solidFill>
                  <a:schemeClr val="bg2"/>
                </a:solidFill>
                <a:latin typeface="Calibri" panose="020F0502020204030204" pitchFamily="34" charset="0"/>
                <a:ea typeface="Calibri" panose="020F0502020204030204" pitchFamily="34" charset="0"/>
                <a:cs typeface="Calibri" panose="020F0502020204030204" pitchFamily="34" charset="0"/>
              </a:rPr>
              <a:t>مؤتمر حماية حقوق الإنسان في قوانين الإجراءات الجنائية في العالم العربي (القاهرة 1989)</a:t>
            </a:r>
            <a:endPar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marR="0" lvl="0" algn="just" rtl="1">
              <a:lnSpc>
                <a:spcPct val="107000"/>
              </a:lnSpc>
              <a:spcBef>
                <a:spcPts val="0"/>
              </a:spcBef>
              <a:spcAft>
                <a:spcPts val="500"/>
              </a:spcAft>
            </a:pPr>
            <a:r>
              <a:rPr lang="ar-EG" sz="2800" dirty="0">
                <a:solidFill>
                  <a:srgbClr val="C00000"/>
                </a:solidFill>
                <a:latin typeface="Calibri" panose="020F0502020204030204" pitchFamily="34" charset="0"/>
                <a:ea typeface="Calibri" panose="020F0502020204030204" pitchFamily="34" charset="0"/>
                <a:cs typeface="Calibri" panose="020F0502020204030204" pitchFamily="34" charset="0"/>
              </a:rPr>
              <a:t>    أ. موضوعات المؤتمر:</a:t>
            </a:r>
            <a:endParaRPr lang="en-US" sz="2800"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940172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7336"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2054526" y="1771297"/>
            <a:ext cx="7539143" cy="234835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الوطن العربي والحق في الخصوصية:</a:t>
            </a:r>
            <a:endParaRPr lang="en-US" dirty="0">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rPr>
              <a:t>2. </a:t>
            </a:r>
            <a:r>
              <a:rPr lang="ar-SA" sz="2800" dirty="0">
                <a:solidFill>
                  <a:schemeClr val="bg2"/>
                </a:solidFill>
                <a:latin typeface="Calibri" panose="020F0502020204030204" pitchFamily="34" charset="0"/>
                <a:ea typeface="Calibri" panose="020F0502020204030204" pitchFamily="34" charset="0"/>
                <a:cs typeface="Calibri" panose="020F0502020204030204" pitchFamily="34" charset="0"/>
              </a:rPr>
              <a:t>مؤتمر حماية حقوق الإنسان في قوانين الإجراءات الجنائية في العالم العربي (القاهرة 1989)</a:t>
            </a:r>
            <a:endPar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marR="0" lvl="0" algn="just" rtl="1">
              <a:lnSpc>
                <a:spcPct val="107000"/>
              </a:lnSpc>
              <a:spcBef>
                <a:spcPts val="0"/>
              </a:spcBef>
              <a:spcAft>
                <a:spcPts val="500"/>
              </a:spcAft>
            </a:pPr>
            <a:r>
              <a:rPr lang="ar-EG" sz="2800" dirty="0">
                <a:solidFill>
                  <a:srgbClr val="C00000"/>
                </a:solidFill>
                <a:latin typeface="Calibri" panose="020F0502020204030204" pitchFamily="34" charset="0"/>
                <a:ea typeface="Calibri" panose="020F0502020204030204" pitchFamily="34" charset="0"/>
                <a:cs typeface="Calibri" panose="020F0502020204030204" pitchFamily="34" charset="0"/>
              </a:rPr>
              <a:t>    ب. توصيات المؤتمر:</a:t>
            </a:r>
          </a:p>
          <a:p>
            <a:pPr marR="0" lvl="0" algn="just" rtl="1">
              <a:lnSpc>
                <a:spcPct val="107000"/>
              </a:lnSpc>
              <a:spcBef>
                <a:spcPts val="0"/>
              </a:spcBef>
              <a:spcAft>
                <a:spcPts val="500"/>
              </a:spcAft>
            </a:pPr>
            <a:r>
              <a:rPr lang="ar-EG" sz="2800"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rPr>
              <a:t>              التوصية رقم (1):</a:t>
            </a:r>
            <a:endParaRPr lang="en-US" sz="2800" dirty="0">
              <a:solidFill>
                <a:schemeClr val="accent6">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477775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7336"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2171700" y="1876888"/>
            <a:ext cx="7137197" cy="268077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الوطن العربي والحق في الخصوصية:</a:t>
            </a:r>
            <a:endParaRPr lang="en-US" dirty="0">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rPr>
              <a:t>2. </a:t>
            </a:r>
            <a:r>
              <a:rPr lang="ar-SA" sz="2800" dirty="0">
                <a:solidFill>
                  <a:schemeClr val="bg2"/>
                </a:solidFill>
                <a:latin typeface="Calibri" panose="020F0502020204030204" pitchFamily="34" charset="0"/>
                <a:ea typeface="Calibri" panose="020F0502020204030204" pitchFamily="34" charset="0"/>
                <a:cs typeface="Calibri" panose="020F0502020204030204" pitchFamily="34" charset="0"/>
              </a:rPr>
              <a:t>مؤتمر حماية حقوق الإنسان في قوانين الإجراءات الجنائية في العالم العربي (القاهرة 1989)</a:t>
            </a:r>
            <a:endPar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marR="0" lvl="0" algn="just" rtl="1">
              <a:lnSpc>
                <a:spcPct val="107000"/>
              </a:lnSpc>
              <a:spcBef>
                <a:spcPts val="0"/>
              </a:spcBef>
              <a:spcAft>
                <a:spcPts val="500"/>
              </a:spcAft>
            </a:pPr>
            <a:r>
              <a:rPr lang="ar-EG" sz="2800" dirty="0">
                <a:solidFill>
                  <a:srgbClr val="C00000"/>
                </a:solidFill>
                <a:latin typeface="Calibri" panose="020F0502020204030204" pitchFamily="34" charset="0"/>
                <a:ea typeface="Calibri" panose="020F0502020204030204" pitchFamily="34" charset="0"/>
                <a:cs typeface="Calibri" panose="020F0502020204030204" pitchFamily="34" charset="0"/>
              </a:rPr>
              <a:t>    ب. توصيات المؤتمر:</a:t>
            </a:r>
          </a:p>
          <a:p>
            <a:pPr marR="0" lvl="0" algn="just" rtl="1">
              <a:lnSpc>
                <a:spcPct val="107000"/>
              </a:lnSpc>
              <a:spcBef>
                <a:spcPts val="0"/>
              </a:spcBef>
              <a:spcAft>
                <a:spcPts val="500"/>
              </a:spcAft>
            </a:pPr>
            <a:r>
              <a:rPr lang="ar-EG" sz="2800"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rPr>
              <a:t>              التوصية رقم (3):</a:t>
            </a:r>
            <a:endParaRPr lang="en-US" sz="2800" dirty="0">
              <a:solidFill>
                <a:schemeClr val="accent6">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557971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7336"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1981824" y="1996004"/>
            <a:ext cx="7308648" cy="233787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الوطن العربي والحق في الخصوصية:</a:t>
            </a:r>
            <a:endParaRPr lang="en-US" dirty="0">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rPr>
              <a:t>2. </a:t>
            </a:r>
            <a:r>
              <a:rPr lang="ar-SA" sz="2800" dirty="0">
                <a:solidFill>
                  <a:schemeClr val="bg2"/>
                </a:solidFill>
                <a:latin typeface="Calibri" panose="020F0502020204030204" pitchFamily="34" charset="0"/>
                <a:ea typeface="Calibri" panose="020F0502020204030204" pitchFamily="34" charset="0"/>
                <a:cs typeface="Calibri" panose="020F0502020204030204" pitchFamily="34" charset="0"/>
              </a:rPr>
              <a:t>مؤتمر حماية حقوق الإنسان في قوانين الإجراءات الجنائية في العالم العربي (القاهرة 1989)</a:t>
            </a:r>
            <a:endParaRPr lang="ar-EG" sz="2800"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marR="0" lvl="0" algn="just" rtl="1">
              <a:lnSpc>
                <a:spcPct val="107000"/>
              </a:lnSpc>
              <a:spcBef>
                <a:spcPts val="0"/>
              </a:spcBef>
              <a:spcAft>
                <a:spcPts val="500"/>
              </a:spcAft>
            </a:pPr>
            <a:r>
              <a:rPr lang="ar-EG" sz="2800" dirty="0">
                <a:solidFill>
                  <a:srgbClr val="C00000"/>
                </a:solidFill>
                <a:latin typeface="Calibri" panose="020F0502020204030204" pitchFamily="34" charset="0"/>
                <a:ea typeface="Calibri" panose="020F0502020204030204" pitchFamily="34" charset="0"/>
                <a:cs typeface="Calibri" panose="020F0502020204030204" pitchFamily="34" charset="0"/>
              </a:rPr>
              <a:t>    ب. توصيات المؤتمر:</a:t>
            </a:r>
          </a:p>
          <a:p>
            <a:pPr marR="0" lvl="0" algn="just" rtl="1">
              <a:lnSpc>
                <a:spcPct val="107000"/>
              </a:lnSpc>
              <a:spcBef>
                <a:spcPts val="0"/>
              </a:spcBef>
              <a:spcAft>
                <a:spcPts val="500"/>
              </a:spcAft>
            </a:pPr>
            <a:r>
              <a:rPr lang="ar-EG" sz="2800"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rPr>
              <a:t>              التوصية رقم (17):</a:t>
            </a:r>
            <a:endParaRPr lang="en-US" sz="2800" dirty="0">
              <a:solidFill>
                <a:schemeClr val="accent6">
                  <a:lumMod val="50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387850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1238249" y="1936646"/>
            <a:ext cx="3960841" cy="2271711"/>
            <a:chOff x="-3474631" y="2371460"/>
            <a:chExt cx="3512503" cy="1658737"/>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3469806" y="2371460"/>
              <a:ext cx="3403619" cy="159014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3474631" y="2419785"/>
              <a:ext cx="3512503" cy="161041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(الحماية المادية)</a:t>
              </a: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2" name="Flowchart: Alternate Process 11">
            <a:extLst>
              <a:ext uri="{FF2B5EF4-FFF2-40B4-BE49-F238E27FC236}">
                <a16:creationId xmlns:a16="http://schemas.microsoft.com/office/drawing/2014/main" id="{6E91D605-830E-471B-B403-A73E298E16CD}"/>
              </a:ext>
            </a:extLst>
          </p:cNvPr>
          <p:cNvSpPr/>
          <p:nvPr/>
        </p:nvSpPr>
        <p:spPr>
          <a:xfrm>
            <a:off x="1135088" y="4261222"/>
            <a:ext cx="5793189" cy="159421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cs typeface="Calibri" panose="020F0502020204030204" pitchFamily="34" charset="0"/>
              </a:rPr>
              <a:t>ثانيا: العالم الإسلامي والحق في الخصوصية:</a:t>
            </a:r>
            <a:endParaRPr lang="en-US" sz="16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مؤتمر حقوق الإنسان في الشريعة الإسلامية (النيجر 1978)</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البيان العالمي لحقوق الإنسان في الإسلام (باريس 1981)</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حقوق الإنسان في الإسلام">
            <a:extLst>
              <a:ext uri="{FF2B5EF4-FFF2-40B4-BE49-F238E27FC236}">
                <a16:creationId xmlns:a16="http://schemas.microsoft.com/office/drawing/2014/main" id="{297BDFAA-13B3-45EA-B4B0-1DEEDBAA15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8049" y="1257916"/>
            <a:ext cx="7054326" cy="346839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13181157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098" name="Picture 2" descr="حقوق الإنسان في الإسلام">
            <a:extLst>
              <a:ext uri="{FF2B5EF4-FFF2-40B4-BE49-F238E27FC236}">
                <a16:creationId xmlns:a16="http://schemas.microsoft.com/office/drawing/2014/main" id="{297BDFAA-13B3-45EA-B4B0-1DEEDBAA15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1" y="1758877"/>
            <a:ext cx="9029700" cy="39140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lowchart: Alternate Process 11">
            <a:extLst>
              <a:ext uri="{FF2B5EF4-FFF2-40B4-BE49-F238E27FC236}">
                <a16:creationId xmlns:a16="http://schemas.microsoft.com/office/drawing/2014/main" id="{6E91D605-830E-471B-B403-A73E298E16CD}"/>
              </a:ext>
            </a:extLst>
          </p:cNvPr>
          <p:cNvSpPr/>
          <p:nvPr/>
        </p:nvSpPr>
        <p:spPr>
          <a:xfrm>
            <a:off x="1967260" y="3891438"/>
            <a:ext cx="5793189" cy="124083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cs typeface="Calibri" panose="020F0502020204030204" pitchFamily="34" charset="0"/>
              </a:rPr>
              <a:t>ثانيا: العالم الإسلامي والحق في الخصوصية:</a:t>
            </a:r>
            <a:endParaRPr lang="en-US" sz="16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مؤتمر حقوق الإنسان في الشريعة الإسلامية (النيجر 1978)</a:t>
            </a:r>
            <a:r>
              <a:rPr lang="ar-EG"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rPr>
              <a:t> :</a:t>
            </a:r>
            <a:endParaRPr lang="ar-SA" sz="2000" b="1" dirty="0">
              <a:solidFill>
                <a:schemeClr val="bg1"/>
              </a:solidFill>
              <a:latin typeface="Times New Roman" panose="02020603050405020304" pitchFamily="18"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23560740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098" name="Picture 2" descr="حقوق الإنسان في الإسلام">
            <a:extLst>
              <a:ext uri="{FF2B5EF4-FFF2-40B4-BE49-F238E27FC236}">
                <a16:creationId xmlns:a16="http://schemas.microsoft.com/office/drawing/2014/main" id="{297BDFAA-13B3-45EA-B4B0-1DEEDBAA15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1" y="1758877"/>
            <a:ext cx="9029700" cy="39140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lowchart: Alternate Process 11">
            <a:extLst>
              <a:ext uri="{FF2B5EF4-FFF2-40B4-BE49-F238E27FC236}">
                <a16:creationId xmlns:a16="http://schemas.microsoft.com/office/drawing/2014/main" id="{6E91D605-830E-471B-B403-A73E298E16CD}"/>
              </a:ext>
            </a:extLst>
          </p:cNvPr>
          <p:cNvSpPr/>
          <p:nvPr/>
        </p:nvSpPr>
        <p:spPr>
          <a:xfrm>
            <a:off x="1151224" y="4712198"/>
            <a:ext cx="7400504" cy="11202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800" b="1" dirty="0">
                <a:solidFill>
                  <a:srgbClr val="C00000"/>
                </a:solidFill>
                <a:latin typeface="Times New Roman" panose="02020603050405020304" pitchFamily="18" charset="0"/>
                <a:ea typeface="Times New Roman" panose="02020603050405020304" pitchFamily="18" charset="0"/>
                <a:cs typeface="Calibri" panose="020F0502020204030204" pitchFamily="34" charset="0"/>
              </a:rPr>
              <a:t>ثانيا: العالم الإسلامي والحق في الخصوصية:</a:t>
            </a:r>
            <a:endParaRPr lang="en-US" sz="28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8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2. </a:t>
            </a:r>
            <a:r>
              <a:rPr lang="ar-SA" sz="28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البيان العالمي لحقوق الإنسان في الإسلام (باريس 1981)</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789006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3600567" y="2348895"/>
            <a:ext cx="6562918" cy="31697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cs typeface="Calibri" panose="020F0502020204030204" pitchFamily="34" charset="0"/>
              </a:rPr>
              <a:t>ثالثا: أوربا وإفريقيا والحق في الخصوصية:</a:t>
            </a:r>
            <a:endParaRPr lang="en-US" sz="2400" dirty="0">
              <a:solidFill>
                <a:srgbClr val="C00000"/>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دول شمال في استوكهلم1967.</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بروكسل 1970.</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الحقوق الشخصية و الحرية الفردية 1978 .</a:t>
            </a:r>
            <a:endParaRPr lang="en-US" sz="2400" dirty="0">
              <a:solidFill>
                <a:srgbClr val="FFFFFF"/>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en-US" sz="2400" b="1" dirty="0">
                <a:solidFill>
                  <a:srgbClr val="FFFFFF"/>
                </a:solidFill>
                <a:ea typeface="Times New Roman" panose="02020603050405020304" pitchFamily="18" charset="0"/>
                <a:cs typeface="Calibri" panose="020F0502020204030204" pitchFamily="34" charset="0"/>
              </a:rPr>
              <a:t> </a:t>
            </a:r>
            <a:r>
              <a:rPr lang="ar-SA" sz="2400" b="1" dirty="0">
                <a:solidFill>
                  <a:srgbClr val="FFFFFF"/>
                </a:solidFill>
                <a:ea typeface="Times New Roman" panose="02020603050405020304" pitchFamily="18" charset="0"/>
                <a:cs typeface="Calibri" panose="020F0502020204030204" pitchFamily="34" charset="0"/>
              </a:rPr>
              <a:t>المؤتمر الدولي السابع للمركز الدولي للدراسات والبحوث الاجتماعية والجنائية والإصلاحية الأوربية 1984 .</a:t>
            </a:r>
            <a:endParaRPr lang="en-US" sz="2400" dirty="0">
              <a:solidFill>
                <a:srgbClr val="FFFFFF"/>
              </a:solidFill>
              <a:ea typeface="Calibri" panose="020F050202020403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1359531" y="2263348"/>
            <a:ext cx="3960841" cy="2274798"/>
            <a:chOff x="-3474630" y="2371460"/>
            <a:chExt cx="3512503" cy="1660991"/>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3469806" y="2371460"/>
              <a:ext cx="3403619" cy="159014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3474630" y="2422039"/>
              <a:ext cx="3512503" cy="161041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 (الحماية المادية)</a:t>
              </a: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6431913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7FC2B9E9-A270-4969-A866-E6924C7145B9}"/>
              </a:ext>
            </a:extLst>
          </p:cNvPr>
          <p:cNvPicPr>
            <a:picLocks noChangeAspect="1"/>
          </p:cNvPicPr>
          <p:nvPr/>
        </p:nvPicPr>
        <p:blipFill>
          <a:blip r:embed="rId3"/>
          <a:stretch>
            <a:fillRect/>
          </a:stretch>
        </p:blipFill>
        <p:spPr>
          <a:xfrm>
            <a:off x="1409700" y="1714499"/>
            <a:ext cx="8867775" cy="4029075"/>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3542706" y="2949411"/>
            <a:ext cx="4562785" cy="12610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cs typeface="Calibri" panose="020F0502020204030204" pitchFamily="34" charset="0"/>
              </a:rPr>
              <a:t>ثالثا: أوربا وإفريقيا والحق في الخصوصية:</a:t>
            </a:r>
            <a:endParaRPr lang="en-US" sz="2400" dirty="0">
              <a:solidFill>
                <a:srgbClr val="C00000"/>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cs typeface="Calibri" panose="020F0502020204030204" pitchFamily="34" charset="0"/>
              </a:rPr>
              <a:t>مؤتمر دول شمال في استوكهلم1967.</a:t>
            </a:r>
            <a:endParaRPr lang="en-US" sz="2400" dirty="0">
              <a:solidFill>
                <a:srgbClr val="FFFFFF"/>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469240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7FC2B9E9-A270-4969-A866-E6924C7145B9}"/>
              </a:ext>
            </a:extLst>
          </p:cNvPr>
          <p:cNvPicPr>
            <a:picLocks noChangeAspect="1"/>
          </p:cNvPicPr>
          <p:nvPr/>
        </p:nvPicPr>
        <p:blipFill>
          <a:blip r:embed="rId3"/>
          <a:stretch>
            <a:fillRect/>
          </a:stretch>
        </p:blipFill>
        <p:spPr>
          <a:xfrm>
            <a:off x="1409700" y="1714499"/>
            <a:ext cx="8867775" cy="4029075"/>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3542706" y="2949411"/>
            <a:ext cx="4562785" cy="12610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cs typeface="Calibri" panose="020F0502020204030204" pitchFamily="34" charset="0"/>
              </a:rPr>
              <a:t>ثالثا: أوربا وإفريقيا والحق في الخصوصية:</a:t>
            </a:r>
            <a:endParaRPr lang="ar-EG" sz="2400" dirty="0">
              <a:solidFill>
                <a:srgbClr val="C00000"/>
              </a:solidFill>
              <a:ea typeface="Calibri" panose="020F0502020204030204" pitchFamily="34" charset="0"/>
              <a:cs typeface="Arial" panose="020B0604020202020204" pitchFamily="34" charset="0"/>
            </a:endParaRPr>
          </a:p>
          <a:p>
            <a:pPr algn="ctr" rtl="1">
              <a:lnSpc>
                <a:spcPct val="107000"/>
              </a:lnSpc>
              <a:spcAft>
                <a:spcPts val="500"/>
              </a:spcAft>
            </a:pPr>
            <a:r>
              <a:rPr lang="ar-EG" sz="2400" b="1" dirty="0">
                <a:solidFill>
                  <a:srgbClr val="FFFFFF"/>
                </a:solidFill>
                <a:ea typeface="Times New Roman" panose="02020603050405020304" pitchFamily="18" charset="0"/>
                <a:cs typeface="Calibri" panose="020F0502020204030204" pitchFamily="34" charset="0"/>
              </a:rPr>
              <a:t>2</a:t>
            </a:r>
            <a:r>
              <a:rPr lang="ar-SA" sz="2400" b="1" dirty="0">
                <a:solidFill>
                  <a:srgbClr val="FFFFFF"/>
                </a:solidFill>
                <a:ea typeface="Times New Roman" panose="02020603050405020304" pitchFamily="18" charset="0"/>
                <a:cs typeface="Calibri" panose="020F0502020204030204" pitchFamily="34" charset="0"/>
              </a:rPr>
              <a:t>.</a:t>
            </a:r>
            <a:r>
              <a:rPr lang="ar-EG" sz="2400" b="1" dirty="0">
                <a:solidFill>
                  <a:srgbClr val="FFFFFF"/>
                </a:solidFill>
                <a:ea typeface="Times New Roman" panose="02020603050405020304" pitchFamily="18" charset="0"/>
                <a:cs typeface="Calibri" panose="020F0502020204030204" pitchFamily="34" charset="0"/>
              </a:rPr>
              <a:t> مؤتمر بروكسل 1970</a:t>
            </a:r>
            <a:endParaRPr lang="en-US" sz="2400" dirty="0">
              <a:solidFill>
                <a:srgbClr val="FFFFFF"/>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08223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7FC2B9E9-A270-4969-A866-E6924C7145B9}"/>
              </a:ext>
            </a:extLst>
          </p:cNvPr>
          <p:cNvPicPr>
            <a:picLocks noChangeAspect="1"/>
          </p:cNvPicPr>
          <p:nvPr/>
        </p:nvPicPr>
        <p:blipFill>
          <a:blip r:embed="rId3"/>
          <a:stretch>
            <a:fillRect/>
          </a:stretch>
        </p:blipFill>
        <p:spPr>
          <a:xfrm>
            <a:off x="1409700" y="1714499"/>
            <a:ext cx="8867775" cy="4029075"/>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3038474" y="3184221"/>
            <a:ext cx="5791201" cy="12610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cs typeface="Calibri" panose="020F0502020204030204" pitchFamily="34" charset="0"/>
              </a:rPr>
              <a:t>ثالثا: أوربا وإفريقيا والحق في الخصوصية:</a:t>
            </a:r>
            <a:endParaRPr lang="ar-EG" sz="2400" dirty="0">
              <a:solidFill>
                <a:srgbClr val="C00000"/>
              </a:solidFill>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3. </a:t>
            </a:r>
            <a:r>
              <a:rPr lang="ar-SA"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مؤتمر الحقوق الشخصية و الحرية الفردية 1978 .</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72314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7FC2B9E9-A270-4969-A866-E6924C7145B9}"/>
              </a:ext>
            </a:extLst>
          </p:cNvPr>
          <p:cNvPicPr>
            <a:picLocks noChangeAspect="1"/>
          </p:cNvPicPr>
          <p:nvPr/>
        </p:nvPicPr>
        <p:blipFill>
          <a:blip r:embed="rId3"/>
          <a:stretch>
            <a:fillRect/>
          </a:stretch>
        </p:blipFill>
        <p:spPr>
          <a:xfrm>
            <a:off x="1409700" y="1714499"/>
            <a:ext cx="8867775" cy="4029075"/>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Alternate Process 11">
            <a:extLst>
              <a:ext uri="{FF2B5EF4-FFF2-40B4-BE49-F238E27FC236}">
                <a16:creationId xmlns:a16="http://schemas.microsoft.com/office/drawing/2014/main" id="{A70B8DFE-63B1-44D3-9224-E9D2F08125AE}"/>
              </a:ext>
            </a:extLst>
          </p:cNvPr>
          <p:cNvSpPr/>
          <p:nvPr/>
        </p:nvSpPr>
        <p:spPr>
          <a:xfrm>
            <a:off x="2085976" y="3184221"/>
            <a:ext cx="7467600" cy="12610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cs typeface="Calibri" panose="020F0502020204030204" pitchFamily="34" charset="0"/>
              </a:rPr>
              <a:t>ثالثا: أوربا وإفريقيا والحق في الخصوصية:</a:t>
            </a:r>
            <a:endParaRPr lang="ar-EG" sz="2400" dirty="0">
              <a:solidFill>
                <a:srgbClr val="C00000"/>
              </a:solidFill>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400" dirty="0">
                <a:solidFill>
                  <a:schemeClr val="bg1"/>
                </a:solidFill>
                <a:latin typeface="Calibri" panose="020F0502020204030204" pitchFamily="34" charset="0"/>
                <a:ea typeface="Times New Roman" panose="02020603050405020304" pitchFamily="18" charset="0"/>
                <a:cs typeface="Calibri" panose="020F0502020204030204" pitchFamily="34" charset="0"/>
              </a:rPr>
              <a:t>4. </a:t>
            </a:r>
            <a:r>
              <a:rPr lang="ar-SA"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المؤتمر الدولي السابع للمركز الدولي للدراسات والبحوث الاجتماعية والجنائية والإصلاحية الأوربية 1984 .</a:t>
            </a:r>
            <a:endParaRPr lang="en-US"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106578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4257675" y="3728222"/>
            <a:ext cx="3418340"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الخاتمة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9402514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1979644"/>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المراجع :</a:t>
            </a:r>
            <a:endParaRPr lang="en-US" sz="32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 في مواجهة الجرائم ال</a:t>
            </a:r>
            <a:r>
              <a:rPr lang="ar-EG" sz="2400" dirty="0">
                <a:latin typeface="Calibri" panose="020F0502020204030204" pitchFamily="34" charset="0"/>
                <a:ea typeface="Times New Roman" panose="02020603050405020304" pitchFamily="18" charset="0"/>
                <a:cs typeface="Calibri" panose="020F0502020204030204" pitchFamily="34" charset="0"/>
              </a:rPr>
              <a:t>معلوماتية</a:t>
            </a:r>
            <a:r>
              <a:rPr lang="ar-SA" sz="2400" dirty="0">
                <a:latin typeface="Calibri" panose="020F0502020204030204" pitchFamily="34" charset="0"/>
                <a:ea typeface="Times New Roman" panose="02020603050405020304" pitchFamily="18" charset="0"/>
                <a:cs typeface="Calibri" panose="020F0502020204030204" pitchFamily="34" charset="0"/>
              </a:rPr>
              <a:t>، رسالة دكتوراة، </a:t>
            </a:r>
            <a:endParaRPr lang="ar-EG" sz="24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جامعة القاهرة، سنة 2013.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3"/>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317968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3560334"/>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المراجع :</a:t>
            </a:r>
            <a:endParaRPr lang="en-US" sz="32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EG" sz="2400" dirty="0">
                <a:latin typeface="Calibri" panose="020F0502020204030204" pitchFamily="34" charset="0"/>
                <a:ea typeface="Times New Roman" panose="02020603050405020304" pitchFamily="18" charset="0"/>
                <a:cs typeface="Calibri" panose="020F0502020204030204" pitchFamily="34" charset="0"/>
              </a:rPr>
              <a:t>2. حركات أسماء، بلخرشوش دليلة، الحماية الدولية للحق في حرمة الحياة الخاصة، مذكرة مكملة لنيل شهادة الماستر في الحقوق، تحت إشراف بونويوة سمية، جامعة أم البواقي سنة 2020، 2021.</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EG" sz="2400" dirty="0">
                <a:latin typeface="Calibri" panose="020F0502020204030204" pitchFamily="34" charset="0"/>
                <a:ea typeface="Times New Roman" panose="02020603050405020304" pitchFamily="18" charset="0"/>
                <a:cs typeface="Calibri" panose="020F0502020204030204" pitchFamily="34" charset="0"/>
              </a:rPr>
              <a:t>2. أ. خويل بلخير " الحماية الدولية والإقليمية للحق في الحياة الخاصة بحث منشور مجلة العلوم القانونية والإجتماعية جامعة زيان عاشور بالجلفة – العدد السابع – ومنشور علي الموقع التالي: </a:t>
            </a:r>
            <a:endParaRPr lang="en-US" dirty="0">
              <a:latin typeface="Calibri" panose="020F0502020204030204" pitchFamily="34" charset="0"/>
              <a:ea typeface="Calibri" panose="020F0502020204030204" pitchFamily="34" charset="0"/>
              <a:cs typeface="Arial" panose="020B0604020202020204" pitchFamily="34" charset="0"/>
            </a:endParaRPr>
          </a:p>
          <a:p>
            <a:pPr rtl="1">
              <a:lnSpc>
                <a:spcPct val="107000"/>
              </a:lnSpc>
              <a:spcAft>
                <a:spcPts val="500"/>
              </a:spcAft>
            </a:pPr>
            <a:r>
              <a:rPr lang="en-US" sz="2400" u="sng" dirty="0">
                <a:solidFill>
                  <a:srgbClr val="0563C1"/>
                </a:solidFill>
                <a:latin typeface="Calibri" panose="020F0502020204030204"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https://www.asjp.cerist.dz/en/downArticle/434/2</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77932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4"/>
          <a:stretch>
            <a:fillRect/>
          </a:stretch>
        </p:blipFill>
        <p:spPr>
          <a:xfrm>
            <a:off x="2643923" y="3988500"/>
            <a:ext cx="6500077" cy="1292088"/>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2731165" y="4154088"/>
            <a:ext cx="6572250"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لثالثة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598995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descr="إمكانية حماية المعلومات - موضوع">
            <a:extLst>
              <a:ext uri="{FF2B5EF4-FFF2-40B4-BE49-F238E27FC236}">
                <a16:creationId xmlns:a16="http://schemas.microsoft.com/office/drawing/2014/main" id="{6DFDE986-76C7-43F7-B288-814E91A319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1757" y="1413493"/>
            <a:ext cx="9048485" cy="43088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الجرائم والعقوبات في نظام حماية البيانات الشخصية">
            <a:extLst>
              <a:ext uri="{FF2B5EF4-FFF2-40B4-BE49-F238E27FC236}">
                <a16:creationId xmlns:a16="http://schemas.microsoft.com/office/drawing/2014/main" id="{D3A55BB6-04DD-4311-AF70-3D50C308F85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626856" y="1300703"/>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الجرائم والعقوبات في نظام حماية البيانات الشخصية">
            <a:extLst>
              <a:ext uri="{FF2B5EF4-FFF2-40B4-BE49-F238E27FC236}">
                <a16:creationId xmlns:a16="http://schemas.microsoft.com/office/drawing/2014/main" id="{DC17CD6B-2714-4F0E-A008-ABC3EA5DD269}"/>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8283241" y="1355395"/>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4807</TotalTime>
  <Words>1595</Words>
  <Application>Microsoft Office PowerPoint</Application>
  <PresentationFormat>Widescreen</PresentationFormat>
  <Paragraphs>258</Paragraphs>
  <Slides>51</Slides>
  <Notes>44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280</cp:revision>
  <dcterms:created xsi:type="dcterms:W3CDTF">2023-04-29T09:08:23Z</dcterms:created>
  <dcterms:modified xsi:type="dcterms:W3CDTF">2023-10-20T15:38:19Z</dcterms:modified>
</cp:coreProperties>
</file>