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96" r:id="rId2"/>
    <p:sldId id="523" r:id="rId3"/>
    <p:sldId id="271" r:id="rId4"/>
    <p:sldId id="276" r:id="rId5"/>
    <p:sldId id="752" r:id="rId6"/>
    <p:sldId id="634" r:id="rId7"/>
    <p:sldId id="632" r:id="rId8"/>
    <p:sldId id="720" r:id="rId9"/>
    <p:sldId id="633" r:id="rId10"/>
    <p:sldId id="753" r:id="rId11"/>
    <p:sldId id="718" r:id="rId12"/>
    <p:sldId id="721" r:id="rId13"/>
    <p:sldId id="722" r:id="rId14"/>
    <p:sldId id="723" r:id="rId15"/>
    <p:sldId id="724" r:id="rId16"/>
    <p:sldId id="754" r:id="rId17"/>
    <p:sldId id="729" r:id="rId18"/>
    <p:sldId id="755" r:id="rId19"/>
    <p:sldId id="726" r:id="rId20"/>
    <p:sldId id="728" r:id="rId21"/>
    <p:sldId id="759" r:id="rId22"/>
    <p:sldId id="730" r:id="rId23"/>
    <p:sldId id="757" r:id="rId24"/>
    <p:sldId id="731" r:id="rId25"/>
    <p:sldId id="727" r:id="rId26"/>
    <p:sldId id="732" r:id="rId27"/>
    <p:sldId id="760" r:id="rId28"/>
    <p:sldId id="733" r:id="rId29"/>
    <p:sldId id="761" r:id="rId30"/>
    <p:sldId id="734" r:id="rId31"/>
    <p:sldId id="741" r:id="rId32"/>
    <p:sldId id="735" r:id="rId33"/>
    <p:sldId id="740" r:id="rId34"/>
    <p:sldId id="736" r:id="rId35"/>
    <p:sldId id="743" r:id="rId36"/>
    <p:sldId id="737" r:id="rId37"/>
    <p:sldId id="738" r:id="rId38"/>
    <p:sldId id="744" r:id="rId39"/>
    <p:sldId id="747" r:id="rId40"/>
    <p:sldId id="745" r:id="rId41"/>
    <p:sldId id="746" r:id="rId42"/>
    <p:sldId id="748" r:id="rId43"/>
    <p:sldId id="762" r:id="rId44"/>
    <p:sldId id="749" r:id="rId45"/>
    <p:sldId id="763" r:id="rId46"/>
    <p:sldId id="750" r:id="rId47"/>
    <p:sldId id="751" r:id="rId48"/>
    <p:sldId id="764" r:id="rId49"/>
    <p:sldId id="765"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26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0A7FD4-4EA9-428E-9D85-0945D8DA02B5}" type="doc">
      <dgm:prSet loTypeId="urn:microsoft.com/office/officeart/2005/8/layout/radial5" loCatId="cycle" qsTypeId="urn:microsoft.com/office/officeart/2005/8/quickstyle/simple1" qsCatId="simple" csTypeId="urn:microsoft.com/office/officeart/2005/8/colors/colorful4" csCatId="colorful" phldr="1"/>
      <dgm:spPr/>
      <dgm:t>
        <a:bodyPr/>
        <a:lstStyle/>
        <a:p>
          <a:endParaRPr lang="en-US"/>
        </a:p>
      </dgm:t>
    </dgm:pt>
    <dgm:pt modelId="{80A32ECC-6C96-4A3F-AE58-6705E9489A30}">
      <dgm:prSet phldrT="[Text]" custT="1"/>
      <dgm:spPr/>
      <dgm:t>
        <a:bodyPr/>
        <a:lstStyle/>
        <a:p>
          <a:r>
            <a:rPr lang="en-US" sz="1800" b="1" dirty="0">
              <a:solidFill>
                <a:schemeClr val="tx1"/>
              </a:solidFill>
            </a:rPr>
            <a:t>Organization</a:t>
          </a:r>
          <a:endParaRPr lang="ar-EG" sz="1800" b="1" dirty="0">
            <a:solidFill>
              <a:schemeClr val="tx1"/>
            </a:solidFill>
          </a:endParaRPr>
        </a:p>
        <a:p>
          <a:r>
            <a:rPr lang="ar-EG" sz="1800" b="1" dirty="0">
              <a:solidFill>
                <a:schemeClr val="tx1"/>
              </a:solidFill>
            </a:rPr>
            <a:t>المنظمة</a:t>
          </a:r>
          <a:endParaRPr lang="en-US" sz="1800" b="1" dirty="0">
            <a:solidFill>
              <a:schemeClr val="tx1"/>
            </a:solidFill>
          </a:endParaRPr>
        </a:p>
      </dgm:t>
    </dgm:pt>
    <dgm:pt modelId="{5DCF95EB-F433-48AA-B619-C11B7D34D5F2}" type="parTrans" cxnId="{A67BFB70-2EA0-44EB-9A73-490B6267D7C9}">
      <dgm:prSet/>
      <dgm:spPr/>
      <dgm:t>
        <a:bodyPr/>
        <a:lstStyle/>
        <a:p>
          <a:endParaRPr lang="en-US" sz="2000" b="1">
            <a:solidFill>
              <a:schemeClr val="tx1"/>
            </a:solidFill>
          </a:endParaRPr>
        </a:p>
      </dgm:t>
    </dgm:pt>
    <dgm:pt modelId="{E0000247-C1E8-46F2-B36B-31979B05B855}" type="sibTrans" cxnId="{A67BFB70-2EA0-44EB-9A73-490B6267D7C9}">
      <dgm:prSet/>
      <dgm:spPr/>
      <dgm:t>
        <a:bodyPr/>
        <a:lstStyle/>
        <a:p>
          <a:endParaRPr lang="en-US" sz="2000" b="1">
            <a:solidFill>
              <a:schemeClr val="tx1"/>
            </a:solidFill>
          </a:endParaRPr>
        </a:p>
      </dgm:t>
    </dgm:pt>
    <dgm:pt modelId="{512443EE-9B11-43AC-8A48-753B9A78A002}">
      <dgm:prSet phldrT="[Text]" custT="1"/>
      <dgm:spPr/>
      <dgm:t>
        <a:bodyPr/>
        <a:lstStyle/>
        <a:p>
          <a:r>
            <a:rPr lang="en-US" sz="2000" b="1" dirty="0">
              <a:solidFill>
                <a:schemeClr val="tx1"/>
              </a:solidFill>
            </a:rPr>
            <a:t>People</a:t>
          </a:r>
          <a:endParaRPr lang="ar-EG" sz="2000" b="1" dirty="0">
            <a:solidFill>
              <a:schemeClr val="tx1"/>
            </a:solidFill>
          </a:endParaRPr>
        </a:p>
        <a:p>
          <a:r>
            <a:rPr lang="ar-EG" sz="2000" b="1" dirty="0">
              <a:solidFill>
                <a:schemeClr val="tx1"/>
              </a:solidFill>
            </a:rPr>
            <a:t>الاشخاص</a:t>
          </a:r>
          <a:endParaRPr lang="en-US" sz="2000" b="1" dirty="0">
            <a:solidFill>
              <a:schemeClr val="tx1"/>
            </a:solidFill>
          </a:endParaRPr>
        </a:p>
      </dgm:t>
    </dgm:pt>
    <dgm:pt modelId="{B1DCBC38-787F-47B2-8657-0AC73C059226}" type="parTrans" cxnId="{1F72EB96-F3C5-42EC-ABE2-BD0F1A998183}">
      <dgm:prSet custT="1"/>
      <dgm:spPr/>
      <dgm:t>
        <a:bodyPr/>
        <a:lstStyle/>
        <a:p>
          <a:endParaRPr lang="en-US" sz="2000" b="1">
            <a:solidFill>
              <a:schemeClr val="tx1"/>
            </a:solidFill>
          </a:endParaRPr>
        </a:p>
      </dgm:t>
    </dgm:pt>
    <dgm:pt modelId="{D8BB880B-0486-4E5D-9586-EDECDDC7C5E7}" type="sibTrans" cxnId="{1F72EB96-F3C5-42EC-ABE2-BD0F1A998183}">
      <dgm:prSet/>
      <dgm:spPr/>
      <dgm:t>
        <a:bodyPr/>
        <a:lstStyle/>
        <a:p>
          <a:endParaRPr lang="en-US" sz="2000" b="1">
            <a:solidFill>
              <a:schemeClr val="tx1"/>
            </a:solidFill>
          </a:endParaRPr>
        </a:p>
      </dgm:t>
    </dgm:pt>
    <dgm:pt modelId="{F2586341-1E5F-4542-9AAC-17588B6428B6}">
      <dgm:prSet phldrT="[Text]" custT="1"/>
      <dgm:spPr/>
      <dgm:t>
        <a:bodyPr/>
        <a:lstStyle/>
        <a:p>
          <a:r>
            <a:rPr lang="en-US" sz="2000" b="1" dirty="0">
              <a:solidFill>
                <a:schemeClr val="tx1"/>
              </a:solidFill>
            </a:rPr>
            <a:t>Resources</a:t>
          </a:r>
          <a:endParaRPr lang="ar-EG" sz="2000" b="1" dirty="0">
            <a:solidFill>
              <a:schemeClr val="tx1"/>
            </a:solidFill>
          </a:endParaRPr>
        </a:p>
        <a:p>
          <a:r>
            <a:rPr lang="ar-EG" sz="2000" b="1" dirty="0">
              <a:solidFill>
                <a:schemeClr val="tx1"/>
              </a:solidFill>
            </a:rPr>
            <a:t>الموارد</a:t>
          </a:r>
          <a:endParaRPr lang="en-US" sz="2000" b="1" dirty="0">
            <a:solidFill>
              <a:schemeClr val="tx1"/>
            </a:solidFill>
          </a:endParaRPr>
        </a:p>
      </dgm:t>
    </dgm:pt>
    <dgm:pt modelId="{539BD093-C6C3-46B7-AE06-51DC75ABDAC9}" type="parTrans" cxnId="{F57C3CC6-ED67-49EF-87E9-F12822A731B7}">
      <dgm:prSet custT="1"/>
      <dgm:spPr/>
      <dgm:t>
        <a:bodyPr/>
        <a:lstStyle/>
        <a:p>
          <a:endParaRPr lang="en-US" sz="2000" b="1">
            <a:solidFill>
              <a:schemeClr val="tx1"/>
            </a:solidFill>
          </a:endParaRPr>
        </a:p>
      </dgm:t>
    </dgm:pt>
    <dgm:pt modelId="{29D70178-4EAA-4738-A7EC-CC46594B4064}" type="sibTrans" cxnId="{F57C3CC6-ED67-49EF-87E9-F12822A731B7}">
      <dgm:prSet/>
      <dgm:spPr/>
      <dgm:t>
        <a:bodyPr/>
        <a:lstStyle/>
        <a:p>
          <a:endParaRPr lang="en-US" sz="2000" b="1">
            <a:solidFill>
              <a:schemeClr val="tx1"/>
            </a:solidFill>
          </a:endParaRPr>
        </a:p>
      </dgm:t>
    </dgm:pt>
    <dgm:pt modelId="{3A81FDD4-4559-40BB-8BE9-09F349C87457}">
      <dgm:prSet phldrT="[Text]" custT="1"/>
      <dgm:spPr/>
      <dgm:t>
        <a:bodyPr/>
        <a:lstStyle/>
        <a:p>
          <a:r>
            <a:rPr lang="en-US" sz="2000" b="1" dirty="0">
              <a:solidFill>
                <a:schemeClr val="tx1"/>
              </a:solidFill>
            </a:rPr>
            <a:t>Goals and objectives</a:t>
          </a:r>
          <a:endParaRPr lang="ar-EG" sz="2000" b="1" dirty="0">
            <a:solidFill>
              <a:schemeClr val="tx1"/>
            </a:solidFill>
          </a:endParaRPr>
        </a:p>
        <a:p>
          <a:r>
            <a:rPr lang="ar-EG" sz="2000" b="1" dirty="0">
              <a:solidFill>
                <a:schemeClr val="tx1"/>
              </a:solidFill>
            </a:rPr>
            <a:t>الأهداف</a:t>
          </a:r>
          <a:endParaRPr lang="en-US" sz="2000" b="1" dirty="0">
            <a:solidFill>
              <a:schemeClr val="tx1"/>
            </a:solidFill>
          </a:endParaRPr>
        </a:p>
      </dgm:t>
    </dgm:pt>
    <dgm:pt modelId="{27073D61-6022-4758-A587-6C5BE1F23282}" type="parTrans" cxnId="{8B13E81B-0B06-47AD-BF87-4EA863ADD84A}">
      <dgm:prSet custT="1"/>
      <dgm:spPr/>
      <dgm:t>
        <a:bodyPr/>
        <a:lstStyle/>
        <a:p>
          <a:endParaRPr lang="en-US" sz="2000" b="1">
            <a:solidFill>
              <a:schemeClr val="tx1"/>
            </a:solidFill>
          </a:endParaRPr>
        </a:p>
      </dgm:t>
    </dgm:pt>
    <dgm:pt modelId="{195750FE-4474-4A1E-8C2D-80D96E216D71}" type="sibTrans" cxnId="{8B13E81B-0B06-47AD-BF87-4EA863ADD84A}">
      <dgm:prSet/>
      <dgm:spPr/>
      <dgm:t>
        <a:bodyPr/>
        <a:lstStyle/>
        <a:p>
          <a:endParaRPr lang="en-US" sz="2000" b="1">
            <a:solidFill>
              <a:schemeClr val="tx1"/>
            </a:solidFill>
          </a:endParaRPr>
        </a:p>
      </dgm:t>
    </dgm:pt>
    <dgm:pt modelId="{8451EC3F-ED44-4A32-B1E9-F626FE5F48A7}" type="pres">
      <dgm:prSet presAssocID="{BE0A7FD4-4EA9-428E-9D85-0945D8DA02B5}" presName="Name0" presStyleCnt="0">
        <dgm:presLayoutVars>
          <dgm:chMax val="1"/>
          <dgm:dir/>
          <dgm:animLvl val="ctr"/>
          <dgm:resizeHandles val="exact"/>
        </dgm:presLayoutVars>
      </dgm:prSet>
      <dgm:spPr/>
    </dgm:pt>
    <dgm:pt modelId="{39858AED-411E-44E5-BEEF-A128940A3A27}" type="pres">
      <dgm:prSet presAssocID="{80A32ECC-6C96-4A3F-AE58-6705E9489A30}" presName="centerShape" presStyleLbl="node0" presStyleIdx="0" presStyleCnt="1" custScaleX="179164"/>
      <dgm:spPr/>
    </dgm:pt>
    <dgm:pt modelId="{CBD1C184-B526-49AE-BD11-EDAE1C82872F}" type="pres">
      <dgm:prSet presAssocID="{B1DCBC38-787F-47B2-8657-0AC73C059226}" presName="parTrans" presStyleLbl="sibTrans2D1" presStyleIdx="0" presStyleCnt="3"/>
      <dgm:spPr/>
    </dgm:pt>
    <dgm:pt modelId="{4395E005-78E0-4C86-A8B3-E92A3259F16F}" type="pres">
      <dgm:prSet presAssocID="{B1DCBC38-787F-47B2-8657-0AC73C059226}" presName="connectorText" presStyleLbl="sibTrans2D1" presStyleIdx="0" presStyleCnt="3"/>
      <dgm:spPr/>
    </dgm:pt>
    <dgm:pt modelId="{978014A6-3676-49E5-A63A-4EFD5CE7A6ED}" type="pres">
      <dgm:prSet presAssocID="{512443EE-9B11-43AC-8A48-753B9A78A002}" presName="node" presStyleLbl="node1" presStyleIdx="0" presStyleCnt="3">
        <dgm:presLayoutVars>
          <dgm:bulletEnabled val="1"/>
        </dgm:presLayoutVars>
      </dgm:prSet>
      <dgm:spPr/>
    </dgm:pt>
    <dgm:pt modelId="{144FBD08-CF5E-4D17-B9CC-F3D3A9CEEB59}" type="pres">
      <dgm:prSet presAssocID="{539BD093-C6C3-46B7-AE06-51DC75ABDAC9}" presName="parTrans" presStyleLbl="sibTrans2D1" presStyleIdx="1" presStyleCnt="3"/>
      <dgm:spPr/>
    </dgm:pt>
    <dgm:pt modelId="{9CC24F98-E060-4E8E-87BF-38FBE16F4952}" type="pres">
      <dgm:prSet presAssocID="{539BD093-C6C3-46B7-AE06-51DC75ABDAC9}" presName="connectorText" presStyleLbl="sibTrans2D1" presStyleIdx="1" presStyleCnt="3"/>
      <dgm:spPr/>
    </dgm:pt>
    <dgm:pt modelId="{66A63487-2FAE-4D16-B51F-4A94AFC2325F}" type="pres">
      <dgm:prSet presAssocID="{F2586341-1E5F-4542-9AAC-17588B6428B6}" presName="node" presStyleLbl="node1" presStyleIdx="1" presStyleCnt="3" custScaleX="124714">
        <dgm:presLayoutVars>
          <dgm:bulletEnabled val="1"/>
        </dgm:presLayoutVars>
      </dgm:prSet>
      <dgm:spPr/>
    </dgm:pt>
    <dgm:pt modelId="{55C30B57-AB82-43DE-B0BA-B2B9A801D7A5}" type="pres">
      <dgm:prSet presAssocID="{27073D61-6022-4758-A587-6C5BE1F23282}" presName="parTrans" presStyleLbl="sibTrans2D1" presStyleIdx="2" presStyleCnt="3"/>
      <dgm:spPr/>
    </dgm:pt>
    <dgm:pt modelId="{E094D895-DC49-4517-BDE1-B98478C50905}" type="pres">
      <dgm:prSet presAssocID="{27073D61-6022-4758-A587-6C5BE1F23282}" presName="connectorText" presStyleLbl="sibTrans2D1" presStyleIdx="2" presStyleCnt="3"/>
      <dgm:spPr/>
    </dgm:pt>
    <dgm:pt modelId="{93807065-10FF-49B7-BD8A-85D706180AE8}" type="pres">
      <dgm:prSet presAssocID="{3A81FDD4-4559-40BB-8BE9-09F349C87457}" presName="node" presStyleLbl="node1" presStyleIdx="2" presStyleCnt="3" custScaleX="128803">
        <dgm:presLayoutVars>
          <dgm:bulletEnabled val="1"/>
        </dgm:presLayoutVars>
      </dgm:prSet>
      <dgm:spPr/>
    </dgm:pt>
  </dgm:ptLst>
  <dgm:cxnLst>
    <dgm:cxn modelId="{7B167D0B-369F-47E3-AC18-A8420D920D61}" type="presOf" srcId="{F2586341-1E5F-4542-9AAC-17588B6428B6}" destId="{66A63487-2FAE-4D16-B51F-4A94AFC2325F}" srcOrd="0" destOrd="0" presId="urn:microsoft.com/office/officeart/2005/8/layout/radial5"/>
    <dgm:cxn modelId="{455FB218-2C1A-4E65-95BF-7A9117C585FC}" type="presOf" srcId="{BE0A7FD4-4EA9-428E-9D85-0945D8DA02B5}" destId="{8451EC3F-ED44-4A32-B1E9-F626FE5F48A7}" srcOrd="0" destOrd="0" presId="urn:microsoft.com/office/officeart/2005/8/layout/radial5"/>
    <dgm:cxn modelId="{8B13E81B-0B06-47AD-BF87-4EA863ADD84A}" srcId="{80A32ECC-6C96-4A3F-AE58-6705E9489A30}" destId="{3A81FDD4-4559-40BB-8BE9-09F349C87457}" srcOrd="2" destOrd="0" parTransId="{27073D61-6022-4758-A587-6C5BE1F23282}" sibTransId="{195750FE-4474-4A1E-8C2D-80D96E216D71}"/>
    <dgm:cxn modelId="{3014451F-A9B8-486B-BEDE-DB23AC0BCE4A}" type="presOf" srcId="{539BD093-C6C3-46B7-AE06-51DC75ABDAC9}" destId="{144FBD08-CF5E-4D17-B9CC-F3D3A9CEEB59}" srcOrd="0" destOrd="0" presId="urn:microsoft.com/office/officeart/2005/8/layout/radial5"/>
    <dgm:cxn modelId="{56313728-BF5A-4015-A92D-09867F1D0EB5}" type="presOf" srcId="{B1DCBC38-787F-47B2-8657-0AC73C059226}" destId="{CBD1C184-B526-49AE-BD11-EDAE1C82872F}" srcOrd="0" destOrd="0" presId="urn:microsoft.com/office/officeart/2005/8/layout/radial5"/>
    <dgm:cxn modelId="{C5916830-CD9E-428E-9D5F-8E14A7156675}" type="presOf" srcId="{3A81FDD4-4559-40BB-8BE9-09F349C87457}" destId="{93807065-10FF-49B7-BD8A-85D706180AE8}" srcOrd="0" destOrd="0" presId="urn:microsoft.com/office/officeart/2005/8/layout/radial5"/>
    <dgm:cxn modelId="{017FE93B-DA06-476B-A95C-28D3A6521C5B}" type="presOf" srcId="{27073D61-6022-4758-A587-6C5BE1F23282}" destId="{55C30B57-AB82-43DE-B0BA-B2B9A801D7A5}" srcOrd="0" destOrd="0" presId="urn:microsoft.com/office/officeart/2005/8/layout/radial5"/>
    <dgm:cxn modelId="{A67BFB70-2EA0-44EB-9A73-490B6267D7C9}" srcId="{BE0A7FD4-4EA9-428E-9D85-0945D8DA02B5}" destId="{80A32ECC-6C96-4A3F-AE58-6705E9489A30}" srcOrd="0" destOrd="0" parTransId="{5DCF95EB-F433-48AA-B619-C11B7D34D5F2}" sibTransId="{E0000247-C1E8-46F2-B36B-31979B05B855}"/>
    <dgm:cxn modelId="{FC92E578-AFE7-49C7-BB1D-06EE757BC712}" type="presOf" srcId="{B1DCBC38-787F-47B2-8657-0AC73C059226}" destId="{4395E005-78E0-4C86-A8B3-E92A3259F16F}" srcOrd="1" destOrd="0" presId="urn:microsoft.com/office/officeart/2005/8/layout/radial5"/>
    <dgm:cxn modelId="{440FA17E-E14B-459A-A691-F517A2F3DE12}" type="presOf" srcId="{512443EE-9B11-43AC-8A48-753B9A78A002}" destId="{978014A6-3676-49E5-A63A-4EFD5CE7A6ED}" srcOrd="0" destOrd="0" presId="urn:microsoft.com/office/officeart/2005/8/layout/radial5"/>
    <dgm:cxn modelId="{1F72EB96-F3C5-42EC-ABE2-BD0F1A998183}" srcId="{80A32ECC-6C96-4A3F-AE58-6705E9489A30}" destId="{512443EE-9B11-43AC-8A48-753B9A78A002}" srcOrd="0" destOrd="0" parTransId="{B1DCBC38-787F-47B2-8657-0AC73C059226}" sibTransId="{D8BB880B-0486-4E5D-9586-EDECDDC7C5E7}"/>
    <dgm:cxn modelId="{B88AD9A5-8A30-41AD-9873-F12F60D1BA75}" type="presOf" srcId="{539BD093-C6C3-46B7-AE06-51DC75ABDAC9}" destId="{9CC24F98-E060-4E8E-87BF-38FBE16F4952}" srcOrd="1" destOrd="0" presId="urn:microsoft.com/office/officeart/2005/8/layout/radial5"/>
    <dgm:cxn modelId="{F57C3CC6-ED67-49EF-87E9-F12822A731B7}" srcId="{80A32ECC-6C96-4A3F-AE58-6705E9489A30}" destId="{F2586341-1E5F-4542-9AAC-17588B6428B6}" srcOrd="1" destOrd="0" parTransId="{539BD093-C6C3-46B7-AE06-51DC75ABDAC9}" sibTransId="{29D70178-4EAA-4738-A7EC-CC46594B4064}"/>
    <dgm:cxn modelId="{CC789CDB-CFAA-450B-8BE7-AAB1D42F42B3}" type="presOf" srcId="{80A32ECC-6C96-4A3F-AE58-6705E9489A30}" destId="{39858AED-411E-44E5-BEEF-A128940A3A27}" srcOrd="0" destOrd="0" presId="urn:microsoft.com/office/officeart/2005/8/layout/radial5"/>
    <dgm:cxn modelId="{2728DBE7-B824-4581-9795-30F6E0CD38C6}" type="presOf" srcId="{27073D61-6022-4758-A587-6C5BE1F23282}" destId="{E094D895-DC49-4517-BDE1-B98478C50905}" srcOrd="1" destOrd="0" presId="urn:microsoft.com/office/officeart/2005/8/layout/radial5"/>
    <dgm:cxn modelId="{C4ADDA88-77BA-48F5-AC3D-14C3D097B6F4}" type="presParOf" srcId="{8451EC3F-ED44-4A32-B1E9-F626FE5F48A7}" destId="{39858AED-411E-44E5-BEEF-A128940A3A27}" srcOrd="0" destOrd="0" presId="urn:microsoft.com/office/officeart/2005/8/layout/radial5"/>
    <dgm:cxn modelId="{1802D21C-D221-4BAF-8BF9-A0AD4A5977E9}" type="presParOf" srcId="{8451EC3F-ED44-4A32-B1E9-F626FE5F48A7}" destId="{CBD1C184-B526-49AE-BD11-EDAE1C82872F}" srcOrd="1" destOrd="0" presId="urn:microsoft.com/office/officeart/2005/8/layout/radial5"/>
    <dgm:cxn modelId="{3BB7140F-27D1-4FA2-ADDB-696BA1A1F19B}" type="presParOf" srcId="{CBD1C184-B526-49AE-BD11-EDAE1C82872F}" destId="{4395E005-78E0-4C86-A8B3-E92A3259F16F}" srcOrd="0" destOrd="0" presId="urn:microsoft.com/office/officeart/2005/8/layout/radial5"/>
    <dgm:cxn modelId="{BD185721-4145-499F-80B9-75B71992A858}" type="presParOf" srcId="{8451EC3F-ED44-4A32-B1E9-F626FE5F48A7}" destId="{978014A6-3676-49E5-A63A-4EFD5CE7A6ED}" srcOrd="2" destOrd="0" presId="urn:microsoft.com/office/officeart/2005/8/layout/radial5"/>
    <dgm:cxn modelId="{65E4B481-80E0-41CE-9F3A-3C24E37036DE}" type="presParOf" srcId="{8451EC3F-ED44-4A32-B1E9-F626FE5F48A7}" destId="{144FBD08-CF5E-4D17-B9CC-F3D3A9CEEB59}" srcOrd="3" destOrd="0" presId="urn:microsoft.com/office/officeart/2005/8/layout/radial5"/>
    <dgm:cxn modelId="{B295C1A4-2A0E-4A27-B2A9-4655A96E30F2}" type="presParOf" srcId="{144FBD08-CF5E-4D17-B9CC-F3D3A9CEEB59}" destId="{9CC24F98-E060-4E8E-87BF-38FBE16F4952}" srcOrd="0" destOrd="0" presId="urn:microsoft.com/office/officeart/2005/8/layout/radial5"/>
    <dgm:cxn modelId="{E49C64DC-4344-4D4E-9F34-4A7C7290606B}" type="presParOf" srcId="{8451EC3F-ED44-4A32-B1E9-F626FE5F48A7}" destId="{66A63487-2FAE-4D16-B51F-4A94AFC2325F}" srcOrd="4" destOrd="0" presId="urn:microsoft.com/office/officeart/2005/8/layout/radial5"/>
    <dgm:cxn modelId="{DB040FD2-424E-4716-971D-071E4485EBDB}" type="presParOf" srcId="{8451EC3F-ED44-4A32-B1E9-F626FE5F48A7}" destId="{55C30B57-AB82-43DE-B0BA-B2B9A801D7A5}" srcOrd="5" destOrd="0" presId="urn:microsoft.com/office/officeart/2005/8/layout/radial5"/>
    <dgm:cxn modelId="{8318D2E7-132A-4231-A39C-CE28FBA6135F}" type="presParOf" srcId="{55C30B57-AB82-43DE-B0BA-B2B9A801D7A5}" destId="{E094D895-DC49-4517-BDE1-B98478C50905}" srcOrd="0" destOrd="0" presId="urn:microsoft.com/office/officeart/2005/8/layout/radial5"/>
    <dgm:cxn modelId="{795EDBA2-3360-4D61-BA75-54194910E2FA}" type="presParOf" srcId="{8451EC3F-ED44-4A32-B1E9-F626FE5F48A7}" destId="{93807065-10FF-49B7-BD8A-85D706180AE8}" srcOrd="6" destOrd="0" presId="urn:microsoft.com/office/officeart/2005/8/layout/radial5"/>
  </dgm:cxnLst>
  <dgm:bg>
    <a:noFill/>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858AED-411E-44E5-BEEF-A128940A3A27}">
      <dsp:nvSpPr>
        <dsp:cNvPr id="0" name=""/>
        <dsp:cNvSpPr/>
      </dsp:nvSpPr>
      <dsp:spPr>
        <a:xfrm>
          <a:off x="1963779" y="1868725"/>
          <a:ext cx="2382822" cy="1329967"/>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rPr>
            <a:t>Organization</a:t>
          </a:r>
          <a:endParaRPr lang="ar-EG" sz="1800" b="1" kern="1200" dirty="0">
            <a:solidFill>
              <a:schemeClr val="tx1"/>
            </a:solidFill>
          </a:endParaRPr>
        </a:p>
        <a:p>
          <a:pPr marL="0" lvl="0" indent="0" algn="ctr" defTabSz="800100">
            <a:lnSpc>
              <a:spcPct val="90000"/>
            </a:lnSpc>
            <a:spcBef>
              <a:spcPct val="0"/>
            </a:spcBef>
            <a:spcAft>
              <a:spcPct val="35000"/>
            </a:spcAft>
            <a:buNone/>
          </a:pPr>
          <a:r>
            <a:rPr lang="ar-EG" sz="1800" b="1" kern="1200" dirty="0">
              <a:solidFill>
                <a:schemeClr val="tx1"/>
              </a:solidFill>
            </a:rPr>
            <a:t>المنظمة</a:t>
          </a:r>
          <a:endParaRPr lang="en-US" sz="1800" b="1" kern="1200" dirty="0">
            <a:solidFill>
              <a:schemeClr val="tx1"/>
            </a:solidFill>
          </a:endParaRPr>
        </a:p>
      </dsp:txBody>
      <dsp:txXfrm>
        <a:off x="2312735" y="2063494"/>
        <a:ext cx="1684910" cy="940429"/>
      </dsp:txXfrm>
    </dsp:sp>
    <dsp:sp modelId="{CBD1C184-B526-49AE-BD11-EDAE1C82872F}">
      <dsp:nvSpPr>
        <dsp:cNvPr id="0" name=""/>
        <dsp:cNvSpPr/>
      </dsp:nvSpPr>
      <dsp:spPr>
        <a:xfrm rot="16200000">
          <a:off x="3013937" y="1383592"/>
          <a:ext cx="282506" cy="453225"/>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b="1" kern="1200">
            <a:solidFill>
              <a:schemeClr val="tx1"/>
            </a:solidFill>
          </a:endParaRPr>
        </a:p>
      </dsp:txBody>
      <dsp:txXfrm>
        <a:off x="3056313" y="1516613"/>
        <a:ext cx="197754" cy="271935"/>
      </dsp:txXfrm>
    </dsp:sp>
    <dsp:sp modelId="{978014A6-3676-49E5-A63A-4EFD5CE7A6ED}">
      <dsp:nvSpPr>
        <dsp:cNvPr id="0" name=""/>
        <dsp:cNvSpPr/>
      </dsp:nvSpPr>
      <dsp:spPr>
        <a:xfrm>
          <a:off x="2488682" y="2677"/>
          <a:ext cx="1333017" cy="1333017"/>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rPr>
            <a:t>People</a:t>
          </a:r>
          <a:endParaRPr lang="ar-EG" sz="2000" b="1" kern="1200" dirty="0">
            <a:solidFill>
              <a:schemeClr val="tx1"/>
            </a:solidFill>
          </a:endParaRPr>
        </a:p>
        <a:p>
          <a:pPr marL="0" lvl="0" indent="0" algn="ctr" defTabSz="889000">
            <a:lnSpc>
              <a:spcPct val="90000"/>
            </a:lnSpc>
            <a:spcBef>
              <a:spcPct val="0"/>
            </a:spcBef>
            <a:spcAft>
              <a:spcPct val="35000"/>
            </a:spcAft>
            <a:buNone/>
          </a:pPr>
          <a:r>
            <a:rPr lang="ar-EG" sz="2000" b="1" kern="1200" dirty="0">
              <a:solidFill>
                <a:schemeClr val="tx1"/>
              </a:solidFill>
            </a:rPr>
            <a:t>الاشخاص</a:t>
          </a:r>
          <a:endParaRPr lang="en-US" sz="2000" b="1" kern="1200" dirty="0">
            <a:solidFill>
              <a:schemeClr val="tx1"/>
            </a:solidFill>
          </a:endParaRPr>
        </a:p>
      </dsp:txBody>
      <dsp:txXfrm>
        <a:off x="2683898" y="197893"/>
        <a:ext cx="942585" cy="942585"/>
      </dsp:txXfrm>
    </dsp:sp>
    <dsp:sp modelId="{144FBD08-CF5E-4D17-B9CC-F3D3A9CEEB59}">
      <dsp:nvSpPr>
        <dsp:cNvPr id="0" name=""/>
        <dsp:cNvSpPr/>
      </dsp:nvSpPr>
      <dsp:spPr>
        <a:xfrm rot="1800000">
          <a:off x="4003342" y="2816576"/>
          <a:ext cx="68588" cy="453225"/>
        </a:xfrm>
        <a:prstGeom prst="rightArrow">
          <a:avLst>
            <a:gd name="adj1" fmla="val 60000"/>
            <a:gd name="adj2" fmla="val 50000"/>
          </a:avLst>
        </a:prstGeom>
        <a:solidFill>
          <a:schemeClr val="accent4">
            <a:hueOff val="4900445"/>
            <a:satOff val="-20388"/>
            <a:lumOff val="480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b="1" kern="1200">
            <a:solidFill>
              <a:schemeClr val="tx1"/>
            </a:solidFill>
          </a:endParaRPr>
        </a:p>
      </dsp:txBody>
      <dsp:txXfrm>
        <a:off x="4004720" y="2902077"/>
        <a:ext cx="48012" cy="271935"/>
      </dsp:txXfrm>
    </dsp:sp>
    <dsp:sp modelId="{66A63487-2FAE-4D16-B51F-4A94AFC2325F}">
      <dsp:nvSpPr>
        <dsp:cNvPr id="0" name=""/>
        <dsp:cNvSpPr/>
      </dsp:nvSpPr>
      <dsp:spPr>
        <a:xfrm>
          <a:off x="3938685" y="2799461"/>
          <a:ext cx="1662459" cy="1333017"/>
        </a:xfrm>
        <a:prstGeom prst="ellipse">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rPr>
            <a:t>Resources</a:t>
          </a:r>
          <a:endParaRPr lang="ar-EG" sz="2000" b="1" kern="1200" dirty="0">
            <a:solidFill>
              <a:schemeClr val="tx1"/>
            </a:solidFill>
          </a:endParaRPr>
        </a:p>
        <a:p>
          <a:pPr marL="0" lvl="0" indent="0" algn="ctr" defTabSz="889000">
            <a:lnSpc>
              <a:spcPct val="90000"/>
            </a:lnSpc>
            <a:spcBef>
              <a:spcPct val="0"/>
            </a:spcBef>
            <a:spcAft>
              <a:spcPct val="35000"/>
            </a:spcAft>
            <a:buNone/>
          </a:pPr>
          <a:r>
            <a:rPr lang="ar-EG" sz="2000" b="1" kern="1200" dirty="0">
              <a:solidFill>
                <a:schemeClr val="tx1"/>
              </a:solidFill>
            </a:rPr>
            <a:t>الموارد</a:t>
          </a:r>
          <a:endParaRPr lang="en-US" sz="2000" b="1" kern="1200" dirty="0">
            <a:solidFill>
              <a:schemeClr val="tx1"/>
            </a:solidFill>
          </a:endParaRPr>
        </a:p>
      </dsp:txBody>
      <dsp:txXfrm>
        <a:off x="4182146" y="2994677"/>
        <a:ext cx="1175537" cy="942585"/>
      </dsp:txXfrm>
    </dsp:sp>
    <dsp:sp modelId="{55C30B57-AB82-43DE-B0BA-B2B9A801D7A5}">
      <dsp:nvSpPr>
        <dsp:cNvPr id="0" name=""/>
        <dsp:cNvSpPr/>
      </dsp:nvSpPr>
      <dsp:spPr>
        <a:xfrm rot="9000000">
          <a:off x="2249779" y="2812565"/>
          <a:ext cx="59823" cy="453225"/>
        </a:xfrm>
        <a:prstGeom prst="rightArrow">
          <a:avLst>
            <a:gd name="adj1" fmla="val 60000"/>
            <a:gd name="adj2" fmla="val 50000"/>
          </a:avLst>
        </a:prstGeom>
        <a:solidFill>
          <a:schemeClr val="accent4">
            <a:hueOff val="9800891"/>
            <a:satOff val="-40777"/>
            <a:lumOff val="960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b="1" kern="1200">
            <a:solidFill>
              <a:schemeClr val="tx1"/>
            </a:solidFill>
          </a:endParaRPr>
        </a:p>
      </dsp:txBody>
      <dsp:txXfrm rot="10800000">
        <a:off x="2266524" y="2898723"/>
        <a:ext cx="41876" cy="271935"/>
      </dsp:txXfrm>
    </dsp:sp>
    <dsp:sp modelId="{93807065-10FF-49B7-BD8A-85D706180AE8}">
      <dsp:nvSpPr>
        <dsp:cNvPr id="0" name=""/>
        <dsp:cNvSpPr/>
      </dsp:nvSpPr>
      <dsp:spPr>
        <a:xfrm>
          <a:off x="681983" y="2799461"/>
          <a:ext cx="1716966" cy="1333017"/>
        </a:xfrm>
        <a:prstGeom prst="ellipse">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rPr>
            <a:t>Goals and objectives</a:t>
          </a:r>
          <a:endParaRPr lang="ar-EG" sz="2000" b="1" kern="1200" dirty="0">
            <a:solidFill>
              <a:schemeClr val="tx1"/>
            </a:solidFill>
          </a:endParaRPr>
        </a:p>
        <a:p>
          <a:pPr marL="0" lvl="0" indent="0" algn="ctr" defTabSz="889000">
            <a:lnSpc>
              <a:spcPct val="90000"/>
            </a:lnSpc>
            <a:spcBef>
              <a:spcPct val="0"/>
            </a:spcBef>
            <a:spcAft>
              <a:spcPct val="35000"/>
            </a:spcAft>
            <a:buNone/>
          </a:pPr>
          <a:r>
            <a:rPr lang="ar-EG" sz="2000" b="1" kern="1200" dirty="0">
              <a:solidFill>
                <a:schemeClr val="tx1"/>
              </a:solidFill>
            </a:rPr>
            <a:t>الأهداف</a:t>
          </a:r>
          <a:endParaRPr lang="en-US" sz="2000" b="1" kern="1200" dirty="0">
            <a:solidFill>
              <a:schemeClr val="tx1"/>
            </a:solidFill>
          </a:endParaRPr>
        </a:p>
      </dsp:txBody>
      <dsp:txXfrm>
        <a:off x="933427" y="2994677"/>
        <a:ext cx="1214078" cy="942585"/>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7/9/2026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44</a:t>
            </a:fld>
            <a:endParaRPr lang="en-US"/>
          </a:p>
        </p:txBody>
      </p:sp>
    </p:spTree>
    <p:extLst>
      <p:ext uri="{BB962C8B-B14F-4D97-AF65-F5344CB8AC3E}">
        <p14:creationId xmlns:p14="http://schemas.microsoft.com/office/powerpoint/2010/main" val="42535628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7/9/2026</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7/9/2026</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7/9/2026</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7/9/2026</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7/9/2026</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7/9/2026</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7/9/2026</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7/9/2026</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7/9/2026</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7/9/2026</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7/9/2026</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704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90101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7/9/2026</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geeksforgeeks.org/finance/finance/" TargetMode="Externa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geeksforgeeks.org/marketing/customer-satisfaction-surveys-meaning-importance-and-survey-questions/" TargetMode="Externa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jpeg"/><Relationship Id="rId1" Type="http://schemas.openxmlformats.org/officeDocument/2006/relationships/slideLayout" Target="../slideLayouts/slideLayout14.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id="{D98B4495-B9F8-D13F-3419-DC2D7FE24BA4}"/>
              </a:ext>
            </a:extLst>
          </p:cNvPr>
          <p:cNvSpPr txBox="1"/>
          <p:nvPr/>
        </p:nvSpPr>
        <p:spPr>
          <a:xfrm>
            <a:off x="6362319" y="2892988"/>
            <a:ext cx="5804612" cy="1754326"/>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sz="3600" b="1" dirty="0">
                <a:solidFill>
                  <a:schemeClr val="accent1">
                    <a:lumMod val="75000"/>
                  </a:schemeClr>
                </a:solidFill>
                <a:latin typeface="Aharoni" panose="02010803020104030203" pitchFamily="2" charset="-79"/>
                <a:cs typeface="Aharoni" panose="02010803020104030203" pitchFamily="2" charset="-79"/>
              </a:rPr>
              <a:t>Organizational Structure and Design</a:t>
            </a:r>
          </a:p>
          <a:p>
            <a:pPr algn="ctr" rtl="1"/>
            <a:r>
              <a:rPr lang="ar-EG" sz="3600" dirty="0">
                <a:solidFill>
                  <a:schemeClr val="accent1">
                    <a:lumMod val="75000"/>
                  </a:schemeClr>
                </a:solidFill>
                <a:latin typeface="Aharoni" panose="02010803020104030203" pitchFamily="2" charset="-79"/>
                <a:cs typeface="Aharoni" panose="02010803020104030203" pitchFamily="2" charset="-79"/>
              </a:rPr>
              <a:t>الهيكل التنظيمي وتصميمه</a:t>
            </a:r>
          </a:p>
        </p:txBody>
      </p:sp>
      <p:sp>
        <p:nvSpPr>
          <p:cNvPr id="9" name="TextBox 8">
            <a:extLst>
              <a:ext uri="{FF2B5EF4-FFF2-40B4-BE49-F238E27FC236}">
                <a16:creationId xmlns:a16="http://schemas.microsoft.com/office/drawing/2014/main" id="{4E2E7F39-58A3-5EE0-9FE9-CA6D3AC76770}"/>
              </a:ext>
            </a:extLst>
          </p:cNvPr>
          <p:cNvSpPr txBox="1"/>
          <p:nvPr/>
        </p:nvSpPr>
        <p:spPr>
          <a:xfrm>
            <a:off x="459185" y="6187539"/>
            <a:ext cx="4886463" cy="52197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د. بثينة محمود فؤاد</a:t>
            </a:r>
            <a:endParaRPr lang="en-US" sz="2800" b="1" dirty="0">
              <a:solidFill>
                <a:srgbClr val="00B0F0"/>
              </a:solidFill>
              <a:latin typeface="Alexandria" charset="0"/>
              <a:cs typeface="Alexandria" charset="0"/>
            </a:endParaRPr>
          </a:p>
        </p:txBody>
      </p:sp>
      <p:sp>
        <p:nvSpPr>
          <p:cNvPr id="10" name="TextBox 9">
            <a:extLst>
              <a:ext uri="{FF2B5EF4-FFF2-40B4-BE49-F238E27FC236}">
                <a16:creationId xmlns:a16="http://schemas.microsoft.com/office/drawing/2014/main" id="{70E441C3-79BC-7780-C248-B0E8C8945408}"/>
              </a:ext>
            </a:extLst>
          </p:cNvPr>
          <p:cNvSpPr txBox="1"/>
          <p:nvPr/>
        </p:nvSpPr>
        <p:spPr>
          <a:xfrm>
            <a:off x="6649395" y="5977473"/>
            <a:ext cx="5804612" cy="584775"/>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rtl="1"/>
            <a:r>
              <a:rPr lang="ar-EG" sz="3200" dirty="0">
                <a:latin typeface="+mn-lt"/>
              </a:rPr>
              <a:t>المحاضرة السادسة</a:t>
            </a:r>
            <a:endParaRPr lang="en-US" sz="3200" dirty="0">
              <a:latin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41381"/>
    </mc:Choice>
    <mc:Fallback xmlns="">
      <p:transition spd="slow" advTm="413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5294" y="1723876"/>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41085" y="2259674"/>
            <a:ext cx="5300441" cy="1135054"/>
          </a:xfrm>
          <a:prstGeom prst="rect">
            <a:avLst/>
          </a:prstGeom>
        </p:spPr>
        <p:txBody>
          <a:bodyPr wrap="square">
            <a:spAutoFit/>
          </a:bodyPr>
          <a:lstStyle/>
          <a:p>
            <a:pPr>
              <a:lnSpc>
                <a:spcPct val="80000"/>
              </a:lnSpc>
              <a:buClr>
                <a:srgbClr val="FF0000"/>
              </a:buClr>
              <a:buFont typeface="Wingdings" panose="05000000000000000000" pitchFamily="2" charset="2"/>
              <a:buChar char="q"/>
            </a:pPr>
            <a:r>
              <a:rPr lang="en-US" sz="2800" b="1" dirty="0">
                <a:solidFill>
                  <a:srgbClr val="C00000"/>
                </a:solidFill>
              </a:rPr>
              <a:t>Organizational Structure</a:t>
            </a:r>
          </a:p>
          <a:p>
            <a:pPr>
              <a:lnSpc>
                <a:spcPct val="80000"/>
              </a:lnSpc>
              <a:buClr>
                <a:srgbClr val="FF0000"/>
              </a:buClr>
              <a:buFont typeface="Wingdings" panose="05000000000000000000" pitchFamily="2" charset="2"/>
              <a:buChar char="q"/>
            </a:pPr>
            <a:r>
              <a:rPr lang="en-US" sz="2800" b="1" dirty="0">
                <a:solidFill>
                  <a:srgbClr val="C00000"/>
                </a:solidFill>
              </a:rPr>
              <a:t>Organization Structure Design</a:t>
            </a:r>
          </a:p>
          <a:p>
            <a:pPr>
              <a:lnSpc>
                <a:spcPct val="80000"/>
              </a:lnSpc>
              <a:buClr>
                <a:srgbClr val="FF0000"/>
              </a:buClr>
              <a:buFont typeface="Wingdings" panose="05000000000000000000" pitchFamily="2" charset="2"/>
              <a:buChar char="q"/>
            </a:pPr>
            <a:endParaRPr lang="en-US" sz="2800" b="1" dirty="0">
              <a:solidFill>
                <a:srgbClr val="C00000"/>
              </a:solidFill>
            </a:endParaRPr>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p:sp>
      <p:pic>
        <p:nvPicPr>
          <p:cNvPr id="4" name="Picture 2" descr="Organizational structure ppt">
            <a:extLst>
              <a:ext uri="{FF2B5EF4-FFF2-40B4-BE49-F238E27FC236}">
                <a16:creationId xmlns:a16="http://schemas.microsoft.com/office/drawing/2014/main" id="{E4B88752-D571-C8CC-E73B-AF890AB108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8135" y="867055"/>
            <a:ext cx="4962146" cy="256987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E78D4229-D934-D252-DB03-CCD893593D45}"/>
              </a:ext>
            </a:extLst>
          </p:cNvPr>
          <p:cNvSpPr/>
          <p:nvPr/>
        </p:nvSpPr>
        <p:spPr>
          <a:xfrm>
            <a:off x="341085" y="3457850"/>
            <a:ext cx="5300441" cy="787588"/>
          </a:xfrm>
          <a:prstGeom prst="rect">
            <a:avLst/>
          </a:prstGeom>
        </p:spPr>
        <p:txBody>
          <a:bodyPr wrap="square">
            <a:spAutoFit/>
          </a:bodyPr>
          <a:lstStyle/>
          <a:p>
            <a:pPr algn="r" rtl="1">
              <a:lnSpc>
                <a:spcPct val="80000"/>
              </a:lnSpc>
              <a:buClr>
                <a:srgbClr val="FF0000"/>
              </a:buClr>
              <a:buFont typeface="Wingdings" panose="05000000000000000000" pitchFamily="2" charset="2"/>
              <a:buChar char="q"/>
            </a:pPr>
            <a:r>
              <a:rPr lang="ar-EG" sz="2800" b="1" dirty="0">
                <a:solidFill>
                  <a:srgbClr val="C00000"/>
                </a:solidFill>
              </a:rPr>
              <a:t>الهيكل التنظيمي</a:t>
            </a:r>
          </a:p>
          <a:p>
            <a:pPr algn="r" rtl="1">
              <a:lnSpc>
                <a:spcPct val="80000"/>
              </a:lnSpc>
              <a:buClr>
                <a:srgbClr val="FF0000"/>
              </a:buClr>
              <a:buFont typeface="Wingdings" panose="05000000000000000000" pitchFamily="2" charset="2"/>
              <a:buChar char="q"/>
            </a:pPr>
            <a:r>
              <a:rPr lang="ar-EG" sz="2800" b="1" dirty="0">
                <a:solidFill>
                  <a:srgbClr val="C00000"/>
                </a:solidFill>
              </a:rPr>
              <a:t>تصميم الهيكل التنظيمي</a:t>
            </a:r>
            <a:endParaRPr lang="en-US" sz="2800" b="1" dirty="0">
              <a:solidFill>
                <a:srgbClr val="C00000"/>
              </a:solidFill>
            </a:endParaRPr>
          </a:p>
        </p:txBody>
      </p:sp>
      <p:sp>
        <p:nvSpPr>
          <p:cNvPr id="7" name="TextBox 6">
            <a:extLst>
              <a:ext uri="{FF2B5EF4-FFF2-40B4-BE49-F238E27FC236}">
                <a16:creationId xmlns:a16="http://schemas.microsoft.com/office/drawing/2014/main" id="{16861C6F-45BA-D3E4-4C80-F43747CD24FA}"/>
              </a:ext>
            </a:extLst>
          </p:cNvPr>
          <p:cNvSpPr txBox="1"/>
          <p:nvPr/>
        </p:nvSpPr>
        <p:spPr>
          <a:xfrm>
            <a:off x="6944248" y="5194927"/>
            <a:ext cx="4113898" cy="52322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مخرجات التعلم من المحاضرة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196725967"/>
      </p:ext>
    </p:extLst>
  </p:cSld>
  <p:clrMapOvr>
    <a:masterClrMapping/>
  </p:clrMapOvr>
  <p:transition spd="slow" advTm="33695">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944423" y="1337368"/>
            <a:ext cx="3292889" cy="523220"/>
          </a:xfrm>
          <a:prstGeom prst="rect">
            <a:avLst/>
          </a:prstGeom>
          <a:noFill/>
        </p:spPr>
        <p:txBody>
          <a:bodyPr wrap="none" rtlCol="0">
            <a:spAutoFit/>
          </a:bodyPr>
          <a:lstStyle/>
          <a:p>
            <a:pPr algn="ctr"/>
            <a:r>
              <a:rPr lang="en-US" sz="2800" dirty="0">
                <a:solidFill>
                  <a:srgbClr val="C00000"/>
                </a:solidFill>
                <a:latin typeface="Aharoni" panose="02010803020104030203" pitchFamily="2" charset="-79"/>
                <a:cs typeface="Aharoni" panose="02010803020104030203" pitchFamily="2" charset="-79"/>
              </a:rPr>
              <a:t>The Organization?</a:t>
            </a:r>
            <a:endParaRPr lang="ar-SA" sz="2800" dirty="0">
              <a:solidFill>
                <a:srgbClr val="C00000"/>
              </a:solidFill>
              <a:latin typeface="Aharoni" panose="02010803020104030203" pitchFamily="2" charset="-79"/>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6D503DE0-0B6F-F227-3A32-C3A199D2DEC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3919" b="13919"/>
          <a:stretch>
            <a:fillRect/>
          </a:stretch>
        </p:blipFill>
        <p:spPr>
          <a:xfrm>
            <a:off x="1127760" y="1123952"/>
            <a:ext cx="9936480" cy="4610100"/>
          </a:xfrm>
        </p:spPr>
      </p:pic>
      <p:sp>
        <p:nvSpPr>
          <p:cNvPr id="3" name="TextBox 2">
            <a:extLst>
              <a:ext uri="{FF2B5EF4-FFF2-40B4-BE49-F238E27FC236}">
                <a16:creationId xmlns:a16="http://schemas.microsoft.com/office/drawing/2014/main" id="{612E6ABA-9552-EE7B-FAD7-9C21B9943D98}"/>
              </a:ext>
            </a:extLst>
          </p:cNvPr>
          <p:cNvSpPr txBox="1"/>
          <p:nvPr/>
        </p:nvSpPr>
        <p:spPr>
          <a:xfrm>
            <a:off x="2375727" y="4994967"/>
            <a:ext cx="2016899" cy="523220"/>
          </a:xfrm>
          <a:prstGeom prst="rect">
            <a:avLst/>
          </a:prstGeom>
          <a:noFill/>
        </p:spPr>
        <p:txBody>
          <a:bodyPr wrap="none" rtlCol="0">
            <a:spAutoFit/>
          </a:bodyPr>
          <a:lstStyle/>
          <a:p>
            <a:pPr algn="ctr"/>
            <a:r>
              <a:rPr lang="ar-EG" sz="2800" b="1" dirty="0">
                <a:solidFill>
                  <a:srgbClr val="C00000"/>
                </a:solidFill>
                <a:latin typeface="Aharoni" panose="02010803020104030203" pitchFamily="2" charset="-79"/>
              </a:rPr>
              <a:t>ما هي المنظمة؟</a:t>
            </a:r>
            <a:endParaRPr lang="ar-SA" sz="2800" b="1" dirty="0">
              <a:solidFill>
                <a:srgbClr val="C00000"/>
              </a:solidFill>
              <a:latin typeface="Aharoni" panose="02010803020104030203" pitchFamily="2" charset="-79"/>
            </a:endParaRPr>
          </a:p>
        </p:txBody>
      </p:sp>
    </p:spTree>
    <p:extLst>
      <p:ext uri="{BB962C8B-B14F-4D97-AF65-F5344CB8AC3E}">
        <p14:creationId xmlns:p14="http://schemas.microsoft.com/office/powerpoint/2010/main" val="56756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791164" cy="523220"/>
          </a:xfrm>
          <a:prstGeom prst="rect">
            <a:avLst/>
          </a:prstGeom>
          <a:noFill/>
        </p:spPr>
        <p:txBody>
          <a:bodyPr wrap="square" rtlCol="0">
            <a:spAutoFit/>
          </a:bodyPr>
          <a:lstStyle/>
          <a:p>
            <a:r>
              <a:rPr lang="en-US" sz="2800" b="1" dirty="0">
                <a:solidFill>
                  <a:srgbClr val="C00000"/>
                </a:solidFill>
                <a:latin typeface="Alexandria" charset="0"/>
                <a:cs typeface="Alexandria" charset="0"/>
              </a:rPr>
              <a:t>The Organization Definition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2308324"/>
          </a:xfrm>
          <a:prstGeom prst="rect">
            <a:avLst/>
          </a:prstGeom>
          <a:noFill/>
        </p:spPr>
        <p:txBody>
          <a:bodyPr wrap="square" rtlCol="0">
            <a:spAutoFit/>
          </a:bodyPr>
          <a:lstStyle/>
          <a:p>
            <a:pPr marL="285750" indent="-285750">
              <a:buFont typeface="Arial" panose="020B0604020202020204" pitchFamily="34" charset="0"/>
              <a:buChar char="•"/>
            </a:pPr>
            <a:r>
              <a:rPr lang="en-US" sz="2400" b="1" dirty="0">
                <a:solidFill>
                  <a:schemeClr val="tx1"/>
                </a:solidFill>
              </a:rPr>
              <a:t>A group of people who work together in a structured way for a shared purpose</a:t>
            </a:r>
          </a:p>
          <a:p>
            <a:pPr marL="285750" indent="-285750">
              <a:buFont typeface="Arial" panose="020B0604020202020204" pitchFamily="34" charset="0"/>
              <a:buChar char="•"/>
            </a:pPr>
            <a:r>
              <a:rPr lang="en-US" sz="2400" b="1" dirty="0">
                <a:solidFill>
                  <a:schemeClr val="tx1"/>
                </a:solidFill>
              </a:rPr>
              <a:t> is a two or more people who work together in a structured way to achieve a specific goal or set of goals</a:t>
            </a:r>
            <a:endParaRPr lang="en-US" sz="2400" b="1" dirty="0"/>
          </a:p>
          <a:p>
            <a:pPr marL="285750" indent="-285750">
              <a:buFont typeface="Arial" panose="020B0604020202020204" pitchFamily="34" charset="0"/>
              <a:buChar char="•"/>
            </a:pPr>
            <a:r>
              <a:rPr lang="en-US" sz="2400" b="1" dirty="0"/>
              <a:t>can be any structured body such as department, business, company in private or public sector or nonprofit association.</a:t>
            </a:r>
          </a:p>
          <a:p>
            <a:pPr marL="285750" indent="-285750">
              <a:buFont typeface="Arial" panose="020B0604020202020204" pitchFamily="34" charset="0"/>
              <a:buChar char="•"/>
            </a:pPr>
            <a:endParaRPr lang="en-US" sz="2400" dirty="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227FDC9-DFF4-01FA-A71F-EE61BDC3BA41}"/>
              </a:ext>
            </a:extLst>
          </p:cNvPr>
          <p:cNvSpPr txBox="1"/>
          <p:nvPr/>
        </p:nvSpPr>
        <p:spPr>
          <a:xfrm>
            <a:off x="2513150" y="567254"/>
            <a:ext cx="4791164" cy="523220"/>
          </a:xfrm>
          <a:prstGeom prst="rect">
            <a:avLst/>
          </a:prstGeom>
          <a:noFill/>
        </p:spPr>
        <p:txBody>
          <a:bodyPr wrap="square" rtlCol="0">
            <a:spAutoFit/>
          </a:bodyPr>
          <a:lstStyle/>
          <a:p>
            <a:pPr algn="ctr" rtl="1"/>
            <a:r>
              <a:rPr lang="ar-EG" sz="2800" b="1" dirty="0">
                <a:solidFill>
                  <a:srgbClr val="C00000"/>
                </a:solidFill>
                <a:latin typeface="Alexandria" charset="0"/>
                <a:cs typeface="Alexandria" charset="0"/>
              </a:rPr>
              <a:t>تعريف المنظمة</a:t>
            </a:r>
            <a:endParaRPr lang="en-US" sz="2800" b="1" dirty="0">
              <a:solidFill>
                <a:srgbClr val="C00000"/>
              </a:solidFill>
              <a:latin typeface="Alexandria" charset="0"/>
              <a:cs typeface="Alexandria" charset="0"/>
            </a:endParaRPr>
          </a:p>
        </p:txBody>
      </p:sp>
      <p:sp>
        <p:nvSpPr>
          <p:cNvPr id="6" name="TextBox 5">
            <a:extLst>
              <a:ext uri="{FF2B5EF4-FFF2-40B4-BE49-F238E27FC236}">
                <a16:creationId xmlns:a16="http://schemas.microsoft.com/office/drawing/2014/main" id="{093A5D67-7FB6-6D32-D8D6-3AE51501FF10}"/>
              </a:ext>
            </a:extLst>
          </p:cNvPr>
          <p:cNvSpPr txBox="1"/>
          <p:nvPr/>
        </p:nvSpPr>
        <p:spPr>
          <a:xfrm>
            <a:off x="889000" y="4500348"/>
            <a:ext cx="10541000" cy="1569660"/>
          </a:xfrm>
          <a:prstGeom prst="rect">
            <a:avLst/>
          </a:prstGeom>
          <a:noFill/>
        </p:spPr>
        <p:txBody>
          <a:bodyPr wrap="square" rtlCol="0">
            <a:spAutoFit/>
          </a:bodyPr>
          <a:lstStyle/>
          <a:p>
            <a:pPr marL="285750" indent="-285750" algn="r" rtl="1">
              <a:buFont typeface="Arial" panose="020B0604020202020204" pitchFamily="34" charset="0"/>
              <a:buChar char="•"/>
            </a:pPr>
            <a:r>
              <a:rPr lang="ar-EG" sz="2400" b="1" dirty="0">
                <a:solidFill>
                  <a:schemeClr val="tx1"/>
                </a:solidFill>
              </a:rPr>
              <a:t>مجموعة من الأشخاص الذين يعملون معًا بطريقة منظمة لتحقيق غرض مشترك</a:t>
            </a:r>
          </a:p>
          <a:p>
            <a:pPr marL="285750" indent="-285750" algn="r" rtl="1">
              <a:buFont typeface="Arial" panose="020B0604020202020204" pitchFamily="34" charset="0"/>
              <a:buChar char="•"/>
            </a:pPr>
            <a:r>
              <a:rPr lang="ar-EG" sz="2400" b="1" dirty="0">
                <a:solidFill>
                  <a:schemeClr val="tx1"/>
                </a:solidFill>
              </a:rPr>
              <a:t>هي شخصان أو أكثر يعملون معًا بطريقة منظمة لتحقيق هدف محدد أو مجموعة من الأهداف</a:t>
            </a:r>
          </a:p>
          <a:p>
            <a:pPr marL="285750" indent="-285750" algn="r" rtl="1">
              <a:buFont typeface="Arial" panose="020B0604020202020204" pitchFamily="34" charset="0"/>
              <a:buChar char="•"/>
            </a:pPr>
            <a:r>
              <a:rPr lang="ar-EG" sz="2400" b="1" dirty="0">
                <a:solidFill>
                  <a:schemeClr val="tx1"/>
                </a:solidFill>
              </a:rPr>
              <a:t>يمكن أن تكون أي هيئة منظمة مثل القسم أو العمل أو الشركة في القطاع الخاص أو العام أو جمعية غير ربحية.</a:t>
            </a:r>
            <a:endParaRPr lang="en-US" sz="2400" dirty="0">
              <a:cs typeface="Alexandria" charset="0"/>
            </a:endParaRPr>
          </a:p>
        </p:txBody>
      </p:sp>
    </p:spTree>
    <p:extLst>
      <p:ext uri="{BB962C8B-B14F-4D97-AF65-F5344CB8AC3E}">
        <p14:creationId xmlns:p14="http://schemas.microsoft.com/office/powerpoint/2010/main" val="683489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791164" cy="523220"/>
          </a:xfrm>
          <a:prstGeom prst="rect">
            <a:avLst/>
          </a:prstGeom>
          <a:noFill/>
        </p:spPr>
        <p:txBody>
          <a:bodyPr wrap="square" rtlCol="0">
            <a:spAutoFit/>
          </a:bodyPr>
          <a:lstStyle/>
          <a:p>
            <a:r>
              <a:rPr lang="en-US" sz="2800" b="1" dirty="0">
                <a:solidFill>
                  <a:srgbClr val="C00000"/>
                </a:solidFill>
                <a:latin typeface="Alexandria" charset="0"/>
                <a:cs typeface="Alexandria" charset="0"/>
              </a:rPr>
              <a:t>Other definition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33548" y="2228671"/>
            <a:ext cx="3885019" cy="1200329"/>
          </a:xfrm>
          <a:prstGeom prst="rect">
            <a:avLst/>
          </a:prstGeom>
          <a:noFill/>
        </p:spPr>
        <p:txBody>
          <a:bodyPr wrap="square" rtlCol="0">
            <a:spAutoFit/>
          </a:bodyPr>
          <a:lstStyle/>
          <a:p>
            <a:pPr algn="ctr"/>
            <a:r>
              <a:rPr lang="en-US" sz="2400" b="1" dirty="0"/>
              <a:t>is an arrangement of people and resources to accomplish some specific purpose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3">
            <a:extLst>
              <a:ext uri="{FF2B5EF4-FFF2-40B4-BE49-F238E27FC236}">
                <a16:creationId xmlns:a16="http://schemas.microsoft.com/office/drawing/2014/main" id="{21A1A528-55D7-4B8C-3278-366E8AB6FD8D}"/>
              </a:ext>
            </a:extLst>
          </p:cNvPr>
          <p:cNvGraphicFramePr>
            <a:graphicFrameLocks/>
          </p:cNvGraphicFramePr>
          <p:nvPr/>
        </p:nvGraphicFramePr>
        <p:xfrm>
          <a:off x="4908732" y="1882478"/>
          <a:ext cx="6283128" cy="41351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5378FFC5-5D8A-29A8-989F-D647157FAB4F}"/>
              </a:ext>
            </a:extLst>
          </p:cNvPr>
          <p:cNvSpPr txBox="1"/>
          <p:nvPr/>
        </p:nvSpPr>
        <p:spPr>
          <a:xfrm>
            <a:off x="1197344" y="4124952"/>
            <a:ext cx="3885019" cy="830997"/>
          </a:xfrm>
          <a:prstGeom prst="rect">
            <a:avLst/>
          </a:prstGeom>
          <a:noFill/>
        </p:spPr>
        <p:txBody>
          <a:bodyPr wrap="square" rtlCol="0">
            <a:spAutoFit/>
          </a:bodyPr>
          <a:lstStyle/>
          <a:p>
            <a:pPr algn="ctr"/>
            <a:r>
              <a:rPr lang="ar-EG" sz="2400" b="1" dirty="0"/>
              <a:t>هو ترتيب الأشخاص والموارد لتحقيق غرض محدد</a:t>
            </a:r>
            <a:endParaRPr lang="en-US" sz="2400" b="1" dirty="0"/>
          </a:p>
        </p:txBody>
      </p:sp>
      <p:sp>
        <p:nvSpPr>
          <p:cNvPr id="8" name="TextBox 7">
            <a:extLst>
              <a:ext uri="{FF2B5EF4-FFF2-40B4-BE49-F238E27FC236}">
                <a16:creationId xmlns:a16="http://schemas.microsoft.com/office/drawing/2014/main" id="{DD2596A1-FFB8-912F-E560-9B61AC71BF6C}"/>
              </a:ext>
            </a:extLst>
          </p:cNvPr>
          <p:cNvSpPr txBox="1"/>
          <p:nvPr/>
        </p:nvSpPr>
        <p:spPr>
          <a:xfrm>
            <a:off x="3737416" y="983413"/>
            <a:ext cx="4791164" cy="523220"/>
          </a:xfrm>
          <a:prstGeom prst="rect">
            <a:avLst/>
          </a:prstGeom>
          <a:noFill/>
        </p:spPr>
        <p:txBody>
          <a:bodyPr wrap="square" rtlCol="0">
            <a:spAutoFit/>
          </a:bodyPr>
          <a:lstStyle/>
          <a:p>
            <a:pPr algn="ctr" rtl="1"/>
            <a:r>
              <a:rPr lang="ar-EG" sz="2800" b="1" dirty="0">
                <a:solidFill>
                  <a:srgbClr val="C00000"/>
                </a:solidFill>
                <a:latin typeface="Alexandria" charset="0"/>
                <a:cs typeface="Alexandria" charset="0"/>
              </a:rPr>
              <a:t>تعريف آخر</a:t>
            </a:r>
            <a:endParaRPr lang="en-US" sz="2800" b="1" dirty="0">
              <a:solidFill>
                <a:srgbClr val="C00000"/>
              </a:solidFill>
              <a:latin typeface="Alexandria" charset="0"/>
              <a:cs typeface="Alexandria" charset="0"/>
            </a:endParaRPr>
          </a:p>
        </p:txBody>
      </p:sp>
    </p:spTree>
    <p:extLst>
      <p:ext uri="{BB962C8B-B14F-4D97-AF65-F5344CB8AC3E}">
        <p14:creationId xmlns:p14="http://schemas.microsoft.com/office/powerpoint/2010/main" val="3887400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695186" cy="523220"/>
          </a:xfrm>
          <a:prstGeom prst="rect">
            <a:avLst/>
          </a:prstGeom>
          <a:noFill/>
        </p:spPr>
        <p:txBody>
          <a:bodyPr wrap="square" rtlCol="0">
            <a:spAutoFit/>
          </a:bodyPr>
          <a:lstStyle/>
          <a:p>
            <a:pPr algn="just"/>
            <a:r>
              <a:rPr lang="en-US" sz="2800" dirty="0">
                <a:latin typeface="Aharoni" panose="02010803020104030203" pitchFamily="2" charset="-79"/>
                <a:cs typeface="Aharoni" panose="02010803020104030203" pitchFamily="2" charset="-79"/>
              </a:rPr>
              <a:t>Organizational Performance</a:t>
            </a:r>
            <a:endParaRPr lang="ar-SA" sz="2800" dirty="0">
              <a:latin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E86BB6E-D72F-BB68-2760-421FACEBAE85}"/>
              </a:ext>
            </a:extLst>
          </p:cNvPr>
          <p:cNvSpPr txBox="1"/>
          <p:nvPr/>
        </p:nvSpPr>
        <p:spPr>
          <a:xfrm>
            <a:off x="5613991" y="2024041"/>
            <a:ext cx="5726959" cy="3970318"/>
          </a:xfrm>
          <a:prstGeom prst="rect">
            <a:avLst/>
          </a:prstGeom>
          <a:noFill/>
        </p:spPr>
        <p:txBody>
          <a:bodyPr wrap="square">
            <a:spAutoFit/>
          </a:bodyPr>
          <a:lstStyle/>
          <a:p>
            <a:pPr algn="r" rtl="1"/>
            <a:r>
              <a:rPr lang="ar-EG" b="0" i="0" dirty="0">
                <a:effectLst/>
                <a:latin typeface="-apple-system"/>
              </a:rPr>
              <a:t>الكفاءة والفاعلية هما مفهومان متعلقان بالأداء ولكنهما مختلفان:</a:t>
            </a:r>
            <a:br>
              <a:rPr lang="ar-EG" b="0" i="0" dirty="0">
                <a:effectLst/>
                <a:latin typeface="-apple-system"/>
              </a:rPr>
            </a:br>
            <a:br>
              <a:rPr lang="ar-EG" b="0" i="0" dirty="0">
                <a:effectLst/>
                <a:latin typeface="-apple-system"/>
              </a:rPr>
            </a:br>
            <a:r>
              <a:rPr lang="ar-EG" b="0" i="0" dirty="0">
                <a:effectLst/>
                <a:latin typeface="-apple-system"/>
              </a:rPr>
              <a:t>‏• </a:t>
            </a:r>
            <a:r>
              <a:rPr lang="ar-EG" b="1" i="0" dirty="0">
                <a:effectLst/>
                <a:latin typeface="-apple-system"/>
              </a:rPr>
              <a:t>الكفاءة</a:t>
            </a:r>
            <a:r>
              <a:rPr lang="ar-EG" b="0" i="0" dirty="0">
                <a:effectLst/>
                <a:latin typeface="-apple-system"/>
              </a:rPr>
              <a:t>: تعني القدرة على </a:t>
            </a:r>
            <a:r>
              <a:rPr lang="ar-EG" b="0" i="0" dirty="0" err="1">
                <a:effectLst/>
                <a:latin typeface="-apple-system"/>
              </a:rPr>
              <a:t>الإستخدام</a:t>
            </a:r>
            <a:r>
              <a:rPr lang="ar-EG" b="0" i="0" dirty="0">
                <a:effectLst/>
                <a:latin typeface="-apple-system"/>
              </a:rPr>
              <a:t> الأمثل للموارد والجهد والوقت. وهي تركز على الإنتاجية وتقليل الهدر.</a:t>
            </a:r>
            <a:br>
              <a:rPr lang="ar-EG" b="0" i="0" dirty="0">
                <a:effectLst/>
                <a:latin typeface="-apple-system"/>
              </a:rPr>
            </a:br>
            <a:br>
              <a:rPr lang="ar-EG" b="0" i="0" dirty="0">
                <a:effectLst/>
                <a:latin typeface="-apple-system"/>
              </a:rPr>
            </a:br>
            <a:r>
              <a:rPr lang="ar-EG" b="1" i="0" dirty="0">
                <a:effectLst/>
                <a:latin typeface="-apple-system"/>
              </a:rPr>
              <a:t>الفاعلية</a:t>
            </a:r>
            <a:r>
              <a:rPr lang="ar-EG" b="0" i="0" dirty="0">
                <a:effectLst/>
                <a:latin typeface="-apple-system"/>
              </a:rPr>
              <a:t>: تعني تحقيق الأهداف والنتائج المرجوة. وهي تركز على تحقيق النتائج الصحيحة والمؤثرة.</a:t>
            </a:r>
            <a:br>
              <a:rPr lang="ar-EG" b="0" i="0" dirty="0">
                <a:effectLst/>
                <a:latin typeface="-apple-system"/>
              </a:rPr>
            </a:br>
            <a:br>
              <a:rPr lang="ar-EG" b="0" i="0" dirty="0">
                <a:effectLst/>
                <a:latin typeface="-apple-system"/>
              </a:rPr>
            </a:br>
            <a:r>
              <a:rPr lang="ar-EG" b="0" i="0" dirty="0">
                <a:effectLst/>
                <a:latin typeface="-apple-system"/>
              </a:rPr>
              <a:t>الكفاءة تركز على </a:t>
            </a:r>
            <a:r>
              <a:rPr lang="ar-EG" b="1" i="0" dirty="0">
                <a:effectLst/>
                <a:latin typeface="-apple-system"/>
              </a:rPr>
              <a:t>كيفية</a:t>
            </a:r>
            <a:r>
              <a:rPr lang="ar-EG" b="0" i="0" dirty="0">
                <a:effectLst/>
                <a:latin typeface="-apple-system"/>
              </a:rPr>
              <a:t> إنجاز العمل ، بينما الفاعلية تركز </a:t>
            </a:r>
            <a:r>
              <a:rPr lang="ar-EG" b="1" i="0" dirty="0">
                <a:effectLst/>
                <a:latin typeface="-apple-system"/>
              </a:rPr>
              <a:t>على ما يتم إنجازه </a:t>
            </a:r>
            <a:r>
              <a:rPr lang="ar-EG" b="0" i="0" dirty="0">
                <a:effectLst/>
                <a:latin typeface="-apple-system"/>
              </a:rPr>
              <a:t>من عمل.</a:t>
            </a:r>
            <a:br>
              <a:rPr lang="ar-EG" b="0" i="0" dirty="0">
                <a:effectLst/>
                <a:latin typeface="-apple-system"/>
              </a:rPr>
            </a:br>
            <a:br>
              <a:rPr lang="ar-EG" b="0" i="0" dirty="0">
                <a:effectLst/>
                <a:latin typeface="-apple-system"/>
              </a:rPr>
            </a:br>
            <a:r>
              <a:rPr lang="ar-EG" b="0" i="0" dirty="0">
                <a:effectLst/>
                <a:latin typeface="-apple-system"/>
              </a:rPr>
              <a:t>‏الكفاءة تقاس بمعايير </a:t>
            </a:r>
            <a:r>
              <a:rPr lang="ar-EG" b="1" i="0" dirty="0">
                <a:effectLst/>
                <a:latin typeface="-apple-system"/>
              </a:rPr>
              <a:t>مثل الوقت والجهد والتكلفة ، أما الفاعلية فتقاس بمدى تحقيق الأهداف</a:t>
            </a:r>
            <a:endParaRPr lang="en-US" b="1" dirty="0"/>
          </a:p>
        </p:txBody>
      </p:sp>
      <p:pic>
        <p:nvPicPr>
          <p:cNvPr id="2" name="Picture 2" descr="E:\مدرسة الابطال\lecuters\1\lectuers\Overview of management\IMG_٢٠٢٠١١٠٧_٠٥٥٤٢٩.jpg">
            <a:extLst>
              <a:ext uri="{FF2B5EF4-FFF2-40B4-BE49-F238E27FC236}">
                <a16:creationId xmlns:a16="http://schemas.microsoft.com/office/drawing/2014/main" id="{35A932C2-BE38-F88D-ED20-B8A3117EFB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00158"/>
            <a:ext cx="4958316" cy="3881868"/>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6F179C56-F22A-D64E-74BE-3AD36BB56A4F}"/>
              </a:ext>
            </a:extLst>
          </p:cNvPr>
          <p:cNvSpPr txBox="1">
            <a:spLocks/>
          </p:cNvSpPr>
          <p:nvPr/>
        </p:nvSpPr>
        <p:spPr>
          <a:xfrm>
            <a:off x="7070655" y="735104"/>
            <a:ext cx="3221101" cy="107250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3200" b="1" dirty="0">
                <a:latin typeface="+mn-lt"/>
                <a:cs typeface="Aharoni" panose="02010803020104030203" pitchFamily="2" charset="-79"/>
              </a:rPr>
              <a:t>الأداء التنظيمي</a:t>
            </a:r>
            <a:endParaRPr lang="ar-SA" sz="3200" b="1" dirty="0">
              <a:latin typeface="+mn-lt"/>
            </a:endParaRPr>
          </a:p>
        </p:txBody>
      </p:sp>
    </p:spTree>
    <p:extLst>
      <p:ext uri="{BB962C8B-B14F-4D97-AF65-F5344CB8AC3E}">
        <p14:creationId xmlns:p14="http://schemas.microsoft.com/office/powerpoint/2010/main" val="2907928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70822" y="1428065"/>
            <a:ext cx="5918623" cy="441456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a:extLst>
              <a:ext uri="{FF2B5EF4-FFF2-40B4-BE49-F238E27FC236}">
                <a16:creationId xmlns:a16="http://schemas.microsoft.com/office/drawing/2014/main" id="{0AC2650A-C51A-9ACB-723B-68D89C868D01}"/>
              </a:ext>
            </a:extLst>
          </p:cNvPr>
          <p:cNvSpPr/>
          <p:nvPr/>
        </p:nvSpPr>
        <p:spPr>
          <a:xfrm>
            <a:off x="284124" y="1846598"/>
            <a:ext cx="5244100" cy="2554545"/>
          </a:xfrm>
          <a:prstGeom prst="rect">
            <a:avLst/>
          </a:prstGeom>
        </p:spPr>
        <p:txBody>
          <a:bodyPr wrap="square">
            <a:spAutoFit/>
          </a:bodyPr>
          <a:lstStyle/>
          <a:p>
            <a:pPr lvl="1" algn="ctr"/>
            <a:r>
              <a:rPr lang="en-US" sz="4000" b="1" dirty="0">
                <a:solidFill>
                  <a:schemeClr val="tx1">
                    <a:lumMod val="85000"/>
                    <a:lumOff val="15000"/>
                  </a:schemeClr>
                </a:solidFill>
              </a:rPr>
              <a:t>The formal arrangement of jobs within an organization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4" name="TextBox 3">
            <a:extLst>
              <a:ext uri="{FF2B5EF4-FFF2-40B4-BE49-F238E27FC236}">
                <a16:creationId xmlns:a16="http://schemas.microsoft.com/office/drawing/2014/main" id="{8E61EB05-79A7-ADDE-46ED-5AEEF4D04A14}"/>
              </a:ext>
            </a:extLst>
          </p:cNvPr>
          <p:cNvSpPr txBox="1"/>
          <p:nvPr/>
        </p:nvSpPr>
        <p:spPr>
          <a:xfrm>
            <a:off x="7123193" y="4493477"/>
            <a:ext cx="3934953" cy="1077218"/>
          </a:xfrm>
          <a:prstGeom prst="rect">
            <a:avLst/>
          </a:prstGeom>
          <a:noFill/>
        </p:spPr>
        <p:txBody>
          <a:bodyPr wrap="square">
            <a:spAutoFit/>
          </a:bodyPr>
          <a:lstStyle/>
          <a:p>
            <a:pPr algn="ctr">
              <a:defRPr/>
            </a:pPr>
            <a:r>
              <a:rPr lang="en-US" sz="3200" b="1" dirty="0">
                <a:solidFill>
                  <a:srgbClr val="C00000"/>
                </a:solidFill>
              </a:rPr>
              <a:t>1. Organizational Structure</a:t>
            </a:r>
          </a:p>
        </p:txBody>
      </p:sp>
      <p:sp>
        <p:nvSpPr>
          <p:cNvPr id="3" name="Rectangle 2">
            <a:extLst>
              <a:ext uri="{FF2B5EF4-FFF2-40B4-BE49-F238E27FC236}">
                <a16:creationId xmlns:a16="http://schemas.microsoft.com/office/drawing/2014/main"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2D5076-7722-4338-5401-1FD980E0C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Picture Placeholder 9">
            <a:extLst>
              <a:ext uri="{FF2B5EF4-FFF2-40B4-BE49-F238E27FC236}">
                <a16:creationId xmlns:a16="http://schemas.microsoft.com/office/drawing/2014/main" id="{74D737F8-8C2D-4D69-E892-93C805323857}"/>
              </a:ext>
            </a:extLst>
          </p:cNvPr>
          <p:cNvSpPr>
            <a:spLocks noGrp="1"/>
          </p:cNvSpPr>
          <p:nvPr>
            <p:ph type="pic" sz="quarter" idx="10"/>
          </p:nvPr>
        </p:nvSpPr>
        <p:spPr/>
      </p:sp>
      <p:pic>
        <p:nvPicPr>
          <p:cNvPr id="6146" name="Picture 2" descr="Implement the right organizational structure for your business">
            <a:extLst>
              <a:ext uri="{FF2B5EF4-FFF2-40B4-BE49-F238E27FC236}">
                <a16:creationId xmlns:a16="http://schemas.microsoft.com/office/drawing/2014/main" id="{0E3C593C-A833-7097-8140-BA9CC77C49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4095" y="738865"/>
            <a:ext cx="4962146" cy="2791208"/>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8B4B0A36-8FEF-DC22-3FF2-3C8CADEB14AD}"/>
              </a:ext>
            </a:extLst>
          </p:cNvPr>
          <p:cNvSpPr/>
          <p:nvPr/>
        </p:nvSpPr>
        <p:spPr>
          <a:xfrm>
            <a:off x="319609" y="4368214"/>
            <a:ext cx="5496718" cy="1323439"/>
          </a:xfrm>
          <a:prstGeom prst="rect">
            <a:avLst/>
          </a:prstGeom>
        </p:spPr>
        <p:txBody>
          <a:bodyPr wrap="square">
            <a:spAutoFit/>
          </a:bodyPr>
          <a:lstStyle/>
          <a:p>
            <a:pPr lvl="1" algn="ctr"/>
            <a:r>
              <a:rPr lang="ar-EG" sz="4000" b="1" dirty="0">
                <a:solidFill>
                  <a:schemeClr val="tx1">
                    <a:lumMod val="85000"/>
                    <a:lumOff val="15000"/>
                  </a:schemeClr>
                </a:solidFill>
              </a:rPr>
              <a:t>الترتيب الرسمي للوظائف داخل المنظمة</a:t>
            </a:r>
            <a:endParaRPr lang="en-US" sz="4000" b="1" dirty="0">
              <a:solidFill>
                <a:schemeClr val="tx1">
                  <a:lumMod val="85000"/>
                  <a:lumOff val="15000"/>
                </a:schemeClr>
              </a:solidFill>
            </a:endParaRPr>
          </a:p>
        </p:txBody>
      </p:sp>
      <p:sp>
        <p:nvSpPr>
          <p:cNvPr id="9" name="TextBox 8">
            <a:extLst>
              <a:ext uri="{FF2B5EF4-FFF2-40B4-BE49-F238E27FC236}">
                <a16:creationId xmlns:a16="http://schemas.microsoft.com/office/drawing/2014/main" id="{3BC976A6-D1C1-65E2-FAEB-C5BAE3C00EFE}"/>
              </a:ext>
            </a:extLst>
          </p:cNvPr>
          <p:cNvSpPr txBox="1"/>
          <p:nvPr/>
        </p:nvSpPr>
        <p:spPr>
          <a:xfrm>
            <a:off x="7123193" y="5691653"/>
            <a:ext cx="3934953" cy="584775"/>
          </a:xfrm>
          <a:prstGeom prst="rect">
            <a:avLst/>
          </a:prstGeom>
          <a:noFill/>
        </p:spPr>
        <p:txBody>
          <a:bodyPr wrap="square">
            <a:spAutoFit/>
          </a:bodyPr>
          <a:lstStyle/>
          <a:p>
            <a:pPr algn="ctr">
              <a:defRPr/>
            </a:pPr>
            <a:r>
              <a:rPr lang="ar-EG" sz="3200" b="1" dirty="0">
                <a:solidFill>
                  <a:srgbClr val="C00000"/>
                </a:solidFill>
              </a:rPr>
              <a:t>1. الهيكل التنظيمي</a:t>
            </a:r>
            <a:endParaRPr lang="en-US" sz="3200" b="1" dirty="0">
              <a:solidFill>
                <a:srgbClr val="C00000"/>
              </a:solidFill>
            </a:endParaRPr>
          </a:p>
        </p:txBody>
      </p:sp>
    </p:spTree>
    <p:extLst>
      <p:ext uri="{BB962C8B-B14F-4D97-AF65-F5344CB8AC3E}">
        <p14:creationId xmlns:p14="http://schemas.microsoft.com/office/powerpoint/2010/main" val="2511054472"/>
      </p:ext>
    </p:extLst>
  </p:cSld>
  <p:clrMapOvr>
    <a:masterClrMapping/>
  </p:clrMapOvr>
  <p:transition spd="slow" advTm="203268">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553665" y="95284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6744" y="1411316"/>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8BF8F151-5411-FC58-A9F2-FC8CC61DC6C2}"/>
              </a:ext>
            </a:extLst>
          </p:cNvPr>
          <p:cNvSpPr txBox="1"/>
          <p:nvPr/>
        </p:nvSpPr>
        <p:spPr>
          <a:xfrm>
            <a:off x="509913" y="1614340"/>
            <a:ext cx="6405894" cy="584775"/>
          </a:xfrm>
          <a:prstGeom prst="rect">
            <a:avLst/>
          </a:prstGeom>
          <a:noFill/>
        </p:spPr>
        <p:txBody>
          <a:bodyPr wrap="square">
            <a:spAutoFit/>
          </a:bodyPr>
          <a:lstStyle/>
          <a:p>
            <a:pPr algn="ctr">
              <a:defRPr/>
            </a:pPr>
            <a:r>
              <a:rPr lang="en-US" sz="3200" b="1" dirty="0">
                <a:solidFill>
                  <a:srgbClr val="C00000"/>
                </a:solidFill>
              </a:rPr>
              <a:t>Organizational Structure</a:t>
            </a:r>
            <a:r>
              <a:rPr lang="ar-EG" sz="3200" b="1" dirty="0">
                <a:solidFill>
                  <a:srgbClr val="C00000"/>
                </a:solidFill>
              </a:rPr>
              <a:t> </a:t>
            </a:r>
            <a:r>
              <a:rPr lang="en-US" sz="3200" b="1" dirty="0">
                <a:solidFill>
                  <a:srgbClr val="C00000"/>
                </a:solidFill>
              </a:rPr>
              <a:t> Definition</a:t>
            </a:r>
          </a:p>
        </p:txBody>
      </p:sp>
      <p:sp>
        <p:nvSpPr>
          <p:cNvPr id="7" name="TextBox 6">
            <a:extLst>
              <a:ext uri="{FF2B5EF4-FFF2-40B4-BE49-F238E27FC236}">
                <a16:creationId xmlns:a16="http://schemas.microsoft.com/office/drawing/2014/main" id="{373DA96F-DA11-3D1C-1CE2-2322F4D68690}"/>
              </a:ext>
            </a:extLst>
          </p:cNvPr>
          <p:cNvSpPr txBox="1"/>
          <p:nvPr/>
        </p:nvSpPr>
        <p:spPr>
          <a:xfrm>
            <a:off x="346744" y="2459503"/>
            <a:ext cx="4740263" cy="2308324"/>
          </a:xfrm>
          <a:prstGeom prst="rect">
            <a:avLst/>
          </a:prstGeom>
          <a:noFill/>
        </p:spPr>
        <p:txBody>
          <a:bodyPr wrap="square">
            <a:spAutoFit/>
          </a:bodyPr>
          <a:lstStyle/>
          <a:p>
            <a:pPr algn="ctr"/>
            <a:r>
              <a:rPr lang="en-US" sz="2400" b="1" i="0" dirty="0">
                <a:solidFill>
                  <a:srgbClr val="111111"/>
                </a:solidFill>
                <a:effectLst/>
                <a:highlight>
                  <a:srgbClr val="FFFFFF"/>
                </a:highlight>
                <a:latin typeface="SourceSansPro"/>
              </a:rPr>
              <a:t>An organizational structure is a system that outlines how certain activities are directed to achieve the goals of an organization. These activities can include rules, roles, and responsibilities.</a:t>
            </a:r>
            <a:endParaRPr lang="en-US" sz="2400" b="1" dirty="0"/>
          </a:p>
        </p:txBody>
      </p:sp>
      <p:pic>
        <p:nvPicPr>
          <p:cNvPr id="10" name="Picture 9">
            <a:extLst>
              <a:ext uri="{FF2B5EF4-FFF2-40B4-BE49-F238E27FC236}">
                <a16:creationId xmlns:a16="http://schemas.microsoft.com/office/drawing/2014/main" id="{9CCFD734-E92A-7F94-25A6-73FBEC7F47D7}"/>
              </a:ext>
            </a:extLst>
          </p:cNvPr>
          <p:cNvPicPr>
            <a:picLocks noChangeAspect="1"/>
          </p:cNvPicPr>
          <p:nvPr/>
        </p:nvPicPr>
        <p:blipFill rotWithShape="1">
          <a:blip r:embed="rId3"/>
          <a:srcRect l="26909" t="23539" r="32958" b="35326"/>
          <a:stretch/>
        </p:blipFill>
        <p:spPr>
          <a:xfrm>
            <a:off x="5265683" y="2203158"/>
            <a:ext cx="3108960" cy="2124405"/>
          </a:xfrm>
          <a:prstGeom prst="rect">
            <a:avLst/>
          </a:prstGeom>
        </p:spPr>
      </p:pic>
      <p:sp>
        <p:nvSpPr>
          <p:cNvPr id="6" name="TextBox 5">
            <a:extLst>
              <a:ext uri="{FF2B5EF4-FFF2-40B4-BE49-F238E27FC236}">
                <a16:creationId xmlns:a16="http://schemas.microsoft.com/office/drawing/2014/main" id="{EDABC713-1B21-1A8F-D4E2-9F3FD417E970}"/>
              </a:ext>
            </a:extLst>
          </p:cNvPr>
          <p:cNvSpPr txBox="1"/>
          <p:nvPr/>
        </p:nvSpPr>
        <p:spPr>
          <a:xfrm>
            <a:off x="1435389" y="735159"/>
            <a:ext cx="6405894" cy="584775"/>
          </a:xfrm>
          <a:prstGeom prst="rect">
            <a:avLst/>
          </a:prstGeom>
          <a:noFill/>
        </p:spPr>
        <p:txBody>
          <a:bodyPr wrap="square">
            <a:spAutoFit/>
          </a:bodyPr>
          <a:lstStyle/>
          <a:p>
            <a:pPr algn="ctr">
              <a:defRPr/>
            </a:pPr>
            <a:r>
              <a:rPr lang="ar-EG" sz="3200" b="1" dirty="0">
                <a:solidFill>
                  <a:srgbClr val="C00000"/>
                </a:solidFill>
              </a:rPr>
              <a:t>تعريف الهيكل </a:t>
            </a:r>
            <a:r>
              <a:rPr lang="ar-EG" sz="3200" b="1" dirty="0" err="1">
                <a:solidFill>
                  <a:srgbClr val="C00000"/>
                </a:solidFill>
              </a:rPr>
              <a:t>التنظيمى</a:t>
            </a:r>
            <a:endParaRPr lang="en-US" sz="3200" b="1" dirty="0">
              <a:solidFill>
                <a:srgbClr val="C00000"/>
              </a:solidFill>
            </a:endParaRPr>
          </a:p>
        </p:txBody>
      </p:sp>
      <p:sp>
        <p:nvSpPr>
          <p:cNvPr id="8" name="TextBox 7">
            <a:extLst>
              <a:ext uri="{FF2B5EF4-FFF2-40B4-BE49-F238E27FC236}">
                <a16:creationId xmlns:a16="http://schemas.microsoft.com/office/drawing/2014/main" id="{FA307776-4FF5-9FE7-8AB7-88C797381D89}"/>
              </a:ext>
            </a:extLst>
          </p:cNvPr>
          <p:cNvSpPr txBox="1"/>
          <p:nvPr/>
        </p:nvSpPr>
        <p:spPr>
          <a:xfrm>
            <a:off x="346744" y="4824324"/>
            <a:ext cx="8545008" cy="830997"/>
          </a:xfrm>
          <a:prstGeom prst="rect">
            <a:avLst/>
          </a:prstGeom>
          <a:noFill/>
        </p:spPr>
        <p:txBody>
          <a:bodyPr wrap="square">
            <a:spAutoFit/>
          </a:bodyPr>
          <a:lstStyle/>
          <a:p>
            <a:pPr algn="ctr"/>
            <a:r>
              <a:rPr lang="ar-EG" sz="2400" b="1" i="0" dirty="0">
                <a:solidFill>
                  <a:srgbClr val="111111"/>
                </a:solidFill>
                <a:effectLst/>
                <a:highlight>
                  <a:srgbClr val="FFFFFF"/>
                </a:highlight>
                <a:latin typeface="SourceSansPro"/>
              </a:rPr>
              <a:t>الهيكل التنظيمي هو نظام يحدد كيفية توجيه أنشطة معينة لتحقيق أهداف المنظمة. يمكن أن تتضمن هذه الأنشطة قواعد وأدوارًا ومسؤوليات.</a:t>
            </a:r>
            <a:endParaRPr lang="en-US" sz="2400" b="1" dirty="0"/>
          </a:p>
        </p:txBody>
      </p:sp>
    </p:spTree>
    <p:extLst>
      <p:ext uri="{BB962C8B-B14F-4D97-AF65-F5344CB8AC3E}">
        <p14:creationId xmlns:p14="http://schemas.microsoft.com/office/powerpoint/2010/main" val="27268236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17371" y="1248998"/>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9934" y="1517534"/>
            <a:ext cx="4320026"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52465" y="1924659"/>
            <a:ext cx="4096189" cy="3600986"/>
          </a:xfrm>
          <a:prstGeom prst="rect">
            <a:avLst/>
          </a:prstGeom>
          <a:noFill/>
        </p:spPr>
        <p:txBody>
          <a:bodyPr wrap="square" rtlCol="0">
            <a:spAutoFit/>
          </a:bodyPr>
          <a:lstStyle/>
          <a:p>
            <a:pPr algn="ctr"/>
            <a:r>
              <a:rPr lang="en-US" sz="2400" b="1" i="0" dirty="0">
                <a:solidFill>
                  <a:srgbClr val="C00000"/>
                </a:solidFill>
                <a:effectLst/>
                <a:highlight>
                  <a:srgbClr val="FFFFFF"/>
                </a:highlight>
                <a:latin typeface="Google Sans"/>
              </a:rPr>
              <a:t>Why Do We Need the Organizational Structure</a:t>
            </a:r>
          </a:p>
          <a:p>
            <a:pPr algn="ctr"/>
            <a:endParaRPr lang="en-US" dirty="0">
              <a:solidFill>
                <a:srgbClr val="202124"/>
              </a:solidFill>
              <a:highlight>
                <a:srgbClr val="FFFFFF"/>
              </a:highlight>
              <a:latin typeface="Google Sans"/>
            </a:endParaRPr>
          </a:p>
          <a:p>
            <a:pPr algn="ctr"/>
            <a:r>
              <a:rPr lang="en-US" b="0" i="0" dirty="0">
                <a:solidFill>
                  <a:srgbClr val="202124"/>
                </a:solidFill>
                <a:effectLst/>
                <a:highlight>
                  <a:srgbClr val="FFFFFF"/>
                </a:highlight>
                <a:latin typeface="Google Sans"/>
              </a:rPr>
              <a:t>Organizational structure </a:t>
            </a:r>
            <a:r>
              <a:rPr lang="en-US" b="0" i="0" dirty="0">
                <a:solidFill>
                  <a:srgbClr val="040C28"/>
                </a:solidFill>
                <a:effectLst/>
                <a:latin typeface="Google Sans"/>
              </a:rPr>
              <a:t>provides a clear framework for decision-making and resource allocation, enabling a company to operate effectively and achieve its goals</a:t>
            </a:r>
            <a:r>
              <a:rPr lang="en-US" b="0" i="0" dirty="0">
                <a:solidFill>
                  <a:srgbClr val="202124"/>
                </a:solidFill>
                <a:effectLst/>
                <a:highlight>
                  <a:srgbClr val="FFFFFF"/>
                </a:highlight>
                <a:latin typeface="Google Sans"/>
              </a:rPr>
              <a:t>. The structure can vary widely depending on the size of the company, its industry, and its culture, among other factors</a:t>
            </a:r>
            <a:endParaRPr lang="en-US" dirty="0"/>
          </a:p>
          <a:p>
            <a:pPr algn="ctr"/>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a:extLst>
              <a:ext uri="{FF2B5EF4-FFF2-40B4-BE49-F238E27FC236}">
                <a16:creationId xmlns:a16="http://schemas.microsoft.com/office/drawing/2014/main" id="{F1EF09DD-477F-E49D-45F3-AB1DE1547A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2813395"/>
            <a:ext cx="2286000" cy="177096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Rounded Corners 4">
            <a:extLst>
              <a:ext uri="{FF2B5EF4-FFF2-40B4-BE49-F238E27FC236}">
                <a16:creationId xmlns:a16="http://schemas.microsoft.com/office/drawing/2014/main" id="{0E079971-FC74-254A-C100-B117BDBA1468}"/>
              </a:ext>
            </a:extLst>
          </p:cNvPr>
          <p:cNvSpPr/>
          <p:nvPr/>
        </p:nvSpPr>
        <p:spPr>
          <a:xfrm>
            <a:off x="7658513" y="1222723"/>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2926AD7B-58BF-3F13-DAC2-C3E29D0E167E}"/>
              </a:ext>
            </a:extLst>
          </p:cNvPr>
          <p:cNvSpPr/>
          <p:nvPr/>
        </p:nvSpPr>
        <p:spPr>
          <a:xfrm>
            <a:off x="7751076" y="1491259"/>
            <a:ext cx="4320026"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900BD313-3359-14A8-CFBF-136573E97D15}"/>
              </a:ext>
            </a:extLst>
          </p:cNvPr>
          <p:cNvSpPr txBox="1"/>
          <p:nvPr/>
        </p:nvSpPr>
        <p:spPr>
          <a:xfrm>
            <a:off x="7822516" y="1802402"/>
            <a:ext cx="4096189" cy="3785652"/>
          </a:xfrm>
          <a:prstGeom prst="rect">
            <a:avLst/>
          </a:prstGeom>
          <a:noFill/>
        </p:spPr>
        <p:txBody>
          <a:bodyPr wrap="square" rtlCol="0">
            <a:spAutoFit/>
          </a:bodyPr>
          <a:lstStyle/>
          <a:p>
            <a:pPr algn="ctr"/>
            <a:r>
              <a:rPr lang="ar-EG" sz="2400" b="1" i="0" dirty="0">
                <a:solidFill>
                  <a:srgbClr val="C00000"/>
                </a:solidFill>
                <a:effectLst/>
                <a:highlight>
                  <a:srgbClr val="FFFFFF"/>
                </a:highlight>
                <a:latin typeface="Google Sans"/>
              </a:rPr>
              <a:t>لماذا نحتاج إلى الهيكل التنظيمي</a:t>
            </a:r>
          </a:p>
          <a:p>
            <a:pPr algn="ctr"/>
            <a:endParaRPr lang="ar-EG" sz="2400" b="1" i="0" dirty="0">
              <a:solidFill>
                <a:srgbClr val="C00000"/>
              </a:solidFill>
              <a:effectLst/>
              <a:highlight>
                <a:srgbClr val="FFFFFF"/>
              </a:highlight>
              <a:latin typeface="Google Sans"/>
            </a:endParaRPr>
          </a:p>
          <a:p>
            <a:pPr algn="ctr"/>
            <a:endParaRPr lang="ar-EG" sz="2400" b="1" i="0" dirty="0">
              <a:solidFill>
                <a:srgbClr val="C00000"/>
              </a:solidFill>
              <a:effectLst/>
              <a:highlight>
                <a:srgbClr val="FFFFFF"/>
              </a:highlight>
              <a:latin typeface="Google Sans"/>
            </a:endParaRPr>
          </a:p>
          <a:p>
            <a:pPr algn="ctr"/>
            <a:r>
              <a:rPr lang="ar-EG" sz="2400" b="1" i="0" dirty="0">
                <a:effectLst/>
                <a:highlight>
                  <a:srgbClr val="FFFFFF"/>
                </a:highlight>
                <a:latin typeface="Google Sans"/>
              </a:rPr>
              <a:t>يوفر الهيكل التنظيمي إطارًا واضحًا لاتخاذ القرار وتخصيص الموارد، مما يمكّن الشركة من العمل بفعالية وتحقيق أهدافها. يمكن أن يختلف الهيكل على نطاق واسع اعتمادًا على حجم الشركة وصناعتها وثقافتها، من بين عوامل أخرى</a:t>
            </a:r>
            <a:endParaRPr lang="en-US"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126691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414B3-54E0-09EB-1725-A75CFD880F50}"/>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40ABC85-EA8A-3197-137D-49C585EEA4C7}"/>
              </a:ext>
            </a:extLst>
          </p:cNvPr>
          <p:cNvSpPr/>
          <p:nvPr/>
        </p:nvSpPr>
        <p:spPr>
          <a:xfrm>
            <a:off x="117371" y="1248998"/>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DFADEC2-79C3-8A8F-2F99-FC528E8406C9}"/>
              </a:ext>
            </a:extLst>
          </p:cNvPr>
          <p:cNvSpPr/>
          <p:nvPr/>
        </p:nvSpPr>
        <p:spPr>
          <a:xfrm>
            <a:off x="209934" y="1517534"/>
            <a:ext cx="4320026"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2E31F240-7E04-E9A4-6666-839516CF89A8}"/>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A5120D7-7A18-EAC3-5996-97FED3060B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a:extLst>
              <a:ext uri="{FF2B5EF4-FFF2-40B4-BE49-F238E27FC236}">
                <a16:creationId xmlns:a16="http://schemas.microsoft.com/office/drawing/2014/main" id="{8EB27276-79B3-DD8F-6F72-539106FD4C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2813395"/>
            <a:ext cx="2286000" cy="177096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Rounded Corners 4">
            <a:extLst>
              <a:ext uri="{FF2B5EF4-FFF2-40B4-BE49-F238E27FC236}">
                <a16:creationId xmlns:a16="http://schemas.microsoft.com/office/drawing/2014/main" id="{7FEF7AED-8C30-B929-CA59-AA5E93C03AD9}"/>
              </a:ext>
            </a:extLst>
          </p:cNvPr>
          <p:cNvSpPr/>
          <p:nvPr/>
        </p:nvSpPr>
        <p:spPr>
          <a:xfrm>
            <a:off x="7658513" y="1222723"/>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43895F44-B628-779D-2CE9-297932214A5C}"/>
              </a:ext>
            </a:extLst>
          </p:cNvPr>
          <p:cNvSpPr/>
          <p:nvPr/>
        </p:nvSpPr>
        <p:spPr>
          <a:xfrm>
            <a:off x="7751076" y="1491259"/>
            <a:ext cx="4320026"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6083F8E2-699C-9C01-0329-7C9299434C08}"/>
              </a:ext>
            </a:extLst>
          </p:cNvPr>
          <p:cNvSpPr txBox="1"/>
          <p:nvPr/>
        </p:nvSpPr>
        <p:spPr>
          <a:xfrm>
            <a:off x="246346" y="1614856"/>
            <a:ext cx="4092010" cy="4304255"/>
          </a:xfrm>
          <a:prstGeom prst="rect">
            <a:avLst/>
          </a:prstGeom>
          <a:noFill/>
        </p:spPr>
        <p:txBody>
          <a:bodyPr wrap="square" rtlCol="0">
            <a:spAutoFit/>
          </a:bodyPr>
          <a:lstStyle/>
          <a:p>
            <a:pPr marL="342900" indent="-342900">
              <a:spcBef>
                <a:spcPct val="35000"/>
              </a:spcBef>
              <a:buClr>
                <a:srgbClr val="FF0000"/>
              </a:buClr>
              <a:buFont typeface="Wingdings" panose="05000000000000000000" pitchFamily="2" charset="2"/>
              <a:buChar char="Ø"/>
            </a:pPr>
            <a:r>
              <a:rPr lang="en-US" sz="1700" b="1" dirty="0">
                <a:latin typeface="Arial" pitchFamily="34" charset="0"/>
              </a:rPr>
              <a:t>Divides work to be done into specific jobs and departments</a:t>
            </a:r>
          </a:p>
          <a:p>
            <a:pPr marL="342900" indent="-342900">
              <a:spcBef>
                <a:spcPct val="35000"/>
              </a:spcBef>
              <a:buClr>
                <a:srgbClr val="FF0000"/>
              </a:buClr>
              <a:buFont typeface="Wingdings" panose="05000000000000000000" pitchFamily="2" charset="2"/>
              <a:buChar char="Ø"/>
            </a:pPr>
            <a:r>
              <a:rPr lang="en-US" sz="1700" b="1" dirty="0">
                <a:latin typeface="Arial" pitchFamily="34" charset="0"/>
              </a:rPr>
              <a:t>Assigns tasks and responsibilities associated with individual jobs</a:t>
            </a:r>
          </a:p>
          <a:p>
            <a:pPr marL="342900" indent="-342900">
              <a:spcBef>
                <a:spcPct val="35000"/>
              </a:spcBef>
              <a:buClr>
                <a:srgbClr val="FF0000"/>
              </a:buClr>
              <a:buFont typeface="Wingdings" panose="05000000000000000000" pitchFamily="2" charset="2"/>
              <a:buChar char="Ø"/>
            </a:pPr>
            <a:r>
              <a:rPr lang="en-US" sz="1700" b="1" dirty="0">
                <a:latin typeface="Arial" pitchFamily="34" charset="0"/>
              </a:rPr>
              <a:t>Coordinates diverse organizational tasks</a:t>
            </a:r>
          </a:p>
          <a:p>
            <a:pPr marL="342900" indent="-342900">
              <a:spcBef>
                <a:spcPct val="35000"/>
              </a:spcBef>
              <a:buClr>
                <a:srgbClr val="FF0000"/>
              </a:buClr>
              <a:buFont typeface="Wingdings" panose="05000000000000000000" pitchFamily="2" charset="2"/>
              <a:buChar char="Ø"/>
            </a:pPr>
            <a:r>
              <a:rPr lang="en-US" sz="1700" b="1" dirty="0">
                <a:latin typeface="Arial" pitchFamily="34" charset="0"/>
              </a:rPr>
              <a:t>Clusters jobs into units</a:t>
            </a:r>
          </a:p>
          <a:p>
            <a:pPr marL="342900" indent="-342900">
              <a:spcBef>
                <a:spcPct val="35000"/>
              </a:spcBef>
              <a:buClr>
                <a:srgbClr val="FF0000"/>
              </a:buClr>
              <a:buFont typeface="Wingdings" panose="05000000000000000000" pitchFamily="2" charset="2"/>
              <a:buChar char="Ø"/>
            </a:pPr>
            <a:r>
              <a:rPr lang="en-US" sz="1700" b="1" dirty="0">
                <a:latin typeface="Arial" pitchFamily="34" charset="0"/>
              </a:rPr>
              <a:t>Establishes relationships among individuals, groups, and departments</a:t>
            </a:r>
          </a:p>
          <a:p>
            <a:pPr marL="342900" indent="-342900">
              <a:spcBef>
                <a:spcPct val="35000"/>
              </a:spcBef>
              <a:buClr>
                <a:srgbClr val="FF0000"/>
              </a:buClr>
              <a:buFont typeface="Wingdings" panose="05000000000000000000" pitchFamily="2" charset="2"/>
              <a:buChar char="Ø"/>
            </a:pPr>
            <a:r>
              <a:rPr lang="en-US" sz="1700" b="1" dirty="0">
                <a:latin typeface="Arial" pitchFamily="34" charset="0"/>
              </a:rPr>
              <a:t>Establishes formal lines of authority</a:t>
            </a:r>
          </a:p>
          <a:p>
            <a:pPr marL="342900" indent="-342900">
              <a:spcBef>
                <a:spcPct val="35000"/>
              </a:spcBef>
              <a:buClr>
                <a:srgbClr val="FF0000"/>
              </a:buClr>
              <a:buFont typeface="Wingdings" panose="05000000000000000000" pitchFamily="2" charset="2"/>
              <a:buChar char="Ø"/>
            </a:pPr>
            <a:r>
              <a:rPr lang="en-US" sz="1700" b="1" dirty="0">
                <a:latin typeface="Arial" pitchFamily="34" charset="0"/>
              </a:rPr>
              <a:t>Allocates and deploys organizational resources</a:t>
            </a:r>
          </a:p>
        </p:txBody>
      </p:sp>
      <p:sp>
        <p:nvSpPr>
          <p:cNvPr id="10" name="TextBox 9">
            <a:extLst>
              <a:ext uri="{FF2B5EF4-FFF2-40B4-BE49-F238E27FC236}">
                <a16:creationId xmlns:a16="http://schemas.microsoft.com/office/drawing/2014/main" id="{828711DB-FF61-627F-2CEB-B9366200D826}"/>
              </a:ext>
            </a:extLst>
          </p:cNvPr>
          <p:cNvSpPr txBox="1"/>
          <p:nvPr/>
        </p:nvSpPr>
        <p:spPr>
          <a:xfrm>
            <a:off x="7879619" y="1719956"/>
            <a:ext cx="4060109" cy="3816429"/>
          </a:xfrm>
          <a:prstGeom prst="rect">
            <a:avLst/>
          </a:prstGeom>
          <a:noFill/>
        </p:spPr>
        <p:txBody>
          <a:bodyPr wrap="square" rtlCol="0">
            <a:spAutoFit/>
          </a:bodyPr>
          <a:lstStyle/>
          <a:p>
            <a:pPr marL="342900" indent="-342900" algn="r" rtl="1">
              <a:spcBef>
                <a:spcPct val="35000"/>
              </a:spcBef>
              <a:buClr>
                <a:srgbClr val="FF0000"/>
              </a:buClr>
              <a:buFont typeface="Wingdings" panose="05000000000000000000" pitchFamily="2" charset="2"/>
              <a:buChar char="Ø"/>
            </a:pPr>
            <a:r>
              <a:rPr lang="ar-EG" sz="2000" b="1" dirty="0">
                <a:latin typeface="Arial" pitchFamily="34" charset="0"/>
              </a:rPr>
              <a:t>يقسم العمل الذي يتعين القيام به إلى وظائف وأقسام محددة</a:t>
            </a:r>
          </a:p>
          <a:p>
            <a:pPr marL="342900" indent="-342900" algn="r" rtl="1">
              <a:spcBef>
                <a:spcPct val="35000"/>
              </a:spcBef>
              <a:buClr>
                <a:srgbClr val="FF0000"/>
              </a:buClr>
              <a:buFont typeface="Wingdings" panose="05000000000000000000" pitchFamily="2" charset="2"/>
              <a:buChar char="Ø"/>
            </a:pPr>
            <a:r>
              <a:rPr lang="ar-EG" sz="2000" b="1" dirty="0">
                <a:latin typeface="Arial" pitchFamily="34" charset="0"/>
              </a:rPr>
              <a:t>يحدد المهام والمسؤوليات المرتبطة بالوظائف الفردية</a:t>
            </a:r>
          </a:p>
          <a:p>
            <a:pPr marL="342900" indent="-342900" algn="r" rtl="1">
              <a:spcBef>
                <a:spcPct val="35000"/>
              </a:spcBef>
              <a:buClr>
                <a:srgbClr val="FF0000"/>
              </a:buClr>
              <a:buFont typeface="Wingdings" panose="05000000000000000000" pitchFamily="2" charset="2"/>
              <a:buChar char="Ø"/>
            </a:pPr>
            <a:r>
              <a:rPr lang="ar-EG" sz="2000" b="1" dirty="0">
                <a:latin typeface="Arial" pitchFamily="34" charset="0"/>
              </a:rPr>
              <a:t>ينسق المهام التنظيمية المتنوعة</a:t>
            </a:r>
          </a:p>
          <a:p>
            <a:pPr marL="342900" indent="-342900" algn="r" rtl="1">
              <a:spcBef>
                <a:spcPct val="35000"/>
              </a:spcBef>
              <a:buClr>
                <a:srgbClr val="FF0000"/>
              </a:buClr>
              <a:buFont typeface="Wingdings" panose="05000000000000000000" pitchFamily="2" charset="2"/>
              <a:buChar char="Ø"/>
            </a:pPr>
            <a:r>
              <a:rPr lang="ar-EG" sz="2000" b="1" dirty="0">
                <a:latin typeface="Arial" pitchFamily="34" charset="0"/>
              </a:rPr>
              <a:t>يجمع الوظائف في وحدات</a:t>
            </a:r>
          </a:p>
          <a:p>
            <a:pPr marL="342900" indent="-342900" algn="r" rtl="1">
              <a:spcBef>
                <a:spcPct val="35000"/>
              </a:spcBef>
              <a:buClr>
                <a:srgbClr val="FF0000"/>
              </a:buClr>
              <a:buFont typeface="Wingdings" panose="05000000000000000000" pitchFamily="2" charset="2"/>
              <a:buChar char="Ø"/>
            </a:pPr>
            <a:r>
              <a:rPr lang="ar-EG" sz="2000" b="1" dirty="0">
                <a:latin typeface="Arial" pitchFamily="34" charset="0"/>
              </a:rPr>
              <a:t>يؤسس علاقات بين الأفراد والمجموعات والأقسام</a:t>
            </a:r>
          </a:p>
          <a:p>
            <a:pPr marL="342900" indent="-342900" algn="r" rtl="1">
              <a:spcBef>
                <a:spcPct val="35000"/>
              </a:spcBef>
              <a:buClr>
                <a:srgbClr val="FF0000"/>
              </a:buClr>
              <a:buFont typeface="Wingdings" panose="05000000000000000000" pitchFamily="2" charset="2"/>
              <a:buChar char="Ø"/>
            </a:pPr>
            <a:r>
              <a:rPr lang="ar-EG" sz="2000" b="1" dirty="0">
                <a:latin typeface="Arial" pitchFamily="34" charset="0"/>
              </a:rPr>
              <a:t>يؤسس خطوط سلطة رسمية</a:t>
            </a:r>
          </a:p>
          <a:p>
            <a:pPr marL="342900" indent="-342900" algn="r" rtl="1">
              <a:spcBef>
                <a:spcPct val="35000"/>
              </a:spcBef>
              <a:buClr>
                <a:srgbClr val="FF0000"/>
              </a:buClr>
              <a:buFont typeface="Wingdings" panose="05000000000000000000" pitchFamily="2" charset="2"/>
              <a:buChar char="Ø"/>
            </a:pPr>
            <a:r>
              <a:rPr lang="ar-EG" sz="2000" b="1" dirty="0">
                <a:latin typeface="Arial" pitchFamily="34" charset="0"/>
              </a:rPr>
              <a:t>يخصص الموارد التنظيمية وينشرها</a:t>
            </a:r>
            <a:endParaRPr lang="en-US" sz="2000" b="1" dirty="0">
              <a:latin typeface="Arial" pitchFamily="34" charset="0"/>
            </a:endParaRPr>
          </a:p>
        </p:txBody>
      </p:sp>
      <p:sp>
        <p:nvSpPr>
          <p:cNvPr id="11" name="TextBox 10">
            <a:extLst>
              <a:ext uri="{FF2B5EF4-FFF2-40B4-BE49-F238E27FC236}">
                <a16:creationId xmlns:a16="http://schemas.microsoft.com/office/drawing/2014/main" id="{295E199B-C679-FAA3-F018-69B51841B6CC}"/>
              </a:ext>
            </a:extLst>
          </p:cNvPr>
          <p:cNvSpPr txBox="1"/>
          <p:nvPr/>
        </p:nvSpPr>
        <p:spPr>
          <a:xfrm>
            <a:off x="3153937" y="599252"/>
            <a:ext cx="6111764" cy="523220"/>
          </a:xfrm>
          <a:prstGeom prst="rect">
            <a:avLst/>
          </a:prstGeom>
          <a:noFill/>
        </p:spPr>
        <p:txBody>
          <a:bodyPr wrap="square">
            <a:spAutoFit/>
          </a:bodyPr>
          <a:lstStyle/>
          <a:p>
            <a:pPr algn="ctr"/>
            <a:r>
              <a:rPr lang="ar-EG" sz="2800" b="1" i="0" dirty="0">
                <a:solidFill>
                  <a:srgbClr val="C00000"/>
                </a:solidFill>
                <a:effectLst/>
                <a:highlight>
                  <a:srgbClr val="FFFFFF"/>
                </a:highlight>
                <a:latin typeface="Google Sans"/>
              </a:rPr>
              <a:t>لماذا نحتاج إلى الهيكل التنظيمي بالتفصيل</a:t>
            </a:r>
            <a:endParaRPr lang="en-US" sz="2800" b="1" i="0" dirty="0">
              <a:solidFill>
                <a:srgbClr val="C00000"/>
              </a:solidFill>
              <a:effectLst/>
              <a:highlight>
                <a:srgbClr val="FFFFFF"/>
              </a:highlight>
              <a:latin typeface="Google Sans"/>
            </a:endParaRPr>
          </a:p>
        </p:txBody>
      </p:sp>
      <p:sp>
        <p:nvSpPr>
          <p:cNvPr id="12" name="TextBox 11">
            <a:extLst>
              <a:ext uri="{FF2B5EF4-FFF2-40B4-BE49-F238E27FC236}">
                <a16:creationId xmlns:a16="http://schemas.microsoft.com/office/drawing/2014/main" id="{D1BFE8D1-D217-9FF8-377E-7A7F57DD4BA8}"/>
              </a:ext>
            </a:extLst>
          </p:cNvPr>
          <p:cNvSpPr txBox="1"/>
          <p:nvPr/>
        </p:nvSpPr>
        <p:spPr>
          <a:xfrm>
            <a:off x="3153937" y="5979749"/>
            <a:ext cx="6111764" cy="830997"/>
          </a:xfrm>
          <a:prstGeom prst="rect">
            <a:avLst/>
          </a:prstGeom>
          <a:noFill/>
        </p:spPr>
        <p:txBody>
          <a:bodyPr wrap="square">
            <a:spAutoFit/>
          </a:bodyPr>
          <a:lstStyle/>
          <a:p>
            <a:pPr algn="ctr"/>
            <a:r>
              <a:rPr lang="en-US" sz="2400" b="1" i="0" dirty="0">
                <a:solidFill>
                  <a:srgbClr val="C00000"/>
                </a:solidFill>
                <a:effectLst/>
                <a:highlight>
                  <a:srgbClr val="FFFFFF"/>
                </a:highlight>
                <a:latin typeface="Google Sans"/>
              </a:rPr>
              <a:t>Why Do We Need the Organizational Structure in details</a:t>
            </a:r>
          </a:p>
        </p:txBody>
      </p:sp>
    </p:spTree>
    <p:extLst>
      <p:ext uri="{BB962C8B-B14F-4D97-AF65-F5344CB8AC3E}">
        <p14:creationId xmlns:p14="http://schemas.microsoft.com/office/powerpoint/2010/main" val="1975664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E61EB05-79A7-ADDE-46ED-5AEEF4D04A14}"/>
              </a:ext>
            </a:extLst>
          </p:cNvPr>
          <p:cNvSpPr txBox="1"/>
          <p:nvPr/>
        </p:nvSpPr>
        <p:spPr>
          <a:xfrm>
            <a:off x="-115612" y="969983"/>
            <a:ext cx="6717016" cy="523220"/>
          </a:xfrm>
          <a:prstGeom prst="rect">
            <a:avLst/>
          </a:prstGeom>
          <a:noFill/>
        </p:spPr>
        <p:txBody>
          <a:bodyPr wrap="square">
            <a:spAutoFit/>
          </a:bodyPr>
          <a:lstStyle/>
          <a:p>
            <a:pPr algn="ctr"/>
            <a:r>
              <a:rPr lang="en-US" sz="2800" b="1" i="0" dirty="0">
                <a:solidFill>
                  <a:srgbClr val="C00000"/>
                </a:solidFill>
                <a:effectLst/>
                <a:highlight>
                  <a:srgbClr val="FFFFFF"/>
                </a:highlight>
                <a:latin typeface="Open Sans" panose="020B0606030504020204" pitchFamily="34" charset="0"/>
              </a:rPr>
              <a:t>Types of organizational structures</a:t>
            </a:r>
          </a:p>
        </p:txBody>
      </p:sp>
      <p:sp>
        <p:nvSpPr>
          <p:cNvPr id="3" name="Rectangle 2">
            <a:extLst>
              <a:ext uri="{FF2B5EF4-FFF2-40B4-BE49-F238E27FC236}">
                <a16:creationId xmlns:a16="http://schemas.microsoft.com/office/drawing/2014/main"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2D5076-7722-4338-5401-1FD980E0C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7">
            <a:extLst>
              <a:ext uri="{FF2B5EF4-FFF2-40B4-BE49-F238E27FC236}">
                <a16:creationId xmlns:a16="http://schemas.microsoft.com/office/drawing/2014/main" id="{ECB07ACB-31C9-6907-69B8-942F4AA59B15}"/>
              </a:ext>
            </a:extLst>
          </p:cNvPr>
          <p:cNvSpPr/>
          <p:nvPr/>
        </p:nvSpPr>
        <p:spPr>
          <a:xfrm>
            <a:off x="254003" y="149073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8">
            <a:extLst>
              <a:ext uri="{FF2B5EF4-FFF2-40B4-BE49-F238E27FC236}">
                <a16:creationId xmlns:a16="http://schemas.microsoft.com/office/drawing/2014/main" id="{1A54BF32-BC5E-A61F-834E-8D919B8AFBF9}"/>
              </a:ext>
            </a:extLst>
          </p:cNvPr>
          <p:cNvSpPr/>
          <p:nvPr/>
        </p:nvSpPr>
        <p:spPr>
          <a:xfrm>
            <a:off x="434829" y="1768666"/>
            <a:ext cx="4694221"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AutoNum type="arabicPeriod"/>
            </a:pPr>
            <a:r>
              <a:rPr lang="en-US" b="1" i="0" dirty="0">
                <a:solidFill>
                  <a:schemeClr val="tx1"/>
                </a:solidFill>
                <a:effectLst/>
                <a:highlight>
                  <a:srgbClr val="FFFFFF"/>
                </a:highlight>
                <a:latin typeface="Open Sans" panose="020B0606030504020204" pitchFamily="34" charset="0"/>
              </a:rPr>
              <a:t>Hierarchical structure:</a:t>
            </a:r>
            <a:r>
              <a:rPr lang="en-US" b="0" i="0" dirty="0">
                <a:solidFill>
                  <a:schemeClr val="tx1"/>
                </a:solidFill>
                <a:effectLst/>
                <a:highlight>
                  <a:srgbClr val="FFFFFF"/>
                </a:highlight>
                <a:latin typeface="Open Sans" panose="020B0606030504020204" pitchFamily="34" charset="0"/>
              </a:rPr>
              <a:t> </a:t>
            </a:r>
            <a:r>
              <a:rPr lang="en-US" dirty="0">
                <a:solidFill>
                  <a:schemeClr val="tx1"/>
                </a:solidFill>
                <a:highlight>
                  <a:srgbClr val="FFFFFF"/>
                </a:highlight>
              </a:rPr>
              <a:t> is a traditional organizational model characterized by a top-down chain of command, where authority, responsibility, and decision-making power are concentrated at the top and delegated downwards.</a:t>
            </a:r>
          </a:p>
          <a:p>
            <a:pPr algn="ctr"/>
            <a:endParaRPr lang="ar-EG" dirty="0">
              <a:solidFill>
                <a:schemeClr val="tx1"/>
              </a:solidFill>
              <a:highlight>
                <a:srgbClr val="FFFFFF"/>
              </a:highlight>
              <a:latin typeface="Open Sans" panose="020B0606030504020204" pitchFamily="34" charset="0"/>
            </a:endParaRPr>
          </a:p>
          <a:p>
            <a:pPr algn="ctr" rtl="1"/>
            <a:r>
              <a:rPr lang="ar-EG" b="1" dirty="0">
                <a:solidFill>
                  <a:srgbClr val="C00000"/>
                </a:solidFill>
                <a:highlight>
                  <a:srgbClr val="FFFFFF"/>
                </a:highlight>
                <a:latin typeface="Open Sans" panose="020B0606030504020204" pitchFamily="34" charset="0"/>
              </a:rPr>
              <a:t>الهيكل الهرمي: </a:t>
            </a:r>
          </a:p>
          <a:p>
            <a:pPr algn="ctr" rtl="1"/>
            <a:r>
              <a:rPr lang="ar-EG" dirty="0">
                <a:solidFill>
                  <a:srgbClr val="C00000"/>
                </a:solidFill>
                <a:latin typeface="Open Sans" panose="020B0606030504020204" pitchFamily="34" charset="0"/>
              </a:rPr>
              <a:t>هو نموذج تنظيمي تقليدي يتميز بتسلسل قيادة وتدفق سلطة من أعلى إلى أسفل، حيث تتركز السلطة والمسؤولية وسلطة اتخاذ القرار في القمة ويتم تفويضها إلى أسفل.</a:t>
            </a:r>
            <a:endParaRPr lang="en-US" dirty="0">
              <a:solidFill>
                <a:srgbClr val="C00000"/>
              </a:solidFill>
            </a:endParaRPr>
          </a:p>
        </p:txBody>
      </p:sp>
      <p:pic>
        <p:nvPicPr>
          <p:cNvPr id="3076" name="Picture 4" descr="The 5 Types Of Organizational Structures: Part 1, The Hierarchy">
            <a:extLst>
              <a:ext uri="{FF2B5EF4-FFF2-40B4-BE49-F238E27FC236}">
                <a16:creationId xmlns:a16="http://schemas.microsoft.com/office/drawing/2014/main" id="{BB0136C7-08C3-C40D-F8F9-926147E57C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0275" y="1733194"/>
            <a:ext cx="6096000" cy="449576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B59FC73-E73E-A972-1231-EFB6C783F383}"/>
              </a:ext>
            </a:extLst>
          </p:cNvPr>
          <p:cNvSpPr txBox="1"/>
          <p:nvPr/>
        </p:nvSpPr>
        <p:spPr>
          <a:xfrm>
            <a:off x="5013429" y="1004418"/>
            <a:ext cx="6717016" cy="523220"/>
          </a:xfrm>
          <a:prstGeom prst="rect">
            <a:avLst/>
          </a:prstGeom>
          <a:noFill/>
        </p:spPr>
        <p:txBody>
          <a:bodyPr wrap="square">
            <a:spAutoFit/>
          </a:bodyPr>
          <a:lstStyle/>
          <a:p>
            <a:pPr algn="ctr"/>
            <a:r>
              <a:rPr lang="ar-EG" sz="2800" b="1" i="0" dirty="0">
                <a:solidFill>
                  <a:srgbClr val="C00000"/>
                </a:solidFill>
                <a:effectLst/>
                <a:highlight>
                  <a:srgbClr val="FFFFFF"/>
                </a:highlight>
                <a:latin typeface="Open Sans" panose="020B0606030504020204" pitchFamily="34" charset="0"/>
              </a:rPr>
              <a:t>أنواع الهياكل التنظيمية</a:t>
            </a:r>
            <a:endParaRPr lang="en-US" sz="2800" b="1" i="0" dirty="0">
              <a:solidFill>
                <a:srgbClr val="C00000"/>
              </a:solidFill>
              <a:effectLst/>
              <a:highlight>
                <a:srgbClr val="FFFFFF"/>
              </a:highlight>
              <a:latin typeface="Open Sans" panose="020B0606030504020204" pitchFamily="34" charset="0"/>
            </a:endParaRPr>
          </a:p>
        </p:txBody>
      </p:sp>
    </p:spTree>
    <p:extLst>
      <p:ext uri="{BB962C8B-B14F-4D97-AF65-F5344CB8AC3E}">
        <p14:creationId xmlns:p14="http://schemas.microsoft.com/office/powerpoint/2010/main" val="804410819"/>
      </p:ext>
    </p:extLst>
  </p:cSld>
  <p:clrMapOvr>
    <a:masterClrMapping/>
  </p:clrMapOvr>
  <p:transition spd="slow" advTm="203268">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E61EB05-79A7-ADDE-46ED-5AEEF4D04A14}"/>
              </a:ext>
            </a:extLst>
          </p:cNvPr>
          <p:cNvSpPr txBox="1"/>
          <p:nvPr/>
        </p:nvSpPr>
        <p:spPr>
          <a:xfrm>
            <a:off x="31142" y="910580"/>
            <a:ext cx="6717016" cy="523220"/>
          </a:xfrm>
          <a:prstGeom prst="rect">
            <a:avLst/>
          </a:prstGeom>
          <a:noFill/>
        </p:spPr>
        <p:txBody>
          <a:bodyPr wrap="square">
            <a:spAutoFit/>
          </a:bodyPr>
          <a:lstStyle/>
          <a:p>
            <a:pPr algn="ctr"/>
            <a:r>
              <a:rPr lang="en-US" sz="2800" b="1" i="0" dirty="0">
                <a:solidFill>
                  <a:srgbClr val="C00000"/>
                </a:solidFill>
                <a:effectLst/>
                <a:highlight>
                  <a:srgbClr val="FFFFFF"/>
                </a:highlight>
                <a:latin typeface="Open Sans" panose="020B0606030504020204" pitchFamily="34" charset="0"/>
              </a:rPr>
              <a:t>Types of organizational structures</a:t>
            </a:r>
          </a:p>
        </p:txBody>
      </p:sp>
      <p:sp>
        <p:nvSpPr>
          <p:cNvPr id="3" name="Rectangle 2">
            <a:extLst>
              <a:ext uri="{FF2B5EF4-FFF2-40B4-BE49-F238E27FC236}">
                <a16:creationId xmlns:a16="http://schemas.microsoft.com/office/drawing/2014/main"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2D5076-7722-4338-5401-1FD980E0C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7">
            <a:extLst>
              <a:ext uri="{FF2B5EF4-FFF2-40B4-BE49-F238E27FC236}">
                <a16:creationId xmlns:a16="http://schemas.microsoft.com/office/drawing/2014/main" id="{ECB07ACB-31C9-6907-69B8-942F4AA59B15}"/>
              </a:ext>
            </a:extLst>
          </p:cNvPr>
          <p:cNvSpPr/>
          <p:nvPr/>
        </p:nvSpPr>
        <p:spPr>
          <a:xfrm>
            <a:off x="254003" y="149073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8">
            <a:extLst>
              <a:ext uri="{FF2B5EF4-FFF2-40B4-BE49-F238E27FC236}">
                <a16:creationId xmlns:a16="http://schemas.microsoft.com/office/drawing/2014/main" id="{1A54BF32-BC5E-A61F-834E-8D919B8AFBF9}"/>
              </a:ext>
            </a:extLst>
          </p:cNvPr>
          <p:cNvSpPr/>
          <p:nvPr/>
        </p:nvSpPr>
        <p:spPr>
          <a:xfrm>
            <a:off x="434829" y="1768666"/>
            <a:ext cx="4694221"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dirty="0">
                <a:solidFill>
                  <a:schemeClr val="tx1"/>
                </a:solidFill>
                <a:effectLst/>
                <a:highlight>
                  <a:srgbClr val="FFFFFF"/>
                </a:highlight>
                <a:latin typeface="Open Sans" panose="020B0606030504020204" pitchFamily="34" charset="0"/>
              </a:rPr>
              <a:t>2. Functional structure:</a:t>
            </a:r>
            <a:r>
              <a:rPr lang="en-US" b="0" i="0" dirty="0">
                <a:solidFill>
                  <a:schemeClr val="tx1"/>
                </a:solidFill>
                <a:effectLst/>
                <a:highlight>
                  <a:srgbClr val="FFFFFF"/>
                </a:highlight>
                <a:latin typeface="Open Sans" panose="020B0606030504020204" pitchFamily="34" charset="0"/>
              </a:rPr>
              <a:t> </a:t>
            </a:r>
            <a:r>
              <a:rPr lang="en-US" dirty="0">
                <a:solidFill>
                  <a:schemeClr val="tx1"/>
                </a:solidFill>
                <a:highlight>
                  <a:srgbClr val="FFFFFF"/>
                </a:highlight>
              </a:rPr>
              <a:t> groups employees into departments based on specialized roles, skills, or expertise, such as marketing, finance, and human resources. This hierarchy improves efficiency, encourages deep skill development, and provides clear career paths. It is ideal for stable environments focusing on efficiency and high-volume operations.</a:t>
            </a:r>
            <a:endParaRPr lang="ar-EG" dirty="0">
              <a:solidFill>
                <a:schemeClr val="tx1"/>
              </a:solidFill>
              <a:highlight>
                <a:srgbClr val="FFFFFF"/>
              </a:highlight>
              <a:latin typeface="Open Sans" panose="020B0606030504020204" pitchFamily="34" charset="0"/>
            </a:endParaRPr>
          </a:p>
          <a:p>
            <a:pPr algn="ctr" rtl="1"/>
            <a:r>
              <a:rPr lang="ar-EG" b="1" dirty="0">
                <a:solidFill>
                  <a:srgbClr val="C00000"/>
                </a:solidFill>
                <a:highlight>
                  <a:srgbClr val="FFFFFF"/>
                </a:highlight>
                <a:latin typeface="Open Sans" panose="020B0606030504020204" pitchFamily="34" charset="0"/>
              </a:rPr>
              <a:t>2. الهيكل الوظيفي: </a:t>
            </a:r>
          </a:p>
          <a:p>
            <a:pPr algn="ctr" rtl="1"/>
            <a:r>
              <a:rPr lang="ar-EG" dirty="0">
                <a:solidFill>
                  <a:srgbClr val="C00000"/>
                </a:solidFill>
                <a:latin typeface="Open Sans" panose="020B0606030504020204" pitchFamily="34" charset="0"/>
              </a:rPr>
              <a:t>يُقسّم هذا الهيكل الموظفين إلى أقسام بناءً على أدوارهم أو مهاراتهم أو خبراتهم المتخصصة، مثل التسويق والمالية والموارد البشرية. يُحسّن هذا التسلسل الكفاءة، ويُشجع على تطوير المهارات بعمق، ويُوفر مسارات وظيفية واضحة. وهو مثالي للبيئات المستقرة التي تُركز على الكفاءة والعمليات ذات الحجم الكبير.</a:t>
            </a:r>
            <a:endParaRPr lang="en-US" dirty="0">
              <a:solidFill>
                <a:srgbClr val="C00000"/>
              </a:solidFill>
            </a:endParaRPr>
          </a:p>
        </p:txBody>
      </p:sp>
      <p:pic>
        <p:nvPicPr>
          <p:cNvPr id="7170" name="Picture 2" descr="Example of an organization with a functional organizational structure.">
            <a:extLst>
              <a:ext uri="{FF2B5EF4-FFF2-40B4-BE49-F238E27FC236}">
                <a16:creationId xmlns:a16="http://schemas.microsoft.com/office/drawing/2014/main" id="{7FB107B8-3C46-C18B-5ECD-81F2B261D1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2985" y="1902197"/>
            <a:ext cx="6516915" cy="414817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8B6F19E-CFC1-22EA-263B-511F42CCF53D}"/>
              </a:ext>
            </a:extLst>
          </p:cNvPr>
          <p:cNvSpPr txBox="1"/>
          <p:nvPr/>
        </p:nvSpPr>
        <p:spPr>
          <a:xfrm>
            <a:off x="5013429" y="962378"/>
            <a:ext cx="6717016" cy="523220"/>
          </a:xfrm>
          <a:prstGeom prst="rect">
            <a:avLst/>
          </a:prstGeom>
          <a:noFill/>
        </p:spPr>
        <p:txBody>
          <a:bodyPr wrap="square">
            <a:spAutoFit/>
          </a:bodyPr>
          <a:lstStyle/>
          <a:p>
            <a:pPr algn="ctr"/>
            <a:r>
              <a:rPr lang="ar-EG" sz="2800" b="1" i="0" dirty="0">
                <a:solidFill>
                  <a:srgbClr val="C00000"/>
                </a:solidFill>
                <a:effectLst/>
                <a:highlight>
                  <a:srgbClr val="FFFFFF"/>
                </a:highlight>
                <a:latin typeface="Open Sans" panose="020B0606030504020204" pitchFamily="34" charset="0"/>
              </a:rPr>
              <a:t>أنواع الهياكل التنظيمية</a:t>
            </a:r>
            <a:endParaRPr lang="en-US" sz="2800" b="1" i="0" dirty="0">
              <a:solidFill>
                <a:srgbClr val="C00000"/>
              </a:solidFill>
              <a:effectLst/>
              <a:highlight>
                <a:srgbClr val="FFFFFF"/>
              </a:highlight>
              <a:latin typeface="Open Sans" panose="020B0606030504020204" pitchFamily="34" charset="0"/>
            </a:endParaRPr>
          </a:p>
        </p:txBody>
      </p:sp>
    </p:spTree>
    <p:extLst>
      <p:ext uri="{BB962C8B-B14F-4D97-AF65-F5344CB8AC3E}">
        <p14:creationId xmlns:p14="http://schemas.microsoft.com/office/powerpoint/2010/main" val="974527337"/>
      </p:ext>
    </p:extLst>
  </p:cSld>
  <p:clrMapOvr>
    <a:masterClrMapping/>
  </p:clrMapOvr>
  <p:transition spd="slow" advTm="203268">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E61EB05-79A7-ADDE-46ED-5AEEF4D04A14}"/>
              </a:ext>
            </a:extLst>
          </p:cNvPr>
          <p:cNvSpPr txBox="1"/>
          <p:nvPr/>
        </p:nvSpPr>
        <p:spPr>
          <a:xfrm>
            <a:off x="0" y="910580"/>
            <a:ext cx="6717016" cy="523220"/>
          </a:xfrm>
          <a:prstGeom prst="rect">
            <a:avLst/>
          </a:prstGeom>
          <a:noFill/>
        </p:spPr>
        <p:txBody>
          <a:bodyPr wrap="square">
            <a:spAutoFit/>
          </a:bodyPr>
          <a:lstStyle/>
          <a:p>
            <a:pPr algn="ctr"/>
            <a:r>
              <a:rPr lang="en-US" sz="2800" b="1" i="0" dirty="0">
                <a:solidFill>
                  <a:srgbClr val="C00000"/>
                </a:solidFill>
                <a:effectLst/>
                <a:highlight>
                  <a:srgbClr val="FFFFFF"/>
                </a:highlight>
                <a:latin typeface="Open Sans" panose="020B0606030504020204" pitchFamily="34" charset="0"/>
              </a:rPr>
              <a:t>Types of organizational structures</a:t>
            </a:r>
          </a:p>
        </p:txBody>
      </p:sp>
      <p:sp>
        <p:nvSpPr>
          <p:cNvPr id="3" name="Rectangle 2">
            <a:extLst>
              <a:ext uri="{FF2B5EF4-FFF2-40B4-BE49-F238E27FC236}">
                <a16:creationId xmlns:a16="http://schemas.microsoft.com/office/drawing/2014/main"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2D5076-7722-4338-5401-1FD980E0C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7">
            <a:extLst>
              <a:ext uri="{FF2B5EF4-FFF2-40B4-BE49-F238E27FC236}">
                <a16:creationId xmlns:a16="http://schemas.microsoft.com/office/drawing/2014/main" id="{ECB07ACB-31C9-6907-69B8-942F4AA59B15}"/>
              </a:ext>
            </a:extLst>
          </p:cNvPr>
          <p:cNvSpPr/>
          <p:nvPr/>
        </p:nvSpPr>
        <p:spPr>
          <a:xfrm>
            <a:off x="254003" y="149073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8">
            <a:extLst>
              <a:ext uri="{FF2B5EF4-FFF2-40B4-BE49-F238E27FC236}">
                <a16:creationId xmlns:a16="http://schemas.microsoft.com/office/drawing/2014/main" id="{1A54BF32-BC5E-A61F-834E-8D919B8AFBF9}"/>
              </a:ext>
            </a:extLst>
          </p:cNvPr>
          <p:cNvSpPr/>
          <p:nvPr/>
        </p:nvSpPr>
        <p:spPr>
          <a:xfrm>
            <a:off x="434829" y="1758156"/>
            <a:ext cx="4694221" cy="49523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dirty="0">
                <a:solidFill>
                  <a:schemeClr val="tx1"/>
                </a:solidFill>
                <a:effectLst/>
                <a:highlight>
                  <a:srgbClr val="FFFFFF"/>
                </a:highlight>
                <a:latin typeface="Open Sans" panose="020B0606030504020204" pitchFamily="34" charset="0"/>
              </a:rPr>
              <a:t>3. Matrix structure: </a:t>
            </a:r>
            <a:r>
              <a:rPr lang="en-US" dirty="0">
                <a:solidFill>
                  <a:schemeClr val="tx1"/>
                </a:solidFill>
                <a:highlight>
                  <a:srgbClr val="FFFFFF"/>
                </a:highlight>
              </a:rPr>
              <a:t>is an organizational design where employees report to multiple managers—typically a functional department head and a project manager—creating a dual-reporting grid. It promotes cross-functional collaboration and efficient resource sharing across projects while breaking down functional silos. This structure commonly balances specialized expertise with project-based, flexible delivery.</a:t>
            </a:r>
            <a:endParaRPr lang="ar-EG" dirty="0">
              <a:solidFill>
                <a:schemeClr val="tx1"/>
              </a:solidFill>
              <a:highlight>
                <a:srgbClr val="FFFFFF"/>
              </a:highlight>
              <a:latin typeface="Open Sans" panose="020B0606030504020204" pitchFamily="34" charset="0"/>
            </a:endParaRPr>
          </a:p>
          <a:p>
            <a:pPr algn="ctr" rtl="1"/>
            <a:r>
              <a:rPr lang="ar-EG" b="1" dirty="0">
                <a:solidFill>
                  <a:srgbClr val="C00000"/>
                </a:solidFill>
                <a:highlight>
                  <a:srgbClr val="FFFFFF"/>
                </a:highlight>
                <a:latin typeface="Open Sans" panose="020B0606030504020204" pitchFamily="34" charset="0"/>
              </a:rPr>
              <a:t>3. هيكل المصفوفة: </a:t>
            </a:r>
          </a:p>
          <a:p>
            <a:pPr algn="ctr" rtl="1"/>
            <a:r>
              <a:rPr lang="ar-EG" dirty="0">
                <a:solidFill>
                  <a:srgbClr val="C00000"/>
                </a:solidFill>
                <a:latin typeface="Open Sans" panose="020B0606030504020204" pitchFamily="34" charset="0"/>
              </a:rPr>
              <a:t>يُعدّ الهيكل </a:t>
            </a:r>
            <a:r>
              <a:rPr lang="ar-EG" dirty="0" err="1">
                <a:solidFill>
                  <a:srgbClr val="C00000"/>
                </a:solidFill>
                <a:latin typeface="Open Sans" panose="020B0606030504020204" pitchFamily="34" charset="0"/>
              </a:rPr>
              <a:t>المصفوفي</a:t>
            </a:r>
            <a:r>
              <a:rPr lang="ar-EG" dirty="0">
                <a:solidFill>
                  <a:srgbClr val="C00000"/>
                </a:solidFill>
                <a:latin typeface="Open Sans" panose="020B0606030504020204" pitchFamily="34" charset="0"/>
              </a:rPr>
              <a:t> تصميمًا تنظيميًا يتبع فيه الموظفون لعدة مديرين - عادةً رئيس قسم وظيفي ومدير مشروع - مما يُنشئ شبكة تقارير مزدوجة. يُعزز هذا الهيكل التعاون بين مختلف الأقسام ومشاركة الموارد بكفاءة بين المشاريع، مع كسر الحواجز الوظيفية. كما يُوازن هذا الهيكل عادةً بين الخبرة المتخصصة والتنفيذ المرن القائم على المشاريع.</a:t>
            </a:r>
            <a:endParaRPr lang="en-US" dirty="0">
              <a:solidFill>
                <a:srgbClr val="C00000"/>
              </a:solidFill>
            </a:endParaRPr>
          </a:p>
        </p:txBody>
      </p:sp>
      <p:pic>
        <p:nvPicPr>
          <p:cNvPr id="8194" name="Picture 2" descr="Matrix Organization Structure">
            <a:extLst>
              <a:ext uri="{FF2B5EF4-FFF2-40B4-BE49-F238E27FC236}">
                <a16:creationId xmlns:a16="http://schemas.microsoft.com/office/drawing/2014/main" id="{69126F0C-0BAD-57CB-2525-86332EE8482C}"/>
              </a:ext>
            </a:extLst>
          </p:cNvPr>
          <p:cNvPicPr>
            <a:picLocks noChangeAspect="1" noChangeArrowheads="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591503" y="1768666"/>
            <a:ext cx="6346494" cy="421103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EB6C689-0EEC-5F7D-644E-4BBBB537669F}"/>
              </a:ext>
            </a:extLst>
          </p:cNvPr>
          <p:cNvSpPr txBox="1"/>
          <p:nvPr/>
        </p:nvSpPr>
        <p:spPr>
          <a:xfrm>
            <a:off x="5013429" y="941357"/>
            <a:ext cx="6717016" cy="523220"/>
          </a:xfrm>
          <a:prstGeom prst="rect">
            <a:avLst/>
          </a:prstGeom>
          <a:noFill/>
        </p:spPr>
        <p:txBody>
          <a:bodyPr wrap="square">
            <a:spAutoFit/>
          </a:bodyPr>
          <a:lstStyle/>
          <a:p>
            <a:pPr algn="ctr"/>
            <a:r>
              <a:rPr lang="ar-EG" sz="2800" b="1" i="0" dirty="0">
                <a:solidFill>
                  <a:srgbClr val="C00000"/>
                </a:solidFill>
                <a:effectLst/>
                <a:highlight>
                  <a:srgbClr val="FFFFFF"/>
                </a:highlight>
                <a:latin typeface="Open Sans" panose="020B0606030504020204" pitchFamily="34" charset="0"/>
              </a:rPr>
              <a:t>أنواع الهياكل التنظيمية</a:t>
            </a:r>
            <a:endParaRPr lang="en-US" sz="2800" b="1" i="0" dirty="0">
              <a:solidFill>
                <a:srgbClr val="C00000"/>
              </a:solidFill>
              <a:effectLst/>
              <a:highlight>
                <a:srgbClr val="FFFFFF"/>
              </a:highlight>
              <a:latin typeface="Open Sans" panose="020B0606030504020204" pitchFamily="34" charset="0"/>
            </a:endParaRPr>
          </a:p>
        </p:txBody>
      </p:sp>
    </p:spTree>
    <p:extLst>
      <p:ext uri="{BB962C8B-B14F-4D97-AF65-F5344CB8AC3E}">
        <p14:creationId xmlns:p14="http://schemas.microsoft.com/office/powerpoint/2010/main" val="327606811"/>
      </p:ext>
    </p:extLst>
  </p:cSld>
  <p:clrMapOvr>
    <a:masterClrMapping/>
  </p:clrMapOvr>
  <p:transition spd="slow" advTm="203268">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E61EB05-79A7-ADDE-46ED-5AEEF4D04A14}"/>
              </a:ext>
            </a:extLst>
          </p:cNvPr>
          <p:cNvSpPr txBox="1"/>
          <p:nvPr/>
        </p:nvSpPr>
        <p:spPr>
          <a:xfrm>
            <a:off x="0" y="896032"/>
            <a:ext cx="6717016" cy="523220"/>
          </a:xfrm>
          <a:prstGeom prst="rect">
            <a:avLst/>
          </a:prstGeom>
          <a:noFill/>
        </p:spPr>
        <p:txBody>
          <a:bodyPr wrap="square">
            <a:spAutoFit/>
          </a:bodyPr>
          <a:lstStyle/>
          <a:p>
            <a:pPr algn="ctr"/>
            <a:r>
              <a:rPr lang="en-US" sz="2800" b="1" i="0" dirty="0">
                <a:solidFill>
                  <a:srgbClr val="C00000"/>
                </a:solidFill>
                <a:effectLst/>
                <a:highlight>
                  <a:srgbClr val="FFFFFF"/>
                </a:highlight>
                <a:latin typeface="Open Sans" panose="020B0606030504020204" pitchFamily="34" charset="0"/>
              </a:rPr>
              <a:t>Types of organizational structures</a:t>
            </a:r>
          </a:p>
        </p:txBody>
      </p:sp>
      <p:sp>
        <p:nvSpPr>
          <p:cNvPr id="3" name="Rectangle 2">
            <a:extLst>
              <a:ext uri="{FF2B5EF4-FFF2-40B4-BE49-F238E27FC236}">
                <a16:creationId xmlns:a16="http://schemas.microsoft.com/office/drawing/2014/main"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2D5076-7722-4338-5401-1FD980E0C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7">
            <a:extLst>
              <a:ext uri="{FF2B5EF4-FFF2-40B4-BE49-F238E27FC236}">
                <a16:creationId xmlns:a16="http://schemas.microsoft.com/office/drawing/2014/main" id="{ECB07ACB-31C9-6907-69B8-942F4AA59B15}"/>
              </a:ext>
            </a:extLst>
          </p:cNvPr>
          <p:cNvSpPr/>
          <p:nvPr/>
        </p:nvSpPr>
        <p:spPr>
          <a:xfrm>
            <a:off x="254003" y="149073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8">
            <a:extLst>
              <a:ext uri="{FF2B5EF4-FFF2-40B4-BE49-F238E27FC236}">
                <a16:creationId xmlns:a16="http://schemas.microsoft.com/office/drawing/2014/main" id="{1A54BF32-BC5E-A61F-834E-8D919B8AFBF9}"/>
              </a:ext>
            </a:extLst>
          </p:cNvPr>
          <p:cNvSpPr/>
          <p:nvPr/>
        </p:nvSpPr>
        <p:spPr>
          <a:xfrm>
            <a:off x="434829" y="1768666"/>
            <a:ext cx="4694221"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dirty="0">
                <a:solidFill>
                  <a:schemeClr val="tx1"/>
                </a:solidFill>
                <a:effectLst/>
                <a:highlight>
                  <a:srgbClr val="FFFFFF"/>
                </a:highlight>
                <a:latin typeface="Open Sans" panose="020B0606030504020204" pitchFamily="34" charset="0"/>
              </a:rPr>
              <a:t>4. Team-based organizational structure</a:t>
            </a:r>
            <a:r>
              <a:rPr lang="en-US" b="0" i="0" dirty="0">
                <a:solidFill>
                  <a:schemeClr val="tx1"/>
                </a:solidFill>
                <a:effectLst/>
                <a:highlight>
                  <a:srgbClr val="FFFFFF"/>
                </a:highlight>
                <a:latin typeface="Open Sans" panose="020B0606030504020204" pitchFamily="34" charset="0"/>
              </a:rPr>
              <a:t>: </a:t>
            </a:r>
            <a:r>
              <a:rPr lang="en-US" dirty="0">
                <a:solidFill>
                  <a:schemeClr val="tx1"/>
                </a:solidFill>
              </a:rPr>
              <a:t>is a modern, flexible framework that replaces rigid hierarchies with empowered, cross-functional teams. It fosters collaboration, speeds up decision-making, and improves adaptability, enabling companies to focus on projects or shared goals rather than traditional departmental silos.</a:t>
            </a:r>
          </a:p>
          <a:p>
            <a:pPr algn="ctr"/>
            <a:r>
              <a:rPr lang="ar-EG" b="1" dirty="0">
                <a:solidFill>
                  <a:srgbClr val="C00000"/>
                </a:solidFill>
              </a:rPr>
              <a:t>4. الهيكل التنظيمي القائم على فرق العمل: </a:t>
            </a:r>
            <a:endParaRPr lang="en-US" b="1" dirty="0">
              <a:solidFill>
                <a:srgbClr val="C00000"/>
              </a:solidFill>
            </a:endParaRPr>
          </a:p>
          <a:p>
            <a:pPr algn="ctr"/>
            <a:r>
              <a:rPr lang="ar-EG" dirty="0">
                <a:solidFill>
                  <a:srgbClr val="C00000"/>
                </a:solidFill>
              </a:rPr>
              <a:t>هو إطار عمل حديث ومرن يستبدل التسلسلات الهرمية الجامدة بفرق عمل متعددة الوظائف تتمتع بصلاحيات واسعة. يعزز هذا الهيكل التعاون، ويسرّع عملية اتخاذ القرارات، ويحسّن القدرة على التكيف، مما يمكّن الشركات من التركيز على المشاريع أو الأهداف المشتركة بدلاً من العمل ضمن أقسام منعزلة تقليدية.</a:t>
            </a:r>
            <a:endParaRPr lang="en-US" dirty="0">
              <a:solidFill>
                <a:srgbClr val="C00000"/>
              </a:solidFill>
            </a:endParaRPr>
          </a:p>
        </p:txBody>
      </p:sp>
      <p:pic>
        <p:nvPicPr>
          <p:cNvPr id="9218" name="Picture 2" descr="11 Types of Organizational Structures (+ Examples)">
            <a:extLst>
              <a:ext uri="{FF2B5EF4-FFF2-40B4-BE49-F238E27FC236}">
                <a16:creationId xmlns:a16="http://schemas.microsoft.com/office/drawing/2014/main" id="{00C84E80-AE59-5AAD-B0B8-0D6BF5837B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4675" y="1890846"/>
            <a:ext cx="5269954" cy="395246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AA195F3-7FF5-BE9C-6612-3EFF02871E25}"/>
              </a:ext>
            </a:extLst>
          </p:cNvPr>
          <p:cNvSpPr txBox="1"/>
          <p:nvPr/>
        </p:nvSpPr>
        <p:spPr>
          <a:xfrm>
            <a:off x="5013429" y="899316"/>
            <a:ext cx="6717016" cy="523220"/>
          </a:xfrm>
          <a:prstGeom prst="rect">
            <a:avLst/>
          </a:prstGeom>
          <a:noFill/>
        </p:spPr>
        <p:txBody>
          <a:bodyPr wrap="square">
            <a:spAutoFit/>
          </a:bodyPr>
          <a:lstStyle/>
          <a:p>
            <a:pPr algn="ctr"/>
            <a:r>
              <a:rPr lang="ar-EG" sz="2800" b="1" i="0" dirty="0">
                <a:solidFill>
                  <a:srgbClr val="C00000"/>
                </a:solidFill>
                <a:effectLst/>
                <a:highlight>
                  <a:srgbClr val="FFFFFF"/>
                </a:highlight>
                <a:latin typeface="Open Sans" panose="020B0606030504020204" pitchFamily="34" charset="0"/>
              </a:rPr>
              <a:t>أنواع الهياكل التنظيمية</a:t>
            </a:r>
            <a:endParaRPr lang="en-US" sz="2800" b="1" i="0" dirty="0">
              <a:solidFill>
                <a:srgbClr val="C00000"/>
              </a:solidFill>
              <a:effectLst/>
              <a:highlight>
                <a:srgbClr val="FFFFFF"/>
              </a:highlight>
              <a:latin typeface="Open Sans" panose="020B0606030504020204" pitchFamily="34" charset="0"/>
            </a:endParaRPr>
          </a:p>
        </p:txBody>
      </p:sp>
    </p:spTree>
    <p:extLst>
      <p:ext uri="{BB962C8B-B14F-4D97-AF65-F5344CB8AC3E}">
        <p14:creationId xmlns:p14="http://schemas.microsoft.com/office/powerpoint/2010/main" val="2364999255"/>
      </p:ext>
    </p:extLst>
  </p:cSld>
  <p:clrMapOvr>
    <a:masterClrMapping/>
  </p:clrMapOvr>
  <p:transition spd="slow" advTm="203268">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E61EB05-79A7-ADDE-46ED-5AEEF4D04A14}"/>
              </a:ext>
            </a:extLst>
          </p:cNvPr>
          <p:cNvSpPr txBox="1"/>
          <p:nvPr/>
        </p:nvSpPr>
        <p:spPr>
          <a:xfrm>
            <a:off x="0" y="910580"/>
            <a:ext cx="6717016" cy="523220"/>
          </a:xfrm>
          <a:prstGeom prst="rect">
            <a:avLst/>
          </a:prstGeom>
          <a:noFill/>
        </p:spPr>
        <p:txBody>
          <a:bodyPr wrap="square">
            <a:spAutoFit/>
          </a:bodyPr>
          <a:lstStyle/>
          <a:p>
            <a:pPr algn="ctr"/>
            <a:r>
              <a:rPr lang="en-US" sz="2800" b="1" i="0" dirty="0">
                <a:solidFill>
                  <a:srgbClr val="C00000"/>
                </a:solidFill>
                <a:effectLst/>
                <a:highlight>
                  <a:srgbClr val="FFFFFF"/>
                </a:highlight>
                <a:latin typeface="Open Sans" panose="020B0606030504020204" pitchFamily="34" charset="0"/>
              </a:rPr>
              <a:t>Types of organizational structures</a:t>
            </a:r>
          </a:p>
        </p:txBody>
      </p:sp>
      <p:sp>
        <p:nvSpPr>
          <p:cNvPr id="3" name="Rectangle 2">
            <a:extLst>
              <a:ext uri="{FF2B5EF4-FFF2-40B4-BE49-F238E27FC236}">
                <a16:creationId xmlns:a16="http://schemas.microsoft.com/office/drawing/2014/main"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2D5076-7722-4338-5401-1FD980E0C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7">
            <a:extLst>
              <a:ext uri="{FF2B5EF4-FFF2-40B4-BE49-F238E27FC236}">
                <a16:creationId xmlns:a16="http://schemas.microsoft.com/office/drawing/2014/main" id="{ECB07ACB-31C9-6907-69B8-942F4AA59B15}"/>
              </a:ext>
            </a:extLst>
          </p:cNvPr>
          <p:cNvSpPr/>
          <p:nvPr/>
        </p:nvSpPr>
        <p:spPr>
          <a:xfrm>
            <a:off x="254003" y="149073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8">
            <a:extLst>
              <a:ext uri="{FF2B5EF4-FFF2-40B4-BE49-F238E27FC236}">
                <a16:creationId xmlns:a16="http://schemas.microsoft.com/office/drawing/2014/main" id="{1A54BF32-BC5E-A61F-834E-8D919B8AFBF9}"/>
              </a:ext>
            </a:extLst>
          </p:cNvPr>
          <p:cNvSpPr/>
          <p:nvPr/>
        </p:nvSpPr>
        <p:spPr>
          <a:xfrm>
            <a:off x="434829" y="1768666"/>
            <a:ext cx="4694221"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highlight>
                  <a:srgbClr val="FFFFFF"/>
                </a:highlight>
                <a:latin typeface="Open Sans" panose="020B0606030504020204" pitchFamily="34" charset="0"/>
              </a:rPr>
              <a:t>5. </a:t>
            </a:r>
            <a:r>
              <a:rPr lang="en-US" b="1" dirty="0">
                <a:solidFill>
                  <a:schemeClr val="tx1"/>
                </a:solidFill>
                <a:latin typeface="Open Sans" panose="020B0606030504020204" pitchFamily="34" charset="0"/>
              </a:rPr>
              <a:t>Divisional or multidivisional structure: </a:t>
            </a:r>
            <a:r>
              <a:rPr lang="en-US" dirty="0">
                <a:solidFill>
                  <a:schemeClr val="tx1"/>
                </a:solidFill>
                <a:highlight>
                  <a:srgbClr val="FFFFFF"/>
                </a:highlight>
              </a:rPr>
              <a:t>(M-form) structure organizes a large company into semi-autonomous units based on products, services, or geographic regions. Each unit acts as a "mini-company," often having its own functional departments (e.g., marketing, HR) while reporting to corporate headquarters, enabling better management of diverse businesses.</a:t>
            </a:r>
          </a:p>
          <a:p>
            <a:pPr algn="ctr"/>
            <a:r>
              <a:rPr lang="ar-EG" b="1" dirty="0">
                <a:solidFill>
                  <a:srgbClr val="C00000"/>
                </a:solidFill>
              </a:rPr>
              <a:t>5. الهيكل القطاعي أو متعدد القطاعات: </a:t>
            </a:r>
            <a:endParaRPr lang="en-US" b="1" dirty="0">
              <a:solidFill>
                <a:srgbClr val="C00000"/>
              </a:solidFill>
            </a:endParaRPr>
          </a:p>
          <a:p>
            <a:pPr algn="ctr" rtl="1"/>
            <a:r>
              <a:rPr lang="ar-EG" dirty="0">
                <a:solidFill>
                  <a:srgbClr val="C00000"/>
                </a:solidFill>
              </a:rPr>
              <a:t>يُنظّم هذا الهيكل (النموذج </a:t>
            </a:r>
            <a:r>
              <a:rPr lang="en-US" dirty="0">
                <a:solidFill>
                  <a:srgbClr val="C00000"/>
                </a:solidFill>
              </a:rPr>
              <a:t>M</a:t>
            </a:r>
            <a:r>
              <a:rPr lang="ar-EG" dirty="0">
                <a:solidFill>
                  <a:srgbClr val="C00000"/>
                </a:solidFill>
              </a:rPr>
              <a:t>) شركة كبيرة إلى وحدات شبه مستقلة بناءً على المنتجات أو الخدمات أو المناطق الجغرافية. تعمل كل وحدة كشركة مصغّرة، وغالبًا ما يكون لها أقسامها الوظيفية الخاصة (مثل التسويق والموارد البشرية) مع تبعيتها للمقر الرئيسي للشركة، مما يُتيح إدارة أفضل للأعمال المتنوعة.</a:t>
            </a:r>
            <a:endParaRPr lang="en-US" dirty="0">
              <a:solidFill>
                <a:srgbClr val="C00000"/>
              </a:solidFill>
            </a:endParaRPr>
          </a:p>
        </p:txBody>
      </p:sp>
      <p:pic>
        <p:nvPicPr>
          <p:cNvPr id="1026" name="Picture 2">
            <a:extLst>
              <a:ext uri="{FF2B5EF4-FFF2-40B4-BE49-F238E27FC236}">
                <a16:creationId xmlns:a16="http://schemas.microsoft.com/office/drawing/2014/main" id="{A463DB15-2A22-0A82-90B9-9D1C000A2C2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11" t="27123" r="9194" b="18674"/>
          <a:stretch/>
        </p:blipFill>
        <p:spPr bwMode="auto">
          <a:xfrm>
            <a:off x="6306206" y="1768666"/>
            <a:ext cx="5202621" cy="421103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DBCFA63-1CF9-FBA1-06BA-B1DFE3AB80E4}"/>
              </a:ext>
            </a:extLst>
          </p:cNvPr>
          <p:cNvSpPr txBox="1"/>
          <p:nvPr/>
        </p:nvSpPr>
        <p:spPr>
          <a:xfrm>
            <a:off x="5013429" y="962378"/>
            <a:ext cx="6717016" cy="523220"/>
          </a:xfrm>
          <a:prstGeom prst="rect">
            <a:avLst/>
          </a:prstGeom>
          <a:noFill/>
        </p:spPr>
        <p:txBody>
          <a:bodyPr wrap="square">
            <a:spAutoFit/>
          </a:bodyPr>
          <a:lstStyle/>
          <a:p>
            <a:pPr algn="ctr"/>
            <a:r>
              <a:rPr lang="ar-EG" sz="2800" b="1" i="0" dirty="0">
                <a:solidFill>
                  <a:srgbClr val="C00000"/>
                </a:solidFill>
                <a:effectLst/>
                <a:highlight>
                  <a:srgbClr val="FFFFFF"/>
                </a:highlight>
                <a:latin typeface="Open Sans" panose="020B0606030504020204" pitchFamily="34" charset="0"/>
              </a:rPr>
              <a:t>أنواع الهياكل التنظيمية</a:t>
            </a:r>
            <a:endParaRPr lang="en-US" sz="2800" b="1" i="0" dirty="0">
              <a:solidFill>
                <a:srgbClr val="C00000"/>
              </a:solidFill>
              <a:effectLst/>
              <a:highlight>
                <a:srgbClr val="FFFFFF"/>
              </a:highlight>
              <a:latin typeface="Open Sans" panose="020B0606030504020204" pitchFamily="34" charset="0"/>
            </a:endParaRPr>
          </a:p>
        </p:txBody>
      </p:sp>
    </p:spTree>
    <p:extLst>
      <p:ext uri="{BB962C8B-B14F-4D97-AF65-F5344CB8AC3E}">
        <p14:creationId xmlns:p14="http://schemas.microsoft.com/office/powerpoint/2010/main" val="1652411734"/>
      </p:ext>
    </p:extLst>
  </p:cSld>
  <p:clrMapOvr>
    <a:masterClrMapping/>
  </p:clrMapOvr>
  <p:transition spd="slow" advTm="203268">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64ABE-F734-A20C-BE71-D90F06AFD14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BCC2B7B-65D2-FE2D-DF38-5A4EC74C39FC}"/>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671F88F-95CF-CA14-4F37-1A99DC4B0382}"/>
              </a:ext>
            </a:extLst>
          </p:cNvPr>
          <p:cNvSpPr txBox="1"/>
          <p:nvPr/>
        </p:nvSpPr>
        <p:spPr>
          <a:xfrm>
            <a:off x="8745817" y="6243617"/>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0E24AC1-6A76-4113-D13A-D9D7B6B490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Rounded Corners 5">
            <a:extLst>
              <a:ext uri="{FF2B5EF4-FFF2-40B4-BE49-F238E27FC236}">
                <a16:creationId xmlns:a16="http://schemas.microsoft.com/office/drawing/2014/main" id="{52894878-1B31-0C64-0AB1-DE54687FB524}"/>
              </a:ext>
            </a:extLst>
          </p:cNvPr>
          <p:cNvSpPr/>
          <p:nvPr/>
        </p:nvSpPr>
        <p:spPr>
          <a:xfrm>
            <a:off x="6579476" y="1734207"/>
            <a:ext cx="5491626" cy="500292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E031B589-767A-CB7A-B4E4-9B5028D1E7AB}"/>
              </a:ext>
            </a:extLst>
          </p:cNvPr>
          <p:cNvSpPr txBox="1"/>
          <p:nvPr/>
        </p:nvSpPr>
        <p:spPr>
          <a:xfrm>
            <a:off x="6579476" y="1757143"/>
            <a:ext cx="5453498" cy="5062924"/>
          </a:xfrm>
          <a:prstGeom prst="rect">
            <a:avLst/>
          </a:prstGeom>
          <a:noFill/>
        </p:spPr>
        <p:txBody>
          <a:bodyPr wrap="square" rtlCol="0">
            <a:spAutoFit/>
          </a:bodyPr>
          <a:lstStyle/>
          <a:p>
            <a:pPr algn="r" rtl="1"/>
            <a:r>
              <a:rPr lang="ar-EG" sz="1700" dirty="0"/>
              <a:t>نعم، يمكن للشركة الواحدة استخدام أكثر من هيكل تنظيمي</a:t>
            </a:r>
            <a:r>
              <a:rPr lang="en-US" sz="1700" dirty="0"/>
              <a:t>Organizational Structure </a:t>
            </a:r>
            <a:r>
              <a:rPr lang="ar-EG" sz="1700" dirty="0"/>
              <a:t> في وقت واحد، وهو ما يعرف بـ "الهيكل الهجين" (</a:t>
            </a:r>
            <a:r>
              <a:rPr lang="en-US" sz="1700" dirty="0"/>
              <a:t>Hybrid Structure) </a:t>
            </a:r>
            <a:r>
              <a:rPr lang="ar-EG" sz="1700" dirty="0"/>
              <a:t>أو الهيكل </a:t>
            </a:r>
            <a:r>
              <a:rPr lang="ar-EG" sz="1700" dirty="0" err="1"/>
              <a:t>المصفوفي</a:t>
            </a:r>
            <a:r>
              <a:rPr lang="ar-EG" sz="1700" dirty="0"/>
              <a:t>، وذلك لتعزيز المرونة وتحقيق أهداف متعددة. غالبًا ما تدمج الشركات الكبيرة بين الهيكل الوظيفي (للإدارات المركزية كـ الموارد البشرية) والهيكل التقسيمي (للمنتجات أو المناطق الجغرافية). </a:t>
            </a:r>
          </a:p>
          <a:p>
            <a:pPr algn="r" rtl="1"/>
            <a:r>
              <a:rPr lang="ar-EG" sz="1700" b="1" dirty="0"/>
              <a:t>مثال:</a:t>
            </a:r>
            <a:r>
              <a:rPr lang="en-US" sz="1700" b="1" dirty="0"/>
              <a:t> </a:t>
            </a:r>
            <a:r>
              <a:rPr lang="ar-EG" sz="1700" dirty="0"/>
              <a:t>تستخدم شركة </a:t>
            </a:r>
            <a:r>
              <a:rPr lang="en-US" sz="1700" dirty="0"/>
              <a:t>Apple</a:t>
            </a:r>
            <a:r>
              <a:rPr lang="ar-EG" sz="1700" dirty="0"/>
              <a:t> مزيجاً ذكياً:</a:t>
            </a:r>
          </a:p>
          <a:p>
            <a:pPr algn="r" rtl="1"/>
            <a:r>
              <a:rPr lang="ar-EG" sz="1700" b="1" dirty="0"/>
              <a:t>الهيكل الوظيفي: </a:t>
            </a:r>
            <a:r>
              <a:rPr lang="ar-EG" sz="1700" dirty="0"/>
              <a:t>موجود في الوظائف المركزية مثل قسم الموارد البشرية (</a:t>
            </a:r>
            <a:r>
              <a:rPr lang="en-US" sz="1700" dirty="0"/>
              <a:t>HR) </a:t>
            </a:r>
            <a:r>
              <a:rPr lang="ar-EG" sz="1700" dirty="0"/>
              <a:t>أو قسم الشؤون القانونية، حيث يعمل الموظفون في تخصصاتهم.</a:t>
            </a:r>
          </a:p>
          <a:p>
            <a:pPr algn="r" rtl="1"/>
            <a:r>
              <a:rPr lang="ar-EG" sz="1700" b="1" dirty="0"/>
              <a:t>الهيكل التقسيمي: </a:t>
            </a:r>
            <a:r>
              <a:rPr lang="ar-EG" sz="1700" dirty="0"/>
              <a:t>يتم تنظيم الشركة بناءً على المنتجات (قسم الهواتف، قسم الحاسبات، قسم الخدمات السحابية)، حيث يكون لكل قسم مدير منتج، ومسوّقون، ومطورون خاصون به.</a:t>
            </a:r>
          </a:p>
          <a:p>
            <a:pPr algn="r" rtl="1"/>
            <a:r>
              <a:rPr lang="ar-EG" sz="1700" b="1" dirty="0"/>
              <a:t>الهيكل </a:t>
            </a:r>
            <a:r>
              <a:rPr lang="ar-EG" sz="1700" b="1" dirty="0" err="1"/>
              <a:t>المصفوفي</a:t>
            </a:r>
            <a:r>
              <a:rPr lang="ar-EG" sz="1700" b="1" dirty="0"/>
              <a:t>: </a:t>
            </a:r>
            <a:r>
              <a:rPr lang="ar-EG" sz="1700" dirty="0"/>
              <a:t>يعمل المهندس (مثلاً) تحت إدارة منتج الهواتف (قسم) وفي نفس الوقت يتبع إدارة الهندسة (وظيفي)، مما يعني وجود "رئيسين" للموظف لضمان التخصص والتركيز على المنتج في آن واحد.</a:t>
            </a:r>
          </a:p>
          <a:p>
            <a:pPr algn="r" rtl="1"/>
            <a:r>
              <a:rPr lang="ar-EG" sz="1700" b="1" dirty="0"/>
              <a:t>لماذا تدمج الشركات الهياكل؟</a:t>
            </a:r>
            <a:endParaRPr lang="ar-EG" sz="1700" dirty="0"/>
          </a:p>
          <a:p>
            <a:pPr marL="742950" lvl="1" indent="-285750" algn="r" rtl="1">
              <a:buFont typeface="Arial" panose="020B0604020202020204" pitchFamily="34" charset="0"/>
              <a:buChar char="•"/>
            </a:pPr>
            <a:r>
              <a:rPr lang="ar-EG" sz="1700" b="1" dirty="0"/>
              <a:t>المرونة:</a:t>
            </a:r>
            <a:r>
              <a:rPr lang="ar-EG" sz="1700" dirty="0"/>
              <a:t> الاستجابة السريعة لاحتياجات العملاء.</a:t>
            </a:r>
          </a:p>
          <a:p>
            <a:pPr marL="742950" lvl="1" indent="-285750" algn="r" rtl="1">
              <a:buFont typeface="Arial" panose="020B0604020202020204" pitchFamily="34" charset="0"/>
              <a:buChar char="•"/>
            </a:pPr>
            <a:r>
              <a:rPr lang="ar-EG" sz="1700" b="1" dirty="0"/>
              <a:t>الابتكار:</a:t>
            </a:r>
            <a:r>
              <a:rPr lang="ar-EG" sz="1700" dirty="0"/>
              <a:t> تعزيز التعاون بين الفرق المختلفة.</a:t>
            </a:r>
          </a:p>
          <a:p>
            <a:pPr marL="742950" lvl="1" indent="-285750" algn="r" rtl="1">
              <a:buFont typeface="Arial" panose="020B0604020202020204" pitchFamily="34" charset="0"/>
              <a:buChar char="•"/>
            </a:pPr>
            <a:r>
              <a:rPr lang="ar-EG" sz="1700" b="1" dirty="0"/>
              <a:t>التخصص:</a:t>
            </a:r>
            <a:r>
              <a:rPr lang="ar-EG" sz="1700" dirty="0"/>
              <a:t> الاستفادة من الخبرات العميقة في الإدارات الوظيفية.</a:t>
            </a:r>
          </a:p>
        </p:txBody>
      </p:sp>
      <p:sp>
        <p:nvSpPr>
          <p:cNvPr id="11" name="TextBox 10">
            <a:extLst>
              <a:ext uri="{FF2B5EF4-FFF2-40B4-BE49-F238E27FC236}">
                <a16:creationId xmlns:a16="http://schemas.microsoft.com/office/drawing/2014/main" id="{6130424C-ED56-4F5E-8548-F91C410EDE40}"/>
              </a:ext>
            </a:extLst>
          </p:cNvPr>
          <p:cNvSpPr txBox="1"/>
          <p:nvPr/>
        </p:nvSpPr>
        <p:spPr>
          <a:xfrm>
            <a:off x="3153937" y="599252"/>
            <a:ext cx="6111764" cy="707886"/>
          </a:xfrm>
          <a:prstGeom prst="rect">
            <a:avLst/>
          </a:prstGeom>
          <a:noFill/>
        </p:spPr>
        <p:txBody>
          <a:bodyPr wrap="square">
            <a:spAutoFit/>
          </a:bodyPr>
          <a:lstStyle/>
          <a:p>
            <a:pPr algn="ctr"/>
            <a:r>
              <a:rPr lang="en-US" sz="2000" b="1" dirty="0">
                <a:solidFill>
                  <a:srgbClr val="C00000"/>
                </a:solidFill>
                <a:latin typeface="Google Sans"/>
              </a:rPr>
              <a:t>Can a company use more than one organizational structure at the same time? </a:t>
            </a:r>
            <a:endParaRPr lang="en-US" sz="2000" b="1" i="0" dirty="0">
              <a:solidFill>
                <a:srgbClr val="C00000"/>
              </a:solidFill>
              <a:effectLst/>
              <a:highlight>
                <a:srgbClr val="FFFFFF"/>
              </a:highlight>
              <a:latin typeface="Google Sans"/>
            </a:endParaRPr>
          </a:p>
        </p:txBody>
      </p:sp>
      <p:sp>
        <p:nvSpPr>
          <p:cNvPr id="7" name="Rectangle: Rounded Corners 6">
            <a:extLst>
              <a:ext uri="{FF2B5EF4-FFF2-40B4-BE49-F238E27FC236}">
                <a16:creationId xmlns:a16="http://schemas.microsoft.com/office/drawing/2014/main" id="{52AEAB84-198D-8336-85B7-14070F318077}"/>
              </a:ext>
            </a:extLst>
          </p:cNvPr>
          <p:cNvSpPr/>
          <p:nvPr/>
        </p:nvSpPr>
        <p:spPr>
          <a:xfrm>
            <a:off x="87333" y="1734207"/>
            <a:ext cx="6302957" cy="50081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550" dirty="0">
                <a:solidFill>
                  <a:schemeClr val="tx1"/>
                </a:solidFill>
                <a:cs typeface="+mj-cs"/>
              </a:rPr>
              <a:t>Yes, a company can use more than one organizational structure at a time, known as a "hybrid structure" or matrix structure, to enhance flexibility and achieve multiple objectives. Large companies often combine functional structures (for central departments like Human Resources) with segmented structures (for products or geographic regions).</a:t>
            </a:r>
          </a:p>
          <a:p>
            <a:pPr algn="just"/>
            <a:r>
              <a:rPr lang="en-US" sz="1550" b="1" dirty="0">
                <a:solidFill>
                  <a:schemeClr val="tx1"/>
                </a:solidFill>
                <a:cs typeface="+mj-cs"/>
              </a:rPr>
              <a:t>Example: Apple uses a smart mix:</a:t>
            </a:r>
          </a:p>
          <a:p>
            <a:pPr algn="just"/>
            <a:r>
              <a:rPr lang="en-US" sz="1550" dirty="0">
                <a:solidFill>
                  <a:schemeClr val="tx1"/>
                </a:solidFill>
                <a:cs typeface="+mj-cs"/>
              </a:rPr>
              <a:t>Functional structure: Found in central functions like Human Resources (HR) or Legal, where employees work within their respective specializations.</a:t>
            </a:r>
          </a:p>
          <a:p>
            <a:pPr algn="just"/>
            <a:r>
              <a:rPr lang="en-US" sz="1550" dirty="0">
                <a:solidFill>
                  <a:schemeClr val="tx1"/>
                </a:solidFill>
                <a:cs typeface="+mj-cs"/>
              </a:rPr>
              <a:t>Segmented structure: The company is organized by product (phones, computers, cloud services), with each segment having its own product manager, marketers, and developers.</a:t>
            </a:r>
          </a:p>
          <a:p>
            <a:pPr algn="just"/>
            <a:r>
              <a:rPr lang="en-US" sz="1550" dirty="0">
                <a:solidFill>
                  <a:schemeClr val="tx1"/>
                </a:solidFill>
                <a:cs typeface="+mj-cs"/>
              </a:rPr>
              <a:t>Matrix structure: An engineer (for example) works under the Phones product management department (a department) and simultaneously under the Engineering department (a function), meaning they have two "bosses" to ensure specialization and simultaneous focus on the product.</a:t>
            </a:r>
          </a:p>
          <a:p>
            <a:pPr algn="just"/>
            <a:r>
              <a:rPr lang="en-US" sz="1550" dirty="0">
                <a:solidFill>
                  <a:schemeClr val="tx1"/>
                </a:solidFill>
                <a:cs typeface="+mj-cs"/>
              </a:rPr>
              <a:t>Why do companies combine structures?</a:t>
            </a:r>
          </a:p>
          <a:p>
            <a:pPr algn="just"/>
            <a:r>
              <a:rPr lang="en-US" sz="1550" dirty="0">
                <a:solidFill>
                  <a:schemeClr val="tx1"/>
                </a:solidFill>
                <a:cs typeface="+mj-cs"/>
              </a:rPr>
              <a:t>Flexibility: To respond quickly to customer needs.</a:t>
            </a:r>
          </a:p>
          <a:p>
            <a:pPr algn="just"/>
            <a:r>
              <a:rPr lang="en-US" sz="1550" dirty="0">
                <a:solidFill>
                  <a:schemeClr val="tx1"/>
                </a:solidFill>
                <a:cs typeface="+mj-cs"/>
              </a:rPr>
              <a:t>Innovation: To foster collaboration between different teams. </a:t>
            </a:r>
            <a:endParaRPr lang="ar-EG" sz="1550" dirty="0">
              <a:solidFill>
                <a:schemeClr val="tx1"/>
              </a:solidFill>
              <a:cs typeface="+mj-cs"/>
            </a:endParaRPr>
          </a:p>
          <a:p>
            <a:pPr algn="just"/>
            <a:r>
              <a:rPr lang="en-US" sz="1550" dirty="0">
                <a:solidFill>
                  <a:schemeClr val="tx1"/>
                </a:solidFill>
                <a:cs typeface="+mj-cs"/>
              </a:rPr>
              <a:t>Specialization: Leveraging deep expertise in functional departments.</a:t>
            </a:r>
          </a:p>
        </p:txBody>
      </p:sp>
      <p:sp>
        <p:nvSpPr>
          <p:cNvPr id="13" name="TextBox 12">
            <a:extLst>
              <a:ext uri="{FF2B5EF4-FFF2-40B4-BE49-F238E27FC236}">
                <a16:creationId xmlns:a16="http://schemas.microsoft.com/office/drawing/2014/main" id="{B64BDDFB-7286-50BA-8AEC-F861FF566340}"/>
              </a:ext>
            </a:extLst>
          </p:cNvPr>
          <p:cNvSpPr txBox="1"/>
          <p:nvPr/>
        </p:nvSpPr>
        <p:spPr>
          <a:xfrm>
            <a:off x="3028602" y="1244983"/>
            <a:ext cx="6169572" cy="400110"/>
          </a:xfrm>
          <a:prstGeom prst="rect">
            <a:avLst/>
          </a:prstGeom>
          <a:noFill/>
        </p:spPr>
        <p:txBody>
          <a:bodyPr wrap="square">
            <a:spAutoFit/>
          </a:bodyPr>
          <a:lstStyle/>
          <a:p>
            <a:pPr algn="ctr" rtl="1"/>
            <a:r>
              <a:rPr lang="en-US" sz="2000" b="1" dirty="0" err="1"/>
              <a:t>هل</a:t>
            </a:r>
            <a:r>
              <a:rPr lang="en-US" sz="2000" b="1" dirty="0"/>
              <a:t> </a:t>
            </a:r>
            <a:r>
              <a:rPr lang="en-US" sz="2000" b="1" dirty="0" err="1"/>
              <a:t>يمكن</a:t>
            </a:r>
            <a:r>
              <a:rPr lang="en-US" sz="2000" b="1" dirty="0"/>
              <a:t> </a:t>
            </a:r>
            <a:r>
              <a:rPr lang="en-US" sz="2000" b="1" dirty="0" err="1"/>
              <a:t>للشركة</a:t>
            </a:r>
            <a:r>
              <a:rPr lang="en-US" sz="2000" b="1" dirty="0"/>
              <a:t> </a:t>
            </a:r>
            <a:r>
              <a:rPr lang="en-US" sz="2000" b="1" dirty="0" err="1"/>
              <a:t>استخدام</a:t>
            </a:r>
            <a:r>
              <a:rPr lang="en-US" sz="2000" b="1" dirty="0"/>
              <a:t> </a:t>
            </a:r>
            <a:r>
              <a:rPr lang="en-US" sz="2000" b="1" dirty="0" err="1"/>
              <a:t>أكثر</a:t>
            </a:r>
            <a:r>
              <a:rPr lang="en-US" sz="2000" b="1" dirty="0"/>
              <a:t> </a:t>
            </a:r>
            <a:r>
              <a:rPr lang="en-US" sz="2000" b="1" dirty="0" err="1"/>
              <a:t>من</a:t>
            </a:r>
            <a:r>
              <a:rPr lang="en-US" sz="2000" b="1" dirty="0"/>
              <a:t> </a:t>
            </a:r>
            <a:r>
              <a:rPr lang="en-US" sz="2000" b="1" dirty="0" err="1"/>
              <a:t>هيكل</a:t>
            </a:r>
            <a:r>
              <a:rPr lang="en-US" sz="2000" b="1" dirty="0"/>
              <a:t> </a:t>
            </a:r>
            <a:r>
              <a:rPr lang="en-US" sz="2000" b="1" dirty="0" err="1"/>
              <a:t>تنظيمي</a:t>
            </a:r>
            <a:r>
              <a:rPr lang="en-US" sz="2000" b="1" dirty="0"/>
              <a:t> </a:t>
            </a:r>
            <a:r>
              <a:rPr lang="en-US" sz="2000" b="1" dirty="0" err="1"/>
              <a:t>واحد</a:t>
            </a:r>
            <a:r>
              <a:rPr lang="en-US" sz="2000" b="1" dirty="0"/>
              <a:t> </a:t>
            </a:r>
            <a:r>
              <a:rPr lang="en-US" sz="2000" b="1" dirty="0" err="1"/>
              <a:t>في</a:t>
            </a:r>
            <a:r>
              <a:rPr lang="en-US" sz="2000" b="1" dirty="0"/>
              <a:t> </a:t>
            </a:r>
            <a:r>
              <a:rPr lang="en-US" sz="2000" b="1" dirty="0" err="1"/>
              <a:t>نفس</a:t>
            </a:r>
            <a:r>
              <a:rPr lang="en-US" sz="2000" b="1" dirty="0"/>
              <a:t> </a:t>
            </a:r>
            <a:r>
              <a:rPr lang="en-US" sz="2000" b="1" dirty="0" err="1"/>
              <a:t>الوقت</a:t>
            </a:r>
            <a:r>
              <a:rPr lang="en-US" sz="2000" b="1" dirty="0"/>
              <a:t>؟</a:t>
            </a:r>
          </a:p>
        </p:txBody>
      </p:sp>
    </p:spTree>
    <p:extLst>
      <p:ext uri="{BB962C8B-B14F-4D97-AF65-F5344CB8AC3E}">
        <p14:creationId xmlns:p14="http://schemas.microsoft.com/office/powerpoint/2010/main" val="34369211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70822" y="1428065"/>
            <a:ext cx="5918623" cy="503579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a:extLst>
              <a:ext uri="{FF2B5EF4-FFF2-40B4-BE49-F238E27FC236}">
                <a16:creationId xmlns:a16="http://schemas.microsoft.com/office/drawing/2014/main" id="{0AC2650A-C51A-9ACB-723B-68D89C868D01}"/>
              </a:ext>
            </a:extLst>
          </p:cNvPr>
          <p:cNvSpPr/>
          <p:nvPr/>
        </p:nvSpPr>
        <p:spPr>
          <a:xfrm>
            <a:off x="87314" y="1445017"/>
            <a:ext cx="5244100" cy="2554545"/>
          </a:xfrm>
          <a:prstGeom prst="rect">
            <a:avLst/>
          </a:prstGeom>
        </p:spPr>
        <p:txBody>
          <a:bodyPr wrap="square">
            <a:spAutoFit/>
          </a:bodyPr>
          <a:lstStyle/>
          <a:p>
            <a:pPr lvl="1" algn="ctr"/>
            <a:r>
              <a:rPr lang="en-US" sz="2000" dirty="0"/>
              <a:t>is the strategic process of aligning a company’s hierarchy, roles, workflows, and processes with its overall goals to maximize efficiency. It determines how information flows, decisions are made, and teams are organized to achieve objectives, transforming strategy into a functional operating model</a:t>
            </a:r>
            <a:endParaRPr lang="en-US" sz="2000" b="1" dirty="0">
              <a:solidFill>
                <a:schemeClr val="tx1">
                  <a:lumMod val="85000"/>
                  <a:lumOff val="15000"/>
                </a:schemeClr>
              </a:solidFill>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4" name="TextBox 3">
            <a:extLst>
              <a:ext uri="{FF2B5EF4-FFF2-40B4-BE49-F238E27FC236}">
                <a16:creationId xmlns:a16="http://schemas.microsoft.com/office/drawing/2014/main" id="{8E61EB05-79A7-ADDE-46ED-5AEEF4D04A14}"/>
              </a:ext>
            </a:extLst>
          </p:cNvPr>
          <p:cNvSpPr txBox="1"/>
          <p:nvPr/>
        </p:nvSpPr>
        <p:spPr>
          <a:xfrm>
            <a:off x="7101288" y="3682940"/>
            <a:ext cx="3934953" cy="1077218"/>
          </a:xfrm>
          <a:prstGeom prst="rect">
            <a:avLst/>
          </a:prstGeom>
          <a:noFill/>
        </p:spPr>
        <p:txBody>
          <a:bodyPr wrap="square">
            <a:spAutoFit/>
          </a:bodyPr>
          <a:lstStyle/>
          <a:p>
            <a:pPr algn="ctr">
              <a:defRPr/>
            </a:pPr>
            <a:r>
              <a:rPr lang="en-US" sz="3200" b="1" dirty="0">
                <a:solidFill>
                  <a:srgbClr val="C00000"/>
                </a:solidFill>
              </a:rPr>
              <a:t>2. Organization Structure Design</a:t>
            </a:r>
          </a:p>
        </p:txBody>
      </p:sp>
      <p:sp>
        <p:nvSpPr>
          <p:cNvPr id="3" name="Rectangle 2">
            <a:extLst>
              <a:ext uri="{FF2B5EF4-FFF2-40B4-BE49-F238E27FC236}">
                <a16:creationId xmlns:a16="http://schemas.microsoft.com/office/drawing/2014/main"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2D5076-7722-4338-5401-1FD980E0C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Picture Placeholder 9">
            <a:extLst>
              <a:ext uri="{FF2B5EF4-FFF2-40B4-BE49-F238E27FC236}">
                <a16:creationId xmlns:a16="http://schemas.microsoft.com/office/drawing/2014/main" id="{74D737F8-8C2D-4D69-E892-93C805323857}"/>
              </a:ext>
            </a:extLst>
          </p:cNvPr>
          <p:cNvSpPr>
            <a:spLocks noGrp="1"/>
          </p:cNvSpPr>
          <p:nvPr>
            <p:ph type="pic" sz="quarter" idx="10"/>
          </p:nvPr>
        </p:nvSpPr>
        <p:spPr/>
      </p:sp>
      <p:pic>
        <p:nvPicPr>
          <p:cNvPr id="6146" name="Picture 2" descr="Implement the right organizational structure for your business">
            <a:extLst>
              <a:ext uri="{FF2B5EF4-FFF2-40B4-BE49-F238E27FC236}">
                <a16:creationId xmlns:a16="http://schemas.microsoft.com/office/drawing/2014/main" id="{0E3C593C-A833-7097-8140-BA9CC77C49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4095" y="738865"/>
            <a:ext cx="4962146" cy="279120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5FE5A32-5D40-B76B-6336-385D84813E00}"/>
              </a:ext>
            </a:extLst>
          </p:cNvPr>
          <p:cNvSpPr txBox="1"/>
          <p:nvPr/>
        </p:nvSpPr>
        <p:spPr>
          <a:xfrm>
            <a:off x="7123193" y="4861337"/>
            <a:ext cx="3934953" cy="584775"/>
          </a:xfrm>
          <a:prstGeom prst="rect">
            <a:avLst/>
          </a:prstGeom>
          <a:noFill/>
        </p:spPr>
        <p:txBody>
          <a:bodyPr wrap="square">
            <a:spAutoFit/>
          </a:bodyPr>
          <a:lstStyle/>
          <a:p>
            <a:pPr algn="ctr" rtl="1">
              <a:defRPr/>
            </a:pPr>
            <a:r>
              <a:rPr lang="ar-EG" sz="3200" b="1" dirty="0">
                <a:solidFill>
                  <a:srgbClr val="C00000"/>
                </a:solidFill>
              </a:rPr>
              <a:t>2. تصميم الهيكل التنظيمي</a:t>
            </a:r>
            <a:endParaRPr lang="en-US" sz="3200" b="1" dirty="0">
              <a:solidFill>
                <a:srgbClr val="C00000"/>
              </a:solidFill>
            </a:endParaRPr>
          </a:p>
        </p:txBody>
      </p:sp>
      <p:sp>
        <p:nvSpPr>
          <p:cNvPr id="11" name="TextBox 10">
            <a:extLst>
              <a:ext uri="{FF2B5EF4-FFF2-40B4-BE49-F238E27FC236}">
                <a16:creationId xmlns:a16="http://schemas.microsoft.com/office/drawing/2014/main" id="{0A5A0B76-E69F-6D96-516F-C0174DFF3417}"/>
              </a:ext>
            </a:extLst>
          </p:cNvPr>
          <p:cNvSpPr txBox="1"/>
          <p:nvPr/>
        </p:nvSpPr>
        <p:spPr>
          <a:xfrm>
            <a:off x="389529" y="4493477"/>
            <a:ext cx="5481208" cy="1631216"/>
          </a:xfrm>
          <a:prstGeom prst="rect">
            <a:avLst/>
          </a:prstGeom>
          <a:noFill/>
        </p:spPr>
        <p:txBody>
          <a:bodyPr wrap="square">
            <a:spAutoFit/>
          </a:bodyPr>
          <a:lstStyle/>
          <a:p>
            <a:pPr algn="ctr" rtl="1"/>
            <a:r>
              <a:rPr lang="en-US" sz="2000" dirty="0" err="1"/>
              <a:t>هي</a:t>
            </a:r>
            <a:r>
              <a:rPr lang="en-US" sz="2000" dirty="0"/>
              <a:t> </a:t>
            </a:r>
            <a:r>
              <a:rPr lang="en-US" sz="2000" dirty="0" err="1"/>
              <a:t>عملية</a:t>
            </a:r>
            <a:r>
              <a:rPr lang="en-US" sz="2000" dirty="0"/>
              <a:t> </a:t>
            </a:r>
            <a:r>
              <a:rPr lang="en-US" sz="2000" dirty="0" err="1"/>
              <a:t>استراتيجية</a:t>
            </a:r>
            <a:r>
              <a:rPr lang="en-US" sz="2000" dirty="0"/>
              <a:t> </a:t>
            </a:r>
            <a:r>
              <a:rPr lang="en-US" sz="2000" dirty="0" err="1"/>
              <a:t>تهدف</a:t>
            </a:r>
            <a:r>
              <a:rPr lang="en-US" sz="2000" dirty="0"/>
              <a:t> </a:t>
            </a:r>
            <a:r>
              <a:rPr lang="en-US" sz="2000" dirty="0" err="1"/>
              <a:t>إلى</a:t>
            </a:r>
            <a:r>
              <a:rPr lang="en-US" sz="2000" dirty="0"/>
              <a:t> </a:t>
            </a:r>
            <a:r>
              <a:rPr lang="en-US" sz="2000" dirty="0" err="1"/>
              <a:t>مواءمة</a:t>
            </a:r>
            <a:r>
              <a:rPr lang="en-US" sz="2000" dirty="0"/>
              <a:t> </a:t>
            </a:r>
            <a:r>
              <a:rPr lang="en-US" sz="2000" dirty="0" err="1"/>
              <a:t>هيكل</a:t>
            </a:r>
            <a:r>
              <a:rPr lang="en-US" sz="2000" dirty="0"/>
              <a:t> </a:t>
            </a:r>
            <a:r>
              <a:rPr lang="en-US" sz="2000" dirty="0" err="1"/>
              <a:t>الشركة</a:t>
            </a:r>
            <a:r>
              <a:rPr lang="en-US" sz="2000" dirty="0"/>
              <a:t> </a:t>
            </a:r>
            <a:r>
              <a:rPr lang="en-US" sz="2000" dirty="0" err="1"/>
              <a:t>وأدوارها</a:t>
            </a:r>
            <a:r>
              <a:rPr lang="en-US" sz="2000" dirty="0"/>
              <a:t> </a:t>
            </a:r>
            <a:r>
              <a:rPr lang="en-US" sz="2000" dirty="0" err="1"/>
              <a:t>وسير</a:t>
            </a:r>
            <a:r>
              <a:rPr lang="en-US" sz="2000" dirty="0"/>
              <a:t> </a:t>
            </a:r>
            <a:r>
              <a:rPr lang="en-US" sz="2000" dirty="0" err="1"/>
              <a:t>العمل</a:t>
            </a:r>
            <a:r>
              <a:rPr lang="en-US" sz="2000" dirty="0"/>
              <a:t> </a:t>
            </a:r>
            <a:r>
              <a:rPr lang="en-US" sz="2000" dirty="0" err="1"/>
              <a:t>فيها</a:t>
            </a:r>
            <a:r>
              <a:rPr lang="en-US" sz="2000" dirty="0"/>
              <a:t> </a:t>
            </a:r>
            <a:r>
              <a:rPr lang="en-US" sz="2000" dirty="0" err="1"/>
              <a:t>وعملياتها</a:t>
            </a:r>
            <a:r>
              <a:rPr lang="en-US" sz="2000" dirty="0"/>
              <a:t> </a:t>
            </a:r>
            <a:r>
              <a:rPr lang="en-US" sz="2000" dirty="0" err="1"/>
              <a:t>مع</a:t>
            </a:r>
            <a:r>
              <a:rPr lang="en-US" sz="2000" dirty="0"/>
              <a:t> </a:t>
            </a:r>
            <a:r>
              <a:rPr lang="en-US" sz="2000" dirty="0" err="1"/>
              <a:t>أهدافها</a:t>
            </a:r>
            <a:r>
              <a:rPr lang="en-US" sz="2000" dirty="0"/>
              <a:t> </a:t>
            </a:r>
            <a:r>
              <a:rPr lang="en-US" sz="2000" dirty="0" err="1"/>
              <a:t>العامة</a:t>
            </a:r>
            <a:r>
              <a:rPr lang="en-US" sz="2000" dirty="0"/>
              <a:t> </a:t>
            </a:r>
            <a:r>
              <a:rPr lang="en-US" sz="2000" dirty="0" err="1"/>
              <a:t>لتحقيق</a:t>
            </a:r>
            <a:r>
              <a:rPr lang="en-US" sz="2000" dirty="0"/>
              <a:t> </a:t>
            </a:r>
            <a:r>
              <a:rPr lang="en-US" sz="2000" dirty="0" err="1"/>
              <a:t>أقصى</a:t>
            </a:r>
            <a:r>
              <a:rPr lang="en-US" sz="2000" dirty="0"/>
              <a:t> </a:t>
            </a:r>
            <a:r>
              <a:rPr lang="en-US" sz="2000" dirty="0" err="1"/>
              <a:t>قدر</a:t>
            </a:r>
            <a:r>
              <a:rPr lang="en-US" sz="2000" dirty="0"/>
              <a:t> </a:t>
            </a:r>
            <a:r>
              <a:rPr lang="en-US" sz="2000" dirty="0" err="1"/>
              <a:t>من</a:t>
            </a:r>
            <a:r>
              <a:rPr lang="en-US" sz="2000" dirty="0"/>
              <a:t> </a:t>
            </a:r>
            <a:r>
              <a:rPr lang="en-US" sz="2000" dirty="0" err="1"/>
              <a:t>الكفاءة</a:t>
            </a:r>
            <a:r>
              <a:rPr lang="en-US" sz="2000" dirty="0"/>
              <a:t>. </a:t>
            </a:r>
            <a:r>
              <a:rPr lang="en-US" sz="2000" dirty="0" err="1"/>
              <a:t>وهي</a:t>
            </a:r>
            <a:r>
              <a:rPr lang="en-US" sz="2000" dirty="0"/>
              <a:t> </a:t>
            </a:r>
            <a:r>
              <a:rPr lang="en-US" sz="2000" dirty="0" err="1"/>
              <a:t>تحدد</a:t>
            </a:r>
            <a:r>
              <a:rPr lang="en-US" sz="2000" dirty="0"/>
              <a:t> </a:t>
            </a:r>
            <a:r>
              <a:rPr lang="en-US" sz="2000" dirty="0" err="1"/>
              <a:t>كيفية</a:t>
            </a:r>
            <a:r>
              <a:rPr lang="en-US" sz="2000" dirty="0"/>
              <a:t> </a:t>
            </a:r>
            <a:r>
              <a:rPr lang="en-US" sz="2000" dirty="0" err="1"/>
              <a:t>تدفق</a:t>
            </a:r>
            <a:r>
              <a:rPr lang="en-US" sz="2000" dirty="0"/>
              <a:t> </a:t>
            </a:r>
            <a:r>
              <a:rPr lang="en-US" sz="2000" dirty="0" err="1"/>
              <a:t>المعلومات</a:t>
            </a:r>
            <a:r>
              <a:rPr lang="en-US" sz="2000" dirty="0"/>
              <a:t>، </a:t>
            </a:r>
            <a:r>
              <a:rPr lang="en-US" sz="2000" dirty="0" err="1"/>
              <a:t>واتخاذ</a:t>
            </a:r>
            <a:r>
              <a:rPr lang="en-US" sz="2000" dirty="0"/>
              <a:t> </a:t>
            </a:r>
            <a:r>
              <a:rPr lang="en-US" sz="2000" dirty="0" err="1"/>
              <a:t>القرارات</a:t>
            </a:r>
            <a:r>
              <a:rPr lang="en-US" sz="2000" dirty="0"/>
              <a:t>، </a:t>
            </a:r>
            <a:r>
              <a:rPr lang="en-US" sz="2000" dirty="0" err="1"/>
              <a:t>وتنظيم</a:t>
            </a:r>
            <a:r>
              <a:rPr lang="en-US" sz="2000" dirty="0"/>
              <a:t> </a:t>
            </a:r>
            <a:r>
              <a:rPr lang="en-US" sz="2000" dirty="0" err="1"/>
              <a:t>الفرق</a:t>
            </a:r>
            <a:r>
              <a:rPr lang="en-US" sz="2000" dirty="0"/>
              <a:t> </a:t>
            </a:r>
            <a:r>
              <a:rPr lang="en-US" sz="2000" dirty="0" err="1"/>
              <a:t>لتحقيق</a:t>
            </a:r>
            <a:r>
              <a:rPr lang="en-US" sz="2000" dirty="0"/>
              <a:t> </a:t>
            </a:r>
            <a:r>
              <a:rPr lang="en-US" sz="2000" dirty="0" err="1"/>
              <a:t>الأهداف</a:t>
            </a:r>
            <a:r>
              <a:rPr lang="en-US" sz="2000" dirty="0"/>
              <a:t>، </a:t>
            </a:r>
            <a:r>
              <a:rPr lang="en-US" sz="2000" dirty="0" err="1"/>
              <a:t>محولةً</a:t>
            </a:r>
            <a:r>
              <a:rPr lang="en-US" sz="2000" dirty="0"/>
              <a:t> </a:t>
            </a:r>
            <a:r>
              <a:rPr lang="en-US" sz="2000" dirty="0" err="1"/>
              <a:t>الاستراتيجية</a:t>
            </a:r>
            <a:r>
              <a:rPr lang="en-US" sz="2000" dirty="0"/>
              <a:t> </a:t>
            </a:r>
            <a:r>
              <a:rPr lang="en-US" sz="2000" dirty="0" err="1"/>
              <a:t>إلى</a:t>
            </a:r>
            <a:r>
              <a:rPr lang="en-US" sz="2000" dirty="0"/>
              <a:t> </a:t>
            </a:r>
            <a:r>
              <a:rPr lang="en-US" sz="2000" dirty="0" err="1"/>
              <a:t>نموذج</a:t>
            </a:r>
            <a:r>
              <a:rPr lang="en-US" sz="2000" dirty="0"/>
              <a:t> </a:t>
            </a:r>
            <a:r>
              <a:rPr lang="en-US" sz="2000" dirty="0" err="1"/>
              <a:t>تشغيلي</a:t>
            </a:r>
            <a:r>
              <a:rPr lang="en-US" sz="2000" dirty="0"/>
              <a:t> </a:t>
            </a:r>
            <a:r>
              <a:rPr lang="en-US" sz="2000" dirty="0" err="1"/>
              <a:t>فعال</a:t>
            </a:r>
            <a:r>
              <a:rPr lang="en-US" sz="2000" dirty="0"/>
              <a:t>.</a:t>
            </a:r>
          </a:p>
        </p:txBody>
      </p:sp>
    </p:spTree>
    <p:extLst>
      <p:ext uri="{BB962C8B-B14F-4D97-AF65-F5344CB8AC3E}">
        <p14:creationId xmlns:p14="http://schemas.microsoft.com/office/powerpoint/2010/main" val="980972311"/>
      </p:ext>
    </p:extLst>
  </p:cSld>
  <p:clrMapOvr>
    <a:masterClrMapping/>
  </p:clrMapOvr>
  <p:transition spd="slow" advTm="203268">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5904C-80EF-976C-3794-8951A4E7CCFB}"/>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81FFA23-EAB1-8529-1835-B7B857231E7C}"/>
              </a:ext>
            </a:extLst>
          </p:cNvPr>
          <p:cNvSpPr/>
          <p:nvPr/>
        </p:nvSpPr>
        <p:spPr>
          <a:xfrm>
            <a:off x="117371" y="1248998"/>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EBD9914-A552-C6EE-F1CA-57001D7536DC}"/>
              </a:ext>
            </a:extLst>
          </p:cNvPr>
          <p:cNvSpPr/>
          <p:nvPr/>
        </p:nvSpPr>
        <p:spPr>
          <a:xfrm>
            <a:off x="209934" y="1517534"/>
            <a:ext cx="4320026"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chemeClr val="tx1"/>
                </a:solidFill>
              </a:rPr>
              <a:t>Key Principles we have to consider</a:t>
            </a:r>
          </a:p>
          <a:p>
            <a:pPr algn="just"/>
            <a:endParaRPr lang="en-US" dirty="0">
              <a:solidFill>
                <a:schemeClr val="tx1"/>
              </a:solidFill>
            </a:endParaRPr>
          </a:p>
          <a:p>
            <a:pPr algn="just"/>
            <a:r>
              <a:rPr lang="en-US" b="1" dirty="0">
                <a:solidFill>
                  <a:schemeClr val="tx1"/>
                </a:solidFill>
              </a:rPr>
              <a:t>Strategic Alignment: </a:t>
            </a:r>
            <a:r>
              <a:rPr lang="en-US" dirty="0">
                <a:solidFill>
                  <a:schemeClr val="tx1"/>
                </a:solidFill>
              </a:rPr>
              <a:t>The design must fit the company's vision, mission, and strategic goals.</a:t>
            </a:r>
          </a:p>
          <a:p>
            <a:pPr algn="just"/>
            <a:r>
              <a:rPr lang="en-US" b="1" dirty="0">
                <a:solidFill>
                  <a:schemeClr val="tx1"/>
                </a:solidFill>
              </a:rPr>
              <a:t>Structure &amp; Roles</a:t>
            </a:r>
            <a:r>
              <a:rPr lang="en-US" dirty="0">
                <a:solidFill>
                  <a:schemeClr val="tx1"/>
                </a:solidFill>
              </a:rPr>
              <a:t>: Defining reporting lines, and the distribution of tasks throughout the organization.</a:t>
            </a:r>
          </a:p>
          <a:p>
            <a:pPr algn="just"/>
            <a:r>
              <a:rPr lang="en-US" b="1" dirty="0">
                <a:solidFill>
                  <a:schemeClr val="tx1"/>
                </a:solidFill>
              </a:rPr>
              <a:t>Process &amp; Coordination: </a:t>
            </a:r>
            <a:r>
              <a:rPr lang="en-US" dirty="0">
                <a:solidFill>
                  <a:schemeClr val="tx1"/>
                </a:solidFill>
              </a:rPr>
              <a:t>Establishing how different parts of the organization interact, collaborate, and share information.</a:t>
            </a:r>
          </a:p>
          <a:p>
            <a:pPr algn="just"/>
            <a:r>
              <a:rPr lang="en-US" b="1" dirty="0">
                <a:solidFill>
                  <a:schemeClr val="tx1"/>
                </a:solidFill>
              </a:rPr>
              <a:t>Capabilities &amp; Culture: </a:t>
            </a:r>
            <a:r>
              <a:rPr lang="en-US" dirty="0">
                <a:solidFill>
                  <a:schemeClr val="tx1"/>
                </a:solidFill>
              </a:rPr>
              <a:t>Enabling employees to perform at their best through appropriate, systems, and behaviors</a:t>
            </a:r>
          </a:p>
        </p:txBody>
      </p:sp>
      <p:sp>
        <p:nvSpPr>
          <p:cNvPr id="2" name="Rectangle 1">
            <a:extLst>
              <a:ext uri="{FF2B5EF4-FFF2-40B4-BE49-F238E27FC236}">
                <a16:creationId xmlns:a16="http://schemas.microsoft.com/office/drawing/2014/main" id="{F6FC9932-385C-EF6E-7956-51F23E89211D}"/>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F06E333-6E74-EA0D-3729-DED7A334CE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252F9F48-4794-320A-C177-3B21C19B2D54}"/>
              </a:ext>
            </a:extLst>
          </p:cNvPr>
          <p:cNvSpPr/>
          <p:nvPr/>
        </p:nvSpPr>
        <p:spPr>
          <a:xfrm>
            <a:off x="7658513" y="1222723"/>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DA39347B-2091-816B-7554-1E493EE7FAC9}"/>
              </a:ext>
            </a:extLst>
          </p:cNvPr>
          <p:cNvSpPr/>
          <p:nvPr/>
        </p:nvSpPr>
        <p:spPr>
          <a:xfrm>
            <a:off x="7751076" y="1491259"/>
            <a:ext cx="4320026"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25815AC9-0DDE-62EE-C55A-21B8FF383EC7}"/>
              </a:ext>
            </a:extLst>
          </p:cNvPr>
          <p:cNvSpPr txBox="1"/>
          <p:nvPr/>
        </p:nvSpPr>
        <p:spPr>
          <a:xfrm>
            <a:off x="7879619" y="1719956"/>
            <a:ext cx="4060109" cy="3804118"/>
          </a:xfrm>
          <a:prstGeom prst="rect">
            <a:avLst/>
          </a:prstGeom>
          <a:noFill/>
        </p:spPr>
        <p:txBody>
          <a:bodyPr wrap="square" rtlCol="0">
            <a:spAutoFit/>
          </a:bodyPr>
          <a:lstStyle/>
          <a:p>
            <a:pPr algn="r" rtl="1">
              <a:spcBef>
                <a:spcPct val="35000"/>
              </a:spcBef>
              <a:buClr>
                <a:srgbClr val="FF0000"/>
              </a:buClr>
            </a:pPr>
            <a:r>
              <a:rPr lang="ar-EG" b="1" dirty="0">
                <a:latin typeface="Arial" pitchFamily="34" charset="0"/>
              </a:rPr>
              <a:t>بعض المبادئ الأساسية التي يجب اخذها في الحسبان</a:t>
            </a:r>
          </a:p>
          <a:p>
            <a:pPr marL="342900" indent="-342900" algn="r" rtl="1">
              <a:spcBef>
                <a:spcPct val="35000"/>
              </a:spcBef>
              <a:buClr>
                <a:srgbClr val="FF0000"/>
              </a:buClr>
              <a:buFont typeface="Wingdings" panose="05000000000000000000" pitchFamily="2" charset="2"/>
              <a:buChar char="Ø"/>
            </a:pPr>
            <a:r>
              <a:rPr lang="ar-EG" b="1" dirty="0">
                <a:latin typeface="Arial" pitchFamily="34" charset="0"/>
              </a:rPr>
              <a:t>مدى التوافق الاستراتيجي: يجب أن يتوافق التصميم مع رؤية الشركة ورسالتها وأهدافها الاستراتيجية.</a:t>
            </a:r>
          </a:p>
          <a:p>
            <a:pPr marL="342900" indent="-342900" algn="r" rtl="1">
              <a:spcBef>
                <a:spcPct val="35000"/>
              </a:spcBef>
              <a:buClr>
                <a:srgbClr val="FF0000"/>
              </a:buClr>
              <a:buFont typeface="Wingdings" panose="05000000000000000000" pitchFamily="2" charset="2"/>
              <a:buChar char="Ø"/>
            </a:pPr>
            <a:r>
              <a:rPr lang="ar-EG" b="1" dirty="0">
                <a:latin typeface="Arial" pitchFamily="34" charset="0"/>
              </a:rPr>
              <a:t>الهيكل والأدوار: تحديد التسلسل الإداري وتوزيع المهام في جميع أنحاء المؤسسة.</a:t>
            </a:r>
          </a:p>
          <a:p>
            <a:pPr marL="342900" indent="-342900" algn="r" rtl="1">
              <a:spcBef>
                <a:spcPct val="35000"/>
              </a:spcBef>
              <a:buClr>
                <a:srgbClr val="FF0000"/>
              </a:buClr>
              <a:buFont typeface="Wingdings" panose="05000000000000000000" pitchFamily="2" charset="2"/>
              <a:buChar char="Ø"/>
            </a:pPr>
            <a:r>
              <a:rPr lang="ar-EG" b="1" dirty="0">
                <a:latin typeface="Arial" pitchFamily="34" charset="0"/>
              </a:rPr>
              <a:t>العمليات والتنسيق: تحديد كيفية تفاعل مختلف أقسام المؤسسة وتعاونها وتبادل المعلومات بينها.</a:t>
            </a:r>
          </a:p>
          <a:p>
            <a:pPr marL="342900" indent="-342900" algn="r" rtl="1">
              <a:spcBef>
                <a:spcPct val="35000"/>
              </a:spcBef>
              <a:buClr>
                <a:srgbClr val="FF0000"/>
              </a:buClr>
              <a:buFont typeface="Wingdings" panose="05000000000000000000" pitchFamily="2" charset="2"/>
              <a:buChar char="Ø"/>
            </a:pPr>
            <a:r>
              <a:rPr lang="ar-EG" b="1" dirty="0">
                <a:latin typeface="Arial" pitchFamily="34" charset="0"/>
              </a:rPr>
              <a:t>القدرات والإمكانيات والثقافة: تمكين الموظفين من تحقيق أفضل أداء ممكن من خلال الأنظمة والسلوكيات المناسبة.</a:t>
            </a:r>
            <a:endParaRPr lang="en-US" b="1" dirty="0">
              <a:latin typeface="Arial" pitchFamily="34" charset="0"/>
            </a:endParaRPr>
          </a:p>
        </p:txBody>
      </p:sp>
    </p:spTree>
    <p:extLst>
      <p:ext uri="{BB962C8B-B14F-4D97-AF65-F5344CB8AC3E}">
        <p14:creationId xmlns:p14="http://schemas.microsoft.com/office/powerpoint/2010/main" val="9336176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553665" y="95284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2126" y="1572574"/>
            <a:ext cx="555060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tx1"/>
                </a:solidFill>
              </a:rPr>
              <a:t>It involves decisions about six key elements:</a:t>
            </a:r>
          </a:p>
          <a:p>
            <a:pPr marL="1333500" lvl="2" indent="-419100">
              <a:buFontTx/>
              <a:buAutoNum type="arabicPeriod"/>
            </a:pPr>
            <a:r>
              <a:rPr lang="en-US" sz="2400" b="1" dirty="0">
                <a:solidFill>
                  <a:schemeClr val="tx1"/>
                </a:solidFill>
              </a:rPr>
              <a:t>Work specialization</a:t>
            </a:r>
          </a:p>
          <a:p>
            <a:pPr marL="1333500" lvl="2" indent="-419100">
              <a:buFontTx/>
              <a:buAutoNum type="arabicPeriod"/>
            </a:pPr>
            <a:r>
              <a:rPr lang="en-US" sz="2400" b="1" dirty="0">
                <a:solidFill>
                  <a:schemeClr val="tx1"/>
                </a:solidFill>
              </a:rPr>
              <a:t>Departmentalization</a:t>
            </a:r>
          </a:p>
          <a:p>
            <a:pPr marL="1333500" lvl="2" indent="-419100">
              <a:buFontTx/>
              <a:buAutoNum type="arabicPeriod"/>
            </a:pPr>
            <a:r>
              <a:rPr lang="en-US" sz="2400" b="1" dirty="0">
                <a:solidFill>
                  <a:schemeClr val="tx1"/>
                </a:solidFill>
              </a:rPr>
              <a:t>Chain of command</a:t>
            </a:r>
          </a:p>
          <a:p>
            <a:pPr marL="1333500" lvl="2" indent="-419100">
              <a:buFontTx/>
              <a:buAutoNum type="arabicPeriod"/>
            </a:pPr>
            <a:r>
              <a:rPr lang="en-US" sz="2400" b="1" dirty="0">
                <a:solidFill>
                  <a:schemeClr val="tx1"/>
                </a:solidFill>
              </a:rPr>
              <a:t>Span of control</a:t>
            </a:r>
          </a:p>
          <a:p>
            <a:pPr marL="1333500" lvl="2" indent="-419100">
              <a:buFontTx/>
              <a:buAutoNum type="arabicPeriod"/>
            </a:pPr>
            <a:r>
              <a:rPr lang="en-US" sz="2400" b="1" dirty="0">
                <a:solidFill>
                  <a:schemeClr val="tx1"/>
                </a:solidFill>
              </a:rPr>
              <a:t>Centralization and decentralization</a:t>
            </a:r>
          </a:p>
          <a:p>
            <a:pPr marL="1333500" lvl="2" indent="-419100">
              <a:buFontTx/>
              <a:buAutoNum type="arabicPeriod"/>
            </a:pPr>
            <a:r>
              <a:rPr lang="en-US" sz="2400" b="1" dirty="0">
                <a:solidFill>
                  <a:schemeClr val="tx1"/>
                </a:solidFill>
              </a:rPr>
              <a:t>Formalization</a:t>
            </a:r>
          </a:p>
          <a:p>
            <a:pPr lvl="1" algn="ctr"/>
            <a:endParaRPr lang="en-US" sz="2400" b="1" dirty="0">
              <a:solidFill>
                <a:schemeClr val="tx1"/>
              </a:solidFill>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A16F1BB-D0E2-98CC-2796-CC6CECC06CD3}"/>
              </a:ext>
            </a:extLst>
          </p:cNvPr>
          <p:cNvSpPr txBox="1"/>
          <p:nvPr/>
        </p:nvSpPr>
        <p:spPr>
          <a:xfrm>
            <a:off x="2334464" y="711514"/>
            <a:ext cx="6768662" cy="954107"/>
          </a:xfrm>
          <a:prstGeom prst="rect">
            <a:avLst/>
          </a:prstGeom>
          <a:noFill/>
        </p:spPr>
        <p:txBody>
          <a:bodyPr wrap="square">
            <a:spAutoFit/>
          </a:bodyPr>
          <a:lstStyle/>
          <a:p>
            <a:pPr algn="ctr"/>
            <a:r>
              <a:rPr lang="en-US" sz="2800" b="1" dirty="0">
                <a:solidFill>
                  <a:srgbClr val="C00000"/>
                </a:solidFill>
              </a:rPr>
              <a:t>the key elements of Organizational structure Design</a:t>
            </a:r>
          </a:p>
        </p:txBody>
      </p:sp>
      <p:sp>
        <p:nvSpPr>
          <p:cNvPr id="8" name="Rectangle: Rounded Corners 7">
            <a:extLst>
              <a:ext uri="{FF2B5EF4-FFF2-40B4-BE49-F238E27FC236}">
                <a16:creationId xmlns:a16="http://schemas.microsoft.com/office/drawing/2014/main" id="{12A3D2DA-3913-2A3E-6CB4-3A15BE583B87}"/>
              </a:ext>
            </a:extLst>
          </p:cNvPr>
          <p:cNvSpPr/>
          <p:nvPr/>
        </p:nvSpPr>
        <p:spPr>
          <a:xfrm>
            <a:off x="6473206" y="1572574"/>
            <a:ext cx="555060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endParaRPr lang="en-US" sz="2400" b="1" dirty="0">
              <a:solidFill>
                <a:schemeClr val="tx1"/>
              </a:solidFill>
            </a:endParaRPr>
          </a:p>
        </p:txBody>
      </p:sp>
      <p:sp>
        <p:nvSpPr>
          <p:cNvPr id="7" name="TextBox 6">
            <a:extLst>
              <a:ext uri="{FF2B5EF4-FFF2-40B4-BE49-F238E27FC236}">
                <a16:creationId xmlns:a16="http://schemas.microsoft.com/office/drawing/2014/main" id="{53D23F30-4614-9CB5-1BE6-CEEB1448B94D}"/>
              </a:ext>
            </a:extLst>
          </p:cNvPr>
          <p:cNvSpPr txBox="1"/>
          <p:nvPr/>
        </p:nvSpPr>
        <p:spPr>
          <a:xfrm>
            <a:off x="6663559" y="2082326"/>
            <a:ext cx="5360252" cy="3539430"/>
          </a:xfrm>
          <a:prstGeom prst="rect">
            <a:avLst/>
          </a:prstGeom>
          <a:noFill/>
        </p:spPr>
        <p:txBody>
          <a:bodyPr wrap="square">
            <a:spAutoFit/>
          </a:bodyPr>
          <a:lstStyle/>
          <a:p>
            <a:pPr lvl="1" algn="r" rtl="1"/>
            <a:r>
              <a:rPr lang="ar-EG" sz="2800" b="1" dirty="0">
                <a:solidFill>
                  <a:schemeClr val="tx1"/>
                </a:solidFill>
              </a:rPr>
              <a:t>يتضمن اتخاذ القرارات بشأن ستة عناصر رئيسية:</a:t>
            </a:r>
          </a:p>
          <a:p>
            <a:pPr marL="1371600" lvl="2" indent="-457200" algn="r" rtl="1">
              <a:buFont typeface="Arial" panose="020B0604020202020204" pitchFamily="34" charset="0"/>
              <a:buChar char="•"/>
            </a:pPr>
            <a:r>
              <a:rPr lang="ar-EG" sz="2800" b="1" dirty="0">
                <a:solidFill>
                  <a:schemeClr val="tx1"/>
                </a:solidFill>
              </a:rPr>
              <a:t>التخصص في العمل</a:t>
            </a:r>
          </a:p>
          <a:p>
            <a:pPr marL="1371600" lvl="2" indent="-457200" algn="r" rtl="1">
              <a:buFont typeface="Arial" panose="020B0604020202020204" pitchFamily="34" charset="0"/>
              <a:buChar char="•"/>
            </a:pPr>
            <a:r>
              <a:rPr lang="ar-EG" sz="2800" b="1" dirty="0">
                <a:solidFill>
                  <a:schemeClr val="tx1"/>
                </a:solidFill>
              </a:rPr>
              <a:t>التقسيم الإداري</a:t>
            </a:r>
          </a:p>
          <a:p>
            <a:pPr marL="1371600" lvl="2" indent="-457200" algn="r" rtl="1">
              <a:buFont typeface="Arial" panose="020B0604020202020204" pitchFamily="34" charset="0"/>
              <a:buChar char="•"/>
            </a:pPr>
            <a:r>
              <a:rPr lang="ar-EG" sz="2800" b="1" dirty="0">
                <a:solidFill>
                  <a:schemeClr val="tx1"/>
                </a:solidFill>
              </a:rPr>
              <a:t>سلسلة القيادة</a:t>
            </a:r>
          </a:p>
          <a:p>
            <a:pPr marL="1371600" lvl="2" indent="-457200" algn="r" rtl="1">
              <a:buFont typeface="Arial" panose="020B0604020202020204" pitchFamily="34" charset="0"/>
              <a:buChar char="•"/>
            </a:pPr>
            <a:r>
              <a:rPr lang="ar-EG" sz="2800" b="1" dirty="0">
                <a:solidFill>
                  <a:schemeClr val="tx1"/>
                </a:solidFill>
              </a:rPr>
              <a:t>نطاق السيطرة</a:t>
            </a:r>
          </a:p>
          <a:p>
            <a:pPr marL="1371600" lvl="2" indent="-457200" algn="r" rtl="1">
              <a:buFont typeface="Arial" panose="020B0604020202020204" pitchFamily="34" charset="0"/>
              <a:buChar char="•"/>
            </a:pPr>
            <a:r>
              <a:rPr lang="ar-EG" sz="2800" b="1" dirty="0">
                <a:solidFill>
                  <a:schemeClr val="tx1"/>
                </a:solidFill>
              </a:rPr>
              <a:t>المركزية واللامركزية</a:t>
            </a:r>
          </a:p>
          <a:p>
            <a:pPr marL="1371600" lvl="2" indent="-457200" algn="r" rtl="1">
              <a:buFont typeface="Arial" panose="020B0604020202020204" pitchFamily="34" charset="0"/>
              <a:buChar char="•"/>
            </a:pPr>
            <a:r>
              <a:rPr lang="ar-EG" sz="2800" b="1" dirty="0">
                <a:solidFill>
                  <a:schemeClr val="tx1"/>
                </a:solidFill>
              </a:rPr>
              <a:t>الرسمية</a:t>
            </a:r>
            <a:endParaRPr lang="en-US" sz="2400" b="1" dirty="0">
              <a:solidFill>
                <a:schemeClr val="tx1"/>
              </a:solidFill>
            </a:endParaRPr>
          </a:p>
        </p:txBody>
      </p:sp>
    </p:spTree>
    <p:extLst>
      <p:ext uri="{BB962C8B-B14F-4D97-AF65-F5344CB8AC3E}">
        <p14:creationId xmlns:p14="http://schemas.microsoft.com/office/powerpoint/2010/main" val="19574925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553665" y="95284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en-US" sz="3200" b="1" dirty="0">
                <a:solidFill>
                  <a:schemeClr val="tx1"/>
                </a:solidFill>
              </a:rPr>
              <a:t>Dividing work activities into separate job tasks to increase efficiency and productivity.</a:t>
            </a:r>
          </a:p>
          <a:p>
            <a:pPr lvl="1" algn="ctr"/>
            <a:endParaRPr lang="en-US" sz="3200" b="1" dirty="0">
              <a:solidFill>
                <a:schemeClr val="tx1"/>
              </a:solidFill>
            </a:endParaRPr>
          </a:p>
          <a:p>
            <a:pPr lvl="1" algn="ctr" rtl="1"/>
            <a:r>
              <a:rPr lang="ar-EG" sz="3200" b="1" dirty="0">
                <a:solidFill>
                  <a:srgbClr val="C00000"/>
                </a:solidFill>
              </a:rPr>
              <a:t>التخصص الوظيفي</a:t>
            </a:r>
            <a:r>
              <a:rPr lang="ar-EG" sz="3200" b="1" dirty="0">
                <a:solidFill>
                  <a:schemeClr val="tx1"/>
                </a:solidFill>
              </a:rPr>
              <a:t>: تقسيم أنشطة العمل إلى مهام وظيفية منفصلة لزيادة الكفاءة والإنتاجية.</a:t>
            </a:r>
            <a:endParaRPr lang="en-US" sz="3200" b="1" dirty="0">
              <a:solidFill>
                <a:schemeClr val="tx1"/>
              </a:solidFill>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A16F1BB-D0E2-98CC-2796-CC6CECC06CD3}"/>
              </a:ext>
            </a:extLst>
          </p:cNvPr>
          <p:cNvSpPr txBox="1"/>
          <p:nvPr/>
        </p:nvSpPr>
        <p:spPr>
          <a:xfrm>
            <a:off x="2112579" y="649336"/>
            <a:ext cx="6096000" cy="584775"/>
          </a:xfrm>
          <a:prstGeom prst="rect">
            <a:avLst/>
          </a:prstGeom>
          <a:noFill/>
        </p:spPr>
        <p:txBody>
          <a:bodyPr wrap="square">
            <a:spAutoFit/>
          </a:bodyPr>
          <a:lstStyle/>
          <a:p>
            <a:pPr algn="ctr"/>
            <a:r>
              <a:rPr lang="en-US" sz="3200" b="1" dirty="0">
                <a:solidFill>
                  <a:srgbClr val="C00000"/>
                </a:solidFill>
              </a:rPr>
              <a:t>Work Specialization</a:t>
            </a:r>
          </a:p>
        </p:txBody>
      </p:sp>
    </p:spTree>
    <p:extLst>
      <p:ext uri="{BB962C8B-B14F-4D97-AF65-F5344CB8AC3E}">
        <p14:creationId xmlns:p14="http://schemas.microsoft.com/office/powerpoint/2010/main" val="24538137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9A9A9-08A0-AE72-4052-880E3EA61F30}"/>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77BB3F2-1E6A-82AD-7ECC-8C32A62A25D1}"/>
              </a:ext>
            </a:extLst>
          </p:cNvPr>
          <p:cNvSpPr/>
          <p:nvPr/>
        </p:nvSpPr>
        <p:spPr>
          <a:xfrm>
            <a:off x="7553665" y="95284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A96F3C7-0BE8-B72D-8081-367C1CF24DD7}"/>
              </a:ext>
            </a:extLst>
          </p:cNvPr>
          <p:cNvSpPr/>
          <p:nvPr/>
        </p:nvSpPr>
        <p:spPr>
          <a:xfrm>
            <a:off x="180431" y="1914938"/>
            <a:ext cx="502219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en-US" sz="2400" dirty="0">
                <a:solidFill>
                  <a:schemeClr val="tx1"/>
                </a:solidFill>
                <a:cs typeface="+mj-cs"/>
              </a:rPr>
              <a:t>Dividing work activities into separate job tasks to increase efficiency and productivity.</a:t>
            </a:r>
          </a:p>
          <a:p>
            <a:pPr lvl="1" algn="ctr"/>
            <a:endParaRPr lang="en-US" sz="2400" dirty="0">
              <a:solidFill>
                <a:schemeClr val="tx1"/>
              </a:solidFill>
              <a:cs typeface="+mj-cs"/>
            </a:endParaRPr>
          </a:p>
          <a:p>
            <a:pPr lvl="1" algn="ctr" rtl="1"/>
            <a:r>
              <a:rPr lang="ar-EG" sz="2400" b="1" dirty="0">
                <a:solidFill>
                  <a:srgbClr val="C00000"/>
                </a:solidFill>
                <a:cs typeface="+mj-cs"/>
              </a:rPr>
              <a:t>التخصص الوظيفي</a:t>
            </a:r>
            <a:r>
              <a:rPr lang="ar-EG" sz="2400" dirty="0">
                <a:solidFill>
                  <a:schemeClr val="tx1"/>
                </a:solidFill>
                <a:cs typeface="+mj-cs"/>
              </a:rPr>
              <a:t>: تقسيم أنشطة العمل إلى مهام وظيفية منفصلة لزيادة الكفاءة والإنتاجية.</a:t>
            </a:r>
            <a:endParaRPr lang="en-US" sz="2400" dirty="0">
              <a:solidFill>
                <a:schemeClr val="tx1"/>
              </a:solidFill>
              <a:cs typeface="+mj-cs"/>
            </a:endParaRPr>
          </a:p>
        </p:txBody>
      </p:sp>
      <p:sp>
        <p:nvSpPr>
          <p:cNvPr id="2" name="Rectangle 1">
            <a:extLst>
              <a:ext uri="{FF2B5EF4-FFF2-40B4-BE49-F238E27FC236}">
                <a16:creationId xmlns:a16="http://schemas.microsoft.com/office/drawing/2014/main" id="{120FD7B5-D425-DB19-9EB2-762B8AFC6B02}"/>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7E6C41CA-1E04-F343-E5AA-D70FDCB165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FBA83726-C836-0BEA-40B4-0463A0F1FDBC}"/>
              </a:ext>
            </a:extLst>
          </p:cNvPr>
          <p:cNvSpPr txBox="1"/>
          <p:nvPr/>
        </p:nvSpPr>
        <p:spPr>
          <a:xfrm>
            <a:off x="728487" y="1067938"/>
            <a:ext cx="3909849" cy="523220"/>
          </a:xfrm>
          <a:prstGeom prst="rect">
            <a:avLst/>
          </a:prstGeom>
          <a:noFill/>
        </p:spPr>
        <p:txBody>
          <a:bodyPr wrap="square">
            <a:spAutoFit/>
          </a:bodyPr>
          <a:lstStyle/>
          <a:p>
            <a:pPr algn="ctr"/>
            <a:r>
              <a:rPr lang="en-US" sz="2800" b="1" dirty="0">
                <a:solidFill>
                  <a:srgbClr val="C00000"/>
                </a:solidFill>
              </a:rPr>
              <a:t>Work Specialization</a:t>
            </a:r>
          </a:p>
        </p:txBody>
      </p:sp>
      <p:sp>
        <p:nvSpPr>
          <p:cNvPr id="5" name="Rectangle: Rounded Corners 4">
            <a:extLst>
              <a:ext uri="{FF2B5EF4-FFF2-40B4-BE49-F238E27FC236}">
                <a16:creationId xmlns:a16="http://schemas.microsoft.com/office/drawing/2014/main" id="{67BDBA28-6CCB-568D-7843-896F022D29AB}"/>
              </a:ext>
            </a:extLst>
          </p:cNvPr>
          <p:cNvSpPr/>
          <p:nvPr/>
        </p:nvSpPr>
        <p:spPr>
          <a:xfrm>
            <a:off x="6001408" y="1909688"/>
            <a:ext cx="5628272"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en-US" sz="2100" dirty="0">
                <a:solidFill>
                  <a:schemeClr val="tx1"/>
                </a:solidFill>
                <a:cs typeface="+mj-cs"/>
              </a:rPr>
              <a:t>the act of focusing too intensely or narrowly on one specific field, skill, or area of study, often to a point where it becomes detrimental to overall skill development or adaptability. It occurs when an individual or system restricts themselves so much that they lose the ability to adapt to changes</a:t>
            </a:r>
            <a:r>
              <a:rPr lang="en-US" sz="2100" b="1" dirty="0">
                <a:solidFill>
                  <a:schemeClr val="tx1"/>
                </a:solidFill>
                <a:cs typeface="+mj-cs"/>
              </a:rPr>
              <a:t>.</a:t>
            </a:r>
          </a:p>
          <a:p>
            <a:pPr lvl="1" algn="ctr"/>
            <a:endParaRPr lang="en-US" sz="2100" b="1" dirty="0">
              <a:solidFill>
                <a:schemeClr val="tx1"/>
              </a:solidFill>
              <a:cs typeface="+mj-cs"/>
            </a:endParaRPr>
          </a:p>
          <a:p>
            <a:pPr lvl="1" algn="ctr" rtl="1"/>
            <a:r>
              <a:rPr lang="ar-EG" sz="2400" b="1" dirty="0">
                <a:solidFill>
                  <a:srgbClr val="C00000"/>
                </a:solidFill>
                <a:cs typeface="+mj-cs"/>
              </a:rPr>
              <a:t>التخصص المفرط</a:t>
            </a:r>
            <a:r>
              <a:rPr lang="ar-EG" sz="2000" b="1" dirty="0">
                <a:solidFill>
                  <a:srgbClr val="C00000"/>
                </a:solidFill>
                <a:cs typeface="+mj-cs"/>
              </a:rPr>
              <a:t>: </a:t>
            </a:r>
            <a:r>
              <a:rPr lang="ar-EG" sz="2100" dirty="0">
                <a:solidFill>
                  <a:schemeClr val="tx1"/>
                </a:solidFill>
                <a:cs typeface="+mj-cs"/>
              </a:rPr>
              <a:t>التركيز المفرط أو الضيق على مجال أو مهارة أو تخصص محدد، غالباً إلى درجة تُعيق تنمية المهارات العامة أو القدرة على التكيف. يحدث ذلك عندما يُقيّد الفرد أو النظام نفسه لدرجة يفقد معها القدرة على التكيف مع التغييرات.</a:t>
            </a:r>
            <a:endParaRPr lang="en-US" sz="2100" dirty="0">
              <a:solidFill>
                <a:schemeClr val="tx1"/>
              </a:solidFill>
              <a:cs typeface="+mj-cs"/>
            </a:endParaRPr>
          </a:p>
        </p:txBody>
      </p:sp>
      <p:sp>
        <p:nvSpPr>
          <p:cNvPr id="9" name="TextBox 8">
            <a:extLst>
              <a:ext uri="{FF2B5EF4-FFF2-40B4-BE49-F238E27FC236}">
                <a16:creationId xmlns:a16="http://schemas.microsoft.com/office/drawing/2014/main" id="{A278924E-364A-BBC5-0787-16C813FD58DC}"/>
              </a:ext>
            </a:extLst>
          </p:cNvPr>
          <p:cNvSpPr txBox="1"/>
          <p:nvPr/>
        </p:nvSpPr>
        <p:spPr>
          <a:xfrm>
            <a:off x="6640541" y="1052174"/>
            <a:ext cx="4702226" cy="830997"/>
          </a:xfrm>
          <a:prstGeom prst="rect">
            <a:avLst/>
          </a:prstGeom>
          <a:noFill/>
        </p:spPr>
        <p:txBody>
          <a:bodyPr wrap="square">
            <a:spAutoFit/>
          </a:bodyPr>
          <a:lstStyle/>
          <a:p>
            <a:pPr algn="ctr"/>
            <a:r>
              <a:rPr lang="en-US" sz="2400" b="1" dirty="0">
                <a:solidFill>
                  <a:srgbClr val="C00000"/>
                </a:solidFill>
              </a:rPr>
              <a:t>Overspecialization, or excessive work specialization: </a:t>
            </a:r>
            <a:endParaRPr lang="en-US" sz="2400" dirty="0">
              <a:solidFill>
                <a:srgbClr val="C00000"/>
              </a:solidFill>
            </a:endParaRPr>
          </a:p>
        </p:txBody>
      </p:sp>
      <p:sp>
        <p:nvSpPr>
          <p:cNvPr id="10" name="TextBox 9">
            <a:extLst>
              <a:ext uri="{FF2B5EF4-FFF2-40B4-BE49-F238E27FC236}">
                <a16:creationId xmlns:a16="http://schemas.microsoft.com/office/drawing/2014/main" id="{D03A069F-27BA-A35C-6A65-6010BF87A9F8}"/>
              </a:ext>
            </a:extLst>
          </p:cNvPr>
          <p:cNvSpPr txBox="1"/>
          <p:nvPr/>
        </p:nvSpPr>
        <p:spPr>
          <a:xfrm>
            <a:off x="4941857" y="1106326"/>
            <a:ext cx="1332817" cy="523220"/>
          </a:xfrm>
          <a:prstGeom prst="rect">
            <a:avLst/>
          </a:prstGeom>
          <a:noFill/>
        </p:spPr>
        <p:txBody>
          <a:bodyPr wrap="square">
            <a:spAutoFit/>
          </a:bodyPr>
          <a:lstStyle/>
          <a:p>
            <a:pPr algn="ctr"/>
            <a:r>
              <a:rPr lang="en-US" sz="2800" b="1" dirty="0">
                <a:solidFill>
                  <a:srgbClr val="C00000"/>
                </a:solidFill>
              </a:rPr>
              <a:t>VS.</a:t>
            </a:r>
          </a:p>
        </p:txBody>
      </p:sp>
    </p:spTree>
    <p:extLst>
      <p:ext uri="{BB962C8B-B14F-4D97-AF65-F5344CB8AC3E}">
        <p14:creationId xmlns:p14="http://schemas.microsoft.com/office/powerpoint/2010/main" val="42019400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553665" y="95284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endParaRPr lang="ar-EG" sz="3200" b="1" dirty="0">
              <a:solidFill>
                <a:schemeClr val="tx1"/>
              </a:solidFill>
            </a:endParaRPr>
          </a:p>
          <a:p>
            <a:pPr lvl="1" algn="ctr"/>
            <a:endParaRPr lang="ar-EG" sz="2400" b="1" dirty="0">
              <a:solidFill>
                <a:schemeClr val="tx1"/>
              </a:solidFill>
            </a:endParaRPr>
          </a:p>
          <a:p>
            <a:pPr lvl="1" algn="ctr"/>
            <a:r>
              <a:rPr lang="en-US" sz="2400" b="1" dirty="0">
                <a:solidFill>
                  <a:schemeClr val="tx1"/>
                </a:solidFill>
              </a:rPr>
              <a:t>Overspecialization, or excessive work specialization (dividing tasks into small, repetitive steps), leads to significant human diseconomies when taken too far. Instead of increasing efficiency, it causes boredom, fatigue, stress, poor quality work, increased absenteeism, and higher turnover</a:t>
            </a:r>
            <a:endParaRPr lang="ar-EG" sz="2400" b="1" dirty="0">
              <a:solidFill>
                <a:schemeClr val="tx1"/>
              </a:solidFill>
            </a:endParaRPr>
          </a:p>
          <a:p>
            <a:pPr lvl="1" algn="ctr"/>
            <a:r>
              <a:rPr lang="ar-EG" sz="2200" b="1" dirty="0">
                <a:solidFill>
                  <a:schemeClr val="tx1"/>
                </a:solidFill>
              </a:rPr>
              <a:t>يؤدي التخصص المفرط، أو التخصص الزائد في العمل (تقسيم المهام إلى خطوات صغيرة متكررة)، إلى خسائر بشرية كبيرة عند الإفراط فيه. فبدلاً من زيادة الكفاءة، يتسبب في الملل والإرهاق والتوتر وتدني جودة العمل وزيادة التغيب عن العمل وارتفاع معدل دوران الموظفين.</a:t>
            </a:r>
            <a:endParaRPr lang="en-US" sz="2200" b="1" dirty="0">
              <a:solidFill>
                <a:schemeClr val="tx1"/>
              </a:solidFill>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A16F1BB-D0E2-98CC-2796-CC6CECC06CD3}"/>
              </a:ext>
            </a:extLst>
          </p:cNvPr>
          <p:cNvSpPr txBox="1"/>
          <p:nvPr/>
        </p:nvSpPr>
        <p:spPr>
          <a:xfrm>
            <a:off x="2485572" y="1488216"/>
            <a:ext cx="6096000" cy="707886"/>
          </a:xfrm>
          <a:prstGeom prst="rect">
            <a:avLst/>
          </a:prstGeom>
          <a:noFill/>
        </p:spPr>
        <p:txBody>
          <a:bodyPr wrap="square">
            <a:spAutoFit/>
          </a:bodyPr>
          <a:lstStyle/>
          <a:p>
            <a:pPr algn="ctr"/>
            <a:r>
              <a:rPr lang="en-US" sz="4000" b="1" dirty="0">
                <a:solidFill>
                  <a:srgbClr val="C00000"/>
                </a:solidFill>
              </a:rPr>
              <a:t>Remember</a:t>
            </a:r>
          </a:p>
        </p:txBody>
      </p:sp>
    </p:spTree>
    <p:extLst>
      <p:ext uri="{BB962C8B-B14F-4D97-AF65-F5344CB8AC3E}">
        <p14:creationId xmlns:p14="http://schemas.microsoft.com/office/powerpoint/2010/main" val="19574575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9E8CD6-EAFA-CFBB-4734-308112E7284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9D7AFFE7-9C10-54B5-2732-D989F4F93DAF}"/>
              </a:ext>
            </a:extLst>
          </p:cNvPr>
          <p:cNvSpPr/>
          <p:nvPr/>
        </p:nvSpPr>
        <p:spPr>
          <a:xfrm>
            <a:off x="7553665" y="95284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682465E-A6C3-F117-EBCA-81B339AAE64D}"/>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endParaRPr lang="en-US" sz="3200" b="1" dirty="0">
              <a:solidFill>
                <a:schemeClr val="tx1"/>
              </a:solidFill>
            </a:endParaRPr>
          </a:p>
          <a:p>
            <a:pPr lvl="1" algn="ctr"/>
            <a:r>
              <a:rPr lang="en-US" sz="3200" b="1" dirty="0">
                <a:solidFill>
                  <a:schemeClr val="tx1"/>
                </a:solidFill>
              </a:rPr>
              <a:t>Grouping jobs together based on function, product, geography, process, or customer to coordinate common tasks.</a:t>
            </a:r>
          </a:p>
          <a:p>
            <a:pPr lvl="1" algn="ctr"/>
            <a:endParaRPr lang="en-US" sz="3200" b="1" dirty="0">
              <a:solidFill>
                <a:schemeClr val="tx1"/>
              </a:solidFill>
            </a:endParaRPr>
          </a:p>
          <a:p>
            <a:pPr lvl="1" algn="ctr" rtl="1"/>
            <a:r>
              <a:rPr lang="ar-EG" sz="3200" b="1" dirty="0">
                <a:solidFill>
                  <a:srgbClr val="C00000"/>
                </a:solidFill>
              </a:rPr>
              <a:t>التقسيم الإداري</a:t>
            </a:r>
            <a:r>
              <a:rPr lang="ar-EG" sz="3200" b="1" dirty="0">
                <a:solidFill>
                  <a:schemeClr val="tx1"/>
                </a:solidFill>
              </a:rPr>
              <a:t>: تجميع الوظائف معًا بناءً على الوظيفة أو المنتج أو الموقع الجغرافي أو العملية أو العميل لتنسيق المهام المشتركة.</a:t>
            </a:r>
            <a:endParaRPr lang="en-US" sz="3200" b="1" dirty="0">
              <a:solidFill>
                <a:schemeClr val="tx1"/>
              </a:solidFill>
            </a:endParaRPr>
          </a:p>
        </p:txBody>
      </p:sp>
      <p:sp>
        <p:nvSpPr>
          <p:cNvPr id="2" name="Rectangle 1">
            <a:extLst>
              <a:ext uri="{FF2B5EF4-FFF2-40B4-BE49-F238E27FC236}">
                <a16:creationId xmlns:a16="http://schemas.microsoft.com/office/drawing/2014/main" id="{00F2673B-8472-20FE-8C25-4AF2780A38C1}"/>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5C05549-54B8-8CF1-63A5-46C3E1BD1E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4932EA37-D7CA-5F92-1D8D-91D4995296C3}"/>
              </a:ext>
            </a:extLst>
          </p:cNvPr>
          <p:cNvSpPr txBox="1"/>
          <p:nvPr/>
        </p:nvSpPr>
        <p:spPr>
          <a:xfrm>
            <a:off x="2485572" y="1488216"/>
            <a:ext cx="6096000" cy="707886"/>
          </a:xfrm>
          <a:prstGeom prst="rect">
            <a:avLst/>
          </a:prstGeom>
          <a:noFill/>
        </p:spPr>
        <p:txBody>
          <a:bodyPr wrap="square">
            <a:spAutoFit/>
          </a:bodyPr>
          <a:lstStyle/>
          <a:p>
            <a:pPr algn="ctr"/>
            <a:r>
              <a:rPr lang="en-US" sz="4000" b="1" dirty="0">
                <a:solidFill>
                  <a:srgbClr val="C00000"/>
                </a:solidFill>
              </a:rPr>
              <a:t>Departmentalization</a:t>
            </a:r>
          </a:p>
        </p:txBody>
      </p:sp>
    </p:spTree>
    <p:extLst>
      <p:ext uri="{BB962C8B-B14F-4D97-AF65-F5344CB8AC3E}">
        <p14:creationId xmlns:p14="http://schemas.microsoft.com/office/powerpoint/2010/main" val="15225614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553665" y="95284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0976FDC-9BC5-A8B7-126E-FAFFC8E1875F}"/>
              </a:ext>
            </a:extLst>
          </p:cNvPr>
          <p:cNvSpPr txBox="1"/>
          <p:nvPr/>
        </p:nvSpPr>
        <p:spPr>
          <a:xfrm>
            <a:off x="1738760" y="597231"/>
            <a:ext cx="6096000" cy="584775"/>
          </a:xfrm>
          <a:prstGeom prst="rect">
            <a:avLst/>
          </a:prstGeom>
          <a:noFill/>
        </p:spPr>
        <p:txBody>
          <a:bodyPr wrap="square">
            <a:spAutoFit/>
          </a:bodyPr>
          <a:lstStyle/>
          <a:p>
            <a:pPr lvl="1" algn="ctr"/>
            <a:r>
              <a:rPr lang="en-US" sz="3200" b="1" dirty="0">
                <a:solidFill>
                  <a:srgbClr val="C00000"/>
                </a:solidFill>
              </a:rPr>
              <a:t>Departmentation by Type</a:t>
            </a:r>
          </a:p>
        </p:txBody>
      </p:sp>
      <p:pic>
        <p:nvPicPr>
          <p:cNvPr id="11" name="Picture 4" descr="bases methods types of departmentalization">
            <a:extLst>
              <a:ext uri="{FF2B5EF4-FFF2-40B4-BE49-F238E27FC236}">
                <a16:creationId xmlns:a16="http://schemas.microsoft.com/office/drawing/2014/main" id="{6D451096-77CE-9647-50C8-FAD9FA973D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109" y="1235305"/>
            <a:ext cx="10089931" cy="4871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35050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553665" y="95284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5309" y="1285191"/>
            <a:ext cx="10543689"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739A02A8-23C5-E55D-642E-284104A66E79}"/>
              </a:ext>
            </a:extLst>
          </p:cNvPr>
          <p:cNvSpPr txBox="1"/>
          <p:nvPr/>
        </p:nvSpPr>
        <p:spPr>
          <a:xfrm>
            <a:off x="1457664" y="1647802"/>
            <a:ext cx="7560211" cy="461665"/>
          </a:xfrm>
          <a:prstGeom prst="rect">
            <a:avLst/>
          </a:prstGeom>
          <a:noFill/>
        </p:spPr>
        <p:txBody>
          <a:bodyPr wrap="square">
            <a:spAutoFit/>
          </a:bodyPr>
          <a:lstStyle/>
          <a:p>
            <a:r>
              <a:rPr lang="en-US" sz="2400" b="1" dirty="0">
                <a:solidFill>
                  <a:srgbClr val="C00000"/>
                </a:solidFill>
                <a:latin typeface="Tajawal ExtraBold" panose="00000800000000000000" pitchFamily="2" charset="-78"/>
                <a:cs typeface="Tajawal ExtraBold" panose="00000800000000000000" pitchFamily="2" charset="-78"/>
              </a:rPr>
              <a:t>Types of departmentation are listed as follows</a:t>
            </a:r>
            <a:endParaRPr lang="en-US" sz="2400" b="1" dirty="0">
              <a:solidFill>
                <a:srgbClr val="C00000"/>
              </a:solidFill>
            </a:endParaRPr>
          </a:p>
        </p:txBody>
      </p:sp>
      <p:pic>
        <p:nvPicPr>
          <p:cNvPr id="8" name="Picture 7">
            <a:extLst>
              <a:ext uri="{FF2B5EF4-FFF2-40B4-BE49-F238E27FC236}">
                <a16:creationId xmlns:a16="http://schemas.microsoft.com/office/drawing/2014/main" id="{C62CEEA9-206B-1F00-8C44-70C44FBDD6F9}"/>
              </a:ext>
            </a:extLst>
          </p:cNvPr>
          <p:cNvPicPr>
            <a:picLocks noChangeAspect="1"/>
          </p:cNvPicPr>
          <p:nvPr/>
        </p:nvPicPr>
        <p:blipFill>
          <a:blip r:embed="rId3"/>
          <a:srcRect l="22516" t="41073" r="22823" b="16854"/>
          <a:stretch>
            <a:fillRect/>
          </a:stretch>
        </p:blipFill>
        <p:spPr>
          <a:xfrm>
            <a:off x="509913" y="2238789"/>
            <a:ext cx="5623036" cy="3552411"/>
          </a:xfrm>
          <a:prstGeom prst="rect">
            <a:avLst/>
          </a:prstGeom>
        </p:spPr>
      </p:pic>
      <p:sp>
        <p:nvSpPr>
          <p:cNvPr id="10" name="TextBox 9">
            <a:extLst>
              <a:ext uri="{FF2B5EF4-FFF2-40B4-BE49-F238E27FC236}">
                <a16:creationId xmlns:a16="http://schemas.microsoft.com/office/drawing/2014/main" id="{F7BD0E92-27FC-147B-09A9-0E8C502028DD}"/>
              </a:ext>
            </a:extLst>
          </p:cNvPr>
          <p:cNvSpPr txBox="1"/>
          <p:nvPr/>
        </p:nvSpPr>
        <p:spPr>
          <a:xfrm>
            <a:off x="6327552" y="2583833"/>
            <a:ext cx="4406783" cy="2954655"/>
          </a:xfrm>
          <a:prstGeom prst="rect">
            <a:avLst/>
          </a:prstGeom>
          <a:noFill/>
        </p:spPr>
        <p:txBody>
          <a:bodyPr wrap="square">
            <a:spAutoFit/>
          </a:bodyPr>
          <a:lstStyle/>
          <a:p>
            <a:pPr algn="just" rtl="1">
              <a:buNone/>
            </a:pPr>
            <a:r>
              <a:rPr lang="ar-EG" sz="2000" b="1" dirty="0"/>
              <a:t>أنواع التقسيم الإداري في المؤسسات</a:t>
            </a:r>
            <a:r>
              <a:rPr lang="ar-EG" sz="2000" dirty="0"/>
              <a:t>، الطرق التي تُقسَّم بها أقسام الشركة أو المنظمة لتنظيم العمل.</a:t>
            </a:r>
            <a:br>
              <a:rPr lang="ar-EG" sz="2000" dirty="0"/>
            </a:br>
            <a:r>
              <a:rPr lang="ar-EG" sz="2000" dirty="0"/>
              <a:t>وتشمل أنواعًا مثل:</a:t>
            </a:r>
          </a:p>
          <a:p>
            <a:pPr marL="342900" indent="-342900" algn="r" rtl="1">
              <a:buFont typeface="+mj-lt"/>
              <a:buAutoNum type="arabicPeriod"/>
            </a:pPr>
            <a:r>
              <a:rPr lang="ar-EG" dirty="0"/>
              <a:t>التقسيم حسب الوظيفة </a:t>
            </a:r>
          </a:p>
          <a:p>
            <a:pPr marL="342900" indent="-342900" algn="r" rtl="1">
              <a:buFont typeface="+mj-lt"/>
              <a:buAutoNum type="arabicPeriod"/>
            </a:pPr>
            <a:r>
              <a:rPr lang="ar-EG" dirty="0"/>
              <a:t>التقسيم حسب المنتج </a:t>
            </a:r>
          </a:p>
          <a:p>
            <a:pPr marL="342900" indent="-342900" algn="r" rtl="1">
              <a:buFont typeface="+mj-lt"/>
              <a:buAutoNum type="arabicPeriod"/>
            </a:pPr>
            <a:r>
              <a:rPr lang="ar-EG" dirty="0"/>
              <a:t>التقسيم الجغرافي </a:t>
            </a:r>
          </a:p>
          <a:p>
            <a:pPr marL="342900" indent="-342900" algn="r" rtl="1">
              <a:buFont typeface="+mj-lt"/>
              <a:buAutoNum type="arabicPeriod"/>
            </a:pPr>
            <a:r>
              <a:rPr lang="ar-EG" dirty="0"/>
              <a:t>التقسيم حسب العملاء </a:t>
            </a:r>
          </a:p>
          <a:p>
            <a:pPr marL="342900" indent="-342900" algn="r" rtl="1">
              <a:buFont typeface="+mj-lt"/>
              <a:buAutoNum type="arabicPeriod"/>
            </a:pPr>
            <a:r>
              <a:rPr lang="ar-EG" dirty="0"/>
              <a:t>التقسيم حسب العمليات أو المعدات </a:t>
            </a:r>
          </a:p>
          <a:p>
            <a:pPr marL="342900" indent="-342900" algn="r" rtl="1">
              <a:buFont typeface="+mj-lt"/>
              <a:buAutoNum type="arabicPeriod"/>
            </a:pPr>
            <a:r>
              <a:rPr lang="ar-EG" dirty="0"/>
              <a:t>التقسيم حسب الوقت </a:t>
            </a:r>
          </a:p>
          <a:p>
            <a:pPr marL="342900" indent="-342900" algn="r" rtl="1">
              <a:buFont typeface="+mj-lt"/>
              <a:buAutoNum type="arabicPeriod"/>
            </a:pPr>
            <a:r>
              <a:rPr lang="ar-EG" dirty="0"/>
              <a:t>التقسيم </a:t>
            </a:r>
            <a:r>
              <a:rPr lang="ar-EG" dirty="0" err="1"/>
              <a:t>المصفوفي</a:t>
            </a:r>
            <a:endParaRPr lang="ar-EG" dirty="0"/>
          </a:p>
        </p:txBody>
      </p:sp>
    </p:spTree>
    <p:extLst>
      <p:ext uri="{BB962C8B-B14F-4D97-AF65-F5344CB8AC3E}">
        <p14:creationId xmlns:p14="http://schemas.microsoft.com/office/powerpoint/2010/main" val="31025286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41204" y="1155868"/>
            <a:ext cx="6155342" cy="557688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80430" y="1283103"/>
            <a:ext cx="5915569" cy="4647426"/>
          </a:xfrm>
          <a:prstGeom prst="rect">
            <a:avLst/>
          </a:prstGeom>
          <a:noFill/>
        </p:spPr>
        <p:txBody>
          <a:bodyPr wrap="square" rtlCol="0">
            <a:spAutoFit/>
          </a:bodyPr>
          <a:lstStyle/>
          <a:p>
            <a:pPr algn="ctr"/>
            <a:endParaRPr lang="ar-EG" sz="2000" dirty="0">
              <a:cs typeface="Tajawal ExtraBold" panose="00000800000000000000" pitchFamily="2" charset="-78"/>
            </a:endParaRPr>
          </a:p>
          <a:p>
            <a:pPr algn="ctr"/>
            <a:r>
              <a:rPr lang="en-US" dirty="0"/>
              <a:t>is a widely used organizational structure that groups employees based on their specialized knowledge and skills. Each major or basic function, such as production, sales, </a:t>
            </a:r>
            <a:r>
              <a:rPr lang="en-US" u="sng" dirty="0">
                <a:hlinkClick r:id="rId2"/>
              </a:rPr>
              <a:t>finance</a:t>
            </a:r>
            <a:r>
              <a:rPr lang="en-US" dirty="0"/>
              <a:t>, and personnel, is organized as a separate department, which allows for efficient and effective collaboration among employees with similar expertise.</a:t>
            </a:r>
            <a:endParaRPr lang="en-US" sz="2000" dirty="0">
              <a:latin typeface="Tajawal ExtraBold" panose="00000800000000000000" pitchFamily="2" charset="-78"/>
              <a:cs typeface="Tajawal ExtraBold" panose="00000800000000000000" pitchFamily="2" charset="-78"/>
            </a:endParaRPr>
          </a:p>
          <a:p>
            <a:pPr algn="ctr"/>
            <a:r>
              <a:rPr lang="en-US" sz="1600" dirty="0">
                <a:solidFill>
                  <a:srgbClr val="C00000"/>
                </a:solidFill>
                <a:latin typeface="Tajawal ExtraBold" panose="00000800000000000000" pitchFamily="2" charset="-78"/>
                <a:cs typeface="Tajawal ExtraBold" panose="00000800000000000000" pitchFamily="2" charset="-78"/>
              </a:rPr>
              <a:t>Examples; production department, finance department, marketing department, human resource (HR) department, etc.</a:t>
            </a:r>
          </a:p>
          <a:p>
            <a:pPr algn="ctr"/>
            <a:endParaRPr lang="en-US" sz="1600" dirty="0">
              <a:solidFill>
                <a:srgbClr val="C00000"/>
              </a:solidFill>
              <a:latin typeface="Tajawal ExtraBold" panose="00000800000000000000" pitchFamily="2" charset="-78"/>
              <a:cs typeface="Tajawal ExtraBold" panose="00000800000000000000" pitchFamily="2" charset="-78"/>
            </a:endParaRPr>
          </a:p>
          <a:p>
            <a:pPr algn="ctr"/>
            <a:endParaRPr lang="ar-EG" sz="1600" dirty="0">
              <a:solidFill>
                <a:srgbClr val="C00000"/>
              </a:solidFill>
              <a:latin typeface="Tajawal ExtraBold" panose="00000800000000000000" pitchFamily="2" charset="-78"/>
              <a:cs typeface="Tajawal ExtraBold" panose="00000800000000000000" pitchFamily="2" charset="-78"/>
            </a:endParaRPr>
          </a:p>
          <a:p>
            <a:pPr algn="ctr"/>
            <a:r>
              <a:rPr lang="ar-EG" b="1" dirty="0">
                <a:latin typeface="Tajawal ExtraBold" panose="00000800000000000000" pitchFamily="2" charset="-78"/>
                <a:cs typeface="Tajawal ExtraBold" panose="00000800000000000000" pitchFamily="2" charset="-78"/>
              </a:rPr>
              <a:t>هو هيكل تنظيمي شائع الاستخدام، يُصنّف الموظفين بناءً على معارفهم ومهاراتهم المتخصصة. تُنظّم كل وظيفة رئيسية أو أساسية، مثل الإنتاج والمبيعات والمالية والموارد البشرية، كقسم مستقل، مما يُتيح تعاونًا فعالًا وكفؤًا بين الموظفين ذوي الخبرات المتشابهة.</a:t>
            </a:r>
          </a:p>
          <a:p>
            <a:pPr algn="ctr"/>
            <a:endParaRPr lang="ar-EG" sz="1600" dirty="0">
              <a:solidFill>
                <a:srgbClr val="C00000"/>
              </a:solidFill>
              <a:latin typeface="Tajawal ExtraBold" panose="00000800000000000000" pitchFamily="2" charset="-78"/>
              <a:cs typeface="Tajawal ExtraBold" panose="00000800000000000000" pitchFamily="2" charset="-78"/>
            </a:endParaRPr>
          </a:p>
          <a:p>
            <a:pPr algn="ctr"/>
            <a:r>
              <a:rPr lang="ar-EG" sz="1600" dirty="0">
                <a:solidFill>
                  <a:srgbClr val="C00000"/>
                </a:solidFill>
                <a:latin typeface="Tajawal ExtraBold" panose="00000800000000000000" pitchFamily="2" charset="-78"/>
                <a:cs typeface="Tajawal ExtraBold" panose="00000800000000000000" pitchFamily="2" charset="-78"/>
              </a:rPr>
              <a:t>أمثلة: قسم الإنتاج، قسم المالية، قسم التسويق، قسم الموارد البشرية، إلخ.</a:t>
            </a:r>
            <a:endParaRPr lang="en-US" sz="1600" dirty="0">
              <a:solidFill>
                <a:srgbClr val="C00000"/>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5D6E1AFA-EB80-85CD-B27D-07EA3037F90A}"/>
              </a:ext>
            </a:extLst>
          </p:cNvPr>
          <p:cNvSpPr/>
          <p:nvPr/>
        </p:nvSpPr>
        <p:spPr>
          <a:xfrm>
            <a:off x="6400800" y="816891"/>
            <a:ext cx="5565065" cy="2657271"/>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100" name="Picture 4" descr="functional departmentalization">
            <a:extLst>
              <a:ext uri="{FF2B5EF4-FFF2-40B4-BE49-F238E27FC236}">
                <a16:creationId xmlns:a16="http://schemas.microsoft.com/office/drawing/2014/main" id="{D0508329-8475-C3BE-78C4-D19726A023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05052" y="892723"/>
            <a:ext cx="5356559" cy="242066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A37CE5C-B616-5D7F-57DD-FFFD9C146E4C}"/>
              </a:ext>
            </a:extLst>
          </p:cNvPr>
          <p:cNvSpPr txBox="1"/>
          <p:nvPr/>
        </p:nvSpPr>
        <p:spPr>
          <a:xfrm>
            <a:off x="7325709" y="3747121"/>
            <a:ext cx="3922057" cy="1569660"/>
          </a:xfrm>
          <a:prstGeom prst="rect">
            <a:avLst/>
          </a:prstGeom>
          <a:noFill/>
        </p:spPr>
        <p:txBody>
          <a:bodyPr wrap="square">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Functional departmentalization</a:t>
            </a:r>
          </a:p>
          <a:p>
            <a:pPr algn="ctr"/>
            <a:endParaRPr lang="en-US" sz="2400" b="1" dirty="0">
              <a:solidFill>
                <a:srgbClr val="C00000"/>
              </a:solidFill>
              <a:latin typeface="Tajawal ExtraBold" panose="00000800000000000000" pitchFamily="2" charset="-78"/>
              <a:cs typeface="Tajawal ExtraBold" panose="00000800000000000000" pitchFamily="2" charset="-78"/>
            </a:endParaRPr>
          </a:p>
          <a:p>
            <a:pPr algn="ctr"/>
            <a:r>
              <a:rPr lang="ar-EG" sz="2400" b="1" dirty="0">
                <a:solidFill>
                  <a:srgbClr val="C00000"/>
                </a:solidFill>
                <a:latin typeface="Tajawal ExtraBold" panose="00000800000000000000" pitchFamily="2" charset="-78"/>
                <a:cs typeface="Tajawal ExtraBold" panose="00000800000000000000" pitchFamily="2" charset="-78"/>
              </a:rPr>
              <a:t>التقسيم الوظيفي</a:t>
            </a:r>
          </a:p>
        </p:txBody>
      </p:sp>
    </p:spTree>
    <p:extLst>
      <p:ext uri="{BB962C8B-B14F-4D97-AF65-F5344CB8AC3E}">
        <p14:creationId xmlns:p14="http://schemas.microsoft.com/office/powerpoint/2010/main" val="10801960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3B9D2-7268-D3A3-F6E7-F19FDBFD05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CB51AE-D16D-3F13-8D83-3C9CB75B65EA}"/>
              </a:ext>
            </a:extLst>
          </p:cNvPr>
          <p:cNvSpPr/>
          <p:nvPr/>
        </p:nvSpPr>
        <p:spPr>
          <a:xfrm>
            <a:off x="141204" y="1155868"/>
            <a:ext cx="6155342" cy="557688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C4AD9AE-62FC-875E-DBAD-476E448993D1}"/>
              </a:ext>
            </a:extLst>
          </p:cNvPr>
          <p:cNvSpPr txBox="1"/>
          <p:nvPr/>
        </p:nvSpPr>
        <p:spPr>
          <a:xfrm>
            <a:off x="180430" y="1283103"/>
            <a:ext cx="5915569" cy="5324535"/>
          </a:xfrm>
          <a:prstGeom prst="rect">
            <a:avLst/>
          </a:prstGeom>
          <a:noFill/>
        </p:spPr>
        <p:txBody>
          <a:bodyPr wrap="square" rtlCol="0">
            <a:spAutoFit/>
          </a:bodyPr>
          <a:lstStyle/>
          <a:p>
            <a:pPr>
              <a:spcBef>
                <a:spcPct val="30000"/>
              </a:spcBef>
            </a:pPr>
            <a:r>
              <a:rPr lang="en-US" sz="2000" b="1" dirty="0">
                <a:solidFill>
                  <a:schemeClr val="accent1">
                    <a:lumMod val="75000"/>
                  </a:schemeClr>
                </a:solidFill>
                <a:latin typeface="Arial" pitchFamily="34" charset="0"/>
              </a:rPr>
              <a:t>+ Efficiencies from putting together similar specialties and people with common skills, knowledge, and orientations</a:t>
            </a:r>
          </a:p>
          <a:p>
            <a:pPr>
              <a:spcBef>
                <a:spcPct val="30000"/>
              </a:spcBef>
            </a:pPr>
            <a:r>
              <a:rPr lang="en-US" sz="2000" b="1" dirty="0">
                <a:solidFill>
                  <a:schemeClr val="accent1">
                    <a:lumMod val="75000"/>
                  </a:schemeClr>
                </a:solidFill>
                <a:latin typeface="Arial" pitchFamily="34" charset="0"/>
              </a:rPr>
              <a:t>+ Coordination within functional area</a:t>
            </a:r>
          </a:p>
          <a:p>
            <a:pPr>
              <a:spcBef>
                <a:spcPct val="30000"/>
              </a:spcBef>
            </a:pPr>
            <a:r>
              <a:rPr lang="en-US" sz="2000" b="1" dirty="0">
                <a:solidFill>
                  <a:schemeClr val="accent1">
                    <a:lumMod val="75000"/>
                  </a:schemeClr>
                </a:solidFill>
                <a:latin typeface="Arial" pitchFamily="34" charset="0"/>
              </a:rPr>
              <a:t>+ In-depth specialization</a:t>
            </a:r>
          </a:p>
          <a:p>
            <a:pPr>
              <a:spcBef>
                <a:spcPct val="30000"/>
              </a:spcBef>
            </a:pPr>
            <a:r>
              <a:rPr lang="en-US" sz="2000" dirty="0">
                <a:solidFill>
                  <a:srgbClr val="C00000"/>
                </a:solidFill>
                <a:latin typeface="Arial" pitchFamily="34" charset="0"/>
                <a:cs typeface="Arial" pitchFamily="34" charset="0"/>
              </a:rPr>
              <a:t>–</a:t>
            </a:r>
            <a:r>
              <a:rPr lang="en-US" sz="2000" dirty="0">
                <a:solidFill>
                  <a:srgbClr val="C00000"/>
                </a:solidFill>
                <a:latin typeface="Arial" pitchFamily="34" charset="0"/>
              </a:rPr>
              <a:t> Poor communication across functional areas</a:t>
            </a:r>
          </a:p>
          <a:p>
            <a:pPr>
              <a:spcBef>
                <a:spcPct val="30000"/>
              </a:spcBef>
            </a:pPr>
            <a:r>
              <a:rPr lang="en-US" sz="2000" dirty="0">
                <a:solidFill>
                  <a:srgbClr val="C00000"/>
                </a:solidFill>
                <a:latin typeface="Arial" pitchFamily="34" charset="0"/>
                <a:cs typeface="Arial" pitchFamily="34" charset="0"/>
              </a:rPr>
              <a:t>–</a:t>
            </a:r>
            <a:r>
              <a:rPr lang="en-US" sz="2000" dirty="0">
                <a:solidFill>
                  <a:srgbClr val="C00000"/>
                </a:solidFill>
                <a:latin typeface="Arial" pitchFamily="34" charset="0"/>
              </a:rPr>
              <a:t> Limited view of organizational goals</a:t>
            </a:r>
          </a:p>
          <a:p>
            <a:pPr algn="r" rtl="1">
              <a:spcBef>
                <a:spcPct val="30000"/>
              </a:spcBef>
            </a:pPr>
            <a:endParaRPr lang="en-US" sz="2000" dirty="0">
              <a:solidFill>
                <a:srgbClr val="C00000"/>
              </a:solidFill>
              <a:latin typeface="Arial" pitchFamily="34" charset="0"/>
            </a:endParaRPr>
          </a:p>
          <a:p>
            <a:pPr algn="r" rtl="1">
              <a:spcBef>
                <a:spcPct val="30000"/>
              </a:spcBef>
            </a:pPr>
            <a:r>
              <a:rPr lang="ar-EG" sz="2000" b="1" dirty="0">
                <a:solidFill>
                  <a:schemeClr val="accent1"/>
                </a:solidFill>
                <a:latin typeface="Arial" pitchFamily="34" charset="0"/>
              </a:rPr>
              <a:t>+ زيادة الكفاءة من خلال الجمع بين التخصصات المتشابهة والأفراد ذوي المهارات والمعارف والتوجهات المشتركة</a:t>
            </a:r>
          </a:p>
          <a:p>
            <a:pPr algn="r" rtl="1">
              <a:spcBef>
                <a:spcPct val="30000"/>
              </a:spcBef>
            </a:pPr>
            <a:r>
              <a:rPr lang="ar-EG" sz="2000" b="1" dirty="0">
                <a:solidFill>
                  <a:schemeClr val="accent1"/>
                </a:solidFill>
                <a:latin typeface="Arial" pitchFamily="34" charset="0"/>
              </a:rPr>
              <a:t>+ التنسيق داخل المجال الوظيفي</a:t>
            </a:r>
          </a:p>
          <a:p>
            <a:pPr algn="r" rtl="1">
              <a:spcBef>
                <a:spcPct val="30000"/>
              </a:spcBef>
            </a:pPr>
            <a:r>
              <a:rPr lang="ar-EG" sz="2000" b="1" dirty="0">
                <a:solidFill>
                  <a:schemeClr val="accent1"/>
                </a:solidFill>
                <a:latin typeface="Arial" pitchFamily="34" charset="0"/>
              </a:rPr>
              <a:t>+ التخصص المتعمق</a:t>
            </a:r>
          </a:p>
          <a:p>
            <a:pPr algn="r" rtl="1">
              <a:spcBef>
                <a:spcPct val="30000"/>
              </a:spcBef>
            </a:pPr>
            <a:r>
              <a:rPr lang="ar-EG" sz="2000" dirty="0">
                <a:solidFill>
                  <a:srgbClr val="C00000"/>
                </a:solidFill>
                <a:latin typeface="Arial" pitchFamily="34" charset="0"/>
              </a:rPr>
              <a:t>– ضعف التواصل بين المجالات الوظيفية</a:t>
            </a:r>
          </a:p>
          <a:p>
            <a:pPr algn="r" rtl="1">
              <a:spcBef>
                <a:spcPct val="30000"/>
              </a:spcBef>
            </a:pPr>
            <a:r>
              <a:rPr lang="ar-EG" sz="2000" dirty="0">
                <a:solidFill>
                  <a:srgbClr val="C00000"/>
                </a:solidFill>
                <a:latin typeface="Arial" pitchFamily="34" charset="0"/>
              </a:rPr>
              <a:t>– رؤية محدودة لأهداف المنظمة</a:t>
            </a:r>
            <a:endParaRPr lang="en-US" sz="2000" dirty="0">
              <a:solidFill>
                <a:srgbClr val="C00000"/>
              </a:solidFill>
              <a:latin typeface="Arial" pitchFamily="34" charset="0"/>
            </a:endParaRPr>
          </a:p>
        </p:txBody>
      </p:sp>
      <p:sp>
        <p:nvSpPr>
          <p:cNvPr id="2" name="Rectangle 1">
            <a:extLst>
              <a:ext uri="{FF2B5EF4-FFF2-40B4-BE49-F238E27FC236}">
                <a16:creationId xmlns:a16="http://schemas.microsoft.com/office/drawing/2014/main" id="{6DD49F5E-83C6-FB4E-C53C-4FCA116F4089}"/>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4586346-5681-D5DA-4F62-B390D24EED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B18986B7-6451-C4FA-38E9-0A4F26CA8BB4}"/>
              </a:ext>
            </a:extLst>
          </p:cNvPr>
          <p:cNvSpPr/>
          <p:nvPr/>
        </p:nvSpPr>
        <p:spPr>
          <a:xfrm>
            <a:off x="6400800" y="816891"/>
            <a:ext cx="5565065" cy="2657271"/>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100" name="Picture 4" descr="functional departmentalization">
            <a:extLst>
              <a:ext uri="{FF2B5EF4-FFF2-40B4-BE49-F238E27FC236}">
                <a16:creationId xmlns:a16="http://schemas.microsoft.com/office/drawing/2014/main" id="{B15D8F66-2EE2-2444-3059-881334C072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5052" y="892723"/>
            <a:ext cx="5356559" cy="242066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FFE77DB-AAE6-30F5-EE18-E3A0E9EA138D}"/>
              </a:ext>
            </a:extLst>
          </p:cNvPr>
          <p:cNvSpPr txBox="1"/>
          <p:nvPr/>
        </p:nvSpPr>
        <p:spPr>
          <a:xfrm>
            <a:off x="6135225" y="3747121"/>
            <a:ext cx="6096000" cy="830997"/>
          </a:xfrm>
          <a:prstGeom prst="rect">
            <a:avLst/>
          </a:prstGeom>
          <a:noFill/>
        </p:spPr>
        <p:txBody>
          <a:bodyPr wrap="square">
            <a:spAutoFit/>
          </a:bodyPr>
          <a:lstStyle/>
          <a:p>
            <a:pPr algn="ctr"/>
            <a:r>
              <a:rPr lang="en-US" sz="2400" b="1" dirty="0">
                <a:solidFill>
                  <a:srgbClr val="C00000"/>
                </a:solidFill>
                <a:latin typeface="Arial" pitchFamily="34" charset="0"/>
              </a:rPr>
              <a:t>Advantages Vs. Disadvantages of Functional Departmentalization</a:t>
            </a:r>
            <a:endParaRPr lang="en-US" sz="2400" b="1" dirty="0">
              <a:solidFill>
                <a:srgbClr val="C00000"/>
              </a:solidFill>
            </a:endParaRPr>
          </a:p>
        </p:txBody>
      </p:sp>
    </p:spTree>
    <p:extLst>
      <p:ext uri="{BB962C8B-B14F-4D97-AF65-F5344CB8AC3E}">
        <p14:creationId xmlns:p14="http://schemas.microsoft.com/office/powerpoint/2010/main" val="25902889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304391" y="732807"/>
            <a:ext cx="5565065" cy="2604758"/>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508100"/>
            <a:ext cx="5915569" cy="502933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80431" y="1640732"/>
            <a:ext cx="5820976" cy="4524315"/>
          </a:xfrm>
          <a:prstGeom prst="rect">
            <a:avLst/>
          </a:prstGeom>
          <a:noFill/>
        </p:spPr>
        <p:txBody>
          <a:bodyPr wrap="square" rtlCol="0">
            <a:spAutoFit/>
          </a:bodyPr>
          <a:lstStyle/>
          <a:p>
            <a:pPr algn="ctr"/>
            <a:r>
              <a:rPr lang="en-US" dirty="0"/>
              <a:t>is a type of organizational structure that groups employees based on the equipment or technology they use or the specific processes they perform. (</a:t>
            </a:r>
            <a:r>
              <a:rPr lang="en-US" dirty="0">
                <a:cs typeface="Tajawal ExtraBold" panose="00000800000000000000" pitchFamily="2" charset="-78"/>
              </a:rPr>
              <a:t>Departments are separated based on their role in a production process.)</a:t>
            </a:r>
          </a:p>
          <a:p>
            <a:pPr algn="ctr"/>
            <a:endParaRPr lang="en-US" dirty="0"/>
          </a:p>
          <a:p>
            <a:pPr algn="ctr"/>
            <a:r>
              <a:rPr lang="en-US" dirty="0">
                <a:solidFill>
                  <a:srgbClr val="C00000"/>
                </a:solidFill>
              </a:rPr>
              <a:t>For example, a manufacturing company may organize its operations into departments based on the types of equipment, such as milling machines, lathes, or welding machines. </a:t>
            </a:r>
          </a:p>
          <a:p>
            <a:pPr algn="ctr"/>
            <a:endParaRPr lang="en-US" dirty="0">
              <a:solidFill>
                <a:srgbClr val="C00000"/>
              </a:solidFill>
              <a:cs typeface="Tajawal ExtraBold" panose="00000800000000000000" pitchFamily="2" charset="-78"/>
            </a:endParaRPr>
          </a:p>
          <a:p>
            <a:pPr algn="ctr"/>
            <a:r>
              <a:rPr lang="ar-EG" dirty="0">
                <a:cs typeface="Tajawal ExtraBold" panose="00000800000000000000" pitchFamily="2" charset="-78"/>
              </a:rPr>
              <a:t>يُعدّ الهيكل التنظيمي نوعًا من أنواع الهياكل التنظيمية التي تُصنّف الموظفين بناءً على المعدات أو التقنيات التي يستخدمونها أو العمليات المحددة التي يؤدونها. (تُفصل الأقسام بناءً على دورها في عملية الإنتاج).</a:t>
            </a:r>
          </a:p>
          <a:p>
            <a:pPr algn="ctr"/>
            <a:endParaRPr lang="ar-EG" dirty="0">
              <a:cs typeface="Tajawal ExtraBold" panose="00000800000000000000" pitchFamily="2" charset="-78"/>
            </a:endParaRPr>
          </a:p>
          <a:p>
            <a:pPr algn="ctr"/>
            <a:r>
              <a:rPr lang="ar-EG" dirty="0">
                <a:solidFill>
                  <a:srgbClr val="C00000"/>
                </a:solidFill>
                <a:cs typeface="Tajawal ExtraBold" panose="00000800000000000000" pitchFamily="2" charset="-78"/>
              </a:rPr>
              <a:t>على سبيل المثال، قد تُنظّم شركة تصنيع عملياتها في أقسام بناءً على أنواع المعدات، مثل آلات التفريز، والمخارط، وآلات اللحام.</a:t>
            </a:r>
            <a:endParaRPr lang="en-US" dirty="0">
              <a:solidFill>
                <a:srgbClr val="C00000"/>
              </a:solidFill>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descr="process departmentalization">
            <a:extLst>
              <a:ext uri="{FF2B5EF4-FFF2-40B4-BE49-F238E27FC236}">
                <a16:creationId xmlns:a16="http://schemas.microsoft.com/office/drawing/2014/main" id="{0CC28981-C731-DEEF-B88D-71D9FF62C3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0402" y="858938"/>
            <a:ext cx="5353042" cy="222059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2D0E0EA-88E1-8814-D8E5-EF87147670FD}"/>
              </a:ext>
            </a:extLst>
          </p:cNvPr>
          <p:cNvSpPr txBox="1"/>
          <p:nvPr/>
        </p:nvSpPr>
        <p:spPr>
          <a:xfrm>
            <a:off x="7275481" y="3518832"/>
            <a:ext cx="3823443" cy="1569660"/>
          </a:xfrm>
          <a:prstGeom prst="rect">
            <a:avLst/>
          </a:prstGeom>
          <a:noFill/>
        </p:spPr>
        <p:txBody>
          <a:bodyPr wrap="square">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Process</a:t>
            </a:r>
            <a:r>
              <a:rPr lang="ar-EG" sz="2400" b="1" dirty="0">
                <a:solidFill>
                  <a:srgbClr val="C00000"/>
                </a:solidFill>
                <a:latin typeface="Tajawal ExtraBold" panose="00000800000000000000" pitchFamily="2" charset="-78"/>
                <a:cs typeface="Tajawal ExtraBold" panose="00000800000000000000" pitchFamily="2" charset="-78"/>
              </a:rPr>
              <a:t>/</a:t>
            </a:r>
            <a:r>
              <a:rPr lang="en-US" sz="2400" b="1" dirty="0">
                <a:solidFill>
                  <a:srgbClr val="C00000"/>
                </a:solidFill>
                <a:latin typeface="Tajawal ExtraBold" panose="00000800000000000000" pitchFamily="2" charset="-78"/>
                <a:cs typeface="Tajawal ExtraBold" panose="00000800000000000000" pitchFamily="2" charset="-78"/>
              </a:rPr>
              <a:t> Equipment departmentalization</a:t>
            </a:r>
          </a:p>
          <a:p>
            <a:pPr algn="ctr"/>
            <a:endParaRPr lang="en-US" sz="2400" b="1" dirty="0">
              <a:solidFill>
                <a:srgbClr val="C00000"/>
              </a:solidFill>
              <a:latin typeface="Tajawal ExtraBold" panose="00000800000000000000" pitchFamily="2" charset="-78"/>
              <a:cs typeface="Tajawal ExtraBold" panose="00000800000000000000" pitchFamily="2" charset="-78"/>
            </a:endParaRPr>
          </a:p>
          <a:p>
            <a:pPr algn="ctr"/>
            <a:r>
              <a:rPr lang="ar-EG" sz="2400" b="1" dirty="0">
                <a:solidFill>
                  <a:srgbClr val="C00000"/>
                </a:solidFill>
                <a:latin typeface="Tajawal ExtraBold" panose="00000800000000000000" pitchFamily="2" charset="-78"/>
                <a:cs typeface="Tajawal ExtraBold" panose="00000800000000000000" pitchFamily="2" charset="-78"/>
              </a:rPr>
              <a:t>التقسيم حسب العمليات/ المعدات</a:t>
            </a:r>
            <a:endParaRPr lang="en-US" sz="24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389341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5A7BB2-6C36-9FA1-7521-FED7FB74EF08}"/>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9E859F28-A3FE-B1D0-430A-D8523A482023}"/>
              </a:ext>
            </a:extLst>
          </p:cNvPr>
          <p:cNvSpPr/>
          <p:nvPr/>
        </p:nvSpPr>
        <p:spPr>
          <a:xfrm>
            <a:off x="6304391" y="732807"/>
            <a:ext cx="5565065" cy="2604758"/>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16DF07E-4F2F-A6A2-CDAE-2F8FEE35EDE5}"/>
              </a:ext>
            </a:extLst>
          </p:cNvPr>
          <p:cNvSpPr/>
          <p:nvPr/>
        </p:nvSpPr>
        <p:spPr>
          <a:xfrm>
            <a:off x="180431" y="1508100"/>
            <a:ext cx="5915569" cy="502933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179C330-2D2D-D684-6D91-EB5B80C249D3}"/>
              </a:ext>
            </a:extLst>
          </p:cNvPr>
          <p:cNvSpPr txBox="1"/>
          <p:nvPr/>
        </p:nvSpPr>
        <p:spPr>
          <a:xfrm>
            <a:off x="180431" y="1640732"/>
            <a:ext cx="5820976" cy="4382738"/>
          </a:xfrm>
          <a:prstGeom prst="rect">
            <a:avLst/>
          </a:prstGeom>
          <a:noFill/>
        </p:spPr>
        <p:txBody>
          <a:bodyPr wrap="square" rtlCol="0">
            <a:spAutoFit/>
          </a:bodyPr>
          <a:lstStyle/>
          <a:p>
            <a:pPr algn="just">
              <a:spcBef>
                <a:spcPct val="30000"/>
              </a:spcBef>
            </a:pPr>
            <a:r>
              <a:rPr lang="en-US" sz="1700" b="1" dirty="0">
                <a:solidFill>
                  <a:schemeClr val="accent1"/>
                </a:solidFill>
                <a:latin typeface="Arial" pitchFamily="34" charset="0"/>
                <a:cs typeface="+mj-cs"/>
              </a:rPr>
              <a:t>+	More efficient flow of work activities</a:t>
            </a:r>
          </a:p>
          <a:p>
            <a:pPr algn="just">
              <a:spcBef>
                <a:spcPct val="30000"/>
              </a:spcBef>
            </a:pPr>
            <a:r>
              <a:rPr lang="en-US" sz="1700" b="1" dirty="0">
                <a:solidFill>
                  <a:schemeClr val="accent1"/>
                </a:solidFill>
                <a:latin typeface="Arial" pitchFamily="34" charset="0"/>
                <a:cs typeface="+mj-cs"/>
              </a:rPr>
              <a:t>+ 	</a:t>
            </a:r>
            <a:r>
              <a:rPr lang="en-US" sz="1700" b="1" dirty="0">
                <a:solidFill>
                  <a:schemeClr val="accent1"/>
                </a:solidFill>
                <a:cs typeface="+mj-cs"/>
              </a:rPr>
              <a:t>allows for a high level of specialization, resulting in better quality output and more efficient use of resources.</a:t>
            </a:r>
            <a:endParaRPr lang="ar-EG" sz="1700" b="1" dirty="0">
              <a:solidFill>
                <a:schemeClr val="accent1"/>
              </a:solidFill>
              <a:latin typeface="Arial" pitchFamily="34" charset="0"/>
              <a:cs typeface="+mj-cs"/>
            </a:endParaRPr>
          </a:p>
          <a:p>
            <a:pPr algn="just">
              <a:spcBef>
                <a:spcPct val="30000"/>
              </a:spcBef>
            </a:pPr>
            <a:r>
              <a:rPr lang="ar-EG" sz="1700" b="1" dirty="0">
                <a:solidFill>
                  <a:schemeClr val="accent1"/>
                </a:solidFill>
                <a:latin typeface="Arial" pitchFamily="34" charset="0"/>
                <a:cs typeface="+mj-cs"/>
              </a:rPr>
              <a:t>+</a:t>
            </a:r>
            <a:r>
              <a:rPr lang="en-US" sz="1700" b="1" dirty="0">
                <a:solidFill>
                  <a:schemeClr val="accent1"/>
                </a:solidFill>
                <a:latin typeface="Arial" pitchFamily="34" charset="0"/>
                <a:cs typeface="+mj-cs"/>
              </a:rPr>
              <a:t> 	F</a:t>
            </a:r>
            <a:r>
              <a:rPr lang="en-US" sz="1700" b="1" dirty="0">
                <a:solidFill>
                  <a:schemeClr val="accent1"/>
                </a:solidFill>
                <a:cs typeface="+mj-cs"/>
              </a:rPr>
              <a:t>acilitate better monitoring and control of processes and equipment, leading to higher-quality output and more efficient resource utilization.</a:t>
            </a:r>
          </a:p>
          <a:p>
            <a:pPr algn="just">
              <a:spcBef>
                <a:spcPct val="30000"/>
              </a:spcBef>
            </a:pPr>
            <a:r>
              <a:rPr lang="en-US" sz="1700" dirty="0">
                <a:solidFill>
                  <a:srgbClr val="C00000"/>
                </a:solidFill>
                <a:latin typeface="Arial" pitchFamily="34" charset="0"/>
                <a:cs typeface="+mj-cs"/>
              </a:rPr>
              <a:t>–	Can only be used with certain types of products</a:t>
            </a:r>
            <a:endParaRPr lang="ar-EG" sz="1700" dirty="0">
              <a:solidFill>
                <a:srgbClr val="C00000"/>
              </a:solidFill>
              <a:latin typeface="Arial" pitchFamily="34" charset="0"/>
              <a:cs typeface="+mj-cs"/>
            </a:endParaRPr>
          </a:p>
          <a:p>
            <a:pPr algn="just">
              <a:spcBef>
                <a:spcPct val="30000"/>
              </a:spcBef>
            </a:pPr>
            <a:endParaRPr lang="ar-EG" sz="1700" dirty="0">
              <a:solidFill>
                <a:srgbClr val="C00000"/>
              </a:solidFill>
              <a:latin typeface="Arial" pitchFamily="34" charset="0"/>
              <a:cs typeface="+mj-cs"/>
            </a:endParaRPr>
          </a:p>
          <a:p>
            <a:pPr algn="just" rtl="1">
              <a:spcBef>
                <a:spcPct val="30000"/>
              </a:spcBef>
            </a:pPr>
            <a:r>
              <a:rPr lang="ar-EG" sz="1700" b="1" dirty="0">
                <a:solidFill>
                  <a:schemeClr val="accent1"/>
                </a:solidFill>
                <a:latin typeface="Arial" pitchFamily="34" charset="0"/>
                <a:cs typeface="+mj-cs"/>
              </a:rPr>
              <a:t>+ تدفق أفضل لأنشطة العمل</a:t>
            </a:r>
          </a:p>
          <a:p>
            <a:pPr algn="just" rtl="1">
              <a:spcBef>
                <a:spcPct val="30000"/>
              </a:spcBef>
            </a:pPr>
            <a:r>
              <a:rPr lang="ar-EG" sz="1700" b="1" dirty="0">
                <a:solidFill>
                  <a:schemeClr val="accent1"/>
                </a:solidFill>
                <a:latin typeface="Arial" pitchFamily="34" charset="0"/>
                <a:cs typeface="+mj-cs"/>
              </a:rPr>
              <a:t>+ يتيح مستوى عالٍ من التخصص، مما يؤدي إلى جودة مخرجات أفضل واستخدام أكثر كفاءة للموارد.</a:t>
            </a:r>
          </a:p>
          <a:p>
            <a:pPr algn="just" rtl="1">
              <a:spcBef>
                <a:spcPct val="30000"/>
              </a:spcBef>
            </a:pPr>
            <a:r>
              <a:rPr lang="ar-EG" sz="1700" b="1" dirty="0">
                <a:solidFill>
                  <a:schemeClr val="accent1"/>
                </a:solidFill>
                <a:latin typeface="Arial" pitchFamily="34" charset="0"/>
                <a:cs typeface="+mj-cs"/>
              </a:rPr>
              <a:t>+ يسهل مراقبة العمليات والمعدات والتحكم بها بشكل أفضل، مما يؤدي إلى جودة مخرجات أعلى واستخدام أكثر كفاءة للموارد.</a:t>
            </a:r>
            <a:endParaRPr lang="en-US" sz="1700" b="1" dirty="0">
              <a:solidFill>
                <a:schemeClr val="accent1"/>
              </a:solidFill>
              <a:latin typeface="Arial" pitchFamily="34" charset="0"/>
              <a:cs typeface="+mj-cs"/>
            </a:endParaRPr>
          </a:p>
          <a:p>
            <a:pPr algn="just" rtl="1">
              <a:spcBef>
                <a:spcPct val="30000"/>
              </a:spcBef>
            </a:pPr>
            <a:r>
              <a:rPr lang="ar-EG" sz="1700" dirty="0">
                <a:solidFill>
                  <a:srgbClr val="C00000"/>
                </a:solidFill>
                <a:latin typeface="Arial" pitchFamily="34" charset="0"/>
                <a:cs typeface="+mj-cs"/>
              </a:rPr>
              <a:t>- لا يمكن استخدامه إلا مع أنواع معينة من المنتجات</a:t>
            </a:r>
            <a:endParaRPr lang="en-US" sz="1700" dirty="0">
              <a:solidFill>
                <a:srgbClr val="C00000"/>
              </a:solidFill>
              <a:latin typeface="Arial" pitchFamily="34" charset="0"/>
              <a:cs typeface="+mj-cs"/>
            </a:endParaRPr>
          </a:p>
        </p:txBody>
      </p:sp>
      <p:sp>
        <p:nvSpPr>
          <p:cNvPr id="2" name="Rectangle 1">
            <a:extLst>
              <a:ext uri="{FF2B5EF4-FFF2-40B4-BE49-F238E27FC236}">
                <a16:creationId xmlns:a16="http://schemas.microsoft.com/office/drawing/2014/main" id="{8E7B7090-BCB4-EE8A-B0D5-76CC06F73257}"/>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CEC849B0-9874-609C-238A-63A4A20FD9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descr="process departmentalization">
            <a:extLst>
              <a:ext uri="{FF2B5EF4-FFF2-40B4-BE49-F238E27FC236}">
                <a16:creationId xmlns:a16="http://schemas.microsoft.com/office/drawing/2014/main" id="{BFAA7417-6508-D27C-7F9F-E6382DBF56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0402" y="858938"/>
            <a:ext cx="5353042" cy="222059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42E193F-895C-7270-6490-3FC465144EC8}"/>
              </a:ext>
            </a:extLst>
          </p:cNvPr>
          <p:cNvSpPr txBox="1"/>
          <p:nvPr/>
        </p:nvSpPr>
        <p:spPr>
          <a:xfrm>
            <a:off x="7275481" y="3518832"/>
            <a:ext cx="3823443" cy="2308324"/>
          </a:xfrm>
          <a:prstGeom prst="rect">
            <a:avLst/>
          </a:prstGeom>
          <a:noFill/>
        </p:spPr>
        <p:txBody>
          <a:bodyPr wrap="square">
            <a:spAutoFit/>
          </a:bodyPr>
          <a:lstStyle/>
          <a:p>
            <a:pPr algn="ctr"/>
            <a:r>
              <a:rPr lang="en-US" sz="2400" b="1" dirty="0">
                <a:solidFill>
                  <a:srgbClr val="C00000"/>
                </a:solidFill>
                <a:latin typeface="Arial" pitchFamily="34" charset="0"/>
              </a:rPr>
              <a:t>Advantages Vs. Disadvantages of</a:t>
            </a:r>
            <a:r>
              <a:rPr lang="en-US" sz="2400" b="1" dirty="0">
                <a:solidFill>
                  <a:srgbClr val="C00000"/>
                </a:solidFill>
                <a:latin typeface="Tajawal ExtraBold" panose="00000800000000000000" pitchFamily="2" charset="-78"/>
                <a:cs typeface="Tajawal ExtraBold" panose="00000800000000000000" pitchFamily="2" charset="-78"/>
              </a:rPr>
              <a:t> Process</a:t>
            </a:r>
            <a:r>
              <a:rPr lang="ar-EG" sz="2400" b="1" dirty="0">
                <a:solidFill>
                  <a:srgbClr val="C00000"/>
                </a:solidFill>
                <a:latin typeface="Tajawal ExtraBold" panose="00000800000000000000" pitchFamily="2" charset="-78"/>
                <a:cs typeface="Tajawal ExtraBold" panose="00000800000000000000" pitchFamily="2" charset="-78"/>
              </a:rPr>
              <a:t>/</a:t>
            </a:r>
            <a:r>
              <a:rPr lang="en-US" sz="2400" b="1" dirty="0">
                <a:solidFill>
                  <a:srgbClr val="C00000"/>
                </a:solidFill>
                <a:latin typeface="Tajawal ExtraBold" panose="00000800000000000000" pitchFamily="2" charset="-78"/>
                <a:cs typeface="Tajawal ExtraBold" panose="00000800000000000000" pitchFamily="2" charset="-78"/>
              </a:rPr>
              <a:t> Equipment departmentalization</a:t>
            </a:r>
          </a:p>
          <a:p>
            <a:pPr algn="ctr"/>
            <a:endParaRPr lang="en-US" sz="2400" b="1" dirty="0">
              <a:solidFill>
                <a:srgbClr val="C00000"/>
              </a:solidFill>
              <a:latin typeface="Tajawal ExtraBold" panose="00000800000000000000" pitchFamily="2" charset="-78"/>
              <a:cs typeface="Tajawal ExtraBold" panose="00000800000000000000" pitchFamily="2" charset="-78"/>
            </a:endParaRPr>
          </a:p>
          <a:p>
            <a:pPr algn="ctr"/>
            <a:r>
              <a:rPr lang="ar-EG" sz="2400" b="1" dirty="0">
                <a:solidFill>
                  <a:srgbClr val="C00000"/>
                </a:solidFill>
                <a:latin typeface="Tajawal ExtraBold" panose="00000800000000000000" pitchFamily="2" charset="-78"/>
                <a:cs typeface="Tajawal ExtraBold" panose="00000800000000000000" pitchFamily="2" charset="-78"/>
              </a:rPr>
              <a:t>التقسيم حسب العمليات/ المعدات</a:t>
            </a:r>
            <a:endParaRPr lang="en-US" sz="24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236201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732808"/>
            <a:ext cx="5565065" cy="2882751"/>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3572" y="1155869"/>
            <a:ext cx="6022427" cy="54878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26135" y="1202990"/>
            <a:ext cx="5810894" cy="5509200"/>
          </a:xfrm>
          <a:prstGeom prst="rect">
            <a:avLst/>
          </a:prstGeom>
          <a:noFill/>
        </p:spPr>
        <p:txBody>
          <a:bodyPr wrap="square" rtlCol="0">
            <a:spAutoFit/>
          </a:bodyPr>
          <a:lstStyle/>
          <a:p>
            <a:pPr algn="ctr"/>
            <a:r>
              <a:rPr lang="en-US" sz="1600" dirty="0"/>
              <a:t>is an effective organizational structure that groups employees based on the specific products or product lines they work on. Under this approach, each product or product line is treated as a separate department, allowing organizations to focus on specific products and tailor their activities and resources accordingly.</a:t>
            </a:r>
            <a:endParaRPr lang="ar-EG" sz="1600" b="1" dirty="0">
              <a:solidFill>
                <a:srgbClr val="C00000"/>
              </a:solidFill>
              <a:latin typeface="Tajawal ExtraBold" panose="00000800000000000000" pitchFamily="2" charset="-78"/>
              <a:cs typeface="Tajawal ExtraBold" panose="00000800000000000000" pitchFamily="2" charset="-78"/>
            </a:endParaRPr>
          </a:p>
          <a:p>
            <a:pPr algn="ctr"/>
            <a:r>
              <a:rPr lang="ar-EG" sz="1600" dirty="0">
                <a:latin typeface="Tajawal ExtraBold" panose="00000800000000000000" pitchFamily="2" charset="-78"/>
                <a:cs typeface="Tajawal ExtraBold" panose="00000800000000000000" pitchFamily="2" charset="-78"/>
              </a:rPr>
              <a:t>يُعدّ هذا هيكلاً تنظيمياً فعالاً يُصنّف الموظفين بناءً على المنتجات أو خطوط الإنتاج المحددة التي يعملون عليها. حيث يُعامل كل منتج أو خط إنتاج كقسم مستقل، مما يسمح للمؤسسات بالتركيز على منتجات محددة وتكييف أنشطتها ومواردها وفقاً لذلك.</a:t>
            </a:r>
          </a:p>
          <a:p>
            <a:pPr algn="ctr"/>
            <a:endParaRPr lang="ar-EG" sz="1600" dirty="0">
              <a:solidFill>
                <a:srgbClr val="C00000"/>
              </a:solidFill>
              <a:latin typeface="Tajawal ExtraBold" panose="00000800000000000000" pitchFamily="2" charset="-78"/>
              <a:cs typeface="Tajawal ExtraBold" panose="00000800000000000000" pitchFamily="2" charset="-78"/>
            </a:endParaRPr>
          </a:p>
          <a:p>
            <a:r>
              <a:rPr lang="en-US" sz="1600" dirty="0">
                <a:solidFill>
                  <a:srgbClr val="C00000"/>
                </a:solidFill>
                <a:latin typeface="Tajawal ExtraBold" panose="00000800000000000000" pitchFamily="2" charset="-78"/>
                <a:cs typeface="Tajawal ExtraBold" panose="00000800000000000000" pitchFamily="2" charset="-78"/>
              </a:rPr>
              <a:t>Example: an automobile manufacturing company, we generally see departments like a two-wheeler department, three-wheeler department, four-wheeler department, heavy motors department, etc., which manufacture vehicles such as motorcycles (bikes), auto-rickshaws, cars, buses and trucks. </a:t>
            </a:r>
          </a:p>
          <a:p>
            <a:endParaRPr lang="ar-EG" sz="1600" dirty="0">
              <a:solidFill>
                <a:srgbClr val="C00000"/>
              </a:solidFill>
            </a:endParaRPr>
          </a:p>
          <a:p>
            <a:r>
              <a:rPr lang="en-US" sz="1600" dirty="0">
                <a:solidFill>
                  <a:srgbClr val="C00000"/>
                </a:solidFill>
              </a:rPr>
              <a:t>Other example, Toyota may have separate departments for:</a:t>
            </a:r>
          </a:p>
          <a:p>
            <a:r>
              <a:rPr lang="en-US" sz="1600" dirty="0">
                <a:solidFill>
                  <a:srgbClr val="C00000"/>
                </a:solidFill>
              </a:rPr>
              <a:t>Sedans </a:t>
            </a:r>
          </a:p>
          <a:p>
            <a:r>
              <a:rPr lang="en-US" sz="1600" dirty="0">
                <a:solidFill>
                  <a:srgbClr val="C00000"/>
                </a:solidFill>
              </a:rPr>
              <a:t>SUVs </a:t>
            </a:r>
            <a:r>
              <a:rPr lang="ar-EG" sz="1600" dirty="0">
                <a:solidFill>
                  <a:srgbClr val="C00000"/>
                </a:solidFill>
              </a:rPr>
              <a:t>سيارات الدفع الرباعي</a:t>
            </a:r>
            <a:endParaRPr lang="en-US" sz="1600" dirty="0">
              <a:solidFill>
                <a:srgbClr val="C00000"/>
              </a:solidFill>
            </a:endParaRPr>
          </a:p>
          <a:p>
            <a:r>
              <a:rPr lang="en-US" sz="1600" dirty="0">
                <a:solidFill>
                  <a:srgbClr val="C00000"/>
                </a:solidFill>
              </a:rPr>
              <a:t>Trucks </a:t>
            </a:r>
            <a:r>
              <a:rPr lang="ar-EG" sz="1600" dirty="0">
                <a:solidFill>
                  <a:srgbClr val="C00000"/>
                </a:solidFill>
              </a:rPr>
              <a:t>الشاحنات</a:t>
            </a:r>
            <a:endParaRPr lang="en-US" sz="1600" dirty="0">
              <a:solidFill>
                <a:srgbClr val="C00000"/>
              </a:solidFill>
            </a:endParaRPr>
          </a:p>
          <a:p>
            <a:r>
              <a:rPr lang="en-US" sz="1600" dirty="0">
                <a:solidFill>
                  <a:srgbClr val="C00000"/>
                </a:solidFill>
              </a:rPr>
              <a:t>Electric Vehicles </a:t>
            </a:r>
          </a:p>
          <a:p>
            <a:r>
              <a:rPr lang="en-US" sz="1600" dirty="0">
                <a:solidFill>
                  <a:srgbClr val="C00000"/>
                </a:solidFill>
              </a:rPr>
              <a:t>Each product division has its own marketing, production, and sales teams focused on that specific product line.</a:t>
            </a: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descr="product departmentalization">
            <a:extLst>
              <a:ext uri="{FF2B5EF4-FFF2-40B4-BE49-F238E27FC236}">
                <a16:creationId xmlns:a16="http://schemas.microsoft.com/office/drawing/2014/main" id="{E9E24D92-D78A-0C80-5A7E-088481F6DB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4372" y="865138"/>
            <a:ext cx="5415292" cy="248766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CF809A0-E3DC-492D-86D2-7D46C8FE10F6}"/>
              </a:ext>
            </a:extLst>
          </p:cNvPr>
          <p:cNvSpPr txBox="1"/>
          <p:nvPr/>
        </p:nvSpPr>
        <p:spPr>
          <a:xfrm>
            <a:off x="7031986" y="3715132"/>
            <a:ext cx="4550979" cy="1200329"/>
          </a:xfrm>
          <a:prstGeom prst="rect">
            <a:avLst/>
          </a:prstGeom>
          <a:noFill/>
        </p:spPr>
        <p:txBody>
          <a:bodyPr wrap="square">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Product departmentalization</a:t>
            </a:r>
          </a:p>
          <a:p>
            <a:pPr algn="ctr"/>
            <a:endParaRPr lang="en-US" sz="2400" b="1" dirty="0">
              <a:solidFill>
                <a:srgbClr val="C00000"/>
              </a:solidFill>
              <a:latin typeface="Tajawal ExtraBold" panose="00000800000000000000" pitchFamily="2" charset="-78"/>
              <a:cs typeface="Tajawal ExtraBold" panose="00000800000000000000" pitchFamily="2" charset="-78"/>
            </a:endParaRPr>
          </a:p>
          <a:p>
            <a:pPr algn="ctr"/>
            <a:r>
              <a:rPr lang="ar-EG" sz="2400" b="1" dirty="0">
                <a:solidFill>
                  <a:srgbClr val="C00000"/>
                </a:solidFill>
                <a:latin typeface="Tajawal ExtraBold" panose="00000800000000000000" pitchFamily="2" charset="-78"/>
                <a:cs typeface="Tajawal ExtraBold" panose="00000800000000000000" pitchFamily="2" charset="-78"/>
              </a:rPr>
              <a:t>التقسيم حسب المنتجات</a:t>
            </a:r>
            <a:endParaRPr lang="en-US" sz="24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136516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689893"/>
            <a:ext cx="5565065" cy="2739108"/>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035" y="1559207"/>
            <a:ext cx="5316479" cy="508451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65681" y="1757773"/>
            <a:ext cx="5203186" cy="4708981"/>
          </a:xfrm>
          <a:prstGeom prst="rect">
            <a:avLst/>
          </a:prstGeom>
          <a:noFill/>
        </p:spPr>
        <p:txBody>
          <a:bodyPr wrap="square" rtlCol="0">
            <a:spAutoFit/>
          </a:bodyPr>
          <a:lstStyle/>
          <a:p>
            <a:pPr algn="just" eaLnBrk="1" hangingPunct="1">
              <a:spcBef>
                <a:spcPct val="20000"/>
              </a:spcBef>
            </a:pPr>
            <a:r>
              <a:rPr lang="en-US" sz="2000" dirty="0">
                <a:solidFill>
                  <a:schemeClr val="accent1"/>
                </a:solidFill>
                <a:latin typeface="Arial" pitchFamily="34" charset="0"/>
              </a:rPr>
              <a:t>+	Allows specialization in particular products and services</a:t>
            </a:r>
          </a:p>
          <a:p>
            <a:pPr algn="just" eaLnBrk="1" hangingPunct="1">
              <a:spcBef>
                <a:spcPct val="20000"/>
              </a:spcBef>
            </a:pPr>
            <a:r>
              <a:rPr lang="en-US" sz="2000" dirty="0">
                <a:solidFill>
                  <a:schemeClr val="accent1"/>
                </a:solidFill>
                <a:latin typeface="Arial" pitchFamily="34" charset="0"/>
              </a:rPr>
              <a:t>+	Managers can become experts in their industry</a:t>
            </a:r>
          </a:p>
          <a:p>
            <a:pPr algn="just" eaLnBrk="1" hangingPunct="1">
              <a:spcBef>
                <a:spcPct val="20000"/>
              </a:spcBef>
            </a:pPr>
            <a:r>
              <a:rPr lang="en-US" sz="2000" dirty="0">
                <a:solidFill>
                  <a:schemeClr val="accent1"/>
                </a:solidFill>
                <a:latin typeface="Arial" pitchFamily="34" charset="0"/>
              </a:rPr>
              <a:t>+	Closer to customers</a:t>
            </a:r>
          </a:p>
          <a:p>
            <a:pPr algn="just" eaLnBrk="1" hangingPunct="1">
              <a:spcBef>
                <a:spcPct val="20000"/>
              </a:spcBef>
            </a:pPr>
            <a:r>
              <a:rPr lang="en-US" sz="2000" dirty="0">
                <a:solidFill>
                  <a:srgbClr val="C00000"/>
                </a:solidFill>
                <a:latin typeface="Arial" pitchFamily="34" charset="0"/>
                <a:cs typeface="Arial" pitchFamily="34" charset="0"/>
              </a:rPr>
              <a:t>–	</a:t>
            </a:r>
            <a:r>
              <a:rPr lang="en-US" sz="2000" dirty="0">
                <a:solidFill>
                  <a:srgbClr val="C00000"/>
                </a:solidFill>
                <a:latin typeface="Arial" pitchFamily="34" charset="0"/>
              </a:rPr>
              <a:t>Duplication of functions</a:t>
            </a:r>
          </a:p>
          <a:p>
            <a:pPr algn="just" eaLnBrk="1" hangingPunct="1">
              <a:spcBef>
                <a:spcPct val="20000"/>
              </a:spcBef>
            </a:pPr>
            <a:r>
              <a:rPr lang="en-US" sz="2000" dirty="0">
                <a:solidFill>
                  <a:srgbClr val="C00000"/>
                </a:solidFill>
                <a:latin typeface="Arial" pitchFamily="34" charset="0"/>
                <a:cs typeface="Arial" pitchFamily="34" charset="0"/>
              </a:rPr>
              <a:t>–	</a:t>
            </a:r>
            <a:r>
              <a:rPr lang="en-US" sz="2000" dirty="0">
                <a:solidFill>
                  <a:srgbClr val="C00000"/>
                </a:solidFill>
                <a:latin typeface="Arial" pitchFamily="34" charset="0"/>
              </a:rPr>
              <a:t>Limited view of organizational goals</a:t>
            </a:r>
            <a:endParaRPr lang="ar-EG" sz="2000" dirty="0">
              <a:solidFill>
                <a:srgbClr val="C00000"/>
              </a:solidFill>
              <a:latin typeface="Arial" pitchFamily="34" charset="0"/>
            </a:endParaRPr>
          </a:p>
          <a:p>
            <a:pPr algn="just" rtl="1" eaLnBrk="1" hangingPunct="1">
              <a:spcBef>
                <a:spcPct val="20000"/>
              </a:spcBef>
            </a:pPr>
            <a:endParaRPr lang="ar-EG" sz="2000" dirty="0">
              <a:solidFill>
                <a:srgbClr val="C00000"/>
              </a:solidFill>
              <a:latin typeface="Arial" pitchFamily="34" charset="0"/>
            </a:endParaRPr>
          </a:p>
          <a:p>
            <a:pPr algn="just" rtl="1">
              <a:spcBef>
                <a:spcPct val="20000"/>
              </a:spcBef>
            </a:pPr>
            <a:r>
              <a:rPr lang="ar-EG" sz="2000" b="1" dirty="0">
                <a:solidFill>
                  <a:schemeClr val="accent1"/>
                </a:solidFill>
                <a:latin typeface="Arial" pitchFamily="34" charset="0"/>
              </a:rPr>
              <a:t>+ يسمح بالتخصص في منتجات وخدمات محددة</a:t>
            </a:r>
          </a:p>
          <a:p>
            <a:pPr algn="just" rtl="1">
              <a:spcBef>
                <a:spcPct val="20000"/>
              </a:spcBef>
            </a:pPr>
            <a:r>
              <a:rPr lang="ar-EG" sz="2000" b="1" dirty="0">
                <a:solidFill>
                  <a:schemeClr val="accent1"/>
                </a:solidFill>
                <a:latin typeface="Arial" pitchFamily="34" charset="0"/>
              </a:rPr>
              <a:t>+ يمكن للمديرين أن يصبحوا خبراء في مجالهم</a:t>
            </a:r>
          </a:p>
          <a:p>
            <a:pPr algn="just" rtl="1">
              <a:spcBef>
                <a:spcPct val="20000"/>
              </a:spcBef>
            </a:pPr>
            <a:r>
              <a:rPr lang="ar-EG" sz="2000" b="1" dirty="0">
                <a:solidFill>
                  <a:schemeClr val="accent1"/>
                </a:solidFill>
                <a:latin typeface="Arial" pitchFamily="34" charset="0"/>
              </a:rPr>
              <a:t>+ أقرب إلى العملاء</a:t>
            </a:r>
          </a:p>
          <a:p>
            <a:pPr algn="just" rtl="1">
              <a:spcBef>
                <a:spcPct val="20000"/>
              </a:spcBef>
            </a:pPr>
            <a:r>
              <a:rPr lang="ar-EG" sz="2000" dirty="0">
                <a:solidFill>
                  <a:srgbClr val="C00000"/>
                </a:solidFill>
                <a:latin typeface="Arial" pitchFamily="34" charset="0"/>
              </a:rPr>
              <a:t>– ازدواجية في المهام</a:t>
            </a:r>
          </a:p>
          <a:p>
            <a:pPr algn="just" rtl="1">
              <a:spcBef>
                <a:spcPct val="20000"/>
              </a:spcBef>
            </a:pPr>
            <a:r>
              <a:rPr lang="ar-EG" sz="2000" dirty="0">
                <a:solidFill>
                  <a:srgbClr val="C00000"/>
                </a:solidFill>
                <a:latin typeface="Arial" pitchFamily="34" charset="0"/>
              </a:rPr>
              <a:t>– رؤية محدودة لأهداف المنظمة</a:t>
            </a:r>
            <a:endParaRPr lang="en-US" sz="2000" dirty="0">
              <a:solidFill>
                <a:srgbClr val="C00000"/>
              </a:solidFill>
              <a:latin typeface="Arial" pitchFamily="34" charset="0"/>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descr="product departmentalization">
            <a:extLst>
              <a:ext uri="{FF2B5EF4-FFF2-40B4-BE49-F238E27FC236}">
                <a16:creationId xmlns:a16="http://schemas.microsoft.com/office/drawing/2014/main" id="{E9E24D92-D78A-0C80-5A7E-088481F6DB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4372" y="773262"/>
            <a:ext cx="5415292" cy="248766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E3C3624-FF60-60AF-1E8E-DFE91A32996D}"/>
              </a:ext>
            </a:extLst>
          </p:cNvPr>
          <p:cNvSpPr txBox="1"/>
          <p:nvPr/>
        </p:nvSpPr>
        <p:spPr>
          <a:xfrm>
            <a:off x="6266488" y="3774480"/>
            <a:ext cx="5483232" cy="707886"/>
          </a:xfrm>
          <a:prstGeom prst="rect">
            <a:avLst/>
          </a:prstGeom>
          <a:noFill/>
        </p:spPr>
        <p:txBody>
          <a:bodyPr wrap="square">
            <a:spAutoFit/>
          </a:bodyPr>
          <a:lstStyle/>
          <a:p>
            <a:pPr algn="ctr"/>
            <a:r>
              <a:rPr lang="en-US" sz="2000" b="1" dirty="0">
                <a:solidFill>
                  <a:srgbClr val="C00000"/>
                </a:solidFill>
                <a:latin typeface="Arial" pitchFamily="34" charset="0"/>
              </a:rPr>
              <a:t>Advantages Vs. Disadvantages of Product Departmentalization</a:t>
            </a:r>
            <a:endParaRPr lang="en-US" sz="2000" b="1" dirty="0">
              <a:solidFill>
                <a:srgbClr val="C00000"/>
              </a:solidFill>
            </a:endParaRPr>
          </a:p>
        </p:txBody>
      </p:sp>
    </p:spTree>
    <p:extLst>
      <p:ext uri="{BB962C8B-B14F-4D97-AF65-F5344CB8AC3E}">
        <p14:creationId xmlns:p14="http://schemas.microsoft.com/office/powerpoint/2010/main" val="12124508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711403"/>
            <a:ext cx="5565065" cy="271759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6135" y="1508100"/>
            <a:ext cx="5948754" cy="50002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02336" y="1557769"/>
            <a:ext cx="5793663" cy="5139869"/>
          </a:xfrm>
          <a:prstGeom prst="rect">
            <a:avLst/>
          </a:prstGeom>
          <a:noFill/>
        </p:spPr>
        <p:txBody>
          <a:bodyPr wrap="square" rtlCol="0">
            <a:spAutoFit/>
          </a:bodyPr>
          <a:lstStyle/>
          <a:p>
            <a:pPr algn="ctr"/>
            <a:r>
              <a:rPr lang="en-US" dirty="0"/>
              <a:t>is an organizational structure where employees are grouped based on the organization geographical location or territory.</a:t>
            </a:r>
          </a:p>
          <a:p>
            <a:pPr algn="ctr"/>
            <a:endParaRPr lang="en-US" dirty="0">
              <a:latin typeface="Tajawal ExtraBold" panose="00000800000000000000" pitchFamily="2" charset="-78"/>
              <a:cs typeface="Tajawal ExtraBold" panose="00000800000000000000" pitchFamily="2" charset="-78"/>
            </a:endParaRPr>
          </a:p>
          <a:p>
            <a:pPr algn="ctr"/>
            <a:r>
              <a:rPr lang="en-US" sz="1600" dirty="0">
                <a:solidFill>
                  <a:srgbClr val="C00000"/>
                </a:solidFill>
                <a:cs typeface="+mj-cs"/>
              </a:rPr>
              <a:t>For example, a large company may operate globally through its different zonal departments established on a country basis, a company may divide its operations into different regions, such as North America, Europe, and Asia, with each region being a separate department.</a:t>
            </a:r>
          </a:p>
          <a:p>
            <a:pPr algn="ctr"/>
            <a:endParaRPr lang="en-US" sz="1600" dirty="0">
              <a:cs typeface="+mj-cs"/>
            </a:endParaRPr>
          </a:p>
          <a:p>
            <a:pPr algn="ctr"/>
            <a:r>
              <a:rPr lang="ar-EG" sz="1600" dirty="0">
                <a:cs typeface="+mj-cs"/>
              </a:rPr>
              <a:t>هو هيكل تنظيمي يُصنّف فيه الموظفون بناءً على الموقع الجغرافي للمنظمة أو نطاقها الجغرافي.</a:t>
            </a:r>
          </a:p>
          <a:p>
            <a:pPr algn="ctr"/>
            <a:endParaRPr lang="ar-EG" sz="1600" dirty="0">
              <a:solidFill>
                <a:srgbClr val="C00000"/>
              </a:solidFill>
              <a:cs typeface="+mj-cs"/>
            </a:endParaRPr>
          </a:p>
          <a:p>
            <a:pPr algn="ctr"/>
            <a:r>
              <a:rPr lang="ar-EG" sz="1600" dirty="0">
                <a:solidFill>
                  <a:srgbClr val="C00000"/>
                </a:solidFill>
                <a:cs typeface="+mj-cs"/>
              </a:rPr>
              <a:t>فعلى سبيل المثال، قد تعمل شركة كبيرة على مستوى العالم من خلال أقسامها الإقليمية المختلفة المُنشأة على أساس كل دولة، وقد تُقسّم الشركة عملياتها إلى مناطق جغرافية مختلفة، مثل أمريكا الشمالية وأوروبا وآسيا، حيث تُمثّل كل منطقة قسمًا مستقلًا.</a:t>
            </a:r>
            <a:endParaRPr lang="en-US" sz="1600" dirty="0">
              <a:solidFill>
                <a:srgbClr val="C00000"/>
              </a:solidFill>
              <a:cs typeface="+mj-cs"/>
            </a:endParaRPr>
          </a:p>
          <a:p>
            <a:endParaRPr lang="en-US" sz="1600" dirty="0">
              <a:solidFill>
                <a:srgbClr val="C00000"/>
              </a:solidFill>
              <a:cs typeface="+mj-cs"/>
            </a:endParaRPr>
          </a:p>
          <a:p>
            <a:r>
              <a:rPr lang="en-US" sz="1600" dirty="0">
                <a:solidFill>
                  <a:srgbClr val="C00000"/>
                </a:solidFill>
                <a:cs typeface="+mj-cs"/>
              </a:rPr>
              <a:t>Other example: </a:t>
            </a:r>
            <a:r>
              <a:rPr lang="en-US" sz="1600" dirty="0">
                <a:solidFill>
                  <a:srgbClr val="C00000"/>
                </a:solidFill>
              </a:rPr>
              <a:t>Samsung organizing its operations by regions such as: Samsung Middle East, Samsung India, Samsung Europe </a:t>
            </a:r>
          </a:p>
          <a:p>
            <a:r>
              <a:rPr lang="en-US" sz="1600" dirty="0">
                <a:solidFill>
                  <a:srgbClr val="C00000"/>
                </a:solidFill>
              </a:rPr>
              <a:t>Samsung USA</a:t>
            </a:r>
            <a:endParaRPr lang="ar-EG" sz="1600" dirty="0">
              <a:solidFill>
                <a:srgbClr val="C00000"/>
              </a:solidFill>
              <a:cs typeface="+mj-cs"/>
            </a:endParaRPr>
          </a:p>
          <a:p>
            <a:pPr algn="ctr"/>
            <a:endParaRPr lang="en-US" dirty="0">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0" name="Picture 2" descr="geographic departmentalization">
            <a:extLst>
              <a:ext uri="{FF2B5EF4-FFF2-40B4-BE49-F238E27FC236}">
                <a16:creationId xmlns:a16="http://schemas.microsoft.com/office/drawing/2014/main" id="{B1976C8E-60ED-DE11-7855-8489747636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4882" y="773830"/>
            <a:ext cx="5404781" cy="243429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E4D50F2-C76E-E430-CDE0-5D6FE53C4B91}"/>
              </a:ext>
            </a:extLst>
          </p:cNvPr>
          <p:cNvSpPr txBox="1"/>
          <p:nvPr/>
        </p:nvSpPr>
        <p:spPr>
          <a:xfrm>
            <a:off x="7259058" y="3596471"/>
            <a:ext cx="3848548" cy="1569660"/>
          </a:xfrm>
          <a:prstGeom prst="rect">
            <a:avLst/>
          </a:prstGeom>
          <a:noFill/>
        </p:spPr>
        <p:txBody>
          <a:bodyPr wrap="square">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Geographic</a:t>
            </a:r>
            <a:r>
              <a:rPr lang="ar-EG" sz="2400" b="1" dirty="0">
                <a:solidFill>
                  <a:srgbClr val="C00000"/>
                </a:solidFill>
                <a:latin typeface="Tajawal ExtraBold" panose="00000800000000000000" pitchFamily="2" charset="-78"/>
                <a:cs typeface="Tajawal ExtraBold" panose="00000800000000000000" pitchFamily="2" charset="-78"/>
              </a:rPr>
              <a:t>/</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C00000"/>
                </a:solidFill>
              </a:rPr>
              <a:t>Territorial </a:t>
            </a:r>
            <a:r>
              <a:rPr lang="en-US" sz="2400" b="1" dirty="0">
                <a:solidFill>
                  <a:srgbClr val="C00000"/>
                </a:solidFill>
                <a:latin typeface="Tajawal ExtraBold" panose="00000800000000000000" pitchFamily="2" charset="-78"/>
                <a:cs typeface="Tajawal ExtraBold" panose="00000800000000000000" pitchFamily="2" charset="-78"/>
              </a:rPr>
              <a:t>departmentalization</a:t>
            </a:r>
          </a:p>
          <a:p>
            <a:pPr algn="ctr"/>
            <a:endParaRPr lang="en-US" sz="2400" b="1" dirty="0">
              <a:solidFill>
                <a:srgbClr val="C00000"/>
              </a:solidFill>
              <a:latin typeface="Tajawal ExtraBold" panose="00000800000000000000" pitchFamily="2" charset="-78"/>
              <a:cs typeface="Tajawal ExtraBold" panose="00000800000000000000" pitchFamily="2" charset="-78"/>
            </a:endParaRPr>
          </a:p>
          <a:p>
            <a:pPr algn="ctr"/>
            <a:r>
              <a:rPr lang="ar-EG" sz="2400" b="1" dirty="0">
                <a:solidFill>
                  <a:srgbClr val="C00000"/>
                </a:solidFill>
                <a:latin typeface="Tajawal ExtraBold" panose="00000800000000000000" pitchFamily="2" charset="-78"/>
                <a:cs typeface="Tajawal ExtraBold" panose="00000800000000000000" pitchFamily="2" charset="-78"/>
              </a:rPr>
              <a:t>التقسيم الجغرافي/الإقليمي</a:t>
            </a:r>
          </a:p>
        </p:txBody>
      </p:sp>
    </p:spTree>
    <p:extLst>
      <p:ext uri="{BB962C8B-B14F-4D97-AF65-F5344CB8AC3E}">
        <p14:creationId xmlns:p14="http://schemas.microsoft.com/office/powerpoint/2010/main" val="20719622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669746"/>
            <a:ext cx="5565065" cy="2622100"/>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0449" y="1508099"/>
            <a:ext cx="5565065" cy="51356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43885" y="1527695"/>
            <a:ext cx="5046778" cy="4832092"/>
          </a:xfrm>
          <a:prstGeom prst="rect">
            <a:avLst/>
          </a:prstGeom>
          <a:noFill/>
        </p:spPr>
        <p:txBody>
          <a:bodyPr wrap="square" rtlCol="0">
            <a:spAutoFit/>
          </a:bodyPr>
          <a:lstStyle/>
          <a:p>
            <a:pPr algn="just" eaLnBrk="1" hangingPunct="1">
              <a:spcBef>
                <a:spcPct val="30000"/>
              </a:spcBef>
            </a:pPr>
            <a:r>
              <a:rPr lang="en-US" sz="2000" dirty="0">
                <a:solidFill>
                  <a:schemeClr val="accent1">
                    <a:lumMod val="75000"/>
                  </a:schemeClr>
                </a:solidFill>
                <a:latin typeface="Arial" pitchFamily="34" charset="0"/>
              </a:rPr>
              <a:t>+ More effective and efficient handling of specific regional issues that arise</a:t>
            </a:r>
          </a:p>
          <a:p>
            <a:pPr algn="just" eaLnBrk="1" hangingPunct="1">
              <a:spcBef>
                <a:spcPct val="30000"/>
              </a:spcBef>
            </a:pPr>
            <a:r>
              <a:rPr lang="en-US" sz="2000" dirty="0">
                <a:solidFill>
                  <a:schemeClr val="accent1">
                    <a:lumMod val="75000"/>
                  </a:schemeClr>
                </a:solidFill>
                <a:latin typeface="Arial" pitchFamily="34" charset="0"/>
              </a:rPr>
              <a:t>+ Serve needs of unique geographic markets better</a:t>
            </a:r>
          </a:p>
          <a:p>
            <a:pPr algn="just" eaLnBrk="1" hangingPunct="1">
              <a:spcBef>
                <a:spcPct val="30000"/>
              </a:spcBef>
            </a:pPr>
            <a:r>
              <a:rPr lang="en-US" sz="2000" dirty="0">
                <a:solidFill>
                  <a:srgbClr val="C00000"/>
                </a:solidFill>
                <a:latin typeface="Arial" pitchFamily="34" charset="0"/>
                <a:cs typeface="Arial" pitchFamily="34" charset="0"/>
              </a:rPr>
              <a:t>–</a:t>
            </a:r>
            <a:r>
              <a:rPr lang="en-US" sz="2000" dirty="0">
                <a:solidFill>
                  <a:srgbClr val="C00000"/>
                </a:solidFill>
                <a:latin typeface="Arial" pitchFamily="34" charset="0"/>
              </a:rPr>
              <a:t> Duplication of functions</a:t>
            </a:r>
          </a:p>
          <a:p>
            <a:pPr algn="just" eaLnBrk="1" hangingPunct="1">
              <a:spcBef>
                <a:spcPct val="30000"/>
              </a:spcBef>
            </a:pPr>
            <a:r>
              <a:rPr lang="en-US" sz="2000" dirty="0">
                <a:solidFill>
                  <a:srgbClr val="C00000"/>
                </a:solidFill>
                <a:latin typeface="Arial" pitchFamily="34" charset="0"/>
                <a:cs typeface="Arial" pitchFamily="34" charset="0"/>
              </a:rPr>
              <a:t>–</a:t>
            </a:r>
            <a:r>
              <a:rPr lang="en-US" sz="2000" dirty="0">
                <a:solidFill>
                  <a:srgbClr val="C00000"/>
                </a:solidFill>
                <a:latin typeface="Arial" pitchFamily="34" charset="0"/>
              </a:rPr>
              <a:t> Can feel isolated from other organizational areas</a:t>
            </a:r>
            <a:endParaRPr lang="ar-EG" sz="2000" dirty="0">
              <a:solidFill>
                <a:srgbClr val="C00000"/>
              </a:solidFill>
              <a:latin typeface="Arial" pitchFamily="34" charset="0"/>
            </a:endParaRPr>
          </a:p>
          <a:p>
            <a:pPr algn="just" rtl="1" eaLnBrk="1" hangingPunct="1">
              <a:spcBef>
                <a:spcPct val="30000"/>
              </a:spcBef>
            </a:pPr>
            <a:endParaRPr lang="ar-EG" sz="2000" dirty="0">
              <a:solidFill>
                <a:srgbClr val="C00000"/>
              </a:solidFill>
              <a:latin typeface="Arial" pitchFamily="34" charset="0"/>
            </a:endParaRPr>
          </a:p>
          <a:p>
            <a:pPr algn="just" rtl="1">
              <a:spcBef>
                <a:spcPct val="30000"/>
              </a:spcBef>
            </a:pPr>
            <a:r>
              <a:rPr lang="ar-EG" sz="2000" b="1" dirty="0">
                <a:solidFill>
                  <a:schemeClr val="accent1"/>
                </a:solidFill>
                <a:latin typeface="Arial" pitchFamily="34" charset="0"/>
              </a:rPr>
              <a:t>+ معالجة أكثر فعالية وكفاءة للقضايا الإقليمية المحددة التي قد تنشأ</a:t>
            </a:r>
          </a:p>
          <a:p>
            <a:pPr algn="just" rtl="1">
              <a:spcBef>
                <a:spcPct val="30000"/>
              </a:spcBef>
            </a:pPr>
            <a:r>
              <a:rPr lang="ar-EG" sz="2000" b="1" dirty="0">
                <a:solidFill>
                  <a:schemeClr val="accent1"/>
                </a:solidFill>
                <a:latin typeface="Arial" pitchFamily="34" charset="0"/>
              </a:rPr>
              <a:t>+ تلبية احتياجات الأسواق الجغرافية الفريدة بشكل أفضل</a:t>
            </a:r>
          </a:p>
          <a:p>
            <a:pPr algn="just" rtl="1">
              <a:spcBef>
                <a:spcPct val="30000"/>
              </a:spcBef>
            </a:pPr>
            <a:r>
              <a:rPr lang="ar-EG" sz="2000" dirty="0">
                <a:solidFill>
                  <a:srgbClr val="C00000"/>
                </a:solidFill>
                <a:latin typeface="Arial" pitchFamily="34" charset="0"/>
              </a:rPr>
              <a:t>– ازدواجية في المهام</a:t>
            </a:r>
          </a:p>
          <a:p>
            <a:pPr algn="just" rtl="1">
              <a:spcBef>
                <a:spcPct val="30000"/>
              </a:spcBef>
            </a:pPr>
            <a:r>
              <a:rPr lang="ar-EG" sz="2000" dirty="0">
                <a:solidFill>
                  <a:srgbClr val="C00000"/>
                </a:solidFill>
                <a:latin typeface="Arial" pitchFamily="34" charset="0"/>
              </a:rPr>
              <a:t>– الشعور بالعزلة عن الأقسام الأخرى في المؤسسة</a:t>
            </a:r>
            <a:endParaRPr lang="en-US" sz="2000" dirty="0">
              <a:solidFill>
                <a:srgbClr val="C00000"/>
              </a:solidFill>
              <a:latin typeface="Arial" pitchFamily="34" charset="0"/>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0" name="Picture 2" descr="geographic departmentalization">
            <a:extLst>
              <a:ext uri="{FF2B5EF4-FFF2-40B4-BE49-F238E27FC236}">
                <a16:creationId xmlns:a16="http://schemas.microsoft.com/office/drawing/2014/main" id="{B1976C8E-60ED-DE11-7855-8489747636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4882" y="750349"/>
            <a:ext cx="5404781" cy="243429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42073B9-70B7-A222-AAC4-4C03C1FCCDCC}"/>
              </a:ext>
            </a:extLst>
          </p:cNvPr>
          <p:cNvSpPr txBox="1"/>
          <p:nvPr/>
        </p:nvSpPr>
        <p:spPr>
          <a:xfrm>
            <a:off x="6447415" y="3495703"/>
            <a:ext cx="5471834" cy="769441"/>
          </a:xfrm>
          <a:prstGeom prst="rect">
            <a:avLst/>
          </a:prstGeom>
          <a:noFill/>
        </p:spPr>
        <p:txBody>
          <a:bodyPr wrap="square">
            <a:spAutoFit/>
          </a:bodyPr>
          <a:lstStyle/>
          <a:p>
            <a:pPr algn="ctr"/>
            <a:r>
              <a:rPr lang="en-US" sz="2200" b="1" dirty="0">
                <a:solidFill>
                  <a:srgbClr val="C00000"/>
                </a:solidFill>
                <a:latin typeface="Arial" pitchFamily="34" charset="0"/>
              </a:rPr>
              <a:t>Advantages Vs. Disadvantages of Geographical Departmentalization</a:t>
            </a:r>
            <a:endParaRPr lang="en-US" sz="2200" b="1" dirty="0">
              <a:solidFill>
                <a:srgbClr val="C00000"/>
              </a:solidFill>
            </a:endParaRPr>
          </a:p>
        </p:txBody>
      </p:sp>
    </p:spTree>
    <p:extLst>
      <p:ext uri="{BB962C8B-B14F-4D97-AF65-F5344CB8AC3E}">
        <p14:creationId xmlns:p14="http://schemas.microsoft.com/office/powerpoint/2010/main" val="21228541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638216"/>
            <a:ext cx="5565065" cy="2745066"/>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087690"/>
            <a:ext cx="5915569" cy="55560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80430" y="1042516"/>
            <a:ext cx="5989141" cy="5755422"/>
          </a:xfrm>
          <a:prstGeom prst="rect">
            <a:avLst/>
          </a:prstGeom>
          <a:noFill/>
        </p:spPr>
        <p:txBody>
          <a:bodyPr wrap="square" rtlCol="0">
            <a:spAutoFit/>
          </a:bodyPr>
          <a:lstStyle/>
          <a:p>
            <a:pPr algn="ctr"/>
            <a:r>
              <a:rPr lang="en-US" sz="1600" dirty="0"/>
              <a:t>an organizational structure that groups employees based on specific customer groups or segments. This approach enables organizations to focus on the unique needs and preferences of each customer group, </a:t>
            </a:r>
            <a:r>
              <a:rPr lang="en-US" sz="1600" dirty="0">
                <a:cs typeface="Tajawal ExtraBold" panose="00000800000000000000" pitchFamily="2" charset="-78"/>
              </a:rPr>
              <a:t>each group of customers needs different tactics and strategies to handle them better. </a:t>
            </a:r>
            <a:endParaRPr lang="en-US" sz="1600" dirty="0"/>
          </a:p>
          <a:p>
            <a:pPr algn="ctr"/>
            <a:endParaRPr lang="en-US" sz="1600" dirty="0">
              <a:cs typeface="Tajawal ExtraBold" panose="00000800000000000000" pitchFamily="2" charset="-78"/>
            </a:endParaRPr>
          </a:p>
          <a:p>
            <a:pPr algn="ctr"/>
            <a:r>
              <a:rPr lang="en-US" sz="1600" dirty="0">
                <a:solidFill>
                  <a:srgbClr val="C00000"/>
                </a:solidFill>
                <a:cs typeface="Tajawal ExtraBold" panose="00000800000000000000" pitchFamily="2" charset="-78"/>
              </a:rPr>
              <a:t>For example, customers can be classified under types such as, international or foreign customers, inland or domestic customers, bulk purchasing or wholesale customers, retail customers, etc.</a:t>
            </a:r>
          </a:p>
          <a:p>
            <a:pPr algn="ctr"/>
            <a:r>
              <a:rPr lang="ar-EG" sz="1600" dirty="0">
                <a:cs typeface="Tajawal ExtraBold" panose="00000800000000000000" pitchFamily="2" charset="-78"/>
              </a:rPr>
              <a:t>هيكل تنظيمي يُصنّف الموظفين بناءً على مجموعات أو شرائح عملاء محددة. يُمكّن هذا النهج المؤسسات من التركيز على الاحتياجات والتفضيلات الفريدة لكل مجموعة عملاء، حيث تتطلب كل مجموعة من العملاء أساليب واستراتيجيات مختلفة للتعامل معها بشكل أفضل.</a:t>
            </a:r>
          </a:p>
          <a:p>
            <a:pPr algn="ctr"/>
            <a:endParaRPr lang="ar-EG" sz="1600" dirty="0">
              <a:cs typeface="Tajawal ExtraBold" panose="00000800000000000000" pitchFamily="2" charset="-78"/>
            </a:endParaRPr>
          </a:p>
          <a:p>
            <a:pPr algn="ctr" rtl="1"/>
            <a:r>
              <a:rPr lang="ar-EG" sz="1600" dirty="0">
                <a:solidFill>
                  <a:srgbClr val="C00000"/>
                </a:solidFill>
                <a:cs typeface="Tajawal ExtraBold" panose="00000800000000000000" pitchFamily="2" charset="-78"/>
              </a:rPr>
              <a:t>على سبيل المثال، يمكن تصنيف العملاء إلى أنواع مثل العملاء الدوليين أو الأجانب، والعملاء المحليين أو المحليين، وعملاء الشراء بالجملة أو البيع بالتجزئة، وما إلى ذلك.</a:t>
            </a:r>
            <a:endParaRPr lang="en-US" sz="1600" dirty="0">
              <a:solidFill>
                <a:srgbClr val="C00000"/>
              </a:solidFill>
              <a:cs typeface="Tajawal ExtraBold" panose="00000800000000000000" pitchFamily="2" charset="-78"/>
            </a:endParaRPr>
          </a:p>
          <a:p>
            <a:pPr algn="ctr" rtl="1"/>
            <a:endParaRPr lang="en-US" sz="1600" dirty="0">
              <a:solidFill>
                <a:srgbClr val="C00000"/>
              </a:solidFill>
              <a:cs typeface="Tajawal ExtraBold" panose="00000800000000000000" pitchFamily="2" charset="-78"/>
            </a:endParaRPr>
          </a:p>
          <a:p>
            <a:r>
              <a:rPr lang="en-US" sz="1600" dirty="0">
                <a:solidFill>
                  <a:srgbClr val="C00000"/>
                </a:solidFill>
              </a:rPr>
              <a:t>For example, Bank have:</a:t>
            </a:r>
          </a:p>
          <a:p>
            <a:r>
              <a:rPr lang="en-US" sz="1600" dirty="0">
                <a:solidFill>
                  <a:srgbClr val="C00000"/>
                </a:solidFill>
              </a:rPr>
              <a:t>Retail Banking Department (individual customers) </a:t>
            </a:r>
          </a:p>
          <a:p>
            <a:r>
              <a:rPr lang="en-US" sz="1600" dirty="0">
                <a:solidFill>
                  <a:srgbClr val="C00000"/>
                </a:solidFill>
              </a:rPr>
              <a:t>Business Banking Department (companies and businesses) </a:t>
            </a:r>
          </a:p>
          <a:p>
            <a:r>
              <a:rPr lang="en-US" sz="1600" dirty="0">
                <a:solidFill>
                  <a:srgbClr val="C00000"/>
                </a:solidFill>
              </a:rPr>
              <a:t>VIP/Private Banking Department (high-income clients) </a:t>
            </a:r>
          </a:p>
          <a:p>
            <a:r>
              <a:rPr lang="en-US" sz="1600" dirty="0">
                <a:solidFill>
                  <a:srgbClr val="C00000"/>
                </a:solidFill>
              </a:rPr>
              <a:t>Each department focuses on the specific needs of its customer group.</a:t>
            </a:r>
          </a:p>
          <a:p>
            <a:pPr algn="ctr" rtl="1"/>
            <a:endParaRPr lang="en-US" sz="1600" dirty="0">
              <a:solidFill>
                <a:srgbClr val="C00000"/>
              </a:solidFill>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descr="customer departmentalization">
            <a:extLst>
              <a:ext uri="{FF2B5EF4-FFF2-40B4-BE49-F238E27FC236}">
                <a16:creationId xmlns:a16="http://schemas.microsoft.com/office/drawing/2014/main" id="{3D4FB0AD-F46E-6556-640F-17F40A1EC3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4372" y="747557"/>
            <a:ext cx="5336464" cy="231096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BC1CDA8-8CB6-8917-BA97-EFBE211FF996}"/>
              </a:ext>
            </a:extLst>
          </p:cNvPr>
          <p:cNvSpPr txBox="1"/>
          <p:nvPr/>
        </p:nvSpPr>
        <p:spPr>
          <a:xfrm>
            <a:off x="7473189" y="3651908"/>
            <a:ext cx="3888828" cy="1569660"/>
          </a:xfrm>
          <a:prstGeom prst="rect">
            <a:avLst/>
          </a:prstGeom>
          <a:noFill/>
        </p:spPr>
        <p:txBody>
          <a:bodyPr wrap="square">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Customer departmentalization</a:t>
            </a:r>
            <a:endParaRPr lang="ar-EG" sz="2400" b="1" dirty="0">
              <a:solidFill>
                <a:srgbClr val="C00000"/>
              </a:solidFill>
              <a:latin typeface="Tajawal ExtraBold" panose="00000800000000000000" pitchFamily="2" charset="-78"/>
              <a:cs typeface="Tajawal ExtraBold" panose="00000800000000000000" pitchFamily="2" charset="-78"/>
            </a:endParaRPr>
          </a:p>
          <a:p>
            <a:pPr algn="ctr"/>
            <a:endParaRPr lang="ar-EG" sz="2400" b="1" dirty="0">
              <a:solidFill>
                <a:srgbClr val="C00000"/>
              </a:solidFill>
              <a:latin typeface="Tajawal ExtraBold" panose="00000800000000000000" pitchFamily="2" charset="-78"/>
              <a:cs typeface="Tajawal ExtraBold" panose="00000800000000000000" pitchFamily="2" charset="-78"/>
            </a:endParaRPr>
          </a:p>
          <a:p>
            <a:pPr algn="ctr"/>
            <a:r>
              <a:rPr lang="ar-EG" sz="2400" b="1" dirty="0">
                <a:solidFill>
                  <a:srgbClr val="C00000"/>
                </a:solidFill>
                <a:latin typeface="Tajawal ExtraBold" panose="00000800000000000000" pitchFamily="2" charset="-78"/>
                <a:cs typeface="Tajawal ExtraBold" panose="00000800000000000000" pitchFamily="2" charset="-78"/>
              </a:rPr>
              <a:t>التقسيم حسب العملاء</a:t>
            </a:r>
            <a:r>
              <a:rPr lang="en-US" sz="2400" dirty="0">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4933306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894786" y="659237"/>
            <a:ext cx="5071079" cy="2769764"/>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6134" y="1065222"/>
            <a:ext cx="6513621" cy="55785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7155" y="1010994"/>
            <a:ext cx="6353342" cy="5701561"/>
          </a:xfrm>
          <a:prstGeom prst="rect">
            <a:avLst/>
          </a:prstGeom>
          <a:noFill/>
        </p:spPr>
        <p:txBody>
          <a:bodyPr wrap="square" rtlCol="0">
            <a:spAutoFit/>
          </a:bodyPr>
          <a:lstStyle/>
          <a:p>
            <a:pPr algn="just" eaLnBrk="1" hangingPunct="1">
              <a:spcBef>
                <a:spcPct val="30000"/>
              </a:spcBef>
            </a:pPr>
            <a:r>
              <a:rPr lang="en-US" sz="1500" dirty="0">
                <a:solidFill>
                  <a:schemeClr val="accent1"/>
                </a:solidFill>
                <a:cs typeface="+mj-cs"/>
              </a:rPr>
              <a:t>+ Customers’ needs and problems can be met by specialists</a:t>
            </a:r>
          </a:p>
          <a:p>
            <a:pPr fontAlgn="base"/>
            <a:r>
              <a:rPr lang="en-US" sz="1500" dirty="0">
                <a:solidFill>
                  <a:schemeClr val="accent1"/>
                </a:solidFill>
                <a:cs typeface="+mj-cs"/>
              </a:rPr>
              <a:t>+ Can provide more personalized and tailored services leading to increased customer satisfaction</a:t>
            </a:r>
            <a:r>
              <a:rPr lang="en-US" sz="1500" dirty="0">
                <a:solidFill>
                  <a:schemeClr val="accent1"/>
                </a:solidFill>
                <a:cs typeface="+mj-cs"/>
                <a:hlinkClick r:id="rId2">
                  <a:extLst>
                    <a:ext uri="{A12FA001-AC4F-418D-AE19-62706E023703}">
                      <ahyp:hlinkClr xmlns:ahyp="http://schemas.microsoft.com/office/drawing/2018/hyperlinkcolor" val="tx"/>
                    </a:ext>
                  </a:extLst>
                </a:hlinkClick>
              </a:rPr>
              <a:t> </a:t>
            </a:r>
            <a:r>
              <a:rPr lang="en-US" sz="1500" dirty="0">
                <a:solidFill>
                  <a:schemeClr val="accent1"/>
                </a:solidFill>
                <a:cs typeface="+mj-cs"/>
              </a:rPr>
              <a:t>and loyalty.</a:t>
            </a:r>
          </a:p>
          <a:p>
            <a:pPr fontAlgn="base"/>
            <a:r>
              <a:rPr lang="en-US" sz="1500" dirty="0">
                <a:solidFill>
                  <a:schemeClr val="accent1"/>
                </a:solidFill>
                <a:cs typeface="+mj-cs"/>
              </a:rPr>
              <a:t>+ Can lead to better communication and coordination among employees in the same customer segment, resulting in improved teamwork and collaboration.</a:t>
            </a:r>
          </a:p>
          <a:p>
            <a:pPr marL="285750" indent="-285750" algn="just" eaLnBrk="1" hangingPunct="1">
              <a:spcBef>
                <a:spcPct val="30000"/>
              </a:spcBef>
              <a:buFontTx/>
              <a:buChar char="-"/>
            </a:pPr>
            <a:r>
              <a:rPr lang="en-US" sz="1500" dirty="0">
                <a:solidFill>
                  <a:srgbClr val="C00000"/>
                </a:solidFill>
                <a:cs typeface="+mj-cs"/>
              </a:rPr>
              <a:t>Duplication of functions</a:t>
            </a:r>
          </a:p>
          <a:p>
            <a:pPr marL="285750" indent="-285750" algn="just" eaLnBrk="1" hangingPunct="1">
              <a:spcBef>
                <a:spcPct val="30000"/>
              </a:spcBef>
              <a:buFontTx/>
              <a:buChar char="-"/>
            </a:pPr>
            <a:r>
              <a:rPr lang="en-US" sz="1500" dirty="0">
                <a:solidFill>
                  <a:srgbClr val="C00000"/>
                </a:solidFill>
                <a:cs typeface="+mj-cs"/>
              </a:rPr>
              <a:t>Limited view of organizational goals</a:t>
            </a:r>
          </a:p>
          <a:p>
            <a:pPr marL="285750" indent="-285750" algn="just" eaLnBrk="1" hangingPunct="1">
              <a:spcBef>
                <a:spcPct val="30000"/>
              </a:spcBef>
              <a:buFontTx/>
              <a:buChar char="-"/>
            </a:pPr>
            <a:r>
              <a:rPr lang="en-US" sz="1500" dirty="0">
                <a:solidFill>
                  <a:srgbClr val="C00000"/>
                </a:solidFill>
                <a:cs typeface="+mj-cs"/>
              </a:rPr>
              <a:t>Can create competition and conflicts between departments, leading to a lack of cooperation and teamwork.</a:t>
            </a:r>
          </a:p>
          <a:p>
            <a:pPr marL="285750" indent="-285750" algn="just" eaLnBrk="1" hangingPunct="1">
              <a:spcBef>
                <a:spcPct val="30000"/>
              </a:spcBef>
              <a:buFontTx/>
              <a:buChar char="-"/>
            </a:pPr>
            <a:r>
              <a:rPr lang="en-US" sz="1500" dirty="0">
                <a:solidFill>
                  <a:srgbClr val="C00000"/>
                </a:solidFill>
                <a:cs typeface="+mj-cs"/>
              </a:rPr>
              <a:t>May not be suitable for organizations that need to quickly adapt to changes in market conditions or customer needs, as changes may be slower to implement across different customer segments.</a:t>
            </a:r>
          </a:p>
          <a:p>
            <a:pPr algn="just" rtl="1">
              <a:spcBef>
                <a:spcPct val="30000"/>
              </a:spcBef>
            </a:pPr>
            <a:r>
              <a:rPr lang="ar-EG" sz="1500" dirty="0">
                <a:solidFill>
                  <a:schemeClr val="accent1"/>
                </a:solidFill>
                <a:cs typeface="+mj-cs"/>
              </a:rPr>
              <a:t>+ يمكن تلبية احتياجات العملاء وحل مشاكلهم من قِبل متخصصين.</a:t>
            </a:r>
          </a:p>
          <a:p>
            <a:pPr algn="just" rtl="1">
              <a:spcBef>
                <a:spcPct val="30000"/>
              </a:spcBef>
            </a:pPr>
            <a:r>
              <a:rPr lang="ar-EG" sz="1500" dirty="0">
                <a:solidFill>
                  <a:schemeClr val="accent1"/>
                </a:solidFill>
                <a:cs typeface="+mj-cs"/>
              </a:rPr>
              <a:t>+ يمكن توفير خدمات أكثر تخصيصًا وتفصيلًا، مما يؤدي إلى زيادة رضا العملاء وولائهم.</a:t>
            </a:r>
          </a:p>
          <a:p>
            <a:pPr algn="just" rtl="1">
              <a:spcBef>
                <a:spcPct val="30000"/>
              </a:spcBef>
            </a:pPr>
            <a:r>
              <a:rPr lang="ar-EG" sz="1500" dirty="0">
                <a:solidFill>
                  <a:schemeClr val="accent1"/>
                </a:solidFill>
                <a:cs typeface="+mj-cs"/>
              </a:rPr>
              <a:t>+ يمكن أن يؤدي إلى تحسين التواصل والتنسيق بين الموظفين في نفس شريحة العملاء، مما يُحسّن العمل الجماعي والتعاون.</a:t>
            </a:r>
          </a:p>
          <a:p>
            <a:pPr algn="just" rtl="1">
              <a:spcBef>
                <a:spcPct val="30000"/>
              </a:spcBef>
            </a:pPr>
            <a:r>
              <a:rPr lang="ar-EG" sz="1500" dirty="0">
                <a:solidFill>
                  <a:srgbClr val="C00000"/>
                </a:solidFill>
                <a:cs typeface="+mj-cs"/>
              </a:rPr>
              <a:t>- ازدواجية في المهام.</a:t>
            </a:r>
          </a:p>
          <a:p>
            <a:pPr algn="just" rtl="1">
              <a:spcBef>
                <a:spcPct val="30000"/>
              </a:spcBef>
            </a:pPr>
            <a:r>
              <a:rPr lang="ar-EG" sz="1500" dirty="0">
                <a:solidFill>
                  <a:srgbClr val="C00000"/>
                </a:solidFill>
                <a:cs typeface="+mj-cs"/>
              </a:rPr>
              <a:t>- رؤية محدودة لأهداف المنظمة.</a:t>
            </a:r>
          </a:p>
          <a:p>
            <a:pPr algn="just" rtl="1">
              <a:spcBef>
                <a:spcPct val="30000"/>
              </a:spcBef>
            </a:pPr>
            <a:r>
              <a:rPr lang="ar-EG" sz="1500" dirty="0">
                <a:solidFill>
                  <a:srgbClr val="C00000"/>
                </a:solidFill>
                <a:cs typeface="+mj-cs"/>
              </a:rPr>
              <a:t>- قد يُؤدي إلى منافسة وصراعات بين الأقسام، مما يُؤدي إلى نقص التعاون والعمل الجماعي.</a:t>
            </a:r>
          </a:p>
          <a:p>
            <a:pPr algn="just" rtl="1">
              <a:spcBef>
                <a:spcPct val="30000"/>
              </a:spcBef>
            </a:pPr>
            <a:r>
              <a:rPr lang="ar-EG" sz="1500" dirty="0">
                <a:solidFill>
                  <a:srgbClr val="C00000"/>
                </a:solidFill>
                <a:cs typeface="+mj-cs"/>
              </a:rPr>
              <a:t>- قد لا يكون مناسبًا للمنظمات التي تحتاج إلى التكيف بسرعة مع تغيرات ظروف السوق أو احتياجات العملاء، حيث قد يكون تطبيق التغييرات أبطأ في مختلف شرائح العملاء.</a:t>
            </a:r>
            <a:endParaRPr lang="en-US" sz="1500" dirty="0">
              <a:solidFill>
                <a:srgbClr val="C00000"/>
              </a:solidFill>
              <a:cs typeface="+mj-cs"/>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descr="customer departmentalization">
            <a:extLst>
              <a:ext uri="{FF2B5EF4-FFF2-40B4-BE49-F238E27FC236}">
                <a16:creationId xmlns:a16="http://schemas.microsoft.com/office/drawing/2014/main" id="{3D4FB0AD-F46E-6556-640F-17F40A1EC3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04992" y="747554"/>
            <a:ext cx="4705843" cy="231096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6F02436-4BD0-C271-F000-71C4FE996A04}"/>
              </a:ext>
            </a:extLst>
          </p:cNvPr>
          <p:cNvSpPr txBox="1"/>
          <p:nvPr/>
        </p:nvSpPr>
        <p:spPr>
          <a:xfrm>
            <a:off x="7338688" y="3694914"/>
            <a:ext cx="4606157" cy="646331"/>
          </a:xfrm>
          <a:prstGeom prst="rect">
            <a:avLst/>
          </a:prstGeom>
          <a:noFill/>
        </p:spPr>
        <p:txBody>
          <a:bodyPr wrap="square">
            <a:spAutoFit/>
          </a:bodyPr>
          <a:lstStyle/>
          <a:p>
            <a:pPr algn="ctr"/>
            <a:r>
              <a:rPr lang="en-US" sz="1800" b="1" dirty="0">
                <a:solidFill>
                  <a:srgbClr val="C00000"/>
                </a:solidFill>
                <a:latin typeface="Arial" pitchFamily="34" charset="0"/>
              </a:rPr>
              <a:t>Advantages Vs. Disadvantages of Customer Departmentalization</a:t>
            </a:r>
            <a:endParaRPr lang="en-US" sz="1800" b="1" dirty="0">
              <a:solidFill>
                <a:srgbClr val="C00000"/>
              </a:solidFill>
            </a:endParaRPr>
          </a:p>
        </p:txBody>
      </p:sp>
    </p:spTree>
    <p:extLst>
      <p:ext uri="{BB962C8B-B14F-4D97-AF65-F5344CB8AC3E}">
        <p14:creationId xmlns:p14="http://schemas.microsoft.com/office/powerpoint/2010/main" val="26877809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648723"/>
            <a:ext cx="5565065" cy="337063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155869"/>
            <a:ext cx="6084554" cy="56226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61950" y="1349341"/>
            <a:ext cx="5734049" cy="5632311"/>
          </a:xfrm>
          <a:prstGeom prst="rect">
            <a:avLst/>
          </a:prstGeom>
          <a:noFill/>
        </p:spPr>
        <p:txBody>
          <a:bodyPr wrap="square" rtlCol="0">
            <a:spAutoFit/>
          </a:bodyPr>
          <a:lstStyle/>
          <a:p>
            <a:r>
              <a:rPr lang="en-US" dirty="0"/>
              <a:t>a structure where employees report to </a:t>
            </a:r>
            <a:r>
              <a:rPr lang="en-US" b="1" dirty="0"/>
              <a:t>two managers</a:t>
            </a:r>
            <a:r>
              <a:rPr lang="en-US" dirty="0"/>
              <a:t> at the same time — usually a functional manager and a project manager.</a:t>
            </a:r>
          </a:p>
          <a:p>
            <a:endParaRPr lang="en-US" dirty="0"/>
          </a:p>
          <a:p>
            <a:r>
              <a:rPr lang="en-US" dirty="0">
                <a:solidFill>
                  <a:srgbClr val="C00000"/>
                </a:solidFill>
              </a:rPr>
              <a:t>Example: Google may have employees working in:</a:t>
            </a:r>
          </a:p>
          <a:p>
            <a:pPr marL="285750" indent="-285750">
              <a:buFont typeface="Arial" panose="020B0604020202020204" pitchFamily="34" charset="0"/>
              <a:buChar char="•"/>
            </a:pPr>
            <a:r>
              <a:rPr lang="en-US" dirty="0">
                <a:solidFill>
                  <a:srgbClr val="C00000"/>
                </a:solidFill>
              </a:rPr>
              <a:t>Functional departments like Engineering, Marketing, and Design </a:t>
            </a:r>
          </a:p>
          <a:p>
            <a:pPr marL="285750" indent="-285750">
              <a:buFont typeface="Arial" panose="020B0604020202020204" pitchFamily="34" charset="0"/>
              <a:buChar char="•"/>
            </a:pPr>
            <a:r>
              <a:rPr lang="en-US" dirty="0">
                <a:solidFill>
                  <a:srgbClr val="C00000"/>
                </a:solidFill>
              </a:rPr>
              <a:t>Project teams for specific products such as Google Maps or Gmail </a:t>
            </a:r>
          </a:p>
          <a:p>
            <a:r>
              <a:rPr lang="en-US" dirty="0">
                <a:solidFill>
                  <a:srgbClr val="C00000"/>
                </a:solidFill>
              </a:rPr>
              <a:t>An engineer may report to:</a:t>
            </a:r>
          </a:p>
          <a:p>
            <a:r>
              <a:rPr lang="en-US" dirty="0">
                <a:solidFill>
                  <a:srgbClr val="C00000"/>
                </a:solidFill>
              </a:rPr>
              <a:t>the Engineering Manager, and </a:t>
            </a:r>
          </a:p>
          <a:p>
            <a:r>
              <a:rPr lang="en-US" dirty="0">
                <a:solidFill>
                  <a:srgbClr val="C00000"/>
                </a:solidFill>
              </a:rPr>
              <a:t>the Project Manager of a specific product team.</a:t>
            </a:r>
          </a:p>
          <a:p>
            <a:pPr algn="r" rtl="1"/>
            <a:r>
              <a:rPr lang="ar-EG" dirty="0">
                <a:solidFill>
                  <a:srgbClr val="C00000"/>
                </a:solidFill>
              </a:rPr>
              <a:t>هيكل إداري يتبع فيه الموظفون لمديرين في آن واحد، عادةً مدير وظيفي ومدير مشروع.</a:t>
            </a:r>
          </a:p>
          <a:p>
            <a:pPr algn="r" rtl="1"/>
            <a:endParaRPr lang="ar-EG" dirty="0">
              <a:solidFill>
                <a:srgbClr val="C00000"/>
              </a:solidFill>
            </a:endParaRPr>
          </a:p>
          <a:p>
            <a:pPr algn="r" rtl="1"/>
            <a:r>
              <a:rPr lang="ar-EG" dirty="0">
                <a:solidFill>
                  <a:srgbClr val="C00000"/>
                </a:solidFill>
              </a:rPr>
              <a:t>مثال: قد يعمل موظفو جوجل في:</a:t>
            </a:r>
            <a:endParaRPr lang="en-US" dirty="0">
              <a:solidFill>
                <a:srgbClr val="C00000"/>
              </a:solidFill>
            </a:endParaRPr>
          </a:p>
          <a:p>
            <a:pPr algn="r" rtl="1"/>
            <a:r>
              <a:rPr lang="en-US" dirty="0">
                <a:solidFill>
                  <a:srgbClr val="C00000"/>
                </a:solidFill>
              </a:rPr>
              <a:t> </a:t>
            </a:r>
            <a:r>
              <a:rPr lang="ar-EG" dirty="0">
                <a:solidFill>
                  <a:srgbClr val="C00000"/>
                </a:solidFill>
              </a:rPr>
              <a:t>أقسام وظيفية مثل الهندسة والتسويق والتصميم</a:t>
            </a:r>
          </a:p>
          <a:p>
            <a:pPr algn="r" rtl="1"/>
            <a:r>
              <a:rPr lang="ar-EG" dirty="0">
                <a:solidFill>
                  <a:srgbClr val="C00000"/>
                </a:solidFill>
              </a:rPr>
              <a:t>فرق مشاريع لمنتجات محددة مثل خرائط جوجل أو جيميل</a:t>
            </a:r>
          </a:p>
          <a:p>
            <a:pPr algn="r" rtl="1"/>
            <a:r>
              <a:rPr lang="ar-EG" dirty="0">
                <a:solidFill>
                  <a:srgbClr val="C00000"/>
                </a:solidFill>
              </a:rPr>
              <a:t>قد يتبع المهندس لـ:</a:t>
            </a:r>
            <a:r>
              <a:rPr lang="en-US" dirty="0">
                <a:solidFill>
                  <a:srgbClr val="C00000"/>
                </a:solidFill>
              </a:rPr>
              <a:t> </a:t>
            </a:r>
            <a:r>
              <a:rPr lang="ar-EG" dirty="0">
                <a:solidFill>
                  <a:srgbClr val="C00000"/>
                </a:solidFill>
              </a:rPr>
              <a:t>مديره المباشر، ومدير مشروع لفريق منتج محدد.</a:t>
            </a:r>
            <a:endParaRPr lang="en-US" dirty="0">
              <a:solidFill>
                <a:srgbClr val="C00000"/>
              </a:solidFill>
            </a:endParaRPr>
          </a:p>
          <a:p>
            <a:pPr algn="ctr"/>
            <a:endParaRPr lang="en-US" dirty="0">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218" name="Picture 2" descr="combined departmentalization">
            <a:extLst>
              <a:ext uri="{FF2B5EF4-FFF2-40B4-BE49-F238E27FC236}">
                <a16:creationId xmlns:a16="http://schemas.microsoft.com/office/drawing/2014/main" id="{0CD8D40B-9D63-2017-1D6E-356ED19C78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6924" y="767178"/>
            <a:ext cx="5303126" cy="31337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A359B1D-3B07-C6B7-A4BB-520698E201B6}"/>
              </a:ext>
            </a:extLst>
          </p:cNvPr>
          <p:cNvSpPr txBox="1"/>
          <p:nvPr/>
        </p:nvSpPr>
        <p:spPr>
          <a:xfrm>
            <a:off x="7770971" y="4073164"/>
            <a:ext cx="3285912" cy="1569660"/>
          </a:xfrm>
          <a:prstGeom prst="rect">
            <a:avLst/>
          </a:prstGeom>
          <a:noFill/>
        </p:spPr>
        <p:txBody>
          <a:bodyPr wrap="square">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Combined ( Matrix ) departmentalization</a:t>
            </a:r>
            <a:endParaRPr lang="ar-EG" sz="2400" b="1" dirty="0">
              <a:solidFill>
                <a:srgbClr val="C00000"/>
              </a:solidFill>
              <a:latin typeface="Tajawal ExtraBold" panose="00000800000000000000" pitchFamily="2" charset="-78"/>
              <a:cs typeface="Tajawal ExtraBold" panose="00000800000000000000" pitchFamily="2" charset="-78"/>
            </a:endParaRPr>
          </a:p>
          <a:p>
            <a:pPr algn="ctr"/>
            <a:endParaRPr lang="ar-EG" sz="2400" b="1" dirty="0">
              <a:solidFill>
                <a:srgbClr val="C00000"/>
              </a:solidFill>
              <a:cs typeface="Tajawal ExtraBold" panose="00000800000000000000" pitchFamily="2" charset="-78"/>
            </a:endParaRPr>
          </a:p>
          <a:p>
            <a:pPr algn="ctr"/>
            <a:r>
              <a:rPr lang="ar-EG" sz="2400" b="1" dirty="0">
                <a:solidFill>
                  <a:srgbClr val="C00000"/>
                </a:solidFill>
                <a:cs typeface="Tajawal ExtraBold" panose="00000800000000000000" pitchFamily="2" charset="-78"/>
              </a:rPr>
              <a:t>التقسيم </a:t>
            </a:r>
            <a:r>
              <a:rPr lang="ar-EG" sz="2400" b="1" dirty="0" err="1">
                <a:solidFill>
                  <a:srgbClr val="C00000"/>
                </a:solidFill>
                <a:cs typeface="Tajawal ExtraBold" panose="00000800000000000000" pitchFamily="2" charset="-78"/>
              </a:rPr>
              <a:t>المصفوفى</a:t>
            </a:r>
            <a:endParaRPr lang="en-US" sz="2400" dirty="0"/>
          </a:p>
        </p:txBody>
      </p:sp>
    </p:spTree>
    <p:extLst>
      <p:ext uri="{BB962C8B-B14F-4D97-AF65-F5344CB8AC3E}">
        <p14:creationId xmlns:p14="http://schemas.microsoft.com/office/powerpoint/2010/main" val="39827785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627703"/>
            <a:ext cx="5565065" cy="2295013"/>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082434"/>
            <a:ext cx="6059592" cy="569604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80431" y="1153001"/>
            <a:ext cx="6059592" cy="5539978"/>
          </a:xfrm>
          <a:prstGeom prst="rect">
            <a:avLst/>
          </a:prstGeom>
          <a:noFill/>
        </p:spPr>
        <p:txBody>
          <a:bodyPr wrap="square" rtlCol="0">
            <a:spAutoFit/>
          </a:bodyPr>
          <a:lstStyle/>
          <a:p>
            <a:pPr algn="ctr"/>
            <a:r>
              <a:rPr lang="en-US" sz="1600" dirty="0">
                <a:cs typeface="+mj-cs"/>
              </a:rPr>
              <a:t>an organizational structure where activities are grouped based on the </a:t>
            </a:r>
            <a:r>
              <a:rPr lang="en-US" sz="1600" b="1" dirty="0">
                <a:cs typeface="+mj-cs"/>
              </a:rPr>
              <a:t>time of day or the shift</a:t>
            </a:r>
            <a:r>
              <a:rPr lang="en-US" sz="1600" dirty="0">
                <a:cs typeface="+mj-cs"/>
              </a:rPr>
              <a:t> in which they are performed. This approach is commonly used by organizations operating continuously, requiring 24-hour service, or needing to maximize equipment utilization</a:t>
            </a:r>
          </a:p>
          <a:p>
            <a:endParaRPr lang="en-US" sz="1600" dirty="0">
              <a:cs typeface="+mj-cs"/>
            </a:endParaRPr>
          </a:p>
          <a:p>
            <a:r>
              <a:rPr lang="en-US" sz="1500" dirty="0">
                <a:solidFill>
                  <a:srgbClr val="C00000"/>
                </a:solidFill>
                <a:cs typeface="+mj-cs"/>
              </a:rPr>
              <a:t>Examples of such organizations include; hospitals, hotels, airports, police, security.</a:t>
            </a:r>
          </a:p>
          <a:p>
            <a:r>
              <a:rPr lang="en-US" sz="1500" b="1" dirty="0">
                <a:solidFill>
                  <a:srgbClr val="C00000"/>
                </a:solidFill>
                <a:cs typeface="+mj-cs"/>
              </a:rPr>
              <a:t>Other Ex: Manufacturing Plant:</a:t>
            </a:r>
            <a:r>
              <a:rPr lang="en-US" sz="1500" dirty="0">
                <a:solidFill>
                  <a:srgbClr val="C00000"/>
                </a:solidFill>
                <a:cs typeface="+mj-cs"/>
              </a:rPr>
              <a:t> A factory may have three distinct, rotating, or fixed </a:t>
            </a:r>
            <a:r>
              <a:rPr lang="en-US" sz="1500" dirty="0" err="1">
                <a:solidFill>
                  <a:srgbClr val="C00000"/>
                </a:solidFill>
                <a:cs typeface="+mj-cs"/>
              </a:rPr>
              <a:t>shifts:</a:t>
            </a:r>
            <a:r>
              <a:rPr lang="en-US" sz="1500" b="1" dirty="0" err="1">
                <a:solidFill>
                  <a:srgbClr val="C00000"/>
                </a:solidFill>
                <a:cs typeface="+mj-cs"/>
              </a:rPr>
              <a:t>Morning</a:t>
            </a:r>
            <a:r>
              <a:rPr lang="en-US" sz="1500" b="1" dirty="0">
                <a:solidFill>
                  <a:srgbClr val="C00000"/>
                </a:solidFill>
                <a:cs typeface="+mj-cs"/>
              </a:rPr>
              <a:t> Shift</a:t>
            </a:r>
            <a:r>
              <a:rPr lang="en-US" sz="1500" dirty="0">
                <a:solidFill>
                  <a:srgbClr val="C00000"/>
                </a:solidFill>
                <a:cs typeface="+mj-cs"/>
              </a:rPr>
              <a:t> (7:00 AM - 3:00 PM)</a:t>
            </a:r>
          </a:p>
          <a:p>
            <a:r>
              <a:rPr lang="en-US" sz="1500" b="1" dirty="0">
                <a:solidFill>
                  <a:srgbClr val="C00000"/>
                </a:solidFill>
                <a:cs typeface="+mj-cs"/>
              </a:rPr>
              <a:t>Afternoon Shift</a:t>
            </a:r>
            <a:r>
              <a:rPr lang="en-US" sz="1500" dirty="0">
                <a:solidFill>
                  <a:srgbClr val="C00000"/>
                </a:solidFill>
                <a:cs typeface="+mj-cs"/>
              </a:rPr>
              <a:t> (3:00 PM - 11:00 PM)</a:t>
            </a:r>
          </a:p>
          <a:p>
            <a:r>
              <a:rPr lang="en-US" sz="1500" b="1" dirty="0">
                <a:solidFill>
                  <a:srgbClr val="C00000"/>
                </a:solidFill>
                <a:cs typeface="+mj-cs"/>
              </a:rPr>
              <a:t>Night Shift</a:t>
            </a:r>
            <a:r>
              <a:rPr lang="en-US" sz="1500" dirty="0">
                <a:solidFill>
                  <a:srgbClr val="C00000"/>
                </a:solidFill>
                <a:cs typeface="+mj-cs"/>
              </a:rPr>
              <a:t> (11:00 PM - 7:00 AM)</a:t>
            </a:r>
            <a:br>
              <a:rPr lang="en-US" sz="1500" dirty="0">
                <a:solidFill>
                  <a:srgbClr val="C00000"/>
                </a:solidFill>
                <a:cs typeface="+mj-cs"/>
              </a:rPr>
            </a:br>
            <a:r>
              <a:rPr lang="en-US" sz="1500" dirty="0">
                <a:solidFill>
                  <a:srgbClr val="C00000"/>
                </a:solidFill>
                <a:cs typeface="+mj-cs"/>
              </a:rPr>
              <a:t>Each shift has its own supervisor, workers, and specialized team to maintain continuous production.</a:t>
            </a:r>
          </a:p>
          <a:p>
            <a:endParaRPr lang="en-US" sz="1600" dirty="0">
              <a:cs typeface="+mj-cs"/>
            </a:endParaRPr>
          </a:p>
          <a:p>
            <a:pPr algn="r" rtl="1"/>
            <a:r>
              <a:rPr lang="ar-EG" sz="1600" dirty="0">
                <a:cs typeface="+mj-cs"/>
              </a:rPr>
              <a:t>هيكل تنظيمي تُصنّف فيه الأنشطة حسب وقت اليوم أو نوبة العمل. يُستخدم هذا النهج عادةً من قِبل المؤسسات التي تعمل بشكل مستمر، أو التي تتطلب خدمة على مدار الساعة، أو التي تحتاج إلى تحقيق أقصى استفادة من المعدات.</a:t>
            </a:r>
          </a:p>
          <a:p>
            <a:pPr algn="r" rtl="1"/>
            <a:r>
              <a:rPr lang="ar-EG" sz="1500" dirty="0">
                <a:solidFill>
                  <a:srgbClr val="C00000"/>
                </a:solidFill>
                <a:cs typeface="+mj-cs"/>
              </a:rPr>
              <a:t>من أمثلة هذه المؤسسات: المستشفيات، والفنادق، والمطارات، والشرطة، والأمن.</a:t>
            </a:r>
          </a:p>
          <a:p>
            <a:pPr algn="r" rtl="1"/>
            <a:r>
              <a:rPr lang="ar-EG" sz="1500" dirty="0">
                <a:solidFill>
                  <a:srgbClr val="C00000"/>
                </a:solidFill>
                <a:cs typeface="+mj-cs"/>
              </a:rPr>
              <a:t>مثال آخر: قد يحتوي المصنع على ثلاث نوبات عمل متميزة، متناوبة أو ثابتة: النوبة الصباحية (من 7:00 صباحًا إلى 3:00 مساءً)</a:t>
            </a:r>
          </a:p>
          <a:p>
            <a:pPr algn="r" rtl="1"/>
            <a:r>
              <a:rPr lang="ar-EG" sz="1500" dirty="0">
                <a:solidFill>
                  <a:srgbClr val="C00000"/>
                </a:solidFill>
                <a:cs typeface="+mj-cs"/>
              </a:rPr>
              <a:t>النوبة المسائية (من 3:00 مساءً إلى 11:00 مساءً)</a:t>
            </a:r>
          </a:p>
          <a:p>
            <a:pPr algn="r" rtl="1"/>
            <a:r>
              <a:rPr lang="ar-EG" sz="1500" dirty="0">
                <a:solidFill>
                  <a:srgbClr val="C00000"/>
                </a:solidFill>
                <a:cs typeface="+mj-cs"/>
              </a:rPr>
              <a:t>النوبة الليلية (من 11:00 مساءً إلى 7:00 صباحًا). لكل نوبة مشرفها الخاص، وعمالها، وفريقها المتخصص لضمان استمرارية الإنتاج.</a:t>
            </a:r>
            <a:endParaRPr lang="en-US" sz="1500" dirty="0">
              <a:solidFill>
                <a:srgbClr val="C00000"/>
              </a:solidFill>
              <a:cs typeface="+mj-cs"/>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descr="time departmentalization">
            <a:extLst>
              <a:ext uri="{FF2B5EF4-FFF2-40B4-BE49-F238E27FC236}">
                <a16:creationId xmlns:a16="http://schemas.microsoft.com/office/drawing/2014/main" id="{43441E14-A4D3-DA6F-5C3B-4433AD185C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7434" y="774648"/>
            <a:ext cx="5267654" cy="20631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7EC427E-0591-7295-7C45-92FE8EF644BE}"/>
              </a:ext>
            </a:extLst>
          </p:cNvPr>
          <p:cNvSpPr txBox="1"/>
          <p:nvPr/>
        </p:nvSpPr>
        <p:spPr>
          <a:xfrm>
            <a:off x="7149580" y="3198167"/>
            <a:ext cx="4067504" cy="1200329"/>
          </a:xfrm>
          <a:prstGeom prst="rect">
            <a:avLst/>
          </a:prstGeom>
          <a:noFill/>
        </p:spPr>
        <p:txBody>
          <a:bodyPr wrap="square">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Time departmentalization</a:t>
            </a:r>
          </a:p>
          <a:p>
            <a:pPr algn="ctr"/>
            <a:endParaRPr lang="en-US" sz="2400" b="1" dirty="0">
              <a:solidFill>
                <a:srgbClr val="C00000"/>
              </a:solidFill>
              <a:latin typeface="Tajawal ExtraBold" panose="00000800000000000000" pitchFamily="2" charset="-78"/>
              <a:cs typeface="Tajawal ExtraBold" panose="00000800000000000000" pitchFamily="2" charset="-78"/>
            </a:endParaRPr>
          </a:p>
          <a:p>
            <a:pPr algn="ctr"/>
            <a:r>
              <a:rPr lang="ar-EG" sz="2400" b="1" dirty="0">
                <a:solidFill>
                  <a:srgbClr val="C00000"/>
                </a:solidFill>
                <a:latin typeface="Tajawal ExtraBold" panose="00000800000000000000" pitchFamily="2" charset="-78"/>
                <a:cs typeface="Tajawal ExtraBold" panose="00000800000000000000" pitchFamily="2" charset="-78"/>
              </a:rPr>
              <a:t>التقسيم حسب الوقت</a:t>
            </a:r>
            <a:endParaRPr lang="en-US" sz="24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445537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266488" y="617195"/>
            <a:ext cx="5699377" cy="337063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2507956"/>
            <a:ext cx="5745083" cy="42247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80431" y="2617968"/>
            <a:ext cx="5699380" cy="4093428"/>
          </a:xfrm>
          <a:prstGeom prst="rect">
            <a:avLst/>
          </a:prstGeom>
          <a:noFill/>
        </p:spPr>
        <p:txBody>
          <a:bodyPr wrap="square" rtlCol="0">
            <a:spAutoFit/>
          </a:bodyPr>
          <a:lstStyle/>
          <a:p>
            <a:pPr lvl="1" algn="ctr"/>
            <a:r>
              <a:rPr lang="en-US" sz="2000" dirty="0">
                <a:cs typeface="+mj-cs"/>
              </a:rPr>
              <a:t>is an organizational structure, often hierarchical, that defines the formal line of authority, responsibility, and communication, detailing how employees report to one another from entry-level staff up to the CEO or founder. It ensures accountability, streamlines decision-making, and clearly defines reporting relationships to avoid confusion.</a:t>
            </a:r>
            <a:endParaRPr lang="ar-EG" sz="2000" b="1" dirty="0">
              <a:cs typeface="+mj-cs"/>
            </a:endParaRPr>
          </a:p>
          <a:p>
            <a:pPr lvl="1" algn="ctr"/>
            <a:endParaRPr lang="ar-EG" sz="2000" b="1" dirty="0">
              <a:cs typeface="+mj-cs"/>
            </a:endParaRPr>
          </a:p>
          <a:p>
            <a:pPr lvl="1" algn="ctr"/>
            <a:r>
              <a:rPr lang="en-US" sz="2000" b="1" dirty="0">
                <a:cs typeface="+mj-cs"/>
              </a:rPr>
              <a:t>The continuous line of authority that extends from upper levels of an organization to the lowest levels of the organization and clarifies who reports to whom</a:t>
            </a: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BF6C798-7113-4B84-4DFF-DBC7F19078F6}"/>
              </a:ext>
            </a:extLst>
          </p:cNvPr>
          <p:cNvSpPr txBox="1"/>
          <p:nvPr/>
        </p:nvSpPr>
        <p:spPr>
          <a:xfrm>
            <a:off x="840544" y="1155869"/>
            <a:ext cx="4424856" cy="1077218"/>
          </a:xfrm>
          <a:prstGeom prst="rect">
            <a:avLst/>
          </a:prstGeom>
          <a:noFill/>
        </p:spPr>
        <p:txBody>
          <a:bodyPr wrap="square">
            <a:spAutoFit/>
          </a:bodyPr>
          <a:lstStyle/>
          <a:p>
            <a:pPr algn="ctr"/>
            <a:r>
              <a:rPr lang="en-US" sz="3200" b="1" dirty="0">
                <a:solidFill>
                  <a:srgbClr val="FF0000"/>
                </a:solidFill>
              </a:rPr>
              <a:t>Chain of Command</a:t>
            </a:r>
          </a:p>
          <a:p>
            <a:pPr algn="ctr"/>
            <a:r>
              <a:rPr lang="ar-EG" sz="3200" b="1" dirty="0">
                <a:solidFill>
                  <a:srgbClr val="FF0000"/>
                </a:solidFill>
              </a:rPr>
              <a:t>التسلسل القيادي</a:t>
            </a:r>
            <a:endParaRPr lang="en-US" sz="3200" b="1" dirty="0">
              <a:solidFill>
                <a:srgbClr val="FF0000"/>
              </a:solidFill>
            </a:endParaRPr>
          </a:p>
        </p:txBody>
      </p:sp>
      <p:pic>
        <p:nvPicPr>
          <p:cNvPr id="11268" name="Picture 4" descr="What Is the Chain of Command in Organizational Structure - EdrawMind">
            <a:extLst>
              <a:ext uri="{FF2B5EF4-FFF2-40B4-BE49-F238E27FC236}">
                <a16:creationId xmlns:a16="http://schemas.microsoft.com/office/drawing/2014/main" id="{1B8E64A1-CCFE-3EDB-2C9C-3C75321CFF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8248" y="766681"/>
            <a:ext cx="5547532" cy="31116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Rounded Corners 4">
            <a:extLst>
              <a:ext uri="{FF2B5EF4-FFF2-40B4-BE49-F238E27FC236}">
                <a16:creationId xmlns:a16="http://schemas.microsoft.com/office/drawing/2014/main" id="{12AB66C0-3E2F-6535-90D0-AB2FC8610989}"/>
              </a:ext>
            </a:extLst>
          </p:cNvPr>
          <p:cNvSpPr/>
          <p:nvPr/>
        </p:nvSpPr>
        <p:spPr>
          <a:xfrm>
            <a:off x="6243634" y="4137318"/>
            <a:ext cx="5745083" cy="19967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solidFill>
              </a:rPr>
              <a:t>هو هيكلٌ تنظيمي، غالباً ما يكون هرمياً، يُحدد التسلسل الرسمي للسلطة والمسؤولية والتواصل، ويُفصّل كيفية ترابط الموظفين بدءاً من الموظفين الجدد وصولاً إلى الرئيس التنفيذي أو المؤسس. يضمن هذا الهيكل المساءلة، ويُبسّط عملية اتخاذ القرارات، ويُحدد بوضوح علاقات التبعية لتجنب أي لبس.</a:t>
            </a:r>
          </a:p>
          <a:p>
            <a:pPr algn="ctr"/>
            <a:endParaRPr lang="ar-EG" sz="1600" dirty="0">
              <a:solidFill>
                <a:schemeClr val="tx1"/>
              </a:solidFill>
            </a:endParaRPr>
          </a:p>
          <a:p>
            <a:pPr algn="ctr"/>
            <a:r>
              <a:rPr lang="ar-EG" sz="1600" dirty="0">
                <a:solidFill>
                  <a:schemeClr val="tx1"/>
                </a:solidFill>
              </a:rPr>
              <a:t>أما التسلسل الهرمي للسلطة فهو سلسلة متصلة تمتد من أعلى مستويات المنظمة إلى أدناها، وتُوضح من يتبع لمن.</a:t>
            </a:r>
            <a:endParaRPr lang="en-US" sz="1600" dirty="0">
              <a:solidFill>
                <a:schemeClr val="tx1"/>
              </a:solidFill>
            </a:endParaRPr>
          </a:p>
        </p:txBody>
      </p:sp>
    </p:spTree>
    <p:extLst>
      <p:ext uri="{BB962C8B-B14F-4D97-AF65-F5344CB8AC3E}">
        <p14:creationId xmlns:p14="http://schemas.microsoft.com/office/powerpoint/2010/main" val="4206275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80430" y="1569085"/>
            <a:ext cx="5915569" cy="493681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b="1" dirty="0">
                <a:solidFill>
                  <a:schemeClr val="tx1"/>
                </a:solidFill>
              </a:rPr>
              <a:t>التسلسل </a:t>
            </a:r>
            <a:r>
              <a:rPr lang="ar-EG" b="1" dirty="0" err="1">
                <a:solidFill>
                  <a:schemeClr val="tx1"/>
                </a:solidFill>
              </a:rPr>
              <a:t>القيادى</a:t>
            </a:r>
            <a:r>
              <a:rPr lang="ar-EG" b="1" dirty="0">
                <a:solidFill>
                  <a:schemeClr val="tx1"/>
                </a:solidFill>
              </a:rPr>
              <a:t> </a:t>
            </a:r>
            <a:r>
              <a:rPr lang="ar-EG" dirty="0">
                <a:solidFill>
                  <a:schemeClr val="tx1"/>
                </a:solidFill>
              </a:rPr>
              <a:t>داخل أي مؤسسة أو شركة، وهي الطريقة التي يتم بها توزيع </a:t>
            </a:r>
            <a:r>
              <a:rPr lang="ar-EG" b="1" dirty="0">
                <a:solidFill>
                  <a:schemeClr val="tx1"/>
                </a:solidFill>
              </a:rPr>
              <a:t>السلطة والمسؤوليات</a:t>
            </a:r>
            <a:r>
              <a:rPr lang="ar-EG" dirty="0">
                <a:solidFill>
                  <a:schemeClr val="tx1"/>
                </a:solidFill>
              </a:rPr>
              <a:t> حيث تبدأ من الإدارة العليا ( الأعلى ) ثم تنتقل إلى الإدارات المختلفة ثم الموظفين ( الأسفل )</a:t>
            </a:r>
          </a:p>
          <a:p>
            <a:pPr algn="r" rtl="1"/>
            <a:r>
              <a:rPr lang="ar-EG" b="1" dirty="0">
                <a:solidFill>
                  <a:schemeClr val="tx1"/>
                </a:solidFill>
              </a:rPr>
              <a:t>لماذا سلسلة القيادة مهمة؟</a:t>
            </a:r>
          </a:p>
          <a:p>
            <a:pPr algn="r" rtl="1"/>
            <a:r>
              <a:rPr lang="ar-EG" dirty="0">
                <a:solidFill>
                  <a:schemeClr val="tx1"/>
                </a:solidFill>
              </a:rPr>
              <a:t>لأنها تساعد على:</a:t>
            </a:r>
          </a:p>
          <a:p>
            <a:pPr marL="285750" indent="-285750" algn="r" rtl="1">
              <a:buFont typeface="Arial" panose="020B0604020202020204" pitchFamily="34" charset="0"/>
              <a:buChar char="•"/>
            </a:pPr>
            <a:r>
              <a:rPr lang="ar-EG" dirty="0">
                <a:solidFill>
                  <a:schemeClr val="tx1"/>
                </a:solidFill>
              </a:rPr>
              <a:t>تنظيم العمل داخل المؤسسة. </a:t>
            </a:r>
          </a:p>
          <a:p>
            <a:pPr marL="285750" indent="-285750" algn="r" rtl="1">
              <a:buFont typeface="Arial" panose="020B0604020202020204" pitchFamily="34" charset="0"/>
              <a:buChar char="•"/>
            </a:pPr>
            <a:r>
              <a:rPr lang="ar-EG" dirty="0">
                <a:solidFill>
                  <a:schemeClr val="tx1"/>
                </a:solidFill>
              </a:rPr>
              <a:t>معرفة المسؤوليات لكل شخص. </a:t>
            </a:r>
          </a:p>
          <a:p>
            <a:pPr marL="285750" indent="-285750" algn="r" rtl="1">
              <a:buFont typeface="Arial" panose="020B0604020202020204" pitchFamily="34" charset="0"/>
              <a:buChar char="•"/>
            </a:pPr>
            <a:r>
              <a:rPr lang="ar-EG" dirty="0">
                <a:solidFill>
                  <a:schemeClr val="tx1"/>
                </a:solidFill>
              </a:rPr>
              <a:t>تسهيل التواصل واتخاذ القرارات. </a:t>
            </a:r>
          </a:p>
          <a:p>
            <a:pPr marL="285750" indent="-285750" algn="r" rtl="1">
              <a:buFont typeface="Arial" panose="020B0604020202020204" pitchFamily="34" charset="0"/>
              <a:buChar char="•"/>
            </a:pPr>
            <a:r>
              <a:rPr lang="ar-EG" dirty="0">
                <a:solidFill>
                  <a:schemeClr val="tx1"/>
                </a:solidFill>
              </a:rPr>
              <a:t>حل المشكلات بطريقة واضحة. </a:t>
            </a:r>
          </a:p>
          <a:p>
            <a:pPr algn="r" rtl="1"/>
            <a:r>
              <a:rPr lang="ar-EG" sz="1600" b="1" dirty="0">
                <a:solidFill>
                  <a:srgbClr val="C00000"/>
                </a:solidFill>
              </a:rPr>
              <a:t>الأسئلة التي يجيب عنها التسلسل </a:t>
            </a:r>
            <a:r>
              <a:rPr lang="ar-EG" sz="1600" b="1" dirty="0" err="1">
                <a:solidFill>
                  <a:srgbClr val="C00000"/>
                </a:solidFill>
              </a:rPr>
              <a:t>القيادى</a:t>
            </a:r>
            <a:r>
              <a:rPr lang="ar-EG" sz="1600" b="1" dirty="0">
                <a:solidFill>
                  <a:srgbClr val="C00000"/>
                </a:solidFill>
              </a:rPr>
              <a:t>:</a:t>
            </a:r>
          </a:p>
          <a:p>
            <a:pPr marL="285750" indent="-285750" algn="r" rtl="1">
              <a:buFont typeface="Arial" panose="020B0604020202020204" pitchFamily="34" charset="0"/>
              <a:buChar char="•"/>
            </a:pPr>
            <a:r>
              <a:rPr lang="ar-EG" sz="1600" dirty="0">
                <a:solidFill>
                  <a:srgbClr val="C00000"/>
                </a:solidFill>
              </a:rPr>
              <a:t>من يعطي الأوامر؟ </a:t>
            </a:r>
          </a:p>
          <a:p>
            <a:pPr marL="285750" indent="-285750" algn="r" rtl="1">
              <a:buFont typeface="Arial" panose="020B0604020202020204" pitchFamily="34" charset="0"/>
              <a:buChar char="•"/>
            </a:pPr>
            <a:r>
              <a:rPr lang="ar-EG" sz="1600" dirty="0">
                <a:solidFill>
                  <a:srgbClr val="C00000"/>
                </a:solidFill>
              </a:rPr>
              <a:t>من المسؤول عن ماذا؟ </a:t>
            </a:r>
          </a:p>
          <a:p>
            <a:pPr marL="285750" indent="-285750" algn="r" rtl="1">
              <a:buFont typeface="Arial" panose="020B0604020202020204" pitchFamily="34" charset="0"/>
              <a:buChar char="•"/>
            </a:pPr>
            <a:r>
              <a:rPr lang="ar-EG" sz="1600" dirty="0">
                <a:solidFill>
                  <a:srgbClr val="C00000"/>
                </a:solidFill>
              </a:rPr>
              <a:t>من يرفع التقارير لمن؟ </a:t>
            </a:r>
          </a:p>
          <a:p>
            <a:pPr marL="285750" indent="-285750" algn="r" rtl="1">
              <a:buFont typeface="Arial" panose="020B0604020202020204" pitchFamily="34" charset="0"/>
              <a:buChar char="•"/>
            </a:pPr>
            <a:r>
              <a:rPr lang="ar-EG" sz="1600" dirty="0">
                <a:solidFill>
                  <a:srgbClr val="C00000"/>
                </a:solidFill>
              </a:rPr>
              <a:t>إلى من نلجأ عند حدوث مشكلة؟ </a:t>
            </a:r>
          </a:p>
          <a:p>
            <a:pPr marL="285750" indent="-285750" algn="r" rtl="1">
              <a:buFont typeface="Arial" panose="020B0604020202020204" pitchFamily="34" charset="0"/>
              <a:buChar char="•"/>
            </a:pPr>
            <a:r>
              <a:rPr lang="ar-EG" sz="1600" dirty="0">
                <a:solidFill>
                  <a:srgbClr val="C00000"/>
                </a:solidFill>
              </a:rPr>
              <a:t>ما هو دورك في العمل؟</a:t>
            </a:r>
          </a:p>
          <a:p>
            <a:pPr marL="285750" indent="-285750" algn="r" rtl="1">
              <a:buFont typeface="Arial" panose="020B0604020202020204" pitchFamily="34" charset="0"/>
              <a:buChar char="•"/>
            </a:pPr>
            <a:r>
              <a:rPr lang="ar-EG" sz="1600" dirty="0">
                <a:solidFill>
                  <a:srgbClr val="C00000"/>
                </a:solidFill>
              </a:rPr>
              <a:t>من هو مديرك المباشر؟</a:t>
            </a:r>
          </a:p>
          <a:p>
            <a:pPr marL="285750" indent="-285750" algn="r" rtl="1">
              <a:buFont typeface="Arial" panose="020B0604020202020204" pitchFamily="34" charset="0"/>
              <a:buChar char="•"/>
            </a:pPr>
            <a:r>
              <a:rPr lang="ar-EG" sz="1600" dirty="0">
                <a:solidFill>
                  <a:srgbClr val="C00000"/>
                </a:solidFill>
              </a:rPr>
              <a:t>لمن ترفع التقارير؟</a:t>
            </a:r>
          </a:p>
          <a:p>
            <a:pPr marL="285750" indent="-285750" algn="r" rtl="1">
              <a:buFont typeface="Arial" panose="020B0604020202020204" pitchFamily="34" charset="0"/>
              <a:buChar char="•"/>
            </a:pPr>
            <a:r>
              <a:rPr lang="ar-EG" sz="1600" dirty="0">
                <a:solidFill>
                  <a:srgbClr val="C00000"/>
                </a:solidFill>
              </a:rPr>
              <a:t>إلى من تذهب إذا واجهت مشكلة؟</a:t>
            </a:r>
            <a:endParaRPr lang="ar-EG" dirty="0">
              <a:solidFill>
                <a:srgbClr val="C00000"/>
              </a:solidFill>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1A647229-DC00-3B5A-7CAC-73B4804A5F14}"/>
              </a:ext>
            </a:extLst>
          </p:cNvPr>
          <p:cNvPicPr>
            <a:picLocks noChangeAspect="1"/>
          </p:cNvPicPr>
          <p:nvPr/>
        </p:nvPicPr>
        <p:blipFill rotWithShape="1">
          <a:blip r:embed="rId3"/>
          <a:srcRect l="16270" t="21840" r="32048" b="17701"/>
          <a:stretch/>
        </p:blipFill>
        <p:spPr>
          <a:xfrm>
            <a:off x="6306207" y="1767888"/>
            <a:ext cx="5612523" cy="4146331"/>
          </a:xfrm>
          <a:prstGeom prst="rect">
            <a:avLst/>
          </a:prstGeom>
        </p:spPr>
      </p:pic>
      <p:sp>
        <p:nvSpPr>
          <p:cNvPr id="5" name="TextBox 4">
            <a:extLst>
              <a:ext uri="{FF2B5EF4-FFF2-40B4-BE49-F238E27FC236}">
                <a16:creationId xmlns:a16="http://schemas.microsoft.com/office/drawing/2014/main" id="{2F14FFEB-6D05-56A7-CC72-1AED48A5A541}"/>
              </a:ext>
            </a:extLst>
          </p:cNvPr>
          <p:cNvSpPr txBox="1"/>
          <p:nvPr/>
        </p:nvSpPr>
        <p:spPr>
          <a:xfrm>
            <a:off x="4320961" y="528141"/>
            <a:ext cx="4424856" cy="1077218"/>
          </a:xfrm>
          <a:prstGeom prst="rect">
            <a:avLst/>
          </a:prstGeom>
          <a:noFill/>
        </p:spPr>
        <p:txBody>
          <a:bodyPr wrap="square">
            <a:spAutoFit/>
          </a:bodyPr>
          <a:lstStyle/>
          <a:p>
            <a:pPr algn="ctr"/>
            <a:r>
              <a:rPr lang="en-US" sz="3200" b="1" dirty="0">
                <a:solidFill>
                  <a:srgbClr val="FF0000"/>
                </a:solidFill>
              </a:rPr>
              <a:t>Chain of Command</a:t>
            </a:r>
          </a:p>
          <a:p>
            <a:pPr algn="ctr"/>
            <a:r>
              <a:rPr lang="ar-EG" sz="3200" b="1" dirty="0">
                <a:solidFill>
                  <a:srgbClr val="FF0000"/>
                </a:solidFill>
              </a:rPr>
              <a:t>التسلسل القيادي</a:t>
            </a:r>
            <a:endParaRPr lang="en-US" sz="3200" b="1" dirty="0">
              <a:solidFill>
                <a:srgbClr val="FF0000"/>
              </a:solidFill>
            </a:endParaRPr>
          </a:p>
        </p:txBody>
      </p:sp>
    </p:spTree>
    <p:extLst>
      <p:ext uri="{BB962C8B-B14F-4D97-AF65-F5344CB8AC3E}">
        <p14:creationId xmlns:p14="http://schemas.microsoft.com/office/powerpoint/2010/main" val="8528297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85B88846-4026-11DC-F520-0172066805BD}"/>
              </a:ext>
            </a:extLst>
          </p:cNvPr>
          <p:cNvSpPr/>
          <p:nvPr/>
        </p:nvSpPr>
        <p:spPr>
          <a:xfrm>
            <a:off x="4854026" y="1487079"/>
            <a:ext cx="7157543" cy="48727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518318"/>
            <a:ext cx="4559735" cy="48414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94291" y="1614951"/>
            <a:ext cx="4340771" cy="4708981"/>
          </a:xfrm>
          <a:prstGeom prst="rect">
            <a:avLst/>
          </a:prstGeom>
          <a:noFill/>
        </p:spPr>
        <p:txBody>
          <a:bodyPr wrap="square" rtlCol="0">
            <a:spAutoFit/>
          </a:bodyPr>
          <a:lstStyle/>
          <a:p>
            <a:pPr>
              <a:buFont typeface="Wingdings" panose="05000000000000000000" pitchFamily="2" charset="2"/>
              <a:buChar char="Ø"/>
            </a:pPr>
            <a:r>
              <a:rPr lang="en-US" sz="2000" b="1" dirty="0">
                <a:solidFill>
                  <a:srgbClr val="C00000"/>
                </a:solidFill>
              </a:rPr>
              <a:t>Authority: </a:t>
            </a:r>
            <a:r>
              <a:rPr lang="en-US" sz="2000" b="1" dirty="0"/>
              <a:t>The power given to a manager to direct employees and ensure tasks are completed as instructed.</a:t>
            </a:r>
          </a:p>
          <a:p>
            <a:pPr>
              <a:buFont typeface="Wingdings" panose="05000000000000000000" pitchFamily="2" charset="2"/>
              <a:buChar char="Ø"/>
            </a:pPr>
            <a:r>
              <a:rPr lang="en-US" sz="2000" b="1" dirty="0">
                <a:solidFill>
                  <a:srgbClr val="C00000"/>
                </a:solidFill>
              </a:rPr>
              <a:t>Responsibility: </a:t>
            </a:r>
            <a:r>
              <a:rPr lang="en-US" sz="2000" b="1" dirty="0"/>
              <a:t>The duty to complete assigned tasks and be answerable for the results and performance.</a:t>
            </a:r>
          </a:p>
          <a:p>
            <a:pPr>
              <a:buFont typeface="Wingdings" panose="05000000000000000000" pitchFamily="2" charset="2"/>
              <a:buChar char="Ø"/>
            </a:pPr>
            <a:r>
              <a:rPr lang="en-US" sz="2000" b="1" dirty="0">
                <a:solidFill>
                  <a:srgbClr val="C00000"/>
                </a:solidFill>
              </a:rPr>
              <a:t>Unity of Command: </a:t>
            </a:r>
            <a:r>
              <a:rPr lang="en-US" sz="2000" b="1" dirty="0"/>
              <a:t>The principle that each employee should receive instructions from and report to only one supervisor.</a:t>
            </a:r>
          </a:p>
          <a:p>
            <a:pPr>
              <a:buFont typeface="Wingdings" panose="05000000000000000000" pitchFamily="2" charset="2"/>
              <a:buChar char="Ø"/>
            </a:pPr>
            <a:r>
              <a:rPr lang="en-US" sz="2000" b="1" dirty="0">
                <a:solidFill>
                  <a:srgbClr val="C00000"/>
                </a:solidFill>
              </a:rPr>
              <a:t>Delegation: </a:t>
            </a:r>
            <a:r>
              <a:rPr lang="en-US" sz="2000" b="1" dirty="0"/>
              <a:t>The process of transferring authority and specific tasks to another person to accomplish certain responsibilities.</a:t>
            </a: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BF6C798-7113-4B84-4DFF-DBC7F19078F6}"/>
              </a:ext>
            </a:extLst>
          </p:cNvPr>
          <p:cNvSpPr txBox="1"/>
          <p:nvPr/>
        </p:nvSpPr>
        <p:spPr>
          <a:xfrm>
            <a:off x="3504663" y="769896"/>
            <a:ext cx="4424856" cy="584775"/>
          </a:xfrm>
          <a:prstGeom prst="rect">
            <a:avLst/>
          </a:prstGeom>
          <a:noFill/>
        </p:spPr>
        <p:txBody>
          <a:bodyPr wrap="square">
            <a:spAutoFit/>
          </a:bodyPr>
          <a:lstStyle/>
          <a:p>
            <a:pPr algn="ctr"/>
            <a:r>
              <a:rPr lang="en-US" sz="3200" b="1" dirty="0">
                <a:solidFill>
                  <a:srgbClr val="C00000"/>
                </a:solidFill>
              </a:rPr>
              <a:t>Chain of Command</a:t>
            </a:r>
          </a:p>
        </p:txBody>
      </p:sp>
      <p:sp>
        <p:nvSpPr>
          <p:cNvPr id="6" name="TextBox 5">
            <a:extLst>
              <a:ext uri="{FF2B5EF4-FFF2-40B4-BE49-F238E27FC236}">
                <a16:creationId xmlns:a16="http://schemas.microsoft.com/office/drawing/2014/main" id="{5F578F6C-2940-8FF8-DB50-4FB5A6C80EF3}"/>
              </a:ext>
            </a:extLst>
          </p:cNvPr>
          <p:cNvSpPr txBox="1"/>
          <p:nvPr/>
        </p:nvSpPr>
        <p:spPr>
          <a:xfrm>
            <a:off x="4929352" y="1583421"/>
            <a:ext cx="6968358" cy="4801314"/>
          </a:xfrm>
          <a:prstGeom prst="rect">
            <a:avLst/>
          </a:prstGeom>
          <a:noFill/>
        </p:spPr>
        <p:txBody>
          <a:bodyPr wrap="square">
            <a:spAutoFit/>
          </a:bodyPr>
          <a:lstStyle/>
          <a:p>
            <a:pPr algn="just" rtl="1">
              <a:buNone/>
            </a:pPr>
            <a:r>
              <a:rPr lang="ar-EG" sz="1700" b="1" dirty="0"/>
              <a:t>السلطة : </a:t>
            </a:r>
            <a:r>
              <a:rPr lang="ar-EG" sz="1700" dirty="0"/>
              <a:t>هي الصلاحيات التي يمتلكها المدير أو المسؤول لإعطاء الأوامر والتوجيهات للموظفين، مع توقع تنفيذ هذه الأوامر.</a:t>
            </a:r>
          </a:p>
          <a:p>
            <a:pPr algn="just" rtl="1">
              <a:buNone/>
            </a:pPr>
            <a:r>
              <a:rPr lang="ar-EG" sz="1700" b="1" dirty="0"/>
              <a:t>مثال: </a:t>
            </a:r>
            <a:r>
              <a:rPr lang="ar-EG" sz="1700" dirty="0"/>
              <a:t>مدير القسم يطلب من الموظف إعداد تقرير خلال يومين، ولديه الحق في متابعة تنفيذ المهمة.</a:t>
            </a:r>
          </a:p>
          <a:p>
            <a:pPr algn="just" rtl="1">
              <a:buNone/>
            </a:pPr>
            <a:endParaRPr lang="ar-EG" sz="1700" dirty="0"/>
          </a:p>
          <a:p>
            <a:pPr algn="just" rtl="1">
              <a:buNone/>
            </a:pPr>
            <a:r>
              <a:rPr lang="ar-EG" sz="1700" b="1" dirty="0"/>
              <a:t>2. المسؤولية : </a:t>
            </a:r>
            <a:r>
              <a:rPr lang="ar-EG" sz="1700" dirty="0"/>
              <a:t>هي الالتزام بأداء العمل أو المهمة المطلوبة.</a:t>
            </a:r>
            <a:br>
              <a:rPr lang="ar-EG" sz="1700" dirty="0"/>
            </a:br>
            <a:r>
              <a:rPr lang="ar-EG" sz="1700" dirty="0"/>
              <a:t>والمسؤولية تتضمن أيضًا </a:t>
            </a:r>
            <a:r>
              <a:rPr lang="ar-EG" sz="1700" b="1" dirty="0"/>
              <a:t>المحاسبة</a:t>
            </a:r>
            <a:r>
              <a:rPr lang="ar-EG" sz="1700" dirty="0"/>
              <a:t>، أي أن الشخص يجب أن يشرح نتائج عمله ويقدّم تقارير لرؤسائه.</a:t>
            </a:r>
          </a:p>
          <a:p>
            <a:pPr algn="just" rtl="1">
              <a:buNone/>
            </a:pPr>
            <a:r>
              <a:rPr lang="ar-EG" sz="1700" b="1" dirty="0"/>
              <a:t>مثال: </a:t>
            </a:r>
            <a:r>
              <a:rPr lang="ar-EG" sz="1700" dirty="0"/>
              <a:t>الموظف المسؤول عن المبيعات يجب أن يحقق الأهداف المطلوبة ويشرح أسباب النجاح أو التقصير للإدارة.</a:t>
            </a:r>
          </a:p>
          <a:p>
            <a:pPr algn="just" rtl="1">
              <a:buNone/>
            </a:pPr>
            <a:endParaRPr lang="ar-EG" sz="1700" dirty="0"/>
          </a:p>
          <a:p>
            <a:pPr algn="just" rtl="1">
              <a:buNone/>
            </a:pPr>
            <a:r>
              <a:rPr lang="ar-EG" sz="1700" b="1" dirty="0"/>
              <a:t>3. وحدة القيادة : تعنى</a:t>
            </a:r>
            <a:r>
              <a:rPr lang="ar-EG" sz="1700" dirty="0"/>
              <a:t> أن يكون لكل موظف </a:t>
            </a:r>
            <a:r>
              <a:rPr lang="ar-EG" sz="1700" b="1" dirty="0"/>
              <a:t>مدير واحد فقط</a:t>
            </a:r>
            <a:r>
              <a:rPr lang="ar-EG" sz="1700" dirty="0"/>
              <a:t> يتلقى منه الأوامر ويرفع إليه التقارير، حتى لا يحدث تضارب أو ارتباك.</a:t>
            </a:r>
          </a:p>
          <a:p>
            <a:pPr algn="just" rtl="1">
              <a:buNone/>
            </a:pPr>
            <a:r>
              <a:rPr lang="ar-EG" sz="1700" b="1" dirty="0"/>
              <a:t>مثال: </a:t>
            </a:r>
            <a:r>
              <a:rPr lang="ar-EG" sz="1700" dirty="0"/>
              <a:t>إذا كان الموظف يتلقى تعليمات من مديرين مختلفين فقد يحتار أي تعليمات ينفذ أولًا، لذلك الأفضل أن يكون له رئيس مباشر واحد.</a:t>
            </a:r>
          </a:p>
          <a:p>
            <a:pPr algn="just" rtl="1">
              <a:buNone/>
            </a:pPr>
            <a:endParaRPr lang="ar-EG" sz="1700" dirty="0"/>
          </a:p>
          <a:p>
            <a:pPr algn="just" rtl="1">
              <a:buNone/>
            </a:pPr>
            <a:r>
              <a:rPr lang="ar-EG" sz="1700" b="1" dirty="0"/>
              <a:t>4. التفويض : </a:t>
            </a:r>
            <a:r>
              <a:rPr lang="ar-EG" sz="1700" dirty="0"/>
              <a:t>هو قيام المدير بمنح جزء من صلاحياته لشخص آخر لتنفيذ مهام محددة.</a:t>
            </a:r>
          </a:p>
          <a:p>
            <a:pPr algn="just" rtl="1">
              <a:buNone/>
            </a:pPr>
            <a:r>
              <a:rPr lang="ar-EG" sz="1700" b="1" dirty="0"/>
              <a:t>مثال: </a:t>
            </a:r>
            <a:r>
              <a:rPr lang="ar-EG" sz="1700" dirty="0"/>
              <a:t>مدير الشركة يفوض مشرف الفريق لاتخاذ بعض القرارات اليومية بدلًا منه لتسهيل العمل وتسريع الإنجاز.</a:t>
            </a:r>
          </a:p>
        </p:txBody>
      </p:sp>
    </p:spTree>
    <p:extLst>
      <p:ext uri="{BB962C8B-B14F-4D97-AF65-F5344CB8AC3E}">
        <p14:creationId xmlns:p14="http://schemas.microsoft.com/office/powerpoint/2010/main" val="18759681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739453" y="1936570"/>
            <a:ext cx="5699377" cy="3739932"/>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08100"/>
            <a:ext cx="6127982"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14745" y="1604820"/>
            <a:ext cx="3658165" cy="4093428"/>
          </a:xfrm>
          <a:prstGeom prst="rect">
            <a:avLst/>
          </a:prstGeom>
          <a:noFill/>
        </p:spPr>
        <p:txBody>
          <a:bodyPr wrap="square" rtlCol="0">
            <a:spAutoFit/>
          </a:bodyPr>
          <a:lstStyle/>
          <a:p>
            <a:r>
              <a:rPr lang="en-US" sz="2000" b="1" i="0" dirty="0">
                <a:solidFill>
                  <a:srgbClr val="202124"/>
                </a:solidFill>
                <a:effectLst/>
                <a:highlight>
                  <a:srgbClr val="FFFFFF"/>
                </a:highlight>
                <a:latin typeface="Google Sans"/>
              </a:rPr>
              <a:t>Advantages</a:t>
            </a:r>
            <a:r>
              <a:rPr lang="en-US" sz="2000" b="0" i="0" dirty="0">
                <a:solidFill>
                  <a:srgbClr val="202124"/>
                </a:solidFill>
                <a:effectLst/>
                <a:highlight>
                  <a:srgbClr val="FFFFFF"/>
                </a:highlight>
                <a:latin typeface="Google Sans"/>
              </a:rPr>
              <a:t>:</a:t>
            </a:r>
          </a:p>
          <a:p>
            <a:pPr marL="285750" indent="-285750">
              <a:buFont typeface="Arial" panose="020B0604020202020204" pitchFamily="34" charset="0"/>
              <a:buChar char="•"/>
            </a:pPr>
            <a:r>
              <a:rPr lang="en-US" sz="2000" dirty="0">
                <a:solidFill>
                  <a:srgbClr val="040C28"/>
                </a:solidFill>
                <a:latin typeface="Google Sans"/>
              </a:rPr>
              <a:t>I</a:t>
            </a:r>
            <a:r>
              <a:rPr lang="en-US" sz="2000" b="0" i="0" dirty="0">
                <a:solidFill>
                  <a:srgbClr val="040C28"/>
                </a:solidFill>
                <a:effectLst/>
                <a:latin typeface="Google Sans"/>
              </a:rPr>
              <a:t>ncreased efficiency, </a:t>
            </a:r>
          </a:p>
          <a:p>
            <a:pPr marL="285750" indent="-285750">
              <a:buFont typeface="Arial" panose="020B0604020202020204" pitchFamily="34" charset="0"/>
              <a:buChar char="•"/>
            </a:pPr>
            <a:r>
              <a:rPr lang="en-US" sz="2000" dirty="0">
                <a:solidFill>
                  <a:srgbClr val="040C28"/>
                </a:solidFill>
                <a:latin typeface="Google Sans"/>
              </a:rPr>
              <a:t>C</a:t>
            </a:r>
            <a:r>
              <a:rPr lang="en-US" sz="2000" b="0" i="0" dirty="0">
                <a:solidFill>
                  <a:srgbClr val="040C28"/>
                </a:solidFill>
                <a:effectLst/>
                <a:latin typeface="Google Sans"/>
              </a:rPr>
              <a:t>lear directions, </a:t>
            </a:r>
          </a:p>
          <a:p>
            <a:pPr marL="285750" indent="-285750">
              <a:buFont typeface="Arial" panose="020B0604020202020204" pitchFamily="34" charset="0"/>
              <a:buChar char="•"/>
            </a:pPr>
            <a:r>
              <a:rPr lang="en-US" sz="2000" dirty="0">
                <a:solidFill>
                  <a:srgbClr val="040C28"/>
                </a:solidFill>
                <a:latin typeface="Google Sans"/>
              </a:rPr>
              <a:t>S</a:t>
            </a:r>
            <a:r>
              <a:rPr lang="en-US" sz="2000" b="0" i="0" dirty="0">
                <a:solidFill>
                  <a:srgbClr val="040C28"/>
                </a:solidFill>
                <a:effectLst/>
                <a:latin typeface="Google Sans"/>
              </a:rPr>
              <a:t>tructured responsibility</a:t>
            </a:r>
            <a:r>
              <a:rPr lang="en-US" sz="2000" b="0" i="0" dirty="0">
                <a:solidFill>
                  <a:srgbClr val="202124"/>
                </a:solidFill>
                <a:effectLst/>
                <a:highlight>
                  <a:srgbClr val="FFFFFF"/>
                </a:highlight>
                <a:latin typeface="Google Sans"/>
              </a:rPr>
              <a:t>, </a:t>
            </a:r>
          </a:p>
          <a:p>
            <a:pPr marL="285750" indent="-285750">
              <a:buFont typeface="Arial" panose="020B0604020202020204" pitchFamily="34" charset="0"/>
              <a:buChar char="•"/>
            </a:pPr>
            <a:r>
              <a:rPr lang="en-US" sz="2000" dirty="0">
                <a:solidFill>
                  <a:srgbClr val="202124"/>
                </a:solidFill>
                <a:highlight>
                  <a:srgbClr val="FFFFFF"/>
                </a:highlight>
                <a:latin typeface="Google Sans"/>
              </a:rPr>
              <a:t>Stability</a:t>
            </a:r>
            <a:r>
              <a:rPr lang="en-US" sz="2000" b="0" i="0" dirty="0">
                <a:solidFill>
                  <a:srgbClr val="202124"/>
                </a:solidFill>
                <a:effectLst/>
                <a:highlight>
                  <a:srgbClr val="FFFFFF"/>
                </a:highlight>
                <a:latin typeface="Google Sans"/>
              </a:rPr>
              <a:t> </a:t>
            </a:r>
          </a:p>
          <a:p>
            <a:pPr marL="285750" indent="-285750">
              <a:buFont typeface="Arial" panose="020B0604020202020204" pitchFamily="34" charset="0"/>
              <a:buChar char="•"/>
            </a:pPr>
            <a:endParaRPr lang="en-US" sz="2000" dirty="0">
              <a:solidFill>
                <a:srgbClr val="202124"/>
              </a:solidFill>
              <a:highlight>
                <a:srgbClr val="FFFFFF"/>
              </a:highlight>
              <a:latin typeface="Google Sans"/>
            </a:endParaRPr>
          </a:p>
          <a:p>
            <a:pPr marL="285750" indent="-285750">
              <a:buFont typeface="Arial" panose="020B0604020202020204" pitchFamily="34" charset="0"/>
              <a:buChar char="•"/>
            </a:pPr>
            <a:endParaRPr lang="en-US" sz="2000" b="0" i="0" dirty="0">
              <a:solidFill>
                <a:srgbClr val="202124"/>
              </a:solidFill>
              <a:effectLst/>
              <a:highlight>
                <a:srgbClr val="FFFFFF"/>
              </a:highlight>
              <a:latin typeface="Google Sans"/>
            </a:endParaRPr>
          </a:p>
          <a:p>
            <a:r>
              <a:rPr lang="en-US" sz="2000" b="1" i="0" dirty="0">
                <a:solidFill>
                  <a:srgbClr val="202124"/>
                </a:solidFill>
                <a:effectLst/>
                <a:highlight>
                  <a:srgbClr val="FFFFFF"/>
                </a:highlight>
                <a:latin typeface="Google Sans"/>
              </a:rPr>
              <a:t>Disadvantages:</a:t>
            </a:r>
            <a:endParaRPr lang="ar-EG" sz="2000" b="1" i="0" dirty="0">
              <a:solidFill>
                <a:srgbClr val="202124"/>
              </a:solidFill>
              <a:effectLst/>
              <a:highlight>
                <a:srgbClr val="FFFFFF"/>
              </a:highlight>
              <a:latin typeface="Google Sans"/>
            </a:endParaRPr>
          </a:p>
          <a:p>
            <a:pPr marL="285750" indent="-285750">
              <a:buFont typeface="Arial" panose="020B0604020202020204" pitchFamily="34" charset="0"/>
              <a:buChar char="•"/>
            </a:pPr>
            <a:r>
              <a:rPr lang="en-US" sz="2000" b="0" i="0" dirty="0">
                <a:solidFill>
                  <a:srgbClr val="202124"/>
                </a:solidFill>
                <a:effectLst/>
                <a:highlight>
                  <a:srgbClr val="FFFFFF"/>
                </a:highlight>
                <a:latin typeface="Google Sans"/>
              </a:rPr>
              <a:t>less collaboration, </a:t>
            </a:r>
          </a:p>
          <a:p>
            <a:pPr marL="285750" indent="-285750">
              <a:buFont typeface="Arial" panose="020B0604020202020204" pitchFamily="34" charset="0"/>
              <a:buChar char="•"/>
            </a:pPr>
            <a:r>
              <a:rPr lang="en-US" sz="2000" b="0" i="0" dirty="0">
                <a:solidFill>
                  <a:srgbClr val="202124"/>
                </a:solidFill>
                <a:effectLst/>
                <a:highlight>
                  <a:srgbClr val="FFFFFF"/>
                </a:highlight>
                <a:latin typeface="Google Sans"/>
              </a:rPr>
              <a:t>slower communication, </a:t>
            </a:r>
          </a:p>
          <a:p>
            <a:pPr marL="285750" indent="-285750">
              <a:buFont typeface="Arial" panose="020B0604020202020204" pitchFamily="34" charset="0"/>
              <a:buChar char="•"/>
            </a:pPr>
            <a:r>
              <a:rPr lang="en-US" sz="2000" b="0" i="0" dirty="0">
                <a:solidFill>
                  <a:srgbClr val="202124"/>
                </a:solidFill>
                <a:effectLst/>
                <a:highlight>
                  <a:srgbClr val="FFFFFF"/>
                </a:highlight>
                <a:latin typeface="Google Sans"/>
              </a:rPr>
              <a:t>decreased employee empowerment</a:t>
            </a:r>
          </a:p>
          <a:p>
            <a:pPr marL="285750" indent="-285750">
              <a:buFont typeface="Arial" panose="020B0604020202020204" pitchFamily="34" charset="0"/>
              <a:buChar char="•"/>
            </a:pPr>
            <a:r>
              <a:rPr lang="en-US" sz="2000" dirty="0">
                <a:solidFill>
                  <a:srgbClr val="202124"/>
                </a:solidFill>
                <a:highlight>
                  <a:srgbClr val="FFFFFF"/>
                </a:highlight>
                <a:latin typeface="Google Sans"/>
              </a:rPr>
              <a:t>More competition</a:t>
            </a:r>
            <a:endParaRPr lang="en-US" sz="2000" b="1" dirty="0"/>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BF6C798-7113-4B84-4DFF-DBC7F19078F6}"/>
              </a:ext>
            </a:extLst>
          </p:cNvPr>
          <p:cNvSpPr txBox="1"/>
          <p:nvPr/>
        </p:nvSpPr>
        <p:spPr>
          <a:xfrm>
            <a:off x="2433918" y="812766"/>
            <a:ext cx="7619999" cy="523220"/>
          </a:xfrm>
          <a:prstGeom prst="rect">
            <a:avLst/>
          </a:prstGeom>
          <a:noFill/>
        </p:spPr>
        <p:txBody>
          <a:bodyPr wrap="square">
            <a:spAutoFit/>
          </a:bodyPr>
          <a:lstStyle/>
          <a:p>
            <a:pPr algn="ctr"/>
            <a:r>
              <a:rPr lang="en-US" sz="2800" b="1" i="0" dirty="0">
                <a:solidFill>
                  <a:srgbClr val="C00000"/>
                </a:solidFill>
                <a:effectLst/>
                <a:latin typeface="Indeed Sans"/>
              </a:rPr>
              <a:t>Chain of Command advantages Vs. Disadvantages</a:t>
            </a:r>
          </a:p>
        </p:txBody>
      </p:sp>
      <p:pic>
        <p:nvPicPr>
          <p:cNvPr id="12290" name="Picture 2" descr="chain-of-command">
            <a:extLst>
              <a:ext uri="{FF2B5EF4-FFF2-40B4-BE49-F238E27FC236}">
                <a16:creationId xmlns:a16="http://schemas.microsoft.com/office/drawing/2014/main" id="{01E71239-2894-107E-00DC-8F311CFE359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3059" t="9203" b="27683"/>
          <a:stretch/>
        </p:blipFill>
        <p:spPr bwMode="auto">
          <a:xfrm>
            <a:off x="6999891" y="2144077"/>
            <a:ext cx="4971392" cy="332491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508AE1B-1D02-A83B-625D-9999F08D5690}"/>
              </a:ext>
            </a:extLst>
          </p:cNvPr>
          <p:cNvSpPr txBox="1"/>
          <p:nvPr/>
        </p:nvSpPr>
        <p:spPr>
          <a:xfrm>
            <a:off x="947687" y="1758330"/>
            <a:ext cx="5148313" cy="3816429"/>
          </a:xfrm>
          <a:prstGeom prst="rect">
            <a:avLst/>
          </a:prstGeom>
          <a:noFill/>
        </p:spPr>
        <p:txBody>
          <a:bodyPr wrap="square" rtlCol="0">
            <a:spAutoFit/>
          </a:bodyPr>
          <a:lstStyle/>
          <a:p>
            <a:pPr algn="r" rtl="1"/>
            <a:r>
              <a:rPr lang="ar-EG" sz="2200" b="1" i="0" dirty="0">
                <a:solidFill>
                  <a:srgbClr val="202124"/>
                </a:solidFill>
                <a:effectLst/>
                <a:highlight>
                  <a:srgbClr val="FFFFFF"/>
                </a:highlight>
                <a:latin typeface="Google Sans"/>
              </a:rPr>
              <a:t>المزايا:</a:t>
            </a:r>
          </a:p>
          <a:p>
            <a:pPr algn="r" rtl="1"/>
            <a:r>
              <a:rPr lang="ar-EG" sz="2200" b="1" i="0" dirty="0">
                <a:solidFill>
                  <a:srgbClr val="202124"/>
                </a:solidFill>
                <a:effectLst/>
                <a:highlight>
                  <a:srgbClr val="FFFFFF"/>
                </a:highlight>
                <a:latin typeface="Google Sans"/>
              </a:rPr>
              <a:t>زيادة الكفاءة،</a:t>
            </a:r>
          </a:p>
          <a:p>
            <a:pPr algn="r" rtl="1"/>
            <a:r>
              <a:rPr lang="ar-EG" sz="2200" b="1" i="0" dirty="0">
                <a:solidFill>
                  <a:srgbClr val="202124"/>
                </a:solidFill>
                <a:effectLst/>
                <a:highlight>
                  <a:srgbClr val="FFFFFF"/>
                </a:highlight>
                <a:latin typeface="Google Sans"/>
              </a:rPr>
              <a:t>التوجيهات الواضحة،</a:t>
            </a:r>
          </a:p>
          <a:p>
            <a:pPr algn="r" rtl="1"/>
            <a:r>
              <a:rPr lang="ar-EG" sz="2200" b="1" i="0" dirty="0">
                <a:solidFill>
                  <a:srgbClr val="202124"/>
                </a:solidFill>
                <a:effectLst/>
                <a:highlight>
                  <a:srgbClr val="FFFFFF"/>
                </a:highlight>
                <a:latin typeface="Google Sans"/>
              </a:rPr>
              <a:t>المسؤولية المنظمة،</a:t>
            </a:r>
          </a:p>
          <a:p>
            <a:pPr algn="r" rtl="1"/>
            <a:r>
              <a:rPr lang="ar-EG" sz="2200" b="1" i="0" dirty="0">
                <a:solidFill>
                  <a:srgbClr val="202124"/>
                </a:solidFill>
                <a:effectLst/>
                <a:highlight>
                  <a:srgbClr val="FFFFFF"/>
                </a:highlight>
                <a:latin typeface="Google Sans"/>
              </a:rPr>
              <a:t>الاستقرار</a:t>
            </a:r>
          </a:p>
          <a:p>
            <a:pPr algn="r" rtl="1"/>
            <a:endParaRPr lang="ar-EG" sz="2200" b="1" i="0" dirty="0">
              <a:solidFill>
                <a:srgbClr val="202124"/>
              </a:solidFill>
              <a:effectLst/>
              <a:highlight>
                <a:srgbClr val="FFFFFF"/>
              </a:highlight>
              <a:latin typeface="Google Sans"/>
            </a:endParaRPr>
          </a:p>
          <a:p>
            <a:pPr algn="r" rtl="1"/>
            <a:r>
              <a:rPr lang="ar-EG" sz="2200" b="1" i="0" dirty="0">
                <a:solidFill>
                  <a:srgbClr val="C00000"/>
                </a:solidFill>
                <a:effectLst/>
                <a:highlight>
                  <a:srgbClr val="FFFFFF"/>
                </a:highlight>
                <a:latin typeface="Google Sans"/>
              </a:rPr>
              <a:t>العيوب:</a:t>
            </a:r>
          </a:p>
          <a:p>
            <a:pPr algn="r" rtl="1"/>
            <a:r>
              <a:rPr lang="ar-EG" sz="2200" b="1" i="0" dirty="0">
                <a:solidFill>
                  <a:srgbClr val="C00000"/>
                </a:solidFill>
                <a:effectLst/>
                <a:highlight>
                  <a:srgbClr val="FFFFFF"/>
                </a:highlight>
                <a:latin typeface="Google Sans"/>
              </a:rPr>
              <a:t>قلة التعاون،</a:t>
            </a:r>
          </a:p>
          <a:p>
            <a:pPr algn="r" rtl="1"/>
            <a:r>
              <a:rPr lang="ar-EG" sz="2200" b="1" i="0" dirty="0">
                <a:solidFill>
                  <a:srgbClr val="C00000"/>
                </a:solidFill>
                <a:effectLst/>
                <a:highlight>
                  <a:srgbClr val="FFFFFF"/>
                </a:highlight>
                <a:latin typeface="Google Sans"/>
              </a:rPr>
              <a:t>بطء التواصل،</a:t>
            </a:r>
          </a:p>
          <a:p>
            <a:pPr algn="r" rtl="1"/>
            <a:r>
              <a:rPr lang="ar-EG" sz="2200" b="1" i="0" dirty="0">
                <a:solidFill>
                  <a:srgbClr val="C00000"/>
                </a:solidFill>
                <a:effectLst/>
                <a:highlight>
                  <a:srgbClr val="FFFFFF"/>
                </a:highlight>
                <a:latin typeface="Google Sans"/>
              </a:rPr>
              <a:t>انخفاض تمكين الموظفين</a:t>
            </a:r>
          </a:p>
          <a:p>
            <a:pPr algn="r" rtl="1"/>
            <a:r>
              <a:rPr lang="ar-EG" sz="2200" b="1" i="0" dirty="0">
                <a:solidFill>
                  <a:srgbClr val="C00000"/>
                </a:solidFill>
                <a:effectLst/>
                <a:highlight>
                  <a:srgbClr val="FFFFFF"/>
                </a:highlight>
                <a:latin typeface="Google Sans"/>
              </a:rPr>
              <a:t>مزيد من المنافسة</a:t>
            </a:r>
            <a:endParaRPr lang="en-US" sz="2200" b="1" dirty="0">
              <a:solidFill>
                <a:srgbClr val="C00000"/>
              </a:solidFill>
            </a:endParaRPr>
          </a:p>
        </p:txBody>
      </p:sp>
    </p:spTree>
    <p:extLst>
      <p:ext uri="{BB962C8B-B14F-4D97-AF65-F5344CB8AC3E}">
        <p14:creationId xmlns:p14="http://schemas.microsoft.com/office/powerpoint/2010/main" val="274245546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12414" y="1508099"/>
            <a:ext cx="5116333" cy="52703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BF6C798-7113-4B84-4DFF-DBC7F19078F6}"/>
              </a:ext>
            </a:extLst>
          </p:cNvPr>
          <p:cNvSpPr txBox="1"/>
          <p:nvPr/>
        </p:nvSpPr>
        <p:spPr>
          <a:xfrm>
            <a:off x="484094" y="923324"/>
            <a:ext cx="5323644" cy="584775"/>
          </a:xfrm>
          <a:prstGeom prst="rect">
            <a:avLst/>
          </a:prstGeom>
          <a:noFill/>
        </p:spPr>
        <p:txBody>
          <a:bodyPr wrap="square">
            <a:spAutoFit/>
          </a:bodyPr>
          <a:lstStyle/>
          <a:p>
            <a:pPr algn="ctr"/>
            <a:r>
              <a:rPr lang="en-US" sz="3200" b="1" i="0" dirty="0">
                <a:solidFill>
                  <a:srgbClr val="C00000"/>
                </a:solidFill>
                <a:effectLst/>
                <a:latin typeface="Indeed Sans"/>
              </a:rPr>
              <a:t>Span of Control</a:t>
            </a:r>
          </a:p>
        </p:txBody>
      </p:sp>
      <p:pic>
        <p:nvPicPr>
          <p:cNvPr id="6" name="Picture 5">
            <a:extLst>
              <a:ext uri="{FF2B5EF4-FFF2-40B4-BE49-F238E27FC236}">
                <a16:creationId xmlns:a16="http://schemas.microsoft.com/office/drawing/2014/main" id="{3DA67537-A292-ECA7-4D65-91BB25BA76B3}"/>
              </a:ext>
            </a:extLst>
          </p:cNvPr>
          <p:cNvPicPr>
            <a:picLocks noChangeAspect="1"/>
          </p:cNvPicPr>
          <p:nvPr/>
        </p:nvPicPr>
        <p:blipFill rotWithShape="1">
          <a:blip r:embed="rId3"/>
          <a:srcRect l="17203" t="24157" r="31302" b="40533"/>
          <a:stretch/>
        </p:blipFill>
        <p:spPr>
          <a:xfrm>
            <a:off x="6612075" y="617703"/>
            <a:ext cx="5399493" cy="2909304"/>
          </a:xfrm>
          <a:prstGeom prst="rect">
            <a:avLst/>
          </a:prstGeom>
        </p:spPr>
      </p:pic>
      <p:sp>
        <p:nvSpPr>
          <p:cNvPr id="9" name="TextBox 8">
            <a:extLst>
              <a:ext uri="{FF2B5EF4-FFF2-40B4-BE49-F238E27FC236}">
                <a16:creationId xmlns:a16="http://schemas.microsoft.com/office/drawing/2014/main" id="{F9F636C5-D9FA-E806-6383-0FEC8278E28E}"/>
              </a:ext>
            </a:extLst>
          </p:cNvPr>
          <p:cNvSpPr txBox="1"/>
          <p:nvPr/>
        </p:nvSpPr>
        <p:spPr>
          <a:xfrm>
            <a:off x="283008" y="1535261"/>
            <a:ext cx="5045739" cy="4801314"/>
          </a:xfrm>
          <a:prstGeom prst="rect">
            <a:avLst/>
          </a:prstGeom>
          <a:noFill/>
        </p:spPr>
        <p:txBody>
          <a:bodyPr wrap="square">
            <a:spAutoFit/>
          </a:bodyPr>
          <a:lstStyle/>
          <a:p>
            <a:r>
              <a:rPr lang="en-US" b="1" dirty="0"/>
              <a:t>Span of control</a:t>
            </a:r>
            <a:r>
              <a:rPr lang="en-US" dirty="0"/>
              <a:t> refers to the number of subordinates or direct reports that a manager or supervisor can effectively oversee and direct. It is a fundamental concept in organizational behavior and management that determines the shape and structure of an organization.</a:t>
            </a:r>
            <a:endParaRPr lang="ar-EG" dirty="0"/>
          </a:p>
          <a:p>
            <a:endParaRPr lang="ar-EG" dirty="0"/>
          </a:p>
          <a:p>
            <a:r>
              <a:rPr lang="en-US" dirty="0"/>
              <a:t>The Importance of Span of Control:</a:t>
            </a:r>
          </a:p>
          <a:p>
            <a:pPr marL="285750" indent="-285750">
              <a:buFont typeface="Arial" panose="020B0604020202020204" pitchFamily="34" charset="0"/>
              <a:buChar char="•"/>
            </a:pPr>
            <a:r>
              <a:rPr lang="en-US" dirty="0"/>
              <a:t>Speed ​​of Decision-Making: A wide scope (flat structure) leads to faster decisions.</a:t>
            </a:r>
          </a:p>
          <a:p>
            <a:pPr marL="285750" indent="-285750">
              <a:buFont typeface="Arial" panose="020B0604020202020204" pitchFamily="34" charset="0"/>
              <a:buChar char="•"/>
            </a:pPr>
            <a:r>
              <a:rPr lang="en-US" dirty="0"/>
              <a:t>Administrative Costs: A narrow scope (longitudinal structure) means hiring more managers, increasing costs.</a:t>
            </a:r>
          </a:p>
          <a:p>
            <a:pPr marL="285750" indent="-285750">
              <a:buFont typeface="Arial" panose="020B0604020202020204" pitchFamily="34" charset="0"/>
              <a:buChar char="•"/>
            </a:pPr>
            <a:r>
              <a:rPr lang="en-US" dirty="0"/>
              <a:t>Communication: A wide scope reduces the levels of the organizational structure, making communication more direct between senior management and employees.</a:t>
            </a:r>
          </a:p>
        </p:txBody>
      </p:sp>
      <p:sp>
        <p:nvSpPr>
          <p:cNvPr id="11" name="TextBox 10">
            <a:extLst>
              <a:ext uri="{FF2B5EF4-FFF2-40B4-BE49-F238E27FC236}">
                <a16:creationId xmlns:a16="http://schemas.microsoft.com/office/drawing/2014/main" id="{128FD920-610E-1D6E-F593-C5B84E0EFB45}"/>
              </a:ext>
            </a:extLst>
          </p:cNvPr>
          <p:cNvSpPr txBox="1"/>
          <p:nvPr/>
        </p:nvSpPr>
        <p:spPr>
          <a:xfrm>
            <a:off x="5802482" y="3724330"/>
            <a:ext cx="6106510" cy="2800767"/>
          </a:xfrm>
          <a:prstGeom prst="rect">
            <a:avLst/>
          </a:prstGeom>
          <a:noFill/>
        </p:spPr>
        <p:txBody>
          <a:bodyPr wrap="square">
            <a:spAutoFit/>
          </a:bodyPr>
          <a:lstStyle/>
          <a:p>
            <a:pPr algn="r" rtl="1"/>
            <a:r>
              <a:rPr lang="ar-EG" sz="1600" dirty="0"/>
              <a:t>يعبر مصطلح </a:t>
            </a:r>
            <a:r>
              <a:rPr lang="ar-EG" sz="1600" b="1" dirty="0"/>
              <a:t>نطاق السيطرة </a:t>
            </a:r>
            <a:r>
              <a:rPr lang="ar-EG" sz="1600" dirty="0"/>
              <a:t>عن عدد المرؤوسين أو الموظفين الذين يتبعون مباشرة لمدير أو مشرف واحد ويمكنه توجيههم والإشراف عليهم بفعالية. ويعد هذا المفهوم ركيزة أساسية في السلوك التنظيمي والإدارة، حيث يحدد شكل وهيكل المنظمة.</a:t>
            </a:r>
          </a:p>
          <a:p>
            <a:pPr algn="r" rtl="1"/>
            <a:endParaRPr lang="ar-EG" sz="1600" b="1" dirty="0"/>
          </a:p>
          <a:p>
            <a:pPr algn="r" rtl="1"/>
            <a:r>
              <a:rPr lang="ar-EG" sz="1600" b="1" dirty="0"/>
              <a:t>أهمية تحديد النطاق الأمثل</a:t>
            </a:r>
          </a:p>
          <a:p>
            <a:pPr marL="285750" indent="-285750" algn="r" rtl="1">
              <a:buFont typeface="Arial" panose="020B0604020202020204" pitchFamily="34" charset="0"/>
              <a:buChar char="•"/>
            </a:pPr>
            <a:r>
              <a:rPr lang="ar-EG" sz="1600" b="1" dirty="0"/>
              <a:t>سرعة اتخاذ القرار:</a:t>
            </a:r>
            <a:r>
              <a:rPr lang="ar-EG" sz="1600" dirty="0"/>
              <a:t> النطاق الواسع (هيكل مسطح) يؤدي لقرارات أسرع.</a:t>
            </a:r>
          </a:p>
          <a:p>
            <a:pPr marL="285750" indent="-285750" algn="r" rtl="1">
              <a:buFont typeface="Arial" panose="020B0604020202020204" pitchFamily="34" charset="0"/>
              <a:buChar char="•"/>
            </a:pPr>
            <a:r>
              <a:rPr lang="ar-EG" sz="1600" b="1" dirty="0"/>
              <a:t>التكاليف الإدارية:</a:t>
            </a:r>
            <a:r>
              <a:rPr lang="ar-EG" sz="1600" dirty="0"/>
              <a:t> النطاق الضيق (هيكل طولي) يعني تعيين عدد أكبر من المديرين، مما يزيد التكاليف.</a:t>
            </a:r>
          </a:p>
          <a:p>
            <a:pPr marL="285750" indent="-285750" algn="r" rtl="1">
              <a:buFont typeface="Arial" panose="020B0604020202020204" pitchFamily="34" charset="0"/>
              <a:buChar char="•"/>
            </a:pPr>
            <a:r>
              <a:rPr lang="ar-EG" sz="1600" b="1" dirty="0"/>
              <a:t>التواصل:</a:t>
            </a:r>
            <a:r>
              <a:rPr lang="ar-EG" sz="1600" dirty="0"/>
              <a:t> النطاق الواسع يقلل من مستويات الهيكل التنظيمي، مما يجعل التواصل أكثر مباشرة بين الإدارة العليا والموظفين.</a:t>
            </a:r>
          </a:p>
          <a:p>
            <a:pPr algn="just" rtl="1">
              <a:buNone/>
            </a:pPr>
            <a:endParaRPr lang="ar-EG" sz="1600" dirty="0"/>
          </a:p>
        </p:txBody>
      </p:sp>
    </p:spTree>
    <p:extLst>
      <p:ext uri="{BB962C8B-B14F-4D97-AF65-F5344CB8AC3E}">
        <p14:creationId xmlns:p14="http://schemas.microsoft.com/office/powerpoint/2010/main" val="3194401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1C461-CE0B-B23C-856A-D7EFDB8997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BB1879-4113-A0DC-C2A8-22BC0C3C4D72}"/>
              </a:ext>
            </a:extLst>
          </p:cNvPr>
          <p:cNvSpPr/>
          <p:nvPr/>
        </p:nvSpPr>
        <p:spPr>
          <a:xfrm>
            <a:off x="212413" y="1508099"/>
            <a:ext cx="6933483" cy="52703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2" name="Rectangle 1">
            <a:extLst>
              <a:ext uri="{FF2B5EF4-FFF2-40B4-BE49-F238E27FC236}">
                <a16:creationId xmlns:a16="http://schemas.microsoft.com/office/drawing/2014/main" id="{B7FC65C1-00B2-E0CE-D3EF-201E3960EECD}"/>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EE5F2BA-5219-75D3-ED99-B54FFA79E5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078A65DC-4112-D174-16C7-8B4CF5AFA1CA}"/>
              </a:ext>
            </a:extLst>
          </p:cNvPr>
          <p:cNvSpPr txBox="1"/>
          <p:nvPr/>
        </p:nvSpPr>
        <p:spPr>
          <a:xfrm>
            <a:off x="484094" y="923324"/>
            <a:ext cx="5323644" cy="584775"/>
          </a:xfrm>
          <a:prstGeom prst="rect">
            <a:avLst/>
          </a:prstGeom>
          <a:noFill/>
        </p:spPr>
        <p:txBody>
          <a:bodyPr wrap="square">
            <a:spAutoFit/>
          </a:bodyPr>
          <a:lstStyle/>
          <a:p>
            <a:pPr algn="ctr"/>
            <a:r>
              <a:rPr lang="en-US" sz="3200" b="1" i="0" dirty="0">
                <a:solidFill>
                  <a:srgbClr val="C00000"/>
                </a:solidFill>
                <a:effectLst/>
                <a:latin typeface="Indeed Sans"/>
              </a:rPr>
              <a:t>Span of Control</a:t>
            </a:r>
          </a:p>
        </p:txBody>
      </p:sp>
      <p:pic>
        <p:nvPicPr>
          <p:cNvPr id="6" name="Picture 5">
            <a:extLst>
              <a:ext uri="{FF2B5EF4-FFF2-40B4-BE49-F238E27FC236}">
                <a16:creationId xmlns:a16="http://schemas.microsoft.com/office/drawing/2014/main" id="{50E60685-B2A3-AFDB-5F63-FD47ED281ABF}"/>
              </a:ext>
            </a:extLst>
          </p:cNvPr>
          <p:cNvPicPr>
            <a:picLocks noChangeAspect="1"/>
          </p:cNvPicPr>
          <p:nvPr/>
        </p:nvPicPr>
        <p:blipFill rotWithShape="1">
          <a:blip r:embed="rId3"/>
          <a:srcRect l="17203" t="24157" r="31302" b="40533"/>
          <a:stretch/>
        </p:blipFill>
        <p:spPr>
          <a:xfrm>
            <a:off x="7145898" y="1105945"/>
            <a:ext cx="4865671" cy="3719391"/>
          </a:xfrm>
          <a:prstGeom prst="rect">
            <a:avLst/>
          </a:prstGeom>
        </p:spPr>
      </p:pic>
      <p:sp>
        <p:nvSpPr>
          <p:cNvPr id="9" name="TextBox 8">
            <a:extLst>
              <a:ext uri="{FF2B5EF4-FFF2-40B4-BE49-F238E27FC236}">
                <a16:creationId xmlns:a16="http://schemas.microsoft.com/office/drawing/2014/main" id="{13027534-A25A-36EE-46A6-5FBE3E3B44F1}"/>
              </a:ext>
            </a:extLst>
          </p:cNvPr>
          <p:cNvSpPr txBox="1"/>
          <p:nvPr/>
        </p:nvSpPr>
        <p:spPr>
          <a:xfrm>
            <a:off x="283008" y="1535261"/>
            <a:ext cx="6727392" cy="5216813"/>
          </a:xfrm>
          <a:prstGeom prst="rect">
            <a:avLst/>
          </a:prstGeom>
          <a:noFill/>
        </p:spPr>
        <p:txBody>
          <a:bodyPr wrap="square">
            <a:spAutoFit/>
          </a:bodyPr>
          <a:lstStyle/>
          <a:p>
            <a:r>
              <a:rPr lang="en-US" sz="1700" b="1" dirty="0"/>
              <a:t>Width of span is affected by:</a:t>
            </a:r>
          </a:p>
          <a:p>
            <a:pPr marL="285750" indent="-285750">
              <a:buFont typeface="Arial" panose="020B0604020202020204" pitchFamily="34" charset="0"/>
              <a:buChar char="•"/>
            </a:pPr>
            <a:r>
              <a:rPr lang="en-US" sz="1700" dirty="0"/>
              <a:t>Skills and abilities of the manager and the employees</a:t>
            </a:r>
          </a:p>
          <a:p>
            <a:pPr marL="285750" indent="-285750">
              <a:buFont typeface="Arial" panose="020B0604020202020204" pitchFamily="34" charset="0"/>
              <a:buChar char="•"/>
            </a:pPr>
            <a:r>
              <a:rPr lang="en-US" sz="1700" dirty="0"/>
              <a:t>Characteristics of the work being done</a:t>
            </a:r>
          </a:p>
          <a:p>
            <a:pPr marL="285750" indent="-285750">
              <a:buFont typeface="Arial" panose="020B0604020202020204" pitchFamily="34" charset="0"/>
              <a:buChar char="•"/>
            </a:pPr>
            <a:r>
              <a:rPr lang="en-US" sz="1700" dirty="0"/>
              <a:t>Similarity of tasks</a:t>
            </a:r>
          </a:p>
          <a:p>
            <a:pPr marL="285750" indent="-285750">
              <a:buFont typeface="Arial" panose="020B0604020202020204" pitchFamily="34" charset="0"/>
              <a:buChar char="•"/>
            </a:pPr>
            <a:r>
              <a:rPr lang="en-US" sz="1700" dirty="0"/>
              <a:t>Complexity of tasks</a:t>
            </a:r>
          </a:p>
          <a:p>
            <a:pPr marL="285750" indent="-285750">
              <a:buFont typeface="Arial" panose="020B0604020202020204" pitchFamily="34" charset="0"/>
              <a:buChar char="•"/>
            </a:pPr>
            <a:r>
              <a:rPr lang="en-US" sz="1700" dirty="0"/>
              <a:t>Standardization of tasks</a:t>
            </a:r>
          </a:p>
          <a:p>
            <a:pPr marL="285750" indent="-285750">
              <a:buFont typeface="Arial" panose="020B0604020202020204" pitchFamily="34" charset="0"/>
              <a:buChar char="•"/>
            </a:pPr>
            <a:r>
              <a:rPr lang="en-US" sz="1700" dirty="0"/>
              <a:t>Sophistication of the organization’s information system</a:t>
            </a:r>
          </a:p>
          <a:p>
            <a:pPr marL="285750" indent="-285750">
              <a:buFont typeface="Arial" panose="020B0604020202020204" pitchFamily="34" charset="0"/>
              <a:buChar char="•"/>
            </a:pPr>
            <a:r>
              <a:rPr lang="en-US" sz="1700" dirty="0"/>
              <a:t>Strength of the organization’s culture</a:t>
            </a:r>
          </a:p>
          <a:p>
            <a:pPr marL="285750" indent="-285750">
              <a:buFont typeface="Arial" panose="020B0604020202020204" pitchFamily="34" charset="0"/>
              <a:buChar char="•"/>
            </a:pPr>
            <a:r>
              <a:rPr lang="en-US" sz="1700" dirty="0"/>
              <a:t>Preferred style of the manager</a:t>
            </a:r>
          </a:p>
          <a:p>
            <a:pPr algn="just" rtl="1">
              <a:buNone/>
            </a:pPr>
            <a:r>
              <a:rPr lang="ar-EG" dirty="0"/>
              <a:t>يتأثر اتساع أو ضيق نطاق السيطرة بعدة عوامل:</a:t>
            </a:r>
          </a:p>
          <a:p>
            <a:pPr algn="just" rtl="1">
              <a:buFont typeface="Arial" panose="020B0604020202020204" pitchFamily="34" charset="0"/>
              <a:buChar char="•"/>
            </a:pPr>
            <a:r>
              <a:rPr lang="ar-EG" b="1" dirty="0"/>
              <a:t>مهارات وقدرات المدير والموظفين:</a:t>
            </a:r>
            <a:r>
              <a:rPr lang="ar-EG" dirty="0"/>
              <a:t> كلما زادت الكفاءة، أمكن توسيع النطاق.</a:t>
            </a:r>
          </a:p>
          <a:p>
            <a:pPr algn="just" rtl="1">
              <a:buFont typeface="Arial" panose="020B0604020202020204" pitchFamily="34" charset="0"/>
              <a:buChar char="•"/>
            </a:pPr>
            <a:r>
              <a:rPr lang="ar-EG" b="1" dirty="0"/>
              <a:t>خصائص العمل الجاري تنفيذه:</a:t>
            </a:r>
            <a:r>
              <a:rPr lang="ar-EG" dirty="0"/>
              <a:t> طبيعة المهام تحدد حجم الإشراف المطلوب.</a:t>
            </a:r>
          </a:p>
          <a:p>
            <a:pPr algn="just" rtl="1">
              <a:buFont typeface="Arial" panose="020B0604020202020204" pitchFamily="34" charset="0"/>
              <a:buChar char="•"/>
            </a:pPr>
            <a:r>
              <a:rPr lang="ar-EG" b="1" dirty="0"/>
              <a:t>تشابه المهام:</a:t>
            </a:r>
            <a:r>
              <a:rPr lang="ar-EG" dirty="0"/>
              <a:t> المهام المتشابهة تسمح لمدير واحد بالإشراف على عدد أكبر من الأشخاص.</a:t>
            </a:r>
          </a:p>
          <a:p>
            <a:pPr algn="just" rtl="1">
              <a:buFont typeface="Arial" panose="020B0604020202020204" pitchFamily="34" charset="0"/>
              <a:buChar char="•"/>
            </a:pPr>
            <a:r>
              <a:rPr lang="ar-EG" b="1" dirty="0"/>
              <a:t>تعقيد المهام:</a:t>
            </a:r>
            <a:r>
              <a:rPr lang="ar-EG" dirty="0"/>
              <a:t> المهام المعقدة تتطلب نطاقاً أضيق لضمان الدقة.</a:t>
            </a:r>
          </a:p>
          <a:p>
            <a:pPr algn="just" rtl="1">
              <a:buFont typeface="Arial" panose="020B0604020202020204" pitchFamily="34" charset="0"/>
              <a:buChar char="•"/>
            </a:pPr>
            <a:r>
              <a:rPr lang="ar-EG" b="1" dirty="0"/>
              <a:t>نمطية المهام </a:t>
            </a:r>
            <a:r>
              <a:rPr lang="ar-EG" dirty="0"/>
              <a:t>وجود إجراءات عمل ثابتة يقلل الحاجة للتدخل الدائم.</a:t>
            </a:r>
          </a:p>
          <a:p>
            <a:pPr algn="just" rtl="1">
              <a:buFont typeface="Arial" panose="020B0604020202020204" pitchFamily="34" charset="0"/>
              <a:buChar char="•"/>
            </a:pPr>
            <a:r>
              <a:rPr lang="ar-EG" b="1" dirty="0"/>
              <a:t>تطور نظام المعلومات في المنظمة:</a:t>
            </a:r>
            <a:r>
              <a:rPr lang="ar-EG" dirty="0"/>
              <a:t> الأنظمة القوية تساعد المدير على المتابعة عن بُعد.</a:t>
            </a:r>
          </a:p>
          <a:p>
            <a:pPr algn="just" rtl="1">
              <a:buFont typeface="Arial" panose="020B0604020202020204" pitchFamily="34" charset="0"/>
              <a:buChar char="•"/>
            </a:pPr>
            <a:r>
              <a:rPr lang="ar-EG" b="1" dirty="0"/>
              <a:t>قوة ثقافة المنظمة:</a:t>
            </a:r>
            <a:r>
              <a:rPr lang="ar-EG" dirty="0"/>
              <a:t> الثقافة القوية توجه الموظفين ذاتياً، مما يقلل الحاجة للإشراف اللصيق.</a:t>
            </a:r>
          </a:p>
          <a:p>
            <a:pPr algn="just" rtl="1">
              <a:buFont typeface="Arial" panose="020B0604020202020204" pitchFamily="34" charset="0"/>
              <a:buChar char="•"/>
            </a:pPr>
            <a:r>
              <a:rPr lang="ar-EG" b="1" dirty="0"/>
              <a:t>الأسلوب المفضل للمدير:</a:t>
            </a:r>
            <a:r>
              <a:rPr lang="ar-EG" dirty="0"/>
              <a:t> يفضل بعض المديرين المركزية (نطاق ضيق) بينما يفضل آخرون التفويض (نطاق واسع).</a:t>
            </a:r>
          </a:p>
        </p:txBody>
      </p:sp>
    </p:spTree>
    <p:extLst>
      <p:ext uri="{BB962C8B-B14F-4D97-AF65-F5344CB8AC3E}">
        <p14:creationId xmlns:p14="http://schemas.microsoft.com/office/powerpoint/2010/main" val="36016941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12415" y="1571159"/>
            <a:ext cx="5210924" cy="48516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BF6C798-7113-4B84-4DFF-DBC7F19078F6}"/>
              </a:ext>
            </a:extLst>
          </p:cNvPr>
          <p:cNvSpPr txBox="1"/>
          <p:nvPr/>
        </p:nvSpPr>
        <p:spPr>
          <a:xfrm>
            <a:off x="2129118" y="498213"/>
            <a:ext cx="7619999" cy="584775"/>
          </a:xfrm>
          <a:prstGeom prst="rect">
            <a:avLst/>
          </a:prstGeom>
          <a:noFill/>
        </p:spPr>
        <p:txBody>
          <a:bodyPr wrap="square">
            <a:spAutoFit/>
          </a:bodyPr>
          <a:lstStyle/>
          <a:p>
            <a:pPr algn="ctr"/>
            <a:r>
              <a:rPr lang="en-US" sz="3200" b="1" dirty="0">
                <a:solidFill>
                  <a:srgbClr val="C00000"/>
                </a:solidFill>
              </a:rPr>
              <a:t>Centralize vs. Decentralize</a:t>
            </a:r>
          </a:p>
        </p:txBody>
      </p:sp>
      <p:sp>
        <p:nvSpPr>
          <p:cNvPr id="7" name="Rectangle: Rounded Corners 6">
            <a:extLst>
              <a:ext uri="{FF2B5EF4-FFF2-40B4-BE49-F238E27FC236}">
                <a16:creationId xmlns:a16="http://schemas.microsoft.com/office/drawing/2014/main" id="{71331FC1-74DD-21C8-907C-F78C6CF2A927}"/>
              </a:ext>
            </a:extLst>
          </p:cNvPr>
          <p:cNvSpPr/>
          <p:nvPr/>
        </p:nvSpPr>
        <p:spPr>
          <a:xfrm>
            <a:off x="6096000" y="1508099"/>
            <a:ext cx="5812200" cy="48516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10" name="TextBox 9">
            <a:extLst>
              <a:ext uri="{FF2B5EF4-FFF2-40B4-BE49-F238E27FC236}">
                <a16:creationId xmlns:a16="http://schemas.microsoft.com/office/drawing/2014/main" id="{E6AF655B-6691-4143-AAA3-145A866B3598}"/>
              </a:ext>
            </a:extLst>
          </p:cNvPr>
          <p:cNvSpPr txBox="1">
            <a:spLocks noChangeArrowheads="1"/>
          </p:cNvSpPr>
          <p:nvPr/>
        </p:nvSpPr>
        <p:spPr>
          <a:xfrm>
            <a:off x="283800" y="1760966"/>
            <a:ext cx="5107556" cy="4534728"/>
          </a:xfrm>
          <a:prstGeom prst="rect">
            <a:avLst/>
          </a:prstGeom>
          <a:ln>
            <a:noFill/>
          </a:ln>
        </p:spPr>
        <p:txBody>
          <a:bodyPr>
            <a:normAutofit fontScale="40000" lnSpcReduction="2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US" sz="2800" b="1" dirty="0">
              <a:solidFill>
                <a:srgbClr val="FF0000"/>
              </a:solidFill>
            </a:endParaRPr>
          </a:p>
          <a:p>
            <a:pPr marL="685800" indent="-685800">
              <a:buFont typeface="Arial" panose="020B0604020202020204" pitchFamily="34" charset="0"/>
              <a:buChar char="•"/>
            </a:pPr>
            <a:r>
              <a:rPr lang="en-US" sz="4500" b="1" dirty="0">
                <a:solidFill>
                  <a:srgbClr val="C00000"/>
                </a:solidFill>
              </a:rPr>
              <a:t>Definition</a:t>
            </a:r>
            <a:r>
              <a:rPr lang="en-US" sz="4500" b="1" dirty="0"/>
              <a:t>: It represents the extent to which decision-making authority is held at a single concentrated point within the organization.</a:t>
            </a:r>
          </a:p>
          <a:p>
            <a:pPr marL="685800" indent="-685800">
              <a:buFont typeface="Arial" panose="020B0604020202020204" pitchFamily="34" charset="0"/>
              <a:buChar char="•"/>
            </a:pPr>
            <a:r>
              <a:rPr lang="en-US" sz="4500" b="1" dirty="0">
                <a:solidFill>
                  <a:srgbClr val="C00000"/>
                </a:solidFill>
              </a:rPr>
              <a:t>Operational Flow</a:t>
            </a:r>
            <a:r>
              <a:rPr lang="en-US" sz="4500" b="1" dirty="0"/>
              <a:t>: In centralized environments, top-level managers retain the power to make all decisions.</a:t>
            </a:r>
          </a:p>
          <a:p>
            <a:pPr marL="685800" indent="-685800">
              <a:buFont typeface="Arial" panose="020B0604020202020204" pitchFamily="34" charset="0"/>
              <a:buChar char="•"/>
            </a:pPr>
            <a:r>
              <a:rPr lang="en-US" sz="4500" b="1" dirty="0">
                <a:solidFill>
                  <a:srgbClr val="C00000"/>
                </a:solidFill>
              </a:rPr>
              <a:t>Employee Role</a:t>
            </a:r>
            <a:r>
              <a:rPr lang="en-US" sz="4500" b="1" dirty="0"/>
              <a:t>: Lower-level staff are primarily responsible for executing orders passed down from the top.</a:t>
            </a:r>
            <a:endParaRPr lang="ar-EG" sz="4500" b="1" dirty="0"/>
          </a:p>
          <a:p>
            <a:pPr marL="685800" indent="-685800">
              <a:buFont typeface="Arial" panose="020B0604020202020204" pitchFamily="34" charset="0"/>
              <a:buChar char="•"/>
            </a:pPr>
            <a:endParaRPr lang="en-US" sz="4500" b="1" dirty="0"/>
          </a:p>
          <a:p>
            <a:pPr marL="685800" indent="-685800" algn="r" rtl="1">
              <a:buFont typeface="Arial" panose="020B0604020202020204" pitchFamily="34" charset="0"/>
              <a:buChar char="•"/>
            </a:pPr>
            <a:r>
              <a:rPr lang="ar-EG" sz="4500" b="1" dirty="0">
                <a:solidFill>
                  <a:srgbClr val="C00000"/>
                </a:solidFill>
              </a:rPr>
              <a:t>تعريفها</a:t>
            </a:r>
            <a:r>
              <a:rPr lang="ar-EG" sz="4500" b="1" dirty="0"/>
              <a:t>: هي المدى الذي تتركز فيه عملية اتخاذ القرار في نقطة واحدة أو مستوى واحد داخل المنظمة.</a:t>
            </a:r>
          </a:p>
          <a:p>
            <a:pPr marL="685800" indent="-685800" algn="r" rtl="1">
              <a:buFont typeface="Arial" panose="020B0604020202020204" pitchFamily="34" charset="0"/>
              <a:buChar char="•"/>
            </a:pPr>
            <a:r>
              <a:rPr lang="ar-EG" sz="4500" b="1" dirty="0">
                <a:solidFill>
                  <a:srgbClr val="C00000"/>
                </a:solidFill>
              </a:rPr>
              <a:t>آلية العمل</a:t>
            </a:r>
            <a:r>
              <a:rPr lang="ar-EG" sz="4500" b="1" dirty="0"/>
              <a:t>: في المنظمات المركزية، ينفرد كبار المديرين (الإدارة العليا) باتخاذ كافة القرارات.</a:t>
            </a:r>
          </a:p>
          <a:p>
            <a:pPr marL="685800" indent="-685800" algn="r" rtl="1">
              <a:buFont typeface="Arial" panose="020B0604020202020204" pitchFamily="34" charset="0"/>
              <a:buChar char="•"/>
            </a:pPr>
            <a:r>
              <a:rPr lang="ar-EG" sz="4500" b="1" dirty="0">
                <a:solidFill>
                  <a:srgbClr val="C00000"/>
                </a:solidFill>
              </a:rPr>
              <a:t>دور الموظفين</a:t>
            </a:r>
            <a:r>
              <a:rPr lang="ar-EG" sz="4500" b="1" dirty="0"/>
              <a:t>: يقتصر دور الموظفين في المستويات الدنيا على تنفيذ الأوامر والتعليمات الصادرة إليهم فقط.</a:t>
            </a:r>
            <a:endParaRPr lang="en-US" sz="4500" b="1" dirty="0"/>
          </a:p>
        </p:txBody>
      </p:sp>
      <p:sp>
        <p:nvSpPr>
          <p:cNvPr id="11" name="TextBox 10">
            <a:extLst>
              <a:ext uri="{FF2B5EF4-FFF2-40B4-BE49-F238E27FC236}">
                <a16:creationId xmlns:a16="http://schemas.microsoft.com/office/drawing/2014/main" id="{E6AF655B-6691-4143-AAA3-145A866B3598}"/>
              </a:ext>
            </a:extLst>
          </p:cNvPr>
          <p:cNvSpPr txBox="1">
            <a:spLocks noChangeArrowheads="1"/>
          </p:cNvSpPr>
          <p:nvPr/>
        </p:nvSpPr>
        <p:spPr>
          <a:xfrm>
            <a:off x="6180083" y="1717492"/>
            <a:ext cx="5517931" cy="4327742"/>
          </a:xfrm>
          <a:prstGeom prst="rect">
            <a:avLst/>
          </a:prstGeom>
          <a:ln>
            <a:noFill/>
          </a:ln>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en-US" b="1" dirty="0">
                <a:solidFill>
                  <a:srgbClr val="C00000"/>
                </a:solidFill>
              </a:rPr>
              <a:t>Definition</a:t>
            </a:r>
            <a:r>
              <a:rPr lang="en-US" b="1" dirty="0"/>
              <a:t>: It refers to the degree to which employees at lower levels are involved, either by providing input or by directly making decisions.</a:t>
            </a:r>
          </a:p>
          <a:p>
            <a:pPr marL="285750" indent="-285750">
              <a:buFont typeface="Arial" panose="020B0604020202020204" pitchFamily="34" charset="0"/>
              <a:buChar char="•"/>
            </a:pPr>
            <a:r>
              <a:rPr lang="en-US" b="1" dirty="0">
                <a:solidFill>
                  <a:srgbClr val="C00000"/>
                </a:solidFill>
              </a:rPr>
              <a:t>Employee</a:t>
            </a:r>
            <a:r>
              <a:rPr lang="en-US" b="1" dirty="0"/>
              <a:t> </a:t>
            </a:r>
            <a:r>
              <a:rPr lang="en-US" b="1" dirty="0">
                <a:solidFill>
                  <a:srgbClr val="C00000"/>
                </a:solidFill>
              </a:rPr>
              <a:t>Empowerment</a:t>
            </a:r>
            <a:r>
              <a:rPr lang="en-US" b="1" dirty="0"/>
              <a:t>: This approach focuses on expanding the decision-making discretion of the workforce.</a:t>
            </a:r>
          </a:p>
          <a:p>
            <a:pPr marL="285750" indent="-285750">
              <a:buFont typeface="Arial" panose="020B0604020202020204" pitchFamily="34" charset="0"/>
              <a:buChar char="•"/>
            </a:pPr>
            <a:r>
              <a:rPr lang="en-US" b="1" dirty="0">
                <a:solidFill>
                  <a:srgbClr val="C00000"/>
                </a:solidFill>
              </a:rPr>
              <a:t>Objective</a:t>
            </a:r>
            <a:r>
              <a:rPr lang="en-US" b="1" dirty="0"/>
              <a:t>: To empower staff by granting them more autonomy and influence over their specific tasks.</a:t>
            </a:r>
            <a:endParaRPr lang="ar-EG" b="1" dirty="0"/>
          </a:p>
          <a:p>
            <a:pPr algn="ctr"/>
            <a:endParaRPr lang="ar-EG" b="1" dirty="0"/>
          </a:p>
          <a:p>
            <a:pPr marL="285750" indent="-285750" algn="r" rtl="1">
              <a:buFont typeface="Arial" panose="020B0604020202020204" pitchFamily="34" charset="0"/>
              <a:buChar char="•"/>
            </a:pPr>
            <a:r>
              <a:rPr lang="ar-EG" b="1" dirty="0">
                <a:solidFill>
                  <a:srgbClr val="C00000"/>
                </a:solidFill>
              </a:rPr>
              <a:t>تعريفها</a:t>
            </a:r>
            <a:r>
              <a:rPr lang="ar-EG" b="1" dirty="0"/>
              <a:t>: هي المدى الذي يشارك فيه موظفو المستويات الدنيا بآرائهم أو يتخذون القرارات بأنفسهم فعلياً.</a:t>
            </a:r>
          </a:p>
          <a:p>
            <a:pPr marL="285750" indent="-285750" algn="r" rtl="1">
              <a:buFont typeface="Arial" panose="020B0604020202020204" pitchFamily="34" charset="0"/>
              <a:buChar char="•"/>
            </a:pPr>
            <a:r>
              <a:rPr lang="ar-EG" b="1" dirty="0">
                <a:solidFill>
                  <a:srgbClr val="C00000"/>
                </a:solidFill>
              </a:rPr>
              <a:t>تمكين الموظفين</a:t>
            </a:r>
            <a:r>
              <a:rPr lang="en-US" b="1" dirty="0"/>
              <a:t>: </a:t>
            </a:r>
            <a:r>
              <a:rPr lang="ar-EG" b="1" dirty="0"/>
              <a:t>يرتكز هذا المفهوم على منح الموظفين حرية أكبر وصلاحيات أوسع في اتخاذ القرارات.</a:t>
            </a:r>
          </a:p>
          <a:p>
            <a:pPr marL="285750" indent="-285750" algn="r" rtl="1">
              <a:buFont typeface="Arial" panose="020B0604020202020204" pitchFamily="34" charset="0"/>
              <a:buChar char="•"/>
            </a:pPr>
            <a:r>
              <a:rPr lang="ar-EG" b="1" dirty="0">
                <a:solidFill>
                  <a:srgbClr val="C00000"/>
                </a:solidFill>
              </a:rPr>
              <a:t>الهدف</a:t>
            </a:r>
            <a:r>
              <a:rPr lang="ar-EG" b="1" dirty="0"/>
              <a:t>: زيادة قدرة الموظفين على التصرف وتقدير الأمور في نطاق عملهم.</a:t>
            </a:r>
            <a:endParaRPr lang="en-US" b="1" dirty="0"/>
          </a:p>
        </p:txBody>
      </p:sp>
      <p:sp>
        <p:nvSpPr>
          <p:cNvPr id="13" name="TextBox 12">
            <a:extLst>
              <a:ext uri="{FF2B5EF4-FFF2-40B4-BE49-F238E27FC236}">
                <a16:creationId xmlns:a16="http://schemas.microsoft.com/office/drawing/2014/main" id="{01B5208E-A8EA-7D4B-534F-3CE2EAC4867E}"/>
              </a:ext>
            </a:extLst>
          </p:cNvPr>
          <p:cNvSpPr txBox="1"/>
          <p:nvPr/>
        </p:nvSpPr>
        <p:spPr>
          <a:xfrm>
            <a:off x="0" y="1028676"/>
            <a:ext cx="3756634" cy="523220"/>
          </a:xfrm>
          <a:prstGeom prst="rect">
            <a:avLst/>
          </a:prstGeom>
          <a:noFill/>
        </p:spPr>
        <p:txBody>
          <a:bodyPr wrap="square">
            <a:spAutoFit/>
          </a:bodyPr>
          <a:lstStyle/>
          <a:p>
            <a:pPr algn="ctr"/>
            <a:r>
              <a:rPr lang="en-US" sz="2800" b="1" dirty="0">
                <a:solidFill>
                  <a:srgbClr val="FF0000"/>
                </a:solidFill>
              </a:rPr>
              <a:t>Centralization </a:t>
            </a:r>
            <a:r>
              <a:rPr lang="ar-EG" sz="2800" b="1" dirty="0">
                <a:solidFill>
                  <a:srgbClr val="FF0000"/>
                </a:solidFill>
              </a:rPr>
              <a:t>المركزية</a:t>
            </a:r>
            <a:endParaRPr lang="en-US" sz="2800" b="1" dirty="0">
              <a:solidFill>
                <a:srgbClr val="FF0000"/>
              </a:solidFill>
            </a:endParaRPr>
          </a:p>
        </p:txBody>
      </p:sp>
      <p:sp>
        <p:nvSpPr>
          <p:cNvPr id="14" name="TextBox 13">
            <a:extLst>
              <a:ext uri="{FF2B5EF4-FFF2-40B4-BE49-F238E27FC236}">
                <a16:creationId xmlns:a16="http://schemas.microsoft.com/office/drawing/2014/main" id="{516078EB-1D88-B8EB-EC97-F94E1BA25678}"/>
              </a:ext>
            </a:extLst>
          </p:cNvPr>
          <p:cNvSpPr txBox="1"/>
          <p:nvPr/>
        </p:nvSpPr>
        <p:spPr>
          <a:xfrm>
            <a:off x="7672547" y="1023421"/>
            <a:ext cx="4371461" cy="523220"/>
          </a:xfrm>
          <a:prstGeom prst="rect">
            <a:avLst/>
          </a:prstGeom>
          <a:noFill/>
        </p:spPr>
        <p:txBody>
          <a:bodyPr wrap="square">
            <a:spAutoFit/>
          </a:bodyPr>
          <a:lstStyle/>
          <a:p>
            <a:pPr algn="ctr"/>
            <a:r>
              <a:rPr lang="en-US" sz="2800" b="1" dirty="0">
                <a:solidFill>
                  <a:srgbClr val="FF0000"/>
                </a:solidFill>
              </a:rPr>
              <a:t>Decentralization </a:t>
            </a:r>
            <a:r>
              <a:rPr lang="ar-EG" sz="2800" b="1" dirty="0">
                <a:solidFill>
                  <a:srgbClr val="FF0000"/>
                </a:solidFill>
              </a:rPr>
              <a:t>اللامركزية</a:t>
            </a:r>
            <a:endParaRPr lang="en-US" sz="2800" b="1" dirty="0">
              <a:solidFill>
                <a:srgbClr val="FF0000"/>
              </a:solidFill>
            </a:endParaRPr>
          </a:p>
        </p:txBody>
      </p:sp>
    </p:spTree>
    <p:extLst>
      <p:ext uri="{BB962C8B-B14F-4D97-AF65-F5344CB8AC3E}">
        <p14:creationId xmlns:p14="http://schemas.microsoft.com/office/powerpoint/2010/main" val="5730681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74A92B-1D45-E548-5417-722E8A5511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3A0BCB-0B12-D29D-38BC-18BCC86258C4}"/>
              </a:ext>
            </a:extLst>
          </p:cNvPr>
          <p:cNvSpPr/>
          <p:nvPr/>
        </p:nvSpPr>
        <p:spPr>
          <a:xfrm>
            <a:off x="212415" y="1508099"/>
            <a:ext cx="5210924" cy="48516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2" name="Rectangle 1">
            <a:extLst>
              <a:ext uri="{FF2B5EF4-FFF2-40B4-BE49-F238E27FC236}">
                <a16:creationId xmlns:a16="http://schemas.microsoft.com/office/drawing/2014/main" id="{88C367DF-6E86-C440-F221-6A403407C268}"/>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70E6945-9D8D-3F0A-47AB-BAFD47E1D9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B2EC7E4-CBBA-FF3D-F203-256CE768B0F3}"/>
              </a:ext>
            </a:extLst>
          </p:cNvPr>
          <p:cNvSpPr txBox="1"/>
          <p:nvPr/>
        </p:nvSpPr>
        <p:spPr>
          <a:xfrm>
            <a:off x="2250308" y="540804"/>
            <a:ext cx="7619999" cy="954107"/>
          </a:xfrm>
          <a:prstGeom prst="rect">
            <a:avLst/>
          </a:prstGeom>
          <a:noFill/>
        </p:spPr>
        <p:txBody>
          <a:bodyPr wrap="square">
            <a:spAutoFit/>
          </a:bodyPr>
          <a:lstStyle/>
          <a:p>
            <a:pPr algn="ctr"/>
            <a:r>
              <a:rPr lang="en-US" sz="2800" b="1" dirty="0">
                <a:solidFill>
                  <a:srgbClr val="C00000"/>
                </a:solidFill>
              </a:rPr>
              <a:t> Factors that Influence the Amount of Centralization and Decentralization</a:t>
            </a:r>
          </a:p>
        </p:txBody>
      </p:sp>
      <p:sp>
        <p:nvSpPr>
          <p:cNvPr id="9" name="TextBox 8">
            <a:extLst>
              <a:ext uri="{FF2B5EF4-FFF2-40B4-BE49-F238E27FC236}">
                <a16:creationId xmlns:a16="http://schemas.microsoft.com/office/drawing/2014/main" id="{C4F99B1E-82BA-B125-61D7-AF52434CE8DB}"/>
              </a:ext>
            </a:extLst>
          </p:cNvPr>
          <p:cNvSpPr txBox="1"/>
          <p:nvPr/>
        </p:nvSpPr>
        <p:spPr>
          <a:xfrm>
            <a:off x="346068" y="1688217"/>
            <a:ext cx="5865546" cy="369332"/>
          </a:xfrm>
          <a:prstGeom prst="rect">
            <a:avLst/>
          </a:prstGeom>
          <a:noFill/>
        </p:spPr>
        <p:txBody>
          <a:bodyPr wrap="square">
            <a:spAutoFit/>
          </a:bodyPr>
          <a:lstStyle/>
          <a:p>
            <a:endParaRPr lang="en-US" dirty="0"/>
          </a:p>
        </p:txBody>
      </p:sp>
      <p:sp>
        <p:nvSpPr>
          <p:cNvPr id="7" name="Rectangle: Rounded Corners 6">
            <a:extLst>
              <a:ext uri="{FF2B5EF4-FFF2-40B4-BE49-F238E27FC236}">
                <a16:creationId xmlns:a16="http://schemas.microsoft.com/office/drawing/2014/main" id="{0F7CB2F9-D00C-D12F-B124-17C8B9EEDBCE}"/>
              </a:ext>
            </a:extLst>
          </p:cNvPr>
          <p:cNvSpPr/>
          <p:nvPr/>
        </p:nvSpPr>
        <p:spPr>
          <a:xfrm>
            <a:off x="6697276" y="1508099"/>
            <a:ext cx="5210924" cy="48516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11" name="TextBox 10">
            <a:extLst>
              <a:ext uri="{FF2B5EF4-FFF2-40B4-BE49-F238E27FC236}">
                <a16:creationId xmlns:a16="http://schemas.microsoft.com/office/drawing/2014/main" id="{8FA69D85-558F-C632-8E55-F5174F8D9D64}"/>
              </a:ext>
            </a:extLst>
          </p:cNvPr>
          <p:cNvSpPr txBox="1">
            <a:spLocks noChangeArrowheads="1"/>
          </p:cNvSpPr>
          <p:nvPr/>
        </p:nvSpPr>
        <p:spPr>
          <a:xfrm>
            <a:off x="6852745" y="1717492"/>
            <a:ext cx="4845269" cy="4327742"/>
          </a:xfrm>
          <a:prstGeom prst="rect">
            <a:avLst/>
          </a:prstGeom>
          <a:ln>
            <a:noFill/>
          </a:ln>
        </p:spPr>
        <p:txBody>
          <a:bodyPr>
            <a:normAutofit fontScale="92500" lnSpcReduction="1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1"/>
            <a:r>
              <a:rPr lang="ar-EG" b="1" dirty="0"/>
              <a:t>متى نختار "المركزية" أكثر؟ </a:t>
            </a:r>
            <a:endParaRPr lang="en-US" b="1" dirty="0"/>
          </a:p>
          <a:p>
            <a:pPr algn="r" rtl="1"/>
            <a:r>
              <a:rPr lang="ar-EG" dirty="0"/>
              <a:t>نلجأ لهذا الأسلوب عندما تكون الظروف تتطلب سيطرة دقيقة من الأعلى:</a:t>
            </a:r>
          </a:p>
          <a:p>
            <a:pPr algn="r" rtl="1"/>
            <a:r>
              <a:rPr lang="ar-EG" b="1" dirty="0"/>
              <a:t>استقرار البيئة:</a:t>
            </a:r>
            <a:r>
              <a:rPr lang="ar-EG" dirty="0"/>
              <a:t> عندما يكون سوق العمل مستقراً ولا توجد مفاجآت كثيرة.</a:t>
            </a:r>
          </a:p>
          <a:p>
            <a:pPr algn="r" rtl="1"/>
            <a:r>
              <a:rPr lang="ar-EG" b="1" dirty="0"/>
              <a:t>قلة الخبرة:</a:t>
            </a:r>
            <a:r>
              <a:rPr lang="ar-EG" dirty="0"/>
              <a:t> إذا كان مديرو المستويات الدنيا لا يملكون الكفاءة أو الخبرة الكافية لاتخاذ قرارات حاسمة.</a:t>
            </a:r>
          </a:p>
          <a:p>
            <a:pPr algn="r" rtl="1"/>
            <a:r>
              <a:rPr lang="ar-EG" b="1" dirty="0"/>
              <a:t>الرغبة الشخصية:</a:t>
            </a:r>
            <a:r>
              <a:rPr lang="ar-EG" dirty="0"/>
              <a:t> عندما لا يرغب الموظفون أنفسهم في تحمل مسؤولية المشاركة في القرار.</a:t>
            </a:r>
          </a:p>
          <a:p>
            <a:pPr algn="r" rtl="1"/>
            <a:r>
              <a:rPr lang="ar-EG" b="1" dirty="0"/>
              <a:t>خطورة القرارات:</a:t>
            </a:r>
            <a:r>
              <a:rPr lang="ar-EG" dirty="0"/>
              <a:t> عندما تكون القرارات ضخمة ومصيرية ولها تأثير كبير على الشركة.</a:t>
            </a:r>
          </a:p>
          <a:p>
            <a:pPr algn="r" rtl="1"/>
            <a:r>
              <a:rPr lang="ar-EG" b="1" dirty="0"/>
              <a:t>وقت الأزمات:</a:t>
            </a:r>
            <a:r>
              <a:rPr lang="ar-EG" dirty="0"/>
              <a:t> إذا كانت الشركة تمر بأزمة أو خطر الانهيار، فيجب أن تكون القيادة موحدة وسريعة من الأعلى.</a:t>
            </a:r>
          </a:p>
          <a:p>
            <a:pPr algn="r" rtl="1"/>
            <a:r>
              <a:rPr lang="ar-EG" b="1" dirty="0"/>
              <a:t>حجم الشركة:</a:t>
            </a:r>
            <a:r>
              <a:rPr lang="ar-EG" dirty="0"/>
              <a:t> الشركات الكبيرة جداً قد تحتاج لمركزية لضمان عدم تشتت الأهداف.</a:t>
            </a:r>
          </a:p>
          <a:p>
            <a:pPr algn="r" rtl="1"/>
            <a:r>
              <a:rPr lang="ar-EG" b="1" dirty="0"/>
              <a:t>ضمان التنفيذ:</a:t>
            </a:r>
            <a:r>
              <a:rPr lang="ar-EG" dirty="0"/>
              <a:t> عندما يعتمد نجاح الاستراتيجية على بقاء الكلمة الأولى والأخيرة في يد الإدارة العليا.</a:t>
            </a:r>
          </a:p>
        </p:txBody>
      </p:sp>
      <p:sp>
        <p:nvSpPr>
          <p:cNvPr id="6" name="TextBox 5">
            <a:extLst>
              <a:ext uri="{FF2B5EF4-FFF2-40B4-BE49-F238E27FC236}">
                <a16:creationId xmlns:a16="http://schemas.microsoft.com/office/drawing/2014/main" id="{59BA18E3-1BD6-D0BC-3F16-7DD39024613D}"/>
              </a:ext>
            </a:extLst>
          </p:cNvPr>
          <p:cNvSpPr txBox="1"/>
          <p:nvPr/>
        </p:nvSpPr>
        <p:spPr>
          <a:xfrm>
            <a:off x="346068" y="1666375"/>
            <a:ext cx="4972166" cy="3938899"/>
          </a:xfrm>
          <a:prstGeom prst="rect">
            <a:avLst/>
          </a:prstGeom>
          <a:noFill/>
        </p:spPr>
        <p:txBody>
          <a:bodyPr wrap="square">
            <a:spAutoFit/>
          </a:bodyPr>
          <a:lstStyle/>
          <a:p>
            <a:pPr algn="ctr">
              <a:lnSpc>
                <a:spcPct val="80000"/>
              </a:lnSpc>
              <a:buClr>
                <a:srgbClr val="FF0000"/>
              </a:buClr>
            </a:pPr>
            <a:r>
              <a:rPr lang="en-US" sz="2400" b="1" dirty="0">
                <a:solidFill>
                  <a:srgbClr val="C00000"/>
                </a:solidFill>
              </a:rPr>
              <a:t>More Centralization</a:t>
            </a:r>
          </a:p>
          <a:p>
            <a:pPr algn="ctr">
              <a:lnSpc>
                <a:spcPct val="80000"/>
              </a:lnSpc>
              <a:buClr>
                <a:srgbClr val="FF0000"/>
              </a:buClr>
            </a:pPr>
            <a:endParaRPr lang="en-US" b="1" dirty="0">
              <a:solidFill>
                <a:srgbClr val="C00000"/>
              </a:solidFill>
            </a:endParaRPr>
          </a:p>
          <a:p>
            <a:pPr marL="342900" indent="-342900">
              <a:lnSpc>
                <a:spcPct val="80000"/>
              </a:lnSpc>
              <a:buClr>
                <a:srgbClr val="FF0000"/>
              </a:buClr>
              <a:buFont typeface="Arial" panose="020B0604020202020204" pitchFamily="34" charset="0"/>
              <a:buChar char="•"/>
            </a:pPr>
            <a:r>
              <a:rPr lang="en-US" b="1" dirty="0"/>
              <a:t>Environment is stable</a:t>
            </a:r>
          </a:p>
          <a:p>
            <a:pPr marL="342900" indent="-342900">
              <a:lnSpc>
                <a:spcPct val="80000"/>
              </a:lnSpc>
              <a:buClr>
                <a:srgbClr val="FF0000"/>
              </a:buClr>
              <a:buFont typeface="Arial" panose="020B0604020202020204" pitchFamily="34" charset="0"/>
              <a:buChar char="•"/>
            </a:pPr>
            <a:r>
              <a:rPr lang="en-US" b="1" dirty="0"/>
              <a:t>Lower-level managers are not as capable or experienced at making decisions as upper-level managers</a:t>
            </a:r>
          </a:p>
          <a:p>
            <a:pPr marL="342900" indent="-342900">
              <a:lnSpc>
                <a:spcPct val="80000"/>
              </a:lnSpc>
              <a:buClr>
                <a:srgbClr val="FF0000"/>
              </a:buClr>
              <a:buFont typeface="Arial" panose="020B0604020202020204" pitchFamily="34" charset="0"/>
              <a:buChar char="•"/>
            </a:pPr>
            <a:r>
              <a:rPr lang="en-US" b="1" dirty="0"/>
              <a:t>Lower-level managers do not want to have a say in decisions</a:t>
            </a:r>
          </a:p>
          <a:p>
            <a:pPr marL="342900" indent="-342900">
              <a:lnSpc>
                <a:spcPct val="80000"/>
              </a:lnSpc>
              <a:buClr>
                <a:srgbClr val="FF0000"/>
              </a:buClr>
              <a:buFont typeface="Arial" panose="020B0604020202020204" pitchFamily="34" charset="0"/>
              <a:buChar char="•"/>
            </a:pPr>
            <a:r>
              <a:rPr lang="en-US" b="1" dirty="0"/>
              <a:t>Decisions are significant</a:t>
            </a:r>
          </a:p>
          <a:p>
            <a:pPr marL="342900" indent="-342900">
              <a:lnSpc>
                <a:spcPct val="80000"/>
              </a:lnSpc>
              <a:buClr>
                <a:srgbClr val="FF0000"/>
              </a:buClr>
              <a:buFont typeface="Arial" panose="020B0604020202020204" pitchFamily="34" charset="0"/>
              <a:buChar char="•"/>
            </a:pPr>
            <a:r>
              <a:rPr lang="en-US" b="1" dirty="0"/>
              <a:t>Organization is facing a crisis or the risk of company failure</a:t>
            </a:r>
          </a:p>
          <a:p>
            <a:pPr marL="342900" indent="-342900">
              <a:lnSpc>
                <a:spcPct val="80000"/>
              </a:lnSpc>
              <a:buClr>
                <a:srgbClr val="FF0000"/>
              </a:buClr>
              <a:buFont typeface="Arial" panose="020B0604020202020204" pitchFamily="34" charset="0"/>
              <a:buChar char="•"/>
            </a:pPr>
            <a:r>
              <a:rPr lang="en-US" b="1" dirty="0"/>
              <a:t>Company is large</a:t>
            </a:r>
          </a:p>
          <a:p>
            <a:pPr marL="342900" indent="-342900">
              <a:lnSpc>
                <a:spcPct val="80000"/>
              </a:lnSpc>
              <a:buClr>
                <a:srgbClr val="FF0000"/>
              </a:buClr>
              <a:buFont typeface="Arial" panose="020B0604020202020204" pitchFamily="34" charset="0"/>
              <a:buChar char="•"/>
            </a:pPr>
            <a:r>
              <a:rPr lang="en-US" b="1" dirty="0"/>
              <a:t>Effective implementation of company strategies depends on managers retaining say over what happens.</a:t>
            </a:r>
          </a:p>
          <a:p>
            <a:pPr algn="r" rtl="1">
              <a:lnSpc>
                <a:spcPct val="80000"/>
              </a:lnSpc>
              <a:buClr>
                <a:srgbClr val="FF0000"/>
              </a:buClr>
            </a:pPr>
            <a:endParaRPr lang="ar-EG" b="1" dirty="0"/>
          </a:p>
          <a:p>
            <a:pPr algn="r" rtl="1">
              <a:lnSpc>
                <a:spcPct val="80000"/>
              </a:lnSpc>
              <a:buClr>
                <a:srgbClr val="FF0000"/>
              </a:buClr>
            </a:pPr>
            <a:endParaRPr lang="en-US" b="1" dirty="0"/>
          </a:p>
        </p:txBody>
      </p:sp>
    </p:spTree>
    <p:extLst>
      <p:ext uri="{BB962C8B-B14F-4D97-AF65-F5344CB8AC3E}">
        <p14:creationId xmlns:p14="http://schemas.microsoft.com/office/powerpoint/2010/main" val="39595501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12415" y="1508099"/>
            <a:ext cx="5210924" cy="48516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BF6C798-7113-4B84-4DFF-DBC7F19078F6}"/>
              </a:ext>
            </a:extLst>
          </p:cNvPr>
          <p:cNvSpPr txBox="1"/>
          <p:nvPr/>
        </p:nvSpPr>
        <p:spPr>
          <a:xfrm>
            <a:off x="2250308" y="540804"/>
            <a:ext cx="7619999" cy="954107"/>
          </a:xfrm>
          <a:prstGeom prst="rect">
            <a:avLst/>
          </a:prstGeom>
          <a:noFill/>
        </p:spPr>
        <p:txBody>
          <a:bodyPr wrap="square">
            <a:spAutoFit/>
          </a:bodyPr>
          <a:lstStyle/>
          <a:p>
            <a:pPr algn="ctr"/>
            <a:r>
              <a:rPr lang="en-US" sz="2800" b="1" dirty="0">
                <a:solidFill>
                  <a:srgbClr val="C00000"/>
                </a:solidFill>
              </a:rPr>
              <a:t> Factors that Influence the Amount of Centralization and Decentralization</a:t>
            </a:r>
          </a:p>
        </p:txBody>
      </p:sp>
      <p:sp>
        <p:nvSpPr>
          <p:cNvPr id="9" name="TextBox 8">
            <a:extLst>
              <a:ext uri="{FF2B5EF4-FFF2-40B4-BE49-F238E27FC236}">
                <a16:creationId xmlns:a16="http://schemas.microsoft.com/office/drawing/2014/main" id="{F9F636C5-D9FA-E806-6383-0FEC8278E28E}"/>
              </a:ext>
            </a:extLst>
          </p:cNvPr>
          <p:cNvSpPr txBox="1"/>
          <p:nvPr/>
        </p:nvSpPr>
        <p:spPr>
          <a:xfrm>
            <a:off x="346068" y="1688217"/>
            <a:ext cx="5865546" cy="369332"/>
          </a:xfrm>
          <a:prstGeom prst="rect">
            <a:avLst/>
          </a:prstGeom>
          <a:noFill/>
        </p:spPr>
        <p:txBody>
          <a:bodyPr wrap="square">
            <a:spAutoFit/>
          </a:bodyPr>
          <a:lstStyle/>
          <a:p>
            <a:endParaRPr lang="en-US" dirty="0"/>
          </a:p>
        </p:txBody>
      </p:sp>
      <p:sp>
        <p:nvSpPr>
          <p:cNvPr id="7" name="Rectangle: Rounded Corners 6">
            <a:extLst>
              <a:ext uri="{FF2B5EF4-FFF2-40B4-BE49-F238E27FC236}">
                <a16:creationId xmlns:a16="http://schemas.microsoft.com/office/drawing/2014/main" id="{71331FC1-74DD-21C8-907C-F78C6CF2A927}"/>
              </a:ext>
            </a:extLst>
          </p:cNvPr>
          <p:cNvSpPr/>
          <p:nvPr/>
        </p:nvSpPr>
        <p:spPr>
          <a:xfrm>
            <a:off x="6697276" y="1508099"/>
            <a:ext cx="5210924" cy="48516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11" name="TextBox 10">
            <a:extLst>
              <a:ext uri="{FF2B5EF4-FFF2-40B4-BE49-F238E27FC236}">
                <a16:creationId xmlns:a16="http://schemas.microsoft.com/office/drawing/2014/main" id="{E6AF655B-6691-4143-AAA3-145A866B3598}"/>
              </a:ext>
            </a:extLst>
          </p:cNvPr>
          <p:cNvSpPr txBox="1">
            <a:spLocks noChangeArrowheads="1"/>
          </p:cNvSpPr>
          <p:nvPr/>
        </p:nvSpPr>
        <p:spPr>
          <a:xfrm>
            <a:off x="6852745" y="1717492"/>
            <a:ext cx="4845269" cy="4327742"/>
          </a:xfrm>
          <a:prstGeom prst="rect">
            <a:avLst/>
          </a:prstGeom>
          <a:ln>
            <a:noFill/>
          </a:ln>
        </p:spPr>
        <p:txBody>
          <a:bodyPr>
            <a:normAutofit fontScale="70000" lnSpcReduction="2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400" b="1" dirty="0">
                <a:solidFill>
                  <a:srgbClr val="C00000"/>
                </a:solidFill>
              </a:rPr>
              <a:t>More Decentralization</a:t>
            </a:r>
          </a:p>
          <a:p>
            <a:pPr algn="ctr"/>
            <a:endParaRPr lang="en-US" sz="3400" b="1" dirty="0">
              <a:solidFill>
                <a:srgbClr val="C00000"/>
              </a:solidFill>
            </a:endParaRPr>
          </a:p>
          <a:p>
            <a:pPr marL="457200" indent="-457200">
              <a:buFont typeface="Arial" panose="020B0604020202020204" pitchFamily="34" charset="0"/>
              <a:buChar char="•"/>
            </a:pPr>
            <a:r>
              <a:rPr lang="en-US" sz="2800" b="1" dirty="0"/>
              <a:t>Environment is complex, uncertain</a:t>
            </a:r>
          </a:p>
          <a:p>
            <a:pPr marL="457200" indent="-457200">
              <a:buFont typeface="Arial" panose="020B0604020202020204" pitchFamily="34" charset="0"/>
              <a:buChar char="•"/>
            </a:pPr>
            <a:r>
              <a:rPr lang="en-US" sz="2800" b="1" dirty="0"/>
              <a:t>Lower-level managers are capable and experienced at making decisions</a:t>
            </a:r>
          </a:p>
          <a:p>
            <a:pPr marL="457200" indent="-457200">
              <a:buFont typeface="Arial" panose="020B0604020202020204" pitchFamily="34" charset="0"/>
              <a:buChar char="•"/>
            </a:pPr>
            <a:r>
              <a:rPr lang="en-US" sz="2800" b="1" dirty="0"/>
              <a:t>Lower-level managers want a voice in decisions</a:t>
            </a:r>
          </a:p>
          <a:p>
            <a:pPr marL="457200" indent="-457200">
              <a:buFont typeface="Arial" panose="020B0604020202020204" pitchFamily="34" charset="0"/>
              <a:buChar char="•"/>
            </a:pPr>
            <a:r>
              <a:rPr lang="en-US" sz="2800" b="1" dirty="0"/>
              <a:t>Decisions are relatively minor</a:t>
            </a:r>
          </a:p>
          <a:p>
            <a:pPr marL="457200" indent="-457200">
              <a:buFont typeface="Arial" panose="020B0604020202020204" pitchFamily="34" charset="0"/>
              <a:buChar char="•"/>
            </a:pPr>
            <a:r>
              <a:rPr lang="en-US" sz="2800" b="1" dirty="0"/>
              <a:t>Corporate culture is open to allowing managers to have a say in what happens</a:t>
            </a:r>
          </a:p>
          <a:p>
            <a:pPr marL="457200" indent="-457200">
              <a:buFont typeface="Arial" panose="020B0604020202020204" pitchFamily="34" charset="0"/>
              <a:buChar char="•"/>
            </a:pPr>
            <a:r>
              <a:rPr lang="en-US" sz="2800" b="1" dirty="0"/>
              <a:t>Company is geographically dispersed</a:t>
            </a:r>
          </a:p>
          <a:p>
            <a:pPr marL="457200" indent="-457200">
              <a:buFont typeface="Arial" panose="020B0604020202020204" pitchFamily="34" charset="0"/>
              <a:buChar char="•"/>
            </a:pPr>
            <a:r>
              <a:rPr lang="en-US" sz="2800" b="1" dirty="0"/>
              <a:t>Effective implementation of company strategies depends on managers having involvement and flexibility to make decisions</a:t>
            </a:r>
          </a:p>
        </p:txBody>
      </p:sp>
      <p:sp>
        <p:nvSpPr>
          <p:cNvPr id="6" name="TextBox 5">
            <a:extLst>
              <a:ext uri="{FF2B5EF4-FFF2-40B4-BE49-F238E27FC236}">
                <a16:creationId xmlns:a16="http://schemas.microsoft.com/office/drawing/2014/main" id="{B6CB6490-0BD0-69A4-B832-FEC1ABA77B5C}"/>
              </a:ext>
            </a:extLst>
          </p:cNvPr>
          <p:cNvSpPr txBox="1"/>
          <p:nvPr/>
        </p:nvSpPr>
        <p:spPr>
          <a:xfrm>
            <a:off x="346068" y="1666375"/>
            <a:ext cx="4972166" cy="4524315"/>
          </a:xfrm>
          <a:prstGeom prst="rect">
            <a:avLst/>
          </a:prstGeom>
          <a:noFill/>
        </p:spPr>
        <p:txBody>
          <a:bodyPr wrap="square">
            <a:spAutoFit/>
          </a:bodyPr>
          <a:lstStyle/>
          <a:p>
            <a:pPr algn="r" rtl="1"/>
            <a:r>
              <a:rPr lang="ar-EG" b="1" dirty="0"/>
              <a:t>متى نختار "اللامركزية" أكثر</a:t>
            </a:r>
            <a:r>
              <a:rPr lang="ar-EG" b="1"/>
              <a:t>؟ </a:t>
            </a:r>
            <a:endParaRPr lang="en-US" b="1" dirty="0"/>
          </a:p>
          <a:p>
            <a:pPr algn="r" rtl="1"/>
            <a:r>
              <a:rPr lang="ar-EG" dirty="0"/>
              <a:t>نلجأ لهذا الأسلوب عندما نحتاج لمرونة وسرعة في الحركة:</a:t>
            </a:r>
          </a:p>
          <a:p>
            <a:pPr algn="r" rtl="1"/>
            <a:r>
              <a:rPr lang="ar-EG" b="1" dirty="0"/>
              <a:t>بيئة معقدة وغير مستقرة:</a:t>
            </a:r>
            <a:r>
              <a:rPr lang="ar-EG" dirty="0"/>
              <a:t> عندما يكون السوق متغيراً ويحتاج لردود فعل سريعة من الميدان.</a:t>
            </a:r>
          </a:p>
          <a:p>
            <a:pPr algn="r" rtl="1"/>
            <a:r>
              <a:rPr lang="ar-EG" b="1" dirty="0"/>
              <a:t>وجود كفاءات:</a:t>
            </a:r>
            <a:r>
              <a:rPr lang="ar-EG" dirty="0"/>
              <a:t> عندما يكون المديرون في المستويات الدنيا ماهرين ولديهم خبرة تمكنهم من التصرف.</a:t>
            </a:r>
          </a:p>
          <a:p>
            <a:pPr algn="r" rtl="1"/>
            <a:r>
              <a:rPr lang="ar-EG" b="1" dirty="0"/>
              <a:t>المشاركة والتمكين:</a:t>
            </a:r>
            <a:r>
              <a:rPr lang="ar-EG" dirty="0"/>
              <a:t> عندما يرغب الموظفون في أن يكون لصوتهم قيمة في صناعة القرار.</a:t>
            </a:r>
          </a:p>
          <a:p>
            <a:pPr algn="r" rtl="1"/>
            <a:r>
              <a:rPr lang="ar-EG" b="1" dirty="0"/>
              <a:t>قرارات روتينية:</a:t>
            </a:r>
            <a:r>
              <a:rPr lang="ar-EG" dirty="0"/>
              <a:t> عندما تكون القرارات يومية وبسيطة ولا تستدعي الرجوع للإدارة العليا في كل مرة.</a:t>
            </a:r>
          </a:p>
          <a:p>
            <a:pPr algn="r" rtl="1"/>
            <a:r>
              <a:rPr lang="ar-EG" b="1" dirty="0"/>
              <a:t>ثقافة منفتحة:</a:t>
            </a:r>
            <a:r>
              <a:rPr lang="ar-EG" dirty="0"/>
              <a:t> عندما تشجع ثقافة الشركة المديرين على إبداء الرأي والمشاركة.</a:t>
            </a:r>
          </a:p>
          <a:p>
            <a:pPr algn="r" rtl="1"/>
            <a:r>
              <a:rPr lang="ar-EG" b="1" dirty="0"/>
              <a:t>التشتت الجغرافي:</a:t>
            </a:r>
            <a:r>
              <a:rPr lang="ar-EG" dirty="0"/>
              <a:t> إذا كانت فروع الشركة متباعدة (في دول أو مدن مختلفة)، فيصعب إدارة كل شيء مركزياً.</a:t>
            </a:r>
          </a:p>
          <a:p>
            <a:pPr algn="r" rtl="1"/>
            <a:r>
              <a:rPr lang="ar-EG" b="1" dirty="0"/>
              <a:t>المرونة في التنفيذ:</a:t>
            </a:r>
            <a:r>
              <a:rPr lang="ar-EG" dirty="0"/>
              <a:t> عندما يعتمد نجاح الشركة على إعطاء الموظفين حرية ومرونة لاتخاذ ما يرونه مناسباً.</a:t>
            </a:r>
          </a:p>
        </p:txBody>
      </p:sp>
    </p:spTree>
    <p:extLst>
      <p:ext uri="{BB962C8B-B14F-4D97-AF65-F5344CB8AC3E}">
        <p14:creationId xmlns:p14="http://schemas.microsoft.com/office/powerpoint/2010/main" val="2565075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528843" y="1508099"/>
            <a:ext cx="8258923" cy="48516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F9F636C5-D9FA-E806-6383-0FEC8278E28E}"/>
              </a:ext>
            </a:extLst>
          </p:cNvPr>
          <p:cNvSpPr txBox="1"/>
          <p:nvPr/>
        </p:nvSpPr>
        <p:spPr>
          <a:xfrm>
            <a:off x="346068" y="1688217"/>
            <a:ext cx="5865546" cy="369332"/>
          </a:xfrm>
          <a:prstGeom prst="rect">
            <a:avLst/>
          </a:prstGeom>
          <a:noFill/>
        </p:spPr>
        <p:txBody>
          <a:bodyPr wrap="square">
            <a:spAutoFit/>
          </a:bodyPr>
          <a:lstStyle/>
          <a:p>
            <a:endParaRPr lang="en-US" dirty="0"/>
          </a:p>
        </p:txBody>
      </p:sp>
      <p:sp>
        <p:nvSpPr>
          <p:cNvPr id="6" name="TextBox 5">
            <a:extLst>
              <a:ext uri="{FF2B5EF4-FFF2-40B4-BE49-F238E27FC236}">
                <a16:creationId xmlns:a16="http://schemas.microsoft.com/office/drawing/2014/main" id="{B6CB6490-0BD0-69A4-B832-FEC1ABA77B5C}"/>
              </a:ext>
            </a:extLst>
          </p:cNvPr>
          <p:cNvSpPr txBox="1"/>
          <p:nvPr/>
        </p:nvSpPr>
        <p:spPr>
          <a:xfrm>
            <a:off x="2485572" y="1872883"/>
            <a:ext cx="8140387" cy="3970318"/>
          </a:xfrm>
          <a:prstGeom prst="rect">
            <a:avLst/>
          </a:prstGeom>
          <a:noFill/>
        </p:spPr>
        <p:txBody>
          <a:bodyPr wrap="square">
            <a:spAutoFit/>
          </a:bodyPr>
          <a:lstStyle/>
          <a:p>
            <a:pPr lvl="1" algn="ctr"/>
            <a:r>
              <a:rPr lang="en-US" sz="3600" dirty="0"/>
              <a:t>centralization is for times that require a "strong grip and a unified system," while decentralization is for times that require "speed, trust, and flexibility."</a:t>
            </a:r>
          </a:p>
          <a:p>
            <a:pPr lvl="1" algn="ctr"/>
            <a:r>
              <a:rPr lang="ar-EG" sz="3600" dirty="0"/>
              <a:t>باختصار، </a:t>
            </a:r>
            <a:r>
              <a:rPr lang="ar-EG" sz="3600" b="1" dirty="0"/>
              <a:t>المركزية</a:t>
            </a:r>
            <a:r>
              <a:rPr lang="ar-EG" sz="3600" dirty="0"/>
              <a:t> هي للأوقات التي تحتاج "قبضة قوية ونظام موحد"، بينما </a:t>
            </a:r>
            <a:r>
              <a:rPr lang="ar-EG" sz="3600" b="1" dirty="0"/>
              <a:t>اللامركزية</a:t>
            </a:r>
            <a:r>
              <a:rPr lang="ar-EG" sz="3600" dirty="0"/>
              <a:t> هي للأوقات التي تحتاج "سرعة، ثقة، ومرونة".</a:t>
            </a:r>
            <a:endParaRPr lang="en-US" sz="3600" b="1" dirty="0"/>
          </a:p>
        </p:txBody>
      </p:sp>
    </p:spTree>
    <p:extLst>
      <p:ext uri="{BB962C8B-B14F-4D97-AF65-F5344CB8AC3E}">
        <p14:creationId xmlns:p14="http://schemas.microsoft.com/office/powerpoint/2010/main" val="20542253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2374D8-2991-EE12-CCB2-7DD73FFB81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9B794F-D6C9-0639-0A11-095D96ECF17F}"/>
              </a:ext>
            </a:extLst>
          </p:cNvPr>
          <p:cNvSpPr/>
          <p:nvPr/>
        </p:nvSpPr>
        <p:spPr>
          <a:xfrm>
            <a:off x="2626179" y="1965120"/>
            <a:ext cx="6458419" cy="40721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2" name="Rectangle 1">
            <a:extLst>
              <a:ext uri="{FF2B5EF4-FFF2-40B4-BE49-F238E27FC236}">
                <a16:creationId xmlns:a16="http://schemas.microsoft.com/office/drawing/2014/main" id="{E436DB20-396F-8320-2FE0-841B25650556}"/>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4BF55A5-3EA8-1D3C-9954-AF9E5DA852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26FA74C-87F6-18E5-5B2C-761B64ED89D5}"/>
              </a:ext>
            </a:extLst>
          </p:cNvPr>
          <p:cNvSpPr txBox="1"/>
          <p:nvPr/>
        </p:nvSpPr>
        <p:spPr>
          <a:xfrm>
            <a:off x="3663981" y="665373"/>
            <a:ext cx="4382814" cy="1077218"/>
          </a:xfrm>
          <a:prstGeom prst="rect">
            <a:avLst/>
          </a:prstGeom>
          <a:noFill/>
        </p:spPr>
        <p:txBody>
          <a:bodyPr wrap="square">
            <a:spAutoFit/>
          </a:bodyPr>
          <a:lstStyle/>
          <a:p>
            <a:pPr algn="ctr"/>
            <a:r>
              <a:rPr lang="en-US" sz="3200" b="1" dirty="0">
                <a:solidFill>
                  <a:srgbClr val="C00000"/>
                </a:solidFill>
              </a:rPr>
              <a:t>Formalization </a:t>
            </a:r>
            <a:r>
              <a:rPr lang="ar-EG" sz="3200" b="1" dirty="0">
                <a:solidFill>
                  <a:srgbClr val="C00000"/>
                </a:solidFill>
              </a:rPr>
              <a:t>الرسمية ( إضفاء الطابع الرسمي )</a:t>
            </a:r>
            <a:endParaRPr lang="en-US" sz="3200" b="1" dirty="0">
              <a:solidFill>
                <a:srgbClr val="C00000"/>
              </a:solidFill>
            </a:endParaRPr>
          </a:p>
        </p:txBody>
      </p:sp>
      <p:sp>
        <p:nvSpPr>
          <p:cNvPr id="9" name="TextBox 8">
            <a:extLst>
              <a:ext uri="{FF2B5EF4-FFF2-40B4-BE49-F238E27FC236}">
                <a16:creationId xmlns:a16="http://schemas.microsoft.com/office/drawing/2014/main" id="{D1989364-548F-CB28-7873-C187F8644501}"/>
              </a:ext>
            </a:extLst>
          </p:cNvPr>
          <p:cNvSpPr txBox="1"/>
          <p:nvPr/>
        </p:nvSpPr>
        <p:spPr>
          <a:xfrm>
            <a:off x="346068" y="1688217"/>
            <a:ext cx="5865546" cy="369332"/>
          </a:xfrm>
          <a:prstGeom prst="rect">
            <a:avLst/>
          </a:prstGeom>
          <a:noFill/>
        </p:spPr>
        <p:txBody>
          <a:bodyPr wrap="square">
            <a:spAutoFit/>
          </a:bodyPr>
          <a:lstStyle/>
          <a:p>
            <a:endParaRPr lang="en-US" dirty="0"/>
          </a:p>
        </p:txBody>
      </p:sp>
      <p:sp>
        <p:nvSpPr>
          <p:cNvPr id="6" name="TextBox 5">
            <a:extLst>
              <a:ext uri="{FF2B5EF4-FFF2-40B4-BE49-F238E27FC236}">
                <a16:creationId xmlns:a16="http://schemas.microsoft.com/office/drawing/2014/main" id="{0AFBD673-2960-6245-B848-ECAD0C07791B}"/>
              </a:ext>
            </a:extLst>
          </p:cNvPr>
          <p:cNvSpPr txBox="1"/>
          <p:nvPr/>
        </p:nvSpPr>
        <p:spPr>
          <a:xfrm>
            <a:off x="2485572" y="2589897"/>
            <a:ext cx="6260245" cy="2677656"/>
          </a:xfrm>
          <a:prstGeom prst="rect">
            <a:avLst/>
          </a:prstGeom>
          <a:noFill/>
        </p:spPr>
        <p:txBody>
          <a:bodyPr wrap="square">
            <a:spAutoFit/>
          </a:bodyPr>
          <a:lstStyle/>
          <a:p>
            <a:pPr lvl="1" algn="ctr"/>
            <a:r>
              <a:rPr lang="en-US" sz="2400" dirty="0">
                <a:solidFill>
                  <a:srgbClr val="C00000"/>
                </a:solidFill>
              </a:rPr>
              <a:t>refers to the degree to which jobs within an organization are standardized and the extent to which employee behavior is guided by rules and procedures.</a:t>
            </a:r>
          </a:p>
          <a:p>
            <a:pPr lvl="1" algn="ctr"/>
            <a:endParaRPr lang="en-US" sz="2400" dirty="0">
              <a:solidFill>
                <a:srgbClr val="C00000"/>
              </a:solidFill>
            </a:endParaRPr>
          </a:p>
          <a:p>
            <a:pPr lvl="1" algn="ctr"/>
            <a:r>
              <a:rPr lang="ar-EG" sz="2400" b="1" dirty="0">
                <a:solidFill>
                  <a:srgbClr val="C00000"/>
                </a:solidFill>
              </a:rPr>
              <a:t>يشير ذلك إلى مدى توحيد الوظائف داخل المنظمة ومدى توجيه سلوك الموظفين بالقواعد والإجراءات.</a:t>
            </a:r>
            <a:endParaRPr lang="en-US" sz="2400" b="1" dirty="0">
              <a:solidFill>
                <a:srgbClr val="C00000"/>
              </a:solidFill>
            </a:endParaRPr>
          </a:p>
        </p:txBody>
      </p:sp>
    </p:spTree>
    <p:extLst>
      <p:ext uri="{BB962C8B-B14F-4D97-AF65-F5344CB8AC3E}">
        <p14:creationId xmlns:p14="http://schemas.microsoft.com/office/powerpoint/2010/main" val="35602028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9BCAF9-88DB-28C3-9139-04A57A64B4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B8BF1C-9745-924B-022D-98D51F2BDE07}"/>
              </a:ext>
            </a:extLst>
          </p:cNvPr>
          <p:cNvSpPr/>
          <p:nvPr/>
        </p:nvSpPr>
        <p:spPr>
          <a:xfrm>
            <a:off x="212415" y="1508099"/>
            <a:ext cx="5210924" cy="48516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2" name="Rectangle 1">
            <a:extLst>
              <a:ext uri="{FF2B5EF4-FFF2-40B4-BE49-F238E27FC236}">
                <a16:creationId xmlns:a16="http://schemas.microsoft.com/office/drawing/2014/main" id="{55DD2F7D-AD2D-BAD0-F284-793D58725D0A}"/>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DF1E358-9A8E-7A3E-144A-9C6DD29667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756098C-EF63-C0D3-2509-5AA201885093}"/>
              </a:ext>
            </a:extLst>
          </p:cNvPr>
          <p:cNvSpPr txBox="1"/>
          <p:nvPr/>
        </p:nvSpPr>
        <p:spPr>
          <a:xfrm>
            <a:off x="346068" y="1688217"/>
            <a:ext cx="5865546" cy="369332"/>
          </a:xfrm>
          <a:prstGeom prst="rect">
            <a:avLst/>
          </a:prstGeom>
          <a:noFill/>
        </p:spPr>
        <p:txBody>
          <a:bodyPr wrap="square">
            <a:spAutoFit/>
          </a:bodyPr>
          <a:lstStyle/>
          <a:p>
            <a:endParaRPr lang="en-US" dirty="0"/>
          </a:p>
        </p:txBody>
      </p:sp>
      <p:sp>
        <p:nvSpPr>
          <p:cNvPr id="7" name="Rectangle: Rounded Corners 6">
            <a:extLst>
              <a:ext uri="{FF2B5EF4-FFF2-40B4-BE49-F238E27FC236}">
                <a16:creationId xmlns:a16="http://schemas.microsoft.com/office/drawing/2014/main" id="{D8540B23-5294-F869-9351-3B2C40E79C9A}"/>
              </a:ext>
            </a:extLst>
          </p:cNvPr>
          <p:cNvSpPr/>
          <p:nvPr/>
        </p:nvSpPr>
        <p:spPr>
          <a:xfrm>
            <a:off x="6697276" y="1508099"/>
            <a:ext cx="5210924" cy="48516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11" name="TextBox 10">
            <a:extLst>
              <a:ext uri="{FF2B5EF4-FFF2-40B4-BE49-F238E27FC236}">
                <a16:creationId xmlns:a16="http://schemas.microsoft.com/office/drawing/2014/main" id="{3362E2EC-FFBD-4C1B-816C-51F28E91FC09}"/>
              </a:ext>
            </a:extLst>
          </p:cNvPr>
          <p:cNvSpPr txBox="1">
            <a:spLocks noChangeArrowheads="1"/>
          </p:cNvSpPr>
          <p:nvPr/>
        </p:nvSpPr>
        <p:spPr>
          <a:xfrm>
            <a:off x="6852745" y="1717492"/>
            <a:ext cx="4845269" cy="4327742"/>
          </a:xfrm>
          <a:prstGeom prst="rect">
            <a:avLst/>
          </a:prstGeom>
          <a:ln>
            <a:noFill/>
          </a:ln>
        </p:spPr>
        <p:txBody>
          <a:bodyPr>
            <a:normAutofit lnSpcReduction="1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1"/>
            <a:r>
              <a:rPr lang="ar-EG" dirty="0"/>
              <a:t>الخصائص الرئيسية للرسمية</a:t>
            </a:r>
          </a:p>
          <a:p>
            <a:pPr marL="285750" indent="-285750" algn="r" rtl="1">
              <a:buFont typeface="Arial" panose="020B0604020202020204" pitchFamily="34" charset="0"/>
              <a:buChar char="•"/>
            </a:pPr>
            <a:r>
              <a:rPr lang="ar-EG" dirty="0"/>
              <a:t>التوحيد القياسي والمعايرة: تتسم الوظائف بالروتينية العالية، مع قلة التباين في كيفية أداء المهام.</a:t>
            </a:r>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القواعد الصريحة: تستخدم المؤسسات لوائح مكتوبة، وأدلة، وسياسات رسمية لتوجيه أعمال الموظفين.</a:t>
            </a:r>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قلة الحرية: في بيئات العمل ذات الرسمية العالية، يتمتع الموظفون بحرية أقل أو "رأي" أقل في كيفية إنجاز عملهم.</a:t>
            </a:r>
          </a:p>
          <a:p>
            <a:pPr algn="r" rtl="1"/>
            <a:endParaRPr lang="ar-EG" dirty="0"/>
          </a:p>
          <a:p>
            <a:pPr algn="r" rtl="1"/>
            <a:r>
              <a:rPr lang="ar-EG" dirty="0"/>
              <a:t>التأثير على المؤسسة</a:t>
            </a:r>
          </a:p>
          <a:p>
            <a:pPr marL="285750" indent="-285750" algn="r" rtl="1">
              <a:buFont typeface="Arial" panose="020B0604020202020204" pitchFamily="34" charset="0"/>
              <a:buChar char="•"/>
            </a:pPr>
            <a:r>
              <a:rPr lang="ar-EG" dirty="0"/>
              <a:t>الرسمية العالية: تؤدي إلى إنتاجية متسقة وسلوك متوقع، ولكنها قد تكبح الإبداع أحيانًا أو تبطئ الاستجابة للمواقف الفريدة.</a:t>
            </a:r>
          </a:p>
          <a:p>
            <a:pPr marL="285750" indent="-285750" algn="r" rtl="1">
              <a:buFont typeface="Arial" panose="020B0604020202020204" pitchFamily="34" charset="0"/>
              <a:buChar char="•"/>
            </a:pPr>
            <a:r>
              <a:rPr lang="ar-EG" dirty="0"/>
              <a:t>الرسمية المنخفضة: تتيح مزيدًا من المرونة وحرية التقدير الفردي للموظفين، وهو ما يُلاحظ غالبًا في الهياكل الأكثر مرونة أو لا مركزية.</a:t>
            </a:r>
            <a:endParaRPr lang="en-US" dirty="0"/>
          </a:p>
        </p:txBody>
      </p:sp>
      <p:sp>
        <p:nvSpPr>
          <p:cNvPr id="6" name="TextBox 5">
            <a:extLst>
              <a:ext uri="{FF2B5EF4-FFF2-40B4-BE49-F238E27FC236}">
                <a16:creationId xmlns:a16="http://schemas.microsoft.com/office/drawing/2014/main" id="{B817FD43-F423-F384-9F24-FCBBF9D81796}"/>
              </a:ext>
            </a:extLst>
          </p:cNvPr>
          <p:cNvSpPr txBox="1"/>
          <p:nvPr/>
        </p:nvSpPr>
        <p:spPr>
          <a:xfrm>
            <a:off x="331794" y="1544064"/>
            <a:ext cx="4972166" cy="4801314"/>
          </a:xfrm>
          <a:prstGeom prst="rect">
            <a:avLst/>
          </a:prstGeom>
          <a:noFill/>
        </p:spPr>
        <p:txBody>
          <a:bodyPr wrap="square">
            <a:spAutoFit/>
          </a:bodyPr>
          <a:lstStyle/>
          <a:p>
            <a:r>
              <a:rPr lang="en-US" b="1" dirty="0"/>
              <a:t>Key Characteristics of Formalization</a:t>
            </a:r>
          </a:p>
          <a:p>
            <a:r>
              <a:rPr lang="en-US" b="1" dirty="0"/>
              <a:t>Standardization</a:t>
            </a:r>
            <a:r>
              <a:rPr lang="en-US" dirty="0"/>
              <a:t>: Jobs are highly routine, and there is little variation in how tasks are performed.</a:t>
            </a:r>
          </a:p>
          <a:p>
            <a:r>
              <a:rPr lang="en-US" b="1" dirty="0"/>
              <a:t>Explicit Rules</a:t>
            </a:r>
            <a:r>
              <a:rPr lang="en-US" dirty="0"/>
              <a:t>: Organizations use written regulations, manuals, and formal policies to direct employee actions.</a:t>
            </a:r>
          </a:p>
          <a:p>
            <a:r>
              <a:rPr lang="en-US" b="1" dirty="0"/>
              <a:t>Low Discretion</a:t>
            </a:r>
            <a:r>
              <a:rPr lang="en-US" dirty="0"/>
              <a:t>: In highly formalized settings, employees have less freedom or "say" in how they complete their work.</a:t>
            </a:r>
          </a:p>
          <a:p>
            <a:r>
              <a:rPr lang="en-US" b="1" dirty="0"/>
              <a:t>Impact on the Organization</a:t>
            </a:r>
          </a:p>
          <a:p>
            <a:r>
              <a:rPr lang="en-US" b="1" dirty="0"/>
              <a:t>High Formalization</a:t>
            </a:r>
            <a:r>
              <a:rPr lang="en-US" dirty="0"/>
              <a:t>: Leads to consistent output and predictable behavior but can sometimes stifle creativity or slow down responses to unique situations.</a:t>
            </a:r>
          </a:p>
          <a:p>
            <a:r>
              <a:rPr lang="en-US" b="1" dirty="0"/>
              <a:t>Low Formalization</a:t>
            </a:r>
            <a:r>
              <a:rPr lang="en-US" dirty="0"/>
              <a:t>: Allows for more flexibility and individual employee judgment, which is often found in more organic or decentralized structures.</a:t>
            </a:r>
            <a:endParaRPr lang="ar-EG" dirty="0"/>
          </a:p>
        </p:txBody>
      </p:sp>
    </p:spTree>
    <p:extLst>
      <p:ext uri="{BB962C8B-B14F-4D97-AF65-F5344CB8AC3E}">
        <p14:creationId xmlns:p14="http://schemas.microsoft.com/office/powerpoint/2010/main" val="34366325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287092F-7046-48BF-9C8F-E7CE21FEEF57}"/>
</file>

<file path=customXml/itemProps2.xml><?xml version="1.0" encoding="utf-8"?>
<ds:datastoreItem xmlns:ds="http://schemas.openxmlformats.org/officeDocument/2006/customXml" ds:itemID="{0A49CED6-2D95-4BD1-A51E-C35B55852811}"/>
</file>

<file path=customXml/itemProps3.xml><?xml version="1.0" encoding="utf-8"?>
<ds:datastoreItem xmlns:ds="http://schemas.openxmlformats.org/officeDocument/2006/customXml" ds:itemID="{6743B56F-24F0-41DC-B69C-CC0B4B9A3CBB}"/>
</file>

<file path=docProps/app.xml><?xml version="1.0" encoding="utf-8"?>
<Properties xmlns="http://schemas.openxmlformats.org/officeDocument/2006/extended-properties" xmlns:vt="http://schemas.openxmlformats.org/officeDocument/2006/docPropsVTypes">
  <TotalTime>0</TotalTime>
  <Words>5869</Words>
  <Application>Microsoft Office PowerPoint</Application>
  <PresentationFormat>Widescreen</PresentationFormat>
  <Paragraphs>516</Paragraphs>
  <Slides>50</Slides>
  <Notes>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50</vt:i4>
      </vt:variant>
    </vt:vector>
  </HeadingPairs>
  <TitlesOfParts>
    <vt:vector size="64" baseType="lpstr">
      <vt:lpstr>Aharoni</vt:lpstr>
      <vt:lpstr>Alexandria</vt:lpstr>
      <vt:lpstr>-apple-system</vt:lpstr>
      <vt:lpstr>Arial</vt:lpstr>
      <vt:lpstr>Calibri</vt:lpstr>
      <vt:lpstr>Calibri Light</vt:lpstr>
      <vt:lpstr>Google Sans</vt:lpstr>
      <vt:lpstr>Indeed Sans</vt:lpstr>
      <vt:lpstr>Open Sans</vt:lpstr>
      <vt:lpstr>Roboto Light</vt:lpstr>
      <vt:lpstr>SourceSansPro</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295</cp:revision>
  <dcterms:created xsi:type="dcterms:W3CDTF">2024-05-21T09:15:01Z</dcterms:created>
  <dcterms:modified xsi:type="dcterms:W3CDTF">2026-07-09T11:06:19Z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