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8"/>
  </p:notesMasterIdLst>
  <p:sldIdLst>
    <p:sldId id="480" r:id="rId5"/>
    <p:sldId id="706" r:id="rId6"/>
    <p:sldId id="707" r:id="rId7"/>
    <p:sldId id="592" r:id="rId8"/>
    <p:sldId id="593" r:id="rId9"/>
    <p:sldId id="708" r:id="rId10"/>
    <p:sldId id="710" r:id="rId11"/>
    <p:sldId id="709" r:id="rId12"/>
    <p:sldId id="711" r:id="rId13"/>
    <p:sldId id="632" r:id="rId14"/>
    <p:sldId id="712" r:id="rId15"/>
    <p:sldId id="713" r:id="rId16"/>
    <p:sldId id="714" r:id="rId17"/>
    <p:sldId id="715" r:id="rId18"/>
    <p:sldId id="716" r:id="rId19"/>
    <p:sldId id="717" r:id="rId20"/>
    <p:sldId id="718" r:id="rId21"/>
    <p:sldId id="719" r:id="rId22"/>
    <p:sldId id="720" r:id="rId23"/>
    <p:sldId id="721" r:id="rId24"/>
    <p:sldId id="722" r:id="rId25"/>
    <p:sldId id="723" r:id="rId26"/>
    <p:sldId id="724" r:id="rId27"/>
    <p:sldId id="725" r:id="rId28"/>
    <p:sldId id="726" r:id="rId29"/>
    <p:sldId id="727" r:id="rId30"/>
    <p:sldId id="728" r:id="rId31"/>
    <p:sldId id="729" r:id="rId32"/>
    <p:sldId id="730" r:id="rId33"/>
    <p:sldId id="731" r:id="rId34"/>
    <p:sldId id="732" r:id="rId35"/>
    <p:sldId id="733" r:id="rId36"/>
    <p:sldId id="734" r:id="rId37"/>
    <p:sldId id="735" r:id="rId38"/>
    <p:sldId id="736" r:id="rId39"/>
    <p:sldId id="737" r:id="rId40"/>
    <p:sldId id="738" r:id="rId41"/>
    <p:sldId id="739" r:id="rId42"/>
    <p:sldId id="740" r:id="rId43"/>
    <p:sldId id="741" r:id="rId44"/>
    <p:sldId id="742" r:id="rId45"/>
    <p:sldId id="743" r:id="rId46"/>
    <p:sldId id="349" r:id="rId47"/>
  </p:sldIdLst>
  <p:sldSz cx="12192000" cy="6858000"/>
  <p:notesSz cx="6858000" cy="9144000"/>
  <p:embeddedFontLst>
    <p:embeddedFont>
      <p:font typeface="Alexandria" pitchFamily="2" charset="-78"/>
      <p:regular r:id="rId49"/>
      <p:bold r:id="rId50"/>
    </p:embeddedFont>
    <p:embeddedFont>
      <p:font typeface="Alexandria Light" pitchFamily="2" charset="-78"/>
      <p:regular r:id="rId51"/>
    </p:embeddedFont>
    <p:embeddedFont>
      <p:font typeface="Alexandria SemiBold" pitchFamily="2" charset="-78"/>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06"/>
            <p14:sldId id="707"/>
            <p14:sldId id="592"/>
            <p14:sldId id="593"/>
            <p14:sldId id="708"/>
            <p14:sldId id="710"/>
            <p14:sldId id="709"/>
            <p14:sldId id="711"/>
            <p14:sldId id="632"/>
            <p14:sldId id="712"/>
            <p14:sldId id="713"/>
            <p14:sldId id="714"/>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0000"/>
    <a:srgbClr val="00AEEF"/>
    <a:srgbClr val="259F6C"/>
    <a:srgbClr val="FFD200"/>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03" autoAdjust="0"/>
    <p:restoredTop sz="95033" autoAdjust="0"/>
  </p:normalViewPr>
  <p:slideViewPr>
    <p:cSldViewPr snapToGrid="0">
      <p:cViewPr varScale="1">
        <p:scale>
          <a:sx n="73" d="100"/>
          <a:sy n="73" d="100"/>
        </p:scale>
        <p:origin x="91" y="1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FCBCF-D030-AB93-5041-DFC9F7B69F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44FAEB-F65B-40DD-221C-52FA44F91B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D476AB-B7AB-5FBF-4E82-DF337A2BB6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4303CD-FBA5-37AC-361C-4E5C21BEBF4F}"/>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67386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A90AC-83B3-16BE-2DE9-F19D4B23ED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8B1572-8263-D3D0-68A4-CED163774A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C5D2B5-A107-3C83-C61D-4811F75E9A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8CAE9D-A169-8F33-6E12-204D5730E62B}"/>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526955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50952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12275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5FB1F4-26E3-52D8-EBC6-863D0D5B79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B70C84-B43A-5B32-7D96-050D8DAB57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53C8E8-EBC7-7377-4F33-A58EFF2625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61C614-7973-A658-D743-C0131ABECB9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52676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C7866-0CE8-536F-99EF-5E9AEC4C6E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C32340-83AB-E27B-A0A8-A4E48CFC4E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90A24-A300-2DA9-4F4E-7798FB1FF4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74BC76-6DEE-2F84-C2C1-2A5859E7EB59}"/>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59217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38268-D945-0F10-6D65-C1F01A3B05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5B9E5-A8E0-6463-D238-9EA6C29D36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299776-F2B0-09D3-1CAF-726917F1FE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0F94B5-22B6-2D16-E7C1-965530E2A5F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382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A778D-9434-B24C-A616-92BD90177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0EFE3-85E4-A752-6A2C-76BC51C3E1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77D681-A6F9-5439-1369-E6A5ADDEC3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5F3A2B-1E7A-1519-DB2D-0D9ECF08841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36183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FA353-6B19-A441-E0F9-F75C1328E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5F092-691A-0339-4774-5EED337638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F1D3C8-0B7B-E507-84A3-7E12BBDFE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7FF2AF-1DD2-125B-1719-38A3C5CF4344}"/>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72574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EE27C-B151-04FA-FEB2-5AE7A0B2D1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B51DB8-D283-19FC-8764-B409586CEE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171036-5E08-EB1F-CC6B-5047F99B10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B1408E-FDEE-4C75-D4D4-B583EF3FDB8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803719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FB779-64A8-87F0-A0DA-17067276FA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3867C0-5166-A994-D2D1-5A9241AB42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F22D35-C81A-B37A-3A3E-2F386B0E3D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FA9FCD-0583-AF79-C6F0-E7D4A7A2CBF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44615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A7B58A-4D7B-DC8E-08C9-2B75FF5083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828B96-D849-285D-6A92-27CD822096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90F405-D3EF-032B-9640-BF156E0545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F0470-CAAF-F912-9911-A8047DE78E5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98972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6F1FC-7A5A-A151-6867-1F00D35BEC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FA653A-9387-0463-2702-FAB7033A04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1F1D1A-7483-1038-B86C-0C0766F696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A9C590-5189-10AD-4C55-5196C8A6ED3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46099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33E047-3517-6D3F-3399-A5B53339F8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70A5D2-B1F2-5D33-FB61-19FAEEE507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0E607E-31BC-B884-8580-972E74A043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CEB6C2-6960-0C79-9833-F413ED93EE3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9686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82957-CD11-86C9-0767-03E3AC68D0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C87A84-542A-AE90-E676-310C9CC5B5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F1AB27-6797-4A2B-3A3A-ADF23753F2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184F8C-40BC-6065-6800-71F690AD171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554010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B4775-86CE-EED0-9C80-FA3665EA7E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74A226-DACD-0128-056A-A377B6197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3FABF-1901-03ED-AEE6-2F03A7BB6C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8276BB-3654-9A7E-504B-646D73B3083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760994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A156D-BCD0-BF43-D015-EF18DCA554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07429-0FFD-8F78-766D-8EAE4478EA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DDBDD8E-51D0-AFEA-CA33-F0046E016E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7352F2-A7BC-AEA1-8FEA-15A17BF687FA}"/>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831189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14DE8-28D7-041E-3D96-D134FF6C2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CAD83C-5FE4-C081-8F4B-44B47714B5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0E483-7102-6C6C-B24D-5D01958192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9A0A66-0252-C02C-CC0D-7A6DE949686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711247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6DB2B-B741-08BC-72C5-FDCA92EC0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18D593-ACC8-82A4-8BEA-96D01254E7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4E6251-8D28-DFE3-44FC-7F17A65F436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1282BC-B4A4-2ED8-11A9-5C9D3A5156ED}"/>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704926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4470C-9814-B413-6272-B14804F4D9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1D7F9-DFBB-59B6-647F-F6E108079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1AA63C-2467-B60F-8999-6EE765DAA2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829559-ED5A-351F-34ED-3E8EB3BABD1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47075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6B87D-587F-B1EE-0CD3-A9D43614AD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B221C-0C04-BA9C-0701-DE250DA02A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2E43FD-4E7B-D1EF-1BCA-830B942875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469FEA-72CA-02C6-ACBE-5508C1FFB5D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68521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F475C-3574-BF11-404F-0FDFDE830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F40A1D-B5EB-B490-8869-48DECBD337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AE5C98-2EA7-67EF-B2BB-2F0293D1F7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DD9634-5020-83F0-A2F8-D4D7D65D9BC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353654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DBED1-6B6B-345D-A29A-BEA6F8BC07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27F0AA-F700-C06F-8283-D060BCF0B2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CF6504-BA45-25D3-83FF-3249B99737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035A4B-AE71-F67C-E8F5-D8AA2C1E648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242171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126BF-B6D7-D8A2-02DD-4A8DE89750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0FADD6-2251-BC96-F4BA-3418F2B5A6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6533C-2C48-0EC6-1921-F76CA11A2C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C15967-ECC6-234B-9BE2-61FF6BA0993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75408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3BF06-91AA-8E95-104E-289D28EC0E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3A0379-DB87-8049-BC3C-24792CD76F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01F016-8A17-BF66-5A20-22C04E6DBD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0131E5-B1CF-B484-4051-EBC283171B2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8172992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C7A08-297A-3DDE-C621-9D7ED1FFA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608369-3228-BC64-C1ED-BADE419FB7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4C483B-4021-131E-A9D2-650B832937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10F88B3-5C68-0C86-0420-15C4DCBBCA5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11510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54618-08B7-0A74-44EA-6DAD2C5569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E0D5BB-49E5-4054-3DD2-695B4EC5E6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74F259-D9D5-63EC-0E08-34B25C8178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537003A-EA45-52A7-1D05-01EE1EC940F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249443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AA30D-D4E8-8D52-ACBD-1BE39BC127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0CFBD-B47A-8C23-FAD2-F7703016FC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D69A24-9341-9308-0527-B5FC0D4345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F4224D-916E-93D1-DC49-645BACF60076}"/>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8102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56D9F-9C44-5DF5-7096-4AC8EF85CF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09EC90-E706-0305-917E-10414CC804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5CC4EE-9166-466F-3EF4-23622EADDB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12F467-31E3-66A6-284A-51A79B1CE38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062324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6EDB5-49D0-2770-B0CA-04543A6EC7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DE564-0D72-9D4A-13C6-CFEB2F1225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239492-F9BE-85D8-6AD0-8EEFA55D16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B7AC05-28C9-9709-B5D6-B4BCA342287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263112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B4BEF-7A15-F721-3B07-83F1A9592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A78061-B459-11CC-E2AC-347AC7C049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791302-EBF6-6C83-2D40-A9779E2740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135BD4-F2F2-1692-02EE-8B73374AA3E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268957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73FED-184E-410A-7E60-5B55F865FA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F693D2-E18E-FB88-915F-8AAE67AFE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BC7FDE-730F-A518-CFF4-D1BB8E6286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2F8F17-BD06-86F5-CC50-192574A3F0D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557889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DC62B-B653-DAD5-38DD-3BDDE7504D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68F81-0501-9EB8-242C-06CA351FC2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F6B06B-3769-006D-6628-1CA6C7ABE6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DAFF12-8E23-0380-5D94-EAA9540A8C7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932717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57B084-7427-E433-2401-1EACC8F864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657F24-B762-3CCE-0995-F82BB2D676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45C8D5-5BFF-7A54-B679-21EE4E85ED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48FBD4-CF04-3D58-FD8F-EB84025FF39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808345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6681C-4606-C499-FC0F-43D7D7533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3E5C9B-7AE2-801F-86D1-137B591400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490637-348B-060A-64BD-06B943DDA4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3264F4-FBE5-DC61-AE68-2858E3D3A614}"/>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813809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7332F-CA7D-499D-7F54-FA5947801C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BCA624-F12A-4B82-88BA-A14E30CA1F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A737AB-99A4-5574-8456-C87D34DA2A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CED700-C7CA-3530-322F-1B01933B7DC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450646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A1610-719B-F7E3-1167-2C278011B2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69E700-67B5-3AE3-ED2E-8D979CCC20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6248AD-EF13-22FA-D3F5-2DE63C3C40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E0C404-70AB-9BC1-1EBC-795B3AB3B046}"/>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2447314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DFB87-8279-99CE-02CE-F170BDF8A1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63373D-5287-B926-75CA-D08A69AB5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8BA26C-8BD2-E7B5-1B61-F7D4D3A3B9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FB299A-D8AA-D5D3-CCD7-B00A813D19C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3361065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50B2F-FFD5-B044-8FE6-5C1F7949B1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DCDA85-B205-5C62-9187-9EC76DFB72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0CCDE-4C5C-DE15-1C14-DEA6F0F381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21E8201-F7C2-9539-3FE2-A3144049898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230695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32D729-2E2C-3CBD-0A3A-D982DC5A7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0267E0-2849-0304-BE3F-0D732B4B60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A4D972-7EF6-0965-25B5-C69BE540D9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85FF20-8DDE-3766-801E-516B6237003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745677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3B89-850E-4718-3372-09C9B6AB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AC2381-7564-1C88-77FC-7A41AB749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8AA8F9-6740-1AD6-5C22-1D3834BCC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54E259-AFD0-1BF8-7678-675C1375E56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1597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084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1" y="1804750"/>
            <a:ext cx="6096000"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Business Ethics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46" name="TextBox 45"/>
          <p:cNvSpPr txBox="1"/>
          <p:nvPr/>
        </p:nvSpPr>
        <p:spPr>
          <a:xfrm>
            <a:off x="329269" y="5104240"/>
            <a:ext cx="1345240" cy="400110"/>
          </a:xfrm>
          <a:prstGeom prst="rect">
            <a:avLst/>
          </a:prstGeom>
          <a:noFill/>
        </p:spPr>
        <p:txBody>
          <a:bodyPr wrap="none" rtlCol="0">
            <a:spAutoFit/>
          </a:bodyPr>
          <a:lstStyle/>
          <a:p>
            <a:r>
              <a:rPr lang="en-US" sz="2000" dirty="0">
                <a:latin typeface="Alexandria" charset="0"/>
                <a:cs typeface="Alexandria" charset="0"/>
              </a:rPr>
              <a:t>PMG 750</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924A5-EDD0-982F-F088-5B3D03EFC3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67125B-0261-F25F-723F-75F0B9371B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FDD60A-31EF-4BCE-D2C4-39E282BF8F69}"/>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7D0847-AA37-51D6-860E-28FF6A47CA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1EABBCA-9B0A-8C96-F994-42577E2FBB8B}"/>
              </a:ext>
            </a:extLst>
          </p:cNvPr>
          <p:cNvSpPr/>
          <p:nvPr/>
        </p:nvSpPr>
        <p:spPr>
          <a:xfrm>
            <a:off x="639917" y="630468"/>
            <a:ext cx="11238959" cy="369332"/>
          </a:xfrm>
          <a:prstGeom prst="rect">
            <a:avLst/>
          </a:prstGeom>
        </p:spPr>
        <p:txBody>
          <a:bodyPr wrap="square">
            <a:spAutoFit/>
          </a:bodyPr>
          <a:lstStyle/>
          <a:p>
            <a:pPr>
              <a:spcBef>
                <a:spcPts val="1800"/>
              </a:spcBef>
              <a:spcAft>
                <a:spcPts val="1500"/>
              </a:spcAft>
            </a:pPr>
            <a:r>
              <a:rPr lang="en-US" dirty="0">
                <a:solidFill>
                  <a:srgbClr val="002060"/>
                </a:solidFill>
                <a:latin typeface="Alexandria" pitchFamily="2" charset="-78"/>
                <a:ea typeface="Times New Roman" panose="02020603050405020304" pitchFamily="18" charset="0"/>
                <a:cs typeface="Alexandria" pitchFamily="2" charset="-78"/>
              </a:rPr>
              <a:t>Chapter 7</a:t>
            </a:r>
            <a:r>
              <a:rPr lang="en-US" dirty="0">
                <a:latin typeface="Alexandria" pitchFamily="2" charset="-78"/>
                <a:ea typeface="Times New Roman" panose="02020603050405020304" pitchFamily="18" charset="0"/>
                <a:cs typeface="Alexandria" pitchFamily="2" charset="-78"/>
              </a:rPr>
              <a:t>: ORGANIZATIONAL FACTORS: THE ROLE OF ETHICAL CULTURE AND RELATIONSHIPS</a:t>
            </a:r>
          </a:p>
        </p:txBody>
      </p:sp>
      <p:sp>
        <p:nvSpPr>
          <p:cNvPr id="3" name="Rectangle: Rounded Corners 2">
            <a:extLst>
              <a:ext uri="{FF2B5EF4-FFF2-40B4-BE49-F238E27FC236}">
                <a16:creationId xmlns:a16="http://schemas.microsoft.com/office/drawing/2014/main" id="{9AF5597D-897D-58B7-EEC6-24942FD28436}"/>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67DAD96-9F0A-6808-8D43-0E3AD16A6087}"/>
              </a:ext>
            </a:extLst>
          </p:cNvPr>
          <p:cNvSpPr/>
          <p:nvPr/>
        </p:nvSpPr>
        <p:spPr>
          <a:xfrm>
            <a:off x="478733" y="1864180"/>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Understand</a:t>
            </a:r>
            <a:r>
              <a:rPr lang="en-US" sz="2000" dirty="0">
                <a:latin typeface="Alexandria Light" pitchFamily="2" charset="-78"/>
                <a:cs typeface="Alexandria Light" pitchFamily="2" charset="-78"/>
              </a:rPr>
              <a:t> the concept of corporate culture.</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Examine</a:t>
            </a:r>
            <a:r>
              <a:rPr lang="en-US" sz="2000" dirty="0">
                <a:latin typeface="Alexandria Light" pitchFamily="2" charset="-78"/>
                <a:cs typeface="Alexandria Light" pitchFamily="2" charset="-78"/>
              </a:rPr>
              <a:t> the influence of corporate culture on business ethics.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Determine</a:t>
            </a:r>
            <a:r>
              <a:rPr lang="en-US" sz="2000" dirty="0">
                <a:latin typeface="Alexandria Light" pitchFamily="2" charset="-78"/>
                <a:cs typeface="Alexandria Light" pitchFamily="2" charset="-78"/>
              </a:rPr>
              <a:t> how leadership, power, and motivation relate to ethical decision making in organizations.</a:t>
            </a:r>
          </a:p>
        </p:txBody>
      </p:sp>
      <p:pic>
        <p:nvPicPr>
          <p:cNvPr id="2050" name="Picture 2" descr="Ethical Culture PowerPoint and Google Slides Template - PPT Slides">
            <a:extLst>
              <a:ext uri="{FF2B5EF4-FFF2-40B4-BE49-F238E27FC236}">
                <a16:creationId xmlns:a16="http://schemas.microsoft.com/office/drawing/2014/main" id="{5D100FF0-277B-7D78-EF7F-8DEFF7AD609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58" r="8130" b="9440"/>
          <a:stretch/>
        </p:blipFill>
        <p:spPr bwMode="auto">
          <a:xfrm>
            <a:off x="6576569" y="1594902"/>
            <a:ext cx="5516880" cy="5100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239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F2A53-35B7-64FC-E022-CD6E528F9A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65A5EE-D6CF-6146-C994-24E01933EC9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319C08-E971-9B3A-B45D-5A16B6687A25}"/>
              </a:ext>
            </a:extLst>
          </p:cNvPr>
          <p:cNvSpPr/>
          <p:nvPr/>
        </p:nvSpPr>
        <p:spPr>
          <a:xfrm>
            <a:off x="478733" y="553151"/>
            <a:ext cx="11195107"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D38A79E-2ABF-79E0-39F4-EC7EC7F663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E3F51F32-B29C-C5A2-07C7-7D59CF1DEB01}"/>
              </a:ext>
            </a:extLst>
          </p:cNvPr>
          <p:cNvSpPr/>
          <p:nvPr/>
        </p:nvSpPr>
        <p:spPr>
          <a:xfrm>
            <a:off x="639917" y="630468"/>
            <a:ext cx="11238959" cy="369332"/>
          </a:xfrm>
          <a:prstGeom prst="rect">
            <a:avLst/>
          </a:prstGeom>
        </p:spPr>
        <p:txBody>
          <a:bodyPr wrap="square">
            <a:spAutoFit/>
          </a:bodyPr>
          <a:lstStyle/>
          <a:p>
            <a:pPr>
              <a:spcBef>
                <a:spcPts val="1800"/>
              </a:spcBef>
              <a:spcAft>
                <a:spcPts val="1500"/>
              </a:spcAft>
            </a:pPr>
            <a:r>
              <a:rPr lang="en-US" dirty="0">
                <a:solidFill>
                  <a:srgbClr val="002060"/>
                </a:solidFill>
                <a:latin typeface="Alexandria" pitchFamily="2" charset="-78"/>
                <a:ea typeface="Times New Roman" panose="02020603050405020304" pitchFamily="18" charset="0"/>
                <a:cs typeface="Alexandria" pitchFamily="2" charset="-78"/>
              </a:rPr>
              <a:t>Chapter 7</a:t>
            </a:r>
            <a:r>
              <a:rPr lang="en-US" dirty="0">
                <a:latin typeface="Alexandria" pitchFamily="2" charset="-78"/>
                <a:ea typeface="Times New Roman" panose="02020603050405020304" pitchFamily="18" charset="0"/>
                <a:cs typeface="Alexandria" pitchFamily="2" charset="-78"/>
              </a:rPr>
              <a:t>: ORGANIZATIONAL FACTORS: THE ROLE OF ETHICAL CULTURE AND RELATIONSHIPS</a:t>
            </a:r>
          </a:p>
        </p:txBody>
      </p:sp>
      <p:sp>
        <p:nvSpPr>
          <p:cNvPr id="3" name="Rectangle: Rounded Corners 2">
            <a:extLst>
              <a:ext uri="{FF2B5EF4-FFF2-40B4-BE49-F238E27FC236}">
                <a16:creationId xmlns:a16="http://schemas.microsoft.com/office/drawing/2014/main" id="{244EE8E3-52E1-A112-E870-A52C16D24001}"/>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EC21E45E-B170-6826-BEFD-5822697D2C5A}"/>
              </a:ext>
            </a:extLst>
          </p:cNvPr>
          <p:cNvSpPr/>
          <p:nvPr/>
        </p:nvSpPr>
        <p:spPr>
          <a:xfrm>
            <a:off x="478733" y="1864180"/>
            <a:ext cx="5766618" cy="373358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CHAPTER OBJECTIVES: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Assess</a:t>
            </a:r>
            <a:r>
              <a:rPr lang="en-US" sz="2000" dirty="0">
                <a:latin typeface="Alexandria Light" pitchFamily="2" charset="-78"/>
                <a:cs typeface="Alexandria Light" pitchFamily="2" charset="-78"/>
              </a:rPr>
              <a:t> organizational structure and its relationship to business ethics.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Explore</a:t>
            </a:r>
            <a:r>
              <a:rPr lang="en-US" sz="2000" dirty="0">
                <a:latin typeface="Alexandria Light" pitchFamily="2" charset="-78"/>
                <a:cs typeface="Alexandria Light" pitchFamily="2" charset="-78"/>
              </a:rPr>
              <a:t> how the work group influences ethical decisions.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Discuss</a:t>
            </a:r>
            <a:r>
              <a:rPr lang="en-US" sz="2000" dirty="0">
                <a:latin typeface="Alexandria Light" pitchFamily="2" charset="-78"/>
                <a:cs typeface="Alexandria Light" pitchFamily="2" charset="-78"/>
              </a:rPr>
              <a:t> the relationship between individual and group ethical decision making.</a:t>
            </a:r>
          </a:p>
        </p:txBody>
      </p:sp>
      <p:pic>
        <p:nvPicPr>
          <p:cNvPr id="2050" name="Picture 2" descr="Ethical Culture PowerPoint and Google Slides Template - PPT Slides">
            <a:extLst>
              <a:ext uri="{FF2B5EF4-FFF2-40B4-BE49-F238E27FC236}">
                <a16:creationId xmlns:a16="http://schemas.microsoft.com/office/drawing/2014/main" id="{7F731991-0DB4-20B4-5BF0-005451DB91E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58" r="8130" b="9440"/>
          <a:stretch/>
        </p:blipFill>
        <p:spPr bwMode="auto">
          <a:xfrm>
            <a:off x="6576569" y="1594902"/>
            <a:ext cx="5516880" cy="5100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88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94C01-A240-C659-1A90-D5284A9493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09238E-D025-C7FF-3262-36B49ADD6D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540A8F7-9779-196E-0979-0D8C8EF58F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C678BC-373D-8E3D-627E-B060FF7FBDAB}"/>
              </a:ext>
            </a:extLst>
          </p:cNvPr>
          <p:cNvSpPr/>
          <p:nvPr/>
        </p:nvSpPr>
        <p:spPr>
          <a:xfrm>
            <a:off x="522970" y="751480"/>
            <a:ext cx="11393727"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08FE8966-31DD-BB3E-F4C0-A010C4FDA290}"/>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288351C-DDA5-004E-F074-3BE4FF502A4E}"/>
              </a:ext>
            </a:extLst>
          </p:cNvPr>
          <p:cNvSpPr/>
          <p:nvPr/>
        </p:nvSpPr>
        <p:spPr>
          <a:xfrm>
            <a:off x="522970" y="1470327"/>
            <a:ext cx="10835250"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DEFINING CORPORATE CULTURE</a:t>
            </a:r>
          </a:p>
        </p:txBody>
      </p:sp>
      <p:pic>
        <p:nvPicPr>
          <p:cNvPr id="1026" name="Picture 2" descr="The Ultimate Guide to Company Culture [2022 Edition]">
            <a:extLst>
              <a:ext uri="{FF2B5EF4-FFF2-40B4-BE49-F238E27FC236}">
                <a16:creationId xmlns:a16="http://schemas.microsoft.com/office/drawing/2014/main" id="{C5FD9D61-4166-3102-1CC5-F505A9AD14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4345" y="2189174"/>
            <a:ext cx="85725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166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58D2B-339D-8284-3402-52C3758FC1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ABCF79-E6E2-B576-9CC1-44AFB5632F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801B79D-20EC-52FA-2906-B447E586F7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C54408-ABE5-8EF6-56C4-5FA2DCBAFCF6}"/>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E159376F-1E76-1275-192A-A5F0D4FF43E5}"/>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687C997-4787-2A76-1987-172979CC05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Corporate Culture</a:t>
            </a:r>
          </a:p>
        </p:txBody>
      </p:sp>
      <p:sp>
        <p:nvSpPr>
          <p:cNvPr id="8" name="Rectangle 7">
            <a:extLst>
              <a:ext uri="{FF2B5EF4-FFF2-40B4-BE49-F238E27FC236}">
                <a16:creationId xmlns:a16="http://schemas.microsoft.com/office/drawing/2014/main" id="{E8BAA89F-F3BF-130E-6D23-4830942E36F7}"/>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Organizational culture includes shared values, norms, and artifacts that influence employees and determine behavior, including ways of solving problems that members (employees) of an organization share.</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Corporate culture </a:t>
            </a:r>
            <a:r>
              <a:rPr lang="en-US" dirty="0">
                <a:latin typeface="Alexandria Light" pitchFamily="2" charset="-78"/>
                <a:cs typeface="Alexandria Light" pitchFamily="2" charset="-78"/>
              </a:rPr>
              <a:t>is “the shared beliefs top managers in a company have about how they should manage themselves and other employees, and how they should conduct their business(es).</a:t>
            </a:r>
          </a:p>
          <a:p>
            <a:pPr algn="just">
              <a:lnSpc>
                <a:spcPct val="150000"/>
              </a:lnSpc>
            </a:pPr>
            <a:r>
              <a:rPr lang="en-US" b="1" dirty="0">
                <a:solidFill>
                  <a:srgbClr val="002060"/>
                </a:solidFill>
                <a:latin typeface="Alexandria Light" pitchFamily="2" charset="-78"/>
                <a:cs typeface="Alexandria Light" pitchFamily="2" charset="-78"/>
              </a:rPr>
              <a:t>How to resolve ethical issues is part of corporate culture.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Values, beliefs, customs, rules, and ceremonies that are accepted, shared, and circulated throughout an organization represent its culture.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Leaders are responsible for the actions of their subordinates, and corporations should have ethical corporate cultures.</a:t>
            </a:r>
          </a:p>
        </p:txBody>
      </p:sp>
    </p:spTree>
    <p:extLst>
      <p:ext uri="{BB962C8B-B14F-4D97-AF65-F5344CB8AC3E}">
        <p14:creationId xmlns:p14="http://schemas.microsoft.com/office/powerpoint/2010/main" val="41577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DA041-8D15-E5BF-5A2C-0DE2FA9F85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6C1C5E-C738-1B77-43E0-2F20AEB356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F032562-F47B-CC2C-900E-0708DC6E5B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04C771-5AB9-CD5D-039D-C1A51B102FA6}"/>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9EC31D1C-58B7-3A85-9811-8EFF7CA272F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C8E5B39-0340-5E33-BAAB-38AE7E3BAF5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Corporate Culture</a:t>
            </a:r>
          </a:p>
        </p:txBody>
      </p:sp>
      <p:sp>
        <p:nvSpPr>
          <p:cNvPr id="8" name="Rectangle 7">
            <a:extLst>
              <a:ext uri="{FF2B5EF4-FFF2-40B4-BE49-F238E27FC236}">
                <a16:creationId xmlns:a16="http://schemas.microsoft.com/office/drawing/2014/main" id="{B802497E-8368-CD61-D0D2-4B66A3130087}"/>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In many firms, an ethical corporate culture is measured in the following ways: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Management and the board demonstrate their commitment to integrity, core values, and ethics codes through their </a:t>
            </a:r>
            <a:r>
              <a:rPr lang="en-US" b="1" dirty="0">
                <a:solidFill>
                  <a:srgbClr val="FF0000"/>
                </a:solidFill>
                <a:latin typeface="Alexandria Light" pitchFamily="2" charset="-78"/>
                <a:cs typeface="Alexandria Light" pitchFamily="2" charset="-78"/>
              </a:rPr>
              <a:t>communications and actions</a:t>
            </a:r>
            <a:r>
              <a:rPr lang="en-US"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Every employee is encouraged and required to have hands-on involvement in compliance, </a:t>
            </a:r>
            <a:r>
              <a:rPr lang="en-US" b="1" dirty="0">
                <a:solidFill>
                  <a:srgbClr val="FF0000"/>
                </a:solidFill>
                <a:latin typeface="Alexandria Light" pitchFamily="2" charset="-78"/>
                <a:cs typeface="Alexandria Light" pitchFamily="2" charset="-78"/>
              </a:rPr>
              <a:t>especially internal control systems and reporting systems.</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Ethical leadership </a:t>
            </a:r>
            <a:r>
              <a:rPr lang="en-US" dirty="0">
                <a:latin typeface="Alexandria Light" pitchFamily="2" charset="-78"/>
                <a:cs typeface="Alexandria Light" pitchFamily="2" charset="-78"/>
              </a:rPr>
              <a:t>should start with the tone at the top.</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Employees are expected to receive communication through </a:t>
            </a:r>
            <a:r>
              <a:rPr lang="en-US" b="1" dirty="0">
                <a:solidFill>
                  <a:srgbClr val="FF0000"/>
                </a:solidFill>
                <a:latin typeface="Alexandria Light" pitchFamily="2" charset="-78"/>
                <a:cs typeface="Alexandria Light" pitchFamily="2" charset="-78"/>
              </a:rPr>
              <a:t>resolutions</a:t>
            </a:r>
            <a:r>
              <a:rPr lang="en-US" b="1" dirty="0">
                <a:solidFill>
                  <a:schemeClr val="accent6">
                    <a:lumMod val="50000"/>
                  </a:schemeClr>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and</a:t>
            </a:r>
            <a:r>
              <a:rPr lang="en-US" b="1" dirty="0">
                <a:solidFill>
                  <a:schemeClr val="accent6">
                    <a:lumMod val="50000"/>
                  </a:schemeClr>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corrective</a:t>
            </a:r>
            <a:r>
              <a:rPr lang="en-US" b="1" dirty="0">
                <a:solidFill>
                  <a:schemeClr val="accent6">
                    <a:lumMod val="50000"/>
                  </a:schemeClr>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actions</a:t>
            </a:r>
            <a:r>
              <a:rPr lang="en-US" b="1"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related to ethical issues.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Employees can </a:t>
            </a:r>
            <a:r>
              <a:rPr lang="en-US" b="1" dirty="0">
                <a:solidFill>
                  <a:srgbClr val="FF0000"/>
                </a:solidFill>
                <a:latin typeface="Alexandria Light" pitchFamily="2" charset="-78"/>
                <a:cs typeface="Alexandria Light" pitchFamily="2" charset="-78"/>
              </a:rPr>
              <a:t>report</a:t>
            </a:r>
            <a:r>
              <a:rPr lang="en-US" b="1" dirty="0">
                <a:solidFill>
                  <a:schemeClr val="accent6">
                    <a:lumMod val="50000"/>
                  </a:schemeClr>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policy</a:t>
            </a:r>
            <a:r>
              <a:rPr lang="en-US" b="1" dirty="0">
                <a:solidFill>
                  <a:schemeClr val="accent6">
                    <a:lumMod val="50000"/>
                  </a:schemeClr>
                </a:solidFill>
                <a:latin typeface="Alexandria Light" pitchFamily="2" charset="-78"/>
                <a:cs typeface="Alexandria Light" pitchFamily="2" charset="-78"/>
              </a:rPr>
              <a:t> </a:t>
            </a:r>
            <a:r>
              <a:rPr lang="en-US" b="1" dirty="0">
                <a:solidFill>
                  <a:srgbClr val="FF0000"/>
                </a:solidFill>
                <a:latin typeface="Alexandria Light" pitchFamily="2" charset="-78"/>
                <a:cs typeface="Alexandria Light" pitchFamily="2" charset="-78"/>
              </a:rPr>
              <a:t>exceptions</a:t>
            </a:r>
            <a:r>
              <a:rPr lang="en-US" b="1" dirty="0">
                <a:solidFill>
                  <a:schemeClr val="accent6">
                    <a:lumMod val="50000"/>
                  </a:schemeClr>
                </a:solidFill>
                <a:latin typeface="Alexandria Light" pitchFamily="2" charset="-78"/>
                <a:cs typeface="Alexandria Light" pitchFamily="2" charset="-78"/>
              </a:rPr>
              <a:t> </a:t>
            </a:r>
            <a:r>
              <a:rPr lang="en-US" dirty="0">
                <a:latin typeface="Alexandria Light" pitchFamily="2" charset="-78"/>
                <a:cs typeface="Alexandria Light" pitchFamily="2" charset="-78"/>
              </a:rPr>
              <a:t>anonymously to any member of the organization, including the CEO, other members of management, and the board of directors.</a:t>
            </a:r>
          </a:p>
        </p:txBody>
      </p:sp>
    </p:spTree>
    <p:extLst>
      <p:ext uri="{BB962C8B-B14F-4D97-AF65-F5344CB8AC3E}">
        <p14:creationId xmlns:p14="http://schemas.microsoft.com/office/powerpoint/2010/main" val="96481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719B4-F85D-0E75-6AD7-AC0E002301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FDEB8A-B677-2D74-FC3B-873D2E2D871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9756A5-2BE9-8E30-1DFF-469DD00BCC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FDCC0FF-91A6-2375-320A-09A75CDDB5B3}"/>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63C7F340-1B3A-B927-C05D-C4DEF349A08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DE1D0251-7C8D-6364-1F64-744517E694A7}"/>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Corporate Culture</a:t>
            </a:r>
          </a:p>
        </p:txBody>
      </p:sp>
      <p:sp>
        <p:nvSpPr>
          <p:cNvPr id="8" name="Rectangle 7">
            <a:extLst>
              <a:ext uri="{FF2B5EF4-FFF2-40B4-BE49-F238E27FC236}">
                <a16:creationId xmlns:a16="http://schemas.microsoft.com/office/drawing/2014/main" id="{4D87C3D4-AC5C-7D25-8077-3ADE2C4B3367}"/>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problem with these measurement standards is that they focus more on risk, compliance, and reporting.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are not a complete measure of the aspects of a company that make up its ethical culture.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Yet many assume the five aforementioned items define an ethical corporate culture.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Since values, norms, and artifacts are the three major components of culture that impact behavior, all of these elements are important in measuring an ethical culture.</a:t>
            </a:r>
          </a:p>
        </p:txBody>
      </p:sp>
    </p:spTree>
    <p:extLst>
      <p:ext uri="{BB962C8B-B14F-4D97-AF65-F5344CB8AC3E}">
        <p14:creationId xmlns:p14="http://schemas.microsoft.com/office/powerpoint/2010/main" val="1260773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4A739-B279-2E3F-FFAA-A3094DF6C1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AC1C6C-8B8E-F68B-B854-A67399FBB1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5C6D7E4-1D9E-2DF5-7C11-74E991700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862FDD1-01C6-8D8B-9BA6-041B2793AF8D}"/>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7F7D3ED9-9AC0-1EC2-FD43-28B52D733B6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D51312A-A77B-DC02-AB40-A2010B740EF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Corporate Culture</a:t>
            </a:r>
          </a:p>
        </p:txBody>
      </p:sp>
      <p:sp>
        <p:nvSpPr>
          <p:cNvPr id="8" name="Rectangle 7">
            <a:extLst>
              <a:ext uri="{FF2B5EF4-FFF2-40B4-BE49-F238E27FC236}">
                <a16:creationId xmlns:a16="http://schemas.microsoft.com/office/drawing/2014/main" id="{DB6A7BD9-7AE4-0113-3D9C-4BD0AA2D83F6}"/>
              </a:ext>
            </a:extLst>
          </p:cNvPr>
          <p:cNvSpPr/>
          <p:nvPr/>
        </p:nvSpPr>
        <p:spPr>
          <a:xfrm>
            <a:off x="845574" y="2010190"/>
            <a:ext cx="10411706" cy="4428648"/>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 the past 50 years, scholars developed and attempted to measure at least 164 distinct definitions of culture, with recent reviews indicating that the number of definitions has been increasing.</a:t>
            </a:r>
          </a:p>
          <a:p>
            <a:pPr algn="just">
              <a:lnSpc>
                <a:spcPct val="150000"/>
              </a:lnSpc>
            </a:pPr>
            <a:r>
              <a:rPr lang="en-US" sz="1900" b="1" dirty="0">
                <a:solidFill>
                  <a:srgbClr val="002060"/>
                </a:solidFill>
                <a:latin typeface="Alexandria Light" pitchFamily="2" charset="-78"/>
                <a:cs typeface="Alexandria Light" pitchFamily="2" charset="-78"/>
              </a:rPr>
              <a:t>While these definitions of culture vary greatly, they share three common elements:</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(1)</a:t>
            </a:r>
            <a:r>
              <a:rPr lang="en-US" sz="1900" dirty="0">
                <a:latin typeface="Alexandria Light" pitchFamily="2" charset="-78"/>
                <a:cs typeface="Alexandria Light" pitchFamily="2" charset="-78"/>
              </a:rPr>
              <a:t> “Culture is shared among individuals belonging to a group or society.” </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(2)</a:t>
            </a:r>
            <a:r>
              <a:rPr lang="en-US" sz="1900" dirty="0">
                <a:latin typeface="Alexandria Light" pitchFamily="2" charset="-78"/>
                <a:cs typeface="Alexandria Light" pitchFamily="2" charset="-78"/>
              </a:rPr>
              <a:t> “culture is formed over a relatively long period of time,” and </a:t>
            </a:r>
          </a:p>
          <a:p>
            <a:pPr marL="342900" indent="-342900" algn="just">
              <a:lnSpc>
                <a:spcPct val="150000"/>
              </a:lnSpc>
              <a:buFont typeface="Arial" panose="020B0604020202020204" pitchFamily="34" charset="0"/>
              <a:buChar char="•"/>
            </a:pPr>
            <a:r>
              <a:rPr lang="en-US" sz="1900" b="1" dirty="0">
                <a:solidFill>
                  <a:srgbClr val="FF0000"/>
                </a:solidFill>
                <a:latin typeface="Alexandria Light" pitchFamily="2" charset="-78"/>
                <a:cs typeface="Alexandria Light" pitchFamily="2" charset="-78"/>
              </a:rPr>
              <a:t>(3)</a:t>
            </a:r>
            <a:r>
              <a:rPr lang="en-US" sz="1900" dirty="0">
                <a:latin typeface="Alexandria Light" pitchFamily="2" charset="-78"/>
                <a:cs typeface="Alexandria Light" pitchFamily="2" charset="-78"/>
              </a:rPr>
              <a:t> “Culture is relatively stable.”</a:t>
            </a:r>
          </a:p>
          <a:p>
            <a:pPr algn="just">
              <a:lnSpc>
                <a:spcPct val="150000"/>
              </a:lnSpc>
            </a:pPr>
            <a:r>
              <a:rPr lang="en-US" sz="1900" b="1" dirty="0">
                <a:solidFill>
                  <a:srgbClr val="002060"/>
                </a:solidFill>
                <a:latin typeface="Alexandria Light" pitchFamily="2" charset="-78"/>
                <a:cs typeface="Alexandria Light" pitchFamily="2" charset="-78"/>
              </a:rPr>
              <a:t>Different models of culture, and consequently different instruments for measuring it, focus on various levels (national, organizational, individual) and aspects (values, practices, observable artifacts and rituals, underlying implicit assumptions).</a:t>
            </a:r>
          </a:p>
        </p:txBody>
      </p:sp>
    </p:spTree>
    <p:extLst>
      <p:ext uri="{BB962C8B-B14F-4D97-AF65-F5344CB8AC3E}">
        <p14:creationId xmlns:p14="http://schemas.microsoft.com/office/powerpoint/2010/main" val="3335781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39208-1FC9-869B-36E2-ADA0D09ED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DC31CB-096E-F7F0-9F36-95C8BE8EA5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DF0B83-D8BB-21D9-C992-BEBA1CD5EA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C09C37-F024-C6C2-68E5-94DF5C1C4F74}"/>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8FE234FF-737B-6EE5-1294-0A5B0743590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0B6C5E4-80EE-4EB6-A9FA-30FE5F54B4A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Defining Corporate Culture</a:t>
            </a:r>
          </a:p>
        </p:txBody>
      </p:sp>
      <p:sp>
        <p:nvSpPr>
          <p:cNvPr id="8" name="Rectangle 7">
            <a:extLst>
              <a:ext uri="{FF2B5EF4-FFF2-40B4-BE49-F238E27FC236}">
                <a16:creationId xmlns:a16="http://schemas.microsoft.com/office/drawing/2014/main" id="{0BE04E05-A324-A218-91F2-3A2184755702}"/>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The problem with these measurement standards is that they focus more on risk, compliance, and reporting.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They are not a complete measure of the aspects of a company that make up its ethical culture.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Yet many assume the five aforementioned items define an ethical corporate culture.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Since values, norms, and artifacts are the three major components of culture that impact behavior, all of these elements are important in measuring an ethical culture.</a:t>
            </a:r>
          </a:p>
        </p:txBody>
      </p:sp>
    </p:spTree>
    <p:extLst>
      <p:ext uri="{BB962C8B-B14F-4D97-AF65-F5344CB8AC3E}">
        <p14:creationId xmlns:p14="http://schemas.microsoft.com/office/powerpoint/2010/main" val="343899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C2F0-5439-CDFD-2DE8-E73D8D1357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55A9E4-F1BD-EC34-A2E9-CA9C6E9DDC9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A12B91A-B69F-B3DA-1E92-6890494E35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326929D-C2FF-9610-0E19-507DBEDEBB24}"/>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F50C35EF-F975-3FBF-ECFB-EF9EEA2C8A35}"/>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D66FD406-2630-A5C5-45D6-EF977C16C271}"/>
              </a:ext>
            </a:extLst>
          </p:cNvPr>
          <p:cNvSpPr/>
          <p:nvPr/>
        </p:nvSpPr>
        <p:spPr>
          <a:xfrm>
            <a:off x="522969" y="1470327"/>
            <a:ext cx="10909029"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THE ROLE OF CORPORATE CULTURE IN ETHICAL DECISION MAKING</a:t>
            </a:r>
          </a:p>
        </p:txBody>
      </p:sp>
      <p:pic>
        <p:nvPicPr>
          <p:cNvPr id="2050" name="Picture 2" descr="Reinforcers of Organizational CultureOriginators - Who is the originator of the culture? Who is the person or people that serve as the source of the organizational culture? IS THIS CLEAR? Hiring - If all things are generally between applicants with their qualifications and experience, WOULD THE COMPANY CHOOSE THE APPLICANT WHO FITS THEIR CULTURE MORE? Performance Management - WOULD SOMEONE BE TERMINATED if they did not fit into the organizational culture? Would an employee BE REWARDED MORE for fitting into the organizational culture? Socialization - Does the company have LANGUAGE that is unique to it and its culture? Does the company have RITUALS/PRACTICES that it uses to reinforce culture? Does it have STORIES it tells about people who embody the culture? Decisions - Do managers consider organizational culture when MAKING DECISIONS? Do employees reference the organizational culture when MAKING DECISIONS? Goals and Plans - Do managers MAKE GOALS/PLANS that take the organizational culture into consideration?">
            <a:extLst>
              <a:ext uri="{FF2B5EF4-FFF2-40B4-BE49-F238E27FC236}">
                <a16:creationId xmlns:a16="http://schemas.microsoft.com/office/drawing/2014/main" id="{C75742EE-D48C-2878-2BBB-323D49DB4A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21996" y="2098948"/>
            <a:ext cx="8184756" cy="4603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559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DBB54-69AF-3C9A-98D5-771625A3DA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3E3CD6-00FA-F2BD-7E58-E62E25B01A5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F78EE5B-0BA5-6629-3AA7-A96D8A065C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AD3BA1-B0F9-5A13-F0DA-B07C41E069C4}"/>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CA69E8B5-8E5B-EDAA-6610-EB2638B178D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C17213E-55A2-9EDA-075F-CB31D0DE4305}"/>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sp>
        <p:nvSpPr>
          <p:cNvPr id="8" name="Rectangle 7">
            <a:extLst>
              <a:ext uri="{FF2B5EF4-FFF2-40B4-BE49-F238E27FC236}">
                <a16:creationId xmlns:a16="http://schemas.microsoft.com/office/drawing/2014/main" id="{29AF69C1-407D-FB65-5105-F2B075A83669}"/>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Corporate culture has been associated with a company’s success or failure.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Some cultures are so strong that to outsiders they come to represent the character of the entire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For example, Levi Strauss, Ben &amp; Jerry’s Homemade Ice Cream, and Hershey Foods are widely perceived as casual organizations with strong ethical cultures, whereas Lockheed Martin, Procter &amp; Gamble, and Texas Instruments are seen as having more formal ethical cultures. </a:t>
            </a:r>
          </a:p>
          <a:p>
            <a:pPr algn="just">
              <a:lnSpc>
                <a:spcPct val="150000"/>
              </a:lnSpc>
            </a:pPr>
            <a:r>
              <a:rPr lang="en-US" sz="2000" dirty="0">
                <a:latin typeface="Alexandria Light" pitchFamily="2" charset="-78"/>
                <a:cs typeface="Alexandria Light" pitchFamily="2" charset="-78"/>
              </a:rPr>
              <a:t>The culture of an organization may be </a:t>
            </a:r>
            <a:r>
              <a:rPr lang="en-US" sz="2000" b="1" dirty="0">
                <a:solidFill>
                  <a:srgbClr val="FF0000"/>
                </a:solidFill>
                <a:latin typeface="Alexandria Light" pitchFamily="2" charset="-78"/>
                <a:cs typeface="Alexandria Light" pitchFamily="2" charset="-78"/>
              </a:rPr>
              <a:t>explicitly</a:t>
            </a:r>
            <a:r>
              <a:rPr lang="en-US" sz="2000" dirty="0">
                <a:latin typeface="Alexandria Light" pitchFamily="2" charset="-78"/>
                <a:cs typeface="Alexandria Light" pitchFamily="2" charset="-78"/>
              </a:rPr>
              <a:t> articulated or left </a:t>
            </a:r>
            <a:r>
              <a:rPr lang="en-US" sz="2000" b="1" dirty="0">
                <a:solidFill>
                  <a:srgbClr val="FF0000"/>
                </a:solidFill>
                <a:latin typeface="Alexandria Light" pitchFamily="2" charset="-78"/>
                <a:cs typeface="Alexandria Light" pitchFamily="2" charset="-78"/>
              </a:rPr>
              <a:t>unspoken</a:t>
            </a:r>
            <a:r>
              <a:rPr lang="en-US" sz="20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9008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6C0EC-DA6F-C42A-BCAB-6A9D537DA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72D4F5-2B82-87F7-06DF-F4896A14F9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9D65B8F-E020-BDD5-02D3-1B21C805D7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EB9424F-6D5E-A87F-7835-F6B7B17DEF2E}"/>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D07E634D-5E3A-BC5A-1F3C-D31B291E630D}"/>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73B065C-61BD-3DCC-C164-D98F8EEB950B}"/>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sp>
        <p:nvSpPr>
          <p:cNvPr id="8" name="Rectangle 7">
            <a:extLst>
              <a:ext uri="{FF2B5EF4-FFF2-40B4-BE49-F238E27FC236}">
                <a16:creationId xmlns:a16="http://schemas.microsoft.com/office/drawing/2014/main" id="{F9429FB8-8CFD-A75A-65C3-991C188E0062}"/>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Explicit</a:t>
            </a:r>
            <a:r>
              <a:rPr lang="en-US" sz="2000" dirty="0">
                <a:latin typeface="Alexandria Light" pitchFamily="2" charset="-78"/>
                <a:cs typeface="Alexandria Light" pitchFamily="2" charset="-78"/>
              </a:rPr>
              <a:t> statements of values, beliefs, customs, and expected behavior usually come from upper management. </a:t>
            </a:r>
          </a:p>
          <a:p>
            <a:pPr algn="just">
              <a:lnSpc>
                <a:spcPct val="150000"/>
              </a:lnSpc>
            </a:pPr>
            <a:r>
              <a:rPr lang="en-US" sz="2000" b="1" dirty="0">
                <a:solidFill>
                  <a:srgbClr val="002060"/>
                </a:solidFill>
                <a:latin typeface="Alexandria Light" pitchFamily="2" charset="-78"/>
                <a:cs typeface="Alexandria Light" pitchFamily="2" charset="-78"/>
              </a:rPr>
              <a:t>Memos, written codes of conduct, handbooks, manuals, forms, and ceremonies are formal expressions of an organization’s culture.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Many of these statements can be found on company websites, like those of Bristol-Myers Squibb (Table 7–1).</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company specifically addresses integrating compliance and their principles to impact their culture.</a:t>
            </a:r>
          </a:p>
        </p:txBody>
      </p:sp>
    </p:spTree>
    <p:extLst>
      <p:ext uri="{BB962C8B-B14F-4D97-AF65-F5344CB8AC3E}">
        <p14:creationId xmlns:p14="http://schemas.microsoft.com/office/powerpoint/2010/main" val="105789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D3C84-A92D-810C-3621-51E0A715B0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22B9D4-80C8-6A6D-A400-28DEB4D5C7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F4C9F5-AC98-4DAF-4364-43E56CF2CA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EE7BAD-9202-CF74-22AD-D97C9150F6DE}"/>
              </a:ext>
            </a:extLst>
          </p:cNvPr>
          <p:cNvSpPr/>
          <p:nvPr/>
        </p:nvSpPr>
        <p:spPr>
          <a:xfrm>
            <a:off x="522970" y="689925"/>
            <a:ext cx="11183911"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8A27785F-C947-D989-EB5C-3FF8DE62626B}"/>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E3387378-544E-7DB6-CB3F-85A9831F4D24}"/>
              </a:ext>
            </a:extLst>
          </p:cNvPr>
          <p:cNvSpPr/>
          <p:nvPr/>
        </p:nvSpPr>
        <p:spPr>
          <a:xfrm>
            <a:off x="522969" y="1470327"/>
            <a:ext cx="1090902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pic>
        <p:nvPicPr>
          <p:cNvPr id="7" name="Picture 6">
            <a:extLst>
              <a:ext uri="{FF2B5EF4-FFF2-40B4-BE49-F238E27FC236}">
                <a16:creationId xmlns:a16="http://schemas.microsoft.com/office/drawing/2014/main" id="{51F87F27-9EEF-56D0-705E-1E73BBD56164}"/>
              </a:ext>
            </a:extLst>
          </p:cNvPr>
          <p:cNvPicPr>
            <a:picLocks noChangeAspect="1"/>
          </p:cNvPicPr>
          <p:nvPr/>
        </p:nvPicPr>
        <p:blipFill>
          <a:blip r:embed="rId4"/>
          <a:stretch>
            <a:fillRect/>
          </a:stretch>
        </p:blipFill>
        <p:spPr>
          <a:xfrm>
            <a:off x="422418" y="2404250"/>
            <a:ext cx="11183911" cy="3286584"/>
          </a:xfrm>
          <a:prstGeom prst="rect">
            <a:avLst/>
          </a:prstGeom>
        </p:spPr>
      </p:pic>
    </p:spTree>
    <p:extLst>
      <p:ext uri="{BB962C8B-B14F-4D97-AF65-F5344CB8AC3E}">
        <p14:creationId xmlns:p14="http://schemas.microsoft.com/office/powerpoint/2010/main" val="1490630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9D0CA-AF78-1608-CFB2-42F41BC7E0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65749EA-B7A5-F625-8C79-92D5EE4A8DA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6457D0-B029-9577-E7C8-6FF3C90B4F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752A18-8C74-B0CC-4957-E324F8A646A1}"/>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1BDF882E-864E-4162-AAE8-D5FA8159718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284E7AB-CA5F-EEF1-560E-3AC85BFED52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sp>
        <p:nvSpPr>
          <p:cNvPr id="8" name="Rectangle 7">
            <a:extLst>
              <a:ext uri="{FF2B5EF4-FFF2-40B4-BE49-F238E27FC236}">
                <a16:creationId xmlns:a16="http://schemas.microsoft.com/office/drawing/2014/main" id="{AE0AF362-D60D-CF5A-7531-5EA7EDE8CBCC}"/>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002060"/>
                </a:solidFill>
                <a:latin typeface="Alexandria Light" pitchFamily="2" charset="-78"/>
                <a:cs typeface="Alexandria Light" pitchFamily="2" charset="-78"/>
              </a:rPr>
              <a:t>Corporate culture is often expressed informally through statements, both direct and indirect, that communicate the wishes of management.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 some companies, shared values are expressed by instituting informal dress codes, working late, and participating in extracurricular activities.</a:t>
            </a:r>
          </a:p>
          <a:p>
            <a:pPr algn="just">
              <a:lnSpc>
                <a:spcPct val="150000"/>
              </a:lnSpc>
            </a:pPr>
            <a:r>
              <a:rPr lang="en-US" b="1" dirty="0">
                <a:solidFill>
                  <a:srgbClr val="002060"/>
                </a:solidFill>
                <a:latin typeface="Alexandria Light" pitchFamily="2" charset="-78"/>
                <a:cs typeface="Alexandria Light" pitchFamily="2" charset="-78"/>
              </a:rPr>
              <a:t>Corporate culture can be expressed through gestures, looks, labels, promotions, programs, and legends (or the lack thereof).</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Many catastrophic events stem from ethical deficiencies resulting in a lack of human value judgments and actions influenced by different corporate cultures.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organizational leaders involve lower-level employees in a meaningful role in shaping and maintaining an ethical culture, they are more likely to perceive the culture as strong and view it similarly to the way leaders view it.</a:t>
            </a:r>
          </a:p>
        </p:txBody>
      </p:sp>
    </p:spTree>
    <p:extLst>
      <p:ext uri="{BB962C8B-B14F-4D97-AF65-F5344CB8AC3E}">
        <p14:creationId xmlns:p14="http://schemas.microsoft.com/office/powerpoint/2010/main" val="20664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37660-6AC3-394D-AF52-4695830E1B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B2E72B-8B1B-A788-93EF-1E758C7F8A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D489CA-1396-5C11-93D3-F61B3E0154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1D7192B-2904-1510-E7C5-9216705FFA26}"/>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1B2F794B-2611-899D-50C3-E1A3B1B954F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FD9ADAB-613C-B4DB-1949-52B41E56538E}"/>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sp>
        <p:nvSpPr>
          <p:cNvPr id="8" name="Rectangle 7">
            <a:extLst>
              <a:ext uri="{FF2B5EF4-FFF2-40B4-BE49-F238E27FC236}">
                <a16:creationId xmlns:a16="http://schemas.microsoft.com/office/drawing/2014/main" id="{843F38B6-033A-7D0D-A930-3F4FCD5A4164}"/>
              </a:ext>
            </a:extLst>
          </p:cNvPr>
          <p:cNvSpPr/>
          <p:nvPr/>
        </p:nvSpPr>
        <p:spPr>
          <a:xfrm>
            <a:off x="845574" y="2010190"/>
            <a:ext cx="10411706" cy="4428648"/>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 “tone at the top” is a determining factor in the creation of a high-integrity organization.</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When leaders are perceived as trustworthy, employee trust increases; leaders are seen as ethical and as honoring a higher level of duties.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In a survey of global consumers (Figure 7–1), more than 6,000 employees from 13 markets were asked what traits they believe are the most important among leaders.</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The most popular answer was leading by example, followed closely by open communication.</a:t>
            </a:r>
          </a:p>
          <a:p>
            <a:pPr algn="just">
              <a:lnSpc>
                <a:spcPct val="150000"/>
              </a:lnSpc>
            </a:pPr>
            <a:r>
              <a:rPr lang="en-US" sz="1900" b="1" dirty="0">
                <a:solidFill>
                  <a:srgbClr val="002060"/>
                </a:solidFill>
                <a:latin typeface="Alexandria Light" pitchFamily="2" charset="-78"/>
                <a:cs typeface="Alexandria Light" pitchFamily="2" charset="-78"/>
              </a:rPr>
              <a:t>A culture that emphasizes the importance of ethics and social responsibility can reduce misconduct such as earnings manipulation in the finance area.</a:t>
            </a:r>
          </a:p>
        </p:txBody>
      </p:sp>
    </p:spTree>
    <p:extLst>
      <p:ext uri="{BB962C8B-B14F-4D97-AF65-F5344CB8AC3E}">
        <p14:creationId xmlns:p14="http://schemas.microsoft.com/office/powerpoint/2010/main" val="203938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4D334-32EC-39C4-94E9-F252DFB36B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C6957F-300C-7E62-014E-BC4E360D00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7954B48-1365-51F2-595B-5A14A31D3D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957A824-91CE-6976-5DC6-02A45A0282CB}"/>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B96A3A5C-5DE4-3938-779F-50FFC84135F9}"/>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CC3A7D26-D690-349C-09D4-FA15979BABA2}"/>
              </a:ext>
            </a:extLst>
          </p:cNvPr>
          <p:cNvSpPr/>
          <p:nvPr/>
        </p:nvSpPr>
        <p:spPr>
          <a:xfrm>
            <a:off x="522969" y="1470327"/>
            <a:ext cx="1090902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The Role Of Corporate Culture In Ethical Decision Making</a:t>
            </a:r>
          </a:p>
        </p:txBody>
      </p:sp>
      <p:pic>
        <p:nvPicPr>
          <p:cNvPr id="7" name="Picture 6">
            <a:extLst>
              <a:ext uri="{FF2B5EF4-FFF2-40B4-BE49-F238E27FC236}">
                <a16:creationId xmlns:a16="http://schemas.microsoft.com/office/drawing/2014/main" id="{9A3819F9-5736-1EF9-FBF2-3F9F21E39EB4}"/>
              </a:ext>
            </a:extLst>
          </p:cNvPr>
          <p:cNvPicPr>
            <a:picLocks noChangeAspect="1"/>
          </p:cNvPicPr>
          <p:nvPr/>
        </p:nvPicPr>
        <p:blipFill>
          <a:blip r:embed="rId4"/>
          <a:stretch>
            <a:fillRect/>
          </a:stretch>
        </p:blipFill>
        <p:spPr>
          <a:xfrm>
            <a:off x="1747520" y="2098949"/>
            <a:ext cx="8295250" cy="4759051"/>
          </a:xfrm>
          <a:prstGeom prst="rect">
            <a:avLst/>
          </a:prstGeom>
        </p:spPr>
      </p:pic>
    </p:spTree>
    <p:extLst>
      <p:ext uri="{BB962C8B-B14F-4D97-AF65-F5344CB8AC3E}">
        <p14:creationId xmlns:p14="http://schemas.microsoft.com/office/powerpoint/2010/main" val="1942523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AA707-51AF-D721-4620-FA9B3A88BF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5EEEE0-F360-BC6E-2287-3F73DE07F98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B8ABD7-9478-973C-7887-013B386F94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416DF77-112A-F3A9-3E74-643175943ACD}"/>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125D568B-92D2-4CC0-DADE-8FE17AF8714B}"/>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1157048-4DE1-BFC1-0AC5-A59674080287}"/>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Frameworks and Evaluations of Corporate Culture</a:t>
            </a:r>
          </a:p>
        </p:txBody>
      </p:sp>
      <p:sp>
        <p:nvSpPr>
          <p:cNvPr id="8" name="Rectangle 7">
            <a:extLst>
              <a:ext uri="{FF2B5EF4-FFF2-40B4-BE49-F238E27FC236}">
                <a16:creationId xmlns:a16="http://schemas.microsoft.com/office/drawing/2014/main" id="{73154A4A-9ADF-1790-679D-A1F97CF93B04}"/>
              </a:ext>
            </a:extLst>
          </p:cNvPr>
          <p:cNvSpPr/>
          <p:nvPr/>
        </p:nvSpPr>
        <p:spPr>
          <a:xfrm>
            <a:off x="845574" y="2010190"/>
            <a:ext cx="10411706" cy="4428713"/>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Corporate culture has been conceptualized in many ways. For example, N. K. Sethia and Mary Ann Von Glinow proposed two basic dimensions to describe an organization’s culture:</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(1) </a:t>
            </a:r>
            <a:r>
              <a:rPr lang="en-US" sz="1900" b="1" dirty="0">
                <a:solidFill>
                  <a:srgbClr val="002060"/>
                </a:solidFill>
                <a:latin typeface="Alexandria Light" pitchFamily="2" charset="-78"/>
                <a:cs typeface="Alexandria Light" pitchFamily="2" charset="-78"/>
              </a:rPr>
              <a:t>concern for people</a:t>
            </a:r>
            <a:r>
              <a:rPr lang="en-US" sz="1900" dirty="0">
                <a:latin typeface="Alexandria Light" pitchFamily="2" charset="-78"/>
                <a:cs typeface="Alexandria Light" pitchFamily="2" charset="-78"/>
              </a:rPr>
              <a:t>—the organization’s efforts to care for its employees’ well-being</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(2) </a:t>
            </a:r>
            <a:r>
              <a:rPr lang="en-US" sz="1900" b="1" dirty="0">
                <a:solidFill>
                  <a:srgbClr val="002060"/>
                </a:solidFill>
                <a:latin typeface="Alexandria Light" pitchFamily="2" charset="-78"/>
                <a:cs typeface="Alexandria Light" pitchFamily="2" charset="-78"/>
              </a:rPr>
              <a:t>concern for performance</a:t>
            </a:r>
            <a:r>
              <a:rPr lang="en-US" sz="1900" dirty="0">
                <a:latin typeface="Alexandria Light" pitchFamily="2" charset="-78"/>
                <a:cs typeface="Alexandria Light" pitchFamily="2" charset="-78"/>
              </a:rPr>
              <a:t>—the organization’s efforts to focus on output and</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employee productivity.</a:t>
            </a:r>
          </a:p>
          <a:p>
            <a:pPr marL="342900" indent="-342900" algn="just">
              <a:lnSpc>
                <a:spcPct val="150000"/>
              </a:lnSpc>
              <a:buFont typeface="Arial" panose="020B0604020202020204" pitchFamily="34" charset="0"/>
              <a:buChar char="•"/>
            </a:pPr>
            <a:r>
              <a:rPr lang="en-US" sz="1900" dirty="0">
                <a:latin typeface="Alexandria Light" pitchFamily="2" charset="-78"/>
                <a:cs typeface="Alexandria Light" pitchFamily="2" charset="-78"/>
              </a:rPr>
              <a:t>Figure 7–2 provides examples of companies that display elements of these four organizational cultures.</a:t>
            </a:r>
          </a:p>
          <a:p>
            <a:pPr marL="342900" indent="-342900" algn="just">
              <a:lnSpc>
                <a:spcPct val="150000"/>
              </a:lnSpc>
              <a:buFont typeface="Arial" panose="020B0604020202020204" pitchFamily="34" charset="0"/>
              <a:buChar char="•"/>
            </a:pPr>
            <a:r>
              <a:rPr lang="en-US" sz="1900" b="1" dirty="0">
                <a:solidFill>
                  <a:srgbClr val="002060"/>
                </a:solidFill>
                <a:latin typeface="Alexandria Light" pitchFamily="2" charset="-78"/>
                <a:cs typeface="Alexandria Light" pitchFamily="2" charset="-78"/>
              </a:rPr>
              <a:t> The four organizational cultures can be classified as </a:t>
            </a:r>
            <a:r>
              <a:rPr lang="en-US" sz="1900" b="1" dirty="0">
                <a:solidFill>
                  <a:schemeClr val="accent6">
                    <a:lumMod val="50000"/>
                  </a:schemeClr>
                </a:solidFill>
                <a:latin typeface="Alexandria Light" pitchFamily="2" charset="-78"/>
                <a:cs typeface="Alexandria Light" pitchFamily="2" charset="-78"/>
              </a:rPr>
              <a:t>apathetic</a:t>
            </a:r>
            <a:r>
              <a:rPr lang="en-US" sz="1900" b="1" dirty="0">
                <a:solidFill>
                  <a:srgbClr val="002060"/>
                </a:solidFill>
                <a:latin typeface="Alexandria Light" pitchFamily="2" charset="-78"/>
                <a:cs typeface="Alexandria Light" pitchFamily="2" charset="-78"/>
              </a:rPr>
              <a:t>, </a:t>
            </a:r>
            <a:r>
              <a:rPr lang="en-US" sz="1900" b="1" dirty="0">
                <a:solidFill>
                  <a:schemeClr val="accent6">
                    <a:lumMod val="50000"/>
                  </a:schemeClr>
                </a:solidFill>
                <a:latin typeface="Alexandria Light" pitchFamily="2" charset="-78"/>
                <a:cs typeface="Alexandria Light" pitchFamily="2" charset="-78"/>
              </a:rPr>
              <a:t>caring</a:t>
            </a:r>
            <a:r>
              <a:rPr lang="en-US" sz="1900" b="1" dirty="0">
                <a:solidFill>
                  <a:srgbClr val="002060"/>
                </a:solidFill>
                <a:latin typeface="Alexandria Light" pitchFamily="2" charset="-78"/>
                <a:cs typeface="Alexandria Light" pitchFamily="2" charset="-78"/>
              </a:rPr>
              <a:t>, </a:t>
            </a:r>
            <a:r>
              <a:rPr lang="en-US" sz="1900" b="1" dirty="0">
                <a:solidFill>
                  <a:schemeClr val="accent6">
                    <a:lumMod val="50000"/>
                  </a:schemeClr>
                </a:solidFill>
                <a:latin typeface="Alexandria Light" pitchFamily="2" charset="-78"/>
                <a:cs typeface="Alexandria Light" pitchFamily="2" charset="-78"/>
              </a:rPr>
              <a:t>exacting</a:t>
            </a:r>
            <a:r>
              <a:rPr lang="en-US" sz="1900" b="1" dirty="0">
                <a:solidFill>
                  <a:srgbClr val="002060"/>
                </a:solidFill>
                <a:latin typeface="Alexandria Light" pitchFamily="2" charset="-78"/>
                <a:cs typeface="Alexandria Light" pitchFamily="2" charset="-78"/>
              </a:rPr>
              <a:t>, and </a:t>
            </a:r>
            <a:r>
              <a:rPr lang="en-US" sz="1900" b="1" dirty="0">
                <a:solidFill>
                  <a:schemeClr val="accent6">
                    <a:lumMod val="50000"/>
                  </a:schemeClr>
                </a:solidFill>
                <a:latin typeface="Alexandria Light" pitchFamily="2" charset="-78"/>
                <a:cs typeface="Alexandria Light" pitchFamily="2" charset="-78"/>
              </a:rPr>
              <a:t>integrative.</a:t>
            </a:r>
            <a:endParaRPr lang="en-US" sz="19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226551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EC360-5EA3-A9E5-45EE-CEBD592015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49E88E-165D-34BE-9230-A0C45B1A1C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4FFEAF-4A28-ADC1-95E0-5736554DDE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0F10E21-0771-EEA1-9DDC-A0D2A4842CF0}"/>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828AA5F9-A7B4-00B6-4796-68C2B4A9337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D31B896-8975-F47E-C10B-0308EB2FA726}"/>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Frameworks and Evaluations of Corporate Culture</a:t>
            </a:r>
          </a:p>
        </p:txBody>
      </p:sp>
      <p:sp>
        <p:nvSpPr>
          <p:cNvPr id="8" name="Rectangle 7">
            <a:extLst>
              <a:ext uri="{FF2B5EF4-FFF2-40B4-BE49-F238E27FC236}">
                <a16:creationId xmlns:a16="http://schemas.microsoft.com/office/drawing/2014/main" id="{B3BA4D46-61D0-7280-2614-BAD94B059787}"/>
              </a:ext>
            </a:extLst>
          </p:cNvPr>
          <p:cNvSpPr/>
          <p:nvPr/>
        </p:nvSpPr>
        <p:spPr>
          <a:xfrm>
            <a:off x="747252" y="2010190"/>
            <a:ext cx="10510028" cy="4656916"/>
          </a:xfrm>
          <a:prstGeom prst="rect">
            <a:avLst/>
          </a:prstGeom>
        </p:spPr>
        <p:txBody>
          <a:bodyPr wrap="square">
            <a:spAutoFit/>
          </a:bodyPr>
          <a:lstStyle/>
          <a:p>
            <a:pPr marL="457200" indent="-457200" algn="just">
              <a:lnSpc>
                <a:spcPct val="150000"/>
              </a:lnSpc>
              <a:buFont typeface="+mj-lt"/>
              <a:buAutoNum type="arabicPeriod"/>
            </a:pPr>
            <a:r>
              <a:rPr lang="en-US" sz="2000" dirty="0">
                <a:solidFill>
                  <a:schemeClr val="accent6">
                    <a:lumMod val="50000"/>
                  </a:schemeClr>
                </a:solidFill>
                <a:latin typeface="Alexandria SemiBold" pitchFamily="2" charset="-78"/>
                <a:cs typeface="Alexandria SemiBold" pitchFamily="2" charset="-78"/>
              </a:rPr>
              <a:t>An apathetic culture </a:t>
            </a:r>
            <a:r>
              <a:rPr lang="en-US" sz="2000" dirty="0">
                <a:latin typeface="Alexandria Light" pitchFamily="2" charset="-78"/>
                <a:cs typeface="Alexandria Light" pitchFamily="2" charset="-78"/>
              </a:rPr>
              <a:t>shows minimal concern for either people or performance.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this culture, individuals focus on their own self-interest. Apathetic tendencies can occur in almost any organization.</a:t>
            </a:r>
          </a:p>
          <a:p>
            <a:pPr marL="457200" indent="-457200" algn="just">
              <a:lnSpc>
                <a:spcPct val="150000"/>
              </a:lnSpc>
              <a:buFont typeface="+mj-lt"/>
              <a:buAutoNum type="arabicPeriod" startAt="2"/>
            </a:pPr>
            <a:r>
              <a:rPr lang="en-US" sz="2000" dirty="0">
                <a:solidFill>
                  <a:schemeClr val="accent6">
                    <a:lumMod val="50000"/>
                  </a:schemeClr>
                </a:solidFill>
                <a:latin typeface="Alexandria SemiBold" pitchFamily="2" charset="-78"/>
                <a:cs typeface="Alexandria SemiBold" pitchFamily="2" charset="-78"/>
              </a:rPr>
              <a:t>A caring culture </a:t>
            </a:r>
            <a:r>
              <a:rPr lang="en-US" sz="2000" dirty="0">
                <a:latin typeface="Alexandria Light" pitchFamily="2" charset="-78"/>
                <a:cs typeface="Alexandria Light" pitchFamily="2" charset="-78"/>
              </a:rPr>
              <a:t>exhibits high concern for people but minimal concern for performance issues.</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From an ethical standpoint, the caring culture seems appealing. However, it is difficult to find nationally recognizable companies that maintain little or no concern for performance</a:t>
            </a:r>
          </a:p>
          <a:p>
            <a:pPr marL="457200" indent="-457200" algn="just">
              <a:lnSpc>
                <a:spcPct val="150000"/>
              </a:lnSpc>
              <a:buFont typeface="+mj-lt"/>
              <a:buAutoNum type="arabicPeriod" startAt="3"/>
            </a:pPr>
            <a:r>
              <a:rPr lang="en-US" sz="2000" dirty="0">
                <a:solidFill>
                  <a:schemeClr val="accent6">
                    <a:lumMod val="50000"/>
                  </a:schemeClr>
                </a:solidFill>
                <a:latin typeface="Alexandria SemiBold" pitchFamily="2" charset="-78"/>
                <a:cs typeface="Alexandria SemiBold" pitchFamily="2" charset="-78"/>
              </a:rPr>
              <a:t>An exacting culture </a:t>
            </a:r>
            <a:r>
              <a:rPr lang="en-US" sz="2000" dirty="0">
                <a:latin typeface="Alexandria Light" pitchFamily="2" charset="-78"/>
                <a:cs typeface="Alexandria Light" pitchFamily="2" charset="-78"/>
              </a:rPr>
              <a:t>shows little concern for people but a high concern for performance; it focuses on the interests of the organization.</a:t>
            </a:r>
          </a:p>
        </p:txBody>
      </p:sp>
    </p:spTree>
    <p:extLst>
      <p:ext uri="{BB962C8B-B14F-4D97-AF65-F5344CB8AC3E}">
        <p14:creationId xmlns:p14="http://schemas.microsoft.com/office/powerpoint/2010/main" val="75811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FA4EE-679B-CD3D-7F20-849A3448F0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90328D-2970-BA24-706B-CE9F85F516D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16A8A5-AB15-9BF0-03A0-EBA0E4C1E5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D90707-9CD9-62E8-86A6-134CD9F73FC5}"/>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92C3A982-359A-0313-3DBD-783089D2894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77B65E1-917E-2100-C8BA-DBD85776B24C}"/>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Frameworks and Evaluations of Corporate Culture</a:t>
            </a:r>
          </a:p>
        </p:txBody>
      </p:sp>
      <p:sp>
        <p:nvSpPr>
          <p:cNvPr id="8" name="Rectangle 7">
            <a:extLst>
              <a:ext uri="{FF2B5EF4-FFF2-40B4-BE49-F238E27FC236}">
                <a16:creationId xmlns:a16="http://schemas.microsoft.com/office/drawing/2014/main" id="{257154AA-DBD2-D6DE-C111-CBE9921EBED8}"/>
              </a:ext>
            </a:extLst>
          </p:cNvPr>
          <p:cNvSpPr/>
          <p:nvPr/>
        </p:nvSpPr>
        <p:spPr>
          <a:xfrm>
            <a:off x="845574" y="2010190"/>
            <a:ext cx="10411706" cy="3733586"/>
          </a:xfrm>
          <a:prstGeom prst="rect">
            <a:avLst/>
          </a:prstGeom>
        </p:spPr>
        <p:txBody>
          <a:bodyPr wrap="square">
            <a:spAutoFit/>
          </a:bodyPr>
          <a:lstStyle/>
          <a:p>
            <a:pPr marL="457200" indent="-457200" algn="just">
              <a:lnSpc>
                <a:spcPct val="150000"/>
              </a:lnSpc>
              <a:buFont typeface="+mj-lt"/>
              <a:buAutoNum type="arabicPeriod" startAt="4"/>
            </a:pPr>
            <a:r>
              <a:rPr lang="en-US" sz="2000" dirty="0">
                <a:solidFill>
                  <a:schemeClr val="accent6">
                    <a:lumMod val="50000"/>
                  </a:schemeClr>
                </a:solidFill>
                <a:latin typeface="Alexandria SemiBold" pitchFamily="2" charset="-78"/>
                <a:cs typeface="Alexandria SemiBold" pitchFamily="2" charset="-78"/>
              </a:rPr>
              <a:t>An integrative culture </a:t>
            </a:r>
            <a:r>
              <a:rPr lang="en-US" sz="2000" dirty="0">
                <a:latin typeface="Alexandria Light" pitchFamily="2" charset="-78"/>
                <a:cs typeface="Alexandria Light" pitchFamily="2" charset="-78"/>
              </a:rPr>
              <a:t>combines a high concern for people and performance.</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An organization becomes integrative when superiors recognize employees are more than interchangeable parts—employees have an ineffable quality that helps the firm meet its performance criteria.</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 this culture, individuals focus on their own self-interest. Apathetic tendencies can occur in almost any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Figure 7–2 shows, the four organizational cultures can be classified as apathetic, caring, exacting, and integrative.</a:t>
            </a:r>
          </a:p>
        </p:txBody>
      </p:sp>
    </p:spTree>
    <p:extLst>
      <p:ext uri="{BB962C8B-B14F-4D97-AF65-F5344CB8AC3E}">
        <p14:creationId xmlns:p14="http://schemas.microsoft.com/office/powerpoint/2010/main" val="76117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7D1C4-AE50-CAAD-89A4-3F78A39366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888330-204A-9914-5453-3EA98DC545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721285E-68EB-679F-05DC-BB1A247C02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9E675E-0346-B444-1979-2F47E313C6A4}"/>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1F476B03-E38D-E0E6-6D1C-CD5F4AB8EC91}"/>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745A7427-017E-DE68-946F-55BE2D120540}"/>
              </a:ext>
            </a:extLst>
          </p:cNvPr>
          <p:cNvSpPr/>
          <p:nvPr/>
        </p:nvSpPr>
        <p:spPr>
          <a:xfrm>
            <a:off x="522969" y="1470327"/>
            <a:ext cx="1090902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Frameworks and Evaluations of Corporate Culture</a:t>
            </a:r>
          </a:p>
        </p:txBody>
      </p:sp>
      <p:pic>
        <p:nvPicPr>
          <p:cNvPr id="8" name="Picture 7">
            <a:extLst>
              <a:ext uri="{FF2B5EF4-FFF2-40B4-BE49-F238E27FC236}">
                <a16:creationId xmlns:a16="http://schemas.microsoft.com/office/drawing/2014/main" id="{49A59066-4002-41DA-CDBE-600FACE40AE7}"/>
              </a:ext>
            </a:extLst>
          </p:cNvPr>
          <p:cNvPicPr>
            <a:picLocks noChangeAspect="1"/>
          </p:cNvPicPr>
          <p:nvPr/>
        </p:nvPicPr>
        <p:blipFill>
          <a:blip r:embed="rId4"/>
          <a:stretch>
            <a:fillRect/>
          </a:stretch>
        </p:blipFill>
        <p:spPr>
          <a:xfrm>
            <a:off x="936169" y="2098948"/>
            <a:ext cx="10319662" cy="4242858"/>
          </a:xfrm>
          <a:prstGeom prst="rect">
            <a:avLst/>
          </a:prstGeom>
        </p:spPr>
      </p:pic>
    </p:spTree>
    <p:extLst>
      <p:ext uri="{BB962C8B-B14F-4D97-AF65-F5344CB8AC3E}">
        <p14:creationId xmlns:p14="http://schemas.microsoft.com/office/powerpoint/2010/main" val="1952648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0C044-E410-30BB-36F9-AA277BB300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72778F-B07F-5190-38CC-9E544E7F175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2258B1-108A-EF6E-AD44-5414551B15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8A34674-A7F0-71C0-81C2-F04D90098330}"/>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7BCE9DAA-CB4E-3732-6094-4189A6B387D1}"/>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62684502-EF3E-8209-5912-69F0A7467FDF}"/>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Ethical Frameworks and Evaluations of Corporate Culture</a:t>
            </a:r>
          </a:p>
        </p:txBody>
      </p:sp>
      <p:sp>
        <p:nvSpPr>
          <p:cNvPr id="8" name="Rectangle 7">
            <a:extLst>
              <a:ext uri="{FF2B5EF4-FFF2-40B4-BE49-F238E27FC236}">
                <a16:creationId xmlns:a16="http://schemas.microsoft.com/office/drawing/2014/main" id="{4A228A0B-25A1-E75A-AA18-77A4CB696D41}"/>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can classify their corporate culture and identify their specific values, norms, beliefs, and customs by conducting a cultural audit. </a:t>
            </a:r>
          </a:p>
          <a:p>
            <a:pPr algn="just">
              <a:lnSpc>
                <a:spcPct val="150000"/>
              </a:lnSpc>
            </a:pPr>
            <a:r>
              <a:rPr lang="en-US" sz="2000" b="1" dirty="0">
                <a:solidFill>
                  <a:srgbClr val="002060"/>
                </a:solidFill>
                <a:latin typeface="Alexandria Light" pitchFamily="2" charset="-78"/>
                <a:cs typeface="Alexandria Light" pitchFamily="2" charset="-78"/>
              </a:rPr>
              <a:t>A cultural audit is an assessment of an organization’s values.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audit is usually conducted by outside consultants but may be performed internally as well.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Communication about ethical expectations and support from top management helps to identify a corporate culture that encourages ethical conduct or leads to ethical conflict.</a:t>
            </a:r>
          </a:p>
        </p:txBody>
      </p:sp>
    </p:spTree>
    <p:extLst>
      <p:ext uri="{BB962C8B-B14F-4D97-AF65-F5344CB8AC3E}">
        <p14:creationId xmlns:p14="http://schemas.microsoft.com/office/powerpoint/2010/main" val="245031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0A729-8EF4-26F7-6CDE-A8CDAC5B99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B7845E-D93D-47CB-8460-31D03237BE8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BD0D9A-2680-9949-D4F9-A59DBAF8DE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22DEF0E-5670-15B6-AE1E-D2F8DEF92FFB}"/>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0EBC1A7A-F697-254D-7B75-9FE926E8452B}"/>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813B6A6E-0A04-9FB2-C75D-0CBB509CA203}"/>
              </a:ext>
            </a:extLst>
          </p:cNvPr>
          <p:cNvSpPr/>
          <p:nvPr/>
        </p:nvSpPr>
        <p:spPr>
          <a:xfrm>
            <a:off x="522969" y="1470327"/>
            <a:ext cx="10909029"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ETHICS AS A COMPONENT OF CORPORATE CULTURE</a:t>
            </a:r>
          </a:p>
        </p:txBody>
      </p:sp>
      <p:pic>
        <p:nvPicPr>
          <p:cNvPr id="1026" name="Picture 2" descr="5 Reasons Ethical Culture Doesn't Just Happen – Leading in Context">
            <a:extLst>
              <a:ext uri="{FF2B5EF4-FFF2-40B4-BE49-F238E27FC236}">
                <a16:creationId xmlns:a16="http://schemas.microsoft.com/office/drawing/2014/main" id="{493AAACB-8789-CA16-7514-97E252E6CDE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53938" y="2177607"/>
            <a:ext cx="8047089" cy="4331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7740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D4BA2-A504-3B28-CB9C-8AE4F33DD4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863A11-0E2C-2385-F14C-F17D04525B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F7BCB7C-AFF0-C5C2-0E49-B8DF7B6C5B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A1724C8-3F7A-FF7D-27D0-A529E69FC472}"/>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510394EE-7788-3518-860A-1A41449D1708}"/>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856813E-5B97-7BCD-C2DB-C92E695BC8A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As A Component Of Corporate Culture</a:t>
            </a:r>
          </a:p>
        </p:txBody>
      </p:sp>
      <p:sp>
        <p:nvSpPr>
          <p:cNvPr id="8" name="Rectangle 7">
            <a:extLst>
              <a:ext uri="{FF2B5EF4-FFF2-40B4-BE49-F238E27FC236}">
                <a16:creationId xmlns:a16="http://schemas.microsoft.com/office/drawing/2014/main" id="{2DFCF4A8-1069-D466-705A-941330198575}"/>
              </a:ext>
            </a:extLst>
          </p:cNvPr>
          <p:cNvSpPr/>
          <p:nvPr/>
        </p:nvSpPr>
        <p:spPr>
          <a:xfrm>
            <a:off x="845574" y="2010190"/>
            <a:ext cx="10411706" cy="4195251"/>
          </a:xfrm>
          <a:prstGeom prst="rect">
            <a:avLst/>
          </a:prstGeom>
        </p:spPr>
        <p:txBody>
          <a:bodyPr wrap="square">
            <a:spAutoFit/>
          </a:bodyPr>
          <a:lstStyle/>
          <a:p>
            <a:pPr algn="just">
              <a:lnSpc>
                <a:spcPct val="150000"/>
              </a:lnSpc>
            </a:pPr>
            <a:r>
              <a:rPr lang="en-US" sz="2000" b="1" dirty="0">
                <a:solidFill>
                  <a:srgbClr val="002060"/>
                </a:solidFill>
                <a:latin typeface="Alexandria Light" pitchFamily="2" charset="-78"/>
                <a:cs typeface="Alexandria Light" pitchFamily="2" charset="-78"/>
              </a:rPr>
              <a:t>If a firm’s culture encourages or rewards unethical behavior, the employees may act unethically.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If the culture dictates hiring people with specific, similar values and if those values are perceived as unethical by society, society will view the organization and its members as unethical.</a:t>
            </a:r>
          </a:p>
          <a:p>
            <a:pPr algn="just">
              <a:lnSpc>
                <a:spcPct val="150000"/>
              </a:lnSpc>
            </a:pPr>
            <a:r>
              <a:rPr lang="en-US" sz="2000" b="1" dirty="0">
                <a:solidFill>
                  <a:srgbClr val="002060"/>
                </a:solidFill>
                <a:latin typeface="Alexandria Light" pitchFamily="2" charset="-78"/>
                <a:cs typeface="Alexandria Light" pitchFamily="2" charset="-78"/>
              </a:rPr>
              <a:t>On the other hand, if an organization values ethical behaviors, it rewards them.</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handle recognition and awards for appropriate behavior in a consistent and balanced manner.</a:t>
            </a:r>
          </a:p>
          <a:p>
            <a:pPr marL="342900" indent="-342900" algn="just">
              <a:lnSpc>
                <a:spcPct val="150000"/>
              </a:lnSpc>
              <a:buFont typeface="Arial" panose="020B0604020202020204" pitchFamily="34" charset="0"/>
              <a:buChar char="•"/>
            </a:pPr>
            <a:endParaRPr lang="en-US" sz="2000" dirty="0">
              <a:latin typeface="Alexandria Light" pitchFamily="2" charset="-78"/>
              <a:cs typeface="Alexandria Light" pitchFamily="2" charset="-78"/>
            </a:endParaRPr>
          </a:p>
        </p:txBody>
      </p:sp>
    </p:spTree>
    <p:extLst>
      <p:ext uri="{BB962C8B-B14F-4D97-AF65-F5344CB8AC3E}">
        <p14:creationId xmlns:p14="http://schemas.microsoft.com/office/powerpoint/2010/main" val="330973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6C9C0-7DAE-8274-8339-ED586E77E9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71228C-7B0B-08CF-BB7F-CA85C8C1D11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BA67804-86CF-58F1-5BD1-315C0AF7F3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BEEBA6-94D0-DC8A-5807-DE737A2EFEC2}"/>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EB86B0E1-C652-AC9B-A2D3-6EF31CF192D2}"/>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2050F10-8C86-E551-A46C-FC419DB04588}"/>
              </a:ext>
            </a:extLst>
          </p:cNvPr>
          <p:cNvSpPr/>
          <p:nvPr/>
        </p:nvSpPr>
        <p:spPr>
          <a:xfrm>
            <a:off x="648753" y="1390178"/>
            <a:ext cx="10894491" cy="461665"/>
          </a:xfrm>
          <a:prstGeom prst="rect">
            <a:avLst/>
          </a:prstGeom>
        </p:spPr>
        <p:txBody>
          <a:bodyPr wrap="square">
            <a:spAutoFit/>
          </a:bodyPr>
          <a:lstStyle/>
          <a:p>
            <a:pPr algn="ctr"/>
            <a:r>
              <a:rPr lang="en-US" sz="2400" b="1" dirty="0">
                <a:solidFill>
                  <a:srgbClr val="00B0F0"/>
                </a:solidFill>
                <a:latin typeface="Alexandria" charset="0"/>
                <a:cs typeface="Alexandria" charset="0"/>
              </a:rPr>
              <a:t>Ethics As A Component Of Corporate Culture</a:t>
            </a:r>
          </a:p>
        </p:txBody>
      </p:sp>
      <p:sp>
        <p:nvSpPr>
          <p:cNvPr id="8" name="Rectangle 7">
            <a:extLst>
              <a:ext uri="{FF2B5EF4-FFF2-40B4-BE49-F238E27FC236}">
                <a16:creationId xmlns:a16="http://schemas.microsoft.com/office/drawing/2014/main" id="{45BA7D2E-E912-1354-C421-F48D3F665314}"/>
              </a:ext>
            </a:extLst>
          </p:cNvPr>
          <p:cNvSpPr/>
          <p:nvPr/>
        </p:nvSpPr>
        <p:spPr>
          <a:xfrm>
            <a:off x="845574" y="2010190"/>
            <a:ext cx="10411706" cy="281025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Management’s sense of an organization’s culture may not be in line with the values and ethical beliefs that actually guide a firm’s employees.</a:t>
            </a:r>
          </a:p>
          <a:p>
            <a:pPr algn="just">
              <a:lnSpc>
                <a:spcPct val="150000"/>
              </a:lnSpc>
            </a:pPr>
            <a:r>
              <a:rPr lang="en-US" sz="2000" b="1" dirty="0">
                <a:solidFill>
                  <a:srgbClr val="002060"/>
                </a:solidFill>
                <a:latin typeface="Alexandria Light" pitchFamily="2" charset="-78"/>
                <a:cs typeface="Alexandria Light" pitchFamily="2" charset="-78"/>
              </a:rPr>
              <a:t>Table 7–2 provides an example of a corporate culture ethics audit.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Companies interested in assessing their culture can use this tool and benchmark against previous years’ results to measure organizational improvements.</a:t>
            </a:r>
          </a:p>
        </p:txBody>
      </p:sp>
    </p:spTree>
    <p:extLst>
      <p:ext uri="{BB962C8B-B14F-4D97-AF65-F5344CB8AC3E}">
        <p14:creationId xmlns:p14="http://schemas.microsoft.com/office/powerpoint/2010/main" val="1781612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B2AF2-7AFA-1893-78AC-607D490AEF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2EB330-D8AC-53E7-0851-2D690AF6AEC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5AEBE3-824C-0D50-F528-8A63B024AD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8B6B9F2-66AB-5374-6366-FE68104EBA19}"/>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7" name="Picture 6">
            <a:extLst>
              <a:ext uri="{FF2B5EF4-FFF2-40B4-BE49-F238E27FC236}">
                <a16:creationId xmlns:a16="http://schemas.microsoft.com/office/drawing/2014/main" id="{54A46028-19E3-E1EE-9060-BDFE5A077BBA}"/>
              </a:ext>
            </a:extLst>
          </p:cNvPr>
          <p:cNvPicPr>
            <a:picLocks noChangeAspect="1"/>
          </p:cNvPicPr>
          <p:nvPr/>
        </p:nvPicPr>
        <p:blipFill>
          <a:blip r:embed="rId4"/>
          <a:stretch>
            <a:fillRect/>
          </a:stretch>
        </p:blipFill>
        <p:spPr>
          <a:xfrm>
            <a:off x="0" y="1604637"/>
            <a:ext cx="12192000" cy="4930987"/>
          </a:xfrm>
          <a:prstGeom prst="rect">
            <a:avLst/>
          </a:prstGeom>
        </p:spPr>
      </p:pic>
    </p:spTree>
    <p:extLst>
      <p:ext uri="{BB962C8B-B14F-4D97-AF65-F5344CB8AC3E}">
        <p14:creationId xmlns:p14="http://schemas.microsoft.com/office/powerpoint/2010/main" val="32780438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08DD3-CF53-B7F8-5C00-61E8BE198E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1C736-57FE-9CCC-37DD-EE92DC551AE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684948B-0697-C8DE-D096-1692B5E15F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4715A36-2C9B-772E-62D5-6CEA19366D8D}"/>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4" name="Picture 3">
            <a:extLst>
              <a:ext uri="{FF2B5EF4-FFF2-40B4-BE49-F238E27FC236}">
                <a16:creationId xmlns:a16="http://schemas.microsoft.com/office/drawing/2014/main" id="{147E6E4A-7033-AD82-4E02-8AE590F86C4A}"/>
              </a:ext>
            </a:extLst>
          </p:cNvPr>
          <p:cNvPicPr>
            <a:picLocks noChangeAspect="1"/>
          </p:cNvPicPr>
          <p:nvPr/>
        </p:nvPicPr>
        <p:blipFill>
          <a:blip r:embed="rId4"/>
          <a:stretch>
            <a:fillRect/>
          </a:stretch>
        </p:blipFill>
        <p:spPr>
          <a:xfrm>
            <a:off x="0" y="1975691"/>
            <a:ext cx="12192000" cy="4293981"/>
          </a:xfrm>
          <a:prstGeom prst="rect">
            <a:avLst/>
          </a:prstGeom>
        </p:spPr>
      </p:pic>
    </p:spTree>
    <p:extLst>
      <p:ext uri="{BB962C8B-B14F-4D97-AF65-F5344CB8AC3E}">
        <p14:creationId xmlns:p14="http://schemas.microsoft.com/office/powerpoint/2010/main" val="3274638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127F5-21B2-2A31-5A0C-E5C1D38C99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A0A935-B247-F9AF-A910-86AE3385F24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AF70A73-EFD3-A00A-E153-663964351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AF455D-E29A-4CA4-CD96-9C5E487CD648}"/>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6" name="Picture 5">
            <a:extLst>
              <a:ext uri="{FF2B5EF4-FFF2-40B4-BE49-F238E27FC236}">
                <a16:creationId xmlns:a16="http://schemas.microsoft.com/office/drawing/2014/main" id="{1C910F18-3FA0-53C1-A1DA-DF14C65BD3B8}"/>
              </a:ext>
            </a:extLst>
          </p:cNvPr>
          <p:cNvPicPr>
            <a:picLocks noChangeAspect="1"/>
          </p:cNvPicPr>
          <p:nvPr/>
        </p:nvPicPr>
        <p:blipFill>
          <a:blip r:embed="rId4"/>
          <a:stretch>
            <a:fillRect/>
          </a:stretch>
        </p:blipFill>
        <p:spPr>
          <a:xfrm>
            <a:off x="0" y="1869787"/>
            <a:ext cx="12192000" cy="4298288"/>
          </a:xfrm>
          <a:prstGeom prst="rect">
            <a:avLst/>
          </a:prstGeom>
        </p:spPr>
      </p:pic>
    </p:spTree>
    <p:extLst>
      <p:ext uri="{BB962C8B-B14F-4D97-AF65-F5344CB8AC3E}">
        <p14:creationId xmlns:p14="http://schemas.microsoft.com/office/powerpoint/2010/main" val="1600076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5A0F2-F36A-2D76-3ABC-DF02F4ABE5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7DAB63-1660-95DF-0260-8D26DD574B4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C5551E0-ED84-8A28-FFC0-1124F177C1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2325E10-CE0C-A91F-664E-E49FD7BB7EC4}"/>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F0E8DE7C-E428-6F09-F454-31390ED9A39C}"/>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AE2F5602-BAC6-A551-A167-1FACA516642E}"/>
              </a:ext>
            </a:extLst>
          </p:cNvPr>
          <p:cNvSpPr/>
          <p:nvPr/>
        </p:nvSpPr>
        <p:spPr>
          <a:xfrm>
            <a:off x="522969" y="1470327"/>
            <a:ext cx="10909029" cy="461665"/>
          </a:xfrm>
          <a:prstGeom prst="rect">
            <a:avLst/>
          </a:prstGeom>
        </p:spPr>
        <p:txBody>
          <a:bodyPr wrap="square">
            <a:spAutoFit/>
          </a:bodyPr>
          <a:lstStyle/>
          <a:p>
            <a:pPr algn="ctr"/>
            <a:r>
              <a:rPr lang="fr-FR" sz="2400" dirty="0">
                <a:solidFill>
                  <a:srgbClr val="002060"/>
                </a:solidFill>
                <a:latin typeface="Alexandria" pitchFamily="2" charset="-78"/>
                <a:cs typeface="Alexandria" pitchFamily="2" charset="-78"/>
              </a:rPr>
              <a:t>COMPLIANCE VERSUS VALUES-BASED ETHICAL CULTURES</a:t>
            </a:r>
            <a:endParaRPr lang="en-US" sz="2400" dirty="0">
              <a:solidFill>
                <a:srgbClr val="002060"/>
              </a:solidFill>
              <a:latin typeface="Alexandria" pitchFamily="2" charset="-78"/>
              <a:cs typeface="Alexandria" pitchFamily="2" charset="-78"/>
            </a:endParaRPr>
          </a:p>
        </p:txBody>
      </p:sp>
      <p:pic>
        <p:nvPicPr>
          <p:cNvPr id="2050" name="Picture 2" descr="Compliance – Based VS Values-Based Cultures | camsabella">
            <a:extLst>
              <a:ext uri="{FF2B5EF4-FFF2-40B4-BE49-F238E27FC236}">
                <a16:creationId xmlns:a16="http://schemas.microsoft.com/office/drawing/2014/main" id="{9322486C-525B-C251-9732-C77C939A4A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5830" y="2334737"/>
            <a:ext cx="8723305" cy="3523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8950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59FDA-34D5-1EA9-15B3-EB66FABD30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2D9D7B-5B24-DE72-B573-1736DB10E1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3E1B69-89F8-C093-1E2F-D0C133DF3E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ED9B5E5-F51B-07DD-A472-05522C93CCCA}"/>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37C9DF01-7DFD-6ADC-B054-A07FFB5E6FD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8CEDC32-BBAD-6784-7BEC-3BC663940922}"/>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Compliance Versus Values-</a:t>
            </a:r>
            <a:r>
              <a:rPr lang="fr-FR" sz="2400" b="1" dirty="0" err="1">
                <a:solidFill>
                  <a:srgbClr val="00B0F0"/>
                </a:solidFill>
                <a:latin typeface="Alexandria" charset="0"/>
                <a:cs typeface="Alexandria" charset="0"/>
              </a:rPr>
              <a:t>based</a:t>
            </a:r>
            <a:r>
              <a:rPr lang="fr-FR" sz="2400" b="1" dirty="0">
                <a:solidFill>
                  <a:srgbClr val="00B0F0"/>
                </a:solidFill>
                <a:latin typeface="Alexandria" charset="0"/>
                <a:cs typeface="Alexandria" charset="0"/>
              </a:rPr>
              <a:t> </a:t>
            </a:r>
            <a:r>
              <a:rPr lang="fr-FR" sz="2400" b="1" dirty="0" err="1">
                <a:solidFill>
                  <a:srgbClr val="00B0F0"/>
                </a:solidFill>
                <a:latin typeface="Alexandria" charset="0"/>
                <a:cs typeface="Alexandria" charset="0"/>
              </a:rPr>
              <a:t>Ethical</a:t>
            </a:r>
            <a:r>
              <a:rPr lang="fr-FR" sz="2400" b="1" dirty="0">
                <a:solidFill>
                  <a:srgbClr val="00B0F0"/>
                </a:solidFill>
                <a:latin typeface="Alexandria" charset="0"/>
                <a:cs typeface="Alexandria" charset="0"/>
              </a:rPr>
              <a:t> Cultures</a:t>
            </a:r>
          </a:p>
        </p:txBody>
      </p:sp>
      <p:sp>
        <p:nvSpPr>
          <p:cNvPr id="8" name="Rectangle 7">
            <a:extLst>
              <a:ext uri="{FF2B5EF4-FFF2-40B4-BE49-F238E27FC236}">
                <a16:creationId xmlns:a16="http://schemas.microsoft.com/office/drawing/2014/main" id="{7C27CC04-1FD7-49A6-4CDD-48814C183F00}"/>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Compliance-based</a:t>
            </a:r>
            <a:r>
              <a:rPr lang="en-US" b="1" dirty="0">
                <a:solidFill>
                  <a:srgbClr val="002060"/>
                </a:solidFill>
                <a:latin typeface="Alexandria Light" pitchFamily="2" charset="-78"/>
                <a:cs typeface="Alexandria Light" pitchFamily="2" charset="-78"/>
              </a:rPr>
              <a:t> cultures use a legalistic approach to ethics.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They use laws and regulatory rules to create codes and requirements.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Codes of conduct are established with compliance as their focus, with rules and policies enforced by management.</a:t>
            </a:r>
          </a:p>
          <a:p>
            <a:pPr algn="just">
              <a:lnSpc>
                <a:spcPct val="150000"/>
              </a:lnSpc>
            </a:pPr>
            <a:r>
              <a:rPr lang="en-US" b="1" dirty="0">
                <a:solidFill>
                  <a:srgbClr val="002060"/>
                </a:solidFill>
                <a:latin typeface="Alexandria Light" pitchFamily="2" charset="-78"/>
                <a:cs typeface="Alexandria Light" pitchFamily="2" charset="-78"/>
              </a:rPr>
              <a:t>Instead of revolving around an ethical culture, the company revolves around risk management.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compliance approach is good in the short term because it helps management, stakeholders, and legal agencies ensure laws, rules, and the intent of compliance are fulfilled.</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 problem with the compliance approach is its </a:t>
            </a:r>
            <a:r>
              <a:rPr lang="en-US" b="1" dirty="0">
                <a:solidFill>
                  <a:schemeClr val="accent6">
                    <a:lumMod val="50000"/>
                  </a:schemeClr>
                </a:solidFill>
                <a:latin typeface="Alexandria Light" pitchFamily="2" charset="-78"/>
                <a:cs typeface="Alexandria Light" pitchFamily="2" charset="-78"/>
              </a:rPr>
              <a:t>lack of long-term focus on values and integrity</a:t>
            </a:r>
            <a:r>
              <a:rPr lang="en-US" dirty="0">
                <a:latin typeface="Alexandria Light" pitchFamily="2" charset="-78"/>
                <a:cs typeface="Alexandria Light" pitchFamily="2" charset="-78"/>
              </a:rPr>
              <a:t>. In addition, it </a:t>
            </a:r>
            <a:r>
              <a:rPr lang="en-US" b="1" dirty="0">
                <a:solidFill>
                  <a:schemeClr val="accent6">
                    <a:lumMod val="50000"/>
                  </a:schemeClr>
                </a:solidFill>
                <a:latin typeface="Alexandria Light" pitchFamily="2" charset="-78"/>
                <a:cs typeface="Alexandria Light" pitchFamily="2" charset="-78"/>
              </a:rPr>
              <a:t>does not teach employees to navigate ethical gray areas</a:t>
            </a:r>
            <a:r>
              <a:rPr lang="en-US" dirty="0">
                <a:latin typeface="Alexandria Light" pitchFamily="2" charset="-78"/>
                <a:cs typeface="Alexandria Light" pitchFamily="2" charset="-78"/>
              </a:rPr>
              <a:t>.</a:t>
            </a:r>
          </a:p>
        </p:txBody>
      </p:sp>
    </p:spTree>
    <p:extLst>
      <p:ext uri="{BB962C8B-B14F-4D97-AF65-F5344CB8AC3E}">
        <p14:creationId xmlns:p14="http://schemas.microsoft.com/office/powerpoint/2010/main" val="264256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B7595-01D2-A591-80D1-2F1349540C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B83987-9CBE-0FF4-9EAE-805221BA43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E3DA799-A02A-0FA8-48E0-56ADC7462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0A4598-42AE-85EC-7249-E72D26A4CF44}"/>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5BDF937A-FA05-4061-D5CE-B2C9BE9E97C7}"/>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667FE3F-2990-30DF-1156-3EA02013B07F}"/>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Compliance Versus Values-</a:t>
            </a:r>
            <a:r>
              <a:rPr lang="fr-FR" sz="2400" b="1" dirty="0" err="1">
                <a:solidFill>
                  <a:srgbClr val="00B0F0"/>
                </a:solidFill>
                <a:latin typeface="Alexandria" charset="0"/>
                <a:cs typeface="Alexandria" charset="0"/>
              </a:rPr>
              <a:t>based</a:t>
            </a:r>
            <a:r>
              <a:rPr lang="fr-FR" sz="2400" b="1" dirty="0">
                <a:solidFill>
                  <a:srgbClr val="00B0F0"/>
                </a:solidFill>
                <a:latin typeface="Alexandria" charset="0"/>
                <a:cs typeface="Alexandria" charset="0"/>
              </a:rPr>
              <a:t> </a:t>
            </a:r>
            <a:r>
              <a:rPr lang="fr-FR" sz="2400" b="1" dirty="0" err="1">
                <a:solidFill>
                  <a:srgbClr val="00B0F0"/>
                </a:solidFill>
                <a:latin typeface="Alexandria" charset="0"/>
                <a:cs typeface="Alexandria" charset="0"/>
              </a:rPr>
              <a:t>Ethical</a:t>
            </a:r>
            <a:r>
              <a:rPr lang="fr-FR" sz="2400" b="1" dirty="0">
                <a:solidFill>
                  <a:srgbClr val="00B0F0"/>
                </a:solidFill>
                <a:latin typeface="Alexandria" charset="0"/>
                <a:cs typeface="Alexandria" charset="0"/>
              </a:rPr>
              <a:t> Cultures</a:t>
            </a:r>
          </a:p>
        </p:txBody>
      </p:sp>
      <p:sp>
        <p:nvSpPr>
          <p:cNvPr id="8" name="Rectangle 7">
            <a:extLst>
              <a:ext uri="{FF2B5EF4-FFF2-40B4-BE49-F238E27FC236}">
                <a16:creationId xmlns:a16="http://schemas.microsoft.com/office/drawing/2014/main" id="{2C39BD8A-8076-505F-615B-CFC987C723D0}"/>
              </a:ext>
            </a:extLst>
          </p:cNvPr>
          <p:cNvSpPr/>
          <p:nvPr/>
        </p:nvSpPr>
        <p:spPr>
          <a:xfrm>
            <a:off x="845574" y="2010190"/>
            <a:ext cx="10411706" cy="4615944"/>
          </a:xfrm>
          <a:prstGeom prst="rect">
            <a:avLst/>
          </a:prstGeom>
        </p:spPr>
        <p:txBody>
          <a:bodyPr wrap="square">
            <a:spAutoFit/>
          </a:bodyPr>
          <a:lstStyle/>
          <a:p>
            <a:pPr algn="just">
              <a:lnSpc>
                <a:spcPct val="150000"/>
              </a:lnSpc>
            </a:pPr>
            <a:r>
              <a:rPr lang="en-US" b="1" dirty="0">
                <a:solidFill>
                  <a:srgbClr val="FF0000"/>
                </a:solidFill>
                <a:latin typeface="Alexandria Light" pitchFamily="2" charset="-78"/>
                <a:cs typeface="Alexandria Light" pitchFamily="2" charset="-78"/>
              </a:rPr>
              <a:t>A values-based ethics culture</a:t>
            </a:r>
            <a:r>
              <a:rPr lang="en-US" b="1" dirty="0">
                <a:solidFill>
                  <a:srgbClr val="002060"/>
                </a:solidFill>
                <a:latin typeface="Alexandria Light" pitchFamily="2" charset="-78"/>
                <a:cs typeface="Alexandria Light" pitchFamily="2" charset="-78"/>
              </a:rPr>
              <a:t> approach to ethical corporate cultures relies upon an explicit mission statement that defines the core values of the firm and how customers and employees should be treated.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board of directors, as well as upper management, might add to the general value statements by formulating specific value statements for its strategic business units (SBU), which can be organized by product, geography, or function within the firm’s management structure.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Certain areas may have rules associated with stated values, enabling employees to understand the relationship between the two. </a:t>
            </a:r>
          </a:p>
          <a:p>
            <a:pPr algn="just">
              <a:lnSpc>
                <a:spcPct val="150000"/>
              </a:lnSpc>
            </a:pPr>
            <a:r>
              <a:rPr lang="en-US" b="1" dirty="0">
                <a:solidFill>
                  <a:srgbClr val="002060"/>
                </a:solidFill>
                <a:latin typeface="Alexandria Light" pitchFamily="2" charset="-78"/>
                <a:cs typeface="Alexandria Light" pitchFamily="2" charset="-78"/>
              </a:rPr>
              <a:t>The focus of this type of corporate culture is on values such as trust, transparency, and respect to help employees identify and deal with ethical issues</a:t>
            </a:r>
          </a:p>
        </p:txBody>
      </p:sp>
    </p:spTree>
    <p:extLst>
      <p:ext uri="{BB962C8B-B14F-4D97-AF65-F5344CB8AC3E}">
        <p14:creationId xmlns:p14="http://schemas.microsoft.com/office/powerpoint/2010/main" val="390682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626526-0B19-31D5-9305-74746F7D34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1FEA1C-CFE7-D69A-70F4-3E7C68175BD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CC4497-185C-7601-8B09-E7F8B68FFF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E4C226-B6CC-4BFE-4757-985757F1508C}"/>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B2724145-8162-9618-666A-CE2DEBB338B4}"/>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0276E702-18DD-559F-A85B-E4FE663D4D0A}"/>
              </a:ext>
            </a:extLst>
          </p:cNvPr>
          <p:cNvSpPr/>
          <p:nvPr/>
        </p:nvSpPr>
        <p:spPr>
          <a:xfrm>
            <a:off x="522969" y="1470327"/>
            <a:ext cx="10909029" cy="461665"/>
          </a:xfrm>
          <a:prstGeom prst="rect">
            <a:avLst/>
          </a:prstGeom>
        </p:spPr>
        <p:txBody>
          <a:bodyPr wrap="square">
            <a:spAutoFit/>
          </a:bodyPr>
          <a:lstStyle/>
          <a:p>
            <a:pPr algn="ctr"/>
            <a:r>
              <a:rPr lang="fr-FR" sz="2400" dirty="0">
                <a:solidFill>
                  <a:srgbClr val="002060"/>
                </a:solidFill>
                <a:latin typeface="Alexandria" pitchFamily="2" charset="-78"/>
                <a:cs typeface="Alexandria" pitchFamily="2" charset="-78"/>
              </a:rPr>
              <a:t>DIFFERENTIAL ASSOCIATION</a:t>
            </a:r>
            <a:endParaRPr lang="en-US" sz="2400" dirty="0">
              <a:solidFill>
                <a:srgbClr val="002060"/>
              </a:solidFill>
              <a:latin typeface="Alexandria" pitchFamily="2" charset="-78"/>
              <a:cs typeface="Alexandria" pitchFamily="2" charset="-78"/>
            </a:endParaRPr>
          </a:p>
        </p:txBody>
      </p:sp>
      <p:pic>
        <p:nvPicPr>
          <p:cNvPr id="6146" name="Picture 2" descr="9.3 Differential Association Theory – Introduction to Criminology">
            <a:extLst>
              <a:ext uri="{FF2B5EF4-FFF2-40B4-BE49-F238E27FC236}">
                <a16:creationId xmlns:a16="http://schemas.microsoft.com/office/drawing/2014/main" id="{0C1E5DA2-E06C-FEDE-61CF-F400B5A861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031" y="2098948"/>
            <a:ext cx="6012903" cy="4360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3826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84F70-3785-2C0D-2E9B-F31824BA30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05406A-21DA-493D-448E-151CE77543C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DD4E2C-C2D9-2FCD-EB1C-4FB3951FDA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52C4799-291D-5740-8D78-DA314508D13F}"/>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096BB19C-FB0C-75E2-6EBB-96B8B56F3BE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A5682241-FF86-D15D-4230-7E825A374A9B}"/>
              </a:ext>
            </a:extLst>
          </p:cNvPr>
          <p:cNvSpPr/>
          <p:nvPr/>
        </p:nvSpPr>
        <p:spPr>
          <a:xfrm>
            <a:off x="648753" y="1390178"/>
            <a:ext cx="10894491" cy="461665"/>
          </a:xfrm>
          <a:prstGeom prst="rect">
            <a:avLst/>
          </a:prstGeom>
        </p:spPr>
        <p:txBody>
          <a:bodyPr wrap="square">
            <a:spAutoFit/>
          </a:bodyPr>
          <a:lstStyle/>
          <a:p>
            <a:pPr algn="ctr"/>
            <a:r>
              <a:rPr lang="fr-FR" sz="2400" b="1" dirty="0" err="1">
                <a:solidFill>
                  <a:srgbClr val="00B0F0"/>
                </a:solidFill>
                <a:latin typeface="Alexandria" charset="0"/>
                <a:cs typeface="Alexandria" charset="0"/>
              </a:rPr>
              <a:t>Differential</a:t>
            </a:r>
            <a:r>
              <a:rPr lang="fr-FR" sz="2400" b="1" dirty="0">
                <a:solidFill>
                  <a:srgbClr val="00B0F0"/>
                </a:solidFill>
                <a:latin typeface="Alexandria" charset="0"/>
                <a:cs typeface="Alexandria" charset="0"/>
              </a:rPr>
              <a:t> Association</a:t>
            </a:r>
          </a:p>
        </p:txBody>
      </p:sp>
      <p:sp>
        <p:nvSpPr>
          <p:cNvPr id="8" name="Rectangle 7">
            <a:extLst>
              <a:ext uri="{FF2B5EF4-FFF2-40B4-BE49-F238E27FC236}">
                <a16:creationId xmlns:a16="http://schemas.microsoft.com/office/drawing/2014/main" id="{9FFCEA8F-599A-D59C-B7E4-3AB7199EF8F9}"/>
              </a:ext>
            </a:extLst>
          </p:cNvPr>
          <p:cNvSpPr/>
          <p:nvPr/>
        </p:nvSpPr>
        <p:spPr>
          <a:xfrm>
            <a:off x="845574" y="2010190"/>
            <a:ext cx="10411706" cy="419525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Differential association </a:t>
            </a:r>
            <a:r>
              <a:rPr lang="en-US" sz="2000" dirty="0">
                <a:latin typeface="Alexandria Light" pitchFamily="2" charset="-78"/>
                <a:cs typeface="Alexandria Light" pitchFamily="2" charset="-78"/>
              </a:rPr>
              <a:t>is the idea that people learn ethical or unethical behavior while interacting with others who are part of their role-sets or belong to other intimate personal groups.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learning process is more likely to result in unethical behavior if the individual associates primarily with persons who behave unethically.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Associating with others who are unethical, combined with the opportunity to act unethically, is a major influence on ethical decision making, as described in the decision-making framework in Chapter 5.</a:t>
            </a:r>
          </a:p>
          <a:p>
            <a:pPr marL="342900" indent="-342900" algn="just">
              <a:lnSpc>
                <a:spcPct val="150000"/>
              </a:lnSpc>
              <a:buFont typeface="Arial" panose="020B0604020202020204" pitchFamily="34" charset="0"/>
              <a:buChar char="•"/>
            </a:pPr>
            <a:endParaRPr lang="en-US" sz="2000" b="1" dirty="0">
              <a:solidFill>
                <a:srgbClr val="002060"/>
              </a:solidFill>
              <a:latin typeface="Alexandria Light" pitchFamily="2" charset="-78"/>
              <a:cs typeface="Alexandria Light" pitchFamily="2" charset="-78"/>
            </a:endParaRPr>
          </a:p>
        </p:txBody>
      </p:sp>
    </p:spTree>
    <p:extLst>
      <p:ext uri="{BB962C8B-B14F-4D97-AF65-F5344CB8AC3E}">
        <p14:creationId xmlns:p14="http://schemas.microsoft.com/office/powerpoint/2010/main" val="67469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76102-9CF6-0931-5AA9-E658AE19170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635484-3309-5E3F-1F89-45E091BA6E2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3337A5-D501-02A2-BB21-34FDE1FAF1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57AB45-95E2-5A9F-5008-030AD90E9161}"/>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D81597B2-74D9-A2A7-BD91-662FA634E9C4}"/>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681F58D3-3964-4C5A-2443-8529BCF0B1A2}"/>
              </a:ext>
            </a:extLst>
          </p:cNvPr>
          <p:cNvSpPr/>
          <p:nvPr/>
        </p:nvSpPr>
        <p:spPr>
          <a:xfrm>
            <a:off x="522969" y="1470327"/>
            <a:ext cx="10909029" cy="461665"/>
          </a:xfrm>
          <a:prstGeom prst="rect">
            <a:avLst/>
          </a:prstGeom>
        </p:spPr>
        <p:txBody>
          <a:bodyPr wrap="square">
            <a:spAutoFit/>
          </a:bodyPr>
          <a:lstStyle/>
          <a:p>
            <a:pPr algn="ctr"/>
            <a:r>
              <a:rPr lang="fr-FR" sz="2400" dirty="0">
                <a:solidFill>
                  <a:srgbClr val="002060"/>
                </a:solidFill>
                <a:latin typeface="Alexandria" pitchFamily="2" charset="-78"/>
                <a:cs typeface="Alexandria" pitchFamily="2" charset="-78"/>
              </a:rPr>
              <a:t>WHISTLE-BLOWING</a:t>
            </a:r>
            <a:endParaRPr lang="en-US" sz="2400" dirty="0">
              <a:solidFill>
                <a:srgbClr val="002060"/>
              </a:solidFill>
              <a:latin typeface="Alexandria" pitchFamily="2" charset="-78"/>
              <a:cs typeface="Alexandria" pitchFamily="2" charset="-78"/>
            </a:endParaRPr>
          </a:p>
        </p:txBody>
      </p:sp>
      <p:pic>
        <p:nvPicPr>
          <p:cNvPr id="7170" name="Picture 2" descr="Ethical Whistleblowing. What is whistle blowing? | by Gayal Balasooriya |  Medium">
            <a:extLst>
              <a:ext uri="{FF2B5EF4-FFF2-40B4-BE49-F238E27FC236}">
                <a16:creationId xmlns:a16="http://schemas.microsoft.com/office/drawing/2014/main" id="{215E0EC2-92C5-B0BF-F4F2-7A1102643B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7278" y="2250729"/>
            <a:ext cx="7620000" cy="4391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085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A8D53-D452-CEC9-40D6-0EDECF2545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67B19F-0A9E-CE38-E74F-540CE8F7DE1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D3262F-CBEE-57AF-6550-0510FF6A23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C8A5070-9BE7-C950-C41D-5A98D52DEDF4}"/>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23D6D109-39E7-01A0-71DF-7A4F7D3475E6}"/>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7AF69FB8-C1B8-89BB-B91B-A49FFE1C2240}"/>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Whistle-Blowing</a:t>
            </a:r>
          </a:p>
        </p:txBody>
      </p:sp>
      <p:sp>
        <p:nvSpPr>
          <p:cNvPr id="8" name="Rectangle 7">
            <a:extLst>
              <a:ext uri="{FF2B5EF4-FFF2-40B4-BE49-F238E27FC236}">
                <a16:creationId xmlns:a16="http://schemas.microsoft.com/office/drawing/2014/main" id="{31E1EF72-1FE9-677D-2D56-B36ADE5C7160}"/>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Interpersonal conflict occurs when employees think they know the right course of action in a situation, yet their work group or company promotes or requires a different, unethical decision. </a:t>
            </a:r>
          </a:p>
          <a:p>
            <a:pPr algn="just">
              <a:lnSpc>
                <a:spcPct val="150000"/>
              </a:lnSpc>
            </a:pPr>
            <a:r>
              <a:rPr lang="en-US" sz="2000" b="1" dirty="0">
                <a:solidFill>
                  <a:srgbClr val="002060"/>
                </a:solidFill>
                <a:latin typeface="Alexandria Light" pitchFamily="2" charset="-78"/>
                <a:cs typeface="Alexandria Light" pitchFamily="2" charset="-78"/>
              </a:rPr>
              <a:t>In such cases, employees may choose to follow their own values and refuse to participate in unethical or illegal conduct.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If they conclude that they cannot discuss what they are doing or what should be done with coworkers or immediate supervisors, and if there is no method of protection for anonymous reporting, these employees may go outside the organization to publicize and correct the unethical situation.</a:t>
            </a:r>
          </a:p>
          <a:p>
            <a:pPr algn="just">
              <a:lnSpc>
                <a:spcPct val="150000"/>
              </a:lnSpc>
            </a:pPr>
            <a:r>
              <a:rPr lang="en-US" sz="2000" b="1" dirty="0">
                <a:solidFill>
                  <a:srgbClr val="002060"/>
                </a:solidFill>
                <a:latin typeface="Alexandria Light" pitchFamily="2" charset="-78"/>
                <a:cs typeface="Alexandria Light" pitchFamily="2" charset="-78"/>
              </a:rPr>
              <a:t>A number of laws exist to protect whistle-blowers.</a:t>
            </a:r>
          </a:p>
        </p:txBody>
      </p:sp>
    </p:spTree>
    <p:extLst>
      <p:ext uri="{BB962C8B-B14F-4D97-AF65-F5344CB8AC3E}">
        <p14:creationId xmlns:p14="http://schemas.microsoft.com/office/powerpoint/2010/main" val="3824535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78267-CEAB-7351-652B-FD95095977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9ADD2B-A52C-85FA-3A3F-D87A992243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D39EF78-D0EF-E4B1-2573-D73FC85B95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D186E9-A5F4-D01D-7D69-9366C69D8052}"/>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88C3D7C7-1C15-8E13-8988-2AE269379F63}"/>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B28ADCE-8C78-E3A0-9F17-7604D5ABBC95}"/>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Whistle-Blowing</a:t>
            </a:r>
          </a:p>
        </p:txBody>
      </p:sp>
      <p:sp>
        <p:nvSpPr>
          <p:cNvPr id="8" name="Rectangle 7">
            <a:extLst>
              <a:ext uri="{FF2B5EF4-FFF2-40B4-BE49-F238E27FC236}">
                <a16:creationId xmlns:a16="http://schemas.microsoft.com/office/drawing/2014/main" id="{0E5116D3-83C8-0A1F-3411-388B76F42647}"/>
              </a:ext>
            </a:extLst>
          </p:cNvPr>
          <p:cNvSpPr/>
          <p:nvPr/>
        </p:nvSpPr>
        <p:spPr>
          <a:xfrm>
            <a:off x="845574" y="2010190"/>
            <a:ext cx="10411706" cy="373358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Whistle-blowing</a:t>
            </a:r>
            <a:r>
              <a:rPr lang="en-US" sz="2000" dirty="0">
                <a:latin typeface="Alexandria Light" pitchFamily="2" charset="-78"/>
                <a:cs typeface="Alexandria Light" pitchFamily="2" charset="-78"/>
              </a:rPr>
              <a:t> means exposing an employer’s wrongdoing to outsiders such as the media or government regulatory agencies.</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term whistle-blowing is sometimes used to refer to internal reporting of misconduct to management, especially through anonymous reporting mechanisms often called </a:t>
            </a:r>
            <a:r>
              <a:rPr lang="en-US" sz="2000" dirty="0">
                <a:solidFill>
                  <a:srgbClr val="FF0000"/>
                </a:solidFill>
                <a:latin typeface="Alexandria Light" pitchFamily="2" charset="-78"/>
                <a:cs typeface="Alexandria Light" pitchFamily="2" charset="-78"/>
              </a:rPr>
              <a:t>hotlines</a:t>
            </a:r>
            <a:r>
              <a:rPr lang="en-US" sz="2000" dirty="0">
                <a:latin typeface="Alexandria Light" pitchFamily="2" charset="-78"/>
                <a:cs typeface="Alexandria Light" pitchFamily="2" charset="-78"/>
              </a:rPr>
              <a:t>.</a:t>
            </a:r>
          </a:p>
          <a:p>
            <a:pPr algn="just">
              <a:lnSpc>
                <a:spcPct val="150000"/>
              </a:lnSpc>
            </a:pPr>
            <a:r>
              <a:rPr lang="en-US" sz="2000" b="1" dirty="0">
                <a:solidFill>
                  <a:srgbClr val="002060"/>
                </a:solidFill>
                <a:latin typeface="Alexandria Light" pitchFamily="2" charset="-78"/>
                <a:cs typeface="Alexandria Light" pitchFamily="2" charset="-78"/>
              </a:rPr>
              <a:t>Legal protection for whistle-blowers exists to encourage reporting of misconduct.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Whistle-blower laws have provisions against retaliation and are enforced by a number of government agencies.</a:t>
            </a:r>
          </a:p>
        </p:txBody>
      </p:sp>
    </p:spTree>
    <p:extLst>
      <p:ext uri="{BB962C8B-B14F-4D97-AF65-F5344CB8AC3E}">
        <p14:creationId xmlns:p14="http://schemas.microsoft.com/office/powerpoint/2010/main" val="23146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ACBD1-8716-EC20-A19A-39A5C5A855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FE1CCB-0F9A-8AD8-9BBD-A18400D487D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6F4A90-8EAE-78EF-053B-CF8F90BBCD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E1D9DE4-9248-5023-049B-59B7CC7E3569}"/>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570E3BAD-98C3-2583-8D1B-BF5B285B5D2A}"/>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FF57A93-77C8-808C-6875-4B815303A284}"/>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Whistle-Blowing</a:t>
            </a:r>
          </a:p>
        </p:txBody>
      </p:sp>
      <p:sp>
        <p:nvSpPr>
          <p:cNvPr id="8" name="Rectangle 7">
            <a:extLst>
              <a:ext uri="{FF2B5EF4-FFF2-40B4-BE49-F238E27FC236}">
                <a16:creationId xmlns:a16="http://schemas.microsoft.com/office/drawing/2014/main" id="{944D261B-954A-BFF3-A4B2-8A0939765EE1}"/>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To be truly effective, whistle-blowing requires that the individual have adequate knowledge of wrongdoing that could damage society.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It is important to minimize risk to the whistle-blower while dealing with ethical issues. </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Table 7–3 </a:t>
            </a:r>
            <a:r>
              <a:rPr lang="en-US" sz="2000" dirty="0">
                <a:latin typeface="Alexandria Light" pitchFamily="2" charset="-78"/>
                <a:cs typeface="Alexandria Light" pitchFamily="2" charset="-78"/>
              </a:rPr>
              <a:t>provides a checklist of questions an employee should ask before going to external sources.</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Table 7–4 </a:t>
            </a:r>
            <a:r>
              <a:rPr lang="en-US" sz="2000" dirty="0">
                <a:latin typeface="Alexandria Light" pitchFamily="2" charset="-78"/>
                <a:cs typeface="Alexandria Light" pitchFamily="2" charset="-78"/>
              </a:rPr>
              <a:t>reveals the ways employees can report potential misconduct within an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Most public companies are creating computer systems that encourage reporting misconduct internally, also called internal whistle-blowing.</a:t>
            </a:r>
          </a:p>
        </p:txBody>
      </p:sp>
    </p:spTree>
    <p:extLst>
      <p:ext uri="{BB962C8B-B14F-4D97-AF65-F5344CB8AC3E}">
        <p14:creationId xmlns:p14="http://schemas.microsoft.com/office/powerpoint/2010/main" val="103606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17628-2ECB-2E15-5DDF-4784DD084E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A301C9-4122-9A3C-F867-D377FF5C14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E7994A6-8AD5-936A-C9D3-DA99306A9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0DCFCB8-5AA0-E30F-2AA5-193041F29C15}"/>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4" name="Picture 3">
            <a:extLst>
              <a:ext uri="{FF2B5EF4-FFF2-40B4-BE49-F238E27FC236}">
                <a16:creationId xmlns:a16="http://schemas.microsoft.com/office/drawing/2014/main" id="{0735C490-3DE8-C475-1E5F-4FCBC1D4BC3A}"/>
              </a:ext>
            </a:extLst>
          </p:cNvPr>
          <p:cNvPicPr>
            <a:picLocks noChangeAspect="1"/>
          </p:cNvPicPr>
          <p:nvPr/>
        </p:nvPicPr>
        <p:blipFill>
          <a:blip r:embed="rId4"/>
          <a:stretch>
            <a:fillRect/>
          </a:stretch>
        </p:blipFill>
        <p:spPr>
          <a:xfrm>
            <a:off x="553477" y="1879944"/>
            <a:ext cx="11085045" cy="4105179"/>
          </a:xfrm>
          <a:prstGeom prst="rect">
            <a:avLst/>
          </a:prstGeom>
        </p:spPr>
      </p:pic>
    </p:spTree>
    <p:extLst>
      <p:ext uri="{BB962C8B-B14F-4D97-AF65-F5344CB8AC3E}">
        <p14:creationId xmlns:p14="http://schemas.microsoft.com/office/powerpoint/2010/main" val="20541839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F26A9-8E1B-0970-63C9-283E2EE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1E49E4-C8D1-F95A-1AF7-8C8F13F575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25A65BA-5DAA-7A9C-E67E-61C1A17868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3566AB9-187E-6A4E-C795-E4B73C694A6B}"/>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6" name="Picture 5">
            <a:extLst>
              <a:ext uri="{FF2B5EF4-FFF2-40B4-BE49-F238E27FC236}">
                <a16:creationId xmlns:a16="http://schemas.microsoft.com/office/drawing/2014/main" id="{EEA8D8FE-297B-6B0A-F4DE-667D26B18209}"/>
              </a:ext>
            </a:extLst>
          </p:cNvPr>
          <p:cNvPicPr>
            <a:picLocks noChangeAspect="1"/>
          </p:cNvPicPr>
          <p:nvPr/>
        </p:nvPicPr>
        <p:blipFill>
          <a:blip r:embed="rId4"/>
          <a:stretch>
            <a:fillRect/>
          </a:stretch>
        </p:blipFill>
        <p:spPr>
          <a:xfrm>
            <a:off x="1747520" y="1617007"/>
            <a:ext cx="7890466" cy="4856511"/>
          </a:xfrm>
          <a:prstGeom prst="rect">
            <a:avLst/>
          </a:prstGeom>
        </p:spPr>
      </p:pic>
    </p:spTree>
    <p:extLst>
      <p:ext uri="{BB962C8B-B14F-4D97-AF65-F5344CB8AC3E}">
        <p14:creationId xmlns:p14="http://schemas.microsoft.com/office/powerpoint/2010/main" val="31446079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B0922-1BE5-2E0B-B2B3-EC482A0EEE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DCA0E6-4E18-5E65-84CA-1178AED7E0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0577854-DF38-B776-F3A7-06B5C0A073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4D764F3-B1CC-181C-B638-8FD2EEF42000}"/>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4" name="Rectangle: Rounded Corners 3">
            <a:extLst>
              <a:ext uri="{FF2B5EF4-FFF2-40B4-BE49-F238E27FC236}">
                <a16:creationId xmlns:a16="http://schemas.microsoft.com/office/drawing/2014/main" id="{60F67A04-7F95-24D0-2E47-D00227CDF83D}"/>
              </a:ext>
            </a:extLst>
          </p:cNvPr>
          <p:cNvSpPr/>
          <p:nvPr/>
        </p:nvSpPr>
        <p:spPr>
          <a:xfrm>
            <a:off x="596749"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6" name="Rectangle 5">
            <a:extLst>
              <a:ext uri="{FF2B5EF4-FFF2-40B4-BE49-F238E27FC236}">
                <a16:creationId xmlns:a16="http://schemas.microsoft.com/office/drawing/2014/main" id="{731D97AE-6F42-7156-F016-015A491D6C66}"/>
              </a:ext>
            </a:extLst>
          </p:cNvPr>
          <p:cNvSpPr/>
          <p:nvPr/>
        </p:nvSpPr>
        <p:spPr>
          <a:xfrm>
            <a:off x="522969" y="1470327"/>
            <a:ext cx="10909029" cy="461665"/>
          </a:xfrm>
          <a:prstGeom prst="rect">
            <a:avLst/>
          </a:prstGeom>
        </p:spPr>
        <p:txBody>
          <a:bodyPr wrap="square">
            <a:spAutoFit/>
          </a:bodyPr>
          <a:lstStyle/>
          <a:p>
            <a:pPr algn="ctr"/>
            <a:r>
              <a:rPr lang="fr-FR" sz="2400" dirty="0">
                <a:solidFill>
                  <a:srgbClr val="002060"/>
                </a:solidFill>
                <a:latin typeface="Alexandria" pitchFamily="2" charset="-78"/>
                <a:cs typeface="Alexandria" pitchFamily="2" charset="-78"/>
              </a:rPr>
              <a:t>LEADERS INFLUENCE CORPORATE CULTURE</a:t>
            </a:r>
            <a:endParaRPr lang="en-US" sz="2400" dirty="0">
              <a:solidFill>
                <a:srgbClr val="002060"/>
              </a:solidFill>
              <a:latin typeface="Alexandria" pitchFamily="2" charset="-78"/>
              <a:cs typeface="Alexandria" pitchFamily="2" charset="-78"/>
            </a:endParaRPr>
          </a:p>
        </p:txBody>
      </p:sp>
      <p:pic>
        <p:nvPicPr>
          <p:cNvPr id="8196" name="Picture 4" descr="The Impact Of Leadership Styles On Organisational Culture | Kapable Blog">
            <a:extLst>
              <a:ext uri="{FF2B5EF4-FFF2-40B4-BE49-F238E27FC236}">
                <a16:creationId xmlns:a16="http://schemas.microsoft.com/office/drawing/2014/main" id="{7C1A4080-08F8-7A6F-4232-ED46E6863C5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156" r="9051"/>
          <a:stretch>
            <a:fillRect/>
          </a:stretch>
        </p:blipFill>
        <p:spPr bwMode="auto">
          <a:xfrm>
            <a:off x="2564524" y="2250729"/>
            <a:ext cx="6367486" cy="4545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7051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F6782-A021-1407-618C-92697628DC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DB924A-6228-3B12-5738-C4DB13170B4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89409B-727D-9644-A675-467917C6BD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A48693-96A1-658E-7939-FB49EBDA8F29}"/>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3AEEEE3E-D823-6D85-669C-A4B61660252E}"/>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1BC2A35-850E-8669-F57E-6E4649CE6682}"/>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Leaders Influence </a:t>
            </a:r>
            <a:r>
              <a:rPr lang="fr-FR" sz="2400" b="1" dirty="0" err="1">
                <a:solidFill>
                  <a:srgbClr val="00B0F0"/>
                </a:solidFill>
                <a:latin typeface="Alexandria" charset="0"/>
                <a:cs typeface="Alexandria" charset="0"/>
              </a:rPr>
              <a:t>Corporate</a:t>
            </a:r>
            <a:r>
              <a:rPr lang="fr-FR" sz="2400" b="1" dirty="0">
                <a:solidFill>
                  <a:srgbClr val="00B0F0"/>
                </a:solidFill>
                <a:latin typeface="Alexandria" charset="0"/>
                <a:cs typeface="Alexandria" charset="0"/>
              </a:rPr>
              <a:t> Culture</a:t>
            </a:r>
          </a:p>
        </p:txBody>
      </p:sp>
      <p:sp>
        <p:nvSpPr>
          <p:cNvPr id="8" name="Rectangle 7">
            <a:extLst>
              <a:ext uri="{FF2B5EF4-FFF2-40B4-BE49-F238E27FC236}">
                <a16:creationId xmlns:a16="http://schemas.microsoft.com/office/drawing/2014/main" id="{4571C1D6-4BE1-DC99-2A63-119E26FEB43A}"/>
              </a:ext>
            </a:extLst>
          </p:cNvPr>
          <p:cNvSpPr/>
          <p:nvPr/>
        </p:nvSpPr>
        <p:spPr>
          <a:xfrm>
            <a:off x="845574" y="2010190"/>
            <a:ext cx="10411706" cy="475707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Power refers to the influence leaders </a:t>
            </a:r>
            <a:r>
              <a:rPr lang="en-US" sz="1700" dirty="0">
                <a:latin typeface="Alexandria Light" pitchFamily="2" charset="-78"/>
                <a:cs typeface="Alexandria Light" pitchFamily="2" charset="-78"/>
              </a:rPr>
              <a:t>and managers have over the behavior and decisions of subordinates.</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Organizational leaders can shape and influence corporate culture, resulting in ethical or unethical leadership. </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Leaders need to be effective and ethical. </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An effective leader is one who does well for the stakeholders of the corporation.</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leaders get followers to their common goals or objectives in the most effective and efficient way.</a:t>
            </a:r>
          </a:p>
          <a:p>
            <a:pPr algn="just">
              <a:lnSpc>
                <a:spcPct val="150000"/>
              </a:lnSpc>
            </a:pPr>
            <a:r>
              <a:rPr lang="en-US" sz="1700" b="1" dirty="0">
                <a:solidFill>
                  <a:srgbClr val="002060"/>
                </a:solidFill>
                <a:latin typeface="Alexandria Light" pitchFamily="2" charset="-78"/>
                <a:cs typeface="Alexandria Light" pitchFamily="2" charset="-78"/>
              </a:rPr>
              <a:t>There are five power bases from which one person may influence another: </a:t>
            </a:r>
          </a:p>
          <a:p>
            <a:pPr marL="342900" indent="-342900" algn="just">
              <a:lnSpc>
                <a:spcPct val="150000"/>
              </a:lnSpc>
              <a:buFont typeface="Arial" panose="020B0604020202020204" pitchFamily="34" charset="0"/>
              <a:buChar char="•"/>
            </a:pPr>
            <a:r>
              <a:rPr lang="en-US" sz="1700" b="1" dirty="0">
                <a:solidFill>
                  <a:srgbClr val="FF0000"/>
                </a:solidFill>
                <a:latin typeface="Alexandria Light" pitchFamily="2" charset="-78"/>
                <a:cs typeface="Alexandria Light" pitchFamily="2" charset="-78"/>
              </a:rPr>
              <a:t>(1)</a:t>
            </a:r>
            <a:r>
              <a:rPr lang="en-US" sz="1700" dirty="0">
                <a:latin typeface="Alexandria Light" pitchFamily="2" charset="-78"/>
                <a:cs typeface="Alexandria Light" pitchFamily="2" charset="-78"/>
              </a:rPr>
              <a:t> reward power, </a:t>
            </a:r>
            <a:r>
              <a:rPr lang="en-US" sz="1700" b="1" dirty="0">
                <a:solidFill>
                  <a:srgbClr val="FF0000"/>
                </a:solidFill>
                <a:latin typeface="Alexandria Light" pitchFamily="2" charset="-78"/>
                <a:cs typeface="Alexandria Light" pitchFamily="2" charset="-78"/>
              </a:rPr>
              <a:t>(2) </a:t>
            </a:r>
            <a:r>
              <a:rPr lang="en-US" sz="1700" dirty="0">
                <a:latin typeface="Alexandria Light" pitchFamily="2" charset="-78"/>
                <a:cs typeface="Alexandria Light" pitchFamily="2" charset="-78"/>
              </a:rPr>
              <a:t>coercive power, </a:t>
            </a:r>
            <a:r>
              <a:rPr lang="en-US" sz="1700" b="1" dirty="0">
                <a:solidFill>
                  <a:srgbClr val="FF0000"/>
                </a:solidFill>
                <a:latin typeface="Alexandria Light" pitchFamily="2" charset="-78"/>
                <a:cs typeface="Alexandria Light" pitchFamily="2" charset="-78"/>
              </a:rPr>
              <a:t>(3)</a:t>
            </a:r>
            <a:r>
              <a:rPr lang="en-US" sz="1700" dirty="0">
                <a:latin typeface="Alexandria Light" pitchFamily="2" charset="-78"/>
                <a:cs typeface="Alexandria Light" pitchFamily="2" charset="-78"/>
              </a:rPr>
              <a:t> legitimate power, </a:t>
            </a:r>
            <a:r>
              <a:rPr lang="en-US" sz="1700" b="1" dirty="0">
                <a:solidFill>
                  <a:srgbClr val="FF0000"/>
                </a:solidFill>
                <a:latin typeface="Alexandria Light" pitchFamily="2" charset="-78"/>
                <a:cs typeface="Alexandria Light" pitchFamily="2" charset="-78"/>
              </a:rPr>
              <a:t>(4)</a:t>
            </a:r>
            <a:r>
              <a:rPr lang="en-US" sz="1700" dirty="0">
                <a:latin typeface="Alexandria Light" pitchFamily="2" charset="-78"/>
                <a:cs typeface="Alexandria Light" pitchFamily="2" charset="-78"/>
              </a:rPr>
              <a:t> expert power, and </a:t>
            </a:r>
            <a:r>
              <a:rPr lang="en-US" sz="1700" b="1" dirty="0">
                <a:solidFill>
                  <a:srgbClr val="FF0000"/>
                </a:solidFill>
                <a:latin typeface="Alexandria Light" pitchFamily="2" charset="-78"/>
                <a:cs typeface="Alexandria Light" pitchFamily="2" charset="-78"/>
              </a:rPr>
              <a:t>(5)</a:t>
            </a:r>
            <a:r>
              <a:rPr lang="en-US" sz="1700" dirty="0">
                <a:latin typeface="Alexandria Light" pitchFamily="2" charset="-78"/>
                <a:cs typeface="Alexandria Light" pitchFamily="2" charset="-78"/>
              </a:rPr>
              <a:t> referent power. </a:t>
            </a:r>
          </a:p>
          <a:p>
            <a:pPr marL="342900" indent="-3429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These five bases of power can be used to motivate individuals either ethically or unethically.</a:t>
            </a:r>
          </a:p>
        </p:txBody>
      </p:sp>
    </p:spTree>
    <p:extLst>
      <p:ext uri="{BB962C8B-B14F-4D97-AF65-F5344CB8AC3E}">
        <p14:creationId xmlns:p14="http://schemas.microsoft.com/office/powerpoint/2010/main" val="418889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C53D7-3635-D31A-E0D8-FAF1BDAA80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EF558D-1A3A-E018-F5E5-ABBE48A3AE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769DE7-323E-33D6-AEB6-D1D065B25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ACE6F75-8D85-D1EF-833D-5F969C31D97B}"/>
              </a:ext>
            </a:extLst>
          </p:cNvPr>
          <p:cNvSpPr/>
          <p:nvPr/>
        </p:nvSpPr>
        <p:spPr>
          <a:xfrm>
            <a:off x="597222" y="741266"/>
            <a:ext cx="11358803"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sp>
        <p:nvSpPr>
          <p:cNvPr id="3" name="Rectangle: Rounded Corners 2">
            <a:extLst>
              <a:ext uri="{FF2B5EF4-FFF2-40B4-BE49-F238E27FC236}">
                <a16:creationId xmlns:a16="http://schemas.microsoft.com/office/drawing/2014/main" id="{376D5598-3086-3176-9A5E-8A85297AC004}"/>
              </a:ext>
            </a:extLst>
          </p:cNvPr>
          <p:cNvSpPr/>
          <p:nvPr/>
        </p:nvSpPr>
        <p:spPr>
          <a:xfrm>
            <a:off x="638242" y="1897054"/>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42C7381-5F4A-212D-8093-367DFE96EB9B}"/>
              </a:ext>
            </a:extLst>
          </p:cNvPr>
          <p:cNvSpPr/>
          <p:nvPr/>
        </p:nvSpPr>
        <p:spPr>
          <a:xfrm>
            <a:off x="648753" y="1390178"/>
            <a:ext cx="10894491" cy="461665"/>
          </a:xfrm>
          <a:prstGeom prst="rect">
            <a:avLst/>
          </a:prstGeom>
        </p:spPr>
        <p:txBody>
          <a:bodyPr wrap="square">
            <a:spAutoFit/>
          </a:bodyPr>
          <a:lstStyle/>
          <a:p>
            <a:pPr algn="ctr"/>
            <a:r>
              <a:rPr lang="fr-FR" sz="2400" b="1" dirty="0">
                <a:solidFill>
                  <a:srgbClr val="00B0F0"/>
                </a:solidFill>
                <a:latin typeface="Alexandria" charset="0"/>
                <a:cs typeface="Alexandria" charset="0"/>
              </a:rPr>
              <a:t>Leaders Influence </a:t>
            </a:r>
            <a:r>
              <a:rPr lang="fr-FR" sz="2400" b="1" dirty="0" err="1">
                <a:solidFill>
                  <a:srgbClr val="00B0F0"/>
                </a:solidFill>
                <a:latin typeface="Alexandria" charset="0"/>
                <a:cs typeface="Alexandria" charset="0"/>
              </a:rPr>
              <a:t>Corporate</a:t>
            </a:r>
            <a:r>
              <a:rPr lang="fr-FR" sz="2400" b="1" dirty="0">
                <a:solidFill>
                  <a:srgbClr val="00B0F0"/>
                </a:solidFill>
                <a:latin typeface="Alexandria" charset="0"/>
                <a:cs typeface="Alexandria" charset="0"/>
              </a:rPr>
              <a:t> Culture</a:t>
            </a:r>
          </a:p>
        </p:txBody>
      </p:sp>
      <p:sp>
        <p:nvSpPr>
          <p:cNvPr id="8" name="Rectangle 7">
            <a:extLst>
              <a:ext uri="{FF2B5EF4-FFF2-40B4-BE49-F238E27FC236}">
                <a16:creationId xmlns:a16="http://schemas.microsoft.com/office/drawing/2014/main" id="{69404F31-6989-0E8B-B517-C58344616D3F}"/>
              </a:ext>
            </a:extLst>
          </p:cNvPr>
          <p:cNvSpPr/>
          <p:nvPr/>
        </p:nvSpPr>
        <p:spPr>
          <a:xfrm>
            <a:off x="845574" y="2010190"/>
            <a:ext cx="10411706" cy="465691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 leader’s ability to motivate subordinates </a:t>
            </a:r>
            <a:r>
              <a:rPr lang="en-US" sz="2000" dirty="0">
                <a:latin typeface="Alexandria Light" pitchFamily="2" charset="-78"/>
                <a:cs typeface="Alexandria Light" pitchFamily="2" charset="-78"/>
              </a:rPr>
              <a:t>plays a key role in maintaining an ethical organization.</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Motivation is a force within the individual that focuses his or her behavior toward achieving a goal</a:t>
            </a:r>
          </a:p>
          <a:p>
            <a:pPr marL="342900" indent="-342900" algn="just">
              <a:lnSpc>
                <a:spcPct val="150000"/>
              </a:lnSpc>
              <a:buFont typeface="Arial" panose="020B0604020202020204" pitchFamily="34" charset="0"/>
              <a:buChar char="•"/>
            </a:pPr>
            <a:r>
              <a:rPr lang="en-US" sz="2000" b="1" dirty="0">
                <a:solidFill>
                  <a:srgbClr val="FF0000"/>
                </a:solidFill>
                <a:latin typeface="Alexandria Light" pitchFamily="2" charset="-78"/>
                <a:cs typeface="Alexandria Light" pitchFamily="2" charset="-78"/>
              </a:rPr>
              <a:t>An organization’s structure </a:t>
            </a:r>
            <a:r>
              <a:rPr lang="en-US" sz="2000" dirty="0">
                <a:latin typeface="Alexandria Light" pitchFamily="2" charset="-78"/>
                <a:cs typeface="Alexandria Light" pitchFamily="2" charset="-78"/>
              </a:rPr>
              <a:t>is important to the study of business ethics because the various roles and job descriptions that comprise that structure can create opportunities for unethical behavior. </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The structure of organizations can be described in many ways. For simplicity’s sake, we discuss two broad categories of organizational structures—centralized and decentralized. </a:t>
            </a:r>
          </a:p>
        </p:txBody>
      </p:sp>
    </p:spTree>
    <p:extLst>
      <p:ext uri="{BB962C8B-B14F-4D97-AF65-F5344CB8AC3E}">
        <p14:creationId xmlns:p14="http://schemas.microsoft.com/office/powerpoint/2010/main" val="26835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1733F-F227-E413-DC53-5797B6EF11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F4DEC9-5BF7-29DB-4165-6FF242A7BE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A672D44-3542-E3D3-D854-77BDD68D6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40CD93-F0EA-555B-25EE-DB510039EB53}"/>
              </a:ext>
            </a:extLst>
          </p:cNvPr>
          <p:cNvSpPr/>
          <p:nvPr/>
        </p:nvSpPr>
        <p:spPr>
          <a:xfrm>
            <a:off x="522970" y="689925"/>
            <a:ext cx="11248616" cy="400110"/>
          </a:xfrm>
          <a:prstGeom prst="rect">
            <a:avLst/>
          </a:prstGeom>
        </p:spPr>
        <p:txBody>
          <a:bodyPr wrap="square">
            <a:spAutoFit/>
          </a:bodyPr>
          <a:lstStyle/>
          <a:p>
            <a:r>
              <a:rPr lang="en-US" sz="2000" b="1" dirty="0">
                <a:solidFill>
                  <a:srgbClr val="00B0F0"/>
                </a:solidFill>
                <a:latin typeface="Alexandria" charset="0"/>
                <a:cs typeface="Alexandria" charset="0"/>
              </a:rPr>
              <a:t>ORGANIZATIONAL FACTORS: THE ROLE OF ETHICAL CULTURE AND RELATIONSHIPS</a:t>
            </a:r>
          </a:p>
        </p:txBody>
      </p:sp>
      <p:pic>
        <p:nvPicPr>
          <p:cNvPr id="4" name="Picture 3">
            <a:extLst>
              <a:ext uri="{FF2B5EF4-FFF2-40B4-BE49-F238E27FC236}">
                <a16:creationId xmlns:a16="http://schemas.microsoft.com/office/drawing/2014/main" id="{6462AD73-3C79-2AC1-C7C0-5F4D9C23A5F6}"/>
              </a:ext>
            </a:extLst>
          </p:cNvPr>
          <p:cNvPicPr>
            <a:picLocks noChangeAspect="1"/>
          </p:cNvPicPr>
          <p:nvPr/>
        </p:nvPicPr>
        <p:blipFill>
          <a:blip r:embed="rId4"/>
          <a:stretch>
            <a:fillRect/>
          </a:stretch>
        </p:blipFill>
        <p:spPr>
          <a:xfrm>
            <a:off x="1432977" y="1432664"/>
            <a:ext cx="8425728" cy="5188138"/>
          </a:xfrm>
          <a:prstGeom prst="rect">
            <a:avLst/>
          </a:prstGeom>
        </p:spPr>
      </p:pic>
    </p:spTree>
    <p:extLst>
      <p:ext uri="{BB962C8B-B14F-4D97-AF65-F5344CB8AC3E}">
        <p14:creationId xmlns:p14="http://schemas.microsoft.com/office/powerpoint/2010/main" val="19167156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9495</TotalTime>
  <Words>2965</Words>
  <Application>Microsoft Office PowerPoint</Application>
  <PresentationFormat>Widescreen</PresentationFormat>
  <Paragraphs>237</Paragraphs>
  <Slides>43</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Calibri Light</vt:lpstr>
      <vt:lpstr>Alexandria Light</vt:lpstr>
      <vt:lpstr>Arial</vt:lpstr>
      <vt:lpstr>Alexandria SemiBold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815</cp:revision>
  <dcterms:created xsi:type="dcterms:W3CDTF">2023-04-29T09:08:00Z</dcterms:created>
  <dcterms:modified xsi:type="dcterms:W3CDTF">2025-07-23T21:40:34Z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