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3" r:id="rId4"/>
    <p:sldId id="268" r:id="rId5"/>
    <p:sldId id="291" r:id="rId6"/>
    <p:sldId id="292" r:id="rId7"/>
    <p:sldId id="293" r:id="rId8"/>
    <p:sldId id="294" r:id="rId9"/>
    <p:sldId id="295" r:id="rId10"/>
    <p:sldId id="296" r:id="rId11"/>
    <p:sldId id="297" r:id="rId12"/>
    <p:sldId id="298" r:id="rId13"/>
    <p:sldId id="299" r:id="rId14"/>
    <p:sldId id="300" r:id="rId15"/>
    <p:sldId id="301" r:id="rId16"/>
    <p:sldId id="305" r:id="rId17"/>
    <p:sldId id="303" r:id="rId18"/>
    <p:sldId id="314" r:id="rId19"/>
    <p:sldId id="315" r:id="rId20"/>
    <p:sldId id="316" r:id="rId21"/>
    <p:sldId id="311" r:id="rId22"/>
    <p:sldId id="317" r:id="rId23"/>
    <p:sldId id="310" r:id="rId24"/>
    <p:sldId id="304" r:id="rId25"/>
    <p:sldId id="312" r:id="rId26"/>
    <p:sldId id="313" r:id="rId27"/>
    <p:sldId id="302" r:id="rId28"/>
    <p:sldId id="269" r:id="rId29"/>
    <p:sldId id="306" r:id="rId30"/>
    <p:sldId id="307" r:id="rId31"/>
    <p:sldId id="308" r:id="rId32"/>
    <p:sldId id="262" r:id="rId33"/>
    <p:sldId id="318" r:id="rId34"/>
    <p:sldId id="319" r:id="rId35"/>
    <p:sldId id="320" r:id="rId36"/>
    <p:sldId id="321" r:id="rId37"/>
    <p:sldId id="322" r:id="rId38"/>
    <p:sldId id="323" r:id="rId39"/>
    <p:sldId id="270" r:id="rId40"/>
    <p:sldId id="309" r:id="rId41"/>
    <p:sldId id="27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27C407-8E5D-49E0-99D8-78CFCF33A0F6}" type="doc">
      <dgm:prSet loTypeId="urn:microsoft.com/office/officeart/2005/8/layout/arrow6" loCatId="relationship" qsTypeId="urn:microsoft.com/office/officeart/2005/8/quickstyle/simple1" qsCatId="simple" csTypeId="urn:microsoft.com/office/officeart/2005/8/colors/accent2_4" csCatId="accent2" phldr="1"/>
      <dgm:spPr/>
      <dgm:t>
        <a:bodyPr/>
        <a:lstStyle/>
        <a:p>
          <a:endParaRPr lang="en-US"/>
        </a:p>
      </dgm:t>
    </dgm:pt>
    <dgm:pt modelId="{B5A8E93E-D7E5-4052-978B-8EC502B3AEB5}">
      <dgm:prSet phldrT="[Text]"/>
      <dgm:spPr/>
      <dgm:t>
        <a:bodyPr/>
        <a:lstStyle/>
        <a:p>
          <a:r>
            <a:rPr lang="en-US" dirty="0"/>
            <a:t>Something in Exchange</a:t>
          </a:r>
        </a:p>
      </dgm:t>
    </dgm:pt>
    <dgm:pt modelId="{7313C15A-53D8-4BB1-AD8C-E00F590EB8D4}" type="parTrans" cxnId="{87321249-5B95-46DE-98DE-E9AFF0695BFB}">
      <dgm:prSet/>
      <dgm:spPr/>
      <dgm:t>
        <a:bodyPr/>
        <a:lstStyle/>
        <a:p>
          <a:endParaRPr lang="en-US"/>
        </a:p>
      </dgm:t>
    </dgm:pt>
    <dgm:pt modelId="{957AED29-5098-496A-B4B0-9C44D047BF5D}" type="sibTrans" cxnId="{87321249-5B95-46DE-98DE-E9AFF0695BFB}">
      <dgm:prSet/>
      <dgm:spPr/>
      <dgm:t>
        <a:bodyPr/>
        <a:lstStyle/>
        <a:p>
          <a:endParaRPr lang="en-US"/>
        </a:p>
      </dgm:t>
    </dgm:pt>
    <dgm:pt modelId="{6C911A46-D9D6-499F-9452-2903A408DDF2}">
      <dgm:prSet phldrT="[Text]"/>
      <dgm:spPr/>
      <dgm:t>
        <a:bodyPr/>
        <a:lstStyle/>
        <a:p>
          <a:r>
            <a:rPr lang="en-US" dirty="0"/>
            <a:t>Product</a:t>
          </a:r>
        </a:p>
      </dgm:t>
    </dgm:pt>
    <dgm:pt modelId="{C9F76C8C-8C15-406C-960C-D83511989B17}" type="parTrans" cxnId="{FF2F53D4-A136-4D23-99BB-437129D06327}">
      <dgm:prSet/>
      <dgm:spPr/>
      <dgm:t>
        <a:bodyPr/>
        <a:lstStyle/>
        <a:p>
          <a:endParaRPr lang="en-US"/>
        </a:p>
      </dgm:t>
    </dgm:pt>
    <dgm:pt modelId="{8C78A5E2-D3B0-490E-BA25-9267E3411882}" type="sibTrans" cxnId="{FF2F53D4-A136-4D23-99BB-437129D06327}">
      <dgm:prSet/>
      <dgm:spPr/>
      <dgm:t>
        <a:bodyPr/>
        <a:lstStyle/>
        <a:p>
          <a:endParaRPr lang="en-US"/>
        </a:p>
      </dgm:t>
    </dgm:pt>
    <dgm:pt modelId="{92487740-127A-493A-ADD9-A2DC972E2876}" type="pres">
      <dgm:prSet presAssocID="{7927C407-8E5D-49E0-99D8-78CFCF33A0F6}" presName="compositeShape" presStyleCnt="0">
        <dgm:presLayoutVars>
          <dgm:chMax val="2"/>
          <dgm:dir/>
          <dgm:resizeHandles val="exact"/>
        </dgm:presLayoutVars>
      </dgm:prSet>
      <dgm:spPr/>
    </dgm:pt>
    <dgm:pt modelId="{E6DB19C4-0FD8-4B97-95E0-042E6613E87A}" type="pres">
      <dgm:prSet presAssocID="{7927C407-8E5D-49E0-99D8-78CFCF33A0F6}" presName="ribbon" presStyleLbl="node1" presStyleIdx="0" presStyleCnt="1"/>
      <dgm:spPr/>
    </dgm:pt>
    <dgm:pt modelId="{9CC53F95-BB75-44DD-BAC3-3AAD4E120B59}" type="pres">
      <dgm:prSet presAssocID="{7927C407-8E5D-49E0-99D8-78CFCF33A0F6}" presName="leftArrowText" presStyleLbl="node1" presStyleIdx="0" presStyleCnt="1">
        <dgm:presLayoutVars>
          <dgm:chMax val="0"/>
          <dgm:bulletEnabled val="1"/>
        </dgm:presLayoutVars>
      </dgm:prSet>
      <dgm:spPr/>
    </dgm:pt>
    <dgm:pt modelId="{BB554F4D-110C-4F97-B594-BE060A358A99}" type="pres">
      <dgm:prSet presAssocID="{7927C407-8E5D-49E0-99D8-78CFCF33A0F6}" presName="rightArrowText" presStyleLbl="node1" presStyleIdx="0" presStyleCnt="1">
        <dgm:presLayoutVars>
          <dgm:chMax val="0"/>
          <dgm:bulletEnabled val="1"/>
        </dgm:presLayoutVars>
      </dgm:prSet>
      <dgm:spPr/>
    </dgm:pt>
  </dgm:ptLst>
  <dgm:cxnLst>
    <dgm:cxn modelId="{998A6143-AC85-454B-BE95-D6155EDABBEA}" type="presOf" srcId="{7927C407-8E5D-49E0-99D8-78CFCF33A0F6}" destId="{92487740-127A-493A-ADD9-A2DC972E2876}" srcOrd="0" destOrd="0" presId="urn:microsoft.com/office/officeart/2005/8/layout/arrow6"/>
    <dgm:cxn modelId="{87321249-5B95-46DE-98DE-E9AFF0695BFB}" srcId="{7927C407-8E5D-49E0-99D8-78CFCF33A0F6}" destId="{B5A8E93E-D7E5-4052-978B-8EC502B3AEB5}" srcOrd="0" destOrd="0" parTransId="{7313C15A-53D8-4BB1-AD8C-E00F590EB8D4}" sibTransId="{957AED29-5098-496A-B4B0-9C44D047BF5D}"/>
    <dgm:cxn modelId="{D4F9CD78-CC07-4FCA-8C07-29A2E24DB849}" type="presOf" srcId="{B5A8E93E-D7E5-4052-978B-8EC502B3AEB5}" destId="{9CC53F95-BB75-44DD-BAC3-3AAD4E120B59}" srcOrd="0" destOrd="0" presId="urn:microsoft.com/office/officeart/2005/8/layout/arrow6"/>
    <dgm:cxn modelId="{FF2F53D4-A136-4D23-99BB-437129D06327}" srcId="{7927C407-8E5D-49E0-99D8-78CFCF33A0F6}" destId="{6C911A46-D9D6-499F-9452-2903A408DDF2}" srcOrd="1" destOrd="0" parTransId="{C9F76C8C-8C15-406C-960C-D83511989B17}" sibTransId="{8C78A5E2-D3B0-490E-BA25-9267E3411882}"/>
    <dgm:cxn modelId="{69EC0DEE-6918-42EB-9991-FB3D538D31EA}" type="presOf" srcId="{6C911A46-D9D6-499F-9452-2903A408DDF2}" destId="{BB554F4D-110C-4F97-B594-BE060A358A99}" srcOrd="0" destOrd="0" presId="urn:microsoft.com/office/officeart/2005/8/layout/arrow6"/>
    <dgm:cxn modelId="{884D86F8-140B-4877-85DB-8603EB989C6A}" type="presParOf" srcId="{92487740-127A-493A-ADD9-A2DC972E2876}" destId="{E6DB19C4-0FD8-4B97-95E0-042E6613E87A}" srcOrd="0" destOrd="0" presId="urn:microsoft.com/office/officeart/2005/8/layout/arrow6"/>
    <dgm:cxn modelId="{F6109486-BB8C-42E9-8B4D-C392988F380B}" type="presParOf" srcId="{92487740-127A-493A-ADD9-A2DC972E2876}" destId="{9CC53F95-BB75-44DD-BAC3-3AAD4E120B59}" srcOrd="1" destOrd="0" presId="urn:microsoft.com/office/officeart/2005/8/layout/arrow6"/>
    <dgm:cxn modelId="{42517473-E0B3-4285-9F27-E2D49F6631DB}" type="presParOf" srcId="{92487740-127A-493A-ADD9-A2DC972E2876}" destId="{BB554F4D-110C-4F97-B594-BE060A358A99}"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43A534-8106-4160-B721-CF276FC7F19E}"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88B77401-A9FE-428A-8410-A2CAD464BBA1}">
      <dgm:prSet phldrT="[Text]"/>
      <dgm:spPr/>
      <dgm:t>
        <a:bodyPr/>
        <a:lstStyle/>
        <a:p>
          <a:r>
            <a:rPr lang="en-US" b="1" dirty="0"/>
            <a:t>Technology Risks </a:t>
          </a:r>
          <a:endParaRPr lang="en-US" dirty="0"/>
        </a:p>
      </dgm:t>
    </dgm:pt>
    <dgm:pt modelId="{40201EE4-68F5-4502-969E-47CCF1B87CB9}" type="parTrans" cxnId="{F30A601A-73FF-4E9A-A8DA-14944B17E244}">
      <dgm:prSet/>
      <dgm:spPr/>
      <dgm:t>
        <a:bodyPr/>
        <a:lstStyle/>
        <a:p>
          <a:endParaRPr lang="en-US"/>
        </a:p>
      </dgm:t>
    </dgm:pt>
    <dgm:pt modelId="{EA536F36-F3E9-433F-909F-359EDAD00E00}" type="sibTrans" cxnId="{F30A601A-73FF-4E9A-A8DA-14944B17E244}">
      <dgm:prSet/>
      <dgm:spPr/>
      <dgm:t>
        <a:bodyPr/>
        <a:lstStyle/>
        <a:p>
          <a:endParaRPr lang="en-US"/>
        </a:p>
      </dgm:t>
    </dgm:pt>
    <dgm:pt modelId="{2E8DB06D-AF2B-4AD4-A1BB-2591006AFCE6}">
      <dgm:prSet phldrT="[Text]"/>
      <dgm:spPr/>
      <dgm:t>
        <a:bodyPr/>
        <a:lstStyle/>
        <a:p>
          <a:r>
            <a:rPr lang="en-US" dirty="0"/>
            <a:t>Performance Risks</a:t>
          </a:r>
        </a:p>
      </dgm:t>
    </dgm:pt>
    <dgm:pt modelId="{F44C3D69-F7B0-4A00-83D1-5F925B972653}" type="parTrans" cxnId="{86CBA9F4-67F6-482D-A80A-9011AF291D98}">
      <dgm:prSet/>
      <dgm:spPr/>
      <dgm:t>
        <a:bodyPr/>
        <a:lstStyle/>
        <a:p>
          <a:endParaRPr lang="en-US"/>
        </a:p>
      </dgm:t>
    </dgm:pt>
    <dgm:pt modelId="{38A18D95-8D17-40DD-A574-2A546B790293}" type="sibTrans" cxnId="{86CBA9F4-67F6-482D-A80A-9011AF291D98}">
      <dgm:prSet/>
      <dgm:spPr/>
      <dgm:t>
        <a:bodyPr/>
        <a:lstStyle/>
        <a:p>
          <a:endParaRPr lang="en-US"/>
        </a:p>
      </dgm:t>
    </dgm:pt>
    <dgm:pt modelId="{F34A9FC8-F9BB-456E-B699-7692C0B346C0}">
      <dgm:prSet phldrT="[Text]"/>
      <dgm:spPr/>
      <dgm:t>
        <a:bodyPr/>
        <a:lstStyle/>
        <a:p>
          <a:r>
            <a:rPr lang="en-US" dirty="0"/>
            <a:t>Market Risks</a:t>
          </a:r>
        </a:p>
      </dgm:t>
    </dgm:pt>
    <dgm:pt modelId="{C20750B4-8D83-4A90-9A42-AE58D1D46587}" type="parTrans" cxnId="{A35C1A7C-7740-435A-8413-6081E78DECC5}">
      <dgm:prSet/>
      <dgm:spPr/>
      <dgm:t>
        <a:bodyPr/>
        <a:lstStyle/>
        <a:p>
          <a:endParaRPr lang="en-US"/>
        </a:p>
      </dgm:t>
    </dgm:pt>
    <dgm:pt modelId="{8741861E-742D-46E9-BB0D-BE1F1E80D40A}" type="sibTrans" cxnId="{A35C1A7C-7740-435A-8413-6081E78DECC5}">
      <dgm:prSet/>
      <dgm:spPr/>
      <dgm:t>
        <a:bodyPr/>
        <a:lstStyle/>
        <a:p>
          <a:endParaRPr lang="en-US"/>
        </a:p>
      </dgm:t>
    </dgm:pt>
    <dgm:pt modelId="{2044EFF3-FF03-49B6-9C30-755017FA0CC7}">
      <dgm:prSet phldrT="[Text]"/>
      <dgm:spPr/>
      <dgm:t>
        <a:bodyPr/>
        <a:lstStyle/>
        <a:p>
          <a:r>
            <a:rPr lang="en-US" dirty="0"/>
            <a:t>Organizations Risks</a:t>
          </a:r>
        </a:p>
      </dgm:t>
    </dgm:pt>
    <dgm:pt modelId="{AF1EE8A2-0901-4B49-917D-0CD23A494DBE}" type="parTrans" cxnId="{CC053EC5-D0B0-4114-AB28-1872AE0AC852}">
      <dgm:prSet/>
      <dgm:spPr/>
      <dgm:t>
        <a:bodyPr/>
        <a:lstStyle/>
        <a:p>
          <a:endParaRPr lang="en-US"/>
        </a:p>
      </dgm:t>
    </dgm:pt>
    <dgm:pt modelId="{FBEC0B84-F8FC-46DD-87BA-8D747FC98E01}" type="sibTrans" cxnId="{CC053EC5-D0B0-4114-AB28-1872AE0AC852}">
      <dgm:prSet/>
      <dgm:spPr/>
      <dgm:t>
        <a:bodyPr/>
        <a:lstStyle/>
        <a:p>
          <a:endParaRPr lang="en-US"/>
        </a:p>
      </dgm:t>
    </dgm:pt>
    <dgm:pt modelId="{A25B3D6B-5443-4089-90C1-A431820BDA37}">
      <dgm:prSet phldrT="[Text]"/>
      <dgm:spPr/>
      <dgm:t>
        <a:bodyPr/>
        <a:lstStyle/>
        <a:p>
          <a:r>
            <a:rPr lang="en-US" dirty="0"/>
            <a:t>Supply chain Risks</a:t>
          </a:r>
        </a:p>
      </dgm:t>
    </dgm:pt>
    <dgm:pt modelId="{7C24187D-4514-45FE-8D49-B31DD2188A54}" type="parTrans" cxnId="{1534E592-62D0-4D09-BA63-B9305ACFA746}">
      <dgm:prSet/>
      <dgm:spPr/>
      <dgm:t>
        <a:bodyPr/>
        <a:lstStyle/>
        <a:p>
          <a:endParaRPr lang="en-US"/>
        </a:p>
      </dgm:t>
    </dgm:pt>
    <dgm:pt modelId="{E6B3D2E5-2BEE-46B0-B2C5-16541632203F}" type="sibTrans" cxnId="{1534E592-62D0-4D09-BA63-B9305ACFA746}">
      <dgm:prSet/>
      <dgm:spPr/>
      <dgm:t>
        <a:bodyPr/>
        <a:lstStyle/>
        <a:p>
          <a:endParaRPr lang="en-US"/>
        </a:p>
      </dgm:t>
    </dgm:pt>
    <dgm:pt modelId="{9A8ABA52-C58E-4934-B105-142C40AA67B6}">
      <dgm:prSet phldrT="[Text]"/>
      <dgm:spPr/>
      <dgm:t>
        <a:bodyPr/>
        <a:lstStyle/>
        <a:p>
          <a:r>
            <a:rPr lang="en-US" dirty="0"/>
            <a:t>Financial Risks </a:t>
          </a:r>
        </a:p>
      </dgm:t>
    </dgm:pt>
    <dgm:pt modelId="{D72B1109-CEF5-4577-8175-7ACE66DE2D8B}" type="parTrans" cxnId="{569D9585-D5AD-4585-A801-F3C5B2C80308}">
      <dgm:prSet/>
      <dgm:spPr/>
      <dgm:t>
        <a:bodyPr/>
        <a:lstStyle/>
        <a:p>
          <a:endParaRPr lang="en-US"/>
        </a:p>
      </dgm:t>
    </dgm:pt>
    <dgm:pt modelId="{FE89B0EB-9E62-4C44-B33F-C6AD704A966E}" type="sibTrans" cxnId="{569D9585-D5AD-4585-A801-F3C5B2C80308}">
      <dgm:prSet/>
      <dgm:spPr/>
      <dgm:t>
        <a:bodyPr/>
        <a:lstStyle/>
        <a:p>
          <a:endParaRPr lang="en-US"/>
        </a:p>
      </dgm:t>
    </dgm:pt>
    <dgm:pt modelId="{2E8BC4AA-0580-40EE-8A1D-384113B70CB8}" type="pres">
      <dgm:prSet presAssocID="{D243A534-8106-4160-B721-CF276FC7F19E}" presName="Name0" presStyleCnt="0">
        <dgm:presLayoutVars>
          <dgm:chMax val="7"/>
          <dgm:chPref val="7"/>
          <dgm:dir/>
        </dgm:presLayoutVars>
      </dgm:prSet>
      <dgm:spPr/>
    </dgm:pt>
    <dgm:pt modelId="{28C6346D-0F10-42A4-959C-21CEA7F35922}" type="pres">
      <dgm:prSet presAssocID="{D243A534-8106-4160-B721-CF276FC7F19E}" presName="Name1" presStyleCnt="0"/>
      <dgm:spPr/>
    </dgm:pt>
    <dgm:pt modelId="{7EB8597F-E408-4D37-9362-ACB9EA2BD512}" type="pres">
      <dgm:prSet presAssocID="{D243A534-8106-4160-B721-CF276FC7F19E}" presName="cycle" presStyleCnt="0"/>
      <dgm:spPr/>
    </dgm:pt>
    <dgm:pt modelId="{09919B90-B998-4184-8419-BB8E1D48BD39}" type="pres">
      <dgm:prSet presAssocID="{D243A534-8106-4160-B721-CF276FC7F19E}" presName="srcNode" presStyleLbl="node1" presStyleIdx="0" presStyleCnt="6"/>
      <dgm:spPr/>
    </dgm:pt>
    <dgm:pt modelId="{EF520C9C-58B0-4B9B-B8D4-F29108809187}" type="pres">
      <dgm:prSet presAssocID="{D243A534-8106-4160-B721-CF276FC7F19E}" presName="conn" presStyleLbl="parChTrans1D2" presStyleIdx="0" presStyleCnt="1"/>
      <dgm:spPr/>
    </dgm:pt>
    <dgm:pt modelId="{AC6835D1-A6DA-4005-93A4-96301A157E4B}" type="pres">
      <dgm:prSet presAssocID="{D243A534-8106-4160-B721-CF276FC7F19E}" presName="extraNode" presStyleLbl="node1" presStyleIdx="0" presStyleCnt="6"/>
      <dgm:spPr/>
    </dgm:pt>
    <dgm:pt modelId="{812A331B-3A84-4589-BBEC-FFF37333F03D}" type="pres">
      <dgm:prSet presAssocID="{D243A534-8106-4160-B721-CF276FC7F19E}" presName="dstNode" presStyleLbl="node1" presStyleIdx="0" presStyleCnt="6"/>
      <dgm:spPr/>
    </dgm:pt>
    <dgm:pt modelId="{DCE41CCB-AF9B-44AB-ABCD-D8C2782D3AE6}" type="pres">
      <dgm:prSet presAssocID="{88B77401-A9FE-428A-8410-A2CAD464BBA1}" presName="text_1" presStyleLbl="node1" presStyleIdx="0" presStyleCnt="6">
        <dgm:presLayoutVars>
          <dgm:bulletEnabled val="1"/>
        </dgm:presLayoutVars>
      </dgm:prSet>
      <dgm:spPr/>
    </dgm:pt>
    <dgm:pt modelId="{3DDA8725-A181-42B8-93CA-BC7C0428FEF7}" type="pres">
      <dgm:prSet presAssocID="{88B77401-A9FE-428A-8410-A2CAD464BBA1}" presName="accent_1" presStyleCnt="0"/>
      <dgm:spPr/>
    </dgm:pt>
    <dgm:pt modelId="{7605766B-BE85-4DC6-9533-AE6ACFD3ADB7}" type="pres">
      <dgm:prSet presAssocID="{88B77401-A9FE-428A-8410-A2CAD464BBA1}" presName="accentRepeatNode" presStyleLbl="solidFgAcc1" presStyleIdx="0" presStyleCnt="6"/>
      <dgm:spPr/>
    </dgm:pt>
    <dgm:pt modelId="{440A84AF-0FF7-4AF4-9393-56659106DCB5}" type="pres">
      <dgm:prSet presAssocID="{2E8DB06D-AF2B-4AD4-A1BB-2591006AFCE6}" presName="text_2" presStyleLbl="node1" presStyleIdx="1" presStyleCnt="6">
        <dgm:presLayoutVars>
          <dgm:bulletEnabled val="1"/>
        </dgm:presLayoutVars>
      </dgm:prSet>
      <dgm:spPr/>
    </dgm:pt>
    <dgm:pt modelId="{2622BFC1-DD1C-46B5-A28F-72A901CD6020}" type="pres">
      <dgm:prSet presAssocID="{2E8DB06D-AF2B-4AD4-A1BB-2591006AFCE6}" presName="accent_2" presStyleCnt="0"/>
      <dgm:spPr/>
    </dgm:pt>
    <dgm:pt modelId="{75D13522-872B-42E4-8586-539236DD7572}" type="pres">
      <dgm:prSet presAssocID="{2E8DB06D-AF2B-4AD4-A1BB-2591006AFCE6}" presName="accentRepeatNode" presStyleLbl="solidFgAcc1" presStyleIdx="1" presStyleCnt="6"/>
      <dgm:spPr/>
    </dgm:pt>
    <dgm:pt modelId="{22C206BF-FFDD-43B0-8937-92DDCB9C9978}" type="pres">
      <dgm:prSet presAssocID="{F34A9FC8-F9BB-456E-B699-7692C0B346C0}" presName="text_3" presStyleLbl="node1" presStyleIdx="2" presStyleCnt="6">
        <dgm:presLayoutVars>
          <dgm:bulletEnabled val="1"/>
        </dgm:presLayoutVars>
      </dgm:prSet>
      <dgm:spPr/>
    </dgm:pt>
    <dgm:pt modelId="{B969DA55-6F74-45D9-8379-B82FAB0FC0E3}" type="pres">
      <dgm:prSet presAssocID="{F34A9FC8-F9BB-456E-B699-7692C0B346C0}" presName="accent_3" presStyleCnt="0"/>
      <dgm:spPr/>
    </dgm:pt>
    <dgm:pt modelId="{D3C818AD-A138-4A81-AA9B-A251C18C7C23}" type="pres">
      <dgm:prSet presAssocID="{F34A9FC8-F9BB-456E-B699-7692C0B346C0}" presName="accentRepeatNode" presStyleLbl="solidFgAcc1" presStyleIdx="2" presStyleCnt="6"/>
      <dgm:spPr/>
    </dgm:pt>
    <dgm:pt modelId="{056CBEE3-CB36-4993-A9EF-6CC3BF6FB7FF}" type="pres">
      <dgm:prSet presAssocID="{2044EFF3-FF03-49B6-9C30-755017FA0CC7}" presName="text_4" presStyleLbl="node1" presStyleIdx="3" presStyleCnt="6">
        <dgm:presLayoutVars>
          <dgm:bulletEnabled val="1"/>
        </dgm:presLayoutVars>
      </dgm:prSet>
      <dgm:spPr/>
    </dgm:pt>
    <dgm:pt modelId="{2478D79A-E361-442F-928E-1CDF854A444F}" type="pres">
      <dgm:prSet presAssocID="{2044EFF3-FF03-49B6-9C30-755017FA0CC7}" presName="accent_4" presStyleCnt="0"/>
      <dgm:spPr/>
    </dgm:pt>
    <dgm:pt modelId="{DFE88796-386D-47B5-85C5-8C439479F2A7}" type="pres">
      <dgm:prSet presAssocID="{2044EFF3-FF03-49B6-9C30-755017FA0CC7}" presName="accentRepeatNode" presStyleLbl="solidFgAcc1" presStyleIdx="3" presStyleCnt="6"/>
      <dgm:spPr/>
    </dgm:pt>
    <dgm:pt modelId="{DC4CED24-A535-4AB0-A4F2-E5566878AAC4}" type="pres">
      <dgm:prSet presAssocID="{A25B3D6B-5443-4089-90C1-A431820BDA37}" presName="text_5" presStyleLbl="node1" presStyleIdx="4" presStyleCnt="6">
        <dgm:presLayoutVars>
          <dgm:bulletEnabled val="1"/>
        </dgm:presLayoutVars>
      </dgm:prSet>
      <dgm:spPr/>
    </dgm:pt>
    <dgm:pt modelId="{02BA683C-CC8F-4E0B-BEC7-25E9C8B054AC}" type="pres">
      <dgm:prSet presAssocID="{A25B3D6B-5443-4089-90C1-A431820BDA37}" presName="accent_5" presStyleCnt="0"/>
      <dgm:spPr/>
    </dgm:pt>
    <dgm:pt modelId="{8D575A4E-F892-4F9B-884D-647B301212DE}" type="pres">
      <dgm:prSet presAssocID="{A25B3D6B-5443-4089-90C1-A431820BDA37}" presName="accentRepeatNode" presStyleLbl="solidFgAcc1" presStyleIdx="4" presStyleCnt="6"/>
      <dgm:spPr/>
    </dgm:pt>
    <dgm:pt modelId="{5D6BD5CF-75B4-4959-97A3-D8E284E51B75}" type="pres">
      <dgm:prSet presAssocID="{9A8ABA52-C58E-4934-B105-142C40AA67B6}" presName="text_6" presStyleLbl="node1" presStyleIdx="5" presStyleCnt="6">
        <dgm:presLayoutVars>
          <dgm:bulletEnabled val="1"/>
        </dgm:presLayoutVars>
      </dgm:prSet>
      <dgm:spPr/>
    </dgm:pt>
    <dgm:pt modelId="{7CDB5E08-E88D-41C2-B132-B06F59F106B5}" type="pres">
      <dgm:prSet presAssocID="{9A8ABA52-C58E-4934-B105-142C40AA67B6}" presName="accent_6" presStyleCnt="0"/>
      <dgm:spPr/>
    </dgm:pt>
    <dgm:pt modelId="{C36F733D-9BC0-4DEA-B728-43058C2C0152}" type="pres">
      <dgm:prSet presAssocID="{9A8ABA52-C58E-4934-B105-142C40AA67B6}" presName="accentRepeatNode" presStyleLbl="solidFgAcc1" presStyleIdx="5" presStyleCnt="6"/>
      <dgm:spPr/>
    </dgm:pt>
  </dgm:ptLst>
  <dgm:cxnLst>
    <dgm:cxn modelId="{42A9DB12-A900-46BC-98F6-34940C0BBB2A}" type="presOf" srcId="{2044EFF3-FF03-49B6-9C30-755017FA0CC7}" destId="{056CBEE3-CB36-4993-A9EF-6CC3BF6FB7FF}" srcOrd="0" destOrd="0" presId="urn:microsoft.com/office/officeart/2008/layout/VerticalCurvedList"/>
    <dgm:cxn modelId="{F30A601A-73FF-4E9A-A8DA-14944B17E244}" srcId="{D243A534-8106-4160-B721-CF276FC7F19E}" destId="{88B77401-A9FE-428A-8410-A2CAD464BBA1}" srcOrd="0" destOrd="0" parTransId="{40201EE4-68F5-4502-969E-47CCF1B87CB9}" sibTransId="{EA536F36-F3E9-433F-909F-359EDAD00E00}"/>
    <dgm:cxn modelId="{639DDE2B-3F40-43F8-A265-665C02306425}" type="presOf" srcId="{2E8DB06D-AF2B-4AD4-A1BB-2591006AFCE6}" destId="{440A84AF-0FF7-4AF4-9393-56659106DCB5}" srcOrd="0" destOrd="0" presId="urn:microsoft.com/office/officeart/2008/layout/VerticalCurvedList"/>
    <dgm:cxn modelId="{8CF8CB63-E9CE-4E39-90AE-B4E2FDE370F9}" type="presOf" srcId="{9A8ABA52-C58E-4934-B105-142C40AA67B6}" destId="{5D6BD5CF-75B4-4959-97A3-D8E284E51B75}" srcOrd="0" destOrd="0" presId="urn:microsoft.com/office/officeart/2008/layout/VerticalCurvedList"/>
    <dgm:cxn modelId="{01DFBE49-3873-47D4-A4A2-AF29155AC033}" type="presOf" srcId="{EA536F36-F3E9-433F-909F-359EDAD00E00}" destId="{EF520C9C-58B0-4B9B-B8D4-F29108809187}" srcOrd="0" destOrd="0" presId="urn:microsoft.com/office/officeart/2008/layout/VerticalCurvedList"/>
    <dgm:cxn modelId="{8F685E74-40E9-43FC-9073-525CA83B5D37}" type="presOf" srcId="{88B77401-A9FE-428A-8410-A2CAD464BBA1}" destId="{DCE41CCB-AF9B-44AB-ABCD-D8C2782D3AE6}" srcOrd="0" destOrd="0" presId="urn:microsoft.com/office/officeart/2008/layout/VerticalCurvedList"/>
    <dgm:cxn modelId="{A35C1A7C-7740-435A-8413-6081E78DECC5}" srcId="{D243A534-8106-4160-B721-CF276FC7F19E}" destId="{F34A9FC8-F9BB-456E-B699-7692C0B346C0}" srcOrd="2" destOrd="0" parTransId="{C20750B4-8D83-4A90-9A42-AE58D1D46587}" sibTransId="{8741861E-742D-46E9-BB0D-BE1F1E80D40A}"/>
    <dgm:cxn modelId="{90774285-4288-4880-8989-D50FC081640D}" type="presOf" srcId="{F34A9FC8-F9BB-456E-B699-7692C0B346C0}" destId="{22C206BF-FFDD-43B0-8937-92DDCB9C9978}" srcOrd="0" destOrd="0" presId="urn:microsoft.com/office/officeart/2008/layout/VerticalCurvedList"/>
    <dgm:cxn modelId="{569D9585-D5AD-4585-A801-F3C5B2C80308}" srcId="{D243A534-8106-4160-B721-CF276FC7F19E}" destId="{9A8ABA52-C58E-4934-B105-142C40AA67B6}" srcOrd="5" destOrd="0" parTransId="{D72B1109-CEF5-4577-8175-7ACE66DE2D8B}" sibTransId="{FE89B0EB-9E62-4C44-B33F-C6AD704A966E}"/>
    <dgm:cxn modelId="{1534E592-62D0-4D09-BA63-B9305ACFA746}" srcId="{D243A534-8106-4160-B721-CF276FC7F19E}" destId="{A25B3D6B-5443-4089-90C1-A431820BDA37}" srcOrd="4" destOrd="0" parTransId="{7C24187D-4514-45FE-8D49-B31DD2188A54}" sibTransId="{E6B3D2E5-2BEE-46B0-B2C5-16541632203F}"/>
    <dgm:cxn modelId="{D39A5B98-7832-4994-9A37-3F1093D46848}" type="presOf" srcId="{A25B3D6B-5443-4089-90C1-A431820BDA37}" destId="{DC4CED24-A535-4AB0-A4F2-E5566878AAC4}" srcOrd="0" destOrd="0" presId="urn:microsoft.com/office/officeart/2008/layout/VerticalCurvedList"/>
    <dgm:cxn modelId="{CC053EC5-D0B0-4114-AB28-1872AE0AC852}" srcId="{D243A534-8106-4160-B721-CF276FC7F19E}" destId="{2044EFF3-FF03-49B6-9C30-755017FA0CC7}" srcOrd="3" destOrd="0" parTransId="{AF1EE8A2-0901-4B49-917D-0CD23A494DBE}" sibTransId="{FBEC0B84-F8FC-46DD-87BA-8D747FC98E01}"/>
    <dgm:cxn modelId="{91A310CB-0AF4-4ADA-9961-96F2F3EFA4A7}" type="presOf" srcId="{D243A534-8106-4160-B721-CF276FC7F19E}" destId="{2E8BC4AA-0580-40EE-8A1D-384113B70CB8}" srcOrd="0" destOrd="0" presId="urn:microsoft.com/office/officeart/2008/layout/VerticalCurvedList"/>
    <dgm:cxn modelId="{86CBA9F4-67F6-482D-A80A-9011AF291D98}" srcId="{D243A534-8106-4160-B721-CF276FC7F19E}" destId="{2E8DB06D-AF2B-4AD4-A1BB-2591006AFCE6}" srcOrd="1" destOrd="0" parTransId="{F44C3D69-F7B0-4A00-83D1-5F925B972653}" sibTransId="{38A18D95-8D17-40DD-A574-2A546B790293}"/>
    <dgm:cxn modelId="{8246D3CC-2489-4F23-892A-3185301BBFF5}" type="presParOf" srcId="{2E8BC4AA-0580-40EE-8A1D-384113B70CB8}" destId="{28C6346D-0F10-42A4-959C-21CEA7F35922}" srcOrd="0" destOrd="0" presId="urn:microsoft.com/office/officeart/2008/layout/VerticalCurvedList"/>
    <dgm:cxn modelId="{15411DF1-68FE-4D95-B2D5-67974937A596}" type="presParOf" srcId="{28C6346D-0F10-42A4-959C-21CEA7F35922}" destId="{7EB8597F-E408-4D37-9362-ACB9EA2BD512}" srcOrd="0" destOrd="0" presId="urn:microsoft.com/office/officeart/2008/layout/VerticalCurvedList"/>
    <dgm:cxn modelId="{8FCA4DEB-04DB-41A2-9C88-D482FE8E6E9D}" type="presParOf" srcId="{7EB8597F-E408-4D37-9362-ACB9EA2BD512}" destId="{09919B90-B998-4184-8419-BB8E1D48BD39}" srcOrd="0" destOrd="0" presId="urn:microsoft.com/office/officeart/2008/layout/VerticalCurvedList"/>
    <dgm:cxn modelId="{F91C88E3-F6E4-46A0-AAE4-2CE998BBBB24}" type="presParOf" srcId="{7EB8597F-E408-4D37-9362-ACB9EA2BD512}" destId="{EF520C9C-58B0-4B9B-B8D4-F29108809187}" srcOrd="1" destOrd="0" presId="urn:microsoft.com/office/officeart/2008/layout/VerticalCurvedList"/>
    <dgm:cxn modelId="{4DC1AAFF-B0E7-4867-AF4D-CB7837DDD747}" type="presParOf" srcId="{7EB8597F-E408-4D37-9362-ACB9EA2BD512}" destId="{AC6835D1-A6DA-4005-93A4-96301A157E4B}" srcOrd="2" destOrd="0" presId="urn:microsoft.com/office/officeart/2008/layout/VerticalCurvedList"/>
    <dgm:cxn modelId="{29069596-E6A8-40BD-8E12-3C360528A757}" type="presParOf" srcId="{7EB8597F-E408-4D37-9362-ACB9EA2BD512}" destId="{812A331B-3A84-4589-BBEC-FFF37333F03D}" srcOrd="3" destOrd="0" presId="urn:microsoft.com/office/officeart/2008/layout/VerticalCurvedList"/>
    <dgm:cxn modelId="{F99F19F2-B7F9-4E06-839D-CFD8ED7058E8}" type="presParOf" srcId="{28C6346D-0F10-42A4-959C-21CEA7F35922}" destId="{DCE41CCB-AF9B-44AB-ABCD-D8C2782D3AE6}" srcOrd="1" destOrd="0" presId="urn:microsoft.com/office/officeart/2008/layout/VerticalCurvedList"/>
    <dgm:cxn modelId="{13D9E792-F76F-4995-B1EF-384A346400E8}" type="presParOf" srcId="{28C6346D-0F10-42A4-959C-21CEA7F35922}" destId="{3DDA8725-A181-42B8-93CA-BC7C0428FEF7}" srcOrd="2" destOrd="0" presId="urn:microsoft.com/office/officeart/2008/layout/VerticalCurvedList"/>
    <dgm:cxn modelId="{7023DD16-E192-4559-8A77-7DBD9DE6BD6D}" type="presParOf" srcId="{3DDA8725-A181-42B8-93CA-BC7C0428FEF7}" destId="{7605766B-BE85-4DC6-9533-AE6ACFD3ADB7}" srcOrd="0" destOrd="0" presId="urn:microsoft.com/office/officeart/2008/layout/VerticalCurvedList"/>
    <dgm:cxn modelId="{B8ED7FE6-3A9B-4A80-BA57-928C133A9CAF}" type="presParOf" srcId="{28C6346D-0F10-42A4-959C-21CEA7F35922}" destId="{440A84AF-0FF7-4AF4-9393-56659106DCB5}" srcOrd="3" destOrd="0" presId="urn:microsoft.com/office/officeart/2008/layout/VerticalCurvedList"/>
    <dgm:cxn modelId="{987DE812-5B24-48DD-877B-08D4EBC57E6C}" type="presParOf" srcId="{28C6346D-0F10-42A4-959C-21CEA7F35922}" destId="{2622BFC1-DD1C-46B5-A28F-72A901CD6020}" srcOrd="4" destOrd="0" presId="urn:microsoft.com/office/officeart/2008/layout/VerticalCurvedList"/>
    <dgm:cxn modelId="{BDEF7DCE-6DF3-49E1-83C8-D75AFCFCFA3F}" type="presParOf" srcId="{2622BFC1-DD1C-46B5-A28F-72A901CD6020}" destId="{75D13522-872B-42E4-8586-539236DD7572}" srcOrd="0" destOrd="0" presId="urn:microsoft.com/office/officeart/2008/layout/VerticalCurvedList"/>
    <dgm:cxn modelId="{394847E3-FC1A-4A37-B7BF-E7C233EC3691}" type="presParOf" srcId="{28C6346D-0F10-42A4-959C-21CEA7F35922}" destId="{22C206BF-FFDD-43B0-8937-92DDCB9C9978}" srcOrd="5" destOrd="0" presId="urn:microsoft.com/office/officeart/2008/layout/VerticalCurvedList"/>
    <dgm:cxn modelId="{5AF7100C-12EE-4F49-A94A-4F5E958E3430}" type="presParOf" srcId="{28C6346D-0F10-42A4-959C-21CEA7F35922}" destId="{B969DA55-6F74-45D9-8379-B82FAB0FC0E3}" srcOrd="6" destOrd="0" presId="urn:microsoft.com/office/officeart/2008/layout/VerticalCurvedList"/>
    <dgm:cxn modelId="{4402FBB8-E53A-4B50-B2F0-FD9FDB8B0C1B}" type="presParOf" srcId="{B969DA55-6F74-45D9-8379-B82FAB0FC0E3}" destId="{D3C818AD-A138-4A81-AA9B-A251C18C7C23}" srcOrd="0" destOrd="0" presId="urn:microsoft.com/office/officeart/2008/layout/VerticalCurvedList"/>
    <dgm:cxn modelId="{C308A4C2-5388-44C9-918F-611C68109F41}" type="presParOf" srcId="{28C6346D-0F10-42A4-959C-21CEA7F35922}" destId="{056CBEE3-CB36-4993-A9EF-6CC3BF6FB7FF}" srcOrd="7" destOrd="0" presId="urn:microsoft.com/office/officeart/2008/layout/VerticalCurvedList"/>
    <dgm:cxn modelId="{AC6A61DA-E649-414A-A6D0-34B251DD19B5}" type="presParOf" srcId="{28C6346D-0F10-42A4-959C-21CEA7F35922}" destId="{2478D79A-E361-442F-928E-1CDF854A444F}" srcOrd="8" destOrd="0" presId="urn:microsoft.com/office/officeart/2008/layout/VerticalCurvedList"/>
    <dgm:cxn modelId="{A351AB24-BD19-42E1-8074-7B26013BB211}" type="presParOf" srcId="{2478D79A-E361-442F-928E-1CDF854A444F}" destId="{DFE88796-386D-47B5-85C5-8C439479F2A7}" srcOrd="0" destOrd="0" presId="urn:microsoft.com/office/officeart/2008/layout/VerticalCurvedList"/>
    <dgm:cxn modelId="{8A532C29-2B52-48D8-9C2B-5E8097E74EFB}" type="presParOf" srcId="{28C6346D-0F10-42A4-959C-21CEA7F35922}" destId="{DC4CED24-A535-4AB0-A4F2-E5566878AAC4}" srcOrd="9" destOrd="0" presId="urn:microsoft.com/office/officeart/2008/layout/VerticalCurvedList"/>
    <dgm:cxn modelId="{E45C1C78-AA39-48BF-881D-B22FF6A61569}" type="presParOf" srcId="{28C6346D-0F10-42A4-959C-21CEA7F35922}" destId="{02BA683C-CC8F-4E0B-BEC7-25E9C8B054AC}" srcOrd="10" destOrd="0" presId="urn:microsoft.com/office/officeart/2008/layout/VerticalCurvedList"/>
    <dgm:cxn modelId="{AC55CB42-AC7A-48FD-9518-61B896848177}" type="presParOf" srcId="{02BA683C-CC8F-4E0B-BEC7-25E9C8B054AC}" destId="{8D575A4E-F892-4F9B-884D-647B301212DE}" srcOrd="0" destOrd="0" presId="urn:microsoft.com/office/officeart/2008/layout/VerticalCurvedList"/>
    <dgm:cxn modelId="{A6220482-098C-4481-847D-FD1F692A0F7C}" type="presParOf" srcId="{28C6346D-0F10-42A4-959C-21CEA7F35922}" destId="{5D6BD5CF-75B4-4959-97A3-D8E284E51B75}" srcOrd="11" destOrd="0" presId="urn:microsoft.com/office/officeart/2008/layout/VerticalCurvedList"/>
    <dgm:cxn modelId="{295327BE-42A3-4E1B-8076-BA6BD75DBE47}" type="presParOf" srcId="{28C6346D-0F10-42A4-959C-21CEA7F35922}" destId="{7CDB5E08-E88D-41C2-B132-B06F59F106B5}" srcOrd="12" destOrd="0" presId="urn:microsoft.com/office/officeart/2008/layout/VerticalCurvedList"/>
    <dgm:cxn modelId="{F2190333-3CC1-488E-9873-F8F6114FB750}" type="presParOf" srcId="{7CDB5E08-E88D-41C2-B132-B06F59F106B5}" destId="{C36F733D-9BC0-4DEA-B728-43058C2C015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43A534-8106-4160-B721-CF276FC7F19E}"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88B77401-A9FE-428A-8410-A2CAD464BBA1}">
      <dgm:prSet phldrT="[Text]" custT="1"/>
      <dgm:spPr/>
      <dgm:t>
        <a:bodyPr/>
        <a:lstStyle/>
        <a:p>
          <a:r>
            <a:rPr lang="en-US" sz="1600" b="1" dirty="0">
              <a:solidFill>
                <a:srgbClr val="0A1F61"/>
              </a:solidFill>
              <a:latin typeface="Tajawal ExtraBold" panose="00000800000000000000" pitchFamily="2" charset="-78"/>
              <a:cs typeface="Tajawal ExtraBold" panose="00000800000000000000" pitchFamily="2" charset="-78"/>
            </a:rPr>
            <a:t>Understand the Target Market for Your Product.</a:t>
          </a:r>
          <a:endParaRPr lang="en-US" sz="1600" dirty="0"/>
        </a:p>
      </dgm:t>
    </dgm:pt>
    <dgm:pt modelId="{40201EE4-68F5-4502-969E-47CCF1B87CB9}" type="parTrans" cxnId="{F30A601A-73FF-4E9A-A8DA-14944B17E244}">
      <dgm:prSet/>
      <dgm:spPr/>
      <dgm:t>
        <a:bodyPr/>
        <a:lstStyle/>
        <a:p>
          <a:endParaRPr lang="en-US" sz="1600"/>
        </a:p>
      </dgm:t>
    </dgm:pt>
    <dgm:pt modelId="{EA536F36-F3E9-433F-909F-359EDAD00E00}" type="sibTrans" cxnId="{F30A601A-73FF-4E9A-A8DA-14944B17E244}">
      <dgm:prSet/>
      <dgm:spPr/>
      <dgm:t>
        <a:bodyPr/>
        <a:lstStyle/>
        <a:p>
          <a:endParaRPr lang="en-US" sz="1600"/>
        </a:p>
      </dgm:t>
    </dgm:pt>
    <dgm:pt modelId="{2E8DB06D-AF2B-4AD4-A1BB-2591006AFCE6}">
      <dgm:prSet phldrT="[Text]" custT="1"/>
      <dgm:spPr/>
      <dgm:t>
        <a:bodyPr/>
        <a:lstStyle/>
        <a:p>
          <a:r>
            <a:rPr lang="en-US" sz="1600" dirty="0"/>
            <a:t>Understand Your Competition</a:t>
          </a:r>
        </a:p>
      </dgm:t>
    </dgm:pt>
    <dgm:pt modelId="{F44C3D69-F7B0-4A00-83D1-5F925B972653}" type="parTrans" cxnId="{86CBA9F4-67F6-482D-A80A-9011AF291D98}">
      <dgm:prSet/>
      <dgm:spPr/>
      <dgm:t>
        <a:bodyPr/>
        <a:lstStyle/>
        <a:p>
          <a:endParaRPr lang="en-US" sz="1600"/>
        </a:p>
      </dgm:t>
    </dgm:pt>
    <dgm:pt modelId="{38A18D95-8D17-40DD-A574-2A546B790293}" type="sibTrans" cxnId="{86CBA9F4-67F6-482D-A80A-9011AF291D98}">
      <dgm:prSet/>
      <dgm:spPr/>
      <dgm:t>
        <a:bodyPr/>
        <a:lstStyle/>
        <a:p>
          <a:endParaRPr lang="en-US" sz="1600"/>
        </a:p>
      </dgm:t>
    </dgm:pt>
    <dgm:pt modelId="{F34A9FC8-F9BB-456E-B699-7692C0B346C0}">
      <dgm:prSet phldrT="[Text]" custT="1"/>
      <dgm:spPr/>
      <dgm:t>
        <a:bodyPr/>
        <a:lstStyle/>
        <a:p>
          <a:r>
            <a:rPr lang="en-US" sz="1600" dirty="0"/>
            <a:t>Understand the Costs Associated With Making and Selling Your Product</a:t>
          </a:r>
        </a:p>
      </dgm:t>
    </dgm:pt>
    <dgm:pt modelId="{C20750B4-8D83-4A90-9A42-AE58D1D46587}" type="parTrans" cxnId="{A35C1A7C-7740-435A-8413-6081E78DECC5}">
      <dgm:prSet/>
      <dgm:spPr/>
      <dgm:t>
        <a:bodyPr/>
        <a:lstStyle/>
        <a:p>
          <a:endParaRPr lang="en-US" sz="1600"/>
        </a:p>
      </dgm:t>
    </dgm:pt>
    <dgm:pt modelId="{8741861E-742D-46E9-BB0D-BE1F1E80D40A}" type="sibTrans" cxnId="{A35C1A7C-7740-435A-8413-6081E78DECC5}">
      <dgm:prSet/>
      <dgm:spPr/>
      <dgm:t>
        <a:bodyPr/>
        <a:lstStyle/>
        <a:p>
          <a:endParaRPr lang="en-US" sz="1600"/>
        </a:p>
      </dgm:t>
    </dgm:pt>
    <dgm:pt modelId="{2044EFF3-FF03-49B6-9C30-755017FA0CC7}">
      <dgm:prSet phldrT="[Text]" custT="1"/>
      <dgm:spPr/>
      <dgm:t>
        <a:bodyPr/>
        <a:lstStyle/>
        <a:p>
          <a:r>
            <a:rPr lang="en-US" sz="1600" dirty="0"/>
            <a:t>Understand the Risks Associated With Making and Selling Your Product.</a:t>
          </a:r>
        </a:p>
        <a:p>
          <a:endParaRPr lang="en-US" sz="1600" dirty="0"/>
        </a:p>
      </dgm:t>
    </dgm:pt>
    <dgm:pt modelId="{AF1EE8A2-0901-4B49-917D-0CD23A494DBE}" type="parTrans" cxnId="{CC053EC5-D0B0-4114-AB28-1872AE0AC852}">
      <dgm:prSet/>
      <dgm:spPr/>
      <dgm:t>
        <a:bodyPr/>
        <a:lstStyle/>
        <a:p>
          <a:endParaRPr lang="en-US" sz="1600"/>
        </a:p>
      </dgm:t>
    </dgm:pt>
    <dgm:pt modelId="{FBEC0B84-F8FC-46DD-87BA-8D747FC98E01}" type="sibTrans" cxnId="{CC053EC5-D0B0-4114-AB28-1872AE0AC852}">
      <dgm:prSet/>
      <dgm:spPr/>
      <dgm:t>
        <a:bodyPr/>
        <a:lstStyle/>
        <a:p>
          <a:endParaRPr lang="en-US" sz="1600"/>
        </a:p>
      </dgm:t>
    </dgm:pt>
    <dgm:pt modelId="{2E8BC4AA-0580-40EE-8A1D-384113B70CB8}" type="pres">
      <dgm:prSet presAssocID="{D243A534-8106-4160-B721-CF276FC7F19E}" presName="Name0" presStyleCnt="0">
        <dgm:presLayoutVars>
          <dgm:chMax val="7"/>
          <dgm:chPref val="7"/>
          <dgm:dir/>
        </dgm:presLayoutVars>
      </dgm:prSet>
      <dgm:spPr/>
    </dgm:pt>
    <dgm:pt modelId="{28C6346D-0F10-42A4-959C-21CEA7F35922}" type="pres">
      <dgm:prSet presAssocID="{D243A534-8106-4160-B721-CF276FC7F19E}" presName="Name1" presStyleCnt="0"/>
      <dgm:spPr/>
    </dgm:pt>
    <dgm:pt modelId="{7EB8597F-E408-4D37-9362-ACB9EA2BD512}" type="pres">
      <dgm:prSet presAssocID="{D243A534-8106-4160-B721-CF276FC7F19E}" presName="cycle" presStyleCnt="0"/>
      <dgm:spPr/>
    </dgm:pt>
    <dgm:pt modelId="{09919B90-B998-4184-8419-BB8E1D48BD39}" type="pres">
      <dgm:prSet presAssocID="{D243A534-8106-4160-B721-CF276FC7F19E}" presName="srcNode" presStyleLbl="node1" presStyleIdx="0" presStyleCnt="4"/>
      <dgm:spPr/>
    </dgm:pt>
    <dgm:pt modelId="{EF520C9C-58B0-4B9B-B8D4-F29108809187}" type="pres">
      <dgm:prSet presAssocID="{D243A534-8106-4160-B721-CF276FC7F19E}" presName="conn" presStyleLbl="parChTrans1D2" presStyleIdx="0" presStyleCnt="1"/>
      <dgm:spPr/>
    </dgm:pt>
    <dgm:pt modelId="{AC6835D1-A6DA-4005-93A4-96301A157E4B}" type="pres">
      <dgm:prSet presAssocID="{D243A534-8106-4160-B721-CF276FC7F19E}" presName="extraNode" presStyleLbl="node1" presStyleIdx="0" presStyleCnt="4"/>
      <dgm:spPr/>
    </dgm:pt>
    <dgm:pt modelId="{812A331B-3A84-4589-BBEC-FFF37333F03D}" type="pres">
      <dgm:prSet presAssocID="{D243A534-8106-4160-B721-CF276FC7F19E}" presName="dstNode" presStyleLbl="node1" presStyleIdx="0" presStyleCnt="4"/>
      <dgm:spPr/>
    </dgm:pt>
    <dgm:pt modelId="{DCE41CCB-AF9B-44AB-ABCD-D8C2782D3AE6}" type="pres">
      <dgm:prSet presAssocID="{88B77401-A9FE-428A-8410-A2CAD464BBA1}" presName="text_1" presStyleLbl="node1" presStyleIdx="0" presStyleCnt="4">
        <dgm:presLayoutVars>
          <dgm:bulletEnabled val="1"/>
        </dgm:presLayoutVars>
      </dgm:prSet>
      <dgm:spPr/>
    </dgm:pt>
    <dgm:pt modelId="{3DDA8725-A181-42B8-93CA-BC7C0428FEF7}" type="pres">
      <dgm:prSet presAssocID="{88B77401-A9FE-428A-8410-A2CAD464BBA1}" presName="accent_1" presStyleCnt="0"/>
      <dgm:spPr/>
    </dgm:pt>
    <dgm:pt modelId="{7605766B-BE85-4DC6-9533-AE6ACFD3ADB7}" type="pres">
      <dgm:prSet presAssocID="{88B77401-A9FE-428A-8410-A2CAD464BBA1}" presName="accentRepeatNode" presStyleLbl="solidFgAcc1" presStyleIdx="0" presStyleCnt="4"/>
      <dgm:spPr/>
    </dgm:pt>
    <dgm:pt modelId="{440A84AF-0FF7-4AF4-9393-56659106DCB5}" type="pres">
      <dgm:prSet presAssocID="{2E8DB06D-AF2B-4AD4-A1BB-2591006AFCE6}" presName="text_2" presStyleLbl="node1" presStyleIdx="1" presStyleCnt="4" custLinFactNeighborX="3024" custLinFactNeighborY="2567">
        <dgm:presLayoutVars>
          <dgm:bulletEnabled val="1"/>
        </dgm:presLayoutVars>
      </dgm:prSet>
      <dgm:spPr/>
    </dgm:pt>
    <dgm:pt modelId="{2622BFC1-DD1C-46B5-A28F-72A901CD6020}" type="pres">
      <dgm:prSet presAssocID="{2E8DB06D-AF2B-4AD4-A1BB-2591006AFCE6}" presName="accent_2" presStyleCnt="0"/>
      <dgm:spPr/>
    </dgm:pt>
    <dgm:pt modelId="{75D13522-872B-42E4-8586-539236DD7572}" type="pres">
      <dgm:prSet presAssocID="{2E8DB06D-AF2B-4AD4-A1BB-2591006AFCE6}" presName="accentRepeatNode" presStyleLbl="solidFgAcc1" presStyleIdx="1" presStyleCnt="4"/>
      <dgm:spPr/>
    </dgm:pt>
    <dgm:pt modelId="{22C206BF-FFDD-43B0-8937-92DDCB9C9978}" type="pres">
      <dgm:prSet presAssocID="{F34A9FC8-F9BB-456E-B699-7692C0B346C0}" presName="text_3" presStyleLbl="node1" presStyleIdx="2" presStyleCnt="4">
        <dgm:presLayoutVars>
          <dgm:bulletEnabled val="1"/>
        </dgm:presLayoutVars>
      </dgm:prSet>
      <dgm:spPr/>
    </dgm:pt>
    <dgm:pt modelId="{B969DA55-6F74-45D9-8379-B82FAB0FC0E3}" type="pres">
      <dgm:prSet presAssocID="{F34A9FC8-F9BB-456E-B699-7692C0B346C0}" presName="accent_3" presStyleCnt="0"/>
      <dgm:spPr/>
    </dgm:pt>
    <dgm:pt modelId="{D3C818AD-A138-4A81-AA9B-A251C18C7C23}" type="pres">
      <dgm:prSet presAssocID="{F34A9FC8-F9BB-456E-B699-7692C0B346C0}" presName="accentRepeatNode" presStyleLbl="solidFgAcc1" presStyleIdx="2" presStyleCnt="4"/>
      <dgm:spPr/>
    </dgm:pt>
    <dgm:pt modelId="{056CBEE3-CB36-4993-A9EF-6CC3BF6FB7FF}" type="pres">
      <dgm:prSet presAssocID="{2044EFF3-FF03-49B6-9C30-755017FA0CC7}" presName="text_4" presStyleLbl="node1" presStyleIdx="3" presStyleCnt="4">
        <dgm:presLayoutVars>
          <dgm:bulletEnabled val="1"/>
        </dgm:presLayoutVars>
      </dgm:prSet>
      <dgm:spPr/>
    </dgm:pt>
    <dgm:pt modelId="{2478D79A-E361-442F-928E-1CDF854A444F}" type="pres">
      <dgm:prSet presAssocID="{2044EFF3-FF03-49B6-9C30-755017FA0CC7}" presName="accent_4" presStyleCnt="0"/>
      <dgm:spPr/>
    </dgm:pt>
    <dgm:pt modelId="{DFE88796-386D-47B5-85C5-8C439479F2A7}" type="pres">
      <dgm:prSet presAssocID="{2044EFF3-FF03-49B6-9C30-755017FA0CC7}" presName="accentRepeatNode" presStyleLbl="solidFgAcc1" presStyleIdx="3" presStyleCnt="4"/>
      <dgm:spPr/>
    </dgm:pt>
  </dgm:ptLst>
  <dgm:cxnLst>
    <dgm:cxn modelId="{42A9DB12-A900-46BC-98F6-34940C0BBB2A}" type="presOf" srcId="{2044EFF3-FF03-49B6-9C30-755017FA0CC7}" destId="{056CBEE3-CB36-4993-A9EF-6CC3BF6FB7FF}" srcOrd="0" destOrd="0" presId="urn:microsoft.com/office/officeart/2008/layout/VerticalCurvedList"/>
    <dgm:cxn modelId="{F30A601A-73FF-4E9A-A8DA-14944B17E244}" srcId="{D243A534-8106-4160-B721-CF276FC7F19E}" destId="{88B77401-A9FE-428A-8410-A2CAD464BBA1}" srcOrd="0" destOrd="0" parTransId="{40201EE4-68F5-4502-969E-47CCF1B87CB9}" sibTransId="{EA536F36-F3E9-433F-909F-359EDAD00E00}"/>
    <dgm:cxn modelId="{639DDE2B-3F40-43F8-A265-665C02306425}" type="presOf" srcId="{2E8DB06D-AF2B-4AD4-A1BB-2591006AFCE6}" destId="{440A84AF-0FF7-4AF4-9393-56659106DCB5}" srcOrd="0" destOrd="0" presId="urn:microsoft.com/office/officeart/2008/layout/VerticalCurvedList"/>
    <dgm:cxn modelId="{01DFBE49-3873-47D4-A4A2-AF29155AC033}" type="presOf" srcId="{EA536F36-F3E9-433F-909F-359EDAD00E00}" destId="{EF520C9C-58B0-4B9B-B8D4-F29108809187}" srcOrd="0" destOrd="0" presId="urn:microsoft.com/office/officeart/2008/layout/VerticalCurvedList"/>
    <dgm:cxn modelId="{8F685E74-40E9-43FC-9073-525CA83B5D37}" type="presOf" srcId="{88B77401-A9FE-428A-8410-A2CAD464BBA1}" destId="{DCE41CCB-AF9B-44AB-ABCD-D8C2782D3AE6}" srcOrd="0" destOrd="0" presId="urn:microsoft.com/office/officeart/2008/layout/VerticalCurvedList"/>
    <dgm:cxn modelId="{A35C1A7C-7740-435A-8413-6081E78DECC5}" srcId="{D243A534-8106-4160-B721-CF276FC7F19E}" destId="{F34A9FC8-F9BB-456E-B699-7692C0B346C0}" srcOrd="2" destOrd="0" parTransId="{C20750B4-8D83-4A90-9A42-AE58D1D46587}" sibTransId="{8741861E-742D-46E9-BB0D-BE1F1E80D40A}"/>
    <dgm:cxn modelId="{90774285-4288-4880-8989-D50FC081640D}" type="presOf" srcId="{F34A9FC8-F9BB-456E-B699-7692C0B346C0}" destId="{22C206BF-FFDD-43B0-8937-92DDCB9C9978}" srcOrd="0" destOrd="0" presId="urn:microsoft.com/office/officeart/2008/layout/VerticalCurvedList"/>
    <dgm:cxn modelId="{CC053EC5-D0B0-4114-AB28-1872AE0AC852}" srcId="{D243A534-8106-4160-B721-CF276FC7F19E}" destId="{2044EFF3-FF03-49B6-9C30-755017FA0CC7}" srcOrd="3" destOrd="0" parTransId="{AF1EE8A2-0901-4B49-917D-0CD23A494DBE}" sibTransId="{FBEC0B84-F8FC-46DD-87BA-8D747FC98E01}"/>
    <dgm:cxn modelId="{91A310CB-0AF4-4ADA-9961-96F2F3EFA4A7}" type="presOf" srcId="{D243A534-8106-4160-B721-CF276FC7F19E}" destId="{2E8BC4AA-0580-40EE-8A1D-384113B70CB8}" srcOrd="0" destOrd="0" presId="urn:microsoft.com/office/officeart/2008/layout/VerticalCurvedList"/>
    <dgm:cxn modelId="{86CBA9F4-67F6-482D-A80A-9011AF291D98}" srcId="{D243A534-8106-4160-B721-CF276FC7F19E}" destId="{2E8DB06D-AF2B-4AD4-A1BB-2591006AFCE6}" srcOrd="1" destOrd="0" parTransId="{F44C3D69-F7B0-4A00-83D1-5F925B972653}" sibTransId="{38A18D95-8D17-40DD-A574-2A546B790293}"/>
    <dgm:cxn modelId="{8246D3CC-2489-4F23-892A-3185301BBFF5}" type="presParOf" srcId="{2E8BC4AA-0580-40EE-8A1D-384113B70CB8}" destId="{28C6346D-0F10-42A4-959C-21CEA7F35922}" srcOrd="0" destOrd="0" presId="urn:microsoft.com/office/officeart/2008/layout/VerticalCurvedList"/>
    <dgm:cxn modelId="{15411DF1-68FE-4D95-B2D5-67974937A596}" type="presParOf" srcId="{28C6346D-0F10-42A4-959C-21CEA7F35922}" destId="{7EB8597F-E408-4D37-9362-ACB9EA2BD512}" srcOrd="0" destOrd="0" presId="urn:microsoft.com/office/officeart/2008/layout/VerticalCurvedList"/>
    <dgm:cxn modelId="{8FCA4DEB-04DB-41A2-9C88-D482FE8E6E9D}" type="presParOf" srcId="{7EB8597F-E408-4D37-9362-ACB9EA2BD512}" destId="{09919B90-B998-4184-8419-BB8E1D48BD39}" srcOrd="0" destOrd="0" presId="urn:microsoft.com/office/officeart/2008/layout/VerticalCurvedList"/>
    <dgm:cxn modelId="{F91C88E3-F6E4-46A0-AAE4-2CE998BBBB24}" type="presParOf" srcId="{7EB8597F-E408-4D37-9362-ACB9EA2BD512}" destId="{EF520C9C-58B0-4B9B-B8D4-F29108809187}" srcOrd="1" destOrd="0" presId="urn:microsoft.com/office/officeart/2008/layout/VerticalCurvedList"/>
    <dgm:cxn modelId="{4DC1AAFF-B0E7-4867-AF4D-CB7837DDD747}" type="presParOf" srcId="{7EB8597F-E408-4D37-9362-ACB9EA2BD512}" destId="{AC6835D1-A6DA-4005-93A4-96301A157E4B}" srcOrd="2" destOrd="0" presId="urn:microsoft.com/office/officeart/2008/layout/VerticalCurvedList"/>
    <dgm:cxn modelId="{29069596-E6A8-40BD-8E12-3C360528A757}" type="presParOf" srcId="{7EB8597F-E408-4D37-9362-ACB9EA2BD512}" destId="{812A331B-3A84-4589-BBEC-FFF37333F03D}" srcOrd="3" destOrd="0" presId="urn:microsoft.com/office/officeart/2008/layout/VerticalCurvedList"/>
    <dgm:cxn modelId="{F99F19F2-B7F9-4E06-839D-CFD8ED7058E8}" type="presParOf" srcId="{28C6346D-0F10-42A4-959C-21CEA7F35922}" destId="{DCE41CCB-AF9B-44AB-ABCD-D8C2782D3AE6}" srcOrd="1" destOrd="0" presId="urn:microsoft.com/office/officeart/2008/layout/VerticalCurvedList"/>
    <dgm:cxn modelId="{13D9E792-F76F-4995-B1EF-384A346400E8}" type="presParOf" srcId="{28C6346D-0F10-42A4-959C-21CEA7F35922}" destId="{3DDA8725-A181-42B8-93CA-BC7C0428FEF7}" srcOrd="2" destOrd="0" presId="urn:microsoft.com/office/officeart/2008/layout/VerticalCurvedList"/>
    <dgm:cxn modelId="{7023DD16-E192-4559-8A77-7DBD9DE6BD6D}" type="presParOf" srcId="{3DDA8725-A181-42B8-93CA-BC7C0428FEF7}" destId="{7605766B-BE85-4DC6-9533-AE6ACFD3ADB7}" srcOrd="0" destOrd="0" presId="urn:microsoft.com/office/officeart/2008/layout/VerticalCurvedList"/>
    <dgm:cxn modelId="{B8ED7FE6-3A9B-4A80-BA57-928C133A9CAF}" type="presParOf" srcId="{28C6346D-0F10-42A4-959C-21CEA7F35922}" destId="{440A84AF-0FF7-4AF4-9393-56659106DCB5}" srcOrd="3" destOrd="0" presId="urn:microsoft.com/office/officeart/2008/layout/VerticalCurvedList"/>
    <dgm:cxn modelId="{987DE812-5B24-48DD-877B-08D4EBC57E6C}" type="presParOf" srcId="{28C6346D-0F10-42A4-959C-21CEA7F35922}" destId="{2622BFC1-DD1C-46B5-A28F-72A901CD6020}" srcOrd="4" destOrd="0" presId="urn:microsoft.com/office/officeart/2008/layout/VerticalCurvedList"/>
    <dgm:cxn modelId="{BDEF7DCE-6DF3-49E1-83C8-D75AFCFCFA3F}" type="presParOf" srcId="{2622BFC1-DD1C-46B5-A28F-72A901CD6020}" destId="{75D13522-872B-42E4-8586-539236DD7572}" srcOrd="0" destOrd="0" presId="urn:microsoft.com/office/officeart/2008/layout/VerticalCurvedList"/>
    <dgm:cxn modelId="{394847E3-FC1A-4A37-B7BF-E7C233EC3691}" type="presParOf" srcId="{28C6346D-0F10-42A4-959C-21CEA7F35922}" destId="{22C206BF-FFDD-43B0-8937-92DDCB9C9978}" srcOrd="5" destOrd="0" presId="urn:microsoft.com/office/officeart/2008/layout/VerticalCurvedList"/>
    <dgm:cxn modelId="{5AF7100C-12EE-4F49-A94A-4F5E958E3430}" type="presParOf" srcId="{28C6346D-0F10-42A4-959C-21CEA7F35922}" destId="{B969DA55-6F74-45D9-8379-B82FAB0FC0E3}" srcOrd="6" destOrd="0" presId="urn:microsoft.com/office/officeart/2008/layout/VerticalCurvedList"/>
    <dgm:cxn modelId="{4402FBB8-E53A-4B50-B2F0-FD9FDB8B0C1B}" type="presParOf" srcId="{B969DA55-6F74-45D9-8379-B82FAB0FC0E3}" destId="{D3C818AD-A138-4A81-AA9B-A251C18C7C23}" srcOrd="0" destOrd="0" presId="urn:microsoft.com/office/officeart/2008/layout/VerticalCurvedList"/>
    <dgm:cxn modelId="{C308A4C2-5388-44C9-918F-611C68109F41}" type="presParOf" srcId="{28C6346D-0F10-42A4-959C-21CEA7F35922}" destId="{056CBEE3-CB36-4993-A9EF-6CC3BF6FB7FF}" srcOrd="7" destOrd="0" presId="urn:microsoft.com/office/officeart/2008/layout/VerticalCurvedList"/>
    <dgm:cxn modelId="{AC6A61DA-E649-414A-A6D0-34B251DD19B5}" type="presParOf" srcId="{28C6346D-0F10-42A4-959C-21CEA7F35922}" destId="{2478D79A-E361-442F-928E-1CDF854A444F}" srcOrd="8" destOrd="0" presId="urn:microsoft.com/office/officeart/2008/layout/VerticalCurvedList"/>
    <dgm:cxn modelId="{A351AB24-BD19-42E1-8074-7B26013BB211}" type="presParOf" srcId="{2478D79A-E361-442F-928E-1CDF854A444F}" destId="{DFE88796-386D-47B5-85C5-8C439479F2A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DB19C4-0FD8-4B97-95E0-042E6613E87A}">
      <dsp:nvSpPr>
        <dsp:cNvPr id="0" name=""/>
        <dsp:cNvSpPr/>
      </dsp:nvSpPr>
      <dsp:spPr>
        <a:xfrm>
          <a:off x="0" y="123208"/>
          <a:ext cx="4625010" cy="1850004"/>
        </a:xfrm>
        <a:prstGeom prst="leftRightRibbon">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C53F95-BB75-44DD-BAC3-3AAD4E120B59}">
      <dsp:nvSpPr>
        <dsp:cNvPr id="0" name=""/>
        <dsp:cNvSpPr/>
      </dsp:nvSpPr>
      <dsp:spPr>
        <a:xfrm>
          <a:off x="555001" y="446958"/>
          <a:ext cx="1526253" cy="90650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8900" rIns="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Something in Exchange</a:t>
          </a:r>
        </a:p>
      </dsp:txBody>
      <dsp:txXfrm>
        <a:off x="555001" y="446958"/>
        <a:ext cx="1526253" cy="906501"/>
      </dsp:txXfrm>
    </dsp:sp>
    <dsp:sp modelId="{BB554F4D-110C-4F97-B594-BE060A358A99}">
      <dsp:nvSpPr>
        <dsp:cNvPr id="0" name=""/>
        <dsp:cNvSpPr/>
      </dsp:nvSpPr>
      <dsp:spPr>
        <a:xfrm>
          <a:off x="2312505" y="742959"/>
          <a:ext cx="1803753" cy="90650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8900" rIns="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Product</a:t>
          </a:r>
        </a:p>
      </dsp:txBody>
      <dsp:txXfrm>
        <a:off x="2312505" y="742959"/>
        <a:ext cx="1803753" cy="9065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520C9C-58B0-4B9B-B8D4-F29108809187}">
      <dsp:nvSpPr>
        <dsp:cNvPr id="0" name=""/>
        <dsp:cNvSpPr/>
      </dsp:nvSpPr>
      <dsp:spPr>
        <a:xfrm>
          <a:off x="-5543910" y="-848768"/>
          <a:ext cx="6600841" cy="6600841"/>
        </a:xfrm>
        <a:prstGeom prst="blockArc">
          <a:avLst>
            <a:gd name="adj1" fmla="val 18900000"/>
            <a:gd name="adj2" fmla="val 2700000"/>
            <a:gd name="adj3" fmla="val 327"/>
          </a:avLst>
        </a:pr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E41CCB-AF9B-44AB-ABCD-D8C2782D3AE6}">
      <dsp:nvSpPr>
        <dsp:cNvPr id="0" name=""/>
        <dsp:cNvSpPr/>
      </dsp:nvSpPr>
      <dsp:spPr>
        <a:xfrm>
          <a:off x="393939" y="258208"/>
          <a:ext cx="5660122" cy="51621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b="1" kern="1200" dirty="0"/>
            <a:t>Technology Risks </a:t>
          </a:r>
          <a:endParaRPr lang="en-US" sz="2700" kern="1200" dirty="0"/>
        </a:p>
      </dsp:txBody>
      <dsp:txXfrm>
        <a:off x="393939" y="258208"/>
        <a:ext cx="5660122" cy="516219"/>
      </dsp:txXfrm>
    </dsp:sp>
    <dsp:sp modelId="{7605766B-BE85-4DC6-9533-AE6ACFD3ADB7}">
      <dsp:nvSpPr>
        <dsp:cNvPr id="0" name=""/>
        <dsp:cNvSpPr/>
      </dsp:nvSpPr>
      <dsp:spPr>
        <a:xfrm>
          <a:off x="71301" y="193680"/>
          <a:ext cx="645274" cy="645274"/>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0A84AF-0FF7-4AF4-9393-56659106DCB5}">
      <dsp:nvSpPr>
        <dsp:cNvPr id="0" name=""/>
        <dsp:cNvSpPr/>
      </dsp:nvSpPr>
      <dsp:spPr>
        <a:xfrm>
          <a:off x="818565" y="1032439"/>
          <a:ext cx="5235496" cy="516219"/>
        </a:xfrm>
        <a:prstGeom prst="rect">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Performance Risks</a:t>
          </a:r>
        </a:p>
      </dsp:txBody>
      <dsp:txXfrm>
        <a:off x="818565" y="1032439"/>
        <a:ext cx="5235496" cy="516219"/>
      </dsp:txXfrm>
    </dsp:sp>
    <dsp:sp modelId="{75D13522-872B-42E4-8586-539236DD7572}">
      <dsp:nvSpPr>
        <dsp:cNvPr id="0" name=""/>
        <dsp:cNvSpPr/>
      </dsp:nvSpPr>
      <dsp:spPr>
        <a:xfrm>
          <a:off x="495927" y="967912"/>
          <a:ext cx="645274" cy="645274"/>
        </a:xfrm>
        <a:prstGeom prst="ellipse">
          <a:avLst/>
        </a:prstGeom>
        <a:solidFill>
          <a:schemeClr val="lt1">
            <a:hueOff val="0"/>
            <a:satOff val="0"/>
            <a:lumOff val="0"/>
            <a:alphaOff val="0"/>
          </a:schemeClr>
        </a:solidFill>
        <a:ln w="12700" cap="flat" cmpd="sng" algn="ctr">
          <a:solidFill>
            <a:schemeClr val="accent3">
              <a:hueOff val="542120"/>
              <a:satOff val="20000"/>
              <a:lumOff val="-29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C206BF-FFDD-43B0-8937-92DDCB9C9978}">
      <dsp:nvSpPr>
        <dsp:cNvPr id="0" name=""/>
        <dsp:cNvSpPr/>
      </dsp:nvSpPr>
      <dsp:spPr>
        <a:xfrm>
          <a:off x="1012736" y="1806671"/>
          <a:ext cx="5041325" cy="516219"/>
        </a:xfrm>
        <a:prstGeom prst="rect">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Market Risks</a:t>
          </a:r>
        </a:p>
      </dsp:txBody>
      <dsp:txXfrm>
        <a:off x="1012736" y="1806671"/>
        <a:ext cx="5041325" cy="516219"/>
      </dsp:txXfrm>
    </dsp:sp>
    <dsp:sp modelId="{D3C818AD-A138-4A81-AA9B-A251C18C7C23}">
      <dsp:nvSpPr>
        <dsp:cNvPr id="0" name=""/>
        <dsp:cNvSpPr/>
      </dsp:nvSpPr>
      <dsp:spPr>
        <a:xfrm>
          <a:off x="690098" y="1742144"/>
          <a:ext cx="645274" cy="645274"/>
        </a:xfrm>
        <a:prstGeom prst="ellipse">
          <a:avLst/>
        </a:prstGeom>
        <a:solidFill>
          <a:schemeClr val="lt1">
            <a:hueOff val="0"/>
            <a:satOff val="0"/>
            <a:lumOff val="0"/>
            <a:alphaOff val="0"/>
          </a:schemeClr>
        </a:solidFill>
        <a:ln w="12700" cap="flat" cmpd="sng" algn="ctr">
          <a:solidFill>
            <a:schemeClr val="accent3">
              <a:hueOff val="1084240"/>
              <a:satOff val="40000"/>
              <a:lumOff val="-5882"/>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6CBEE3-CB36-4993-A9EF-6CC3BF6FB7FF}">
      <dsp:nvSpPr>
        <dsp:cNvPr id="0" name=""/>
        <dsp:cNvSpPr/>
      </dsp:nvSpPr>
      <dsp:spPr>
        <a:xfrm>
          <a:off x="1012736" y="2580413"/>
          <a:ext cx="5041325" cy="516219"/>
        </a:xfrm>
        <a:prstGeom prst="rect">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Organizations Risks</a:t>
          </a:r>
        </a:p>
      </dsp:txBody>
      <dsp:txXfrm>
        <a:off x="1012736" y="2580413"/>
        <a:ext cx="5041325" cy="516219"/>
      </dsp:txXfrm>
    </dsp:sp>
    <dsp:sp modelId="{DFE88796-386D-47B5-85C5-8C439479F2A7}">
      <dsp:nvSpPr>
        <dsp:cNvPr id="0" name=""/>
        <dsp:cNvSpPr/>
      </dsp:nvSpPr>
      <dsp:spPr>
        <a:xfrm>
          <a:off x="690098" y="2515885"/>
          <a:ext cx="645274" cy="645274"/>
        </a:xfrm>
        <a:prstGeom prst="ellipse">
          <a:avLst/>
        </a:prstGeom>
        <a:solidFill>
          <a:schemeClr val="lt1">
            <a:hueOff val="0"/>
            <a:satOff val="0"/>
            <a:lumOff val="0"/>
            <a:alphaOff val="0"/>
          </a:schemeClr>
        </a:solidFill>
        <a:ln w="12700" cap="flat" cmpd="sng" algn="ctr">
          <a:solidFill>
            <a:schemeClr val="accent3">
              <a:hueOff val="1626359"/>
              <a:satOff val="60000"/>
              <a:lumOff val="-8824"/>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4CED24-A535-4AB0-A4F2-E5566878AAC4}">
      <dsp:nvSpPr>
        <dsp:cNvPr id="0" name=""/>
        <dsp:cNvSpPr/>
      </dsp:nvSpPr>
      <dsp:spPr>
        <a:xfrm>
          <a:off x="818565" y="3354645"/>
          <a:ext cx="5235496" cy="516219"/>
        </a:xfrm>
        <a:prstGeom prst="rect">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Supply chain Risks</a:t>
          </a:r>
        </a:p>
      </dsp:txBody>
      <dsp:txXfrm>
        <a:off x="818565" y="3354645"/>
        <a:ext cx="5235496" cy="516219"/>
      </dsp:txXfrm>
    </dsp:sp>
    <dsp:sp modelId="{8D575A4E-F892-4F9B-884D-647B301212DE}">
      <dsp:nvSpPr>
        <dsp:cNvPr id="0" name=""/>
        <dsp:cNvSpPr/>
      </dsp:nvSpPr>
      <dsp:spPr>
        <a:xfrm>
          <a:off x="495927" y="3290117"/>
          <a:ext cx="645274" cy="645274"/>
        </a:xfrm>
        <a:prstGeom prst="ellipse">
          <a:avLst/>
        </a:prstGeom>
        <a:solidFill>
          <a:schemeClr val="lt1">
            <a:hueOff val="0"/>
            <a:satOff val="0"/>
            <a:lumOff val="0"/>
            <a:alphaOff val="0"/>
          </a:schemeClr>
        </a:solidFill>
        <a:ln w="12700" cap="flat" cmpd="sng" algn="ctr">
          <a:solidFill>
            <a:schemeClr val="accent3">
              <a:hueOff val="2168479"/>
              <a:satOff val="80000"/>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6BD5CF-75B4-4959-97A3-D8E284E51B75}">
      <dsp:nvSpPr>
        <dsp:cNvPr id="0" name=""/>
        <dsp:cNvSpPr/>
      </dsp:nvSpPr>
      <dsp:spPr>
        <a:xfrm>
          <a:off x="393939" y="4128877"/>
          <a:ext cx="5660122" cy="516219"/>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750"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Financial Risks </a:t>
          </a:r>
        </a:p>
      </dsp:txBody>
      <dsp:txXfrm>
        <a:off x="393939" y="4128877"/>
        <a:ext cx="5660122" cy="516219"/>
      </dsp:txXfrm>
    </dsp:sp>
    <dsp:sp modelId="{C36F733D-9BC0-4DEA-B728-43058C2C0152}">
      <dsp:nvSpPr>
        <dsp:cNvPr id="0" name=""/>
        <dsp:cNvSpPr/>
      </dsp:nvSpPr>
      <dsp:spPr>
        <a:xfrm>
          <a:off x="71301" y="4064349"/>
          <a:ext cx="645274" cy="645274"/>
        </a:xfrm>
        <a:prstGeom prst="ellipse">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520C9C-58B0-4B9B-B8D4-F29108809187}">
      <dsp:nvSpPr>
        <dsp:cNvPr id="0" name=""/>
        <dsp:cNvSpPr/>
      </dsp:nvSpPr>
      <dsp:spPr>
        <a:xfrm>
          <a:off x="-5655815" y="-865780"/>
          <a:ext cx="6733776" cy="6733776"/>
        </a:xfrm>
        <a:prstGeom prst="blockArc">
          <a:avLst>
            <a:gd name="adj1" fmla="val 18900000"/>
            <a:gd name="adj2" fmla="val 2700000"/>
            <a:gd name="adj3" fmla="val 321"/>
          </a:avLst>
        </a:pr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E41CCB-AF9B-44AB-ABCD-D8C2782D3AE6}">
      <dsp:nvSpPr>
        <dsp:cNvPr id="0" name=""/>
        <dsp:cNvSpPr/>
      </dsp:nvSpPr>
      <dsp:spPr>
        <a:xfrm>
          <a:off x="564276" y="384570"/>
          <a:ext cx="5938797" cy="76954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082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rgbClr val="0A1F61"/>
              </a:solidFill>
              <a:latin typeface="Tajawal ExtraBold" panose="00000800000000000000" pitchFamily="2" charset="-78"/>
              <a:cs typeface="Tajawal ExtraBold" panose="00000800000000000000" pitchFamily="2" charset="-78"/>
            </a:rPr>
            <a:t>Understand the Target Market for Your Product.</a:t>
          </a:r>
          <a:endParaRPr lang="en-US" sz="1600" kern="1200" dirty="0"/>
        </a:p>
      </dsp:txBody>
      <dsp:txXfrm>
        <a:off x="564276" y="384570"/>
        <a:ext cx="5938797" cy="769540"/>
      </dsp:txXfrm>
    </dsp:sp>
    <dsp:sp modelId="{7605766B-BE85-4DC6-9533-AE6ACFD3ADB7}">
      <dsp:nvSpPr>
        <dsp:cNvPr id="0" name=""/>
        <dsp:cNvSpPr/>
      </dsp:nvSpPr>
      <dsp:spPr>
        <a:xfrm>
          <a:off x="83313" y="288377"/>
          <a:ext cx="961925" cy="961925"/>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0A84AF-0FF7-4AF4-9393-56659106DCB5}">
      <dsp:nvSpPr>
        <dsp:cNvPr id="0" name=""/>
        <dsp:cNvSpPr/>
      </dsp:nvSpPr>
      <dsp:spPr>
        <a:xfrm>
          <a:off x="1075476" y="1558835"/>
          <a:ext cx="5497601" cy="769540"/>
        </a:xfrm>
        <a:prstGeom prst="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0823"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a:t>Understand Your Competition</a:t>
          </a:r>
        </a:p>
      </dsp:txBody>
      <dsp:txXfrm>
        <a:off x="1075476" y="1558835"/>
        <a:ext cx="5497601" cy="769540"/>
      </dsp:txXfrm>
    </dsp:sp>
    <dsp:sp modelId="{75D13522-872B-42E4-8586-539236DD7572}">
      <dsp:nvSpPr>
        <dsp:cNvPr id="0" name=""/>
        <dsp:cNvSpPr/>
      </dsp:nvSpPr>
      <dsp:spPr>
        <a:xfrm>
          <a:off x="524508" y="1442888"/>
          <a:ext cx="961925" cy="961925"/>
        </a:xfrm>
        <a:prstGeom prst="ellipse">
          <a:avLst/>
        </a:prstGeom>
        <a:solidFill>
          <a:schemeClr val="lt1">
            <a:hueOff val="0"/>
            <a:satOff val="0"/>
            <a:lumOff val="0"/>
            <a:alphaOff val="0"/>
          </a:schemeClr>
        </a:solidFill>
        <a:ln w="12700" cap="flat" cmpd="sng" algn="ctr">
          <a:solidFill>
            <a:schemeClr val="accent3">
              <a:hueOff val="903533"/>
              <a:satOff val="33333"/>
              <a:lumOff val="-4902"/>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C206BF-FFDD-43B0-8937-92DDCB9C9978}">
      <dsp:nvSpPr>
        <dsp:cNvPr id="0" name=""/>
        <dsp:cNvSpPr/>
      </dsp:nvSpPr>
      <dsp:spPr>
        <a:xfrm>
          <a:off x="1005471" y="2693592"/>
          <a:ext cx="5497601" cy="769540"/>
        </a:xfrm>
        <a:prstGeom prst="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0823"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a:t>Understand the Costs Associated With Making and Selling Your Product</a:t>
          </a:r>
        </a:p>
      </dsp:txBody>
      <dsp:txXfrm>
        <a:off x="1005471" y="2693592"/>
        <a:ext cx="5497601" cy="769540"/>
      </dsp:txXfrm>
    </dsp:sp>
    <dsp:sp modelId="{D3C818AD-A138-4A81-AA9B-A251C18C7C23}">
      <dsp:nvSpPr>
        <dsp:cNvPr id="0" name=""/>
        <dsp:cNvSpPr/>
      </dsp:nvSpPr>
      <dsp:spPr>
        <a:xfrm>
          <a:off x="524508" y="2597400"/>
          <a:ext cx="961925" cy="961925"/>
        </a:xfrm>
        <a:prstGeom prst="ellipse">
          <a:avLst/>
        </a:prstGeom>
        <a:solidFill>
          <a:schemeClr val="lt1">
            <a:hueOff val="0"/>
            <a:satOff val="0"/>
            <a:lumOff val="0"/>
            <a:alphaOff val="0"/>
          </a:schemeClr>
        </a:solidFill>
        <a:ln w="12700" cap="flat" cmpd="sng" algn="ctr">
          <a:solidFill>
            <a:schemeClr val="accent3">
              <a:hueOff val="1807066"/>
              <a:satOff val="66667"/>
              <a:lumOff val="-9804"/>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6CBEE3-CB36-4993-A9EF-6CC3BF6FB7FF}">
      <dsp:nvSpPr>
        <dsp:cNvPr id="0" name=""/>
        <dsp:cNvSpPr/>
      </dsp:nvSpPr>
      <dsp:spPr>
        <a:xfrm>
          <a:off x="564276" y="3848103"/>
          <a:ext cx="5938797" cy="769540"/>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0823"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a:t>Understand the Risks Associated With Making and Selling Your Product.</a:t>
          </a:r>
        </a:p>
        <a:p>
          <a:pPr marL="0" lvl="0" indent="0" algn="l" defTabSz="711200">
            <a:lnSpc>
              <a:spcPct val="90000"/>
            </a:lnSpc>
            <a:spcBef>
              <a:spcPct val="0"/>
            </a:spcBef>
            <a:spcAft>
              <a:spcPct val="35000"/>
            </a:spcAft>
            <a:buNone/>
          </a:pPr>
          <a:endParaRPr lang="en-US" sz="1600" kern="1200" dirty="0"/>
        </a:p>
      </dsp:txBody>
      <dsp:txXfrm>
        <a:off x="564276" y="3848103"/>
        <a:ext cx="5938797" cy="769540"/>
      </dsp:txXfrm>
    </dsp:sp>
    <dsp:sp modelId="{DFE88796-386D-47B5-85C5-8C439479F2A7}">
      <dsp:nvSpPr>
        <dsp:cNvPr id="0" name=""/>
        <dsp:cNvSpPr/>
      </dsp:nvSpPr>
      <dsp:spPr>
        <a:xfrm>
          <a:off x="83313" y="3751911"/>
          <a:ext cx="961925" cy="961925"/>
        </a:xfrm>
        <a:prstGeom prst="ellipse">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1/20/2023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emf"/><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601562" y="3159395"/>
            <a:ext cx="6156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a:p>
            <a:r>
              <a:rPr lang="en-US" sz="2800" dirty="0">
                <a:solidFill>
                  <a:schemeClr val="bg1"/>
                </a:solidFill>
                <a:latin typeface="Tajawal Medium" panose="00000600000000000000" pitchFamily="2" charset="-78"/>
                <a:cs typeface="Tajawal Medium" panose="00000600000000000000" pitchFamily="2" charset="-78"/>
              </a:rPr>
              <a:t>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5206121"/>
            <a:ext cx="5882401" cy="1034667"/>
          </a:xfrm>
          <a:prstGeom prst="rect">
            <a:avLst/>
          </a:prstGeom>
        </p:spPr>
      </p:pic>
      <p:sp>
        <p:nvSpPr>
          <p:cNvPr id="14" name="TextBox 13"/>
          <p:cNvSpPr txBox="1"/>
          <p:nvPr/>
        </p:nvSpPr>
        <p:spPr>
          <a:xfrm>
            <a:off x="262099" y="517011"/>
            <a:ext cx="5771516"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Module 1</a:t>
            </a:r>
          </a:p>
          <a:p>
            <a:r>
              <a:rPr lang="en-US" sz="2800" dirty="0">
                <a:solidFill>
                  <a:srgbClr val="24A9E1"/>
                </a:solidFill>
                <a:latin typeface="Tajawal Medium" panose="00000600000000000000" pitchFamily="2" charset="-78"/>
                <a:cs typeface="Tajawal Medium" panose="00000600000000000000" pitchFamily="2" charset="-78"/>
              </a:rPr>
              <a:t>Product Analysis: Types, Methods, </a:t>
            </a:r>
          </a:p>
          <a:p>
            <a:r>
              <a:rPr lang="en-US" sz="2800" dirty="0">
                <a:solidFill>
                  <a:srgbClr val="24A9E1"/>
                </a:solidFill>
                <a:latin typeface="Tajawal Medium" panose="00000600000000000000" pitchFamily="2" charset="-78"/>
                <a:cs typeface="Tajawal Medium" panose="00000600000000000000" pitchFamily="2" charset="-78"/>
              </a:rPr>
              <a:t>and Examples</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72624" y="545202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Dr. Aya Mohamed</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332780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7491603"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Product Analysis: Types, Methods, and Examples</a:t>
            </a:r>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6320" y="1973928"/>
            <a:ext cx="9666288" cy="2222403"/>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Why Is Product Analysis Necessary?</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Examining the Difference Between Product Screening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the Difference Between Customer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Difference Between Ladle Analysis and Product Analysis</a:t>
            </a:r>
          </a:p>
        </p:txBody>
      </p:sp>
      <p:pic>
        <p:nvPicPr>
          <p:cNvPr id="11" name="Picture 10">
            <a:extLst>
              <a:ext uri="{FF2B5EF4-FFF2-40B4-BE49-F238E27FC236}">
                <a16:creationId xmlns:a16="http://schemas.microsoft.com/office/drawing/2014/main" id="{4C64C819-E407-4B95-A7AA-7EBF32BE2483}"/>
              </a:ext>
            </a:extLst>
          </p:cNvPr>
          <p:cNvPicPr>
            <a:picLocks noChangeAspect="1"/>
          </p:cNvPicPr>
          <p:nvPr/>
        </p:nvPicPr>
        <p:blipFill>
          <a:blip r:embed="rId4"/>
          <a:stretch>
            <a:fillRect/>
          </a:stretch>
        </p:blipFill>
        <p:spPr>
          <a:xfrm rot="5400000">
            <a:off x="10377577" y="542048"/>
            <a:ext cx="880960" cy="2785984"/>
          </a:xfrm>
          <a:prstGeom prst="rect">
            <a:avLst/>
          </a:prstGeom>
        </p:spPr>
      </p:pic>
      <p:sp>
        <p:nvSpPr>
          <p:cNvPr id="12" name="TextBox 11">
            <a:extLst>
              <a:ext uri="{FF2B5EF4-FFF2-40B4-BE49-F238E27FC236}">
                <a16:creationId xmlns:a16="http://schemas.microsoft.com/office/drawing/2014/main" id="{8A4F718C-AAD4-4A14-B4EB-5BD45CF3E3F4}"/>
              </a:ext>
            </a:extLst>
          </p:cNvPr>
          <p:cNvSpPr txBox="1"/>
          <p:nvPr/>
        </p:nvSpPr>
        <p:spPr>
          <a:xfrm>
            <a:off x="9532836" y="1608324"/>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3939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51405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841406"/>
            <a:ext cx="9533101" cy="2776401"/>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You can’t create a product that people will want to buy if you don’t know what they want. Product analysis helps you figure out the needs and wants of your target market.</a:t>
            </a:r>
          </a:p>
        </p:txBody>
      </p:sp>
      <p:pic>
        <p:nvPicPr>
          <p:cNvPr id="12" name="Picture 11">
            <a:extLst>
              <a:ext uri="{FF2B5EF4-FFF2-40B4-BE49-F238E27FC236}">
                <a16:creationId xmlns:a16="http://schemas.microsoft.com/office/drawing/2014/main" id="{68C6CC74-7FE3-40A6-BED2-743F713ACF5C}"/>
              </a:ext>
            </a:extLst>
          </p:cNvPr>
          <p:cNvPicPr>
            <a:picLocks noChangeAspect="1"/>
          </p:cNvPicPr>
          <p:nvPr/>
        </p:nvPicPr>
        <p:blipFill>
          <a:blip r:embed="rId4"/>
          <a:stretch>
            <a:fillRect/>
          </a:stretch>
        </p:blipFill>
        <p:spPr>
          <a:xfrm rot="5400000">
            <a:off x="6071859" y="-1962595"/>
            <a:ext cx="880960" cy="9902229"/>
          </a:xfrm>
          <a:prstGeom prst="rect">
            <a:avLst/>
          </a:prstGeom>
        </p:spPr>
      </p:pic>
      <p:sp>
        <p:nvSpPr>
          <p:cNvPr id="15" name="TextBox 14">
            <a:extLst>
              <a:ext uri="{FF2B5EF4-FFF2-40B4-BE49-F238E27FC236}">
                <a16:creationId xmlns:a16="http://schemas.microsoft.com/office/drawing/2014/main" id="{E42A6CDD-2A2E-4A50-BC17-14D0C68838D2}"/>
              </a:ext>
            </a:extLst>
          </p:cNvPr>
          <p:cNvSpPr txBox="1"/>
          <p:nvPr/>
        </p:nvSpPr>
        <p:spPr>
          <a:xfrm>
            <a:off x="1874165" y="2610680"/>
            <a:ext cx="9220160" cy="830997"/>
          </a:xfrm>
          <a:prstGeom prst="rect">
            <a:avLst/>
          </a:prstGeom>
          <a:noFill/>
        </p:spPr>
        <p:txBody>
          <a:bodyPr wrap="square">
            <a:spAutoFit/>
          </a:bodyPr>
          <a:lstStyle/>
          <a:p>
            <a:r>
              <a:rPr lang="en-US" sz="2400" dirty="0">
                <a:solidFill>
                  <a:schemeClr val="bg1"/>
                </a:solidFill>
              </a:rPr>
              <a:t>A target market is the segment of consumers most likely to want or need a business's products or services.</a:t>
            </a:r>
          </a:p>
        </p:txBody>
      </p:sp>
      <p:pic>
        <p:nvPicPr>
          <p:cNvPr id="17" name="Picture 16" descr="A person wearing glasses&#10;&#10;Description automatically generated with low confidence">
            <a:extLst>
              <a:ext uri="{FF2B5EF4-FFF2-40B4-BE49-F238E27FC236}">
                <a16:creationId xmlns:a16="http://schemas.microsoft.com/office/drawing/2014/main" id="{6ECCBFDC-AB11-4D64-A38A-3F4042E72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24683" y="4719222"/>
            <a:ext cx="3458817" cy="1945585"/>
          </a:xfrm>
          <a:prstGeom prst="rect">
            <a:avLst/>
          </a:prstGeom>
        </p:spPr>
      </p:pic>
    </p:spTree>
    <p:extLst>
      <p:ext uri="{BB962C8B-B14F-4D97-AF65-F5344CB8AC3E}">
        <p14:creationId xmlns:p14="http://schemas.microsoft.com/office/powerpoint/2010/main" val="2700861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51405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258318"/>
            <a:ext cx="9533101" cy="443839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chemeClr val="accent1">
                    <a:lumMod val="75000"/>
                  </a:schemeClr>
                </a:solidFill>
                <a:latin typeface="Tajawal ExtraBold" panose="00000800000000000000" pitchFamily="2" charset="-78"/>
                <a:cs typeface="Tajawal ExtraBold" panose="00000800000000000000" pitchFamily="2" charset="-78"/>
              </a:rPr>
              <a:t>Demographics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like their age, gender, employment status, life stage, family structure, religion and income  </a:t>
            </a:r>
            <a:r>
              <a:rPr lang="en-US" b="1" dirty="0">
                <a:solidFill>
                  <a:srgbClr val="FF0000"/>
                </a:solidFill>
                <a:latin typeface="Tajawal ExtraBold" panose="00000800000000000000" pitchFamily="2" charset="-78"/>
                <a:cs typeface="Tajawal ExtraBold" panose="00000800000000000000" pitchFamily="2" charset="-78"/>
              </a:rPr>
              <a:t>EXAMPLE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College students with a part-time job</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Women ages 40–50 who are employed full time with a yearly income of at least $60,000</a:t>
            </a:r>
          </a:p>
        </p:txBody>
      </p:sp>
      <p:pic>
        <p:nvPicPr>
          <p:cNvPr id="12" name="Picture 11">
            <a:extLst>
              <a:ext uri="{FF2B5EF4-FFF2-40B4-BE49-F238E27FC236}">
                <a16:creationId xmlns:a16="http://schemas.microsoft.com/office/drawing/2014/main" id="{68C6CC74-7FE3-40A6-BED2-743F713ACF5C}"/>
              </a:ext>
            </a:extLst>
          </p:cNvPr>
          <p:cNvPicPr>
            <a:picLocks noChangeAspect="1"/>
          </p:cNvPicPr>
          <p:nvPr/>
        </p:nvPicPr>
        <p:blipFill>
          <a:blip r:embed="rId4"/>
          <a:stretch>
            <a:fillRect/>
          </a:stretch>
        </p:blipFill>
        <p:spPr>
          <a:xfrm rot="5400000">
            <a:off x="6215246" y="-2825219"/>
            <a:ext cx="594186" cy="9902229"/>
          </a:xfrm>
          <a:prstGeom prst="rect">
            <a:avLst/>
          </a:prstGeom>
        </p:spPr>
      </p:pic>
      <p:sp>
        <p:nvSpPr>
          <p:cNvPr id="15" name="TextBox 14">
            <a:extLst>
              <a:ext uri="{FF2B5EF4-FFF2-40B4-BE49-F238E27FC236}">
                <a16:creationId xmlns:a16="http://schemas.microsoft.com/office/drawing/2014/main" id="{E42A6CDD-2A2E-4A50-BC17-14D0C68838D2}"/>
              </a:ext>
            </a:extLst>
          </p:cNvPr>
          <p:cNvSpPr txBox="1"/>
          <p:nvPr/>
        </p:nvSpPr>
        <p:spPr>
          <a:xfrm>
            <a:off x="1860913" y="1961322"/>
            <a:ext cx="9220160" cy="461665"/>
          </a:xfrm>
          <a:prstGeom prst="rect">
            <a:avLst/>
          </a:prstGeom>
          <a:noFill/>
        </p:spPr>
        <p:txBody>
          <a:bodyPr wrap="square">
            <a:spAutoFit/>
          </a:bodyPr>
          <a:lstStyle/>
          <a:p>
            <a:r>
              <a:rPr lang="en-US" sz="2400" dirty="0">
                <a:solidFill>
                  <a:schemeClr val="bg1"/>
                </a:solidFill>
              </a:rPr>
              <a:t>Factors to consider when defining your target market</a:t>
            </a:r>
          </a:p>
        </p:txBody>
      </p:sp>
      <p:pic>
        <p:nvPicPr>
          <p:cNvPr id="10" name="Picture 9" descr="A person folding the arms&#10;&#10;Description automatically generated">
            <a:extLst>
              <a:ext uri="{FF2B5EF4-FFF2-40B4-BE49-F238E27FC236}">
                <a16:creationId xmlns:a16="http://schemas.microsoft.com/office/drawing/2014/main" id="{CEEAE5D9-6CEB-4AE2-B37B-C14011AEBA05}"/>
              </a:ext>
            </a:extLst>
          </p:cNvPr>
          <p:cNvPicPr>
            <a:picLocks noChangeAspect="1"/>
          </p:cNvPicPr>
          <p:nvPr/>
        </p:nvPicPr>
        <p:blipFill rotWithShape="1">
          <a:blip r:embed="rId6">
            <a:extLst>
              <a:ext uri="{28A0092B-C50C-407E-A947-70E740481C1C}">
                <a14:useLocalDpi xmlns:a14="http://schemas.microsoft.com/office/drawing/2010/main" val="0"/>
              </a:ext>
            </a:extLst>
          </a:blip>
          <a:srcRect b="15740"/>
          <a:stretch/>
        </p:blipFill>
        <p:spPr>
          <a:xfrm>
            <a:off x="9584319" y="85312"/>
            <a:ext cx="2524125" cy="1524888"/>
          </a:xfrm>
          <a:prstGeom prst="rect">
            <a:avLst/>
          </a:prstGeom>
        </p:spPr>
      </p:pic>
    </p:spTree>
    <p:extLst>
      <p:ext uri="{BB962C8B-B14F-4D97-AF65-F5344CB8AC3E}">
        <p14:creationId xmlns:p14="http://schemas.microsoft.com/office/powerpoint/2010/main" val="364270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51405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258318"/>
            <a:ext cx="9533101" cy="443839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chemeClr val="accent1">
                    <a:lumMod val="75000"/>
                  </a:schemeClr>
                </a:solidFill>
                <a:latin typeface="Tajawal ExtraBold" panose="00000800000000000000" pitchFamily="2" charset="-78"/>
                <a:cs typeface="Tajawal ExtraBold" panose="00000800000000000000" pitchFamily="2" charset="-78"/>
              </a:rPr>
              <a:t>Geographics</a:t>
            </a:r>
          </a:p>
          <a:p>
            <a:pPr marL="285750" indent="-285750">
              <a:lnSpc>
                <a:spcPct val="200000"/>
              </a:lnSpc>
              <a:buFont typeface="Wingdings" panose="05000000000000000000" pitchFamily="2" charset="2"/>
              <a:buChar char="§"/>
            </a:pPr>
            <a:r>
              <a:rPr lang="en-US" b="1" dirty="0">
                <a:solidFill>
                  <a:srgbClr val="0A1F61"/>
                </a:solidFill>
                <a:latin typeface="Tajawal ExtraBold" panose="00000800000000000000" pitchFamily="2" charset="-78"/>
                <a:cs typeface="Tajawal ExtraBold" panose="00000800000000000000" pitchFamily="2" charset="-78"/>
              </a:rPr>
              <a:t> Whether they live in a rural, suburban or urban environment</a:t>
            </a:r>
          </a:p>
          <a:p>
            <a:pPr marL="285750" indent="-285750">
              <a:lnSpc>
                <a:spcPct val="200000"/>
              </a:lnSpc>
              <a:buFont typeface="Wingdings" panose="05000000000000000000" pitchFamily="2" charset="2"/>
              <a:buChar char="§"/>
            </a:pPr>
            <a:r>
              <a:rPr lang="en-US" b="1" dirty="0">
                <a:solidFill>
                  <a:srgbClr val="0A1F61"/>
                </a:solidFill>
                <a:latin typeface="Tajawal ExtraBold" panose="00000800000000000000" pitchFamily="2" charset="-78"/>
                <a:cs typeface="Tajawal ExtraBold" panose="00000800000000000000" pitchFamily="2" charset="-78"/>
              </a:rPr>
              <a:t>  Which area of the country they live in</a:t>
            </a:r>
          </a:p>
          <a:p>
            <a:pPr marL="285750" indent="-285750">
              <a:lnSpc>
                <a:spcPct val="200000"/>
              </a:lnSpc>
              <a:buFont typeface="Wingdings" panose="05000000000000000000" pitchFamily="2" charset="2"/>
              <a:buChar char="§"/>
            </a:pPr>
            <a:r>
              <a:rPr lang="en-US" b="1" dirty="0">
                <a:solidFill>
                  <a:srgbClr val="0A1F61"/>
                </a:solidFill>
                <a:latin typeface="Tajawal ExtraBold" panose="00000800000000000000" pitchFamily="2" charset="-78"/>
                <a:cs typeface="Tajawal ExtraBold" panose="00000800000000000000" pitchFamily="2" charset="-78"/>
              </a:rPr>
              <a:t>  Their local language and time zone   </a:t>
            </a:r>
            <a:r>
              <a:rPr lang="en-US" b="1" dirty="0">
                <a:solidFill>
                  <a:srgbClr val="FF0000"/>
                </a:solidFill>
                <a:latin typeface="Tajawal ExtraBold" panose="00000800000000000000" pitchFamily="2" charset="-78"/>
                <a:cs typeface="Tajawal ExtraBold" panose="00000800000000000000" pitchFamily="2" charset="-78"/>
              </a:rPr>
              <a:t>EXAMPLE</a:t>
            </a:r>
            <a:r>
              <a:rPr lang="en-US" b="1" dirty="0">
                <a:solidFill>
                  <a:srgbClr val="0A1F61"/>
                </a:solidFill>
                <a:latin typeface="Tajawal ExtraBold" panose="00000800000000000000" pitchFamily="2" charset="-78"/>
                <a:cs typeface="Tajawal ExtraBold" panose="00000800000000000000" pitchFamily="2" charset="-78"/>
              </a:rPr>
              <a:t>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Women live in villages in certain country, work with their husbands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Sail men live by the red sea in country…</a:t>
            </a:r>
          </a:p>
        </p:txBody>
      </p:sp>
      <p:pic>
        <p:nvPicPr>
          <p:cNvPr id="12" name="Picture 11">
            <a:extLst>
              <a:ext uri="{FF2B5EF4-FFF2-40B4-BE49-F238E27FC236}">
                <a16:creationId xmlns:a16="http://schemas.microsoft.com/office/drawing/2014/main" id="{68C6CC74-7FE3-40A6-BED2-743F713ACF5C}"/>
              </a:ext>
            </a:extLst>
          </p:cNvPr>
          <p:cNvPicPr>
            <a:picLocks noChangeAspect="1"/>
          </p:cNvPicPr>
          <p:nvPr/>
        </p:nvPicPr>
        <p:blipFill>
          <a:blip r:embed="rId4"/>
          <a:stretch>
            <a:fillRect/>
          </a:stretch>
        </p:blipFill>
        <p:spPr>
          <a:xfrm rot="5400000">
            <a:off x="6215246" y="-2825219"/>
            <a:ext cx="594186" cy="9902229"/>
          </a:xfrm>
          <a:prstGeom prst="rect">
            <a:avLst/>
          </a:prstGeom>
        </p:spPr>
      </p:pic>
      <p:sp>
        <p:nvSpPr>
          <p:cNvPr id="15" name="TextBox 14">
            <a:extLst>
              <a:ext uri="{FF2B5EF4-FFF2-40B4-BE49-F238E27FC236}">
                <a16:creationId xmlns:a16="http://schemas.microsoft.com/office/drawing/2014/main" id="{E42A6CDD-2A2E-4A50-BC17-14D0C68838D2}"/>
              </a:ext>
            </a:extLst>
          </p:cNvPr>
          <p:cNvSpPr txBox="1"/>
          <p:nvPr/>
        </p:nvSpPr>
        <p:spPr>
          <a:xfrm>
            <a:off x="1860913" y="1961322"/>
            <a:ext cx="9220160" cy="461665"/>
          </a:xfrm>
          <a:prstGeom prst="rect">
            <a:avLst/>
          </a:prstGeom>
          <a:noFill/>
        </p:spPr>
        <p:txBody>
          <a:bodyPr wrap="square">
            <a:spAutoFit/>
          </a:bodyPr>
          <a:lstStyle/>
          <a:p>
            <a:r>
              <a:rPr lang="en-US" sz="2400" dirty="0">
                <a:solidFill>
                  <a:schemeClr val="bg1"/>
                </a:solidFill>
              </a:rPr>
              <a:t>Factors to consider when defining your target market</a:t>
            </a:r>
          </a:p>
        </p:txBody>
      </p:sp>
      <p:pic>
        <p:nvPicPr>
          <p:cNvPr id="11" name="Picture 10" descr="A picture containing grass, outdoor, field, grassy&#10;&#10;Description automatically generated">
            <a:extLst>
              <a:ext uri="{FF2B5EF4-FFF2-40B4-BE49-F238E27FC236}">
                <a16:creationId xmlns:a16="http://schemas.microsoft.com/office/drawing/2014/main" id="{7DADEAA6-C700-44EC-9860-9712019F76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58350" y="19050"/>
            <a:ext cx="2533650" cy="1809750"/>
          </a:xfrm>
          <a:prstGeom prst="rect">
            <a:avLst/>
          </a:prstGeom>
        </p:spPr>
      </p:pic>
    </p:spTree>
    <p:extLst>
      <p:ext uri="{BB962C8B-B14F-4D97-AF65-F5344CB8AC3E}">
        <p14:creationId xmlns:p14="http://schemas.microsoft.com/office/powerpoint/2010/main" val="1564125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51405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258318"/>
            <a:ext cx="9533101" cy="443839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chemeClr val="accent1">
                    <a:lumMod val="75000"/>
                  </a:schemeClr>
                </a:solidFill>
                <a:latin typeface="Tajawal ExtraBold" panose="00000800000000000000" pitchFamily="2" charset="-78"/>
                <a:cs typeface="Tajawal ExtraBold" panose="00000800000000000000" pitchFamily="2" charset="-78"/>
              </a:rPr>
              <a:t>Psychographics</a:t>
            </a:r>
          </a:p>
          <a:p>
            <a:pPr>
              <a:lnSpc>
                <a:spcPct val="200000"/>
              </a:lnSpc>
            </a:pPr>
            <a:r>
              <a:rPr lang="en-US" b="1" dirty="0">
                <a:latin typeface="Tajawal ExtraBold" panose="00000800000000000000" pitchFamily="2" charset="-78"/>
                <a:cs typeface="Tajawal ExtraBold" panose="00000800000000000000" pitchFamily="2" charset="-78"/>
              </a:rPr>
              <a:t>Psychographics describe the intrinsic personal qualities of people in your target market. This includes things like their hobbies and leisure activities, entertainment interests and preferred sources of information.</a:t>
            </a:r>
          </a:p>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Example: </a:t>
            </a:r>
          </a:p>
          <a:p>
            <a:pPr marL="285750" indent="-285750">
              <a:lnSpc>
                <a:spcPct val="200000"/>
              </a:lnSpc>
              <a:buFontTx/>
              <a:buChar char="-"/>
            </a:pPr>
            <a:r>
              <a:rPr lang="en-US" b="1" dirty="0">
                <a:latin typeface="Tajawal ExtraBold" panose="00000800000000000000" pitchFamily="2" charset="-78"/>
                <a:cs typeface="Tajawal ExtraBold" panose="00000800000000000000" pitchFamily="2" charset="-78"/>
              </a:rPr>
              <a:t>Working persons having their morning coffee at 8:00 o’clock</a:t>
            </a:r>
          </a:p>
        </p:txBody>
      </p:sp>
      <p:pic>
        <p:nvPicPr>
          <p:cNvPr id="12" name="Picture 11">
            <a:extLst>
              <a:ext uri="{FF2B5EF4-FFF2-40B4-BE49-F238E27FC236}">
                <a16:creationId xmlns:a16="http://schemas.microsoft.com/office/drawing/2014/main" id="{68C6CC74-7FE3-40A6-BED2-743F713ACF5C}"/>
              </a:ext>
            </a:extLst>
          </p:cNvPr>
          <p:cNvPicPr>
            <a:picLocks noChangeAspect="1"/>
          </p:cNvPicPr>
          <p:nvPr/>
        </p:nvPicPr>
        <p:blipFill>
          <a:blip r:embed="rId4"/>
          <a:stretch>
            <a:fillRect/>
          </a:stretch>
        </p:blipFill>
        <p:spPr>
          <a:xfrm rot="5400000">
            <a:off x="6215246" y="-2825219"/>
            <a:ext cx="594186" cy="9902229"/>
          </a:xfrm>
          <a:prstGeom prst="rect">
            <a:avLst/>
          </a:prstGeom>
        </p:spPr>
      </p:pic>
      <p:sp>
        <p:nvSpPr>
          <p:cNvPr id="15" name="TextBox 14">
            <a:extLst>
              <a:ext uri="{FF2B5EF4-FFF2-40B4-BE49-F238E27FC236}">
                <a16:creationId xmlns:a16="http://schemas.microsoft.com/office/drawing/2014/main" id="{E42A6CDD-2A2E-4A50-BC17-14D0C68838D2}"/>
              </a:ext>
            </a:extLst>
          </p:cNvPr>
          <p:cNvSpPr txBox="1"/>
          <p:nvPr/>
        </p:nvSpPr>
        <p:spPr>
          <a:xfrm>
            <a:off x="1860913" y="1961322"/>
            <a:ext cx="9220160" cy="461665"/>
          </a:xfrm>
          <a:prstGeom prst="rect">
            <a:avLst/>
          </a:prstGeom>
          <a:noFill/>
        </p:spPr>
        <p:txBody>
          <a:bodyPr wrap="square">
            <a:spAutoFit/>
          </a:bodyPr>
          <a:lstStyle/>
          <a:p>
            <a:r>
              <a:rPr lang="en-US" sz="2400" dirty="0">
                <a:solidFill>
                  <a:schemeClr val="bg1"/>
                </a:solidFill>
              </a:rPr>
              <a:t>Factors to consider when defining your target market</a:t>
            </a:r>
          </a:p>
        </p:txBody>
      </p:sp>
      <p:pic>
        <p:nvPicPr>
          <p:cNvPr id="10" name="Picture 9" descr="A white mug with a drawing on it&#10;&#10;Description automatically generated with low confidence">
            <a:extLst>
              <a:ext uri="{FF2B5EF4-FFF2-40B4-BE49-F238E27FC236}">
                <a16:creationId xmlns:a16="http://schemas.microsoft.com/office/drawing/2014/main" id="{E7549D4B-6856-4BA6-B6AD-20FF0A60ED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46379" y="4259546"/>
            <a:ext cx="2800350" cy="1628775"/>
          </a:xfrm>
          <a:prstGeom prst="rect">
            <a:avLst/>
          </a:prstGeom>
        </p:spPr>
      </p:pic>
    </p:spTree>
    <p:extLst>
      <p:ext uri="{BB962C8B-B14F-4D97-AF65-F5344CB8AC3E}">
        <p14:creationId xmlns:p14="http://schemas.microsoft.com/office/powerpoint/2010/main" val="556696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51405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258318"/>
            <a:ext cx="9533101" cy="443839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1- Understand the Target Market for Your Product.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chemeClr val="accent1">
                    <a:lumMod val="75000"/>
                  </a:schemeClr>
                </a:solidFill>
                <a:latin typeface="Tajawal ExtraBold" panose="00000800000000000000" pitchFamily="2" charset="-78"/>
                <a:cs typeface="Tajawal ExtraBold" panose="00000800000000000000" pitchFamily="2" charset="-78"/>
              </a:rPr>
              <a:t>Behavioral patterns</a:t>
            </a:r>
          </a:p>
          <a:p>
            <a:pPr>
              <a:lnSpc>
                <a:spcPct val="200000"/>
              </a:lnSpc>
            </a:pPr>
            <a:r>
              <a:rPr lang="en-US" b="1" dirty="0">
                <a:latin typeface="Tajawal ExtraBold" panose="00000800000000000000" pitchFamily="2" charset="-78"/>
                <a:cs typeface="Tajawal ExtraBold" panose="00000800000000000000" pitchFamily="2" charset="-78"/>
              </a:rPr>
              <a:t>Behavioral patterns are those that define your customers' purchasing habits. </a:t>
            </a:r>
          </a:p>
          <a:p>
            <a:pPr marL="285750" indent="-285750">
              <a:lnSpc>
                <a:spcPct val="200000"/>
              </a:lnSpc>
              <a:buFont typeface="Wingdings" panose="05000000000000000000" pitchFamily="2" charset="2"/>
              <a:buChar char="q"/>
            </a:pPr>
            <a:r>
              <a:rPr lang="en-US" b="1" dirty="0">
                <a:latin typeface="Tajawal ExtraBold" panose="00000800000000000000" pitchFamily="2" charset="-78"/>
                <a:cs typeface="Tajawal ExtraBold" panose="00000800000000000000" pitchFamily="2" charset="-78"/>
              </a:rPr>
              <a:t>purchasing behavior, occasion-based behavior, the usage rate of your products, purchase reasoning, customer loyalty, and how they interact with your brand</a:t>
            </a:r>
          </a:p>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Example:</a:t>
            </a:r>
          </a:p>
          <a:p>
            <a:pPr>
              <a:lnSpc>
                <a:spcPct val="200000"/>
              </a:lnSpc>
            </a:pPr>
            <a:r>
              <a:rPr lang="en-US" b="1" dirty="0">
                <a:latin typeface="Tajawal ExtraBold" panose="00000800000000000000" pitchFamily="2" charset="-78"/>
                <a:cs typeface="Tajawal ExtraBold" panose="00000800000000000000" pitchFamily="2" charset="-78"/>
              </a:rPr>
              <a:t>- Moms having very small kids and using diapers </a:t>
            </a:r>
          </a:p>
        </p:txBody>
      </p:sp>
      <p:pic>
        <p:nvPicPr>
          <p:cNvPr id="12" name="Picture 11">
            <a:extLst>
              <a:ext uri="{FF2B5EF4-FFF2-40B4-BE49-F238E27FC236}">
                <a16:creationId xmlns:a16="http://schemas.microsoft.com/office/drawing/2014/main" id="{68C6CC74-7FE3-40A6-BED2-743F713ACF5C}"/>
              </a:ext>
            </a:extLst>
          </p:cNvPr>
          <p:cNvPicPr>
            <a:picLocks noChangeAspect="1"/>
          </p:cNvPicPr>
          <p:nvPr/>
        </p:nvPicPr>
        <p:blipFill>
          <a:blip r:embed="rId4"/>
          <a:stretch>
            <a:fillRect/>
          </a:stretch>
        </p:blipFill>
        <p:spPr>
          <a:xfrm rot="5400000">
            <a:off x="6215246" y="-2825219"/>
            <a:ext cx="594186" cy="9902229"/>
          </a:xfrm>
          <a:prstGeom prst="rect">
            <a:avLst/>
          </a:prstGeom>
        </p:spPr>
      </p:pic>
      <p:sp>
        <p:nvSpPr>
          <p:cNvPr id="15" name="TextBox 14">
            <a:extLst>
              <a:ext uri="{FF2B5EF4-FFF2-40B4-BE49-F238E27FC236}">
                <a16:creationId xmlns:a16="http://schemas.microsoft.com/office/drawing/2014/main" id="{E42A6CDD-2A2E-4A50-BC17-14D0C68838D2}"/>
              </a:ext>
            </a:extLst>
          </p:cNvPr>
          <p:cNvSpPr txBox="1"/>
          <p:nvPr/>
        </p:nvSpPr>
        <p:spPr>
          <a:xfrm>
            <a:off x="1860913" y="1961322"/>
            <a:ext cx="9220160" cy="461665"/>
          </a:xfrm>
          <a:prstGeom prst="rect">
            <a:avLst/>
          </a:prstGeom>
          <a:noFill/>
        </p:spPr>
        <p:txBody>
          <a:bodyPr wrap="square">
            <a:spAutoFit/>
          </a:bodyPr>
          <a:lstStyle/>
          <a:p>
            <a:r>
              <a:rPr lang="en-US" sz="2400" dirty="0">
                <a:solidFill>
                  <a:schemeClr val="bg1"/>
                </a:solidFill>
              </a:rPr>
              <a:t>Factors to consider when defining your target market</a:t>
            </a:r>
          </a:p>
        </p:txBody>
      </p:sp>
      <p:pic>
        <p:nvPicPr>
          <p:cNvPr id="10" name="Picture 9" descr="Text, whiteboard&#10;&#10;Description automatically generated">
            <a:extLst>
              <a:ext uri="{FF2B5EF4-FFF2-40B4-BE49-F238E27FC236}">
                <a16:creationId xmlns:a16="http://schemas.microsoft.com/office/drawing/2014/main" id="{DE297337-97A2-4C48-9ADE-B3BA32CE23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25088" y="4723382"/>
            <a:ext cx="2600325" cy="1752600"/>
          </a:xfrm>
          <a:prstGeom prst="rect">
            <a:avLst/>
          </a:prstGeom>
        </p:spPr>
      </p:pic>
    </p:spTree>
    <p:extLst>
      <p:ext uri="{BB962C8B-B14F-4D97-AF65-F5344CB8AC3E}">
        <p14:creationId xmlns:p14="http://schemas.microsoft.com/office/powerpoint/2010/main" val="350251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51405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841406"/>
            <a:ext cx="9533101" cy="1114408"/>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2- Understand Your Competition.</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68C6CC74-7FE3-40A6-BED2-743F713ACF5C}"/>
              </a:ext>
            </a:extLst>
          </p:cNvPr>
          <p:cNvPicPr>
            <a:picLocks noChangeAspect="1"/>
          </p:cNvPicPr>
          <p:nvPr/>
        </p:nvPicPr>
        <p:blipFill>
          <a:blip r:embed="rId4"/>
          <a:stretch>
            <a:fillRect/>
          </a:stretch>
        </p:blipFill>
        <p:spPr>
          <a:xfrm rot="5400000">
            <a:off x="5520081" y="-1387932"/>
            <a:ext cx="1984513" cy="9902229"/>
          </a:xfrm>
          <a:prstGeom prst="rect">
            <a:avLst/>
          </a:prstGeom>
        </p:spPr>
      </p:pic>
      <p:sp>
        <p:nvSpPr>
          <p:cNvPr id="15" name="TextBox 14">
            <a:extLst>
              <a:ext uri="{FF2B5EF4-FFF2-40B4-BE49-F238E27FC236}">
                <a16:creationId xmlns:a16="http://schemas.microsoft.com/office/drawing/2014/main" id="{E42A6CDD-2A2E-4A50-BC17-14D0C68838D2}"/>
              </a:ext>
            </a:extLst>
          </p:cNvPr>
          <p:cNvSpPr txBox="1"/>
          <p:nvPr/>
        </p:nvSpPr>
        <p:spPr>
          <a:xfrm>
            <a:off x="1874165" y="2809465"/>
            <a:ext cx="9220160" cy="1569660"/>
          </a:xfrm>
          <a:prstGeom prst="rect">
            <a:avLst/>
          </a:prstGeom>
          <a:noFill/>
        </p:spPr>
        <p:txBody>
          <a:bodyPr wrap="square">
            <a:spAutoFit/>
          </a:bodyPr>
          <a:lstStyle/>
          <a:p>
            <a:r>
              <a:rPr lang="en-US" sz="2400" dirty="0">
                <a:solidFill>
                  <a:schemeClr val="bg1"/>
                </a:solidFill>
              </a:rPr>
              <a:t>Business competition is the contest between organizations that provide similar products or services or that target the same audience of consumers. Businesses compete to convert and retain customers, increase revenue and gain more market share.</a:t>
            </a:r>
          </a:p>
        </p:txBody>
      </p:sp>
    </p:spTree>
    <p:extLst>
      <p:ext uri="{BB962C8B-B14F-4D97-AF65-F5344CB8AC3E}">
        <p14:creationId xmlns:p14="http://schemas.microsoft.com/office/powerpoint/2010/main" val="125370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25763" y="-465696"/>
            <a:ext cx="9533101" cy="1610200"/>
          </a:xfrm>
          <a:prstGeom prst="rect">
            <a:avLst/>
          </a:prstGeom>
        </p:spPr>
      </p:pic>
      <p:sp>
        <p:nvSpPr>
          <p:cNvPr id="7" name="TextBox 6"/>
          <p:cNvSpPr txBox="1"/>
          <p:nvPr/>
        </p:nvSpPr>
        <p:spPr>
          <a:xfrm>
            <a:off x="848080" y="185684"/>
            <a:ext cx="53826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competition in business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32BB3019-4FA1-4536-9EFA-2963D1A004DF}"/>
              </a:ext>
            </a:extLst>
          </p:cNvPr>
          <p:cNvSpPr txBox="1"/>
          <p:nvPr/>
        </p:nvSpPr>
        <p:spPr>
          <a:xfrm>
            <a:off x="1030355" y="1602939"/>
            <a:ext cx="9902229" cy="378565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2400" b="1" dirty="0">
                <a:cs typeface="Tajawal ExtraBold" panose="00000800000000000000"/>
              </a:rPr>
              <a:t>Direct competition</a:t>
            </a:r>
          </a:p>
          <a:p>
            <a:r>
              <a:rPr lang="en-US" sz="2400" dirty="0">
                <a:cs typeface="Tajawal ExtraBold" panose="00000800000000000000"/>
              </a:rPr>
              <a:t>Direct competitors are brands or businesses that sell the same products or services to the same target audience.</a:t>
            </a:r>
          </a:p>
          <a:p>
            <a:endParaRPr lang="en-US" sz="2400" dirty="0">
              <a:cs typeface="Tajawal ExtraBold" panose="00000800000000000000"/>
            </a:endParaRPr>
          </a:p>
          <a:p>
            <a:r>
              <a:rPr lang="en-US" sz="2400" dirty="0">
                <a:solidFill>
                  <a:srgbClr val="FF0000"/>
                </a:solidFill>
                <a:cs typeface="Tajawal ExtraBold" panose="00000800000000000000"/>
              </a:rPr>
              <a:t> Characters:</a:t>
            </a:r>
          </a:p>
          <a:p>
            <a:pPr>
              <a:buFont typeface="Arial" panose="020B0604020202020204" pitchFamily="34" charset="0"/>
              <a:buChar char="•"/>
            </a:pPr>
            <a:r>
              <a:rPr lang="en-US" sz="2400" dirty="0">
                <a:cs typeface="Tajawal ExtraBold" panose="00000800000000000000"/>
              </a:rPr>
              <a:t>They operate within the same industry</a:t>
            </a:r>
          </a:p>
          <a:p>
            <a:pPr>
              <a:buFont typeface="Arial" panose="020B0604020202020204" pitchFamily="34" charset="0"/>
              <a:buChar char="•"/>
            </a:pPr>
            <a:r>
              <a:rPr lang="en-US" sz="2400" dirty="0">
                <a:cs typeface="Tajawal ExtraBold" panose="00000800000000000000"/>
              </a:rPr>
              <a:t>They provide the same or similar products or services</a:t>
            </a:r>
          </a:p>
          <a:p>
            <a:pPr>
              <a:buFont typeface="Arial" panose="020B0604020202020204" pitchFamily="34" charset="0"/>
              <a:buChar char="•"/>
            </a:pPr>
            <a:r>
              <a:rPr lang="en-US" sz="2400" dirty="0">
                <a:cs typeface="Tajawal ExtraBold" panose="00000800000000000000"/>
              </a:rPr>
              <a:t>They target the same audience of consumers</a:t>
            </a:r>
          </a:p>
          <a:p>
            <a:pPr>
              <a:buFont typeface="Arial" panose="020B0604020202020204" pitchFamily="34" charset="0"/>
              <a:buChar char="•"/>
            </a:pPr>
            <a:r>
              <a:rPr lang="en-US" sz="2400" dirty="0">
                <a:cs typeface="Tajawal ExtraBold" panose="00000800000000000000"/>
              </a:rPr>
              <a:t>They satisfy the same customer need</a:t>
            </a:r>
          </a:p>
          <a:p>
            <a:pPr>
              <a:buFont typeface="Arial" panose="020B0604020202020204" pitchFamily="34" charset="0"/>
              <a:buChar char="•"/>
            </a:pPr>
            <a:r>
              <a:rPr lang="en-US" sz="2400" dirty="0">
                <a:cs typeface="Tajawal ExtraBold" panose="00000800000000000000"/>
              </a:rPr>
              <a:t>They use the same channel of distribution</a:t>
            </a:r>
          </a:p>
        </p:txBody>
      </p:sp>
      <p:pic>
        <p:nvPicPr>
          <p:cNvPr id="14" name="Picture 13" descr="A picture containing text, beverage, soft drink, food&#10;&#10;Description automatically generated">
            <a:extLst>
              <a:ext uri="{FF2B5EF4-FFF2-40B4-BE49-F238E27FC236}">
                <a16:creationId xmlns:a16="http://schemas.microsoft.com/office/drawing/2014/main" id="{D8E20DED-0226-40D7-ACB3-C0FCF00BA1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97135" y="4597355"/>
            <a:ext cx="2143125" cy="2143125"/>
          </a:xfrm>
          <a:prstGeom prst="rect">
            <a:avLst/>
          </a:prstGeom>
        </p:spPr>
      </p:pic>
    </p:spTree>
    <p:extLst>
      <p:ext uri="{BB962C8B-B14F-4D97-AF65-F5344CB8AC3E}">
        <p14:creationId xmlns:p14="http://schemas.microsoft.com/office/powerpoint/2010/main" val="2870854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25763" y="-465696"/>
            <a:ext cx="9533101" cy="1610200"/>
          </a:xfrm>
          <a:prstGeom prst="rect">
            <a:avLst/>
          </a:prstGeom>
        </p:spPr>
      </p:pic>
      <p:sp>
        <p:nvSpPr>
          <p:cNvPr id="7" name="TextBox 6"/>
          <p:cNvSpPr txBox="1"/>
          <p:nvPr/>
        </p:nvSpPr>
        <p:spPr>
          <a:xfrm>
            <a:off x="848080" y="185684"/>
            <a:ext cx="53826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competition in business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32BB3019-4FA1-4536-9EFA-2963D1A004DF}"/>
              </a:ext>
            </a:extLst>
          </p:cNvPr>
          <p:cNvSpPr txBox="1"/>
          <p:nvPr/>
        </p:nvSpPr>
        <p:spPr>
          <a:xfrm>
            <a:off x="1030355" y="1006590"/>
            <a:ext cx="9902229" cy="489364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2400" b="1" dirty="0">
                <a:cs typeface="Tajawal ExtraBold" panose="00000800000000000000"/>
              </a:rPr>
              <a:t>Indirect competition</a:t>
            </a:r>
          </a:p>
          <a:p>
            <a:endParaRPr lang="en-US" sz="2400" b="1" dirty="0">
              <a:cs typeface="Tajawal ExtraBold" panose="00000800000000000000"/>
            </a:endParaRPr>
          </a:p>
          <a:p>
            <a:r>
              <a:rPr lang="en-US" sz="2400" dirty="0">
                <a:cs typeface="Tajawal ExtraBold" panose="00000800000000000000"/>
              </a:rPr>
              <a:t>Indirect competitors provide products or services that are not the same but that satisfy the same consumer needs. A great example of indirect competitors would be two different styles of restaurants. For example, a fast-food restaurant and a buffet restaurant do not provide the same type of product, but they satisfy the same customer need of hunger. </a:t>
            </a:r>
          </a:p>
          <a:p>
            <a:r>
              <a:rPr lang="en-US" sz="2400" dirty="0">
                <a:solidFill>
                  <a:srgbClr val="FF0000"/>
                </a:solidFill>
                <a:cs typeface="Tajawal ExtraBold" panose="00000800000000000000"/>
              </a:rPr>
              <a:t>Characters: </a:t>
            </a:r>
          </a:p>
          <a:p>
            <a:pPr marL="342900" indent="-342900">
              <a:buFont typeface="Wingdings" panose="05000000000000000000" pitchFamily="2" charset="2"/>
              <a:buChar char="q"/>
            </a:pPr>
            <a:r>
              <a:rPr lang="en-US" sz="2400" dirty="0">
                <a:cs typeface="Tajawal ExtraBold" panose="00000800000000000000"/>
              </a:rPr>
              <a:t>    They operate in the same industry</a:t>
            </a:r>
          </a:p>
          <a:p>
            <a:pPr marL="342900" indent="-342900">
              <a:buFont typeface="Wingdings" panose="05000000000000000000" pitchFamily="2" charset="2"/>
              <a:buChar char="q"/>
            </a:pPr>
            <a:endParaRPr lang="en-US" sz="2400" dirty="0">
              <a:cs typeface="Tajawal ExtraBold" panose="00000800000000000000"/>
            </a:endParaRPr>
          </a:p>
          <a:p>
            <a:pPr marL="342900" indent="-342900">
              <a:buFont typeface="Wingdings" panose="05000000000000000000" pitchFamily="2" charset="2"/>
              <a:buChar char="q"/>
            </a:pPr>
            <a:r>
              <a:rPr lang="en-US" sz="2400" dirty="0">
                <a:cs typeface="Tajawal ExtraBold" panose="00000800000000000000"/>
              </a:rPr>
              <a:t>    They satisfy the same need</a:t>
            </a:r>
          </a:p>
          <a:p>
            <a:pPr marL="342900" indent="-342900">
              <a:buFont typeface="Wingdings" panose="05000000000000000000" pitchFamily="2" charset="2"/>
              <a:buChar char="q"/>
            </a:pPr>
            <a:endParaRPr lang="en-US" sz="2400" dirty="0">
              <a:cs typeface="Tajawal ExtraBold" panose="00000800000000000000"/>
            </a:endParaRPr>
          </a:p>
          <a:p>
            <a:pPr marL="342900" indent="-342900">
              <a:buFont typeface="Wingdings" panose="05000000000000000000" pitchFamily="2" charset="2"/>
              <a:buChar char="q"/>
            </a:pPr>
            <a:r>
              <a:rPr lang="en-US" sz="2400" dirty="0">
                <a:cs typeface="Tajawal ExtraBold" panose="00000800000000000000"/>
              </a:rPr>
              <a:t>    They target the same audience</a:t>
            </a:r>
          </a:p>
        </p:txBody>
      </p:sp>
    </p:spTree>
    <p:extLst>
      <p:ext uri="{BB962C8B-B14F-4D97-AF65-F5344CB8AC3E}">
        <p14:creationId xmlns:p14="http://schemas.microsoft.com/office/powerpoint/2010/main" val="1969688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25763" y="-465696"/>
            <a:ext cx="9533101" cy="1610200"/>
          </a:xfrm>
          <a:prstGeom prst="rect">
            <a:avLst/>
          </a:prstGeom>
        </p:spPr>
      </p:pic>
      <p:sp>
        <p:nvSpPr>
          <p:cNvPr id="7" name="TextBox 6"/>
          <p:cNvSpPr txBox="1"/>
          <p:nvPr/>
        </p:nvSpPr>
        <p:spPr>
          <a:xfrm>
            <a:off x="848080" y="185684"/>
            <a:ext cx="53826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competition in business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32BB3019-4FA1-4536-9EFA-2963D1A004DF}"/>
              </a:ext>
            </a:extLst>
          </p:cNvPr>
          <p:cNvSpPr txBox="1"/>
          <p:nvPr/>
        </p:nvSpPr>
        <p:spPr>
          <a:xfrm>
            <a:off x="1030355" y="1006590"/>
            <a:ext cx="9902229" cy="489364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2400" b="1" dirty="0">
                <a:cs typeface="Tajawal ExtraBold" panose="00000800000000000000"/>
              </a:rPr>
              <a:t>Replacement competition</a:t>
            </a:r>
          </a:p>
          <a:p>
            <a:endParaRPr lang="en-US" sz="2400" b="1" dirty="0">
              <a:cs typeface="Tajawal ExtraBold" panose="00000800000000000000"/>
            </a:endParaRPr>
          </a:p>
          <a:p>
            <a:r>
              <a:rPr lang="en-US" sz="2400" dirty="0">
                <a:cs typeface="Tajawal ExtraBold" panose="00000800000000000000"/>
              </a:rPr>
              <a:t>Replacement competitors are brands and businesses that can completely replace existing organizations by producing new products or services that better satisfy the needs of their target audience. </a:t>
            </a:r>
          </a:p>
          <a:p>
            <a:endParaRPr lang="en-US" sz="2400" dirty="0">
              <a:cs typeface="Tajawal ExtraBold" panose="00000800000000000000"/>
            </a:endParaRPr>
          </a:p>
          <a:p>
            <a:r>
              <a:rPr lang="en-US" sz="2400" dirty="0">
                <a:solidFill>
                  <a:srgbClr val="FF0000"/>
                </a:solidFill>
                <a:cs typeface="Tajawal ExtraBold" panose="00000800000000000000"/>
              </a:rPr>
              <a:t>Example: </a:t>
            </a:r>
            <a:r>
              <a:rPr lang="en-US" sz="2400" dirty="0">
                <a:cs typeface="Tajawal ExtraBold" panose="00000800000000000000"/>
              </a:rPr>
              <a:t>mobile phone manufactures eventually replaced manufacturers of landline phones because they fulfilled the same need in an improved, more convenient way. </a:t>
            </a:r>
          </a:p>
          <a:p>
            <a:endParaRPr lang="en-US" sz="2400" dirty="0">
              <a:cs typeface="Tajawal ExtraBold" panose="00000800000000000000"/>
            </a:endParaRPr>
          </a:p>
          <a:p>
            <a:pPr marL="342900" indent="-342900">
              <a:buFont typeface="Wingdings" panose="05000000000000000000" pitchFamily="2" charset="2"/>
              <a:buChar char="Ø"/>
            </a:pPr>
            <a:r>
              <a:rPr lang="en-US" sz="2400" dirty="0">
                <a:cs typeface="Tajawal ExtraBold" panose="00000800000000000000"/>
              </a:rPr>
              <a:t>You can tell if an organization is a replacement competition if it offers an existing product or service in a new, innovative way the more successfully satisfies the needs of consumers</a:t>
            </a:r>
          </a:p>
        </p:txBody>
      </p:sp>
      <p:pic>
        <p:nvPicPr>
          <p:cNvPr id="9" name="Picture 8" descr="Graphical user interface&#10;&#10;Description automatically generated">
            <a:extLst>
              <a:ext uri="{FF2B5EF4-FFF2-40B4-BE49-F238E27FC236}">
                <a16:creationId xmlns:a16="http://schemas.microsoft.com/office/drawing/2014/main" id="{98AF9549-AD50-48D6-B079-4AD67E3592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80046" y="3743"/>
            <a:ext cx="2505075" cy="1828800"/>
          </a:xfrm>
          <a:prstGeom prst="rect">
            <a:avLst/>
          </a:prstGeom>
        </p:spPr>
      </p:pic>
    </p:spTree>
    <p:extLst>
      <p:ext uri="{BB962C8B-B14F-4D97-AF65-F5344CB8AC3E}">
        <p14:creationId xmlns:p14="http://schemas.microsoft.com/office/powerpoint/2010/main" val="373348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51405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841406"/>
            <a:ext cx="9533101" cy="1114408"/>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3- Understand the Costs Associated With Making and Selling Your Product.</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68C6CC74-7FE3-40A6-BED2-743F713ACF5C}"/>
              </a:ext>
            </a:extLst>
          </p:cNvPr>
          <p:cNvPicPr>
            <a:picLocks noChangeAspect="1"/>
          </p:cNvPicPr>
          <p:nvPr/>
        </p:nvPicPr>
        <p:blipFill>
          <a:blip r:embed="rId4"/>
          <a:stretch>
            <a:fillRect/>
          </a:stretch>
        </p:blipFill>
        <p:spPr>
          <a:xfrm rot="5400000">
            <a:off x="3061064" y="1044579"/>
            <a:ext cx="620693" cy="3620378"/>
          </a:xfrm>
          <a:prstGeom prst="rect">
            <a:avLst/>
          </a:prstGeom>
        </p:spPr>
      </p:pic>
      <p:sp>
        <p:nvSpPr>
          <p:cNvPr id="15" name="TextBox 14">
            <a:extLst>
              <a:ext uri="{FF2B5EF4-FFF2-40B4-BE49-F238E27FC236}">
                <a16:creationId xmlns:a16="http://schemas.microsoft.com/office/drawing/2014/main" id="{E42A6CDD-2A2E-4A50-BC17-14D0C68838D2}"/>
              </a:ext>
            </a:extLst>
          </p:cNvPr>
          <p:cNvSpPr txBox="1"/>
          <p:nvPr/>
        </p:nvSpPr>
        <p:spPr>
          <a:xfrm>
            <a:off x="1834409" y="2637189"/>
            <a:ext cx="9220160" cy="461665"/>
          </a:xfrm>
          <a:prstGeom prst="rect">
            <a:avLst/>
          </a:prstGeom>
          <a:noFill/>
        </p:spPr>
        <p:txBody>
          <a:bodyPr wrap="square">
            <a:spAutoFit/>
          </a:bodyPr>
          <a:lstStyle/>
          <a:p>
            <a:r>
              <a:rPr lang="en-US" sz="2400" dirty="0">
                <a:solidFill>
                  <a:schemeClr val="bg1"/>
                </a:solidFill>
              </a:rPr>
              <a:t>Pricing and Profitability</a:t>
            </a:r>
          </a:p>
        </p:txBody>
      </p:sp>
      <p:sp>
        <p:nvSpPr>
          <p:cNvPr id="13" name="TextBox 12">
            <a:extLst>
              <a:ext uri="{FF2B5EF4-FFF2-40B4-BE49-F238E27FC236}">
                <a16:creationId xmlns:a16="http://schemas.microsoft.com/office/drawing/2014/main" id="{5B22BCA3-8436-428A-B26A-4A0E04FB9EFC}"/>
              </a:ext>
            </a:extLst>
          </p:cNvPr>
          <p:cNvSpPr txBox="1"/>
          <p:nvPr/>
        </p:nvSpPr>
        <p:spPr>
          <a:xfrm>
            <a:off x="1560444" y="3335729"/>
            <a:ext cx="9220160" cy="1631216"/>
          </a:xfrm>
          <a:prstGeom prst="rect">
            <a:avLst/>
          </a:prstGeom>
          <a:noFill/>
        </p:spPr>
        <p:txBody>
          <a:bodyPr wrap="square">
            <a:spAutoFit/>
          </a:bodyPr>
          <a:lstStyle/>
          <a:p>
            <a:r>
              <a:rPr lang="en-US" sz="2000" b="1" dirty="0">
                <a:effectLst/>
              </a:rPr>
              <a:t>Price: that which is given in return for a product in a commercial exchange.</a:t>
            </a:r>
          </a:p>
          <a:p>
            <a:r>
              <a:rPr lang="en-US" sz="2000" b="1" dirty="0">
                <a:effectLst/>
              </a:rPr>
              <a:t>Profit </a:t>
            </a:r>
            <a:r>
              <a:rPr lang="en-US" sz="2000" b="0" dirty="0">
                <a:effectLst/>
              </a:rPr>
              <a:t>is the amount of revenue that remains after accounting for all expenses, debts, and other costs. </a:t>
            </a:r>
          </a:p>
          <a:p>
            <a:r>
              <a:rPr lang="en-US" sz="2000" b="1" dirty="0"/>
              <a:t>P</a:t>
            </a:r>
            <a:r>
              <a:rPr lang="en-US" sz="2000" b="1" dirty="0">
                <a:effectLst/>
              </a:rPr>
              <a:t>roduct profitability, </a:t>
            </a:r>
            <a:r>
              <a:rPr lang="en-US" sz="2000" b="0" dirty="0">
                <a:effectLst/>
              </a:rPr>
              <a:t>is how much money a product makes minus what it costs to build, sell, and support it.</a:t>
            </a:r>
            <a:endParaRPr lang="en-US" sz="2000" dirty="0"/>
          </a:p>
        </p:txBody>
      </p:sp>
    </p:spTree>
    <p:extLst>
      <p:ext uri="{BB962C8B-B14F-4D97-AF65-F5344CB8AC3E}">
        <p14:creationId xmlns:p14="http://schemas.microsoft.com/office/powerpoint/2010/main" val="1605637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FAFC175-3966-4597-86D5-4E852337CC28}"/>
              </a:ext>
            </a:extLst>
          </p:cNvPr>
          <p:cNvGraphicFramePr/>
          <p:nvPr>
            <p:extLst>
              <p:ext uri="{D42A27DB-BD31-4B8C-83A1-F6EECF244321}">
                <p14:modId xmlns:p14="http://schemas.microsoft.com/office/powerpoint/2010/main" val="1611191133"/>
              </p:ext>
            </p:extLst>
          </p:nvPr>
        </p:nvGraphicFramePr>
        <p:xfrm>
          <a:off x="3697357" y="2160101"/>
          <a:ext cx="4625010" cy="2096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74891C60-83CA-40E3-8D0B-B81C427E23A5}"/>
              </a:ext>
            </a:extLst>
          </p:cNvPr>
          <p:cNvSpPr/>
          <p:nvPr/>
        </p:nvSpPr>
        <p:spPr>
          <a:xfrm>
            <a:off x="1119809" y="2160101"/>
            <a:ext cx="2372139" cy="209642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Seller </a:t>
            </a:r>
          </a:p>
        </p:txBody>
      </p:sp>
      <p:sp>
        <p:nvSpPr>
          <p:cNvPr id="4" name="Rectangle 3">
            <a:extLst>
              <a:ext uri="{FF2B5EF4-FFF2-40B4-BE49-F238E27FC236}">
                <a16:creationId xmlns:a16="http://schemas.microsoft.com/office/drawing/2014/main" id="{471C031D-24C7-4269-A7A6-231DAB868A9A}"/>
              </a:ext>
            </a:extLst>
          </p:cNvPr>
          <p:cNvSpPr/>
          <p:nvPr/>
        </p:nvSpPr>
        <p:spPr>
          <a:xfrm>
            <a:off x="8700054" y="2160101"/>
            <a:ext cx="2372139" cy="209642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Buyer </a:t>
            </a:r>
          </a:p>
        </p:txBody>
      </p:sp>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4658139" cy="646331"/>
          </a:xfrm>
          <a:prstGeom prst="rect">
            <a:avLst/>
          </a:prstGeom>
          <a:noFill/>
        </p:spPr>
        <p:txBody>
          <a:bodyPr wrap="square" rtlCol="0">
            <a:spAutoFit/>
          </a:bodyPr>
          <a:lstStyle/>
          <a:p>
            <a:r>
              <a:rPr lang="en-US" sz="3600" b="1" dirty="0"/>
              <a:t>Commercial Exchange </a:t>
            </a:r>
          </a:p>
        </p:txBody>
      </p:sp>
      <p:sp>
        <p:nvSpPr>
          <p:cNvPr id="7" name="TextBox 6">
            <a:extLst>
              <a:ext uri="{FF2B5EF4-FFF2-40B4-BE49-F238E27FC236}">
                <a16:creationId xmlns:a16="http://schemas.microsoft.com/office/drawing/2014/main" id="{A4674061-F65D-4C4B-8A15-5DD93F71D202}"/>
              </a:ext>
            </a:extLst>
          </p:cNvPr>
          <p:cNvSpPr txBox="1"/>
          <p:nvPr/>
        </p:nvSpPr>
        <p:spPr>
          <a:xfrm>
            <a:off x="3048000" y="4905466"/>
            <a:ext cx="6096000" cy="1200329"/>
          </a:xfrm>
          <a:prstGeom prst="rect">
            <a:avLst/>
          </a:prstGeom>
          <a:noFill/>
        </p:spPr>
        <p:txBody>
          <a:bodyPr wrap="square">
            <a:spAutoFit/>
          </a:bodyPr>
          <a:lstStyle/>
          <a:p>
            <a:r>
              <a:rPr lang="en-US" sz="2400" dirty="0">
                <a:effectLst/>
                <a:latin typeface="Arial" panose="020B0604020202020204" pitchFamily="34" charset="0"/>
              </a:rPr>
              <a:t>• </a:t>
            </a:r>
            <a:r>
              <a:rPr lang="en-US" sz="2400" b="1" dirty="0">
                <a:effectLst/>
                <a:latin typeface="Arial" panose="020B0604020202020204" pitchFamily="34" charset="0"/>
              </a:rPr>
              <a:t>Product: </a:t>
            </a:r>
            <a:r>
              <a:rPr lang="en-US" sz="2400" dirty="0">
                <a:effectLst/>
                <a:latin typeface="Arial" panose="020B0604020202020204" pitchFamily="34" charset="0"/>
              </a:rPr>
              <a:t>good or service</a:t>
            </a:r>
            <a:br>
              <a:rPr lang="en-US" sz="2400" dirty="0"/>
            </a:br>
            <a:r>
              <a:rPr lang="en-US" sz="2400" b="1" dirty="0">
                <a:effectLst/>
                <a:latin typeface="Arial" panose="020B0604020202020204" pitchFamily="34" charset="0"/>
              </a:rPr>
              <a:t>• Buyer: </a:t>
            </a:r>
            <a:r>
              <a:rPr lang="en-US" sz="2400" dirty="0">
                <a:effectLst/>
                <a:latin typeface="Arial" panose="020B0604020202020204" pitchFamily="34" charset="0"/>
              </a:rPr>
              <a:t>consumer or business customer</a:t>
            </a:r>
            <a:br>
              <a:rPr lang="en-US" sz="2400" dirty="0"/>
            </a:br>
            <a:r>
              <a:rPr lang="en-US" sz="2400" dirty="0">
                <a:effectLst/>
                <a:latin typeface="Arial" panose="020B0604020202020204" pitchFamily="34" charset="0"/>
              </a:rPr>
              <a:t>• Something in exchange: </a:t>
            </a:r>
            <a:r>
              <a:rPr lang="en-US" sz="2400" b="1" dirty="0">
                <a:effectLst/>
                <a:latin typeface="Arial" panose="020B0604020202020204" pitchFamily="34" charset="0"/>
              </a:rPr>
              <a:t>price</a:t>
            </a:r>
            <a:endParaRPr lang="en-US" sz="2400" b="1" dirty="0"/>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7"/>
          <a:stretch>
            <a:fillRect/>
          </a:stretch>
        </p:blipFill>
        <p:spPr>
          <a:xfrm>
            <a:off x="2440788" y="1297726"/>
            <a:ext cx="9902229" cy="204838"/>
          </a:xfrm>
          <a:prstGeom prst="rect">
            <a:avLst/>
          </a:prstGeom>
        </p:spPr>
      </p:pic>
    </p:spTree>
    <p:extLst>
      <p:ext uri="{BB962C8B-B14F-4D97-AF65-F5344CB8AC3E}">
        <p14:creationId xmlns:p14="http://schemas.microsoft.com/office/powerpoint/2010/main" val="865547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51405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841406"/>
            <a:ext cx="9533101" cy="1114408"/>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4- Understand the Risks Associated With Making and Selling Your Product.</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68C6CC74-7FE3-40A6-BED2-743F713ACF5C}"/>
              </a:ext>
            </a:extLst>
          </p:cNvPr>
          <p:cNvPicPr>
            <a:picLocks noChangeAspect="1"/>
          </p:cNvPicPr>
          <p:nvPr/>
        </p:nvPicPr>
        <p:blipFill>
          <a:blip r:embed="rId4"/>
          <a:stretch>
            <a:fillRect/>
          </a:stretch>
        </p:blipFill>
        <p:spPr>
          <a:xfrm rot="5400000">
            <a:off x="3061064" y="1044579"/>
            <a:ext cx="620693" cy="3620378"/>
          </a:xfrm>
          <a:prstGeom prst="rect">
            <a:avLst/>
          </a:prstGeom>
        </p:spPr>
      </p:pic>
      <p:sp>
        <p:nvSpPr>
          <p:cNvPr id="15" name="TextBox 14">
            <a:extLst>
              <a:ext uri="{FF2B5EF4-FFF2-40B4-BE49-F238E27FC236}">
                <a16:creationId xmlns:a16="http://schemas.microsoft.com/office/drawing/2014/main" id="{E42A6CDD-2A2E-4A50-BC17-14D0C68838D2}"/>
              </a:ext>
            </a:extLst>
          </p:cNvPr>
          <p:cNvSpPr txBox="1"/>
          <p:nvPr/>
        </p:nvSpPr>
        <p:spPr>
          <a:xfrm>
            <a:off x="1834409" y="2637189"/>
            <a:ext cx="9220160" cy="461665"/>
          </a:xfrm>
          <a:prstGeom prst="rect">
            <a:avLst/>
          </a:prstGeom>
          <a:noFill/>
        </p:spPr>
        <p:txBody>
          <a:bodyPr wrap="square">
            <a:spAutoFit/>
          </a:bodyPr>
          <a:lstStyle/>
          <a:p>
            <a:r>
              <a:rPr lang="en-US" sz="2400" dirty="0">
                <a:solidFill>
                  <a:schemeClr val="bg1"/>
                </a:solidFill>
              </a:rPr>
              <a:t>Definition of Risks </a:t>
            </a:r>
          </a:p>
        </p:txBody>
      </p:sp>
      <p:sp>
        <p:nvSpPr>
          <p:cNvPr id="13" name="TextBox 12">
            <a:extLst>
              <a:ext uri="{FF2B5EF4-FFF2-40B4-BE49-F238E27FC236}">
                <a16:creationId xmlns:a16="http://schemas.microsoft.com/office/drawing/2014/main" id="{5B22BCA3-8436-428A-B26A-4A0E04FB9EFC}"/>
              </a:ext>
            </a:extLst>
          </p:cNvPr>
          <p:cNvSpPr txBox="1"/>
          <p:nvPr/>
        </p:nvSpPr>
        <p:spPr>
          <a:xfrm>
            <a:off x="1560444" y="3335729"/>
            <a:ext cx="9220160" cy="707886"/>
          </a:xfrm>
          <a:prstGeom prst="rect">
            <a:avLst/>
          </a:prstGeom>
          <a:noFill/>
        </p:spPr>
        <p:txBody>
          <a:bodyPr wrap="square">
            <a:spAutoFit/>
          </a:bodyPr>
          <a:lstStyle/>
          <a:p>
            <a:r>
              <a:rPr lang="en-US" sz="2000" b="1" dirty="0">
                <a:effectLst/>
              </a:rPr>
              <a:t>All the uncertainties and risks that can cause a product development effort to be unsuccessful.</a:t>
            </a:r>
            <a:endParaRPr lang="en-US" sz="2000" dirty="0"/>
          </a:p>
        </p:txBody>
      </p:sp>
    </p:spTree>
    <p:extLst>
      <p:ext uri="{BB962C8B-B14F-4D97-AF65-F5344CB8AC3E}">
        <p14:creationId xmlns:p14="http://schemas.microsoft.com/office/powerpoint/2010/main" val="18295364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graphicFrame>
        <p:nvGraphicFramePr>
          <p:cNvPr id="6" name="Diagram 5">
            <a:extLst>
              <a:ext uri="{FF2B5EF4-FFF2-40B4-BE49-F238E27FC236}">
                <a16:creationId xmlns:a16="http://schemas.microsoft.com/office/drawing/2014/main" id="{F2FF36CF-B335-4A22-B41F-78609A2B478B}"/>
              </a:ext>
            </a:extLst>
          </p:cNvPr>
          <p:cNvGraphicFramePr/>
          <p:nvPr/>
        </p:nvGraphicFramePr>
        <p:xfrm>
          <a:off x="1444487" y="1709530"/>
          <a:ext cx="6122504" cy="49033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Picture 9" descr="A picture containing text, clipart&#10;&#10;Description automatically generated">
            <a:extLst>
              <a:ext uri="{FF2B5EF4-FFF2-40B4-BE49-F238E27FC236}">
                <a16:creationId xmlns:a16="http://schemas.microsoft.com/office/drawing/2014/main" id="{C4979D22-9F44-47DF-8BEA-5AD0A9E54AF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20577" y="3737114"/>
            <a:ext cx="2567194" cy="2567194"/>
          </a:xfrm>
          <a:prstGeom prst="rect">
            <a:avLst/>
          </a:prstGeom>
        </p:spPr>
      </p:pic>
    </p:spTree>
    <p:extLst>
      <p:ext uri="{BB962C8B-B14F-4D97-AF65-F5344CB8AC3E}">
        <p14:creationId xmlns:p14="http://schemas.microsoft.com/office/powerpoint/2010/main" val="14413726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sp>
        <p:nvSpPr>
          <p:cNvPr id="7" name="TextBox 6">
            <a:extLst>
              <a:ext uri="{FF2B5EF4-FFF2-40B4-BE49-F238E27FC236}">
                <a16:creationId xmlns:a16="http://schemas.microsoft.com/office/drawing/2014/main" id="{C6695290-C921-443E-B066-2CDB8B333094}"/>
              </a:ext>
            </a:extLst>
          </p:cNvPr>
          <p:cNvSpPr txBox="1"/>
          <p:nvPr/>
        </p:nvSpPr>
        <p:spPr>
          <a:xfrm>
            <a:off x="1371599" y="1932013"/>
            <a:ext cx="10025269" cy="2677656"/>
          </a:xfrm>
          <a:prstGeom prst="rect">
            <a:avLst/>
          </a:prstGeom>
          <a:noFill/>
          <a:ln>
            <a:solidFill>
              <a:srgbClr val="FFC000"/>
            </a:solidFill>
          </a:ln>
        </p:spPr>
        <p:txBody>
          <a:bodyPr wrap="square">
            <a:spAutoFit/>
          </a:bodyPr>
          <a:lstStyle/>
          <a:p>
            <a:pPr fontAlgn="base">
              <a:buFont typeface="Arial" panose="020B0604020202020204" pitchFamily="34" charset="0"/>
              <a:buChar char="•"/>
            </a:pPr>
            <a:r>
              <a:rPr lang="en-US" sz="2400" b="1" dirty="0">
                <a:effectLst/>
              </a:rPr>
              <a:t>Technology risks – </a:t>
            </a:r>
            <a:r>
              <a:rPr lang="en-US" sz="2400" dirty="0">
                <a:effectLst/>
              </a:rPr>
              <a:t>When incorporating new technology in a product, there’s a chance your team may have blind spots or lack specific capabilities that could cause roadblocks during development.</a:t>
            </a:r>
            <a:br>
              <a:rPr lang="en-US" sz="2400" dirty="0">
                <a:effectLst/>
              </a:rPr>
            </a:br>
            <a:r>
              <a:rPr lang="en-US" sz="2400" b="1" dirty="0">
                <a:solidFill>
                  <a:srgbClr val="6AAAE4"/>
                </a:solidFill>
                <a:effectLst/>
              </a:rPr>
              <a:t>Solution:</a:t>
            </a:r>
            <a:r>
              <a:rPr lang="en-US" sz="2400" dirty="0">
                <a:solidFill>
                  <a:srgbClr val="6AAAE4"/>
                </a:solidFill>
                <a:effectLst/>
              </a:rPr>
              <a:t> </a:t>
            </a:r>
            <a:r>
              <a:rPr lang="en-US" sz="2400" dirty="0">
                <a:effectLst/>
              </a:rPr>
              <a:t>Bringing in outside experts, such as an advanced manufacturing partner, can fill in knowledge gaps and add capabilities to your project team.</a:t>
            </a:r>
          </a:p>
          <a:p>
            <a:pPr fontAlgn="base"/>
            <a:endParaRPr lang="en-US" sz="2400" dirty="0">
              <a:effectLst/>
            </a:endParaRPr>
          </a:p>
          <a:p>
            <a:pPr fontAlgn="base"/>
            <a:endParaRPr lang="en-US" sz="2400" dirty="0">
              <a:effectLst/>
            </a:endParaRPr>
          </a:p>
        </p:txBody>
      </p:sp>
      <p:pic>
        <p:nvPicPr>
          <p:cNvPr id="4" name="Picture 3">
            <a:extLst>
              <a:ext uri="{FF2B5EF4-FFF2-40B4-BE49-F238E27FC236}">
                <a16:creationId xmlns:a16="http://schemas.microsoft.com/office/drawing/2014/main" id="{E06792C9-132C-91C9-1CE9-647CE1D72797}"/>
              </a:ext>
            </a:extLst>
          </p:cNvPr>
          <p:cNvPicPr>
            <a:picLocks noChangeAspect="1"/>
          </p:cNvPicPr>
          <p:nvPr/>
        </p:nvPicPr>
        <p:blipFill>
          <a:blip r:embed="rId3"/>
          <a:stretch>
            <a:fillRect/>
          </a:stretch>
        </p:blipFill>
        <p:spPr>
          <a:xfrm>
            <a:off x="7689234" y="4667250"/>
            <a:ext cx="2190750" cy="2190750"/>
          </a:xfrm>
          <a:prstGeom prst="rect">
            <a:avLst/>
          </a:prstGeom>
        </p:spPr>
      </p:pic>
    </p:spTree>
    <p:extLst>
      <p:ext uri="{BB962C8B-B14F-4D97-AF65-F5344CB8AC3E}">
        <p14:creationId xmlns:p14="http://schemas.microsoft.com/office/powerpoint/2010/main" val="83013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sp>
        <p:nvSpPr>
          <p:cNvPr id="7" name="TextBox 6">
            <a:extLst>
              <a:ext uri="{FF2B5EF4-FFF2-40B4-BE49-F238E27FC236}">
                <a16:creationId xmlns:a16="http://schemas.microsoft.com/office/drawing/2014/main" id="{C6695290-C921-443E-B066-2CDB8B333094}"/>
              </a:ext>
            </a:extLst>
          </p:cNvPr>
          <p:cNvSpPr txBox="1"/>
          <p:nvPr/>
        </p:nvSpPr>
        <p:spPr>
          <a:xfrm>
            <a:off x="1371599" y="1932013"/>
            <a:ext cx="10025269" cy="4154984"/>
          </a:xfrm>
          <a:prstGeom prst="rect">
            <a:avLst/>
          </a:prstGeom>
          <a:noFill/>
          <a:ln>
            <a:solidFill>
              <a:srgbClr val="FFC000"/>
            </a:solidFill>
          </a:ln>
        </p:spPr>
        <p:txBody>
          <a:bodyPr wrap="square">
            <a:spAutoFit/>
          </a:bodyPr>
          <a:lstStyle/>
          <a:p>
            <a:pPr fontAlgn="base">
              <a:buFont typeface="Arial" panose="020B0604020202020204" pitchFamily="34" charset="0"/>
              <a:buChar char="•"/>
            </a:pPr>
            <a:r>
              <a:rPr lang="en-US" sz="2400" b="1" dirty="0">
                <a:effectLst/>
              </a:rPr>
              <a:t>5 Critical Risks Facing the Technology Industry</a:t>
            </a:r>
          </a:p>
          <a:p>
            <a:pPr fontAlgn="base">
              <a:buFont typeface="Arial" panose="020B0604020202020204" pitchFamily="34" charset="0"/>
              <a:buChar char="•"/>
            </a:pPr>
            <a:endParaRPr lang="en-US" sz="2400" b="1" dirty="0">
              <a:effectLst/>
            </a:endParaRPr>
          </a:p>
          <a:p>
            <a:pPr fontAlgn="base">
              <a:buFont typeface="Arial" panose="020B0604020202020204" pitchFamily="34" charset="0"/>
              <a:buChar char="•"/>
            </a:pPr>
            <a:r>
              <a:rPr lang="en-US" sz="2400" dirty="0">
                <a:effectLst/>
              </a:rPr>
              <a:t>1) Cyber Security Awareness of cyber risk increases every day as more and more businesses are threatened with some form of cyber attack. Yet companies still neglect to prepare for such threats</a:t>
            </a:r>
          </a:p>
          <a:p>
            <a:pPr fontAlgn="base">
              <a:buFont typeface="Arial" panose="020B0604020202020204" pitchFamily="34" charset="0"/>
              <a:buChar char="•"/>
            </a:pPr>
            <a:r>
              <a:rPr lang="en-US" sz="2400" dirty="0">
                <a:effectLst/>
              </a:rPr>
              <a:t>2) Robots and Artificial Intelligence If a robot malfunctions, who is at fault? The user or the manufacturer? </a:t>
            </a:r>
          </a:p>
          <a:p>
            <a:pPr fontAlgn="base">
              <a:buFont typeface="Arial" panose="020B0604020202020204" pitchFamily="34" charset="0"/>
              <a:buChar char="•"/>
            </a:pPr>
            <a:r>
              <a:rPr lang="en-US" sz="2400" dirty="0">
                <a:effectLst/>
              </a:rPr>
              <a:t>3) Steep Pressure to Innovate </a:t>
            </a:r>
          </a:p>
          <a:p>
            <a:pPr fontAlgn="base">
              <a:buFont typeface="Arial" panose="020B0604020202020204" pitchFamily="34" charset="0"/>
              <a:buChar char="•"/>
            </a:pPr>
            <a:r>
              <a:rPr lang="en-US" sz="2400" dirty="0">
                <a:effectLst/>
              </a:rPr>
              <a:t>4) Workforce Shortage </a:t>
            </a:r>
          </a:p>
          <a:p>
            <a:pPr fontAlgn="base">
              <a:buFont typeface="Arial" panose="020B0604020202020204" pitchFamily="34" charset="0"/>
              <a:buChar char="•"/>
            </a:pPr>
            <a:r>
              <a:rPr lang="en-US" sz="2400" dirty="0">
                <a:effectLst/>
              </a:rPr>
              <a:t>5) Lacking in Diversity </a:t>
            </a:r>
          </a:p>
          <a:p>
            <a:pPr fontAlgn="base"/>
            <a:endParaRPr lang="en-US" sz="2400" dirty="0">
              <a:effectLst/>
            </a:endParaRPr>
          </a:p>
        </p:txBody>
      </p:sp>
    </p:spTree>
    <p:extLst>
      <p:ext uri="{BB962C8B-B14F-4D97-AF65-F5344CB8AC3E}">
        <p14:creationId xmlns:p14="http://schemas.microsoft.com/office/powerpoint/2010/main" val="2391269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pic>
        <p:nvPicPr>
          <p:cNvPr id="2" name="Picture 1">
            <a:extLst>
              <a:ext uri="{FF2B5EF4-FFF2-40B4-BE49-F238E27FC236}">
                <a16:creationId xmlns:a16="http://schemas.microsoft.com/office/drawing/2014/main" id="{F667D068-027C-55DA-DAF6-94C95FC36DE9}"/>
              </a:ext>
            </a:extLst>
          </p:cNvPr>
          <p:cNvPicPr>
            <a:picLocks noChangeAspect="1"/>
          </p:cNvPicPr>
          <p:nvPr/>
        </p:nvPicPr>
        <p:blipFill>
          <a:blip r:embed="rId3"/>
          <a:stretch>
            <a:fillRect/>
          </a:stretch>
        </p:blipFill>
        <p:spPr>
          <a:xfrm>
            <a:off x="5865934" y="1731051"/>
            <a:ext cx="5524500" cy="4914005"/>
          </a:xfrm>
          <a:prstGeom prst="rect">
            <a:avLst/>
          </a:prstGeom>
        </p:spPr>
      </p:pic>
      <p:sp>
        <p:nvSpPr>
          <p:cNvPr id="3" name="TextBox 2">
            <a:extLst>
              <a:ext uri="{FF2B5EF4-FFF2-40B4-BE49-F238E27FC236}">
                <a16:creationId xmlns:a16="http://schemas.microsoft.com/office/drawing/2014/main" id="{91D051F9-E450-931F-F2DA-DAB6484E5807}"/>
              </a:ext>
            </a:extLst>
          </p:cNvPr>
          <p:cNvSpPr txBox="1"/>
          <p:nvPr/>
        </p:nvSpPr>
        <p:spPr>
          <a:xfrm>
            <a:off x="938043" y="2280181"/>
            <a:ext cx="4138924" cy="2862322"/>
          </a:xfrm>
          <a:prstGeom prst="rect">
            <a:avLst/>
          </a:prstGeom>
          <a:noFill/>
        </p:spPr>
        <p:txBody>
          <a:bodyPr wrap="square" rtlCol="0">
            <a:spAutoFit/>
          </a:bodyPr>
          <a:lstStyle/>
          <a:p>
            <a:r>
              <a:rPr lang="en-US" b="1" dirty="0">
                <a:solidFill>
                  <a:srgbClr val="FF0000"/>
                </a:solidFill>
              </a:rPr>
              <a:t>Technology Risk Template</a:t>
            </a:r>
          </a:p>
          <a:p>
            <a:endParaRPr lang="en-US" b="1" dirty="0"/>
          </a:p>
          <a:p>
            <a:r>
              <a:rPr lang="en-US" b="1" dirty="0"/>
              <a:t> A template is used to perform security risk and vulnerability assessments in your business.</a:t>
            </a:r>
          </a:p>
          <a:p>
            <a:endParaRPr lang="en-US" b="1" dirty="0"/>
          </a:p>
          <a:p>
            <a:r>
              <a:rPr lang="en-US" b="1" dirty="0"/>
              <a:t> IT Professionals can use this as a guide for the following:</a:t>
            </a:r>
          </a:p>
          <a:p>
            <a:r>
              <a:rPr lang="en-US" b="1" dirty="0"/>
              <a:t> Identify the source of threat and describe existing controls</a:t>
            </a:r>
          </a:p>
        </p:txBody>
      </p:sp>
    </p:spTree>
    <p:extLst>
      <p:ext uri="{BB962C8B-B14F-4D97-AF65-F5344CB8AC3E}">
        <p14:creationId xmlns:p14="http://schemas.microsoft.com/office/powerpoint/2010/main" val="39756510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pic>
        <p:nvPicPr>
          <p:cNvPr id="2" name="Picture 1">
            <a:extLst>
              <a:ext uri="{FF2B5EF4-FFF2-40B4-BE49-F238E27FC236}">
                <a16:creationId xmlns:a16="http://schemas.microsoft.com/office/drawing/2014/main" id="{F667D068-027C-55DA-DAF6-94C95FC36DE9}"/>
              </a:ext>
            </a:extLst>
          </p:cNvPr>
          <p:cNvPicPr>
            <a:picLocks noChangeAspect="1"/>
          </p:cNvPicPr>
          <p:nvPr/>
        </p:nvPicPr>
        <p:blipFill rotWithShape="1">
          <a:blip r:embed="rId3"/>
          <a:srcRect t="54481" b="-1"/>
          <a:stretch/>
        </p:blipFill>
        <p:spPr>
          <a:xfrm>
            <a:off x="5017827" y="2280181"/>
            <a:ext cx="6962633" cy="2819118"/>
          </a:xfrm>
          <a:prstGeom prst="rect">
            <a:avLst/>
          </a:prstGeom>
        </p:spPr>
      </p:pic>
      <p:sp>
        <p:nvSpPr>
          <p:cNvPr id="3" name="TextBox 2">
            <a:extLst>
              <a:ext uri="{FF2B5EF4-FFF2-40B4-BE49-F238E27FC236}">
                <a16:creationId xmlns:a16="http://schemas.microsoft.com/office/drawing/2014/main" id="{91D051F9-E450-931F-F2DA-DAB6484E5807}"/>
              </a:ext>
            </a:extLst>
          </p:cNvPr>
          <p:cNvSpPr txBox="1"/>
          <p:nvPr/>
        </p:nvSpPr>
        <p:spPr>
          <a:xfrm>
            <a:off x="938043" y="2280181"/>
            <a:ext cx="4138924" cy="2862322"/>
          </a:xfrm>
          <a:prstGeom prst="rect">
            <a:avLst/>
          </a:prstGeom>
          <a:noFill/>
        </p:spPr>
        <p:txBody>
          <a:bodyPr wrap="square" rtlCol="0">
            <a:spAutoFit/>
          </a:bodyPr>
          <a:lstStyle/>
          <a:p>
            <a:r>
              <a:rPr lang="en-US" b="1" dirty="0">
                <a:solidFill>
                  <a:srgbClr val="FF0000"/>
                </a:solidFill>
              </a:rPr>
              <a:t>Technology Risk Template</a:t>
            </a:r>
          </a:p>
          <a:p>
            <a:endParaRPr lang="en-US" b="1" dirty="0"/>
          </a:p>
          <a:p>
            <a:r>
              <a:rPr lang="en-US" b="1" dirty="0"/>
              <a:t> A template is used to perform security risk and vulnerability assessments in your business.</a:t>
            </a:r>
          </a:p>
          <a:p>
            <a:endParaRPr lang="en-US" b="1" dirty="0"/>
          </a:p>
          <a:p>
            <a:r>
              <a:rPr lang="en-US" b="1" dirty="0"/>
              <a:t> IT Professionals can use this as a guide for the following:</a:t>
            </a:r>
          </a:p>
          <a:p>
            <a:r>
              <a:rPr lang="en-US" b="1" dirty="0"/>
              <a:t> Identify the source of threat and describe existing controls</a:t>
            </a:r>
          </a:p>
        </p:txBody>
      </p:sp>
    </p:spTree>
    <p:extLst>
      <p:ext uri="{BB962C8B-B14F-4D97-AF65-F5344CB8AC3E}">
        <p14:creationId xmlns:p14="http://schemas.microsoft.com/office/powerpoint/2010/main" val="12968382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sp>
        <p:nvSpPr>
          <p:cNvPr id="7" name="TextBox 6">
            <a:extLst>
              <a:ext uri="{FF2B5EF4-FFF2-40B4-BE49-F238E27FC236}">
                <a16:creationId xmlns:a16="http://schemas.microsoft.com/office/drawing/2014/main" id="{C6695290-C921-443E-B066-2CDB8B333094}"/>
              </a:ext>
            </a:extLst>
          </p:cNvPr>
          <p:cNvSpPr txBox="1"/>
          <p:nvPr/>
        </p:nvSpPr>
        <p:spPr>
          <a:xfrm>
            <a:off x="1371599" y="1932013"/>
            <a:ext cx="10025269" cy="2308324"/>
          </a:xfrm>
          <a:prstGeom prst="rect">
            <a:avLst/>
          </a:prstGeom>
          <a:noFill/>
          <a:ln>
            <a:solidFill>
              <a:srgbClr val="FFC000"/>
            </a:solidFill>
          </a:ln>
        </p:spPr>
        <p:txBody>
          <a:bodyPr wrap="square">
            <a:spAutoFit/>
          </a:bodyPr>
          <a:lstStyle/>
          <a:p>
            <a:pPr fontAlgn="base"/>
            <a:endParaRPr lang="en-US" sz="2400" dirty="0">
              <a:effectLst/>
            </a:endParaRPr>
          </a:p>
          <a:p>
            <a:pPr fontAlgn="base">
              <a:buFont typeface="Arial" panose="020B0604020202020204" pitchFamily="34" charset="0"/>
              <a:buChar char="•"/>
            </a:pPr>
            <a:r>
              <a:rPr lang="en-US" sz="2400" b="1" dirty="0">
                <a:effectLst/>
              </a:rPr>
              <a:t>Performance risks – </a:t>
            </a:r>
            <a:r>
              <a:rPr lang="en-US" sz="2400" dirty="0">
                <a:effectLst/>
              </a:rPr>
              <a:t>The function and reliability of the product in real-world conditions. </a:t>
            </a:r>
          </a:p>
          <a:p>
            <a:pPr fontAlgn="base"/>
            <a:r>
              <a:rPr lang="en-US" sz="2400" b="1" dirty="0">
                <a:solidFill>
                  <a:srgbClr val="6AAAE4"/>
                </a:solidFill>
                <a:effectLst/>
              </a:rPr>
              <a:t>Solution:</a:t>
            </a:r>
            <a:r>
              <a:rPr lang="en-US" sz="2400" dirty="0">
                <a:effectLst/>
              </a:rPr>
              <a:t> During the Develop and Validate steps, functional prototyping and testing are conducted to confirm the product works as intended.</a:t>
            </a:r>
          </a:p>
          <a:p>
            <a:pPr fontAlgn="base"/>
            <a:endParaRPr lang="en-US" sz="2400" dirty="0">
              <a:effectLst/>
            </a:endParaRPr>
          </a:p>
        </p:txBody>
      </p:sp>
      <p:pic>
        <p:nvPicPr>
          <p:cNvPr id="4" name="Picture 3">
            <a:extLst>
              <a:ext uri="{FF2B5EF4-FFF2-40B4-BE49-F238E27FC236}">
                <a16:creationId xmlns:a16="http://schemas.microsoft.com/office/drawing/2014/main" id="{F047C81E-0082-2E18-5EE6-9C06A838469D}"/>
              </a:ext>
            </a:extLst>
          </p:cNvPr>
          <p:cNvPicPr>
            <a:picLocks noChangeAspect="1"/>
          </p:cNvPicPr>
          <p:nvPr/>
        </p:nvPicPr>
        <p:blipFill rotWithShape="1">
          <a:blip r:embed="rId3"/>
          <a:srcRect t="14200" r="19389" b="23338"/>
          <a:stretch/>
        </p:blipFill>
        <p:spPr>
          <a:xfrm>
            <a:off x="5616819" y="4014031"/>
            <a:ext cx="5989027" cy="2611852"/>
          </a:xfrm>
          <a:prstGeom prst="rect">
            <a:avLst/>
          </a:prstGeom>
        </p:spPr>
      </p:pic>
      <p:sp>
        <p:nvSpPr>
          <p:cNvPr id="9" name="TextBox 8">
            <a:extLst>
              <a:ext uri="{FF2B5EF4-FFF2-40B4-BE49-F238E27FC236}">
                <a16:creationId xmlns:a16="http://schemas.microsoft.com/office/drawing/2014/main" id="{CDACC188-5705-52AD-C8BC-64B6B229285D}"/>
              </a:ext>
            </a:extLst>
          </p:cNvPr>
          <p:cNvSpPr txBox="1"/>
          <p:nvPr/>
        </p:nvSpPr>
        <p:spPr>
          <a:xfrm>
            <a:off x="627742" y="4605594"/>
            <a:ext cx="4285454" cy="400110"/>
          </a:xfrm>
          <a:prstGeom prst="rect">
            <a:avLst/>
          </a:prstGeom>
          <a:noFill/>
        </p:spPr>
        <p:txBody>
          <a:bodyPr wrap="square">
            <a:spAutoFit/>
          </a:bodyPr>
          <a:lstStyle/>
          <a:p>
            <a:r>
              <a:rPr lang="en-US" sz="2000" b="1" dirty="0"/>
              <a:t>The infamous Phone that Caught Fire</a:t>
            </a:r>
          </a:p>
        </p:txBody>
      </p:sp>
    </p:spTree>
    <p:extLst>
      <p:ext uri="{BB962C8B-B14F-4D97-AF65-F5344CB8AC3E}">
        <p14:creationId xmlns:p14="http://schemas.microsoft.com/office/powerpoint/2010/main" val="2811138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sp>
        <p:nvSpPr>
          <p:cNvPr id="7" name="TextBox 6">
            <a:extLst>
              <a:ext uri="{FF2B5EF4-FFF2-40B4-BE49-F238E27FC236}">
                <a16:creationId xmlns:a16="http://schemas.microsoft.com/office/drawing/2014/main" id="{C6695290-C921-443E-B066-2CDB8B333094}"/>
              </a:ext>
            </a:extLst>
          </p:cNvPr>
          <p:cNvSpPr txBox="1"/>
          <p:nvPr/>
        </p:nvSpPr>
        <p:spPr>
          <a:xfrm>
            <a:off x="1371599" y="1932013"/>
            <a:ext cx="10025269" cy="3785652"/>
          </a:xfrm>
          <a:prstGeom prst="rect">
            <a:avLst/>
          </a:prstGeom>
          <a:noFill/>
          <a:ln>
            <a:solidFill>
              <a:srgbClr val="FFC000"/>
            </a:solidFill>
          </a:ln>
        </p:spPr>
        <p:txBody>
          <a:bodyPr wrap="square">
            <a:spAutoFit/>
          </a:bodyPr>
          <a:lstStyle/>
          <a:p>
            <a:pPr fontAlgn="base"/>
            <a:endParaRPr lang="en-US" sz="2400" dirty="0">
              <a:effectLst/>
            </a:endParaRPr>
          </a:p>
          <a:p>
            <a:pPr fontAlgn="base">
              <a:buFont typeface="Arial" panose="020B0604020202020204" pitchFamily="34" charset="0"/>
              <a:buChar char="•"/>
            </a:pPr>
            <a:r>
              <a:rPr lang="en-US" sz="2400" b="1" dirty="0">
                <a:effectLst/>
              </a:rPr>
              <a:t>Performance risks – </a:t>
            </a:r>
            <a:endParaRPr lang="en-US" sz="2400" dirty="0">
              <a:effectLst/>
            </a:endParaRPr>
          </a:p>
          <a:p>
            <a:pPr fontAlgn="base"/>
            <a:r>
              <a:rPr lang="en-US" sz="2400" dirty="0">
                <a:effectLst/>
              </a:rPr>
              <a:t>A product is considered to be a failure when its occupancy in the market leads to the following:</a:t>
            </a:r>
          </a:p>
          <a:p>
            <a:pPr fontAlgn="base"/>
            <a:endParaRPr lang="en-US" sz="2400" dirty="0">
              <a:effectLst/>
            </a:endParaRPr>
          </a:p>
          <a:p>
            <a:pPr marL="342900" indent="-342900" fontAlgn="base">
              <a:buFont typeface="Wingdings" panose="05000000000000000000" pitchFamily="2" charset="2"/>
              <a:buChar char="q"/>
            </a:pPr>
            <a:r>
              <a:rPr lang="en-US" sz="2400" dirty="0">
                <a:effectLst/>
              </a:rPr>
              <a:t>Sudden withdrawal of the product from the market.</a:t>
            </a:r>
          </a:p>
          <a:p>
            <a:pPr marL="342900" indent="-342900" fontAlgn="base">
              <a:buFont typeface="Wingdings" panose="05000000000000000000" pitchFamily="2" charset="2"/>
              <a:buChar char="q"/>
            </a:pPr>
            <a:r>
              <a:rPr lang="en-US" sz="2400" dirty="0">
                <a:effectLst/>
              </a:rPr>
              <a:t>The inability of the product to achieve profits.</a:t>
            </a:r>
          </a:p>
          <a:p>
            <a:pPr marL="342900" indent="-342900" fontAlgn="base">
              <a:buFont typeface="Wingdings" panose="05000000000000000000" pitchFamily="2" charset="2"/>
              <a:buChar char="q"/>
            </a:pPr>
            <a:r>
              <a:rPr lang="en-US" sz="2400" dirty="0">
                <a:effectLst/>
              </a:rPr>
              <a:t>The inability to complete its life cycle.</a:t>
            </a:r>
          </a:p>
          <a:p>
            <a:pPr marL="342900" indent="-342900" fontAlgn="base">
              <a:buFont typeface="Wingdings" panose="05000000000000000000" pitchFamily="2" charset="2"/>
              <a:buChar char="q"/>
            </a:pPr>
            <a:r>
              <a:rPr lang="en-US" sz="2400" dirty="0">
                <a:effectLst/>
              </a:rPr>
              <a:t>The inability of the product to retain market share to continue with its place in the market</a:t>
            </a:r>
          </a:p>
        </p:txBody>
      </p:sp>
    </p:spTree>
    <p:extLst>
      <p:ext uri="{BB962C8B-B14F-4D97-AF65-F5344CB8AC3E}">
        <p14:creationId xmlns:p14="http://schemas.microsoft.com/office/powerpoint/2010/main" val="15671319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sp>
        <p:nvSpPr>
          <p:cNvPr id="7" name="TextBox 6">
            <a:extLst>
              <a:ext uri="{FF2B5EF4-FFF2-40B4-BE49-F238E27FC236}">
                <a16:creationId xmlns:a16="http://schemas.microsoft.com/office/drawing/2014/main" id="{C6695290-C921-443E-B066-2CDB8B333094}"/>
              </a:ext>
            </a:extLst>
          </p:cNvPr>
          <p:cNvSpPr txBox="1"/>
          <p:nvPr/>
        </p:nvSpPr>
        <p:spPr>
          <a:xfrm>
            <a:off x="1371599" y="1932013"/>
            <a:ext cx="10025269" cy="3046988"/>
          </a:xfrm>
          <a:prstGeom prst="rect">
            <a:avLst/>
          </a:prstGeom>
          <a:noFill/>
          <a:ln>
            <a:solidFill>
              <a:srgbClr val="FFC000"/>
            </a:solidFill>
          </a:ln>
        </p:spPr>
        <p:txBody>
          <a:bodyPr wrap="square">
            <a:spAutoFit/>
          </a:bodyPr>
          <a:lstStyle/>
          <a:p>
            <a:pPr fontAlgn="base"/>
            <a:endParaRPr lang="en-US" sz="2400" dirty="0">
              <a:effectLst/>
            </a:endParaRPr>
          </a:p>
          <a:p>
            <a:pPr fontAlgn="base">
              <a:buFont typeface="Arial" panose="020B0604020202020204" pitchFamily="34" charset="0"/>
              <a:buChar char="•"/>
            </a:pPr>
            <a:r>
              <a:rPr lang="en-US" sz="2400" b="1" dirty="0">
                <a:effectLst/>
              </a:rPr>
              <a:t>Market risks – </a:t>
            </a:r>
            <a:r>
              <a:rPr lang="en-US" sz="2400" b="1" dirty="0"/>
              <a:t> </a:t>
            </a:r>
            <a:r>
              <a:rPr lang="en-US" sz="2400" dirty="0">
                <a:effectLst/>
              </a:rPr>
              <a:t>customer sentiment, economic conditions, and unforeseen circumstances (a certain pandemic comes to mind). </a:t>
            </a:r>
            <a:r>
              <a:rPr lang="en-US" sz="2400" dirty="0"/>
              <a:t>T</a:t>
            </a:r>
            <a:r>
              <a:rPr lang="en-US" sz="2400" dirty="0">
                <a:effectLst/>
              </a:rPr>
              <a:t>iming is critical into the market</a:t>
            </a:r>
            <a:r>
              <a:rPr lang="en-US" sz="2400" dirty="0"/>
              <a:t> (</a:t>
            </a:r>
            <a:r>
              <a:rPr lang="en-US" sz="2400" dirty="0">
                <a:effectLst/>
              </a:rPr>
              <a:t>Too early and customers may not fully understand or appreciate the technology; too late and your competitors will already be established as market leaders).</a:t>
            </a:r>
          </a:p>
          <a:p>
            <a:pPr fontAlgn="base"/>
            <a:r>
              <a:rPr lang="en-US" sz="2400" b="1" dirty="0">
                <a:solidFill>
                  <a:srgbClr val="6AAAE4"/>
                </a:solidFill>
                <a:effectLst/>
              </a:rPr>
              <a:t>Solution:</a:t>
            </a:r>
            <a:r>
              <a:rPr lang="en-US" sz="2400" dirty="0">
                <a:effectLst/>
              </a:rPr>
              <a:t> Market research is critical to understand the customer’s needs and wants. </a:t>
            </a:r>
          </a:p>
        </p:txBody>
      </p:sp>
    </p:spTree>
    <p:extLst>
      <p:ext uri="{BB962C8B-B14F-4D97-AF65-F5344CB8AC3E}">
        <p14:creationId xmlns:p14="http://schemas.microsoft.com/office/powerpoint/2010/main" val="4373531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sp>
        <p:nvSpPr>
          <p:cNvPr id="7" name="TextBox 6">
            <a:extLst>
              <a:ext uri="{FF2B5EF4-FFF2-40B4-BE49-F238E27FC236}">
                <a16:creationId xmlns:a16="http://schemas.microsoft.com/office/drawing/2014/main" id="{C6695290-C921-443E-B066-2CDB8B333094}"/>
              </a:ext>
            </a:extLst>
          </p:cNvPr>
          <p:cNvSpPr txBox="1"/>
          <p:nvPr/>
        </p:nvSpPr>
        <p:spPr>
          <a:xfrm>
            <a:off x="967409" y="1799493"/>
            <a:ext cx="10734261" cy="1938992"/>
          </a:xfrm>
          <a:prstGeom prst="rect">
            <a:avLst/>
          </a:prstGeom>
          <a:noFill/>
          <a:ln>
            <a:solidFill>
              <a:srgbClr val="FFC000"/>
            </a:solidFill>
          </a:ln>
        </p:spPr>
        <p:txBody>
          <a:bodyPr wrap="square">
            <a:spAutoFit/>
          </a:bodyPr>
          <a:lstStyle/>
          <a:p>
            <a:pPr fontAlgn="base">
              <a:buFont typeface="Arial" panose="020B0604020202020204" pitchFamily="34" charset="0"/>
              <a:buChar char="•"/>
            </a:pPr>
            <a:r>
              <a:rPr lang="en-US" sz="2400" b="1" dirty="0">
                <a:effectLst/>
              </a:rPr>
              <a:t>Organization risks – </a:t>
            </a:r>
            <a:r>
              <a:rPr lang="en-US" sz="2400" dirty="0">
                <a:effectLst/>
              </a:rPr>
              <a:t>Internal conflict. Often, human resources are one of the biggest capability question marks on a project.</a:t>
            </a:r>
          </a:p>
          <a:p>
            <a:pPr fontAlgn="base"/>
            <a:r>
              <a:rPr lang="en-US" sz="2400" b="1" dirty="0">
                <a:solidFill>
                  <a:srgbClr val="6AAAE4"/>
                </a:solidFill>
                <a:effectLst/>
              </a:rPr>
              <a:t>Solution:</a:t>
            </a:r>
            <a:r>
              <a:rPr lang="en-US" sz="2400" dirty="0">
                <a:effectLst/>
              </a:rPr>
              <a:t> The Define and Feasibility steps can identify any capacity issues and ensure everyone is pulling in the same direction.</a:t>
            </a:r>
          </a:p>
          <a:p>
            <a:pPr fontAlgn="base"/>
            <a:endParaRPr lang="en-US" sz="2400" dirty="0">
              <a:effectLst/>
            </a:endParaRPr>
          </a:p>
        </p:txBody>
      </p:sp>
    </p:spTree>
    <p:extLst>
      <p:ext uri="{BB962C8B-B14F-4D97-AF65-F5344CB8AC3E}">
        <p14:creationId xmlns:p14="http://schemas.microsoft.com/office/powerpoint/2010/main" val="2887444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sp>
        <p:nvSpPr>
          <p:cNvPr id="7" name="TextBox 6">
            <a:extLst>
              <a:ext uri="{FF2B5EF4-FFF2-40B4-BE49-F238E27FC236}">
                <a16:creationId xmlns:a16="http://schemas.microsoft.com/office/drawing/2014/main" id="{C6695290-C921-443E-B066-2CDB8B333094}"/>
              </a:ext>
            </a:extLst>
          </p:cNvPr>
          <p:cNvSpPr txBox="1"/>
          <p:nvPr/>
        </p:nvSpPr>
        <p:spPr>
          <a:xfrm>
            <a:off x="967409" y="1799493"/>
            <a:ext cx="10734261" cy="3046988"/>
          </a:xfrm>
          <a:prstGeom prst="rect">
            <a:avLst/>
          </a:prstGeom>
          <a:noFill/>
          <a:ln>
            <a:solidFill>
              <a:srgbClr val="FFC000"/>
            </a:solidFill>
          </a:ln>
        </p:spPr>
        <p:txBody>
          <a:bodyPr wrap="square">
            <a:spAutoFit/>
          </a:bodyPr>
          <a:lstStyle/>
          <a:p>
            <a:pPr fontAlgn="base"/>
            <a:endParaRPr lang="en-US" sz="2400" dirty="0">
              <a:effectLst/>
            </a:endParaRPr>
          </a:p>
          <a:p>
            <a:pPr fontAlgn="base">
              <a:buFont typeface="Arial" panose="020B0604020202020204" pitchFamily="34" charset="0"/>
              <a:buChar char="•"/>
            </a:pPr>
            <a:r>
              <a:rPr lang="en-US" sz="2400" b="1" dirty="0">
                <a:effectLst/>
              </a:rPr>
              <a:t>Supply chain risks – </a:t>
            </a:r>
            <a:r>
              <a:rPr lang="en-US" sz="2400" dirty="0">
                <a:effectLst/>
              </a:rPr>
              <a:t>Sourcing materials or components from vendors can reduce costs and internal workloads, but it also makes your product vulnerable to supply chain disruptions. There’s always the possibility that a supplier can’t meet its contractual obligations.</a:t>
            </a:r>
          </a:p>
          <a:p>
            <a:pPr fontAlgn="base"/>
            <a:r>
              <a:rPr lang="en-US" sz="2400" b="1" dirty="0">
                <a:solidFill>
                  <a:srgbClr val="6AAAE4"/>
                </a:solidFill>
                <a:effectLst/>
              </a:rPr>
              <a:t>Solution:</a:t>
            </a:r>
            <a:r>
              <a:rPr lang="en-US" sz="2400" dirty="0">
                <a:effectLst/>
              </a:rPr>
              <a:t> During material selection, you can vet suppliers for not just price but also reliability. Also, since the plan encourages cross-department communication, your entire team will stay updated on supply chain issues and make quicker decisions.</a:t>
            </a:r>
          </a:p>
        </p:txBody>
      </p:sp>
    </p:spTree>
    <p:extLst>
      <p:ext uri="{BB962C8B-B14F-4D97-AF65-F5344CB8AC3E}">
        <p14:creationId xmlns:p14="http://schemas.microsoft.com/office/powerpoint/2010/main" val="16978505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Risks during new product development</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sp>
        <p:nvSpPr>
          <p:cNvPr id="7" name="TextBox 6">
            <a:extLst>
              <a:ext uri="{FF2B5EF4-FFF2-40B4-BE49-F238E27FC236}">
                <a16:creationId xmlns:a16="http://schemas.microsoft.com/office/drawing/2014/main" id="{C6695290-C921-443E-B066-2CDB8B333094}"/>
              </a:ext>
            </a:extLst>
          </p:cNvPr>
          <p:cNvSpPr txBox="1"/>
          <p:nvPr/>
        </p:nvSpPr>
        <p:spPr>
          <a:xfrm>
            <a:off x="967409" y="1799493"/>
            <a:ext cx="10734261" cy="2677656"/>
          </a:xfrm>
          <a:prstGeom prst="rect">
            <a:avLst/>
          </a:prstGeom>
          <a:noFill/>
          <a:ln>
            <a:solidFill>
              <a:srgbClr val="FFC000"/>
            </a:solidFill>
          </a:ln>
        </p:spPr>
        <p:txBody>
          <a:bodyPr wrap="square">
            <a:spAutoFit/>
          </a:bodyPr>
          <a:lstStyle/>
          <a:p>
            <a:pPr fontAlgn="base"/>
            <a:endParaRPr lang="en-US" sz="2400" dirty="0">
              <a:effectLst/>
            </a:endParaRPr>
          </a:p>
          <a:p>
            <a:pPr fontAlgn="base">
              <a:buFont typeface="Arial" panose="020B0604020202020204" pitchFamily="34" charset="0"/>
              <a:buChar char="•"/>
            </a:pPr>
            <a:r>
              <a:rPr lang="en-US" sz="2400" b="1" dirty="0">
                <a:effectLst/>
              </a:rPr>
              <a:t>Financial risk – </a:t>
            </a:r>
            <a:r>
              <a:rPr lang="en-US" sz="2400" dirty="0">
                <a:effectLst/>
              </a:rPr>
              <a:t>Certain stakeholders will be keeping an eye on the finances to make sure the project is a good investment. Restricted access to capital or arising issues that put the project over budget can prevent a new product from crossing the development finish line.</a:t>
            </a:r>
          </a:p>
          <a:p>
            <a:pPr fontAlgn="base"/>
            <a:r>
              <a:rPr lang="en-US" sz="2400" b="1" dirty="0">
                <a:solidFill>
                  <a:srgbClr val="6AAAE4"/>
                </a:solidFill>
                <a:effectLst/>
              </a:rPr>
              <a:t>Solution:</a:t>
            </a:r>
            <a:r>
              <a:rPr lang="en-US" sz="2400" dirty="0">
                <a:effectLst/>
              </a:rPr>
              <a:t> The right plan can lower overall development costs, accelerate speed to market, and enhance manufacturability – all things that can benefit the bottom line.</a:t>
            </a:r>
          </a:p>
        </p:txBody>
      </p:sp>
    </p:spTree>
    <p:extLst>
      <p:ext uri="{BB962C8B-B14F-4D97-AF65-F5344CB8AC3E}">
        <p14:creationId xmlns:p14="http://schemas.microsoft.com/office/powerpoint/2010/main" val="36716203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8AC492-EF0F-4E48-A137-DF9F54772878}"/>
              </a:ext>
            </a:extLst>
          </p:cNvPr>
          <p:cNvSpPr txBox="1"/>
          <p:nvPr/>
        </p:nvSpPr>
        <p:spPr>
          <a:xfrm>
            <a:off x="1119809" y="543339"/>
            <a:ext cx="7838661" cy="646331"/>
          </a:xfrm>
          <a:prstGeom prst="rect">
            <a:avLst/>
          </a:prstGeom>
          <a:noFill/>
        </p:spPr>
        <p:txBody>
          <a:bodyPr wrap="square" rtlCol="0">
            <a:spAutoFit/>
          </a:bodyPr>
          <a:lstStyle/>
          <a:p>
            <a:r>
              <a:rPr lang="en-US" sz="3600" b="1" dirty="0"/>
              <a:t>Importance of Product Analysis</a:t>
            </a:r>
          </a:p>
        </p:txBody>
      </p:sp>
      <p:pic>
        <p:nvPicPr>
          <p:cNvPr id="8" name="Picture 7">
            <a:extLst>
              <a:ext uri="{FF2B5EF4-FFF2-40B4-BE49-F238E27FC236}">
                <a16:creationId xmlns:a16="http://schemas.microsoft.com/office/drawing/2014/main" id="{2D493170-1523-4D1B-A63E-5F62EE7AD7C9}"/>
              </a:ext>
            </a:extLst>
          </p:cNvPr>
          <p:cNvPicPr>
            <a:picLocks noChangeAspect="1"/>
          </p:cNvPicPr>
          <p:nvPr/>
        </p:nvPicPr>
        <p:blipFill>
          <a:blip r:embed="rId2"/>
          <a:stretch>
            <a:fillRect/>
          </a:stretch>
        </p:blipFill>
        <p:spPr>
          <a:xfrm>
            <a:off x="2440788" y="1297726"/>
            <a:ext cx="9902229" cy="204838"/>
          </a:xfrm>
          <a:prstGeom prst="rect">
            <a:avLst/>
          </a:prstGeom>
        </p:spPr>
      </p:pic>
      <p:graphicFrame>
        <p:nvGraphicFramePr>
          <p:cNvPr id="6" name="Diagram 5">
            <a:extLst>
              <a:ext uri="{FF2B5EF4-FFF2-40B4-BE49-F238E27FC236}">
                <a16:creationId xmlns:a16="http://schemas.microsoft.com/office/drawing/2014/main" id="{F2FF36CF-B335-4A22-B41F-78609A2B478B}"/>
              </a:ext>
            </a:extLst>
          </p:cNvPr>
          <p:cNvGraphicFramePr/>
          <p:nvPr>
            <p:extLst>
              <p:ext uri="{D42A27DB-BD31-4B8C-83A1-F6EECF244321}">
                <p14:modId xmlns:p14="http://schemas.microsoft.com/office/powerpoint/2010/main" val="729983977"/>
              </p:ext>
            </p:extLst>
          </p:nvPr>
        </p:nvGraphicFramePr>
        <p:xfrm>
          <a:off x="1444487" y="1610620"/>
          <a:ext cx="6573078" cy="5002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750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21740" cy="1610200"/>
          </a:xfrm>
          <a:prstGeom prst="rect">
            <a:avLst/>
          </a:prstGeom>
        </p:spPr>
      </p:pic>
      <p:sp>
        <p:nvSpPr>
          <p:cNvPr id="7" name="TextBox 6"/>
          <p:cNvSpPr txBox="1"/>
          <p:nvPr/>
        </p:nvSpPr>
        <p:spPr>
          <a:xfrm>
            <a:off x="2186549" y="543490"/>
            <a:ext cx="9832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Difference Between Product Screening and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8584" y="236724"/>
            <a:ext cx="21259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Comparison</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2" name="Table 12">
            <a:extLst>
              <a:ext uri="{FF2B5EF4-FFF2-40B4-BE49-F238E27FC236}">
                <a16:creationId xmlns:a16="http://schemas.microsoft.com/office/drawing/2014/main" id="{361D39E6-0005-4F53-A9C9-CE3697C411CF}"/>
              </a:ext>
            </a:extLst>
          </p:cNvPr>
          <p:cNvGraphicFramePr>
            <a:graphicFrameLocks noGrp="1"/>
          </p:cNvGraphicFramePr>
          <p:nvPr>
            <p:extLst>
              <p:ext uri="{D42A27DB-BD31-4B8C-83A1-F6EECF244321}">
                <p14:modId xmlns:p14="http://schemas.microsoft.com/office/powerpoint/2010/main" val="64120293"/>
              </p:ext>
            </p:extLst>
          </p:nvPr>
        </p:nvGraphicFramePr>
        <p:xfrm>
          <a:off x="2226366" y="1594310"/>
          <a:ext cx="8715514" cy="4526871"/>
        </p:xfrm>
        <a:graphic>
          <a:graphicData uri="http://schemas.openxmlformats.org/drawingml/2006/table">
            <a:tbl>
              <a:tblPr firstRow="1" bandRow="1">
                <a:tableStyleId>{21E4AEA4-8DFA-4A89-87EB-49C32662AFE0}</a:tableStyleId>
              </a:tblPr>
              <a:tblGrid>
                <a:gridCol w="4357757">
                  <a:extLst>
                    <a:ext uri="{9D8B030D-6E8A-4147-A177-3AD203B41FA5}">
                      <a16:colId xmlns:a16="http://schemas.microsoft.com/office/drawing/2014/main" val="3466065770"/>
                    </a:ext>
                  </a:extLst>
                </a:gridCol>
                <a:gridCol w="4357757">
                  <a:extLst>
                    <a:ext uri="{9D8B030D-6E8A-4147-A177-3AD203B41FA5}">
                      <a16:colId xmlns:a16="http://schemas.microsoft.com/office/drawing/2014/main" val="1880780157"/>
                    </a:ext>
                  </a:extLst>
                </a:gridCol>
              </a:tblGrid>
              <a:tr h="777831">
                <a:tc>
                  <a:txBody>
                    <a:bodyPr/>
                    <a:lstStyle/>
                    <a:p>
                      <a:r>
                        <a:rPr lang="en-US" sz="2000" dirty="0"/>
                        <a:t>Product Screening </a:t>
                      </a:r>
                    </a:p>
                  </a:txBody>
                  <a:tcPr/>
                </a:tc>
                <a:tc>
                  <a:txBody>
                    <a:bodyPr/>
                    <a:lstStyle/>
                    <a:p>
                      <a:r>
                        <a:rPr lang="en-US" sz="2000" dirty="0"/>
                        <a:t>Product Analysis </a:t>
                      </a:r>
                    </a:p>
                  </a:txBody>
                  <a:tcPr/>
                </a:tc>
                <a:extLst>
                  <a:ext uri="{0D108BD9-81ED-4DB2-BD59-A6C34878D82A}">
                    <a16:rowId xmlns:a16="http://schemas.microsoft.com/office/drawing/2014/main" val="808088478"/>
                  </a:ext>
                </a:extLst>
              </a:tr>
              <a:tr h="2394657">
                <a:tc>
                  <a:txBody>
                    <a:bodyPr/>
                    <a:lstStyle/>
                    <a:p>
                      <a:r>
                        <a:rPr lang="en-US" sz="2000" dirty="0"/>
                        <a:t>Product screening is identifying products that meet a particular set of criteria.</a:t>
                      </a:r>
                    </a:p>
                    <a:p>
                      <a:endParaRPr lang="en-US" sz="2000" dirty="0"/>
                    </a:p>
                    <a:p>
                      <a:r>
                        <a:rPr lang="en-US" sz="2000" dirty="0"/>
                        <a:t>This could include products that have a specific feature, are in a certain price range, or meet some other requirement.</a:t>
                      </a:r>
                    </a:p>
                    <a:p>
                      <a:endParaRPr lang="en-US" sz="2000" dirty="0"/>
                    </a:p>
                    <a:p>
                      <a:r>
                        <a:rPr lang="en-US" sz="2000" dirty="0"/>
                        <a:t>Screening helps you narrow down your options and focus on the products that are most likely to be successful.</a:t>
                      </a:r>
                    </a:p>
                  </a:txBody>
                  <a:tcPr/>
                </a:tc>
                <a:tc>
                  <a:txBody>
                    <a:bodyPr/>
                    <a:lstStyle/>
                    <a:p>
                      <a:r>
                        <a:rPr lang="en-US" sz="2000" dirty="0"/>
                        <a:t>product analysis is the process of studying a product to understand its strengths and weaknesses.</a:t>
                      </a:r>
                    </a:p>
                    <a:p>
                      <a:endParaRPr lang="en-US" sz="2000" dirty="0"/>
                    </a:p>
                    <a:p>
                      <a:r>
                        <a:rPr lang="en-US" sz="2000" dirty="0"/>
                        <a:t>Analysis helps you understand how well a product will meet your customers’ needs and what improvements can be made.</a:t>
                      </a:r>
                    </a:p>
                  </a:txBody>
                  <a:tcPr/>
                </a:tc>
                <a:extLst>
                  <a:ext uri="{0D108BD9-81ED-4DB2-BD59-A6C34878D82A}">
                    <a16:rowId xmlns:a16="http://schemas.microsoft.com/office/drawing/2014/main" val="4149390657"/>
                  </a:ext>
                </a:extLst>
              </a:tr>
            </a:tbl>
          </a:graphicData>
        </a:graphic>
      </p:graphicFrame>
    </p:spTree>
    <p:extLst>
      <p:ext uri="{BB962C8B-B14F-4D97-AF65-F5344CB8AC3E}">
        <p14:creationId xmlns:p14="http://schemas.microsoft.com/office/powerpoint/2010/main" val="18615392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21740" cy="1610200"/>
          </a:xfrm>
          <a:prstGeom prst="rect">
            <a:avLst/>
          </a:prstGeom>
        </p:spPr>
      </p:pic>
      <p:sp>
        <p:nvSpPr>
          <p:cNvPr id="7" name="TextBox 6"/>
          <p:cNvSpPr txBox="1"/>
          <p:nvPr/>
        </p:nvSpPr>
        <p:spPr>
          <a:xfrm>
            <a:off x="2186549" y="543490"/>
            <a:ext cx="100515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Difference Between Customer Analysis and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8584" y="236724"/>
            <a:ext cx="21259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Comparison</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2" name="Table 12">
            <a:extLst>
              <a:ext uri="{FF2B5EF4-FFF2-40B4-BE49-F238E27FC236}">
                <a16:creationId xmlns:a16="http://schemas.microsoft.com/office/drawing/2014/main" id="{361D39E6-0005-4F53-A9C9-CE3697C411CF}"/>
              </a:ext>
            </a:extLst>
          </p:cNvPr>
          <p:cNvGraphicFramePr>
            <a:graphicFrameLocks noGrp="1"/>
          </p:cNvGraphicFramePr>
          <p:nvPr>
            <p:extLst>
              <p:ext uri="{D42A27DB-BD31-4B8C-83A1-F6EECF244321}">
                <p14:modId xmlns:p14="http://schemas.microsoft.com/office/powerpoint/2010/main" val="1135707783"/>
              </p:ext>
            </p:extLst>
          </p:nvPr>
        </p:nvGraphicFramePr>
        <p:xfrm>
          <a:off x="2226366" y="1594310"/>
          <a:ext cx="8715514" cy="4831671"/>
        </p:xfrm>
        <a:graphic>
          <a:graphicData uri="http://schemas.openxmlformats.org/drawingml/2006/table">
            <a:tbl>
              <a:tblPr firstRow="1" bandRow="1">
                <a:tableStyleId>{21E4AEA4-8DFA-4A89-87EB-49C32662AFE0}</a:tableStyleId>
              </a:tblPr>
              <a:tblGrid>
                <a:gridCol w="4357757">
                  <a:extLst>
                    <a:ext uri="{9D8B030D-6E8A-4147-A177-3AD203B41FA5}">
                      <a16:colId xmlns:a16="http://schemas.microsoft.com/office/drawing/2014/main" val="3466065770"/>
                    </a:ext>
                  </a:extLst>
                </a:gridCol>
                <a:gridCol w="4357757">
                  <a:extLst>
                    <a:ext uri="{9D8B030D-6E8A-4147-A177-3AD203B41FA5}">
                      <a16:colId xmlns:a16="http://schemas.microsoft.com/office/drawing/2014/main" val="1880780157"/>
                    </a:ext>
                  </a:extLst>
                </a:gridCol>
              </a:tblGrid>
              <a:tr h="777831">
                <a:tc>
                  <a:txBody>
                    <a:bodyPr/>
                    <a:lstStyle/>
                    <a:p>
                      <a:r>
                        <a:rPr lang="en-US" sz="2000" dirty="0"/>
                        <a:t>Customer Analysis</a:t>
                      </a:r>
                    </a:p>
                  </a:txBody>
                  <a:tcPr/>
                </a:tc>
                <a:tc>
                  <a:txBody>
                    <a:bodyPr/>
                    <a:lstStyle/>
                    <a:p>
                      <a:r>
                        <a:rPr lang="en-US" sz="2000" dirty="0"/>
                        <a:t>Product Analysis</a:t>
                      </a:r>
                    </a:p>
                  </a:txBody>
                  <a:tcPr/>
                </a:tc>
                <a:extLst>
                  <a:ext uri="{0D108BD9-81ED-4DB2-BD59-A6C34878D82A}">
                    <a16:rowId xmlns:a16="http://schemas.microsoft.com/office/drawing/2014/main" val="808088478"/>
                  </a:ext>
                </a:extLst>
              </a:tr>
              <a:tr h="2394657">
                <a:tc>
                  <a:txBody>
                    <a:bodyPr/>
                    <a:lstStyle/>
                    <a:p>
                      <a:r>
                        <a:rPr lang="en-US" sz="2000" dirty="0"/>
                        <a:t>Customer analysis is studying your target market to understand their needs and wants.</a:t>
                      </a:r>
                    </a:p>
                    <a:p>
                      <a:endParaRPr lang="en-US" sz="2000" dirty="0"/>
                    </a:p>
                    <a:p>
                      <a:r>
                        <a:rPr lang="en-US" sz="2000" dirty="0"/>
                        <a:t>The information is then used to decide what features to include in your product and how to market it.</a:t>
                      </a:r>
                    </a:p>
                  </a:txBody>
                  <a:tcPr/>
                </a:tc>
                <a:tc>
                  <a:txBody>
                    <a:bodyPr/>
                    <a:lstStyle/>
                    <a:p>
                      <a:r>
                        <a:rPr lang="en-US" sz="2000" dirty="0"/>
                        <a:t>On the other hand, product analysis is the process of studying a product to understand its strengths and weaknesses.</a:t>
                      </a:r>
                    </a:p>
                    <a:p>
                      <a:endParaRPr lang="en-US" sz="2000" dirty="0"/>
                    </a:p>
                    <a:p>
                      <a:r>
                        <a:rPr lang="en-US" sz="2000" dirty="0"/>
                        <a:t>Analysis helps you understand how well a product will meet your customers’ needs and what improvements can be made.</a:t>
                      </a:r>
                    </a:p>
                    <a:p>
                      <a:endParaRPr lang="en-US" sz="2000" dirty="0"/>
                    </a:p>
                    <a:p>
                      <a:r>
                        <a:rPr lang="en-US" sz="2000" dirty="0"/>
                        <a:t>As you can see, product analysis is just one piece of the puzzle for developing a successful product.</a:t>
                      </a:r>
                    </a:p>
                  </a:txBody>
                  <a:tcPr/>
                </a:tc>
                <a:extLst>
                  <a:ext uri="{0D108BD9-81ED-4DB2-BD59-A6C34878D82A}">
                    <a16:rowId xmlns:a16="http://schemas.microsoft.com/office/drawing/2014/main" val="4149390657"/>
                  </a:ext>
                </a:extLst>
              </a:tr>
            </a:tbl>
          </a:graphicData>
        </a:graphic>
      </p:graphicFrame>
    </p:spTree>
    <p:extLst>
      <p:ext uri="{BB962C8B-B14F-4D97-AF65-F5344CB8AC3E}">
        <p14:creationId xmlns:p14="http://schemas.microsoft.com/office/powerpoint/2010/main" val="27947618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21740" cy="1610200"/>
          </a:xfrm>
          <a:prstGeom prst="rect">
            <a:avLst/>
          </a:prstGeom>
        </p:spPr>
      </p:pic>
      <p:sp>
        <p:nvSpPr>
          <p:cNvPr id="7" name="TextBox 6"/>
          <p:cNvSpPr txBox="1"/>
          <p:nvPr/>
        </p:nvSpPr>
        <p:spPr>
          <a:xfrm>
            <a:off x="2186549" y="543490"/>
            <a:ext cx="100515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Difference Between Customer Analysis and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8584" y="236724"/>
            <a:ext cx="21259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Comparison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3E44CE0-FF53-4AD6-807A-FCD4E7F35B2A}"/>
              </a:ext>
            </a:extLst>
          </p:cNvPr>
          <p:cNvSpPr txBox="1"/>
          <p:nvPr/>
        </p:nvSpPr>
        <p:spPr>
          <a:xfrm>
            <a:off x="2358887" y="2287128"/>
            <a:ext cx="8415131" cy="1938992"/>
          </a:xfrm>
          <a:prstGeom prst="rect">
            <a:avLst/>
          </a:prstGeom>
          <a:noFill/>
        </p:spPr>
        <p:txBody>
          <a:bodyPr wrap="square">
            <a:spAutoFit/>
          </a:bodyPr>
          <a:lstStyle/>
          <a:p>
            <a:r>
              <a:rPr lang="en-US" sz="2400" b="1" dirty="0"/>
              <a:t>“Customer Analysis and Product Analysis are interlocked”</a:t>
            </a:r>
          </a:p>
          <a:p>
            <a:endParaRPr lang="en-US" sz="2400" dirty="0"/>
          </a:p>
          <a:p>
            <a:endParaRPr lang="en-US" sz="2400" dirty="0"/>
          </a:p>
          <a:p>
            <a:r>
              <a:rPr lang="en-US" sz="2400" dirty="0"/>
              <a:t>If you want to create a product that meets your customers’ needs, you need to analyze what they want as well as how to deliver it.</a:t>
            </a:r>
          </a:p>
        </p:txBody>
      </p:sp>
    </p:spTree>
    <p:extLst>
      <p:ext uri="{BB962C8B-B14F-4D97-AF65-F5344CB8AC3E}">
        <p14:creationId xmlns:p14="http://schemas.microsoft.com/office/powerpoint/2010/main" val="20388622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21740" cy="1610200"/>
          </a:xfrm>
          <a:prstGeom prst="rect">
            <a:avLst/>
          </a:prstGeom>
        </p:spPr>
      </p:pic>
      <p:sp>
        <p:nvSpPr>
          <p:cNvPr id="7" name="TextBox 6"/>
          <p:cNvSpPr txBox="1"/>
          <p:nvPr/>
        </p:nvSpPr>
        <p:spPr>
          <a:xfrm>
            <a:off x="2186549" y="543490"/>
            <a:ext cx="93734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Difference Between Ladle Analysis and 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8584" y="236724"/>
            <a:ext cx="21259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Comparison</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2" name="Table 12">
            <a:extLst>
              <a:ext uri="{FF2B5EF4-FFF2-40B4-BE49-F238E27FC236}">
                <a16:creationId xmlns:a16="http://schemas.microsoft.com/office/drawing/2014/main" id="{361D39E6-0005-4F53-A9C9-CE3697C411CF}"/>
              </a:ext>
            </a:extLst>
          </p:cNvPr>
          <p:cNvGraphicFramePr>
            <a:graphicFrameLocks noGrp="1"/>
          </p:cNvGraphicFramePr>
          <p:nvPr>
            <p:extLst>
              <p:ext uri="{D42A27DB-BD31-4B8C-83A1-F6EECF244321}">
                <p14:modId xmlns:p14="http://schemas.microsoft.com/office/powerpoint/2010/main" val="3137363905"/>
              </p:ext>
            </p:extLst>
          </p:nvPr>
        </p:nvGraphicFramePr>
        <p:xfrm>
          <a:off x="2226366" y="1594310"/>
          <a:ext cx="8715514" cy="4831671"/>
        </p:xfrm>
        <a:graphic>
          <a:graphicData uri="http://schemas.openxmlformats.org/drawingml/2006/table">
            <a:tbl>
              <a:tblPr firstRow="1" bandRow="1">
                <a:tableStyleId>{21E4AEA4-8DFA-4A89-87EB-49C32662AFE0}</a:tableStyleId>
              </a:tblPr>
              <a:tblGrid>
                <a:gridCol w="4357757">
                  <a:extLst>
                    <a:ext uri="{9D8B030D-6E8A-4147-A177-3AD203B41FA5}">
                      <a16:colId xmlns:a16="http://schemas.microsoft.com/office/drawing/2014/main" val="3466065770"/>
                    </a:ext>
                  </a:extLst>
                </a:gridCol>
                <a:gridCol w="4357757">
                  <a:extLst>
                    <a:ext uri="{9D8B030D-6E8A-4147-A177-3AD203B41FA5}">
                      <a16:colId xmlns:a16="http://schemas.microsoft.com/office/drawing/2014/main" val="1880780157"/>
                    </a:ext>
                  </a:extLst>
                </a:gridCol>
              </a:tblGrid>
              <a:tr h="777831">
                <a:tc>
                  <a:txBody>
                    <a:bodyPr/>
                    <a:lstStyle/>
                    <a:p>
                      <a:r>
                        <a:rPr lang="en-US" sz="2000" dirty="0"/>
                        <a:t>Ladle Analysis</a:t>
                      </a:r>
                    </a:p>
                  </a:txBody>
                  <a:tcPr/>
                </a:tc>
                <a:tc>
                  <a:txBody>
                    <a:bodyPr/>
                    <a:lstStyle/>
                    <a:p>
                      <a:r>
                        <a:rPr lang="en-US" sz="2000" dirty="0"/>
                        <a:t>Product Analysis</a:t>
                      </a:r>
                    </a:p>
                  </a:txBody>
                  <a:tcPr/>
                </a:tc>
                <a:extLst>
                  <a:ext uri="{0D108BD9-81ED-4DB2-BD59-A6C34878D82A}">
                    <a16:rowId xmlns:a16="http://schemas.microsoft.com/office/drawing/2014/main" val="808088478"/>
                  </a:ext>
                </a:extLst>
              </a:tr>
              <a:tr h="2394657">
                <a:tc>
                  <a:txBody>
                    <a:bodyPr/>
                    <a:lstStyle/>
                    <a:p>
                      <a:r>
                        <a:rPr lang="en-US" sz="2000" dirty="0"/>
                        <a:t>Ladle analysis is studying the metal content of a sample to understand its composition.</a:t>
                      </a:r>
                    </a:p>
                    <a:p>
                      <a:endParaRPr lang="en-US" sz="2000" dirty="0"/>
                    </a:p>
                    <a:p>
                      <a:r>
                        <a:rPr lang="en-US" sz="2000" dirty="0"/>
                        <a:t>This information is then used to decide how to best use the metal.</a:t>
                      </a:r>
                    </a:p>
                  </a:txBody>
                  <a:tcPr/>
                </a:tc>
                <a:tc>
                  <a:txBody>
                    <a:bodyPr/>
                    <a:lstStyle/>
                    <a:p>
                      <a:r>
                        <a:rPr lang="en-US" sz="2000" dirty="0"/>
                        <a:t>On the other hand, product analysis is the process of studying a product to understand its strengths and weaknesses.</a:t>
                      </a:r>
                    </a:p>
                    <a:p>
                      <a:endParaRPr lang="en-US" sz="2000" dirty="0"/>
                    </a:p>
                    <a:p>
                      <a:r>
                        <a:rPr lang="en-US" sz="2000" dirty="0"/>
                        <a:t>Analysis helps you understand how well a product will meet your customers’ needs and what improvements can be made.</a:t>
                      </a:r>
                    </a:p>
                    <a:p>
                      <a:endParaRPr lang="en-US" sz="2000" dirty="0"/>
                    </a:p>
                    <a:p>
                      <a:r>
                        <a:rPr lang="en-US" sz="2000" dirty="0"/>
                        <a:t>As you can see, product analysis is just one piece of the puzzle for developing a successful product.</a:t>
                      </a:r>
                    </a:p>
                  </a:txBody>
                  <a:tcPr/>
                </a:tc>
                <a:extLst>
                  <a:ext uri="{0D108BD9-81ED-4DB2-BD59-A6C34878D82A}">
                    <a16:rowId xmlns:a16="http://schemas.microsoft.com/office/drawing/2014/main" val="4149390657"/>
                  </a:ext>
                </a:extLst>
              </a:tr>
            </a:tbl>
          </a:graphicData>
        </a:graphic>
      </p:graphicFrame>
    </p:spTree>
    <p:extLst>
      <p:ext uri="{BB962C8B-B14F-4D97-AF65-F5344CB8AC3E}">
        <p14:creationId xmlns:p14="http://schemas.microsoft.com/office/powerpoint/2010/main" val="9449784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08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Methods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02534" y="236724"/>
            <a:ext cx="122366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94160" y="1723797"/>
            <a:ext cx="9666288" cy="4438395"/>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The most popular product analysis methods</a:t>
            </a:r>
            <a:r>
              <a:rPr lang="en-US" dirty="0">
                <a:solidFill>
                  <a:srgbClr val="0A1F61"/>
                </a:solidFill>
                <a:latin typeface="Tajawal ExtraBold" panose="00000800000000000000" pitchFamily="2" charset="-78"/>
                <a:cs typeface="Tajawal ExtraBold" panose="00000800000000000000" pitchFamily="2" charset="-78"/>
              </a:rPr>
              <a:t>:</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KJ method</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SWOT analysis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Value chain analysis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PESTLE analysis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Business model canvas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Competitive product analysis</a:t>
            </a:r>
            <a:endParaRPr lang="en-US" b="1"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358771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08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Methods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2697" y="236724"/>
            <a:ext cx="190334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One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46922" y="1429232"/>
            <a:ext cx="10707756" cy="4438395"/>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KJ Method</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invented in the 1960s by Japanese anthropologist </a:t>
            </a:r>
            <a:r>
              <a:rPr lang="en-US" b="1" dirty="0">
                <a:solidFill>
                  <a:srgbClr val="0A1F61"/>
                </a:solidFill>
                <a:latin typeface="Tajawal ExtraBold" panose="00000800000000000000" pitchFamily="2" charset="-78"/>
                <a:cs typeface="Tajawal ExtraBold" panose="00000800000000000000" pitchFamily="2" charset="-78"/>
              </a:rPr>
              <a:t>Jiro </a:t>
            </a:r>
            <a:r>
              <a:rPr lang="en-US" b="1" dirty="0" err="1">
                <a:solidFill>
                  <a:srgbClr val="0A1F61"/>
                </a:solidFill>
                <a:latin typeface="Tajawal ExtraBold" panose="00000800000000000000" pitchFamily="2" charset="-78"/>
                <a:cs typeface="Tajawal ExtraBold" panose="00000800000000000000" pitchFamily="2" charset="-78"/>
              </a:rPr>
              <a:t>Kawakita</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 KJ method is a popular technique used to help understand a product.</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It’s also known as the Affinity Diagram, and it’s often used in product design and development.</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 KJ method is a way of organizing information by </a:t>
            </a:r>
            <a:r>
              <a:rPr lang="en-US" b="1" dirty="0">
                <a:solidFill>
                  <a:srgbClr val="0A1F61"/>
                </a:solidFill>
                <a:latin typeface="Tajawal ExtraBold" panose="00000800000000000000" pitchFamily="2" charset="-78"/>
                <a:cs typeface="Tajawal ExtraBold" panose="00000800000000000000" pitchFamily="2" charset="-78"/>
              </a:rPr>
              <a:t>grouping it into categories</a:t>
            </a:r>
            <a:r>
              <a:rPr lang="en-US" dirty="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This can be done by </a:t>
            </a:r>
            <a:r>
              <a:rPr lang="en-US" b="1" dirty="0">
                <a:solidFill>
                  <a:srgbClr val="0A1F61"/>
                </a:solidFill>
                <a:latin typeface="Tajawal ExtraBold" panose="00000800000000000000" pitchFamily="2" charset="-78"/>
                <a:cs typeface="Tajawal ExtraBold" panose="00000800000000000000" pitchFamily="2" charset="-78"/>
              </a:rPr>
              <a:t>brainstorming with a group </a:t>
            </a:r>
            <a:r>
              <a:rPr lang="en-US" dirty="0">
                <a:solidFill>
                  <a:srgbClr val="0A1F61"/>
                </a:solidFill>
                <a:latin typeface="Tajawal ExtraBold" panose="00000800000000000000" pitchFamily="2" charset="-78"/>
                <a:cs typeface="Tajawal ExtraBold" panose="00000800000000000000" pitchFamily="2" charset="-78"/>
              </a:rPr>
              <a:t>and then sorting the information into groups.</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 advantage of using the KJ method is that it helps you see patterns and relationships between ideas</a:t>
            </a:r>
          </a:p>
        </p:txBody>
      </p:sp>
    </p:spTree>
    <p:extLst>
      <p:ext uri="{BB962C8B-B14F-4D97-AF65-F5344CB8AC3E}">
        <p14:creationId xmlns:p14="http://schemas.microsoft.com/office/powerpoint/2010/main" val="24590685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newspaper, screenshot&#10;&#10;Description automatically generated">
            <a:extLst>
              <a:ext uri="{FF2B5EF4-FFF2-40B4-BE49-F238E27FC236}">
                <a16:creationId xmlns:a16="http://schemas.microsoft.com/office/drawing/2014/main" id="{752F764F-E28B-46BF-BE05-4302B4D27A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401" y="198601"/>
            <a:ext cx="5924476" cy="6460797"/>
          </a:xfrm>
          <a:prstGeom prst="rect">
            <a:avLst/>
          </a:prstGeom>
        </p:spPr>
      </p:pic>
      <p:pic>
        <p:nvPicPr>
          <p:cNvPr id="4" name="Picture 3">
            <a:extLst>
              <a:ext uri="{FF2B5EF4-FFF2-40B4-BE49-F238E27FC236}">
                <a16:creationId xmlns:a16="http://schemas.microsoft.com/office/drawing/2014/main" id="{40E88764-EF42-4837-8691-1AE7520D4C71}"/>
              </a:ext>
            </a:extLst>
          </p:cNvPr>
          <p:cNvPicPr>
            <a:picLocks noChangeAspect="1"/>
          </p:cNvPicPr>
          <p:nvPr/>
        </p:nvPicPr>
        <p:blipFill>
          <a:blip r:embed="rId3"/>
          <a:stretch>
            <a:fillRect/>
          </a:stretch>
        </p:blipFill>
        <p:spPr>
          <a:xfrm>
            <a:off x="-396000" y="0"/>
            <a:ext cx="5882401" cy="1034667"/>
          </a:xfrm>
          <a:prstGeom prst="rect">
            <a:avLst/>
          </a:prstGeom>
        </p:spPr>
      </p:pic>
      <p:sp>
        <p:nvSpPr>
          <p:cNvPr id="5" name="TextBox 4">
            <a:extLst>
              <a:ext uri="{FF2B5EF4-FFF2-40B4-BE49-F238E27FC236}">
                <a16:creationId xmlns:a16="http://schemas.microsoft.com/office/drawing/2014/main" id="{BB6AE85B-59BB-4937-BC39-105AD9FB786A}"/>
              </a:ext>
            </a:extLst>
          </p:cNvPr>
          <p:cNvSpPr txBox="1"/>
          <p:nvPr/>
        </p:nvSpPr>
        <p:spPr>
          <a:xfrm>
            <a:off x="422031" y="198601"/>
            <a:ext cx="4473527" cy="584775"/>
          </a:xfrm>
          <a:prstGeom prst="rect">
            <a:avLst/>
          </a:prstGeom>
          <a:noFill/>
        </p:spPr>
        <p:txBody>
          <a:bodyPr wrap="square" rtlCol="0">
            <a:spAutoFit/>
          </a:bodyPr>
          <a:lstStyle/>
          <a:p>
            <a:r>
              <a:rPr lang="en-US" sz="3200" dirty="0">
                <a:solidFill>
                  <a:schemeClr val="bg1"/>
                </a:solidFill>
              </a:rPr>
              <a:t>How it looks like </a:t>
            </a:r>
          </a:p>
        </p:txBody>
      </p:sp>
      <p:sp>
        <p:nvSpPr>
          <p:cNvPr id="6" name="TextBox 5">
            <a:extLst>
              <a:ext uri="{FF2B5EF4-FFF2-40B4-BE49-F238E27FC236}">
                <a16:creationId xmlns:a16="http://schemas.microsoft.com/office/drawing/2014/main" id="{D11CDA10-9AD4-466E-8885-5B70E5A814DE}"/>
              </a:ext>
            </a:extLst>
          </p:cNvPr>
          <p:cNvSpPr txBox="1"/>
          <p:nvPr/>
        </p:nvSpPr>
        <p:spPr>
          <a:xfrm>
            <a:off x="1046922" y="1429232"/>
            <a:ext cx="3962400" cy="3884397"/>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KJ Method or Affinity Diagram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Is the most effective when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1- the issue is complex</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2- the issue is unorganized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3- the issue requires the involvement and support of a group </a:t>
            </a:r>
          </a:p>
        </p:txBody>
      </p:sp>
    </p:spTree>
    <p:extLst>
      <p:ext uri="{BB962C8B-B14F-4D97-AF65-F5344CB8AC3E}">
        <p14:creationId xmlns:p14="http://schemas.microsoft.com/office/powerpoint/2010/main" val="2235137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427"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529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Affinity Diagram or KJ Method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46922" y="1508744"/>
            <a:ext cx="10707756" cy="3785652"/>
          </a:xfrm>
          <a:prstGeom prst="rect">
            <a:avLst/>
          </a:prstGeom>
          <a:noFill/>
        </p:spPr>
        <p:txBody>
          <a:bodyPr wrap="square" rtlCol="0">
            <a:spAutoFit/>
          </a:bodyPr>
          <a:lstStyle/>
          <a:p>
            <a:pPr>
              <a:buFont typeface="+mj-lt"/>
              <a:buAutoNum type="arabicPeriod"/>
            </a:pPr>
            <a:r>
              <a:rPr lang="en-US" sz="2400" b="1" dirty="0"/>
              <a:t>Choose a facilitator.</a:t>
            </a:r>
            <a:br>
              <a:rPr lang="en-US" sz="2400" dirty="0"/>
            </a:br>
            <a:r>
              <a:rPr lang="en-US" sz="2400" dirty="0"/>
              <a:t>The facilitator is responsible for leading the group through the steps to make the affinity diagram. </a:t>
            </a:r>
            <a:br>
              <a:rPr lang="en-US" sz="2400" dirty="0"/>
            </a:br>
            <a:endParaRPr lang="en-US" sz="2400" dirty="0"/>
          </a:p>
          <a:p>
            <a:pPr>
              <a:buFont typeface="+mj-lt"/>
              <a:buAutoNum type="arabicPeriod"/>
            </a:pPr>
            <a:r>
              <a:rPr lang="en-US" sz="2400" b="1" dirty="0"/>
              <a:t>State the issue or problem.</a:t>
            </a:r>
            <a:br>
              <a:rPr lang="en-US" sz="2400" dirty="0"/>
            </a:br>
            <a:r>
              <a:rPr lang="en-US" sz="2400" dirty="0"/>
              <a:t>Before beginning, the group should state the issue or problem to be addressed. It is often useful to state the problem in the form of a question. In the example, the question is, “What are the problems associated with our expansion into retail outlets?” It is essential that the group understands the aim of the session.</a:t>
            </a:r>
            <a:br>
              <a:rPr lang="en-US" sz="2400" dirty="0"/>
            </a:br>
            <a:endParaRPr lang="en-US" sz="2400" dirty="0"/>
          </a:p>
        </p:txBody>
      </p:sp>
      <p:sp>
        <p:nvSpPr>
          <p:cNvPr id="10" name="TextBox 9">
            <a:extLst>
              <a:ext uri="{FF2B5EF4-FFF2-40B4-BE49-F238E27FC236}">
                <a16:creationId xmlns:a16="http://schemas.microsoft.com/office/drawing/2014/main" id="{3FB71008-C404-4E7F-A968-0AAA82AC6235}"/>
              </a:ext>
            </a:extLst>
          </p:cNvPr>
          <p:cNvSpPr txBox="1"/>
          <p:nvPr/>
        </p:nvSpPr>
        <p:spPr>
          <a:xfrm>
            <a:off x="532506" y="236724"/>
            <a:ext cx="96372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One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64634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427"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529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Affinity Diagram or KJ Method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46922" y="853649"/>
            <a:ext cx="10707756" cy="3785652"/>
          </a:xfrm>
          <a:prstGeom prst="rect">
            <a:avLst/>
          </a:prstGeom>
          <a:noFill/>
        </p:spPr>
        <p:txBody>
          <a:bodyPr wrap="square" rtlCol="0">
            <a:spAutoFit/>
          </a:bodyPr>
          <a:lstStyle/>
          <a:p>
            <a:br>
              <a:rPr lang="en-US" sz="2400" dirty="0"/>
            </a:br>
            <a:endParaRPr lang="en-US" sz="2400" dirty="0"/>
          </a:p>
          <a:p>
            <a:pPr>
              <a:buFont typeface="+mj-lt"/>
              <a:buAutoNum type="arabicPeriod"/>
            </a:pPr>
            <a:r>
              <a:rPr lang="en-US" sz="2400" b="1" dirty="0"/>
              <a:t>Brainstorm and record ideas.</a:t>
            </a:r>
            <a:br>
              <a:rPr lang="en-US" sz="2400" dirty="0"/>
            </a:br>
            <a:r>
              <a:rPr lang="en-US" sz="2400" dirty="0"/>
              <a:t>Next, brainstorm ideas concerning the issue statement. Brainstorming for ideas to make an affinity diagram uses a mixture of traditional brainstorming and the Crawford slip method. </a:t>
            </a:r>
            <a:r>
              <a:rPr lang="en-US" sz="2400" b="1" dirty="0">
                <a:solidFill>
                  <a:srgbClr val="FF0000"/>
                </a:solidFill>
              </a:rPr>
              <a:t>In traditional brainstorming</a:t>
            </a:r>
            <a:r>
              <a:rPr lang="en-US" sz="2400" dirty="0"/>
              <a:t>, individuals generate ideas, which they voice in turn. Ideas are given by each person in the group until no one has anything else to add. </a:t>
            </a:r>
            <a:r>
              <a:rPr lang="en-US" sz="2400" b="1" dirty="0">
                <a:solidFill>
                  <a:srgbClr val="FF0000"/>
                </a:solidFill>
              </a:rPr>
              <a:t>In the Crawford slip method</a:t>
            </a:r>
            <a:r>
              <a:rPr lang="en-US" sz="2400" dirty="0"/>
              <a:t>, ideas are recorded on index cards, slips of paper, or sticky notes, in silence. There is no verbal exchange. Brainstorming for the affinity diagram uses a mixture of these two approaches.</a:t>
            </a:r>
          </a:p>
        </p:txBody>
      </p:sp>
      <p:sp>
        <p:nvSpPr>
          <p:cNvPr id="10" name="TextBox 9">
            <a:extLst>
              <a:ext uri="{FF2B5EF4-FFF2-40B4-BE49-F238E27FC236}">
                <a16:creationId xmlns:a16="http://schemas.microsoft.com/office/drawing/2014/main" id="{3FB71008-C404-4E7F-A968-0AAA82AC6235}"/>
              </a:ext>
            </a:extLst>
          </p:cNvPr>
          <p:cNvSpPr txBox="1"/>
          <p:nvPr/>
        </p:nvSpPr>
        <p:spPr>
          <a:xfrm>
            <a:off x="532506" y="236724"/>
            <a:ext cx="96372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One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220252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427"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529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Affinity Diagram or KJ Method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FB71008-C404-4E7F-A968-0AAA82AC6235}"/>
              </a:ext>
            </a:extLst>
          </p:cNvPr>
          <p:cNvSpPr txBox="1"/>
          <p:nvPr/>
        </p:nvSpPr>
        <p:spPr>
          <a:xfrm>
            <a:off x="532506" y="236724"/>
            <a:ext cx="96372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26943DB0-EDFE-7F16-1733-B94B1CF91669}"/>
              </a:ext>
            </a:extLst>
          </p:cNvPr>
          <p:cNvPicPr>
            <a:picLocks noChangeAspect="1"/>
          </p:cNvPicPr>
          <p:nvPr/>
        </p:nvPicPr>
        <p:blipFill>
          <a:blip r:embed="rId6"/>
          <a:stretch>
            <a:fillRect/>
          </a:stretch>
        </p:blipFill>
        <p:spPr>
          <a:xfrm>
            <a:off x="2284152" y="147222"/>
            <a:ext cx="9124950" cy="6162675"/>
          </a:xfrm>
          <a:prstGeom prst="rect">
            <a:avLst/>
          </a:prstGeom>
        </p:spPr>
      </p:pic>
    </p:spTree>
    <p:extLst>
      <p:ext uri="{BB962C8B-B14F-4D97-AF65-F5344CB8AC3E}">
        <p14:creationId xmlns:p14="http://schemas.microsoft.com/office/powerpoint/2010/main" val="13679926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427"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529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Affinity Diagram or KJ Method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46922" y="853649"/>
            <a:ext cx="10707756" cy="4524315"/>
          </a:xfrm>
          <a:prstGeom prst="rect">
            <a:avLst/>
          </a:prstGeom>
          <a:noFill/>
        </p:spPr>
        <p:txBody>
          <a:bodyPr wrap="square" rtlCol="0">
            <a:spAutoFit/>
          </a:bodyPr>
          <a:lstStyle/>
          <a:p>
            <a:br>
              <a:rPr lang="en-US" sz="2400" dirty="0"/>
            </a:br>
            <a:endParaRPr lang="en-US" sz="2400" dirty="0"/>
          </a:p>
          <a:p>
            <a:r>
              <a:rPr lang="en-US" sz="2400" b="1" dirty="0"/>
              <a:t>Importance of affinity Diagram </a:t>
            </a:r>
            <a:br>
              <a:rPr lang="en-US" sz="2400" dirty="0"/>
            </a:br>
            <a:endParaRPr lang="en-US" sz="2400" dirty="0"/>
          </a:p>
          <a:p>
            <a:pPr marL="457200" indent="-457200">
              <a:buFont typeface="+mj-lt"/>
              <a:buAutoNum type="arabicPeriod"/>
            </a:pPr>
            <a:r>
              <a:rPr lang="en-US" sz="2400" dirty="0"/>
              <a:t>Find creative solutions to difficult problems by involving people from diverse fields</a:t>
            </a:r>
          </a:p>
          <a:p>
            <a:pPr marL="457200" indent="-457200">
              <a:buFont typeface="+mj-lt"/>
              <a:buAutoNum type="arabicPeriod"/>
            </a:pPr>
            <a:r>
              <a:rPr lang="en-US" sz="2400" dirty="0"/>
              <a:t>Sort through large volumes of confusing data and quickly organize them in a logical, easy-to-understand manner</a:t>
            </a:r>
          </a:p>
          <a:p>
            <a:pPr marL="457200" indent="-457200">
              <a:buFont typeface="+mj-lt"/>
              <a:buAutoNum type="arabicPeriod"/>
            </a:pPr>
            <a:r>
              <a:rPr lang="en-US" sz="2400" dirty="0"/>
              <a:t>Encourage the participation of everyone involved, which leads to uncovering new patterns of thinking and unique solutions</a:t>
            </a:r>
          </a:p>
          <a:p>
            <a:pPr marL="457200" indent="-457200">
              <a:buFont typeface="+mj-lt"/>
              <a:buAutoNum type="arabicPeriod"/>
            </a:pPr>
            <a:r>
              <a:rPr lang="en-US" sz="2400" dirty="0"/>
              <a:t>Generate useful discussions that will lead to innovation/ effective solutions </a:t>
            </a:r>
          </a:p>
          <a:p>
            <a:pPr marL="457200" indent="-457200">
              <a:buFont typeface="+mj-lt"/>
              <a:buAutoNum type="arabicPeriod"/>
            </a:pPr>
            <a:r>
              <a:rPr lang="en-US" sz="2400" dirty="0"/>
              <a:t>Present your analysis to others in the company in an easy-to-understand manner</a:t>
            </a:r>
          </a:p>
        </p:txBody>
      </p:sp>
      <p:sp>
        <p:nvSpPr>
          <p:cNvPr id="10" name="TextBox 9">
            <a:extLst>
              <a:ext uri="{FF2B5EF4-FFF2-40B4-BE49-F238E27FC236}">
                <a16:creationId xmlns:a16="http://schemas.microsoft.com/office/drawing/2014/main" id="{3FB71008-C404-4E7F-A968-0AAA82AC6235}"/>
              </a:ext>
            </a:extLst>
          </p:cNvPr>
          <p:cNvSpPr txBox="1"/>
          <p:nvPr/>
        </p:nvSpPr>
        <p:spPr>
          <a:xfrm>
            <a:off x="532506" y="236724"/>
            <a:ext cx="96372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One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64909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232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417336"/>
            <a:ext cx="9533101" cy="3330399"/>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Many different types of analyses can be done on a product.</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There is a difference between product screening, ladle analysis and product analysis </a:t>
            </a:r>
          </a:p>
          <a:p>
            <a:pPr marR="0" lvl="0" algn="ctr" defTabSz="914400" rtl="0" eaLnBrk="1" fontAlgn="auto" latinLnBrk="0" hangingPunct="1">
              <a:lnSpc>
                <a:spcPct val="200000"/>
              </a:lnSpc>
              <a:spcBef>
                <a:spcPts val="0"/>
              </a:spcBef>
              <a:spcAft>
                <a:spcPts val="0"/>
              </a:spcAft>
              <a:buClrTx/>
              <a:buSzTx/>
              <a:tabLst/>
              <a:defRPr/>
            </a:pPr>
            <a:r>
              <a:rPr lang="en-US" b="1" dirty="0">
                <a:solidFill>
                  <a:srgbClr val="0A1F61"/>
                </a:solidFill>
                <a:latin typeface="Tajawal ExtraBold" panose="00000800000000000000" pitchFamily="2" charset="-78"/>
                <a:cs typeface="Tajawal ExtraBold" panose="00000800000000000000" pitchFamily="2" charset="-78"/>
              </a:rPr>
              <a:t>But customer analysis and product analysis are interlocked</a:t>
            </a:r>
          </a:p>
          <a:p>
            <a:pPr marR="0" lvl="0" algn="l" defTabSz="914400" rtl="0" eaLnBrk="1" fontAlgn="auto" latinLnBrk="0" hangingPunct="1">
              <a:lnSpc>
                <a:spcPct val="200000"/>
              </a:lnSpc>
              <a:spcBef>
                <a:spcPts val="0"/>
              </a:spcBef>
              <a:spcAft>
                <a:spcPts val="0"/>
              </a:spcAft>
              <a:buClrTx/>
              <a:buSzTx/>
              <a:tabLst/>
              <a:defRPr/>
            </a:pPr>
            <a:endParaRPr lang="en-US" dirty="0">
              <a:solidFill>
                <a:srgbClr val="0A1F61"/>
              </a:solidFill>
              <a:latin typeface="Tajawal ExtraBold" panose="00000800000000000000" pitchFamily="2" charset="-78"/>
              <a:cs typeface="Tajawal ExtraBold" panose="00000800000000000000" pitchFamily="2" charset="-78"/>
            </a:endParaRPr>
          </a:p>
          <a:p>
            <a:pPr marR="0" lvl="0" algn="l" defTabSz="914400" rtl="0" eaLnBrk="1" fontAlgn="auto" latinLnBrk="0" hangingPunct="1">
              <a:lnSpc>
                <a:spcPct val="200000"/>
              </a:lnSpc>
              <a:spcBef>
                <a:spcPts val="0"/>
              </a:spcBef>
              <a:spcAft>
                <a:spcPts val="0"/>
              </a:spcAft>
              <a:buClrTx/>
              <a:buSzTx/>
              <a:tabLst/>
              <a:defRPr/>
            </a:pPr>
            <a:r>
              <a:rPr lang="en-US" b="1" i="1" dirty="0">
                <a:solidFill>
                  <a:srgbClr val="0A1F61"/>
                </a:solidFill>
                <a:latin typeface="Tajawal ExtraBold" panose="00000800000000000000" pitchFamily="2" charset="-78"/>
                <a:cs typeface="Tajawal ExtraBold" panose="00000800000000000000" pitchFamily="2" charset="-78"/>
              </a:rPr>
              <a:t>“ Without product analysis, you would be flying blind and making decisions based on guesswork.”</a:t>
            </a:r>
          </a:p>
        </p:txBody>
      </p:sp>
    </p:spTree>
    <p:extLst>
      <p:ext uri="{BB962C8B-B14F-4D97-AF65-F5344CB8AC3E}">
        <p14:creationId xmlns:p14="http://schemas.microsoft.com/office/powerpoint/2010/main" val="9268450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232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5945" y="236724"/>
            <a:ext cx="159684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BA0BBC3-032C-40EA-A147-2A12A28878EC}"/>
              </a:ext>
            </a:extLst>
          </p:cNvPr>
          <p:cNvSpPr txBox="1"/>
          <p:nvPr/>
        </p:nvSpPr>
        <p:spPr>
          <a:xfrm>
            <a:off x="1156320" y="1973928"/>
            <a:ext cx="9666288"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Importance of Product Analysis </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Examining the Difference Between Product Screening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the Difference Between Customer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Difference Between Ladle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KJ Method of product analysis</a:t>
            </a:r>
          </a:p>
        </p:txBody>
      </p:sp>
    </p:spTree>
    <p:extLst>
      <p:ext uri="{BB962C8B-B14F-4D97-AF65-F5344CB8AC3E}">
        <p14:creationId xmlns:p14="http://schemas.microsoft.com/office/powerpoint/2010/main" val="4709758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2483</TotalTime>
  <Words>2513</Words>
  <Application>Microsoft Office PowerPoint</Application>
  <PresentationFormat>Widescreen</PresentationFormat>
  <Paragraphs>274</Paragraphs>
  <Slides>41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Hamdy Mohamed Mahmoud dawabah</cp:lastModifiedBy>
  <cp:revision>20</cp:revision>
  <dcterms:created xsi:type="dcterms:W3CDTF">2021-08-03T13:03:26Z</dcterms:created>
  <dcterms:modified xsi:type="dcterms:W3CDTF">2023-01-20T18:08:01Z</dcterms:modified>
</cp:coreProperties>
</file>