
<file path=[Content_Types].xml><?xml version="1.0" encoding="utf-8"?>
<Types xmlns="http://schemas.openxmlformats.org/package/2006/content-types">
  <Default Extension="emf" ContentType="image/x-emf"/>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17" r:id="rId5"/>
    <p:sldId id="420" r:id="rId6"/>
    <p:sldId id="412" r:id="rId7"/>
    <p:sldId id="410" r:id="rId8"/>
    <p:sldId id="405" r:id="rId9"/>
    <p:sldId id="421" r:id="rId10"/>
    <p:sldId id="404" r:id="rId11"/>
    <p:sldId id="406" r:id="rId12"/>
    <p:sldId id="422" r:id="rId13"/>
    <p:sldId id="407" r:id="rId14"/>
    <p:sldId id="408" r:id="rId15"/>
    <p:sldId id="409" r:id="rId16"/>
    <p:sldId id="411" r:id="rId17"/>
    <p:sldId id="413" r:id="rId18"/>
    <p:sldId id="423" r:id="rId19"/>
    <p:sldId id="414" r:id="rId20"/>
    <p:sldId id="415" r:id="rId21"/>
    <p:sldId id="326"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21" autoAdjust="0"/>
    <p:restoredTop sz="94660"/>
  </p:normalViewPr>
  <p:slideViewPr>
    <p:cSldViewPr snapToGrid="0">
      <p:cViewPr varScale="1">
        <p:scale>
          <a:sx n="108" d="100"/>
          <a:sy n="108" d="100"/>
        </p:scale>
        <p:origin x="618"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customXml" Target="../customXml/item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5/17/2025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1.xml"/><Relationship Id="rId7" Type="http://schemas.openxmlformats.org/officeDocument/2006/relationships/image" Target="../media/image4.jpe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emf"/><Relationship Id="rId5" Type="http://schemas.openxmlformats.org/officeDocument/2006/relationships/image" Target="../media/image2.emf"/><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7.jpeg"/><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jpeg"/><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5.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emf"/><Relationship Id="rId7" Type="http://schemas.openxmlformats.org/officeDocument/2006/relationships/image" Target="../media/image16.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emf"/><Relationship Id="rId7" Type="http://schemas.openxmlformats.org/officeDocument/2006/relationships/image" Target="../media/image17.pn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emf"/><Relationship Id="rId7" Type="http://schemas.openxmlformats.org/officeDocument/2006/relationships/image" Target="../media/image17.pn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emf"/><Relationship Id="rId7" Type="http://schemas.openxmlformats.org/officeDocument/2006/relationships/image" Target="../media/image1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emf"/><Relationship Id="rId7" Type="http://schemas.openxmlformats.org/officeDocument/2006/relationships/image" Target="../media/image19.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emf"/><Relationship Id="rId7" Type="http://schemas.openxmlformats.org/officeDocument/2006/relationships/image" Target="../media/image19.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emf"/><Relationship Id="rId7" Type="http://schemas.openxmlformats.org/officeDocument/2006/relationships/image" Target="../media/image1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emf"/><Relationship Id="rId7" Type="http://schemas.openxmlformats.org/officeDocument/2006/relationships/image" Target="../media/image1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5.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emf"/><Relationship Id="rId7" Type="http://schemas.openxmlformats.org/officeDocument/2006/relationships/image" Target="../media/image21.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5.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5"/>
          <a:stretch>
            <a:fillRect/>
          </a:stretch>
        </p:blipFill>
        <p:spPr>
          <a:xfrm>
            <a:off x="15054" y="230820"/>
            <a:ext cx="6508289" cy="2129489"/>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23234" y="230820"/>
            <a:ext cx="5463180" cy="190084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Social media management</a:t>
            </a:r>
            <a:endParaRPr lang="ar-EG"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a:t>
            </a:r>
            <a:r>
              <a:rPr lang="en-GB" b="1" dirty="0">
                <a:solidFill>
                  <a:srgbClr val="FF9518"/>
                </a:solidFill>
                <a:latin typeface="Tajawal Medium" panose="00000600000000000000" pitchFamily="2" charset="-78"/>
                <a:cs typeface="Tajawal Medium" panose="00000600000000000000" pitchFamily="2" charset="-78"/>
              </a:rPr>
              <a:t>Intro</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B3ED7612-0222-4EE8-A092-C9354BC5A197}"/>
              </a:ext>
            </a:extLst>
          </p:cNvPr>
          <p:cNvSpPr txBox="1"/>
          <p:nvPr/>
        </p:nvSpPr>
        <p:spPr>
          <a:xfrm>
            <a:off x="7180440" y="3247647"/>
            <a:ext cx="4136917" cy="523220"/>
          </a:xfrm>
          <a:prstGeom prst="rect">
            <a:avLst/>
          </a:prstGeom>
          <a:noFill/>
        </p:spPr>
        <p:txBody>
          <a:bodyPr wrap="square">
            <a:spAutoFit/>
          </a:bodyPr>
          <a:lstStyle/>
          <a:p>
            <a:r>
              <a:rPr lang="en-GB" sz="2800" dirty="0"/>
              <a:t>Social media management</a:t>
            </a:r>
          </a:p>
        </p:txBody>
      </p:sp>
      <p:pic>
        <p:nvPicPr>
          <p:cNvPr id="3" name="Picture 2">
            <a:extLst>
              <a:ext uri="{FF2B5EF4-FFF2-40B4-BE49-F238E27FC236}">
                <a16:creationId xmlns:a16="http://schemas.microsoft.com/office/drawing/2014/main" id="{3EC02FBD-8835-35FF-2A2A-5BA978EB4D2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05235" y="5331565"/>
            <a:ext cx="2494990" cy="1441637"/>
          </a:xfrm>
          <a:prstGeom prst="rect">
            <a:avLst/>
          </a:prstGeom>
        </p:spPr>
      </p:pic>
      <p:pic>
        <p:nvPicPr>
          <p:cNvPr id="2" name="Recorded Sound">
            <a:hlinkClick r:id="" action="ppaction://media"/>
            <a:extLst>
              <a:ext uri="{FF2B5EF4-FFF2-40B4-BE49-F238E27FC236}">
                <a16:creationId xmlns:a16="http://schemas.microsoft.com/office/drawing/2014/main" id="{AFC591F7-6A3E-F400-204F-F9E52D32CE60}"/>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870429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19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2235200" y="915090"/>
            <a:ext cx="6714451" cy="1972334"/>
          </a:xfrm>
          <a:prstGeom prst="rect">
            <a:avLst/>
          </a:prstGeom>
        </p:spPr>
      </p:pic>
      <p:pic>
        <p:nvPicPr>
          <p:cNvPr id="2" name="Picture 1"/>
          <p:cNvPicPr>
            <a:picLocks noChangeAspect="1"/>
          </p:cNvPicPr>
          <p:nvPr/>
        </p:nvPicPr>
        <p:blipFill>
          <a:blip r:embed="rId3"/>
          <a:stretch>
            <a:fillRect/>
          </a:stretch>
        </p:blipFill>
        <p:spPr>
          <a:xfrm>
            <a:off x="-71964" y="-224053"/>
            <a:ext cx="4169394" cy="7137043"/>
          </a:xfrm>
          <a:prstGeom prst="rect">
            <a:avLst/>
          </a:prstGeom>
        </p:spPr>
      </p:pic>
      <p:pic>
        <p:nvPicPr>
          <p:cNvPr id="13" name="Picture 12"/>
          <p:cNvPicPr>
            <a:picLocks noChangeAspect="1"/>
          </p:cNvPicPr>
          <p:nvPr/>
        </p:nvPicPr>
        <p:blipFill>
          <a:blip r:embed="rId4"/>
          <a:stretch>
            <a:fillRect/>
          </a:stretch>
        </p:blipFill>
        <p:spPr>
          <a:xfrm rot="10800000">
            <a:off x="3612444" y="5284188"/>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093907"/>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r>
              <a:rPr lang="en-GB" sz="3200" dirty="0">
                <a:solidFill>
                  <a:schemeClr val="bg1"/>
                </a:solidFill>
              </a:rPr>
              <a:t>Social media management</a:t>
            </a: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2" descr="The Importance of Social Media in Business - Air Web Solution">
            <a:extLst>
              <a:ext uri="{FF2B5EF4-FFF2-40B4-BE49-F238E27FC236}">
                <a16:creationId xmlns:a16="http://schemas.microsoft.com/office/drawing/2014/main" id="{E92AC5F3-8324-6266-B303-3E5AF2B3036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53644" y="3970577"/>
            <a:ext cx="5076144" cy="223015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59579F85-F35B-02EA-F54B-ADFAB09174E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2369" y="5067703"/>
            <a:ext cx="2494990" cy="1441637"/>
          </a:xfrm>
          <a:prstGeom prst="rect">
            <a:avLst/>
          </a:prstGeom>
        </p:spPr>
      </p:pic>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6"/>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1603843" y="1395460"/>
            <a:ext cx="7195698" cy="4661276"/>
          </a:xfrm>
          <a:prstGeom prst="rect">
            <a:avLst/>
          </a:prstGeom>
          <a:noFill/>
        </p:spPr>
        <p:txBody>
          <a:bodyPr wrap="square" rtlCol="0">
            <a:spAutoFit/>
          </a:bodyPr>
          <a:lstStyle/>
          <a:p>
            <a:pPr algn="just">
              <a:lnSpc>
                <a:spcPct val="150000"/>
              </a:lnSpc>
            </a:pPr>
            <a:r>
              <a:rPr lang="en-GB" sz="2000" b="1" dirty="0"/>
              <a:t>The Content of lecture Intro Includes the following:</a:t>
            </a:r>
          </a:p>
          <a:p>
            <a:pPr algn="just">
              <a:lnSpc>
                <a:spcPct val="150000"/>
              </a:lnSpc>
            </a:pPr>
            <a:r>
              <a:rPr lang="en-GB" sz="2000" dirty="0">
                <a:latin typeface="Calibri" panose="020F0502020204030204" pitchFamily="34" charset="0"/>
              </a:rPr>
              <a:t>1. COURSE DESCRIPTION.</a:t>
            </a:r>
          </a:p>
          <a:p>
            <a:pPr algn="just">
              <a:lnSpc>
                <a:spcPct val="150000"/>
              </a:lnSpc>
            </a:pPr>
            <a:r>
              <a:rPr lang="en-GB" sz="2000" dirty="0">
                <a:latin typeface="Calibri" panose="020F0502020204030204" pitchFamily="34" charset="0"/>
              </a:rPr>
              <a:t>2. LEARNING OUTCOMES.</a:t>
            </a:r>
          </a:p>
          <a:p>
            <a:pPr algn="just">
              <a:lnSpc>
                <a:spcPct val="150000"/>
              </a:lnSpc>
            </a:pPr>
            <a:r>
              <a:rPr lang="en-GB" sz="2000" dirty="0">
                <a:latin typeface="Calibri" panose="020F0502020204030204" pitchFamily="34" charset="0"/>
              </a:rPr>
              <a:t>3. TOPICS.</a:t>
            </a:r>
          </a:p>
          <a:p>
            <a:pPr algn="just">
              <a:lnSpc>
                <a:spcPct val="150000"/>
              </a:lnSpc>
            </a:pPr>
            <a:r>
              <a:rPr lang="en-GB" sz="2000" dirty="0">
                <a:latin typeface="Calibri" panose="020F0502020204030204" pitchFamily="34" charset="0"/>
              </a:rPr>
              <a:t>4. RECOMMENDED TEXTBOOK.</a:t>
            </a:r>
          </a:p>
          <a:p>
            <a:pPr algn="just">
              <a:lnSpc>
                <a:spcPct val="150000"/>
              </a:lnSpc>
            </a:pPr>
            <a:r>
              <a:rPr lang="en-GB" sz="2000" dirty="0">
                <a:latin typeface="Calibri" panose="020F0502020204030204" pitchFamily="34" charset="0"/>
              </a:rPr>
              <a:t>5. Introduction to Social Media.</a:t>
            </a:r>
          </a:p>
          <a:p>
            <a:pPr algn="just">
              <a:lnSpc>
                <a:spcPct val="150000"/>
              </a:lnSpc>
            </a:pPr>
            <a:r>
              <a:rPr lang="en-GB" sz="2000" dirty="0">
                <a:latin typeface="Calibri" panose="020F0502020204030204" pitchFamily="34" charset="0"/>
              </a:rPr>
              <a:t>6. What Is Social Media?</a:t>
            </a:r>
          </a:p>
          <a:p>
            <a:pPr algn="just">
              <a:lnSpc>
                <a:spcPct val="150000"/>
              </a:lnSpc>
            </a:pPr>
            <a:r>
              <a:rPr lang="en-GB" sz="2000" dirty="0">
                <a:latin typeface="Calibri" panose="020F0502020204030204" pitchFamily="34" charset="0"/>
              </a:rPr>
              <a:t>7. Benefits of Social Media.</a:t>
            </a:r>
          </a:p>
          <a:p>
            <a:pPr algn="just">
              <a:lnSpc>
                <a:spcPct val="150000"/>
              </a:lnSpc>
            </a:pPr>
            <a:r>
              <a:rPr lang="en-GB" sz="2000" dirty="0">
                <a:latin typeface="Calibri" panose="020F0502020204030204" pitchFamily="34" charset="0"/>
              </a:rPr>
              <a:t>8.</a:t>
            </a:r>
            <a:r>
              <a:rPr lang="en-US" sz="2000" dirty="0">
                <a:latin typeface="Calibri" panose="020F0502020204030204" pitchFamily="34" charset="0"/>
              </a:rPr>
              <a:t> What Is Social Media Management?</a:t>
            </a:r>
          </a:p>
          <a:p>
            <a:pPr algn="just">
              <a:lnSpc>
                <a:spcPct val="150000"/>
              </a:lnSpc>
            </a:pPr>
            <a:r>
              <a:rPr lang="en-GB" sz="2000" dirty="0">
                <a:latin typeface="Calibri" panose="020F0502020204030204" pitchFamily="34" charset="0"/>
              </a:rPr>
              <a:t> </a:t>
            </a:r>
          </a:p>
        </p:txBody>
      </p:sp>
      <p:sp>
        <p:nvSpPr>
          <p:cNvPr id="16" name="Freeform 8"/>
          <p:cNvSpPr>
            <a:spLocks/>
          </p:cNvSpPr>
          <p:nvPr/>
        </p:nvSpPr>
        <p:spPr bwMode="auto">
          <a:xfrm>
            <a:off x="-108036" y="-20431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7" name="Picture 6">
            <a:extLst>
              <a:ext uri="{FF2B5EF4-FFF2-40B4-BE49-F238E27FC236}">
                <a16:creationId xmlns:a16="http://schemas.microsoft.com/office/drawing/2014/main" id="{7E3ABC2C-C255-D858-5FAF-87F2D3161E4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51664" y="5683178"/>
            <a:ext cx="1452849" cy="921548"/>
          </a:xfrm>
          <a:prstGeom prst="rect">
            <a:avLst/>
          </a:prstGeom>
        </p:spPr>
      </p:pic>
    </p:spTree>
    <p:extLst>
      <p:ext uri="{BB962C8B-B14F-4D97-AF65-F5344CB8AC3E}">
        <p14:creationId xmlns:p14="http://schemas.microsoft.com/office/powerpoint/2010/main" val="14727035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85668" y="236724"/>
            <a:ext cx="3179850" cy="5748868"/>
          </a:xfrm>
          <a:prstGeom prst="rect">
            <a:avLst/>
          </a:prstGeom>
        </p:spPr>
      </p:pic>
      <p:sp>
        <p:nvSpPr>
          <p:cNvPr id="6" name="TextBox 5">
            <a:extLst>
              <a:ext uri="{FF2B5EF4-FFF2-40B4-BE49-F238E27FC236}">
                <a16:creationId xmlns:a16="http://schemas.microsoft.com/office/drawing/2014/main" id="{2832FCA4-71E1-3441-998C-F780892DB5EC}"/>
              </a:ext>
            </a:extLst>
          </p:cNvPr>
          <p:cNvSpPr txBox="1"/>
          <p:nvPr/>
        </p:nvSpPr>
        <p:spPr>
          <a:xfrm>
            <a:off x="2687088" y="425925"/>
            <a:ext cx="6268278" cy="555986"/>
          </a:xfrm>
          <a:prstGeom prst="rect">
            <a:avLst/>
          </a:prstGeom>
          <a:noFill/>
        </p:spPr>
        <p:txBody>
          <a:bodyPr wrap="square">
            <a:spAutoFit/>
          </a:bodyPr>
          <a:lstStyle/>
          <a:p>
            <a:pPr marL="7620">
              <a:lnSpc>
                <a:spcPct val="115000"/>
              </a:lnSpc>
              <a:spcBef>
                <a:spcPts val="1510"/>
              </a:spcBef>
              <a:spcAft>
                <a:spcPts val="0"/>
              </a:spcAft>
            </a:pPr>
            <a:r>
              <a:rPr lang="en-GB" sz="2800" b="1" dirty="0">
                <a:solidFill>
                  <a:schemeClr val="bg1"/>
                </a:solidFill>
                <a:effectLst/>
                <a:latin typeface="Calibri" panose="020F0502020204030204" pitchFamily="34" charset="0"/>
                <a:ea typeface="Calibri" panose="020F0502020204030204" pitchFamily="34" charset="0"/>
              </a:rPr>
              <a:t>COURSE DESCRIPTION</a:t>
            </a:r>
            <a:endParaRPr lang="en-GB" sz="2800" dirty="0">
              <a:solidFill>
                <a:schemeClr val="bg1"/>
              </a:solidFill>
              <a:effectLst/>
              <a:latin typeface="Arial" panose="020B0604020202020204" pitchFamily="34" charset="0"/>
              <a:ea typeface="Arial" panose="020B0604020202020204" pitchFamily="34" charset="0"/>
            </a:endParaRPr>
          </a:p>
        </p:txBody>
      </p:sp>
      <p:sp>
        <p:nvSpPr>
          <p:cNvPr id="15" name="TextBox 14">
            <a:extLst>
              <a:ext uri="{FF2B5EF4-FFF2-40B4-BE49-F238E27FC236}">
                <a16:creationId xmlns:a16="http://schemas.microsoft.com/office/drawing/2014/main" id="{31780FE7-327D-792A-E798-84C93B9F743E}"/>
              </a:ext>
            </a:extLst>
          </p:cNvPr>
          <p:cNvSpPr txBox="1"/>
          <p:nvPr/>
        </p:nvSpPr>
        <p:spPr>
          <a:xfrm>
            <a:off x="625169" y="1603059"/>
            <a:ext cx="8142999" cy="3913059"/>
          </a:xfrm>
          <a:prstGeom prst="rect">
            <a:avLst/>
          </a:prstGeom>
          <a:noFill/>
        </p:spPr>
        <p:txBody>
          <a:bodyPr wrap="square">
            <a:spAutoFit/>
          </a:bodyPr>
          <a:lstStyle/>
          <a:p>
            <a:pPr algn="just">
              <a:lnSpc>
                <a:spcPct val="150000"/>
              </a:lnSpc>
            </a:pPr>
            <a:r>
              <a:rPr lang="en-GB" sz="2400" dirty="0">
                <a:solidFill>
                  <a:srgbClr val="000000"/>
                </a:solidFill>
                <a:effectLst/>
                <a:latin typeface="Calibri" panose="020F0502020204030204" pitchFamily="34" charset="0"/>
                <a:ea typeface="Calibri" panose="020F0502020204030204" pitchFamily="34" charset="0"/>
              </a:rPr>
              <a:t>This course examines the profound impact of social media on various organizational disciplines and functions, exploring how companies leverage these platforms to generate value. Following a multidisciplinary approach, the course integrates perspectives from information technology, marketing, human resources, and related fields. It is influenced by Industry 4.0 technologies and accelerating digital transformation.</a:t>
            </a:r>
            <a:endParaRPr lang="en-GB" sz="2400" dirty="0"/>
          </a:p>
        </p:txBody>
      </p:sp>
      <p:pic>
        <p:nvPicPr>
          <p:cNvPr id="5" name="Picture 4">
            <a:extLst>
              <a:ext uri="{FF2B5EF4-FFF2-40B4-BE49-F238E27FC236}">
                <a16:creationId xmlns:a16="http://schemas.microsoft.com/office/drawing/2014/main" id="{83B09A63-0D9F-A2EC-C9C3-D9D77470183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868" y="5603274"/>
            <a:ext cx="1664095" cy="1127836"/>
          </a:xfrm>
          <a:prstGeom prst="rect">
            <a:avLst/>
          </a:prstGeom>
        </p:spPr>
      </p:pic>
    </p:spTree>
    <p:extLst>
      <p:ext uri="{BB962C8B-B14F-4D97-AF65-F5344CB8AC3E}">
        <p14:creationId xmlns:p14="http://schemas.microsoft.com/office/powerpoint/2010/main" val="4377390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2" name="TextBox 11">
            <a:extLst>
              <a:ext uri="{FF2B5EF4-FFF2-40B4-BE49-F238E27FC236}">
                <a16:creationId xmlns:a16="http://schemas.microsoft.com/office/drawing/2014/main" id="{71564907-A005-7C76-1E5D-33AE00ED9FAA}"/>
              </a:ext>
            </a:extLst>
          </p:cNvPr>
          <p:cNvSpPr txBox="1"/>
          <p:nvPr/>
        </p:nvSpPr>
        <p:spPr>
          <a:xfrm>
            <a:off x="347590" y="1863492"/>
            <a:ext cx="8103952" cy="3373359"/>
          </a:xfrm>
          <a:prstGeom prst="rect">
            <a:avLst/>
          </a:prstGeom>
          <a:noFill/>
        </p:spPr>
        <p:txBody>
          <a:bodyPr wrap="square">
            <a:spAutoFit/>
          </a:bodyPr>
          <a:lstStyle/>
          <a:p>
            <a:pPr algn="just">
              <a:lnSpc>
                <a:spcPct val="150000"/>
              </a:lnSpc>
              <a:spcBef>
                <a:spcPts val="1445"/>
              </a:spcBef>
              <a:spcAft>
                <a:spcPts val="0"/>
              </a:spcAft>
            </a:pPr>
            <a:r>
              <a:rPr lang="en-GB" dirty="0">
                <a:solidFill>
                  <a:srgbClr val="000000"/>
                </a:solidFill>
                <a:latin typeface="Calibri" panose="020F0502020204030204" pitchFamily="34" charset="0"/>
              </a:rPr>
              <a:t>Students will cover a wide range of advanced topics, including social media strategies and business models, influencer marketing, viral campaign dynamics, customer relationship management on social media, employer branding, digital recruitment, search engine optimization (SEO), social media intelligence, sentiment analysis, crowdfunding mechanisms, and the legal and ethical considerations surrounding digital engagement. This comprehensive exploration ensures learners develop a theoretical understanding and practical insights into the strategic use of social media in contemporary business environments.</a:t>
            </a:r>
          </a:p>
        </p:txBody>
      </p:sp>
      <p:sp>
        <p:nvSpPr>
          <p:cNvPr id="18" name="TextBox 17">
            <a:extLst>
              <a:ext uri="{FF2B5EF4-FFF2-40B4-BE49-F238E27FC236}">
                <a16:creationId xmlns:a16="http://schemas.microsoft.com/office/drawing/2014/main" id="{56FC722B-50D7-56E4-B92D-F41349ED3825}"/>
              </a:ext>
            </a:extLst>
          </p:cNvPr>
          <p:cNvSpPr txBox="1"/>
          <p:nvPr/>
        </p:nvSpPr>
        <p:spPr>
          <a:xfrm>
            <a:off x="2754859" y="585396"/>
            <a:ext cx="6228522" cy="489749"/>
          </a:xfrm>
          <a:prstGeom prst="rect">
            <a:avLst/>
          </a:prstGeom>
          <a:noFill/>
        </p:spPr>
        <p:txBody>
          <a:bodyPr wrap="square">
            <a:spAutoFit/>
          </a:bodyPr>
          <a:lstStyle/>
          <a:p>
            <a:pPr marL="7620">
              <a:lnSpc>
                <a:spcPct val="115000"/>
              </a:lnSpc>
              <a:spcBef>
                <a:spcPts val="1510"/>
              </a:spcBef>
              <a:spcAft>
                <a:spcPts val="0"/>
              </a:spcAft>
            </a:pPr>
            <a:r>
              <a:rPr lang="en-GB" sz="2400" b="1" dirty="0">
                <a:solidFill>
                  <a:schemeClr val="bg1"/>
                </a:solidFill>
                <a:effectLst/>
                <a:latin typeface="Calibri" panose="020F0502020204030204" pitchFamily="34" charset="0"/>
                <a:ea typeface="Calibri" panose="020F0502020204030204" pitchFamily="34" charset="0"/>
              </a:rPr>
              <a:t>COURSE DESCRIPTION</a:t>
            </a:r>
            <a:endParaRPr lang="en-GB" sz="2400" dirty="0">
              <a:solidFill>
                <a:schemeClr val="bg1"/>
              </a:solidFill>
              <a:effectLst/>
              <a:latin typeface="Arial" panose="020B0604020202020204" pitchFamily="34" charset="0"/>
              <a:ea typeface="Arial" panose="020B0604020202020204" pitchFamily="34" charset="0"/>
            </a:endParaRPr>
          </a:p>
        </p:txBody>
      </p:sp>
      <p:pic>
        <p:nvPicPr>
          <p:cNvPr id="2050" name="Picture 2" descr="Social Media Management: 5 Steps to Success - Business 2 Community">
            <a:extLst>
              <a:ext uri="{FF2B5EF4-FFF2-40B4-BE49-F238E27FC236}">
                <a16:creationId xmlns:a16="http://schemas.microsoft.com/office/drawing/2014/main" id="{E647E9CE-AD78-72F6-E21B-52C2910AF6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34009" y="1473986"/>
            <a:ext cx="2676525" cy="290779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A02CF0D4-5F60-4D59-2EB6-B2A69D98E63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47590" y="5577764"/>
            <a:ext cx="1664095" cy="1127836"/>
          </a:xfrm>
          <a:prstGeom prst="rect">
            <a:avLst/>
          </a:prstGeom>
        </p:spPr>
      </p:pic>
    </p:spTree>
    <p:extLst>
      <p:ext uri="{BB962C8B-B14F-4D97-AF65-F5344CB8AC3E}">
        <p14:creationId xmlns:p14="http://schemas.microsoft.com/office/powerpoint/2010/main" val="2357832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5" name="TextBox 14">
            <a:extLst>
              <a:ext uri="{FF2B5EF4-FFF2-40B4-BE49-F238E27FC236}">
                <a16:creationId xmlns:a16="http://schemas.microsoft.com/office/drawing/2014/main" id="{D0E7AA07-BE67-E2ED-6745-AAA945891314}"/>
              </a:ext>
            </a:extLst>
          </p:cNvPr>
          <p:cNvSpPr txBox="1"/>
          <p:nvPr/>
        </p:nvSpPr>
        <p:spPr>
          <a:xfrm>
            <a:off x="2453946" y="554566"/>
            <a:ext cx="6228522" cy="555986"/>
          </a:xfrm>
          <a:prstGeom prst="rect">
            <a:avLst/>
          </a:prstGeom>
          <a:noFill/>
        </p:spPr>
        <p:txBody>
          <a:bodyPr wrap="square">
            <a:spAutoFit/>
          </a:bodyPr>
          <a:lstStyle/>
          <a:p>
            <a:pPr marL="13970">
              <a:lnSpc>
                <a:spcPct val="115000"/>
              </a:lnSpc>
              <a:spcBef>
                <a:spcPts val="4570"/>
              </a:spcBef>
              <a:spcAft>
                <a:spcPts val="0"/>
              </a:spcAft>
            </a:pPr>
            <a:r>
              <a:rPr lang="en-GB" sz="2800" b="1" dirty="0">
                <a:solidFill>
                  <a:schemeClr val="bg1"/>
                </a:solidFill>
                <a:effectLst/>
                <a:latin typeface="Calibri" panose="020F0502020204030204" pitchFamily="34" charset="0"/>
                <a:ea typeface="Calibri" panose="020F0502020204030204" pitchFamily="34" charset="0"/>
              </a:rPr>
              <a:t>LEARNING OUTCOMES</a:t>
            </a:r>
            <a:endParaRPr lang="en-GB" sz="2800" dirty="0">
              <a:solidFill>
                <a:schemeClr val="bg1"/>
              </a:solidFill>
              <a:effectLst/>
              <a:latin typeface="Arial" panose="020B0604020202020204" pitchFamily="34" charset="0"/>
              <a:ea typeface="Arial" panose="020B0604020202020204" pitchFamily="34" charset="0"/>
            </a:endParaRPr>
          </a:p>
        </p:txBody>
      </p:sp>
      <p:sp>
        <p:nvSpPr>
          <p:cNvPr id="12" name="TextBox 11">
            <a:extLst>
              <a:ext uri="{FF2B5EF4-FFF2-40B4-BE49-F238E27FC236}">
                <a16:creationId xmlns:a16="http://schemas.microsoft.com/office/drawing/2014/main" id="{C62290E7-AD22-BDE3-5307-7544843C434C}"/>
              </a:ext>
            </a:extLst>
          </p:cNvPr>
          <p:cNvSpPr txBox="1"/>
          <p:nvPr/>
        </p:nvSpPr>
        <p:spPr>
          <a:xfrm>
            <a:off x="223408" y="1631323"/>
            <a:ext cx="8291181" cy="4248727"/>
          </a:xfrm>
          <a:prstGeom prst="rect">
            <a:avLst/>
          </a:prstGeom>
          <a:noFill/>
        </p:spPr>
        <p:txBody>
          <a:bodyPr wrap="square">
            <a:spAutoFit/>
          </a:bodyPr>
          <a:lstStyle/>
          <a:p>
            <a:pPr algn="just">
              <a:lnSpc>
                <a:spcPct val="150000"/>
              </a:lnSpc>
              <a:spcBef>
                <a:spcPts val="1485"/>
              </a:spcBef>
              <a:spcAft>
                <a:spcPts val="0"/>
              </a:spcAft>
            </a:pPr>
            <a:r>
              <a:rPr lang="en-GB" sz="2000" dirty="0">
                <a:solidFill>
                  <a:srgbClr val="000000"/>
                </a:solidFill>
                <a:latin typeface="Calibri" panose="020F0502020204030204" pitchFamily="34" charset="0"/>
              </a:rPr>
              <a:t>Having successfully completed this course; student should be able to: </a:t>
            </a:r>
          </a:p>
          <a:p>
            <a:pPr marL="342900" lvl="0" indent="-342900" algn="just">
              <a:lnSpc>
                <a:spcPct val="150000"/>
              </a:lnSpc>
              <a:buFont typeface="Arial" panose="020B0604020202020204" pitchFamily="34" charset="0"/>
              <a:buChar char="•"/>
            </a:pPr>
            <a:r>
              <a:rPr lang="en-US" dirty="0">
                <a:solidFill>
                  <a:srgbClr val="000000"/>
                </a:solidFill>
                <a:latin typeface="Calibri" panose="020F0502020204030204" pitchFamily="34" charset="0"/>
              </a:rPr>
              <a:t>Evaluate the evolving social media ecosystem and its strategic importance in modern business operations.</a:t>
            </a:r>
            <a:endParaRPr lang="en-GB" dirty="0">
              <a:solidFill>
                <a:srgbClr val="000000"/>
              </a:solidFill>
              <a:latin typeface="Calibri" panose="020F0502020204030204" pitchFamily="34" charset="0"/>
            </a:endParaRPr>
          </a:p>
          <a:p>
            <a:pPr marL="342900" lvl="0" indent="-342900" algn="just">
              <a:lnSpc>
                <a:spcPct val="150000"/>
              </a:lnSpc>
              <a:buFont typeface="Arial" panose="020B0604020202020204" pitchFamily="34" charset="0"/>
              <a:buChar char="•"/>
            </a:pPr>
            <a:r>
              <a:rPr lang="en-US" dirty="0">
                <a:solidFill>
                  <a:srgbClr val="000000"/>
                </a:solidFill>
                <a:latin typeface="Calibri" panose="020F0502020204030204" pitchFamily="34" charset="0"/>
              </a:rPr>
              <a:t>Apply key principles and best practices to manage an organization's social media presence.</a:t>
            </a:r>
            <a:endParaRPr lang="en-GB" dirty="0">
              <a:solidFill>
                <a:srgbClr val="000000"/>
              </a:solidFill>
              <a:latin typeface="Calibri" panose="020F0502020204030204" pitchFamily="34" charset="0"/>
            </a:endParaRPr>
          </a:p>
          <a:p>
            <a:pPr marL="342900" lvl="0" indent="-342900" algn="just">
              <a:lnSpc>
                <a:spcPct val="150000"/>
              </a:lnSpc>
              <a:buFont typeface="Arial" panose="020B0604020202020204" pitchFamily="34" charset="0"/>
              <a:buChar char="•"/>
            </a:pPr>
            <a:r>
              <a:rPr lang="en-US" dirty="0">
                <a:solidFill>
                  <a:srgbClr val="000000"/>
                </a:solidFill>
                <a:latin typeface="Calibri" panose="020F0502020204030204" pitchFamily="34" charset="0"/>
              </a:rPr>
              <a:t>Design customized social media strategies that include audience-specific content and measurable key performance indicators (KPIs), aligned with business objectives.</a:t>
            </a:r>
            <a:endParaRPr lang="en-GB" dirty="0">
              <a:solidFill>
                <a:srgbClr val="000000"/>
              </a:solidFill>
              <a:latin typeface="Calibri" panose="020F0502020204030204" pitchFamily="34" charset="0"/>
            </a:endParaRPr>
          </a:p>
          <a:p>
            <a:pPr lvl="0" algn="just">
              <a:lnSpc>
                <a:spcPct val="150000"/>
              </a:lnSpc>
            </a:pPr>
            <a:r>
              <a:rPr lang="ar-EG" dirty="0">
                <a:solidFill>
                  <a:srgbClr val="000000"/>
                </a:solidFill>
                <a:latin typeface="Calibri" panose="020F0502020204030204" pitchFamily="34" charset="0"/>
              </a:rPr>
              <a:t> </a:t>
            </a:r>
            <a:r>
              <a:rPr lang="en-US" dirty="0">
                <a:solidFill>
                  <a:srgbClr val="000000"/>
                </a:solidFill>
                <a:latin typeface="Calibri" panose="020F0502020204030204" pitchFamily="34" charset="0"/>
              </a:rPr>
              <a:t>Use leading social media management platforms and tools through practical, experiential learning exercises.</a:t>
            </a:r>
            <a:endParaRPr lang="en-GB" sz="2400" dirty="0">
              <a:effectLst/>
              <a:latin typeface="Arial" panose="020B0604020202020204" pitchFamily="34" charset="0"/>
              <a:ea typeface="Arial" panose="020B0604020202020204" pitchFamily="34" charset="0"/>
            </a:endParaRPr>
          </a:p>
        </p:txBody>
      </p:sp>
      <p:pic>
        <p:nvPicPr>
          <p:cNvPr id="5" name="Picture 4">
            <a:extLst>
              <a:ext uri="{FF2B5EF4-FFF2-40B4-BE49-F238E27FC236}">
                <a16:creationId xmlns:a16="http://schemas.microsoft.com/office/drawing/2014/main" id="{33FEAD4A-BFE0-BA1B-B982-8B217839B07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868" y="5876388"/>
            <a:ext cx="1286391" cy="871848"/>
          </a:xfrm>
          <a:prstGeom prst="rect">
            <a:avLst/>
          </a:prstGeom>
        </p:spPr>
      </p:pic>
    </p:spTree>
    <p:extLst>
      <p:ext uri="{BB962C8B-B14F-4D97-AF65-F5344CB8AC3E}">
        <p14:creationId xmlns:p14="http://schemas.microsoft.com/office/powerpoint/2010/main" val="24581867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830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64285" y="397229"/>
            <a:ext cx="3179850" cy="5748868"/>
          </a:xfrm>
          <a:prstGeom prst="rect">
            <a:avLst/>
          </a:prstGeom>
        </p:spPr>
      </p:pic>
      <p:sp>
        <p:nvSpPr>
          <p:cNvPr id="15" name="TextBox 14">
            <a:extLst>
              <a:ext uri="{FF2B5EF4-FFF2-40B4-BE49-F238E27FC236}">
                <a16:creationId xmlns:a16="http://schemas.microsoft.com/office/drawing/2014/main" id="{21187775-BBFE-ABE1-599B-869F2197224A}"/>
              </a:ext>
            </a:extLst>
          </p:cNvPr>
          <p:cNvSpPr txBox="1"/>
          <p:nvPr/>
        </p:nvSpPr>
        <p:spPr>
          <a:xfrm>
            <a:off x="523664" y="2001904"/>
            <a:ext cx="8096553" cy="3301930"/>
          </a:xfrm>
          <a:prstGeom prst="rect">
            <a:avLst/>
          </a:prstGeom>
          <a:noFill/>
        </p:spPr>
        <p:txBody>
          <a:bodyPr wrap="square">
            <a:spAutoFit/>
          </a:bodyPr>
          <a:lstStyle/>
          <a:p>
            <a:pPr marL="342900" marR="3810" indent="-342900" algn="just">
              <a:lnSpc>
                <a:spcPct val="150000"/>
              </a:lnSpc>
              <a:spcBef>
                <a:spcPts val="65"/>
              </a:spcBef>
              <a:spcAft>
                <a:spcPts val="0"/>
              </a:spcAft>
              <a:buFont typeface="Arial" panose="020B0604020202020204" pitchFamily="34" charset="0"/>
              <a:buChar char="•"/>
            </a:pPr>
            <a:r>
              <a:rPr lang="en-GB" sz="2000" dirty="0">
                <a:solidFill>
                  <a:srgbClr val="000000"/>
                </a:solidFill>
                <a:latin typeface="Calibri" panose="020F0502020204030204" pitchFamily="34" charset="0"/>
              </a:rPr>
              <a:t>Evaluate key performance metrics to assess the effectiveness of social media campaigns.</a:t>
            </a:r>
          </a:p>
          <a:p>
            <a:pPr marL="342900" marR="3810" indent="-342900" algn="just">
              <a:lnSpc>
                <a:spcPct val="150000"/>
              </a:lnSpc>
              <a:spcBef>
                <a:spcPts val="65"/>
              </a:spcBef>
              <a:spcAft>
                <a:spcPts val="0"/>
              </a:spcAft>
              <a:buFont typeface="Arial" panose="020B0604020202020204" pitchFamily="34" charset="0"/>
              <a:buChar char="•"/>
            </a:pPr>
            <a:r>
              <a:rPr lang="en-GB" sz="2000" dirty="0">
                <a:solidFill>
                  <a:srgbClr val="000000"/>
                </a:solidFill>
                <a:latin typeface="Calibri" panose="020F0502020204030204" pitchFamily="34" charset="0"/>
              </a:rPr>
              <a:t>Critically </a:t>
            </a:r>
            <a:r>
              <a:rPr lang="en-GB" sz="2000" dirty="0" err="1">
                <a:solidFill>
                  <a:srgbClr val="000000"/>
                </a:solidFill>
                <a:latin typeface="Calibri" panose="020F0502020204030204" pitchFamily="34" charset="0"/>
              </a:rPr>
              <a:t>analyze</a:t>
            </a:r>
            <a:r>
              <a:rPr lang="en-GB" sz="2000" dirty="0">
                <a:solidFill>
                  <a:srgbClr val="000000"/>
                </a:solidFill>
                <a:latin typeface="Calibri" panose="020F0502020204030204" pitchFamily="34" charset="0"/>
              </a:rPr>
              <a:t> the ethical, legal, and reputational risks associated with corporate social media engagement.</a:t>
            </a:r>
          </a:p>
          <a:p>
            <a:pPr marL="342900" marR="3810" indent="-342900" algn="just">
              <a:lnSpc>
                <a:spcPct val="150000"/>
              </a:lnSpc>
              <a:spcBef>
                <a:spcPts val="65"/>
              </a:spcBef>
              <a:spcAft>
                <a:spcPts val="0"/>
              </a:spcAft>
              <a:buFont typeface="Arial" panose="020B0604020202020204" pitchFamily="34" charset="0"/>
              <a:buChar char="•"/>
            </a:pPr>
            <a:r>
              <a:rPr lang="en-GB" sz="2000" dirty="0">
                <a:solidFill>
                  <a:srgbClr val="000000"/>
                </a:solidFill>
                <a:latin typeface="Calibri" panose="020F0502020204030204" pitchFamily="34" charset="0"/>
              </a:rPr>
              <a:t>Demonstrate professional competencies—including critical thinking, active listening, and collaborative problem-solving—through client-based and peer-reviewed assignments that simulate real-world scenarios.</a:t>
            </a:r>
          </a:p>
        </p:txBody>
      </p:sp>
      <p:sp>
        <p:nvSpPr>
          <p:cNvPr id="19" name="TextBox 18">
            <a:extLst>
              <a:ext uri="{FF2B5EF4-FFF2-40B4-BE49-F238E27FC236}">
                <a16:creationId xmlns:a16="http://schemas.microsoft.com/office/drawing/2014/main" id="{78DEF7D8-9388-3ABA-42DC-D4433991693D}"/>
              </a:ext>
            </a:extLst>
          </p:cNvPr>
          <p:cNvSpPr txBox="1"/>
          <p:nvPr/>
        </p:nvSpPr>
        <p:spPr>
          <a:xfrm>
            <a:off x="2581750" y="562591"/>
            <a:ext cx="6228522" cy="555986"/>
          </a:xfrm>
          <a:prstGeom prst="rect">
            <a:avLst/>
          </a:prstGeom>
          <a:noFill/>
        </p:spPr>
        <p:txBody>
          <a:bodyPr wrap="square">
            <a:spAutoFit/>
          </a:bodyPr>
          <a:lstStyle/>
          <a:p>
            <a:pPr marL="13970">
              <a:lnSpc>
                <a:spcPct val="115000"/>
              </a:lnSpc>
              <a:spcBef>
                <a:spcPts val="4570"/>
              </a:spcBef>
              <a:spcAft>
                <a:spcPts val="0"/>
              </a:spcAft>
            </a:pPr>
            <a:r>
              <a:rPr lang="en-GB" sz="2800" b="1" dirty="0">
                <a:solidFill>
                  <a:schemeClr val="bg1"/>
                </a:solidFill>
                <a:effectLst/>
                <a:latin typeface="Calibri" panose="020F0502020204030204" pitchFamily="34" charset="0"/>
                <a:ea typeface="Calibri" panose="020F0502020204030204" pitchFamily="34" charset="0"/>
              </a:rPr>
              <a:t>LEARNING OUTCOMES</a:t>
            </a:r>
            <a:endParaRPr lang="en-GB" sz="2800" dirty="0">
              <a:solidFill>
                <a:schemeClr val="bg1"/>
              </a:solidFill>
              <a:effectLst/>
              <a:latin typeface="Arial" panose="020B0604020202020204" pitchFamily="34" charset="0"/>
              <a:ea typeface="Arial" panose="020B0604020202020204" pitchFamily="34" charset="0"/>
            </a:endParaRPr>
          </a:p>
        </p:txBody>
      </p:sp>
      <p:pic>
        <p:nvPicPr>
          <p:cNvPr id="4098" name="Picture 2" descr="Social Media Management - Beyond Brand Collective">
            <a:extLst>
              <a:ext uri="{FF2B5EF4-FFF2-40B4-BE49-F238E27FC236}">
                <a16:creationId xmlns:a16="http://schemas.microsoft.com/office/drawing/2014/main" id="{297189DF-B508-C9F6-A3C2-AF5FEBAC12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14992" y="1118577"/>
            <a:ext cx="3086100" cy="293658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78B814A7-F82C-1D76-B6C7-2C4EE196478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0868" y="5672201"/>
            <a:ext cx="1286391" cy="871848"/>
          </a:xfrm>
          <a:prstGeom prst="rect">
            <a:avLst/>
          </a:prstGeom>
        </p:spPr>
      </p:pic>
    </p:spTree>
    <p:extLst>
      <p:ext uri="{BB962C8B-B14F-4D97-AF65-F5344CB8AC3E}">
        <p14:creationId xmlns:p14="http://schemas.microsoft.com/office/powerpoint/2010/main" val="7136249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474850"/>
            <a:ext cx="3179850" cy="5748868"/>
          </a:xfrm>
          <a:prstGeom prst="rect">
            <a:avLst/>
          </a:prstGeom>
        </p:spPr>
      </p:pic>
      <p:sp>
        <p:nvSpPr>
          <p:cNvPr id="6" name="TextBox 5">
            <a:extLst>
              <a:ext uri="{FF2B5EF4-FFF2-40B4-BE49-F238E27FC236}">
                <a16:creationId xmlns:a16="http://schemas.microsoft.com/office/drawing/2014/main" id="{4DA1B6E7-3CCB-ED3E-E3BB-236FB84ECF4F}"/>
              </a:ext>
            </a:extLst>
          </p:cNvPr>
          <p:cNvSpPr txBox="1"/>
          <p:nvPr/>
        </p:nvSpPr>
        <p:spPr>
          <a:xfrm>
            <a:off x="537425" y="2201653"/>
            <a:ext cx="8099713" cy="2878737"/>
          </a:xfrm>
          <a:prstGeom prst="rect">
            <a:avLst/>
          </a:prstGeom>
          <a:noFill/>
        </p:spPr>
        <p:txBody>
          <a:bodyPr wrap="square">
            <a:spAutoFit/>
          </a:bodyPr>
          <a:lstStyle/>
          <a:p>
            <a:pPr marL="342900" marR="3810" indent="-342900" algn="just">
              <a:lnSpc>
                <a:spcPct val="150000"/>
              </a:lnSpc>
              <a:spcBef>
                <a:spcPts val="65"/>
              </a:spcBef>
              <a:buFont typeface="Arial" panose="020B0604020202020204" pitchFamily="34" charset="0"/>
              <a:buChar char="•"/>
            </a:pPr>
            <a:r>
              <a:rPr lang="en-GB" sz="2000" b="1" dirty="0">
                <a:solidFill>
                  <a:srgbClr val="000000"/>
                </a:solidFill>
                <a:latin typeface="Calibri" panose="020F0502020204030204" pitchFamily="34" charset="0"/>
              </a:rPr>
              <a:t>Chapter 1</a:t>
            </a:r>
            <a:r>
              <a:rPr lang="en-GB" sz="2000" dirty="0">
                <a:solidFill>
                  <a:srgbClr val="000000"/>
                </a:solidFill>
                <a:latin typeface="Calibri" panose="020F0502020204030204" pitchFamily="34" charset="0"/>
              </a:rPr>
              <a:t>—Introduction to social media management </a:t>
            </a:r>
          </a:p>
          <a:p>
            <a:pPr marL="342900" marR="3810" indent="-342900" algn="just">
              <a:lnSpc>
                <a:spcPct val="150000"/>
              </a:lnSpc>
              <a:spcBef>
                <a:spcPts val="65"/>
              </a:spcBef>
              <a:buFont typeface="Arial" panose="020B0604020202020204" pitchFamily="34" charset="0"/>
              <a:buChar char="•"/>
            </a:pPr>
            <a:r>
              <a:rPr lang="en-GB" sz="2000" b="1" dirty="0">
                <a:solidFill>
                  <a:srgbClr val="000000"/>
                </a:solidFill>
                <a:latin typeface="Calibri" panose="020F0502020204030204" pitchFamily="34" charset="0"/>
              </a:rPr>
              <a:t>Chapter 2</a:t>
            </a:r>
            <a:r>
              <a:rPr lang="en-GB" sz="2000" dirty="0">
                <a:solidFill>
                  <a:srgbClr val="000000"/>
                </a:solidFill>
                <a:latin typeface="Calibri" panose="020F0502020204030204" pitchFamily="34" charset="0"/>
              </a:rPr>
              <a:t>—Social Media Fundamentals: Definitions, Platforms, and Tools</a:t>
            </a:r>
          </a:p>
          <a:p>
            <a:pPr marL="342900" marR="3810" indent="-342900" algn="just">
              <a:lnSpc>
                <a:spcPct val="150000"/>
              </a:lnSpc>
              <a:spcBef>
                <a:spcPts val="65"/>
              </a:spcBef>
              <a:buFont typeface="Arial" panose="020B0604020202020204" pitchFamily="34" charset="0"/>
              <a:buChar char="•"/>
            </a:pPr>
            <a:r>
              <a:rPr lang="en-GB" sz="2000" b="1" dirty="0">
                <a:solidFill>
                  <a:srgbClr val="000000"/>
                </a:solidFill>
                <a:latin typeface="Calibri" panose="020F0502020204030204" pitchFamily="34" charset="0"/>
              </a:rPr>
              <a:t>Chapter 3</a:t>
            </a:r>
            <a:r>
              <a:rPr lang="en-GB" sz="2000" dirty="0">
                <a:solidFill>
                  <a:srgbClr val="000000"/>
                </a:solidFill>
                <a:latin typeface="Calibri" panose="020F0502020204030204" pitchFamily="34" charset="0"/>
              </a:rPr>
              <a:t>—</a:t>
            </a:r>
            <a:r>
              <a:rPr lang="en-US" sz="2000" dirty="0">
                <a:solidFill>
                  <a:srgbClr val="000000"/>
                </a:solidFill>
                <a:latin typeface="Calibri" panose="020F0502020204030204" pitchFamily="34" charset="0"/>
              </a:rPr>
              <a:t>Strategic Social Media Planning and ROI Measurement</a:t>
            </a:r>
            <a:endParaRPr lang="en-GB" sz="2000" dirty="0">
              <a:solidFill>
                <a:srgbClr val="000000"/>
              </a:solidFill>
              <a:latin typeface="Calibri" panose="020F0502020204030204" pitchFamily="34" charset="0"/>
            </a:endParaRPr>
          </a:p>
          <a:p>
            <a:pPr marL="342900" marR="3810" indent="-342900" algn="just">
              <a:lnSpc>
                <a:spcPct val="150000"/>
              </a:lnSpc>
              <a:spcBef>
                <a:spcPts val="65"/>
              </a:spcBef>
              <a:buFont typeface="Arial" panose="020B0604020202020204" pitchFamily="34" charset="0"/>
              <a:buChar char="•"/>
            </a:pPr>
            <a:r>
              <a:rPr lang="en-GB" sz="2000" b="1" dirty="0">
                <a:solidFill>
                  <a:srgbClr val="000000"/>
                </a:solidFill>
                <a:latin typeface="Calibri" panose="020F0502020204030204" pitchFamily="34" charset="0"/>
              </a:rPr>
              <a:t>Chapter 4</a:t>
            </a:r>
            <a:r>
              <a:rPr lang="en-GB" sz="2000" dirty="0">
                <a:solidFill>
                  <a:srgbClr val="000000"/>
                </a:solidFill>
                <a:latin typeface="Calibri" panose="020F0502020204030204" pitchFamily="34" charset="0"/>
              </a:rPr>
              <a:t>—</a:t>
            </a:r>
            <a:r>
              <a:rPr lang="en-US" sz="2000" dirty="0">
                <a:solidFill>
                  <a:srgbClr val="000000"/>
                </a:solidFill>
                <a:latin typeface="Calibri" panose="020F0502020204030204" pitchFamily="34" charset="0"/>
              </a:rPr>
              <a:t>Digital Advertising and Viral Marketing Campaigns</a:t>
            </a:r>
            <a:endParaRPr lang="en-GB" sz="2000" dirty="0">
              <a:solidFill>
                <a:srgbClr val="000000"/>
              </a:solidFill>
              <a:latin typeface="Calibri" panose="020F0502020204030204" pitchFamily="34" charset="0"/>
            </a:endParaRPr>
          </a:p>
          <a:p>
            <a:pPr marL="342900" marR="3810" indent="-342900" algn="just">
              <a:lnSpc>
                <a:spcPct val="150000"/>
              </a:lnSpc>
              <a:spcBef>
                <a:spcPts val="65"/>
              </a:spcBef>
              <a:buFont typeface="Arial" panose="020B0604020202020204" pitchFamily="34" charset="0"/>
              <a:buChar char="•"/>
            </a:pPr>
            <a:r>
              <a:rPr lang="en-GB" sz="2000" b="1" dirty="0">
                <a:solidFill>
                  <a:srgbClr val="000000"/>
                </a:solidFill>
                <a:latin typeface="Calibri" panose="020F0502020204030204" pitchFamily="34" charset="0"/>
              </a:rPr>
              <a:t>Chapter 5</a:t>
            </a:r>
            <a:r>
              <a:rPr lang="en-GB" sz="2000" dirty="0">
                <a:solidFill>
                  <a:srgbClr val="000000"/>
                </a:solidFill>
                <a:latin typeface="Calibri" panose="020F0502020204030204" pitchFamily="34" charset="0"/>
              </a:rPr>
              <a:t>—</a:t>
            </a:r>
            <a:r>
              <a:rPr lang="en-US" sz="2000" dirty="0">
                <a:solidFill>
                  <a:srgbClr val="000000"/>
                </a:solidFill>
                <a:latin typeface="Calibri" panose="020F0502020204030204" pitchFamily="34" charset="0"/>
              </a:rPr>
              <a:t>Social Media CRM: Managing Customer Relationships</a:t>
            </a:r>
            <a:endParaRPr lang="en-GB" sz="2000" dirty="0">
              <a:solidFill>
                <a:srgbClr val="000000"/>
              </a:solidFill>
              <a:latin typeface="Calibri" panose="020F0502020204030204" pitchFamily="34" charset="0"/>
            </a:endParaRPr>
          </a:p>
          <a:p>
            <a:pPr marL="342900" marR="3810" indent="-342900" algn="just">
              <a:lnSpc>
                <a:spcPct val="150000"/>
              </a:lnSpc>
              <a:spcBef>
                <a:spcPts val="65"/>
              </a:spcBef>
              <a:buFont typeface="Arial" panose="020B0604020202020204" pitchFamily="34" charset="0"/>
              <a:buChar char="•"/>
            </a:pPr>
            <a:r>
              <a:rPr lang="en-GB" sz="2000" b="1" dirty="0">
                <a:solidFill>
                  <a:srgbClr val="000000"/>
                </a:solidFill>
                <a:latin typeface="Calibri" panose="020F0502020204030204" pitchFamily="34" charset="0"/>
              </a:rPr>
              <a:t>Chapter 6</a:t>
            </a:r>
            <a:r>
              <a:rPr lang="en-GB" sz="2000" dirty="0">
                <a:solidFill>
                  <a:srgbClr val="000000"/>
                </a:solidFill>
                <a:latin typeface="Calibri" panose="020F0502020204030204" pitchFamily="34" charset="0"/>
              </a:rPr>
              <a:t>—</a:t>
            </a:r>
            <a:r>
              <a:rPr lang="en-US" sz="2000" dirty="0">
                <a:solidFill>
                  <a:srgbClr val="000000"/>
                </a:solidFill>
                <a:latin typeface="Calibri" panose="020F0502020204030204" pitchFamily="34" charset="0"/>
              </a:rPr>
              <a:t>SEO Strategies for Social Media</a:t>
            </a:r>
            <a:endParaRPr lang="en-GB" sz="2000" dirty="0">
              <a:solidFill>
                <a:srgbClr val="000000"/>
              </a:solidFill>
              <a:latin typeface="Calibri" panose="020F0502020204030204" pitchFamily="34" charset="0"/>
            </a:endParaRPr>
          </a:p>
        </p:txBody>
      </p:sp>
      <p:sp>
        <p:nvSpPr>
          <p:cNvPr id="8" name="TextBox 7">
            <a:extLst>
              <a:ext uri="{FF2B5EF4-FFF2-40B4-BE49-F238E27FC236}">
                <a16:creationId xmlns:a16="http://schemas.microsoft.com/office/drawing/2014/main" id="{CE059338-B483-7F50-298F-F9DDA91DDBFD}"/>
              </a:ext>
            </a:extLst>
          </p:cNvPr>
          <p:cNvSpPr txBox="1"/>
          <p:nvPr/>
        </p:nvSpPr>
        <p:spPr>
          <a:xfrm>
            <a:off x="2862052" y="512378"/>
            <a:ext cx="6221894" cy="555986"/>
          </a:xfrm>
          <a:prstGeom prst="rect">
            <a:avLst/>
          </a:prstGeom>
          <a:noFill/>
        </p:spPr>
        <p:txBody>
          <a:bodyPr wrap="square">
            <a:spAutoFit/>
          </a:bodyPr>
          <a:lstStyle/>
          <a:p>
            <a:pPr marL="635">
              <a:lnSpc>
                <a:spcPct val="115000"/>
              </a:lnSpc>
            </a:pPr>
            <a:r>
              <a:rPr lang="en-GB" sz="2800" b="1" dirty="0">
                <a:solidFill>
                  <a:schemeClr val="bg1"/>
                </a:solidFill>
                <a:effectLst/>
                <a:latin typeface="Calibri" panose="020F0502020204030204" pitchFamily="34" charset="0"/>
                <a:ea typeface="Calibri" panose="020F0502020204030204" pitchFamily="34" charset="0"/>
              </a:rPr>
              <a:t>TOPICS</a:t>
            </a:r>
            <a:endParaRPr lang="en-GB" sz="2800" dirty="0">
              <a:solidFill>
                <a:schemeClr val="bg1"/>
              </a:solidFill>
              <a:effectLst/>
              <a:latin typeface="Arial" panose="020B0604020202020204" pitchFamily="34" charset="0"/>
              <a:ea typeface="Arial" panose="020B0604020202020204" pitchFamily="34" charset="0"/>
            </a:endParaRPr>
          </a:p>
        </p:txBody>
      </p:sp>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D9D1D29C-4F71-49FD-F585-20F93F5B62E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32599" y="5718158"/>
            <a:ext cx="1286391" cy="871848"/>
          </a:xfrm>
          <a:prstGeom prst="rect">
            <a:avLst/>
          </a:prstGeom>
        </p:spPr>
      </p:pic>
    </p:spTree>
    <p:extLst>
      <p:ext uri="{BB962C8B-B14F-4D97-AF65-F5344CB8AC3E}">
        <p14:creationId xmlns:p14="http://schemas.microsoft.com/office/powerpoint/2010/main" val="36200138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63421" y="405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51234" y="405214"/>
            <a:ext cx="3179850" cy="5748868"/>
          </a:xfrm>
          <a:prstGeom prst="rect">
            <a:avLst/>
          </a:prstGeom>
        </p:spPr>
      </p:pic>
      <p:sp>
        <p:nvSpPr>
          <p:cNvPr id="12" name="TextBox 11">
            <a:extLst>
              <a:ext uri="{FF2B5EF4-FFF2-40B4-BE49-F238E27FC236}">
                <a16:creationId xmlns:a16="http://schemas.microsoft.com/office/drawing/2014/main" id="{49200763-AFFE-9338-AF2B-ACC7569CFA25}"/>
              </a:ext>
            </a:extLst>
          </p:cNvPr>
          <p:cNvSpPr txBox="1"/>
          <p:nvPr/>
        </p:nvSpPr>
        <p:spPr>
          <a:xfrm>
            <a:off x="2855199" y="602913"/>
            <a:ext cx="6228522" cy="555986"/>
          </a:xfrm>
          <a:prstGeom prst="rect">
            <a:avLst/>
          </a:prstGeom>
          <a:noFill/>
        </p:spPr>
        <p:txBody>
          <a:bodyPr wrap="square">
            <a:spAutoFit/>
          </a:bodyPr>
          <a:lstStyle/>
          <a:p>
            <a:pPr marL="635">
              <a:lnSpc>
                <a:spcPct val="115000"/>
              </a:lnSpc>
            </a:pPr>
            <a:r>
              <a:rPr lang="en-GB" sz="2800" b="1" dirty="0">
                <a:solidFill>
                  <a:schemeClr val="bg1"/>
                </a:solidFill>
                <a:effectLst/>
                <a:latin typeface="Calibri" panose="020F0502020204030204" pitchFamily="34" charset="0"/>
                <a:ea typeface="Calibri" panose="020F0502020204030204" pitchFamily="34" charset="0"/>
              </a:rPr>
              <a:t>TOPICS</a:t>
            </a:r>
            <a:endParaRPr lang="en-GB" sz="2800" dirty="0">
              <a:solidFill>
                <a:schemeClr val="bg1"/>
              </a:solidFill>
              <a:effectLst/>
              <a:latin typeface="Arial" panose="020B0604020202020204" pitchFamily="34" charset="0"/>
              <a:ea typeface="Arial" panose="020B0604020202020204" pitchFamily="34" charset="0"/>
            </a:endParaRPr>
          </a:p>
        </p:txBody>
      </p:sp>
      <p:sp>
        <p:nvSpPr>
          <p:cNvPr id="20" name="TextBox 19">
            <a:extLst>
              <a:ext uri="{FF2B5EF4-FFF2-40B4-BE49-F238E27FC236}">
                <a16:creationId xmlns:a16="http://schemas.microsoft.com/office/drawing/2014/main" id="{15F09C0A-B7E8-FA7A-4965-0EBC485AD85C}"/>
              </a:ext>
            </a:extLst>
          </p:cNvPr>
          <p:cNvSpPr txBox="1"/>
          <p:nvPr/>
        </p:nvSpPr>
        <p:spPr>
          <a:xfrm>
            <a:off x="818172" y="2055010"/>
            <a:ext cx="7475277" cy="3009157"/>
          </a:xfrm>
          <a:prstGeom prst="rect">
            <a:avLst/>
          </a:prstGeom>
          <a:noFill/>
        </p:spPr>
        <p:txBody>
          <a:bodyPr wrap="square">
            <a:spAutoFit/>
          </a:bodyPr>
          <a:lstStyle/>
          <a:p>
            <a:pPr marL="285750" marR="3810" indent="-285750" algn="just">
              <a:lnSpc>
                <a:spcPct val="150000"/>
              </a:lnSpc>
              <a:spcBef>
                <a:spcPts val="65"/>
              </a:spcBef>
              <a:spcAft>
                <a:spcPts val="0"/>
              </a:spcAft>
              <a:buFont typeface="Arial" panose="020B0604020202020204" pitchFamily="34" charset="0"/>
              <a:buChar char="•"/>
            </a:pPr>
            <a:r>
              <a:rPr lang="en-GB" b="1" dirty="0">
                <a:solidFill>
                  <a:srgbClr val="000000"/>
                </a:solidFill>
                <a:latin typeface="Calibri" panose="020F0502020204030204" pitchFamily="34" charset="0"/>
              </a:rPr>
              <a:t>Chapter 7—</a:t>
            </a:r>
            <a:r>
              <a:rPr lang="en-US" dirty="0">
                <a:solidFill>
                  <a:srgbClr val="000000"/>
                </a:solidFill>
                <a:latin typeface="Calibri" panose="020F0502020204030204" pitchFamily="34" charset="0"/>
              </a:rPr>
              <a:t>Business Intelligence I: Sentiment Analysis and Opinion Mining</a:t>
            </a:r>
            <a:endParaRPr lang="en-GB" dirty="0">
              <a:solidFill>
                <a:srgbClr val="000000"/>
              </a:solidFill>
              <a:latin typeface="Calibri" panose="020F0502020204030204" pitchFamily="34" charset="0"/>
            </a:endParaRPr>
          </a:p>
          <a:p>
            <a:pPr marL="285750" marR="3810" indent="-285750" algn="just">
              <a:lnSpc>
                <a:spcPct val="150000"/>
              </a:lnSpc>
              <a:spcBef>
                <a:spcPts val="65"/>
              </a:spcBef>
              <a:spcAft>
                <a:spcPts val="0"/>
              </a:spcAft>
              <a:buFont typeface="Arial" panose="020B0604020202020204" pitchFamily="34" charset="0"/>
              <a:buChar char="•"/>
            </a:pPr>
            <a:r>
              <a:rPr lang="en-GB" b="1" dirty="0">
                <a:solidFill>
                  <a:srgbClr val="000000"/>
                </a:solidFill>
                <a:latin typeface="Calibri" panose="020F0502020204030204" pitchFamily="34" charset="0"/>
              </a:rPr>
              <a:t>Chapter 8—</a:t>
            </a:r>
            <a:r>
              <a:rPr lang="en-US" dirty="0">
                <a:solidFill>
                  <a:srgbClr val="000000"/>
                </a:solidFill>
                <a:latin typeface="Calibri" panose="020F0502020204030204" pitchFamily="34" charset="0"/>
              </a:rPr>
              <a:t>Business Intelligence II: Social Network Data and Predictive Analytics</a:t>
            </a:r>
          </a:p>
          <a:p>
            <a:pPr marL="285750" marR="3810" indent="-285750" algn="just">
              <a:lnSpc>
                <a:spcPct val="150000"/>
              </a:lnSpc>
              <a:spcBef>
                <a:spcPts val="65"/>
              </a:spcBef>
              <a:spcAft>
                <a:spcPts val="0"/>
              </a:spcAft>
              <a:buFont typeface="Arial" panose="020B0604020202020204" pitchFamily="34" charset="0"/>
              <a:buChar char="•"/>
            </a:pPr>
            <a:r>
              <a:rPr lang="en-GB" b="1" dirty="0">
                <a:solidFill>
                  <a:srgbClr val="000000"/>
                </a:solidFill>
                <a:latin typeface="Calibri" panose="020F0502020204030204" pitchFamily="34" charset="0"/>
              </a:rPr>
              <a:t>Chapter 9—</a:t>
            </a:r>
            <a:r>
              <a:rPr lang="en-US" dirty="0">
                <a:solidFill>
                  <a:srgbClr val="000000"/>
                </a:solidFill>
                <a:latin typeface="Calibri" panose="020F0502020204030204" pitchFamily="34" charset="0"/>
              </a:rPr>
              <a:t>Social Media in E-Recruitment and Talent Acquisition</a:t>
            </a:r>
            <a:endParaRPr lang="en-GB" b="1" dirty="0">
              <a:solidFill>
                <a:srgbClr val="000000"/>
              </a:solidFill>
              <a:latin typeface="Calibri" panose="020F0502020204030204" pitchFamily="34" charset="0"/>
            </a:endParaRPr>
          </a:p>
          <a:p>
            <a:pPr marL="285750" marR="3810" indent="-285750" algn="just">
              <a:lnSpc>
                <a:spcPct val="150000"/>
              </a:lnSpc>
              <a:spcBef>
                <a:spcPts val="65"/>
              </a:spcBef>
              <a:spcAft>
                <a:spcPts val="0"/>
              </a:spcAft>
              <a:buFont typeface="Arial" panose="020B0604020202020204" pitchFamily="34" charset="0"/>
              <a:buChar char="•"/>
            </a:pPr>
            <a:r>
              <a:rPr lang="en-GB" b="1" dirty="0">
                <a:solidFill>
                  <a:srgbClr val="000000"/>
                </a:solidFill>
                <a:latin typeface="Calibri" panose="020F0502020204030204" pitchFamily="34" charset="0"/>
              </a:rPr>
              <a:t> Chapter 10—</a:t>
            </a:r>
            <a:r>
              <a:rPr lang="en-US" dirty="0">
                <a:solidFill>
                  <a:srgbClr val="000000"/>
                </a:solidFill>
                <a:latin typeface="Calibri" panose="020F0502020204030204" pitchFamily="34" charset="0"/>
              </a:rPr>
              <a:t>Crowdfunding and Social Media Financing</a:t>
            </a:r>
            <a:r>
              <a:rPr lang="en-GB" dirty="0">
                <a:solidFill>
                  <a:srgbClr val="000000"/>
                </a:solidFill>
                <a:latin typeface="Calibri" panose="020F0502020204030204" pitchFamily="34" charset="0"/>
              </a:rPr>
              <a:t> </a:t>
            </a:r>
          </a:p>
          <a:p>
            <a:pPr marL="285750" marR="3810" indent="-285750" algn="just">
              <a:lnSpc>
                <a:spcPct val="150000"/>
              </a:lnSpc>
              <a:spcBef>
                <a:spcPts val="65"/>
              </a:spcBef>
              <a:spcAft>
                <a:spcPts val="0"/>
              </a:spcAft>
              <a:buFont typeface="Arial" panose="020B0604020202020204" pitchFamily="34" charset="0"/>
              <a:buChar char="•"/>
            </a:pPr>
            <a:r>
              <a:rPr lang="en-GB" b="1" dirty="0">
                <a:solidFill>
                  <a:srgbClr val="000000"/>
                </a:solidFill>
                <a:latin typeface="Calibri" panose="020F0502020204030204" pitchFamily="34" charset="0"/>
              </a:rPr>
              <a:t>Chapter 11—</a:t>
            </a:r>
            <a:r>
              <a:rPr lang="en-US" dirty="0">
                <a:solidFill>
                  <a:srgbClr val="000000"/>
                </a:solidFill>
                <a:latin typeface="Calibri" panose="020F0502020204030204" pitchFamily="34" charset="0"/>
              </a:rPr>
              <a:t>Legal Frameworks and Ethical Considerations in Social Media</a:t>
            </a:r>
            <a:endParaRPr lang="en-GB" dirty="0">
              <a:solidFill>
                <a:srgbClr val="000000"/>
              </a:solidFill>
              <a:latin typeface="Calibri" panose="020F0502020204030204" pitchFamily="34" charset="0"/>
            </a:endParaRPr>
          </a:p>
          <a:p>
            <a:pPr marL="285750" marR="3810" indent="-285750" algn="just">
              <a:lnSpc>
                <a:spcPct val="150000"/>
              </a:lnSpc>
              <a:spcBef>
                <a:spcPts val="65"/>
              </a:spcBef>
              <a:spcAft>
                <a:spcPts val="0"/>
              </a:spcAft>
              <a:buFont typeface="Arial" panose="020B0604020202020204" pitchFamily="34" charset="0"/>
              <a:buChar char="•"/>
            </a:pPr>
            <a:r>
              <a:rPr lang="en-GB" b="1" dirty="0">
                <a:solidFill>
                  <a:srgbClr val="000000"/>
                </a:solidFill>
                <a:latin typeface="Calibri" panose="020F0502020204030204" pitchFamily="34" charset="0"/>
              </a:rPr>
              <a:t>Chapter 12—</a:t>
            </a:r>
            <a:r>
              <a:rPr lang="en-US" dirty="0">
                <a:solidFill>
                  <a:srgbClr val="000000"/>
                </a:solidFill>
                <a:latin typeface="Calibri" panose="020F0502020204030204" pitchFamily="34" charset="0"/>
              </a:rPr>
              <a:t>Social Media Integration and Practical Applications</a:t>
            </a:r>
            <a:endParaRPr lang="en-GB" dirty="0">
              <a:solidFill>
                <a:srgbClr val="000000"/>
              </a:solidFill>
              <a:latin typeface="Calibri" panose="020F0502020204030204" pitchFamily="34" charset="0"/>
            </a:endParaRPr>
          </a:p>
        </p:txBody>
      </p:sp>
      <p:pic>
        <p:nvPicPr>
          <p:cNvPr id="6146" name="Picture 2" descr="Social Media Management Services in Delhi, SMM Services, Best Social Media  Marketing Company in India">
            <a:extLst>
              <a:ext uri="{FF2B5EF4-FFF2-40B4-BE49-F238E27FC236}">
                <a16:creationId xmlns:a16="http://schemas.microsoft.com/office/drawing/2014/main" id="{EA4F61ED-D47E-1597-9150-80FAF0628C9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59341" y="1396054"/>
            <a:ext cx="2571750" cy="28976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CBE91726-6C11-0BDB-3286-2C80E4BB506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0868" y="5660076"/>
            <a:ext cx="1286391" cy="871848"/>
          </a:xfrm>
          <a:prstGeom prst="rect">
            <a:avLst/>
          </a:prstGeom>
        </p:spPr>
      </p:pic>
    </p:spTree>
    <p:extLst>
      <p:ext uri="{BB962C8B-B14F-4D97-AF65-F5344CB8AC3E}">
        <p14:creationId xmlns:p14="http://schemas.microsoft.com/office/powerpoint/2010/main" val="22780294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64888" y="292673"/>
            <a:ext cx="3583109" cy="6477922"/>
          </a:xfrm>
          <a:prstGeom prst="rect">
            <a:avLst/>
          </a:prstGeom>
        </p:spPr>
      </p:pic>
      <p:sp>
        <p:nvSpPr>
          <p:cNvPr id="8" name="TextBox 7">
            <a:extLst>
              <a:ext uri="{FF2B5EF4-FFF2-40B4-BE49-F238E27FC236}">
                <a16:creationId xmlns:a16="http://schemas.microsoft.com/office/drawing/2014/main" id="{130DF4C5-B448-E0DC-783E-B8991F74BB8B}"/>
              </a:ext>
            </a:extLst>
          </p:cNvPr>
          <p:cNvSpPr txBox="1"/>
          <p:nvPr/>
        </p:nvSpPr>
        <p:spPr>
          <a:xfrm>
            <a:off x="2153906" y="425925"/>
            <a:ext cx="6579704" cy="555986"/>
          </a:xfrm>
          <a:prstGeom prst="rect">
            <a:avLst/>
          </a:prstGeom>
          <a:noFill/>
        </p:spPr>
        <p:txBody>
          <a:bodyPr wrap="square">
            <a:spAutoFit/>
          </a:bodyPr>
          <a:lstStyle/>
          <a:p>
            <a:pPr marL="14605">
              <a:lnSpc>
                <a:spcPct val="115000"/>
              </a:lnSpc>
              <a:spcBef>
                <a:spcPts val="6005"/>
              </a:spcBef>
              <a:spcAft>
                <a:spcPts val="0"/>
              </a:spcAft>
            </a:pPr>
            <a:r>
              <a:rPr lang="en-GB" sz="2800" dirty="0">
                <a:solidFill>
                  <a:schemeClr val="bg1"/>
                </a:solidFill>
                <a:effectLst/>
                <a:latin typeface="Calibri" panose="020F0502020204030204" pitchFamily="34" charset="0"/>
                <a:ea typeface="Calibri" panose="020F0502020204030204" pitchFamily="34" charset="0"/>
              </a:rPr>
              <a:t>RECOMMENDED TEXTBOOK</a:t>
            </a:r>
            <a:endParaRPr lang="en-GB" sz="2800" dirty="0">
              <a:solidFill>
                <a:schemeClr val="bg1"/>
              </a:solidFill>
              <a:effectLst/>
              <a:latin typeface="Arial" panose="020B0604020202020204" pitchFamily="34" charset="0"/>
              <a:ea typeface="Arial" panose="020B0604020202020204" pitchFamily="34" charset="0"/>
            </a:endParaRPr>
          </a:p>
        </p:txBody>
      </p:sp>
      <p:sp>
        <p:nvSpPr>
          <p:cNvPr id="15" name="TextBox 14">
            <a:extLst>
              <a:ext uri="{FF2B5EF4-FFF2-40B4-BE49-F238E27FC236}">
                <a16:creationId xmlns:a16="http://schemas.microsoft.com/office/drawing/2014/main" id="{244ED9A6-3A4E-5223-A0CA-759F5AFFDB25}"/>
              </a:ext>
            </a:extLst>
          </p:cNvPr>
          <p:cNvSpPr txBox="1"/>
          <p:nvPr/>
        </p:nvSpPr>
        <p:spPr>
          <a:xfrm>
            <a:off x="861892" y="2568678"/>
            <a:ext cx="7579743" cy="962956"/>
          </a:xfrm>
          <a:prstGeom prst="rect">
            <a:avLst/>
          </a:prstGeom>
          <a:noFill/>
        </p:spPr>
        <p:txBody>
          <a:bodyPr wrap="square">
            <a:spAutoFit/>
          </a:bodyPr>
          <a:lstStyle/>
          <a:p>
            <a:pPr marL="4445" marR="3175" indent="-3810">
              <a:lnSpc>
                <a:spcPct val="124000"/>
              </a:lnSpc>
              <a:spcBef>
                <a:spcPts val="2990"/>
              </a:spcBef>
              <a:spcAft>
                <a:spcPts val="0"/>
              </a:spcAft>
            </a:pPr>
            <a:r>
              <a:rPr lang="en-GB" sz="2400" dirty="0">
                <a:solidFill>
                  <a:srgbClr val="000000"/>
                </a:solidFill>
                <a:effectLst/>
                <a:latin typeface="Lato" panose="020F0502020204030203" pitchFamily="34" charset="0"/>
                <a:ea typeface="Lato" panose="020F0502020204030203" pitchFamily="34" charset="0"/>
                <a:cs typeface="Lato" panose="020F0502020204030203" pitchFamily="34" charset="0"/>
              </a:rPr>
              <a:t>Van Looy, A. (2022). Social media management. Using social media as a business instrument. Cham:  Springer.</a:t>
            </a:r>
            <a:endParaRPr lang="en-GB" sz="2400" dirty="0">
              <a:effectLst/>
              <a:latin typeface="Arial" panose="020B0604020202020204" pitchFamily="34" charset="0"/>
              <a:ea typeface="Arial" panose="020B0604020202020204" pitchFamily="34" charset="0"/>
            </a:endParaRPr>
          </a:p>
        </p:txBody>
      </p:sp>
      <p:pic>
        <p:nvPicPr>
          <p:cNvPr id="18434" name="Picture 2" descr="Social Media Management | Cortez Web Services">
            <a:extLst>
              <a:ext uri="{FF2B5EF4-FFF2-40B4-BE49-F238E27FC236}">
                <a16:creationId xmlns:a16="http://schemas.microsoft.com/office/drawing/2014/main" id="{33009B61-573F-50A7-B3E3-3A686E5B830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99244" y="1095468"/>
            <a:ext cx="2552700" cy="357791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14A1AC18-9944-FB20-56B6-B95330AEE8F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56381" y="5660076"/>
            <a:ext cx="1286391" cy="871848"/>
          </a:xfrm>
          <a:prstGeom prst="rect">
            <a:avLst/>
          </a:prstGeom>
        </p:spPr>
      </p:pic>
    </p:spTree>
    <p:extLst>
      <p:ext uri="{BB962C8B-B14F-4D97-AF65-F5344CB8AC3E}">
        <p14:creationId xmlns:p14="http://schemas.microsoft.com/office/powerpoint/2010/main" val="2589144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55206" y="284875"/>
            <a:ext cx="3179850" cy="5748868"/>
          </a:xfrm>
          <a:prstGeom prst="rect">
            <a:avLst/>
          </a:prstGeom>
        </p:spPr>
      </p:pic>
      <p:sp>
        <p:nvSpPr>
          <p:cNvPr id="11" name="TextBox 10">
            <a:extLst>
              <a:ext uri="{FF2B5EF4-FFF2-40B4-BE49-F238E27FC236}">
                <a16:creationId xmlns:a16="http://schemas.microsoft.com/office/drawing/2014/main" id="{DB5353B1-3973-9C2C-7E65-3C0A8665D61B}"/>
              </a:ext>
            </a:extLst>
          </p:cNvPr>
          <p:cNvSpPr txBox="1"/>
          <p:nvPr/>
        </p:nvSpPr>
        <p:spPr>
          <a:xfrm>
            <a:off x="2407170" y="638707"/>
            <a:ext cx="6221894" cy="523220"/>
          </a:xfrm>
          <a:prstGeom prst="rect">
            <a:avLst/>
          </a:prstGeom>
          <a:noFill/>
        </p:spPr>
        <p:txBody>
          <a:bodyPr wrap="square">
            <a:spAutoFit/>
          </a:bodyPr>
          <a:lstStyle/>
          <a:p>
            <a:r>
              <a:rPr lang="en-GB" sz="2800" b="0" i="0" u="none" strike="noStrike" baseline="0" dirty="0">
                <a:solidFill>
                  <a:schemeClr val="bg1"/>
                </a:solidFill>
                <a:latin typeface="AdvOT3b30f6db.B2"/>
              </a:rPr>
              <a:t>Introduction to Social Media</a:t>
            </a:r>
            <a:endParaRPr lang="en-GB" sz="2800" dirty="0">
              <a:solidFill>
                <a:schemeClr val="bg1"/>
              </a:solidFill>
            </a:endParaRPr>
          </a:p>
        </p:txBody>
      </p:sp>
      <p:sp>
        <p:nvSpPr>
          <p:cNvPr id="18" name="TextBox 17">
            <a:extLst>
              <a:ext uri="{FF2B5EF4-FFF2-40B4-BE49-F238E27FC236}">
                <a16:creationId xmlns:a16="http://schemas.microsoft.com/office/drawing/2014/main" id="{2661435A-5045-92DB-685B-A4E9A07D21B4}"/>
              </a:ext>
            </a:extLst>
          </p:cNvPr>
          <p:cNvSpPr txBox="1"/>
          <p:nvPr/>
        </p:nvSpPr>
        <p:spPr>
          <a:xfrm>
            <a:off x="634912" y="1627427"/>
            <a:ext cx="7694999" cy="3693319"/>
          </a:xfrm>
          <a:prstGeom prst="rect">
            <a:avLst/>
          </a:prstGeom>
          <a:noFill/>
        </p:spPr>
        <p:txBody>
          <a:bodyPr wrap="square">
            <a:spAutoFit/>
          </a:bodyPr>
          <a:lstStyle/>
          <a:p>
            <a:pPr algn="just"/>
            <a:endParaRPr lang="en-US" dirty="0"/>
          </a:p>
          <a:p>
            <a:pPr algn="just"/>
            <a:r>
              <a:rPr lang="en-US" sz="2400" dirty="0"/>
              <a:t>Social media is a computer-based technology that facilitates the sharing of ideas, thoughts, and information through the building of virtual networks and communities.</a:t>
            </a:r>
          </a:p>
          <a:p>
            <a:pPr algn="just"/>
            <a:r>
              <a:rPr lang="en-US" sz="2400" dirty="0"/>
              <a:t>There are more than 4.5 billion social media users around the world.</a:t>
            </a:r>
          </a:p>
          <a:p>
            <a:pPr algn="just"/>
            <a:r>
              <a:rPr lang="en-US" sz="2400" dirty="0"/>
              <a:t>The largest social media networks include Facebook, Instagram, Twitter, YouTube, and TikTok.</a:t>
            </a:r>
          </a:p>
          <a:p>
            <a:pPr algn="just"/>
            <a:r>
              <a:rPr lang="en-US" sz="2400" dirty="0"/>
              <a:t>Social media typically features user-generated content and personalized profiles.</a:t>
            </a:r>
            <a:endParaRPr lang="en-GB" sz="2400" dirty="0"/>
          </a:p>
        </p:txBody>
      </p:sp>
      <p:pic>
        <p:nvPicPr>
          <p:cNvPr id="7170" name="Picture 2" descr="Keeping a Handle on Social Media Management by Employees">
            <a:extLst>
              <a:ext uri="{FF2B5EF4-FFF2-40B4-BE49-F238E27FC236}">
                <a16:creationId xmlns:a16="http://schemas.microsoft.com/office/drawing/2014/main" id="{229178A4-A740-3DB6-5FBA-05261A39D8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29671" y="940973"/>
            <a:ext cx="2619375" cy="283589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64CC07D-EB46-CCCB-4CA3-976BF1745D1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8131" y="5597819"/>
            <a:ext cx="1286391" cy="871848"/>
          </a:xfrm>
          <a:prstGeom prst="rect">
            <a:avLst/>
          </a:prstGeom>
        </p:spPr>
      </p:pic>
    </p:spTree>
    <p:extLst>
      <p:ext uri="{BB962C8B-B14F-4D97-AF65-F5344CB8AC3E}">
        <p14:creationId xmlns:p14="http://schemas.microsoft.com/office/powerpoint/2010/main" val="6079752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1453D911-3A4B-675F-1C91-5DCD3076627D}"/>
              </a:ext>
            </a:extLst>
          </p:cNvPr>
          <p:cNvSpPr txBox="1"/>
          <p:nvPr/>
        </p:nvSpPr>
        <p:spPr>
          <a:xfrm>
            <a:off x="2532063" y="500224"/>
            <a:ext cx="6221894" cy="1077218"/>
          </a:xfrm>
          <a:prstGeom prst="rect">
            <a:avLst/>
          </a:prstGeom>
          <a:noFill/>
        </p:spPr>
        <p:txBody>
          <a:bodyPr wrap="square">
            <a:spAutoFit/>
          </a:bodyPr>
          <a:lstStyle/>
          <a:p>
            <a:pPr algn="l"/>
            <a:r>
              <a:rPr lang="en-GB" sz="2800" b="1" i="0" dirty="0">
                <a:solidFill>
                  <a:schemeClr val="bg1"/>
                </a:solidFill>
                <a:effectLst/>
                <a:latin typeface="Cabin-semi-bold"/>
              </a:rPr>
              <a:t>What Is Social Media?</a:t>
            </a:r>
          </a:p>
          <a:p>
            <a:br>
              <a:rPr lang="en-GB" dirty="0"/>
            </a:br>
            <a:endParaRPr lang="en-GB" dirty="0"/>
          </a:p>
        </p:txBody>
      </p:sp>
      <p:sp>
        <p:nvSpPr>
          <p:cNvPr id="18" name="TextBox 17">
            <a:extLst>
              <a:ext uri="{FF2B5EF4-FFF2-40B4-BE49-F238E27FC236}">
                <a16:creationId xmlns:a16="http://schemas.microsoft.com/office/drawing/2014/main" id="{FFD48BF5-65A0-F930-4CB1-F1EA0BF009B3}"/>
              </a:ext>
            </a:extLst>
          </p:cNvPr>
          <p:cNvSpPr txBox="1"/>
          <p:nvPr/>
        </p:nvSpPr>
        <p:spPr>
          <a:xfrm>
            <a:off x="490756" y="1710563"/>
            <a:ext cx="7695019" cy="3785652"/>
          </a:xfrm>
          <a:prstGeom prst="rect">
            <a:avLst/>
          </a:prstGeom>
          <a:noFill/>
        </p:spPr>
        <p:txBody>
          <a:bodyPr wrap="square">
            <a:spAutoFit/>
          </a:bodyPr>
          <a:lstStyle/>
          <a:p>
            <a:pPr algn="just"/>
            <a:r>
              <a:rPr lang="en-US" sz="2400" dirty="0"/>
              <a:t>The term social media refers to a computer-based technology that facilitates the sharing of ideas, thoughts, and information through virtual networks and communities. Social media is internet-based and gives users quick electronic communication of content, such as personal information, documents, videos, and photos. Users engage with social media via a computer, tablet, or smartphone via web-based software or applications. While social media is ubiquitous in America and Europe, Asian countries like Indonesia lead the list of social media usage.</a:t>
            </a:r>
            <a:endParaRPr lang="en-GB" sz="2400" dirty="0"/>
          </a:p>
        </p:txBody>
      </p:sp>
      <p:pic>
        <p:nvPicPr>
          <p:cNvPr id="8194" name="Picture 2" descr="Keeping a Handle on Social Media Management by Employees">
            <a:extLst>
              <a:ext uri="{FF2B5EF4-FFF2-40B4-BE49-F238E27FC236}">
                <a16:creationId xmlns:a16="http://schemas.microsoft.com/office/drawing/2014/main" id="{49A96731-674F-F868-4DB9-C68592E0186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20100" y="1038833"/>
            <a:ext cx="2619375" cy="305608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E80C3E79-9EB5-7607-7CE1-5D91E805EF4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8131" y="5597819"/>
            <a:ext cx="1286391" cy="871848"/>
          </a:xfrm>
          <a:prstGeom prst="rect">
            <a:avLst/>
          </a:prstGeom>
        </p:spPr>
      </p:pic>
    </p:spTree>
    <p:extLst>
      <p:ext uri="{BB962C8B-B14F-4D97-AF65-F5344CB8AC3E}">
        <p14:creationId xmlns:p14="http://schemas.microsoft.com/office/powerpoint/2010/main" val="21917181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8487759" cy="707886"/>
          </a:xfrm>
          <a:prstGeom prst="rect">
            <a:avLst/>
          </a:prstGeom>
          <a:noFill/>
        </p:spPr>
        <p:txBody>
          <a:bodyPr wrap="square">
            <a:spAutoFit/>
          </a:bodyPr>
          <a:lstStyle/>
          <a:p>
            <a:pPr algn="just"/>
            <a:endParaRPr lang="en-US" sz="2000" b="0" i="0" dirty="0">
              <a:solidFill>
                <a:srgbClr val="0D405F"/>
              </a:solidFill>
              <a:effectLst/>
              <a:latin typeface="Inter"/>
            </a:endParaRPr>
          </a:p>
          <a:p>
            <a:pPr algn="just"/>
            <a:endParaRPr lang="en-US" sz="2000" b="0" i="0" dirty="0">
              <a:solidFill>
                <a:srgbClr val="0D405F"/>
              </a:solidFill>
              <a:effectLst/>
              <a:latin typeface="Inter"/>
            </a:endParaRPr>
          </a:p>
        </p:txBody>
      </p:sp>
      <p:sp>
        <p:nvSpPr>
          <p:cNvPr id="6" name="TextBox 5">
            <a:extLst>
              <a:ext uri="{FF2B5EF4-FFF2-40B4-BE49-F238E27FC236}">
                <a16:creationId xmlns:a16="http://schemas.microsoft.com/office/drawing/2014/main" id="{261813EC-94BF-53BD-67CD-FCBFD2477E45}"/>
              </a:ext>
            </a:extLst>
          </p:cNvPr>
          <p:cNvSpPr txBox="1"/>
          <p:nvPr/>
        </p:nvSpPr>
        <p:spPr>
          <a:xfrm>
            <a:off x="2458942" y="448230"/>
            <a:ext cx="5846634" cy="523220"/>
          </a:xfrm>
          <a:prstGeom prst="rect">
            <a:avLst/>
          </a:prstGeom>
          <a:noFill/>
        </p:spPr>
        <p:txBody>
          <a:bodyPr wrap="square">
            <a:spAutoFit/>
          </a:bodyPr>
          <a:lstStyle/>
          <a:p>
            <a:r>
              <a:rPr lang="en-GB" sz="2800" dirty="0">
                <a:solidFill>
                  <a:schemeClr val="bg1"/>
                </a:solidFill>
              </a:rPr>
              <a:t> </a:t>
            </a:r>
          </a:p>
        </p:txBody>
      </p:sp>
      <p:sp>
        <p:nvSpPr>
          <p:cNvPr id="12" name="TextBox 11">
            <a:extLst>
              <a:ext uri="{FF2B5EF4-FFF2-40B4-BE49-F238E27FC236}">
                <a16:creationId xmlns:a16="http://schemas.microsoft.com/office/drawing/2014/main" id="{77D26685-1095-9AE1-7503-78F73815B247}"/>
              </a:ext>
            </a:extLst>
          </p:cNvPr>
          <p:cNvSpPr txBox="1"/>
          <p:nvPr/>
        </p:nvSpPr>
        <p:spPr>
          <a:xfrm>
            <a:off x="510467" y="1706108"/>
            <a:ext cx="9107298" cy="2677656"/>
          </a:xfrm>
          <a:prstGeom prst="rect">
            <a:avLst/>
          </a:prstGeom>
          <a:noFill/>
        </p:spPr>
        <p:txBody>
          <a:bodyPr wrap="square">
            <a:spAutoFit/>
          </a:bodyPr>
          <a:lstStyle/>
          <a:p>
            <a:pPr algn="just"/>
            <a:r>
              <a:rPr lang="en-US" sz="2800" dirty="0"/>
              <a:t>Social media originated as a way to interact with friends and family but was later adopted by businesses that wanted to take advantage of a popular new communication method to reach out to customers. The power of social media is the ability to connect and share information with anyone on Earth, or with many people simultaneously.</a:t>
            </a:r>
            <a:endParaRPr lang="en-GB" sz="2800" dirty="0"/>
          </a:p>
        </p:txBody>
      </p:sp>
      <p:pic>
        <p:nvPicPr>
          <p:cNvPr id="15" name="Picture 2" descr="The Complete Guide to B2B Social Media Management - Oktopost">
            <a:extLst>
              <a:ext uri="{FF2B5EF4-FFF2-40B4-BE49-F238E27FC236}">
                <a16:creationId xmlns:a16="http://schemas.microsoft.com/office/drawing/2014/main" id="{477C31C2-2447-BCC6-1D21-A20F5C522B2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19695" y="1166280"/>
            <a:ext cx="2952750" cy="321748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7CC029C2-D06C-DD43-5954-05E3E6EE139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8131" y="5597819"/>
            <a:ext cx="1286391" cy="871848"/>
          </a:xfrm>
          <a:prstGeom prst="rect">
            <a:avLst/>
          </a:prstGeom>
        </p:spPr>
      </p:pic>
    </p:spTree>
    <p:extLst>
      <p:ext uri="{BB962C8B-B14F-4D97-AF65-F5344CB8AC3E}">
        <p14:creationId xmlns:p14="http://schemas.microsoft.com/office/powerpoint/2010/main" val="6650384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BFAE08E0-DED7-D63F-973B-4AEF15549A6C}"/>
              </a:ext>
            </a:extLst>
          </p:cNvPr>
          <p:cNvSpPr txBox="1"/>
          <p:nvPr/>
        </p:nvSpPr>
        <p:spPr>
          <a:xfrm>
            <a:off x="2413713" y="518571"/>
            <a:ext cx="6241774" cy="1015663"/>
          </a:xfrm>
          <a:prstGeom prst="rect">
            <a:avLst/>
          </a:prstGeom>
          <a:noFill/>
        </p:spPr>
        <p:txBody>
          <a:bodyPr wrap="square">
            <a:spAutoFit/>
          </a:bodyPr>
          <a:lstStyle/>
          <a:p>
            <a:pPr algn="l"/>
            <a:r>
              <a:rPr lang="en-GB" sz="2400" b="1" i="0" dirty="0">
                <a:solidFill>
                  <a:schemeClr val="bg1"/>
                </a:solidFill>
                <a:effectLst/>
                <a:latin typeface="Cabin-semi-bold"/>
              </a:rPr>
              <a:t>Types of Social Media</a:t>
            </a:r>
          </a:p>
          <a:p>
            <a:br>
              <a:rPr lang="en-GB" dirty="0"/>
            </a:br>
            <a:endParaRPr lang="en-GB" dirty="0"/>
          </a:p>
        </p:txBody>
      </p:sp>
      <p:sp>
        <p:nvSpPr>
          <p:cNvPr id="18" name="TextBox 17">
            <a:extLst>
              <a:ext uri="{FF2B5EF4-FFF2-40B4-BE49-F238E27FC236}">
                <a16:creationId xmlns:a16="http://schemas.microsoft.com/office/drawing/2014/main" id="{29084FA0-A60C-65E6-E05C-D3F3D8CCC158}"/>
              </a:ext>
            </a:extLst>
          </p:cNvPr>
          <p:cNvSpPr txBox="1"/>
          <p:nvPr/>
        </p:nvSpPr>
        <p:spPr>
          <a:xfrm>
            <a:off x="618930" y="2294121"/>
            <a:ext cx="7807459" cy="2251065"/>
          </a:xfrm>
          <a:prstGeom prst="rect">
            <a:avLst/>
          </a:prstGeom>
          <a:noFill/>
        </p:spPr>
        <p:txBody>
          <a:bodyPr wrap="square">
            <a:spAutoFit/>
          </a:bodyPr>
          <a:lstStyle/>
          <a:p>
            <a:pPr algn="just">
              <a:lnSpc>
                <a:spcPct val="150000"/>
              </a:lnSpc>
            </a:pPr>
            <a:r>
              <a:rPr lang="en-US" sz="2400" dirty="0"/>
              <a:t>Social media may take the form of a variety of tech-enabled activities. These activities include photo sharing, blogging, social gaming, social networks, video sharing, business networks, virtual worlds, reviews, and much more. </a:t>
            </a:r>
            <a:endParaRPr lang="en-GB" sz="2400" dirty="0"/>
          </a:p>
        </p:txBody>
      </p:sp>
      <p:pic>
        <p:nvPicPr>
          <p:cNvPr id="10242" name="Picture 2" descr="The Complete Guide to B2B Social Media Management - Oktopost">
            <a:extLst>
              <a:ext uri="{FF2B5EF4-FFF2-40B4-BE49-F238E27FC236}">
                <a16:creationId xmlns:a16="http://schemas.microsoft.com/office/drawing/2014/main" id="{A0503A58-DA1A-1C28-DDAE-436D6E89CC1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03425" y="1226240"/>
            <a:ext cx="2952750" cy="302770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889F4266-551C-FC41-7973-5F6937A5780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8131" y="5597819"/>
            <a:ext cx="1286391" cy="871848"/>
          </a:xfrm>
          <a:prstGeom prst="rect">
            <a:avLst/>
          </a:prstGeom>
        </p:spPr>
      </p:pic>
    </p:spTree>
    <p:extLst>
      <p:ext uri="{BB962C8B-B14F-4D97-AF65-F5344CB8AC3E}">
        <p14:creationId xmlns:p14="http://schemas.microsoft.com/office/powerpoint/2010/main" val="33690764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sp>
        <p:nvSpPr>
          <p:cNvPr id="12" name="TextBox 11">
            <a:extLst>
              <a:ext uri="{FF2B5EF4-FFF2-40B4-BE49-F238E27FC236}">
                <a16:creationId xmlns:a16="http://schemas.microsoft.com/office/drawing/2014/main" id="{BA3A483C-1FC2-D8D1-95B9-AF8B47F63553}"/>
              </a:ext>
            </a:extLst>
          </p:cNvPr>
          <p:cNvSpPr txBox="1"/>
          <p:nvPr/>
        </p:nvSpPr>
        <p:spPr>
          <a:xfrm>
            <a:off x="294988" y="1798868"/>
            <a:ext cx="8842381" cy="3359061"/>
          </a:xfrm>
          <a:prstGeom prst="rect">
            <a:avLst/>
          </a:prstGeom>
          <a:noFill/>
        </p:spPr>
        <p:txBody>
          <a:bodyPr wrap="square">
            <a:spAutoFit/>
          </a:bodyPr>
          <a:lstStyle/>
          <a:p>
            <a:pPr algn="just">
              <a:lnSpc>
                <a:spcPct val="150000"/>
              </a:lnSpc>
            </a:pPr>
            <a:r>
              <a:rPr lang="en-US" sz="2400" dirty="0"/>
              <a:t>For individuals, social media is used to keep in touch with friends and extended family. Some people will use various social media applications to network career opportunities, find people across the globe with like-minded interests, and share their thoughts, feelings, insights, and emotions. Those who engage in these activities are part of a virtual social network.</a:t>
            </a:r>
          </a:p>
        </p:txBody>
      </p:sp>
      <p:pic>
        <p:nvPicPr>
          <p:cNvPr id="11266" name="Picture 2" descr="The Complete Guide to B2B Social Media Management - Oktopost">
            <a:extLst>
              <a:ext uri="{FF2B5EF4-FFF2-40B4-BE49-F238E27FC236}">
                <a16:creationId xmlns:a16="http://schemas.microsoft.com/office/drawing/2014/main" id="{1F195315-6A07-85BF-9D3E-4D068894305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15516" y="1433297"/>
            <a:ext cx="2952750" cy="347411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8AA4890C-2551-2457-1C3F-EDD149880BA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8131" y="5597819"/>
            <a:ext cx="1286391" cy="871848"/>
          </a:xfrm>
          <a:prstGeom prst="rect">
            <a:avLst/>
          </a:prstGeom>
        </p:spPr>
      </p:pic>
    </p:spTree>
    <p:extLst>
      <p:ext uri="{BB962C8B-B14F-4D97-AF65-F5344CB8AC3E}">
        <p14:creationId xmlns:p14="http://schemas.microsoft.com/office/powerpoint/2010/main" val="37196106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137369" y="703918"/>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algn="l"/>
            <a:r>
              <a:rPr lang="en-US" sz="2000" b="0" i="0" dirty="0">
                <a:solidFill>
                  <a:srgbClr val="0D405F"/>
                </a:solidFill>
                <a:effectLst/>
                <a:latin typeface="Inter"/>
              </a:rPr>
              <a:t>.</a:t>
            </a:r>
          </a:p>
        </p:txBody>
      </p:sp>
      <p:sp>
        <p:nvSpPr>
          <p:cNvPr id="18" name="TextBox 17">
            <a:extLst>
              <a:ext uri="{FF2B5EF4-FFF2-40B4-BE49-F238E27FC236}">
                <a16:creationId xmlns:a16="http://schemas.microsoft.com/office/drawing/2014/main" id="{EE1B0AD1-EDD6-9A11-148E-859185BF43B1}"/>
              </a:ext>
            </a:extLst>
          </p:cNvPr>
          <p:cNvSpPr txBox="1"/>
          <p:nvPr/>
        </p:nvSpPr>
        <p:spPr>
          <a:xfrm>
            <a:off x="692165" y="1887924"/>
            <a:ext cx="8058751" cy="2251065"/>
          </a:xfrm>
          <a:prstGeom prst="rect">
            <a:avLst/>
          </a:prstGeom>
          <a:noFill/>
        </p:spPr>
        <p:txBody>
          <a:bodyPr wrap="square">
            <a:spAutoFit/>
          </a:bodyPr>
          <a:lstStyle/>
          <a:p>
            <a:pPr algn="just">
              <a:lnSpc>
                <a:spcPct val="150000"/>
              </a:lnSpc>
            </a:pPr>
            <a:r>
              <a:rPr lang="en-US" sz="2400" dirty="0"/>
              <a:t>For businesses, social media is an indispensable tool. Companies use the platform to find and engage with customers, drive sales through advertising and promotion, gauge consumer trends, and offer customer service or support.</a:t>
            </a:r>
            <a:endParaRPr lang="en-GB" sz="2400" dirty="0"/>
          </a:p>
        </p:txBody>
      </p:sp>
      <p:pic>
        <p:nvPicPr>
          <p:cNvPr id="17410" name="Picture 2" descr="Social Media Management | Cortez Web Services">
            <a:extLst>
              <a:ext uri="{FF2B5EF4-FFF2-40B4-BE49-F238E27FC236}">
                <a16:creationId xmlns:a16="http://schemas.microsoft.com/office/drawing/2014/main" id="{05F79D0C-C00E-9DDA-80F3-CD03C934629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50944" y="1413297"/>
            <a:ext cx="2552700" cy="362867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68A04490-E475-9750-EF50-E659BA21F86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8131" y="5597819"/>
            <a:ext cx="1286391" cy="871848"/>
          </a:xfrm>
          <a:prstGeom prst="rect">
            <a:avLst/>
          </a:prstGeom>
        </p:spPr>
      </p:pic>
    </p:spTree>
    <p:extLst>
      <p:ext uri="{BB962C8B-B14F-4D97-AF65-F5344CB8AC3E}">
        <p14:creationId xmlns:p14="http://schemas.microsoft.com/office/powerpoint/2010/main" val="4212915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2" name="TextBox 11">
            <a:extLst>
              <a:ext uri="{FF2B5EF4-FFF2-40B4-BE49-F238E27FC236}">
                <a16:creationId xmlns:a16="http://schemas.microsoft.com/office/drawing/2014/main" id="{87B32D4E-ADA1-3A57-9107-C47DB6E9CA8B}"/>
              </a:ext>
            </a:extLst>
          </p:cNvPr>
          <p:cNvSpPr txBox="1"/>
          <p:nvPr/>
        </p:nvSpPr>
        <p:spPr>
          <a:xfrm>
            <a:off x="438117" y="1566688"/>
            <a:ext cx="7419558" cy="3737946"/>
          </a:xfrm>
          <a:prstGeom prst="rect">
            <a:avLst/>
          </a:prstGeom>
          <a:noFill/>
        </p:spPr>
        <p:txBody>
          <a:bodyPr wrap="square">
            <a:spAutoFit/>
          </a:bodyPr>
          <a:lstStyle/>
          <a:p>
            <a:pPr algn="just">
              <a:lnSpc>
                <a:spcPct val="150000"/>
              </a:lnSpc>
            </a:pPr>
            <a:r>
              <a:rPr lang="en-US" sz="2000" dirty="0"/>
              <a:t>Social media's role in helping businesses is significant. It facilitates communication with customers, enabling the melding of social interactions on e-commerce sites. Its ability to collect information helps focus on marketing efforts and market research. It helps in promoting products and services, as it enables the distribution of targeted, timely, and exclusive sales and coupons to would-be customers. Further, social media can help in building customer relationships through loyalty programs linked to social media.</a:t>
            </a:r>
            <a:endParaRPr lang="en-GB" sz="2000" dirty="0"/>
          </a:p>
        </p:txBody>
      </p:sp>
      <p:pic>
        <p:nvPicPr>
          <p:cNvPr id="15362" name="Picture 2" descr="Social Media Management | Cortez Web Services">
            <a:extLst>
              <a:ext uri="{FF2B5EF4-FFF2-40B4-BE49-F238E27FC236}">
                <a16:creationId xmlns:a16="http://schemas.microsoft.com/office/drawing/2014/main" id="{26694003-98B1-15D6-9A16-908E1E0E42F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48311" y="1802870"/>
            <a:ext cx="2552700" cy="324620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0C57279E-EE64-C4CD-FFA9-A4FEBE311DD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60116" y="5588923"/>
            <a:ext cx="1286391" cy="871848"/>
          </a:xfrm>
          <a:prstGeom prst="rect">
            <a:avLst/>
          </a:prstGeom>
        </p:spPr>
      </p:pic>
    </p:spTree>
    <p:extLst>
      <p:ext uri="{BB962C8B-B14F-4D97-AF65-F5344CB8AC3E}">
        <p14:creationId xmlns:p14="http://schemas.microsoft.com/office/powerpoint/2010/main" val="23871934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66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9651" y="-14471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1" name="TextBox 10">
            <a:extLst>
              <a:ext uri="{FF2B5EF4-FFF2-40B4-BE49-F238E27FC236}">
                <a16:creationId xmlns:a16="http://schemas.microsoft.com/office/drawing/2014/main" id="{30D262DF-CCC5-B6E7-916D-3070A8CD8EE0}"/>
              </a:ext>
            </a:extLst>
          </p:cNvPr>
          <p:cNvSpPr txBox="1"/>
          <p:nvPr/>
        </p:nvSpPr>
        <p:spPr>
          <a:xfrm>
            <a:off x="2875079" y="577151"/>
            <a:ext cx="6228522" cy="1138773"/>
          </a:xfrm>
          <a:prstGeom prst="rect">
            <a:avLst/>
          </a:prstGeom>
          <a:noFill/>
        </p:spPr>
        <p:txBody>
          <a:bodyPr wrap="square">
            <a:spAutoFit/>
          </a:bodyPr>
          <a:lstStyle/>
          <a:p>
            <a:pPr algn="l"/>
            <a:r>
              <a:rPr lang="en-GB" sz="2800" b="1" i="0" dirty="0">
                <a:solidFill>
                  <a:schemeClr val="bg1"/>
                </a:solidFill>
                <a:effectLst/>
                <a:latin typeface="Cabin-semi-bold"/>
              </a:rPr>
              <a:t>Benefits of Social Media</a:t>
            </a:r>
          </a:p>
          <a:p>
            <a:br>
              <a:rPr lang="en-GB" sz="2000" dirty="0"/>
            </a:br>
            <a:endParaRPr lang="en-GB" sz="2000" b="0" i="0" dirty="0">
              <a:solidFill>
                <a:schemeClr val="bg1"/>
              </a:solidFill>
              <a:effectLst/>
              <a:latin typeface="Georgia" panose="02040502050405020303" pitchFamily="18" charset="0"/>
            </a:endParaRPr>
          </a:p>
        </p:txBody>
      </p:sp>
      <p:sp>
        <p:nvSpPr>
          <p:cNvPr id="12" name="TextBox 11">
            <a:extLst>
              <a:ext uri="{FF2B5EF4-FFF2-40B4-BE49-F238E27FC236}">
                <a16:creationId xmlns:a16="http://schemas.microsoft.com/office/drawing/2014/main" id="{3F7CDE8F-F2ED-1936-0565-2327185F1798}"/>
              </a:ext>
            </a:extLst>
          </p:cNvPr>
          <p:cNvSpPr txBox="1"/>
          <p:nvPr/>
        </p:nvSpPr>
        <p:spPr>
          <a:xfrm>
            <a:off x="714590" y="1905506"/>
            <a:ext cx="7564573" cy="3276282"/>
          </a:xfrm>
          <a:prstGeom prst="rect">
            <a:avLst/>
          </a:prstGeom>
          <a:noFill/>
        </p:spPr>
        <p:txBody>
          <a:bodyPr wrap="square">
            <a:spAutoFit/>
          </a:bodyPr>
          <a:lstStyle/>
          <a:p>
            <a:pPr algn="just">
              <a:lnSpc>
                <a:spcPct val="150000"/>
              </a:lnSpc>
            </a:pPr>
            <a:r>
              <a:rPr lang="en-US" sz="2000" dirty="0"/>
              <a:t>Social media has changed the way we all interact with each other online. It gives us the ability to discover what's happening in the world in real-time, to connect with each other and stay in touch with long-distance friends, and in order to have access to endless amounts of information at our fingertips. In many senses, social media has helped many individuals find common ground with others online, making the world seem more approachable.</a:t>
            </a:r>
          </a:p>
        </p:txBody>
      </p:sp>
      <p:pic>
        <p:nvPicPr>
          <p:cNvPr id="5" name="Picture 4">
            <a:extLst>
              <a:ext uri="{FF2B5EF4-FFF2-40B4-BE49-F238E27FC236}">
                <a16:creationId xmlns:a16="http://schemas.microsoft.com/office/drawing/2014/main" id="{D68F7179-F800-69AE-21E3-56F31CCB554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98131" y="5597819"/>
            <a:ext cx="1286391" cy="871848"/>
          </a:xfrm>
          <a:prstGeom prst="rect">
            <a:avLst/>
          </a:prstGeom>
        </p:spPr>
      </p:pic>
    </p:spTree>
    <p:extLst>
      <p:ext uri="{BB962C8B-B14F-4D97-AF65-F5344CB8AC3E}">
        <p14:creationId xmlns:p14="http://schemas.microsoft.com/office/powerpoint/2010/main" val="34470939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76241" y="-221396"/>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sp>
        <p:nvSpPr>
          <p:cNvPr id="12" name="TextBox 11">
            <a:extLst>
              <a:ext uri="{FF2B5EF4-FFF2-40B4-BE49-F238E27FC236}">
                <a16:creationId xmlns:a16="http://schemas.microsoft.com/office/drawing/2014/main" id="{07312209-9F73-A53C-1090-E8E413C9E410}"/>
              </a:ext>
            </a:extLst>
          </p:cNvPr>
          <p:cNvSpPr txBox="1"/>
          <p:nvPr/>
        </p:nvSpPr>
        <p:spPr>
          <a:xfrm>
            <a:off x="939094" y="2296502"/>
            <a:ext cx="7669773" cy="1891287"/>
          </a:xfrm>
          <a:prstGeom prst="rect">
            <a:avLst/>
          </a:prstGeom>
          <a:noFill/>
        </p:spPr>
        <p:txBody>
          <a:bodyPr wrap="square">
            <a:spAutoFit/>
          </a:bodyPr>
          <a:lstStyle/>
          <a:p>
            <a:pPr algn="just">
              <a:lnSpc>
                <a:spcPct val="150000"/>
              </a:lnSpc>
            </a:pPr>
            <a:r>
              <a:rPr lang="en-US" sz="2000" dirty="0"/>
              <a:t>Businesses are also using social media marketing to target their consumers right on their phones and computers, building a following in order to build a loyal fan base, and create a culture behind their own brand.</a:t>
            </a:r>
            <a:endParaRPr lang="en-GB" sz="2000" dirty="0"/>
          </a:p>
        </p:txBody>
      </p:sp>
      <p:pic>
        <p:nvPicPr>
          <p:cNvPr id="14338" name="Picture 2" descr="Top 26 Social Media Management Tools You Need in 2023">
            <a:extLst>
              <a:ext uri="{FF2B5EF4-FFF2-40B4-BE49-F238E27FC236}">
                <a16:creationId xmlns:a16="http://schemas.microsoft.com/office/drawing/2014/main" id="{F7E19732-45B9-7A50-F178-2CA9CCA27D8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26896" y="1290070"/>
            <a:ext cx="3105150" cy="284460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271201B-86C1-100F-B9B9-44C8CD59C93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8131" y="5597819"/>
            <a:ext cx="1286391" cy="871848"/>
          </a:xfrm>
          <a:prstGeom prst="rect">
            <a:avLst/>
          </a:prstGeom>
        </p:spPr>
      </p:pic>
      <p:sp>
        <p:nvSpPr>
          <p:cNvPr id="11" name="TextBox 10">
            <a:extLst>
              <a:ext uri="{FF2B5EF4-FFF2-40B4-BE49-F238E27FC236}">
                <a16:creationId xmlns:a16="http://schemas.microsoft.com/office/drawing/2014/main" id="{ED19A328-0FEB-E370-C931-67AF72B1AB2E}"/>
              </a:ext>
            </a:extLst>
          </p:cNvPr>
          <p:cNvSpPr txBox="1"/>
          <p:nvPr/>
        </p:nvSpPr>
        <p:spPr>
          <a:xfrm>
            <a:off x="2447925" y="703918"/>
            <a:ext cx="2878677" cy="369332"/>
          </a:xfrm>
          <a:prstGeom prst="rect">
            <a:avLst/>
          </a:prstGeom>
          <a:noFill/>
        </p:spPr>
        <p:txBody>
          <a:bodyPr wrap="square">
            <a:spAutoFit/>
          </a:bodyPr>
          <a:lstStyle/>
          <a:p>
            <a:pPr algn="l"/>
            <a:r>
              <a:rPr lang="en-GB" sz="1800" b="1" i="0" dirty="0">
                <a:solidFill>
                  <a:schemeClr val="bg1"/>
                </a:solidFill>
                <a:effectLst/>
                <a:latin typeface="Cabin-semi-bold"/>
              </a:rPr>
              <a:t>Benefits of Social Media</a:t>
            </a:r>
          </a:p>
        </p:txBody>
      </p:sp>
    </p:spTree>
    <p:extLst>
      <p:ext uri="{BB962C8B-B14F-4D97-AF65-F5344CB8AC3E}">
        <p14:creationId xmlns:p14="http://schemas.microsoft.com/office/powerpoint/2010/main" val="13729330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1077218"/>
          </a:xfrm>
          <a:prstGeom prst="rect">
            <a:avLst/>
          </a:prstGeom>
          <a:noFill/>
        </p:spPr>
        <p:txBody>
          <a:bodyPr wrap="square">
            <a:spAutoFit/>
          </a:bodyPr>
          <a:lstStyle/>
          <a:p>
            <a:pPr algn="l"/>
            <a:r>
              <a:rPr lang="en-US" sz="2800" b="1" i="0" dirty="0">
                <a:solidFill>
                  <a:schemeClr val="bg1"/>
                </a:solidFill>
                <a:effectLst/>
                <a:latin typeface="Averta"/>
              </a:rPr>
              <a:t>What Is Social Media Management?</a:t>
            </a:r>
          </a:p>
          <a:p>
            <a:br>
              <a:rPr lang="en-US" dirty="0"/>
            </a:br>
            <a:endParaRPr lang="en-GB" dirty="0"/>
          </a:p>
        </p:txBody>
      </p:sp>
      <p:sp>
        <p:nvSpPr>
          <p:cNvPr id="18" name="TextBox 17">
            <a:extLst>
              <a:ext uri="{FF2B5EF4-FFF2-40B4-BE49-F238E27FC236}">
                <a16:creationId xmlns:a16="http://schemas.microsoft.com/office/drawing/2014/main" id="{429C5D88-153B-8031-FE69-66D8D4E22344}"/>
              </a:ext>
            </a:extLst>
          </p:cNvPr>
          <p:cNvSpPr txBox="1"/>
          <p:nvPr/>
        </p:nvSpPr>
        <p:spPr>
          <a:xfrm>
            <a:off x="750508" y="1843436"/>
            <a:ext cx="7388669" cy="3373359"/>
          </a:xfrm>
          <a:prstGeom prst="rect">
            <a:avLst/>
          </a:prstGeom>
          <a:noFill/>
        </p:spPr>
        <p:txBody>
          <a:bodyPr wrap="square">
            <a:spAutoFit/>
          </a:bodyPr>
          <a:lstStyle/>
          <a:p>
            <a:pPr algn="just">
              <a:lnSpc>
                <a:spcPct val="150000"/>
              </a:lnSpc>
            </a:pPr>
            <a:r>
              <a:rPr lang="en-US" dirty="0"/>
              <a:t>Social media management is the process of creating and publishing content, monitoring engagement and mentions, growing a community of customers and influencers, and reporting and analyzing the results of your efforts.</a:t>
            </a:r>
          </a:p>
          <a:p>
            <a:pPr algn="just">
              <a:lnSpc>
                <a:spcPct val="150000"/>
              </a:lnSpc>
            </a:pPr>
            <a:r>
              <a:rPr lang="en-US" dirty="0"/>
              <a:t>Depending on the company’s goals, this process can include just one or more than a dozen channels, ranging from Facebook to YouTube. No matter how many social channels a business uses, social media management is an integral part of a company’s marketing strategy and can generate a measurable return on investment.</a:t>
            </a: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37E86A45-0C64-35BA-913C-BCEF64118FC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6282" y="5698019"/>
            <a:ext cx="1286391" cy="871848"/>
          </a:xfrm>
          <a:prstGeom prst="rect">
            <a:avLst/>
          </a:prstGeom>
        </p:spPr>
      </p:pic>
    </p:spTree>
    <p:extLst>
      <p:ext uri="{BB962C8B-B14F-4D97-AF65-F5344CB8AC3E}">
        <p14:creationId xmlns:p14="http://schemas.microsoft.com/office/powerpoint/2010/main" val="25674488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941326" y="3005591"/>
            <a:ext cx="6903993" cy="1107996"/>
          </a:xfrm>
          <a:prstGeom prst="rect">
            <a:avLst/>
          </a:prstGeom>
          <a:noFill/>
        </p:spPr>
        <p:txBody>
          <a:bodyPr wrap="square" rtlCol="0">
            <a:spAutoFit/>
          </a:bodyPr>
          <a:lstStyle/>
          <a:p>
            <a:pPr algn="ctr"/>
            <a:r>
              <a:rPr lang="en-GB" sz="6600" b="1" dirty="0">
                <a:latin typeface="ArialMT"/>
              </a:rPr>
              <a:t>Thank you </a:t>
            </a:r>
            <a:endParaRPr lang="en-US" sz="6600" b="1"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87379DF3-A23A-5D50-767B-FE58EB65F40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98131" y="5597819"/>
            <a:ext cx="1286391" cy="871848"/>
          </a:xfrm>
          <a:prstGeom prst="rect">
            <a:avLst/>
          </a:prstGeom>
        </p:spPr>
      </p:pic>
    </p:spTree>
    <p:extLst>
      <p:ext uri="{BB962C8B-B14F-4D97-AF65-F5344CB8AC3E}">
        <p14:creationId xmlns:p14="http://schemas.microsoft.com/office/powerpoint/2010/main" val="28186729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5C57231-442D-4031-B3B7-B6A3C72F7D25}"/>
</file>

<file path=customXml/itemProps2.xml><?xml version="1.0" encoding="utf-8"?>
<ds:datastoreItem xmlns:ds="http://schemas.openxmlformats.org/officeDocument/2006/customXml" ds:itemID="{A572EA16-3F40-4AAC-A5F8-001E1A785B4D}"/>
</file>

<file path=customXml/itemProps3.xml><?xml version="1.0" encoding="utf-8"?>
<ds:datastoreItem xmlns:ds="http://schemas.openxmlformats.org/officeDocument/2006/customXml" ds:itemID="{8230669F-4A1A-4E7C-BCFA-E3FADED42C54}"/>
</file>

<file path=docProps/app.xml><?xml version="1.0" encoding="utf-8"?>
<Properties xmlns="http://schemas.openxmlformats.org/officeDocument/2006/extended-properties" xmlns:vt="http://schemas.openxmlformats.org/officeDocument/2006/docPropsVTypes">
  <TotalTime>10338</TotalTime>
  <Words>1238</Words>
  <Application>Microsoft Office PowerPoint</Application>
  <PresentationFormat>Widescreen</PresentationFormat>
  <Paragraphs>110</Paragraphs>
  <Slides>21</Slides>
  <Notes>0</Notes>
  <HiddenSlides>0</HiddenSlides>
  <MMClips>1</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21</vt:i4>
      </vt:variant>
    </vt:vector>
  </HeadingPairs>
  <TitlesOfParts>
    <vt:vector size="33" baseType="lpstr">
      <vt:lpstr>AdvOT3b30f6db.B2</vt:lpstr>
      <vt:lpstr>Arial</vt:lpstr>
      <vt:lpstr>ArialMT</vt:lpstr>
      <vt:lpstr>Averta</vt:lpstr>
      <vt:lpstr>Cabin-semi-bold</vt:lpstr>
      <vt:lpstr>Calibri</vt:lpstr>
      <vt:lpstr>Calibri Light</vt:lpstr>
      <vt:lpstr>Georgia</vt:lpstr>
      <vt:lpstr>Inter</vt:lpstr>
      <vt:lpstr>Lato</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188</cp:revision>
  <dcterms:created xsi:type="dcterms:W3CDTF">2021-08-03T13:03:26Z</dcterms:created>
  <dcterms:modified xsi:type="dcterms:W3CDTF">2025-05-17T18:01:31Z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