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8" r:id="rId3"/>
    <p:sldId id="303" r:id="rId4"/>
    <p:sldId id="261" r:id="rId5"/>
    <p:sldId id="262" r:id="rId6"/>
    <p:sldId id="263" r:id="rId7"/>
    <p:sldId id="264" r:id="rId8"/>
    <p:sldId id="266" r:id="rId9"/>
    <p:sldId id="267" r:id="rId10"/>
    <p:sldId id="268" r:id="rId11"/>
    <p:sldId id="309" r:id="rId12"/>
    <p:sldId id="271" r:id="rId13"/>
    <p:sldId id="272" r:id="rId14"/>
    <p:sldId id="273" r:id="rId15"/>
    <p:sldId id="313" r:id="rId16"/>
    <p:sldId id="274" r:id="rId17"/>
    <p:sldId id="276" r:id="rId18"/>
    <p:sldId id="278" r:id="rId19"/>
    <p:sldId id="279" r:id="rId20"/>
    <p:sldId id="282" r:id="rId21"/>
    <p:sldId id="283" r:id="rId22"/>
    <p:sldId id="284" r:id="rId23"/>
    <p:sldId id="310" r:id="rId24"/>
    <p:sldId id="311" r:id="rId25"/>
    <p:sldId id="312" r:id="rId26"/>
    <p:sldId id="285" r:id="rId27"/>
    <p:sldId id="287" r:id="rId28"/>
    <p:sldId id="288" r:id="rId29"/>
    <p:sldId id="289" r:id="rId30"/>
    <p:sldId id="291" r:id="rId31"/>
    <p:sldId id="292" r:id="rId32"/>
    <p:sldId id="293" r:id="rId33"/>
    <p:sldId id="302"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 y="422122"/>
            <a:ext cx="8516983" cy="1972334"/>
          </a:xfrm>
          <a:prstGeom prst="rect">
            <a:avLst/>
          </a:prstGeom>
        </p:spPr>
      </p:pic>
      <p:pic>
        <p:nvPicPr>
          <p:cNvPr id="13" name="Picture 12"/>
          <p:cNvPicPr>
            <a:picLocks noChangeAspect="1"/>
          </p:cNvPicPr>
          <p:nvPr/>
        </p:nvPicPr>
        <p:blipFill>
          <a:blip r:embed="rId6"/>
          <a:stretch>
            <a:fillRect/>
          </a:stretch>
        </p:blipFill>
        <p:spPr>
          <a:xfrm>
            <a:off x="5094515" y="3125529"/>
            <a:ext cx="7097485" cy="2099614"/>
          </a:xfrm>
          <a:prstGeom prst="rect">
            <a:avLst/>
          </a:prstGeom>
        </p:spPr>
      </p:pic>
      <p:sp>
        <p:nvSpPr>
          <p:cNvPr id="14" name="TextBox 13"/>
          <p:cNvSpPr txBox="1"/>
          <p:nvPr/>
        </p:nvSpPr>
        <p:spPr>
          <a:xfrm>
            <a:off x="70314" y="601293"/>
            <a:ext cx="7876765" cy="1631216"/>
          </a:xfrm>
          <a:prstGeom prst="rect">
            <a:avLst/>
          </a:prstGeom>
          <a:noFill/>
        </p:spPr>
        <p:txBody>
          <a:bodyPr wrap="square" rtlCol="0">
            <a:spAutoFit/>
          </a:bodyPr>
          <a:lstStyle/>
          <a:p>
            <a:r>
              <a:rPr lang="en-US" sz="2800" b="1" dirty="0">
                <a:solidFill>
                  <a:schemeClr val="bg1"/>
                </a:solidFill>
              </a:rPr>
              <a:t>Project Team and Stakeholder </a:t>
            </a:r>
            <a:r>
              <a:rPr lang="en-US" sz="2800" b="1" dirty="0" smtClean="0">
                <a:solidFill>
                  <a:schemeClr val="bg1"/>
                </a:solidFill>
              </a:rPr>
              <a:t>Management</a:t>
            </a:r>
          </a:p>
          <a:p>
            <a:r>
              <a:rPr lang="en-US" sz="3600" b="1" dirty="0" smtClean="0">
                <a:solidFill>
                  <a:srgbClr val="FFFF00"/>
                </a:solidFill>
                <a:latin typeface="Tajawal Medium" panose="00000600000000000000" pitchFamily="2" charset="-78"/>
                <a:cs typeface="Tajawal Medium" panose="00000600000000000000" pitchFamily="2" charset="-78"/>
              </a:rPr>
              <a:t>Prepared </a:t>
            </a:r>
            <a:r>
              <a:rPr lang="en-US" sz="3600" b="1" dirty="0">
                <a:solidFill>
                  <a:srgbClr val="FFFF00"/>
                </a:solidFill>
                <a:latin typeface="Tajawal Medium" panose="00000600000000000000" pitchFamily="2" charset="-78"/>
                <a:cs typeface="Tajawal Medium" panose="00000600000000000000" pitchFamily="2" charset="-78"/>
              </a:rPr>
              <a:t>by Dr. Adam Yagoub</a:t>
            </a:r>
          </a:p>
          <a:p>
            <a:r>
              <a:rPr lang="en-US" sz="3600" b="1" dirty="0" smtClean="0">
                <a:solidFill>
                  <a:srgbClr val="FF9518"/>
                </a:solidFill>
                <a:latin typeface="Tajawal Medium" panose="00000600000000000000" pitchFamily="2" charset="-78"/>
                <a:cs typeface="Tajawal Medium" panose="00000600000000000000" pitchFamily="2" charset="-78"/>
              </a:rPr>
              <a:t>Lecture 1</a:t>
            </a:r>
            <a:endParaRPr lang="en-US" sz="36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338354" y="3217634"/>
            <a:ext cx="6853646" cy="1815882"/>
          </a:xfrm>
          <a:prstGeom prst="rect">
            <a:avLst/>
          </a:prstGeom>
          <a:noFill/>
        </p:spPr>
        <p:txBody>
          <a:bodyPr wrap="square" rtlCol="0">
            <a:spAutoFit/>
          </a:bodyPr>
          <a:lstStyle/>
          <a:p>
            <a:r>
              <a:rPr lang="en-US" sz="2800" b="1" dirty="0" smtClean="0">
                <a:solidFill>
                  <a:srgbClr val="FFFF00"/>
                </a:solidFill>
                <a:latin typeface="Tajawal Medium" panose="00000600000000000000" pitchFamily="2" charset="-78"/>
                <a:cs typeface="Tajawal Medium" panose="00000600000000000000" pitchFamily="2" charset="-78"/>
              </a:rPr>
              <a:t>PGM 341</a:t>
            </a:r>
          </a:p>
          <a:p>
            <a:r>
              <a:rPr lang="en-US" sz="28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b="1" dirty="0">
                <a:solidFill>
                  <a:srgbClr val="00B050"/>
                </a:solidFill>
              </a:rPr>
              <a:t>Lecture 1: Determining the Direction and Initial Specifications of a Project.</a:t>
            </a:r>
          </a:p>
          <a:p>
            <a:pPr marL="0" indent="0">
              <a:buNone/>
            </a:pPr>
            <a:r>
              <a:rPr lang="en-US" b="1" dirty="0"/>
              <a:t>Lecture 2: the search for the high-performing team.</a:t>
            </a:r>
          </a:p>
          <a:p>
            <a:pPr marL="0" indent="0">
              <a:buNone/>
            </a:pPr>
            <a:r>
              <a:rPr lang="en-US" b="1" dirty="0"/>
              <a:t>Lecture 3: Context: Laying the Foundation for Team Success.</a:t>
            </a:r>
          </a:p>
          <a:p>
            <a:pPr marL="0" indent="0">
              <a:buNone/>
            </a:pPr>
            <a:r>
              <a:rPr lang="en-US" b="1" dirty="0"/>
              <a:t>Lecture 4: Composition: Getting the Right People on the Bus.</a:t>
            </a:r>
          </a:p>
          <a:p>
            <a:pPr marL="0" indent="0">
              <a:buNone/>
            </a:pPr>
            <a:r>
              <a:rPr lang="en-US" b="1" dirty="0"/>
              <a:t>Lecture 5: competencies: Developing Team Skills for High Performance.</a:t>
            </a:r>
          </a:p>
          <a:p>
            <a:pPr marL="0" indent="0">
              <a:buNone/>
            </a:pPr>
            <a:r>
              <a:rPr lang="en-US" b="1" dirty="0"/>
              <a:t>Lecture 6: Change: Devising More Effective Ways of Working Together.</a:t>
            </a:r>
          </a:p>
          <a:p>
            <a:pPr marL="0" indent="0">
              <a:buNone/>
            </a:pPr>
            <a:r>
              <a:rPr lang="en-US" b="1" dirty="0"/>
              <a:t>Lecture 7: The Project Team’s Environment (Stakeholders, Developing and Using Project Networks).</a:t>
            </a:r>
          </a:p>
          <a:p>
            <a:pPr marL="0" indent="0">
              <a:buNone/>
            </a:pPr>
            <a:r>
              <a:rPr lang="en-US" b="1" dirty="0"/>
              <a:t>Lecture 8: Leading Project Teams.</a:t>
            </a:r>
          </a:p>
          <a:p>
            <a:pPr marL="0" indent="0">
              <a:buNone/>
            </a:pPr>
            <a:r>
              <a:rPr lang="en-US" b="1" dirty="0"/>
              <a:t>Lecture 9: Managing Conflict in the Team.</a:t>
            </a:r>
          </a:p>
          <a:p>
            <a:pPr marL="0" indent="0">
              <a:buNone/>
            </a:pPr>
            <a:r>
              <a:rPr lang="en-US" b="1" dirty="0"/>
              <a:t>Lecture 10: Writing Project Reports.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spTree>
    <p:extLst>
      <p:ext uri="{BB962C8B-B14F-4D97-AF65-F5344CB8AC3E}">
        <p14:creationId xmlns:p14="http://schemas.microsoft.com/office/powerpoint/2010/main" val="23753317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b="1" dirty="0" smtClean="0"/>
              <a:t>1. the project’s mission statement.</a:t>
            </a:r>
          </a:p>
          <a:p>
            <a:pPr marL="0" indent="0">
              <a:buNone/>
            </a:pPr>
            <a:r>
              <a:rPr lang="en-US" b="1" dirty="0" smtClean="0"/>
              <a:t>2. what is a project mission statement and what role does it play?</a:t>
            </a:r>
          </a:p>
          <a:p>
            <a:pPr marL="0" indent="0">
              <a:buNone/>
            </a:pPr>
            <a:r>
              <a:rPr lang="en-US" b="1" dirty="0" smtClean="0"/>
              <a:t>3. stakeholders in the project’s mission.</a:t>
            </a:r>
          </a:p>
          <a:p>
            <a:pPr marL="0" indent="0">
              <a:buNone/>
            </a:pPr>
            <a:r>
              <a:rPr lang="en-US" b="1" dirty="0" smtClean="0"/>
              <a:t>4. project parameters: project scope, costs, and timeline.</a:t>
            </a:r>
          </a:p>
          <a:p>
            <a:pPr marL="0" indent="0">
              <a:buNone/>
            </a:pPr>
            <a:r>
              <a:rPr lang="en-US" b="1" dirty="0" smtClean="0"/>
              <a:t>5. the project charter.</a:t>
            </a:r>
          </a:p>
          <a:p>
            <a:pPr marL="0" indent="0">
              <a:buNone/>
            </a:pPr>
            <a:r>
              <a:rPr lang="en-US" b="1" dirty="0"/>
              <a:t>6. the project plan.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2518154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2105419"/>
            <a:ext cx="11299370" cy="4351338"/>
          </a:xfrm>
        </p:spPr>
        <p:txBody>
          <a:bodyPr>
            <a:normAutofit/>
          </a:bodyPr>
          <a:lstStyle/>
          <a:p>
            <a:pPr marL="0" indent="0" algn="just">
              <a:buNone/>
            </a:pPr>
            <a:r>
              <a:rPr lang="en-US" b="1" dirty="0" smtClean="0">
                <a:solidFill>
                  <a:srgbClr val="FF0000"/>
                </a:solidFill>
              </a:rPr>
              <a:t>1. the </a:t>
            </a:r>
            <a:r>
              <a:rPr lang="en-US" b="1" dirty="0">
                <a:solidFill>
                  <a:srgbClr val="FF0000"/>
                </a:solidFill>
              </a:rPr>
              <a:t>project’s mission </a:t>
            </a:r>
            <a:r>
              <a:rPr lang="en-US" b="1" dirty="0" smtClean="0">
                <a:solidFill>
                  <a:srgbClr val="FF0000"/>
                </a:solidFill>
              </a:rPr>
              <a:t>statement:</a:t>
            </a:r>
            <a:endParaRPr lang="en-US" b="1" dirty="0">
              <a:solidFill>
                <a:srgbClr val="FF0000"/>
              </a:solidFill>
            </a:endParaRPr>
          </a:p>
          <a:p>
            <a:pPr marL="0" indent="0" algn="just">
              <a:buNone/>
            </a:pPr>
            <a:r>
              <a:rPr lang="en-US" dirty="0" smtClean="0"/>
              <a:t>All </a:t>
            </a:r>
            <a:r>
              <a:rPr lang="en-US" dirty="0"/>
              <a:t>projects have a mission. That mission is to help address some need, solve some problem, or seize some opportunity for a client. Constructing a formal mission statement helps leaders to understand and clarify the broader aims of a project, and mission statements themselves play a number of useful roles in it. Writing a mission statement is the first step project leaders need to take</a:t>
            </a:r>
            <a:r>
              <a:rPr lang="en-US" dirty="0" smtClean="0"/>
              <a:t>.</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8399425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dirty="0"/>
              <a:t>As a project leader begins to organize the project around its mission, it is important as well to identify the important stakeholders of the project. </a:t>
            </a:r>
            <a:r>
              <a:rPr lang="en-US" b="1" dirty="0"/>
              <a:t>Who those stakeholders are</a:t>
            </a:r>
            <a:r>
              <a:rPr lang="en-US" dirty="0"/>
              <a:t>, and </a:t>
            </a:r>
            <a:r>
              <a:rPr lang="en-US" b="1" dirty="0"/>
              <a:t>what interests they have in the project</a:t>
            </a:r>
            <a:r>
              <a:rPr lang="en-US" dirty="0"/>
              <a:t>, are important determinates of any project’s success or failure.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15933451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509" y="2105419"/>
            <a:ext cx="10515600" cy="4351338"/>
          </a:xfrm>
        </p:spPr>
        <p:txBody>
          <a:bodyPr>
            <a:normAutofit/>
          </a:bodyPr>
          <a:lstStyle/>
          <a:p>
            <a:pPr marL="0" indent="0" algn="just">
              <a:buNone/>
            </a:pPr>
            <a:r>
              <a:rPr lang="en-US" b="1" dirty="0" smtClean="0">
                <a:solidFill>
                  <a:srgbClr val="FF0000"/>
                </a:solidFill>
              </a:rPr>
              <a:t>2. what </a:t>
            </a:r>
            <a:r>
              <a:rPr lang="en-US" b="1" dirty="0">
                <a:solidFill>
                  <a:srgbClr val="FF0000"/>
                </a:solidFill>
              </a:rPr>
              <a:t>is a project mission statement and what role does it play?</a:t>
            </a:r>
          </a:p>
          <a:p>
            <a:pPr marL="0" indent="0" algn="just">
              <a:buNone/>
            </a:pPr>
            <a:r>
              <a:rPr lang="en-US" dirty="0" smtClean="0"/>
              <a:t>A </a:t>
            </a:r>
            <a:r>
              <a:rPr lang="en-US" b="1" dirty="0"/>
              <a:t>mission statement </a:t>
            </a:r>
            <a:r>
              <a:rPr lang="en-US" dirty="0"/>
              <a:t>states the purpose of a project—its general direction and aims. In a few sentences or paragraphs, it states what the project and its sponsoring clients are trying to achieve. Mission statements play a number of roles in a project, but two are very important. </a:t>
            </a:r>
            <a:r>
              <a:rPr lang="en-US" b="1" dirty="0">
                <a:solidFill>
                  <a:srgbClr val="FF0000"/>
                </a:solidFill>
              </a:rPr>
              <a:t>The first </a:t>
            </a:r>
            <a:r>
              <a:rPr lang="en-US" dirty="0"/>
              <a:t>is that a mission statement helps establish and maintain the project’s overall direction. </a:t>
            </a:r>
            <a:r>
              <a:rPr lang="en-US" b="1" dirty="0">
                <a:solidFill>
                  <a:srgbClr val="FF0000"/>
                </a:solidFill>
              </a:rPr>
              <a:t>The second </a:t>
            </a:r>
            <a:r>
              <a:rPr lang="en-US" dirty="0"/>
              <a:t>is that it can help establish “common ground” among a project’s stakeholders.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42647110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4243"/>
            <a:ext cx="10515600" cy="4351338"/>
          </a:xfrm>
        </p:spPr>
        <p:txBody>
          <a:bodyPr>
            <a:normAutofit/>
          </a:bodyPr>
          <a:lstStyle/>
          <a:p>
            <a:pPr marL="0" indent="0" algn="just">
              <a:buNone/>
            </a:pPr>
            <a:r>
              <a:rPr lang="en-US" dirty="0" smtClean="0">
                <a:solidFill>
                  <a:srgbClr val="FF0000"/>
                </a:solidFill>
              </a:rPr>
              <a:t>First: Provides </a:t>
            </a:r>
            <a:r>
              <a:rPr lang="en-US" dirty="0">
                <a:solidFill>
                  <a:srgbClr val="FF0000"/>
                </a:solidFill>
              </a:rPr>
              <a:t>Project Direction</a:t>
            </a:r>
          </a:p>
          <a:p>
            <a:pPr marL="0" indent="0" algn="just">
              <a:buNone/>
            </a:pPr>
            <a:r>
              <a:rPr lang="en-US" dirty="0"/>
              <a:t>Many people play different roles in a project and make a variety of contributions to it. All those roles and contributions are supposed to fit together in some way to produce what the project is expected to deliver. Mission statements help tie all these contributions together. In managerial terms, a mission statement helps provide unity of purpose and unity of effort in the project. It does so by clarifying the project’s goals and requirements.</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2228344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When a project team is first assembled, </a:t>
            </a:r>
            <a:r>
              <a:rPr lang="en-US" dirty="0">
                <a:solidFill>
                  <a:srgbClr val="FF0000"/>
                </a:solidFill>
              </a:rPr>
              <a:t>for example</a:t>
            </a:r>
            <a:r>
              <a:rPr lang="en-US" dirty="0"/>
              <a:t>, the mission statement provides a common orientation to the project and its direction. As work is broken down and assigned, members can see how their efforts contribute to the project’s mission as a whole. As a project moves forward, project members quite often work at different locations and narrow their project focus to their own particular jobs.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17499871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normAutofit/>
          </a:bodyPr>
          <a:lstStyle/>
          <a:p>
            <a:pPr marL="0" indent="0" algn="just">
              <a:buNone/>
            </a:pPr>
            <a:r>
              <a:rPr lang="en-US" dirty="0"/>
              <a:t>The project’s mission statement can help team members make sure their individual efforts will contribute to the team’s goals for the entire project.</a:t>
            </a:r>
          </a:p>
          <a:p>
            <a:pPr marL="0" indent="0" algn="just">
              <a:buNone/>
            </a:pPr>
            <a:r>
              <a:rPr lang="en-US" dirty="0"/>
              <a:t>In a similar manner, those outside the project team can also assess their contributions in terms of the project’s mission. Mission statements provide suppliers, consultants, regulators, and other external contributors with a common idea of the aims of a project and their role in it.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24284088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1180"/>
            <a:ext cx="10515600" cy="4351338"/>
          </a:xfrm>
        </p:spPr>
        <p:txBody>
          <a:bodyPr>
            <a:normAutofit/>
          </a:bodyPr>
          <a:lstStyle/>
          <a:p>
            <a:pPr marL="0" indent="0" algn="just">
              <a:buNone/>
            </a:pPr>
            <a:r>
              <a:rPr lang="en-US" dirty="0">
                <a:solidFill>
                  <a:srgbClr val="FF0000"/>
                </a:solidFill>
              </a:rPr>
              <a:t>second </a:t>
            </a:r>
            <a:r>
              <a:rPr lang="en-US" dirty="0" smtClean="0">
                <a:solidFill>
                  <a:srgbClr val="FF0000"/>
                </a:solidFill>
              </a:rPr>
              <a:t>: Establishes </a:t>
            </a:r>
            <a:r>
              <a:rPr lang="en-US" dirty="0">
                <a:solidFill>
                  <a:srgbClr val="FF0000"/>
                </a:solidFill>
              </a:rPr>
              <a:t>Common Ground</a:t>
            </a:r>
          </a:p>
          <a:p>
            <a:pPr marL="0" indent="0" algn="just">
              <a:buNone/>
            </a:pPr>
            <a:r>
              <a:rPr lang="en-US" dirty="0"/>
              <a:t>Mission statements that are designed with the principal </a:t>
            </a:r>
            <a:r>
              <a:rPr lang="en-US" b="1" dirty="0"/>
              <a:t>stakeholders’</a:t>
            </a:r>
            <a:r>
              <a:rPr lang="en-US" dirty="0"/>
              <a:t> advice and consent become a declaration of the stakeholders’ common aim. As such, </a:t>
            </a:r>
            <a:r>
              <a:rPr lang="en-US" b="1" dirty="0"/>
              <a:t>they provide common ground for those stakeholders’ interests. </a:t>
            </a:r>
            <a:r>
              <a:rPr lang="en-US" dirty="0"/>
              <a:t>That common ground can be used throughout the project to keep stakeholder ties strong, especially when unforeseen events arise and call for project changes. </a:t>
            </a:r>
          </a:p>
        </p:txBody>
      </p:sp>
      <p:pic>
        <p:nvPicPr>
          <p:cNvPr id="4" name="Picture 3"/>
          <p:cNvPicPr>
            <a:picLocks noChangeAspect="1"/>
          </p:cNvPicPr>
          <p:nvPr/>
        </p:nvPicPr>
        <p:blipFill>
          <a:blip r:embed="rId2"/>
          <a:stretch>
            <a:fillRect/>
          </a:stretch>
        </p:blipFill>
        <p:spPr>
          <a:xfrm>
            <a:off x="242227" y="176690"/>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36755483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9194" y="2105420"/>
            <a:ext cx="10735492" cy="3786304"/>
          </a:xfrm>
        </p:spPr>
        <p:txBody>
          <a:bodyPr/>
          <a:lstStyle/>
          <a:p>
            <a:pPr marL="0" indent="0" algn="just">
              <a:buNone/>
            </a:pPr>
            <a:r>
              <a:rPr lang="en-US" b="1" dirty="0"/>
              <a:t>In these cases, </a:t>
            </a:r>
            <a:r>
              <a:rPr lang="en-US" dirty="0"/>
              <a:t>the interests of different stakeholders may come into conflict, but mission statements help the principal stakeholders to keep their “eyes on the prize”—the project’s ultimate purpose. During such times, the broader aims of a mission statement can provide a common “venue” where stakeholders can negotiate in good faith.</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526808"/>
            <a:ext cx="9902229" cy="204838"/>
          </a:xfrm>
          <a:prstGeom prst="rect">
            <a:avLst/>
          </a:prstGeom>
        </p:spPr>
      </p:pic>
      <p:sp>
        <p:nvSpPr>
          <p:cNvPr id="9" name="Rectangle 8"/>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spTree>
    <p:extLst>
      <p:ext uri="{BB962C8B-B14F-4D97-AF65-F5344CB8AC3E}">
        <p14:creationId xmlns:p14="http://schemas.microsoft.com/office/powerpoint/2010/main" val="3922726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buNone/>
            </a:pPr>
            <a:r>
              <a:rPr lang="en-US" b="1" dirty="0" smtClean="0">
                <a:solidFill>
                  <a:srgbClr val="FF0000"/>
                </a:solidFill>
              </a:rPr>
              <a:t>3. stakeholders </a:t>
            </a:r>
            <a:r>
              <a:rPr lang="en-US" b="1" dirty="0">
                <a:solidFill>
                  <a:srgbClr val="FF0000"/>
                </a:solidFill>
              </a:rPr>
              <a:t>in the project’s </a:t>
            </a:r>
            <a:r>
              <a:rPr lang="en-US" b="1" dirty="0" smtClean="0">
                <a:solidFill>
                  <a:srgbClr val="FF0000"/>
                </a:solidFill>
              </a:rPr>
              <a:t>mission:</a:t>
            </a:r>
          </a:p>
          <a:p>
            <a:pPr marL="0" indent="0" algn="just">
              <a:buNone/>
            </a:pPr>
            <a:r>
              <a:rPr lang="en-US" dirty="0"/>
              <a:t>Any project will have a number of </a:t>
            </a:r>
            <a:r>
              <a:rPr lang="en-US" b="1" dirty="0"/>
              <a:t>stakeholders</a:t>
            </a:r>
            <a:r>
              <a:rPr lang="en-US" dirty="0"/>
              <a:t>—those who have an interest in the mission of a project or how it will be achieved and who can deeply affect it in some way. Success or failure of a project often turns on how well project leaders identify and work with these critical project stakeholders. Important stakeholders in any project include the </a:t>
            </a:r>
            <a:r>
              <a:rPr lang="en-US" b="1" dirty="0"/>
              <a:t>clients</a:t>
            </a:r>
            <a:r>
              <a:rPr lang="en-US" dirty="0"/>
              <a:t> of the project and the </a:t>
            </a:r>
            <a:r>
              <a:rPr lang="en-US" b="1" dirty="0"/>
              <a:t>host or performing organization </a:t>
            </a:r>
            <a:r>
              <a:rPr lang="en-US" dirty="0"/>
              <a:t>in which the project is being done. The </a:t>
            </a:r>
            <a:r>
              <a:rPr lang="en-US" b="1" dirty="0"/>
              <a:t>project team </a:t>
            </a:r>
            <a:r>
              <a:rPr lang="en-US" dirty="0"/>
              <a:t>is an important stakeholder, as are the </a:t>
            </a:r>
            <a:r>
              <a:rPr lang="en-US" b="1" dirty="0"/>
              <a:t>end users </a:t>
            </a:r>
            <a:r>
              <a:rPr lang="en-US" dirty="0"/>
              <a:t>and various resource </a:t>
            </a:r>
            <a:r>
              <a:rPr lang="en-US" b="1" dirty="0"/>
              <a:t>suppliers</a:t>
            </a:r>
            <a:r>
              <a:rPr lang="en-US" dirty="0"/>
              <a: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18317562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105419"/>
            <a:ext cx="11207931" cy="4230067"/>
          </a:xfrm>
        </p:spPr>
        <p:txBody>
          <a:bodyPr>
            <a:normAutofit/>
          </a:bodyPr>
          <a:lstStyle/>
          <a:p>
            <a:pPr marL="0" indent="0" algn="just">
              <a:buNone/>
            </a:pPr>
            <a:r>
              <a:rPr lang="en-US" dirty="0" smtClean="0">
                <a:solidFill>
                  <a:srgbClr val="FF0000"/>
                </a:solidFill>
              </a:rPr>
              <a:t>1. The </a:t>
            </a:r>
            <a:r>
              <a:rPr lang="en-US" dirty="0">
                <a:solidFill>
                  <a:srgbClr val="FF0000"/>
                </a:solidFill>
              </a:rPr>
              <a:t>Client</a:t>
            </a:r>
          </a:p>
          <a:p>
            <a:pPr marL="0" indent="0" algn="just">
              <a:buNone/>
            </a:pPr>
            <a:r>
              <a:rPr lang="en-US" dirty="0"/>
              <a:t>The project’s client or </a:t>
            </a:r>
            <a:r>
              <a:rPr lang="en-US" dirty="0" smtClean="0"/>
              <a:t>customer </a:t>
            </a:r>
            <a:r>
              <a:rPr lang="en-US" dirty="0"/>
              <a:t>is the reason a project exists. It is the person or organization for whom the project is being conducted and who is paying for it. Every project is designed to address some need brought by a client, and the client is the ultimate source of funding and resources for the project. </a:t>
            </a:r>
            <a:r>
              <a:rPr lang="en-US" dirty="0">
                <a:solidFill>
                  <a:srgbClr val="FF0000"/>
                </a:solidFill>
              </a:rPr>
              <a:t>Clients’ interests </a:t>
            </a:r>
            <a:r>
              <a:rPr lang="en-US" dirty="0"/>
              <a:t>lie in having their needs met as much as possible, as quickly as possible, and, generally, for as low a price as possible.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7876778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solidFill>
                  <a:srgbClr val="FF0000"/>
                </a:solidFill>
              </a:rPr>
              <a:t>2. The Host Organization</a:t>
            </a:r>
          </a:p>
          <a:p>
            <a:pPr marL="0" indent="0" algn="just">
              <a:buNone/>
            </a:pPr>
            <a:r>
              <a:rPr lang="en-US" dirty="0"/>
              <a:t>The performing or host organization  is the organization in which the project is conducted. The traditional model is that clients come to an organization to serve their </a:t>
            </a:r>
            <a:r>
              <a:rPr lang="en-US" dirty="0" smtClean="0"/>
              <a:t>needs. The </a:t>
            </a:r>
            <a:r>
              <a:rPr lang="en-US" dirty="0"/>
              <a:t>organization, in turn, assembles project </a:t>
            </a:r>
            <a:r>
              <a:rPr lang="en-US" dirty="0" smtClean="0"/>
              <a:t>teams </a:t>
            </a:r>
            <a:r>
              <a:rPr lang="en-US" dirty="0"/>
              <a:t>to do so</a:t>
            </a:r>
            <a:r>
              <a:rPr lang="en-US" dirty="0" smtClean="0"/>
              <a: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32866049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9011" y="2008505"/>
            <a:ext cx="10515600" cy="4351338"/>
          </a:xfrm>
        </p:spPr>
        <p:txBody>
          <a:bodyPr/>
          <a:lstStyle/>
          <a:p>
            <a:pPr marL="0" indent="0" algn="just">
              <a:buNone/>
            </a:pPr>
            <a:r>
              <a:rPr lang="en-US" dirty="0">
                <a:solidFill>
                  <a:srgbClr val="FF0000"/>
                </a:solidFill>
              </a:rPr>
              <a:t>3. The Project Team</a:t>
            </a:r>
          </a:p>
          <a:p>
            <a:pPr marL="0" indent="0" algn="just">
              <a:buNone/>
            </a:pPr>
            <a:r>
              <a:rPr lang="en-US" dirty="0"/>
              <a:t>The project team—the group of people who actually carry out project activities —is a critical stakeholder of any project, and the project leader will do well to look out for its interests even before it is assembled.</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9888586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46650"/>
            <a:ext cx="10946674" cy="4351338"/>
          </a:xfrm>
        </p:spPr>
        <p:txBody>
          <a:bodyPr>
            <a:normAutofit/>
          </a:bodyPr>
          <a:lstStyle/>
          <a:p>
            <a:pPr marL="0" indent="0" algn="just">
              <a:buNone/>
            </a:pPr>
            <a:r>
              <a:rPr lang="en-US" dirty="0" smtClean="0">
                <a:solidFill>
                  <a:srgbClr val="FF0000"/>
                </a:solidFill>
              </a:rPr>
              <a:t>4. End </a:t>
            </a:r>
            <a:r>
              <a:rPr lang="en-US" dirty="0">
                <a:solidFill>
                  <a:srgbClr val="FF0000"/>
                </a:solidFill>
              </a:rPr>
              <a:t>Users</a:t>
            </a:r>
          </a:p>
          <a:p>
            <a:pPr marL="0" indent="0" algn="just">
              <a:buNone/>
            </a:pPr>
            <a:r>
              <a:rPr lang="en-US" dirty="0"/>
              <a:t>End users are those ultimately intended to use or benefit from a project. Their interests focus on the utility of what is produced for them. </a:t>
            </a:r>
            <a:endParaRPr lang="en-US" dirty="0" smtClean="0"/>
          </a:p>
          <a:p>
            <a:pPr marL="0" indent="0" algn="just">
              <a:buNone/>
            </a:pPr>
            <a:r>
              <a:rPr lang="en-US" dirty="0" smtClean="0">
                <a:solidFill>
                  <a:srgbClr val="FF0000"/>
                </a:solidFill>
              </a:rPr>
              <a:t>5. Suppliers</a:t>
            </a:r>
            <a:endParaRPr lang="en-US" dirty="0">
              <a:solidFill>
                <a:srgbClr val="FF0000"/>
              </a:solidFill>
            </a:endParaRPr>
          </a:p>
          <a:p>
            <a:pPr marL="0" indent="0" algn="just">
              <a:buNone/>
            </a:pPr>
            <a:r>
              <a:rPr lang="en-US" dirty="0"/>
              <a:t>Projects often need suppliers to deliver the products and services that the team itself cannot supply. Many of these are provided by suppliers outside the host organization also called vendors, sellers, and subcontractors. The primary interest of outside suppliers is to increase their revenues by servicing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18863509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999504"/>
            <a:ext cx="10972800" cy="4351338"/>
          </a:xfrm>
        </p:spPr>
        <p:txBody>
          <a:bodyPr>
            <a:normAutofit/>
          </a:bodyPr>
          <a:lstStyle/>
          <a:p>
            <a:pPr marL="0" indent="0" algn="just">
              <a:buNone/>
            </a:pPr>
            <a:r>
              <a:rPr lang="en-US" dirty="0" smtClean="0">
                <a:solidFill>
                  <a:srgbClr val="FF0000"/>
                </a:solidFill>
              </a:rPr>
              <a:t>6. Dealing </a:t>
            </a:r>
            <a:r>
              <a:rPr lang="en-US" dirty="0">
                <a:solidFill>
                  <a:srgbClr val="FF0000"/>
                </a:solidFill>
              </a:rPr>
              <a:t>With Stakeholders</a:t>
            </a:r>
          </a:p>
          <a:p>
            <a:pPr marL="0" indent="0" algn="just">
              <a:buNone/>
            </a:pPr>
            <a:r>
              <a:rPr lang="en-US" dirty="0"/>
              <a:t>Key stakeholders are those who have the power and authority to make important decisions about the conduct and outcomes of the project. Although all stakeholders should command attention and respect, key stakeholders require extra time and attention.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22787983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marL="0" indent="0" algn="just">
              <a:buNone/>
            </a:pPr>
            <a:r>
              <a:rPr lang="en-US" b="1" dirty="0">
                <a:solidFill>
                  <a:srgbClr val="FF0000"/>
                </a:solidFill>
              </a:rPr>
              <a:t>4. project parameters: project scope, costs, and </a:t>
            </a:r>
            <a:r>
              <a:rPr lang="en-US" b="1" dirty="0" smtClean="0">
                <a:solidFill>
                  <a:srgbClr val="FF0000"/>
                </a:solidFill>
              </a:rPr>
              <a:t>timeline:</a:t>
            </a:r>
          </a:p>
          <a:p>
            <a:pPr marL="0" indent="0" algn="just">
              <a:buNone/>
            </a:pPr>
            <a:r>
              <a:rPr lang="en-US" dirty="0"/>
              <a:t>The project’s mission statement and objectives address what the project is trying to achieve. The deliverables address the products and services that will be produced to achieve them. Three other basic elements now require attention: the </a:t>
            </a:r>
            <a:r>
              <a:rPr lang="en-US" b="1" dirty="0"/>
              <a:t>project’s scope </a:t>
            </a:r>
            <a:r>
              <a:rPr lang="en-US" dirty="0"/>
              <a:t>and the </a:t>
            </a:r>
            <a:r>
              <a:rPr lang="en-US" b="1" dirty="0"/>
              <a:t>resources</a:t>
            </a:r>
            <a:r>
              <a:rPr lang="en-US" dirty="0"/>
              <a:t> it will take to produce those deliverables, what they will cost, and </a:t>
            </a:r>
            <a:r>
              <a:rPr lang="en-US" b="1" dirty="0"/>
              <a:t>how long it will take.</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27866808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105419"/>
            <a:ext cx="11403874" cy="4101765"/>
          </a:xfrm>
        </p:spPr>
        <p:txBody>
          <a:bodyPr>
            <a:normAutofit/>
          </a:bodyPr>
          <a:lstStyle/>
          <a:p>
            <a:pPr marL="0" indent="0" algn="just">
              <a:buNone/>
            </a:pPr>
            <a:r>
              <a:rPr lang="en-US" dirty="0" smtClean="0">
                <a:solidFill>
                  <a:srgbClr val="FF0000"/>
                </a:solidFill>
              </a:rPr>
              <a:t>1. project scope</a:t>
            </a:r>
          </a:p>
          <a:p>
            <a:pPr marL="0" indent="0" algn="just">
              <a:buNone/>
            </a:pPr>
            <a:r>
              <a:rPr lang="en-US" dirty="0" smtClean="0"/>
              <a:t>The </a:t>
            </a:r>
            <a:r>
              <a:rPr lang="en-US" dirty="0"/>
              <a:t>project scope includes all those tasks necessary to produce the deliverables required. A final project plan will detail those tasks in the form of a work breakdown structure (addressed in the next chapter). At this stage, however, some basic estimates can be made about the work that will be required and, importantly, the resources needed to support that work.</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31518603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buNone/>
            </a:pPr>
            <a:r>
              <a:rPr lang="en-US" dirty="0" smtClean="0">
                <a:solidFill>
                  <a:srgbClr val="FF0000"/>
                </a:solidFill>
              </a:rPr>
              <a:t>2. Costs</a:t>
            </a:r>
          </a:p>
          <a:p>
            <a:pPr marL="0" indent="0" algn="just">
              <a:buNone/>
            </a:pPr>
            <a:r>
              <a:rPr lang="en-US" dirty="0" smtClean="0"/>
              <a:t>Project </a:t>
            </a:r>
            <a:r>
              <a:rPr lang="en-US" dirty="0"/>
              <a:t>costs are all the costs related to doing project work and acquiring its resource needs. For different reasons, project costs are always of concern to clients, the host organization, and project teams. Although ballpark figures tend to get discussed early on in projects, it is important to understand that early ballpark figures often determine stakeholders’ expectations. Those expectations need to be handled carefully right from the beginning.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26602009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solidFill>
                  <a:srgbClr val="FF0000"/>
                </a:solidFill>
              </a:rPr>
              <a:t>3. timeline</a:t>
            </a:r>
          </a:p>
          <a:p>
            <a:pPr marL="0" indent="0" algn="just">
              <a:buNone/>
            </a:pPr>
            <a:r>
              <a:rPr lang="en-US" dirty="0"/>
              <a:t>Like costs, the project timeline—the time allocated to get a project done— largely determines what can be done. Generally speaking, clients and host organizations want projects done as quickly as possible. Project teams, ever pressed for time, generally want more of it.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41739727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Autofit/>
          </a:bodyPr>
          <a:lstStyle/>
          <a:p>
            <a:pPr marL="0" indent="0" algn="just">
              <a:buNone/>
            </a:pPr>
            <a:r>
              <a:rPr lang="en-US" b="1" dirty="0">
                <a:solidFill>
                  <a:srgbClr val="FF0000"/>
                </a:solidFill>
              </a:rPr>
              <a:t>5. the project charter:</a:t>
            </a:r>
          </a:p>
          <a:p>
            <a:pPr marL="0" indent="0" algn="just">
              <a:buNone/>
            </a:pPr>
            <a:r>
              <a:rPr lang="en-US" dirty="0"/>
              <a:t>Host organizations that routinely perform outside projects for their business often kick off a project with a project charter. </a:t>
            </a:r>
            <a:r>
              <a:rPr lang="en-US" b="1" dirty="0">
                <a:solidFill>
                  <a:srgbClr val="FF0000"/>
                </a:solidFill>
              </a:rPr>
              <a:t>A project charter </a:t>
            </a:r>
            <a:r>
              <a:rPr lang="en-US" dirty="0"/>
              <a:t>is a thorough description of a project, and it formally authorizes the project to proceed. The idea of developing and using a project charter is a good one for all project leaders whether or not their organizations require one. A project charter can be as formal as those used in project organizations or as informal as a memo or email that has been approved by the </a:t>
            </a:r>
            <a:r>
              <a:rPr lang="en-US" b="1" dirty="0">
                <a:solidFill>
                  <a:srgbClr val="FF0000"/>
                </a:solidFill>
              </a:rPr>
              <a:t>project</a:t>
            </a:r>
            <a:r>
              <a:rPr lang="en-US" dirty="0"/>
              <a:t> </a:t>
            </a:r>
            <a:r>
              <a:rPr lang="en-US" b="1" dirty="0">
                <a:solidFill>
                  <a:srgbClr val="FF0000"/>
                </a:solidFill>
              </a:rPr>
              <a:t>sponsor</a:t>
            </a:r>
            <a:r>
              <a:rPr lang="en-US" dirty="0"/>
              <a:t>—the manager with the authority to approve a project and commit organizational resources to it.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13828101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093343"/>
          </a:xfrm>
        </p:spPr>
        <p:txBody>
          <a:bodyPr/>
          <a:lstStyle/>
          <a:p>
            <a:pPr marL="0" indent="0" algn="just">
              <a:buNone/>
            </a:pPr>
            <a:r>
              <a:rPr lang="en-US" dirty="0"/>
              <a:t>A project charter describes the project in enough detail that a sponsor can make an informed decision about whether it is worthwhile to commit resources to it. It describes the mission of a project and ties that mission to the broader organizational purpose(s) of the mission—why the project is worthwhile to </a:t>
            </a:r>
            <a:r>
              <a:rPr lang="en-US" dirty="0" smtClean="0"/>
              <a:t>the host </a:t>
            </a:r>
            <a:r>
              <a:rPr lang="en-US" dirty="0"/>
              <a:t>organization.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
        <p:nvSpPr>
          <p:cNvPr id="9" name="TextBox 8"/>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spTree>
    <p:extLst>
      <p:ext uri="{BB962C8B-B14F-4D97-AF65-F5344CB8AC3E}">
        <p14:creationId xmlns:p14="http://schemas.microsoft.com/office/powerpoint/2010/main" val="10165933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69317"/>
            <a:ext cx="10515600" cy="4229445"/>
          </a:xfrm>
        </p:spPr>
        <p:txBody>
          <a:bodyPr/>
          <a:lstStyle/>
          <a:p>
            <a:pPr marL="0" indent="0" algn="just">
              <a:buNone/>
            </a:pPr>
            <a:r>
              <a:rPr lang="en-US" dirty="0"/>
              <a:t>The project charter also lays out what will be needed for the project by first tying the project mission to the project’s main objectives and deliverables. It then goes on to lay out expected timelines and enough cost information that all stakeholders can make an informed decision to move ahead</a:t>
            </a:r>
            <a:r>
              <a:rPr lang="en-US" dirty="0" smtClean="0"/>
              <a:t>. </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
        <p:nvSpPr>
          <p:cNvPr id="9" name="TextBox 8"/>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spTree>
    <p:extLst>
      <p:ext uri="{BB962C8B-B14F-4D97-AF65-F5344CB8AC3E}">
        <p14:creationId xmlns:p14="http://schemas.microsoft.com/office/powerpoint/2010/main" val="42072028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43191"/>
            <a:ext cx="10515600" cy="4351338"/>
          </a:xfrm>
        </p:spPr>
        <p:txBody>
          <a:bodyPr/>
          <a:lstStyle/>
          <a:p>
            <a:pPr marL="0" indent="0" algn="just">
              <a:buNone/>
            </a:pPr>
            <a:r>
              <a:rPr lang="en-US" dirty="0"/>
              <a:t>A project charter should also address what will be needed to make the project successful. Time and budget needs are based on time and cost estimates. Human and other resources needed are described. What levels of authority are needed to conduct project activities should be considered, as well as any other assumptions critical to project success (e.g., the availability of key personnel).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987242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46650"/>
            <a:ext cx="10515600" cy="4351338"/>
          </a:xfrm>
        </p:spPr>
        <p:txBody>
          <a:bodyPr>
            <a:normAutofit/>
          </a:bodyPr>
          <a:lstStyle/>
          <a:p>
            <a:pPr marL="0" indent="0" algn="just">
              <a:buNone/>
            </a:pPr>
            <a:r>
              <a:rPr lang="en-US" b="1" dirty="0" smtClean="0">
                <a:solidFill>
                  <a:srgbClr val="FF0000"/>
                </a:solidFill>
              </a:rPr>
              <a:t>6. the project plan:</a:t>
            </a:r>
          </a:p>
          <a:p>
            <a:pPr marL="0" indent="0" algn="just">
              <a:buNone/>
            </a:pPr>
            <a:r>
              <a:rPr lang="en-US" dirty="0" smtClean="0"/>
              <a:t>Before </a:t>
            </a:r>
            <a:r>
              <a:rPr lang="en-US" dirty="0"/>
              <a:t>they begin actual construction, contractors need blueprints of the building they are to construct. So, too, do project leaders need their own blueprints of the project—the project plan. Project plans will vary in content, complexity, and detail depending on the projects they address. </a:t>
            </a:r>
            <a:r>
              <a:rPr lang="en-US" b="1" dirty="0"/>
              <a:t>At the very least, however, a project plan should include a number of common elements.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20411341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977"/>
            <a:ext cx="10515600" cy="4351338"/>
          </a:xfrm>
        </p:spPr>
        <p:txBody>
          <a:bodyPr>
            <a:normAutofit/>
          </a:bodyPr>
          <a:lstStyle/>
          <a:p>
            <a:pPr marL="0" indent="0" algn="just">
              <a:buNone/>
            </a:pPr>
            <a:r>
              <a:rPr lang="en-US" b="1" dirty="0" smtClean="0">
                <a:solidFill>
                  <a:srgbClr val="FF0000"/>
                </a:solidFill>
              </a:rPr>
              <a:t>- The </a:t>
            </a:r>
            <a:r>
              <a:rPr lang="en-US" b="1" dirty="0">
                <a:solidFill>
                  <a:srgbClr val="FF0000"/>
                </a:solidFill>
              </a:rPr>
              <a:t>project’s mission statement: </a:t>
            </a:r>
            <a:r>
              <a:rPr lang="en-US" dirty="0"/>
              <a:t>The mission statement lays out the general purpose of the project. The general purpose of the project needs to be tied to the broader objectives and mission of the host organization.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19021694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4691" y="1999504"/>
            <a:ext cx="10515600" cy="4199258"/>
          </a:xfrm>
        </p:spPr>
        <p:txBody>
          <a:bodyPr>
            <a:normAutofit/>
          </a:bodyPr>
          <a:lstStyle/>
          <a:p>
            <a:pPr marL="0" indent="0" algn="just">
              <a:buNone/>
            </a:pPr>
            <a:r>
              <a:rPr lang="en-US" b="1" dirty="0" smtClean="0">
                <a:solidFill>
                  <a:srgbClr val="FF0000"/>
                </a:solidFill>
              </a:rPr>
              <a:t>- The </a:t>
            </a:r>
            <a:r>
              <a:rPr lang="en-US" b="1" dirty="0">
                <a:solidFill>
                  <a:srgbClr val="FF0000"/>
                </a:solidFill>
              </a:rPr>
              <a:t>project’s objectives: </a:t>
            </a:r>
            <a:r>
              <a:rPr lang="en-US" dirty="0"/>
              <a:t>What the project is trying to achieve in specific terms. These are made relevant to the project’s mission statement.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4174141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3890432"/>
          </a:xfrm>
        </p:spPr>
        <p:txBody>
          <a:bodyPr/>
          <a:lstStyle/>
          <a:p>
            <a:pPr marL="0" indent="0" algn="just">
              <a:buNone/>
            </a:pPr>
            <a:r>
              <a:rPr lang="en-US" b="1" dirty="0" smtClean="0">
                <a:solidFill>
                  <a:srgbClr val="FF0000"/>
                </a:solidFill>
              </a:rPr>
              <a:t>- All </a:t>
            </a:r>
            <a:r>
              <a:rPr lang="en-US" b="1" dirty="0">
                <a:solidFill>
                  <a:srgbClr val="FF0000"/>
                </a:solidFill>
              </a:rPr>
              <a:t>deliverables and quality criteria: </a:t>
            </a:r>
            <a:r>
              <a:rPr lang="en-US" dirty="0"/>
              <a:t>Deliverables include both the final set of deliverables to be given to the client and all interim deliverables. If required, any quality criteria or other specifications for those deliverables should be included.</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1652489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2727" y="2224921"/>
            <a:ext cx="10673764" cy="3973841"/>
          </a:xfrm>
        </p:spPr>
        <p:txBody>
          <a:bodyPr>
            <a:normAutofit/>
          </a:bodyPr>
          <a:lstStyle/>
          <a:p>
            <a:pPr marL="0" indent="0" algn="just">
              <a:buNone/>
            </a:pPr>
            <a:r>
              <a:rPr lang="en-US" b="1" dirty="0" smtClean="0">
                <a:solidFill>
                  <a:srgbClr val="FF0000"/>
                </a:solidFill>
              </a:rPr>
              <a:t>- A </a:t>
            </a:r>
            <a:r>
              <a:rPr lang="en-US" b="1" dirty="0">
                <a:solidFill>
                  <a:srgbClr val="FF0000"/>
                </a:solidFill>
              </a:rPr>
              <a:t>complete work breakdown structure: </a:t>
            </a:r>
            <a:r>
              <a:rPr lang="en-US" dirty="0"/>
              <a:t>This is a complete specification of all project work that needs to be done—the project’s scope. </a:t>
            </a:r>
          </a:p>
          <a:p>
            <a:pPr marL="0" indent="0" algn="just">
              <a:buNone/>
            </a:pPr>
            <a:r>
              <a:rPr lang="en-US" b="1" dirty="0" smtClean="0">
                <a:solidFill>
                  <a:srgbClr val="FF0000"/>
                </a:solidFill>
              </a:rPr>
              <a:t>- The </a:t>
            </a:r>
            <a:r>
              <a:rPr lang="en-US" b="1" dirty="0">
                <a:solidFill>
                  <a:srgbClr val="FF0000"/>
                </a:solidFill>
              </a:rPr>
              <a:t>project schedule: </a:t>
            </a:r>
            <a:r>
              <a:rPr lang="en-US" dirty="0"/>
              <a:t>This is a schedule showing which tasks are to be done by what dates in the project. Typically, the schedule specifies the start and end or completion dates for all project tasks. </a:t>
            </a:r>
          </a:p>
          <a:p>
            <a:pPr marL="0" indent="0" algn="just">
              <a:buNone/>
            </a:pPr>
            <a:r>
              <a:rPr lang="en-US" b="1" dirty="0" smtClean="0">
                <a:solidFill>
                  <a:srgbClr val="FF0000"/>
                </a:solidFill>
              </a:rPr>
              <a:t>- All </a:t>
            </a:r>
            <a:r>
              <a:rPr lang="en-US" b="1" dirty="0">
                <a:solidFill>
                  <a:srgbClr val="FF0000"/>
                </a:solidFill>
              </a:rPr>
              <a:t>resources needed for the project: </a:t>
            </a:r>
            <a:r>
              <a:rPr lang="en-US" dirty="0"/>
              <a:t>These include human resources, materials, equipment, facilities, and the like.</a:t>
            </a:r>
            <a:endParaRPr lang="en-US" dirty="0" smtClean="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1496954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75470"/>
            <a:ext cx="10515600" cy="4023292"/>
          </a:xfrm>
        </p:spPr>
        <p:txBody>
          <a:bodyPr>
            <a:normAutofit/>
          </a:bodyPr>
          <a:lstStyle/>
          <a:p>
            <a:pPr marL="0" indent="0" algn="just">
              <a:buNone/>
            </a:pPr>
            <a:r>
              <a:rPr lang="en-US" b="1" dirty="0" smtClean="0">
                <a:solidFill>
                  <a:srgbClr val="FF0000"/>
                </a:solidFill>
              </a:rPr>
              <a:t>- The </a:t>
            </a:r>
            <a:r>
              <a:rPr lang="en-US" b="1" dirty="0">
                <a:solidFill>
                  <a:srgbClr val="FF0000"/>
                </a:solidFill>
              </a:rPr>
              <a:t>project’s budget: </a:t>
            </a:r>
            <a:r>
              <a:rPr lang="en-US" dirty="0"/>
              <a:t>The budget should be laid out by project task so it can be used to control costs throughout the project as those tasks are performed.</a:t>
            </a:r>
          </a:p>
          <a:p>
            <a:pPr marL="0" indent="0" algn="just">
              <a:buNone/>
            </a:pPr>
            <a:r>
              <a:rPr lang="en-US" b="1" dirty="0" smtClean="0">
                <a:solidFill>
                  <a:srgbClr val="FF0000"/>
                </a:solidFill>
              </a:rPr>
              <a:t>- Risk </a:t>
            </a:r>
            <a:r>
              <a:rPr lang="en-US" b="1" dirty="0">
                <a:solidFill>
                  <a:srgbClr val="FF0000"/>
                </a:solidFill>
              </a:rPr>
              <a:t>assessments: </a:t>
            </a:r>
            <a:r>
              <a:rPr lang="en-US" dirty="0"/>
              <a:t>Project risks include those that threaten the attainment of project objectives, push back project dates, increase project costs, or detrimentally affect project deliverables. These are addressed in a project risk plan.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200858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b="1" dirty="0">
                <a:solidFill>
                  <a:srgbClr val="FF0000"/>
                </a:solidFill>
              </a:rPr>
              <a:t>The project plan, </a:t>
            </a:r>
            <a:r>
              <a:rPr lang="en-US" dirty="0"/>
              <a:t>then, is really a series of project documents. Whether they are kept in three-ring binders or on a computer, project leaders will continuously refer to them as the project moves forward. They will also keep updating the plan as changes are required. They will add other documents to the plan as well —authorization for changes, sign-offs for work done, and the like. Keeping track of all these documents is an important administrative task for project leaders. They always seem to come in handy down the road and are often required by one or more key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Tree>
    <p:extLst>
      <p:ext uri="{BB962C8B-B14F-4D97-AF65-F5344CB8AC3E}">
        <p14:creationId xmlns:p14="http://schemas.microsoft.com/office/powerpoint/2010/main" val="27809618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a:bodyPr>
          <a:lstStyle/>
          <a:p>
            <a:pPr marL="0" indent="0">
              <a:buNone/>
            </a:pPr>
            <a:r>
              <a:rPr lang="en-US" b="1" dirty="0" smtClean="0"/>
              <a:t>References: </a:t>
            </a:r>
          </a:p>
          <a:p>
            <a:pPr marL="0" indent="0">
              <a:buNone/>
            </a:pPr>
            <a:r>
              <a:rPr lang="en-US" dirty="0" smtClean="0"/>
              <a:t>Leading project teams.</a:t>
            </a:r>
            <a:endParaRPr lang="en-US" b="1" i="1" dirty="0" smtClean="0"/>
          </a:p>
          <a:p>
            <a:pPr marL="0" indent="0">
              <a:buNone/>
            </a:pPr>
            <a:r>
              <a:rPr lang="en-US" dirty="0" smtClean="0"/>
              <a:t>The </a:t>
            </a:r>
            <a:r>
              <a:rPr lang="en-US" dirty="0"/>
              <a:t>Basics of Project Management and Team </a:t>
            </a:r>
            <a:r>
              <a:rPr lang="en-US" dirty="0" smtClean="0"/>
              <a:t>Leadership.</a:t>
            </a:r>
            <a:endParaRPr lang="en-US" dirty="0"/>
          </a:p>
          <a:p>
            <a:pPr marL="0" indent="0">
              <a:buNone/>
            </a:pPr>
            <a:r>
              <a:rPr lang="en-US" dirty="0" smtClean="0"/>
              <a:t>By: Anthony </a:t>
            </a:r>
            <a:r>
              <a:rPr lang="en-US" dirty="0"/>
              <a:t>T. Cobb</a:t>
            </a:r>
          </a:p>
          <a:p>
            <a:pPr marL="0" indent="0">
              <a:buNone/>
            </a:pPr>
            <a:r>
              <a:rPr lang="en-US" i="1" dirty="0"/>
              <a:t>Virginia Tech</a:t>
            </a:r>
            <a:endParaRPr lang="en-US" b="1" i="1" dirty="0" smtClean="0"/>
          </a:p>
          <a:p>
            <a:pPr marL="0" indent="0">
              <a:buNone/>
            </a:pPr>
            <a:endParaRPr lang="ar-EG" b="1" i="1" dirty="0"/>
          </a:p>
          <a:p>
            <a:pPr marL="0" indent="0">
              <a:buNone/>
            </a:pPr>
            <a:r>
              <a:rPr lang="en-US" b="1" dirty="0"/>
              <a:t>Chapter 1</a:t>
            </a:r>
            <a:endParaRPr lang="ar-EG"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61212" y="664496"/>
            <a:ext cx="8203474"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pic>
        <p:nvPicPr>
          <p:cNvPr id="2" name="Picture 1"/>
          <p:cNvPicPr>
            <a:picLocks noChangeAspect="1"/>
          </p:cNvPicPr>
          <p:nvPr/>
        </p:nvPicPr>
        <p:blipFill>
          <a:blip r:embed="rId5"/>
          <a:stretch>
            <a:fillRect/>
          </a:stretch>
        </p:blipFill>
        <p:spPr>
          <a:xfrm>
            <a:off x="6727371" y="1531014"/>
            <a:ext cx="5109631" cy="4995794"/>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2874</TotalTime>
  <Words>2599</Words>
  <Application>Microsoft Office PowerPoint</Application>
  <PresentationFormat>Widescreen</PresentationFormat>
  <Paragraphs>143</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144</cp:revision>
  <dcterms:created xsi:type="dcterms:W3CDTF">2021-08-03T13:03:26Z</dcterms:created>
  <dcterms:modified xsi:type="dcterms:W3CDTF">2023-01-26T05:48:09Z</dcterms:modified>
</cp:coreProperties>
</file>