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33"/>
  </p:notesMasterIdLst>
  <p:sldIdLst>
    <p:sldId id="480" r:id="rId5"/>
    <p:sldId id="303" r:id="rId6"/>
    <p:sldId id="271" r:id="rId7"/>
    <p:sldId id="313" r:id="rId8"/>
    <p:sldId id="549" r:id="rId9"/>
    <p:sldId id="511" r:id="rId10"/>
    <p:sldId id="515" r:id="rId11"/>
    <p:sldId id="276" r:id="rId12"/>
    <p:sldId id="559" r:id="rId13"/>
    <p:sldId id="560" r:id="rId14"/>
    <p:sldId id="513" r:id="rId15"/>
    <p:sldId id="514" r:id="rId16"/>
    <p:sldId id="512" r:id="rId17"/>
    <p:sldId id="550" r:id="rId18"/>
    <p:sldId id="551" r:id="rId19"/>
    <p:sldId id="552" r:id="rId20"/>
    <p:sldId id="553" r:id="rId21"/>
    <p:sldId id="554" r:id="rId22"/>
    <p:sldId id="555" r:id="rId23"/>
    <p:sldId id="556" r:id="rId24"/>
    <p:sldId id="557" r:id="rId25"/>
    <p:sldId id="558" r:id="rId26"/>
    <p:sldId id="256" r:id="rId27"/>
    <p:sldId id="561" r:id="rId28"/>
    <p:sldId id="562" r:id="rId29"/>
    <p:sldId id="563" r:id="rId30"/>
    <p:sldId id="306" r:id="rId31"/>
    <p:sldId id="34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549"/>
            <p14:sldId id="511"/>
            <p14:sldId id="515"/>
            <p14:sldId id="276"/>
            <p14:sldId id="559"/>
            <p14:sldId id="560"/>
            <p14:sldId id="513"/>
            <p14:sldId id="514"/>
            <p14:sldId id="512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256"/>
            <p14:sldId id="561"/>
            <p14:sldId id="562"/>
            <p14:sldId id="563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58221"/>
    <a:srgbClr val="FFD200"/>
    <a:srgbClr val="203E5F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C302D8-724A-DC86-FFEA-FE2E627B0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AC0198-C397-4394-A940-515FBB6E3A2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03DC3E-3E24-A984-FD90-8A5C437585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EBC62D-EECC-C669-18B8-95C40DDE5EE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031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  <a:cs typeface="Alexandria" charset="0"/>
              </a:rPr>
              <a:t>Prepared by Dr. Rana Maya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43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15"/>
    </mc:Choice>
    <mc:Fallback xmlns="">
      <p:transition spd="slow" advTm="13231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5869475" y="3010736"/>
            <a:ext cx="5992140" cy="9683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300"/>
              </a:lnSpc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70224" y="408899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4302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REA617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Real Estate &amp; Urban Economics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Rana Maya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19278" y="1155869"/>
            <a:ext cx="9936480" cy="4610100"/>
          </a:xfrm>
        </p:spPr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1127760" y="4884389"/>
            <a:ext cx="493734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latin typeface="Alexandria" charset="0"/>
              </a:rPr>
              <a:t>This lecture introduces course description, objectives, contents, and learning outcomes with some case studies.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301339" y="1259391"/>
            <a:ext cx="14309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Abstract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071247" y="1139330"/>
            <a:ext cx="917148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005221" y="1354195"/>
            <a:ext cx="942618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Google Shape;6210;p53">
            <a:extLst>
              <a:ext uri="{FF2B5EF4-FFF2-40B4-BE49-F238E27FC236}">
                <a16:creationId xmlns:a16="http://schemas.microsoft.com/office/drawing/2014/main" id="{D608079A-B8CF-7D76-E8C0-112505C4B51E}"/>
              </a:ext>
            </a:extLst>
          </p:cNvPr>
          <p:cNvSpPr/>
          <p:nvPr/>
        </p:nvSpPr>
        <p:spPr>
          <a:xfrm>
            <a:off x="183996" y="5218669"/>
            <a:ext cx="696653" cy="732426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Contents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497655" y="1582617"/>
            <a:ext cx="841732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1.Course Description</a:t>
            </a:r>
            <a:endParaRPr lang="en-US" sz="2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2. Course Objectives</a:t>
            </a:r>
            <a:endParaRPr lang="en-US" sz="2000" b="1" dirty="0">
              <a:latin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3. Textbook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4. Topics to be covered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5. Learning Outcomes </a:t>
            </a: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05631" y="18412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0CE13D-8B82-6754-F2AA-481839D5E7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FBBF0430-D5F7-E439-FCCD-42A84D63470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8C814B13-5583-6976-7E56-2FF84BD5002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41DDCDC4-4A68-C235-02E3-646EDC090D6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0F32A77-8190-F71C-804D-C55C75C35F68}"/>
              </a:ext>
            </a:extLst>
          </p:cNvPr>
          <p:cNvSpPr txBox="1"/>
          <p:nvPr/>
        </p:nvSpPr>
        <p:spPr>
          <a:xfrm>
            <a:off x="4614839" y="675757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196B050-3D98-3F0A-4645-5D4635D89BCD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B68AFF7-BDCB-B2B7-9E56-25BD78174603}"/>
              </a:ext>
            </a:extLst>
          </p:cNvPr>
          <p:cNvSpPr txBox="1"/>
          <p:nvPr/>
        </p:nvSpPr>
        <p:spPr>
          <a:xfrm>
            <a:off x="3400455" y="1921042"/>
            <a:ext cx="841732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By the end of the lecture, you will be able to:</a:t>
            </a:r>
            <a:endParaRPr lang="en-US" sz="2000" dirty="0">
              <a:latin typeface="Alexandria" charset="0"/>
              <a:cs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1. Understand urban economics and its role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2.Know about objective of  </a:t>
            </a:r>
            <a:r>
              <a:rPr lang="en-US" sz="2000" dirty="0">
                <a:latin typeface="Alexandria" charset="0"/>
                <a:cs typeface="Alexandria" charset="0"/>
              </a:rPr>
              <a:t>Real Estate &amp; Urban Economics course</a:t>
            </a:r>
            <a:endParaRPr lang="en-US" sz="2000" dirty="0">
              <a:latin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3. Learn about course text book and contents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4.Recognize the course learning outcomes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lexandria" charset="0"/>
            </a:endParaRPr>
          </a:p>
          <a:p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7DA111B-67FD-1AD1-AD33-96EB663BEA3B}"/>
              </a:ext>
            </a:extLst>
          </p:cNvPr>
          <p:cNvSpPr/>
          <p:nvPr/>
        </p:nvSpPr>
        <p:spPr>
          <a:xfrm>
            <a:off x="3305631" y="18412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96BBF77-A40D-00DA-B687-BB383EA6D7DD}"/>
              </a:ext>
            </a:extLst>
          </p:cNvPr>
          <p:cNvSpPr txBox="1"/>
          <p:nvPr/>
        </p:nvSpPr>
        <p:spPr>
          <a:xfrm>
            <a:off x="3361700" y="18828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2B16C7B-405A-D8DD-B53C-B4BDEE13228A}"/>
              </a:ext>
            </a:extLst>
          </p:cNvPr>
          <p:cNvSpPr txBox="1"/>
          <p:nvPr/>
        </p:nvSpPr>
        <p:spPr>
          <a:xfrm>
            <a:off x="3497655" y="465821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01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D0ACFC6-5DF9-402E-4360-1E7E4F0C38F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1971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2088AE-A07C-EB62-126A-6CCD11186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3634C2-CEA6-899C-8757-874EEF86715A}"/>
              </a:ext>
            </a:extLst>
          </p:cNvPr>
          <p:cNvSpPr/>
          <p:nvPr/>
        </p:nvSpPr>
        <p:spPr>
          <a:xfrm>
            <a:off x="1133854" y="1397680"/>
            <a:ext cx="4955591" cy="49594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056654B-C4AD-7A35-0AE8-8C267A74B9DC}"/>
              </a:ext>
            </a:extLst>
          </p:cNvPr>
          <p:cNvSpPr/>
          <p:nvPr/>
        </p:nvSpPr>
        <p:spPr>
          <a:xfrm>
            <a:off x="1214395" y="2068622"/>
            <a:ext cx="4769932" cy="3761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>
                <a:latin typeface="Alexandria" charset="0"/>
              </a:rPr>
              <a:t>This course explores the intersection of real estate markets and urban economic theory to understand how land, property, and space are developed, used, priced, and regulated in urban environments.</a:t>
            </a:r>
          </a:p>
          <a:p>
            <a:pPr>
              <a:lnSpc>
                <a:spcPct val="120000"/>
              </a:lnSpc>
            </a:pPr>
            <a:endParaRPr lang="en-US" sz="2000" dirty="0">
              <a:latin typeface="Alexandria" charset="0"/>
            </a:endParaRPr>
          </a:p>
          <a:p>
            <a:pPr>
              <a:lnSpc>
                <a:spcPct val="120000"/>
              </a:lnSpc>
            </a:pPr>
            <a:r>
              <a:rPr lang="en-US" sz="2000" dirty="0">
                <a:latin typeface="Alexandria" charset="0"/>
              </a:rPr>
              <a:t> Students will gain insights into the economic forces shaping cities, housing affordability, commercial development, land use patterns, and policy interventions.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409D73-08CA-85B8-D363-6BBA61235086}"/>
              </a:ext>
            </a:extLst>
          </p:cNvPr>
          <p:cNvSpPr/>
          <p:nvPr/>
        </p:nvSpPr>
        <p:spPr>
          <a:xfrm>
            <a:off x="6236596" y="3916063"/>
            <a:ext cx="4841219" cy="228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b="1" dirty="0">
                <a:latin typeface="Alexandria" charset="0"/>
              </a:rPr>
              <a:t>The course integrates real-world applications with theoretical foundations, offering practical tools for analyzing urban growth, property investment, market cycles, and sustainability within the context of real estate economics.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1082B17-2446-9C5C-1227-64A9AE49DA08}"/>
              </a:ext>
            </a:extLst>
          </p:cNvPr>
          <p:cNvSpPr/>
          <p:nvPr/>
        </p:nvSpPr>
        <p:spPr>
          <a:xfrm>
            <a:off x="1406769" y="985305"/>
            <a:ext cx="3629465" cy="92333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5140AF0-65E4-0139-B24D-75BD7B6F9265}"/>
              </a:ext>
            </a:extLst>
          </p:cNvPr>
          <p:cNvSpPr txBox="1"/>
          <p:nvPr/>
        </p:nvSpPr>
        <p:spPr>
          <a:xfrm>
            <a:off x="1629668" y="846805"/>
            <a:ext cx="33242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</a:rPr>
              <a:t> 1.Course </a:t>
            </a:r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Description?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44D7DBB-34FE-286F-CF72-FD841E9D321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B2A3B31-230B-AA20-E0D2-40E5D3F63F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6EA85DFB-C1D7-C50B-15D1-7075B7881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805" y="1246218"/>
            <a:ext cx="4640800" cy="2607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7235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FF084-99D7-CBA6-C247-C4846A095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F4AE0BB-800D-81BE-A3C1-75B7962A2D9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C68E788-7BDD-848A-722E-350C6A0D3562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382D847-687D-2EB8-1407-2C4DFB2620C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Given that all 8 billion people on the planet must live somewhere, how do we organize ourselves?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A7500D-2A3C-B2D9-83D1-A6D614BD37BE}"/>
              </a:ext>
            </a:extLst>
          </p:cNvPr>
          <p:cNvSpPr txBox="1"/>
          <p:nvPr/>
        </p:nvSpPr>
        <p:spPr>
          <a:xfrm>
            <a:off x="1338083" y="1676214"/>
            <a:ext cx="841732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Explore  what are the benefits and costs of urban living?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How does one’s location play a causal role in determining one’s comfort, productivity and happiness? 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400" b="1" dirty="0">
                <a:solidFill>
                  <a:srgbClr val="F58221"/>
                </a:solidFill>
                <a:latin typeface="Alexandria" charset="0"/>
              </a:rPr>
              <a:t>Given that all 8 billion people on the planet must live somewhere, how do we organize ourselves?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75F0FA3-A7D3-9156-B3C0-E47D4643ED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6A23F45-70ED-C410-CC7C-DDD95D782B05}"/>
              </a:ext>
            </a:extLst>
          </p:cNvPr>
          <p:cNvSpPr txBox="1"/>
          <p:nvPr/>
        </p:nvSpPr>
        <p:spPr>
          <a:xfrm>
            <a:off x="2485571" y="588065"/>
            <a:ext cx="6948477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1.Course description -</a:t>
            </a:r>
            <a:r>
              <a:rPr lang="en-US" sz="2800" dirty="0"/>
              <a:t>Urban economists' role?</a:t>
            </a:r>
            <a:endParaRPr lang="en-US" sz="2800" dirty="0">
              <a:latin typeface="Alexandria" charset="0"/>
            </a:endParaRPr>
          </a:p>
        </p:txBody>
      </p:sp>
      <p:grpSp>
        <p:nvGrpSpPr>
          <p:cNvPr id="2" name="Google Shape;5411;p51">
            <a:extLst>
              <a:ext uri="{FF2B5EF4-FFF2-40B4-BE49-F238E27FC236}">
                <a16:creationId xmlns:a16="http://schemas.microsoft.com/office/drawing/2014/main" id="{1A40B9EC-4242-7E41-BA53-E10409AA9BDC}"/>
              </a:ext>
            </a:extLst>
          </p:cNvPr>
          <p:cNvGrpSpPr/>
          <p:nvPr/>
        </p:nvGrpSpPr>
        <p:grpSpPr>
          <a:xfrm>
            <a:off x="8271021" y="2951978"/>
            <a:ext cx="1484382" cy="1238315"/>
            <a:chOff x="-45998575" y="2702625"/>
            <a:chExt cx="229225" cy="298625"/>
          </a:xfrm>
        </p:grpSpPr>
        <p:sp>
          <p:nvSpPr>
            <p:cNvPr id="4" name="Google Shape;5412;p51">
              <a:extLst>
                <a:ext uri="{FF2B5EF4-FFF2-40B4-BE49-F238E27FC236}">
                  <a16:creationId xmlns:a16="http://schemas.microsoft.com/office/drawing/2014/main" id="{9FC0B4CE-019E-0B8C-F01A-420BD21ABED9}"/>
                </a:ext>
              </a:extLst>
            </p:cNvPr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" name="Google Shape;5413;p51">
              <a:extLst>
                <a:ext uri="{FF2B5EF4-FFF2-40B4-BE49-F238E27FC236}">
                  <a16:creationId xmlns:a16="http://schemas.microsoft.com/office/drawing/2014/main" id="{36A0269A-D4FB-8D35-DC96-903574EC6995}"/>
                </a:ext>
              </a:extLst>
            </p:cNvPr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" name="Google Shape;5414;p51">
              <a:extLst>
                <a:ext uri="{FF2B5EF4-FFF2-40B4-BE49-F238E27FC236}">
                  <a16:creationId xmlns:a16="http://schemas.microsoft.com/office/drawing/2014/main" id="{1D4C3538-CD6F-46FE-175C-3D022ABDBF73}"/>
                </a:ext>
              </a:extLst>
            </p:cNvPr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5415;p51">
              <a:extLst>
                <a:ext uri="{FF2B5EF4-FFF2-40B4-BE49-F238E27FC236}">
                  <a16:creationId xmlns:a16="http://schemas.microsoft.com/office/drawing/2014/main" id="{282FAA9B-B7D6-79D7-51AE-FA5055D32A6D}"/>
                </a:ext>
              </a:extLst>
            </p:cNvPr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9" name="Google Shape;5416;p51">
              <a:extLst>
                <a:ext uri="{FF2B5EF4-FFF2-40B4-BE49-F238E27FC236}">
                  <a16:creationId xmlns:a16="http://schemas.microsoft.com/office/drawing/2014/main" id="{8B297134-7172-DCEA-A742-807AF33A2D44}"/>
                </a:ext>
              </a:extLst>
            </p:cNvPr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0" name="Google Shape;5417;p51">
              <a:extLst>
                <a:ext uri="{FF2B5EF4-FFF2-40B4-BE49-F238E27FC236}">
                  <a16:creationId xmlns:a16="http://schemas.microsoft.com/office/drawing/2014/main" id="{D4867BB3-1112-3292-B2E5-3EACF8C22BB7}"/>
                </a:ext>
              </a:extLst>
            </p:cNvPr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11" name="Google Shape;5418;p51">
              <a:extLst>
                <a:ext uri="{FF2B5EF4-FFF2-40B4-BE49-F238E27FC236}">
                  <a16:creationId xmlns:a16="http://schemas.microsoft.com/office/drawing/2014/main" id="{B965C2E5-07A6-C765-490E-3568173E52E4}"/>
                </a:ext>
              </a:extLst>
            </p:cNvPr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624150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93724" y="182617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617279" y="944113"/>
            <a:ext cx="8076555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1. Course description  - what is urban economics?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29491" y="2008653"/>
            <a:ext cx="771112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lexandria" charset="0"/>
              </a:rPr>
              <a:t>Urban economics </a:t>
            </a:r>
            <a:r>
              <a:rPr lang="en-US" sz="2000" dirty="0">
                <a:latin typeface="Alexandria" charset="0"/>
              </a:rPr>
              <a:t>studies how economic forces shape the size, structure, performance, and evolution of cities. 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explains :</a:t>
            </a:r>
          </a:p>
          <a:p>
            <a:r>
              <a:rPr lang="en-US" sz="2000" dirty="0">
                <a:latin typeface="Alexandria" charset="0"/>
              </a:rPr>
              <a:t>-why households and firm's cluster</a:t>
            </a:r>
          </a:p>
          <a:p>
            <a:r>
              <a:rPr lang="en-US" sz="2000" dirty="0">
                <a:latin typeface="Alexandria" charset="0"/>
              </a:rPr>
              <a:t>-how land and housing markets allocate scarce urban space</a:t>
            </a:r>
          </a:p>
          <a:p>
            <a:r>
              <a:rPr lang="en-US" sz="2000" dirty="0">
                <a:latin typeface="Alexandria" charset="0"/>
              </a:rPr>
              <a:t>-how transportation, regulation, and technology shift urban form.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 </a:t>
            </a:r>
            <a:r>
              <a:rPr lang="en-US" sz="2000" b="1" dirty="0">
                <a:solidFill>
                  <a:srgbClr val="00B0F0"/>
                </a:solidFill>
                <a:latin typeface="Alexandria" charset="0"/>
              </a:rPr>
              <a:t>Real estate economics </a:t>
            </a:r>
            <a:r>
              <a:rPr lang="en-US" sz="2000" dirty="0">
                <a:latin typeface="Alexandria" charset="0"/>
              </a:rPr>
              <a:t>applies these ideas to assets— land and buildings—linking space markets (rents, vacancy) to investment, prices, and risk. </a:t>
            </a:r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26" name="Picture 2" descr="Real Estate Market Dynamics: Expert ...">
            <a:extLst>
              <a:ext uri="{FF2B5EF4-FFF2-40B4-BE49-F238E27FC236}">
                <a16:creationId xmlns:a16="http://schemas.microsoft.com/office/drawing/2014/main" id="{2C01BAD6-5EFF-F646-F5C8-25B69B6C3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470" y="2671920"/>
            <a:ext cx="2647950" cy="172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70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F7586-5FF3-A9A1-357D-81FC66A008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038A29F-DDAF-5BD6-8B28-C80CBE2ABC3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D27731B-8D05-566A-5AB9-760DA7984BCD}"/>
              </a:ext>
            </a:extLst>
          </p:cNvPr>
          <p:cNvSpPr txBox="1"/>
          <p:nvPr/>
        </p:nvSpPr>
        <p:spPr>
          <a:xfrm>
            <a:off x="617279" y="944113"/>
            <a:ext cx="9483324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1. Course description- Example of urban economics application?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EC25C56-DF28-D90B-0285-4D70F2A895CF}"/>
              </a:ext>
            </a:extLst>
          </p:cNvPr>
          <p:cNvSpPr txBox="1"/>
          <p:nvPr/>
        </p:nvSpPr>
        <p:spPr>
          <a:xfrm>
            <a:off x="673386" y="1727699"/>
            <a:ext cx="7275026" cy="42780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👉 </a:t>
            </a:r>
            <a:r>
              <a:rPr lang="en-US" sz="2000" b="1" dirty="0"/>
              <a:t>Congestion Pricing in London</a:t>
            </a:r>
            <a:br>
              <a:rPr lang="en-US" sz="2000" dirty="0"/>
            </a:br>
            <a:r>
              <a:rPr lang="en-US" sz="2000" dirty="0">
                <a:latin typeface="Alexandria" charset="0"/>
              </a:rPr>
              <a:t>Urban economics principles were applied when London introduced the </a:t>
            </a:r>
            <a:r>
              <a:rPr lang="en-US" sz="2000" b="1" dirty="0">
                <a:latin typeface="Alexandria" charset="0"/>
              </a:rPr>
              <a:t>Congestion Charge Zone </a:t>
            </a:r>
            <a:r>
              <a:rPr lang="en-US" sz="2000" dirty="0">
                <a:latin typeface="Alexandria" charset="0"/>
              </a:rPr>
              <a:t>in 2003. </a:t>
            </a:r>
          </a:p>
          <a:p>
            <a:r>
              <a:rPr lang="en-US" sz="2000" dirty="0">
                <a:latin typeface="Alexandria" charset="0"/>
              </a:rPr>
              <a:t>The policy was based on the idea of </a:t>
            </a:r>
            <a:r>
              <a:rPr lang="en-US" sz="2000" b="1" dirty="0">
                <a:latin typeface="Alexandria" charset="0"/>
              </a:rPr>
              <a:t>internalizing externalities</a:t>
            </a:r>
            <a:r>
              <a:rPr lang="en-US" sz="2000" dirty="0">
                <a:latin typeface="Alexandria" charset="0"/>
              </a:rPr>
              <a:t>: traffic congestion imposes costs on society (time delays, pollution, fuel waste), which are not reflected in drivers’ private costs.</a:t>
            </a:r>
          </a:p>
          <a:p>
            <a:r>
              <a:rPr lang="en-US" sz="2000" dirty="0">
                <a:latin typeface="Alexandria" charset="0"/>
              </a:rPr>
              <a:t>By charging vehicles a fee to enter central London during peak hours, the city reduced traffic volume, improved air quality, and increased public transit use.</a:t>
            </a:r>
          </a:p>
          <a:p>
            <a:r>
              <a:rPr lang="en-US" sz="2000" dirty="0">
                <a:latin typeface="Alexandria" charset="0"/>
              </a:rPr>
              <a:t>This shows how urban economics tools help design </a:t>
            </a:r>
            <a:r>
              <a:rPr lang="en-US" sz="2000" b="1" dirty="0">
                <a:latin typeface="Alexandria" charset="0"/>
              </a:rPr>
              <a:t>efficient policies </a:t>
            </a:r>
            <a:r>
              <a:rPr lang="en-US" sz="2000" dirty="0">
                <a:latin typeface="Alexandria" charset="0"/>
              </a:rPr>
              <a:t>that balance demand for road space with social and environmental goals.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80C6161-E397-D433-6057-B0DF12311DD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6EB56778-4239-6777-7027-4ACA45FA35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4517" y="2465133"/>
            <a:ext cx="3305908" cy="261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95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671EF8-1283-27D7-FAEA-E152846B5D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7AEDAA8-AE0F-89F8-66EF-321BA186893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D5F3D5F-4CDA-38B0-EAAF-489845C3D856}"/>
              </a:ext>
            </a:extLst>
          </p:cNvPr>
          <p:cNvSpPr txBox="1"/>
          <p:nvPr/>
        </p:nvSpPr>
        <p:spPr>
          <a:xfrm>
            <a:off x="617279" y="944113"/>
            <a:ext cx="980688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1. Course description Example of urban economics application?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8B63143-C7F0-F9DC-8F6F-0940BD744943}"/>
              </a:ext>
            </a:extLst>
          </p:cNvPr>
          <p:cNvSpPr txBox="1"/>
          <p:nvPr/>
        </p:nvSpPr>
        <p:spPr>
          <a:xfrm>
            <a:off x="665173" y="1716257"/>
            <a:ext cx="7230478" cy="43396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👉 </a:t>
            </a:r>
            <a:r>
              <a:rPr lang="en-US" sz="2000" b="1" dirty="0"/>
              <a:t>Inclusionary Zoning in New York City</a:t>
            </a:r>
            <a:br>
              <a:rPr lang="en-US" sz="2000" dirty="0"/>
            </a:br>
            <a:r>
              <a:rPr lang="en-US" sz="2000" dirty="0">
                <a:latin typeface="Alexandria" charset="0"/>
              </a:rPr>
              <a:t>New York applied urban economics principles through </a:t>
            </a:r>
            <a:r>
              <a:rPr lang="en-US" sz="2000" b="1" dirty="0">
                <a:latin typeface="Alexandria" charset="0"/>
              </a:rPr>
              <a:t>inclusionary zoning policies</a:t>
            </a:r>
            <a:r>
              <a:rPr lang="en-US" sz="2000" dirty="0">
                <a:latin typeface="Alexandria" charset="0"/>
              </a:rPr>
              <a:t>, which require or incentivize real estate developers to include a percentage of affordable housing units in new residential projects. </a:t>
            </a:r>
          </a:p>
          <a:p>
            <a:r>
              <a:rPr lang="en-US" sz="2000" dirty="0">
                <a:latin typeface="Alexandria" charset="0"/>
              </a:rPr>
              <a:t>The economic rationale is to address </a:t>
            </a:r>
            <a:r>
              <a:rPr lang="en-US" sz="2000" b="1" dirty="0">
                <a:latin typeface="Alexandria" charset="0"/>
              </a:rPr>
              <a:t>market failures </a:t>
            </a:r>
            <a:r>
              <a:rPr lang="en-US" sz="2000" dirty="0">
                <a:latin typeface="Alexandria" charset="0"/>
              </a:rPr>
              <a:t>where private housing markets often undersupply affordable units.</a:t>
            </a:r>
          </a:p>
          <a:p>
            <a:r>
              <a:rPr lang="en-US" sz="2000" dirty="0">
                <a:latin typeface="Alexandria" charset="0"/>
              </a:rPr>
              <a:t>By linking real estate development to social goals, the policy balances profitability for developers with broader urban equity.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This demonstrates how </a:t>
            </a:r>
            <a:r>
              <a:rPr lang="en-US" sz="2000" b="1" dirty="0">
                <a:latin typeface="Alexandria" charset="0"/>
              </a:rPr>
              <a:t>urban economics tools </a:t>
            </a:r>
            <a:r>
              <a:rPr lang="en-US" sz="2000" dirty="0">
                <a:latin typeface="Alexandria" charset="0"/>
              </a:rPr>
              <a:t>(incentives, regulation, and land value capture) directly influence real estate markets and shape the spatial and social structure of cities.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AA78AF9-8731-1604-F0B0-08AD7FF818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C74D4B0C-1C01-5D50-20B9-76C7B748FB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5651" y="2722963"/>
            <a:ext cx="3502855" cy="275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10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88BA6-1ECE-1A3B-C5E3-52405E07B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E723B91-F0C9-8F09-23D2-42646265AC8B}"/>
              </a:ext>
            </a:extLst>
          </p:cNvPr>
          <p:cNvSpPr/>
          <p:nvPr/>
        </p:nvSpPr>
        <p:spPr>
          <a:xfrm>
            <a:off x="617280" y="1422060"/>
            <a:ext cx="10812720" cy="4633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11B99A0-1B76-E693-EA4E-22ADE4CBB818}"/>
              </a:ext>
            </a:extLst>
          </p:cNvPr>
          <p:cNvSpPr txBox="1"/>
          <p:nvPr/>
        </p:nvSpPr>
        <p:spPr>
          <a:xfrm>
            <a:off x="907762" y="601672"/>
            <a:ext cx="6533562" cy="6689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2. Course Objectives: </a:t>
            </a:r>
            <a:endParaRPr lang="en-US" sz="2800" b="1" dirty="0">
              <a:latin typeface="Alexandria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337FD63-2FB3-EC5B-5878-F730712FD665}"/>
              </a:ext>
            </a:extLst>
          </p:cNvPr>
          <p:cNvSpPr txBox="1"/>
          <p:nvPr/>
        </p:nvSpPr>
        <p:spPr>
          <a:xfrm>
            <a:off x="907762" y="1639177"/>
            <a:ext cx="10289190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By the end of this course, you  will be able to: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1.  Understand the economic principles underlying urban land use and real estate markets.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2.  Analyze how supply and demand dynamics affect property values and urban development.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3.  Evaluate the impacts of government policy, zoning, taxation, and regulation on urban economies and real estate decisions.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4.  Interpret data and models used to assess housing markets, commercial property trends, and urban growth.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Alexandria" charset="0"/>
              </a:rPr>
              <a:t>5. Apply economic reasoning to real estate investment, development decisions, and urban planning.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7E4A04-D9A5-505B-BA49-9CB40F11B1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صورة 3">
            <a:extLst>
              <a:ext uri="{FF2B5EF4-FFF2-40B4-BE49-F238E27FC236}">
                <a16:creationId xmlns:a16="http://schemas.microsoft.com/office/drawing/2014/main" id="{0683D8A5-1714-2DCB-1947-EBC7E876CF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8927" y="0"/>
            <a:ext cx="1944793" cy="182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53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9580EA-CFA0-6D66-0B98-4095171B1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2CF8139-8983-C04F-192A-FC8E4527ADFE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1027433-7773-D94C-6C10-1351932597EC}"/>
              </a:ext>
            </a:extLst>
          </p:cNvPr>
          <p:cNvSpPr txBox="1"/>
          <p:nvPr/>
        </p:nvSpPr>
        <p:spPr>
          <a:xfrm>
            <a:off x="617280" y="792143"/>
            <a:ext cx="6240720" cy="1318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3.Textbook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0798CEB-6C28-92BA-6A48-6BD242D519C2}"/>
              </a:ext>
            </a:extLst>
          </p:cNvPr>
          <p:cNvSpPr txBox="1"/>
          <p:nvPr/>
        </p:nvSpPr>
        <p:spPr>
          <a:xfrm>
            <a:off x="795512" y="2043149"/>
            <a:ext cx="9008055" cy="4116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•Credit Hours: 3 credit hours 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-</a:t>
            </a:r>
            <a:r>
              <a:rPr lang="en-US" sz="2000" dirty="0">
                <a:latin typeface="Alexandria" charset="0"/>
              </a:rPr>
              <a:t>The main material and reference for each course will be the textbook mentioned in the course specifications. Lecture notes and slides are additional resources that are prepared by the professor.</a:t>
            </a:r>
          </a:p>
          <a:p>
            <a:pPr>
              <a:lnSpc>
                <a:spcPct val="150000"/>
              </a:lnSpc>
            </a:pPr>
            <a:endParaRPr lang="en-US" sz="2000" b="1" dirty="0">
              <a:latin typeface="Alexandria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•Required Textbook: 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Alexandria" charset="0"/>
              </a:rPr>
              <a:t>-</a:t>
            </a:r>
            <a:r>
              <a:rPr lang="en-US" sz="2000" dirty="0">
                <a:latin typeface="Alexandria" charset="0"/>
              </a:rPr>
              <a:t>An Introduction to Urban Economics, Matthew E. Kahn, University of Southern California August ,2024</a:t>
            </a:r>
          </a:p>
          <a:p>
            <a:pPr>
              <a:lnSpc>
                <a:spcPct val="150000"/>
              </a:lnSpc>
            </a:pPr>
            <a:endParaRPr lang="en-US" sz="1600" dirty="0"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D93818-896A-0FE8-318D-03B99824941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صورة 1">
            <a:extLst>
              <a:ext uri="{FF2B5EF4-FFF2-40B4-BE49-F238E27FC236}">
                <a16:creationId xmlns:a16="http://schemas.microsoft.com/office/drawing/2014/main" id="{85724720-68E7-7226-BA50-E86936790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1488" y="342900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35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E6990E-B233-D376-673F-2DD3A5610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0C0BCF8-7D13-B514-40D4-957AE095ED2C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4FBEC5-1D41-4BE0-D647-D6EB80870E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8A4649C4-2113-A938-2972-B325A76AA157}"/>
              </a:ext>
            </a:extLst>
          </p:cNvPr>
          <p:cNvSpPr txBox="1"/>
          <p:nvPr/>
        </p:nvSpPr>
        <p:spPr>
          <a:xfrm>
            <a:off x="2108199" y="852805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D7C5599E-A360-576D-9C21-5B2A6F7694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688302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34920B72-0698-B624-FB7A-7E1E033CA2DC}"/>
              </a:ext>
            </a:extLst>
          </p:cNvPr>
          <p:cNvSpPr txBox="1"/>
          <p:nvPr/>
        </p:nvSpPr>
        <p:spPr>
          <a:xfrm>
            <a:off x="1048083" y="2131763"/>
            <a:ext cx="673481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Introduction to Urban Economics and Real Estate Markets</a:t>
            </a:r>
          </a:p>
          <a:p>
            <a:r>
              <a:rPr lang="en-US" sz="2000" dirty="0">
                <a:latin typeface="Alexandria" charset="0"/>
              </a:rPr>
              <a:t>Urban economics examines how cities form, grow, and function as centers of economic activity.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explains land use patterns, housing demand, and the role of location in shaping urban spatial structures.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Real estate markets connect supply, demand, and prices of land and property within cities.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The Topic highlights classical urban models, policy impacts, and market dynamics influencing development.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provides case studies and examples to show how theory applies to real-world urban challenges.</a:t>
            </a:r>
          </a:p>
        </p:txBody>
      </p:sp>
      <p:pic>
        <p:nvPicPr>
          <p:cNvPr id="13" name="صورة 12">
            <a:extLst>
              <a:ext uri="{FF2B5EF4-FFF2-40B4-BE49-F238E27FC236}">
                <a16:creationId xmlns:a16="http://schemas.microsoft.com/office/drawing/2014/main" id="{F7271187-D235-CA7D-CB0E-A9E4B64609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1354" y="2679025"/>
            <a:ext cx="3354991" cy="2493480"/>
          </a:xfrm>
          <a:prstGeom prst="rect">
            <a:avLst/>
          </a:prstGeom>
        </p:spPr>
      </p:pic>
      <p:sp>
        <p:nvSpPr>
          <p:cNvPr id="14" name="شكل بيضاوي 13">
            <a:extLst>
              <a:ext uri="{FF2B5EF4-FFF2-40B4-BE49-F238E27FC236}">
                <a16:creationId xmlns:a16="http://schemas.microsoft.com/office/drawing/2014/main" id="{E8D79A93-7D30-1C61-0B4B-81DCBD2D9AF1}"/>
              </a:ext>
            </a:extLst>
          </p:cNvPr>
          <p:cNvSpPr/>
          <p:nvPr/>
        </p:nvSpPr>
        <p:spPr>
          <a:xfrm>
            <a:off x="1390747" y="867388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1</a:t>
            </a:r>
            <a:endParaRPr lang="ar-SY" sz="3200" dirty="0"/>
          </a:p>
        </p:txBody>
      </p:sp>
    </p:spTree>
    <p:extLst>
      <p:ext uri="{BB962C8B-B14F-4D97-AF65-F5344CB8AC3E}">
        <p14:creationId xmlns:p14="http://schemas.microsoft.com/office/powerpoint/2010/main" val="3305857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73A472-18AF-0B79-38EA-D36B7B91F0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3E058C2-5096-3556-2767-34C577DB2CCF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7990889-459A-D790-D58F-AAF3A97C90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F17C7270-D844-319E-87AE-DB0CEFDEA1A4}"/>
              </a:ext>
            </a:extLst>
          </p:cNvPr>
          <p:cNvSpPr txBox="1"/>
          <p:nvPr/>
        </p:nvSpPr>
        <p:spPr>
          <a:xfrm>
            <a:off x="2769000" y="983498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covered: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8E495809-8D5E-78A3-7F0E-727EBAFF8D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332824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73042850-45BC-965D-A91D-AAF06DC9DE06}"/>
              </a:ext>
            </a:extLst>
          </p:cNvPr>
          <p:cNvSpPr txBox="1"/>
          <p:nvPr/>
        </p:nvSpPr>
        <p:spPr>
          <a:xfrm>
            <a:off x="761999" y="1737260"/>
            <a:ext cx="106680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Land Use Regulations, Urban Spatial Structure and Location Theory</a:t>
            </a:r>
          </a:p>
          <a:p>
            <a:pPr lvl="0"/>
            <a:r>
              <a:rPr lang="en-US" sz="2000" dirty="0">
                <a:latin typeface="Alexandria" charset="0"/>
              </a:rPr>
              <a:t>Land use regulations guide how land is allocated, balancing economic, social, and environmental goals.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Urban spatial structure explains the distribution of activities, housing, and businesses within cities.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Location theory explores how accessibility, transportation, and costs shape land values and urban form.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Topic links policies such as zoning and density controls to urban growth and development patterns.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illustrate how regulations and location dynamics influence real estate markets and city planning.</a:t>
            </a:r>
          </a:p>
          <a:p>
            <a:pPr lvl="0"/>
            <a:endParaRPr lang="en-US" sz="2000" b="1" dirty="0">
              <a:latin typeface="Alexandria" charset="0"/>
            </a:endParaRPr>
          </a:p>
          <a:p>
            <a:pPr lvl="0"/>
            <a:endParaRPr lang="en-US" sz="2000" b="1" dirty="0">
              <a:latin typeface="Alexandria" charset="0"/>
            </a:endParaRP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77E95C62-BCAC-78AB-7CBF-685087C1CE93}"/>
              </a:ext>
            </a:extLst>
          </p:cNvPr>
          <p:cNvSpPr/>
          <p:nvPr/>
        </p:nvSpPr>
        <p:spPr>
          <a:xfrm>
            <a:off x="1950970" y="983498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2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FA67D50F-9379-B7AD-6086-68C1CB330E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9000" y="4629579"/>
            <a:ext cx="5956941" cy="142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038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B82AB0-5D84-C8D4-351F-0696D39CD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BD4073D-9FFA-2ABA-EC9A-1A5C03C86EEA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295551-F891-491D-BDEB-9BBCAB2DE2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FCF32C50-9A55-051B-D5BB-A77BABC9F4A8}"/>
              </a:ext>
            </a:extLst>
          </p:cNvPr>
          <p:cNvSpPr txBox="1"/>
          <p:nvPr/>
        </p:nvSpPr>
        <p:spPr>
          <a:xfrm>
            <a:off x="2451986" y="89318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6B5B53E-5101-BD53-2919-0C860536C0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280971" y="-349521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E5C12C93-3C21-5A45-B3BF-FFBF0EF95DEF}"/>
              </a:ext>
            </a:extLst>
          </p:cNvPr>
          <p:cNvSpPr txBox="1"/>
          <p:nvPr/>
        </p:nvSpPr>
        <p:spPr>
          <a:xfrm>
            <a:off x="762000" y="1977875"/>
            <a:ext cx="746165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Housing Market Economics and Affordability</a:t>
            </a:r>
          </a:p>
          <a:p>
            <a:pPr lvl="0"/>
            <a:endParaRPr lang="en-US" sz="2000" b="1" dirty="0">
              <a:latin typeface="Alexandria" charset="0"/>
            </a:endParaRPr>
          </a:p>
          <a:p>
            <a:pPr lvl="0"/>
            <a:r>
              <a:rPr lang="en-US" sz="2000" dirty="0">
                <a:latin typeface="Alexandria" charset="0"/>
              </a:rPr>
              <a:t>The housing market reflects the interaction of supply, demand, and financing in shaping prices and availability.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Affordability is influenced by income levels, construction costs, mortgage access, and government policies.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such as </a:t>
            </a:r>
            <a:r>
              <a:rPr lang="en-US" sz="2000" b="1" dirty="0">
                <a:latin typeface="Alexandria" charset="0"/>
              </a:rPr>
              <a:t>London’s housing crisis </a:t>
            </a:r>
            <a:r>
              <a:rPr lang="en-US" sz="2000" dirty="0">
                <a:latin typeface="Alexandria" charset="0"/>
              </a:rPr>
              <a:t>and </a:t>
            </a:r>
            <a:r>
              <a:rPr lang="en-US" sz="2000" b="1" dirty="0">
                <a:latin typeface="Alexandria" charset="0"/>
              </a:rPr>
              <a:t>Berlin’s rent cap </a:t>
            </a:r>
            <a:r>
              <a:rPr lang="en-US" sz="2000" dirty="0">
                <a:latin typeface="Alexandria" charset="0"/>
              </a:rPr>
              <a:t>highlight policy challenges and outcomes.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Examples from </a:t>
            </a:r>
            <a:r>
              <a:rPr lang="en-US" sz="2000" b="1" dirty="0">
                <a:latin typeface="Alexandria" charset="0"/>
              </a:rPr>
              <a:t>Dubai’s rapid real estate </a:t>
            </a:r>
            <a:r>
              <a:rPr lang="en-US" sz="2000" dirty="0">
                <a:latin typeface="Alexandria" charset="0"/>
              </a:rPr>
              <a:t>growth show how speculation and regulation affect market stability.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Topic emphasizes tools like subsidies, rent control, and social housing to improve affordability.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5A89BBD6-04FD-2A0E-DC96-9F6812FB29EB}"/>
              </a:ext>
            </a:extLst>
          </p:cNvPr>
          <p:cNvSpPr/>
          <p:nvPr/>
        </p:nvSpPr>
        <p:spPr>
          <a:xfrm>
            <a:off x="1716017" y="84977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3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B402122C-13DA-55AC-882F-FAECCCB7F9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2010"/>
          <a:stretch>
            <a:fillRect/>
          </a:stretch>
        </p:blipFill>
        <p:spPr>
          <a:xfrm>
            <a:off x="7751298" y="2807738"/>
            <a:ext cx="3678702" cy="2364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13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80D4C-51F5-E81A-C6F5-5209A465C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A4D7D1E-5BB5-590D-E4AB-2AEAA81A0C8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FE2E5A4-7C1C-24F7-553C-887D8C10C3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57332433-7928-691D-FF51-B9FCC9818A89}"/>
              </a:ext>
            </a:extLst>
          </p:cNvPr>
          <p:cNvSpPr txBox="1"/>
          <p:nvPr/>
        </p:nvSpPr>
        <p:spPr>
          <a:xfrm>
            <a:off x="2845143" y="1009380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E7838EA-FD0C-B49E-EB16-31AC916DC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E54126C2-E76B-B4E9-EBB3-0B617C88D218}"/>
              </a:ext>
            </a:extLst>
          </p:cNvPr>
          <p:cNvSpPr txBox="1"/>
          <p:nvPr/>
        </p:nvSpPr>
        <p:spPr>
          <a:xfrm>
            <a:off x="839060" y="1823987"/>
            <a:ext cx="746165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Commercial Real Estate Economics</a:t>
            </a:r>
          </a:p>
          <a:p>
            <a:pPr lvl="0"/>
            <a:endParaRPr lang="en-US" sz="2000" b="1" dirty="0">
              <a:latin typeface="Alexandria" charset="0"/>
            </a:endParaRPr>
          </a:p>
          <a:p>
            <a:pPr lvl="0"/>
            <a:r>
              <a:rPr lang="en-US" sz="2000" dirty="0">
                <a:latin typeface="Alexandria" charset="0"/>
              </a:rPr>
              <a:t>Commercial real estate focuses on office, retail, industrial, and mixed-use properties as key drivers of urban economies. Its value is shaped by demand from businesses, location advantages, and macroeconomic trends. </a:t>
            </a:r>
          </a:p>
          <a:p>
            <a:pPr lvl="0"/>
            <a:r>
              <a:rPr lang="en-US" sz="2000" dirty="0">
                <a:latin typeface="Alexandria" charset="0"/>
              </a:rPr>
              <a:t>The topic explains rental structures, capitalization rates, and investment decision-making in real estate markets. </a:t>
            </a:r>
          </a:p>
          <a:p>
            <a:pPr lvl="0"/>
            <a:endParaRPr lang="en-US" sz="2000" dirty="0">
              <a:latin typeface="Alexandria" charset="0"/>
            </a:endParaRPr>
          </a:p>
          <a:p>
            <a:pPr lvl="0"/>
            <a:r>
              <a:rPr lang="en-US" sz="2000" dirty="0">
                <a:latin typeface="Alexandria" charset="0"/>
              </a:rPr>
              <a:t>Case studies such as New York’s office sector and Dubai’s retail hubs illustrate global market dynamics. It also highlights risks, cycles, and policy factors influencing long-term commercial real estate performance.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BD29EB98-2A1F-F3AD-C4DA-06D397EFD5B7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4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44E10FF2-6496-A455-A5BC-A72BF905F1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2495" y="1703057"/>
            <a:ext cx="2571750" cy="43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97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461315-9FDB-A569-A01C-42B76654E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AEEC9DE-0A16-E1E6-9FC1-39B2783BF108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8A9E43A-3A73-F13A-D596-E719932F1E7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25394C66-4B83-0F10-5CFF-2B2D5B9B20D7}"/>
              </a:ext>
            </a:extLst>
          </p:cNvPr>
          <p:cNvSpPr txBox="1"/>
          <p:nvPr/>
        </p:nvSpPr>
        <p:spPr>
          <a:xfrm>
            <a:off x="2660250" y="965935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D88003C-EEC3-8515-1F27-2B50FA615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280971" y="-248416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924D20F3-B67D-5ADE-8188-74EC58598D04}"/>
              </a:ext>
            </a:extLst>
          </p:cNvPr>
          <p:cNvSpPr txBox="1"/>
          <p:nvPr/>
        </p:nvSpPr>
        <p:spPr>
          <a:xfrm>
            <a:off x="762001" y="2040991"/>
            <a:ext cx="76364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Urban Growth, Migration, and Regional Development</a:t>
            </a:r>
          </a:p>
          <a:p>
            <a:pPr lvl="0"/>
            <a:endParaRPr lang="en-US" sz="2000" b="1" dirty="0">
              <a:latin typeface="Alexandria" charset="0"/>
            </a:endParaRPr>
          </a:p>
          <a:p>
            <a:pPr lvl="0"/>
            <a:r>
              <a:rPr lang="en-US" sz="2000" dirty="0">
                <a:latin typeface="Alexandria" charset="0"/>
              </a:rPr>
              <a:t>Urban growth is driven by population increase, economic opportunities, and infrastructure expansion.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Migration—both rural-to-urban and international—reshapes labor markets, housing demand, and city dynamics.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topic links regional development to urbanization, showing how cities act as engines of growth.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such </a:t>
            </a:r>
            <a:r>
              <a:rPr lang="en-US" sz="2000" b="1" dirty="0">
                <a:latin typeface="Alexandria" charset="0"/>
              </a:rPr>
              <a:t>as  rapid urbanization in Gulf cities and European regional integration</a:t>
            </a:r>
            <a:r>
              <a:rPr lang="en-US" sz="2000" dirty="0">
                <a:latin typeface="Alexandria" charset="0"/>
              </a:rPr>
              <a:t> highlight contrasts.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also examines policies to manage growth sustainably and reduce regional inequalities.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E2938018-E5A3-9C59-21BE-DD18A159BEE0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5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E8F311B8-5854-A447-FAB0-764608DA43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04005" y="2298918"/>
            <a:ext cx="3094526" cy="364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2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19E60A-769F-393D-9123-A35AD96D2C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F5533A-DCC8-C05D-F04D-F39009B3667B}"/>
              </a:ext>
            </a:extLst>
          </p:cNvPr>
          <p:cNvSpPr/>
          <p:nvPr/>
        </p:nvSpPr>
        <p:spPr>
          <a:xfrm>
            <a:off x="49067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986495F-CFDC-7DF1-0C0B-D30A9E9DC8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831F6C79-8B47-9702-6A1E-5B53F1EDBC5D}"/>
              </a:ext>
            </a:extLst>
          </p:cNvPr>
          <p:cNvSpPr txBox="1"/>
          <p:nvPr/>
        </p:nvSpPr>
        <p:spPr>
          <a:xfrm>
            <a:off x="2760828" y="94005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B374AF04-03FD-EE2A-9726-21F2FA5E61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280971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1EF5EBBE-6F74-03C7-B628-D8AE75BA340A}"/>
              </a:ext>
            </a:extLst>
          </p:cNvPr>
          <p:cNvSpPr txBox="1"/>
          <p:nvPr/>
        </p:nvSpPr>
        <p:spPr>
          <a:xfrm>
            <a:off x="617279" y="1759086"/>
            <a:ext cx="593826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Real Estate Investment and Market Cycles</a:t>
            </a:r>
          </a:p>
          <a:p>
            <a:pPr lvl="0"/>
            <a:endParaRPr lang="en-US" b="1" dirty="0"/>
          </a:p>
          <a:p>
            <a:pPr lvl="0"/>
            <a:r>
              <a:rPr lang="en-US" sz="2000" dirty="0">
                <a:latin typeface="Alexandria" charset="0"/>
              </a:rPr>
              <a:t>Real estate investment provides income, capital gains, and portfolio diversification for individuals and institutions.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Market cycles—boom, peak, downturn, and recovery—strongly influence property values and returns.</a:t>
            </a:r>
            <a:br>
              <a:rPr lang="en-US" sz="2000" dirty="0">
                <a:latin typeface="Alexandria" charset="0"/>
              </a:rPr>
            </a:br>
            <a:endParaRPr lang="en-US" sz="2000" dirty="0">
              <a:latin typeface="Alexandria" charset="0"/>
            </a:endParaRPr>
          </a:p>
          <a:p>
            <a:pPr lvl="0"/>
            <a:r>
              <a:rPr lang="en-US" sz="2000" dirty="0">
                <a:latin typeface="Alexandria" charset="0"/>
              </a:rPr>
              <a:t>The topic explains drivers of cycles such as interest rates, credit availability, and economic growth.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like the </a:t>
            </a:r>
            <a:r>
              <a:rPr lang="en-US" sz="2000" b="1" dirty="0">
                <a:latin typeface="Alexandria" charset="0"/>
              </a:rPr>
              <a:t>2008 global financial crisis and Dubai’s property </a:t>
            </a:r>
            <a:r>
              <a:rPr lang="en-US" sz="2000" dirty="0">
                <a:latin typeface="Alexandria" charset="0"/>
              </a:rPr>
              <a:t>cycle illustrate risks and lessons.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emphasizes strategies for managing investment risk and timing decisions across market phases.</a:t>
            </a:r>
          </a:p>
          <a:p>
            <a:pPr lvl="0"/>
            <a:endParaRPr lang="en-US" dirty="0"/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B0527433-E20D-9DA5-70CD-122B8B6984AF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6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8CB69B45-365B-3F86-1E16-127A1C4A2B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8935" y="2425827"/>
            <a:ext cx="4874455" cy="3006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06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020C6-DD47-CA9C-DEFC-75BED9BA0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1E7DB4B-137C-EFC1-C2FC-6250B7370FEB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4C196B5-B7BF-809C-F9A6-A002C4EE8F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FA7B2153-D88C-34B6-ADDA-337AAF9C2F07}"/>
              </a:ext>
            </a:extLst>
          </p:cNvPr>
          <p:cNvSpPr txBox="1"/>
          <p:nvPr/>
        </p:nvSpPr>
        <p:spPr>
          <a:xfrm>
            <a:off x="2760828" y="1009380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6F9BBF57-B562-C0AE-43A9-84C39CFF0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415523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ACFF7D96-50F6-DC0B-6E5C-1C53EE284882}"/>
              </a:ext>
            </a:extLst>
          </p:cNvPr>
          <p:cNvSpPr txBox="1"/>
          <p:nvPr/>
        </p:nvSpPr>
        <p:spPr>
          <a:xfrm>
            <a:off x="761999" y="2021420"/>
            <a:ext cx="746165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Public Finance and Infrastructure in Urban Settings</a:t>
            </a:r>
          </a:p>
          <a:p>
            <a:pPr lvl="0"/>
            <a:endParaRPr lang="en-US" b="1" dirty="0"/>
          </a:p>
          <a:p>
            <a:pPr lvl="0"/>
            <a:r>
              <a:rPr lang="en-US" sz="2000" dirty="0">
                <a:latin typeface="Alexandria" charset="0"/>
              </a:rPr>
              <a:t>Public finance shapes how cities mobilize resources to fund infrastructure and essential services.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topic explores revenue tools such as taxes, fees, and public–private partnerships.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Efficient infrastructure investment drives urban growth, productivity, and quality of life.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like </a:t>
            </a:r>
            <a:r>
              <a:rPr lang="en-US" sz="2000" b="1" dirty="0">
                <a:latin typeface="Alexandria" charset="0"/>
              </a:rPr>
              <a:t>Hong Kong’s transit-oriented financing and Dubai’s mega-projects</a:t>
            </a:r>
            <a:r>
              <a:rPr lang="en-US" sz="2000" dirty="0">
                <a:latin typeface="Alexandria" charset="0"/>
              </a:rPr>
              <a:t> illustrate global approaches.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highlights the balance between fiscal sustainability, equity, and long-term urban development.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517E6D2F-6AA1-548F-16BD-9DA2222093A6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7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0AD81E44-7BFE-B4BD-CC7A-B0F0A9568D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3598" y="2021421"/>
            <a:ext cx="3028542" cy="3724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9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148185-D01B-720C-33EC-14D8956F34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A2B689-CC76-8ACB-4453-B560BD246CD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9CB4B54-9A7E-CCBF-92C3-E7D00CD0B5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EB74ACB5-1803-F07D-A740-946D425909CB}"/>
              </a:ext>
            </a:extLst>
          </p:cNvPr>
          <p:cNvSpPr txBox="1"/>
          <p:nvPr/>
        </p:nvSpPr>
        <p:spPr>
          <a:xfrm>
            <a:off x="2660250" y="100215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99656A4B-419C-FDF4-8CFD-86C40C6D8B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248416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C2A3822B-4E34-C9E5-1519-73DF625D8D73}"/>
              </a:ext>
            </a:extLst>
          </p:cNvPr>
          <p:cNvSpPr txBox="1"/>
          <p:nvPr/>
        </p:nvSpPr>
        <p:spPr>
          <a:xfrm>
            <a:off x="761999" y="2014193"/>
            <a:ext cx="753793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Transportation Economics and Urban Mobility</a:t>
            </a:r>
          </a:p>
          <a:p>
            <a:pPr lvl="0"/>
            <a:endParaRPr lang="en-US" b="1" dirty="0"/>
          </a:p>
          <a:p>
            <a:pPr lvl="0"/>
            <a:r>
              <a:rPr lang="en-US" sz="2000" dirty="0">
                <a:latin typeface="Alexandria" charset="0"/>
              </a:rPr>
              <a:t>Transportation economics analyzes how mobility systems shape urban efficiency, accessibility, and growth.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topic examines costs, demand, and externalities of road, rail, and public transit networks.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Efficient mobility reduces congestion, pollution, and inequality in access to opportunities.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like </a:t>
            </a:r>
            <a:r>
              <a:rPr lang="en-US" sz="2000" b="1" dirty="0">
                <a:latin typeface="Alexandria" charset="0"/>
              </a:rPr>
              <a:t>London’s congestion charge and Dubai Metro </a:t>
            </a:r>
            <a:r>
              <a:rPr lang="en-US" sz="2000" dirty="0">
                <a:latin typeface="Alexandria" charset="0"/>
              </a:rPr>
              <a:t>expansion illustrate policy impacts.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emphasizes sustainable transport planning as a foundation for livable and competitive cities.</a:t>
            </a: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6BFF8F67-5B91-75C7-3734-3D349791D164}"/>
              </a:ext>
            </a:extLst>
          </p:cNvPr>
          <p:cNvSpPr/>
          <p:nvPr/>
        </p:nvSpPr>
        <p:spPr>
          <a:xfrm>
            <a:off x="1942798" y="940053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8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8B503ED6-7974-CAC7-C8AE-AAD91EA223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44657" y="2232328"/>
            <a:ext cx="2954216" cy="3276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473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053B1D-F746-C1B5-3AA1-7CCDA7A35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7E209CA-D467-5502-E014-58BB2D7FBA3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F73A620-2ADC-46AA-7A04-DAF92CE4EE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09AB5AB1-E54E-AF9B-1F1B-5DBB19DF1786}"/>
              </a:ext>
            </a:extLst>
          </p:cNvPr>
          <p:cNvSpPr txBox="1"/>
          <p:nvPr/>
        </p:nvSpPr>
        <p:spPr>
          <a:xfrm>
            <a:off x="2660250" y="88061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8F22643-DC66-AD0B-9B53-D879BCA9AF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020768" y="-317496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63173485-EB6A-3118-79AD-F69907DDAA94}"/>
              </a:ext>
            </a:extLst>
          </p:cNvPr>
          <p:cNvSpPr txBox="1"/>
          <p:nvPr/>
        </p:nvSpPr>
        <p:spPr>
          <a:xfrm>
            <a:off x="655401" y="1993256"/>
            <a:ext cx="746165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Environmental and Sustainability Issues in Urban Development</a:t>
            </a:r>
          </a:p>
          <a:p>
            <a:pPr lvl="0"/>
            <a:r>
              <a:rPr lang="en-US" sz="2000" dirty="0">
                <a:latin typeface="Alexandria" charset="0"/>
              </a:rPr>
              <a:t>Urban development creates economic opportunities but also generates pollution, resource depletion, and ecological stress.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chapter explores concepts of sustainable cities, green buildings, and low-carbon urban planning.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Balancing growth with environmental protection is vital for resilience and long-term prosperity.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such as </a:t>
            </a:r>
            <a:r>
              <a:rPr lang="en-US" sz="2000" b="1" dirty="0">
                <a:latin typeface="Alexandria" charset="0"/>
              </a:rPr>
              <a:t>Copenhagen’s green city model and Masdar City in Abu Dhabi</a:t>
            </a:r>
            <a:r>
              <a:rPr lang="en-US" sz="2000" dirty="0">
                <a:latin typeface="Alexandria" charset="0"/>
              </a:rPr>
              <a:t> highlight global practices.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emphasizes policies and innovations that integrate sustainability into urban development strategies.</a:t>
            </a:r>
          </a:p>
          <a:p>
            <a:pPr lvl="0"/>
            <a:endParaRPr lang="en-US" sz="2000" b="1" dirty="0">
              <a:latin typeface="Alexandria" charset="0"/>
            </a:endParaRPr>
          </a:p>
          <a:p>
            <a:pPr lvl="0"/>
            <a:endParaRPr lang="en-US" sz="2000" b="1" dirty="0">
              <a:latin typeface="Alexandria" charset="0"/>
            </a:endParaRPr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4380195C-EFBA-7443-CA24-E919FEC7AA67}"/>
              </a:ext>
            </a:extLst>
          </p:cNvPr>
          <p:cNvSpPr/>
          <p:nvPr/>
        </p:nvSpPr>
        <p:spPr>
          <a:xfrm>
            <a:off x="1942798" y="871560"/>
            <a:ext cx="717452" cy="723616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9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ED5E0F69-EADA-A7B4-0F4F-518C0B32E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7057" y="2123904"/>
            <a:ext cx="3165231" cy="3240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12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979632-0645-4173-0B83-5C7F90BD6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E0857A6-D8F0-DAA0-7064-CAD2466C5D62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38FDC4-643F-5F04-010E-E408AEB649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2">
            <a:extLst>
              <a:ext uri="{FF2B5EF4-FFF2-40B4-BE49-F238E27FC236}">
                <a16:creationId xmlns:a16="http://schemas.microsoft.com/office/drawing/2014/main" id="{B802385B-52D2-47C7-6AC4-FD4882FB91FE}"/>
              </a:ext>
            </a:extLst>
          </p:cNvPr>
          <p:cNvSpPr txBox="1"/>
          <p:nvPr/>
        </p:nvSpPr>
        <p:spPr>
          <a:xfrm>
            <a:off x="2988113" y="917683"/>
            <a:ext cx="5956941" cy="6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Alexandria" charset="0"/>
              </a:rPr>
              <a:t>4. Topics to be covered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7106D77F-3745-7CCF-E390-DBF8C88F4F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897"/>
          <a:stretch>
            <a:fillRect/>
          </a:stretch>
        </p:blipFill>
        <p:spPr>
          <a:xfrm>
            <a:off x="-1136251" y="-269267"/>
            <a:ext cx="3796501" cy="2101018"/>
          </a:xfrm>
          <a:prstGeom prst="rect">
            <a:avLst/>
          </a:prstGeom>
        </p:spPr>
      </p:pic>
      <p:sp>
        <p:nvSpPr>
          <p:cNvPr id="5" name="TextBox 2">
            <a:extLst>
              <a:ext uri="{FF2B5EF4-FFF2-40B4-BE49-F238E27FC236}">
                <a16:creationId xmlns:a16="http://schemas.microsoft.com/office/drawing/2014/main" id="{D65A3014-9987-52CF-F8E4-0580456A2C05}"/>
              </a:ext>
            </a:extLst>
          </p:cNvPr>
          <p:cNvSpPr txBox="1"/>
          <p:nvPr/>
        </p:nvSpPr>
        <p:spPr>
          <a:xfrm>
            <a:off x="761999" y="2008653"/>
            <a:ext cx="746165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>
                <a:latin typeface="Alexandria" charset="0"/>
              </a:rPr>
              <a:t>Smart Cities, Technology, and Urban Innovation</a:t>
            </a:r>
          </a:p>
          <a:p>
            <a:pPr lvl="0"/>
            <a:r>
              <a:rPr lang="en-US" sz="2000" dirty="0">
                <a:latin typeface="Alexandria" charset="0"/>
              </a:rPr>
              <a:t>Smart cities use digital technologies, data, and IoT to improve urban services and decision-making.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topic explores applications in mobility, energy, governance, and citizen engagement.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Technology-driven innovation enhances efficiency, sustainability, and quality of urban life.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Case studies such as </a:t>
            </a:r>
            <a:r>
              <a:rPr lang="en-US" sz="2000" b="1" dirty="0">
                <a:latin typeface="Alexandria" charset="0"/>
              </a:rPr>
              <a:t>Singapore’s Smart Nation and Dubai Smart City initiatives </a:t>
            </a:r>
            <a:r>
              <a:rPr lang="en-US" sz="2000" dirty="0">
                <a:latin typeface="Alexandria" charset="0"/>
              </a:rPr>
              <a:t>illustrate global leadership.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highlights challenges of equity, privacy, and governance in building inclusive smart cities.</a:t>
            </a:r>
          </a:p>
          <a:p>
            <a:pPr lvl="0"/>
            <a:endParaRPr lang="en-US" dirty="0"/>
          </a:p>
        </p:txBody>
      </p:sp>
      <p:sp>
        <p:nvSpPr>
          <p:cNvPr id="3" name="شكل بيضاوي 2">
            <a:extLst>
              <a:ext uri="{FF2B5EF4-FFF2-40B4-BE49-F238E27FC236}">
                <a16:creationId xmlns:a16="http://schemas.microsoft.com/office/drawing/2014/main" id="{F3A141E8-1B7C-268F-C03F-3B5488F2DA2E}"/>
              </a:ext>
            </a:extLst>
          </p:cNvPr>
          <p:cNvSpPr/>
          <p:nvPr/>
        </p:nvSpPr>
        <p:spPr>
          <a:xfrm>
            <a:off x="1856934" y="843550"/>
            <a:ext cx="928469" cy="820119"/>
          </a:xfrm>
          <a:prstGeom prst="ellipse">
            <a:avLst/>
          </a:prstGeom>
          <a:solidFill>
            <a:srgbClr val="00B0F0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sz="3200" dirty="0"/>
              <a:t>10</a:t>
            </a:r>
            <a:endParaRPr lang="ar-SY" sz="32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id="{0C44658B-E9EA-561E-2051-EA7A7165BD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3656" y="2008653"/>
            <a:ext cx="2912860" cy="333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49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1219608" y="1753308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Upon successful completion of this course, students will be 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 deep understanding of urban economics and its interaction with real estate planning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Analyze factors influencing property values, rent levels, and development decisions.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Evaluate the role of government policy in shaping housing supply, urban growth, and spatial equity.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economic models to assess market outcomes and predict responses to policy changes.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Critically assess real-world urban and real estate challenges using both qualitative and quantitative tools.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Design recommendations for real estate development, investment, or public policy based on sound economic analysis.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14B0ABA0-6314-E81A-DD89-34022BD4E96B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</a:t>
            </a:r>
          </a:p>
        </p:txBody>
      </p:sp>
      <p:grpSp>
        <p:nvGrpSpPr>
          <p:cNvPr id="6" name="Google Shape;8450;p58">
            <a:extLst>
              <a:ext uri="{FF2B5EF4-FFF2-40B4-BE49-F238E27FC236}">
                <a16:creationId xmlns:a16="http://schemas.microsoft.com/office/drawing/2014/main" id="{6DEAC01A-5197-BDA5-A497-AF08B71F9BA9}"/>
              </a:ext>
            </a:extLst>
          </p:cNvPr>
          <p:cNvGrpSpPr/>
          <p:nvPr/>
        </p:nvGrpSpPr>
        <p:grpSpPr>
          <a:xfrm>
            <a:off x="6285182" y="628086"/>
            <a:ext cx="1302097" cy="1055566"/>
            <a:chOff x="5045775" y="1946400"/>
            <a:chExt cx="296950" cy="295150"/>
          </a:xfrm>
        </p:grpSpPr>
        <p:sp>
          <p:nvSpPr>
            <p:cNvPr id="7" name="Google Shape;8451;p58">
              <a:extLst>
                <a:ext uri="{FF2B5EF4-FFF2-40B4-BE49-F238E27FC236}">
                  <a16:creationId xmlns:a16="http://schemas.microsoft.com/office/drawing/2014/main" id="{1870751A-05BA-1163-E8F7-9CEA97ED07CA}"/>
                </a:ext>
              </a:extLst>
            </p:cNvPr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452;p58">
              <a:extLst>
                <a:ext uri="{FF2B5EF4-FFF2-40B4-BE49-F238E27FC236}">
                  <a16:creationId xmlns:a16="http://schemas.microsoft.com/office/drawing/2014/main" id="{AAA5D143-682A-4417-B5F9-981E132E8851}"/>
                </a:ext>
              </a:extLst>
            </p:cNvPr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BE3206-5FA5-F85A-3934-B5B0F51174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747D00F-A1FE-456B-854B-392D86F83D2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8DF7E66-7674-C6B5-052C-B61E9D907080}"/>
              </a:ext>
            </a:extLst>
          </p:cNvPr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8F89852-E338-56C8-154A-5171B893CF7F}"/>
              </a:ext>
            </a:extLst>
          </p:cNvPr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D935EF9-949A-C9B1-40E7-8573A806DBF8}"/>
              </a:ext>
            </a:extLst>
          </p:cNvPr>
          <p:cNvSpPr txBox="1"/>
          <p:nvPr/>
        </p:nvSpPr>
        <p:spPr>
          <a:xfrm>
            <a:off x="1219608" y="1923936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📍 </a:t>
            </a:r>
            <a:r>
              <a:rPr lang="en-US" sz="2000" b="1" dirty="0">
                <a:latin typeface="Alexandria"/>
              </a:rPr>
              <a:t>Case Study: Berlin’s Rent Cap Policy (</a:t>
            </a:r>
            <a:r>
              <a:rPr lang="en-US" sz="2000" b="1" dirty="0" err="1">
                <a:latin typeface="Alexandria"/>
              </a:rPr>
              <a:t>Mietendeckel</a:t>
            </a:r>
            <a:r>
              <a:rPr lang="en-US" sz="2000" b="1" dirty="0">
                <a:latin typeface="Alexandria"/>
              </a:rPr>
              <a:t>, 2020–2021)</a:t>
            </a:r>
          </a:p>
          <a:p>
            <a:r>
              <a:rPr lang="en-US" sz="2000" b="1" dirty="0">
                <a:latin typeface="Alexandria"/>
              </a:rPr>
              <a:t>Background: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 charset="0"/>
              </a:rPr>
              <a:t>Berlin experienced rapid population growth and rising demand for housing, leading to sharp increases in rents. By 2019, average rents had nearly doubled compared to a decade earlier, creating affordability challenges.</a:t>
            </a:r>
          </a:p>
          <a:p>
            <a:endParaRPr lang="en-US" sz="2000" b="1" dirty="0"/>
          </a:p>
          <a:p>
            <a:r>
              <a:rPr lang="en-US" sz="2000" b="1" dirty="0">
                <a:latin typeface="Alexandria"/>
              </a:rPr>
              <a:t>Policy Intervention: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 charset="0"/>
              </a:rPr>
              <a:t>The Berlin government introduced a rent </a:t>
            </a:r>
            <a:r>
              <a:rPr lang="en-US" sz="2000" b="1" dirty="0">
                <a:latin typeface="Alexandria" charset="0"/>
              </a:rPr>
              <a:t>cap law (</a:t>
            </a:r>
            <a:r>
              <a:rPr lang="en-US" sz="2000" b="1" dirty="0" err="1">
                <a:latin typeface="Alexandria" charset="0"/>
              </a:rPr>
              <a:t>Mietendeckel</a:t>
            </a:r>
            <a:r>
              <a:rPr lang="en-US" sz="2000" b="1" dirty="0">
                <a:latin typeface="Alexandria" charset="0"/>
              </a:rPr>
              <a:t>) </a:t>
            </a:r>
            <a:r>
              <a:rPr lang="en-US" sz="2000" dirty="0">
                <a:latin typeface="Alexandria" charset="0"/>
              </a:rPr>
              <a:t>in 2020, freezing rents for five years and setting limits on new contracts. The policy aimed to protect tenants from excessive rent hikes and maintain affordability.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D1CD655-6C77-7E77-1F58-A61A047F31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مربع نص 3">
            <a:extLst>
              <a:ext uri="{FF2B5EF4-FFF2-40B4-BE49-F238E27FC236}">
                <a16:creationId xmlns:a16="http://schemas.microsoft.com/office/drawing/2014/main" id="{8C8880FA-3A40-3B23-A21E-5364B3EDF5E4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 case study</a:t>
            </a:r>
          </a:p>
        </p:txBody>
      </p:sp>
      <p:grpSp>
        <p:nvGrpSpPr>
          <p:cNvPr id="6" name="Google Shape;8450;p58">
            <a:extLst>
              <a:ext uri="{FF2B5EF4-FFF2-40B4-BE49-F238E27FC236}">
                <a16:creationId xmlns:a16="http://schemas.microsoft.com/office/drawing/2014/main" id="{60C68024-AAD6-4378-BC44-72A5697D4202}"/>
              </a:ext>
            </a:extLst>
          </p:cNvPr>
          <p:cNvGrpSpPr/>
          <p:nvPr/>
        </p:nvGrpSpPr>
        <p:grpSpPr>
          <a:xfrm>
            <a:off x="6285182" y="628086"/>
            <a:ext cx="1302097" cy="1055566"/>
            <a:chOff x="5045775" y="1946400"/>
            <a:chExt cx="296950" cy="295150"/>
          </a:xfrm>
        </p:grpSpPr>
        <p:sp>
          <p:nvSpPr>
            <p:cNvPr id="7" name="Google Shape;8451;p58">
              <a:extLst>
                <a:ext uri="{FF2B5EF4-FFF2-40B4-BE49-F238E27FC236}">
                  <a16:creationId xmlns:a16="http://schemas.microsoft.com/office/drawing/2014/main" id="{AF065E17-D5FD-B93E-03C1-065157ECC6C5}"/>
                </a:ext>
              </a:extLst>
            </p:cNvPr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452;p58">
              <a:extLst>
                <a:ext uri="{FF2B5EF4-FFF2-40B4-BE49-F238E27FC236}">
                  <a16:creationId xmlns:a16="http://schemas.microsoft.com/office/drawing/2014/main" id="{B6E44C4D-CD83-8731-F046-382AF88E87DC}"/>
                </a:ext>
              </a:extLst>
            </p:cNvPr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2553686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1898D3-C7E5-3605-67FB-7DBABBBE7D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EB279EA-B125-916D-0048-B0032D9B4AB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C944985-BABE-B1EC-C46F-B7519DC9AAD3}"/>
              </a:ext>
            </a:extLst>
          </p:cNvPr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A37E5C5-10D6-0564-C331-0A5E9036ABFB}"/>
              </a:ext>
            </a:extLst>
          </p:cNvPr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79645DD-407C-CF09-412C-FCBAEA436E29}"/>
              </a:ext>
            </a:extLst>
          </p:cNvPr>
          <p:cNvSpPr txBox="1"/>
          <p:nvPr/>
        </p:nvSpPr>
        <p:spPr>
          <a:xfrm>
            <a:off x="1089897" y="1975695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Urban Economics Application:</a:t>
            </a:r>
          </a:p>
          <a:p>
            <a:endParaRPr lang="en-US" sz="2000" dirty="0"/>
          </a:p>
          <a:p>
            <a:r>
              <a:rPr lang="en-US" sz="2000" b="1" dirty="0">
                <a:latin typeface="Alexandria"/>
              </a:rPr>
              <a:t>Supply and Demand:</a:t>
            </a:r>
            <a:r>
              <a:rPr lang="en-US" sz="2000" dirty="0">
                <a:latin typeface="Alexandria"/>
              </a:rPr>
              <a:t> The rent cap reduced price pressures for tenants but discouraged new private investment in rental housing, lowering supply incentives.</a:t>
            </a:r>
          </a:p>
          <a:p>
            <a:r>
              <a:rPr lang="en-US" sz="2000" b="1" dirty="0">
                <a:latin typeface="Alexandria"/>
              </a:rPr>
              <a:t>Externalities:</a:t>
            </a:r>
            <a:r>
              <a:rPr lang="en-US" sz="2000" dirty="0">
                <a:latin typeface="Alexandria"/>
              </a:rPr>
              <a:t> Rising rents created negative social externalities (displacement, inequality), which the policy tried to mitigate.</a:t>
            </a:r>
          </a:p>
          <a:p>
            <a:endParaRPr lang="en-US" sz="2000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Market Structure:</a:t>
            </a:r>
            <a:r>
              <a:rPr lang="en-US" sz="2000" dirty="0">
                <a:latin typeface="Alexandria"/>
              </a:rPr>
              <a:t> By capping prices below equilibrium, the policy created mismatches between demand (high) and supply (low).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FB938B8-8C43-0DF7-78C5-90AF0FEBA9E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6" name="Google Shape;8450;p58">
            <a:extLst>
              <a:ext uri="{FF2B5EF4-FFF2-40B4-BE49-F238E27FC236}">
                <a16:creationId xmlns:a16="http://schemas.microsoft.com/office/drawing/2014/main" id="{D8846EEB-33B9-7AB1-F6C0-4203970C7E8F}"/>
              </a:ext>
            </a:extLst>
          </p:cNvPr>
          <p:cNvGrpSpPr/>
          <p:nvPr/>
        </p:nvGrpSpPr>
        <p:grpSpPr>
          <a:xfrm>
            <a:off x="6285182" y="628086"/>
            <a:ext cx="1302097" cy="1055566"/>
            <a:chOff x="5045775" y="1946400"/>
            <a:chExt cx="296950" cy="295150"/>
          </a:xfrm>
        </p:grpSpPr>
        <p:sp>
          <p:nvSpPr>
            <p:cNvPr id="7" name="Google Shape;8451;p58">
              <a:extLst>
                <a:ext uri="{FF2B5EF4-FFF2-40B4-BE49-F238E27FC236}">
                  <a16:creationId xmlns:a16="http://schemas.microsoft.com/office/drawing/2014/main" id="{048E749F-0BE8-4FCB-C3A6-06C03AE95FB1}"/>
                </a:ext>
              </a:extLst>
            </p:cNvPr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452;p58">
              <a:extLst>
                <a:ext uri="{FF2B5EF4-FFF2-40B4-BE49-F238E27FC236}">
                  <a16:creationId xmlns:a16="http://schemas.microsoft.com/office/drawing/2014/main" id="{511817A8-1117-6684-FC64-758E225ED4B1}"/>
                </a:ext>
              </a:extLst>
            </p:cNvPr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2" name="مربع نص 1">
            <a:extLst>
              <a:ext uri="{FF2B5EF4-FFF2-40B4-BE49-F238E27FC236}">
                <a16:creationId xmlns:a16="http://schemas.microsoft.com/office/drawing/2014/main" id="{3529215F-09E8-F291-54B7-A339C3389D4D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 case study</a:t>
            </a:r>
          </a:p>
        </p:txBody>
      </p:sp>
    </p:spTree>
    <p:extLst>
      <p:ext uri="{BB962C8B-B14F-4D97-AF65-F5344CB8AC3E}">
        <p14:creationId xmlns:p14="http://schemas.microsoft.com/office/powerpoint/2010/main" val="326858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61C04F-0FC8-B000-98C2-BB3E50C28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D941330-C08D-2FAA-3E8F-56E1F55EDA7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D2F8E90-3B98-38A0-F255-367B73542C48}"/>
              </a:ext>
            </a:extLst>
          </p:cNvPr>
          <p:cNvSpPr/>
          <p:nvPr/>
        </p:nvSpPr>
        <p:spPr>
          <a:xfrm>
            <a:off x="872370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C697C9C-7989-A300-929B-4C3C3894EA2D}"/>
              </a:ext>
            </a:extLst>
          </p:cNvPr>
          <p:cNvSpPr/>
          <p:nvPr/>
        </p:nvSpPr>
        <p:spPr>
          <a:xfrm>
            <a:off x="755393" y="161753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C48C2B8-269E-2531-CD4B-E60776148BE9}"/>
              </a:ext>
            </a:extLst>
          </p:cNvPr>
          <p:cNvSpPr txBox="1"/>
          <p:nvPr/>
        </p:nvSpPr>
        <p:spPr>
          <a:xfrm>
            <a:off x="1089897" y="1975695"/>
            <a:ext cx="841732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/>
              </a:rPr>
              <a:t>Outcomes:</a:t>
            </a:r>
            <a:endParaRPr lang="en-US" sz="2000" dirty="0">
              <a:latin typeface="Alexandria"/>
            </a:endParaRPr>
          </a:p>
          <a:p>
            <a:r>
              <a:rPr lang="en-US" sz="2000" dirty="0">
                <a:latin typeface="Alexandria"/>
              </a:rPr>
              <a:t>Short-term relief for tenants in capped units.</a:t>
            </a:r>
          </a:p>
          <a:p>
            <a:r>
              <a:rPr lang="en-US" sz="2000" dirty="0">
                <a:latin typeface="Alexandria"/>
              </a:rPr>
              <a:t>Decline in new housing construction and investment activity.</a:t>
            </a:r>
          </a:p>
          <a:p>
            <a:r>
              <a:rPr lang="en-US" sz="2000" dirty="0">
                <a:latin typeface="Alexandria"/>
              </a:rPr>
              <a:t>In 2021, Germany’s Federal Constitutional Court overturned the law, arguing that rent regulation is under federal jurisdiction.</a:t>
            </a:r>
          </a:p>
          <a:p>
            <a:endParaRPr lang="en-US" sz="2000" b="1" dirty="0">
              <a:latin typeface="Alexandria"/>
            </a:endParaRPr>
          </a:p>
          <a:p>
            <a:r>
              <a:rPr lang="en-US" sz="2000" b="1" dirty="0">
                <a:latin typeface="Alexandria"/>
              </a:rPr>
              <a:t>Key Lesson:</a:t>
            </a:r>
            <a:br>
              <a:rPr lang="en-US" sz="2000" dirty="0">
                <a:latin typeface="Alexandria"/>
              </a:rPr>
            </a:br>
            <a:r>
              <a:rPr lang="en-US" sz="2000" dirty="0">
                <a:latin typeface="Alexandria"/>
              </a:rPr>
              <a:t>This case shows how </a:t>
            </a:r>
            <a:r>
              <a:rPr lang="en-US" sz="2000" b="1" dirty="0">
                <a:latin typeface="Alexandria"/>
              </a:rPr>
              <a:t>urban economics tools</a:t>
            </a:r>
            <a:r>
              <a:rPr lang="en-US" sz="2000" dirty="0">
                <a:latin typeface="Alexandria"/>
              </a:rPr>
              <a:t>—analyzing supply-demand balance, market incentives, and externalities—are essential for designing real estate policies that balance affordability with sustainable development.</a:t>
            </a:r>
          </a:p>
          <a:p>
            <a:endParaRPr lang="en-US" sz="2000" dirty="0">
              <a:latin typeface="Alexandria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2686868-098E-EB2A-CB91-75064CD3FA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grpSp>
        <p:nvGrpSpPr>
          <p:cNvPr id="6" name="Google Shape;8450;p58">
            <a:extLst>
              <a:ext uri="{FF2B5EF4-FFF2-40B4-BE49-F238E27FC236}">
                <a16:creationId xmlns:a16="http://schemas.microsoft.com/office/drawing/2014/main" id="{695432C4-5F1D-3F30-22E7-22650CE8DA71}"/>
              </a:ext>
            </a:extLst>
          </p:cNvPr>
          <p:cNvGrpSpPr/>
          <p:nvPr/>
        </p:nvGrpSpPr>
        <p:grpSpPr>
          <a:xfrm>
            <a:off x="6285182" y="628086"/>
            <a:ext cx="1302097" cy="1055566"/>
            <a:chOff x="5045775" y="1946400"/>
            <a:chExt cx="296950" cy="295150"/>
          </a:xfrm>
        </p:grpSpPr>
        <p:sp>
          <p:nvSpPr>
            <p:cNvPr id="7" name="Google Shape;8451;p58">
              <a:extLst>
                <a:ext uri="{FF2B5EF4-FFF2-40B4-BE49-F238E27FC236}">
                  <a16:creationId xmlns:a16="http://schemas.microsoft.com/office/drawing/2014/main" id="{ADCA81A1-91FD-C648-5988-5A43E40DC828}"/>
                </a:ext>
              </a:extLst>
            </p:cNvPr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" name="Google Shape;8452;p58">
              <a:extLst>
                <a:ext uri="{FF2B5EF4-FFF2-40B4-BE49-F238E27FC236}">
                  <a16:creationId xmlns:a16="http://schemas.microsoft.com/office/drawing/2014/main" id="{239EE159-125C-B9B7-0302-966BDE579A98}"/>
                </a:ext>
              </a:extLst>
            </p:cNvPr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2" name="مربع نص 1">
            <a:extLst>
              <a:ext uri="{FF2B5EF4-FFF2-40B4-BE49-F238E27FC236}">
                <a16:creationId xmlns:a16="http://schemas.microsoft.com/office/drawing/2014/main" id="{25019D71-CD33-BC2D-9153-10ABD40A3013}"/>
              </a:ext>
            </a:extLst>
          </p:cNvPr>
          <p:cNvSpPr txBox="1"/>
          <p:nvPr/>
        </p:nvSpPr>
        <p:spPr>
          <a:xfrm>
            <a:off x="1089897" y="899352"/>
            <a:ext cx="7597538" cy="6718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/>
              <a:t>5.</a:t>
            </a:r>
            <a:r>
              <a:rPr lang="en-US" sz="2800" b="1" dirty="0"/>
              <a:t> </a:t>
            </a:r>
            <a:r>
              <a:rPr lang="en-US" sz="2800" dirty="0">
                <a:latin typeface="Alexandria" charset="0"/>
              </a:rPr>
              <a:t>Learning Outcomes: case study</a:t>
            </a:r>
          </a:p>
        </p:txBody>
      </p:sp>
    </p:spTree>
    <p:extLst>
      <p:ext uri="{BB962C8B-B14F-4D97-AF65-F5344CB8AC3E}">
        <p14:creationId xmlns:p14="http://schemas.microsoft.com/office/powerpoint/2010/main" val="21177488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4850B3AC-EE1F-DC02-F452-E2B07C796965}"/>
              </a:ext>
            </a:extLst>
          </p:cNvPr>
          <p:cNvSpPr/>
          <p:nvPr/>
        </p:nvSpPr>
        <p:spPr>
          <a:xfrm>
            <a:off x="6096000" y="3893230"/>
            <a:ext cx="4955591" cy="28964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b="1" dirty="0">
                <a:solidFill>
                  <a:schemeClr val="tx1"/>
                </a:solidFill>
                <a:latin typeface="Alexandria" charset="0"/>
              </a:rPr>
              <a:t>Ultimately, the field provides essential tools for shaping resilient, livable, and economically vibrant urban spaces.</a:t>
            </a:r>
            <a:endParaRPr lang="id-ID" sz="2000" b="1" dirty="0">
              <a:solidFill>
                <a:schemeClr val="tx1"/>
              </a:solidFill>
              <a:latin typeface="Alexandria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33854" y="1397680"/>
            <a:ext cx="4955591" cy="3739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/>
          <p:cNvSpPr/>
          <p:nvPr/>
        </p:nvSpPr>
        <p:spPr>
          <a:xfrm>
            <a:off x="1326465" y="1962467"/>
            <a:ext cx="422253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Alexandria" charset="0"/>
              </a:rPr>
              <a:t>Real estate and urban economics together explain how land use, property values, and urban growth are shaped by market forces and policies.</a:t>
            </a:r>
          </a:p>
          <a:p>
            <a:pPr algn="just"/>
            <a:endParaRPr lang="en-US" sz="2000" dirty="0">
              <a:latin typeface="Alexandria" charset="0"/>
            </a:endParaRPr>
          </a:p>
          <a:p>
            <a:pPr algn="just"/>
            <a:r>
              <a:rPr lang="en-US" sz="2000" b="1" dirty="0">
                <a:latin typeface="Alexandria" charset="0"/>
              </a:rPr>
              <a:t>They highlight the balance between private investment and public regulation in creating efficient and sustainable cities.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33854" y="1260281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Conclusion</a:t>
            </a:r>
          </a:p>
        </p:txBody>
      </p:sp>
      <p:sp>
        <p:nvSpPr>
          <p:cNvPr id="18" name="Rectangle 17"/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692422" y="349956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826569" y="3769896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3ebaa82071440f60895d3966b871d080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956a1c80dab1942eace369555ca928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6E79490-72F4-46DE-BB05-56A34E1C288F}"/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11824</TotalTime>
  <Words>2237</Words>
  <Application>Microsoft Office PowerPoint</Application>
  <PresentationFormat>شاشة عريضة</PresentationFormat>
  <Paragraphs>164</Paragraphs>
  <Slides>28</Slides>
  <Notes>4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28</vt:i4>
      </vt:variant>
    </vt:vector>
  </HeadingPairs>
  <TitlesOfParts>
    <vt:vector size="34" baseType="lpstr">
      <vt:lpstr>Alexandria</vt:lpstr>
      <vt:lpstr>Arial</vt:lpstr>
      <vt:lpstr>Calibri</vt:lpstr>
      <vt:lpstr>Calibri Light</vt:lpstr>
      <vt:lpstr>Roboto Light</vt:lpstr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Rana Maya</cp:lastModifiedBy>
  <cp:revision>107</cp:revision>
  <dcterms:created xsi:type="dcterms:W3CDTF">2023-04-29T09:08:00Z</dcterms:created>
  <dcterms:modified xsi:type="dcterms:W3CDTF">2025-10-02T09:28:33Z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