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7" r:id="rId2"/>
    <p:sldId id="258" r:id="rId3"/>
    <p:sldId id="342" r:id="rId4"/>
    <p:sldId id="350" r:id="rId5"/>
    <p:sldId id="401" r:id="rId6"/>
    <p:sldId id="353" r:id="rId7"/>
    <p:sldId id="360" r:id="rId8"/>
    <p:sldId id="359" r:id="rId9"/>
    <p:sldId id="358" r:id="rId10"/>
    <p:sldId id="368" r:id="rId11"/>
    <p:sldId id="366" r:id="rId12"/>
    <p:sldId id="408" r:id="rId13"/>
    <p:sldId id="370" r:id="rId14"/>
    <p:sldId id="372" r:id="rId15"/>
    <p:sldId id="371" r:id="rId16"/>
    <p:sldId id="364" r:id="rId17"/>
    <p:sldId id="388" r:id="rId18"/>
    <p:sldId id="387" r:id="rId19"/>
    <p:sldId id="404" r:id="rId20"/>
    <p:sldId id="386" r:id="rId21"/>
    <p:sldId id="384" r:id="rId22"/>
    <p:sldId id="385" r:id="rId23"/>
    <p:sldId id="382" r:id="rId24"/>
    <p:sldId id="381" r:id="rId25"/>
    <p:sldId id="379" r:id="rId26"/>
    <p:sldId id="378" r:id="rId27"/>
    <p:sldId id="376" r:id="rId28"/>
    <p:sldId id="397" r:id="rId29"/>
    <p:sldId id="396" r:id="rId30"/>
    <p:sldId id="415" r:id="rId31"/>
    <p:sldId id="414" r:id="rId32"/>
    <p:sldId id="413" r:id="rId33"/>
    <p:sldId id="412" r:id="rId34"/>
    <p:sldId id="410" r:id="rId35"/>
    <p:sldId id="420" r:id="rId36"/>
    <p:sldId id="424" r:id="rId37"/>
    <p:sldId id="423" r:id="rId38"/>
    <p:sldId id="430" r:id="rId39"/>
    <p:sldId id="394" r:id="rId40"/>
    <p:sldId id="431" r:id="rId41"/>
    <p:sldId id="437" r:id="rId42"/>
    <p:sldId id="435" r:id="rId43"/>
    <p:sldId id="428" r:id="rId44"/>
    <p:sldId id="27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350"/>
            <p14:sldId id="401"/>
            <p14:sldId id="353"/>
            <p14:sldId id="360"/>
            <p14:sldId id="359"/>
            <p14:sldId id="358"/>
            <p14:sldId id="368"/>
            <p14:sldId id="366"/>
            <p14:sldId id="408"/>
            <p14:sldId id="370"/>
            <p14:sldId id="372"/>
            <p14:sldId id="371"/>
            <p14:sldId id="364"/>
            <p14:sldId id="388"/>
            <p14:sldId id="387"/>
            <p14:sldId id="404"/>
            <p14:sldId id="386"/>
            <p14:sldId id="384"/>
            <p14:sldId id="385"/>
            <p14:sldId id="382"/>
            <p14:sldId id="381"/>
            <p14:sldId id="379"/>
            <p14:sldId id="378"/>
            <p14:sldId id="376"/>
            <p14:sldId id="397"/>
            <p14:sldId id="396"/>
            <p14:sldId id="415"/>
            <p14:sldId id="414"/>
            <p14:sldId id="413"/>
            <p14:sldId id="412"/>
            <p14:sldId id="410"/>
            <p14:sldId id="420"/>
            <p14:sldId id="424"/>
            <p14:sldId id="423"/>
            <p14:sldId id="430"/>
            <p14:sldId id="394"/>
            <p14:sldId id="431"/>
            <p14:sldId id="437"/>
            <p14:sldId id="435"/>
            <p14:sldId id="428"/>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96" d="100"/>
          <a:sy n="96" d="100"/>
        </p:scale>
        <p:origin x="106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10810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11/11/24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53247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9043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47851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11/11/24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5.svg"/><Relationship Id="rId2" Type="http://schemas.openxmlformats.org/officeDocument/2006/relationships/image" Target="../media/image31.jpeg"/><Relationship Id="rId1" Type="http://schemas.openxmlformats.org/officeDocument/2006/relationships/slideLayout" Target="../slideLayouts/slideLayout14.xml"/><Relationship Id="rId6" Type="http://schemas.openxmlformats.org/officeDocument/2006/relationships/image" Target="../media/image34.png"/><Relationship Id="rId5" Type="http://schemas.openxmlformats.org/officeDocument/2006/relationships/image" Target="../media/image8.png"/><Relationship Id="rId4" Type="http://schemas.openxmlformats.org/officeDocument/2006/relationships/image" Target="../media/image33.svg"/></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4416"/>
    </mc:Choice>
    <mc:Fallback xmlns="">
      <p:transition spd="slow" advTm="44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096000" y="3754506"/>
            <a:ext cx="5668981"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a:p>
            <a:pPr algn="ctr"/>
            <a:r>
              <a:rPr lang="en-US" sz="2800" b="1" dirty="0">
                <a:solidFill>
                  <a:schemeClr val="tx1"/>
                </a:solidFill>
                <a:latin typeface="Alexandria" charset="0"/>
              </a:rPr>
              <a:t>Leadership and Communication Success for Teams and Stakeholders</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0240"/>
    </mc:Choice>
    <mc:Fallback xmlns="">
      <p:transition spd="slow" advTm="102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77875"/>
          </a:xfrm>
          <a:prstGeom prst="rect">
            <a:avLst/>
          </a:prstGeom>
          <a:noFill/>
        </p:spPr>
        <p:txBody>
          <a:bodyPr wrap="square" rtlCol="0">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Effective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The Importance of Project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Leaders and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Basic Communication Concepts.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Leadership communication skills in the workplace.</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Communications within the Team: Meeting Success.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Communicating with Metrics and Reports.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Ethics in Communication.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Stakeholder Expectation Management.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How to improve leadership communication skills? </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3408"/>
    </mc:Choice>
    <mc:Fallback xmlns="">
      <p:transition spd="slow" advTm="5340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42E6D-2F52-AC78-2A37-3372CB9528A8}"/>
              </a:ext>
            </a:extLst>
          </p:cNvPr>
          <p:cNvPicPr>
            <a:picLocks noChangeAspect="1"/>
          </p:cNvPicPr>
          <p:nvPr/>
        </p:nvPicPr>
        <p:blipFill>
          <a:blip r:embed="rId3"/>
          <a:stretch>
            <a:fillRect/>
          </a:stretch>
        </p:blipFill>
        <p:spPr>
          <a:xfrm>
            <a:off x="2829059" y="2155119"/>
            <a:ext cx="6389162" cy="3359187"/>
          </a:xfrm>
          <a:prstGeom prst="rect">
            <a:avLst/>
          </a:prstGeom>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advTm="35555"/>
    </mc:Choice>
    <mc:Fallback xmlns="">
      <p:transition advTm="3555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8C512CD-D2D7-2117-730D-AC2FC5CBE532}"/>
              </a:ext>
            </a:extLst>
          </p:cNvPr>
          <p:cNvPicPr>
            <a:picLocks noChangeAspect="1"/>
          </p:cNvPicPr>
          <p:nvPr/>
        </p:nvPicPr>
        <p:blipFill>
          <a:blip r:embed="rId3"/>
          <a:stretch>
            <a:fillRect/>
          </a:stretch>
        </p:blipFill>
        <p:spPr>
          <a:xfrm>
            <a:off x="3306838" y="2155119"/>
            <a:ext cx="5578323" cy="3139712"/>
          </a:xfrm>
          <a:prstGeom prst="rect">
            <a:avLst/>
          </a:prstGeom>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advTm="33600"/>
    </mc:Choice>
    <mc:Fallback xmlns="">
      <p:transition advTm="336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Communication</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 transfer of understanding and meaning from one person to another.</a:t>
            </a:r>
          </a:p>
          <a:p>
            <a:pPr marL="0" marR="0" lvl="0" indent="0"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altLang="en-US" sz="2400" b="1" dirty="0">
              <a:solidFill>
                <a:srgbClr val="002060"/>
              </a:solidFill>
              <a:latin typeface="Times New Roman" panose="02020603050405020304" pitchFamily="18" charset="0"/>
              <a:ea typeface="ＭＳ Ｐゴシック" panose="020B0600070205080204" pitchFamily="34" charset="-128"/>
              <a:cs typeface="Times New Roman" panose="02020603050405020304" pitchFamily="18" charset="0"/>
            </a:endParaRPr>
          </a:p>
          <a:p>
            <a:pPr marL="0" marR="0" lvl="0" indent="0"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Effective Communication</a:t>
            </a:r>
            <a:r>
              <a:rPr kumimoji="0" lang="en-US" sz="2400" b="0"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defined as the ability to convey information to another effectively and efficiently.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altLang="en-US" sz="2400" b="1"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endParaRPr>
          </a:p>
          <a:p>
            <a:pPr marL="0" marR="0" lvl="0" indent="0" algn="just"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	</a:t>
            </a: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5468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How to Improve Leader Communication - BlogIn">
            <a:extLst>
              <a:ext uri="{FF2B5EF4-FFF2-40B4-BE49-F238E27FC236}">
                <a16:creationId xmlns:a16="http://schemas.microsoft.com/office/drawing/2014/main" id="{266D149D-2E07-3711-2CB9-B885FF5BF8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1331" y="3712028"/>
            <a:ext cx="3644900" cy="223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63392"/>
    </mc:Choice>
    <mc:Fallback xmlns="">
      <p:transition advTm="16339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1" i="0" u="sng"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Important because:</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affect projects whether you communicate or not.</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Because of technology,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customers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 more interaction.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Team members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and motivation factors can have a huge effect on the project.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Often are split between multiple projects.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Interactive communication is considered ideal.</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3 Communication Tips Every Leader Should Use - Culture Management Experts">
            <a:extLst>
              <a:ext uri="{FF2B5EF4-FFF2-40B4-BE49-F238E27FC236}">
                <a16:creationId xmlns:a16="http://schemas.microsoft.com/office/drawing/2014/main" id="{BBC9F8DA-C188-21DC-103A-44A8C650B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8814" y="2155119"/>
            <a:ext cx="23033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269664"/>
    </mc:Choice>
    <mc:Fallback xmlns="">
      <p:transition advTm="2696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Good communication is usually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effective communication</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v"/>
              <a:tabLst/>
              <a:defRPr/>
            </a:pPr>
            <a:r>
              <a:rPr kumimoji="0" lang="en-US" sz="18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Large organizations which develop inadequate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(diseconomies of scale) may address this by:</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Developing flatter structures of management.</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Creating a more empowered workforce.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Offering better employee training for different cultural and linguistic attitudes.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Controlling the volume of communication.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Limiting communication to those who need the information rather than copying it widely.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Good Project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339936"/>
    </mc:Choice>
    <mc:Fallback xmlns="">
      <p:transition advTm="33993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28A37A-5150-3F36-D659-8FDA29536FA1}"/>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Successful Project Communication</a:t>
            </a:r>
          </a:p>
        </p:txBody>
      </p:sp>
      <p:sp>
        <p:nvSpPr>
          <p:cNvPr id="3" name="Content Placeholder 1">
            <a:extLst>
              <a:ext uri="{FF2B5EF4-FFF2-40B4-BE49-F238E27FC236}">
                <a16:creationId xmlns:a16="http://schemas.microsoft.com/office/drawing/2014/main" id="{454A14F6-0B0F-5026-BCA3-008977D77EF6}"/>
              </a:ext>
            </a:extLst>
          </p:cNvPr>
          <p:cNvSpPr txBox="1">
            <a:spLocks/>
          </p:cNvSpPr>
          <p:nvPr/>
        </p:nvSpPr>
        <p:spPr>
          <a:xfrm>
            <a:off x="5681135" y="2064062"/>
            <a:ext cx="5568558" cy="3698891"/>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6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If communication is not successful:</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Problems are not identified and addressed.</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becoming isolated and follow events rather than shaping them.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Department rivalries develop.</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and morale may be affected.</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Bureaucracy becomes endemic and decision making slows.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Profit falls.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endParaRPr kumimoji="0" lang="en-US" sz="7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11" name="Content Placeholder 1">
            <a:extLst>
              <a:ext uri="{FF2B5EF4-FFF2-40B4-BE49-F238E27FC236}">
                <a16:creationId xmlns:a16="http://schemas.microsoft.com/office/drawing/2014/main" id="{31647246-0E97-8ACF-BDAE-0B7D1BA1B504}"/>
              </a:ext>
            </a:extLst>
          </p:cNvPr>
          <p:cNvSpPr txBox="1">
            <a:spLocks/>
          </p:cNvSpPr>
          <p:nvPr/>
        </p:nvSpPr>
        <p:spPr>
          <a:xfrm>
            <a:off x="942307" y="2052919"/>
            <a:ext cx="4705943" cy="3869685"/>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ctr">
              <a:buClr>
                <a:srgbClr val="415588"/>
              </a:buClr>
              <a:buFont typeface="Arial" panose="020B0604020202020204" pitchFamily="34" charset="0"/>
              <a:buNone/>
            </a:pPr>
            <a:r>
              <a:rPr lang="en-US" sz="2600" b="1" u="sng" dirty="0">
                <a:solidFill>
                  <a:srgbClr val="002060"/>
                </a:solidFill>
                <a:latin typeface="Times New Roman" panose="02020603050405020304" pitchFamily="18" charset="0"/>
                <a:cs typeface="Times New Roman" panose="02020603050405020304" pitchFamily="18" charset="0"/>
              </a:rPr>
              <a:t>If communication is successful:</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Change is encouraged and transitions are easier .</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Commitment is developed among staff (and therefore enhances motivation).</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Co-ordination within the organization is more effective (therefore ensuring that the efficient implementation of plans and strategies).</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Roles and responsibilities are clarified.</a:t>
            </a:r>
          </a:p>
          <a:p>
            <a:pPr lvl="1">
              <a:buClr>
                <a:srgbClr val="415588"/>
              </a:buClr>
            </a:pPr>
            <a:endParaRPr lang="en-US" sz="700" dirty="0">
              <a:solidFill>
                <a:srgbClr val="002060"/>
              </a:solidFill>
              <a:latin typeface="Century Gothic" panose="020B0502020202020204"/>
            </a:endParaRPr>
          </a:p>
        </p:txBody>
      </p:sp>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advTm="169408"/>
    </mc:Choice>
    <mc:Fallback xmlns="">
      <p:transition advTm="1694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Strong leadership communication skills can foster trust, instill motivation and help team members be as productive as possible.</a:t>
            </a:r>
          </a:p>
          <a:p>
            <a:pPr marL="0" marR="0" lvl="0" indent="0"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skills are important because they:</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Promote collaboration among team members and between teams.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communication channels between team members and leaders remain open and effective.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sure team members clearly understand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their responsibilities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Increase the productivity of team members.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employees remain focused on goals and outcomes.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and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215520"/>
    </mc:Choice>
    <mc:Fallback xmlns="">
      <p:transition advTm="21552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With an increase in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portfolio</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there is a need to improvise communication skills to match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leader’s horizon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to become much more effective all possible situations.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biggest challenge of the leader is to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win the trust of his team</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efficient leaders it is easy to earn trust because they know the value and importance of building and sustaining trust.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Communications plays significant role in building trust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by creating an environment which empowers leaders to lead efficiently motivating employees to work and achieving the ultimate goal.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CAA0FE-1213-93A1-E344-81F2B4D0875D}"/>
              </a:ext>
            </a:extLst>
          </p:cNvPr>
          <p:cNvSpPr txBox="1"/>
          <p:nvPr/>
        </p:nvSpPr>
        <p:spPr>
          <a:xfrm>
            <a:off x="2513148" y="1019069"/>
            <a:ext cx="83181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Leadership and Effective Communication</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98080"/>
    </mc:Choice>
    <mc:Fallback xmlns="">
      <p:transition advTm="9808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communicative leader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one who engages employees in dialogue, actively shares and seeks feedback, practices participative decision-making, and is perceived as open and involved.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B706F1-BE80-C212-08D1-34123F9FBFD0}"/>
              </a:ext>
            </a:extLst>
          </p:cNvPr>
          <p:cNvSpPr txBox="1"/>
          <p:nvPr/>
        </p:nvSpPr>
        <p:spPr>
          <a:xfrm>
            <a:off x="2513148" y="1019069"/>
            <a:ext cx="79915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Leadership and Effective Communication</a:t>
            </a:r>
          </a:p>
        </p:txBody>
      </p:sp>
      <p:pic>
        <p:nvPicPr>
          <p:cNvPr id="3" name="Picture 2" descr="7 Effective Project Team Communication Tips">
            <a:extLst>
              <a:ext uri="{FF2B5EF4-FFF2-40B4-BE49-F238E27FC236}">
                <a16:creationId xmlns:a16="http://schemas.microsoft.com/office/drawing/2014/main" id="{D2348F6F-5B84-5870-4D5A-903DACBB16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1080" y="3657600"/>
            <a:ext cx="3962400"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advTm="123264"/>
    </mc:Choice>
    <mc:Fallback xmlns="">
      <p:transition advTm="12326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106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8" y="1019069"/>
            <a:ext cx="63225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a:t>
            </a:r>
          </a:p>
        </p:txBody>
      </p:sp>
      <p:sp>
        <p:nvSpPr>
          <p:cNvPr id="9" name="Rectangle 8">
            <a:extLst>
              <a:ext uri="{FF2B5EF4-FFF2-40B4-BE49-F238E27FC236}">
                <a16:creationId xmlns:a16="http://schemas.microsoft.com/office/drawing/2014/main" id="{AD9272CD-08C8-07D7-5016-A73D36C36A15}"/>
              </a:ext>
            </a:extLst>
          </p:cNvPr>
          <p:cNvSpPr/>
          <p:nvPr/>
        </p:nvSpPr>
        <p:spPr>
          <a:xfrm>
            <a:off x="864439" y="2208193"/>
            <a:ext cx="9868875" cy="3187539"/>
          </a:xfrm>
          <a:prstGeom prst="rect">
            <a:avLst/>
          </a:prstGeom>
        </p:spPr>
        <p:txBody>
          <a:bodyPr wrap="square">
            <a:spAutoFit/>
          </a:body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defined as inspiring and encouraging an individual or a group by systematic and meaningful sharing of information by using excellent communication skills.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 complex process which starts from developing strategy for communicating, writing precisely and then </a:t>
            </a:r>
            <a:r>
              <a:rPr kumimoji="0" lang="en-US" sz="2400" b="0" i="0" u="none" strike="noStrike" kern="1200" cap="none" spc="0" normalizeH="0" baseline="0" noProof="0" dirty="0">
                <a:ln>
                  <a:noFill/>
                </a:ln>
                <a:solidFill>
                  <a:srgbClr val="002060"/>
                </a:solidFill>
                <a:effectLst/>
                <a:highlight>
                  <a:srgbClr val="C0C0C0"/>
                </a:highlight>
                <a:uLnTx/>
                <a:uFillTx/>
                <a:latin typeface="Times New Roman" panose="02020603050405020304" pitchFamily="18" charset="0"/>
                <a:cs typeface="Times New Roman" panose="02020603050405020304" pitchFamily="18" charset="0"/>
              </a:rPr>
              <a:t>Speaking effectively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control difficult situations. </a:t>
            </a: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defTabSz="4572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209024"/>
    </mc:Choice>
    <mc:Fallback xmlns="">
      <p:transition advTm="2090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629339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Outcomes</a:t>
            </a:r>
          </a:p>
        </p:txBody>
      </p:sp>
      <p:sp>
        <p:nvSpPr>
          <p:cNvPr id="8" name="Rectangle 7">
            <a:extLst>
              <a:ext uri="{FF2B5EF4-FFF2-40B4-BE49-F238E27FC236}">
                <a16:creationId xmlns:a16="http://schemas.microsoft.com/office/drawing/2014/main" id="{0C621569-27CC-DBB5-BCEE-4B77D67B7C45}"/>
              </a:ext>
            </a:extLst>
          </p:cNvPr>
          <p:cNvSpPr/>
          <p:nvPr/>
        </p:nvSpPr>
        <p:spPr>
          <a:xfrm>
            <a:off x="762000" y="2292388"/>
            <a:ext cx="10668000" cy="3601179"/>
          </a:xfrm>
          <a:prstGeom prst="rect">
            <a:avLst/>
          </a:prstGeom>
        </p:spPr>
        <p:txBody>
          <a:bodyPr wrap="square">
            <a:spAutoFit/>
          </a:body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has three major aspects: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Core, Managerial, and Corporate.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Core Aspects Approach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includes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writing and speaking: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are the individualized skills and are required to be expanded, to lead and manage bigger groups or teams.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Expressive cultural understandings,</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listening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patiently, team management and team meetings, providing training facilities and mentoring are the skills which aid to manage huge groups and are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Managerial Aspect Approach</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 leadership communication.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Corporate Aspects Approach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the skills required at much higher levels of leadership, and there is a need to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 with an external sphere</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skills which are most needed: maintain employee relations, communication </a:t>
            </a:r>
            <a:r>
              <a:rPr kumimoji="0" lang="en-US" sz="19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during change and crises.</a:t>
            </a:r>
            <a:endParaRPr kumimoji="0" lang="en-SA" sz="1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advTm="292576"/>
    </mc:Choice>
    <mc:Fallback xmlns="">
      <p:transition advTm="29257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Communication Process</a:t>
            </a:r>
          </a:p>
        </p:txBody>
      </p:sp>
      <p:pic>
        <p:nvPicPr>
          <p:cNvPr id="3" name="Content Placeholder 8" descr="EX_13_001.eps">
            <a:extLst>
              <a:ext uri="{FF2B5EF4-FFF2-40B4-BE49-F238E27FC236}">
                <a16:creationId xmlns:a16="http://schemas.microsoft.com/office/drawing/2014/main" id="{5CAD28DE-E614-2E5C-1182-CE90B9F279B9}"/>
              </a:ext>
            </a:extLst>
          </p:cNvPr>
          <p:cNvPicPr>
            <a:picLocks noChangeAspect="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t="-28380" b="-28380"/>
          <a:stretch>
            <a:fillRect/>
          </a:stretch>
        </p:blipFill>
        <p:spPr>
          <a:xfrm>
            <a:off x="1023256" y="1798105"/>
            <a:ext cx="9954565" cy="4124500"/>
          </a:xfrm>
          <a:prstGeom prst="rect">
            <a:avLst/>
          </a:prstGeom>
          <a:effectLst>
            <a:glow rad="127000">
              <a:srgbClr val="E80C96"/>
            </a:glow>
          </a:effectLst>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358496"/>
    </mc:Choice>
    <mc:Fallback xmlns="">
      <p:transition advTm="35849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Depicts the seven-part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process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 transferring and understanding meaning: (1) the communication source or sender; (2) encoding; (3) the message; (4) the channel; (5) decoding; (6) the receiver; and (7) feedback.</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sender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source of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Encoding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means converting a message into symbolic form.</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message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purpose to be conveyed in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channel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medium by which a message travels.</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Decoding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means translating a received message.</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receiver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recipient of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Feedback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checking to see how successfully a message has been transferred.</a:t>
            </a:r>
            <a:endParaRPr kumimoji="0" lang="en-SA"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Communication Process</a:t>
            </a:r>
          </a:p>
        </p:txBody>
      </p:sp>
      <p:pic>
        <p:nvPicPr>
          <p:cNvPr id="9" name="Picture 2" descr="Alain Hunkins — Why Is Effective Communication So Difficult?">
            <a:extLst>
              <a:ext uri="{FF2B5EF4-FFF2-40B4-BE49-F238E27FC236}">
                <a16:creationId xmlns:a16="http://schemas.microsoft.com/office/drawing/2014/main" id="{11B67A52-5D46-D7EC-1E19-8EAE68807B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8228" y="3559629"/>
            <a:ext cx="3701143" cy="194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advTm="94400"/>
    </mc:Choice>
    <mc:Fallback xmlns="">
      <p:transition advTm="944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None/>
              <a:tabLst/>
              <a:defRPr/>
            </a:pPr>
            <a:endParaRPr kumimoji="0" lang="en-US" altLang="en-US" sz="11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457200" marR="0" lvl="1" indent="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None/>
              <a:tabLst/>
              <a:defRPr/>
            </a:pP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The source initiates a message by encoding a thought. Four conditions affect the encoded message: </a:t>
            </a: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skill, attitudes, knowledge, and social cultural system. </a:t>
            </a: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Skill: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determines a person’s total communicative success and includes speaking, reading, listening, and reasoning skills. </a:t>
            </a:r>
            <a:endParaRPr kumimoji="0" lang="en-US" altLang="en-US" sz="11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Attitudes: Skill</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a:t>
            </a: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Attitudes</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influence our behavior. </a:t>
            </a:r>
            <a:endParaRPr kumimoji="0" lang="en-US" altLang="en-US" sz="1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Knowledge: Knowledge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of the subject matters allows us to communicate more clearly or, if our knowledge is quite extensive, to confuse our receiver with overly complex information.</a:t>
            </a:r>
            <a:endParaRPr kumimoji="0" lang="en-US" altLang="en-US" sz="1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Social cultural system: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our beliefs and values—influences each of us as a communicative source.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Factors Affecting Encoding</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209504"/>
    </mc:Choice>
    <mc:Fallback xmlns="">
      <p:transition advTm="2095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4ABAA44-5F2D-3AB8-AD46-8CC0B67F796B}"/>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Channels of Communication</a:t>
            </a:r>
          </a:p>
        </p:txBody>
      </p:sp>
      <p:sp>
        <p:nvSpPr>
          <p:cNvPr id="2" name="Content Placeholder 1">
            <a:extLst>
              <a:ext uri="{FF2B5EF4-FFF2-40B4-BE49-F238E27FC236}">
                <a16:creationId xmlns:a16="http://schemas.microsoft.com/office/drawing/2014/main" id="{33008F4F-2A29-BCB8-4AD7-ED51EF9CA90F}"/>
              </a:ext>
            </a:extLst>
          </p:cNvPr>
          <p:cNvSpPr txBox="1">
            <a:spLocks/>
          </p:cNvSpPr>
          <p:nvPr/>
        </p:nvSpPr>
        <p:spPr>
          <a:xfrm>
            <a:off x="779794" y="2117176"/>
            <a:ext cx="10487692" cy="2960612"/>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3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a:t>
            </a:r>
            <a:r>
              <a:rPr kumimoji="0" lang="en-US" sz="23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channel</a:t>
            </a:r>
            <a:r>
              <a:rPr kumimoji="0" lang="en-US" sz="23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path through which a communication must travel.</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and team members must maintain channels of communication with each other.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the number of team members increase, the number of channels increases much quicker.</a:t>
            </a:r>
          </a:p>
        </p:txBody>
      </p:sp>
      <p:sp>
        <p:nvSpPr>
          <p:cNvPr id="8" name="TextBox 7">
            <a:extLst>
              <a:ext uri="{FF2B5EF4-FFF2-40B4-BE49-F238E27FC236}">
                <a16:creationId xmlns:a16="http://schemas.microsoft.com/office/drawing/2014/main" id="{BDA6B481-2D25-12FA-E548-48CA5258AD44}"/>
              </a:ext>
            </a:extLst>
          </p:cNvPr>
          <p:cNvSpPr txBox="1"/>
          <p:nvPr/>
        </p:nvSpPr>
        <p:spPr>
          <a:xfrm>
            <a:off x="1630949" y="5407699"/>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6 Channels</a:t>
            </a:r>
          </a:p>
        </p:txBody>
      </p:sp>
      <p:sp>
        <p:nvSpPr>
          <p:cNvPr id="9" name="TextBox 8">
            <a:extLst>
              <a:ext uri="{FF2B5EF4-FFF2-40B4-BE49-F238E27FC236}">
                <a16:creationId xmlns:a16="http://schemas.microsoft.com/office/drawing/2014/main" id="{0E3DF3A9-C3E8-FB9A-18BB-2A570335AF89}"/>
              </a:ext>
            </a:extLst>
          </p:cNvPr>
          <p:cNvSpPr txBox="1"/>
          <p:nvPr/>
        </p:nvSpPr>
        <p:spPr>
          <a:xfrm>
            <a:off x="4537435" y="5277184"/>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10 Channels</a:t>
            </a:r>
          </a:p>
        </p:txBody>
      </p:sp>
      <p:sp>
        <p:nvSpPr>
          <p:cNvPr id="11" name="TextBox 10">
            <a:extLst>
              <a:ext uri="{FF2B5EF4-FFF2-40B4-BE49-F238E27FC236}">
                <a16:creationId xmlns:a16="http://schemas.microsoft.com/office/drawing/2014/main" id="{EE29F059-B817-6ADA-EC9B-9B492862F038}"/>
              </a:ext>
            </a:extLst>
          </p:cNvPr>
          <p:cNvSpPr txBox="1"/>
          <p:nvPr/>
        </p:nvSpPr>
        <p:spPr>
          <a:xfrm>
            <a:off x="8469085" y="5400263"/>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15 Channels</a:t>
            </a:r>
          </a:p>
        </p:txBody>
      </p:sp>
      <p:pic>
        <p:nvPicPr>
          <p:cNvPr id="12" name="Picture 2" descr="C:\Users\sam\Dropbox\Books\Project Team Leadership and Communication\curriculum\images\CommunicationChannels3.png">
            <a:extLst>
              <a:ext uri="{FF2B5EF4-FFF2-40B4-BE49-F238E27FC236}">
                <a16:creationId xmlns:a16="http://schemas.microsoft.com/office/drawing/2014/main" id="{BDC9D13C-6869-1EFE-3C84-C6931EF258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54892" y="2829465"/>
            <a:ext cx="1931084" cy="17108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C:\Users\sam\Dropbox\Books\Project Team Leadership and Communication\curriculum\images\CommunicationChannels1.png">
            <a:extLst>
              <a:ext uri="{FF2B5EF4-FFF2-40B4-BE49-F238E27FC236}">
                <a16:creationId xmlns:a16="http://schemas.microsoft.com/office/drawing/2014/main" id="{FA77B68B-0F6F-F44E-AC9D-3A4B8CB9D62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3530" y="2918224"/>
            <a:ext cx="1745115" cy="153331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C:\Users\sam\Dropbox\Books\Project Team Leadership and Communication\curriculum\images\CommunicationChannels2.png">
            <a:extLst>
              <a:ext uri="{FF2B5EF4-FFF2-40B4-BE49-F238E27FC236}">
                <a16:creationId xmlns:a16="http://schemas.microsoft.com/office/drawing/2014/main" id="{783F35DB-390E-3115-6A0E-F8D28C00721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14182" y="2836510"/>
            <a:ext cx="1945173" cy="1696743"/>
          </a:xfrm>
          <a:prstGeom prst="rect">
            <a:avLst/>
          </a:prstGeom>
          <a:noFill/>
          <a:extLst>
            <a:ext uri="{909E8E84-426E-40DD-AFC4-6F175D3DCCD1}">
              <a14:hiddenFill xmlns:a14="http://schemas.microsoft.com/office/drawing/2010/main">
                <a:solidFill>
                  <a:srgbClr val="FFFFFF"/>
                </a:solidFill>
              </a14:hiddenFill>
            </a:ext>
          </a:extLst>
        </p:spPr>
      </p:pic>
      <p:sp>
        <p:nvSpPr>
          <p:cNvPr id="15" name="Right Arrow 5">
            <a:extLst>
              <a:ext uri="{FF2B5EF4-FFF2-40B4-BE49-F238E27FC236}">
                <a16:creationId xmlns:a16="http://schemas.microsoft.com/office/drawing/2014/main" id="{376E13E1-5634-4595-9068-C82D1592A27E}"/>
              </a:ext>
            </a:extLst>
          </p:cNvPr>
          <p:cNvSpPr/>
          <p:nvPr/>
        </p:nvSpPr>
        <p:spPr>
          <a:xfrm>
            <a:off x="710871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Arrow 9">
            <a:extLst>
              <a:ext uri="{FF2B5EF4-FFF2-40B4-BE49-F238E27FC236}">
                <a16:creationId xmlns:a16="http://schemas.microsoft.com/office/drawing/2014/main" id="{84F26E0D-4332-C049-9E4F-90C866E988BF}"/>
              </a:ext>
            </a:extLst>
          </p:cNvPr>
          <p:cNvSpPr/>
          <p:nvPr/>
        </p:nvSpPr>
        <p:spPr>
          <a:xfrm>
            <a:off x="406800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advTm="197984"/>
    </mc:Choice>
    <mc:Fallback xmlns="">
      <p:transition advTm="1979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The source selects either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 formal or informal channel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through which the message travels.</a:t>
            </a: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Formal channels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are established by the organization, transmit job-related messages, and traditionally follow the authority network within the organization. Personal or social messages follow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informal channels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in the organization.</a:t>
            </a: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Level of Complexity of communication channel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needs a smart leader to avoid any single point of failure.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Channels</a:t>
            </a:r>
          </a:p>
        </p:txBody>
      </p:sp>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advTm="161536"/>
    </mc:Choice>
    <mc:Fallback xmlns="">
      <p:transition advTm="16153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There are dozens of communication channels available at any given time: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8" name="TextBox 7">
            <a:extLst>
              <a:ext uri="{FF2B5EF4-FFF2-40B4-BE49-F238E27FC236}">
                <a16:creationId xmlns:a16="http://schemas.microsoft.com/office/drawing/2014/main" id="{BAB3C961-09EF-45EC-19E1-D6E040BE5590}"/>
              </a:ext>
            </a:extLst>
          </p:cNvPr>
          <p:cNvSpPr txBox="1"/>
          <p:nvPr/>
        </p:nvSpPr>
        <p:spPr>
          <a:xfrm>
            <a:off x="1382486" y="2949295"/>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Face-to-Face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Message Boards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Social Media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Multi-Channel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Online Video Posts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Text Messages</a:t>
            </a:r>
          </a:p>
        </p:txBody>
      </p:sp>
      <p:sp>
        <p:nvSpPr>
          <p:cNvPr id="9" name="TextBox 8">
            <a:extLst>
              <a:ext uri="{FF2B5EF4-FFF2-40B4-BE49-F238E27FC236}">
                <a16:creationId xmlns:a16="http://schemas.microsoft.com/office/drawing/2014/main" id="{5F6EEBB5-EBEA-AD2B-FC0F-21DCAE3D9F76}"/>
              </a:ext>
            </a:extLst>
          </p:cNvPr>
          <p:cNvSpPr txBox="1"/>
          <p:nvPr/>
        </p:nvSpPr>
        <p:spPr>
          <a:xfrm>
            <a:off x="4227286" y="2925447"/>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Email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Video Conference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Postal Mail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Television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Print Media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Photo Sharing</a:t>
            </a:r>
          </a:p>
        </p:txBody>
      </p:sp>
      <p:sp>
        <p:nvSpPr>
          <p:cNvPr id="11" name="TextBox 10">
            <a:extLst>
              <a:ext uri="{FF2B5EF4-FFF2-40B4-BE49-F238E27FC236}">
                <a16:creationId xmlns:a16="http://schemas.microsoft.com/office/drawing/2014/main" id="{1A72E0CE-FB28-60D2-7741-27793251A9BA}"/>
              </a:ext>
            </a:extLst>
          </p:cNvPr>
          <p:cNvSpPr txBox="1"/>
          <p:nvPr/>
        </p:nvSpPr>
        <p:spPr>
          <a:xfrm>
            <a:off x="7072086" y="2958164"/>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Instant Messages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Written Notes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Advertisement</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Telephone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Blogs</a:t>
            </a:r>
          </a:p>
          <a:p>
            <a:pPr marL="285750" indent="-285750">
              <a:buFont typeface="Arial" panose="020B0604020202020204" pitchFamily="34" charset="0"/>
              <a:buChar char="•"/>
            </a:pPr>
            <a:r>
              <a:rPr lang="en-US" sz="2000" i="1" dirty="0">
                <a:latin typeface="Times New Roman" panose="02020603050405020304" pitchFamily="18" charset="0"/>
                <a:cs typeface="Times New Roman" panose="02020603050405020304" pitchFamily="18" charset="0"/>
              </a:rPr>
              <a:t>and many more</a:t>
            </a:r>
          </a:p>
        </p:txBody>
      </p:sp>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56640"/>
    </mc:Choice>
    <mc:Fallback xmlns="">
      <p:transition advTm="5664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Additionally, there are types or categories of communication:</a:t>
            </a:r>
            <a:endParaRPr lang="en-US" sz="28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400" b="1" dirty="0">
              <a:solidFill>
                <a:srgbClr val="002060"/>
              </a:solidFill>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400" b="1" dirty="0">
              <a:solidFill>
                <a:srgbClr val="002060"/>
              </a:solidFill>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2" name="TextBox 1">
            <a:extLst>
              <a:ext uri="{FF2B5EF4-FFF2-40B4-BE49-F238E27FC236}">
                <a16:creationId xmlns:a16="http://schemas.microsoft.com/office/drawing/2014/main" id="{5E737967-1121-C5FB-2E21-B9E1F1AFBD71}"/>
              </a:ext>
            </a:extLst>
          </p:cNvPr>
          <p:cNvSpPr txBox="1"/>
          <p:nvPr/>
        </p:nvSpPr>
        <p:spPr>
          <a:xfrm>
            <a:off x="3255469" y="3075057"/>
            <a:ext cx="2844800" cy="707886"/>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Vertical / Horizontal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Written / Oral</a:t>
            </a:r>
          </a:p>
        </p:txBody>
      </p:sp>
      <p:sp>
        <p:nvSpPr>
          <p:cNvPr id="3" name="TextBox 2">
            <a:extLst>
              <a:ext uri="{FF2B5EF4-FFF2-40B4-BE49-F238E27FC236}">
                <a16:creationId xmlns:a16="http://schemas.microsoft.com/office/drawing/2014/main" id="{763D2C50-5A85-821B-7D26-2C1165F37044}"/>
              </a:ext>
            </a:extLst>
          </p:cNvPr>
          <p:cNvSpPr txBox="1"/>
          <p:nvPr/>
        </p:nvSpPr>
        <p:spPr>
          <a:xfrm>
            <a:off x="6266791" y="3189631"/>
            <a:ext cx="3802742" cy="400110"/>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Verbal / Nonverbal / </a:t>
            </a:r>
            <a:r>
              <a:rPr lang="en-US" sz="2000" dirty="0" err="1">
                <a:latin typeface="Times New Roman" panose="02020603050405020304" pitchFamily="18" charset="0"/>
                <a:cs typeface="Times New Roman" panose="02020603050405020304" pitchFamily="18" charset="0"/>
              </a:rPr>
              <a:t>Paralingual</a:t>
            </a:r>
            <a:endParaRPr lang="en-US" sz="2000" i="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5E378B6-CE60-AC67-F367-8B0C5C246C43}"/>
              </a:ext>
            </a:extLst>
          </p:cNvPr>
          <p:cNvSpPr txBox="1"/>
          <p:nvPr/>
        </p:nvSpPr>
        <p:spPr>
          <a:xfrm>
            <a:off x="842118" y="3075057"/>
            <a:ext cx="2844800" cy="707886"/>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Internal / External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Formal / Informal</a:t>
            </a:r>
          </a:p>
        </p:txBody>
      </p:sp>
      <p:pic>
        <p:nvPicPr>
          <p:cNvPr id="11" name="Picture 2" descr="Moving From Multi-Channel to Omnichannel, the Complete Guide | CommBox  (BumpYard)">
            <a:extLst>
              <a:ext uri="{FF2B5EF4-FFF2-40B4-BE49-F238E27FC236}">
                <a16:creationId xmlns:a16="http://schemas.microsoft.com/office/drawing/2014/main" id="{C6827CAB-E154-5E51-F5FD-F546F062E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5361" y="3870701"/>
            <a:ext cx="3721100" cy="2094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158592"/>
    </mc:Choice>
    <mc:Fallback xmlns="">
      <p:transition advTm="15859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And there are </a:t>
            </a:r>
            <a:r>
              <a:rPr kumimoji="0" lang="en-US" sz="2000" b="1" i="0" u="sng" strike="noStrike" kern="1200" cap="none" spc="0" normalizeH="0" baseline="0" noProof="0" dirty="0">
                <a:ln>
                  <a:noFill/>
                </a:ln>
                <a:solidFill>
                  <a:srgbClr val="002060"/>
                </a:solidFill>
                <a:effectLst/>
                <a:uLnTx/>
                <a:uFillTx/>
                <a:latin typeface="Century Gothic" panose="020B0502020202020204"/>
                <a:ea typeface="+mn-ea"/>
                <a:cs typeface="+mn-cs"/>
              </a:rPr>
              <a:t>potential blockers </a:t>
            </a: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to communication efforts: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3" name="TextBox 2">
            <a:extLst>
              <a:ext uri="{FF2B5EF4-FFF2-40B4-BE49-F238E27FC236}">
                <a16:creationId xmlns:a16="http://schemas.microsoft.com/office/drawing/2014/main" id="{02FFA92C-75BA-FE68-40BC-2620B2CF605F}"/>
              </a:ext>
            </a:extLst>
          </p:cNvPr>
          <p:cNvSpPr txBox="1"/>
          <p:nvPr/>
        </p:nvSpPr>
        <p:spPr>
          <a:xfrm>
            <a:off x="765571" y="2905218"/>
            <a:ext cx="284480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Language and Culture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Interruptions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Technical Issues</a:t>
            </a: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AD5408A-7AEF-06F6-5151-C9BF39887F18}"/>
              </a:ext>
            </a:extLst>
          </p:cNvPr>
          <p:cNvSpPr txBox="1"/>
          <p:nvPr/>
        </p:nvSpPr>
        <p:spPr>
          <a:xfrm>
            <a:off x="4062360" y="3045726"/>
            <a:ext cx="284480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Distractions such as fatigue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Negativity or hostility</a:t>
            </a:r>
          </a:p>
        </p:txBody>
      </p:sp>
      <p:sp>
        <p:nvSpPr>
          <p:cNvPr id="11" name="TextBox 10">
            <a:extLst>
              <a:ext uri="{FF2B5EF4-FFF2-40B4-BE49-F238E27FC236}">
                <a16:creationId xmlns:a16="http://schemas.microsoft.com/office/drawing/2014/main" id="{CBF0ADFA-76F6-0B1C-BEB6-73A3A77CE755}"/>
              </a:ext>
            </a:extLst>
          </p:cNvPr>
          <p:cNvSpPr txBox="1"/>
          <p:nvPr/>
        </p:nvSpPr>
        <p:spPr>
          <a:xfrm>
            <a:off x="7111216" y="3045726"/>
            <a:ext cx="3802742"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Context known by only one party</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Incorrect assumptions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Receiver not </a:t>
            </a:r>
            <a:r>
              <a:rPr lang="en-US" i="1" dirty="0">
                <a:latin typeface="Times New Roman" panose="02020603050405020304" pitchFamily="18" charset="0"/>
                <a:cs typeface="Times New Roman" panose="02020603050405020304" pitchFamily="18" charset="0"/>
              </a:rPr>
              <a:t>actively listening</a:t>
            </a:r>
          </a:p>
        </p:txBody>
      </p:sp>
      <p:pic>
        <p:nvPicPr>
          <p:cNvPr id="12" name="Picture 11">
            <a:extLst>
              <a:ext uri="{FF2B5EF4-FFF2-40B4-BE49-F238E27FC236}">
                <a16:creationId xmlns:a16="http://schemas.microsoft.com/office/drawing/2014/main" id="{EB7A5B77-81D9-B3D8-6F0F-40F5F237B9EE}"/>
              </a:ext>
            </a:extLst>
          </p:cNvPr>
          <p:cNvPicPr>
            <a:picLocks noChangeAspect="1"/>
          </p:cNvPicPr>
          <p:nvPr/>
        </p:nvPicPr>
        <p:blipFill>
          <a:blip r:embed="rId3"/>
          <a:stretch>
            <a:fillRect/>
          </a:stretch>
        </p:blipFill>
        <p:spPr>
          <a:xfrm>
            <a:off x="3610371" y="4112262"/>
            <a:ext cx="2590800" cy="17347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180896"/>
    </mc:Choice>
    <mc:Fallback xmlns="">
      <p:transition advTm="18089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Decoding</a:t>
            </a:r>
            <a:r>
              <a:rPr kumimoji="0" lang="en-US" altLang="en-US" sz="3000" b="0"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Translating a received message.</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Feedback: </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Checking to see how successfully a message has been transferred.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8F8D421-DE15-4296-CCE5-2EBD3CB00A49}"/>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Decoding and Feedback</a:t>
            </a:r>
          </a:p>
        </p:txBody>
      </p:sp>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32288"/>
    </mc:Choice>
    <mc:Fallback xmlns="">
      <p:transition advTm="322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Interactive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ideal, but not always available or practical.</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Push/Pull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share a </a:t>
            </a:r>
            <a:r>
              <a:rPr kumimoji="0" 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weakness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Sender is only sure it was sent, not if it was received or understood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one-way communication sent to one or more recipients</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Email, radio broadcasts, and postal main are common examples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Pull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allows the recipient(s) to receive the communication at will</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Websites and bulletin boards are common examples</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Hybrid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combines push and pull communication, capturing the strengths of both</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Sending an email which includes a link to a website or file storage area is a common example</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By </a:t>
            </a:r>
            <a:r>
              <a:rPr kumimoji="0" lang="en-US" sz="16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pushing</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communication which includes the ability for the recipient to</a:t>
            </a:r>
            <a:r>
              <a:rPr kumimoji="0" lang="en-US" sz="16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pull </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the future, the sender increases the chance that the recipient(s) will receive the message</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94D91C-46ED-70B6-EFE7-C2922300F0BA}"/>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Push/Pull/Hybrid Communication</a:t>
            </a:r>
          </a:p>
        </p:txBody>
      </p:sp>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317216"/>
    </mc:Choice>
    <mc:Fallback xmlns="">
      <p:transition advTm="31721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82528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Skills in the Workplace</a:t>
            </a:r>
          </a:p>
        </p:txBody>
      </p:sp>
      <p:sp>
        <p:nvSpPr>
          <p:cNvPr id="3" name="Rectangle 2">
            <a:extLst>
              <a:ext uri="{FF2B5EF4-FFF2-40B4-BE49-F238E27FC236}">
                <a16:creationId xmlns:a16="http://schemas.microsoft.com/office/drawing/2014/main" id="{DA06BEFA-DEBD-96F7-8CA4-0666264B8489}"/>
              </a:ext>
            </a:extLst>
          </p:cNvPr>
          <p:cNvSpPr/>
          <p:nvPr/>
        </p:nvSpPr>
        <p:spPr>
          <a:xfrm>
            <a:off x="617279" y="2096374"/>
            <a:ext cx="6752349" cy="3944670"/>
          </a:xfrm>
          <a:prstGeom prst="rect">
            <a:avLst/>
          </a:prstGeom>
        </p:spPr>
        <p:txBody>
          <a:bodyPr wrap="square">
            <a:spAutoFit/>
          </a:body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Here are six steps to help you communicate effectively as a leader: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Clearly define goals for each team member.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 proactive.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Streamline your method of communication with your team.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Stay in constant contact with your team.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Set deadlines and follow up.</a:t>
            </a:r>
          </a:p>
        </p:txBody>
      </p:sp>
      <p:pic>
        <p:nvPicPr>
          <p:cNvPr id="9" name="Picture 2" descr="Leadership Communication: Communications Skills Course | KnowledgeCity">
            <a:extLst>
              <a:ext uri="{FF2B5EF4-FFF2-40B4-BE49-F238E27FC236}">
                <a16:creationId xmlns:a16="http://schemas.microsoft.com/office/drawing/2014/main" id="{918C03A8-E6E3-D7F2-486F-5A80E220A6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9300" y="2950005"/>
            <a:ext cx="2959100" cy="222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advTm="224640"/>
    </mc:Choice>
    <mc:Fallback xmlns="">
      <p:transition advTm="22464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1411" y="1829336"/>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coach and enable employees to be self- managing.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provide structures that facilitate the work.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set clear expectations for quality, productivity, and professionalism.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are approachable, respectful, and express concern for employees.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actively engage in problem solving, follow up on feedback, and advocate for the unit.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convey direction and assist others in achieving their goals.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actively engage in framing of messages and events.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enable and support sensemaking.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4EF7C4-C807-C863-BC7C-1B5EF6EB5528}"/>
              </a:ext>
            </a:extLst>
          </p:cNvPr>
          <p:cNvSpPr txBox="1"/>
          <p:nvPr/>
        </p:nvSpPr>
        <p:spPr>
          <a:xfrm>
            <a:off x="2513149" y="1019069"/>
            <a:ext cx="725133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Principles of Communicative Leadership</a:t>
            </a:r>
          </a:p>
        </p:txBody>
      </p:sp>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191296"/>
    </mc:Choice>
    <mc:Fallback xmlns="">
      <p:transition advTm="19129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we already know that communication has a great impact on effective leadership precisely the same is the case with leadership styles. Different leadership styles also influence communication process.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2" algn="just" defTabSz="914400" rtl="0" eaLnBrk="1" fontAlgn="auto" latinLnBrk="0" hangingPunct="1">
              <a:lnSpc>
                <a:spcPct val="120000"/>
              </a:lnSpc>
              <a:spcBef>
                <a:spcPts val="500"/>
              </a:spcBef>
              <a:spcAft>
                <a:spcPts val="0"/>
              </a:spcAft>
              <a:buClr>
                <a:srgbClr val="415588"/>
              </a:buClr>
              <a:buSzPct val="100000"/>
              <a:buFont typeface="+mj-lt"/>
              <a:buAutoNum type="arabicPeriod"/>
              <a:tabLst/>
              <a:defRPr/>
            </a:pPr>
            <a:r>
              <a:rPr kumimoji="0" lang="en-US" sz="21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Style According to the Situation </a:t>
            </a:r>
            <a:endParaRPr kumimoji="0" lang="en-US" sz="21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1143000" marR="0" lvl="2"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1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Under every situation the communication gets affected as some situations demand direct and strict communication and in other situation leader has to opt for indirect ways of communication. This can even make communication an effective process sometimes or may lead to mis-communication. </a:t>
            </a:r>
          </a:p>
        </p:txBody>
      </p:sp>
      <p:sp>
        <p:nvSpPr>
          <p:cNvPr id="8" name="TextBox 7">
            <a:extLst>
              <a:ext uri="{FF2B5EF4-FFF2-40B4-BE49-F238E27FC236}">
                <a16:creationId xmlns:a16="http://schemas.microsoft.com/office/drawing/2014/main" id="{374AD2C9-45E1-1D1C-8859-DEF3E88890B4}"/>
              </a:ext>
            </a:extLst>
          </p:cNvPr>
          <p:cNvSpPr txBox="1"/>
          <p:nvPr/>
        </p:nvSpPr>
        <p:spPr>
          <a:xfrm>
            <a:off x="2513149" y="1019069"/>
            <a:ext cx="78282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Styles Influencing Communication</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50304"/>
    </mc:Choice>
    <mc:Fallback xmlns="">
      <p:transition advTm="503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127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017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Styles Influencing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Goal Oriented Leadership Style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914400" marR="0" lvl="2" indent="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Team Involvement, effective listening, clear and timely communication is the main feature of this style. This style of leadership makes communication an effective communication. </a:t>
            </a:r>
          </a:p>
          <a:p>
            <a:pPr marL="119063" marR="0" lvl="2"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Employee Orientated Leadership Style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914400" marR="0" lvl="2" indent="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 active category includes those employees who are self-motivated and enthusiastic to work hard for accomplishing the tasks given to them. Another one is those who need regular motivation and encouragement to perform their duties. The leader has to make strategies in accordance to employees to make them attached to their work. </a:t>
            </a:r>
            <a:endPar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71328"/>
    </mc:Choice>
    <mc:Fallback xmlns="">
      <p:transition advTm="7132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endPar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Listen First</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Teacher</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Motivator</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Coach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Assertive</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Directive</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Advisory</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Hands-Off</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Communicative Leadership Styles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C0635B1-ADBA-8180-5311-06A8930CF3A0}"/>
              </a:ext>
            </a:extLst>
          </p:cNvPr>
          <p:cNvSpPr/>
          <p:nvPr/>
        </p:nvSpPr>
        <p:spPr>
          <a:xfrm>
            <a:off x="5318359" y="2074692"/>
            <a:ext cx="5699509" cy="1015663"/>
          </a:xfrm>
          <a:prstGeom prst="rect">
            <a:avLst/>
          </a:prstGeom>
        </p:spPr>
        <p:txBody>
          <a:bodyPr wrap="none">
            <a:spAutoFit/>
          </a:bodyPr>
          <a:lstStyle/>
          <a:p>
            <a:r>
              <a:rPr lang="en-US" sz="6000" b="1" dirty="0">
                <a:solidFill>
                  <a:srgbClr val="00B3C9"/>
                </a:solidFill>
                <a:latin typeface="Times New Roman" panose="02020603050405020304" pitchFamily="18" charset="0"/>
                <a:cs typeface="Times New Roman" panose="02020603050405020304" pitchFamily="18" charset="0"/>
              </a:rPr>
              <a:t>Find Your Style?</a:t>
            </a:r>
            <a:endParaRPr lang="en-US" sz="6000" b="1" i="0" u="none" strike="noStrike" dirty="0">
              <a:solidFill>
                <a:srgbClr val="00B3C9"/>
              </a:solidFill>
              <a:effectLst/>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A97758-1A16-5A9A-08A7-029529E274AC}"/>
              </a:ext>
            </a:extLst>
          </p:cNvPr>
          <p:cNvPicPr>
            <a:picLocks noChangeAspect="1"/>
          </p:cNvPicPr>
          <p:nvPr/>
        </p:nvPicPr>
        <p:blipFill>
          <a:blip r:embed="rId3"/>
          <a:stretch>
            <a:fillRect/>
          </a:stretch>
        </p:blipFill>
        <p:spPr>
          <a:xfrm>
            <a:off x="6879558" y="3229952"/>
            <a:ext cx="2514600" cy="18192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advTm="52800"/>
    </mc:Choice>
    <mc:Fallback xmlns="">
      <p:transition advTm="528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3222" y="15790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spcBef>
                <a:spcPts val="1000"/>
              </a:spcBef>
              <a:spcAft>
                <a:spcPts val="120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following are a few leadership communication skills that can make you a more effective leader when practiced in the workplace:</a:t>
            </a:r>
            <a:endParaRPr kumimoji="0" lang="en-US" sz="1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Active listening</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Storytelling</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Adaptability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Open-mindedness</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Empathy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Delegation</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Positivity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Awareness</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Nonverbal communication</a:t>
            </a: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70853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Examples of Leadership Communication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What Employees Need to Hear From Leaders in Times of Crisis">
            <a:extLst>
              <a:ext uri="{FF2B5EF4-FFF2-40B4-BE49-F238E27FC236}">
                <a16:creationId xmlns:a16="http://schemas.microsoft.com/office/drawing/2014/main" id="{E655488F-15A3-E098-DE0A-924B7A1F99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6545" y="3015912"/>
            <a:ext cx="3937000" cy="207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advTm="38176"/>
    </mc:Choice>
    <mc:Fallback xmlns="">
      <p:transition advTm="3817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Aft>
                <a:spcPts val="120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Meetings have many common complaints:</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“My time could be better spent”</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Discussion or debate is out of control.</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Facilitator unprepared.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Bad timing (time of day, week, business cycle).</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“Most of what was discussed wasn’t relevant to me”</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subject isn’t appropriate for a meeting (“status meetings”)</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wrong attendees.</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felt disorganized”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Attendees are unprepared.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Distractions / Poor timing.</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Interpersonal issues.</a:t>
            </a:r>
            <a:endParaRPr kumimoji="0" lang="en-US" sz="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Issues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Leadership Communication: Importance &amp; Styles - Video &amp; Lesson Transcript |  Study.com">
            <a:extLst>
              <a:ext uri="{FF2B5EF4-FFF2-40B4-BE49-F238E27FC236}">
                <a16:creationId xmlns:a16="http://schemas.microsoft.com/office/drawing/2014/main" id="{59CA9D56-CC4A-8C6A-443C-19FB906AC3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9947" y="3306262"/>
            <a:ext cx="37973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advTm="91136"/>
    </mc:Choice>
    <mc:Fallback xmlns="">
      <p:transition advTm="9113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Success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03D6D3-29E8-47EB-E1CE-40D4F6668F52}"/>
              </a:ext>
            </a:extLst>
          </p:cNvPr>
          <p:cNvSpPr/>
          <p:nvPr/>
        </p:nvSpPr>
        <p:spPr>
          <a:xfrm>
            <a:off x="762000" y="1933912"/>
            <a:ext cx="9914696" cy="4034438"/>
          </a:xfrm>
          <a:prstGeom prst="rect">
            <a:avLst/>
          </a:prstGeom>
        </p:spPr>
        <p:txBody>
          <a:bodyPr wrap="square">
            <a:spAutoFit/>
          </a:bodyPr>
          <a:lstStyle/>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 time properly</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Proper advanced notice, proper frequency of meetings.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Time management in the meeting so that topics are not over or under-discussed.</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Prepare beforehand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Prepare and send agenda (many templates are available online or within organizations)</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Names, roles, location, date/time.</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Objective / purpose for the meeting.</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Schedule of topics with specific timeframes.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technology (projector, online meeting software, document storage) is all set.</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Document and follow up</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Record and publish clear meeting results, decisions, and action items.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that important stakeholders receive and acknowledge documentation.</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advTm="81792"/>
    </mc:Choice>
    <mc:Fallback xmlns="">
      <p:transition advTm="8179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93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Agenda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83CA5C9A-9C3A-A652-BD85-3210A9FCD563}"/>
              </a:ext>
            </a:extLst>
          </p:cNvPr>
          <p:cNvGraphicFramePr>
            <a:graphicFrameLocks noGrp="1"/>
          </p:cNvGraphicFramePr>
          <p:nvPr>
            <p:extLst>
              <p:ext uri="{D42A27DB-BD31-4B8C-83A1-F6EECF244321}">
                <p14:modId xmlns:p14="http://schemas.microsoft.com/office/powerpoint/2010/main" val="1136434879"/>
              </p:ext>
            </p:extLst>
          </p:nvPr>
        </p:nvGraphicFramePr>
        <p:xfrm>
          <a:off x="1326760" y="2124043"/>
          <a:ext cx="9922932" cy="4168229"/>
        </p:xfrm>
        <a:graphic>
          <a:graphicData uri="http://schemas.openxmlformats.org/drawingml/2006/table">
            <a:tbl>
              <a:tblPr firstRow="1" bandRow="1"/>
              <a:tblGrid>
                <a:gridCol w="1939041">
                  <a:extLst>
                    <a:ext uri="{9D8B030D-6E8A-4147-A177-3AD203B41FA5}">
                      <a16:colId xmlns:a16="http://schemas.microsoft.com/office/drawing/2014/main" val="20000"/>
                    </a:ext>
                  </a:extLst>
                </a:gridCol>
                <a:gridCol w="1357830">
                  <a:extLst>
                    <a:ext uri="{9D8B030D-6E8A-4147-A177-3AD203B41FA5}">
                      <a16:colId xmlns:a16="http://schemas.microsoft.com/office/drawing/2014/main" val="20001"/>
                    </a:ext>
                  </a:extLst>
                </a:gridCol>
                <a:gridCol w="536117">
                  <a:extLst>
                    <a:ext uri="{9D8B030D-6E8A-4147-A177-3AD203B41FA5}">
                      <a16:colId xmlns:a16="http://schemas.microsoft.com/office/drawing/2014/main" val="20002"/>
                    </a:ext>
                  </a:extLst>
                </a:gridCol>
                <a:gridCol w="481003">
                  <a:extLst>
                    <a:ext uri="{9D8B030D-6E8A-4147-A177-3AD203B41FA5}">
                      <a16:colId xmlns:a16="http://schemas.microsoft.com/office/drawing/2014/main" val="20003"/>
                    </a:ext>
                  </a:extLst>
                </a:gridCol>
                <a:gridCol w="2312071">
                  <a:extLst>
                    <a:ext uri="{9D8B030D-6E8A-4147-A177-3AD203B41FA5}">
                      <a16:colId xmlns:a16="http://schemas.microsoft.com/office/drawing/2014/main" val="20004"/>
                    </a:ext>
                  </a:extLst>
                </a:gridCol>
                <a:gridCol w="3296870">
                  <a:extLst>
                    <a:ext uri="{9D8B030D-6E8A-4147-A177-3AD203B41FA5}">
                      <a16:colId xmlns:a16="http://schemas.microsoft.com/office/drawing/2014/main" val="20005"/>
                    </a:ext>
                  </a:extLst>
                </a:gridCol>
              </a:tblGrid>
              <a:tr h="602069">
                <a:tc gridSpan="2">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Meeting Title / Subject</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gridSpan="3">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Date, Time,</a:t>
                      </a:r>
                      <a:r>
                        <a:rPr lang="en-US" sz="1800" baseline="0" dirty="0">
                          <a:solidFill>
                            <a:schemeClr val="tx1"/>
                          </a:solidFill>
                          <a:latin typeface="Times New Roman" panose="02020603050405020304" pitchFamily="18" charset="0"/>
                          <a:cs typeface="Times New Roman" panose="02020603050405020304" pitchFamily="18" charset="0"/>
                        </a:rPr>
                        <a:t> Location, Online/Telephone Details</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Facilitator/Called By Name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02069">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dirty="0">
                          <a:solidFill>
                            <a:schemeClr val="tx1"/>
                          </a:solidFill>
                          <a:latin typeface="Times New Roman" panose="02020603050405020304" pitchFamily="18" charset="0"/>
                          <a:cs typeface="Times New Roman" panose="02020603050405020304" pitchFamily="18" charset="0"/>
                        </a:rPr>
                        <a:t>Attendee</a:t>
                      </a:r>
                      <a:r>
                        <a:rPr lang="en-US" sz="1800" b="1" baseline="0" dirty="0">
                          <a:solidFill>
                            <a:schemeClr val="tx1"/>
                          </a:solidFill>
                          <a:latin typeface="Times New Roman" panose="02020603050405020304" pitchFamily="18" charset="0"/>
                          <a:cs typeface="Times New Roman" panose="02020603050405020304" pitchFamily="18" charset="0"/>
                        </a:rPr>
                        <a:t> Names and Titles</a:t>
                      </a:r>
                      <a:endParaRPr lang="en-US" sz="18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dirty="0">
                          <a:solidFill>
                            <a:schemeClr val="tx1"/>
                          </a:solidFill>
                          <a:latin typeface="Times New Roman" panose="02020603050405020304" pitchFamily="18" charset="0"/>
                          <a:cs typeface="Times New Roman" panose="02020603050405020304" pitchFamily="18" charset="0"/>
                        </a:rPr>
                        <a:t>In-Meeting Roles (Presenter,</a:t>
                      </a:r>
                      <a:r>
                        <a:rPr lang="en-US" sz="1800" b="1" baseline="0" dirty="0">
                          <a:solidFill>
                            <a:schemeClr val="tx1"/>
                          </a:solidFill>
                          <a:latin typeface="Times New Roman" panose="02020603050405020304" pitchFamily="18" charset="0"/>
                          <a:cs typeface="Times New Roman" panose="02020603050405020304" pitchFamily="18" charset="0"/>
                        </a:rPr>
                        <a:t> Timekeeper, Note keeper)</a:t>
                      </a:r>
                      <a:endParaRPr lang="en-US" sz="18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3"/>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4"/>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5"/>
                  </a:ext>
                </a:extLst>
              </a:tr>
              <a:tr h="344039">
                <a:tc gridSpan="6">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i="0" dirty="0">
                          <a:solidFill>
                            <a:schemeClr val="tx1"/>
                          </a:solidFill>
                          <a:latin typeface="Times New Roman" panose="02020603050405020304" pitchFamily="18" charset="0"/>
                          <a:cs typeface="Times New Roman" panose="02020603050405020304" pitchFamily="18" charset="0"/>
                        </a:rPr>
                        <a:t>Where meeting minutes, actions, decisions,</a:t>
                      </a:r>
                      <a:r>
                        <a:rPr lang="en-US" sz="1800" b="1" i="0" baseline="0" dirty="0">
                          <a:solidFill>
                            <a:schemeClr val="tx1"/>
                          </a:solidFill>
                          <a:latin typeface="Times New Roman" panose="02020603050405020304" pitchFamily="18" charset="0"/>
                          <a:cs typeface="Times New Roman" panose="02020603050405020304" pitchFamily="18" charset="0"/>
                        </a:rPr>
                        <a:t> etc. are stored after the meeting</a:t>
                      </a:r>
                      <a:endParaRPr lang="en-US" sz="1400" b="1" i="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advTm="20526"/>
    </mc:Choice>
    <mc:Fallback xmlns="">
      <p:transition advTm="2052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Metrics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are a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useful quantitative representation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 a project attribute, which help leaders or team members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decisions about the project</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Private metrics are known only to the team and risk misinterpretation if shared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Public metrics are designed to be shared outside the team for comparison across projects</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Reports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are more complex representations of the project designed to be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communicated to stakeholders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typically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contain multiple metrics.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Making metrics and reports useful requires attention to several aspects: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Level of detail as well as ethical and appropriate interpretation for stakeholders.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Choosing an appropriate communication channel.</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Considering the role of the recipient, as well as their preferences.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 appropriate understanding of what the information.</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41627A5-5022-2F76-3036-35F1126911E0}"/>
              </a:ext>
            </a:extLst>
          </p:cNvPr>
          <p:cNvSpPr txBox="1"/>
          <p:nvPr/>
        </p:nvSpPr>
        <p:spPr>
          <a:xfrm>
            <a:off x="2513148" y="1019069"/>
            <a:ext cx="77085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Communicating Metrics and Reports for Leaders</a:t>
            </a:r>
          </a:p>
        </p:txBody>
      </p:sp>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advTm="351168"/>
    </mc:Choice>
    <mc:Fallback xmlns="">
      <p:transition advTm="3511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2DC1A2-0178-9492-C5FD-B04BC2388B98}"/>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a:t>
            </a:r>
          </a:p>
        </p:txBody>
      </p:sp>
      <p:sp>
        <p:nvSpPr>
          <p:cNvPr id="3" name="Content Placeholder 2">
            <a:extLst>
              <a:ext uri="{FF2B5EF4-FFF2-40B4-BE49-F238E27FC236}">
                <a16:creationId xmlns:a16="http://schemas.microsoft.com/office/drawing/2014/main" id="{F7923259-27D4-1272-302F-8BB673E26DD0}"/>
              </a:ext>
            </a:extLst>
          </p:cNvPr>
          <p:cNvSpPr txBox="1">
            <a:spLocks/>
          </p:cNvSpPr>
          <p:nvPr/>
        </p:nvSpPr>
        <p:spPr>
          <a:xfrm>
            <a:off x="813686" y="2088031"/>
            <a:ext cx="4010973" cy="25952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b="1" dirty="0">
                <a:solidFill>
                  <a:srgbClr val="002060"/>
                </a:solidFill>
                <a:latin typeface="Times New Roman" panose="02020603050405020304" pitchFamily="18" charset="0"/>
                <a:cs typeface="Times New Roman" panose="02020603050405020304" pitchFamily="18" charset="0"/>
              </a:rPr>
              <a:t>Status Reports </a:t>
            </a:r>
            <a:r>
              <a:rPr lang="en-US" sz="2000" dirty="0">
                <a:solidFill>
                  <a:srgbClr val="002060"/>
                </a:solidFill>
                <a:latin typeface="Times New Roman" panose="02020603050405020304" pitchFamily="18" charset="0"/>
                <a:cs typeface="Times New Roman" panose="02020603050405020304" pitchFamily="18" charset="0"/>
              </a:rPr>
              <a:t>indicate the overall condition of a project.</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Overall health</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Schedule/budget status</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Issues/risks</a:t>
            </a:r>
          </a:p>
          <a:p>
            <a:pPr>
              <a:spcBef>
                <a:spcPts val="0"/>
              </a:spcBef>
            </a:pPr>
            <a:r>
              <a:rPr lang="en-US" sz="1900" dirty="0">
                <a:solidFill>
                  <a:srgbClr val="002060"/>
                </a:solidFill>
                <a:latin typeface="Times New Roman" panose="02020603050405020304" pitchFamily="18" charset="0"/>
                <a:cs typeface="Times New Roman" panose="02020603050405020304" pitchFamily="18" charset="0"/>
              </a:rPr>
              <a:t>Almost any relevant metric can be included</a:t>
            </a:r>
          </a:p>
          <a:p>
            <a:pPr marL="0" indent="0">
              <a:buFont typeface="Arial" panose="020B0604020202020204" pitchFamily="34" charset="0"/>
              <a:buNone/>
            </a:pPr>
            <a:endParaRPr lang="en-US" i="1" dirty="0">
              <a:solidFill>
                <a:srgbClr val="002060"/>
              </a:solidFill>
            </a:endParaRPr>
          </a:p>
        </p:txBody>
      </p:sp>
      <p:pic>
        <p:nvPicPr>
          <p:cNvPr id="8" name="Picture 7">
            <a:extLst>
              <a:ext uri="{FF2B5EF4-FFF2-40B4-BE49-F238E27FC236}">
                <a16:creationId xmlns:a16="http://schemas.microsoft.com/office/drawing/2014/main" id="{0C5E25CD-C7C7-4101-114E-A191A42534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32579" y="1992004"/>
            <a:ext cx="1604263" cy="2081605"/>
          </a:xfrm>
          <a:prstGeom prst="rect">
            <a:avLst/>
          </a:prstGeom>
        </p:spPr>
      </p:pic>
      <p:sp>
        <p:nvSpPr>
          <p:cNvPr id="9" name="Content Placeholder 2">
            <a:extLst>
              <a:ext uri="{FF2B5EF4-FFF2-40B4-BE49-F238E27FC236}">
                <a16:creationId xmlns:a16="http://schemas.microsoft.com/office/drawing/2014/main" id="{A1415A72-2A5D-5C71-81CD-569CF76A7768}"/>
              </a:ext>
            </a:extLst>
          </p:cNvPr>
          <p:cNvSpPr txBox="1">
            <a:spLocks/>
          </p:cNvSpPr>
          <p:nvPr/>
        </p:nvSpPr>
        <p:spPr>
          <a:xfrm>
            <a:off x="2806550" y="4077415"/>
            <a:ext cx="3187849" cy="2048754"/>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002060"/>
                </a:solidFill>
                <a:latin typeface="Times New Roman" panose="02020603050405020304" pitchFamily="18" charset="0"/>
                <a:cs typeface="Times New Roman" panose="02020603050405020304" pitchFamily="18" charset="0"/>
              </a:rPr>
              <a:t>Quad Charts </a:t>
            </a:r>
            <a:r>
              <a:rPr lang="en-US" dirty="0">
                <a:solidFill>
                  <a:srgbClr val="002060"/>
                </a:solidFill>
                <a:latin typeface="Times New Roman" panose="02020603050405020304" pitchFamily="18" charset="0"/>
                <a:cs typeface="Times New Roman" panose="02020603050405020304" pitchFamily="18" charset="0"/>
              </a:rPr>
              <a:t>are a useful example of a status report</a:t>
            </a:r>
          </a:p>
          <a:p>
            <a:pPr lvl="1"/>
            <a:r>
              <a:rPr lang="en-US" i="1" dirty="0">
                <a:solidFill>
                  <a:srgbClr val="002060"/>
                </a:solidFill>
                <a:latin typeface="Times New Roman" panose="02020603050405020304" pitchFamily="18" charset="0"/>
                <a:cs typeface="Times New Roman" panose="02020603050405020304" pitchFamily="18" charset="0"/>
              </a:rPr>
              <a:t>Limited to one side of one page or one presentation slide</a:t>
            </a:r>
          </a:p>
        </p:txBody>
      </p:sp>
      <p:pic>
        <p:nvPicPr>
          <p:cNvPr id="11" name="Picture 2" descr="C:\Users\sam\Dropbox\Books\Project Team Leadership and Communication\curriculum\images\ReportTrend.png">
            <a:extLst>
              <a:ext uri="{FF2B5EF4-FFF2-40B4-BE49-F238E27FC236}">
                <a16:creationId xmlns:a16="http://schemas.microsoft.com/office/drawing/2014/main" id="{B2A4A6F6-E5A0-8540-139C-9AA8C2E9F9B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45429" y="1737363"/>
            <a:ext cx="1604263" cy="2081605"/>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3">
            <a:extLst>
              <a:ext uri="{FF2B5EF4-FFF2-40B4-BE49-F238E27FC236}">
                <a16:creationId xmlns:a16="http://schemas.microsoft.com/office/drawing/2014/main" id="{84CCAB84-7F57-C0CC-6A9D-BEA9F9682CD5}"/>
              </a:ext>
            </a:extLst>
          </p:cNvPr>
          <p:cNvSpPr txBox="1">
            <a:spLocks/>
          </p:cNvSpPr>
          <p:nvPr/>
        </p:nvSpPr>
        <p:spPr>
          <a:xfrm>
            <a:off x="5878286" y="4185985"/>
            <a:ext cx="5500027" cy="1678343"/>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sz="1600" dirty="0">
                <a:solidFill>
                  <a:srgbClr val="002060"/>
                </a:solidFill>
                <a:latin typeface="Times New Roman" panose="02020603050405020304" pitchFamily="18" charset="0"/>
                <a:cs typeface="Times New Roman" panose="02020603050405020304" pitchFamily="18" charset="0"/>
              </a:rPr>
              <a:t>Will the data and its forecast factor into important decisions?</a:t>
            </a:r>
          </a:p>
          <a:p>
            <a:r>
              <a:rPr lang="en-US" sz="1600" dirty="0">
                <a:solidFill>
                  <a:srgbClr val="002060"/>
                </a:solidFill>
                <a:latin typeface="Times New Roman" panose="02020603050405020304" pitchFamily="18" charset="0"/>
                <a:cs typeface="Times New Roman" panose="02020603050405020304" pitchFamily="18" charset="0"/>
              </a:rPr>
              <a:t>Sources, justifications, and expected ranges help make the report more relevant/readable</a:t>
            </a:r>
          </a:p>
          <a:p>
            <a:r>
              <a:rPr lang="en-US" sz="1600" dirty="0">
                <a:solidFill>
                  <a:srgbClr val="002060"/>
                </a:solidFill>
                <a:latin typeface="Times New Roman" panose="02020603050405020304" pitchFamily="18" charset="0"/>
                <a:cs typeface="Times New Roman" panose="02020603050405020304" pitchFamily="18" charset="0"/>
              </a:rPr>
              <a:t>Automatically generated reports can be extremely useful here</a:t>
            </a:r>
          </a:p>
          <a:p>
            <a:r>
              <a:rPr lang="en-US" sz="1600" dirty="0">
                <a:solidFill>
                  <a:srgbClr val="002060"/>
                </a:solidFill>
                <a:latin typeface="Times New Roman" panose="02020603050405020304" pitchFamily="18" charset="0"/>
                <a:cs typeface="Times New Roman" panose="02020603050405020304" pitchFamily="18" charset="0"/>
              </a:rPr>
              <a:t>Data/Metrics: </a:t>
            </a:r>
            <a:r>
              <a:rPr lang="en-US" sz="1600" dirty="0" err="1">
                <a:solidFill>
                  <a:srgbClr val="002060"/>
                </a:solidFill>
                <a:latin typeface="Times New Roman" panose="02020603050405020304" pitchFamily="18" charset="0"/>
                <a:cs typeface="Times New Roman" panose="02020603050405020304" pitchFamily="18" charset="0"/>
              </a:rPr>
              <a:t>Cycletime</a:t>
            </a:r>
            <a:r>
              <a:rPr lang="en-US" sz="1600" dirty="0">
                <a:solidFill>
                  <a:srgbClr val="002060"/>
                </a:solidFill>
                <a:latin typeface="Times New Roman" panose="02020603050405020304" pitchFamily="18" charset="0"/>
                <a:cs typeface="Times New Roman" panose="02020603050405020304" pitchFamily="18" charset="0"/>
              </a:rPr>
              <a:t>, Schedule, Cost, etc.</a:t>
            </a:r>
          </a:p>
        </p:txBody>
      </p:sp>
      <p:sp>
        <p:nvSpPr>
          <p:cNvPr id="14" name="Content Placeholder 3">
            <a:extLst>
              <a:ext uri="{FF2B5EF4-FFF2-40B4-BE49-F238E27FC236}">
                <a16:creationId xmlns:a16="http://schemas.microsoft.com/office/drawing/2014/main" id="{19BC49E7-F768-91F8-7FD2-09C92E954DEB}"/>
              </a:ext>
            </a:extLst>
          </p:cNvPr>
          <p:cNvSpPr txBox="1">
            <a:spLocks/>
          </p:cNvSpPr>
          <p:nvPr/>
        </p:nvSpPr>
        <p:spPr>
          <a:xfrm>
            <a:off x="6217221" y="1929547"/>
            <a:ext cx="3428177" cy="231865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rgbClr val="002060"/>
                </a:solidFill>
                <a:latin typeface="Times New Roman" panose="02020603050405020304" pitchFamily="18" charset="0"/>
                <a:cs typeface="Times New Roman" panose="02020603050405020304" pitchFamily="18" charset="0"/>
              </a:rPr>
              <a:t>Trend/Forecasting Reports </a:t>
            </a:r>
            <a:r>
              <a:rPr lang="en-US" sz="2000" dirty="0">
                <a:solidFill>
                  <a:srgbClr val="002060"/>
                </a:solidFill>
                <a:latin typeface="Times New Roman" panose="02020603050405020304" pitchFamily="18" charset="0"/>
                <a:cs typeface="Times New Roman" panose="02020603050405020304" pitchFamily="18" charset="0"/>
              </a:rPr>
              <a:t>extrapolate important project data, giving insight into important factors of the project.</a:t>
            </a:r>
          </a:p>
          <a:p>
            <a:pPr lvl="1"/>
            <a:r>
              <a:rPr lang="en-US" sz="1900" dirty="0">
                <a:solidFill>
                  <a:srgbClr val="002060"/>
                </a:solidFill>
                <a:latin typeface="Times New Roman" panose="02020603050405020304" pitchFamily="18" charset="0"/>
                <a:cs typeface="Times New Roman" panose="02020603050405020304" pitchFamily="18" charset="0"/>
              </a:rPr>
              <a:t>Is performance improving or deteriorating? </a:t>
            </a:r>
          </a:p>
        </p:txBody>
      </p:sp>
      <p:graphicFrame>
        <p:nvGraphicFramePr>
          <p:cNvPr id="15" name="Table 14">
            <a:extLst>
              <a:ext uri="{FF2B5EF4-FFF2-40B4-BE49-F238E27FC236}">
                <a16:creationId xmlns:a16="http://schemas.microsoft.com/office/drawing/2014/main" id="{D1608B9B-45B7-7365-896C-655F05E4C54C}"/>
              </a:ext>
            </a:extLst>
          </p:cNvPr>
          <p:cNvGraphicFramePr>
            <a:graphicFrameLocks noGrp="1"/>
          </p:cNvGraphicFramePr>
          <p:nvPr>
            <p:extLst>
              <p:ext uri="{D42A27DB-BD31-4B8C-83A1-F6EECF244321}">
                <p14:modId xmlns:p14="http://schemas.microsoft.com/office/powerpoint/2010/main" val="2355538890"/>
              </p:ext>
            </p:extLst>
          </p:nvPr>
        </p:nvGraphicFramePr>
        <p:xfrm>
          <a:off x="928438" y="4195482"/>
          <a:ext cx="1797722" cy="1668846"/>
        </p:xfrm>
        <a:graphic>
          <a:graphicData uri="http://schemas.openxmlformats.org/drawingml/2006/table">
            <a:tbl>
              <a:tblPr firstRow="1" bandRow="1">
                <a:tableStyleId>{5C22544A-7EE6-4342-B048-85BDC9FD1C3A}</a:tableStyleId>
              </a:tblPr>
              <a:tblGrid>
                <a:gridCol w="898861">
                  <a:extLst>
                    <a:ext uri="{9D8B030D-6E8A-4147-A177-3AD203B41FA5}">
                      <a16:colId xmlns:a16="http://schemas.microsoft.com/office/drawing/2014/main" val="20000"/>
                    </a:ext>
                  </a:extLst>
                </a:gridCol>
                <a:gridCol w="898861">
                  <a:extLst>
                    <a:ext uri="{9D8B030D-6E8A-4147-A177-3AD203B41FA5}">
                      <a16:colId xmlns:a16="http://schemas.microsoft.com/office/drawing/2014/main" val="20001"/>
                    </a:ext>
                  </a:extLst>
                </a:gridCol>
              </a:tblGrid>
              <a:tr h="834423">
                <a:tc>
                  <a:txBody>
                    <a:bodyPr/>
                    <a:lstStyle/>
                    <a:p>
                      <a:pPr algn="ctr"/>
                      <a:r>
                        <a:rPr lang="en-US" sz="1200" b="0" dirty="0">
                          <a:solidFill>
                            <a:schemeClr val="tx1"/>
                          </a:solidFill>
                        </a:rPr>
                        <a:t>Completed</a:t>
                      </a:r>
                    </a:p>
                    <a:p>
                      <a:pPr algn="ctr"/>
                      <a:r>
                        <a:rPr lang="en-US" sz="1200" b="0" dirty="0">
                          <a:solidFill>
                            <a:schemeClr val="tx1"/>
                          </a:solidFill>
                        </a:rPr>
                        <a:t>Since</a:t>
                      </a:r>
                      <a:r>
                        <a:rPr lang="en-US" sz="1200" b="0" baseline="0" dirty="0">
                          <a:solidFill>
                            <a:schemeClr val="tx1"/>
                          </a:solidFill>
                        </a:rPr>
                        <a:t> Last Report</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Plans For</a:t>
                      </a:r>
                      <a:r>
                        <a:rPr lang="en-US" sz="1200" b="0" baseline="0" dirty="0">
                          <a:solidFill>
                            <a:schemeClr val="tx1"/>
                          </a:solidFill>
                        </a:rPr>
                        <a:t> Current Period</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34423">
                <a:tc>
                  <a:txBody>
                    <a:bodyPr/>
                    <a:lstStyle/>
                    <a:p>
                      <a:pPr algn="ctr"/>
                      <a:r>
                        <a:rPr lang="en-US" sz="1200" b="0" dirty="0">
                          <a:solidFill>
                            <a:schemeClr val="tx1"/>
                          </a:solidFill>
                        </a:rPr>
                        <a:t>Risks &amp; Issues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Needs</a:t>
                      </a:r>
                      <a:r>
                        <a:rPr lang="en-US" sz="1200" b="0" baseline="0" dirty="0">
                          <a:solidFill>
                            <a:schemeClr val="tx1"/>
                          </a:solidFill>
                        </a:rPr>
                        <a:t> &amp; </a:t>
                      </a:r>
                      <a:r>
                        <a:rPr lang="en-US" sz="1200" b="0" dirty="0">
                          <a:solidFill>
                            <a:schemeClr val="tx1"/>
                          </a:solidFill>
                        </a:rPr>
                        <a:t>Discussion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advTm="65536"/>
    </mc:Choice>
    <mc:Fallback xmlns="">
      <p:transition advTm="6553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Aft>
                <a:spcPts val="0"/>
              </a:spcAft>
              <a:buClr>
                <a:srgbClr val="415588"/>
              </a:buClr>
              <a:buSzPct val="100000"/>
              <a:tabLst/>
              <a:defRPr/>
            </a:pPr>
            <a:endParaRPr kumimoji="0" lang="en-US"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2F05441-9FC4-5C0E-17FC-5FE837EC053B}"/>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 (2 of 3)</a:t>
            </a:r>
          </a:p>
        </p:txBody>
      </p:sp>
      <p:pic>
        <p:nvPicPr>
          <p:cNvPr id="3" name="Picture 3" descr="C:\Users\sam\Dropbox\Books\Project Team Leadership and Communication\curriculum\images\ReportEarnedValue.png">
            <a:extLst>
              <a:ext uri="{FF2B5EF4-FFF2-40B4-BE49-F238E27FC236}">
                <a16:creationId xmlns:a16="http://schemas.microsoft.com/office/drawing/2014/main" id="{AD3D0F4A-76FB-0C9B-C61D-657ABE0D20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25777" y="1737362"/>
            <a:ext cx="1604264" cy="208160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sam\Dropbox\Books\Project Team Leadership and Communication\curriculum\images\ReportVariance.png">
            <a:extLst>
              <a:ext uri="{FF2B5EF4-FFF2-40B4-BE49-F238E27FC236}">
                <a16:creationId xmlns:a16="http://schemas.microsoft.com/office/drawing/2014/main" id="{99C940B8-3BBD-5F1F-DFA6-990F944FBC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6951" y="1600205"/>
            <a:ext cx="1604263" cy="2081606"/>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47150412-FE6D-A3CC-1E54-E017DC8AE26A}"/>
              </a:ext>
            </a:extLst>
          </p:cNvPr>
          <p:cNvSpPr txBox="1">
            <a:spLocks/>
          </p:cNvSpPr>
          <p:nvPr/>
        </p:nvSpPr>
        <p:spPr>
          <a:xfrm>
            <a:off x="772572" y="2240408"/>
            <a:ext cx="3661186" cy="219150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900" b="1" dirty="0">
                <a:solidFill>
                  <a:srgbClr val="002060"/>
                </a:solidFill>
                <a:latin typeface="Times New Roman" panose="02020603050405020304" pitchFamily="18" charset="0"/>
                <a:cs typeface="Times New Roman" panose="02020603050405020304" pitchFamily="18" charset="0"/>
              </a:rPr>
              <a:t>Variance Reports </a:t>
            </a:r>
            <a:r>
              <a:rPr lang="en-US" sz="1900" dirty="0">
                <a:solidFill>
                  <a:srgbClr val="002060"/>
                </a:solidFill>
                <a:latin typeface="Times New Roman" panose="02020603050405020304" pitchFamily="18" charset="0"/>
                <a:cs typeface="Times New Roman" panose="02020603050405020304" pitchFamily="18" charset="0"/>
              </a:rPr>
              <a:t>measure how actual results compare to the expected value, or “baseline.”</a:t>
            </a:r>
          </a:p>
          <a:p>
            <a:r>
              <a:rPr lang="en-US" sz="2000" dirty="0">
                <a:solidFill>
                  <a:srgbClr val="002060"/>
                </a:solidFill>
                <a:latin typeface="Times New Roman" panose="02020603050405020304" pitchFamily="18" charset="0"/>
                <a:cs typeface="Times New Roman" panose="02020603050405020304" pitchFamily="18" charset="0"/>
              </a:rPr>
              <a:t>Both overspending and “</a:t>
            </a:r>
            <a:r>
              <a:rPr lang="en-US" sz="2000" dirty="0" err="1">
                <a:solidFill>
                  <a:srgbClr val="002060"/>
                </a:solidFill>
                <a:latin typeface="Times New Roman" panose="02020603050405020304" pitchFamily="18" charset="0"/>
                <a:cs typeface="Times New Roman" panose="02020603050405020304" pitchFamily="18" charset="0"/>
              </a:rPr>
              <a:t>underspeinding</a:t>
            </a:r>
            <a:r>
              <a:rPr lang="en-US" sz="2000" dirty="0">
                <a:solidFill>
                  <a:srgbClr val="002060"/>
                </a:solidFill>
                <a:latin typeface="Times New Roman" panose="02020603050405020304" pitchFamily="18" charset="0"/>
                <a:cs typeface="Times New Roman" panose="02020603050405020304" pitchFamily="18" charset="0"/>
              </a:rPr>
              <a:t>” time or resources can represent a problem</a:t>
            </a:r>
          </a:p>
          <a:p>
            <a:pPr marL="0" indent="0">
              <a:buFont typeface="Arial" panose="020B0604020202020204" pitchFamily="34" charset="0"/>
              <a:buNone/>
            </a:pPr>
            <a:endParaRPr lang="en-US" i="1" dirty="0">
              <a:solidFill>
                <a:srgbClr val="002060"/>
              </a:solidFill>
            </a:endParaRPr>
          </a:p>
        </p:txBody>
      </p:sp>
      <p:sp>
        <p:nvSpPr>
          <p:cNvPr id="11" name="Content Placeholder 3">
            <a:extLst>
              <a:ext uri="{FF2B5EF4-FFF2-40B4-BE49-F238E27FC236}">
                <a16:creationId xmlns:a16="http://schemas.microsoft.com/office/drawing/2014/main" id="{B7B133E3-83BE-3681-6C19-329AA17E3F18}"/>
              </a:ext>
            </a:extLst>
          </p:cNvPr>
          <p:cNvSpPr txBox="1">
            <a:spLocks/>
          </p:cNvSpPr>
          <p:nvPr/>
        </p:nvSpPr>
        <p:spPr>
          <a:xfrm>
            <a:off x="6197600" y="1882478"/>
            <a:ext cx="3428177" cy="2021779"/>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002060"/>
                </a:solidFill>
                <a:latin typeface="Times New Roman" panose="02020603050405020304" pitchFamily="18" charset="0"/>
                <a:cs typeface="Times New Roman" panose="02020603050405020304" pitchFamily="18" charset="0"/>
              </a:rPr>
              <a:t>Earned Value Reports </a:t>
            </a:r>
            <a:r>
              <a:rPr lang="en-US" sz="2400" dirty="0">
                <a:solidFill>
                  <a:srgbClr val="002060"/>
                </a:solidFill>
                <a:latin typeface="Times New Roman" panose="02020603050405020304" pitchFamily="18" charset="0"/>
                <a:cs typeface="Times New Roman" panose="02020603050405020304" pitchFamily="18" charset="0"/>
              </a:rPr>
              <a:t>are similar to Trend/Fore-casting and Variance Reports, but follow a specific method.</a:t>
            </a:r>
          </a:p>
          <a:p>
            <a:pPr lvl="1"/>
            <a:r>
              <a:rPr lang="en-US" dirty="0">
                <a:solidFill>
                  <a:srgbClr val="002060"/>
                </a:solidFill>
                <a:latin typeface="Times New Roman" panose="02020603050405020304" pitchFamily="18" charset="0"/>
                <a:cs typeface="Times New Roman" panose="02020603050405020304" pitchFamily="18" charset="0"/>
              </a:rPr>
              <a:t>Actual, or “Earned Value” are plotted against expected value.</a:t>
            </a:r>
          </a:p>
        </p:txBody>
      </p:sp>
      <p:sp>
        <p:nvSpPr>
          <p:cNvPr id="12" name="Content Placeholder 3">
            <a:extLst>
              <a:ext uri="{FF2B5EF4-FFF2-40B4-BE49-F238E27FC236}">
                <a16:creationId xmlns:a16="http://schemas.microsoft.com/office/drawing/2014/main" id="{F9BC1FFD-CBE6-28D4-DDF3-EBEE905A54AB}"/>
              </a:ext>
            </a:extLst>
          </p:cNvPr>
          <p:cNvSpPr txBox="1">
            <a:spLocks/>
          </p:cNvSpPr>
          <p:nvPr/>
        </p:nvSpPr>
        <p:spPr>
          <a:xfrm>
            <a:off x="6197600" y="4019999"/>
            <a:ext cx="5145314" cy="1697721"/>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dirty="0">
                <a:solidFill>
                  <a:srgbClr val="002060"/>
                </a:solidFill>
                <a:latin typeface="Times New Roman" panose="02020603050405020304" pitchFamily="18" charset="0"/>
                <a:cs typeface="Times New Roman" panose="02020603050405020304" pitchFamily="18" charset="0"/>
              </a:rPr>
              <a:t>In an “ideal” project, both graphed lines would match perfectly.  A gap indicates variance</a:t>
            </a:r>
          </a:p>
          <a:p>
            <a:r>
              <a:rPr lang="en-US" dirty="0">
                <a:solidFill>
                  <a:srgbClr val="002060"/>
                </a:solidFill>
                <a:latin typeface="Times New Roman" panose="02020603050405020304" pitchFamily="18" charset="0"/>
                <a:cs typeface="Times New Roman" panose="02020603050405020304" pitchFamily="18" charset="0"/>
              </a:rPr>
              <a:t>Some project management software automatically generates this report</a:t>
            </a:r>
          </a:p>
          <a:p>
            <a:r>
              <a:rPr lang="en-US" dirty="0">
                <a:solidFill>
                  <a:srgbClr val="002060"/>
                </a:solidFill>
                <a:latin typeface="Times New Roman" panose="02020603050405020304" pitchFamily="18" charset="0"/>
                <a:cs typeface="Times New Roman" panose="02020603050405020304" pitchFamily="18" charset="0"/>
              </a:rPr>
              <a:t>Data/Metrics: Earned Value, Planned Value</a:t>
            </a:r>
          </a:p>
        </p:txBody>
      </p:sp>
      <p:sp>
        <p:nvSpPr>
          <p:cNvPr id="13" name="Content Placeholder 3">
            <a:extLst>
              <a:ext uri="{FF2B5EF4-FFF2-40B4-BE49-F238E27FC236}">
                <a16:creationId xmlns:a16="http://schemas.microsoft.com/office/drawing/2014/main" id="{6C2FB746-BCA0-3DCA-3D77-2B59137AB65C}"/>
              </a:ext>
            </a:extLst>
          </p:cNvPr>
          <p:cNvSpPr txBox="1">
            <a:spLocks/>
          </p:cNvSpPr>
          <p:nvPr/>
        </p:nvSpPr>
        <p:spPr>
          <a:xfrm>
            <a:off x="762000" y="4238339"/>
            <a:ext cx="5367482" cy="1643687"/>
          </a:xfrm>
          <a:prstGeom prst="rect">
            <a:avLst/>
          </a:prstGeom>
        </p:spPr>
        <p:txBody>
          <a:bodyPr vert="horz" lIns="91440" tIns="45720" rIns="91440" bIns="45720" rtlCol="0">
            <a:normAutofit fontScale="92500"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sz="1800" dirty="0">
                <a:solidFill>
                  <a:srgbClr val="002060"/>
                </a:solidFill>
                <a:latin typeface="Times New Roman" panose="02020603050405020304" pitchFamily="18" charset="0"/>
                <a:cs typeface="Times New Roman" panose="02020603050405020304" pitchFamily="18" charset="0"/>
              </a:rPr>
              <a:t>The expected values may not always be constant/linear.  Projects often plan to work and spend resources at varying rates</a:t>
            </a:r>
          </a:p>
          <a:p>
            <a:r>
              <a:rPr lang="en-US" sz="1800" dirty="0">
                <a:solidFill>
                  <a:srgbClr val="002060"/>
                </a:solidFill>
                <a:latin typeface="Times New Roman" panose="02020603050405020304" pitchFamily="18" charset="0"/>
                <a:cs typeface="Times New Roman" panose="02020603050405020304" pitchFamily="18" charset="0"/>
              </a:rPr>
              <a:t>Often, more data is included to provide clarity</a:t>
            </a:r>
          </a:p>
          <a:p>
            <a:r>
              <a:rPr lang="en-US" sz="1800" dirty="0">
                <a:solidFill>
                  <a:srgbClr val="002060"/>
                </a:solidFill>
                <a:latin typeface="Times New Roman" panose="02020603050405020304" pitchFamily="18" charset="0"/>
                <a:cs typeface="Times New Roman" panose="02020603050405020304" pitchFamily="18" charset="0"/>
              </a:rPr>
              <a:t>Data/Metrics: Schedule Variance, Cost Variance, analysis/clarification where needed</a:t>
            </a:r>
          </a:p>
        </p:txBody>
      </p:sp>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advTm="62688"/>
    </mc:Choice>
    <mc:Fallback xmlns="">
      <p:transition advTm="6268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D2C345F-FE9D-DD48-B4BC-5A0ABFE343AF}"/>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 (3 of 3)</a:t>
            </a:r>
          </a:p>
        </p:txBody>
      </p:sp>
      <p:sp>
        <p:nvSpPr>
          <p:cNvPr id="3" name="Content Placeholder 5">
            <a:extLst>
              <a:ext uri="{FF2B5EF4-FFF2-40B4-BE49-F238E27FC236}">
                <a16:creationId xmlns:a16="http://schemas.microsoft.com/office/drawing/2014/main" id="{9087C8D0-8DDE-3F19-8653-E33D38C98035}"/>
              </a:ext>
            </a:extLst>
          </p:cNvPr>
          <p:cNvSpPr txBox="1">
            <a:spLocks/>
          </p:cNvSpPr>
          <p:nvPr/>
        </p:nvSpPr>
        <p:spPr>
          <a:xfrm>
            <a:off x="620713" y="2141974"/>
            <a:ext cx="7456488"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rgbClr val="FF9300"/>
                </a:solidFill>
                <a:latin typeface="Times New Roman" panose="02020603050405020304" pitchFamily="18" charset="0"/>
                <a:cs typeface="Times New Roman" panose="02020603050405020304" pitchFamily="18" charset="0"/>
              </a:rPr>
              <a:t>Lessons Learned Reports </a:t>
            </a:r>
            <a:r>
              <a:rPr lang="en-US" sz="2000" dirty="0">
                <a:latin typeface="Times New Roman" panose="02020603050405020304" pitchFamily="18" charset="0"/>
                <a:cs typeface="Times New Roman" panose="02020603050405020304" pitchFamily="18" charset="0"/>
              </a:rPr>
              <a:t>present an opportunity for the project team to review, document, learn from, and communicate what went well and what went poorly throughout the project.</a:t>
            </a:r>
          </a:p>
          <a:p>
            <a:pPr lvl="1"/>
            <a:r>
              <a:rPr lang="en-US" sz="1800" dirty="0">
                <a:latin typeface="Times New Roman" panose="02020603050405020304" pitchFamily="18" charset="0"/>
                <a:cs typeface="Times New Roman" panose="02020603050405020304" pitchFamily="18" charset="0"/>
              </a:rPr>
              <a:t>Often three questions are asked:</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start doing</a:t>
            </a:r>
            <a:r>
              <a:rPr lang="en-US" sz="1600" dirty="0">
                <a:latin typeface="Times New Roman" panose="02020603050405020304" pitchFamily="18" charset="0"/>
                <a:cs typeface="Times New Roman" panose="02020603050405020304" pitchFamily="18" charset="0"/>
              </a:rPr>
              <a:t>?</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stop doing</a:t>
            </a:r>
            <a:r>
              <a:rPr lang="en-US" sz="1600" dirty="0">
                <a:latin typeface="Times New Roman" panose="02020603050405020304" pitchFamily="18" charset="0"/>
                <a:cs typeface="Times New Roman" panose="02020603050405020304" pitchFamily="18" charset="0"/>
              </a:rPr>
              <a:t>?</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continue doing</a:t>
            </a:r>
            <a:r>
              <a:rPr lang="en-US" sz="1600" dirty="0">
                <a:latin typeface="Times New Roman" panose="02020603050405020304" pitchFamily="18" charset="0"/>
                <a:cs typeface="Times New Roman" panose="02020603050405020304" pitchFamily="18" charset="0"/>
              </a:rPr>
              <a:t>?</a:t>
            </a:r>
          </a:p>
          <a:p>
            <a:pPr lvl="1"/>
            <a:r>
              <a:rPr lang="en-US" sz="1800" dirty="0">
                <a:latin typeface="Times New Roman" panose="02020603050405020304" pitchFamily="18" charset="0"/>
                <a:cs typeface="Times New Roman" panose="02020603050405020304" pitchFamily="18" charset="0"/>
              </a:rPr>
              <a:t>Also known as a </a:t>
            </a:r>
            <a:r>
              <a:rPr lang="en-US" sz="1800" dirty="0">
                <a:solidFill>
                  <a:srgbClr val="7030A0"/>
                </a:solidFill>
                <a:latin typeface="Times New Roman" panose="02020603050405020304" pitchFamily="18" charset="0"/>
                <a:cs typeface="Times New Roman" panose="02020603050405020304" pitchFamily="18" charset="0"/>
              </a:rPr>
              <a:t>“Postmortem,” </a:t>
            </a:r>
            <a:r>
              <a:rPr lang="en-US" sz="1800" dirty="0">
                <a:latin typeface="Times New Roman" panose="02020603050405020304" pitchFamily="18" charset="0"/>
                <a:cs typeface="Times New Roman" panose="02020603050405020304" pitchFamily="18" charset="0"/>
              </a:rPr>
              <a:t>which implies lessons learned activities are only completed at the end of a project.  In reality, they should happen throughout, and team can benefit immediately</a:t>
            </a:r>
          </a:p>
          <a:p>
            <a:pPr lvl="1"/>
            <a:r>
              <a:rPr lang="en-US" sz="1800" dirty="0">
                <a:latin typeface="Times New Roman" panose="02020603050405020304" pitchFamily="18" charset="0"/>
                <a:cs typeface="Times New Roman" panose="02020603050405020304" pitchFamily="18" charset="0"/>
              </a:rPr>
              <a:t>Previous Lessons Learned reports can also benefit teams completing projects in the future</a:t>
            </a:r>
          </a:p>
        </p:txBody>
      </p:sp>
      <p:pic>
        <p:nvPicPr>
          <p:cNvPr id="8" name="Picture 2" descr="C:\Users\sam\Dropbox\Books\Project Team Leadership and Communication\curriculum\images\ReportLessonsLearned.png">
            <a:extLst>
              <a:ext uri="{FF2B5EF4-FFF2-40B4-BE49-F238E27FC236}">
                <a16:creationId xmlns:a16="http://schemas.microsoft.com/office/drawing/2014/main" id="{CA1F9506-51F5-0D25-ECCE-5E3C4BC23A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088" y="1801784"/>
            <a:ext cx="3265941" cy="4163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advTm="28640"/>
    </mc:Choice>
    <mc:Fallback xmlns="">
      <p:transition advTm="2864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Presented material that contains all the relevant information, is true in every sense, and is not deceptive in any way.</a:t>
            </a:r>
          </a:p>
          <a:p>
            <a:pPr marR="0" lvl="0" algn="l" defTabSz="914400" rtl="0" eaLnBrk="1" fontAlgn="auto" latinLnBrk="0" hangingPunct="1">
              <a:lnSpc>
                <a:spcPct val="120000"/>
              </a:lnSpc>
              <a:spcBef>
                <a:spcPts val="1000"/>
              </a:spcBef>
              <a:spcAft>
                <a:spcPts val="0"/>
              </a:spcAft>
              <a:buClr>
                <a:srgbClr val="415588"/>
              </a:buClr>
              <a:buSzPct val="100000"/>
              <a:tabLst/>
              <a:defRPr/>
            </a:pPr>
            <a:endParaRPr lang="en-US" sz="2800" dirty="0">
              <a:solidFill>
                <a:srgbClr val="002060"/>
              </a:solidFill>
              <a:latin typeface="Century Gothic" panose="020B0502020202020204"/>
              <a:ea typeface="ＭＳ Ｐゴシック" panose="020B0600070205080204" pitchFamily="34" charset="-128"/>
            </a:endParaRPr>
          </a:p>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8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4159631-3F11-A3C9-7321-96D51C07A972}"/>
              </a:ext>
            </a:extLst>
          </p:cNvPr>
          <p:cNvPicPr>
            <a:picLocks noChangeAspect="1"/>
          </p:cNvPicPr>
          <p:nvPr/>
        </p:nvPicPr>
        <p:blipFill>
          <a:blip r:embed="rId3"/>
          <a:stretch>
            <a:fillRect/>
          </a:stretch>
        </p:blipFill>
        <p:spPr>
          <a:xfrm>
            <a:off x="8083525" y="3429000"/>
            <a:ext cx="2362200" cy="175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82149752"/>
      </p:ext>
    </p:extLst>
  </p:cSld>
  <p:clrMapOvr>
    <a:masterClrMapping/>
  </p:clrMapOvr>
  <mc:AlternateContent xmlns:mc="http://schemas.openxmlformats.org/markup-compatibility/2006" xmlns:p14="http://schemas.microsoft.com/office/powerpoint/2010/main">
    <mc:Choice Requires="p14">
      <p:transition p14:dur="10" advTm="59872"/>
    </mc:Choice>
    <mc:Fallback xmlns="">
      <p:transition advTm="5987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presents the majority of ethical decisions for most individuals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Ethics focus on truthfulness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Honesty before the project begins </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Ensuring that the project team and stakeholders are presented with an honest view of circumstances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Trying to understand the truth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Remember that perceptions can be inaccurate.  Seek the whole truth</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Being truthful in all communications</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Stressful or less-than-ideal circumstances make this difficulty.  Trust is built in the bad times, not the good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Creating an environment where others tell the truth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a leader or peer, consistently telling the truth communicates to others that truthfulness is the only acceptable option</a:t>
            </a: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Ethical Communication</a:t>
            </a:r>
          </a:p>
        </p:txBody>
      </p:sp>
    </p:spTree>
    <p:extLst>
      <p:ext uri="{BB962C8B-B14F-4D97-AF65-F5344CB8AC3E}">
        <p14:creationId xmlns:p14="http://schemas.microsoft.com/office/powerpoint/2010/main" val="316449575"/>
      </p:ext>
    </p:extLst>
  </p:cSld>
  <p:clrMapOvr>
    <a:masterClrMapping/>
  </p:clrMapOvr>
  <mc:AlternateContent xmlns:mc="http://schemas.openxmlformats.org/markup-compatibility/2006" xmlns:p14="http://schemas.microsoft.com/office/powerpoint/2010/main">
    <mc:Choice Requires="p14">
      <p:transition p14:dur="10" advTm="129792"/>
    </mc:Choice>
    <mc:Fallback xmlns="">
      <p:transition advTm="12979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 fall into 2 groups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Those who </a:t>
            </a:r>
            <a:r>
              <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affect the project</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often the most apparent to the team and the most demanding</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Those who are </a:t>
            </a:r>
            <a:r>
              <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affected by the project</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often easier to ignore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Expectations have a direct connection to perception, and perception is influenced by communication.  Several factors can affect this: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 previous projects and experiences.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Patterns of communication and normal rhythms of the organizational environment.</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Expectations of individual stakeholders: simply asking is often most effective here</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Previous commitments made by the project team.  These should be carefully recorded and considered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Hard data: numbers (metrics, reports, etc.) and appropriate context are extremely valuable</a:t>
            </a: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Stakeholder Expectation Management</a:t>
            </a:r>
          </a:p>
        </p:txBody>
      </p:sp>
    </p:spTree>
    <p:extLst>
      <p:ext uri="{BB962C8B-B14F-4D97-AF65-F5344CB8AC3E}">
        <p14:creationId xmlns:p14="http://schemas.microsoft.com/office/powerpoint/2010/main" val="329121240"/>
      </p:ext>
    </p:extLst>
  </p:cSld>
  <p:clrMapOvr>
    <a:masterClrMapping/>
  </p:clrMapOvr>
  <mc:AlternateContent xmlns:mc="http://schemas.openxmlformats.org/markup-compatibility/2006" xmlns:p14="http://schemas.microsoft.com/office/powerpoint/2010/main">
    <mc:Choice Requires="p14">
      <p:transition p14:dur="10" advTm="248576"/>
    </mc:Choice>
    <mc:Fallback xmlns="">
      <p:transition advTm="24857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following are steps you can take to improve your leadership communication skills: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Have a purpose for your communication.</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Before you speak or send correspondence, make sure you have a clear goal, so your message stays focused.</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sure your team members fully understand your agenda.</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Explain the objective of the conversation so your team members understand their responsibilities and what you expect of them.</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Choose your words carefully.</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Each word you use should have a specific purpose for a more straightforward message. Think before you speak, and reread and written communication before you send it.</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Eliminate fillers from your vocabulary.</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Reducing fillers, such as "um," can make you seem more confident and composed when you speak. If you need to, you can take a short pause before completing a thought instead of filling the space.</a:t>
            </a:r>
          </a:p>
        </p:txBody>
      </p:sp>
      <p:sp>
        <p:nvSpPr>
          <p:cNvPr id="8" name="TextBox 7">
            <a:extLst>
              <a:ext uri="{FF2B5EF4-FFF2-40B4-BE49-F238E27FC236}">
                <a16:creationId xmlns:a16="http://schemas.microsoft.com/office/drawing/2014/main" id="{AF12EB22-4E82-6B27-AFEA-798CA30F048D}"/>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Improve Leadership Communication Skills?</a:t>
            </a:r>
          </a:p>
        </p:txBody>
      </p:sp>
    </p:spTree>
    <p:extLst>
      <p:ext uri="{BB962C8B-B14F-4D97-AF65-F5344CB8AC3E}">
        <p14:creationId xmlns:p14="http://schemas.microsoft.com/office/powerpoint/2010/main" val="845974996"/>
      </p:ext>
    </p:extLst>
  </p:cSld>
  <p:clrMapOvr>
    <a:masterClrMapping/>
  </p:clrMapOvr>
  <mc:AlternateContent xmlns:mc="http://schemas.openxmlformats.org/markup-compatibility/2006" xmlns:p14="http://schemas.microsoft.com/office/powerpoint/2010/main">
    <mc:Choice Requires="p14">
      <p:transition p14:dur="10" advTm="173728"/>
    </mc:Choice>
    <mc:Fallback xmlns="">
      <p:transition advTm="17372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Teams may not give communication enough consideration because in general communication is a large part of everyday life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requires careful planning, and should consider factors such as the appropriate channel and potential blockers.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Carefully consider whether interactive, push, pull, and hybrid communication types are appropriate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External communication affects the expectations of stakeholders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represents the majority of ethical considerations for project teams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communicating with metrics and reports, special consideration must be given to how they are perceived.  Provide appropriate interpretation and context.</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improve leadership communication skills?</a:t>
            </a: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1268748807"/>
      </p:ext>
    </p:extLst>
  </p:cSld>
  <p:clrMapOvr>
    <a:masterClrMapping/>
  </p:clrMapOvr>
  <mc:AlternateContent xmlns:mc="http://schemas.openxmlformats.org/markup-compatibility/2006" xmlns:p14="http://schemas.microsoft.com/office/powerpoint/2010/main">
    <mc:Choice Requires="p14">
      <p:transition p14:dur="10" advTm="41696"/>
    </mc:Choice>
    <mc:Fallback xmlns="">
      <p:transition advTm="4169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7136"/>
    </mc:Choice>
    <mc:Fallback xmlns="">
      <p:transition spd="slow" advTm="713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mc:AlternateContent xmlns:mc="http://schemas.openxmlformats.org/markup-compatibility/2006" xmlns:p14="http://schemas.microsoft.com/office/powerpoint/2010/main">
    <mc:Choice Requires="p14">
      <p:transition spd="slow" p14:dur="2000" advTm="3648"/>
    </mc:Choice>
    <mc:Fallback xmlns="">
      <p:transition spd="slow" advTm="364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C7993CE-61BC-4AC7-8BD6-59DA4E5CCF06}"/>
</file>

<file path=customXml/itemProps2.xml><?xml version="1.0" encoding="utf-8"?>
<ds:datastoreItem xmlns:ds="http://schemas.openxmlformats.org/officeDocument/2006/customXml" ds:itemID="{F2A3E498-E023-4186-A631-DE9840425D26}"/>
</file>

<file path=customXml/itemProps3.xml><?xml version="1.0" encoding="utf-8"?>
<ds:datastoreItem xmlns:ds="http://schemas.openxmlformats.org/officeDocument/2006/customXml" ds:itemID="{8C762F99-34ED-43EB-9A8F-1D8246DA75F0}"/>
</file>

<file path=docProps/app.xml><?xml version="1.0" encoding="utf-8"?>
<Properties xmlns="http://schemas.openxmlformats.org/officeDocument/2006/extended-properties" xmlns:vt="http://schemas.openxmlformats.org/officeDocument/2006/docPropsVTypes">
  <TotalTime>2665</TotalTime>
  <Words>3422</Words>
  <Application>Microsoft Macintosh PowerPoint</Application>
  <PresentationFormat>Widescreen</PresentationFormat>
  <Paragraphs>502</Paragraphs>
  <Slides>44</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272</cp:revision>
  <dcterms:created xsi:type="dcterms:W3CDTF">2023-04-29T09:08:23Z</dcterms:created>
  <dcterms:modified xsi:type="dcterms:W3CDTF">2024-11-11T21:16:09Z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