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6"/>
  </p:notesMasterIdLst>
  <p:sldIdLst>
    <p:sldId id="480" r:id="rId5"/>
    <p:sldId id="303" r:id="rId6"/>
    <p:sldId id="313" r:id="rId7"/>
    <p:sldId id="507" r:id="rId8"/>
    <p:sldId id="506" r:id="rId9"/>
    <p:sldId id="495" r:id="rId10"/>
    <p:sldId id="496" r:id="rId11"/>
    <p:sldId id="497" r:id="rId12"/>
    <p:sldId id="256" r:id="rId13"/>
    <p:sldId id="499" r:id="rId14"/>
    <p:sldId id="500" r:id="rId15"/>
    <p:sldId id="501" r:id="rId16"/>
    <p:sldId id="306" r:id="rId17"/>
    <p:sldId id="498" r:id="rId18"/>
    <p:sldId id="502" r:id="rId19"/>
    <p:sldId id="503" r:id="rId20"/>
    <p:sldId id="504" r:id="rId21"/>
    <p:sldId id="505" r:id="rId22"/>
    <p:sldId id="508" r:id="rId23"/>
    <p:sldId id="271"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7"/>
            <p14:sldId id="506"/>
            <p14:sldId id="495"/>
            <p14:sldId id="496"/>
            <p14:sldId id="497"/>
            <p14:sldId id="256"/>
            <p14:sldId id="499"/>
            <p14:sldId id="500"/>
            <p14:sldId id="501"/>
            <p14:sldId id="306"/>
            <p14:sldId id="498"/>
            <p14:sldId id="502"/>
            <p14:sldId id="503"/>
            <p14:sldId id="504"/>
            <p14:sldId id="505"/>
            <p14:sldId id="508"/>
            <p14:sldId id="2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52" autoAdjust="0"/>
    <p:restoredTop sz="93738" autoAdjust="0"/>
  </p:normalViewPr>
  <p:slideViewPr>
    <p:cSldViewPr snapToGrid="0">
      <p:cViewPr varScale="1">
        <p:scale>
          <a:sx n="77" d="100"/>
          <a:sy n="77" d="100"/>
        </p:scale>
        <p:origin x="83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09/01/2026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9246991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786041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2556022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09/01/2026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09/01/2026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09/01/2026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09/01/2026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09/01/2026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09/01/2026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09/01/2026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09/01/2026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09/01/2026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09/01/2026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09/01/2026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09/01/2026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15.jpeg"/><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17.jpeg"/><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6.xml"/><Relationship Id="rId1" Type="http://schemas.openxmlformats.org/officeDocument/2006/relationships/tags" Target="../tags/tag3.xml"/><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6.xml"/><Relationship Id="rId1" Type="http://schemas.openxmlformats.org/officeDocument/2006/relationships/tags" Target="../tags/tag4.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6.xml"/><Relationship Id="rId1" Type="http://schemas.openxmlformats.org/officeDocument/2006/relationships/tags" Target="../tags/tag5.x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17.xml"/><Relationship Id="rId1" Type="http://schemas.openxmlformats.org/officeDocument/2006/relationships/tags" Target="../tags/tag6.xml"/><Relationship Id="rId6" Type="http://schemas.openxmlformats.org/officeDocument/2006/relationships/image" Target="../media/image29.png"/><Relationship Id="rId5" Type="http://schemas.openxmlformats.org/officeDocument/2006/relationships/image" Target="../media/image28.sv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92431" y="4284916"/>
            <a:ext cx="4886463" cy="461665"/>
          </a:xfrm>
          <a:prstGeom prst="rect">
            <a:avLst/>
          </a:prstGeom>
          <a:noFill/>
        </p:spPr>
        <p:txBody>
          <a:bodyPr wrap="square" rtlCol="0">
            <a:spAutoFit/>
          </a:bodyPr>
          <a:lstStyle/>
          <a:p>
            <a:r>
              <a:rPr lang="ar-SY" sz="2400" b="1" dirty="0">
                <a:latin typeface="Tahoma" panose="020B0604030504040204" pitchFamily="34" charset="0"/>
                <a:ea typeface="Tahoma" panose="020B0604030504040204" pitchFamily="34" charset="0"/>
                <a:cs typeface="Tahoma" panose="020B0604030504040204" pitchFamily="34" charset="0"/>
              </a:rPr>
              <a:t>د. عقبة الوليد الصبّاغ</a:t>
            </a:r>
            <a:endParaRPr lang="en-US" sz="2400" b="1" dirty="0">
              <a:latin typeface="Tahoma" panose="020B0604030504040204" pitchFamily="34" charset="0"/>
              <a:ea typeface="Tahoma" panose="020B0604030504040204" pitchFamily="34" charset="0"/>
              <a:cs typeface="Tahoma" panose="020B0604030504040204" pitchFamily="34" charset="0"/>
            </a:endParaRPr>
          </a:p>
        </p:txBody>
      </p:sp>
      <p:sp>
        <p:nvSpPr>
          <p:cNvPr id="31" name="TextBox 30"/>
          <p:cNvSpPr txBox="1"/>
          <p:nvPr/>
        </p:nvSpPr>
        <p:spPr>
          <a:xfrm>
            <a:off x="194617" y="2728893"/>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فن التفاوض وخدمة العملاء</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34" name="Rectangle: Rounded Corners 33"/>
          <p:cNvSpPr/>
          <p:nvPr/>
        </p:nvSpPr>
        <p:spPr>
          <a:xfrm>
            <a:off x="-254515" y="577938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bg1"/>
                </a:solidFill>
                <a:latin typeface="Tahoma" panose="020B0604030504040204" pitchFamily="34" charset="0"/>
                <a:ea typeface="Tahoma" panose="020B0604030504040204" pitchFamily="34" charset="0"/>
                <a:cs typeface="Tahoma" panose="020B0604030504040204" pitchFamily="34" charset="0"/>
              </a:rPr>
              <a:t>المحاضرة التعريفية</a:t>
            </a:r>
            <a:endParaRPr lang="en-US" sz="26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501575" y="3532729"/>
            <a:ext cx="7823890" cy="769441"/>
          </a:xfrm>
          <a:prstGeom prst="rect">
            <a:avLst/>
          </a:prstGeom>
          <a:noFill/>
        </p:spPr>
        <p:txBody>
          <a:bodyPr wrap="square" rtlCol="0">
            <a:spAutoFit/>
          </a:bodyPr>
          <a:lstStyle/>
          <a:p>
            <a:pPr algn="ctr"/>
            <a:r>
              <a:rPr lang="ar-SY" sz="4400" b="1" dirty="0">
                <a:solidFill>
                  <a:srgbClr val="00B0F0"/>
                </a:solidFill>
                <a:latin typeface="Tahoma" panose="020B0604030504040204" pitchFamily="34" charset="0"/>
                <a:ea typeface="Tahoma" panose="020B0604030504040204" pitchFamily="34" charset="0"/>
                <a:cs typeface="Tahoma" panose="020B0604030504040204" pitchFamily="34" charset="0"/>
              </a:rPr>
              <a:t>فن التفاوض وخدمة العملاء</a:t>
            </a:r>
            <a:endParaRPr lang="en-US" sz="44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04724" y="453447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التعريفية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390103" y="4999084"/>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MKT421</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678"/>
    </mc:Choice>
    <mc:Fallback xmlns="">
      <p:transition spd="slow" advTm="1267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28932" y="689393"/>
            <a:ext cx="4923523" cy="523220"/>
          </a:xfrm>
          <a:prstGeom prst="rect">
            <a:avLst/>
          </a:prstGeom>
          <a:noFill/>
        </p:spPr>
        <p:txBody>
          <a:bodyPr wrap="square" rtlCol="0">
            <a:spAutoFit/>
          </a:bodyPr>
          <a:lstStyle/>
          <a:p>
            <a:pPr algn="ct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1091499"/>
            <a:ext cx="8417320" cy="5107873"/>
          </a:xfrm>
          <a:prstGeom prst="rect">
            <a:avLst/>
          </a:prstGeom>
          <a:noFill/>
        </p:spPr>
        <p:txBody>
          <a:bodyPr wrap="square" rtlCol="0">
            <a:spAutoFit/>
          </a:bodyPr>
          <a:lstStyle/>
          <a:p>
            <a:pPr algn="just" rtl="1">
              <a:lnSpc>
                <a:spcPct val="150000"/>
              </a:lnSpc>
            </a:pPr>
            <a:r>
              <a:rPr lang="ar-SY" sz="2200" dirty="0"/>
              <a:t>يشهد عالم الأعمال المعاصر تزايدًا في حدة المنافسة وتنوّع بيئات التفاعل مع العملاء، مما يجعل امتلاك مهارات التفاوض والتعامل الاحترافي مع العملاء عنصرًا أساسيًا في نجاح المؤسسات واستدامة علاقاتها السوقية. </a:t>
            </a:r>
          </a:p>
          <a:p>
            <a:pPr algn="just" rtl="1">
              <a:lnSpc>
                <a:spcPct val="150000"/>
              </a:lnSpc>
            </a:pPr>
            <a:r>
              <a:rPr lang="ar-SY" sz="2200" dirty="0"/>
              <a:t>يهدف هذا المقرر إلى دراسة مبادئ وفنون التفاوض وتطبيقاتها العملية في سياقات الأعمال وخدمة العملاء، مع التركيز على فهم السلوك التفاوضي، تطوير مهارات التواصل الفعّال، وإدارة المواقف التفاعلية المعقدة. يتناول المقرر استراتيجيات التفاوض المختلفة، ولغة الجسد والاتصال غير اللفظي، وآليات معالجة الاعتراضات واسترداد الخدمة وبناء الثقة مع العملاء. كما يسلّط الضوء على التكامل بين التفاوض وخدمة العملاء في البيئات التقليدية والرقمية، ودور التقنيات الحديثة والذكاء الاصطناعي في تحسين تجربة العميل وإدارة التفاعل عبر القنوات الإلكترونية، مع الاهتمام بالأبعاد الأخلاقية والمهنية للسلوك التفاوضي.</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1789"/>
    </mc:Choice>
    <mc:Fallback xmlns="">
      <p:transition spd="slow" advTm="26178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000706"/>
            <a:ext cx="4923523"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محتويات المحاضرة التعريفية</a:t>
            </a:r>
            <a:endParaRPr lang="en-US" sz="2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866313" y="1833417"/>
            <a:ext cx="8417320" cy="4276042"/>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rPr>
              <a:t>تعريف بمدرس المقرر</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rPr>
              <a:t>وصف مختصر للمقرر</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rPr>
              <a:t>أهدف المقرر</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rPr>
              <a:t>محتوى المقرر</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rPr>
              <a:t>مخرجات التعلم</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rPr>
              <a:t>الأساليب والأدوات التعليمية</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rPr>
              <a:t>أساليب التقييم</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rPr>
              <a:t>مراجع المقرر</a:t>
            </a:r>
            <a:endParaRPr lang="en-US" sz="2300" b="1" dirty="0">
              <a:latin typeface="Tahoma" panose="020B0604030504040204" pitchFamily="34" charset="0"/>
              <a:ea typeface="Tahoma" panose="020B0604030504040204" pitchFamily="34"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66598070"/>
      </p:ext>
    </p:extLst>
  </p:cSld>
  <p:clrMapOvr>
    <a:masterClrMapping/>
  </p:clrMapOvr>
  <mc:AlternateContent xmlns:mc="http://schemas.openxmlformats.org/markup-compatibility/2006" xmlns:p14="http://schemas.microsoft.com/office/powerpoint/2010/main">
    <mc:Choice Requires="p14">
      <p:transition spd="slow" p14:dur="2000" advTm="130205"/>
    </mc:Choice>
    <mc:Fallback xmlns="">
      <p:transition spd="slow" advTm="13020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000706"/>
            <a:ext cx="4923523"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التعريف بمدرس المقرر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599946"/>
            <a:ext cx="8417320" cy="4416978"/>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SY" sz="2100" dirty="0">
                <a:latin typeface="Tahoma" panose="020B0604030504040204" pitchFamily="34" charset="0"/>
                <a:ea typeface="Tahoma" panose="020B0604030504040204" pitchFamily="34" charset="0"/>
              </a:rPr>
              <a:t>عقبة الوليد الصبّاغ.</a:t>
            </a:r>
          </a:p>
          <a:p>
            <a:pPr marL="285750" indent="-285750" algn="r" rtl="1">
              <a:lnSpc>
                <a:spcPct val="150000"/>
              </a:lnSpc>
              <a:buFont typeface="Arial" panose="020B0604020202020204" pitchFamily="34" charset="0"/>
              <a:buChar char="•"/>
            </a:pPr>
            <a:r>
              <a:rPr lang="ar-SY" sz="2100" dirty="0">
                <a:latin typeface="Tahoma" panose="020B0604030504040204" pitchFamily="34" charset="0"/>
                <a:ea typeface="Tahoma" panose="020B0604030504040204" pitchFamily="34" charset="0"/>
              </a:rPr>
              <a:t>حائز على درجة الدكتوراه في التسويق من جامعة حلب في سورية سنة 2019. </a:t>
            </a:r>
          </a:p>
          <a:p>
            <a:pPr marL="285750" indent="-285750" algn="r" rtl="1">
              <a:lnSpc>
                <a:spcPct val="150000"/>
              </a:lnSpc>
              <a:buFont typeface="Arial" panose="020B0604020202020204" pitchFamily="34" charset="0"/>
              <a:buChar char="•"/>
            </a:pPr>
            <a:r>
              <a:rPr lang="ar-SY" sz="2100" dirty="0">
                <a:latin typeface="Tahoma" panose="020B0604030504040204" pitchFamily="34" charset="0"/>
                <a:ea typeface="Tahoma" panose="020B0604030504040204" pitchFamily="34" charset="0"/>
              </a:rPr>
              <a:t>المهام والوظائف ضمن المجال الأكاديمي:</a:t>
            </a:r>
          </a:p>
          <a:p>
            <a:pPr marL="517525" indent="-285750" algn="r" defTabSz="625475" rtl="1">
              <a:lnSpc>
                <a:spcPct val="150000"/>
              </a:lnSpc>
              <a:buFont typeface="Wingdings" panose="05000000000000000000" pitchFamily="2" charset="2"/>
              <a:buChar char="Ø"/>
              <a:tabLst>
                <a:tab pos="576263" algn="l"/>
                <a:tab pos="746125" algn="l"/>
              </a:tabLst>
            </a:pPr>
            <a:r>
              <a:rPr lang="ar-SY" sz="2100" dirty="0">
                <a:latin typeface="Tahoma" panose="020B0604030504040204" pitchFamily="34" charset="0"/>
                <a:ea typeface="Tahoma" panose="020B0604030504040204" pitchFamily="34" charset="0"/>
              </a:rPr>
              <a:t>عضو هيئة تدريسية في قسم التسويق في جامعة حلب</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rPr>
              <a:t>عضو مجلس قسم التسويق ضمن كلية الاقتصاد في جامعة حلب</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rPr>
              <a:t>عضو هيئة تدريسية في جامعة الشهباء</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rPr>
              <a:t>الإشراف على رسائل ماجستير ضمن قسم التسويق</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rPr>
              <a:t>تحكيم أبحاث علمية والمشاركة في لجان حكم على رسائل الماجستير في مجال التسويق</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rPr>
              <a:t>حالياً عضو هيئة تدريسية في جامعة </a:t>
            </a:r>
            <a:r>
              <a:rPr lang="en-US" sz="2200" b="1" dirty="0">
                <a:latin typeface="Times New Roman" panose="02020603050405020304" pitchFamily="18" charset="0"/>
              </a:rPr>
              <a:t>Midocean</a:t>
            </a:r>
            <a:endParaRPr lang="ar-SY" sz="2200" b="1" dirty="0">
              <a:latin typeface="Times New Roman" panose="02020603050405020304" pitchFamily="18"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68508927"/>
      </p:ext>
    </p:extLst>
  </p:cSld>
  <p:clrMapOvr>
    <a:masterClrMapping/>
  </p:clrMapOvr>
  <mc:AlternateContent xmlns:mc="http://schemas.openxmlformats.org/markup-compatibility/2006" xmlns:p14="http://schemas.microsoft.com/office/powerpoint/2010/main">
    <mc:Choice Requires="p14">
      <p:transition spd="slow" p14:dur="2000" advTm="80013"/>
    </mc:Choice>
    <mc:Fallback xmlns="">
      <p:transition spd="slow" advTm="8001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245680" y="1060782"/>
            <a:ext cx="3902032" cy="523220"/>
          </a:xfrm>
          <a:prstGeom prst="rect">
            <a:avLst/>
          </a:prstGeom>
          <a:noFill/>
        </p:spPr>
        <p:txBody>
          <a:bodyPr wrap="square" rtlCol="0">
            <a:spAutoFit/>
          </a:bodyPr>
          <a:lstStyle/>
          <a:p>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وصف مختصر للمقرر</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745340"/>
            <a:ext cx="10541000" cy="4922951"/>
          </a:xfrm>
          <a:prstGeom prst="rect">
            <a:avLst/>
          </a:prstGeom>
          <a:noFill/>
        </p:spPr>
        <p:txBody>
          <a:bodyPr wrap="square" rtlCol="0">
            <a:spAutoFit/>
          </a:bodyPr>
          <a:lstStyle/>
          <a:p>
            <a:pPr algn="just" rtl="1">
              <a:lnSpc>
                <a:spcPct val="200000"/>
              </a:lnSpc>
            </a:pPr>
            <a:r>
              <a:rPr lang="ar-SY" sz="2000" dirty="0">
                <a:latin typeface="Tahoma" panose="020B0604030504040204" pitchFamily="34" charset="0"/>
                <a:ea typeface="Tahoma" panose="020B0604030504040204" pitchFamily="34" charset="0"/>
              </a:rPr>
              <a:t>يركز هذا المقرر على دراسة الأسس والمبادئ العملية لفن التفاوض وتطبيقاته في بيئات الأعمال وخدمة العملاء. فيتناول تحليل عناصر التفاوض ومكوناته الأساسية، وأنماط السلوك التفاوضي واستراتيجيات إدارة المواقف التفاعلية مع العملاء. يشمل المقرر تطوير مهارات التواصل، الإصغاء الفعّال، التحكم بالعواطف، واستخدام لغة الجسد في تحقيق نتائج تفاوضية متوازنة. كما يركز على التكامل بين التفاوض وخدمة العملاء في معالجة الشكاوى واسترداد الخدمة وبناء الثقة والالتزام لدى العملاء. يستعرض المقرر التفاوض في البيئات الرقمية وتطبيقات الذكاء الاصطناعي في خدمة العملاء وإدارة العلاقة مع العميل. يوفر المقرر مزيجًا متوازنًا بين الإطار النظري والتطبيق العملي من خلال دراسة حالات واقعية وتمارين محاكاة تفاوضية، بما يمكّن الطلبة من تطوير كفاءاتهم المهنية في التفاوض والخدمة عالية الجودة.</a:t>
            </a:r>
            <a:endParaRPr lang="en-US" sz="2000" dirty="0">
              <a:latin typeface="Times New Roman" panose="02020603050405020304" pitchFamily="18" charset="0"/>
            </a:endParaRPr>
          </a:p>
          <a:p>
            <a:pPr>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B9B874E-A2D9-45BE-B830-7E50704822EA}"/>
              </a:ext>
            </a:extLst>
          </p:cNvPr>
          <p:cNvPicPr>
            <a:picLocks noChangeAspect="1"/>
          </p:cNvPicPr>
          <p:nvPr/>
        </p:nvPicPr>
        <p:blipFill>
          <a:blip r:embed="rId3"/>
          <a:stretch>
            <a:fillRect/>
          </a:stretch>
        </p:blipFill>
        <p:spPr>
          <a:xfrm>
            <a:off x="8197561" y="1058440"/>
            <a:ext cx="1147854" cy="900042"/>
          </a:xfrm>
          <a:prstGeom prst="rect">
            <a:avLst/>
          </a:prstGeom>
        </p:spPr>
      </p:pic>
    </p:spTree>
    <p:extLst>
      <p:ext uri="{BB962C8B-B14F-4D97-AF65-F5344CB8AC3E}">
        <p14:creationId xmlns:p14="http://schemas.microsoft.com/office/powerpoint/2010/main" val="3754601078"/>
      </p:ext>
    </p:extLst>
  </p:cSld>
  <p:clrMapOvr>
    <a:masterClrMapping/>
  </p:clrMapOvr>
  <mc:AlternateContent xmlns:mc="http://schemas.openxmlformats.org/markup-compatibility/2006" xmlns:p14="http://schemas.microsoft.com/office/powerpoint/2010/main">
    <mc:Choice Requires="p14">
      <p:transition p14:dur="10" advTm="253494"/>
    </mc:Choice>
    <mc:Fallback xmlns="">
      <p:transition advTm="25349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54531" y="1043125"/>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أهداف المقرر</a:t>
            </a:r>
          </a:p>
        </p:txBody>
      </p:sp>
      <p:sp>
        <p:nvSpPr>
          <p:cNvPr id="5" name="Rectangle 4"/>
          <p:cNvSpPr/>
          <p:nvPr/>
        </p:nvSpPr>
        <p:spPr>
          <a:xfrm>
            <a:off x="8140148" y="693617"/>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685495"/>
            <a:ext cx="10541000" cy="4307077"/>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Y" sz="2000" dirty="0">
                <a:latin typeface="Tahoma" panose="020B0604030504040204" pitchFamily="34" charset="0"/>
                <a:ea typeface="Tahoma" panose="020B0604030504040204" pitchFamily="34" charset="0"/>
              </a:rPr>
              <a:t>فهم المفاهيم الأساسية لفن التفاوض وعناصره ومبادئه وتحليل المواقف التفاوضية في بيئات الأعمال.</a:t>
            </a:r>
          </a:p>
          <a:p>
            <a:pPr marL="285750" indent="-285750" algn="r" rtl="1">
              <a:lnSpc>
                <a:spcPct val="200000"/>
              </a:lnSpc>
              <a:buFont typeface="Arial" panose="020B0604020202020204" pitchFamily="34" charset="0"/>
              <a:buChar char="•"/>
            </a:pPr>
            <a:r>
              <a:rPr lang="ar-SY" sz="2000" dirty="0">
                <a:latin typeface="Tahoma" panose="020B0604030504040204" pitchFamily="34" charset="0"/>
                <a:ea typeface="Tahoma" panose="020B0604030504040204" pitchFamily="34" charset="0"/>
              </a:rPr>
              <a:t>تنمية قدرة الطالب على اختيار وتطبيق استراتيجيات التفاوض المناسبة وفق السياق. </a:t>
            </a:r>
          </a:p>
          <a:p>
            <a:pPr marL="285750" indent="-285750" algn="r" rtl="1">
              <a:lnSpc>
                <a:spcPct val="200000"/>
              </a:lnSpc>
              <a:buFont typeface="Arial" panose="020B0604020202020204" pitchFamily="34" charset="0"/>
              <a:buChar char="•"/>
            </a:pPr>
            <a:r>
              <a:rPr lang="ar-SY" sz="2000" dirty="0">
                <a:latin typeface="Tahoma" panose="020B0604030504040204" pitchFamily="34" charset="0"/>
                <a:ea typeface="Tahoma" panose="020B0604030504040204" pitchFamily="34" charset="0"/>
              </a:rPr>
              <a:t>تطوير مهارات التواصل التفاوضي، بما في ذلك الإصغاء الفعّال، بناء الرسائل، التحكم بالعواطف، وإدارة المواقف الصعبة.</a:t>
            </a:r>
          </a:p>
          <a:p>
            <a:pPr marL="285750" indent="-285750" algn="r" rtl="1">
              <a:lnSpc>
                <a:spcPct val="200000"/>
              </a:lnSpc>
              <a:buFont typeface="Arial" panose="020B0604020202020204" pitchFamily="34" charset="0"/>
              <a:buChar char="•"/>
            </a:pPr>
            <a:r>
              <a:rPr lang="ar-SY" sz="2000" dirty="0">
                <a:latin typeface="Tahoma" panose="020B0604030504040204" pitchFamily="34" charset="0"/>
                <a:ea typeface="Tahoma" panose="020B0604030504040204" pitchFamily="34" charset="0"/>
              </a:rPr>
              <a:t>تعزيز وعي الطالب بدور لغة الجسد والاتصال غير اللفظي في التفاوض.</a:t>
            </a:r>
          </a:p>
          <a:p>
            <a:pPr marL="285750" indent="-285750" algn="r" rtl="1">
              <a:lnSpc>
                <a:spcPct val="200000"/>
              </a:lnSpc>
              <a:buFont typeface="Arial" panose="020B0604020202020204" pitchFamily="34" charset="0"/>
              <a:buChar char="•"/>
            </a:pPr>
            <a:r>
              <a:rPr lang="ar-SY" sz="2000" dirty="0">
                <a:latin typeface="Tahoma" panose="020B0604030504040204" pitchFamily="34" charset="0"/>
                <a:ea typeface="Tahoma" panose="020B0604030504040204" pitchFamily="34" charset="0"/>
              </a:rPr>
              <a:t>تمكين الطالب من دمج مهارات التفاوض ضمن سياقات خدمة العملاء.</a:t>
            </a:r>
          </a:p>
          <a:p>
            <a:pPr marL="285750" indent="-285750" algn="r" rtl="1">
              <a:lnSpc>
                <a:spcPct val="200000"/>
              </a:lnSpc>
              <a:buFont typeface="Arial" panose="020B0604020202020204" pitchFamily="34" charset="0"/>
              <a:buChar char="•"/>
            </a:pPr>
            <a:r>
              <a:rPr lang="ar-SY" sz="2000" dirty="0">
                <a:latin typeface="Tahoma" panose="020B0604030504040204" pitchFamily="34" charset="0"/>
                <a:ea typeface="Tahoma" panose="020B0604030504040204" pitchFamily="34" charset="0"/>
              </a:rPr>
              <a:t>ترسيخ القيم المهنية والأخلاقية في السلوك التفاوضي</a:t>
            </a:r>
          </a:p>
          <a:p>
            <a:pPr marL="285750" indent="-285750" algn="r" rtl="1">
              <a:lnSpc>
                <a:spcPct val="200000"/>
              </a:lnSpc>
              <a:buFont typeface="Arial" panose="020B0604020202020204" pitchFamily="34" charset="0"/>
              <a:buChar char="•"/>
            </a:pPr>
            <a:r>
              <a:rPr lang="ar-SY" sz="2000" dirty="0">
                <a:latin typeface="Tahoma" panose="020B0604030504040204" pitchFamily="34" charset="0"/>
                <a:ea typeface="Tahoma" panose="020B0604030504040204" pitchFamily="34" charset="0"/>
              </a:rPr>
              <a:t>إعداد الطالب لتطبيق مهارات التفاوض وخدمة العملاء في البيئات الرقمية.</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48" name="Picture 4" descr="50,100+ Setting Goals Stock Illustrations, Royalty-Free Vector Graphics &amp; Clip  Art - iStock | Setting goals at work, Woman setting goals, Setting goals  illustration">
            <a:extLst>
              <a:ext uri="{FF2B5EF4-FFF2-40B4-BE49-F238E27FC236}">
                <a16:creationId xmlns:a16="http://schemas.microsoft.com/office/drawing/2014/main" id="{87453132-7CC4-4176-B3F2-F19C2F48A3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27753" y="3638650"/>
            <a:ext cx="2100609" cy="21006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3788132"/>
      </p:ext>
    </p:extLst>
  </p:cSld>
  <p:clrMapOvr>
    <a:masterClrMapping/>
  </p:clrMapOvr>
  <mc:AlternateContent xmlns:mc="http://schemas.openxmlformats.org/markup-compatibility/2006" xmlns:p14="http://schemas.microsoft.com/office/powerpoint/2010/main">
    <mc:Choice Requires="p14">
      <p:transition p14:dur="10" advTm="265520"/>
    </mc:Choice>
    <mc:Fallback xmlns="">
      <p:transition advTm="26552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54531" y="1004560"/>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محتوى المقرر</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73100" y="1867969"/>
            <a:ext cx="10541000" cy="5319405"/>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sz="2000" dirty="0">
              <a:latin typeface="Times New Roman" panose="02020603050405020304" pitchFamily="18" charset="0"/>
            </a:endParaRPr>
          </a:p>
          <a:p>
            <a:pPr marL="342900" marR="0" lvl="0" indent="-342900" algn="r" rtl="1">
              <a:lnSpc>
                <a:spcPct val="115000"/>
              </a:lnSpc>
              <a:spcBef>
                <a:spcPts val="0"/>
              </a:spcBef>
              <a:spcAft>
                <a:spcPts val="800"/>
              </a:spcAft>
              <a:tabLst>
                <a:tab pos="457200" algn="l"/>
              </a:tabLst>
            </a:pPr>
            <a:r>
              <a:rPr lang="ar-SY" sz="2000" b="1" dirty="0">
                <a:latin typeface="Tahoma" panose="020B0604030504040204" pitchFamily="34" charset="0"/>
                <a:ea typeface="Tahoma" panose="020B0604030504040204" pitchFamily="34" charset="0"/>
              </a:rPr>
              <a:t>المحاضرة الأولى: </a:t>
            </a:r>
            <a:r>
              <a:rPr lang="ar-SA" sz="2000" b="1" dirty="0">
                <a:latin typeface="Tahoma" panose="020B0604030504040204" pitchFamily="34" charset="0"/>
                <a:ea typeface="Tahoma" panose="020B0604030504040204" pitchFamily="34" charset="0"/>
              </a:rPr>
              <a:t>طبيعة التفاوض</a:t>
            </a:r>
            <a:endParaRPr lang="en-US" sz="2000" b="1" dirty="0">
              <a:latin typeface="Tahoma" panose="020B0604030504040204" pitchFamily="34" charset="0"/>
              <a:ea typeface="Tahoma" panose="020B0604030504040204" pitchFamily="34" charset="0"/>
            </a:endParaRPr>
          </a:p>
          <a:p>
            <a:pPr algn="r" rtl="1">
              <a:lnSpc>
                <a:spcPct val="150000"/>
              </a:lnSpc>
            </a:pPr>
            <a:r>
              <a:rPr lang="ar-SY" sz="2000" dirty="0">
                <a:latin typeface="Times New Roman" panose="02020603050405020304" pitchFamily="18" charset="0"/>
              </a:rPr>
              <a:t>- مفهوم التفاوض</a:t>
            </a:r>
          </a:p>
          <a:p>
            <a:pPr algn="r" rtl="1">
              <a:lnSpc>
                <a:spcPct val="150000"/>
              </a:lnSpc>
            </a:pPr>
            <a:r>
              <a:rPr lang="ar-SY" sz="2000" dirty="0">
                <a:latin typeface="Times New Roman" panose="02020603050405020304" pitchFamily="18" charset="0"/>
              </a:rPr>
              <a:t>- تصنيفات التفاوض في الأعمال التجارية</a:t>
            </a:r>
          </a:p>
          <a:p>
            <a:pPr algn="r" rtl="1">
              <a:lnSpc>
                <a:spcPct val="150000"/>
              </a:lnSpc>
            </a:pPr>
            <a:r>
              <a:rPr lang="ar-SY" sz="2000" dirty="0">
                <a:latin typeface="Times New Roman" panose="02020603050405020304" pitchFamily="18" charset="0"/>
              </a:rPr>
              <a:t>- خصائص المواقف التفاوضية</a:t>
            </a:r>
          </a:p>
          <a:p>
            <a:pPr algn="r" rtl="1">
              <a:lnSpc>
                <a:spcPct val="150000"/>
              </a:lnSpc>
            </a:pPr>
            <a:r>
              <a:rPr lang="ar-SY" sz="2000" dirty="0">
                <a:latin typeface="Times New Roman" panose="02020603050405020304" pitchFamily="18" charset="0"/>
              </a:rPr>
              <a:t>- عناصر التفاوض: الاتصال، المصالح، العلاقة، المشروعية، الالتزامات، البدائل، الخيارات</a:t>
            </a:r>
          </a:p>
          <a:p>
            <a:pPr algn="r" rtl="1">
              <a:lnSpc>
                <a:spcPct val="150000"/>
              </a:lnSpc>
            </a:pPr>
            <a:r>
              <a:rPr lang="ar-SY" sz="2000" dirty="0">
                <a:latin typeface="Times New Roman" panose="02020603050405020304" pitchFamily="18" charset="0"/>
              </a:rPr>
              <a:t>مبادئ التفاوض</a:t>
            </a:r>
          </a:p>
          <a:p>
            <a:pPr algn="r" rtl="1">
              <a:lnSpc>
                <a:spcPct val="150000"/>
              </a:lnSpc>
            </a:pPr>
            <a:r>
              <a:rPr lang="ar-SY" sz="2000" dirty="0">
                <a:latin typeface="Times New Roman" panose="02020603050405020304" pitchFamily="18" charset="0"/>
              </a:rPr>
              <a:t>- شروط التفاوض</a:t>
            </a:r>
          </a:p>
          <a:p>
            <a:pPr algn="r" rtl="1">
              <a:lnSpc>
                <a:spcPct val="150000"/>
              </a:lnSpc>
            </a:pPr>
            <a:endParaRPr lang="ar-SY" sz="2000" dirty="0">
              <a:latin typeface="Times New Roman" panose="02020603050405020304" pitchFamily="18" charset="0"/>
            </a:endParaRPr>
          </a:p>
          <a:p>
            <a:pPr marL="285750" indent="-285750" algn="r" rtl="1">
              <a:lnSpc>
                <a:spcPct val="150000"/>
              </a:lnSpc>
              <a:buFont typeface="Arial" panose="020B0604020202020204" pitchFamily="34" charset="0"/>
              <a:buChar char="•"/>
            </a:pPr>
            <a:endParaRPr lang="en-US" sz="2000" dirty="0">
              <a:latin typeface="Times New Roman" panose="02020603050405020304" pitchFamily="18" charset="0"/>
            </a:endParaRPr>
          </a:p>
          <a:p>
            <a:endParaRPr lang="en-US" sz="2000" dirty="0">
              <a:latin typeface="Times New Roman" panose="02020603050405020304" pitchFamily="18" charset="0"/>
            </a:endParaRPr>
          </a:p>
          <a:p>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AutoShape 10" descr="What is Marketing Communications? - MMC Learning">
            <a:extLst>
              <a:ext uri="{FF2B5EF4-FFF2-40B4-BE49-F238E27FC236}">
                <a16:creationId xmlns:a16="http://schemas.microsoft.com/office/drawing/2014/main" id="{DE0CC78F-1652-455B-BB53-17B6BD60D8B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2" descr="Skills – Negotiation – Shorts Media ...">
            <a:extLst>
              <a:ext uri="{FF2B5EF4-FFF2-40B4-BE49-F238E27FC236}">
                <a16:creationId xmlns:a16="http://schemas.microsoft.com/office/drawing/2014/main" id="{1FF6665F-04B7-4DA6-A2CA-60EC0C80CE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383" y="1867969"/>
            <a:ext cx="3992915" cy="23224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2435515"/>
      </p:ext>
    </p:extLst>
  </p:cSld>
  <p:clrMapOvr>
    <a:masterClrMapping/>
  </p:clrMapOvr>
  <mc:AlternateContent xmlns:mc="http://schemas.openxmlformats.org/markup-compatibility/2006" xmlns:p14="http://schemas.microsoft.com/office/powerpoint/2010/main">
    <mc:Choice Requires="p14">
      <p:transition p14:dur="10" advTm="108707"/>
    </mc:Choice>
    <mc:Fallback xmlns="">
      <p:transition advTm="10870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91700" y="59763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989374" y="1299904"/>
            <a:ext cx="8417320" cy="4525021"/>
          </a:xfrm>
          <a:prstGeom prst="rect">
            <a:avLst/>
          </a:prstGeom>
          <a:noFill/>
        </p:spPr>
        <p:txBody>
          <a:bodyPr wrap="square" rtlCol="0">
            <a:spAutoFit/>
          </a:bodyPr>
          <a:lstStyle/>
          <a:p>
            <a:pPr marL="342900" marR="0" lvl="0" indent="-342900" algn="r" rtl="1">
              <a:lnSpc>
                <a:spcPct val="115000"/>
              </a:lnSpc>
              <a:spcBef>
                <a:spcPts val="0"/>
              </a:spcBef>
              <a:spcAft>
                <a:spcPts val="800"/>
              </a:spcAft>
              <a:tabLst>
                <a:tab pos="457200" algn="l"/>
              </a:tabLst>
            </a:pPr>
            <a:r>
              <a:rPr lang="ar-SY" sz="2000" b="1" dirty="0">
                <a:latin typeface="Arial" panose="020B0604020202020204" pitchFamily="34" charset="0"/>
                <a:ea typeface="Tahoma" panose="020B0604030504040204" pitchFamily="34" charset="0"/>
                <a:cs typeface="Arial" panose="020B0604020202020204" pitchFamily="34" charset="0"/>
              </a:rPr>
              <a:t>المحاضرة الثانية: استراتيجيات التفاوض</a:t>
            </a:r>
            <a:endParaRPr lang="ar-SA" sz="2000" b="1" dirty="0">
              <a:latin typeface="Arial" panose="020B0604020202020204" pitchFamily="34" charset="0"/>
              <a:ea typeface="Tahoma" panose="020B0604030504040204" pitchFamily="34" charset="0"/>
              <a:cs typeface="Arial" panose="020B0604020202020204" pitchFamily="34" charset="0"/>
            </a:endParaRPr>
          </a:p>
          <a:p>
            <a:pPr marR="0" lvl="0" algn="r" rtl="1">
              <a:lnSpc>
                <a:spcPct val="115000"/>
              </a:lnSpc>
              <a:spcBef>
                <a:spcPts val="0"/>
              </a:spcBef>
              <a:spcAft>
                <a:spcPts val="800"/>
              </a:spcAft>
              <a:tabLst>
                <a:tab pos="457200" algn="l"/>
              </a:tabLst>
            </a:pPr>
            <a:r>
              <a:rPr lang="ar-SY" sz="2000" dirty="0">
                <a:latin typeface="Arial" panose="020B0604020202020204" pitchFamily="34" charset="0"/>
                <a:ea typeface="Tahoma" panose="020B0604030504040204" pitchFamily="34" charset="0"/>
              </a:rPr>
              <a:t>- استراتيجية التجنب        - استراتيجية التنافس</a:t>
            </a:r>
          </a:p>
          <a:p>
            <a:pPr marR="0" lvl="0" algn="r" rtl="1">
              <a:lnSpc>
                <a:spcPct val="115000"/>
              </a:lnSpc>
              <a:spcBef>
                <a:spcPts val="0"/>
              </a:spcBef>
              <a:spcAft>
                <a:spcPts val="800"/>
              </a:spcAft>
              <a:tabLst>
                <a:tab pos="457200" algn="l"/>
              </a:tabLst>
            </a:pPr>
            <a:r>
              <a:rPr lang="ar-SY" sz="2000" dirty="0">
                <a:latin typeface="Arial" panose="020B0604020202020204" pitchFamily="34" charset="0"/>
                <a:ea typeface="Tahoma" panose="020B0604030504040204" pitchFamily="34" charset="0"/>
              </a:rPr>
              <a:t>- استراتيجية الالتزام        - استراتيجية التوفيق</a:t>
            </a:r>
          </a:p>
          <a:p>
            <a:pPr marR="0" lvl="0" algn="r" rtl="1">
              <a:lnSpc>
                <a:spcPct val="115000"/>
              </a:lnSpc>
              <a:spcBef>
                <a:spcPts val="0"/>
              </a:spcBef>
              <a:spcAft>
                <a:spcPts val="800"/>
              </a:spcAft>
              <a:tabLst>
                <a:tab pos="457200" algn="l"/>
              </a:tabLst>
            </a:pPr>
            <a:r>
              <a:rPr lang="ar-SY" sz="2000" dirty="0">
                <a:latin typeface="Arial" panose="020B0604020202020204" pitchFamily="34" charset="0"/>
                <a:ea typeface="Tahoma" panose="020B0604030504040204" pitchFamily="34" charset="0"/>
              </a:rPr>
              <a:t>- استراتيجية التكامل</a:t>
            </a:r>
          </a:p>
          <a:p>
            <a:pPr marL="342900" marR="0" lvl="0" indent="-342900" algn="r" rtl="1">
              <a:lnSpc>
                <a:spcPct val="115000"/>
              </a:lnSpc>
              <a:spcBef>
                <a:spcPts val="0"/>
              </a:spcBef>
              <a:spcAft>
                <a:spcPts val="800"/>
              </a:spcAft>
              <a:tabLst>
                <a:tab pos="457200" algn="l"/>
              </a:tabLst>
            </a:pPr>
            <a:r>
              <a:rPr lang="ar-SY" sz="2000" b="1" dirty="0">
                <a:latin typeface="Arial" panose="020B0604020202020204" pitchFamily="34" charset="0"/>
                <a:ea typeface="Tahoma" panose="020B0604030504040204" pitchFamily="34" charset="0"/>
                <a:cs typeface="Arial" panose="020B0604020202020204" pitchFamily="34" charset="0"/>
              </a:rPr>
              <a:t>المحاضرة الثالثة: </a:t>
            </a:r>
            <a:r>
              <a:rPr lang="ar-SA" sz="2000" b="1" dirty="0">
                <a:latin typeface="Arial" panose="020B0604020202020204" pitchFamily="34" charset="0"/>
                <a:ea typeface="Tahoma" panose="020B0604030504040204" pitchFamily="34" charset="0"/>
              </a:rPr>
              <a:t>مهارات التفاوض             </a:t>
            </a:r>
            <a:endParaRPr lang="ar-SA" sz="2000" b="1" dirty="0">
              <a:latin typeface="Arial" panose="020B0604020202020204" pitchFamily="34" charset="0"/>
              <a:ea typeface="Tahoma" panose="020B0604030504040204" pitchFamily="34" charset="0"/>
              <a:cs typeface="Arial" panose="020B0604020202020204" pitchFamily="34" charset="0"/>
            </a:endParaRPr>
          </a:p>
          <a:p>
            <a:pPr algn="r" rtl="1">
              <a:lnSpc>
                <a:spcPct val="115000"/>
              </a:lnSpc>
              <a:spcAft>
                <a:spcPts val="800"/>
              </a:spcAft>
              <a:tabLst>
                <a:tab pos="457200" algn="l"/>
              </a:tabLst>
            </a:pPr>
            <a:r>
              <a:rPr lang="ar-SY" sz="2000" dirty="0">
                <a:latin typeface="Arial" panose="020B0604020202020204" pitchFamily="34" charset="0"/>
                <a:ea typeface="Tahoma" panose="020B0604030504040204" pitchFamily="34" charset="0"/>
              </a:rPr>
              <a:t>- مهارة التحضير والتخطيط للتفاوض (</a:t>
            </a:r>
            <a:r>
              <a:rPr lang="en-US" sz="2000" dirty="0">
                <a:latin typeface="Arial" panose="020B0604020202020204" pitchFamily="34" charset="0"/>
                <a:ea typeface="Tahoma" panose="020B0604030504040204" pitchFamily="34" charset="0"/>
                <a:cs typeface="Arial" panose="020B0604020202020204" pitchFamily="34" charset="0"/>
              </a:rPr>
              <a:t>BATNA، </a:t>
            </a:r>
            <a:r>
              <a:rPr lang="ar-SY" sz="2000" dirty="0">
                <a:latin typeface="Arial" panose="020B0604020202020204" pitchFamily="34" charset="0"/>
                <a:ea typeface="Tahoma" panose="020B0604030504040204" pitchFamily="34" charset="0"/>
              </a:rPr>
              <a:t>الأهداف، القضايا)</a:t>
            </a:r>
          </a:p>
          <a:p>
            <a:pPr algn="r" rtl="1">
              <a:lnSpc>
                <a:spcPct val="115000"/>
              </a:lnSpc>
              <a:spcAft>
                <a:spcPts val="800"/>
              </a:spcAft>
              <a:tabLst>
                <a:tab pos="457200" algn="l"/>
              </a:tabLst>
            </a:pPr>
            <a:r>
              <a:rPr lang="ar-SY" sz="2000" dirty="0">
                <a:latin typeface="Arial" panose="020B0604020202020204" pitchFamily="34" charset="0"/>
                <a:ea typeface="Tahoma" panose="020B0604030504040204" pitchFamily="34" charset="0"/>
              </a:rPr>
              <a:t>- مهارة الإصغاء الفعّال وبناء الفهم المشترك</a:t>
            </a:r>
          </a:p>
          <a:p>
            <a:pPr algn="r" rtl="1">
              <a:lnSpc>
                <a:spcPct val="115000"/>
              </a:lnSpc>
              <a:spcAft>
                <a:spcPts val="800"/>
              </a:spcAft>
              <a:tabLst>
                <a:tab pos="457200" algn="l"/>
              </a:tabLst>
            </a:pPr>
            <a:r>
              <a:rPr lang="ar-SY" sz="2000" dirty="0">
                <a:latin typeface="Arial" panose="020B0604020202020204" pitchFamily="34" charset="0"/>
                <a:ea typeface="Tahoma" panose="020B0604030504040204" pitchFamily="34" charset="0"/>
              </a:rPr>
              <a:t>- مهارة التحكم بالعواطف وإدارة الانفعالات</a:t>
            </a:r>
          </a:p>
          <a:p>
            <a:pPr algn="r" rtl="1">
              <a:lnSpc>
                <a:spcPct val="115000"/>
              </a:lnSpc>
              <a:spcAft>
                <a:spcPts val="800"/>
              </a:spcAft>
              <a:tabLst>
                <a:tab pos="457200" algn="l"/>
              </a:tabLst>
            </a:pPr>
            <a:r>
              <a:rPr lang="ar-SY" sz="2000" dirty="0">
                <a:latin typeface="Arial" panose="020B0604020202020204" pitchFamily="34" charset="0"/>
                <a:ea typeface="Tahoma" panose="020B0604030504040204" pitchFamily="34" charset="0"/>
              </a:rPr>
              <a:t>- مهارة الاتصال والتعبير وبناء الرسائل التفاوضية</a:t>
            </a:r>
          </a:p>
          <a:p>
            <a:pPr algn="r" rtl="1">
              <a:lnSpc>
                <a:spcPct val="115000"/>
              </a:lnSpc>
              <a:spcAft>
                <a:spcPts val="800"/>
              </a:spcAft>
              <a:tabLst>
                <a:tab pos="457200" algn="l"/>
              </a:tabLst>
            </a:pPr>
            <a:endParaRPr lang="ar-SA" sz="2000" dirty="0">
              <a:latin typeface="Arial" panose="020B0604020202020204" pitchFamily="34" charset="0"/>
              <a:ea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pic>
        <p:nvPicPr>
          <p:cNvPr id="3" name="Picture 2" descr="Phases of Negotiation | VIA Mediation ...">
            <a:extLst>
              <a:ext uri="{FF2B5EF4-FFF2-40B4-BE49-F238E27FC236}">
                <a16:creationId xmlns:a16="http://schemas.microsoft.com/office/drawing/2014/main" id="{B1EB3EE4-BD8B-406F-9E17-5E8F3CD903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85306" y="1655062"/>
            <a:ext cx="2827475" cy="281490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Negotiation Styles">
            <a:extLst>
              <a:ext uri="{FF2B5EF4-FFF2-40B4-BE49-F238E27FC236}">
                <a16:creationId xmlns:a16="http://schemas.microsoft.com/office/drawing/2014/main" id="{61D5E88D-D952-4BC3-8F45-29155697FB0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32205" y="3428999"/>
            <a:ext cx="2733675" cy="16668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149038"/>
    </mc:Choice>
    <mc:Fallback xmlns="">
      <p:transition spd="slow" advTm="1490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1000"/>
                                        <p:tgtEl>
                                          <p:spTgt spid="24">
                                            <p:txEl>
                                              <p:pRg st="0" end="0"/>
                                            </p:txEl>
                                          </p:spTgt>
                                        </p:tgtEl>
                                      </p:cBhvr>
                                    </p:animEffect>
                                    <p:anim calcmode="lin" valueType="num">
                                      <p:cBhvr>
                                        <p:cTn id="8" dur="1000" fill="hold"/>
                                        <p:tgtEl>
                                          <p:spTgt spid="2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459711"/>
            <a:ext cx="8417320" cy="4062074"/>
          </a:xfrm>
          <a:prstGeom prst="rect">
            <a:avLst/>
          </a:prstGeom>
          <a:noFill/>
        </p:spPr>
        <p:txBody>
          <a:bodyPr wrap="square" rtlCol="0">
            <a:spAutoFit/>
          </a:bodyPr>
          <a:lstStyle/>
          <a:p>
            <a:pPr marL="342900" marR="0" lvl="0" indent="-342900" algn="r" rtl="1">
              <a:lnSpc>
                <a:spcPct val="115000"/>
              </a:lnSpc>
              <a:spcBef>
                <a:spcPts val="0"/>
              </a:spcBef>
              <a:spcAft>
                <a:spcPts val="800"/>
              </a:spcAft>
              <a:tabLst>
                <a:tab pos="457200" algn="l"/>
              </a:tabLst>
            </a:pPr>
            <a:r>
              <a:rPr lang="ar-SY" sz="2000" b="1" dirty="0">
                <a:effectLst/>
                <a:latin typeface="Tahoma" panose="020B0604030504040204" pitchFamily="34" charset="0"/>
                <a:ea typeface="Tahoma" panose="020B0604030504040204" pitchFamily="34" charset="0"/>
              </a:rPr>
              <a:t>المحاضرة الرابعة: </a:t>
            </a:r>
            <a:r>
              <a:rPr lang="ar-SA" sz="2000" b="1" dirty="0">
                <a:effectLst/>
                <a:latin typeface="Tahoma" panose="020B0604030504040204" pitchFamily="34" charset="0"/>
                <a:ea typeface="Tahoma" panose="020B0604030504040204" pitchFamily="34" charset="0"/>
              </a:rPr>
              <a:t>لغة الجسد في التفاوض</a:t>
            </a:r>
            <a:endParaRPr lang="ar-SY" sz="2000" b="1" dirty="0">
              <a:effectLst/>
              <a:latin typeface="Tahoma" panose="020B0604030504040204" pitchFamily="34" charset="0"/>
              <a:ea typeface="Tahoma" panose="020B0604030504040204" pitchFamily="34" charset="0"/>
            </a:endParaRPr>
          </a:p>
          <a:p>
            <a:pPr marL="342900" marR="0" lvl="0" indent="-342900" algn="r" rtl="1">
              <a:lnSpc>
                <a:spcPct val="115000"/>
              </a:lnSpc>
              <a:spcBef>
                <a:spcPts val="0"/>
              </a:spcBef>
              <a:spcAft>
                <a:spcPts val="800"/>
              </a:spcAft>
              <a:tabLst>
                <a:tab pos="457200" algn="l"/>
              </a:tabLst>
            </a:pPr>
            <a:r>
              <a:rPr lang="ar-SY" sz="2000" dirty="0">
                <a:effectLst/>
                <a:latin typeface="Tahoma" panose="020B0604030504040204" pitchFamily="34" charset="0"/>
                <a:ea typeface="Tahoma" panose="020B0604030504040204" pitchFamily="34" charset="0"/>
              </a:rPr>
              <a:t>- ماهية لغة الجسد</a:t>
            </a:r>
            <a:r>
              <a:rPr lang="en-US" sz="2000" dirty="0">
                <a:effectLst/>
                <a:latin typeface="Tahoma" panose="020B0604030504040204" pitchFamily="34" charset="0"/>
                <a:ea typeface="Tahoma" panose="020B0604030504040204" pitchFamily="34" charset="0"/>
              </a:rPr>
              <a:t>  </a:t>
            </a:r>
            <a:r>
              <a:rPr lang="ar-SY" sz="2000" dirty="0">
                <a:effectLst/>
                <a:latin typeface="Tahoma" panose="020B0604030504040204" pitchFamily="34" charset="0"/>
                <a:ea typeface="Tahoma" panose="020B0604030504040204" pitchFamily="34" charset="0"/>
              </a:rPr>
              <a:t>    </a:t>
            </a:r>
            <a:r>
              <a:rPr lang="en-US" sz="2000" dirty="0">
                <a:effectLst/>
                <a:latin typeface="Tahoma" panose="020B0604030504040204" pitchFamily="34" charset="0"/>
                <a:ea typeface="Tahoma" panose="020B0604030504040204" pitchFamily="34" charset="0"/>
              </a:rPr>
              <a:t>   </a:t>
            </a:r>
            <a:r>
              <a:rPr lang="ar-SY" sz="2000" dirty="0">
                <a:effectLst/>
                <a:latin typeface="Tahoma" panose="020B0604030504040204" pitchFamily="34" charset="0"/>
                <a:ea typeface="Tahoma" panose="020B0604030504040204" pitchFamily="34" charset="0"/>
              </a:rPr>
              <a:t>- المظهر المادي</a:t>
            </a:r>
          </a:p>
          <a:p>
            <a:pPr marL="342900" marR="0" lvl="0" indent="-342900" algn="r" rtl="1">
              <a:lnSpc>
                <a:spcPct val="115000"/>
              </a:lnSpc>
              <a:spcBef>
                <a:spcPts val="0"/>
              </a:spcBef>
              <a:spcAft>
                <a:spcPts val="800"/>
              </a:spcAft>
              <a:tabLst>
                <a:tab pos="457200" algn="l"/>
              </a:tabLst>
            </a:pPr>
            <a:r>
              <a:rPr lang="ar-SY" sz="2000" dirty="0">
                <a:effectLst/>
                <a:latin typeface="Tahoma" panose="020B0604030504040204" pitchFamily="34" charset="0"/>
                <a:ea typeface="Tahoma" panose="020B0604030504040204" pitchFamily="34" charset="0"/>
              </a:rPr>
              <a:t>- المساحة الشخصية</a:t>
            </a:r>
            <a:r>
              <a:rPr lang="en-US" sz="2000" dirty="0">
                <a:effectLst/>
                <a:latin typeface="Tahoma" panose="020B0604030504040204" pitchFamily="34" charset="0"/>
                <a:ea typeface="Tahoma" panose="020B0604030504040204" pitchFamily="34" charset="0"/>
              </a:rPr>
              <a:t> </a:t>
            </a:r>
            <a:r>
              <a:rPr lang="ar-SY" sz="2000" dirty="0">
                <a:effectLst/>
                <a:latin typeface="Tahoma" panose="020B0604030504040204" pitchFamily="34" charset="0"/>
                <a:ea typeface="Tahoma" panose="020B0604030504040204" pitchFamily="34" charset="0"/>
              </a:rPr>
              <a:t>      - الاتصال البصري</a:t>
            </a:r>
          </a:p>
          <a:p>
            <a:pPr marL="342900" marR="0" lvl="0" indent="-342900" algn="r" rtl="1">
              <a:lnSpc>
                <a:spcPct val="115000"/>
              </a:lnSpc>
              <a:spcBef>
                <a:spcPts val="0"/>
              </a:spcBef>
              <a:spcAft>
                <a:spcPts val="800"/>
              </a:spcAft>
              <a:tabLst>
                <a:tab pos="457200" algn="l"/>
              </a:tabLst>
            </a:pPr>
            <a:r>
              <a:rPr lang="ar-SY" sz="2000" dirty="0">
                <a:effectLst/>
                <a:latin typeface="Tahoma" panose="020B0604030504040204" pitchFamily="34" charset="0"/>
                <a:ea typeface="Tahoma" panose="020B0604030504040204" pitchFamily="34" charset="0"/>
              </a:rPr>
              <a:t>- تعابير الوجه              - </a:t>
            </a:r>
            <a:r>
              <a:rPr lang="en-US" sz="2000" dirty="0">
                <a:effectLst/>
                <a:latin typeface="Tahoma" panose="020B0604030504040204" pitchFamily="34" charset="0"/>
                <a:ea typeface="Tahoma" panose="020B0604030504040204" pitchFamily="34" charset="0"/>
              </a:rPr>
              <a:t> </a:t>
            </a:r>
            <a:r>
              <a:rPr lang="ar-SY" sz="2000" dirty="0">
                <a:effectLst/>
                <a:latin typeface="Tahoma" panose="020B0604030504040204" pitchFamily="34" charset="0"/>
                <a:ea typeface="Tahoma" panose="020B0604030504040204" pitchFamily="34" charset="0"/>
              </a:rPr>
              <a:t>وضعية الجسد</a:t>
            </a:r>
          </a:p>
          <a:p>
            <a:pPr marL="0" marR="0" algn="just" rtl="1">
              <a:lnSpc>
                <a:spcPct val="115000"/>
              </a:lnSpc>
            </a:pPr>
            <a:r>
              <a:rPr lang="ar-SY" sz="2000" b="1" dirty="0">
                <a:solidFill>
                  <a:srgbClr val="000000"/>
                </a:solidFill>
                <a:effectLst/>
                <a:latin typeface="Times New Roman" panose="02020603050405020304" pitchFamily="18" charset="0"/>
                <a:ea typeface="Times New Roman" panose="02020603050405020304" pitchFamily="18" charset="0"/>
              </a:rPr>
              <a:t>المحاضرة الخامسة: </a:t>
            </a:r>
            <a:r>
              <a:rPr lang="ar-SA" sz="2000" b="1" dirty="0">
                <a:solidFill>
                  <a:srgbClr val="000000"/>
                </a:solidFill>
                <a:effectLst/>
                <a:latin typeface="Times New Roman" panose="02020603050405020304" pitchFamily="18" charset="0"/>
                <a:ea typeface="Times New Roman" panose="02020603050405020304" pitchFamily="18" charset="0"/>
              </a:rPr>
              <a:t>مدخل إلى خدمة العملاء وإدارة العلاقات</a:t>
            </a:r>
            <a:endParaRPr lang="en-US" sz="2000" b="1" dirty="0">
              <a:solidFill>
                <a:srgbClr val="000000"/>
              </a:solidFill>
              <a:effectLst/>
              <a:latin typeface="Times New Roman" panose="02020603050405020304" pitchFamily="18" charset="0"/>
              <a:ea typeface="Times New Roman" panose="02020603050405020304" pitchFamily="18" charset="0"/>
            </a:endParaRPr>
          </a:p>
          <a:p>
            <a:pPr marL="0" marR="0" algn="just" rtl="1">
              <a:lnSpc>
                <a:spcPct val="150000"/>
              </a:lnSpc>
            </a:pPr>
            <a:r>
              <a:rPr lang="ar-SY" sz="2000" dirty="0">
                <a:solidFill>
                  <a:srgbClr val="000000"/>
                </a:solidFill>
                <a:effectLst/>
                <a:latin typeface="Times New Roman" panose="02020603050405020304" pitchFamily="18" charset="0"/>
                <a:ea typeface="Times New Roman" panose="02020603050405020304" pitchFamily="18" charset="0"/>
              </a:rPr>
              <a:t>- مفهوم خدمة العملاء</a:t>
            </a:r>
          </a:p>
          <a:p>
            <a:pPr marL="0" marR="0" algn="just" rtl="1">
              <a:lnSpc>
                <a:spcPct val="150000"/>
              </a:lnSpc>
            </a:pPr>
            <a:r>
              <a:rPr lang="ar-SY" sz="2000" dirty="0">
                <a:solidFill>
                  <a:srgbClr val="000000"/>
                </a:solidFill>
                <a:effectLst/>
                <a:latin typeface="Times New Roman" panose="02020603050405020304" pitchFamily="18" charset="0"/>
                <a:ea typeface="Times New Roman" panose="02020603050405020304" pitchFamily="18" charset="0"/>
              </a:rPr>
              <a:t>- سلوك العملاء وتوقعاتهم</a:t>
            </a:r>
          </a:p>
          <a:p>
            <a:pPr marL="0" marR="0" algn="just" rtl="1">
              <a:lnSpc>
                <a:spcPct val="150000"/>
              </a:lnSpc>
            </a:pPr>
            <a:r>
              <a:rPr lang="ar-SY" sz="2000" dirty="0">
                <a:solidFill>
                  <a:srgbClr val="000000"/>
                </a:solidFill>
                <a:effectLst/>
                <a:latin typeface="Times New Roman" panose="02020603050405020304" pitchFamily="18" charset="0"/>
                <a:ea typeface="Times New Roman" panose="02020603050405020304" pitchFamily="18" charset="0"/>
              </a:rPr>
              <a:t>- إدارة العلاقة مع العميل</a:t>
            </a:r>
          </a:p>
          <a:p>
            <a:pPr marL="0" marR="0" algn="just" rtl="1">
              <a:lnSpc>
                <a:spcPct val="150000"/>
              </a:lnSpc>
            </a:pPr>
            <a:r>
              <a:rPr lang="ar-SY" sz="2000" dirty="0">
                <a:solidFill>
                  <a:srgbClr val="000000"/>
                </a:solidFill>
                <a:effectLst/>
                <a:latin typeface="Times New Roman" panose="02020603050405020304" pitchFamily="18" charset="0"/>
                <a:ea typeface="Times New Roman" panose="02020603050405020304" pitchFamily="18" charset="0"/>
              </a:rPr>
              <a:t>- أهمية جودة الخدمة في بناء الولاء</a:t>
            </a:r>
          </a:p>
        </p:txBody>
      </p:sp>
      <p:sp>
        <p:nvSpPr>
          <p:cNvPr id="9" name="Rectangle 8">
            <a:extLst>
              <a:ext uri="{FF2B5EF4-FFF2-40B4-BE49-F238E27FC236}">
                <a16:creationId xmlns:a16="http://schemas.microsoft.com/office/drawing/2014/main" id="{23B5DFFE-0782-4D56-B381-B02D811420F1}"/>
              </a:ext>
            </a:extLst>
          </p:cNvPr>
          <p:cNvSpPr/>
          <p:nvPr/>
        </p:nvSpPr>
        <p:spPr>
          <a:xfrm>
            <a:off x="91700" y="59763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5FEF2F8-78AE-42DF-BF3A-77E77D211F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pic>
        <p:nvPicPr>
          <p:cNvPr id="3" name="Picture 2" descr="Negotiation Png Transparent HQ PNG ...">
            <a:extLst>
              <a:ext uri="{FF2B5EF4-FFF2-40B4-BE49-F238E27FC236}">
                <a16:creationId xmlns:a16="http://schemas.microsoft.com/office/drawing/2014/main" id="{4DA0D005-E78A-4448-AEDB-92DF95D8F1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4700" y="2220625"/>
            <a:ext cx="2529125" cy="27156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2864882"/>
      </p:ext>
    </p:extLst>
  </p:cSld>
  <p:clrMapOvr>
    <a:masterClrMapping/>
  </p:clrMapOvr>
  <mc:AlternateContent xmlns:mc="http://schemas.openxmlformats.org/markup-compatibility/2006" xmlns:p14="http://schemas.microsoft.com/office/powerpoint/2010/main">
    <mc:Choice Requires="p14">
      <p:transition spd="slow" p14:dur="2000" advTm="152593"/>
    </mc:Choice>
    <mc:Fallback xmlns="">
      <p:transition spd="slow" advTm="15259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34762" y="1425537"/>
            <a:ext cx="8502542" cy="4093428"/>
          </a:xfrm>
          <a:prstGeom prst="rect">
            <a:avLst/>
          </a:prstGeom>
          <a:noFill/>
        </p:spPr>
        <p:txBody>
          <a:bodyPr wrap="square" rtlCol="0">
            <a:spAutoFit/>
          </a:bodyPr>
          <a:lstStyle/>
          <a:p>
            <a:pPr marL="342900" marR="0" lvl="0" indent="-342900" algn="r" rtl="1">
              <a:spcBef>
                <a:spcPts val="0"/>
              </a:spcBef>
              <a:spcAft>
                <a:spcPts val="800"/>
              </a:spcAft>
              <a:tabLst>
                <a:tab pos="457200" algn="l"/>
              </a:tabLst>
            </a:pPr>
            <a:r>
              <a:rPr lang="ar-SY" sz="2000" b="1" dirty="0">
                <a:latin typeface="Tahoma" panose="020B0604030504040204" pitchFamily="34" charset="0"/>
                <a:ea typeface="Tahoma" panose="020B0604030504040204" pitchFamily="34" charset="0"/>
              </a:rPr>
              <a:t>المحاضرة السادسة</a:t>
            </a:r>
            <a:r>
              <a:rPr lang="ar-SA" sz="2000" b="1" dirty="0">
                <a:latin typeface="Tahoma" panose="020B0604030504040204" pitchFamily="34" charset="0"/>
                <a:ea typeface="Tahoma" panose="020B0604030504040204" pitchFamily="34" charset="0"/>
              </a:rPr>
              <a:t>: مهارات التعامل مع العملاء</a:t>
            </a:r>
            <a:endParaRPr lang="ar-SY" sz="2000" b="1" dirty="0">
              <a:latin typeface="Tahoma" panose="020B0604030504040204" pitchFamily="34" charset="0"/>
              <a:ea typeface="Tahoma" panose="020B0604030504040204" pitchFamily="34" charset="0"/>
            </a:endParaRP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مهارات التواصل مع العملاء وجهاً لوجه</a:t>
            </a: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خدمة العملاء عبر الهاتف والقنوات الرقمية</a:t>
            </a: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إدارة المواقف الصعبة والعملاء الغاضبين</a:t>
            </a: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معالجة الاعتراضات وتحويل الشكوى إلى فرصة</a:t>
            </a:r>
          </a:p>
          <a:p>
            <a:pPr marL="342900" marR="0" lvl="0" indent="-342900" algn="r" rtl="1">
              <a:spcBef>
                <a:spcPts val="0"/>
              </a:spcBef>
              <a:spcAft>
                <a:spcPts val="800"/>
              </a:spcAft>
              <a:tabLst>
                <a:tab pos="457200" algn="l"/>
              </a:tabLst>
            </a:pPr>
            <a:r>
              <a:rPr lang="ar-SY" sz="2000" b="1" dirty="0">
                <a:latin typeface="Tahoma" panose="020B0604030504040204" pitchFamily="34" charset="0"/>
                <a:ea typeface="Tahoma" panose="020B0604030504040204" pitchFamily="34" charset="0"/>
              </a:rPr>
              <a:t>المحاضرة السابعة</a:t>
            </a:r>
            <a:r>
              <a:rPr lang="ar-SA" sz="2000" b="1" dirty="0">
                <a:latin typeface="Tahoma" panose="020B0604030504040204" pitchFamily="34" charset="0"/>
                <a:ea typeface="Tahoma" panose="020B0604030504040204" pitchFamily="34" charset="0"/>
              </a:rPr>
              <a:t>: التكامل بين التفاوض وخدمة العملاء</a:t>
            </a:r>
          </a:p>
          <a:p>
            <a:pPr marL="342900" indent="-342900" algn="r" rtl="1">
              <a:spcAft>
                <a:spcPts val="800"/>
              </a:spcAft>
              <a:tabLst>
                <a:tab pos="457200" algn="l"/>
              </a:tabLst>
            </a:pPr>
            <a:r>
              <a:rPr lang="ar-SY" sz="2000" dirty="0">
                <a:latin typeface="Tahoma" panose="020B0604030504040204" pitchFamily="34" charset="0"/>
                <a:ea typeface="Tahoma" panose="020B0604030504040204" pitchFamily="34" charset="0"/>
              </a:rPr>
              <a:t>خدمة العملاء كسياق تفاوضي مستمر</a:t>
            </a:r>
          </a:p>
          <a:p>
            <a:pPr marL="342900" indent="-342900" algn="r" rtl="1">
              <a:spcAft>
                <a:spcPts val="800"/>
              </a:spcAft>
              <a:tabLst>
                <a:tab pos="457200" algn="l"/>
              </a:tabLst>
            </a:pPr>
            <a:r>
              <a:rPr lang="ar-SY" sz="2000" dirty="0">
                <a:latin typeface="Tahoma" panose="020B0604030504040204" pitchFamily="34" charset="0"/>
                <a:ea typeface="Tahoma" panose="020B0604030504040204" pitchFamily="34" charset="0"/>
              </a:rPr>
              <a:t>استراتيجيات التفاوض في معالجة الشكاوى واسترداد الخدمة</a:t>
            </a:r>
          </a:p>
          <a:p>
            <a:pPr marL="342900" indent="-342900" algn="r" rtl="1">
              <a:spcAft>
                <a:spcPts val="800"/>
              </a:spcAft>
              <a:tabLst>
                <a:tab pos="457200" algn="l"/>
              </a:tabLst>
            </a:pPr>
            <a:r>
              <a:rPr lang="ar-SY" sz="2000" dirty="0">
                <a:latin typeface="Tahoma" panose="020B0604030504040204" pitchFamily="34" charset="0"/>
                <a:ea typeface="Tahoma" panose="020B0604030504040204" pitchFamily="34" charset="0"/>
              </a:rPr>
              <a:t>دور الاتصال والذكاء العاطفي في التفاوض الخدمي</a:t>
            </a:r>
          </a:p>
          <a:p>
            <a:pPr marL="342900" indent="-342900" algn="r" rtl="1">
              <a:spcAft>
                <a:spcPts val="800"/>
              </a:spcAft>
              <a:tabLst>
                <a:tab pos="457200" algn="l"/>
              </a:tabLst>
            </a:pPr>
            <a:r>
              <a:rPr lang="ar-SY" sz="2000" dirty="0">
                <a:latin typeface="Tahoma" panose="020B0604030504040204" pitchFamily="34" charset="0"/>
                <a:ea typeface="Tahoma" panose="020B0604030504040204" pitchFamily="34" charset="0"/>
              </a:rPr>
              <a:t>بناء الثقة والالتزام عبر التفاوض التكاملي</a:t>
            </a:r>
          </a:p>
        </p:txBody>
      </p:sp>
      <p:sp>
        <p:nvSpPr>
          <p:cNvPr id="9" name="Rectangle 8">
            <a:extLst>
              <a:ext uri="{FF2B5EF4-FFF2-40B4-BE49-F238E27FC236}">
                <a16:creationId xmlns:a16="http://schemas.microsoft.com/office/drawing/2014/main" id="{DA21863F-041B-4E55-9C5E-E55F16C73CA9}"/>
              </a:ext>
            </a:extLst>
          </p:cNvPr>
          <p:cNvSpPr/>
          <p:nvPr/>
        </p:nvSpPr>
        <p:spPr>
          <a:xfrm>
            <a:off x="91700" y="59763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2A1314BE-0993-4390-8375-B0AC85EAD6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pic>
        <p:nvPicPr>
          <p:cNvPr id="3" name="Picture 2" descr="How to Improve Negotiation Skills ...">
            <a:extLst>
              <a:ext uri="{FF2B5EF4-FFF2-40B4-BE49-F238E27FC236}">
                <a16:creationId xmlns:a16="http://schemas.microsoft.com/office/drawing/2014/main" id="{FFB1D542-4238-4EC4-998D-2450FF8063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25984" y="2028055"/>
            <a:ext cx="3495675" cy="130492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List of Skills to Choose for resume">
            <a:extLst>
              <a:ext uri="{FF2B5EF4-FFF2-40B4-BE49-F238E27FC236}">
                <a16:creationId xmlns:a16="http://schemas.microsoft.com/office/drawing/2014/main" id="{2EFA48FB-B7AB-4635-B1C4-55AAF3EC06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34391" y="3352857"/>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90490760"/>
      </p:ext>
    </p:extLst>
  </p:cSld>
  <p:clrMapOvr>
    <a:masterClrMapping/>
  </p:clrMapOvr>
  <mc:AlternateContent xmlns:mc="http://schemas.openxmlformats.org/markup-compatibility/2006" xmlns:p14="http://schemas.microsoft.com/office/powerpoint/2010/main">
    <mc:Choice Requires="p14">
      <p:transition spd="slow" p14:dur="2000" advTm="158763"/>
    </mc:Choice>
    <mc:Fallback xmlns="">
      <p:transition spd="slow" advTm="1587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1000"/>
                                        <p:tgtEl>
                                          <p:spTgt spid="24">
                                            <p:txEl>
                                              <p:pRg st="0" end="0"/>
                                            </p:txEl>
                                          </p:spTgt>
                                        </p:tgtEl>
                                      </p:cBhvr>
                                    </p:animEffect>
                                    <p:anim calcmode="lin" valueType="num">
                                      <p:cBhvr>
                                        <p:cTn id="8" dur="1000" fill="hold"/>
                                        <p:tgtEl>
                                          <p:spTgt spid="2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4">
                                            <p:txEl>
                                              <p:pRg st="5" end="5"/>
                                            </p:txEl>
                                          </p:spTgt>
                                        </p:tgtEl>
                                        <p:attrNameLst>
                                          <p:attrName>style.visibility</p:attrName>
                                        </p:attrNameLst>
                                      </p:cBhvr>
                                      <p:to>
                                        <p:strVal val="visible"/>
                                      </p:to>
                                    </p:set>
                                    <p:animEffect transition="in" filter="fade">
                                      <p:cBhvr>
                                        <p:cTn id="14" dur="1000"/>
                                        <p:tgtEl>
                                          <p:spTgt spid="24">
                                            <p:txEl>
                                              <p:pRg st="5" end="5"/>
                                            </p:txEl>
                                          </p:spTgt>
                                        </p:tgtEl>
                                      </p:cBhvr>
                                    </p:animEffect>
                                    <p:anim calcmode="lin" valueType="num">
                                      <p:cBhvr>
                                        <p:cTn id="15" dur="1000" fill="hold"/>
                                        <p:tgtEl>
                                          <p:spTgt spid="24">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2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4">
                                            <p:txEl>
                                              <p:pRg st="1" end="1"/>
                                            </p:txEl>
                                          </p:spTgt>
                                        </p:tgtEl>
                                        <p:attrNameLst>
                                          <p:attrName>style.visibility</p:attrName>
                                        </p:attrNameLst>
                                      </p:cBhvr>
                                      <p:to>
                                        <p:strVal val="visible"/>
                                      </p:to>
                                    </p:set>
                                    <p:animEffect transition="in" filter="fade">
                                      <p:cBhvr>
                                        <p:cTn id="21" dur="1000"/>
                                        <p:tgtEl>
                                          <p:spTgt spid="24">
                                            <p:txEl>
                                              <p:pRg st="1" end="1"/>
                                            </p:txEl>
                                          </p:spTgt>
                                        </p:tgtEl>
                                      </p:cBhvr>
                                    </p:animEffect>
                                    <p:anim calcmode="lin" valueType="num">
                                      <p:cBhvr>
                                        <p:cTn id="22" dur="1000" fill="hold"/>
                                        <p:tgtEl>
                                          <p:spTgt spid="24">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2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4">
                                            <p:txEl>
                                              <p:pRg st="2" end="2"/>
                                            </p:txEl>
                                          </p:spTgt>
                                        </p:tgtEl>
                                        <p:attrNameLst>
                                          <p:attrName>style.visibility</p:attrName>
                                        </p:attrNameLst>
                                      </p:cBhvr>
                                      <p:to>
                                        <p:strVal val="visible"/>
                                      </p:to>
                                    </p:set>
                                    <p:animEffect transition="in" filter="fade">
                                      <p:cBhvr>
                                        <p:cTn id="28" dur="1000"/>
                                        <p:tgtEl>
                                          <p:spTgt spid="24">
                                            <p:txEl>
                                              <p:pRg st="2" end="2"/>
                                            </p:txEl>
                                          </p:spTgt>
                                        </p:tgtEl>
                                      </p:cBhvr>
                                    </p:animEffect>
                                    <p:anim calcmode="lin" valueType="num">
                                      <p:cBhvr>
                                        <p:cTn id="29" dur="1000" fill="hold"/>
                                        <p:tgtEl>
                                          <p:spTgt spid="24">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2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4">
                                            <p:txEl>
                                              <p:pRg st="3" end="3"/>
                                            </p:txEl>
                                          </p:spTgt>
                                        </p:tgtEl>
                                        <p:attrNameLst>
                                          <p:attrName>style.visibility</p:attrName>
                                        </p:attrNameLst>
                                      </p:cBhvr>
                                      <p:to>
                                        <p:strVal val="visible"/>
                                      </p:to>
                                    </p:set>
                                    <p:animEffect transition="in" filter="fade">
                                      <p:cBhvr>
                                        <p:cTn id="35" dur="1000"/>
                                        <p:tgtEl>
                                          <p:spTgt spid="24">
                                            <p:txEl>
                                              <p:pRg st="3" end="3"/>
                                            </p:txEl>
                                          </p:spTgt>
                                        </p:tgtEl>
                                      </p:cBhvr>
                                    </p:animEffect>
                                    <p:anim calcmode="lin" valueType="num">
                                      <p:cBhvr>
                                        <p:cTn id="36" dur="1000" fill="hold"/>
                                        <p:tgtEl>
                                          <p:spTgt spid="24">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2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4">
                                            <p:txEl>
                                              <p:pRg st="4" end="4"/>
                                            </p:txEl>
                                          </p:spTgt>
                                        </p:tgtEl>
                                        <p:attrNameLst>
                                          <p:attrName>style.visibility</p:attrName>
                                        </p:attrNameLst>
                                      </p:cBhvr>
                                      <p:to>
                                        <p:strVal val="visible"/>
                                      </p:to>
                                    </p:set>
                                    <p:animEffect transition="in" filter="fade">
                                      <p:cBhvr>
                                        <p:cTn id="42" dur="1000"/>
                                        <p:tgtEl>
                                          <p:spTgt spid="24">
                                            <p:txEl>
                                              <p:pRg st="4" end="4"/>
                                            </p:txEl>
                                          </p:spTgt>
                                        </p:tgtEl>
                                      </p:cBhvr>
                                    </p:animEffect>
                                    <p:anim calcmode="lin" valueType="num">
                                      <p:cBhvr>
                                        <p:cTn id="43" dur="1000" fill="hold"/>
                                        <p:tgtEl>
                                          <p:spTgt spid="24">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2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6179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84458" y="1397214"/>
            <a:ext cx="8417320" cy="4093428"/>
          </a:xfrm>
          <a:prstGeom prst="rect">
            <a:avLst/>
          </a:prstGeom>
          <a:noFill/>
        </p:spPr>
        <p:txBody>
          <a:bodyPr wrap="square" rtlCol="0">
            <a:spAutoFit/>
          </a:bodyPr>
          <a:lstStyle/>
          <a:p>
            <a:pPr marL="342900" marR="0" lvl="0" indent="-342900" algn="r" rtl="1">
              <a:spcBef>
                <a:spcPts val="0"/>
              </a:spcBef>
              <a:spcAft>
                <a:spcPts val="800"/>
              </a:spcAft>
              <a:tabLst>
                <a:tab pos="457200" algn="l"/>
              </a:tabLst>
            </a:pPr>
            <a:r>
              <a:rPr lang="ar-SY" sz="2000" b="1" dirty="0">
                <a:latin typeface="Tahoma" panose="020B0604030504040204" pitchFamily="34" charset="0"/>
                <a:ea typeface="Tahoma" panose="020B0604030504040204" pitchFamily="34" charset="0"/>
              </a:rPr>
              <a:t>المحاضرة الثامنة</a:t>
            </a:r>
            <a:r>
              <a:rPr lang="ar-SA" sz="2000" b="1" dirty="0">
                <a:latin typeface="Tahoma" panose="020B0604030504040204" pitchFamily="34" charset="0"/>
                <a:ea typeface="Tahoma" panose="020B0604030504040204" pitchFamily="34" charset="0"/>
              </a:rPr>
              <a:t>: أخلاقيات التفاوض</a:t>
            </a:r>
            <a:endParaRPr lang="en-US" sz="2000" b="1" dirty="0">
              <a:latin typeface="Tahoma" panose="020B0604030504040204" pitchFamily="34" charset="0"/>
              <a:ea typeface="Tahoma" panose="020B0604030504040204" pitchFamily="34" charset="0"/>
            </a:endParaRP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السلوك الأخلاقي وغير الأخلاقي في التفاوض</a:t>
            </a: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المعايير الأخلاقية لتقييم السلوك التفاوضي</a:t>
            </a: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الخداع والتلاعب والتبرير الأخلاقي في التفاوض</a:t>
            </a: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إدارة المعضلات الأخلاقية وبناء الثقة في التفاوض</a:t>
            </a:r>
          </a:p>
          <a:p>
            <a:pPr marL="342900" marR="0" lvl="0" indent="-342900" algn="r" rtl="1">
              <a:spcBef>
                <a:spcPts val="0"/>
              </a:spcBef>
              <a:spcAft>
                <a:spcPts val="800"/>
              </a:spcAft>
              <a:tabLst>
                <a:tab pos="457200" algn="l"/>
              </a:tabLst>
            </a:pPr>
            <a:r>
              <a:rPr lang="ar-SY" sz="2000" b="1" dirty="0">
                <a:latin typeface="Tahoma" panose="020B0604030504040204" pitchFamily="34" charset="0"/>
                <a:ea typeface="Tahoma" panose="020B0604030504040204" pitchFamily="34" charset="0"/>
              </a:rPr>
              <a:t>المحاضرة التاسعة</a:t>
            </a:r>
            <a:r>
              <a:rPr lang="ar-SA" sz="2000" b="1" dirty="0">
                <a:latin typeface="Tahoma" panose="020B0604030504040204" pitchFamily="34" charset="0"/>
                <a:ea typeface="Tahoma" panose="020B0604030504040204" pitchFamily="34" charset="0"/>
              </a:rPr>
              <a:t>: التفاوض الإلكتروني وخدمة العملاء الرقمية وتطبيقات الذكاء الاصطناعي</a:t>
            </a:r>
            <a:endParaRPr lang="ar-SY" sz="2000" b="1" dirty="0">
              <a:latin typeface="Tahoma" panose="020B0604030504040204" pitchFamily="34" charset="0"/>
              <a:ea typeface="Tahoma" panose="020B0604030504040204" pitchFamily="34" charset="0"/>
            </a:endParaRP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التفاوض عبر البريد الإلكتروني ومنصات الدردشة</a:t>
            </a: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التفاوض في عقود الخدمات الرقمية واتفاقيات مستوى الخدمة</a:t>
            </a:r>
            <a:endParaRPr lang="en-US" sz="2000" dirty="0">
              <a:latin typeface="Tahoma" panose="020B0604030504040204" pitchFamily="34" charset="0"/>
              <a:ea typeface="Tahoma" panose="020B0604030504040204" pitchFamily="34" charset="0"/>
            </a:endParaRP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إدارة النزاعات الرقمية والشكاوى الإلكترونية</a:t>
            </a: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تطبيقات الذكاء الاصطناعي وخدمة العملاء          - أثر الذكاء الاصطناعي على تجربة العميل </a:t>
            </a:r>
          </a:p>
        </p:txBody>
      </p:sp>
      <p:sp>
        <p:nvSpPr>
          <p:cNvPr id="9" name="Rectangle 8">
            <a:extLst>
              <a:ext uri="{FF2B5EF4-FFF2-40B4-BE49-F238E27FC236}">
                <a16:creationId xmlns:a16="http://schemas.microsoft.com/office/drawing/2014/main" id="{3C4370B3-F6EB-4CB5-A1F5-9C98514D3246}"/>
              </a:ext>
            </a:extLst>
          </p:cNvPr>
          <p:cNvSpPr/>
          <p:nvPr/>
        </p:nvSpPr>
        <p:spPr>
          <a:xfrm>
            <a:off x="91700" y="59763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E672580B-5106-4C93-A4AB-FADEF9914B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pic>
        <p:nvPicPr>
          <p:cNvPr id="1026" name="Picture 2" descr="What is Artificial Intelligence (AI ...">
            <a:extLst>
              <a:ext uri="{FF2B5EF4-FFF2-40B4-BE49-F238E27FC236}">
                <a16:creationId xmlns:a16="http://schemas.microsoft.com/office/drawing/2014/main" id="{1DAEAF6A-94DC-4E47-9EB3-BE2CB62E9D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5686" y="1868556"/>
            <a:ext cx="2504659" cy="161013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egotiation Icon Vector Art, Icons, and ...">
            <a:extLst>
              <a:ext uri="{FF2B5EF4-FFF2-40B4-BE49-F238E27FC236}">
                <a16:creationId xmlns:a16="http://schemas.microsoft.com/office/drawing/2014/main" id="{265E3705-97D5-40F8-913C-40A2ED0DB8D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95686" y="1337580"/>
            <a:ext cx="2504659" cy="104031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446104565"/>
      </p:ext>
    </p:extLst>
  </p:cSld>
  <p:clrMapOvr>
    <a:masterClrMapping/>
  </p:clrMapOvr>
  <mc:AlternateContent xmlns:mc="http://schemas.openxmlformats.org/markup-compatibility/2006" xmlns:p14="http://schemas.microsoft.com/office/powerpoint/2010/main">
    <mc:Choice Requires="p14">
      <p:transition spd="slow" p14:dur="2000" advTm="264835"/>
    </mc:Choice>
    <mc:Fallback xmlns="">
      <p:transition spd="slow" advTm="2648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1000"/>
                                        <p:tgtEl>
                                          <p:spTgt spid="24">
                                            <p:txEl>
                                              <p:pRg st="0" end="0"/>
                                            </p:txEl>
                                          </p:spTgt>
                                        </p:tgtEl>
                                      </p:cBhvr>
                                    </p:animEffect>
                                    <p:anim calcmode="lin" valueType="num">
                                      <p:cBhvr>
                                        <p:cTn id="8" dur="1000" fill="hold"/>
                                        <p:tgtEl>
                                          <p:spTgt spid="2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4">
                                            <p:txEl>
                                              <p:pRg st="5" end="5"/>
                                            </p:txEl>
                                          </p:spTgt>
                                        </p:tgtEl>
                                        <p:attrNameLst>
                                          <p:attrName>style.visibility</p:attrName>
                                        </p:attrNameLst>
                                      </p:cBhvr>
                                      <p:to>
                                        <p:strVal val="visible"/>
                                      </p:to>
                                    </p:set>
                                    <p:animEffect transition="in" filter="fade">
                                      <p:cBhvr>
                                        <p:cTn id="14" dur="1000"/>
                                        <p:tgtEl>
                                          <p:spTgt spid="24">
                                            <p:txEl>
                                              <p:pRg st="5" end="5"/>
                                            </p:txEl>
                                          </p:spTgt>
                                        </p:tgtEl>
                                      </p:cBhvr>
                                    </p:animEffect>
                                    <p:anim calcmode="lin" valueType="num">
                                      <p:cBhvr>
                                        <p:cTn id="15" dur="1000" fill="hold"/>
                                        <p:tgtEl>
                                          <p:spTgt spid="24">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2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4">
                                            <p:txEl>
                                              <p:pRg st="1" end="1"/>
                                            </p:txEl>
                                          </p:spTgt>
                                        </p:tgtEl>
                                        <p:attrNameLst>
                                          <p:attrName>style.visibility</p:attrName>
                                        </p:attrNameLst>
                                      </p:cBhvr>
                                      <p:to>
                                        <p:strVal val="visible"/>
                                      </p:to>
                                    </p:set>
                                    <p:animEffect transition="in" filter="fade">
                                      <p:cBhvr>
                                        <p:cTn id="21" dur="1000"/>
                                        <p:tgtEl>
                                          <p:spTgt spid="24">
                                            <p:txEl>
                                              <p:pRg st="1" end="1"/>
                                            </p:txEl>
                                          </p:spTgt>
                                        </p:tgtEl>
                                      </p:cBhvr>
                                    </p:animEffect>
                                    <p:anim calcmode="lin" valueType="num">
                                      <p:cBhvr>
                                        <p:cTn id="22" dur="1000" fill="hold"/>
                                        <p:tgtEl>
                                          <p:spTgt spid="24">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2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4">
                                            <p:txEl>
                                              <p:pRg st="2" end="2"/>
                                            </p:txEl>
                                          </p:spTgt>
                                        </p:tgtEl>
                                        <p:attrNameLst>
                                          <p:attrName>style.visibility</p:attrName>
                                        </p:attrNameLst>
                                      </p:cBhvr>
                                      <p:to>
                                        <p:strVal val="visible"/>
                                      </p:to>
                                    </p:set>
                                    <p:animEffect transition="in" filter="fade">
                                      <p:cBhvr>
                                        <p:cTn id="28" dur="1000"/>
                                        <p:tgtEl>
                                          <p:spTgt spid="24">
                                            <p:txEl>
                                              <p:pRg st="2" end="2"/>
                                            </p:txEl>
                                          </p:spTgt>
                                        </p:tgtEl>
                                      </p:cBhvr>
                                    </p:animEffect>
                                    <p:anim calcmode="lin" valueType="num">
                                      <p:cBhvr>
                                        <p:cTn id="29" dur="1000" fill="hold"/>
                                        <p:tgtEl>
                                          <p:spTgt spid="24">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2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4">
                                            <p:txEl>
                                              <p:pRg st="3" end="3"/>
                                            </p:txEl>
                                          </p:spTgt>
                                        </p:tgtEl>
                                        <p:attrNameLst>
                                          <p:attrName>style.visibility</p:attrName>
                                        </p:attrNameLst>
                                      </p:cBhvr>
                                      <p:to>
                                        <p:strVal val="visible"/>
                                      </p:to>
                                    </p:set>
                                    <p:animEffect transition="in" filter="fade">
                                      <p:cBhvr>
                                        <p:cTn id="35" dur="1000"/>
                                        <p:tgtEl>
                                          <p:spTgt spid="24">
                                            <p:txEl>
                                              <p:pRg st="3" end="3"/>
                                            </p:txEl>
                                          </p:spTgt>
                                        </p:tgtEl>
                                      </p:cBhvr>
                                    </p:animEffect>
                                    <p:anim calcmode="lin" valueType="num">
                                      <p:cBhvr>
                                        <p:cTn id="36" dur="1000" fill="hold"/>
                                        <p:tgtEl>
                                          <p:spTgt spid="24">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2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4">
                                            <p:txEl>
                                              <p:pRg st="4" end="4"/>
                                            </p:txEl>
                                          </p:spTgt>
                                        </p:tgtEl>
                                        <p:attrNameLst>
                                          <p:attrName>style.visibility</p:attrName>
                                        </p:attrNameLst>
                                      </p:cBhvr>
                                      <p:to>
                                        <p:strVal val="visible"/>
                                      </p:to>
                                    </p:set>
                                    <p:animEffect transition="in" filter="fade">
                                      <p:cBhvr>
                                        <p:cTn id="42" dur="1000"/>
                                        <p:tgtEl>
                                          <p:spTgt spid="24">
                                            <p:txEl>
                                              <p:pRg st="4" end="4"/>
                                            </p:txEl>
                                          </p:spTgt>
                                        </p:tgtEl>
                                      </p:cBhvr>
                                    </p:animEffect>
                                    <p:anim calcmode="lin" valueType="num">
                                      <p:cBhvr>
                                        <p:cTn id="43" dur="1000" fill="hold"/>
                                        <p:tgtEl>
                                          <p:spTgt spid="24">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2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411142" y="2244381"/>
            <a:ext cx="4241988" cy="2369238"/>
          </a:xfrm>
          <a:prstGeom prst="rect">
            <a:avLst/>
          </a:prstGeom>
        </p:spPr>
        <p:txBody>
          <a:bodyPr wrap="square">
            <a:spAutoFit/>
          </a:bodyPr>
          <a:lstStyle/>
          <a:p>
            <a:pPr algn="ctr">
              <a:lnSpc>
                <a:spcPct val="200000"/>
              </a:lnSpc>
            </a:pPr>
            <a:r>
              <a:rPr lang="ar-SY" sz="2600" b="1" dirty="0">
                <a:solidFill>
                  <a:srgbClr val="00B0F0"/>
                </a:solidFill>
                <a:effectLst/>
                <a:latin typeface="Tahoma" panose="020B0604030504040204" pitchFamily="34" charset="0"/>
                <a:ea typeface="Tahoma" panose="020B0604030504040204" pitchFamily="34" charset="0"/>
                <a:cs typeface="Tahoma" panose="020B0604030504040204" pitchFamily="34" charset="0"/>
              </a:rPr>
              <a:t>المحاضرة العاشرة:</a:t>
            </a:r>
            <a:br>
              <a:rPr lang="ar-SY" sz="2600" b="1" dirty="0">
                <a:solidFill>
                  <a:srgbClr val="00B0F0"/>
                </a:solidFill>
                <a:effectLst/>
                <a:latin typeface="Tahoma" panose="020B0604030504040204" pitchFamily="34" charset="0"/>
                <a:ea typeface="Tahoma" panose="020B0604030504040204" pitchFamily="34" charset="0"/>
                <a:cs typeface="Tahoma" panose="020B0604030504040204" pitchFamily="34" charset="0"/>
              </a:rPr>
            </a:br>
            <a:r>
              <a:rPr lang="ar-SA" sz="2600" b="1" dirty="0">
                <a:solidFill>
                  <a:srgbClr val="00B0F0"/>
                </a:solidFill>
                <a:effectLst/>
                <a:latin typeface="Tahoma" panose="020B0604030504040204" pitchFamily="34" charset="0"/>
                <a:ea typeface="Tahoma" panose="020B0604030504040204" pitchFamily="34" charset="0"/>
                <a:cs typeface="Tahoma" panose="020B0604030504040204" pitchFamily="34" charset="0"/>
              </a:rPr>
              <a:t>دراسة حالات لشركات عالمية في مجال التفاوض</a:t>
            </a:r>
            <a:endParaRPr lang="en-US" sz="1600" dirty="0">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C52186E2-A30A-46B8-B05A-4506052EA963}"/>
              </a:ext>
            </a:extLst>
          </p:cNvPr>
          <p:cNvSpPr/>
          <p:nvPr/>
        </p:nvSpPr>
        <p:spPr>
          <a:xfrm>
            <a:off x="91700" y="59763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A617BFC-FF94-4A89-A50D-A274C7B279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cSld>
  <p:clrMapOvr>
    <a:masterClrMapping/>
  </p:clrMapOvr>
  <p:transition spd="slow" advTm="103664">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84934" y="1010266"/>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مخرجات التعلم</a:t>
            </a:r>
          </a:p>
        </p:txBody>
      </p:sp>
      <p:sp>
        <p:nvSpPr>
          <p:cNvPr id="5" name="Rectangle 4"/>
          <p:cNvSpPr/>
          <p:nvPr/>
        </p:nvSpPr>
        <p:spPr>
          <a:xfrm>
            <a:off x="8246688" y="747787"/>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53140" y="1685495"/>
            <a:ext cx="10541000" cy="5786199"/>
          </a:xfrm>
          <a:prstGeom prst="rect">
            <a:avLst/>
          </a:prstGeom>
          <a:noFill/>
        </p:spPr>
        <p:txBody>
          <a:bodyPr wrap="square" rtlCol="0">
            <a:spAutoFit/>
          </a:bodyPr>
          <a:lstStyle/>
          <a:p>
            <a:pPr marL="342900" marR="0" lvl="0" indent="-342900" algn="r" rtl="1">
              <a:lnSpc>
                <a:spcPct val="150000"/>
              </a:lnSpc>
              <a:spcBef>
                <a:spcPts val="0"/>
              </a:spcBef>
              <a:spcAft>
                <a:spcPts val="800"/>
              </a:spcAft>
              <a:buSzPts val="1000"/>
              <a:buFont typeface="Arial" panose="020B0604020202020204" pitchFamily="34" charset="0"/>
              <a:buChar char="•"/>
              <a:tabLst>
                <a:tab pos="457200" algn="l"/>
              </a:tabLst>
            </a:pPr>
            <a:r>
              <a:rPr lang="ar-SY" sz="2000" dirty="0">
                <a:latin typeface="Times New Roman" panose="02020603050405020304" pitchFamily="18" charset="0"/>
              </a:rPr>
              <a:t>فهم طبيعة التفاوض، عناصره ومبادئه، والتمييز بين تصنيفات المواقف التفاوضية في الأعمال.</a:t>
            </a:r>
          </a:p>
          <a:p>
            <a:pPr marL="342900" marR="0" lvl="0" indent="-342900" algn="r" rtl="1">
              <a:lnSpc>
                <a:spcPct val="150000"/>
              </a:lnSpc>
              <a:spcBef>
                <a:spcPts val="0"/>
              </a:spcBef>
              <a:spcAft>
                <a:spcPts val="800"/>
              </a:spcAft>
              <a:buSzPts val="1000"/>
              <a:buFont typeface="Arial" panose="020B0604020202020204" pitchFamily="34" charset="0"/>
              <a:buChar char="•"/>
              <a:tabLst>
                <a:tab pos="457200" algn="l"/>
              </a:tabLst>
            </a:pPr>
            <a:r>
              <a:rPr lang="ar-SY" sz="2000" dirty="0">
                <a:latin typeface="Times New Roman" panose="02020603050405020304" pitchFamily="18" charset="0"/>
              </a:rPr>
              <a:t>تحليل وتطبيق الاستراتيجيات المختلفة للتفاوض (التجنب، التنافس، الالتزام، التوفيق، التكامل).</a:t>
            </a:r>
          </a:p>
          <a:p>
            <a:pPr marL="342900" marR="0" lvl="0" indent="-342900" algn="r" rtl="1">
              <a:lnSpc>
                <a:spcPct val="150000"/>
              </a:lnSpc>
              <a:spcBef>
                <a:spcPts val="0"/>
              </a:spcBef>
              <a:spcAft>
                <a:spcPts val="800"/>
              </a:spcAft>
              <a:buSzPts val="1000"/>
              <a:buFont typeface="Arial" panose="020B0604020202020204" pitchFamily="34" charset="0"/>
              <a:buChar char="•"/>
              <a:tabLst>
                <a:tab pos="457200" algn="l"/>
              </a:tabLst>
            </a:pPr>
            <a:r>
              <a:rPr lang="ar-SY" sz="2000" dirty="0">
                <a:latin typeface="Times New Roman" panose="02020603050405020304" pitchFamily="18" charset="0"/>
              </a:rPr>
              <a:t>تطوير مهارات التفاوض الأساسية: التحضير، الإصغاء الفعّال، التحكم بالعواطف، الاتصال وبناء الرسائل التفاوضية.</a:t>
            </a:r>
          </a:p>
          <a:p>
            <a:pPr marL="342900" marR="0" lvl="0" indent="-342900" algn="r" rtl="1">
              <a:lnSpc>
                <a:spcPct val="150000"/>
              </a:lnSpc>
              <a:spcBef>
                <a:spcPts val="0"/>
              </a:spcBef>
              <a:spcAft>
                <a:spcPts val="800"/>
              </a:spcAft>
              <a:buSzPts val="1000"/>
              <a:buFont typeface="Arial" panose="020B0604020202020204" pitchFamily="34" charset="0"/>
              <a:buChar char="•"/>
              <a:tabLst>
                <a:tab pos="457200" algn="l"/>
              </a:tabLst>
            </a:pPr>
            <a:r>
              <a:rPr lang="ar-SY" sz="2000" dirty="0">
                <a:latin typeface="Times New Roman" panose="02020603050405020304" pitchFamily="18" charset="0"/>
              </a:rPr>
              <a:t>تفسير واستخدام لغة الجسد وعلامات الاتصال غير اللفظي لتعزيز التفاوض وتحقيق أهدافه.</a:t>
            </a:r>
          </a:p>
          <a:p>
            <a:pPr marL="342900" marR="0" lvl="0" indent="-342900" algn="r" rtl="1">
              <a:lnSpc>
                <a:spcPct val="150000"/>
              </a:lnSpc>
              <a:spcBef>
                <a:spcPts val="0"/>
              </a:spcBef>
              <a:spcAft>
                <a:spcPts val="800"/>
              </a:spcAft>
              <a:buSzPts val="1000"/>
              <a:buFont typeface="Arial" panose="020B0604020202020204" pitchFamily="34" charset="0"/>
              <a:buChar char="•"/>
              <a:tabLst>
                <a:tab pos="457200" algn="l"/>
              </a:tabLst>
            </a:pPr>
            <a:r>
              <a:rPr lang="ar-SY" sz="2000" dirty="0">
                <a:latin typeface="Times New Roman" panose="02020603050405020304" pitchFamily="18" charset="0"/>
              </a:rPr>
              <a:t>دمج مهارات التفاوض مع خدمة العملاء لتعزيز الثقة والالتزام واسترداد الخدمة بكفاءة.</a:t>
            </a:r>
          </a:p>
          <a:p>
            <a:pPr marL="342900" marR="0" lvl="0" indent="-342900" algn="r" rtl="1">
              <a:lnSpc>
                <a:spcPct val="150000"/>
              </a:lnSpc>
              <a:spcBef>
                <a:spcPts val="0"/>
              </a:spcBef>
              <a:spcAft>
                <a:spcPts val="800"/>
              </a:spcAft>
              <a:buSzPts val="1000"/>
              <a:buFont typeface="Arial" panose="020B0604020202020204" pitchFamily="34" charset="0"/>
              <a:buChar char="•"/>
              <a:tabLst>
                <a:tab pos="457200" algn="l"/>
              </a:tabLst>
            </a:pPr>
            <a:r>
              <a:rPr lang="ar-SY" sz="2000" dirty="0">
                <a:latin typeface="Times New Roman" panose="02020603050405020304" pitchFamily="18" charset="0"/>
              </a:rPr>
              <a:t>تقييم الممارسات الأخلاقية في التفاوض وإدارة المعضلات الأخلاقية بما يعزز النزاهة المهنية.</a:t>
            </a:r>
          </a:p>
          <a:p>
            <a:pPr marL="342900" marR="0" lvl="0" indent="-342900" algn="r" rtl="1">
              <a:lnSpc>
                <a:spcPct val="150000"/>
              </a:lnSpc>
              <a:spcBef>
                <a:spcPts val="0"/>
              </a:spcBef>
              <a:spcAft>
                <a:spcPts val="800"/>
              </a:spcAft>
              <a:buSzPts val="1000"/>
              <a:buFont typeface="Arial" panose="020B0604020202020204" pitchFamily="34" charset="0"/>
              <a:buChar char="•"/>
              <a:tabLst>
                <a:tab pos="457200" algn="l"/>
              </a:tabLst>
            </a:pPr>
            <a:r>
              <a:rPr lang="ar-SY" sz="2000" dirty="0">
                <a:latin typeface="Times New Roman" panose="02020603050405020304" pitchFamily="18" charset="0"/>
              </a:rPr>
              <a:t>تحليل وتطبيق مهارات التفاوض في البيئات الرقمية وإدارة النزاعات.</a:t>
            </a:r>
          </a:p>
          <a:p>
            <a:pPr marL="342900" marR="0" lvl="0" indent="-342900" algn="r" rtl="1">
              <a:lnSpc>
                <a:spcPct val="150000"/>
              </a:lnSpc>
              <a:spcBef>
                <a:spcPts val="0"/>
              </a:spcBef>
              <a:spcAft>
                <a:spcPts val="800"/>
              </a:spcAft>
              <a:buSzPts val="1000"/>
              <a:buFont typeface="Arial" panose="020B0604020202020204" pitchFamily="34" charset="0"/>
              <a:buChar char="•"/>
              <a:tabLst>
                <a:tab pos="457200" algn="l"/>
              </a:tabLst>
            </a:pPr>
            <a:r>
              <a:rPr lang="ar-SY" sz="2000" dirty="0">
                <a:latin typeface="Times New Roman" panose="02020603050405020304" pitchFamily="18" charset="0"/>
              </a:rPr>
              <a:t>تحليل دور الذكاء الاصطناعي وتطبيقاته في خدمة العملاء وإدارة العلاقة مع العميل.</a:t>
            </a:r>
          </a:p>
          <a:p>
            <a:pPr marR="0" lvl="0" algn="r" rtl="1">
              <a:lnSpc>
                <a:spcPct val="150000"/>
              </a:lnSpc>
              <a:spcBef>
                <a:spcPts val="0"/>
              </a:spcBef>
              <a:spcAft>
                <a:spcPts val="800"/>
              </a:spcAft>
              <a:buSzPts val="1000"/>
              <a:tabLst>
                <a:tab pos="457200" algn="l"/>
              </a:tabLst>
            </a:pPr>
            <a:endParaRPr lang="en-US" sz="2000" dirty="0">
              <a:latin typeface="Times New Roman" panose="02020603050405020304" pitchFamily="18" charset="0"/>
            </a:endParaRPr>
          </a:p>
          <a:p>
            <a:endParaRPr lang="en-US" sz="2000" dirty="0">
              <a:latin typeface="Times New Roman" panose="02020603050405020304" pitchFamily="18" charset="0"/>
            </a:endParaRPr>
          </a:p>
          <a:p>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46" name="Picture 2" descr="Learning Objectives Stock Illustrations ...">
            <a:extLst>
              <a:ext uri="{FF2B5EF4-FFF2-40B4-BE49-F238E27FC236}">
                <a16:creationId xmlns:a16="http://schemas.microsoft.com/office/drawing/2014/main" id="{3426EF71-5804-4587-9E52-00E6CBB900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3567811"/>
            <a:ext cx="2488096" cy="24880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8508741"/>
      </p:ext>
    </p:extLst>
  </p:cSld>
  <p:clrMapOvr>
    <a:masterClrMapping/>
  </p:clrMapOvr>
  <mc:AlternateContent xmlns:mc="http://schemas.openxmlformats.org/markup-compatibility/2006" xmlns:p14="http://schemas.microsoft.com/office/powerpoint/2010/main">
    <mc:Choice Requires="p14">
      <p:transition p14:dur="10" advTm="161618"/>
    </mc:Choice>
    <mc:Fallback xmlns="">
      <p:transition advTm="16161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71556" y="1083696"/>
            <a:ext cx="5454208"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الأساليب والأدوات التعليمية</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15729" y="2114211"/>
            <a:ext cx="10215821" cy="3908762"/>
          </a:xfrm>
          <a:prstGeom prst="rect">
            <a:avLst/>
          </a:prstGeom>
          <a:noFill/>
        </p:spPr>
        <p:txBody>
          <a:bodyPr wrap="square" rtlCol="0">
            <a:spAutoFit/>
          </a:bodyPr>
          <a:lstStyle/>
          <a:p>
            <a:pPr marR="0" lvl="0" indent="-342900" algn="r" rtl="1">
              <a:lnSpc>
                <a:spcPct val="250000"/>
              </a:lnSpc>
              <a:spcBef>
                <a:spcPts val="0"/>
              </a:spcBef>
              <a:spcAft>
                <a:spcPts val="800"/>
              </a:spcAft>
              <a:buSzPts val="1000"/>
              <a:buFont typeface="Symbol" panose="05050102010706020507" pitchFamily="18" charset="2"/>
              <a:buChar char=""/>
              <a:tabLst>
                <a:tab pos="457200" algn="l"/>
              </a:tabLst>
            </a:pPr>
            <a:r>
              <a:rPr lang="ar-SY" sz="2200" b="1" dirty="0">
                <a:latin typeface="Tahoma" panose="020B0604030504040204" pitchFamily="34" charset="0"/>
                <a:ea typeface="Tahoma" panose="020B0604030504040204" pitchFamily="34" charset="0"/>
              </a:rPr>
              <a:t>المحاضرات المسجلة: </a:t>
            </a:r>
            <a:r>
              <a:rPr lang="ar-SY" sz="2200" dirty="0">
                <a:latin typeface="Tahoma" panose="020B0604030504040204" pitchFamily="34" charset="0"/>
                <a:ea typeface="Tahoma" panose="020B0604030504040204" pitchFamily="34" charset="0"/>
              </a:rPr>
              <a:t>وهي محاضرة أسبوعياً بإجمالي عشرة محاضرات.</a:t>
            </a:r>
            <a:endParaRPr lang="en-US" sz="2200" dirty="0">
              <a:latin typeface="Tahoma" panose="020B0604030504040204" pitchFamily="34" charset="0"/>
              <a:ea typeface="Tahoma" panose="020B0604030504040204" pitchFamily="34" charset="0"/>
            </a:endParaRPr>
          </a:p>
          <a:p>
            <a:pPr marR="0" lvl="0" indent="-342900" algn="r" rtl="1">
              <a:lnSpc>
                <a:spcPct val="250000"/>
              </a:lnSpc>
              <a:spcBef>
                <a:spcPts val="0"/>
              </a:spcBef>
              <a:spcAft>
                <a:spcPts val="800"/>
              </a:spcAft>
              <a:buSzPts val="1000"/>
              <a:buFont typeface="Symbol" panose="05050102010706020507" pitchFamily="18" charset="2"/>
              <a:buChar char=""/>
              <a:tabLst>
                <a:tab pos="457200" algn="l"/>
              </a:tabLst>
            </a:pPr>
            <a:r>
              <a:rPr lang="ar-SY" sz="2200" b="1" dirty="0">
                <a:latin typeface="Tahoma" panose="020B0604030504040204" pitchFamily="34" charset="0"/>
                <a:ea typeface="Tahoma" panose="020B0604030504040204" pitchFamily="34" charset="0"/>
              </a:rPr>
              <a:t>حلقات نقاش تفاعلية: </a:t>
            </a:r>
            <a:r>
              <a:rPr lang="ar-SY" sz="2200" dirty="0">
                <a:latin typeface="Tahoma" panose="020B0604030504040204" pitchFamily="34" charset="0"/>
                <a:ea typeface="Tahoma" panose="020B0604030504040204" pitchFamily="34" charset="0"/>
              </a:rPr>
              <a:t>وهي لقاءات تتم بشكل أسبوعي.</a:t>
            </a:r>
            <a:endParaRPr lang="en-US" sz="2200" dirty="0">
              <a:latin typeface="Tahoma" panose="020B0604030504040204" pitchFamily="34" charset="0"/>
              <a:ea typeface="Tahoma" panose="020B0604030504040204" pitchFamily="34" charset="0"/>
            </a:endParaRPr>
          </a:p>
          <a:p>
            <a:pPr marR="0" lvl="0" indent="-342900" algn="r" rtl="1">
              <a:lnSpc>
                <a:spcPct val="250000"/>
              </a:lnSpc>
              <a:spcBef>
                <a:spcPts val="0"/>
              </a:spcBef>
              <a:spcAft>
                <a:spcPts val="800"/>
              </a:spcAft>
              <a:buSzPts val="1000"/>
              <a:buFont typeface="Symbol" panose="05050102010706020507" pitchFamily="18" charset="2"/>
              <a:buChar char=""/>
              <a:tabLst>
                <a:tab pos="457200" algn="l"/>
              </a:tabLst>
            </a:pPr>
            <a:r>
              <a:rPr lang="ar-SY" sz="2200" b="1" dirty="0">
                <a:latin typeface="Tahoma" panose="020B0604030504040204" pitchFamily="34" charset="0"/>
                <a:ea typeface="Tahoma" panose="020B0604030504040204" pitchFamily="34" charset="0"/>
              </a:rPr>
              <a:t>أمثلة عملية، وحالات تطبيقية، ودراسات حالة.</a:t>
            </a:r>
            <a:endParaRPr lang="en-US" sz="2200" b="1" dirty="0">
              <a:latin typeface="Tahoma" panose="020B0604030504040204" pitchFamily="34" charset="0"/>
              <a:ea typeface="Tahoma" panose="020B0604030504040204" pitchFamily="34" charset="0"/>
            </a:endParaRP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170" name="Picture 2" descr="Learning Tools Stock Illustrations – 62 ...">
            <a:extLst>
              <a:ext uri="{FF2B5EF4-FFF2-40B4-BE49-F238E27FC236}">
                <a16:creationId xmlns:a16="http://schemas.microsoft.com/office/drawing/2014/main" id="{6D32C2D2-DFF3-46F8-9C3E-95D0E42985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5309" y="2789532"/>
            <a:ext cx="3092494" cy="3092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4221965"/>
      </p:ext>
    </p:extLst>
  </p:cSld>
  <p:clrMapOvr>
    <a:masterClrMapping/>
  </p:clrMapOvr>
  <mc:AlternateContent xmlns:mc="http://schemas.openxmlformats.org/markup-compatibility/2006" xmlns:p14="http://schemas.microsoft.com/office/powerpoint/2010/main">
    <mc:Choice Requires="p14">
      <p:transition p14:dur="10" advTm="111702"/>
    </mc:Choice>
    <mc:Fallback xmlns="">
      <p:transition advTm="11170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54531" y="1030211"/>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أساليب التقييم</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6456" y="1534817"/>
            <a:ext cx="10541000" cy="4016484"/>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r" rtl="1">
              <a:lnSpc>
                <a:spcPct val="250000"/>
              </a:lnSpc>
              <a:buFont typeface="Arial" panose="020B0604020202020204" pitchFamily="34" charset="0"/>
              <a:buChar char="•"/>
            </a:pPr>
            <a:r>
              <a:rPr lang="ar-SY" sz="2200" b="1" dirty="0">
                <a:latin typeface="Tahoma" panose="020B0604030504040204" pitchFamily="34" charset="0"/>
                <a:ea typeface="Tahoma" panose="020B0604030504040204" pitchFamily="34" charset="0"/>
              </a:rPr>
              <a:t>اختبارات قصيرة: </a:t>
            </a:r>
            <a:r>
              <a:rPr lang="ar-SY" sz="2200" dirty="0">
                <a:latin typeface="Tahoma" panose="020B0604030504040204" pitchFamily="34" charset="0"/>
                <a:ea typeface="Tahoma" panose="020B0604030504040204" pitchFamily="34" charset="0"/>
              </a:rPr>
              <a:t>عددها (10) اختبارات، (8) أسئلة كل اختبار، كل اختبار (8) درجات.</a:t>
            </a:r>
          </a:p>
          <a:p>
            <a:pPr marL="285750" indent="-285750" algn="r" rtl="1">
              <a:lnSpc>
                <a:spcPct val="250000"/>
              </a:lnSpc>
              <a:buFont typeface="Arial" panose="020B0604020202020204" pitchFamily="34" charset="0"/>
              <a:buChar char="•"/>
            </a:pPr>
            <a:r>
              <a:rPr lang="ar-SY" sz="2200" b="1" dirty="0">
                <a:latin typeface="Tahoma" panose="020B0604030504040204" pitchFamily="34" charset="0"/>
                <a:ea typeface="Tahoma" panose="020B0604030504040204" pitchFamily="34" charset="0"/>
              </a:rPr>
              <a:t>الاختبار النهائي: </a:t>
            </a:r>
            <a:r>
              <a:rPr lang="ar-SY" sz="2200" dirty="0">
                <a:latin typeface="Tahoma" panose="020B0604030504040204" pitchFamily="34" charset="0"/>
                <a:ea typeface="Tahoma" panose="020B0604030504040204" pitchFamily="34" charset="0"/>
              </a:rPr>
              <a:t>(20) درجة، مدته (60) دقيقة.</a:t>
            </a:r>
          </a:p>
          <a:p>
            <a:pPr marL="285750" indent="-285750" algn="r" rtl="1">
              <a:lnSpc>
                <a:spcPct val="250000"/>
              </a:lnSpc>
              <a:buFont typeface="Arial" panose="020B0604020202020204" pitchFamily="34" charset="0"/>
              <a:buChar char="•"/>
            </a:pPr>
            <a:r>
              <a:rPr lang="ar-SY" sz="2200" b="1" dirty="0">
                <a:latin typeface="Tahoma" panose="020B0604030504040204" pitchFamily="34" charset="0"/>
                <a:ea typeface="Tahoma" panose="020B0604030504040204" pitchFamily="34" charset="0"/>
              </a:rPr>
              <a:t>طبيعة الأسئلة: </a:t>
            </a:r>
            <a:r>
              <a:rPr lang="ar-SY" sz="2200" dirty="0">
                <a:latin typeface="Tahoma" panose="020B0604030504040204" pitchFamily="34" charset="0"/>
                <a:ea typeface="Tahoma" panose="020B0604030504040204" pitchFamily="34" charset="0"/>
              </a:rPr>
              <a:t>اختيار من متعدد، وصح وخطأ.</a:t>
            </a:r>
          </a:p>
          <a:p>
            <a:pPr algn="r" rtl="1"/>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2" descr="Outline of Course « UDS WA CAMPUS ICT CLASS">
            <a:extLst>
              <a:ext uri="{FF2B5EF4-FFF2-40B4-BE49-F238E27FC236}">
                <a16:creationId xmlns:a16="http://schemas.microsoft.com/office/drawing/2014/main" id="{E5DED008-EED2-4B19-A12B-9BF56D1920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8470" y="3581349"/>
            <a:ext cx="2617304" cy="196297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8489574"/>
      </p:ext>
    </p:extLst>
  </p:cSld>
  <p:clrMapOvr>
    <a:masterClrMapping/>
  </p:clrMapOvr>
  <mc:AlternateContent xmlns:mc="http://schemas.openxmlformats.org/markup-compatibility/2006" xmlns:p14="http://schemas.microsoft.com/office/powerpoint/2010/main">
    <mc:Choice Requires="p14">
      <p:transition p14:dur="10" advTm="105814"/>
    </mc:Choice>
    <mc:Fallback xmlns="">
      <p:transition advTm="1058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2" end="2"/>
                                            </p:txEl>
                                          </p:spTgt>
                                        </p:tgtEl>
                                        <p:attrNameLst>
                                          <p:attrName>style.visibility</p:attrName>
                                        </p:attrNameLst>
                                      </p:cBhvr>
                                      <p:to>
                                        <p:strVal val="visible"/>
                                      </p:to>
                                    </p:set>
                                    <p:animEffect transition="in" filter="fade">
                                      <p:cBhvr>
                                        <p:cTn id="7" dur="1000"/>
                                        <p:tgtEl>
                                          <p:spTgt spid="48">
                                            <p:txEl>
                                              <p:pRg st="2" end="2"/>
                                            </p:txEl>
                                          </p:spTgt>
                                        </p:tgtEl>
                                      </p:cBhvr>
                                    </p:animEffect>
                                    <p:anim calcmode="lin" valueType="num">
                                      <p:cBhvr>
                                        <p:cTn id="8"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8">
                                            <p:txEl>
                                              <p:pRg st="3" end="3"/>
                                            </p:txEl>
                                          </p:spTgt>
                                        </p:tgtEl>
                                        <p:attrNameLst>
                                          <p:attrName>style.visibility</p:attrName>
                                        </p:attrNameLst>
                                      </p:cBhvr>
                                      <p:to>
                                        <p:strVal val="visible"/>
                                      </p:to>
                                    </p:set>
                                    <p:animEffect transition="in" filter="fade">
                                      <p:cBhvr>
                                        <p:cTn id="12" dur="1000"/>
                                        <p:tgtEl>
                                          <p:spTgt spid="48">
                                            <p:txEl>
                                              <p:pRg st="3" end="3"/>
                                            </p:txEl>
                                          </p:spTgt>
                                        </p:tgtEl>
                                      </p:cBhvr>
                                    </p:animEffect>
                                    <p:anim calcmode="lin" valueType="num">
                                      <p:cBhvr>
                                        <p:cTn id="13"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48">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8">
                                            <p:txEl>
                                              <p:pRg st="4" end="4"/>
                                            </p:txEl>
                                          </p:spTgt>
                                        </p:tgtEl>
                                        <p:attrNameLst>
                                          <p:attrName>style.visibility</p:attrName>
                                        </p:attrNameLst>
                                      </p:cBhvr>
                                      <p:to>
                                        <p:strVal val="visible"/>
                                      </p:to>
                                    </p:set>
                                    <p:animEffect transition="in" filter="fade">
                                      <p:cBhvr>
                                        <p:cTn id="17" dur="1000"/>
                                        <p:tgtEl>
                                          <p:spTgt spid="48">
                                            <p:txEl>
                                              <p:pRg st="4" end="4"/>
                                            </p:txEl>
                                          </p:spTgt>
                                        </p:tgtEl>
                                      </p:cBhvr>
                                    </p:animEffect>
                                    <p:anim calcmode="lin" valueType="num">
                                      <p:cBhvr>
                                        <p:cTn id="18" dur="1000" fill="hold"/>
                                        <p:tgtEl>
                                          <p:spTgt spid="48">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4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69659" y="895024"/>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مراجع المقرر</a:t>
            </a:r>
          </a:p>
        </p:txBody>
      </p:sp>
      <p:sp>
        <p:nvSpPr>
          <p:cNvPr id="5" name="Rectangle 4"/>
          <p:cNvSpPr/>
          <p:nvPr/>
        </p:nvSpPr>
        <p:spPr>
          <a:xfrm>
            <a:off x="8147712" y="847101"/>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13860" y="1480074"/>
            <a:ext cx="9964280" cy="5437386"/>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285750" indent="-285750" algn="r" rtl="1">
              <a:lnSpc>
                <a:spcPct val="150000"/>
              </a:lnSpc>
              <a:buFont typeface="Arial" panose="020B0604020202020204" pitchFamily="34" charset="0"/>
              <a:buChar char="•"/>
            </a:pPr>
            <a:r>
              <a:rPr lang="ar-SY" b="1" dirty="0">
                <a:latin typeface="Tahoma" panose="020B0604030504040204" pitchFamily="34" charset="0"/>
                <a:ea typeface="Tahoma" panose="020B0604030504040204" pitchFamily="34" charset="0"/>
                <a:cs typeface="Tahoma" panose="020B0604030504040204" pitchFamily="34" charset="0"/>
              </a:rPr>
              <a:t>الأجنبية:</a:t>
            </a:r>
          </a:p>
          <a:p>
            <a:pPr marL="342900" marR="0" lvl="0" indent="-342900" rtl="0">
              <a:spcBef>
                <a:spcPts val="0"/>
              </a:spcBef>
              <a:spcAft>
                <a:spcPts val="0"/>
              </a:spcAft>
              <a:buFont typeface="Symbol" panose="05050102010706020507" pitchFamily="18" charset="2"/>
              <a:buChar char="-"/>
            </a:pPr>
            <a:r>
              <a:rPr lang="en-US" sz="20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SLAVIK J, 2008- Seven Elements of Effective Negotiations. Harvard Medical School University.</a:t>
            </a:r>
          </a:p>
          <a:p>
            <a:pPr marL="342900" marR="0" lvl="0" indent="-342900" rtl="0">
              <a:spcBef>
                <a:spcPts val="0"/>
              </a:spcBef>
              <a:spcAft>
                <a:spcPts val="0"/>
              </a:spcAft>
              <a:buFont typeface="Symbol" panose="05050102010706020507" pitchFamily="18" charset="2"/>
              <a:buChar char="-"/>
            </a:pPr>
            <a:r>
              <a:rPr lang="en-US" sz="20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ROY J. LEWICKI, 2014- Essential of Negotiation. McGraw-Hill Education.</a:t>
            </a:r>
          </a:p>
          <a:p>
            <a:pPr marL="342900" marR="0" lvl="0" indent="-342900" rtl="0">
              <a:spcBef>
                <a:spcPts val="0"/>
              </a:spcBef>
              <a:spcAft>
                <a:spcPts val="0"/>
              </a:spcAft>
              <a:buFont typeface="Symbol" panose="05050102010706020507" pitchFamily="18" charset="2"/>
              <a:buChar char="-"/>
            </a:pPr>
            <a:r>
              <a:rPr lang="en-US" sz="20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ROY J. LEWICKI, 2023- Negotiation. McGraw-Hill Education.</a:t>
            </a:r>
          </a:p>
          <a:p>
            <a:pPr marL="342900" marR="0" lvl="0" indent="-342900" rtl="0">
              <a:spcBef>
                <a:spcPts val="0"/>
              </a:spcBef>
              <a:spcAft>
                <a:spcPts val="0"/>
              </a:spcAft>
              <a:buFont typeface="Symbol" panose="05050102010706020507" pitchFamily="18" charset="2"/>
              <a:buChar char="-"/>
            </a:pPr>
            <a:r>
              <a:rPr lang="en-US" sz="20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Elaine K. Harris, 2014- Customer Service: A Practical Approach. Pearson Education.</a:t>
            </a:r>
          </a:p>
          <a:p>
            <a:pPr marL="342900" marR="0" lvl="0" indent="-342900" rtl="0">
              <a:spcBef>
                <a:spcPts val="0"/>
              </a:spcBef>
              <a:spcAft>
                <a:spcPts val="0"/>
              </a:spcAft>
              <a:buFont typeface="Symbol" panose="05050102010706020507" pitchFamily="18" charset="2"/>
              <a:buChar char="-"/>
            </a:pPr>
            <a:r>
              <a:rPr lang="en-US" sz="20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Rajkumar Venkatesan, 2021- The AI Marketing Canvas. Stanford University Press.</a:t>
            </a:r>
          </a:p>
          <a:p>
            <a:pPr marL="342900" marR="0" lvl="0" indent="-342900" algn="r" rtl="1">
              <a:lnSpc>
                <a:spcPct val="150000"/>
              </a:lnSpc>
              <a:buFont typeface="Symbol" panose="05050102010706020507" pitchFamily="18" charset="2"/>
              <a:buChar char=""/>
            </a:pPr>
            <a:r>
              <a:rPr lang="ar-SY" sz="1800" b="1" dirty="0">
                <a:effectLst/>
                <a:latin typeface="Tahoma" panose="020B0604030504040204" pitchFamily="34" charset="0"/>
                <a:ea typeface="Tahoma" panose="020B0604030504040204" pitchFamily="34" charset="0"/>
                <a:cs typeface="Tahoma" panose="020B0604030504040204" pitchFamily="34" charset="0"/>
              </a:rPr>
              <a:t>العربية:</a:t>
            </a:r>
            <a:endParaRPr lang="en-US" sz="1800" b="1" dirty="0">
              <a:effectLst/>
              <a:latin typeface="Tahoma" panose="020B0604030504040204" pitchFamily="34" charset="0"/>
              <a:ea typeface="Tahoma" panose="020B0604030504040204" pitchFamily="34" charset="0"/>
              <a:cs typeface="Tahoma" panose="020B0604030504040204" pitchFamily="34" charset="0"/>
            </a:endParaRPr>
          </a:p>
          <a:p>
            <a:pPr marL="342900" marR="0" lvl="0" indent="-342900" algn="just" rtl="1">
              <a:spcBef>
                <a:spcPts val="1400"/>
              </a:spcBef>
              <a:spcAft>
                <a:spcPts val="0"/>
              </a:spcAft>
              <a:buFont typeface="Symbol" panose="05050102010706020507" pitchFamily="18" charset="2"/>
              <a:buChar char="-"/>
            </a:pPr>
            <a:r>
              <a:rPr lang="ar-SA" sz="2000" dirty="0">
                <a:solidFill>
                  <a:srgbClr val="000000"/>
                </a:solidFill>
                <a:effectLst/>
                <a:latin typeface="Arial" panose="020B0604020202020204" pitchFamily="34" charset="0"/>
                <a:ea typeface="Arial" panose="020B0604020202020204" pitchFamily="34" charset="0"/>
                <a:cs typeface="Arial" panose="020B0604020202020204" pitchFamily="34" charset="0"/>
              </a:rPr>
              <a:t>الصباغ عقبة، لغة الجسد وأثرها في إنجاز أهداف التفاوض التجاري- 2015. رسالة ماجستير، جامعة حلب.</a:t>
            </a:r>
          </a:p>
          <a:p>
            <a:pPr marL="342900" marR="0" lvl="0" indent="-342900" algn="just" rtl="1">
              <a:spcBef>
                <a:spcPts val="1400"/>
              </a:spcBef>
              <a:spcAft>
                <a:spcPts val="0"/>
              </a:spcAft>
              <a:buFont typeface="Symbol" panose="05050102010706020507" pitchFamily="18" charset="2"/>
              <a:buChar char="-"/>
            </a:pPr>
            <a:r>
              <a:rPr lang="ar-SA" sz="2000" dirty="0">
                <a:solidFill>
                  <a:srgbClr val="000000"/>
                </a:solidFill>
                <a:effectLst/>
                <a:latin typeface="Arial" panose="020B0604020202020204" pitchFamily="34" charset="0"/>
                <a:ea typeface="Arial" panose="020B0604020202020204" pitchFamily="34" charset="0"/>
                <a:cs typeface="Arial" panose="020B0604020202020204" pitchFamily="34" charset="0"/>
              </a:rPr>
              <a:t>الصباغ عقبة، استراتيجيات التفاوض التجاري وأثرها في تعظيم ربح الصفقة البيعية- 2019. أطروحة دكتوراه، جامعة حلب.</a:t>
            </a: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218" name="Picture 2" descr="Books Clip Art PNG Image​ | Gallery ...">
            <a:extLst>
              <a:ext uri="{FF2B5EF4-FFF2-40B4-BE49-F238E27FC236}">
                <a16:creationId xmlns:a16="http://schemas.microsoft.com/office/drawing/2014/main" id="{27300197-462C-4B6B-B453-0BD9426C51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0574" y="762661"/>
            <a:ext cx="1369159" cy="1160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4888403"/>
      </p:ext>
    </p:extLst>
  </p:cSld>
  <p:clrMapOvr>
    <a:masterClrMapping/>
  </p:clrMapOvr>
  <mc:AlternateContent xmlns:mc="http://schemas.openxmlformats.org/markup-compatibility/2006" xmlns:p14="http://schemas.microsoft.com/office/powerpoint/2010/main">
    <mc:Choice Requires="p14">
      <p:transition p14:dur="10" advTm="96880"/>
    </mc:Choice>
    <mc:Fallback xmlns="">
      <p:transition advTm="9688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073" y="17409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30511" y="952313"/>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لماذا هذا المقرر مهم؟</a:t>
            </a:r>
          </a:p>
        </p:txBody>
      </p:sp>
      <p:sp>
        <p:nvSpPr>
          <p:cNvPr id="5" name="Rectangle 4"/>
          <p:cNvSpPr/>
          <p:nvPr/>
        </p:nvSpPr>
        <p:spPr>
          <a:xfrm>
            <a:off x="8147712" y="847101"/>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6854" y="1913168"/>
            <a:ext cx="10360541" cy="3612143"/>
          </a:xfrm>
          <a:prstGeom prst="rect">
            <a:avLst/>
          </a:prstGeom>
          <a:noFill/>
        </p:spPr>
        <p:txBody>
          <a:bodyPr wrap="square" rtlCol="0">
            <a:spAutoFit/>
          </a:bodyPr>
          <a:lstStyle/>
          <a:p>
            <a:pPr algn="just" rtl="1">
              <a:lnSpc>
                <a:spcPct val="300000"/>
              </a:lnSpc>
            </a:pPr>
            <a:r>
              <a:rPr lang="ar-SY" sz="2000" dirty="0">
                <a:latin typeface="Tahoma" panose="020B0604030504040204" pitchFamily="34" charset="0"/>
                <a:ea typeface="Tahoma" panose="020B0604030504040204" pitchFamily="34" charset="0"/>
              </a:rPr>
              <a:t>لأنه يزوّد الطالب بمهارات عملية أساسية يحتاجها في مختلف بيئات العمل، حيث يشكّل التفاوض والتعامل مع العملاء جزءًا من التفاعل المهني اليومي. يساعد المقرر على فهم المواقف التفاوضية وإدارتها باحترافية بدل الاعتماد على الخبرة العشوائية. كما يبرز دور خدمة العملاء في بناء الثقة والولاء ومعالجة الشكاوى بفعالية. ويواكب المقرر التحول الرقمي من خلال التفاوض الإلكتروني وتطبيقات الذكاء الاصطناعي في تحسين تجربة العميل.</a:t>
            </a:r>
            <a:endParaRPr lang="en-US" sz="2000" dirty="0">
              <a:latin typeface="Tahoma" panose="020B0604030504040204" pitchFamily="34" charset="0"/>
              <a:ea typeface="Tahoma" panose="020B060403050404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AEA31A8D-17DA-412C-B857-B6757CE125E1}"/>
              </a:ext>
            </a:extLst>
          </p:cNvPr>
          <p:cNvPicPr>
            <a:picLocks noChangeAspect="1"/>
          </p:cNvPicPr>
          <p:nvPr/>
        </p:nvPicPr>
        <p:blipFill>
          <a:blip r:embed="rId4"/>
          <a:stretch>
            <a:fillRect/>
          </a:stretch>
        </p:blipFill>
        <p:spPr>
          <a:xfrm>
            <a:off x="8155276" y="778229"/>
            <a:ext cx="1249017" cy="1249017"/>
          </a:xfrm>
          <a:prstGeom prst="rect">
            <a:avLst/>
          </a:prstGeom>
        </p:spPr>
      </p:pic>
    </p:spTree>
    <p:custDataLst>
      <p:tags r:id="rId1"/>
    </p:custDataLst>
    <p:extLst>
      <p:ext uri="{BB962C8B-B14F-4D97-AF65-F5344CB8AC3E}">
        <p14:creationId xmlns:p14="http://schemas.microsoft.com/office/powerpoint/2010/main" val="519774767"/>
      </p:ext>
    </p:extLst>
  </p:cSld>
  <p:clrMapOvr>
    <a:masterClrMapping/>
  </p:clrMapOvr>
  <mc:AlternateContent xmlns:mc="http://schemas.openxmlformats.org/markup-compatibility/2006" xmlns:p14="http://schemas.microsoft.com/office/powerpoint/2010/main">
    <mc:Choice Requires="p14">
      <p:transition p14:dur="10" advTm="140039"/>
    </mc:Choice>
    <mc:Fallback xmlns="">
      <p:transition advTm="1400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30511" y="952313"/>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الخاتمة</a:t>
            </a:r>
          </a:p>
        </p:txBody>
      </p:sp>
      <p:sp>
        <p:nvSpPr>
          <p:cNvPr id="5" name="Rectangle 4"/>
          <p:cNvSpPr/>
          <p:nvPr/>
        </p:nvSpPr>
        <p:spPr>
          <a:xfrm>
            <a:off x="8147712" y="847101"/>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1" y="2104411"/>
            <a:ext cx="10439354" cy="3727559"/>
          </a:xfrm>
          <a:prstGeom prst="rect">
            <a:avLst/>
          </a:prstGeom>
          <a:noFill/>
        </p:spPr>
        <p:txBody>
          <a:bodyPr wrap="square" rtlCol="0">
            <a:spAutoFit/>
          </a:bodyPr>
          <a:lstStyle/>
          <a:p>
            <a:pPr algn="just" rtl="1">
              <a:lnSpc>
                <a:spcPct val="150000"/>
              </a:lnSpc>
            </a:pPr>
            <a:r>
              <a:rPr lang="ar-SY" sz="2000" dirty="0">
                <a:latin typeface="Tahoma" panose="020B0604030504040204" pitchFamily="34" charset="0"/>
                <a:ea typeface="Tahoma" panose="020B0604030504040204" pitchFamily="34" charset="0"/>
              </a:rPr>
              <a:t>في ختام هذه المحاضرة التعريفية، يشكّل مقرر فن التفاوض وخدمة العملاء مدخلًا عمليًا لفهم أحد أهم المهارات المهنية المطلوبة في بيئات الأعمال المعاصرة. يهدف هذا المقرر إلى بناء وعي متوازن يجمع بين المعرفة النظرية والتطبيق العملي القابل للاستخدام في مواقف حقيقية. </a:t>
            </a:r>
          </a:p>
          <a:p>
            <a:pPr algn="just" rtl="1">
              <a:lnSpc>
                <a:spcPct val="150000"/>
              </a:lnSpc>
            </a:pPr>
            <a:r>
              <a:rPr lang="ar-SY" sz="2000" dirty="0">
                <a:latin typeface="Tahoma" panose="020B0604030504040204" pitchFamily="34" charset="0"/>
                <a:ea typeface="Tahoma" panose="020B0604030504040204" pitchFamily="34" charset="0"/>
              </a:rPr>
              <a:t>خلال هذا المقرر، سيطوّر الطلبة قدراتهم على التواصل الفعّال، إدارة الاختلاف، والتعامل الاحترافي مع العملاء في مختلف السياقات. كما سيتعرّفون على أهمية الأخلاقيات المهنية ودورها في تعزيز الثقة وبناء العلاقات طويلة الأمد. يوفّر المقرر مساحة للتعلّم التفاعلي من خلال الحالات العملية وتمارين المحاكاة. ويُتوقع من الطلبة المشاركة الفاعلة والانفتاح على النقاش والتجربة. في النهاية، لا يهدف هذا المقرر فقط إلى اجتياز متطلب أكاديمي، بل إلى إعداد مهني واعٍ قادر على التفاوض بذكاء وتقديم خدمة عالية الجودة في سوق عمل متغير.</a:t>
            </a:r>
            <a:endParaRPr lang="en-US" sz="2000" dirty="0">
              <a:latin typeface="Tahoma" panose="020B0604030504040204" pitchFamily="34" charset="0"/>
              <a:ea typeface="Tahoma" panose="020B060403050404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194" name="Picture 2" descr="Conclusion Stock Illustrations – 16,796 ...">
            <a:extLst>
              <a:ext uri="{FF2B5EF4-FFF2-40B4-BE49-F238E27FC236}">
                <a16:creationId xmlns:a16="http://schemas.microsoft.com/office/drawing/2014/main" id="{BBA2AE5F-DA50-45C6-A067-E7D594C022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55275" y="825615"/>
            <a:ext cx="1255117" cy="107634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06705118"/>
      </p:ext>
    </p:extLst>
  </p:cSld>
  <p:clrMapOvr>
    <a:masterClrMapping/>
  </p:clrMapOvr>
  <mc:AlternateContent xmlns:mc="http://schemas.openxmlformats.org/markup-compatibility/2006" xmlns:p14="http://schemas.microsoft.com/office/powerpoint/2010/main">
    <mc:Choice Requires="p14">
      <p:transition p14:dur="10" advTm="142570"/>
    </mc:Choice>
    <mc:Fallback xmlns="">
      <p:transition advTm="1425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8">
                                            <p:txEl>
                                              <p:pRg st="1" end="1"/>
                                            </p:txEl>
                                          </p:spTgt>
                                        </p:tgtEl>
                                        <p:attrNameLst>
                                          <p:attrName>style.visibility</p:attrName>
                                        </p:attrNameLst>
                                      </p:cBhvr>
                                      <p:to>
                                        <p:strVal val="visible"/>
                                      </p:to>
                                    </p:set>
                                    <p:animEffect transition="in" filter="fade">
                                      <p:cBhvr>
                                        <p:cTn id="14" dur="1000"/>
                                        <p:tgtEl>
                                          <p:spTgt spid="48">
                                            <p:txEl>
                                              <p:pRg st="1" end="1"/>
                                            </p:txEl>
                                          </p:spTgt>
                                        </p:tgtEl>
                                      </p:cBhvr>
                                    </p:animEffect>
                                    <p:anim calcmode="lin" valueType="num">
                                      <p:cBhvr>
                                        <p:cTn id="15"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8">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57809" y="4978863"/>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في المحاضر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6122194" y="1199939"/>
            <a:ext cx="5238935" cy="584775"/>
          </a:xfrm>
          <a:prstGeom prst="rect">
            <a:avLst/>
          </a:prstGeom>
          <a:noFill/>
        </p:spPr>
        <p:txBody>
          <a:bodyPr wrap="none" rtlCol="0">
            <a:spAutoFit/>
          </a:bodyPr>
          <a:lstStyle/>
          <a:p>
            <a:pPr algn="ct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فن التفاوض وخدمة العملاء</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041"/>
    </mc:Choice>
    <mc:Fallback xmlns="">
      <p:transition spd="slow" advTm="100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336554" y="5629462"/>
            <a:ext cx="7528324" cy="923330"/>
          </a:xfrm>
          <a:prstGeom prst="rect">
            <a:avLst/>
          </a:prstGeom>
          <a:noFill/>
        </p:spPr>
        <p:txBody>
          <a:bodyPr wrap="square" rtlCol="0">
            <a:spAutoFit/>
          </a:bodyPr>
          <a:lstStyle/>
          <a:p>
            <a:r>
              <a:rPr lang="ar-SY" sz="5400" b="1" dirty="0">
                <a:solidFill>
                  <a:schemeClr val="bg1"/>
                </a:solidFill>
                <a:latin typeface="Tahoma" panose="020B0604030504040204" pitchFamily="34" charset="0"/>
                <a:ea typeface="Tahoma" panose="020B0604030504040204" pitchFamily="34" charset="0"/>
                <a:cs typeface="Tahoma" panose="020B0604030504040204" pitchFamily="34" charset="0"/>
              </a:rPr>
              <a:t>شكراً لحسن إصغائكم</a:t>
            </a:r>
            <a:endParaRPr lang="en-US" sz="54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5115"/>
    </mc:Choice>
    <mc:Fallback xmlns="">
      <p:transition spd="slow" advTm="51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1|3.1|2|1.8|1.6|0.7|0.9|0.3|0.8"/>
</p:tagLst>
</file>

<file path=ppt/tags/tag2.xml><?xml version="1.0" encoding="utf-8"?>
<p:tagLst xmlns:a="http://schemas.openxmlformats.org/drawingml/2006/main" xmlns:r="http://schemas.openxmlformats.org/officeDocument/2006/relationships" xmlns:p="http://schemas.openxmlformats.org/presentationml/2006/main">
  <p:tag name="TIMING" val="|1.1|0.8|1.5|0.9|1|1.5|1.1|1.4|1.2|1.3"/>
</p:tagLst>
</file>

<file path=ppt/tags/tag3.xml><?xml version="1.0" encoding="utf-8"?>
<p:tagLst xmlns:a="http://schemas.openxmlformats.org/drawingml/2006/main" xmlns:r="http://schemas.openxmlformats.org/officeDocument/2006/relationships" xmlns:p="http://schemas.openxmlformats.org/presentationml/2006/main">
  <p:tag name="TIMING" val="|1.5"/>
</p:tagLst>
</file>

<file path=ppt/tags/tag4.xml><?xml version="1.0" encoding="utf-8"?>
<p:tagLst xmlns:a="http://schemas.openxmlformats.org/drawingml/2006/main" xmlns:r="http://schemas.openxmlformats.org/officeDocument/2006/relationships" xmlns:p="http://schemas.openxmlformats.org/presentationml/2006/main">
  <p:tag name="TIMING" val="|23.3|1.1|0.7"/>
</p:tagLst>
</file>

<file path=ppt/tags/tag5.xml><?xml version="1.0" encoding="utf-8"?>
<p:tagLst xmlns:a="http://schemas.openxmlformats.org/drawingml/2006/main" xmlns:r="http://schemas.openxmlformats.org/officeDocument/2006/relationships" xmlns:p="http://schemas.openxmlformats.org/presentationml/2006/main">
  <p:tag name="TIMING" val="|1.7|1.4|1.2|1.1"/>
</p:tagLst>
</file>

<file path=ppt/tags/tag6.xml><?xml version="1.0" encoding="utf-8"?>
<p:tagLst xmlns:a="http://schemas.openxmlformats.org/drawingml/2006/main" xmlns:r="http://schemas.openxmlformats.org/officeDocument/2006/relationships" xmlns:p="http://schemas.openxmlformats.org/presentationml/2006/main">
  <p:tag name="TIMING" val="|1.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c209a1083653a7fc2510fcdfd40387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70cb4965c9e956f2ff0d98ae70acb9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0A9E397-10E0-4E2B-9290-CF2972B92FB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4AE48AFC-7A72-410B-A56E-128850D3D540}"/>
</file>

<file path=customXml/itemProps3.xml><?xml version="1.0" encoding="utf-8"?>
<ds:datastoreItem xmlns:ds="http://schemas.openxmlformats.org/officeDocument/2006/customXml" ds:itemID="{27B05EAB-561D-4C60-8C09-11DF97E4D5B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1017</TotalTime>
  <Words>1321</Words>
  <Application>Microsoft Office PowerPoint</Application>
  <PresentationFormat>Widescreen</PresentationFormat>
  <Paragraphs>151</Paragraphs>
  <Slides>21</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Calibri Light</vt:lpstr>
      <vt:lpstr>Symbol</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Okba Alsabbagh</cp:lastModifiedBy>
  <cp:revision>155</cp:revision>
  <dcterms:created xsi:type="dcterms:W3CDTF">2023-04-29T09:08:00Z</dcterms:created>
  <dcterms:modified xsi:type="dcterms:W3CDTF">2026-01-09T12:36:06Z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