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303" r:id="rId2"/>
    <p:sldId id="359" r:id="rId3"/>
    <p:sldId id="360" r:id="rId4"/>
    <p:sldId id="361" r:id="rId5"/>
    <p:sldId id="351" r:id="rId6"/>
    <p:sldId id="276" r:id="rId7"/>
    <p:sldId id="355" r:id="rId8"/>
    <p:sldId id="352" r:id="rId9"/>
    <p:sldId id="356" r:id="rId10"/>
    <p:sldId id="353" r:id="rId11"/>
    <p:sldId id="357" r:id="rId12"/>
    <p:sldId id="354" r:id="rId13"/>
    <p:sldId id="358" r:id="rId14"/>
    <p:sldId id="34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59"/>
            <p14:sldId id="360"/>
            <p14:sldId id="361"/>
            <p14:sldId id="351"/>
            <p14:sldId id="276"/>
            <p14:sldId id="355"/>
            <p14:sldId id="352"/>
            <p14:sldId id="356"/>
            <p14:sldId id="353"/>
            <p14:sldId id="357"/>
            <p14:sldId id="354"/>
            <p14:sldId id="358"/>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6" d="100"/>
          <a:sy n="86" d="100"/>
        </p:scale>
        <p:origin x="-63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5/29/2023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10.svg"/></Relationships>
</file>

<file path=ppt/slides/_rels/slide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 Id="rId6" Type="http://schemas.openxmlformats.org/officeDocument/2006/relationships/image" Target="../media/image10.svg"/><Relationship Id="rId5" Type="http://schemas.openxmlformats.org/officeDocument/2006/relationships/image" Target="../media/image5.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482303" y="2606857"/>
            <a:ext cx="5109091" cy="1323439"/>
          </a:xfrm>
          <a:prstGeom prst="rect">
            <a:avLst/>
          </a:prstGeom>
          <a:noFill/>
        </p:spPr>
        <p:txBody>
          <a:bodyPr wrap="none" rtlCol="0">
            <a:spAutoFit/>
          </a:bodyPr>
          <a:lstStyle/>
          <a:p>
            <a:r>
              <a:rPr lang="en-US" sz="4000" b="1" dirty="0" smtClean="0">
                <a:solidFill>
                  <a:schemeClr val="bg1"/>
                </a:solidFill>
                <a:latin typeface="Tajawal Medium" panose="00000600000000000000" pitchFamily="2" charset="-78"/>
                <a:cs typeface="Tajawal Medium" panose="00000600000000000000" pitchFamily="2" charset="-78"/>
              </a:rPr>
              <a:t>Fundamentals of </a:t>
            </a:r>
          </a:p>
          <a:p>
            <a:r>
              <a:rPr lang="en-US" sz="4000" b="1" dirty="0" smtClean="0">
                <a:solidFill>
                  <a:schemeClr val="bg1"/>
                </a:solidFill>
                <a:latin typeface="Tajawal Medium" panose="00000600000000000000" pitchFamily="2" charset="-78"/>
                <a:cs typeface="Tajawal Medium" panose="00000600000000000000" pitchFamily="2" charset="-78"/>
              </a:rPr>
              <a:t>Risk </a:t>
            </a:r>
            <a:r>
              <a:rPr lang="en-US" sz="4000" b="1" dirty="0">
                <a:solidFill>
                  <a:schemeClr val="bg1"/>
                </a:solidFill>
                <a:latin typeface="Tajawal Medium" panose="00000600000000000000" pitchFamily="2" charset="-78"/>
                <a:cs typeface="Tajawal Medium" panose="00000600000000000000" pitchFamily="2" charset="-78"/>
              </a:rPr>
              <a:t>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669BBC"/>
                </a:solidFill>
                <a:latin typeface="Tajawal Medium" panose="00000600000000000000" pitchFamily="2" charset="-78"/>
                <a:cs typeface="Tajawal Medium" panose="00000600000000000000" pitchFamily="2" charset="-78"/>
              </a:rPr>
              <a:t>Orientation Lecture</a:t>
            </a:r>
            <a:endParaRPr lang="en-US" sz="2800" b="1" dirty="0">
              <a:solidFill>
                <a:srgbClr val="669BBC"/>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PMG510</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smtClean="0">
                <a:solidFill>
                  <a:srgbClr val="2D3956"/>
                </a:solidFill>
                <a:latin typeface="Tajawal Medium" panose="00000600000000000000" pitchFamily="2" charset="-78"/>
                <a:cs typeface="Tajawal Medium" panose="00000600000000000000" pitchFamily="2" charset="-78"/>
              </a:rPr>
              <a:t>Usama Al-Fendi</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About the Instructor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Orientation Lecture</a:t>
            </a:r>
            <a:endParaRPr lang="en-US" dirty="0">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 xmlns:a16="http://schemas.microsoft.com/office/drawing/2014/main" id="{050976E4-0CF2-BA00-34CA-2F9419409B9E}"/>
              </a:ext>
            </a:extLst>
          </p:cNvPr>
          <p:cNvSpPr txBox="1"/>
          <p:nvPr/>
        </p:nvSpPr>
        <p:spPr>
          <a:xfrm>
            <a:off x="1986138" y="2019690"/>
            <a:ext cx="8417320" cy="3785652"/>
          </a:xfrm>
          <a:prstGeom prst="rect">
            <a:avLst/>
          </a:prstGeom>
          <a:noFill/>
        </p:spPr>
        <p:txBody>
          <a:bodyPr wrap="square" rtlCol="0">
            <a:spAutoFit/>
          </a:bodyPr>
          <a:lstStyle/>
          <a:p>
            <a:pPr>
              <a:lnSpc>
                <a:spcPct val="150000"/>
              </a:lnSpc>
            </a:pPr>
            <a:r>
              <a:rPr lang="en-US" sz="2000" b="1" dirty="0" smtClean="0">
                <a:solidFill>
                  <a:srgbClr val="2D3956"/>
                </a:solidFill>
                <a:latin typeface="Times New Roman" panose="02020603050405020304" pitchFamily="18" charset="0"/>
                <a:cs typeface="Times New Roman" panose="02020603050405020304" pitchFamily="18" charset="0"/>
              </a:rPr>
              <a:t>Education</a:t>
            </a:r>
            <a:endParaRPr lang="en-US" sz="2000" b="1" dirty="0">
              <a:solidFill>
                <a:srgbClr val="2D3956"/>
              </a:solidFill>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sz="2000" dirty="0" smtClean="0">
                <a:solidFill>
                  <a:srgbClr val="2D3956"/>
                </a:solidFill>
                <a:latin typeface="Times New Roman" panose="02020603050405020304" pitchFamily="18" charset="0"/>
                <a:cs typeface="Times New Roman" panose="02020603050405020304" pitchFamily="18" charset="0"/>
              </a:rPr>
              <a:t>Ph</a:t>
            </a:r>
            <a:r>
              <a:rPr lang="en-US" sz="2000" dirty="0">
                <a:solidFill>
                  <a:srgbClr val="2D3956"/>
                </a:solidFill>
                <a:latin typeface="Times New Roman" panose="02020603050405020304" pitchFamily="18" charset="0"/>
                <a:cs typeface="Times New Roman" panose="02020603050405020304" pitchFamily="18" charset="0"/>
              </a:rPr>
              <a:t>. D. in Business Economics/Financial Economics (Assessment: Excellent); University of Jordan, April 2014.</a:t>
            </a:r>
          </a:p>
          <a:p>
            <a:pPr marL="342900" indent="-342900">
              <a:lnSpc>
                <a:spcPct val="150000"/>
              </a:lnSpc>
              <a:buFont typeface="Arial" panose="020B0604020202020204" pitchFamily="34" charset="0"/>
              <a:buChar char="•"/>
            </a:pPr>
            <a:r>
              <a:rPr lang="en-US" sz="2000" dirty="0" smtClean="0">
                <a:solidFill>
                  <a:srgbClr val="2D3956"/>
                </a:solidFill>
                <a:latin typeface="Times New Roman" panose="02020603050405020304" pitchFamily="18" charset="0"/>
                <a:cs typeface="Times New Roman" panose="02020603050405020304" pitchFamily="18" charset="0"/>
              </a:rPr>
              <a:t>MBA</a:t>
            </a:r>
            <a:r>
              <a:rPr lang="en-US" sz="2000" dirty="0">
                <a:solidFill>
                  <a:srgbClr val="2D3956"/>
                </a:solidFill>
                <a:latin typeface="Times New Roman" panose="02020603050405020304" pitchFamily="18" charset="0"/>
                <a:cs typeface="Times New Roman" panose="02020603050405020304" pitchFamily="18" charset="0"/>
              </a:rPr>
              <a:t>, Concentration in Finance, (Assessment: Very Good) University of Jordan, 2008.</a:t>
            </a:r>
          </a:p>
          <a:p>
            <a:pPr marL="342900" indent="-342900">
              <a:lnSpc>
                <a:spcPct val="150000"/>
              </a:lnSpc>
              <a:buFont typeface="Arial" panose="020B0604020202020204" pitchFamily="34" charset="0"/>
              <a:buChar char="•"/>
            </a:pPr>
            <a:r>
              <a:rPr lang="en-US" sz="2000" dirty="0" smtClean="0">
                <a:solidFill>
                  <a:srgbClr val="2D3956"/>
                </a:solidFill>
                <a:latin typeface="Times New Roman" panose="02020603050405020304" pitchFamily="18" charset="0"/>
                <a:cs typeface="Times New Roman" panose="02020603050405020304" pitchFamily="18" charset="0"/>
              </a:rPr>
              <a:t>B.Sc</a:t>
            </a:r>
            <a:r>
              <a:rPr lang="en-US" sz="2000" dirty="0">
                <a:solidFill>
                  <a:srgbClr val="2D3956"/>
                </a:solidFill>
                <a:latin typeface="Times New Roman" panose="02020603050405020304" pitchFamily="18" charset="0"/>
                <a:cs typeface="Times New Roman" panose="02020603050405020304" pitchFamily="18" charset="0"/>
              </a:rPr>
              <a:t>. in Economics and administrative sciences, major in accounting and minor in banking and finance, (Assessment: Excellent); Yarmouk University, 2005.</a:t>
            </a:r>
          </a:p>
        </p:txBody>
      </p:sp>
    </p:spTree>
    <p:extLst>
      <p:ext uri="{BB962C8B-B14F-4D97-AF65-F5344CB8AC3E}">
        <p14:creationId xmlns:p14="http://schemas.microsoft.com/office/powerpoint/2010/main" val="1555652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About the Instructor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Orientation Lecture</a:t>
            </a:r>
            <a:endParaRPr lang="en-US" dirty="0">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 xmlns:a16="http://schemas.microsoft.com/office/drawing/2014/main" id="{050976E4-0CF2-BA00-34CA-2F9419409B9E}"/>
              </a:ext>
            </a:extLst>
          </p:cNvPr>
          <p:cNvSpPr txBox="1"/>
          <p:nvPr/>
        </p:nvSpPr>
        <p:spPr>
          <a:xfrm>
            <a:off x="1986138" y="2019690"/>
            <a:ext cx="8417320" cy="2862322"/>
          </a:xfrm>
          <a:prstGeom prst="rect">
            <a:avLst/>
          </a:prstGeom>
          <a:noFill/>
        </p:spPr>
        <p:txBody>
          <a:bodyPr wrap="square" rtlCol="0">
            <a:spAutoFit/>
          </a:bodyPr>
          <a:lstStyle/>
          <a:p>
            <a:pPr>
              <a:lnSpc>
                <a:spcPct val="150000"/>
              </a:lnSpc>
            </a:pPr>
            <a:r>
              <a:rPr lang="en-US" sz="2000" b="1" dirty="0" smtClean="0">
                <a:solidFill>
                  <a:srgbClr val="2D3956"/>
                </a:solidFill>
                <a:latin typeface="Times New Roman" panose="02020603050405020304" pitchFamily="18" charset="0"/>
                <a:cs typeface="Times New Roman" panose="02020603050405020304" pitchFamily="18" charset="0"/>
              </a:rPr>
              <a:t>Experience</a:t>
            </a:r>
            <a:endParaRPr lang="en-US" sz="2000" b="1" dirty="0">
              <a:solidFill>
                <a:srgbClr val="2D3956"/>
              </a:solidFill>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sz="2000" dirty="0" smtClean="0">
                <a:solidFill>
                  <a:srgbClr val="2D3956"/>
                </a:solidFill>
                <a:latin typeface="Times New Roman" panose="02020603050405020304" pitchFamily="18" charset="0"/>
                <a:cs typeface="Times New Roman" panose="02020603050405020304" pitchFamily="18" charset="0"/>
              </a:rPr>
              <a:t>Assistant </a:t>
            </a:r>
            <a:r>
              <a:rPr lang="en-US" sz="2000" dirty="0">
                <a:solidFill>
                  <a:srgbClr val="2D3956"/>
                </a:solidFill>
                <a:latin typeface="Times New Roman" panose="02020603050405020304" pitchFamily="18" charset="0"/>
                <a:cs typeface="Times New Roman" panose="02020603050405020304" pitchFamily="18" charset="0"/>
              </a:rPr>
              <a:t>Professor of Risk Management in Faculty of Business and Finance, at American University of Madaba. Sep. 15th 2015 until present. </a:t>
            </a:r>
            <a:endParaRPr lang="en-US" sz="2000" dirty="0" smtClean="0">
              <a:solidFill>
                <a:srgbClr val="2D3956"/>
              </a:solidFill>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sz="2000" dirty="0" smtClean="0">
                <a:solidFill>
                  <a:srgbClr val="2D3956"/>
                </a:solidFill>
                <a:latin typeface="Times New Roman" panose="02020603050405020304" pitchFamily="18" charset="0"/>
                <a:cs typeface="Times New Roman" panose="02020603050405020304" pitchFamily="18" charset="0"/>
              </a:rPr>
              <a:t>Head </a:t>
            </a:r>
            <a:r>
              <a:rPr lang="en-US" sz="2000" dirty="0">
                <a:solidFill>
                  <a:srgbClr val="2D3956"/>
                </a:solidFill>
                <a:latin typeface="Times New Roman" panose="02020603050405020304" pitchFamily="18" charset="0"/>
                <a:cs typeface="Times New Roman" panose="02020603050405020304" pitchFamily="18" charset="0"/>
              </a:rPr>
              <a:t>of Insurance and Risk Management Department - Jordan Deposit Insurance Corporation (JODIC), working for JODIC for more than 10 years (November 2005 – March 2016</a:t>
            </a:r>
            <a:r>
              <a:rPr lang="en-US" sz="2000" dirty="0" smtClean="0">
                <a:solidFill>
                  <a:srgbClr val="2D3956"/>
                </a:solidFill>
                <a:latin typeface="Times New Roman" panose="02020603050405020304" pitchFamily="18" charset="0"/>
                <a:cs typeface="Times New Roman" panose="02020603050405020304" pitchFamily="18" charset="0"/>
              </a:rPr>
              <a:t>).</a:t>
            </a:r>
            <a:endParaRPr lang="en-US" sz="20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0867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About the Instructor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Orientation Lecture</a:t>
            </a:r>
            <a:endParaRPr lang="en-US" dirty="0">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 xmlns:a16="http://schemas.microsoft.com/office/drawing/2014/main" id="{050976E4-0CF2-BA00-34CA-2F9419409B9E}"/>
              </a:ext>
            </a:extLst>
          </p:cNvPr>
          <p:cNvSpPr txBox="1"/>
          <p:nvPr/>
        </p:nvSpPr>
        <p:spPr>
          <a:xfrm>
            <a:off x="1986138" y="2019690"/>
            <a:ext cx="8417320" cy="3323987"/>
          </a:xfrm>
          <a:prstGeom prst="rect">
            <a:avLst/>
          </a:prstGeom>
          <a:noFill/>
        </p:spPr>
        <p:txBody>
          <a:bodyPr wrap="square" rtlCol="0">
            <a:spAutoFit/>
          </a:bodyPr>
          <a:lstStyle/>
          <a:p>
            <a:pPr>
              <a:lnSpc>
                <a:spcPct val="150000"/>
              </a:lnSpc>
            </a:pPr>
            <a:r>
              <a:rPr lang="en-US" sz="2000" b="1" dirty="0" smtClean="0">
                <a:solidFill>
                  <a:srgbClr val="2D3956"/>
                </a:solidFill>
                <a:latin typeface="Times New Roman" panose="02020603050405020304" pitchFamily="18" charset="0"/>
                <a:cs typeface="Times New Roman" panose="02020603050405020304" pitchFamily="18" charset="0"/>
              </a:rPr>
              <a:t>Consultations and Training</a:t>
            </a:r>
            <a:endParaRPr lang="en-US" sz="2000" b="1" dirty="0">
              <a:solidFill>
                <a:srgbClr val="2D3956"/>
              </a:solidFill>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Developing </a:t>
            </a:r>
            <a:r>
              <a:rPr lang="en-US" sz="2000" dirty="0" smtClean="0">
                <a:solidFill>
                  <a:srgbClr val="2D3956"/>
                </a:solidFill>
                <a:latin typeface="Times New Roman" panose="02020603050405020304" pitchFamily="18" charset="0"/>
                <a:cs typeface="Times New Roman" panose="02020603050405020304" pitchFamily="18" charset="0"/>
              </a:rPr>
              <a:t>business </a:t>
            </a:r>
            <a:r>
              <a:rPr lang="en-US" sz="2000" dirty="0">
                <a:solidFill>
                  <a:srgbClr val="2D3956"/>
                </a:solidFill>
                <a:latin typeface="Times New Roman" panose="02020603050405020304" pitchFamily="18" charset="0"/>
                <a:cs typeface="Times New Roman" panose="02020603050405020304" pitchFamily="18" charset="0"/>
              </a:rPr>
              <a:t>model for </a:t>
            </a:r>
            <a:r>
              <a:rPr lang="en-US" sz="2000" dirty="0" smtClean="0">
                <a:solidFill>
                  <a:srgbClr val="2D3956"/>
                </a:solidFill>
                <a:latin typeface="Times New Roman" panose="02020603050405020304" pitchFamily="18" charset="0"/>
                <a:cs typeface="Times New Roman" panose="02020603050405020304" pitchFamily="18" charset="0"/>
              </a:rPr>
              <a:t>emerging banks which includes </a:t>
            </a:r>
            <a:r>
              <a:rPr lang="en-US" sz="2000" dirty="0">
                <a:solidFill>
                  <a:srgbClr val="2D3956"/>
                </a:solidFill>
                <a:latin typeface="Times New Roman" panose="02020603050405020304" pitchFamily="18" charset="0"/>
                <a:cs typeface="Times New Roman" panose="02020603050405020304" pitchFamily="18" charset="0"/>
              </a:rPr>
              <a:t>establishing risk management department, building the theoretical and practical frame works, setting policy and procedure's guidance, and train the employees on the implementation stage through shadow management Project.. </a:t>
            </a:r>
            <a:endParaRPr lang="en-US" sz="2000" dirty="0" smtClean="0">
              <a:solidFill>
                <a:srgbClr val="2D3956"/>
              </a:solidFill>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sz="2000" dirty="0" smtClean="0">
                <a:solidFill>
                  <a:srgbClr val="2D3956"/>
                </a:solidFill>
                <a:latin typeface="Times New Roman" panose="02020603050405020304" pitchFamily="18" charset="0"/>
                <a:cs typeface="Times New Roman" panose="02020603050405020304" pitchFamily="18" charset="0"/>
              </a:rPr>
              <a:t>Provided tenths of training courses in the field of risk management, Basel accord, internal control systems, internal auditing and governance.</a:t>
            </a:r>
            <a:endParaRPr lang="en-US" sz="20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063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Course Description</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Orientation Lecture</a:t>
            </a:r>
            <a:endParaRPr lang="en-US" dirty="0">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 xmlns:a16="http://schemas.microsoft.com/office/drawing/2014/main" id="{050976E4-0CF2-BA00-34CA-2F9419409B9E}"/>
              </a:ext>
            </a:extLst>
          </p:cNvPr>
          <p:cNvSpPr txBox="1"/>
          <p:nvPr/>
        </p:nvSpPr>
        <p:spPr>
          <a:xfrm>
            <a:off x="1986138" y="2019690"/>
            <a:ext cx="8417320" cy="3323987"/>
          </a:xfrm>
          <a:prstGeom prst="rect">
            <a:avLst/>
          </a:prstGeom>
          <a:noFill/>
        </p:spPr>
        <p:txBody>
          <a:bodyPr wrap="square" rtlCol="0">
            <a:spAutoFit/>
          </a:bodyPr>
          <a:lstStyle/>
          <a:p>
            <a:pPr>
              <a:lnSpc>
                <a:spcPct val="150000"/>
              </a:lnSpc>
            </a:pPr>
            <a:r>
              <a:rPr lang="en-US" sz="2000" dirty="0">
                <a:solidFill>
                  <a:srgbClr val="2D3956"/>
                </a:solidFill>
                <a:latin typeface="Times New Roman" panose="02020603050405020304" pitchFamily="18" charset="0"/>
                <a:cs typeface="Times New Roman" panose="02020603050405020304" pitchFamily="18" charset="0"/>
              </a:rPr>
              <a:t>This course introduces the </a:t>
            </a:r>
            <a:r>
              <a:rPr lang="en-US" sz="2000" b="1" dirty="0">
                <a:solidFill>
                  <a:srgbClr val="2D3956"/>
                </a:solidFill>
                <a:latin typeface="Times New Roman" panose="02020603050405020304" pitchFamily="18" charset="0"/>
                <a:cs typeface="Times New Roman" panose="02020603050405020304" pitchFamily="18" charset="0"/>
              </a:rPr>
              <a:t>concepts of risk</a:t>
            </a:r>
            <a:r>
              <a:rPr lang="en-US" sz="2000" dirty="0">
                <a:solidFill>
                  <a:srgbClr val="2D3956"/>
                </a:solidFill>
                <a:latin typeface="Times New Roman" panose="02020603050405020304" pitchFamily="18" charset="0"/>
                <a:cs typeface="Times New Roman" panose="02020603050405020304" pitchFamily="18" charset="0"/>
              </a:rPr>
              <a:t>, risk identification, assessment and evaluation, the need for risk management, risk management practice, and Insurance as one tool of risk management. </a:t>
            </a:r>
            <a:endParaRPr lang="en-US" sz="2000" dirty="0" smtClean="0">
              <a:solidFill>
                <a:srgbClr val="2D3956"/>
              </a:solidFill>
              <a:latin typeface="Times New Roman" panose="02020603050405020304" pitchFamily="18" charset="0"/>
              <a:cs typeface="Times New Roman" panose="02020603050405020304" pitchFamily="18" charset="0"/>
            </a:endParaRPr>
          </a:p>
          <a:p>
            <a:pPr>
              <a:lnSpc>
                <a:spcPct val="150000"/>
              </a:lnSpc>
            </a:pPr>
            <a:r>
              <a:rPr lang="en-US" sz="2000" dirty="0" smtClean="0">
                <a:solidFill>
                  <a:srgbClr val="2D3956"/>
                </a:solidFill>
                <a:latin typeface="Times New Roman" panose="02020603050405020304" pitchFamily="18" charset="0"/>
                <a:cs typeface="Times New Roman" panose="02020603050405020304" pitchFamily="18" charset="0"/>
              </a:rPr>
              <a:t>Both </a:t>
            </a:r>
            <a:r>
              <a:rPr lang="en-US" sz="2000" dirty="0">
                <a:solidFill>
                  <a:srgbClr val="2D3956"/>
                </a:solidFill>
                <a:latin typeface="Times New Roman" panose="02020603050405020304" pitchFamily="18" charset="0"/>
                <a:cs typeface="Times New Roman" panose="02020603050405020304" pitchFamily="18" charset="0"/>
              </a:rPr>
              <a:t>business and personal risk are addressed with emphasis on risk management </a:t>
            </a:r>
            <a:r>
              <a:rPr lang="en-US" sz="2000" b="1" dirty="0">
                <a:solidFill>
                  <a:srgbClr val="2D3956"/>
                </a:solidFill>
                <a:latin typeface="Times New Roman" panose="02020603050405020304" pitchFamily="18" charset="0"/>
                <a:cs typeface="Times New Roman" panose="02020603050405020304" pitchFamily="18" charset="0"/>
              </a:rPr>
              <a:t>treatment tools </a:t>
            </a:r>
            <a:r>
              <a:rPr lang="en-US" sz="2000" dirty="0">
                <a:solidFill>
                  <a:srgbClr val="2D3956"/>
                </a:solidFill>
                <a:latin typeface="Times New Roman" panose="02020603050405020304" pitchFamily="18" charset="0"/>
                <a:cs typeface="Times New Roman" panose="02020603050405020304" pitchFamily="18" charset="0"/>
              </a:rPr>
              <a:t>associated with controlling such risks. </a:t>
            </a:r>
            <a:endParaRPr lang="en-US" sz="2000" dirty="0" smtClean="0">
              <a:solidFill>
                <a:srgbClr val="2D3956"/>
              </a:solidFill>
              <a:latin typeface="Times New Roman" panose="02020603050405020304" pitchFamily="18" charset="0"/>
              <a:cs typeface="Times New Roman" panose="02020603050405020304" pitchFamily="18" charset="0"/>
            </a:endParaRPr>
          </a:p>
          <a:p>
            <a:pPr>
              <a:lnSpc>
                <a:spcPct val="150000"/>
              </a:lnSpc>
            </a:pPr>
            <a:r>
              <a:rPr lang="en-US" sz="2000" dirty="0" smtClean="0">
                <a:solidFill>
                  <a:srgbClr val="2D3956"/>
                </a:solidFill>
                <a:latin typeface="Times New Roman" panose="02020603050405020304" pitchFamily="18" charset="0"/>
                <a:cs typeface="Times New Roman" panose="02020603050405020304" pitchFamily="18" charset="0"/>
              </a:rPr>
              <a:t>The </a:t>
            </a:r>
            <a:r>
              <a:rPr lang="en-US" sz="2000" dirty="0">
                <a:solidFill>
                  <a:srgbClr val="2D3956"/>
                </a:solidFill>
                <a:latin typeface="Times New Roman" panose="02020603050405020304" pitchFamily="18" charset="0"/>
                <a:cs typeface="Times New Roman" panose="02020603050405020304" pitchFamily="18" charset="0"/>
              </a:rPr>
              <a:t>course covers all types of risks; including natural </a:t>
            </a:r>
            <a:r>
              <a:rPr lang="en-US" sz="2000" dirty="0" smtClean="0">
                <a:solidFill>
                  <a:srgbClr val="2D3956"/>
                </a:solidFill>
                <a:latin typeface="Times New Roman" panose="02020603050405020304" pitchFamily="18" charset="0"/>
                <a:cs typeface="Times New Roman" panose="02020603050405020304" pitchFamily="18" charset="0"/>
              </a:rPr>
              <a:t>environmental</a:t>
            </a:r>
            <a:r>
              <a:rPr lang="en-US" sz="2000" dirty="0">
                <a:solidFill>
                  <a:srgbClr val="2D3956"/>
                </a:solidFill>
                <a:latin typeface="Times New Roman" panose="02020603050405020304" pitchFamily="18" charset="0"/>
                <a:cs typeface="Times New Roman" panose="02020603050405020304" pitchFamily="18" charset="0"/>
              </a:rPr>
              <a:t>); climate change risks; business risks; and operational risks</a:t>
            </a:r>
            <a:r>
              <a:rPr lang="en-US" sz="2000" dirty="0" smtClean="0">
                <a:solidFill>
                  <a:srgbClr val="2D3956"/>
                </a:solidFill>
                <a:latin typeface="Times New Roman" panose="02020603050405020304" pitchFamily="18" charset="0"/>
                <a:cs typeface="Times New Roman" panose="02020603050405020304" pitchFamily="18" charset="0"/>
              </a:rPr>
              <a:t>.</a:t>
            </a:r>
            <a:endParaRPr lang="en-US" sz="20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6503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Course Objectives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Orientation Lecture</a:t>
            </a:r>
            <a:endParaRPr lang="en-US" dirty="0">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 xmlns:a16="http://schemas.microsoft.com/office/drawing/2014/main" id="{050976E4-0CF2-BA00-34CA-2F9419409B9E}"/>
              </a:ext>
            </a:extLst>
          </p:cNvPr>
          <p:cNvSpPr txBox="1"/>
          <p:nvPr/>
        </p:nvSpPr>
        <p:spPr>
          <a:xfrm>
            <a:off x="1960706" y="1787065"/>
            <a:ext cx="8417320" cy="3785652"/>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Identify different definitions of risk management and the context of each definition.</a:t>
            </a:r>
          </a:p>
          <a:p>
            <a:pPr marL="285750" indent="-285750">
              <a:lnSpc>
                <a:spcPct val="200000"/>
              </a:lnSpc>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Identify the risk management environment and the main parties that involve in risk management process.</a:t>
            </a:r>
          </a:p>
          <a:p>
            <a:pPr>
              <a:lnSpc>
                <a:spcPct val="200000"/>
              </a:lnSpc>
            </a:pPr>
            <a:r>
              <a:rPr lang="en-US" sz="2400" dirty="0" smtClean="0">
                <a:solidFill>
                  <a:srgbClr val="2D3956"/>
                </a:solidFill>
                <a:latin typeface="Tajawal ExtraBold" panose="00000800000000000000" pitchFamily="2" charset="-78"/>
                <a:cs typeface="Tajawal ExtraBold" panose="00000800000000000000" pitchFamily="2" charset="-78"/>
              </a:rPr>
              <a:t>  </a:t>
            </a:r>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Course Objectives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Orientation Lecture</a:t>
            </a:r>
            <a:endParaRPr lang="en-US" dirty="0">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 xmlns:a16="http://schemas.microsoft.com/office/drawing/2014/main" id="{050976E4-0CF2-BA00-34CA-2F9419409B9E}"/>
              </a:ext>
            </a:extLst>
          </p:cNvPr>
          <p:cNvSpPr txBox="1"/>
          <p:nvPr/>
        </p:nvSpPr>
        <p:spPr>
          <a:xfrm>
            <a:off x="1960706" y="1787065"/>
            <a:ext cx="8417320" cy="3046988"/>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400" dirty="0" smtClean="0">
                <a:solidFill>
                  <a:srgbClr val="2D3956"/>
                </a:solidFill>
                <a:latin typeface="Times New Roman" panose="02020603050405020304" pitchFamily="18" charset="0"/>
                <a:cs typeface="Times New Roman" panose="02020603050405020304" pitchFamily="18" charset="0"/>
              </a:rPr>
              <a:t>Introduce </a:t>
            </a:r>
            <a:r>
              <a:rPr lang="en-US" sz="2400" dirty="0">
                <a:solidFill>
                  <a:srgbClr val="2D3956"/>
                </a:solidFill>
                <a:latin typeface="Times New Roman" panose="02020603050405020304" pitchFamily="18" charset="0"/>
                <a:cs typeface="Times New Roman" panose="02020603050405020304" pitchFamily="18" charset="0"/>
              </a:rPr>
              <a:t>the main types of risks that affect organizations.</a:t>
            </a:r>
          </a:p>
          <a:p>
            <a:pPr marL="285750" indent="-285750">
              <a:lnSpc>
                <a:spcPct val="200000"/>
              </a:lnSpc>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Explore the four Stages of risk management, and the main techniques used to implement it.</a:t>
            </a:r>
          </a:p>
          <a:p>
            <a:pPr>
              <a:lnSpc>
                <a:spcPct val="200000"/>
              </a:lnSpc>
            </a:pPr>
            <a:r>
              <a:rPr lang="en-US" sz="2400" dirty="0" smtClean="0">
                <a:solidFill>
                  <a:srgbClr val="2D3956"/>
                </a:solidFill>
                <a:latin typeface="Tajawal ExtraBold" panose="00000800000000000000" pitchFamily="2" charset="-78"/>
                <a:cs typeface="Tajawal ExtraBold" panose="00000800000000000000" pitchFamily="2" charset="-78"/>
              </a:rPr>
              <a:t>  </a:t>
            </a:r>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62137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Course Objectives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Orientation Lecture</a:t>
            </a:r>
            <a:endParaRPr lang="en-US" dirty="0">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 xmlns:a16="http://schemas.microsoft.com/office/drawing/2014/main" id="{050976E4-0CF2-BA00-34CA-2F9419409B9E}"/>
              </a:ext>
            </a:extLst>
          </p:cNvPr>
          <p:cNvSpPr txBox="1"/>
          <p:nvPr/>
        </p:nvSpPr>
        <p:spPr>
          <a:xfrm>
            <a:off x="1960706" y="1787065"/>
            <a:ext cx="8417320" cy="3785652"/>
          </a:xfrm>
          <a:prstGeom prst="rect">
            <a:avLst/>
          </a:prstGeom>
          <a:noFill/>
        </p:spPr>
        <p:txBody>
          <a:bodyPr wrap="square" rtlCol="0">
            <a:spAutoFit/>
          </a:bodyPr>
          <a:lstStyle/>
          <a:p>
            <a:pPr marL="285750" lvl="0" indent="-285750">
              <a:lnSpc>
                <a:spcPct val="200000"/>
              </a:lnSpc>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Explain theories and views related to risk.</a:t>
            </a:r>
          </a:p>
          <a:p>
            <a:pPr marL="285750" lvl="0" indent="-285750">
              <a:lnSpc>
                <a:spcPct val="200000"/>
              </a:lnSpc>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Define the fundamental characteristics of risks; types, sources and classifications.</a:t>
            </a:r>
          </a:p>
          <a:p>
            <a:pPr marL="285750" lvl="0" indent="-285750">
              <a:lnSpc>
                <a:spcPct val="200000"/>
              </a:lnSpc>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Identify the scope for enterprise risk management.</a:t>
            </a:r>
          </a:p>
          <a:p>
            <a:pPr>
              <a:lnSpc>
                <a:spcPct val="200000"/>
              </a:lnSpc>
            </a:pPr>
            <a:r>
              <a:rPr lang="en-US" sz="2400" dirty="0" smtClean="0">
                <a:solidFill>
                  <a:srgbClr val="2D3956"/>
                </a:solidFill>
                <a:latin typeface="Tajawal ExtraBold" panose="00000800000000000000" pitchFamily="2" charset="-78"/>
                <a:cs typeface="Tajawal ExtraBold" panose="00000800000000000000" pitchFamily="2" charset="-78"/>
              </a:rPr>
              <a:t>  </a:t>
            </a:r>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66591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Course Objectives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Orientation Lecture</a:t>
            </a:r>
            <a:endParaRPr lang="en-US" dirty="0">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 xmlns:a16="http://schemas.microsoft.com/office/drawing/2014/main" id="{050976E4-0CF2-BA00-34CA-2F9419409B9E}"/>
              </a:ext>
            </a:extLst>
          </p:cNvPr>
          <p:cNvSpPr txBox="1"/>
          <p:nvPr/>
        </p:nvSpPr>
        <p:spPr>
          <a:xfrm>
            <a:off x="1960706" y="1787065"/>
            <a:ext cx="8417320" cy="3785652"/>
          </a:xfrm>
          <a:prstGeom prst="rect">
            <a:avLst/>
          </a:prstGeom>
          <a:noFill/>
        </p:spPr>
        <p:txBody>
          <a:bodyPr wrap="square" rtlCol="0">
            <a:spAutoFit/>
          </a:bodyPr>
          <a:lstStyle/>
          <a:p>
            <a:pPr marL="285750" lvl="0" indent="-285750">
              <a:lnSpc>
                <a:spcPct val="200000"/>
              </a:lnSpc>
              <a:buFont typeface="Arial" panose="020B0604020202020204" pitchFamily="34" charset="0"/>
              <a:buChar char="•"/>
            </a:pPr>
            <a:r>
              <a:rPr lang="en-US" sz="2400" dirty="0" smtClean="0">
                <a:solidFill>
                  <a:srgbClr val="2D3956"/>
                </a:solidFill>
                <a:latin typeface="Times New Roman" panose="02020603050405020304" pitchFamily="18" charset="0"/>
                <a:cs typeface="Times New Roman" panose="02020603050405020304" pitchFamily="18" charset="0"/>
              </a:rPr>
              <a:t>Describe </a:t>
            </a:r>
            <a:r>
              <a:rPr lang="en-US" sz="2400" dirty="0">
                <a:solidFill>
                  <a:srgbClr val="2D3956"/>
                </a:solidFill>
                <a:latin typeface="Times New Roman" panose="02020603050405020304" pitchFamily="18" charset="0"/>
                <a:cs typeface="Times New Roman" panose="02020603050405020304" pitchFamily="18" charset="0"/>
              </a:rPr>
              <a:t>the processes, techniques and methods associated with risk management. </a:t>
            </a:r>
          </a:p>
          <a:p>
            <a:pPr marL="285750" lvl="0" indent="-285750">
              <a:lnSpc>
                <a:spcPct val="200000"/>
              </a:lnSpc>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Critically analyze the ISO-31000 model for risk management.</a:t>
            </a:r>
          </a:p>
          <a:p>
            <a:pPr marL="285750" lvl="0" indent="-285750">
              <a:lnSpc>
                <a:spcPct val="200000"/>
              </a:lnSpc>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Explore the benefits of the risk management process.</a:t>
            </a:r>
          </a:p>
          <a:p>
            <a:pPr>
              <a:lnSpc>
                <a:spcPct val="200000"/>
              </a:lnSpc>
            </a:pPr>
            <a:r>
              <a:rPr lang="en-US" sz="2400" dirty="0" smtClean="0">
                <a:solidFill>
                  <a:srgbClr val="2D3956"/>
                </a:solidFill>
                <a:latin typeface="Tajawal ExtraBold" panose="00000800000000000000" pitchFamily="2" charset="-78"/>
                <a:cs typeface="Tajawal ExtraBold" panose="00000800000000000000" pitchFamily="2" charset="-78"/>
              </a:rPr>
              <a:t>  </a:t>
            </a:r>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76406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95410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Intended Learning outcomes ILO’s</a:t>
            </a: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Orientation Lecture</a:t>
            </a:r>
            <a:endParaRPr lang="en-US" dirty="0">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 xmlns:a16="http://schemas.microsoft.com/office/drawing/2014/main" id="{050976E4-0CF2-BA00-34CA-2F9419409B9E}"/>
              </a:ext>
            </a:extLst>
          </p:cNvPr>
          <p:cNvSpPr txBox="1"/>
          <p:nvPr/>
        </p:nvSpPr>
        <p:spPr>
          <a:xfrm>
            <a:off x="1960706" y="1787065"/>
            <a:ext cx="8417320" cy="3349956"/>
          </a:xfrm>
          <a:prstGeom prst="rect">
            <a:avLst/>
          </a:prstGeom>
          <a:noFill/>
        </p:spPr>
        <p:txBody>
          <a:bodyPr wrap="square" rtlCol="0">
            <a:spAutoFit/>
          </a:bodyPr>
          <a:lstStyle/>
          <a:p>
            <a:pPr marL="285750" lvl="0" indent="-285750" algn="just">
              <a:lnSpc>
                <a:spcPct val="150000"/>
              </a:lnSpc>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Demonstrate an understanding of the multidimensional nature and views of risk. </a:t>
            </a:r>
            <a:endParaRPr lang="en-US" sz="2400" dirty="0" smtClean="0">
              <a:solidFill>
                <a:srgbClr val="2D3956"/>
              </a:solidFill>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US" sz="2400" dirty="0" smtClean="0">
                <a:solidFill>
                  <a:srgbClr val="2D3956"/>
                </a:solidFill>
                <a:latin typeface="Times New Roman" panose="02020603050405020304" pitchFamily="18" charset="0"/>
                <a:cs typeface="Times New Roman" panose="02020603050405020304" pitchFamily="18" charset="0"/>
              </a:rPr>
              <a:t>Define </a:t>
            </a:r>
            <a:r>
              <a:rPr lang="en-US" sz="2400" dirty="0">
                <a:solidFill>
                  <a:srgbClr val="2D3956"/>
                </a:solidFill>
                <a:latin typeface="Times New Roman" panose="02020603050405020304" pitchFamily="18" charset="0"/>
                <a:cs typeface="Times New Roman" panose="02020603050405020304" pitchFamily="18" charset="0"/>
              </a:rPr>
              <a:t>the fundamental characteristics of risks; types, sources and classifications and burdens. Appreciate and describe the in-depth variations between different contextual settings, causes, and sources in which risks may arise.	</a:t>
            </a:r>
            <a:endParaRPr lang="en-US" sz="2400" dirty="0" smtClean="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4740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95410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Intended Learning outcomes ILO’s</a:t>
            </a: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Orientation Lecture</a:t>
            </a:r>
            <a:endParaRPr lang="en-US" dirty="0">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 xmlns:a16="http://schemas.microsoft.com/office/drawing/2014/main" id="{050976E4-0CF2-BA00-34CA-2F9419409B9E}"/>
              </a:ext>
            </a:extLst>
          </p:cNvPr>
          <p:cNvSpPr txBox="1"/>
          <p:nvPr/>
        </p:nvSpPr>
        <p:spPr>
          <a:xfrm>
            <a:off x="1960706" y="1787065"/>
            <a:ext cx="8417320" cy="2795958"/>
          </a:xfrm>
          <a:prstGeom prst="rect">
            <a:avLst/>
          </a:prstGeom>
          <a:noFill/>
        </p:spPr>
        <p:txBody>
          <a:bodyPr wrap="square" rtlCol="0">
            <a:spAutoFit/>
          </a:bodyPr>
          <a:lstStyle/>
          <a:p>
            <a:pPr marL="285750" lvl="0" indent="-285750" algn="just">
              <a:lnSpc>
                <a:spcPct val="150000"/>
              </a:lnSpc>
              <a:buFont typeface="Arial" panose="020B0604020202020204" pitchFamily="34" charset="0"/>
              <a:buChar char="•"/>
            </a:pPr>
            <a:r>
              <a:rPr lang="en-US" sz="2400" dirty="0" smtClean="0">
                <a:solidFill>
                  <a:srgbClr val="2D3956"/>
                </a:solidFill>
                <a:latin typeface="Times New Roman" panose="02020603050405020304" pitchFamily="18" charset="0"/>
                <a:cs typeface="Times New Roman" panose="02020603050405020304" pitchFamily="18" charset="0"/>
              </a:rPr>
              <a:t>Define </a:t>
            </a:r>
            <a:r>
              <a:rPr lang="en-US" sz="2400" dirty="0">
                <a:solidFill>
                  <a:srgbClr val="2D3956"/>
                </a:solidFill>
                <a:latin typeface="Times New Roman" panose="02020603050405020304" pitchFamily="18" charset="0"/>
                <a:cs typeface="Times New Roman" panose="02020603050405020304" pitchFamily="18" charset="0"/>
              </a:rPr>
              <a:t>Risk Management and describe the objectives, processes, techniques and methods associated with risk management. Understand the concepts and principles of Risk management. Comprehend the application of risk management techniques in treating organizational risks </a:t>
            </a:r>
          </a:p>
        </p:txBody>
      </p:sp>
    </p:spTree>
    <p:extLst>
      <p:ext uri="{BB962C8B-B14F-4D97-AF65-F5344CB8AC3E}">
        <p14:creationId xmlns:p14="http://schemas.microsoft.com/office/powerpoint/2010/main" val="690374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95410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Intended Learning outcomes ILO’s</a:t>
            </a: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Orientation Lecture</a:t>
            </a:r>
            <a:endParaRPr lang="en-US" dirty="0">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 xmlns:a16="http://schemas.microsoft.com/office/drawing/2014/main" id="{050976E4-0CF2-BA00-34CA-2F9419409B9E}"/>
              </a:ext>
            </a:extLst>
          </p:cNvPr>
          <p:cNvSpPr txBox="1"/>
          <p:nvPr/>
        </p:nvSpPr>
        <p:spPr>
          <a:xfrm>
            <a:off x="1960706" y="1787065"/>
            <a:ext cx="8417320" cy="2862322"/>
          </a:xfrm>
          <a:prstGeom prst="rect">
            <a:avLst/>
          </a:prstGeom>
          <a:noFill/>
        </p:spPr>
        <p:txBody>
          <a:bodyPr wrap="square" rtlCol="0">
            <a:spAutoFit/>
          </a:bodyPr>
          <a:lstStyle/>
          <a:p>
            <a:pPr marL="285750" lvl="0" indent="-285750" algn="just">
              <a:lnSpc>
                <a:spcPct val="150000"/>
              </a:lnSpc>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Articulate and explain technical and conceptual issues in relation to solving real-life practical problems taken from a diverse set of risk management applications, and understand and build the ability to implement various forms of risk management tools, including risk register and heat maps.		</a:t>
            </a:r>
          </a:p>
        </p:txBody>
      </p:sp>
    </p:spTree>
    <p:extLst>
      <p:ext uri="{BB962C8B-B14F-4D97-AF65-F5344CB8AC3E}">
        <p14:creationId xmlns:p14="http://schemas.microsoft.com/office/powerpoint/2010/main" val="822589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95410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Intended Learning outcomes ILO’s</a:t>
            </a: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Orientation Lecture</a:t>
            </a:r>
            <a:endParaRPr lang="en-US" dirty="0">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 xmlns:a16="http://schemas.microsoft.com/office/drawing/2014/main" id="{050976E4-0CF2-BA00-34CA-2F9419409B9E}"/>
              </a:ext>
            </a:extLst>
          </p:cNvPr>
          <p:cNvSpPr txBox="1"/>
          <p:nvPr/>
        </p:nvSpPr>
        <p:spPr>
          <a:xfrm>
            <a:off x="1960706" y="1787065"/>
            <a:ext cx="8417320" cy="2241960"/>
          </a:xfrm>
          <a:prstGeom prst="rect">
            <a:avLst/>
          </a:prstGeom>
          <a:noFill/>
        </p:spPr>
        <p:txBody>
          <a:bodyPr wrap="square" rtlCol="0">
            <a:spAutoFit/>
          </a:bodyPr>
          <a:lstStyle/>
          <a:p>
            <a:pPr marL="285750" lvl="0" indent="-285750" algn="just">
              <a:lnSpc>
                <a:spcPct val="150000"/>
              </a:lnSpc>
              <a:buFont typeface="Arial" panose="020B0604020202020204" pitchFamily="34" charset="0"/>
              <a:buChar char="•"/>
            </a:pPr>
            <a:r>
              <a:rPr lang="en-US" sz="2400" dirty="0" smtClean="0">
                <a:solidFill>
                  <a:srgbClr val="2D3956"/>
                </a:solidFill>
                <a:latin typeface="Times New Roman" panose="02020603050405020304" pitchFamily="18" charset="0"/>
                <a:cs typeface="Times New Roman" panose="02020603050405020304" pitchFamily="18" charset="0"/>
              </a:rPr>
              <a:t>Explain </a:t>
            </a:r>
            <a:r>
              <a:rPr lang="en-US" sz="2400" dirty="0">
                <a:solidFill>
                  <a:srgbClr val="2D3956"/>
                </a:solidFill>
                <a:latin typeface="Times New Roman" panose="02020603050405020304" pitchFamily="18" charset="0"/>
                <a:cs typeface="Times New Roman" panose="02020603050405020304" pitchFamily="18" charset="0"/>
              </a:rPr>
              <a:t>the basic concepts, elements and techniques associated with the risk management process in general, including, ISO 31000, </a:t>
            </a:r>
            <a:r>
              <a:rPr lang="en-US" sz="2400" dirty="0" smtClean="0">
                <a:solidFill>
                  <a:srgbClr val="2D3956"/>
                </a:solidFill>
                <a:latin typeface="Times New Roman" panose="02020603050405020304" pitchFamily="18" charset="0"/>
                <a:cs typeface="Times New Roman" panose="02020603050405020304" pitchFamily="18" charset="0"/>
              </a:rPr>
              <a:t>COSO Enterprise </a:t>
            </a:r>
            <a:r>
              <a:rPr lang="en-US" sz="2400" dirty="0">
                <a:solidFill>
                  <a:srgbClr val="2D3956"/>
                </a:solidFill>
                <a:latin typeface="Times New Roman" panose="02020603050405020304" pitchFamily="18" charset="0"/>
                <a:cs typeface="Times New Roman" panose="02020603050405020304" pitchFamily="18" charset="0"/>
              </a:rPr>
              <a:t>risk </a:t>
            </a:r>
            <a:r>
              <a:rPr lang="en-US" sz="2400" dirty="0" smtClean="0">
                <a:solidFill>
                  <a:srgbClr val="2D3956"/>
                </a:solidFill>
                <a:latin typeface="Times New Roman" panose="02020603050405020304" pitchFamily="18" charset="0"/>
                <a:cs typeface="Times New Roman" panose="02020603050405020304" pitchFamily="18" charset="0"/>
              </a:rPr>
              <a:t>management framework, </a:t>
            </a:r>
            <a:r>
              <a:rPr lang="en-US" sz="2400" dirty="0">
                <a:solidFill>
                  <a:srgbClr val="2D3956"/>
                </a:solidFill>
                <a:latin typeface="Times New Roman" panose="02020603050405020304" pitchFamily="18" charset="0"/>
                <a:cs typeface="Times New Roman" panose="02020603050405020304" pitchFamily="18" charset="0"/>
              </a:rPr>
              <a:t>personal risk management, financial risk management.	</a:t>
            </a:r>
          </a:p>
        </p:txBody>
      </p:sp>
    </p:spTree>
    <p:extLst>
      <p:ext uri="{BB962C8B-B14F-4D97-AF65-F5344CB8AC3E}">
        <p14:creationId xmlns:p14="http://schemas.microsoft.com/office/powerpoint/2010/main" val="2940949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365</TotalTime>
  <Words>645</Words>
  <Application>Microsoft Office PowerPoint</Application>
  <PresentationFormat>Custom</PresentationFormat>
  <Paragraphs>76</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Dr-Osama</cp:lastModifiedBy>
  <cp:revision>18</cp:revision>
  <dcterms:created xsi:type="dcterms:W3CDTF">2023-04-29T09:08:23Z</dcterms:created>
  <dcterms:modified xsi:type="dcterms:W3CDTF">2023-05-29T13:02:47Z</dcterms:modified>
</cp:coreProperties>
</file>