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3"/>
  </p:sldMasterIdLst>
  <p:notesMasterIdLst>
    <p:notesMasterId r:id="rId43"/>
  </p:notesMasterIdLst>
  <p:sldIdLst>
    <p:sldId id="480" r:id="rId4"/>
    <p:sldId id="256" r:id="rId5"/>
    <p:sldId id="621" r:id="rId6"/>
    <p:sldId id="579" r:id="rId7"/>
    <p:sldId id="590" r:id="rId8"/>
    <p:sldId id="591" r:id="rId9"/>
    <p:sldId id="592" r:id="rId10"/>
    <p:sldId id="593" r:id="rId11"/>
    <p:sldId id="594" r:id="rId12"/>
    <p:sldId id="595" r:id="rId13"/>
    <p:sldId id="596" r:id="rId14"/>
    <p:sldId id="597" r:id="rId15"/>
    <p:sldId id="598" r:id="rId16"/>
    <p:sldId id="599" r:id="rId17"/>
    <p:sldId id="600" r:id="rId18"/>
    <p:sldId id="601" r:id="rId19"/>
    <p:sldId id="564" r:id="rId20"/>
    <p:sldId id="566" r:id="rId21"/>
    <p:sldId id="567" r:id="rId22"/>
    <p:sldId id="602" r:id="rId23"/>
    <p:sldId id="603" r:id="rId24"/>
    <p:sldId id="604" r:id="rId25"/>
    <p:sldId id="605" r:id="rId26"/>
    <p:sldId id="622" r:id="rId27"/>
    <p:sldId id="606" r:id="rId28"/>
    <p:sldId id="607" r:id="rId29"/>
    <p:sldId id="608" r:id="rId30"/>
    <p:sldId id="609" r:id="rId31"/>
    <p:sldId id="610" r:id="rId32"/>
    <p:sldId id="611" r:id="rId33"/>
    <p:sldId id="612" r:id="rId34"/>
    <p:sldId id="613" r:id="rId35"/>
    <p:sldId id="614" r:id="rId36"/>
    <p:sldId id="615" r:id="rId37"/>
    <p:sldId id="616" r:id="rId38"/>
    <p:sldId id="617" r:id="rId39"/>
    <p:sldId id="618" r:id="rId40"/>
    <p:sldId id="513"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621"/>
            <p14:sldId id="579"/>
            <p14:sldId id="590"/>
            <p14:sldId id="591"/>
            <p14:sldId id="592"/>
            <p14:sldId id="593"/>
            <p14:sldId id="594"/>
            <p14:sldId id="595"/>
            <p14:sldId id="596"/>
            <p14:sldId id="597"/>
            <p14:sldId id="598"/>
            <p14:sldId id="599"/>
            <p14:sldId id="600"/>
            <p14:sldId id="601"/>
            <p14:sldId id="564"/>
            <p14:sldId id="566"/>
            <p14:sldId id="567"/>
            <p14:sldId id="602"/>
            <p14:sldId id="603"/>
            <p14:sldId id="604"/>
            <p14:sldId id="605"/>
            <p14:sldId id="622"/>
            <p14:sldId id="606"/>
            <p14:sldId id="607"/>
            <p14:sldId id="608"/>
            <p14:sldId id="609"/>
            <p14:sldId id="610"/>
            <p14:sldId id="611"/>
            <p14:sldId id="612"/>
            <p14:sldId id="613"/>
            <p14:sldId id="614"/>
            <p14:sldId id="615"/>
            <p14:sldId id="616"/>
            <p14:sldId id="617"/>
            <p14:sldId id="618"/>
            <p14:sldId id="51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FF33CC"/>
    <a:srgbClr val="2D3956"/>
    <a:srgbClr val="000000"/>
    <a:srgbClr val="669BBC"/>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301FB71-ED34-8C7F-B0A7-02A9FBC89DCA}" v="13" dt="2024-03-22T22:19:38.578"/>
    <p1510:client id="{9329BD2D-C734-475E-D227-070A55D61B4F}" v="117" dt="2024-03-22T14:50:17.4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microsoft.com/office/2015/10/relationships/revisionInfo" Target="revisionInfo.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baZiad" userId="S::heba.ziad@midocean.edu.km::0891bf16-13e0-4c75-a792-3cb8ec3b5e1f" providerId="AD" clId="Web-{9301FB71-ED34-8C7F-B0A7-02A9FBC89DCA}"/>
    <pc:docChg chg="modSld">
      <pc:chgData name="HebaZiad" userId="S::heba.ziad@midocean.edu.km::0891bf16-13e0-4c75-a792-3cb8ec3b5e1f" providerId="AD" clId="Web-{9301FB71-ED34-8C7F-B0A7-02A9FBC89DCA}" dt="2024-03-22T22:19:38.563" v="7" actId="20577"/>
      <pc:docMkLst>
        <pc:docMk/>
      </pc:docMkLst>
      <pc:sldChg chg="modSp">
        <pc:chgData name="HebaZiad" userId="S::heba.ziad@midocean.edu.km::0891bf16-13e0-4c75-a792-3cb8ec3b5e1f" providerId="AD" clId="Web-{9301FB71-ED34-8C7F-B0A7-02A9FBC89DCA}" dt="2024-03-22T22:19:11.452" v="5" actId="14100"/>
        <pc:sldMkLst>
          <pc:docMk/>
          <pc:sldMk cId="2912775667" sldId="566"/>
        </pc:sldMkLst>
        <pc:spChg chg="mod">
          <ac:chgData name="HebaZiad" userId="S::heba.ziad@midocean.edu.km::0891bf16-13e0-4c75-a792-3cb8ec3b5e1f" providerId="AD" clId="Web-{9301FB71-ED34-8C7F-B0A7-02A9FBC89DCA}" dt="2024-03-22T22:19:11.452" v="5" actId="14100"/>
          <ac:spMkLst>
            <pc:docMk/>
            <pc:sldMk cId="2912775667" sldId="566"/>
            <ac:spMk id="10" creationId="{AD986C35-1C7F-4FE7-B94A-F55648ACF1C0}"/>
          </ac:spMkLst>
        </pc:spChg>
      </pc:sldChg>
      <pc:sldChg chg="modSp">
        <pc:chgData name="HebaZiad" userId="S::heba.ziad@midocean.edu.km::0891bf16-13e0-4c75-a792-3cb8ec3b5e1f" providerId="AD" clId="Web-{9301FB71-ED34-8C7F-B0A7-02A9FBC89DCA}" dt="2024-03-22T22:19:38.563" v="7" actId="20577"/>
        <pc:sldMkLst>
          <pc:docMk/>
          <pc:sldMk cId="1547487879" sldId="618"/>
        </pc:sldMkLst>
        <pc:spChg chg="mod">
          <ac:chgData name="HebaZiad" userId="S::heba.ziad@midocean.edu.km::0891bf16-13e0-4c75-a792-3cb8ec3b5e1f" providerId="AD" clId="Web-{9301FB71-ED34-8C7F-B0A7-02A9FBC89DCA}" dt="2024-03-22T22:19:38.563" v="7" actId="20577"/>
          <ac:spMkLst>
            <pc:docMk/>
            <pc:sldMk cId="1547487879" sldId="618"/>
            <ac:spMk id="6" creationId="{E800BB62-DAEB-4561-9B42-D7430357CB06}"/>
          </ac:spMkLst>
        </pc:spChg>
      </pc:sldChg>
    </pc:docChg>
  </pc:docChgLst>
  <pc:docChgLst>
    <pc:chgData name="HebaZiad" userId="S::heba.ziad@midocean.edu.km::0891bf16-13e0-4c75-a792-3cb8ec3b5e1f" providerId="AD" clId="Web-{9329BD2D-C734-475E-D227-070A55D61B4F}"/>
    <pc:docChg chg="modSld">
      <pc:chgData name="HebaZiad" userId="S::heba.ziad@midocean.edu.km::0891bf16-13e0-4c75-a792-3cb8ec3b5e1f" providerId="AD" clId="Web-{9329BD2D-C734-475E-D227-070A55D61B4F}" dt="2024-03-22T14:50:17.469" v="70" actId="20577"/>
      <pc:docMkLst>
        <pc:docMk/>
      </pc:docMkLst>
      <pc:sldChg chg="modSp">
        <pc:chgData name="HebaZiad" userId="S::heba.ziad@midocean.edu.km::0891bf16-13e0-4c75-a792-3cb8ec3b5e1f" providerId="AD" clId="Web-{9329BD2D-C734-475E-D227-070A55D61B4F}" dt="2024-03-22T14:44:59.081" v="44" actId="14100"/>
        <pc:sldMkLst>
          <pc:docMk/>
          <pc:sldMk cId="1720631986" sldId="567"/>
        </pc:sldMkLst>
        <pc:spChg chg="mod">
          <ac:chgData name="HebaZiad" userId="S::heba.ziad@midocean.edu.km::0891bf16-13e0-4c75-a792-3cb8ec3b5e1f" providerId="AD" clId="Web-{9329BD2D-C734-475E-D227-070A55D61B4F}" dt="2024-03-22T14:44:59.081" v="44" actId="14100"/>
          <ac:spMkLst>
            <pc:docMk/>
            <pc:sldMk cId="1720631986" sldId="567"/>
            <ac:spMk id="10" creationId="{467B43CF-15D3-4163-848C-B4385CA798A0}"/>
          </ac:spMkLst>
        </pc:spChg>
      </pc:sldChg>
      <pc:sldChg chg="modSp">
        <pc:chgData name="HebaZiad" userId="S::heba.ziad@midocean.edu.km::0891bf16-13e0-4c75-a792-3cb8ec3b5e1f" providerId="AD" clId="Web-{9329BD2D-C734-475E-D227-070A55D61B4F}" dt="2024-03-22T14:40:55.368" v="3" actId="20577"/>
        <pc:sldMkLst>
          <pc:docMk/>
          <pc:sldMk cId="1217971019" sldId="595"/>
        </pc:sldMkLst>
        <pc:spChg chg="mod">
          <ac:chgData name="HebaZiad" userId="S::heba.ziad@midocean.edu.km::0891bf16-13e0-4c75-a792-3cb8ec3b5e1f" providerId="AD" clId="Web-{9329BD2D-C734-475E-D227-070A55D61B4F}" dt="2024-03-22T14:40:55.368" v="3" actId="20577"/>
          <ac:spMkLst>
            <pc:docMk/>
            <pc:sldMk cId="1217971019" sldId="595"/>
            <ac:spMk id="5" creationId="{C3961C03-1AA1-4C72-AAB5-B7059398F1D3}"/>
          </ac:spMkLst>
        </pc:spChg>
      </pc:sldChg>
      <pc:sldChg chg="modSp">
        <pc:chgData name="HebaZiad" userId="S::heba.ziad@midocean.edu.km::0891bf16-13e0-4c75-a792-3cb8ec3b5e1f" providerId="AD" clId="Web-{9329BD2D-C734-475E-D227-070A55D61B4F}" dt="2024-03-22T14:42:35.763" v="26" actId="20577"/>
        <pc:sldMkLst>
          <pc:docMk/>
          <pc:sldMk cId="3200078451" sldId="596"/>
        </pc:sldMkLst>
        <pc:spChg chg="mod">
          <ac:chgData name="HebaZiad" userId="S::heba.ziad@midocean.edu.km::0891bf16-13e0-4c75-a792-3cb8ec3b5e1f" providerId="AD" clId="Web-{9329BD2D-C734-475E-D227-070A55D61B4F}" dt="2024-03-22T14:42:35.763" v="26" actId="20577"/>
          <ac:spMkLst>
            <pc:docMk/>
            <pc:sldMk cId="3200078451" sldId="596"/>
            <ac:spMk id="5" creationId="{DD158C02-37C4-4E7B-8DB7-A2B0F98C5CAA}"/>
          </ac:spMkLst>
        </pc:spChg>
      </pc:sldChg>
      <pc:sldChg chg="modSp">
        <pc:chgData name="HebaZiad" userId="S::heba.ziad@midocean.edu.km::0891bf16-13e0-4c75-a792-3cb8ec3b5e1f" providerId="AD" clId="Web-{9329BD2D-C734-475E-D227-070A55D61B4F}" dt="2024-03-22T14:42:53.248" v="30" actId="20577"/>
        <pc:sldMkLst>
          <pc:docMk/>
          <pc:sldMk cId="986347597" sldId="598"/>
        </pc:sldMkLst>
        <pc:spChg chg="mod">
          <ac:chgData name="HebaZiad" userId="S::heba.ziad@midocean.edu.km::0891bf16-13e0-4c75-a792-3cb8ec3b5e1f" providerId="AD" clId="Web-{9329BD2D-C734-475E-D227-070A55D61B4F}" dt="2024-03-22T14:42:53.248" v="30" actId="20577"/>
          <ac:spMkLst>
            <pc:docMk/>
            <pc:sldMk cId="986347597" sldId="598"/>
            <ac:spMk id="5" creationId="{07F4898D-E13E-4AB9-BED5-7895FDCD9627}"/>
          </ac:spMkLst>
        </pc:spChg>
      </pc:sldChg>
      <pc:sldChg chg="modSp">
        <pc:chgData name="HebaZiad" userId="S::heba.ziad@midocean.edu.km::0891bf16-13e0-4c75-a792-3cb8ec3b5e1f" providerId="AD" clId="Web-{9329BD2D-C734-475E-D227-070A55D61B4F}" dt="2024-03-22T14:44:29.720" v="38" actId="20577"/>
        <pc:sldMkLst>
          <pc:docMk/>
          <pc:sldMk cId="839550478" sldId="600"/>
        </pc:sldMkLst>
        <pc:spChg chg="mod">
          <ac:chgData name="HebaZiad" userId="S::heba.ziad@midocean.edu.km::0891bf16-13e0-4c75-a792-3cb8ec3b5e1f" providerId="AD" clId="Web-{9329BD2D-C734-475E-D227-070A55D61B4F}" dt="2024-03-22T14:44:29.720" v="38" actId="20577"/>
          <ac:spMkLst>
            <pc:docMk/>
            <pc:sldMk cId="839550478" sldId="600"/>
            <ac:spMk id="5" creationId="{D54744DE-41D7-4030-910E-3D9A31818757}"/>
          </ac:spMkLst>
        </pc:spChg>
      </pc:sldChg>
      <pc:sldChg chg="modSp">
        <pc:chgData name="HebaZiad" userId="S::heba.ziad@midocean.edu.km::0891bf16-13e0-4c75-a792-3cb8ec3b5e1f" providerId="AD" clId="Web-{9329BD2D-C734-475E-D227-070A55D61B4F}" dt="2024-03-22T14:45:39.286" v="46" actId="20577"/>
        <pc:sldMkLst>
          <pc:docMk/>
          <pc:sldMk cId="2673021980" sldId="604"/>
        </pc:sldMkLst>
        <pc:spChg chg="mod">
          <ac:chgData name="HebaZiad" userId="S::heba.ziad@midocean.edu.km::0891bf16-13e0-4c75-a792-3cb8ec3b5e1f" providerId="AD" clId="Web-{9329BD2D-C734-475E-D227-070A55D61B4F}" dt="2024-03-22T14:45:39.286" v="46" actId="20577"/>
          <ac:spMkLst>
            <pc:docMk/>
            <pc:sldMk cId="2673021980" sldId="604"/>
            <ac:spMk id="6" creationId="{B077DF1C-DD31-4F39-A937-7748D94E6E47}"/>
          </ac:spMkLst>
        </pc:spChg>
      </pc:sldChg>
      <pc:sldChg chg="modSp">
        <pc:chgData name="HebaZiad" userId="S::heba.ziad@midocean.edu.km::0891bf16-13e0-4c75-a792-3cb8ec3b5e1f" providerId="AD" clId="Web-{9329BD2D-C734-475E-D227-070A55D61B4F}" dt="2024-03-22T14:46:30.647" v="50" actId="20577"/>
        <pc:sldMkLst>
          <pc:docMk/>
          <pc:sldMk cId="1247210794" sldId="605"/>
        </pc:sldMkLst>
        <pc:spChg chg="mod">
          <ac:chgData name="HebaZiad" userId="S::heba.ziad@midocean.edu.km::0891bf16-13e0-4c75-a792-3cb8ec3b5e1f" providerId="AD" clId="Web-{9329BD2D-C734-475E-D227-070A55D61B4F}" dt="2024-03-22T14:46:30.647" v="50" actId="20577"/>
          <ac:spMkLst>
            <pc:docMk/>
            <pc:sldMk cId="1247210794" sldId="605"/>
            <ac:spMk id="6" creationId="{504CEB27-5B66-4D14-9266-F2400274376C}"/>
          </ac:spMkLst>
        </pc:spChg>
      </pc:sldChg>
      <pc:sldChg chg="modSp">
        <pc:chgData name="HebaZiad" userId="S::heba.ziad@midocean.edu.km::0891bf16-13e0-4c75-a792-3cb8ec3b5e1f" providerId="AD" clId="Web-{9329BD2D-C734-475E-D227-070A55D61B4F}" dt="2024-03-22T14:46:53.961" v="54" actId="1076"/>
        <pc:sldMkLst>
          <pc:docMk/>
          <pc:sldMk cId="3315871436" sldId="606"/>
        </pc:sldMkLst>
        <pc:spChg chg="mod">
          <ac:chgData name="HebaZiad" userId="S::heba.ziad@midocean.edu.km::0891bf16-13e0-4c75-a792-3cb8ec3b5e1f" providerId="AD" clId="Web-{9329BD2D-C734-475E-D227-070A55D61B4F}" dt="2024-03-22T14:46:53.961" v="54" actId="1076"/>
          <ac:spMkLst>
            <pc:docMk/>
            <pc:sldMk cId="3315871436" sldId="606"/>
            <ac:spMk id="6" creationId="{DF2E69AC-6539-4FED-864C-6D4E5BC04DDE}"/>
          </ac:spMkLst>
        </pc:spChg>
      </pc:sldChg>
      <pc:sldChg chg="modSp">
        <pc:chgData name="HebaZiad" userId="S::heba.ziad@midocean.edu.km::0891bf16-13e0-4c75-a792-3cb8ec3b5e1f" providerId="AD" clId="Web-{9329BD2D-C734-475E-D227-070A55D61B4F}" dt="2024-03-22T14:49:17.232" v="63" actId="20577"/>
        <pc:sldMkLst>
          <pc:docMk/>
          <pc:sldMk cId="680376016" sldId="609"/>
        </pc:sldMkLst>
        <pc:spChg chg="mod">
          <ac:chgData name="HebaZiad" userId="S::heba.ziad@midocean.edu.km::0891bf16-13e0-4c75-a792-3cb8ec3b5e1f" providerId="AD" clId="Web-{9329BD2D-C734-475E-D227-070A55D61B4F}" dt="2024-03-22T14:49:17.232" v="63" actId="20577"/>
          <ac:spMkLst>
            <pc:docMk/>
            <pc:sldMk cId="680376016" sldId="609"/>
            <ac:spMk id="6" creationId="{13143E1E-514B-4C9E-9CB4-52FFDA5180F1}"/>
          </ac:spMkLst>
        </pc:spChg>
      </pc:sldChg>
      <pc:sldChg chg="modSp">
        <pc:chgData name="HebaZiad" userId="S::heba.ziad@midocean.edu.km::0891bf16-13e0-4c75-a792-3cb8ec3b5e1f" providerId="AD" clId="Web-{9329BD2D-C734-475E-D227-070A55D61B4F}" dt="2024-03-22T14:49:39.639" v="65" actId="14100"/>
        <pc:sldMkLst>
          <pc:docMk/>
          <pc:sldMk cId="1915573373" sldId="610"/>
        </pc:sldMkLst>
        <pc:spChg chg="mod">
          <ac:chgData name="HebaZiad" userId="S::heba.ziad@midocean.edu.km::0891bf16-13e0-4c75-a792-3cb8ec3b5e1f" providerId="AD" clId="Web-{9329BD2D-C734-475E-D227-070A55D61B4F}" dt="2024-03-22T14:49:39.639" v="65" actId="14100"/>
          <ac:spMkLst>
            <pc:docMk/>
            <pc:sldMk cId="1915573373" sldId="610"/>
            <ac:spMk id="6" creationId="{AC7A0A43-279C-4F72-AF26-0AC3D5CE0FC7}"/>
          </ac:spMkLst>
        </pc:spChg>
      </pc:sldChg>
      <pc:sldChg chg="modSp">
        <pc:chgData name="HebaZiad" userId="S::heba.ziad@midocean.edu.km::0891bf16-13e0-4c75-a792-3cb8ec3b5e1f" providerId="AD" clId="Web-{9329BD2D-C734-475E-D227-070A55D61B4F}" dt="2024-03-22T14:49:33.842" v="64" actId="14100"/>
        <pc:sldMkLst>
          <pc:docMk/>
          <pc:sldMk cId="1997805038" sldId="611"/>
        </pc:sldMkLst>
        <pc:spChg chg="mod">
          <ac:chgData name="HebaZiad" userId="S::heba.ziad@midocean.edu.km::0891bf16-13e0-4c75-a792-3cb8ec3b5e1f" providerId="AD" clId="Web-{9329BD2D-C734-475E-D227-070A55D61B4F}" dt="2024-03-22T14:49:33.842" v="64" actId="14100"/>
          <ac:spMkLst>
            <pc:docMk/>
            <pc:sldMk cId="1997805038" sldId="611"/>
            <ac:spMk id="9" creationId="{34AAB318-E0F0-44C8-9ED3-232802769BBA}"/>
          </ac:spMkLst>
        </pc:spChg>
      </pc:sldChg>
      <pc:sldChg chg="modSp">
        <pc:chgData name="HebaZiad" userId="S::heba.ziad@midocean.edu.km::0891bf16-13e0-4c75-a792-3cb8ec3b5e1f" providerId="AD" clId="Web-{9329BD2D-C734-475E-D227-070A55D61B4F}" dt="2024-03-22T14:49:46.764" v="66" actId="14100"/>
        <pc:sldMkLst>
          <pc:docMk/>
          <pc:sldMk cId="66143339" sldId="613"/>
        </pc:sldMkLst>
        <pc:spChg chg="mod">
          <ac:chgData name="HebaZiad" userId="S::heba.ziad@midocean.edu.km::0891bf16-13e0-4c75-a792-3cb8ec3b5e1f" providerId="AD" clId="Web-{9329BD2D-C734-475E-D227-070A55D61B4F}" dt="2024-03-22T14:49:46.764" v="66" actId="14100"/>
          <ac:spMkLst>
            <pc:docMk/>
            <pc:sldMk cId="66143339" sldId="613"/>
            <ac:spMk id="6" creationId="{59725F91-B050-43D4-BF6F-CBCF68B82E74}"/>
          </ac:spMkLst>
        </pc:spChg>
      </pc:sldChg>
      <pc:sldChg chg="modSp">
        <pc:chgData name="HebaZiad" userId="S::heba.ziad@midocean.edu.km::0891bf16-13e0-4c75-a792-3cb8ec3b5e1f" providerId="AD" clId="Web-{9329BD2D-C734-475E-D227-070A55D61B4F}" dt="2024-03-22T14:50:17.469" v="70" actId="20577"/>
        <pc:sldMkLst>
          <pc:docMk/>
          <pc:sldMk cId="1547487879" sldId="618"/>
        </pc:sldMkLst>
        <pc:spChg chg="mod">
          <ac:chgData name="HebaZiad" userId="S::heba.ziad@midocean.edu.km::0891bf16-13e0-4c75-a792-3cb8ec3b5e1f" providerId="AD" clId="Web-{9329BD2D-C734-475E-D227-070A55D61B4F}" dt="2024-03-22T14:50:17.469" v="70" actId="20577"/>
          <ac:spMkLst>
            <pc:docMk/>
            <pc:sldMk cId="1547487879" sldId="618"/>
            <ac:spMk id="6" creationId="{E800BB62-DAEB-4561-9B42-D7430357CB0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74760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244400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8938996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5500423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2572773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6620993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77101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6881852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106078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459461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875118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6812886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5265493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5499929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3032559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5561889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6480255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0313866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0488643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9599848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694303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11AA6-FA7C-2658-3753-F5FDBBD3BD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7D2F20-D489-6933-05D2-BD64336232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FEFEAB-0F8B-E7CD-37A7-32A2CC6A829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FFD5BA4-FF85-AE44-C184-DED65D7E9466}"/>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6247464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E172B-15C1-FADE-FC9E-490D4264DD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AD4121B-331F-D80B-E33B-10E5BE71F7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658166-77CE-CBD4-5188-BB3CE35E395B}"/>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a:extLst>
              <a:ext uri="{FF2B5EF4-FFF2-40B4-BE49-F238E27FC236}">
                <a16:creationId xmlns:a16="http://schemas.microsoft.com/office/drawing/2014/main" id="{35B677D1-DB04-313A-CE7E-E36F48FCA5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E07A12-DC91-1B14-8697-40428E3E73C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2593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7B417-1012-C25C-E800-E6AF7ACEF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F492C9-BB96-2BEC-5E82-F5934DB9F8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573475-515E-9603-B740-BAE8BDF6504D}"/>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a:extLst>
              <a:ext uri="{FF2B5EF4-FFF2-40B4-BE49-F238E27FC236}">
                <a16:creationId xmlns:a16="http://schemas.microsoft.com/office/drawing/2014/main" id="{559DA31D-5FB0-EDB5-5E6E-FB738D1027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02ACD9-088D-0D5D-1DC3-03ED37C1C0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7336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EA7E7-4359-30A9-F2D9-FA9DF454A5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86F298-C556-2742-839E-0CBE69635C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14C05F-8FC9-56E2-43C8-791A24C45A3B}"/>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a:extLst>
              <a:ext uri="{FF2B5EF4-FFF2-40B4-BE49-F238E27FC236}">
                <a16:creationId xmlns:a16="http://schemas.microsoft.com/office/drawing/2014/main" id="{BB80419C-31DA-39F7-9A20-4F9394C478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94A733-6F15-1765-DDE1-3DAD6727A93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1852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FCF1B-5765-DCDC-D5DB-CAE1861E63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807630-D54A-B1C1-A6CB-77AA7847AE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EBBC78-9AA4-BF23-3423-54339BEBA9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9255C6A-040E-1C77-C94F-E5D84F3F5840}"/>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a:extLst>
              <a:ext uri="{FF2B5EF4-FFF2-40B4-BE49-F238E27FC236}">
                <a16:creationId xmlns:a16="http://schemas.microsoft.com/office/drawing/2014/main" id="{01607C27-52A0-6401-1DC4-75D3C28B47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2E9270-7C30-5078-647D-0AA1BB7AA7CC}"/>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0044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4B6FD-0F2E-DF52-3365-A38403670FB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B63304F-BCA8-09A9-1AF6-F6BD30F931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3EC8F0-C42A-64D0-8CCA-4C33BB8826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0707DFB-1F88-C2DD-69B3-16026F773D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91EE65-B9E6-9560-3DE5-4F87E4D441F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2F435C-CCCD-D405-6D69-98BCF5EDE777}"/>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8" name="Footer Placeholder 7">
            <a:extLst>
              <a:ext uri="{FF2B5EF4-FFF2-40B4-BE49-F238E27FC236}">
                <a16:creationId xmlns:a16="http://schemas.microsoft.com/office/drawing/2014/main" id="{6849380B-6D49-85ED-634C-FCC43D39CF0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7CEC562-D540-1E20-EA4C-7BEC510E861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0865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737C4-102D-89CE-B92B-A2676701D65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065BC08-6E69-A340-9D00-8720649CEAF9}"/>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4" name="Footer Placeholder 3">
            <a:extLst>
              <a:ext uri="{FF2B5EF4-FFF2-40B4-BE49-F238E27FC236}">
                <a16:creationId xmlns:a16="http://schemas.microsoft.com/office/drawing/2014/main" id="{42517349-5659-52E7-D5AD-A5BAFAB1679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0ADEFDD-2D69-7523-3DAB-14772C846D8E}"/>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1837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48A0B4-CA68-5A66-779E-EC9F3559D096}"/>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3" name="Footer Placeholder 2">
            <a:extLst>
              <a:ext uri="{FF2B5EF4-FFF2-40B4-BE49-F238E27FC236}">
                <a16:creationId xmlns:a16="http://schemas.microsoft.com/office/drawing/2014/main" id="{605E9475-071F-3068-ABBE-F0FAEDCD305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39A7E5-33C8-49E7-38D4-2419CBFDD32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625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92E62-F313-F8AD-07E6-2F91F33CE9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B875A1-6131-BC35-B567-6496C51BF4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5F7A6B-0BB4-6D1D-5ABE-0185ADDFEB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7847E8-D7FC-044D-A7EE-43AF4E00CFA7}"/>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a:extLst>
              <a:ext uri="{FF2B5EF4-FFF2-40B4-BE49-F238E27FC236}">
                <a16:creationId xmlns:a16="http://schemas.microsoft.com/office/drawing/2014/main" id="{DE1D2E1E-B202-9B3B-D4F1-5648BA50F7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86A749-3DDE-6280-19D4-9841D182699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9364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BC62B-EA2F-277C-40A6-D44014BA48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2BE8E54-2F5E-05A1-D893-C13980E5F9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49A43BF-6C2C-F3EC-53E7-976A6AEF65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1CB1FF-9CE6-A95C-F062-AF09CA0F0763}"/>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a:extLst>
              <a:ext uri="{FF2B5EF4-FFF2-40B4-BE49-F238E27FC236}">
                <a16:creationId xmlns:a16="http://schemas.microsoft.com/office/drawing/2014/main" id="{B3B451D9-3268-338D-19A0-107AFC4AB3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3B3D09-8BB9-E479-58BD-ECDA6B64494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0506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7EAB7-6BF6-4A31-7DED-F2E77E62480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66797F-AF2C-9DB1-FFB7-3EEBF99193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354251-ABAA-509C-770B-8A637B32A897}"/>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a:extLst>
              <a:ext uri="{FF2B5EF4-FFF2-40B4-BE49-F238E27FC236}">
                <a16:creationId xmlns:a16="http://schemas.microsoft.com/office/drawing/2014/main" id="{7F78477A-17E5-AABA-0CF7-58B89B6E16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2BB085-B63C-078B-470B-C88331E6A41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7918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F575B8-F2EF-C158-2E99-216DAA2A7D0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0A9B0D-6FEB-7A3B-CF27-989F399E4E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F2FAC9-5171-58C0-F1D4-22043A994272}"/>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a:extLst>
              <a:ext uri="{FF2B5EF4-FFF2-40B4-BE49-F238E27FC236}">
                <a16:creationId xmlns:a16="http://schemas.microsoft.com/office/drawing/2014/main" id="{72FB02EE-A822-41D3-9970-A17D3D0E3E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84BCED-36A1-7695-8763-C8405815C2C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39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892599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73207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563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1420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F07DD-34EC-3A43-508A-D61EAAFA61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A82A922-13DF-7E27-F373-A98785623A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2FD384-346C-8D2F-564C-162E7B9EAB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3/22/2024</a:t>
            </a:fld>
            <a:endParaRPr lang="en-US"/>
          </a:p>
        </p:txBody>
      </p:sp>
      <p:sp>
        <p:nvSpPr>
          <p:cNvPr id="5" name="Footer Placeholder 4">
            <a:extLst>
              <a:ext uri="{FF2B5EF4-FFF2-40B4-BE49-F238E27FC236}">
                <a16:creationId xmlns:a16="http://schemas.microsoft.com/office/drawing/2014/main" id="{148586B6-803F-7E3A-4800-AEFFE2734E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1182E87-BA5D-521A-5445-EF6B776F4D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9966232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35.png"/></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0.png"/></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svg"/><Relationship Id="rId2" Type="http://schemas.openxmlformats.org/officeDocument/2006/relationships/image" Target="../media/image41.jpeg"/><Relationship Id="rId1" Type="http://schemas.openxmlformats.org/officeDocument/2006/relationships/slideLayout" Target="../slideLayouts/slideLayout15.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algn="ctr"/>
            <a:r>
              <a:rPr lang="ar-EG" sz="2400" b="1">
                <a:latin typeface="Times New Roman" panose="02020603050405020304" pitchFamily="18" charset="0"/>
                <a:cs typeface="Times New Roman" panose="02020603050405020304" pitchFamily="18" charset="0"/>
              </a:rPr>
              <a:t>إ</a:t>
            </a:r>
            <a:r>
              <a:rPr lang="ar-JO" sz="2400" b="1">
                <a:latin typeface="Times New Roman" panose="02020603050405020304" pitchFamily="18" charset="0"/>
                <a:cs typeface="Times New Roman" panose="02020603050405020304" pitchFamily="18" charset="0"/>
              </a:rPr>
              <a:t>عداد الدكتور</a:t>
            </a:r>
            <a:r>
              <a:rPr lang="ar-EG" sz="2400" b="1">
                <a:latin typeface="Times New Roman" panose="02020603050405020304" pitchFamily="18" charset="0"/>
                <a:cs typeface="Times New Roman" panose="02020603050405020304" pitchFamily="18" charset="0"/>
              </a:rPr>
              <a:t>ة/</a:t>
            </a:r>
            <a:r>
              <a:rPr lang="ar-JO" sz="2400" b="1">
                <a:latin typeface="Times New Roman" panose="02020603050405020304" pitchFamily="18" charset="0"/>
                <a:cs typeface="Times New Roman" panose="02020603050405020304" pitchFamily="18" charset="0"/>
              </a:rPr>
              <a:t> هبة زياد</a:t>
            </a:r>
            <a:endParaRPr lang="en-US" sz="2400" b="1">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61875" y="2723975"/>
            <a:ext cx="5466561" cy="646331"/>
          </a:xfrm>
          <a:prstGeom prst="rect">
            <a:avLst/>
          </a:prstGeom>
          <a:noFill/>
        </p:spPr>
        <p:txBody>
          <a:bodyPr wrap="none" rtlCol="0">
            <a:spAutoFit/>
          </a:bodyPr>
          <a:lstStyle/>
          <a:p>
            <a:pPr algn="r" rtl="1"/>
            <a:r>
              <a:rPr lang="ar-JO" sz="3600" b="1">
                <a:solidFill>
                  <a:srgbClr val="00B0F0"/>
                </a:solidFill>
                <a:latin typeface="Times New Roman" panose="02020603050405020304" pitchFamily="18" charset="0"/>
                <a:cs typeface="Times New Roman" panose="02020603050405020304" pitchFamily="18" charset="0"/>
              </a:rPr>
              <a:t>قوانين و</a:t>
            </a:r>
            <a:r>
              <a:rPr lang="ar-EG" sz="3600" b="1">
                <a:solidFill>
                  <a:srgbClr val="00B0F0"/>
                </a:solidFill>
                <a:latin typeface="Times New Roman" panose="02020603050405020304" pitchFamily="18" charset="0"/>
                <a:cs typeface="Times New Roman" panose="02020603050405020304" pitchFamily="18" charset="0"/>
              </a:rPr>
              <a:t>أ</a:t>
            </a:r>
            <a:r>
              <a:rPr lang="ar-JO" sz="3600" b="1">
                <a:solidFill>
                  <a:srgbClr val="00B0F0"/>
                </a:solidFill>
                <a:latin typeface="Times New Roman" panose="02020603050405020304" pitchFamily="18" charset="0"/>
                <a:cs typeface="Times New Roman" panose="02020603050405020304" pitchFamily="18" charset="0"/>
              </a:rPr>
              <a:t>خلاقيات ال</a:t>
            </a:r>
            <a:r>
              <a:rPr lang="ar-EG" sz="3600" b="1">
                <a:solidFill>
                  <a:srgbClr val="00B0F0"/>
                </a:solidFill>
                <a:latin typeface="Times New Roman" panose="02020603050405020304" pitchFamily="18" charset="0"/>
                <a:cs typeface="Times New Roman" panose="02020603050405020304" pitchFamily="18" charset="0"/>
              </a:rPr>
              <a:t>إ</a:t>
            </a:r>
            <a:r>
              <a:rPr lang="ar-JO" sz="3600" b="1">
                <a:solidFill>
                  <a:srgbClr val="00B0F0"/>
                </a:solidFill>
                <a:latin typeface="Times New Roman" panose="02020603050405020304" pitchFamily="18" charset="0"/>
                <a:cs typeface="Times New Roman" panose="02020603050405020304" pitchFamily="18" charset="0"/>
              </a:rPr>
              <a:t>علان والتسويق</a:t>
            </a:r>
            <a:endParaRPr lang="en-US" sz="3600" b="1">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24606" y="5989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a:solidFill>
                  <a:schemeClr val="bg1"/>
                </a:solidFill>
                <a:latin typeface="Times New Roman" panose="02020603050405020304" pitchFamily="18" charset="0"/>
                <a:cs typeface="Times New Roman" panose="02020603050405020304" pitchFamily="18" charset="0"/>
              </a:rPr>
              <a:t>المحاضرة </a:t>
            </a:r>
            <a:r>
              <a:rPr lang="ar-EG" sz="2800" b="1">
                <a:solidFill>
                  <a:schemeClr val="bg1"/>
                </a:solidFill>
                <a:latin typeface="Times New Roman" panose="02020603050405020304" pitchFamily="18" charset="0"/>
                <a:cs typeface="Times New Roman" panose="02020603050405020304" pitchFamily="18" charset="0"/>
              </a:rPr>
              <a:t> </a:t>
            </a:r>
            <a:r>
              <a:rPr lang="ar-JO" sz="2800" b="1">
                <a:solidFill>
                  <a:schemeClr val="bg1"/>
                </a:solidFill>
                <a:latin typeface="Times New Roman" panose="02020603050405020304" pitchFamily="18" charset="0"/>
                <a:cs typeface="Times New Roman" panose="02020603050405020304" pitchFamily="18" charset="0"/>
              </a:rPr>
              <a:t>الثامنة</a:t>
            </a:r>
            <a:endParaRPr lang="en-US" sz="2800" b="1">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17651" y="-6365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3948929" y="1646794"/>
            <a:ext cx="7744737" cy="66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3432BE3F-C35E-72A5-5E12-D5F69CE7C716}"/>
              </a:ext>
            </a:extLst>
          </p:cNvPr>
          <p:cNvSpPr txBox="1"/>
          <p:nvPr/>
        </p:nvSpPr>
        <p:spPr>
          <a:xfrm>
            <a:off x="3761770" y="1155869"/>
            <a:ext cx="8119054" cy="1200329"/>
          </a:xfrm>
          <a:prstGeom prst="rect">
            <a:avLst/>
          </a:prstGeom>
          <a:noFill/>
        </p:spPr>
        <p:txBody>
          <a:bodyPr wrap="square">
            <a:spAutoFit/>
          </a:bodyPr>
          <a:lstStyle/>
          <a:p>
            <a:pPr algn="r" rtl="1"/>
            <a:r>
              <a:rPr lang="ar-JO" sz="2400" b="1"/>
              <a:t>المحاور الرئيسية </a:t>
            </a:r>
          </a:p>
          <a:p>
            <a:pPr algn="r" rtl="1"/>
            <a:endParaRPr lang="ar-JO" sz="2400" b="1"/>
          </a:p>
          <a:p>
            <a:pPr marL="342900" indent="-342900" algn="r" rtl="1">
              <a:buFont typeface="Courier New" panose="02070309020205020404" pitchFamily="49" charset="0"/>
              <a:buChar char="o"/>
            </a:pPr>
            <a:endParaRPr lang="ar-JO" sz="2400"/>
          </a:p>
        </p:txBody>
      </p:sp>
      <p:sp>
        <p:nvSpPr>
          <p:cNvPr id="10" name="TextBox 9">
            <a:extLst>
              <a:ext uri="{FF2B5EF4-FFF2-40B4-BE49-F238E27FC236}">
                <a16:creationId xmlns:a16="http://schemas.microsoft.com/office/drawing/2014/main" id="{5226A9C1-34F7-4743-95F3-80DCBCE6843F}"/>
              </a:ext>
            </a:extLst>
          </p:cNvPr>
          <p:cNvSpPr txBox="1"/>
          <p:nvPr/>
        </p:nvSpPr>
        <p:spPr>
          <a:xfrm>
            <a:off x="4245429" y="1956088"/>
            <a:ext cx="7139601" cy="3200876"/>
          </a:xfrm>
          <a:prstGeom prst="rect">
            <a:avLst/>
          </a:prstGeom>
          <a:noFill/>
        </p:spPr>
        <p:txBody>
          <a:bodyPr wrap="square">
            <a:spAutoFit/>
          </a:bodyPr>
          <a:lstStyle/>
          <a:p>
            <a:pPr algn="r" rtl="1"/>
            <a:r>
              <a:rPr lang="ar-JO" sz="2400">
                <a:cs typeface="+mj-cs"/>
              </a:rPr>
              <a:t>أثر أخلاقيات التسويق على الابتكار التسويقي وكيفية تحقيقها في المؤسسة</a:t>
            </a:r>
          </a:p>
          <a:p>
            <a:pPr algn="r" rtl="1"/>
            <a:endParaRPr lang="ar-JO">
              <a:cs typeface="+mj-cs"/>
            </a:endParaRPr>
          </a:p>
          <a:p>
            <a:pPr marL="342900" indent="-342900" algn="r" rtl="1">
              <a:buFont typeface="Wingdings" panose="05000000000000000000" pitchFamily="2" charset="2"/>
              <a:buChar char="q"/>
            </a:pPr>
            <a:r>
              <a:rPr lang="ar-JO" sz="2000">
                <a:cs typeface="+mj-cs"/>
              </a:rPr>
              <a:t>مفهوم الابتكار التسويقي وأهميته</a:t>
            </a:r>
          </a:p>
          <a:p>
            <a:pPr marL="342900" indent="-342900" algn="r" rtl="1">
              <a:buFont typeface="Wingdings" panose="05000000000000000000" pitchFamily="2" charset="2"/>
              <a:buChar char="q"/>
            </a:pPr>
            <a:r>
              <a:rPr lang="ar-JO" sz="2000">
                <a:cs typeface="+mj-cs"/>
              </a:rPr>
              <a:t>أهمية الابتكار التسويقي للمؤسسات </a:t>
            </a:r>
          </a:p>
          <a:p>
            <a:pPr marL="342900" indent="-342900" algn="r" rtl="1">
              <a:buFont typeface="Wingdings" panose="05000000000000000000" pitchFamily="2" charset="2"/>
              <a:buChar char="q"/>
            </a:pPr>
            <a:r>
              <a:rPr lang="ar-JO" sz="2000">
                <a:cs typeface="+mj-cs"/>
              </a:rPr>
              <a:t>الابتكار في المزيج التسويقي</a:t>
            </a:r>
          </a:p>
          <a:p>
            <a:pPr marL="342900" indent="-342900" algn="r" rtl="1">
              <a:buFont typeface="Wingdings" panose="05000000000000000000" pitchFamily="2" charset="2"/>
              <a:buChar char="q"/>
            </a:pPr>
            <a:r>
              <a:rPr lang="ar-JO" sz="2000">
                <a:cs typeface="+mj-cs"/>
              </a:rPr>
              <a:t>أخلاقيات التسويق كأساس في الابتكار التسويقي</a:t>
            </a:r>
          </a:p>
          <a:p>
            <a:pPr marL="342900" indent="-342900" algn="r" rtl="1">
              <a:buFont typeface="Wingdings" panose="05000000000000000000" pitchFamily="2" charset="2"/>
              <a:buChar char="q"/>
            </a:pPr>
            <a:r>
              <a:rPr lang="ar-JO" sz="2000">
                <a:cs typeface="+mj-cs"/>
              </a:rPr>
              <a:t>الجوانب الأخلاقية ل</a:t>
            </a:r>
            <a:r>
              <a:rPr lang="ar-EG" sz="2000">
                <a:cs typeface="+mj-cs"/>
              </a:rPr>
              <a:t>ل</a:t>
            </a:r>
            <a:r>
              <a:rPr lang="ar-JO" sz="2000">
                <a:cs typeface="+mj-cs"/>
              </a:rPr>
              <a:t>تعامل مع وسيلة تنشيط </a:t>
            </a:r>
            <a:r>
              <a:rPr lang="ar-EG" sz="2000">
                <a:cs typeface="+mj-cs"/>
              </a:rPr>
              <a:t>ال</a:t>
            </a:r>
            <a:r>
              <a:rPr lang="ar-JO" sz="2000">
                <a:cs typeface="+mj-cs"/>
              </a:rPr>
              <a:t>مبيعات </a:t>
            </a:r>
          </a:p>
          <a:p>
            <a:pPr marL="342900" indent="-342900" algn="r" rtl="1">
              <a:buFont typeface="Wingdings" panose="05000000000000000000" pitchFamily="2" charset="2"/>
              <a:buChar char="q"/>
            </a:pPr>
            <a:r>
              <a:rPr lang="ar-JO" sz="2000">
                <a:cs typeface="+mj-cs"/>
              </a:rPr>
              <a:t>الأخلاق والبيع الشخصي</a:t>
            </a:r>
          </a:p>
          <a:p>
            <a:pPr marL="342900" indent="-342900" algn="r" rtl="1">
              <a:buFont typeface="Wingdings" panose="05000000000000000000" pitchFamily="2" charset="2"/>
              <a:buChar char="q"/>
            </a:pPr>
            <a:r>
              <a:rPr lang="ar-JO" sz="2000">
                <a:cs typeface="+mj-cs"/>
              </a:rPr>
              <a:t>ال</a:t>
            </a:r>
            <a:r>
              <a:rPr lang="ar-EG" sz="2000">
                <a:cs typeface="+mj-cs"/>
              </a:rPr>
              <a:t>أ</a:t>
            </a:r>
            <a:r>
              <a:rPr lang="ar-JO" sz="2000">
                <a:cs typeface="+mj-cs"/>
              </a:rPr>
              <a:t>خلاق والعلاقات العامة </a:t>
            </a:r>
          </a:p>
          <a:p>
            <a:pPr algn="r" rtl="1"/>
            <a:endParaRPr lang="ar-JO" sz="2000">
              <a:cs typeface="+mj-cs"/>
            </a:endParaRPr>
          </a:p>
        </p:txBody>
      </p:sp>
      <p:pic>
        <p:nvPicPr>
          <p:cNvPr id="4" name="Picture 3">
            <a:extLst>
              <a:ext uri="{FF2B5EF4-FFF2-40B4-BE49-F238E27FC236}">
                <a16:creationId xmlns:a16="http://schemas.microsoft.com/office/drawing/2014/main" id="{6232A97A-5AA0-4EC9-8AE6-9864D9B2C472}"/>
              </a:ext>
            </a:extLst>
          </p:cNvPr>
          <p:cNvPicPr>
            <a:picLocks noChangeAspect="1"/>
          </p:cNvPicPr>
          <p:nvPr/>
        </p:nvPicPr>
        <p:blipFill>
          <a:blip r:embed="rId3"/>
          <a:stretch>
            <a:fillRect/>
          </a:stretch>
        </p:blipFill>
        <p:spPr>
          <a:xfrm>
            <a:off x="571500" y="3331028"/>
            <a:ext cx="4099804" cy="3161657"/>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BA988A6-E612-47D6-ADB4-B72423524397}"/>
              </a:ext>
            </a:extLst>
          </p:cNvPr>
          <p:cNvPicPr>
            <a:picLocks noChangeAspect="1"/>
          </p:cNvPicPr>
          <p:nvPr/>
        </p:nvPicPr>
        <p:blipFill>
          <a:blip r:embed="rId2"/>
          <a:stretch>
            <a:fillRect/>
          </a:stretch>
        </p:blipFill>
        <p:spPr>
          <a:xfrm>
            <a:off x="0" y="0"/>
            <a:ext cx="12192000" cy="6858000"/>
          </a:xfrm>
          <a:prstGeom prst="rect">
            <a:avLst/>
          </a:prstGeom>
        </p:spPr>
      </p:pic>
      <p:sp>
        <p:nvSpPr>
          <p:cNvPr id="18" name="Rectangle 17">
            <a:extLst>
              <a:ext uri="{FF2B5EF4-FFF2-40B4-BE49-F238E27FC236}">
                <a16:creationId xmlns:a16="http://schemas.microsoft.com/office/drawing/2014/main" id="{55213C4F-BD9D-8E25-11EF-AFB4BC4C60A6}"/>
              </a:ext>
            </a:extLst>
          </p:cNvPr>
          <p:cNvSpPr/>
          <p:nvPr/>
        </p:nvSpPr>
        <p:spPr>
          <a:xfrm>
            <a:off x="3229401" y="549314"/>
            <a:ext cx="7744737" cy="66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710116C-73E7-43D1-919A-C7E7F277E59A}"/>
              </a:ext>
            </a:extLst>
          </p:cNvPr>
          <p:cNvSpPr txBox="1"/>
          <p:nvPr/>
        </p:nvSpPr>
        <p:spPr>
          <a:xfrm>
            <a:off x="1333001" y="3977372"/>
            <a:ext cx="8697090" cy="5232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rtl="1"/>
            <a:r>
              <a:rPr lang="ar-JO" sz="2800" b="1"/>
              <a:t>أثر أخلاقيات التسويق على الابتكار التسويقي وكيفية تحقيقها في المؤسسة</a:t>
            </a:r>
            <a:endParaRPr lang="en-US" sz="2800" b="1"/>
          </a:p>
        </p:txBody>
      </p:sp>
    </p:spTree>
    <p:extLst>
      <p:ext uri="{BB962C8B-B14F-4D97-AF65-F5344CB8AC3E}">
        <p14:creationId xmlns:p14="http://schemas.microsoft.com/office/powerpoint/2010/main" val="5577034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5D64B58-465F-4DF8-BAE4-4880F4AD5D92}"/>
              </a:ext>
            </a:extLst>
          </p:cNvPr>
          <p:cNvPicPr>
            <a:picLocks noChangeAspect="1"/>
          </p:cNvPicPr>
          <p:nvPr/>
        </p:nvPicPr>
        <p:blipFill>
          <a:blip r:embed="rId2"/>
          <a:stretch>
            <a:fillRect/>
          </a:stretch>
        </p:blipFill>
        <p:spPr>
          <a:xfrm>
            <a:off x="0" y="-36226"/>
            <a:ext cx="12192000" cy="6894226"/>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8" name="TextBox 7">
            <a:extLst>
              <a:ext uri="{FF2B5EF4-FFF2-40B4-BE49-F238E27FC236}">
                <a16:creationId xmlns:a16="http://schemas.microsoft.com/office/drawing/2014/main" id="{75D467DC-0B34-4905-AACA-1959FE355C29}"/>
              </a:ext>
            </a:extLst>
          </p:cNvPr>
          <p:cNvSpPr txBox="1"/>
          <p:nvPr/>
        </p:nvSpPr>
        <p:spPr>
          <a:xfrm>
            <a:off x="3207544" y="4096743"/>
            <a:ext cx="6093500" cy="2185214"/>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sz="2400" b="1"/>
              <a:t>مفهوم الابتكار التسويقي وأهميته</a:t>
            </a:r>
          </a:p>
          <a:p>
            <a:pPr algn="just" rtl="1"/>
            <a:endParaRPr lang="ar-JO" b="1">
              <a:cs typeface="+mj-cs"/>
            </a:endParaRPr>
          </a:p>
          <a:p>
            <a:pPr algn="just" rtl="1"/>
            <a:r>
              <a:rPr lang="ar-JO" sz="1800"/>
              <a:t>كان الابتكار التسويقي ولازال موضع اهتمام الأكاديميين والممارسين في مجال التسويق وذلك لما له من تأثير ايجابي على نجاح المؤسسة في تحقيق الكفاءة والفعالية، بل قد أصبح من الأقوال المأثورة هذه الأيام إما الابتكار عموما، أو الاندثار </a:t>
            </a:r>
            <a:r>
              <a:rPr lang="en-US" sz="1800"/>
              <a:t>Innovate or Evaporate </a:t>
            </a:r>
            <a:r>
              <a:rPr lang="ar-JO" sz="1800"/>
              <a:t> وسنحاول معرفة المقصود بالابتكار التسويقي وما هي متطلباته ومراحله.</a:t>
            </a:r>
          </a:p>
        </p:txBody>
      </p:sp>
    </p:spTree>
    <p:extLst>
      <p:ext uri="{BB962C8B-B14F-4D97-AF65-F5344CB8AC3E}">
        <p14:creationId xmlns:p14="http://schemas.microsoft.com/office/powerpoint/2010/main" val="37361349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D0308FB4-084E-4FD0-B34A-9DB7F99AF566}"/>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C144DCAA-FF85-471F-A4B5-354FA6B8930A}"/>
              </a:ext>
            </a:extLst>
          </p:cNvPr>
          <p:cNvSpPr txBox="1"/>
          <p:nvPr/>
        </p:nvSpPr>
        <p:spPr>
          <a:xfrm>
            <a:off x="161925" y="1674674"/>
            <a:ext cx="5457825" cy="1754326"/>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just" rtl="1"/>
            <a:r>
              <a:rPr lang="ar-JO"/>
              <a:t>مفهوم الابتكار التسويقي لقد عرف بأنه تقديم شيء ما يكون جديداً وهاما</a:t>
            </a:r>
            <a:r>
              <a:rPr lang="ar-EG"/>
              <a:t>ً </a:t>
            </a:r>
            <a:r>
              <a:rPr lang="ar-JO"/>
              <a:t>للسوق . إن الابتكار التسويقي مفهوم واسع حيث يعني الابتكار في جميع أوجه النشاط التسويقي، وبالتالي فهو غير مقتصر على مجال معين في التسويق، كالابتكار في مجال المنتج أو في مجال الإعلان فقط، وإنما يشمل جميع المجالات التسويقية الأخرى، فالابتكار التسويقي يمس كل الأنشطة المرتبطة بتوجيه المنتج من الصانع إلى المستخدم النهائي . </a:t>
            </a:r>
            <a:endParaRPr lang="en-US"/>
          </a:p>
        </p:txBody>
      </p:sp>
    </p:spTree>
    <p:extLst>
      <p:ext uri="{BB962C8B-B14F-4D97-AF65-F5344CB8AC3E}">
        <p14:creationId xmlns:p14="http://schemas.microsoft.com/office/powerpoint/2010/main" val="40769811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FA80B06-1D40-48E3-9AA3-BD92DBA51824}"/>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3EEFC3EA-B365-4A0D-81E0-3D15ED671B92}"/>
              </a:ext>
            </a:extLst>
          </p:cNvPr>
          <p:cNvSpPr txBox="1"/>
          <p:nvPr/>
        </p:nvSpPr>
        <p:spPr>
          <a:xfrm>
            <a:off x="531583" y="1870413"/>
            <a:ext cx="6096000" cy="1477328"/>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a:t>الابتكار هو وضع الأفكار الجديدة أو غير التقليدية موضع التطبيق الفعلي في النشاطات التسويقية وقد يركز على المنتج سواء كان سلعة أو خدمة، أو السعر، أو الترويج، أو التوزيع، أو على كل هذه العناصر في</a:t>
            </a:r>
            <a:r>
              <a:rPr lang="ar-EG"/>
              <a:t> </a:t>
            </a:r>
            <a:r>
              <a:rPr lang="ar-JO"/>
              <a:t>أن واحد بمعنى آخر فإن هذا النوع من الإبداع يوجه إلى عناصر المزيج التسويقي مجتمعة معا</a:t>
            </a:r>
            <a:r>
              <a:rPr lang="ar-EG"/>
              <a:t>ً</a:t>
            </a:r>
            <a:r>
              <a:rPr lang="ar-JO"/>
              <a:t>. </a:t>
            </a:r>
            <a:endParaRPr lang="ar-EG"/>
          </a:p>
          <a:p>
            <a:pPr algn="just" rtl="1"/>
            <a:endParaRPr lang="ar-EG"/>
          </a:p>
        </p:txBody>
      </p:sp>
    </p:spTree>
    <p:extLst>
      <p:ext uri="{BB962C8B-B14F-4D97-AF65-F5344CB8AC3E}">
        <p14:creationId xmlns:p14="http://schemas.microsoft.com/office/powerpoint/2010/main" val="36370869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0F947D68-AA38-4EDD-9F74-74355A094D44}"/>
              </a:ext>
            </a:extLst>
          </p:cNvPr>
          <p:cNvSpPr txBox="1"/>
          <p:nvPr/>
        </p:nvSpPr>
        <p:spPr>
          <a:xfrm>
            <a:off x="2381249" y="1881991"/>
            <a:ext cx="8487048" cy="120032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 rtl="1"/>
            <a:r>
              <a:rPr lang="ar-JO"/>
              <a:t>إن التسويق الابتكاري يركز على النشاط التسويقي وأساليب العمل التسويقي ولا سيما ما يتصل بعناصر المزيج التسويقي وما تقوم به المنظمة من أساليب وطرق وإجراءات أو استخدام معدات وآلات تساهم في خلق حالة جديدة تسويقياً سواء في مجال المنتج أ</a:t>
            </a:r>
            <a:r>
              <a:rPr lang="ar-EG"/>
              <a:t>و </a:t>
            </a:r>
            <a:r>
              <a:rPr lang="ar-JO"/>
              <a:t>التوزيع أ</a:t>
            </a:r>
            <a:r>
              <a:rPr lang="ar-EG"/>
              <a:t>و</a:t>
            </a:r>
            <a:r>
              <a:rPr lang="ar-JO"/>
              <a:t> الترويج وهكذا</a:t>
            </a:r>
            <a:r>
              <a:rPr lang="ar-EG"/>
              <a:t>،</a:t>
            </a:r>
            <a:r>
              <a:rPr lang="ar-JO"/>
              <a:t> إن استحداث طريقة جديدة في تقديم الخدمة هو تسويق ابتكاري، توزيع المنتج بطريقة آلية هو تسويق ابتكاري، ابتداع طريقة تسعير تعزز القيمة هو تسويق ابتكاري.</a:t>
            </a:r>
            <a:endParaRPr lang="en-US"/>
          </a:p>
        </p:txBody>
      </p:sp>
      <p:pic>
        <p:nvPicPr>
          <p:cNvPr id="3" name="Picture 2">
            <a:extLst>
              <a:ext uri="{FF2B5EF4-FFF2-40B4-BE49-F238E27FC236}">
                <a16:creationId xmlns:a16="http://schemas.microsoft.com/office/drawing/2014/main" id="{99510A4C-F19E-48D8-9EF4-51E46555C552}"/>
              </a:ext>
            </a:extLst>
          </p:cNvPr>
          <p:cNvPicPr>
            <a:picLocks noChangeAspect="1"/>
          </p:cNvPicPr>
          <p:nvPr/>
        </p:nvPicPr>
        <p:blipFill>
          <a:blip r:embed="rId3"/>
          <a:stretch>
            <a:fillRect/>
          </a:stretch>
        </p:blipFill>
        <p:spPr>
          <a:xfrm>
            <a:off x="895350" y="2999646"/>
            <a:ext cx="3333750" cy="3333750"/>
          </a:xfrm>
          <a:prstGeom prst="rect">
            <a:avLst/>
          </a:prstGeom>
        </p:spPr>
      </p:pic>
    </p:spTree>
    <p:extLst>
      <p:ext uri="{BB962C8B-B14F-4D97-AF65-F5344CB8AC3E}">
        <p14:creationId xmlns:p14="http://schemas.microsoft.com/office/powerpoint/2010/main" val="22708074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422BFFB-CF39-4D73-81BF-30C17EBF9312}"/>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6B0A2F8E-C01B-4910-ABFE-2AC4163F9561}"/>
              </a:ext>
            </a:extLst>
          </p:cNvPr>
          <p:cNvSpPr txBox="1"/>
          <p:nvPr/>
        </p:nvSpPr>
        <p:spPr>
          <a:xfrm>
            <a:off x="3063419" y="1135373"/>
            <a:ext cx="6096000" cy="2031325"/>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just" rtl="1"/>
            <a:r>
              <a:rPr lang="ar-JO"/>
              <a:t>وهكذا فأن أي فعل مميز ومتفرد في مجال التسويق يجعل المنظمة مختلفة عن الآخرين في السوق يدخل في مجال التسويق الابتكاري . حيث عرف</a:t>
            </a:r>
            <a:r>
              <a:rPr lang="ar-EG"/>
              <a:t>ت</a:t>
            </a:r>
            <a:r>
              <a:rPr lang="ar-JO"/>
              <a:t> عملية الابتكار التسويقي على انه</a:t>
            </a:r>
            <a:r>
              <a:rPr lang="ar-EG"/>
              <a:t>ا</a:t>
            </a:r>
            <a:r>
              <a:rPr lang="ar-JO"/>
              <a:t>: الابتكار في طرق التسويق واستخدام الأساليب الحديثة والمبدعة في النشاطات التسويقية. إن التسويق الابتكاري هو تطوير منتجات أصلية أو جديدة عن طريق الانفتاح على أفكار جديدة ووجهات نظر مختلفة بحيث </a:t>
            </a:r>
            <a:r>
              <a:rPr lang="ar-EG"/>
              <a:t>ان</a:t>
            </a:r>
            <a:r>
              <a:rPr lang="ar-JO"/>
              <a:t> هذه الأفكار يمكن أن تصل إلى أشخاص آخرين بعد وضعها في صيغة مفهومة حتى تصبح منتجا</a:t>
            </a:r>
            <a:r>
              <a:rPr lang="ar-EG"/>
              <a:t>ً.</a:t>
            </a:r>
            <a:endParaRPr lang="en-US"/>
          </a:p>
        </p:txBody>
      </p:sp>
    </p:spTree>
    <p:extLst>
      <p:ext uri="{BB962C8B-B14F-4D97-AF65-F5344CB8AC3E}">
        <p14:creationId xmlns:p14="http://schemas.microsoft.com/office/powerpoint/2010/main" val="37221420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F8CE0A8-8744-4070-9738-432D8BEC53FD}"/>
              </a:ext>
            </a:extLst>
          </p:cNvPr>
          <p:cNvPicPr>
            <a:picLocks noChangeAspect="1"/>
          </p:cNvPicPr>
          <p:nvPr/>
        </p:nvPicPr>
        <p:blipFill>
          <a:blip r:embed="rId2"/>
          <a:stretch>
            <a:fillRect/>
          </a:stretch>
        </p:blipFill>
        <p:spPr>
          <a:xfrm>
            <a:off x="0" y="0"/>
            <a:ext cx="12192000" cy="6857999"/>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DF6562C8-F3F7-45B8-905A-30D4199C90F5}"/>
              </a:ext>
            </a:extLst>
          </p:cNvPr>
          <p:cNvSpPr txBox="1"/>
          <p:nvPr/>
        </p:nvSpPr>
        <p:spPr>
          <a:xfrm>
            <a:off x="8143784" y="2114370"/>
            <a:ext cx="3486150" cy="1754326"/>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a:t>الابتكار التسويقي يحدد مفاهيم التسويق المشتركة في تركيز عملية الابتكار في تقليل المخاطر، والاستغلال الأمثل للموارد. ومنه يمكن اصطلاح مفهوم للتسويق الابتكاري على انه تطبيق للأفكار الجديدة في كل عنصر من عناصر المزيج التسويقي</a:t>
            </a:r>
            <a:r>
              <a:rPr lang="ar-EG"/>
              <a:t>.</a:t>
            </a:r>
            <a:endParaRPr lang="en-US"/>
          </a:p>
        </p:txBody>
      </p:sp>
    </p:spTree>
    <p:extLst>
      <p:ext uri="{BB962C8B-B14F-4D97-AF65-F5344CB8AC3E}">
        <p14:creationId xmlns:p14="http://schemas.microsoft.com/office/powerpoint/2010/main" val="5328165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1C94B6C-D8CA-4A58-BA37-1972FA5F3F26}"/>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C3961C03-1AA1-4C72-AAB5-B7059398F1D3}"/>
              </a:ext>
            </a:extLst>
          </p:cNvPr>
          <p:cNvSpPr txBox="1"/>
          <p:nvPr/>
        </p:nvSpPr>
        <p:spPr>
          <a:xfrm>
            <a:off x="7134225" y="1173407"/>
            <a:ext cx="4772025" cy="2954655"/>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r" rtl="1"/>
            <a:r>
              <a:rPr lang="ar-JO" sz="2400" b="1"/>
              <a:t>أهمية الابتكار التسويقي للمؤسسات</a:t>
            </a:r>
            <a:endParaRPr lang="ar-EG" sz="2400" b="1"/>
          </a:p>
          <a:p>
            <a:pPr algn="r" rtl="1"/>
            <a:endParaRPr lang="ar-JO" b="1"/>
          </a:p>
          <a:p>
            <a:pPr marL="285750" indent="-285750" algn="just" rtl="1">
              <a:buFontTx/>
              <a:buChar char="-"/>
            </a:pPr>
            <a:r>
              <a:rPr lang="ar-JO">
                <a:cs typeface="Arial"/>
              </a:rPr>
              <a:t> تتعاظم أهمية الابتكار التسويقي في ظل البيئة التي تنشط بها المؤسسة،</a:t>
            </a:r>
            <a:r>
              <a:rPr lang="ar-JO">
                <a:solidFill>
                  <a:srgbClr val="000000"/>
                </a:solidFill>
                <a:cs typeface="Arial"/>
              </a:rPr>
              <a:t> </a:t>
            </a:r>
            <a:r>
              <a:rPr lang="ar-JO">
                <a:cs typeface="Arial"/>
              </a:rPr>
              <a:t>ومن بين العوامل التي سببت توجه المؤسسات نحو الاهتمام الشديد بالابتكار التسويقي نذكر </a:t>
            </a:r>
          </a:p>
          <a:p>
            <a:pPr marL="285750" indent="-285750" algn="just" rtl="1">
              <a:buFont typeface="Wingdings" panose="05000000000000000000" pitchFamily="2" charset="2"/>
              <a:buChar char="§"/>
            </a:pPr>
            <a:r>
              <a:rPr lang="ar-JO"/>
              <a:t>ارتفاع شدة المنافسة</a:t>
            </a:r>
          </a:p>
          <a:p>
            <a:pPr marL="285750" indent="-285750" algn="just" rtl="1">
              <a:buFont typeface="Wingdings" panose="05000000000000000000" pitchFamily="2" charset="2"/>
              <a:buChar char="§"/>
            </a:pPr>
            <a:r>
              <a:rPr lang="ar-JO"/>
              <a:t> ارتفاع توقعات المستهلكين</a:t>
            </a:r>
          </a:p>
          <a:p>
            <a:pPr marL="285750" indent="-285750" algn="just" rtl="1">
              <a:buFont typeface="Wingdings" panose="05000000000000000000" pitchFamily="2" charset="2"/>
              <a:buChar char="§"/>
            </a:pPr>
            <a:r>
              <a:rPr lang="ar-JO"/>
              <a:t> كبر حجم مؤسسات الأعمال </a:t>
            </a:r>
          </a:p>
          <a:p>
            <a:pPr marL="285750" indent="-285750" algn="just" rtl="1">
              <a:buFont typeface="Wingdings" panose="05000000000000000000" pitchFamily="2" charset="2"/>
              <a:buChar char="§"/>
            </a:pPr>
            <a:r>
              <a:rPr lang="ar-JO"/>
              <a:t>نقص الموارد وتزايد الطلب على الأفكار الجديدة</a:t>
            </a:r>
          </a:p>
          <a:p>
            <a:pPr algn="r" rtl="1"/>
            <a:r>
              <a:rPr lang="ar-JO"/>
              <a:t> </a:t>
            </a:r>
            <a:endParaRPr lang="en-US"/>
          </a:p>
        </p:txBody>
      </p:sp>
    </p:spTree>
    <p:extLst>
      <p:ext uri="{BB962C8B-B14F-4D97-AF65-F5344CB8AC3E}">
        <p14:creationId xmlns:p14="http://schemas.microsoft.com/office/powerpoint/2010/main" val="12179710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60E19DE5-5254-4DD6-BAFD-AEBBF72364AC}"/>
              </a:ext>
            </a:extLst>
          </p:cNvPr>
          <p:cNvPicPr>
            <a:picLocks noChangeAspect="1"/>
          </p:cNvPicPr>
          <p:nvPr/>
        </p:nvPicPr>
        <p:blipFill>
          <a:blip r:embed="rId2"/>
          <a:stretch>
            <a:fillRect/>
          </a:stretch>
        </p:blipFill>
        <p:spPr>
          <a:xfrm>
            <a:off x="0" y="0"/>
            <a:ext cx="12191999"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DD158C02-37C4-4E7B-8DB7-A2B0F98C5CAA}"/>
              </a:ext>
            </a:extLst>
          </p:cNvPr>
          <p:cNvSpPr txBox="1"/>
          <p:nvPr/>
        </p:nvSpPr>
        <p:spPr>
          <a:xfrm>
            <a:off x="142875" y="1027837"/>
            <a:ext cx="7610475" cy="4247317"/>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just" rtl="1"/>
            <a:r>
              <a:rPr lang="ar-JO"/>
              <a:t>وتهدف المؤسسات من خلال تقديم ابتكارات تسويقية إلى</a:t>
            </a:r>
            <a:r>
              <a:rPr lang="ar-EG"/>
              <a:t>:</a:t>
            </a:r>
            <a:endParaRPr lang="ar-JO"/>
          </a:p>
          <a:p>
            <a:pPr algn="just" rtl="1"/>
            <a:r>
              <a:rPr lang="ar-JO">
                <a:cs typeface="Arial"/>
              </a:rPr>
              <a:t>إرضاء الزبائن بشكل أساسي وهو ما يمكنها من التميز ضمن مضمار المنافسة </a:t>
            </a:r>
            <a:r>
              <a:rPr lang="ar-JO">
                <a:solidFill>
                  <a:schemeClr val="tx1"/>
                </a:solidFill>
                <a:cs typeface="Arial"/>
              </a:rPr>
              <a:t>و تحقيق</a:t>
            </a:r>
            <a:r>
              <a:rPr lang="ar-JO">
                <a:solidFill>
                  <a:srgbClr val="FF0000"/>
                </a:solidFill>
                <a:cs typeface="Arial"/>
              </a:rPr>
              <a:t> </a:t>
            </a:r>
            <a:r>
              <a:rPr lang="ar-JO">
                <a:cs typeface="Arial"/>
              </a:rPr>
              <a:t>الريادة والتفوق، فالزبون هو سبب نجاح المؤسسات او فشلها لكونه هو الطرف المحدد لبقائها أو اندثارها وزوالها . </a:t>
            </a:r>
          </a:p>
          <a:p>
            <a:pPr algn="just" rtl="1"/>
            <a:r>
              <a:rPr lang="ar-JO"/>
              <a:t>فتقديم الجديد والمطور باستمرار يكسب المؤسسة رضا الزبائن الحاليين ويجذب انتباه المتوقعين منهم والذين قد يغيرون وجهتهم نحو التعامل مع المؤسسة المبتكرة… فيحجمون عن الاستمرار في التعامل مع مؤسستهم النمطية التي ألفوا منتجاته</a:t>
            </a:r>
            <a:r>
              <a:rPr lang="ar-EG"/>
              <a:t>ا</a:t>
            </a:r>
            <a:r>
              <a:rPr lang="ar-JO"/>
              <a:t> المتقادمة والتي لم يعد بإمكانها إشباع حاجاتهم المتغيرة ولم تعد تقوى على مجاراة التغيرات المستمرة في أذواقهم وميولهم. </a:t>
            </a:r>
          </a:p>
          <a:p>
            <a:pPr algn="just" rtl="1"/>
            <a:r>
              <a:rPr lang="ar-JO">
                <a:cs typeface="Arial"/>
              </a:rPr>
              <a:t>بالإضافة إلى ما سبق فإن دور الابتكار التسويقي لا يقتصر عند هذا الحد بل يتعداه إلى تحقيق غايات التسويق الاستباقي</a:t>
            </a:r>
            <a:r>
              <a:rPr lang="en-US"/>
              <a:t>(Proactive Marketing)  </a:t>
            </a:r>
            <a:r>
              <a:rPr lang="ar-JO">
                <a:cs typeface="Arial"/>
              </a:rPr>
              <a:t>الذي يعني خلق واثارة الفرص، أي التوصل إلى حاجات ورغبات لم يتم تلبيتها من قبل  ,</a:t>
            </a:r>
            <a:r>
              <a:rPr lang="ar-JO">
                <a:solidFill>
                  <a:srgbClr val="000000"/>
                </a:solidFill>
                <a:cs typeface="Arial"/>
              </a:rPr>
              <a:t>والعمل على </a:t>
            </a:r>
            <a:r>
              <a:rPr lang="ar-JO">
                <a:solidFill>
                  <a:schemeClr val="tx1"/>
                </a:solidFill>
                <a:cs typeface="Arial"/>
              </a:rPr>
              <a:t>تلبيتها فعلا أو توقع تصورات العميل المستقبلية للمنتج ومحاولة تحقيقها </a:t>
            </a:r>
          </a:p>
          <a:p>
            <a:pPr algn="just" rtl="1"/>
            <a:r>
              <a:rPr lang="ar-JO">
                <a:cs typeface="Arial"/>
              </a:rPr>
              <a:t>ويعمل التسويق الابتكاري أيضا على اكتشاف أسواق جديدة، فالاعتماد على الأسواق الحالية ليس ابتكارا، فالمؤسسات تخترع وتقدم التكنولوجيا ثم تضع تطبيقا لها ليتناسب مع حاجات و</a:t>
            </a:r>
            <a:r>
              <a:rPr lang="ar-EG">
                <a:cs typeface="Arial"/>
              </a:rPr>
              <a:t>ر</a:t>
            </a:r>
            <a:r>
              <a:rPr lang="ar-JO">
                <a:cs typeface="Arial"/>
              </a:rPr>
              <a:t>غبات المستهلكين الحالية والمستقبلية فلا يجب الاكتفاء بالنجاحات السابقة فقط بل يجب الابتكار والتجديد المستمر الذي لولاه لما كانت النجاحات.</a:t>
            </a:r>
            <a:endParaRPr lang="en-US">
              <a:cs typeface="Arial"/>
            </a:endParaRPr>
          </a:p>
        </p:txBody>
      </p:sp>
    </p:spTree>
    <p:extLst>
      <p:ext uri="{BB962C8B-B14F-4D97-AF65-F5344CB8AC3E}">
        <p14:creationId xmlns:p14="http://schemas.microsoft.com/office/powerpoint/2010/main" val="32000784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7F6EF51-EE0F-456E-BEB2-0FBBD3E5B211}"/>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F3190FEC-B5AF-4221-98BD-3DB43949BA0C}"/>
              </a:ext>
            </a:extLst>
          </p:cNvPr>
          <p:cNvSpPr txBox="1"/>
          <p:nvPr/>
        </p:nvSpPr>
        <p:spPr>
          <a:xfrm>
            <a:off x="1238250" y="1598563"/>
            <a:ext cx="6096000" cy="378565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rtl="1"/>
            <a:r>
              <a:rPr lang="ar-JO" sz="2400" b="1"/>
              <a:t>الابتكار في المزيج التسويقي</a:t>
            </a:r>
            <a:endParaRPr lang="ar-EG" sz="2400" b="1"/>
          </a:p>
          <a:p>
            <a:pPr algn="just" rtl="1"/>
            <a:endParaRPr lang="en-US" b="1"/>
          </a:p>
          <a:p>
            <a:pPr algn="just" rtl="1"/>
            <a:r>
              <a:rPr lang="ar-JO" b="1"/>
              <a:t> </a:t>
            </a:r>
            <a:r>
              <a:rPr lang="ar-JO"/>
              <a:t>في هذا العنصر سيتم التطرق إلى الابتكار في مختلف عناصر المزيج التسويقي للمنتج حيث سنتطرق</a:t>
            </a:r>
            <a:r>
              <a:rPr lang="ar-EG"/>
              <a:t> إلى </a:t>
            </a:r>
            <a:r>
              <a:rPr lang="ar-JO"/>
              <a:t> </a:t>
            </a:r>
            <a:r>
              <a:rPr lang="ar-EG"/>
              <a:t>ابتكار </a:t>
            </a:r>
            <a:r>
              <a:rPr lang="ar-JO"/>
              <a:t>المنتج، ابتكار السعر، ابتكار الترويج</a:t>
            </a:r>
            <a:r>
              <a:rPr lang="ar-EG"/>
              <a:t>،</a:t>
            </a:r>
            <a:r>
              <a:rPr lang="ar-JO"/>
              <a:t> وابتكار التوزيع</a:t>
            </a:r>
            <a:r>
              <a:rPr lang="ar-EG"/>
              <a:t>.</a:t>
            </a:r>
            <a:endParaRPr lang="en-US"/>
          </a:p>
          <a:p>
            <a:pPr algn="just" rtl="1"/>
            <a:endParaRPr lang="en-US"/>
          </a:p>
          <a:p>
            <a:pPr algn="just" rtl="1"/>
            <a:r>
              <a:rPr lang="ar-EG" b="1"/>
              <a:t>أ </a:t>
            </a:r>
            <a:r>
              <a:rPr lang="ar-JO" b="1"/>
              <a:t>- ابتكار المنتج: </a:t>
            </a:r>
            <a:r>
              <a:rPr lang="ar-JO"/>
              <a:t>إن المنتجات البديلة أو المنافسة تقتضي ألا يستمر المنتج على حاله لمدة طويلة، لذا يجب التجديد أو بالأحرى التطوير في هذا المنتج، أو تقديم منتجات جديدة، أو تغيير في شكل ذلك المنتج مما يجعله يختلف جزئيا</a:t>
            </a:r>
            <a:r>
              <a:rPr lang="ar-EG"/>
              <a:t>ً</a:t>
            </a:r>
            <a:r>
              <a:rPr lang="ar-JO"/>
              <a:t> أو كليا</a:t>
            </a:r>
            <a:r>
              <a:rPr lang="ar-EG"/>
              <a:t>ً</a:t>
            </a:r>
            <a:r>
              <a:rPr lang="ar-JO"/>
              <a:t> ويشبع ذات الحاجات التي يشبعها المنتج السابق أو حاجات مختلفة كليا</a:t>
            </a:r>
            <a:r>
              <a:rPr lang="ar-EG"/>
              <a:t>ً</a:t>
            </a:r>
            <a:r>
              <a:rPr lang="ar-JO"/>
              <a:t>، أو بتغيير في نمط التعبئة والتغليف أو تغيير الاسم التجاري هو أي شيء يمكن تغييره، أو إضافته، أو تحسينه، أو تطويره على مواصفات وخصائص المنتج، سواء المادية أو غير المادية، والذي يؤدي إلى إشباع حاجات ورغبات العملاء الحاليين والمرتقبين</a:t>
            </a:r>
            <a:r>
              <a:rPr lang="ar-EG"/>
              <a:t>.</a:t>
            </a:r>
            <a:r>
              <a:rPr lang="ar-JO"/>
              <a:t> </a:t>
            </a:r>
            <a:endParaRPr lang="en-US"/>
          </a:p>
        </p:txBody>
      </p:sp>
    </p:spTree>
    <p:extLst>
      <p:ext uri="{BB962C8B-B14F-4D97-AF65-F5344CB8AC3E}">
        <p14:creationId xmlns:p14="http://schemas.microsoft.com/office/powerpoint/2010/main" val="41144480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E18A515-B93C-488C-AB16-59C5B3EE74B3}"/>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07F4898D-E13E-4AB9-BED5-7895FDCD9627}"/>
              </a:ext>
            </a:extLst>
          </p:cNvPr>
          <p:cNvSpPr txBox="1"/>
          <p:nvPr/>
        </p:nvSpPr>
        <p:spPr>
          <a:xfrm>
            <a:off x="4333875" y="2012536"/>
            <a:ext cx="6096000" cy="1477328"/>
          </a:xfrm>
          <a:prstGeom prst="rect">
            <a:avLst/>
          </a:prstGeom>
        </p:spPr>
        <p:style>
          <a:lnRef idx="2">
            <a:schemeClr val="accent4"/>
          </a:lnRef>
          <a:fillRef idx="1">
            <a:schemeClr val="lt1"/>
          </a:fillRef>
          <a:effectRef idx="0">
            <a:schemeClr val="accent4"/>
          </a:effectRef>
          <a:fontRef idx="minor">
            <a:schemeClr val="dk1"/>
          </a:fontRef>
        </p:style>
        <p:txBody>
          <a:bodyPr wrap="square" lIns="91440" tIns="45720" rIns="91440" bIns="45720" anchor="t">
            <a:spAutoFit/>
          </a:bodyPr>
          <a:lstStyle/>
          <a:p>
            <a:pPr algn="just" rtl="1"/>
            <a:r>
              <a:rPr lang="ar-JO">
                <a:cs typeface="Arial"/>
              </a:rPr>
              <a:t>ب - </a:t>
            </a:r>
            <a:r>
              <a:rPr lang="ar-JO" b="1">
                <a:cs typeface="Arial"/>
              </a:rPr>
              <a:t>ابتكار السعر </a:t>
            </a:r>
            <a:r>
              <a:rPr lang="ar-JO">
                <a:cs typeface="Arial"/>
              </a:rPr>
              <a:t>تعد عملية تحديد الابتكار والابد</a:t>
            </a:r>
            <a:r>
              <a:rPr lang="ar-EG">
                <a:cs typeface="Arial"/>
              </a:rPr>
              <a:t>ا</a:t>
            </a:r>
            <a:r>
              <a:rPr lang="ar-JO">
                <a:cs typeface="Arial"/>
              </a:rPr>
              <a:t>ع في الاسعار من أصعب المهام التي تقع على عاتق المسؤولين في أي مشروع، لأنها تخضع للعديد من العوامل التي تتغير بسرعة كبيرة والتي يخرج معظمها عن سيطرة المشروع. حيث يمكن تحديد الابتكار في الاسعار بناء على مرونة الطلب أو على أساس التكاليف أو إضافة هامش ربح محدد، أو على أساس اسعار المنافسين ورد فعلهم.</a:t>
            </a:r>
            <a:endParaRPr lang="ar-JO">
              <a:solidFill>
                <a:srgbClr val="FF0000"/>
              </a:solidFill>
              <a:cs typeface="Arial"/>
            </a:endParaRPr>
          </a:p>
        </p:txBody>
      </p:sp>
    </p:spTree>
    <p:extLst>
      <p:ext uri="{BB962C8B-B14F-4D97-AF65-F5344CB8AC3E}">
        <p14:creationId xmlns:p14="http://schemas.microsoft.com/office/powerpoint/2010/main" val="9863475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B3FD0AF9-587D-413D-9AE1-9D74D2623C13}"/>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77308A39-6F3E-47C4-A6D3-D886BC87A9AF}"/>
              </a:ext>
            </a:extLst>
          </p:cNvPr>
          <p:cNvSpPr txBox="1"/>
          <p:nvPr/>
        </p:nvSpPr>
        <p:spPr>
          <a:xfrm>
            <a:off x="1038224" y="1504087"/>
            <a:ext cx="4181475" cy="203132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rtl="1"/>
            <a:r>
              <a:rPr lang="ar-JO"/>
              <a:t>ج - </a:t>
            </a:r>
            <a:r>
              <a:rPr lang="ar-JO" b="1"/>
              <a:t>ابتكار الترويج </a:t>
            </a:r>
            <a:r>
              <a:rPr lang="ar-JO"/>
              <a:t>يعتبر الترويج بعناصره المختلفة مجالا خصبا</a:t>
            </a:r>
            <a:r>
              <a:rPr lang="ar-EG"/>
              <a:t>ً</a:t>
            </a:r>
            <a:r>
              <a:rPr lang="ar-JO"/>
              <a:t> للابتكار ويقصد به قدرة المؤسسة من خلال استخدامات جديدة مبتكرة في الاتصال المباشر وغير المباشر بالزبون من خلال الإعلان والاتصال الشخصي وتنشيط المبيعات والنشر لتعريفه بمنتج المؤسسة ومحاولة إقناعه بأنه يحقق حاجاته ويلبي رغباته.</a:t>
            </a:r>
            <a:endParaRPr lang="en-US"/>
          </a:p>
        </p:txBody>
      </p:sp>
    </p:spTree>
    <p:extLst>
      <p:ext uri="{BB962C8B-B14F-4D97-AF65-F5344CB8AC3E}">
        <p14:creationId xmlns:p14="http://schemas.microsoft.com/office/powerpoint/2010/main" val="24745745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4EB845BA-408B-4AE4-8703-0F40048EA8C4}"/>
              </a:ext>
            </a:extLst>
          </p:cNvPr>
          <p:cNvPicPr>
            <a:picLocks noChangeAspect="1"/>
          </p:cNvPicPr>
          <p:nvPr/>
        </p:nvPicPr>
        <p:blipFill>
          <a:blip r:embed="rId2"/>
          <a:stretch>
            <a:fillRect/>
          </a:stretch>
        </p:blipFill>
        <p:spPr>
          <a:xfrm>
            <a:off x="0" y="0"/>
            <a:ext cx="12191999" cy="6857999"/>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D54744DE-41D7-4030-910E-3D9A31818757}"/>
              </a:ext>
            </a:extLst>
          </p:cNvPr>
          <p:cNvSpPr txBox="1"/>
          <p:nvPr/>
        </p:nvSpPr>
        <p:spPr>
          <a:xfrm>
            <a:off x="1019175" y="1310491"/>
            <a:ext cx="6096000" cy="3416320"/>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anchor="t">
            <a:spAutoFit/>
          </a:bodyPr>
          <a:lstStyle/>
          <a:p>
            <a:pPr algn="just" rtl="1"/>
            <a:r>
              <a:rPr lang="ar-JO" b="1"/>
              <a:t>د - ابتكار التوزيع </a:t>
            </a:r>
            <a:r>
              <a:rPr lang="ar-JO"/>
              <a:t>نظرا لأهمية سلاسل وقنوات التوزيع في سد الفجوة المكانية وتقريب المؤسسة من الزبائن من منتجاتها في المكان الذي يرغبون ويتواجدون به، فإن لهذا العنصر دورا حاسما في نجاح أو فشل </a:t>
            </a:r>
            <a:r>
              <a:rPr lang="ar-EG"/>
              <a:t>ال</a:t>
            </a:r>
            <a:r>
              <a:rPr lang="ar-JO"/>
              <a:t>نشاط التسويقي، </a:t>
            </a:r>
            <a:endParaRPr lang="en-US"/>
          </a:p>
          <a:p>
            <a:pPr algn="just" rtl="1"/>
            <a:r>
              <a:rPr lang="ar-JO">
                <a:cs typeface="Arial"/>
              </a:rPr>
              <a:t>فقد تنجح المؤسسة في تصميم منتج جيد وتقوم بالترويج له بالشكل المناسب غير أن عدم </a:t>
            </a:r>
            <a:r>
              <a:rPr lang="ar-EG">
                <a:cs typeface="Arial"/>
              </a:rPr>
              <a:t>ال</a:t>
            </a:r>
            <a:r>
              <a:rPr lang="ar-JO">
                <a:cs typeface="Arial"/>
              </a:rPr>
              <a:t>حصول عليه في الوقت المناسب له بسبب عدم إتاحته</a:t>
            </a:r>
            <a:r>
              <a:rPr lang="ar-EG">
                <a:cs typeface="Arial"/>
              </a:rPr>
              <a:t> في </a:t>
            </a:r>
            <a:r>
              <a:rPr lang="ar-JO">
                <a:cs typeface="Arial"/>
              </a:rPr>
              <a:t> مكان تواجده أو تأخر التسليم  لهذا فكرت المؤسسات في توزيع منتجاتها بشكل مبتكر،  وقد كان للتطور التكنولوجي أثر بالغ على ابتكار أساليب توزيع جديدة، فعلى سبيل المثال فإن ابتكار التوزيع الآلي كان له استخدامات عديدة بداية بالبنوك لتشمل مجالات عديدة كمحطات توزيع الوقود </a:t>
            </a:r>
            <a:r>
              <a:rPr lang="ar-EG">
                <a:cs typeface="Arial"/>
              </a:rPr>
              <a:t>و</a:t>
            </a:r>
            <a:r>
              <a:rPr lang="ar-JO">
                <a:cs typeface="Arial"/>
              </a:rPr>
              <a:t>المطاعم</a:t>
            </a:r>
            <a:r>
              <a:rPr lang="ar-JO">
                <a:solidFill>
                  <a:srgbClr val="FF0000"/>
                </a:solidFill>
                <a:cs typeface="Arial"/>
              </a:rPr>
              <a:t>  </a:t>
            </a:r>
            <a:r>
              <a:rPr lang="ar-JO">
                <a:solidFill>
                  <a:schemeClr val="tx1"/>
                </a:solidFill>
                <a:cs typeface="Arial"/>
              </a:rPr>
              <a:t>وغيرها</a:t>
            </a:r>
            <a:r>
              <a:rPr lang="ar-JO">
                <a:solidFill>
                  <a:srgbClr val="FF0000"/>
                </a:solidFill>
                <a:cs typeface="Arial"/>
              </a:rPr>
              <a:t> </a:t>
            </a:r>
            <a:r>
              <a:rPr lang="ar-JO">
                <a:cs typeface="Arial"/>
              </a:rPr>
              <a:t>. كما أن خدمة التوصيل إلى البيت </a:t>
            </a:r>
            <a:r>
              <a:rPr lang="en-US"/>
              <a:t>Delivery </a:t>
            </a:r>
            <a:r>
              <a:rPr lang="ar-JO">
                <a:cs typeface="Arial"/>
              </a:rPr>
              <a:t> هي من بين طرق التوزيع التي تلاقي رواجا</a:t>
            </a:r>
            <a:r>
              <a:rPr lang="ar-EG">
                <a:cs typeface="Arial"/>
              </a:rPr>
              <a:t>ً</a:t>
            </a:r>
            <a:r>
              <a:rPr lang="ar-JO">
                <a:cs typeface="Arial"/>
              </a:rPr>
              <a:t> كبيرا</a:t>
            </a:r>
            <a:r>
              <a:rPr lang="ar-EG">
                <a:cs typeface="Arial"/>
              </a:rPr>
              <a:t>ً</a:t>
            </a:r>
            <a:r>
              <a:rPr lang="ar-JO">
                <a:cs typeface="Arial"/>
              </a:rPr>
              <a:t> والتي توسع نطاق استخدامها بعد أن كانت محصورة في الأطعمة لتشمل حتى توصيل البنوك المعاشات </a:t>
            </a:r>
            <a:r>
              <a:rPr lang="ar-EG">
                <a:cs typeface="Arial"/>
              </a:rPr>
              <a:t>إلى عملائها إلى </a:t>
            </a:r>
            <a:r>
              <a:rPr lang="ar-JO">
                <a:cs typeface="Arial"/>
              </a:rPr>
              <a:t>البيت. </a:t>
            </a:r>
            <a:endParaRPr lang="en-US"/>
          </a:p>
        </p:txBody>
      </p:sp>
    </p:spTree>
    <p:extLst>
      <p:ext uri="{BB962C8B-B14F-4D97-AF65-F5344CB8AC3E}">
        <p14:creationId xmlns:p14="http://schemas.microsoft.com/office/powerpoint/2010/main" val="8395504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E4F6405D-7B8C-4788-BE54-4441432D9212}"/>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19262EDD-58A6-46BF-A92B-87AD176B6FF9}"/>
              </a:ext>
            </a:extLst>
          </p:cNvPr>
          <p:cNvSpPr txBox="1"/>
          <p:nvPr/>
        </p:nvSpPr>
        <p:spPr>
          <a:xfrm>
            <a:off x="133350" y="3561487"/>
            <a:ext cx="6096000" cy="2185214"/>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sz="2800" b="1"/>
              <a:t>أخلاقيات التسويق كأساس في الابتكار التسويقي</a:t>
            </a:r>
            <a:endParaRPr lang="ar-EG" sz="2800" b="1"/>
          </a:p>
          <a:p>
            <a:pPr algn="just" rtl="1"/>
            <a:endParaRPr lang="en-US" b="1"/>
          </a:p>
          <a:p>
            <a:pPr algn="just" rtl="1"/>
            <a:r>
              <a:rPr lang="ar-JO" b="1"/>
              <a:t> </a:t>
            </a:r>
            <a:r>
              <a:rPr lang="ar-JO"/>
              <a:t>تساهم ممارسات </a:t>
            </a:r>
            <a:r>
              <a:rPr lang="ar-EG"/>
              <a:t>ال</a:t>
            </a:r>
            <a:r>
              <a:rPr lang="ar-JO"/>
              <a:t>تسويق على أية سلعة كانت في تفعيل آليات اقتصاديات السوق التي تهدف عبر المنافسة إلى تحفيز الجودة وتشجيع الابتكار</a:t>
            </a:r>
            <a:r>
              <a:rPr lang="ar-EG"/>
              <a:t> </a:t>
            </a:r>
            <a:r>
              <a:rPr lang="ar-JO"/>
              <a:t>وتصب في مصلحة المستهلك. ويجب أن تحترم ممارسات التسويق اخلاقيات المهنة أي تلتزم بحسن الممارسات التجارية وذلك تحت اسم المنافسة المشروعة وهذا ما يظهره الأثر الذي تحدثه أخلاقيات التسويق على الابتكار التسويقي.</a:t>
            </a:r>
            <a:endParaRPr lang="en-US"/>
          </a:p>
        </p:txBody>
      </p:sp>
    </p:spTree>
    <p:extLst>
      <p:ext uri="{BB962C8B-B14F-4D97-AF65-F5344CB8AC3E}">
        <p14:creationId xmlns:p14="http://schemas.microsoft.com/office/powerpoint/2010/main" val="32813748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pic>
        <p:nvPicPr>
          <p:cNvPr id="6" name="Picture 5">
            <a:extLst>
              <a:ext uri="{FF2B5EF4-FFF2-40B4-BE49-F238E27FC236}">
                <a16:creationId xmlns:a16="http://schemas.microsoft.com/office/drawing/2014/main" id="{825D6152-1AF2-4786-B02F-1D88D6F33836}"/>
              </a:ext>
            </a:extLst>
          </p:cNvPr>
          <p:cNvPicPr>
            <a:picLocks noChangeAspect="1"/>
          </p:cNvPicPr>
          <p:nvPr/>
        </p:nvPicPr>
        <p:blipFill>
          <a:blip r:embed="rId4"/>
          <a:stretch>
            <a:fillRect/>
          </a:stretch>
        </p:blipFill>
        <p:spPr>
          <a:xfrm>
            <a:off x="250734" y="1604962"/>
            <a:ext cx="4410075" cy="3648075"/>
          </a:xfrm>
          <a:prstGeom prst="rect">
            <a:avLst/>
          </a:prstGeom>
        </p:spPr>
      </p:pic>
      <p:sp>
        <p:nvSpPr>
          <p:cNvPr id="10" name="TextBox 9">
            <a:extLst>
              <a:ext uri="{FF2B5EF4-FFF2-40B4-BE49-F238E27FC236}">
                <a16:creationId xmlns:a16="http://schemas.microsoft.com/office/drawing/2014/main" id="{4252FF40-B02B-4FE2-BC22-594187DED110}"/>
              </a:ext>
            </a:extLst>
          </p:cNvPr>
          <p:cNvSpPr txBox="1"/>
          <p:nvPr/>
        </p:nvSpPr>
        <p:spPr>
          <a:xfrm>
            <a:off x="4772025" y="1439466"/>
            <a:ext cx="6096000" cy="4616648"/>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 rtl="1"/>
            <a:r>
              <a:rPr lang="ar-JO" sz="2400" b="1">
                <a:solidFill>
                  <a:schemeClr val="tx1"/>
                </a:solidFill>
              </a:rPr>
              <a:t>مهام أساسية لأخلاقيات التسويق لابتكار المنتج</a:t>
            </a:r>
          </a:p>
          <a:p>
            <a:pPr algn="just" rtl="1"/>
            <a:endParaRPr lang="ar-JO"/>
          </a:p>
          <a:p>
            <a:pPr algn="just" rtl="1"/>
            <a:r>
              <a:rPr lang="ar-JO" b="1"/>
              <a:t>ا - تركيبة المنتج والأخلاق</a:t>
            </a:r>
            <a:endParaRPr lang="en-US" b="1"/>
          </a:p>
          <a:p>
            <a:pPr algn="just" rtl="1"/>
            <a:r>
              <a:rPr lang="ar-JO" b="1"/>
              <a:t> </a:t>
            </a:r>
            <a:r>
              <a:rPr lang="ar-JO"/>
              <a:t>تتنوع المنتجات بتنوع الحاجات والرغبات البشرية التي تسعى المنظمة لإشباعها، ومعلوم أن الحاجات والرغبات البشرية لا يمكن حصرها كما لا يمكن إشباعها من قبل المستهلك إلا بالقدرة على ذلك، وبالتالي أصبحت المنتجات المقدمة للسوق تتميز بدرجة عالية من التعقيد في تركيبتها، سواء من حيث اختيار المادة الداخلة في تركيبة المنتج بما يوافق الحاجات والرغبات أو باختيار التركيبة كما ونوعا بما يتلاءم مع القدرة الشرائية للمستهلك كما يجب على المؤسسة ألا تتسرع بدافع اقتناص الفرص التسويقية متجاهلة في ذلك استيفاء الدراسات الفنية الخاصة بتصميم المنتج وتحديد مكوناته والتعرف على آثاره حتى لا يكون المستهلك محل تجربة.</a:t>
            </a:r>
            <a:endParaRPr lang="en-US"/>
          </a:p>
          <a:p>
            <a:pPr algn="just" rtl="1"/>
            <a:endParaRPr lang="en-US"/>
          </a:p>
          <a:p>
            <a:pPr algn="just" rtl="1"/>
            <a:r>
              <a:rPr lang="ar-JO"/>
              <a:t> تكفل الأخلاق تقديم المنتجات ذات التركيبة الصحية، لأن هذه الأخيرة لا يمكن للمستهلك التعرف عليها أو آثارها السلبية في غالب الأحيان، فخصوصا وأن المنتجات في العصر الحالي أصبحت تتميز بدرجة عالية من التعقيد، وبعض مكوناتها تحتاج لأن تكون مصفوحا</a:t>
            </a:r>
            <a:r>
              <a:rPr lang="ar-EG"/>
              <a:t>ً </a:t>
            </a:r>
            <a:r>
              <a:rPr lang="ar-JO"/>
              <a:t>عنها لأنها قد تسبب الضرر لبعض المستهلكين.</a:t>
            </a:r>
            <a:endParaRPr lang="en-US"/>
          </a:p>
        </p:txBody>
      </p:sp>
    </p:spTree>
    <p:extLst>
      <p:ext uri="{BB962C8B-B14F-4D97-AF65-F5344CB8AC3E}">
        <p14:creationId xmlns:p14="http://schemas.microsoft.com/office/powerpoint/2010/main" val="3699852037"/>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pic>
        <p:nvPicPr>
          <p:cNvPr id="6" name="Picture 5">
            <a:extLst>
              <a:ext uri="{FF2B5EF4-FFF2-40B4-BE49-F238E27FC236}">
                <a16:creationId xmlns:a16="http://schemas.microsoft.com/office/drawing/2014/main" id="{51EDDF88-C120-477D-BA75-44E6E22C8F73}"/>
              </a:ext>
            </a:extLst>
          </p:cNvPr>
          <p:cNvPicPr>
            <a:picLocks noChangeAspect="1"/>
          </p:cNvPicPr>
          <p:nvPr/>
        </p:nvPicPr>
        <p:blipFill>
          <a:blip r:embed="rId4"/>
          <a:stretch>
            <a:fillRect/>
          </a:stretch>
        </p:blipFill>
        <p:spPr>
          <a:xfrm>
            <a:off x="511629" y="2239771"/>
            <a:ext cx="4743450" cy="3790950"/>
          </a:xfrm>
          <a:prstGeom prst="rect">
            <a:avLst/>
          </a:prstGeom>
        </p:spPr>
      </p:pic>
      <p:sp>
        <p:nvSpPr>
          <p:cNvPr id="10" name="TextBox 9">
            <a:extLst>
              <a:ext uri="{FF2B5EF4-FFF2-40B4-BE49-F238E27FC236}">
                <a16:creationId xmlns:a16="http://schemas.microsoft.com/office/drawing/2014/main" id="{AD986C35-1C7F-4FE7-B94A-F55648ACF1C0}"/>
              </a:ext>
            </a:extLst>
          </p:cNvPr>
          <p:cNvSpPr txBox="1"/>
          <p:nvPr/>
        </p:nvSpPr>
        <p:spPr>
          <a:xfrm>
            <a:off x="4936490" y="1831539"/>
            <a:ext cx="6664960" cy="2308324"/>
          </a:xfrm>
          <a:prstGeom prst="rect">
            <a:avLst/>
          </a:prstGeom>
        </p:spPr>
        <p:style>
          <a:lnRef idx="2">
            <a:schemeClr val="accent5"/>
          </a:lnRef>
          <a:fillRef idx="1">
            <a:schemeClr val="lt1"/>
          </a:fillRef>
          <a:effectRef idx="0">
            <a:schemeClr val="accent5"/>
          </a:effectRef>
          <a:fontRef idx="minor">
            <a:schemeClr val="dk1"/>
          </a:fontRef>
        </p:style>
        <p:txBody>
          <a:bodyPr wrap="square" lIns="91440" tIns="45720" rIns="91440" bIns="45720" anchor="t">
            <a:spAutoFit/>
          </a:bodyPr>
          <a:lstStyle/>
          <a:p>
            <a:pPr algn="just" rtl="1"/>
            <a:r>
              <a:rPr lang="ar-JO">
                <a:cs typeface="Arial"/>
              </a:rPr>
              <a:t>- فالمسئولية الأخلاقية للمنتج هي التي تجعل </a:t>
            </a:r>
            <a:r>
              <a:rPr lang="ar-JO">
                <a:solidFill>
                  <a:schemeClr val="tx1"/>
                </a:solidFill>
                <a:cs typeface="Arial"/>
              </a:rPr>
              <a:t>التعا</a:t>
            </a:r>
            <a:r>
              <a:rPr lang="ar-JO">
                <a:solidFill>
                  <a:srgbClr val="000000"/>
                </a:solidFill>
                <a:cs typeface="Arial"/>
              </a:rPr>
              <a:t>مل</a:t>
            </a:r>
            <a:r>
              <a:rPr lang="ar-JO">
                <a:cs typeface="Arial"/>
              </a:rPr>
              <a:t> مع المستهلك بصدق وإخلاص بخصوص أمور مخفية لا يمكن للمستهلك أن يكتشفها، وذلك كاجتناب تقديم منتج ذو مكونات مضرة بالمستهلك، أو بالتغيير في قدر تلك المكونات أو نوعها بما يضر به. تعتبر الأخلاق دافعا للابتكار الفعلي في المنتجات وليس في أشكالها وألوانها فقط ف</a:t>
            </a:r>
            <a:r>
              <a:rPr lang="ar-EG">
                <a:cs typeface="Arial"/>
              </a:rPr>
              <a:t>ل</a:t>
            </a:r>
            <a:r>
              <a:rPr lang="ar-JO">
                <a:cs typeface="Arial"/>
              </a:rPr>
              <a:t>لأخلاق أثر إبداعي يظهر في تقييد الفرص التسويقية وهو ما يعتبر دعوة إلى التفكير في حلول عميقة والابتعاد عن الحلول السطحية الأحادية الأبعاد كالتغيير في المواصفات الشكلية للمنتج وطرحه على أنه منتج جديد إذ يساعد الالتزام بالأخلاق على تحقيق ميزة الإبداع والابتكار من أجل الازدهار والتنمية والرفاهية</a:t>
            </a:r>
            <a:r>
              <a:rPr lang="ar-EG">
                <a:cs typeface="Arial"/>
              </a:rPr>
              <a:t>.</a:t>
            </a:r>
            <a:endParaRPr lang="en-US">
              <a:cs typeface="Arial"/>
            </a:endParaRPr>
          </a:p>
        </p:txBody>
      </p:sp>
    </p:spTree>
    <p:extLst>
      <p:ext uri="{BB962C8B-B14F-4D97-AF65-F5344CB8AC3E}">
        <p14:creationId xmlns:p14="http://schemas.microsoft.com/office/powerpoint/2010/main" val="2912775667"/>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D41A2A9-01A6-4E07-9E02-846C09C86E81}"/>
              </a:ext>
            </a:extLst>
          </p:cNvPr>
          <p:cNvPicPr>
            <a:picLocks noChangeAspect="1"/>
          </p:cNvPicPr>
          <p:nvPr/>
        </p:nvPicPr>
        <p:blipFill>
          <a:blip r:embed="rId3"/>
          <a:stretch>
            <a:fillRect/>
          </a:stretch>
        </p:blipFill>
        <p:spPr>
          <a:xfrm>
            <a:off x="419100" y="1516441"/>
            <a:ext cx="4248150" cy="4398584"/>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10" name="TextBox 9">
            <a:extLst>
              <a:ext uri="{FF2B5EF4-FFF2-40B4-BE49-F238E27FC236}">
                <a16:creationId xmlns:a16="http://schemas.microsoft.com/office/drawing/2014/main" id="{467B43CF-15D3-4163-848C-B4385CA798A0}"/>
              </a:ext>
            </a:extLst>
          </p:cNvPr>
          <p:cNvSpPr txBox="1"/>
          <p:nvPr/>
        </p:nvSpPr>
        <p:spPr>
          <a:xfrm>
            <a:off x="4269924" y="1719689"/>
            <a:ext cx="6946715" cy="313932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rtl="1"/>
            <a:r>
              <a:rPr lang="ar-JO" b="1"/>
              <a:t>-التعبئة والتغليف: </a:t>
            </a:r>
            <a:r>
              <a:rPr lang="ar-JO"/>
              <a:t>تستطيع المؤسسة أن تؤدى خدمة اجتماعية كبيرة وتظهر التزاما</a:t>
            </a:r>
            <a:r>
              <a:rPr lang="ar-EG"/>
              <a:t>ً</a:t>
            </a:r>
            <a:r>
              <a:rPr lang="ar-JO"/>
              <a:t> أخلاقيا</a:t>
            </a:r>
            <a:r>
              <a:rPr lang="ar-EG"/>
              <a:t>ً</a:t>
            </a:r>
            <a:r>
              <a:rPr lang="ar-JO"/>
              <a:t> عميقا</a:t>
            </a:r>
            <a:r>
              <a:rPr lang="ar-EG"/>
              <a:t>ً</a:t>
            </a:r>
            <a:r>
              <a:rPr lang="ar-JO"/>
              <a:t> وهي تراعي النواحي التالية في مجال تعبئة وتغليف المنتجات: </a:t>
            </a:r>
          </a:p>
          <a:p>
            <a:pPr marL="285750" indent="-285750" algn="just" rtl="1">
              <a:buFont typeface="Wingdings" panose="05000000000000000000" pitchFamily="2" charset="2"/>
              <a:buChar char="§"/>
            </a:pPr>
            <a:r>
              <a:rPr lang="ar-JO"/>
              <a:t>أن تكون عملية تعبئة وتغليف المنتجات بكلفة معقولة تتناسب </a:t>
            </a:r>
            <a:r>
              <a:rPr lang="ar-EG"/>
              <a:t>مع </a:t>
            </a:r>
            <a:r>
              <a:rPr lang="ar-JO"/>
              <a:t>الكلفة الكلية للمنتج لذلك فنحن نتوقع أن لا تلعب التعبئة والتغليف دورا سلبيا في رفع أسعار المنتجات.</a:t>
            </a:r>
          </a:p>
          <a:p>
            <a:pPr marL="285750" indent="-285750" algn="just" rtl="1">
              <a:buFont typeface="Wingdings" panose="05000000000000000000" pitchFamily="2" charset="2"/>
              <a:buChar char="§"/>
            </a:pPr>
            <a:r>
              <a:rPr lang="ar-JO"/>
              <a:t> من خلال عملية التحسين المستمر يجب أن لا يكون التحسين في العبوة أو الغلاف بهدف تخفيض الكلفة على حساب القيمة الأدائية للمنتج وفي هذا المجال تتاح أمام المنشأة بدائل عديدة وفق اعتبارات نوع المنتج </a:t>
            </a:r>
            <a:r>
              <a:rPr lang="ar-EG"/>
              <a:t>و</a:t>
            </a:r>
            <a:r>
              <a:rPr lang="ar-JO"/>
              <a:t>عليها عند اتخاذ القرار أن تراعي المرتكزات الأخلاقية وجوانب مسؤوليتها تجاه مختلف الأطراف.</a:t>
            </a:r>
          </a:p>
          <a:p>
            <a:pPr marL="285750" indent="-285750" algn="just" rtl="1">
              <a:buFont typeface="Wingdings" panose="05000000000000000000" pitchFamily="2" charset="2"/>
              <a:buChar char="§"/>
            </a:pPr>
            <a:r>
              <a:rPr lang="ar-JO"/>
              <a:t> أن تهتم عملية التعبئة والتغليف بالوفاء بمتطلبات النواحي الأمنية وسلامة المنتج والمستهلكين من حيث احتكار الإغلاق واحتمالات المخاطرة بفقدان المحتوى أو تفاعله مع عناصر الطبيعة الخارجية </a:t>
            </a:r>
            <a:r>
              <a:rPr lang="ar-EG"/>
              <a:t> </a:t>
            </a:r>
            <a:r>
              <a:rPr lang="ar-JO"/>
              <a:t>والتسبب في تلوث أو تسمم.</a:t>
            </a:r>
            <a:endParaRPr lang="en-US"/>
          </a:p>
        </p:txBody>
      </p:sp>
    </p:spTree>
    <p:extLst>
      <p:ext uri="{BB962C8B-B14F-4D97-AF65-F5344CB8AC3E}">
        <p14:creationId xmlns:p14="http://schemas.microsoft.com/office/powerpoint/2010/main" val="1720631986"/>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63390140-878F-420D-88E2-3CFEF68B1FBD}"/>
              </a:ext>
            </a:extLst>
          </p:cNvPr>
          <p:cNvPicPr>
            <a:picLocks noChangeAspect="1"/>
          </p:cNvPicPr>
          <p:nvPr/>
        </p:nvPicPr>
        <p:blipFill>
          <a:blip r:embed="rId3"/>
          <a:stretch>
            <a:fillRect/>
          </a:stretch>
        </p:blipFill>
        <p:spPr>
          <a:xfrm>
            <a:off x="0" y="1"/>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0519" y="37349"/>
            <a:ext cx="2305141" cy="884212"/>
          </a:xfrm>
          <a:prstGeom prst="rect">
            <a:avLst/>
          </a:prstGeom>
        </p:spPr>
      </p:pic>
      <p:sp>
        <p:nvSpPr>
          <p:cNvPr id="6" name="TextBox 5">
            <a:extLst>
              <a:ext uri="{FF2B5EF4-FFF2-40B4-BE49-F238E27FC236}">
                <a16:creationId xmlns:a16="http://schemas.microsoft.com/office/drawing/2014/main" id="{47A0275A-9BD3-47CF-8F0D-66C33289565A}"/>
              </a:ext>
            </a:extLst>
          </p:cNvPr>
          <p:cNvSpPr txBox="1"/>
          <p:nvPr/>
        </p:nvSpPr>
        <p:spPr>
          <a:xfrm>
            <a:off x="862012" y="920577"/>
            <a:ext cx="10467975" cy="2585323"/>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marL="285750" indent="-285750" algn="just" rtl="1">
              <a:buFont typeface="Wingdings" panose="05000000000000000000" pitchFamily="2" charset="2"/>
              <a:buChar char="§"/>
            </a:pPr>
            <a:r>
              <a:rPr lang="ar-JO"/>
              <a:t>إن الناحية الجمالية إضافة لمراعاة الذوق العام</a:t>
            </a:r>
            <a:r>
              <a:rPr lang="ar-EG"/>
              <a:t> </a:t>
            </a:r>
            <a:r>
              <a:rPr lang="ar-JO"/>
              <a:t> والقيم </a:t>
            </a:r>
            <a:r>
              <a:rPr lang="ar-EG"/>
              <a:t> </a:t>
            </a:r>
            <a:r>
              <a:rPr lang="ar-JO"/>
              <a:t>والأعراف </a:t>
            </a:r>
            <a:r>
              <a:rPr lang="ar-EG"/>
              <a:t> </a:t>
            </a:r>
            <a:r>
              <a:rPr lang="ar-JO"/>
              <a:t>والتقاليد يجب أن تتجسد في عمليات التعبئة والتغليف.</a:t>
            </a:r>
          </a:p>
          <a:p>
            <a:pPr marL="285750" indent="-285750" algn="just" rtl="1">
              <a:buFont typeface="Wingdings" panose="05000000000000000000" pitchFamily="2" charset="2"/>
              <a:buChar char="§"/>
            </a:pPr>
            <a:r>
              <a:rPr lang="ar-JO"/>
              <a:t>وضع العلامة التجارية بشكل واضح وغير مخل بالأعراف والعادات والتقاليد وكذلك أن يكون الملصق الاستعلامي مستوفيا كافة الشروط وخاصة من ناحية تزويد المستهلك بالمعلومات الضرورية على تاريخ الإنتاج والمكونات الضرورية وفترة الصلاحية وغيرها من المعلومات الهامة.</a:t>
            </a:r>
          </a:p>
          <a:p>
            <a:pPr marL="285750" indent="-285750" algn="just" rtl="1">
              <a:buFont typeface="Wingdings" panose="05000000000000000000" pitchFamily="2" charset="2"/>
              <a:buChar char="§"/>
            </a:pPr>
            <a:r>
              <a:rPr lang="ar-JO"/>
              <a:t>أن يرفق المنتج نشره إرشادية تحتوى على ما هو ضروري من معلومات تخص كيفية الاستعمال والأجزاء التفصيلية للمنتج والمشاكل المحتملة عند التشغيل وكيفية حلها. تتباين المواد المستخدمة في صناعة العبوات والأغلفة فهناك الزجاج والخشب والصفيح والبلاستيك والكارتون وغيرها</a:t>
            </a:r>
            <a:r>
              <a:rPr lang="ar-EG"/>
              <a:t>.</a:t>
            </a:r>
            <a:endParaRPr lang="en-US"/>
          </a:p>
          <a:p>
            <a:pPr algn="just" rtl="1"/>
            <a:r>
              <a:rPr lang="ar-JO"/>
              <a:t>لذا يجب أن يشار إلى كيفية التعامل مع هذه المخلفات بعد الاستهلاك خصوصا وأن بعضها يكون عرضة للتفاعل مع المياه أو التربة وبفعل حرارة الجو مثل عبوات الأدوية </a:t>
            </a:r>
            <a:r>
              <a:rPr lang="ar-EG"/>
              <a:t> </a:t>
            </a:r>
            <a:r>
              <a:rPr lang="ar-JO"/>
              <a:t>والتي عادة ما تحتوى على بقايا ولو قليلة من المواد التي تم استهلاكها.</a:t>
            </a:r>
            <a:endParaRPr lang="en-US"/>
          </a:p>
        </p:txBody>
      </p:sp>
    </p:spTree>
    <p:extLst>
      <p:ext uri="{BB962C8B-B14F-4D97-AF65-F5344CB8AC3E}">
        <p14:creationId xmlns:p14="http://schemas.microsoft.com/office/powerpoint/2010/main" val="3851638811"/>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AD1F371D-24A6-4D3E-B998-4141F120AA45}"/>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6" name="TextBox 5">
            <a:extLst>
              <a:ext uri="{FF2B5EF4-FFF2-40B4-BE49-F238E27FC236}">
                <a16:creationId xmlns:a16="http://schemas.microsoft.com/office/drawing/2014/main" id="{F03596E5-D83E-4C79-9DDA-952C987FAC75}"/>
              </a:ext>
            </a:extLst>
          </p:cNvPr>
          <p:cNvSpPr txBox="1"/>
          <p:nvPr/>
        </p:nvSpPr>
        <p:spPr>
          <a:xfrm>
            <a:off x="7505699" y="1180410"/>
            <a:ext cx="4327525" cy="34163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rtl="1"/>
            <a:r>
              <a:rPr lang="ar-JO" b="1">
                <a:solidFill>
                  <a:schemeClr val="tx1"/>
                </a:solidFill>
              </a:rPr>
              <a:t>2- الأخلاقي</a:t>
            </a:r>
            <a:r>
              <a:rPr lang="ar-EG" b="1">
                <a:solidFill>
                  <a:schemeClr val="tx1"/>
                </a:solidFill>
              </a:rPr>
              <a:t>ات</a:t>
            </a:r>
            <a:r>
              <a:rPr lang="ar-JO" b="1">
                <a:solidFill>
                  <a:schemeClr val="tx1"/>
                </a:solidFill>
              </a:rPr>
              <a:t> والابتكار السعري: </a:t>
            </a:r>
            <a:r>
              <a:rPr lang="ar-JO">
                <a:solidFill>
                  <a:schemeClr val="tx1"/>
                </a:solidFill>
              </a:rPr>
              <a:t>يعتبر حجب حقيقة السعر للسلعة عن المستهلك من بين أبرز الجوانب غير الأخلاقية في التسويق لأن عدم كشف السعر وتثبيته على السلعة يعني خلق حالات من سوء الفهم بين البائع والمشتري وقد تمتد إلى الشعور بالخداع والغش في التعامل رغم أنه من حق البائع الحصول على أرباح من خلال الأسعار التي يطرحها لمنتجاته إلا أنه لا يحق له أن يحقق تلك الأرباح بصيغة غير أخلاقية ويكون مبالغ بها من جراء استخدام ظروف آنية محددة </a:t>
            </a:r>
            <a:r>
              <a:rPr lang="ar-EG">
                <a:solidFill>
                  <a:schemeClr val="tx1"/>
                </a:solidFill>
              </a:rPr>
              <a:t>كما </a:t>
            </a:r>
            <a:r>
              <a:rPr lang="ar-JO">
                <a:solidFill>
                  <a:schemeClr val="tx1"/>
                </a:solidFill>
              </a:rPr>
              <a:t>هو حاصل في بعض الحالات لشركات إنتاج الأدوية ومسوقيها عندما يتم تسعير الأدوية بأسعار مرتفعة جدا للمشترين الذين يتوجب عليهم أخذها بالعلاج للحفاظ على حياتهم</a:t>
            </a:r>
            <a:r>
              <a:rPr lang="en-US">
                <a:solidFill>
                  <a:schemeClr val="tx1"/>
                </a:solidFill>
              </a:rPr>
              <a:t>.</a:t>
            </a:r>
          </a:p>
        </p:txBody>
      </p:sp>
    </p:spTree>
    <p:extLst>
      <p:ext uri="{BB962C8B-B14F-4D97-AF65-F5344CB8AC3E}">
        <p14:creationId xmlns:p14="http://schemas.microsoft.com/office/powerpoint/2010/main" val="373585663"/>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E08D74B-E5F5-404A-AA75-BD5AE5B1FE30}"/>
              </a:ext>
            </a:extLst>
          </p:cNvPr>
          <p:cNvPicPr>
            <a:picLocks noChangeAspect="1"/>
          </p:cNvPicPr>
          <p:nvPr/>
        </p:nvPicPr>
        <p:blipFill>
          <a:blip r:embed="rId3"/>
          <a:stretch>
            <a:fillRect/>
          </a:stretch>
        </p:blipFill>
        <p:spPr>
          <a:xfrm>
            <a:off x="0" y="0"/>
            <a:ext cx="12192000" cy="6857999"/>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6" name="TextBox 5">
            <a:extLst>
              <a:ext uri="{FF2B5EF4-FFF2-40B4-BE49-F238E27FC236}">
                <a16:creationId xmlns:a16="http://schemas.microsoft.com/office/drawing/2014/main" id="{B077DF1C-DD31-4F39-A937-7748D94E6E47}"/>
              </a:ext>
            </a:extLst>
          </p:cNvPr>
          <p:cNvSpPr txBox="1"/>
          <p:nvPr/>
        </p:nvSpPr>
        <p:spPr>
          <a:xfrm>
            <a:off x="250734" y="1949440"/>
            <a:ext cx="6516915" cy="3416320"/>
          </a:xfrm>
          <a:prstGeom prst="rect">
            <a:avLst/>
          </a:prstGeom>
        </p:spPr>
        <p:style>
          <a:lnRef idx="2">
            <a:schemeClr val="accent4"/>
          </a:lnRef>
          <a:fillRef idx="1">
            <a:schemeClr val="lt1"/>
          </a:fillRef>
          <a:effectRef idx="0">
            <a:schemeClr val="accent4"/>
          </a:effectRef>
          <a:fontRef idx="minor">
            <a:schemeClr val="dk1"/>
          </a:fontRef>
        </p:style>
        <p:txBody>
          <a:bodyPr wrap="square" lIns="91440" tIns="45720" rIns="91440" bIns="45720" anchor="t">
            <a:spAutoFit/>
          </a:bodyPr>
          <a:lstStyle/>
          <a:p>
            <a:pPr algn="just" rtl="1"/>
            <a:r>
              <a:rPr lang="ar-JO">
                <a:cs typeface="Arial"/>
              </a:rPr>
              <a:t>يمكن للمؤسسة أن تجسد دورها الاجتماعي والتزامها الأخلاقي من خلال السياسات السعرية التي </a:t>
            </a:r>
            <a:r>
              <a:rPr lang="ar-JO">
                <a:solidFill>
                  <a:schemeClr val="tx1"/>
                </a:solidFill>
                <a:cs typeface="Arial"/>
              </a:rPr>
              <a:t>تنتهجها</a:t>
            </a:r>
            <a:r>
              <a:rPr lang="ar-JO">
                <a:cs typeface="Arial"/>
              </a:rPr>
              <a:t> لسلعها وخدماتها المعروضة في السوق وبشكل عام فإن سياسة التسعير المتبعة يجب أن تكون عادلة ومعقولة </a:t>
            </a:r>
            <a:r>
              <a:rPr lang="ar-EG">
                <a:cs typeface="Arial"/>
              </a:rPr>
              <a:t>وتراعي ال</a:t>
            </a:r>
            <a:r>
              <a:rPr lang="ar-JO">
                <a:cs typeface="Arial"/>
              </a:rPr>
              <a:t>توازن بين الكلفة والربح المتحقق :</a:t>
            </a:r>
            <a:r>
              <a:rPr lang="ar-EG">
                <a:cs typeface="Arial"/>
              </a:rPr>
              <a:t> اي</a:t>
            </a:r>
            <a:r>
              <a:rPr lang="ar-JO">
                <a:cs typeface="Arial"/>
              </a:rPr>
              <a:t> أن لا</a:t>
            </a:r>
            <a:r>
              <a:rPr lang="ar-JO">
                <a:solidFill>
                  <a:schemeClr val="tx1"/>
                </a:solidFill>
                <a:cs typeface="Arial"/>
              </a:rPr>
              <a:t> تخرق</a:t>
            </a:r>
            <a:r>
              <a:rPr lang="ar-JO">
                <a:cs typeface="Arial"/>
              </a:rPr>
              <a:t> قوانين المنافسة الشريفة واحترام آليات السوق .أن لا يتحمل المستهلك تكاليف أخطاء داخلية سواء كانت إدارية أو فنية، حيث أن كثير من المؤسسات التي تعتمد نظام حساب التكاليف التقليدي تجمع كافة تكاليفها وتقسمها على عدد الوحدات المنتجة ثم تضيف هامش الربح المطلوب دون مراعاة سبب وجود بعض التكاليف التي هي أخطاء لا يجوز أن يتحملها المستهلك.</a:t>
            </a:r>
            <a:endParaRPr lang="en-US">
              <a:cs typeface="Arial"/>
            </a:endParaRPr>
          </a:p>
          <a:p>
            <a:pPr algn="just" rtl="1"/>
            <a:r>
              <a:rPr lang="ar-JO"/>
              <a:t> </a:t>
            </a:r>
            <a:r>
              <a:rPr lang="ar-EG"/>
              <a:t>يجب </a:t>
            </a:r>
            <a:r>
              <a:rPr lang="ar-JO"/>
              <a:t>مراعاة بعض الشرائح الاجتماعية عند التسعير مثل الطلاب، حيث نلاحظ أن بعض المؤسسات المتخصصة بطباعة النصوص المنهجية تساهم اجتماعيا بتقديم طبعات خاصة ذات سعر منخفض لطلاب الدول النامية أو حتى في الدول المتقدمة نجد أن دور النشر تبيع الكتب للطلاب بسعر يزيد قليلا عن كلفته</a:t>
            </a:r>
            <a:r>
              <a:rPr lang="ar-EG"/>
              <a:t>.</a:t>
            </a:r>
            <a:endParaRPr lang="en-US"/>
          </a:p>
        </p:txBody>
      </p:sp>
    </p:spTree>
    <p:extLst>
      <p:ext uri="{BB962C8B-B14F-4D97-AF65-F5344CB8AC3E}">
        <p14:creationId xmlns:p14="http://schemas.microsoft.com/office/powerpoint/2010/main" val="2673021980"/>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9785987-D20A-485B-90ED-C3019FC00B5F}"/>
              </a:ext>
            </a:extLst>
          </p:cNvPr>
          <p:cNvPicPr>
            <a:picLocks noChangeAspect="1"/>
          </p:cNvPicPr>
          <p:nvPr/>
        </p:nvPicPr>
        <p:blipFill>
          <a:blip r:embed="rId3"/>
          <a:stretch>
            <a:fillRect/>
          </a:stretch>
        </p:blipFill>
        <p:spPr>
          <a:xfrm>
            <a:off x="0" y="0"/>
            <a:ext cx="12192000" cy="6857999"/>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6" name="TextBox 5">
            <a:extLst>
              <a:ext uri="{FF2B5EF4-FFF2-40B4-BE49-F238E27FC236}">
                <a16:creationId xmlns:a16="http://schemas.microsoft.com/office/drawing/2014/main" id="{504CEB27-5B66-4D14-9266-F2400274376C}"/>
              </a:ext>
            </a:extLst>
          </p:cNvPr>
          <p:cNvSpPr txBox="1"/>
          <p:nvPr/>
        </p:nvSpPr>
        <p:spPr>
          <a:xfrm>
            <a:off x="446405" y="2315270"/>
            <a:ext cx="7655016" cy="3416320"/>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just" rtl="1"/>
            <a:r>
              <a:rPr lang="ar-JO">
                <a:cs typeface="Arial"/>
              </a:rPr>
              <a:t>كذلك الأمر مع</a:t>
            </a:r>
            <a:r>
              <a:rPr lang="en-US"/>
              <a:t> </a:t>
            </a:r>
            <a:r>
              <a:rPr lang="ar-JO">
                <a:cs typeface="Arial"/>
              </a:rPr>
              <a:t>احتياجات الأطفال وخصوصا</a:t>
            </a:r>
            <a:r>
              <a:rPr lang="ar-EG">
                <a:cs typeface="Arial"/>
              </a:rPr>
              <a:t>ً</a:t>
            </a:r>
            <a:r>
              <a:rPr lang="ar-JO">
                <a:cs typeface="Arial"/>
              </a:rPr>
              <a:t> ذوي الاحتياجات الخاصة أن تلتزم المؤسسة وخصوصا</a:t>
            </a:r>
            <a:r>
              <a:rPr lang="ar-EG">
                <a:cs typeface="Arial"/>
              </a:rPr>
              <a:t>ً</a:t>
            </a:r>
            <a:r>
              <a:rPr lang="ar-JO">
                <a:cs typeface="Arial"/>
              </a:rPr>
              <a:t> التجارية منها بإيضاح السعر الفعلي والإشارة بوضوح إذا ما كانت هناك ضريبة مبيعات ، ويعد التسعير أداة من الأدوات التي يستخدمها المسوق في تحديد مكانة أو صورة ذهنية لمنتج معين لدى فئة معينة من الزبائن، وبما أن الزبائن يتعاملون مع المنتجات كمجموعة من المنافع المادية وغير المادية، وتوجد العديد من السلع التي يقبلون على شرائها لأنها تدل على رمز معين أو مكانة اجتماعية معينة،</a:t>
            </a:r>
            <a:r>
              <a:rPr lang="ar-EG">
                <a:cs typeface="Arial"/>
              </a:rPr>
              <a:t> </a:t>
            </a:r>
            <a:r>
              <a:rPr lang="ar-JO">
                <a:cs typeface="Arial"/>
              </a:rPr>
              <a:t>وبالإضافة إلى ذلك يوجد من الزبائن من يعتقد أن السعر المرتفع يعبر عن الجودة العالية، ففي مثل هذه الحالات تقوم المؤسسة بتسعير منتجاتها بأسعار مرتفعة تعكس المكانة التي تعطيها السلعة للزبون. </a:t>
            </a:r>
            <a:endParaRPr lang="en-US"/>
          </a:p>
          <a:p>
            <a:pPr algn="just" rtl="1"/>
            <a:endParaRPr lang="en-US"/>
          </a:p>
          <a:p>
            <a:pPr algn="just" rtl="1"/>
            <a:r>
              <a:rPr lang="ar-JO"/>
              <a:t>كما تقوم المؤسسات بزيادة الأسعار إلى مستوى غير معقول ثم تقدم خصومات للوصول إلى السعر العادي للمنتج، في بعض الأحيان تقدم خصومات وهمية وغير حقيقية كما أن المؤسسات لا تعلن عن حقيقة الضرائب المفروضة على الخدمة أو قد تكون مكتوبة بخط صغير غير مقروء بسهولة. </a:t>
            </a:r>
            <a:endParaRPr lang="en-US"/>
          </a:p>
          <a:p>
            <a:pPr algn="just" rtl="1"/>
            <a:endParaRPr lang="en-US"/>
          </a:p>
        </p:txBody>
      </p:sp>
    </p:spTree>
    <p:extLst>
      <p:ext uri="{BB962C8B-B14F-4D97-AF65-F5344CB8AC3E}">
        <p14:creationId xmlns:p14="http://schemas.microsoft.com/office/powerpoint/2010/main" val="124721079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3F704EB8-6395-40C9-8BF8-DCA1FB3CD05D}"/>
              </a:ext>
            </a:extLst>
          </p:cNvPr>
          <p:cNvPicPr>
            <a:picLocks noChangeAspect="1"/>
          </p:cNvPicPr>
          <p:nvPr/>
        </p:nvPicPr>
        <p:blipFill>
          <a:blip r:embed="rId3"/>
          <a:stretch>
            <a:fillRect/>
          </a:stretch>
        </p:blipFill>
        <p:spPr>
          <a:xfrm>
            <a:off x="0" y="0"/>
            <a:ext cx="12192000" cy="6857999"/>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6" name="TextBox 5">
            <a:extLst>
              <a:ext uri="{FF2B5EF4-FFF2-40B4-BE49-F238E27FC236}">
                <a16:creationId xmlns:a16="http://schemas.microsoft.com/office/drawing/2014/main" id="{504CEB27-5B66-4D14-9266-F2400274376C}"/>
              </a:ext>
            </a:extLst>
          </p:cNvPr>
          <p:cNvSpPr txBox="1"/>
          <p:nvPr/>
        </p:nvSpPr>
        <p:spPr>
          <a:xfrm>
            <a:off x="250734" y="3219209"/>
            <a:ext cx="7788366" cy="2308324"/>
          </a:xfrm>
          <a:prstGeom prst="rect">
            <a:avLst/>
          </a:prstGeom>
          <a:noFill/>
        </p:spPr>
        <p:txBody>
          <a:bodyPr wrap="square">
            <a:spAutoFit/>
          </a:bodyPr>
          <a:lstStyle/>
          <a:p>
            <a:pPr algn="just" rtl="1"/>
            <a:endParaRPr lang="en-US"/>
          </a:p>
          <a:p>
            <a:pPr algn="just" rtl="1"/>
            <a:r>
              <a:rPr lang="ar-JO"/>
              <a:t>ويعتبر السعر محفزا</a:t>
            </a:r>
            <a:r>
              <a:rPr lang="ar-EG"/>
              <a:t>ً</a:t>
            </a:r>
            <a:r>
              <a:rPr lang="ar-JO"/>
              <a:t> قويا على الشراء، فالمنافسة القوية أصبحت تفرض جعل الأسعار في متناول المستهلك وقدرته الشرائية، وهو ما يغري المستهلك على مزيد من الاستهلاك، ويمكن أن يكون تخفيض السعر من خلال طرق عديدة كالكذب أو التخفيض في تكاليف الإنتاج بحذف عناصر ضرورية في المنتج والتي حذفها يضر بالمستهلك، أو يكون تخفيض السعر بإيهام المستهلك بأن المنتج مكافئ لمنتج جيد مشابه له . كما يظهر الخداع في بيع الموسوعات العلمية والمجلات والسيارات والعقارات والكثير من الخدمات حيث يكون المستهلك غير قادر على المقارنة بين الأسعار . والإعلان عن البيع بأسعار التكلفة أو أسعار الجملة أو بخصومات مزيفة</a:t>
            </a:r>
            <a:endParaRPr lang="en-US"/>
          </a:p>
        </p:txBody>
      </p:sp>
    </p:spTree>
    <p:extLst>
      <p:ext uri="{BB962C8B-B14F-4D97-AF65-F5344CB8AC3E}">
        <p14:creationId xmlns:p14="http://schemas.microsoft.com/office/powerpoint/2010/main" val="533427771"/>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F9085590-D105-4E33-A8D2-2B798F4AB139}"/>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6" name="TextBox 5">
            <a:extLst>
              <a:ext uri="{FF2B5EF4-FFF2-40B4-BE49-F238E27FC236}">
                <a16:creationId xmlns:a16="http://schemas.microsoft.com/office/drawing/2014/main" id="{DF2E69AC-6539-4FED-864C-6D4E5BC04DDE}"/>
              </a:ext>
            </a:extLst>
          </p:cNvPr>
          <p:cNvSpPr txBox="1"/>
          <p:nvPr/>
        </p:nvSpPr>
        <p:spPr>
          <a:xfrm>
            <a:off x="4812665" y="978841"/>
            <a:ext cx="6096000" cy="3693319"/>
          </a:xfrm>
          <a:prstGeom prst="rect">
            <a:avLst/>
          </a:prstGeom>
        </p:spPr>
        <p:style>
          <a:lnRef idx="2">
            <a:schemeClr val="accent3"/>
          </a:lnRef>
          <a:fillRef idx="1">
            <a:schemeClr val="lt1"/>
          </a:fillRef>
          <a:effectRef idx="0">
            <a:schemeClr val="accent3"/>
          </a:effectRef>
          <a:fontRef idx="minor">
            <a:schemeClr val="dk1"/>
          </a:fontRef>
        </p:style>
        <p:txBody>
          <a:bodyPr wrap="square" lIns="91440" tIns="45720" rIns="91440" bIns="45720" anchor="t">
            <a:spAutoFit/>
          </a:bodyPr>
          <a:lstStyle/>
          <a:p>
            <a:pPr algn="just" rtl="1"/>
            <a:r>
              <a:rPr lang="ar-JO">
                <a:cs typeface="Arial"/>
              </a:rPr>
              <a:t>وفي هذا نشير إلى أن الكشف وإظهار السعر للمستهلك في عملية الشراء يعتبر من الأمور المهمة التي تمنح للمستهلك حق الاختيار والقدرة على اتخاذ القرار الشرائي، وعدم الوقوع ضحية للتلاعب من قبل البائع الذي يمكن أن يغير السعر حسب نوع المستهلك </a:t>
            </a:r>
            <a:r>
              <a:rPr lang="ar-EG">
                <a:cs typeface="Arial"/>
              </a:rPr>
              <a:t>و</a:t>
            </a:r>
            <a:r>
              <a:rPr lang="ar-JO">
                <a:cs typeface="Arial"/>
              </a:rPr>
              <a:t>نشير إلى أن السعر يمكن تحديده بناء</a:t>
            </a:r>
            <a:r>
              <a:rPr lang="ar-EG">
                <a:cs typeface="Arial"/>
              </a:rPr>
              <a:t> </a:t>
            </a:r>
            <a:r>
              <a:rPr lang="ar-JO">
                <a:cs typeface="Arial"/>
              </a:rPr>
              <a:t>على سعر التكلفة،</a:t>
            </a:r>
            <a:endParaRPr lang="en-US">
              <a:cs typeface="Arial"/>
            </a:endParaRPr>
          </a:p>
          <a:p>
            <a:pPr algn="just" rtl="1"/>
            <a:r>
              <a:rPr lang="ar-JO"/>
              <a:t>وفي هذا يتبين دور الأخلاق في تخفيض التكاليف بأنواعها، فالمؤسسة التي تسودها الثقة </a:t>
            </a:r>
            <a:r>
              <a:rPr lang="ar-EG"/>
              <a:t>و</a:t>
            </a:r>
            <a:r>
              <a:rPr lang="ar-JO"/>
              <a:t>الاحترام والصدق ويقل فيها الإسراف والتبذير تزيد فيها مصادر تخفيض التكلفة، وبالتالي يتيح ذلك مجالا واسعا للتحكم في سعر المنتجات والرفق بالمستهلك. كما يمكن رفع الأسعار بدافع استغلال حاجة المستهلك، إذ تتهم بعض المؤسسات بمبالغتها في </a:t>
            </a:r>
            <a:r>
              <a:rPr lang="ar-EG"/>
              <a:t>زيادة السعر </a:t>
            </a:r>
            <a:r>
              <a:rPr lang="ar-JO"/>
              <a:t>مقارنة بجودة سلعها. فالممارسات غير الأخلاقية تتسبب في رفع مستوى الأسعار للسلع والخدمات بلا مبرر سوى تحقيق مزيد من الأرباح، ما يترتب عليه ارتفاع في حجم الإنفاق الاستهلاكي، مقابل انخفاض في حجم الادخار المحلي . وبالتالي ستتجه معدلات النمو الاقتصادي نحو الانخفاض</a:t>
            </a:r>
            <a:r>
              <a:rPr lang="ar-EG"/>
              <a:t>.</a:t>
            </a:r>
            <a:endParaRPr lang="en-US"/>
          </a:p>
        </p:txBody>
      </p:sp>
    </p:spTree>
    <p:extLst>
      <p:ext uri="{BB962C8B-B14F-4D97-AF65-F5344CB8AC3E}">
        <p14:creationId xmlns:p14="http://schemas.microsoft.com/office/powerpoint/2010/main" val="3315871436"/>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54E9263-637C-4DD2-AAC9-3EC75FDDA7BB}"/>
              </a:ext>
            </a:extLst>
          </p:cNvPr>
          <p:cNvPicPr>
            <a:picLocks noChangeAspect="1"/>
          </p:cNvPicPr>
          <p:nvPr/>
        </p:nvPicPr>
        <p:blipFill>
          <a:blip r:embed="rId3"/>
          <a:stretch>
            <a:fillRect/>
          </a:stretch>
        </p:blipFill>
        <p:spPr>
          <a:xfrm>
            <a:off x="0" y="-1"/>
            <a:ext cx="12192000" cy="4813865"/>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6" name="TextBox 5">
            <a:extLst>
              <a:ext uri="{FF2B5EF4-FFF2-40B4-BE49-F238E27FC236}">
                <a16:creationId xmlns:a16="http://schemas.microsoft.com/office/drawing/2014/main" id="{762F8CB2-69CF-4600-BC5B-154AE824789B}"/>
              </a:ext>
            </a:extLst>
          </p:cNvPr>
          <p:cNvSpPr txBox="1"/>
          <p:nvPr/>
        </p:nvSpPr>
        <p:spPr>
          <a:xfrm>
            <a:off x="0" y="4657111"/>
            <a:ext cx="12192000" cy="203132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rtl="1"/>
            <a:r>
              <a:rPr lang="ar-JO" b="1"/>
              <a:t>3- الابتكار الترويجي </a:t>
            </a:r>
            <a:r>
              <a:rPr lang="ar-JO"/>
              <a:t>أن يحسن المنتج أو البائع أو الموزع القصد في إعلانه، وذلك بأن يكون مقصده تعريف الزبائن بمزايا سلعهم وخدماتهم، وأن يطلعهم على ما لا يعرفونه، وما يحتاجونه من معلومات. ويعتبر النشاط الترويجي مجالا واسعا للعديد من الأفعال غير الأخلاقية في الأداء التسويقي.</a:t>
            </a:r>
          </a:p>
          <a:p>
            <a:pPr algn="just" rtl="1"/>
            <a:endParaRPr lang="ar-JO"/>
          </a:p>
          <a:p>
            <a:pPr algn="just" rtl="1"/>
            <a:r>
              <a:rPr lang="ar-JO" b="1"/>
              <a:t>الإعلان: يكون من خلال </a:t>
            </a:r>
          </a:p>
          <a:p>
            <a:pPr marL="285750" indent="-285750" algn="just" rtl="1">
              <a:buFont typeface="Wingdings" panose="05000000000000000000" pitchFamily="2" charset="2"/>
              <a:buChar char="Ø"/>
            </a:pPr>
            <a:r>
              <a:rPr lang="ar-JO"/>
              <a:t>أن يحسن المنتج أو البائع الصدق في إعلانه، وذلك بأن يخبر بما يوافق حقيقة السلعة أو الخدمة، فالصدق ركيزة أساسية في جميع المعاملات، لا سيما المعاملات البيعية ومن لوازم تحري الصدق والعمل به وتجنب الإفراط والمبالغات في وصف السلع والخدمات.</a:t>
            </a:r>
          </a:p>
          <a:p>
            <a:pPr marL="285750" indent="-285750" algn="just" rtl="1">
              <a:buFont typeface="Wingdings" panose="05000000000000000000" pitchFamily="2" charset="2"/>
              <a:buChar char="Ø"/>
            </a:pPr>
            <a:r>
              <a:rPr lang="ar-JO"/>
              <a:t> أن يتجنب الغش والتدليس في إعلانه، وذلك بأن يزين السلعة أو يخفي عيوبها ، أو يمدحها بما ليس فيها، كان يستر عيب السلعة فيظهر في صورة سليمة. </a:t>
            </a:r>
          </a:p>
        </p:txBody>
      </p:sp>
    </p:spTree>
    <p:extLst>
      <p:ext uri="{BB962C8B-B14F-4D97-AF65-F5344CB8AC3E}">
        <p14:creationId xmlns:p14="http://schemas.microsoft.com/office/powerpoint/2010/main" val="1851300917"/>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4CD3670-9259-4274-8396-1B752E9D3170}"/>
              </a:ext>
            </a:extLst>
          </p:cNvPr>
          <p:cNvPicPr>
            <a:picLocks noChangeAspect="1"/>
          </p:cNvPicPr>
          <p:nvPr/>
        </p:nvPicPr>
        <p:blipFill>
          <a:blip r:embed="rId3"/>
          <a:stretch>
            <a:fillRect/>
          </a:stretch>
        </p:blipFill>
        <p:spPr>
          <a:xfrm>
            <a:off x="0" y="45719"/>
            <a:ext cx="12192000" cy="6812281"/>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6" name="TextBox 5">
            <a:extLst>
              <a:ext uri="{FF2B5EF4-FFF2-40B4-BE49-F238E27FC236}">
                <a16:creationId xmlns:a16="http://schemas.microsoft.com/office/drawing/2014/main" id="{4AB30A70-C6F8-4CA2-A94E-4C34C0EB8986}"/>
              </a:ext>
            </a:extLst>
          </p:cNvPr>
          <p:cNvSpPr txBox="1"/>
          <p:nvPr/>
        </p:nvSpPr>
        <p:spPr>
          <a:xfrm>
            <a:off x="1517650" y="1859339"/>
            <a:ext cx="4835525" cy="2308324"/>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marL="285750" indent="-285750" algn="just" rtl="1">
              <a:buFont typeface="Wingdings" panose="05000000000000000000" pitchFamily="2" charset="2"/>
              <a:buChar char="Ø"/>
            </a:pPr>
            <a:r>
              <a:rPr lang="ar-JO"/>
              <a:t>أن يكون المنتج - سلعة أو خدمة المراد الإعلان عنها من المنتجات المباحة غير المحظور تناولها في البلد المراد الإعلان له. </a:t>
            </a:r>
          </a:p>
          <a:p>
            <a:pPr marL="285750" indent="-285750" algn="just" rtl="1">
              <a:buFont typeface="Wingdings" panose="05000000000000000000" pitchFamily="2" charset="2"/>
              <a:buChar char="Ø"/>
            </a:pPr>
            <a:r>
              <a:rPr lang="ar-JO"/>
              <a:t>عدم الكذب، عن طريق وصف السلعة بما ليس فيها، أو ربما هو أكثر مما هي عليه. </a:t>
            </a:r>
          </a:p>
          <a:p>
            <a:pPr marL="285750" indent="-285750" algn="just" rtl="1">
              <a:buFont typeface="Wingdings" panose="05000000000000000000" pitchFamily="2" charset="2"/>
              <a:buChar char="Ø"/>
            </a:pPr>
            <a:r>
              <a:rPr lang="ar-JO"/>
              <a:t>الالتزام بالأخلاق في الإعلان أن لا يكون في إعلانه ذم لسلع غيره وخدماتهم أو الإضرار بهم، أو تنقيص من قدر ما ينتجه أو يروجه أي لا يكون من باب المنافسة غير المشروعة. </a:t>
            </a:r>
          </a:p>
        </p:txBody>
      </p:sp>
    </p:spTree>
    <p:extLst>
      <p:ext uri="{BB962C8B-B14F-4D97-AF65-F5344CB8AC3E}">
        <p14:creationId xmlns:p14="http://schemas.microsoft.com/office/powerpoint/2010/main" val="324952465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3F92B675-513B-434F-865A-7A35417FAFEA}"/>
              </a:ext>
            </a:extLst>
          </p:cNvPr>
          <p:cNvPicPr>
            <a:picLocks noChangeAspect="1"/>
          </p:cNvPicPr>
          <p:nvPr/>
        </p:nvPicPr>
        <p:blipFill>
          <a:blip r:embed="rId3"/>
          <a:stretch>
            <a:fillRect/>
          </a:stretch>
        </p:blipFill>
        <p:spPr>
          <a:xfrm>
            <a:off x="76200" y="0"/>
            <a:ext cx="121158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6" name="TextBox 5">
            <a:extLst>
              <a:ext uri="{FF2B5EF4-FFF2-40B4-BE49-F238E27FC236}">
                <a16:creationId xmlns:a16="http://schemas.microsoft.com/office/drawing/2014/main" id="{13143E1E-514B-4C9E-9CB4-52FFDA5180F1}"/>
              </a:ext>
            </a:extLst>
          </p:cNvPr>
          <p:cNvSpPr txBox="1"/>
          <p:nvPr/>
        </p:nvSpPr>
        <p:spPr>
          <a:xfrm>
            <a:off x="514350" y="1718581"/>
            <a:ext cx="4448175" cy="2862322"/>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anchor="t">
            <a:spAutoFit/>
          </a:bodyPr>
          <a:lstStyle/>
          <a:p>
            <a:pPr algn="just" rtl="1"/>
            <a:r>
              <a:rPr lang="ar-JO">
                <a:cs typeface="Arial"/>
              </a:rPr>
              <a:t>كما للإعلان دور في ضبط التحولات </a:t>
            </a:r>
            <a:r>
              <a:rPr lang="ar-JO">
                <a:solidFill>
                  <a:schemeClr val="tx1"/>
                </a:solidFill>
                <a:cs typeface="Arial"/>
              </a:rPr>
              <a:t>السوسيو</a:t>
            </a:r>
            <a:r>
              <a:rPr lang="ar-JO">
                <a:solidFill>
                  <a:srgbClr val="FF0000"/>
                </a:solidFill>
                <a:cs typeface="Arial"/>
              </a:rPr>
              <a:t> </a:t>
            </a:r>
            <a:r>
              <a:rPr lang="ar-JO">
                <a:cs typeface="Arial"/>
              </a:rPr>
              <a:t>ثقافية، فباعتباره حاملا للمعلومة إلى جانب العائلة والمدرسة لنقل وتدعيم النماذج الثقافية فيما هو أبعد من نشاطه التجاري، فهو يهيئ الفرد أو المستهلك </a:t>
            </a:r>
            <a:r>
              <a:rPr lang="ar-JO">
                <a:solidFill>
                  <a:schemeClr val="tx1"/>
                </a:solidFill>
                <a:cs typeface="Arial"/>
              </a:rPr>
              <a:t>لكي  يستوعب نموذجا فكريا وسلوكيا، فهو يحفزه على تغيير بشكل ديناميكي أو على التكيف مع تحولات المحيط، ف</a:t>
            </a:r>
            <a:r>
              <a:rPr lang="ar-JO">
                <a:cs typeface="Arial"/>
              </a:rPr>
              <a:t>نجده يتدخل بشكل يومي في الطريقة التي يدرك بها الناس العالم. فالإعلان يعتبر ضابطا ثقافيا ومؤشرا حساسا على تحولات أساليب الحياة وباعتباره أكثر المنابر واقعية في نشر الابتكار والتجديد أو التغير الخاص بأنماط التفكير والسلوك</a:t>
            </a:r>
            <a:r>
              <a:rPr lang="ar-EG">
                <a:cs typeface="Arial"/>
              </a:rPr>
              <a:t>.</a:t>
            </a:r>
            <a:endParaRPr lang="ar-JO">
              <a:cs typeface="Arial"/>
            </a:endParaRPr>
          </a:p>
        </p:txBody>
      </p:sp>
    </p:spTree>
    <p:extLst>
      <p:ext uri="{BB962C8B-B14F-4D97-AF65-F5344CB8AC3E}">
        <p14:creationId xmlns:p14="http://schemas.microsoft.com/office/powerpoint/2010/main" val="680376016"/>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C5F0A0C5-FAD0-4968-81A6-16BFEB3327AA}"/>
              </a:ext>
            </a:extLst>
          </p:cNvPr>
          <p:cNvPicPr>
            <a:picLocks noChangeAspect="1"/>
          </p:cNvPicPr>
          <p:nvPr/>
        </p:nvPicPr>
        <p:blipFill>
          <a:blip r:embed="rId3"/>
          <a:stretch>
            <a:fillRect/>
          </a:stretch>
        </p:blipFill>
        <p:spPr>
          <a:xfrm>
            <a:off x="0" y="0"/>
            <a:ext cx="12192000" cy="6857999"/>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6" name="TextBox 5">
            <a:extLst>
              <a:ext uri="{FF2B5EF4-FFF2-40B4-BE49-F238E27FC236}">
                <a16:creationId xmlns:a16="http://schemas.microsoft.com/office/drawing/2014/main" id="{AC7A0A43-279C-4F72-AF26-0AC3D5CE0FC7}"/>
              </a:ext>
            </a:extLst>
          </p:cNvPr>
          <p:cNvSpPr txBox="1"/>
          <p:nvPr/>
        </p:nvSpPr>
        <p:spPr>
          <a:xfrm>
            <a:off x="83912" y="1854319"/>
            <a:ext cx="6908799" cy="406265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rtl="1"/>
            <a:r>
              <a:rPr lang="ar-JO" sz="2400"/>
              <a:t> </a:t>
            </a:r>
            <a:r>
              <a:rPr lang="ar-JO" sz="2400" b="1"/>
              <a:t>الجوانب الأخلاقية ل</a:t>
            </a:r>
            <a:r>
              <a:rPr lang="ar-EG" sz="2400" b="1"/>
              <a:t>ل</a:t>
            </a:r>
            <a:r>
              <a:rPr lang="ar-JO" sz="2400" b="1"/>
              <a:t>تعامل مع وسيلة تنشيط </a:t>
            </a:r>
            <a:r>
              <a:rPr lang="ar-EG" sz="2400" b="1"/>
              <a:t>ال</a:t>
            </a:r>
            <a:r>
              <a:rPr lang="ar-JO" sz="2400" b="1"/>
              <a:t>مبيعات </a:t>
            </a:r>
            <a:endParaRPr lang="ar-EG" sz="2400" b="1"/>
          </a:p>
          <a:p>
            <a:pPr algn="just" rtl="1"/>
            <a:endParaRPr lang="ar-EG" b="1"/>
          </a:p>
          <a:p>
            <a:pPr algn="just" rtl="1"/>
            <a:r>
              <a:rPr lang="ar-JO"/>
              <a:t>لابد هنا من الإشارة إلى الهدايا الترويجية أو العينات التي تقدمها المؤسسات كأسلوب </a:t>
            </a:r>
            <a:r>
              <a:rPr lang="ar-EG"/>
              <a:t>تنشيط ال</a:t>
            </a:r>
            <a:r>
              <a:rPr lang="ar-JO"/>
              <a:t>مبيعات لمنتجاتها حيث لابد مراعاة </a:t>
            </a:r>
            <a:r>
              <a:rPr lang="ar-EG"/>
              <a:t>الامور </a:t>
            </a:r>
            <a:r>
              <a:rPr lang="ar-JO"/>
              <a:t>الأخلاقية والاجتماعية فيها كالآتي: </a:t>
            </a:r>
            <a:endParaRPr lang="ar-EG"/>
          </a:p>
          <a:p>
            <a:pPr marL="285750" indent="-285750" algn="just" rtl="1">
              <a:buFont typeface="Arial" pitchFamily="34" charset="0"/>
              <a:buChar char="•"/>
            </a:pPr>
            <a:endParaRPr lang="ar-EG"/>
          </a:p>
          <a:p>
            <a:pPr marL="285750" indent="-285750" algn="just" rtl="1">
              <a:buFont typeface="Arial" pitchFamily="34" charset="0"/>
              <a:buChar char="•"/>
            </a:pPr>
            <a:r>
              <a:rPr lang="ar-JO"/>
              <a:t>أن تستخدم لغرض الدعاية البحتة لمنتجاتها ولا تستغل لأغراض أخرى مثل الرشوة أو وسيلة للمقايضة.</a:t>
            </a:r>
            <a:endParaRPr lang="ar-EG"/>
          </a:p>
          <a:p>
            <a:pPr marL="285750" indent="-285750" algn="just" rtl="1">
              <a:buFont typeface="Arial" pitchFamily="34" charset="0"/>
              <a:buChar char="•"/>
            </a:pPr>
            <a:r>
              <a:rPr lang="ar-JO"/>
              <a:t> أن تكون ممثلة بشكل فعلي للمنتج الأصلي وأن لا تمارس المؤسسة الغش من خلال عرض عينات من نوع معين يختلف عن المنتج الفعلي الذي يروج له. </a:t>
            </a:r>
            <a:endParaRPr lang="ar-EG"/>
          </a:p>
          <a:p>
            <a:pPr marL="285750" indent="-285750" algn="just" rtl="1">
              <a:buFont typeface="Arial" pitchFamily="34" charset="0"/>
              <a:buChar char="•"/>
            </a:pPr>
            <a:r>
              <a:rPr lang="ar-JO"/>
              <a:t>أن توزع بشكل عادل ولا تكون هناك محاباة لفئات معينة دون فئات أخرى وأن توزع في كافة المناطق التي تباع فيها منتجات المؤسسة القائمة بعملية الترويج.</a:t>
            </a:r>
          </a:p>
          <a:p>
            <a:pPr marL="285750" indent="-285750" algn="just" rtl="1">
              <a:buFont typeface="Arial" pitchFamily="34" charset="0"/>
              <a:buChar char="•"/>
            </a:pPr>
            <a:r>
              <a:rPr lang="ar-JO"/>
              <a:t>أن لا تحمل كلفة الهدايا الترويجية على الأسعار وبالتالي تشكل عبئا على المستهلكين.</a:t>
            </a:r>
            <a:endParaRPr lang="ar-EG"/>
          </a:p>
          <a:p>
            <a:pPr algn="just" rtl="1"/>
            <a:r>
              <a:rPr lang="ar-JO"/>
              <a:t>وبإتباع النقاط السابقة يمكن للمؤسسة أن تحافظ على سمعتها بالتالي تشجيعها لمواصلة البحث وإيجاد منتجات جديدة.</a:t>
            </a:r>
            <a:endParaRPr lang="en-US"/>
          </a:p>
        </p:txBody>
      </p:sp>
    </p:spTree>
    <p:extLst>
      <p:ext uri="{BB962C8B-B14F-4D97-AF65-F5344CB8AC3E}">
        <p14:creationId xmlns:p14="http://schemas.microsoft.com/office/powerpoint/2010/main" val="1915573373"/>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8F1AE05-0094-4F1F-B7F8-8A256817982E}"/>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6" name="TextBox 5">
            <a:extLst>
              <a:ext uri="{FF2B5EF4-FFF2-40B4-BE49-F238E27FC236}">
                <a16:creationId xmlns:a16="http://schemas.microsoft.com/office/drawing/2014/main" id="{4DF15FE6-BC03-46A4-AC3A-E277A50377EA}"/>
              </a:ext>
            </a:extLst>
          </p:cNvPr>
          <p:cNvSpPr txBox="1"/>
          <p:nvPr/>
        </p:nvSpPr>
        <p:spPr>
          <a:xfrm>
            <a:off x="5803900" y="1834634"/>
            <a:ext cx="6096000" cy="461665"/>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r" rtl="1"/>
            <a:r>
              <a:rPr lang="ar-JO" sz="2400" b="1"/>
              <a:t>الأخلاق والبيع الشخصي</a:t>
            </a:r>
            <a:endParaRPr lang="en-US" sz="2400" b="1"/>
          </a:p>
        </p:txBody>
      </p:sp>
      <p:sp>
        <p:nvSpPr>
          <p:cNvPr id="9" name="TextBox 8">
            <a:extLst>
              <a:ext uri="{FF2B5EF4-FFF2-40B4-BE49-F238E27FC236}">
                <a16:creationId xmlns:a16="http://schemas.microsoft.com/office/drawing/2014/main" id="{34AAB318-E0F0-44C8-9ED3-232802769BBA}"/>
              </a:ext>
            </a:extLst>
          </p:cNvPr>
          <p:cNvSpPr txBox="1"/>
          <p:nvPr/>
        </p:nvSpPr>
        <p:spPr>
          <a:xfrm>
            <a:off x="5564415" y="2695119"/>
            <a:ext cx="6335485" cy="2862322"/>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a:t> يمثل البيع الشخصي أحد العناصر الرئيسية المستخدمة في الاتصالات التسويقية، سواء بالتعامل مع المستهلك أو مع المؤسسات نظرا لما يتمتع به من مزايا تأثيرية اتجاه تحقيق عملية البيع، ودرجة الاستجابة التي يحققها في عملية الاتصال، ولكن إذا تعلق الأمر بموضوع الأخلاقيات فإن التعارض يمكن أن يحدث في البيع الشخصي بانتهاج أساليب ذاتية لا تعبر عن توجهات المؤسسة وسياستها مثل : التجسس التجاري والمعلوماتي على الآخرين ومن دون موافقة المؤسسة وهذا ما يسيء إلى سمعة المؤسسة ومكانتها وعلاقتها مع الآخرين، وهذا يمثل بذات الوقت سلوك غير منضبط في التعامل مع الآخرين، أو يمارس بالعكس عمليات تسريب المعلومات للمنافسين، </a:t>
            </a:r>
            <a:r>
              <a:rPr lang="ar-EG"/>
              <a:t>و</a:t>
            </a:r>
            <a:r>
              <a:rPr lang="ar-JO"/>
              <a:t>كشف الأسرار البيعية والتسويقية الخاصة بالمؤسسة، باتجاه تحقيق الكسب المادي، وهذا ما يؤثر سلبا على عملية الابتكار التسويقي.</a:t>
            </a:r>
            <a:endParaRPr lang="en-US"/>
          </a:p>
        </p:txBody>
      </p:sp>
    </p:spTree>
    <p:extLst>
      <p:ext uri="{BB962C8B-B14F-4D97-AF65-F5344CB8AC3E}">
        <p14:creationId xmlns:p14="http://schemas.microsoft.com/office/powerpoint/2010/main" val="1997805038"/>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0C35E175-F6C2-411C-BD7F-4A3D82DA7EF6}"/>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6" name="TextBox 5">
            <a:extLst>
              <a:ext uri="{FF2B5EF4-FFF2-40B4-BE49-F238E27FC236}">
                <a16:creationId xmlns:a16="http://schemas.microsoft.com/office/drawing/2014/main" id="{07339AC9-4C69-4A97-A649-33B3C60705B8}"/>
              </a:ext>
            </a:extLst>
          </p:cNvPr>
          <p:cNvSpPr txBox="1"/>
          <p:nvPr/>
        </p:nvSpPr>
        <p:spPr>
          <a:xfrm>
            <a:off x="493486" y="1852480"/>
            <a:ext cx="6096000" cy="461665"/>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r" rtl="1"/>
            <a:r>
              <a:rPr lang="ar-JO" sz="2400" b="1"/>
              <a:t>ال</a:t>
            </a:r>
            <a:r>
              <a:rPr lang="ar-EG" sz="2400" b="1"/>
              <a:t>أ</a:t>
            </a:r>
            <a:r>
              <a:rPr lang="ar-JO" sz="2400" b="1"/>
              <a:t>خلاق والعلاقات العامة </a:t>
            </a:r>
            <a:endParaRPr lang="en-US" sz="2400" b="1"/>
          </a:p>
        </p:txBody>
      </p:sp>
      <p:sp>
        <p:nvSpPr>
          <p:cNvPr id="9" name="TextBox 8">
            <a:extLst>
              <a:ext uri="{FF2B5EF4-FFF2-40B4-BE49-F238E27FC236}">
                <a16:creationId xmlns:a16="http://schemas.microsoft.com/office/drawing/2014/main" id="{4A54E532-5825-43F3-A1B3-17E37D92DF00}"/>
              </a:ext>
            </a:extLst>
          </p:cNvPr>
          <p:cNvSpPr txBox="1"/>
          <p:nvPr/>
        </p:nvSpPr>
        <p:spPr>
          <a:xfrm>
            <a:off x="493486" y="2952950"/>
            <a:ext cx="6096000" cy="2585323"/>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just" rtl="1"/>
            <a:r>
              <a:rPr lang="ar-JO" b="1"/>
              <a:t>عدم إفشاء أسرار المؤسسة: </a:t>
            </a:r>
            <a:r>
              <a:rPr lang="ar-JO"/>
              <a:t>يجب على موظف العلاقات العامة الحفاظ على الأسرار التي يطلع عليها بحكم عمله، وهذه الأسرار قد تكون معلومات سرية بطبيعتها، أو معلومات قد صدرت بشأنها تعليمات محددة. ومن ثم فإن حفاظ الموظف على سرية المعلومات التي يطلع عليها تجعل ثقة رؤسائه به تزداد، مما يشجعهم على اطلاعه على الجوانب السرية لاتخاذ قرارات معينة، مما ينعكس على زيادة ثقة المرؤوسين بأنفسهم، ويعزز من احترامهم لرؤسائهم، ويرفع من معنوياتهم. ويقع ضمن بند عدم إفشاء أسرار الوظيفة العامة أيضا عدم الاحتفاظ بالوثائق الأصلية للمعلومات السرية، أو بنسخ منها، أو صور عنها ، بصفة شخصية لدى موظف العلاقات العامة.</a:t>
            </a:r>
            <a:endParaRPr lang="en-US"/>
          </a:p>
        </p:txBody>
      </p:sp>
    </p:spTree>
    <p:extLst>
      <p:ext uri="{BB962C8B-B14F-4D97-AF65-F5344CB8AC3E}">
        <p14:creationId xmlns:p14="http://schemas.microsoft.com/office/powerpoint/2010/main" val="92683373"/>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6990AD2B-DEFB-4458-9E1D-014C2248F45D}"/>
              </a:ext>
            </a:extLst>
          </p:cNvPr>
          <p:cNvPicPr>
            <a:picLocks noChangeAspect="1"/>
          </p:cNvPicPr>
          <p:nvPr/>
        </p:nvPicPr>
        <p:blipFill>
          <a:blip r:embed="rId3"/>
          <a:stretch>
            <a:fillRect/>
          </a:stretch>
        </p:blipFill>
        <p:spPr>
          <a:xfrm>
            <a:off x="66674" y="0"/>
            <a:ext cx="12125325"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6" name="TextBox 5">
            <a:extLst>
              <a:ext uri="{FF2B5EF4-FFF2-40B4-BE49-F238E27FC236}">
                <a16:creationId xmlns:a16="http://schemas.microsoft.com/office/drawing/2014/main" id="{59725F91-B050-43D4-BF6F-CBCF68B82E74}"/>
              </a:ext>
            </a:extLst>
          </p:cNvPr>
          <p:cNvSpPr txBox="1"/>
          <p:nvPr/>
        </p:nvSpPr>
        <p:spPr>
          <a:xfrm>
            <a:off x="476250" y="2265224"/>
            <a:ext cx="5890532" cy="2031325"/>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b="1"/>
              <a:t>عدم قبول الهدايا : </a:t>
            </a:r>
            <a:r>
              <a:rPr lang="ar-JO"/>
              <a:t>إن قبول الهدايا مباشرة أو بواسطة الغير يؤدي إلى نزع هيبة الوظيفة العامة، ويحط من كرامة موظف العلاقات العامة بالإضافة إلى التأثير في نزاهة الموظف وموضوع</a:t>
            </a:r>
            <a:r>
              <a:rPr lang="ar-EG"/>
              <a:t>يته</a:t>
            </a:r>
            <a:r>
              <a:rPr lang="ar-JO"/>
              <a:t> عند اتخاذ القرارات، وأيضا المس بموضوعية المساواة في تقديمه الخدمات للجمهور مما يؤدي بالتالي إلى زعزعة ثقة الجمهور بأجهزة الدولة الإدارية، فيلجئون من أجل إنجاز معاملاتهم إلى </a:t>
            </a:r>
            <a:r>
              <a:rPr lang="ar-EG"/>
              <a:t>ا</a:t>
            </a:r>
            <a:r>
              <a:rPr lang="ar-JO"/>
              <a:t>تباع طرق وأساليب ملتوية، وهذا يؤدي بالموظف إلى الوقوع تحت طائلة المساءلة التأديبية</a:t>
            </a:r>
            <a:r>
              <a:rPr lang="ar-EG"/>
              <a:t>.</a:t>
            </a:r>
            <a:endParaRPr lang="en-US"/>
          </a:p>
        </p:txBody>
      </p:sp>
    </p:spTree>
    <p:extLst>
      <p:ext uri="{BB962C8B-B14F-4D97-AF65-F5344CB8AC3E}">
        <p14:creationId xmlns:p14="http://schemas.microsoft.com/office/powerpoint/2010/main" val="66143339"/>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6" name="TextBox 5">
            <a:extLst>
              <a:ext uri="{FF2B5EF4-FFF2-40B4-BE49-F238E27FC236}">
                <a16:creationId xmlns:a16="http://schemas.microsoft.com/office/drawing/2014/main" id="{F46D9013-DEFD-43E1-A621-A090968C8604}"/>
              </a:ext>
            </a:extLst>
          </p:cNvPr>
          <p:cNvSpPr txBox="1"/>
          <p:nvPr/>
        </p:nvSpPr>
        <p:spPr>
          <a:xfrm>
            <a:off x="5076825" y="2551837"/>
            <a:ext cx="6096000" cy="1754326"/>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gn="just" rtl="1"/>
            <a:r>
              <a:rPr lang="ar-JO" b="1"/>
              <a:t>عدم الجمع بين وظيفة ممارسة العلاقات العامة والأعمال المحظورة : </a:t>
            </a:r>
            <a:r>
              <a:rPr lang="ar-JO"/>
              <a:t>يحظر على موظف العلاقات العامة الجمع بين وظيفته وبين بعض الوظائف والأعمال وغالبا ما تكون هذه الوظائف والأعمال محددة، كا</a:t>
            </a:r>
            <a:r>
              <a:rPr lang="ar-EG"/>
              <a:t>لعمل</a:t>
            </a:r>
            <a:r>
              <a:rPr lang="ar-JO"/>
              <a:t> بالتجارة بصورة مباشرة أو غير مباشرة أو ممارسة وظيفة لدى جهات اخرى وبخاصة إذا كانت ذات علاقة مع دائرته، وأيضًا فإن اشتغال موظف العلاقات العامة بوظيفة أخرى يستنزف جهوده مما يؤثر على مستوى أدائه في وظيفته.</a:t>
            </a:r>
            <a:endParaRPr lang="en-US"/>
          </a:p>
        </p:txBody>
      </p:sp>
      <p:pic>
        <p:nvPicPr>
          <p:cNvPr id="4" name="Picture 3">
            <a:extLst>
              <a:ext uri="{FF2B5EF4-FFF2-40B4-BE49-F238E27FC236}">
                <a16:creationId xmlns:a16="http://schemas.microsoft.com/office/drawing/2014/main" id="{A0B0D854-46BA-4D6F-AE33-8B1E7CBCD531}"/>
              </a:ext>
            </a:extLst>
          </p:cNvPr>
          <p:cNvPicPr>
            <a:picLocks noChangeAspect="1"/>
          </p:cNvPicPr>
          <p:nvPr/>
        </p:nvPicPr>
        <p:blipFill>
          <a:blip r:embed="rId4"/>
          <a:stretch>
            <a:fillRect/>
          </a:stretch>
        </p:blipFill>
        <p:spPr>
          <a:xfrm>
            <a:off x="-1" y="679510"/>
            <a:ext cx="4619625" cy="6323271"/>
          </a:xfrm>
          <a:prstGeom prst="rect">
            <a:avLst/>
          </a:prstGeom>
        </p:spPr>
      </p:pic>
    </p:spTree>
    <p:extLst>
      <p:ext uri="{BB962C8B-B14F-4D97-AF65-F5344CB8AC3E}">
        <p14:creationId xmlns:p14="http://schemas.microsoft.com/office/powerpoint/2010/main" val="1038993920"/>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F8EA7A9-CD52-4D51-A7C8-047C2188A651}"/>
              </a:ext>
            </a:extLst>
          </p:cNvPr>
          <p:cNvPicPr>
            <a:picLocks noChangeAspect="1"/>
          </p:cNvPicPr>
          <p:nvPr/>
        </p:nvPicPr>
        <p:blipFill>
          <a:blip r:embed="rId3"/>
          <a:stretch>
            <a:fillRect/>
          </a:stretch>
        </p:blipFill>
        <p:spPr>
          <a:xfrm>
            <a:off x="0" y="0"/>
            <a:ext cx="12191999"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6" name="TextBox 5">
            <a:extLst>
              <a:ext uri="{FF2B5EF4-FFF2-40B4-BE49-F238E27FC236}">
                <a16:creationId xmlns:a16="http://schemas.microsoft.com/office/drawing/2014/main" id="{9E66C757-C448-4250-B03D-B6F5482F14F3}"/>
              </a:ext>
            </a:extLst>
          </p:cNvPr>
          <p:cNvSpPr txBox="1"/>
          <p:nvPr/>
        </p:nvSpPr>
        <p:spPr>
          <a:xfrm>
            <a:off x="1403304" y="1217681"/>
            <a:ext cx="6096000" cy="1754326"/>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just" rtl="1"/>
            <a:r>
              <a:rPr lang="ar-JO" b="1"/>
              <a:t>عدم استغلال نفوذ الوظيفة: </a:t>
            </a:r>
            <a:r>
              <a:rPr lang="ar-JO"/>
              <a:t>يتوجب على موظف العلاقات العامة عدم استغلال نفوذ الوظيفة لتحقيق أي مكاسب أخرى مادية أو معنوية له أو المعارف، حيث يترتب على ذلك ضياع المصلحة العامة. ومن ثم فتح المجال أمام الوساطة والمحسوبيات لكي تعمل على تحقيق مصالح الناس ، أو دفع الضرر المترتب على استغلال الآخرين لنفوذهم ، مما يؤدي إلى إشاعة الفوضى والفساد الإداري ، وعدم ثقة الجمهور بموظف العلاقات العامة والأجهزة الإدارية الأخرى.</a:t>
            </a:r>
            <a:endParaRPr lang="en-US"/>
          </a:p>
        </p:txBody>
      </p:sp>
    </p:spTree>
    <p:extLst>
      <p:ext uri="{BB962C8B-B14F-4D97-AF65-F5344CB8AC3E}">
        <p14:creationId xmlns:p14="http://schemas.microsoft.com/office/powerpoint/2010/main" val="394493507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6868B74-C04C-4669-9410-C96F294985BD}"/>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6" name="TextBox 5">
            <a:extLst>
              <a:ext uri="{FF2B5EF4-FFF2-40B4-BE49-F238E27FC236}">
                <a16:creationId xmlns:a16="http://schemas.microsoft.com/office/drawing/2014/main" id="{B59E2C5B-8419-459F-AAEF-5F4109C49EE7}"/>
              </a:ext>
            </a:extLst>
          </p:cNvPr>
          <p:cNvSpPr txBox="1"/>
          <p:nvPr/>
        </p:nvSpPr>
        <p:spPr>
          <a:xfrm>
            <a:off x="1638299" y="4724270"/>
            <a:ext cx="8296275" cy="203132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JO" b="1"/>
              <a:t>الأخلاقي</a:t>
            </a:r>
            <a:r>
              <a:rPr lang="ar-EG" b="1"/>
              <a:t>ات </a:t>
            </a:r>
            <a:r>
              <a:rPr lang="ar-JO" b="1"/>
              <a:t>و الابتكار التوزيعي </a:t>
            </a:r>
          </a:p>
          <a:p>
            <a:pPr algn="just" rtl="1"/>
            <a:r>
              <a:rPr lang="ar-JO"/>
              <a:t>حلقة الوصل بين المنتج والمشتري هم الوسطاء، والمتمثلون بتجار الجملة والتجزئة والذين يقومون بعمليات تسهيل تدفق المنتجات بين طرفي العملية التسويقية وعلى الرغم من اختلاف دور كل واحد منهم عن الآخر إلا أن المشكلة غير الأخلاقية التي قد تظهر هو عندما يعمل هؤلاء الوسطاء أو حتى المنتج في عرقلة وصول المنتجات إلى المستهلك بهدف الحصول إما على فرصة بيع أفضل ولتحقيق ربح مضاف أو بسبب وجود صراعات واختلافات معينة مع باقي أعضاء القناة التسويقية أو حتى تضليل في المعلومات المقدمة ما بين أطراف القناة المختلفة والتي تنعكس سلبا على القرار التسويقي للمؤسسة من جانب والمستهلك من جانب آخر.</a:t>
            </a:r>
            <a:endParaRPr lang="en-US"/>
          </a:p>
        </p:txBody>
      </p:sp>
    </p:spTree>
    <p:extLst>
      <p:ext uri="{BB962C8B-B14F-4D97-AF65-F5344CB8AC3E}">
        <p14:creationId xmlns:p14="http://schemas.microsoft.com/office/powerpoint/2010/main" val="168642418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0A0B2BEC-367C-4620-8FC1-64D7A7D5C26C}"/>
              </a:ext>
            </a:extLst>
          </p:cNvPr>
          <p:cNvPicPr>
            <a:picLocks noChangeAspect="1"/>
          </p:cNvPicPr>
          <p:nvPr/>
        </p:nvPicPr>
        <p:blipFill>
          <a:blip r:embed="rId3"/>
          <a:stretch>
            <a:fillRect/>
          </a:stretch>
        </p:blipFill>
        <p:spPr>
          <a:xfrm>
            <a:off x="0" y="2202"/>
            <a:ext cx="12192000" cy="6853595"/>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6" name="TextBox 5">
            <a:extLst>
              <a:ext uri="{FF2B5EF4-FFF2-40B4-BE49-F238E27FC236}">
                <a16:creationId xmlns:a16="http://schemas.microsoft.com/office/drawing/2014/main" id="{90B4B86D-3F90-400E-95D6-E9E4B474A2BB}"/>
              </a:ext>
            </a:extLst>
          </p:cNvPr>
          <p:cNvSpPr txBox="1"/>
          <p:nvPr/>
        </p:nvSpPr>
        <p:spPr>
          <a:xfrm>
            <a:off x="250734" y="3206740"/>
            <a:ext cx="8562976" cy="369331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rtl="1"/>
            <a:r>
              <a:rPr lang="ar-JO" b="1"/>
              <a:t>نذكر بعض الممارسات الأخلاقية في التوزيع: </a:t>
            </a:r>
          </a:p>
          <a:p>
            <a:pPr algn="just" rtl="1"/>
            <a:endParaRPr lang="ar-JO" b="1"/>
          </a:p>
          <a:p>
            <a:pPr marL="285750" indent="-285750" algn="just" rtl="1">
              <a:buFont typeface="Wingdings" panose="05000000000000000000" pitchFamily="2" charset="2"/>
              <a:buChar char="§"/>
            </a:pPr>
            <a:r>
              <a:rPr lang="ar-JO"/>
              <a:t>توفر السلعة في الوقت المناسب وكذلك المكان المناسب للمستهلك. </a:t>
            </a:r>
            <a:endParaRPr lang="ar-EG"/>
          </a:p>
          <a:p>
            <a:pPr marL="285750" indent="-285750" algn="just" rtl="1">
              <a:buFont typeface="Wingdings" panose="05000000000000000000" pitchFamily="2" charset="2"/>
              <a:buChar char="§"/>
            </a:pPr>
            <a:r>
              <a:rPr lang="ar-JO"/>
              <a:t>مراعاة وجهة نظر الزبائن حول بعض الآراء عن </a:t>
            </a:r>
            <a:r>
              <a:rPr lang="ar-EG"/>
              <a:t>ال</a:t>
            </a:r>
            <a:r>
              <a:rPr lang="ar-JO"/>
              <a:t>سلعة أو الخدمة المقدمة وخاصة من مندوبي البيع والوكلاء للسلع</a:t>
            </a:r>
            <a:r>
              <a:rPr lang="ar-EG"/>
              <a:t>.</a:t>
            </a:r>
            <a:endParaRPr lang="ar-JO"/>
          </a:p>
          <a:p>
            <a:pPr marL="285750" indent="-285750" algn="just" rtl="1">
              <a:buFont typeface="Wingdings" panose="05000000000000000000" pitchFamily="2" charset="2"/>
              <a:buChar char="§"/>
            </a:pPr>
            <a:r>
              <a:rPr lang="ar-JO"/>
              <a:t>أن تراعي المؤسسة خصوصية عملها وتأثيراته على البيئة وعلى صحة الإنسان وبالتالي فإن اختيار مواقع مراكز البيع يجب أن تكون قد درست بعناية بحيث تعطى مردودا إيجابيا لأغلب فئات المجتمع ولا تدرس فقط من ناحية التكلفة الاقتصادية، أي بتحديد سياسة توزيع التي تناسب المستهلكين. مثال ذلك مصافي النفط وقنوات التوزيع وأماكن بيع مواد خطرة أو مسألة تنقلها بين المناطق السكنية وغير ذلك إضافة إلى مراعاة سلامة المستودعات والمخازن فهذا يعد شرطا حيويا. </a:t>
            </a:r>
          </a:p>
          <a:p>
            <a:pPr marL="285750" indent="-285750" algn="just" rtl="1">
              <a:buFont typeface="Wingdings" panose="05000000000000000000" pitchFamily="2" charset="2"/>
              <a:buChar char="§"/>
            </a:pPr>
            <a:r>
              <a:rPr lang="ar-JO"/>
              <a:t>أن تنتبه المؤسسة لدور الوسطاء في عملية إيصال منتجاتها إلى المستهلكين من حيث نزاهتهم والتزامهم بعدم الاحتكار أو رفع الأسعار بشكل غير مقبول وعدم إخفاء المنتجات بهدف المضاربة بها في وقت آخر واختيار وسيلة النقل المناسب للمادة المنقولة</a:t>
            </a:r>
            <a:r>
              <a:rPr lang="ar-EG"/>
              <a:t>.</a:t>
            </a:r>
            <a:endParaRPr lang="en-US"/>
          </a:p>
        </p:txBody>
      </p:sp>
    </p:spTree>
    <p:extLst>
      <p:ext uri="{BB962C8B-B14F-4D97-AF65-F5344CB8AC3E}">
        <p14:creationId xmlns:p14="http://schemas.microsoft.com/office/powerpoint/2010/main" val="349316983"/>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4495ADF1-530D-46BB-A77F-10131C4953AB}"/>
              </a:ext>
            </a:extLst>
          </p:cNvPr>
          <p:cNvPicPr>
            <a:picLocks noChangeAspect="1"/>
          </p:cNvPicPr>
          <p:nvPr/>
        </p:nvPicPr>
        <p:blipFill>
          <a:blip r:embed="rId3"/>
          <a:stretch>
            <a:fillRect/>
          </a:stretch>
        </p:blipFill>
        <p:spPr>
          <a:xfrm>
            <a:off x="0" y="597370"/>
            <a:ext cx="12192000" cy="5663259"/>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6" name="TextBox 5">
            <a:extLst>
              <a:ext uri="{FF2B5EF4-FFF2-40B4-BE49-F238E27FC236}">
                <a16:creationId xmlns:a16="http://schemas.microsoft.com/office/drawing/2014/main" id="{E800BB62-DAEB-4561-9B42-D7430357CB06}"/>
              </a:ext>
            </a:extLst>
          </p:cNvPr>
          <p:cNvSpPr txBox="1"/>
          <p:nvPr/>
        </p:nvSpPr>
        <p:spPr>
          <a:xfrm>
            <a:off x="2914650" y="3109436"/>
            <a:ext cx="6096000" cy="1477328"/>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anchor="t">
            <a:spAutoFit/>
          </a:bodyPr>
          <a:lstStyle/>
          <a:p>
            <a:pPr algn="just" rtl="1"/>
            <a:r>
              <a:rPr lang="ar-JO">
                <a:cs typeface="Arial"/>
              </a:rPr>
              <a:t>وبإتباع المؤسسة للأخلاقيات في كل عنصر من عناصر التوزيع فهي بذلك تكسب ثقة الزبون وكذلك سمعتها </a:t>
            </a:r>
            <a:r>
              <a:rPr lang="ar-EG">
                <a:cs typeface="Arial"/>
              </a:rPr>
              <a:t>و</a:t>
            </a:r>
            <a:r>
              <a:rPr lang="ar-JO">
                <a:cs typeface="Arial"/>
              </a:rPr>
              <a:t>تحمل شهادات صادقة من ناحية إمكانيتها </a:t>
            </a:r>
            <a:r>
              <a:rPr lang="ar-EG">
                <a:cs typeface="Arial"/>
              </a:rPr>
              <a:t>لت</a:t>
            </a:r>
            <a:r>
              <a:rPr lang="ar-JO">
                <a:cs typeface="Arial"/>
              </a:rPr>
              <a:t>حقيق منفعة زمانية ومكانية و شكلية ، وبابتعاد المؤسسات عن الخداع والتضليل يمكنها من تطبيق المسؤولية الاجتماعية </a:t>
            </a:r>
            <a:r>
              <a:rPr lang="ar-EG">
                <a:cs typeface="Arial"/>
              </a:rPr>
              <a:t>و</a:t>
            </a:r>
            <a:r>
              <a:rPr lang="ar-JO">
                <a:cs typeface="Arial"/>
              </a:rPr>
              <a:t>بالتالي المحافظة على سمعة المؤسسة الطيبة في تطبيقها لعهودها ومنه إلى تشجيع عملية الابتكار التوزيعي.</a:t>
            </a:r>
            <a:endParaRPr lang="en-US">
              <a:cs typeface="Arial"/>
            </a:endParaRPr>
          </a:p>
        </p:txBody>
      </p:sp>
    </p:spTree>
    <p:extLst>
      <p:ext uri="{BB962C8B-B14F-4D97-AF65-F5344CB8AC3E}">
        <p14:creationId xmlns:p14="http://schemas.microsoft.com/office/powerpoint/2010/main" val="1547487879"/>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AA0ED2-6819-0BCE-0EA0-3EBA1468977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945BE81-9F72-0C9D-35AF-5EC99D8DFC3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60FB3A8-670F-23A7-6EDE-4D9752FDE682}"/>
              </a:ext>
            </a:extLst>
          </p:cNvPr>
          <p:cNvSpPr txBox="1"/>
          <p:nvPr/>
        </p:nvSpPr>
        <p:spPr>
          <a:xfrm>
            <a:off x="9283700" y="279400"/>
            <a:ext cx="2616200" cy="400110"/>
          </a:xfrm>
          <a:prstGeom prst="rect">
            <a:avLst/>
          </a:prstGeom>
          <a:noFill/>
        </p:spPr>
        <p:txBody>
          <a:bodyPr wrap="square" rtlCol="0">
            <a:spAutoFit/>
          </a:bodyPr>
          <a:lstStyle/>
          <a:p>
            <a:pPr algn="ctr"/>
            <a:r>
              <a:rPr lang="en-US" sz="2000" b="1"/>
              <a:t>www.midocean.ae</a:t>
            </a:r>
          </a:p>
        </p:txBody>
      </p:sp>
      <p:pic>
        <p:nvPicPr>
          <p:cNvPr id="8" name="Graphic 21">
            <a:extLst>
              <a:ext uri="{FF2B5EF4-FFF2-40B4-BE49-F238E27FC236}">
                <a16:creationId xmlns:a16="http://schemas.microsoft.com/office/drawing/2014/main" id="{8DC9F6CE-8D50-BA4B-07EE-E7D048530F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2A5CAD65-366A-53FF-F227-A9919CDEE8A8}"/>
              </a:ext>
            </a:extLst>
          </p:cNvPr>
          <p:cNvPicPr>
            <a:picLocks noChangeAspect="1"/>
          </p:cNvPicPr>
          <p:nvPr/>
        </p:nvPicPr>
        <p:blipFill>
          <a:blip r:embed="rId4"/>
          <a:stretch>
            <a:fillRect/>
          </a:stretch>
        </p:blipFill>
        <p:spPr>
          <a:xfrm>
            <a:off x="7354117" y="1155869"/>
            <a:ext cx="4848225" cy="5715000"/>
          </a:xfrm>
          <a:prstGeom prst="rect">
            <a:avLst/>
          </a:prstGeom>
        </p:spPr>
      </p:pic>
      <p:sp>
        <p:nvSpPr>
          <p:cNvPr id="4" name="TextBox 3">
            <a:extLst>
              <a:ext uri="{FF2B5EF4-FFF2-40B4-BE49-F238E27FC236}">
                <a16:creationId xmlns:a16="http://schemas.microsoft.com/office/drawing/2014/main" id="{EBF02F89-6397-BA2B-9519-0A28282AA59E}"/>
              </a:ext>
            </a:extLst>
          </p:cNvPr>
          <p:cNvSpPr txBox="1"/>
          <p:nvPr/>
        </p:nvSpPr>
        <p:spPr>
          <a:xfrm>
            <a:off x="903514" y="1611086"/>
            <a:ext cx="6270172" cy="800219"/>
          </a:xfrm>
          <a:prstGeom prst="rect">
            <a:avLst/>
          </a:prstGeom>
          <a:noFill/>
        </p:spPr>
        <p:txBody>
          <a:bodyPr wrap="square" rtlCol="0">
            <a:spAutoFit/>
          </a:bodyPr>
          <a:lstStyle/>
          <a:p>
            <a:pPr algn="r" rtl="1"/>
            <a:r>
              <a:rPr lang="ar-JO" sz="2800" b="1"/>
              <a:t>ملخص</a:t>
            </a:r>
          </a:p>
          <a:p>
            <a:pPr algn="r" rtl="1"/>
            <a:r>
              <a:rPr lang="ar-JO"/>
              <a:t> </a:t>
            </a:r>
            <a:endParaRPr lang="en-US"/>
          </a:p>
        </p:txBody>
      </p:sp>
      <p:sp>
        <p:nvSpPr>
          <p:cNvPr id="5" name="Rectangle 4"/>
          <p:cNvSpPr/>
          <p:nvPr/>
        </p:nvSpPr>
        <p:spPr>
          <a:xfrm>
            <a:off x="156758" y="2268047"/>
            <a:ext cx="7317377" cy="2893100"/>
          </a:xfrm>
          <a:prstGeom prst="rect">
            <a:avLst/>
          </a:prstGeom>
        </p:spPr>
        <p:txBody>
          <a:bodyPr wrap="square">
            <a:spAutoFit/>
          </a:bodyPr>
          <a:lstStyle/>
          <a:p>
            <a:pPr lvl="0" algn="r" rtl="1"/>
            <a:r>
              <a:rPr lang="ar-JO" sz="2400">
                <a:solidFill>
                  <a:prstClr val="black"/>
                </a:solidFill>
                <a:cs typeface="Times New Roman"/>
              </a:rPr>
              <a:t>أثر أخلاقيات التسويق على الابتكار التسويقي وكيفية تحقيقها في المؤسسة</a:t>
            </a:r>
          </a:p>
          <a:p>
            <a:pPr lvl="0" algn="r" rtl="1"/>
            <a:endParaRPr lang="ar-JO">
              <a:solidFill>
                <a:prstClr val="black"/>
              </a:solidFill>
              <a:cs typeface="Times New Roman"/>
            </a:endParaRPr>
          </a:p>
          <a:p>
            <a:pPr marL="342900" lvl="0" indent="-342900" algn="r" rtl="1">
              <a:buFont typeface="Wingdings" panose="05000000000000000000" pitchFamily="2" charset="2"/>
              <a:buChar char="q"/>
            </a:pPr>
            <a:r>
              <a:rPr lang="ar-JO" sz="2000">
                <a:solidFill>
                  <a:prstClr val="black"/>
                </a:solidFill>
                <a:cs typeface="Times New Roman"/>
              </a:rPr>
              <a:t>مفهوم الابتكار التسويقي وأهميته</a:t>
            </a:r>
          </a:p>
          <a:p>
            <a:pPr marL="342900" lvl="0" indent="-342900" algn="r" rtl="1">
              <a:buFont typeface="Wingdings" panose="05000000000000000000" pitchFamily="2" charset="2"/>
              <a:buChar char="q"/>
            </a:pPr>
            <a:r>
              <a:rPr lang="ar-JO" sz="2000">
                <a:solidFill>
                  <a:prstClr val="black"/>
                </a:solidFill>
                <a:cs typeface="Times New Roman"/>
              </a:rPr>
              <a:t>أهمية الابتكار التسويقي للمؤسسات </a:t>
            </a:r>
          </a:p>
          <a:p>
            <a:pPr marL="342900" lvl="0" indent="-342900" algn="r" rtl="1">
              <a:buFont typeface="Wingdings" panose="05000000000000000000" pitchFamily="2" charset="2"/>
              <a:buChar char="q"/>
            </a:pPr>
            <a:r>
              <a:rPr lang="ar-JO" sz="2000">
                <a:solidFill>
                  <a:prstClr val="black"/>
                </a:solidFill>
                <a:cs typeface="Times New Roman"/>
              </a:rPr>
              <a:t>الابتكار في المزيج التسويقي</a:t>
            </a:r>
          </a:p>
          <a:p>
            <a:pPr marL="342900" lvl="0" indent="-342900" algn="r" rtl="1">
              <a:buFont typeface="Wingdings" panose="05000000000000000000" pitchFamily="2" charset="2"/>
              <a:buChar char="q"/>
            </a:pPr>
            <a:r>
              <a:rPr lang="ar-JO" sz="2000">
                <a:solidFill>
                  <a:prstClr val="black"/>
                </a:solidFill>
                <a:cs typeface="Times New Roman"/>
              </a:rPr>
              <a:t>أخلاقيات التسويق كأساس في الابتكار التسويقي</a:t>
            </a:r>
          </a:p>
          <a:p>
            <a:pPr marL="342900" lvl="0" indent="-342900" algn="r" rtl="1">
              <a:buFont typeface="Wingdings" panose="05000000000000000000" pitchFamily="2" charset="2"/>
              <a:buChar char="q"/>
            </a:pPr>
            <a:r>
              <a:rPr lang="ar-JO" sz="2000">
                <a:solidFill>
                  <a:prstClr val="black"/>
                </a:solidFill>
                <a:cs typeface="Times New Roman"/>
              </a:rPr>
              <a:t>الجوانب الأخلاقية ل</a:t>
            </a:r>
            <a:r>
              <a:rPr lang="ar-EG" sz="2000">
                <a:solidFill>
                  <a:prstClr val="black"/>
                </a:solidFill>
                <a:cs typeface="Times New Roman"/>
              </a:rPr>
              <a:t>ل</a:t>
            </a:r>
            <a:r>
              <a:rPr lang="ar-JO" sz="2000">
                <a:solidFill>
                  <a:prstClr val="black"/>
                </a:solidFill>
                <a:cs typeface="Times New Roman"/>
              </a:rPr>
              <a:t>تعامل مع وسيلة تنشيط </a:t>
            </a:r>
            <a:r>
              <a:rPr lang="ar-EG" sz="2000">
                <a:solidFill>
                  <a:prstClr val="black"/>
                </a:solidFill>
                <a:cs typeface="Times New Roman"/>
              </a:rPr>
              <a:t>ال</a:t>
            </a:r>
            <a:r>
              <a:rPr lang="ar-JO" sz="2000">
                <a:solidFill>
                  <a:prstClr val="black"/>
                </a:solidFill>
                <a:cs typeface="Times New Roman"/>
              </a:rPr>
              <a:t>مبيعات </a:t>
            </a:r>
          </a:p>
          <a:p>
            <a:pPr marL="342900" lvl="0" indent="-342900" algn="r" rtl="1">
              <a:buFont typeface="Wingdings" panose="05000000000000000000" pitchFamily="2" charset="2"/>
              <a:buChar char="q"/>
            </a:pPr>
            <a:r>
              <a:rPr lang="ar-JO" sz="2000">
                <a:solidFill>
                  <a:prstClr val="black"/>
                </a:solidFill>
                <a:cs typeface="Times New Roman"/>
              </a:rPr>
              <a:t>الأخلاق والبيع الشخصي</a:t>
            </a:r>
          </a:p>
          <a:p>
            <a:pPr marL="342900" lvl="0" indent="-342900" algn="r" rtl="1">
              <a:buFont typeface="Wingdings" panose="05000000000000000000" pitchFamily="2" charset="2"/>
              <a:buChar char="q"/>
            </a:pPr>
            <a:r>
              <a:rPr lang="ar-JO" sz="2000">
                <a:solidFill>
                  <a:prstClr val="black"/>
                </a:solidFill>
                <a:cs typeface="Times New Roman"/>
              </a:rPr>
              <a:t>ال</a:t>
            </a:r>
            <a:r>
              <a:rPr lang="ar-EG" sz="2000">
                <a:solidFill>
                  <a:prstClr val="black"/>
                </a:solidFill>
                <a:cs typeface="Times New Roman"/>
              </a:rPr>
              <a:t>أ</a:t>
            </a:r>
            <a:r>
              <a:rPr lang="ar-JO" sz="2000">
                <a:solidFill>
                  <a:prstClr val="black"/>
                </a:solidFill>
                <a:cs typeface="Times New Roman"/>
              </a:rPr>
              <a:t>خلاق والعلاقات العامة </a:t>
            </a:r>
          </a:p>
        </p:txBody>
      </p:sp>
    </p:spTree>
    <p:extLst>
      <p:ext uri="{BB962C8B-B14F-4D97-AF65-F5344CB8AC3E}">
        <p14:creationId xmlns:p14="http://schemas.microsoft.com/office/powerpoint/2010/main" val="3513533624"/>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94d26e34a1e5bbd4833c5df3fc15272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d55269a033fd16b9cbe5fca74ebeda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01379F7-7EB4-4FBE-B55F-1993CF79F137}">
  <ds:schemaRefs>
    <ds:schemaRef ds:uri="49100919-8a76-4266-be0c-7dc583902cb4"/>
    <ds:schemaRef ds:uri="d13aca44-ef33-4cf4-9980-7f0b00e6eeb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A5E1BD7-FAC5-4BD1-9492-1469FC73A6B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39</Slides>
  <Notes>23</Notes>
  <HiddenSlides>0</HiddenSlide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revision>1</cp:revision>
  <dcterms:created xsi:type="dcterms:W3CDTF">2023-04-29T09:08:23Z</dcterms:created>
  <dcterms:modified xsi:type="dcterms:W3CDTF">2024-03-22T22:19:54Z</dcterms:modified>
</cp:coreProperties>
</file>