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61" r:id="rId5"/>
    <p:sldId id="262" r:id="rId6"/>
    <p:sldId id="263" r:id="rId7"/>
    <p:sldId id="264" r:id="rId8"/>
    <p:sldId id="266" r:id="rId9"/>
    <p:sldId id="267" r:id="rId10"/>
    <p:sldId id="269" r:id="rId11"/>
    <p:sldId id="27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8B3115C-71EF-44FF-B1A7-6BCF8E7FEBCA}">
          <p14:sldIdLst>
            <p14:sldId id="256"/>
            <p14:sldId id="257"/>
            <p14:sldId id="260"/>
            <p14:sldId id="261"/>
            <p14:sldId id="262"/>
          </p14:sldIdLst>
        </p14:section>
        <p14:section name="Untitled Section" id="{4F6CBDBF-BF2A-43FC-9977-8FA6BD78ED8A}">
          <p14:sldIdLst>
            <p14:sldId id="263"/>
            <p14:sldId id="264"/>
            <p14:sldId id="266"/>
            <p14:sldId id="267"/>
            <p14:sldId id="269"/>
            <p14:sldId id="27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6882AE-8E1D-4ABA-BD4A-EC905F1438BA}" v="89" dt="2026-07-31T15:28:09.7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76" autoAdjust="0"/>
    <p:restoredTop sz="94660"/>
  </p:normalViewPr>
  <p:slideViewPr>
    <p:cSldViewPr snapToGrid="0">
      <p:cViewPr varScale="1">
        <p:scale>
          <a:sx n="62" d="100"/>
          <a:sy n="62" d="100"/>
        </p:scale>
        <p:origin x="62"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na yar" userId="d97bf38b32f30e6a" providerId="LiveId" clId="{4F6C9DE5-AF4E-49BF-A251-FE0BD76BFE63}"/>
    <pc:docChg chg="undo redo custSel addSld delSld modSld addSection modSection">
      <pc:chgData name="leena yar" userId="d97bf38b32f30e6a" providerId="LiveId" clId="{4F6C9DE5-AF4E-49BF-A251-FE0BD76BFE63}" dt="2026-07-31T15:28:09.745" v="812"/>
      <pc:docMkLst>
        <pc:docMk/>
      </pc:docMkLst>
      <pc:sldChg chg="addSp delSp mod modTransition modAnim">
        <pc:chgData name="leena yar" userId="d97bf38b32f30e6a" providerId="LiveId" clId="{4F6C9DE5-AF4E-49BF-A251-FE0BD76BFE63}" dt="2026-07-31T15:27:49.885" v="811"/>
        <pc:sldMkLst>
          <pc:docMk/>
          <pc:sldMk cId="479448769" sldId="256"/>
        </pc:sldMkLst>
        <pc:spChg chg="add del">
          <ac:chgData name="leena yar" userId="d97bf38b32f30e6a" providerId="LiveId" clId="{4F6C9DE5-AF4E-49BF-A251-FE0BD76BFE63}" dt="2026-07-31T15:22:55.369" v="805" actId="22"/>
          <ac:spMkLst>
            <pc:docMk/>
            <pc:sldMk cId="479448769" sldId="256"/>
            <ac:spMk id="7" creationId="{EEE0AD6A-D7AA-7A6B-756A-909F7612A542}"/>
          </ac:spMkLst>
        </pc:spChg>
      </pc:sldChg>
      <pc:sldChg chg="delSp mod modTransition delAnim modAnim">
        <pc:chgData name="leena yar" userId="d97bf38b32f30e6a" providerId="LiveId" clId="{4F6C9DE5-AF4E-49BF-A251-FE0BD76BFE63}" dt="2026-07-31T15:27:29.072" v="808"/>
        <pc:sldMkLst>
          <pc:docMk/>
          <pc:sldMk cId="3387195715" sldId="257"/>
        </pc:sldMkLst>
        <pc:picChg chg="del">
          <ac:chgData name="leena yar" userId="d97bf38b32f30e6a" providerId="LiveId" clId="{4F6C9DE5-AF4E-49BF-A251-FE0BD76BFE63}" dt="2026-07-31T15:27:16.367" v="807" actId="478"/>
          <ac:picMkLst>
            <pc:docMk/>
            <pc:sldMk cId="3387195715" sldId="257"/>
            <ac:picMk id="7" creationId="{32EADCA1-F17C-64B5-1C7E-4F1790C4C782}"/>
          </ac:picMkLst>
        </pc:picChg>
        <pc:picChg chg="del">
          <ac:chgData name="leena yar" userId="d97bf38b32f30e6a" providerId="LiveId" clId="{4F6C9DE5-AF4E-49BF-A251-FE0BD76BFE63}" dt="2026-07-31T15:27:11.804" v="806" actId="478"/>
          <ac:picMkLst>
            <pc:docMk/>
            <pc:sldMk cId="3387195715" sldId="257"/>
            <ac:picMk id="11" creationId="{A6940D30-E93A-B64C-BDF2-22DCD47B62AC}"/>
          </ac:picMkLst>
        </pc:picChg>
      </pc:sldChg>
      <pc:sldChg chg="modTransition">
        <pc:chgData name="leena yar" userId="d97bf38b32f30e6a" providerId="LiveId" clId="{4F6C9DE5-AF4E-49BF-A251-FE0BD76BFE63}" dt="2026-07-31T15:20:25.208" v="801"/>
        <pc:sldMkLst>
          <pc:docMk/>
          <pc:sldMk cId="3359556732" sldId="260"/>
        </pc:sldMkLst>
      </pc:sldChg>
      <pc:sldChg chg="modSp modTransition">
        <pc:chgData name="leena yar" userId="d97bf38b32f30e6a" providerId="LiveId" clId="{4F6C9DE5-AF4E-49BF-A251-FE0BD76BFE63}" dt="2026-07-31T15:13:09.409" v="752" actId="20577"/>
        <pc:sldMkLst>
          <pc:docMk/>
          <pc:sldMk cId="2292306373" sldId="261"/>
        </pc:sldMkLst>
        <pc:spChg chg="mod">
          <ac:chgData name="leena yar" userId="d97bf38b32f30e6a" providerId="LiveId" clId="{4F6C9DE5-AF4E-49BF-A251-FE0BD76BFE63}" dt="2026-07-31T15:13:09.409" v="752" actId="20577"/>
          <ac:spMkLst>
            <pc:docMk/>
            <pc:sldMk cId="2292306373" sldId="261"/>
            <ac:spMk id="2" creationId="{0F004DDC-CEA5-B485-7BF0-A8E23B219E89}"/>
          </ac:spMkLst>
        </pc:spChg>
      </pc:sldChg>
      <pc:sldChg chg="modSp new mod modTransition">
        <pc:chgData name="leena yar" userId="d97bf38b32f30e6a" providerId="LiveId" clId="{4F6C9DE5-AF4E-49BF-A251-FE0BD76BFE63}" dt="2026-07-31T15:13:53.854" v="754" actId="1076"/>
        <pc:sldMkLst>
          <pc:docMk/>
          <pc:sldMk cId="2979694568" sldId="262"/>
        </pc:sldMkLst>
        <pc:spChg chg="mod">
          <ac:chgData name="leena yar" userId="d97bf38b32f30e6a" providerId="LiveId" clId="{4F6C9DE5-AF4E-49BF-A251-FE0BD76BFE63}" dt="2026-07-31T15:13:53.854" v="754" actId="1076"/>
          <ac:spMkLst>
            <pc:docMk/>
            <pc:sldMk cId="2979694568" sldId="262"/>
            <ac:spMk id="2" creationId="{77E32AE3-C7F2-3D86-B35F-93BB0EED4FE6}"/>
          </ac:spMkLst>
        </pc:spChg>
        <pc:spChg chg="mod">
          <ac:chgData name="leena yar" userId="d97bf38b32f30e6a" providerId="LiveId" clId="{4F6C9DE5-AF4E-49BF-A251-FE0BD76BFE63}" dt="2026-07-31T15:13:21.856" v="753" actId="20577"/>
          <ac:spMkLst>
            <pc:docMk/>
            <pc:sldMk cId="2979694568" sldId="262"/>
            <ac:spMk id="3" creationId="{E5824985-85FB-0590-997A-7355BC5E7EF3}"/>
          </ac:spMkLst>
        </pc:spChg>
      </pc:sldChg>
      <pc:sldChg chg="addSp delSp modSp new mod modTransition modClrScheme chgLayout">
        <pc:chgData name="leena yar" userId="d97bf38b32f30e6a" providerId="LiveId" clId="{4F6C9DE5-AF4E-49BF-A251-FE0BD76BFE63}" dt="2026-07-31T15:20:06.028" v="799"/>
        <pc:sldMkLst>
          <pc:docMk/>
          <pc:sldMk cId="992239446" sldId="263"/>
        </pc:sldMkLst>
        <pc:spChg chg="del mod ord">
          <ac:chgData name="leena yar" userId="d97bf38b32f30e6a" providerId="LiveId" clId="{4F6C9DE5-AF4E-49BF-A251-FE0BD76BFE63}" dt="2026-07-30T20:44:49.954" v="63" actId="700"/>
          <ac:spMkLst>
            <pc:docMk/>
            <pc:sldMk cId="992239446" sldId="263"/>
            <ac:spMk id="2" creationId="{D7436114-1B7E-E5DA-4F41-E42053292FA0}"/>
          </ac:spMkLst>
        </pc:spChg>
        <pc:spChg chg="del">
          <ac:chgData name="leena yar" userId="d97bf38b32f30e6a" providerId="LiveId" clId="{4F6C9DE5-AF4E-49BF-A251-FE0BD76BFE63}" dt="2026-07-30T20:42:40.744" v="50" actId="3680"/>
          <ac:spMkLst>
            <pc:docMk/>
            <pc:sldMk cId="992239446" sldId="263"/>
            <ac:spMk id="3" creationId="{B05F76DD-4973-7F89-0DEC-35CC26F7F40C}"/>
          </ac:spMkLst>
        </pc:spChg>
        <pc:spChg chg="add mod ord">
          <ac:chgData name="leena yar" userId="d97bf38b32f30e6a" providerId="LiveId" clId="{4F6C9DE5-AF4E-49BF-A251-FE0BD76BFE63}" dt="2026-07-30T20:53:05.780" v="148" actId="1076"/>
          <ac:spMkLst>
            <pc:docMk/>
            <pc:sldMk cId="992239446" sldId="263"/>
            <ac:spMk id="5" creationId="{6619407B-65FB-786B-EB1A-83D57A6C05C2}"/>
          </ac:spMkLst>
        </pc:spChg>
        <pc:spChg chg="add mod ord">
          <ac:chgData name="leena yar" userId="d97bf38b32f30e6a" providerId="LiveId" clId="{4F6C9DE5-AF4E-49BF-A251-FE0BD76BFE63}" dt="2026-07-30T20:46:31.837" v="75" actId="255"/>
          <ac:spMkLst>
            <pc:docMk/>
            <pc:sldMk cId="992239446" sldId="263"/>
            <ac:spMk id="6" creationId="{E6644766-E55E-FC63-1029-D4E40085E9FD}"/>
          </ac:spMkLst>
        </pc:spChg>
        <pc:graphicFrameChg chg="add mod ord modGraphic">
          <ac:chgData name="leena yar" userId="d97bf38b32f30e6a" providerId="LiveId" clId="{4F6C9DE5-AF4E-49BF-A251-FE0BD76BFE63}" dt="2026-07-30T20:52:55.534" v="147"/>
          <ac:graphicFrameMkLst>
            <pc:docMk/>
            <pc:sldMk cId="992239446" sldId="263"/>
            <ac:graphicFrameMk id="4" creationId="{B232F761-42FD-8DB4-E628-5616706CDF01}"/>
          </ac:graphicFrameMkLst>
        </pc:graphicFrameChg>
      </pc:sldChg>
      <pc:sldChg chg="addSp delSp modSp new mod modTransition">
        <pc:chgData name="leena yar" userId="d97bf38b32f30e6a" providerId="LiveId" clId="{4F6C9DE5-AF4E-49BF-A251-FE0BD76BFE63}" dt="2026-07-31T15:17:01.988" v="773" actId="255"/>
        <pc:sldMkLst>
          <pc:docMk/>
          <pc:sldMk cId="1261508460" sldId="264"/>
        </pc:sldMkLst>
        <pc:spChg chg="mod">
          <ac:chgData name="leena yar" userId="d97bf38b32f30e6a" providerId="LiveId" clId="{4F6C9DE5-AF4E-49BF-A251-FE0BD76BFE63}" dt="2026-07-31T15:16:06.659" v="755" actId="14100"/>
          <ac:spMkLst>
            <pc:docMk/>
            <pc:sldMk cId="1261508460" sldId="264"/>
            <ac:spMk id="2" creationId="{2B37A362-BC1E-A6C2-FA38-88488629C706}"/>
          </ac:spMkLst>
        </pc:spChg>
        <pc:spChg chg="del mod">
          <ac:chgData name="leena yar" userId="d97bf38b32f30e6a" providerId="LiveId" clId="{4F6C9DE5-AF4E-49BF-A251-FE0BD76BFE63}" dt="2026-07-30T20:57:46.680" v="160" actId="3680"/>
          <ac:spMkLst>
            <pc:docMk/>
            <pc:sldMk cId="1261508460" sldId="264"/>
            <ac:spMk id="3" creationId="{607CFD23-B715-459E-6234-7B90B87693BD}"/>
          </ac:spMkLst>
        </pc:spChg>
        <pc:spChg chg="add mod">
          <ac:chgData name="leena yar" userId="d97bf38b32f30e6a" providerId="LiveId" clId="{4F6C9DE5-AF4E-49BF-A251-FE0BD76BFE63}" dt="2026-07-31T15:17:01.988" v="773" actId="255"/>
          <ac:spMkLst>
            <pc:docMk/>
            <pc:sldMk cId="1261508460" sldId="264"/>
            <ac:spMk id="5" creationId="{6E315607-7FD2-54C4-BEB0-728BDD1DEB0F}"/>
          </ac:spMkLst>
        </pc:spChg>
        <pc:graphicFrameChg chg="add mod ord modGraphic">
          <ac:chgData name="leena yar" userId="d97bf38b32f30e6a" providerId="LiveId" clId="{4F6C9DE5-AF4E-49BF-A251-FE0BD76BFE63}" dt="2026-07-31T15:16:15.330" v="756" actId="1076"/>
          <ac:graphicFrameMkLst>
            <pc:docMk/>
            <pc:sldMk cId="1261508460" sldId="264"/>
            <ac:graphicFrameMk id="4" creationId="{82AE24F4-9EFD-FE63-DF26-15F846ADC138}"/>
          </ac:graphicFrameMkLst>
        </pc:graphicFrameChg>
      </pc:sldChg>
      <pc:sldChg chg="new del">
        <pc:chgData name="leena yar" userId="d97bf38b32f30e6a" providerId="LiveId" clId="{4F6C9DE5-AF4E-49BF-A251-FE0BD76BFE63}" dt="2026-07-30T20:56:17.203" v="154" actId="680"/>
        <pc:sldMkLst>
          <pc:docMk/>
          <pc:sldMk cId="2178579230" sldId="264"/>
        </pc:sldMkLst>
      </pc:sldChg>
      <pc:sldChg chg="new del">
        <pc:chgData name="leena yar" userId="d97bf38b32f30e6a" providerId="LiveId" clId="{4F6C9DE5-AF4E-49BF-A251-FE0BD76BFE63}" dt="2026-07-30T20:56:53.555" v="156" actId="680"/>
        <pc:sldMkLst>
          <pc:docMk/>
          <pc:sldMk cId="2255741701" sldId="264"/>
        </pc:sldMkLst>
      </pc:sldChg>
      <pc:sldChg chg="new del">
        <pc:chgData name="leena yar" userId="d97bf38b32f30e6a" providerId="LiveId" clId="{4F6C9DE5-AF4E-49BF-A251-FE0BD76BFE63}" dt="2026-07-30T20:54:16.143" v="150" actId="680"/>
        <pc:sldMkLst>
          <pc:docMk/>
          <pc:sldMk cId="3216280984" sldId="264"/>
        </pc:sldMkLst>
      </pc:sldChg>
      <pc:sldChg chg="new del">
        <pc:chgData name="leena yar" userId="d97bf38b32f30e6a" providerId="LiveId" clId="{4F6C9DE5-AF4E-49BF-A251-FE0BD76BFE63}" dt="2026-07-31T13:24:46.644" v="393" actId="47"/>
        <pc:sldMkLst>
          <pc:docMk/>
          <pc:sldMk cId="3153840089" sldId="265"/>
        </pc:sldMkLst>
      </pc:sldChg>
      <pc:sldChg chg="new del">
        <pc:chgData name="leena yar" userId="d97bf38b32f30e6a" providerId="LiveId" clId="{4F6C9DE5-AF4E-49BF-A251-FE0BD76BFE63}" dt="2026-07-30T20:56:16.496" v="153" actId="680"/>
        <pc:sldMkLst>
          <pc:docMk/>
          <pc:sldMk cId="3608121346" sldId="265"/>
        </pc:sldMkLst>
      </pc:sldChg>
      <pc:sldChg chg="addSp delSp modSp new mod modTransition">
        <pc:chgData name="leena yar" userId="d97bf38b32f30e6a" providerId="LiveId" clId="{4F6C9DE5-AF4E-49BF-A251-FE0BD76BFE63}" dt="2026-07-31T15:10:12.061" v="723"/>
        <pc:sldMkLst>
          <pc:docMk/>
          <pc:sldMk cId="3387400773" sldId="266"/>
        </pc:sldMkLst>
        <pc:spChg chg="mod">
          <ac:chgData name="leena yar" userId="d97bf38b32f30e6a" providerId="LiveId" clId="{4F6C9DE5-AF4E-49BF-A251-FE0BD76BFE63}" dt="2026-07-31T13:25:20.968" v="415" actId="14100"/>
          <ac:spMkLst>
            <pc:docMk/>
            <pc:sldMk cId="3387400773" sldId="266"/>
            <ac:spMk id="2" creationId="{A784E2D5-A288-ECD4-F233-95469B2120E2}"/>
          </ac:spMkLst>
        </pc:spChg>
        <pc:spChg chg="del">
          <ac:chgData name="leena yar" userId="d97bf38b32f30e6a" providerId="LiveId" clId="{4F6C9DE5-AF4E-49BF-A251-FE0BD76BFE63}" dt="2026-07-31T13:26:26.375" v="418" actId="3680"/>
          <ac:spMkLst>
            <pc:docMk/>
            <pc:sldMk cId="3387400773" sldId="266"/>
            <ac:spMk id="3" creationId="{1EEFD3E4-BF8F-EB9C-0284-372CD4B2BC28}"/>
          </ac:spMkLst>
        </pc:spChg>
        <pc:spChg chg="del">
          <ac:chgData name="leena yar" userId="d97bf38b32f30e6a" providerId="LiveId" clId="{4F6C9DE5-AF4E-49BF-A251-FE0BD76BFE63}" dt="2026-07-31T13:25:41.794" v="416" actId="3680"/>
          <ac:spMkLst>
            <pc:docMk/>
            <pc:sldMk cId="3387400773" sldId="266"/>
            <ac:spMk id="4" creationId="{6916062F-855F-3DA6-2D7E-85B6070CAE2C}"/>
          </ac:spMkLst>
        </pc:spChg>
        <pc:spChg chg="add del mod">
          <ac:chgData name="leena yar" userId="d97bf38b32f30e6a" providerId="LiveId" clId="{4F6C9DE5-AF4E-49BF-A251-FE0BD76BFE63}" dt="2026-07-31T13:27:20.238" v="420" actId="3680"/>
          <ac:spMkLst>
            <pc:docMk/>
            <pc:sldMk cId="3387400773" sldId="266"/>
            <ac:spMk id="8" creationId="{50135355-60AE-24BA-F97A-251FC7AFF746}"/>
          </ac:spMkLst>
        </pc:spChg>
        <pc:graphicFrameChg chg="add del mod ord modGraphic">
          <ac:chgData name="leena yar" userId="d97bf38b32f30e6a" providerId="LiveId" clId="{4F6C9DE5-AF4E-49BF-A251-FE0BD76BFE63}" dt="2026-07-31T13:26:58.599" v="419" actId="478"/>
          <ac:graphicFrameMkLst>
            <pc:docMk/>
            <pc:sldMk cId="3387400773" sldId="266"/>
            <ac:graphicFrameMk id="5" creationId="{0F03597C-7104-FB3C-57E9-47B026F9D8FB}"/>
          </ac:graphicFrameMkLst>
        </pc:graphicFrameChg>
        <pc:graphicFrameChg chg="add mod ord modGraphic">
          <ac:chgData name="leena yar" userId="d97bf38b32f30e6a" providerId="LiveId" clId="{4F6C9DE5-AF4E-49BF-A251-FE0BD76BFE63}" dt="2026-07-31T14:35:08.185" v="465"/>
          <ac:graphicFrameMkLst>
            <pc:docMk/>
            <pc:sldMk cId="3387400773" sldId="266"/>
            <ac:graphicFrameMk id="6" creationId="{6BE0FC04-E15F-BC6B-1FF3-B68870DB600E}"/>
          </ac:graphicFrameMkLst>
        </pc:graphicFrameChg>
        <pc:graphicFrameChg chg="add mod ord modGraphic">
          <ac:chgData name="leena yar" userId="d97bf38b32f30e6a" providerId="LiveId" clId="{4F6C9DE5-AF4E-49BF-A251-FE0BD76BFE63}" dt="2026-07-31T14:30:30.513" v="449" actId="255"/>
          <ac:graphicFrameMkLst>
            <pc:docMk/>
            <pc:sldMk cId="3387400773" sldId="266"/>
            <ac:graphicFrameMk id="9" creationId="{B089A6B8-212F-67C5-E44C-0D19B7882BA7}"/>
          </ac:graphicFrameMkLst>
        </pc:graphicFrameChg>
      </pc:sldChg>
      <pc:sldChg chg="new del">
        <pc:chgData name="leena yar" userId="d97bf38b32f30e6a" providerId="LiveId" clId="{4F6C9DE5-AF4E-49BF-A251-FE0BD76BFE63}" dt="2026-07-31T14:37:25.763" v="467" actId="680"/>
        <pc:sldMkLst>
          <pc:docMk/>
          <pc:sldMk cId="388316131" sldId="267"/>
        </pc:sldMkLst>
      </pc:sldChg>
      <pc:sldChg chg="modSp new mod modTransition">
        <pc:chgData name="leena yar" userId="d97bf38b32f30e6a" providerId="LiveId" clId="{4F6C9DE5-AF4E-49BF-A251-FE0BD76BFE63}" dt="2026-07-31T15:20:38.725" v="803"/>
        <pc:sldMkLst>
          <pc:docMk/>
          <pc:sldMk cId="2895018124" sldId="267"/>
        </pc:sldMkLst>
        <pc:spChg chg="mod">
          <ac:chgData name="leena yar" userId="d97bf38b32f30e6a" providerId="LiveId" clId="{4F6C9DE5-AF4E-49BF-A251-FE0BD76BFE63}" dt="2026-07-31T15:17:13.988" v="774" actId="20577"/>
          <ac:spMkLst>
            <pc:docMk/>
            <pc:sldMk cId="2895018124" sldId="267"/>
            <ac:spMk id="2" creationId="{402212BB-262F-BCDF-D726-19A3E13C304D}"/>
          </ac:spMkLst>
        </pc:spChg>
        <pc:spChg chg="mod">
          <ac:chgData name="leena yar" userId="d97bf38b32f30e6a" providerId="LiveId" clId="{4F6C9DE5-AF4E-49BF-A251-FE0BD76BFE63}" dt="2026-07-31T14:43:22.635" v="512" actId="207"/>
          <ac:spMkLst>
            <pc:docMk/>
            <pc:sldMk cId="2895018124" sldId="267"/>
            <ac:spMk id="3" creationId="{9E46A021-E2AE-B930-B0C3-718B3A7FC94B}"/>
          </ac:spMkLst>
        </pc:spChg>
      </pc:sldChg>
      <pc:sldChg chg="new del">
        <pc:chgData name="leena yar" userId="d97bf38b32f30e6a" providerId="LiveId" clId="{4F6C9DE5-AF4E-49BF-A251-FE0BD76BFE63}" dt="2026-07-31T15:06:48.343" v="705" actId="47"/>
        <pc:sldMkLst>
          <pc:docMk/>
          <pc:sldMk cId="2940198091" sldId="268"/>
        </pc:sldMkLst>
      </pc:sldChg>
      <pc:sldChg chg="addSp delSp modSp new mod modTransition">
        <pc:chgData name="leena yar" userId="d97bf38b32f30e6a" providerId="LiveId" clId="{4F6C9DE5-AF4E-49BF-A251-FE0BD76BFE63}" dt="2026-07-31T15:18:50.149" v="796" actId="1076"/>
        <pc:sldMkLst>
          <pc:docMk/>
          <pc:sldMk cId="1450719903" sldId="269"/>
        </pc:sldMkLst>
        <pc:spChg chg="mod">
          <ac:chgData name="leena yar" userId="d97bf38b32f30e6a" providerId="LiveId" clId="{4F6C9DE5-AF4E-49BF-A251-FE0BD76BFE63}" dt="2026-07-31T15:05:51.422" v="699" actId="207"/>
          <ac:spMkLst>
            <pc:docMk/>
            <pc:sldMk cId="1450719903" sldId="269"/>
            <ac:spMk id="2" creationId="{3C68D98D-785F-84C5-1E04-8341A4F9615C}"/>
          </ac:spMkLst>
        </pc:spChg>
        <pc:spChg chg="del mod">
          <ac:chgData name="leena yar" userId="d97bf38b32f30e6a" providerId="LiveId" clId="{4F6C9DE5-AF4E-49BF-A251-FE0BD76BFE63}" dt="2026-07-31T14:47:43.259" v="523" actId="3680"/>
          <ac:spMkLst>
            <pc:docMk/>
            <pc:sldMk cId="1450719903" sldId="269"/>
            <ac:spMk id="3" creationId="{66ED5502-BC8C-6F56-E900-CBC18BAE6065}"/>
          </ac:spMkLst>
        </pc:spChg>
        <pc:spChg chg="mod">
          <ac:chgData name="leena yar" userId="d97bf38b32f30e6a" providerId="LiveId" clId="{4F6C9DE5-AF4E-49BF-A251-FE0BD76BFE63}" dt="2026-07-31T15:05:59.954" v="700" actId="1076"/>
          <ac:spMkLst>
            <pc:docMk/>
            <pc:sldMk cId="1450719903" sldId="269"/>
            <ac:spMk id="4" creationId="{128D26C4-3027-E591-9889-5AFF6AC8B0A1}"/>
          </ac:spMkLst>
        </pc:spChg>
        <pc:spChg chg="add mod">
          <ac:chgData name="leena yar" userId="d97bf38b32f30e6a" providerId="LiveId" clId="{4F6C9DE5-AF4E-49BF-A251-FE0BD76BFE63}" dt="2026-07-31T15:18:50.149" v="796" actId="1076"/>
          <ac:spMkLst>
            <pc:docMk/>
            <pc:sldMk cId="1450719903" sldId="269"/>
            <ac:spMk id="6" creationId="{D2A67A7D-D401-52A7-387B-779D4A80B69A}"/>
          </ac:spMkLst>
        </pc:spChg>
        <pc:graphicFrameChg chg="add mod ord modGraphic">
          <ac:chgData name="leena yar" userId="d97bf38b32f30e6a" providerId="LiveId" clId="{4F6C9DE5-AF4E-49BF-A251-FE0BD76BFE63}" dt="2026-07-31T15:17:27.923" v="775" actId="1076"/>
          <ac:graphicFrameMkLst>
            <pc:docMk/>
            <pc:sldMk cId="1450719903" sldId="269"/>
            <ac:graphicFrameMk id="5" creationId="{53340114-4F30-126F-EF00-0BB104D15562}"/>
          </ac:graphicFrameMkLst>
        </pc:graphicFrameChg>
      </pc:sldChg>
      <pc:sldChg chg="new del">
        <pc:chgData name="leena yar" userId="d97bf38b32f30e6a" providerId="LiveId" clId="{4F6C9DE5-AF4E-49BF-A251-FE0BD76BFE63}" dt="2026-07-31T15:07:07.248" v="707" actId="680"/>
        <pc:sldMkLst>
          <pc:docMk/>
          <pc:sldMk cId="1085751396" sldId="270"/>
        </pc:sldMkLst>
      </pc:sldChg>
      <pc:sldChg chg="addSp delSp modSp new add del mod modTransition modAnim">
        <pc:chgData name="leena yar" userId="d97bf38b32f30e6a" providerId="LiveId" clId="{4F6C9DE5-AF4E-49BF-A251-FE0BD76BFE63}" dt="2026-07-31T15:28:09.745" v="812"/>
        <pc:sldMkLst>
          <pc:docMk/>
          <pc:sldMk cId="2936895989" sldId="270"/>
        </pc:sldMkLst>
        <pc:spChg chg="add mod">
          <ac:chgData name="leena yar" userId="d97bf38b32f30e6a" providerId="LiveId" clId="{4F6C9DE5-AF4E-49BF-A251-FE0BD76BFE63}" dt="2026-07-31T15:12:05.580" v="751" actId="1076"/>
          <ac:spMkLst>
            <pc:docMk/>
            <pc:sldMk cId="2936895989" sldId="270"/>
            <ac:spMk id="3" creationId="{1CFB0CF1-87B1-03A0-9F7C-49DB71F580DE}"/>
          </ac:spMkLst>
        </pc:spChg>
        <pc:picChg chg="add del mod">
          <ac:chgData name="leena yar" userId="d97bf38b32f30e6a" providerId="LiveId" clId="{4F6C9DE5-AF4E-49BF-A251-FE0BD76BFE63}" dt="2026-07-31T15:09:09.865" v="712" actId="34307"/>
          <ac:picMkLst>
            <pc:docMk/>
            <pc:sldMk cId="2936895989" sldId="270"/>
            <ac:picMk id="2" creationId="{B69195EC-800B-DEAD-F5AD-D604855A1AA6}"/>
          </ac:picMkLst>
        </pc:pic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ar-SA"/>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5.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ar-SA"/>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8/1/2026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pic>
        <p:nvPicPr>
          <p:cNvPr id="15" name="Picture 14">
            <a:extLst>
              <a:ext uri="{FF2B5EF4-FFF2-40B4-BE49-F238E27FC236}">
                <a16:creationId xmlns:a16="http://schemas.microsoft.com/office/drawing/2014/main" id="{AD27D2BB-AD53-A458-AC96-12450D6DC15B}"/>
              </a:ext>
            </a:extLst>
          </p:cNvPr>
          <p:cNvPicPr>
            <a:picLocks noChangeAspect="1"/>
          </p:cNvPicPr>
          <p:nvPr userDrawn="1"/>
        </p:nvPicPr>
        <p:blipFill>
          <a:blip r:embed="rId21"/>
          <a:stretch>
            <a:fillRect/>
          </a:stretch>
        </p:blipFill>
        <p:spPr>
          <a:xfrm>
            <a:off x="0" y="3617213"/>
            <a:ext cx="4525006" cy="319132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1"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85750" indent="-285750" algn="r" defTabSz="457200" rtl="1"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r" defTabSz="457200" rtl="1"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r" defTabSz="457200" rtl="1"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r" defTabSz="457200" rtl="1"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D7B01-28B6-9017-16A7-40A4F3E1C7FE}"/>
              </a:ext>
            </a:extLst>
          </p:cNvPr>
          <p:cNvSpPr>
            <a:spLocks noGrp="1"/>
          </p:cNvSpPr>
          <p:nvPr>
            <p:ph type="ctrTitle"/>
          </p:nvPr>
        </p:nvSpPr>
        <p:spPr/>
        <p:txBody>
          <a:bodyPr/>
          <a:lstStyle/>
          <a:p>
            <a:r>
              <a:rPr lang="ar-SA" sz="2800" b="1" u="sng" dirty="0">
                <a:solidFill>
                  <a:schemeClr val="accent4">
                    <a:lumMod val="75000"/>
                  </a:schemeClr>
                </a:solidFill>
              </a:rPr>
              <a:t>الوعي باستخدام الذكاء الاصطناعي لدى الشباب الافغاني </a:t>
            </a:r>
            <a:br>
              <a:rPr lang="ar-SA" sz="2800" b="1" u="sng" dirty="0">
                <a:solidFill>
                  <a:schemeClr val="accent4">
                    <a:lumMod val="75000"/>
                  </a:schemeClr>
                </a:solidFill>
              </a:rPr>
            </a:br>
            <a:r>
              <a:rPr lang="ar-SA" sz="2800" b="1" u="sng" dirty="0">
                <a:solidFill>
                  <a:schemeClr val="accent4">
                    <a:lumMod val="75000"/>
                  </a:schemeClr>
                </a:solidFill>
              </a:rPr>
              <a:t>دراسة ميدانية عبر الانترنت </a:t>
            </a:r>
          </a:p>
        </p:txBody>
      </p:sp>
      <p:sp>
        <p:nvSpPr>
          <p:cNvPr id="3" name="Subtitle 2">
            <a:extLst>
              <a:ext uri="{FF2B5EF4-FFF2-40B4-BE49-F238E27FC236}">
                <a16:creationId xmlns:a16="http://schemas.microsoft.com/office/drawing/2014/main" id="{E8807F8B-5943-9A24-6C49-0D3D4BE730DC}"/>
              </a:ext>
            </a:extLst>
          </p:cNvPr>
          <p:cNvSpPr>
            <a:spLocks noGrp="1"/>
          </p:cNvSpPr>
          <p:nvPr>
            <p:ph type="subTitle" idx="1"/>
          </p:nvPr>
        </p:nvSpPr>
        <p:spPr>
          <a:xfrm>
            <a:off x="2692398" y="3657597"/>
            <a:ext cx="6815669" cy="1515532"/>
          </a:xfrm>
        </p:spPr>
        <p:txBody>
          <a:bodyPr>
            <a:normAutofit/>
          </a:bodyPr>
          <a:lstStyle/>
          <a:p>
            <a:r>
              <a:rPr lang="ar-SA" sz="1600" b="1" dirty="0">
                <a:solidFill>
                  <a:schemeClr val="accent4">
                    <a:lumMod val="50000"/>
                  </a:schemeClr>
                </a:solidFill>
              </a:rPr>
              <a:t>اعداد: لينا عبد الله  </a:t>
            </a:r>
            <a:r>
              <a:rPr lang="ar-SA" sz="1600" b="1" dirty="0" err="1">
                <a:solidFill>
                  <a:schemeClr val="accent4">
                    <a:lumMod val="50000"/>
                  </a:schemeClr>
                </a:solidFill>
              </a:rPr>
              <a:t>يار</a:t>
            </a:r>
            <a:r>
              <a:rPr lang="ar-SA" sz="1600" b="1" dirty="0">
                <a:solidFill>
                  <a:schemeClr val="accent4">
                    <a:lumMod val="50000"/>
                  </a:schemeClr>
                </a:solidFill>
              </a:rPr>
              <a:t> </a:t>
            </a:r>
          </a:p>
          <a:p>
            <a:r>
              <a:rPr lang="ar-SA" sz="1600" b="1" dirty="0">
                <a:solidFill>
                  <a:schemeClr val="accent4">
                    <a:lumMod val="50000"/>
                  </a:schemeClr>
                </a:solidFill>
              </a:rPr>
              <a:t>اشراف: د/ رائف بركة</a:t>
            </a:r>
          </a:p>
          <a:p>
            <a:r>
              <a:rPr lang="ar-SA" sz="1600" b="1" dirty="0">
                <a:solidFill>
                  <a:schemeClr val="accent4">
                    <a:lumMod val="50000"/>
                  </a:schemeClr>
                </a:solidFill>
              </a:rPr>
              <a:t>المقرر: مقدمة في طرق البحث</a:t>
            </a:r>
          </a:p>
          <a:p>
            <a:endParaRPr lang="ar-SA" sz="1600" dirty="0"/>
          </a:p>
          <a:p>
            <a:endParaRPr lang="ar-SA" dirty="0"/>
          </a:p>
          <a:p>
            <a:endParaRPr lang="ar-SA" dirty="0"/>
          </a:p>
        </p:txBody>
      </p:sp>
      <p:pic>
        <p:nvPicPr>
          <p:cNvPr id="5" name="Picture 4">
            <a:extLst>
              <a:ext uri="{FF2B5EF4-FFF2-40B4-BE49-F238E27FC236}">
                <a16:creationId xmlns:a16="http://schemas.microsoft.com/office/drawing/2014/main" id="{4358BF75-D684-930B-A6EE-DD9D74114125}"/>
              </a:ext>
            </a:extLst>
          </p:cNvPr>
          <p:cNvPicPr>
            <a:picLocks noChangeAspect="1"/>
          </p:cNvPicPr>
          <p:nvPr/>
        </p:nvPicPr>
        <p:blipFill>
          <a:blip r:embed="rId2"/>
          <a:stretch/>
        </p:blipFill>
        <p:spPr>
          <a:xfrm>
            <a:off x="-131976" y="3471337"/>
            <a:ext cx="4920793" cy="34752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79448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6341C-AC95-6539-CEE6-961275148E89}"/>
              </a:ext>
            </a:extLst>
          </p:cNvPr>
          <p:cNvSpPr>
            <a:spLocks noGrp="1"/>
          </p:cNvSpPr>
          <p:nvPr>
            <p:ph type="title"/>
          </p:nvPr>
        </p:nvSpPr>
        <p:spPr/>
        <p:txBody>
          <a:bodyPr/>
          <a:lstStyle/>
          <a:p>
            <a:r>
              <a:rPr lang="ar-SA" dirty="0">
                <a:solidFill>
                  <a:schemeClr val="accent4"/>
                </a:solidFill>
              </a:rPr>
              <a:t>المقدمة وإشكالية البحث</a:t>
            </a:r>
          </a:p>
        </p:txBody>
      </p:sp>
      <p:sp>
        <p:nvSpPr>
          <p:cNvPr id="3" name="Content Placeholder 2">
            <a:extLst>
              <a:ext uri="{FF2B5EF4-FFF2-40B4-BE49-F238E27FC236}">
                <a16:creationId xmlns:a16="http://schemas.microsoft.com/office/drawing/2014/main" id="{031F56A4-3598-60AA-7D50-F0F1BA9D6CEA}"/>
              </a:ext>
            </a:extLst>
          </p:cNvPr>
          <p:cNvSpPr>
            <a:spLocks noGrp="1"/>
          </p:cNvSpPr>
          <p:nvPr>
            <p:ph idx="1"/>
          </p:nvPr>
        </p:nvSpPr>
        <p:spPr>
          <a:xfrm>
            <a:off x="1295401" y="2556932"/>
            <a:ext cx="9601196" cy="3608198"/>
          </a:xfrm>
        </p:spPr>
        <p:txBody>
          <a:bodyPr>
            <a:noAutofit/>
          </a:bodyPr>
          <a:lstStyle/>
          <a:p>
            <a:r>
              <a:rPr lang="ar-SA" sz="1800" dirty="0">
                <a:solidFill>
                  <a:schemeClr val="accent4"/>
                </a:solidFill>
              </a:rPr>
              <a:t>السياق العام</a:t>
            </a:r>
          </a:p>
          <a:p>
            <a:pPr marL="0" indent="0">
              <a:buNone/>
            </a:pPr>
            <a:r>
              <a:rPr lang="ar-SA" sz="1800" dirty="0"/>
              <a:t> ثورة رقمية غير مسبوقة في تقنيات الذكاء الاصطناعي</a:t>
            </a:r>
          </a:p>
          <a:p>
            <a:pPr marL="0" indent="0">
              <a:buNone/>
            </a:pPr>
            <a:r>
              <a:rPr lang="ar-SA" sz="1800" dirty="0"/>
              <a:t>تتفاوت قدره المجتمعات على الاستفادة حسب البنية التحتية والوعي </a:t>
            </a:r>
          </a:p>
          <a:p>
            <a:r>
              <a:rPr lang="ar-SA" sz="1800" dirty="0">
                <a:solidFill>
                  <a:schemeClr val="accent4"/>
                </a:solidFill>
              </a:rPr>
              <a:t>الواقع الافغاني</a:t>
            </a:r>
          </a:p>
          <a:p>
            <a:pPr marL="0" indent="0">
              <a:buNone/>
            </a:pPr>
            <a:r>
              <a:rPr lang="ar-SA" sz="1800" dirty="0"/>
              <a:t>· أكثر من 60% من السكان تحت سن 25 عاماً</a:t>
            </a:r>
          </a:p>
          <a:p>
            <a:pPr marL="0" indent="0">
              <a:buNone/>
            </a:pPr>
            <a:r>
              <a:rPr lang="ar-SA" sz="1800" dirty="0"/>
              <a:t>· تحديات: ضعف الإنترنت، انقطاع الكهرباء، عدم الاستقرار السياسي</a:t>
            </a:r>
          </a:p>
          <a:p>
            <a:pPr marL="0" indent="0">
              <a:buNone/>
            </a:pPr>
            <a:r>
              <a:rPr lang="ar-SA" sz="1800" dirty="0"/>
              <a:t>· فجوة بحثية واضحة: دراسات سابقة ركزت على فئات محدودة</a:t>
            </a:r>
          </a:p>
          <a:p>
            <a:r>
              <a:rPr lang="ar-SA" sz="1800" dirty="0">
                <a:solidFill>
                  <a:schemeClr val="accent4"/>
                </a:solidFill>
              </a:rPr>
              <a:t>مشكلة البحث</a:t>
            </a:r>
          </a:p>
          <a:p>
            <a:pPr marL="0" indent="0">
              <a:buNone/>
            </a:pPr>
            <a:r>
              <a:rPr lang="ar-SA" sz="1800" dirty="0"/>
              <a:t>ندرة المعرفة العلمية حول وعي واستخدام الشباب الأفغاني للذكاء الاصطناعي والعوائق التي تواجههم</a:t>
            </a:r>
          </a:p>
        </p:txBody>
      </p:sp>
    </p:spTree>
    <p:extLst>
      <p:ext uri="{BB962C8B-B14F-4D97-AF65-F5344CB8AC3E}">
        <p14:creationId xmlns:p14="http://schemas.microsoft.com/office/powerpoint/2010/main" val="33871957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2A189-8DF3-CB4A-97C3-5BF27CF24E1E}"/>
              </a:ext>
            </a:extLst>
          </p:cNvPr>
          <p:cNvSpPr>
            <a:spLocks noGrp="1"/>
          </p:cNvSpPr>
          <p:nvPr>
            <p:ph type="title"/>
          </p:nvPr>
        </p:nvSpPr>
        <p:spPr/>
        <p:txBody>
          <a:bodyPr>
            <a:normAutofit/>
          </a:bodyPr>
          <a:lstStyle/>
          <a:p>
            <a:r>
              <a:rPr lang="ar-SA" sz="3100" dirty="0">
                <a:solidFill>
                  <a:schemeClr val="accent4"/>
                </a:solidFill>
              </a:rPr>
              <a:t>الهدف العام:</a:t>
            </a:r>
            <a:br>
              <a:rPr lang="ar-SA" dirty="0"/>
            </a:br>
            <a:r>
              <a:rPr lang="ar-SA" sz="2000" dirty="0"/>
              <a:t>قياس مستوى الوعي باستخدام تقنيات الذكاء الاصطناعي لدى الشباب الأفغاني، </a:t>
            </a:r>
            <a:br>
              <a:rPr lang="ar-SA" sz="2000" dirty="0"/>
            </a:br>
            <a:r>
              <a:rPr lang="ar-SA" sz="2000" dirty="0"/>
              <a:t>وتحديد أبرز التحديات</a:t>
            </a:r>
          </a:p>
        </p:txBody>
      </p:sp>
      <p:sp>
        <p:nvSpPr>
          <p:cNvPr id="3" name="Content Placeholder 2">
            <a:extLst>
              <a:ext uri="{FF2B5EF4-FFF2-40B4-BE49-F238E27FC236}">
                <a16:creationId xmlns:a16="http://schemas.microsoft.com/office/drawing/2014/main" id="{DAB17DF3-1B1A-AC47-09A8-1866989608CD}"/>
              </a:ext>
            </a:extLst>
          </p:cNvPr>
          <p:cNvSpPr>
            <a:spLocks noGrp="1"/>
          </p:cNvSpPr>
          <p:nvPr>
            <p:ph idx="1"/>
          </p:nvPr>
        </p:nvSpPr>
        <p:spPr/>
        <p:txBody>
          <a:bodyPr>
            <a:normAutofit/>
          </a:bodyPr>
          <a:lstStyle/>
          <a:p>
            <a:pPr marL="0" indent="0">
              <a:buNone/>
            </a:pPr>
            <a:r>
              <a:rPr lang="ar-SA" dirty="0">
                <a:solidFill>
                  <a:schemeClr val="accent4"/>
                </a:solidFill>
              </a:rPr>
              <a:t>الأهداف المحددة (5 أهداف قابلة للقياس)</a:t>
            </a:r>
          </a:p>
          <a:p>
            <a:pPr marL="0" indent="0">
              <a:buNone/>
            </a:pPr>
            <a:r>
              <a:rPr lang="ar-SA" sz="2000" dirty="0"/>
              <a:t>1- قياس مستوى الوعي والمعرفة بمفاهيم وأدوات الذكاء الاصطناعي</a:t>
            </a:r>
          </a:p>
          <a:p>
            <a:pPr marL="0" indent="0">
              <a:buNone/>
            </a:pPr>
            <a:r>
              <a:rPr lang="ar-SA" sz="2000" dirty="0"/>
              <a:t>2-تحديد أنماط الاستخدام وأغراضه (تعليمية، بحثية، مهنية، ترفيهية)</a:t>
            </a:r>
          </a:p>
          <a:p>
            <a:pPr marL="0" indent="0">
              <a:buNone/>
            </a:pPr>
            <a:r>
              <a:rPr lang="ar-SA" sz="2000" dirty="0"/>
              <a:t>3- رصد وتصنيف التحديات (التقنية، المعرفية، اللغوية، الاقتصادية)</a:t>
            </a:r>
          </a:p>
          <a:p>
            <a:pPr marL="0" indent="0">
              <a:buNone/>
            </a:pPr>
            <a:r>
              <a:rPr lang="ar-SA" sz="2000" dirty="0"/>
              <a:t>4- اختبار الفروق تبعاً للمتغيرات الديموغرافية (العمر، الجنس، التعليم، المحافظة)</a:t>
            </a:r>
          </a:p>
          <a:p>
            <a:pPr marL="0" indent="0">
              <a:buNone/>
            </a:pPr>
            <a:endParaRPr lang="ar-SA" sz="2000" dirty="0"/>
          </a:p>
        </p:txBody>
      </p:sp>
    </p:spTree>
    <p:extLst>
      <p:ext uri="{BB962C8B-B14F-4D97-AF65-F5344CB8AC3E}">
        <p14:creationId xmlns:p14="http://schemas.microsoft.com/office/powerpoint/2010/main" val="3359556732"/>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04DDC-CEA5-B485-7BF0-A8E23B219E89}"/>
              </a:ext>
            </a:extLst>
          </p:cNvPr>
          <p:cNvSpPr>
            <a:spLocks noGrp="1"/>
          </p:cNvSpPr>
          <p:nvPr>
            <p:ph type="title"/>
          </p:nvPr>
        </p:nvSpPr>
        <p:spPr/>
        <p:txBody>
          <a:bodyPr>
            <a:normAutofit/>
          </a:bodyPr>
          <a:lstStyle/>
          <a:p>
            <a:pPr algn="r"/>
            <a:r>
              <a:rPr lang="ar-SA" sz="2400" dirty="0">
                <a:solidFill>
                  <a:schemeClr val="accent4"/>
                </a:solidFill>
              </a:rPr>
              <a:t>أسئلة البحث</a:t>
            </a:r>
            <a:br>
              <a:rPr lang="ar-SA" sz="2400" dirty="0">
                <a:solidFill>
                  <a:schemeClr val="accent4"/>
                </a:solidFill>
              </a:rPr>
            </a:br>
            <a:br>
              <a:rPr lang="ar-SA" sz="2400" dirty="0">
                <a:solidFill>
                  <a:schemeClr val="accent4"/>
                </a:solidFill>
              </a:rPr>
            </a:br>
            <a:r>
              <a:rPr lang="ar-SA" sz="2400" dirty="0">
                <a:solidFill>
                  <a:schemeClr val="accent4"/>
                </a:solidFill>
              </a:rPr>
              <a:t>الأسئلة المحورية </a:t>
            </a:r>
            <a:br>
              <a:rPr lang="ar-SA" sz="2000" dirty="0"/>
            </a:br>
            <a:r>
              <a:rPr lang="ar-SA" sz="2000" dirty="0"/>
              <a:t>1-ما مدى وعي الشباب الأفغاني بمصطلح وأدوات الذكاء الاصطناعي؟</a:t>
            </a:r>
            <a:br>
              <a:rPr lang="ar-SA" sz="2000" dirty="0"/>
            </a:br>
            <a:r>
              <a:rPr lang="ar-SA" sz="2000" dirty="0"/>
              <a:t>2. ما هي أنماط استخدامهم وأغراضهم الأساسية من هذه التقنيات؟</a:t>
            </a:r>
            <a:br>
              <a:rPr lang="ar-SA" sz="2000" dirty="0"/>
            </a:br>
            <a:r>
              <a:rPr lang="ar-SA" sz="2000" dirty="0"/>
              <a:t>3. ما هي أبرز التحديات والمعوقات التي تواجههم؟</a:t>
            </a:r>
            <a:br>
              <a:rPr lang="ar-SA" sz="2000" dirty="0"/>
            </a:br>
            <a:r>
              <a:rPr lang="ar-SA" sz="2000" dirty="0"/>
              <a:t>4. هل تختلف مستويات الوعي والاستخدام باختلاف</a:t>
            </a:r>
            <a:br>
              <a:rPr lang="ar-SA" sz="2000" dirty="0"/>
            </a:br>
            <a:r>
              <a:rPr lang="ar-SA" sz="2000" dirty="0"/>
              <a:t>العمر والجنس ومستوى التعليم والمحافظة</a:t>
            </a:r>
          </a:p>
        </p:txBody>
      </p:sp>
    </p:spTree>
    <p:extLst>
      <p:ext uri="{BB962C8B-B14F-4D97-AF65-F5344CB8AC3E}">
        <p14:creationId xmlns:p14="http://schemas.microsoft.com/office/powerpoint/2010/main" val="2292306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32AE3-C7F2-3D86-B35F-93BB0EED4FE6}"/>
              </a:ext>
            </a:extLst>
          </p:cNvPr>
          <p:cNvSpPr>
            <a:spLocks noGrp="1"/>
          </p:cNvSpPr>
          <p:nvPr>
            <p:ph type="title"/>
          </p:nvPr>
        </p:nvSpPr>
        <p:spPr>
          <a:xfrm>
            <a:off x="1518685" y="4153393"/>
            <a:ext cx="9601196" cy="1303867"/>
          </a:xfrm>
        </p:spPr>
        <p:txBody>
          <a:bodyPr>
            <a:normAutofit/>
          </a:bodyPr>
          <a:lstStyle/>
          <a:p>
            <a:pPr algn="r"/>
            <a:r>
              <a:rPr lang="ar-SA" sz="2400" dirty="0">
                <a:solidFill>
                  <a:schemeClr val="accent4"/>
                </a:solidFill>
              </a:rPr>
              <a:t>ملائمة النظريتين للسياق الأفغاني:</a:t>
            </a:r>
            <a:br>
              <a:rPr lang="ar-SA" sz="2400" dirty="0">
                <a:solidFill>
                  <a:schemeClr val="accent4"/>
                </a:solidFill>
              </a:rPr>
            </a:br>
            <a:br>
              <a:rPr lang="ar-SA" sz="2400" dirty="0">
                <a:solidFill>
                  <a:schemeClr val="accent4"/>
                </a:solidFill>
              </a:rPr>
            </a:br>
            <a:r>
              <a:rPr lang="ar-SA" sz="2000" dirty="0">
                <a:solidFill>
                  <a:schemeClr val="tx1"/>
                </a:solidFill>
              </a:rPr>
              <a:t>ضعف البنية التحتية الرقمية + تباين مستويات المعرفة الرقمية بين المحافظات</a:t>
            </a:r>
          </a:p>
        </p:txBody>
      </p:sp>
      <p:sp>
        <p:nvSpPr>
          <p:cNvPr id="3" name="Content Placeholder 2">
            <a:extLst>
              <a:ext uri="{FF2B5EF4-FFF2-40B4-BE49-F238E27FC236}">
                <a16:creationId xmlns:a16="http://schemas.microsoft.com/office/drawing/2014/main" id="{E5824985-85FB-0590-997A-7355BC5E7EF3}"/>
              </a:ext>
            </a:extLst>
          </p:cNvPr>
          <p:cNvSpPr>
            <a:spLocks noGrp="1"/>
          </p:cNvSpPr>
          <p:nvPr>
            <p:ph idx="1"/>
          </p:nvPr>
        </p:nvSpPr>
        <p:spPr>
          <a:xfrm>
            <a:off x="1518685" y="834457"/>
            <a:ext cx="9601196" cy="3318936"/>
          </a:xfrm>
        </p:spPr>
        <p:txBody>
          <a:bodyPr>
            <a:normAutofit/>
          </a:bodyPr>
          <a:lstStyle/>
          <a:p>
            <a:pPr marL="0" indent="0" algn="ctr">
              <a:buNone/>
            </a:pPr>
            <a:r>
              <a:rPr lang="ar-SA" b="1" dirty="0">
                <a:solidFill>
                  <a:schemeClr val="accent4"/>
                </a:solidFill>
              </a:rPr>
              <a:t>النظريات الأساسية (دمج نظريتين)</a:t>
            </a:r>
          </a:p>
          <a:p>
            <a:r>
              <a:rPr lang="ar-SA" sz="1800" dirty="0">
                <a:solidFill>
                  <a:schemeClr val="accent4"/>
                </a:solidFill>
              </a:rPr>
              <a:t>النظرية الأولى: </a:t>
            </a:r>
            <a:r>
              <a:rPr lang="ar-SA" sz="1800" dirty="0"/>
              <a:t>نموذج قبول التكنولوجيا (</a:t>
            </a:r>
            <a:r>
              <a:rPr lang="en-US" sz="1800" dirty="0"/>
              <a:t>TAM </a:t>
            </a:r>
            <a:r>
              <a:rPr lang="ar-SA" sz="1800" dirty="0"/>
              <a:t>)</a:t>
            </a:r>
          </a:p>
          <a:p>
            <a:pPr marL="0" indent="0">
              <a:buNone/>
            </a:pPr>
            <a:r>
              <a:rPr lang="ar-SA" sz="1800" dirty="0"/>
              <a:t>السهولة المدركة: مدى اعتقاد المستخدم أن التقنية سهلة الاستخدام·</a:t>
            </a:r>
          </a:p>
          <a:p>
            <a:pPr marL="0" indent="0">
              <a:buNone/>
            </a:pPr>
            <a:r>
              <a:rPr lang="ar-SA" sz="1800" dirty="0"/>
              <a:t> النفع المدرك: مدى اعتقاد المستخدم أن التقنية مفيدة له</a:t>
            </a:r>
          </a:p>
          <a:p>
            <a:pPr marL="0" indent="0">
              <a:buNone/>
            </a:pPr>
            <a:endParaRPr lang="ar-SA" sz="1800" dirty="0"/>
          </a:p>
          <a:p>
            <a:r>
              <a:rPr lang="ar-SA" sz="2000" dirty="0">
                <a:solidFill>
                  <a:schemeClr val="accent4"/>
                </a:solidFill>
              </a:rPr>
              <a:t>النظرية الثانية: </a:t>
            </a:r>
            <a:r>
              <a:rPr lang="ar-SA" sz="2000" dirty="0"/>
              <a:t>نظرية المعرفة الرقمية· المهارات الرقمية الأساسية شرط مسبق للاستفادة من أي تقنية حديثة· تشمل: البحث، التقييم النقدي، الاستخدام الفعال للأدوات</a:t>
            </a:r>
          </a:p>
        </p:txBody>
      </p:sp>
    </p:spTree>
    <p:extLst>
      <p:ext uri="{BB962C8B-B14F-4D97-AF65-F5344CB8AC3E}">
        <p14:creationId xmlns:p14="http://schemas.microsoft.com/office/powerpoint/2010/main" val="2979694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619407B-65FB-786B-EB1A-83D57A6C05C2}"/>
              </a:ext>
            </a:extLst>
          </p:cNvPr>
          <p:cNvSpPr>
            <a:spLocks noGrp="1"/>
          </p:cNvSpPr>
          <p:nvPr>
            <p:ph type="title"/>
          </p:nvPr>
        </p:nvSpPr>
        <p:spPr>
          <a:xfrm>
            <a:off x="1795022" y="4103307"/>
            <a:ext cx="9609668" cy="1468800"/>
          </a:xfrm>
        </p:spPr>
        <p:txBody>
          <a:bodyPr>
            <a:normAutofit/>
          </a:bodyPr>
          <a:lstStyle/>
          <a:p>
            <a:pPr algn="r"/>
            <a:r>
              <a:rPr lang="ar-SA" sz="2400" dirty="0">
                <a:solidFill>
                  <a:schemeClr val="accent4"/>
                </a:solidFill>
              </a:rPr>
              <a:t>الفجوة البحثية التي تسدها هذه الدراسة·</a:t>
            </a:r>
            <a:br>
              <a:rPr lang="ar-SA" sz="2400" dirty="0"/>
            </a:br>
            <a:r>
              <a:rPr lang="ar-SA" sz="2400" dirty="0"/>
              <a:t> </a:t>
            </a:r>
            <a:r>
              <a:rPr lang="ar-SA" sz="2000" dirty="0"/>
              <a:t>توسع جغرافي: تغطية معظم محافظات أفغانستان· تنوع الفئات: عمر 15-40 سنة،</a:t>
            </a:r>
            <a:br>
              <a:rPr lang="ar-SA" sz="2000" dirty="0"/>
            </a:br>
            <a:r>
              <a:rPr lang="ar-SA" sz="2000" dirty="0"/>
              <a:t> خلفيات تعليمية ومهنية متنوعة· اختبار إحصائي: فروض حول تأثير المتغيرات الديموغرافية</a:t>
            </a:r>
          </a:p>
        </p:txBody>
      </p:sp>
      <p:sp>
        <p:nvSpPr>
          <p:cNvPr id="6" name="Text Placeholder 5">
            <a:extLst>
              <a:ext uri="{FF2B5EF4-FFF2-40B4-BE49-F238E27FC236}">
                <a16:creationId xmlns:a16="http://schemas.microsoft.com/office/drawing/2014/main" id="{E6644766-E55E-FC63-1029-D4E40085E9FD}"/>
              </a:ext>
            </a:extLst>
          </p:cNvPr>
          <p:cNvSpPr>
            <a:spLocks noGrp="1"/>
          </p:cNvSpPr>
          <p:nvPr>
            <p:ph type="body" idx="1"/>
          </p:nvPr>
        </p:nvSpPr>
        <p:spPr>
          <a:xfrm>
            <a:off x="1291166" y="817118"/>
            <a:ext cx="9609668" cy="492203"/>
          </a:xfrm>
        </p:spPr>
        <p:txBody>
          <a:bodyPr>
            <a:normAutofit/>
          </a:bodyPr>
          <a:lstStyle/>
          <a:p>
            <a:pPr algn="r"/>
            <a:r>
              <a:rPr lang="ar-SA" sz="2400" dirty="0">
                <a:solidFill>
                  <a:schemeClr val="accent4"/>
                </a:solidFill>
              </a:rPr>
              <a:t>الدراسات السابقة</a:t>
            </a:r>
          </a:p>
        </p:txBody>
      </p:sp>
      <p:graphicFrame>
        <p:nvGraphicFramePr>
          <p:cNvPr id="4" name="Content Placeholder 3">
            <a:extLst>
              <a:ext uri="{FF2B5EF4-FFF2-40B4-BE49-F238E27FC236}">
                <a16:creationId xmlns:a16="http://schemas.microsoft.com/office/drawing/2014/main" id="{B232F761-42FD-8DB4-E628-5616706CDF01}"/>
              </a:ext>
            </a:extLst>
          </p:cNvPr>
          <p:cNvGraphicFramePr>
            <a:graphicFrameLocks noGrp="1"/>
          </p:cNvGraphicFramePr>
          <p:nvPr>
            <p:ph idx="4294967295"/>
            <p:extLst>
              <p:ext uri="{D42A27DB-BD31-4B8C-83A1-F6EECF244321}">
                <p14:modId xmlns:p14="http://schemas.microsoft.com/office/powerpoint/2010/main" val="2992460065"/>
              </p:ext>
            </p:extLst>
          </p:nvPr>
        </p:nvGraphicFramePr>
        <p:xfrm>
          <a:off x="1491399" y="1414460"/>
          <a:ext cx="9209202" cy="2251712"/>
        </p:xfrm>
        <a:graphic>
          <a:graphicData uri="http://schemas.openxmlformats.org/drawingml/2006/table">
            <a:tbl>
              <a:tblPr rtl="1" firstRow="1" bandRow="1">
                <a:tableStyleId>{7DF18680-E054-41AD-8BC1-D1AEF772440D}</a:tableStyleId>
              </a:tblPr>
              <a:tblGrid>
                <a:gridCol w="3069734">
                  <a:extLst>
                    <a:ext uri="{9D8B030D-6E8A-4147-A177-3AD203B41FA5}">
                      <a16:colId xmlns:a16="http://schemas.microsoft.com/office/drawing/2014/main" val="3841680978"/>
                    </a:ext>
                  </a:extLst>
                </a:gridCol>
                <a:gridCol w="3069734">
                  <a:extLst>
                    <a:ext uri="{9D8B030D-6E8A-4147-A177-3AD203B41FA5}">
                      <a16:colId xmlns:a16="http://schemas.microsoft.com/office/drawing/2014/main" val="1032767389"/>
                    </a:ext>
                  </a:extLst>
                </a:gridCol>
                <a:gridCol w="3069734">
                  <a:extLst>
                    <a:ext uri="{9D8B030D-6E8A-4147-A177-3AD203B41FA5}">
                      <a16:colId xmlns:a16="http://schemas.microsoft.com/office/drawing/2014/main" val="1592341447"/>
                    </a:ext>
                  </a:extLst>
                </a:gridCol>
              </a:tblGrid>
              <a:tr h="402908">
                <a:tc>
                  <a:txBody>
                    <a:bodyPr/>
                    <a:lstStyle/>
                    <a:p>
                      <a:pPr rtl="1"/>
                      <a:r>
                        <a:rPr lang="ar-SA" dirty="0"/>
                        <a:t>الدراسة</a:t>
                      </a:r>
                    </a:p>
                  </a:txBody>
                  <a:tcPr/>
                </a:tc>
                <a:tc>
                  <a:txBody>
                    <a:bodyPr/>
                    <a:lstStyle/>
                    <a:p>
                      <a:pPr rtl="1"/>
                      <a:r>
                        <a:rPr lang="ar-SA" dirty="0"/>
                        <a:t>العينة</a:t>
                      </a:r>
                    </a:p>
                  </a:txBody>
                  <a:tcPr/>
                </a:tc>
                <a:tc>
                  <a:txBody>
                    <a:bodyPr/>
                    <a:lstStyle/>
                    <a:p>
                      <a:pPr rtl="1"/>
                      <a:r>
                        <a:rPr lang="ar-SA" dirty="0"/>
                        <a:t>النتائج الرئيسية</a:t>
                      </a:r>
                    </a:p>
                  </a:txBody>
                  <a:tcPr/>
                </a:tc>
                <a:extLst>
                  <a:ext uri="{0D108BD9-81ED-4DB2-BD59-A6C34878D82A}">
                    <a16:rowId xmlns:a16="http://schemas.microsoft.com/office/drawing/2014/main" val="1675808294"/>
                  </a:ext>
                </a:extLst>
              </a:tr>
              <a:tr h="402908">
                <a:tc>
                  <a:txBody>
                    <a:bodyPr/>
                    <a:lstStyle/>
                    <a:p>
                      <a:pPr rtl="1"/>
                      <a:r>
                        <a:rPr lang="en-US" dirty="0"/>
                        <a:t>Sediqi et al. (2024)</a:t>
                      </a:r>
                      <a:endParaRPr lang="ar-SA" dirty="0"/>
                    </a:p>
                  </a:txBody>
                  <a:tcPr/>
                </a:tc>
                <a:tc>
                  <a:txBody>
                    <a:bodyPr/>
                    <a:lstStyle/>
                    <a:p>
                      <a:pPr rtl="1"/>
                      <a:r>
                        <a:rPr lang="ar-SA" dirty="0"/>
                        <a:t> طلاب كلية الطب - هرات </a:t>
                      </a:r>
                    </a:p>
                  </a:txBody>
                  <a:tcPr/>
                </a:tc>
                <a:tc>
                  <a:txBody>
                    <a:bodyPr/>
                    <a:lstStyle/>
                    <a:p>
                      <a:pPr rtl="1"/>
                      <a:r>
                        <a:rPr lang="ar-SA" dirty="0"/>
                        <a:t>معرفة متوسطة + تحديات بنية تحتية</a:t>
                      </a:r>
                    </a:p>
                  </a:txBody>
                  <a:tcPr/>
                </a:tc>
                <a:extLst>
                  <a:ext uri="{0D108BD9-81ED-4DB2-BD59-A6C34878D82A}">
                    <a16:rowId xmlns:a16="http://schemas.microsoft.com/office/drawing/2014/main" val="1252125270"/>
                  </a:ext>
                </a:extLst>
              </a:tr>
              <a:tr h="402908">
                <a:tc>
                  <a:txBody>
                    <a:bodyPr/>
                    <a:lstStyle/>
                    <a:p>
                      <a:pPr rtl="1"/>
                      <a:r>
                        <a:rPr lang="en-US" dirty="0"/>
                        <a:t>Afghan Youth Research (2024)</a:t>
                      </a:r>
                      <a:endParaRPr lang="ar-SA" dirty="0"/>
                    </a:p>
                  </a:txBody>
                  <a:tcPr/>
                </a:tc>
                <a:tc>
                  <a:txBody>
                    <a:bodyPr/>
                    <a:lstStyle/>
                    <a:p>
                      <a:pPr rtl="1"/>
                      <a:r>
                        <a:rPr lang="ar-SA" dirty="0"/>
                        <a:t> شباب عامة - مدينه واحده</a:t>
                      </a:r>
                    </a:p>
                  </a:txBody>
                  <a:tcPr/>
                </a:tc>
                <a:tc>
                  <a:txBody>
                    <a:bodyPr/>
                    <a:lstStyle/>
                    <a:p>
                      <a:pPr rtl="1"/>
                      <a:r>
                        <a:rPr lang="ar-SA" dirty="0"/>
                        <a:t>عينة صغيرة وعي محدود - استخدام أساسي</a:t>
                      </a:r>
                    </a:p>
                  </a:txBody>
                  <a:tcPr/>
                </a:tc>
                <a:extLst>
                  <a:ext uri="{0D108BD9-81ED-4DB2-BD59-A6C34878D82A}">
                    <a16:rowId xmlns:a16="http://schemas.microsoft.com/office/drawing/2014/main" val="2319397251"/>
                  </a:ext>
                </a:extLst>
              </a:tr>
              <a:tr h="402908">
                <a:tc>
                  <a:txBody>
                    <a:bodyPr/>
                    <a:lstStyle/>
                    <a:p>
                      <a:pPr rtl="1"/>
                      <a:r>
                        <a:rPr lang="en-US" dirty="0"/>
                        <a:t>Karimi (2025) </a:t>
                      </a:r>
                      <a:endParaRPr lang="ar-SA" dirty="0"/>
                    </a:p>
                  </a:txBody>
                  <a:tcPr/>
                </a:tc>
                <a:tc>
                  <a:txBody>
                    <a:bodyPr/>
                    <a:lstStyle/>
                    <a:p>
                      <a:pPr rtl="1"/>
                      <a:r>
                        <a:rPr lang="ar-SA" dirty="0"/>
                        <a:t>أعضاء هيئة تدريس</a:t>
                      </a:r>
                    </a:p>
                  </a:txBody>
                  <a:tcPr/>
                </a:tc>
                <a:tc>
                  <a:txBody>
                    <a:bodyPr/>
                    <a:lstStyle/>
                    <a:p>
                      <a:pPr rtl="1"/>
                      <a:r>
                        <a:rPr lang="ar-SA" dirty="0"/>
                        <a:t>مخاوف حول الخصوصية والأصالة</a:t>
                      </a:r>
                    </a:p>
                  </a:txBody>
                  <a:tcPr/>
                </a:tc>
                <a:extLst>
                  <a:ext uri="{0D108BD9-81ED-4DB2-BD59-A6C34878D82A}">
                    <a16:rowId xmlns:a16="http://schemas.microsoft.com/office/drawing/2014/main" val="954742719"/>
                  </a:ext>
                </a:extLst>
              </a:tr>
              <a:tr h="402908">
                <a:tc>
                  <a:txBody>
                    <a:bodyPr/>
                    <a:lstStyle/>
                    <a:p>
                      <a:pPr rtl="1"/>
                      <a:r>
                        <a:rPr lang="en-US" dirty="0"/>
                        <a:t>Wafa (2024)</a:t>
                      </a:r>
                      <a:endParaRPr lang="ar-SA" dirty="0"/>
                    </a:p>
                  </a:txBody>
                  <a:tcPr/>
                </a:tc>
                <a:tc>
                  <a:txBody>
                    <a:bodyPr/>
                    <a:lstStyle/>
                    <a:p>
                      <a:pPr rtl="1"/>
                      <a:r>
                        <a:rPr lang="ar-SA" dirty="0"/>
                        <a:t> طلاب جامعة </a:t>
                      </a:r>
                      <a:r>
                        <a:rPr lang="ar-SA" dirty="0" err="1"/>
                        <a:t>كاردان</a:t>
                      </a:r>
                      <a:endParaRPr lang="ar-SA" dirty="0"/>
                    </a:p>
                  </a:txBody>
                  <a:tcPr/>
                </a:tc>
                <a:tc>
                  <a:txBody>
                    <a:bodyPr/>
                    <a:lstStyle/>
                    <a:p>
                      <a:pPr rtl="1"/>
                      <a:r>
                        <a:rPr lang="ar-SA" dirty="0"/>
                        <a:t>استخدام تعليمي في مؤسسة واحدة</a:t>
                      </a:r>
                    </a:p>
                  </a:txBody>
                  <a:tcPr/>
                </a:tc>
                <a:extLst>
                  <a:ext uri="{0D108BD9-81ED-4DB2-BD59-A6C34878D82A}">
                    <a16:rowId xmlns:a16="http://schemas.microsoft.com/office/drawing/2014/main" val="1689759790"/>
                  </a:ext>
                </a:extLst>
              </a:tr>
            </a:tbl>
          </a:graphicData>
        </a:graphic>
      </p:graphicFrame>
    </p:spTree>
    <p:extLst>
      <p:ext uri="{BB962C8B-B14F-4D97-AF65-F5344CB8AC3E}">
        <p14:creationId xmlns:p14="http://schemas.microsoft.com/office/powerpoint/2010/main" val="9922394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7A362-BC1E-A6C2-FA38-88488629C706}"/>
              </a:ext>
            </a:extLst>
          </p:cNvPr>
          <p:cNvSpPr>
            <a:spLocks noGrp="1"/>
          </p:cNvSpPr>
          <p:nvPr>
            <p:ph type="title"/>
          </p:nvPr>
        </p:nvSpPr>
        <p:spPr>
          <a:xfrm>
            <a:off x="1569722" y="3124200"/>
            <a:ext cx="9601196" cy="2971799"/>
          </a:xfrm>
        </p:spPr>
        <p:txBody>
          <a:bodyPr>
            <a:normAutofit/>
          </a:bodyPr>
          <a:lstStyle/>
          <a:p>
            <a:pPr algn="r"/>
            <a:r>
              <a:rPr lang="ar-SA" sz="2400" dirty="0">
                <a:solidFill>
                  <a:schemeClr val="accent4"/>
                </a:solidFill>
              </a:rPr>
              <a:t>أداة جمع البيانات·</a:t>
            </a:r>
            <a:br>
              <a:rPr lang="ar-SA" sz="2400" dirty="0"/>
            </a:br>
            <a:r>
              <a:rPr lang="ar-SA" sz="2400" dirty="0"/>
              <a:t> استبانة إلكترونية عبر </a:t>
            </a:r>
            <a:r>
              <a:rPr lang="en-US" sz="2400" dirty="0"/>
              <a:t>Google Forms· </a:t>
            </a:r>
            <a:r>
              <a:rPr lang="ar-SA" sz="2400" dirty="0"/>
              <a:t> مقياس لكرت الخماسي·</a:t>
            </a:r>
            <a:br>
              <a:rPr lang="ar-SA" sz="2400" dirty="0"/>
            </a:br>
            <a:r>
              <a:rPr lang="ar-SA" sz="2400" dirty="0"/>
              <a:t> مترجمة إلى الفارسية والبشتونية· 15 سؤالاً في 4 محاور</a:t>
            </a:r>
            <a:br>
              <a:rPr lang="ar-SA" sz="2400" dirty="0"/>
            </a:br>
            <a:r>
              <a:rPr lang="ar-SA" sz="2400" dirty="0">
                <a:solidFill>
                  <a:schemeClr val="accent4"/>
                </a:solidFill>
              </a:rPr>
              <a:t>التوزيع·</a:t>
            </a:r>
            <a:br>
              <a:rPr lang="ar-SA" sz="2400" dirty="0"/>
            </a:br>
            <a:r>
              <a:rPr lang="ar-SA" sz="2400" dirty="0"/>
              <a:t> مجموعات فيسبوك، واتساب، </a:t>
            </a:r>
            <a:r>
              <a:rPr lang="ar-SA" sz="2400" dirty="0" err="1"/>
              <a:t>تيليغرام</a:t>
            </a:r>
            <a:r>
              <a:rPr lang="ar-SA" sz="2400" dirty="0"/>
              <a:t>· تقنية كرة الثلج لزيادة الانتشار· </a:t>
            </a:r>
            <a:br>
              <a:rPr lang="ar-SA" sz="2400" dirty="0"/>
            </a:br>
            <a:r>
              <a:rPr lang="ar-SA" sz="2400" dirty="0">
                <a:solidFill>
                  <a:schemeClr val="accent4"/>
                </a:solidFill>
              </a:rPr>
              <a:t>مدة الجمع: </a:t>
            </a:r>
            <a:r>
              <a:rPr lang="ar-SA" sz="2400" dirty="0"/>
              <a:t>شهر واحد</a:t>
            </a:r>
          </a:p>
        </p:txBody>
      </p:sp>
      <p:graphicFrame>
        <p:nvGraphicFramePr>
          <p:cNvPr id="4" name="Content Placeholder 3">
            <a:extLst>
              <a:ext uri="{FF2B5EF4-FFF2-40B4-BE49-F238E27FC236}">
                <a16:creationId xmlns:a16="http://schemas.microsoft.com/office/drawing/2014/main" id="{82AE24F4-9EFD-FE63-DF26-15F846ADC138}"/>
              </a:ext>
            </a:extLst>
          </p:cNvPr>
          <p:cNvGraphicFramePr>
            <a:graphicFrameLocks noGrp="1"/>
          </p:cNvGraphicFramePr>
          <p:nvPr>
            <p:ph idx="1"/>
            <p:extLst>
              <p:ext uri="{D42A27DB-BD31-4B8C-83A1-F6EECF244321}">
                <p14:modId xmlns:p14="http://schemas.microsoft.com/office/powerpoint/2010/main" val="4256128950"/>
              </p:ext>
            </p:extLst>
          </p:nvPr>
        </p:nvGraphicFramePr>
        <p:xfrm>
          <a:off x="1295400" y="1481668"/>
          <a:ext cx="9601200" cy="1854200"/>
        </p:xfrm>
        <a:graphic>
          <a:graphicData uri="http://schemas.openxmlformats.org/drawingml/2006/table">
            <a:tbl>
              <a:tblPr rtl="1" firstRow="1" bandRow="1">
                <a:tableStyleId>{FABFCF23-3B69-468F-B69F-88F6DE6A72F2}</a:tableStyleId>
              </a:tblPr>
              <a:tblGrid>
                <a:gridCol w="2849880">
                  <a:extLst>
                    <a:ext uri="{9D8B030D-6E8A-4147-A177-3AD203B41FA5}">
                      <a16:colId xmlns:a16="http://schemas.microsoft.com/office/drawing/2014/main" val="808378041"/>
                    </a:ext>
                  </a:extLst>
                </a:gridCol>
                <a:gridCol w="6751320">
                  <a:extLst>
                    <a:ext uri="{9D8B030D-6E8A-4147-A177-3AD203B41FA5}">
                      <a16:colId xmlns:a16="http://schemas.microsoft.com/office/drawing/2014/main" val="3340693485"/>
                    </a:ext>
                  </a:extLst>
                </a:gridCol>
              </a:tblGrid>
              <a:tr h="370840">
                <a:tc>
                  <a:txBody>
                    <a:bodyPr/>
                    <a:lstStyle/>
                    <a:p>
                      <a:pPr rtl="1"/>
                      <a:r>
                        <a:rPr lang="ar-SA" dirty="0"/>
                        <a:t>العنصر</a:t>
                      </a:r>
                    </a:p>
                  </a:txBody>
                  <a:tcPr/>
                </a:tc>
                <a:tc>
                  <a:txBody>
                    <a:bodyPr/>
                    <a:lstStyle/>
                    <a:p>
                      <a:pPr rtl="1"/>
                      <a:r>
                        <a:rPr lang="ar-SA" dirty="0"/>
                        <a:t>التفاصيل</a:t>
                      </a:r>
                    </a:p>
                  </a:txBody>
                  <a:tcPr/>
                </a:tc>
                <a:extLst>
                  <a:ext uri="{0D108BD9-81ED-4DB2-BD59-A6C34878D82A}">
                    <a16:rowId xmlns:a16="http://schemas.microsoft.com/office/drawing/2014/main" val="1018977282"/>
                  </a:ext>
                </a:extLst>
              </a:tr>
              <a:tr h="370840">
                <a:tc>
                  <a:txBody>
                    <a:bodyPr/>
                    <a:lstStyle/>
                    <a:p>
                      <a:pPr rtl="1"/>
                      <a:r>
                        <a:rPr lang="ar-SA" dirty="0"/>
                        <a:t>نوع البحث</a:t>
                      </a:r>
                    </a:p>
                  </a:txBody>
                  <a:tcPr/>
                </a:tc>
                <a:tc>
                  <a:txBody>
                    <a:bodyPr/>
                    <a:lstStyle/>
                    <a:p>
                      <a:pPr rtl="1"/>
                      <a:r>
                        <a:rPr lang="ar-SA" dirty="0"/>
                        <a:t>كمي-منهج مسحي(</a:t>
                      </a:r>
                      <a:r>
                        <a:rPr lang="en-US" dirty="0"/>
                        <a:t>survey</a:t>
                      </a:r>
                      <a:r>
                        <a:rPr lang="ar-SA" dirty="0"/>
                        <a:t>)</a:t>
                      </a:r>
                    </a:p>
                  </a:txBody>
                  <a:tcPr/>
                </a:tc>
                <a:extLst>
                  <a:ext uri="{0D108BD9-81ED-4DB2-BD59-A6C34878D82A}">
                    <a16:rowId xmlns:a16="http://schemas.microsoft.com/office/drawing/2014/main" val="4273245263"/>
                  </a:ext>
                </a:extLst>
              </a:tr>
              <a:tr h="370840">
                <a:tc>
                  <a:txBody>
                    <a:bodyPr/>
                    <a:lstStyle/>
                    <a:p>
                      <a:pPr rtl="1"/>
                      <a:r>
                        <a:rPr lang="ar-SA" dirty="0"/>
                        <a:t>مجتمع البحث</a:t>
                      </a:r>
                    </a:p>
                  </a:txBody>
                  <a:tcPr/>
                </a:tc>
                <a:tc>
                  <a:txBody>
                    <a:bodyPr/>
                    <a:lstStyle/>
                    <a:p>
                      <a:pPr rtl="1"/>
                      <a:r>
                        <a:rPr lang="ar-SA" dirty="0"/>
                        <a:t>الشباب الافغاني15-40 سنة مقيمين داخل أفغانستان لديهم إنترنت</a:t>
                      </a:r>
                    </a:p>
                  </a:txBody>
                  <a:tcPr/>
                </a:tc>
                <a:extLst>
                  <a:ext uri="{0D108BD9-81ED-4DB2-BD59-A6C34878D82A}">
                    <a16:rowId xmlns:a16="http://schemas.microsoft.com/office/drawing/2014/main" val="3830429856"/>
                  </a:ext>
                </a:extLst>
              </a:tr>
              <a:tr h="370840">
                <a:tc>
                  <a:txBody>
                    <a:bodyPr/>
                    <a:lstStyle/>
                    <a:p>
                      <a:pPr rtl="1"/>
                      <a:r>
                        <a:rPr lang="ar-SA" dirty="0"/>
                        <a:t>العينة</a:t>
                      </a:r>
                    </a:p>
                  </a:txBody>
                  <a:tcPr/>
                </a:tc>
                <a:tc>
                  <a:txBody>
                    <a:bodyPr/>
                    <a:lstStyle/>
                    <a:p>
                      <a:pPr rtl="1"/>
                      <a:r>
                        <a:rPr lang="ar-SA" dirty="0"/>
                        <a:t>غير احتماليه(ملائمه) +تقنيه كرات الثلج (</a:t>
                      </a:r>
                      <a:r>
                        <a:rPr lang="en-US" dirty="0"/>
                        <a:t>Snowball</a:t>
                      </a:r>
                      <a:r>
                        <a:rPr lang="ar-SA" dirty="0"/>
                        <a:t>)</a:t>
                      </a:r>
                    </a:p>
                  </a:txBody>
                  <a:tcPr/>
                </a:tc>
                <a:extLst>
                  <a:ext uri="{0D108BD9-81ED-4DB2-BD59-A6C34878D82A}">
                    <a16:rowId xmlns:a16="http://schemas.microsoft.com/office/drawing/2014/main" val="3130208957"/>
                  </a:ext>
                </a:extLst>
              </a:tr>
              <a:tr h="370840">
                <a:tc>
                  <a:txBody>
                    <a:bodyPr/>
                    <a:lstStyle/>
                    <a:p>
                      <a:pPr rtl="1"/>
                      <a:r>
                        <a:rPr lang="ar-SA" dirty="0"/>
                        <a:t>حجم العينة</a:t>
                      </a:r>
                    </a:p>
                  </a:txBody>
                  <a:tcPr/>
                </a:tc>
                <a:tc>
                  <a:txBody>
                    <a:bodyPr/>
                    <a:lstStyle/>
                    <a:p>
                      <a:pPr rtl="1"/>
                      <a:r>
                        <a:rPr lang="ar-SA" dirty="0"/>
                        <a:t>لا يقل عن 500 رد</a:t>
                      </a:r>
                    </a:p>
                  </a:txBody>
                  <a:tcPr/>
                </a:tc>
                <a:extLst>
                  <a:ext uri="{0D108BD9-81ED-4DB2-BD59-A6C34878D82A}">
                    <a16:rowId xmlns:a16="http://schemas.microsoft.com/office/drawing/2014/main" val="3452914289"/>
                  </a:ext>
                </a:extLst>
              </a:tr>
            </a:tbl>
          </a:graphicData>
        </a:graphic>
      </p:graphicFrame>
      <p:sp>
        <p:nvSpPr>
          <p:cNvPr id="5" name="TextBox 4">
            <a:extLst>
              <a:ext uri="{FF2B5EF4-FFF2-40B4-BE49-F238E27FC236}">
                <a16:creationId xmlns:a16="http://schemas.microsoft.com/office/drawing/2014/main" id="{6E315607-7FD2-54C4-BEB0-728BDD1DEB0F}"/>
              </a:ext>
            </a:extLst>
          </p:cNvPr>
          <p:cNvSpPr txBox="1"/>
          <p:nvPr/>
        </p:nvSpPr>
        <p:spPr>
          <a:xfrm>
            <a:off x="5483185" y="901700"/>
            <a:ext cx="1521571" cy="461665"/>
          </a:xfrm>
          <a:prstGeom prst="rect">
            <a:avLst/>
          </a:prstGeom>
          <a:noFill/>
        </p:spPr>
        <p:txBody>
          <a:bodyPr wrap="none" rtlCol="1">
            <a:spAutoFit/>
          </a:bodyPr>
          <a:lstStyle/>
          <a:p>
            <a:pPr algn="ctr"/>
            <a:r>
              <a:rPr lang="ar-SA" sz="2400" dirty="0">
                <a:solidFill>
                  <a:schemeClr val="accent4"/>
                </a:solidFill>
              </a:rPr>
              <a:t>منهجيه البحث</a:t>
            </a:r>
          </a:p>
        </p:txBody>
      </p:sp>
    </p:spTree>
    <p:extLst>
      <p:ext uri="{BB962C8B-B14F-4D97-AF65-F5344CB8AC3E}">
        <p14:creationId xmlns:p14="http://schemas.microsoft.com/office/powerpoint/2010/main" val="1261508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4E2D5-A288-ECD4-F233-95469B2120E2}"/>
              </a:ext>
            </a:extLst>
          </p:cNvPr>
          <p:cNvSpPr>
            <a:spLocks noGrp="1"/>
          </p:cNvSpPr>
          <p:nvPr>
            <p:ph type="title"/>
          </p:nvPr>
        </p:nvSpPr>
        <p:spPr>
          <a:xfrm>
            <a:off x="1295402" y="982133"/>
            <a:ext cx="9601196" cy="724748"/>
          </a:xfrm>
        </p:spPr>
        <p:txBody>
          <a:bodyPr>
            <a:normAutofit/>
          </a:bodyPr>
          <a:lstStyle/>
          <a:p>
            <a:r>
              <a:rPr lang="ar-SA" sz="2800" dirty="0">
                <a:solidFill>
                  <a:schemeClr val="accent4"/>
                </a:solidFill>
              </a:rPr>
              <a:t>المتغيرات والفرضيات</a:t>
            </a:r>
          </a:p>
        </p:txBody>
      </p:sp>
      <p:graphicFrame>
        <p:nvGraphicFramePr>
          <p:cNvPr id="6" name="Content Placeholder 5">
            <a:extLst>
              <a:ext uri="{FF2B5EF4-FFF2-40B4-BE49-F238E27FC236}">
                <a16:creationId xmlns:a16="http://schemas.microsoft.com/office/drawing/2014/main" id="{6BE0FC04-E15F-BC6B-1FF3-B68870DB600E}"/>
              </a:ext>
            </a:extLst>
          </p:cNvPr>
          <p:cNvGraphicFramePr>
            <a:graphicFrameLocks noGrp="1"/>
          </p:cNvGraphicFramePr>
          <p:nvPr>
            <p:ph sz="half" idx="1"/>
            <p:extLst>
              <p:ext uri="{D42A27DB-BD31-4B8C-83A1-F6EECF244321}">
                <p14:modId xmlns:p14="http://schemas.microsoft.com/office/powerpoint/2010/main" val="2022882452"/>
              </p:ext>
            </p:extLst>
          </p:nvPr>
        </p:nvGraphicFramePr>
        <p:xfrm>
          <a:off x="1112522" y="2560638"/>
          <a:ext cx="4904103" cy="3550856"/>
        </p:xfrm>
        <a:graphic>
          <a:graphicData uri="http://schemas.openxmlformats.org/drawingml/2006/table">
            <a:tbl>
              <a:tblPr rtl="1" firstRow="1" bandRow="1">
                <a:tableStyleId>{327F97BB-C833-4FB7-BDE5-3F7075034690}</a:tableStyleId>
              </a:tblPr>
              <a:tblGrid>
                <a:gridCol w="1634701">
                  <a:extLst>
                    <a:ext uri="{9D8B030D-6E8A-4147-A177-3AD203B41FA5}">
                      <a16:colId xmlns:a16="http://schemas.microsoft.com/office/drawing/2014/main" val="120391058"/>
                    </a:ext>
                  </a:extLst>
                </a:gridCol>
                <a:gridCol w="1634701">
                  <a:extLst>
                    <a:ext uri="{9D8B030D-6E8A-4147-A177-3AD203B41FA5}">
                      <a16:colId xmlns:a16="http://schemas.microsoft.com/office/drawing/2014/main" val="835177080"/>
                    </a:ext>
                  </a:extLst>
                </a:gridCol>
                <a:gridCol w="1634701">
                  <a:extLst>
                    <a:ext uri="{9D8B030D-6E8A-4147-A177-3AD203B41FA5}">
                      <a16:colId xmlns:a16="http://schemas.microsoft.com/office/drawing/2014/main" val="3744980854"/>
                    </a:ext>
                  </a:extLst>
                </a:gridCol>
              </a:tblGrid>
              <a:tr h="441896">
                <a:tc>
                  <a:txBody>
                    <a:bodyPr/>
                    <a:lstStyle/>
                    <a:p>
                      <a:pPr rtl="1"/>
                      <a:r>
                        <a:rPr lang="ar-SA" dirty="0"/>
                        <a:t>الفرضية </a:t>
                      </a:r>
                    </a:p>
                  </a:txBody>
                  <a:tcPr/>
                </a:tc>
                <a:tc>
                  <a:txBody>
                    <a:bodyPr/>
                    <a:lstStyle/>
                    <a:p>
                      <a:pPr rtl="1"/>
                      <a:r>
                        <a:rPr lang="ar-SA" dirty="0"/>
                        <a:t> الصفرية (</a:t>
                      </a:r>
                      <a:r>
                        <a:rPr lang="en-US" dirty="0"/>
                        <a:t>H₀) </a:t>
                      </a:r>
                      <a:endParaRPr lang="ar-SA" dirty="0"/>
                    </a:p>
                  </a:txBody>
                  <a:tcPr/>
                </a:tc>
                <a:tc>
                  <a:txBody>
                    <a:bodyPr/>
                    <a:lstStyle/>
                    <a:p>
                      <a:pPr rtl="1"/>
                      <a:r>
                        <a:rPr lang="ar-SA" dirty="0"/>
                        <a:t>البديلة (</a:t>
                      </a:r>
                      <a:r>
                        <a:rPr lang="en-US" dirty="0"/>
                        <a:t>H₁)</a:t>
                      </a:r>
                      <a:endParaRPr lang="ar-SA" dirty="0"/>
                    </a:p>
                  </a:txBody>
                  <a:tcPr/>
                </a:tc>
                <a:extLst>
                  <a:ext uri="{0D108BD9-81ED-4DB2-BD59-A6C34878D82A}">
                    <a16:rowId xmlns:a16="http://schemas.microsoft.com/office/drawing/2014/main" val="3564554415"/>
                  </a:ext>
                </a:extLst>
              </a:tr>
              <a:tr h="441896">
                <a:tc>
                  <a:txBody>
                    <a:bodyPr/>
                    <a:lstStyle/>
                    <a:p>
                      <a:pPr rtl="1"/>
                      <a:r>
                        <a:rPr lang="ar-SA" dirty="0"/>
                        <a:t>الأولى </a:t>
                      </a:r>
                    </a:p>
                  </a:txBody>
                  <a:tcPr/>
                </a:tc>
                <a:tc>
                  <a:txBody>
                    <a:bodyPr/>
                    <a:lstStyle/>
                    <a:p>
                      <a:pPr rtl="1"/>
                      <a:r>
                        <a:rPr lang="ar-SA" dirty="0"/>
                        <a:t>لا توجد علاقة بين الوعي والاستخدام </a:t>
                      </a:r>
                    </a:p>
                  </a:txBody>
                  <a:tcPr/>
                </a:tc>
                <a:tc>
                  <a:txBody>
                    <a:bodyPr/>
                    <a:lstStyle/>
                    <a:p>
                      <a:pPr rtl="1"/>
                      <a:r>
                        <a:rPr lang="ar-SA" dirty="0"/>
                        <a:t>توجد علاقة طردية ذات دلالة إحصائية</a:t>
                      </a:r>
                    </a:p>
                  </a:txBody>
                  <a:tcPr/>
                </a:tc>
                <a:extLst>
                  <a:ext uri="{0D108BD9-81ED-4DB2-BD59-A6C34878D82A}">
                    <a16:rowId xmlns:a16="http://schemas.microsoft.com/office/drawing/2014/main" val="1946421682"/>
                  </a:ext>
                </a:extLst>
              </a:tr>
              <a:tr h="441896">
                <a:tc>
                  <a:txBody>
                    <a:bodyPr/>
                    <a:lstStyle/>
                    <a:p>
                      <a:pPr rtl="1"/>
                      <a:r>
                        <a:rPr lang="ar-SA" dirty="0"/>
                        <a:t>الثانية</a:t>
                      </a:r>
                    </a:p>
                  </a:txBody>
                  <a:tcPr/>
                </a:tc>
                <a:tc>
                  <a:txBody>
                    <a:bodyPr/>
                    <a:lstStyle/>
                    <a:p>
                      <a:pPr rtl="1"/>
                      <a:r>
                        <a:rPr lang="ar-SA" dirty="0"/>
                        <a:t>لا توجد فروق في الوعي تعزى للعمر</a:t>
                      </a:r>
                    </a:p>
                  </a:txBody>
                  <a:tcPr/>
                </a:tc>
                <a:tc>
                  <a:txBody>
                    <a:bodyPr/>
                    <a:lstStyle/>
                    <a:p>
                      <a:pPr rtl="1"/>
                      <a:r>
                        <a:rPr lang="ar-SA" dirty="0"/>
                        <a:t>فروق (الفئة 20-30 أعلى وعياً)</a:t>
                      </a:r>
                    </a:p>
                  </a:txBody>
                  <a:tcPr/>
                </a:tc>
                <a:extLst>
                  <a:ext uri="{0D108BD9-81ED-4DB2-BD59-A6C34878D82A}">
                    <a16:rowId xmlns:a16="http://schemas.microsoft.com/office/drawing/2014/main" val="4178553056"/>
                  </a:ext>
                </a:extLst>
              </a:tr>
              <a:tr h="441896">
                <a:tc>
                  <a:txBody>
                    <a:bodyPr/>
                    <a:lstStyle/>
                    <a:p>
                      <a:pPr rtl="1"/>
                      <a:r>
                        <a:rPr lang="ar-SA" dirty="0"/>
                        <a:t>الثالثة </a:t>
                      </a:r>
                    </a:p>
                  </a:txBody>
                  <a:tcPr/>
                </a:tc>
                <a:tc>
                  <a:txBody>
                    <a:bodyPr/>
                    <a:lstStyle/>
                    <a:p>
                      <a:pPr rtl="1"/>
                      <a:r>
                        <a:rPr lang="ar-SA" dirty="0"/>
                        <a:t> لا توجد فروق في الاستخدام تعزى للتعليم </a:t>
                      </a:r>
                    </a:p>
                  </a:txBody>
                  <a:tcPr/>
                </a:tc>
                <a:tc>
                  <a:txBody>
                    <a:bodyPr/>
                    <a:lstStyle/>
                    <a:p>
                      <a:pPr rtl="1"/>
                      <a:r>
                        <a:rPr lang="ar-SA" dirty="0"/>
                        <a:t>فروق (الحاصلون على تعليم جامعي أعلى استخداماً)</a:t>
                      </a:r>
                    </a:p>
                  </a:txBody>
                  <a:tcPr/>
                </a:tc>
                <a:extLst>
                  <a:ext uri="{0D108BD9-81ED-4DB2-BD59-A6C34878D82A}">
                    <a16:rowId xmlns:a16="http://schemas.microsoft.com/office/drawing/2014/main" val="314336271"/>
                  </a:ext>
                </a:extLst>
              </a:tr>
              <a:tr h="441896">
                <a:tc>
                  <a:txBody>
                    <a:bodyPr/>
                    <a:lstStyle/>
                    <a:p>
                      <a:pPr rtl="1"/>
                      <a:r>
                        <a:rPr lang="ar-SA" dirty="0"/>
                        <a:t>الرابعة</a:t>
                      </a:r>
                    </a:p>
                  </a:txBody>
                  <a:tcPr/>
                </a:tc>
                <a:tc>
                  <a:txBody>
                    <a:bodyPr/>
                    <a:lstStyle/>
                    <a:p>
                      <a:pPr rtl="1"/>
                      <a:r>
                        <a:rPr lang="ar-SA" dirty="0"/>
                        <a:t>لا توجد فروق في الوعي تعزى للمحافظة</a:t>
                      </a:r>
                    </a:p>
                  </a:txBody>
                  <a:tcPr/>
                </a:tc>
                <a:tc>
                  <a:txBody>
                    <a:bodyPr/>
                    <a:lstStyle/>
                    <a:p>
                      <a:pPr rtl="1"/>
                      <a:r>
                        <a:rPr lang="ar-SA" dirty="0"/>
                        <a:t>فروق بين سكان المحافظات الكبرى والأخرى</a:t>
                      </a:r>
                    </a:p>
                  </a:txBody>
                  <a:tcPr/>
                </a:tc>
                <a:extLst>
                  <a:ext uri="{0D108BD9-81ED-4DB2-BD59-A6C34878D82A}">
                    <a16:rowId xmlns:a16="http://schemas.microsoft.com/office/drawing/2014/main" val="2620837029"/>
                  </a:ext>
                </a:extLst>
              </a:tr>
            </a:tbl>
          </a:graphicData>
        </a:graphic>
      </p:graphicFrame>
      <p:graphicFrame>
        <p:nvGraphicFramePr>
          <p:cNvPr id="9" name="Content Placeholder 8">
            <a:extLst>
              <a:ext uri="{FF2B5EF4-FFF2-40B4-BE49-F238E27FC236}">
                <a16:creationId xmlns:a16="http://schemas.microsoft.com/office/drawing/2014/main" id="{B089A6B8-212F-67C5-E44C-0D19B7882BA7}"/>
              </a:ext>
            </a:extLst>
          </p:cNvPr>
          <p:cNvGraphicFramePr>
            <a:graphicFrameLocks noGrp="1"/>
          </p:cNvGraphicFramePr>
          <p:nvPr>
            <p:ph sz="half" idx="2"/>
            <p:extLst>
              <p:ext uri="{D42A27DB-BD31-4B8C-83A1-F6EECF244321}">
                <p14:modId xmlns:p14="http://schemas.microsoft.com/office/powerpoint/2010/main" val="2659565572"/>
              </p:ext>
            </p:extLst>
          </p:nvPr>
        </p:nvGraphicFramePr>
        <p:xfrm>
          <a:off x="6294120" y="2560637"/>
          <a:ext cx="4785357" cy="3315230"/>
        </p:xfrm>
        <a:graphic>
          <a:graphicData uri="http://schemas.openxmlformats.org/drawingml/2006/table">
            <a:tbl>
              <a:tblPr rtl="1" firstRow="1" bandRow="1">
                <a:tableStyleId>{327F97BB-C833-4FB7-BDE5-3F7075034690}</a:tableStyleId>
              </a:tblPr>
              <a:tblGrid>
                <a:gridCol w="1595119">
                  <a:extLst>
                    <a:ext uri="{9D8B030D-6E8A-4147-A177-3AD203B41FA5}">
                      <a16:colId xmlns:a16="http://schemas.microsoft.com/office/drawing/2014/main" val="476624824"/>
                    </a:ext>
                  </a:extLst>
                </a:gridCol>
                <a:gridCol w="1595119">
                  <a:extLst>
                    <a:ext uri="{9D8B030D-6E8A-4147-A177-3AD203B41FA5}">
                      <a16:colId xmlns:a16="http://schemas.microsoft.com/office/drawing/2014/main" val="3673602361"/>
                    </a:ext>
                  </a:extLst>
                </a:gridCol>
                <a:gridCol w="1595119">
                  <a:extLst>
                    <a:ext uri="{9D8B030D-6E8A-4147-A177-3AD203B41FA5}">
                      <a16:colId xmlns:a16="http://schemas.microsoft.com/office/drawing/2014/main" val="755018990"/>
                    </a:ext>
                  </a:extLst>
                </a:gridCol>
              </a:tblGrid>
              <a:tr h="606118">
                <a:tc>
                  <a:txBody>
                    <a:bodyPr/>
                    <a:lstStyle/>
                    <a:p>
                      <a:pPr rtl="1"/>
                      <a:r>
                        <a:rPr lang="ar-SA" sz="1800" dirty="0"/>
                        <a:t>نوع المتغير</a:t>
                      </a:r>
                    </a:p>
                  </a:txBody>
                  <a:tcPr/>
                </a:tc>
                <a:tc>
                  <a:txBody>
                    <a:bodyPr/>
                    <a:lstStyle/>
                    <a:p>
                      <a:pPr rtl="1"/>
                      <a:r>
                        <a:rPr lang="ar-SA" sz="1800" dirty="0"/>
                        <a:t> اسم المتغير </a:t>
                      </a:r>
                    </a:p>
                  </a:txBody>
                  <a:tcPr/>
                </a:tc>
                <a:tc>
                  <a:txBody>
                    <a:bodyPr/>
                    <a:lstStyle/>
                    <a:p>
                      <a:pPr rtl="1"/>
                      <a:r>
                        <a:rPr lang="ar-SA" sz="1800" dirty="0"/>
                        <a:t>التعريف الإجرائي</a:t>
                      </a:r>
                    </a:p>
                  </a:txBody>
                  <a:tcPr/>
                </a:tc>
                <a:extLst>
                  <a:ext uri="{0D108BD9-81ED-4DB2-BD59-A6C34878D82A}">
                    <a16:rowId xmlns:a16="http://schemas.microsoft.com/office/drawing/2014/main" val="2771621842"/>
                  </a:ext>
                </a:extLst>
              </a:tr>
              <a:tr h="1003375">
                <a:tc>
                  <a:txBody>
                    <a:bodyPr/>
                    <a:lstStyle/>
                    <a:p>
                      <a:pPr rtl="1"/>
                      <a:r>
                        <a:rPr lang="ar-SA" sz="1800" dirty="0"/>
                        <a:t>التابع </a:t>
                      </a:r>
                    </a:p>
                  </a:txBody>
                  <a:tcPr/>
                </a:tc>
                <a:tc>
                  <a:txBody>
                    <a:bodyPr/>
                    <a:lstStyle/>
                    <a:p>
                      <a:pPr rtl="1"/>
                      <a:r>
                        <a:rPr lang="ar-SA" sz="1800" dirty="0"/>
                        <a:t>مستوى استخدام الذكاء الاصطناعي</a:t>
                      </a:r>
                    </a:p>
                  </a:txBody>
                  <a:tcPr/>
                </a:tc>
                <a:tc>
                  <a:txBody>
                    <a:bodyPr/>
                    <a:lstStyle/>
                    <a:p>
                      <a:pPr rtl="1"/>
                      <a:r>
                        <a:rPr lang="ar-SA" sz="1800" dirty="0"/>
                        <a:t>درجة تكرار الاستخدام وتنوع الأغراض</a:t>
                      </a:r>
                    </a:p>
                  </a:txBody>
                  <a:tcPr/>
                </a:tc>
                <a:extLst>
                  <a:ext uri="{0D108BD9-81ED-4DB2-BD59-A6C34878D82A}">
                    <a16:rowId xmlns:a16="http://schemas.microsoft.com/office/drawing/2014/main" val="1854611951"/>
                  </a:ext>
                </a:extLst>
              </a:tr>
              <a:tr h="1003375">
                <a:tc>
                  <a:txBody>
                    <a:bodyPr/>
                    <a:lstStyle/>
                    <a:p>
                      <a:pPr rtl="1"/>
                      <a:r>
                        <a:rPr lang="ar-SA" sz="1800" dirty="0"/>
                        <a:t>المستقل الرئيسي </a:t>
                      </a:r>
                    </a:p>
                  </a:txBody>
                  <a:tcPr/>
                </a:tc>
                <a:tc>
                  <a:txBody>
                    <a:bodyPr/>
                    <a:lstStyle/>
                    <a:p>
                      <a:pPr rtl="1"/>
                      <a:r>
                        <a:rPr lang="ar-SA" sz="1800" dirty="0"/>
                        <a:t>مستوى الوعي بالذكاء الاصطناعي</a:t>
                      </a:r>
                    </a:p>
                  </a:txBody>
                  <a:tcPr/>
                </a:tc>
                <a:tc>
                  <a:txBody>
                    <a:bodyPr/>
                    <a:lstStyle/>
                    <a:p>
                      <a:pPr rtl="1"/>
                      <a:r>
                        <a:rPr lang="ar-SA" sz="1800" dirty="0"/>
                        <a:t>درجة المعرفة بالمفهوم والأدوات</a:t>
                      </a:r>
                    </a:p>
                  </a:txBody>
                  <a:tcPr/>
                </a:tc>
                <a:extLst>
                  <a:ext uri="{0D108BD9-81ED-4DB2-BD59-A6C34878D82A}">
                    <a16:rowId xmlns:a16="http://schemas.microsoft.com/office/drawing/2014/main" val="2126691074"/>
                  </a:ext>
                </a:extLst>
              </a:tr>
              <a:tr h="702362">
                <a:tc>
                  <a:txBody>
                    <a:bodyPr/>
                    <a:lstStyle/>
                    <a:p>
                      <a:pPr rtl="1"/>
                      <a:r>
                        <a:rPr lang="ar-SA" sz="1800" dirty="0"/>
                        <a:t>الوسيطة</a:t>
                      </a:r>
                    </a:p>
                  </a:txBody>
                  <a:tcPr/>
                </a:tc>
                <a:tc>
                  <a:txBody>
                    <a:bodyPr/>
                    <a:lstStyle/>
                    <a:p>
                      <a:pPr rtl="1"/>
                      <a:r>
                        <a:rPr lang="ar-SA" sz="1800" dirty="0"/>
                        <a:t> العمر، الجنس، التعليم، المحافظة</a:t>
                      </a:r>
                    </a:p>
                  </a:txBody>
                  <a:tcPr/>
                </a:tc>
                <a:tc>
                  <a:txBody>
                    <a:bodyPr/>
                    <a:lstStyle/>
                    <a:p>
                      <a:pPr rtl="1"/>
                      <a:r>
                        <a:rPr lang="ar-SA" sz="1800" dirty="0"/>
                        <a:t>بيانات شخصية تؤثر في العلاقة</a:t>
                      </a:r>
                    </a:p>
                  </a:txBody>
                  <a:tcPr/>
                </a:tc>
                <a:extLst>
                  <a:ext uri="{0D108BD9-81ED-4DB2-BD59-A6C34878D82A}">
                    <a16:rowId xmlns:a16="http://schemas.microsoft.com/office/drawing/2014/main" val="2370181160"/>
                  </a:ext>
                </a:extLst>
              </a:tr>
            </a:tbl>
          </a:graphicData>
        </a:graphic>
      </p:graphicFrame>
    </p:spTree>
    <p:extLst>
      <p:ext uri="{BB962C8B-B14F-4D97-AF65-F5344CB8AC3E}">
        <p14:creationId xmlns:p14="http://schemas.microsoft.com/office/powerpoint/2010/main" val="338740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212BB-262F-BCDF-D726-19A3E13C304D}"/>
              </a:ext>
            </a:extLst>
          </p:cNvPr>
          <p:cNvSpPr>
            <a:spLocks noGrp="1"/>
          </p:cNvSpPr>
          <p:nvPr>
            <p:ph type="title"/>
          </p:nvPr>
        </p:nvSpPr>
        <p:spPr>
          <a:xfrm>
            <a:off x="1303868" y="707812"/>
            <a:ext cx="9592732" cy="2954868"/>
          </a:xfrm>
        </p:spPr>
        <p:txBody>
          <a:bodyPr>
            <a:normAutofit/>
          </a:bodyPr>
          <a:lstStyle/>
          <a:p>
            <a:pPr algn="r"/>
            <a:r>
              <a:rPr lang="ar-SA" sz="2400" dirty="0">
                <a:solidFill>
                  <a:schemeClr val="accent4"/>
                </a:solidFill>
              </a:rPr>
              <a:t>الاعتبارات الأخلاقية (6 مبادئ):</a:t>
            </a:r>
            <a:br>
              <a:rPr lang="ar-SA" sz="2400" dirty="0"/>
            </a:br>
            <a:r>
              <a:rPr lang="ar-SA" sz="2400" dirty="0"/>
              <a:t>1. الموافقة المسبقة: صفحة ترحيب تشرح الهدف وتطلب الموافقة</a:t>
            </a:r>
            <a:br>
              <a:rPr lang="ar-SA" sz="2400" dirty="0"/>
            </a:br>
            <a:r>
              <a:rPr lang="ar-SA" sz="2400" dirty="0"/>
              <a:t>2. السرية التامة: عدم جمع بيانات تعريفية (هويه ، رقم، بريد)</a:t>
            </a:r>
            <a:br>
              <a:rPr lang="ar-SA" sz="2400" dirty="0"/>
            </a:br>
            <a:r>
              <a:rPr lang="ar-SA" sz="2400" dirty="0"/>
              <a:t>3. حق الانسحاب: حرية الانسحاب في أي وقت</a:t>
            </a:r>
            <a:br>
              <a:rPr lang="ar-SA" sz="2400" dirty="0"/>
            </a:br>
            <a:r>
              <a:rPr lang="ar-SA" sz="2400" dirty="0"/>
              <a:t>4. عدم الإضرار: لا أسئلة محرجة أو مضرة</a:t>
            </a:r>
            <a:br>
              <a:rPr lang="ar-SA" sz="2400" dirty="0"/>
            </a:br>
            <a:r>
              <a:rPr lang="ar-SA" sz="2400" dirty="0"/>
              <a:t>5. الشفافية: نشر النتائج كإجماليات جماعية فقط</a:t>
            </a:r>
            <a:br>
              <a:rPr lang="ar-SA" sz="2400" dirty="0"/>
            </a:br>
            <a:r>
              <a:rPr lang="ar-SA" sz="2400" dirty="0"/>
              <a:t>6. استبعاد غير المؤهلين: ردود من خارج أفغانستان أو خارج الفئة العمرية</a:t>
            </a:r>
          </a:p>
        </p:txBody>
      </p:sp>
      <p:sp>
        <p:nvSpPr>
          <p:cNvPr id="3" name="Text Placeholder 2">
            <a:extLst>
              <a:ext uri="{FF2B5EF4-FFF2-40B4-BE49-F238E27FC236}">
                <a16:creationId xmlns:a16="http://schemas.microsoft.com/office/drawing/2014/main" id="{9E46A021-E2AE-B930-B0C3-718B3A7FC94B}"/>
              </a:ext>
            </a:extLst>
          </p:cNvPr>
          <p:cNvSpPr>
            <a:spLocks noGrp="1"/>
          </p:cNvSpPr>
          <p:nvPr>
            <p:ph type="body" idx="1"/>
          </p:nvPr>
        </p:nvSpPr>
        <p:spPr>
          <a:xfrm>
            <a:off x="1303868" y="3769360"/>
            <a:ext cx="9592732" cy="2524759"/>
          </a:xfrm>
        </p:spPr>
        <p:txBody>
          <a:bodyPr>
            <a:normAutofit/>
          </a:bodyPr>
          <a:lstStyle/>
          <a:p>
            <a:pPr algn="r"/>
            <a:r>
              <a:rPr lang="ar-SA" dirty="0">
                <a:solidFill>
                  <a:schemeClr val="accent4"/>
                </a:solidFill>
              </a:rPr>
              <a:t>حدود البحث· مكانية: </a:t>
            </a:r>
            <a:r>
              <a:rPr lang="ar-SA" dirty="0"/>
              <a:t>الشباب المقيمين داخل أفغانستان فقط·</a:t>
            </a:r>
          </a:p>
          <a:p>
            <a:pPr algn="r"/>
            <a:r>
              <a:rPr lang="ar-SA" dirty="0"/>
              <a:t> </a:t>
            </a:r>
            <a:r>
              <a:rPr lang="ar-SA" dirty="0">
                <a:solidFill>
                  <a:schemeClr val="accent4"/>
                </a:solidFill>
              </a:rPr>
              <a:t>زمانية: </a:t>
            </a:r>
            <a:r>
              <a:rPr lang="ar-SA" dirty="0"/>
              <a:t>3 أشهر لجمع البيانات· </a:t>
            </a:r>
            <a:r>
              <a:rPr lang="ar-SA" dirty="0">
                <a:solidFill>
                  <a:schemeClr val="accent4"/>
                </a:solidFill>
              </a:rPr>
              <a:t>بشرية: </a:t>
            </a:r>
            <a:r>
              <a:rPr lang="ar-SA" dirty="0"/>
              <a:t>الفئة العمرية 15-40 سنة· </a:t>
            </a:r>
          </a:p>
          <a:p>
            <a:pPr algn="r"/>
            <a:r>
              <a:rPr lang="ar-SA" dirty="0">
                <a:solidFill>
                  <a:schemeClr val="accent4"/>
                </a:solidFill>
              </a:rPr>
              <a:t>موضوعية: </a:t>
            </a:r>
            <a:r>
              <a:rPr lang="ar-SA" dirty="0"/>
              <a:t>4 محاور فقط (وعي، استخدام، تحديات، فوائد)· </a:t>
            </a:r>
          </a:p>
          <a:p>
            <a:pPr algn="r"/>
            <a:r>
              <a:rPr lang="ar-SA" dirty="0">
                <a:solidFill>
                  <a:schemeClr val="accent4"/>
                </a:solidFill>
              </a:rPr>
              <a:t>منهجية: </a:t>
            </a:r>
            <a:r>
              <a:rPr lang="ar-SA" dirty="0"/>
              <a:t>عينة غير احتمالية - النتائج تمثل "الشباب النشط رقمياً" فقط</a:t>
            </a:r>
          </a:p>
        </p:txBody>
      </p:sp>
    </p:spTree>
    <p:extLst>
      <p:ext uri="{BB962C8B-B14F-4D97-AF65-F5344CB8AC3E}">
        <p14:creationId xmlns:p14="http://schemas.microsoft.com/office/powerpoint/2010/main" val="2895018124"/>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8D98D-785F-84C5-1E04-8341A4F9615C}"/>
              </a:ext>
            </a:extLst>
          </p:cNvPr>
          <p:cNvSpPr>
            <a:spLocks noGrp="1"/>
          </p:cNvSpPr>
          <p:nvPr>
            <p:ph type="title"/>
          </p:nvPr>
        </p:nvSpPr>
        <p:spPr>
          <a:xfrm>
            <a:off x="6934200" y="845835"/>
            <a:ext cx="4166079" cy="538465"/>
          </a:xfrm>
        </p:spPr>
        <p:txBody>
          <a:bodyPr/>
          <a:lstStyle/>
          <a:p>
            <a:r>
              <a:rPr lang="ar-SA" dirty="0">
                <a:solidFill>
                  <a:schemeClr val="accent4"/>
                </a:solidFill>
              </a:rPr>
              <a:t>أبرز المراجع</a:t>
            </a:r>
          </a:p>
        </p:txBody>
      </p:sp>
      <p:graphicFrame>
        <p:nvGraphicFramePr>
          <p:cNvPr id="5" name="Content Placeholder 4">
            <a:extLst>
              <a:ext uri="{FF2B5EF4-FFF2-40B4-BE49-F238E27FC236}">
                <a16:creationId xmlns:a16="http://schemas.microsoft.com/office/drawing/2014/main" id="{53340114-4F30-126F-EF00-0BB104D15562}"/>
              </a:ext>
            </a:extLst>
          </p:cNvPr>
          <p:cNvGraphicFramePr>
            <a:graphicFrameLocks noGrp="1"/>
          </p:cNvGraphicFramePr>
          <p:nvPr>
            <p:ph idx="1"/>
            <p:extLst>
              <p:ext uri="{D42A27DB-BD31-4B8C-83A1-F6EECF244321}">
                <p14:modId xmlns:p14="http://schemas.microsoft.com/office/powerpoint/2010/main" val="3645726946"/>
              </p:ext>
            </p:extLst>
          </p:nvPr>
        </p:nvGraphicFramePr>
        <p:xfrm>
          <a:off x="1333021" y="1997717"/>
          <a:ext cx="4986780" cy="2797877"/>
        </p:xfrm>
        <a:graphic>
          <a:graphicData uri="http://schemas.openxmlformats.org/drawingml/2006/table">
            <a:tbl>
              <a:tblPr rtl="1" firstRow="1" bandRow="1">
                <a:tableStyleId>{7DF18680-E054-41AD-8BC1-D1AEF772440D}</a:tableStyleId>
              </a:tblPr>
              <a:tblGrid>
                <a:gridCol w="1062001">
                  <a:extLst>
                    <a:ext uri="{9D8B030D-6E8A-4147-A177-3AD203B41FA5}">
                      <a16:colId xmlns:a16="http://schemas.microsoft.com/office/drawing/2014/main" val="379808621"/>
                    </a:ext>
                  </a:extLst>
                </a:gridCol>
                <a:gridCol w="2844800">
                  <a:extLst>
                    <a:ext uri="{9D8B030D-6E8A-4147-A177-3AD203B41FA5}">
                      <a16:colId xmlns:a16="http://schemas.microsoft.com/office/drawing/2014/main" val="2832095698"/>
                    </a:ext>
                  </a:extLst>
                </a:gridCol>
                <a:gridCol w="1079979">
                  <a:extLst>
                    <a:ext uri="{9D8B030D-6E8A-4147-A177-3AD203B41FA5}">
                      <a16:colId xmlns:a16="http://schemas.microsoft.com/office/drawing/2014/main" val="2361569667"/>
                    </a:ext>
                  </a:extLst>
                </a:gridCol>
              </a:tblGrid>
              <a:tr h="603317">
                <a:tc>
                  <a:txBody>
                    <a:bodyPr/>
                    <a:lstStyle/>
                    <a:p>
                      <a:pPr rtl="1"/>
                      <a:r>
                        <a:rPr lang="ar-SA" dirty="0"/>
                        <a:t>الشهر</a:t>
                      </a:r>
                    </a:p>
                  </a:txBody>
                  <a:tcPr/>
                </a:tc>
                <a:tc>
                  <a:txBody>
                    <a:bodyPr/>
                    <a:lstStyle/>
                    <a:p>
                      <a:pPr rtl="1"/>
                      <a:r>
                        <a:rPr lang="ar-SA" dirty="0"/>
                        <a:t>النشاط</a:t>
                      </a:r>
                    </a:p>
                  </a:txBody>
                  <a:tcPr/>
                </a:tc>
                <a:tc>
                  <a:txBody>
                    <a:bodyPr/>
                    <a:lstStyle/>
                    <a:p>
                      <a:pPr rtl="1"/>
                      <a:r>
                        <a:rPr lang="ar-SA" dirty="0"/>
                        <a:t>الاسبوع</a:t>
                      </a:r>
                    </a:p>
                  </a:txBody>
                  <a:tcPr/>
                </a:tc>
                <a:extLst>
                  <a:ext uri="{0D108BD9-81ED-4DB2-BD59-A6C34878D82A}">
                    <a16:rowId xmlns:a16="http://schemas.microsoft.com/office/drawing/2014/main" val="1857724505"/>
                  </a:ext>
                </a:extLst>
              </a:tr>
              <a:tr h="611696">
                <a:tc>
                  <a:txBody>
                    <a:bodyPr/>
                    <a:lstStyle/>
                    <a:p>
                      <a:pPr rtl="1"/>
                      <a:r>
                        <a:rPr lang="ar-SA" dirty="0"/>
                        <a:t>الاول</a:t>
                      </a:r>
                    </a:p>
                  </a:txBody>
                  <a:tcPr/>
                </a:tc>
                <a:tc>
                  <a:txBody>
                    <a:bodyPr/>
                    <a:lstStyle/>
                    <a:p>
                      <a:pPr rtl="1"/>
                      <a:r>
                        <a:rPr lang="ar-SA" dirty="0"/>
                        <a:t>مراجعة الأدبيات + تصميم الاستبانة + دراسة تجريبية</a:t>
                      </a:r>
                    </a:p>
                  </a:txBody>
                  <a:tcPr/>
                </a:tc>
                <a:tc>
                  <a:txBody>
                    <a:bodyPr/>
                    <a:lstStyle/>
                    <a:p>
                      <a:pPr rtl="1"/>
                      <a:r>
                        <a:rPr lang="ar-SA" dirty="0"/>
                        <a:t>1-4</a:t>
                      </a:r>
                    </a:p>
                  </a:txBody>
                  <a:tcPr/>
                </a:tc>
                <a:extLst>
                  <a:ext uri="{0D108BD9-81ED-4DB2-BD59-A6C34878D82A}">
                    <a16:rowId xmlns:a16="http://schemas.microsoft.com/office/drawing/2014/main" val="4284731022"/>
                  </a:ext>
                </a:extLst>
              </a:tr>
              <a:tr h="611696">
                <a:tc>
                  <a:txBody>
                    <a:bodyPr/>
                    <a:lstStyle/>
                    <a:p>
                      <a:pPr rtl="1"/>
                      <a:r>
                        <a:rPr lang="ar-SA" dirty="0"/>
                        <a:t>الثاني</a:t>
                      </a:r>
                    </a:p>
                  </a:txBody>
                  <a:tcPr/>
                </a:tc>
                <a:tc>
                  <a:txBody>
                    <a:bodyPr/>
                    <a:lstStyle/>
                    <a:p>
                      <a:pPr rtl="1"/>
                      <a:r>
                        <a:rPr lang="ar-SA" dirty="0"/>
                        <a:t> توزيع الاستبانة وجمع البيانات + متابعة </a:t>
                      </a:r>
                    </a:p>
                  </a:txBody>
                  <a:tcPr/>
                </a:tc>
                <a:tc>
                  <a:txBody>
                    <a:bodyPr/>
                    <a:lstStyle/>
                    <a:p>
                      <a:pPr rtl="1"/>
                      <a:r>
                        <a:rPr lang="ar-SA" dirty="0"/>
                        <a:t>5-8</a:t>
                      </a:r>
                    </a:p>
                  </a:txBody>
                  <a:tcPr/>
                </a:tc>
                <a:extLst>
                  <a:ext uri="{0D108BD9-81ED-4DB2-BD59-A6C34878D82A}">
                    <a16:rowId xmlns:a16="http://schemas.microsoft.com/office/drawing/2014/main" val="2401541746"/>
                  </a:ext>
                </a:extLst>
              </a:tr>
              <a:tr h="611696">
                <a:tc>
                  <a:txBody>
                    <a:bodyPr/>
                    <a:lstStyle/>
                    <a:p>
                      <a:pPr rtl="1"/>
                      <a:r>
                        <a:rPr lang="ar-SA" dirty="0"/>
                        <a:t>الثالث</a:t>
                      </a:r>
                    </a:p>
                  </a:txBody>
                  <a:tcPr/>
                </a:tc>
                <a:tc>
                  <a:txBody>
                    <a:bodyPr/>
                    <a:lstStyle/>
                    <a:p>
                      <a:pPr rtl="1"/>
                      <a:r>
                        <a:rPr lang="ar-SA" dirty="0"/>
                        <a:t>تحليل البيانات (</a:t>
                      </a:r>
                      <a:r>
                        <a:rPr lang="en-US" dirty="0"/>
                        <a:t>SPSS) + </a:t>
                      </a:r>
                      <a:r>
                        <a:rPr lang="ar-SA" dirty="0"/>
                        <a:t>كتابة النتائج والتوصيات + المراجعة النهائية</a:t>
                      </a:r>
                    </a:p>
                  </a:txBody>
                  <a:tcPr/>
                </a:tc>
                <a:tc>
                  <a:txBody>
                    <a:bodyPr/>
                    <a:lstStyle/>
                    <a:p>
                      <a:pPr rtl="1"/>
                      <a:r>
                        <a:rPr lang="ar-SA" dirty="0"/>
                        <a:t>9-12</a:t>
                      </a:r>
                    </a:p>
                  </a:txBody>
                  <a:tcPr/>
                </a:tc>
                <a:extLst>
                  <a:ext uri="{0D108BD9-81ED-4DB2-BD59-A6C34878D82A}">
                    <a16:rowId xmlns:a16="http://schemas.microsoft.com/office/drawing/2014/main" val="3474915186"/>
                  </a:ext>
                </a:extLst>
              </a:tr>
            </a:tbl>
          </a:graphicData>
        </a:graphic>
      </p:graphicFrame>
      <p:sp>
        <p:nvSpPr>
          <p:cNvPr id="4" name="Text Placeholder 3">
            <a:extLst>
              <a:ext uri="{FF2B5EF4-FFF2-40B4-BE49-F238E27FC236}">
                <a16:creationId xmlns:a16="http://schemas.microsoft.com/office/drawing/2014/main" id="{128D26C4-3027-E591-9889-5AFF6AC8B0A1}"/>
              </a:ext>
            </a:extLst>
          </p:cNvPr>
          <p:cNvSpPr>
            <a:spLocks noGrp="1"/>
          </p:cNvSpPr>
          <p:nvPr>
            <p:ph type="body" sz="half" idx="2"/>
          </p:nvPr>
        </p:nvSpPr>
        <p:spPr>
          <a:xfrm>
            <a:off x="6794500" y="1997717"/>
            <a:ext cx="4166079" cy="2862565"/>
          </a:xfrm>
        </p:spPr>
        <p:txBody>
          <a:bodyPr>
            <a:noAutofit/>
          </a:bodyPr>
          <a:lstStyle/>
          <a:p>
            <a:r>
              <a:rPr lang="en-US" dirty="0"/>
              <a:t>1-Davis, F. D. (1989)</a:t>
            </a:r>
          </a:p>
          <a:p>
            <a:r>
              <a:rPr lang="en-US" dirty="0"/>
              <a:t> </a:t>
            </a:r>
            <a:r>
              <a:rPr lang="ar-SA" dirty="0"/>
              <a:t>نموذج قبول التكنولوجيا </a:t>
            </a:r>
            <a:r>
              <a:rPr lang="en-US" dirty="0"/>
              <a:t>TAM</a:t>
            </a:r>
          </a:p>
          <a:p>
            <a:r>
              <a:rPr lang="en-US" dirty="0"/>
              <a:t>2. Karimi, R. (2025)  </a:t>
            </a:r>
            <a:endParaRPr lang="ar-SA" dirty="0"/>
          </a:p>
          <a:p>
            <a:r>
              <a:rPr lang="ar-SA" dirty="0"/>
              <a:t>وعي المحاضرين الأفغان بـ </a:t>
            </a:r>
            <a:r>
              <a:rPr lang="en-US" dirty="0"/>
              <a:t>ChatGPT</a:t>
            </a:r>
          </a:p>
          <a:p>
            <a:r>
              <a:rPr lang="en-US" dirty="0"/>
              <a:t>3. Sediqi, M., et al. (2024) </a:t>
            </a:r>
            <a:r>
              <a:rPr lang="ar-SA" dirty="0"/>
              <a:t> </a:t>
            </a:r>
          </a:p>
          <a:p>
            <a:r>
              <a:rPr lang="ar-SA" dirty="0"/>
              <a:t>طلاب الطب في هرات</a:t>
            </a:r>
          </a:p>
          <a:p>
            <a:r>
              <a:rPr lang="ar-SA" dirty="0"/>
              <a:t>4 </a:t>
            </a:r>
            <a:r>
              <a:rPr lang="en-US" dirty="0"/>
              <a:t>Afghan Youth Research Center (2024) - </a:t>
            </a:r>
            <a:r>
              <a:rPr lang="ar-SA" dirty="0"/>
              <a:t>الشباب الأفغاني</a:t>
            </a:r>
          </a:p>
          <a:p>
            <a:r>
              <a:rPr lang="ar-SA" dirty="0"/>
              <a:t>5. </a:t>
            </a:r>
            <a:r>
              <a:rPr lang="en-US" dirty="0"/>
              <a:t>Wafa, A. (2024) - </a:t>
            </a:r>
            <a:r>
              <a:rPr lang="ar-SA" dirty="0"/>
              <a:t> التعليم في أفغانستان</a:t>
            </a:r>
          </a:p>
          <a:p>
            <a:r>
              <a:rPr lang="ar-SA" dirty="0"/>
              <a:t>6. </a:t>
            </a:r>
            <a:r>
              <a:rPr lang="en-US" dirty="0"/>
              <a:t>UNESCO (2023) - </a:t>
            </a:r>
            <a:r>
              <a:rPr lang="ar-SA" dirty="0"/>
              <a:t> الذكاء الاصطناعي والشباب في الدول النامية</a:t>
            </a:r>
          </a:p>
        </p:txBody>
      </p:sp>
      <p:sp>
        <p:nvSpPr>
          <p:cNvPr id="6" name="TextBox 5">
            <a:extLst>
              <a:ext uri="{FF2B5EF4-FFF2-40B4-BE49-F238E27FC236}">
                <a16:creationId xmlns:a16="http://schemas.microsoft.com/office/drawing/2014/main" id="{D2A67A7D-D401-52A7-387B-779D4A80B69A}"/>
              </a:ext>
            </a:extLst>
          </p:cNvPr>
          <p:cNvSpPr txBox="1"/>
          <p:nvPr/>
        </p:nvSpPr>
        <p:spPr>
          <a:xfrm>
            <a:off x="3238500" y="922635"/>
            <a:ext cx="1676400" cy="461665"/>
          </a:xfrm>
          <a:prstGeom prst="rect">
            <a:avLst/>
          </a:prstGeom>
          <a:noFill/>
        </p:spPr>
        <p:txBody>
          <a:bodyPr wrap="square" rtlCol="1">
            <a:spAutoFit/>
          </a:bodyPr>
          <a:lstStyle/>
          <a:p>
            <a:r>
              <a:rPr lang="ar-SA" sz="2400" dirty="0">
                <a:solidFill>
                  <a:schemeClr val="accent4"/>
                </a:solidFill>
              </a:rPr>
              <a:t>الجدول الزمني</a:t>
            </a:r>
          </a:p>
        </p:txBody>
      </p:sp>
    </p:spTree>
    <p:extLst>
      <p:ext uri="{BB962C8B-B14F-4D97-AF65-F5344CB8AC3E}">
        <p14:creationId xmlns:p14="http://schemas.microsoft.com/office/powerpoint/2010/main" val="1450719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FB0CF1-87B1-03A0-9F7C-49DB71F580DE}"/>
              </a:ext>
            </a:extLst>
          </p:cNvPr>
          <p:cNvSpPr txBox="1"/>
          <p:nvPr/>
        </p:nvSpPr>
        <p:spPr>
          <a:xfrm>
            <a:off x="3454400" y="2565400"/>
            <a:ext cx="5778500" cy="707886"/>
          </a:xfrm>
          <a:prstGeom prst="rect">
            <a:avLst/>
          </a:prstGeom>
          <a:noFill/>
        </p:spPr>
        <p:txBody>
          <a:bodyPr wrap="square" rtlCol="1">
            <a:spAutoFit/>
          </a:bodyPr>
          <a:lstStyle/>
          <a:p>
            <a:pPr algn="ctr"/>
            <a:r>
              <a:rPr lang="ar-SA" sz="4000" dirty="0">
                <a:solidFill>
                  <a:schemeClr val="accent4"/>
                </a:solidFill>
              </a:rPr>
              <a:t>شكرا</a:t>
            </a:r>
            <a:r>
              <a:rPr lang="ar-SA" dirty="0"/>
              <a:t>  </a:t>
            </a:r>
            <a:r>
              <a:rPr lang="ar-SA" sz="4000" dirty="0">
                <a:solidFill>
                  <a:schemeClr val="accent4"/>
                </a:solidFill>
              </a:rPr>
              <a:t>لكم</a:t>
            </a:r>
          </a:p>
        </p:txBody>
      </p:sp>
    </p:spTree>
    <p:extLst>
      <p:ext uri="{BB962C8B-B14F-4D97-AF65-F5344CB8AC3E}">
        <p14:creationId xmlns:p14="http://schemas.microsoft.com/office/powerpoint/2010/main" val="29368959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1211</TotalTime>
  <Words>894</Words>
  <Application>Microsoft Office PowerPoint</Application>
  <PresentationFormat>Widescreen</PresentationFormat>
  <Paragraphs>115</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Garamond</vt:lpstr>
      <vt:lpstr>Organic</vt:lpstr>
      <vt:lpstr>الوعي باستخدام الذكاء الاصطناعي لدى الشباب الافغاني  دراسة ميدانية عبر الانترنت </vt:lpstr>
      <vt:lpstr>المقدمة وإشكالية البحث</vt:lpstr>
      <vt:lpstr>الهدف العام: قياس مستوى الوعي باستخدام تقنيات الذكاء الاصطناعي لدى الشباب الأفغاني،  وتحديد أبرز التحديات</vt:lpstr>
      <vt:lpstr>أسئلة البحث  الأسئلة المحورية  1-ما مدى وعي الشباب الأفغاني بمصطلح وأدوات الذكاء الاصطناعي؟ 2. ما هي أنماط استخدامهم وأغراضهم الأساسية من هذه التقنيات؟ 3. ما هي أبرز التحديات والمعوقات التي تواجههم؟ 4. هل تختلف مستويات الوعي والاستخدام باختلاف العمر والجنس ومستوى التعليم والمحافظة</vt:lpstr>
      <vt:lpstr>ملائمة النظريتين للسياق الأفغاني:  ضعف البنية التحتية الرقمية + تباين مستويات المعرفة الرقمية بين المحافظات</vt:lpstr>
      <vt:lpstr>الفجوة البحثية التي تسدها هذه الدراسة·  توسع جغرافي: تغطية معظم محافظات أفغانستان· تنوع الفئات: عمر 15-40 سنة،  خلفيات تعليمية ومهنية متنوعة· اختبار إحصائي: فروض حول تأثير المتغيرات الديموغرافية</vt:lpstr>
      <vt:lpstr>أداة جمع البيانات·  استبانة إلكترونية عبر Google Forms·  مقياس لكرت الخماسي·  مترجمة إلى الفارسية والبشتونية· 15 سؤالاً في 4 محاور التوزيع·  مجموعات فيسبوك، واتساب، تيليغرام· تقنية كرة الثلج لزيادة الانتشار·  مدة الجمع: شهر واحد</vt:lpstr>
      <vt:lpstr>المتغيرات والفرضيات</vt:lpstr>
      <vt:lpstr>الاعتبارات الأخلاقية (6 مبادئ): 1. الموافقة المسبقة: صفحة ترحيب تشرح الهدف وتطلب الموافقة 2. السرية التامة: عدم جمع بيانات تعريفية (هويه ، رقم، بريد) 3. حق الانسحاب: حرية الانسحاب في أي وقت 4. عدم الإضرار: لا أسئلة محرجة أو مضرة 5. الشفافية: نشر النتائج كإجماليات جماعية فقط 6. استبعاد غير المؤهلين: ردود من خارج أفغانستان أو خارج الفئة العمرية</vt:lpstr>
      <vt:lpstr>أبرز المراجع</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leena yar</dc:creator>
  <cp:lastModifiedBy>leena yar</cp:lastModifiedBy>
  <cp:revision>1</cp:revision>
  <dcterms:created xsi:type="dcterms:W3CDTF">2026-07-30T19:18:04Z</dcterms:created>
  <dcterms:modified xsi:type="dcterms:W3CDTF">2026-07-31T21:46:07Z</dcterms:modified>
</cp:coreProperties>
</file>