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480" r:id="rId5"/>
    <p:sldId id="303" r:id="rId6"/>
    <p:sldId id="276" r:id="rId7"/>
    <p:sldId id="495" r:id="rId8"/>
    <p:sldId id="496" r:id="rId9"/>
    <p:sldId id="497" r:id="rId10"/>
    <p:sldId id="498" r:id="rId11"/>
    <p:sldId id="499" r:id="rId12"/>
    <p:sldId id="500" r:id="rId13"/>
    <p:sldId id="501" r:id="rId14"/>
    <p:sldId id="502" r:id="rId15"/>
    <p:sldId id="503" r:id="rId16"/>
    <p:sldId id="504" r:id="rId17"/>
    <p:sldId id="549" r:id="rId18"/>
    <p:sldId id="506" r:id="rId19"/>
    <p:sldId id="507" r:id="rId20"/>
    <p:sldId id="313" r:id="rId21"/>
    <p:sldId id="508" r:id="rId22"/>
    <p:sldId id="509" r:id="rId23"/>
    <p:sldId id="511" r:id="rId24"/>
    <p:sldId id="550" r:id="rId25"/>
    <p:sldId id="512" r:id="rId26"/>
    <p:sldId id="513" r:id="rId27"/>
    <p:sldId id="515" r:id="rId28"/>
    <p:sldId id="551" r:id="rId29"/>
    <p:sldId id="552" r:id="rId30"/>
    <p:sldId id="553" r:id="rId31"/>
    <p:sldId id="554" r:id="rId32"/>
    <p:sldId id="555" r:id="rId33"/>
    <p:sldId id="556" r:id="rId34"/>
    <p:sldId id="557" r:id="rId35"/>
    <p:sldId id="517" r:id="rId36"/>
    <p:sldId id="558" r:id="rId37"/>
    <p:sldId id="559" r:id="rId38"/>
    <p:sldId id="560" r:id="rId39"/>
    <p:sldId id="561" r:id="rId40"/>
    <p:sldId id="519" r:id="rId41"/>
    <p:sldId id="520" r:id="rId42"/>
    <p:sldId id="522" r:id="rId43"/>
    <p:sldId id="523" r:id="rId44"/>
    <p:sldId id="562" r:id="rId45"/>
    <p:sldId id="563" r:id="rId46"/>
    <p:sldId id="525" r:id="rId47"/>
    <p:sldId id="526" r:id="rId48"/>
    <p:sldId id="528" r:id="rId49"/>
    <p:sldId id="529" r:id="rId50"/>
    <p:sldId id="531" r:id="rId51"/>
    <p:sldId id="564" r:id="rId52"/>
    <p:sldId id="532" r:id="rId53"/>
    <p:sldId id="565" r:id="rId54"/>
    <p:sldId id="566" r:id="rId55"/>
    <p:sldId id="536" r:id="rId56"/>
    <p:sldId id="567" r:id="rId57"/>
    <p:sldId id="568" r:id="rId58"/>
    <p:sldId id="537" r:id="rId59"/>
    <p:sldId id="538" r:id="rId60"/>
    <p:sldId id="569" r:id="rId61"/>
    <p:sldId id="570" r:id="rId62"/>
    <p:sldId id="540" r:id="rId63"/>
    <p:sldId id="571"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6"/>
            <p14:sldId id="495"/>
            <p14:sldId id="496"/>
            <p14:sldId id="497"/>
            <p14:sldId id="498"/>
            <p14:sldId id="499"/>
            <p14:sldId id="500"/>
            <p14:sldId id="501"/>
            <p14:sldId id="502"/>
            <p14:sldId id="503"/>
            <p14:sldId id="504"/>
            <p14:sldId id="549"/>
            <p14:sldId id="506"/>
            <p14:sldId id="507"/>
            <p14:sldId id="313"/>
            <p14:sldId id="508"/>
            <p14:sldId id="509"/>
            <p14:sldId id="511"/>
            <p14:sldId id="550"/>
            <p14:sldId id="512"/>
            <p14:sldId id="513"/>
            <p14:sldId id="515"/>
            <p14:sldId id="551"/>
            <p14:sldId id="552"/>
            <p14:sldId id="553"/>
            <p14:sldId id="554"/>
            <p14:sldId id="555"/>
            <p14:sldId id="556"/>
            <p14:sldId id="557"/>
            <p14:sldId id="517"/>
            <p14:sldId id="558"/>
            <p14:sldId id="559"/>
            <p14:sldId id="560"/>
            <p14:sldId id="561"/>
            <p14:sldId id="519"/>
            <p14:sldId id="520"/>
            <p14:sldId id="522"/>
            <p14:sldId id="523"/>
            <p14:sldId id="562"/>
            <p14:sldId id="563"/>
            <p14:sldId id="525"/>
            <p14:sldId id="526"/>
            <p14:sldId id="528"/>
            <p14:sldId id="529"/>
            <p14:sldId id="531"/>
            <p14:sldId id="564"/>
            <p14:sldId id="532"/>
            <p14:sldId id="565"/>
            <p14:sldId id="566"/>
            <p14:sldId id="536"/>
            <p14:sldId id="567"/>
            <p14:sldId id="568"/>
            <p14:sldId id="537"/>
            <p14:sldId id="538"/>
            <p14:sldId id="569"/>
            <p14:sldId id="570"/>
            <p14:sldId id="540"/>
            <p14:sldId id="571"/>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360" autoAdjust="0"/>
  </p:normalViewPr>
  <p:slideViewPr>
    <p:cSldViewPr snapToGrid="0">
      <p:cViewPr varScale="1">
        <p:scale>
          <a:sx n="82" d="100"/>
          <a:sy n="82" d="100"/>
        </p:scale>
        <p:origin x="-691" y="-86"/>
      </p:cViewPr>
      <p:guideLst>
        <p:guide orient="horz" pos="2160"/>
        <p:guide pos="3840"/>
      </p:guideLst>
    </p:cSldViewPr>
  </p:slideViewPr>
  <p:notesTextViewPr>
    <p:cViewPr>
      <p:scale>
        <a:sx n="1" d="1"/>
        <a:sy n="1" d="1"/>
      </p:scale>
      <p:origin x="0" y="0"/>
    </p:cViewPr>
  </p:notesTextViewPr>
  <p:sorterViewPr>
    <p:cViewPr>
      <p:scale>
        <a:sx n="100" d="100"/>
        <a:sy n="100" d="100"/>
      </p:scale>
      <p:origin x="0" y="11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slide" Target="slides/slide57.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6881979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13.xml"/><Relationship Id="rId7" Type="http://schemas.openxmlformats.org/officeDocument/2006/relationships/image" Target="../media/image7.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6.jpeg"/><Relationship Id="rId5" Type="http://schemas.openxmlformats.org/officeDocument/2006/relationships/image" Target="../media/image5.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4.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4.wav"/><Relationship Id="rId1" Type="http://schemas.microsoft.com/office/2007/relationships/media" Target="../media/media4.wav"/><Relationship Id="rId5" Type="http://schemas.openxmlformats.org/officeDocument/2006/relationships/image" Target="../media/image4.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5.wav"/><Relationship Id="rId1" Type="http://schemas.microsoft.com/office/2007/relationships/media" Target="../media/media5.wav"/><Relationship Id="rId5" Type="http://schemas.openxmlformats.org/officeDocument/2006/relationships/image" Target="../media/image4.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4.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8.wav"/><Relationship Id="rId1" Type="http://schemas.microsoft.com/office/2007/relationships/media" Target="../media/media8.wav"/><Relationship Id="rId5" Type="http://schemas.openxmlformats.org/officeDocument/2006/relationships/image" Target="../media/image4.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1.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10.jpeg"/><Relationship Id="rId1" Type="http://schemas.openxmlformats.org/officeDocument/2006/relationships/slideLayout" Target="../slideLayouts/slideLayout16.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الثانية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a16="http://schemas.microsoft.com/office/drawing/2014/main" xmlns=""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552238" y="62182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20666"/>
    </mc:Choice>
    <mc:Fallback>
      <p:transition spd="slow" advTm="206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6"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4440639"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تصميم البحث العلمي </a:t>
            </a: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552238" y="62182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6611"/>
    </mc:Choice>
    <mc:Fallback>
      <p:transition spd="slow" advTm="66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546632" y="808793"/>
            <a:ext cx="7034614" cy="707886"/>
          </a:xfrm>
          <a:prstGeom prst="rect">
            <a:avLst/>
          </a:prstGeom>
          <a:noFill/>
        </p:spPr>
        <p:txBody>
          <a:bodyPr wrap="square" rtlCol="0">
            <a:spAutoFit/>
          </a:bodyPr>
          <a:lstStyle/>
          <a:p>
            <a:pPr algn="r" rtl="1"/>
            <a:r>
              <a:rPr lang="ar-EG" sz="4000" b="1" dirty="0">
                <a:latin typeface="Alexandria" charset="0"/>
                <a:cs typeface="Alexandria" charset="0"/>
              </a:rPr>
              <a:t>أنواع البحث العلمي</a:t>
            </a:r>
          </a:p>
        </p:txBody>
      </p:sp>
      <p:sp>
        <p:nvSpPr>
          <p:cNvPr id="48" name="TextBox 47"/>
          <p:cNvSpPr txBox="1"/>
          <p:nvPr/>
        </p:nvSpPr>
        <p:spPr>
          <a:xfrm>
            <a:off x="546632" y="1856868"/>
            <a:ext cx="10541000" cy="4031873"/>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D3956"/>
                </a:solidFill>
                <a:effectLst/>
                <a:uLnTx/>
                <a:uFillTx/>
                <a:latin typeface="Alexandria" charset="0"/>
                <a:ea typeface="+mn-ea"/>
                <a:cs typeface="Alexandria" charset="0"/>
              </a:rPr>
              <a:t>البحث التطبيقي </a:t>
            </a:r>
            <a:r>
              <a:rPr kumimoji="0" lang="en-US" sz="3200" b="1" i="0" u="none" strike="noStrike" kern="1200" cap="none" spc="0" normalizeH="0" baseline="0" noProof="0" dirty="0">
                <a:ln>
                  <a:noFill/>
                </a:ln>
                <a:solidFill>
                  <a:srgbClr val="2D3956"/>
                </a:solidFill>
                <a:effectLst/>
                <a:uLnTx/>
                <a:uFillTx/>
                <a:latin typeface="Alexandria" charset="0"/>
                <a:ea typeface="+mn-ea"/>
                <a:cs typeface="Alexandria" charset="0"/>
              </a:rPr>
              <a:t>Applied Research</a:t>
            </a:r>
            <a:endParaRPr kumimoji="0" lang="ar-EG" sz="3200" b="1"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srgbClr val="2D3956"/>
                </a:solidFill>
                <a:effectLst/>
                <a:uLnTx/>
                <a:uFillTx/>
                <a:latin typeface="Alexandria" charset="0"/>
                <a:ea typeface="+mn-ea"/>
                <a:cs typeface="Alexandria" charset="0"/>
              </a:rPr>
              <a:t>	</a:t>
            </a:r>
            <a:r>
              <a:rPr kumimoji="0" lang="ar-EG" sz="3200" b="0" i="0" u="none" strike="noStrike" kern="1200" cap="none" spc="0" normalizeH="0" baseline="0" noProof="0" dirty="0">
                <a:ln>
                  <a:noFill/>
                </a:ln>
                <a:solidFill>
                  <a:srgbClr val="2D3956"/>
                </a:solidFill>
                <a:effectLst/>
                <a:uLnTx/>
                <a:uFillTx/>
                <a:latin typeface="Alexandria" charset="0"/>
                <a:ea typeface="+mn-ea"/>
                <a:cs typeface="Alexandria" charset="0"/>
              </a:rPr>
              <a:t>إيجاد حل مشكلات قائمة لدى المؤسسات ، أو التوصل إلى علاج </a:t>
            </a: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3200" b="0" i="0" u="none" strike="noStrike" kern="1200" cap="none" spc="0" normalizeH="0" baseline="0" noProof="0" dirty="0">
                <a:ln>
                  <a:noFill/>
                </a:ln>
                <a:solidFill>
                  <a:srgbClr val="2D3956"/>
                </a:solidFill>
                <a:effectLst/>
                <a:uLnTx/>
                <a:uFillTx/>
                <a:latin typeface="Alexandria" charset="0"/>
                <a:ea typeface="+mn-ea"/>
                <a:cs typeface="Alexandria" charset="0"/>
              </a:rPr>
              <a:t>	تعتمد على التجارب المخبرية والدراسات الميدانية للتأكد من إمكانية تطبيق النتائج في الواقع </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2D3956"/>
                </a:solidFill>
                <a:effectLst/>
                <a:uLnTx/>
                <a:uFillTx/>
                <a:latin typeface="Alexandria" charset="0"/>
                <a:ea typeface="+mn-ea"/>
                <a:cs typeface="Alexandria" charset="0"/>
              </a:rPr>
              <a:t>البحث النظري </a:t>
            </a:r>
            <a:r>
              <a:rPr kumimoji="0" lang="en-US" sz="3200" b="1" i="0" u="none" strike="noStrike" kern="1200" cap="none" spc="0" normalizeH="0" baseline="0" noProof="0" dirty="0">
                <a:ln>
                  <a:noFill/>
                </a:ln>
                <a:solidFill>
                  <a:srgbClr val="2D3956"/>
                </a:solidFill>
                <a:effectLst/>
                <a:uLnTx/>
                <a:uFillTx/>
                <a:latin typeface="Alexandria" charset="0"/>
                <a:ea typeface="+mn-ea"/>
                <a:cs typeface="Alexandria" charset="0"/>
              </a:rPr>
              <a:t>Pure Research</a:t>
            </a:r>
            <a:endParaRPr kumimoji="0" lang="ar-EG" sz="3200" b="1" i="0" u="none" strike="noStrike" kern="1200" cap="none" spc="0" normalizeH="0" baseline="0" noProof="0" dirty="0">
              <a:ln>
                <a:noFill/>
              </a:ln>
              <a:solidFill>
                <a:srgbClr val="2D3956"/>
              </a:solidFill>
              <a:effectLst/>
              <a:uLnTx/>
              <a:uFillTx/>
              <a:latin typeface="Alexandria" charset="0"/>
              <a:ea typeface="+mn-ea"/>
              <a:cs typeface="Alexandria" charset="0"/>
            </a:endParaRP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3200" b="0" i="0" u="none" strike="noStrike" kern="1200" cap="none" spc="0" normalizeH="0" baseline="0" noProof="0" dirty="0">
                <a:ln>
                  <a:noFill/>
                </a:ln>
                <a:solidFill>
                  <a:srgbClr val="2D3956"/>
                </a:solidFill>
                <a:effectLst/>
                <a:uLnTx/>
                <a:uFillTx/>
                <a:latin typeface="Alexandria" charset="0"/>
                <a:ea typeface="+mn-ea"/>
                <a:cs typeface="Alexandria" charset="0"/>
              </a:rPr>
              <a:t>	</a:t>
            </a:r>
            <a:r>
              <a:rPr kumimoji="0" lang="ar-EG" sz="3200" b="0" i="0" u="none" strike="noStrike" kern="1200" cap="none" spc="0" normalizeH="0" baseline="0" noProof="0" dirty="0">
                <a:ln>
                  <a:noFill/>
                </a:ln>
                <a:solidFill>
                  <a:srgbClr val="2D3956"/>
                </a:solidFill>
                <a:effectLst/>
                <a:uLnTx/>
                <a:uFillTx/>
                <a:latin typeface="Alexandria" charset="0"/>
                <a:ea typeface="+mn-ea"/>
                <a:cs typeface="Alexandria" charset="0"/>
              </a:rPr>
              <a:t>توضيح غموض في ظاهرة ما دون النظر إلى مدى تطبيق نتائجه </a:t>
            </a: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3200" b="0" i="0" u="none" strike="noStrike" kern="1200" cap="none" spc="0" normalizeH="0" baseline="0" noProof="0" dirty="0">
                <a:ln>
                  <a:noFill/>
                </a:ln>
                <a:solidFill>
                  <a:srgbClr val="2D3956"/>
                </a:solidFill>
                <a:effectLst/>
                <a:uLnTx/>
                <a:uFillTx/>
                <a:latin typeface="Alexandria" charset="0"/>
                <a:ea typeface="+mn-ea"/>
                <a:cs typeface="Alexandria" charset="0"/>
              </a:rPr>
              <a:t>	دافع هذا النوع من البحوث هو تطوير المفاهيم النظرية  والوصول إلى معارف جديدة </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xmlns=""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advTm="104225"/>
    </mc:Choice>
    <mc:Fallback>
      <p:transition advTm="10422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E6A9CB8-E34D-BF7F-8887-43406AADCD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7768978-AE39-278A-83A0-348D4A4A9EA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6648131-114E-24D4-9662-1AFACE0B5B71}"/>
              </a:ext>
            </a:extLst>
          </p:cNvPr>
          <p:cNvSpPr txBox="1"/>
          <p:nvPr/>
        </p:nvSpPr>
        <p:spPr>
          <a:xfrm>
            <a:off x="1773494" y="930625"/>
            <a:ext cx="5776085" cy="584775"/>
          </a:xfrm>
          <a:prstGeom prst="rect">
            <a:avLst/>
          </a:prstGeom>
          <a:noFill/>
        </p:spPr>
        <p:txBody>
          <a:bodyPr wrap="square" rtlCol="0">
            <a:spAutoFit/>
          </a:bodyPr>
          <a:lstStyle/>
          <a:p>
            <a:pPr algn="r" rtl="1"/>
            <a:r>
              <a:rPr lang="ar-EG" sz="2800" b="1" dirty="0">
                <a:latin typeface="Alexandria" charset="0"/>
                <a:cs typeface="Alexandria" charset="0"/>
              </a:rPr>
              <a:t> </a:t>
            </a:r>
            <a:r>
              <a:rPr lang="ar-EG" sz="3200" b="1" dirty="0">
                <a:latin typeface="Alexandria" charset="0"/>
                <a:cs typeface="Alexandria" charset="0"/>
              </a:rPr>
              <a:t>تخطيط  البحث</a:t>
            </a:r>
          </a:p>
        </p:txBody>
      </p:sp>
      <p:sp>
        <p:nvSpPr>
          <p:cNvPr id="48" name="TextBox 47">
            <a:extLst>
              <a:ext uri="{FF2B5EF4-FFF2-40B4-BE49-F238E27FC236}">
                <a16:creationId xmlns:a16="http://schemas.microsoft.com/office/drawing/2014/main" xmlns="" id="{9F5A442B-C768-F554-6EE8-BC7D53B24CBC}"/>
              </a:ext>
            </a:extLst>
          </p:cNvPr>
          <p:cNvSpPr txBox="1"/>
          <p:nvPr/>
        </p:nvSpPr>
        <p:spPr>
          <a:xfrm>
            <a:off x="626140" y="1831458"/>
            <a:ext cx="10541000" cy="4278094"/>
          </a:xfrm>
          <a:prstGeom prst="rect">
            <a:avLst/>
          </a:prstGeom>
          <a:noFill/>
        </p:spPr>
        <p:txBody>
          <a:bodyPr wrap="square" rtlCol="0">
            <a:spAutoFit/>
          </a:bodyPr>
          <a:lstStyle/>
          <a:p>
            <a:pPr algn="r" rtl="1"/>
            <a:r>
              <a:rPr lang="ar-EG" sz="3200" u="sng" dirty="0">
                <a:latin typeface="Alexandria" charset="0"/>
                <a:cs typeface="Alexandria" charset="0"/>
              </a:rPr>
              <a:t>تقسيم من حيث السيطرة والتحكم في بيئة البحث</a:t>
            </a:r>
          </a:p>
          <a:p>
            <a:pPr marL="457200" indent="-457200" algn="r" rtl="1">
              <a:buFont typeface="Wingdings" panose="05000000000000000000" pitchFamily="2" charset="2"/>
              <a:buChar char="Ø"/>
            </a:pPr>
            <a:r>
              <a:rPr lang="ar-EG" sz="3200" b="1" dirty="0">
                <a:latin typeface="Alexandria" charset="0"/>
                <a:cs typeface="Alexandria" charset="0"/>
              </a:rPr>
              <a:t>بحوث غير مخططة</a:t>
            </a:r>
          </a:p>
          <a:p>
            <a:pPr algn="r" rtl="1"/>
            <a:r>
              <a:rPr lang="ar-EG" sz="3200" dirty="0">
                <a:latin typeface="Alexandria" charset="0"/>
                <a:cs typeface="Alexandria" charset="0"/>
              </a:rPr>
              <a:t>لا يوجد سيطرة على البيئة البحثية، بل تجري البحوث في البيئة  الطبيعية دون تجهيزها مسبقا مثل البحوث في مجال  التسويق والإنتاج</a:t>
            </a:r>
          </a:p>
          <a:p>
            <a:pPr marL="457200" indent="-457200" algn="r" rtl="1">
              <a:buFont typeface="Wingdings" panose="05000000000000000000" pitchFamily="2" charset="2"/>
              <a:buChar char="Ø"/>
            </a:pPr>
            <a:r>
              <a:rPr lang="ar-EG" sz="3200" b="1" dirty="0">
                <a:latin typeface="Alexandria" charset="0"/>
                <a:cs typeface="Alexandria" charset="0"/>
              </a:rPr>
              <a:t>بحوث مخططة </a:t>
            </a:r>
          </a:p>
          <a:p>
            <a:pPr algn="r" rtl="1"/>
            <a:r>
              <a:rPr lang="ar-EG" sz="3200" dirty="0">
                <a:latin typeface="Alexandria" charset="0"/>
                <a:cs typeface="Alexandria" charset="0"/>
              </a:rPr>
              <a:t>تجرى في بيئة معدة بعناية كما في المختبرات ( أي هناك سيطرة أو تحكم في البيئة التي يجري فيها البحث)</a:t>
            </a:r>
          </a:p>
          <a:p>
            <a:pPr algn="r" rtl="1"/>
            <a:endParaRPr lang="en-US" sz="1600" dirty="0">
              <a:latin typeface="Alexandria" charset="0"/>
              <a:cs typeface="Alexandria" charset="0"/>
            </a:endParaRPr>
          </a:p>
          <a:p>
            <a:pPr algn="r" rtl="1"/>
            <a:endParaRPr lang="en-US" sz="1600" dirty="0">
              <a:latin typeface="Alexandria" charset="0"/>
              <a:cs typeface="Alexandria" charset="0"/>
            </a:endParaRPr>
          </a:p>
          <a:p>
            <a:pPr algn="r" rtl="1"/>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06FED2D1-D99A-6979-A701-0FB4B0A78A8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8499E147-4CD2-F4D5-F9A2-987EBD46F11A}"/>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2168422486"/>
      </p:ext>
    </p:extLst>
  </p:cSld>
  <p:clrMapOvr>
    <a:masterClrMapping/>
  </p:clrMapOvr>
  <mc:AlternateContent xmlns:mc="http://schemas.openxmlformats.org/markup-compatibility/2006">
    <mc:Choice xmlns:p14="http://schemas.microsoft.com/office/powerpoint/2010/main" Requires="p14">
      <p:transition p14:dur="10" advTm="83697"/>
    </mc:Choice>
    <mc:Fallback>
      <p:transition advTm="8369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EC3BB0D-1D9A-0116-33D2-38D843DE26C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8493D44-CB9E-52AD-F1E6-1E261E02E1D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E3EC1413-4C7D-513A-EC5E-02B834CDF3ED}"/>
              </a:ext>
            </a:extLst>
          </p:cNvPr>
          <p:cNvSpPr txBox="1"/>
          <p:nvPr/>
        </p:nvSpPr>
        <p:spPr>
          <a:xfrm>
            <a:off x="2802194" y="993431"/>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xmlns="" id="{4649060F-D14C-6D2A-E668-2043E42E65C2}"/>
              </a:ext>
            </a:extLst>
          </p:cNvPr>
          <p:cNvSpPr txBox="1"/>
          <p:nvPr/>
        </p:nvSpPr>
        <p:spPr>
          <a:xfrm>
            <a:off x="626140" y="1780025"/>
            <a:ext cx="10541000" cy="4770537"/>
          </a:xfrm>
          <a:prstGeom prst="rect">
            <a:avLst/>
          </a:prstGeom>
          <a:noFill/>
        </p:spPr>
        <p:txBody>
          <a:bodyPr wrap="square" rtlCol="0">
            <a:spAutoFit/>
          </a:bodyPr>
          <a:lstStyle/>
          <a:p>
            <a:pPr algn="r" rtl="1"/>
            <a:r>
              <a:rPr lang="ar-EG" sz="3000" u="sng" dirty="0">
                <a:latin typeface="Alexandria"/>
                <a:cs typeface="Arial" panose="020B0604020202020204" pitchFamily="34" charset="0"/>
              </a:rPr>
              <a:t>تقسيم البحوث من حيث الأفق الزمني</a:t>
            </a:r>
          </a:p>
          <a:p>
            <a:pPr marL="457200" indent="-457200" algn="r" rtl="1">
              <a:buFont typeface="Wingdings" panose="05000000000000000000" pitchFamily="2" charset="2"/>
              <a:buChar char="Ø"/>
            </a:pPr>
            <a:r>
              <a:rPr lang="ar-EG" sz="3000" dirty="0">
                <a:latin typeface="Alexandria"/>
                <a:cs typeface="Arial" panose="020B0604020202020204" pitchFamily="34" charset="0"/>
              </a:rPr>
              <a:t>البحوث المتعاقبة </a:t>
            </a:r>
            <a:r>
              <a:rPr lang="en-US" sz="3000" dirty="0">
                <a:latin typeface="Alexandria"/>
                <a:cs typeface="Arial" panose="020B0604020202020204" pitchFamily="34" charset="0"/>
              </a:rPr>
              <a:t> : Panel or longitudinal data </a:t>
            </a:r>
            <a:r>
              <a:rPr lang="ar-EG" sz="3000" dirty="0">
                <a:latin typeface="Alexandria"/>
                <a:cs typeface="Arial" panose="020B0604020202020204" pitchFamily="34" charset="0"/>
              </a:rPr>
              <a:t>تتم على عينة أو عدة عينات في فترات زمنية متباعدة ويتناول هذا النمط من الدراسات التغيرات التي تحصل على الظاهرة مع مرور الزمن </a:t>
            </a:r>
          </a:p>
          <a:p>
            <a:pPr algn="r" rtl="1"/>
            <a:r>
              <a:rPr lang="ar-EG" sz="3000" dirty="0">
                <a:latin typeface="Alexandria"/>
                <a:cs typeface="Arial" panose="020B0604020202020204" pitchFamily="34" charset="0"/>
              </a:rPr>
              <a:t>مثل دراسة النمو السكاني ، دراسة التغير في عملية التصنيع في شركة ما خلال عام . </a:t>
            </a:r>
          </a:p>
          <a:p>
            <a:pPr marL="457200" indent="-457200" algn="r" rtl="1">
              <a:buFont typeface="Wingdings" panose="05000000000000000000" pitchFamily="2" charset="2"/>
              <a:buChar char="Ø"/>
            </a:pPr>
            <a:r>
              <a:rPr lang="ar-EG" sz="3000" dirty="0">
                <a:latin typeface="Alexandria"/>
                <a:cs typeface="Arial" panose="020B0604020202020204" pitchFamily="34" charset="0"/>
              </a:rPr>
              <a:t>البحوث المقطعية </a:t>
            </a:r>
            <a:r>
              <a:rPr lang="en-US" sz="3000" dirty="0">
                <a:latin typeface="Alexandria"/>
                <a:cs typeface="Arial" panose="020B0604020202020204" pitchFamily="34" charset="0"/>
              </a:rPr>
              <a:t>: cross- sectional data</a:t>
            </a:r>
            <a:r>
              <a:rPr lang="ar-EG" sz="3000" dirty="0">
                <a:latin typeface="Alexandria"/>
                <a:cs typeface="Arial" panose="020B0604020202020204" pitchFamily="34" charset="0"/>
              </a:rPr>
              <a:t>تتم على عينة أو عدة عينات في وقت واحد </a:t>
            </a:r>
          </a:p>
          <a:p>
            <a:pPr algn="r" rtl="1"/>
            <a:r>
              <a:rPr lang="ar-EG" sz="3000" dirty="0">
                <a:latin typeface="Alexandria"/>
                <a:cs typeface="Arial" panose="020B0604020202020204" pitchFamily="34" charset="0"/>
              </a:rPr>
              <a:t>مثل دراسة أثر الرضا الوظيفي للعاملين في منظمة ما عن قرار معين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B6D153E3-6446-ECD4-0398-60BE183D18C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C82C4682-7DFC-16B9-057D-DEBC6228CB9C}"/>
              </a:ext>
            </a:extLst>
          </p:cNvPr>
          <p:cNvSpPr txBox="1"/>
          <p:nvPr/>
        </p:nvSpPr>
        <p:spPr>
          <a:xfrm>
            <a:off x="908665" y="6115171"/>
            <a:ext cx="3462288" cy="369332"/>
          </a:xfrm>
          <a:prstGeom prst="rect">
            <a:avLst/>
          </a:prstGeom>
          <a:noFill/>
        </p:spPr>
        <p:txBody>
          <a:bodyPr wrap="square" rtlCol="1">
            <a:spAutoFit/>
          </a:bodyPr>
          <a:lstStyle/>
          <a:p>
            <a:r>
              <a:rPr lang="en-US" dirty="0"/>
              <a:t>https://midocean.edu.km/</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3443284939"/>
      </p:ext>
    </p:extLst>
  </p:cSld>
  <p:clrMapOvr>
    <a:masterClrMapping/>
  </p:clrMapOvr>
  <mc:AlternateContent xmlns:mc="http://schemas.openxmlformats.org/markup-compatibility/2006">
    <mc:Choice xmlns:p14="http://schemas.microsoft.com/office/powerpoint/2010/main" Requires="p14">
      <p:transition p14:dur="10" advTm="229678"/>
    </mc:Choice>
    <mc:Fallback>
      <p:transition advTm="2296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58BCCE9-59BD-C995-CE76-D771015E61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AC984DC-BEEB-DBFC-F393-38397FE9854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0FBE46F4-45B5-CAC1-79DD-7F51F9A4B7EE}"/>
              </a:ext>
            </a:extLst>
          </p:cNvPr>
          <p:cNvSpPr txBox="1"/>
          <p:nvPr/>
        </p:nvSpPr>
        <p:spPr>
          <a:xfrm>
            <a:off x="2852733" y="802093"/>
            <a:ext cx="5776085" cy="1200329"/>
          </a:xfrm>
          <a:prstGeom prst="rect">
            <a:avLst/>
          </a:prstGeom>
          <a:noFill/>
        </p:spPr>
        <p:txBody>
          <a:bodyPr wrap="square" rtlCol="0">
            <a:spAutoFit/>
          </a:bodyPr>
          <a:lstStyle/>
          <a:p>
            <a:pPr algn="ctr" rtl="1"/>
            <a:r>
              <a:rPr lang="ar-EG" sz="4000" b="1" dirty="0">
                <a:latin typeface="Alexandria" charset="0"/>
                <a:cs typeface="Alexandria" charset="0"/>
              </a:rPr>
              <a:t> المتغيرات </a:t>
            </a:r>
            <a:r>
              <a:rPr lang="en-US" sz="4000" b="1" dirty="0">
                <a:latin typeface="Alexandria" charset="0"/>
                <a:cs typeface="Alexandria" charset="0"/>
              </a:rPr>
              <a:t>Variables</a:t>
            </a:r>
          </a:p>
          <a:p>
            <a:pPr algn="ct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xmlns="" id="{BF469D39-E05B-0339-3BAE-AE29B9F3E732}"/>
              </a:ext>
            </a:extLst>
          </p:cNvPr>
          <p:cNvSpPr txBox="1"/>
          <p:nvPr/>
        </p:nvSpPr>
        <p:spPr>
          <a:xfrm>
            <a:off x="626140" y="1842370"/>
            <a:ext cx="10541000" cy="4770537"/>
          </a:xfrm>
          <a:prstGeom prst="rect">
            <a:avLst/>
          </a:prstGeom>
          <a:noFill/>
        </p:spPr>
        <p:txBody>
          <a:bodyPr wrap="square" rtlCol="0">
            <a:spAutoFit/>
          </a:bodyPr>
          <a:lstStyle/>
          <a:p>
            <a:pPr algn="r" rtl="1"/>
            <a:r>
              <a:rPr lang="ar-EG" sz="3200" u="sng" dirty="0">
                <a:latin typeface="Alexandria" charset="0"/>
                <a:cs typeface="Alexandria" charset="0"/>
              </a:rPr>
              <a:t>التعريف بالمتغير : </a:t>
            </a:r>
            <a:r>
              <a:rPr lang="ar-EG" sz="3200" dirty="0">
                <a:latin typeface="Alexandria" charset="0"/>
                <a:cs typeface="Alexandria" charset="0"/>
              </a:rPr>
              <a:t>أي شيء يمكن أن تكون له قيمة  كالمرتبات ، درجات الحرارة   </a:t>
            </a:r>
          </a:p>
          <a:p>
            <a:pPr algn="ctr" rtl="1"/>
            <a:r>
              <a:rPr lang="ar-EG" sz="3200" u="sng" dirty="0">
                <a:latin typeface="Alexandria" charset="0"/>
                <a:cs typeface="Alexandria" charset="0"/>
              </a:rPr>
              <a:t>أنواع المتغيرات : </a:t>
            </a:r>
          </a:p>
          <a:p>
            <a:pPr marL="457200" indent="-457200" algn="r" rtl="1">
              <a:buFont typeface="Wingdings" panose="05000000000000000000" pitchFamily="2" charset="2"/>
              <a:buChar char="Ø"/>
            </a:pPr>
            <a:r>
              <a:rPr lang="ar-EG" sz="3200" u="sng" dirty="0">
                <a:latin typeface="Alexandria" charset="0"/>
                <a:cs typeface="Alexandria" charset="0"/>
              </a:rPr>
              <a:t>النوع الأول : </a:t>
            </a:r>
            <a:r>
              <a:rPr lang="ar-EG" sz="3200" dirty="0">
                <a:latin typeface="Alexandria" charset="0"/>
                <a:cs typeface="Alexandria" charset="0"/>
              </a:rPr>
              <a:t>المتغيرات التابعة </a:t>
            </a:r>
            <a:r>
              <a:rPr lang="en-US" sz="3200" dirty="0">
                <a:latin typeface="Alexandria" charset="0"/>
                <a:cs typeface="Alexandria" charset="0"/>
              </a:rPr>
              <a:t>Dependent Variables</a:t>
            </a:r>
          </a:p>
          <a:p>
            <a:pPr algn="r" rtl="1"/>
            <a:r>
              <a:rPr lang="ar-EG" sz="3200" dirty="0">
                <a:latin typeface="Alexandria" charset="0"/>
                <a:cs typeface="Alexandria" charset="0"/>
              </a:rPr>
              <a:t>يقدم نفسه كقضية قابلة للدراسة </a:t>
            </a:r>
          </a:p>
          <a:p>
            <a:pPr marL="457200" indent="-457200" algn="r" rtl="1">
              <a:buFont typeface="Wingdings" panose="05000000000000000000" pitchFamily="2" charset="2"/>
              <a:buChar char="Ø"/>
            </a:pPr>
            <a:r>
              <a:rPr lang="ar-EG" sz="3200" u="sng" dirty="0">
                <a:latin typeface="Alexandria" charset="0"/>
                <a:cs typeface="Alexandria" charset="0"/>
              </a:rPr>
              <a:t>النوع الثاني :  </a:t>
            </a:r>
            <a:r>
              <a:rPr lang="ar-EG" sz="3200" dirty="0">
                <a:latin typeface="Alexandria" charset="0"/>
                <a:cs typeface="Alexandria" charset="0"/>
              </a:rPr>
              <a:t>المتغيرات المستقلة </a:t>
            </a:r>
            <a:r>
              <a:rPr lang="en-US" sz="3200" dirty="0">
                <a:latin typeface="Alexandria" charset="0"/>
                <a:cs typeface="Alexandria" charset="0"/>
              </a:rPr>
              <a:t>Independent Variables</a:t>
            </a:r>
          </a:p>
          <a:p>
            <a:pPr algn="r" rtl="1"/>
            <a:r>
              <a:rPr lang="ar-EG" sz="3200" dirty="0">
                <a:latin typeface="Alexandria" charset="0"/>
                <a:cs typeface="Alexandria" charset="0"/>
              </a:rPr>
              <a:t>المتغير الذي يملك تأثير إيجابي أو سلبي على المتغير التابع  ( أي أن التغير في المتغير التابع يفسر من قبل التغير في المتغير المستقل) </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69A52AC0-7FD8-89B9-74AA-14D3FD1D777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986A520D-7552-D0DA-FCB5-857D2C6C01A9}"/>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3017104767"/>
      </p:ext>
    </p:extLst>
  </p:cSld>
  <p:clrMapOvr>
    <a:masterClrMapping/>
  </p:clrMapOvr>
  <mc:AlternateContent xmlns:mc="http://schemas.openxmlformats.org/markup-compatibility/2006">
    <mc:Choice xmlns:p14="http://schemas.microsoft.com/office/powerpoint/2010/main" Requires="p14">
      <p:transition p14:dur="10" advTm="114718"/>
    </mc:Choice>
    <mc:Fallback>
      <p:transition advTm="1147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2E71969-CE19-5E2E-5BBD-AF05B4DF6CBA}"/>
              </a:ext>
            </a:extLst>
          </p:cNvPr>
          <p:cNvSpPr txBox="1"/>
          <p:nvPr/>
        </p:nvSpPr>
        <p:spPr>
          <a:xfrm>
            <a:off x="1620983" y="915236"/>
            <a:ext cx="7610280" cy="1200329"/>
          </a:xfrm>
          <a:prstGeom prst="rect">
            <a:avLst/>
          </a:prstGeom>
          <a:noFill/>
        </p:spPr>
        <p:txBody>
          <a:bodyPr wrap="square" rtlCol="0">
            <a:spAutoFit/>
          </a:bodyPr>
          <a:lstStyle/>
          <a:p>
            <a:pPr algn="ctr" rtl="1"/>
            <a:r>
              <a:rPr lang="ar-EG" sz="3200" b="1" dirty="0">
                <a:latin typeface="Alexandria" charset="0"/>
                <a:cs typeface="Alexandria" charset="0"/>
              </a:rPr>
              <a:t> </a:t>
            </a:r>
            <a:r>
              <a:rPr lang="ar-EG" sz="4000" b="1" dirty="0">
                <a:latin typeface="Alexandria" charset="0"/>
                <a:cs typeface="Alexandria" charset="0"/>
              </a:rPr>
              <a:t>أمثلة على المتغير المستقل والمتغير التابع</a:t>
            </a:r>
          </a:p>
          <a:p>
            <a:pPr algn="ct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xmlns="" id="{CF8BB995-CF92-5F7D-ABA0-DEC577DCBCF3}"/>
              </a:ext>
            </a:extLst>
          </p:cNvPr>
          <p:cNvSpPr txBox="1"/>
          <p:nvPr/>
        </p:nvSpPr>
        <p:spPr>
          <a:xfrm>
            <a:off x="626140" y="1834346"/>
            <a:ext cx="10541000" cy="3231654"/>
          </a:xfrm>
          <a:prstGeom prst="rect">
            <a:avLst/>
          </a:prstGeom>
          <a:noFill/>
        </p:spPr>
        <p:txBody>
          <a:bodyPr wrap="square" rtlCol="0">
            <a:spAutoFit/>
          </a:bodyPr>
          <a:lstStyle/>
          <a:p>
            <a:pPr algn="r" rtl="1"/>
            <a:r>
              <a:rPr lang="ar-EG" sz="2800" b="1" u="sng" dirty="0">
                <a:latin typeface="Alexandria"/>
                <a:cs typeface="Arial" panose="020B0604020202020204" pitchFamily="34" charset="0"/>
              </a:rPr>
              <a:t>المثال الأول</a:t>
            </a:r>
          </a:p>
          <a:p>
            <a:pPr algn="r" rtl="1"/>
            <a:r>
              <a:rPr lang="ar-EG" sz="2800" dirty="0">
                <a:latin typeface="Alexandria"/>
                <a:cs typeface="Arial" panose="020B0604020202020204" pitchFamily="34" charset="0"/>
              </a:rPr>
              <a:t>لنفترض أن سؤال الدراسة هو: هل تنمو الطماطم بشكل أسرع تحت الضوء الفلوري أم المتوهج أم الطبيعي؟</a:t>
            </a:r>
          </a:p>
          <a:p>
            <a:pPr algn="r" rtl="1"/>
            <a:endParaRPr lang="ar-EG" sz="2800" dirty="0">
              <a:latin typeface="Alexandria"/>
              <a:cs typeface="Arial" panose="020B0604020202020204" pitchFamily="34" charset="0"/>
            </a:endParaRPr>
          </a:p>
          <a:p>
            <a:pPr algn="r" rtl="1"/>
            <a:endParaRPr lang="ar-EG" sz="2800" dirty="0">
              <a:latin typeface="Alexandria"/>
              <a:cs typeface="Arial" panose="020B0604020202020204" pitchFamily="34"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6405288A-A088-0106-C3AD-FF59FF7952E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
        <p:nvSpPr>
          <p:cNvPr id="6" name="مستطيل 5">
            <a:extLst>
              <a:ext uri="{FF2B5EF4-FFF2-40B4-BE49-F238E27FC236}">
                <a16:creationId xmlns:a16="http://schemas.microsoft.com/office/drawing/2014/main" xmlns="" id="{702B33BA-1E3C-C6C2-E042-7348A081F85A}"/>
              </a:ext>
            </a:extLst>
          </p:cNvPr>
          <p:cNvSpPr/>
          <p:nvPr/>
        </p:nvSpPr>
        <p:spPr>
          <a:xfrm>
            <a:off x="6096000" y="3613246"/>
            <a:ext cx="4735420" cy="946334"/>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ar-EG" sz="2800" dirty="0">
                <a:latin typeface="Alexandria"/>
              </a:rPr>
              <a:t>نوع الضوء الذي يزرع تحته الطماطم </a:t>
            </a:r>
          </a:p>
          <a:p>
            <a:pPr algn="ctr"/>
            <a:r>
              <a:rPr lang="ar-EG" sz="2800" dirty="0">
                <a:latin typeface="Alexandria"/>
              </a:rPr>
              <a:t>(متغير مستقل) </a:t>
            </a:r>
          </a:p>
        </p:txBody>
      </p:sp>
      <p:sp>
        <p:nvSpPr>
          <p:cNvPr id="8" name="مستطيل 7">
            <a:extLst>
              <a:ext uri="{FF2B5EF4-FFF2-40B4-BE49-F238E27FC236}">
                <a16:creationId xmlns:a16="http://schemas.microsoft.com/office/drawing/2014/main" xmlns="" id="{DEC8B712-1152-6C22-FE12-F71444BF878F}"/>
              </a:ext>
            </a:extLst>
          </p:cNvPr>
          <p:cNvSpPr/>
          <p:nvPr/>
        </p:nvSpPr>
        <p:spPr>
          <a:xfrm>
            <a:off x="1092790" y="3613246"/>
            <a:ext cx="4300313" cy="946334"/>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ar-EG" sz="2800" dirty="0">
                <a:latin typeface="Alexandria"/>
              </a:rPr>
              <a:t>معدل نمو نبات الطماطم </a:t>
            </a:r>
          </a:p>
          <a:p>
            <a:pPr algn="ctr"/>
            <a:r>
              <a:rPr lang="ar-EG" sz="2800" dirty="0">
                <a:latin typeface="Alexandria"/>
              </a:rPr>
              <a:t>( متغير تابع)</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1109124541"/>
      </p:ext>
    </p:extLst>
  </p:cSld>
  <p:clrMapOvr>
    <a:masterClrMapping/>
  </p:clrMapOvr>
  <mc:AlternateContent xmlns:mc="http://schemas.openxmlformats.org/markup-compatibility/2006">
    <mc:Choice xmlns:p14="http://schemas.microsoft.com/office/powerpoint/2010/main" Requires="p14">
      <p:transition p14:dur="10" advTm="64280"/>
    </mc:Choice>
    <mc:Fallback>
      <p:transition advTm="64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25EA6FA-4C52-F5ED-1413-E6D24F577CC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836ACBE-113E-88DD-99B1-6910C5850E6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0AD9FA8E-BCF7-4798-3FDB-5CEA316EE4F6}"/>
              </a:ext>
            </a:extLst>
          </p:cNvPr>
          <p:cNvSpPr txBox="1"/>
          <p:nvPr/>
        </p:nvSpPr>
        <p:spPr>
          <a:xfrm>
            <a:off x="825500" y="1550327"/>
            <a:ext cx="10541000" cy="2800767"/>
          </a:xfrm>
          <a:prstGeom prst="rect">
            <a:avLst/>
          </a:prstGeom>
          <a:noFill/>
        </p:spPr>
        <p:txBody>
          <a:bodyPr wrap="square" rtlCol="0">
            <a:spAutoFit/>
          </a:bodyPr>
          <a:lstStyle/>
          <a:p>
            <a:pPr algn="r" rtl="1"/>
            <a:r>
              <a:rPr lang="ar-EG" sz="3200" u="sng" dirty="0">
                <a:latin typeface="Alexandria" charset="0"/>
                <a:cs typeface="Alexandria" charset="0"/>
              </a:rPr>
              <a:t>المثال الثاني: </a:t>
            </a:r>
          </a:p>
          <a:p>
            <a:pPr algn="r" rtl="1"/>
            <a:r>
              <a:rPr lang="ar-EG" sz="3200" dirty="0">
                <a:latin typeface="Alexandria" charset="0"/>
                <a:cs typeface="Alexandria" charset="0"/>
              </a:rPr>
              <a:t>لنفترض أن سؤال الدراسة هو: ما هو تأثير الصودا العادية على مستويات السكر في الدم؟</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2855C8FC-9C5C-057B-1D2F-CA0FCAD8612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B6CC1261-C5FC-11D5-7CDC-417A83CD44D6}"/>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
        <p:nvSpPr>
          <p:cNvPr id="4" name="مستطيل 3">
            <a:extLst>
              <a:ext uri="{FF2B5EF4-FFF2-40B4-BE49-F238E27FC236}">
                <a16:creationId xmlns:a16="http://schemas.microsoft.com/office/drawing/2014/main" xmlns="" id="{78548937-E623-3884-9530-EEAC417A051E}"/>
              </a:ext>
            </a:extLst>
          </p:cNvPr>
          <p:cNvSpPr/>
          <p:nvPr/>
        </p:nvSpPr>
        <p:spPr>
          <a:xfrm>
            <a:off x="6617250" y="3278500"/>
            <a:ext cx="3490535" cy="914065"/>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ar-EG" sz="2800" dirty="0">
                <a:latin typeface="Alexandria"/>
              </a:rPr>
              <a:t>الصودا العادية</a:t>
            </a:r>
          </a:p>
          <a:p>
            <a:pPr algn="ctr"/>
            <a:r>
              <a:rPr lang="ar-EG" sz="2800" dirty="0">
                <a:latin typeface="Alexandria"/>
              </a:rPr>
              <a:t>(متغير مستقل) </a:t>
            </a:r>
          </a:p>
        </p:txBody>
      </p:sp>
      <p:sp>
        <p:nvSpPr>
          <p:cNvPr id="5" name="مستطيل 4">
            <a:extLst>
              <a:ext uri="{FF2B5EF4-FFF2-40B4-BE49-F238E27FC236}">
                <a16:creationId xmlns:a16="http://schemas.microsoft.com/office/drawing/2014/main" xmlns="" id="{7A98CDFE-6F4E-1579-5045-B3E0FED828C8}"/>
              </a:ext>
            </a:extLst>
          </p:cNvPr>
          <p:cNvSpPr/>
          <p:nvPr/>
        </p:nvSpPr>
        <p:spPr>
          <a:xfrm>
            <a:off x="2190723" y="3278499"/>
            <a:ext cx="3490535" cy="914065"/>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ar-EG" sz="2800" dirty="0">
                <a:latin typeface="Alexandria"/>
              </a:rPr>
              <a:t>مستويات السكر في الدم</a:t>
            </a:r>
          </a:p>
          <a:p>
            <a:pPr algn="ctr"/>
            <a:r>
              <a:rPr lang="ar-EG" sz="2800" dirty="0">
                <a:latin typeface="Alexandria"/>
              </a:rPr>
              <a:t>(متغير تابع) </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552238" y="6218238"/>
            <a:ext cx="487362" cy="487362"/>
          </a:xfrm>
          <a:prstGeom prst="rect">
            <a:avLst/>
          </a:prstGeom>
        </p:spPr>
      </p:pic>
    </p:spTree>
    <p:extLst>
      <p:ext uri="{BB962C8B-B14F-4D97-AF65-F5344CB8AC3E}">
        <p14:creationId xmlns:p14="http://schemas.microsoft.com/office/powerpoint/2010/main" val="2436656567"/>
      </p:ext>
    </p:extLst>
  </p:cSld>
  <p:clrMapOvr>
    <a:masterClrMapping/>
  </p:clrMapOvr>
  <mc:AlternateContent xmlns:mc="http://schemas.openxmlformats.org/markup-compatibility/2006">
    <mc:Choice xmlns:p14="http://schemas.microsoft.com/office/powerpoint/2010/main" Requires="p14">
      <p:transition p14:dur="10" advTm="55515"/>
    </mc:Choice>
    <mc:Fallback>
      <p:transition advTm="555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C3864C6-2532-B7D6-8A4D-09579EF2B55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1C46193-6941-BE7C-7910-4DA03757517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3A212160-B1BF-CFB6-D77F-A6E7A76785A7}"/>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xmlns="" id="{0E14CB23-77FE-3A62-2FA5-B2A8ED1802C5}"/>
              </a:ext>
            </a:extLst>
          </p:cNvPr>
          <p:cNvSpPr txBox="1"/>
          <p:nvPr/>
        </p:nvSpPr>
        <p:spPr>
          <a:xfrm>
            <a:off x="825500" y="1699178"/>
            <a:ext cx="10541000" cy="2308324"/>
          </a:xfrm>
          <a:prstGeom prst="rect">
            <a:avLst/>
          </a:prstGeom>
          <a:noFill/>
        </p:spPr>
        <p:txBody>
          <a:bodyPr wrap="square" rtlCol="0">
            <a:spAutoFit/>
          </a:bodyPr>
          <a:lstStyle/>
          <a:p>
            <a:pPr algn="r" rtl="1"/>
            <a:r>
              <a:rPr lang="ar-EG" sz="3200" dirty="0">
                <a:latin typeface="Alexandria" charset="0"/>
                <a:cs typeface="Alexandria" charset="0"/>
              </a:rPr>
              <a:t>المثال الثالث : لنفترض أن سؤال الدراسة هو: كيف يؤثر استخدام الهاتف قبل النوم على عدد ساعات  النوم؟</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EDCF522D-5E1C-7B9C-466A-C55F94894C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5BF8A9BE-1FFF-C6E7-5A1E-6C9519266CD1}"/>
              </a:ext>
            </a:extLst>
          </p:cNvPr>
          <p:cNvSpPr txBox="1"/>
          <p:nvPr/>
        </p:nvSpPr>
        <p:spPr>
          <a:xfrm>
            <a:off x="933399" y="6064568"/>
            <a:ext cx="3462288" cy="369332"/>
          </a:xfrm>
          <a:prstGeom prst="rect">
            <a:avLst/>
          </a:prstGeom>
          <a:noFill/>
        </p:spPr>
        <p:txBody>
          <a:bodyPr wrap="square" rtlCol="1">
            <a:spAutoFit/>
          </a:bodyPr>
          <a:lstStyle/>
          <a:p>
            <a:r>
              <a:rPr lang="en-US" dirty="0"/>
              <a:t>https://midocean.edu.km/</a:t>
            </a:r>
          </a:p>
        </p:txBody>
      </p:sp>
      <p:sp>
        <p:nvSpPr>
          <p:cNvPr id="4" name="مستطيل 3">
            <a:extLst>
              <a:ext uri="{FF2B5EF4-FFF2-40B4-BE49-F238E27FC236}">
                <a16:creationId xmlns:a16="http://schemas.microsoft.com/office/drawing/2014/main" xmlns="" id="{D24312CE-9EF5-F1B2-C73E-1268D74F9AB4}"/>
              </a:ext>
            </a:extLst>
          </p:cNvPr>
          <p:cNvSpPr/>
          <p:nvPr/>
        </p:nvSpPr>
        <p:spPr>
          <a:xfrm>
            <a:off x="6096000" y="2930299"/>
            <a:ext cx="4213970" cy="872773"/>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ar-EG" sz="2800" dirty="0">
                <a:latin typeface="Alexandria"/>
              </a:rPr>
              <a:t>مقدار استخدام الهاتف قبل النوم </a:t>
            </a:r>
          </a:p>
          <a:p>
            <a:pPr algn="ctr"/>
            <a:r>
              <a:rPr lang="ar-EG" sz="2800" dirty="0">
                <a:latin typeface="Alexandria"/>
              </a:rPr>
              <a:t>(متغير مستقل)</a:t>
            </a:r>
          </a:p>
        </p:txBody>
      </p:sp>
      <p:sp>
        <p:nvSpPr>
          <p:cNvPr id="5" name="مستطيل 4">
            <a:extLst>
              <a:ext uri="{FF2B5EF4-FFF2-40B4-BE49-F238E27FC236}">
                <a16:creationId xmlns:a16="http://schemas.microsoft.com/office/drawing/2014/main" xmlns="" id="{EA5785D3-43A8-1367-C741-F4278A66331C}"/>
              </a:ext>
            </a:extLst>
          </p:cNvPr>
          <p:cNvSpPr/>
          <p:nvPr/>
        </p:nvSpPr>
        <p:spPr>
          <a:xfrm>
            <a:off x="1389058" y="2930299"/>
            <a:ext cx="4213970" cy="872773"/>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ar-EG" sz="2800" dirty="0">
                <a:latin typeface="Alexandria"/>
              </a:rPr>
              <a:t>عدد ساعات النوم </a:t>
            </a:r>
          </a:p>
          <a:p>
            <a:pPr algn="ctr"/>
            <a:r>
              <a:rPr lang="ar-EG" sz="2800" dirty="0">
                <a:latin typeface="Alexandria"/>
              </a:rPr>
              <a:t>(متغير تابع)</a:t>
            </a:r>
          </a:p>
        </p:txBody>
      </p:sp>
    </p:spTree>
    <p:extLst>
      <p:ext uri="{BB962C8B-B14F-4D97-AF65-F5344CB8AC3E}">
        <p14:creationId xmlns:p14="http://schemas.microsoft.com/office/powerpoint/2010/main" val="63212938"/>
      </p:ext>
    </p:extLst>
  </p:cSld>
  <p:clrMapOvr>
    <a:masterClrMapping/>
  </p:clrMapOvr>
  <mc:AlternateContent xmlns:mc="http://schemas.openxmlformats.org/markup-compatibility/2006">
    <mc:Choice xmlns:p14="http://schemas.microsoft.com/office/powerpoint/2010/main" Requires="p14">
      <p:transition p14:dur="10" advTm="25249"/>
    </mc:Choice>
    <mc:Fallback>
      <p:transition advTm="2524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B75BD0F-CD87-2276-4895-72FF8ECDEE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677FFA2-4B0E-16BF-C2C6-424F4AB3897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95AB9544-1D44-55E2-6185-DC24CF9852F9}"/>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xmlns="" id="{77EF35B3-542D-D78A-8109-AF4A05B40644}"/>
              </a:ext>
            </a:extLst>
          </p:cNvPr>
          <p:cNvSpPr txBox="1"/>
          <p:nvPr/>
        </p:nvSpPr>
        <p:spPr>
          <a:xfrm>
            <a:off x="825500" y="1699178"/>
            <a:ext cx="10541000" cy="2308324"/>
          </a:xfrm>
          <a:prstGeom prst="rect">
            <a:avLst/>
          </a:prstGeom>
          <a:noFill/>
        </p:spPr>
        <p:txBody>
          <a:bodyPr wrap="square" rtlCol="0">
            <a:spAutoFit/>
          </a:bodyPr>
          <a:lstStyle/>
          <a:p>
            <a:pPr algn="r" rtl="1"/>
            <a:r>
              <a:rPr lang="ar-EG" sz="3200" dirty="0">
                <a:latin typeface="Alexandria" charset="0"/>
                <a:cs typeface="Alexandria" charset="0"/>
              </a:rPr>
              <a:t>المثال الرابع: لنفترض أن سؤال الدراسة هو: ما مدى تأثير مصروفات الإعلان على حجم المبيعات بالشركة؟</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8E5F8FE-6D94-6F05-A6CF-6439DE558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37C577B8-9EF9-7187-B794-E01CA39AE43A}"/>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4" name="مستطيل 3">
            <a:extLst>
              <a:ext uri="{FF2B5EF4-FFF2-40B4-BE49-F238E27FC236}">
                <a16:creationId xmlns:a16="http://schemas.microsoft.com/office/drawing/2014/main" xmlns="" id="{E524D0DF-5253-DC37-A7E5-4386895E0E5E}"/>
              </a:ext>
            </a:extLst>
          </p:cNvPr>
          <p:cNvSpPr/>
          <p:nvPr/>
        </p:nvSpPr>
        <p:spPr>
          <a:xfrm>
            <a:off x="6972628" y="3429000"/>
            <a:ext cx="3441250" cy="919443"/>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ar-EG" sz="2800" dirty="0">
                <a:latin typeface="Alexandria"/>
              </a:rPr>
              <a:t>مصروفات الإعلان </a:t>
            </a:r>
          </a:p>
          <a:p>
            <a:pPr algn="ctr"/>
            <a:r>
              <a:rPr lang="ar-EG" sz="2800" dirty="0">
                <a:latin typeface="Alexandria"/>
              </a:rPr>
              <a:t>(متغير مستقل)</a:t>
            </a:r>
          </a:p>
        </p:txBody>
      </p:sp>
      <p:sp>
        <p:nvSpPr>
          <p:cNvPr id="5" name="مستطيل 4">
            <a:extLst>
              <a:ext uri="{FF2B5EF4-FFF2-40B4-BE49-F238E27FC236}">
                <a16:creationId xmlns:a16="http://schemas.microsoft.com/office/drawing/2014/main" xmlns="" id="{480A7A70-8A22-82D0-CF1F-45C2FB969821}"/>
              </a:ext>
            </a:extLst>
          </p:cNvPr>
          <p:cNvSpPr/>
          <p:nvPr/>
        </p:nvSpPr>
        <p:spPr>
          <a:xfrm>
            <a:off x="1928128" y="3418610"/>
            <a:ext cx="3441250" cy="897188"/>
          </a:xfrm>
          <a:prstGeom prst="rect">
            <a:avLst/>
          </a:prstGeom>
        </p:spPr>
        <p:style>
          <a:lnRef idx="1">
            <a:schemeClr val="accent1"/>
          </a:lnRef>
          <a:fillRef idx="2">
            <a:schemeClr val="accent1"/>
          </a:fillRef>
          <a:effectRef idx="1">
            <a:schemeClr val="accent1"/>
          </a:effectRef>
          <a:fontRef idx="minor">
            <a:schemeClr val="dk1"/>
          </a:fontRef>
        </p:style>
        <p:txBody>
          <a:bodyPr rtlCol="1" anchor="ctr"/>
          <a:lstStyle/>
          <a:p>
            <a:pPr algn="ctr"/>
            <a:r>
              <a:rPr lang="ar-EG" sz="2800" dirty="0">
                <a:latin typeface="Alexandria"/>
              </a:rPr>
              <a:t>حجم المبيعات بالشركة </a:t>
            </a:r>
          </a:p>
          <a:p>
            <a:pPr algn="ctr"/>
            <a:r>
              <a:rPr lang="ar-EG" sz="2800" dirty="0">
                <a:latin typeface="Alexandria"/>
              </a:rPr>
              <a:t>( متغير تابع)</a:t>
            </a:r>
          </a:p>
        </p:txBody>
      </p:sp>
    </p:spTree>
    <p:extLst>
      <p:ext uri="{BB962C8B-B14F-4D97-AF65-F5344CB8AC3E}">
        <p14:creationId xmlns:p14="http://schemas.microsoft.com/office/powerpoint/2010/main" val="841380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B9B3D76-3C8A-DAE9-C01F-6E9BAEA194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906EC07-AA1F-A7D8-F037-27A7BBABD89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2963A44F-E704-983F-55D3-F514BBCE4344}"/>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xmlns="" id="{C0447F4F-6E5F-B74F-8A9D-EA61FCCF90FD}"/>
              </a:ext>
            </a:extLst>
          </p:cNvPr>
          <p:cNvSpPr txBox="1"/>
          <p:nvPr/>
        </p:nvSpPr>
        <p:spPr>
          <a:xfrm>
            <a:off x="825500" y="1699178"/>
            <a:ext cx="10541000" cy="5755422"/>
          </a:xfrm>
          <a:prstGeom prst="rect">
            <a:avLst/>
          </a:prstGeom>
          <a:noFill/>
        </p:spPr>
        <p:txBody>
          <a:bodyPr wrap="square" rtlCol="0">
            <a:spAutoFit/>
          </a:bodyPr>
          <a:lstStyle/>
          <a:p>
            <a:pPr algn="r" rtl="1"/>
            <a:r>
              <a:rPr lang="ar-EG" sz="3200" u="sng" dirty="0">
                <a:latin typeface="Alexandria" charset="0"/>
                <a:cs typeface="Alexandria" charset="0"/>
              </a:rPr>
              <a:t>النوع الثالث :المتغيرات الوسيطة </a:t>
            </a:r>
            <a:r>
              <a:rPr lang="en-US" sz="3200" u="sng" dirty="0">
                <a:latin typeface="Alexandria" charset="0"/>
                <a:cs typeface="Alexandria" charset="0"/>
              </a:rPr>
              <a:t>Moderating Variables</a:t>
            </a:r>
          </a:p>
          <a:p>
            <a:pPr algn="r" rtl="1"/>
            <a:r>
              <a:rPr lang="ar-EG" sz="3200" dirty="0">
                <a:latin typeface="Alexandria" charset="0"/>
                <a:cs typeface="Alexandria" charset="0"/>
              </a:rPr>
              <a:t>متغير مستقل ثانوي يختاره الباحث لمعرفة أثره على العلاقة بين المتغير المستقل والتابع</a:t>
            </a:r>
          </a:p>
          <a:p>
            <a:pPr algn="r" rtl="1"/>
            <a:r>
              <a:rPr lang="ar-EG" sz="3200" u="sng" dirty="0">
                <a:latin typeface="Alexandria" charset="0"/>
                <a:cs typeface="Alexandria" charset="0"/>
              </a:rPr>
              <a:t>مثال: </a:t>
            </a:r>
            <a:r>
              <a:rPr lang="ar-EG" sz="3200" dirty="0">
                <a:latin typeface="Alexandria" charset="0"/>
                <a:cs typeface="Alexandria" charset="0"/>
              </a:rPr>
              <a:t>المتغيرات الديموغرافية كالجنس والعمر والدخل والمستوى التعليمي قد يتم استخدامها كمتغيرات وسيطة عند دراسة العلاقة بين التدريب وأداء الموظف مثلا.</a:t>
            </a:r>
          </a:p>
          <a:p>
            <a:pPr algn="r" rtl="1"/>
            <a:r>
              <a:rPr lang="ar-EG" sz="3200" u="sng" dirty="0">
                <a:latin typeface="Alexandria" charset="0"/>
                <a:cs typeface="Alexandria" charset="0"/>
              </a:rPr>
              <a:t>مثال: </a:t>
            </a:r>
            <a:r>
              <a:rPr lang="ar-EG" sz="3200" dirty="0">
                <a:latin typeface="Alexandria" charset="0"/>
                <a:cs typeface="Alexandria" charset="0"/>
              </a:rPr>
              <a:t>دراسة العلاقة بين وجود مكتبة منزلية والقدرة على القراءة لدى الأطفال، فثقافة الوالدين تكون هي المتغير الوسيط</a:t>
            </a:r>
          </a:p>
          <a:p>
            <a:pPr algn="r" rtl="1"/>
            <a:r>
              <a:rPr lang="ar-EG" sz="3200" dirty="0">
                <a:latin typeface="Alexandria" charset="0"/>
                <a:cs typeface="Alexandria" charset="0"/>
              </a:rPr>
              <a:t> </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6BE01EB3-B68C-2432-E2D9-151236F903E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7491830A-20A5-419F-8B24-97B4AB46D2E3}"/>
              </a:ext>
            </a:extLst>
          </p:cNvPr>
          <p:cNvSpPr txBox="1"/>
          <p:nvPr/>
        </p:nvSpPr>
        <p:spPr>
          <a:xfrm>
            <a:off x="825500" y="603882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661824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763050C-DC7A-25E9-B252-D3653A0AEC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C9586E9-161D-7D4F-C8AE-88268B4CFF6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CA135EDF-AFF5-AB1C-F201-85F5A654950E}"/>
              </a:ext>
            </a:extLst>
          </p:cNvPr>
          <p:cNvSpPr txBox="1"/>
          <p:nvPr/>
        </p:nvSpPr>
        <p:spPr>
          <a:xfrm>
            <a:off x="2685325" y="842441"/>
            <a:ext cx="5776085" cy="707886"/>
          </a:xfrm>
          <a:prstGeom prst="rect">
            <a:avLst/>
          </a:prstGeom>
          <a:noFill/>
        </p:spPr>
        <p:txBody>
          <a:bodyPr wrap="square" rtlCol="0">
            <a:spAutoFit/>
          </a:bodyPr>
          <a:lstStyle/>
          <a:p>
            <a:pPr algn="ctr" rtl="1"/>
            <a:r>
              <a:rPr lang="ar-EG" sz="4000" b="1" dirty="0">
                <a:latin typeface="Alexandria" charset="0"/>
                <a:cs typeface="Alexandria" charset="0"/>
              </a:rPr>
              <a:t>صياغة البحث العلمي</a:t>
            </a:r>
          </a:p>
        </p:txBody>
      </p:sp>
      <p:sp>
        <p:nvSpPr>
          <p:cNvPr id="48" name="TextBox 47">
            <a:extLst>
              <a:ext uri="{FF2B5EF4-FFF2-40B4-BE49-F238E27FC236}">
                <a16:creationId xmlns:a16="http://schemas.microsoft.com/office/drawing/2014/main" xmlns="" id="{9493DF9A-FADF-9768-B1B3-79A507F2CBCB}"/>
              </a:ext>
            </a:extLst>
          </p:cNvPr>
          <p:cNvSpPr txBox="1"/>
          <p:nvPr/>
        </p:nvSpPr>
        <p:spPr>
          <a:xfrm>
            <a:off x="825500" y="1699178"/>
            <a:ext cx="10541000" cy="2800767"/>
          </a:xfrm>
          <a:prstGeom prst="rect">
            <a:avLst/>
          </a:prstGeom>
          <a:noFill/>
        </p:spPr>
        <p:txBody>
          <a:bodyPr wrap="square" rtlCol="0">
            <a:spAutoFit/>
          </a:bodyPr>
          <a:lstStyle/>
          <a:p>
            <a:pPr algn="r" rtl="1"/>
            <a:r>
              <a:rPr lang="ar-EG" sz="3200" dirty="0">
                <a:latin typeface="Alexandria" charset="0"/>
                <a:cs typeface="Alexandria" charset="0"/>
              </a:rPr>
              <a:t>يمثل </a:t>
            </a:r>
            <a:r>
              <a:rPr lang="ar-EG" sz="3200" dirty="0" smtClean="0">
                <a:latin typeface="Alexandria" charset="0"/>
                <a:cs typeface="Alexandria" charset="0"/>
              </a:rPr>
              <a:t>الخطة </a:t>
            </a:r>
            <a:r>
              <a:rPr lang="ar-EG" sz="3200" dirty="0">
                <a:latin typeface="Alexandria" charset="0"/>
                <a:cs typeface="Alexandria" charset="0"/>
              </a:rPr>
              <a:t>التي يضعها الباحث لجمع المعلومات اللازمة والمتغيرات التي يمكن أن تؤثر على هذه المعلومات ، ثم إجراء التحليل المناسب للإجابة عن أسئلة البحث وفرضياته . </a:t>
            </a:r>
          </a:p>
          <a:p>
            <a:pPr algn="r" rtl="1"/>
            <a:r>
              <a:rPr lang="ar-EG" sz="3200" dirty="0">
                <a:latin typeface="Alexandria" charset="0"/>
                <a:cs typeface="Alexandria" charset="0"/>
              </a:rPr>
              <a:t>في هذه المرحلة على الباحث احترام ما يلي:</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2988CB90-AD8E-D0F0-7B17-65D0AB5DE5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E12FFD3E-E978-46B2-91D7-30953BC8489F}"/>
              </a:ext>
            </a:extLst>
          </p:cNvPr>
          <p:cNvSpPr txBox="1"/>
          <p:nvPr/>
        </p:nvSpPr>
        <p:spPr>
          <a:xfrm>
            <a:off x="825500" y="6003013"/>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63394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6EE6C1D-200C-7B54-9110-092E6D3BC3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026D034-DDD2-7194-327A-1357D9028AF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D8538F27-345A-52D6-5760-B98C39D53D0A}"/>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xmlns="" id="{E607FA7A-52DD-65F6-A97A-082633944F5F}"/>
              </a:ext>
            </a:extLst>
          </p:cNvPr>
          <p:cNvSpPr txBox="1"/>
          <p:nvPr/>
        </p:nvSpPr>
        <p:spPr>
          <a:xfrm>
            <a:off x="825500" y="1699178"/>
            <a:ext cx="10541000" cy="4770537"/>
          </a:xfrm>
          <a:prstGeom prst="rect">
            <a:avLst/>
          </a:prstGeom>
          <a:noFill/>
        </p:spPr>
        <p:txBody>
          <a:bodyPr wrap="square" rtlCol="0">
            <a:spAutoFit/>
          </a:bodyPr>
          <a:lstStyle/>
          <a:p>
            <a:pPr algn="r" rtl="1"/>
            <a:r>
              <a:rPr lang="ar-EG" sz="3200" dirty="0">
                <a:latin typeface="Alexandria" charset="0"/>
                <a:cs typeface="Alexandria" charset="0"/>
              </a:rPr>
              <a:t>1-</a:t>
            </a:r>
            <a:r>
              <a:rPr lang="ar-EG" sz="3200" u="sng" dirty="0">
                <a:latin typeface="Alexandria" charset="0"/>
                <a:cs typeface="Alexandria" charset="0"/>
              </a:rPr>
              <a:t> الأسلوب العلمي والنّوعي في كتابة البحث العلمي:</a:t>
            </a:r>
          </a:p>
          <a:p>
            <a:pPr algn="just" rtl="1"/>
            <a:r>
              <a:rPr lang="ar-EG" sz="3200" dirty="0">
                <a:latin typeface="Alexandria" charset="0"/>
                <a:cs typeface="Alexandria" charset="0"/>
              </a:rPr>
              <a:t>إن صياغة البحث العلمي بطريقة موضوعية ومنطقية يشتمل على العناصر التالية:</a:t>
            </a:r>
          </a:p>
          <a:p>
            <a:pPr algn="just" rtl="1"/>
            <a:r>
              <a:rPr lang="ar-EG" sz="3200" dirty="0">
                <a:latin typeface="Alexandria" charset="0"/>
                <a:cs typeface="Alexandria" charset="0"/>
              </a:rPr>
              <a:t>- استخدام المصطلحات العلمية الدقيقة الحديثة.</a:t>
            </a:r>
          </a:p>
          <a:p>
            <a:pPr algn="just" rtl="1"/>
            <a:r>
              <a:rPr lang="ar-EG" sz="3200" dirty="0">
                <a:latin typeface="Alexandria" charset="0"/>
                <a:cs typeface="Alexandria" charset="0"/>
              </a:rPr>
              <a:t>- سلامة اللغة ودقتها ووضوحها، وعدم التكرار، مع حسن تنظيم المعلومات والأفكار والحقائق العلمية، والتماسك والتسلسل والتناسق اللغوي بين أجزاء البحث.</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FC56813-B891-AFB8-9F85-7894641BD8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904A0F94-0487-E8B4-6A5A-C6F4389E280C}"/>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74856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29DDB5F-E1DF-07CC-B51E-3E1FB11E6E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F4B39F9-B2AC-36A8-79A9-E50B4EC5A144}"/>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BF9D9B46-1F9C-B0E6-CF16-DDAB3F93A50C}"/>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xmlns="" id="{4855F0A0-BE4D-F3A8-73B7-7F88790FCE17}"/>
              </a:ext>
            </a:extLst>
          </p:cNvPr>
          <p:cNvSpPr txBox="1"/>
          <p:nvPr/>
        </p:nvSpPr>
        <p:spPr>
          <a:xfrm>
            <a:off x="825500" y="1550327"/>
            <a:ext cx="10541000" cy="5632311"/>
          </a:xfrm>
          <a:prstGeom prst="rect">
            <a:avLst/>
          </a:prstGeom>
          <a:noFill/>
        </p:spPr>
        <p:txBody>
          <a:bodyPr wrap="square" rtlCol="0">
            <a:spAutoFit/>
          </a:bodyPr>
          <a:lstStyle/>
          <a:p>
            <a:pPr algn="just" rtl="1"/>
            <a:r>
              <a:rPr lang="ar-EG" sz="2800" dirty="0">
                <a:latin typeface="Alexandria" charset="0"/>
                <a:cs typeface="Alexandria" charset="0"/>
              </a:rPr>
              <a:t>2-  </a:t>
            </a:r>
            <a:r>
              <a:rPr lang="ar-EG" sz="2800" u="sng" dirty="0">
                <a:latin typeface="Alexandria" charset="0"/>
                <a:cs typeface="Alexandria" charset="0"/>
              </a:rPr>
              <a:t>الإبداع والتجديد العلمي (في التحليل والعرض):</a:t>
            </a:r>
          </a:p>
          <a:p>
            <a:pPr algn="just" rtl="1"/>
            <a:r>
              <a:rPr lang="ar-EG" sz="2800" dirty="0">
                <a:latin typeface="Alexandria" charset="0"/>
                <a:cs typeface="Alexandria" charset="0"/>
              </a:rPr>
              <a:t>من المطلوب دائما من البحوث العلمية إنتاج وتقديم الجديد المبني على أسس علمية حقيقية ويتحقق ذلك عن طريق العوامل التالية:</a:t>
            </a:r>
          </a:p>
          <a:p>
            <a:pPr algn="just" rtl="1"/>
            <a:r>
              <a:rPr lang="ar-EG" sz="2800" dirty="0">
                <a:latin typeface="Alexandria" charset="0"/>
                <a:cs typeface="Alexandria" charset="0"/>
              </a:rPr>
              <a:t>- اكتشاف معلومات جديدة متعلقة بموضوع البحث وتحليلها وتركيبها وتفسيرها وإعلامها في صورة فرضيات أو نظريات أو قوانين علمية.</a:t>
            </a:r>
          </a:p>
          <a:p>
            <a:pPr algn="just" rtl="1"/>
            <a:r>
              <a:rPr lang="ar-EG" sz="2800" dirty="0">
                <a:latin typeface="Alexandria" charset="0"/>
                <a:cs typeface="Alexandria" charset="0"/>
              </a:rPr>
              <a:t>- اكتشاف معلومات جديدة إضافية عن الموضوع تضاف إلى تلك المتعلقة بالموضوع.</a:t>
            </a:r>
          </a:p>
          <a:p>
            <a:pPr algn="just" rtl="1"/>
            <a:r>
              <a:rPr lang="ar-EG" sz="2800" dirty="0">
                <a:latin typeface="Alexandria" charset="0"/>
                <a:cs typeface="Alexandria" charset="0"/>
              </a:rPr>
              <a:t>- إعادة ترتيب وتنظيم وصياغة الموضوع صياغة جديدة بصورة تعطي للموضوع قوة وتوضيحا وعصرنة أكثر مما كان عليه من قبل.</a:t>
            </a:r>
          </a:p>
          <a:p>
            <a:pPr algn="just" rtl="1"/>
            <a:r>
              <a:rPr lang="ar-EG" sz="2800" dirty="0">
                <a:latin typeface="Alexandria" charset="0"/>
                <a:cs typeface="Alexandria" charset="0"/>
              </a:rPr>
              <a:t>- تركيب موضوع جديد من مجموع معلومات وحقائق علمية مكتشفة ومعلومة، ولكنها مشتتة ومتناثرة هنا وهناك.</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D5757414-ACC8-A61A-27C7-83ECEE1DC3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B4C4C7B3-2DF5-7CB3-56DF-65E96168BCC6}"/>
              </a:ext>
            </a:extLst>
          </p:cNvPr>
          <p:cNvSpPr txBox="1"/>
          <p:nvPr/>
        </p:nvSpPr>
        <p:spPr>
          <a:xfrm>
            <a:off x="933399" y="597690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46920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472B9EC-BAA0-260B-70D8-90C191EA6B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AAB37C5-2FB4-85E0-D107-92ECF4B279A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7F541E70-7E86-42AB-A7E2-2F54EF0D9BA5}"/>
              </a:ext>
            </a:extLst>
          </p:cNvPr>
          <p:cNvSpPr txBox="1"/>
          <p:nvPr/>
        </p:nvSpPr>
        <p:spPr>
          <a:xfrm>
            <a:off x="825500" y="1699178"/>
            <a:ext cx="10541000" cy="3539430"/>
          </a:xfrm>
          <a:prstGeom prst="rect">
            <a:avLst/>
          </a:prstGeom>
          <a:noFill/>
        </p:spPr>
        <p:txBody>
          <a:bodyPr wrap="square" rtlCol="0">
            <a:spAutoFit/>
          </a:bodyPr>
          <a:lstStyle/>
          <a:p>
            <a:pPr algn="r" rtl="1"/>
            <a:r>
              <a:rPr lang="ar-EG" sz="3200" dirty="0">
                <a:latin typeface="Sakkal Majalla" panose="02000000000000000000" pitchFamily="2" charset="-78"/>
                <a:cs typeface="Sakkal Majalla" panose="02000000000000000000" pitchFamily="2" charset="-78"/>
              </a:rPr>
              <a:t> 3- </a:t>
            </a:r>
            <a:r>
              <a:rPr lang="ar-EG" sz="3200" u="sng" dirty="0">
                <a:latin typeface="Sakkal Majalla" panose="02000000000000000000" pitchFamily="2" charset="-78"/>
              </a:rPr>
              <a:t>الالتزام بالمنهج العلمي:</a:t>
            </a:r>
          </a:p>
          <a:p>
            <a:pPr algn="r" rtl="1"/>
            <a:r>
              <a:rPr lang="ar-EG" sz="3200" dirty="0">
                <a:latin typeface="Sakkal Majalla" panose="02000000000000000000" pitchFamily="2" charset="-78"/>
              </a:rPr>
              <a:t>من المقومات الجوهرية والأساسية لكتابة وصياغة البحث العلمي بصورة جيدة وعلمية تطبيق منهج أو أكثر من مناهج البحث العلمي والالتزام بمبادئها ومراحلها.</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8F510E3C-AC1B-3F39-C751-88DA599ADC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5AEFEB0B-E9F5-22BC-AE6C-76878851BD17}"/>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5416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189992B-8793-661C-D8C5-BC7AE97E4E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023B042-0A3D-D032-76EE-C1F1CC8EBDA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67DBF57F-2FD8-BDBD-DB4F-38DE6A2AFDAF}"/>
              </a:ext>
            </a:extLst>
          </p:cNvPr>
          <p:cNvSpPr txBox="1"/>
          <p:nvPr/>
        </p:nvSpPr>
        <p:spPr>
          <a:xfrm>
            <a:off x="825500" y="1550327"/>
            <a:ext cx="10541000" cy="5878532"/>
          </a:xfrm>
          <a:prstGeom prst="rect">
            <a:avLst/>
          </a:prstGeom>
          <a:noFill/>
        </p:spPr>
        <p:txBody>
          <a:bodyPr wrap="square" rtlCol="0">
            <a:spAutoFit/>
          </a:bodyPr>
          <a:lstStyle/>
          <a:p>
            <a:pPr algn="r" rtl="1"/>
            <a:r>
              <a:rPr lang="ar-EG" sz="2800" dirty="0">
                <a:latin typeface="Alexandria"/>
              </a:rPr>
              <a:t>4- </a:t>
            </a:r>
            <a:r>
              <a:rPr lang="ar-EG" sz="2800" u="sng" dirty="0">
                <a:latin typeface="Alexandria"/>
              </a:rPr>
              <a:t>احترام قواعد الإسناد وتوثيق الوثائق في الهوامش.</a:t>
            </a:r>
          </a:p>
          <a:p>
            <a:pPr algn="r" rtl="1"/>
            <a:r>
              <a:rPr lang="ar-EG" sz="2800" dirty="0">
                <a:latin typeface="Alexandria"/>
              </a:rPr>
              <a:t>هناك عدة عوامل ووسائل تساعد الباحث العلمي على ذلك  :</a:t>
            </a:r>
          </a:p>
          <a:p>
            <a:pPr algn="r" rtl="1"/>
            <a:r>
              <a:rPr lang="ar-EG" sz="2800" dirty="0">
                <a:latin typeface="Alexandria"/>
              </a:rPr>
              <a:t>- الدقة والجدية في اختيار ما يقتبس.</a:t>
            </a:r>
          </a:p>
          <a:p>
            <a:pPr algn="r" rtl="1"/>
            <a:r>
              <a:rPr lang="ar-EG" sz="2800" dirty="0">
                <a:latin typeface="Alexandria"/>
              </a:rPr>
              <a:t>- الدقة والعناية أثناء عملية الاقتباس وتجنب الأخطاء والهفوات في عملية النقل.</a:t>
            </a:r>
          </a:p>
          <a:p>
            <a:pPr algn="r" rtl="1"/>
            <a:r>
              <a:rPr lang="ar-EG" sz="2800" dirty="0">
                <a:latin typeface="Alexandria"/>
              </a:rPr>
              <a:t>- تحاشي عوامل التنافر وعدم الانسجام بين العينات المقتبسة وسياق الموضوع المتصل به.</a:t>
            </a:r>
          </a:p>
          <a:p>
            <a:pPr algn="r" rtl="1"/>
            <a:r>
              <a:rPr lang="ar-EG" sz="2800" dirty="0">
                <a:latin typeface="Alexandria"/>
              </a:rPr>
              <a:t>- عدم التطويل والمبالغة في الاقتباس أي أقل من ستة أسطر.</a:t>
            </a:r>
          </a:p>
          <a:p>
            <a:pPr algn="r" rtl="1"/>
            <a:r>
              <a:rPr lang="ar-EG" sz="2800" dirty="0">
                <a:latin typeface="Alexandria"/>
              </a:rPr>
              <a:t>- إتباع كيفيات وضوابط عملية الاقتباس بنوعيه المباشر وغير المباشر.</a:t>
            </a:r>
          </a:p>
          <a:p>
            <a:pPr algn="r" rtl="1"/>
            <a:r>
              <a:rPr lang="ar-EG" sz="2800" dirty="0">
                <a:latin typeface="Alexandria"/>
              </a:rPr>
              <a:t>- الاعتماد بالدرجة الأولى على الوثائق الأصلية في الاقتباس.</a:t>
            </a:r>
          </a:p>
          <a:p>
            <a:pPr algn="r" rtl="1"/>
            <a:r>
              <a:rPr lang="ar-EG" sz="2800" dirty="0">
                <a:latin typeface="Alexandria"/>
              </a:rPr>
              <a:t>-الاحترام التام لقواعد الاقتباس والإسناد وتوثيق الهوامش.</a:t>
            </a:r>
          </a:p>
          <a:p>
            <a:pPr algn="r" rtl="1"/>
            <a:r>
              <a:rPr lang="ar-EG" sz="2800" dirty="0">
                <a:latin typeface="Alexandria"/>
              </a:rPr>
              <a:t>-التدقيق والحرص على التفريق بين مصادر وآراء الباحث وأفكاره وآراء الآخرين.</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C7D2BDCF-8B52-5255-E035-C491487EA5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D68D9868-6F8E-00FB-054E-FA716B4AC47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777413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2574996" y="2842798"/>
            <a:ext cx="7392366" cy="1815882"/>
          </a:xfrm>
          <a:prstGeom prst="rect">
            <a:avLst/>
          </a:prstGeom>
          <a:noFill/>
        </p:spPr>
        <p:txBody>
          <a:bodyPr wrap="square" rtlCol="0">
            <a:spAutoFit/>
          </a:bodyPr>
          <a:lstStyle/>
          <a:p>
            <a:pPr algn="r" rtl="1"/>
            <a:r>
              <a:rPr lang="ar-EG" sz="4000" b="1" dirty="0">
                <a:solidFill>
                  <a:srgbClr val="00B0F0"/>
                </a:solidFill>
                <a:latin typeface="Alexandria" charset="0"/>
                <a:cs typeface="Alexandria" charset="0"/>
              </a:rPr>
              <a:t>صياغة أجزاء البحث العلمي </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xmlns=""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9974C5-B2BE-9B9B-30A5-975E3F327C7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38D3570-0531-012B-D645-926043C515D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47D6C163-F8F4-75E4-DA84-7978B8F76344}"/>
              </a:ext>
            </a:extLst>
          </p:cNvPr>
          <p:cNvSpPr txBox="1"/>
          <p:nvPr/>
        </p:nvSpPr>
        <p:spPr>
          <a:xfrm>
            <a:off x="2856271" y="807134"/>
            <a:ext cx="6479457" cy="707886"/>
          </a:xfrm>
          <a:prstGeom prst="rect">
            <a:avLst/>
          </a:prstGeom>
          <a:noFill/>
        </p:spPr>
        <p:txBody>
          <a:bodyPr wrap="square" rtlCol="0">
            <a:spAutoFit/>
          </a:bodyPr>
          <a:lstStyle/>
          <a:p>
            <a:pPr algn="ctr" rtl="1"/>
            <a:r>
              <a:rPr lang="ar-EG" sz="4000" b="1" dirty="0">
                <a:latin typeface="Sakkal Majalla" panose="02000000000000000000" pitchFamily="2" charset="-78"/>
              </a:rPr>
              <a:t>صياغة عنوان البحث </a:t>
            </a:r>
          </a:p>
        </p:txBody>
      </p:sp>
      <p:sp>
        <p:nvSpPr>
          <p:cNvPr id="48" name="TextBox 47">
            <a:extLst>
              <a:ext uri="{FF2B5EF4-FFF2-40B4-BE49-F238E27FC236}">
                <a16:creationId xmlns:a16="http://schemas.microsoft.com/office/drawing/2014/main" xmlns="" id="{979B8131-0B00-9237-DB3A-F25D8D4A484D}"/>
              </a:ext>
            </a:extLst>
          </p:cNvPr>
          <p:cNvSpPr txBox="1"/>
          <p:nvPr/>
        </p:nvSpPr>
        <p:spPr>
          <a:xfrm>
            <a:off x="825500" y="1699178"/>
            <a:ext cx="10541000" cy="5447645"/>
          </a:xfrm>
          <a:prstGeom prst="rect">
            <a:avLst/>
          </a:prstGeom>
          <a:noFill/>
        </p:spPr>
        <p:txBody>
          <a:bodyPr wrap="square" rtlCol="0">
            <a:spAutoFit/>
          </a:bodyPr>
          <a:lstStyle/>
          <a:p>
            <a:pPr algn="r" rtl="1"/>
            <a:r>
              <a:rPr lang="ar-EG" sz="2800" u="sng" dirty="0">
                <a:latin typeface="Alexandria"/>
              </a:rPr>
              <a:t>مفهوم عنوان البحث العلمي:</a:t>
            </a:r>
          </a:p>
          <a:p>
            <a:pPr algn="r" rtl="1"/>
            <a:r>
              <a:rPr lang="ar-EG" sz="2800" dirty="0">
                <a:latin typeface="Alexandria"/>
              </a:rPr>
              <a:t>هو مدخل البحث العلمي وبوابته الرئيسية، وتظهر اهمية العنوان عبر الدور الكبير الذي يلعبه، كونه قد يكون عامل محفز للقارئ للاطلاع على البحث، بينما قد يلعب دور معاكس تماماً عندما لا يكون العنوان جيداً، فهو قد يساهم بعزوف القارئ عن قراءة موضوع البحث، حتى إن كان مضمونه جيداً.</a:t>
            </a:r>
          </a:p>
          <a:p>
            <a:pPr algn="r" rtl="1"/>
            <a:r>
              <a:rPr lang="ar-EG" sz="2800" u="sng" dirty="0">
                <a:latin typeface="Alexandria"/>
              </a:rPr>
              <a:t>صياغة عنوان البحث العلمي</a:t>
            </a:r>
          </a:p>
          <a:p>
            <a:pPr algn="r" rtl="1"/>
            <a:r>
              <a:rPr lang="ar-EG" sz="2800" dirty="0">
                <a:latin typeface="Alexandria"/>
              </a:rPr>
              <a:t>صياغة عنوان البحث العلمي ليست من الأمور السهلة كما أنها ليست معقدة تماما، فهي فقط بحاجة لبعض الجهد والبحث من الباحث، وقدرة على جميع وتنظيم الأفكار والمعلومات حتى يتمكن من صياغة العنوان الأفضل، وذلك على النحو التالي:-</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2FD6D914-6CD1-FC81-01CC-07E000EF98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41670415-5FF8-09C3-C73C-9970031C291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06191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CCFF637-CB0D-6EA8-D86E-B63D82D98E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8D6BB87-D103-4BCF-3C22-C6D1065F495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02B15F75-9270-ED82-16F9-2E55081DF23A}"/>
              </a:ext>
            </a:extLst>
          </p:cNvPr>
          <p:cNvSpPr txBox="1"/>
          <p:nvPr/>
        </p:nvSpPr>
        <p:spPr>
          <a:xfrm>
            <a:off x="825500" y="1699178"/>
            <a:ext cx="10541000" cy="5016758"/>
          </a:xfrm>
          <a:prstGeom prst="rect">
            <a:avLst/>
          </a:prstGeom>
          <a:noFill/>
        </p:spPr>
        <p:txBody>
          <a:bodyPr wrap="square" rtlCol="0">
            <a:spAutoFit/>
          </a:bodyPr>
          <a:lstStyle/>
          <a:p>
            <a:pPr algn="just" rtl="1"/>
            <a:r>
              <a:rPr lang="ar-EG" sz="3200" b="1" u="sng" dirty="0">
                <a:latin typeface="Alexandria"/>
              </a:rPr>
              <a:t>الطريقة الأولى</a:t>
            </a:r>
          </a:p>
          <a:p>
            <a:pPr algn="just" rtl="1"/>
            <a:r>
              <a:rPr lang="ar-EG" sz="3200" dirty="0">
                <a:latin typeface="Alexandria"/>
              </a:rPr>
              <a:t>وتعتمد هذه الطريقة في صياغة عنوان البحث العلمي على البحث في المشاكل الموجودة في مجال العمل، وتضمن هذه الطريقة أن يكون للباحث دور مؤثر في بيئة العمل التابع لها، كما يمكنه الوصول بشكل أسهل للمعلومات والعينات المطلوبة للبحث فضلاً عن قدرته على تطبيق الحلول على أرض الواقع، وقياس نتائج هذه الحلول، والعمل على التطوير من الأداء المهني له في مجال عمله بشكل واضح.</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0B85B4F6-AAF5-6CBE-78C2-725A044660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0EBC61D5-AAC7-A42C-4044-1B1223DED69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924221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9FDE222-CBF5-6FD4-7047-6FB9D4429A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0109E49-9BE7-FCEF-2DEC-22C7387D399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C673375E-972A-3EE8-DACF-86DA6E17525A}"/>
              </a:ext>
            </a:extLst>
          </p:cNvPr>
          <p:cNvSpPr txBox="1"/>
          <p:nvPr/>
        </p:nvSpPr>
        <p:spPr>
          <a:xfrm>
            <a:off x="825500" y="1699178"/>
            <a:ext cx="10541000" cy="3046988"/>
          </a:xfrm>
          <a:prstGeom prst="rect">
            <a:avLst/>
          </a:prstGeom>
          <a:noFill/>
        </p:spPr>
        <p:txBody>
          <a:bodyPr wrap="square" rtlCol="0">
            <a:spAutoFit/>
          </a:bodyPr>
          <a:lstStyle/>
          <a:p>
            <a:pPr algn="just" rtl="1"/>
            <a:r>
              <a:rPr lang="ar-EG" sz="3200" b="1" u="sng" dirty="0">
                <a:latin typeface="Sakkal Majalla" panose="02000000000000000000" pitchFamily="2" charset="-78"/>
              </a:rPr>
              <a:t>الطريقة الثانية</a:t>
            </a:r>
          </a:p>
          <a:p>
            <a:pPr algn="just" rtl="1"/>
            <a:r>
              <a:rPr lang="ar-EG" sz="3200" dirty="0">
                <a:latin typeface="Sakkal Majalla" panose="02000000000000000000" pitchFamily="2" charset="-78"/>
              </a:rPr>
              <a:t>في هذه الطريقة يتم البحث في الدراسات والأبحاث السابقة والتي تضمنت بعض المتغيرات المتعلقة بنفس تخصص أو موضوع البحث، ويحاول الباحث الاطلاع والتعمق في هذه الدراسات والتعرف على التوصيات العلمية الموجودة بها، والتعديل أو البناء عليها تبعاً لما يتراءى للباحث.</a:t>
            </a: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688E4E33-D530-8635-A158-216595095D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16A2CDFF-C020-5729-94DC-BE924E1DD16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668865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F7222E4-97A4-E42D-98F7-A8918505E67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81CCE9B-5093-1CC6-6B3C-C3A1216EA831}"/>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2AC9444B-D07A-D0B8-A4FB-BF9AA9880A5D}"/>
              </a:ext>
            </a:extLst>
          </p:cNvPr>
          <p:cNvSpPr txBox="1"/>
          <p:nvPr/>
        </p:nvSpPr>
        <p:spPr>
          <a:xfrm>
            <a:off x="825500" y="1699178"/>
            <a:ext cx="10541000" cy="4524315"/>
          </a:xfrm>
          <a:prstGeom prst="rect">
            <a:avLst/>
          </a:prstGeom>
          <a:noFill/>
        </p:spPr>
        <p:txBody>
          <a:bodyPr wrap="square" rtlCol="0">
            <a:spAutoFit/>
          </a:bodyPr>
          <a:lstStyle/>
          <a:p>
            <a:pPr algn="just" rtl="1"/>
            <a:r>
              <a:rPr lang="ar-EG" sz="3200" b="1" u="sng" dirty="0">
                <a:latin typeface="Sakkal Majalla" panose="02000000000000000000" pitchFamily="2" charset="-78"/>
              </a:rPr>
              <a:t>الطريقة الثالثة</a:t>
            </a:r>
          </a:p>
          <a:p>
            <a:pPr algn="just" rtl="1"/>
            <a:r>
              <a:rPr lang="ar-EG" sz="3200" dirty="0">
                <a:latin typeface="Sakkal Majalla" panose="02000000000000000000" pitchFamily="2" charset="-78"/>
              </a:rPr>
              <a:t>يقوم الباحث في هذه الطريقة بالتواجد في الفعاليات والمؤتمرات المتصلة بمجاله العلمي، ويحضر العديد من الندوات والورش المرتبطة بموضوع البحث والتحدث مع أصحاب الاختصاص لمناقشة بعض المشاكل أو التحديات التي يُضمنها في بحثه، وبالتالي المساعدة في اختيار العنوان المناسب للبحث أو الدراسة الخاصة به، ومحاولة تقديم حلول علمية لها.</a:t>
            </a:r>
          </a:p>
          <a:p>
            <a:pPr algn="r" rtl="1"/>
            <a:endParaRPr lang="ar-EG" sz="3200" dirty="0">
              <a:latin typeface="Sakkal Majalla" panose="02000000000000000000" pitchFamily="2" charset="-78"/>
              <a:cs typeface="Sakkal Majalla" panose="02000000000000000000" pitchFamily="2" charset="-78"/>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B2EDAC9A-E826-1653-BC9E-7EC65BFB50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E038F547-8EBF-B0D3-812E-DEC8F2A04619}"/>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548318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80EB0C1-0E2A-828F-6A19-8DD6C9B93D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2777519-3C5D-3ADC-5CBF-EB3DE0B0BF8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441BB07A-9EF4-EBD9-59CE-24FB3F6D6BFB}"/>
              </a:ext>
            </a:extLst>
          </p:cNvPr>
          <p:cNvSpPr txBox="1"/>
          <p:nvPr/>
        </p:nvSpPr>
        <p:spPr>
          <a:xfrm>
            <a:off x="825500" y="1699178"/>
            <a:ext cx="10541000" cy="3046988"/>
          </a:xfrm>
          <a:prstGeom prst="rect">
            <a:avLst/>
          </a:prstGeom>
          <a:noFill/>
        </p:spPr>
        <p:txBody>
          <a:bodyPr wrap="square" rtlCol="0">
            <a:spAutoFit/>
          </a:bodyPr>
          <a:lstStyle/>
          <a:p>
            <a:pPr algn="r" rtl="1"/>
            <a:r>
              <a:rPr lang="ar-EG" sz="3200" u="sng" dirty="0">
                <a:latin typeface="Alexandria" charset="0"/>
                <a:cs typeface="Alexandria" charset="0"/>
              </a:rPr>
              <a:t>طرق صياغة عنوان البحث العلمي</a:t>
            </a:r>
          </a:p>
          <a:p>
            <a:pPr marL="457200" indent="-457200" algn="r" rtl="1">
              <a:buFont typeface="Wingdings" panose="05000000000000000000" pitchFamily="2" charset="2"/>
              <a:buChar char="Ø"/>
            </a:pPr>
            <a:r>
              <a:rPr lang="ar-EG" sz="3200" dirty="0">
                <a:latin typeface="Alexandria" charset="0"/>
                <a:cs typeface="Alexandria" charset="0"/>
              </a:rPr>
              <a:t>  أن يكون عنوان البحث العلمي على شكل علاقة.</a:t>
            </a:r>
          </a:p>
          <a:p>
            <a:pPr marL="457200" indent="-457200" algn="r" rtl="1">
              <a:buFont typeface="Wingdings" panose="05000000000000000000" pitchFamily="2" charset="2"/>
              <a:buChar char="Ø"/>
            </a:pPr>
            <a:r>
              <a:rPr lang="ar-EG" sz="3200" dirty="0">
                <a:latin typeface="Alexandria" charset="0"/>
                <a:cs typeface="Alexandria" charset="0"/>
              </a:rPr>
              <a:t>  أن يكون عنوان البحث العلمي بشكل وصفي.</a:t>
            </a:r>
          </a:p>
          <a:p>
            <a:pPr marL="457200" indent="-457200" algn="r" rtl="1">
              <a:buFont typeface="Wingdings" panose="05000000000000000000" pitchFamily="2" charset="2"/>
              <a:buChar char="Ø"/>
            </a:pPr>
            <a:r>
              <a:rPr lang="ar-EG" sz="3200" dirty="0">
                <a:latin typeface="Alexandria" charset="0"/>
                <a:cs typeface="Alexandria" charset="0"/>
              </a:rPr>
              <a:t>   أن يكون عنوان البحث العلمي بشكل أثر.</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59418482-75A9-DF6A-F547-E19CE455BC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77049542-EEE4-C701-A802-B09295CA1EC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5480995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CF3D322-782A-A531-74A5-4C1DDC96AB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927699B-E6AC-B1C0-C1E9-D70778D53CCD}"/>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61ECE9E-585B-0DBC-1AB9-E5734AA34735}"/>
              </a:ext>
            </a:extLst>
          </p:cNvPr>
          <p:cNvSpPr txBox="1"/>
          <p:nvPr/>
        </p:nvSpPr>
        <p:spPr>
          <a:xfrm>
            <a:off x="825500" y="1699178"/>
            <a:ext cx="10541000" cy="4708981"/>
          </a:xfrm>
          <a:prstGeom prst="rect">
            <a:avLst/>
          </a:prstGeom>
          <a:noFill/>
        </p:spPr>
        <p:txBody>
          <a:bodyPr wrap="square" rtlCol="0">
            <a:spAutoFit/>
          </a:bodyPr>
          <a:lstStyle/>
          <a:p>
            <a:pPr algn="r" rtl="1"/>
            <a:r>
              <a:rPr lang="ar-EG" sz="2400" b="1" u="sng" dirty="0">
                <a:latin typeface="Alexandria" charset="0"/>
                <a:cs typeface="Alexandria" charset="0"/>
              </a:rPr>
              <a:t>شروط عنوان البحث العلمي من ناحية الصياغة: </a:t>
            </a:r>
          </a:p>
          <a:p>
            <a:pPr marL="342900" indent="-342900" algn="just" rtl="1">
              <a:buFont typeface="Wingdings" panose="05000000000000000000" pitchFamily="2" charset="2"/>
              <a:buChar char="Ø"/>
            </a:pPr>
            <a:r>
              <a:rPr lang="ar-EG" sz="2400" dirty="0">
                <a:latin typeface="Alexandria" charset="0"/>
                <a:cs typeface="Alexandria" charset="0"/>
              </a:rPr>
              <a:t> ألا تزيد عدد كلمات عنوان الدراسة العلمي عن 15 كلمة إلا عند الضرورة، أي ما يقارب من 8 إلى 11 كلمة. بحيث أنه لا يكون طويل فيصيب القارئ بالملل ولا يكون قصير فيخل بمحتوى البحث.</a:t>
            </a:r>
          </a:p>
          <a:p>
            <a:pPr marL="342900" indent="-342900" algn="just" rtl="1">
              <a:buFont typeface="Wingdings" panose="05000000000000000000" pitchFamily="2" charset="2"/>
              <a:buChar char="Ø"/>
            </a:pPr>
            <a:r>
              <a:rPr lang="ar-EG" sz="2400" dirty="0">
                <a:latin typeface="Alexandria" charset="0"/>
                <a:cs typeface="Alexandria" charset="0"/>
              </a:rPr>
              <a:t>    يجب أن يخلو العنوان  من كافة الكلمات غير الضرورية.</a:t>
            </a:r>
          </a:p>
          <a:p>
            <a:pPr marL="342900" indent="-342900" algn="just" rtl="1">
              <a:buFont typeface="Wingdings" panose="05000000000000000000" pitchFamily="2" charset="2"/>
              <a:buChar char="Ø"/>
            </a:pPr>
            <a:r>
              <a:rPr lang="ar-EG" sz="2400" dirty="0">
                <a:latin typeface="Alexandria" charset="0"/>
                <a:cs typeface="Alexandria" charset="0"/>
              </a:rPr>
              <a:t>    أن يخلو عنوان الدراسة العلمي من التكرار للألفاظ أو الكلمات أو معناها.</a:t>
            </a:r>
          </a:p>
          <a:p>
            <a:pPr marL="342900" indent="-342900" algn="just" rtl="1">
              <a:buFont typeface="Wingdings" panose="05000000000000000000" pitchFamily="2" charset="2"/>
              <a:buChar char="Ø"/>
            </a:pPr>
            <a:r>
              <a:rPr lang="ar-EG" sz="2400" dirty="0">
                <a:latin typeface="Alexandria" charset="0"/>
                <a:cs typeface="Alexandria" charset="0"/>
              </a:rPr>
              <a:t>    أن يعكس مضمون مشكلة البحث العلمي.</a:t>
            </a:r>
          </a:p>
          <a:p>
            <a:pPr marL="342900" indent="-342900" algn="just" rtl="1">
              <a:buFont typeface="Wingdings" panose="05000000000000000000" pitchFamily="2" charset="2"/>
              <a:buChar char="Ø"/>
            </a:pPr>
            <a:r>
              <a:rPr lang="ar-EG" sz="2400" dirty="0">
                <a:latin typeface="Alexandria" charset="0"/>
                <a:cs typeface="Alexandria" charset="0"/>
              </a:rPr>
              <a:t>    ينتمي إلى مجال البحث وموضوع البحث بشكل واضح.</a:t>
            </a:r>
          </a:p>
          <a:p>
            <a:pPr marL="342900" indent="-342900" algn="just" rtl="1">
              <a:buFont typeface="Wingdings" panose="05000000000000000000" pitchFamily="2" charset="2"/>
              <a:buChar char="Ø"/>
            </a:pPr>
            <a:r>
              <a:rPr lang="ar-EG" sz="2400" dirty="0">
                <a:latin typeface="Alexandria" charset="0"/>
                <a:cs typeface="Alexandria" charset="0"/>
              </a:rPr>
              <a:t>    أن يحتوي على كافة المتغيرات الأساسية للدراسة.</a:t>
            </a:r>
          </a:p>
          <a:p>
            <a:pPr marL="342900" indent="-342900" algn="just" rtl="1">
              <a:buFont typeface="Wingdings" panose="05000000000000000000" pitchFamily="2" charset="2"/>
              <a:buChar char="Ø"/>
            </a:pPr>
            <a:r>
              <a:rPr lang="ar-EG" sz="2400" dirty="0">
                <a:latin typeface="Alexandria" charset="0"/>
                <a:cs typeface="Alexandria" charset="0"/>
              </a:rPr>
              <a:t>    ألا توضع في نهايته نقطة.</a:t>
            </a:r>
          </a:p>
          <a:p>
            <a:pPr marL="342900" indent="-342900" algn="just" rtl="1">
              <a:buFont typeface="Wingdings" panose="05000000000000000000" pitchFamily="2" charset="2"/>
              <a:buChar char="Ø"/>
            </a:pPr>
            <a:r>
              <a:rPr lang="ar-EG" sz="2400" dirty="0">
                <a:latin typeface="Alexandria" charset="0"/>
                <a:cs typeface="Alexandria" charset="0"/>
              </a:rPr>
              <a:t>    أن يخلو من الأخطاء الإملائية واللغوية والنحوية.</a:t>
            </a:r>
          </a:p>
          <a:p>
            <a:pPr algn="r" rtl="1"/>
            <a:endParaRPr lang="en-US" sz="28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FDF148F-062E-CADF-ED49-5F90E679D9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D6AAA1ED-F548-0452-2304-E70F5D7771A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0084705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02A49DD-27F9-4542-F16F-8E13C1FE4B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9016A20-7EBD-DF8A-E4F2-28292A3C829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6FBFB8CB-94FF-706C-7E7D-884C3F8F97B1}"/>
              </a:ext>
            </a:extLst>
          </p:cNvPr>
          <p:cNvSpPr txBox="1"/>
          <p:nvPr/>
        </p:nvSpPr>
        <p:spPr>
          <a:xfrm>
            <a:off x="825500" y="1699178"/>
            <a:ext cx="10541000" cy="4524315"/>
          </a:xfrm>
          <a:prstGeom prst="rect">
            <a:avLst/>
          </a:prstGeom>
          <a:noFill/>
        </p:spPr>
        <p:txBody>
          <a:bodyPr wrap="square" rtlCol="0">
            <a:spAutoFit/>
          </a:bodyPr>
          <a:lstStyle/>
          <a:p>
            <a:pPr algn="r" rtl="1"/>
            <a:r>
              <a:rPr lang="ar-EG" sz="3200" u="sng" dirty="0">
                <a:latin typeface="Alexandria" charset="0"/>
                <a:cs typeface="Alexandria" charset="0"/>
              </a:rPr>
              <a:t>تعريف مقدمة بحث علمي : </a:t>
            </a:r>
          </a:p>
          <a:p>
            <a:pPr algn="r" rtl="1"/>
            <a:r>
              <a:rPr lang="ar-EG" sz="3200" dirty="0">
                <a:latin typeface="Alexandria" charset="0"/>
                <a:cs typeface="Alexandria" charset="0"/>
              </a:rPr>
              <a:t>أهم أجزاء المشروع وأن أي بحث لا يخلو من وجودها، ولا يجب أن يتغافل عنها وعن أهميتها، حيث هي تشرح فكرة وهدف المشروع بشكل مصغر ومختصر، أي بمثابة لمحة عما يراود الباحث من أفكار.</a:t>
            </a:r>
          </a:p>
          <a:p>
            <a:pPr algn="r" rtl="1"/>
            <a:r>
              <a:rPr lang="ar-EG" sz="3200" dirty="0">
                <a:latin typeface="Alexandria" charset="0"/>
                <a:cs typeface="Alexandria" charset="0"/>
              </a:rPr>
              <a:t>مقدمة البحث هي مطلع الرسالة وواجهتها الأولى، فلا بد أن تبدأ قوية متسلسلة الأفكار، واضحة الأسلوب، متماسكة المعاني، وأن تكون ذات صلة وثيقة بموضوع الرسالة، لأنها تعد البداية الحقيقة للبحث.</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51EFB010-0F49-5751-E91A-918D9A3104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91F04343-19C0-CF5D-AC2A-D7EC6A9F904A}"/>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6" name="مربع نص 5">
            <a:extLst>
              <a:ext uri="{FF2B5EF4-FFF2-40B4-BE49-F238E27FC236}">
                <a16:creationId xmlns:a16="http://schemas.microsoft.com/office/drawing/2014/main" xmlns="" id="{8CBB6716-2DEF-BD57-6DC2-AB1F6D3BCDBD}"/>
              </a:ext>
            </a:extLst>
          </p:cNvPr>
          <p:cNvSpPr txBox="1"/>
          <p:nvPr/>
        </p:nvSpPr>
        <p:spPr>
          <a:xfrm>
            <a:off x="-318431" y="708964"/>
            <a:ext cx="7905135" cy="1077218"/>
          </a:xfrm>
          <a:prstGeom prst="rect">
            <a:avLst/>
          </a:prstGeom>
          <a:noFill/>
        </p:spPr>
        <p:txBody>
          <a:bodyPr wrap="square" rtlCol="1">
            <a:spAutoFit/>
          </a:bodyPr>
          <a:lstStyle/>
          <a:p>
            <a:pPr algn="r" rtl="1"/>
            <a:r>
              <a:rPr lang="ar-SA" sz="4000" b="1" dirty="0"/>
              <a:t>صياغة مقدمة البحث</a:t>
            </a:r>
          </a:p>
          <a:p>
            <a:pPr algn="r" rtl="1"/>
            <a:r>
              <a:rPr lang="ar-SA" sz="2400" dirty="0"/>
              <a:t> </a:t>
            </a:r>
            <a:endParaRPr lang="ar-EG" sz="2400" dirty="0"/>
          </a:p>
        </p:txBody>
      </p:sp>
    </p:spTree>
    <p:extLst>
      <p:ext uri="{BB962C8B-B14F-4D97-AF65-F5344CB8AC3E}">
        <p14:creationId xmlns:p14="http://schemas.microsoft.com/office/powerpoint/2010/main" val="30557607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4CD09C0-5955-F63C-DAF8-81F614C87F4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D228CB0-EB7F-AF9A-3BCC-1AC8526F08A1}"/>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C7FC885E-B737-AFCB-C412-696A84A96DA7}"/>
              </a:ext>
            </a:extLst>
          </p:cNvPr>
          <p:cNvSpPr txBox="1"/>
          <p:nvPr/>
        </p:nvSpPr>
        <p:spPr>
          <a:xfrm>
            <a:off x="825500" y="1699178"/>
            <a:ext cx="10541000" cy="4524315"/>
          </a:xfrm>
          <a:prstGeom prst="rect">
            <a:avLst/>
          </a:prstGeom>
          <a:noFill/>
        </p:spPr>
        <p:txBody>
          <a:bodyPr wrap="square" rtlCol="0">
            <a:spAutoFit/>
          </a:bodyPr>
          <a:lstStyle/>
          <a:p>
            <a:pPr algn="r" rtl="1"/>
            <a:r>
              <a:rPr lang="ar-EG" sz="3200" u="sng" dirty="0">
                <a:latin typeface="Alexandria" charset="0"/>
                <a:cs typeface="Alexandria" charset="0"/>
              </a:rPr>
              <a:t>أهمية المقدمة:</a:t>
            </a:r>
          </a:p>
          <a:p>
            <a:pPr algn="just" rtl="1"/>
            <a:r>
              <a:rPr lang="ar-EG" sz="3200" dirty="0">
                <a:latin typeface="Alexandria" charset="0"/>
                <a:cs typeface="Alexandria" charset="0"/>
              </a:rPr>
              <a:t>المقدمة مطلع البحث، وأول ما يواجه القارئ، وبها يبدأ قراءة البحث، ومن خلالها يتكون لديه الحكم المبدئي على مستوى الباحث العلمي، ولهذا ينبغي العناية التامة بالمقدمة؛ حتى تعطي صورة صادقة للبحث، وتجذب القارئ وتشوقه لمتابعة قراءة البحث.</a:t>
            </a:r>
          </a:p>
          <a:p>
            <a:pPr algn="just" rtl="1"/>
            <a:r>
              <a:rPr lang="ar-EG" sz="3200" dirty="0">
                <a:latin typeface="Alexandria" charset="0"/>
                <a:cs typeface="Alexandria" charset="0"/>
              </a:rPr>
              <a:t>بكلمات أخرى من خلال مقدمة البحث يعرض الباحث الإشكالية المثارة حول القضية، والجوانب المرتبطة بها وأن هذا الأمر لا يتعدى الصفحة الواحدة </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A6D0482-6F2E-DAE8-E98E-4E530E91AD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35549717-FC03-7622-E7A1-98821D4A6CF9}"/>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6" name="مربع نص 5">
            <a:extLst>
              <a:ext uri="{FF2B5EF4-FFF2-40B4-BE49-F238E27FC236}">
                <a16:creationId xmlns:a16="http://schemas.microsoft.com/office/drawing/2014/main" xmlns="" id="{60B4A2EA-4AB6-33F2-4896-B57E6BF323C1}"/>
              </a:ext>
            </a:extLst>
          </p:cNvPr>
          <p:cNvSpPr txBox="1"/>
          <p:nvPr/>
        </p:nvSpPr>
        <p:spPr>
          <a:xfrm>
            <a:off x="-318431" y="708964"/>
            <a:ext cx="7905135" cy="1077218"/>
          </a:xfrm>
          <a:prstGeom prst="rect">
            <a:avLst/>
          </a:prstGeom>
          <a:noFill/>
        </p:spPr>
        <p:txBody>
          <a:bodyPr wrap="square" rtlCol="1">
            <a:spAutoFit/>
          </a:bodyPr>
          <a:lstStyle/>
          <a:p>
            <a:pPr algn="r" rtl="1"/>
            <a:r>
              <a:rPr lang="ar-SA" sz="4000" b="1" dirty="0"/>
              <a:t>صياغة مقدمة البحث</a:t>
            </a:r>
          </a:p>
          <a:p>
            <a:pPr algn="r" rtl="1"/>
            <a:r>
              <a:rPr lang="ar-SA" sz="2400" dirty="0"/>
              <a:t> </a:t>
            </a:r>
            <a:endParaRPr lang="ar-EG" sz="2400" dirty="0"/>
          </a:p>
        </p:txBody>
      </p:sp>
    </p:spTree>
    <p:extLst>
      <p:ext uri="{BB962C8B-B14F-4D97-AF65-F5344CB8AC3E}">
        <p14:creationId xmlns:p14="http://schemas.microsoft.com/office/powerpoint/2010/main" val="15496705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081F3A1-3C61-D7C7-A69C-EF55B04357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AB93A31-85A5-5657-48B3-DC46E3FACD01}"/>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94DA2603-BBEA-478D-3DC3-C6CCA811BA9B}"/>
              </a:ext>
            </a:extLst>
          </p:cNvPr>
          <p:cNvSpPr txBox="1"/>
          <p:nvPr/>
        </p:nvSpPr>
        <p:spPr>
          <a:xfrm>
            <a:off x="825500" y="1699178"/>
            <a:ext cx="10541000" cy="4524315"/>
          </a:xfrm>
          <a:prstGeom prst="rect">
            <a:avLst/>
          </a:prstGeom>
          <a:noFill/>
        </p:spPr>
        <p:txBody>
          <a:bodyPr wrap="square" rtlCol="0">
            <a:spAutoFit/>
          </a:bodyPr>
          <a:lstStyle/>
          <a:p>
            <a:pPr algn="r" rtl="1"/>
            <a:r>
              <a:rPr lang="ar-EG" sz="3200" u="sng" dirty="0">
                <a:latin typeface="Alexandria" charset="0"/>
                <a:cs typeface="Alexandria" charset="0"/>
              </a:rPr>
              <a:t>أسس المقدمة الجيدة: </a:t>
            </a:r>
          </a:p>
          <a:p>
            <a:pPr marL="457200" indent="-457200" algn="just" rtl="1">
              <a:buFont typeface="Wingdings" panose="05000000000000000000" pitchFamily="2" charset="2"/>
              <a:buChar char="§"/>
            </a:pPr>
            <a:r>
              <a:rPr lang="ar-EG" sz="3200" dirty="0">
                <a:latin typeface="Alexandria" charset="0"/>
                <a:cs typeface="Alexandria" charset="0"/>
              </a:rPr>
              <a:t>يجب مراعاة عدة أسس لصياغة مقدمة بحث قوية تتمثل فيما يلي: </a:t>
            </a:r>
          </a:p>
          <a:p>
            <a:pPr marL="457200" indent="-457200" algn="just" rtl="1">
              <a:buFont typeface="Wingdings" panose="05000000000000000000" pitchFamily="2" charset="2"/>
              <a:buChar char="§"/>
            </a:pPr>
            <a:r>
              <a:rPr lang="ar-EG" sz="3200" dirty="0">
                <a:latin typeface="Alexandria" charset="0"/>
                <a:cs typeface="Alexandria" charset="0"/>
              </a:rPr>
              <a:t>إن المقدمة يجب أن تصاغ بعبارات سهلة ومفهومة، خالية من الأخطاء والعبارات الركيكة التي تضعف الموضوع وبالتالي ستؤثر سلباً على الرسالة.</a:t>
            </a:r>
          </a:p>
          <a:p>
            <a:pPr marL="457200" indent="-457200" algn="just" rtl="1">
              <a:buFont typeface="Wingdings" panose="05000000000000000000" pitchFamily="2" charset="2"/>
              <a:buChar char="§"/>
            </a:pPr>
            <a:r>
              <a:rPr lang="ar-EG" sz="3200" dirty="0">
                <a:latin typeface="Alexandria" charset="0"/>
                <a:cs typeface="Alexandria" charset="0"/>
              </a:rPr>
              <a:t>يجب أن تصاغ بشكل مشوق ومحفز لأي قارئ للدخول إلى صلب الرسالة، ومن هنا ندرك أن العبارات القوية تلعب دوراً في إثارة فضول الباحث.</a:t>
            </a:r>
          </a:p>
          <a:p>
            <a:pPr algn="r" rtl="1"/>
            <a:endParaRPr lang="ar-EG" sz="3200" u="sng" dirty="0">
              <a:latin typeface="Alexandria" charset="0"/>
              <a:cs typeface="Alexandria" charset="0"/>
            </a:endParaRP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61BF5E72-08D7-3F08-912D-FFFCAB42CD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FB383D74-21C1-B642-044B-62BCECB9BED3}"/>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6" name="مربع نص 5">
            <a:extLst>
              <a:ext uri="{FF2B5EF4-FFF2-40B4-BE49-F238E27FC236}">
                <a16:creationId xmlns:a16="http://schemas.microsoft.com/office/drawing/2014/main" xmlns="" id="{F5887FE9-2F12-E972-F2F1-944372417A50}"/>
              </a:ext>
            </a:extLst>
          </p:cNvPr>
          <p:cNvSpPr txBox="1"/>
          <p:nvPr/>
        </p:nvSpPr>
        <p:spPr>
          <a:xfrm>
            <a:off x="-318431" y="708964"/>
            <a:ext cx="7905135" cy="1077218"/>
          </a:xfrm>
          <a:prstGeom prst="rect">
            <a:avLst/>
          </a:prstGeom>
          <a:noFill/>
        </p:spPr>
        <p:txBody>
          <a:bodyPr wrap="square" rtlCol="1">
            <a:spAutoFit/>
          </a:bodyPr>
          <a:lstStyle/>
          <a:p>
            <a:pPr algn="r" rtl="1"/>
            <a:r>
              <a:rPr lang="ar-SA" sz="4000" b="1" dirty="0"/>
              <a:t>صياغة مقدمة البحث</a:t>
            </a:r>
          </a:p>
          <a:p>
            <a:pPr algn="r" rtl="1"/>
            <a:r>
              <a:rPr lang="ar-SA" sz="2400" dirty="0"/>
              <a:t> </a:t>
            </a:r>
            <a:endParaRPr lang="ar-EG" sz="2400" dirty="0"/>
          </a:p>
        </p:txBody>
      </p:sp>
    </p:spTree>
    <p:extLst>
      <p:ext uri="{BB962C8B-B14F-4D97-AF65-F5344CB8AC3E}">
        <p14:creationId xmlns:p14="http://schemas.microsoft.com/office/powerpoint/2010/main" val="49269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8EE7B7E-2537-DCFC-5181-8B0B8E9FE6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F8284BF-DE70-E547-DF81-87387D6ADF6F}"/>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5FC6CB8A-13B9-5903-C63C-4900EAC8DAF0}"/>
              </a:ext>
            </a:extLst>
          </p:cNvPr>
          <p:cNvSpPr txBox="1"/>
          <p:nvPr/>
        </p:nvSpPr>
        <p:spPr>
          <a:xfrm>
            <a:off x="825500" y="1699178"/>
            <a:ext cx="10541000" cy="6001643"/>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charset="0"/>
                <a:cs typeface="Alexandria" charset="0"/>
              </a:rPr>
              <a:t>توضيح مجال الدراسة.</a:t>
            </a:r>
          </a:p>
          <a:p>
            <a:pPr marL="457200" indent="-457200" algn="just" rtl="1">
              <a:buFont typeface="Wingdings" panose="05000000000000000000" pitchFamily="2" charset="2"/>
              <a:buChar char="§"/>
            </a:pPr>
            <a:r>
              <a:rPr lang="ar-EG" sz="3200" dirty="0">
                <a:latin typeface="Alexandria" charset="0"/>
                <a:cs typeface="Alexandria" charset="0"/>
              </a:rPr>
              <a:t> الانتقال من العام إلى الخاص بشكل تدريجي.</a:t>
            </a:r>
          </a:p>
          <a:p>
            <a:pPr marL="457200" indent="-457200" algn="just" rtl="1">
              <a:buFont typeface="Wingdings" panose="05000000000000000000" pitchFamily="2" charset="2"/>
              <a:buChar char="§"/>
            </a:pPr>
            <a:r>
              <a:rPr lang="ar-EG" sz="3200" dirty="0">
                <a:latin typeface="Alexandria" charset="0"/>
                <a:cs typeface="Alexandria" charset="0"/>
              </a:rPr>
              <a:t>أن تحرَّر في أسلوب علمي متين.</a:t>
            </a:r>
          </a:p>
          <a:p>
            <a:pPr marL="457200" indent="-457200" algn="just" rtl="1">
              <a:buFont typeface="Wingdings" panose="05000000000000000000" pitchFamily="2" charset="2"/>
              <a:buChar char="§"/>
            </a:pPr>
            <a:r>
              <a:rPr lang="ar-EG" sz="3200" dirty="0">
                <a:latin typeface="Alexandria" charset="0"/>
                <a:cs typeface="Alexandria" charset="0"/>
              </a:rPr>
              <a:t>يقوم بتحديد أسباب اختيار موضوع البحث العلمي يجب أن يذكر الكاتب في المقدمة سبب اختياره لموضوع البحث، والهدف الذي يسعى للوصول إليه من خلاله، والطريقة التي استطاع من خلالها تحقيق هذا الهدف.</a:t>
            </a:r>
          </a:p>
          <a:p>
            <a:pPr marL="457200" indent="-457200" algn="just" rtl="1">
              <a:buFont typeface="Wingdings" panose="05000000000000000000" pitchFamily="2" charset="2"/>
              <a:buChar char="§"/>
            </a:pPr>
            <a:r>
              <a:rPr lang="ar-EG" sz="3200" dirty="0">
                <a:latin typeface="Alexandria" charset="0"/>
                <a:cs typeface="Alexandria" charset="0"/>
              </a:rPr>
              <a:t>الفجوة التي ستعالجها الدراسة.</a:t>
            </a:r>
          </a:p>
          <a:p>
            <a:pPr marL="457200" indent="-457200" algn="just" rtl="1">
              <a:buFont typeface="Wingdings" panose="05000000000000000000" pitchFamily="2" charset="2"/>
              <a:buChar char="§"/>
            </a:pPr>
            <a:r>
              <a:rPr lang="ar-EG" sz="3200" dirty="0">
                <a:latin typeface="Alexandria" charset="0"/>
                <a:cs typeface="Alexandria" charset="0"/>
              </a:rPr>
              <a:t>استعراض جهود العلماء السابقين حول موضوع البحث.</a:t>
            </a:r>
          </a:p>
          <a:p>
            <a:pPr marL="457200" indent="-457200" algn="just" rtl="1">
              <a:buFont typeface="Wingdings" panose="05000000000000000000" pitchFamily="2" charset="2"/>
              <a:buChar char="§"/>
            </a:pPr>
            <a:endParaRPr lang="ar-EG" sz="3200" dirty="0">
              <a:latin typeface="Alexandria" charset="0"/>
              <a:cs typeface="Alexandria" charset="0"/>
            </a:endParaRPr>
          </a:p>
          <a:p>
            <a:pPr marL="457200" indent="-457200" algn="just" rtl="1">
              <a:buFont typeface="Wingdings" panose="05000000000000000000" pitchFamily="2" charset="2"/>
              <a:buChar char="§"/>
            </a:pPr>
            <a:endParaRPr lang="ar-EG" sz="3200" dirty="0">
              <a:latin typeface="Alexandria" charset="0"/>
              <a:cs typeface="Alexandria" charset="0"/>
            </a:endParaRP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B85FAE2-1A79-5916-1767-0B52D298A1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FDB6FC4D-DB2C-3A39-DEFD-9FD1CE93A34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6" name="مربع نص 5">
            <a:extLst>
              <a:ext uri="{FF2B5EF4-FFF2-40B4-BE49-F238E27FC236}">
                <a16:creationId xmlns:a16="http://schemas.microsoft.com/office/drawing/2014/main" xmlns="" id="{7AF4440D-ED98-2587-504F-DCC44280F79C}"/>
              </a:ext>
            </a:extLst>
          </p:cNvPr>
          <p:cNvSpPr txBox="1"/>
          <p:nvPr/>
        </p:nvSpPr>
        <p:spPr>
          <a:xfrm>
            <a:off x="-318431" y="708964"/>
            <a:ext cx="7905135" cy="1077218"/>
          </a:xfrm>
          <a:prstGeom prst="rect">
            <a:avLst/>
          </a:prstGeom>
          <a:noFill/>
        </p:spPr>
        <p:txBody>
          <a:bodyPr wrap="square" rtlCol="1">
            <a:spAutoFit/>
          </a:bodyPr>
          <a:lstStyle/>
          <a:p>
            <a:pPr algn="r" rtl="1"/>
            <a:r>
              <a:rPr lang="ar-SA" sz="4000" b="1" dirty="0"/>
              <a:t>صياغة مقدمة البحث</a:t>
            </a:r>
          </a:p>
          <a:p>
            <a:pPr algn="r" rtl="1"/>
            <a:r>
              <a:rPr lang="ar-SA" sz="2400" dirty="0"/>
              <a:t> </a:t>
            </a:r>
            <a:endParaRPr lang="ar-EG" sz="2400" dirty="0"/>
          </a:p>
        </p:txBody>
      </p:sp>
    </p:spTree>
    <p:extLst>
      <p:ext uri="{BB962C8B-B14F-4D97-AF65-F5344CB8AC3E}">
        <p14:creationId xmlns:p14="http://schemas.microsoft.com/office/powerpoint/2010/main" val="2371186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EC22081-6E77-F19E-C54C-30E9022F8B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1F4D1BE-A7D0-D141-7B26-AED498FFE3A4}"/>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2CC26BD1-AD0A-272D-A8BB-C8FC4DF2FC1C}"/>
              </a:ext>
            </a:extLst>
          </p:cNvPr>
          <p:cNvSpPr txBox="1"/>
          <p:nvPr/>
        </p:nvSpPr>
        <p:spPr>
          <a:xfrm>
            <a:off x="825500" y="1699178"/>
            <a:ext cx="10541000" cy="4955203"/>
          </a:xfrm>
          <a:prstGeom prst="rect">
            <a:avLst/>
          </a:prstGeom>
          <a:noFill/>
        </p:spPr>
        <p:txBody>
          <a:bodyPr wrap="square" rtlCol="0">
            <a:spAutoFit/>
          </a:bodyPr>
          <a:lstStyle/>
          <a:p>
            <a:pPr marL="457200" indent="-457200" algn="just" rtl="1">
              <a:buFont typeface="Wingdings" panose="05000000000000000000" pitchFamily="2" charset="2"/>
              <a:buChar char="§"/>
            </a:pPr>
            <a:r>
              <a:rPr lang="ar-EG" sz="2800" dirty="0">
                <a:latin typeface="Alexandria" charset="0"/>
                <a:cs typeface="Alexandria" charset="0"/>
              </a:rPr>
              <a:t>تمهد لمشكلة الدراسة.</a:t>
            </a:r>
          </a:p>
          <a:p>
            <a:pPr marL="457200" indent="-457200" algn="just" rtl="1">
              <a:buFont typeface="Wingdings" panose="05000000000000000000" pitchFamily="2" charset="2"/>
              <a:buChar char="§"/>
            </a:pPr>
            <a:r>
              <a:rPr lang="ar-EG" sz="2800" dirty="0">
                <a:latin typeface="Alexandria" charset="0"/>
                <a:cs typeface="Alexandria" charset="0"/>
              </a:rPr>
              <a:t> الابتعاد عن الإسهاب والتركيز على القضايا ذات العلاقة المباشرة بموضوع الدراسة ، أي يجب أن تكون المقدمة متوسطة الطول، فالمقدمة الطويلة تدخل الملل إلى نفس القارئ</a:t>
            </a:r>
          </a:p>
          <a:p>
            <a:pPr marL="457200" indent="-457200" algn="just" rtl="1">
              <a:buFont typeface="Wingdings" panose="05000000000000000000" pitchFamily="2" charset="2"/>
              <a:buChar char="§"/>
            </a:pPr>
            <a:r>
              <a:rPr lang="ar-EG" sz="2800" dirty="0">
                <a:latin typeface="Alexandria" charset="0"/>
                <a:cs typeface="Alexandria" charset="0"/>
              </a:rPr>
              <a:t>  أن يسعى الباحث إلى التقليل أو تحديد كمية الاقتباسات والاستشهاد بالمصادر.</a:t>
            </a:r>
          </a:p>
          <a:p>
            <a:pPr marL="457200" indent="-457200" algn="just" rtl="1">
              <a:buFont typeface="Wingdings" panose="05000000000000000000" pitchFamily="2" charset="2"/>
              <a:buChar char="§"/>
            </a:pPr>
            <a:r>
              <a:rPr lang="ar-EG" sz="2800" dirty="0">
                <a:latin typeface="Alexandria" charset="0"/>
                <a:cs typeface="Alexandria" charset="0"/>
              </a:rPr>
              <a:t>ذكر أقسام البحث: يجب أن يذكر الباحث في المقدمة عناوين البحث الرئيسية، وأقسامه.</a:t>
            </a:r>
          </a:p>
          <a:p>
            <a:pPr marL="457200" indent="-457200" algn="just" rtl="1">
              <a:buFont typeface="Wingdings" panose="05000000000000000000" pitchFamily="2" charset="2"/>
              <a:buChar char="§"/>
            </a:pPr>
            <a:r>
              <a:rPr lang="ar-EG" sz="2800" dirty="0">
                <a:latin typeface="Alexandria" charset="0"/>
                <a:cs typeface="Alexandria" charset="0"/>
              </a:rPr>
              <a:t>الحديث عن الصعوبات: يجب على الباحث ذكر الصعوبات والمشاكل التي واجهته أثناء إعداده وكتابته لبحثه العلمي.</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67E58624-874A-944C-650F-BC6D482204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8B1C55D3-4903-DFB2-7D99-B215651BB9C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6" name="مربع نص 5">
            <a:extLst>
              <a:ext uri="{FF2B5EF4-FFF2-40B4-BE49-F238E27FC236}">
                <a16:creationId xmlns:a16="http://schemas.microsoft.com/office/drawing/2014/main" xmlns="" id="{2E3092AE-8A92-3BB5-2D1C-BFC321A7A831}"/>
              </a:ext>
            </a:extLst>
          </p:cNvPr>
          <p:cNvSpPr txBox="1"/>
          <p:nvPr/>
        </p:nvSpPr>
        <p:spPr>
          <a:xfrm>
            <a:off x="-318431" y="708964"/>
            <a:ext cx="7905135" cy="1077218"/>
          </a:xfrm>
          <a:prstGeom prst="rect">
            <a:avLst/>
          </a:prstGeom>
          <a:noFill/>
        </p:spPr>
        <p:txBody>
          <a:bodyPr wrap="square" rtlCol="1">
            <a:spAutoFit/>
          </a:bodyPr>
          <a:lstStyle/>
          <a:p>
            <a:pPr algn="r" rtl="1"/>
            <a:r>
              <a:rPr lang="ar-SA" sz="4000" b="1" dirty="0"/>
              <a:t>صياغة مقدمة البحث</a:t>
            </a:r>
          </a:p>
          <a:p>
            <a:pPr algn="r" rtl="1"/>
            <a:r>
              <a:rPr lang="ar-SA" sz="2400" dirty="0"/>
              <a:t> </a:t>
            </a:r>
            <a:endParaRPr lang="ar-EG" sz="2400" dirty="0"/>
          </a:p>
        </p:txBody>
      </p:sp>
    </p:spTree>
    <p:extLst>
      <p:ext uri="{BB962C8B-B14F-4D97-AF65-F5344CB8AC3E}">
        <p14:creationId xmlns:p14="http://schemas.microsoft.com/office/powerpoint/2010/main" val="3688247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01525D8-0573-966E-2419-536417AC7A0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FDCC8B5-FD19-9C58-040A-B202E71643AF}"/>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099F4397-F579-98E5-0BD4-570F34144454}"/>
              </a:ext>
            </a:extLst>
          </p:cNvPr>
          <p:cNvSpPr txBox="1"/>
          <p:nvPr/>
        </p:nvSpPr>
        <p:spPr>
          <a:xfrm>
            <a:off x="825500" y="1699178"/>
            <a:ext cx="10541000" cy="5016758"/>
          </a:xfrm>
          <a:prstGeom prst="rect">
            <a:avLst/>
          </a:prstGeom>
          <a:noFill/>
        </p:spPr>
        <p:txBody>
          <a:bodyPr wrap="square" rtlCol="0">
            <a:spAutoFit/>
          </a:bodyPr>
          <a:lstStyle/>
          <a:p>
            <a:pPr algn="r" rtl="1"/>
            <a:r>
              <a:rPr lang="ar-EG" sz="3200" dirty="0">
                <a:latin typeface="Alexandria" charset="0"/>
                <a:cs typeface="Alexandria" charset="0"/>
              </a:rPr>
              <a:t>حتى تكون مقدمة بحث علمي  ناجحة يجب أن تحتوي على مجموعة من العناصر، ومن أهم وأبرز هذه العناصر:</a:t>
            </a:r>
          </a:p>
          <a:p>
            <a:pPr algn="r" rtl="1"/>
            <a:r>
              <a:rPr lang="ar-EG" sz="3200" dirty="0">
                <a:latin typeface="Alexandria" charset="0"/>
                <a:cs typeface="Alexandria" charset="0"/>
              </a:rPr>
              <a:t>1- موضوع البحث العلمي:</a:t>
            </a:r>
          </a:p>
          <a:p>
            <a:pPr marL="457200" indent="-457200" algn="r" rtl="1">
              <a:buFont typeface="Wingdings" panose="05000000000000000000" pitchFamily="2" charset="2"/>
              <a:buChar char="ü"/>
            </a:pPr>
            <a:r>
              <a:rPr lang="ar-EG" sz="3200" dirty="0">
                <a:latin typeface="Alexandria" charset="0"/>
                <a:cs typeface="Alexandria" charset="0"/>
              </a:rPr>
              <a:t>عنصر مهم من عناصر مقدمة بحث علمي، فمن خلال موضوع البحث العلمي يقدم الباحث الفكرة التي يدور حولها بحثه بطريقة مختصرة</a:t>
            </a:r>
          </a:p>
          <a:p>
            <a:pPr marL="457200" indent="-457200" algn="r" rtl="1">
              <a:buFont typeface="Wingdings" panose="05000000000000000000" pitchFamily="2" charset="2"/>
              <a:buChar char="ü"/>
            </a:pPr>
            <a:r>
              <a:rPr lang="ar-EG" sz="3200" dirty="0">
                <a:latin typeface="Alexandria" charset="0"/>
                <a:cs typeface="Alexandria" charset="0"/>
              </a:rPr>
              <a:t>ويجب أن يحرص الباحث على اختيار موضوع مميز لبحثه العلمي، يقدم فائدة جديدة للعلم، كما يجب أن يبتعد عن الأبحاث المستهلكة.</a:t>
            </a:r>
          </a:p>
          <a:p>
            <a:pPr algn="r" rtl="1"/>
            <a:endParaRPr lang="ar-EG" sz="3200" dirty="0">
              <a:latin typeface="Alexandria" charset="0"/>
              <a:cs typeface="Alexandria" charset="0"/>
            </a:endParaRP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1B1A8CE8-ECD7-1621-2EE8-FC214AEB9B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10DFF967-7C92-E21D-B9E5-59A37351986E}"/>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6" name="مربع نص 5">
            <a:extLst>
              <a:ext uri="{FF2B5EF4-FFF2-40B4-BE49-F238E27FC236}">
                <a16:creationId xmlns:a16="http://schemas.microsoft.com/office/drawing/2014/main" xmlns="" id="{EB86E2A1-7684-8B22-6425-09B6BD7DFA92}"/>
              </a:ext>
            </a:extLst>
          </p:cNvPr>
          <p:cNvSpPr txBox="1"/>
          <p:nvPr/>
        </p:nvSpPr>
        <p:spPr>
          <a:xfrm>
            <a:off x="1032387" y="734704"/>
            <a:ext cx="7905135" cy="1077218"/>
          </a:xfrm>
          <a:prstGeom prst="rect">
            <a:avLst/>
          </a:prstGeom>
          <a:noFill/>
        </p:spPr>
        <p:txBody>
          <a:bodyPr wrap="square" rtlCol="1">
            <a:spAutoFit/>
          </a:bodyPr>
          <a:lstStyle/>
          <a:p>
            <a:pPr algn="r" rtl="1"/>
            <a:r>
              <a:rPr lang="ar-SA" sz="4000" b="1" dirty="0"/>
              <a:t>ما هي عناصر مقدمة البحث العلمي؟</a:t>
            </a:r>
          </a:p>
          <a:p>
            <a:pPr algn="r" rtl="1"/>
            <a:r>
              <a:rPr lang="ar-SA" sz="2400" dirty="0"/>
              <a:t> </a:t>
            </a:r>
            <a:endParaRPr lang="ar-EG" sz="2400" dirty="0"/>
          </a:p>
        </p:txBody>
      </p:sp>
    </p:spTree>
    <p:extLst>
      <p:ext uri="{BB962C8B-B14F-4D97-AF65-F5344CB8AC3E}">
        <p14:creationId xmlns:p14="http://schemas.microsoft.com/office/powerpoint/2010/main" val="852951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1938242-AA1D-B140-B0F3-2DA536013F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5A0C37D-DA6A-D03F-2ABB-8927BC7CA61E}"/>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C8C21FB1-182B-FD5F-A8CA-01D4C5403FDA}"/>
              </a:ext>
            </a:extLst>
          </p:cNvPr>
          <p:cNvSpPr txBox="1"/>
          <p:nvPr/>
        </p:nvSpPr>
        <p:spPr>
          <a:xfrm>
            <a:off x="825500" y="1699178"/>
            <a:ext cx="10541000" cy="3539430"/>
          </a:xfrm>
          <a:prstGeom prst="rect">
            <a:avLst/>
          </a:prstGeom>
          <a:noFill/>
        </p:spPr>
        <p:txBody>
          <a:bodyPr wrap="square" rtlCol="0">
            <a:spAutoFit/>
          </a:bodyPr>
          <a:lstStyle/>
          <a:p>
            <a:pPr algn="r" rtl="1"/>
            <a:r>
              <a:rPr lang="ar-EG" sz="3200" dirty="0">
                <a:latin typeface="Alexandria" charset="0"/>
                <a:cs typeface="Alexandria" charset="0"/>
              </a:rPr>
              <a:t>2 - مشكلة البحث العلمي:</a:t>
            </a:r>
          </a:p>
          <a:p>
            <a:pPr marL="457200" indent="-457200" algn="r" rtl="1">
              <a:buFont typeface="Wingdings" panose="05000000000000000000" pitchFamily="2" charset="2"/>
              <a:buChar char="ü"/>
            </a:pPr>
            <a:r>
              <a:rPr lang="ar-EG" sz="3200" dirty="0">
                <a:latin typeface="Alexandria" charset="0"/>
                <a:cs typeface="Alexandria" charset="0"/>
              </a:rPr>
              <a:t>تعد مشكلة البحث العلمي من أهم عناصر مقدمة البحث العلمي، وتعرف مشكلة البحث بأنها المشكلة التي يدور حولها البحث العلمي</a:t>
            </a:r>
          </a:p>
          <a:p>
            <a:pPr marL="457200" indent="-457200" algn="r" rtl="1">
              <a:buFont typeface="Wingdings" panose="05000000000000000000" pitchFamily="2" charset="2"/>
              <a:buChar char="ü"/>
            </a:pPr>
            <a:r>
              <a:rPr lang="ar-EG" sz="3200" dirty="0">
                <a:latin typeface="Alexandria" charset="0"/>
                <a:cs typeface="Alexandria" charset="0"/>
              </a:rPr>
              <a:t>حيث يقوم البحث بطرح تساؤل يقوم بالإجابة عنه من خلال البحث العلمي الذي يقوم به.</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ECAA93AE-A011-0737-03FD-96E3BF06B1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D7F557DB-3B28-34D3-B0AF-D6DDFC84EB3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6" name="مربع نص 5">
            <a:extLst>
              <a:ext uri="{FF2B5EF4-FFF2-40B4-BE49-F238E27FC236}">
                <a16:creationId xmlns:a16="http://schemas.microsoft.com/office/drawing/2014/main" xmlns="" id="{FE4DCDAA-7100-15D1-F39E-DE43F0328D90}"/>
              </a:ext>
            </a:extLst>
          </p:cNvPr>
          <p:cNvSpPr txBox="1"/>
          <p:nvPr/>
        </p:nvSpPr>
        <p:spPr>
          <a:xfrm>
            <a:off x="933399" y="719355"/>
            <a:ext cx="7905135" cy="461665"/>
          </a:xfrm>
          <a:prstGeom prst="rect">
            <a:avLst/>
          </a:prstGeom>
          <a:noFill/>
        </p:spPr>
        <p:txBody>
          <a:bodyPr wrap="square" rtlCol="1">
            <a:spAutoFit/>
          </a:bodyPr>
          <a:lstStyle/>
          <a:p>
            <a:pPr algn="r" rtl="1"/>
            <a:r>
              <a:rPr lang="ar-SA" sz="2400" dirty="0"/>
              <a:t> </a:t>
            </a:r>
            <a:endParaRPr lang="ar-EG" sz="2400" dirty="0"/>
          </a:p>
        </p:txBody>
      </p:sp>
    </p:spTree>
    <p:extLst>
      <p:ext uri="{BB962C8B-B14F-4D97-AF65-F5344CB8AC3E}">
        <p14:creationId xmlns:p14="http://schemas.microsoft.com/office/powerpoint/2010/main" val="2946774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DD26F9E-1D20-0FC6-55CB-15BB5B0242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BCEAE04-E1C5-1165-B68A-78B74FF4B96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038E3821-2F18-0C6E-50FD-D2B2EF42582D}"/>
              </a:ext>
            </a:extLst>
          </p:cNvPr>
          <p:cNvSpPr txBox="1"/>
          <p:nvPr/>
        </p:nvSpPr>
        <p:spPr>
          <a:xfrm>
            <a:off x="825500" y="1699178"/>
            <a:ext cx="10541000" cy="4031873"/>
          </a:xfrm>
          <a:prstGeom prst="rect">
            <a:avLst/>
          </a:prstGeom>
          <a:noFill/>
        </p:spPr>
        <p:txBody>
          <a:bodyPr wrap="square" rtlCol="0">
            <a:spAutoFit/>
          </a:bodyPr>
          <a:lstStyle/>
          <a:p>
            <a:pPr algn="r" rtl="1"/>
            <a:r>
              <a:rPr lang="ar-EG" sz="3200" dirty="0">
                <a:latin typeface="Alexandria" charset="0"/>
                <a:cs typeface="Alexandria" charset="0"/>
              </a:rPr>
              <a:t>3- أهداف البحث العلمي:</a:t>
            </a:r>
          </a:p>
          <a:p>
            <a:pPr marL="457200" indent="-457200" algn="just" rtl="1">
              <a:buFont typeface="Wingdings" panose="05000000000000000000" pitchFamily="2" charset="2"/>
              <a:buChar char="ü"/>
            </a:pPr>
            <a:r>
              <a:rPr lang="ar-EG" sz="3200" dirty="0">
                <a:latin typeface="Alexandria" charset="0"/>
                <a:cs typeface="Alexandria" charset="0"/>
              </a:rPr>
              <a:t>عنصر مهم من عناصر البحث العلمي، وتعرف أهداف البحث العلمي بأنها الأهداف التي يسعى الباحث لتحقيقها من خلال قيامه بالبحث العلمي</a:t>
            </a:r>
          </a:p>
          <a:p>
            <a:pPr marL="457200" indent="-457200" algn="just" rtl="1">
              <a:buFont typeface="Wingdings" panose="05000000000000000000" pitchFamily="2" charset="2"/>
              <a:buChar char="ü"/>
            </a:pPr>
            <a:r>
              <a:rPr lang="ar-EG" sz="3200" dirty="0">
                <a:latin typeface="Alexandria" charset="0"/>
                <a:cs typeface="Alexandria" charset="0"/>
              </a:rPr>
              <a:t>ويجب أن يحرص الباحث عند اختيار هذه الأهداف على أن تكون الأهداف المنطقية وقابلة للتحقيق، لأن اختيار أهداف تفوق إمكانياته أو مستحيلة التحقيق لن تساعده على تقديم بحث علمي صحيح وخالي من الأخطاء.</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D53BC6DA-5F84-177D-A5BB-8DD03DED3D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A29285B7-8F30-60F3-C2A1-ECADD63656D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6" name="مربع نص 5">
            <a:extLst>
              <a:ext uri="{FF2B5EF4-FFF2-40B4-BE49-F238E27FC236}">
                <a16:creationId xmlns:a16="http://schemas.microsoft.com/office/drawing/2014/main" xmlns="" id="{3DAC6569-E61E-AEDB-36A3-FAA3436206BC}"/>
              </a:ext>
            </a:extLst>
          </p:cNvPr>
          <p:cNvSpPr txBox="1"/>
          <p:nvPr/>
        </p:nvSpPr>
        <p:spPr>
          <a:xfrm>
            <a:off x="933399" y="719355"/>
            <a:ext cx="7905135" cy="461665"/>
          </a:xfrm>
          <a:prstGeom prst="rect">
            <a:avLst/>
          </a:prstGeom>
          <a:noFill/>
        </p:spPr>
        <p:txBody>
          <a:bodyPr wrap="square" rtlCol="1">
            <a:spAutoFit/>
          </a:bodyPr>
          <a:lstStyle/>
          <a:p>
            <a:pPr algn="r" rtl="1"/>
            <a:r>
              <a:rPr lang="ar-SA" sz="2400" dirty="0"/>
              <a:t> </a:t>
            </a:r>
            <a:endParaRPr lang="ar-EG" sz="2400" dirty="0"/>
          </a:p>
        </p:txBody>
      </p:sp>
    </p:spTree>
    <p:extLst>
      <p:ext uri="{BB962C8B-B14F-4D97-AF65-F5344CB8AC3E}">
        <p14:creationId xmlns:p14="http://schemas.microsoft.com/office/powerpoint/2010/main" val="20828096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2178DFF-1C91-FE34-5B77-6E0CC0E8A24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375D048D-3B78-AC1F-B597-BE32EFCFAC44}"/>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9F1AE86-FB9F-6DCA-A340-C96FB523FD0B}"/>
              </a:ext>
            </a:extLst>
          </p:cNvPr>
          <p:cNvSpPr txBox="1"/>
          <p:nvPr/>
        </p:nvSpPr>
        <p:spPr>
          <a:xfrm>
            <a:off x="825500" y="1699178"/>
            <a:ext cx="10541000" cy="3539430"/>
          </a:xfrm>
          <a:prstGeom prst="rect">
            <a:avLst/>
          </a:prstGeom>
          <a:noFill/>
        </p:spPr>
        <p:txBody>
          <a:bodyPr wrap="square" rtlCol="0">
            <a:spAutoFit/>
          </a:bodyPr>
          <a:lstStyle/>
          <a:p>
            <a:pPr algn="r" rtl="1"/>
            <a:r>
              <a:rPr lang="ar-EG" sz="3200" dirty="0">
                <a:latin typeface="Alexandria" charset="0"/>
                <a:cs typeface="Alexandria" charset="0"/>
              </a:rPr>
              <a:t>4-  أهمية البحث العلمي:</a:t>
            </a:r>
          </a:p>
          <a:p>
            <a:pPr algn="just" rtl="1"/>
            <a:r>
              <a:rPr lang="ar-EG" sz="3200" dirty="0">
                <a:latin typeface="Alexandria" charset="0"/>
                <a:cs typeface="Alexandria" charset="0"/>
              </a:rPr>
              <a:t>عنصر مهم من عناصر مقدمة البحث العلمي، ومن خلاله يتحدث الباحث عن الأهداف العلمية والعملية والتطبيقية للبحث العلمي الذي يقوم به وعن الفوائد التي سيقدمها بحثه العلمي للعلم بشكل عام، وعن الأشياء الجديدة التي سيضيفها لمجال البحث العلمي.</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69DCC321-6F54-1DDF-EFCE-24FDE189E7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EB5C56AC-B564-61C8-008D-9F61D8D1E278}"/>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63492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B81493A-0421-B96E-EE03-4F7EB89FA7A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A85DC52-3C58-0615-A2FC-7FC6DC3CAA4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1F517BD7-6875-8718-E279-D908B6503A4A}"/>
              </a:ext>
            </a:extLst>
          </p:cNvPr>
          <p:cNvSpPr txBox="1"/>
          <p:nvPr/>
        </p:nvSpPr>
        <p:spPr>
          <a:xfrm>
            <a:off x="825500" y="1699178"/>
            <a:ext cx="10541000" cy="4031873"/>
          </a:xfrm>
          <a:prstGeom prst="rect">
            <a:avLst/>
          </a:prstGeom>
          <a:noFill/>
        </p:spPr>
        <p:txBody>
          <a:bodyPr wrap="square" rtlCol="0">
            <a:spAutoFit/>
          </a:bodyPr>
          <a:lstStyle/>
          <a:p>
            <a:pPr algn="r" rtl="1"/>
            <a:r>
              <a:rPr lang="ar-EG" sz="3200" dirty="0">
                <a:latin typeface="Alexandria" charset="0"/>
                <a:cs typeface="Alexandria" charset="0"/>
              </a:rPr>
              <a:t>5- حدود البحث: </a:t>
            </a:r>
          </a:p>
          <a:p>
            <a:pPr algn="r" rtl="1"/>
            <a:r>
              <a:rPr lang="ar-EG" sz="3200" dirty="0">
                <a:latin typeface="Alexandria" charset="0"/>
                <a:cs typeface="Alexandria" charset="0"/>
              </a:rPr>
              <a:t>وهي الحدود الزمانية والمكانية والموضوعية التي يدور حولها البحث العلمي، فالحدود المكانية تحدد مكان حدوث الدراسة، بينما تحدد الحدود الزمانية زمان حدوث الدراسة ، وتعد الحدود الزمانية والمكانية الإطار المرجعي لأبرز مشكلات البحث العلمي، في حين تعد الحدود الموضوعية شيء أساسي في البحث ولا يمكن الاستغناء عنها بعكس الحدود الزمانية والمكانية.</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4BC294E9-5D36-678C-3B11-8397543A23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8B405240-7956-3F49-77A3-7A6E4D18A18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196284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E10E4CF1-5811-202D-8D33-AF93039F77B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E7CFD9E5-A99A-DCBD-139A-C1308E73F56C}"/>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EF1321F-3C11-4512-91C0-BCF3CC4A82DC}"/>
              </a:ext>
            </a:extLst>
          </p:cNvPr>
          <p:cNvSpPr txBox="1"/>
          <p:nvPr/>
        </p:nvSpPr>
        <p:spPr>
          <a:xfrm>
            <a:off x="825500" y="1699178"/>
            <a:ext cx="10541000" cy="3539430"/>
          </a:xfrm>
          <a:prstGeom prst="rect">
            <a:avLst/>
          </a:prstGeom>
          <a:noFill/>
        </p:spPr>
        <p:txBody>
          <a:bodyPr wrap="square" rtlCol="0">
            <a:spAutoFit/>
          </a:bodyPr>
          <a:lstStyle/>
          <a:p>
            <a:pPr algn="r" rtl="1"/>
            <a:r>
              <a:rPr lang="ar-EG" sz="3200" dirty="0">
                <a:latin typeface="Alexandria" charset="0"/>
                <a:cs typeface="Alexandria" charset="0"/>
              </a:rPr>
              <a:t>6- الافتراضات:</a:t>
            </a:r>
          </a:p>
          <a:p>
            <a:pPr algn="r" rtl="1"/>
            <a:r>
              <a:rPr lang="ar-EG" sz="3200" dirty="0">
                <a:latin typeface="Alexandria" charset="0"/>
                <a:cs typeface="Alexandria" charset="0"/>
              </a:rPr>
              <a:t>وهي عنصر مميز من عناصر مقدمة البحث العلمي، ومن خلال الافتراضات يقوم الباحث بذكر الفرضيات التي يقوم عليها البحث العلمي من خلال مجموعة من الأسئلة والأجوبة، ويجب أن تكون الافتراضات صحيحة ومختارة بدقة وعناية كبيرتين.</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4DCDE9CF-C81E-3F63-2882-245D96EA63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32625042-31E4-CF08-FF75-C89B728B2481}"/>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08953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FECCE93-7068-9826-3AE6-3EB6B4F4B2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B03EF22-F63D-FEE0-88B7-6CCB65E94CF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2D4B6991-9102-49D8-00BD-4141D6A39F7A}"/>
              </a:ext>
            </a:extLst>
          </p:cNvPr>
          <p:cNvSpPr txBox="1"/>
          <p:nvPr/>
        </p:nvSpPr>
        <p:spPr>
          <a:xfrm>
            <a:off x="825500" y="1699178"/>
            <a:ext cx="10541000" cy="4524315"/>
          </a:xfrm>
          <a:prstGeom prst="rect">
            <a:avLst/>
          </a:prstGeom>
          <a:noFill/>
        </p:spPr>
        <p:txBody>
          <a:bodyPr wrap="square" rtlCol="0">
            <a:spAutoFit/>
          </a:bodyPr>
          <a:lstStyle/>
          <a:p>
            <a:pPr algn="r" rtl="1"/>
            <a:r>
              <a:rPr lang="ar-EG" sz="3200" dirty="0">
                <a:latin typeface="Alexandria" charset="0"/>
                <a:cs typeface="Alexandria" charset="0"/>
              </a:rPr>
              <a:t>7- أدوات القياس:</a:t>
            </a:r>
          </a:p>
          <a:p>
            <a:pPr algn="r" rtl="1"/>
            <a:r>
              <a:rPr lang="ar-EG" sz="3200" dirty="0">
                <a:latin typeface="Alexandria" charset="0"/>
                <a:cs typeface="Alexandria" charset="0"/>
              </a:rPr>
              <a:t>تعد أدوات القياس من أهم وأبرز عناصر مقدمة البحث العلمي، حيث يجب أن يوضح الباحث الأدوات التي استخدمها في بحثه العلمي، وكيفية اختياره لهذه الأدوات وما هي الاستفادة التي حققها من خلال هذه الأدوات في البحث العلمي الذي قام به، ويجب أن يقوم الباحث باختيار أدوات قياس مناسبة للإمكانيات المادية الموجودة لديه كما يجب أن يقوم بالتأكد من صدق البيانات والمعلومات التي تقدمها هذه الأدوات.</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ACB2738D-4D1C-FBF0-0243-3AD4086496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54253D16-977D-999D-F49C-66D7AB4CB6DE}"/>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590896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3BD046D-D2C7-30A1-7EAE-1D28BA35166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D071A62-74B5-C65F-98A9-97E9E7149E6E}"/>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2978DED6-2D9E-0DAF-0E03-E9DF3D2BF1EC}"/>
              </a:ext>
            </a:extLst>
          </p:cNvPr>
          <p:cNvSpPr txBox="1"/>
          <p:nvPr/>
        </p:nvSpPr>
        <p:spPr>
          <a:xfrm>
            <a:off x="825500" y="1699178"/>
            <a:ext cx="10541000" cy="4031873"/>
          </a:xfrm>
          <a:prstGeom prst="rect">
            <a:avLst/>
          </a:prstGeom>
          <a:noFill/>
        </p:spPr>
        <p:txBody>
          <a:bodyPr wrap="square" rtlCol="0">
            <a:spAutoFit/>
          </a:bodyPr>
          <a:lstStyle/>
          <a:p>
            <a:pPr algn="r" rtl="1"/>
            <a:r>
              <a:rPr lang="ar-EG" sz="3200" dirty="0">
                <a:latin typeface="Alexandria" charset="0"/>
                <a:cs typeface="Alexandria" charset="0"/>
              </a:rPr>
              <a:t>8- مجتمع الدراسة:</a:t>
            </a:r>
          </a:p>
          <a:p>
            <a:pPr algn="r" rtl="1"/>
            <a:r>
              <a:rPr lang="ar-EG" sz="3200" dirty="0">
                <a:latin typeface="Alexandria" charset="0"/>
                <a:cs typeface="Alexandria" charset="0"/>
              </a:rPr>
              <a:t>عنصر مهم من عناصر مقدمة البحث العلمي، وهو المجتمع الذي تتم الدراسة حوله، ويجب أن يوضح الباحث خصائص المجتمع، وكيفية اختيار عينة الدراسة منه لأن الدراسة تقوم بشكل عام على معرفة صفات موجودة في مجتمع ما، ويجب أن تكون عينة الدراسة صادقة، حتى يكون الباحث قادرا على تعميم النتائج التي يتوصل إليها من خلال بحثه العلمي.</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2B050F0B-38CA-18E8-39C8-7A143B5682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6395A623-2E2E-1EF9-ECB2-8EB039DB8CF8}"/>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6235251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6C7175B-1FF5-1053-8330-5832801F9E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27B9626-DD46-3D74-FE99-D53990E4DB1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457AFFC3-7BC7-0FD9-EF19-69C52E4DE10F}"/>
              </a:ext>
            </a:extLst>
          </p:cNvPr>
          <p:cNvSpPr txBox="1"/>
          <p:nvPr/>
        </p:nvSpPr>
        <p:spPr>
          <a:xfrm>
            <a:off x="825500" y="1699178"/>
            <a:ext cx="10541000" cy="3970318"/>
          </a:xfrm>
          <a:prstGeom prst="rect">
            <a:avLst/>
          </a:prstGeom>
          <a:noFill/>
        </p:spPr>
        <p:txBody>
          <a:bodyPr wrap="square" rtlCol="0">
            <a:spAutoFit/>
          </a:bodyPr>
          <a:lstStyle/>
          <a:p>
            <a:pPr algn="r" rtl="1"/>
            <a:r>
              <a:rPr lang="ar-EG" sz="2800" dirty="0">
                <a:latin typeface="Alexandria" charset="0"/>
                <a:cs typeface="Alexandria" charset="0"/>
              </a:rPr>
              <a:t>يلي مُقدمة البحث عديد من الأجزاء، وسوف نوضحها فيما يلي:</a:t>
            </a:r>
          </a:p>
          <a:p>
            <a:pPr marL="457200" indent="-457200" algn="r" rtl="1">
              <a:buFont typeface="Wingdings" panose="05000000000000000000" pitchFamily="2" charset="2"/>
              <a:buChar char="q"/>
            </a:pPr>
            <a:r>
              <a:rPr lang="ar-EG" sz="2800" u="sng" dirty="0">
                <a:latin typeface="Alexandria" charset="0"/>
                <a:cs typeface="Alexandria" charset="0"/>
              </a:rPr>
              <a:t>محتوى البحث:</a:t>
            </a:r>
          </a:p>
          <a:p>
            <a:pPr algn="r" rtl="1"/>
            <a:r>
              <a:rPr lang="ar-EG" sz="2800" dirty="0">
                <a:latin typeface="Alexandria" charset="0"/>
                <a:cs typeface="Alexandria" charset="0"/>
              </a:rPr>
              <a:t>يتبع مقدمة بحث المحتوى، ويتمثل في الأبواب والفصول والمباحث والفروع والمطالب، ويتشعب المحتوى على حسب ما تطلبه جهات الدراسة من تقسيم، أو وفقًا لرغبة الباحث وتبعًا لنوعية موضوع البحث.</a:t>
            </a:r>
          </a:p>
          <a:p>
            <a:pPr marL="457200" indent="-457200" algn="r" rtl="1">
              <a:buFont typeface="Wingdings" panose="05000000000000000000" pitchFamily="2" charset="2"/>
              <a:buChar char="q"/>
            </a:pPr>
            <a:r>
              <a:rPr lang="ar-EG" sz="2800" u="sng" dirty="0">
                <a:latin typeface="Alexandria" charset="0"/>
                <a:cs typeface="Alexandria" charset="0"/>
              </a:rPr>
              <a:t>الدراسات السابقة:</a:t>
            </a:r>
          </a:p>
          <a:p>
            <a:pPr algn="r" rtl="1"/>
            <a:r>
              <a:rPr lang="ar-EG" sz="2800" dirty="0">
                <a:latin typeface="Alexandria" charset="0"/>
                <a:cs typeface="Alexandria" charset="0"/>
              </a:rPr>
              <a:t>الدراسات أو المؤلفات السابقة عبارة عن مجموعة بحوث أو رسائل علمية تناولت نفس قضية البحث الراهن، وينبغي على الباحث أن يسوقها لكي تتعرف لجنة المناقشة على الجديد الذي توصل إليه الباحث.</a:t>
            </a:r>
          </a:p>
        </p:txBody>
      </p:sp>
      <p:pic>
        <p:nvPicPr>
          <p:cNvPr id="7" name="Graphic 21">
            <a:extLst>
              <a:ext uri="{FF2B5EF4-FFF2-40B4-BE49-F238E27FC236}">
                <a16:creationId xmlns:a16="http://schemas.microsoft.com/office/drawing/2014/main" xmlns="" id="{52A04424-02F3-F260-8CCF-3B909CE07C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3913C8E2-2E10-963D-ECE3-CE95E13CF24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
        <p:nvSpPr>
          <p:cNvPr id="8" name="مربع نص 7">
            <a:extLst>
              <a:ext uri="{FF2B5EF4-FFF2-40B4-BE49-F238E27FC236}">
                <a16:creationId xmlns:a16="http://schemas.microsoft.com/office/drawing/2014/main" xmlns="" id="{747F57BC-18F1-F93C-DED8-384CF86B16D0}"/>
              </a:ext>
            </a:extLst>
          </p:cNvPr>
          <p:cNvSpPr txBox="1"/>
          <p:nvPr/>
        </p:nvSpPr>
        <p:spPr>
          <a:xfrm>
            <a:off x="1081549" y="807134"/>
            <a:ext cx="7905135" cy="707886"/>
          </a:xfrm>
          <a:prstGeom prst="rect">
            <a:avLst/>
          </a:prstGeom>
          <a:noFill/>
        </p:spPr>
        <p:txBody>
          <a:bodyPr wrap="square" rtlCol="1">
            <a:spAutoFit/>
          </a:bodyPr>
          <a:lstStyle/>
          <a:p>
            <a:pPr algn="r" rtl="1"/>
            <a:r>
              <a:rPr lang="ar-SA" sz="4000" b="1" dirty="0"/>
              <a:t>ما الأجزاء التي تلي مقدمة بحث؟</a:t>
            </a:r>
          </a:p>
        </p:txBody>
      </p:sp>
    </p:spTree>
    <p:extLst>
      <p:ext uri="{BB962C8B-B14F-4D97-AF65-F5344CB8AC3E}">
        <p14:creationId xmlns:p14="http://schemas.microsoft.com/office/powerpoint/2010/main" val="32995603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0943610-88F3-7598-967D-97E234B431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5758BC39-CA1B-DCD8-727A-157FAE7FDA5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D07FCAD7-A2F3-3331-4B28-31771C5D858E}"/>
              </a:ext>
            </a:extLst>
          </p:cNvPr>
          <p:cNvSpPr txBox="1"/>
          <p:nvPr/>
        </p:nvSpPr>
        <p:spPr>
          <a:xfrm>
            <a:off x="825500" y="1699178"/>
            <a:ext cx="10541000" cy="5016758"/>
          </a:xfrm>
          <a:prstGeom prst="rect">
            <a:avLst/>
          </a:prstGeom>
          <a:noFill/>
        </p:spPr>
        <p:txBody>
          <a:bodyPr wrap="square" rtlCol="0">
            <a:spAutoFit/>
          </a:bodyPr>
          <a:lstStyle/>
          <a:p>
            <a:pPr marL="457200" indent="-457200" algn="just" rtl="1">
              <a:buFont typeface="Wingdings" panose="05000000000000000000" pitchFamily="2" charset="2"/>
              <a:buChar char="q"/>
            </a:pPr>
            <a:r>
              <a:rPr lang="ar-EG" sz="2800" u="sng" dirty="0">
                <a:latin typeface="Alexandria" charset="0"/>
                <a:cs typeface="Alexandria" charset="0"/>
              </a:rPr>
              <a:t>النتائج والتوصيات:</a:t>
            </a:r>
          </a:p>
          <a:p>
            <a:pPr algn="just" rtl="1"/>
            <a:r>
              <a:rPr lang="ar-EG" sz="2800" dirty="0">
                <a:latin typeface="Alexandria" charset="0"/>
                <a:cs typeface="Alexandria" charset="0"/>
              </a:rPr>
              <a:t>نتائج أو استنتاجات البحث من أهم الأجزاء، وهي الخلاصة التي بلغها الدارس، وتتضمن إجابة عن تساؤلات المشكلة وكذلك تفسير للعلاقة بين المتغيرات المستقلة والتابعة والمتداخلة، أما بالنسبة للتوصيات فهي حلول يتوصل الباحث إليها في ضوء نتائج البحث.</a:t>
            </a:r>
          </a:p>
          <a:p>
            <a:pPr marL="457200" indent="-457200" algn="just" rtl="1">
              <a:buFont typeface="Wingdings" panose="05000000000000000000" pitchFamily="2" charset="2"/>
              <a:buChar char="q"/>
            </a:pPr>
            <a:r>
              <a:rPr lang="ar-EG" sz="2800" u="sng" dirty="0">
                <a:latin typeface="Alexandria" charset="0"/>
                <a:cs typeface="Alexandria" charset="0"/>
              </a:rPr>
              <a:t>المقترحات:</a:t>
            </a:r>
          </a:p>
          <a:p>
            <a:pPr algn="just" rtl="1"/>
            <a:r>
              <a:rPr lang="ar-EG" sz="2800" dirty="0">
                <a:latin typeface="Alexandria" charset="0"/>
                <a:cs typeface="Alexandria" charset="0"/>
              </a:rPr>
              <a:t>المقترحات هي التي تربط بين البحث الحالي وما سوف يتم تأصيله من بحوث ذات علاقة في المستقبل، حيث يطرح الباحث مجموعة من رؤوس الموضوعات الجديدة، وتمثل إشكاليات فرعية نتجت عن الدراسة الراهنة.</a:t>
            </a:r>
          </a:p>
          <a:p>
            <a:pPr algn="r" rtl="1"/>
            <a:endParaRPr lang="ar-EG" sz="3200" dirty="0">
              <a:latin typeface="Alexandria" charset="0"/>
              <a:cs typeface="Alexandria" charset="0"/>
            </a:endParaRP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86D9C62E-6653-E6BC-6F40-600F371964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D872B8B3-139C-F457-76D0-AD90797CCEE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430562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8C57AA1-9A25-D8B3-B045-6B2542DF0E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BD52F40-9DD0-2B89-EFF2-ED085729445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605D87FB-277B-E9EE-9A53-0EF700B6FCDA}"/>
              </a:ext>
            </a:extLst>
          </p:cNvPr>
          <p:cNvSpPr txBox="1"/>
          <p:nvPr/>
        </p:nvSpPr>
        <p:spPr>
          <a:xfrm>
            <a:off x="825500" y="1699178"/>
            <a:ext cx="10541000" cy="5016758"/>
          </a:xfrm>
          <a:prstGeom prst="rect">
            <a:avLst/>
          </a:prstGeom>
          <a:noFill/>
        </p:spPr>
        <p:txBody>
          <a:bodyPr wrap="square" rtlCol="0">
            <a:spAutoFit/>
          </a:bodyPr>
          <a:lstStyle/>
          <a:p>
            <a:pPr marL="457200" indent="-457200" algn="r" rtl="1">
              <a:buFont typeface="Wingdings" panose="05000000000000000000" pitchFamily="2" charset="2"/>
              <a:buChar char="q"/>
            </a:pPr>
            <a:r>
              <a:rPr lang="ar-EG" sz="3200" u="sng" dirty="0">
                <a:latin typeface="Alexandria" charset="0"/>
                <a:cs typeface="Alexandria" charset="0"/>
              </a:rPr>
              <a:t>الخاتمة:</a:t>
            </a:r>
          </a:p>
          <a:p>
            <a:pPr algn="r" rtl="1"/>
            <a:r>
              <a:rPr lang="ar-EG" sz="3200" dirty="0">
                <a:latin typeface="Alexandria" charset="0"/>
                <a:cs typeface="Alexandria" charset="0"/>
              </a:rPr>
              <a:t>وكما بدأ الدارس الموضوع بمقدمة بحث المختصرة؛ فيتعين عليه تدوين خاتمة محدودة، وتتضمن أهم توصيات البحث.</a:t>
            </a:r>
          </a:p>
          <a:p>
            <a:pPr marL="457200" indent="-457200" algn="r" rtl="1">
              <a:buFont typeface="Wingdings" panose="05000000000000000000" pitchFamily="2" charset="2"/>
              <a:buChar char="q"/>
            </a:pPr>
            <a:r>
              <a:rPr lang="ar-EG" sz="3200" dirty="0">
                <a:latin typeface="Alexandria" charset="0"/>
                <a:cs typeface="Alexandria" charset="0"/>
              </a:rPr>
              <a:t> </a:t>
            </a:r>
            <a:r>
              <a:rPr lang="ar-EG" sz="3200" u="sng" dirty="0">
                <a:latin typeface="Alexandria" charset="0"/>
                <a:cs typeface="Alexandria" charset="0"/>
              </a:rPr>
              <a:t>قائمة المصادر والمراجع:</a:t>
            </a:r>
          </a:p>
          <a:p>
            <a:pPr algn="r" rtl="1"/>
            <a:r>
              <a:rPr lang="ar-EG" sz="3200" dirty="0">
                <a:latin typeface="Alexandria" charset="0"/>
                <a:cs typeface="Alexandria" charset="0"/>
              </a:rPr>
              <a:t>يرتب الباحث جميع مصادر ومراجع البحث في قائمة وفقًا لحروفها الأبجدية، ويكون ذلك على حسب الطريقة المتبعة في التوثيق، وهناك طرق متباينة مثل: طريقة جمعية اللغات الحديثة، وطريقة هارفارد، وطريقة جمعية علم النفس الأمريكية.</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B9275FCA-BE1E-1BAB-5358-BE6AB1BF3A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AB650BE5-5C6D-D35E-9D98-6FD25F68256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73798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CBC7518-D768-F0F8-EC2B-FFCA9178D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CC51B446-3134-BD11-B6FA-09BD4B34A8E4}"/>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01F13205-B27B-50CE-DAA1-5926476FB12E}"/>
              </a:ext>
            </a:extLst>
          </p:cNvPr>
          <p:cNvSpPr txBox="1"/>
          <p:nvPr/>
        </p:nvSpPr>
        <p:spPr>
          <a:xfrm>
            <a:off x="825500" y="1699178"/>
            <a:ext cx="10541000" cy="4031873"/>
          </a:xfrm>
          <a:prstGeom prst="rect">
            <a:avLst/>
          </a:prstGeom>
          <a:noFill/>
        </p:spPr>
        <p:txBody>
          <a:bodyPr wrap="square" rtlCol="0">
            <a:spAutoFit/>
          </a:bodyPr>
          <a:lstStyle/>
          <a:p>
            <a:pPr algn="r" rtl="1"/>
            <a:r>
              <a:rPr lang="ar-EG" sz="3200" u="sng" dirty="0">
                <a:latin typeface="Alexandria" charset="0"/>
                <a:cs typeface="Alexandria" charset="0"/>
              </a:rPr>
              <a:t>الوقت الأنسب لكتابة مقدمة البحث</a:t>
            </a:r>
          </a:p>
          <a:p>
            <a:pPr algn="just" rtl="1"/>
            <a:r>
              <a:rPr lang="ar-EG" sz="3200" dirty="0">
                <a:latin typeface="Alexandria" charset="0"/>
                <a:cs typeface="Alexandria" charset="0"/>
              </a:rPr>
              <a:t>يفضّل كتابة مقدمة البحث في المرحلة الأخيرة من عملية الكتابة؛ وذلك لأنّ النتائج لا تكون واضحة، ولا تُعرف حتّى ينتهي الباحث من كتابة البحث بشكل كامل، كما يجب على الباحث بعد الانتهاء من كتابة الورقة البحثية مراجعة الهيكل العام للورقة، وطريقة جمع البيانات وترابطها، وإعداد التقارير، وتحليل النتائج ممّا يُساعده على تناسق الهيكل العام للبحث.</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58E38D29-9B8E-E3E3-2088-0965C3B8A05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BD172B34-1A9E-82AB-676B-E1D22F9842D3}"/>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1777634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D3911D3-334A-1544-5CD1-79507FAA97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4294043-9750-3AD6-EA66-A6B8AFC580F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C843762C-7391-21AB-386B-AD47D92AF12D}"/>
              </a:ext>
            </a:extLst>
          </p:cNvPr>
          <p:cNvSpPr txBox="1"/>
          <p:nvPr/>
        </p:nvSpPr>
        <p:spPr>
          <a:xfrm>
            <a:off x="825500" y="1699178"/>
            <a:ext cx="10541000" cy="3539430"/>
          </a:xfrm>
          <a:prstGeom prst="rect">
            <a:avLst/>
          </a:prstGeom>
          <a:noFill/>
        </p:spPr>
        <p:txBody>
          <a:bodyPr wrap="square" rtlCol="0">
            <a:spAutoFit/>
          </a:bodyPr>
          <a:lstStyle/>
          <a:p>
            <a:pPr algn="r" rtl="1"/>
            <a:r>
              <a:rPr lang="ar-EG" sz="3200" u="sng" dirty="0">
                <a:latin typeface="Alexandria" charset="0"/>
                <a:cs typeface="Alexandria" charset="0"/>
              </a:rPr>
              <a:t>الفرق بين مقدمة البحث والنبذة المختصرة </a:t>
            </a:r>
          </a:p>
          <a:p>
            <a:pPr algn="r" rtl="1"/>
            <a:r>
              <a:rPr lang="ar-EG" sz="3200" dirty="0">
                <a:latin typeface="Alexandria" charset="0"/>
                <a:cs typeface="Alexandria" charset="0"/>
              </a:rPr>
              <a:t>تُعرف مقدمة البحث على أنّها الجزئية التي يُشرح فيها البحث بشكل منطقي عام، وواضح، ومختصر، كما تُركز على رؤية الكاتب وأسبابه التي دفعته لكتابة البحث، وكيفية عرضه وتنظيمه، بينما تُشبه النبذة المختصرة إلى حدٍّ ما المُلخص إلّا أنّها أكثر إيجازاً</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0D9C4BB1-6FFE-E60C-72C7-522EA7DE2A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7DA7CC04-97DF-4BA7-55C2-597046EE0F30}"/>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867916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3B5B5B1-2BF4-C7FA-7A14-75D87F0E9C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B6D06E4-6507-36DF-5BBD-F03489575561}"/>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BDC01633-F7E7-E35E-5FA4-0CAA6CCDD6A8}"/>
              </a:ext>
            </a:extLst>
          </p:cNvPr>
          <p:cNvSpPr txBox="1"/>
          <p:nvPr/>
        </p:nvSpPr>
        <p:spPr>
          <a:xfrm>
            <a:off x="825500" y="1699178"/>
            <a:ext cx="10541000" cy="5016758"/>
          </a:xfrm>
          <a:prstGeom prst="rect">
            <a:avLst/>
          </a:prstGeom>
          <a:noFill/>
        </p:spPr>
        <p:txBody>
          <a:bodyPr wrap="square" rtlCol="0">
            <a:spAutoFit/>
          </a:bodyPr>
          <a:lstStyle/>
          <a:p>
            <a:pPr algn="r" rtl="1"/>
            <a:r>
              <a:rPr lang="ar-EG" sz="3200" u="sng" dirty="0">
                <a:latin typeface="Alexandria" charset="0"/>
                <a:cs typeface="Alexandria" charset="0"/>
              </a:rPr>
              <a:t>الفرق بين مقدمة البحث والتمهيد</a:t>
            </a:r>
          </a:p>
          <a:p>
            <a:pPr algn="r" rtl="1"/>
            <a:r>
              <a:rPr lang="ar-EG" sz="3200" u="sng" dirty="0">
                <a:latin typeface="Alexandria" charset="0"/>
                <a:cs typeface="Alexandria" charset="0"/>
              </a:rPr>
              <a:t> </a:t>
            </a:r>
            <a:r>
              <a:rPr lang="ar-EG" sz="3200" dirty="0">
                <a:latin typeface="Alexandria" charset="0"/>
                <a:cs typeface="Alexandria" charset="0"/>
              </a:rPr>
              <a:t>يكمن الفرق بين مقدمة البحث والتمهيد فيما يأتي:</a:t>
            </a:r>
          </a:p>
          <a:p>
            <a:pPr algn="r" rtl="1"/>
            <a:r>
              <a:rPr lang="ar-EG" sz="3200" u="sng" dirty="0">
                <a:latin typeface="Alexandria" charset="0"/>
                <a:cs typeface="Alexandria" charset="0"/>
              </a:rPr>
              <a:t>التمهيد: </a:t>
            </a:r>
            <a:r>
              <a:rPr lang="ar-EG" sz="3200" dirty="0">
                <a:latin typeface="Alexandria" charset="0"/>
                <a:cs typeface="Alexandria" charset="0"/>
              </a:rPr>
              <a:t>يُكتب من قِبل المؤلّف وليخبر القُرّاء كيف ولماذا كُتب هذا البحث، كما يُعدّ اختيارياً ويُمكن الاستغناء عنه لاحتوائه على معلومات شخصية حول طبيعة البحث، ومدى ارتباطه بخلفية الكاتب، وخبراته، ومعلوماته حول الجمهور المستهدف، كما يُمكن تضمين الشكر والتقدير في التمهيد. </a:t>
            </a:r>
          </a:p>
          <a:p>
            <a:pPr algn="r" rtl="1"/>
            <a:r>
              <a:rPr lang="ar-EG" sz="3200" u="sng" dirty="0">
                <a:latin typeface="Alexandria" charset="0"/>
                <a:cs typeface="Alexandria" charset="0"/>
              </a:rPr>
              <a:t>مقدمة البحث: </a:t>
            </a:r>
            <a:r>
              <a:rPr lang="ar-EG" sz="3200" dirty="0">
                <a:latin typeface="Alexandria" charset="0"/>
                <a:cs typeface="Alexandria" charset="0"/>
              </a:rPr>
              <a:t>تُعرِّف القُرّاء على الموضوعات الرئيسية لورقة البحث، وتهيئهم لتوقّع ما الموضوعات التي سيتناولها البحث.</a:t>
            </a:r>
          </a:p>
          <a:p>
            <a:pPr algn="r" rtl="1"/>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xmlns="" id="{C1A4D84D-2224-8FA8-A659-70EBECB168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7729CB95-4346-DA4E-3DF5-2D9726E30EB7}"/>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5784811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0B868EA3-04D2-1A38-AFDF-A85613DEDDB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26C3295-06A1-4AC2-1F86-7F204F2FC090}"/>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A71AAD2B-F92E-990F-67E6-56B4F1357379}"/>
              </a:ext>
            </a:extLst>
          </p:cNvPr>
          <p:cNvSpPr txBox="1"/>
          <p:nvPr/>
        </p:nvSpPr>
        <p:spPr>
          <a:xfrm>
            <a:off x="933399" y="547535"/>
            <a:ext cx="8867316" cy="1077218"/>
          </a:xfrm>
          <a:prstGeom prst="rect">
            <a:avLst/>
          </a:prstGeom>
          <a:noFill/>
        </p:spPr>
        <p:txBody>
          <a:bodyPr wrap="square" rtlCol="0">
            <a:spAutoFit/>
          </a:bodyPr>
          <a:lstStyle/>
          <a:p>
            <a:pPr algn="ctr" rtl="1" fontAlgn="t"/>
            <a:r>
              <a:rPr lang="ar-EG" sz="3200" b="1" dirty="0">
                <a:latin typeface="Alexandria"/>
              </a:rPr>
              <a:t>تحديات تواجه الطلاب عند كتابة مقدمة بحث علمي وكيفية التغلب عليها</a:t>
            </a:r>
          </a:p>
        </p:txBody>
      </p:sp>
      <p:sp>
        <p:nvSpPr>
          <p:cNvPr id="48" name="TextBox 47">
            <a:extLst>
              <a:ext uri="{FF2B5EF4-FFF2-40B4-BE49-F238E27FC236}">
                <a16:creationId xmlns:a16="http://schemas.microsoft.com/office/drawing/2014/main" xmlns="" id="{E2E74013-D434-9415-E9DF-ED8F71E0F4B5}"/>
              </a:ext>
            </a:extLst>
          </p:cNvPr>
          <p:cNvSpPr txBox="1"/>
          <p:nvPr/>
        </p:nvSpPr>
        <p:spPr>
          <a:xfrm>
            <a:off x="825500" y="1699178"/>
            <a:ext cx="10541000" cy="3970318"/>
          </a:xfrm>
          <a:prstGeom prst="rect">
            <a:avLst/>
          </a:prstGeom>
          <a:noFill/>
        </p:spPr>
        <p:txBody>
          <a:bodyPr wrap="square" rtlCol="0">
            <a:spAutoFit/>
          </a:bodyPr>
          <a:lstStyle/>
          <a:p>
            <a:pPr algn="r" rtl="1"/>
            <a:r>
              <a:rPr lang="ar-EG" sz="2800" dirty="0">
                <a:latin typeface="Alexandria"/>
                <a:cs typeface="Arial" panose="020B0604020202020204" pitchFamily="34" charset="0"/>
              </a:rPr>
              <a:t>هناك بعض التحديات التي يقابلها الباحثين عند كتابة مقدمة بحث علمي والتي تصعب عليهم عملية الكتابة وتتمثل أبرز هذه التحديات فيما يلي:</a:t>
            </a:r>
          </a:p>
          <a:p>
            <a:pPr algn="r" rtl="1"/>
            <a:r>
              <a:rPr lang="ar-EG" sz="2800" u="sng" dirty="0">
                <a:latin typeface="Alexandria"/>
                <a:cs typeface="Arial" panose="020B0604020202020204" pitchFamily="34" charset="0"/>
              </a:rPr>
              <a:t>1- صعوبة تحديد الموضوع:</a:t>
            </a:r>
          </a:p>
          <a:p>
            <a:pPr algn="r" rtl="1"/>
            <a:r>
              <a:rPr lang="ar-EG" sz="2800" dirty="0">
                <a:latin typeface="Alexandria"/>
                <a:cs typeface="Arial" panose="020B0604020202020204" pitchFamily="34" charset="0"/>
              </a:rPr>
              <a:t>التحدي الأبرز لدى معظم الطلاب عند كتابة مقدمة البحث العلمي هي صعوبة اختيار موضوع معين يكون له علاقة بمجالهم أو بالتخصص الذي يهتمون بها.</a:t>
            </a:r>
          </a:p>
          <a:p>
            <a:pPr algn="r" rtl="1"/>
            <a:r>
              <a:rPr lang="ar-EG" sz="2800" u="sng" dirty="0">
                <a:latin typeface="Alexandria"/>
                <a:cs typeface="Arial" panose="020B0604020202020204" pitchFamily="34" charset="0"/>
              </a:rPr>
              <a:t>طريقة التغلب على المشكلة:</a:t>
            </a:r>
          </a:p>
          <a:p>
            <a:pPr marL="457200" indent="-457200" algn="r" rtl="1">
              <a:buFont typeface="Wingdings" panose="05000000000000000000" pitchFamily="2" charset="2"/>
              <a:buChar char="§"/>
            </a:pPr>
            <a:r>
              <a:rPr lang="ar-EG" sz="2800" dirty="0">
                <a:latin typeface="Alexandria"/>
                <a:cs typeface="Arial" panose="020B0604020202020204" pitchFamily="34" charset="0"/>
              </a:rPr>
              <a:t> البحث في موضوعات بحث جديدة.</a:t>
            </a:r>
          </a:p>
          <a:p>
            <a:pPr marL="457200" indent="-457200" algn="r" rtl="1">
              <a:buFont typeface="Wingdings" panose="05000000000000000000" pitchFamily="2" charset="2"/>
              <a:buChar char="§"/>
            </a:pPr>
            <a:r>
              <a:rPr lang="ar-EG" sz="2800" dirty="0">
                <a:latin typeface="Alexandria"/>
                <a:cs typeface="Arial" panose="020B0604020202020204" pitchFamily="34" charset="0"/>
              </a:rPr>
              <a:t> مناقشة الأفكار الخاصة بالبحث مع المشرفين.</a:t>
            </a:r>
          </a:p>
          <a:p>
            <a:pPr marL="457200" indent="-457200" algn="r" rtl="1">
              <a:buFont typeface="Wingdings" panose="05000000000000000000" pitchFamily="2" charset="2"/>
              <a:buChar char="§"/>
            </a:pPr>
            <a:r>
              <a:rPr lang="ar-EG" sz="2800" dirty="0">
                <a:latin typeface="Alexandria"/>
                <a:cs typeface="Arial" panose="020B0604020202020204" pitchFamily="34" charset="0"/>
              </a:rPr>
              <a:t> تحديد الأسئلة البحثية بدقة.</a:t>
            </a:r>
          </a:p>
        </p:txBody>
      </p:sp>
      <p:pic>
        <p:nvPicPr>
          <p:cNvPr id="7" name="Graphic 21">
            <a:extLst>
              <a:ext uri="{FF2B5EF4-FFF2-40B4-BE49-F238E27FC236}">
                <a16:creationId xmlns:a16="http://schemas.microsoft.com/office/drawing/2014/main" xmlns="" id="{D6E7C25E-2482-DE59-8143-DE9FCCF8E5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B11A3ABB-C48A-E813-C853-3A71C0EF90A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28638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E8023E6-BEC9-0F3D-D85D-63788E5A89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93C5D0C4-8DDB-F0DF-4850-23DBEFF0C75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6D58939B-FC30-62CB-4C42-F1D7595AC8F1}"/>
              </a:ext>
            </a:extLst>
          </p:cNvPr>
          <p:cNvSpPr txBox="1"/>
          <p:nvPr/>
        </p:nvSpPr>
        <p:spPr>
          <a:xfrm>
            <a:off x="825500" y="1699178"/>
            <a:ext cx="10541000" cy="3970318"/>
          </a:xfrm>
          <a:prstGeom prst="rect">
            <a:avLst/>
          </a:prstGeom>
          <a:noFill/>
        </p:spPr>
        <p:txBody>
          <a:bodyPr wrap="square" rtlCol="0">
            <a:spAutoFit/>
          </a:bodyPr>
          <a:lstStyle/>
          <a:p>
            <a:pPr algn="r" rtl="1"/>
            <a:r>
              <a:rPr lang="ar-EG" sz="2800" dirty="0">
                <a:latin typeface="Alexandria"/>
              </a:rPr>
              <a:t>2- </a:t>
            </a:r>
            <a:r>
              <a:rPr lang="ar-EG" sz="2800" u="sng" dirty="0">
                <a:latin typeface="Alexandria"/>
              </a:rPr>
              <a:t>صعوبة كتابة مقدمة بحث علمي جذابة:</a:t>
            </a:r>
          </a:p>
          <a:p>
            <a:pPr algn="r" rtl="1"/>
            <a:r>
              <a:rPr lang="ar-EG" sz="2800" dirty="0">
                <a:latin typeface="Alexandria"/>
              </a:rPr>
              <a:t>كتابة المقدمة هي عملية ليست بالسهلة على الإطلاق بالنسبة للطلاب. فمن الصعب أن يتمكن الطالب من كتابة مقدمة قادرة على جذب القارئ وتحفيزه لقراءة بقية البحث بالكامل، كما أنه يكون من الصعب أيضاً أن يتمكن الطالب من ربط المقدم بموضوع البحث بشكل وتسلسل منطقي.</a:t>
            </a:r>
          </a:p>
          <a:p>
            <a:pPr algn="r" rtl="1"/>
            <a:r>
              <a:rPr lang="ar-EG" sz="2800" u="sng" dirty="0">
                <a:latin typeface="Alexandria"/>
              </a:rPr>
              <a:t>طريقة التغلب على المشكلة:</a:t>
            </a:r>
          </a:p>
          <a:p>
            <a:pPr marL="457200" indent="-457200" algn="r" rtl="1">
              <a:buFont typeface="Wingdings" panose="05000000000000000000" pitchFamily="2" charset="2"/>
              <a:buChar char="§"/>
            </a:pPr>
            <a:r>
              <a:rPr lang="ar-EG" sz="2800" dirty="0">
                <a:latin typeface="Alexandria"/>
              </a:rPr>
              <a:t>البحث المكثف وقراءة الكثير من مقدمات البحوث المميزة.</a:t>
            </a:r>
          </a:p>
          <a:p>
            <a:pPr marL="457200" indent="-457200" algn="r" rtl="1">
              <a:buFont typeface="Wingdings" panose="05000000000000000000" pitchFamily="2" charset="2"/>
              <a:buChar char="§"/>
            </a:pPr>
            <a:r>
              <a:rPr lang="ar-EG" sz="2800" dirty="0">
                <a:latin typeface="Alexandria"/>
              </a:rPr>
              <a:t> طلب مراجعة المقدمة بعد كتابتها من قِبل المختصين.</a:t>
            </a:r>
          </a:p>
          <a:p>
            <a:pPr marL="457200" indent="-457200" algn="r" rtl="1">
              <a:buFont typeface="Wingdings" panose="05000000000000000000" pitchFamily="2" charset="2"/>
              <a:buChar char="§"/>
            </a:pPr>
            <a:r>
              <a:rPr lang="ar-EG" sz="2800" dirty="0">
                <a:latin typeface="Alexandria"/>
              </a:rPr>
              <a:t> التدقيق اللغوي للمقدمة.</a:t>
            </a:r>
          </a:p>
        </p:txBody>
      </p:sp>
      <p:pic>
        <p:nvPicPr>
          <p:cNvPr id="7" name="Graphic 21">
            <a:extLst>
              <a:ext uri="{FF2B5EF4-FFF2-40B4-BE49-F238E27FC236}">
                <a16:creationId xmlns:a16="http://schemas.microsoft.com/office/drawing/2014/main" xmlns="" id="{37D56534-E8E5-C9A2-EC7B-D03714CFA7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1D9E6B67-C133-B702-0F71-4EAF8193043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31495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21FF317-9913-BBA2-CD92-2FE2E5077D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6D82A5D-D021-1FB9-69E7-95F92C87793B}"/>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2BEFEE07-D5E7-DEEB-8EB0-70668859BA2B}"/>
              </a:ext>
            </a:extLst>
          </p:cNvPr>
          <p:cNvSpPr txBox="1"/>
          <p:nvPr/>
        </p:nvSpPr>
        <p:spPr>
          <a:xfrm>
            <a:off x="825500" y="1699178"/>
            <a:ext cx="10541000" cy="3539430"/>
          </a:xfrm>
          <a:prstGeom prst="rect">
            <a:avLst/>
          </a:prstGeom>
          <a:noFill/>
        </p:spPr>
        <p:txBody>
          <a:bodyPr wrap="square" rtlCol="0">
            <a:spAutoFit/>
          </a:bodyPr>
          <a:lstStyle/>
          <a:p>
            <a:pPr algn="r" rtl="1"/>
            <a:r>
              <a:rPr lang="ar-EG" sz="2800" dirty="0">
                <a:latin typeface="Alexandria"/>
                <a:cs typeface="Alexandria" charset="0"/>
              </a:rPr>
              <a:t> </a:t>
            </a:r>
            <a:r>
              <a:rPr lang="ar-EG" sz="2800" u="sng" dirty="0">
                <a:latin typeface="Alexandria"/>
                <a:cs typeface="Alexandria" charset="0"/>
              </a:rPr>
              <a:t>3- صعوبة الحصول على المراجع:</a:t>
            </a:r>
          </a:p>
          <a:p>
            <a:pPr algn="r" rtl="1"/>
            <a:r>
              <a:rPr lang="ar-EG" sz="2800" dirty="0">
                <a:latin typeface="Alexandria"/>
                <a:cs typeface="Alexandria" charset="0"/>
              </a:rPr>
              <a:t>أثناء كتابة مقدمة بحث علمي يكون الطالب في حاجة مصادر متنوعة لكي يتمكن من تجميع أفكار مختلفة لكتابة المقدمة، وهذا ما يكون غير متوافر في معظم الأوقات بسبب أن المصادر المتوافرة معظمها غير موثوق ولا يمكن الاعتماد عليها.</a:t>
            </a:r>
          </a:p>
          <a:p>
            <a:pPr algn="r" rtl="1"/>
            <a:r>
              <a:rPr lang="ar-EG" sz="2800" u="sng" dirty="0">
                <a:latin typeface="Alexandria"/>
                <a:cs typeface="Alexandria" charset="0"/>
              </a:rPr>
              <a:t>طريقة التغلب على المشكلة:</a:t>
            </a:r>
          </a:p>
          <a:p>
            <a:pPr marL="457200" indent="-457200" algn="r" rtl="1">
              <a:buFont typeface="Wingdings" panose="05000000000000000000" pitchFamily="2" charset="2"/>
              <a:buChar char="§"/>
            </a:pPr>
            <a:r>
              <a:rPr lang="ar-EG" sz="2800" dirty="0">
                <a:latin typeface="Alexandria"/>
                <a:cs typeface="Alexandria" charset="0"/>
              </a:rPr>
              <a:t>الاعتماد على قواعد البيانات الأكاديمية.</a:t>
            </a:r>
          </a:p>
          <a:p>
            <a:pPr marL="457200" indent="-457200" algn="r" rtl="1">
              <a:buFont typeface="Wingdings" panose="05000000000000000000" pitchFamily="2" charset="2"/>
              <a:buChar char="§"/>
            </a:pPr>
            <a:r>
              <a:rPr lang="ar-EG" sz="2800" dirty="0">
                <a:latin typeface="Alexandria"/>
                <a:cs typeface="Alexandria" charset="0"/>
              </a:rPr>
              <a:t> البحث في المصادر المكتبية الإلكترونية.</a:t>
            </a:r>
          </a:p>
          <a:p>
            <a:pPr marL="457200" indent="-457200" algn="r" rtl="1">
              <a:buFont typeface="Wingdings" panose="05000000000000000000" pitchFamily="2" charset="2"/>
              <a:buChar char="§"/>
            </a:pPr>
            <a:r>
              <a:rPr lang="ar-EG" sz="2800" dirty="0">
                <a:latin typeface="Alexandria"/>
                <a:cs typeface="Alexandria" charset="0"/>
              </a:rPr>
              <a:t>الاستعانة بمصادر مفتوحة الوصول.</a:t>
            </a:r>
            <a:endParaRPr lang="en-US" sz="2800" dirty="0">
              <a:latin typeface="Alexandria"/>
              <a:cs typeface="Alexandria" charset="0"/>
            </a:endParaRPr>
          </a:p>
        </p:txBody>
      </p:sp>
      <p:pic>
        <p:nvPicPr>
          <p:cNvPr id="7" name="Graphic 21">
            <a:extLst>
              <a:ext uri="{FF2B5EF4-FFF2-40B4-BE49-F238E27FC236}">
                <a16:creationId xmlns:a16="http://schemas.microsoft.com/office/drawing/2014/main" xmlns="" id="{D87845B1-BE4D-0C0F-46AC-962D5DE240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260750E8-AAB2-0013-017C-5F0A70B95650}"/>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313946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A9AA4B69-2D13-23A2-9146-1FA48A6AFE8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00DAFB4-1AE8-2971-D225-F9B3FA5F5070}"/>
              </a:ext>
            </a:extLst>
          </p:cNvPr>
          <p:cNvSpPr/>
          <p:nvPr/>
        </p:nvSpPr>
        <p:spPr>
          <a:xfrm>
            <a:off x="933398" y="1750141"/>
            <a:ext cx="10568961" cy="41705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r" defTabSz="914400" rtl="1" eaLnBrk="1" fontAlgn="auto" latinLnBrk="0" hangingPunct="1">
              <a:lnSpc>
                <a:spcPct val="100000"/>
              </a:lnSpc>
              <a:spcBef>
                <a:spcPts val="0"/>
              </a:spcBef>
              <a:spcAft>
                <a:spcPts val="0"/>
              </a:spcAft>
              <a:buClrTx/>
              <a:buSzTx/>
              <a:tabLst/>
              <a:defRPr/>
            </a:pPr>
            <a:r>
              <a:rPr lang="ar-EG" sz="2800" u="sng" dirty="0">
                <a:solidFill>
                  <a:prstClr val="black"/>
                </a:solidFill>
                <a:latin typeface="Alexandria" charset="0"/>
                <a:cs typeface="Alexandria" charset="0"/>
              </a:rPr>
              <a:t>4- </a:t>
            </a:r>
            <a:r>
              <a:rPr kumimoji="0" lang="ar-EG" sz="2800" i="0" u="sng" strike="noStrike" kern="1200" cap="none" spc="0" normalizeH="0" baseline="0" noProof="0" dirty="0">
                <a:ln>
                  <a:noFill/>
                </a:ln>
                <a:solidFill>
                  <a:prstClr val="black"/>
                </a:solidFill>
                <a:effectLst/>
                <a:uLnTx/>
                <a:uFillTx/>
                <a:latin typeface="Alexandria" charset="0"/>
                <a:ea typeface="+mn-ea"/>
                <a:cs typeface="Alexandria" charset="0"/>
              </a:rPr>
              <a:t>صياغة الأهداف:</a:t>
            </a:r>
          </a:p>
          <a:p>
            <a:pPr marR="0" lvl="0" algn="r" defTabSz="914400" rtl="1" eaLnBrk="1" fontAlgn="auto" latinLnBrk="0" hangingPunct="1">
              <a:lnSpc>
                <a:spcPct val="100000"/>
              </a:lnSpc>
              <a:spcBef>
                <a:spcPts val="0"/>
              </a:spcBef>
              <a:spcAft>
                <a:spcPts val="0"/>
              </a:spcAft>
              <a:buClrTx/>
              <a:buSzTx/>
              <a:tabLst/>
              <a:defRPr/>
            </a:pPr>
            <a:r>
              <a:rPr kumimoji="0" lang="ar-EG" sz="2800" b="0" i="0" u="none" strike="noStrike" kern="1200" cap="none" spc="0" normalizeH="0" baseline="0" noProof="0" dirty="0">
                <a:ln>
                  <a:noFill/>
                </a:ln>
                <a:solidFill>
                  <a:prstClr val="black"/>
                </a:solidFill>
                <a:effectLst/>
                <a:uLnTx/>
                <a:uFillTx/>
                <a:latin typeface="Alexandria" charset="0"/>
                <a:ea typeface="+mn-ea"/>
                <a:cs typeface="Alexandria" charset="0"/>
              </a:rPr>
              <a:t>بالتأكيد أنه من الضروري أن يتم صياغة الأهداف من خلال المقدمة وهذا ما يعتبر من أبرز الصعوبات التي يقابلها الطلاب أثناء كتابة مقدمة بحث علمي. حيث إن سرد الأهداف يتطلب خبرة ومهارة كبيرة لدى الطالب وكلاهما يكونا غير متوفران لدى معظم الطلاب.</a:t>
            </a:r>
          </a:p>
          <a:p>
            <a:pPr marR="0" lvl="0" algn="r" defTabSz="914400" rtl="1" eaLnBrk="1" fontAlgn="auto" latinLnBrk="0" hangingPunct="1">
              <a:lnSpc>
                <a:spcPct val="100000"/>
              </a:lnSpc>
              <a:spcBef>
                <a:spcPts val="0"/>
              </a:spcBef>
              <a:spcAft>
                <a:spcPts val="0"/>
              </a:spcAft>
              <a:buClrTx/>
              <a:buSzTx/>
              <a:tabLst/>
              <a:defRPr/>
            </a:pPr>
            <a:r>
              <a:rPr kumimoji="0" lang="ar-EG" sz="2800" b="1" i="0" u="none" strike="noStrike" kern="1200" cap="none" spc="0" normalizeH="0" baseline="0" noProof="0" dirty="0">
                <a:ln>
                  <a:noFill/>
                </a:ln>
                <a:solidFill>
                  <a:prstClr val="black"/>
                </a:solidFill>
                <a:effectLst/>
                <a:uLnTx/>
                <a:uFillTx/>
                <a:latin typeface="Alexandria" charset="0"/>
                <a:ea typeface="+mn-ea"/>
                <a:cs typeface="Alexandria" charset="0"/>
              </a:rPr>
              <a:t>طريقة التغلب على المشكلة:</a:t>
            </a: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prstClr val="black"/>
                </a:solidFill>
                <a:effectLst/>
                <a:uLnTx/>
                <a:uFillTx/>
                <a:latin typeface="Alexandria" charset="0"/>
                <a:ea typeface="+mn-ea"/>
                <a:cs typeface="Alexandria" charset="0"/>
              </a:rPr>
              <a:t> الحصول على استشارة من الاساتذة.</a:t>
            </a: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prstClr val="black"/>
                </a:solidFill>
                <a:effectLst/>
                <a:uLnTx/>
                <a:uFillTx/>
                <a:latin typeface="Alexandria" charset="0"/>
                <a:ea typeface="+mn-ea"/>
                <a:cs typeface="Alexandria" charset="0"/>
              </a:rPr>
              <a:t> الدخول في مناقشات مع الطلاب الذين يكتبون نفس البحث.</a:t>
            </a:r>
          </a:p>
          <a:p>
            <a:pPr marL="457200" marR="0" lvl="0" indent="-457200" algn="r" defTabSz="914400" rtl="1"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ar-EG" sz="2800" b="0" i="0" u="none" strike="noStrike" kern="1200" cap="none" spc="0" normalizeH="0" baseline="0" noProof="0" dirty="0">
                <a:ln>
                  <a:noFill/>
                </a:ln>
                <a:solidFill>
                  <a:prstClr val="black"/>
                </a:solidFill>
                <a:effectLst/>
                <a:uLnTx/>
                <a:uFillTx/>
                <a:latin typeface="Alexandria" charset="0"/>
                <a:ea typeface="+mn-ea"/>
                <a:cs typeface="Alexandria" charset="0"/>
              </a:rPr>
              <a:t>النظر في الأبحاث السابقة التي لها علاقة بنفس الموضوع</a:t>
            </a:r>
          </a:p>
        </p:txBody>
      </p:sp>
      <p:pic>
        <p:nvPicPr>
          <p:cNvPr id="7" name="Graphic 21">
            <a:extLst>
              <a:ext uri="{FF2B5EF4-FFF2-40B4-BE49-F238E27FC236}">
                <a16:creationId xmlns:a16="http://schemas.microsoft.com/office/drawing/2014/main" xmlns="" id="{45223BF0-C018-7798-7364-8EFF2B9201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BDC850E9-BB90-9EA4-652E-5E6A101E85E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9558661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3263708A-002A-16D1-4E58-F4C4B3CDDA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A1955561-5E3F-60C0-6C67-80ED31264298}"/>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1E555C78-B5D2-2F45-E98E-8445950380E7}"/>
              </a:ext>
            </a:extLst>
          </p:cNvPr>
          <p:cNvSpPr txBox="1"/>
          <p:nvPr/>
        </p:nvSpPr>
        <p:spPr>
          <a:xfrm>
            <a:off x="1533832" y="760531"/>
            <a:ext cx="8023124" cy="707886"/>
          </a:xfrm>
          <a:prstGeom prst="rect">
            <a:avLst/>
          </a:prstGeom>
          <a:noFill/>
        </p:spPr>
        <p:txBody>
          <a:bodyPr wrap="square" rtlCol="0">
            <a:spAutoFit/>
          </a:bodyPr>
          <a:lstStyle/>
          <a:p>
            <a:pPr algn="ctr" rtl="1" fontAlgn="t"/>
            <a:r>
              <a:rPr lang="ar-EG" sz="4000" b="1" dirty="0">
                <a:latin typeface="Alexandria"/>
              </a:rPr>
              <a:t>صياغة مشكلة البحث</a:t>
            </a:r>
          </a:p>
        </p:txBody>
      </p:sp>
      <p:sp>
        <p:nvSpPr>
          <p:cNvPr id="48" name="TextBox 47">
            <a:extLst>
              <a:ext uri="{FF2B5EF4-FFF2-40B4-BE49-F238E27FC236}">
                <a16:creationId xmlns:a16="http://schemas.microsoft.com/office/drawing/2014/main" xmlns="" id="{9B666523-593F-D887-752A-C873FC202707}"/>
              </a:ext>
            </a:extLst>
          </p:cNvPr>
          <p:cNvSpPr txBox="1"/>
          <p:nvPr/>
        </p:nvSpPr>
        <p:spPr>
          <a:xfrm>
            <a:off x="825500" y="1699178"/>
            <a:ext cx="10541000" cy="2062103"/>
          </a:xfrm>
          <a:prstGeom prst="rect">
            <a:avLst/>
          </a:prstGeom>
          <a:noFill/>
        </p:spPr>
        <p:txBody>
          <a:bodyPr wrap="square" rtlCol="0">
            <a:spAutoFit/>
          </a:bodyPr>
          <a:lstStyle/>
          <a:p>
            <a:pPr algn="r" rtl="1"/>
            <a:r>
              <a:rPr lang="ar-EG" sz="3200" u="sng" dirty="0">
                <a:latin typeface="Alexandria" charset="0"/>
                <a:cs typeface="Alexandria" charset="0"/>
              </a:rPr>
              <a:t>مفهوم المشكلة في البحث العلمي:</a:t>
            </a:r>
          </a:p>
          <a:p>
            <a:pPr algn="r" rtl="1"/>
            <a:r>
              <a:rPr lang="ar-EG" sz="3200" dirty="0">
                <a:latin typeface="Alexandria" charset="0"/>
                <a:cs typeface="Alexandria" charset="0"/>
              </a:rPr>
              <a:t>يقصد بالمشكلة في البحث العلمي: الافتقار إلى المعرفة العلمية الكافية فيما يتعلق بظاهرة أو موقف غامض يثير اهتمام أو قلق الباحث لا يجد له تفسيرًا محددًا، فيتطلب ذلك البحث والتقصي بغية الوصول إلى المعرفة المطلوبة.</a:t>
            </a:r>
          </a:p>
        </p:txBody>
      </p:sp>
      <p:pic>
        <p:nvPicPr>
          <p:cNvPr id="7" name="Graphic 21">
            <a:extLst>
              <a:ext uri="{FF2B5EF4-FFF2-40B4-BE49-F238E27FC236}">
                <a16:creationId xmlns:a16="http://schemas.microsoft.com/office/drawing/2014/main" xmlns="" id="{EBA200B2-42DF-969A-B307-D61DC8317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C18DB775-2FF6-3E27-C6D8-B777ECF06749}"/>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188912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40A17054-A500-3E7F-96E6-659EDFEB311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5CBADB5-194C-A1D3-518D-9076CC690E8E}"/>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7B414115-E684-F5DF-F9A4-D28BF0E8A90E}"/>
              </a:ext>
            </a:extLst>
          </p:cNvPr>
          <p:cNvSpPr txBox="1"/>
          <p:nvPr/>
        </p:nvSpPr>
        <p:spPr>
          <a:xfrm>
            <a:off x="717601" y="1573154"/>
            <a:ext cx="10541000" cy="3539430"/>
          </a:xfrm>
          <a:prstGeom prst="rect">
            <a:avLst/>
          </a:prstGeom>
          <a:noFill/>
        </p:spPr>
        <p:txBody>
          <a:bodyPr wrap="square" rtlCol="0">
            <a:spAutoFit/>
          </a:bodyPr>
          <a:lstStyle/>
          <a:p>
            <a:pPr algn="r" rtl="1"/>
            <a:r>
              <a:rPr lang="ar-EG" sz="2800" u="sng" dirty="0">
                <a:latin typeface="Alexandria" charset="0"/>
                <a:cs typeface="Alexandria" charset="0"/>
              </a:rPr>
              <a:t>مصادر الحصول على مشكلة البحث:</a:t>
            </a:r>
          </a:p>
          <a:p>
            <a:pPr algn="r" rtl="1"/>
            <a:r>
              <a:rPr lang="ar-EG" sz="2800" dirty="0">
                <a:latin typeface="Alexandria" charset="0"/>
                <a:cs typeface="Alexandria" charset="0"/>
              </a:rPr>
              <a:t>1- الاستعداد الشخصي: ويتأتى ذلك بالبصيرة الواعية والعقلية الناقدة.</a:t>
            </a:r>
          </a:p>
          <a:p>
            <a:pPr algn="r" rtl="1"/>
            <a:r>
              <a:rPr lang="ar-EG" sz="2800" dirty="0">
                <a:latin typeface="Alexandria" charset="0"/>
                <a:cs typeface="Alexandria" charset="0"/>
              </a:rPr>
              <a:t>2- مجال التخصص والعمل: ويتأتى ذلك من خلال الاطلاع الدائم على أحدث الدراسات.</a:t>
            </a:r>
          </a:p>
          <a:p>
            <a:pPr algn="r" rtl="1"/>
            <a:r>
              <a:rPr lang="ar-EG" sz="2800" dirty="0">
                <a:latin typeface="Alexandria" charset="0"/>
                <a:cs typeface="Alexandria" charset="0"/>
              </a:rPr>
              <a:t>3- الخبرة الميدانية: خبرة الباحث الطويلة في الميدان تسمح له بأن يحدد ويرى المشكلات بوضوح.</a:t>
            </a:r>
          </a:p>
          <a:p>
            <a:pPr algn="r" rtl="1"/>
            <a:r>
              <a:rPr lang="ar-EG" sz="2800" dirty="0">
                <a:latin typeface="Alexandria" charset="0"/>
                <a:cs typeface="Alexandria" charset="0"/>
              </a:rPr>
              <a:t>4- القراءة الناقدة.</a:t>
            </a:r>
          </a:p>
          <a:p>
            <a:pPr algn="r" rtl="1"/>
            <a:r>
              <a:rPr lang="ar-EG" sz="2800" dirty="0">
                <a:latin typeface="Alexandria" charset="0"/>
                <a:cs typeface="Alexandria" charset="0"/>
              </a:rPr>
              <a:t>5- البحوث والدراسات السابقة: ويتأتى ذلك بالرجوع إلى نتائج وتوصيات الدراسات العلمية السابقة.</a:t>
            </a:r>
          </a:p>
        </p:txBody>
      </p:sp>
      <p:pic>
        <p:nvPicPr>
          <p:cNvPr id="7" name="Graphic 21">
            <a:extLst>
              <a:ext uri="{FF2B5EF4-FFF2-40B4-BE49-F238E27FC236}">
                <a16:creationId xmlns:a16="http://schemas.microsoft.com/office/drawing/2014/main" xmlns="" id="{D28EF7DE-513B-4099-CB6E-6C7C7DE7FFB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D2839A8C-56AA-0FEE-4EEC-609EC01CEE4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088734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8B3631C-1532-CD18-D817-9CF3955E8AD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DD002C4C-8A78-7721-2DD8-0D0312F91E6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AB095FD7-79BA-E03E-E343-B9E6560BFC77}"/>
              </a:ext>
            </a:extLst>
          </p:cNvPr>
          <p:cNvSpPr txBox="1"/>
          <p:nvPr/>
        </p:nvSpPr>
        <p:spPr>
          <a:xfrm>
            <a:off x="825500" y="1699178"/>
            <a:ext cx="10541000" cy="4031873"/>
          </a:xfrm>
          <a:prstGeom prst="rect">
            <a:avLst/>
          </a:prstGeom>
          <a:noFill/>
        </p:spPr>
        <p:txBody>
          <a:bodyPr wrap="square" rtlCol="0">
            <a:spAutoFit/>
          </a:bodyPr>
          <a:lstStyle/>
          <a:p>
            <a:pPr algn="r" rtl="1"/>
            <a:r>
              <a:rPr lang="ar-EG" sz="3200" u="sng" dirty="0">
                <a:latin typeface="Alexandria" charset="0"/>
                <a:cs typeface="Alexandria" charset="0"/>
              </a:rPr>
              <a:t>معايير اختيار المشكلة في البحث العلمي:</a:t>
            </a:r>
          </a:p>
          <a:p>
            <a:pPr algn="r" rtl="1"/>
            <a:r>
              <a:rPr lang="ar-EG" sz="3200" dirty="0">
                <a:latin typeface="Alexandria" charset="0"/>
                <a:cs typeface="Alexandria" charset="0"/>
              </a:rPr>
              <a:t>1 - الحداثة والأصالة، أي تتصف بالجدة والابتكار، ولم يسبق إلى دارستها باحثون آخرون.</a:t>
            </a:r>
          </a:p>
          <a:p>
            <a:pPr algn="r" rtl="1"/>
            <a:r>
              <a:rPr lang="ar-EG" sz="3200" dirty="0">
                <a:latin typeface="Alexandria" charset="0"/>
                <a:cs typeface="Alexandria" charset="0"/>
              </a:rPr>
              <a:t>2 - أن تكون ذات قيمة علمية، بمعنى أن تمثل دراستها إضافة علمية في مجال تخصص الباحث.</a:t>
            </a:r>
          </a:p>
          <a:p>
            <a:pPr algn="r" rtl="1"/>
            <a:r>
              <a:rPr lang="ar-EG" sz="3200" dirty="0">
                <a:latin typeface="Alexandria" charset="0"/>
                <a:cs typeface="Alexandria" charset="0"/>
              </a:rPr>
              <a:t>3 - أن يكون لها فائدة عملية، بمعنى أن يتم تطبيق النتائج التي يتم التوصل إليها في الواقع العملي.</a:t>
            </a:r>
          </a:p>
          <a:p>
            <a:pPr algn="r" rtl="1"/>
            <a:r>
              <a:rPr lang="ar-EG" sz="3200" dirty="0">
                <a:latin typeface="Alexandria" charset="0"/>
                <a:cs typeface="Alexandria" charset="0"/>
              </a:rPr>
              <a:t>4 - أن تكون واقعية بمعنى أنها ليست افتراضية، أو من نسج الخيال.</a:t>
            </a:r>
          </a:p>
        </p:txBody>
      </p:sp>
      <p:pic>
        <p:nvPicPr>
          <p:cNvPr id="7" name="Graphic 21">
            <a:extLst>
              <a:ext uri="{FF2B5EF4-FFF2-40B4-BE49-F238E27FC236}">
                <a16:creationId xmlns:a16="http://schemas.microsoft.com/office/drawing/2014/main" xmlns="" id="{60FD84A2-1733-AF45-CCD9-68AE05EBEE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AD20BA33-A5D8-1E1E-86FC-453E57BB54EC}"/>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55648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266F024-4FB3-6091-05AF-82B030CE6D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6B11A94-F8F7-E97F-29CE-4ADE44DFCB39}"/>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7F557E7-C65A-7B97-D14C-F7FCDB221B51}"/>
              </a:ext>
            </a:extLst>
          </p:cNvPr>
          <p:cNvSpPr txBox="1"/>
          <p:nvPr/>
        </p:nvSpPr>
        <p:spPr>
          <a:xfrm>
            <a:off x="825500" y="1699178"/>
            <a:ext cx="10541000" cy="3046988"/>
          </a:xfrm>
          <a:prstGeom prst="rect">
            <a:avLst/>
          </a:prstGeom>
          <a:noFill/>
        </p:spPr>
        <p:txBody>
          <a:bodyPr wrap="square" rtlCol="0">
            <a:spAutoFit/>
          </a:bodyPr>
          <a:lstStyle/>
          <a:p>
            <a:pPr algn="r" rtl="1"/>
            <a:r>
              <a:rPr lang="ar-EG" sz="3200" dirty="0">
                <a:latin typeface="Alexandria" charset="0"/>
                <a:cs typeface="Alexandria" charset="0"/>
              </a:rPr>
              <a:t>5 - أن تمثل موضوعًا محددًا تسهل دراسته، لا موضوعًا عامًا ومتشعبًا يصعب الإلمام به</a:t>
            </a:r>
          </a:p>
          <a:p>
            <a:pPr algn="r" rtl="1"/>
            <a:r>
              <a:rPr lang="ar-EG" sz="3200" dirty="0">
                <a:latin typeface="Alexandria" charset="0"/>
                <a:cs typeface="Alexandria" charset="0"/>
              </a:rPr>
              <a:t>6 - أن تكون المشكلة قابلة للبحث، بمعنى أن تتوافر فيها المعلومات والمصادر التي يحتاجها الباحث.</a:t>
            </a:r>
          </a:p>
          <a:p>
            <a:pPr algn="r" rtl="1"/>
            <a:r>
              <a:rPr lang="ar-EG" sz="3200" dirty="0">
                <a:latin typeface="Alexandria" charset="0"/>
                <a:cs typeface="Alexandria" charset="0"/>
              </a:rPr>
              <a:t>7 - أن تكون الصياغة واضحة ودقيقة، وبعيدة عن الغموض والتعقيد، ولا تحتمل أكثر من معنى.</a:t>
            </a:r>
          </a:p>
        </p:txBody>
      </p:sp>
      <p:pic>
        <p:nvPicPr>
          <p:cNvPr id="7" name="Graphic 21">
            <a:extLst>
              <a:ext uri="{FF2B5EF4-FFF2-40B4-BE49-F238E27FC236}">
                <a16:creationId xmlns:a16="http://schemas.microsoft.com/office/drawing/2014/main" xmlns="" id="{B7E4F889-2790-886F-EA72-C09F5E8D5B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42CB0E5E-B905-E65E-EFD5-7C0A984AACF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6417314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8C8E7930-0891-09B8-A161-09321EEE93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F314F61C-A39C-A66A-262F-5B8BCD706007}"/>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A4353D0A-D539-9A07-5316-D46578C6FEAA}"/>
              </a:ext>
            </a:extLst>
          </p:cNvPr>
          <p:cNvSpPr txBox="1"/>
          <p:nvPr/>
        </p:nvSpPr>
        <p:spPr>
          <a:xfrm>
            <a:off x="825500" y="1699178"/>
            <a:ext cx="10541000" cy="3970318"/>
          </a:xfrm>
          <a:prstGeom prst="rect">
            <a:avLst/>
          </a:prstGeom>
          <a:noFill/>
        </p:spPr>
        <p:txBody>
          <a:bodyPr wrap="square" rtlCol="0">
            <a:spAutoFit/>
          </a:bodyPr>
          <a:lstStyle/>
          <a:p>
            <a:pPr algn="r" rtl="1"/>
            <a:r>
              <a:rPr lang="ar-EG" sz="2800" u="sng" dirty="0">
                <a:latin typeface="Alexandria" charset="0"/>
                <a:cs typeface="Alexandria" charset="0"/>
              </a:rPr>
              <a:t>ما هي خطوات صياغة مشكلة البحث العلمي؟  </a:t>
            </a:r>
          </a:p>
          <a:p>
            <a:pPr algn="r" rtl="1"/>
            <a:r>
              <a:rPr lang="ar-EG" sz="2800" dirty="0">
                <a:latin typeface="Alexandria" charset="0"/>
                <a:cs typeface="Alexandria" charset="0"/>
              </a:rPr>
              <a:t>1- تحديد مشكلة البحث:- وتعتبر هذه أولى خطوات صياغة مشكلة البحث العلمي، حيث يجب عليك أن تحدد مشكلة البحث بدقة وذلك لكي تكون قادراً على إيجاد الحلول لها.</a:t>
            </a:r>
          </a:p>
          <a:p>
            <a:pPr algn="r" rtl="1"/>
            <a:r>
              <a:rPr lang="ar-EG" sz="2800" dirty="0">
                <a:latin typeface="Alexandria" charset="0"/>
                <a:cs typeface="Alexandria" charset="0"/>
              </a:rPr>
              <a:t>2- الاطلاع على الأبحاث والدراسات المرتبطة بمشكلة البحث:- يجب أن تقوم بالاطلاع على أكبر قدر ممكن من الدراسات والأبحاث التي تتناول جزئيات الدراسات، التي تتحدث عن المشكلة الموجودة فيها، ويذلك لكي تصبح لديك معلومات كثيرة عن مشكلة الدراسات تمكنك من صياغة المشكلة صياغة صحيحة.</a:t>
            </a:r>
          </a:p>
          <a:p>
            <a:pPr algn="r" rtl="1"/>
            <a:r>
              <a:rPr lang="ar-EG" sz="2800" dirty="0">
                <a:latin typeface="Alexandria" charset="0"/>
                <a:cs typeface="Alexandria" charset="0"/>
              </a:rPr>
              <a:t>3- صياغة مشكلة البحث العلمي صياغة واضحة:- يجب أن تمتلك الأسلوب الكافي لكي تقوم بصياغة مشكلة البحث بأسلوب لغوي قوي ومتين.</a:t>
            </a:r>
          </a:p>
        </p:txBody>
      </p:sp>
      <p:pic>
        <p:nvPicPr>
          <p:cNvPr id="7" name="Graphic 21">
            <a:extLst>
              <a:ext uri="{FF2B5EF4-FFF2-40B4-BE49-F238E27FC236}">
                <a16:creationId xmlns:a16="http://schemas.microsoft.com/office/drawing/2014/main" xmlns="" id="{7612E803-B119-F677-7891-C82D841138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DF346286-C931-4C60-5EAA-E849C12BB13F}"/>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211899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20F035AD-3F48-B16F-9E2A-7D8A5E3C62F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B542205D-2503-ACCA-AAC6-420D5994B90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86D0A30F-19B9-F3C4-CD77-75AAEB6592DF}"/>
              </a:ext>
            </a:extLst>
          </p:cNvPr>
          <p:cNvSpPr txBox="1"/>
          <p:nvPr/>
        </p:nvSpPr>
        <p:spPr>
          <a:xfrm>
            <a:off x="825500" y="1699178"/>
            <a:ext cx="10541000" cy="2985433"/>
          </a:xfrm>
          <a:prstGeom prst="rect">
            <a:avLst/>
          </a:prstGeom>
          <a:noFill/>
        </p:spPr>
        <p:txBody>
          <a:bodyPr wrap="square" rtlCol="0">
            <a:spAutoFit/>
          </a:bodyPr>
          <a:lstStyle/>
          <a:p>
            <a:pPr algn="r" rtl="1"/>
            <a:endParaRPr lang="ar-EG" sz="2800" dirty="0">
              <a:latin typeface="Alexandria" charset="0"/>
              <a:cs typeface="Alexandria" charset="0"/>
            </a:endParaRPr>
          </a:p>
          <a:p>
            <a:pPr algn="r" rtl="1"/>
            <a:r>
              <a:rPr lang="ar-EG" sz="2800" dirty="0">
                <a:latin typeface="Alexandria" charset="0"/>
                <a:cs typeface="Alexandria" charset="0"/>
              </a:rPr>
              <a:t>4- قابلية مشكلة البحث العلمي للحل:- يجب أن تتأكد من أن مشكلة البحث قابلة للحل، وأن تستطيع من خلالها تحقيق الأهداف التي تسعى إليها منذ بداية بحثك.</a:t>
            </a:r>
          </a:p>
          <a:p>
            <a:pPr algn="r" rtl="1"/>
            <a:r>
              <a:rPr lang="ar-EG" sz="2800" dirty="0">
                <a:latin typeface="Alexandria" charset="0"/>
                <a:cs typeface="Alexandria" charset="0"/>
              </a:rPr>
              <a:t>5- إيضاح الفجوة الموجودة في الدراسات السابقة:- لكي تقوم بصياغة مشكلة البحث العلمي بطريقة سليمة ، يجب أن تقوم بإيضاح الفجوة الموجودة بين مشكلة البحث والدراسات السابقة، والأسباب التي أدت إلى عدم قيام من سبقك بحل هذه المشكلة.</a:t>
            </a:r>
          </a:p>
          <a:p>
            <a:pPr algn="r" rtl="1"/>
            <a:r>
              <a:rPr lang="ar-EG" sz="2000" dirty="0">
                <a:latin typeface="Alexandria" charset="0"/>
                <a:cs typeface="Alexandria" charset="0"/>
              </a:rPr>
              <a:t>	</a:t>
            </a:r>
          </a:p>
        </p:txBody>
      </p:sp>
      <p:pic>
        <p:nvPicPr>
          <p:cNvPr id="7" name="Graphic 21">
            <a:extLst>
              <a:ext uri="{FF2B5EF4-FFF2-40B4-BE49-F238E27FC236}">
                <a16:creationId xmlns:a16="http://schemas.microsoft.com/office/drawing/2014/main" xmlns="" id="{280666FD-A557-17A3-E9D8-C312C99124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1C54272E-1D74-BB9A-592F-FAF1A3DF8B2D}"/>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484943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2A008B-76A9-0AAE-60F8-CF1E4E8DC9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31353AE-52D9-E024-B258-AEA2AF7423C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E3A64CE1-D699-1B1C-5D9A-29DE76A45F2B}"/>
              </a:ext>
            </a:extLst>
          </p:cNvPr>
          <p:cNvSpPr txBox="1"/>
          <p:nvPr/>
        </p:nvSpPr>
        <p:spPr>
          <a:xfrm>
            <a:off x="825500" y="1699178"/>
            <a:ext cx="10541000" cy="2246769"/>
          </a:xfrm>
          <a:prstGeom prst="rect">
            <a:avLst/>
          </a:prstGeom>
          <a:noFill/>
        </p:spPr>
        <p:txBody>
          <a:bodyPr wrap="square" rtlCol="0">
            <a:spAutoFit/>
          </a:bodyPr>
          <a:lstStyle/>
          <a:p>
            <a:pPr algn="r" rtl="1"/>
            <a:r>
              <a:rPr lang="ar-EG" sz="2800">
                <a:latin typeface="Alexandria" charset="0"/>
                <a:cs typeface="Alexandria" charset="0"/>
              </a:rPr>
              <a:t>5- مراعاة الحدود المادية والزمنية المتاحة بقدر أهمية المشكلة المطروحة</a:t>
            </a:r>
          </a:p>
          <a:p>
            <a:pPr algn="r" rtl="1"/>
            <a:r>
              <a:rPr lang="ar-EG" sz="2800">
                <a:latin typeface="Alexandria" charset="0"/>
                <a:cs typeface="Alexandria" charset="0"/>
              </a:rPr>
              <a:t>يدخل في هذا العامل عوامل أخرى منها أن تكون الإشكالية ضمن إطار التخصص العلمي وأن تكون واضحة غير متشعبة ومعقدة، فلا يمكن لباحث أن يكتب في آثار وسائل الإعلام على قيم الشباب ، لأنه موضوع متسع يتطلب جهدا مضاعفا وفترة زمنية طويلة جدا وتكاليف مادية مما يؤدي إلى فشله. </a:t>
            </a:r>
            <a:endParaRPr lang="ar-EG" sz="2800" dirty="0">
              <a:latin typeface="Alexandria" charset="0"/>
              <a:cs typeface="Alexandria" charset="0"/>
            </a:endParaRPr>
          </a:p>
        </p:txBody>
      </p:sp>
      <p:pic>
        <p:nvPicPr>
          <p:cNvPr id="7" name="Graphic 21">
            <a:extLst>
              <a:ext uri="{FF2B5EF4-FFF2-40B4-BE49-F238E27FC236}">
                <a16:creationId xmlns:a16="http://schemas.microsoft.com/office/drawing/2014/main" xmlns="" id="{C6319EFF-86F6-B045-5FDC-4EA8BE6FE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7EDD83A5-FE81-A842-3EAB-973B2B5703D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34653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15EABB14-470B-CD3A-C926-2C86707B0C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0C3E239B-5C86-730F-2F82-5ABA9DBE853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BA1C1324-9F2B-52FF-EA26-234C29658741}"/>
              </a:ext>
            </a:extLst>
          </p:cNvPr>
          <p:cNvSpPr txBox="1"/>
          <p:nvPr/>
        </p:nvSpPr>
        <p:spPr>
          <a:xfrm>
            <a:off x="825500" y="1699178"/>
            <a:ext cx="10541000" cy="2246769"/>
          </a:xfrm>
          <a:prstGeom prst="rect">
            <a:avLst/>
          </a:prstGeom>
          <a:noFill/>
        </p:spPr>
        <p:txBody>
          <a:bodyPr wrap="square" rtlCol="0">
            <a:spAutoFit/>
          </a:bodyPr>
          <a:lstStyle/>
          <a:p>
            <a:pPr algn="r" rtl="1"/>
            <a:r>
              <a:rPr lang="ar-EG" sz="2800">
                <a:latin typeface="Alexandria" charset="0"/>
                <a:cs typeface="Alexandria" charset="0"/>
              </a:rPr>
              <a:t>6- معرفة الصعوبات التي تحيط بالباحث والبحث</a:t>
            </a:r>
          </a:p>
          <a:p>
            <a:pPr algn="r" rtl="1"/>
            <a:r>
              <a:rPr lang="ar-EG" sz="2800">
                <a:latin typeface="Alexandria" charset="0"/>
                <a:cs typeface="Alexandria" charset="0"/>
              </a:rPr>
              <a:t>يغفل الباحث عن الصعوبات التي سوف تعترضه وهو بصدد اقتراح كموضع البحث ، وبعد الانطلاق في انجاز البحث ، يدرك حجم الصعوبات التي تقف عائقا في إكماله وأحيانا يتراجع تماما، وعليه فإن دراسة الصعوبات وتوقعها من طرف الباحث مهمة جدا في اختيار نوع البحث ومشكلته. </a:t>
            </a:r>
            <a:endParaRPr lang="ar-EG" sz="2800" dirty="0">
              <a:latin typeface="Alexandria" charset="0"/>
              <a:cs typeface="Alexandria" charset="0"/>
            </a:endParaRPr>
          </a:p>
        </p:txBody>
      </p:sp>
      <p:pic>
        <p:nvPicPr>
          <p:cNvPr id="7" name="Graphic 21">
            <a:extLst>
              <a:ext uri="{FF2B5EF4-FFF2-40B4-BE49-F238E27FC236}">
                <a16:creationId xmlns:a16="http://schemas.microsoft.com/office/drawing/2014/main" xmlns="" id="{7F9709E1-9FAA-8229-C9C8-974C8551D4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2F0DAFFF-9858-FD1B-7F1E-4AC81950E65B}"/>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292731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4807F6E-641F-DAE9-D9DE-4EE86B9714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6D5311AF-7D77-EC1E-E0AD-585B193692DC}"/>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8A960D73-1BD7-3262-2001-ACABE8074E6E}"/>
              </a:ext>
            </a:extLst>
          </p:cNvPr>
          <p:cNvSpPr txBox="1"/>
          <p:nvPr/>
        </p:nvSpPr>
        <p:spPr>
          <a:xfrm>
            <a:off x="825500" y="1699178"/>
            <a:ext cx="10541000" cy="4216539"/>
          </a:xfrm>
          <a:prstGeom prst="rect">
            <a:avLst/>
          </a:prstGeom>
          <a:noFill/>
        </p:spPr>
        <p:txBody>
          <a:bodyPr wrap="square" rtlCol="0">
            <a:spAutoFit/>
          </a:bodyPr>
          <a:lstStyle/>
          <a:p>
            <a:pPr algn="r" rtl="1"/>
            <a:r>
              <a:rPr lang="ar-EG" sz="3200" dirty="0">
                <a:latin typeface="Alexandria" charset="0"/>
                <a:cs typeface="Alexandria" charset="0"/>
              </a:rPr>
              <a:t>يقوم الباحث بصياغة مشكلة البحث بطريقتين هما:</a:t>
            </a:r>
          </a:p>
          <a:p>
            <a:pPr marL="342900" indent="-342900" algn="r" rtl="1">
              <a:buFont typeface="Wingdings" panose="05000000000000000000" pitchFamily="2" charset="2"/>
              <a:buChar char="q"/>
            </a:pPr>
            <a:r>
              <a:rPr lang="ar-EG" sz="3200" u="sng" dirty="0">
                <a:latin typeface="Alexandria" charset="0"/>
                <a:cs typeface="Alexandria" charset="0"/>
              </a:rPr>
              <a:t> الأولى:  </a:t>
            </a:r>
            <a:r>
              <a:rPr lang="ar-EG" sz="3200" dirty="0">
                <a:latin typeface="Alexandria" charset="0"/>
                <a:cs typeface="Alexandria" charset="0"/>
              </a:rPr>
              <a:t>صياغة مشكلة البحث على شكل سؤال واحد أو مجموعة أسئلة. فإذا أراد باحثا أن يبحث في العلاقة بين متغيرين مثل أثر المناخ في الإنتاج الزراعي فإنه يكتب مشكلته "ما أثر  انعكاسات تأثير المناخ على الإنتاج الزراعي “؟ - </a:t>
            </a:r>
          </a:p>
          <a:p>
            <a:pPr marL="342900" indent="-342900" algn="r" rtl="1">
              <a:buFont typeface="Wingdings" panose="05000000000000000000" pitchFamily="2" charset="2"/>
              <a:buChar char="q"/>
            </a:pPr>
            <a:r>
              <a:rPr lang="ar-EG" sz="3200" u="sng" dirty="0">
                <a:latin typeface="Alexandria" charset="0"/>
                <a:cs typeface="Alexandria" charset="0"/>
              </a:rPr>
              <a:t>الثانية: </a:t>
            </a:r>
            <a:r>
              <a:rPr lang="ar-EG" sz="3200" dirty="0">
                <a:latin typeface="Alexandria" charset="0"/>
                <a:cs typeface="Alexandria" charset="0"/>
              </a:rPr>
              <a:t>صياغة مشكلة البحث بأسلوب عبارة لفظية تقديرية. فإذا أراد باحثا أن يبحث في العلاقة بين متغيرين مثل أثر المناخ في الإنتاج الزراعي فإنه يكتب مشكلته بالعبارة التقديرية التالية: ”أثر المناخ في كمية الإنتاج الزراعي“</a:t>
            </a:r>
          </a:p>
          <a:p>
            <a:pPr marL="342900" indent="-342900" algn="r" rtl="1">
              <a:buFont typeface="Wingdings" panose="05000000000000000000" pitchFamily="2" charset="2"/>
              <a:buChar char="q"/>
            </a:pPr>
            <a:endParaRPr lang="ar-EG" sz="2400" dirty="0">
              <a:latin typeface="Alexandria" charset="0"/>
              <a:cs typeface="Alexandria" charset="0"/>
            </a:endParaRPr>
          </a:p>
          <a:p>
            <a:pPr algn="r" rtl="1"/>
            <a:r>
              <a:rPr lang="ar-EG" sz="2000" dirty="0">
                <a:latin typeface="Alexandria" charset="0"/>
                <a:cs typeface="Alexandria" charset="0"/>
              </a:rPr>
              <a:t>	</a:t>
            </a:r>
          </a:p>
        </p:txBody>
      </p:sp>
      <p:pic>
        <p:nvPicPr>
          <p:cNvPr id="7" name="Graphic 21">
            <a:extLst>
              <a:ext uri="{FF2B5EF4-FFF2-40B4-BE49-F238E27FC236}">
                <a16:creationId xmlns:a16="http://schemas.microsoft.com/office/drawing/2014/main" xmlns="" id="{BD7FAB1E-3027-B9C0-8619-E0F23E3959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8984646C-3BA7-3B76-C066-EEDF3DB15AC3}"/>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1364689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D4796E90-72CB-5AF4-BBFC-F06E623F7E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16A49EA8-85AD-E003-7BED-0D9F70B01F22}"/>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7577D94A-83D9-2A50-F903-D1CB139AEFF3}"/>
              </a:ext>
            </a:extLst>
          </p:cNvPr>
          <p:cNvSpPr txBox="1"/>
          <p:nvPr/>
        </p:nvSpPr>
        <p:spPr>
          <a:xfrm>
            <a:off x="825500" y="1699178"/>
            <a:ext cx="10541000" cy="2062103"/>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latin typeface="Alexandria" charset="0"/>
                <a:cs typeface="Alexandria" charset="0"/>
              </a:rPr>
              <a:t>وتعتبر الطريقة الأولى وهي طريقة الأسئلة الأفضل، لأن الأسئلة توضح متغيرات البحث والعلاقة فيما بين هذه المتغيرات، كما أن الاسئلة تحدد هدف الدراسة الرئيسي بصورة أسهل، وتشكّل الإجابات عنها هدف الدراسة النهائي.</a:t>
            </a:r>
          </a:p>
          <a:p>
            <a:pPr algn="just" rtl="1"/>
            <a:r>
              <a:rPr lang="ar-EG" sz="3200" dirty="0">
                <a:latin typeface="Alexandria" charset="0"/>
                <a:cs typeface="Alexandria" charset="0"/>
              </a:rPr>
              <a:t>	</a:t>
            </a:r>
          </a:p>
        </p:txBody>
      </p:sp>
      <p:pic>
        <p:nvPicPr>
          <p:cNvPr id="7" name="Graphic 21">
            <a:extLst>
              <a:ext uri="{FF2B5EF4-FFF2-40B4-BE49-F238E27FC236}">
                <a16:creationId xmlns:a16="http://schemas.microsoft.com/office/drawing/2014/main" xmlns="" id="{CA28EFA9-208E-2A00-2641-A7F4857E3C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E25D6A4D-7C17-8188-413D-F2A32FE3D58E}"/>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290847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5AADFC07-0CFC-2881-BBBB-95A8825653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A5700D6-70CA-92F3-00E8-5FFD8AFD2D74}"/>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DF67894E-0F10-A196-7850-5D2292BEC675}"/>
              </a:ext>
            </a:extLst>
          </p:cNvPr>
          <p:cNvSpPr txBox="1"/>
          <p:nvPr/>
        </p:nvSpPr>
        <p:spPr>
          <a:xfrm>
            <a:off x="825500" y="1699178"/>
            <a:ext cx="10541000" cy="3293209"/>
          </a:xfrm>
          <a:prstGeom prst="rect">
            <a:avLst/>
          </a:prstGeom>
          <a:noFill/>
        </p:spPr>
        <p:txBody>
          <a:bodyPr wrap="square" rtlCol="0">
            <a:spAutoFit/>
          </a:bodyPr>
          <a:lstStyle/>
          <a:p>
            <a:pPr algn="just" rtl="1"/>
            <a:r>
              <a:rPr lang="ar-EG" sz="3200" u="sng" dirty="0">
                <a:latin typeface="Alexandria" charset="0"/>
                <a:cs typeface="Alexandria" charset="0"/>
              </a:rPr>
              <a:t> المعايير والمبادئ التي ترتكز عليها صياغة أهداف البحث </a:t>
            </a:r>
          </a:p>
          <a:p>
            <a:pPr marL="457200" indent="-457200" algn="just" rtl="1">
              <a:buFont typeface="Wingdings" panose="05000000000000000000" pitchFamily="2" charset="2"/>
              <a:buChar char="§"/>
            </a:pPr>
            <a:r>
              <a:rPr lang="ar-EG" sz="2800" dirty="0" smtClean="0">
                <a:latin typeface="Alexandria" charset="0"/>
                <a:cs typeface="Alexandria" charset="0"/>
              </a:rPr>
              <a:t>أن </a:t>
            </a:r>
            <a:r>
              <a:rPr lang="ar-EG" sz="2800" dirty="0">
                <a:latin typeface="Alexandria" charset="0"/>
                <a:cs typeface="Alexandria" charset="0"/>
              </a:rPr>
              <a:t>يتم تحديد وترتيب أهداف البحث بكل تركيز ودقة.</a:t>
            </a:r>
          </a:p>
          <a:p>
            <a:pPr marL="457200" indent="-457200" algn="just" rtl="1">
              <a:buFont typeface="Wingdings" panose="05000000000000000000" pitchFamily="2" charset="2"/>
              <a:buChar char="§"/>
            </a:pPr>
            <a:r>
              <a:rPr lang="ar-EG" sz="2800" dirty="0">
                <a:latin typeface="Alexandria" charset="0"/>
                <a:cs typeface="Alexandria" charset="0"/>
              </a:rPr>
              <a:t> يجب أن تكون أهداف البحث قابلة لتطبيقها وهذا يعتبر مبدأ أساسي يجب الاعتماد عليه عند صياغتها.</a:t>
            </a:r>
          </a:p>
          <a:p>
            <a:pPr marL="457200" indent="-457200" algn="just" rtl="1">
              <a:buFont typeface="Wingdings" panose="05000000000000000000" pitchFamily="2" charset="2"/>
              <a:buChar char="§"/>
            </a:pPr>
            <a:r>
              <a:rPr lang="ar-EG" sz="2800" dirty="0">
                <a:latin typeface="Alexandria" charset="0"/>
                <a:cs typeface="Alexandria" charset="0"/>
              </a:rPr>
              <a:t>يجب أن تكون أهداف البحث قابلة للقياس وأن يتحقق الباحث من مدى تحقيقها.</a:t>
            </a:r>
          </a:p>
          <a:p>
            <a:pPr algn="just" rtl="1"/>
            <a:endParaRPr lang="ar-EG" sz="3200" dirty="0">
              <a:latin typeface="Alexandria" charset="0"/>
              <a:cs typeface="Alexandria" charset="0"/>
            </a:endParaRPr>
          </a:p>
          <a:p>
            <a:pPr algn="just" rtl="1"/>
            <a:r>
              <a:rPr lang="ar-EG" sz="3200" dirty="0">
                <a:latin typeface="Alexandria" charset="0"/>
                <a:cs typeface="Alexandria" charset="0"/>
              </a:rPr>
              <a:t>    </a:t>
            </a:r>
          </a:p>
        </p:txBody>
      </p:sp>
      <p:pic>
        <p:nvPicPr>
          <p:cNvPr id="7" name="Graphic 21">
            <a:extLst>
              <a:ext uri="{FF2B5EF4-FFF2-40B4-BE49-F238E27FC236}">
                <a16:creationId xmlns:a16="http://schemas.microsoft.com/office/drawing/2014/main" xmlns="" id="{90F3C1FF-A2F7-2092-0A94-E9EA9D2026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B09F31A1-DEAB-F897-8081-15A4527785CF}"/>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443028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4DA0ED3-BC12-D962-ACB6-875EDD1F0B3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8ADCEEC0-1EA1-13C1-BF51-3BF3EB4C89A1}"/>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3BF9361B-ABBC-A768-E74C-957CFC3DF931}"/>
              </a:ext>
            </a:extLst>
          </p:cNvPr>
          <p:cNvSpPr txBox="1"/>
          <p:nvPr/>
        </p:nvSpPr>
        <p:spPr>
          <a:xfrm>
            <a:off x="825500" y="1699178"/>
            <a:ext cx="10541000" cy="4031873"/>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charset="0"/>
                <a:cs typeface="Alexandria" charset="0"/>
              </a:rPr>
              <a:t>يجب أن تكون أهداف البحث متسلسلة ومتناسقة ومرتبة بمقارنتها مع الخطوات والمراحل الخاصة بإعداد البحث.</a:t>
            </a:r>
          </a:p>
          <a:p>
            <a:pPr marL="457200" indent="-457200" algn="just" rtl="1">
              <a:buFont typeface="Wingdings" panose="05000000000000000000" pitchFamily="2" charset="2"/>
              <a:buChar char="§"/>
            </a:pPr>
            <a:r>
              <a:rPr lang="ar-EG" sz="3200" dirty="0">
                <a:latin typeface="Alexandria" charset="0"/>
                <a:cs typeface="Alexandria" charset="0"/>
              </a:rPr>
              <a:t>يجب أن يكون الهدف أو مجموعة الأهداف التي يدونها الباحث مرتبطة بمنهج وموضوع البحث ولا تحيد عنه.</a:t>
            </a:r>
          </a:p>
          <a:p>
            <a:pPr marL="457200" indent="-457200" algn="just" rtl="1">
              <a:buFont typeface="Wingdings" panose="05000000000000000000" pitchFamily="2" charset="2"/>
              <a:buChar char="§"/>
            </a:pPr>
            <a:r>
              <a:rPr lang="ar-EG" sz="3200" dirty="0">
                <a:latin typeface="Alexandria" charset="0"/>
                <a:cs typeface="Alexandria" charset="0"/>
              </a:rPr>
              <a:t>ينبغي أن تصاغ الأهداف بشكل واضح بعيدًا عن المسميات والألفاظ الغريبة التي قد لا يفهما القارئ، وفي حالة ما إذا اضطر الباحث لذكر بعض المصطلحات العلمية غير المعروفة ضمن الأهداف يجب أن يوضح دلالتها في الهوامش السفلية.</a:t>
            </a:r>
          </a:p>
        </p:txBody>
      </p:sp>
      <p:pic>
        <p:nvPicPr>
          <p:cNvPr id="7" name="Graphic 21">
            <a:extLst>
              <a:ext uri="{FF2B5EF4-FFF2-40B4-BE49-F238E27FC236}">
                <a16:creationId xmlns:a16="http://schemas.microsoft.com/office/drawing/2014/main" xmlns="" id="{9FE67CA6-AC49-993D-5BED-E62960503E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B8F3563C-B935-E13A-E4D5-593B5E08407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15591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968E954F-D64C-7E73-A4EE-88BC0E0074D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7483334A-C2CA-57D0-30C6-51868ABBE1F4}"/>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77A078CE-BE68-B58A-2EF6-C06338200E51}"/>
              </a:ext>
            </a:extLst>
          </p:cNvPr>
          <p:cNvSpPr txBox="1"/>
          <p:nvPr/>
        </p:nvSpPr>
        <p:spPr>
          <a:xfrm>
            <a:off x="717601" y="1565279"/>
            <a:ext cx="10541000" cy="5078313"/>
          </a:xfrm>
          <a:prstGeom prst="rect">
            <a:avLst/>
          </a:prstGeom>
          <a:noFill/>
        </p:spPr>
        <p:txBody>
          <a:bodyPr wrap="square" rtlCol="0">
            <a:spAutoFit/>
          </a:bodyPr>
          <a:lstStyle/>
          <a:p>
            <a:pPr algn="r" rtl="1"/>
            <a:r>
              <a:rPr lang="ar-EG" sz="2800" u="sng" dirty="0">
                <a:latin typeface="Alexandria" charset="0"/>
                <a:cs typeface="Alexandria" charset="0"/>
              </a:rPr>
              <a:t>أخطاء شائعة عند كتابة أهداف البحث العلمي</a:t>
            </a:r>
          </a:p>
          <a:p>
            <a:pPr algn="r" rtl="1"/>
            <a:r>
              <a:rPr lang="ar-EG" sz="2800" dirty="0">
                <a:latin typeface="Alexandria" charset="0"/>
                <a:cs typeface="Alexandria" charset="0"/>
              </a:rPr>
              <a:t>1- توسيع نطاق الأهداف: تعد من الأخطاء الأكثر شيوعا بين الباحثين، فعلى سبيل المثال يمكن تصنيف عنوان البحث " تحليل ممارسات القيادة" بانه لا يوجد نقطة محددة لانطلاق البحث، وهذه العمومية لا تتماشى مع خصائص البحث الجيد.</a:t>
            </a:r>
          </a:p>
          <a:p>
            <a:pPr algn="r" rtl="1"/>
            <a:r>
              <a:rPr lang="ar-EG" sz="2800" dirty="0">
                <a:latin typeface="Alexandria" charset="0"/>
                <a:cs typeface="Alexandria" charset="0"/>
              </a:rPr>
              <a:t>2- تحديد هدف غير واقعي : تعتبر  الأهداف غير الواقعية ، هي الأهداف التي لا يمكن إنجازها في فترة محددة ولا قياسها ، وبالتالي فهي أهداف غير منطقية ، ولا يمكن خضوعها للدراسة للوصول من خلالها إلى نتائج. </a:t>
            </a:r>
          </a:p>
          <a:p>
            <a:pPr algn="r" rtl="1"/>
            <a:r>
              <a:rPr lang="ar-EG" sz="2800" dirty="0">
                <a:latin typeface="Alexandria" charset="0"/>
                <a:cs typeface="Alexandria" charset="0"/>
              </a:rPr>
              <a:t>3- اختيار طرق بحث متعارضة مع الإطار الزمني المتاح : يجب أن يأخذ الإطار الزمني في الاعتبار عندما نقزم بصياغة أهداف البحث العلمي، واختيار الطرق التي سيتم العمل بها في البحث. </a:t>
            </a:r>
          </a:p>
          <a:p>
            <a:pPr algn="ctr" rtl="1"/>
            <a:endParaRPr lang="ar-EG" sz="2400" b="1" dirty="0">
              <a:latin typeface="Alexandria" charset="0"/>
              <a:cs typeface="Alexandria" charset="0"/>
            </a:endParaRPr>
          </a:p>
          <a:p>
            <a:pPr algn="r" rtl="1"/>
            <a:r>
              <a:rPr lang="ar-EG" sz="2000" dirty="0">
                <a:latin typeface="Alexandria" charset="0"/>
                <a:cs typeface="Alexandria" charset="0"/>
              </a:rPr>
              <a:t>	</a:t>
            </a:r>
          </a:p>
        </p:txBody>
      </p:sp>
      <p:pic>
        <p:nvPicPr>
          <p:cNvPr id="7" name="Graphic 21">
            <a:extLst>
              <a:ext uri="{FF2B5EF4-FFF2-40B4-BE49-F238E27FC236}">
                <a16:creationId xmlns:a16="http://schemas.microsoft.com/office/drawing/2014/main" xmlns="" id="{E784871D-C725-821B-005E-BE8D155BDD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653A630A-5E26-334F-A9D0-C70AA90D1265}"/>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9106370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7F456605-9FC8-79CB-96BD-8E76148B801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4292770C-1CCB-36B3-7DDE-F686F0CE9F16}"/>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xmlns="" id="{F1DC0FB3-0F77-6622-AE83-932CB03C6CE7}"/>
              </a:ext>
            </a:extLst>
          </p:cNvPr>
          <p:cNvSpPr txBox="1"/>
          <p:nvPr/>
        </p:nvSpPr>
        <p:spPr>
          <a:xfrm>
            <a:off x="825500" y="1699178"/>
            <a:ext cx="10541000" cy="5201424"/>
          </a:xfrm>
          <a:prstGeom prst="rect">
            <a:avLst/>
          </a:prstGeom>
          <a:noFill/>
        </p:spPr>
        <p:txBody>
          <a:bodyPr wrap="square" rtlCol="0">
            <a:spAutoFit/>
          </a:bodyPr>
          <a:lstStyle/>
          <a:p>
            <a:pPr algn="ctr" rtl="1"/>
            <a:r>
              <a:rPr lang="ar-EG" sz="2400" b="1" dirty="0">
                <a:latin typeface="Alexandria" charset="0"/>
                <a:cs typeface="Alexandria" charset="0"/>
              </a:rPr>
              <a:t>التكليف الثاني </a:t>
            </a:r>
          </a:p>
          <a:p>
            <a:pPr algn="just" rtl="1"/>
            <a:r>
              <a:rPr lang="ar-EG" sz="2400" dirty="0">
                <a:latin typeface="Alexandria" charset="0"/>
                <a:cs typeface="Alexandria" charset="0"/>
              </a:rPr>
              <a:t>بناء على دراستك فيما يتعلق بالصياغة العلمية لعنوان البحث وصياغة مقدمته ومشكلته وأهدافه</a:t>
            </a:r>
          </a:p>
          <a:p>
            <a:pPr algn="just" rtl="1"/>
            <a:r>
              <a:rPr lang="ar-EG" sz="2400" dirty="0">
                <a:latin typeface="Alexandria" charset="0"/>
                <a:cs typeface="Alexandria" charset="0"/>
              </a:rPr>
              <a:t>المطلوب : عرض تقديمي مدته عشر دقائق لأحد البحوث العلمية في مجال تخصصك مستعرضا فيها ما يلي: </a:t>
            </a:r>
          </a:p>
          <a:p>
            <a:pPr algn="just" rtl="1"/>
            <a:r>
              <a:rPr lang="ar-EG" sz="2400" dirty="0">
                <a:latin typeface="Alexandria" charset="0"/>
                <a:cs typeface="Alexandria" charset="0"/>
              </a:rPr>
              <a:t>1-عنوان البحث موضحا ما إذا كان العنوان للبحث جيد ام عير جيدا بناء على ما إذا كان استوفى المعايير العلمية لصياغة عنوان البحث. </a:t>
            </a:r>
          </a:p>
          <a:p>
            <a:pPr algn="just" rtl="1"/>
            <a:r>
              <a:rPr lang="ar-EG" sz="2400" dirty="0">
                <a:latin typeface="Alexandria" charset="0"/>
                <a:cs typeface="Alexandria" charset="0"/>
              </a:rPr>
              <a:t>2- ملخص لمقدمة البحث موضحا رأيك في طريقة الصياغة لهذه المقدمة من حيث اتباع الباحث الأسس السليمة لصياغة مقدمة بحث قوية </a:t>
            </a:r>
          </a:p>
          <a:p>
            <a:pPr algn="just" rtl="1"/>
            <a:r>
              <a:rPr lang="ar-EG" sz="2400" dirty="0">
                <a:latin typeface="Alexandria" charset="0"/>
                <a:cs typeface="Alexandria" charset="0"/>
              </a:rPr>
              <a:t>3- عرض مشكلة البحث موضحا الطريقة التي استخدمها الباحث في عرض مشكلة البحث وما إذا كانت المشكلة استوفت معايير اختيار المشكلة في البحث العلمي ام لا </a:t>
            </a:r>
          </a:p>
          <a:p>
            <a:pPr algn="ctr" rtl="1"/>
            <a:endParaRPr lang="ar-EG" sz="2400" b="1" dirty="0">
              <a:latin typeface="Alexandria" charset="0"/>
              <a:cs typeface="Alexandria" charset="0"/>
            </a:endParaRPr>
          </a:p>
          <a:p>
            <a:pPr algn="r" rtl="1"/>
            <a:endParaRPr lang="ar-EG" sz="2400" dirty="0">
              <a:latin typeface="Alexandria" charset="0"/>
              <a:cs typeface="Alexandria" charset="0"/>
            </a:endParaRPr>
          </a:p>
          <a:p>
            <a:pPr algn="ctr" rtl="1"/>
            <a:endParaRPr lang="ar-EG" sz="2400" b="1" dirty="0">
              <a:latin typeface="Alexandria" charset="0"/>
              <a:cs typeface="Alexandria" charset="0"/>
            </a:endParaRPr>
          </a:p>
          <a:p>
            <a:pPr algn="r" rtl="1"/>
            <a:r>
              <a:rPr lang="ar-EG" sz="2000" dirty="0">
                <a:latin typeface="Alexandria" charset="0"/>
                <a:cs typeface="Alexandria" charset="0"/>
              </a:rPr>
              <a:t>	</a:t>
            </a:r>
          </a:p>
        </p:txBody>
      </p:sp>
      <p:pic>
        <p:nvPicPr>
          <p:cNvPr id="7" name="Graphic 21">
            <a:extLst>
              <a:ext uri="{FF2B5EF4-FFF2-40B4-BE49-F238E27FC236}">
                <a16:creationId xmlns:a16="http://schemas.microsoft.com/office/drawing/2014/main" xmlns="" id="{35856F12-07B9-4926-2F98-8A294171DA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xmlns="" id="{38337D49-FA52-F9B2-CAA8-F6000E387D67}"/>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320746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xmlns=""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D1CE8535-E4B6-497A-8E32-2FE35D582701}"/>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1356</TotalTime>
  <Words>4083</Words>
  <Application>Microsoft Office PowerPoint</Application>
  <PresentationFormat>Custom</PresentationFormat>
  <Paragraphs>408</Paragraphs>
  <Slides>61</Slides>
  <Notes>3</Notes>
  <HiddenSlides>0</HiddenSlides>
  <MMClips>8</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RescuE CenTeR</cp:lastModifiedBy>
  <cp:revision>193</cp:revision>
  <dcterms:created xsi:type="dcterms:W3CDTF">2023-04-29T09:08:00Z</dcterms:created>
  <dcterms:modified xsi:type="dcterms:W3CDTF">2026-05-23T03:52:25Z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