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480" r:id="rId2"/>
    <p:sldId id="276" r:id="rId3"/>
    <p:sldId id="481" r:id="rId4"/>
    <p:sldId id="482" r:id="rId5"/>
    <p:sldId id="483" r:id="rId6"/>
    <p:sldId id="484" r:id="rId7"/>
    <p:sldId id="485" r:id="rId8"/>
    <p:sldId id="486" r:id="rId9"/>
    <p:sldId id="487" r:id="rId10"/>
    <p:sldId id="488" r:id="rId11"/>
    <p:sldId id="489" r:id="rId12"/>
    <p:sldId id="490" r:id="rId13"/>
    <p:sldId id="491" r:id="rId14"/>
    <p:sldId id="492" r:id="rId15"/>
    <p:sldId id="493" r:id="rId16"/>
    <p:sldId id="494" r:id="rId17"/>
    <p:sldId id="495" r:id="rId18"/>
    <p:sldId id="505" r:id="rId19"/>
    <p:sldId id="506" r:id="rId20"/>
    <p:sldId id="507" r:id="rId21"/>
    <p:sldId id="508" r:id="rId22"/>
    <p:sldId id="509" r:id="rId23"/>
    <p:sldId id="510" r:id="rId24"/>
    <p:sldId id="511" r:id="rId25"/>
    <p:sldId id="512" r:id="rId26"/>
    <p:sldId id="496" r:id="rId27"/>
    <p:sldId id="497" r:id="rId28"/>
    <p:sldId id="498" r:id="rId29"/>
    <p:sldId id="499" r:id="rId30"/>
    <p:sldId id="500" r:id="rId31"/>
    <p:sldId id="501" r:id="rId32"/>
    <p:sldId id="502" r:id="rId33"/>
    <p:sldId id="503" r:id="rId34"/>
    <p:sldId id="513" r:id="rId35"/>
    <p:sldId id="514" r:id="rId36"/>
    <p:sldId id="515" r:id="rId37"/>
    <p:sldId id="516" r:id="rId38"/>
    <p:sldId id="517" r:id="rId39"/>
    <p:sldId id="537" r:id="rId40"/>
    <p:sldId id="504" r:id="rId41"/>
    <p:sldId id="519" r:id="rId42"/>
    <p:sldId id="520" r:id="rId43"/>
    <p:sldId id="521" r:id="rId44"/>
    <p:sldId id="527" r:id="rId45"/>
    <p:sldId id="522" r:id="rId46"/>
    <p:sldId id="524" r:id="rId47"/>
    <p:sldId id="525" r:id="rId48"/>
    <p:sldId id="528" r:id="rId49"/>
    <p:sldId id="529" r:id="rId50"/>
    <p:sldId id="526" r:id="rId51"/>
    <p:sldId id="539" r:id="rId52"/>
    <p:sldId id="530" r:id="rId53"/>
    <p:sldId id="540" r:id="rId54"/>
    <p:sldId id="534" r:id="rId55"/>
    <p:sldId id="536" r:id="rId56"/>
    <p:sldId id="531" r:id="rId57"/>
    <p:sldId id="535" r:id="rId58"/>
    <p:sldId id="532"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0"/>
            <p14:sldId id="491"/>
            <p14:sldId id="492"/>
            <p14:sldId id="493"/>
            <p14:sldId id="494"/>
            <p14:sldId id="495"/>
            <p14:sldId id="505"/>
            <p14:sldId id="506"/>
            <p14:sldId id="507"/>
            <p14:sldId id="508"/>
            <p14:sldId id="509"/>
            <p14:sldId id="510"/>
            <p14:sldId id="511"/>
            <p14:sldId id="512"/>
            <p14:sldId id="496"/>
            <p14:sldId id="497"/>
            <p14:sldId id="498"/>
            <p14:sldId id="499"/>
            <p14:sldId id="500"/>
            <p14:sldId id="501"/>
            <p14:sldId id="502"/>
            <p14:sldId id="503"/>
            <p14:sldId id="513"/>
            <p14:sldId id="514"/>
            <p14:sldId id="515"/>
            <p14:sldId id="516"/>
            <p14:sldId id="517"/>
            <p14:sldId id="537"/>
            <p14:sldId id="504"/>
            <p14:sldId id="519"/>
            <p14:sldId id="520"/>
            <p14:sldId id="521"/>
            <p14:sldId id="527"/>
            <p14:sldId id="522"/>
            <p14:sldId id="524"/>
            <p14:sldId id="525"/>
            <p14:sldId id="528"/>
            <p14:sldId id="529"/>
            <p14:sldId id="526"/>
            <p14:sldId id="539"/>
            <p14:sldId id="530"/>
            <p14:sldId id="540"/>
            <p14:sldId id="534"/>
            <p14:sldId id="536"/>
            <p14:sldId id="531"/>
            <p14:sldId id="535"/>
            <p14:sldId id="5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68"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ustomXml" Target="../customXml/item1.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1015663"/>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PMG 101</a:t>
            </a:r>
          </a:p>
          <a:p>
            <a:pPr algn="ctr"/>
            <a:r>
              <a:rPr lang="en-US" sz="2000" b="1" dirty="0">
                <a:latin typeface="Times New Roman" panose="02020603050405020304" pitchFamily="18" charset="0"/>
                <a:cs typeface="Times New Roman" panose="02020603050405020304" pitchFamily="18" charset="0"/>
              </a:rPr>
              <a:t>Project Scope Management</a:t>
            </a:r>
          </a:p>
          <a:p>
            <a:pPr algn="ctr"/>
            <a:r>
              <a:rPr lang="ar-EG" sz="2000" b="1" dirty="0">
                <a:latin typeface="Times New Roman" panose="02020603050405020304" pitchFamily="18" charset="0"/>
                <a:cs typeface="Times New Roman" panose="02020603050405020304" pitchFamily="18" charset="0"/>
              </a:rPr>
              <a:t>إدارة نطاق المشروع</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456"/>
    </mc:Choice>
    <mc:Fallback xmlns="">
      <p:transition spd="slow" advTm="54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2A8840B4-4F51-C96C-72DD-52E39B0FB46A}"/>
              </a:ext>
            </a:extLst>
          </p:cNvPr>
          <p:cNvSpPr txBox="1">
            <a:spLocks/>
          </p:cNvSpPr>
          <p:nvPr/>
        </p:nvSpPr>
        <p:spPr>
          <a:xfrm>
            <a:off x="1579726" y="1"/>
            <a:ext cx="8402474"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a:effectLst>
                  <a:outerShdw blurRad="38100" dist="38100" dir="2700000" algn="tl">
                    <a:srgbClr val="C0C0C0"/>
                  </a:outerShdw>
                </a:effectLst>
              </a:rPr>
              <a:t>Did your project ask for this?</a:t>
            </a:r>
            <a:endParaRPr lang="en-US" altLang="en-US" sz="4000" dirty="0">
              <a:effectLst>
                <a:outerShdw blurRad="38100" dist="38100" dir="2700000" algn="tl">
                  <a:srgbClr val="C0C0C0"/>
                </a:outerShdw>
              </a:effectLst>
            </a:endParaRPr>
          </a:p>
        </p:txBody>
      </p:sp>
      <p:pic>
        <p:nvPicPr>
          <p:cNvPr id="9" name="Picture 4" descr="http://www.skinz.org/cars/lamborghini-wallpapers/lamborghini-concept-car-wallpapers-2.jpg">
            <a:extLst>
              <a:ext uri="{FF2B5EF4-FFF2-40B4-BE49-F238E27FC236}">
                <a16:creationId xmlns:a16="http://schemas.microsoft.com/office/drawing/2014/main" id="{C129E478-B80B-2675-EC81-35F14E9A73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313" y="1484314"/>
            <a:ext cx="8896737"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DCBACD98-E08A-0D6D-605E-00E619799D42}"/>
              </a:ext>
            </a:extLst>
          </p:cNvPr>
          <p:cNvSpPr txBox="1">
            <a:spLocks/>
          </p:cNvSpPr>
          <p:nvPr/>
        </p:nvSpPr>
        <p:spPr>
          <a:xfrm>
            <a:off x="1699304" y="165259"/>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dirty="0">
                <a:effectLst>
                  <a:outerShdw blurRad="38100" dist="38100" dir="2700000" algn="tl">
                    <a:srgbClr val="C0C0C0"/>
                  </a:outerShdw>
                </a:effectLst>
              </a:rPr>
              <a:t>…And end up building this instead?</a:t>
            </a:r>
          </a:p>
        </p:txBody>
      </p:sp>
      <p:pic>
        <p:nvPicPr>
          <p:cNvPr id="8" name="Picture 8" descr="بالصور أجمل السيارات صغيرة الحجم في العالم">
            <a:extLst>
              <a:ext uri="{FF2B5EF4-FFF2-40B4-BE49-F238E27FC236}">
                <a16:creationId xmlns:a16="http://schemas.microsoft.com/office/drawing/2014/main" id="{3437B7E3-3CFD-495F-512A-C1C9CCE11B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137704" y="2038509"/>
            <a:ext cx="6096000" cy="3429000"/>
          </a:xfrm>
          <a:prstGeom prst="rect">
            <a:avLst/>
          </a:prstGeom>
          <a:noFill/>
        </p:spPr>
      </p:pic>
    </p:spTree>
    <p:extLst>
      <p:ext uri="{BB962C8B-B14F-4D97-AF65-F5344CB8AC3E}">
        <p14:creationId xmlns:p14="http://schemas.microsoft.com/office/powerpoint/2010/main" val="1428196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3C3B0152-62E1-42FA-854F-E9B03AFE7320}"/>
              </a:ext>
            </a:extLst>
          </p:cNvPr>
          <p:cNvSpPr txBox="1">
            <a:spLocks/>
          </p:cNvSpPr>
          <p:nvPr/>
        </p:nvSpPr>
        <p:spPr>
          <a:xfrm>
            <a:off x="3276600" y="2130426"/>
            <a:ext cx="6400800"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dirty="0">
                <a:effectLst>
                  <a:outerShdw blurRad="38100" dist="38100" dir="2700000" algn="tl">
                    <a:srgbClr val="C0C0C0"/>
                  </a:outerShdw>
                </a:effectLst>
              </a:rPr>
              <a:t>Why does it happen?</a:t>
            </a:r>
          </a:p>
        </p:txBody>
      </p:sp>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FFC674C9-EB46-58EC-5280-A2385D69CDD1}"/>
              </a:ext>
            </a:extLst>
          </p:cNvPr>
          <p:cNvSpPr txBox="1">
            <a:spLocks noChangeArrowheads="1"/>
          </p:cNvSpPr>
          <p:nvPr/>
        </p:nvSpPr>
        <p:spPr>
          <a:xfrm>
            <a:off x="1744304" y="268963"/>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Project scope management</a:t>
            </a:r>
            <a:endParaRPr lang="en-US" altLang="en-US" dirty="0"/>
          </a:p>
        </p:txBody>
      </p:sp>
      <p:pic>
        <p:nvPicPr>
          <p:cNvPr id="11" name="Picture 15" descr="MCj03340960000[1]">
            <a:extLst>
              <a:ext uri="{FF2B5EF4-FFF2-40B4-BE49-F238E27FC236}">
                <a16:creationId xmlns:a16="http://schemas.microsoft.com/office/drawing/2014/main" id="{572923C2-9B36-FA00-2E0D-2C2362184A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1655" y="3639225"/>
            <a:ext cx="1520825" cy="181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6" name="Table 25">
            <a:extLst>
              <a:ext uri="{FF2B5EF4-FFF2-40B4-BE49-F238E27FC236}">
                <a16:creationId xmlns:a16="http://schemas.microsoft.com/office/drawing/2014/main" id="{2F8EA6B6-F461-8588-1806-B7756E4FB2F3}"/>
              </a:ext>
            </a:extLst>
          </p:cNvPr>
          <p:cNvGraphicFramePr>
            <a:graphicFrameLocks noGrp="1"/>
          </p:cNvGraphicFramePr>
          <p:nvPr>
            <p:extLst>
              <p:ext uri="{D42A27DB-BD31-4B8C-83A1-F6EECF244321}">
                <p14:modId xmlns:p14="http://schemas.microsoft.com/office/powerpoint/2010/main" val="2426411178"/>
              </p:ext>
            </p:extLst>
          </p:nvPr>
        </p:nvGraphicFramePr>
        <p:xfrm>
          <a:off x="795671" y="1783080"/>
          <a:ext cx="8739832" cy="3291840"/>
        </p:xfrm>
        <a:graphic>
          <a:graphicData uri="http://schemas.openxmlformats.org/drawingml/2006/table">
            <a:tbl>
              <a:tblPr/>
              <a:tblGrid>
                <a:gridCol w="4369916">
                  <a:extLst>
                    <a:ext uri="{9D8B030D-6E8A-4147-A177-3AD203B41FA5}">
                      <a16:colId xmlns:a16="http://schemas.microsoft.com/office/drawing/2014/main" val="3754425676"/>
                    </a:ext>
                  </a:extLst>
                </a:gridCol>
                <a:gridCol w="4369916">
                  <a:extLst>
                    <a:ext uri="{9D8B030D-6E8A-4147-A177-3AD203B41FA5}">
                      <a16:colId xmlns:a16="http://schemas.microsoft.com/office/drawing/2014/main" val="3420803511"/>
                    </a:ext>
                  </a:extLst>
                </a:gridCol>
              </a:tblGrid>
              <a:tr h="0">
                <a:tc gridSpan="2">
                  <a:txBody>
                    <a:bodyPr/>
                    <a:lstStyle/>
                    <a:p>
                      <a:pPr algn="ctr"/>
                      <a:r>
                        <a:rPr lang="ar-EG" b="1" dirty="0"/>
                        <a:t>محتوى المحاضرة</a:t>
                      </a:r>
                      <a:endParaRPr lang="en-US" b="1" dirty="0"/>
                    </a:p>
                  </a:txBody>
                  <a:tcPr anchor="ctr">
                    <a:lnL>
                      <a:noFill/>
                    </a:lnL>
                    <a:lnR>
                      <a:noFill/>
                    </a:lnR>
                    <a:lnT>
                      <a:noFill/>
                    </a:lnT>
                    <a:lnB>
                      <a:noFill/>
                    </a:lnB>
                    <a:noFill/>
                  </a:tcPr>
                </a:tc>
                <a:tc hMerge="1">
                  <a:txBody>
                    <a:bodyPr/>
                    <a:lstStyle/>
                    <a:p>
                      <a:endParaRPr lang="en-US" dirty="0"/>
                    </a:p>
                  </a:txBody>
                  <a:tcPr anchor="ctr">
                    <a:lnL>
                      <a:noFill/>
                    </a:lnL>
                    <a:lnR>
                      <a:noFill/>
                    </a:lnR>
                    <a:lnT>
                      <a:noFill/>
                    </a:lnT>
                    <a:lnB>
                      <a:noFill/>
                    </a:lnB>
                    <a:noFill/>
                  </a:tcPr>
                </a:tc>
                <a:extLst>
                  <a:ext uri="{0D108BD9-81ED-4DB2-BD59-A6C34878D82A}">
                    <a16:rowId xmlns:a16="http://schemas.microsoft.com/office/drawing/2014/main" val="3297531790"/>
                  </a:ext>
                </a:extLst>
              </a:tr>
              <a:tr h="0">
                <a:tc>
                  <a:txBody>
                    <a:bodyPr/>
                    <a:lstStyle/>
                    <a:p>
                      <a:r>
                        <a:rPr lang="en-US"/>
                        <a:t>Project Scope Management</a:t>
                      </a:r>
                    </a:p>
                  </a:txBody>
                  <a:tcPr anchor="ctr">
                    <a:lnL>
                      <a:noFill/>
                    </a:lnL>
                    <a:lnR>
                      <a:noFill/>
                    </a:lnR>
                    <a:lnT>
                      <a:noFill/>
                    </a:lnT>
                    <a:lnB>
                      <a:noFill/>
                    </a:lnB>
                    <a:noFill/>
                  </a:tcPr>
                </a:tc>
                <a:tc>
                  <a:txBody>
                    <a:bodyPr/>
                    <a:lstStyle/>
                    <a:p>
                      <a:pPr algn="r" rtl="1"/>
                      <a:r>
                        <a:rPr lang="ar-EG"/>
                        <a:t>إدارة نطاق المشروع</a:t>
                      </a:r>
                    </a:p>
                  </a:txBody>
                  <a:tcPr anchor="ctr">
                    <a:lnL>
                      <a:noFill/>
                    </a:lnL>
                    <a:lnR>
                      <a:noFill/>
                    </a:lnR>
                    <a:lnT>
                      <a:noFill/>
                    </a:lnT>
                    <a:lnB>
                      <a:noFill/>
                    </a:lnB>
                    <a:noFill/>
                  </a:tcPr>
                </a:tc>
                <a:extLst>
                  <a:ext uri="{0D108BD9-81ED-4DB2-BD59-A6C34878D82A}">
                    <a16:rowId xmlns:a16="http://schemas.microsoft.com/office/drawing/2014/main" val="2458413086"/>
                  </a:ext>
                </a:extLst>
              </a:tr>
              <a:tr h="0">
                <a:tc>
                  <a:txBody>
                    <a:bodyPr/>
                    <a:lstStyle/>
                    <a:p>
                      <a:r>
                        <a:rPr lang="en-US"/>
                        <a:t>Definitions of scope management</a:t>
                      </a:r>
                    </a:p>
                  </a:txBody>
                  <a:tcPr anchor="ctr">
                    <a:lnL>
                      <a:noFill/>
                    </a:lnL>
                    <a:lnR>
                      <a:noFill/>
                    </a:lnR>
                    <a:lnT>
                      <a:noFill/>
                    </a:lnT>
                    <a:lnB>
                      <a:noFill/>
                    </a:lnB>
                    <a:noFill/>
                  </a:tcPr>
                </a:tc>
                <a:tc>
                  <a:txBody>
                    <a:bodyPr/>
                    <a:lstStyle/>
                    <a:p>
                      <a:pPr algn="r" rtl="1"/>
                      <a:r>
                        <a:rPr lang="ar-EG"/>
                        <a:t>تعريفات إدارة النطاق</a:t>
                      </a:r>
                    </a:p>
                  </a:txBody>
                  <a:tcPr anchor="ctr">
                    <a:lnL>
                      <a:noFill/>
                    </a:lnL>
                    <a:lnR>
                      <a:noFill/>
                    </a:lnR>
                    <a:lnT>
                      <a:noFill/>
                    </a:lnT>
                    <a:lnB>
                      <a:noFill/>
                    </a:lnB>
                    <a:noFill/>
                  </a:tcPr>
                </a:tc>
                <a:extLst>
                  <a:ext uri="{0D108BD9-81ED-4DB2-BD59-A6C34878D82A}">
                    <a16:rowId xmlns:a16="http://schemas.microsoft.com/office/drawing/2014/main" val="2133816791"/>
                  </a:ext>
                </a:extLst>
              </a:tr>
              <a:tr h="0">
                <a:tc>
                  <a:txBody>
                    <a:bodyPr/>
                    <a:lstStyle/>
                    <a:p>
                      <a:r>
                        <a:rPr lang="en-US"/>
                        <a:t>Why scope management is important</a:t>
                      </a:r>
                    </a:p>
                  </a:txBody>
                  <a:tcPr anchor="ctr">
                    <a:lnL>
                      <a:noFill/>
                    </a:lnL>
                    <a:lnR>
                      <a:noFill/>
                    </a:lnR>
                    <a:lnT>
                      <a:noFill/>
                    </a:lnT>
                    <a:lnB>
                      <a:noFill/>
                    </a:lnB>
                    <a:noFill/>
                  </a:tcPr>
                </a:tc>
                <a:tc>
                  <a:txBody>
                    <a:bodyPr/>
                    <a:lstStyle/>
                    <a:p>
                      <a:pPr algn="r" rtl="1"/>
                      <a:r>
                        <a:rPr lang="ar-EG"/>
                        <a:t>لماذا تعد إدارة النطاق مهمة</a:t>
                      </a:r>
                    </a:p>
                  </a:txBody>
                  <a:tcPr anchor="ctr">
                    <a:lnL>
                      <a:noFill/>
                    </a:lnL>
                    <a:lnR>
                      <a:noFill/>
                    </a:lnR>
                    <a:lnT>
                      <a:noFill/>
                    </a:lnT>
                    <a:lnB>
                      <a:noFill/>
                    </a:lnB>
                    <a:noFill/>
                  </a:tcPr>
                </a:tc>
                <a:extLst>
                  <a:ext uri="{0D108BD9-81ED-4DB2-BD59-A6C34878D82A}">
                    <a16:rowId xmlns:a16="http://schemas.microsoft.com/office/drawing/2014/main" val="3377357292"/>
                  </a:ext>
                </a:extLst>
              </a:tr>
              <a:tr h="0">
                <a:tc>
                  <a:txBody>
                    <a:bodyPr/>
                    <a:lstStyle/>
                    <a:p>
                      <a:r>
                        <a:rPr lang="en-US"/>
                        <a:t>Elements of scope management</a:t>
                      </a:r>
                    </a:p>
                  </a:txBody>
                  <a:tcPr anchor="ctr">
                    <a:lnL>
                      <a:noFill/>
                    </a:lnL>
                    <a:lnR>
                      <a:noFill/>
                    </a:lnR>
                    <a:lnT>
                      <a:noFill/>
                    </a:lnT>
                    <a:lnB>
                      <a:noFill/>
                    </a:lnB>
                    <a:noFill/>
                  </a:tcPr>
                </a:tc>
                <a:tc>
                  <a:txBody>
                    <a:bodyPr/>
                    <a:lstStyle/>
                    <a:p>
                      <a:pPr algn="r" rtl="1"/>
                      <a:r>
                        <a:rPr lang="ar-EG"/>
                        <a:t>عناصر إدارة النطاق</a:t>
                      </a:r>
                    </a:p>
                  </a:txBody>
                  <a:tcPr anchor="ctr">
                    <a:lnL>
                      <a:noFill/>
                    </a:lnL>
                    <a:lnR>
                      <a:noFill/>
                    </a:lnR>
                    <a:lnT>
                      <a:noFill/>
                    </a:lnT>
                    <a:lnB>
                      <a:noFill/>
                    </a:lnB>
                    <a:noFill/>
                  </a:tcPr>
                </a:tc>
                <a:extLst>
                  <a:ext uri="{0D108BD9-81ED-4DB2-BD59-A6C34878D82A}">
                    <a16:rowId xmlns:a16="http://schemas.microsoft.com/office/drawing/2014/main" val="2619785908"/>
                  </a:ext>
                </a:extLst>
              </a:tr>
              <a:tr h="0">
                <a:tc>
                  <a:txBody>
                    <a:bodyPr/>
                    <a:lstStyle/>
                    <a:p>
                      <a:r>
                        <a:rPr lang="en-US"/>
                        <a:t>'Concept development'</a:t>
                      </a:r>
                    </a:p>
                  </a:txBody>
                  <a:tcPr anchor="ctr">
                    <a:lnL>
                      <a:noFill/>
                    </a:lnL>
                    <a:lnR>
                      <a:noFill/>
                    </a:lnR>
                    <a:lnT>
                      <a:noFill/>
                    </a:lnT>
                    <a:lnB>
                      <a:noFill/>
                    </a:lnB>
                    <a:noFill/>
                  </a:tcPr>
                </a:tc>
                <a:tc>
                  <a:txBody>
                    <a:bodyPr/>
                    <a:lstStyle/>
                    <a:p>
                      <a:pPr algn="r" rtl="1"/>
                      <a:r>
                        <a:rPr lang="ar-EG"/>
                        <a:t>'تطوير المفهوم'</a:t>
                      </a:r>
                    </a:p>
                  </a:txBody>
                  <a:tcPr anchor="ctr">
                    <a:lnL>
                      <a:noFill/>
                    </a:lnL>
                    <a:lnR>
                      <a:noFill/>
                    </a:lnR>
                    <a:lnT>
                      <a:noFill/>
                    </a:lnT>
                    <a:lnB>
                      <a:noFill/>
                    </a:lnB>
                    <a:noFill/>
                  </a:tcPr>
                </a:tc>
                <a:extLst>
                  <a:ext uri="{0D108BD9-81ED-4DB2-BD59-A6C34878D82A}">
                    <a16:rowId xmlns:a16="http://schemas.microsoft.com/office/drawing/2014/main" val="3608731784"/>
                  </a:ext>
                </a:extLst>
              </a:tr>
              <a:tr h="0">
                <a:tc>
                  <a:txBody>
                    <a:bodyPr/>
                    <a:lstStyle/>
                    <a:p>
                      <a:r>
                        <a:rPr lang="en-US"/>
                        <a:t>'Detailed definition'</a:t>
                      </a:r>
                    </a:p>
                  </a:txBody>
                  <a:tcPr anchor="ctr">
                    <a:lnL>
                      <a:noFill/>
                    </a:lnL>
                    <a:lnR>
                      <a:noFill/>
                    </a:lnR>
                    <a:lnT>
                      <a:noFill/>
                    </a:lnT>
                    <a:lnB>
                      <a:noFill/>
                    </a:lnB>
                    <a:noFill/>
                  </a:tcPr>
                </a:tc>
                <a:tc>
                  <a:txBody>
                    <a:bodyPr/>
                    <a:lstStyle/>
                    <a:p>
                      <a:pPr algn="r" rtl="1"/>
                      <a:r>
                        <a:rPr lang="ar-EG"/>
                        <a:t>'التعريف المفصل'</a:t>
                      </a:r>
                    </a:p>
                  </a:txBody>
                  <a:tcPr anchor="ctr">
                    <a:lnL>
                      <a:noFill/>
                    </a:lnL>
                    <a:lnR>
                      <a:noFill/>
                    </a:lnR>
                    <a:lnT>
                      <a:noFill/>
                    </a:lnT>
                    <a:lnB>
                      <a:noFill/>
                    </a:lnB>
                    <a:noFill/>
                  </a:tcPr>
                </a:tc>
                <a:extLst>
                  <a:ext uri="{0D108BD9-81ED-4DB2-BD59-A6C34878D82A}">
                    <a16:rowId xmlns:a16="http://schemas.microsoft.com/office/drawing/2014/main" val="3954397837"/>
                  </a:ext>
                </a:extLst>
              </a:tr>
              <a:tr h="0">
                <a:tc>
                  <a:txBody>
                    <a:bodyPr/>
                    <a:lstStyle/>
                    <a:p>
                      <a:r>
                        <a:rPr lang="en-US"/>
                        <a:t>WBS (Work Breakdown Structure)</a:t>
                      </a:r>
                    </a:p>
                  </a:txBody>
                  <a:tcPr anchor="ctr">
                    <a:lnL>
                      <a:noFill/>
                    </a:lnL>
                    <a:lnR>
                      <a:noFill/>
                    </a:lnR>
                    <a:lnT>
                      <a:noFill/>
                    </a:lnT>
                    <a:lnB>
                      <a:noFill/>
                    </a:lnB>
                    <a:noFill/>
                  </a:tcPr>
                </a:tc>
                <a:tc>
                  <a:txBody>
                    <a:bodyPr/>
                    <a:lstStyle/>
                    <a:p>
                      <a:pPr algn="r" rtl="1"/>
                      <a:r>
                        <a:rPr lang="ar-EG"/>
                        <a:t>هيكل تقسيم العمل (</a:t>
                      </a:r>
                      <a:r>
                        <a:rPr lang="en-US"/>
                        <a:t>WBS)</a:t>
                      </a:r>
                    </a:p>
                  </a:txBody>
                  <a:tcPr anchor="ctr">
                    <a:lnL>
                      <a:noFill/>
                    </a:lnL>
                    <a:lnR>
                      <a:noFill/>
                    </a:lnR>
                    <a:lnT>
                      <a:noFill/>
                    </a:lnT>
                    <a:lnB>
                      <a:noFill/>
                    </a:lnB>
                    <a:noFill/>
                  </a:tcPr>
                </a:tc>
                <a:extLst>
                  <a:ext uri="{0D108BD9-81ED-4DB2-BD59-A6C34878D82A}">
                    <a16:rowId xmlns:a16="http://schemas.microsoft.com/office/drawing/2014/main" val="1766448673"/>
                  </a:ext>
                </a:extLst>
              </a:tr>
              <a:tr h="0">
                <a:tc>
                  <a:txBody>
                    <a:bodyPr/>
                    <a:lstStyle/>
                    <a:p>
                      <a:r>
                        <a:rPr lang="en-US"/>
                        <a:t>Change control</a:t>
                      </a:r>
                    </a:p>
                  </a:txBody>
                  <a:tcPr anchor="ctr">
                    <a:lnL>
                      <a:noFill/>
                    </a:lnL>
                    <a:lnR>
                      <a:noFill/>
                    </a:lnR>
                    <a:lnT>
                      <a:noFill/>
                    </a:lnT>
                    <a:lnB>
                      <a:noFill/>
                    </a:lnB>
                    <a:noFill/>
                  </a:tcPr>
                </a:tc>
                <a:tc>
                  <a:txBody>
                    <a:bodyPr/>
                    <a:lstStyle/>
                    <a:p>
                      <a:pPr algn="r" rtl="1"/>
                      <a:r>
                        <a:rPr lang="ar-EG" dirty="0"/>
                        <a:t>التحكم في التغيير</a:t>
                      </a:r>
                    </a:p>
                  </a:txBody>
                  <a:tcPr anchor="ctr">
                    <a:lnL>
                      <a:noFill/>
                    </a:lnL>
                    <a:lnR>
                      <a:noFill/>
                    </a:lnR>
                    <a:lnT>
                      <a:noFill/>
                    </a:lnT>
                    <a:lnB>
                      <a:noFill/>
                    </a:lnB>
                    <a:noFill/>
                  </a:tcPr>
                </a:tc>
                <a:extLst>
                  <a:ext uri="{0D108BD9-81ED-4DB2-BD59-A6C34878D82A}">
                    <a16:rowId xmlns:a16="http://schemas.microsoft.com/office/drawing/2014/main" val="534618840"/>
                  </a:ext>
                </a:extLst>
              </a:tr>
            </a:tbl>
          </a:graphicData>
        </a:graphic>
      </p:graphicFrame>
      <p:sp>
        <p:nvSpPr>
          <p:cNvPr id="27" name="Rectangle 1">
            <a:extLst>
              <a:ext uri="{FF2B5EF4-FFF2-40B4-BE49-F238E27FC236}">
                <a16:creationId xmlns:a16="http://schemas.microsoft.com/office/drawing/2014/main" id="{DD64F1A3-5751-4F25-E5B0-96393184F3F8}"/>
              </a:ext>
            </a:extLst>
          </p:cNvPr>
          <p:cNvSpPr>
            <a:spLocks noChangeArrowheads="1"/>
          </p:cNvSpPr>
          <p:nvPr/>
        </p:nvSpPr>
        <p:spPr bwMode="auto">
          <a:xfrm>
            <a:off x="795671" y="1783556"/>
            <a:ext cx="1043656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274125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D8A5D93-3B48-C54B-510E-451A92DB05EB}"/>
              </a:ext>
            </a:extLst>
          </p:cNvPr>
          <p:cNvSpPr txBox="1">
            <a:spLocks noChangeArrowheads="1"/>
          </p:cNvSpPr>
          <p:nvPr/>
        </p:nvSpPr>
        <p:spPr>
          <a:xfrm>
            <a:off x="1612466" y="427039"/>
            <a:ext cx="8375299" cy="58071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dirty="0"/>
              <a:t>Project scope management</a:t>
            </a:r>
            <a:r>
              <a:rPr lang="ar-EG" altLang="en-US" sz="2800" b="1" dirty="0"/>
              <a:t>      إدارة نطاق المشروع              </a:t>
            </a:r>
            <a:endParaRPr lang="en-US" altLang="en-US" sz="2800" b="1" dirty="0"/>
          </a:p>
        </p:txBody>
      </p:sp>
      <p:pic>
        <p:nvPicPr>
          <p:cNvPr id="11" name="Picture 4" descr="MCj00788020000[1]">
            <a:extLst>
              <a:ext uri="{FF2B5EF4-FFF2-40B4-BE49-F238E27FC236}">
                <a16:creationId xmlns:a16="http://schemas.microsoft.com/office/drawing/2014/main" id="{7E6EF137-4E8F-F194-7EFC-ED4D4E450AB1}"/>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flipH="1">
            <a:off x="9430837" y="4289412"/>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a:extLst>
              <a:ext uri="{FF2B5EF4-FFF2-40B4-BE49-F238E27FC236}">
                <a16:creationId xmlns:a16="http://schemas.microsoft.com/office/drawing/2014/main" id="{7A1309FF-44AF-663A-4B21-53C2EF43A2B0}"/>
              </a:ext>
            </a:extLst>
          </p:cNvPr>
          <p:cNvGraphicFramePr>
            <a:graphicFrameLocks noGrp="1"/>
          </p:cNvGraphicFramePr>
          <p:nvPr>
            <p:extLst>
              <p:ext uri="{D42A27DB-BD31-4B8C-83A1-F6EECF244321}">
                <p14:modId xmlns:p14="http://schemas.microsoft.com/office/powerpoint/2010/main" val="1354859829"/>
              </p:ext>
            </p:extLst>
          </p:nvPr>
        </p:nvGraphicFramePr>
        <p:xfrm>
          <a:off x="1020254" y="2139220"/>
          <a:ext cx="8474766" cy="2377440"/>
        </p:xfrm>
        <a:graphic>
          <a:graphicData uri="http://schemas.openxmlformats.org/drawingml/2006/table">
            <a:tbl>
              <a:tblPr/>
              <a:tblGrid>
                <a:gridCol w="4237383">
                  <a:extLst>
                    <a:ext uri="{9D8B030D-6E8A-4147-A177-3AD203B41FA5}">
                      <a16:colId xmlns:a16="http://schemas.microsoft.com/office/drawing/2014/main" val="4067471683"/>
                    </a:ext>
                  </a:extLst>
                </a:gridCol>
                <a:gridCol w="4237383">
                  <a:extLst>
                    <a:ext uri="{9D8B030D-6E8A-4147-A177-3AD203B41FA5}">
                      <a16:colId xmlns:a16="http://schemas.microsoft.com/office/drawing/2014/main" val="811929759"/>
                    </a:ext>
                  </a:extLst>
                </a:gridCol>
              </a:tblGrid>
              <a:tr h="1097562">
                <a:tc>
                  <a:txBody>
                    <a:bodyPr/>
                    <a:lstStyle/>
                    <a:p>
                      <a:r>
                        <a:rPr lang="en-US" sz="2400" b="1" dirty="0"/>
                        <a:t>“Defining and controlling what is and what is not included in the project.”</a:t>
                      </a:r>
                    </a:p>
                  </a:txBody>
                  <a:tcPr anchor="ctr">
                    <a:lnL>
                      <a:noFill/>
                    </a:lnL>
                    <a:lnR>
                      <a:noFill/>
                    </a:lnR>
                    <a:lnT>
                      <a:noFill/>
                    </a:lnT>
                    <a:lnB>
                      <a:noFill/>
                    </a:lnB>
                    <a:noFill/>
                  </a:tcPr>
                </a:tc>
                <a:tc>
                  <a:txBody>
                    <a:bodyPr/>
                    <a:lstStyle/>
                    <a:p>
                      <a:pPr algn="r" rtl="1"/>
                      <a:r>
                        <a:rPr lang="ar-EG" sz="2400" b="0" dirty="0"/>
                        <a:t>"تحديد والتحكم فيما يتم تضمينه وما لا يتم تضمينه في المشروع."</a:t>
                      </a:r>
                    </a:p>
                  </a:txBody>
                  <a:tcPr anchor="ctr">
                    <a:lnL>
                      <a:noFill/>
                    </a:lnL>
                    <a:lnR>
                      <a:noFill/>
                    </a:lnR>
                    <a:lnT>
                      <a:noFill/>
                    </a:lnT>
                    <a:lnB>
                      <a:noFill/>
                    </a:lnB>
                    <a:noFill/>
                  </a:tcPr>
                </a:tc>
                <a:extLst>
                  <a:ext uri="{0D108BD9-81ED-4DB2-BD59-A6C34878D82A}">
                    <a16:rowId xmlns:a16="http://schemas.microsoft.com/office/drawing/2014/main" val="3430286557"/>
                  </a:ext>
                </a:extLst>
              </a:tr>
              <a:tr h="1097562">
                <a:tc>
                  <a:txBody>
                    <a:bodyPr/>
                    <a:lstStyle/>
                    <a:p>
                      <a:r>
                        <a:rPr lang="en-US" sz="2400" b="1"/>
                        <a:t>“Project scope helps transform the idea of the project into a working concept.”</a:t>
                      </a:r>
                    </a:p>
                  </a:txBody>
                  <a:tcPr anchor="ctr">
                    <a:lnL>
                      <a:noFill/>
                    </a:lnL>
                    <a:lnR>
                      <a:noFill/>
                    </a:lnR>
                    <a:lnT>
                      <a:noFill/>
                    </a:lnT>
                    <a:lnB>
                      <a:noFill/>
                    </a:lnB>
                    <a:noFill/>
                  </a:tcPr>
                </a:tc>
                <a:tc>
                  <a:txBody>
                    <a:bodyPr/>
                    <a:lstStyle/>
                    <a:p>
                      <a:pPr algn="r" rtl="1"/>
                      <a:r>
                        <a:rPr lang="ar-EG" sz="2400" b="0" dirty="0"/>
                        <a:t>"يساعد نطاق المشروع في تحويل فكرة المشروع إلى مفهوم عملي."</a:t>
                      </a:r>
                    </a:p>
                  </a:txBody>
                  <a:tcPr anchor="ctr">
                    <a:lnL>
                      <a:noFill/>
                    </a:lnL>
                    <a:lnR>
                      <a:noFill/>
                    </a:lnR>
                    <a:lnT>
                      <a:noFill/>
                    </a:lnT>
                    <a:lnB>
                      <a:noFill/>
                    </a:lnB>
                    <a:noFill/>
                  </a:tcPr>
                </a:tc>
                <a:extLst>
                  <a:ext uri="{0D108BD9-81ED-4DB2-BD59-A6C34878D82A}">
                    <a16:rowId xmlns:a16="http://schemas.microsoft.com/office/drawing/2014/main" val="404905507"/>
                  </a:ext>
                </a:extLst>
              </a:tr>
            </a:tbl>
          </a:graphicData>
        </a:graphic>
      </p:graphicFrame>
      <p:sp>
        <p:nvSpPr>
          <p:cNvPr id="4" name="Rectangle 1">
            <a:extLst>
              <a:ext uri="{FF2B5EF4-FFF2-40B4-BE49-F238E27FC236}">
                <a16:creationId xmlns:a16="http://schemas.microsoft.com/office/drawing/2014/main" id="{B76183C3-68A1-FE97-E3AA-759179D85887}"/>
              </a:ext>
            </a:extLst>
          </p:cNvPr>
          <p:cNvSpPr>
            <a:spLocks noChangeArrowheads="1"/>
          </p:cNvSpPr>
          <p:nvPr/>
        </p:nvSpPr>
        <p:spPr bwMode="auto">
          <a:xfrm>
            <a:off x="669234" y="2102759"/>
            <a:ext cx="982581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15341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4" descr="j0288976">
            <a:extLst>
              <a:ext uri="{FF2B5EF4-FFF2-40B4-BE49-F238E27FC236}">
                <a16:creationId xmlns:a16="http://schemas.microsoft.com/office/drawing/2014/main" id="{C4527611-86F1-1980-414F-AABFCF815E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9357" y="4300698"/>
            <a:ext cx="3291643" cy="1711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 name="Table 12">
            <a:extLst>
              <a:ext uri="{FF2B5EF4-FFF2-40B4-BE49-F238E27FC236}">
                <a16:creationId xmlns:a16="http://schemas.microsoft.com/office/drawing/2014/main" id="{0C574CDC-027E-8001-807B-79494985BEF2}"/>
              </a:ext>
            </a:extLst>
          </p:cNvPr>
          <p:cNvGraphicFramePr>
            <a:graphicFrameLocks noGrp="1"/>
          </p:cNvGraphicFramePr>
          <p:nvPr>
            <p:extLst>
              <p:ext uri="{D42A27DB-BD31-4B8C-83A1-F6EECF244321}">
                <p14:modId xmlns:p14="http://schemas.microsoft.com/office/powerpoint/2010/main" val="3720448044"/>
              </p:ext>
            </p:extLst>
          </p:nvPr>
        </p:nvGraphicFramePr>
        <p:xfrm>
          <a:off x="424161" y="1583759"/>
          <a:ext cx="8365436" cy="3698061"/>
        </p:xfrm>
        <a:graphic>
          <a:graphicData uri="http://schemas.openxmlformats.org/drawingml/2006/table">
            <a:tbl>
              <a:tblPr/>
              <a:tblGrid>
                <a:gridCol w="4182718">
                  <a:extLst>
                    <a:ext uri="{9D8B030D-6E8A-4147-A177-3AD203B41FA5}">
                      <a16:colId xmlns:a16="http://schemas.microsoft.com/office/drawing/2014/main" val="2226974874"/>
                    </a:ext>
                  </a:extLst>
                </a:gridCol>
                <a:gridCol w="4182718">
                  <a:extLst>
                    <a:ext uri="{9D8B030D-6E8A-4147-A177-3AD203B41FA5}">
                      <a16:colId xmlns:a16="http://schemas.microsoft.com/office/drawing/2014/main" val="2412038384"/>
                    </a:ext>
                  </a:extLst>
                </a:gridCol>
              </a:tblGrid>
              <a:tr h="1109418">
                <a:tc>
                  <a:txBody>
                    <a:bodyPr/>
                    <a:lstStyle/>
                    <a:p>
                      <a:pPr algn="ctr"/>
                      <a:r>
                        <a:rPr lang="en-US" sz="2400" dirty="0"/>
                        <a:t>Why do we need to manage scope?</a:t>
                      </a:r>
                    </a:p>
                  </a:txBody>
                  <a:tcPr anchor="ctr">
                    <a:lnL>
                      <a:noFill/>
                    </a:lnL>
                    <a:lnR>
                      <a:noFill/>
                    </a:lnR>
                    <a:lnT>
                      <a:noFill/>
                    </a:lnT>
                    <a:lnB>
                      <a:noFill/>
                    </a:lnB>
                    <a:noFill/>
                  </a:tcPr>
                </a:tc>
                <a:tc>
                  <a:txBody>
                    <a:bodyPr/>
                    <a:lstStyle/>
                    <a:p>
                      <a:pPr algn="ctr" rtl="1"/>
                      <a:r>
                        <a:rPr lang="ar-EG" sz="2400" dirty="0"/>
                        <a:t>لماذا نحتاج إلى إدارة النطاق؟</a:t>
                      </a:r>
                    </a:p>
                  </a:txBody>
                  <a:tcPr anchor="ctr">
                    <a:lnL>
                      <a:noFill/>
                    </a:lnL>
                    <a:lnR>
                      <a:noFill/>
                    </a:lnR>
                    <a:lnT>
                      <a:noFill/>
                    </a:lnT>
                    <a:lnB>
                      <a:noFill/>
                    </a:lnB>
                    <a:noFill/>
                  </a:tcPr>
                </a:tc>
                <a:extLst>
                  <a:ext uri="{0D108BD9-81ED-4DB2-BD59-A6C34878D82A}">
                    <a16:rowId xmlns:a16="http://schemas.microsoft.com/office/drawing/2014/main" val="3789936634"/>
                  </a:ext>
                </a:extLst>
              </a:tr>
              <a:tr h="2588643">
                <a:tc>
                  <a:txBody>
                    <a:bodyPr/>
                    <a:lstStyle/>
                    <a:p>
                      <a:r>
                        <a:rPr lang="en-US" sz="2400"/>
                        <a:t>Changes in the scope of a project affect all the other project management functions and are therefore important to all parties involved.</a:t>
                      </a:r>
                    </a:p>
                  </a:txBody>
                  <a:tcPr anchor="ctr">
                    <a:lnL>
                      <a:noFill/>
                    </a:lnL>
                    <a:lnR>
                      <a:noFill/>
                    </a:lnR>
                    <a:lnT>
                      <a:noFill/>
                    </a:lnT>
                    <a:lnB>
                      <a:noFill/>
                    </a:lnB>
                    <a:noFill/>
                  </a:tcPr>
                </a:tc>
                <a:tc>
                  <a:txBody>
                    <a:bodyPr/>
                    <a:lstStyle/>
                    <a:p>
                      <a:pPr algn="r" rtl="1"/>
                      <a:r>
                        <a:rPr lang="ar-EG" sz="2400" dirty="0"/>
                        <a:t>تؤثر التغييرات في نطاق المشروع على جميع وظائف إدارة المشروع الأخرى وبالتالي فهي مهمة لجميع الأطراف المعنية.</a:t>
                      </a:r>
                    </a:p>
                  </a:txBody>
                  <a:tcPr anchor="ctr">
                    <a:lnL>
                      <a:noFill/>
                    </a:lnL>
                    <a:lnR>
                      <a:noFill/>
                    </a:lnR>
                    <a:lnT>
                      <a:noFill/>
                    </a:lnT>
                    <a:lnB>
                      <a:noFill/>
                    </a:lnB>
                    <a:noFill/>
                  </a:tcPr>
                </a:tc>
                <a:extLst>
                  <a:ext uri="{0D108BD9-81ED-4DB2-BD59-A6C34878D82A}">
                    <a16:rowId xmlns:a16="http://schemas.microsoft.com/office/drawing/2014/main" val="3829172633"/>
                  </a:ext>
                </a:extLst>
              </a:tr>
            </a:tbl>
          </a:graphicData>
        </a:graphic>
      </p:graphicFrame>
      <p:sp>
        <p:nvSpPr>
          <p:cNvPr id="14" name="Rectangle 1">
            <a:extLst>
              <a:ext uri="{FF2B5EF4-FFF2-40B4-BE49-F238E27FC236}">
                <a16:creationId xmlns:a16="http://schemas.microsoft.com/office/drawing/2014/main" id="{F310125C-E1B1-C08D-24AC-10EFE56B696A}"/>
              </a:ext>
            </a:extLst>
          </p:cNvPr>
          <p:cNvSpPr>
            <a:spLocks noChangeArrowheads="1"/>
          </p:cNvSpPr>
          <p:nvPr/>
        </p:nvSpPr>
        <p:spPr bwMode="auto">
          <a:xfrm>
            <a:off x="981000" y="1825063"/>
            <a:ext cx="969905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sz="2800"/>
          </a:p>
        </p:txBody>
      </p:sp>
      <p:graphicFrame>
        <p:nvGraphicFramePr>
          <p:cNvPr id="15" name="Table 14">
            <a:extLst>
              <a:ext uri="{FF2B5EF4-FFF2-40B4-BE49-F238E27FC236}">
                <a16:creationId xmlns:a16="http://schemas.microsoft.com/office/drawing/2014/main" id="{EFC6913E-BD76-9898-4351-EC0F3E2EE8E3}"/>
              </a:ext>
            </a:extLst>
          </p:cNvPr>
          <p:cNvGraphicFramePr>
            <a:graphicFrameLocks noGrp="1"/>
          </p:cNvGraphicFramePr>
          <p:nvPr>
            <p:extLst>
              <p:ext uri="{D42A27DB-BD31-4B8C-83A1-F6EECF244321}">
                <p14:modId xmlns:p14="http://schemas.microsoft.com/office/powerpoint/2010/main" val="92149959"/>
              </p:ext>
            </p:extLst>
          </p:nvPr>
        </p:nvGraphicFramePr>
        <p:xfrm>
          <a:off x="1612466" y="559605"/>
          <a:ext cx="9387510" cy="457200"/>
        </p:xfrm>
        <a:graphic>
          <a:graphicData uri="http://schemas.openxmlformats.org/drawingml/2006/table">
            <a:tbl>
              <a:tblPr/>
              <a:tblGrid>
                <a:gridCol w="4693755">
                  <a:extLst>
                    <a:ext uri="{9D8B030D-6E8A-4147-A177-3AD203B41FA5}">
                      <a16:colId xmlns:a16="http://schemas.microsoft.com/office/drawing/2014/main" val="632688035"/>
                    </a:ext>
                  </a:extLst>
                </a:gridCol>
                <a:gridCol w="4693755">
                  <a:extLst>
                    <a:ext uri="{9D8B030D-6E8A-4147-A177-3AD203B41FA5}">
                      <a16:colId xmlns:a16="http://schemas.microsoft.com/office/drawing/2014/main" val="1807839642"/>
                    </a:ext>
                  </a:extLst>
                </a:gridCol>
              </a:tblGrid>
              <a:tr h="0">
                <a:tc>
                  <a:txBody>
                    <a:bodyPr/>
                    <a:lstStyle/>
                    <a:p>
                      <a:pPr algn="ctr"/>
                      <a:r>
                        <a:rPr lang="en-US" sz="2400" b="1" dirty="0"/>
                        <a:t>A change management perspective</a:t>
                      </a:r>
                    </a:p>
                  </a:txBody>
                  <a:tcPr anchor="ctr">
                    <a:lnL>
                      <a:noFill/>
                    </a:lnL>
                    <a:lnR>
                      <a:noFill/>
                    </a:lnR>
                    <a:lnT>
                      <a:noFill/>
                    </a:lnT>
                    <a:lnB>
                      <a:noFill/>
                    </a:lnB>
                    <a:noFill/>
                  </a:tcPr>
                </a:tc>
                <a:tc>
                  <a:txBody>
                    <a:bodyPr/>
                    <a:lstStyle/>
                    <a:p>
                      <a:pPr algn="ctr"/>
                      <a:r>
                        <a:rPr lang="ar-EG" sz="2400" b="1" dirty="0"/>
                        <a:t>منظور إدارة التغيير</a:t>
                      </a:r>
                    </a:p>
                  </a:txBody>
                  <a:tcPr anchor="ctr">
                    <a:lnL>
                      <a:noFill/>
                    </a:lnL>
                    <a:lnR>
                      <a:noFill/>
                    </a:lnR>
                    <a:lnT>
                      <a:noFill/>
                    </a:lnT>
                    <a:lnB>
                      <a:noFill/>
                    </a:lnB>
                    <a:noFill/>
                  </a:tcPr>
                </a:tc>
                <a:extLst>
                  <a:ext uri="{0D108BD9-81ED-4DB2-BD59-A6C34878D82A}">
                    <a16:rowId xmlns:a16="http://schemas.microsoft.com/office/drawing/2014/main" val="1025243635"/>
                  </a:ext>
                </a:extLst>
              </a:tr>
            </a:tbl>
          </a:graphicData>
        </a:graphic>
      </p:graphicFrame>
    </p:spTree>
    <p:extLst>
      <p:ext uri="{BB962C8B-B14F-4D97-AF65-F5344CB8AC3E}">
        <p14:creationId xmlns:p14="http://schemas.microsoft.com/office/powerpoint/2010/main" val="263592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200159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4" descr="j0078718">
            <a:extLst>
              <a:ext uri="{FF2B5EF4-FFF2-40B4-BE49-F238E27FC236}">
                <a16:creationId xmlns:a16="http://schemas.microsoft.com/office/drawing/2014/main" id="{4330B677-7378-1F8F-52B6-F02F7E98E9F0}"/>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0103695" y="4677666"/>
            <a:ext cx="1635730" cy="1773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 name="Table 16">
            <a:extLst>
              <a:ext uri="{FF2B5EF4-FFF2-40B4-BE49-F238E27FC236}">
                <a16:creationId xmlns:a16="http://schemas.microsoft.com/office/drawing/2014/main" id="{6D1F1914-9F38-4110-B51F-3E55A2ABFAC5}"/>
              </a:ext>
            </a:extLst>
          </p:cNvPr>
          <p:cNvGraphicFramePr>
            <a:graphicFrameLocks noGrp="1"/>
          </p:cNvGraphicFramePr>
          <p:nvPr>
            <p:extLst>
              <p:ext uri="{D42A27DB-BD31-4B8C-83A1-F6EECF244321}">
                <p14:modId xmlns:p14="http://schemas.microsoft.com/office/powerpoint/2010/main" val="906771040"/>
              </p:ext>
            </p:extLst>
          </p:nvPr>
        </p:nvGraphicFramePr>
        <p:xfrm>
          <a:off x="672847" y="1660146"/>
          <a:ext cx="10515600" cy="3017520"/>
        </p:xfrm>
        <a:graphic>
          <a:graphicData uri="http://schemas.openxmlformats.org/drawingml/2006/table">
            <a:tbl>
              <a:tblPr/>
              <a:tblGrid>
                <a:gridCol w="5257800">
                  <a:extLst>
                    <a:ext uri="{9D8B030D-6E8A-4147-A177-3AD203B41FA5}">
                      <a16:colId xmlns:a16="http://schemas.microsoft.com/office/drawing/2014/main" val="4281013956"/>
                    </a:ext>
                  </a:extLst>
                </a:gridCol>
                <a:gridCol w="5257800">
                  <a:extLst>
                    <a:ext uri="{9D8B030D-6E8A-4147-A177-3AD203B41FA5}">
                      <a16:colId xmlns:a16="http://schemas.microsoft.com/office/drawing/2014/main" val="169989580"/>
                    </a:ext>
                  </a:extLst>
                </a:gridCol>
              </a:tblGrid>
              <a:tr h="0">
                <a:tc>
                  <a:txBody>
                    <a:bodyPr/>
                    <a:lstStyle/>
                    <a:p>
                      <a:r>
                        <a:rPr lang="en-US" b="1"/>
                        <a:t>the schedule (more work or less work)</a:t>
                      </a:r>
                    </a:p>
                  </a:txBody>
                  <a:tcPr anchor="ctr">
                    <a:lnL>
                      <a:noFill/>
                    </a:lnL>
                    <a:lnR>
                      <a:noFill/>
                    </a:lnR>
                    <a:lnT>
                      <a:noFill/>
                    </a:lnT>
                    <a:lnB>
                      <a:noFill/>
                    </a:lnB>
                    <a:noFill/>
                  </a:tcPr>
                </a:tc>
                <a:tc>
                  <a:txBody>
                    <a:bodyPr/>
                    <a:lstStyle/>
                    <a:p>
                      <a:pPr algn="r" rtl="1"/>
                      <a:r>
                        <a:rPr lang="ar-EG" dirty="0"/>
                        <a:t>الجدول الزمني (عمل أكثر أو أقل)</a:t>
                      </a:r>
                    </a:p>
                  </a:txBody>
                  <a:tcPr anchor="ctr">
                    <a:lnL>
                      <a:noFill/>
                    </a:lnL>
                    <a:lnR>
                      <a:noFill/>
                    </a:lnR>
                    <a:lnT>
                      <a:noFill/>
                    </a:lnT>
                    <a:lnB>
                      <a:noFill/>
                    </a:lnB>
                    <a:noFill/>
                  </a:tcPr>
                </a:tc>
                <a:extLst>
                  <a:ext uri="{0D108BD9-81ED-4DB2-BD59-A6C34878D82A}">
                    <a16:rowId xmlns:a16="http://schemas.microsoft.com/office/drawing/2014/main" val="4143246577"/>
                  </a:ext>
                </a:extLst>
              </a:tr>
              <a:tr h="0">
                <a:tc>
                  <a:txBody>
                    <a:bodyPr/>
                    <a:lstStyle/>
                    <a:p>
                      <a:r>
                        <a:rPr lang="en-US" b="1" dirty="0"/>
                        <a:t>the cost (more or less resources needed, spec changes)</a:t>
                      </a:r>
                    </a:p>
                  </a:txBody>
                  <a:tcPr anchor="ctr">
                    <a:lnL>
                      <a:noFill/>
                    </a:lnL>
                    <a:lnR>
                      <a:noFill/>
                    </a:lnR>
                    <a:lnT>
                      <a:noFill/>
                    </a:lnT>
                    <a:lnB>
                      <a:noFill/>
                    </a:lnB>
                    <a:noFill/>
                  </a:tcPr>
                </a:tc>
                <a:tc>
                  <a:txBody>
                    <a:bodyPr/>
                    <a:lstStyle/>
                    <a:p>
                      <a:pPr algn="r" rtl="1"/>
                      <a:r>
                        <a:rPr lang="ar-EG" dirty="0"/>
                        <a:t>التكلفة (المزيد أو القليل من الموارد المطلوبة، تغييرات في المواصفات)</a:t>
                      </a:r>
                    </a:p>
                  </a:txBody>
                  <a:tcPr anchor="ctr">
                    <a:lnL>
                      <a:noFill/>
                    </a:lnL>
                    <a:lnR>
                      <a:noFill/>
                    </a:lnR>
                    <a:lnT>
                      <a:noFill/>
                    </a:lnT>
                    <a:lnB>
                      <a:noFill/>
                    </a:lnB>
                    <a:noFill/>
                  </a:tcPr>
                </a:tc>
                <a:extLst>
                  <a:ext uri="{0D108BD9-81ED-4DB2-BD59-A6C34878D82A}">
                    <a16:rowId xmlns:a16="http://schemas.microsoft.com/office/drawing/2014/main" val="964849244"/>
                  </a:ext>
                </a:extLst>
              </a:tr>
              <a:tr h="0">
                <a:tc>
                  <a:txBody>
                    <a:bodyPr/>
                    <a:lstStyle/>
                    <a:p>
                      <a:r>
                        <a:rPr lang="en-US" b="1"/>
                        <a:t>the quality (changes may be unacceptable to customer)</a:t>
                      </a:r>
                    </a:p>
                  </a:txBody>
                  <a:tcPr anchor="ctr">
                    <a:lnL>
                      <a:noFill/>
                    </a:lnL>
                    <a:lnR>
                      <a:noFill/>
                    </a:lnR>
                    <a:lnT>
                      <a:noFill/>
                    </a:lnT>
                    <a:lnB>
                      <a:noFill/>
                    </a:lnB>
                    <a:noFill/>
                  </a:tcPr>
                </a:tc>
                <a:tc>
                  <a:txBody>
                    <a:bodyPr/>
                    <a:lstStyle/>
                    <a:p>
                      <a:pPr algn="r" rtl="1"/>
                      <a:r>
                        <a:rPr lang="ar-EG" dirty="0"/>
                        <a:t>الجودة (قد تكون التغييرات غير مقبولة للعميل)</a:t>
                      </a:r>
                    </a:p>
                  </a:txBody>
                  <a:tcPr anchor="ctr">
                    <a:lnL>
                      <a:noFill/>
                    </a:lnL>
                    <a:lnR>
                      <a:noFill/>
                    </a:lnR>
                    <a:lnT>
                      <a:noFill/>
                    </a:lnT>
                    <a:lnB>
                      <a:noFill/>
                    </a:lnB>
                    <a:noFill/>
                  </a:tcPr>
                </a:tc>
                <a:extLst>
                  <a:ext uri="{0D108BD9-81ED-4DB2-BD59-A6C34878D82A}">
                    <a16:rowId xmlns:a16="http://schemas.microsoft.com/office/drawing/2014/main" val="1655166684"/>
                  </a:ext>
                </a:extLst>
              </a:tr>
              <a:tr h="0">
                <a:tc>
                  <a:txBody>
                    <a:bodyPr/>
                    <a:lstStyle/>
                    <a:p>
                      <a:r>
                        <a:rPr lang="en-US" b="1"/>
                        <a:t>the human resources (more or less staff)</a:t>
                      </a:r>
                    </a:p>
                  </a:txBody>
                  <a:tcPr anchor="ctr">
                    <a:lnL>
                      <a:noFill/>
                    </a:lnL>
                    <a:lnR>
                      <a:noFill/>
                    </a:lnR>
                    <a:lnT>
                      <a:noFill/>
                    </a:lnT>
                    <a:lnB>
                      <a:noFill/>
                    </a:lnB>
                    <a:noFill/>
                  </a:tcPr>
                </a:tc>
                <a:tc>
                  <a:txBody>
                    <a:bodyPr/>
                    <a:lstStyle/>
                    <a:p>
                      <a:pPr algn="r" rtl="1"/>
                      <a:r>
                        <a:rPr lang="ar-EG" dirty="0"/>
                        <a:t>الموارد البشرية (المزيد أو أقل من الموظفين)</a:t>
                      </a:r>
                    </a:p>
                  </a:txBody>
                  <a:tcPr anchor="ctr">
                    <a:lnL>
                      <a:noFill/>
                    </a:lnL>
                    <a:lnR>
                      <a:noFill/>
                    </a:lnR>
                    <a:lnT>
                      <a:noFill/>
                    </a:lnT>
                    <a:lnB>
                      <a:noFill/>
                    </a:lnB>
                    <a:noFill/>
                  </a:tcPr>
                </a:tc>
                <a:extLst>
                  <a:ext uri="{0D108BD9-81ED-4DB2-BD59-A6C34878D82A}">
                    <a16:rowId xmlns:a16="http://schemas.microsoft.com/office/drawing/2014/main" val="855991375"/>
                  </a:ext>
                </a:extLst>
              </a:tr>
              <a:tr h="0">
                <a:tc>
                  <a:txBody>
                    <a:bodyPr/>
                    <a:lstStyle/>
                    <a:p>
                      <a:r>
                        <a:rPr lang="en-US" b="1"/>
                        <a:t>Communication management (need for simple vs. sophisticated system)</a:t>
                      </a:r>
                    </a:p>
                  </a:txBody>
                  <a:tcPr anchor="ctr">
                    <a:lnL>
                      <a:noFill/>
                    </a:lnL>
                    <a:lnR>
                      <a:noFill/>
                    </a:lnR>
                    <a:lnT>
                      <a:noFill/>
                    </a:lnT>
                    <a:lnB>
                      <a:noFill/>
                    </a:lnB>
                    <a:noFill/>
                  </a:tcPr>
                </a:tc>
                <a:tc>
                  <a:txBody>
                    <a:bodyPr/>
                    <a:lstStyle/>
                    <a:p>
                      <a:pPr algn="r" rtl="1"/>
                      <a:r>
                        <a:rPr lang="ar-EG" dirty="0"/>
                        <a:t>إدارة الاتصالات (الحاجة إلى نظام بسيط أو معقد)</a:t>
                      </a:r>
                    </a:p>
                  </a:txBody>
                  <a:tcPr anchor="ctr">
                    <a:lnL>
                      <a:noFill/>
                    </a:lnL>
                    <a:lnR>
                      <a:noFill/>
                    </a:lnR>
                    <a:lnT>
                      <a:noFill/>
                    </a:lnT>
                    <a:lnB>
                      <a:noFill/>
                    </a:lnB>
                    <a:noFill/>
                  </a:tcPr>
                </a:tc>
                <a:extLst>
                  <a:ext uri="{0D108BD9-81ED-4DB2-BD59-A6C34878D82A}">
                    <a16:rowId xmlns:a16="http://schemas.microsoft.com/office/drawing/2014/main" val="3295534852"/>
                  </a:ext>
                </a:extLst>
              </a:tr>
              <a:tr h="0">
                <a:tc>
                  <a:txBody>
                    <a:bodyPr/>
                    <a:lstStyle/>
                    <a:p>
                      <a:r>
                        <a:rPr lang="en-US" b="1" dirty="0"/>
                        <a:t>the risk exposure (might increase or decrease)</a:t>
                      </a:r>
                    </a:p>
                  </a:txBody>
                  <a:tcPr anchor="ctr">
                    <a:lnL>
                      <a:noFill/>
                    </a:lnL>
                    <a:lnR>
                      <a:noFill/>
                    </a:lnR>
                    <a:lnT>
                      <a:noFill/>
                    </a:lnT>
                    <a:lnB>
                      <a:noFill/>
                    </a:lnB>
                    <a:noFill/>
                  </a:tcPr>
                </a:tc>
                <a:tc>
                  <a:txBody>
                    <a:bodyPr/>
                    <a:lstStyle/>
                    <a:p>
                      <a:pPr algn="r" rtl="1"/>
                      <a:r>
                        <a:rPr lang="ar-EG" dirty="0"/>
                        <a:t>التعرض للمخاطر (قد يزداد أو ينقص)</a:t>
                      </a:r>
                    </a:p>
                  </a:txBody>
                  <a:tcPr anchor="ctr">
                    <a:lnL>
                      <a:noFill/>
                    </a:lnL>
                    <a:lnR>
                      <a:noFill/>
                    </a:lnR>
                    <a:lnT>
                      <a:noFill/>
                    </a:lnT>
                    <a:lnB>
                      <a:noFill/>
                    </a:lnB>
                    <a:noFill/>
                  </a:tcPr>
                </a:tc>
                <a:extLst>
                  <a:ext uri="{0D108BD9-81ED-4DB2-BD59-A6C34878D82A}">
                    <a16:rowId xmlns:a16="http://schemas.microsoft.com/office/drawing/2014/main" val="2356090651"/>
                  </a:ext>
                </a:extLst>
              </a:tr>
            </a:tbl>
          </a:graphicData>
        </a:graphic>
      </p:graphicFrame>
      <p:sp>
        <p:nvSpPr>
          <p:cNvPr id="18" name="Rectangle 1">
            <a:extLst>
              <a:ext uri="{FF2B5EF4-FFF2-40B4-BE49-F238E27FC236}">
                <a16:creationId xmlns:a16="http://schemas.microsoft.com/office/drawing/2014/main" id="{29E2D0D5-B95B-6458-8ED6-1B3609DFAEA5}"/>
              </a:ext>
            </a:extLst>
          </p:cNvPr>
          <p:cNvSpPr>
            <a:spLocks noChangeArrowheads="1"/>
          </p:cNvSpPr>
          <p:nvPr/>
        </p:nvSpPr>
        <p:spPr bwMode="auto">
          <a:xfrm>
            <a:off x="838200" y="21272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9" name="Table 18">
            <a:extLst>
              <a:ext uri="{FF2B5EF4-FFF2-40B4-BE49-F238E27FC236}">
                <a16:creationId xmlns:a16="http://schemas.microsoft.com/office/drawing/2014/main" id="{7DE2BC14-45D3-6F5A-7205-0CE0184EBC81}"/>
              </a:ext>
            </a:extLst>
          </p:cNvPr>
          <p:cNvGraphicFramePr>
            <a:graphicFrameLocks noGrp="1"/>
          </p:cNvGraphicFramePr>
          <p:nvPr>
            <p:extLst>
              <p:ext uri="{D42A27DB-BD31-4B8C-83A1-F6EECF244321}">
                <p14:modId xmlns:p14="http://schemas.microsoft.com/office/powerpoint/2010/main" val="2171984452"/>
              </p:ext>
            </p:extLst>
          </p:nvPr>
        </p:nvGraphicFramePr>
        <p:xfrm>
          <a:off x="1697479" y="471357"/>
          <a:ext cx="7981372" cy="396240"/>
        </p:xfrm>
        <a:graphic>
          <a:graphicData uri="http://schemas.openxmlformats.org/drawingml/2006/table">
            <a:tbl>
              <a:tblPr/>
              <a:tblGrid>
                <a:gridCol w="3990686">
                  <a:extLst>
                    <a:ext uri="{9D8B030D-6E8A-4147-A177-3AD203B41FA5}">
                      <a16:colId xmlns:a16="http://schemas.microsoft.com/office/drawing/2014/main" val="3035112546"/>
                    </a:ext>
                  </a:extLst>
                </a:gridCol>
                <a:gridCol w="3990686">
                  <a:extLst>
                    <a:ext uri="{9D8B030D-6E8A-4147-A177-3AD203B41FA5}">
                      <a16:colId xmlns:a16="http://schemas.microsoft.com/office/drawing/2014/main" val="1301435597"/>
                    </a:ext>
                  </a:extLst>
                </a:gridCol>
              </a:tblGrid>
              <a:tr h="0">
                <a:tc>
                  <a:txBody>
                    <a:bodyPr/>
                    <a:lstStyle/>
                    <a:p>
                      <a:r>
                        <a:rPr lang="en-US" sz="2000" b="1" dirty="0"/>
                        <a:t>Changes in scope may affect:</a:t>
                      </a:r>
                    </a:p>
                  </a:txBody>
                  <a:tcPr anchor="ctr">
                    <a:lnL>
                      <a:noFill/>
                    </a:lnL>
                    <a:lnR>
                      <a:noFill/>
                    </a:lnR>
                    <a:lnT>
                      <a:noFill/>
                    </a:lnT>
                    <a:lnB>
                      <a:noFill/>
                    </a:lnB>
                    <a:noFill/>
                  </a:tcPr>
                </a:tc>
                <a:tc>
                  <a:txBody>
                    <a:bodyPr/>
                    <a:lstStyle/>
                    <a:p>
                      <a:pPr algn="r"/>
                      <a:r>
                        <a:rPr lang="ar-EG" sz="2000" b="0" dirty="0"/>
                        <a:t>قد تؤثر التغييرات في النطاق على:</a:t>
                      </a:r>
                    </a:p>
                  </a:txBody>
                  <a:tcPr anchor="ctr">
                    <a:lnL>
                      <a:noFill/>
                    </a:lnL>
                    <a:lnR>
                      <a:noFill/>
                    </a:lnR>
                    <a:lnT>
                      <a:noFill/>
                    </a:lnT>
                    <a:lnB>
                      <a:noFill/>
                    </a:lnB>
                    <a:noFill/>
                  </a:tcPr>
                </a:tc>
                <a:extLst>
                  <a:ext uri="{0D108BD9-81ED-4DB2-BD59-A6C34878D82A}">
                    <a16:rowId xmlns:a16="http://schemas.microsoft.com/office/drawing/2014/main" val="2415668238"/>
                  </a:ext>
                </a:extLst>
              </a:tr>
            </a:tbl>
          </a:graphicData>
        </a:graphic>
      </p:graphicFrame>
    </p:spTree>
    <p:extLst>
      <p:ext uri="{BB962C8B-B14F-4D97-AF65-F5344CB8AC3E}">
        <p14:creationId xmlns:p14="http://schemas.microsoft.com/office/powerpoint/2010/main" val="2349936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CF709BB-48DD-76A5-F0E2-A5C19DE73FD0}"/>
              </a:ext>
            </a:extLst>
          </p:cNvPr>
          <p:cNvSpPr txBox="1">
            <a:spLocks noChangeArrowheads="1"/>
          </p:cNvSpPr>
          <p:nvPr/>
        </p:nvSpPr>
        <p:spPr>
          <a:xfrm>
            <a:off x="1981200" y="539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600" b="1"/>
              <a:t>Scope Management cuts across all Phases of the Project Life cycle</a:t>
            </a:r>
            <a:endParaRPr lang="en-US" altLang="en-US" sz="3600" dirty="0"/>
          </a:p>
        </p:txBody>
      </p:sp>
      <p:sp>
        <p:nvSpPr>
          <p:cNvPr id="11" name="Text Box 20">
            <a:extLst>
              <a:ext uri="{FF2B5EF4-FFF2-40B4-BE49-F238E27FC236}">
                <a16:creationId xmlns:a16="http://schemas.microsoft.com/office/drawing/2014/main" id="{271E19B8-F290-B8EC-382D-F0FE56F5202D}"/>
              </a:ext>
            </a:extLst>
          </p:cNvPr>
          <p:cNvSpPr txBox="1">
            <a:spLocks noChangeArrowheads="1"/>
          </p:cNvSpPr>
          <p:nvPr/>
        </p:nvSpPr>
        <p:spPr bwMode="auto">
          <a:xfrm>
            <a:off x="4779963" y="5464175"/>
            <a:ext cx="238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cs typeface="Arial" panose="020B0604020202020204" pitchFamily="34" charset="0"/>
              </a:rPr>
              <a:t>Project life cycle</a:t>
            </a:r>
            <a:endParaRPr lang="en-US" altLang="en-US" sz="2400">
              <a:cs typeface="Arial" panose="020B0604020202020204" pitchFamily="34" charset="0"/>
            </a:endParaRPr>
          </a:p>
        </p:txBody>
      </p:sp>
      <p:sp>
        <p:nvSpPr>
          <p:cNvPr id="12" name="Line 21">
            <a:extLst>
              <a:ext uri="{FF2B5EF4-FFF2-40B4-BE49-F238E27FC236}">
                <a16:creationId xmlns:a16="http://schemas.microsoft.com/office/drawing/2014/main" id="{0953D982-5046-0A79-EFBA-F1A7387E1247}"/>
              </a:ext>
            </a:extLst>
          </p:cNvPr>
          <p:cNvSpPr>
            <a:spLocks noChangeShapeType="1"/>
          </p:cNvSpPr>
          <p:nvPr/>
        </p:nvSpPr>
        <p:spPr bwMode="auto">
          <a:xfrm flipH="1">
            <a:off x="1992313" y="5734050"/>
            <a:ext cx="27352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sp>
        <p:nvSpPr>
          <p:cNvPr id="13" name="Line 22">
            <a:extLst>
              <a:ext uri="{FF2B5EF4-FFF2-40B4-BE49-F238E27FC236}">
                <a16:creationId xmlns:a16="http://schemas.microsoft.com/office/drawing/2014/main" id="{9CB077DA-7E0C-4FC8-B6A6-676EA128DB00}"/>
              </a:ext>
            </a:extLst>
          </p:cNvPr>
          <p:cNvSpPr>
            <a:spLocks noChangeShapeType="1"/>
          </p:cNvSpPr>
          <p:nvPr/>
        </p:nvSpPr>
        <p:spPr bwMode="auto">
          <a:xfrm>
            <a:off x="7104063" y="5734050"/>
            <a:ext cx="295275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424F6C79-36F6-7F9E-A8E6-CE347C034935}"/>
              </a:ext>
            </a:extLst>
          </p:cNvPr>
          <p:cNvGraphicFramePr>
            <a:graphicFrameLocks noGrp="1"/>
          </p:cNvGraphicFramePr>
          <p:nvPr>
            <p:extLst>
              <p:ext uri="{D42A27DB-BD31-4B8C-83A1-F6EECF244321}">
                <p14:modId xmlns:p14="http://schemas.microsoft.com/office/powerpoint/2010/main" val="2492261408"/>
              </p:ext>
            </p:extLst>
          </p:nvPr>
        </p:nvGraphicFramePr>
        <p:xfrm>
          <a:off x="854765" y="1294078"/>
          <a:ext cx="10377474" cy="4429068"/>
        </p:xfrm>
        <a:graphic>
          <a:graphicData uri="http://schemas.openxmlformats.org/drawingml/2006/table">
            <a:tbl>
              <a:tblPr/>
              <a:tblGrid>
                <a:gridCol w="5188737">
                  <a:extLst>
                    <a:ext uri="{9D8B030D-6E8A-4147-A177-3AD203B41FA5}">
                      <a16:colId xmlns:a16="http://schemas.microsoft.com/office/drawing/2014/main" val="1783888943"/>
                    </a:ext>
                  </a:extLst>
                </a:gridCol>
                <a:gridCol w="5188737">
                  <a:extLst>
                    <a:ext uri="{9D8B030D-6E8A-4147-A177-3AD203B41FA5}">
                      <a16:colId xmlns:a16="http://schemas.microsoft.com/office/drawing/2014/main" val="3269511108"/>
                    </a:ext>
                  </a:extLst>
                </a:gridCol>
              </a:tblGrid>
              <a:tr h="290089">
                <a:tc>
                  <a:txBody>
                    <a:bodyPr/>
                    <a:lstStyle/>
                    <a:p>
                      <a:r>
                        <a:rPr lang="en-US" sz="1600" b="1" dirty="0"/>
                        <a:t>Project Initiation</a:t>
                      </a:r>
                    </a:p>
                  </a:txBody>
                  <a:tcPr marL="72522" marR="72522" marT="36261" marB="36261" anchor="ctr">
                    <a:lnL>
                      <a:noFill/>
                    </a:lnL>
                    <a:lnR>
                      <a:noFill/>
                    </a:lnR>
                    <a:lnT>
                      <a:noFill/>
                    </a:lnT>
                    <a:lnB>
                      <a:noFill/>
                    </a:lnB>
                    <a:noFill/>
                  </a:tcPr>
                </a:tc>
                <a:tc>
                  <a:txBody>
                    <a:bodyPr/>
                    <a:lstStyle/>
                    <a:p>
                      <a:pPr algn="r" rtl="1"/>
                      <a:r>
                        <a:rPr lang="ar-EG" sz="1600" b="1" dirty="0"/>
                        <a:t>بدء المشروع</a:t>
                      </a:r>
                    </a:p>
                  </a:txBody>
                  <a:tcPr marL="72522" marR="72522" marT="36261" marB="36261" anchor="ctr">
                    <a:lnL>
                      <a:noFill/>
                    </a:lnL>
                    <a:lnR>
                      <a:noFill/>
                    </a:lnR>
                    <a:lnT>
                      <a:noFill/>
                    </a:lnT>
                    <a:lnB>
                      <a:noFill/>
                    </a:lnB>
                    <a:noFill/>
                  </a:tcPr>
                </a:tc>
                <a:extLst>
                  <a:ext uri="{0D108BD9-81ED-4DB2-BD59-A6C34878D82A}">
                    <a16:rowId xmlns:a16="http://schemas.microsoft.com/office/drawing/2014/main" val="2636143951"/>
                  </a:ext>
                </a:extLst>
              </a:tr>
              <a:tr h="290089">
                <a:tc>
                  <a:txBody>
                    <a:bodyPr/>
                    <a:lstStyle/>
                    <a:p>
                      <a:r>
                        <a:rPr lang="en-US" sz="1600"/>
                        <a:t>Scope identification</a:t>
                      </a:r>
                    </a:p>
                  </a:txBody>
                  <a:tcPr marL="72522" marR="72522" marT="36261" marB="36261" anchor="ctr">
                    <a:lnL>
                      <a:noFill/>
                    </a:lnL>
                    <a:lnR>
                      <a:noFill/>
                    </a:lnR>
                    <a:lnT>
                      <a:noFill/>
                    </a:lnT>
                    <a:lnB>
                      <a:noFill/>
                    </a:lnB>
                    <a:noFill/>
                  </a:tcPr>
                </a:tc>
                <a:tc>
                  <a:txBody>
                    <a:bodyPr/>
                    <a:lstStyle/>
                    <a:p>
                      <a:pPr algn="r" rtl="1"/>
                      <a:r>
                        <a:rPr lang="ar-EG" sz="1600"/>
                        <a:t>تحديد النطاق</a:t>
                      </a:r>
                    </a:p>
                  </a:txBody>
                  <a:tcPr marL="72522" marR="72522" marT="36261" marB="36261" anchor="ctr">
                    <a:lnL>
                      <a:noFill/>
                    </a:lnL>
                    <a:lnR>
                      <a:noFill/>
                    </a:lnR>
                    <a:lnT>
                      <a:noFill/>
                    </a:lnT>
                    <a:lnB>
                      <a:noFill/>
                    </a:lnB>
                    <a:noFill/>
                  </a:tcPr>
                </a:tc>
                <a:extLst>
                  <a:ext uri="{0D108BD9-81ED-4DB2-BD59-A6C34878D82A}">
                    <a16:rowId xmlns:a16="http://schemas.microsoft.com/office/drawing/2014/main" val="2513075208"/>
                  </a:ext>
                </a:extLst>
              </a:tr>
              <a:tr h="290089">
                <a:tc>
                  <a:txBody>
                    <a:bodyPr/>
                    <a:lstStyle/>
                    <a:p>
                      <a:r>
                        <a:rPr lang="en-US" sz="1600"/>
                        <a:t>Team setup</a:t>
                      </a:r>
                    </a:p>
                  </a:txBody>
                  <a:tcPr marL="72522" marR="72522" marT="36261" marB="36261" anchor="ctr">
                    <a:lnL>
                      <a:noFill/>
                    </a:lnL>
                    <a:lnR>
                      <a:noFill/>
                    </a:lnR>
                    <a:lnT>
                      <a:noFill/>
                    </a:lnT>
                    <a:lnB>
                      <a:noFill/>
                    </a:lnB>
                    <a:noFill/>
                  </a:tcPr>
                </a:tc>
                <a:tc>
                  <a:txBody>
                    <a:bodyPr/>
                    <a:lstStyle/>
                    <a:p>
                      <a:pPr algn="r" rtl="1"/>
                      <a:r>
                        <a:rPr lang="ar-EG" sz="1600"/>
                        <a:t>إعداد الفريق</a:t>
                      </a:r>
                    </a:p>
                  </a:txBody>
                  <a:tcPr marL="72522" marR="72522" marT="36261" marB="36261" anchor="ctr">
                    <a:lnL>
                      <a:noFill/>
                    </a:lnL>
                    <a:lnR>
                      <a:noFill/>
                    </a:lnR>
                    <a:lnT>
                      <a:noFill/>
                    </a:lnT>
                    <a:lnB>
                      <a:noFill/>
                    </a:lnB>
                    <a:noFill/>
                  </a:tcPr>
                </a:tc>
                <a:extLst>
                  <a:ext uri="{0D108BD9-81ED-4DB2-BD59-A6C34878D82A}">
                    <a16:rowId xmlns:a16="http://schemas.microsoft.com/office/drawing/2014/main" val="4055178817"/>
                  </a:ext>
                </a:extLst>
              </a:tr>
              <a:tr h="290089">
                <a:tc>
                  <a:txBody>
                    <a:bodyPr/>
                    <a:lstStyle/>
                    <a:p>
                      <a:r>
                        <a:rPr lang="en-US" sz="1600"/>
                        <a:t>Project definition</a:t>
                      </a:r>
                    </a:p>
                  </a:txBody>
                  <a:tcPr marL="72522" marR="72522" marT="36261" marB="36261" anchor="ctr">
                    <a:lnL>
                      <a:noFill/>
                    </a:lnL>
                    <a:lnR>
                      <a:noFill/>
                    </a:lnR>
                    <a:lnT>
                      <a:noFill/>
                    </a:lnT>
                    <a:lnB>
                      <a:noFill/>
                    </a:lnB>
                    <a:noFill/>
                  </a:tcPr>
                </a:tc>
                <a:tc>
                  <a:txBody>
                    <a:bodyPr/>
                    <a:lstStyle/>
                    <a:p>
                      <a:pPr algn="r" rtl="1"/>
                      <a:r>
                        <a:rPr lang="ar-EG" sz="1600" dirty="0"/>
                        <a:t>تعريف المشروع</a:t>
                      </a:r>
                    </a:p>
                  </a:txBody>
                  <a:tcPr marL="72522" marR="72522" marT="36261" marB="36261" anchor="ctr">
                    <a:lnL>
                      <a:noFill/>
                    </a:lnL>
                    <a:lnR>
                      <a:noFill/>
                    </a:lnR>
                    <a:lnT>
                      <a:noFill/>
                    </a:lnT>
                    <a:lnB>
                      <a:noFill/>
                    </a:lnB>
                    <a:noFill/>
                  </a:tcPr>
                </a:tc>
                <a:extLst>
                  <a:ext uri="{0D108BD9-81ED-4DB2-BD59-A6C34878D82A}">
                    <a16:rowId xmlns:a16="http://schemas.microsoft.com/office/drawing/2014/main" val="2402950355"/>
                  </a:ext>
                </a:extLst>
              </a:tr>
              <a:tr h="290089">
                <a:tc>
                  <a:txBody>
                    <a:bodyPr/>
                    <a:lstStyle/>
                    <a:p>
                      <a:r>
                        <a:rPr lang="en-US" sz="1600" b="1"/>
                        <a:t>Project Planning</a:t>
                      </a:r>
                    </a:p>
                  </a:txBody>
                  <a:tcPr marL="72522" marR="72522" marT="36261" marB="36261" anchor="ctr">
                    <a:lnL>
                      <a:noFill/>
                    </a:lnL>
                    <a:lnR>
                      <a:noFill/>
                    </a:lnR>
                    <a:lnT>
                      <a:noFill/>
                    </a:lnT>
                    <a:lnB>
                      <a:noFill/>
                    </a:lnB>
                    <a:noFill/>
                  </a:tcPr>
                </a:tc>
                <a:tc>
                  <a:txBody>
                    <a:bodyPr/>
                    <a:lstStyle/>
                    <a:p>
                      <a:pPr algn="r" rtl="1"/>
                      <a:r>
                        <a:rPr lang="ar-EG" sz="1600" b="1" dirty="0"/>
                        <a:t>تخطيط المشروع</a:t>
                      </a:r>
                    </a:p>
                  </a:txBody>
                  <a:tcPr marL="72522" marR="72522" marT="36261" marB="36261" anchor="ctr">
                    <a:lnL>
                      <a:noFill/>
                    </a:lnL>
                    <a:lnR>
                      <a:noFill/>
                    </a:lnR>
                    <a:lnT>
                      <a:noFill/>
                    </a:lnT>
                    <a:lnB>
                      <a:noFill/>
                    </a:lnB>
                    <a:noFill/>
                  </a:tcPr>
                </a:tc>
                <a:extLst>
                  <a:ext uri="{0D108BD9-81ED-4DB2-BD59-A6C34878D82A}">
                    <a16:rowId xmlns:a16="http://schemas.microsoft.com/office/drawing/2014/main" val="2240529088"/>
                  </a:ext>
                </a:extLst>
              </a:tr>
              <a:tr h="290089">
                <a:tc>
                  <a:txBody>
                    <a:bodyPr/>
                    <a:lstStyle/>
                    <a:p>
                      <a:r>
                        <a:rPr lang="en-US" sz="1600"/>
                        <a:t>WBS</a:t>
                      </a:r>
                    </a:p>
                  </a:txBody>
                  <a:tcPr marL="72522" marR="72522" marT="36261" marB="36261" anchor="ctr">
                    <a:lnL>
                      <a:noFill/>
                    </a:lnL>
                    <a:lnR>
                      <a:noFill/>
                    </a:lnR>
                    <a:lnT>
                      <a:noFill/>
                    </a:lnT>
                    <a:lnB>
                      <a:noFill/>
                    </a:lnB>
                    <a:noFill/>
                  </a:tcPr>
                </a:tc>
                <a:tc>
                  <a:txBody>
                    <a:bodyPr/>
                    <a:lstStyle/>
                    <a:p>
                      <a:pPr algn="r" rtl="1"/>
                      <a:r>
                        <a:rPr lang="ar-EG" sz="1600" dirty="0"/>
                        <a:t>هيكل تقسيم العمل (</a:t>
                      </a:r>
                      <a:r>
                        <a:rPr lang="en-US" sz="1600" dirty="0"/>
                        <a:t>WBS)</a:t>
                      </a:r>
                    </a:p>
                  </a:txBody>
                  <a:tcPr marL="72522" marR="72522" marT="36261" marB="36261" anchor="ctr">
                    <a:lnL>
                      <a:noFill/>
                    </a:lnL>
                    <a:lnR>
                      <a:noFill/>
                    </a:lnR>
                    <a:lnT>
                      <a:noFill/>
                    </a:lnT>
                    <a:lnB>
                      <a:noFill/>
                    </a:lnB>
                    <a:noFill/>
                  </a:tcPr>
                </a:tc>
                <a:extLst>
                  <a:ext uri="{0D108BD9-81ED-4DB2-BD59-A6C34878D82A}">
                    <a16:rowId xmlns:a16="http://schemas.microsoft.com/office/drawing/2014/main" val="3385945602"/>
                  </a:ext>
                </a:extLst>
              </a:tr>
              <a:tr h="290089">
                <a:tc>
                  <a:txBody>
                    <a:bodyPr/>
                    <a:lstStyle/>
                    <a:p>
                      <a:r>
                        <a:rPr lang="en-US" sz="1600"/>
                        <a:t>OBS</a:t>
                      </a:r>
                    </a:p>
                  </a:txBody>
                  <a:tcPr marL="72522" marR="72522" marT="36261" marB="36261" anchor="ctr">
                    <a:lnL>
                      <a:noFill/>
                    </a:lnL>
                    <a:lnR>
                      <a:noFill/>
                    </a:lnR>
                    <a:lnT>
                      <a:noFill/>
                    </a:lnT>
                    <a:lnB>
                      <a:noFill/>
                    </a:lnB>
                    <a:noFill/>
                  </a:tcPr>
                </a:tc>
                <a:tc>
                  <a:txBody>
                    <a:bodyPr/>
                    <a:lstStyle/>
                    <a:p>
                      <a:pPr algn="r" rtl="1"/>
                      <a:r>
                        <a:rPr lang="ar-EG" sz="1600" dirty="0"/>
                        <a:t>هيكل تنظيم المشروع (</a:t>
                      </a:r>
                      <a:r>
                        <a:rPr lang="en-US" sz="1600" dirty="0"/>
                        <a:t>OBS)</a:t>
                      </a:r>
                    </a:p>
                  </a:txBody>
                  <a:tcPr marL="72522" marR="72522" marT="36261" marB="36261" anchor="ctr">
                    <a:lnL>
                      <a:noFill/>
                    </a:lnL>
                    <a:lnR>
                      <a:noFill/>
                    </a:lnR>
                    <a:lnT>
                      <a:noFill/>
                    </a:lnT>
                    <a:lnB>
                      <a:noFill/>
                    </a:lnB>
                    <a:noFill/>
                  </a:tcPr>
                </a:tc>
                <a:extLst>
                  <a:ext uri="{0D108BD9-81ED-4DB2-BD59-A6C34878D82A}">
                    <a16:rowId xmlns:a16="http://schemas.microsoft.com/office/drawing/2014/main" val="3122949812"/>
                  </a:ext>
                </a:extLst>
              </a:tr>
              <a:tr h="290089">
                <a:tc>
                  <a:txBody>
                    <a:bodyPr/>
                    <a:lstStyle/>
                    <a:p>
                      <a:r>
                        <a:rPr lang="en-US" sz="1600"/>
                        <a:t>Scheduling</a:t>
                      </a:r>
                    </a:p>
                  </a:txBody>
                  <a:tcPr marL="72522" marR="72522" marT="36261" marB="36261" anchor="ctr">
                    <a:lnL>
                      <a:noFill/>
                    </a:lnL>
                    <a:lnR>
                      <a:noFill/>
                    </a:lnR>
                    <a:lnT>
                      <a:noFill/>
                    </a:lnT>
                    <a:lnB>
                      <a:noFill/>
                    </a:lnB>
                    <a:noFill/>
                  </a:tcPr>
                </a:tc>
                <a:tc>
                  <a:txBody>
                    <a:bodyPr/>
                    <a:lstStyle/>
                    <a:p>
                      <a:pPr algn="r" rtl="1"/>
                      <a:r>
                        <a:rPr lang="ar-EG" sz="1600" dirty="0"/>
                        <a:t>الجدولة</a:t>
                      </a:r>
                    </a:p>
                  </a:txBody>
                  <a:tcPr marL="72522" marR="72522" marT="36261" marB="36261" anchor="ctr">
                    <a:lnL>
                      <a:noFill/>
                    </a:lnL>
                    <a:lnR>
                      <a:noFill/>
                    </a:lnR>
                    <a:lnT>
                      <a:noFill/>
                    </a:lnT>
                    <a:lnB>
                      <a:noFill/>
                    </a:lnB>
                    <a:noFill/>
                  </a:tcPr>
                </a:tc>
                <a:extLst>
                  <a:ext uri="{0D108BD9-81ED-4DB2-BD59-A6C34878D82A}">
                    <a16:rowId xmlns:a16="http://schemas.microsoft.com/office/drawing/2014/main" val="2948103088"/>
                  </a:ext>
                </a:extLst>
              </a:tr>
              <a:tr h="290089">
                <a:tc>
                  <a:txBody>
                    <a:bodyPr/>
                    <a:lstStyle/>
                    <a:p>
                      <a:r>
                        <a:rPr lang="en-US" sz="1600" b="1"/>
                        <a:t>Project Execution and Control</a:t>
                      </a:r>
                    </a:p>
                  </a:txBody>
                  <a:tcPr marL="72522" marR="72522" marT="36261" marB="36261" anchor="ctr">
                    <a:lnL>
                      <a:noFill/>
                    </a:lnL>
                    <a:lnR>
                      <a:noFill/>
                    </a:lnR>
                    <a:lnT>
                      <a:noFill/>
                    </a:lnT>
                    <a:lnB>
                      <a:noFill/>
                    </a:lnB>
                    <a:noFill/>
                  </a:tcPr>
                </a:tc>
                <a:tc>
                  <a:txBody>
                    <a:bodyPr/>
                    <a:lstStyle/>
                    <a:p>
                      <a:pPr algn="r" rtl="1"/>
                      <a:r>
                        <a:rPr lang="ar-EG" sz="1600" b="1" dirty="0"/>
                        <a:t>تنفيذ المشروع والتحكم فيه</a:t>
                      </a:r>
                    </a:p>
                  </a:txBody>
                  <a:tcPr marL="72522" marR="72522" marT="36261" marB="36261" anchor="ctr">
                    <a:lnL>
                      <a:noFill/>
                    </a:lnL>
                    <a:lnR>
                      <a:noFill/>
                    </a:lnR>
                    <a:lnT>
                      <a:noFill/>
                    </a:lnT>
                    <a:lnB>
                      <a:noFill/>
                    </a:lnB>
                    <a:noFill/>
                  </a:tcPr>
                </a:tc>
                <a:extLst>
                  <a:ext uri="{0D108BD9-81ED-4DB2-BD59-A6C34878D82A}">
                    <a16:rowId xmlns:a16="http://schemas.microsoft.com/office/drawing/2014/main" val="2205338900"/>
                  </a:ext>
                </a:extLst>
              </a:tr>
              <a:tr h="290089">
                <a:tc>
                  <a:txBody>
                    <a:bodyPr/>
                    <a:lstStyle/>
                    <a:p>
                      <a:r>
                        <a:rPr lang="en-US" sz="1600"/>
                        <a:t>Network diagrams</a:t>
                      </a:r>
                    </a:p>
                  </a:txBody>
                  <a:tcPr marL="72522" marR="72522" marT="36261" marB="36261" anchor="ctr">
                    <a:lnL>
                      <a:noFill/>
                    </a:lnL>
                    <a:lnR>
                      <a:noFill/>
                    </a:lnR>
                    <a:lnT>
                      <a:noFill/>
                    </a:lnT>
                    <a:lnB>
                      <a:noFill/>
                    </a:lnB>
                    <a:noFill/>
                  </a:tcPr>
                </a:tc>
                <a:tc>
                  <a:txBody>
                    <a:bodyPr/>
                    <a:lstStyle/>
                    <a:p>
                      <a:pPr algn="r" rtl="1"/>
                      <a:r>
                        <a:rPr lang="ar-EG" sz="1600" dirty="0"/>
                        <a:t>الرسوم البيانية للشبكة</a:t>
                      </a:r>
                    </a:p>
                  </a:txBody>
                  <a:tcPr marL="72522" marR="72522" marT="36261" marB="36261" anchor="ctr">
                    <a:lnL>
                      <a:noFill/>
                    </a:lnL>
                    <a:lnR>
                      <a:noFill/>
                    </a:lnR>
                    <a:lnT>
                      <a:noFill/>
                    </a:lnT>
                    <a:lnB>
                      <a:noFill/>
                    </a:lnB>
                    <a:noFill/>
                  </a:tcPr>
                </a:tc>
                <a:extLst>
                  <a:ext uri="{0D108BD9-81ED-4DB2-BD59-A6C34878D82A}">
                    <a16:rowId xmlns:a16="http://schemas.microsoft.com/office/drawing/2014/main" val="1479950800"/>
                  </a:ext>
                </a:extLst>
              </a:tr>
              <a:tr h="290089">
                <a:tc>
                  <a:txBody>
                    <a:bodyPr/>
                    <a:lstStyle/>
                    <a:p>
                      <a:r>
                        <a:rPr lang="en-US" sz="1600"/>
                        <a:t>Reporting</a:t>
                      </a:r>
                    </a:p>
                  </a:txBody>
                  <a:tcPr marL="72522" marR="72522" marT="36261" marB="36261" anchor="ctr">
                    <a:lnL>
                      <a:noFill/>
                    </a:lnL>
                    <a:lnR>
                      <a:noFill/>
                    </a:lnR>
                    <a:lnT>
                      <a:noFill/>
                    </a:lnT>
                    <a:lnB>
                      <a:noFill/>
                    </a:lnB>
                    <a:noFill/>
                  </a:tcPr>
                </a:tc>
                <a:tc>
                  <a:txBody>
                    <a:bodyPr/>
                    <a:lstStyle/>
                    <a:p>
                      <a:pPr algn="r" rtl="1"/>
                      <a:r>
                        <a:rPr lang="ar-EG" sz="1600" dirty="0"/>
                        <a:t>إعداد التقارير</a:t>
                      </a:r>
                    </a:p>
                  </a:txBody>
                  <a:tcPr marL="72522" marR="72522" marT="36261" marB="36261" anchor="ctr">
                    <a:lnL>
                      <a:noFill/>
                    </a:lnL>
                    <a:lnR>
                      <a:noFill/>
                    </a:lnR>
                    <a:lnT>
                      <a:noFill/>
                    </a:lnT>
                    <a:lnB>
                      <a:noFill/>
                    </a:lnB>
                    <a:noFill/>
                  </a:tcPr>
                </a:tc>
                <a:extLst>
                  <a:ext uri="{0D108BD9-81ED-4DB2-BD59-A6C34878D82A}">
                    <a16:rowId xmlns:a16="http://schemas.microsoft.com/office/drawing/2014/main" val="3841430342"/>
                  </a:ext>
                </a:extLst>
              </a:tr>
              <a:tr h="290089">
                <a:tc>
                  <a:txBody>
                    <a:bodyPr/>
                    <a:lstStyle/>
                    <a:p>
                      <a:r>
                        <a:rPr lang="en-US" sz="1600" b="1"/>
                        <a:t>Project Closing</a:t>
                      </a:r>
                    </a:p>
                  </a:txBody>
                  <a:tcPr marL="72522" marR="72522" marT="36261" marB="36261" anchor="ctr">
                    <a:lnL>
                      <a:noFill/>
                    </a:lnL>
                    <a:lnR>
                      <a:noFill/>
                    </a:lnR>
                    <a:lnT>
                      <a:noFill/>
                    </a:lnT>
                    <a:lnB>
                      <a:noFill/>
                    </a:lnB>
                    <a:noFill/>
                  </a:tcPr>
                </a:tc>
                <a:tc>
                  <a:txBody>
                    <a:bodyPr/>
                    <a:lstStyle/>
                    <a:p>
                      <a:pPr algn="r" rtl="1"/>
                      <a:r>
                        <a:rPr lang="ar-EG" sz="1600" b="1" dirty="0"/>
                        <a:t>إغلاق المشروع</a:t>
                      </a:r>
                    </a:p>
                  </a:txBody>
                  <a:tcPr marL="72522" marR="72522" marT="36261" marB="36261" anchor="ctr">
                    <a:lnL>
                      <a:noFill/>
                    </a:lnL>
                    <a:lnR>
                      <a:noFill/>
                    </a:lnR>
                    <a:lnT>
                      <a:noFill/>
                    </a:lnT>
                    <a:lnB>
                      <a:noFill/>
                    </a:lnB>
                    <a:noFill/>
                  </a:tcPr>
                </a:tc>
                <a:extLst>
                  <a:ext uri="{0D108BD9-81ED-4DB2-BD59-A6C34878D82A}">
                    <a16:rowId xmlns:a16="http://schemas.microsoft.com/office/drawing/2014/main" val="1314626565"/>
                  </a:ext>
                </a:extLst>
              </a:tr>
              <a:tr h="290089">
                <a:tc>
                  <a:txBody>
                    <a:bodyPr/>
                    <a:lstStyle/>
                    <a:p>
                      <a:r>
                        <a:rPr lang="en-US" sz="1600"/>
                        <a:t>Hand over</a:t>
                      </a:r>
                    </a:p>
                  </a:txBody>
                  <a:tcPr marL="72522" marR="72522" marT="36261" marB="36261" anchor="ctr">
                    <a:lnL>
                      <a:noFill/>
                    </a:lnL>
                    <a:lnR>
                      <a:noFill/>
                    </a:lnR>
                    <a:lnT>
                      <a:noFill/>
                    </a:lnT>
                    <a:lnB>
                      <a:noFill/>
                    </a:lnB>
                    <a:noFill/>
                  </a:tcPr>
                </a:tc>
                <a:tc>
                  <a:txBody>
                    <a:bodyPr/>
                    <a:lstStyle/>
                    <a:p>
                      <a:pPr algn="r" rtl="1"/>
                      <a:r>
                        <a:rPr lang="ar-EG" sz="1600" dirty="0"/>
                        <a:t>التسليم</a:t>
                      </a:r>
                    </a:p>
                  </a:txBody>
                  <a:tcPr marL="72522" marR="72522" marT="36261" marB="36261" anchor="ctr">
                    <a:lnL>
                      <a:noFill/>
                    </a:lnL>
                    <a:lnR>
                      <a:noFill/>
                    </a:lnR>
                    <a:lnT>
                      <a:noFill/>
                    </a:lnT>
                    <a:lnB>
                      <a:noFill/>
                    </a:lnB>
                    <a:noFill/>
                  </a:tcPr>
                </a:tc>
                <a:extLst>
                  <a:ext uri="{0D108BD9-81ED-4DB2-BD59-A6C34878D82A}">
                    <a16:rowId xmlns:a16="http://schemas.microsoft.com/office/drawing/2014/main" val="1692959145"/>
                  </a:ext>
                </a:extLst>
              </a:tr>
              <a:tr h="290089">
                <a:tc>
                  <a:txBody>
                    <a:bodyPr/>
                    <a:lstStyle/>
                    <a:p>
                      <a:r>
                        <a:rPr lang="en-US" sz="1600"/>
                        <a:t>Commission</a:t>
                      </a:r>
                    </a:p>
                  </a:txBody>
                  <a:tcPr marL="72522" marR="72522" marT="36261" marB="36261" anchor="ctr">
                    <a:lnL>
                      <a:noFill/>
                    </a:lnL>
                    <a:lnR>
                      <a:noFill/>
                    </a:lnR>
                    <a:lnT>
                      <a:noFill/>
                    </a:lnT>
                    <a:lnB>
                      <a:noFill/>
                    </a:lnB>
                    <a:noFill/>
                  </a:tcPr>
                </a:tc>
                <a:tc>
                  <a:txBody>
                    <a:bodyPr/>
                    <a:lstStyle/>
                    <a:p>
                      <a:pPr algn="r" rtl="1"/>
                      <a:r>
                        <a:rPr lang="ar-EG" sz="1600" dirty="0"/>
                        <a:t>التكليف</a:t>
                      </a:r>
                    </a:p>
                  </a:txBody>
                  <a:tcPr marL="72522" marR="72522" marT="36261" marB="36261" anchor="ctr">
                    <a:lnL>
                      <a:noFill/>
                    </a:lnL>
                    <a:lnR>
                      <a:noFill/>
                    </a:lnR>
                    <a:lnT>
                      <a:noFill/>
                    </a:lnT>
                    <a:lnB>
                      <a:noFill/>
                    </a:lnB>
                    <a:noFill/>
                  </a:tcPr>
                </a:tc>
                <a:extLst>
                  <a:ext uri="{0D108BD9-81ED-4DB2-BD59-A6C34878D82A}">
                    <a16:rowId xmlns:a16="http://schemas.microsoft.com/office/drawing/2014/main" val="469163325"/>
                  </a:ext>
                </a:extLst>
              </a:tr>
            </a:tbl>
          </a:graphicData>
        </a:graphic>
      </p:graphicFrame>
      <p:sp>
        <p:nvSpPr>
          <p:cNvPr id="4" name="Rectangle 1">
            <a:extLst>
              <a:ext uri="{FF2B5EF4-FFF2-40B4-BE49-F238E27FC236}">
                <a16:creationId xmlns:a16="http://schemas.microsoft.com/office/drawing/2014/main" id="{0E53AF7D-FA15-9140-BB9D-4ADFFE83FD6F}"/>
              </a:ext>
            </a:extLst>
          </p:cNvPr>
          <p:cNvSpPr>
            <a:spLocks noChangeArrowheads="1"/>
          </p:cNvSpPr>
          <p:nvPr/>
        </p:nvSpPr>
        <p:spPr bwMode="auto">
          <a:xfrm>
            <a:off x="1925638"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1101739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8B334B9-AADD-04D6-833C-2F0513C9CAD7}"/>
              </a:ext>
            </a:extLst>
          </p:cNvPr>
          <p:cNvSpPr txBox="1">
            <a:spLocks noChangeArrowheads="1"/>
          </p:cNvSpPr>
          <p:nvPr/>
        </p:nvSpPr>
        <p:spPr>
          <a:xfrm>
            <a:off x="2057400" y="285334"/>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400" dirty="0"/>
              <a:t>Scope Management comprises:</a:t>
            </a:r>
            <a:r>
              <a:rPr lang="ar-EG" altLang="en-US" sz="2400" dirty="0"/>
              <a:t>تشمل إدارة نطاق المشروع على:     </a:t>
            </a:r>
            <a:endParaRPr lang="en-US" altLang="en-US" sz="2400" dirty="0"/>
          </a:p>
        </p:txBody>
      </p:sp>
      <p:graphicFrame>
        <p:nvGraphicFramePr>
          <p:cNvPr id="3" name="Table 2">
            <a:extLst>
              <a:ext uri="{FF2B5EF4-FFF2-40B4-BE49-F238E27FC236}">
                <a16:creationId xmlns:a16="http://schemas.microsoft.com/office/drawing/2014/main" id="{39079F3B-9462-2E34-0CCC-A3528C257D7C}"/>
              </a:ext>
            </a:extLst>
          </p:cNvPr>
          <p:cNvGraphicFramePr>
            <a:graphicFrameLocks noGrp="1"/>
          </p:cNvGraphicFramePr>
          <p:nvPr>
            <p:extLst>
              <p:ext uri="{D42A27DB-BD31-4B8C-83A1-F6EECF244321}">
                <p14:modId xmlns:p14="http://schemas.microsoft.com/office/powerpoint/2010/main" val="1503302223"/>
              </p:ext>
            </p:extLst>
          </p:nvPr>
        </p:nvGraphicFramePr>
        <p:xfrm>
          <a:off x="2861214" y="1691640"/>
          <a:ext cx="7553740" cy="3383280"/>
        </p:xfrm>
        <a:graphic>
          <a:graphicData uri="http://schemas.openxmlformats.org/drawingml/2006/table">
            <a:tbl>
              <a:tblPr/>
              <a:tblGrid>
                <a:gridCol w="3597210">
                  <a:extLst>
                    <a:ext uri="{9D8B030D-6E8A-4147-A177-3AD203B41FA5}">
                      <a16:colId xmlns:a16="http://schemas.microsoft.com/office/drawing/2014/main" val="2913459956"/>
                    </a:ext>
                  </a:extLst>
                </a:gridCol>
                <a:gridCol w="3956530">
                  <a:extLst>
                    <a:ext uri="{9D8B030D-6E8A-4147-A177-3AD203B41FA5}">
                      <a16:colId xmlns:a16="http://schemas.microsoft.com/office/drawing/2014/main" val="1229007493"/>
                    </a:ext>
                  </a:extLst>
                </a:gridCol>
              </a:tblGrid>
              <a:tr h="0">
                <a:tc>
                  <a:txBody>
                    <a:bodyPr/>
                    <a:lstStyle/>
                    <a:p>
                      <a:r>
                        <a:rPr lang="en-US" sz="2400" b="1" u="sng" dirty="0"/>
                        <a:t>Concept Development</a:t>
                      </a:r>
                      <a:endParaRPr lang="en-US" sz="2400" b="1" dirty="0"/>
                    </a:p>
                    <a:p>
                      <a:r>
                        <a:rPr lang="en-US" sz="2400" b="1" dirty="0"/>
                        <a:t>project initiation</a:t>
                      </a:r>
                    </a:p>
                  </a:txBody>
                  <a:tcPr anchor="ctr">
                    <a:lnL>
                      <a:noFill/>
                    </a:lnL>
                    <a:lnR>
                      <a:noFill/>
                    </a:lnR>
                    <a:lnT>
                      <a:noFill/>
                    </a:lnT>
                    <a:lnB>
                      <a:noFill/>
                    </a:lnB>
                    <a:noFill/>
                  </a:tcPr>
                </a:tc>
                <a:tc>
                  <a:txBody>
                    <a:bodyPr/>
                    <a:lstStyle/>
                    <a:p>
                      <a:pPr algn="r" rtl="1"/>
                      <a:endParaRPr lang="en-US" sz="2400" dirty="0"/>
                    </a:p>
                    <a:p>
                      <a:pPr algn="r" rtl="1"/>
                      <a:r>
                        <a:rPr lang="ar-EG" sz="2400" dirty="0"/>
                        <a:t>بدء المشروع</a:t>
                      </a:r>
                    </a:p>
                  </a:txBody>
                  <a:tcPr anchor="ctr">
                    <a:lnL>
                      <a:noFill/>
                    </a:lnL>
                    <a:lnR>
                      <a:noFill/>
                    </a:lnR>
                    <a:lnT>
                      <a:noFill/>
                    </a:lnT>
                    <a:lnB>
                      <a:noFill/>
                    </a:lnB>
                    <a:noFill/>
                  </a:tcPr>
                </a:tc>
                <a:extLst>
                  <a:ext uri="{0D108BD9-81ED-4DB2-BD59-A6C34878D82A}">
                    <a16:rowId xmlns:a16="http://schemas.microsoft.com/office/drawing/2014/main" val="503277868"/>
                  </a:ext>
                </a:extLst>
              </a:tr>
              <a:tr h="0">
                <a:tc>
                  <a:txBody>
                    <a:bodyPr/>
                    <a:lstStyle/>
                    <a:p>
                      <a:r>
                        <a:rPr lang="en-US" sz="2400" b="1"/>
                        <a:t>scope planning</a:t>
                      </a:r>
                    </a:p>
                  </a:txBody>
                  <a:tcPr anchor="ctr">
                    <a:lnL>
                      <a:noFill/>
                    </a:lnL>
                    <a:lnR>
                      <a:noFill/>
                    </a:lnR>
                    <a:lnT>
                      <a:noFill/>
                    </a:lnT>
                    <a:lnB>
                      <a:noFill/>
                    </a:lnB>
                    <a:noFill/>
                  </a:tcPr>
                </a:tc>
                <a:tc>
                  <a:txBody>
                    <a:bodyPr/>
                    <a:lstStyle/>
                    <a:p>
                      <a:pPr algn="r" rtl="1"/>
                      <a:r>
                        <a:rPr lang="ar-EG" sz="2400" dirty="0"/>
                        <a:t>تخطيط النطاق</a:t>
                      </a:r>
                    </a:p>
                  </a:txBody>
                  <a:tcPr anchor="ctr">
                    <a:lnL>
                      <a:noFill/>
                    </a:lnL>
                    <a:lnR>
                      <a:noFill/>
                    </a:lnR>
                    <a:lnT>
                      <a:noFill/>
                    </a:lnT>
                    <a:lnB>
                      <a:noFill/>
                    </a:lnB>
                    <a:noFill/>
                  </a:tcPr>
                </a:tc>
                <a:extLst>
                  <a:ext uri="{0D108BD9-81ED-4DB2-BD59-A6C34878D82A}">
                    <a16:rowId xmlns:a16="http://schemas.microsoft.com/office/drawing/2014/main" val="527212273"/>
                  </a:ext>
                </a:extLst>
              </a:tr>
              <a:tr h="0">
                <a:tc>
                  <a:txBody>
                    <a:bodyPr/>
                    <a:lstStyle/>
                    <a:p>
                      <a:endParaRPr lang="en-US" sz="2400" b="1" dirty="0"/>
                    </a:p>
                    <a:p>
                      <a:r>
                        <a:rPr lang="en-US" sz="2400" b="1" u="sng" dirty="0"/>
                        <a:t>Getting the detail sorted</a:t>
                      </a:r>
                    </a:p>
                    <a:p>
                      <a:r>
                        <a:rPr lang="en-US" sz="2400" b="1" dirty="0"/>
                        <a:t>scope definition</a:t>
                      </a:r>
                    </a:p>
                  </a:txBody>
                  <a:tcPr anchor="ctr">
                    <a:lnL>
                      <a:noFill/>
                    </a:lnL>
                    <a:lnR>
                      <a:noFill/>
                    </a:lnR>
                    <a:lnT>
                      <a:noFill/>
                    </a:lnT>
                    <a:lnB>
                      <a:noFill/>
                    </a:lnB>
                    <a:noFill/>
                  </a:tcPr>
                </a:tc>
                <a:tc>
                  <a:txBody>
                    <a:bodyPr/>
                    <a:lstStyle/>
                    <a:p>
                      <a:pPr algn="r" rtl="1"/>
                      <a:endParaRPr lang="en-US" sz="2400" dirty="0"/>
                    </a:p>
                    <a:p>
                      <a:pPr algn="r" rtl="1"/>
                      <a:endParaRPr lang="en-US" sz="2400" dirty="0"/>
                    </a:p>
                    <a:p>
                      <a:pPr algn="r" rtl="1"/>
                      <a:r>
                        <a:rPr lang="ar-EG" sz="2400" dirty="0"/>
                        <a:t>تعريف النطاق</a:t>
                      </a:r>
                    </a:p>
                  </a:txBody>
                  <a:tcPr anchor="ctr">
                    <a:lnL>
                      <a:noFill/>
                    </a:lnL>
                    <a:lnR>
                      <a:noFill/>
                    </a:lnR>
                    <a:lnT>
                      <a:noFill/>
                    </a:lnT>
                    <a:lnB>
                      <a:noFill/>
                    </a:lnB>
                    <a:noFill/>
                  </a:tcPr>
                </a:tc>
                <a:extLst>
                  <a:ext uri="{0D108BD9-81ED-4DB2-BD59-A6C34878D82A}">
                    <a16:rowId xmlns:a16="http://schemas.microsoft.com/office/drawing/2014/main" val="3400593162"/>
                  </a:ext>
                </a:extLst>
              </a:tr>
              <a:tr h="0">
                <a:tc>
                  <a:txBody>
                    <a:bodyPr/>
                    <a:lstStyle/>
                    <a:p>
                      <a:r>
                        <a:rPr lang="en-US" sz="2400" b="1"/>
                        <a:t>scope verification</a:t>
                      </a:r>
                    </a:p>
                  </a:txBody>
                  <a:tcPr anchor="ctr">
                    <a:lnL>
                      <a:noFill/>
                    </a:lnL>
                    <a:lnR>
                      <a:noFill/>
                    </a:lnR>
                    <a:lnT>
                      <a:noFill/>
                    </a:lnT>
                    <a:lnB>
                      <a:noFill/>
                    </a:lnB>
                    <a:noFill/>
                  </a:tcPr>
                </a:tc>
                <a:tc>
                  <a:txBody>
                    <a:bodyPr/>
                    <a:lstStyle/>
                    <a:p>
                      <a:pPr algn="r" rtl="1"/>
                      <a:r>
                        <a:rPr lang="ar-EG" sz="2400" dirty="0"/>
                        <a:t>التحقق من النطاق</a:t>
                      </a:r>
                    </a:p>
                  </a:txBody>
                  <a:tcPr anchor="ctr">
                    <a:lnL>
                      <a:noFill/>
                    </a:lnL>
                    <a:lnR>
                      <a:noFill/>
                    </a:lnR>
                    <a:lnT>
                      <a:noFill/>
                    </a:lnT>
                    <a:lnB>
                      <a:noFill/>
                    </a:lnB>
                    <a:noFill/>
                  </a:tcPr>
                </a:tc>
                <a:extLst>
                  <a:ext uri="{0D108BD9-81ED-4DB2-BD59-A6C34878D82A}">
                    <a16:rowId xmlns:a16="http://schemas.microsoft.com/office/drawing/2014/main" val="1120015602"/>
                  </a:ext>
                </a:extLst>
              </a:tr>
              <a:tr h="0">
                <a:tc>
                  <a:txBody>
                    <a:bodyPr/>
                    <a:lstStyle/>
                    <a:p>
                      <a:r>
                        <a:rPr lang="en-US" sz="2400" b="1"/>
                        <a:t>scope change control</a:t>
                      </a:r>
                    </a:p>
                  </a:txBody>
                  <a:tcPr anchor="ctr">
                    <a:lnL>
                      <a:noFill/>
                    </a:lnL>
                    <a:lnR>
                      <a:noFill/>
                    </a:lnR>
                    <a:lnT>
                      <a:noFill/>
                    </a:lnT>
                    <a:lnB>
                      <a:noFill/>
                    </a:lnB>
                    <a:noFill/>
                  </a:tcPr>
                </a:tc>
                <a:tc>
                  <a:txBody>
                    <a:bodyPr/>
                    <a:lstStyle/>
                    <a:p>
                      <a:pPr algn="r" rtl="1"/>
                      <a:r>
                        <a:rPr lang="ar-EG" sz="2400" dirty="0"/>
                        <a:t>التحكم في تغييرات النطاق</a:t>
                      </a:r>
                    </a:p>
                  </a:txBody>
                  <a:tcPr anchor="ctr">
                    <a:lnL>
                      <a:noFill/>
                    </a:lnL>
                    <a:lnR>
                      <a:noFill/>
                    </a:lnR>
                    <a:lnT>
                      <a:noFill/>
                    </a:lnT>
                    <a:lnB>
                      <a:noFill/>
                    </a:lnB>
                    <a:noFill/>
                  </a:tcPr>
                </a:tc>
                <a:extLst>
                  <a:ext uri="{0D108BD9-81ED-4DB2-BD59-A6C34878D82A}">
                    <a16:rowId xmlns:a16="http://schemas.microsoft.com/office/drawing/2014/main" val="445546676"/>
                  </a:ext>
                </a:extLst>
              </a:tr>
            </a:tbl>
          </a:graphicData>
        </a:graphic>
      </p:graphicFrame>
      <p:sp>
        <p:nvSpPr>
          <p:cNvPr id="4" name="Rectangle 1">
            <a:extLst>
              <a:ext uri="{FF2B5EF4-FFF2-40B4-BE49-F238E27FC236}">
                <a16:creationId xmlns:a16="http://schemas.microsoft.com/office/drawing/2014/main" id="{D9607E85-9E84-8DAF-E94A-8A04AD84ACEC}"/>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5675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E2F825E-97D3-AD78-41F4-E0D312CD8FE3}"/>
              </a:ext>
            </a:extLst>
          </p:cNvPr>
          <p:cNvSpPr txBox="1">
            <a:spLocks noChangeArrowheads="1"/>
          </p:cNvSpPr>
          <p:nvPr/>
        </p:nvSpPr>
        <p:spPr>
          <a:xfrm>
            <a:off x="2003350" y="27850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a:t>
            </a:r>
            <a:endParaRPr lang="en-US" altLang="en-US" dirty="0"/>
          </a:p>
        </p:txBody>
      </p:sp>
      <p:graphicFrame>
        <p:nvGraphicFramePr>
          <p:cNvPr id="3" name="Table 2">
            <a:extLst>
              <a:ext uri="{FF2B5EF4-FFF2-40B4-BE49-F238E27FC236}">
                <a16:creationId xmlns:a16="http://schemas.microsoft.com/office/drawing/2014/main" id="{7FF1FB38-2C59-ED48-1A1B-03D31685F253}"/>
              </a:ext>
            </a:extLst>
          </p:cNvPr>
          <p:cNvGraphicFramePr>
            <a:graphicFrameLocks noGrp="1"/>
          </p:cNvGraphicFramePr>
          <p:nvPr>
            <p:extLst>
              <p:ext uri="{D42A27DB-BD31-4B8C-83A1-F6EECF244321}">
                <p14:modId xmlns:p14="http://schemas.microsoft.com/office/powerpoint/2010/main" val="1418273831"/>
              </p:ext>
            </p:extLst>
          </p:nvPr>
        </p:nvGraphicFramePr>
        <p:xfrm>
          <a:off x="1315491" y="1932937"/>
          <a:ext cx="9250018" cy="2590800"/>
        </p:xfrm>
        <a:graphic>
          <a:graphicData uri="http://schemas.openxmlformats.org/drawingml/2006/table">
            <a:tbl>
              <a:tblPr/>
              <a:tblGrid>
                <a:gridCol w="4625009">
                  <a:extLst>
                    <a:ext uri="{9D8B030D-6E8A-4147-A177-3AD203B41FA5}">
                      <a16:colId xmlns:a16="http://schemas.microsoft.com/office/drawing/2014/main" val="490595581"/>
                    </a:ext>
                  </a:extLst>
                </a:gridCol>
                <a:gridCol w="4625009">
                  <a:extLst>
                    <a:ext uri="{9D8B030D-6E8A-4147-A177-3AD203B41FA5}">
                      <a16:colId xmlns:a16="http://schemas.microsoft.com/office/drawing/2014/main" val="3001542939"/>
                    </a:ext>
                  </a:extLst>
                </a:gridCol>
              </a:tblGrid>
              <a:tr h="391870">
                <a:tc>
                  <a:txBody>
                    <a:bodyPr/>
                    <a:lstStyle/>
                    <a:p>
                      <a:r>
                        <a:rPr lang="en-US" sz="2000" b="1" dirty="0"/>
                        <a:t>Project initiation</a:t>
                      </a:r>
                    </a:p>
                  </a:txBody>
                  <a:tcPr anchor="ctr">
                    <a:lnL>
                      <a:noFill/>
                    </a:lnL>
                    <a:lnR>
                      <a:noFill/>
                    </a:lnR>
                    <a:lnT>
                      <a:noFill/>
                    </a:lnT>
                    <a:lnB>
                      <a:noFill/>
                    </a:lnB>
                    <a:noFill/>
                  </a:tcPr>
                </a:tc>
                <a:tc>
                  <a:txBody>
                    <a:bodyPr/>
                    <a:lstStyle/>
                    <a:p>
                      <a:pPr algn="r" rtl="1"/>
                      <a:r>
                        <a:rPr lang="ar-EG" sz="2000" dirty="0"/>
                        <a:t>الالتزام ببدء المرحلة التالية من المشروع</a:t>
                      </a:r>
                    </a:p>
                  </a:txBody>
                  <a:tcPr anchor="ctr">
                    <a:lnL>
                      <a:noFill/>
                    </a:lnL>
                    <a:lnR>
                      <a:noFill/>
                    </a:lnR>
                    <a:lnT>
                      <a:noFill/>
                    </a:lnT>
                    <a:lnB>
                      <a:noFill/>
                    </a:lnB>
                    <a:noFill/>
                  </a:tcPr>
                </a:tc>
                <a:extLst>
                  <a:ext uri="{0D108BD9-81ED-4DB2-BD59-A6C34878D82A}">
                    <a16:rowId xmlns:a16="http://schemas.microsoft.com/office/drawing/2014/main" val="1350064533"/>
                  </a:ext>
                </a:extLst>
              </a:tr>
              <a:tr h="391870">
                <a:tc>
                  <a:txBody>
                    <a:bodyPr/>
                    <a:lstStyle/>
                    <a:p>
                      <a:r>
                        <a:rPr lang="en-US" sz="2000" b="1"/>
                        <a:t>Scope planning</a:t>
                      </a:r>
                    </a:p>
                  </a:txBody>
                  <a:tcPr anchor="ctr">
                    <a:lnL>
                      <a:noFill/>
                    </a:lnL>
                    <a:lnR>
                      <a:noFill/>
                    </a:lnR>
                    <a:lnT>
                      <a:noFill/>
                    </a:lnT>
                    <a:lnB>
                      <a:noFill/>
                    </a:lnB>
                    <a:noFill/>
                  </a:tcPr>
                </a:tc>
                <a:tc>
                  <a:txBody>
                    <a:bodyPr/>
                    <a:lstStyle/>
                    <a:p>
                      <a:pPr algn="r" rtl="1"/>
                      <a:r>
                        <a:rPr lang="ar-EG" sz="2000"/>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a16="http://schemas.microsoft.com/office/drawing/2014/main" val="1251170020"/>
                  </a:ext>
                </a:extLst>
              </a:tr>
              <a:tr h="391870">
                <a:tc>
                  <a:txBody>
                    <a:bodyPr/>
                    <a:lstStyle/>
                    <a:p>
                      <a:r>
                        <a:rPr lang="en-US" sz="2000" b="1"/>
                        <a:t>Scope verification</a:t>
                      </a:r>
                    </a:p>
                  </a:txBody>
                  <a:tcPr anchor="ctr">
                    <a:lnL>
                      <a:noFill/>
                    </a:lnL>
                    <a:lnR>
                      <a:noFill/>
                    </a:lnR>
                    <a:lnT>
                      <a:noFill/>
                    </a:lnT>
                    <a:lnB>
                      <a:noFill/>
                    </a:lnB>
                    <a:noFill/>
                  </a:tcPr>
                </a:tc>
                <a:tc>
                  <a:txBody>
                    <a:bodyPr/>
                    <a:lstStyle/>
                    <a:p>
                      <a:pPr algn="r" rtl="1"/>
                      <a:r>
                        <a:rPr lang="ar-EG" sz="2000"/>
                        <a:t>توثيق قبول نطاق المشروع</a:t>
                      </a:r>
                    </a:p>
                  </a:txBody>
                  <a:tcPr anchor="ctr">
                    <a:lnL>
                      <a:noFill/>
                    </a:lnL>
                    <a:lnR>
                      <a:noFill/>
                    </a:lnR>
                    <a:lnT>
                      <a:noFill/>
                    </a:lnT>
                    <a:lnB>
                      <a:noFill/>
                    </a:lnB>
                    <a:noFill/>
                  </a:tcPr>
                </a:tc>
                <a:extLst>
                  <a:ext uri="{0D108BD9-81ED-4DB2-BD59-A6C34878D82A}">
                    <a16:rowId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a16="http://schemas.microsoft.com/office/drawing/2014/main" val="486357728"/>
                  </a:ext>
                </a:extLst>
              </a:tr>
            </a:tbl>
          </a:graphicData>
        </a:graphic>
      </p:graphicFrame>
      <p:sp>
        <p:nvSpPr>
          <p:cNvPr id="4" name="Rectangle 1">
            <a:extLst>
              <a:ext uri="{FF2B5EF4-FFF2-40B4-BE49-F238E27FC236}">
                <a16:creationId xmlns:a16="http://schemas.microsoft.com/office/drawing/2014/main" id="{302BA5BF-7347-28A4-FDDF-737489A8977E}"/>
              </a:ext>
            </a:extLst>
          </p:cNvPr>
          <p:cNvSpPr>
            <a:spLocks noChangeArrowheads="1"/>
          </p:cNvSpPr>
          <p:nvPr/>
        </p:nvSpPr>
        <p:spPr bwMode="auto">
          <a:xfrm>
            <a:off x="838200" y="27670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2870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085" y="1244727"/>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EED15AE-019A-87C2-2DB5-CD15DC50BFC4}"/>
              </a:ext>
            </a:extLst>
          </p:cNvPr>
          <p:cNvSpPr txBox="1">
            <a:spLocks noChangeArrowheads="1"/>
          </p:cNvSpPr>
          <p:nvPr/>
        </p:nvSpPr>
        <p:spPr>
          <a:xfrm>
            <a:off x="1981200" y="27638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Project scope management</a:t>
            </a:r>
          </a:p>
        </p:txBody>
      </p:sp>
      <p:graphicFrame>
        <p:nvGraphicFramePr>
          <p:cNvPr id="3" name="Table 2">
            <a:extLst>
              <a:ext uri="{FF2B5EF4-FFF2-40B4-BE49-F238E27FC236}">
                <a16:creationId xmlns:a16="http://schemas.microsoft.com/office/drawing/2014/main" id="{7828994B-5DD6-CB18-8AFC-FE9FC2AA3C0A}"/>
              </a:ext>
            </a:extLst>
          </p:cNvPr>
          <p:cNvGraphicFramePr>
            <a:graphicFrameLocks noGrp="1"/>
          </p:cNvGraphicFramePr>
          <p:nvPr>
            <p:extLst>
              <p:ext uri="{D42A27DB-BD31-4B8C-83A1-F6EECF244321}">
                <p14:modId xmlns:p14="http://schemas.microsoft.com/office/powerpoint/2010/main" val="1358665194"/>
              </p:ext>
            </p:extLst>
          </p:nvPr>
        </p:nvGraphicFramePr>
        <p:xfrm>
          <a:off x="725420" y="2209513"/>
          <a:ext cx="10515600" cy="1859280"/>
        </p:xfrm>
        <a:graphic>
          <a:graphicData uri="http://schemas.openxmlformats.org/drawingml/2006/table">
            <a:tbl>
              <a:tblPr/>
              <a:tblGrid>
                <a:gridCol w="5257800">
                  <a:extLst>
                    <a:ext uri="{9D8B030D-6E8A-4147-A177-3AD203B41FA5}">
                      <a16:colId xmlns:a16="http://schemas.microsoft.com/office/drawing/2014/main" val="2509216426"/>
                    </a:ext>
                  </a:extLst>
                </a:gridCol>
                <a:gridCol w="5257800">
                  <a:extLst>
                    <a:ext uri="{9D8B030D-6E8A-4147-A177-3AD203B41FA5}">
                      <a16:colId xmlns:a16="http://schemas.microsoft.com/office/drawing/2014/main" val="2977601279"/>
                    </a:ext>
                  </a:extLst>
                </a:gridCol>
              </a:tblGrid>
              <a:tr h="0">
                <a:tc>
                  <a:txBody>
                    <a:bodyPr/>
                    <a:lstStyle/>
                    <a:p>
                      <a:r>
                        <a:rPr lang="en-US" sz="2200" dirty="0"/>
                        <a:t>Initiation and planning are about developing the concept of the project</a:t>
                      </a:r>
                    </a:p>
                  </a:txBody>
                  <a:tcPr anchor="ctr">
                    <a:lnL>
                      <a:noFill/>
                    </a:lnL>
                    <a:lnR>
                      <a:noFill/>
                    </a:lnR>
                    <a:lnT>
                      <a:noFill/>
                    </a:lnT>
                    <a:lnB>
                      <a:noFill/>
                    </a:lnB>
                    <a:noFill/>
                  </a:tcPr>
                </a:tc>
                <a:tc>
                  <a:txBody>
                    <a:bodyPr/>
                    <a:lstStyle/>
                    <a:p>
                      <a:pPr algn="r" rtl="1"/>
                      <a:r>
                        <a:rPr lang="ar-EG" sz="2200" dirty="0"/>
                        <a:t>البدء والتخطيط يتعلقان بتطوير مفهوم المشروع</a:t>
                      </a:r>
                    </a:p>
                  </a:txBody>
                  <a:tcPr anchor="ctr">
                    <a:lnL>
                      <a:noFill/>
                    </a:lnL>
                    <a:lnR>
                      <a:noFill/>
                    </a:lnR>
                    <a:lnT>
                      <a:noFill/>
                    </a:lnT>
                    <a:lnB>
                      <a:noFill/>
                    </a:lnB>
                    <a:noFill/>
                  </a:tcPr>
                </a:tc>
                <a:extLst>
                  <a:ext uri="{0D108BD9-81ED-4DB2-BD59-A6C34878D82A}">
                    <a16:rowId xmlns:a16="http://schemas.microsoft.com/office/drawing/2014/main" val="3156989141"/>
                  </a:ext>
                </a:extLst>
              </a:tr>
              <a:tr h="0">
                <a:tc>
                  <a:txBody>
                    <a:bodyPr/>
                    <a:lstStyle/>
                    <a:p>
                      <a:r>
                        <a:rPr lang="en-US" sz="2200"/>
                        <a:t>Entails identifying and defining the project's objectives and goals, as provided by the project sponsor or owner</a:t>
                      </a:r>
                    </a:p>
                  </a:txBody>
                  <a:tcPr anchor="ctr">
                    <a:lnL>
                      <a:noFill/>
                    </a:lnL>
                    <a:lnR>
                      <a:noFill/>
                    </a:lnR>
                    <a:lnT>
                      <a:noFill/>
                    </a:lnT>
                    <a:lnB>
                      <a:noFill/>
                    </a:lnB>
                    <a:noFill/>
                  </a:tcPr>
                </a:tc>
                <a:tc>
                  <a:txBody>
                    <a:bodyPr/>
                    <a:lstStyle/>
                    <a:p>
                      <a:pPr algn="r" rtl="1"/>
                      <a:r>
                        <a:rPr lang="ar-EG" sz="2200" dirty="0"/>
                        <a:t>يتضمن تحديد وتعريف أهداف المشروع كما يوفرها راعي المشروع أو المالك</a:t>
                      </a:r>
                    </a:p>
                  </a:txBody>
                  <a:tcPr anchor="ctr">
                    <a:lnL>
                      <a:noFill/>
                    </a:lnL>
                    <a:lnR>
                      <a:noFill/>
                    </a:lnR>
                    <a:lnT>
                      <a:noFill/>
                    </a:lnT>
                    <a:lnB>
                      <a:noFill/>
                    </a:lnB>
                    <a:noFill/>
                  </a:tcPr>
                </a:tc>
                <a:extLst>
                  <a:ext uri="{0D108BD9-81ED-4DB2-BD59-A6C34878D82A}">
                    <a16:rowId xmlns:a16="http://schemas.microsoft.com/office/drawing/2014/main" val="3334634313"/>
                  </a:ext>
                </a:extLst>
              </a:tr>
            </a:tbl>
          </a:graphicData>
        </a:graphic>
      </p:graphicFrame>
    </p:spTree>
    <p:extLst>
      <p:ext uri="{BB962C8B-B14F-4D97-AF65-F5344CB8AC3E}">
        <p14:creationId xmlns:p14="http://schemas.microsoft.com/office/powerpoint/2010/main" val="225599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F689C41-7F87-9C97-DDCF-8B446993476E}"/>
              </a:ext>
            </a:extLst>
          </p:cNvPr>
          <p:cNvSpPr txBox="1">
            <a:spLocks noChangeArrowheads="1"/>
          </p:cNvSpPr>
          <p:nvPr/>
        </p:nvSpPr>
        <p:spPr>
          <a:xfrm>
            <a:off x="1754608" y="268963"/>
            <a:ext cx="1093873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a:t>
            </a:r>
            <a:endParaRPr lang="en-US" altLang="en-US" dirty="0"/>
          </a:p>
        </p:txBody>
      </p:sp>
      <p:graphicFrame>
        <p:nvGraphicFramePr>
          <p:cNvPr id="3" name="Table 2">
            <a:extLst>
              <a:ext uri="{FF2B5EF4-FFF2-40B4-BE49-F238E27FC236}">
                <a16:creationId xmlns:a16="http://schemas.microsoft.com/office/drawing/2014/main" id="{B00AAC4A-06EE-0050-C152-62173DCF2EC3}"/>
              </a:ext>
            </a:extLst>
          </p:cNvPr>
          <p:cNvGraphicFramePr>
            <a:graphicFrameLocks noGrp="1"/>
          </p:cNvGraphicFramePr>
          <p:nvPr>
            <p:extLst>
              <p:ext uri="{D42A27DB-BD31-4B8C-83A1-F6EECF244321}">
                <p14:modId xmlns:p14="http://schemas.microsoft.com/office/powerpoint/2010/main" val="702272127"/>
              </p:ext>
            </p:extLst>
          </p:nvPr>
        </p:nvGraphicFramePr>
        <p:xfrm>
          <a:off x="1315491" y="1932937"/>
          <a:ext cx="9250018" cy="2590800"/>
        </p:xfrm>
        <a:graphic>
          <a:graphicData uri="http://schemas.openxmlformats.org/drawingml/2006/table">
            <a:tbl>
              <a:tblPr/>
              <a:tblGrid>
                <a:gridCol w="4625009">
                  <a:extLst>
                    <a:ext uri="{9D8B030D-6E8A-4147-A177-3AD203B41FA5}">
                      <a16:colId xmlns:a16="http://schemas.microsoft.com/office/drawing/2014/main" val="490595581"/>
                    </a:ext>
                  </a:extLst>
                </a:gridCol>
                <a:gridCol w="4625009">
                  <a:extLst>
                    <a:ext uri="{9D8B030D-6E8A-4147-A177-3AD203B41FA5}">
                      <a16:colId xmlns:a16="http://schemas.microsoft.com/office/drawing/2014/main" val="3001542939"/>
                    </a:ext>
                  </a:extLst>
                </a:gridCol>
              </a:tblGrid>
              <a:tr h="391870">
                <a:tc>
                  <a:txBody>
                    <a:bodyPr/>
                    <a:lstStyle/>
                    <a:p>
                      <a:r>
                        <a:rPr lang="en-US" sz="2000" b="1" u="sng" dirty="0">
                          <a:solidFill>
                            <a:schemeClr val="accent1"/>
                          </a:solidFill>
                        </a:rPr>
                        <a:t>Project initiation</a:t>
                      </a:r>
                    </a:p>
                  </a:txBody>
                  <a:tcPr anchor="ctr">
                    <a:lnL>
                      <a:noFill/>
                    </a:lnL>
                    <a:lnR>
                      <a:noFill/>
                    </a:lnR>
                    <a:lnT>
                      <a:noFill/>
                    </a:lnT>
                    <a:lnB>
                      <a:noFill/>
                    </a:lnB>
                    <a:noFill/>
                  </a:tcPr>
                </a:tc>
                <a:tc>
                  <a:txBody>
                    <a:bodyPr/>
                    <a:lstStyle/>
                    <a:p>
                      <a:pPr algn="r" rtl="1"/>
                      <a:r>
                        <a:rPr lang="ar-EG" sz="2000" u="sng" dirty="0">
                          <a:solidFill>
                            <a:schemeClr val="accent1"/>
                          </a:solidFill>
                        </a:rPr>
                        <a:t>الالتزام ببدء المرحلة التالية من المشروع</a:t>
                      </a:r>
                    </a:p>
                  </a:txBody>
                  <a:tcPr anchor="ctr">
                    <a:lnL>
                      <a:noFill/>
                    </a:lnL>
                    <a:lnR>
                      <a:noFill/>
                    </a:lnR>
                    <a:lnT>
                      <a:noFill/>
                    </a:lnT>
                    <a:lnB>
                      <a:noFill/>
                    </a:lnB>
                    <a:noFill/>
                  </a:tcPr>
                </a:tc>
                <a:extLst>
                  <a:ext uri="{0D108BD9-81ED-4DB2-BD59-A6C34878D82A}">
                    <a16:rowId xmlns:a16="http://schemas.microsoft.com/office/drawing/2014/main" val="1350064533"/>
                  </a:ext>
                </a:extLst>
              </a:tr>
              <a:tr h="391870">
                <a:tc>
                  <a:txBody>
                    <a:bodyPr/>
                    <a:lstStyle/>
                    <a:p>
                      <a:r>
                        <a:rPr lang="en-US" sz="2000" b="1" dirty="0"/>
                        <a:t>Scope planning</a:t>
                      </a:r>
                    </a:p>
                  </a:txBody>
                  <a:tcPr anchor="ctr">
                    <a:lnL>
                      <a:noFill/>
                    </a:lnL>
                    <a:lnR>
                      <a:noFill/>
                    </a:lnR>
                    <a:lnT>
                      <a:noFill/>
                    </a:lnT>
                    <a:lnB>
                      <a:noFill/>
                    </a:lnB>
                    <a:noFill/>
                  </a:tcPr>
                </a:tc>
                <a:tc>
                  <a:txBody>
                    <a:bodyPr/>
                    <a:lstStyle/>
                    <a:p>
                      <a:pPr algn="r" rtl="1"/>
                      <a:r>
                        <a:rPr lang="ar-EG" sz="2000"/>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a16="http://schemas.microsoft.com/office/drawing/2014/main" val="1251170020"/>
                  </a:ext>
                </a:extLst>
              </a:tr>
              <a:tr h="391870">
                <a:tc>
                  <a:txBody>
                    <a:bodyPr/>
                    <a:lstStyle/>
                    <a:p>
                      <a:r>
                        <a:rPr lang="en-US" sz="2000" b="1"/>
                        <a:t>Scope verification</a:t>
                      </a:r>
                    </a:p>
                  </a:txBody>
                  <a:tcPr anchor="ctr">
                    <a:lnL>
                      <a:noFill/>
                    </a:lnL>
                    <a:lnR>
                      <a:noFill/>
                    </a:lnR>
                    <a:lnT>
                      <a:noFill/>
                    </a:lnT>
                    <a:lnB>
                      <a:noFill/>
                    </a:lnB>
                    <a:noFill/>
                  </a:tcPr>
                </a:tc>
                <a:tc>
                  <a:txBody>
                    <a:bodyPr/>
                    <a:lstStyle/>
                    <a:p>
                      <a:pPr algn="r" rtl="1"/>
                      <a:r>
                        <a:rPr lang="ar-EG" sz="2000"/>
                        <a:t>توثيق قبول نطاق المشروع</a:t>
                      </a:r>
                    </a:p>
                  </a:txBody>
                  <a:tcPr anchor="ctr">
                    <a:lnL>
                      <a:noFill/>
                    </a:lnL>
                    <a:lnR>
                      <a:noFill/>
                    </a:lnR>
                    <a:lnT>
                      <a:noFill/>
                    </a:lnT>
                    <a:lnB>
                      <a:noFill/>
                    </a:lnB>
                    <a:noFill/>
                  </a:tcPr>
                </a:tc>
                <a:extLst>
                  <a:ext uri="{0D108BD9-81ED-4DB2-BD59-A6C34878D82A}">
                    <a16:rowId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a16="http://schemas.microsoft.com/office/drawing/2014/main" val="486357728"/>
                  </a:ext>
                </a:extLst>
              </a:tr>
            </a:tbl>
          </a:graphicData>
        </a:graphic>
      </p:graphicFrame>
    </p:spTree>
    <p:extLst>
      <p:ext uri="{BB962C8B-B14F-4D97-AF65-F5344CB8AC3E}">
        <p14:creationId xmlns:p14="http://schemas.microsoft.com/office/powerpoint/2010/main" val="246008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81100B14-5E7E-0600-E4BC-61898DE26031}"/>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4800"/>
              <a:t>Project Initiation – step 1</a:t>
            </a:r>
            <a:endParaRPr lang="en-US" altLang="en-US" sz="4800" dirty="0"/>
          </a:p>
        </p:txBody>
      </p:sp>
      <p:graphicFrame>
        <p:nvGraphicFramePr>
          <p:cNvPr id="3" name="Table 2">
            <a:extLst>
              <a:ext uri="{FF2B5EF4-FFF2-40B4-BE49-F238E27FC236}">
                <a16:creationId xmlns:a16="http://schemas.microsoft.com/office/drawing/2014/main" id="{7A5C3842-2F9D-2919-D212-C8F6C102468F}"/>
              </a:ext>
            </a:extLst>
          </p:cNvPr>
          <p:cNvGraphicFramePr>
            <a:graphicFrameLocks noGrp="1"/>
          </p:cNvGraphicFramePr>
          <p:nvPr>
            <p:extLst>
              <p:ext uri="{D42A27DB-BD31-4B8C-83A1-F6EECF244321}">
                <p14:modId xmlns:p14="http://schemas.microsoft.com/office/powerpoint/2010/main" val="3260592742"/>
              </p:ext>
            </p:extLst>
          </p:nvPr>
        </p:nvGraphicFramePr>
        <p:xfrm>
          <a:off x="730124" y="1421424"/>
          <a:ext cx="10515600" cy="4693920"/>
        </p:xfrm>
        <a:graphic>
          <a:graphicData uri="http://schemas.openxmlformats.org/drawingml/2006/table">
            <a:tbl>
              <a:tblPr/>
              <a:tblGrid>
                <a:gridCol w="5257800">
                  <a:extLst>
                    <a:ext uri="{9D8B030D-6E8A-4147-A177-3AD203B41FA5}">
                      <a16:colId xmlns:a16="http://schemas.microsoft.com/office/drawing/2014/main" val="199712197"/>
                    </a:ext>
                  </a:extLst>
                </a:gridCol>
                <a:gridCol w="5257800">
                  <a:extLst>
                    <a:ext uri="{9D8B030D-6E8A-4147-A177-3AD203B41FA5}">
                      <a16:colId xmlns:a16="http://schemas.microsoft.com/office/drawing/2014/main" val="4292549946"/>
                    </a:ext>
                  </a:extLst>
                </a:gridCol>
              </a:tblGrid>
              <a:tr h="0">
                <a:tc>
                  <a:txBody>
                    <a:bodyPr/>
                    <a:lstStyle/>
                    <a:p>
                      <a:pPr algn="ctr"/>
                      <a:r>
                        <a:rPr lang="en-US" sz="2000" b="1" dirty="0"/>
                        <a:t>One of the most important parts of project initiation is to define the project</a:t>
                      </a:r>
                    </a:p>
                  </a:txBody>
                  <a:tcPr anchor="ctr">
                    <a:lnL>
                      <a:noFill/>
                    </a:lnL>
                    <a:lnR>
                      <a:noFill/>
                    </a:lnR>
                    <a:lnT>
                      <a:noFill/>
                    </a:lnT>
                    <a:lnB>
                      <a:noFill/>
                    </a:lnB>
                    <a:noFill/>
                  </a:tcPr>
                </a:tc>
                <a:tc>
                  <a:txBody>
                    <a:bodyPr/>
                    <a:lstStyle/>
                    <a:p>
                      <a:pPr algn="ctr" rtl="1"/>
                      <a:r>
                        <a:rPr lang="ar-EG" sz="2000" dirty="0"/>
                        <a:t>أحد أهم أجزاء بدء المشروع هو تعريف المشروع</a:t>
                      </a:r>
                    </a:p>
                  </a:txBody>
                  <a:tcPr anchor="ctr">
                    <a:lnL>
                      <a:noFill/>
                    </a:lnL>
                    <a:lnR>
                      <a:noFill/>
                    </a:lnR>
                    <a:lnT>
                      <a:noFill/>
                    </a:lnT>
                    <a:lnB>
                      <a:noFill/>
                    </a:lnB>
                    <a:noFill/>
                  </a:tcPr>
                </a:tc>
                <a:extLst>
                  <a:ext uri="{0D108BD9-81ED-4DB2-BD59-A6C34878D82A}">
                    <a16:rowId xmlns:a16="http://schemas.microsoft.com/office/drawing/2014/main" val="91137664"/>
                  </a:ext>
                </a:extLst>
              </a:tr>
              <a:tr h="0">
                <a:tc>
                  <a:txBody>
                    <a:bodyPr/>
                    <a:lstStyle/>
                    <a:p>
                      <a:r>
                        <a:rPr lang="en-US" sz="2000" b="1"/>
                        <a:t>Determines the time, cost, quality, and resource requirements</a:t>
                      </a:r>
                    </a:p>
                  </a:txBody>
                  <a:tcPr anchor="ctr">
                    <a:lnL>
                      <a:noFill/>
                    </a:lnL>
                    <a:lnR>
                      <a:noFill/>
                    </a:lnR>
                    <a:lnT>
                      <a:noFill/>
                    </a:lnT>
                    <a:lnB>
                      <a:noFill/>
                    </a:lnB>
                    <a:noFill/>
                  </a:tcPr>
                </a:tc>
                <a:tc>
                  <a:txBody>
                    <a:bodyPr/>
                    <a:lstStyle/>
                    <a:p>
                      <a:pPr algn="r" rtl="1"/>
                      <a:r>
                        <a:rPr lang="ar-EG" sz="2000"/>
                        <a:t>يحدد الوقت والتكلفة والجودة ومتطلبات الموارد</a:t>
                      </a:r>
                    </a:p>
                  </a:txBody>
                  <a:tcPr anchor="ctr">
                    <a:lnL>
                      <a:noFill/>
                    </a:lnL>
                    <a:lnR>
                      <a:noFill/>
                    </a:lnR>
                    <a:lnT>
                      <a:noFill/>
                    </a:lnT>
                    <a:lnB>
                      <a:noFill/>
                    </a:lnB>
                    <a:noFill/>
                  </a:tcPr>
                </a:tc>
                <a:extLst>
                  <a:ext uri="{0D108BD9-81ED-4DB2-BD59-A6C34878D82A}">
                    <a16:rowId xmlns:a16="http://schemas.microsoft.com/office/drawing/2014/main" val="3803251723"/>
                  </a:ext>
                </a:extLst>
              </a:tr>
              <a:tr h="0">
                <a:tc>
                  <a:txBody>
                    <a:bodyPr/>
                    <a:lstStyle/>
                    <a:p>
                      <a:r>
                        <a:rPr lang="en-US" sz="2000" b="1"/>
                        <a:t>Determines the scope of the project (what’s in/out)</a:t>
                      </a:r>
                    </a:p>
                  </a:txBody>
                  <a:tcPr anchor="ctr">
                    <a:lnL>
                      <a:noFill/>
                    </a:lnL>
                    <a:lnR>
                      <a:noFill/>
                    </a:lnR>
                    <a:lnT>
                      <a:noFill/>
                    </a:lnT>
                    <a:lnB>
                      <a:noFill/>
                    </a:lnB>
                    <a:noFill/>
                  </a:tcPr>
                </a:tc>
                <a:tc>
                  <a:txBody>
                    <a:bodyPr/>
                    <a:lstStyle/>
                    <a:p>
                      <a:pPr algn="r" rtl="1"/>
                      <a:r>
                        <a:rPr lang="ar-EG" sz="2000"/>
                        <a:t>يحدد نطاق المشروع (ما الذي يشمله وما الذي يستبعده)</a:t>
                      </a:r>
                    </a:p>
                  </a:txBody>
                  <a:tcPr anchor="ctr">
                    <a:lnL>
                      <a:noFill/>
                    </a:lnL>
                    <a:lnR>
                      <a:noFill/>
                    </a:lnR>
                    <a:lnT>
                      <a:noFill/>
                    </a:lnT>
                    <a:lnB>
                      <a:noFill/>
                    </a:lnB>
                    <a:noFill/>
                  </a:tcPr>
                </a:tc>
                <a:extLst>
                  <a:ext uri="{0D108BD9-81ED-4DB2-BD59-A6C34878D82A}">
                    <a16:rowId xmlns:a16="http://schemas.microsoft.com/office/drawing/2014/main" val="4011017633"/>
                  </a:ext>
                </a:extLst>
              </a:tr>
              <a:tr h="0">
                <a:tc>
                  <a:txBody>
                    <a:bodyPr/>
                    <a:lstStyle/>
                    <a:p>
                      <a:r>
                        <a:rPr lang="en-US" sz="2000" b="1"/>
                        <a:t>Usually only happens after feasibility study completed</a:t>
                      </a:r>
                    </a:p>
                  </a:txBody>
                  <a:tcPr anchor="ctr">
                    <a:lnL>
                      <a:noFill/>
                    </a:lnL>
                    <a:lnR>
                      <a:noFill/>
                    </a:lnR>
                    <a:lnT>
                      <a:noFill/>
                    </a:lnT>
                    <a:lnB>
                      <a:noFill/>
                    </a:lnB>
                    <a:noFill/>
                  </a:tcPr>
                </a:tc>
                <a:tc>
                  <a:txBody>
                    <a:bodyPr/>
                    <a:lstStyle/>
                    <a:p>
                      <a:pPr algn="r" rtl="1"/>
                      <a:r>
                        <a:rPr lang="ar-EG" sz="2000"/>
                        <a:t>عادةً ما يحدث هذا فقط بعد اكتمال دراسة الجدوى</a:t>
                      </a:r>
                    </a:p>
                  </a:txBody>
                  <a:tcPr anchor="ctr">
                    <a:lnL>
                      <a:noFill/>
                    </a:lnL>
                    <a:lnR>
                      <a:noFill/>
                    </a:lnR>
                    <a:lnT>
                      <a:noFill/>
                    </a:lnT>
                    <a:lnB>
                      <a:noFill/>
                    </a:lnB>
                    <a:noFill/>
                  </a:tcPr>
                </a:tc>
                <a:extLst>
                  <a:ext uri="{0D108BD9-81ED-4DB2-BD59-A6C34878D82A}">
                    <a16:rowId xmlns:a16="http://schemas.microsoft.com/office/drawing/2014/main" val="3508622896"/>
                  </a:ext>
                </a:extLst>
              </a:tr>
              <a:tr h="0">
                <a:tc>
                  <a:txBody>
                    <a:bodyPr/>
                    <a:lstStyle/>
                    <a:p>
                      <a:r>
                        <a:rPr lang="en-US" sz="2000" b="1"/>
                        <a:t>Typical inputs to project initiation:</a:t>
                      </a:r>
                    </a:p>
                  </a:txBody>
                  <a:tcPr anchor="ctr">
                    <a:lnL>
                      <a:noFill/>
                    </a:lnL>
                    <a:lnR>
                      <a:noFill/>
                    </a:lnR>
                    <a:lnT>
                      <a:noFill/>
                    </a:lnT>
                    <a:lnB>
                      <a:noFill/>
                    </a:lnB>
                    <a:noFill/>
                  </a:tcPr>
                </a:tc>
                <a:tc>
                  <a:txBody>
                    <a:bodyPr/>
                    <a:lstStyle/>
                    <a:p>
                      <a:pPr algn="r" rtl="1"/>
                      <a:r>
                        <a:rPr lang="ar-EG" sz="2000"/>
                        <a:t>المدخلات النموذجية لبدء المشروع:</a:t>
                      </a:r>
                    </a:p>
                  </a:txBody>
                  <a:tcPr anchor="ctr">
                    <a:lnL>
                      <a:noFill/>
                    </a:lnL>
                    <a:lnR>
                      <a:noFill/>
                    </a:lnR>
                    <a:lnT>
                      <a:noFill/>
                    </a:lnT>
                    <a:lnB>
                      <a:noFill/>
                    </a:lnB>
                    <a:noFill/>
                  </a:tcPr>
                </a:tc>
                <a:extLst>
                  <a:ext uri="{0D108BD9-81ED-4DB2-BD59-A6C34878D82A}">
                    <a16:rowId xmlns:a16="http://schemas.microsoft.com/office/drawing/2014/main" val="639823286"/>
                  </a:ext>
                </a:extLst>
              </a:tr>
              <a:tr h="0">
                <a:tc>
                  <a:txBody>
                    <a:bodyPr/>
                    <a:lstStyle/>
                    <a:p>
                      <a:r>
                        <a:rPr lang="en-US" sz="2000" b="1"/>
                        <a:t>the product/service description</a:t>
                      </a:r>
                    </a:p>
                  </a:txBody>
                  <a:tcPr anchor="ctr">
                    <a:lnL>
                      <a:noFill/>
                    </a:lnL>
                    <a:lnR>
                      <a:noFill/>
                    </a:lnR>
                    <a:lnT>
                      <a:noFill/>
                    </a:lnT>
                    <a:lnB>
                      <a:noFill/>
                    </a:lnB>
                    <a:noFill/>
                  </a:tcPr>
                </a:tc>
                <a:tc>
                  <a:txBody>
                    <a:bodyPr/>
                    <a:lstStyle/>
                    <a:p>
                      <a:pPr algn="r" rtl="1"/>
                      <a:r>
                        <a:rPr lang="ar-EG" sz="2000"/>
                        <a:t>وصف المنتج / الخدمة</a:t>
                      </a:r>
                    </a:p>
                  </a:txBody>
                  <a:tcPr anchor="ctr">
                    <a:lnL>
                      <a:noFill/>
                    </a:lnL>
                    <a:lnR>
                      <a:noFill/>
                    </a:lnR>
                    <a:lnT>
                      <a:noFill/>
                    </a:lnT>
                    <a:lnB>
                      <a:noFill/>
                    </a:lnB>
                    <a:noFill/>
                  </a:tcPr>
                </a:tc>
                <a:extLst>
                  <a:ext uri="{0D108BD9-81ED-4DB2-BD59-A6C34878D82A}">
                    <a16:rowId xmlns:a16="http://schemas.microsoft.com/office/drawing/2014/main" val="3364489897"/>
                  </a:ext>
                </a:extLst>
              </a:tr>
              <a:tr h="0">
                <a:tc>
                  <a:txBody>
                    <a:bodyPr/>
                    <a:lstStyle/>
                    <a:p>
                      <a:r>
                        <a:rPr lang="en-US" sz="2000" b="1"/>
                        <a:t>the strategic plan of the organization</a:t>
                      </a:r>
                    </a:p>
                  </a:txBody>
                  <a:tcPr anchor="ctr">
                    <a:lnL>
                      <a:noFill/>
                    </a:lnL>
                    <a:lnR>
                      <a:noFill/>
                    </a:lnR>
                    <a:lnT>
                      <a:noFill/>
                    </a:lnT>
                    <a:lnB>
                      <a:noFill/>
                    </a:lnB>
                    <a:noFill/>
                  </a:tcPr>
                </a:tc>
                <a:tc>
                  <a:txBody>
                    <a:bodyPr/>
                    <a:lstStyle/>
                    <a:p>
                      <a:pPr algn="r" rtl="1"/>
                      <a:r>
                        <a:rPr lang="ar-EG" sz="2000"/>
                        <a:t>الخطة الاستراتيجية للمنظمة</a:t>
                      </a:r>
                    </a:p>
                  </a:txBody>
                  <a:tcPr anchor="ctr">
                    <a:lnL>
                      <a:noFill/>
                    </a:lnL>
                    <a:lnR>
                      <a:noFill/>
                    </a:lnR>
                    <a:lnT>
                      <a:noFill/>
                    </a:lnT>
                    <a:lnB>
                      <a:noFill/>
                    </a:lnB>
                    <a:noFill/>
                  </a:tcPr>
                </a:tc>
                <a:extLst>
                  <a:ext uri="{0D108BD9-81ED-4DB2-BD59-A6C34878D82A}">
                    <a16:rowId xmlns:a16="http://schemas.microsoft.com/office/drawing/2014/main" val="2276769007"/>
                  </a:ext>
                </a:extLst>
              </a:tr>
              <a:tr h="0">
                <a:tc>
                  <a:txBody>
                    <a:bodyPr/>
                    <a:lstStyle/>
                    <a:p>
                      <a:r>
                        <a:rPr lang="en-US" sz="2000" b="1" dirty="0"/>
                        <a:t>relevant historical information about similar projects</a:t>
                      </a:r>
                    </a:p>
                  </a:txBody>
                  <a:tcPr anchor="ctr">
                    <a:lnL>
                      <a:noFill/>
                    </a:lnL>
                    <a:lnR>
                      <a:noFill/>
                    </a:lnR>
                    <a:lnT>
                      <a:noFill/>
                    </a:lnT>
                    <a:lnB>
                      <a:noFill/>
                    </a:lnB>
                    <a:noFill/>
                  </a:tcPr>
                </a:tc>
                <a:tc>
                  <a:txBody>
                    <a:bodyPr/>
                    <a:lstStyle/>
                    <a:p>
                      <a:pPr algn="r" rtl="1"/>
                      <a:r>
                        <a:rPr lang="ar-EG" sz="2000" dirty="0"/>
                        <a:t>المعلومات التاريخية ذات الصلة حول مشاريع مماثلة</a:t>
                      </a:r>
                    </a:p>
                  </a:txBody>
                  <a:tcPr anchor="ctr">
                    <a:lnL>
                      <a:noFill/>
                    </a:lnL>
                    <a:lnR>
                      <a:noFill/>
                    </a:lnR>
                    <a:lnT>
                      <a:noFill/>
                    </a:lnT>
                    <a:lnB>
                      <a:noFill/>
                    </a:lnB>
                    <a:noFill/>
                  </a:tcPr>
                </a:tc>
                <a:extLst>
                  <a:ext uri="{0D108BD9-81ED-4DB2-BD59-A6C34878D82A}">
                    <a16:rowId xmlns:a16="http://schemas.microsoft.com/office/drawing/2014/main" val="4055888506"/>
                  </a:ext>
                </a:extLst>
              </a:tr>
            </a:tbl>
          </a:graphicData>
        </a:graphic>
      </p:graphicFrame>
    </p:spTree>
    <p:extLst>
      <p:ext uri="{BB962C8B-B14F-4D97-AF65-F5344CB8AC3E}">
        <p14:creationId xmlns:p14="http://schemas.microsoft.com/office/powerpoint/2010/main" val="2582583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a16="http://schemas.microsoft.com/office/drawing/2014/main" id="{69BFFA3F-B532-7810-281B-319FEAAF4829}"/>
              </a:ext>
            </a:extLst>
          </p:cNvPr>
          <p:cNvSpPr txBox="1">
            <a:spLocks noChangeArrowheads="1"/>
          </p:cNvSpPr>
          <p:nvPr/>
        </p:nvSpPr>
        <p:spPr>
          <a:xfrm>
            <a:off x="1847850" y="1782763"/>
            <a:ext cx="84963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000" dirty="0"/>
              <a:t>Once the project definition has been completed and the scope identified, </a:t>
            </a:r>
            <a:r>
              <a:rPr lang="en-US" altLang="en-US" sz="3000" dirty="0">
                <a:solidFill>
                  <a:schemeClr val="folHlink"/>
                </a:solidFill>
              </a:rPr>
              <a:t>documenting and getting approval</a:t>
            </a:r>
            <a:r>
              <a:rPr lang="en-US" altLang="en-US" sz="3000" dirty="0"/>
              <a:t> of the scope is the next stage.</a:t>
            </a:r>
          </a:p>
          <a:p>
            <a:pPr marL="0" indent="0">
              <a:buNone/>
            </a:pPr>
            <a:endParaRPr lang="ar-EG" altLang="en-US" sz="3000" dirty="0"/>
          </a:p>
          <a:p>
            <a:pPr marL="0" indent="0" algn="r" rtl="1">
              <a:buNone/>
            </a:pPr>
            <a:r>
              <a:rPr lang="ar-EG" sz="3000" dirty="0"/>
              <a:t>بمجرد الانتهاء من تعريف المشروع وتحديد النطاق، فإن توثيق النطاق والحصول على الموافقة عليه هو المرحلة التالية.</a:t>
            </a:r>
            <a:endParaRPr lang="en-US" altLang="en-US" sz="3000" dirty="0"/>
          </a:p>
        </p:txBody>
      </p:sp>
      <p:sp>
        <p:nvSpPr>
          <p:cNvPr id="9" name="Rectangle 5">
            <a:extLst>
              <a:ext uri="{FF2B5EF4-FFF2-40B4-BE49-F238E27FC236}">
                <a16:creationId xmlns:a16="http://schemas.microsoft.com/office/drawing/2014/main" id="{F1AB4406-1A34-6593-7807-9B5510FE825C}"/>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 – step 2</a:t>
            </a:r>
            <a:endParaRPr lang="en-US" altLang="en-US" dirty="0"/>
          </a:p>
        </p:txBody>
      </p:sp>
      <p:pic>
        <p:nvPicPr>
          <p:cNvPr id="13" name="Picture 6" descr="MCj00787680000[1]">
            <a:extLst>
              <a:ext uri="{FF2B5EF4-FFF2-40B4-BE49-F238E27FC236}">
                <a16:creationId xmlns:a16="http://schemas.microsoft.com/office/drawing/2014/main" id="{EE110EE6-20DC-45BD-4C58-A4FF08B820FA}"/>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0171340" y="4881734"/>
            <a:ext cx="1330851" cy="1174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3746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4864BC7-3058-2CB0-F628-0B5A8526EC3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6000" dirty="0"/>
              <a:t>Tools and techniques </a:t>
            </a:r>
          </a:p>
        </p:txBody>
      </p:sp>
      <p:graphicFrame>
        <p:nvGraphicFramePr>
          <p:cNvPr id="4" name="Table 3">
            <a:extLst>
              <a:ext uri="{FF2B5EF4-FFF2-40B4-BE49-F238E27FC236}">
                <a16:creationId xmlns:a16="http://schemas.microsoft.com/office/drawing/2014/main" id="{75DB944F-04C0-87D5-396A-726A0EE1C455}"/>
              </a:ext>
            </a:extLst>
          </p:cNvPr>
          <p:cNvGraphicFramePr>
            <a:graphicFrameLocks noGrp="1"/>
          </p:cNvGraphicFramePr>
          <p:nvPr>
            <p:extLst>
              <p:ext uri="{D42A27DB-BD31-4B8C-83A1-F6EECF244321}">
                <p14:modId xmlns:p14="http://schemas.microsoft.com/office/powerpoint/2010/main" val="2379777891"/>
              </p:ext>
            </p:extLst>
          </p:nvPr>
        </p:nvGraphicFramePr>
        <p:xfrm>
          <a:off x="799199" y="1930829"/>
          <a:ext cx="10515600" cy="3413760"/>
        </p:xfrm>
        <a:graphic>
          <a:graphicData uri="http://schemas.openxmlformats.org/drawingml/2006/table">
            <a:tbl>
              <a:tblPr/>
              <a:tblGrid>
                <a:gridCol w="5257800">
                  <a:extLst>
                    <a:ext uri="{9D8B030D-6E8A-4147-A177-3AD203B41FA5}">
                      <a16:colId xmlns:a16="http://schemas.microsoft.com/office/drawing/2014/main" val="2520205101"/>
                    </a:ext>
                  </a:extLst>
                </a:gridCol>
                <a:gridCol w="5257800">
                  <a:extLst>
                    <a:ext uri="{9D8B030D-6E8A-4147-A177-3AD203B41FA5}">
                      <a16:colId xmlns:a16="http://schemas.microsoft.com/office/drawing/2014/main" val="317361739"/>
                    </a:ext>
                  </a:extLst>
                </a:gridCol>
              </a:tblGrid>
              <a:tr h="0">
                <a:tc>
                  <a:txBody>
                    <a:bodyPr/>
                    <a:lstStyle/>
                    <a:p>
                      <a:r>
                        <a:rPr lang="en-US" sz="2500" b="1" dirty="0"/>
                        <a:t>Tools and techniques for project initiation can be in the form of decision models such as:</a:t>
                      </a:r>
                    </a:p>
                  </a:txBody>
                  <a:tcPr anchor="ctr">
                    <a:lnL>
                      <a:noFill/>
                    </a:lnL>
                    <a:lnR>
                      <a:noFill/>
                    </a:lnR>
                    <a:lnT>
                      <a:noFill/>
                    </a:lnT>
                    <a:lnB>
                      <a:noFill/>
                    </a:lnB>
                    <a:noFill/>
                  </a:tcPr>
                </a:tc>
                <a:tc>
                  <a:txBody>
                    <a:bodyPr/>
                    <a:lstStyle/>
                    <a:p>
                      <a:pPr algn="r" rtl="1"/>
                      <a:r>
                        <a:rPr lang="ar-EG" sz="2500" dirty="0"/>
                        <a:t>الأدوات والتقنيات لبدء المشروع يمكن أن تكون في شكل نماذج قرار مثل:</a:t>
                      </a:r>
                    </a:p>
                  </a:txBody>
                  <a:tcPr anchor="ctr">
                    <a:lnL>
                      <a:noFill/>
                    </a:lnL>
                    <a:lnR>
                      <a:noFill/>
                    </a:lnR>
                    <a:lnT>
                      <a:noFill/>
                    </a:lnT>
                    <a:lnB>
                      <a:noFill/>
                    </a:lnB>
                    <a:noFill/>
                  </a:tcPr>
                </a:tc>
                <a:extLst>
                  <a:ext uri="{0D108BD9-81ED-4DB2-BD59-A6C34878D82A}">
                    <a16:rowId xmlns:a16="http://schemas.microsoft.com/office/drawing/2014/main" val="2726631282"/>
                  </a:ext>
                </a:extLst>
              </a:tr>
              <a:tr h="0">
                <a:tc>
                  <a:txBody>
                    <a:bodyPr/>
                    <a:lstStyle/>
                    <a:p>
                      <a:r>
                        <a:rPr lang="en-US" sz="2500" b="1"/>
                        <a:t>a) benefit measurement methods (comparative, scoring models)</a:t>
                      </a:r>
                    </a:p>
                  </a:txBody>
                  <a:tcPr anchor="ctr">
                    <a:lnL>
                      <a:noFill/>
                    </a:lnL>
                    <a:lnR>
                      <a:noFill/>
                    </a:lnR>
                    <a:lnT>
                      <a:noFill/>
                    </a:lnT>
                    <a:lnB>
                      <a:noFill/>
                    </a:lnB>
                    <a:noFill/>
                  </a:tcPr>
                </a:tc>
                <a:tc>
                  <a:txBody>
                    <a:bodyPr/>
                    <a:lstStyle/>
                    <a:p>
                      <a:pPr algn="r" rtl="1"/>
                      <a:r>
                        <a:rPr lang="ar-EG" sz="2500"/>
                        <a:t>أ) طرق قياس الفائدة (نماذج مقارنة وتسجيل النقاط)</a:t>
                      </a:r>
                    </a:p>
                  </a:txBody>
                  <a:tcPr anchor="ctr">
                    <a:lnL>
                      <a:noFill/>
                    </a:lnL>
                    <a:lnR>
                      <a:noFill/>
                    </a:lnR>
                    <a:lnT>
                      <a:noFill/>
                    </a:lnT>
                    <a:lnB>
                      <a:noFill/>
                    </a:lnB>
                    <a:noFill/>
                  </a:tcPr>
                </a:tc>
                <a:extLst>
                  <a:ext uri="{0D108BD9-81ED-4DB2-BD59-A6C34878D82A}">
                    <a16:rowId xmlns:a16="http://schemas.microsoft.com/office/drawing/2014/main" val="3204747578"/>
                  </a:ext>
                </a:extLst>
              </a:tr>
              <a:tr h="0">
                <a:tc>
                  <a:txBody>
                    <a:bodyPr/>
                    <a:lstStyle/>
                    <a:p>
                      <a:r>
                        <a:rPr lang="en-US" sz="2500" b="1"/>
                        <a:t>b) constrained optimization methods (mathematical models)</a:t>
                      </a:r>
                    </a:p>
                  </a:txBody>
                  <a:tcPr anchor="ctr">
                    <a:lnL>
                      <a:noFill/>
                    </a:lnL>
                    <a:lnR>
                      <a:noFill/>
                    </a:lnR>
                    <a:lnT>
                      <a:noFill/>
                    </a:lnT>
                    <a:lnB>
                      <a:noFill/>
                    </a:lnB>
                    <a:noFill/>
                  </a:tcPr>
                </a:tc>
                <a:tc>
                  <a:txBody>
                    <a:bodyPr/>
                    <a:lstStyle/>
                    <a:p>
                      <a:pPr algn="r" rtl="1"/>
                      <a:r>
                        <a:rPr lang="ar-EG" sz="2500"/>
                        <a:t>ب) طرق التحسين المقيدة (نماذج رياضية)</a:t>
                      </a:r>
                    </a:p>
                  </a:txBody>
                  <a:tcPr anchor="ctr">
                    <a:lnL>
                      <a:noFill/>
                    </a:lnL>
                    <a:lnR>
                      <a:noFill/>
                    </a:lnR>
                    <a:lnT>
                      <a:noFill/>
                    </a:lnT>
                    <a:lnB>
                      <a:noFill/>
                    </a:lnB>
                    <a:noFill/>
                  </a:tcPr>
                </a:tc>
                <a:extLst>
                  <a:ext uri="{0D108BD9-81ED-4DB2-BD59-A6C34878D82A}">
                    <a16:rowId xmlns:a16="http://schemas.microsoft.com/office/drawing/2014/main" val="3501474888"/>
                  </a:ext>
                </a:extLst>
              </a:tr>
              <a:tr h="0">
                <a:tc>
                  <a:txBody>
                    <a:bodyPr/>
                    <a:lstStyle/>
                    <a:p>
                      <a:r>
                        <a:rPr lang="en-US" sz="2500" b="1" dirty="0"/>
                        <a:t>c) expert judgement</a:t>
                      </a:r>
                    </a:p>
                  </a:txBody>
                  <a:tcPr anchor="ctr">
                    <a:lnL>
                      <a:noFill/>
                    </a:lnL>
                    <a:lnR>
                      <a:noFill/>
                    </a:lnR>
                    <a:lnT>
                      <a:noFill/>
                    </a:lnT>
                    <a:lnB>
                      <a:noFill/>
                    </a:lnB>
                    <a:noFill/>
                  </a:tcPr>
                </a:tc>
                <a:tc>
                  <a:txBody>
                    <a:bodyPr/>
                    <a:lstStyle/>
                    <a:p>
                      <a:pPr algn="r" rtl="1"/>
                      <a:r>
                        <a:rPr lang="ar-EG" sz="2500" dirty="0"/>
                        <a:t>ج) رأى الخبراء</a:t>
                      </a:r>
                    </a:p>
                  </a:txBody>
                  <a:tcPr anchor="ctr">
                    <a:lnL>
                      <a:noFill/>
                    </a:lnL>
                    <a:lnR>
                      <a:noFill/>
                    </a:lnR>
                    <a:lnT>
                      <a:noFill/>
                    </a:lnT>
                    <a:lnB>
                      <a:noFill/>
                    </a:lnB>
                    <a:noFill/>
                  </a:tcPr>
                </a:tc>
                <a:extLst>
                  <a:ext uri="{0D108BD9-81ED-4DB2-BD59-A6C34878D82A}">
                    <a16:rowId xmlns:a16="http://schemas.microsoft.com/office/drawing/2014/main" val="438440230"/>
                  </a:ext>
                </a:extLst>
              </a:tr>
            </a:tbl>
          </a:graphicData>
        </a:graphic>
      </p:graphicFrame>
    </p:spTree>
    <p:extLst>
      <p:ext uri="{BB962C8B-B14F-4D97-AF65-F5344CB8AC3E}">
        <p14:creationId xmlns:p14="http://schemas.microsoft.com/office/powerpoint/2010/main" val="2711910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8651C9E-1786-8FE8-318F-4A1E0A27235D}"/>
              </a:ext>
            </a:extLst>
          </p:cNvPr>
          <p:cNvSpPr txBox="1">
            <a:spLocks noChangeArrowheads="1"/>
          </p:cNvSpPr>
          <p:nvPr/>
        </p:nvSpPr>
        <p:spPr>
          <a:xfrm>
            <a:off x="1847850" y="274638"/>
            <a:ext cx="8362950" cy="107463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Project Initiation</a:t>
            </a:r>
            <a:endParaRPr lang="en-US" altLang="en-US" sz="4000" dirty="0"/>
          </a:p>
        </p:txBody>
      </p:sp>
      <p:graphicFrame>
        <p:nvGraphicFramePr>
          <p:cNvPr id="4" name="Table 3">
            <a:extLst>
              <a:ext uri="{FF2B5EF4-FFF2-40B4-BE49-F238E27FC236}">
                <a16:creationId xmlns:a16="http://schemas.microsoft.com/office/drawing/2014/main" id="{85B2707A-960E-D582-065D-EC6779364A52}"/>
              </a:ext>
            </a:extLst>
          </p:cNvPr>
          <p:cNvGraphicFramePr>
            <a:graphicFrameLocks noGrp="1"/>
          </p:cNvGraphicFramePr>
          <p:nvPr>
            <p:extLst>
              <p:ext uri="{D42A27DB-BD31-4B8C-83A1-F6EECF244321}">
                <p14:modId xmlns:p14="http://schemas.microsoft.com/office/powerpoint/2010/main" val="1272328277"/>
              </p:ext>
            </p:extLst>
          </p:nvPr>
        </p:nvGraphicFramePr>
        <p:xfrm>
          <a:off x="670000" y="1891050"/>
          <a:ext cx="10515600" cy="2286000"/>
        </p:xfrm>
        <a:graphic>
          <a:graphicData uri="http://schemas.openxmlformats.org/drawingml/2006/table">
            <a:tbl>
              <a:tblPr/>
              <a:tblGrid>
                <a:gridCol w="5257800">
                  <a:extLst>
                    <a:ext uri="{9D8B030D-6E8A-4147-A177-3AD203B41FA5}">
                      <a16:colId xmlns:a16="http://schemas.microsoft.com/office/drawing/2014/main" val="253843586"/>
                    </a:ext>
                  </a:extLst>
                </a:gridCol>
                <a:gridCol w="5257800">
                  <a:extLst>
                    <a:ext uri="{9D8B030D-6E8A-4147-A177-3AD203B41FA5}">
                      <a16:colId xmlns:a16="http://schemas.microsoft.com/office/drawing/2014/main" val="2984986031"/>
                    </a:ext>
                  </a:extLst>
                </a:gridCol>
              </a:tblGrid>
              <a:tr h="0">
                <a:tc>
                  <a:txBody>
                    <a:bodyPr/>
                    <a:lstStyle/>
                    <a:p>
                      <a:pPr algn="ctr"/>
                      <a:r>
                        <a:rPr lang="en-US" sz="2400" b="1" dirty="0"/>
                        <a:t>The outputs from project initiation are:</a:t>
                      </a:r>
                    </a:p>
                  </a:txBody>
                  <a:tcPr anchor="ctr">
                    <a:lnL>
                      <a:noFill/>
                    </a:lnL>
                    <a:lnR>
                      <a:noFill/>
                    </a:lnR>
                    <a:lnT>
                      <a:noFill/>
                    </a:lnT>
                    <a:lnB>
                      <a:noFill/>
                    </a:lnB>
                    <a:noFill/>
                  </a:tcPr>
                </a:tc>
                <a:tc>
                  <a:txBody>
                    <a:bodyPr/>
                    <a:lstStyle/>
                    <a:p>
                      <a:pPr algn="ctr" rtl="1"/>
                      <a:r>
                        <a:rPr lang="ar-EG" sz="2400" b="1" dirty="0"/>
                        <a:t>مخرجات بدء المشروع هي:</a:t>
                      </a:r>
                    </a:p>
                  </a:txBody>
                  <a:tcPr anchor="ctr">
                    <a:lnL>
                      <a:noFill/>
                    </a:lnL>
                    <a:lnR>
                      <a:noFill/>
                    </a:lnR>
                    <a:lnT>
                      <a:noFill/>
                    </a:lnT>
                    <a:lnB>
                      <a:noFill/>
                    </a:lnB>
                    <a:noFill/>
                  </a:tcPr>
                </a:tc>
                <a:extLst>
                  <a:ext uri="{0D108BD9-81ED-4DB2-BD59-A6C34878D82A}">
                    <a16:rowId xmlns:a16="http://schemas.microsoft.com/office/drawing/2014/main" val="2125794257"/>
                  </a:ext>
                </a:extLst>
              </a:tr>
              <a:tr h="0">
                <a:tc>
                  <a:txBody>
                    <a:bodyPr/>
                    <a:lstStyle/>
                    <a:p>
                      <a:r>
                        <a:rPr lang="en-US" sz="2400" dirty="0"/>
                        <a:t>The project charter</a:t>
                      </a:r>
                    </a:p>
                  </a:txBody>
                  <a:tcPr anchor="ctr">
                    <a:lnL>
                      <a:noFill/>
                    </a:lnL>
                    <a:lnR>
                      <a:noFill/>
                    </a:lnR>
                    <a:lnT>
                      <a:noFill/>
                    </a:lnT>
                    <a:lnB>
                      <a:noFill/>
                    </a:lnB>
                    <a:noFill/>
                  </a:tcPr>
                </a:tc>
                <a:tc>
                  <a:txBody>
                    <a:bodyPr/>
                    <a:lstStyle/>
                    <a:p>
                      <a:pPr algn="r" rtl="1"/>
                      <a:r>
                        <a:rPr lang="ar-EG" sz="2400"/>
                        <a:t>ميثاق المشروع</a:t>
                      </a:r>
                    </a:p>
                  </a:txBody>
                  <a:tcPr anchor="ctr">
                    <a:lnL>
                      <a:noFill/>
                    </a:lnL>
                    <a:lnR>
                      <a:noFill/>
                    </a:lnR>
                    <a:lnT>
                      <a:noFill/>
                    </a:lnT>
                    <a:lnB>
                      <a:noFill/>
                    </a:lnB>
                    <a:noFill/>
                  </a:tcPr>
                </a:tc>
                <a:extLst>
                  <a:ext uri="{0D108BD9-81ED-4DB2-BD59-A6C34878D82A}">
                    <a16:rowId xmlns:a16="http://schemas.microsoft.com/office/drawing/2014/main" val="95822117"/>
                  </a:ext>
                </a:extLst>
              </a:tr>
              <a:tr h="0">
                <a:tc>
                  <a:txBody>
                    <a:bodyPr/>
                    <a:lstStyle/>
                    <a:p>
                      <a:r>
                        <a:rPr lang="en-US" sz="2400" dirty="0"/>
                        <a:t>Final product description</a:t>
                      </a:r>
                    </a:p>
                  </a:txBody>
                  <a:tcPr anchor="ctr">
                    <a:lnL>
                      <a:noFill/>
                    </a:lnL>
                    <a:lnR>
                      <a:noFill/>
                    </a:lnR>
                    <a:lnT>
                      <a:noFill/>
                    </a:lnT>
                    <a:lnB>
                      <a:noFill/>
                    </a:lnB>
                    <a:noFill/>
                  </a:tcPr>
                </a:tc>
                <a:tc>
                  <a:txBody>
                    <a:bodyPr/>
                    <a:lstStyle/>
                    <a:p>
                      <a:pPr algn="r" rtl="1"/>
                      <a:r>
                        <a:rPr lang="ar-EG" sz="2400" dirty="0"/>
                        <a:t>وصف المنتج النهائي</a:t>
                      </a:r>
                    </a:p>
                  </a:txBody>
                  <a:tcPr anchor="ctr">
                    <a:lnL>
                      <a:noFill/>
                    </a:lnL>
                    <a:lnR>
                      <a:noFill/>
                    </a:lnR>
                    <a:lnT>
                      <a:noFill/>
                    </a:lnT>
                    <a:lnB>
                      <a:noFill/>
                    </a:lnB>
                    <a:noFill/>
                  </a:tcPr>
                </a:tc>
                <a:extLst>
                  <a:ext uri="{0D108BD9-81ED-4DB2-BD59-A6C34878D82A}">
                    <a16:rowId xmlns:a16="http://schemas.microsoft.com/office/drawing/2014/main" val="2490418526"/>
                  </a:ext>
                </a:extLst>
              </a:tr>
              <a:tr h="0">
                <a:tc>
                  <a:txBody>
                    <a:bodyPr/>
                    <a:lstStyle/>
                    <a:p>
                      <a:r>
                        <a:rPr lang="en-US" sz="2400"/>
                        <a:t>list of assumptions and constraints</a:t>
                      </a:r>
                    </a:p>
                  </a:txBody>
                  <a:tcPr anchor="ctr">
                    <a:lnL>
                      <a:noFill/>
                    </a:lnL>
                    <a:lnR>
                      <a:noFill/>
                    </a:lnR>
                    <a:lnT>
                      <a:noFill/>
                    </a:lnT>
                    <a:lnB>
                      <a:noFill/>
                    </a:lnB>
                    <a:noFill/>
                  </a:tcPr>
                </a:tc>
                <a:tc>
                  <a:txBody>
                    <a:bodyPr/>
                    <a:lstStyle/>
                    <a:p>
                      <a:pPr algn="r" rtl="1"/>
                      <a:r>
                        <a:rPr lang="ar-EG" sz="2400" dirty="0"/>
                        <a:t>قائمة الافتراضات والقيود</a:t>
                      </a:r>
                    </a:p>
                  </a:txBody>
                  <a:tcPr anchor="ctr">
                    <a:lnL>
                      <a:noFill/>
                    </a:lnL>
                    <a:lnR>
                      <a:noFill/>
                    </a:lnR>
                    <a:lnT>
                      <a:noFill/>
                    </a:lnT>
                    <a:lnB>
                      <a:noFill/>
                    </a:lnB>
                    <a:noFill/>
                  </a:tcPr>
                </a:tc>
                <a:extLst>
                  <a:ext uri="{0D108BD9-81ED-4DB2-BD59-A6C34878D82A}">
                    <a16:rowId xmlns:a16="http://schemas.microsoft.com/office/drawing/2014/main" val="1648412666"/>
                  </a:ext>
                </a:extLst>
              </a:tr>
              <a:tr h="0">
                <a:tc>
                  <a:txBody>
                    <a:bodyPr/>
                    <a:lstStyle/>
                    <a:p>
                      <a:r>
                        <a:rPr lang="en-US" sz="2400"/>
                        <a:t>the appointment of a project manager</a:t>
                      </a:r>
                    </a:p>
                  </a:txBody>
                  <a:tcPr anchor="ctr">
                    <a:lnL>
                      <a:noFill/>
                    </a:lnL>
                    <a:lnR>
                      <a:noFill/>
                    </a:lnR>
                    <a:lnT>
                      <a:noFill/>
                    </a:lnT>
                    <a:lnB>
                      <a:noFill/>
                    </a:lnB>
                    <a:noFill/>
                  </a:tcPr>
                </a:tc>
                <a:tc>
                  <a:txBody>
                    <a:bodyPr/>
                    <a:lstStyle/>
                    <a:p>
                      <a:pPr algn="r" rtl="1"/>
                      <a:r>
                        <a:rPr lang="ar-EG" sz="2400" dirty="0"/>
                        <a:t>تعيين مدير المشروع</a:t>
                      </a:r>
                    </a:p>
                  </a:txBody>
                  <a:tcPr anchor="ctr">
                    <a:lnL>
                      <a:noFill/>
                    </a:lnL>
                    <a:lnR>
                      <a:noFill/>
                    </a:lnR>
                    <a:lnT>
                      <a:noFill/>
                    </a:lnT>
                    <a:lnB>
                      <a:noFill/>
                    </a:lnB>
                    <a:noFill/>
                  </a:tcPr>
                </a:tc>
                <a:extLst>
                  <a:ext uri="{0D108BD9-81ED-4DB2-BD59-A6C34878D82A}">
                    <a16:rowId xmlns:a16="http://schemas.microsoft.com/office/drawing/2014/main" val="3552476215"/>
                  </a:ext>
                </a:extLst>
              </a:tr>
            </a:tbl>
          </a:graphicData>
        </a:graphic>
      </p:graphicFrame>
    </p:spTree>
    <p:extLst>
      <p:ext uri="{BB962C8B-B14F-4D97-AF65-F5344CB8AC3E}">
        <p14:creationId xmlns:p14="http://schemas.microsoft.com/office/powerpoint/2010/main" val="1180030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E2964712-CBBF-CAC1-19C5-5A9E17AD58DC}"/>
              </a:ext>
            </a:extLst>
          </p:cNvPr>
          <p:cNvSpPr txBox="1">
            <a:spLocks noChangeArrowheads="1"/>
          </p:cNvSpPr>
          <p:nvPr/>
        </p:nvSpPr>
        <p:spPr>
          <a:xfrm>
            <a:off x="1624815" y="238767"/>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000" b="1" dirty="0"/>
              <a:t>What is a Project Charter?</a:t>
            </a:r>
            <a:r>
              <a:rPr lang="ar-EG" altLang="en-US" sz="3000" b="1" dirty="0"/>
              <a:t>ما هو ميثاق المشروع؟        </a:t>
            </a:r>
            <a:endParaRPr lang="en-US" altLang="en-US" sz="3000" b="1" dirty="0"/>
          </a:p>
        </p:txBody>
      </p:sp>
      <p:graphicFrame>
        <p:nvGraphicFramePr>
          <p:cNvPr id="4" name="Table 3">
            <a:extLst>
              <a:ext uri="{FF2B5EF4-FFF2-40B4-BE49-F238E27FC236}">
                <a16:creationId xmlns:a16="http://schemas.microsoft.com/office/drawing/2014/main" id="{9B9B1F67-7B2B-10F1-941D-3065DB21FA97}"/>
              </a:ext>
            </a:extLst>
          </p:cNvPr>
          <p:cNvGraphicFramePr>
            <a:graphicFrameLocks noGrp="1"/>
          </p:cNvGraphicFramePr>
          <p:nvPr>
            <p:extLst>
              <p:ext uri="{D42A27DB-BD31-4B8C-83A1-F6EECF244321}">
                <p14:modId xmlns:p14="http://schemas.microsoft.com/office/powerpoint/2010/main" val="2303046474"/>
              </p:ext>
            </p:extLst>
          </p:nvPr>
        </p:nvGraphicFramePr>
        <p:xfrm>
          <a:off x="548490" y="1548762"/>
          <a:ext cx="10515600" cy="3977640"/>
        </p:xfrm>
        <a:graphic>
          <a:graphicData uri="http://schemas.openxmlformats.org/drawingml/2006/table">
            <a:tbl>
              <a:tblPr/>
              <a:tblGrid>
                <a:gridCol w="5257800">
                  <a:extLst>
                    <a:ext uri="{9D8B030D-6E8A-4147-A177-3AD203B41FA5}">
                      <a16:colId xmlns:a16="http://schemas.microsoft.com/office/drawing/2014/main" val="1067980195"/>
                    </a:ext>
                  </a:extLst>
                </a:gridCol>
                <a:gridCol w="5257800">
                  <a:extLst>
                    <a:ext uri="{9D8B030D-6E8A-4147-A177-3AD203B41FA5}">
                      <a16:colId xmlns:a16="http://schemas.microsoft.com/office/drawing/2014/main" val="670826207"/>
                    </a:ext>
                  </a:extLst>
                </a:gridCol>
              </a:tblGrid>
              <a:tr h="0">
                <a:tc>
                  <a:txBody>
                    <a:bodyPr/>
                    <a:lstStyle/>
                    <a:p>
                      <a:pPr algn="ctr"/>
                      <a:r>
                        <a:rPr lang="en-US" sz="2500" b="1" dirty="0"/>
                        <a:t>Document that formally recognizes the project. Includes:</a:t>
                      </a:r>
                    </a:p>
                  </a:txBody>
                  <a:tcPr anchor="ctr">
                    <a:lnL>
                      <a:noFill/>
                    </a:lnL>
                    <a:lnR>
                      <a:noFill/>
                    </a:lnR>
                    <a:lnT>
                      <a:noFill/>
                    </a:lnT>
                    <a:lnB>
                      <a:noFill/>
                    </a:lnB>
                    <a:noFill/>
                  </a:tcPr>
                </a:tc>
                <a:tc>
                  <a:txBody>
                    <a:bodyPr/>
                    <a:lstStyle/>
                    <a:p>
                      <a:pPr algn="ctr" rtl="1"/>
                      <a:r>
                        <a:rPr lang="ar-EG" sz="2500" dirty="0"/>
                        <a:t>وثيقة تعترف رسميًا بالمشروع. تشمل:</a:t>
                      </a:r>
                    </a:p>
                  </a:txBody>
                  <a:tcPr anchor="ctr">
                    <a:lnL>
                      <a:noFill/>
                    </a:lnL>
                    <a:lnR>
                      <a:noFill/>
                    </a:lnR>
                    <a:lnT>
                      <a:noFill/>
                    </a:lnT>
                    <a:lnB>
                      <a:noFill/>
                    </a:lnB>
                    <a:noFill/>
                  </a:tcPr>
                </a:tc>
                <a:extLst>
                  <a:ext uri="{0D108BD9-81ED-4DB2-BD59-A6C34878D82A}">
                    <a16:rowId xmlns:a16="http://schemas.microsoft.com/office/drawing/2014/main" val="2361128775"/>
                  </a:ext>
                </a:extLst>
              </a:tr>
              <a:tr h="0">
                <a:tc>
                  <a:txBody>
                    <a:bodyPr/>
                    <a:lstStyle/>
                    <a:p>
                      <a:r>
                        <a:rPr lang="en-US" sz="2500" b="1" dirty="0"/>
                        <a:t>References to other relevant documents</a:t>
                      </a:r>
                    </a:p>
                  </a:txBody>
                  <a:tcPr anchor="ctr">
                    <a:lnL>
                      <a:noFill/>
                    </a:lnL>
                    <a:lnR>
                      <a:noFill/>
                    </a:lnR>
                    <a:lnT>
                      <a:noFill/>
                    </a:lnT>
                    <a:lnB>
                      <a:noFill/>
                    </a:lnB>
                    <a:noFill/>
                  </a:tcPr>
                </a:tc>
                <a:tc>
                  <a:txBody>
                    <a:bodyPr/>
                    <a:lstStyle/>
                    <a:p>
                      <a:pPr algn="r" rtl="1"/>
                      <a:r>
                        <a:rPr lang="ar-EG" sz="2500"/>
                        <a:t>مراجع لوثائق أخرى ذات صلة</a:t>
                      </a:r>
                    </a:p>
                  </a:txBody>
                  <a:tcPr anchor="ctr">
                    <a:lnL>
                      <a:noFill/>
                    </a:lnL>
                    <a:lnR>
                      <a:noFill/>
                    </a:lnR>
                    <a:lnT>
                      <a:noFill/>
                    </a:lnT>
                    <a:lnB>
                      <a:noFill/>
                    </a:lnB>
                    <a:noFill/>
                  </a:tcPr>
                </a:tc>
                <a:extLst>
                  <a:ext uri="{0D108BD9-81ED-4DB2-BD59-A6C34878D82A}">
                    <a16:rowId xmlns:a16="http://schemas.microsoft.com/office/drawing/2014/main" val="2991516825"/>
                  </a:ext>
                </a:extLst>
              </a:tr>
              <a:tr h="0">
                <a:tc>
                  <a:txBody>
                    <a:bodyPr/>
                    <a:lstStyle/>
                    <a:p>
                      <a:r>
                        <a:rPr lang="en-US" sz="2500" b="1" dirty="0"/>
                        <a:t>Problem/ business needs statement</a:t>
                      </a:r>
                    </a:p>
                  </a:txBody>
                  <a:tcPr anchor="ctr">
                    <a:lnL>
                      <a:noFill/>
                    </a:lnL>
                    <a:lnR>
                      <a:noFill/>
                    </a:lnR>
                    <a:lnT>
                      <a:noFill/>
                    </a:lnT>
                    <a:lnB>
                      <a:noFill/>
                    </a:lnB>
                    <a:noFill/>
                  </a:tcPr>
                </a:tc>
                <a:tc>
                  <a:txBody>
                    <a:bodyPr/>
                    <a:lstStyle/>
                    <a:p>
                      <a:pPr algn="r" rtl="1"/>
                      <a:r>
                        <a:rPr lang="ar-EG" sz="2500" dirty="0"/>
                        <a:t>بيان المشكلة/احتياجات العمل</a:t>
                      </a:r>
                    </a:p>
                  </a:txBody>
                  <a:tcPr anchor="ctr">
                    <a:lnL>
                      <a:noFill/>
                    </a:lnL>
                    <a:lnR>
                      <a:noFill/>
                    </a:lnR>
                    <a:lnT>
                      <a:noFill/>
                    </a:lnT>
                    <a:lnB>
                      <a:noFill/>
                    </a:lnB>
                    <a:noFill/>
                  </a:tcPr>
                </a:tc>
                <a:extLst>
                  <a:ext uri="{0D108BD9-81ED-4DB2-BD59-A6C34878D82A}">
                    <a16:rowId xmlns:a16="http://schemas.microsoft.com/office/drawing/2014/main" val="3757251918"/>
                  </a:ext>
                </a:extLst>
              </a:tr>
              <a:tr h="0">
                <a:tc>
                  <a:txBody>
                    <a:bodyPr/>
                    <a:lstStyle/>
                    <a:p>
                      <a:r>
                        <a:rPr lang="en-US" sz="2500" b="1" dirty="0"/>
                        <a:t>Description of the project to be undertaken</a:t>
                      </a:r>
                    </a:p>
                  </a:txBody>
                  <a:tcPr anchor="ctr">
                    <a:lnL>
                      <a:noFill/>
                    </a:lnL>
                    <a:lnR>
                      <a:noFill/>
                    </a:lnR>
                    <a:lnT>
                      <a:noFill/>
                    </a:lnT>
                    <a:lnB>
                      <a:noFill/>
                    </a:lnB>
                    <a:noFill/>
                  </a:tcPr>
                </a:tc>
                <a:tc>
                  <a:txBody>
                    <a:bodyPr/>
                    <a:lstStyle/>
                    <a:p>
                      <a:pPr algn="r" rtl="1"/>
                      <a:r>
                        <a:rPr lang="ar-EG" sz="2500" dirty="0"/>
                        <a:t>وصف المشروع الذي سيتم تنفيذه</a:t>
                      </a:r>
                    </a:p>
                  </a:txBody>
                  <a:tcPr anchor="ctr">
                    <a:lnL>
                      <a:noFill/>
                    </a:lnL>
                    <a:lnR>
                      <a:noFill/>
                    </a:lnR>
                    <a:lnT>
                      <a:noFill/>
                    </a:lnT>
                    <a:lnB>
                      <a:noFill/>
                    </a:lnB>
                    <a:noFill/>
                  </a:tcPr>
                </a:tc>
                <a:extLst>
                  <a:ext uri="{0D108BD9-81ED-4DB2-BD59-A6C34878D82A}">
                    <a16:rowId xmlns:a16="http://schemas.microsoft.com/office/drawing/2014/main" val="2351735121"/>
                  </a:ext>
                </a:extLst>
              </a:tr>
              <a:tr h="0">
                <a:tc>
                  <a:txBody>
                    <a:bodyPr/>
                    <a:lstStyle/>
                    <a:p>
                      <a:r>
                        <a:rPr lang="en-US" sz="2500" b="1" dirty="0"/>
                        <a:t>Project objectives</a:t>
                      </a:r>
                    </a:p>
                  </a:txBody>
                  <a:tcPr anchor="ctr">
                    <a:lnL>
                      <a:noFill/>
                    </a:lnL>
                    <a:lnR>
                      <a:noFill/>
                    </a:lnR>
                    <a:lnT>
                      <a:noFill/>
                    </a:lnT>
                    <a:lnB>
                      <a:noFill/>
                    </a:lnB>
                    <a:noFill/>
                  </a:tcPr>
                </a:tc>
                <a:tc>
                  <a:txBody>
                    <a:bodyPr/>
                    <a:lstStyle/>
                    <a:p>
                      <a:pPr algn="r" rtl="1"/>
                      <a:r>
                        <a:rPr lang="ar-EG" sz="2500"/>
                        <a:t>أهداف المشروع</a:t>
                      </a:r>
                    </a:p>
                  </a:txBody>
                  <a:tcPr anchor="ctr">
                    <a:lnL>
                      <a:noFill/>
                    </a:lnL>
                    <a:lnR>
                      <a:noFill/>
                    </a:lnR>
                    <a:lnT>
                      <a:noFill/>
                    </a:lnT>
                    <a:lnB>
                      <a:noFill/>
                    </a:lnB>
                    <a:noFill/>
                  </a:tcPr>
                </a:tc>
                <a:extLst>
                  <a:ext uri="{0D108BD9-81ED-4DB2-BD59-A6C34878D82A}">
                    <a16:rowId xmlns:a16="http://schemas.microsoft.com/office/drawing/2014/main" val="417035191"/>
                  </a:ext>
                </a:extLst>
              </a:tr>
              <a:tr h="0">
                <a:tc>
                  <a:txBody>
                    <a:bodyPr/>
                    <a:lstStyle/>
                    <a:p>
                      <a:r>
                        <a:rPr lang="en-US" sz="2500" b="1" dirty="0"/>
                        <a:t>Constraints and assumptions</a:t>
                      </a:r>
                    </a:p>
                  </a:txBody>
                  <a:tcPr anchor="ctr">
                    <a:lnL>
                      <a:noFill/>
                    </a:lnL>
                    <a:lnR>
                      <a:noFill/>
                    </a:lnR>
                    <a:lnT>
                      <a:noFill/>
                    </a:lnT>
                    <a:lnB>
                      <a:noFill/>
                    </a:lnB>
                    <a:noFill/>
                  </a:tcPr>
                </a:tc>
                <a:tc>
                  <a:txBody>
                    <a:bodyPr/>
                    <a:lstStyle/>
                    <a:p>
                      <a:pPr algn="r" rtl="1"/>
                      <a:r>
                        <a:rPr lang="ar-EG" sz="2500" dirty="0"/>
                        <a:t>القيود والافتراضات</a:t>
                      </a:r>
                    </a:p>
                  </a:txBody>
                  <a:tcPr anchor="ctr">
                    <a:lnL>
                      <a:noFill/>
                    </a:lnL>
                    <a:lnR>
                      <a:noFill/>
                    </a:lnR>
                    <a:lnT>
                      <a:noFill/>
                    </a:lnT>
                    <a:lnB>
                      <a:noFill/>
                    </a:lnB>
                    <a:noFill/>
                  </a:tcPr>
                </a:tc>
                <a:extLst>
                  <a:ext uri="{0D108BD9-81ED-4DB2-BD59-A6C34878D82A}">
                    <a16:rowId xmlns:a16="http://schemas.microsoft.com/office/drawing/2014/main" val="2329421571"/>
                  </a:ext>
                </a:extLst>
              </a:tr>
            </a:tbl>
          </a:graphicData>
        </a:graphic>
      </p:graphicFrame>
    </p:spTree>
    <p:extLst>
      <p:ext uri="{BB962C8B-B14F-4D97-AF65-F5344CB8AC3E}">
        <p14:creationId xmlns:p14="http://schemas.microsoft.com/office/powerpoint/2010/main" val="182656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itle 1">
            <a:extLst>
              <a:ext uri="{FF2B5EF4-FFF2-40B4-BE49-F238E27FC236}">
                <a16:creationId xmlns:a16="http://schemas.microsoft.com/office/drawing/2014/main" id="{FB768614-EF93-C913-23CC-0748DEC61B12}"/>
              </a:ext>
            </a:extLst>
          </p:cNvPr>
          <p:cNvSpPr txBox="1">
            <a:spLocks/>
          </p:cNvSpPr>
          <p:nvPr/>
        </p:nvSpPr>
        <p:spPr>
          <a:xfrm>
            <a:off x="1919537" y="260648"/>
            <a:ext cx="7015741" cy="585515"/>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defRPr/>
            </a:pPr>
            <a:r>
              <a:rPr lang="en-US" sz="4400" b="1" dirty="0">
                <a:solidFill>
                  <a:prstClr val="white"/>
                </a:solidFill>
                <a:latin typeface="Book Antiqua"/>
              </a:rPr>
              <a:t>Creating a Project Charter</a:t>
            </a:r>
            <a:endParaRPr lang="en-ZA" sz="4400" b="1" dirty="0">
              <a:solidFill>
                <a:prstClr val="white"/>
              </a:solidFill>
              <a:latin typeface="Book Antiqua"/>
            </a:endParaRPr>
          </a:p>
        </p:txBody>
      </p:sp>
      <p:graphicFrame>
        <p:nvGraphicFramePr>
          <p:cNvPr id="2" name="Table 1">
            <a:extLst>
              <a:ext uri="{FF2B5EF4-FFF2-40B4-BE49-F238E27FC236}">
                <a16:creationId xmlns:a16="http://schemas.microsoft.com/office/drawing/2014/main" id="{F996D3F9-E5DC-E646-4F18-4EC6338F0A75}"/>
              </a:ext>
            </a:extLst>
          </p:cNvPr>
          <p:cNvGraphicFramePr>
            <a:graphicFrameLocks noGrp="1"/>
          </p:cNvGraphicFramePr>
          <p:nvPr>
            <p:extLst>
              <p:ext uri="{D42A27DB-BD31-4B8C-83A1-F6EECF244321}">
                <p14:modId xmlns:p14="http://schemas.microsoft.com/office/powerpoint/2010/main" val="2465329871"/>
              </p:ext>
            </p:extLst>
          </p:nvPr>
        </p:nvGraphicFramePr>
        <p:xfrm>
          <a:off x="695400" y="1502448"/>
          <a:ext cx="10515600" cy="4114800"/>
        </p:xfrm>
        <a:graphic>
          <a:graphicData uri="http://schemas.openxmlformats.org/drawingml/2006/table">
            <a:tbl>
              <a:tblPr/>
              <a:tblGrid>
                <a:gridCol w="5257800">
                  <a:extLst>
                    <a:ext uri="{9D8B030D-6E8A-4147-A177-3AD203B41FA5}">
                      <a16:colId xmlns:a16="http://schemas.microsoft.com/office/drawing/2014/main" val="757458127"/>
                    </a:ext>
                  </a:extLst>
                </a:gridCol>
                <a:gridCol w="5257800">
                  <a:extLst>
                    <a:ext uri="{9D8B030D-6E8A-4147-A177-3AD203B41FA5}">
                      <a16:colId xmlns:a16="http://schemas.microsoft.com/office/drawing/2014/main" val="1561511753"/>
                    </a:ext>
                  </a:extLst>
                </a:gridCol>
              </a:tblGrid>
              <a:tr h="0">
                <a:tc>
                  <a:txBody>
                    <a:bodyPr/>
                    <a:lstStyle/>
                    <a:p>
                      <a:pPr algn="ctr"/>
                      <a:r>
                        <a:rPr lang="en-US" sz="2000" dirty="0"/>
                        <a:t>A project charter is a document that formally recognizes the existence of a project and provides a summary of the project objectives and management. It authorizes the project manager to use organizational resources to complete the project.</a:t>
                      </a:r>
                    </a:p>
                  </a:txBody>
                  <a:tcPr anchor="ctr">
                    <a:lnL>
                      <a:noFill/>
                    </a:lnL>
                    <a:lnR>
                      <a:noFill/>
                    </a:lnR>
                    <a:lnT>
                      <a:noFill/>
                    </a:lnT>
                    <a:lnB>
                      <a:noFill/>
                    </a:lnB>
                    <a:noFill/>
                  </a:tcPr>
                </a:tc>
                <a:tc>
                  <a:txBody>
                    <a:bodyPr/>
                    <a:lstStyle/>
                    <a:p>
                      <a:pPr algn="ctr" rtl="1"/>
                      <a:r>
                        <a:rPr lang="ar-EG" sz="2000" dirty="0"/>
                        <a:t>ميثاق المشروع هو وثيقة تعترف رسميًا بوجود مشروع وتوفر ملخصًا لأهداف المشروع وإدارته. يمنح المشروع الإذن لمدير المشروع باستخدام الموارد التنظيمية لإكمال المشروع.</a:t>
                      </a:r>
                    </a:p>
                  </a:txBody>
                  <a:tcPr anchor="ctr">
                    <a:lnL>
                      <a:noFill/>
                    </a:lnL>
                    <a:lnR>
                      <a:noFill/>
                    </a:lnR>
                    <a:lnT>
                      <a:noFill/>
                    </a:lnT>
                    <a:lnB>
                      <a:noFill/>
                    </a:lnB>
                    <a:noFill/>
                  </a:tcPr>
                </a:tc>
                <a:extLst>
                  <a:ext uri="{0D108BD9-81ED-4DB2-BD59-A6C34878D82A}">
                    <a16:rowId xmlns:a16="http://schemas.microsoft.com/office/drawing/2014/main" val="1480730384"/>
                  </a:ext>
                </a:extLst>
              </a:tr>
              <a:tr h="0">
                <a:tc>
                  <a:txBody>
                    <a:bodyPr/>
                    <a:lstStyle/>
                    <a:p>
                      <a:r>
                        <a:rPr lang="en-US" sz="2000" b="1"/>
                        <a:t>Contents of a Project Charter</a:t>
                      </a:r>
                      <a:endParaRPr lang="en-US" sz="2000"/>
                    </a:p>
                  </a:txBody>
                  <a:tcPr anchor="ctr">
                    <a:lnL>
                      <a:noFill/>
                    </a:lnL>
                    <a:lnR>
                      <a:noFill/>
                    </a:lnR>
                    <a:lnT>
                      <a:noFill/>
                    </a:lnT>
                    <a:lnB>
                      <a:noFill/>
                    </a:lnB>
                    <a:noFill/>
                  </a:tcPr>
                </a:tc>
                <a:tc>
                  <a:txBody>
                    <a:bodyPr/>
                    <a:lstStyle/>
                    <a:p>
                      <a:pPr algn="r" rtl="1"/>
                      <a:r>
                        <a:rPr lang="ar-EG" sz="2000" b="1"/>
                        <a:t>محتويات ميثاق المشروع</a:t>
                      </a:r>
                      <a:endParaRPr lang="ar-EG" sz="2000"/>
                    </a:p>
                  </a:txBody>
                  <a:tcPr anchor="ctr">
                    <a:lnL>
                      <a:noFill/>
                    </a:lnL>
                    <a:lnR>
                      <a:noFill/>
                    </a:lnR>
                    <a:lnT>
                      <a:noFill/>
                    </a:lnT>
                    <a:lnB>
                      <a:noFill/>
                    </a:lnB>
                    <a:noFill/>
                  </a:tcPr>
                </a:tc>
                <a:extLst>
                  <a:ext uri="{0D108BD9-81ED-4DB2-BD59-A6C34878D82A}">
                    <a16:rowId xmlns:a16="http://schemas.microsoft.com/office/drawing/2014/main" val="926783637"/>
                  </a:ext>
                </a:extLst>
              </a:tr>
              <a:tr h="0">
                <a:tc>
                  <a:txBody>
                    <a:bodyPr/>
                    <a:lstStyle/>
                    <a:p>
                      <a:r>
                        <a:rPr lang="en-US" sz="2000"/>
                        <a:t>Contents of a project charter will vary to meet individual project needs. Let's look at the typical information that is included in a project charter;</a:t>
                      </a:r>
                    </a:p>
                  </a:txBody>
                  <a:tcPr anchor="ctr">
                    <a:lnL>
                      <a:noFill/>
                    </a:lnL>
                    <a:lnR>
                      <a:noFill/>
                    </a:lnR>
                    <a:lnT>
                      <a:noFill/>
                    </a:lnT>
                    <a:lnB>
                      <a:noFill/>
                    </a:lnB>
                    <a:noFill/>
                  </a:tcPr>
                </a:tc>
                <a:tc>
                  <a:txBody>
                    <a:bodyPr/>
                    <a:lstStyle/>
                    <a:p>
                      <a:pPr algn="r" rtl="1"/>
                      <a:r>
                        <a:rPr lang="ar-EG" sz="2000"/>
                        <a:t>ستختلف محتويات ميثاق المشروع لتلبية احتياجات المشروع الفردية. دعونا نلقي نظرة على المعلومات النموذجية التي تتضمنها ميثاق المشروع؛</a:t>
                      </a:r>
                    </a:p>
                  </a:txBody>
                  <a:tcPr anchor="ctr">
                    <a:lnL>
                      <a:noFill/>
                    </a:lnL>
                    <a:lnR>
                      <a:noFill/>
                    </a:lnR>
                    <a:lnT>
                      <a:noFill/>
                    </a:lnT>
                    <a:lnB>
                      <a:noFill/>
                    </a:lnB>
                    <a:noFill/>
                  </a:tcPr>
                </a:tc>
                <a:extLst>
                  <a:ext uri="{0D108BD9-81ED-4DB2-BD59-A6C34878D82A}">
                    <a16:rowId xmlns:a16="http://schemas.microsoft.com/office/drawing/2014/main" val="920907102"/>
                  </a:ext>
                </a:extLst>
              </a:tr>
              <a:tr h="0">
                <a:tc>
                  <a:txBody>
                    <a:bodyPr/>
                    <a:lstStyle/>
                    <a:p>
                      <a:r>
                        <a:rPr lang="en-US" sz="2000" dirty="0"/>
                        <a:t>-Project title and date of authorization</a:t>
                      </a:r>
                    </a:p>
                  </a:txBody>
                  <a:tcPr anchor="ctr">
                    <a:lnL>
                      <a:noFill/>
                    </a:lnL>
                    <a:lnR>
                      <a:noFill/>
                    </a:lnR>
                    <a:lnT>
                      <a:noFill/>
                    </a:lnT>
                    <a:lnB>
                      <a:noFill/>
                    </a:lnB>
                    <a:noFill/>
                  </a:tcPr>
                </a:tc>
                <a:tc>
                  <a:txBody>
                    <a:bodyPr/>
                    <a:lstStyle/>
                    <a:p>
                      <a:pPr algn="r" rtl="1"/>
                      <a:r>
                        <a:rPr lang="en-US" sz="2000" dirty="0"/>
                        <a:t>-</a:t>
                      </a:r>
                      <a:r>
                        <a:rPr lang="ar-EG" sz="2000" dirty="0"/>
                        <a:t>عنوان المشروع وتاريخ الإذن</a:t>
                      </a:r>
                    </a:p>
                  </a:txBody>
                  <a:tcPr anchor="ctr">
                    <a:lnL>
                      <a:noFill/>
                    </a:lnL>
                    <a:lnR>
                      <a:noFill/>
                    </a:lnR>
                    <a:lnT>
                      <a:noFill/>
                    </a:lnT>
                    <a:lnB>
                      <a:noFill/>
                    </a:lnB>
                    <a:noFill/>
                  </a:tcPr>
                </a:tc>
                <a:extLst>
                  <a:ext uri="{0D108BD9-81ED-4DB2-BD59-A6C34878D82A}">
                    <a16:rowId xmlns:a16="http://schemas.microsoft.com/office/drawing/2014/main" val="2667245448"/>
                  </a:ext>
                </a:extLst>
              </a:tr>
              <a:tr h="0">
                <a:tc>
                  <a:txBody>
                    <a:bodyPr/>
                    <a:lstStyle/>
                    <a:p>
                      <a:r>
                        <a:rPr lang="en-US" sz="2000" dirty="0"/>
                        <a:t>-Project start date</a:t>
                      </a:r>
                    </a:p>
                  </a:txBody>
                  <a:tcPr anchor="ctr">
                    <a:lnL>
                      <a:noFill/>
                    </a:lnL>
                    <a:lnR>
                      <a:noFill/>
                    </a:lnR>
                    <a:lnT>
                      <a:noFill/>
                    </a:lnT>
                    <a:lnB>
                      <a:noFill/>
                    </a:lnB>
                    <a:noFill/>
                  </a:tcPr>
                </a:tc>
                <a:tc>
                  <a:txBody>
                    <a:bodyPr/>
                    <a:lstStyle/>
                    <a:p>
                      <a:pPr algn="r" rtl="1"/>
                      <a:r>
                        <a:rPr lang="en-US" sz="2000" dirty="0"/>
                        <a:t>-</a:t>
                      </a:r>
                      <a:r>
                        <a:rPr lang="ar-EG" sz="2000" dirty="0"/>
                        <a:t>تاريخ بدء المشروع</a:t>
                      </a:r>
                    </a:p>
                  </a:txBody>
                  <a:tcPr anchor="ctr">
                    <a:lnL>
                      <a:noFill/>
                    </a:lnL>
                    <a:lnR>
                      <a:noFill/>
                    </a:lnR>
                    <a:lnT>
                      <a:noFill/>
                    </a:lnT>
                    <a:lnB>
                      <a:noFill/>
                    </a:lnB>
                    <a:noFill/>
                  </a:tcPr>
                </a:tc>
                <a:extLst>
                  <a:ext uri="{0D108BD9-81ED-4DB2-BD59-A6C34878D82A}">
                    <a16:rowId xmlns:a16="http://schemas.microsoft.com/office/drawing/2014/main" val="1126231170"/>
                  </a:ext>
                </a:extLst>
              </a:tr>
            </a:tbl>
          </a:graphicData>
        </a:graphic>
      </p:graphicFrame>
    </p:spTree>
    <p:extLst>
      <p:ext uri="{BB962C8B-B14F-4D97-AF65-F5344CB8AC3E}">
        <p14:creationId xmlns:p14="http://schemas.microsoft.com/office/powerpoint/2010/main" val="2795238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BA6F1D26-95AA-3F28-FF85-7A04E09B54A9}"/>
              </a:ext>
            </a:extLst>
          </p:cNvPr>
          <p:cNvSpPr txBox="1">
            <a:spLocks/>
          </p:cNvSpPr>
          <p:nvPr/>
        </p:nvSpPr>
        <p:spPr>
          <a:xfrm>
            <a:off x="1887250" y="32480"/>
            <a:ext cx="8201347" cy="805004"/>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fontAlgn="base">
              <a:spcAft>
                <a:spcPct val="0"/>
              </a:spcAft>
              <a:defRPr/>
            </a:pPr>
            <a:r>
              <a:rPr lang="en-US" sz="4400" b="1" dirty="0">
                <a:solidFill>
                  <a:schemeClr val="tx1"/>
                </a:solidFill>
                <a:latin typeface="Book Antiqua"/>
              </a:rPr>
              <a:t>Contents of a Project Charter</a:t>
            </a:r>
            <a:endParaRPr lang="en-ZA" sz="4400" dirty="0">
              <a:solidFill>
                <a:schemeClr val="tx1"/>
              </a:solidFill>
              <a:latin typeface="Book Antiqua"/>
            </a:endParaRPr>
          </a:p>
        </p:txBody>
      </p:sp>
      <p:graphicFrame>
        <p:nvGraphicFramePr>
          <p:cNvPr id="4" name="Table 3">
            <a:extLst>
              <a:ext uri="{FF2B5EF4-FFF2-40B4-BE49-F238E27FC236}">
                <a16:creationId xmlns:a16="http://schemas.microsoft.com/office/drawing/2014/main" id="{4A352F9D-1859-80ED-B3E0-E8554EFEBBE1}"/>
              </a:ext>
            </a:extLst>
          </p:cNvPr>
          <p:cNvGraphicFramePr>
            <a:graphicFrameLocks noGrp="1"/>
          </p:cNvGraphicFramePr>
          <p:nvPr>
            <p:extLst>
              <p:ext uri="{D42A27DB-BD31-4B8C-83A1-F6EECF244321}">
                <p14:modId xmlns:p14="http://schemas.microsoft.com/office/powerpoint/2010/main" val="223367839"/>
              </p:ext>
            </p:extLst>
          </p:nvPr>
        </p:nvGraphicFramePr>
        <p:xfrm>
          <a:off x="573829" y="1248679"/>
          <a:ext cx="11044342" cy="4979244"/>
        </p:xfrm>
        <a:graphic>
          <a:graphicData uri="http://schemas.openxmlformats.org/drawingml/2006/table">
            <a:tbl>
              <a:tblPr/>
              <a:tblGrid>
                <a:gridCol w="5522171">
                  <a:extLst>
                    <a:ext uri="{9D8B030D-6E8A-4147-A177-3AD203B41FA5}">
                      <a16:colId xmlns:a16="http://schemas.microsoft.com/office/drawing/2014/main" val="3353122877"/>
                    </a:ext>
                  </a:extLst>
                </a:gridCol>
                <a:gridCol w="5522171">
                  <a:extLst>
                    <a:ext uri="{9D8B030D-6E8A-4147-A177-3AD203B41FA5}">
                      <a16:colId xmlns:a16="http://schemas.microsoft.com/office/drawing/2014/main" val="2367033167"/>
                    </a:ext>
                  </a:extLst>
                </a:gridCol>
              </a:tblGrid>
              <a:tr h="316461">
                <a:tc>
                  <a:txBody>
                    <a:bodyPr/>
                    <a:lstStyle/>
                    <a:p>
                      <a:r>
                        <a:rPr lang="en-US" sz="2000" b="1" dirty="0"/>
                        <a:t>-Project finish date</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تاريخ انتهاء المشروع</a:t>
                      </a:r>
                    </a:p>
                  </a:txBody>
                  <a:tcPr marL="79115" marR="79115" marT="39558" marB="39558" anchor="ctr">
                    <a:lnL>
                      <a:noFill/>
                    </a:lnL>
                    <a:lnR>
                      <a:noFill/>
                    </a:lnR>
                    <a:lnT>
                      <a:noFill/>
                    </a:lnT>
                    <a:lnB>
                      <a:noFill/>
                    </a:lnB>
                    <a:noFill/>
                  </a:tcPr>
                </a:tc>
                <a:extLst>
                  <a:ext uri="{0D108BD9-81ED-4DB2-BD59-A6C34878D82A}">
                    <a16:rowId xmlns:a16="http://schemas.microsoft.com/office/drawing/2014/main" val="1847820569"/>
                  </a:ext>
                </a:extLst>
              </a:tr>
              <a:tr h="316461">
                <a:tc>
                  <a:txBody>
                    <a:bodyPr/>
                    <a:lstStyle/>
                    <a:p>
                      <a:r>
                        <a:rPr lang="en-US" sz="2000" b="1" dirty="0"/>
                        <a:t>-Other schedule information (if available)</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معلومات أخرى عن الجدول الزمني (إن وجدت)</a:t>
                      </a:r>
                    </a:p>
                  </a:txBody>
                  <a:tcPr marL="79115" marR="79115" marT="39558" marB="39558" anchor="ctr">
                    <a:lnL>
                      <a:noFill/>
                    </a:lnL>
                    <a:lnR>
                      <a:noFill/>
                    </a:lnR>
                    <a:lnT>
                      <a:noFill/>
                    </a:lnT>
                    <a:lnB>
                      <a:noFill/>
                    </a:lnB>
                    <a:noFill/>
                  </a:tcPr>
                </a:tc>
                <a:extLst>
                  <a:ext uri="{0D108BD9-81ED-4DB2-BD59-A6C34878D82A}">
                    <a16:rowId xmlns:a16="http://schemas.microsoft.com/office/drawing/2014/main" val="1051808300"/>
                  </a:ext>
                </a:extLst>
              </a:tr>
              <a:tr h="316461">
                <a:tc>
                  <a:txBody>
                    <a:bodyPr/>
                    <a:lstStyle/>
                    <a:p>
                      <a:r>
                        <a:rPr lang="en-US" sz="2000" b="1" dirty="0"/>
                        <a:t>-Budget information</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معلومات الميزانية</a:t>
                      </a:r>
                    </a:p>
                  </a:txBody>
                  <a:tcPr marL="79115" marR="79115" marT="39558" marB="39558" anchor="ctr">
                    <a:lnL>
                      <a:noFill/>
                    </a:lnL>
                    <a:lnR>
                      <a:noFill/>
                    </a:lnR>
                    <a:lnT>
                      <a:noFill/>
                    </a:lnT>
                    <a:lnB>
                      <a:noFill/>
                    </a:lnB>
                    <a:noFill/>
                  </a:tcPr>
                </a:tc>
                <a:extLst>
                  <a:ext uri="{0D108BD9-81ED-4DB2-BD59-A6C34878D82A}">
                    <a16:rowId xmlns:a16="http://schemas.microsoft.com/office/drawing/2014/main" val="246566848"/>
                  </a:ext>
                </a:extLst>
              </a:tr>
              <a:tr h="316461">
                <a:tc>
                  <a:txBody>
                    <a:bodyPr/>
                    <a:lstStyle/>
                    <a:p>
                      <a:r>
                        <a:rPr lang="en-US" sz="2000" b="1" dirty="0"/>
                        <a:t>-Project manager (name and contact information)</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مدير المشروع (الاسم ومعلومات الاتصال)</a:t>
                      </a:r>
                    </a:p>
                  </a:txBody>
                  <a:tcPr marL="79115" marR="79115" marT="39558" marB="39558" anchor="ctr">
                    <a:lnL>
                      <a:noFill/>
                    </a:lnL>
                    <a:lnR>
                      <a:noFill/>
                    </a:lnR>
                    <a:lnT>
                      <a:noFill/>
                    </a:lnT>
                    <a:lnB>
                      <a:noFill/>
                    </a:lnB>
                    <a:noFill/>
                  </a:tcPr>
                </a:tc>
                <a:extLst>
                  <a:ext uri="{0D108BD9-81ED-4DB2-BD59-A6C34878D82A}">
                    <a16:rowId xmlns:a16="http://schemas.microsoft.com/office/drawing/2014/main" val="3817465686"/>
                  </a:ext>
                </a:extLst>
              </a:tr>
              <a:tr h="553807">
                <a:tc>
                  <a:txBody>
                    <a:bodyPr/>
                    <a:lstStyle/>
                    <a:p>
                      <a:r>
                        <a:rPr lang="en-US" sz="2000" b="1" dirty="0"/>
                        <a:t>-Project objectives (brief description of what the main objectives are for a project)</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أهداف المشروع (وصف موجز للأهداف الرئيسية للمشروع)</a:t>
                      </a:r>
                    </a:p>
                  </a:txBody>
                  <a:tcPr marL="79115" marR="79115" marT="39558" marB="39558" anchor="ctr">
                    <a:lnL>
                      <a:noFill/>
                    </a:lnL>
                    <a:lnR>
                      <a:noFill/>
                    </a:lnR>
                    <a:lnT>
                      <a:noFill/>
                    </a:lnT>
                    <a:lnB>
                      <a:noFill/>
                    </a:lnB>
                    <a:noFill/>
                  </a:tcPr>
                </a:tc>
                <a:extLst>
                  <a:ext uri="{0D108BD9-81ED-4DB2-BD59-A6C34878D82A}">
                    <a16:rowId xmlns:a16="http://schemas.microsoft.com/office/drawing/2014/main" val="291695924"/>
                  </a:ext>
                </a:extLst>
              </a:tr>
              <a:tr h="791152">
                <a:tc>
                  <a:txBody>
                    <a:bodyPr/>
                    <a:lstStyle/>
                    <a:p>
                      <a:r>
                        <a:rPr lang="en-US" sz="2000" b="1" dirty="0"/>
                        <a:t>-Approach (description of how the project objectives are met, list of important assumptions, and often references to related documents).</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النهج (وصف كيفية تحقيق أهداف المشروع، قائمة بالافتراضات المهمة، وغالبًا ما تتضمن مراجع لوثائق ذات صلة).</a:t>
                      </a:r>
                    </a:p>
                  </a:txBody>
                  <a:tcPr marL="79115" marR="79115" marT="39558" marB="39558" anchor="ctr">
                    <a:lnL>
                      <a:noFill/>
                    </a:lnL>
                    <a:lnR>
                      <a:noFill/>
                    </a:lnR>
                    <a:lnT>
                      <a:noFill/>
                    </a:lnT>
                    <a:lnB>
                      <a:noFill/>
                    </a:lnB>
                    <a:noFill/>
                  </a:tcPr>
                </a:tc>
                <a:extLst>
                  <a:ext uri="{0D108BD9-81ED-4DB2-BD59-A6C34878D82A}">
                    <a16:rowId xmlns:a16="http://schemas.microsoft.com/office/drawing/2014/main" val="4152883783"/>
                  </a:ext>
                </a:extLst>
              </a:tr>
              <a:tr h="553807">
                <a:tc>
                  <a:txBody>
                    <a:bodyPr/>
                    <a:lstStyle/>
                    <a:p>
                      <a:r>
                        <a:rPr lang="en-US" sz="2000" b="1" dirty="0"/>
                        <a:t>-Roles and responsibilities (names, roles, positions and contact information).</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الأدوار والمسؤوليات (الأسماء، الأدوار، المناصب ومعلومات الاتصال).</a:t>
                      </a:r>
                    </a:p>
                  </a:txBody>
                  <a:tcPr marL="79115" marR="79115" marT="39558" marB="39558" anchor="ctr">
                    <a:lnL>
                      <a:noFill/>
                    </a:lnL>
                    <a:lnR>
                      <a:noFill/>
                    </a:lnR>
                    <a:lnT>
                      <a:noFill/>
                    </a:lnT>
                    <a:lnB>
                      <a:noFill/>
                    </a:lnB>
                    <a:noFill/>
                  </a:tcPr>
                </a:tc>
                <a:extLst>
                  <a:ext uri="{0D108BD9-81ED-4DB2-BD59-A6C34878D82A}">
                    <a16:rowId xmlns:a16="http://schemas.microsoft.com/office/drawing/2014/main" val="847176551"/>
                  </a:ext>
                </a:extLst>
              </a:tr>
              <a:tr h="316461">
                <a:tc>
                  <a:txBody>
                    <a:bodyPr/>
                    <a:lstStyle/>
                    <a:p>
                      <a:r>
                        <a:rPr lang="en-US" sz="2000" b="1" dirty="0"/>
                        <a:t>-Sign-off</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التوقيع</a:t>
                      </a:r>
                    </a:p>
                  </a:txBody>
                  <a:tcPr marL="79115" marR="79115" marT="39558" marB="39558" anchor="ctr">
                    <a:lnL>
                      <a:noFill/>
                    </a:lnL>
                    <a:lnR>
                      <a:noFill/>
                    </a:lnR>
                    <a:lnT>
                      <a:noFill/>
                    </a:lnT>
                    <a:lnB>
                      <a:noFill/>
                    </a:lnB>
                    <a:noFill/>
                  </a:tcPr>
                </a:tc>
                <a:extLst>
                  <a:ext uri="{0D108BD9-81ED-4DB2-BD59-A6C34878D82A}">
                    <a16:rowId xmlns:a16="http://schemas.microsoft.com/office/drawing/2014/main" val="3576351413"/>
                  </a:ext>
                </a:extLst>
              </a:tr>
              <a:tr h="553807">
                <a:tc>
                  <a:txBody>
                    <a:bodyPr/>
                    <a:lstStyle/>
                    <a:p>
                      <a:r>
                        <a:rPr lang="en-US" sz="2000" b="1" dirty="0"/>
                        <a:t>-Comments (allows stakeholders to document important information they want to add)</a:t>
                      </a:r>
                    </a:p>
                  </a:txBody>
                  <a:tcPr marL="79115" marR="79115" marT="39558" marB="39558" anchor="ctr">
                    <a:lnL>
                      <a:noFill/>
                    </a:lnL>
                    <a:lnR>
                      <a:noFill/>
                    </a:lnR>
                    <a:lnT>
                      <a:noFill/>
                    </a:lnT>
                    <a:lnB>
                      <a:noFill/>
                    </a:lnB>
                    <a:noFill/>
                  </a:tcPr>
                </a:tc>
                <a:tc>
                  <a:txBody>
                    <a:bodyPr/>
                    <a:lstStyle/>
                    <a:p>
                      <a:pPr algn="r"/>
                      <a:r>
                        <a:rPr lang="ar-EG" sz="2000" dirty="0"/>
                        <a:t>-التعليقات (تتيح لأصحاب المصلحة توثيق المعلومات الهامة التي يرغبون في إضافتها)</a:t>
                      </a:r>
                    </a:p>
                  </a:txBody>
                  <a:tcPr marL="79115" marR="79115" marT="39558" marB="39558" anchor="ctr">
                    <a:lnL>
                      <a:noFill/>
                    </a:lnL>
                    <a:lnR>
                      <a:noFill/>
                    </a:lnR>
                    <a:lnT>
                      <a:noFill/>
                    </a:lnT>
                    <a:lnB>
                      <a:noFill/>
                    </a:lnB>
                    <a:noFill/>
                  </a:tcPr>
                </a:tc>
                <a:extLst>
                  <a:ext uri="{0D108BD9-81ED-4DB2-BD59-A6C34878D82A}">
                    <a16:rowId xmlns:a16="http://schemas.microsoft.com/office/drawing/2014/main" val="1668205409"/>
                  </a:ext>
                </a:extLst>
              </a:tr>
            </a:tbl>
          </a:graphicData>
        </a:graphic>
      </p:graphicFrame>
    </p:spTree>
    <p:extLst>
      <p:ext uri="{BB962C8B-B14F-4D97-AF65-F5344CB8AC3E}">
        <p14:creationId xmlns:p14="http://schemas.microsoft.com/office/powerpoint/2010/main" val="329878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C4C3930-FCB7-11BC-686B-6A362A0E4C3D}"/>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Project Charter Example?</a:t>
            </a:r>
            <a:endParaRPr lang="en-US" altLang="en-US" sz="4000" dirty="0"/>
          </a:p>
        </p:txBody>
      </p:sp>
      <p:graphicFrame>
        <p:nvGraphicFramePr>
          <p:cNvPr id="4" name="Table 3">
            <a:extLst>
              <a:ext uri="{FF2B5EF4-FFF2-40B4-BE49-F238E27FC236}">
                <a16:creationId xmlns:a16="http://schemas.microsoft.com/office/drawing/2014/main" id="{0E247889-2CD8-3AC3-CBBB-A25BFD1A333E}"/>
              </a:ext>
            </a:extLst>
          </p:cNvPr>
          <p:cNvGraphicFramePr>
            <a:graphicFrameLocks noGrp="1"/>
          </p:cNvGraphicFramePr>
          <p:nvPr>
            <p:extLst>
              <p:ext uri="{D42A27DB-BD31-4B8C-83A1-F6EECF244321}">
                <p14:modId xmlns:p14="http://schemas.microsoft.com/office/powerpoint/2010/main" val="4108968530"/>
              </p:ext>
            </p:extLst>
          </p:nvPr>
        </p:nvGraphicFramePr>
        <p:xfrm>
          <a:off x="838200" y="2309654"/>
          <a:ext cx="10515600" cy="2621280"/>
        </p:xfrm>
        <a:graphic>
          <a:graphicData uri="http://schemas.openxmlformats.org/drawingml/2006/table">
            <a:tbl>
              <a:tblPr/>
              <a:tblGrid>
                <a:gridCol w="5257800">
                  <a:extLst>
                    <a:ext uri="{9D8B030D-6E8A-4147-A177-3AD203B41FA5}">
                      <a16:colId xmlns:a16="http://schemas.microsoft.com/office/drawing/2014/main" val="2683588864"/>
                    </a:ext>
                  </a:extLst>
                </a:gridCol>
                <a:gridCol w="5257800">
                  <a:extLst>
                    <a:ext uri="{9D8B030D-6E8A-4147-A177-3AD203B41FA5}">
                      <a16:colId xmlns:a16="http://schemas.microsoft.com/office/drawing/2014/main" val="730848625"/>
                    </a:ext>
                  </a:extLst>
                </a:gridCol>
              </a:tblGrid>
              <a:tr h="0">
                <a:tc>
                  <a:txBody>
                    <a:bodyPr/>
                    <a:lstStyle/>
                    <a:p>
                      <a:r>
                        <a:rPr lang="en-US" sz="2200" dirty="0"/>
                        <a:t>Writing the </a:t>
                      </a:r>
                      <a:r>
                        <a:rPr lang="en-US" sz="2200" b="1" dirty="0"/>
                        <a:t>Project Charter</a:t>
                      </a:r>
                      <a:r>
                        <a:rPr lang="en-US" sz="2200" dirty="0"/>
                        <a:t> is typically one of the most challenging steps in the Project Life Cycle, as it defines the parameters within which the project must be delivered.</a:t>
                      </a:r>
                    </a:p>
                  </a:txBody>
                  <a:tcPr anchor="ctr">
                    <a:lnL>
                      <a:noFill/>
                    </a:lnL>
                    <a:lnR>
                      <a:noFill/>
                    </a:lnR>
                    <a:lnT>
                      <a:noFill/>
                    </a:lnT>
                    <a:lnB>
                      <a:noFill/>
                    </a:lnB>
                    <a:noFill/>
                  </a:tcPr>
                </a:tc>
                <a:tc>
                  <a:txBody>
                    <a:bodyPr/>
                    <a:lstStyle/>
                    <a:p>
                      <a:pPr algn="r" rtl="1"/>
                      <a:r>
                        <a:rPr lang="ar-EG" dirty="0"/>
                        <a:t>كتابة </a:t>
                      </a:r>
                      <a:r>
                        <a:rPr lang="ar-EG" b="1" dirty="0"/>
                        <a:t>ميثاق المشروع</a:t>
                      </a:r>
                      <a:r>
                        <a:rPr lang="ar-EG" dirty="0"/>
                        <a:t> هو عادةً أحد الخطوات الأكثر تحدياً في دورة حياة المشروع، حيث يحدد المعايير التي يجب تسليم المشروع ضمنها.</a:t>
                      </a:r>
                    </a:p>
                  </a:txBody>
                  <a:tcPr anchor="ctr">
                    <a:lnL>
                      <a:noFill/>
                    </a:lnL>
                    <a:lnR>
                      <a:noFill/>
                    </a:lnR>
                    <a:lnT>
                      <a:noFill/>
                    </a:lnT>
                    <a:lnB>
                      <a:noFill/>
                    </a:lnB>
                    <a:noFill/>
                  </a:tcPr>
                </a:tc>
                <a:extLst>
                  <a:ext uri="{0D108BD9-81ED-4DB2-BD59-A6C34878D82A}">
                    <a16:rowId xmlns:a16="http://schemas.microsoft.com/office/drawing/2014/main" val="482265874"/>
                  </a:ext>
                </a:extLst>
              </a:tr>
              <a:tr h="0">
                <a:tc>
                  <a:txBody>
                    <a:bodyPr/>
                    <a:lstStyle/>
                    <a:p>
                      <a:r>
                        <a:rPr lang="en-US"/>
                        <a:t>It sets out the project vision, objectives, scope and implementation, thereby giving the team clear boundaries within which the project must be delivered.</a:t>
                      </a:r>
                    </a:p>
                  </a:txBody>
                  <a:tcPr anchor="ctr">
                    <a:lnL>
                      <a:noFill/>
                    </a:lnL>
                    <a:lnR>
                      <a:noFill/>
                    </a:lnR>
                    <a:lnT>
                      <a:noFill/>
                    </a:lnT>
                    <a:lnB>
                      <a:noFill/>
                    </a:lnB>
                    <a:noFill/>
                  </a:tcPr>
                </a:tc>
                <a:tc>
                  <a:txBody>
                    <a:bodyPr/>
                    <a:lstStyle/>
                    <a:p>
                      <a:pPr algn="r" rtl="1"/>
                      <a:r>
                        <a:rPr lang="ar-EG" dirty="0"/>
                        <a:t>يحدد رؤية المشروع، الأهداف، النطاق والتنفيذ، مما يمنح الفريق حدودًا واضحة يجب تنفيذ المشروع ضمنها.</a:t>
                      </a:r>
                    </a:p>
                  </a:txBody>
                  <a:tcPr anchor="ctr">
                    <a:lnL>
                      <a:noFill/>
                    </a:lnL>
                    <a:lnR>
                      <a:noFill/>
                    </a:lnR>
                    <a:lnT>
                      <a:noFill/>
                    </a:lnT>
                    <a:lnB>
                      <a:noFill/>
                    </a:lnB>
                    <a:noFill/>
                  </a:tcPr>
                </a:tc>
                <a:extLst>
                  <a:ext uri="{0D108BD9-81ED-4DB2-BD59-A6C34878D82A}">
                    <a16:rowId xmlns:a16="http://schemas.microsoft.com/office/drawing/2014/main" val="98513927"/>
                  </a:ext>
                </a:extLst>
              </a:tr>
            </a:tbl>
          </a:graphicData>
        </a:graphic>
      </p:graphicFrame>
    </p:spTree>
    <p:extLst>
      <p:ext uri="{BB962C8B-B14F-4D97-AF65-F5344CB8AC3E}">
        <p14:creationId xmlns:p14="http://schemas.microsoft.com/office/powerpoint/2010/main" val="481635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72696" y="11404"/>
            <a:ext cx="1319304" cy="616025"/>
          </a:xfrm>
          <a:prstGeom prst="rect">
            <a:avLst/>
          </a:prstGeom>
        </p:spPr>
      </p:pic>
      <p:pic>
        <p:nvPicPr>
          <p:cNvPr id="2" name="Picture 9" descr="Tbl05-02.bmp">
            <a:extLst>
              <a:ext uri="{FF2B5EF4-FFF2-40B4-BE49-F238E27FC236}">
                <a16:creationId xmlns:a16="http://schemas.microsoft.com/office/drawing/2014/main" id="{F3D0B304-B2C8-0D4D-693C-0811B3E20065}"/>
              </a:ext>
            </a:extLst>
          </p:cNvPr>
          <p:cNvPicPr>
            <a:picLocks noChangeAspect="1"/>
          </p:cNvPicPr>
          <p:nvPr/>
        </p:nvPicPr>
        <p:blipFill>
          <a:blip r:embed="rId3" cstate="screen">
            <a:extLst>
              <a:ext uri="{28A0092B-C50C-407E-A947-70E740481C1C}">
                <a14:useLocalDpi xmlns:a14="http://schemas.microsoft.com/office/drawing/2010/main" val="0"/>
              </a:ext>
            </a:extLst>
          </a:blip>
          <a:srcRect t="2380"/>
          <a:stretch>
            <a:fillRect/>
          </a:stretch>
        </p:blipFill>
        <p:spPr bwMode="auto">
          <a:xfrm>
            <a:off x="1699304" y="710350"/>
            <a:ext cx="9472881" cy="548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6532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5A8F0D4-E7C5-C72D-0B1C-3CF6C79EC462}"/>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Planning</a:t>
            </a:r>
            <a:endParaRPr lang="en-US" altLang="en-US" dirty="0"/>
          </a:p>
        </p:txBody>
      </p:sp>
      <p:graphicFrame>
        <p:nvGraphicFramePr>
          <p:cNvPr id="4" name="Table 3">
            <a:extLst>
              <a:ext uri="{FF2B5EF4-FFF2-40B4-BE49-F238E27FC236}">
                <a16:creationId xmlns:a16="http://schemas.microsoft.com/office/drawing/2014/main" id="{946C4131-3877-61A4-C3E9-7E05F8570B90}"/>
              </a:ext>
            </a:extLst>
          </p:cNvPr>
          <p:cNvGraphicFramePr>
            <a:graphicFrameLocks noGrp="1"/>
          </p:cNvGraphicFramePr>
          <p:nvPr>
            <p:extLst>
              <p:ext uri="{D42A27DB-BD31-4B8C-83A1-F6EECF244321}">
                <p14:modId xmlns:p14="http://schemas.microsoft.com/office/powerpoint/2010/main" val="3588904673"/>
              </p:ext>
            </p:extLst>
          </p:nvPr>
        </p:nvGraphicFramePr>
        <p:xfrm>
          <a:off x="1315491" y="1932937"/>
          <a:ext cx="9250018" cy="2590800"/>
        </p:xfrm>
        <a:graphic>
          <a:graphicData uri="http://schemas.openxmlformats.org/drawingml/2006/table">
            <a:tbl>
              <a:tblPr/>
              <a:tblGrid>
                <a:gridCol w="4625009">
                  <a:extLst>
                    <a:ext uri="{9D8B030D-6E8A-4147-A177-3AD203B41FA5}">
                      <a16:colId xmlns:a16="http://schemas.microsoft.com/office/drawing/2014/main" val="490595581"/>
                    </a:ext>
                  </a:extLst>
                </a:gridCol>
                <a:gridCol w="4625009">
                  <a:extLst>
                    <a:ext uri="{9D8B030D-6E8A-4147-A177-3AD203B41FA5}">
                      <a16:colId xmlns:a16="http://schemas.microsoft.com/office/drawing/2014/main" val="3001542939"/>
                    </a:ext>
                  </a:extLst>
                </a:gridCol>
              </a:tblGrid>
              <a:tr h="391870">
                <a:tc>
                  <a:txBody>
                    <a:bodyPr/>
                    <a:lstStyle/>
                    <a:p>
                      <a:r>
                        <a:rPr lang="en-US" sz="2000" b="1" u="none" dirty="0">
                          <a:solidFill>
                            <a:schemeClr val="tx1"/>
                          </a:solidFill>
                        </a:rPr>
                        <a:t>Project initiation</a:t>
                      </a:r>
                    </a:p>
                  </a:txBody>
                  <a:tcPr anchor="ctr">
                    <a:lnL>
                      <a:noFill/>
                    </a:lnL>
                    <a:lnR>
                      <a:noFill/>
                    </a:lnR>
                    <a:lnT>
                      <a:noFill/>
                    </a:lnT>
                    <a:lnB>
                      <a:noFill/>
                    </a:lnB>
                    <a:noFill/>
                  </a:tcPr>
                </a:tc>
                <a:tc>
                  <a:txBody>
                    <a:bodyPr/>
                    <a:lstStyle/>
                    <a:p>
                      <a:pPr algn="r" rtl="1"/>
                      <a:r>
                        <a:rPr lang="ar-EG" sz="2000" u="none" dirty="0">
                          <a:solidFill>
                            <a:schemeClr val="tx1"/>
                          </a:solidFill>
                        </a:rPr>
                        <a:t>الالتزام ببدء المرحلة التالية من المشروع</a:t>
                      </a:r>
                    </a:p>
                  </a:txBody>
                  <a:tcPr anchor="ctr">
                    <a:lnL>
                      <a:noFill/>
                    </a:lnL>
                    <a:lnR>
                      <a:noFill/>
                    </a:lnR>
                    <a:lnT>
                      <a:noFill/>
                    </a:lnT>
                    <a:lnB>
                      <a:noFill/>
                    </a:lnB>
                    <a:noFill/>
                  </a:tcPr>
                </a:tc>
                <a:extLst>
                  <a:ext uri="{0D108BD9-81ED-4DB2-BD59-A6C34878D82A}">
                    <a16:rowId xmlns:a16="http://schemas.microsoft.com/office/drawing/2014/main" val="1350064533"/>
                  </a:ext>
                </a:extLst>
              </a:tr>
              <a:tr h="391870">
                <a:tc>
                  <a:txBody>
                    <a:bodyPr/>
                    <a:lstStyle/>
                    <a:p>
                      <a:r>
                        <a:rPr lang="en-US" sz="2000" b="1" u="sng" dirty="0">
                          <a:solidFill>
                            <a:schemeClr val="accent1"/>
                          </a:solidFill>
                        </a:rPr>
                        <a:t>Scope planning</a:t>
                      </a:r>
                    </a:p>
                  </a:txBody>
                  <a:tcPr anchor="ctr">
                    <a:lnL>
                      <a:noFill/>
                    </a:lnL>
                    <a:lnR>
                      <a:noFill/>
                    </a:lnR>
                    <a:lnT>
                      <a:noFill/>
                    </a:lnT>
                    <a:lnB>
                      <a:noFill/>
                    </a:lnB>
                    <a:noFill/>
                  </a:tcPr>
                </a:tc>
                <a:tc>
                  <a:txBody>
                    <a:bodyPr/>
                    <a:lstStyle/>
                    <a:p>
                      <a:pPr algn="r" rtl="1"/>
                      <a:r>
                        <a:rPr lang="ar-EG" sz="2000" u="sng" dirty="0">
                          <a:solidFill>
                            <a:schemeClr val="accent1"/>
                          </a:solidFill>
                        </a:rPr>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a16="http://schemas.microsoft.com/office/drawing/2014/main" val="1251170020"/>
                  </a:ext>
                </a:extLst>
              </a:tr>
              <a:tr h="391870">
                <a:tc>
                  <a:txBody>
                    <a:bodyPr/>
                    <a:lstStyle/>
                    <a:p>
                      <a:r>
                        <a:rPr lang="en-US" sz="2000" b="1"/>
                        <a:t>Scope verification</a:t>
                      </a:r>
                    </a:p>
                  </a:txBody>
                  <a:tcPr anchor="ctr">
                    <a:lnL>
                      <a:noFill/>
                    </a:lnL>
                    <a:lnR>
                      <a:noFill/>
                    </a:lnR>
                    <a:lnT>
                      <a:noFill/>
                    </a:lnT>
                    <a:lnB>
                      <a:noFill/>
                    </a:lnB>
                    <a:noFill/>
                  </a:tcPr>
                </a:tc>
                <a:tc>
                  <a:txBody>
                    <a:bodyPr/>
                    <a:lstStyle/>
                    <a:p>
                      <a:pPr algn="r" rtl="1"/>
                      <a:r>
                        <a:rPr lang="ar-EG" sz="2000"/>
                        <a:t>توثيق قبول نطاق المشروع</a:t>
                      </a:r>
                    </a:p>
                  </a:txBody>
                  <a:tcPr anchor="ctr">
                    <a:lnL>
                      <a:noFill/>
                    </a:lnL>
                    <a:lnR>
                      <a:noFill/>
                    </a:lnR>
                    <a:lnT>
                      <a:noFill/>
                    </a:lnT>
                    <a:lnB>
                      <a:noFill/>
                    </a:lnB>
                    <a:noFill/>
                  </a:tcPr>
                </a:tc>
                <a:extLst>
                  <a:ext uri="{0D108BD9-81ED-4DB2-BD59-A6C34878D82A}">
                    <a16:rowId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a16="http://schemas.microsoft.com/office/drawing/2014/main" val="486357728"/>
                  </a:ext>
                </a:extLst>
              </a:tr>
            </a:tbl>
          </a:graphicData>
        </a:graphic>
      </p:graphicFrame>
    </p:spTree>
    <p:extLst>
      <p:ext uri="{BB962C8B-B14F-4D97-AF65-F5344CB8AC3E}">
        <p14:creationId xmlns:p14="http://schemas.microsoft.com/office/powerpoint/2010/main" val="14589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4E74679-6FF0-49A7-A8D9-F7EF9A1EADA6}"/>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Scope Planning</a:t>
            </a:r>
            <a:endParaRPr lang="en-US" altLang="en-US" sz="4000" dirty="0"/>
          </a:p>
        </p:txBody>
      </p:sp>
      <p:graphicFrame>
        <p:nvGraphicFramePr>
          <p:cNvPr id="4" name="Table 3">
            <a:extLst>
              <a:ext uri="{FF2B5EF4-FFF2-40B4-BE49-F238E27FC236}">
                <a16:creationId xmlns:a16="http://schemas.microsoft.com/office/drawing/2014/main" id="{1BCE8C06-0F57-A2D3-40FB-903B82E193C7}"/>
              </a:ext>
            </a:extLst>
          </p:cNvPr>
          <p:cNvGraphicFramePr>
            <a:graphicFrameLocks noGrp="1"/>
          </p:cNvGraphicFramePr>
          <p:nvPr>
            <p:extLst>
              <p:ext uri="{D42A27DB-BD31-4B8C-83A1-F6EECF244321}">
                <p14:modId xmlns:p14="http://schemas.microsoft.com/office/powerpoint/2010/main" val="1118459899"/>
              </p:ext>
            </p:extLst>
          </p:nvPr>
        </p:nvGraphicFramePr>
        <p:xfrm>
          <a:off x="799199" y="2073923"/>
          <a:ext cx="10515600" cy="2468880"/>
        </p:xfrm>
        <a:graphic>
          <a:graphicData uri="http://schemas.openxmlformats.org/drawingml/2006/table">
            <a:tbl>
              <a:tblPr/>
              <a:tblGrid>
                <a:gridCol w="5257800">
                  <a:extLst>
                    <a:ext uri="{9D8B030D-6E8A-4147-A177-3AD203B41FA5}">
                      <a16:colId xmlns:a16="http://schemas.microsoft.com/office/drawing/2014/main" val="2752568057"/>
                    </a:ext>
                  </a:extLst>
                </a:gridCol>
                <a:gridCol w="5257800">
                  <a:extLst>
                    <a:ext uri="{9D8B030D-6E8A-4147-A177-3AD203B41FA5}">
                      <a16:colId xmlns:a16="http://schemas.microsoft.com/office/drawing/2014/main" val="3827244091"/>
                    </a:ext>
                  </a:extLst>
                </a:gridCol>
              </a:tblGrid>
              <a:tr h="0">
                <a:tc>
                  <a:txBody>
                    <a:bodyPr/>
                    <a:lstStyle/>
                    <a:p>
                      <a:pPr algn="ctr"/>
                      <a:r>
                        <a:rPr lang="en-US" sz="2200" b="1" dirty="0"/>
                        <a:t>Inputs to this stage are the outputs from the project initiation process</a:t>
                      </a:r>
                    </a:p>
                  </a:txBody>
                  <a:tcPr anchor="ctr">
                    <a:lnL>
                      <a:noFill/>
                    </a:lnL>
                    <a:lnR>
                      <a:noFill/>
                    </a:lnR>
                    <a:lnT>
                      <a:noFill/>
                    </a:lnT>
                    <a:lnB>
                      <a:noFill/>
                    </a:lnB>
                    <a:noFill/>
                  </a:tcPr>
                </a:tc>
                <a:tc>
                  <a:txBody>
                    <a:bodyPr/>
                    <a:lstStyle/>
                    <a:p>
                      <a:pPr algn="ctr"/>
                      <a:r>
                        <a:rPr lang="ar-EG" sz="2200" dirty="0"/>
                        <a:t>المدخلات لهذه المرحلة هي المخرجات من عملية بدء المشروع</a:t>
                      </a:r>
                    </a:p>
                  </a:txBody>
                  <a:tcPr anchor="ctr">
                    <a:lnL>
                      <a:noFill/>
                    </a:lnL>
                    <a:lnR>
                      <a:noFill/>
                    </a:lnR>
                    <a:lnT>
                      <a:noFill/>
                    </a:lnT>
                    <a:lnB>
                      <a:noFill/>
                    </a:lnB>
                    <a:noFill/>
                  </a:tcPr>
                </a:tc>
                <a:extLst>
                  <a:ext uri="{0D108BD9-81ED-4DB2-BD59-A6C34878D82A}">
                    <a16:rowId xmlns:a16="http://schemas.microsoft.com/office/drawing/2014/main" val="3335618945"/>
                  </a:ext>
                </a:extLst>
              </a:tr>
              <a:tr h="0">
                <a:tc>
                  <a:txBody>
                    <a:bodyPr/>
                    <a:lstStyle/>
                    <a:p>
                      <a:r>
                        <a:rPr lang="en-US" sz="2200" b="1" dirty="0"/>
                        <a:t>-The project charter</a:t>
                      </a:r>
                    </a:p>
                  </a:txBody>
                  <a:tcPr anchor="ctr">
                    <a:lnL>
                      <a:noFill/>
                    </a:lnL>
                    <a:lnR>
                      <a:noFill/>
                    </a:lnR>
                    <a:lnT>
                      <a:noFill/>
                    </a:lnT>
                    <a:lnB>
                      <a:noFill/>
                    </a:lnB>
                    <a:noFill/>
                  </a:tcPr>
                </a:tc>
                <a:tc>
                  <a:txBody>
                    <a:bodyPr/>
                    <a:lstStyle/>
                    <a:p>
                      <a:pPr algn="r"/>
                      <a:r>
                        <a:rPr lang="ar-EG" sz="2200" dirty="0"/>
                        <a:t>-ميثاق المشروع</a:t>
                      </a:r>
                    </a:p>
                  </a:txBody>
                  <a:tcPr anchor="ctr">
                    <a:lnL>
                      <a:noFill/>
                    </a:lnL>
                    <a:lnR>
                      <a:noFill/>
                    </a:lnR>
                    <a:lnT>
                      <a:noFill/>
                    </a:lnT>
                    <a:lnB>
                      <a:noFill/>
                    </a:lnB>
                    <a:noFill/>
                  </a:tcPr>
                </a:tc>
                <a:extLst>
                  <a:ext uri="{0D108BD9-81ED-4DB2-BD59-A6C34878D82A}">
                    <a16:rowId xmlns:a16="http://schemas.microsoft.com/office/drawing/2014/main" val="101532744"/>
                  </a:ext>
                </a:extLst>
              </a:tr>
              <a:tr h="0">
                <a:tc>
                  <a:txBody>
                    <a:bodyPr/>
                    <a:lstStyle/>
                    <a:p>
                      <a:r>
                        <a:rPr lang="en-US" sz="2200" b="1" dirty="0"/>
                        <a:t>-The product description</a:t>
                      </a:r>
                    </a:p>
                  </a:txBody>
                  <a:tcPr anchor="ctr">
                    <a:lnL>
                      <a:noFill/>
                    </a:lnL>
                    <a:lnR>
                      <a:noFill/>
                    </a:lnR>
                    <a:lnT>
                      <a:noFill/>
                    </a:lnT>
                    <a:lnB>
                      <a:noFill/>
                    </a:lnB>
                    <a:noFill/>
                  </a:tcPr>
                </a:tc>
                <a:tc>
                  <a:txBody>
                    <a:bodyPr/>
                    <a:lstStyle/>
                    <a:p>
                      <a:pPr algn="r"/>
                      <a:r>
                        <a:rPr lang="ar-EG" sz="2200" dirty="0"/>
                        <a:t>-وصف المنتج</a:t>
                      </a:r>
                    </a:p>
                  </a:txBody>
                  <a:tcPr anchor="ctr">
                    <a:lnL>
                      <a:noFill/>
                    </a:lnL>
                    <a:lnR>
                      <a:noFill/>
                    </a:lnR>
                    <a:lnT>
                      <a:noFill/>
                    </a:lnT>
                    <a:lnB>
                      <a:noFill/>
                    </a:lnB>
                    <a:noFill/>
                  </a:tcPr>
                </a:tc>
                <a:extLst>
                  <a:ext uri="{0D108BD9-81ED-4DB2-BD59-A6C34878D82A}">
                    <a16:rowId xmlns:a16="http://schemas.microsoft.com/office/drawing/2014/main" val="2516321928"/>
                  </a:ext>
                </a:extLst>
              </a:tr>
              <a:tr h="0">
                <a:tc>
                  <a:txBody>
                    <a:bodyPr/>
                    <a:lstStyle/>
                    <a:p>
                      <a:r>
                        <a:rPr lang="en-US" sz="2200" b="1" dirty="0"/>
                        <a:t>-list of assumptions and constraints</a:t>
                      </a:r>
                    </a:p>
                  </a:txBody>
                  <a:tcPr anchor="ctr">
                    <a:lnL>
                      <a:noFill/>
                    </a:lnL>
                    <a:lnR>
                      <a:noFill/>
                    </a:lnR>
                    <a:lnT>
                      <a:noFill/>
                    </a:lnT>
                    <a:lnB>
                      <a:noFill/>
                    </a:lnB>
                    <a:noFill/>
                  </a:tcPr>
                </a:tc>
                <a:tc>
                  <a:txBody>
                    <a:bodyPr/>
                    <a:lstStyle/>
                    <a:p>
                      <a:pPr algn="r"/>
                      <a:r>
                        <a:rPr lang="ar-EG" sz="2200" dirty="0"/>
                        <a:t>-قائمة الافتراضات والقيود</a:t>
                      </a:r>
                    </a:p>
                  </a:txBody>
                  <a:tcPr anchor="ctr">
                    <a:lnL>
                      <a:noFill/>
                    </a:lnL>
                    <a:lnR>
                      <a:noFill/>
                    </a:lnR>
                    <a:lnT>
                      <a:noFill/>
                    </a:lnT>
                    <a:lnB>
                      <a:noFill/>
                    </a:lnB>
                    <a:noFill/>
                  </a:tcPr>
                </a:tc>
                <a:extLst>
                  <a:ext uri="{0D108BD9-81ED-4DB2-BD59-A6C34878D82A}">
                    <a16:rowId xmlns:a16="http://schemas.microsoft.com/office/drawing/2014/main" val="2450179114"/>
                  </a:ext>
                </a:extLst>
              </a:tr>
              <a:tr h="0">
                <a:tc>
                  <a:txBody>
                    <a:bodyPr/>
                    <a:lstStyle/>
                    <a:p>
                      <a:r>
                        <a:rPr lang="en-US" sz="2200" b="1" dirty="0"/>
                        <a:t>-The appointment of a project manager</a:t>
                      </a:r>
                    </a:p>
                  </a:txBody>
                  <a:tcPr anchor="ctr">
                    <a:lnL>
                      <a:noFill/>
                    </a:lnL>
                    <a:lnR>
                      <a:noFill/>
                    </a:lnR>
                    <a:lnT>
                      <a:noFill/>
                    </a:lnT>
                    <a:lnB>
                      <a:noFill/>
                    </a:lnB>
                    <a:noFill/>
                  </a:tcPr>
                </a:tc>
                <a:tc>
                  <a:txBody>
                    <a:bodyPr/>
                    <a:lstStyle/>
                    <a:p>
                      <a:pPr algn="r"/>
                      <a:r>
                        <a:rPr lang="ar-EG" sz="2200" dirty="0"/>
                        <a:t>-تعيين مدير المشروع</a:t>
                      </a:r>
                    </a:p>
                  </a:txBody>
                  <a:tcPr anchor="ctr">
                    <a:lnL>
                      <a:noFill/>
                    </a:lnL>
                    <a:lnR>
                      <a:noFill/>
                    </a:lnR>
                    <a:lnT>
                      <a:noFill/>
                    </a:lnT>
                    <a:lnB>
                      <a:noFill/>
                    </a:lnB>
                    <a:noFill/>
                  </a:tcPr>
                </a:tc>
                <a:extLst>
                  <a:ext uri="{0D108BD9-81ED-4DB2-BD59-A6C34878D82A}">
                    <a16:rowId xmlns:a16="http://schemas.microsoft.com/office/drawing/2014/main" val="915941734"/>
                  </a:ext>
                </a:extLst>
              </a:tr>
            </a:tbl>
          </a:graphicData>
        </a:graphic>
      </p:graphicFrame>
    </p:spTree>
    <p:extLst>
      <p:ext uri="{BB962C8B-B14F-4D97-AF65-F5344CB8AC3E}">
        <p14:creationId xmlns:p14="http://schemas.microsoft.com/office/powerpoint/2010/main" val="14946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61E8E64-4199-4F07-3DF0-FA6070579C1E}"/>
              </a:ext>
            </a:extLst>
          </p:cNvPr>
          <p:cNvSpPr txBox="1">
            <a:spLocks noChangeArrowheads="1"/>
          </p:cNvSpPr>
          <p:nvPr/>
        </p:nvSpPr>
        <p:spPr>
          <a:xfrm>
            <a:off x="1167615" y="253873"/>
            <a:ext cx="8820150" cy="6477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000" dirty="0"/>
              <a:t>Tools &amp; Techniques for Scope Planning</a:t>
            </a:r>
            <a:endParaRPr lang="ar-EG" altLang="en-US" sz="3000" dirty="0"/>
          </a:p>
          <a:p>
            <a:pPr algn="ctr"/>
            <a:r>
              <a:rPr lang="ar-EG" altLang="en-US" sz="3000" dirty="0"/>
              <a:t>أدوات وتقنيات تخطيط النطاق</a:t>
            </a:r>
            <a:endParaRPr lang="en-US" altLang="en-US" sz="3000" dirty="0"/>
          </a:p>
        </p:txBody>
      </p:sp>
      <p:graphicFrame>
        <p:nvGraphicFramePr>
          <p:cNvPr id="4" name="Table 3">
            <a:extLst>
              <a:ext uri="{FF2B5EF4-FFF2-40B4-BE49-F238E27FC236}">
                <a16:creationId xmlns:a16="http://schemas.microsoft.com/office/drawing/2014/main" id="{3FCC8F27-593E-40AF-342F-C5E3ADA85179}"/>
              </a:ext>
            </a:extLst>
          </p:cNvPr>
          <p:cNvGraphicFramePr>
            <a:graphicFrameLocks noGrp="1"/>
          </p:cNvGraphicFramePr>
          <p:nvPr>
            <p:extLst>
              <p:ext uri="{D42A27DB-BD31-4B8C-83A1-F6EECF244321}">
                <p14:modId xmlns:p14="http://schemas.microsoft.com/office/powerpoint/2010/main" val="3458767942"/>
              </p:ext>
            </p:extLst>
          </p:nvPr>
        </p:nvGraphicFramePr>
        <p:xfrm>
          <a:off x="542811" y="1180452"/>
          <a:ext cx="11106378" cy="4968240"/>
        </p:xfrm>
        <a:graphic>
          <a:graphicData uri="http://schemas.openxmlformats.org/drawingml/2006/table">
            <a:tbl>
              <a:tblPr/>
              <a:tblGrid>
                <a:gridCol w="5553189">
                  <a:extLst>
                    <a:ext uri="{9D8B030D-6E8A-4147-A177-3AD203B41FA5}">
                      <a16:colId xmlns:a16="http://schemas.microsoft.com/office/drawing/2014/main" val="1376196691"/>
                    </a:ext>
                  </a:extLst>
                </a:gridCol>
                <a:gridCol w="5553189">
                  <a:extLst>
                    <a:ext uri="{9D8B030D-6E8A-4147-A177-3AD203B41FA5}">
                      <a16:colId xmlns:a16="http://schemas.microsoft.com/office/drawing/2014/main" val="3674212067"/>
                    </a:ext>
                  </a:extLst>
                </a:gridCol>
              </a:tblGrid>
              <a:tr h="1065091">
                <a:tc>
                  <a:txBody>
                    <a:bodyPr/>
                    <a:lstStyle/>
                    <a:p>
                      <a:r>
                        <a:rPr lang="en-US" sz="2200" b="1" dirty="0"/>
                        <a:t>Product analysis</a:t>
                      </a:r>
                      <a:r>
                        <a:rPr lang="en-US" sz="2200" dirty="0"/>
                        <a:t>: developing a better understanding of the product you want at the end of the project.</a:t>
                      </a:r>
                    </a:p>
                  </a:txBody>
                  <a:tcPr anchor="ctr">
                    <a:lnL>
                      <a:noFill/>
                    </a:lnL>
                    <a:lnR>
                      <a:noFill/>
                    </a:lnR>
                    <a:lnT>
                      <a:noFill/>
                    </a:lnT>
                    <a:lnB>
                      <a:noFill/>
                    </a:lnB>
                    <a:noFill/>
                  </a:tcPr>
                </a:tc>
                <a:tc>
                  <a:txBody>
                    <a:bodyPr/>
                    <a:lstStyle/>
                    <a:p>
                      <a:pPr algn="r" rtl="1"/>
                      <a:r>
                        <a:rPr lang="ar-EG" sz="2200" b="1" dirty="0"/>
                        <a:t>تحليل المنتج</a:t>
                      </a:r>
                      <a:r>
                        <a:rPr lang="ar-EG" sz="2200" dirty="0"/>
                        <a:t>: تطوير فهم أفضل للمنتج الذي تريده في نهاية المشروع.</a:t>
                      </a:r>
                    </a:p>
                  </a:txBody>
                  <a:tcPr anchor="ctr">
                    <a:lnL>
                      <a:noFill/>
                    </a:lnL>
                    <a:lnR>
                      <a:noFill/>
                    </a:lnR>
                    <a:lnT>
                      <a:noFill/>
                    </a:lnT>
                    <a:lnB>
                      <a:noFill/>
                    </a:lnB>
                    <a:noFill/>
                  </a:tcPr>
                </a:tc>
                <a:extLst>
                  <a:ext uri="{0D108BD9-81ED-4DB2-BD59-A6C34878D82A}">
                    <a16:rowId xmlns:a16="http://schemas.microsoft.com/office/drawing/2014/main" val="4287216466"/>
                  </a:ext>
                </a:extLst>
              </a:tr>
              <a:tr h="2041425">
                <a:tc>
                  <a:txBody>
                    <a:bodyPr/>
                    <a:lstStyle/>
                    <a:p>
                      <a:r>
                        <a:rPr lang="en-US" sz="2200" dirty="0"/>
                        <a:t>It involves examining product features, costs, availability, quality, appearance, and other aspects. Product analysis is conducted by potential buyers, by product managers attempting to understand competitors, and by third-party reviewers.</a:t>
                      </a:r>
                    </a:p>
                  </a:txBody>
                  <a:tcPr anchor="ctr">
                    <a:lnL>
                      <a:noFill/>
                    </a:lnL>
                    <a:lnR>
                      <a:noFill/>
                    </a:lnR>
                    <a:lnT>
                      <a:noFill/>
                    </a:lnT>
                    <a:lnB>
                      <a:noFill/>
                    </a:lnB>
                    <a:noFill/>
                  </a:tcPr>
                </a:tc>
                <a:tc>
                  <a:txBody>
                    <a:bodyPr/>
                    <a:lstStyle/>
                    <a:p>
                      <a:pPr algn="r" rtl="1"/>
                      <a:r>
                        <a:rPr lang="ar-EG" sz="2200"/>
                        <a:t>يشمل ذلك فحص ميزات المنتج، تكاليفه، توفره، جودته، مظهره، والجوانب الأخرى. يتم إجراء تحليل المنتج من قبل المشترين المحتملين، ومديري المنتجات الذين يحاولون فهم المنافسين، والمراجعين من الطرف الثالث.</a:t>
                      </a:r>
                    </a:p>
                  </a:txBody>
                  <a:tcPr anchor="ctr">
                    <a:lnL>
                      <a:noFill/>
                    </a:lnL>
                    <a:lnR>
                      <a:noFill/>
                    </a:lnR>
                    <a:lnT>
                      <a:noFill/>
                    </a:lnT>
                    <a:lnB>
                      <a:noFill/>
                    </a:lnB>
                    <a:noFill/>
                  </a:tcPr>
                </a:tc>
                <a:extLst>
                  <a:ext uri="{0D108BD9-81ED-4DB2-BD59-A6C34878D82A}">
                    <a16:rowId xmlns:a16="http://schemas.microsoft.com/office/drawing/2014/main" val="1182370691"/>
                  </a:ext>
                </a:extLst>
              </a:tr>
              <a:tr h="1715981">
                <a:tc>
                  <a:txBody>
                    <a:bodyPr/>
                    <a:lstStyle/>
                    <a:p>
                      <a:r>
                        <a:rPr lang="en-US" sz="2200" dirty="0"/>
                        <a:t>It can also be used as part of product design to convert a high-level product description into project deliverables and requirements. It involves all facts of the product, its purpose, its operation, and its characteristics.</a:t>
                      </a:r>
                    </a:p>
                  </a:txBody>
                  <a:tcPr anchor="ctr">
                    <a:lnL>
                      <a:noFill/>
                    </a:lnL>
                    <a:lnR>
                      <a:noFill/>
                    </a:lnR>
                    <a:lnT>
                      <a:noFill/>
                    </a:lnT>
                    <a:lnB>
                      <a:noFill/>
                    </a:lnB>
                    <a:noFill/>
                  </a:tcPr>
                </a:tc>
                <a:tc>
                  <a:txBody>
                    <a:bodyPr/>
                    <a:lstStyle/>
                    <a:p>
                      <a:pPr algn="r" rtl="1"/>
                      <a:r>
                        <a:rPr lang="ar-EG" sz="2200" dirty="0"/>
                        <a:t>يمكن استخدامه أيضًا كجزء من تصميم المنتج لتحويل وصف المنتج رفيع المستوى إلى مخرجات المشروع ومتطلباته. يشمل جميع حقائق المنتج، غرضه، تشغيله، وخصائصه.</a:t>
                      </a:r>
                    </a:p>
                  </a:txBody>
                  <a:tcPr anchor="ctr">
                    <a:lnL>
                      <a:noFill/>
                    </a:lnL>
                    <a:lnR>
                      <a:noFill/>
                    </a:lnR>
                    <a:lnT>
                      <a:noFill/>
                    </a:lnT>
                    <a:lnB>
                      <a:noFill/>
                    </a:lnB>
                    <a:noFill/>
                  </a:tcPr>
                </a:tc>
                <a:extLst>
                  <a:ext uri="{0D108BD9-81ED-4DB2-BD59-A6C34878D82A}">
                    <a16:rowId xmlns:a16="http://schemas.microsoft.com/office/drawing/2014/main" val="1210854909"/>
                  </a:ext>
                </a:extLst>
              </a:tr>
            </a:tbl>
          </a:graphicData>
        </a:graphic>
      </p:graphicFrame>
    </p:spTree>
    <p:extLst>
      <p:ext uri="{BB962C8B-B14F-4D97-AF65-F5344CB8AC3E}">
        <p14:creationId xmlns:p14="http://schemas.microsoft.com/office/powerpoint/2010/main" val="2054285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177732F0-8D3A-A862-EFA6-268621069380}"/>
              </a:ext>
            </a:extLst>
          </p:cNvPr>
          <p:cNvSpPr txBox="1">
            <a:spLocks noChangeArrowheads="1"/>
          </p:cNvSpPr>
          <p:nvPr/>
        </p:nvSpPr>
        <p:spPr>
          <a:xfrm>
            <a:off x="1167615" y="253873"/>
            <a:ext cx="8820150" cy="6477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000" dirty="0"/>
              <a:t>Tools &amp; Techniques for Scope Planning</a:t>
            </a:r>
            <a:endParaRPr lang="ar-EG" altLang="en-US" sz="3000" dirty="0"/>
          </a:p>
          <a:p>
            <a:pPr algn="ctr"/>
            <a:r>
              <a:rPr lang="ar-EG" altLang="en-US" sz="3000" dirty="0"/>
              <a:t>أدوات وتقنيات تخطيط النطاق</a:t>
            </a:r>
            <a:endParaRPr lang="en-US" altLang="en-US" sz="3000" dirty="0"/>
          </a:p>
        </p:txBody>
      </p:sp>
      <p:graphicFrame>
        <p:nvGraphicFramePr>
          <p:cNvPr id="4" name="Table 3">
            <a:extLst>
              <a:ext uri="{FF2B5EF4-FFF2-40B4-BE49-F238E27FC236}">
                <a16:creationId xmlns:a16="http://schemas.microsoft.com/office/drawing/2014/main" id="{DA2CC695-9C17-1653-3356-3C7EF0A1778D}"/>
              </a:ext>
            </a:extLst>
          </p:cNvPr>
          <p:cNvGraphicFramePr>
            <a:graphicFrameLocks noGrp="1"/>
          </p:cNvGraphicFramePr>
          <p:nvPr>
            <p:extLst>
              <p:ext uri="{D42A27DB-BD31-4B8C-83A1-F6EECF244321}">
                <p14:modId xmlns:p14="http://schemas.microsoft.com/office/powerpoint/2010/main" val="800405355"/>
              </p:ext>
            </p:extLst>
          </p:nvPr>
        </p:nvGraphicFramePr>
        <p:xfrm>
          <a:off x="799199" y="2337041"/>
          <a:ext cx="10515600" cy="2377440"/>
        </p:xfrm>
        <a:graphic>
          <a:graphicData uri="http://schemas.openxmlformats.org/drawingml/2006/table">
            <a:tbl>
              <a:tblPr/>
              <a:tblGrid>
                <a:gridCol w="5257800">
                  <a:extLst>
                    <a:ext uri="{9D8B030D-6E8A-4147-A177-3AD203B41FA5}">
                      <a16:colId xmlns:a16="http://schemas.microsoft.com/office/drawing/2014/main" val="185805174"/>
                    </a:ext>
                  </a:extLst>
                </a:gridCol>
                <a:gridCol w="5257800">
                  <a:extLst>
                    <a:ext uri="{9D8B030D-6E8A-4147-A177-3AD203B41FA5}">
                      <a16:colId xmlns:a16="http://schemas.microsoft.com/office/drawing/2014/main" val="4264288939"/>
                    </a:ext>
                  </a:extLst>
                </a:gridCol>
              </a:tblGrid>
              <a:tr h="0">
                <a:tc>
                  <a:txBody>
                    <a:bodyPr/>
                    <a:lstStyle/>
                    <a:p>
                      <a:r>
                        <a:rPr lang="en-US" sz="2300" b="1" dirty="0"/>
                        <a:t>Alternatives identification</a:t>
                      </a:r>
                      <a:r>
                        <a:rPr lang="en-US" sz="2300" dirty="0"/>
                        <a:t> – generating alternative ways of getting the solution.</a:t>
                      </a:r>
                    </a:p>
                  </a:txBody>
                  <a:tcPr anchor="ctr">
                    <a:lnL>
                      <a:noFill/>
                    </a:lnL>
                    <a:lnR>
                      <a:noFill/>
                    </a:lnR>
                    <a:lnT>
                      <a:noFill/>
                    </a:lnT>
                    <a:lnB>
                      <a:noFill/>
                    </a:lnB>
                    <a:noFill/>
                  </a:tcPr>
                </a:tc>
                <a:tc>
                  <a:txBody>
                    <a:bodyPr/>
                    <a:lstStyle/>
                    <a:p>
                      <a:pPr algn="r" rtl="1"/>
                      <a:r>
                        <a:rPr lang="ar-EG" sz="2300" b="1" dirty="0"/>
                        <a:t>تحديد البدائل</a:t>
                      </a:r>
                      <a:r>
                        <a:rPr lang="ar-EG" sz="2300" dirty="0"/>
                        <a:t> – توليد طرق بديلة للحصول على الحل.</a:t>
                      </a:r>
                    </a:p>
                  </a:txBody>
                  <a:tcPr anchor="ctr">
                    <a:lnL>
                      <a:noFill/>
                    </a:lnL>
                    <a:lnR>
                      <a:noFill/>
                    </a:lnR>
                    <a:lnT>
                      <a:noFill/>
                    </a:lnT>
                    <a:lnB>
                      <a:noFill/>
                    </a:lnB>
                    <a:noFill/>
                  </a:tcPr>
                </a:tc>
                <a:extLst>
                  <a:ext uri="{0D108BD9-81ED-4DB2-BD59-A6C34878D82A}">
                    <a16:rowId xmlns:a16="http://schemas.microsoft.com/office/drawing/2014/main" val="1276813318"/>
                  </a:ext>
                </a:extLst>
              </a:tr>
              <a:tr h="0">
                <a:tc>
                  <a:txBody>
                    <a:bodyPr/>
                    <a:lstStyle/>
                    <a:p>
                      <a:r>
                        <a:rPr lang="en-US" sz="2300" b="1"/>
                        <a:t>Cost-benefit analysis</a:t>
                      </a:r>
                      <a:r>
                        <a:rPr lang="en-US" sz="2300"/>
                        <a:t> – estimating tangible and intangible costs of the various alternatives.</a:t>
                      </a:r>
                    </a:p>
                  </a:txBody>
                  <a:tcPr anchor="ctr">
                    <a:lnL>
                      <a:noFill/>
                    </a:lnL>
                    <a:lnR>
                      <a:noFill/>
                    </a:lnR>
                    <a:lnT>
                      <a:noFill/>
                    </a:lnT>
                    <a:lnB>
                      <a:noFill/>
                    </a:lnB>
                    <a:noFill/>
                  </a:tcPr>
                </a:tc>
                <a:tc>
                  <a:txBody>
                    <a:bodyPr/>
                    <a:lstStyle/>
                    <a:p>
                      <a:pPr algn="r" rtl="1"/>
                      <a:r>
                        <a:rPr lang="ar-EG" sz="2300" b="1" dirty="0"/>
                        <a:t>تحليل التكلفة والفائدة</a:t>
                      </a:r>
                      <a:r>
                        <a:rPr lang="ar-EG" sz="2300" dirty="0"/>
                        <a:t> – تقدير التكاليف الملموسة وغير الملموسة للبدائل المختلفة.</a:t>
                      </a:r>
                    </a:p>
                  </a:txBody>
                  <a:tcPr anchor="ctr">
                    <a:lnL>
                      <a:noFill/>
                    </a:lnL>
                    <a:lnR>
                      <a:noFill/>
                    </a:lnR>
                    <a:lnT>
                      <a:noFill/>
                    </a:lnT>
                    <a:lnB>
                      <a:noFill/>
                    </a:lnB>
                    <a:noFill/>
                  </a:tcPr>
                </a:tc>
                <a:extLst>
                  <a:ext uri="{0D108BD9-81ED-4DB2-BD59-A6C34878D82A}">
                    <a16:rowId xmlns:a16="http://schemas.microsoft.com/office/drawing/2014/main" val="613106228"/>
                  </a:ext>
                </a:extLst>
              </a:tr>
              <a:tr h="0">
                <a:tc>
                  <a:txBody>
                    <a:bodyPr/>
                    <a:lstStyle/>
                    <a:p>
                      <a:r>
                        <a:rPr lang="en-US" sz="2300" b="1"/>
                        <a:t>Expert judgement</a:t>
                      </a:r>
                      <a:r>
                        <a:rPr lang="en-US" sz="2300"/>
                        <a:t> – to assess the inputs.</a:t>
                      </a:r>
                    </a:p>
                  </a:txBody>
                  <a:tcPr anchor="ctr">
                    <a:lnL>
                      <a:noFill/>
                    </a:lnL>
                    <a:lnR>
                      <a:noFill/>
                    </a:lnR>
                    <a:lnT>
                      <a:noFill/>
                    </a:lnT>
                    <a:lnB>
                      <a:noFill/>
                    </a:lnB>
                    <a:noFill/>
                  </a:tcPr>
                </a:tc>
                <a:tc>
                  <a:txBody>
                    <a:bodyPr/>
                    <a:lstStyle/>
                    <a:p>
                      <a:pPr algn="r" rtl="1"/>
                      <a:r>
                        <a:rPr lang="ar-EG" sz="2300" b="1" dirty="0"/>
                        <a:t>الحكم الخبير</a:t>
                      </a:r>
                      <a:r>
                        <a:rPr lang="ar-EG" sz="2300" dirty="0"/>
                        <a:t> – لتقييم المدخلات.</a:t>
                      </a:r>
                    </a:p>
                  </a:txBody>
                  <a:tcPr anchor="ctr">
                    <a:lnL>
                      <a:noFill/>
                    </a:lnL>
                    <a:lnR>
                      <a:noFill/>
                    </a:lnR>
                    <a:lnT>
                      <a:noFill/>
                    </a:lnT>
                    <a:lnB>
                      <a:noFill/>
                    </a:lnB>
                    <a:noFill/>
                  </a:tcPr>
                </a:tc>
                <a:extLst>
                  <a:ext uri="{0D108BD9-81ED-4DB2-BD59-A6C34878D82A}">
                    <a16:rowId xmlns:a16="http://schemas.microsoft.com/office/drawing/2014/main" val="1514579178"/>
                  </a:ext>
                </a:extLst>
              </a:tr>
            </a:tbl>
          </a:graphicData>
        </a:graphic>
      </p:graphicFrame>
    </p:spTree>
    <p:extLst>
      <p:ext uri="{BB962C8B-B14F-4D97-AF65-F5344CB8AC3E}">
        <p14:creationId xmlns:p14="http://schemas.microsoft.com/office/powerpoint/2010/main" val="115618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E84BAB7-2BB4-92E8-E67C-8FB13C65A19A}"/>
              </a:ext>
            </a:extLst>
          </p:cNvPr>
          <p:cNvSpPr txBox="1">
            <a:spLocks noChangeArrowheads="1"/>
          </p:cNvSpPr>
          <p:nvPr/>
        </p:nvSpPr>
        <p:spPr>
          <a:xfrm>
            <a:off x="1847850" y="11459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000" dirty="0"/>
              <a:t>Outputs from Scope Planning</a:t>
            </a:r>
            <a:endParaRPr lang="ar-EG" altLang="en-US" sz="3000" dirty="0"/>
          </a:p>
          <a:p>
            <a:pPr algn="ctr"/>
            <a:r>
              <a:rPr lang="ar-EG" altLang="en-US" sz="3000" dirty="0"/>
              <a:t>مخرجات تخطيط نطاق المشروع</a:t>
            </a:r>
            <a:endParaRPr lang="en-US" altLang="en-US" sz="3000" dirty="0"/>
          </a:p>
        </p:txBody>
      </p:sp>
      <p:graphicFrame>
        <p:nvGraphicFramePr>
          <p:cNvPr id="4" name="Table 3">
            <a:extLst>
              <a:ext uri="{FF2B5EF4-FFF2-40B4-BE49-F238E27FC236}">
                <a16:creationId xmlns:a16="http://schemas.microsoft.com/office/drawing/2014/main" id="{7D51A00D-FA26-3DC5-A50A-67E67F7D5C61}"/>
              </a:ext>
            </a:extLst>
          </p:cNvPr>
          <p:cNvGraphicFramePr>
            <a:graphicFrameLocks noGrp="1"/>
          </p:cNvGraphicFramePr>
          <p:nvPr>
            <p:extLst>
              <p:ext uri="{D42A27DB-BD31-4B8C-83A1-F6EECF244321}">
                <p14:modId xmlns:p14="http://schemas.microsoft.com/office/powerpoint/2010/main" val="1321700122"/>
              </p:ext>
            </p:extLst>
          </p:nvPr>
        </p:nvGraphicFramePr>
        <p:xfrm>
          <a:off x="1415924" y="2446598"/>
          <a:ext cx="8692172" cy="1280160"/>
        </p:xfrm>
        <a:graphic>
          <a:graphicData uri="http://schemas.openxmlformats.org/drawingml/2006/table">
            <a:tbl>
              <a:tblPr/>
              <a:tblGrid>
                <a:gridCol w="4346086">
                  <a:extLst>
                    <a:ext uri="{9D8B030D-6E8A-4147-A177-3AD203B41FA5}">
                      <a16:colId xmlns:a16="http://schemas.microsoft.com/office/drawing/2014/main" val="1108153148"/>
                    </a:ext>
                  </a:extLst>
                </a:gridCol>
                <a:gridCol w="4346086">
                  <a:extLst>
                    <a:ext uri="{9D8B030D-6E8A-4147-A177-3AD203B41FA5}">
                      <a16:colId xmlns:a16="http://schemas.microsoft.com/office/drawing/2014/main" val="3467663135"/>
                    </a:ext>
                  </a:extLst>
                </a:gridCol>
              </a:tblGrid>
              <a:tr h="0">
                <a:tc>
                  <a:txBody>
                    <a:bodyPr/>
                    <a:lstStyle/>
                    <a:p>
                      <a:pPr algn="ctr"/>
                      <a:r>
                        <a:rPr lang="en-US" sz="2200" b="1" dirty="0"/>
                        <a:t>2 Main outputs</a:t>
                      </a:r>
                      <a:endParaRPr lang="en-US" sz="2200" dirty="0"/>
                    </a:p>
                  </a:txBody>
                  <a:tcPr anchor="ctr">
                    <a:lnL>
                      <a:noFill/>
                    </a:lnL>
                    <a:lnR>
                      <a:noFill/>
                    </a:lnR>
                    <a:lnT>
                      <a:noFill/>
                    </a:lnT>
                    <a:lnB>
                      <a:noFill/>
                    </a:lnB>
                    <a:noFill/>
                  </a:tcPr>
                </a:tc>
                <a:tc>
                  <a:txBody>
                    <a:bodyPr/>
                    <a:lstStyle/>
                    <a:p>
                      <a:pPr algn="ctr"/>
                      <a:r>
                        <a:rPr lang="ar-EG" sz="2200" b="1" dirty="0"/>
                        <a:t>هناك مخرجان رئيسيان لهذه المرحلة</a:t>
                      </a:r>
                      <a:endParaRPr lang="en-US" sz="2200" dirty="0"/>
                    </a:p>
                  </a:txBody>
                  <a:tcPr anchor="ctr">
                    <a:lnL>
                      <a:noFill/>
                    </a:lnL>
                    <a:lnR>
                      <a:noFill/>
                    </a:lnR>
                    <a:lnT>
                      <a:noFill/>
                    </a:lnT>
                    <a:lnB>
                      <a:noFill/>
                    </a:lnB>
                    <a:noFill/>
                  </a:tcPr>
                </a:tc>
                <a:extLst>
                  <a:ext uri="{0D108BD9-81ED-4DB2-BD59-A6C34878D82A}">
                    <a16:rowId xmlns:a16="http://schemas.microsoft.com/office/drawing/2014/main" val="2335505275"/>
                  </a:ext>
                </a:extLst>
              </a:tr>
              <a:tr h="0">
                <a:tc>
                  <a:txBody>
                    <a:bodyPr/>
                    <a:lstStyle/>
                    <a:p>
                      <a:r>
                        <a:rPr lang="en-US" sz="2200" b="1"/>
                        <a:t>Scope statement</a:t>
                      </a:r>
                    </a:p>
                  </a:txBody>
                  <a:tcPr anchor="ctr">
                    <a:lnL>
                      <a:noFill/>
                    </a:lnL>
                    <a:lnR>
                      <a:noFill/>
                    </a:lnR>
                    <a:lnT>
                      <a:noFill/>
                    </a:lnT>
                    <a:lnB>
                      <a:noFill/>
                    </a:lnB>
                    <a:noFill/>
                  </a:tcPr>
                </a:tc>
                <a:tc>
                  <a:txBody>
                    <a:bodyPr/>
                    <a:lstStyle/>
                    <a:p>
                      <a:pPr algn="r"/>
                      <a:r>
                        <a:rPr lang="ar-EG" sz="2200" dirty="0"/>
                        <a:t>بيان النطاق</a:t>
                      </a:r>
                    </a:p>
                  </a:txBody>
                  <a:tcPr anchor="ctr">
                    <a:lnL>
                      <a:noFill/>
                    </a:lnL>
                    <a:lnR>
                      <a:noFill/>
                    </a:lnR>
                    <a:lnT>
                      <a:noFill/>
                    </a:lnT>
                    <a:lnB>
                      <a:noFill/>
                    </a:lnB>
                    <a:noFill/>
                  </a:tcPr>
                </a:tc>
                <a:extLst>
                  <a:ext uri="{0D108BD9-81ED-4DB2-BD59-A6C34878D82A}">
                    <a16:rowId xmlns:a16="http://schemas.microsoft.com/office/drawing/2014/main" val="343756631"/>
                  </a:ext>
                </a:extLst>
              </a:tr>
              <a:tr h="0">
                <a:tc>
                  <a:txBody>
                    <a:bodyPr/>
                    <a:lstStyle/>
                    <a:p>
                      <a:r>
                        <a:rPr lang="en-US" sz="2200" b="1" dirty="0"/>
                        <a:t>Scope management plan</a:t>
                      </a:r>
                    </a:p>
                  </a:txBody>
                  <a:tcPr anchor="ctr">
                    <a:lnL>
                      <a:noFill/>
                    </a:lnL>
                    <a:lnR>
                      <a:noFill/>
                    </a:lnR>
                    <a:lnT>
                      <a:noFill/>
                    </a:lnT>
                    <a:lnB>
                      <a:noFill/>
                    </a:lnB>
                    <a:noFill/>
                  </a:tcPr>
                </a:tc>
                <a:tc>
                  <a:txBody>
                    <a:bodyPr/>
                    <a:lstStyle/>
                    <a:p>
                      <a:pPr algn="r"/>
                      <a:r>
                        <a:rPr lang="ar-EG" sz="2200" dirty="0"/>
                        <a:t>خطة إدارة النطاق</a:t>
                      </a:r>
                    </a:p>
                  </a:txBody>
                  <a:tcPr anchor="ctr">
                    <a:lnL>
                      <a:noFill/>
                    </a:lnL>
                    <a:lnR>
                      <a:noFill/>
                    </a:lnR>
                    <a:lnT>
                      <a:noFill/>
                    </a:lnT>
                    <a:lnB>
                      <a:noFill/>
                    </a:lnB>
                    <a:noFill/>
                  </a:tcPr>
                </a:tc>
                <a:extLst>
                  <a:ext uri="{0D108BD9-81ED-4DB2-BD59-A6C34878D82A}">
                    <a16:rowId xmlns:a16="http://schemas.microsoft.com/office/drawing/2014/main" val="2803457959"/>
                  </a:ext>
                </a:extLst>
              </a:tr>
            </a:tbl>
          </a:graphicData>
        </a:graphic>
      </p:graphicFrame>
    </p:spTree>
    <p:extLst>
      <p:ext uri="{BB962C8B-B14F-4D97-AF65-F5344CB8AC3E}">
        <p14:creationId xmlns:p14="http://schemas.microsoft.com/office/powerpoint/2010/main" val="229180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3B7259E-1DB0-F715-89CB-74C4C7F20692}"/>
              </a:ext>
            </a:extLst>
          </p:cNvPr>
          <p:cNvSpPr txBox="1">
            <a:spLocks noChangeArrowheads="1"/>
          </p:cNvSpPr>
          <p:nvPr/>
        </p:nvSpPr>
        <p:spPr>
          <a:xfrm>
            <a:off x="1612466" y="72890"/>
            <a:ext cx="8794750" cy="1143000"/>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85000"/>
              </a:lnSpc>
              <a:defRPr/>
            </a:pPr>
            <a:r>
              <a:rPr lang="en-US" altLang="en-US" dirty="0">
                <a:effectLst>
                  <a:outerShdw blurRad="38100" dist="38100" dir="2700000" algn="tl">
                    <a:srgbClr val="C0C0C0"/>
                  </a:outerShdw>
                </a:effectLst>
              </a:rPr>
              <a:t>Definition: </a:t>
            </a:r>
            <a:r>
              <a:rPr lang="en-US" altLang="en-US" i="1" dirty="0">
                <a:solidFill>
                  <a:schemeClr val="accent2"/>
                </a:solidFill>
                <a:effectLst>
                  <a:outerShdw blurRad="38100" dist="38100" dir="2700000" algn="tl">
                    <a:srgbClr val="C0C0C0"/>
                  </a:outerShdw>
                </a:effectLst>
              </a:rPr>
              <a:t>Project</a:t>
            </a:r>
            <a:r>
              <a:rPr lang="en-US" altLang="en-US" dirty="0">
                <a:effectLst>
                  <a:outerShdw blurRad="38100" dist="38100" dir="2700000" algn="tl">
                    <a:srgbClr val="C0C0C0"/>
                  </a:outerShdw>
                </a:effectLst>
              </a:rPr>
              <a:t> </a:t>
            </a:r>
            <a:r>
              <a:rPr lang="en-US" altLang="en-US" i="1" dirty="0">
                <a:solidFill>
                  <a:schemeClr val="accent2"/>
                </a:solidFill>
                <a:effectLst>
                  <a:outerShdw blurRad="38100" dist="38100" dir="2700000" algn="tl">
                    <a:srgbClr val="C0C0C0"/>
                  </a:outerShdw>
                </a:effectLst>
              </a:rPr>
              <a:t>Scope Statement</a:t>
            </a:r>
            <a:endParaRPr lang="ar-EG" altLang="en-US" i="1" dirty="0">
              <a:solidFill>
                <a:schemeClr val="accent2"/>
              </a:solidFill>
              <a:effectLst>
                <a:outerShdw blurRad="38100" dist="38100" dir="2700000" algn="tl">
                  <a:srgbClr val="C0C0C0"/>
                </a:outerShdw>
              </a:effectLst>
            </a:endParaRPr>
          </a:p>
          <a:p>
            <a:pPr>
              <a:lnSpc>
                <a:spcPct val="85000"/>
              </a:lnSpc>
              <a:defRPr/>
            </a:pPr>
            <a:r>
              <a:rPr lang="ar-EG" altLang="en-US" i="1" dirty="0">
                <a:solidFill>
                  <a:schemeClr val="accent2"/>
                </a:solidFill>
                <a:effectLst>
                  <a:outerShdw blurRad="38100" dist="38100" dir="2700000" algn="tl">
                    <a:srgbClr val="C0C0C0"/>
                  </a:outerShdw>
                </a:effectLst>
              </a:rPr>
              <a:t>     تعريف : بيان نطاق المشروع           </a:t>
            </a:r>
            <a:endParaRPr lang="en-US" altLang="en-US" i="1" dirty="0">
              <a:solidFill>
                <a:schemeClr val="accent2"/>
              </a:solidFill>
              <a:effectLst>
                <a:outerShdw blurRad="38100" dist="38100" dir="2700000" algn="tl">
                  <a:srgbClr val="C0C0C0"/>
                </a:outerShdw>
              </a:effectLst>
            </a:endParaRPr>
          </a:p>
        </p:txBody>
      </p:sp>
      <p:graphicFrame>
        <p:nvGraphicFramePr>
          <p:cNvPr id="4" name="Table 3">
            <a:extLst>
              <a:ext uri="{FF2B5EF4-FFF2-40B4-BE49-F238E27FC236}">
                <a16:creationId xmlns:a16="http://schemas.microsoft.com/office/drawing/2014/main" id="{49F3931B-0E32-1964-7950-72D7038E97D3}"/>
              </a:ext>
            </a:extLst>
          </p:cNvPr>
          <p:cNvGraphicFramePr>
            <a:graphicFrameLocks noGrp="1"/>
          </p:cNvGraphicFramePr>
          <p:nvPr>
            <p:extLst>
              <p:ext uri="{D42A27DB-BD31-4B8C-83A1-F6EECF244321}">
                <p14:modId xmlns:p14="http://schemas.microsoft.com/office/powerpoint/2010/main" val="2317856441"/>
              </p:ext>
            </p:extLst>
          </p:nvPr>
        </p:nvGraphicFramePr>
        <p:xfrm>
          <a:off x="670000" y="2185157"/>
          <a:ext cx="10515600" cy="3688080"/>
        </p:xfrm>
        <a:graphic>
          <a:graphicData uri="http://schemas.openxmlformats.org/drawingml/2006/table">
            <a:tbl>
              <a:tblPr/>
              <a:tblGrid>
                <a:gridCol w="5257800">
                  <a:extLst>
                    <a:ext uri="{9D8B030D-6E8A-4147-A177-3AD203B41FA5}">
                      <a16:colId xmlns:a16="http://schemas.microsoft.com/office/drawing/2014/main" val="1838082568"/>
                    </a:ext>
                  </a:extLst>
                </a:gridCol>
                <a:gridCol w="5257800">
                  <a:extLst>
                    <a:ext uri="{9D8B030D-6E8A-4147-A177-3AD203B41FA5}">
                      <a16:colId xmlns:a16="http://schemas.microsoft.com/office/drawing/2014/main" val="3976697605"/>
                    </a:ext>
                  </a:extLst>
                </a:gridCol>
              </a:tblGrid>
              <a:tr h="0">
                <a:tc>
                  <a:txBody>
                    <a:bodyPr/>
                    <a:lstStyle/>
                    <a:p>
                      <a:r>
                        <a:rPr lang="en-US" sz="2300" b="1" dirty="0"/>
                        <a:t>The narrative description of the project scope, including major deliverables, project objectives, project assumptions, project constraints, and a statement of work.</a:t>
                      </a:r>
                    </a:p>
                  </a:txBody>
                  <a:tcPr anchor="ctr">
                    <a:lnL>
                      <a:noFill/>
                    </a:lnL>
                    <a:lnR>
                      <a:noFill/>
                    </a:lnR>
                    <a:lnT>
                      <a:noFill/>
                    </a:lnT>
                    <a:lnB>
                      <a:noFill/>
                    </a:lnB>
                    <a:noFill/>
                  </a:tcPr>
                </a:tc>
                <a:tc>
                  <a:txBody>
                    <a:bodyPr/>
                    <a:lstStyle/>
                    <a:p>
                      <a:pPr algn="r" rtl="1"/>
                      <a:r>
                        <a:rPr lang="ar-EG" sz="2300" dirty="0"/>
                        <a:t>الوصف السردي لنطاق المشروع، بما في ذلك المخرجات الرئيسية، أهداف المشروع، افتراضات المشروع، قيود المشروع، وبيان العمل.</a:t>
                      </a:r>
                    </a:p>
                  </a:txBody>
                  <a:tcPr anchor="ctr">
                    <a:lnL>
                      <a:noFill/>
                    </a:lnL>
                    <a:lnR>
                      <a:noFill/>
                    </a:lnR>
                    <a:lnT>
                      <a:noFill/>
                    </a:lnT>
                    <a:lnB>
                      <a:noFill/>
                    </a:lnB>
                    <a:noFill/>
                  </a:tcPr>
                </a:tc>
                <a:extLst>
                  <a:ext uri="{0D108BD9-81ED-4DB2-BD59-A6C34878D82A}">
                    <a16:rowId xmlns:a16="http://schemas.microsoft.com/office/drawing/2014/main" val="4122326416"/>
                  </a:ext>
                </a:extLst>
              </a:tr>
              <a:tr h="0">
                <a:tc>
                  <a:txBody>
                    <a:bodyPr/>
                    <a:lstStyle/>
                    <a:p>
                      <a:r>
                        <a:rPr lang="en-US" sz="2300" b="1" dirty="0"/>
                        <a:t>Provides a documented basis for making future project decisions and for confirming or developing a common understanding of project scope among the stakeholders.</a:t>
                      </a:r>
                    </a:p>
                  </a:txBody>
                  <a:tcPr anchor="ctr">
                    <a:lnL>
                      <a:noFill/>
                    </a:lnL>
                    <a:lnR>
                      <a:noFill/>
                    </a:lnR>
                    <a:lnT>
                      <a:noFill/>
                    </a:lnT>
                    <a:lnB>
                      <a:noFill/>
                    </a:lnB>
                    <a:noFill/>
                  </a:tcPr>
                </a:tc>
                <a:tc>
                  <a:txBody>
                    <a:bodyPr/>
                    <a:lstStyle/>
                    <a:p>
                      <a:pPr algn="r" rtl="1"/>
                      <a:r>
                        <a:rPr lang="ar-EG" sz="2300" dirty="0"/>
                        <a:t>يوفر أساسًا موثقًا لاتخاذ قرارات المشروع المستقبلية ولتأكيد أو تطوير فهم مشترك لنطاق المشروع بين أصحاب المصلحة.</a:t>
                      </a:r>
                    </a:p>
                  </a:txBody>
                  <a:tcPr anchor="ctr">
                    <a:lnL>
                      <a:noFill/>
                    </a:lnL>
                    <a:lnR>
                      <a:noFill/>
                    </a:lnR>
                    <a:lnT>
                      <a:noFill/>
                    </a:lnT>
                    <a:lnB>
                      <a:noFill/>
                    </a:lnB>
                    <a:noFill/>
                  </a:tcPr>
                </a:tc>
                <a:extLst>
                  <a:ext uri="{0D108BD9-81ED-4DB2-BD59-A6C34878D82A}">
                    <a16:rowId xmlns:a16="http://schemas.microsoft.com/office/drawing/2014/main" val="61754066"/>
                  </a:ext>
                </a:extLst>
              </a:tr>
            </a:tbl>
          </a:graphicData>
        </a:graphic>
      </p:graphicFrame>
    </p:spTree>
    <p:extLst>
      <p:ext uri="{BB962C8B-B14F-4D97-AF65-F5344CB8AC3E}">
        <p14:creationId xmlns:p14="http://schemas.microsoft.com/office/powerpoint/2010/main" val="54902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a16="http://schemas.microsoft.com/office/drawing/2014/main" id="{CD1B34CE-C66F-A84A-C92C-C83B03A3F901}"/>
              </a:ext>
            </a:extLst>
          </p:cNvPr>
          <p:cNvSpPr txBox="1">
            <a:spLocks noChangeArrowheads="1"/>
          </p:cNvSpPr>
          <p:nvPr/>
        </p:nvSpPr>
        <p:spPr>
          <a:xfrm>
            <a:off x="2176464" y="228600"/>
            <a:ext cx="7839075" cy="10400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dirty="0">
                <a:effectLst>
                  <a:outerShdw blurRad="38100" dist="38100" dir="2700000" algn="tl">
                    <a:srgbClr val="C0C0C0"/>
                  </a:outerShdw>
                </a:effectLst>
              </a:rPr>
              <a:t>Scope Management</a:t>
            </a:r>
            <a:r>
              <a:rPr lang="ar-EG" altLang="en-US" b="1" dirty="0">
                <a:effectLst>
                  <a:outerShdw blurRad="38100" dist="38100" dir="2700000" algn="tl">
                    <a:srgbClr val="C0C0C0"/>
                  </a:outerShdw>
                </a:effectLst>
              </a:rPr>
              <a:t>إدارة النطاق   </a:t>
            </a:r>
            <a:endParaRPr lang="en-US" altLang="en-US" b="1" dirty="0">
              <a:effectLst>
                <a:outerShdw blurRad="38100" dist="38100" dir="2700000" algn="tl">
                  <a:srgbClr val="C0C0C0"/>
                </a:outerShdw>
              </a:effectLst>
            </a:endParaRPr>
          </a:p>
        </p:txBody>
      </p:sp>
      <p:graphicFrame>
        <p:nvGraphicFramePr>
          <p:cNvPr id="4" name="Table 3">
            <a:extLst>
              <a:ext uri="{FF2B5EF4-FFF2-40B4-BE49-F238E27FC236}">
                <a16:creationId xmlns:a16="http://schemas.microsoft.com/office/drawing/2014/main" id="{90981939-9D19-3037-1EE5-2E8DFBF6751A}"/>
              </a:ext>
            </a:extLst>
          </p:cNvPr>
          <p:cNvGraphicFramePr>
            <a:graphicFrameLocks noGrp="1"/>
          </p:cNvGraphicFramePr>
          <p:nvPr>
            <p:extLst>
              <p:ext uri="{D42A27DB-BD31-4B8C-83A1-F6EECF244321}">
                <p14:modId xmlns:p14="http://schemas.microsoft.com/office/powerpoint/2010/main" val="3809875237"/>
              </p:ext>
            </p:extLst>
          </p:nvPr>
        </p:nvGraphicFramePr>
        <p:xfrm>
          <a:off x="838200" y="1924968"/>
          <a:ext cx="10515600" cy="2560320"/>
        </p:xfrm>
        <a:graphic>
          <a:graphicData uri="http://schemas.openxmlformats.org/drawingml/2006/table">
            <a:tbl>
              <a:tblPr/>
              <a:tblGrid>
                <a:gridCol w="5257800">
                  <a:extLst>
                    <a:ext uri="{9D8B030D-6E8A-4147-A177-3AD203B41FA5}">
                      <a16:colId xmlns:a16="http://schemas.microsoft.com/office/drawing/2014/main" val="4117350726"/>
                    </a:ext>
                  </a:extLst>
                </a:gridCol>
                <a:gridCol w="5257800">
                  <a:extLst>
                    <a:ext uri="{9D8B030D-6E8A-4147-A177-3AD203B41FA5}">
                      <a16:colId xmlns:a16="http://schemas.microsoft.com/office/drawing/2014/main" val="3352015294"/>
                    </a:ext>
                  </a:extLst>
                </a:gridCol>
              </a:tblGrid>
              <a:tr h="0">
                <a:tc>
                  <a:txBody>
                    <a:bodyPr/>
                    <a:lstStyle/>
                    <a:p>
                      <a:r>
                        <a:rPr lang="en-US" sz="2500" b="1" dirty="0"/>
                        <a:t>There will always be change in a project, and factors that you have no control over.</a:t>
                      </a:r>
                    </a:p>
                  </a:txBody>
                  <a:tcPr anchor="ctr">
                    <a:lnL>
                      <a:noFill/>
                    </a:lnL>
                    <a:lnR>
                      <a:noFill/>
                    </a:lnR>
                    <a:lnT>
                      <a:noFill/>
                    </a:lnT>
                    <a:lnB>
                      <a:noFill/>
                    </a:lnB>
                    <a:noFill/>
                  </a:tcPr>
                </a:tc>
                <a:tc>
                  <a:txBody>
                    <a:bodyPr/>
                    <a:lstStyle/>
                    <a:p>
                      <a:pPr algn="r" rtl="1"/>
                      <a:r>
                        <a:rPr lang="ar-EG" sz="2500" dirty="0"/>
                        <a:t>سيكون هناك دائمًا تغيير في المشروع، وعوامل ليس لك سيطرة عليها.</a:t>
                      </a:r>
                    </a:p>
                  </a:txBody>
                  <a:tcPr anchor="ctr">
                    <a:lnL>
                      <a:noFill/>
                    </a:lnL>
                    <a:lnR>
                      <a:noFill/>
                    </a:lnR>
                    <a:lnT>
                      <a:noFill/>
                    </a:lnT>
                    <a:lnB>
                      <a:noFill/>
                    </a:lnB>
                    <a:noFill/>
                  </a:tcPr>
                </a:tc>
                <a:extLst>
                  <a:ext uri="{0D108BD9-81ED-4DB2-BD59-A6C34878D82A}">
                    <a16:rowId xmlns:a16="http://schemas.microsoft.com/office/drawing/2014/main" val="2427769584"/>
                  </a:ext>
                </a:extLst>
              </a:tr>
              <a:tr h="0">
                <a:tc>
                  <a:txBody>
                    <a:bodyPr/>
                    <a:lstStyle/>
                    <a:p>
                      <a:r>
                        <a:rPr lang="en-US" sz="2500" b="1" dirty="0"/>
                        <a:t>In a dynamic world, and a dynamic industry...</a:t>
                      </a:r>
                    </a:p>
                  </a:txBody>
                  <a:tcPr anchor="ctr">
                    <a:lnL>
                      <a:noFill/>
                    </a:lnL>
                    <a:lnR>
                      <a:noFill/>
                    </a:lnR>
                    <a:lnT>
                      <a:noFill/>
                    </a:lnT>
                    <a:lnB>
                      <a:noFill/>
                    </a:lnB>
                    <a:noFill/>
                  </a:tcPr>
                </a:tc>
                <a:tc>
                  <a:txBody>
                    <a:bodyPr/>
                    <a:lstStyle/>
                    <a:p>
                      <a:pPr algn="r" rtl="1"/>
                      <a:r>
                        <a:rPr lang="ar-EG" sz="2500"/>
                        <a:t>في عالم ديناميكي، وصناعة ديناميكية...</a:t>
                      </a:r>
                    </a:p>
                  </a:txBody>
                  <a:tcPr anchor="ctr">
                    <a:lnL>
                      <a:noFill/>
                    </a:lnL>
                    <a:lnR>
                      <a:noFill/>
                    </a:lnR>
                    <a:lnT>
                      <a:noFill/>
                    </a:lnT>
                    <a:lnB>
                      <a:noFill/>
                    </a:lnB>
                    <a:noFill/>
                  </a:tcPr>
                </a:tc>
                <a:extLst>
                  <a:ext uri="{0D108BD9-81ED-4DB2-BD59-A6C34878D82A}">
                    <a16:rowId xmlns:a16="http://schemas.microsoft.com/office/drawing/2014/main" val="2065228464"/>
                  </a:ext>
                </a:extLst>
              </a:tr>
              <a:tr h="0">
                <a:tc>
                  <a:txBody>
                    <a:bodyPr/>
                    <a:lstStyle/>
                    <a:p>
                      <a:r>
                        <a:rPr lang="en-US" sz="2500" b="1" dirty="0"/>
                        <a:t>Change is unavoidable.</a:t>
                      </a:r>
                    </a:p>
                  </a:txBody>
                  <a:tcPr anchor="ctr">
                    <a:lnL>
                      <a:noFill/>
                    </a:lnL>
                    <a:lnR>
                      <a:noFill/>
                    </a:lnR>
                    <a:lnT>
                      <a:noFill/>
                    </a:lnT>
                    <a:lnB>
                      <a:noFill/>
                    </a:lnB>
                    <a:noFill/>
                  </a:tcPr>
                </a:tc>
                <a:tc>
                  <a:txBody>
                    <a:bodyPr/>
                    <a:lstStyle/>
                    <a:p>
                      <a:pPr algn="r" rtl="1"/>
                      <a:r>
                        <a:rPr lang="ar-EG" sz="2500" dirty="0"/>
                        <a:t>...التغيير أمر لا مفر منه</a:t>
                      </a:r>
                    </a:p>
                  </a:txBody>
                  <a:tcPr anchor="ctr">
                    <a:lnL>
                      <a:noFill/>
                    </a:lnL>
                    <a:lnR>
                      <a:noFill/>
                    </a:lnR>
                    <a:lnT>
                      <a:noFill/>
                    </a:lnT>
                    <a:lnB>
                      <a:noFill/>
                    </a:lnB>
                    <a:noFill/>
                  </a:tcPr>
                </a:tc>
                <a:extLst>
                  <a:ext uri="{0D108BD9-81ED-4DB2-BD59-A6C34878D82A}">
                    <a16:rowId xmlns:a16="http://schemas.microsoft.com/office/drawing/2014/main" val="1244010519"/>
                  </a:ext>
                </a:extLst>
              </a:tr>
            </a:tbl>
          </a:graphicData>
        </a:graphic>
      </p:graphicFrame>
    </p:spTree>
    <p:extLst>
      <p:ext uri="{BB962C8B-B14F-4D97-AF65-F5344CB8AC3E}">
        <p14:creationId xmlns:p14="http://schemas.microsoft.com/office/powerpoint/2010/main" val="862943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a16="http://schemas.microsoft.com/office/drawing/2014/main" id="{EDF1D042-3593-7284-DA9B-EC0A0D6BD1A4}"/>
              </a:ext>
            </a:extLst>
          </p:cNvPr>
          <p:cNvSpPr txBox="1">
            <a:spLocks noChangeArrowheads="1"/>
          </p:cNvSpPr>
          <p:nvPr/>
        </p:nvSpPr>
        <p:spPr>
          <a:xfrm>
            <a:off x="2176464" y="2286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dirty="0">
                <a:effectLst>
                  <a:outerShdw blurRad="38100" dist="38100" dir="2700000" algn="tl">
                    <a:srgbClr val="C0C0C0"/>
                  </a:outerShdw>
                </a:effectLst>
              </a:rPr>
              <a:t>Scope Management</a:t>
            </a:r>
            <a:r>
              <a:rPr lang="ar-EG" altLang="en-US" b="1" dirty="0">
                <a:effectLst>
                  <a:outerShdw blurRad="38100" dist="38100" dir="2700000" algn="tl">
                    <a:srgbClr val="C0C0C0"/>
                  </a:outerShdw>
                </a:effectLst>
              </a:rPr>
              <a:t>إدارة النطاق   </a:t>
            </a:r>
            <a:endParaRPr lang="en-US" altLang="en-US" b="1" dirty="0">
              <a:effectLst>
                <a:outerShdw blurRad="38100" dist="38100" dir="2700000" algn="tl">
                  <a:srgbClr val="C0C0C0"/>
                </a:outerShdw>
              </a:effectLst>
            </a:endParaRPr>
          </a:p>
        </p:txBody>
      </p:sp>
      <p:graphicFrame>
        <p:nvGraphicFramePr>
          <p:cNvPr id="12" name="Table 11">
            <a:extLst>
              <a:ext uri="{FF2B5EF4-FFF2-40B4-BE49-F238E27FC236}">
                <a16:creationId xmlns:a16="http://schemas.microsoft.com/office/drawing/2014/main" id="{6B41C7CA-F94E-4624-348C-CC2D1E8DC3A8}"/>
              </a:ext>
            </a:extLst>
          </p:cNvPr>
          <p:cNvGraphicFramePr>
            <a:graphicFrameLocks noGrp="1"/>
          </p:cNvGraphicFramePr>
          <p:nvPr>
            <p:extLst>
              <p:ext uri="{D42A27DB-BD31-4B8C-83A1-F6EECF244321}">
                <p14:modId xmlns:p14="http://schemas.microsoft.com/office/powerpoint/2010/main" val="3726485653"/>
              </p:ext>
            </p:extLst>
          </p:nvPr>
        </p:nvGraphicFramePr>
        <p:xfrm>
          <a:off x="670000" y="2606040"/>
          <a:ext cx="10515600" cy="2087880"/>
        </p:xfrm>
        <a:graphic>
          <a:graphicData uri="http://schemas.openxmlformats.org/drawingml/2006/table">
            <a:tbl>
              <a:tblPr/>
              <a:tblGrid>
                <a:gridCol w="5257800">
                  <a:extLst>
                    <a:ext uri="{9D8B030D-6E8A-4147-A177-3AD203B41FA5}">
                      <a16:colId xmlns:a16="http://schemas.microsoft.com/office/drawing/2014/main" val="880750167"/>
                    </a:ext>
                  </a:extLst>
                </a:gridCol>
                <a:gridCol w="5257800">
                  <a:extLst>
                    <a:ext uri="{9D8B030D-6E8A-4147-A177-3AD203B41FA5}">
                      <a16:colId xmlns:a16="http://schemas.microsoft.com/office/drawing/2014/main" val="2022708557"/>
                    </a:ext>
                  </a:extLst>
                </a:gridCol>
              </a:tblGrid>
              <a:tr h="0">
                <a:tc>
                  <a:txBody>
                    <a:bodyPr/>
                    <a:lstStyle/>
                    <a:p>
                      <a:r>
                        <a:rPr lang="en-US" sz="2500" b="1" dirty="0"/>
                        <a:t>Change Control is a huge responsibility of a Project Manager.</a:t>
                      </a:r>
                    </a:p>
                  </a:txBody>
                  <a:tcPr anchor="ctr">
                    <a:lnL>
                      <a:noFill/>
                    </a:lnL>
                    <a:lnR>
                      <a:noFill/>
                    </a:lnR>
                    <a:lnT>
                      <a:noFill/>
                    </a:lnT>
                    <a:lnB>
                      <a:noFill/>
                    </a:lnB>
                    <a:noFill/>
                  </a:tcPr>
                </a:tc>
                <a:tc>
                  <a:txBody>
                    <a:bodyPr/>
                    <a:lstStyle/>
                    <a:p>
                      <a:pPr algn="r" rtl="1"/>
                      <a:r>
                        <a:rPr lang="ar-EG" sz="2500" dirty="0"/>
                        <a:t>التحكم في التغيير هو مسؤولية كبيرة لمدير المشروع.</a:t>
                      </a:r>
                    </a:p>
                  </a:txBody>
                  <a:tcPr anchor="ctr">
                    <a:lnL>
                      <a:noFill/>
                    </a:lnL>
                    <a:lnR>
                      <a:noFill/>
                    </a:lnR>
                    <a:lnT>
                      <a:noFill/>
                    </a:lnT>
                    <a:lnB>
                      <a:noFill/>
                    </a:lnB>
                    <a:noFill/>
                  </a:tcPr>
                </a:tc>
                <a:extLst>
                  <a:ext uri="{0D108BD9-81ED-4DB2-BD59-A6C34878D82A}">
                    <a16:rowId xmlns:a16="http://schemas.microsoft.com/office/drawing/2014/main" val="3370209035"/>
                  </a:ext>
                </a:extLst>
              </a:tr>
              <a:tr h="0">
                <a:tc>
                  <a:txBody>
                    <a:bodyPr/>
                    <a:lstStyle/>
                    <a:p>
                      <a:r>
                        <a:rPr lang="en-US" sz="2500" b="1" dirty="0"/>
                        <a:t>You must control changes to the project’s Schedule, Scope, and the impact on its Resources</a:t>
                      </a:r>
                    </a:p>
                  </a:txBody>
                  <a:tcPr anchor="ctr">
                    <a:lnL>
                      <a:noFill/>
                    </a:lnL>
                    <a:lnR>
                      <a:noFill/>
                    </a:lnR>
                    <a:lnT>
                      <a:noFill/>
                    </a:lnT>
                    <a:lnB>
                      <a:noFill/>
                    </a:lnB>
                    <a:noFill/>
                  </a:tcPr>
                </a:tc>
                <a:tc>
                  <a:txBody>
                    <a:bodyPr/>
                    <a:lstStyle/>
                    <a:p>
                      <a:pPr algn="r" rtl="1"/>
                      <a:r>
                        <a:rPr lang="ar-EG" sz="2500" dirty="0"/>
                        <a:t>يجب عليك التحكم في التغييرات التي تطرأ على جدول المشروع، ونطاقه، وتأثيره على موارده.</a:t>
                      </a:r>
                    </a:p>
                  </a:txBody>
                  <a:tcPr anchor="ctr">
                    <a:lnL>
                      <a:noFill/>
                    </a:lnL>
                    <a:lnR>
                      <a:noFill/>
                    </a:lnR>
                    <a:lnT>
                      <a:noFill/>
                    </a:lnT>
                    <a:lnB>
                      <a:noFill/>
                    </a:lnB>
                    <a:noFill/>
                  </a:tcPr>
                </a:tc>
                <a:extLst>
                  <a:ext uri="{0D108BD9-81ED-4DB2-BD59-A6C34878D82A}">
                    <a16:rowId xmlns:a16="http://schemas.microsoft.com/office/drawing/2014/main" val="104944669"/>
                  </a:ext>
                </a:extLst>
              </a:tr>
            </a:tbl>
          </a:graphicData>
        </a:graphic>
      </p:graphicFrame>
    </p:spTree>
    <p:extLst>
      <p:ext uri="{BB962C8B-B14F-4D97-AF65-F5344CB8AC3E}">
        <p14:creationId xmlns:p14="http://schemas.microsoft.com/office/powerpoint/2010/main" val="3097780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a16="http://schemas.microsoft.com/office/drawing/2014/main" id="{A0E842AD-1EC4-1239-CFC7-05BE14CF50B2}"/>
              </a:ext>
            </a:extLst>
          </p:cNvPr>
          <p:cNvSpPr txBox="1">
            <a:spLocks noChangeArrowheads="1"/>
          </p:cNvSpPr>
          <p:nvPr/>
        </p:nvSpPr>
        <p:spPr>
          <a:xfrm>
            <a:off x="2105025" y="381000"/>
            <a:ext cx="7837488"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b="1" dirty="0">
                <a:effectLst>
                  <a:outerShdw blurRad="38100" dist="38100" dir="2700000" algn="tl">
                    <a:srgbClr val="C0C0C0"/>
                  </a:outerShdw>
                </a:effectLst>
              </a:rPr>
              <a:t>Scope Management</a:t>
            </a:r>
            <a:r>
              <a:rPr lang="ar-EG" altLang="en-US" sz="3200" b="1" dirty="0">
                <a:effectLst>
                  <a:outerShdw blurRad="38100" dist="38100" dir="2700000" algn="tl">
                    <a:srgbClr val="C0C0C0"/>
                  </a:outerShdw>
                </a:effectLst>
              </a:rPr>
              <a:t>إدارة النطاق     </a:t>
            </a:r>
            <a:endParaRPr lang="en-US" altLang="en-US" sz="3200" b="1" dirty="0">
              <a:effectLst>
                <a:outerShdw blurRad="38100" dist="38100" dir="2700000" algn="tl">
                  <a:srgbClr val="C0C0C0"/>
                </a:outerShdw>
              </a:effectLst>
            </a:endParaRPr>
          </a:p>
        </p:txBody>
      </p:sp>
      <p:graphicFrame>
        <p:nvGraphicFramePr>
          <p:cNvPr id="4" name="Table 3">
            <a:extLst>
              <a:ext uri="{FF2B5EF4-FFF2-40B4-BE49-F238E27FC236}">
                <a16:creationId xmlns:a16="http://schemas.microsoft.com/office/drawing/2014/main" id="{980DCF35-E091-67B7-06CF-3220E63C76CA}"/>
              </a:ext>
            </a:extLst>
          </p:cNvPr>
          <p:cNvGraphicFramePr>
            <a:graphicFrameLocks noGrp="1"/>
          </p:cNvGraphicFramePr>
          <p:nvPr>
            <p:extLst>
              <p:ext uri="{D42A27DB-BD31-4B8C-83A1-F6EECF244321}">
                <p14:modId xmlns:p14="http://schemas.microsoft.com/office/powerpoint/2010/main" val="2841030648"/>
              </p:ext>
            </p:extLst>
          </p:nvPr>
        </p:nvGraphicFramePr>
        <p:xfrm>
          <a:off x="599660" y="2406250"/>
          <a:ext cx="10515600" cy="2849880"/>
        </p:xfrm>
        <a:graphic>
          <a:graphicData uri="http://schemas.openxmlformats.org/drawingml/2006/table">
            <a:tbl>
              <a:tblPr/>
              <a:tblGrid>
                <a:gridCol w="5257800">
                  <a:extLst>
                    <a:ext uri="{9D8B030D-6E8A-4147-A177-3AD203B41FA5}">
                      <a16:colId xmlns:a16="http://schemas.microsoft.com/office/drawing/2014/main" val="2166261120"/>
                    </a:ext>
                  </a:extLst>
                </a:gridCol>
                <a:gridCol w="5257800">
                  <a:extLst>
                    <a:ext uri="{9D8B030D-6E8A-4147-A177-3AD203B41FA5}">
                      <a16:colId xmlns:a16="http://schemas.microsoft.com/office/drawing/2014/main" val="2401376272"/>
                    </a:ext>
                  </a:extLst>
                </a:gridCol>
              </a:tblGrid>
              <a:tr h="0">
                <a:tc>
                  <a:txBody>
                    <a:bodyPr/>
                    <a:lstStyle/>
                    <a:p>
                      <a:r>
                        <a:rPr lang="en-US" sz="2500" b="1" dirty="0"/>
                        <a:t>Scope Creep </a:t>
                      </a:r>
                      <a:r>
                        <a:rPr lang="en-US" sz="2500" dirty="0"/>
                        <a:t>is the tendency for the requirements of a project to grow past the initial Scope Statement and Verification</a:t>
                      </a:r>
                    </a:p>
                  </a:txBody>
                  <a:tcPr anchor="ctr">
                    <a:lnL>
                      <a:noFill/>
                    </a:lnL>
                    <a:lnR>
                      <a:noFill/>
                    </a:lnR>
                    <a:lnT>
                      <a:noFill/>
                    </a:lnT>
                    <a:lnB>
                      <a:noFill/>
                    </a:lnB>
                    <a:noFill/>
                  </a:tcPr>
                </a:tc>
                <a:tc>
                  <a:txBody>
                    <a:bodyPr/>
                    <a:lstStyle/>
                    <a:p>
                      <a:pPr algn="r" rtl="1"/>
                      <a:r>
                        <a:rPr lang="ar-EG" sz="2500" b="1" dirty="0"/>
                        <a:t>زحف النطاق </a:t>
                      </a:r>
                      <a:r>
                        <a:rPr lang="ar-EG" sz="2500" dirty="0"/>
                        <a:t>هو الميل لزيادة متطلبات المشروع إلى ما بعد بيان النطاق الأولي والتحقق منه</a:t>
                      </a:r>
                    </a:p>
                  </a:txBody>
                  <a:tcPr anchor="ctr">
                    <a:lnL>
                      <a:noFill/>
                    </a:lnL>
                    <a:lnR>
                      <a:noFill/>
                    </a:lnR>
                    <a:lnT>
                      <a:noFill/>
                    </a:lnT>
                    <a:lnB>
                      <a:noFill/>
                    </a:lnB>
                    <a:noFill/>
                  </a:tcPr>
                </a:tc>
                <a:extLst>
                  <a:ext uri="{0D108BD9-81ED-4DB2-BD59-A6C34878D82A}">
                    <a16:rowId xmlns:a16="http://schemas.microsoft.com/office/drawing/2014/main" val="4281217204"/>
                  </a:ext>
                </a:extLst>
              </a:tr>
              <a:tr h="0">
                <a:tc>
                  <a:txBody>
                    <a:bodyPr/>
                    <a:lstStyle/>
                    <a:p>
                      <a:r>
                        <a:rPr lang="en-US" sz="2500"/>
                        <a:t>According to the Standish Group, it is the third most common Project Problem!</a:t>
                      </a:r>
                    </a:p>
                  </a:txBody>
                  <a:tcPr anchor="ctr">
                    <a:lnL>
                      <a:noFill/>
                    </a:lnL>
                    <a:lnR>
                      <a:noFill/>
                    </a:lnR>
                    <a:lnT>
                      <a:noFill/>
                    </a:lnT>
                    <a:lnB>
                      <a:noFill/>
                    </a:lnB>
                    <a:noFill/>
                  </a:tcPr>
                </a:tc>
                <a:tc>
                  <a:txBody>
                    <a:bodyPr/>
                    <a:lstStyle/>
                    <a:p>
                      <a:pPr algn="r" rtl="1"/>
                      <a:r>
                        <a:rPr lang="ar-EG" sz="2500" dirty="0"/>
                        <a:t>وفقاً لمجموعة </a:t>
                      </a:r>
                      <a:r>
                        <a:rPr lang="en-US" sz="2500" dirty="0"/>
                        <a:t>Standish، </a:t>
                      </a:r>
                      <a:r>
                        <a:rPr lang="ar-EG" sz="2500" dirty="0"/>
                        <a:t>يعد هذا ثالث أكثر مشاكل المشاريع شيوعاً!</a:t>
                      </a:r>
                    </a:p>
                  </a:txBody>
                  <a:tcPr anchor="ctr">
                    <a:lnL>
                      <a:noFill/>
                    </a:lnL>
                    <a:lnR>
                      <a:noFill/>
                    </a:lnR>
                    <a:lnT>
                      <a:noFill/>
                    </a:lnT>
                    <a:lnB>
                      <a:noFill/>
                    </a:lnB>
                    <a:noFill/>
                  </a:tcPr>
                </a:tc>
                <a:extLst>
                  <a:ext uri="{0D108BD9-81ED-4DB2-BD59-A6C34878D82A}">
                    <a16:rowId xmlns:a16="http://schemas.microsoft.com/office/drawing/2014/main" val="1896830674"/>
                  </a:ext>
                </a:extLst>
              </a:tr>
            </a:tbl>
          </a:graphicData>
        </a:graphic>
      </p:graphicFrame>
    </p:spTree>
    <p:extLst>
      <p:ext uri="{BB962C8B-B14F-4D97-AF65-F5344CB8AC3E}">
        <p14:creationId xmlns:p14="http://schemas.microsoft.com/office/powerpoint/2010/main" val="1305911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a16="http://schemas.microsoft.com/office/drawing/2014/main" id="{6E7DB8E4-86A4-2FA0-A219-B6CF9F0CC557}"/>
              </a:ext>
            </a:extLst>
          </p:cNvPr>
          <p:cNvSpPr txBox="1">
            <a:spLocks noChangeArrowheads="1"/>
          </p:cNvSpPr>
          <p:nvPr/>
        </p:nvSpPr>
        <p:spPr>
          <a:xfrm>
            <a:off x="2176464" y="3048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b="1" dirty="0"/>
              <a:t>Scope Management</a:t>
            </a:r>
            <a:r>
              <a:rPr lang="ar-EG" altLang="en-US" sz="3200" b="1" dirty="0"/>
              <a:t>إدارة النطاق             </a:t>
            </a:r>
            <a:endParaRPr lang="en-US" altLang="en-US" sz="3200" b="1" dirty="0"/>
          </a:p>
        </p:txBody>
      </p:sp>
      <p:graphicFrame>
        <p:nvGraphicFramePr>
          <p:cNvPr id="4" name="Table 3">
            <a:extLst>
              <a:ext uri="{FF2B5EF4-FFF2-40B4-BE49-F238E27FC236}">
                <a16:creationId xmlns:a16="http://schemas.microsoft.com/office/drawing/2014/main" id="{247C2EE7-A753-D8B0-697A-176F4DBB782E}"/>
              </a:ext>
            </a:extLst>
          </p:cNvPr>
          <p:cNvGraphicFramePr>
            <a:graphicFrameLocks noGrp="1"/>
          </p:cNvGraphicFramePr>
          <p:nvPr>
            <p:extLst>
              <p:ext uri="{D42A27DB-BD31-4B8C-83A1-F6EECF244321}">
                <p14:modId xmlns:p14="http://schemas.microsoft.com/office/powerpoint/2010/main" val="1860890310"/>
              </p:ext>
            </p:extLst>
          </p:nvPr>
        </p:nvGraphicFramePr>
        <p:xfrm>
          <a:off x="730124" y="2655478"/>
          <a:ext cx="10515600" cy="1615440"/>
        </p:xfrm>
        <a:graphic>
          <a:graphicData uri="http://schemas.openxmlformats.org/drawingml/2006/table">
            <a:tbl>
              <a:tblPr/>
              <a:tblGrid>
                <a:gridCol w="5257800">
                  <a:extLst>
                    <a:ext uri="{9D8B030D-6E8A-4147-A177-3AD203B41FA5}">
                      <a16:colId xmlns:a16="http://schemas.microsoft.com/office/drawing/2014/main" val="3818102572"/>
                    </a:ext>
                  </a:extLst>
                </a:gridCol>
                <a:gridCol w="5257800">
                  <a:extLst>
                    <a:ext uri="{9D8B030D-6E8A-4147-A177-3AD203B41FA5}">
                      <a16:colId xmlns:a16="http://schemas.microsoft.com/office/drawing/2014/main" val="1456428691"/>
                    </a:ext>
                  </a:extLst>
                </a:gridCol>
              </a:tblGrid>
              <a:tr h="0">
                <a:tc>
                  <a:txBody>
                    <a:bodyPr/>
                    <a:lstStyle/>
                    <a:p>
                      <a:r>
                        <a:rPr lang="en-US" sz="2500" b="1" dirty="0"/>
                        <a:t>Scope Creep </a:t>
                      </a:r>
                      <a:r>
                        <a:rPr lang="en-US" sz="2500" dirty="0"/>
                        <a:t>is one of the reasons why you must: spend the necessary time in the definition of the project’s scope, verify the scope with the stakeholders.</a:t>
                      </a:r>
                    </a:p>
                  </a:txBody>
                  <a:tcPr anchor="ctr">
                    <a:lnL>
                      <a:noFill/>
                    </a:lnL>
                    <a:lnR>
                      <a:noFill/>
                    </a:lnR>
                    <a:lnT>
                      <a:noFill/>
                    </a:lnT>
                    <a:lnB>
                      <a:noFill/>
                    </a:lnB>
                    <a:noFill/>
                  </a:tcPr>
                </a:tc>
                <a:tc>
                  <a:txBody>
                    <a:bodyPr/>
                    <a:lstStyle/>
                    <a:p>
                      <a:pPr algn="r" rtl="1"/>
                      <a:r>
                        <a:rPr lang="ar-EG" sz="2500" b="1" dirty="0"/>
                        <a:t>زحف النطاق </a:t>
                      </a:r>
                      <a:r>
                        <a:rPr lang="ar-EG" sz="2500" dirty="0"/>
                        <a:t>هو أحد الأسباب التي تجعلك يجب أن تقضي الوقت اللازم في تعريف نطاق المشروع، والتحقق من النطاق مع أصحاب المصلحة.</a:t>
                      </a:r>
                    </a:p>
                  </a:txBody>
                  <a:tcPr anchor="ctr">
                    <a:lnL>
                      <a:noFill/>
                    </a:lnL>
                    <a:lnR>
                      <a:noFill/>
                    </a:lnR>
                    <a:lnT>
                      <a:noFill/>
                    </a:lnT>
                    <a:lnB>
                      <a:noFill/>
                    </a:lnB>
                    <a:noFill/>
                  </a:tcPr>
                </a:tc>
                <a:extLst>
                  <a:ext uri="{0D108BD9-81ED-4DB2-BD59-A6C34878D82A}">
                    <a16:rowId xmlns:a16="http://schemas.microsoft.com/office/drawing/2014/main" val="879957980"/>
                  </a:ext>
                </a:extLst>
              </a:tr>
            </a:tbl>
          </a:graphicData>
        </a:graphic>
      </p:graphicFrame>
    </p:spTree>
    <p:extLst>
      <p:ext uri="{BB962C8B-B14F-4D97-AF65-F5344CB8AC3E}">
        <p14:creationId xmlns:p14="http://schemas.microsoft.com/office/powerpoint/2010/main" val="1881592516"/>
      </p:ext>
    </p:extLst>
  </p:cSld>
  <p:clrMapOvr>
    <a:masterClrMapping/>
  </p:clrMapOvr>
  <mc:AlternateContent xmlns:mc="http://schemas.openxmlformats.org/markup-compatibility/2006" xmlns:p14="http://schemas.microsoft.com/office/powerpoint/2010/main">
    <mc:Choice Requires="p14">
      <p:transition p14:dur="10" advTm="2316014"/>
    </mc:Choice>
    <mc:Fallback xmlns="">
      <p:transition advTm="231601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657C1D0-B29D-3A07-20C7-81A465288685}"/>
              </a:ext>
            </a:extLst>
          </p:cNvPr>
          <p:cNvSpPr txBox="1">
            <a:spLocks noChangeArrowheads="1"/>
          </p:cNvSpPr>
          <p:nvPr/>
        </p:nvSpPr>
        <p:spPr>
          <a:xfrm>
            <a:off x="1516582" y="274638"/>
            <a:ext cx="869421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dirty="0"/>
              <a:t>Outputs from Scope Planning</a:t>
            </a:r>
          </a:p>
        </p:txBody>
      </p:sp>
      <p:graphicFrame>
        <p:nvGraphicFramePr>
          <p:cNvPr id="8" name="Table 7">
            <a:extLst>
              <a:ext uri="{FF2B5EF4-FFF2-40B4-BE49-F238E27FC236}">
                <a16:creationId xmlns:a16="http://schemas.microsoft.com/office/drawing/2014/main" id="{7AEC620E-0B92-C4C8-0AEB-7B1267030EC9}"/>
              </a:ext>
            </a:extLst>
          </p:cNvPr>
          <p:cNvGraphicFramePr>
            <a:graphicFrameLocks noGrp="1"/>
          </p:cNvGraphicFramePr>
          <p:nvPr>
            <p:extLst>
              <p:ext uri="{D42A27DB-BD31-4B8C-83A1-F6EECF244321}">
                <p14:modId xmlns:p14="http://schemas.microsoft.com/office/powerpoint/2010/main" val="2144874352"/>
              </p:ext>
            </p:extLst>
          </p:nvPr>
        </p:nvGraphicFramePr>
        <p:xfrm>
          <a:off x="605891" y="1736892"/>
          <a:ext cx="10515600" cy="3779520"/>
        </p:xfrm>
        <a:graphic>
          <a:graphicData uri="http://schemas.openxmlformats.org/drawingml/2006/table">
            <a:tbl>
              <a:tblPr/>
              <a:tblGrid>
                <a:gridCol w="5257800">
                  <a:extLst>
                    <a:ext uri="{9D8B030D-6E8A-4147-A177-3AD203B41FA5}">
                      <a16:colId xmlns:a16="http://schemas.microsoft.com/office/drawing/2014/main" val="1455107127"/>
                    </a:ext>
                  </a:extLst>
                </a:gridCol>
                <a:gridCol w="5257800">
                  <a:extLst>
                    <a:ext uri="{9D8B030D-6E8A-4147-A177-3AD203B41FA5}">
                      <a16:colId xmlns:a16="http://schemas.microsoft.com/office/drawing/2014/main" val="4179124533"/>
                    </a:ext>
                  </a:extLst>
                </a:gridCol>
              </a:tblGrid>
              <a:tr h="0">
                <a:tc>
                  <a:txBody>
                    <a:bodyPr/>
                    <a:lstStyle/>
                    <a:p>
                      <a:r>
                        <a:rPr lang="en-US" sz="2200" b="1" dirty="0"/>
                        <a:t>A scope statement includes/refers to: Project justification – the business need, Project product – the product that the project is expected to produce, Project deliverables – a list of the sub products at each of the stages in the project life cycle, Project objectives – quantifiable criteria that must be met for the project to be considered successful – cost, quality, delivery as a minimum. In many companies this is part of the project charter.</a:t>
                      </a:r>
                    </a:p>
                  </a:txBody>
                  <a:tcPr anchor="ctr">
                    <a:lnL>
                      <a:noFill/>
                    </a:lnL>
                    <a:lnR>
                      <a:noFill/>
                    </a:lnR>
                    <a:lnT>
                      <a:noFill/>
                    </a:lnT>
                    <a:lnB>
                      <a:noFill/>
                    </a:lnB>
                    <a:noFill/>
                  </a:tcPr>
                </a:tc>
                <a:tc>
                  <a:txBody>
                    <a:bodyPr/>
                    <a:lstStyle/>
                    <a:p>
                      <a:pPr algn="r" rtl="1"/>
                      <a:r>
                        <a:rPr lang="ar-EG" sz="2200" dirty="0"/>
                        <a:t>يشمل بيان النطاق/يشير إلى: تبرير المشروع – الحاجة التجارية، منتج المشروع – المنتج المتوقع أن ينتجه المشروع، </a:t>
                      </a:r>
                      <a:r>
                        <a:rPr lang="ar-EG" sz="2200" dirty="0" err="1"/>
                        <a:t>تسليمات</a:t>
                      </a:r>
                      <a:r>
                        <a:rPr lang="ar-EG" sz="2200" dirty="0"/>
                        <a:t> المشروع – قائمة بالمنتجات الفرعية في كل مرحلة من مراحل دورة حياة المشروع، أهداف المشروع – معايير كمية يجب تلبيتها ليُعتبر المشروع ناجحًا – التكاليف، الجودة، التسليم كحد أدنى. في العديد من الشركات، هذا جزء من ميثاق المشروع.</a:t>
                      </a:r>
                    </a:p>
                  </a:txBody>
                  <a:tcPr anchor="ctr">
                    <a:lnL>
                      <a:noFill/>
                    </a:lnL>
                    <a:lnR>
                      <a:noFill/>
                    </a:lnR>
                    <a:lnT>
                      <a:noFill/>
                    </a:lnT>
                    <a:lnB>
                      <a:noFill/>
                    </a:lnB>
                    <a:noFill/>
                  </a:tcPr>
                </a:tc>
                <a:extLst>
                  <a:ext uri="{0D108BD9-81ED-4DB2-BD59-A6C34878D82A}">
                    <a16:rowId xmlns:a16="http://schemas.microsoft.com/office/drawing/2014/main" val="659479707"/>
                  </a:ext>
                </a:extLst>
              </a:tr>
            </a:tbl>
          </a:graphicData>
        </a:graphic>
      </p:graphicFrame>
    </p:spTree>
    <p:extLst>
      <p:ext uri="{BB962C8B-B14F-4D97-AF65-F5344CB8AC3E}">
        <p14:creationId xmlns:p14="http://schemas.microsoft.com/office/powerpoint/2010/main" val="325939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E9201C2-E2F2-CDC9-BDA4-E013996BAD4B}"/>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a:t>Example: Deliverables, millstones and tasks </a:t>
            </a:r>
            <a:endParaRPr lang="en-US" altLang="en-US" sz="2800" dirty="0"/>
          </a:p>
        </p:txBody>
      </p:sp>
      <p:graphicFrame>
        <p:nvGraphicFramePr>
          <p:cNvPr id="4" name="Table 3">
            <a:extLst>
              <a:ext uri="{FF2B5EF4-FFF2-40B4-BE49-F238E27FC236}">
                <a16:creationId xmlns:a16="http://schemas.microsoft.com/office/drawing/2014/main" id="{FB561938-DC90-251F-F946-49EA22CCB41C}"/>
              </a:ext>
            </a:extLst>
          </p:cNvPr>
          <p:cNvGraphicFramePr>
            <a:graphicFrameLocks noGrp="1"/>
          </p:cNvGraphicFramePr>
          <p:nvPr>
            <p:extLst>
              <p:ext uri="{D42A27DB-BD31-4B8C-83A1-F6EECF244321}">
                <p14:modId xmlns:p14="http://schemas.microsoft.com/office/powerpoint/2010/main" val="3199168849"/>
              </p:ext>
            </p:extLst>
          </p:nvPr>
        </p:nvGraphicFramePr>
        <p:xfrm>
          <a:off x="716638" y="1374750"/>
          <a:ext cx="10515600" cy="4876800"/>
        </p:xfrm>
        <a:graphic>
          <a:graphicData uri="http://schemas.openxmlformats.org/drawingml/2006/table">
            <a:tbl>
              <a:tblPr/>
              <a:tblGrid>
                <a:gridCol w="5257800">
                  <a:extLst>
                    <a:ext uri="{9D8B030D-6E8A-4147-A177-3AD203B41FA5}">
                      <a16:colId xmlns:a16="http://schemas.microsoft.com/office/drawing/2014/main" val="4163968240"/>
                    </a:ext>
                  </a:extLst>
                </a:gridCol>
                <a:gridCol w="5257800">
                  <a:extLst>
                    <a:ext uri="{9D8B030D-6E8A-4147-A177-3AD203B41FA5}">
                      <a16:colId xmlns:a16="http://schemas.microsoft.com/office/drawing/2014/main" val="3708479674"/>
                    </a:ext>
                  </a:extLst>
                </a:gridCol>
              </a:tblGrid>
              <a:tr h="0">
                <a:tc>
                  <a:txBody>
                    <a:bodyPr/>
                    <a:lstStyle/>
                    <a:p>
                      <a:r>
                        <a:rPr lang="en-US" sz="2200" b="1" dirty="0"/>
                        <a:t>Example</a:t>
                      </a:r>
                      <a:r>
                        <a:rPr lang="en-US" sz="2200" dirty="0"/>
                        <a:t>: For a rebranding project, the initiation phase will cover many tasks, such as focus groups to gather ideas on the new branding and creative brainstorming sessions. A milestone at the end of the initiation phase would mark the team’s readiness to move to the planning phase.</a:t>
                      </a:r>
                    </a:p>
                  </a:txBody>
                  <a:tcPr anchor="ctr">
                    <a:lnL>
                      <a:noFill/>
                    </a:lnL>
                    <a:lnR>
                      <a:noFill/>
                    </a:lnR>
                    <a:lnT>
                      <a:noFill/>
                    </a:lnT>
                    <a:lnB>
                      <a:noFill/>
                    </a:lnB>
                    <a:noFill/>
                  </a:tcPr>
                </a:tc>
                <a:tc>
                  <a:txBody>
                    <a:bodyPr/>
                    <a:lstStyle/>
                    <a:p>
                      <a:pPr algn="r" rtl="1"/>
                      <a:r>
                        <a:rPr lang="ar-EG" sz="2200" dirty="0"/>
                        <a:t>مثال: في مشروع إعادة تسمية العلامة التجارية، ستغطي مرحلة البداية العديد من المهام، مثل مجموعات التركيز لجمع الأفكار حول العلامة التجارية الجديدة وجلسات العصف الذهني الإبداعي. علامة مميزة في نهاية مرحلة البداية ستحدد جاهزية الفريق للانتقال إلى مرحلة التخطيط.</a:t>
                      </a:r>
                    </a:p>
                  </a:txBody>
                  <a:tcPr anchor="ctr">
                    <a:lnL>
                      <a:noFill/>
                    </a:lnL>
                    <a:lnR>
                      <a:noFill/>
                    </a:lnR>
                    <a:lnT>
                      <a:noFill/>
                    </a:lnT>
                    <a:lnB>
                      <a:noFill/>
                    </a:lnB>
                    <a:noFill/>
                  </a:tcPr>
                </a:tc>
                <a:extLst>
                  <a:ext uri="{0D108BD9-81ED-4DB2-BD59-A6C34878D82A}">
                    <a16:rowId xmlns:a16="http://schemas.microsoft.com/office/drawing/2014/main" val="803662864"/>
                  </a:ext>
                </a:extLst>
              </a:tr>
              <a:tr h="0">
                <a:tc>
                  <a:txBody>
                    <a:bodyPr/>
                    <a:lstStyle/>
                    <a:p>
                      <a:r>
                        <a:rPr lang="en-US" sz="2200" dirty="0"/>
                        <a:t>Deliverables for the rebranding project could include the updated style guide PDF and associated logo files. The completion of these projects is worth noting (and even celebrating!), so the marketing manager could add a milestone denoting that achievement.</a:t>
                      </a:r>
                    </a:p>
                  </a:txBody>
                  <a:tcPr anchor="ctr">
                    <a:lnL>
                      <a:noFill/>
                    </a:lnL>
                    <a:lnR>
                      <a:noFill/>
                    </a:lnR>
                    <a:lnT>
                      <a:noFill/>
                    </a:lnT>
                    <a:lnB>
                      <a:noFill/>
                    </a:lnB>
                    <a:noFill/>
                  </a:tcPr>
                </a:tc>
                <a:tc>
                  <a:txBody>
                    <a:bodyPr/>
                    <a:lstStyle/>
                    <a:p>
                      <a:pPr algn="r" rtl="1"/>
                      <a:r>
                        <a:rPr lang="ar-EG" sz="2200" dirty="0"/>
                        <a:t>المنتجات النهائية لمشروع إعادة تسمية العلامة التجارية يمكن أن تشمل دليل النمط المحدث بصيغة </a:t>
                      </a:r>
                      <a:r>
                        <a:rPr lang="en-US" sz="2200" dirty="0"/>
                        <a:t>PDF </a:t>
                      </a:r>
                      <a:r>
                        <a:rPr lang="ar-EG" sz="2200" dirty="0"/>
                        <a:t>وملفات الشعار المرتبطة. إن إكمال هذه المشاريع يستحق الإشارة (بل وحتى الاحتفال!)، لذا يمكن لمدير التسويق إضافة علامة مميزة تشير إلى هذا الإنجاز.</a:t>
                      </a:r>
                    </a:p>
                  </a:txBody>
                  <a:tcPr anchor="ctr">
                    <a:lnL>
                      <a:noFill/>
                    </a:lnL>
                    <a:lnR>
                      <a:noFill/>
                    </a:lnR>
                    <a:lnT>
                      <a:noFill/>
                    </a:lnT>
                    <a:lnB>
                      <a:noFill/>
                    </a:lnB>
                    <a:noFill/>
                  </a:tcPr>
                </a:tc>
                <a:extLst>
                  <a:ext uri="{0D108BD9-81ED-4DB2-BD59-A6C34878D82A}">
                    <a16:rowId xmlns:a16="http://schemas.microsoft.com/office/drawing/2014/main" val="2202774"/>
                  </a:ext>
                </a:extLst>
              </a:tr>
            </a:tbl>
          </a:graphicData>
        </a:graphic>
      </p:graphicFrame>
      <p:sp>
        <p:nvSpPr>
          <p:cNvPr id="8" name="Rectangle 1">
            <a:extLst>
              <a:ext uri="{FF2B5EF4-FFF2-40B4-BE49-F238E27FC236}">
                <a16:creationId xmlns:a16="http://schemas.microsoft.com/office/drawing/2014/main" id="{8108CDDF-08BE-A967-CBF2-10B2351B7163}"/>
              </a:ext>
            </a:extLst>
          </p:cNvPr>
          <p:cNvSpPr>
            <a:spLocks noChangeArrowheads="1"/>
          </p:cNvSpPr>
          <p:nvPr/>
        </p:nvSpPr>
        <p:spPr bwMode="auto">
          <a:xfrm>
            <a:off x="838200" y="2217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77868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4FFCD68-72FB-30FE-3708-40492427C27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Deliverables and millstones </a:t>
            </a:r>
          </a:p>
        </p:txBody>
      </p:sp>
      <p:graphicFrame>
        <p:nvGraphicFramePr>
          <p:cNvPr id="4" name="Table 3">
            <a:extLst>
              <a:ext uri="{FF2B5EF4-FFF2-40B4-BE49-F238E27FC236}">
                <a16:creationId xmlns:a16="http://schemas.microsoft.com/office/drawing/2014/main" id="{C1887C62-DA6E-9AE7-B012-F1CAA624B8D8}"/>
              </a:ext>
            </a:extLst>
          </p:cNvPr>
          <p:cNvGraphicFramePr>
            <a:graphicFrameLocks noGrp="1"/>
          </p:cNvGraphicFramePr>
          <p:nvPr>
            <p:extLst>
              <p:ext uri="{D42A27DB-BD31-4B8C-83A1-F6EECF244321}">
                <p14:modId xmlns:p14="http://schemas.microsoft.com/office/powerpoint/2010/main" val="594006639"/>
              </p:ext>
            </p:extLst>
          </p:nvPr>
        </p:nvGraphicFramePr>
        <p:xfrm>
          <a:off x="424161" y="1237786"/>
          <a:ext cx="11240640" cy="4968240"/>
        </p:xfrm>
        <a:graphic>
          <a:graphicData uri="http://schemas.openxmlformats.org/drawingml/2006/table">
            <a:tbl>
              <a:tblPr/>
              <a:tblGrid>
                <a:gridCol w="5620320">
                  <a:extLst>
                    <a:ext uri="{9D8B030D-6E8A-4147-A177-3AD203B41FA5}">
                      <a16:colId xmlns:a16="http://schemas.microsoft.com/office/drawing/2014/main" val="2057986851"/>
                    </a:ext>
                  </a:extLst>
                </a:gridCol>
                <a:gridCol w="5620320">
                  <a:extLst>
                    <a:ext uri="{9D8B030D-6E8A-4147-A177-3AD203B41FA5}">
                      <a16:colId xmlns:a16="http://schemas.microsoft.com/office/drawing/2014/main" val="3205863714"/>
                    </a:ext>
                  </a:extLst>
                </a:gridCol>
              </a:tblGrid>
              <a:tr h="718787">
                <a:tc>
                  <a:txBody>
                    <a:bodyPr/>
                    <a:lstStyle/>
                    <a:p>
                      <a:r>
                        <a:rPr lang="en-US" sz="2200" b="1" dirty="0"/>
                        <a:t>Project deliverables: </a:t>
                      </a:r>
                      <a:r>
                        <a:rPr lang="en-US" sz="2200" b="0" dirty="0"/>
                        <a:t>a list of the sub products at each of the stages in the project life cycle.</a:t>
                      </a:r>
                    </a:p>
                  </a:txBody>
                  <a:tcPr anchor="ctr">
                    <a:lnL>
                      <a:noFill/>
                    </a:lnL>
                    <a:lnR>
                      <a:noFill/>
                    </a:lnR>
                    <a:lnT>
                      <a:noFill/>
                    </a:lnT>
                    <a:lnB>
                      <a:noFill/>
                    </a:lnB>
                    <a:noFill/>
                  </a:tcPr>
                </a:tc>
                <a:tc>
                  <a:txBody>
                    <a:bodyPr/>
                    <a:lstStyle/>
                    <a:p>
                      <a:pPr algn="r" rtl="1"/>
                      <a:r>
                        <a:rPr lang="ar-EG" sz="2200" dirty="0"/>
                        <a:t>المنتجات النهائية للمشروع: قائمة بالمنتجات الفرعية في كل مرحلة من مراحل دورة حياة المشروع.</a:t>
                      </a:r>
                    </a:p>
                  </a:txBody>
                  <a:tcPr anchor="ctr">
                    <a:lnL>
                      <a:noFill/>
                    </a:lnL>
                    <a:lnR>
                      <a:noFill/>
                    </a:lnR>
                    <a:lnT>
                      <a:noFill/>
                    </a:lnT>
                    <a:lnB>
                      <a:noFill/>
                    </a:lnB>
                    <a:noFill/>
                  </a:tcPr>
                </a:tc>
                <a:extLst>
                  <a:ext uri="{0D108BD9-81ED-4DB2-BD59-A6C34878D82A}">
                    <a16:rowId xmlns:a16="http://schemas.microsoft.com/office/drawing/2014/main" val="3728715327"/>
                  </a:ext>
                </a:extLst>
              </a:tr>
              <a:tr h="2616384">
                <a:tc>
                  <a:txBody>
                    <a:bodyPr/>
                    <a:lstStyle/>
                    <a:p>
                      <a:r>
                        <a:rPr lang="en-US" sz="2200" b="1" dirty="0"/>
                        <a:t>Milestones </a:t>
                      </a:r>
                      <a:r>
                        <a:rPr lang="en-US" sz="2200" b="0" dirty="0"/>
                        <a:t>often coincide with the start or completion of project phases (such as initiation, planning, execution, and closure). A project phase may take weeks or months to complete, involving multiple tasks and team members; a milestone is a zero-time “checkmark” of major progress that is important to acknowledge and report on.</a:t>
                      </a:r>
                    </a:p>
                  </a:txBody>
                  <a:tcPr anchor="ctr">
                    <a:lnL>
                      <a:noFill/>
                    </a:lnL>
                    <a:lnR>
                      <a:noFill/>
                    </a:lnR>
                    <a:lnT>
                      <a:noFill/>
                    </a:lnT>
                    <a:lnB>
                      <a:noFill/>
                    </a:lnB>
                    <a:noFill/>
                  </a:tcPr>
                </a:tc>
                <a:tc>
                  <a:txBody>
                    <a:bodyPr/>
                    <a:lstStyle/>
                    <a:p>
                      <a:pPr algn="r" rtl="1"/>
                      <a:r>
                        <a:rPr lang="ar-EG" sz="2200" dirty="0"/>
                        <a:t>غالبًا ما تتزامن المعالم مع بداية أو إتمام مراحل المشروع (مثل البداية، التخطيط، التنفيذ، والإغلاق). قد تستغرق مرحلة المشروع أسابيع أو أشهر للانتهاء، وتتضمن عدة مهام وأعضاء فريق؛ وتعتبر المعلم لحظة زمنية صفرية تشير إلى تقدم كبير يستحق الاعتراف به والتقرير عنه.</a:t>
                      </a:r>
                    </a:p>
                  </a:txBody>
                  <a:tcPr anchor="ctr">
                    <a:lnL>
                      <a:noFill/>
                    </a:lnL>
                    <a:lnR>
                      <a:noFill/>
                    </a:lnR>
                    <a:lnT>
                      <a:noFill/>
                    </a:lnT>
                    <a:lnB>
                      <a:noFill/>
                    </a:lnB>
                    <a:noFill/>
                  </a:tcPr>
                </a:tc>
                <a:extLst>
                  <a:ext uri="{0D108BD9-81ED-4DB2-BD59-A6C34878D82A}">
                    <a16:rowId xmlns:a16="http://schemas.microsoft.com/office/drawing/2014/main" val="2035620890"/>
                  </a:ext>
                </a:extLst>
              </a:tr>
              <a:tr h="1351319">
                <a:tc>
                  <a:txBody>
                    <a:bodyPr/>
                    <a:lstStyle/>
                    <a:p>
                      <a:r>
                        <a:rPr lang="en-US" sz="2200" b="1" dirty="0"/>
                        <a:t>A project deliverable </a:t>
                      </a:r>
                      <a:r>
                        <a:rPr lang="en-US" sz="2200" b="0" dirty="0"/>
                        <a:t>is a product or result, whereas a milestone is a moment in time. Deliverables are sometimes evidence of the completion of a milestone.</a:t>
                      </a:r>
                    </a:p>
                  </a:txBody>
                  <a:tcPr anchor="ctr">
                    <a:lnL>
                      <a:noFill/>
                    </a:lnL>
                    <a:lnR>
                      <a:noFill/>
                    </a:lnR>
                    <a:lnT>
                      <a:noFill/>
                    </a:lnT>
                    <a:lnB>
                      <a:noFill/>
                    </a:lnB>
                    <a:noFill/>
                  </a:tcPr>
                </a:tc>
                <a:tc>
                  <a:txBody>
                    <a:bodyPr/>
                    <a:lstStyle/>
                    <a:p>
                      <a:pPr algn="r" rtl="1"/>
                      <a:r>
                        <a:rPr lang="ar-EG" sz="2200" dirty="0"/>
                        <a:t>المنتج النهائي للمشروع هو منتج أو نتيجة، في حين أن المعلم هو لحظة زمنية. أحيانًا تكون المنتجات النهائية دليلًا على إتمام المعلم.</a:t>
                      </a:r>
                    </a:p>
                  </a:txBody>
                  <a:tcPr anchor="ctr">
                    <a:lnL>
                      <a:noFill/>
                    </a:lnL>
                    <a:lnR>
                      <a:noFill/>
                    </a:lnR>
                    <a:lnT>
                      <a:noFill/>
                    </a:lnT>
                    <a:lnB>
                      <a:noFill/>
                    </a:lnB>
                    <a:noFill/>
                  </a:tcPr>
                </a:tc>
                <a:extLst>
                  <a:ext uri="{0D108BD9-81ED-4DB2-BD59-A6C34878D82A}">
                    <a16:rowId xmlns:a16="http://schemas.microsoft.com/office/drawing/2014/main" val="4030278652"/>
                  </a:ext>
                </a:extLst>
              </a:tr>
            </a:tbl>
          </a:graphicData>
        </a:graphic>
      </p:graphicFrame>
      <p:sp>
        <p:nvSpPr>
          <p:cNvPr id="8" name="Rectangle 1">
            <a:extLst>
              <a:ext uri="{FF2B5EF4-FFF2-40B4-BE49-F238E27FC236}">
                <a16:creationId xmlns:a16="http://schemas.microsoft.com/office/drawing/2014/main" id="{59C65ABB-50C2-F584-FBCE-6D3BDADA277E}"/>
              </a:ext>
            </a:extLst>
          </p:cNvPr>
          <p:cNvSpPr>
            <a:spLocks noChangeArrowheads="1"/>
          </p:cNvSpPr>
          <p:nvPr/>
        </p:nvSpPr>
        <p:spPr bwMode="auto">
          <a:xfrm>
            <a:off x="838200" y="2035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653745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3F71FCA5-59D8-399A-8702-5F4CAB271200}"/>
              </a:ext>
            </a:extLst>
          </p:cNvPr>
          <p:cNvSpPr txBox="1">
            <a:spLocks noChangeArrowheads="1"/>
          </p:cNvSpPr>
          <p:nvPr/>
        </p:nvSpPr>
        <p:spPr>
          <a:xfrm>
            <a:off x="2175842" y="13759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000" b="1" dirty="0"/>
              <a:t>Outputs from Scope Planning</a:t>
            </a:r>
            <a:endParaRPr lang="ar-EG" altLang="en-US" sz="4000" b="1" dirty="0"/>
          </a:p>
          <a:p>
            <a:pPr algn="ctr"/>
            <a:r>
              <a:rPr lang="ar-EG" sz="4000" b="1" dirty="0"/>
              <a:t>المخرجات من تخطيط النطاق</a:t>
            </a:r>
          </a:p>
          <a:p>
            <a:pPr algn="ctr"/>
            <a:endParaRPr lang="ar-EG" altLang="en-US" sz="4000" b="1" dirty="0"/>
          </a:p>
          <a:p>
            <a:pPr algn="ctr"/>
            <a:endParaRPr lang="en-US" altLang="en-US" sz="4000" b="1" dirty="0"/>
          </a:p>
        </p:txBody>
      </p:sp>
      <p:graphicFrame>
        <p:nvGraphicFramePr>
          <p:cNvPr id="4" name="Table 3">
            <a:extLst>
              <a:ext uri="{FF2B5EF4-FFF2-40B4-BE49-F238E27FC236}">
                <a16:creationId xmlns:a16="http://schemas.microsoft.com/office/drawing/2014/main" id="{57A49E16-E26D-E907-A53B-B1D19855E0D5}"/>
              </a:ext>
            </a:extLst>
          </p:cNvPr>
          <p:cNvGraphicFramePr>
            <a:graphicFrameLocks noGrp="1"/>
          </p:cNvGraphicFramePr>
          <p:nvPr>
            <p:extLst>
              <p:ext uri="{D42A27DB-BD31-4B8C-83A1-F6EECF244321}">
                <p14:modId xmlns:p14="http://schemas.microsoft.com/office/powerpoint/2010/main" val="1087056748"/>
              </p:ext>
            </p:extLst>
          </p:nvPr>
        </p:nvGraphicFramePr>
        <p:xfrm>
          <a:off x="803476" y="2010402"/>
          <a:ext cx="10515600" cy="3032760"/>
        </p:xfrm>
        <a:graphic>
          <a:graphicData uri="http://schemas.openxmlformats.org/drawingml/2006/table">
            <a:tbl>
              <a:tblPr/>
              <a:tblGrid>
                <a:gridCol w="5257800">
                  <a:extLst>
                    <a:ext uri="{9D8B030D-6E8A-4147-A177-3AD203B41FA5}">
                      <a16:colId xmlns:a16="http://schemas.microsoft.com/office/drawing/2014/main" val="2374738541"/>
                    </a:ext>
                  </a:extLst>
                </a:gridCol>
                <a:gridCol w="5257800">
                  <a:extLst>
                    <a:ext uri="{9D8B030D-6E8A-4147-A177-3AD203B41FA5}">
                      <a16:colId xmlns:a16="http://schemas.microsoft.com/office/drawing/2014/main" val="3362283705"/>
                    </a:ext>
                  </a:extLst>
                </a:gridCol>
              </a:tblGrid>
              <a:tr h="0">
                <a:tc>
                  <a:txBody>
                    <a:bodyPr/>
                    <a:lstStyle/>
                    <a:p>
                      <a:pPr algn="ctr"/>
                      <a:r>
                        <a:rPr lang="en-US" sz="2500" b="1" dirty="0"/>
                        <a:t>Outputs from Scope Planning</a:t>
                      </a:r>
                    </a:p>
                  </a:txBody>
                  <a:tcPr anchor="ctr">
                    <a:lnL>
                      <a:noFill/>
                    </a:lnL>
                    <a:lnR>
                      <a:noFill/>
                    </a:lnR>
                    <a:lnT>
                      <a:noFill/>
                    </a:lnT>
                    <a:lnB>
                      <a:noFill/>
                    </a:lnB>
                    <a:noFill/>
                  </a:tcPr>
                </a:tc>
                <a:tc>
                  <a:txBody>
                    <a:bodyPr/>
                    <a:lstStyle/>
                    <a:p>
                      <a:pPr algn="ctr" rtl="1"/>
                      <a:r>
                        <a:rPr lang="ar-EG" sz="2500" b="1" dirty="0"/>
                        <a:t>المخرجات من تخطيط النطاق</a:t>
                      </a:r>
                    </a:p>
                  </a:txBody>
                  <a:tcPr anchor="ctr">
                    <a:lnL>
                      <a:noFill/>
                    </a:lnL>
                    <a:lnR>
                      <a:noFill/>
                    </a:lnR>
                    <a:lnT>
                      <a:noFill/>
                    </a:lnT>
                    <a:lnB>
                      <a:noFill/>
                    </a:lnB>
                    <a:noFill/>
                  </a:tcPr>
                </a:tc>
                <a:extLst>
                  <a:ext uri="{0D108BD9-81ED-4DB2-BD59-A6C34878D82A}">
                    <a16:rowId xmlns:a16="http://schemas.microsoft.com/office/drawing/2014/main" val="2318940535"/>
                  </a:ext>
                </a:extLst>
              </a:tr>
              <a:tr h="0">
                <a:tc>
                  <a:txBody>
                    <a:bodyPr/>
                    <a:lstStyle/>
                    <a:p>
                      <a:r>
                        <a:rPr lang="en-US" sz="2500"/>
                        <a:t>Scope management plan – part of the overall project plan</a:t>
                      </a:r>
                    </a:p>
                  </a:txBody>
                  <a:tcPr anchor="ctr">
                    <a:lnL>
                      <a:noFill/>
                    </a:lnL>
                    <a:lnR>
                      <a:noFill/>
                    </a:lnR>
                    <a:lnT>
                      <a:noFill/>
                    </a:lnT>
                    <a:lnB>
                      <a:noFill/>
                    </a:lnB>
                    <a:noFill/>
                  </a:tcPr>
                </a:tc>
                <a:tc>
                  <a:txBody>
                    <a:bodyPr/>
                    <a:lstStyle/>
                    <a:p>
                      <a:pPr algn="r" rtl="1"/>
                      <a:r>
                        <a:rPr lang="ar-EG" sz="2500" dirty="0"/>
                        <a:t>خطة إدارة النطاق - جزء من الخطة العامة للمشروع</a:t>
                      </a:r>
                    </a:p>
                  </a:txBody>
                  <a:tcPr anchor="ctr">
                    <a:lnL>
                      <a:noFill/>
                    </a:lnL>
                    <a:lnR>
                      <a:noFill/>
                    </a:lnR>
                    <a:lnT>
                      <a:noFill/>
                    </a:lnT>
                    <a:lnB>
                      <a:noFill/>
                    </a:lnB>
                    <a:noFill/>
                  </a:tcPr>
                </a:tc>
                <a:extLst>
                  <a:ext uri="{0D108BD9-81ED-4DB2-BD59-A6C34878D82A}">
                    <a16:rowId xmlns:a16="http://schemas.microsoft.com/office/drawing/2014/main" val="3894053523"/>
                  </a:ext>
                </a:extLst>
              </a:tr>
              <a:tr h="0">
                <a:tc>
                  <a:txBody>
                    <a:bodyPr/>
                    <a:lstStyle/>
                    <a:p>
                      <a:r>
                        <a:rPr lang="en-US" sz="2500"/>
                        <a:t>Describes how the scope will be managed and how scope changes will be integrated into the project</a:t>
                      </a:r>
                    </a:p>
                  </a:txBody>
                  <a:tcPr anchor="ctr">
                    <a:lnL>
                      <a:noFill/>
                    </a:lnL>
                    <a:lnR>
                      <a:noFill/>
                    </a:lnR>
                    <a:lnT>
                      <a:noFill/>
                    </a:lnT>
                    <a:lnB>
                      <a:noFill/>
                    </a:lnB>
                    <a:noFill/>
                  </a:tcPr>
                </a:tc>
                <a:tc>
                  <a:txBody>
                    <a:bodyPr/>
                    <a:lstStyle/>
                    <a:p>
                      <a:pPr algn="r" rtl="1"/>
                      <a:r>
                        <a:rPr lang="ar-EG" sz="2500"/>
                        <a:t>توضح كيفية إدارة النطاق وكيفية دمج تغييرات النطاق في المشروع</a:t>
                      </a:r>
                    </a:p>
                  </a:txBody>
                  <a:tcPr anchor="ctr">
                    <a:lnL>
                      <a:noFill/>
                    </a:lnL>
                    <a:lnR>
                      <a:noFill/>
                    </a:lnR>
                    <a:lnT>
                      <a:noFill/>
                    </a:lnT>
                    <a:lnB>
                      <a:noFill/>
                    </a:lnB>
                    <a:noFill/>
                  </a:tcPr>
                </a:tc>
                <a:extLst>
                  <a:ext uri="{0D108BD9-81ED-4DB2-BD59-A6C34878D82A}">
                    <a16:rowId xmlns:a16="http://schemas.microsoft.com/office/drawing/2014/main" val="1340331277"/>
                  </a:ext>
                </a:extLst>
              </a:tr>
              <a:tr h="0">
                <a:tc>
                  <a:txBody>
                    <a:bodyPr/>
                    <a:lstStyle/>
                    <a:p>
                      <a:r>
                        <a:rPr lang="en-US" sz="2500"/>
                        <a:t>May be formal or informal</a:t>
                      </a:r>
                    </a:p>
                  </a:txBody>
                  <a:tcPr anchor="ctr">
                    <a:lnL>
                      <a:noFill/>
                    </a:lnL>
                    <a:lnR>
                      <a:noFill/>
                    </a:lnR>
                    <a:lnT>
                      <a:noFill/>
                    </a:lnT>
                    <a:lnB>
                      <a:noFill/>
                    </a:lnB>
                    <a:noFill/>
                  </a:tcPr>
                </a:tc>
                <a:tc>
                  <a:txBody>
                    <a:bodyPr/>
                    <a:lstStyle/>
                    <a:p>
                      <a:pPr algn="r" rtl="1"/>
                      <a:r>
                        <a:rPr lang="ar-EG" sz="2500" dirty="0"/>
                        <a:t>قد تكون رسمية أو غير رسمية</a:t>
                      </a:r>
                    </a:p>
                  </a:txBody>
                  <a:tcPr anchor="ctr">
                    <a:lnL>
                      <a:noFill/>
                    </a:lnL>
                    <a:lnR>
                      <a:noFill/>
                    </a:lnR>
                    <a:lnT>
                      <a:noFill/>
                    </a:lnT>
                    <a:lnB>
                      <a:noFill/>
                    </a:lnB>
                    <a:noFill/>
                  </a:tcPr>
                </a:tc>
                <a:extLst>
                  <a:ext uri="{0D108BD9-81ED-4DB2-BD59-A6C34878D82A}">
                    <a16:rowId xmlns:a16="http://schemas.microsoft.com/office/drawing/2014/main" val="2656685956"/>
                  </a:ext>
                </a:extLst>
              </a:tr>
            </a:tbl>
          </a:graphicData>
        </a:graphic>
      </p:graphicFrame>
      <p:sp>
        <p:nvSpPr>
          <p:cNvPr id="8" name="Rectangle 1">
            <a:extLst>
              <a:ext uri="{FF2B5EF4-FFF2-40B4-BE49-F238E27FC236}">
                <a16:creationId xmlns:a16="http://schemas.microsoft.com/office/drawing/2014/main" id="{C56567E3-EA2B-6850-D7A5-EC82F8DA03B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53719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093D228-2778-094E-A410-DD29072A5AD5}"/>
              </a:ext>
            </a:extLst>
          </p:cNvPr>
          <p:cNvSpPr txBox="1">
            <a:spLocks noChangeArrowheads="1"/>
          </p:cNvSpPr>
          <p:nvPr/>
        </p:nvSpPr>
        <p:spPr>
          <a:xfrm>
            <a:off x="1595016" y="274638"/>
            <a:ext cx="998738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Planning</a:t>
            </a:r>
            <a:r>
              <a:rPr lang="ar-EG" altLang="en-US" dirty="0"/>
              <a:t>تخطيط النطاق </a:t>
            </a:r>
            <a:endParaRPr lang="en-US" altLang="en-US" dirty="0"/>
          </a:p>
        </p:txBody>
      </p:sp>
      <p:graphicFrame>
        <p:nvGraphicFramePr>
          <p:cNvPr id="4" name="Table 3">
            <a:extLst>
              <a:ext uri="{FF2B5EF4-FFF2-40B4-BE49-F238E27FC236}">
                <a16:creationId xmlns:a16="http://schemas.microsoft.com/office/drawing/2014/main" id="{74EBD2F9-C3CA-6483-7D3E-4E3C721E7888}"/>
              </a:ext>
            </a:extLst>
          </p:cNvPr>
          <p:cNvGraphicFramePr>
            <a:graphicFrameLocks noGrp="1"/>
          </p:cNvGraphicFramePr>
          <p:nvPr>
            <p:extLst>
              <p:ext uri="{D42A27DB-BD31-4B8C-83A1-F6EECF244321}">
                <p14:modId xmlns:p14="http://schemas.microsoft.com/office/powerpoint/2010/main" val="205423881"/>
              </p:ext>
            </p:extLst>
          </p:nvPr>
        </p:nvGraphicFramePr>
        <p:xfrm>
          <a:off x="670000" y="1634934"/>
          <a:ext cx="10515600" cy="3794760"/>
        </p:xfrm>
        <a:graphic>
          <a:graphicData uri="http://schemas.openxmlformats.org/drawingml/2006/table">
            <a:tbl>
              <a:tblPr/>
              <a:tblGrid>
                <a:gridCol w="5257800">
                  <a:extLst>
                    <a:ext uri="{9D8B030D-6E8A-4147-A177-3AD203B41FA5}">
                      <a16:colId xmlns:a16="http://schemas.microsoft.com/office/drawing/2014/main" val="713126291"/>
                    </a:ext>
                  </a:extLst>
                </a:gridCol>
                <a:gridCol w="5257800">
                  <a:extLst>
                    <a:ext uri="{9D8B030D-6E8A-4147-A177-3AD203B41FA5}">
                      <a16:colId xmlns:a16="http://schemas.microsoft.com/office/drawing/2014/main" val="2421426696"/>
                    </a:ext>
                  </a:extLst>
                </a:gridCol>
              </a:tblGrid>
              <a:tr h="0">
                <a:tc>
                  <a:txBody>
                    <a:bodyPr/>
                    <a:lstStyle/>
                    <a:p>
                      <a:pPr algn="ctr"/>
                      <a:r>
                        <a:rPr lang="en-US" sz="2500" dirty="0"/>
                        <a:t>Scope Planning</a:t>
                      </a:r>
                    </a:p>
                  </a:txBody>
                  <a:tcPr anchor="ctr">
                    <a:lnL>
                      <a:noFill/>
                    </a:lnL>
                    <a:lnR>
                      <a:noFill/>
                    </a:lnR>
                    <a:lnT>
                      <a:noFill/>
                    </a:lnT>
                    <a:lnB>
                      <a:noFill/>
                    </a:lnB>
                    <a:noFill/>
                  </a:tcPr>
                </a:tc>
                <a:tc>
                  <a:txBody>
                    <a:bodyPr/>
                    <a:lstStyle/>
                    <a:p>
                      <a:pPr algn="ctr" rtl="1"/>
                      <a:r>
                        <a:rPr lang="ar-EG" sz="2500" dirty="0"/>
                        <a:t>تخطيط النطاق</a:t>
                      </a:r>
                    </a:p>
                  </a:txBody>
                  <a:tcPr anchor="ctr">
                    <a:lnL>
                      <a:noFill/>
                    </a:lnL>
                    <a:lnR>
                      <a:noFill/>
                    </a:lnR>
                    <a:lnT>
                      <a:noFill/>
                    </a:lnT>
                    <a:lnB>
                      <a:noFill/>
                    </a:lnB>
                    <a:noFill/>
                  </a:tcPr>
                </a:tc>
                <a:extLst>
                  <a:ext uri="{0D108BD9-81ED-4DB2-BD59-A6C34878D82A}">
                    <a16:rowId xmlns:a16="http://schemas.microsoft.com/office/drawing/2014/main" val="1251938857"/>
                  </a:ext>
                </a:extLst>
              </a:tr>
              <a:tr h="0">
                <a:tc>
                  <a:txBody>
                    <a:bodyPr/>
                    <a:lstStyle/>
                    <a:p>
                      <a:pPr algn="ctr"/>
                      <a:r>
                        <a:rPr lang="en-US" sz="2500" dirty="0"/>
                        <a:t>Scope statement</a:t>
                      </a:r>
                    </a:p>
                  </a:txBody>
                  <a:tcPr anchor="ctr">
                    <a:lnL>
                      <a:noFill/>
                    </a:lnL>
                    <a:lnR>
                      <a:noFill/>
                    </a:lnR>
                    <a:lnT>
                      <a:noFill/>
                    </a:lnT>
                    <a:lnB>
                      <a:noFill/>
                    </a:lnB>
                    <a:noFill/>
                  </a:tcPr>
                </a:tc>
                <a:tc>
                  <a:txBody>
                    <a:bodyPr/>
                    <a:lstStyle/>
                    <a:p>
                      <a:pPr algn="ctr" rtl="1"/>
                      <a:r>
                        <a:rPr lang="ar-EG" sz="2500" dirty="0"/>
                        <a:t>بيان النطاق</a:t>
                      </a:r>
                    </a:p>
                  </a:txBody>
                  <a:tcPr anchor="ctr">
                    <a:lnL>
                      <a:noFill/>
                    </a:lnL>
                    <a:lnR>
                      <a:noFill/>
                    </a:lnR>
                    <a:lnT>
                      <a:noFill/>
                    </a:lnT>
                    <a:lnB>
                      <a:noFill/>
                    </a:lnB>
                    <a:noFill/>
                  </a:tcPr>
                </a:tc>
                <a:extLst>
                  <a:ext uri="{0D108BD9-81ED-4DB2-BD59-A6C34878D82A}">
                    <a16:rowId xmlns:a16="http://schemas.microsoft.com/office/drawing/2014/main" val="3233083045"/>
                  </a:ext>
                </a:extLst>
              </a:tr>
              <a:tr h="0">
                <a:tc>
                  <a:txBody>
                    <a:bodyPr/>
                    <a:lstStyle/>
                    <a:p>
                      <a:r>
                        <a:rPr lang="en-US" sz="2500"/>
                        <a:t>Once the definition has been completed and the scope has been established, the documentation and approval of the project parameters are necessary.</a:t>
                      </a:r>
                    </a:p>
                  </a:txBody>
                  <a:tcPr anchor="ctr">
                    <a:lnL>
                      <a:noFill/>
                    </a:lnL>
                    <a:lnR>
                      <a:noFill/>
                    </a:lnR>
                    <a:lnT>
                      <a:noFill/>
                    </a:lnT>
                    <a:lnB>
                      <a:noFill/>
                    </a:lnB>
                    <a:noFill/>
                  </a:tcPr>
                </a:tc>
                <a:tc>
                  <a:txBody>
                    <a:bodyPr/>
                    <a:lstStyle/>
                    <a:p>
                      <a:pPr algn="r" rtl="1"/>
                      <a:r>
                        <a:rPr lang="ar-EG" sz="2500" dirty="0"/>
                        <a:t>بمجرد اكتمال التعريف وتحديد النطاق، تكون الوثائق والموافقة على معايير المشروع ضرورية.</a:t>
                      </a:r>
                    </a:p>
                  </a:txBody>
                  <a:tcPr anchor="ctr">
                    <a:lnL>
                      <a:noFill/>
                    </a:lnL>
                    <a:lnR>
                      <a:noFill/>
                    </a:lnR>
                    <a:lnT>
                      <a:noFill/>
                    </a:lnT>
                    <a:lnB>
                      <a:noFill/>
                    </a:lnB>
                    <a:noFill/>
                  </a:tcPr>
                </a:tc>
                <a:extLst>
                  <a:ext uri="{0D108BD9-81ED-4DB2-BD59-A6C34878D82A}">
                    <a16:rowId xmlns:a16="http://schemas.microsoft.com/office/drawing/2014/main" val="2335348684"/>
                  </a:ext>
                </a:extLst>
              </a:tr>
              <a:tr h="0">
                <a:tc>
                  <a:txBody>
                    <a:bodyPr/>
                    <a:lstStyle/>
                    <a:p>
                      <a:r>
                        <a:rPr lang="en-US" sz="2500"/>
                        <a:t>This will serve as a control document for the duration of the project.</a:t>
                      </a:r>
                    </a:p>
                  </a:txBody>
                  <a:tcPr anchor="ctr">
                    <a:lnL>
                      <a:noFill/>
                    </a:lnL>
                    <a:lnR>
                      <a:noFill/>
                    </a:lnR>
                    <a:lnT>
                      <a:noFill/>
                    </a:lnT>
                    <a:lnB>
                      <a:noFill/>
                    </a:lnB>
                    <a:noFill/>
                  </a:tcPr>
                </a:tc>
                <a:tc>
                  <a:txBody>
                    <a:bodyPr/>
                    <a:lstStyle/>
                    <a:p>
                      <a:pPr algn="r" rtl="1"/>
                      <a:r>
                        <a:rPr lang="ar-EG" sz="2500" dirty="0"/>
                        <a:t>سيكون هذا بمثابة وثيقة تحكم طوال مدة المشروع.</a:t>
                      </a:r>
                    </a:p>
                  </a:txBody>
                  <a:tcPr anchor="ctr">
                    <a:lnL>
                      <a:noFill/>
                    </a:lnL>
                    <a:lnR>
                      <a:noFill/>
                    </a:lnR>
                    <a:lnT>
                      <a:noFill/>
                    </a:lnT>
                    <a:lnB>
                      <a:noFill/>
                    </a:lnB>
                    <a:noFill/>
                  </a:tcPr>
                </a:tc>
                <a:extLst>
                  <a:ext uri="{0D108BD9-81ED-4DB2-BD59-A6C34878D82A}">
                    <a16:rowId xmlns:a16="http://schemas.microsoft.com/office/drawing/2014/main" val="1470523506"/>
                  </a:ext>
                </a:extLst>
              </a:tr>
            </a:tbl>
          </a:graphicData>
        </a:graphic>
      </p:graphicFrame>
      <p:sp>
        <p:nvSpPr>
          <p:cNvPr id="8" name="Rectangle 1">
            <a:extLst>
              <a:ext uri="{FF2B5EF4-FFF2-40B4-BE49-F238E27FC236}">
                <a16:creationId xmlns:a16="http://schemas.microsoft.com/office/drawing/2014/main" id="{5B85388C-C569-D3DD-A265-AB197C32EFF5}"/>
              </a:ext>
            </a:extLst>
          </p:cNvPr>
          <p:cNvSpPr>
            <a:spLocks noChangeArrowheads="1"/>
          </p:cNvSpPr>
          <p:nvPr/>
        </p:nvSpPr>
        <p:spPr bwMode="auto">
          <a:xfrm>
            <a:off x="838200" y="26749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06458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18E1589-60C7-4724-6167-6B1BFBC244C1}"/>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dirty="0"/>
              <a:t>Next stage in Scope Management</a:t>
            </a:r>
          </a:p>
        </p:txBody>
      </p:sp>
      <p:sp>
        <p:nvSpPr>
          <p:cNvPr id="3" name="Rectangle 4">
            <a:extLst>
              <a:ext uri="{FF2B5EF4-FFF2-40B4-BE49-F238E27FC236}">
                <a16:creationId xmlns:a16="http://schemas.microsoft.com/office/drawing/2014/main" id="{468AE03B-CC0D-8C73-D34A-E53564B1B2E9}"/>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dirty="0"/>
              <a:t>Once the concept has been developed and agreed, the next stage is to put the meat on the bone….</a:t>
            </a:r>
            <a:endParaRPr lang="en-US" altLang="en-US" dirty="0"/>
          </a:p>
        </p:txBody>
      </p:sp>
      <p:pic>
        <p:nvPicPr>
          <p:cNvPr id="8" name="Picture 5" descr="MCj04039110000[1]">
            <a:extLst>
              <a:ext uri="{FF2B5EF4-FFF2-40B4-BE49-F238E27FC236}">
                <a16:creationId xmlns:a16="http://schemas.microsoft.com/office/drawing/2014/main" id="{2AA17F72-C96D-CF84-F956-E097E27AED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5500" y="3213101"/>
            <a:ext cx="2744788"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487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66F83-73F6-0EB8-B0A1-5E339BF50B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76AEC7-8548-A591-B2C6-74C8B63C6F5B}"/>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CB128A7-1E8C-4F89-3D66-D95E795D3CA3}"/>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B4F870-69D4-0192-5CBF-779B9D2CBFCB}"/>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03F3C6-CC7D-EA9D-C742-3BEA4D414034}"/>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91A693-A475-F671-416A-F4410F9A7445}"/>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E7767B0-22A0-C24A-0FE2-AE2849E3372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C3B1F94-250B-FFA2-B7CF-1D67069DA175}"/>
              </a:ext>
            </a:extLst>
          </p:cNvPr>
          <p:cNvSpPr txBox="1">
            <a:spLocks noChangeArrowheads="1"/>
          </p:cNvSpPr>
          <p:nvPr/>
        </p:nvSpPr>
        <p:spPr>
          <a:xfrm>
            <a:off x="2003350" y="27850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a:t>
            </a:r>
            <a:endParaRPr lang="en-US" altLang="en-US" dirty="0"/>
          </a:p>
        </p:txBody>
      </p:sp>
      <p:graphicFrame>
        <p:nvGraphicFramePr>
          <p:cNvPr id="3" name="Table 2">
            <a:extLst>
              <a:ext uri="{FF2B5EF4-FFF2-40B4-BE49-F238E27FC236}">
                <a16:creationId xmlns:a16="http://schemas.microsoft.com/office/drawing/2014/main" id="{826E83BF-126C-9493-A3AA-9FC02FCDEE10}"/>
              </a:ext>
            </a:extLst>
          </p:cNvPr>
          <p:cNvGraphicFramePr>
            <a:graphicFrameLocks noGrp="1"/>
          </p:cNvGraphicFramePr>
          <p:nvPr>
            <p:extLst>
              <p:ext uri="{D42A27DB-BD31-4B8C-83A1-F6EECF244321}">
                <p14:modId xmlns:p14="http://schemas.microsoft.com/office/powerpoint/2010/main" val="1059288626"/>
              </p:ext>
            </p:extLst>
          </p:nvPr>
        </p:nvGraphicFramePr>
        <p:xfrm>
          <a:off x="1591228" y="2038051"/>
          <a:ext cx="9250018" cy="2590800"/>
        </p:xfrm>
        <a:graphic>
          <a:graphicData uri="http://schemas.openxmlformats.org/drawingml/2006/table">
            <a:tbl>
              <a:tblPr/>
              <a:tblGrid>
                <a:gridCol w="4625009">
                  <a:extLst>
                    <a:ext uri="{9D8B030D-6E8A-4147-A177-3AD203B41FA5}">
                      <a16:colId xmlns:a16="http://schemas.microsoft.com/office/drawing/2014/main" val="490595581"/>
                    </a:ext>
                  </a:extLst>
                </a:gridCol>
                <a:gridCol w="4625009">
                  <a:extLst>
                    <a:ext uri="{9D8B030D-6E8A-4147-A177-3AD203B41FA5}">
                      <a16:colId xmlns:a16="http://schemas.microsoft.com/office/drawing/2014/main" val="3001542939"/>
                    </a:ext>
                  </a:extLst>
                </a:gridCol>
              </a:tblGrid>
              <a:tr h="391870">
                <a:tc>
                  <a:txBody>
                    <a:bodyPr/>
                    <a:lstStyle/>
                    <a:p>
                      <a:r>
                        <a:rPr lang="en-US" sz="2000" b="1" dirty="0"/>
                        <a:t>Project initiation</a:t>
                      </a:r>
                    </a:p>
                  </a:txBody>
                  <a:tcPr anchor="ctr">
                    <a:lnL>
                      <a:noFill/>
                    </a:lnL>
                    <a:lnR>
                      <a:noFill/>
                    </a:lnR>
                    <a:lnT>
                      <a:noFill/>
                    </a:lnT>
                    <a:lnB>
                      <a:noFill/>
                    </a:lnB>
                    <a:noFill/>
                  </a:tcPr>
                </a:tc>
                <a:tc>
                  <a:txBody>
                    <a:bodyPr/>
                    <a:lstStyle/>
                    <a:p>
                      <a:pPr algn="r" rtl="1"/>
                      <a:r>
                        <a:rPr lang="ar-EG" sz="2000" dirty="0"/>
                        <a:t>الالتزام ببدء المرحلة التالية من المشروع</a:t>
                      </a:r>
                    </a:p>
                  </a:txBody>
                  <a:tcPr anchor="ctr">
                    <a:lnL>
                      <a:noFill/>
                    </a:lnL>
                    <a:lnR>
                      <a:noFill/>
                    </a:lnR>
                    <a:lnT>
                      <a:noFill/>
                    </a:lnT>
                    <a:lnB>
                      <a:noFill/>
                    </a:lnB>
                    <a:noFill/>
                  </a:tcPr>
                </a:tc>
                <a:extLst>
                  <a:ext uri="{0D108BD9-81ED-4DB2-BD59-A6C34878D82A}">
                    <a16:rowId xmlns:a16="http://schemas.microsoft.com/office/drawing/2014/main" val="1350064533"/>
                  </a:ext>
                </a:extLst>
              </a:tr>
              <a:tr h="391870">
                <a:tc>
                  <a:txBody>
                    <a:bodyPr/>
                    <a:lstStyle/>
                    <a:p>
                      <a:r>
                        <a:rPr lang="en-US" sz="2000" b="1"/>
                        <a:t>Scope planning</a:t>
                      </a:r>
                    </a:p>
                  </a:txBody>
                  <a:tcPr anchor="ctr">
                    <a:lnL>
                      <a:noFill/>
                    </a:lnL>
                    <a:lnR>
                      <a:noFill/>
                    </a:lnR>
                    <a:lnT>
                      <a:noFill/>
                    </a:lnT>
                    <a:lnB>
                      <a:noFill/>
                    </a:lnB>
                    <a:noFill/>
                  </a:tcPr>
                </a:tc>
                <a:tc>
                  <a:txBody>
                    <a:bodyPr/>
                    <a:lstStyle/>
                    <a:p>
                      <a:pPr algn="r" rtl="1"/>
                      <a:r>
                        <a:rPr lang="ar-EG" sz="2000"/>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a16="http://schemas.microsoft.com/office/drawing/2014/main" val="318011929"/>
                  </a:ext>
                </a:extLst>
              </a:tr>
              <a:tr h="685772">
                <a:tc>
                  <a:txBody>
                    <a:bodyPr/>
                    <a:lstStyle/>
                    <a:p>
                      <a:r>
                        <a:rPr lang="en-US" sz="2000" b="1" u="sng" dirty="0">
                          <a:solidFill>
                            <a:schemeClr val="accent1"/>
                          </a:solidFill>
                        </a:rPr>
                        <a:t>Scope definition</a:t>
                      </a:r>
                    </a:p>
                  </a:txBody>
                  <a:tcPr anchor="ctr">
                    <a:lnL>
                      <a:noFill/>
                    </a:lnL>
                    <a:lnR>
                      <a:noFill/>
                    </a:lnR>
                    <a:lnT>
                      <a:noFill/>
                    </a:lnT>
                    <a:lnB>
                      <a:noFill/>
                    </a:lnB>
                    <a:noFill/>
                  </a:tcPr>
                </a:tc>
                <a:tc>
                  <a:txBody>
                    <a:bodyPr/>
                    <a:lstStyle/>
                    <a:p>
                      <a:pPr algn="r" rtl="1"/>
                      <a:r>
                        <a:rPr lang="ar-EG" sz="2000" b="1" u="sng" dirty="0">
                          <a:solidFill>
                            <a:schemeClr val="accent1"/>
                          </a:solidFill>
                        </a:rPr>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a16="http://schemas.microsoft.com/office/drawing/2014/main" val="1251170020"/>
                  </a:ext>
                </a:extLst>
              </a:tr>
              <a:tr h="391870">
                <a:tc>
                  <a:txBody>
                    <a:bodyPr/>
                    <a:lstStyle/>
                    <a:p>
                      <a:r>
                        <a:rPr lang="en-US" sz="2000" b="1"/>
                        <a:t>Scope verification</a:t>
                      </a:r>
                    </a:p>
                  </a:txBody>
                  <a:tcPr anchor="ctr">
                    <a:lnL>
                      <a:noFill/>
                    </a:lnL>
                    <a:lnR>
                      <a:noFill/>
                    </a:lnR>
                    <a:lnT>
                      <a:noFill/>
                    </a:lnT>
                    <a:lnB>
                      <a:noFill/>
                    </a:lnB>
                    <a:noFill/>
                  </a:tcPr>
                </a:tc>
                <a:tc>
                  <a:txBody>
                    <a:bodyPr/>
                    <a:lstStyle/>
                    <a:p>
                      <a:pPr algn="r" rtl="1"/>
                      <a:r>
                        <a:rPr lang="ar-EG" sz="2000"/>
                        <a:t>توثيق قبول نطاق المشروع</a:t>
                      </a:r>
                    </a:p>
                  </a:txBody>
                  <a:tcPr anchor="ctr">
                    <a:lnL>
                      <a:noFill/>
                    </a:lnL>
                    <a:lnR>
                      <a:noFill/>
                    </a:lnR>
                    <a:lnT>
                      <a:noFill/>
                    </a:lnT>
                    <a:lnB>
                      <a:noFill/>
                    </a:lnB>
                    <a:noFill/>
                  </a:tcPr>
                </a:tc>
                <a:extLst>
                  <a:ext uri="{0D108BD9-81ED-4DB2-BD59-A6C34878D82A}">
                    <a16:rowId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a16="http://schemas.microsoft.com/office/drawing/2014/main" val="486357728"/>
                  </a:ext>
                </a:extLst>
              </a:tr>
            </a:tbl>
          </a:graphicData>
        </a:graphic>
      </p:graphicFrame>
      <p:sp>
        <p:nvSpPr>
          <p:cNvPr id="4" name="Rectangle 1">
            <a:extLst>
              <a:ext uri="{FF2B5EF4-FFF2-40B4-BE49-F238E27FC236}">
                <a16:creationId xmlns:a16="http://schemas.microsoft.com/office/drawing/2014/main" id="{80A84686-DB93-87A9-5ECC-B7214D724DFD}"/>
              </a:ext>
            </a:extLst>
          </p:cNvPr>
          <p:cNvSpPr>
            <a:spLocks noChangeArrowheads="1"/>
          </p:cNvSpPr>
          <p:nvPr/>
        </p:nvSpPr>
        <p:spPr bwMode="auto">
          <a:xfrm>
            <a:off x="838200" y="27670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925674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3F6739B-9624-7372-21A3-FAEF4025591D}"/>
              </a:ext>
            </a:extLst>
          </p:cNvPr>
          <p:cNvSpPr txBox="1">
            <a:spLocks noChangeArrowheads="1"/>
          </p:cNvSpPr>
          <p:nvPr/>
        </p:nvSpPr>
        <p:spPr>
          <a:xfrm>
            <a:off x="1696512" y="274638"/>
            <a:ext cx="9885887"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a:t>
            </a:r>
            <a:r>
              <a:rPr lang="ar-EG" altLang="en-US" sz="4000" b="1" dirty="0"/>
              <a:t>تعريف النطاق    </a:t>
            </a:r>
            <a:endParaRPr lang="en-US" altLang="en-US" sz="4000" b="1" dirty="0"/>
          </a:p>
        </p:txBody>
      </p:sp>
      <p:graphicFrame>
        <p:nvGraphicFramePr>
          <p:cNvPr id="4" name="Table 3">
            <a:extLst>
              <a:ext uri="{FF2B5EF4-FFF2-40B4-BE49-F238E27FC236}">
                <a16:creationId xmlns:a16="http://schemas.microsoft.com/office/drawing/2014/main" id="{34424AA5-A00A-F2C0-3E29-145F54087D01}"/>
              </a:ext>
            </a:extLst>
          </p:cNvPr>
          <p:cNvGraphicFramePr>
            <a:graphicFrameLocks noGrp="1"/>
          </p:cNvGraphicFramePr>
          <p:nvPr>
            <p:extLst>
              <p:ext uri="{D42A27DB-BD31-4B8C-83A1-F6EECF244321}">
                <p14:modId xmlns:p14="http://schemas.microsoft.com/office/powerpoint/2010/main" val="1165404635"/>
              </p:ext>
            </p:extLst>
          </p:nvPr>
        </p:nvGraphicFramePr>
        <p:xfrm>
          <a:off x="799199" y="2001591"/>
          <a:ext cx="10515600" cy="3566160"/>
        </p:xfrm>
        <a:graphic>
          <a:graphicData uri="http://schemas.openxmlformats.org/drawingml/2006/table">
            <a:tbl>
              <a:tblPr/>
              <a:tblGrid>
                <a:gridCol w="5257800">
                  <a:extLst>
                    <a:ext uri="{9D8B030D-6E8A-4147-A177-3AD203B41FA5}">
                      <a16:colId xmlns:a16="http://schemas.microsoft.com/office/drawing/2014/main" val="4008670758"/>
                    </a:ext>
                  </a:extLst>
                </a:gridCol>
                <a:gridCol w="5257800">
                  <a:extLst>
                    <a:ext uri="{9D8B030D-6E8A-4147-A177-3AD203B41FA5}">
                      <a16:colId xmlns:a16="http://schemas.microsoft.com/office/drawing/2014/main" val="3199615270"/>
                    </a:ext>
                  </a:extLst>
                </a:gridCol>
              </a:tblGrid>
              <a:tr h="0">
                <a:tc>
                  <a:txBody>
                    <a:bodyPr/>
                    <a:lstStyle/>
                    <a:p>
                      <a:pPr algn="ctr"/>
                      <a:r>
                        <a:rPr lang="en-US" sz="2400" b="1" dirty="0"/>
                        <a:t>Scope Definition</a:t>
                      </a:r>
                    </a:p>
                  </a:txBody>
                  <a:tcPr anchor="ctr">
                    <a:lnL>
                      <a:noFill/>
                    </a:lnL>
                    <a:lnR>
                      <a:noFill/>
                    </a:lnR>
                    <a:lnT>
                      <a:noFill/>
                    </a:lnT>
                    <a:lnB>
                      <a:noFill/>
                    </a:lnB>
                    <a:noFill/>
                  </a:tcPr>
                </a:tc>
                <a:tc>
                  <a:txBody>
                    <a:bodyPr/>
                    <a:lstStyle/>
                    <a:p>
                      <a:pPr algn="ctr"/>
                      <a:r>
                        <a:rPr lang="ar-EG" sz="2400" b="1" dirty="0"/>
                        <a:t>تعريف النطاق</a:t>
                      </a:r>
                    </a:p>
                  </a:txBody>
                  <a:tcPr anchor="ctr">
                    <a:lnL>
                      <a:noFill/>
                    </a:lnL>
                    <a:lnR>
                      <a:noFill/>
                    </a:lnR>
                    <a:lnT>
                      <a:noFill/>
                    </a:lnT>
                    <a:lnB>
                      <a:noFill/>
                    </a:lnB>
                    <a:noFill/>
                  </a:tcPr>
                </a:tc>
                <a:extLst>
                  <a:ext uri="{0D108BD9-81ED-4DB2-BD59-A6C34878D82A}">
                    <a16:rowId xmlns:a16="http://schemas.microsoft.com/office/drawing/2014/main" val="3801635930"/>
                  </a:ext>
                </a:extLst>
              </a:tr>
              <a:tr h="0">
                <a:tc>
                  <a:txBody>
                    <a:bodyPr/>
                    <a:lstStyle/>
                    <a:p>
                      <a:r>
                        <a:rPr lang="en-US" sz="2400" b="1" dirty="0"/>
                        <a:t>Scope definition </a:t>
                      </a:r>
                      <a:r>
                        <a:rPr lang="en-US" sz="2400" dirty="0"/>
                        <a:t>involves subdividing the deliverables into smaller, more manageable components, in order to improve accuracy, controls and to allocate responsibilities.</a:t>
                      </a:r>
                    </a:p>
                  </a:txBody>
                  <a:tcPr anchor="ctr">
                    <a:lnL>
                      <a:noFill/>
                    </a:lnL>
                    <a:lnR>
                      <a:noFill/>
                    </a:lnR>
                    <a:lnT>
                      <a:noFill/>
                    </a:lnT>
                    <a:lnB>
                      <a:noFill/>
                    </a:lnB>
                    <a:noFill/>
                  </a:tcPr>
                </a:tc>
                <a:tc>
                  <a:txBody>
                    <a:bodyPr/>
                    <a:lstStyle/>
                    <a:p>
                      <a:r>
                        <a:rPr lang="ar-EG" sz="2400" b="1" dirty="0"/>
                        <a:t>يشمل تعريف النطاق </a:t>
                      </a:r>
                      <a:r>
                        <a:rPr lang="ar-EG" sz="2400" dirty="0"/>
                        <a:t>تقسيم المخرجات إلى مكونات أصغر وأكثر قابلية للإدارة، وذلك لتحسين الدقة والتحكم وتوزيع المسؤوليات.</a:t>
                      </a:r>
                    </a:p>
                  </a:txBody>
                  <a:tcPr anchor="ctr">
                    <a:lnL>
                      <a:noFill/>
                    </a:lnL>
                    <a:lnR>
                      <a:noFill/>
                    </a:lnR>
                    <a:lnT>
                      <a:noFill/>
                    </a:lnT>
                    <a:lnB>
                      <a:noFill/>
                    </a:lnB>
                    <a:noFill/>
                  </a:tcPr>
                </a:tc>
                <a:extLst>
                  <a:ext uri="{0D108BD9-81ED-4DB2-BD59-A6C34878D82A}">
                    <a16:rowId xmlns:a16="http://schemas.microsoft.com/office/drawing/2014/main" val="9322724"/>
                  </a:ext>
                </a:extLst>
              </a:tr>
              <a:tr h="0">
                <a:tc>
                  <a:txBody>
                    <a:bodyPr/>
                    <a:lstStyle/>
                    <a:p>
                      <a:r>
                        <a:rPr lang="en-US" sz="2400"/>
                        <a:t>Inputs would be the scope statement, planning outputs and historical information on lessons learnt.</a:t>
                      </a:r>
                    </a:p>
                  </a:txBody>
                  <a:tcPr anchor="ctr">
                    <a:lnL>
                      <a:noFill/>
                    </a:lnL>
                    <a:lnR>
                      <a:noFill/>
                    </a:lnR>
                    <a:lnT>
                      <a:noFill/>
                    </a:lnT>
                    <a:lnB>
                      <a:noFill/>
                    </a:lnB>
                    <a:noFill/>
                  </a:tcPr>
                </a:tc>
                <a:tc>
                  <a:txBody>
                    <a:bodyPr/>
                    <a:lstStyle/>
                    <a:p>
                      <a:r>
                        <a:rPr lang="ar-EG" sz="2400" dirty="0"/>
                        <a:t>المدخلات تشمل بيان النطاق، مخرجات التخطيط والمعلومات التاريخية حول الدروس المستفادة.</a:t>
                      </a:r>
                    </a:p>
                  </a:txBody>
                  <a:tcPr anchor="ctr">
                    <a:lnL>
                      <a:noFill/>
                    </a:lnL>
                    <a:lnR>
                      <a:noFill/>
                    </a:lnR>
                    <a:lnT>
                      <a:noFill/>
                    </a:lnT>
                    <a:lnB>
                      <a:noFill/>
                    </a:lnB>
                    <a:noFill/>
                  </a:tcPr>
                </a:tc>
                <a:extLst>
                  <a:ext uri="{0D108BD9-81ED-4DB2-BD59-A6C34878D82A}">
                    <a16:rowId xmlns:a16="http://schemas.microsoft.com/office/drawing/2014/main" val="3344578658"/>
                  </a:ext>
                </a:extLst>
              </a:tr>
            </a:tbl>
          </a:graphicData>
        </a:graphic>
      </p:graphicFrame>
      <p:sp>
        <p:nvSpPr>
          <p:cNvPr id="9" name="Rectangle 1">
            <a:extLst>
              <a:ext uri="{FF2B5EF4-FFF2-40B4-BE49-F238E27FC236}">
                <a16:creationId xmlns:a16="http://schemas.microsoft.com/office/drawing/2014/main" id="{C5686626-ED9F-9D2B-B8F4-D9ECE5091D36}"/>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69162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56981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602C448-070D-3E05-C339-E0D082DE6AAC}"/>
              </a:ext>
            </a:extLst>
          </p:cNvPr>
          <p:cNvSpPr txBox="1">
            <a:spLocks noChangeArrowheads="1"/>
          </p:cNvSpPr>
          <p:nvPr/>
        </p:nvSpPr>
        <p:spPr>
          <a:xfrm>
            <a:off x="1981200" y="444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 </a:t>
            </a:r>
            <a:br>
              <a:rPr lang="en-US" altLang="en-US" sz="4000" b="1" dirty="0"/>
            </a:br>
            <a:r>
              <a:rPr lang="en-US" altLang="en-US" sz="4000" b="1" dirty="0"/>
              <a:t>– Tools &amp; Techniques</a:t>
            </a:r>
          </a:p>
        </p:txBody>
      </p:sp>
      <p:sp>
        <p:nvSpPr>
          <p:cNvPr id="3" name="Rectangle 3">
            <a:extLst>
              <a:ext uri="{FF2B5EF4-FFF2-40B4-BE49-F238E27FC236}">
                <a16:creationId xmlns:a16="http://schemas.microsoft.com/office/drawing/2014/main" id="{25838CDC-BE27-46E8-78D5-861284DFDEB2}"/>
              </a:ext>
            </a:extLst>
          </p:cNvPr>
          <p:cNvSpPr txBox="1">
            <a:spLocks noChangeArrowheads="1"/>
          </p:cNvSpPr>
          <p:nvPr/>
        </p:nvSpPr>
        <p:spPr>
          <a:xfrm>
            <a:off x="1981201" y="1600201"/>
            <a:ext cx="764381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defRPr/>
            </a:pPr>
            <a:r>
              <a:rPr lang="en-US" altLang="en-US" sz="3600" dirty="0"/>
              <a:t>Work breakdown structure (WBS)</a:t>
            </a:r>
          </a:p>
          <a:p>
            <a:pPr marL="0" indent="0" algn="ctr">
              <a:buFont typeface="Arial" panose="020B0604020202020204" pitchFamily="34" charset="0"/>
              <a:buNone/>
              <a:defRPr/>
            </a:pPr>
            <a:r>
              <a:rPr lang="ar-EG" altLang="en-US" sz="3600" dirty="0"/>
              <a:t>هيكل تقسيم العمل</a:t>
            </a:r>
            <a:endParaRPr lang="en-US" altLang="en-US" sz="3600" dirty="0"/>
          </a:p>
          <a:p>
            <a:pPr marL="609600" indent="-609600">
              <a:defRPr/>
            </a:pPr>
            <a:r>
              <a:rPr lang="en-GB" altLang="en-US" sz="3600" dirty="0"/>
              <a:t>Bill of Materials</a:t>
            </a:r>
            <a:endParaRPr lang="ar-EG" altLang="en-US" sz="3600" dirty="0"/>
          </a:p>
          <a:p>
            <a:pPr marL="0" indent="0" algn="r">
              <a:buNone/>
              <a:defRPr/>
            </a:pPr>
            <a:r>
              <a:rPr lang="ar-EG" altLang="en-US" sz="3600" dirty="0"/>
              <a:t>                        قائمة المواد</a:t>
            </a:r>
          </a:p>
          <a:p>
            <a:pPr marL="0" indent="0">
              <a:buNone/>
              <a:defRPr/>
            </a:pPr>
            <a:endParaRPr lang="en-US" altLang="en-US" sz="3600" dirty="0"/>
          </a:p>
        </p:txBody>
      </p:sp>
    </p:spTree>
    <p:extLst>
      <p:ext uri="{BB962C8B-B14F-4D97-AF65-F5344CB8AC3E}">
        <p14:creationId xmlns:p14="http://schemas.microsoft.com/office/powerpoint/2010/main" val="329809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B75B667-2B29-E638-0204-BEA5E8399450}"/>
              </a:ext>
            </a:extLst>
          </p:cNvPr>
          <p:cNvSpPr txBox="1">
            <a:spLocks noChangeArrowheads="1"/>
          </p:cNvSpPr>
          <p:nvPr/>
        </p:nvSpPr>
        <p:spPr>
          <a:xfrm>
            <a:off x="1165071" y="15755"/>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dirty="0"/>
              <a:t>Work Breakdown Structure</a:t>
            </a:r>
            <a:endParaRPr lang="ar-EG" altLang="en-US" b="1" dirty="0"/>
          </a:p>
          <a:p>
            <a:pPr algn="ctr"/>
            <a:r>
              <a:rPr lang="ar-EG" altLang="en-US" b="1" dirty="0"/>
              <a:t>هيكل تقسيم العمل</a:t>
            </a:r>
          </a:p>
          <a:p>
            <a:endParaRPr lang="en-US" altLang="en-US" b="1" dirty="0"/>
          </a:p>
        </p:txBody>
      </p:sp>
      <p:graphicFrame>
        <p:nvGraphicFramePr>
          <p:cNvPr id="4" name="Table 3">
            <a:extLst>
              <a:ext uri="{FF2B5EF4-FFF2-40B4-BE49-F238E27FC236}">
                <a16:creationId xmlns:a16="http://schemas.microsoft.com/office/drawing/2014/main" id="{A1A196F3-7498-DFFB-EB97-33DF8B571EDF}"/>
              </a:ext>
            </a:extLst>
          </p:cNvPr>
          <p:cNvGraphicFramePr>
            <a:graphicFrameLocks noGrp="1"/>
          </p:cNvGraphicFramePr>
          <p:nvPr>
            <p:extLst>
              <p:ext uri="{D42A27DB-BD31-4B8C-83A1-F6EECF244321}">
                <p14:modId xmlns:p14="http://schemas.microsoft.com/office/powerpoint/2010/main" val="3337327309"/>
              </p:ext>
            </p:extLst>
          </p:nvPr>
        </p:nvGraphicFramePr>
        <p:xfrm>
          <a:off x="639417" y="2057756"/>
          <a:ext cx="10515600" cy="2560320"/>
        </p:xfrm>
        <a:graphic>
          <a:graphicData uri="http://schemas.openxmlformats.org/drawingml/2006/table">
            <a:tbl>
              <a:tblPr/>
              <a:tblGrid>
                <a:gridCol w="5257800">
                  <a:extLst>
                    <a:ext uri="{9D8B030D-6E8A-4147-A177-3AD203B41FA5}">
                      <a16:colId xmlns:a16="http://schemas.microsoft.com/office/drawing/2014/main" val="690235891"/>
                    </a:ext>
                  </a:extLst>
                </a:gridCol>
                <a:gridCol w="5257800">
                  <a:extLst>
                    <a:ext uri="{9D8B030D-6E8A-4147-A177-3AD203B41FA5}">
                      <a16:colId xmlns:a16="http://schemas.microsoft.com/office/drawing/2014/main" val="3118450620"/>
                    </a:ext>
                  </a:extLst>
                </a:gridCol>
              </a:tblGrid>
              <a:tr h="0">
                <a:tc>
                  <a:txBody>
                    <a:bodyPr/>
                    <a:lstStyle/>
                    <a:p>
                      <a:pPr algn="ctr"/>
                      <a:r>
                        <a:rPr lang="en-US" sz="2500" b="1" dirty="0"/>
                        <a:t>Work Breakdown Structure (WBS)</a:t>
                      </a:r>
                    </a:p>
                  </a:txBody>
                  <a:tcPr anchor="ctr">
                    <a:lnL>
                      <a:noFill/>
                    </a:lnL>
                    <a:lnR>
                      <a:noFill/>
                    </a:lnR>
                    <a:lnT>
                      <a:noFill/>
                    </a:lnT>
                    <a:lnB>
                      <a:noFill/>
                    </a:lnB>
                    <a:noFill/>
                  </a:tcPr>
                </a:tc>
                <a:tc>
                  <a:txBody>
                    <a:bodyPr/>
                    <a:lstStyle/>
                    <a:p>
                      <a:pPr algn="ctr" rtl="1"/>
                      <a:r>
                        <a:rPr lang="ar-EG" sz="2500" b="1" dirty="0"/>
                        <a:t>هيكل تقسيم العمل</a:t>
                      </a:r>
                    </a:p>
                  </a:txBody>
                  <a:tcPr anchor="ctr">
                    <a:lnL>
                      <a:noFill/>
                    </a:lnL>
                    <a:lnR>
                      <a:noFill/>
                    </a:lnR>
                    <a:lnT>
                      <a:noFill/>
                    </a:lnT>
                    <a:lnB>
                      <a:noFill/>
                    </a:lnB>
                    <a:noFill/>
                  </a:tcPr>
                </a:tc>
                <a:extLst>
                  <a:ext uri="{0D108BD9-81ED-4DB2-BD59-A6C34878D82A}">
                    <a16:rowId xmlns:a16="http://schemas.microsoft.com/office/drawing/2014/main" val="2868407260"/>
                  </a:ext>
                </a:extLst>
              </a:tr>
              <a:tr h="0">
                <a:tc>
                  <a:txBody>
                    <a:bodyPr/>
                    <a:lstStyle/>
                    <a:p>
                      <a:r>
                        <a:rPr lang="en-US" sz="2500"/>
                        <a:t>breaking down the project into a cohesive set of concurrent and specific tasks</a:t>
                      </a:r>
                    </a:p>
                  </a:txBody>
                  <a:tcPr anchor="ctr">
                    <a:lnL>
                      <a:noFill/>
                    </a:lnL>
                    <a:lnR>
                      <a:noFill/>
                    </a:lnR>
                    <a:lnT>
                      <a:noFill/>
                    </a:lnT>
                    <a:lnB>
                      <a:noFill/>
                    </a:lnB>
                    <a:noFill/>
                  </a:tcPr>
                </a:tc>
                <a:tc>
                  <a:txBody>
                    <a:bodyPr/>
                    <a:lstStyle/>
                    <a:p>
                      <a:pPr algn="r" rtl="1"/>
                      <a:r>
                        <a:rPr lang="ar-EG" sz="2500" dirty="0"/>
                        <a:t>تقسيم المشروع إلى مجموعة مترابطة من المهام المتزامنة والمحددة</a:t>
                      </a:r>
                    </a:p>
                  </a:txBody>
                  <a:tcPr anchor="ctr">
                    <a:lnL>
                      <a:noFill/>
                    </a:lnL>
                    <a:lnR>
                      <a:noFill/>
                    </a:lnR>
                    <a:lnT>
                      <a:noFill/>
                    </a:lnT>
                    <a:lnB>
                      <a:noFill/>
                    </a:lnB>
                    <a:noFill/>
                  </a:tcPr>
                </a:tc>
                <a:extLst>
                  <a:ext uri="{0D108BD9-81ED-4DB2-BD59-A6C34878D82A}">
                    <a16:rowId xmlns:a16="http://schemas.microsoft.com/office/drawing/2014/main" val="700916579"/>
                  </a:ext>
                </a:extLst>
              </a:tr>
              <a:tr h="0">
                <a:tc>
                  <a:txBody>
                    <a:bodyPr/>
                    <a:lstStyle/>
                    <a:p>
                      <a:r>
                        <a:rPr lang="en-US" sz="2500"/>
                        <a:t>Often you can use WBS templates from previous projects.</a:t>
                      </a:r>
                    </a:p>
                  </a:txBody>
                  <a:tcPr anchor="ctr">
                    <a:lnL>
                      <a:noFill/>
                    </a:lnL>
                    <a:lnR>
                      <a:noFill/>
                    </a:lnR>
                    <a:lnT>
                      <a:noFill/>
                    </a:lnT>
                    <a:lnB>
                      <a:noFill/>
                    </a:lnB>
                    <a:noFill/>
                  </a:tcPr>
                </a:tc>
                <a:tc>
                  <a:txBody>
                    <a:bodyPr/>
                    <a:lstStyle/>
                    <a:p>
                      <a:pPr algn="r" rtl="1"/>
                      <a:r>
                        <a:rPr lang="ar-EG" sz="2500" dirty="0"/>
                        <a:t>غالبًا يمكنك استخدام قوالب هيكل تقسيم العمل من مشاريع سابقة.</a:t>
                      </a:r>
                    </a:p>
                  </a:txBody>
                  <a:tcPr anchor="ctr">
                    <a:lnL>
                      <a:noFill/>
                    </a:lnL>
                    <a:lnR>
                      <a:noFill/>
                    </a:lnR>
                    <a:lnT>
                      <a:noFill/>
                    </a:lnT>
                    <a:lnB>
                      <a:noFill/>
                    </a:lnB>
                    <a:noFill/>
                  </a:tcPr>
                </a:tc>
                <a:extLst>
                  <a:ext uri="{0D108BD9-81ED-4DB2-BD59-A6C34878D82A}">
                    <a16:rowId xmlns:a16="http://schemas.microsoft.com/office/drawing/2014/main" val="941751417"/>
                  </a:ext>
                </a:extLst>
              </a:tr>
            </a:tbl>
          </a:graphicData>
        </a:graphic>
      </p:graphicFrame>
      <p:sp>
        <p:nvSpPr>
          <p:cNvPr id="9" name="Rectangle 1">
            <a:extLst>
              <a:ext uri="{FF2B5EF4-FFF2-40B4-BE49-F238E27FC236}">
                <a16:creationId xmlns:a16="http://schemas.microsoft.com/office/drawing/2014/main" id="{2DAA9DF7-02FD-7659-DD71-21081BA703E6}"/>
              </a:ext>
            </a:extLst>
          </p:cNvPr>
          <p:cNvSpPr>
            <a:spLocks noChangeArrowheads="1"/>
          </p:cNvSpPr>
          <p:nvPr/>
        </p:nvSpPr>
        <p:spPr bwMode="auto">
          <a:xfrm>
            <a:off x="838200" y="29956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66037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97D22DA-C587-A8A5-72FD-09123B74918E}"/>
              </a:ext>
            </a:extLst>
          </p:cNvPr>
          <p:cNvSpPr txBox="1">
            <a:spLocks noChangeArrowheads="1"/>
          </p:cNvSpPr>
          <p:nvPr/>
        </p:nvSpPr>
        <p:spPr>
          <a:xfrm>
            <a:off x="2144110" y="274638"/>
            <a:ext cx="943829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WBS</a:t>
            </a:r>
          </a:p>
        </p:txBody>
      </p:sp>
      <p:sp>
        <p:nvSpPr>
          <p:cNvPr id="3" name="Rectangle 4">
            <a:extLst>
              <a:ext uri="{FF2B5EF4-FFF2-40B4-BE49-F238E27FC236}">
                <a16:creationId xmlns:a16="http://schemas.microsoft.com/office/drawing/2014/main" id="{6DEE1B28-4992-0BD1-635B-1F1882F22E7E}"/>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en-US" sz="3600" dirty="0"/>
              <a:t>Through the use of the work breakdown structure (WBS) the project can be structured into controllable segments</a:t>
            </a:r>
            <a:endParaRPr lang="ar-EG" altLang="en-US" sz="3600" dirty="0"/>
          </a:p>
          <a:p>
            <a:pPr marL="0" indent="0" algn="ctr" rtl="1">
              <a:buNone/>
            </a:pPr>
            <a:r>
              <a:rPr lang="ar-EG" sz="2700" dirty="0"/>
              <a:t>من خلال استخدام هيكل تقسيم العمل (</a:t>
            </a:r>
            <a:r>
              <a:rPr lang="en-US" sz="2700" dirty="0"/>
              <a:t>WBS)، </a:t>
            </a:r>
            <a:r>
              <a:rPr lang="ar-EG" sz="2700" dirty="0"/>
              <a:t>يمكن هيكلة المشروع إلى أجزاء قابلة للتحكم</a:t>
            </a:r>
            <a:r>
              <a:rPr lang="en-US" altLang="en-US" sz="2700" dirty="0"/>
              <a:t> </a:t>
            </a:r>
          </a:p>
        </p:txBody>
      </p:sp>
    </p:spTree>
    <p:extLst>
      <p:ext uri="{BB962C8B-B14F-4D97-AF65-F5344CB8AC3E}">
        <p14:creationId xmlns:p14="http://schemas.microsoft.com/office/powerpoint/2010/main" val="3649714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E37DF374-4D23-5D53-600D-1F06D30FDE27}"/>
              </a:ext>
            </a:extLst>
          </p:cNvPr>
          <p:cNvSpPr txBox="1">
            <a:spLocks noChangeArrowheads="1"/>
          </p:cNvSpPr>
          <p:nvPr/>
        </p:nvSpPr>
        <p:spPr>
          <a:xfrm>
            <a:off x="5267326" y="5589589"/>
            <a:ext cx="4176713" cy="646331"/>
          </a:xfrm>
          <a:prstGeom prst="rect">
            <a:avLst/>
          </a:prstGeom>
          <a:solidFill>
            <a:srgbClr val="CCFFCC"/>
          </a:solidFill>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sz="2000" dirty="0"/>
              <a:t>	Work Packages are individual project activities</a:t>
            </a:r>
          </a:p>
        </p:txBody>
      </p:sp>
      <p:grpSp>
        <p:nvGrpSpPr>
          <p:cNvPr id="3" name="Group 4">
            <a:extLst>
              <a:ext uri="{FF2B5EF4-FFF2-40B4-BE49-F238E27FC236}">
                <a16:creationId xmlns:a16="http://schemas.microsoft.com/office/drawing/2014/main" id="{09205E86-5A57-7B5C-936B-E7EB934DA722}"/>
              </a:ext>
            </a:extLst>
          </p:cNvPr>
          <p:cNvGrpSpPr>
            <a:grpSpLocks/>
          </p:cNvGrpSpPr>
          <p:nvPr/>
        </p:nvGrpSpPr>
        <p:grpSpPr bwMode="auto">
          <a:xfrm>
            <a:off x="1703389" y="1190625"/>
            <a:ext cx="5221287" cy="4953000"/>
            <a:chOff x="113" y="958"/>
            <a:chExt cx="3289" cy="3120"/>
          </a:xfrm>
        </p:grpSpPr>
        <p:grpSp>
          <p:nvGrpSpPr>
            <p:cNvPr id="8" name="Group 5">
              <a:extLst>
                <a:ext uri="{FF2B5EF4-FFF2-40B4-BE49-F238E27FC236}">
                  <a16:creationId xmlns:a16="http://schemas.microsoft.com/office/drawing/2014/main" id="{CB6F066C-AF11-B552-0C0A-23EB9D26C49F}"/>
                </a:ext>
              </a:extLst>
            </p:cNvPr>
            <p:cNvGrpSpPr>
              <a:grpSpLocks/>
            </p:cNvGrpSpPr>
            <p:nvPr/>
          </p:nvGrpSpPr>
          <p:grpSpPr bwMode="auto">
            <a:xfrm>
              <a:off x="240" y="958"/>
              <a:ext cx="3072" cy="3120"/>
              <a:chOff x="240" y="958"/>
              <a:chExt cx="3072" cy="3120"/>
            </a:xfrm>
          </p:grpSpPr>
          <p:sp>
            <p:nvSpPr>
              <p:cNvPr id="29" name="Text Box 6">
                <a:extLst>
                  <a:ext uri="{FF2B5EF4-FFF2-40B4-BE49-F238E27FC236}">
                    <a16:creationId xmlns:a16="http://schemas.microsoft.com/office/drawing/2014/main" id="{9D588513-FD24-F44F-5997-6B11EDABB7E5}"/>
                  </a:ext>
                </a:extLst>
              </p:cNvPr>
              <p:cNvSpPr txBox="1">
                <a:spLocks noChangeArrowheads="1"/>
              </p:cNvSpPr>
              <p:nvPr/>
            </p:nvSpPr>
            <p:spPr bwMode="auto">
              <a:xfrm>
                <a:off x="1088" y="958"/>
                <a:ext cx="816" cy="194"/>
              </a:xfrm>
              <a:prstGeom prst="rect">
                <a:avLst/>
              </a:prstGeom>
              <a:solidFill>
                <a:srgbClr val="CC99FF"/>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1.0</a:t>
                </a:r>
              </a:p>
            </p:txBody>
          </p:sp>
          <p:sp>
            <p:nvSpPr>
              <p:cNvPr id="30" name="Text Box 7">
                <a:extLst>
                  <a:ext uri="{FF2B5EF4-FFF2-40B4-BE49-F238E27FC236}">
                    <a16:creationId xmlns:a16="http://schemas.microsoft.com/office/drawing/2014/main" id="{B5EAD53C-6652-8989-8809-4477D04320A0}"/>
                  </a:ext>
                </a:extLst>
              </p:cNvPr>
              <p:cNvSpPr txBox="1">
                <a:spLocks noChangeArrowheads="1"/>
              </p:cNvSpPr>
              <p:nvPr/>
            </p:nvSpPr>
            <p:spPr bwMode="auto">
              <a:xfrm>
                <a:off x="240"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a:t>
                </a:r>
              </a:p>
            </p:txBody>
          </p:sp>
          <p:sp>
            <p:nvSpPr>
              <p:cNvPr id="31" name="Text Box 8">
                <a:extLst>
                  <a:ext uri="{FF2B5EF4-FFF2-40B4-BE49-F238E27FC236}">
                    <a16:creationId xmlns:a16="http://schemas.microsoft.com/office/drawing/2014/main" id="{081A0A09-B70C-F326-CFC2-444622D14FB0}"/>
                  </a:ext>
                </a:extLst>
              </p:cNvPr>
              <p:cNvSpPr txBox="1">
                <a:spLocks noChangeArrowheads="1"/>
              </p:cNvSpPr>
              <p:nvPr/>
            </p:nvSpPr>
            <p:spPr bwMode="auto">
              <a:xfrm>
                <a:off x="1392"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a:t>
                </a:r>
              </a:p>
            </p:txBody>
          </p:sp>
          <p:sp>
            <p:nvSpPr>
              <p:cNvPr id="32" name="Text Box 9">
                <a:extLst>
                  <a:ext uri="{FF2B5EF4-FFF2-40B4-BE49-F238E27FC236}">
                    <a16:creationId xmlns:a16="http://schemas.microsoft.com/office/drawing/2014/main" id="{6068C40F-262C-5053-DA67-2DCFB18AD528}"/>
                  </a:ext>
                </a:extLst>
              </p:cNvPr>
              <p:cNvSpPr txBox="1">
                <a:spLocks noChangeArrowheads="1"/>
              </p:cNvSpPr>
              <p:nvPr/>
            </p:nvSpPr>
            <p:spPr bwMode="auto">
              <a:xfrm>
                <a:off x="2496"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1.4</a:t>
                </a:r>
              </a:p>
            </p:txBody>
          </p:sp>
          <p:sp>
            <p:nvSpPr>
              <p:cNvPr id="33" name="Text Box 10">
                <a:extLst>
                  <a:ext uri="{FF2B5EF4-FFF2-40B4-BE49-F238E27FC236}">
                    <a16:creationId xmlns:a16="http://schemas.microsoft.com/office/drawing/2014/main" id="{F2419BA0-E549-9A91-28FB-8A493BA983A9}"/>
                  </a:ext>
                </a:extLst>
              </p:cNvPr>
              <p:cNvSpPr txBox="1">
                <a:spLocks noChangeArrowheads="1"/>
              </p:cNvSpPr>
              <p:nvPr/>
            </p:nvSpPr>
            <p:spPr bwMode="auto">
              <a:xfrm>
                <a:off x="567" y="202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1.2.1</a:t>
                </a:r>
              </a:p>
            </p:txBody>
          </p:sp>
          <p:sp>
            <p:nvSpPr>
              <p:cNvPr id="34" name="Text Box 11">
                <a:extLst>
                  <a:ext uri="{FF2B5EF4-FFF2-40B4-BE49-F238E27FC236}">
                    <a16:creationId xmlns:a16="http://schemas.microsoft.com/office/drawing/2014/main" id="{73A69AE5-62AB-F70E-A520-561415C33686}"/>
                  </a:ext>
                </a:extLst>
              </p:cNvPr>
              <p:cNvSpPr txBox="1">
                <a:spLocks noChangeArrowheads="1"/>
              </p:cNvSpPr>
              <p:nvPr/>
            </p:nvSpPr>
            <p:spPr bwMode="auto">
              <a:xfrm>
                <a:off x="567" y="250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1.2.2</a:t>
                </a:r>
              </a:p>
            </p:txBody>
          </p:sp>
          <p:sp>
            <p:nvSpPr>
              <p:cNvPr id="35" name="Text Box 12">
                <a:extLst>
                  <a:ext uri="{FF2B5EF4-FFF2-40B4-BE49-F238E27FC236}">
                    <a16:creationId xmlns:a16="http://schemas.microsoft.com/office/drawing/2014/main" id="{ABB55D62-AB93-870C-7F9F-0CE09BC35E9F}"/>
                  </a:ext>
                </a:extLst>
              </p:cNvPr>
              <p:cNvSpPr txBox="1">
                <a:spLocks noChangeArrowheads="1"/>
              </p:cNvSpPr>
              <p:nvPr/>
            </p:nvSpPr>
            <p:spPr bwMode="auto">
              <a:xfrm>
                <a:off x="567" y="298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a:t>
                </a:r>
              </a:p>
            </p:txBody>
          </p:sp>
          <p:sp>
            <p:nvSpPr>
              <p:cNvPr id="36" name="Text Box 13">
                <a:extLst>
                  <a:ext uri="{FF2B5EF4-FFF2-40B4-BE49-F238E27FC236}">
                    <a16:creationId xmlns:a16="http://schemas.microsoft.com/office/drawing/2014/main" id="{CD36E37E-A3B2-65BF-C69E-65233FBD30BA}"/>
                  </a:ext>
                </a:extLst>
              </p:cNvPr>
              <p:cNvSpPr txBox="1">
                <a:spLocks noChangeArrowheads="1"/>
              </p:cNvSpPr>
              <p:nvPr/>
            </p:nvSpPr>
            <p:spPr bwMode="auto">
              <a:xfrm>
                <a:off x="1824" y="201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1.3.1</a:t>
                </a:r>
              </a:p>
            </p:txBody>
          </p:sp>
          <p:sp>
            <p:nvSpPr>
              <p:cNvPr id="37" name="Text Box 14">
                <a:extLst>
                  <a:ext uri="{FF2B5EF4-FFF2-40B4-BE49-F238E27FC236}">
                    <a16:creationId xmlns:a16="http://schemas.microsoft.com/office/drawing/2014/main" id="{39ECC810-E401-F939-5158-A670B604F40F}"/>
                  </a:ext>
                </a:extLst>
              </p:cNvPr>
              <p:cNvSpPr txBox="1">
                <a:spLocks noChangeArrowheads="1"/>
              </p:cNvSpPr>
              <p:nvPr/>
            </p:nvSpPr>
            <p:spPr bwMode="auto">
              <a:xfrm>
                <a:off x="1824" y="249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1.3.2</a:t>
                </a:r>
              </a:p>
            </p:txBody>
          </p:sp>
          <p:sp>
            <p:nvSpPr>
              <p:cNvPr id="38" name="Text Box 15">
                <a:extLst>
                  <a:ext uri="{FF2B5EF4-FFF2-40B4-BE49-F238E27FC236}">
                    <a16:creationId xmlns:a16="http://schemas.microsoft.com/office/drawing/2014/main" id="{3D8AEB72-361E-E177-4800-0ED31855B9E4}"/>
                  </a:ext>
                </a:extLst>
              </p:cNvPr>
              <p:cNvSpPr txBox="1">
                <a:spLocks noChangeArrowheads="1"/>
              </p:cNvSpPr>
              <p:nvPr/>
            </p:nvSpPr>
            <p:spPr bwMode="auto">
              <a:xfrm>
                <a:off x="816" y="3407"/>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1.2.3.1</a:t>
                </a:r>
              </a:p>
            </p:txBody>
          </p:sp>
          <p:sp>
            <p:nvSpPr>
              <p:cNvPr id="39" name="Text Box 16">
                <a:extLst>
                  <a:ext uri="{FF2B5EF4-FFF2-40B4-BE49-F238E27FC236}">
                    <a16:creationId xmlns:a16="http://schemas.microsoft.com/office/drawing/2014/main" id="{36294C07-EDF4-6285-6497-4A8DA1651BFA}"/>
                  </a:ext>
                </a:extLst>
              </p:cNvPr>
              <p:cNvSpPr txBox="1">
                <a:spLocks noChangeArrowheads="1"/>
              </p:cNvSpPr>
              <p:nvPr/>
            </p:nvSpPr>
            <p:spPr bwMode="auto">
              <a:xfrm>
                <a:off x="839" y="3884"/>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1.2.3.2</a:t>
                </a:r>
              </a:p>
            </p:txBody>
          </p:sp>
        </p:grpSp>
        <p:grpSp>
          <p:nvGrpSpPr>
            <p:cNvPr id="9" name="Group 17">
              <a:extLst>
                <a:ext uri="{FF2B5EF4-FFF2-40B4-BE49-F238E27FC236}">
                  <a16:creationId xmlns:a16="http://schemas.microsoft.com/office/drawing/2014/main" id="{36A07281-EBDC-D329-65EE-728ABA899EB9}"/>
                </a:ext>
              </a:extLst>
            </p:cNvPr>
            <p:cNvGrpSpPr>
              <a:grpSpLocks/>
            </p:cNvGrpSpPr>
            <p:nvPr/>
          </p:nvGrpSpPr>
          <p:grpSpPr bwMode="auto">
            <a:xfrm>
              <a:off x="113" y="1205"/>
              <a:ext cx="3289" cy="2792"/>
              <a:chOff x="113" y="1205"/>
              <a:chExt cx="3289" cy="2792"/>
            </a:xfrm>
          </p:grpSpPr>
          <p:grpSp>
            <p:nvGrpSpPr>
              <p:cNvPr id="11" name="Group 18">
                <a:extLst>
                  <a:ext uri="{FF2B5EF4-FFF2-40B4-BE49-F238E27FC236}">
                    <a16:creationId xmlns:a16="http://schemas.microsoft.com/office/drawing/2014/main" id="{B117C5D8-E9B2-52E7-D498-2D2093C26751}"/>
                  </a:ext>
                </a:extLst>
              </p:cNvPr>
              <p:cNvGrpSpPr>
                <a:grpSpLocks/>
              </p:cNvGrpSpPr>
              <p:nvPr/>
            </p:nvGrpSpPr>
            <p:grpSpPr bwMode="auto">
              <a:xfrm>
                <a:off x="1632" y="1729"/>
                <a:ext cx="193" cy="912"/>
                <a:chOff x="1632" y="1729"/>
                <a:chExt cx="193" cy="912"/>
              </a:xfrm>
            </p:grpSpPr>
            <p:sp>
              <p:nvSpPr>
                <p:cNvPr id="26" name="Line 19">
                  <a:extLst>
                    <a:ext uri="{FF2B5EF4-FFF2-40B4-BE49-F238E27FC236}">
                      <a16:creationId xmlns:a16="http://schemas.microsoft.com/office/drawing/2014/main" id="{6D1BBA12-7266-BB7F-1469-F2422EF51498}"/>
                    </a:ext>
                  </a:extLst>
                </p:cNvPr>
                <p:cNvSpPr>
                  <a:spLocks noChangeShapeType="1"/>
                </p:cNvSpPr>
                <p:nvPr/>
              </p:nvSpPr>
              <p:spPr bwMode="auto">
                <a:xfrm>
                  <a:off x="1633" y="1729"/>
                  <a:ext cx="0" cy="91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7" name="Line 20">
                  <a:extLst>
                    <a:ext uri="{FF2B5EF4-FFF2-40B4-BE49-F238E27FC236}">
                      <a16:creationId xmlns:a16="http://schemas.microsoft.com/office/drawing/2014/main" id="{487A5A4C-2177-977F-52D7-12BF918CAC89}"/>
                    </a:ext>
                  </a:extLst>
                </p:cNvPr>
                <p:cNvSpPr>
                  <a:spLocks noChangeShapeType="1"/>
                </p:cNvSpPr>
                <p:nvPr/>
              </p:nvSpPr>
              <p:spPr bwMode="auto">
                <a:xfrm flipH="1">
                  <a:off x="1632" y="2640"/>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CDFA2B0B-C4BA-FA0B-71E5-E759C1D8F9DA}"/>
                    </a:ext>
                  </a:extLst>
                </p:cNvPr>
                <p:cNvSpPr>
                  <a:spLocks noChangeShapeType="1"/>
                </p:cNvSpPr>
                <p:nvPr/>
              </p:nvSpPr>
              <p:spPr bwMode="auto">
                <a:xfrm flipH="1">
                  <a:off x="1633" y="2137"/>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nvGrpSpPr>
              <p:cNvPr id="12" name="Group 22">
                <a:extLst>
                  <a:ext uri="{FF2B5EF4-FFF2-40B4-BE49-F238E27FC236}">
                    <a16:creationId xmlns:a16="http://schemas.microsoft.com/office/drawing/2014/main" id="{0330A786-645D-8FA2-5C0A-7A3D60DD5847}"/>
                  </a:ext>
                </a:extLst>
              </p:cNvPr>
              <p:cNvGrpSpPr>
                <a:grpSpLocks/>
              </p:cNvGrpSpPr>
              <p:nvPr/>
            </p:nvGrpSpPr>
            <p:grpSpPr bwMode="auto">
              <a:xfrm>
                <a:off x="363" y="1729"/>
                <a:ext cx="205" cy="1384"/>
                <a:chOff x="363" y="1729"/>
                <a:chExt cx="205" cy="1384"/>
              </a:xfrm>
            </p:grpSpPr>
            <p:sp>
              <p:nvSpPr>
                <p:cNvPr id="21" name="Line 23">
                  <a:extLst>
                    <a:ext uri="{FF2B5EF4-FFF2-40B4-BE49-F238E27FC236}">
                      <a16:creationId xmlns:a16="http://schemas.microsoft.com/office/drawing/2014/main" id="{3FE8FEBA-9775-A5A8-1B4A-6DCCD1BB433E}"/>
                    </a:ext>
                  </a:extLst>
                </p:cNvPr>
                <p:cNvSpPr>
                  <a:spLocks noChangeShapeType="1"/>
                </p:cNvSpPr>
                <p:nvPr/>
              </p:nvSpPr>
              <p:spPr bwMode="auto">
                <a:xfrm>
                  <a:off x="363" y="1729"/>
                  <a:ext cx="0" cy="138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2" name="Line 24">
                  <a:extLst>
                    <a:ext uri="{FF2B5EF4-FFF2-40B4-BE49-F238E27FC236}">
                      <a16:creationId xmlns:a16="http://schemas.microsoft.com/office/drawing/2014/main" id="{2776A3E0-02FF-7F96-BFFF-91421E63A113}"/>
                    </a:ext>
                  </a:extLst>
                </p:cNvPr>
                <p:cNvSpPr>
                  <a:spLocks noChangeShapeType="1"/>
                </p:cNvSpPr>
                <p:nvPr/>
              </p:nvSpPr>
              <p:spPr bwMode="auto">
                <a:xfrm flipH="1">
                  <a:off x="363" y="2636"/>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3" name="Line 25">
                  <a:extLst>
                    <a:ext uri="{FF2B5EF4-FFF2-40B4-BE49-F238E27FC236}">
                      <a16:creationId xmlns:a16="http://schemas.microsoft.com/office/drawing/2014/main" id="{CC60B808-56C3-9655-2778-A9A701F8D445}"/>
                    </a:ext>
                  </a:extLst>
                </p:cNvPr>
                <p:cNvSpPr>
                  <a:spLocks noChangeShapeType="1"/>
                </p:cNvSpPr>
                <p:nvPr/>
              </p:nvSpPr>
              <p:spPr bwMode="auto">
                <a:xfrm flipH="1">
                  <a:off x="363" y="2137"/>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4" name="Line 26">
                  <a:extLst>
                    <a:ext uri="{FF2B5EF4-FFF2-40B4-BE49-F238E27FC236}">
                      <a16:creationId xmlns:a16="http://schemas.microsoft.com/office/drawing/2014/main" id="{6F1C449D-FE05-BF14-F3AA-FCEA28992CC1}"/>
                    </a:ext>
                  </a:extLst>
                </p:cNvPr>
                <p:cNvSpPr>
                  <a:spLocks noChangeShapeType="1"/>
                </p:cNvSpPr>
                <p:nvPr/>
              </p:nvSpPr>
              <p:spPr bwMode="auto">
                <a:xfrm flipH="1">
                  <a:off x="363" y="3113"/>
                  <a:ext cx="20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sp>
            <p:nvSpPr>
              <p:cNvPr id="13" name="Line 27">
                <a:extLst>
                  <a:ext uri="{FF2B5EF4-FFF2-40B4-BE49-F238E27FC236}">
                    <a16:creationId xmlns:a16="http://schemas.microsoft.com/office/drawing/2014/main" id="{F8A43DF6-FF53-94B4-D2D9-EB6BC7F540AA}"/>
                  </a:ext>
                </a:extLst>
              </p:cNvPr>
              <p:cNvSpPr>
                <a:spLocks noChangeShapeType="1"/>
              </p:cNvSpPr>
              <p:nvPr/>
            </p:nvSpPr>
            <p:spPr bwMode="auto">
              <a:xfrm>
                <a:off x="113" y="1344"/>
                <a:ext cx="328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4" name="Line 28">
                <a:extLst>
                  <a:ext uri="{FF2B5EF4-FFF2-40B4-BE49-F238E27FC236}">
                    <a16:creationId xmlns:a16="http://schemas.microsoft.com/office/drawing/2014/main" id="{0261D488-6182-2665-1C6F-7FA0564AF0DE}"/>
                  </a:ext>
                </a:extLst>
              </p:cNvPr>
              <p:cNvSpPr>
                <a:spLocks noChangeShapeType="1"/>
              </p:cNvSpPr>
              <p:nvPr/>
            </p:nvSpPr>
            <p:spPr bwMode="auto">
              <a:xfrm>
                <a:off x="1487" y="1205"/>
                <a:ext cx="0" cy="137"/>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5" name="Line 29">
                <a:extLst>
                  <a:ext uri="{FF2B5EF4-FFF2-40B4-BE49-F238E27FC236}">
                    <a16:creationId xmlns:a16="http://schemas.microsoft.com/office/drawing/2014/main" id="{427582A5-683F-322A-190D-4E5314E7A7B1}"/>
                  </a:ext>
                </a:extLst>
              </p:cNvPr>
              <p:cNvSpPr>
                <a:spLocks noChangeShapeType="1"/>
              </p:cNvSpPr>
              <p:nvPr/>
            </p:nvSpPr>
            <p:spPr bwMode="auto">
              <a:xfrm>
                <a:off x="612"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6" name="Line 30">
                <a:extLst>
                  <a:ext uri="{FF2B5EF4-FFF2-40B4-BE49-F238E27FC236}">
                    <a16:creationId xmlns:a16="http://schemas.microsoft.com/office/drawing/2014/main" id="{08E3F2FA-B457-895E-70D1-225128099DF6}"/>
                  </a:ext>
                </a:extLst>
              </p:cNvPr>
              <p:cNvSpPr>
                <a:spLocks noChangeShapeType="1"/>
              </p:cNvSpPr>
              <p:nvPr/>
            </p:nvSpPr>
            <p:spPr bwMode="auto">
              <a:xfrm>
                <a:off x="1769"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7" name="Line 31">
                <a:extLst>
                  <a:ext uri="{FF2B5EF4-FFF2-40B4-BE49-F238E27FC236}">
                    <a16:creationId xmlns:a16="http://schemas.microsoft.com/office/drawing/2014/main" id="{EA582FCD-A79E-5E89-91BF-B67E824FC7A3}"/>
                  </a:ext>
                </a:extLst>
              </p:cNvPr>
              <p:cNvSpPr>
                <a:spLocks noChangeShapeType="1"/>
              </p:cNvSpPr>
              <p:nvPr/>
            </p:nvSpPr>
            <p:spPr bwMode="auto">
              <a:xfrm>
                <a:off x="2880"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8" name="Line 32">
                <a:extLst>
                  <a:ext uri="{FF2B5EF4-FFF2-40B4-BE49-F238E27FC236}">
                    <a16:creationId xmlns:a16="http://schemas.microsoft.com/office/drawing/2014/main" id="{FB70320F-42E1-51DD-05F7-0396F2724EBF}"/>
                  </a:ext>
                </a:extLst>
              </p:cNvPr>
              <p:cNvSpPr>
                <a:spLocks noChangeShapeType="1"/>
              </p:cNvSpPr>
              <p:nvPr/>
            </p:nvSpPr>
            <p:spPr bwMode="auto">
              <a:xfrm>
                <a:off x="657" y="3226"/>
                <a:ext cx="0" cy="771"/>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9" name="Line 33">
                <a:extLst>
                  <a:ext uri="{FF2B5EF4-FFF2-40B4-BE49-F238E27FC236}">
                    <a16:creationId xmlns:a16="http://schemas.microsoft.com/office/drawing/2014/main" id="{8BF050FC-805F-F9CB-5D55-B2EB7801BF33}"/>
                  </a:ext>
                </a:extLst>
              </p:cNvPr>
              <p:cNvSpPr>
                <a:spLocks noChangeShapeType="1"/>
              </p:cNvSpPr>
              <p:nvPr/>
            </p:nvSpPr>
            <p:spPr bwMode="auto">
              <a:xfrm>
                <a:off x="657" y="3521"/>
                <a:ext cx="1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0" name="Line 34">
                <a:extLst>
                  <a:ext uri="{FF2B5EF4-FFF2-40B4-BE49-F238E27FC236}">
                    <a16:creationId xmlns:a16="http://schemas.microsoft.com/office/drawing/2014/main" id="{9E7C17FC-BAF8-2B54-8691-81332F959E57}"/>
                  </a:ext>
                </a:extLst>
              </p:cNvPr>
              <p:cNvSpPr>
                <a:spLocks noChangeShapeType="1"/>
              </p:cNvSpPr>
              <p:nvPr/>
            </p:nvSpPr>
            <p:spPr bwMode="auto">
              <a:xfrm>
                <a:off x="657" y="3997"/>
                <a:ext cx="18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sp>
        <p:nvSpPr>
          <p:cNvPr id="40" name="Rectangle 35">
            <a:extLst>
              <a:ext uri="{FF2B5EF4-FFF2-40B4-BE49-F238E27FC236}">
                <a16:creationId xmlns:a16="http://schemas.microsoft.com/office/drawing/2014/main" id="{EAC75D15-CE24-C89D-86D4-4833F06AECEB}"/>
              </a:ext>
            </a:extLst>
          </p:cNvPr>
          <p:cNvSpPr>
            <a:spLocks noChangeArrowheads="1"/>
          </p:cNvSpPr>
          <p:nvPr/>
        </p:nvSpPr>
        <p:spPr bwMode="auto">
          <a:xfrm>
            <a:off x="7608888" y="2673350"/>
            <a:ext cx="2735262" cy="1042988"/>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dirty="0">
                <a:solidFill>
                  <a:srgbClr val="003366"/>
                </a:solidFill>
                <a:cs typeface="Arial" panose="020B0604020202020204" pitchFamily="34" charset="0"/>
              </a:rPr>
              <a:t>	</a:t>
            </a:r>
            <a:r>
              <a:rPr lang="en-US" altLang="en-US" sz="2000" dirty="0">
                <a:solidFill>
                  <a:srgbClr val="003366"/>
                </a:solidFill>
                <a:cs typeface="Arial" panose="020B0604020202020204" pitchFamily="34" charset="0"/>
              </a:rPr>
              <a:t>Deliverables are major project components</a:t>
            </a:r>
          </a:p>
        </p:txBody>
      </p:sp>
      <p:sp>
        <p:nvSpPr>
          <p:cNvPr id="41" name="Rectangle 38">
            <a:extLst>
              <a:ext uri="{FF2B5EF4-FFF2-40B4-BE49-F238E27FC236}">
                <a16:creationId xmlns:a16="http://schemas.microsoft.com/office/drawing/2014/main" id="{7AA99FF7-A12F-68D9-6763-ED8AB9867385}"/>
              </a:ext>
            </a:extLst>
          </p:cNvPr>
          <p:cNvSpPr>
            <a:spLocks noChangeArrowheads="1"/>
          </p:cNvSpPr>
          <p:nvPr/>
        </p:nvSpPr>
        <p:spPr bwMode="auto">
          <a:xfrm>
            <a:off x="6348414" y="4365626"/>
            <a:ext cx="3671887" cy="684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Subdeliverables are supporting deliverables</a:t>
            </a:r>
          </a:p>
        </p:txBody>
      </p:sp>
      <p:sp>
        <p:nvSpPr>
          <p:cNvPr id="42" name="Rectangle 41">
            <a:extLst>
              <a:ext uri="{FF2B5EF4-FFF2-40B4-BE49-F238E27FC236}">
                <a16:creationId xmlns:a16="http://schemas.microsoft.com/office/drawing/2014/main" id="{C085584E-6A98-5943-8E82-DD59E35085BC}"/>
              </a:ext>
            </a:extLst>
          </p:cNvPr>
          <p:cNvSpPr>
            <a:spLocks noChangeArrowheads="1"/>
          </p:cNvSpPr>
          <p:nvPr/>
        </p:nvSpPr>
        <p:spPr bwMode="auto">
          <a:xfrm>
            <a:off x="7104064" y="1196975"/>
            <a:ext cx="3349625" cy="1042988"/>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The project is the overall project under development</a:t>
            </a:r>
          </a:p>
        </p:txBody>
      </p:sp>
      <p:sp>
        <p:nvSpPr>
          <p:cNvPr id="43" name="Rectangle 45">
            <a:extLst>
              <a:ext uri="{FF2B5EF4-FFF2-40B4-BE49-F238E27FC236}">
                <a16:creationId xmlns:a16="http://schemas.microsoft.com/office/drawing/2014/main" id="{6438B0B9-0157-309E-9FE9-A531F77E15DC}"/>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WBS Illustrated</a:t>
            </a:r>
            <a:endParaRPr lang="en-US" altLang="en-US" dirty="0"/>
          </a:p>
        </p:txBody>
      </p:sp>
    </p:spTree>
    <p:extLst>
      <p:ext uri="{BB962C8B-B14F-4D97-AF65-F5344CB8AC3E}">
        <p14:creationId xmlns:p14="http://schemas.microsoft.com/office/powerpoint/2010/main" val="193251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40D7349-A0A1-DA33-7C51-589D9BE1AB07}"/>
              </a:ext>
            </a:extLst>
          </p:cNvPr>
          <p:cNvSpPr txBox="1">
            <a:spLocks noChangeArrowheads="1"/>
          </p:cNvSpPr>
          <p:nvPr/>
        </p:nvSpPr>
        <p:spPr>
          <a:xfrm>
            <a:off x="2215365" y="15755"/>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b="1" dirty="0"/>
              <a:t>Example of “Having a Party”</a:t>
            </a:r>
            <a:endParaRPr lang="en-GB" altLang="en-US" b="1" baseline="-25000" dirty="0"/>
          </a:p>
        </p:txBody>
      </p:sp>
      <p:graphicFrame>
        <p:nvGraphicFramePr>
          <p:cNvPr id="4" name="Table 3">
            <a:extLst>
              <a:ext uri="{FF2B5EF4-FFF2-40B4-BE49-F238E27FC236}">
                <a16:creationId xmlns:a16="http://schemas.microsoft.com/office/drawing/2014/main" id="{800D7049-64BC-2420-CB3A-BD7811469CAD}"/>
              </a:ext>
            </a:extLst>
          </p:cNvPr>
          <p:cNvGraphicFramePr>
            <a:graphicFrameLocks noGrp="1"/>
          </p:cNvGraphicFramePr>
          <p:nvPr>
            <p:extLst>
              <p:ext uri="{D42A27DB-BD31-4B8C-83A1-F6EECF244321}">
                <p14:modId xmlns:p14="http://schemas.microsoft.com/office/powerpoint/2010/main" val="2840679868"/>
              </p:ext>
            </p:extLst>
          </p:nvPr>
        </p:nvGraphicFramePr>
        <p:xfrm>
          <a:off x="531697" y="1255192"/>
          <a:ext cx="10515600" cy="4632960"/>
        </p:xfrm>
        <a:graphic>
          <a:graphicData uri="http://schemas.openxmlformats.org/drawingml/2006/table">
            <a:tbl>
              <a:tblPr/>
              <a:tblGrid>
                <a:gridCol w="5257800">
                  <a:extLst>
                    <a:ext uri="{9D8B030D-6E8A-4147-A177-3AD203B41FA5}">
                      <a16:colId xmlns:a16="http://schemas.microsoft.com/office/drawing/2014/main" val="1745584840"/>
                    </a:ext>
                  </a:extLst>
                </a:gridCol>
                <a:gridCol w="5257800">
                  <a:extLst>
                    <a:ext uri="{9D8B030D-6E8A-4147-A177-3AD203B41FA5}">
                      <a16:colId xmlns:a16="http://schemas.microsoft.com/office/drawing/2014/main" val="2864705343"/>
                    </a:ext>
                  </a:extLst>
                </a:gridCol>
              </a:tblGrid>
              <a:tr h="0">
                <a:tc>
                  <a:txBody>
                    <a:bodyPr/>
                    <a:lstStyle/>
                    <a:p>
                      <a:r>
                        <a:rPr lang="en-US" sz="2200" dirty="0"/>
                        <a:t>Imagine your project is having a party. The top level is having a party. This may break down into several elements or sub-projects - including sorting out the food, sorting out the venue, inviting the guests, etc.</a:t>
                      </a:r>
                    </a:p>
                  </a:txBody>
                  <a:tcPr anchor="ctr">
                    <a:lnL>
                      <a:noFill/>
                    </a:lnL>
                    <a:lnR>
                      <a:noFill/>
                    </a:lnR>
                    <a:lnT>
                      <a:noFill/>
                    </a:lnT>
                    <a:lnB>
                      <a:noFill/>
                    </a:lnB>
                    <a:noFill/>
                  </a:tcPr>
                </a:tc>
                <a:tc>
                  <a:txBody>
                    <a:bodyPr/>
                    <a:lstStyle/>
                    <a:p>
                      <a:pPr algn="r" rtl="1"/>
                      <a:r>
                        <a:rPr lang="ar-EG" sz="2200" dirty="0"/>
                        <a:t>تخيل أن مشروعك هو إقامة حفل. المستوى العلوي هو إقامة الحفل. يمكن تقسيمه إلى عدة عناصر أو مشاريع فرعية - مثل تنظيم الطعام، وتجهيز المكان، ودعوة الضيوف، إلخ.</a:t>
                      </a:r>
                    </a:p>
                  </a:txBody>
                  <a:tcPr anchor="ctr">
                    <a:lnL>
                      <a:noFill/>
                    </a:lnL>
                    <a:lnR>
                      <a:noFill/>
                    </a:lnR>
                    <a:lnT>
                      <a:noFill/>
                    </a:lnT>
                    <a:lnB>
                      <a:noFill/>
                    </a:lnB>
                    <a:noFill/>
                  </a:tcPr>
                </a:tc>
                <a:extLst>
                  <a:ext uri="{0D108BD9-81ED-4DB2-BD59-A6C34878D82A}">
                    <a16:rowId xmlns:a16="http://schemas.microsoft.com/office/drawing/2014/main" val="1286468303"/>
                  </a:ext>
                </a:extLst>
              </a:tr>
              <a:tr h="0">
                <a:tc>
                  <a:txBody>
                    <a:bodyPr/>
                    <a:lstStyle/>
                    <a:p>
                      <a:r>
                        <a:rPr lang="en-US" sz="2200"/>
                        <a:t>Let’s take one of these elements – sorting out the food. It can be broken down into several tasks – including baking a cake.</a:t>
                      </a:r>
                    </a:p>
                  </a:txBody>
                  <a:tcPr anchor="ctr">
                    <a:lnL>
                      <a:noFill/>
                    </a:lnL>
                    <a:lnR>
                      <a:noFill/>
                    </a:lnR>
                    <a:lnT>
                      <a:noFill/>
                    </a:lnT>
                    <a:lnB>
                      <a:noFill/>
                    </a:lnB>
                    <a:noFill/>
                  </a:tcPr>
                </a:tc>
                <a:tc>
                  <a:txBody>
                    <a:bodyPr/>
                    <a:lstStyle/>
                    <a:p>
                      <a:pPr algn="r" rtl="1"/>
                      <a:r>
                        <a:rPr lang="ar-EG" sz="2200" dirty="0"/>
                        <a:t>دعونا نأخذ أحد هذه العناصر - تنظيم الطعام. يمكن تقسيمه إلى عدة مهام - مثل خبز كعكة.</a:t>
                      </a:r>
                    </a:p>
                  </a:txBody>
                  <a:tcPr anchor="ctr">
                    <a:lnL>
                      <a:noFill/>
                    </a:lnL>
                    <a:lnR>
                      <a:noFill/>
                    </a:lnR>
                    <a:lnT>
                      <a:noFill/>
                    </a:lnT>
                    <a:lnB>
                      <a:noFill/>
                    </a:lnB>
                    <a:noFill/>
                  </a:tcPr>
                </a:tc>
                <a:extLst>
                  <a:ext uri="{0D108BD9-81ED-4DB2-BD59-A6C34878D82A}">
                    <a16:rowId xmlns:a16="http://schemas.microsoft.com/office/drawing/2014/main" val="2145080324"/>
                  </a:ext>
                </a:extLst>
              </a:tr>
              <a:tr h="0">
                <a:tc>
                  <a:txBody>
                    <a:bodyPr/>
                    <a:lstStyle/>
                    <a:p>
                      <a:r>
                        <a:rPr lang="en-US" sz="2200"/>
                        <a:t>Baking a cake can be broken down into several activities, including finding suitable dishes for baking, measuring out the ingredients, baking in the oven, removing and leaving to cool.</a:t>
                      </a:r>
                    </a:p>
                  </a:txBody>
                  <a:tcPr anchor="ctr">
                    <a:lnL>
                      <a:noFill/>
                    </a:lnL>
                    <a:lnR>
                      <a:noFill/>
                    </a:lnR>
                    <a:lnT>
                      <a:noFill/>
                    </a:lnT>
                    <a:lnB>
                      <a:noFill/>
                    </a:lnB>
                    <a:noFill/>
                  </a:tcPr>
                </a:tc>
                <a:tc>
                  <a:txBody>
                    <a:bodyPr/>
                    <a:lstStyle/>
                    <a:p>
                      <a:pPr algn="r" rtl="1"/>
                      <a:r>
                        <a:rPr lang="ar-EG" sz="2200" dirty="0"/>
                        <a:t>يمكن تقسيم خبز الكعكة إلى عدة أنشطة، بما في ذلك العثور على أطباق مناسبة للخبز، وقياس المكونات، ووضعها في الفرن، وإخراجها وتركها لتبرد.</a:t>
                      </a:r>
                    </a:p>
                  </a:txBody>
                  <a:tcPr anchor="ctr">
                    <a:lnL>
                      <a:noFill/>
                    </a:lnL>
                    <a:lnR>
                      <a:noFill/>
                    </a:lnR>
                    <a:lnT>
                      <a:noFill/>
                    </a:lnT>
                    <a:lnB>
                      <a:noFill/>
                    </a:lnB>
                    <a:noFill/>
                  </a:tcPr>
                </a:tc>
                <a:extLst>
                  <a:ext uri="{0D108BD9-81ED-4DB2-BD59-A6C34878D82A}">
                    <a16:rowId xmlns:a16="http://schemas.microsoft.com/office/drawing/2014/main" val="4086572795"/>
                  </a:ext>
                </a:extLst>
              </a:tr>
            </a:tbl>
          </a:graphicData>
        </a:graphic>
      </p:graphicFrame>
      <p:sp>
        <p:nvSpPr>
          <p:cNvPr id="9" name="Rectangle 1">
            <a:extLst>
              <a:ext uri="{FF2B5EF4-FFF2-40B4-BE49-F238E27FC236}">
                <a16:creationId xmlns:a16="http://schemas.microsoft.com/office/drawing/2014/main" id="{6814F380-C0F7-C3BD-8CC3-B083C369F958}"/>
              </a:ext>
            </a:extLst>
          </p:cNvPr>
          <p:cNvSpPr>
            <a:spLocks noChangeArrowheads="1"/>
          </p:cNvSpPr>
          <p:nvPr/>
        </p:nvSpPr>
        <p:spPr bwMode="auto">
          <a:xfrm>
            <a:off x="838200" y="21732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296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D6AA94F-3827-8B26-2088-E9989808FC68}"/>
              </a:ext>
            </a:extLst>
          </p:cNvPr>
          <p:cNvSpPr txBox="1">
            <a:spLocks noChangeArrowheads="1"/>
          </p:cNvSpPr>
          <p:nvPr/>
        </p:nvSpPr>
        <p:spPr>
          <a:xfrm>
            <a:off x="2441656" y="185283"/>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latin typeface="BureauGrotCond Book"/>
              </a:rPr>
              <a:t>WBS benefits</a:t>
            </a:r>
            <a:endParaRPr lang="en-US" altLang="en-US" dirty="0">
              <a:latin typeface="BureauGrotCond Book"/>
            </a:endParaRPr>
          </a:p>
        </p:txBody>
      </p:sp>
      <p:graphicFrame>
        <p:nvGraphicFramePr>
          <p:cNvPr id="4" name="Table 3">
            <a:extLst>
              <a:ext uri="{FF2B5EF4-FFF2-40B4-BE49-F238E27FC236}">
                <a16:creationId xmlns:a16="http://schemas.microsoft.com/office/drawing/2014/main" id="{1AF5B0CE-1C0F-4BC5-DDDA-BD7E045E94C7}"/>
              </a:ext>
            </a:extLst>
          </p:cNvPr>
          <p:cNvGraphicFramePr>
            <a:graphicFrameLocks noGrp="1"/>
          </p:cNvGraphicFramePr>
          <p:nvPr>
            <p:extLst>
              <p:ext uri="{D42A27DB-BD31-4B8C-83A1-F6EECF244321}">
                <p14:modId xmlns:p14="http://schemas.microsoft.com/office/powerpoint/2010/main" val="3962350907"/>
              </p:ext>
            </p:extLst>
          </p:nvPr>
        </p:nvGraphicFramePr>
        <p:xfrm>
          <a:off x="1242831" y="1328283"/>
          <a:ext cx="11136278" cy="4923516"/>
        </p:xfrm>
        <a:graphic>
          <a:graphicData uri="http://schemas.openxmlformats.org/drawingml/2006/table">
            <a:tbl>
              <a:tblPr/>
              <a:tblGrid>
                <a:gridCol w="5568139">
                  <a:extLst>
                    <a:ext uri="{9D8B030D-6E8A-4147-A177-3AD203B41FA5}">
                      <a16:colId xmlns:a16="http://schemas.microsoft.com/office/drawing/2014/main" val="3612933464"/>
                    </a:ext>
                  </a:extLst>
                </a:gridCol>
                <a:gridCol w="5568139">
                  <a:extLst>
                    <a:ext uri="{9D8B030D-6E8A-4147-A177-3AD203B41FA5}">
                      <a16:colId xmlns:a16="http://schemas.microsoft.com/office/drawing/2014/main" val="912243686"/>
                    </a:ext>
                  </a:extLst>
                </a:gridCol>
              </a:tblGrid>
              <a:tr h="255595">
                <a:tc>
                  <a:txBody>
                    <a:bodyPr/>
                    <a:lstStyle/>
                    <a:p>
                      <a:r>
                        <a:rPr lang="en-US" sz="1500" b="1" dirty="0"/>
                        <a:t>It defines and organizes the work required</a:t>
                      </a:r>
                    </a:p>
                  </a:txBody>
                  <a:tcPr marL="56511" marR="56511" marT="28255" marB="28255" anchor="ctr">
                    <a:lnL>
                      <a:noFill/>
                    </a:lnL>
                    <a:lnR>
                      <a:noFill/>
                    </a:lnR>
                    <a:lnT>
                      <a:noFill/>
                    </a:lnT>
                    <a:lnB>
                      <a:noFill/>
                    </a:lnB>
                    <a:noFill/>
                  </a:tcPr>
                </a:tc>
                <a:tc>
                  <a:txBody>
                    <a:bodyPr/>
                    <a:lstStyle/>
                    <a:p>
                      <a:pPr algn="r" rtl="1"/>
                      <a:r>
                        <a:rPr lang="ar-EG" sz="1500" dirty="0"/>
                        <a:t>يقوم بتحديد وتنظيم العمل المطلوب</a:t>
                      </a:r>
                    </a:p>
                  </a:txBody>
                  <a:tcPr marL="56511" marR="56511" marT="28255" marB="28255" anchor="ctr">
                    <a:lnL>
                      <a:noFill/>
                    </a:lnL>
                    <a:lnR>
                      <a:noFill/>
                    </a:lnR>
                    <a:lnT>
                      <a:noFill/>
                    </a:lnT>
                    <a:lnB>
                      <a:noFill/>
                    </a:lnB>
                    <a:noFill/>
                  </a:tcPr>
                </a:tc>
                <a:extLst>
                  <a:ext uri="{0D108BD9-81ED-4DB2-BD59-A6C34878D82A}">
                    <a16:rowId xmlns:a16="http://schemas.microsoft.com/office/drawing/2014/main" val="1340210741"/>
                  </a:ext>
                </a:extLst>
              </a:tr>
              <a:tr h="584544">
                <a:tc>
                  <a:txBody>
                    <a:bodyPr/>
                    <a:lstStyle/>
                    <a:p>
                      <a:r>
                        <a:rPr lang="en-US" sz="1500" b="1" dirty="0"/>
                        <a:t>It facilitates the quick development of a schedule by allocating effort estimates to specific sections of the WBS</a:t>
                      </a:r>
                    </a:p>
                  </a:txBody>
                  <a:tcPr marL="56511" marR="56511" marT="28255" marB="28255" anchor="ctr">
                    <a:lnL>
                      <a:noFill/>
                    </a:lnL>
                    <a:lnR>
                      <a:noFill/>
                    </a:lnR>
                    <a:lnT>
                      <a:noFill/>
                    </a:lnT>
                    <a:lnB>
                      <a:noFill/>
                    </a:lnB>
                    <a:noFill/>
                  </a:tcPr>
                </a:tc>
                <a:tc>
                  <a:txBody>
                    <a:bodyPr/>
                    <a:lstStyle/>
                    <a:p>
                      <a:pPr algn="r" rtl="1"/>
                      <a:r>
                        <a:rPr lang="ar-EG" sz="1500"/>
                        <a:t>يسهل تطوير الجدول الزمني بسرعة عن طريق تخصيص تقديرات الجهد لأقسام محددة من هيكل تقسيم العمل</a:t>
                      </a:r>
                    </a:p>
                  </a:txBody>
                  <a:tcPr marL="56511" marR="56511" marT="28255" marB="28255" anchor="ctr">
                    <a:lnL>
                      <a:noFill/>
                    </a:lnL>
                    <a:lnR>
                      <a:noFill/>
                    </a:lnR>
                    <a:lnT>
                      <a:noFill/>
                    </a:lnT>
                    <a:lnB>
                      <a:noFill/>
                    </a:lnB>
                    <a:noFill/>
                  </a:tcPr>
                </a:tc>
                <a:extLst>
                  <a:ext uri="{0D108BD9-81ED-4DB2-BD59-A6C34878D82A}">
                    <a16:rowId xmlns:a16="http://schemas.microsoft.com/office/drawing/2014/main" val="1286536860"/>
                  </a:ext>
                </a:extLst>
              </a:tr>
              <a:tr h="460529">
                <a:tc>
                  <a:txBody>
                    <a:bodyPr/>
                    <a:lstStyle/>
                    <a:p>
                      <a:r>
                        <a:rPr lang="en-US" sz="1500" b="1"/>
                        <a:t>It can be used to identify potential scope risks if it has a branch that is not well defined</a:t>
                      </a:r>
                    </a:p>
                  </a:txBody>
                  <a:tcPr marL="56511" marR="56511" marT="28255" marB="28255" anchor="ctr">
                    <a:lnL>
                      <a:noFill/>
                    </a:lnL>
                    <a:lnR>
                      <a:noFill/>
                    </a:lnR>
                    <a:lnT>
                      <a:noFill/>
                    </a:lnT>
                    <a:lnB>
                      <a:noFill/>
                    </a:lnB>
                    <a:noFill/>
                  </a:tcPr>
                </a:tc>
                <a:tc>
                  <a:txBody>
                    <a:bodyPr/>
                    <a:lstStyle/>
                    <a:p>
                      <a:pPr algn="r" rtl="1"/>
                      <a:r>
                        <a:rPr lang="ar-EG" sz="1500"/>
                        <a:t>يمكن استخدامه لتحديد المخاطر المحتملة للنطاق إذا كان يحتوي على فرع غير محدد بوضوح</a:t>
                      </a:r>
                    </a:p>
                  </a:txBody>
                  <a:tcPr marL="56511" marR="56511" marT="28255" marB="28255" anchor="ctr">
                    <a:lnL>
                      <a:noFill/>
                    </a:lnL>
                    <a:lnR>
                      <a:noFill/>
                    </a:lnR>
                    <a:lnT>
                      <a:noFill/>
                    </a:lnT>
                    <a:lnB>
                      <a:noFill/>
                    </a:lnB>
                    <a:noFill/>
                  </a:tcPr>
                </a:tc>
                <a:extLst>
                  <a:ext uri="{0D108BD9-81ED-4DB2-BD59-A6C34878D82A}">
                    <a16:rowId xmlns:a16="http://schemas.microsoft.com/office/drawing/2014/main" val="3780206054"/>
                  </a:ext>
                </a:extLst>
              </a:tr>
              <a:tr h="255595">
                <a:tc>
                  <a:txBody>
                    <a:bodyPr/>
                    <a:lstStyle/>
                    <a:p>
                      <a:r>
                        <a:rPr lang="en-US" sz="1500" b="1"/>
                        <a:t>It provides a visual of the entire scope</a:t>
                      </a:r>
                    </a:p>
                  </a:txBody>
                  <a:tcPr marL="56511" marR="56511" marT="28255" marB="28255" anchor="ctr">
                    <a:lnL>
                      <a:noFill/>
                    </a:lnL>
                    <a:lnR>
                      <a:noFill/>
                    </a:lnR>
                    <a:lnT>
                      <a:noFill/>
                    </a:lnT>
                    <a:lnB>
                      <a:noFill/>
                    </a:lnB>
                    <a:noFill/>
                  </a:tcPr>
                </a:tc>
                <a:tc>
                  <a:txBody>
                    <a:bodyPr/>
                    <a:lstStyle/>
                    <a:p>
                      <a:pPr algn="r" rtl="1"/>
                      <a:r>
                        <a:rPr lang="ar-EG" sz="1500"/>
                        <a:t>يوفر رؤية بصرية للنطاق بالكامل</a:t>
                      </a:r>
                    </a:p>
                  </a:txBody>
                  <a:tcPr marL="56511" marR="56511" marT="28255" marB="28255" anchor="ctr">
                    <a:lnL>
                      <a:noFill/>
                    </a:lnL>
                    <a:lnR>
                      <a:noFill/>
                    </a:lnR>
                    <a:lnT>
                      <a:noFill/>
                    </a:lnT>
                    <a:lnB>
                      <a:noFill/>
                    </a:lnB>
                    <a:noFill/>
                  </a:tcPr>
                </a:tc>
                <a:extLst>
                  <a:ext uri="{0D108BD9-81ED-4DB2-BD59-A6C34878D82A}">
                    <a16:rowId xmlns:a16="http://schemas.microsoft.com/office/drawing/2014/main" val="284466041"/>
                  </a:ext>
                </a:extLst>
              </a:tr>
              <a:tr h="255595">
                <a:tc>
                  <a:txBody>
                    <a:bodyPr/>
                    <a:lstStyle/>
                    <a:p>
                      <a:r>
                        <a:rPr lang="en-US" sz="1500" b="1"/>
                        <a:t>It can be used to identify communication points</a:t>
                      </a:r>
                    </a:p>
                  </a:txBody>
                  <a:tcPr marL="56511" marR="56511" marT="28255" marB="28255" anchor="ctr">
                    <a:lnL>
                      <a:noFill/>
                    </a:lnL>
                    <a:lnR>
                      <a:noFill/>
                    </a:lnR>
                    <a:lnT>
                      <a:noFill/>
                    </a:lnT>
                    <a:lnB>
                      <a:noFill/>
                    </a:lnB>
                    <a:noFill/>
                  </a:tcPr>
                </a:tc>
                <a:tc>
                  <a:txBody>
                    <a:bodyPr/>
                    <a:lstStyle/>
                    <a:p>
                      <a:pPr algn="r" rtl="1"/>
                      <a:r>
                        <a:rPr lang="ar-EG" sz="1500"/>
                        <a:t>يمكن استخدامه لتحديد نقاط الاتصال</a:t>
                      </a:r>
                    </a:p>
                  </a:txBody>
                  <a:tcPr marL="56511" marR="56511" marT="28255" marB="28255" anchor="ctr">
                    <a:lnL>
                      <a:noFill/>
                    </a:lnL>
                    <a:lnR>
                      <a:noFill/>
                    </a:lnR>
                    <a:lnT>
                      <a:noFill/>
                    </a:lnT>
                    <a:lnB>
                      <a:noFill/>
                    </a:lnB>
                    <a:noFill/>
                  </a:tcPr>
                </a:tc>
                <a:extLst>
                  <a:ext uri="{0D108BD9-81ED-4DB2-BD59-A6C34878D82A}">
                    <a16:rowId xmlns:a16="http://schemas.microsoft.com/office/drawing/2014/main" val="3901662474"/>
                  </a:ext>
                </a:extLst>
              </a:tr>
              <a:tr h="401036">
                <a:tc>
                  <a:txBody>
                    <a:bodyPr/>
                    <a:lstStyle/>
                    <a:p>
                      <a:r>
                        <a:rPr lang="en-US" sz="1500" b="1"/>
                        <a:t>It can be used to show and assign accountabilities and responsibilities</a:t>
                      </a:r>
                    </a:p>
                  </a:txBody>
                  <a:tcPr marL="56511" marR="56511" marT="28255" marB="28255" anchor="ctr">
                    <a:lnL>
                      <a:noFill/>
                    </a:lnL>
                    <a:lnR>
                      <a:noFill/>
                    </a:lnR>
                    <a:lnT>
                      <a:noFill/>
                    </a:lnT>
                    <a:lnB>
                      <a:noFill/>
                    </a:lnB>
                    <a:noFill/>
                  </a:tcPr>
                </a:tc>
                <a:tc>
                  <a:txBody>
                    <a:bodyPr/>
                    <a:lstStyle/>
                    <a:p>
                      <a:pPr algn="r" rtl="1"/>
                      <a:r>
                        <a:rPr lang="ar-EG" sz="1500"/>
                        <a:t>يمكن استخدامه لعرض وتعيين المسؤوليات</a:t>
                      </a:r>
                    </a:p>
                  </a:txBody>
                  <a:tcPr marL="56511" marR="56511" marT="28255" marB="28255" anchor="ctr">
                    <a:lnL>
                      <a:noFill/>
                    </a:lnL>
                    <a:lnR>
                      <a:noFill/>
                    </a:lnR>
                    <a:lnT>
                      <a:noFill/>
                    </a:lnT>
                    <a:lnB>
                      <a:noFill/>
                    </a:lnB>
                    <a:noFill/>
                  </a:tcPr>
                </a:tc>
                <a:extLst>
                  <a:ext uri="{0D108BD9-81ED-4DB2-BD59-A6C34878D82A}">
                    <a16:rowId xmlns:a16="http://schemas.microsoft.com/office/drawing/2014/main" val="1529434123"/>
                  </a:ext>
                </a:extLst>
              </a:tr>
              <a:tr h="255595">
                <a:tc>
                  <a:txBody>
                    <a:bodyPr/>
                    <a:lstStyle/>
                    <a:p>
                      <a:r>
                        <a:rPr lang="en-US" sz="1500" b="1"/>
                        <a:t>It can show control points and milestones</a:t>
                      </a:r>
                    </a:p>
                  </a:txBody>
                  <a:tcPr marL="56511" marR="56511" marT="28255" marB="28255" anchor="ctr">
                    <a:lnL>
                      <a:noFill/>
                    </a:lnL>
                    <a:lnR>
                      <a:noFill/>
                    </a:lnR>
                    <a:lnT>
                      <a:noFill/>
                    </a:lnT>
                    <a:lnB>
                      <a:noFill/>
                    </a:lnB>
                    <a:noFill/>
                  </a:tcPr>
                </a:tc>
                <a:tc>
                  <a:txBody>
                    <a:bodyPr/>
                    <a:lstStyle/>
                    <a:p>
                      <a:pPr algn="r" rtl="1"/>
                      <a:r>
                        <a:rPr lang="ar-EG" sz="1500"/>
                        <a:t>يمكن أن يظهر نقاط التحكم والمعالم الرئيسية</a:t>
                      </a:r>
                    </a:p>
                  </a:txBody>
                  <a:tcPr marL="56511" marR="56511" marT="28255" marB="28255" anchor="ctr">
                    <a:lnL>
                      <a:noFill/>
                    </a:lnL>
                    <a:lnR>
                      <a:noFill/>
                    </a:lnR>
                    <a:lnT>
                      <a:noFill/>
                    </a:lnT>
                    <a:lnB>
                      <a:noFill/>
                    </a:lnB>
                    <a:noFill/>
                  </a:tcPr>
                </a:tc>
                <a:extLst>
                  <a:ext uri="{0D108BD9-81ED-4DB2-BD59-A6C34878D82A}">
                    <a16:rowId xmlns:a16="http://schemas.microsoft.com/office/drawing/2014/main" val="3061788345"/>
                  </a:ext>
                </a:extLst>
              </a:tr>
              <a:tr h="255595">
                <a:tc>
                  <a:txBody>
                    <a:bodyPr/>
                    <a:lstStyle/>
                    <a:p>
                      <a:r>
                        <a:rPr lang="en-US" sz="1500" b="1"/>
                        <a:t>It provides a way to estimate project costs</a:t>
                      </a:r>
                    </a:p>
                  </a:txBody>
                  <a:tcPr marL="56511" marR="56511" marT="28255" marB="28255" anchor="ctr">
                    <a:lnL>
                      <a:noFill/>
                    </a:lnL>
                    <a:lnR>
                      <a:noFill/>
                    </a:lnR>
                    <a:lnT>
                      <a:noFill/>
                    </a:lnT>
                    <a:lnB>
                      <a:noFill/>
                    </a:lnB>
                    <a:noFill/>
                  </a:tcPr>
                </a:tc>
                <a:tc>
                  <a:txBody>
                    <a:bodyPr/>
                    <a:lstStyle/>
                    <a:p>
                      <a:pPr algn="r" rtl="1"/>
                      <a:r>
                        <a:rPr lang="ar-EG" sz="1500"/>
                        <a:t>يوفر طريقة لتقدير تكاليف المشروع</a:t>
                      </a:r>
                    </a:p>
                  </a:txBody>
                  <a:tcPr marL="56511" marR="56511" marT="28255" marB="28255" anchor="ctr">
                    <a:lnL>
                      <a:noFill/>
                    </a:lnL>
                    <a:lnR>
                      <a:noFill/>
                    </a:lnR>
                    <a:lnT>
                      <a:noFill/>
                    </a:lnT>
                    <a:lnB>
                      <a:noFill/>
                    </a:lnB>
                    <a:noFill/>
                  </a:tcPr>
                </a:tc>
                <a:extLst>
                  <a:ext uri="{0D108BD9-81ED-4DB2-BD59-A6C34878D82A}">
                    <a16:rowId xmlns:a16="http://schemas.microsoft.com/office/drawing/2014/main" val="3596925516"/>
                  </a:ext>
                </a:extLst>
              </a:tr>
              <a:tr h="255595">
                <a:tc>
                  <a:txBody>
                    <a:bodyPr/>
                    <a:lstStyle/>
                    <a:p>
                      <a:r>
                        <a:rPr lang="en-US" sz="1500" b="1"/>
                        <a:t>It ensures no important deliverables are forgotten</a:t>
                      </a:r>
                    </a:p>
                  </a:txBody>
                  <a:tcPr marL="56511" marR="56511" marT="28255" marB="28255" anchor="ctr">
                    <a:lnL>
                      <a:noFill/>
                    </a:lnL>
                    <a:lnR>
                      <a:noFill/>
                    </a:lnR>
                    <a:lnT>
                      <a:noFill/>
                    </a:lnT>
                    <a:lnB>
                      <a:noFill/>
                    </a:lnB>
                    <a:noFill/>
                  </a:tcPr>
                </a:tc>
                <a:tc>
                  <a:txBody>
                    <a:bodyPr/>
                    <a:lstStyle/>
                    <a:p>
                      <a:pPr algn="r" rtl="1"/>
                      <a:r>
                        <a:rPr lang="ar-EG" sz="1500"/>
                        <a:t>يضمن عدم نسيان أي من النتائج المهمة</a:t>
                      </a:r>
                    </a:p>
                  </a:txBody>
                  <a:tcPr marL="56511" marR="56511" marT="28255" marB="28255" anchor="ctr">
                    <a:lnL>
                      <a:noFill/>
                    </a:lnL>
                    <a:lnR>
                      <a:noFill/>
                    </a:lnR>
                    <a:lnT>
                      <a:noFill/>
                    </a:lnT>
                    <a:lnB>
                      <a:noFill/>
                    </a:lnB>
                    <a:noFill/>
                  </a:tcPr>
                </a:tc>
                <a:extLst>
                  <a:ext uri="{0D108BD9-81ED-4DB2-BD59-A6C34878D82A}">
                    <a16:rowId xmlns:a16="http://schemas.microsoft.com/office/drawing/2014/main" val="2056003703"/>
                  </a:ext>
                </a:extLst>
              </a:tr>
              <a:tr h="255595">
                <a:tc>
                  <a:txBody>
                    <a:bodyPr/>
                    <a:lstStyle/>
                    <a:p>
                      <a:r>
                        <a:rPr lang="en-US" sz="1500" b="1"/>
                        <a:t>It can assist with resource allocation</a:t>
                      </a:r>
                    </a:p>
                  </a:txBody>
                  <a:tcPr marL="56511" marR="56511" marT="28255" marB="28255" anchor="ctr">
                    <a:lnL>
                      <a:noFill/>
                    </a:lnL>
                    <a:lnR>
                      <a:noFill/>
                    </a:lnR>
                    <a:lnT>
                      <a:noFill/>
                    </a:lnT>
                    <a:lnB>
                      <a:noFill/>
                    </a:lnB>
                    <a:noFill/>
                  </a:tcPr>
                </a:tc>
                <a:tc>
                  <a:txBody>
                    <a:bodyPr/>
                    <a:lstStyle/>
                    <a:p>
                      <a:pPr algn="r" rtl="1"/>
                      <a:r>
                        <a:rPr lang="ar-EG" sz="1500"/>
                        <a:t>يمكن أن يساعد في تخصيص الموارد</a:t>
                      </a:r>
                    </a:p>
                  </a:txBody>
                  <a:tcPr marL="56511" marR="56511" marT="28255" marB="28255" anchor="ctr">
                    <a:lnL>
                      <a:noFill/>
                    </a:lnL>
                    <a:lnR>
                      <a:noFill/>
                    </a:lnR>
                    <a:lnT>
                      <a:noFill/>
                    </a:lnT>
                    <a:lnB>
                      <a:noFill/>
                    </a:lnB>
                    <a:noFill/>
                  </a:tcPr>
                </a:tc>
                <a:extLst>
                  <a:ext uri="{0D108BD9-81ED-4DB2-BD59-A6C34878D82A}">
                    <a16:rowId xmlns:a16="http://schemas.microsoft.com/office/drawing/2014/main" val="3663252274"/>
                  </a:ext>
                </a:extLst>
              </a:tr>
              <a:tr h="401036">
                <a:tc>
                  <a:txBody>
                    <a:bodyPr/>
                    <a:lstStyle/>
                    <a:p>
                      <a:r>
                        <a:rPr lang="en-US" sz="1500" b="1"/>
                        <a:t>It provides a proven and repeatable approach to planning projects</a:t>
                      </a:r>
                    </a:p>
                  </a:txBody>
                  <a:tcPr marL="56511" marR="56511" marT="28255" marB="28255" anchor="ctr">
                    <a:lnL>
                      <a:noFill/>
                    </a:lnL>
                    <a:lnR>
                      <a:noFill/>
                    </a:lnR>
                    <a:lnT>
                      <a:noFill/>
                    </a:lnT>
                    <a:lnB>
                      <a:noFill/>
                    </a:lnB>
                    <a:noFill/>
                  </a:tcPr>
                </a:tc>
                <a:tc>
                  <a:txBody>
                    <a:bodyPr/>
                    <a:lstStyle/>
                    <a:p>
                      <a:pPr algn="r" rtl="1"/>
                      <a:r>
                        <a:rPr lang="ar-EG" sz="1500"/>
                        <a:t>يوفر نهجًا مثبتًا وقابل للتكرار لتخطيط المشاريع</a:t>
                      </a:r>
                    </a:p>
                  </a:txBody>
                  <a:tcPr marL="56511" marR="56511" marT="28255" marB="28255" anchor="ctr">
                    <a:lnL>
                      <a:noFill/>
                    </a:lnL>
                    <a:lnR>
                      <a:noFill/>
                    </a:lnR>
                    <a:lnT>
                      <a:noFill/>
                    </a:lnT>
                    <a:lnB>
                      <a:noFill/>
                    </a:lnB>
                    <a:noFill/>
                  </a:tcPr>
                </a:tc>
                <a:extLst>
                  <a:ext uri="{0D108BD9-81ED-4DB2-BD59-A6C34878D82A}">
                    <a16:rowId xmlns:a16="http://schemas.microsoft.com/office/drawing/2014/main" val="1334118962"/>
                  </a:ext>
                </a:extLst>
              </a:tr>
              <a:tr h="401036">
                <a:tc>
                  <a:txBody>
                    <a:bodyPr/>
                    <a:lstStyle/>
                    <a:p>
                      <a:r>
                        <a:rPr lang="en-US" sz="1500" b="1"/>
                        <a:t>It provides a tool for team brainstorming and collaboration</a:t>
                      </a:r>
                    </a:p>
                  </a:txBody>
                  <a:tcPr marL="56511" marR="56511" marT="28255" marB="28255" anchor="ctr">
                    <a:lnL>
                      <a:noFill/>
                    </a:lnL>
                    <a:lnR>
                      <a:noFill/>
                    </a:lnR>
                    <a:lnT>
                      <a:noFill/>
                    </a:lnT>
                    <a:lnB>
                      <a:noFill/>
                    </a:lnB>
                    <a:noFill/>
                  </a:tcPr>
                </a:tc>
                <a:tc>
                  <a:txBody>
                    <a:bodyPr/>
                    <a:lstStyle/>
                    <a:p>
                      <a:pPr algn="r" rtl="1"/>
                      <a:r>
                        <a:rPr lang="ar-EG" sz="1500"/>
                        <a:t>يوفر أداة للعصف الذهني والتعاون بين الفريق</a:t>
                      </a:r>
                    </a:p>
                  </a:txBody>
                  <a:tcPr marL="56511" marR="56511" marT="28255" marB="28255" anchor="ctr">
                    <a:lnL>
                      <a:noFill/>
                    </a:lnL>
                    <a:lnR>
                      <a:noFill/>
                    </a:lnR>
                    <a:lnT>
                      <a:noFill/>
                    </a:lnT>
                    <a:lnB>
                      <a:noFill/>
                    </a:lnB>
                    <a:noFill/>
                  </a:tcPr>
                </a:tc>
                <a:extLst>
                  <a:ext uri="{0D108BD9-81ED-4DB2-BD59-A6C34878D82A}">
                    <a16:rowId xmlns:a16="http://schemas.microsoft.com/office/drawing/2014/main" val="750253669"/>
                  </a:ext>
                </a:extLst>
              </a:tr>
              <a:tr h="460529">
                <a:tc>
                  <a:txBody>
                    <a:bodyPr/>
                    <a:lstStyle/>
                    <a:p>
                      <a:r>
                        <a:rPr lang="en-US" sz="1500" b="1" dirty="0"/>
                        <a:t>It provides an opportunity to engage the team and make them feel invested in the planning</a:t>
                      </a:r>
                    </a:p>
                  </a:txBody>
                  <a:tcPr marL="56511" marR="56511" marT="28255" marB="28255" anchor="ctr">
                    <a:lnL>
                      <a:noFill/>
                    </a:lnL>
                    <a:lnR>
                      <a:noFill/>
                    </a:lnR>
                    <a:lnT>
                      <a:noFill/>
                    </a:lnT>
                    <a:lnB>
                      <a:noFill/>
                    </a:lnB>
                    <a:noFill/>
                  </a:tcPr>
                </a:tc>
                <a:tc>
                  <a:txBody>
                    <a:bodyPr/>
                    <a:lstStyle/>
                    <a:p>
                      <a:pPr algn="r" rtl="1"/>
                      <a:r>
                        <a:rPr lang="ar-EG" sz="1500" dirty="0"/>
                        <a:t>يوفر فرصة لإشراك الفريق وجعلهم يشعرون بالانتماء في التخطيط</a:t>
                      </a:r>
                    </a:p>
                  </a:txBody>
                  <a:tcPr marL="56511" marR="56511" marT="28255" marB="28255" anchor="ctr">
                    <a:lnL>
                      <a:noFill/>
                    </a:lnL>
                    <a:lnR>
                      <a:noFill/>
                    </a:lnR>
                    <a:lnT>
                      <a:noFill/>
                    </a:lnT>
                    <a:lnB>
                      <a:noFill/>
                    </a:lnB>
                    <a:noFill/>
                  </a:tcPr>
                </a:tc>
                <a:extLst>
                  <a:ext uri="{0D108BD9-81ED-4DB2-BD59-A6C34878D82A}">
                    <a16:rowId xmlns:a16="http://schemas.microsoft.com/office/drawing/2014/main" val="1685964110"/>
                  </a:ext>
                </a:extLst>
              </a:tr>
            </a:tbl>
          </a:graphicData>
        </a:graphic>
      </p:graphicFrame>
      <p:sp>
        <p:nvSpPr>
          <p:cNvPr id="8" name="Rectangle 1">
            <a:extLst>
              <a:ext uri="{FF2B5EF4-FFF2-40B4-BE49-F238E27FC236}">
                <a16:creationId xmlns:a16="http://schemas.microsoft.com/office/drawing/2014/main" id="{702F474F-C4D2-E682-1605-F3C486D0AEA3}"/>
              </a:ext>
            </a:extLst>
          </p:cNvPr>
          <p:cNvSpPr>
            <a:spLocks noChangeArrowheads="1"/>
          </p:cNvSpPr>
          <p:nvPr/>
        </p:nvSpPr>
        <p:spPr bwMode="auto">
          <a:xfrm>
            <a:off x="2846388"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35719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AC8B4652-AC38-7BDA-6664-08F359D86F36}"/>
              </a:ext>
            </a:extLst>
          </p:cNvPr>
          <p:cNvSpPr txBox="1">
            <a:spLocks noChangeArrowheads="1"/>
          </p:cNvSpPr>
          <p:nvPr/>
        </p:nvSpPr>
        <p:spPr>
          <a:xfrm>
            <a:off x="2209800" y="381000"/>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Your chance now……</a:t>
            </a:r>
            <a:endParaRPr lang="en-GB" altLang="en-US" baseline="-25000" dirty="0"/>
          </a:p>
        </p:txBody>
      </p:sp>
      <p:graphicFrame>
        <p:nvGraphicFramePr>
          <p:cNvPr id="4" name="Table 3">
            <a:extLst>
              <a:ext uri="{FF2B5EF4-FFF2-40B4-BE49-F238E27FC236}">
                <a16:creationId xmlns:a16="http://schemas.microsoft.com/office/drawing/2014/main" id="{0C84D401-882A-8612-5177-C81F9758594F}"/>
              </a:ext>
            </a:extLst>
          </p:cNvPr>
          <p:cNvGraphicFramePr>
            <a:graphicFrameLocks noGrp="1"/>
          </p:cNvGraphicFramePr>
          <p:nvPr>
            <p:extLst>
              <p:ext uri="{D42A27DB-BD31-4B8C-83A1-F6EECF244321}">
                <p14:modId xmlns:p14="http://schemas.microsoft.com/office/powerpoint/2010/main" val="405079002"/>
              </p:ext>
            </p:extLst>
          </p:nvPr>
        </p:nvGraphicFramePr>
        <p:xfrm>
          <a:off x="716638" y="1973941"/>
          <a:ext cx="10515600" cy="2087880"/>
        </p:xfrm>
        <a:graphic>
          <a:graphicData uri="http://schemas.openxmlformats.org/drawingml/2006/table">
            <a:tbl>
              <a:tblPr/>
              <a:tblGrid>
                <a:gridCol w="5257800">
                  <a:extLst>
                    <a:ext uri="{9D8B030D-6E8A-4147-A177-3AD203B41FA5}">
                      <a16:colId xmlns:a16="http://schemas.microsoft.com/office/drawing/2014/main" val="1224808302"/>
                    </a:ext>
                  </a:extLst>
                </a:gridCol>
                <a:gridCol w="5257800">
                  <a:extLst>
                    <a:ext uri="{9D8B030D-6E8A-4147-A177-3AD203B41FA5}">
                      <a16:colId xmlns:a16="http://schemas.microsoft.com/office/drawing/2014/main" val="1887987960"/>
                    </a:ext>
                  </a:extLst>
                </a:gridCol>
              </a:tblGrid>
              <a:tr h="0">
                <a:tc>
                  <a:txBody>
                    <a:bodyPr/>
                    <a:lstStyle/>
                    <a:p>
                      <a:r>
                        <a:rPr lang="en-US" sz="2500" dirty="0"/>
                        <a:t>In groups, produce a WBS for ‘producing a group assignment for the Project management </a:t>
                      </a:r>
                      <a:r>
                        <a:rPr lang="en-US" sz="2500" dirty="0" err="1"/>
                        <a:t>class'</a:t>
                      </a:r>
                      <a:endParaRPr lang="en-US" sz="2500" dirty="0"/>
                    </a:p>
                  </a:txBody>
                  <a:tcPr anchor="ctr">
                    <a:lnL>
                      <a:noFill/>
                    </a:lnL>
                    <a:lnR>
                      <a:noFill/>
                    </a:lnR>
                    <a:lnT>
                      <a:noFill/>
                    </a:lnT>
                    <a:lnB>
                      <a:noFill/>
                    </a:lnB>
                    <a:noFill/>
                  </a:tcPr>
                </a:tc>
                <a:tc>
                  <a:txBody>
                    <a:bodyPr/>
                    <a:lstStyle/>
                    <a:p>
                      <a:pPr algn="r" rtl="1"/>
                      <a:r>
                        <a:rPr lang="ar-EG" sz="2500" dirty="0"/>
                        <a:t>في مجموعات، قم بإعداد هيكل تقسيم العمل (</a:t>
                      </a:r>
                      <a:r>
                        <a:rPr lang="en-US" sz="2500" dirty="0"/>
                        <a:t>WBS) </a:t>
                      </a:r>
                      <a:r>
                        <a:rPr lang="ar-EG" sz="2500" dirty="0"/>
                        <a:t>لإنتاج مهمة جماعية لفصل إدارة المشاريع</a:t>
                      </a:r>
                    </a:p>
                  </a:txBody>
                  <a:tcPr anchor="ctr">
                    <a:lnL>
                      <a:noFill/>
                    </a:lnL>
                    <a:lnR>
                      <a:noFill/>
                    </a:lnR>
                    <a:lnT>
                      <a:noFill/>
                    </a:lnT>
                    <a:lnB>
                      <a:noFill/>
                    </a:lnB>
                    <a:noFill/>
                  </a:tcPr>
                </a:tc>
                <a:extLst>
                  <a:ext uri="{0D108BD9-81ED-4DB2-BD59-A6C34878D82A}">
                    <a16:rowId xmlns:a16="http://schemas.microsoft.com/office/drawing/2014/main" val="1220091606"/>
                  </a:ext>
                </a:extLst>
              </a:tr>
              <a:tr h="0">
                <a:tc>
                  <a:txBody>
                    <a:bodyPr/>
                    <a:lstStyle/>
                    <a:p>
                      <a:r>
                        <a:rPr lang="en-US" sz="2500"/>
                        <a:t>Assume the output for this is an assignment that meets requirements</a:t>
                      </a:r>
                    </a:p>
                  </a:txBody>
                  <a:tcPr anchor="ctr">
                    <a:lnL>
                      <a:noFill/>
                    </a:lnL>
                    <a:lnR>
                      <a:noFill/>
                    </a:lnR>
                    <a:lnT>
                      <a:noFill/>
                    </a:lnT>
                    <a:lnB>
                      <a:noFill/>
                    </a:lnB>
                    <a:noFill/>
                  </a:tcPr>
                </a:tc>
                <a:tc>
                  <a:txBody>
                    <a:bodyPr/>
                    <a:lstStyle/>
                    <a:p>
                      <a:pPr algn="r" rtl="1"/>
                      <a:r>
                        <a:rPr lang="ar-EG" sz="2500" dirty="0"/>
                        <a:t>افترض أن الناتج لهذه المهمة هو تقديم مشروع يلبي المتطلبات</a:t>
                      </a:r>
                    </a:p>
                  </a:txBody>
                  <a:tcPr anchor="ctr">
                    <a:lnL>
                      <a:noFill/>
                    </a:lnL>
                    <a:lnR>
                      <a:noFill/>
                    </a:lnR>
                    <a:lnT>
                      <a:noFill/>
                    </a:lnT>
                    <a:lnB>
                      <a:noFill/>
                    </a:lnB>
                    <a:noFill/>
                  </a:tcPr>
                </a:tc>
                <a:extLst>
                  <a:ext uri="{0D108BD9-81ED-4DB2-BD59-A6C34878D82A}">
                    <a16:rowId xmlns:a16="http://schemas.microsoft.com/office/drawing/2014/main" val="2218110124"/>
                  </a:ext>
                </a:extLst>
              </a:tr>
            </a:tbl>
          </a:graphicData>
        </a:graphic>
      </p:graphicFrame>
      <p:sp>
        <p:nvSpPr>
          <p:cNvPr id="8" name="Rectangle 1">
            <a:extLst>
              <a:ext uri="{FF2B5EF4-FFF2-40B4-BE49-F238E27FC236}">
                <a16:creationId xmlns:a16="http://schemas.microsoft.com/office/drawing/2014/main" id="{8D00C007-F4E8-549F-A608-EAEAFD60DE6F}"/>
              </a:ext>
            </a:extLst>
          </p:cNvPr>
          <p:cNvSpPr>
            <a:spLocks noChangeArrowheads="1"/>
          </p:cNvSpPr>
          <p:nvPr/>
        </p:nvSpPr>
        <p:spPr bwMode="auto">
          <a:xfrm>
            <a:off x="838200" y="3178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11854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E5E02BC-C023-3336-D61F-0D9E7994D4DA}"/>
              </a:ext>
            </a:extLst>
          </p:cNvPr>
          <p:cNvSpPr txBox="1">
            <a:spLocks noChangeArrowheads="1"/>
          </p:cNvSpPr>
          <p:nvPr/>
        </p:nvSpPr>
        <p:spPr>
          <a:xfrm>
            <a:off x="719431" y="258580"/>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dirty="0"/>
              <a:t>Bill of materials</a:t>
            </a:r>
            <a:r>
              <a:rPr lang="ar-EG" altLang="en-US" dirty="0"/>
              <a:t>قائمة المواد </a:t>
            </a:r>
            <a:endParaRPr lang="en-US" altLang="en-US" dirty="0"/>
          </a:p>
        </p:txBody>
      </p:sp>
      <p:graphicFrame>
        <p:nvGraphicFramePr>
          <p:cNvPr id="4" name="Table 3">
            <a:extLst>
              <a:ext uri="{FF2B5EF4-FFF2-40B4-BE49-F238E27FC236}">
                <a16:creationId xmlns:a16="http://schemas.microsoft.com/office/drawing/2014/main" id="{8D4D496F-6CD0-9D92-68EB-C5D978BD1E40}"/>
              </a:ext>
            </a:extLst>
          </p:cNvPr>
          <p:cNvGraphicFramePr>
            <a:graphicFrameLocks noGrp="1"/>
          </p:cNvGraphicFramePr>
          <p:nvPr>
            <p:extLst>
              <p:ext uri="{D42A27DB-BD31-4B8C-83A1-F6EECF244321}">
                <p14:modId xmlns:p14="http://schemas.microsoft.com/office/powerpoint/2010/main" val="3428174858"/>
              </p:ext>
            </p:extLst>
          </p:nvPr>
        </p:nvGraphicFramePr>
        <p:xfrm>
          <a:off x="695400" y="1737360"/>
          <a:ext cx="10515600" cy="4389120"/>
        </p:xfrm>
        <a:graphic>
          <a:graphicData uri="http://schemas.openxmlformats.org/drawingml/2006/table">
            <a:tbl>
              <a:tblPr/>
              <a:tblGrid>
                <a:gridCol w="5257800">
                  <a:extLst>
                    <a:ext uri="{9D8B030D-6E8A-4147-A177-3AD203B41FA5}">
                      <a16:colId xmlns:a16="http://schemas.microsoft.com/office/drawing/2014/main" val="3123346656"/>
                    </a:ext>
                  </a:extLst>
                </a:gridCol>
                <a:gridCol w="5257800">
                  <a:extLst>
                    <a:ext uri="{9D8B030D-6E8A-4147-A177-3AD203B41FA5}">
                      <a16:colId xmlns:a16="http://schemas.microsoft.com/office/drawing/2014/main" val="3903327892"/>
                    </a:ext>
                  </a:extLst>
                </a:gridCol>
              </a:tblGrid>
              <a:tr h="0">
                <a:tc>
                  <a:txBody>
                    <a:bodyPr/>
                    <a:lstStyle/>
                    <a:p>
                      <a:r>
                        <a:rPr lang="en-US" sz="2200" b="1" dirty="0"/>
                        <a:t>A bill of materials (BOM) is a formal and complete hierarchical documentation of the specific items that need to be included in a finished product.</a:t>
                      </a:r>
                    </a:p>
                  </a:txBody>
                  <a:tcPr anchor="ctr">
                    <a:lnL>
                      <a:noFill/>
                    </a:lnL>
                    <a:lnR>
                      <a:noFill/>
                    </a:lnR>
                    <a:lnT>
                      <a:noFill/>
                    </a:lnT>
                    <a:lnB>
                      <a:noFill/>
                    </a:lnB>
                    <a:noFill/>
                  </a:tcPr>
                </a:tc>
                <a:tc>
                  <a:txBody>
                    <a:bodyPr/>
                    <a:lstStyle/>
                    <a:p>
                      <a:pPr algn="r" rtl="1"/>
                      <a:r>
                        <a:rPr lang="ar-EG" sz="2200" dirty="0"/>
                        <a:t>قائمة المواد (</a:t>
                      </a:r>
                      <a:r>
                        <a:rPr lang="en-US" sz="2200" dirty="0"/>
                        <a:t>BOM</a:t>
                      </a:r>
                      <a:r>
                        <a:rPr lang="ar-EG" sz="2200" dirty="0"/>
                        <a:t>)</a:t>
                      </a:r>
                      <a:r>
                        <a:rPr lang="en-US" sz="2200" dirty="0"/>
                        <a:t> </a:t>
                      </a:r>
                      <a:r>
                        <a:rPr lang="ar-EG" sz="2200" dirty="0"/>
                        <a:t>هي وثيقة رسمية وكاملة تحتوي على جميع العناصر التي يجب تضمينها في المنتج النهائي بشكل هرمي.</a:t>
                      </a:r>
                    </a:p>
                  </a:txBody>
                  <a:tcPr anchor="ctr">
                    <a:lnL>
                      <a:noFill/>
                    </a:lnL>
                    <a:lnR>
                      <a:noFill/>
                    </a:lnR>
                    <a:lnT>
                      <a:noFill/>
                    </a:lnT>
                    <a:lnB>
                      <a:noFill/>
                    </a:lnB>
                    <a:noFill/>
                  </a:tcPr>
                </a:tc>
                <a:extLst>
                  <a:ext uri="{0D108BD9-81ED-4DB2-BD59-A6C34878D82A}">
                    <a16:rowId xmlns:a16="http://schemas.microsoft.com/office/drawing/2014/main" val="1480225402"/>
                  </a:ext>
                </a:extLst>
              </a:tr>
              <a:tr h="0">
                <a:tc>
                  <a:txBody>
                    <a:bodyPr/>
                    <a:lstStyle/>
                    <a:p>
                      <a:r>
                        <a:rPr lang="en-US" sz="2200" b="1"/>
                        <a:t>This list can include specific components, assemblies, and subassemblies.</a:t>
                      </a:r>
                    </a:p>
                  </a:txBody>
                  <a:tcPr anchor="ctr">
                    <a:lnL>
                      <a:noFill/>
                    </a:lnL>
                    <a:lnR>
                      <a:noFill/>
                    </a:lnR>
                    <a:lnT>
                      <a:noFill/>
                    </a:lnT>
                    <a:lnB>
                      <a:noFill/>
                    </a:lnB>
                    <a:noFill/>
                  </a:tcPr>
                </a:tc>
                <a:tc>
                  <a:txBody>
                    <a:bodyPr/>
                    <a:lstStyle/>
                    <a:p>
                      <a:pPr algn="r" rtl="1"/>
                      <a:r>
                        <a:rPr lang="ar-EG" sz="2200"/>
                        <a:t>يمكن أن تتضمن هذه القائمة مكونات معينة، وتجميعات، وتجميعات فرعية.</a:t>
                      </a:r>
                    </a:p>
                  </a:txBody>
                  <a:tcPr anchor="ctr">
                    <a:lnL>
                      <a:noFill/>
                    </a:lnL>
                    <a:lnR>
                      <a:noFill/>
                    </a:lnR>
                    <a:lnT>
                      <a:noFill/>
                    </a:lnT>
                    <a:lnB>
                      <a:noFill/>
                    </a:lnB>
                    <a:noFill/>
                  </a:tcPr>
                </a:tc>
                <a:extLst>
                  <a:ext uri="{0D108BD9-81ED-4DB2-BD59-A6C34878D82A}">
                    <a16:rowId xmlns:a16="http://schemas.microsoft.com/office/drawing/2014/main" val="2498795807"/>
                  </a:ext>
                </a:extLst>
              </a:tr>
              <a:tr h="0">
                <a:tc>
                  <a:txBody>
                    <a:bodyPr/>
                    <a:lstStyle/>
                    <a:p>
                      <a:r>
                        <a:rPr lang="en-US" sz="2200" b="1"/>
                        <a:t>Bills of materials can be drafted at the onset of a project as part of the estimating and budgeting process and can also be used in the determination of scheduling.</a:t>
                      </a:r>
                    </a:p>
                  </a:txBody>
                  <a:tcPr anchor="ctr">
                    <a:lnL>
                      <a:noFill/>
                    </a:lnL>
                    <a:lnR>
                      <a:noFill/>
                    </a:lnR>
                    <a:lnT>
                      <a:noFill/>
                    </a:lnT>
                    <a:lnB>
                      <a:noFill/>
                    </a:lnB>
                    <a:noFill/>
                  </a:tcPr>
                </a:tc>
                <a:tc>
                  <a:txBody>
                    <a:bodyPr/>
                    <a:lstStyle/>
                    <a:p>
                      <a:pPr algn="r" rtl="1"/>
                      <a:r>
                        <a:rPr lang="ar-EG" sz="2200" dirty="0"/>
                        <a:t>يمكن إعداد قوائم المواد في بداية المشروع كجزء من عملية التقدير </a:t>
                      </a:r>
                      <a:r>
                        <a:rPr lang="ar-EG" sz="2200" dirty="0" err="1"/>
                        <a:t>والميزنة</a:t>
                      </a:r>
                      <a:r>
                        <a:rPr lang="ar-EG" sz="2200" dirty="0"/>
                        <a:t>، ويمكن استخدامها أيضًا في تحديد الجدولة.</a:t>
                      </a:r>
                    </a:p>
                  </a:txBody>
                  <a:tcPr anchor="ctr">
                    <a:lnL>
                      <a:noFill/>
                    </a:lnL>
                    <a:lnR>
                      <a:noFill/>
                    </a:lnR>
                    <a:lnT>
                      <a:noFill/>
                    </a:lnT>
                    <a:lnB>
                      <a:noFill/>
                    </a:lnB>
                    <a:noFill/>
                  </a:tcPr>
                </a:tc>
                <a:extLst>
                  <a:ext uri="{0D108BD9-81ED-4DB2-BD59-A6C34878D82A}">
                    <a16:rowId xmlns:a16="http://schemas.microsoft.com/office/drawing/2014/main" val="2159465853"/>
                  </a:ext>
                </a:extLst>
              </a:tr>
              <a:tr h="0">
                <a:tc>
                  <a:txBody>
                    <a:bodyPr/>
                    <a:lstStyle/>
                    <a:p>
                      <a:r>
                        <a:rPr lang="en-US" sz="2200" b="1" dirty="0"/>
                        <a:t>Bills of materials are used in a number of different industries.</a:t>
                      </a:r>
                    </a:p>
                  </a:txBody>
                  <a:tcPr anchor="ctr">
                    <a:lnL>
                      <a:noFill/>
                    </a:lnL>
                    <a:lnR>
                      <a:noFill/>
                    </a:lnR>
                    <a:lnT>
                      <a:noFill/>
                    </a:lnT>
                    <a:lnB>
                      <a:noFill/>
                    </a:lnB>
                    <a:noFill/>
                  </a:tcPr>
                </a:tc>
                <a:tc>
                  <a:txBody>
                    <a:bodyPr/>
                    <a:lstStyle/>
                    <a:p>
                      <a:pPr algn="r" rtl="1"/>
                      <a:r>
                        <a:rPr lang="ar-EG" sz="2200" dirty="0"/>
                        <a:t>تُستخدم قوائم المواد في عدد من الصناعات المختلفة.</a:t>
                      </a:r>
                    </a:p>
                  </a:txBody>
                  <a:tcPr anchor="ctr">
                    <a:lnL>
                      <a:noFill/>
                    </a:lnL>
                    <a:lnR>
                      <a:noFill/>
                    </a:lnR>
                    <a:lnT>
                      <a:noFill/>
                    </a:lnT>
                    <a:lnB>
                      <a:noFill/>
                    </a:lnB>
                    <a:noFill/>
                  </a:tcPr>
                </a:tc>
                <a:extLst>
                  <a:ext uri="{0D108BD9-81ED-4DB2-BD59-A6C34878D82A}">
                    <a16:rowId xmlns:a16="http://schemas.microsoft.com/office/drawing/2014/main" val="4249196201"/>
                  </a:ext>
                </a:extLst>
              </a:tr>
            </a:tbl>
          </a:graphicData>
        </a:graphic>
      </p:graphicFrame>
      <p:sp>
        <p:nvSpPr>
          <p:cNvPr id="8" name="Rectangle 1">
            <a:extLst>
              <a:ext uri="{FF2B5EF4-FFF2-40B4-BE49-F238E27FC236}">
                <a16:creationId xmlns:a16="http://schemas.microsoft.com/office/drawing/2014/main" id="{A111FBC4-1BBF-432D-A8F0-89A454837990}"/>
              </a:ext>
            </a:extLst>
          </p:cNvPr>
          <p:cNvSpPr>
            <a:spLocks noChangeArrowheads="1"/>
          </p:cNvSpPr>
          <p:nvPr/>
        </p:nvSpPr>
        <p:spPr bwMode="auto">
          <a:xfrm>
            <a:off x="838200" y="21272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23418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33F11DE4-063F-626B-62AB-B6469FF0AB6F}"/>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Bill of materials</a:t>
            </a:r>
            <a:r>
              <a:rPr lang="ar-EG" altLang="en-US" dirty="0"/>
              <a:t>قائمة المواد       </a:t>
            </a:r>
            <a:endParaRPr lang="en-US" altLang="en-US" dirty="0"/>
          </a:p>
        </p:txBody>
      </p:sp>
      <p:graphicFrame>
        <p:nvGraphicFramePr>
          <p:cNvPr id="4" name="Table 3">
            <a:extLst>
              <a:ext uri="{FF2B5EF4-FFF2-40B4-BE49-F238E27FC236}">
                <a16:creationId xmlns:a16="http://schemas.microsoft.com/office/drawing/2014/main" id="{7368011B-F019-E348-C9A9-AC3B327433B3}"/>
              </a:ext>
            </a:extLst>
          </p:cNvPr>
          <p:cNvGraphicFramePr>
            <a:graphicFrameLocks noGrp="1"/>
          </p:cNvGraphicFramePr>
          <p:nvPr>
            <p:extLst>
              <p:ext uri="{D42A27DB-BD31-4B8C-83A1-F6EECF244321}">
                <p14:modId xmlns:p14="http://schemas.microsoft.com/office/powerpoint/2010/main" val="2395345772"/>
              </p:ext>
            </p:extLst>
          </p:nvPr>
        </p:nvGraphicFramePr>
        <p:xfrm>
          <a:off x="670000" y="1310996"/>
          <a:ext cx="10515600" cy="4785360"/>
        </p:xfrm>
        <a:graphic>
          <a:graphicData uri="http://schemas.openxmlformats.org/drawingml/2006/table">
            <a:tbl>
              <a:tblPr/>
              <a:tblGrid>
                <a:gridCol w="5257800">
                  <a:extLst>
                    <a:ext uri="{9D8B030D-6E8A-4147-A177-3AD203B41FA5}">
                      <a16:colId xmlns:a16="http://schemas.microsoft.com/office/drawing/2014/main" val="2626854679"/>
                    </a:ext>
                  </a:extLst>
                </a:gridCol>
                <a:gridCol w="5257800">
                  <a:extLst>
                    <a:ext uri="{9D8B030D-6E8A-4147-A177-3AD203B41FA5}">
                      <a16:colId xmlns:a16="http://schemas.microsoft.com/office/drawing/2014/main" val="2779507470"/>
                    </a:ext>
                  </a:extLst>
                </a:gridCol>
              </a:tblGrid>
              <a:tr h="0">
                <a:tc>
                  <a:txBody>
                    <a:bodyPr/>
                    <a:lstStyle/>
                    <a:p>
                      <a:r>
                        <a:rPr lang="en-US" sz="2200" b="1" dirty="0"/>
                        <a:t>One rather simplistic example of a bill of material would be the following. In a plant devoted to the manufacture and packaging of a billiards set for retail sale, the bill of materials would include all components required to be in the final box for sale (billiards cues, billiards balls, chalk, billiards table), all of the assemblies required (assembling the pool cues, assembling the billiards table), and all subassemblies (attaching the felt surface to the billiards table, etc.). The bill of materials is typically one of the first items drafted upon project inception.</a:t>
                      </a:r>
                    </a:p>
                  </a:txBody>
                  <a:tcPr anchor="ctr">
                    <a:lnL>
                      <a:noFill/>
                    </a:lnL>
                    <a:lnR>
                      <a:noFill/>
                    </a:lnR>
                    <a:lnT>
                      <a:noFill/>
                    </a:lnT>
                    <a:lnB>
                      <a:noFill/>
                    </a:lnB>
                    <a:noFill/>
                  </a:tcPr>
                </a:tc>
                <a:tc>
                  <a:txBody>
                    <a:bodyPr/>
                    <a:lstStyle/>
                    <a:p>
                      <a:pPr algn="r" rtl="1"/>
                      <a:r>
                        <a:rPr lang="ar-EG" sz="2200" dirty="0"/>
                        <a:t>مثال بسيط على قائمة المواد سيكون كما يلي. في مصنع مخصص لتصنيع وتغليف مجموعة بلياردو للبيع بالتجزئة، ستتضمن قائمة المواد جميع المكونات المطلوبة لتكون في الصندوق النهائي للبيع (عصي البلياردو، كرات البلياردو، الطباشير، طاولة البلياردو)، وجميع التجميعات المطلوبة (تجميع عصي البلياردو، تجميع طاولة البلياردو)، وجميع التجميعات الفرعية (تركيب سطح اللباد على طاولة البلياردو، إلخ). عادة ما تكون قائمة المواد واحدة من أول العناصر التي يتم إعدادها عند بدء المشروع.</a:t>
                      </a:r>
                    </a:p>
                  </a:txBody>
                  <a:tcPr anchor="ctr">
                    <a:lnL>
                      <a:noFill/>
                    </a:lnL>
                    <a:lnR>
                      <a:noFill/>
                    </a:lnR>
                    <a:lnT>
                      <a:noFill/>
                    </a:lnT>
                    <a:lnB>
                      <a:noFill/>
                    </a:lnB>
                    <a:noFill/>
                  </a:tcPr>
                </a:tc>
                <a:extLst>
                  <a:ext uri="{0D108BD9-81ED-4DB2-BD59-A6C34878D82A}">
                    <a16:rowId xmlns:a16="http://schemas.microsoft.com/office/drawing/2014/main" val="626758034"/>
                  </a:ext>
                </a:extLst>
              </a:tr>
            </a:tbl>
          </a:graphicData>
        </a:graphic>
      </p:graphicFrame>
      <p:sp>
        <p:nvSpPr>
          <p:cNvPr id="9" name="Rectangle 1">
            <a:extLst>
              <a:ext uri="{FF2B5EF4-FFF2-40B4-BE49-F238E27FC236}">
                <a16:creationId xmlns:a16="http://schemas.microsoft.com/office/drawing/2014/main" id="{AB0009B1-D0D4-0292-9008-8229DFAD83A1}"/>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8646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4" descr="NCV 4 Project Management Hands-On Support Slide Show - Module 2">
            <a:extLst>
              <a:ext uri="{FF2B5EF4-FFF2-40B4-BE49-F238E27FC236}">
                <a16:creationId xmlns:a16="http://schemas.microsoft.com/office/drawing/2014/main" id="{829E365A-286B-4EDC-3A85-66AFC1E76D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56272"/>
            <a:ext cx="12140419" cy="5501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583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49AA4B-CCE4-41B2-7564-4B89C5FB88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7566B6-8AAD-379C-F2BF-B7385FBE1DBE}"/>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22BD87-80FC-9763-9E05-98B31C470E51}"/>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BE7CD7-43EB-25A3-29EC-E8B7590877D9}"/>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27B1B5-6DBA-47CA-2AE9-2185E7184C8E}"/>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FB205FD-1696-93AA-72C3-AD046D928455}"/>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E836736-2AA3-A220-3143-0D083F375AC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7077316-6662-5CA6-6429-1C7CEEF2F238}"/>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Planning</a:t>
            </a:r>
            <a:r>
              <a:rPr lang="ar-EG" altLang="en-US" dirty="0"/>
              <a:t> تخطيط النطاق      </a:t>
            </a:r>
            <a:endParaRPr lang="en-US" altLang="en-US" dirty="0"/>
          </a:p>
        </p:txBody>
      </p:sp>
      <p:graphicFrame>
        <p:nvGraphicFramePr>
          <p:cNvPr id="4" name="Table 3">
            <a:extLst>
              <a:ext uri="{FF2B5EF4-FFF2-40B4-BE49-F238E27FC236}">
                <a16:creationId xmlns:a16="http://schemas.microsoft.com/office/drawing/2014/main" id="{F3FEFAE8-628C-9C9B-76F1-8866D3E76701}"/>
              </a:ext>
            </a:extLst>
          </p:cNvPr>
          <p:cNvGraphicFramePr>
            <a:graphicFrameLocks noGrp="1"/>
          </p:cNvGraphicFramePr>
          <p:nvPr>
            <p:extLst>
              <p:ext uri="{D42A27DB-BD31-4B8C-83A1-F6EECF244321}">
                <p14:modId xmlns:p14="http://schemas.microsoft.com/office/powerpoint/2010/main" val="2324262744"/>
              </p:ext>
            </p:extLst>
          </p:nvPr>
        </p:nvGraphicFramePr>
        <p:xfrm>
          <a:off x="1315491" y="1932937"/>
          <a:ext cx="9250018" cy="2590800"/>
        </p:xfrm>
        <a:graphic>
          <a:graphicData uri="http://schemas.openxmlformats.org/drawingml/2006/table">
            <a:tbl>
              <a:tblPr/>
              <a:tblGrid>
                <a:gridCol w="4625009">
                  <a:extLst>
                    <a:ext uri="{9D8B030D-6E8A-4147-A177-3AD203B41FA5}">
                      <a16:colId xmlns:a16="http://schemas.microsoft.com/office/drawing/2014/main" val="490595581"/>
                    </a:ext>
                  </a:extLst>
                </a:gridCol>
                <a:gridCol w="4625009">
                  <a:extLst>
                    <a:ext uri="{9D8B030D-6E8A-4147-A177-3AD203B41FA5}">
                      <a16:colId xmlns:a16="http://schemas.microsoft.com/office/drawing/2014/main" val="3001542939"/>
                    </a:ext>
                  </a:extLst>
                </a:gridCol>
              </a:tblGrid>
              <a:tr h="391870">
                <a:tc>
                  <a:txBody>
                    <a:bodyPr/>
                    <a:lstStyle/>
                    <a:p>
                      <a:r>
                        <a:rPr lang="en-US" sz="2000" b="1" u="none" dirty="0">
                          <a:solidFill>
                            <a:schemeClr val="tx1"/>
                          </a:solidFill>
                        </a:rPr>
                        <a:t>Project initiation</a:t>
                      </a:r>
                    </a:p>
                  </a:txBody>
                  <a:tcPr anchor="ctr">
                    <a:lnL>
                      <a:noFill/>
                    </a:lnL>
                    <a:lnR>
                      <a:noFill/>
                    </a:lnR>
                    <a:lnT>
                      <a:noFill/>
                    </a:lnT>
                    <a:lnB>
                      <a:noFill/>
                    </a:lnB>
                    <a:noFill/>
                  </a:tcPr>
                </a:tc>
                <a:tc>
                  <a:txBody>
                    <a:bodyPr/>
                    <a:lstStyle/>
                    <a:p>
                      <a:pPr algn="r" rtl="1"/>
                      <a:r>
                        <a:rPr lang="ar-EG" sz="2000" u="none" dirty="0">
                          <a:solidFill>
                            <a:schemeClr val="tx1"/>
                          </a:solidFill>
                        </a:rPr>
                        <a:t>الالتزام ببدء المرحلة التالية من المشروع</a:t>
                      </a:r>
                    </a:p>
                  </a:txBody>
                  <a:tcPr anchor="ctr">
                    <a:lnL>
                      <a:noFill/>
                    </a:lnL>
                    <a:lnR>
                      <a:noFill/>
                    </a:lnR>
                    <a:lnT>
                      <a:noFill/>
                    </a:lnT>
                    <a:lnB>
                      <a:noFill/>
                    </a:lnB>
                    <a:noFill/>
                  </a:tcPr>
                </a:tc>
                <a:extLst>
                  <a:ext uri="{0D108BD9-81ED-4DB2-BD59-A6C34878D82A}">
                    <a16:rowId xmlns:a16="http://schemas.microsoft.com/office/drawing/2014/main" val="1350064533"/>
                  </a:ext>
                </a:extLst>
              </a:tr>
              <a:tr h="391870">
                <a:tc>
                  <a:txBody>
                    <a:bodyPr/>
                    <a:lstStyle/>
                    <a:p>
                      <a:r>
                        <a:rPr lang="en-US" sz="2000" b="1" u="none" dirty="0">
                          <a:solidFill>
                            <a:schemeClr val="tx1"/>
                          </a:solidFill>
                        </a:rPr>
                        <a:t>Scope planning</a:t>
                      </a:r>
                    </a:p>
                  </a:txBody>
                  <a:tcPr anchor="ctr">
                    <a:lnL>
                      <a:noFill/>
                    </a:lnL>
                    <a:lnR>
                      <a:noFill/>
                    </a:lnR>
                    <a:lnT>
                      <a:noFill/>
                    </a:lnT>
                    <a:lnB>
                      <a:noFill/>
                    </a:lnB>
                    <a:noFill/>
                  </a:tcPr>
                </a:tc>
                <a:tc>
                  <a:txBody>
                    <a:bodyPr/>
                    <a:lstStyle/>
                    <a:p>
                      <a:pPr algn="r" rtl="1"/>
                      <a:r>
                        <a:rPr lang="ar-EG" sz="2000" u="none" dirty="0">
                          <a:solidFill>
                            <a:schemeClr val="tx1"/>
                          </a:solidFill>
                        </a:rPr>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a16="http://schemas.microsoft.com/office/drawing/2014/main" val="1251170020"/>
                  </a:ext>
                </a:extLst>
              </a:tr>
              <a:tr h="391870">
                <a:tc>
                  <a:txBody>
                    <a:bodyPr/>
                    <a:lstStyle/>
                    <a:p>
                      <a:r>
                        <a:rPr lang="en-US" sz="2000" b="1" u="sng" dirty="0">
                          <a:solidFill>
                            <a:schemeClr val="accent1"/>
                          </a:solidFill>
                        </a:rPr>
                        <a:t>Scope verification</a:t>
                      </a:r>
                    </a:p>
                  </a:txBody>
                  <a:tcPr anchor="ctr">
                    <a:lnL>
                      <a:noFill/>
                    </a:lnL>
                    <a:lnR>
                      <a:noFill/>
                    </a:lnR>
                    <a:lnT>
                      <a:noFill/>
                    </a:lnT>
                    <a:lnB>
                      <a:noFill/>
                    </a:lnB>
                    <a:noFill/>
                  </a:tcPr>
                </a:tc>
                <a:tc>
                  <a:txBody>
                    <a:bodyPr/>
                    <a:lstStyle/>
                    <a:p>
                      <a:pPr algn="r" rtl="1"/>
                      <a:r>
                        <a:rPr lang="ar-EG" sz="2000" u="sng" dirty="0">
                          <a:solidFill>
                            <a:schemeClr val="accent1"/>
                          </a:solidFill>
                        </a:rPr>
                        <a:t>توثيق قبول نطاق المشروع</a:t>
                      </a:r>
                    </a:p>
                  </a:txBody>
                  <a:tcPr anchor="ctr">
                    <a:lnL>
                      <a:noFill/>
                    </a:lnL>
                    <a:lnR>
                      <a:noFill/>
                    </a:lnR>
                    <a:lnT>
                      <a:noFill/>
                    </a:lnT>
                    <a:lnB>
                      <a:noFill/>
                    </a:lnB>
                    <a:noFill/>
                  </a:tcPr>
                </a:tc>
                <a:extLst>
                  <a:ext uri="{0D108BD9-81ED-4DB2-BD59-A6C34878D82A}">
                    <a16:rowId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a16="http://schemas.microsoft.com/office/drawing/2014/main" val="486357728"/>
                  </a:ext>
                </a:extLst>
              </a:tr>
            </a:tbl>
          </a:graphicData>
        </a:graphic>
      </p:graphicFrame>
    </p:spTree>
    <p:extLst>
      <p:ext uri="{BB962C8B-B14F-4D97-AF65-F5344CB8AC3E}">
        <p14:creationId xmlns:p14="http://schemas.microsoft.com/office/powerpoint/2010/main" val="405688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2ACEC65-3B78-1B65-CD09-49F304DED625}"/>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t>Scope Verification</a:t>
            </a:r>
            <a:r>
              <a:rPr lang="ar-EG" altLang="en-US" b="1" dirty="0"/>
              <a:t> اعتماد النطاق     </a:t>
            </a:r>
            <a:endParaRPr lang="en-US" altLang="en-US" b="1" dirty="0"/>
          </a:p>
        </p:txBody>
      </p:sp>
      <p:graphicFrame>
        <p:nvGraphicFramePr>
          <p:cNvPr id="4" name="Table 3">
            <a:extLst>
              <a:ext uri="{FF2B5EF4-FFF2-40B4-BE49-F238E27FC236}">
                <a16:creationId xmlns:a16="http://schemas.microsoft.com/office/drawing/2014/main" id="{972B271F-859B-EBB0-DC3F-F5340F74B1F6}"/>
              </a:ext>
            </a:extLst>
          </p:cNvPr>
          <p:cNvGraphicFramePr>
            <a:graphicFrameLocks noGrp="1"/>
          </p:cNvGraphicFramePr>
          <p:nvPr>
            <p:extLst>
              <p:ext uri="{D42A27DB-BD31-4B8C-83A1-F6EECF244321}">
                <p14:modId xmlns:p14="http://schemas.microsoft.com/office/powerpoint/2010/main" val="133667362"/>
              </p:ext>
            </p:extLst>
          </p:nvPr>
        </p:nvGraphicFramePr>
        <p:xfrm>
          <a:off x="725420" y="2197457"/>
          <a:ext cx="10515600" cy="1676400"/>
        </p:xfrm>
        <a:graphic>
          <a:graphicData uri="http://schemas.openxmlformats.org/drawingml/2006/table">
            <a:tbl>
              <a:tblPr/>
              <a:tblGrid>
                <a:gridCol w="5257800">
                  <a:extLst>
                    <a:ext uri="{9D8B030D-6E8A-4147-A177-3AD203B41FA5}">
                      <a16:colId xmlns:a16="http://schemas.microsoft.com/office/drawing/2014/main" val="3599824200"/>
                    </a:ext>
                  </a:extLst>
                </a:gridCol>
                <a:gridCol w="5257800">
                  <a:extLst>
                    <a:ext uri="{9D8B030D-6E8A-4147-A177-3AD203B41FA5}">
                      <a16:colId xmlns:a16="http://schemas.microsoft.com/office/drawing/2014/main" val="3824811764"/>
                    </a:ext>
                  </a:extLst>
                </a:gridCol>
              </a:tblGrid>
              <a:tr h="0">
                <a:tc>
                  <a:txBody>
                    <a:bodyPr/>
                    <a:lstStyle/>
                    <a:p>
                      <a:pPr algn="ctr"/>
                      <a:r>
                        <a:rPr lang="en-US" sz="2300" b="1" dirty="0"/>
                        <a:t>Scope Verification</a:t>
                      </a:r>
                    </a:p>
                  </a:txBody>
                  <a:tcPr anchor="ctr">
                    <a:lnL>
                      <a:noFill/>
                    </a:lnL>
                    <a:lnR>
                      <a:noFill/>
                    </a:lnR>
                    <a:lnT>
                      <a:noFill/>
                    </a:lnT>
                    <a:lnB>
                      <a:noFill/>
                    </a:lnB>
                    <a:noFill/>
                  </a:tcPr>
                </a:tc>
                <a:tc>
                  <a:txBody>
                    <a:bodyPr/>
                    <a:lstStyle/>
                    <a:p>
                      <a:pPr algn="ctr" rtl="1"/>
                      <a:r>
                        <a:rPr lang="ar-EG" sz="2300" b="1" dirty="0"/>
                        <a:t>التحقق من النطاق</a:t>
                      </a:r>
                    </a:p>
                  </a:txBody>
                  <a:tcPr anchor="ctr">
                    <a:lnL>
                      <a:noFill/>
                    </a:lnL>
                    <a:lnR>
                      <a:noFill/>
                    </a:lnR>
                    <a:lnT>
                      <a:noFill/>
                    </a:lnT>
                    <a:lnB>
                      <a:noFill/>
                    </a:lnB>
                    <a:noFill/>
                  </a:tcPr>
                </a:tc>
                <a:extLst>
                  <a:ext uri="{0D108BD9-81ED-4DB2-BD59-A6C34878D82A}">
                    <a16:rowId xmlns:a16="http://schemas.microsoft.com/office/drawing/2014/main" val="3029195806"/>
                  </a:ext>
                </a:extLst>
              </a:tr>
              <a:tr h="0">
                <a:tc>
                  <a:txBody>
                    <a:bodyPr/>
                    <a:lstStyle/>
                    <a:p>
                      <a:r>
                        <a:rPr lang="en-US" sz="2300"/>
                        <a:t>Formalising acceptance by stakeholders</a:t>
                      </a:r>
                    </a:p>
                  </a:txBody>
                  <a:tcPr anchor="ctr">
                    <a:lnL>
                      <a:noFill/>
                    </a:lnL>
                    <a:lnR>
                      <a:noFill/>
                    </a:lnR>
                    <a:lnT>
                      <a:noFill/>
                    </a:lnT>
                    <a:lnB>
                      <a:noFill/>
                    </a:lnB>
                    <a:noFill/>
                  </a:tcPr>
                </a:tc>
                <a:tc>
                  <a:txBody>
                    <a:bodyPr/>
                    <a:lstStyle/>
                    <a:p>
                      <a:pPr algn="r" rtl="1"/>
                      <a:r>
                        <a:rPr lang="ar-EG" sz="2300" dirty="0"/>
                        <a:t>توثيق قبول أصحاب المصلحة</a:t>
                      </a:r>
                    </a:p>
                  </a:txBody>
                  <a:tcPr anchor="ctr">
                    <a:lnL>
                      <a:noFill/>
                    </a:lnL>
                    <a:lnR>
                      <a:noFill/>
                    </a:lnR>
                    <a:lnT>
                      <a:noFill/>
                    </a:lnT>
                    <a:lnB>
                      <a:noFill/>
                    </a:lnB>
                    <a:noFill/>
                  </a:tcPr>
                </a:tc>
                <a:extLst>
                  <a:ext uri="{0D108BD9-81ED-4DB2-BD59-A6C34878D82A}">
                    <a16:rowId xmlns:a16="http://schemas.microsoft.com/office/drawing/2014/main" val="369637794"/>
                  </a:ext>
                </a:extLst>
              </a:tr>
              <a:tr h="0">
                <a:tc>
                  <a:txBody>
                    <a:bodyPr/>
                    <a:lstStyle/>
                    <a:p>
                      <a:r>
                        <a:rPr lang="en-US" sz="2300"/>
                        <a:t>Requires the outputs from the previous stages of the scope management</a:t>
                      </a:r>
                    </a:p>
                  </a:txBody>
                  <a:tcPr anchor="ctr">
                    <a:lnL>
                      <a:noFill/>
                    </a:lnL>
                    <a:lnR>
                      <a:noFill/>
                    </a:lnR>
                    <a:lnT>
                      <a:noFill/>
                    </a:lnT>
                    <a:lnB>
                      <a:noFill/>
                    </a:lnB>
                    <a:noFill/>
                  </a:tcPr>
                </a:tc>
                <a:tc>
                  <a:txBody>
                    <a:bodyPr/>
                    <a:lstStyle/>
                    <a:p>
                      <a:pPr algn="r" rtl="1"/>
                      <a:r>
                        <a:rPr lang="ar-EG" sz="2300" dirty="0"/>
                        <a:t>يتطلب المخرجات من المراحل السابقة لإدارة النطاق</a:t>
                      </a:r>
                    </a:p>
                  </a:txBody>
                  <a:tcPr anchor="ctr">
                    <a:lnL>
                      <a:noFill/>
                    </a:lnL>
                    <a:lnR>
                      <a:noFill/>
                    </a:lnR>
                    <a:lnT>
                      <a:noFill/>
                    </a:lnT>
                    <a:lnB>
                      <a:noFill/>
                    </a:lnB>
                    <a:noFill/>
                  </a:tcPr>
                </a:tc>
                <a:extLst>
                  <a:ext uri="{0D108BD9-81ED-4DB2-BD59-A6C34878D82A}">
                    <a16:rowId xmlns:a16="http://schemas.microsoft.com/office/drawing/2014/main" val="3530003892"/>
                  </a:ext>
                </a:extLst>
              </a:tr>
            </a:tbl>
          </a:graphicData>
        </a:graphic>
      </p:graphicFrame>
      <p:sp>
        <p:nvSpPr>
          <p:cNvPr id="9" name="Rectangle 1">
            <a:extLst>
              <a:ext uri="{FF2B5EF4-FFF2-40B4-BE49-F238E27FC236}">
                <a16:creationId xmlns:a16="http://schemas.microsoft.com/office/drawing/2014/main" id="{0211E3E4-9155-9D82-A9DE-56583873B265}"/>
              </a:ext>
            </a:extLst>
          </p:cNvPr>
          <p:cNvSpPr>
            <a:spLocks noChangeArrowheads="1"/>
          </p:cNvSpPr>
          <p:nvPr/>
        </p:nvSpPr>
        <p:spPr bwMode="auto">
          <a:xfrm>
            <a:off x="838200" y="3132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861732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462D1-4573-ED3D-F8FB-60C7DF8B17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51DDAF-CAB2-BC64-243D-1EE1BA80BFC5}"/>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32ED3C8-E6B3-311E-FEA1-EAD77AB4C01F}"/>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B80480-B491-786A-87E4-E5B4C1C9E10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776F1D9-FED0-FC2F-45FD-FE5179C9D1D2}"/>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A238162-BFB1-71C1-B24C-59DA9D08B5E6}"/>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C8F4F1B-5834-1139-8C56-3D0BE299B86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3E93BE05-20C2-95C7-0B0E-405842CC103A}"/>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Planning</a:t>
            </a:r>
            <a:r>
              <a:rPr lang="ar-EG" altLang="en-US" dirty="0"/>
              <a:t> تخطيط النطاق      </a:t>
            </a:r>
            <a:endParaRPr lang="en-US" altLang="en-US" dirty="0"/>
          </a:p>
        </p:txBody>
      </p:sp>
      <p:graphicFrame>
        <p:nvGraphicFramePr>
          <p:cNvPr id="4" name="Table 3">
            <a:extLst>
              <a:ext uri="{FF2B5EF4-FFF2-40B4-BE49-F238E27FC236}">
                <a16:creationId xmlns:a16="http://schemas.microsoft.com/office/drawing/2014/main" id="{5ADFE2BB-0183-9DD3-31BB-542E4BE1774F}"/>
              </a:ext>
            </a:extLst>
          </p:cNvPr>
          <p:cNvGraphicFramePr>
            <a:graphicFrameLocks noGrp="1"/>
          </p:cNvGraphicFramePr>
          <p:nvPr>
            <p:extLst>
              <p:ext uri="{D42A27DB-BD31-4B8C-83A1-F6EECF244321}">
                <p14:modId xmlns:p14="http://schemas.microsoft.com/office/powerpoint/2010/main" val="725038528"/>
              </p:ext>
            </p:extLst>
          </p:nvPr>
        </p:nvGraphicFramePr>
        <p:xfrm>
          <a:off x="1315491" y="1932937"/>
          <a:ext cx="9250018" cy="2590800"/>
        </p:xfrm>
        <a:graphic>
          <a:graphicData uri="http://schemas.openxmlformats.org/drawingml/2006/table">
            <a:tbl>
              <a:tblPr/>
              <a:tblGrid>
                <a:gridCol w="4625009">
                  <a:extLst>
                    <a:ext uri="{9D8B030D-6E8A-4147-A177-3AD203B41FA5}">
                      <a16:colId xmlns:a16="http://schemas.microsoft.com/office/drawing/2014/main" val="490595581"/>
                    </a:ext>
                  </a:extLst>
                </a:gridCol>
                <a:gridCol w="4625009">
                  <a:extLst>
                    <a:ext uri="{9D8B030D-6E8A-4147-A177-3AD203B41FA5}">
                      <a16:colId xmlns:a16="http://schemas.microsoft.com/office/drawing/2014/main" val="3001542939"/>
                    </a:ext>
                  </a:extLst>
                </a:gridCol>
              </a:tblGrid>
              <a:tr h="391870">
                <a:tc>
                  <a:txBody>
                    <a:bodyPr/>
                    <a:lstStyle/>
                    <a:p>
                      <a:r>
                        <a:rPr lang="en-US" sz="2000" b="1" u="none" dirty="0">
                          <a:solidFill>
                            <a:schemeClr val="tx1"/>
                          </a:solidFill>
                        </a:rPr>
                        <a:t>Project initiation</a:t>
                      </a:r>
                    </a:p>
                  </a:txBody>
                  <a:tcPr anchor="ctr">
                    <a:lnL>
                      <a:noFill/>
                    </a:lnL>
                    <a:lnR>
                      <a:noFill/>
                    </a:lnR>
                    <a:lnT>
                      <a:noFill/>
                    </a:lnT>
                    <a:lnB>
                      <a:noFill/>
                    </a:lnB>
                    <a:noFill/>
                  </a:tcPr>
                </a:tc>
                <a:tc>
                  <a:txBody>
                    <a:bodyPr/>
                    <a:lstStyle/>
                    <a:p>
                      <a:pPr algn="r" rtl="1"/>
                      <a:r>
                        <a:rPr lang="ar-EG" sz="2000" u="none" dirty="0">
                          <a:solidFill>
                            <a:schemeClr val="tx1"/>
                          </a:solidFill>
                        </a:rPr>
                        <a:t>الالتزام ببدء المرحلة التالية من المشروع</a:t>
                      </a:r>
                    </a:p>
                  </a:txBody>
                  <a:tcPr anchor="ctr">
                    <a:lnL>
                      <a:noFill/>
                    </a:lnL>
                    <a:lnR>
                      <a:noFill/>
                    </a:lnR>
                    <a:lnT>
                      <a:noFill/>
                    </a:lnT>
                    <a:lnB>
                      <a:noFill/>
                    </a:lnB>
                    <a:noFill/>
                  </a:tcPr>
                </a:tc>
                <a:extLst>
                  <a:ext uri="{0D108BD9-81ED-4DB2-BD59-A6C34878D82A}">
                    <a16:rowId xmlns:a16="http://schemas.microsoft.com/office/drawing/2014/main" val="1350064533"/>
                  </a:ext>
                </a:extLst>
              </a:tr>
              <a:tr h="391870">
                <a:tc>
                  <a:txBody>
                    <a:bodyPr/>
                    <a:lstStyle/>
                    <a:p>
                      <a:r>
                        <a:rPr lang="en-US" sz="2000" b="1" u="none" dirty="0">
                          <a:solidFill>
                            <a:schemeClr val="tx1"/>
                          </a:solidFill>
                        </a:rPr>
                        <a:t>Scope planning</a:t>
                      </a:r>
                    </a:p>
                  </a:txBody>
                  <a:tcPr anchor="ctr">
                    <a:lnL>
                      <a:noFill/>
                    </a:lnL>
                    <a:lnR>
                      <a:noFill/>
                    </a:lnR>
                    <a:lnT>
                      <a:noFill/>
                    </a:lnT>
                    <a:lnB>
                      <a:noFill/>
                    </a:lnB>
                    <a:noFill/>
                  </a:tcPr>
                </a:tc>
                <a:tc>
                  <a:txBody>
                    <a:bodyPr/>
                    <a:lstStyle/>
                    <a:p>
                      <a:pPr algn="r" rtl="1"/>
                      <a:r>
                        <a:rPr lang="ar-EG" sz="2000" u="none" dirty="0">
                          <a:solidFill>
                            <a:schemeClr val="tx1"/>
                          </a:solidFill>
                        </a:rPr>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a16="http://schemas.microsoft.com/office/drawing/2014/main" val="1251170020"/>
                  </a:ext>
                </a:extLst>
              </a:tr>
              <a:tr h="391870">
                <a:tc>
                  <a:txBody>
                    <a:bodyPr/>
                    <a:lstStyle/>
                    <a:p>
                      <a:r>
                        <a:rPr lang="en-US" sz="2000" b="1" u="none" dirty="0">
                          <a:solidFill>
                            <a:schemeClr val="tx1"/>
                          </a:solidFill>
                        </a:rPr>
                        <a:t>Scope verification</a:t>
                      </a:r>
                    </a:p>
                  </a:txBody>
                  <a:tcPr anchor="ctr">
                    <a:lnL>
                      <a:noFill/>
                    </a:lnL>
                    <a:lnR>
                      <a:noFill/>
                    </a:lnR>
                    <a:lnT>
                      <a:noFill/>
                    </a:lnT>
                    <a:lnB>
                      <a:noFill/>
                    </a:lnB>
                    <a:noFill/>
                  </a:tcPr>
                </a:tc>
                <a:tc>
                  <a:txBody>
                    <a:bodyPr/>
                    <a:lstStyle/>
                    <a:p>
                      <a:pPr algn="r" rtl="1"/>
                      <a:r>
                        <a:rPr lang="ar-EG" sz="2000" u="none" dirty="0">
                          <a:solidFill>
                            <a:schemeClr val="tx1"/>
                          </a:solidFill>
                        </a:rPr>
                        <a:t>توثيق قبول نطاق المشروع</a:t>
                      </a:r>
                    </a:p>
                  </a:txBody>
                  <a:tcPr anchor="ctr">
                    <a:lnL>
                      <a:noFill/>
                    </a:lnL>
                    <a:lnR>
                      <a:noFill/>
                    </a:lnR>
                    <a:lnT>
                      <a:noFill/>
                    </a:lnT>
                    <a:lnB>
                      <a:noFill/>
                    </a:lnB>
                    <a:noFill/>
                  </a:tcPr>
                </a:tc>
                <a:extLst>
                  <a:ext uri="{0D108BD9-81ED-4DB2-BD59-A6C34878D82A}">
                    <a16:rowId xmlns:a16="http://schemas.microsoft.com/office/drawing/2014/main" val="4135361907"/>
                  </a:ext>
                </a:extLst>
              </a:tr>
              <a:tr h="391870">
                <a:tc>
                  <a:txBody>
                    <a:bodyPr/>
                    <a:lstStyle/>
                    <a:p>
                      <a:r>
                        <a:rPr lang="en-US" sz="2000" b="1" u="sng" dirty="0">
                          <a:solidFill>
                            <a:schemeClr val="accent1"/>
                          </a:solidFill>
                        </a:rPr>
                        <a:t>Scope change control</a:t>
                      </a:r>
                    </a:p>
                  </a:txBody>
                  <a:tcPr anchor="ctr">
                    <a:lnL>
                      <a:noFill/>
                    </a:lnL>
                    <a:lnR>
                      <a:noFill/>
                    </a:lnR>
                    <a:lnT>
                      <a:noFill/>
                    </a:lnT>
                    <a:lnB>
                      <a:noFill/>
                    </a:lnB>
                    <a:noFill/>
                  </a:tcPr>
                </a:tc>
                <a:tc>
                  <a:txBody>
                    <a:bodyPr/>
                    <a:lstStyle/>
                    <a:p>
                      <a:pPr algn="r" rtl="1"/>
                      <a:r>
                        <a:rPr lang="ar-EG" sz="2000" u="sng" dirty="0">
                          <a:solidFill>
                            <a:schemeClr val="accent1"/>
                          </a:solidFill>
                        </a:rPr>
                        <a:t>التحكم في تغييرات نطاق المشروع</a:t>
                      </a:r>
                    </a:p>
                  </a:txBody>
                  <a:tcPr anchor="ctr">
                    <a:lnL>
                      <a:noFill/>
                    </a:lnL>
                    <a:lnR>
                      <a:noFill/>
                    </a:lnR>
                    <a:lnT>
                      <a:noFill/>
                    </a:lnT>
                    <a:lnB>
                      <a:noFill/>
                    </a:lnB>
                    <a:noFill/>
                  </a:tcPr>
                </a:tc>
                <a:extLst>
                  <a:ext uri="{0D108BD9-81ED-4DB2-BD59-A6C34878D82A}">
                    <a16:rowId xmlns:a16="http://schemas.microsoft.com/office/drawing/2014/main" val="486357728"/>
                  </a:ext>
                </a:extLst>
              </a:tr>
            </a:tbl>
          </a:graphicData>
        </a:graphic>
      </p:graphicFrame>
    </p:spTree>
    <p:extLst>
      <p:ext uri="{BB962C8B-B14F-4D97-AF65-F5344CB8AC3E}">
        <p14:creationId xmlns:p14="http://schemas.microsoft.com/office/powerpoint/2010/main" val="3412882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C8FDEA3-81B7-743F-EE76-47C03BEEB506}"/>
              </a:ext>
            </a:extLst>
          </p:cNvPr>
          <p:cNvSpPr txBox="1">
            <a:spLocks noChangeArrowheads="1"/>
          </p:cNvSpPr>
          <p:nvPr/>
        </p:nvSpPr>
        <p:spPr>
          <a:xfrm>
            <a:off x="1411627" y="-19272"/>
            <a:ext cx="9969934"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dirty="0"/>
              <a:t>Scope Change Control</a:t>
            </a:r>
            <a:endParaRPr lang="ar-EG" altLang="en-US" dirty="0"/>
          </a:p>
          <a:p>
            <a:pPr algn="ctr"/>
            <a:r>
              <a:rPr lang="ar-EG" dirty="0"/>
              <a:t>التحكم في تغييرات النطاق</a:t>
            </a:r>
          </a:p>
          <a:p>
            <a:endParaRPr lang="ar-EG" dirty="0"/>
          </a:p>
          <a:p>
            <a:endParaRPr lang="ar-EG" altLang="en-US" dirty="0"/>
          </a:p>
          <a:p>
            <a:endParaRPr lang="en-US" altLang="en-US" dirty="0"/>
          </a:p>
        </p:txBody>
      </p:sp>
      <p:graphicFrame>
        <p:nvGraphicFramePr>
          <p:cNvPr id="4" name="Table 3">
            <a:extLst>
              <a:ext uri="{FF2B5EF4-FFF2-40B4-BE49-F238E27FC236}">
                <a16:creationId xmlns:a16="http://schemas.microsoft.com/office/drawing/2014/main" id="{C5F509A3-A8BE-9404-5478-87709664E4A2}"/>
              </a:ext>
            </a:extLst>
          </p:cNvPr>
          <p:cNvGraphicFramePr>
            <a:graphicFrameLocks noGrp="1"/>
          </p:cNvGraphicFramePr>
          <p:nvPr>
            <p:extLst>
              <p:ext uri="{D42A27DB-BD31-4B8C-83A1-F6EECF244321}">
                <p14:modId xmlns:p14="http://schemas.microsoft.com/office/powerpoint/2010/main" val="121872443"/>
              </p:ext>
            </p:extLst>
          </p:nvPr>
        </p:nvGraphicFramePr>
        <p:xfrm>
          <a:off x="981000" y="2139220"/>
          <a:ext cx="10515600" cy="2468880"/>
        </p:xfrm>
        <a:graphic>
          <a:graphicData uri="http://schemas.openxmlformats.org/drawingml/2006/table">
            <a:tbl>
              <a:tblPr/>
              <a:tblGrid>
                <a:gridCol w="5257800">
                  <a:extLst>
                    <a:ext uri="{9D8B030D-6E8A-4147-A177-3AD203B41FA5}">
                      <a16:colId xmlns:a16="http://schemas.microsoft.com/office/drawing/2014/main" val="1447658947"/>
                    </a:ext>
                  </a:extLst>
                </a:gridCol>
                <a:gridCol w="5257800">
                  <a:extLst>
                    <a:ext uri="{9D8B030D-6E8A-4147-A177-3AD203B41FA5}">
                      <a16:colId xmlns:a16="http://schemas.microsoft.com/office/drawing/2014/main" val="1283651412"/>
                    </a:ext>
                  </a:extLst>
                </a:gridCol>
              </a:tblGrid>
              <a:tr h="0">
                <a:tc>
                  <a:txBody>
                    <a:bodyPr/>
                    <a:lstStyle/>
                    <a:p>
                      <a:r>
                        <a:rPr lang="en-US" sz="2400" dirty="0"/>
                        <a:t>A very important part of project management</a:t>
                      </a:r>
                    </a:p>
                  </a:txBody>
                  <a:tcPr anchor="ctr">
                    <a:lnL>
                      <a:noFill/>
                    </a:lnL>
                    <a:lnR>
                      <a:noFill/>
                    </a:lnR>
                    <a:lnT>
                      <a:noFill/>
                    </a:lnT>
                    <a:lnB>
                      <a:noFill/>
                    </a:lnB>
                    <a:noFill/>
                  </a:tcPr>
                </a:tc>
                <a:tc>
                  <a:txBody>
                    <a:bodyPr/>
                    <a:lstStyle/>
                    <a:p>
                      <a:pPr algn="r" rtl="1"/>
                      <a:r>
                        <a:rPr lang="ar-EG" sz="2400" dirty="0"/>
                        <a:t>جزء مهم جداً من إدارة المشروع</a:t>
                      </a:r>
                    </a:p>
                  </a:txBody>
                  <a:tcPr anchor="ctr">
                    <a:lnL>
                      <a:noFill/>
                    </a:lnL>
                    <a:lnR>
                      <a:noFill/>
                    </a:lnR>
                    <a:lnT>
                      <a:noFill/>
                    </a:lnT>
                    <a:lnB>
                      <a:noFill/>
                    </a:lnB>
                    <a:noFill/>
                  </a:tcPr>
                </a:tc>
                <a:extLst>
                  <a:ext uri="{0D108BD9-81ED-4DB2-BD59-A6C34878D82A}">
                    <a16:rowId xmlns:a16="http://schemas.microsoft.com/office/drawing/2014/main" val="2342373519"/>
                  </a:ext>
                </a:extLst>
              </a:tr>
              <a:tr h="0">
                <a:tc>
                  <a:txBody>
                    <a:bodyPr/>
                    <a:lstStyle/>
                    <a:p>
                      <a:r>
                        <a:rPr lang="en-US" sz="2400"/>
                        <a:t>Determine and manage any changes that occur</a:t>
                      </a:r>
                    </a:p>
                  </a:txBody>
                  <a:tcPr anchor="ctr">
                    <a:lnL>
                      <a:noFill/>
                    </a:lnL>
                    <a:lnR>
                      <a:noFill/>
                    </a:lnR>
                    <a:lnT>
                      <a:noFill/>
                    </a:lnT>
                    <a:lnB>
                      <a:noFill/>
                    </a:lnB>
                    <a:noFill/>
                  </a:tcPr>
                </a:tc>
                <a:tc>
                  <a:txBody>
                    <a:bodyPr/>
                    <a:lstStyle/>
                    <a:p>
                      <a:pPr algn="r" rtl="1"/>
                      <a:r>
                        <a:rPr lang="ar-EG" sz="2400"/>
                        <a:t>تحديد وإدارة أي تغييرات تحدث</a:t>
                      </a:r>
                    </a:p>
                  </a:txBody>
                  <a:tcPr anchor="ctr">
                    <a:lnL>
                      <a:noFill/>
                    </a:lnL>
                    <a:lnR>
                      <a:noFill/>
                    </a:lnR>
                    <a:lnT>
                      <a:noFill/>
                    </a:lnT>
                    <a:lnB>
                      <a:noFill/>
                    </a:lnB>
                    <a:noFill/>
                  </a:tcPr>
                </a:tc>
                <a:extLst>
                  <a:ext uri="{0D108BD9-81ED-4DB2-BD59-A6C34878D82A}">
                    <a16:rowId xmlns:a16="http://schemas.microsoft.com/office/drawing/2014/main" val="264561092"/>
                  </a:ext>
                </a:extLst>
              </a:tr>
              <a:tr h="0">
                <a:tc>
                  <a:txBody>
                    <a:bodyPr/>
                    <a:lstStyle/>
                    <a:p>
                      <a:r>
                        <a:rPr lang="en-US" sz="2400"/>
                        <a:t>Normally a change request is submitted to the project office</a:t>
                      </a:r>
                    </a:p>
                  </a:txBody>
                  <a:tcPr anchor="ctr">
                    <a:lnL>
                      <a:noFill/>
                    </a:lnL>
                    <a:lnR>
                      <a:noFill/>
                    </a:lnR>
                    <a:lnT>
                      <a:noFill/>
                    </a:lnT>
                    <a:lnB>
                      <a:noFill/>
                    </a:lnB>
                    <a:noFill/>
                  </a:tcPr>
                </a:tc>
                <a:tc>
                  <a:txBody>
                    <a:bodyPr/>
                    <a:lstStyle/>
                    <a:p>
                      <a:pPr algn="r" rtl="1"/>
                      <a:r>
                        <a:rPr lang="ar-EG" sz="2400" dirty="0"/>
                        <a:t>عادةً ما يتم تقديم طلب تغيير إلى مكتب المشروع</a:t>
                      </a:r>
                    </a:p>
                  </a:txBody>
                  <a:tcPr anchor="ctr">
                    <a:lnL>
                      <a:noFill/>
                    </a:lnL>
                    <a:lnR>
                      <a:noFill/>
                    </a:lnR>
                    <a:lnT>
                      <a:noFill/>
                    </a:lnT>
                    <a:lnB>
                      <a:noFill/>
                    </a:lnB>
                    <a:noFill/>
                  </a:tcPr>
                </a:tc>
                <a:extLst>
                  <a:ext uri="{0D108BD9-81ED-4DB2-BD59-A6C34878D82A}">
                    <a16:rowId xmlns:a16="http://schemas.microsoft.com/office/drawing/2014/main" val="2373168880"/>
                  </a:ext>
                </a:extLst>
              </a:tr>
            </a:tbl>
          </a:graphicData>
        </a:graphic>
      </p:graphicFrame>
      <p:sp>
        <p:nvSpPr>
          <p:cNvPr id="8" name="Rectangle 1">
            <a:extLst>
              <a:ext uri="{FF2B5EF4-FFF2-40B4-BE49-F238E27FC236}">
                <a16:creationId xmlns:a16="http://schemas.microsoft.com/office/drawing/2014/main" id="{11A41BFB-2E08-9275-B3A5-27B358198ADD}"/>
              </a:ext>
            </a:extLst>
          </p:cNvPr>
          <p:cNvSpPr>
            <a:spLocks noChangeArrowheads="1"/>
          </p:cNvSpPr>
          <p:nvPr/>
        </p:nvSpPr>
        <p:spPr bwMode="auto">
          <a:xfrm>
            <a:off x="838200" y="29495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3553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60BEB075-D295-11F9-05CA-4AF17826DE06}"/>
              </a:ext>
            </a:extLst>
          </p:cNvPr>
          <p:cNvSpPr txBox="1">
            <a:spLocks noChangeArrowheads="1"/>
          </p:cNvSpPr>
          <p:nvPr/>
        </p:nvSpPr>
        <p:spPr>
          <a:xfrm>
            <a:off x="1981200" y="2190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Exercise 1</a:t>
            </a:r>
            <a:r>
              <a:rPr lang="ar-EG" altLang="en-US" dirty="0"/>
              <a:t>تمرين 1 :</a:t>
            </a:r>
            <a:endParaRPr lang="en-US" altLang="en-US" dirty="0"/>
          </a:p>
        </p:txBody>
      </p:sp>
      <p:graphicFrame>
        <p:nvGraphicFramePr>
          <p:cNvPr id="4" name="Table 3">
            <a:extLst>
              <a:ext uri="{FF2B5EF4-FFF2-40B4-BE49-F238E27FC236}">
                <a16:creationId xmlns:a16="http://schemas.microsoft.com/office/drawing/2014/main" id="{2A0EBDF9-974E-75E1-4C68-77F348DB264D}"/>
              </a:ext>
            </a:extLst>
          </p:cNvPr>
          <p:cNvGraphicFramePr>
            <a:graphicFrameLocks noGrp="1"/>
          </p:cNvGraphicFramePr>
          <p:nvPr>
            <p:extLst>
              <p:ext uri="{D42A27DB-BD31-4B8C-83A1-F6EECF244321}">
                <p14:modId xmlns:p14="http://schemas.microsoft.com/office/powerpoint/2010/main" val="3473194478"/>
              </p:ext>
            </p:extLst>
          </p:nvPr>
        </p:nvGraphicFramePr>
        <p:xfrm>
          <a:off x="888999" y="2049780"/>
          <a:ext cx="10515600" cy="3108960"/>
        </p:xfrm>
        <a:graphic>
          <a:graphicData uri="http://schemas.openxmlformats.org/drawingml/2006/table">
            <a:tbl>
              <a:tblPr/>
              <a:tblGrid>
                <a:gridCol w="5257800">
                  <a:extLst>
                    <a:ext uri="{9D8B030D-6E8A-4147-A177-3AD203B41FA5}">
                      <a16:colId xmlns:a16="http://schemas.microsoft.com/office/drawing/2014/main" val="3833128576"/>
                    </a:ext>
                  </a:extLst>
                </a:gridCol>
                <a:gridCol w="5257800">
                  <a:extLst>
                    <a:ext uri="{9D8B030D-6E8A-4147-A177-3AD203B41FA5}">
                      <a16:colId xmlns:a16="http://schemas.microsoft.com/office/drawing/2014/main" val="1539577097"/>
                    </a:ext>
                  </a:extLst>
                </a:gridCol>
              </a:tblGrid>
              <a:tr h="0">
                <a:tc>
                  <a:txBody>
                    <a:bodyPr/>
                    <a:lstStyle/>
                    <a:p>
                      <a:r>
                        <a:rPr lang="en-US" sz="2000" dirty="0"/>
                        <a:t>1. Name some things in a project that could be affected by changes in scope</a:t>
                      </a:r>
                    </a:p>
                  </a:txBody>
                  <a:tcPr anchor="ctr">
                    <a:lnL>
                      <a:noFill/>
                    </a:lnL>
                    <a:lnR>
                      <a:noFill/>
                    </a:lnR>
                    <a:lnT>
                      <a:noFill/>
                    </a:lnT>
                    <a:lnB>
                      <a:noFill/>
                    </a:lnB>
                    <a:noFill/>
                  </a:tcPr>
                </a:tc>
                <a:tc>
                  <a:txBody>
                    <a:bodyPr/>
                    <a:lstStyle/>
                    <a:p>
                      <a:pPr algn="r"/>
                      <a:r>
                        <a:rPr lang="ar-EG" sz="2000" dirty="0"/>
                        <a:t>1. اذكر بعض الأشياء في المشروع التي قد تتأثر بتغييرات النطاق</a:t>
                      </a:r>
                    </a:p>
                  </a:txBody>
                  <a:tcPr anchor="ctr">
                    <a:lnL>
                      <a:noFill/>
                    </a:lnL>
                    <a:lnR>
                      <a:noFill/>
                    </a:lnR>
                    <a:lnT>
                      <a:noFill/>
                    </a:lnT>
                    <a:lnB>
                      <a:noFill/>
                    </a:lnB>
                    <a:noFill/>
                  </a:tcPr>
                </a:tc>
                <a:extLst>
                  <a:ext uri="{0D108BD9-81ED-4DB2-BD59-A6C34878D82A}">
                    <a16:rowId xmlns:a16="http://schemas.microsoft.com/office/drawing/2014/main" val="1265406568"/>
                  </a:ext>
                </a:extLst>
              </a:tr>
              <a:tr h="0">
                <a:tc>
                  <a:txBody>
                    <a:bodyPr/>
                    <a:lstStyle/>
                    <a:p>
                      <a:r>
                        <a:rPr lang="en-US" sz="2000"/>
                        <a:t>2. Name and describe the 2 elements of scope management that deal with concept development?</a:t>
                      </a:r>
                    </a:p>
                  </a:txBody>
                  <a:tcPr anchor="ctr">
                    <a:lnL>
                      <a:noFill/>
                    </a:lnL>
                    <a:lnR>
                      <a:noFill/>
                    </a:lnR>
                    <a:lnT>
                      <a:noFill/>
                    </a:lnT>
                    <a:lnB>
                      <a:noFill/>
                    </a:lnB>
                    <a:noFill/>
                  </a:tcPr>
                </a:tc>
                <a:tc>
                  <a:txBody>
                    <a:bodyPr/>
                    <a:lstStyle/>
                    <a:p>
                      <a:pPr algn="r"/>
                      <a:r>
                        <a:rPr lang="ar-EG" sz="2000" dirty="0"/>
                        <a:t>2. اذكر ووضح العنصرين في إدارة النطاق اللذين يتعاملان مع تطوير المفهوم؟</a:t>
                      </a:r>
                    </a:p>
                  </a:txBody>
                  <a:tcPr anchor="ctr">
                    <a:lnL>
                      <a:noFill/>
                    </a:lnL>
                    <a:lnR>
                      <a:noFill/>
                    </a:lnR>
                    <a:lnT>
                      <a:noFill/>
                    </a:lnT>
                    <a:lnB>
                      <a:noFill/>
                    </a:lnB>
                    <a:noFill/>
                  </a:tcPr>
                </a:tc>
                <a:extLst>
                  <a:ext uri="{0D108BD9-81ED-4DB2-BD59-A6C34878D82A}">
                    <a16:rowId xmlns:a16="http://schemas.microsoft.com/office/drawing/2014/main" val="1221476016"/>
                  </a:ext>
                </a:extLst>
              </a:tr>
              <a:tr h="0">
                <a:tc>
                  <a:txBody>
                    <a:bodyPr/>
                    <a:lstStyle/>
                    <a:p>
                      <a:r>
                        <a:rPr lang="en-US" sz="2000"/>
                        <a:t>3. Name and describe the 2 elements that deal with providing the detail?</a:t>
                      </a:r>
                    </a:p>
                  </a:txBody>
                  <a:tcPr anchor="ctr">
                    <a:lnL>
                      <a:noFill/>
                    </a:lnL>
                    <a:lnR>
                      <a:noFill/>
                    </a:lnR>
                    <a:lnT>
                      <a:noFill/>
                    </a:lnT>
                    <a:lnB>
                      <a:noFill/>
                    </a:lnB>
                    <a:noFill/>
                  </a:tcPr>
                </a:tc>
                <a:tc>
                  <a:txBody>
                    <a:bodyPr/>
                    <a:lstStyle/>
                    <a:p>
                      <a:pPr algn="r"/>
                      <a:r>
                        <a:rPr lang="ar-EG" sz="2000"/>
                        <a:t>3. اذكر ووضح العنصرين اللذين يتعاملان مع توفير التفاصيل؟</a:t>
                      </a:r>
                    </a:p>
                  </a:txBody>
                  <a:tcPr anchor="ctr">
                    <a:lnL>
                      <a:noFill/>
                    </a:lnL>
                    <a:lnR>
                      <a:noFill/>
                    </a:lnR>
                    <a:lnT>
                      <a:noFill/>
                    </a:lnT>
                    <a:lnB>
                      <a:noFill/>
                    </a:lnB>
                    <a:noFill/>
                  </a:tcPr>
                </a:tc>
                <a:extLst>
                  <a:ext uri="{0D108BD9-81ED-4DB2-BD59-A6C34878D82A}">
                    <a16:rowId xmlns:a16="http://schemas.microsoft.com/office/drawing/2014/main" val="1333847048"/>
                  </a:ext>
                </a:extLst>
              </a:tr>
              <a:tr h="0">
                <a:tc>
                  <a:txBody>
                    <a:bodyPr/>
                    <a:lstStyle/>
                    <a:p>
                      <a:r>
                        <a:rPr lang="en-US" sz="2000"/>
                        <a:t>4. What is the most common tool for helping define the detail?</a:t>
                      </a:r>
                    </a:p>
                  </a:txBody>
                  <a:tcPr anchor="ctr">
                    <a:lnL>
                      <a:noFill/>
                    </a:lnL>
                    <a:lnR>
                      <a:noFill/>
                    </a:lnR>
                    <a:lnT>
                      <a:noFill/>
                    </a:lnT>
                    <a:lnB>
                      <a:noFill/>
                    </a:lnB>
                    <a:noFill/>
                  </a:tcPr>
                </a:tc>
                <a:tc>
                  <a:txBody>
                    <a:bodyPr/>
                    <a:lstStyle/>
                    <a:p>
                      <a:pPr algn="r"/>
                      <a:r>
                        <a:rPr lang="ar-EG" sz="2000" dirty="0"/>
                        <a:t>4. ما هو الأداة الأكثر شيوعًا للمساعدة في تحديد التفاصيل؟</a:t>
                      </a:r>
                    </a:p>
                  </a:txBody>
                  <a:tcPr anchor="ctr">
                    <a:lnL>
                      <a:noFill/>
                    </a:lnL>
                    <a:lnR>
                      <a:noFill/>
                    </a:lnR>
                    <a:lnT>
                      <a:noFill/>
                    </a:lnT>
                    <a:lnB>
                      <a:noFill/>
                    </a:lnB>
                    <a:noFill/>
                  </a:tcPr>
                </a:tc>
                <a:extLst>
                  <a:ext uri="{0D108BD9-81ED-4DB2-BD59-A6C34878D82A}">
                    <a16:rowId xmlns:a16="http://schemas.microsoft.com/office/drawing/2014/main" val="242043040"/>
                  </a:ext>
                </a:extLst>
              </a:tr>
            </a:tbl>
          </a:graphicData>
        </a:graphic>
      </p:graphicFrame>
      <p:sp>
        <p:nvSpPr>
          <p:cNvPr id="8" name="Rectangle 1">
            <a:extLst>
              <a:ext uri="{FF2B5EF4-FFF2-40B4-BE49-F238E27FC236}">
                <a16:creationId xmlns:a16="http://schemas.microsoft.com/office/drawing/2014/main" id="{E3B7AFFC-C65B-A33C-14FE-5E50AA674834}"/>
              </a:ext>
            </a:extLst>
          </p:cNvPr>
          <p:cNvSpPr>
            <a:spLocks noChangeArrowheads="1"/>
          </p:cNvSpPr>
          <p:nvPr/>
        </p:nvSpPr>
        <p:spPr bwMode="auto">
          <a:xfrm>
            <a:off x="670000" y="17907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5503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DE0CB3F-D5C3-09DB-8B3C-DA73C1FC64B6}"/>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graphicFrame>
        <p:nvGraphicFramePr>
          <p:cNvPr id="4" name="Table 3">
            <a:extLst>
              <a:ext uri="{FF2B5EF4-FFF2-40B4-BE49-F238E27FC236}">
                <a16:creationId xmlns:a16="http://schemas.microsoft.com/office/drawing/2014/main" id="{DB9AB1AD-DCE1-BCF7-4BAB-F18E65EECF6C}"/>
              </a:ext>
            </a:extLst>
          </p:cNvPr>
          <p:cNvGraphicFramePr>
            <a:graphicFrameLocks noGrp="1"/>
          </p:cNvGraphicFramePr>
          <p:nvPr>
            <p:extLst>
              <p:ext uri="{D42A27DB-BD31-4B8C-83A1-F6EECF244321}">
                <p14:modId xmlns:p14="http://schemas.microsoft.com/office/powerpoint/2010/main" val="2339624533"/>
              </p:ext>
            </p:extLst>
          </p:nvPr>
        </p:nvGraphicFramePr>
        <p:xfrm>
          <a:off x="670000" y="1333858"/>
          <a:ext cx="10740122" cy="4840804"/>
        </p:xfrm>
        <a:graphic>
          <a:graphicData uri="http://schemas.openxmlformats.org/drawingml/2006/table">
            <a:tbl>
              <a:tblPr/>
              <a:tblGrid>
                <a:gridCol w="5370061">
                  <a:extLst>
                    <a:ext uri="{9D8B030D-6E8A-4147-A177-3AD203B41FA5}">
                      <a16:colId xmlns:a16="http://schemas.microsoft.com/office/drawing/2014/main" val="2722936619"/>
                    </a:ext>
                  </a:extLst>
                </a:gridCol>
                <a:gridCol w="5370061">
                  <a:extLst>
                    <a:ext uri="{9D8B030D-6E8A-4147-A177-3AD203B41FA5}">
                      <a16:colId xmlns:a16="http://schemas.microsoft.com/office/drawing/2014/main" val="1200409158"/>
                    </a:ext>
                  </a:extLst>
                </a:gridCol>
              </a:tblGrid>
              <a:tr h="468606">
                <a:tc>
                  <a:txBody>
                    <a:bodyPr/>
                    <a:lstStyle/>
                    <a:p>
                      <a:r>
                        <a:rPr lang="en-US" sz="1700" dirty="0"/>
                        <a:t>1. Name some things in a project that could be affected by changes in scope</a:t>
                      </a:r>
                    </a:p>
                  </a:txBody>
                  <a:tcPr marL="66944" marR="66944" marT="33472" marB="33472" anchor="ctr">
                    <a:lnL>
                      <a:noFill/>
                    </a:lnL>
                    <a:lnR>
                      <a:noFill/>
                    </a:lnR>
                    <a:lnT>
                      <a:noFill/>
                    </a:lnT>
                    <a:lnB>
                      <a:noFill/>
                    </a:lnB>
                    <a:noFill/>
                  </a:tcPr>
                </a:tc>
                <a:tc>
                  <a:txBody>
                    <a:bodyPr/>
                    <a:lstStyle/>
                    <a:p>
                      <a:pPr algn="r" rtl="1"/>
                      <a:r>
                        <a:rPr lang="ar-EG" sz="1700" dirty="0"/>
                        <a:t>1. اذكر بعض الأشياء في المشروع التي قد تتأثر بتغييرات النطاق</a:t>
                      </a:r>
                    </a:p>
                  </a:txBody>
                  <a:tcPr marL="66944" marR="66944" marT="33472" marB="33472" anchor="ctr">
                    <a:lnL>
                      <a:noFill/>
                    </a:lnL>
                    <a:lnR>
                      <a:noFill/>
                    </a:lnR>
                    <a:lnT>
                      <a:noFill/>
                    </a:lnT>
                    <a:lnB>
                      <a:noFill/>
                    </a:lnB>
                    <a:noFill/>
                  </a:tcPr>
                </a:tc>
                <a:extLst>
                  <a:ext uri="{0D108BD9-81ED-4DB2-BD59-A6C34878D82A}">
                    <a16:rowId xmlns:a16="http://schemas.microsoft.com/office/drawing/2014/main" val="2685425391"/>
                  </a:ext>
                </a:extLst>
              </a:tr>
              <a:tr h="267775">
                <a:tc>
                  <a:txBody>
                    <a:bodyPr/>
                    <a:lstStyle/>
                    <a:p>
                      <a:r>
                        <a:rPr lang="en-US" sz="1700"/>
                        <a:t>- the schedule (more work or less work)</a:t>
                      </a:r>
                    </a:p>
                  </a:txBody>
                  <a:tcPr marL="66944" marR="66944" marT="33472" marB="33472" anchor="ctr">
                    <a:lnL>
                      <a:noFill/>
                    </a:lnL>
                    <a:lnR>
                      <a:noFill/>
                    </a:lnR>
                    <a:lnT>
                      <a:noFill/>
                    </a:lnT>
                    <a:lnB>
                      <a:noFill/>
                    </a:lnB>
                    <a:noFill/>
                  </a:tcPr>
                </a:tc>
                <a:tc>
                  <a:txBody>
                    <a:bodyPr/>
                    <a:lstStyle/>
                    <a:p>
                      <a:pPr algn="r" rtl="1"/>
                      <a:r>
                        <a:rPr lang="ar-EG" sz="1700"/>
                        <a:t>- الجدول الزمني (المزيد من العمل أو أقل)</a:t>
                      </a:r>
                    </a:p>
                  </a:txBody>
                  <a:tcPr marL="66944" marR="66944" marT="33472" marB="33472" anchor="ctr">
                    <a:lnL>
                      <a:noFill/>
                    </a:lnL>
                    <a:lnR>
                      <a:noFill/>
                    </a:lnR>
                    <a:lnT>
                      <a:noFill/>
                    </a:lnT>
                    <a:lnB>
                      <a:noFill/>
                    </a:lnB>
                    <a:noFill/>
                  </a:tcPr>
                </a:tc>
                <a:extLst>
                  <a:ext uri="{0D108BD9-81ED-4DB2-BD59-A6C34878D82A}">
                    <a16:rowId xmlns:a16="http://schemas.microsoft.com/office/drawing/2014/main" val="2254189410"/>
                  </a:ext>
                </a:extLst>
              </a:tr>
              <a:tr h="468606">
                <a:tc>
                  <a:txBody>
                    <a:bodyPr/>
                    <a:lstStyle/>
                    <a:p>
                      <a:r>
                        <a:rPr lang="en-US" sz="1700"/>
                        <a:t>- the cost (more or less resources needed, spec changes)</a:t>
                      </a:r>
                    </a:p>
                  </a:txBody>
                  <a:tcPr marL="66944" marR="66944" marT="33472" marB="33472" anchor="ctr">
                    <a:lnL>
                      <a:noFill/>
                    </a:lnL>
                    <a:lnR>
                      <a:noFill/>
                    </a:lnR>
                    <a:lnT>
                      <a:noFill/>
                    </a:lnT>
                    <a:lnB>
                      <a:noFill/>
                    </a:lnB>
                    <a:noFill/>
                  </a:tcPr>
                </a:tc>
                <a:tc>
                  <a:txBody>
                    <a:bodyPr/>
                    <a:lstStyle/>
                    <a:p>
                      <a:pPr algn="r" rtl="1"/>
                      <a:r>
                        <a:rPr lang="ar-EG" sz="1700"/>
                        <a:t>- التكلفة (الحاجة إلى المزيد أو أقل من الموارد، تغييرات في المواصفات)</a:t>
                      </a:r>
                    </a:p>
                  </a:txBody>
                  <a:tcPr marL="66944" marR="66944" marT="33472" marB="33472" anchor="ctr">
                    <a:lnL>
                      <a:noFill/>
                    </a:lnL>
                    <a:lnR>
                      <a:noFill/>
                    </a:lnR>
                    <a:lnT>
                      <a:noFill/>
                    </a:lnT>
                    <a:lnB>
                      <a:noFill/>
                    </a:lnB>
                    <a:noFill/>
                  </a:tcPr>
                </a:tc>
                <a:extLst>
                  <a:ext uri="{0D108BD9-81ED-4DB2-BD59-A6C34878D82A}">
                    <a16:rowId xmlns:a16="http://schemas.microsoft.com/office/drawing/2014/main" val="656880194"/>
                  </a:ext>
                </a:extLst>
              </a:tr>
              <a:tr h="468606">
                <a:tc>
                  <a:txBody>
                    <a:bodyPr/>
                    <a:lstStyle/>
                    <a:p>
                      <a:r>
                        <a:rPr lang="en-US" sz="1700"/>
                        <a:t>- the quality (changes may be unacceptable to customer)</a:t>
                      </a:r>
                    </a:p>
                  </a:txBody>
                  <a:tcPr marL="66944" marR="66944" marT="33472" marB="33472" anchor="ctr">
                    <a:lnL>
                      <a:noFill/>
                    </a:lnL>
                    <a:lnR>
                      <a:noFill/>
                    </a:lnR>
                    <a:lnT>
                      <a:noFill/>
                    </a:lnT>
                    <a:lnB>
                      <a:noFill/>
                    </a:lnB>
                    <a:noFill/>
                  </a:tcPr>
                </a:tc>
                <a:tc>
                  <a:txBody>
                    <a:bodyPr/>
                    <a:lstStyle/>
                    <a:p>
                      <a:pPr algn="r" rtl="1"/>
                      <a:r>
                        <a:rPr lang="ar-EG" sz="1700"/>
                        <a:t>- الجودة (قد تكون التغييرات غير مقبولة للعميل)</a:t>
                      </a:r>
                    </a:p>
                  </a:txBody>
                  <a:tcPr marL="66944" marR="66944" marT="33472" marB="33472" anchor="ctr">
                    <a:lnL>
                      <a:noFill/>
                    </a:lnL>
                    <a:lnR>
                      <a:noFill/>
                    </a:lnR>
                    <a:lnT>
                      <a:noFill/>
                    </a:lnT>
                    <a:lnB>
                      <a:noFill/>
                    </a:lnB>
                    <a:noFill/>
                  </a:tcPr>
                </a:tc>
                <a:extLst>
                  <a:ext uri="{0D108BD9-81ED-4DB2-BD59-A6C34878D82A}">
                    <a16:rowId xmlns:a16="http://schemas.microsoft.com/office/drawing/2014/main" val="3866897924"/>
                  </a:ext>
                </a:extLst>
              </a:tr>
              <a:tr h="267775">
                <a:tc>
                  <a:txBody>
                    <a:bodyPr/>
                    <a:lstStyle/>
                    <a:p>
                      <a:r>
                        <a:rPr lang="en-US" sz="1700"/>
                        <a:t>- the human resources (more or less staff)</a:t>
                      </a:r>
                    </a:p>
                  </a:txBody>
                  <a:tcPr marL="66944" marR="66944" marT="33472" marB="33472" anchor="ctr">
                    <a:lnL>
                      <a:noFill/>
                    </a:lnL>
                    <a:lnR>
                      <a:noFill/>
                    </a:lnR>
                    <a:lnT>
                      <a:noFill/>
                    </a:lnT>
                    <a:lnB>
                      <a:noFill/>
                    </a:lnB>
                    <a:noFill/>
                  </a:tcPr>
                </a:tc>
                <a:tc>
                  <a:txBody>
                    <a:bodyPr/>
                    <a:lstStyle/>
                    <a:p>
                      <a:pPr algn="r" rtl="1"/>
                      <a:r>
                        <a:rPr lang="ar-EG" sz="1700"/>
                        <a:t>- الموارد البشرية (المزيد أو أقل من الموظفين)</a:t>
                      </a:r>
                    </a:p>
                  </a:txBody>
                  <a:tcPr marL="66944" marR="66944" marT="33472" marB="33472" anchor="ctr">
                    <a:lnL>
                      <a:noFill/>
                    </a:lnL>
                    <a:lnR>
                      <a:noFill/>
                    </a:lnR>
                    <a:lnT>
                      <a:noFill/>
                    </a:lnT>
                    <a:lnB>
                      <a:noFill/>
                    </a:lnB>
                    <a:noFill/>
                  </a:tcPr>
                </a:tc>
                <a:extLst>
                  <a:ext uri="{0D108BD9-81ED-4DB2-BD59-A6C34878D82A}">
                    <a16:rowId xmlns:a16="http://schemas.microsoft.com/office/drawing/2014/main" val="2776379214"/>
                  </a:ext>
                </a:extLst>
              </a:tr>
              <a:tr h="468606">
                <a:tc>
                  <a:txBody>
                    <a:bodyPr/>
                    <a:lstStyle/>
                    <a:p>
                      <a:r>
                        <a:rPr lang="en-US" sz="1700"/>
                        <a:t>- Communication management (need for simple v sophisticated system)</a:t>
                      </a:r>
                    </a:p>
                  </a:txBody>
                  <a:tcPr marL="66944" marR="66944" marT="33472" marB="33472" anchor="ctr">
                    <a:lnL>
                      <a:noFill/>
                    </a:lnL>
                    <a:lnR>
                      <a:noFill/>
                    </a:lnR>
                    <a:lnT>
                      <a:noFill/>
                    </a:lnT>
                    <a:lnB>
                      <a:noFill/>
                    </a:lnB>
                    <a:noFill/>
                  </a:tcPr>
                </a:tc>
                <a:tc>
                  <a:txBody>
                    <a:bodyPr/>
                    <a:lstStyle/>
                    <a:p>
                      <a:pPr algn="r" rtl="1"/>
                      <a:r>
                        <a:rPr lang="ar-EG" sz="1700"/>
                        <a:t>- إدارة الاتصال (الحاجة لنظام بسيط مقابل نظام متقدم)</a:t>
                      </a:r>
                    </a:p>
                  </a:txBody>
                  <a:tcPr marL="66944" marR="66944" marT="33472" marB="33472" anchor="ctr">
                    <a:lnL>
                      <a:noFill/>
                    </a:lnL>
                    <a:lnR>
                      <a:noFill/>
                    </a:lnR>
                    <a:lnT>
                      <a:noFill/>
                    </a:lnT>
                    <a:lnB>
                      <a:noFill/>
                    </a:lnB>
                    <a:noFill/>
                  </a:tcPr>
                </a:tc>
                <a:extLst>
                  <a:ext uri="{0D108BD9-81ED-4DB2-BD59-A6C34878D82A}">
                    <a16:rowId xmlns:a16="http://schemas.microsoft.com/office/drawing/2014/main" val="129887426"/>
                  </a:ext>
                </a:extLst>
              </a:tr>
              <a:tr h="267775">
                <a:tc>
                  <a:txBody>
                    <a:bodyPr/>
                    <a:lstStyle/>
                    <a:p>
                      <a:r>
                        <a:rPr lang="en-US" sz="1700" dirty="0"/>
                        <a:t>- the risk exposure (might increase or decrease)</a:t>
                      </a:r>
                    </a:p>
                  </a:txBody>
                  <a:tcPr marL="66944" marR="66944" marT="33472" marB="33472" anchor="ctr">
                    <a:lnL>
                      <a:noFill/>
                    </a:lnL>
                    <a:lnR>
                      <a:noFill/>
                    </a:lnR>
                    <a:lnT>
                      <a:noFill/>
                    </a:lnT>
                    <a:lnB>
                      <a:noFill/>
                    </a:lnB>
                    <a:noFill/>
                  </a:tcPr>
                </a:tc>
                <a:tc>
                  <a:txBody>
                    <a:bodyPr/>
                    <a:lstStyle/>
                    <a:p>
                      <a:pPr algn="r" rtl="1"/>
                      <a:r>
                        <a:rPr lang="ar-EG" sz="1700"/>
                        <a:t>- التعرض للمخاطر (قد يزيد أو ينقص)</a:t>
                      </a:r>
                    </a:p>
                  </a:txBody>
                  <a:tcPr marL="66944" marR="66944" marT="33472" marB="33472" anchor="ctr">
                    <a:lnL>
                      <a:noFill/>
                    </a:lnL>
                    <a:lnR>
                      <a:noFill/>
                    </a:lnR>
                    <a:lnT>
                      <a:noFill/>
                    </a:lnT>
                    <a:lnB>
                      <a:noFill/>
                    </a:lnB>
                    <a:noFill/>
                  </a:tcPr>
                </a:tc>
                <a:extLst>
                  <a:ext uri="{0D108BD9-81ED-4DB2-BD59-A6C34878D82A}">
                    <a16:rowId xmlns:a16="http://schemas.microsoft.com/office/drawing/2014/main" val="3424061434"/>
                  </a:ext>
                </a:extLst>
              </a:tr>
              <a:tr h="468606">
                <a:tc>
                  <a:txBody>
                    <a:bodyPr/>
                    <a:lstStyle/>
                    <a:p>
                      <a:r>
                        <a:rPr lang="en-US" sz="1700"/>
                        <a:t>2. Name the 2 elements of scope management that deal with concept development?</a:t>
                      </a:r>
                    </a:p>
                  </a:txBody>
                  <a:tcPr marL="66944" marR="66944" marT="33472" marB="33472" anchor="ctr">
                    <a:lnL>
                      <a:noFill/>
                    </a:lnL>
                    <a:lnR>
                      <a:noFill/>
                    </a:lnR>
                    <a:lnT>
                      <a:noFill/>
                    </a:lnT>
                    <a:lnB>
                      <a:noFill/>
                    </a:lnB>
                    <a:noFill/>
                  </a:tcPr>
                </a:tc>
                <a:tc>
                  <a:txBody>
                    <a:bodyPr/>
                    <a:lstStyle/>
                    <a:p>
                      <a:pPr algn="r" rtl="1"/>
                      <a:r>
                        <a:rPr lang="ar-EG" sz="1700"/>
                        <a:t>2. اذكر العنصرين في إدارة النطاق اللذين يتعاملان مع تطوير المفهوم؟</a:t>
                      </a:r>
                    </a:p>
                  </a:txBody>
                  <a:tcPr marL="66944" marR="66944" marT="33472" marB="33472" anchor="ctr">
                    <a:lnL>
                      <a:noFill/>
                    </a:lnL>
                    <a:lnR>
                      <a:noFill/>
                    </a:lnR>
                    <a:lnT>
                      <a:noFill/>
                    </a:lnT>
                    <a:lnB>
                      <a:noFill/>
                    </a:lnB>
                    <a:noFill/>
                  </a:tcPr>
                </a:tc>
                <a:extLst>
                  <a:ext uri="{0D108BD9-81ED-4DB2-BD59-A6C34878D82A}">
                    <a16:rowId xmlns:a16="http://schemas.microsoft.com/office/drawing/2014/main" val="1397783078"/>
                  </a:ext>
                </a:extLst>
              </a:tr>
              <a:tr h="468606">
                <a:tc>
                  <a:txBody>
                    <a:bodyPr/>
                    <a:lstStyle/>
                    <a:p>
                      <a:r>
                        <a:rPr lang="en-US" sz="1700"/>
                        <a:t>- Project initiation – committing the organization to begin the next phase of the project</a:t>
                      </a:r>
                    </a:p>
                  </a:txBody>
                  <a:tcPr marL="66944" marR="66944" marT="33472" marB="33472" anchor="ctr">
                    <a:lnL>
                      <a:noFill/>
                    </a:lnL>
                    <a:lnR>
                      <a:noFill/>
                    </a:lnR>
                    <a:lnT>
                      <a:noFill/>
                    </a:lnT>
                    <a:lnB>
                      <a:noFill/>
                    </a:lnB>
                    <a:noFill/>
                  </a:tcPr>
                </a:tc>
                <a:tc>
                  <a:txBody>
                    <a:bodyPr/>
                    <a:lstStyle/>
                    <a:p>
                      <a:pPr algn="r" rtl="1"/>
                      <a:r>
                        <a:rPr lang="ar-EG" sz="1700"/>
                        <a:t>- بدء المشروع - التزام المنظمة ببدء المرحلة التالية من المشروع</a:t>
                      </a:r>
                    </a:p>
                  </a:txBody>
                  <a:tcPr marL="66944" marR="66944" marT="33472" marB="33472" anchor="ctr">
                    <a:lnL>
                      <a:noFill/>
                    </a:lnL>
                    <a:lnR>
                      <a:noFill/>
                    </a:lnR>
                    <a:lnT>
                      <a:noFill/>
                    </a:lnT>
                    <a:lnB>
                      <a:noFill/>
                    </a:lnB>
                    <a:noFill/>
                  </a:tcPr>
                </a:tc>
                <a:extLst>
                  <a:ext uri="{0D108BD9-81ED-4DB2-BD59-A6C34878D82A}">
                    <a16:rowId xmlns:a16="http://schemas.microsoft.com/office/drawing/2014/main" val="4163764759"/>
                  </a:ext>
                </a:extLst>
              </a:tr>
              <a:tr h="468606">
                <a:tc>
                  <a:txBody>
                    <a:bodyPr/>
                    <a:lstStyle/>
                    <a:p>
                      <a:r>
                        <a:rPr lang="en-US" sz="1700"/>
                        <a:t>- Scope planning – developing a written scope statement as the basis for future project decisions</a:t>
                      </a:r>
                    </a:p>
                  </a:txBody>
                  <a:tcPr marL="66944" marR="66944" marT="33472" marB="33472" anchor="ctr">
                    <a:lnL>
                      <a:noFill/>
                    </a:lnL>
                    <a:lnR>
                      <a:noFill/>
                    </a:lnR>
                    <a:lnT>
                      <a:noFill/>
                    </a:lnT>
                    <a:lnB>
                      <a:noFill/>
                    </a:lnB>
                    <a:noFill/>
                  </a:tcPr>
                </a:tc>
                <a:tc>
                  <a:txBody>
                    <a:bodyPr/>
                    <a:lstStyle/>
                    <a:p>
                      <a:pPr algn="r" rtl="1"/>
                      <a:r>
                        <a:rPr lang="ar-EG" sz="1700" dirty="0"/>
                        <a:t>- تخطيط النطاق - تطوير بيان نطاق مكتوب كقاعدة للقرارات المستقبلية في المشروع</a:t>
                      </a:r>
                    </a:p>
                  </a:txBody>
                  <a:tcPr marL="66944" marR="66944" marT="33472" marB="33472" anchor="ctr">
                    <a:lnL>
                      <a:noFill/>
                    </a:lnL>
                    <a:lnR>
                      <a:noFill/>
                    </a:lnR>
                    <a:lnT>
                      <a:noFill/>
                    </a:lnT>
                    <a:lnB>
                      <a:noFill/>
                    </a:lnB>
                    <a:noFill/>
                  </a:tcPr>
                </a:tc>
                <a:extLst>
                  <a:ext uri="{0D108BD9-81ED-4DB2-BD59-A6C34878D82A}">
                    <a16:rowId xmlns:a16="http://schemas.microsoft.com/office/drawing/2014/main" val="2746161916"/>
                  </a:ext>
                </a:extLst>
              </a:tr>
            </a:tbl>
          </a:graphicData>
        </a:graphic>
      </p:graphicFrame>
      <p:sp>
        <p:nvSpPr>
          <p:cNvPr id="8" name="Rectangle 1">
            <a:extLst>
              <a:ext uri="{FF2B5EF4-FFF2-40B4-BE49-F238E27FC236}">
                <a16:creationId xmlns:a16="http://schemas.microsoft.com/office/drawing/2014/main" id="{315AF12F-AEFC-6CBF-41F4-D02F4C8254F6}"/>
              </a:ext>
            </a:extLst>
          </p:cNvPr>
          <p:cNvSpPr>
            <a:spLocks noChangeArrowheads="1"/>
          </p:cNvSpPr>
          <p:nvPr/>
        </p:nvSpPr>
        <p:spPr bwMode="auto">
          <a:xfrm>
            <a:off x="2246313"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570823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39E2557-B51E-3AFD-5A61-D710776AC0AF}"/>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graphicFrame>
        <p:nvGraphicFramePr>
          <p:cNvPr id="4" name="Table 3">
            <a:extLst>
              <a:ext uri="{FF2B5EF4-FFF2-40B4-BE49-F238E27FC236}">
                <a16:creationId xmlns:a16="http://schemas.microsoft.com/office/drawing/2014/main" id="{9DCE0BFB-2355-2A6F-FF82-C8B46840CAED}"/>
              </a:ext>
            </a:extLst>
          </p:cNvPr>
          <p:cNvGraphicFramePr>
            <a:graphicFrameLocks noGrp="1"/>
          </p:cNvGraphicFramePr>
          <p:nvPr>
            <p:extLst>
              <p:ext uri="{D42A27DB-BD31-4B8C-83A1-F6EECF244321}">
                <p14:modId xmlns:p14="http://schemas.microsoft.com/office/powerpoint/2010/main" val="341210783"/>
              </p:ext>
            </p:extLst>
          </p:nvPr>
        </p:nvGraphicFramePr>
        <p:xfrm>
          <a:off x="838200" y="1761477"/>
          <a:ext cx="10515600" cy="3505200"/>
        </p:xfrm>
        <a:graphic>
          <a:graphicData uri="http://schemas.openxmlformats.org/drawingml/2006/table">
            <a:tbl>
              <a:tblPr/>
              <a:tblGrid>
                <a:gridCol w="5257800">
                  <a:extLst>
                    <a:ext uri="{9D8B030D-6E8A-4147-A177-3AD203B41FA5}">
                      <a16:colId xmlns:a16="http://schemas.microsoft.com/office/drawing/2014/main" val="3329574192"/>
                    </a:ext>
                  </a:extLst>
                </a:gridCol>
                <a:gridCol w="5257800">
                  <a:extLst>
                    <a:ext uri="{9D8B030D-6E8A-4147-A177-3AD203B41FA5}">
                      <a16:colId xmlns:a16="http://schemas.microsoft.com/office/drawing/2014/main" val="1949180072"/>
                    </a:ext>
                  </a:extLst>
                </a:gridCol>
              </a:tblGrid>
              <a:tr h="0">
                <a:tc>
                  <a:txBody>
                    <a:bodyPr/>
                    <a:lstStyle/>
                    <a:p>
                      <a:r>
                        <a:rPr lang="en-US" sz="2000" dirty="0"/>
                        <a:t>3. Name the 2 elements that deal with providing the detail?</a:t>
                      </a:r>
                    </a:p>
                  </a:txBody>
                  <a:tcPr anchor="ctr">
                    <a:lnL>
                      <a:noFill/>
                    </a:lnL>
                    <a:lnR>
                      <a:noFill/>
                    </a:lnR>
                    <a:lnT>
                      <a:noFill/>
                    </a:lnT>
                    <a:lnB>
                      <a:noFill/>
                    </a:lnB>
                    <a:noFill/>
                  </a:tcPr>
                </a:tc>
                <a:tc>
                  <a:txBody>
                    <a:bodyPr/>
                    <a:lstStyle/>
                    <a:p>
                      <a:pPr algn="r" rtl="1"/>
                      <a:r>
                        <a:rPr lang="ar-EG" sz="2000" dirty="0"/>
                        <a:t>3. اذكر العنصرين اللذين يتعاملان مع تقديم التفاصيل؟</a:t>
                      </a:r>
                    </a:p>
                  </a:txBody>
                  <a:tcPr anchor="ctr">
                    <a:lnL>
                      <a:noFill/>
                    </a:lnL>
                    <a:lnR>
                      <a:noFill/>
                    </a:lnR>
                    <a:lnT>
                      <a:noFill/>
                    </a:lnT>
                    <a:lnB>
                      <a:noFill/>
                    </a:lnB>
                    <a:noFill/>
                  </a:tcPr>
                </a:tc>
                <a:extLst>
                  <a:ext uri="{0D108BD9-81ED-4DB2-BD59-A6C34878D82A}">
                    <a16:rowId xmlns:a16="http://schemas.microsoft.com/office/drawing/2014/main" val="3904296907"/>
                  </a:ext>
                </a:extLst>
              </a:tr>
              <a:tr h="0">
                <a:tc>
                  <a:txBody>
                    <a:bodyPr/>
                    <a:lstStyle/>
                    <a:p>
                      <a:r>
                        <a:rPr lang="en-US" sz="2000"/>
                        <a:t>- scope definition – subdividing the major project deliverables into smaller more manageable deliverables</a:t>
                      </a:r>
                    </a:p>
                  </a:txBody>
                  <a:tcPr anchor="ctr">
                    <a:lnL>
                      <a:noFill/>
                    </a:lnL>
                    <a:lnR>
                      <a:noFill/>
                    </a:lnR>
                    <a:lnT>
                      <a:noFill/>
                    </a:lnT>
                    <a:lnB>
                      <a:noFill/>
                    </a:lnB>
                    <a:noFill/>
                  </a:tcPr>
                </a:tc>
                <a:tc>
                  <a:txBody>
                    <a:bodyPr/>
                    <a:lstStyle/>
                    <a:p>
                      <a:pPr algn="r" rtl="1"/>
                      <a:r>
                        <a:rPr lang="ar-EG" sz="2000"/>
                        <a:t>- تعريف النطاق - تقسيم المنتجات الرئيسية للمشروع إلى مخرجات أصغر وأكثر قابلية للإدارة</a:t>
                      </a:r>
                    </a:p>
                  </a:txBody>
                  <a:tcPr anchor="ctr">
                    <a:lnL>
                      <a:noFill/>
                    </a:lnL>
                    <a:lnR>
                      <a:noFill/>
                    </a:lnR>
                    <a:lnT>
                      <a:noFill/>
                    </a:lnT>
                    <a:lnB>
                      <a:noFill/>
                    </a:lnB>
                    <a:noFill/>
                  </a:tcPr>
                </a:tc>
                <a:extLst>
                  <a:ext uri="{0D108BD9-81ED-4DB2-BD59-A6C34878D82A}">
                    <a16:rowId xmlns:a16="http://schemas.microsoft.com/office/drawing/2014/main" val="4282302318"/>
                  </a:ext>
                </a:extLst>
              </a:tr>
              <a:tr h="0">
                <a:tc>
                  <a:txBody>
                    <a:bodyPr/>
                    <a:lstStyle/>
                    <a:p>
                      <a:r>
                        <a:rPr lang="en-US" sz="2000"/>
                        <a:t>- scope verification – formalising acceptance of the project scope</a:t>
                      </a:r>
                    </a:p>
                  </a:txBody>
                  <a:tcPr anchor="ctr">
                    <a:lnL>
                      <a:noFill/>
                    </a:lnL>
                    <a:lnR>
                      <a:noFill/>
                    </a:lnR>
                    <a:lnT>
                      <a:noFill/>
                    </a:lnT>
                    <a:lnB>
                      <a:noFill/>
                    </a:lnB>
                    <a:noFill/>
                  </a:tcPr>
                </a:tc>
                <a:tc>
                  <a:txBody>
                    <a:bodyPr/>
                    <a:lstStyle/>
                    <a:p>
                      <a:pPr algn="r" rtl="1"/>
                      <a:r>
                        <a:rPr lang="ar-EG" sz="2000"/>
                        <a:t>- التحقق من النطاق - إضفاء الطابع الرسمي على قبول نطاق المشروع</a:t>
                      </a:r>
                    </a:p>
                  </a:txBody>
                  <a:tcPr anchor="ctr">
                    <a:lnL>
                      <a:noFill/>
                    </a:lnL>
                    <a:lnR>
                      <a:noFill/>
                    </a:lnR>
                    <a:lnT>
                      <a:noFill/>
                    </a:lnT>
                    <a:lnB>
                      <a:noFill/>
                    </a:lnB>
                    <a:noFill/>
                  </a:tcPr>
                </a:tc>
                <a:extLst>
                  <a:ext uri="{0D108BD9-81ED-4DB2-BD59-A6C34878D82A}">
                    <a16:rowId xmlns:a16="http://schemas.microsoft.com/office/drawing/2014/main" val="1064680408"/>
                  </a:ext>
                </a:extLst>
              </a:tr>
              <a:tr h="0">
                <a:tc>
                  <a:txBody>
                    <a:bodyPr/>
                    <a:lstStyle/>
                    <a:p>
                      <a:r>
                        <a:rPr lang="en-US" sz="2000"/>
                        <a:t>4. What is the most common tool for helping define the detail?</a:t>
                      </a:r>
                    </a:p>
                  </a:txBody>
                  <a:tcPr anchor="ctr">
                    <a:lnL>
                      <a:noFill/>
                    </a:lnL>
                    <a:lnR>
                      <a:noFill/>
                    </a:lnR>
                    <a:lnT>
                      <a:noFill/>
                    </a:lnT>
                    <a:lnB>
                      <a:noFill/>
                    </a:lnB>
                    <a:noFill/>
                  </a:tcPr>
                </a:tc>
                <a:tc>
                  <a:txBody>
                    <a:bodyPr/>
                    <a:lstStyle/>
                    <a:p>
                      <a:pPr algn="r" rtl="1"/>
                      <a:r>
                        <a:rPr lang="ar-EG" sz="2000"/>
                        <a:t>4. ما هو الأداة الأكثر شيوعًا للمساعدة في تحديد التفاصيل؟</a:t>
                      </a:r>
                    </a:p>
                  </a:txBody>
                  <a:tcPr anchor="ctr">
                    <a:lnL>
                      <a:noFill/>
                    </a:lnL>
                    <a:lnR>
                      <a:noFill/>
                    </a:lnR>
                    <a:lnT>
                      <a:noFill/>
                    </a:lnT>
                    <a:lnB>
                      <a:noFill/>
                    </a:lnB>
                    <a:noFill/>
                  </a:tcPr>
                </a:tc>
                <a:extLst>
                  <a:ext uri="{0D108BD9-81ED-4DB2-BD59-A6C34878D82A}">
                    <a16:rowId xmlns:a16="http://schemas.microsoft.com/office/drawing/2014/main" val="1471732769"/>
                  </a:ext>
                </a:extLst>
              </a:tr>
              <a:tr h="0">
                <a:tc>
                  <a:txBody>
                    <a:bodyPr/>
                    <a:lstStyle/>
                    <a:p>
                      <a:r>
                        <a:rPr lang="en-US" sz="2000"/>
                        <a:t>- Work breakdown structure (WBS)</a:t>
                      </a:r>
                    </a:p>
                  </a:txBody>
                  <a:tcPr anchor="ctr">
                    <a:lnL>
                      <a:noFill/>
                    </a:lnL>
                    <a:lnR>
                      <a:noFill/>
                    </a:lnR>
                    <a:lnT>
                      <a:noFill/>
                    </a:lnT>
                    <a:lnB>
                      <a:noFill/>
                    </a:lnB>
                    <a:noFill/>
                  </a:tcPr>
                </a:tc>
                <a:tc>
                  <a:txBody>
                    <a:bodyPr/>
                    <a:lstStyle/>
                    <a:p>
                      <a:pPr algn="r" rtl="1"/>
                      <a:r>
                        <a:rPr lang="ar-EG" sz="2000" dirty="0"/>
                        <a:t>- هيكل تقسيم العمل (</a:t>
                      </a:r>
                      <a:r>
                        <a:rPr lang="en-US" sz="2000" dirty="0"/>
                        <a:t>WBS)</a:t>
                      </a:r>
                    </a:p>
                  </a:txBody>
                  <a:tcPr anchor="ctr">
                    <a:lnL>
                      <a:noFill/>
                    </a:lnL>
                    <a:lnR>
                      <a:noFill/>
                    </a:lnR>
                    <a:lnT>
                      <a:noFill/>
                    </a:lnT>
                    <a:lnB>
                      <a:noFill/>
                    </a:lnB>
                    <a:noFill/>
                  </a:tcPr>
                </a:tc>
                <a:extLst>
                  <a:ext uri="{0D108BD9-81ED-4DB2-BD59-A6C34878D82A}">
                    <a16:rowId xmlns:a16="http://schemas.microsoft.com/office/drawing/2014/main" val="437283881"/>
                  </a:ext>
                </a:extLst>
              </a:tr>
            </a:tbl>
          </a:graphicData>
        </a:graphic>
      </p:graphicFrame>
      <p:sp>
        <p:nvSpPr>
          <p:cNvPr id="8" name="Rectangle 1">
            <a:extLst>
              <a:ext uri="{FF2B5EF4-FFF2-40B4-BE49-F238E27FC236}">
                <a16:creationId xmlns:a16="http://schemas.microsoft.com/office/drawing/2014/main" id="{3DB189D5-EDD8-88D8-9DF0-4F896BF2EEE2}"/>
              </a:ext>
            </a:extLst>
          </p:cNvPr>
          <p:cNvSpPr>
            <a:spLocks noChangeArrowheads="1"/>
          </p:cNvSpPr>
          <p:nvPr/>
        </p:nvSpPr>
        <p:spPr bwMode="auto">
          <a:xfrm>
            <a:off x="838200" y="2217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46192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A7BBB98-B8C8-FB5D-62C3-296AC40F6822}"/>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dirty="0"/>
              <a:t>Exercise 2</a:t>
            </a:r>
          </a:p>
        </p:txBody>
      </p:sp>
      <p:graphicFrame>
        <p:nvGraphicFramePr>
          <p:cNvPr id="4" name="Table 3">
            <a:extLst>
              <a:ext uri="{FF2B5EF4-FFF2-40B4-BE49-F238E27FC236}">
                <a16:creationId xmlns:a16="http://schemas.microsoft.com/office/drawing/2014/main" id="{AC8E1C14-2E93-A2F2-91F2-3A2AE047CD6B}"/>
              </a:ext>
            </a:extLst>
          </p:cNvPr>
          <p:cNvGraphicFramePr>
            <a:graphicFrameLocks noGrp="1"/>
          </p:cNvGraphicFramePr>
          <p:nvPr>
            <p:extLst>
              <p:ext uri="{D42A27DB-BD31-4B8C-83A1-F6EECF244321}">
                <p14:modId xmlns:p14="http://schemas.microsoft.com/office/powerpoint/2010/main" val="2751717471"/>
              </p:ext>
            </p:extLst>
          </p:nvPr>
        </p:nvGraphicFramePr>
        <p:xfrm>
          <a:off x="695400" y="1637645"/>
          <a:ext cx="10515600" cy="3383280"/>
        </p:xfrm>
        <a:graphic>
          <a:graphicData uri="http://schemas.openxmlformats.org/drawingml/2006/table">
            <a:tbl>
              <a:tblPr/>
              <a:tblGrid>
                <a:gridCol w="5257800">
                  <a:extLst>
                    <a:ext uri="{9D8B030D-6E8A-4147-A177-3AD203B41FA5}">
                      <a16:colId xmlns:a16="http://schemas.microsoft.com/office/drawing/2014/main" val="3553191447"/>
                    </a:ext>
                  </a:extLst>
                </a:gridCol>
                <a:gridCol w="5257800">
                  <a:extLst>
                    <a:ext uri="{9D8B030D-6E8A-4147-A177-3AD203B41FA5}">
                      <a16:colId xmlns:a16="http://schemas.microsoft.com/office/drawing/2014/main" val="1746486131"/>
                    </a:ext>
                  </a:extLst>
                </a:gridCol>
              </a:tblGrid>
              <a:tr h="0">
                <a:tc>
                  <a:txBody>
                    <a:bodyPr/>
                    <a:lstStyle/>
                    <a:p>
                      <a:r>
                        <a:rPr lang="en-US" sz="2000" dirty="0"/>
                        <a:t>Imagine you have a project which is ‘producing a group assignment for Project Management’</a:t>
                      </a:r>
                    </a:p>
                  </a:txBody>
                  <a:tcPr anchor="ctr">
                    <a:lnL>
                      <a:noFill/>
                    </a:lnL>
                    <a:lnR>
                      <a:noFill/>
                    </a:lnR>
                    <a:lnT>
                      <a:noFill/>
                    </a:lnT>
                    <a:lnB>
                      <a:noFill/>
                    </a:lnB>
                    <a:noFill/>
                  </a:tcPr>
                </a:tc>
                <a:tc>
                  <a:txBody>
                    <a:bodyPr/>
                    <a:lstStyle/>
                    <a:p>
                      <a:pPr algn="r" rtl="1"/>
                      <a:r>
                        <a:rPr lang="ar-EG" sz="2000" dirty="0"/>
                        <a:t>تخيل أن لديك مشروعًا يتمثل في "إعداد مهمة جماعية لإدارة المشاريع"</a:t>
                      </a:r>
                    </a:p>
                  </a:txBody>
                  <a:tcPr anchor="ctr">
                    <a:lnL>
                      <a:noFill/>
                    </a:lnL>
                    <a:lnR>
                      <a:noFill/>
                    </a:lnR>
                    <a:lnT>
                      <a:noFill/>
                    </a:lnT>
                    <a:lnB>
                      <a:noFill/>
                    </a:lnB>
                    <a:noFill/>
                  </a:tcPr>
                </a:tc>
                <a:extLst>
                  <a:ext uri="{0D108BD9-81ED-4DB2-BD59-A6C34878D82A}">
                    <a16:rowId xmlns:a16="http://schemas.microsoft.com/office/drawing/2014/main" val="928141159"/>
                  </a:ext>
                </a:extLst>
              </a:tr>
              <a:tr h="0">
                <a:tc>
                  <a:txBody>
                    <a:bodyPr/>
                    <a:lstStyle/>
                    <a:p>
                      <a:r>
                        <a:rPr lang="en-US" sz="2000"/>
                        <a:t>Outline what would be in the Project Charter including:</a:t>
                      </a:r>
                    </a:p>
                  </a:txBody>
                  <a:tcPr anchor="ctr">
                    <a:lnL>
                      <a:noFill/>
                    </a:lnL>
                    <a:lnR>
                      <a:noFill/>
                    </a:lnR>
                    <a:lnT>
                      <a:noFill/>
                    </a:lnT>
                    <a:lnB>
                      <a:noFill/>
                    </a:lnB>
                    <a:noFill/>
                  </a:tcPr>
                </a:tc>
                <a:tc>
                  <a:txBody>
                    <a:bodyPr/>
                    <a:lstStyle/>
                    <a:p>
                      <a:pPr algn="r" rtl="1"/>
                      <a:r>
                        <a:rPr lang="ar-EG" sz="2000"/>
                        <a:t>حدد ما سيتم تضمينه في ميثاق المشروع بما في ذلك:</a:t>
                      </a:r>
                    </a:p>
                  </a:txBody>
                  <a:tcPr anchor="ctr">
                    <a:lnL>
                      <a:noFill/>
                    </a:lnL>
                    <a:lnR>
                      <a:noFill/>
                    </a:lnR>
                    <a:lnT>
                      <a:noFill/>
                    </a:lnT>
                    <a:lnB>
                      <a:noFill/>
                    </a:lnB>
                    <a:noFill/>
                  </a:tcPr>
                </a:tc>
                <a:extLst>
                  <a:ext uri="{0D108BD9-81ED-4DB2-BD59-A6C34878D82A}">
                    <a16:rowId xmlns:a16="http://schemas.microsoft.com/office/drawing/2014/main" val="831668474"/>
                  </a:ext>
                </a:extLst>
              </a:tr>
              <a:tr h="0">
                <a:tc>
                  <a:txBody>
                    <a:bodyPr/>
                    <a:lstStyle/>
                    <a:p>
                      <a:r>
                        <a:rPr lang="en-US" sz="2000"/>
                        <a:t>- references to other relevant documents</a:t>
                      </a:r>
                    </a:p>
                  </a:txBody>
                  <a:tcPr anchor="ctr">
                    <a:lnL>
                      <a:noFill/>
                    </a:lnL>
                    <a:lnR>
                      <a:noFill/>
                    </a:lnR>
                    <a:lnT>
                      <a:noFill/>
                    </a:lnT>
                    <a:lnB>
                      <a:noFill/>
                    </a:lnB>
                    <a:noFill/>
                  </a:tcPr>
                </a:tc>
                <a:tc>
                  <a:txBody>
                    <a:bodyPr/>
                    <a:lstStyle/>
                    <a:p>
                      <a:pPr algn="r" rtl="1"/>
                      <a:r>
                        <a:rPr lang="ar-EG" sz="2000"/>
                        <a:t>- الإشارة إلى الوثائق ذات الصلة الأخرى</a:t>
                      </a:r>
                    </a:p>
                  </a:txBody>
                  <a:tcPr anchor="ctr">
                    <a:lnL>
                      <a:noFill/>
                    </a:lnL>
                    <a:lnR>
                      <a:noFill/>
                    </a:lnR>
                    <a:lnT>
                      <a:noFill/>
                    </a:lnT>
                    <a:lnB>
                      <a:noFill/>
                    </a:lnB>
                    <a:noFill/>
                  </a:tcPr>
                </a:tc>
                <a:extLst>
                  <a:ext uri="{0D108BD9-81ED-4DB2-BD59-A6C34878D82A}">
                    <a16:rowId xmlns:a16="http://schemas.microsoft.com/office/drawing/2014/main" val="768613799"/>
                  </a:ext>
                </a:extLst>
              </a:tr>
              <a:tr h="0">
                <a:tc>
                  <a:txBody>
                    <a:bodyPr/>
                    <a:lstStyle/>
                    <a:p>
                      <a:r>
                        <a:rPr lang="en-US" sz="2000"/>
                        <a:t>- problem/ business needs statement</a:t>
                      </a:r>
                    </a:p>
                  </a:txBody>
                  <a:tcPr anchor="ctr">
                    <a:lnL>
                      <a:noFill/>
                    </a:lnL>
                    <a:lnR>
                      <a:noFill/>
                    </a:lnR>
                    <a:lnT>
                      <a:noFill/>
                    </a:lnT>
                    <a:lnB>
                      <a:noFill/>
                    </a:lnB>
                    <a:noFill/>
                  </a:tcPr>
                </a:tc>
                <a:tc>
                  <a:txBody>
                    <a:bodyPr/>
                    <a:lstStyle/>
                    <a:p>
                      <a:pPr algn="r" rtl="1"/>
                      <a:r>
                        <a:rPr lang="ar-EG" sz="2000"/>
                        <a:t>- بيان المشكلة / احتياجات العمل</a:t>
                      </a:r>
                    </a:p>
                  </a:txBody>
                  <a:tcPr anchor="ctr">
                    <a:lnL>
                      <a:noFill/>
                    </a:lnL>
                    <a:lnR>
                      <a:noFill/>
                    </a:lnR>
                    <a:lnT>
                      <a:noFill/>
                    </a:lnT>
                    <a:lnB>
                      <a:noFill/>
                    </a:lnB>
                    <a:noFill/>
                  </a:tcPr>
                </a:tc>
                <a:extLst>
                  <a:ext uri="{0D108BD9-81ED-4DB2-BD59-A6C34878D82A}">
                    <a16:rowId xmlns:a16="http://schemas.microsoft.com/office/drawing/2014/main" val="216718215"/>
                  </a:ext>
                </a:extLst>
              </a:tr>
              <a:tr h="0">
                <a:tc>
                  <a:txBody>
                    <a:bodyPr/>
                    <a:lstStyle/>
                    <a:p>
                      <a:r>
                        <a:rPr lang="en-US" sz="2000"/>
                        <a:t>- description of the project to be undertaken</a:t>
                      </a:r>
                    </a:p>
                  </a:txBody>
                  <a:tcPr anchor="ctr">
                    <a:lnL>
                      <a:noFill/>
                    </a:lnL>
                    <a:lnR>
                      <a:noFill/>
                    </a:lnR>
                    <a:lnT>
                      <a:noFill/>
                    </a:lnT>
                    <a:lnB>
                      <a:noFill/>
                    </a:lnB>
                    <a:noFill/>
                  </a:tcPr>
                </a:tc>
                <a:tc>
                  <a:txBody>
                    <a:bodyPr/>
                    <a:lstStyle/>
                    <a:p>
                      <a:pPr algn="r" rtl="1"/>
                      <a:r>
                        <a:rPr lang="ar-EG" sz="2000"/>
                        <a:t>- وصف المشروع المراد تنفيذه</a:t>
                      </a:r>
                    </a:p>
                  </a:txBody>
                  <a:tcPr anchor="ctr">
                    <a:lnL>
                      <a:noFill/>
                    </a:lnL>
                    <a:lnR>
                      <a:noFill/>
                    </a:lnR>
                    <a:lnT>
                      <a:noFill/>
                    </a:lnT>
                    <a:lnB>
                      <a:noFill/>
                    </a:lnB>
                    <a:noFill/>
                  </a:tcPr>
                </a:tc>
                <a:extLst>
                  <a:ext uri="{0D108BD9-81ED-4DB2-BD59-A6C34878D82A}">
                    <a16:rowId xmlns:a16="http://schemas.microsoft.com/office/drawing/2014/main" val="2137461448"/>
                  </a:ext>
                </a:extLst>
              </a:tr>
              <a:tr h="0">
                <a:tc>
                  <a:txBody>
                    <a:bodyPr/>
                    <a:lstStyle/>
                    <a:p>
                      <a:r>
                        <a:rPr lang="en-US" sz="2000"/>
                        <a:t>- project objectives</a:t>
                      </a:r>
                    </a:p>
                  </a:txBody>
                  <a:tcPr anchor="ctr">
                    <a:lnL>
                      <a:noFill/>
                    </a:lnL>
                    <a:lnR>
                      <a:noFill/>
                    </a:lnR>
                    <a:lnT>
                      <a:noFill/>
                    </a:lnT>
                    <a:lnB>
                      <a:noFill/>
                    </a:lnB>
                    <a:noFill/>
                  </a:tcPr>
                </a:tc>
                <a:tc>
                  <a:txBody>
                    <a:bodyPr/>
                    <a:lstStyle/>
                    <a:p>
                      <a:pPr algn="r" rtl="1"/>
                      <a:r>
                        <a:rPr lang="ar-EG" sz="2000"/>
                        <a:t>- أهداف المشروع</a:t>
                      </a:r>
                    </a:p>
                  </a:txBody>
                  <a:tcPr anchor="ctr">
                    <a:lnL>
                      <a:noFill/>
                    </a:lnL>
                    <a:lnR>
                      <a:noFill/>
                    </a:lnR>
                    <a:lnT>
                      <a:noFill/>
                    </a:lnT>
                    <a:lnB>
                      <a:noFill/>
                    </a:lnB>
                    <a:noFill/>
                  </a:tcPr>
                </a:tc>
                <a:extLst>
                  <a:ext uri="{0D108BD9-81ED-4DB2-BD59-A6C34878D82A}">
                    <a16:rowId xmlns:a16="http://schemas.microsoft.com/office/drawing/2014/main" val="1000656234"/>
                  </a:ext>
                </a:extLst>
              </a:tr>
              <a:tr h="0">
                <a:tc>
                  <a:txBody>
                    <a:bodyPr/>
                    <a:lstStyle/>
                    <a:p>
                      <a:r>
                        <a:rPr lang="en-US" sz="2000"/>
                        <a:t>- constraints and assumptions</a:t>
                      </a:r>
                    </a:p>
                  </a:txBody>
                  <a:tcPr anchor="ctr">
                    <a:lnL>
                      <a:noFill/>
                    </a:lnL>
                    <a:lnR>
                      <a:noFill/>
                    </a:lnR>
                    <a:lnT>
                      <a:noFill/>
                    </a:lnT>
                    <a:lnB>
                      <a:noFill/>
                    </a:lnB>
                    <a:noFill/>
                  </a:tcPr>
                </a:tc>
                <a:tc>
                  <a:txBody>
                    <a:bodyPr/>
                    <a:lstStyle/>
                    <a:p>
                      <a:pPr algn="r" rtl="1"/>
                      <a:r>
                        <a:rPr lang="ar-EG" sz="2000" dirty="0"/>
                        <a:t>- القيود والافتراضات</a:t>
                      </a:r>
                    </a:p>
                  </a:txBody>
                  <a:tcPr anchor="ctr">
                    <a:lnL>
                      <a:noFill/>
                    </a:lnL>
                    <a:lnR>
                      <a:noFill/>
                    </a:lnR>
                    <a:lnT>
                      <a:noFill/>
                    </a:lnT>
                    <a:lnB>
                      <a:noFill/>
                    </a:lnB>
                    <a:noFill/>
                  </a:tcPr>
                </a:tc>
                <a:extLst>
                  <a:ext uri="{0D108BD9-81ED-4DB2-BD59-A6C34878D82A}">
                    <a16:rowId xmlns:a16="http://schemas.microsoft.com/office/drawing/2014/main" val="1265708165"/>
                  </a:ext>
                </a:extLst>
              </a:tr>
            </a:tbl>
          </a:graphicData>
        </a:graphic>
      </p:graphicFrame>
      <p:sp>
        <p:nvSpPr>
          <p:cNvPr id="8" name="Rectangle 1">
            <a:extLst>
              <a:ext uri="{FF2B5EF4-FFF2-40B4-BE49-F238E27FC236}">
                <a16:creationId xmlns:a16="http://schemas.microsoft.com/office/drawing/2014/main" id="{AB9BDC1F-B147-BF98-0025-FB574FE7437A}"/>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11964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88208"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77197" y="339132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836FAAF-BB60-4AA9-966A-46336F96E8C3}"/>
</file>

<file path=customXml/itemProps2.xml><?xml version="1.0" encoding="utf-8"?>
<ds:datastoreItem xmlns:ds="http://schemas.openxmlformats.org/officeDocument/2006/customXml" ds:itemID="{090CA183-5E8D-40CA-8157-61F13CFB595E}"/>
</file>

<file path=customXml/itemProps3.xml><?xml version="1.0" encoding="utf-8"?>
<ds:datastoreItem xmlns:ds="http://schemas.openxmlformats.org/officeDocument/2006/customXml" ds:itemID="{57C8107F-7259-45E8-9311-AE3AEA0B6B3F}"/>
</file>

<file path=docProps/app.xml><?xml version="1.0" encoding="utf-8"?>
<Properties xmlns="http://schemas.openxmlformats.org/officeDocument/2006/extended-properties" xmlns:vt="http://schemas.openxmlformats.org/officeDocument/2006/docPropsVTypes">
  <TotalTime>1425</TotalTime>
  <Words>4851</Words>
  <Application>Microsoft Office PowerPoint</Application>
  <PresentationFormat>Widescreen</PresentationFormat>
  <Paragraphs>687</Paragraphs>
  <Slides>59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Arial</vt:lpstr>
      <vt:lpstr>Book Antiqua</vt:lpstr>
      <vt:lpstr>BureauGrotCond Book</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26</cp:revision>
  <dcterms:created xsi:type="dcterms:W3CDTF">2023-04-29T09:08:23Z</dcterms:created>
  <dcterms:modified xsi:type="dcterms:W3CDTF">2024-11-10T19:43:40Z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