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271" r:id="rId7"/>
    <p:sldId id="313" r:id="rId8"/>
    <p:sldId id="481" r:id="rId9"/>
    <p:sldId id="276" r:id="rId10"/>
    <p:sldId id="482" r:id="rId11"/>
    <p:sldId id="483" r:id="rId12"/>
    <p:sldId id="486" r:id="rId13"/>
    <p:sldId id="256" r:id="rId14"/>
    <p:sldId id="485" r:id="rId15"/>
    <p:sldId id="487" r:id="rId16"/>
    <p:sldId id="484" r:id="rId17"/>
    <p:sldId id="306" r:id="rId18"/>
    <p:sldId id="488" r:id="rId19"/>
    <p:sldId id="490" r:id="rId20"/>
    <p:sldId id="489" r:id="rId21"/>
    <p:sldId id="493" r:id="rId22"/>
    <p:sldId id="494" r:id="rId23"/>
    <p:sldId id="495" r:id="rId24"/>
    <p:sldId id="496" r:id="rId25"/>
    <p:sldId id="491" r:id="rId26"/>
    <p:sldId id="497" r:id="rId27"/>
    <p:sldId id="498" r:id="rId28"/>
    <p:sldId id="499" r:id="rId29"/>
    <p:sldId id="500" r:id="rId30"/>
    <p:sldId id="501" r:id="rId31"/>
    <p:sldId id="502" r:id="rId32"/>
    <p:sldId id="503" r:id="rId33"/>
    <p:sldId id="505" r:id="rId34"/>
    <p:sldId id="504" r:id="rId35"/>
    <p:sldId id="506" r:id="rId36"/>
    <p:sldId id="508" r:id="rId37"/>
    <p:sldId id="511" r:id="rId38"/>
    <p:sldId id="512" r:id="rId39"/>
    <p:sldId id="509" r:id="rId40"/>
    <p:sldId id="513" r:id="rId41"/>
    <p:sldId id="507"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1"/>
            <p14:sldId id="276"/>
            <p14:sldId id="482"/>
            <p14:sldId id="483"/>
            <p14:sldId id="486"/>
            <p14:sldId id="256"/>
            <p14:sldId id="485"/>
            <p14:sldId id="487"/>
            <p14:sldId id="484"/>
            <p14:sldId id="306"/>
            <p14:sldId id="488"/>
            <p14:sldId id="490"/>
            <p14:sldId id="489"/>
            <p14:sldId id="493"/>
            <p14:sldId id="494"/>
            <p14:sldId id="495"/>
            <p14:sldId id="496"/>
            <p14:sldId id="491"/>
            <p14:sldId id="497"/>
            <p14:sldId id="498"/>
            <p14:sldId id="499"/>
            <p14:sldId id="500"/>
            <p14:sldId id="501"/>
            <p14:sldId id="502"/>
            <p14:sldId id="503"/>
            <p14:sldId id="505"/>
            <p14:sldId id="504"/>
            <p14:sldId id="506"/>
            <p14:sldId id="508"/>
            <p14:sldId id="511"/>
            <p14:sldId id="512"/>
            <p14:sldId id="509"/>
            <p14:sldId id="513"/>
            <p14:sldId id="50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840722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449626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488521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1748583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729009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0641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733277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87305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820581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421415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10383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703791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900579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2873761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9475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833922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svg"/><Relationship Id="rId2" Type="http://schemas.openxmlformats.org/officeDocument/2006/relationships/image" Target="../media/image10.jpeg"/><Relationship Id="rId1" Type="http://schemas.openxmlformats.org/officeDocument/2006/relationships/slideLayout" Target="../slideLayouts/slideLayout1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4" y="2424037"/>
            <a:ext cx="3094117"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مهارات بحثية 3</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1790123" y="480943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chemeClr val="tx1"/>
                </a:solidFill>
                <a:latin typeface="Times New Roman" panose="02020603050405020304" pitchFamily="18" charset="0"/>
                <a:cs typeface="Times New Roman" panose="02020603050405020304" pitchFamily="18" charset="0"/>
              </a:rPr>
              <a:t>د/ سنية سبع</a:t>
            </a:r>
            <a:endParaRPr lang="en-US" sz="3600" b="1" dirty="0">
              <a:solidFill>
                <a:schemeClr val="tx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3105808"/>
            <a:ext cx="3516608" cy="16556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الفروض البحثية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2075089" y="870238"/>
            <a:ext cx="9936480" cy="2927384"/>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72964" y="3933876"/>
            <a:ext cx="7220607" cy="2308324"/>
          </a:xfrm>
          <a:prstGeom prst="rect">
            <a:avLst/>
          </a:prstGeom>
          <a:noFill/>
        </p:spPr>
        <p:txBody>
          <a:bodyPr wrap="square">
            <a:spAutoFit/>
          </a:bodyPr>
          <a:lstStyle/>
          <a:p>
            <a:pPr algn="r" rtl="1"/>
            <a:r>
              <a:rPr lang="ar-EG" sz="2400" b="1" i="0" u="none" strike="noStrike" baseline="0" dirty="0">
                <a:latin typeface="Simplified Arabic" panose="02020603050405020304" pitchFamily="18" charset="-78"/>
                <a:cs typeface="Simplified Arabic" panose="02020603050405020304" pitchFamily="18" charset="-78"/>
              </a:rPr>
              <a:t>بعد تحديد الباحث للمشكلة البحثية المراد دارستها وصياغتها في إشكالية علمية واضحة، فإن على</a:t>
            </a:r>
          </a:p>
          <a:p>
            <a:pPr algn="r" rtl="1"/>
            <a:r>
              <a:rPr lang="ar-EG" sz="2400" b="1" i="0" u="none" strike="noStrike" baseline="0" dirty="0">
                <a:latin typeface="Simplified Arabic" panose="02020603050405020304" pitchFamily="18" charset="-78"/>
                <a:cs typeface="Simplified Arabic" panose="02020603050405020304" pitchFamily="18" charset="-78"/>
              </a:rPr>
              <a:t>الباحث بعدها الانتقال إلى مرحلة أخرى يقوم بموجبها بتحديد فرضيات وصياغتها تكون بمثابة جسريتم من</a:t>
            </a:r>
          </a:p>
          <a:p>
            <a:pPr algn="r" rtl="1"/>
            <a:r>
              <a:rPr lang="ar-EG" sz="2400" b="1" i="0" u="none" strike="noStrike" baseline="0" dirty="0">
                <a:latin typeface="Simplified Arabic" panose="02020603050405020304" pitchFamily="18" charset="-78"/>
                <a:cs typeface="Simplified Arabic" panose="02020603050405020304" pitchFamily="18" charset="-78"/>
              </a:rPr>
              <a:t>خلاله الوصول إلى نتائج معينة انطلاقا منها باعتبارها حلولا مبدئية يبني عليها الباحث دراسته وصولا إلى تأكيدها أو نفيها.</a:t>
            </a:r>
            <a:endParaRPr lang="en-US" sz="2400" b="1" dirty="0">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36100" y="805403"/>
            <a:ext cx="4113898" cy="584775"/>
          </a:xfrm>
          <a:prstGeom prst="rect">
            <a:avLst/>
          </a:prstGeom>
          <a:noFill/>
        </p:spPr>
        <p:txBody>
          <a:bodyPr wrap="square" rtlCol="0">
            <a:spAutoFit/>
          </a:bodyPr>
          <a:lstStyle/>
          <a:p>
            <a:pPr algn="ctr"/>
            <a:r>
              <a:rPr lang="ar-EG" sz="3200" b="1" dirty="0">
                <a:solidFill>
                  <a:srgbClr val="00B0F0"/>
                </a:solidFill>
                <a:latin typeface="Times New Roman" panose="02020603050405020304" pitchFamily="18" charset="0"/>
                <a:cs typeface="Times New Roman" panose="02020603050405020304" pitchFamily="18" charset="0"/>
              </a:rPr>
              <a:t>الفرض العلمى </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504860"/>
            <a:ext cx="8417320" cy="4401205"/>
          </a:xfrm>
          <a:prstGeom prst="rect">
            <a:avLst/>
          </a:prstGeom>
          <a:noFill/>
        </p:spPr>
        <p:txBody>
          <a:bodyPr wrap="square" rtlCol="0">
            <a:spAutoFit/>
          </a:bodyPr>
          <a:lstStyle/>
          <a:p>
            <a:pPr algn="r" rtl="1"/>
            <a:r>
              <a:rPr lang="ar-EG" sz="2800" b="1" i="0" u="none" strike="noStrike" baseline="0" dirty="0">
                <a:latin typeface="Simplified Arabic" panose="02020603050405020304" pitchFamily="18" charset="-78"/>
              </a:rPr>
              <a:t>إن الفرضية في اللغة الأجنبية مكونة من شقين</a:t>
            </a:r>
          </a:p>
          <a:p>
            <a:pPr algn="r" rtl="1"/>
            <a:r>
              <a:rPr lang="ar-EG" sz="2800" b="1" i="0" u="none" strike="noStrike" baseline="0" dirty="0">
                <a:latin typeface="Simplified Arabic" panose="02020603050405020304" pitchFamily="18" charset="-78"/>
              </a:rPr>
              <a:t>أما مفهومها في الاصطلاح فهو: " تفسير مؤقت لوقائع وظواهر معينة، لا ي ا زل بمعزل عن امتحان</a:t>
            </a:r>
          </a:p>
          <a:p>
            <a:pPr algn="r" rtl="1"/>
            <a:r>
              <a:rPr lang="ar-EG" sz="2800" b="1" i="0" u="none" strike="noStrike" baseline="0" dirty="0">
                <a:latin typeface="Simplified Arabic" panose="02020603050405020304" pitchFamily="18" charset="-78"/>
              </a:rPr>
              <a:t>الوقائع، حتى إذا ما امتحن في الوقائع، أصبحت بعد ذلك فرضيات زائفة يجب العدول عنها إلى غيرها من</a:t>
            </a:r>
          </a:p>
          <a:p>
            <a:pPr algn="r" rtl="1"/>
            <a:r>
              <a:rPr lang="ar-EG" sz="2800" b="1" i="0" u="none" strike="noStrike" baseline="0" dirty="0">
                <a:latin typeface="Simplified Arabic" panose="02020603050405020304" pitchFamily="18" charset="-78"/>
              </a:rPr>
              <a:t>الفرضيات الأخرى أو صارت قانونا يفسر مجرى الظواهر."</a:t>
            </a:r>
          </a:p>
          <a:p>
            <a:pPr algn="r" rtl="1"/>
            <a:r>
              <a:rPr lang="ar-EG" sz="2800" b="1" i="0" u="none" strike="noStrike" baseline="0" dirty="0">
                <a:latin typeface="Simplified Arabic" panose="02020603050405020304" pitchFamily="18" charset="-78"/>
              </a:rPr>
              <a:t>أو أن الفرضية هي: " تخمين ذكي أو استنتاج ذكي، يصوغه الباحث ويتبناه مؤقتا، لشرح بعض ما</a:t>
            </a:r>
          </a:p>
          <a:p>
            <a:pPr algn="r" rtl="1"/>
            <a:r>
              <a:rPr lang="ar-EG" sz="2800" b="1" i="0" u="none" strike="noStrike" baseline="0" dirty="0">
                <a:latin typeface="Simplified Arabic" panose="02020603050405020304" pitchFamily="18" charset="-78"/>
              </a:rPr>
              <a:t>يلاحظه من الظواهر اولحقائق، وليكون هذا الفرض مرشدا له في البحث والدراسة التي يقوم بها."</a:t>
            </a:r>
            <a:endParaRPr lang="en-US" sz="2800" dirty="0">
              <a:latin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36100" y="689393"/>
            <a:ext cx="4113898" cy="707886"/>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الفرض العلمى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042002" y="1632808"/>
            <a:ext cx="8853846" cy="4678204"/>
          </a:xfrm>
          <a:prstGeom prst="rect">
            <a:avLst/>
          </a:prstGeom>
          <a:noFill/>
        </p:spPr>
        <p:txBody>
          <a:bodyPr wrap="square" rtlCol="0">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وبذلك تتميز الفرضية عن النظرية، بكون النظرية هي: كل مجموعة من</a:t>
            </a:r>
          </a:p>
          <a:p>
            <a:pPr algn="r" rtl="1"/>
            <a:r>
              <a:rPr lang="ar-EG" sz="2800" b="1" i="0" u="none" strike="noStrike" baseline="0" dirty="0">
                <a:latin typeface="Simplified Arabic" panose="02020603050405020304" pitchFamily="18" charset="-78"/>
                <a:cs typeface="Simplified Arabic" panose="02020603050405020304" pitchFamily="18" charset="-78"/>
              </a:rPr>
              <a:t> الفرضيات المنسجمة فيما بينها والتي ثبتت صحتها عن طريق الاستدلال العقلي فهي لذلك" نظرية فلسفية "أو عن طريق التجريب فهي" نظرية</a:t>
            </a:r>
          </a:p>
          <a:p>
            <a:pPr algn="r" rtl="1"/>
            <a:r>
              <a:rPr lang="ar-EG" sz="2800" b="1" i="0" u="none" strike="noStrike" baseline="0" dirty="0">
                <a:latin typeface="Simplified Arabic" panose="02020603050405020304" pitchFamily="18" charset="-78"/>
                <a:cs typeface="Simplified Arabic" panose="02020603050405020304" pitchFamily="18" charset="-78"/>
              </a:rPr>
              <a:t>علمية".</a:t>
            </a:r>
          </a:p>
          <a:p>
            <a:pPr algn="r" rtl="1"/>
            <a:r>
              <a:rPr lang="ar-EG" sz="2800" b="1" i="0" u="none" strike="noStrike" baseline="0" dirty="0">
                <a:latin typeface="Simplified Arabic" panose="02020603050405020304" pitchFamily="18" charset="-78"/>
                <a:cs typeface="Simplified Arabic" panose="02020603050405020304" pitchFamily="18" charset="-78"/>
              </a:rPr>
              <a:t>فتختلف بذلك الفرضية عن النظرية في الدرجة وليس في النوع، فالفرضية تفسير وتخمين مؤقت وغير نهائي، والنظرية تفسير ثابت ونهائي نسبيا.</a:t>
            </a:r>
          </a:p>
          <a:p>
            <a:pPr algn="r" rtl="1"/>
            <a:r>
              <a:rPr lang="ar-EG" sz="2800" b="1" i="0" u="none" strike="noStrike" baseline="0" dirty="0">
                <a:latin typeface="Simplified Arabic" panose="02020603050405020304" pitchFamily="18" charset="-78"/>
                <a:cs typeface="Simplified Arabic" panose="02020603050405020304" pitchFamily="18" charset="-78"/>
              </a:rPr>
              <a:t>وأصل النظرية أنها فرضية أجريت عليها اختبارات وتجارب فأصبحت نظرية.</a:t>
            </a:r>
          </a:p>
          <a:p>
            <a:pPr algn="r" rtl="1"/>
            <a:r>
              <a:rPr lang="ar-EG" sz="2800" b="1" i="0" u="none" strike="noStrike" baseline="0" dirty="0">
                <a:latin typeface="Simplified Arabic" panose="02020603050405020304" pitchFamily="18" charset="-78"/>
                <a:cs typeface="Simplified Arabic" panose="02020603050405020304" pitchFamily="18" charset="-78"/>
              </a:rPr>
              <a:t>يعد الفرض العلمي </a:t>
            </a:r>
            <a:r>
              <a:rPr lang="ar-EG" sz="2800" b="1" dirty="0">
                <a:latin typeface="Simplified Arabic" panose="02020603050405020304" pitchFamily="18" charset="-78"/>
                <a:cs typeface="Simplified Arabic" panose="02020603050405020304" pitchFamily="18" charset="-78"/>
              </a:rPr>
              <a:t>رأ</a:t>
            </a:r>
            <a:r>
              <a:rPr lang="ar-EG" sz="2800" b="1" i="0" u="none" strike="noStrike" baseline="0" dirty="0">
                <a:latin typeface="Simplified Arabic" panose="02020603050405020304" pitchFamily="18" charset="-78"/>
                <a:cs typeface="Simplified Arabic" panose="02020603050405020304" pitchFamily="18" charset="-78"/>
              </a:rPr>
              <a:t>ياً أو فكرة تقبل على أنها صحيحة في ضوء ما هو معروف ومتوافر من حقائق أو معلومات عن ظاهرة معينة، كما يختار الفرض العلمي مؤقتا.</a:t>
            </a:r>
            <a:endParaRPr lang="en-US" sz="2800" b="1"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26330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889" y="1510311"/>
            <a:ext cx="11738935" cy="4791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50088" y="555872"/>
            <a:ext cx="3902032" cy="707886"/>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الفرض العلمى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6" y="1726421"/>
            <a:ext cx="11123254" cy="4401205"/>
          </a:xfrm>
          <a:prstGeom prst="rect">
            <a:avLst/>
          </a:prstGeom>
          <a:noFill/>
        </p:spPr>
        <p:txBody>
          <a:bodyPr wrap="square" rtlCol="0">
            <a:spAutoFit/>
          </a:bodyPr>
          <a:lstStyle/>
          <a:p>
            <a:pPr algn="r" rtl="1"/>
            <a:r>
              <a:rPr lang="ar-EG" sz="2800" b="1" i="0" u="none" strike="noStrike" baseline="0" dirty="0">
                <a:latin typeface="Simplified Arabic" panose="02020603050405020304" pitchFamily="18" charset="-78"/>
              </a:rPr>
              <a:t>كما ينظر إلى الفرض العلمي على أنه علاقات معينة تربط بين المتغيرات أي بين المتغيرات المستقلة و التابعة، فالمتغيرات المستقلة هي التي يحاول الباحث أن يفهمها ويقيس تأثيرها على المتغيرات التابعة أوبعبارة أخرى </a:t>
            </a:r>
          </a:p>
          <a:p>
            <a:pPr algn="r" rtl="1"/>
            <a:r>
              <a:rPr lang="ar-EG" sz="2800" b="1" i="0" u="none" strike="noStrike" baseline="0" dirty="0">
                <a:latin typeface="Simplified Arabic" panose="02020603050405020304" pitchFamily="18" charset="-78"/>
              </a:rPr>
              <a:t>هي العوامل التي لها تأثير في المتغيرات التابعة، فالمتغير المستقل في المنهج التجريبي هو</a:t>
            </a:r>
          </a:p>
          <a:p>
            <a:pPr algn="r" rtl="1"/>
            <a:r>
              <a:rPr lang="ar-EG" sz="2800" b="1" i="0" u="none" strike="noStrike" baseline="0" dirty="0">
                <a:latin typeface="Simplified Arabic" panose="02020603050405020304" pitchFamily="18" charset="-78"/>
              </a:rPr>
              <a:t>ذلك المتغير الذي نتداوله لقياس التأثير في المتغير التابع، ويمكننا الحديث أيضا عن المتغير المنبه عندما يتسبب المتغير المستقل في رد فعل يكون بمثابة الإجابة عن الموضوع من قبل العنصر المبحوث، وتقوم بانتقاء المتغيرات المستقلة انطلاقا من الأسباب المتوقعة للظواهر الملاحظة.أما المتغير التابع فهو الذي يمكننا تسميته كذلك بالمتغير الخاضع أو اللاحق أو الناتج، وهو ذلك المتغير الذي يجري عليه الفعل من أجل قياس التغيرات، إنه يشترك في المنهج التجريبي مع عناصر التجربة التي تخضع للشروط المختلفة للمتغير المستقل </a:t>
            </a: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208180"/>
            <a:ext cx="11672816" cy="5447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28915" y="384191"/>
            <a:ext cx="3902032" cy="707886"/>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الفرض العلمى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5" y="1160640"/>
            <a:ext cx="11355308" cy="5755422"/>
          </a:xfrm>
          <a:prstGeom prst="rect">
            <a:avLst/>
          </a:prstGeom>
          <a:noFill/>
        </p:spPr>
        <p:txBody>
          <a:bodyPr wrap="square" rtlCol="0">
            <a:spAutoFit/>
          </a:bodyPr>
          <a:lstStyle/>
          <a:p>
            <a:pPr algn="r" rtl="1"/>
            <a:endParaRPr lang="ar-EG" sz="2400" b="1" i="0" u="none" strike="noStrike" baseline="0" dirty="0">
              <a:latin typeface="Simplified Arabic" panose="02020603050405020304" pitchFamily="18" charset="-78"/>
            </a:endParaRPr>
          </a:p>
          <a:p>
            <a:pPr algn="r" rtl="1"/>
            <a:r>
              <a:rPr lang="ar-EG" sz="2800" b="1" i="0" u="none" strike="noStrike" baseline="0" dirty="0">
                <a:latin typeface="Simplified Arabic" panose="02020603050405020304" pitchFamily="18" charset="-78"/>
              </a:rPr>
              <a:t>أما المتغيرات الوسيطة فالواقع الملاحظ أنها يمكن أن تكون أكثر تعقيدا من مجرد العلاقة السببية الوحيدة بين متغيرين، مما يعني أن متغيرات أخرى يمكن أن تتوسط بين المتغيرات المستقلة اولتابعة أي المتغيرات الوسطية، فالانتقال من المتغير المستقل إلى المتغير التابع لا يتم مباشرة، بل يتطلب ذلك تدخل عامل آخر بين الاثنين.ويمكن تعريف الفروض بأنها:" تبريرات واضحة تشير إلى طريقة تفكير الباحث في العلاقة بين</a:t>
            </a:r>
          </a:p>
          <a:p>
            <a:pPr algn="r" rtl="1"/>
            <a:r>
              <a:rPr lang="ar-EG" sz="2800" b="1" i="0" u="none" strike="noStrike" baseline="0" dirty="0">
                <a:latin typeface="Simplified Arabic" panose="02020603050405020304" pitchFamily="18" charset="-78"/>
              </a:rPr>
              <a:t>، الظواهر المعنية بالدراسة، وتشير إلى الطريقة التي يظن بها أن متغيرا مستقلا يؤثر أو يعدل متغيرات تابعا" والفرضية تتضمن أول عملية لإضفاء طابع ملموس على سؤال البحث عادة الإجابة عنه في شكل فرضيةعلمية.وتعد الفرضية اقتراح إجابة عن سؤال مطروح وفرضا مؤقتا للإجابة عن سؤال أو لتفسير ظاهرة ما، إذن هي افتراض يهدف إلى تفسير أو إلى التنبؤ بالأحداث، أي إن الفرض العلمي ما هو إلا فكرة لم تثبت بعد صحتها وتعد نوعا من التفسير المؤقت الذي يستعين به الباحث في تفسير ظاهرة معينة.</a:t>
            </a:r>
            <a:endParaRPr lang="en-US" sz="2800" b="1" dirty="0">
              <a:latin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5221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08180"/>
            <a:ext cx="11191185" cy="5447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28915" y="540483"/>
            <a:ext cx="3902032" cy="707886"/>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الفرض العلمى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88619" y="1231220"/>
            <a:ext cx="10850810" cy="5262979"/>
          </a:xfrm>
          <a:prstGeom prst="rect">
            <a:avLst/>
          </a:prstGeom>
          <a:noFill/>
        </p:spPr>
        <p:txBody>
          <a:bodyPr wrap="square" rtlCol="0">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ويمكن استخدام هذه الفكرة أو هذا الر</a:t>
            </a:r>
            <a:r>
              <a:rPr lang="ar-EG" sz="2800" b="1" dirty="0">
                <a:latin typeface="Simplified Arabic" panose="02020603050405020304" pitchFamily="18" charset="-78"/>
                <a:cs typeface="Simplified Arabic" panose="02020603050405020304" pitchFamily="18" charset="-78"/>
              </a:rPr>
              <a:t>أ</a:t>
            </a:r>
            <a:r>
              <a:rPr lang="ar-EG" sz="2800" b="1" i="0" u="none" strike="noStrike" baseline="0" dirty="0">
                <a:latin typeface="Simplified Arabic" panose="02020603050405020304" pitchFamily="18" charset="-78"/>
                <a:cs typeface="Simplified Arabic" panose="02020603050405020304" pitchFamily="18" charset="-78"/>
              </a:rPr>
              <a:t>ي كأساس للعمل والبحث عن حقائق جديدة، وعندما تثبت</a:t>
            </a:r>
          </a:p>
          <a:p>
            <a:pPr algn="r" rtl="1"/>
            <a:r>
              <a:rPr lang="ar-EG" sz="2800" b="1" i="0" u="none" strike="noStrike" baseline="0" dirty="0">
                <a:latin typeface="Simplified Arabic" panose="02020603050405020304" pitchFamily="18" charset="-78"/>
                <a:cs typeface="Simplified Arabic" panose="02020603050405020304" pitchFamily="18" charset="-78"/>
              </a:rPr>
              <a:t>صحة الفرض بصفة نهائية فإنه يساهم في الوصول إلى الحقيقة أو النظرية أو القانون الذي ماهو إلا نتاج </a:t>
            </a:r>
            <a:r>
              <a:rPr lang="ar-EG" sz="2800" b="1" dirty="0">
                <a:latin typeface="Simplified Arabic" panose="02020603050405020304" pitchFamily="18" charset="-78"/>
                <a:cs typeface="Simplified Arabic" panose="02020603050405020304" pitchFamily="18" charset="-78"/>
              </a:rPr>
              <a:t>مجموعة من الفروض التي تثبت صحتها، أما إذا ثبت عدم صحة الفرض العلمي فإن الباحث يحاول العثورعلى تفسير آخر وهكذا.</a:t>
            </a:r>
          </a:p>
          <a:p>
            <a:pPr algn="r" rtl="1"/>
            <a:r>
              <a:rPr lang="ar-EG" sz="2800" b="1" dirty="0">
                <a:latin typeface="Simplified Arabic" panose="02020603050405020304" pitchFamily="18" charset="-78"/>
                <a:cs typeface="Simplified Arabic" panose="02020603050405020304" pitchFamily="18" charset="-78"/>
              </a:rPr>
              <a:t>وبذلك يعد الفرض العلمي فكرة مبدئية تتولد وتنبثق عن فحص الباحث عن طريق الملاحظة أو</a:t>
            </a:r>
          </a:p>
          <a:p>
            <a:pPr algn="r" rtl="1"/>
            <a:r>
              <a:rPr lang="ar-EG" sz="2800" b="1" dirty="0">
                <a:latin typeface="Simplified Arabic" panose="02020603050405020304" pitchFamily="18" charset="-78"/>
                <a:cs typeface="Simplified Arabic" panose="02020603050405020304" pitchFamily="18" charset="-78"/>
              </a:rPr>
              <a:t>التجربة، وهذه الفكرة المبدئية يجب أن تكون قابلة للاختبار والفحص العلمي الدقيق، وقد استخدمت كلمة الفرض قديما لكي تدل على مجموعة المبادئ الأولية التي يسلم العقل البشري بصحتها والتي لا يستطيع البرهنة عليها بطريقة مباشرة لشدة عموميتها أو شموليتها، وقد استخدمها أرسطو و أفلاطون وغيرهما من الفلاسفة والمفكرين نقطة البدء في كل برهنة والمنبع الأول لكل المعرفة التي يكتسبها الإنسان، أي إن الفرض يمثل المبدأ العام الذي يستخدم كأحد مقدمات الاستدلال القياسي.</a:t>
            </a:r>
            <a:endParaRPr lang="en-US" sz="28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1744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08180"/>
            <a:ext cx="11191185" cy="5447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28915" y="540483"/>
            <a:ext cx="3902032" cy="707886"/>
          </a:xfrm>
          <a:prstGeom prst="rect">
            <a:avLst/>
          </a:prstGeom>
          <a:noFill/>
        </p:spPr>
        <p:txBody>
          <a:bodyPr wrap="square" rtlCol="0">
            <a:spAutoFit/>
          </a:bodyPr>
          <a:lstStyle/>
          <a:p>
            <a:pPr algn="ctr"/>
            <a:r>
              <a:rPr lang="ar-EG" sz="4000" b="1" dirty="0">
                <a:solidFill>
                  <a:srgbClr val="00B0F0"/>
                </a:solidFill>
                <a:latin typeface="Times New Roman" panose="02020603050405020304" pitchFamily="18" charset="0"/>
                <a:cs typeface="Times New Roman" panose="02020603050405020304" pitchFamily="18" charset="0"/>
              </a:rPr>
              <a:t>الفرض العلمى </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311176" y="1345307"/>
            <a:ext cx="11191184" cy="5262979"/>
          </a:xfrm>
          <a:prstGeom prst="rect">
            <a:avLst/>
          </a:prstGeom>
          <a:noFill/>
        </p:spPr>
        <p:txBody>
          <a:bodyPr wrap="square" rtlCol="0">
            <a:spAutoFit/>
          </a:bodyPr>
          <a:lstStyle/>
          <a:p>
            <a:pPr algn="r" rtl="1"/>
            <a:r>
              <a:rPr lang="ar-EG" sz="2800" b="1" dirty="0">
                <a:latin typeface="Simplified Arabic" panose="02020603050405020304" pitchFamily="18" charset="-78"/>
                <a:cs typeface="Simplified Arabic" panose="02020603050405020304" pitchFamily="18" charset="-78"/>
              </a:rPr>
              <a:t>فالفرض ما هو إلا تكهن أو حدس يضعه الباحث لكي يستنبط منه العلاقات والصلات المتواجدة بين الأسباب ومسبباتها، فهو تفسير مؤقت للظاهرة أو القانون، فإذا ثبتت صحة الفرض وصدقه فإنه يصبح نظرية أو قاعدة عامة يمكن الرجوع إليها عند تفسير جميع الظواهر التي تشبه الظاهرة المدروسة.</a:t>
            </a:r>
          </a:p>
          <a:p>
            <a:pPr algn="r" rtl="1"/>
            <a:r>
              <a:rPr lang="ar-EG" sz="2800" b="1" dirty="0">
                <a:latin typeface="Simplified Arabic" panose="02020603050405020304" pitchFamily="18" charset="-78"/>
                <a:cs typeface="Simplified Arabic" panose="02020603050405020304" pitchFamily="18" charset="-78"/>
              </a:rPr>
              <a:t>ويوصف الفرض بأنه عملي عندما يرتبط بالاراء الممكن الاستعانة بها في تفسير الظواهر التي</a:t>
            </a:r>
          </a:p>
          <a:p>
            <a:pPr algn="r" rtl="1"/>
            <a:r>
              <a:rPr lang="ar-EG" sz="2800" b="1" dirty="0">
                <a:latin typeface="Simplified Arabic" panose="02020603050405020304" pitchFamily="18" charset="-78"/>
                <a:cs typeface="Simplified Arabic" panose="02020603050405020304" pitchFamily="18" charset="-78"/>
              </a:rPr>
              <a:t>تعترض الإنسان أثناء أداء عمله، حيث يتلمس الأسباب التي تشكل الظاهرة أو المشكلة المعينة، كما يوصف</a:t>
            </a:r>
          </a:p>
          <a:p>
            <a:pPr algn="r" rtl="1"/>
            <a:r>
              <a:rPr lang="ar-EG" sz="2800" b="1" dirty="0">
                <a:latin typeface="Simplified Arabic" panose="02020603050405020304" pitchFamily="18" charset="-78"/>
                <a:cs typeface="Simplified Arabic" panose="02020603050405020304" pitchFamily="18" charset="-78"/>
              </a:rPr>
              <a:t>الفرض بأنه علمي أيضا عندما يخضع للملاحظة والتجربة التي تتطلب معرفة الحقيقة في إطار تفسير الظواهر.</a:t>
            </a:r>
          </a:p>
          <a:p>
            <a:pPr algn="r" rtl="1"/>
            <a:endParaRPr lang="ar-EG" sz="2800" dirty="0">
              <a:latin typeface="Simplified Arabic" panose="02020603050405020304" pitchFamily="18" charset="-78"/>
              <a:cs typeface="Simplified Arabic" panose="02020603050405020304" pitchFamily="18" charset="-78"/>
            </a:endParaRPr>
          </a:p>
          <a:p>
            <a:pPr algn="r" rtl="1"/>
            <a:endParaRPr lang="ar-EG" sz="2800" dirty="0">
              <a:latin typeface="Simplified Arabic" panose="02020603050405020304" pitchFamily="18" charset="-78"/>
              <a:cs typeface="Simplified Arabic" panose="02020603050405020304" pitchFamily="18" charset="-78"/>
            </a:endParaRPr>
          </a:p>
          <a:p>
            <a:pPr algn="r" rtl="1"/>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7738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552094" y="8592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45635"/>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0431" y="1468531"/>
            <a:ext cx="10729305" cy="3908762"/>
          </a:xfrm>
          <a:prstGeom prst="rect">
            <a:avLst/>
          </a:prstGeom>
          <a:noFill/>
        </p:spPr>
        <p:txBody>
          <a:bodyPr wrap="square" rtlCol="0">
            <a:spAutoFit/>
          </a:bodyPr>
          <a:lstStyle/>
          <a:p>
            <a:pPr algn="r" rtl="1"/>
            <a:r>
              <a:rPr lang="ar-EG" sz="3200" b="1" i="0" u="sng" strike="noStrike" baseline="0" dirty="0">
                <a:solidFill>
                  <a:srgbClr val="C00000"/>
                </a:solidFill>
                <a:latin typeface="Simplified Arabic,Bold"/>
                <a:cs typeface="+mj-cs"/>
              </a:rPr>
              <a:t>خصائصها:</a:t>
            </a:r>
          </a:p>
          <a:p>
            <a:pPr algn="r" rtl="1"/>
            <a:r>
              <a:rPr lang="ar-EG" sz="2400" b="1" i="0" u="none" strike="noStrike" baseline="0" dirty="0">
                <a:latin typeface="Simplified Arabic,Bold"/>
                <a:cs typeface="+mj-cs"/>
              </a:rPr>
              <a:t> </a:t>
            </a:r>
            <a:r>
              <a:rPr lang="ar-EG" sz="2400" b="1" i="0" u="none" strike="noStrike" baseline="0" dirty="0">
                <a:latin typeface="Simplified Arabic" panose="02020603050405020304" pitchFamily="18" charset="-78"/>
                <a:cs typeface="+mj-cs"/>
              </a:rPr>
              <a:t>بما أن الفرضية هي صياغة إجابة افتراضية عن أسئلة يسعى الباحث للإجابة عنها</a:t>
            </a:r>
          </a:p>
          <a:p>
            <a:pPr algn="r" rtl="1"/>
            <a:r>
              <a:rPr lang="ar-EG" sz="2400" b="1" i="0" u="none" strike="noStrike" baseline="0" dirty="0">
                <a:latin typeface="Simplified Arabic" panose="02020603050405020304" pitchFamily="18" charset="-78"/>
                <a:cs typeface="+mj-cs"/>
              </a:rPr>
              <a:t>من خلال الملاحظة أو التجربة أو بمختلف الطرق، وبما أن العمل العلمي يتميز بالدقة، فلابد إذن أن تكون</a:t>
            </a:r>
          </a:p>
          <a:p>
            <a:pPr algn="r" rtl="1"/>
            <a:r>
              <a:rPr lang="ar-EG" sz="2400" b="1" i="0" u="none" strike="noStrike" baseline="0" dirty="0">
                <a:latin typeface="Simplified Arabic" panose="02020603050405020304" pitchFamily="18" charset="-78"/>
                <a:cs typeface="+mj-cs"/>
              </a:rPr>
              <a:t>: للفرضية مواصفات أو </a:t>
            </a:r>
            <a:r>
              <a:rPr lang="ar-EG" sz="2400" b="1" i="0" u="none" strike="noStrike" baseline="0">
                <a:latin typeface="Simplified Arabic" panose="02020603050405020304" pitchFamily="18" charset="-78"/>
                <a:cs typeface="+mj-cs"/>
              </a:rPr>
              <a:t>معايير تميزها </a:t>
            </a:r>
            <a:r>
              <a:rPr lang="ar-EG" sz="2400" b="1" i="0" u="none" strike="noStrike" baseline="0" dirty="0">
                <a:latin typeface="Simplified Arabic" panose="02020603050405020304" pitchFamily="18" charset="-78"/>
                <a:cs typeface="+mj-cs"/>
              </a:rPr>
              <a:t>عن غيرها</a:t>
            </a:r>
          </a:p>
          <a:p>
            <a:pPr algn="r" rtl="1"/>
            <a:r>
              <a:rPr lang="ar-EG" sz="2400" b="1" i="0" u="none" strike="noStrike" baseline="0" dirty="0">
                <a:latin typeface="Simplified Arabic" panose="02020603050405020304" pitchFamily="18" charset="-78"/>
                <a:cs typeface="+mj-cs"/>
              </a:rPr>
              <a:t>أ-التصريح: الفرضية عبارة عن تصريح يوضح في جملة أو أكثر علاقة قائمة بين حدين أو أكثر.</a:t>
            </a:r>
          </a:p>
          <a:p>
            <a:pPr algn="r" rtl="1"/>
            <a:r>
              <a:rPr lang="ar-EG" sz="2400" b="1" i="0" u="none" strike="noStrike" baseline="0" dirty="0">
                <a:latin typeface="Simplified Arabic" panose="02020603050405020304" pitchFamily="18" charset="-78"/>
                <a:cs typeface="+mj-cs"/>
              </a:rPr>
              <a:t>ب-التنبؤ: الفرضية هي أيضا عبارة عن تنبؤ لما سنكتشفه في الواقع، والذي يمثل الحل المتوقع للمشكلة</a:t>
            </a:r>
          </a:p>
          <a:p>
            <a:pPr algn="r" rtl="1"/>
            <a:r>
              <a:rPr lang="ar-EG" sz="2400" b="1" i="0" u="none" strike="noStrike" baseline="0" dirty="0">
                <a:latin typeface="Simplified Arabic" panose="02020603050405020304" pitchFamily="18" charset="-78"/>
                <a:cs typeface="+mj-cs"/>
              </a:rPr>
              <a:t>المدروسة.</a:t>
            </a:r>
          </a:p>
          <a:p>
            <a:pPr algn="r" rtl="1"/>
            <a:r>
              <a:rPr lang="ar-EG" sz="2400" b="1" i="0" u="none" strike="noStrike" baseline="0" dirty="0">
                <a:latin typeface="Simplified Arabic" panose="02020603050405020304" pitchFamily="18" charset="-78"/>
                <a:cs typeface="+mj-cs"/>
              </a:rPr>
              <a:t>ج-وسيلة للتحقق: الفرضية هي أيضا وسيلة للتحقق الامبريقي، والتحقق الامبريقي هو عملية يتم من خلالها</a:t>
            </a:r>
          </a:p>
          <a:p>
            <a:pPr algn="r" rtl="1"/>
            <a:r>
              <a:rPr lang="ar-EG" sz="2400" b="1" i="0" u="none" strike="noStrike" baseline="0" dirty="0">
                <a:latin typeface="Simplified Arabic" panose="02020603050405020304" pitchFamily="18" charset="-78"/>
                <a:cs typeface="+mj-cs"/>
              </a:rPr>
              <a:t>. معرفة مدى مطابقة التوقعات أو الافتراضات للواقع أي الظواهر</a:t>
            </a:r>
            <a:endParaRPr lang="en-US" sz="2400" b="1" dirty="0">
              <a:latin typeface="Times New Roman" panose="02020603050405020304" pitchFamily="18" charset="0"/>
              <a:cs typeface="+mj-cs"/>
            </a:endParaRPr>
          </a:p>
          <a:p>
            <a:pPr algn="r" rtl="1"/>
            <a:endParaRPr lang="en-US" sz="2400" b="1" dirty="0">
              <a:latin typeface="Times New Roman" panose="02020603050405020304" pitchFamily="18" charset="0"/>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7299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45635"/>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123658"/>
          </a:xfrm>
          <a:prstGeom prst="rect">
            <a:avLst/>
          </a:prstGeom>
          <a:noFill/>
        </p:spPr>
        <p:txBody>
          <a:bodyPr wrap="square" rtlCol="0">
            <a:spAutoFit/>
          </a:bodyPr>
          <a:lstStyle/>
          <a:p>
            <a:pPr algn="r" rtl="1"/>
            <a:r>
              <a:rPr lang="ar-EG" sz="2800" b="0" i="0" u="none" strike="noStrike" baseline="0" dirty="0">
                <a:latin typeface="Simplified Arabic" panose="02020603050405020304" pitchFamily="18" charset="-78"/>
                <a:cs typeface="Simplified Arabic" panose="02020603050405020304" pitchFamily="18" charset="-78"/>
              </a:rPr>
              <a:t>با</a:t>
            </a:r>
            <a:r>
              <a:rPr lang="ar-EG" sz="2800" b="1" i="0" u="none" strike="noStrike" baseline="0" dirty="0">
                <a:latin typeface="Simplified Arabic" panose="02020603050405020304" pitchFamily="18" charset="-78"/>
                <a:cs typeface="Simplified Arabic" panose="02020603050405020304" pitchFamily="18" charset="-78"/>
              </a:rPr>
              <a:t>ختصار الفرضية هي أساسا عبارة عن تصريح يتنبأ بوجود علاقة بين حدين أو متغيرين أو أكثر،</a:t>
            </a:r>
          </a:p>
          <a:p>
            <a:pPr algn="r" rtl="1"/>
            <a:r>
              <a:rPr lang="ar-EG" sz="2800" b="1" i="0" u="none" strike="noStrike" baseline="0" dirty="0">
                <a:latin typeface="Simplified Arabic" panose="02020603050405020304" pitchFamily="18" charset="-78"/>
                <a:cs typeface="Simplified Arabic" panose="02020603050405020304" pitchFamily="18" charset="-78"/>
              </a:rPr>
              <a:t>أو بين عنصرين من عناصر الواقع، ويجب التحقق من الفرضية في الواقع، بهذا المعنى فهي تمثل ركيزة الطريقة العلمية</a:t>
            </a:r>
            <a:endParaRPr lang="en-US" sz="2800" dirty="0">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96249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7299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45635"/>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39065" y="1351508"/>
            <a:ext cx="9743090" cy="3108543"/>
          </a:xfrm>
          <a:prstGeom prst="rect">
            <a:avLst/>
          </a:prstGeom>
          <a:noFill/>
        </p:spPr>
        <p:txBody>
          <a:bodyPr wrap="square" rtlCol="0">
            <a:spAutoFit/>
          </a:bodyPr>
          <a:lstStyle/>
          <a:p>
            <a:pPr algn="ctr" rtl="1"/>
            <a:r>
              <a:rPr lang="ar-EG" sz="2800" b="1" i="0" u="none" strike="noStrike" baseline="0" dirty="0">
                <a:solidFill>
                  <a:srgbClr val="C00000"/>
                </a:solidFill>
                <a:latin typeface="Simplified Arabic,Bold"/>
              </a:rPr>
              <a:t>أهميتها العلمية:</a:t>
            </a:r>
          </a:p>
          <a:p>
            <a:pPr algn="r" rtl="1"/>
            <a:r>
              <a:rPr lang="ar-EG" sz="2800" b="1" i="0" u="none" strike="noStrike" baseline="0" dirty="0">
                <a:latin typeface="Simplified Arabic" panose="02020603050405020304" pitchFamily="18" charset="-78"/>
                <a:cs typeface="Simplified Arabic" panose="02020603050405020304" pitchFamily="18" charset="-78"/>
              </a:rPr>
              <a:t> تكمن أهمية الفرضيات في الدور الذي تلعبه في عملية البحث العلمي وتتمثل خاصة في </a:t>
            </a:r>
          </a:p>
          <a:p>
            <a:pPr algn="r" rtl="1"/>
            <a:r>
              <a:rPr lang="ar-EG" sz="2800" b="1" i="0" u="none" strike="noStrike" baseline="0" dirty="0">
                <a:latin typeface="Simplified Arabic" panose="02020603050405020304" pitchFamily="18" charset="-78"/>
                <a:cs typeface="Simplified Arabic" panose="02020603050405020304" pitchFamily="18" charset="-78"/>
              </a:rPr>
              <a:t>- تحديد مسار البحث العلمي من خلال توجيه الباحث لجمع بيانات ومعلومات معينة لها علاقة بالفرضيات من أجل اختبارها ومن ثم قبولها أو رفضها.</a:t>
            </a:r>
          </a:p>
          <a:p>
            <a:pPr algn="r" rtl="1"/>
            <a:r>
              <a:rPr lang="ar-EG" sz="2800" b="1" i="0" u="none" strike="noStrike" baseline="0" dirty="0">
                <a:latin typeface="Simplified Arabic" panose="02020603050405020304" pitchFamily="18" charset="-78"/>
                <a:cs typeface="Simplified Arabic" panose="02020603050405020304" pitchFamily="18" charset="-78"/>
              </a:rPr>
              <a:t>- تساهم في تحديد المناهج والأساليب البحثية الملائمة لموضوع الدراسة بما يساعد على اختبار الفرضيات.</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63393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7299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14104"/>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839065" y="1351508"/>
            <a:ext cx="9743090" cy="3847207"/>
          </a:xfrm>
          <a:prstGeom prst="rect">
            <a:avLst/>
          </a:prstGeom>
          <a:noFill/>
        </p:spPr>
        <p:txBody>
          <a:bodyPr wrap="square" rtlCol="0">
            <a:spAutoFit/>
          </a:bodyPr>
          <a:lstStyle/>
          <a:p>
            <a:pPr algn="ctr" rtl="1"/>
            <a:r>
              <a:rPr lang="ar-EG" sz="2800" b="1" i="0" u="none" strike="noStrike" baseline="0" dirty="0">
                <a:solidFill>
                  <a:srgbClr val="C00000"/>
                </a:solidFill>
                <a:latin typeface="Simplified Arabic,Bold"/>
              </a:rPr>
              <a:t>أهميتها العلمية</a:t>
            </a:r>
          </a:p>
          <a:p>
            <a:pPr algn="r" rtl="1"/>
            <a:r>
              <a:rPr lang="ar-EG" sz="2800" b="1" i="0" u="none" strike="noStrike" baseline="0" dirty="0">
                <a:latin typeface="Simplified Arabic" panose="02020603050405020304" pitchFamily="18" charset="-78"/>
                <a:cs typeface="Simplified Arabic" panose="02020603050405020304" pitchFamily="18" charset="-78"/>
              </a:rPr>
              <a:t>- كما تظهر أهميتها في تسلسل وربط عملية سيرالمنهج التجريبي من مرحلة الملاحظة العلمية إلى مرحلة التجريب واستخراج القوانين واستنباط النظريات العلمية.</a:t>
            </a:r>
          </a:p>
          <a:p>
            <a:pPr algn="r" rtl="1"/>
            <a:r>
              <a:rPr lang="ar-EG" sz="2800" b="1" i="0" u="none" strike="noStrike" baseline="0" dirty="0">
                <a:latin typeface="Simplified Arabic" panose="02020603050405020304" pitchFamily="18" charset="-78"/>
                <a:cs typeface="Simplified Arabic" panose="02020603050405020304" pitchFamily="18" charset="-78"/>
              </a:rPr>
              <a:t>- زيادة قدرة الباحث على فهم الظاهرة المدروسة من خلال تفسير العلاقات بين المتغيرات المكونة لهذه الظاهرة.</a:t>
            </a:r>
          </a:p>
          <a:p>
            <a:pPr algn="r" rtl="1"/>
            <a:r>
              <a:rPr lang="ar-EG" sz="2800" b="1" i="0" u="none" strike="noStrike" baseline="0" dirty="0">
                <a:latin typeface="Simplified Arabic" panose="02020603050405020304" pitchFamily="18" charset="-78"/>
                <a:cs typeface="Simplified Arabic" panose="02020603050405020304" pitchFamily="18" charset="-78"/>
              </a:rPr>
              <a:t>- تؤدي الفرضيات دورا مهما وحيويا في استخراج النظريات والقوانين والتفسيرات العلمية للظواهر والمساهمة في تراكم المعرفة وتواصل وتيرة البحث العلمي من خلال الكشف عن أفكار وفرضيات جديدة يمكن دراستها</a:t>
            </a:r>
            <a:r>
              <a:rPr lang="ar-EG" sz="1800" b="0" i="0" u="none" strike="noStrike" baseline="0" dirty="0">
                <a:latin typeface="Simplified Arabic" panose="02020603050405020304" pitchFamily="18" charset="-78"/>
                <a:cs typeface="Simplified Arabic" panose="02020603050405020304" pitchFamily="18" charset="-78"/>
              </a:rPr>
              <a:t>.</a:t>
            </a:r>
          </a:p>
          <a:p>
            <a:pPr algn="r" rtl="1"/>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92080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6382112"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7173310" y="1397680"/>
            <a:ext cx="3884836" cy="2495550"/>
          </a:xfrm>
        </p:spPr>
      </p:pic>
      <p:sp>
        <p:nvSpPr>
          <p:cNvPr id="6" name="Rectangle 5"/>
          <p:cNvSpPr/>
          <p:nvPr/>
        </p:nvSpPr>
        <p:spPr>
          <a:xfrm>
            <a:off x="180431" y="1469016"/>
            <a:ext cx="6205209" cy="4832092"/>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لكي تكون الفرضية صحيحة يجب أن تتميز بما يلي:</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تبدأ الفرضيات من ملاحظات علمية، أي تبدأ من وقائع محسوسة مشاهدة وليس من تأثير</a:t>
            </a:r>
          </a:p>
          <a:p>
            <a:pPr algn="r" rtl="1"/>
            <a:r>
              <a:rPr lang="ar-EG" sz="2800" b="1" i="0" u="none" strike="noStrike" baseline="0" dirty="0">
                <a:latin typeface="Simplified Arabic" panose="02020603050405020304" pitchFamily="18" charset="-78"/>
                <a:cs typeface="Simplified Arabic" panose="02020603050405020304" pitchFamily="18" charset="-78"/>
              </a:rPr>
              <a:t>الخيال، وهذا حتى تكون الفرضيات أكثر واقعية.</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الفرضيات قابلة للتجريب والاختبار والتحقق.</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خالية من التناقض للوقائع والظواهر المعروفة.</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شاملة ومترابطة، أي يجب أن تكون معتمدة على كل الجزئيات والخصوصيات</a:t>
            </a:r>
          </a:p>
          <a:p>
            <a:pPr algn="r" rtl="1"/>
            <a:r>
              <a:rPr lang="ar-EG" sz="2800" b="1" i="0" u="none" strike="noStrike" baseline="0" dirty="0">
                <a:latin typeface="Simplified Arabic" panose="02020603050405020304" pitchFamily="18" charset="-78"/>
                <a:cs typeface="Simplified Arabic" panose="02020603050405020304" pitchFamily="18" charset="-78"/>
              </a:rPr>
              <a:t>المتوافرة، وعلى التناسق مع النظريات السابقة</a:t>
            </a:r>
            <a:endParaRPr lang="en-US" sz="2800" b="1" dirty="0">
              <a:latin typeface="Times New Roman" panose="02020603050405020304" pitchFamily="18" charset="0"/>
              <a:cs typeface="Times New Roman" panose="02020603050405020304" pitchFamily="18" charset="0"/>
            </a:endParaRPr>
          </a:p>
        </p:txBody>
      </p:sp>
      <p:sp>
        <p:nvSpPr>
          <p:cNvPr id="7" name="Rectangle 6"/>
          <p:cNvSpPr/>
          <p:nvPr/>
        </p:nvSpPr>
        <p:spPr>
          <a:xfrm>
            <a:off x="6310823" y="4804209"/>
            <a:ext cx="4747323" cy="584775"/>
          </a:xfrm>
          <a:prstGeom prst="rect">
            <a:avLst/>
          </a:prstGeom>
        </p:spPr>
        <p:txBody>
          <a:bodyPr wrap="square">
            <a:spAutoFit/>
          </a:bodyPr>
          <a:lstStyle/>
          <a:p>
            <a:pPr algn="r" rtl="1"/>
            <a:r>
              <a:rPr lang="ar-EG" sz="3200" b="1" i="0" u="none" strike="noStrike" baseline="0" dirty="0">
                <a:solidFill>
                  <a:srgbClr val="C00000"/>
                </a:solidFill>
                <a:latin typeface="Simplified Arabic,Bold"/>
              </a:rPr>
              <a:t>شروط صحة الفرضيات العلمية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6382112"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173310" y="1397680"/>
            <a:ext cx="3884836" cy="2495550"/>
          </a:xfrm>
        </p:spPr>
      </p:pic>
      <p:sp>
        <p:nvSpPr>
          <p:cNvPr id="6" name="Rectangle 5"/>
          <p:cNvSpPr/>
          <p:nvPr/>
        </p:nvSpPr>
        <p:spPr>
          <a:xfrm>
            <a:off x="192333" y="1241144"/>
            <a:ext cx="6205209" cy="5693866"/>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لكي تكون الفرضية صحيحة يجب أن تتميز بما يلي:</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تبدأ الفرضيات من ملاحظات علمية، أي تبدأ من وقائع محسوسة مشاهدة وليس من تأثير</a:t>
            </a:r>
          </a:p>
          <a:p>
            <a:pPr algn="r" rtl="1"/>
            <a:r>
              <a:rPr lang="ar-EG" sz="2800" b="1" i="0" u="none" strike="noStrike" baseline="0" dirty="0">
                <a:latin typeface="Simplified Arabic" panose="02020603050405020304" pitchFamily="18" charset="-78"/>
                <a:cs typeface="Simplified Arabic" panose="02020603050405020304" pitchFamily="18" charset="-78"/>
              </a:rPr>
              <a:t>الخيال، وهذا حتى تكون الفرضيات أكثر واقعية.</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الفرضيات قابلة للتجريب والاختبار والتحقق.</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خالية من التناقض للوقائع والظواهر المعروفة.</a:t>
            </a:r>
          </a:p>
          <a:p>
            <a:pPr algn="r" rtl="1"/>
            <a:r>
              <a:rPr lang="ar-EG" sz="2800" b="1" i="0" u="none" strike="noStrike" baseline="0" dirty="0">
                <a:latin typeface="Simplified Arabic" panose="02020603050405020304" pitchFamily="18" charset="-78"/>
                <a:cs typeface="Simplified Arabic" panose="02020603050405020304" pitchFamily="18" charset="-78"/>
              </a:rPr>
              <a:t>- يجب أن تكون شاملة ومترابطة، أي يجب أن تكون معتمدة على كل الجزئيات والخصوصيات</a:t>
            </a:r>
            <a:endParaRPr lang="ar-EG" sz="2800" b="1" dirty="0">
              <a:latin typeface="Simplified Arabic" panose="02020603050405020304" pitchFamily="18" charset="-78"/>
              <a:cs typeface="Simplified Arabic" panose="02020603050405020304" pitchFamily="18" charset="-78"/>
            </a:endParaRPr>
          </a:p>
          <a:p>
            <a:pPr algn="r" rtl="1"/>
            <a:r>
              <a:rPr lang="ar-EG" sz="2800" b="1" dirty="0">
                <a:latin typeface="Simplified Arabic" panose="02020603050405020304" pitchFamily="18" charset="-78"/>
                <a:cs typeface="Simplified Arabic" panose="02020603050405020304" pitchFamily="18" charset="-78"/>
              </a:rPr>
              <a:t>المتوافرة، وعلى التناسق مع النظريات السابقة</a:t>
            </a:r>
          </a:p>
          <a:p>
            <a:pPr algn="r" rtl="1"/>
            <a:r>
              <a:rPr lang="ar-EG" sz="2800" b="1" dirty="0">
                <a:latin typeface="Simplified Arabic" panose="02020603050405020304" pitchFamily="18" charset="-78"/>
                <a:cs typeface="Simplified Arabic" panose="02020603050405020304" pitchFamily="18" charset="-78"/>
              </a:rPr>
              <a:t>- يجب أن تكون الفرضيات متعددة ومتنوعة للواقعة الواحدة.</a:t>
            </a:r>
            <a:endParaRPr lang="en-US" sz="2800" b="1"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584775"/>
          </a:xfrm>
          <a:prstGeom prst="rect">
            <a:avLst/>
          </a:prstGeom>
        </p:spPr>
        <p:txBody>
          <a:bodyPr wrap="square">
            <a:spAutoFit/>
          </a:bodyPr>
          <a:lstStyle/>
          <a:p>
            <a:pPr algn="r" rtl="1"/>
            <a:r>
              <a:rPr lang="ar-EG" sz="3200" b="1" i="0" u="none" strike="noStrike" baseline="0" dirty="0">
                <a:solidFill>
                  <a:srgbClr val="C00000"/>
                </a:solidFill>
                <a:latin typeface="Simplified Arabic,Bold"/>
              </a:rPr>
              <a:t>شروط صحة الفرضيات العلمية</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915538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6176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45202" y="1131846"/>
            <a:ext cx="10995612"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440754" y="1163895"/>
            <a:ext cx="10642405" cy="4866659"/>
          </a:xfrm>
          <a:prstGeom prst="rect">
            <a:avLst/>
          </a:prstGeom>
          <a:noFill/>
        </p:spPr>
        <p:txBody>
          <a:bodyPr wrap="square" rtlCol="0">
            <a:spAutoFit/>
          </a:bodyPr>
          <a:lstStyle/>
          <a:p>
            <a:pPr algn="ctr" rtl="1"/>
            <a:r>
              <a:rPr lang="ar-EG" sz="2800" b="1" i="0" u="none" strike="noStrike" baseline="0" dirty="0">
                <a:solidFill>
                  <a:srgbClr val="C00000"/>
                </a:solidFill>
                <a:latin typeface="Simplified Arabic,Bold"/>
              </a:rPr>
              <a:t>شروط صياغة الفروض</a:t>
            </a:r>
            <a:endParaRPr lang="ar-EG" sz="2800" b="0"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r>
              <a:rPr lang="ar-EG" sz="2800" b="1" i="0" u="none" strike="noStrike" baseline="0" dirty="0">
                <a:latin typeface="Simplified Arabic" panose="02020603050405020304" pitchFamily="18" charset="-78"/>
                <a:cs typeface="Simplified Arabic" panose="02020603050405020304" pitchFamily="18" charset="-78"/>
              </a:rPr>
              <a:t>لكي تكون الفرضيات العلمية صحيحة ويتمكن الباحث من اختبارها بأسلوب علمي ينبغي أن تقوم</a:t>
            </a:r>
            <a:r>
              <a:rPr lang="en-US" sz="2800" b="1" i="0" u="none" strike="noStrike" baseline="0" dirty="0">
                <a:latin typeface="Simplified Arabic" panose="02020603050405020304" pitchFamily="18" charset="-78"/>
                <a:cs typeface="Simplified Arabic" panose="02020603050405020304" pitchFamily="18" charset="-78"/>
              </a:rPr>
              <a:t> </a:t>
            </a:r>
            <a:r>
              <a:rPr lang="ar-EG" sz="2800" b="1" i="0" u="none" strike="noStrike" baseline="0" dirty="0">
                <a:latin typeface="Simplified Arabic" panose="02020603050405020304" pitchFamily="18" charset="-78"/>
                <a:cs typeface="Simplified Arabic" panose="02020603050405020304" pitchFamily="18" charset="-78"/>
              </a:rPr>
              <a:t>على الأسس والشروط التالية </a:t>
            </a:r>
            <a:endParaRPr lang="en-US" sz="2800" b="1" dirty="0">
              <a:latin typeface="Simplified Arabic" panose="02020603050405020304" pitchFamily="18" charset="-78"/>
              <a:cs typeface="Simplified Arabic" panose="02020603050405020304" pitchFamily="18" charset="-78"/>
            </a:endParaRPr>
          </a:p>
          <a:p>
            <a:pPr algn="r" rtl="1"/>
            <a:r>
              <a:rPr lang="ar-EG" sz="2800" b="0" i="0" u="none" strike="noStrike" baseline="0" dirty="0">
                <a:solidFill>
                  <a:srgbClr val="C00000"/>
                </a:solidFill>
                <a:latin typeface="Simplified Arabic" panose="02020603050405020304" pitchFamily="18" charset="-78"/>
                <a:cs typeface="Simplified Arabic" panose="02020603050405020304" pitchFamily="18" charset="-78"/>
              </a:rPr>
              <a:t>1</a:t>
            </a:r>
            <a:r>
              <a:rPr lang="ar-EG" sz="2800" b="1" i="0" u="none" strike="noStrike" baseline="0" dirty="0">
                <a:solidFill>
                  <a:srgbClr val="C00000"/>
                </a:solidFill>
                <a:latin typeface="Simplified Arabic,Bold"/>
              </a:rPr>
              <a:t>- الوضوح</a:t>
            </a:r>
            <a:r>
              <a:rPr lang="ar-EG" sz="2800" b="0" i="0" u="none" strike="noStrike" baseline="0" dirty="0">
                <a:solidFill>
                  <a:srgbClr val="C00000"/>
                </a:solidFill>
                <a:latin typeface="Simplified Arabic" panose="02020603050405020304" pitchFamily="18" charset="-78"/>
                <a:cs typeface="Simplified Arabic" panose="02020603050405020304" pitchFamily="18" charset="-78"/>
              </a:rPr>
              <a:t>:</a:t>
            </a:r>
          </a:p>
          <a:p>
            <a:pPr algn="r" rtl="1"/>
            <a:r>
              <a:rPr lang="ar-EG" sz="2800" b="1" i="0" u="none" strike="noStrike" baseline="0" dirty="0">
                <a:latin typeface="Simplified Arabic" panose="02020603050405020304" pitchFamily="18" charset="-78"/>
                <a:cs typeface="Simplified Arabic" panose="02020603050405020304" pitchFamily="18" charset="-78"/>
              </a:rPr>
              <a:t>بمعنى أن تكون عبارة الفرضية واضحة ودقيقة، ويسري الوضوح على جميع المتغيرات التي يتضمنه</a:t>
            </a:r>
            <a:r>
              <a:rPr lang="ar-EG" sz="2800" b="1" dirty="0">
                <a:latin typeface="Simplified Arabic" panose="02020603050405020304" pitchFamily="18" charset="-78"/>
                <a:cs typeface="Simplified Arabic" panose="02020603050405020304" pitchFamily="18" charset="-78"/>
              </a:rPr>
              <a:t>ا </a:t>
            </a:r>
            <a:r>
              <a:rPr lang="ar-EG" sz="2800" b="1" i="0" u="none" strike="noStrike" baseline="0" dirty="0">
                <a:latin typeface="Simplified Arabic" panose="02020603050405020304" pitchFamily="18" charset="-78"/>
                <a:cs typeface="Simplified Arabic" panose="02020603050405020304" pitchFamily="18" charset="-78"/>
              </a:rPr>
              <a:t>الفرض، وذلك بتحديد المفاهيم التي تتضمنها تلك الفرضيات أو بالإضافة إلى التعرف على المقاييس أو الوسائل التي يستخدمها الباحث للتحقق من صحة الفرضية، فلو افترض باحث مهتم بدراسة السياسة الخارجية للدول أن هناك اختلافا بين السلوك الخارجي للدول الصغيرة والسلوك الخارجي للدول الكبرى ينبغي عليه أن يعرف ماذا يقصد بالدول الصغيرة والكبيرة؟ وأن يقدم البيانات الكافية التي تثبت ما افترضه سواء تعلق الأمر بالمدى الزمني أو قياس العلاقات والسلوكيات الفعلية.</a:t>
            </a:r>
            <a:endParaRPr lang="en-US" sz="2800" b="1" dirty="0">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157221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6382112"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173310" y="1397680"/>
            <a:ext cx="3884836" cy="2495550"/>
          </a:xfrm>
        </p:spPr>
      </p:pic>
      <p:sp>
        <p:nvSpPr>
          <p:cNvPr id="6" name="Rectangle 5"/>
          <p:cNvSpPr/>
          <p:nvPr/>
        </p:nvSpPr>
        <p:spPr>
          <a:xfrm>
            <a:off x="192333" y="1241144"/>
            <a:ext cx="6205209" cy="4832092"/>
          </a:xfrm>
          <a:prstGeom prst="rect">
            <a:avLst/>
          </a:prstGeom>
        </p:spPr>
        <p:txBody>
          <a:bodyPr wrap="square">
            <a:spAutoFit/>
          </a:bodyPr>
          <a:lstStyle/>
          <a:p>
            <a:pPr algn="r" rtl="1"/>
            <a:r>
              <a:rPr lang="ar-EG" sz="2800" b="1" i="0" u="none" strike="noStrike" baseline="0" dirty="0">
                <a:latin typeface="Simplified Arabic,Bold"/>
              </a:rPr>
              <a:t>الإيجاز:</a:t>
            </a:r>
          </a:p>
          <a:p>
            <a:pPr algn="r" rtl="1"/>
            <a:r>
              <a:rPr lang="ar-EG" sz="2800" b="0" i="0" u="none" strike="noStrike" baseline="0" dirty="0">
                <a:latin typeface="Simplified Arabic" panose="02020603050405020304" pitchFamily="18" charset="-78"/>
                <a:cs typeface="Simplified Arabic" panose="02020603050405020304" pitchFamily="18" charset="-78"/>
              </a:rPr>
              <a:t>أن تكون العبارة التي صيغ فيها الفرض مختصرة موجزة توحي بوجود العلائقية أو الشرطية أو</a:t>
            </a:r>
          </a:p>
          <a:p>
            <a:pPr algn="r" rtl="1"/>
            <a:r>
              <a:rPr lang="ar-EG" sz="2800" b="0" i="0" u="none" strike="noStrike" baseline="0" dirty="0">
                <a:latin typeface="Simplified Arabic" panose="02020603050405020304" pitchFamily="18" charset="-78"/>
                <a:cs typeface="Simplified Arabic" panose="02020603050405020304" pitchFamily="18" charset="-78"/>
              </a:rPr>
              <a:t>. انعدامهما كقولنا: "يرتبط الاستبداد السياسي سلبا بالمشاركة السياسية "، وصياغتها بشكل محدد وليس عام</a:t>
            </a:r>
          </a:p>
          <a:p>
            <a:pPr algn="r" rtl="1"/>
            <a:r>
              <a:rPr lang="ar-EG" sz="2800" b="1" i="0" u="none" strike="noStrike" baseline="0" dirty="0">
                <a:latin typeface="Simplified Arabic,Bold"/>
              </a:rPr>
              <a:t>- القابلية للاختبار والإثبات:</a:t>
            </a:r>
          </a:p>
          <a:p>
            <a:pPr algn="r" rtl="1"/>
            <a:r>
              <a:rPr lang="ar-EG" sz="2800" b="0" i="0" u="none" strike="noStrike" baseline="0" dirty="0">
                <a:latin typeface="Simplified Arabic" panose="02020603050405020304" pitchFamily="18" charset="-78"/>
                <a:cs typeface="Simplified Arabic" panose="02020603050405020304" pitchFamily="18" charset="-78"/>
              </a:rPr>
              <a:t>ذلك بأن يصاغ الفرض في عبارات قابلة للاختبار، سواء من خلال القياس أو البرهنة المنطقية، وذلك</a:t>
            </a:r>
          </a:p>
          <a:p>
            <a:pPr algn="r" rtl="1"/>
            <a:r>
              <a:rPr lang="ar-EG" sz="2800" b="0" i="0" u="none" strike="noStrike" baseline="0" dirty="0">
                <a:latin typeface="Simplified Arabic" panose="02020603050405020304" pitchFamily="18" charset="-78"/>
                <a:cs typeface="Simplified Arabic" panose="02020603050405020304" pitchFamily="18" charset="-78"/>
              </a:rPr>
              <a:t>بتعريف العبارتين اللتين يقيمهما الفرض تعريفا إجرائيا ودقيقا إن أمكن كما ذكرنا ذلك سلفا، ونستطيع من</a:t>
            </a:r>
            <a:endParaRPr lang="en-US" sz="2800" b="1"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584775"/>
          </a:xfrm>
          <a:prstGeom prst="rect">
            <a:avLst/>
          </a:prstGeom>
        </p:spPr>
        <p:txBody>
          <a:bodyPr wrap="square">
            <a:spAutoFit/>
          </a:bodyPr>
          <a:lstStyle/>
          <a:p>
            <a:pPr algn="ctr" rtl="1"/>
            <a:r>
              <a:rPr lang="ar-EG" sz="3200" b="1" i="0" u="none" strike="noStrike" baseline="0" dirty="0">
                <a:solidFill>
                  <a:srgbClr val="C00000"/>
                </a:solidFill>
                <a:latin typeface="Simplified Arabic,Bold"/>
              </a:rPr>
              <a:t>شروط صياغة الفروض</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8773755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008993"/>
            <a:ext cx="6326700" cy="57694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173310" y="1397680"/>
            <a:ext cx="3884836" cy="2495550"/>
          </a:xfrm>
        </p:spPr>
      </p:pic>
      <p:sp>
        <p:nvSpPr>
          <p:cNvPr id="6" name="Rectangle 5"/>
          <p:cNvSpPr/>
          <p:nvPr/>
        </p:nvSpPr>
        <p:spPr>
          <a:xfrm>
            <a:off x="192333" y="1241144"/>
            <a:ext cx="6205209" cy="4832092"/>
          </a:xfrm>
          <a:prstGeom prst="rect">
            <a:avLst/>
          </a:prstGeom>
        </p:spPr>
        <p:txBody>
          <a:bodyPr wrap="square">
            <a:spAutoFit/>
          </a:bodyPr>
          <a:lstStyle/>
          <a:p>
            <a:pPr algn="r" rtl="1"/>
            <a:r>
              <a:rPr lang="ar-EG" sz="2800" b="0" i="0" u="none" strike="noStrike" baseline="0" dirty="0">
                <a:latin typeface="Simplified Arabic" panose="02020603050405020304" pitchFamily="18" charset="-78"/>
                <a:cs typeface="Simplified Arabic" panose="02020603050405020304" pitchFamily="18" charset="-78"/>
              </a:rPr>
              <a:t>خلال اتباع خطوات البحث </a:t>
            </a:r>
            <a:r>
              <a:rPr lang="ar-EG" sz="2800" dirty="0">
                <a:latin typeface="Simplified Arabic" panose="02020603050405020304" pitchFamily="18" charset="-78"/>
                <a:cs typeface="Simplified Arabic" panose="02020603050405020304" pitchFamily="18" charset="-78"/>
              </a:rPr>
              <a:t>إ</a:t>
            </a:r>
            <a:r>
              <a:rPr lang="ar-EG" sz="2800" b="0" i="0" u="none" strike="noStrike" baseline="0" dirty="0">
                <a:latin typeface="Simplified Arabic" panose="02020603050405020304" pitchFamily="18" charset="-78"/>
                <a:cs typeface="Simplified Arabic" panose="02020603050405020304" pitchFamily="18" charset="-78"/>
              </a:rPr>
              <a:t>دراك العلاقة التي يقيمها الفرض بين المتغيرات، فالفرضيات الفلسفية والقضايا الأخلاقية والأحكام القيمية يصعب، إن لم نقل يستحيل اختبارها في بعض الأحيان </a:t>
            </a:r>
          </a:p>
          <a:p>
            <a:pPr algn="r" rtl="1"/>
            <a:r>
              <a:rPr lang="ar-EG" sz="2800" b="1" i="0" u="none" strike="noStrike" baseline="0" dirty="0">
                <a:latin typeface="Simplified Arabic,Bold"/>
              </a:rPr>
              <a:t>- ارتباط الفرض بإطار نظري يعطيه دلالة ومعنى:</a:t>
            </a:r>
          </a:p>
          <a:p>
            <a:pPr algn="r" rtl="1"/>
            <a:r>
              <a:rPr lang="ar-EG" sz="2800" b="0" i="0" u="none" strike="noStrike" baseline="0" dirty="0">
                <a:latin typeface="Simplified Arabic" panose="02020603050405020304" pitchFamily="18" charset="-78"/>
                <a:cs typeface="Simplified Arabic" panose="02020603050405020304" pitchFamily="18" charset="-78"/>
              </a:rPr>
              <a:t>أن يرتبط الفرض بإطار نظري يمنحه دلالة ومعنى، حيث يخضع لمجموعة المعارف العلمية السائدة</a:t>
            </a:r>
          </a:p>
          <a:p>
            <a:pPr algn="r" rtl="1"/>
            <a:r>
              <a:rPr lang="ar-EG" sz="2800" b="0" i="0" u="none" strike="noStrike" baseline="0" dirty="0">
                <a:latin typeface="Simplified Arabic" panose="02020603050405020304" pitchFamily="18" charset="-78"/>
                <a:cs typeface="Simplified Arabic" panose="02020603050405020304" pitchFamily="18" charset="-78"/>
              </a:rPr>
              <a:t>والتي من شأنها إثباته أو دحضه. </a:t>
            </a:r>
          </a:p>
          <a:p>
            <a:pPr algn="r" rtl="1"/>
            <a:r>
              <a:rPr lang="ar-EG" sz="2800" b="1" i="0" u="none" strike="noStrike" baseline="0" dirty="0">
                <a:latin typeface="Simplified Arabic,Bold"/>
              </a:rPr>
              <a:t>- خالية من التناقض:</a:t>
            </a:r>
          </a:p>
          <a:p>
            <a:pPr algn="r" rtl="1"/>
            <a:r>
              <a:rPr lang="ar-EG" sz="2800" b="0" i="0" u="none" strike="noStrike" baseline="0" dirty="0">
                <a:latin typeface="Simplified Arabic" panose="02020603050405020304" pitchFamily="18" charset="-78"/>
                <a:cs typeface="Simplified Arabic" panose="02020603050405020304" pitchFamily="18" charset="-78"/>
              </a:rPr>
              <a:t>أن تكون عبارة الفرض خالية من التناقض وتكون واقعية من حيث إمكانية التطبيق و التنفيذ</a:t>
            </a:r>
            <a:endParaRPr lang="en-US" sz="2800" b="1"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584775"/>
          </a:xfrm>
          <a:prstGeom prst="rect">
            <a:avLst/>
          </a:prstGeom>
        </p:spPr>
        <p:txBody>
          <a:bodyPr wrap="square">
            <a:spAutoFit/>
          </a:bodyPr>
          <a:lstStyle/>
          <a:p>
            <a:pPr algn="ctr" rtl="1"/>
            <a:r>
              <a:rPr lang="ar-EG" sz="3200" b="1" i="0" u="none" strike="noStrike" baseline="0" dirty="0">
                <a:solidFill>
                  <a:srgbClr val="C00000"/>
                </a:solidFill>
                <a:latin typeface="Simplified Arabic,Bold"/>
              </a:rPr>
              <a:t>شروط صياغة الفروض</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47825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6382112" cy="53807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0" y="988896"/>
            <a:ext cx="7371253" cy="5693866"/>
          </a:xfrm>
          <a:prstGeom prst="rect">
            <a:avLst/>
          </a:prstGeom>
        </p:spPr>
        <p:txBody>
          <a:bodyPr wrap="square">
            <a:spAutoFit/>
          </a:bodyPr>
          <a:lstStyle/>
          <a:p>
            <a:pPr algn="r" rtl="1"/>
            <a:r>
              <a:rPr lang="ar-EG" sz="2800" b="1" i="0" u="none" strike="noStrike" baseline="0" dirty="0">
                <a:latin typeface="Simplified Arabic,Bold"/>
              </a:rPr>
              <a:t>-تقديم تفسير لبعض الحقائق:</a:t>
            </a:r>
          </a:p>
          <a:p>
            <a:pPr algn="r" rtl="1"/>
            <a:r>
              <a:rPr lang="ar-EG" sz="2800" b="0" i="0" u="none" strike="noStrike" baseline="0" dirty="0">
                <a:latin typeface="Simplified Arabic" panose="02020603050405020304" pitchFamily="18" charset="-78"/>
                <a:cs typeface="Simplified Arabic" panose="02020603050405020304" pitchFamily="18" charset="-78"/>
              </a:rPr>
              <a:t>حيث يجب أن يقدم الفرض تفسير لبعض الحقائق، ويكون التفسير معقولا ظاهريا، أون تكون متسقة مع الحقائق المعروفة سواء كانت بحوثا أو نظريات علمية، ومن هنا فإن على الباحث أن يتبين العلاقة بين فرضيته وما أسفرت عنه الدراسات المرتبطة ببحثه من نتائج. وصياغة الفرضيات وتحقيقها أو إثبات صحتها هدف أساس للبحث العلمي، وهذا الأمر ليس بالعمل</a:t>
            </a:r>
          </a:p>
          <a:p>
            <a:pPr algn="r" rtl="1"/>
            <a:r>
              <a:rPr lang="ar-EG" sz="2800" b="0" i="0" u="none" strike="noStrike" baseline="0" dirty="0">
                <a:latin typeface="Simplified Arabic" panose="02020603050405020304" pitchFamily="18" charset="-78"/>
                <a:cs typeface="Simplified Arabic" panose="02020603050405020304" pitchFamily="18" charset="-78"/>
              </a:rPr>
              <a:t>السهل؛ ذلك لأنه ليس مجرد تخمين كما يعتقد البعض، ولكنه رؤية وتخمين ذكي يستند إلى كفاية الحقائق</a:t>
            </a:r>
          </a:p>
          <a:p>
            <a:pPr algn="r" rtl="1"/>
            <a:r>
              <a:rPr lang="ar-EG" sz="2800" b="0" i="0" u="none" strike="noStrike" baseline="0" dirty="0">
                <a:latin typeface="Simplified Arabic" panose="02020603050405020304" pitchFamily="18" charset="-78"/>
                <a:cs typeface="Simplified Arabic" panose="02020603050405020304" pitchFamily="18" charset="-78"/>
              </a:rPr>
              <a:t>والخبرة حتى تكون للفرضية دلالتها، وفي كثير من مجالات دراسة السلوك قد يحتاج الباحث إلى القيام ببعض الدراسات المحدودة الاستطلاعية للحصول على بيانات تساعده على صياغة فرضيات لها دلالتها</a:t>
            </a:r>
            <a:endParaRPr lang="en-US" sz="2800" b="1"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solidFill>
                  <a:srgbClr val="C00000"/>
                </a:solidFill>
                <a:latin typeface="Simplified Arabic,Bold"/>
              </a:rPr>
              <a:t>شروط صياغة الفروض</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8149246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1" y="1889332"/>
            <a:ext cx="7371253" cy="3539430"/>
          </a:xfrm>
          <a:prstGeom prst="rect">
            <a:avLst/>
          </a:prstGeom>
        </p:spPr>
        <p:txBody>
          <a:bodyPr wrap="square">
            <a:spAutoFit/>
          </a:bodyPr>
          <a:lstStyle/>
          <a:p>
            <a:pPr algn="r" rtl="1"/>
            <a:r>
              <a:rPr lang="ar-EG" sz="2800" b="1" i="0" u="none" strike="noStrike" baseline="0" dirty="0">
                <a:latin typeface="Simplified Arabic,Bold"/>
              </a:rPr>
              <a:t>-التماشي مع أهداف البحث:</a:t>
            </a:r>
          </a:p>
          <a:p>
            <a:pPr algn="r" rtl="1"/>
            <a:r>
              <a:rPr lang="ar-EG" sz="2800" b="1" i="0" u="none" strike="noStrike" baseline="0" dirty="0">
                <a:latin typeface="Simplified Arabic" panose="02020603050405020304" pitchFamily="18" charset="-78"/>
                <a:cs typeface="+mj-cs"/>
              </a:rPr>
              <a:t>يتعين أن تكون الفرضية متماشية مع أهداف البحث ومحققة</a:t>
            </a:r>
          </a:p>
          <a:p>
            <a:pPr algn="r" rtl="1"/>
            <a:r>
              <a:rPr lang="ar-EG" sz="2800" b="1" i="0" u="none" strike="noStrike" baseline="0" dirty="0">
                <a:latin typeface="Simplified Arabic" panose="02020603050405020304" pitchFamily="18" charset="-78"/>
                <a:cs typeface="+mj-cs"/>
              </a:rPr>
              <a:t> لأغراضه، وأن تعطي إجابة واضحة</a:t>
            </a:r>
          </a:p>
          <a:p>
            <a:pPr algn="r" rtl="1"/>
            <a:r>
              <a:rPr lang="ar-EG" sz="2800" b="1" i="0" u="none" strike="noStrike" baseline="0" dirty="0">
                <a:latin typeface="Simplified Arabic" panose="02020603050405020304" pitchFamily="18" charset="-78"/>
                <a:cs typeface="+mj-cs"/>
              </a:rPr>
              <a:t>للمشكلة المحددة حيث تختص كل فرضية بالإجابة عن جانب واحد من جوانب مشكلة البحث أو متغير من متغيراتها</a:t>
            </a:r>
          </a:p>
          <a:p>
            <a:pPr algn="r" rtl="1"/>
            <a:r>
              <a:rPr lang="ar-EG" sz="2800" b="1" i="0" u="none" strike="noStrike" baseline="0" dirty="0">
                <a:latin typeface="Simplified Arabic" panose="02020603050405020304" pitchFamily="18" charset="-78"/>
                <a:cs typeface="+mj-cs"/>
              </a:rPr>
              <a:t>ونظرا لأهمية الفروض، ينبغي للباحث أن يستعين بذوي الخبرة والمهارة والاختصاص في صياغة فروضه، وأن يهتم بالمفاهيم التي يطلقها على الظواهر محل الدراسة.</a:t>
            </a: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solidFill>
                  <a:srgbClr val="C00000"/>
                </a:solidFill>
                <a:latin typeface="Simplified Arabic,Bold"/>
              </a:rPr>
              <a:t>شروط صياغة الفروض</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5050695"/>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1" y="1889332"/>
            <a:ext cx="7371253" cy="4832092"/>
          </a:xfrm>
          <a:prstGeom prst="rect">
            <a:avLst/>
          </a:prstGeom>
        </p:spPr>
        <p:txBody>
          <a:bodyPr wrap="square">
            <a:spAutoFit/>
          </a:bodyPr>
          <a:lstStyle/>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وتعد مرحلة صياغة الفرضيات واختبار صحتها أو خطئها من أهم المراحل المنهجية عند تخطيط</a:t>
            </a:r>
          </a:p>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البحوث، حيث تعطي في مجموعها تفسيرا صادقا لمشكلة البحث هذه بعد تحقيقها.</a:t>
            </a:r>
          </a:p>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وهكذا فالفرض يبدأ دائما في ذهن الباحث من خلال فكرة تضع أساس الدراسة وهو ما يتطلب صياغة</a:t>
            </a:r>
          </a:p>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دقيقة لها، لذا فنجاح استخدام الفرض بحاجة إلى تدريب الباحث على طرق البحث العلمي، وتعوده على</a:t>
            </a:r>
          </a:p>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الحرص والملاحظة والاستنتاج حتى يبتعد عن التحيز الشخصي لكل ما يؤيد الفرض.</a:t>
            </a:r>
          </a:p>
          <a:p>
            <a:pPr algn="r" rtl="1"/>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وتعتمد عملية بناء الفرضيات على تمتع الباحث بالمزايا التالية:</a:t>
            </a: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solidFill>
                  <a:srgbClr val="C00000"/>
                </a:solidFill>
                <a:latin typeface="Simplified Arabic,Bold"/>
              </a:rPr>
              <a:t>شروط صياغة الفروض</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9776536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7299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86127"/>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2510" y="1210300"/>
            <a:ext cx="10137227" cy="3108543"/>
          </a:xfrm>
          <a:prstGeom prst="rect">
            <a:avLst/>
          </a:prstGeom>
          <a:noFill/>
        </p:spPr>
        <p:txBody>
          <a:bodyPr wrap="square" rtlCol="0">
            <a:spAutoFit/>
          </a:bodyPr>
          <a:lstStyle/>
          <a:p>
            <a:pPr algn="r" rtl="1"/>
            <a:r>
              <a:rPr lang="ar-EG" sz="2800" b="1" i="0" u="none" strike="noStrike" baseline="0" dirty="0">
                <a:solidFill>
                  <a:srgbClr val="C00000"/>
                </a:solidFill>
                <a:latin typeface="Simplified Arabic,Bold"/>
              </a:rPr>
              <a:t>أ-المعرفة الواسعة:</a:t>
            </a:r>
          </a:p>
          <a:p>
            <a:pPr algn="r" rtl="1"/>
            <a:r>
              <a:rPr lang="ar-EG" sz="2800" b="1" i="0" u="none" strike="noStrike" baseline="0" dirty="0">
                <a:latin typeface="Simplified Arabic" panose="02020603050405020304" pitchFamily="18" charset="-78"/>
                <a:cs typeface="Simplified Arabic" panose="02020603050405020304" pitchFamily="18" charset="-78"/>
              </a:rPr>
              <a:t>إن بناء الفرضيات عملية عقلية تتطلب جهدا عقليا واعيا، فالباحث يفكر في مشكلة ويبدأ بدراسة واسعة في موضوع المشكلة وفي موضوعات تتصل بها، كما يطلع على </a:t>
            </a:r>
          </a:p>
          <a:p>
            <a:pPr algn="r" rtl="1"/>
            <a:r>
              <a:rPr lang="ar-EG" sz="2800" b="1" i="0" u="none" strike="noStrike" baseline="0" dirty="0">
                <a:latin typeface="Simplified Arabic" panose="02020603050405020304" pitchFamily="18" charset="-78"/>
                <a:cs typeface="Simplified Arabic" panose="02020603050405020304" pitchFamily="18" charset="-78"/>
              </a:rPr>
              <a:t>الدراسات السابقة التي قام بها باحثون آخرون، ومثل هذه القراءات تعطي الباحث ميزة مهمة تمكنه من بناء فرضية معقولة، فالباحث من خلال تخصصه في موضوع ما، ومن خلال ثقافته واطلاعه الواسع، ومن خلال خبرته العملية يكون قادرا على بناء</a:t>
            </a:r>
          </a:p>
          <a:p>
            <a:pPr algn="r" rtl="1"/>
            <a:r>
              <a:rPr lang="ar-EG" sz="2800" b="1" i="0" u="none" strike="noStrike" baseline="0" dirty="0">
                <a:latin typeface="Simplified Arabic" panose="02020603050405020304" pitchFamily="18" charset="-78"/>
                <a:cs typeface="Simplified Arabic" panose="02020603050405020304" pitchFamily="18" charset="-78"/>
              </a:rPr>
              <a:t>فرضياته المتعلقة بمشكلة بحثه.</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04243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7299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11484" y="1086127"/>
            <a:ext cx="10398253"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2510" y="1210300"/>
            <a:ext cx="10137227" cy="3970318"/>
          </a:xfrm>
          <a:prstGeom prst="rect">
            <a:avLst/>
          </a:prstGeom>
          <a:noFill/>
        </p:spPr>
        <p:txBody>
          <a:bodyPr wrap="square" rtlCol="0">
            <a:spAutoFit/>
          </a:bodyPr>
          <a:lstStyle/>
          <a:p>
            <a:pPr algn="r" rtl="1"/>
            <a:r>
              <a:rPr lang="ar-EG" sz="2800" b="1" i="0" u="none" strike="noStrike" baseline="0" dirty="0">
                <a:solidFill>
                  <a:srgbClr val="C00000"/>
                </a:solidFill>
                <a:latin typeface="Simplified Arabic,Bold"/>
              </a:rPr>
              <a:t>ب-التخيل:</a:t>
            </a:r>
          </a:p>
          <a:p>
            <a:pPr algn="r" rtl="1"/>
            <a:r>
              <a:rPr lang="ar-EG" sz="2800" b="1" i="0" u="none" strike="noStrike" baseline="0" dirty="0">
                <a:latin typeface="Simplified Arabic" panose="02020603050405020304" pitchFamily="18" charset="-78"/>
                <a:cs typeface="Simplified Arabic" panose="02020603050405020304" pitchFamily="18" charset="-78"/>
              </a:rPr>
              <a:t>إن المعرفة الواسعة والخبرة والاطلاع لا تكفي في مساعدة الباحث على بناء فرضياته، فلابد أن يمتلك قدرة واسعة على التخيل، وهذا يعني أن تكون عقلية الباحث متحررة قادرة على تصور الأمور وقادرة على بناء علاقات غير موجودة أو على التفكير في قضايا غير مطروحة واستخدامها في تفسير قضايا أخرى.</a:t>
            </a:r>
          </a:p>
          <a:p>
            <a:pPr algn="r" rtl="1"/>
            <a:r>
              <a:rPr lang="ar-EG" sz="2800" b="1" i="0" u="none" strike="noStrike" baseline="0" dirty="0">
                <a:latin typeface="Simplified Arabic" panose="02020603050405020304" pitchFamily="18" charset="-78"/>
                <a:cs typeface="Simplified Arabic" panose="02020603050405020304" pitchFamily="18" charset="-78"/>
              </a:rPr>
              <a:t>فالتخيل يعني أن يتحرر الباحث نفسه من أنماط التفكير التقليدية ويتجاوز حدود الواقع دون حذر أو خشية، لذلك لابد للباحث من أن يخصص وقتا طويلا لبناء فرضياته.</a:t>
            </a:r>
          </a:p>
          <a:p>
            <a:pPr algn="r" rtl="1"/>
            <a:r>
              <a:rPr lang="ar-EG" sz="2800" b="1" i="0" u="none" strike="noStrike" baseline="0" dirty="0">
                <a:latin typeface="Simplified Arabic" panose="02020603050405020304" pitchFamily="18" charset="-78"/>
                <a:cs typeface="Simplified Arabic" panose="02020603050405020304" pitchFamily="18" charset="-78"/>
              </a:rPr>
              <a:t>إن الباحث لا يتمكن من وضع فرضياته من خلال تعامله مع الواقع فلابد له من أن يتجاوز هذا الواقع ويتخيل وجود علاقات يخضعها للتجريب.</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933485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1" y="1889332"/>
            <a:ext cx="7371253" cy="6063198"/>
          </a:xfrm>
          <a:prstGeom prst="rect">
            <a:avLst/>
          </a:prstGeom>
        </p:spPr>
        <p:txBody>
          <a:bodyPr wrap="square">
            <a:spAutoFit/>
          </a:bodyPr>
          <a:lstStyle/>
          <a:p>
            <a:pPr algn="r" rtl="1"/>
            <a:r>
              <a:rPr lang="ar-EG" sz="2400" b="1" i="0" u="none" strike="noStrike" baseline="0" dirty="0">
                <a:latin typeface="Simplified Arabic" panose="02020603050405020304" pitchFamily="18" charset="-78"/>
                <a:cs typeface="Simplified Arabic" panose="02020603050405020304" pitchFamily="18" charset="-78"/>
              </a:rPr>
              <a:t>عند صياغة فرضية معينة فإن المفاهيم المستخدمة فيها يجب أن تكون واضحة ودقيقة بما يجعل من المعنى الذي تؤديه واضحا وهو ما يفترض أن تتميز به حدودها على النحو التالي:</a:t>
            </a:r>
            <a:endParaRPr lang="ar-EG" sz="2400" b="1" dirty="0">
              <a:solidFill>
                <a:srgbClr val="C00000"/>
              </a:solidFill>
              <a:latin typeface="Simplified Arabic" panose="02020603050405020304" pitchFamily="18" charset="-78"/>
              <a:cs typeface="Simplified Arabic" panose="02020603050405020304" pitchFamily="18" charset="-78"/>
            </a:endParaRPr>
          </a:p>
          <a:p>
            <a:pPr algn="r" rtl="1"/>
            <a:endParaRPr lang="ar-EG" sz="24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r>
              <a:rPr lang="ar-EG" sz="2800" b="1" i="0" u="none" strike="noStrike" baseline="0" dirty="0">
                <a:latin typeface="Simplified Arabic,Bold"/>
              </a:rPr>
              <a:t>حدود غير مبهمة: </a:t>
            </a:r>
            <a:r>
              <a:rPr lang="ar-EG" sz="2800" b="0" i="0" u="none" strike="noStrike" baseline="0" dirty="0">
                <a:latin typeface="Simplified Arabic" panose="02020603050405020304" pitchFamily="18" charset="-78"/>
                <a:cs typeface="Simplified Arabic" panose="02020603050405020304" pitchFamily="18" charset="-78"/>
              </a:rPr>
              <a:t>ينبغي أن تكون الحدود المستعملة غير مبهمة، كما ينبغي عليها ألا تترك أي مجال للشك أثناء القيام بتأويلها</a:t>
            </a:r>
          </a:p>
          <a:p>
            <a:pPr algn="r" rtl="1"/>
            <a:r>
              <a:rPr lang="ar-EG" sz="2800" b="1" i="0" u="none" strike="noStrike" baseline="0" dirty="0">
                <a:latin typeface="Simplified Arabic,Bold"/>
              </a:rPr>
              <a:t>حدود دقيقة:</a:t>
            </a:r>
          </a:p>
          <a:p>
            <a:pPr algn="r" rtl="1"/>
            <a:r>
              <a:rPr lang="ar-EG" sz="2800" b="0" i="0" u="none" strike="noStrike" baseline="0" dirty="0">
                <a:latin typeface="Simplified Arabic" panose="02020603050405020304" pitchFamily="18" charset="-78"/>
                <a:cs typeface="Simplified Arabic" panose="02020603050405020304" pitchFamily="18" charset="-78"/>
              </a:rPr>
              <a:t>ينبغي أن تكون الحدود المستعملة دقيقة، لكي تصبح المعاني أكثر قابلية للفهم.</a:t>
            </a:r>
            <a:endParaRPr lang="ar-EG" sz="2800" b="1" dirty="0">
              <a:solidFill>
                <a:srgbClr val="C00000"/>
              </a:solidFill>
              <a:latin typeface="Simplified Arabic" panose="02020603050405020304" pitchFamily="18" charset="-78"/>
              <a:cs typeface="Simplified Arabic" panose="02020603050405020304" pitchFamily="18" charset="-78"/>
            </a:endParaRPr>
          </a:p>
          <a:p>
            <a:pPr algn="r" rtl="1"/>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endParaRPr lang="ar-EG" sz="2400" b="1" dirty="0">
              <a:solidFill>
                <a:srgbClr val="C00000"/>
              </a:solidFill>
              <a:latin typeface="Simplified Arabic" panose="02020603050405020304" pitchFamily="18" charset="-78"/>
              <a:cs typeface="Simplified Arabic" panose="02020603050405020304" pitchFamily="18" charset="-78"/>
            </a:endParaRPr>
          </a:p>
          <a:p>
            <a:pPr algn="r" rtl="1"/>
            <a:endParaRPr lang="ar-EG" sz="24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endParaRPr lang="ar-EG" sz="2400" b="1" dirty="0">
              <a:solidFill>
                <a:srgbClr val="C00000"/>
              </a:solidFill>
              <a:latin typeface="Simplified Arabic" panose="02020603050405020304" pitchFamily="18" charset="-78"/>
              <a:cs typeface="Simplified Arabic" panose="02020603050405020304" pitchFamily="18" charset="-78"/>
            </a:endParaRPr>
          </a:p>
          <a:p>
            <a:pPr algn="r" rtl="1"/>
            <a:endParaRPr lang="ar-EG" sz="24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latin typeface="Simplified Arabic,Bold"/>
              </a:rPr>
              <a:t>حدود الفرضية</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57728232"/>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1" y="1889332"/>
            <a:ext cx="7371253" cy="4832092"/>
          </a:xfrm>
          <a:prstGeom prst="rect">
            <a:avLst/>
          </a:prstGeom>
        </p:spPr>
        <p:txBody>
          <a:bodyPr wrap="square">
            <a:spAutoFit/>
          </a:bodyPr>
          <a:lstStyle/>
          <a:p>
            <a:pPr algn="r" rtl="1"/>
            <a:r>
              <a:rPr lang="ar-EG" sz="2800" b="1" i="0" u="none" strike="noStrike" baseline="0" dirty="0">
                <a:solidFill>
                  <a:srgbClr val="C00000"/>
                </a:solidFill>
                <a:latin typeface="Simplified Arabic,Bold"/>
              </a:rPr>
              <a:t>حدود دالة:</a:t>
            </a:r>
          </a:p>
          <a:p>
            <a:pPr algn="r" rtl="1"/>
            <a:r>
              <a:rPr lang="ar-EG" sz="2800" b="1" i="0" u="none" strike="noStrike" baseline="0" dirty="0">
                <a:latin typeface="Simplified Arabic" panose="02020603050405020304" pitchFamily="18" charset="-78"/>
                <a:cs typeface="Simplified Arabic" panose="02020603050405020304" pitchFamily="18" charset="-78"/>
              </a:rPr>
              <a:t>ينبغي على الحدود المستعملة أن تكون ذات معان، و هو ما يعني أن حدود الفرضية تعلمنا عن بعض الوقائع</a:t>
            </a:r>
          </a:p>
          <a:p>
            <a:pPr algn="r" rtl="1"/>
            <a:r>
              <a:rPr lang="ar-EG" sz="2800" b="1" i="0" u="none" strike="noStrike" baseline="0" dirty="0">
                <a:latin typeface="Simplified Arabic" panose="02020603050405020304" pitchFamily="18" charset="-78"/>
                <a:cs typeface="Simplified Arabic" panose="02020603050405020304" pitchFamily="18" charset="-78"/>
              </a:rPr>
              <a:t>وكذلك عن بعض الصور لهذا الواقع، إن تصورات الواقع تنحدر من نظريات ساهمت في توضيح الفرضية</a:t>
            </a:r>
          </a:p>
          <a:p>
            <a:pPr algn="r" rtl="1"/>
            <a:r>
              <a:rPr lang="ar-EG" sz="2800" b="1" i="0" u="none" strike="noStrike" baseline="0" dirty="0">
                <a:latin typeface="Simplified Arabic" panose="02020603050405020304" pitchFamily="18" charset="-78"/>
                <a:cs typeface="Simplified Arabic" panose="02020603050405020304" pitchFamily="18" charset="-78"/>
              </a:rPr>
              <a:t>وتوجيهها، وعليه فإن الفرضية في العلم مستنبطة عادة من نظرية توفر الإطار التفسيري للظواهر التي نريد</a:t>
            </a:r>
          </a:p>
          <a:p>
            <a:pPr algn="r" rtl="1"/>
            <a:r>
              <a:rPr lang="ar-EG" sz="2800" b="1" i="0" u="none" strike="noStrike" baseline="0" dirty="0">
                <a:latin typeface="Simplified Arabic" panose="02020603050405020304" pitchFamily="18" charset="-78"/>
                <a:cs typeface="Simplified Arabic" panose="02020603050405020304" pitchFamily="18" charset="-78"/>
              </a:rPr>
              <a:t>دراستها،إن الواقع المعروف يمكن كذلك أن يؤدي إلى استق</a:t>
            </a:r>
            <a:r>
              <a:rPr lang="ar-EG" sz="2800" b="1" dirty="0">
                <a:latin typeface="Simplified Arabic" panose="02020603050405020304" pitchFamily="18" charset="-78"/>
                <a:cs typeface="Simplified Arabic" panose="02020603050405020304" pitchFamily="18" charset="-78"/>
              </a:rPr>
              <a:t>ر</a:t>
            </a:r>
            <a:r>
              <a:rPr lang="ar-EG" sz="2800" b="1" i="0" u="none" strike="noStrike" baseline="0" dirty="0">
                <a:latin typeface="Simplified Arabic" panose="02020603050405020304" pitchFamily="18" charset="-78"/>
                <a:cs typeface="Simplified Arabic" panose="02020603050405020304" pitchFamily="18" charset="-78"/>
              </a:rPr>
              <a:t>اء فرضية، فمثل هذه المعرفة تأتي من البحوث</a:t>
            </a:r>
          </a:p>
          <a:p>
            <a:pPr algn="r" rtl="1"/>
            <a:r>
              <a:rPr lang="ar-EG" sz="2800" b="1" i="0" u="none" strike="noStrike" baseline="0" dirty="0">
                <a:latin typeface="Simplified Arabic" panose="02020603050405020304" pitchFamily="18" charset="-78"/>
                <a:cs typeface="Simplified Arabic" panose="02020603050405020304" pitchFamily="18" charset="-78"/>
              </a:rPr>
              <a:t>السابقة أو من الملاحظات الخاصة والمتأنية التي سلطها الباحث على الواقع .</a:t>
            </a: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latin typeface="Simplified Arabic,Bold"/>
              </a:rPr>
              <a:t>حدود الفرضية</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066874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9052" y="1397680"/>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80431" y="1889332"/>
            <a:ext cx="7371253" cy="5693866"/>
          </a:xfrm>
          <a:prstGeom prst="rect">
            <a:avLst/>
          </a:prstGeom>
        </p:spPr>
        <p:txBody>
          <a:bodyPr wrap="square">
            <a:spAutoFit/>
          </a:bodyPr>
          <a:lstStyle/>
          <a:p>
            <a:pPr algn="r" rtl="1"/>
            <a:r>
              <a:rPr lang="ar-EG" sz="2800" b="1" i="0" u="none" strike="noStrike" baseline="0" dirty="0">
                <a:solidFill>
                  <a:srgbClr val="C00000"/>
                </a:solidFill>
                <a:latin typeface="Simplified Arabic,Bold"/>
              </a:rPr>
              <a:t>حدود حيادية:</a:t>
            </a:r>
          </a:p>
          <a:p>
            <a:pPr algn="r" rtl="1"/>
            <a:r>
              <a:rPr lang="ar-EG" sz="2800" b="1" i="0" u="none" strike="noStrike" baseline="0" dirty="0">
                <a:latin typeface="Simplified Arabic" panose="02020603050405020304" pitchFamily="18" charset="-78"/>
                <a:cs typeface="Simplified Arabic" panose="02020603050405020304" pitchFamily="18" charset="-78"/>
              </a:rPr>
              <a:t>ينبغي على المفاهيم المستعملة أن تبقى حيادية، نعني بذلك أن حدود الفرضية لا يمكن صياغتها في</a:t>
            </a:r>
          </a:p>
          <a:p>
            <a:pPr algn="r" rtl="1"/>
            <a:r>
              <a:rPr lang="ar-EG" sz="2800" b="1" i="0" u="none" strike="noStrike" baseline="0" dirty="0">
                <a:latin typeface="Simplified Arabic" panose="02020603050405020304" pitchFamily="18" charset="-78"/>
                <a:cs typeface="Simplified Arabic" panose="02020603050405020304" pitchFamily="18" charset="-78"/>
              </a:rPr>
              <a:t>شكل أحكام شخصية حول الواقع، فالباحث يحمل كشخص أحكاما حول الواقع لكن في العمل العلمي لابد</a:t>
            </a:r>
          </a:p>
          <a:p>
            <a:pPr algn="r" rtl="1"/>
            <a:r>
              <a:rPr lang="ar-EG" sz="2800" b="1" i="0" u="none" strike="noStrike" baseline="0" dirty="0">
                <a:latin typeface="Simplified Arabic" panose="02020603050405020304" pitchFamily="18" charset="-78"/>
                <a:cs typeface="Simplified Arabic" panose="02020603050405020304" pitchFamily="18" charset="-78"/>
              </a:rPr>
              <a:t>من مراقبة أحكامه حتى لا يعقد صياغة الفرضيات أو يعرقلها،وذلك بهدف تحقيق أكبر قدر من الموضوعية،</a:t>
            </a:r>
          </a:p>
          <a:p>
            <a:pPr algn="r" rtl="1"/>
            <a:r>
              <a:rPr lang="ar-EG" sz="2800" b="1" i="0" u="none" strike="noStrike" baseline="0" dirty="0">
                <a:latin typeface="Simplified Arabic" panose="02020603050405020304" pitchFamily="18" charset="-78"/>
                <a:cs typeface="Simplified Arabic" panose="02020603050405020304" pitchFamily="18" charset="-78"/>
              </a:rPr>
              <a:t>وعليه لابد ألا تكون متضمنة أحكاما تسلط على الظاهرة الواقعة المدروسة.</a:t>
            </a: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endParaRPr lang="ar-EG" sz="2800" b="1" dirty="0">
              <a:solidFill>
                <a:srgbClr val="C00000"/>
              </a:solidFill>
              <a:latin typeface="Simplified Arabic" panose="02020603050405020304" pitchFamily="18" charset="-78"/>
              <a:cs typeface="Simplified Arabic" panose="02020603050405020304" pitchFamily="18" charset="-78"/>
            </a:endParaRPr>
          </a:p>
          <a:p>
            <a:pPr algn="r" rtl="1"/>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endParaRPr lang="ar-EG" sz="2800" b="1" dirty="0">
              <a:solidFill>
                <a:srgbClr val="C00000"/>
              </a:solidFill>
              <a:latin typeface="Simplified Arabic" panose="02020603050405020304" pitchFamily="18" charset="-78"/>
              <a:cs typeface="Simplified Arabic" panose="02020603050405020304" pitchFamily="18" charset="-78"/>
            </a:endParaRPr>
          </a:p>
          <a:p>
            <a:pPr algn="r" rtl="1"/>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ctr" rtl="1"/>
            <a:r>
              <a:rPr lang="ar-EG" sz="3200" b="1" i="0" u="none" strike="noStrike" baseline="0" dirty="0">
                <a:latin typeface="Simplified Arabic,Bold"/>
              </a:rPr>
              <a:t>حدود الفرضية</a:t>
            </a:r>
            <a:endParaRPr lang="ar-EG" sz="3200" b="0"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9689264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74474" y="1155869"/>
            <a:ext cx="7371253" cy="5816977"/>
          </a:xfrm>
          <a:prstGeom prst="rect">
            <a:avLst/>
          </a:prstGeom>
        </p:spPr>
        <p:txBody>
          <a:bodyPr wrap="square">
            <a:spAutoFit/>
          </a:bodyPr>
          <a:lstStyle/>
          <a:p>
            <a:pPr algn="r"/>
            <a:r>
              <a:rPr lang="ar-EG" sz="2800" b="1" i="0" u="none" strike="noStrike" baseline="0" dirty="0">
                <a:latin typeface="Simplified Arabic,Bold"/>
              </a:rPr>
              <a:t>- </a:t>
            </a:r>
            <a:r>
              <a:rPr lang="ar-EG" sz="3200" b="1" i="0" u="none" strike="noStrike" baseline="0" dirty="0">
                <a:latin typeface="Simplified Arabic" panose="02020603050405020304" pitchFamily="18" charset="-78"/>
                <a:cs typeface="Simplified Arabic" panose="02020603050405020304" pitchFamily="18" charset="-78"/>
              </a:rPr>
              <a:t>يقصد بمصدر الفرضيات أصل الفرضية ونشأتها أي  عن ماذا تنبثق الفرضية، فقد تنشأ نتيجة عوامل</a:t>
            </a:r>
          </a:p>
          <a:p>
            <a:pPr algn="r"/>
            <a:r>
              <a:rPr lang="ar-EG" sz="3200" b="1" i="0" u="none" strike="noStrike" baseline="0" dirty="0">
                <a:latin typeface="Simplified Arabic" panose="02020603050405020304" pitchFamily="18" charset="-78"/>
                <a:cs typeface="Simplified Arabic" panose="02020603050405020304" pitchFamily="18" charset="-78"/>
              </a:rPr>
              <a:t>خارجية ترتبط بالظواهر المحيطة بها أو العوامل التي تكمن في الظواهر ذاتها. وتتمثل العوامل الخارجية في </a:t>
            </a:r>
          </a:p>
          <a:p>
            <a:pPr algn="r" rtl="1"/>
            <a:r>
              <a:rPr lang="ar-EG" sz="3200" b="1" i="0" u="none" strike="noStrike" baseline="0" dirty="0">
                <a:latin typeface="Simplified Arabic,Bold"/>
              </a:rPr>
              <a:t>أ- الملاحظة: </a:t>
            </a:r>
            <a:r>
              <a:rPr lang="ar-EG" sz="3200" b="1" i="0" u="none" strike="noStrike" baseline="0" dirty="0">
                <a:latin typeface="Simplified Arabic" panose="02020603050405020304" pitchFamily="18" charset="-78"/>
                <a:cs typeface="Simplified Arabic" panose="02020603050405020304" pitchFamily="18" charset="-78"/>
              </a:rPr>
              <a:t>وهي مصدر مهم جدا حيث إن كثير من الفرضيات تأتي نتيجة ملاحظة لظاهرة أو سلوك</a:t>
            </a:r>
          </a:p>
          <a:p>
            <a:pPr algn="r"/>
            <a:r>
              <a:rPr lang="ar-EG" sz="3200" b="1" i="0" u="none" strike="noStrike" baseline="0" dirty="0">
                <a:latin typeface="Simplified Arabic" panose="02020603050405020304" pitchFamily="18" charset="-78"/>
                <a:cs typeface="Simplified Arabic" panose="02020603050405020304" pitchFamily="18" charset="-78"/>
              </a:rPr>
              <a:t>معين يلفت انتباه الباحث فيشد اهتمامه فيطرح حوله تساؤلات ويحاول أن يعطي افاترضات أو إجابات مؤقتة</a:t>
            </a:r>
          </a:p>
          <a:p>
            <a:pPr algn="r"/>
            <a:r>
              <a:rPr lang="ar-EG" sz="3200" b="1" i="0" u="none" strike="noStrike" baseline="0" dirty="0">
                <a:latin typeface="Simplified Arabic" panose="02020603050405020304" pitchFamily="18" charset="-78"/>
                <a:cs typeface="Simplified Arabic" panose="02020603050405020304" pitchFamily="18" charset="-78"/>
              </a:rPr>
              <a:t>عن هذه التساؤلات</a:t>
            </a:r>
            <a:endParaRPr lang="ar-EG" sz="3200" b="1" dirty="0">
              <a:solidFill>
                <a:srgbClr val="C00000"/>
              </a:solidFill>
              <a:latin typeface="Simplified Arabic" panose="02020603050405020304" pitchFamily="18" charset="-78"/>
              <a:cs typeface="Simplified Arabic" panose="02020603050405020304" pitchFamily="18" charset="-78"/>
            </a:endParaRPr>
          </a:p>
          <a:p>
            <a:pPr algn="r" rtl="1"/>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endParaRPr lang="ar-EG" sz="2800" b="1" dirty="0">
              <a:solidFill>
                <a:srgbClr val="C00000"/>
              </a:solidFill>
              <a:latin typeface="Simplified Arabic" panose="02020603050405020304" pitchFamily="18" charset="-78"/>
              <a:cs typeface="Simplified Arabic" panose="02020603050405020304" pitchFamily="18" charset="-78"/>
            </a:endParaRPr>
          </a:p>
          <a:p>
            <a:pPr algn="r" rtl="1"/>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r"/>
            <a:r>
              <a:rPr lang="ar-EG" sz="3200" b="1" i="0" u="none" strike="noStrike" baseline="0" dirty="0">
                <a:latin typeface="Simplified Arabic,Bold"/>
              </a:rPr>
              <a:t>مصادر الفرضيات</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874939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7725104" y="1397680"/>
            <a:ext cx="3884836" cy="2495550"/>
          </a:xfrm>
        </p:spPr>
      </p:pic>
      <p:sp>
        <p:nvSpPr>
          <p:cNvPr id="6" name="Rectangle 5"/>
          <p:cNvSpPr/>
          <p:nvPr/>
        </p:nvSpPr>
        <p:spPr>
          <a:xfrm>
            <a:off x="174474" y="1155869"/>
            <a:ext cx="7371253" cy="6501780"/>
          </a:xfrm>
          <a:prstGeom prst="rect">
            <a:avLst/>
          </a:prstGeom>
        </p:spPr>
        <p:txBody>
          <a:bodyPr wrap="square">
            <a:spAutoFit/>
          </a:bodyPr>
          <a:lstStyle/>
          <a:p>
            <a:pPr algn="r">
              <a:lnSpc>
                <a:spcPct val="150000"/>
              </a:lnSpc>
            </a:pPr>
            <a:r>
              <a:rPr lang="ar-EG" sz="2800" b="1" i="0" u="none" strike="noStrike" baseline="0" dirty="0">
                <a:latin typeface="Simplified Arabic,Bold"/>
              </a:rPr>
              <a:t>ب- النظرية: </a:t>
            </a:r>
            <a:r>
              <a:rPr lang="ar-EG" sz="2800" b="1" i="0" u="none" strike="noStrike" baseline="0" dirty="0">
                <a:latin typeface="Simplified Arabic" panose="02020603050405020304" pitchFamily="18" charset="-78"/>
                <a:cs typeface="Simplified Arabic" panose="02020603050405020304" pitchFamily="18" charset="-78"/>
              </a:rPr>
              <a:t>إن النظرية هي الأخرى قد تكون منطلقا لكثير من التساؤلات ومن ثم إلى عدة افاترضات وهذا ما يؤدي باستمرار إلى سرعة دائرة العلوم وتوسعها.</a:t>
            </a:r>
          </a:p>
          <a:p>
            <a:pPr algn="r">
              <a:lnSpc>
                <a:spcPct val="150000"/>
              </a:lnSpc>
            </a:pPr>
            <a:r>
              <a:rPr lang="ar-EG" sz="2800" b="1" i="0" u="none" strike="noStrike" baseline="0" dirty="0">
                <a:latin typeface="Simplified Arabic,Bold"/>
              </a:rPr>
              <a:t>ج-الدراسات السابقة: </a:t>
            </a:r>
            <a:r>
              <a:rPr lang="ar-EG" sz="2800" b="1" i="0" u="none" strike="noStrike" baseline="0" dirty="0">
                <a:latin typeface="Simplified Arabic" panose="02020603050405020304" pitchFamily="18" charset="-78"/>
                <a:cs typeface="Simplified Arabic" panose="02020603050405020304" pitchFamily="18" charset="-78"/>
              </a:rPr>
              <a:t>لأن ما يصل إليه الباحث قد يشكل نقطة اهتمام باحث آخر فيتساءل حول ما توصلت</a:t>
            </a:r>
          </a:p>
          <a:p>
            <a:pPr algn="r">
              <a:lnSpc>
                <a:spcPct val="150000"/>
              </a:lnSpc>
            </a:pPr>
            <a:r>
              <a:rPr lang="ar-EG" sz="2800" b="1" i="0" u="none" strike="noStrike" baseline="0" dirty="0">
                <a:latin typeface="Simplified Arabic" panose="02020603050405020304" pitchFamily="18" charset="-78"/>
                <a:cs typeface="Simplified Arabic" panose="02020603050405020304" pitchFamily="18" charset="-78"/>
              </a:rPr>
              <a:t>إليه الدراسة السابقة فتشكل نتائجها موطن اهتمام جدي وتساؤلات عديدة تتبلور من خلالها فرضية يسعى الباحث إلى تحقيقها.</a:t>
            </a: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a:p>
            <a:pPr algn="r" rtl="1">
              <a:lnSpc>
                <a:spcPct val="150000"/>
              </a:lnSpc>
            </a:pPr>
            <a:endParaRPr lang="ar-EG" sz="2800" b="1" dirty="0">
              <a:solidFill>
                <a:srgbClr val="C00000"/>
              </a:solidFill>
              <a:latin typeface="Simplified Arabic" panose="02020603050405020304" pitchFamily="18" charset="-78"/>
              <a:cs typeface="Simplified Arabic" panose="02020603050405020304" pitchFamily="18" charset="-78"/>
            </a:endParaRPr>
          </a:p>
          <a:p>
            <a:pPr algn="r" rtl="1">
              <a:lnSpc>
                <a:spcPct val="150000"/>
              </a:lnSpc>
            </a:pP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551683" y="4802600"/>
            <a:ext cx="4105678" cy="584775"/>
          </a:xfrm>
          <a:prstGeom prst="rect">
            <a:avLst/>
          </a:prstGeom>
        </p:spPr>
        <p:txBody>
          <a:bodyPr wrap="square">
            <a:spAutoFit/>
          </a:bodyPr>
          <a:lstStyle/>
          <a:p>
            <a:pPr algn="r"/>
            <a:r>
              <a:rPr lang="ar-EG" sz="3200" b="1" i="0" u="none" strike="noStrike" baseline="0" dirty="0">
                <a:latin typeface="Simplified Arabic,Bold"/>
              </a:rPr>
              <a:t>مصادر الفرضيات</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09464763"/>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8015064" y="1357591"/>
            <a:ext cx="3884836" cy="2495550"/>
          </a:xfrm>
        </p:spPr>
      </p:pic>
      <p:sp>
        <p:nvSpPr>
          <p:cNvPr id="6" name="Rectangle 5"/>
          <p:cNvSpPr/>
          <p:nvPr/>
        </p:nvSpPr>
        <p:spPr>
          <a:xfrm>
            <a:off x="174474" y="1155869"/>
            <a:ext cx="7446052" cy="3970318"/>
          </a:xfrm>
          <a:prstGeom prst="rect">
            <a:avLst/>
          </a:prstGeom>
        </p:spPr>
        <p:txBody>
          <a:bodyPr wrap="square">
            <a:spAutoFit/>
          </a:bodyPr>
          <a:lstStyle/>
          <a:p>
            <a:pPr algn="r" rtl="1"/>
            <a:r>
              <a:rPr lang="ar-EG" sz="2800" b="1" i="0" u="none" strike="noStrike" baseline="0" dirty="0">
                <a:latin typeface="Simplified Arabic" panose="02020603050405020304" pitchFamily="18" charset="-78"/>
                <a:cs typeface="Simplified Arabic" panose="02020603050405020304" pitchFamily="18" charset="-78"/>
              </a:rPr>
              <a:t>يمكن صياغة الفرضية بكيفيات مختلفة، يمكننا أن نميز بين ثلاثة أشكال أساسية</a:t>
            </a:r>
          </a:p>
          <a:p>
            <a:pPr algn="r" rtl="1"/>
            <a:r>
              <a:rPr lang="ar-EG" sz="2800" b="1" i="0" u="none" strike="noStrike" baseline="0" dirty="0">
                <a:solidFill>
                  <a:srgbClr val="C00000"/>
                </a:solidFill>
                <a:latin typeface="Simplified Arabic,Bold"/>
              </a:rPr>
              <a:t>الفرضية أحادية المتغير: </a:t>
            </a:r>
            <a:r>
              <a:rPr lang="ar-EG" sz="2800" b="1" i="0" u="none" strike="noStrike" baseline="0" dirty="0">
                <a:latin typeface="Simplified Arabic" panose="02020603050405020304" pitchFamily="18" charset="-78"/>
                <a:cs typeface="Simplified Arabic" panose="02020603050405020304" pitchFamily="18" charset="-78"/>
              </a:rPr>
              <a:t>تركز الفرضية أحادية المتغير على ظاهرة واحدة بهدف التنبؤ بتطورها ومداها مثلا:</a:t>
            </a:r>
          </a:p>
          <a:p>
            <a:pPr algn="r" rtl="1"/>
            <a:r>
              <a:rPr lang="ar-EG" sz="2800" b="1" i="0" u="none" strike="noStrike" baseline="0" dirty="0">
                <a:latin typeface="Simplified Arabic" panose="02020603050405020304" pitchFamily="18" charset="-78"/>
                <a:cs typeface="Simplified Arabic" panose="02020603050405020304" pitchFamily="18" charset="-78"/>
              </a:rPr>
              <a:t>"االفساد الادارى يزداد في العالم منذ عشر سنوات" هو مثال عن فرضية أحادية المتغير، وليس على الباحث سوى</a:t>
            </a:r>
          </a:p>
          <a:p>
            <a:pPr algn="r" rtl="1"/>
            <a:r>
              <a:rPr lang="ar-EG" sz="2800" b="1" i="0" u="none" strike="noStrike" baseline="0" dirty="0">
                <a:latin typeface="Simplified Arabic" panose="02020603050405020304" pitchFamily="18" charset="-78"/>
                <a:cs typeface="Simplified Arabic" panose="02020603050405020304" pitchFamily="18" charset="-78"/>
              </a:rPr>
              <a:t>حصر كلمة الفساد الادارى وتقييمها، إن البحث في هذه الحالة لا يعني أنه سيكون قصيرا  بالضرورة ولكن سيركز أكثر على مراحل دون أخرى.</a:t>
            </a: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725103" y="4802600"/>
            <a:ext cx="3932257" cy="584775"/>
          </a:xfrm>
          <a:prstGeom prst="rect">
            <a:avLst/>
          </a:prstGeom>
        </p:spPr>
        <p:txBody>
          <a:bodyPr wrap="square">
            <a:spAutoFit/>
          </a:bodyPr>
          <a:lstStyle/>
          <a:p>
            <a:pPr algn="r" rtl="1"/>
            <a:r>
              <a:rPr lang="ar-EG" sz="3200" b="1" i="0" u="none" strike="noStrike" baseline="0" dirty="0">
                <a:latin typeface="Simplified Arabic,Bold"/>
              </a:rPr>
              <a:t>أشكال الفرضيات</a:t>
            </a:r>
            <a:endParaRPr lang="ar-EG" sz="3200" b="0" i="0" u="none" strike="noStrike" baseline="0" dirty="0">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258583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8015064" y="1357591"/>
            <a:ext cx="3884836" cy="2495550"/>
          </a:xfrm>
        </p:spPr>
      </p:pic>
      <p:sp>
        <p:nvSpPr>
          <p:cNvPr id="6" name="Rectangle 5"/>
          <p:cNvSpPr/>
          <p:nvPr/>
        </p:nvSpPr>
        <p:spPr>
          <a:xfrm>
            <a:off x="174474" y="1155869"/>
            <a:ext cx="7446052" cy="4562788"/>
          </a:xfrm>
          <a:prstGeom prst="rect">
            <a:avLst/>
          </a:prstGeom>
        </p:spPr>
        <p:txBody>
          <a:bodyPr wrap="square">
            <a:spAutoFit/>
          </a:bodyPr>
          <a:lstStyle/>
          <a:p>
            <a:pPr algn="r" rtl="1"/>
            <a:r>
              <a:rPr lang="ar-EG" sz="2800" b="1" i="0" u="none" strike="noStrike" baseline="0" dirty="0">
                <a:solidFill>
                  <a:srgbClr val="C00000"/>
                </a:solidFill>
                <a:latin typeface="Simplified Arabic,Bold"/>
              </a:rPr>
              <a:t>الفرضية ثنائية المتغيرات</a:t>
            </a:r>
            <a:r>
              <a:rPr lang="ar-EG" sz="2800" b="1" i="0" u="none" strike="noStrike" baseline="0" dirty="0">
                <a:solidFill>
                  <a:srgbClr val="C00000"/>
                </a:solidFill>
                <a:latin typeface="Simplified Arabic" panose="02020603050405020304" pitchFamily="18" charset="-78"/>
                <a:cs typeface="Simplified Arabic" panose="02020603050405020304" pitchFamily="18" charset="-78"/>
              </a:rPr>
              <a:t>: </a:t>
            </a:r>
            <a:r>
              <a:rPr lang="ar-EG" sz="2800" b="1" i="0" u="none" strike="noStrike" baseline="0" dirty="0">
                <a:latin typeface="Simplified Arabic" panose="02020603050405020304" pitchFamily="18" charset="-78"/>
                <a:cs typeface="Simplified Arabic" panose="02020603050405020304" pitchFamily="18" charset="-78"/>
              </a:rPr>
              <a:t>تعتمد الفرضية ثنائية المتغيرات على عنصرين أساسيين يربط بينهما التنبؤ وهو الشكل المتعود عليه بالنسبة إلى الفرضية العلمية التي تهدف إلى تفسير الظواهر، إن هذه العلاقة الموجودة</a:t>
            </a:r>
            <a:endParaRPr lang="ar-EG" sz="2800" b="1" dirty="0">
              <a:latin typeface="Simplified Arabic" panose="02020603050405020304" pitchFamily="18" charset="-78"/>
              <a:cs typeface="Simplified Arabic" panose="02020603050405020304" pitchFamily="18" charset="-78"/>
            </a:endParaRPr>
          </a:p>
          <a:p>
            <a:pPr algn="r" rtl="1"/>
            <a:r>
              <a:rPr lang="ar-EG" sz="2800" b="1" dirty="0">
                <a:latin typeface="Simplified Arabic" panose="02020603050405020304" pitchFamily="18" charset="-78"/>
                <a:cs typeface="Simplified Arabic" panose="02020603050405020304" pitchFamily="18" charset="-78"/>
              </a:rPr>
              <a:t>بين عنصرين يمكن أن تظهر في شكل متغير مشترك بمعنى أن إحدى الظاهرتين تتغير بتغير الظاهرة الأخرى، إننا نتحدث من الناحية الإحصائية عن الارتباط بين هذين العنصرين إن العلاقة ثنائية المتغيرات يمكن أن تكون من جهة أخرى علاقة سببية انطلاقا من تقديم أحد العنصرين وكأنه سبب للآخر</a:t>
            </a:r>
          </a:p>
          <a:p>
            <a:pPr algn="r" rtl="1">
              <a:lnSpc>
                <a:spcPct val="150000"/>
              </a:lnSpc>
            </a:pP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725103" y="4802600"/>
            <a:ext cx="3932257" cy="584775"/>
          </a:xfrm>
          <a:prstGeom prst="rect">
            <a:avLst/>
          </a:prstGeom>
        </p:spPr>
        <p:txBody>
          <a:bodyPr wrap="square">
            <a:spAutoFit/>
          </a:bodyPr>
          <a:lstStyle/>
          <a:p>
            <a:pPr algn="r" rtl="1"/>
            <a:r>
              <a:rPr lang="ar-EG" sz="3200" b="1" i="0" u="none" strike="noStrike" baseline="0" dirty="0">
                <a:latin typeface="Simplified Arabic,Bold"/>
              </a:rPr>
              <a:t>أشكال الفرضيات</a:t>
            </a:r>
            <a:endParaRPr lang="ar-EG" sz="3200" b="0" i="0" u="none" strike="noStrike" baseline="0" dirty="0">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4643413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8015064" y="1357591"/>
            <a:ext cx="3884836" cy="2495550"/>
          </a:xfrm>
        </p:spPr>
      </p:pic>
      <p:sp>
        <p:nvSpPr>
          <p:cNvPr id="6" name="Rectangle 5"/>
          <p:cNvSpPr/>
          <p:nvPr/>
        </p:nvSpPr>
        <p:spPr>
          <a:xfrm>
            <a:off x="174473" y="1155869"/>
            <a:ext cx="7550629" cy="5693866"/>
          </a:xfrm>
          <a:prstGeom prst="rect">
            <a:avLst/>
          </a:prstGeom>
        </p:spPr>
        <p:txBody>
          <a:bodyPr wrap="square">
            <a:spAutoFit/>
          </a:bodyPr>
          <a:lstStyle/>
          <a:p>
            <a:pPr algn="r" rtl="1"/>
            <a:r>
              <a:rPr lang="ar-EG" sz="2800" b="1" i="0" u="none" strike="noStrike" baseline="0" dirty="0">
                <a:solidFill>
                  <a:srgbClr val="C00000"/>
                </a:solidFill>
                <a:latin typeface="Simplified Arabic,Bold"/>
              </a:rPr>
              <a:t>الفرضية متعددة المتغيرات</a:t>
            </a:r>
            <a:r>
              <a:rPr lang="ar-EG" sz="2800" b="1" i="0" u="none" strike="noStrike" baseline="0" dirty="0">
                <a:latin typeface="Simplified Arabic,Bold"/>
              </a:rPr>
              <a:t>: </a:t>
            </a:r>
            <a:r>
              <a:rPr lang="ar-EG" sz="2800" b="1" i="0" u="none" strike="noStrike" baseline="0" dirty="0">
                <a:latin typeface="Simplified Arabic" panose="02020603050405020304" pitchFamily="18" charset="-78"/>
                <a:cs typeface="Simplified Arabic" panose="02020603050405020304" pitchFamily="18" charset="-78"/>
              </a:rPr>
              <a:t>تجزم الفرضية متعددة المتغيرات بوجود علاقة بين ظواهر متعددة، مثلا: أن</a:t>
            </a:r>
          </a:p>
          <a:p>
            <a:pPr algn="r" rtl="1"/>
            <a:r>
              <a:rPr lang="ar-EG" sz="2800" b="1" dirty="0">
                <a:latin typeface="Simplified Arabic" panose="02020603050405020304" pitchFamily="18" charset="-78"/>
                <a:cs typeface="Simplified Arabic" panose="02020603050405020304" pitchFamily="18" charset="-78"/>
              </a:rPr>
              <a:t>العاملين تحت ضغوط أكثر هم الاعلى تعرضا للاحتراق الوظيفى والاكثر دورانا فى العمل والاكثر اغترابا </a:t>
            </a:r>
            <a:endParaRPr lang="ar-EG" sz="2800" b="1" i="0" u="none" strike="noStrike" baseline="0" dirty="0">
              <a:latin typeface="Simplified Arabic" panose="02020603050405020304" pitchFamily="18" charset="-78"/>
              <a:cs typeface="Simplified Arabic" panose="02020603050405020304" pitchFamily="18" charset="-78"/>
            </a:endParaRPr>
          </a:p>
          <a:p>
            <a:pPr algn="r" rtl="1"/>
            <a:r>
              <a:rPr lang="ar-EG" sz="2800" b="1" i="0" u="none" strike="noStrike" baseline="0" dirty="0">
                <a:latin typeface="Simplified Arabic" panose="02020603050405020304" pitchFamily="18" charset="-78"/>
                <a:cs typeface="Simplified Arabic" panose="02020603050405020304" pitchFamily="18" charset="-78"/>
              </a:rPr>
              <a:t>فالضغوط والاحتراق ودوران العمل والاغتراب هي حدود مترابطة مع بعضها البعض ويمكن تقديم هذه الحدود الأربعة، على غرار</a:t>
            </a:r>
          </a:p>
          <a:p>
            <a:pPr algn="r" rtl="1"/>
            <a:r>
              <a:rPr lang="ar-EG" sz="2800" b="1" i="0" u="none" strike="noStrike" baseline="0" dirty="0">
                <a:latin typeface="Simplified Arabic" panose="02020603050405020304" pitchFamily="18" charset="-78"/>
                <a:cs typeface="Simplified Arabic" panose="02020603050405020304" pitchFamily="18" charset="-78"/>
              </a:rPr>
              <a:t>الفرضية ثنائية المتغيرات، وكأنها مترابطة أو ضمن بعد سببي أي إن ظاهرة ما أو أكثر هي سبب لظاهرة أخرى أو أكثر هكذا، يمكن أن نفترض أن الضغوط ترفع من نسبة الاختراق لدى العاملين والذي بدوره يكون له أثر في معدل دوران العمل وفي الاغتراب الوظيفى ، إن الارتباط من جهته لا يمكن أن يقترح إلا تغير متبادلا بين هذه الحدود الأربع دون الافتراض أن بعض الظواهر تسببت في ظهور أخرى</a:t>
            </a:r>
            <a:endParaRPr lang="ar-EG" sz="2800" b="1" i="0" u="none" strike="noStrike" baseline="0" dirty="0">
              <a:solidFill>
                <a:srgbClr val="C00000"/>
              </a:solidFill>
              <a:latin typeface="Simplified Arabic" panose="02020603050405020304" pitchFamily="18" charset="-78"/>
              <a:cs typeface="Simplified Arabic" panose="02020603050405020304" pitchFamily="18" charset="-78"/>
            </a:endParaRPr>
          </a:p>
        </p:txBody>
      </p:sp>
      <p:sp>
        <p:nvSpPr>
          <p:cNvPr id="7" name="Rectangle 6"/>
          <p:cNvSpPr/>
          <p:nvPr/>
        </p:nvSpPr>
        <p:spPr>
          <a:xfrm>
            <a:off x="7725103" y="4802600"/>
            <a:ext cx="3932257" cy="584775"/>
          </a:xfrm>
          <a:prstGeom prst="rect">
            <a:avLst/>
          </a:prstGeom>
        </p:spPr>
        <p:txBody>
          <a:bodyPr wrap="square">
            <a:spAutoFit/>
          </a:bodyPr>
          <a:lstStyle/>
          <a:p>
            <a:pPr algn="r" rtl="1"/>
            <a:r>
              <a:rPr lang="ar-EG" sz="3200" b="1" i="0" u="none" strike="noStrike" baseline="0" dirty="0">
                <a:latin typeface="Simplified Arabic,Bold"/>
              </a:rPr>
              <a:t>أشكال الفرضيات</a:t>
            </a:r>
            <a:endParaRPr lang="ar-EG" sz="3200" b="0" i="0" u="none" strike="noStrike" baseline="0" dirty="0">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7864015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2342" y="956246"/>
            <a:ext cx="7446052" cy="5285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8015064" y="1357591"/>
            <a:ext cx="3884836" cy="2495550"/>
          </a:xfrm>
        </p:spPr>
      </p:pic>
      <p:sp>
        <p:nvSpPr>
          <p:cNvPr id="6" name="Rectangle 5"/>
          <p:cNvSpPr/>
          <p:nvPr/>
        </p:nvSpPr>
        <p:spPr>
          <a:xfrm>
            <a:off x="174473" y="1155869"/>
            <a:ext cx="7550629" cy="4893647"/>
          </a:xfrm>
          <a:prstGeom prst="rect">
            <a:avLst/>
          </a:prstGeom>
        </p:spPr>
        <p:txBody>
          <a:bodyPr wrap="square">
            <a:spAutoFit/>
          </a:bodyPr>
          <a:lstStyle/>
          <a:p>
            <a:pPr algn="r" rtl="1"/>
            <a:r>
              <a:rPr lang="ar-EG" sz="2400" b="1" i="0" u="none" strike="noStrike" baseline="0" dirty="0">
                <a:latin typeface="Simplified Arabic" panose="02020603050405020304" pitchFamily="18" charset="-78"/>
                <a:cs typeface="Simplified Arabic" panose="02020603050405020304" pitchFamily="18" charset="-78"/>
              </a:rPr>
              <a:t>كما يمكن تصنيف الفروض العلمية إلى:</a:t>
            </a:r>
          </a:p>
          <a:p>
            <a:pPr algn="r" rtl="1"/>
            <a:r>
              <a:rPr lang="ar-EG" sz="2400" b="1" i="0" u="none" strike="noStrike" baseline="0" dirty="0">
                <a:solidFill>
                  <a:srgbClr val="C00000"/>
                </a:solidFill>
                <a:latin typeface="Simplified Arabic,Bold"/>
              </a:rPr>
              <a:t>الفرضية الصفرية</a:t>
            </a:r>
            <a:r>
              <a:rPr lang="ar-EG" sz="2400" b="1" i="0" u="none" strike="noStrike" baseline="0" dirty="0">
                <a:solidFill>
                  <a:srgbClr val="C00000"/>
                </a:solidFill>
                <a:latin typeface="Simplified Arabic" panose="02020603050405020304" pitchFamily="18" charset="-78"/>
                <a:cs typeface="Simplified Arabic" panose="02020603050405020304" pitchFamily="18" charset="-78"/>
              </a:rPr>
              <a:t>: </a:t>
            </a:r>
            <a:r>
              <a:rPr lang="ar-EG" sz="2400" b="1" i="0" u="none" strike="noStrike" baseline="0" dirty="0">
                <a:latin typeface="Simplified Arabic" panose="02020603050405020304" pitchFamily="18" charset="-78"/>
                <a:cs typeface="Simplified Arabic" panose="02020603050405020304" pitchFamily="18" charset="-78"/>
              </a:rPr>
              <a:t>يطلق عليها أحيانا فروض العدم، وهي عبارة عن فروض تنفي وجود علاقة بين متغيرين أو فروق بين متوسطات أو نسب المتغيرات. </a:t>
            </a:r>
          </a:p>
          <a:p>
            <a:pPr algn="r" rtl="1"/>
            <a:r>
              <a:rPr lang="ar-EG" sz="2400" b="1" i="0" u="none" strike="noStrike" baseline="0" dirty="0">
                <a:solidFill>
                  <a:srgbClr val="C00000"/>
                </a:solidFill>
                <a:latin typeface="Simplified Arabic,Bold"/>
              </a:rPr>
              <a:t>الفرضية البديلة )غير الصفرية أو الإثبات</a:t>
            </a:r>
            <a:r>
              <a:rPr lang="ar-EG" sz="2400" b="1" i="0" u="none" strike="noStrike" baseline="0" dirty="0">
                <a:latin typeface="Simplified Arabic,Bold"/>
              </a:rPr>
              <a:t>(: </a:t>
            </a:r>
            <a:r>
              <a:rPr lang="ar-EG" sz="2400" b="1" i="0" u="none" strike="noStrike" baseline="0" dirty="0">
                <a:latin typeface="Simplified Arabic" panose="02020603050405020304" pitchFamily="18" charset="-78"/>
                <a:cs typeface="Simplified Arabic" panose="02020603050405020304" pitchFamily="18" charset="-78"/>
              </a:rPr>
              <a:t>وهي عبارة عن فروض لا تنفي وجود علاقة بين متغيرات البحث، ( تصاغ على شكل يؤكد وجود علاقة سالبة أو موجبة بين متغيرين أو أكثر)</a:t>
            </a:r>
          </a:p>
          <a:p>
            <a:pPr algn="r" rtl="1"/>
            <a:r>
              <a:rPr lang="ar-EG" sz="2400" b="1" i="0" u="none" strike="noStrike" baseline="0" dirty="0">
                <a:latin typeface="Simplified Arabic" panose="02020603050405020304" pitchFamily="18" charset="-78"/>
                <a:cs typeface="Simplified Arabic" panose="02020603050405020304" pitchFamily="18" charset="-78"/>
              </a:rPr>
              <a:t>وجدير بالذكر أن صياغة فروض البحث سواء كان ذلك بطريقة صفرية أم بطريقة بديلة ينبغي أنتستند إلى أسس وأطر نظرية ومرجعية والا فإنها تفقد أهميتها كحلول للمشكلة البحثية. كما ينبغي أيضا لفت انتباه الباحثين عند صياغة الفروض الصفرية أو البديلة إلى توقعاتهم لنتائج أبحاثهم؛ فإذا كان الباحث يتوقع عدم وجود فروق فإن الصياغة ينبغي أن تكون صفرية، أما إذا كان يتوقع بأن تكون نتائج بحثه تدعم ما كان يتوقعه بوجود فروق وعدم التساوي فإن صياغة فروضه ينبغي أن تكون بديلة</a:t>
            </a:r>
          </a:p>
        </p:txBody>
      </p:sp>
      <p:sp>
        <p:nvSpPr>
          <p:cNvPr id="7" name="Rectangle 6"/>
          <p:cNvSpPr/>
          <p:nvPr/>
        </p:nvSpPr>
        <p:spPr>
          <a:xfrm>
            <a:off x="7725103" y="4802600"/>
            <a:ext cx="3932257" cy="646331"/>
          </a:xfrm>
          <a:prstGeom prst="rect">
            <a:avLst/>
          </a:prstGeom>
        </p:spPr>
        <p:txBody>
          <a:bodyPr wrap="square">
            <a:spAutoFit/>
          </a:bodyPr>
          <a:lstStyle/>
          <a:p>
            <a:pPr algn="r" rtl="1"/>
            <a:r>
              <a:rPr lang="ar-EG" sz="3600" b="1" i="0" u="none" strike="noStrike" baseline="0" dirty="0">
                <a:latin typeface="Simplified Arabic,Bold"/>
              </a:rPr>
              <a:t>أنواع الفرضيات</a:t>
            </a:r>
            <a:endParaRPr lang="ar-EG" sz="3600" b="0" i="0" u="none" strike="noStrike" baseline="0" dirty="0">
              <a:latin typeface="Simplified Arabic" panose="02020603050405020304" pitchFamily="18" charset="-78"/>
              <a:cs typeface="Simplified Arabic" panose="02020603050405020304" pitchFamily="18"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2860860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99803" y="981196"/>
            <a:ext cx="11581021"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2511" y="1155869"/>
            <a:ext cx="11108314" cy="4331955"/>
          </a:xfrm>
          <a:prstGeom prst="rect">
            <a:avLst/>
          </a:prstGeom>
          <a:noFill/>
        </p:spPr>
        <p:txBody>
          <a:bodyPr wrap="square" rtlCol="0">
            <a:spAutoFit/>
          </a:bodyPr>
          <a:lstStyle/>
          <a:p>
            <a:pPr algn="ctr" rtl="1"/>
            <a:r>
              <a:rPr lang="ar-EG" sz="2800" b="1" dirty="0">
                <a:solidFill>
                  <a:srgbClr val="2D3956"/>
                </a:solidFill>
                <a:latin typeface="Times New Roman" panose="02020603050405020304" pitchFamily="18" charset="0"/>
                <a:cs typeface="Times New Roman" panose="02020603050405020304" pitchFamily="18" charset="0"/>
              </a:rPr>
              <a:t>مثال:  لفروض لدراسة بين متغيرين </a:t>
            </a:r>
          </a:p>
          <a:p>
            <a:pPr marL="0" marR="0" algn="justLow" rtl="1">
              <a:lnSpc>
                <a:spcPts val="2700"/>
              </a:lnSpc>
              <a:spcBef>
                <a:spcPts val="0"/>
              </a:spcBef>
              <a:spcAft>
                <a:spcPts val="0"/>
              </a:spcAft>
            </a:pPr>
            <a:r>
              <a:rPr lang="ar-EG" sz="2800" b="1" dirty="0">
                <a:solidFill>
                  <a:srgbClr val="4472C4"/>
                </a:solidFill>
                <a:effectLst/>
                <a:latin typeface="Calibri" panose="020F0502020204030204" pitchFamily="34" charset="0"/>
                <a:ea typeface="Calibri" panose="020F0502020204030204" pitchFamily="34" charset="0"/>
                <a:cs typeface="+mj-cs"/>
              </a:rPr>
              <a:t>الفرض الرئيس الأول: </a:t>
            </a:r>
            <a:r>
              <a:rPr lang="ar-EG" sz="2800" dirty="0">
                <a:solidFill>
                  <a:srgbClr val="0D0D0D"/>
                </a:solidFill>
                <a:effectLst/>
                <a:latin typeface="Calibri" panose="020F0502020204030204" pitchFamily="34" charset="0"/>
                <a:ea typeface="Calibri" panose="020F0502020204030204" pitchFamily="34" charset="0"/>
                <a:cs typeface="+mj-cs"/>
              </a:rPr>
              <a:t>لا توجد علاقة ارتباط ذات دلالة إحصائية بين أبعاد </a:t>
            </a:r>
            <a:r>
              <a:rPr lang="ar-EG" sz="2800" b="1" dirty="0">
                <a:solidFill>
                  <a:srgbClr val="FF0000"/>
                </a:solidFill>
                <a:effectLst/>
                <a:latin typeface="Calibri" panose="020F0502020204030204" pitchFamily="34" charset="0"/>
                <a:ea typeface="Calibri" panose="020F0502020204030204" pitchFamily="34" charset="0"/>
                <a:cs typeface="+mj-cs"/>
              </a:rPr>
              <a:t>الاحتراق الوظيفي وأبعاد الالتزام التنظيمي.</a:t>
            </a:r>
            <a:endParaRPr lang="en-US" sz="2800" b="1" dirty="0">
              <a:solidFill>
                <a:srgbClr val="FF0000"/>
              </a:solidFill>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4472C4"/>
                </a:solidFill>
                <a:effectLst/>
                <a:latin typeface="Calibri" panose="020F0502020204030204" pitchFamily="34" charset="0"/>
                <a:ea typeface="Calibri" panose="020F0502020204030204" pitchFamily="34" charset="0"/>
                <a:cs typeface="+mj-cs"/>
              </a:rPr>
              <a:t>الفرض الرئيس الثاني:</a:t>
            </a:r>
            <a:r>
              <a:rPr lang="ar-EG" sz="2800" dirty="0">
                <a:solidFill>
                  <a:srgbClr val="4472C4"/>
                </a:solidFill>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لا يوجد تأثير ذو دلالة إحصائية للاحتراق الوظيفي على </a:t>
            </a:r>
            <a:r>
              <a:rPr lang="ar-EG" sz="2800" dirty="0">
                <a:effectLst/>
                <a:latin typeface="Calibri" panose="020F0502020204030204" pitchFamily="34" charset="0"/>
                <a:ea typeface="Calibri" panose="020F0502020204030204" pitchFamily="34" charset="0"/>
                <a:cs typeface="+mj-cs"/>
              </a:rPr>
              <a:t>الالتزام</a:t>
            </a:r>
            <a:r>
              <a:rPr lang="ar-EG" sz="2800" b="1" dirty="0">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التنظيمي بشركات قطاع البترول في مصر.</a:t>
            </a:r>
            <a:endParaRPr lang="en-US" sz="2800" dirty="0">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وينبثق من الفرض الرئيس الثاني الفروض الفرعية الآتية:</a:t>
            </a:r>
            <a:endParaRPr lang="en-US" sz="2800" dirty="0">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الفرض ف2/1: </a:t>
            </a:r>
            <a:r>
              <a:rPr lang="ar-EG" sz="2800" dirty="0">
                <a:solidFill>
                  <a:srgbClr val="0D0D0D"/>
                </a:solidFill>
                <a:effectLst/>
                <a:latin typeface="Calibri" panose="020F0502020204030204" pitchFamily="34" charset="0"/>
                <a:ea typeface="Calibri" panose="020F0502020204030204" pitchFamily="34" charset="0"/>
                <a:cs typeface="+mj-cs"/>
              </a:rPr>
              <a:t>لا</a:t>
            </a:r>
            <a:r>
              <a:rPr lang="ar-EG" sz="2800" b="1" dirty="0">
                <a:solidFill>
                  <a:srgbClr val="0D0D0D"/>
                </a:solidFill>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يوجد تأثير ذو دلالة إحصائية للاحتراق الوظيفي على الثقافة التنظيمية من وجهة نظر العاملين بشركات قطاع البترول محل الدراسة.</a:t>
            </a:r>
            <a:endParaRPr lang="en-US" sz="2800" dirty="0">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الفرض ف 2/2: </a:t>
            </a:r>
            <a:r>
              <a:rPr lang="ar-EG" sz="2800" dirty="0">
                <a:solidFill>
                  <a:srgbClr val="0D0D0D"/>
                </a:solidFill>
                <a:effectLst/>
                <a:latin typeface="Calibri" panose="020F0502020204030204" pitchFamily="34" charset="0"/>
                <a:ea typeface="Calibri" panose="020F0502020204030204" pitchFamily="34" charset="0"/>
                <a:cs typeface="+mj-cs"/>
              </a:rPr>
              <a:t>لا يوجد تأثير ذو دلالة إحصائية للاحتراق الوظيفي على القيادة الأخلاقية من وجهة نظر العاملين بشركات قطاع البترول محل الدراسة.</a:t>
            </a:r>
            <a:endParaRPr lang="en-US" sz="2800" dirty="0">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الفرض ف2/3: </a:t>
            </a:r>
            <a:r>
              <a:rPr lang="ar-EG" sz="2800" dirty="0">
                <a:solidFill>
                  <a:srgbClr val="0D0D0D"/>
                </a:solidFill>
                <a:effectLst/>
                <a:latin typeface="Calibri" panose="020F0502020204030204" pitchFamily="34" charset="0"/>
                <a:ea typeface="Calibri" panose="020F0502020204030204" pitchFamily="34" charset="0"/>
                <a:cs typeface="+mj-cs"/>
              </a:rPr>
              <a:t>لا يوجد تأثير ذو دلالة إحصائية للاحتراق الوظيفي على السلوك التنظيمي من وجهة نظر العاملين بشركات قطاع البترول محل الدراسة.</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58160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99803" y="981196"/>
            <a:ext cx="11581021"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772511" y="1155869"/>
            <a:ext cx="11108314" cy="8574655"/>
          </a:xfrm>
          <a:prstGeom prst="rect">
            <a:avLst/>
          </a:prstGeom>
          <a:noFill/>
        </p:spPr>
        <p:txBody>
          <a:bodyPr wrap="square" rtlCol="0">
            <a:spAutoFit/>
          </a:bodyPr>
          <a:lstStyle/>
          <a:p>
            <a:pPr algn="ctr" rtl="1"/>
            <a:r>
              <a:rPr lang="ar-EG" sz="2800" b="1" dirty="0">
                <a:solidFill>
                  <a:srgbClr val="2D3956"/>
                </a:solidFill>
                <a:latin typeface="Times New Roman" panose="02020603050405020304" pitchFamily="18" charset="0"/>
                <a:cs typeface="Times New Roman" panose="02020603050405020304" pitchFamily="18" charset="0"/>
              </a:rPr>
              <a:t>مثال:  لفروض لدراسة بين متغيرين </a:t>
            </a:r>
          </a:p>
          <a:p>
            <a:pPr marL="0" marR="0" algn="justLow" rtl="1">
              <a:lnSpc>
                <a:spcPts val="2700"/>
              </a:lnSpc>
              <a:spcBef>
                <a:spcPts val="0"/>
              </a:spcBef>
              <a:spcAft>
                <a:spcPts val="0"/>
              </a:spcAft>
            </a:pPr>
            <a:r>
              <a:rPr lang="ar-EG" sz="2800" b="1" dirty="0">
                <a:solidFill>
                  <a:srgbClr val="4472C4"/>
                </a:solidFill>
                <a:effectLst/>
                <a:latin typeface="Calibri" panose="020F0502020204030204" pitchFamily="34" charset="0"/>
                <a:ea typeface="Calibri" panose="020F0502020204030204" pitchFamily="34" charset="0"/>
                <a:cs typeface="+mj-cs"/>
              </a:rPr>
              <a:t>الفرض الرئيس الثاني:</a:t>
            </a:r>
            <a:r>
              <a:rPr lang="ar-EG" sz="2800" dirty="0">
                <a:solidFill>
                  <a:srgbClr val="4472C4"/>
                </a:solidFill>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لا يوجد تأثير ذو دلالة إحصائية للاحتراق الوظيفي على </a:t>
            </a:r>
            <a:r>
              <a:rPr lang="ar-EG" sz="2800" dirty="0">
                <a:effectLst/>
                <a:latin typeface="Calibri" panose="020F0502020204030204" pitchFamily="34" charset="0"/>
                <a:ea typeface="Calibri" panose="020F0502020204030204" pitchFamily="34" charset="0"/>
                <a:cs typeface="+mj-cs"/>
              </a:rPr>
              <a:t>الالتزام</a:t>
            </a:r>
            <a:r>
              <a:rPr lang="ar-EG" sz="2800" b="1" dirty="0">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التنظيمي بشركات قطاع البترول في مصر.</a:t>
            </a:r>
            <a:endParaRPr lang="en-US" sz="2800" dirty="0">
              <a:effectLst/>
              <a:latin typeface="Calibri" panose="020F0502020204030204" pitchFamily="34" charset="0"/>
              <a:ea typeface="Calibri" panose="020F0502020204030204" pitchFamily="34" charset="0"/>
              <a:cs typeface="+mj-cs"/>
            </a:endParaRPr>
          </a:p>
          <a:p>
            <a:pPr marL="0" marR="0" algn="justLow" rtl="1">
              <a:lnSpc>
                <a:spcPts val="27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وينبثق من الفرض الرئيس الثاني الفروض الفرعية الآتية:</a:t>
            </a:r>
            <a:endParaRPr lang="en-US" sz="2800" dirty="0">
              <a:effectLst/>
              <a:latin typeface="Calibri" panose="020F0502020204030204" pitchFamily="34" charset="0"/>
              <a:ea typeface="Calibri" panose="020F0502020204030204" pitchFamily="34" charset="0"/>
              <a:cs typeface="+mj-cs"/>
            </a:endParaRPr>
          </a:p>
          <a:p>
            <a:pPr marL="0" marR="0" algn="justLow" rtl="1">
              <a:lnSpc>
                <a:spcPct val="115000"/>
              </a:lnSpc>
              <a:spcBef>
                <a:spcPts val="0"/>
              </a:spcBef>
              <a:spcAft>
                <a:spcPts val="0"/>
              </a:spcAft>
            </a:pPr>
            <a:r>
              <a:rPr lang="ar-EG" sz="2800" b="1" dirty="0">
                <a:solidFill>
                  <a:srgbClr val="0D0D0D"/>
                </a:solidFill>
                <a:effectLst/>
                <a:latin typeface="Calibri" panose="020F0502020204030204" pitchFamily="34" charset="0"/>
                <a:ea typeface="Calibri" panose="020F0502020204030204" pitchFamily="34" charset="0"/>
                <a:cs typeface="+mj-cs"/>
              </a:rPr>
              <a:t>الفرض ف 2/4:</a:t>
            </a:r>
            <a:r>
              <a:rPr lang="ar-EG" sz="2800" dirty="0">
                <a:solidFill>
                  <a:srgbClr val="0D0D0D"/>
                </a:solidFill>
                <a:effectLst/>
                <a:latin typeface="Calibri" panose="020F0502020204030204" pitchFamily="34" charset="0"/>
                <a:ea typeface="Calibri" panose="020F0502020204030204" pitchFamily="34" charset="0"/>
                <a:cs typeface="+mj-cs"/>
              </a:rPr>
              <a:t> لا يوجد تأثير ذو دلالة إحصائية للاحتراق الوظيفي على التمكين الوظيفي من وجهة نظر العاملين بشركات قطاع البترول محل الدراسة.</a:t>
            </a:r>
            <a:endParaRPr lang="en-US" sz="2800" dirty="0">
              <a:effectLst/>
              <a:latin typeface="Calibri" panose="020F0502020204030204" pitchFamily="34" charset="0"/>
              <a:ea typeface="Calibri" panose="020F0502020204030204" pitchFamily="34" charset="0"/>
              <a:cs typeface="+mj-cs"/>
            </a:endParaRPr>
          </a:p>
          <a:p>
            <a:pPr marL="0" marR="0" algn="justLow" rtl="1">
              <a:lnSpc>
                <a:spcPct val="115000"/>
              </a:lnSpc>
              <a:spcBef>
                <a:spcPts val="0"/>
              </a:spcBef>
              <a:spcAft>
                <a:spcPts val="0"/>
              </a:spcAft>
            </a:pPr>
            <a:r>
              <a:rPr lang="ar-EG" sz="2800" b="1" dirty="0">
                <a:solidFill>
                  <a:srgbClr val="4472C4"/>
                </a:solidFill>
                <a:effectLst/>
                <a:latin typeface="Calibri" panose="020F0502020204030204" pitchFamily="34" charset="0"/>
                <a:ea typeface="Calibri" panose="020F0502020204030204" pitchFamily="34" charset="0"/>
                <a:cs typeface="+mj-cs"/>
              </a:rPr>
              <a:t>الفرض الرئيس الثالث:</a:t>
            </a:r>
            <a:r>
              <a:rPr lang="ar-EG" sz="2800" dirty="0">
                <a:solidFill>
                  <a:srgbClr val="4472C4"/>
                </a:solidFill>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لا فروق ذات دلالة إحصائية في إدراك العاملين لمتغيرات الدراسة (الاحتراق الوظيفي، </a:t>
            </a:r>
            <a:r>
              <a:rPr lang="ar-EG" sz="2800" dirty="0">
                <a:effectLst/>
                <a:latin typeface="Calibri" panose="020F0502020204030204" pitchFamily="34" charset="0"/>
                <a:ea typeface="Calibri" panose="020F0502020204030204" pitchFamily="34" charset="0"/>
                <a:cs typeface="+mj-cs"/>
              </a:rPr>
              <a:t>الالتزام</a:t>
            </a:r>
            <a:r>
              <a:rPr lang="ar-EG" sz="2800" b="1" dirty="0">
                <a:effectLst/>
                <a:latin typeface="Calibri" panose="020F0502020204030204" pitchFamily="34" charset="0"/>
                <a:ea typeface="Calibri" panose="020F0502020204030204" pitchFamily="34" charset="0"/>
                <a:cs typeface="+mj-cs"/>
              </a:rPr>
              <a:t> </a:t>
            </a:r>
            <a:r>
              <a:rPr lang="ar-EG" sz="2800" dirty="0">
                <a:solidFill>
                  <a:srgbClr val="0D0D0D"/>
                </a:solidFill>
                <a:effectLst/>
                <a:latin typeface="Calibri" panose="020F0502020204030204" pitchFamily="34" charset="0"/>
                <a:ea typeface="Calibri" panose="020F0502020204030204" pitchFamily="34" charset="0"/>
                <a:cs typeface="+mj-cs"/>
              </a:rPr>
              <a:t>التنظيمي بالشركة) باختلاف المتغيرات الديموجرافية وفقًا (النوع، المستوى التعليمي، الخبرة).</a:t>
            </a:r>
            <a:endParaRPr lang="en-US" sz="2800" dirty="0">
              <a:effectLst/>
              <a:latin typeface="Calibri" panose="020F0502020204030204" pitchFamily="34" charset="0"/>
              <a:ea typeface="Calibri" panose="020F0502020204030204" pitchFamily="34" charset="0"/>
              <a:cs typeface="+mj-cs"/>
            </a:endParaRPr>
          </a:p>
          <a:p>
            <a:pPr marL="228600" marR="0" algn="justLow" rtl="1">
              <a:lnSpc>
                <a:spcPct val="115000"/>
              </a:lnSpc>
              <a:spcBef>
                <a:spcPts val="0"/>
              </a:spcBef>
              <a:spcAft>
                <a:spcPts val="0"/>
              </a:spcAft>
            </a:pPr>
            <a:r>
              <a:rPr lang="ar-EG" sz="18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28600" marR="0" algn="justLow" rtl="1">
              <a:lnSpc>
                <a:spcPts val="2000"/>
              </a:lnSpc>
              <a:spcBef>
                <a:spcPts val="0"/>
              </a:spcBef>
              <a:spcAft>
                <a:spcPts val="0"/>
              </a:spcAft>
            </a:pPr>
            <a:r>
              <a:rPr lang="ar-EG" sz="18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28600" marR="0" algn="justLow" rtl="1">
              <a:lnSpc>
                <a:spcPts val="2000"/>
              </a:lnSpc>
              <a:spcBef>
                <a:spcPts val="0"/>
              </a:spcBef>
              <a:spcAft>
                <a:spcPts val="0"/>
              </a:spcAft>
            </a:pPr>
            <a:r>
              <a:rPr lang="ar-EG" sz="18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228600" marR="0" algn="justLow" rtl="1">
              <a:lnSpc>
                <a:spcPts val="2000"/>
              </a:lnSpc>
              <a:spcBef>
                <a:spcPts val="0"/>
              </a:spcBef>
              <a:spcAft>
                <a:spcPts val="0"/>
              </a:spcAft>
            </a:pPr>
            <a:r>
              <a:rPr lang="ar-EG" sz="1800" b="1" dirty="0">
                <a:solidFill>
                  <a:srgbClr val="FF0000"/>
                </a:solidFill>
                <a:effectLst/>
                <a:latin typeface="Calibri" panose="020F0502020204030204" pitchFamily="34" charset="0"/>
                <a:ea typeface="Calibri" panose="020F0502020204030204" pitchFamily="34" charset="0"/>
                <a:cs typeface="Simplified Arabic" panose="02020603050405020304" pitchFamily="18" charset="-78"/>
              </a:rPr>
              <a:t> </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21820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101309"/>
            <a:ext cx="11831138"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0430" y="1090380"/>
            <a:ext cx="11556868" cy="4228850"/>
          </a:xfrm>
          <a:prstGeom prst="rect">
            <a:avLst/>
          </a:prstGeom>
          <a:noFill/>
        </p:spPr>
        <p:txBody>
          <a:bodyPr wrap="square" rtlCol="0">
            <a:spAutoFit/>
          </a:bodyPr>
          <a:lstStyle/>
          <a:p>
            <a:pPr algn="ctr" rtl="1"/>
            <a:r>
              <a:rPr lang="ar-EG" sz="2800" b="1" dirty="0">
                <a:solidFill>
                  <a:srgbClr val="2D3956"/>
                </a:solidFill>
                <a:latin typeface="Times New Roman" panose="02020603050405020304" pitchFamily="18" charset="0"/>
                <a:cs typeface="Times New Roman" panose="02020603050405020304" pitchFamily="18" charset="0"/>
              </a:rPr>
              <a:t>مثال:  لفروض لدراسة بين ثلاث متغيرات  </a:t>
            </a:r>
          </a:p>
          <a:p>
            <a:pPr algn="r" rtl="1"/>
            <a:endParaRPr lang="ar-EG" sz="2800" b="1" dirty="0">
              <a:solidFill>
                <a:srgbClr val="2D3956"/>
              </a:solidFill>
              <a:latin typeface="Times New Roman" panose="02020603050405020304" pitchFamily="18" charset="0"/>
              <a:cs typeface="+mj-cs"/>
            </a:endParaRPr>
          </a:p>
          <a:p>
            <a:pPr marL="0" marR="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mj-cs"/>
              </a:rPr>
              <a:t>وانطلاقا من الأهداف السابق ذكرها، وفي ضوء العلاقات المباشرة التي أسفرت عنها الدراسات السابقة، يمكن صياغة فروض الدراسة على النحو التالي</a:t>
            </a:r>
            <a:r>
              <a:rPr lang="en-US" sz="2800" b="1" dirty="0">
                <a:effectLst/>
                <a:latin typeface="Simplified Arabic" panose="02020603050405020304" pitchFamily="18" charset="-78"/>
                <a:ea typeface="Calibri" panose="020F0502020204030204" pitchFamily="34" charset="0"/>
                <a:cs typeface="+mj-cs"/>
              </a:rPr>
              <a:t>: </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u="sng" dirty="0">
                <a:effectLst/>
                <a:latin typeface="Calibri" panose="020F0502020204030204" pitchFamily="34" charset="0"/>
                <a:ea typeface="Calibri" panose="020F0502020204030204" pitchFamily="34" charset="0"/>
                <a:cs typeface="+mj-cs"/>
              </a:rPr>
              <a:t>الفرض الأول</a:t>
            </a:r>
            <a:r>
              <a:rPr lang="ar-SA" sz="2800" b="1" dirty="0">
                <a:effectLst/>
                <a:latin typeface="Calibri" panose="020F0502020204030204" pitchFamily="34" charset="0"/>
                <a:ea typeface="Calibri" panose="020F0502020204030204" pitchFamily="34" charset="0"/>
                <a:cs typeface="+mj-cs"/>
              </a:rPr>
              <a:t>: توجد علاقة ارتباط بين متغيرات الدراسة المتمثلة في </a:t>
            </a:r>
            <a:r>
              <a:rPr lang="ar-SA" sz="2800" b="1" dirty="0">
                <a:solidFill>
                  <a:srgbClr val="FF0000"/>
                </a:solidFill>
                <a:effectLst/>
                <a:latin typeface="Calibri" panose="020F0502020204030204" pitchFamily="34" charset="0"/>
                <a:ea typeface="Calibri" panose="020F0502020204030204" pitchFamily="34" charset="0"/>
                <a:cs typeface="+mj-cs"/>
              </a:rPr>
              <a:t>الصورة الذهنية لبلد المنشأ ، الجودة المدركة للمنتجات ، الكلمة المنطوقة الإلكترونية</a:t>
            </a:r>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63534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101309"/>
            <a:ext cx="11831138"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0430" y="1090380"/>
            <a:ext cx="11556868" cy="3391954"/>
          </a:xfrm>
          <a:prstGeom prst="rect">
            <a:avLst/>
          </a:prstGeom>
          <a:noFill/>
        </p:spPr>
        <p:txBody>
          <a:bodyPr wrap="square" rtlCol="0">
            <a:spAutoFit/>
          </a:bodyPr>
          <a:lstStyle/>
          <a:p>
            <a:pPr algn="ctr" rtl="1"/>
            <a:r>
              <a:rPr lang="ar-EG" sz="2800" b="1" dirty="0">
                <a:solidFill>
                  <a:srgbClr val="2D3956"/>
                </a:solidFill>
                <a:latin typeface="Times New Roman" panose="02020603050405020304" pitchFamily="18" charset="0"/>
                <a:cs typeface="Times New Roman" panose="02020603050405020304" pitchFamily="18" charset="0"/>
              </a:rPr>
              <a:t>مثال:  لفروض لدراسة بين ثلاث متغيرات  </a:t>
            </a:r>
          </a:p>
          <a:p>
            <a:pPr algn="r" rtl="1"/>
            <a:endParaRPr lang="ar-EG" sz="2800" b="1" dirty="0">
              <a:solidFill>
                <a:srgbClr val="2D3956"/>
              </a:solidFill>
              <a:latin typeface="Times New Roman" panose="02020603050405020304" pitchFamily="18" charset="0"/>
              <a:cs typeface="+mj-cs"/>
            </a:endParaRPr>
          </a:p>
          <a:p>
            <a:pPr marL="0" marR="0" algn="just" rtl="1">
              <a:lnSpc>
                <a:spcPct val="115000"/>
              </a:lnSpc>
              <a:spcBef>
                <a:spcPts val="0"/>
              </a:spcBef>
              <a:spcAft>
                <a:spcPts val="0"/>
              </a:spcAft>
            </a:pPr>
            <a:r>
              <a:rPr lang="ar-SA" sz="2800" b="1" u="sng" dirty="0">
                <a:effectLst/>
                <a:latin typeface="Calibri" panose="020F0502020204030204" pitchFamily="34" charset="0"/>
                <a:ea typeface="Calibri" panose="020F0502020204030204" pitchFamily="34" charset="0"/>
                <a:cs typeface="+mj-cs"/>
              </a:rPr>
              <a:t>الفرض الثانى</a:t>
            </a:r>
            <a:r>
              <a:rPr lang="ar-SA" sz="2800" b="1" dirty="0">
                <a:effectLst/>
                <a:latin typeface="Calibri" panose="020F0502020204030204" pitchFamily="34" charset="0"/>
                <a:ea typeface="Calibri" panose="020F0502020204030204" pitchFamily="34" charset="0"/>
                <a:cs typeface="+mj-cs"/>
              </a:rPr>
              <a:t>: يوجد تأثير معنوي للصورة الذهنية لبلد المنشأ على أبعاد  الكلمة المنطوقة الإلكترونية  </a:t>
            </a:r>
            <a:r>
              <a:rPr lang="ar-SA" sz="2800" b="1" dirty="0">
                <a:solidFill>
                  <a:srgbClr val="00B050"/>
                </a:solidFill>
                <a:effectLst/>
                <a:latin typeface="Calibri" panose="020F0502020204030204" pitchFamily="34" charset="0"/>
                <a:ea typeface="Calibri" panose="020F0502020204030204" pitchFamily="34" charset="0"/>
                <a:cs typeface="+mj-cs"/>
              </a:rPr>
              <a:t>وينقسم الى الفروض الفرعية التالية </a:t>
            </a:r>
            <a:r>
              <a:rPr lang="ar-SA" sz="2800" b="1" dirty="0">
                <a:effectLst/>
                <a:latin typeface="Calibri" panose="020F0502020204030204" pitchFamily="34" charset="0"/>
                <a:ea typeface="Calibri" panose="020F0502020204030204" pitchFamily="34" charset="0"/>
                <a:cs typeface="+mj-cs"/>
              </a:rPr>
              <a:t>:-</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mj-cs"/>
              </a:rPr>
              <a:t>2/1 يوجد تأثير معنوي للصورة الذهنية لبلد المنشأ على قادة الرأى .</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mj-cs"/>
              </a:rPr>
              <a:t>2/2 يوجد تأثير معنوي للصورة الذهنية لبلد المنشأ على البحث عن الرأى .</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mj-cs"/>
              </a:rPr>
              <a:t>2/3 يوجد تأثير معنوي للصورة الذهنية لبلد المنشأ على تمرير الرأى .</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594491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80432" y="1101309"/>
            <a:ext cx="11831138" cy="4636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0430" y="1090380"/>
            <a:ext cx="11556868" cy="7869847"/>
          </a:xfrm>
          <a:prstGeom prst="rect">
            <a:avLst/>
          </a:prstGeom>
          <a:noFill/>
        </p:spPr>
        <p:txBody>
          <a:bodyPr wrap="square" rtlCol="0">
            <a:spAutoFit/>
          </a:bodyPr>
          <a:lstStyle/>
          <a:p>
            <a:pPr algn="ctr" rtl="1"/>
            <a:r>
              <a:rPr lang="ar-EG" sz="2800" b="1" dirty="0">
                <a:solidFill>
                  <a:srgbClr val="2D3956"/>
                </a:solidFill>
                <a:latin typeface="Times New Roman" panose="02020603050405020304" pitchFamily="18" charset="0"/>
                <a:cs typeface="Times New Roman" panose="02020603050405020304" pitchFamily="18" charset="0"/>
              </a:rPr>
              <a:t>مثال:  لفروض لدراسة بين ثلاث متغيرات  </a:t>
            </a:r>
          </a:p>
          <a:p>
            <a:pPr algn="r" rtl="1"/>
            <a:endParaRPr lang="ar-EG" sz="2800" b="1" dirty="0">
              <a:solidFill>
                <a:srgbClr val="2D3956"/>
              </a:solidFill>
              <a:latin typeface="Times New Roman" panose="02020603050405020304" pitchFamily="18" charset="0"/>
              <a:cs typeface="+mj-cs"/>
            </a:endParaRPr>
          </a:p>
          <a:p>
            <a:pPr marL="0" marR="0" algn="just" rtl="1">
              <a:lnSpc>
                <a:spcPct val="115000"/>
              </a:lnSpc>
              <a:spcBef>
                <a:spcPts val="0"/>
              </a:spcBef>
              <a:spcAft>
                <a:spcPts val="0"/>
              </a:spcAft>
            </a:pPr>
            <a:r>
              <a:rPr lang="ar-SA" sz="2800" b="1" u="sng" dirty="0">
                <a:effectLst/>
                <a:latin typeface="Calibri" panose="020F0502020204030204" pitchFamily="34" charset="0"/>
                <a:ea typeface="Calibri" panose="020F0502020204030204" pitchFamily="34" charset="0"/>
                <a:cs typeface="+mj-cs"/>
              </a:rPr>
              <a:t>الفرض الثالث:</a:t>
            </a:r>
            <a:r>
              <a:rPr lang="ar-SA" sz="2800" b="1" dirty="0">
                <a:effectLst/>
                <a:latin typeface="Calibri" panose="020F0502020204030204" pitchFamily="34" charset="0"/>
                <a:ea typeface="Calibri" panose="020F0502020204030204" pitchFamily="34" charset="0"/>
                <a:cs typeface="+mj-cs"/>
              </a:rPr>
              <a:t> يوجد تأثير معنوي للصورة الذهنية لبلد المنشأ على الجودة المدركة للمنتجات.</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dirty="0">
                <a:effectLst/>
                <a:latin typeface="Calibri" panose="020F0502020204030204" pitchFamily="34" charset="0"/>
                <a:ea typeface="Calibri" panose="020F0502020204030204" pitchFamily="34" charset="0"/>
                <a:cs typeface="+mj-cs"/>
              </a:rPr>
              <a:t> </a:t>
            </a:r>
            <a:r>
              <a:rPr lang="ar-SA" sz="2800" b="1" u="sng" dirty="0">
                <a:effectLst/>
                <a:latin typeface="Calibri" panose="020F0502020204030204" pitchFamily="34" charset="0"/>
                <a:ea typeface="Calibri" panose="020F0502020204030204" pitchFamily="34" charset="0"/>
                <a:cs typeface="+mj-cs"/>
              </a:rPr>
              <a:t>الفرض الرابع</a:t>
            </a:r>
            <a:r>
              <a:rPr lang="ar-SA" sz="2800" b="1" dirty="0">
                <a:effectLst/>
                <a:latin typeface="Calibri" panose="020F0502020204030204" pitchFamily="34" charset="0"/>
                <a:ea typeface="Calibri" panose="020F0502020204030204" pitchFamily="34" charset="0"/>
                <a:cs typeface="+mj-cs"/>
              </a:rPr>
              <a:t>: يوجد تأثير معنوي للجودة المدركة للمنتجات على الكلمة المنطوقة الإلكترونية .</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u="sng" dirty="0">
                <a:effectLst/>
                <a:latin typeface="Calibri" panose="020F0502020204030204" pitchFamily="34" charset="0"/>
                <a:ea typeface="Calibri" panose="020F0502020204030204" pitchFamily="34" charset="0"/>
                <a:cs typeface="+mj-cs"/>
              </a:rPr>
              <a:t>الفرض الخامس:</a:t>
            </a:r>
            <a:r>
              <a:rPr lang="ar-SA" sz="2800" b="1" dirty="0">
                <a:effectLst/>
                <a:latin typeface="Calibri" panose="020F0502020204030204" pitchFamily="34" charset="0"/>
                <a:ea typeface="Calibri" panose="020F0502020204030204" pitchFamily="34" charset="0"/>
                <a:cs typeface="+mj-cs"/>
              </a:rPr>
              <a:t> يوجد تأثير معنوي غير مباشر للجودة المدركة للمنتجات في العلاقة بين الصورة الذهنية لبلد المنشأ والكلمة المنطوقة الإلكترونية .</a:t>
            </a:r>
            <a:endParaRPr lang="en-US" sz="2800" b="1" dirty="0">
              <a:effectLst/>
              <a:latin typeface="Calibri" panose="020F0502020204030204" pitchFamily="34" charset="0"/>
              <a:ea typeface="Calibri" panose="020F0502020204030204" pitchFamily="34" charset="0"/>
              <a:cs typeface="+mj-cs"/>
            </a:endParaRPr>
          </a:p>
          <a:p>
            <a:pPr marL="0" marR="0" algn="just" rtl="1">
              <a:lnSpc>
                <a:spcPct val="115000"/>
              </a:lnSpc>
              <a:spcBef>
                <a:spcPts val="0"/>
              </a:spcBef>
              <a:spcAft>
                <a:spcPts val="0"/>
              </a:spcAft>
            </a:pPr>
            <a:r>
              <a:rPr lang="ar-SA" sz="2800" b="1" u="sng" dirty="0">
                <a:effectLst/>
                <a:latin typeface="Calibri" panose="020F0502020204030204" pitchFamily="34" charset="0"/>
                <a:ea typeface="Calibri" panose="020F0502020204030204" pitchFamily="34" charset="0"/>
                <a:cs typeface="+mj-cs"/>
              </a:rPr>
              <a:t>الفرض السادس:</a:t>
            </a:r>
            <a:r>
              <a:rPr lang="ar-SA" sz="2800" b="1" dirty="0">
                <a:effectLst/>
                <a:latin typeface="Calibri" panose="020F0502020204030204" pitchFamily="34" charset="0"/>
                <a:ea typeface="Calibri" panose="020F0502020204030204" pitchFamily="34" charset="0"/>
                <a:cs typeface="+mj-cs"/>
              </a:rPr>
              <a:t> يوجد اختلاف معنوى في  إدراك العملاء لمتغيرات الدراسة (الصورة الذهنية لبلد المنشأ ، الجودة المدركة للمنتجات ، الكلمة المنطوقة الإلكترونية) باختلاف متغيراتهم الديموغرافية (النوع، السن، التعليم، الدخل). </a:t>
            </a:r>
            <a:endParaRPr lang="en-US" sz="2800" b="1" dirty="0">
              <a:effectLst/>
              <a:latin typeface="Calibri" panose="020F0502020204030204" pitchFamily="34" charset="0"/>
              <a:ea typeface="Calibri" panose="020F0502020204030204" pitchFamily="34" charset="0"/>
              <a:cs typeface="+mj-cs"/>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ar-EG" sz="2800" b="1" dirty="0">
              <a:solidFill>
                <a:srgbClr val="2D3956"/>
              </a:solidFill>
              <a:latin typeface="Times New Roman" panose="02020603050405020304" pitchFamily="18" charset="0"/>
              <a:cs typeface="Times New Roman" panose="02020603050405020304" pitchFamily="18" charset="0"/>
            </a:endParaRPr>
          </a:p>
          <a:p>
            <a:pPr algn="r" rtl="1"/>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42440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45764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effectLst/>
                <a:latin typeface="Calibri" panose="020F0502020204030204" pitchFamily="34" charset="0"/>
                <a:ea typeface="Calibri" panose="020F0502020204030204" pitchFamily="34" charset="0"/>
                <a:cs typeface="Arial" panose="020B0604020202020204" pitchFamily="34" charset="0"/>
              </a:rPr>
              <a:t>عرض فروض احدى الدراسات مع الاشارة لكونها جيدة أم غير جيدة وفق ما تم استعراضه من مواصفات الفرض الجيد، صياغة 3 فروض لمتغيرات يربط بينها الباحث .</a:t>
            </a: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102555" y="1457640"/>
            <a:ext cx="4962146" cy="2495550"/>
          </a:xfrm>
        </p:spPr>
      </p:pic>
      <p:sp>
        <p:nvSpPr>
          <p:cNvPr id="6" name="Rectangle 5"/>
          <p:cNvSpPr/>
          <p:nvPr/>
        </p:nvSpPr>
        <p:spPr>
          <a:xfrm>
            <a:off x="1127299" y="1609446"/>
            <a:ext cx="4975256" cy="3442674"/>
          </a:xfrm>
          <a:prstGeom prst="rect">
            <a:avLst/>
          </a:prstGeom>
        </p:spPr>
        <p:txBody>
          <a:bodyPr wrap="square">
            <a:spAutoFit/>
          </a:bodyPr>
          <a:lstStyle/>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المطلوب من كل باحث تقديم عرض مسجل</a:t>
            </a:r>
            <a:endPar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algn="ctr" rtl="1">
              <a:lnSpc>
                <a:spcPct val="120000"/>
              </a:lnSpc>
            </a:pP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فيديو)  لمدة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من 5-10</a:t>
            </a:r>
            <a:r>
              <a:rPr lang="ar-SA"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 دقائق وملف </a:t>
            </a:r>
            <a:r>
              <a:rPr lang="en-US"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PDF </a:t>
            </a:r>
            <a:r>
              <a:rPr lang="ar-EG" sz="2400" b="1" dirty="0">
                <a:solidFill>
                  <a:srgbClr val="C00000"/>
                </a:solidFill>
                <a:effectLst/>
                <a:latin typeface="Calibri" panose="020F0502020204030204" pitchFamily="34" charset="0"/>
                <a:ea typeface="Calibri" panose="020F0502020204030204" pitchFamily="34" charset="0"/>
                <a:cs typeface="Arial" panose="020B0604020202020204" pitchFamily="34" charset="0"/>
              </a:rPr>
              <a:t>يتضمن المادة العلمية التى تم تقديمها</a:t>
            </a:r>
            <a:endParaRPr lang="ar-EG" sz="2800" b="1"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20000"/>
              </a:lnSpc>
            </a:pPr>
            <a:r>
              <a:rPr lang="ar-EG" sz="2800" b="1" u="sng" dirty="0">
                <a:effectLst/>
                <a:latin typeface="Calibri" panose="020F0502020204030204" pitchFamily="34" charset="0"/>
                <a:ea typeface="Calibri" panose="020F0502020204030204" pitchFamily="34" charset="0"/>
                <a:cs typeface="Arial" panose="020B0604020202020204" pitchFamily="34" charset="0"/>
              </a:rPr>
              <a:t>صياغة 3 فروض رئيسية وفرض فرعى لكل منها  لمتغيرات مقترحة يربط </a:t>
            </a:r>
            <a:r>
              <a:rPr lang="ar-EG" sz="2800" b="1" u="sng">
                <a:effectLst/>
                <a:latin typeface="Calibri" panose="020F0502020204030204" pitchFamily="34" charset="0"/>
                <a:ea typeface="Calibri" panose="020F0502020204030204" pitchFamily="34" charset="0"/>
                <a:cs typeface="Arial" panose="020B0604020202020204" pitchFamily="34" charset="0"/>
              </a:rPr>
              <a:t>بينها الباحث ، سواء كان المقترح علاقة بين متغيرين أو أكثر .</a:t>
            </a:r>
            <a:endParaRPr lang="ar-EG" sz="2400" b="1" u="sng"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TextBox 16"/>
          <p:cNvSpPr txBox="1"/>
          <p:nvPr/>
        </p:nvSpPr>
        <p:spPr>
          <a:xfrm>
            <a:off x="6950803" y="4056711"/>
            <a:ext cx="4113898" cy="523220"/>
          </a:xfrm>
          <a:prstGeom prst="rect">
            <a:avLst/>
          </a:prstGeom>
          <a:noFill/>
        </p:spPr>
        <p:txBody>
          <a:bodyPr wrap="square" rtlCol="0">
            <a:spAutoFit/>
          </a:bodyPr>
          <a:lstStyle/>
          <a:p>
            <a:pPr algn="ctr"/>
            <a:r>
              <a:rPr lang="ar-EG" sz="2800" b="1" dirty="0">
                <a:latin typeface="Times New Roman" panose="02020603050405020304" pitchFamily="18" charset="0"/>
                <a:cs typeface="Times New Roman" panose="02020603050405020304" pitchFamily="18" charset="0"/>
              </a:rPr>
              <a:t>التكليف 6</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9794" y="382985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32734" y="56086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90255" y="33936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6986" y="139486"/>
            <a:ext cx="2305141" cy="1076343"/>
          </a:xfrm>
          <a:prstGeom prst="rect">
            <a:avLst/>
          </a:prstGeom>
        </p:spPr>
      </p:pic>
    </p:spTree>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D76652D-945C-4BBB-93EC-AAA9B94F6AE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1C94E411-6871-4CA8-A282-EE9ED08F8717}"/>
</file>

<file path=customXml/itemProps3.xml><?xml version="1.0" encoding="utf-8"?>
<ds:datastoreItem xmlns:ds="http://schemas.openxmlformats.org/officeDocument/2006/customXml" ds:itemID="{025DDDB4-4875-43DF-B79D-36C9081106B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488</TotalTime>
  <Words>3549</Words>
  <Application>Microsoft Office PowerPoint</Application>
  <PresentationFormat>Widescreen</PresentationFormat>
  <Paragraphs>286</Paragraphs>
  <Slides>39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Simplified Arabic</vt:lpstr>
      <vt:lpstr>Simplified Arabic,Bold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sania sabaa</cp:lastModifiedBy>
  <cp:revision>60</cp:revision>
  <dcterms:created xsi:type="dcterms:W3CDTF">2023-04-29T09:08:00Z</dcterms:created>
  <dcterms:modified xsi:type="dcterms:W3CDTF">2024-10-21T20:21:50Z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