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8.jpg" ContentType="image/jpg"/>
  <Override PartName="/ppt/media/image9.jpg" ContentType="image/jpg"/>
  <Override PartName="/ppt/media/image12.jpg" ContentType="image/jpg"/>
  <Override PartName="/ppt/media/image13.jpg" ContentType="image/jpg"/>
  <Override PartName="/ppt/media/image14.jpg" ContentType="image/jpg"/>
  <Override PartName="/ppt/media/image16.jpg" ContentType="image/jpg"/>
  <Override PartName="/ppt/media/image18.jpg" ContentType="image/jpg"/>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sldIdLst>
    <p:sldId id="480" r:id="rId5"/>
    <p:sldId id="303" r:id="rId6"/>
    <p:sldId id="482" r:id="rId7"/>
    <p:sldId id="483" r:id="rId8"/>
    <p:sldId id="559" r:id="rId9"/>
    <p:sldId id="560" r:id="rId10"/>
    <p:sldId id="561" r:id="rId11"/>
    <p:sldId id="562" r:id="rId12"/>
    <p:sldId id="563" r:id="rId13"/>
    <p:sldId id="611" r:id="rId14"/>
    <p:sldId id="567" r:id="rId15"/>
    <p:sldId id="568" r:id="rId16"/>
    <p:sldId id="569" r:id="rId17"/>
    <p:sldId id="570" r:id="rId18"/>
    <p:sldId id="571" r:id="rId19"/>
    <p:sldId id="572" r:id="rId20"/>
    <p:sldId id="574" r:id="rId21"/>
    <p:sldId id="575" r:id="rId22"/>
    <p:sldId id="576" r:id="rId23"/>
    <p:sldId id="577" r:id="rId24"/>
    <p:sldId id="578" r:id="rId25"/>
    <p:sldId id="579" r:id="rId26"/>
    <p:sldId id="580" r:id="rId27"/>
    <p:sldId id="581" r:id="rId28"/>
    <p:sldId id="582" r:id="rId29"/>
    <p:sldId id="583" r:id="rId30"/>
    <p:sldId id="584" r:id="rId31"/>
    <p:sldId id="585" r:id="rId32"/>
    <p:sldId id="586" r:id="rId33"/>
    <p:sldId id="588" r:id="rId34"/>
    <p:sldId id="589" r:id="rId35"/>
    <p:sldId id="591" r:id="rId36"/>
    <p:sldId id="592" r:id="rId37"/>
    <p:sldId id="593" r:id="rId38"/>
    <p:sldId id="596" r:id="rId39"/>
    <p:sldId id="597" r:id="rId40"/>
    <p:sldId id="599" r:id="rId41"/>
    <p:sldId id="600" r:id="rId42"/>
    <p:sldId id="601" r:id="rId43"/>
    <p:sldId id="602" r:id="rId44"/>
    <p:sldId id="604" r:id="rId45"/>
    <p:sldId id="605" r:id="rId46"/>
    <p:sldId id="609"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2"/>
            <p14:sldId id="483"/>
            <p14:sldId id="559"/>
            <p14:sldId id="560"/>
            <p14:sldId id="561"/>
            <p14:sldId id="562"/>
            <p14:sldId id="563"/>
            <p14:sldId id="611"/>
            <p14:sldId id="567"/>
            <p14:sldId id="568"/>
            <p14:sldId id="569"/>
            <p14:sldId id="570"/>
            <p14:sldId id="571"/>
            <p14:sldId id="572"/>
            <p14:sldId id="574"/>
            <p14:sldId id="575"/>
            <p14:sldId id="576"/>
            <p14:sldId id="577"/>
            <p14:sldId id="578"/>
            <p14:sldId id="579"/>
            <p14:sldId id="580"/>
            <p14:sldId id="581"/>
            <p14:sldId id="582"/>
            <p14:sldId id="583"/>
            <p14:sldId id="584"/>
            <p14:sldId id="585"/>
            <p14:sldId id="586"/>
            <p14:sldId id="588"/>
            <p14:sldId id="589"/>
            <p14:sldId id="591"/>
            <p14:sldId id="592"/>
            <p14:sldId id="593"/>
            <p14:sldId id="596"/>
            <p14:sldId id="597"/>
            <p14:sldId id="599"/>
            <p14:sldId id="600"/>
            <p14:sldId id="601"/>
            <p14:sldId id="602"/>
            <p14:sldId id="604"/>
            <p14:sldId id="605"/>
            <p14:sldId id="60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9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BD9ABFC-63BC-46CB-AC6E-523F864FF92D}" type="slidenum">
              <a:rPr lang="en-US" smtClean="0"/>
              <a:t>40</a:t>
            </a:fld>
            <a:endParaRPr lang="en-US"/>
          </a:p>
        </p:txBody>
      </p:sp>
    </p:spTree>
    <p:extLst>
      <p:ext uri="{BB962C8B-B14F-4D97-AF65-F5344CB8AC3E}">
        <p14:creationId xmlns:p14="http://schemas.microsoft.com/office/powerpoint/2010/main" val="649388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1/31/2024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1/31/2024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jpg"/><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10" Type="http://schemas.openxmlformats.org/officeDocument/2006/relationships/image" Target="../media/image3.png"/><Relationship Id="rId4" Type="http://schemas.openxmlformats.org/officeDocument/2006/relationships/image" Target="../media/image11.png"/><Relationship Id="rId9"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emf"/><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7.emf"/><Relationship Id="rId4" Type="http://schemas.openxmlformats.org/officeDocument/2006/relationships/image" Target="../media/image26.emf"/></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9.em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7.svg"/><Relationship Id="rId2" Type="http://schemas.openxmlformats.org/officeDocument/2006/relationships/image" Target="../media/image31.jpeg"/><Relationship Id="rId1" Type="http://schemas.openxmlformats.org/officeDocument/2006/relationships/slideLayout" Target="../slideLayouts/slideLayout15.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Ashraf Elsayed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0" y="1541240"/>
            <a:ext cx="6111994"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Reinforcement Learning</a:t>
            </a:r>
          </a:p>
          <a:p>
            <a:r>
              <a:rPr lang="en-US" sz="4400" b="1" dirty="0">
                <a:solidFill>
                  <a:srgbClr val="00B0F0"/>
                </a:solidFill>
                <a:latin typeface="Times New Roman" panose="02020603050405020304" pitchFamily="18" charset="0"/>
                <a:cs typeface="Times New Roman" panose="02020603050405020304" pitchFamily="18" charset="0"/>
              </a:rPr>
              <a:t> (AI644)</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415085" y="5486541"/>
            <a:ext cx="3516608" cy="110180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826657" y="2864278"/>
            <a:ext cx="6111994"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Reinforcement Learning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Ashraf Elsayed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EC972548-320F-C02B-157F-08544103C1CF}"/>
              </a:ext>
            </a:extLst>
          </p:cNvPr>
          <p:cNvSpPr>
            <a:spLocks noGrp="1"/>
          </p:cNvSpPr>
          <p:nvPr>
            <p:ph type="title"/>
          </p:nvPr>
        </p:nvSpPr>
        <p:spPr>
          <a:xfrm>
            <a:off x="838200" y="2546781"/>
            <a:ext cx="10515600" cy="1325563"/>
          </a:xfrm>
        </p:spPr>
        <p:txBody>
          <a:bodyPr/>
          <a:lstStyle/>
          <a:p>
            <a:pPr algn="ctr"/>
            <a:r>
              <a:rPr lang="en-US" dirty="0">
                <a:latin typeface="Andalus" panose="02020603050405020304" pitchFamily="18" charset="-78"/>
                <a:cs typeface="Andalus" panose="02020603050405020304" pitchFamily="18" charset="-78"/>
              </a:rPr>
              <a:t>Introduction to</a:t>
            </a:r>
            <a:br>
              <a:rPr lang="en-US" dirty="0">
                <a:latin typeface="Andalus" panose="02020603050405020304" pitchFamily="18" charset="-78"/>
                <a:cs typeface="Andalus" panose="02020603050405020304" pitchFamily="18" charset="-78"/>
              </a:rPr>
            </a:br>
            <a:r>
              <a:rPr lang="en-US" dirty="0">
                <a:latin typeface="Andalus" panose="02020603050405020304" pitchFamily="18" charset="-78"/>
                <a:cs typeface="Andalus" panose="02020603050405020304" pitchFamily="18" charset="-78"/>
              </a:rPr>
              <a:t>Reinforcement Learning</a:t>
            </a:r>
          </a:p>
        </p:txBody>
      </p:sp>
    </p:spTree>
    <p:extLst>
      <p:ext uri="{BB962C8B-B14F-4D97-AF65-F5344CB8AC3E}">
        <p14:creationId xmlns:p14="http://schemas.microsoft.com/office/powerpoint/2010/main" val="332321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2" name="Title 11">
            <a:extLst>
              <a:ext uri="{FF2B5EF4-FFF2-40B4-BE49-F238E27FC236}">
                <a16:creationId xmlns:a16="http://schemas.microsoft.com/office/drawing/2014/main" id="{DFD16B67-4F85-E218-072B-5C6C4C21DC2F}"/>
              </a:ext>
            </a:extLst>
          </p:cNvPr>
          <p:cNvSpPr>
            <a:spLocks noGrp="1"/>
          </p:cNvSpPr>
          <p:nvPr>
            <p:ph type="title"/>
          </p:nvPr>
        </p:nvSpPr>
        <p:spPr>
          <a:xfrm>
            <a:off x="705464" y="702948"/>
            <a:ext cx="10515600" cy="1325563"/>
          </a:xfrm>
        </p:spPr>
        <p:txBody>
          <a:bodyPr/>
          <a:lstStyle/>
          <a:p>
            <a:pPr algn="ctr"/>
            <a:r>
              <a:rPr lang="en-US" dirty="0">
                <a:latin typeface="Andalus" panose="02020603050405020304" pitchFamily="18" charset="-78"/>
                <a:cs typeface="Andalus" panose="02020603050405020304" pitchFamily="18" charset="-78"/>
              </a:rPr>
              <a:t>What is Reinforcement Learning?</a:t>
            </a:r>
          </a:p>
        </p:txBody>
      </p:sp>
      <p:sp>
        <p:nvSpPr>
          <p:cNvPr id="13" name="Content Placeholder 12">
            <a:extLst>
              <a:ext uri="{FF2B5EF4-FFF2-40B4-BE49-F238E27FC236}">
                <a16:creationId xmlns:a16="http://schemas.microsoft.com/office/drawing/2014/main" id="{703BDC53-68A1-5393-69EB-555F697A8228}"/>
              </a:ext>
            </a:extLst>
          </p:cNvPr>
          <p:cNvSpPr>
            <a:spLocks noGrp="1"/>
          </p:cNvSpPr>
          <p:nvPr>
            <p:ph idx="1"/>
          </p:nvPr>
        </p:nvSpPr>
        <p:spPr>
          <a:xfrm>
            <a:off x="720214" y="2120590"/>
            <a:ext cx="10515600" cy="4351338"/>
          </a:xfrm>
        </p:spPr>
        <p:txBody>
          <a:bodyPr/>
          <a:lstStyle/>
          <a:p>
            <a:pPr algn="just">
              <a:lnSpc>
                <a:spcPct val="100000"/>
              </a:lnSpc>
            </a:pPr>
            <a:r>
              <a:rPr lang="en-US" dirty="0"/>
              <a:t> RL is a type of machine learning paradigm where an agent learns to make decisions by interacting with an environment. The agent takes actions in the environment, and based on these actions, it receives feedback in the form of rewards or penalties. The goal of the agent is to learn a policy, which is a mapping from states to actions, that maximizes the cumulative reward over time.</a:t>
            </a:r>
          </a:p>
        </p:txBody>
      </p:sp>
    </p:spTree>
    <p:extLst>
      <p:ext uri="{BB962C8B-B14F-4D97-AF65-F5344CB8AC3E}">
        <p14:creationId xmlns:p14="http://schemas.microsoft.com/office/powerpoint/2010/main" val="2003679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30851" y="632027"/>
            <a:ext cx="6228285"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panose="02040502050405020303" pitchFamily="18" charset="0"/>
                <a:cs typeface="Georgia"/>
              </a:rPr>
              <a:t>What</a:t>
            </a:r>
            <a:r>
              <a:rPr sz="3264" spc="42" dirty="0">
                <a:solidFill>
                  <a:srgbClr val="3333B2"/>
                </a:solidFill>
                <a:latin typeface="Georgia" panose="02040502050405020303" pitchFamily="18" charset="0"/>
                <a:cs typeface="Georgia"/>
              </a:rPr>
              <a:t> </a:t>
            </a:r>
            <a:r>
              <a:rPr sz="3264" spc="-59" dirty="0">
                <a:solidFill>
                  <a:srgbClr val="3333B2"/>
                </a:solidFill>
                <a:latin typeface="Georgia" panose="02040502050405020303" pitchFamily="18" charset="0"/>
                <a:cs typeface="Georgia"/>
              </a:rPr>
              <a:t>is</a:t>
            </a:r>
            <a:r>
              <a:rPr sz="3264" spc="51" dirty="0">
                <a:solidFill>
                  <a:srgbClr val="3333B2"/>
                </a:solidFill>
                <a:latin typeface="Georgia" panose="02040502050405020303" pitchFamily="18" charset="0"/>
                <a:cs typeface="Georgia"/>
              </a:rPr>
              <a:t> </a:t>
            </a:r>
            <a:r>
              <a:rPr sz="3264" spc="-42" dirty="0">
                <a:solidFill>
                  <a:srgbClr val="3333B2"/>
                </a:solidFill>
                <a:latin typeface="Georgia" panose="02040502050405020303" pitchFamily="18" charset="0"/>
                <a:cs typeface="Georgia"/>
              </a:rPr>
              <a:t>reinforcement</a:t>
            </a:r>
            <a:r>
              <a:rPr sz="3264" spc="51" dirty="0">
                <a:solidFill>
                  <a:srgbClr val="3333B2"/>
                </a:solidFill>
                <a:latin typeface="Georgia" panose="02040502050405020303" pitchFamily="18" charset="0"/>
                <a:cs typeface="Georgia"/>
              </a:rPr>
              <a:t> </a:t>
            </a:r>
            <a:r>
              <a:rPr sz="3264" spc="-25" dirty="0">
                <a:solidFill>
                  <a:srgbClr val="3333B2"/>
                </a:solidFill>
                <a:latin typeface="Georgia" panose="02040502050405020303" pitchFamily="18" charset="0"/>
                <a:cs typeface="Georgia"/>
              </a:rPr>
              <a:t>learning?</a:t>
            </a:r>
            <a:endParaRPr sz="3264" dirty="0">
              <a:latin typeface="Georgia" panose="02040502050405020303" pitchFamily="18" charset="0"/>
              <a:cs typeface="Georgia"/>
            </a:endParaRPr>
          </a:p>
        </p:txBody>
      </p:sp>
      <p:sp>
        <p:nvSpPr>
          <p:cNvPr id="3" name="object 3"/>
          <p:cNvSpPr txBox="1"/>
          <p:nvPr/>
        </p:nvSpPr>
        <p:spPr>
          <a:xfrm>
            <a:off x="1494751" y="1516853"/>
            <a:ext cx="9130390" cy="5266192"/>
          </a:xfrm>
          <a:prstGeom prst="rect">
            <a:avLst/>
          </a:prstGeom>
        </p:spPr>
        <p:txBody>
          <a:bodyPr vert="horz" wrap="square" lIns="0" tIns="55506" rIns="0" bIns="0" rtlCol="0">
            <a:spAutoFit/>
          </a:bodyPr>
          <a:lstStyle/>
          <a:p>
            <a:pPr marL="373922" indent="-310942">
              <a:spcBef>
                <a:spcPts val="435"/>
              </a:spcBef>
              <a:buClr>
                <a:srgbClr val="3333B2"/>
              </a:buClr>
              <a:buSzPct val="110526"/>
              <a:buFont typeface="Arial" panose="020B0604020202020204" pitchFamily="34" charset="0"/>
              <a:buChar char="•"/>
              <a:tabLst>
                <a:tab pos="319168" algn="l"/>
              </a:tabLst>
            </a:pPr>
            <a:r>
              <a:rPr sz="2539" spc="-25" dirty="0">
                <a:latin typeface="Georgia" panose="02040502050405020303" pitchFamily="18" charset="0"/>
                <a:cs typeface="Georgia"/>
              </a:rPr>
              <a:t>People</a:t>
            </a:r>
            <a:r>
              <a:rPr sz="2539" spc="67" dirty="0">
                <a:latin typeface="Georgia" panose="02040502050405020303" pitchFamily="18" charset="0"/>
                <a:cs typeface="Georgia"/>
              </a:rPr>
              <a:t> </a:t>
            </a:r>
            <a:r>
              <a:rPr sz="2539" spc="-8" dirty="0">
                <a:latin typeface="Georgia" panose="02040502050405020303" pitchFamily="18" charset="0"/>
                <a:cs typeface="Georgia"/>
              </a:rPr>
              <a:t>and</a:t>
            </a:r>
            <a:r>
              <a:rPr sz="2539" spc="75" dirty="0">
                <a:latin typeface="Georgia" panose="02040502050405020303" pitchFamily="18" charset="0"/>
                <a:cs typeface="Georgia"/>
              </a:rPr>
              <a:t> </a:t>
            </a:r>
            <a:r>
              <a:rPr sz="2539" spc="-17" dirty="0">
                <a:latin typeface="Georgia" panose="02040502050405020303" pitchFamily="18" charset="0"/>
                <a:cs typeface="Georgia"/>
              </a:rPr>
              <a:t>animals</a:t>
            </a:r>
            <a:r>
              <a:rPr sz="2539" spc="67" dirty="0">
                <a:latin typeface="Georgia" panose="02040502050405020303" pitchFamily="18" charset="0"/>
                <a:cs typeface="Georgia"/>
              </a:rPr>
              <a:t> </a:t>
            </a:r>
            <a:r>
              <a:rPr sz="2539" spc="-8" dirty="0">
                <a:latin typeface="Georgia" panose="02040502050405020303" pitchFamily="18" charset="0"/>
                <a:cs typeface="Georgia"/>
              </a:rPr>
              <a:t>learn</a:t>
            </a:r>
            <a:r>
              <a:rPr sz="2539" spc="75" dirty="0">
                <a:latin typeface="Georgia" panose="02040502050405020303" pitchFamily="18" charset="0"/>
                <a:cs typeface="Georgia"/>
              </a:rPr>
              <a:t> </a:t>
            </a:r>
            <a:r>
              <a:rPr sz="2539" spc="-8" dirty="0">
                <a:latin typeface="Georgia" panose="02040502050405020303" pitchFamily="18" charset="0"/>
                <a:cs typeface="Georgia"/>
              </a:rPr>
              <a:t>by</a:t>
            </a:r>
            <a:r>
              <a:rPr sz="2539" spc="75" dirty="0">
                <a:latin typeface="Georgia" panose="02040502050405020303" pitchFamily="18" charset="0"/>
                <a:cs typeface="Georgia"/>
              </a:rPr>
              <a:t> </a:t>
            </a:r>
            <a:r>
              <a:rPr sz="2539" b="1" dirty="0">
                <a:solidFill>
                  <a:srgbClr val="0046FF"/>
                </a:solidFill>
                <a:latin typeface="Georgia" panose="02040502050405020303" pitchFamily="18" charset="0"/>
                <a:cs typeface="Cambria"/>
              </a:rPr>
              <a:t>interacting</a:t>
            </a:r>
            <a:r>
              <a:rPr sz="2539" b="1" spc="126" dirty="0">
                <a:solidFill>
                  <a:srgbClr val="0046FF"/>
                </a:solidFill>
                <a:latin typeface="Georgia" panose="02040502050405020303" pitchFamily="18" charset="0"/>
                <a:cs typeface="Cambria"/>
              </a:rPr>
              <a:t> </a:t>
            </a:r>
            <a:r>
              <a:rPr sz="2539" b="1" dirty="0">
                <a:solidFill>
                  <a:srgbClr val="0046FF"/>
                </a:solidFill>
                <a:latin typeface="Georgia" panose="02040502050405020303" pitchFamily="18" charset="0"/>
                <a:cs typeface="Cambria"/>
              </a:rPr>
              <a:t>with</a:t>
            </a:r>
            <a:r>
              <a:rPr sz="2539" b="1" spc="134" dirty="0">
                <a:solidFill>
                  <a:srgbClr val="0046FF"/>
                </a:solidFill>
                <a:latin typeface="Georgia" panose="02040502050405020303" pitchFamily="18" charset="0"/>
                <a:cs typeface="Cambria"/>
              </a:rPr>
              <a:t> </a:t>
            </a:r>
            <a:r>
              <a:rPr sz="2539" b="1" spc="-8" dirty="0">
                <a:solidFill>
                  <a:srgbClr val="0046FF"/>
                </a:solidFill>
                <a:latin typeface="Georgia" panose="02040502050405020303" pitchFamily="18" charset="0"/>
                <a:cs typeface="Cambria"/>
              </a:rPr>
              <a:t>our</a:t>
            </a:r>
            <a:r>
              <a:rPr sz="2539" b="1" spc="134" dirty="0">
                <a:solidFill>
                  <a:srgbClr val="0046FF"/>
                </a:solidFill>
                <a:latin typeface="Georgia" panose="02040502050405020303" pitchFamily="18" charset="0"/>
                <a:cs typeface="Cambria"/>
              </a:rPr>
              <a:t> </a:t>
            </a:r>
            <a:r>
              <a:rPr sz="2539" b="1" spc="-8" dirty="0">
                <a:solidFill>
                  <a:srgbClr val="0046FF"/>
                </a:solidFill>
                <a:latin typeface="Georgia" panose="02040502050405020303" pitchFamily="18" charset="0"/>
                <a:cs typeface="Cambria"/>
              </a:rPr>
              <a:t>environment</a:t>
            </a:r>
            <a:endParaRPr sz="2539" dirty="0">
              <a:latin typeface="Georgia" panose="02040502050405020303" pitchFamily="18" charset="0"/>
              <a:cs typeface="Cambria"/>
            </a:endParaRPr>
          </a:p>
          <a:p>
            <a:pPr marL="373922" indent="-310942">
              <a:spcBef>
                <a:spcPts val="427"/>
              </a:spcBef>
              <a:buClr>
                <a:srgbClr val="3333B2"/>
              </a:buClr>
              <a:buSzPct val="110526"/>
              <a:buFont typeface="Arial" panose="020B0604020202020204" pitchFamily="34" charset="0"/>
              <a:buChar char="•"/>
              <a:tabLst>
                <a:tab pos="319168" algn="l"/>
              </a:tabLst>
            </a:pPr>
            <a:r>
              <a:rPr sz="2539" spc="-25" dirty="0">
                <a:latin typeface="Georgia" panose="02040502050405020303" pitchFamily="18" charset="0"/>
                <a:cs typeface="Georgia"/>
              </a:rPr>
              <a:t>This</a:t>
            </a:r>
            <a:r>
              <a:rPr sz="2539" spc="59" dirty="0">
                <a:latin typeface="Georgia" panose="02040502050405020303" pitchFamily="18" charset="0"/>
                <a:cs typeface="Georgia"/>
              </a:rPr>
              <a:t> </a:t>
            </a:r>
            <a:r>
              <a:rPr sz="2539" spc="-17" dirty="0">
                <a:latin typeface="Georgia" panose="02040502050405020303" pitchFamily="18" charset="0"/>
                <a:cs typeface="Georgia"/>
              </a:rPr>
              <a:t>differs</a:t>
            </a:r>
            <a:r>
              <a:rPr sz="2539" spc="59" dirty="0">
                <a:latin typeface="Georgia" panose="02040502050405020303" pitchFamily="18" charset="0"/>
                <a:cs typeface="Georgia"/>
              </a:rPr>
              <a:t> </a:t>
            </a:r>
            <a:r>
              <a:rPr sz="2539" spc="-25" dirty="0">
                <a:latin typeface="Georgia" panose="02040502050405020303" pitchFamily="18" charset="0"/>
                <a:cs typeface="Georgia"/>
              </a:rPr>
              <a:t>from</a:t>
            </a:r>
            <a:r>
              <a:rPr sz="2539" spc="67" dirty="0">
                <a:latin typeface="Georgia" panose="02040502050405020303" pitchFamily="18" charset="0"/>
                <a:cs typeface="Georgia"/>
              </a:rPr>
              <a:t> </a:t>
            </a:r>
            <a:r>
              <a:rPr sz="2539" spc="-8" dirty="0">
                <a:latin typeface="Georgia" panose="02040502050405020303" pitchFamily="18" charset="0"/>
                <a:cs typeface="Georgia"/>
              </a:rPr>
              <a:t>certain</a:t>
            </a:r>
            <a:r>
              <a:rPr sz="2539" spc="59" dirty="0">
                <a:latin typeface="Georgia" panose="02040502050405020303" pitchFamily="18" charset="0"/>
                <a:cs typeface="Georgia"/>
              </a:rPr>
              <a:t> </a:t>
            </a:r>
            <a:r>
              <a:rPr sz="2539" spc="-8" dirty="0">
                <a:latin typeface="Georgia" panose="02040502050405020303" pitchFamily="18" charset="0"/>
                <a:cs typeface="Georgia"/>
              </a:rPr>
              <a:t>other</a:t>
            </a:r>
            <a:r>
              <a:rPr sz="2539" spc="67" dirty="0">
                <a:latin typeface="Georgia" panose="02040502050405020303" pitchFamily="18" charset="0"/>
                <a:cs typeface="Georgia"/>
              </a:rPr>
              <a:t> </a:t>
            </a:r>
            <a:r>
              <a:rPr sz="2539" spc="8" dirty="0">
                <a:latin typeface="Georgia" panose="02040502050405020303" pitchFamily="18" charset="0"/>
                <a:cs typeface="Georgia"/>
              </a:rPr>
              <a:t>types</a:t>
            </a:r>
            <a:r>
              <a:rPr sz="2539" spc="59" dirty="0">
                <a:latin typeface="Georgia" panose="02040502050405020303" pitchFamily="18" charset="0"/>
                <a:cs typeface="Georgia"/>
              </a:rPr>
              <a:t> </a:t>
            </a:r>
            <a:r>
              <a:rPr sz="2539" spc="-17" dirty="0">
                <a:latin typeface="Georgia" panose="02040502050405020303" pitchFamily="18" charset="0"/>
                <a:cs typeface="Georgia"/>
              </a:rPr>
              <a:t>of</a:t>
            </a:r>
            <a:r>
              <a:rPr sz="2539" spc="67" dirty="0">
                <a:latin typeface="Georgia" panose="02040502050405020303" pitchFamily="18" charset="0"/>
                <a:cs typeface="Georgia"/>
              </a:rPr>
              <a:t> </a:t>
            </a:r>
            <a:r>
              <a:rPr sz="2539" spc="-8" dirty="0">
                <a:latin typeface="Georgia" panose="02040502050405020303" pitchFamily="18" charset="0"/>
                <a:cs typeface="Georgia"/>
              </a:rPr>
              <a:t>learning</a:t>
            </a:r>
            <a:endParaRPr sz="2539" dirty="0">
              <a:latin typeface="Georgia" panose="02040502050405020303" pitchFamily="18" charset="0"/>
              <a:cs typeface="Georgia"/>
            </a:endParaRPr>
          </a:p>
          <a:p>
            <a:pPr marL="761888" lvl="1" indent="-259118">
              <a:spcBef>
                <a:spcPts val="427"/>
              </a:spcBef>
              <a:buClr>
                <a:srgbClr val="3333B2"/>
              </a:buClr>
              <a:buSzPct val="111764"/>
              <a:buFont typeface="Arial" panose="020B0604020202020204" pitchFamily="34" charset="0"/>
              <a:buChar char="•"/>
              <a:tabLst>
                <a:tab pos="745081" algn="l"/>
              </a:tabLst>
            </a:pPr>
            <a:r>
              <a:rPr sz="2539" spc="-51" dirty="0">
                <a:latin typeface="Georgia" panose="02040502050405020303" pitchFamily="18" charset="0"/>
                <a:cs typeface="Georgia"/>
              </a:rPr>
              <a:t>It</a:t>
            </a:r>
            <a:r>
              <a:rPr sz="2539" spc="51" dirty="0">
                <a:latin typeface="Georgia" panose="02040502050405020303" pitchFamily="18" charset="0"/>
                <a:cs typeface="Georgia"/>
              </a:rPr>
              <a:t> </a:t>
            </a:r>
            <a:r>
              <a:rPr sz="2539" spc="-25" dirty="0">
                <a:latin typeface="Georgia" panose="02040502050405020303" pitchFamily="18" charset="0"/>
                <a:cs typeface="Georgia"/>
              </a:rPr>
              <a:t>is</a:t>
            </a:r>
            <a:r>
              <a:rPr sz="2539" spc="51" dirty="0">
                <a:latin typeface="Georgia" panose="02040502050405020303" pitchFamily="18" charset="0"/>
                <a:cs typeface="Georgia"/>
              </a:rPr>
              <a:t> </a:t>
            </a:r>
            <a:r>
              <a:rPr sz="2539" b="1" spc="-8" dirty="0">
                <a:solidFill>
                  <a:srgbClr val="0046FF"/>
                </a:solidFill>
                <a:latin typeface="Georgia" panose="02040502050405020303" pitchFamily="18" charset="0"/>
                <a:cs typeface="Cambria"/>
              </a:rPr>
              <a:t>active</a:t>
            </a:r>
            <a:r>
              <a:rPr sz="2539" b="1" spc="75" dirty="0">
                <a:solidFill>
                  <a:srgbClr val="0046FF"/>
                </a:solidFill>
                <a:latin typeface="Georgia" panose="02040502050405020303" pitchFamily="18" charset="0"/>
                <a:cs typeface="Cambria"/>
              </a:rPr>
              <a:t> </a:t>
            </a:r>
            <a:r>
              <a:rPr sz="2539" spc="-8" dirty="0">
                <a:latin typeface="Georgia" panose="02040502050405020303" pitchFamily="18" charset="0"/>
                <a:cs typeface="Georgia"/>
              </a:rPr>
              <a:t>rather</a:t>
            </a:r>
            <a:r>
              <a:rPr sz="2539" spc="59" dirty="0">
                <a:latin typeface="Georgia" panose="02040502050405020303" pitchFamily="18" charset="0"/>
                <a:cs typeface="Georgia"/>
              </a:rPr>
              <a:t> </a:t>
            </a:r>
            <a:r>
              <a:rPr sz="2539" spc="-8" dirty="0">
                <a:latin typeface="Georgia" panose="02040502050405020303" pitchFamily="18" charset="0"/>
                <a:cs typeface="Georgia"/>
              </a:rPr>
              <a:t>than</a:t>
            </a:r>
            <a:r>
              <a:rPr sz="2539" spc="51" dirty="0">
                <a:latin typeface="Georgia" panose="02040502050405020303" pitchFamily="18" charset="0"/>
                <a:cs typeface="Georgia"/>
              </a:rPr>
              <a:t> </a:t>
            </a:r>
            <a:r>
              <a:rPr sz="2539" spc="-17" dirty="0">
                <a:latin typeface="Georgia" panose="02040502050405020303" pitchFamily="18" charset="0"/>
                <a:cs typeface="Georgia"/>
              </a:rPr>
              <a:t>passive</a:t>
            </a:r>
            <a:endParaRPr sz="2539" dirty="0">
              <a:latin typeface="Georgia" panose="02040502050405020303" pitchFamily="18" charset="0"/>
              <a:cs typeface="Georgia"/>
            </a:endParaRPr>
          </a:p>
          <a:p>
            <a:pPr marL="761888" lvl="1" indent="-259118">
              <a:spcBef>
                <a:spcPts val="126"/>
              </a:spcBef>
              <a:buClr>
                <a:srgbClr val="3333B2"/>
              </a:buClr>
              <a:buSzPct val="111764"/>
              <a:buFont typeface="Arial" panose="020B0604020202020204" pitchFamily="34" charset="0"/>
              <a:buChar char="•"/>
              <a:tabLst>
                <a:tab pos="745081" algn="l"/>
              </a:tabLst>
            </a:pPr>
            <a:r>
              <a:rPr sz="2539" spc="-17" dirty="0">
                <a:latin typeface="Georgia" panose="02040502050405020303" pitchFamily="18" charset="0"/>
                <a:cs typeface="Georgia"/>
              </a:rPr>
              <a:t>Interactions</a:t>
            </a:r>
            <a:r>
              <a:rPr sz="2539" spc="67" dirty="0">
                <a:latin typeface="Georgia" panose="02040502050405020303" pitchFamily="18" charset="0"/>
                <a:cs typeface="Georgia"/>
              </a:rPr>
              <a:t> </a:t>
            </a:r>
            <a:r>
              <a:rPr sz="2539" dirty="0">
                <a:latin typeface="Georgia" panose="02040502050405020303" pitchFamily="18" charset="0"/>
                <a:cs typeface="Georgia"/>
              </a:rPr>
              <a:t>are</a:t>
            </a:r>
            <a:r>
              <a:rPr sz="2539" spc="75" dirty="0">
                <a:latin typeface="Georgia" panose="02040502050405020303" pitchFamily="18" charset="0"/>
                <a:cs typeface="Georgia"/>
              </a:rPr>
              <a:t> </a:t>
            </a:r>
            <a:r>
              <a:rPr sz="2539" spc="-8" dirty="0">
                <a:latin typeface="Georgia" panose="02040502050405020303" pitchFamily="18" charset="0"/>
                <a:cs typeface="Georgia"/>
              </a:rPr>
              <a:t>often</a:t>
            </a:r>
            <a:r>
              <a:rPr sz="2539" spc="75" dirty="0">
                <a:latin typeface="Georgia" panose="02040502050405020303" pitchFamily="18" charset="0"/>
                <a:cs typeface="Georgia"/>
              </a:rPr>
              <a:t> </a:t>
            </a:r>
            <a:r>
              <a:rPr sz="2539" b="1" dirty="0">
                <a:solidFill>
                  <a:srgbClr val="0046FF"/>
                </a:solidFill>
                <a:latin typeface="Georgia" panose="02040502050405020303" pitchFamily="18" charset="0"/>
                <a:cs typeface="Cambria"/>
              </a:rPr>
              <a:t>sequential</a:t>
            </a:r>
            <a:r>
              <a:rPr sz="2539" b="1" spc="92" dirty="0">
                <a:solidFill>
                  <a:srgbClr val="0046FF"/>
                </a:solidFill>
                <a:latin typeface="Georgia" panose="02040502050405020303" pitchFamily="18" charset="0"/>
                <a:cs typeface="Cambria"/>
              </a:rPr>
              <a:t> </a:t>
            </a:r>
            <a:r>
              <a:rPr sz="2539" spc="236" dirty="0">
                <a:latin typeface="Georgia" panose="02040502050405020303" pitchFamily="18" charset="0"/>
                <a:cs typeface="Georgia"/>
              </a:rPr>
              <a:t>—</a:t>
            </a:r>
            <a:r>
              <a:rPr sz="2539" spc="75" dirty="0">
                <a:latin typeface="Georgia" panose="02040502050405020303" pitchFamily="18" charset="0"/>
                <a:cs typeface="Georgia"/>
              </a:rPr>
              <a:t> </a:t>
            </a:r>
            <a:r>
              <a:rPr sz="2539" spc="8" dirty="0">
                <a:latin typeface="Georgia" panose="02040502050405020303" pitchFamily="18" charset="0"/>
                <a:cs typeface="Georgia"/>
              </a:rPr>
              <a:t>future</a:t>
            </a:r>
            <a:r>
              <a:rPr sz="2539" spc="75" dirty="0">
                <a:latin typeface="Georgia" panose="02040502050405020303" pitchFamily="18" charset="0"/>
                <a:cs typeface="Georgia"/>
              </a:rPr>
              <a:t> </a:t>
            </a:r>
            <a:r>
              <a:rPr sz="2539" spc="-17" dirty="0">
                <a:latin typeface="Georgia" panose="02040502050405020303" pitchFamily="18" charset="0"/>
                <a:cs typeface="Georgia"/>
              </a:rPr>
              <a:t>interactions</a:t>
            </a:r>
            <a:r>
              <a:rPr sz="2539" spc="75" dirty="0">
                <a:latin typeface="Georgia" panose="02040502050405020303" pitchFamily="18" charset="0"/>
                <a:cs typeface="Georgia"/>
              </a:rPr>
              <a:t> </a:t>
            </a:r>
            <a:r>
              <a:rPr sz="2539" dirty="0">
                <a:latin typeface="Georgia" panose="02040502050405020303" pitchFamily="18" charset="0"/>
                <a:cs typeface="Georgia"/>
              </a:rPr>
              <a:t>can</a:t>
            </a:r>
            <a:r>
              <a:rPr sz="2539" spc="67" dirty="0">
                <a:latin typeface="Georgia" panose="02040502050405020303" pitchFamily="18" charset="0"/>
                <a:cs typeface="Georgia"/>
              </a:rPr>
              <a:t> </a:t>
            </a:r>
            <a:r>
              <a:rPr sz="2539" dirty="0">
                <a:latin typeface="Georgia" panose="02040502050405020303" pitchFamily="18" charset="0"/>
                <a:cs typeface="Georgia"/>
              </a:rPr>
              <a:t>depend</a:t>
            </a:r>
            <a:r>
              <a:rPr sz="2539" spc="75" dirty="0">
                <a:latin typeface="Georgia" panose="02040502050405020303" pitchFamily="18" charset="0"/>
                <a:cs typeface="Georgia"/>
              </a:rPr>
              <a:t> </a:t>
            </a:r>
            <a:r>
              <a:rPr sz="2539" spc="-17" dirty="0">
                <a:latin typeface="Georgia" panose="02040502050405020303" pitchFamily="18" charset="0"/>
                <a:cs typeface="Georgia"/>
              </a:rPr>
              <a:t>on</a:t>
            </a:r>
            <a:r>
              <a:rPr sz="2539" spc="75" dirty="0">
                <a:latin typeface="Georgia" panose="02040502050405020303" pitchFamily="18" charset="0"/>
                <a:cs typeface="Georgia"/>
              </a:rPr>
              <a:t> </a:t>
            </a:r>
            <a:r>
              <a:rPr sz="2539" spc="-8" dirty="0">
                <a:latin typeface="Georgia" panose="02040502050405020303" pitchFamily="18" charset="0"/>
                <a:cs typeface="Georgia"/>
              </a:rPr>
              <a:t>earlier</a:t>
            </a:r>
            <a:r>
              <a:rPr sz="2539" spc="75" dirty="0">
                <a:latin typeface="Georgia" panose="02040502050405020303" pitchFamily="18" charset="0"/>
                <a:cs typeface="Georgia"/>
              </a:rPr>
              <a:t> </a:t>
            </a:r>
            <a:r>
              <a:rPr sz="2539" spc="-17" dirty="0">
                <a:latin typeface="Georgia" panose="02040502050405020303" pitchFamily="18" charset="0"/>
                <a:cs typeface="Georgia"/>
              </a:rPr>
              <a:t>ones</a:t>
            </a:r>
            <a:endParaRPr sz="2539" dirty="0">
              <a:latin typeface="Georgia" panose="02040502050405020303" pitchFamily="18" charset="0"/>
              <a:cs typeface="Georgia"/>
            </a:endParaRPr>
          </a:p>
          <a:p>
            <a:pPr marL="373922" indent="-310942">
              <a:spcBef>
                <a:spcPts val="630"/>
              </a:spcBef>
              <a:buClr>
                <a:srgbClr val="3333B2"/>
              </a:buClr>
              <a:buSzPct val="110526"/>
              <a:buFont typeface="Arial" panose="020B0604020202020204" pitchFamily="34" charset="0"/>
              <a:buChar char="•"/>
              <a:tabLst>
                <a:tab pos="319168" algn="l"/>
              </a:tabLst>
            </a:pPr>
            <a:r>
              <a:rPr sz="2539" spc="-75" dirty="0">
                <a:latin typeface="Georgia" panose="02040502050405020303" pitchFamily="18" charset="0"/>
                <a:cs typeface="Georgia"/>
              </a:rPr>
              <a:t>We</a:t>
            </a:r>
            <a:r>
              <a:rPr sz="2539" spc="34" dirty="0">
                <a:latin typeface="Georgia" panose="02040502050405020303" pitchFamily="18" charset="0"/>
                <a:cs typeface="Georgia"/>
              </a:rPr>
              <a:t> </a:t>
            </a:r>
            <a:r>
              <a:rPr sz="2539" dirty="0">
                <a:latin typeface="Georgia" panose="02040502050405020303" pitchFamily="18" charset="0"/>
                <a:cs typeface="Georgia"/>
              </a:rPr>
              <a:t>are</a:t>
            </a:r>
            <a:r>
              <a:rPr sz="2539" spc="42" dirty="0">
                <a:latin typeface="Georgia" panose="02040502050405020303" pitchFamily="18" charset="0"/>
                <a:cs typeface="Georgia"/>
              </a:rPr>
              <a:t> </a:t>
            </a:r>
            <a:r>
              <a:rPr sz="2539" b="1" dirty="0">
                <a:solidFill>
                  <a:srgbClr val="0046FF"/>
                </a:solidFill>
                <a:latin typeface="Georgia" panose="02040502050405020303" pitchFamily="18" charset="0"/>
                <a:cs typeface="Cambria"/>
              </a:rPr>
              <a:t>goal-directed</a:t>
            </a:r>
            <a:endParaRPr sz="2539" dirty="0">
              <a:latin typeface="Georgia" panose="02040502050405020303" pitchFamily="18" charset="0"/>
              <a:cs typeface="Cambria"/>
            </a:endParaRPr>
          </a:p>
          <a:p>
            <a:pPr marL="373922" indent="-310942">
              <a:spcBef>
                <a:spcPts val="597"/>
              </a:spcBef>
              <a:buClr>
                <a:srgbClr val="3333B2"/>
              </a:buClr>
              <a:buSzPct val="110526"/>
              <a:buFont typeface="Arial" panose="020B0604020202020204" pitchFamily="34" charset="0"/>
              <a:buChar char="•"/>
              <a:tabLst>
                <a:tab pos="319168" algn="l"/>
              </a:tabLst>
            </a:pPr>
            <a:r>
              <a:rPr sz="2539" spc="-75" dirty="0">
                <a:latin typeface="Georgia" panose="02040502050405020303" pitchFamily="18" charset="0"/>
                <a:cs typeface="Georgia"/>
              </a:rPr>
              <a:t>We</a:t>
            </a:r>
            <a:r>
              <a:rPr sz="2539" spc="51" dirty="0">
                <a:latin typeface="Georgia" panose="02040502050405020303" pitchFamily="18" charset="0"/>
                <a:cs typeface="Georgia"/>
              </a:rPr>
              <a:t> </a:t>
            </a:r>
            <a:r>
              <a:rPr sz="2539" spc="-8" dirty="0">
                <a:latin typeface="Georgia" panose="02040502050405020303" pitchFamily="18" charset="0"/>
                <a:cs typeface="Georgia"/>
              </a:rPr>
              <a:t>can</a:t>
            </a:r>
            <a:r>
              <a:rPr sz="2539" spc="59" dirty="0">
                <a:latin typeface="Georgia" panose="02040502050405020303" pitchFamily="18" charset="0"/>
                <a:cs typeface="Georgia"/>
              </a:rPr>
              <a:t> </a:t>
            </a:r>
            <a:r>
              <a:rPr sz="2539" spc="-8" dirty="0">
                <a:latin typeface="Georgia" panose="02040502050405020303" pitchFamily="18" charset="0"/>
                <a:cs typeface="Georgia"/>
              </a:rPr>
              <a:t>learn</a:t>
            </a:r>
            <a:r>
              <a:rPr sz="2539" spc="59" dirty="0">
                <a:latin typeface="Georgia" panose="02040502050405020303" pitchFamily="18" charset="0"/>
                <a:cs typeface="Georgia"/>
              </a:rPr>
              <a:t> </a:t>
            </a:r>
            <a:r>
              <a:rPr sz="2539" b="1" spc="8" dirty="0">
                <a:solidFill>
                  <a:srgbClr val="0046FF"/>
                </a:solidFill>
                <a:latin typeface="Georgia" panose="02040502050405020303" pitchFamily="18" charset="0"/>
                <a:cs typeface="Cambria"/>
              </a:rPr>
              <a:t>without</a:t>
            </a:r>
            <a:r>
              <a:rPr sz="2539" b="1" spc="118" dirty="0">
                <a:solidFill>
                  <a:srgbClr val="0046FF"/>
                </a:solidFill>
                <a:latin typeface="Georgia" panose="02040502050405020303" pitchFamily="18" charset="0"/>
                <a:cs typeface="Cambria"/>
              </a:rPr>
              <a:t> </a:t>
            </a:r>
            <a:r>
              <a:rPr sz="2539" b="1" spc="8" dirty="0">
                <a:solidFill>
                  <a:srgbClr val="0046FF"/>
                </a:solidFill>
                <a:latin typeface="Georgia" panose="02040502050405020303" pitchFamily="18" charset="0"/>
                <a:cs typeface="Cambria"/>
              </a:rPr>
              <a:t>examples</a:t>
            </a:r>
            <a:r>
              <a:rPr sz="2539" b="1" spc="84" dirty="0">
                <a:solidFill>
                  <a:srgbClr val="0046FF"/>
                </a:solidFill>
                <a:latin typeface="Georgia" panose="02040502050405020303" pitchFamily="18" charset="0"/>
                <a:cs typeface="Cambria"/>
              </a:rPr>
              <a:t> </a:t>
            </a:r>
            <a:r>
              <a:rPr sz="2539" spc="-17" dirty="0">
                <a:latin typeface="Georgia" panose="02040502050405020303" pitchFamily="18" charset="0"/>
                <a:cs typeface="Georgia"/>
              </a:rPr>
              <a:t>of</a:t>
            </a:r>
            <a:r>
              <a:rPr sz="2539" spc="59" dirty="0">
                <a:latin typeface="Georgia" panose="02040502050405020303" pitchFamily="18" charset="0"/>
                <a:cs typeface="Georgia"/>
              </a:rPr>
              <a:t> </a:t>
            </a:r>
            <a:r>
              <a:rPr sz="2539" spc="-17" dirty="0">
                <a:latin typeface="Georgia" panose="02040502050405020303" pitchFamily="18" charset="0"/>
                <a:cs typeface="Georgia"/>
              </a:rPr>
              <a:t>optimal</a:t>
            </a:r>
            <a:r>
              <a:rPr sz="2539" spc="59" dirty="0">
                <a:latin typeface="Georgia" panose="02040502050405020303" pitchFamily="18" charset="0"/>
                <a:cs typeface="Georgia"/>
              </a:rPr>
              <a:t> </a:t>
            </a:r>
            <a:r>
              <a:rPr sz="2539" spc="-17" dirty="0">
                <a:latin typeface="Georgia" panose="02040502050405020303" pitchFamily="18" charset="0"/>
                <a:cs typeface="Georgia"/>
              </a:rPr>
              <a:t>behaviour</a:t>
            </a:r>
            <a:endParaRPr sz="2539" dirty="0">
              <a:latin typeface="Georgia" panose="02040502050405020303" pitchFamily="18" charset="0"/>
              <a:cs typeface="Georgia"/>
            </a:endParaRPr>
          </a:p>
          <a:p>
            <a:pPr marL="373922" indent="-310942">
              <a:spcBef>
                <a:spcPts val="589"/>
              </a:spcBef>
              <a:buClr>
                <a:srgbClr val="3333B2"/>
              </a:buClr>
              <a:buSzPct val="110526"/>
              <a:buFont typeface="Arial" panose="020B0604020202020204" pitchFamily="34" charset="0"/>
              <a:buChar char="•"/>
              <a:tabLst>
                <a:tab pos="319168" algn="l"/>
              </a:tabLst>
            </a:pPr>
            <a:r>
              <a:rPr sz="2539" spc="-17" dirty="0">
                <a:latin typeface="Georgia" panose="02040502050405020303" pitchFamily="18" charset="0"/>
                <a:cs typeface="Georgia"/>
              </a:rPr>
              <a:t>Instead,</a:t>
            </a:r>
            <a:r>
              <a:rPr sz="2539" spc="59" dirty="0">
                <a:latin typeface="Georgia" panose="02040502050405020303" pitchFamily="18" charset="0"/>
                <a:cs typeface="Georgia"/>
              </a:rPr>
              <a:t> </a:t>
            </a:r>
            <a:r>
              <a:rPr sz="2539" spc="25" dirty="0">
                <a:latin typeface="Georgia" panose="02040502050405020303" pitchFamily="18" charset="0"/>
                <a:cs typeface="Georgia"/>
              </a:rPr>
              <a:t>we</a:t>
            </a:r>
            <a:r>
              <a:rPr sz="2539" spc="51" dirty="0">
                <a:latin typeface="Georgia" panose="02040502050405020303" pitchFamily="18" charset="0"/>
                <a:cs typeface="Georgia"/>
              </a:rPr>
              <a:t> </a:t>
            </a:r>
            <a:r>
              <a:rPr sz="2539" spc="-17" dirty="0">
                <a:latin typeface="Georgia" panose="02040502050405020303" pitchFamily="18" charset="0"/>
                <a:cs typeface="Georgia"/>
              </a:rPr>
              <a:t>optimi</a:t>
            </a:r>
            <a:r>
              <a:rPr lang="en-US" sz="2539" spc="-17" dirty="0">
                <a:latin typeface="Georgia" panose="02040502050405020303" pitchFamily="18" charset="0"/>
                <a:cs typeface="Georgia"/>
              </a:rPr>
              <a:t>z</a:t>
            </a:r>
            <a:r>
              <a:rPr sz="2539" spc="-17" dirty="0">
                <a:latin typeface="Georgia" panose="02040502050405020303" pitchFamily="18" charset="0"/>
                <a:cs typeface="Georgia"/>
              </a:rPr>
              <a:t>e</a:t>
            </a:r>
            <a:r>
              <a:rPr sz="2539" spc="59" dirty="0">
                <a:latin typeface="Georgia" panose="02040502050405020303" pitchFamily="18" charset="0"/>
                <a:cs typeface="Georgia"/>
              </a:rPr>
              <a:t> </a:t>
            </a:r>
            <a:r>
              <a:rPr sz="2539" spc="-17" dirty="0">
                <a:latin typeface="Georgia" panose="02040502050405020303" pitchFamily="18" charset="0"/>
                <a:cs typeface="Georgia"/>
              </a:rPr>
              <a:t>some</a:t>
            </a:r>
            <a:r>
              <a:rPr sz="2539" spc="59" dirty="0">
                <a:latin typeface="Georgia" panose="02040502050405020303" pitchFamily="18" charset="0"/>
                <a:cs typeface="Georgia"/>
              </a:rPr>
              <a:t> </a:t>
            </a:r>
            <a:r>
              <a:rPr sz="2539" b="1" spc="-17" dirty="0">
                <a:solidFill>
                  <a:srgbClr val="0046FF"/>
                </a:solidFill>
                <a:latin typeface="Georgia" panose="02040502050405020303" pitchFamily="18" charset="0"/>
                <a:cs typeface="Cambria"/>
              </a:rPr>
              <a:t>reward</a:t>
            </a:r>
            <a:r>
              <a:rPr sz="2539" b="1" spc="118" dirty="0">
                <a:solidFill>
                  <a:srgbClr val="0046FF"/>
                </a:solidFill>
                <a:latin typeface="Georgia" panose="02040502050405020303" pitchFamily="18" charset="0"/>
                <a:cs typeface="Cambria"/>
              </a:rPr>
              <a:t> </a:t>
            </a:r>
            <a:r>
              <a:rPr sz="2539" b="1" spc="8" dirty="0">
                <a:solidFill>
                  <a:srgbClr val="0046FF"/>
                </a:solidFill>
                <a:latin typeface="Georgia" panose="02040502050405020303" pitchFamily="18" charset="0"/>
                <a:cs typeface="Cambria"/>
              </a:rPr>
              <a:t>signal</a:t>
            </a:r>
            <a:endParaRPr lang="en-US" sz="2539" b="1" spc="8" dirty="0">
              <a:solidFill>
                <a:srgbClr val="0046FF"/>
              </a:solidFill>
              <a:latin typeface="Georgia" panose="02040502050405020303" pitchFamily="18" charset="0"/>
              <a:cs typeface="Cambria"/>
            </a:endParaRPr>
          </a:p>
          <a:p>
            <a:pPr marL="373922" indent="-310942">
              <a:spcBef>
                <a:spcPts val="589"/>
              </a:spcBef>
              <a:buClr>
                <a:srgbClr val="3333B2"/>
              </a:buClr>
              <a:buSzPct val="110526"/>
              <a:buFont typeface="Arial" panose="020B0604020202020204" pitchFamily="34" charset="0"/>
              <a:buChar char="•"/>
              <a:tabLst>
                <a:tab pos="319168" algn="l"/>
              </a:tabLst>
            </a:pPr>
            <a:r>
              <a:rPr lang="en-US" sz="2539" spc="-8" dirty="0">
                <a:latin typeface="Georgia"/>
                <a:cs typeface="Georgia"/>
              </a:rPr>
              <a:t>Framework</a:t>
            </a:r>
            <a:r>
              <a:rPr lang="en-US" sz="2539" spc="75" dirty="0">
                <a:latin typeface="Georgia"/>
                <a:cs typeface="Georgia"/>
              </a:rPr>
              <a:t> </a:t>
            </a:r>
            <a:r>
              <a:rPr lang="en-US" sz="2539" spc="-17" dirty="0">
                <a:latin typeface="Georgia"/>
                <a:cs typeface="Georgia"/>
              </a:rPr>
              <a:t>of</a:t>
            </a:r>
            <a:r>
              <a:rPr lang="en-US" sz="2539" spc="67" dirty="0">
                <a:latin typeface="Georgia"/>
                <a:cs typeface="Georgia"/>
              </a:rPr>
              <a:t> </a:t>
            </a:r>
            <a:r>
              <a:rPr lang="en-US" sz="2539" b="1" dirty="0">
                <a:solidFill>
                  <a:srgbClr val="0046FF"/>
                </a:solidFill>
                <a:latin typeface="Cambria"/>
                <a:cs typeface="Cambria"/>
              </a:rPr>
              <a:t>learning</a:t>
            </a:r>
            <a:r>
              <a:rPr lang="en-US" sz="2539" b="1" spc="134" dirty="0">
                <a:solidFill>
                  <a:srgbClr val="0046FF"/>
                </a:solidFill>
                <a:latin typeface="Cambria"/>
                <a:cs typeface="Cambria"/>
              </a:rPr>
              <a:t> </a:t>
            </a:r>
            <a:r>
              <a:rPr lang="en-US" sz="2539" b="1" spc="8" dirty="0">
                <a:solidFill>
                  <a:srgbClr val="0046FF"/>
                </a:solidFill>
                <a:latin typeface="Cambria"/>
                <a:cs typeface="Cambria"/>
              </a:rPr>
              <a:t>to</a:t>
            </a:r>
            <a:r>
              <a:rPr lang="en-US" sz="2539" b="1" spc="126" dirty="0">
                <a:solidFill>
                  <a:srgbClr val="0046FF"/>
                </a:solidFill>
                <a:latin typeface="Cambria"/>
                <a:cs typeface="Cambria"/>
              </a:rPr>
              <a:t> </a:t>
            </a:r>
            <a:r>
              <a:rPr lang="en-US" sz="2539" b="1" spc="-8" dirty="0">
                <a:solidFill>
                  <a:srgbClr val="0046FF"/>
                </a:solidFill>
                <a:latin typeface="Cambria"/>
                <a:cs typeface="Cambria"/>
              </a:rPr>
              <a:t>make</a:t>
            </a:r>
            <a:r>
              <a:rPr lang="en-US" sz="2539" b="1" spc="134" dirty="0">
                <a:solidFill>
                  <a:srgbClr val="0046FF"/>
                </a:solidFill>
                <a:latin typeface="Cambria"/>
                <a:cs typeface="Cambria"/>
              </a:rPr>
              <a:t> </a:t>
            </a:r>
            <a:r>
              <a:rPr lang="en-US" sz="2539" b="1" dirty="0">
                <a:solidFill>
                  <a:srgbClr val="0046FF"/>
                </a:solidFill>
                <a:latin typeface="Cambria"/>
                <a:cs typeface="Cambria"/>
              </a:rPr>
              <a:t>decisions</a:t>
            </a:r>
            <a:r>
              <a:rPr lang="en-US" sz="2539" b="1" spc="101" dirty="0">
                <a:solidFill>
                  <a:srgbClr val="0046FF"/>
                </a:solidFill>
                <a:latin typeface="Cambria"/>
                <a:cs typeface="Cambria"/>
              </a:rPr>
              <a:t> </a:t>
            </a:r>
            <a:r>
              <a:rPr lang="en-US" sz="2539" spc="-25" dirty="0">
                <a:latin typeface="Georgia"/>
                <a:cs typeface="Georgia"/>
              </a:rPr>
              <a:t>from</a:t>
            </a:r>
            <a:r>
              <a:rPr lang="en-US" sz="2539" spc="75" dirty="0">
                <a:latin typeface="Georgia"/>
                <a:cs typeface="Georgia"/>
              </a:rPr>
              <a:t> </a:t>
            </a:r>
            <a:r>
              <a:rPr lang="en-US" sz="2539" b="1" spc="-8" dirty="0">
                <a:solidFill>
                  <a:srgbClr val="0046FF"/>
                </a:solidFill>
                <a:latin typeface="Cambria"/>
                <a:cs typeface="Cambria"/>
              </a:rPr>
              <a:t>interaction</a:t>
            </a:r>
            <a:endParaRPr lang="en-US" sz="2539" dirty="0">
              <a:latin typeface="Cambria"/>
              <a:cs typeface="Cambria"/>
            </a:endParaRPr>
          </a:p>
          <a:p>
            <a:pPr marL="62980">
              <a:spcBef>
                <a:spcPts val="589"/>
              </a:spcBef>
              <a:buClr>
                <a:srgbClr val="3333B2"/>
              </a:buClr>
              <a:buSzPct val="110526"/>
              <a:tabLst>
                <a:tab pos="319168" algn="l"/>
              </a:tabLst>
            </a:pPr>
            <a:endParaRPr lang="en-US" sz="2176" b="1" spc="8" dirty="0">
              <a:solidFill>
                <a:srgbClr val="0046FF"/>
              </a:solidFill>
              <a:latin typeface="Georgia" panose="02040502050405020303" pitchFamily="18" charset="0"/>
              <a:cs typeface="Cambria"/>
            </a:endParaRPr>
          </a:p>
          <a:p>
            <a:pPr marL="373922" indent="-310942">
              <a:spcBef>
                <a:spcPts val="589"/>
              </a:spcBef>
              <a:buClr>
                <a:srgbClr val="3333B2"/>
              </a:buClr>
              <a:buSzPct val="110526"/>
              <a:buFont typeface="Arial" panose="020B0604020202020204" pitchFamily="34" charset="0"/>
              <a:buChar char="•"/>
              <a:tabLst>
                <a:tab pos="319168" algn="l"/>
              </a:tabLst>
            </a:pPr>
            <a:endParaRPr sz="2539" dirty="0">
              <a:latin typeface="Georgia" panose="02040502050405020303" pitchFamily="18" charset="0"/>
              <a:cs typeface="Cambria"/>
            </a:endParaRPr>
          </a:p>
        </p:txBody>
      </p:sp>
      <p:sp>
        <p:nvSpPr>
          <p:cNvPr id="4" name="Rectangle 3">
            <a:extLst>
              <a:ext uri="{FF2B5EF4-FFF2-40B4-BE49-F238E27FC236}">
                <a16:creationId xmlns:a16="http://schemas.microsoft.com/office/drawing/2014/main" id="{955DBC96-C333-D64D-3413-A08D65D5BAE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83CC46E-F4C8-2264-B7D2-D1CEEC775A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7FC9FD19-79DA-0C4E-4670-05857881D22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11003040"/>
      </p:ext>
    </p:extLst>
  </p:cSld>
  <p:clrMapOvr>
    <a:masterClrMapping/>
  </p:clrMapOvr>
  <p:transition>
    <p:cu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861104" y="781327"/>
            <a:ext cx="6510918" cy="521719"/>
          </a:xfrm>
          <a:prstGeom prst="rect">
            <a:avLst/>
          </a:prstGeom>
        </p:spPr>
        <p:txBody>
          <a:bodyPr vert="horz" wrap="square" lIns="0" tIns="19214" rIns="0" bIns="0" rtlCol="0">
            <a:spAutoFit/>
          </a:bodyPr>
          <a:lstStyle/>
          <a:p>
            <a:pPr marL="21349" algn="ctr">
              <a:spcBef>
                <a:spcPts val="151"/>
              </a:spcBef>
            </a:pPr>
            <a:r>
              <a:rPr sz="3264" spc="-59" dirty="0">
                <a:solidFill>
                  <a:srgbClr val="3333B2"/>
                </a:solidFill>
                <a:latin typeface="Georgia" panose="02040502050405020303" pitchFamily="18" charset="0"/>
                <a:ea typeface="+mj-ea"/>
                <a:cs typeface="Georgia"/>
              </a:rPr>
              <a:t>The interaction loop</a:t>
            </a:r>
          </a:p>
        </p:txBody>
      </p:sp>
      <p:pic>
        <p:nvPicPr>
          <p:cNvPr id="3" name="object 3"/>
          <p:cNvPicPr/>
          <p:nvPr/>
        </p:nvPicPr>
        <p:blipFill>
          <a:blip r:embed="rId2" cstate="print"/>
          <a:stretch>
            <a:fillRect/>
          </a:stretch>
        </p:blipFill>
        <p:spPr>
          <a:xfrm>
            <a:off x="2663542" y="1904021"/>
            <a:ext cx="6906041" cy="3020755"/>
          </a:xfrm>
          <a:prstGeom prst="rect">
            <a:avLst/>
          </a:prstGeom>
        </p:spPr>
      </p:pic>
      <p:sp>
        <p:nvSpPr>
          <p:cNvPr id="4" name="object 4"/>
          <p:cNvSpPr txBox="1"/>
          <p:nvPr/>
        </p:nvSpPr>
        <p:spPr>
          <a:xfrm>
            <a:off x="2663542" y="5304427"/>
            <a:ext cx="7867373" cy="359625"/>
          </a:xfrm>
          <a:prstGeom prst="rect">
            <a:avLst/>
          </a:prstGeom>
        </p:spPr>
        <p:txBody>
          <a:bodyPr vert="horz" wrap="square" lIns="0" tIns="24550" rIns="0" bIns="0" rtlCol="0">
            <a:spAutoFit/>
          </a:bodyPr>
          <a:lstStyle/>
          <a:p>
            <a:pPr marL="21349">
              <a:spcBef>
                <a:spcPts val="191"/>
              </a:spcBef>
            </a:pPr>
            <a:r>
              <a:rPr sz="2176" b="1" spc="25" dirty="0">
                <a:solidFill>
                  <a:srgbClr val="0046FF"/>
                </a:solidFill>
                <a:latin typeface="Georgia" panose="02040502050405020303" pitchFamily="18" charset="0"/>
                <a:cs typeface="Cambria"/>
              </a:rPr>
              <a:t>Goal</a:t>
            </a:r>
            <a:r>
              <a:rPr sz="2176" spc="25" dirty="0">
                <a:latin typeface="Georgia" panose="02040502050405020303" pitchFamily="18" charset="0"/>
                <a:cs typeface="Georgia"/>
              </a:rPr>
              <a:t>:</a:t>
            </a:r>
            <a:r>
              <a:rPr sz="2176" spc="143" dirty="0">
                <a:latin typeface="Georgia" panose="02040502050405020303" pitchFamily="18" charset="0"/>
                <a:cs typeface="Georgia"/>
              </a:rPr>
              <a:t> </a:t>
            </a:r>
            <a:r>
              <a:rPr sz="2176" spc="-17" dirty="0">
                <a:latin typeface="Georgia" panose="02040502050405020303" pitchFamily="18" charset="0"/>
                <a:cs typeface="Georgia"/>
              </a:rPr>
              <a:t>optimi</a:t>
            </a:r>
            <a:r>
              <a:rPr lang="en-US" sz="2176" spc="-17" dirty="0">
                <a:latin typeface="Georgia" panose="02040502050405020303" pitchFamily="18" charset="0"/>
                <a:cs typeface="Georgia"/>
              </a:rPr>
              <a:t>z</a:t>
            </a:r>
            <a:r>
              <a:rPr sz="2176" spc="-17" dirty="0">
                <a:latin typeface="Georgia" panose="02040502050405020303" pitchFamily="18" charset="0"/>
                <a:cs typeface="Georgia"/>
              </a:rPr>
              <a:t>e</a:t>
            </a:r>
            <a:r>
              <a:rPr sz="2176" spc="67" dirty="0">
                <a:latin typeface="Georgia" panose="02040502050405020303" pitchFamily="18" charset="0"/>
                <a:cs typeface="Georgia"/>
              </a:rPr>
              <a:t> </a:t>
            </a:r>
            <a:r>
              <a:rPr sz="2176" spc="-25" dirty="0">
                <a:latin typeface="Georgia" panose="02040502050405020303" pitchFamily="18" charset="0"/>
                <a:cs typeface="Georgia"/>
              </a:rPr>
              <a:t>sum</a:t>
            </a:r>
            <a:r>
              <a:rPr sz="2176" spc="67" dirty="0">
                <a:latin typeface="Georgia" panose="02040502050405020303" pitchFamily="18" charset="0"/>
                <a:cs typeface="Georgia"/>
              </a:rPr>
              <a:t> </a:t>
            </a:r>
            <a:r>
              <a:rPr sz="2176" spc="-17" dirty="0">
                <a:latin typeface="Georgia" panose="02040502050405020303" pitchFamily="18" charset="0"/>
                <a:cs typeface="Georgia"/>
              </a:rPr>
              <a:t>of</a:t>
            </a:r>
            <a:r>
              <a:rPr sz="2176" spc="67" dirty="0">
                <a:latin typeface="Georgia" panose="02040502050405020303" pitchFamily="18" charset="0"/>
                <a:cs typeface="Georgia"/>
              </a:rPr>
              <a:t> </a:t>
            </a:r>
            <a:r>
              <a:rPr sz="2176" dirty="0">
                <a:latin typeface="Georgia" panose="02040502050405020303" pitchFamily="18" charset="0"/>
                <a:cs typeface="Georgia"/>
              </a:rPr>
              <a:t>rewards,</a:t>
            </a:r>
            <a:r>
              <a:rPr sz="2176" spc="67" dirty="0">
                <a:latin typeface="Georgia" panose="02040502050405020303" pitchFamily="18" charset="0"/>
                <a:cs typeface="Georgia"/>
              </a:rPr>
              <a:t> </a:t>
            </a:r>
            <a:r>
              <a:rPr sz="2176" spc="-8" dirty="0">
                <a:latin typeface="Georgia" panose="02040502050405020303" pitchFamily="18" charset="0"/>
                <a:cs typeface="Georgia"/>
              </a:rPr>
              <a:t>through</a:t>
            </a:r>
            <a:r>
              <a:rPr sz="2176" spc="67" dirty="0">
                <a:latin typeface="Georgia" panose="02040502050405020303" pitchFamily="18" charset="0"/>
                <a:cs typeface="Georgia"/>
              </a:rPr>
              <a:t> </a:t>
            </a:r>
            <a:r>
              <a:rPr sz="2176" dirty="0">
                <a:latin typeface="Georgia" panose="02040502050405020303" pitchFamily="18" charset="0"/>
                <a:cs typeface="Georgia"/>
              </a:rPr>
              <a:t>repeated</a:t>
            </a:r>
            <a:r>
              <a:rPr sz="2176" spc="67" dirty="0">
                <a:latin typeface="Georgia" panose="02040502050405020303" pitchFamily="18" charset="0"/>
                <a:cs typeface="Georgia"/>
              </a:rPr>
              <a:t> </a:t>
            </a:r>
            <a:r>
              <a:rPr sz="2176" spc="-17" dirty="0">
                <a:latin typeface="Georgia" panose="02040502050405020303" pitchFamily="18" charset="0"/>
                <a:cs typeface="Georgia"/>
              </a:rPr>
              <a:t>interaction</a:t>
            </a:r>
            <a:endParaRPr sz="2176" dirty="0">
              <a:latin typeface="Georgia" panose="02040502050405020303" pitchFamily="18" charset="0"/>
              <a:cs typeface="Georgia"/>
            </a:endParaRPr>
          </a:p>
        </p:txBody>
      </p:sp>
      <p:sp>
        <p:nvSpPr>
          <p:cNvPr id="5" name="Rectangle 4">
            <a:extLst>
              <a:ext uri="{FF2B5EF4-FFF2-40B4-BE49-F238E27FC236}">
                <a16:creationId xmlns:a16="http://schemas.microsoft.com/office/drawing/2014/main" id="{56A907A4-5D7E-3DB2-C2CA-19AECF23010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B326C57-12BB-A821-E358-C0D54BFC164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E6175DFA-6FCE-6108-7B79-2D5DA398B12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70419253"/>
      </p:ext>
    </p:extLst>
  </p:cSld>
  <p:clrMapOvr>
    <a:masterClrMapping/>
  </p:clrMapOvr>
  <p:transition>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50266" y="963301"/>
            <a:ext cx="4192987" cy="521719"/>
          </a:xfrm>
          <a:prstGeom prst="rect">
            <a:avLst/>
          </a:prstGeom>
        </p:spPr>
        <p:txBody>
          <a:bodyPr vert="horz" wrap="square" lIns="0" tIns="19214" rIns="0" bIns="0" rtlCol="0">
            <a:spAutoFit/>
          </a:bodyPr>
          <a:lstStyle/>
          <a:p>
            <a:pPr marL="21349">
              <a:spcBef>
                <a:spcPts val="151"/>
              </a:spcBef>
            </a:pPr>
            <a:r>
              <a:rPr sz="3264" spc="-59" dirty="0">
                <a:solidFill>
                  <a:srgbClr val="3333B2"/>
                </a:solidFill>
                <a:latin typeface="Georgia" panose="02040502050405020303" pitchFamily="18" charset="0"/>
                <a:ea typeface="+mj-ea"/>
                <a:cs typeface="Georgia"/>
              </a:rPr>
              <a:t>The reward hypothesis</a:t>
            </a:r>
          </a:p>
        </p:txBody>
      </p:sp>
      <p:sp>
        <p:nvSpPr>
          <p:cNvPr id="3" name="object 3"/>
          <p:cNvSpPr txBox="1"/>
          <p:nvPr/>
        </p:nvSpPr>
        <p:spPr>
          <a:xfrm>
            <a:off x="1551286" y="2761333"/>
            <a:ext cx="9390948" cy="1260128"/>
          </a:xfrm>
          <a:prstGeom prst="rect">
            <a:avLst/>
          </a:prstGeom>
        </p:spPr>
        <p:txBody>
          <a:bodyPr vert="horz" wrap="square" lIns="0" tIns="24550" rIns="0" bIns="0" rtlCol="0">
            <a:spAutoFit/>
          </a:bodyPr>
          <a:lstStyle/>
          <a:p>
            <a:pPr marL="21349">
              <a:spcBef>
                <a:spcPts val="191"/>
              </a:spcBef>
            </a:pPr>
            <a:r>
              <a:rPr sz="2176" spc="-25" dirty="0">
                <a:latin typeface="Georgia" panose="02040502050405020303" pitchFamily="18" charset="0"/>
                <a:cs typeface="Georgia"/>
              </a:rPr>
              <a:t>Reinforcement</a:t>
            </a:r>
            <a:r>
              <a:rPr sz="2176" spc="67" dirty="0">
                <a:latin typeface="Georgia" panose="02040502050405020303" pitchFamily="18" charset="0"/>
                <a:cs typeface="Georgia"/>
              </a:rPr>
              <a:t> </a:t>
            </a:r>
            <a:r>
              <a:rPr sz="2176" spc="-8" dirty="0">
                <a:latin typeface="Georgia" panose="02040502050405020303" pitchFamily="18" charset="0"/>
                <a:cs typeface="Georgia"/>
              </a:rPr>
              <a:t>learning</a:t>
            </a:r>
            <a:r>
              <a:rPr sz="2176" spc="75" dirty="0">
                <a:latin typeface="Georgia" panose="02040502050405020303" pitchFamily="18" charset="0"/>
                <a:cs typeface="Georgia"/>
              </a:rPr>
              <a:t> </a:t>
            </a:r>
            <a:r>
              <a:rPr sz="2176" spc="-34" dirty="0">
                <a:latin typeface="Georgia" panose="02040502050405020303" pitchFamily="18" charset="0"/>
                <a:cs typeface="Georgia"/>
              </a:rPr>
              <a:t>is</a:t>
            </a:r>
            <a:r>
              <a:rPr sz="2176" spc="75" dirty="0">
                <a:latin typeface="Georgia" panose="02040502050405020303" pitchFamily="18" charset="0"/>
                <a:cs typeface="Georgia"/>
              </a:rPr>
              <a:t> </a:t>
            </a:r>
            <a:r>
              <a:rPr sz="2176" spc="-17" dirty="0">
                <a:latin typeface="Georgia" panose="02040502050405020303" pitchFamily="18" charset="0"/>
                <a:cs typeface="Georgia"/>
              </a:rPr>
              <a:t>based</a:t>
            </a:r>
            <a:r>
              <a:rPr sz="2176" spc="75" dirty="0">
                <a:latin typeface="Georgia" panose="02040502050405020303" pitchFamily="18" charset="0"/>
                <a:cs typeface="Georgia"/>
              </a:rPr>
              <a:t> </a:t>
            </a:r>
            <a:r>
              <a:rPr sz="2176" spc="-17" dirty="0">
                <a:latin typeface="Georgia" panose="02040502050405020303" pitchFamily="18" charset="0"/>
                <a:cs typeface="Georgia"/>
              </a:rPr>
              <a:t>on</a:t>
            </a:r>
            <a:r>
              <a:rPr sz="2176" spc="75" dirty="0">
                <a:latin typeface="Georgia" panose="02040502050405020303" pitchFamily="18" charset="0"/>
                <a:cs typeface="Georgia"/>
              </a:rPr>
              <a:t> </a:t>
            </a:r>
            <a:r>
              <a:rPr sz="2176" dirty="0">
                <a:latin typeface="Georgia" panose="02040502050405020303" pitchFamily="18" charset="0"/>
                <a:cs typeface="Georgia"/>
              </a:rPr>
              <a:t>the</a:t>
            </a:r>
            <a:r>
              <a:rPr sz="2176" spc="75" dirty="0">
                <a:latin typeface="Georgia" panose="02040502050405020303" pitchFamily="18" charset="0"/>
                <a:cs typeface="Georgia"/>
              </a:rPr>
              <a:t> </a:t>
            </a:r>
            <a:r>
              <a:rPr sz="2176" b="1" spc="-17" dirty="0">
                <a:solidFill>
                  <a:srgbClr val="0046FF"/>
                </a:solidFill>
                <a:latin typeface="Georgia" panose="02040502050405020303" pitchFamily="18" charset="0"/>
                <a:cs typeface="Cambria"/>
              </a:rPr>
              <a:t>reward</a:t>
            </a:r>
            <a:r>
              <a:rPr sz="2176" b="1" spc="134" dirty="0">
                <a:solidFill>
                  <a:srgbClr val="0046FF"/>
                </a:solidFill>
                <a:latin typeface="Georgia" panose="02040502050405020303" pitchFamily="18" charset="0"/>
                <a:cs typeface="Cambria"/>
              </a:rPr>
              <a:t> </a:t>
            </a:r>
            <a:r>
              <a:rPr sz="2176" b="1" dirty="0">
                <a:solidFill>
                  <a:srgbClr val="0046FF"/>
                </a:solidFill>
                <a:latin typeface="Georgia" panose="02040502050405020303" pitchFamily="18" charset="0"/>
                <a:cs typeface="Cambria"/>
              </a:rPr>
              <a:t>hypothesis</a:t>
            </a:r>
            <a:r>
              <a:rPr sz="2176" dirty="0">
                <a:latin typeface="Georgia" panose="02040502050405020303" pitchFamily="18" charset="0"/>
                <a:cs typeface="Georgia"/>
              </a:rPr>
              <a:t>:</a:t>
            </a:r>
          </a:p>
          <a:p>
            <a:pPr marL="842220">
              <a:spcBef>
                <a:spcPts val="1765"/>
              </a:spcBef>
            </a:pPr>
            <a:r>
              <a:rPr sz="2176" i="1" spc="42" dirty="0">
                <a:latin typeface="Georgia" panose="02040502050405020303" pitchFamily="18" charset="0"/>
                <a:ea typeface="Tahoma" panose="020B0604030504040204" pitchFamily="34" charset="0"/>
                <a:cs typeface="Times New Roman" panose="02020603050405020304" pitchFamily="18" charset="0"/>
              </a:rPr>
              <a:t>Any</a:t>
            </a:r>
            <a:r>
              <a:rPr sz="2176" i="1" spc="84" dirty="0">
                <a:latin typeface="Georgia" panose="02040502050405020303" pitchFamily="18" charset="0"/>
                <a:ea typeface="Tahoma" panose="020B0604030504040204" pitchFamily="34" charset="0"/>
                <a:cs typeface="Times New Roman" panose="02020603050405020304" pitchFamily="18" charset="0"/>
              </a:rPr>
              <a:t> </a:t>
            </a:r>
            <a:r>
              <a:rPr sz="2176" i="1" spc="-17" dirty="0">
                <a:latin typeface="Georgia" panose="02040502050405020303" pitchFamily="18" charset="0"/>
                <a:ea typeface="Tahoma" panose="020B0604030504040204" pitchFamily="34" charset="0"/>
                <a:cs typeface="Times New Roman" panose="02020603050405020304" pitchFamily="18" charset="0"/>
              </a:rPr>
              <a:t>goal</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dirty="0">
                <a:latin typeface="Georgia" panose="02040502050405020303" pitchFamily="18" charset="0"/>
                <a:ea typeface="Tahoma" panose="020B0604030504040204" pitchFamily="34" charset="0"/>
                <a:cs typeface="Times New Roman" panose="02020603050405020304" pitchFamily="18" charset="0"/>
              </a:rPr>
              <a:t>can</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25" dirty="0">
                <a:latin typeface="Georgia" panose="02040502050405020303" pitchFamily="18" charset="0"/>
                <a:ea typeface="Tahoma" panose="020B0604030504040204" pitchFamily="34" charset="0"/>
                <a:cs typeface="Times New Roman" panose="02020603050405020304" pitchFamily="18" charset="0"/>
              </a:rPr>
              <a:t>be</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dirty="0">
                <a:latin typeface="Georgia" panose="02040502050405020303" pitchFamily="18" charset="0"/>
                <a:ea typeface="Tahoma" panose="020B0604030504040204" pitchFamily="34" charset="0"/>
                <a:cs typeface="Times New Roman" panose="02020603050405020304" pitchFamily="18" charset="0"/>
              </a:rPr>
              <a:t>formalized</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17" dirty="0">
                <a:latin typeface="Georgia" panose="02040502050405020303" pitchFamily="18" charset="0"/>
                <a:ea typeface="Tahoma" panose="020B0604030504040204" pitchFamily="34" charset="0"/>
                <a:cs typeface="Times New Roman" panose="02020603050405020304" pitchFamily="18" charset="0"/>
              </a:rPr>
              <a:t>as</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8" dirty="0">
                <a:latin typeface="Georgia" panose="02040502050405020303" pitchFamily="18" charset="0"/>
                <a:ea typeface="Tahoma" panose="020B0604030504040204" pitchFamily="34" charset="0"/>
                <a:cs typeface="Times New Roman" panose="02020603050405020304" pitchFamily="18" charset="0"/>
              </a:rPr>
              <a:t>the</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8" dirty="0">
                <a:latin typeface="Georgia" panose="02040502050405020303" pitchFamily="18" charset="0"/>
                <a:ea typeface="Tahoma" panose="020B0604030504040204" pitchFamily="34" charset="0"/>
                <a:cs typeface="Times New Roman" panose="02020603050405020304" pitchFamily="18" charset="0"/>
              </a:rPr>
              <a:t>outcome</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25" dirty="0">
                <a:latin typeface="Georgia" panose="02040502050405020303" pitchFamily="18" charset="0"/>
                <a:ea typeface="Tahoma" panose="020B0604030504040204" pitchFamily="34" charset="0"/>
                <a:cs typeface="Times New Roman" panose="02020603050405020304" pitchFamily="18" charset="0"/>
              </a:rPr>
              <a:t>of</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25" dirty="0">
                <a:latin typeface="Georgia" panose="02040502050405020303" pitchFamily="18" charset="0"/>
                <a:ea typeface="Tahoma" panose="020B0604030504040204" pitchFamily="34" charset="0"/>
                <a:cs typeface="Times New Roman" panose="02020603050405020304" pitchFamily="18" charset="0"/>
              </a:rPr>
              <a:t>maximizing</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8" dirty="0">
                <a:latin typeface="Georgia" panose="02040502050405020303" pitchFamily="18" charset="0"/>
                <a:ea typeface="Tahoma" panose="020B0604030504040204" pitchFamily="34" charset="0"/>
                <a:cs typeface="Times New Roman" panose="02020603050405020304" pitchFamily="18" charset="0"/>
              </a:rPr>
              <a:t>a</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dirty="0">
                <a:latin typeface="Georgia" panose="02040502050405020303" pitchFamily="18" charset="0"/>
                <a:ea typeface="Tahoma" panose="020B0604030504040204" pitchFamily="34" charset="0"/>
                <a:cs typeface="Times New Roman" panose="02020603050405020304" pitchFamily="18" charset="0"/>
              </a:rPr>
              <a:t>cumulative</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8" dirty="0">
                <a:latin typeface="Georgia" panose="02040502050405020303" pitchFamily="18" charset="0"/>
                <a:ea typeface="Tahoma" panose="020B0604030504040204" pitchFamily="34" charset="0"/>
                <a:cs typeface="Times New Roman" panose="02020603050405020304" pitchFamily="18" charset="0"/>
              </a:rPr>
              <a:t>reward</a:t>
            </a:r>
            <a:endParaRPr sz="2176" dirty="0">
              <a:latin typeface="Georgia" panose="02040502050405020303" pitchFamily="18" charset="0"/>
              <a:ea typeface="Tahoma" panose="020B060403050404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9914BAE7-95F4-E93C-D92C-FAA6B5CEC5E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58D9890-F40F-6B70-B8D0-3E1F41CC910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ACF4576-26FA-79A5-CE97-41D0917D1BC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775613697"/>
      </p:ext>
    </p:extLst>
  </p:cSld>
  <p:clrMapOvr>
    <a:masterClrMapping/>
  </p:clrMapOvr>
  <p:transition>
    <p:cu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590804" y="851642"/>
            <a:ext cx="4989657" cy="471513"/>
          </a:xfrm>
          <a:prstGeom prst="rect">
            <a:avLst/>
          </a:prstGeom>
        </p:spPr>
        <p:txBody>
          <a:bodyPr vert="horz" wrap="square" lIns="0" tIns="19214" rIns="0" bIns="0" rtlCol="0" anchor="ctr">
            <a:spAutoFit/>
          </a:bodyPr>
          <a:lstStyle/>
          <a:p>
            <a:pPr marL="21349">
              <a:spcBef>
                <a:spcPts val="151"/>
              </a:spcBef>
            </a:pPr>
            <a:r>
              <a:rPr sz="3264" spc="-75" dirty="0">
                <a:solidFill>
                  <a:srgbClr val="3333B2"/>
                </a:solidFill>
                <a:latin typeface="Georgia"/>
                <a:cs typeface="Georgia"/>
              </a:rPr>
              <a:t>Examp</a:t>
            </a:r>
            <a:r>
              <a:rPr sz="3264" spc="-59" dirty="0">
                <a:solidFill>
                  <a:srgbClr val="3333B2"/>
                </a:solidFill>
                <a:latin typeface="Georgia"/>
                <a:cs typeface="Georgia"/>
              </a:rPr>
              <a:t>l</a:t>
            </a:r>
            <a:r>
              <a:rPr sz="3264" spc="-42" dirty="0">
                <a:solidFill>
                  <a:srgbClr val="3333B2"/>
                </a:solidFill>
                <a:latin typeface="Georgia"/>
                <a:cs typeface="Georgia"/>
              </a:rPr>
              <a:t>es</a:t>
            </a:r>
            <a:r>
              <a:rPr sz="3264" spc="75" dirty="0">
                <a:solidFill>
                  <a:srgbClr val="3333B2"/>
                </a:solidFill>
                <a:latin typeface="Georgia"/>
                <a:cs typeface="Georgia"/>
              </a:rPr>
              <a:t> </a:t>
            </a:r>
            <a:r>
              <a:rPr sz="3264" spc="-75" dirty="0">
                <a:solidFill>
                  <a:srgbClr val="3333B2"/>
                </a:solidFill>
                <a:latin typeface="Georgia"/>
                <a:cs typeface="Georgia"/>
              </a:rPr>
              <a:t>o</a:t>
            </a:r>
            <a:r>
              <a:rPr sz="3264" spc="-17" dirty="0">
                <a:solidFill>
                  <a:srgbClr val="3333B2"/>
                </a:solidFill>
                <a:latin typeface="Georgia"/>
                <a:cs typeface="Georgia"/>
              </a:rPr>
              <a:t>f</a:t>
            </a:r>
            <a:r>
              <a:rPr sz="3264" spc="75" dirty="0">
                <a:solidFill>
                  <a:srgbClr val="3333B2"/>
                </a:solidFill>
                <a:latin typeface="Georgia"/>
                <a:cs typeface="Georgia"/>
              </a:rPr>
              <a:t> </a:t>
            </a:r>
            <a:r>
              <a:rPr sz="3264" spc="-177" dirty="0">
                <a:solidFill>
                  <a:srgbClr val="3333B2"/>
                </a:solidFill>
                <a:latin typeface="Georgia"/>
                <a:cs typeface="Georgia"/>
              </a:rPr>
              <a:t>RL</a:t>
            </a:r>
            <a:r>
              <a:rPr sz="3264" spc="75" dirty="0">
                <a:solidFill>
                  <a:srgbClr val="3333B2"/>
                </a:solidFill>
                <a:latin typeface="Georgia"/>
                <a:cs typeface="Georgia"/>
              </a:rPr>
              <a:t> </a:t>
            </a:r>
            <a:r>
              <a:rPr sz="3264" spc="-51" dirty="0">
                <a:solidFill>
                  <a:srgbClr val="3333B2"/>
                </a:solidFill>
                <a:latin typeface="Georgia"/>
                <a:cs typeface="Georgia"/>
              </a:rPr>
              <a:t>pro</a:t>
            </a:r>
            <a:r>
              <a:rPr sz="3264" spc="-126" dirty="0">
                <a:solidFill>
                  <a:srgbClr val="3333B2"/>
                </a:solidFill>
                <a:latin typeface="Georgia"/>
                <a:cs typeface="Georgia"/>
              </a:rPr>
              <a:t>b</a:t>
            </a:r>
            <a:r>
              <a:rPr sz="3264" spc="-42" dirty="0">
                <a:solidFill>
                  <a:srgbClr val="3333B2"/>
                </a:solidFill>
                <a:latin typeface="Georgia"/>
                <a:cs typeface="Georgia"/>
              </a:rPr>
              <a:t>l</a:t>
            </a:r>
            <a:r>
              <a:rPr sz="3264" spc="-59" dirty="0">
                <a:solidFill>
                  <a:srgbClr val="3333B2"/>
                </a:solidFill>
                <a:latin typeface="Georgia"/>
                <a:cs typeface="Georgia"/>
              </a:rPr>
              <a:t>ems</a:t>
            </a:r>
            <a:endParaRPr sz="3264" dirty="0">
              <a:latin typeface="Georgia"/>
              <a:cs typeface="Georgia"/>
            </a:endParaRPr>
          </a:p>
        </p:txBody>
      </p:sp>
      <p:sp>
        <p:nvSpPr>
          <p:cNvPr id="3" name="object 3"/>
          <p:cNvSpPr txBox="1"/>
          <p:nvPr/>
        </p:nvSpPr>
        <p:spPr>
          <a:xfrm>
            <a:off x="1900678" y="2091974"/>
            <a:ext cx="3853038" cy="1779122"/>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sz="1814" spc="-25" dirty="0">
                <a:latin typeface="Georgia"/>
                <a:cs typeface="Georgia"/>
              </a:rPr>
              <a:t>Fly</a:t>
            </a:r>
            <a:r>
              <a:rPr sz="1814" spc="17" dirty="0">
                <a:latin typeface="Georgia"/>
                <a:cs typeface="Georgia"/>
              </a:rPr>
              <a:t> a</a:t>
            </a:r>
            <a:r>
              <a:rPr sz="1814" spc="25" dirty="0">
                <a:latin typeface="Georgia"/>
                <a:cs typeface="Georgia"/>
              </a:rPr>
              <a:t> </a:t>
            </a:r>
            <a:r>
              <a:rPr sz="1814" spc="-8" dirty="0">
                <a:latin typeface="Georgia"/>
                <a:cs typeface="Georgia"/>
              </a:rPr>
              <a:t>helicopter</a:t>
            </a:r>
            <a:endParaRPr sz="1814"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1814" dirty="0">
                <a:latin typeface="Georgia"/>
                <a:cs typeface="Georgia"/>
              </a:rPr>
              <a:t>Manage</a:t>
            </a:r>
            <a:r>
              <a:rPr sz="1814" spc="51" dirty="0">
                <a:latin typeface="Georgia"/>
                <a:cs typeface="Georgia"/>
              </a:rPr>
              <a:t> </a:t>
            </a:r>
            <a:r>
              <a:rPr sz="1814" spc="-8" dirty="0">
                <a:latin typeface="Georgia"/>
                <a:cs typeface="Georgia"/>
              </a:rPr>
              <a:t>an</a:t>
            </a:r>
            <a:r>
              <a:rPr sz="1814" spc="59" dirty="0">
                <a:latin typeface="Georgia"/>
                <a:cs typeface="Georgia"/>
              </a:rPr>
              <a:t> </a:t>
            </a:r>
            <a:r>
              <a:rPr sz="1814" spc="-25" dirty="0">
                <a:latin typeface="Georgia"/>
                <a:cs typeface="Georgia"/>
              </a:rPr>
              <a:t>investment</a:t>
            </a:r>
            <a:r>
              <a:rPr sz="1814" spc="59" dirty="0">
                <a:latin typeface="Georgia"/>
                <a:cs typeface="Georgia"/>
              </a:rPr>
              <a:t> </a:t>
            </a:r>
            <a:r>
              <a:rPr sz="1814" spc="-17" dirty="0">
                <a:latin typeface="Georgia"/>
                <a:cs typeface="Georgia"/>
              </a:rPr>
              <a:t>portfolio</a:t>
            </a:r>
            <a:endParaRPr sz="1814"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1814" spc="-8" dirty="0">
                <a:latin typeface="Georgia"/>
                <a:cs typeface="Georgia"/>
              </a:rPr>
              <a:t>Control</a:t>
            </a:r>
            <a:r>
              <a:rPr sz="1814" spc="25" dirty="0">
                <a:latin typeface="Georgia"/>
                <a:cs typeface="Georgia"/>
              </a:rPr>
              <a:t> </a:t>
            </a:r>
            <a:r>
              <a:rPr sz="1814" spc="17" dirty="0">
                <a:latin typeface="Georgia"/>
                <a:cs typeface="Georgia"/>
              </a:rPr>
              <a:t>a</a:t>
            </a:r>
            <a:r>
              <a:rPr sz="1814" spc="34" dirty="0">
                <a:latin typeface="Georgia"/>
                <a:cs typeface="Georgia"/>
              </a:rPr>
              <a:t> </a:t>
            </a:r>
            <a:r>
              <a:rPr sz="1814" spc="-8" dirty="0">
                <a:latin typeface="Georgia"/>
                <a:cs typeface="Georgia"/>
              </a:rPr>
              <a:t>power</a:t>
            </a:r>
            <a:r>
              <a:rPr sz="1814" spc="25" dirty="0">
                <a:latin typeface="Georgia"/>
                <a:cs typeface="Georgia"/>
              </a:rPr>
              <a:t> </a:t>
            </a:r>
            <a:r>
              <a:rPr sz="1814" spc="-17" dirty="0">
                <a:latin typeface="Georgia"/>
                <a:cs typeface="Georgia"/>
              </a:rPr>
              <a:t>station</a:t>
            </a:r>
            <a:endParaRPr sz="1814"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1814" spc="-25" dirty="0">
                <a:latin typeface="Georgia"/>
                <a:cs typeface="Georgia"/>
              </a:rPr>
              <a:t>Make</a:t>
            </a:r>
            <a:r>
              <a:rPr sz="1814" spc="34" dirty="0">
                <a:latin typeface="Georgia"/>
                <a:cs typeface="Georgia"/>
              </a:rPr>
              <a:t> </a:t>
            </a:r>
            <a:r>
              <a:rPr sz="1814" spc="17" dirty="0">
                <a:latin typeface="Georgia"/>
                <a:cs typeface="Georgia"/>
              </a:rPr>
              <a:t>a</a:t>
            </a:r>
            <a:r>
              <a:rPr sz="1814" spc="34" dirty="0">
                <a:latin typeface="Georgia"/>
                <a:cs typeface="Georgia"/>
              </a:rPr>
              <a:t> </a:t>
            </a:r>
            <a:r>
              <a:rPr sz="1814" spc="-8" dirty="0">
                <a:latin typeface="Georgia"/>
                <a:cs typeface="Georgia"/>
              </a:rPr>
              <a:t>robot</a:t>
            </a:r>
            <a:r>
              <a:rPr sz="1814" spc="34" dirty="0">
                <a:latin typeface="Georgia"/>
                <a:cs typeface="Georgia"/>
              </a:rPr>
              <a:t> </a:t>
            </a:r>
            <a:r>
              <a:rPr sz="1814" dirty="0">
                <a:latin typeface="Georgia"/>
                <a:cs typeface="Georgia"/>
              </a:rPr>
              <a:t>walk</a:t>
            </a:r>
          </a:p>
          <a:p>
            <a:pPr marL="322098" indent="-259118">
              <a:spcBef>
                <a:spcPts val="597"/>
              </a:spcBef>
              <a:buClr>
                <a:srgbClr val="3333B2"/>
              </a:buClr>
              <a:buSzPct val="110526"/>
              <a:buFont typeface="Arial" panose="020B0604020202020204" pitchFamily="34" charset="0"/>
              <a:buChar char="•"/>
              <a:tabLst>
                <a:tab pos="319168" algn="l"/>
              </a:tabLst>
            </a:pPr>
            <a:r>
              <a:rPr sz="1814" spc="-25" dirty="0">
                <a:latin typeface="Georgia"/>
                <a:cs typeface="Georgia"/>
              </a:rPr>
              <a:t>Play</a:t>
            </a:r>
            <a:r>
              <a:rPr sz="1814" spc="42" dirty="0">
                <a:latin typeface="Georgia"/>
                <a:cs typeface="Georgia"/>
              </a:rPr>
              <a:t> </a:t>
            </a:r>
            <a:r>
              <a:rPr sz="1814" dirty="0">
                <a:latin typeface="Georgia"/>
                <a:cs typeface="Georgia"/>
              </a:rPr>
              <a:t>video</a:t>
            </a:r>
            <a:r>
              <a:rPr sz="1814" spc="42" dirty="0">
                <a:latin typeface="Georgia"/>
                <a:cs typeface="Georgia"/>
              </a:rPr>
              <a:t> </a:t>
            </a:r>
            <a:r>
              <a:rPr sz="1814" spc="-17" dirty="0">
                <a:latin typeface="Georgia"/>
                <a:cs typeface="Georgia"/>
              </a:rPr>
              <a:t>or</a:t>
            </a:r>
            <a:r>
              <a:rPr sz="1814" spc="42" dirty="0">
                <a:latin typeface="Georgia"/>
                <a:cs typeface="Georgia"/>
              </a:rPr>
              <a:t> </a:t>
            </a:r>
            <a:r>
              <a:rPr sz="1814" spc="-8" dirty="0">
                <a:latin typeface="Georgia"/>
                <a:cs typeface="Georgia"/>
              </a:rPr>
              <a:t>board</a:t>
            </a:r>
            <a:r>
              <a:rPr sz="1814" spc="42" dirty="0">
                <a:latin typeface="Georgia"/>
                <a:cs typeface="Georgia"/>
              </a:rPr>
              <a:t> </a:t>
            </a:r>
            <a:r>
              <a:rPr sz="1814" dirty="0">
                <a:latin typeface="Georgia"/>
                <a:cs typeface="Georgia"/>
              </a:rPr>
              <a:t>games</a:t>
            </a:r>
          </a:p>
        </p:txBody>
      </p:sp>
      <p:sp>
        <p:nvSpPr>
          <p:cNvPr id="4" name="object 4"/>
          <p:cNvSpPr txBox="1"/>
          <p:nvPr/>
        </p:nvSpPr>
        <p:spPr>
          <a:xfrm>
            <a:off x="5944571" y="2098823"/>
            <a:ext cx="4586345" cy="1951578"/>
          </a:xfrm>
          <a:prstGeom prst="rect">
            <a:avLst/>
          </a:prstGeom>
        </p:spPr>
        <p:txBody>
          <a:bodyPr vert="horz" wrap="square" lIns="0" tIns="71519" rIns="0" bIns="0" rtlCol="0">
            <a:spAutoFit/>
          </a:bodyPr>
          <a:lstStyle/>
          <a:p>
            <a:pPr marL="21349">
              <a:spcBef>
                <a:spcPts val="563"/>
              </a:spcBef>
            </a:pPr>
            <a:r>
              <a:rPr sz="2176" spc="134" dirty="0">
                <a:solidFill>
                  <a:srgbClr val="3333B2"/>
                </a:solidFill>
                <a:latin typeface="Lucida Sans Unicode"/>
                <a:cs typeface="Lucida Sans Unicode"/>
              </a:rPr>
              <a:t>→</a:t>
            </a:r>
            <a:r>
              <a:rPr sz="2176" spc="286"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43" dirty="0">
                <a:latin typeface="Georgia"/>
                <a:cs typeface="Georgia"/>
              </a:rPr>
              <a:t> </a:t>
            </a:r>
            <a:r>
              <a:rPr sz="1814" spc="-17" dirty="0">
                <a:latin typeface="Georgia"/>
                <a:cs typeface="Georgia"/>
              </a:rPr>
              <a:t>air</a:t>
            </a:r>
            <a:r>
              <a:rPr sz="1814" spc="67" dirty="0">
                <a:latin typeface="Georgia"/>
                <a:cs typeface="Georgia"/>
              </a:rPr>
              <a:t> </a:t>
            </a:r>
            <a:r>
              <a:rPr sz="1814" spc="-8" dirty="0">
                <a:latin typeface="Georgia"/>
                <a:cs typeface="Georgia"/>
              </a:rPr>
              <a:t>time,</a:t>
            </a:r>
            <a:r>
              <a:rPr sz="1814" spc="67" dirty="0">
                <a:latin typeface="Georgia"/>
                <a:cs typeface="Georgia"/>
              </a:rPr>
              <a:t> </a:t>
            </a:r>
            <a:r>
              <a:rPr sz="1814" spc="-25" dirty="0">
                <a:latin typeface="Georgia"/>
                <a:cs typeface="Georgia"/>
              </a:rPr>
              <a:t>inverse</a:t>
            </a:r>
            <a:r>
              <a:rPr sz="1814" spc="67" dirty="0">
                <a:latin typeface="Georgia"/>
                <a:cs typeface="Georgia"/>
              </a:rPr>
              <a:t> </a:t>
            </a:r>
            <a:r>
              <a:rPr sz="1814" spc="-8" dirty="0">
                <a:latin typeface="Georgia"/>
                <a:cs typeface="Georgia"/>
              </a:rPr>
              <a:t>distance,</a:t>
            </a:r>
            <a:r>
              <a:rPr sz="1814" spc="67" dirty="0">
                <a:latin typeface="Georgia"/>
                <a:cs typeface="Georgia"/>
              </a:rPr>
              <a:t> </a:t>
            </a:r>
            <a:r>
              <a:rPr sz="1814" spc="17" dirty="0">
                <a:latin typeface="Georgia"/>
                <a:cs typeface="Georgia"/>
              </a:rPr>
              <a:t>...</a:t>
            </a:r>
            <a:endParaRPr sz="1814" dirty="0">
              <a:latin typeface="Georgia"/>
              <a:cs typeface="Georgia"/>
            </a:endParaRPr>
          </a:p>
          <a:p>
            <a:pPr marL="21349">
              <a:spcBef>
                <a:spcPts val="394"/>
              </a:spcBef>
            </a:pPr>
            <a:r>
              <a:rPr sz="2176" spc="134" dirty="0">
                <a:solidFill>
                  <a:srgbClr val="3333B2"/>
                </a:solidFill>
                <a:latin typeface="Lucida Sans Unicode"/>
                <a:cs typeface="Lucida Sans Unicode"/>
              </a:rPr>
              <a:t>→</a:t>
            </a:r>
            <a:r>
              <a:rPr sz="2176" spc="269"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26" dirty="0">
                <a:latin typeface="Georgia"/>
                <a:cs typeface="Georgia"/>
              </a:rPr>
              <a:t> </a:t>
            </a:r>
            <a:r>
              <a:rPr sz="1814" dirty="0">
                <a:latin typeface="Georgia"/>
                <a:cs typeface="Georgia"/>
              </a:rPr>
              <a:t>gains,</a:t>
            </a:r>
            <a:r>
              <a:rPr sz="1814" spc="59" dirty="0">
                <a:latin typeface="Georgia"/>
                <a:cs typeface="Georgia"/>
              </a:rPr>
              <a:t> </a:t>
            </a:r>
            <a:r>
              <a:rPr sz="1814" spc="-8" dirty="0">
                <a:latin typeface="Georgia"/>
                <a:cs typeface="Georgia"/>
              </a:rPr>
              <a:t>gains</a:t>
            </a:r>
            <a:r>
              <a:rPr sz="1814" spc="51" dirty="0">
                <a:latin typeface="Georgia"/>
                <a:cs typeface="Georgia"/>
              </a:rPr>
              <a:t> </a:t>
            </a:r>
            <a:r>
              <a:rPr sz="1814" spc="-34" dirty="0">
                <a:latin typeface="Georgia"/>
                <a:cs typeface="Georgia"/>
              </a:rPr>
              <a:t>minus</a:t>
            </a:r>
            <a:r>
              <a:rPr sz="1814" spc="59" dirty="0">
                <a:latin typeface="Georgia"/>
                <a:cs typeface="Georgia"/>
              </a:rPr>
              <a:t> </a:t>
            </a:r>
            <a:r>
              <a:rPr sz="1814" spc="-25" dirty="0">
                <a:latin typeface="Georgia"/>
                <a:cs typeface="Georgia"/>
              </a:rPr>
              <a:t>risk,</a:t>
            </a:r>
            <a:r>
              <a:rPr sz="1814" spc="59" dirty="0">
                <a:latin typeface="Georgia"/>
                <a:cs typeface="Georgia"/>
              </a:rPr>
              <a:t> </a:t>
            </a:r>
            <a:r>
              <a:rPr sz="1814" spc="17" dirty="0">
                <a:latin typeface="Georgia"/>
                <a:cs typeface="Georgia"/>
              </a:rPr>
              <a:t>...</a:t>
            </a:r>
            <a:endParaRPr sz="1814" dirty="0">
              <a:latin typeface="Georgia"/>
              <a:cs typeface="Georgia"/>
            </a:endParaRPr>
          </a:p>
          <a:p>
            <a:pPr marL="21349">
              <a:spcBef>
                <a:spcPts val="385"/>
              </a:spcBef>
            </a:pPr>
            <a:r>
              <a:rPr sz="2176" spc="134" dirty="0">
                <a:solidFill>
                  <a:srgbClr val="3333B2"/>
                </a:solidFill>
                <a:latin typeface="Lucida Sans Unicode"/>
                <a:cs typeface="Lucida Sans Unicode"/>
              </a:rPr>
              <a:t>→</a:t>
            </a:r>
            <a:r>
              <a:rPr sz="2176" spc="260"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26" dirty="0">
                <a:latin typeface="Georgia"/>
                <a:cs typeface="Georgia"/>
              </a:rPr>
              <a:t> </a:t>
            </a:r>
            <a:r>
              <a:rPr sz="1814" spc="-34" dirty="0">
                <a:latin typeface="Georgia"/>
                <a:cs typeface="Georgia"/>
              </a:rPr>
              <a:t>efficiency,</a:t>
            </a:r>
            <a:r>
              <a:rPr sz="1814" spc="51" dirty="0">
                <a:latin typeface="Georgia"/>
                <a:cs typeface="Georgia"/>
              </a:rPr>
              <a:t> </a:t>
            </a:r>
            <a:r>
              <a:rPr sz="1814" spc="17" dirty="0">
                <a:latin typeface="Georgia"/>
                <a:cs typeface="Georgia"/>
              </a:rPr>
              <a:t>...</a:t>
            </a:r>
            <a:endParaRPr sz="1814" dirty="0">
              <a:latin typeface="Georgia"/>
              <a:cs typeface="Georgia"/>
            </a:endParaRPr>
          </a:p>
          <a:p>
            <a:pPr marL="21349">
              <a:spcBef>
                <a:spcPts val="395"/>
              </a:spcBef>
            </a:pPr>
            <a:r>
              <a:rPr sz="2176" spc="134" dirty="0">
                <a:solidFill>
                  <a:srgbClr val="3333B2"/>
                </a:solidFill>
                <a:latin typeface="Lucida Sans Unicode"/>
                <a:cs typeface="Lucida Sans Unicode"/>
              </a:rPr>
              <a:t>→</a:t>
            </a:r>
            <a:r>
              <a:rPr sz="2176" spc="277"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34" dirty="0">
                <a:latin typeface="Georgia"/>
                <a:cs typeface="Georgia"/>
              </a:rPr>
              <a:t> </a:t>
            </a:r>
            <a:r>
              <a:rPr sz="1814" spc="-8" dirty="0">
                <a:latin typeface="Georgia"/>
                <a:cs typeface="Georgia"/>
              </a:rPr>
              <a:t>distance,</a:t>
            </a:r>
            <a:r>
              <a:rPr sz="1814" spc="59" dirty="0">
                <a:latin typeface="Georgia"/>
                <a:cs typeface="Georgia"/>
              </a:rPr>
              <a:t> </a:t>
            </a:r>
            <a:r>
              <a:rPr sz="1814" spc="-8" dirty="0">
                <a:latin typeface="Georgia"/>
                <a:cs typeface="Georgia"/>
              </a:rPr>
              <a:t>speed,</a:t>
            </a:r>
            <a:r>
              <a:rPr sz="1814" spc="59" dirty="0">
                <a:latin typeface="Georgia"/>
                <a:cs typeface="Georgia"/>
              </a:rPr>
              <a:t> </a:t>
            </a:r>
            <a:r>
              <a:rPr sz="1814" spc="17" dirty="0">
                <a:latin typeface="Georgia"/>
                <a:cs typeface="Georgia"/>
              </a:rPr>
              <a:t>...</a:t>
            </a:r>
            <a:endParaRPr sz="1814" dirty="0">
              <a:latin typeface="Georgia"/>
              <a:cs typeface="Georgia"/>
            </a:endParaRPr>
          </a:p>
          <a:p>
            <a:pPr marL="21349">
              <a:spcBef>
                <a:spcPts val="395"/>
              </a:spcBef>
            </a:pPr>
            <a:r>
              <a:rPr sz="2176" spc="134" dirty="0">
                <a:solidFill>
                  <a:srgbClr val="3333B2"/>
                </a:solidFill>
                <a:latin typeface="Lucida Sans Unicode"/>
                <a:cs typeface="Lucida Sans Unicode"/>
              </a:rPr>
              <a:t>→</a:t>
            </a:r>
            <a:r>
              <a:rPr sz="2176" spc="277"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34" dirty="0">
                <a:latin typeface="Georgia"/>
                <a:cs typeface="Georgia"/>
              </a:rPr>
              <a:t> </a:t>
            </a:r>
            <a:r>
              <a:rPr sz="1814" spc="8" dirty="0">
                <a:latin typeface="Georgia"/>
                <a:cs typeface="Georgia"/>
              </a:rPr>
              <a:t>win,</a:t>
            </a:r>
            <a:r>
              <a:rPr sz="1814" spc="59" dirty="0">
                <a:latin typeface="Georgia"/>
                <a:cs typeface="Georgia"/>
              </a:rPr>
              <a:t> </a:t>
            </a:r>
            <a:r>
              <a:rPr sz="1814" spc="-17" dirty="0">
                <a:latin typeface="Georgia"/>
                <a:cs typeface="Georgia"/>
              </a:rPr>
              <a:t>maximi</a:t>
            </a:r>
            <a:r>
              <a:rPr lang="en-US" sz="1814" spc="-17" dirty="0">
                <a:latin typeface="Georgia"/>
                <a:cs typeface="Georgia"/>
              </a:rPr>
              <a:t>z</a:t>
            </a:r>
            <a:r>
              <a:rPr sz="1814" spc="-17" dirty="0">
                <a:latin typeface="Georgia"/>
                <a:cs typeface="Georgia"/>
              </a:rPr>
              <a:t>e</a:t>
            </a:r>
            <a:r>
              <a:rPr sz="1814" spc="67" dirty="0">
                <a:latin typeface="Georgia"/>
                <a:cs typeface="Georgia"/>
              </a:rPr>
              <a:t> </a:t>
            </a:r>
            <a:r>
              <a:rPr sz="1814" spc="-8" dirty="0">
                <a:latin typeface="Georgia"/>
                <a:cs typeface="Georgia"/>
              </a:rPr>
              <a:t>score,</a:t>
            </a:r>
            <a:r>
              <a:rPr sz="1814" spc="59" dirty="0">
                <a:latin typeface="Georgia"/>
                <a:cs typeface="Georgia"/>
              </a:rPr>
              <a:t> </a:t>
            </a:r>
            <a:r>
              <a:rPr sz="1814" spc="17" dirty="0">
                <a:latin typeface="Georgia"/>
                <a:cs typeface="Georgia"/>
              </a:rPr>
              <a:t>...</a:t>
            </a:r>
            <a:endParaRPr sz="1814" dirty="0">
              <a:latin typeface="Georgia"/>
              <a:cs typeface="Georgia"/>
            </a:endParaRPr>
          </a:p>
        </p:txBody>
      </p:sp>
      <p:sp>
        <p:nvSpPr>
          <p:cNvPr id="5" name="object 5"/>
          <p:cNvSpPr txBox="1"/>
          <p:nvPr/>
        </p:nvSpPr>
        <p:spPr>
          <a:xfrm>
            <a:off x="1900678" y="4659450"/>
            <a:ext cx="7454019" cy="579821"/>
          </a:xfrm>
          <a:prstGeom prst="rect">
            <a:avLst/>
          </a:prstGeom>
        </p:spPr>
        <p:txBody>
          <a:bodyPr vert="horz" wrap="square" lIns="0" tIns="12809" rIns="0" bIns="0" rtlCol="0">
            <a:spAutoFit/>
          </a:bodyPr>
          <a:lstStyle/>
          <a:p>
            <a:pPr marL="21349" marR="8539">
              <a:lnSpc>
                <a:spcPct val="104900"/>
              </a:lnSpc>
              <a:spcBef>
                <a:spcPts val="101"/>
              </a:spcBef>
            </a:pPr>
            <a:r>
              <a:rPr sz="1814" spc="-51" dirty="0">
                <a:latin typeface="Georgia"/>
                <a:cs typeface="Georgia"/>
              </a:rPr>
              <a:t>If</a:t>
            </a:r>
            <a:r>
              <a:rPr sz="1814" spc="67" dirty="0">
                <a:latin typeface="Georgia"/>
                <a:cs typeface="Georgia"/>
              </a:rPr>
              <a:t> </a:t>
            </a:r>
            <a:r>
              <a:rPr sz="1814" dirty="0">
                <a:latin typeface="Georgia"/>
                <a:cs typeface="Georgia"/>
              </a:rPr>
              <a:t>the</a:t>
            </a:r>
            <a:r>
              <a:rPr sz="1814" spc="67" dirty="0">
                <a:latin typeface="Georgia"/>
                <a:cs typeface="Georgia"/>
              </a:rPr>
              <a:t> </a:t>
            </a:r>
            <a:r>
              <a:rPr sz="1814" spc="8" dirty="0">
                <a:latin typeface="Georgia"/>
                <a:cs typeface="Georgia"/>
              </a:rPr>
              <a:t>goal</a:t>
            </a:r>
            <a:r>
              <a:rPr sz="1814" spc="67" dirty="0">
                <a:latin typeface="Georgia"/>
                <a:cs typeface="Georgia"/>
              </a:rPr>
              <a:t> </a:t>
            </a:r>
            <a:r>
              <a:rPr sz="1814" spc="-34" dirty="0">
                <a:latin typeface="Georgia"/>
                <a:cs typeface="Georgia"/>
              </a:rPr>
              <a:t>is</a:t>
            </a:r>
            <a:r>
              <a:rPr sz="1814" spc="75" dirty="0">
                <a:latin typeface="Georgia"/>
                <a:cs typeface="Georgia"/>
              </a:rPr>
              <a:t> </a:t>
            </a:r>
            <a:r>
              <a:rPr sz="1814" spc="-8" dirty="0">
                <a:latin typeface="Georgia"/>
                <a:cs typeface="Georgia"/>
              </a:rPr>
              <a:t>to</a:t>
            </a:r>
            <a:r>
              <a:rPr sz="1814" spc="67" dirty="0">
                <a:latin typeface="Georgia"/>
                <a:cs typeface="Georgia"/>
              </a:rPr>
              <a:t> </a:t>
            </a:r>
            <a:r>
              <a:rPr sz="1814" spc="-8" dirty="0">
                <a:latin typeface="Georgia"/>
                <a:cs typeface="Georgia"/>
              </a:rPr>
              <a:t>learn</a:t>
            </a:r>
            <a:r>
              <a:rPr sz="1814" spc="67" dirty="0">
                <a:latin typeface="Georgia"/>
                <a:cs typeface="Georgia"/>
              </a:rPr>
              <a:t> </a:t>
            </a:r>
            <a:r>
              <a:rPr sz="1814" dirty="0">
                <a:latin typeface="Georgia"/>
                <a:cs typeface="Georgia"/>
              </a:rPr>
              <a:t>via</a:t>
            </a:r>
            <a:r>
              <a:rPr sz="1814" spc="75" dirty="0">
                <a:latin typeface="Georgia"/>
                <a:cs typeface="Georgia"/>
              </a:rPr>
              <a:t> </a:t>
            </a:r>
            <a:r>
              <a:rPr sz="1814" spc="-8" dirty="0">
                <a:latin typeface="Georgia"/>
                <a:cs typeface="Georgia"/>
              </a:rPr>
              <a:t>interaction,</a:t>
            </a:r>
            <a:r>
              <a:rPr sz="1814" spc="67" dirty="0">
                <a:latin typeface="Georgia"/>
                <a:cs typeface="Georgia"/>
              </a:rPr>
              <a:t> </a:t>
            </a:r>
            <a:r>
              <a:rPr sz="1814" spc="-8" dirty="0">
                <a:latin typeface="Georgia"/>
                <a:cs typeface="Georgia"/>
              </a:rPr>
              <a:t>these</a:t>
            </a:r>
            <a:r>
              <a:rPr sz="1814" spc="67" dirty="0">
                <a:latin typeface="Georgia"/>
                <a:cs typeface="Georgia"/>
              </a:rPr>
              <a:t> </a:t>
            </a:r>
            <a:r>
              <a:rPr sz="1814" dirty="0">
                <a:latin typeface="Georgia"/>
                <a:cs typeface="Georgia"/>
              </a:rPr>
              <a:t>are</a:t>
            </a:r>
            <a:r>
              <a:rPr sz="1814" spc="75" dirty="0">
                <a:latin typeface="Georgia"/>
                <a:cs typeface="Georgia"/>
              </a:rPr>
              <a:t> </a:t>
            </a:r>
            <a:r>
              <a:rPr sz="1814" spc="-8" dirty="0">
                <a:latin typeface="Georgia"/>
                <a:cs typeface="Georgia"/>
              </a:rPr>
              <a:t>all</a:t>
            </a:r>
            <a:r>
              <a:rPr sz="1814" spc="67" dirty="0">
                <a:latin typeface="Georgia"/>
                <a:cs typeface="Georgia"/>
              </a:rPr>
              <a:t> </a:t>
            </a:r>
            <a:r>
              <a:rPr sz="1814" spc="-17" dirty="0">
                <a:latin typeface="Georgia"/>
                <a:cs typeface="Georgia"/>
              </a:rPr>
              <a:t>reinforcement</a:t>
            </a:r>
            <a:r>
              <a:rPr sz="1814" spc="67" dirty="0">
                <a:latin typeface="Georgia"/>
                <a:cs typeface="Georgia"/>
              </a:rPr>
              <a:t> </a:t>
            </a:r>
            <a:r>
              <a:rPr sz="1814" spc="-8" dirty="0">
                <a:latin typeface="Georgia"/>
                <a:cs typeface="Georgia"/>
              </a:rPr>
              <a:t>learning</a:t>
            </a:r>
            <a:r>
              <a:rPr sz="1814" spc="75" dirty="0">
                <a:latin typeface="Georgia"/>
                <a:cs typeface="Georgia"/>
              </a:rPr>
              <a:t> </a:t>
            </a:r>
            <a:r>
              <a:rPr sz="1814" spc="-25" dirty="0">
                <a:latin typeface="Georgia"/>
                <a:cs typeface="Georgia"/>
              </a:rPr>
              <a:t>problems </a:t>
            </a:r>
            <a:r>
              <a:rPr sz="1814" spc="-362" dirty="0">
                <a:latin typeface="Georgia"/>
                <a:cs typeface="Georgia"/>
              </a:rPr>
              <a:t> </a:t>
            </a:r>
            <a:r>
              <a:rPr sz="1814" spc="-17" dirty="0">
                <a:latin typeface="Georgia"/>
                <a:cs typeface="Georgia"/>
              </a:rPr>
              <a:t>(Irrespective</a:t>
            </a:r>
            <a:r>
              <a:rPr sz="1814" spc="59" dirty="0">
                <a:latin typeface="Georgia"/>
                <a:cs typeface="Georgia"/>
              </a:rPr>
              <a:t> </a:t>
            </a:r>
            <a:r>
              <a:rPr sz="1814" spc="-17" dirty="0">
                <a:latin typeface="Georgia"/>
                <a:cs typeface="Georgia"/>
              </a:rPr>
              <a:t>of</a:t>
            </a:r>
            <a:r>
              <a:rPr sz="1814" spc="59" dirty="0">
                <a:latin typeface="Georgia"/>
                <a:cs typeface="Georgia"/>
              </a:rPr>
              <a:t> </a:t>
            </a:r>
            <a:r>
              <a:rPr sz="1814" dirty="0">
                <a:latin typeface="Georgia"/>
                <a:cs typeface="Georgia"/>
              </a:rPr>
              <a:t>which</a:t>
            </a:r>
            <a:r>
              <a:rPr sz="1814" spc="59" dirty="0">
                <a:latin typeface="Georgia"/>
                <a:cs typeface="Georgia"/>
              </a:rPr>
              <a:t> </a:t>
            </a:r>
            <a:r>
              <a:rPr sz="1814" spc="-17" dirty="0">
                <a:latin typeface="Georgia"/>
                <a:cs typeface="Georgia"/>
              </a:rPr>
              <a:t>solution</a:t>
            </a:r>
            <a:r>
              <a:rPr sz="1814" spc="59" dirty="0">
                <a:latin typeface="Georgia"/>
                <a:cs typeface="Georgia"/>
              </a:rPr>
              <a:t> </a:t>
            </a:r>
            <a:r>
              <a:rPr sz="1814" spc="-17" dirty="0">
                <a:latin typeface="Georgia"/>
                <a:cs typeface="Georgia"/>
              </a:rPr>
              <a:t>you</a:t>
            </a:r>
            <a:r>
              <a:rPr sz="1814" spc="59" dirty="0">
                <a:latin typeface="Georgia"/>
                <a:cs typeface="Georgia"/>
              </a:rPr>
              <a:t> </a:t>
            </a:r>
            <a:r>
              <a:rPr sz="1814" spc="8" dirty="0">
                <a:latin typeface="Georgia"/>
                <a:cs typeface="Georgia"/>
              </a:rPr>
              <a:t>use)</a:t>
            </a:r>
            <a:endParaRPr sz="1814" dirty="0">
              <a:latin typeface="Georgia"/>
              <a:cs typeface="Georgia"/>
            </a:endParaRPr>
          </a:p>
        </p:txBody>
      </p:sp>
      <p:sp>
        <p:nvSpPr>
          <p:cNvPr id="6" name="Rectangle 5">
            <a:extLst>
              <a:ext uri="{FF2B5EF4-FFF2-40B4-BE49-F238E27FC236}">
                <a16:creationId xmlns:a16="http://schemas.microsoft.com/office/drawing/2014/main" id="{B41008BB-3417-F8CF-7089-FD9892594534}"/>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2075F5F-FE1E-12C6-EFD5-D8DD04AA772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3A6DBC02-587E-0318-FB68-631985B23E2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123926925"/>
      </p:ext>
    </p:extLst>
  </p:cSld>
  <p:clrMapOvr>
    <a:masterClrMapping/>
  </p:clrMapOvr>
  <p:transition>
    <p:cu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16466" y="708824"/>
            <a:ext cx="6548608"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a:cs typeface="Georgia"/>
              </a:rPr>
              <a:t>What</a:t>
            </a:r>
            <a:r>
              <a:rPr sz="3264" spc="42" dirty="0">
                <a:solidFill>
                  <a:srgbClr val="3333B2"/>
                </a:solidFill>
                <a:latin typeface="Georgia"/>
                <a:cs typeface="Georgia"/>
              </a:rPr>
              <a:t> </a:t>
            </a:r>
            <a:r>
              <a:rPr sz="3264" spc="-59" dirty="0">
                <a:solidFill>
                  <a:srgbClr val="3333B2"/>
                </a:solidFill>
                <a:latin typeface="Georgia"/>
                <a:cs typeface="Georgia"/>
              </a:rPr>
              <a:t>is</a:t>
            </a:r>
            <a:r>
              <a:rPr sz="3264" spc="51" dirty="0">
                <a:solidFill>
                  <a:srgbClr val="3333B2"/>
                </a:solidFill>
                <a:latin typeface="Georgia"/>
                <a:cs typeface="Georgia"/>
              </a:rPr>
              <a:t> </a:t>
            </a:r>
            <a:r>
              <a:rPr sz="3264" spc="-42" dirty="0">
                <a:solidFill>
                  <a:srgbClr val="3333B2"/>
                </a:solidFill>
                <a:latin typeface="Georgia"/>
                <a:cs typeface="Georgia"/>
              </a:rPr>
              <a:t>reinforcement</a:t>
            </a:r>
            <a:r>
              <a:rPr sz="3264" spc="51" dirty="0">
                <a:solidFill>
                  <a:srgbClr val="3333B2"/>
                </a:solidFill>
                <a:latin typeface="Georgia"/>
                <a:cs typeface="Georgia"/>
              </a:rPr>
              <a:t> </a:t>
            </a:r>
            <a:r>
              <a:rPr sz="3264" spc="-25" dirty="0">
                <a:solidFill>
                  <a:srgbClr val="3333B2"/>
                </a:solidFill>
                <a:latin typeface="Georgia"/>
                <a:cs typeface="Georgia"/>
              </a:rPr>
              <a:t>learning?</a:t>
            </a:r>
            <a:endParaRPr sz="3264" dirty="0">
              <a:latin typeface="Georgia"/>
              <a:cs typeface="Georgia"/>
            </a:endParaRPr>
          </a:p>
        </p:txBody>
      </p:sp>
      <p:sp>
        <p:nvSpPr>
          <p:cNvPr id="3" name="object 3"/>
          <p:cNvSpPr txBox="1"/>
          <p:nvPr/>
        </p:nvSpPr>
        <p:spPr>
          <a:xfrm>
            <a:off x="1790880" y="1805080"/>
            <a:ext cx="8692924" cy="3912606"/>
          </a:xfrm>
          <a:prstGeom prst="rect">
            <a:avLst/>
          </a:prstGeom>
        </p:spPr>
        <p:txBody>
          <a:bodyPr vert="horz" wrap="square" lIns="0" tIns="96071" rIns="0" bIns="0" rtlCol="0">
            <a:spAutoFit/>
          </a:bodyPr>
          <a:lstStyle/>
          <a:p>
            <a:pPr marL="64047">
              <a:spcBef>
                <a:spcPts val="756"/>
              </a:spcBef>
            </a:pPr>
            <a:r>
              <a:rPr sz="2176" spc="-8" dirty="0">
                <a:latin typeface="Georgia"/>
                <a:cs typeface="Georgia"/>
              </a:rPr>
              <a:t>There</a:t>
            </a:r>
            <a:r>
              <a:rPr sz="2176" spc="51" dirty="0">
                <a:latin typeface="Georgia"/>
                <a:cs typeface="Georgia"/>
              </a:rPr>
              <a:t> </a:t>
            </a:r>
            <a:r>
              <a:rPr sz="2176" dirty="0">
                <a:latin typeface="Georgia"/>
                <a:cs typeface="Georgia"/>
              </a:rPr>
              <a:t>are</a:t>
            </a:r>
            <a:r>
              <a:rPr sz="2176" spc="59" dirty="0">
                <a:latin typeface="Georgia"/>
                <a:cs typeface="Georgia"/>
              </a:rPr>
              <a:t> </a:t>
            </a:r>
            <a:r>
              <a:rPr sz="2176" spc="-17" dirty="0">
                <a:latin typeface="Georgia"/>
                <a:cs typeface="Georgia"/>
              </a:rPr>
              <a:t>distinct</a:t>
            </a:r>
            <a:r>
              <a:rPr sz="2176" spc="51" dirty="0">
                <a:latin typeface="Georgia"/>
                <a:cs typeface="Georgia"/>
              </a:rPr>
              <a:t> </a:t>
            </a:r>
            <a:r>
              <a:rPr sz="2176" spc="-25" dirty="0">
                <a:latin typeface="Georgia"/>
                <a:cs typeface="Georgia"/>
              </a:rPr>
              <a:t>reasons</a:t>
            </a:r>
            <a:r>
              <a:rPr sz="2176" spc="59" dirty="0">
                <a:latin typeface="Georgia"/>
                <a:cs typeface="Georgia"/>
              </a:rPr>
              <a:t> </a:t>
            </a:r>
            <a:r>
              <a:rPr sz="2176" spc="-8" dirty="0">
                <a:latin typeface="Georgia"/>
                <a:cs typeface="Georgia"/>
              </a:rPr>
              <a:t>to</a:t>
            </a:r>
            <a:r>
              <a:rPr sz="2176" spc="51" dirty="0">
                <a:latin typeface="Georgia"/>
                <a:cs typeface="Georgia"/>
              </a:rPr>
              <a:t> </a:t>
            </a:r>
            <a:r>
              <a:rPr sz="2176" spc="-8" dirty="0">
                <a:latin typeface="Georgia"/>
                <a:cs typeface="Georgia"/>
              </a:rPr>
              <a:t>learn:</a:t>
            </a:r>
            <a:endParaRPr sz="2176" dirty="0">
              <a:latin typeface="Georgia"/>
              <a:cs typeface="Georgia"/>
            </a:endParaRPr>
          </a:p>
          <a:p>
            <a:pPr marL="488893" indent="-279673">
              <a:spcBef>
                <a:spcPts val="597"/>
              </a:spcBef>
              <a:buClr>
                <a:srgbClr val="3333B2"/>
              </a:buClr>
              <a:buAutoNum type="arabicPeriod"/>
              <a:tabLst>
                <a:tab pos="489960" algn="l"/>
              </a:tabLst>
            </a:pPr>
            <a:r>
              <a:rPr sz="2176" spc="-34" dirty="0">
                <a:latin typeface="Georgia"/>
                <a:cs typeface="Georgia"/>
              </a:rPr>
              <a:t>Find</a:t>
            </a:r>
            <a:r>
              <a:rPr sz="2176" dirty="0">
                <a:latin typeface="Georgia"/>
                <a:cs typeface="Georgia"/>
              </a:rPr>
              <a:t> </a:t>
            </a:r>
            <a:r>
              <a:rPr sz="2176" b="1" dirty="0">
                <a:solidFill>
                  <a:srgbClr val="0046FF"/>
                </a:solidFill>
                <a:latin typeface="Cambria"/>
                <a:cs typeface="Cambria"/>
              </a:rPr>
              <a:t>solutions</a:t>
            </a:r>
            <a:endParaRPr sz="2176" dirty="0">
              <a:latin typeface="Cambria"/>
              <a:cs typeface="Cambria"/>
            </a:endParaRPr>
          </a:p>
          <a:p>
            <a:pPr marL="984504" lvl="1" indent="-310942">
              <a:spcBef>
                <a:spcPts val="764"/>
              </a:spcBef>
              <a:buClr>
                <a:srgbClr val="3333B2"/>
              </a:buClr>
              <a:buSzPct val="111764"/>
              <a:buFont typeface="Arial" panose="020B0604020202020204" pitchFamily="34" charset="0"/>
              <a:buChar char="•"/>
              <a:tabLst>
                <a:tab pos="915873" algn="l"/>
              </a:tabLst>
            </a:pPr>
            <a:r>
              <a:rPr sz="1814" spc="-25" dirty="0">
                <a:latin typeface="Georgia"/>
                <a:cs typeface="Georgia"/>
              </a:rPr>
              <a:t>A</a:t>
            </a:r>
            <a:r>
              <a:rPr sz="1814" spc="51" dirty="0">
                <a:latin typeface="Georgia"/>
                <a:cs typeface="Georgia"/>
              </a:rPr>
              <a:t> </a:t>
            </a:r>
            <a:r>
              <a:rPr sz="1814" spc="-8" dirty="0">
                <a:latin typeface="Georgia"/>
                <a:cs typeface="Georgia"/>
              </a:rPr>
              <a:t>program</a:t>
            </a:r>
            <a:r>
              <a:rPr sz="1814" spc="42" dirty="0">
                <a:latin typeface="Georgia"/>
                <a:cs typeface="Georgia"/>
              </a:rPr>
              <a:t> </a:t>
            </a:r>
            <a:r>
              <a:rPr sz="1814" dirty="0">
                <a:latin typeface="Georgia"/>
                <a:cs typeface="Georgia"/>
              </a:rPr>
              <a:t>that</a:t>
            </a:r>
            <a:r>
              <a:rPr sz="1814" spc="51" dirty="0">
                <a:latin typeface="Georgia"/>
                <a:cs typeface="Georgia"/>
              </a:rPr>
              <a:t> </a:t>
            </a:r>
            <a:r>
              <a:rPr sz="1814" spc="-8" dirty="0">
                <a:latin typeface="Georgia"/>
                <a:cs typeface="Georgia"/>
              </a:rPr>
              <a:t>plays</a:t>
            </a:r>
            <a:r>
              <a:rPr sz="1814" spc="51" dirty="0">
                <a:latin typeface="Georgia"/>
                <a:cs typeface="Georgia"/>
              </a:rPr>
              <a:t> </a:t>
            </a:r>
            <a:r>
              <a:rPr sz="1814" spc="-8" dirty="0">
                <a:latin typeface="Georgia"/>
                <a:cs typeface="Georgia"/>
              </a:rPr>
              <a:t>chess</a:t>
            </a:r>
            <a:r>
              <a:rPr sz="1814" spc="51" dirty="0">
                <a:latin typeface="Georgia"/>
                <a:cs typeface="Georgia"/>
              </a:rPr>
              <a:t> </a:t>
            </a:r>
            <a:r>
              <a:rPr sz="1814" dirty="0">
                <a:latin typeface="Georgia"/>
                <a:cs typeface="Georgia"/>
              </a:rPr>
              <a:t>really</a:t>
            </a:r>
            <a:r>
              <a:rPr sz="1814" spc="51" dirty="0">
                <a:latin typeface="Georgia"/>
                <a:cs typeface="Georgia"/>
              </a:rPr>
              <a:t> </a:t>
            </a:r>
            <a:r>
              <a:rPr sz="1814" spc="8" dirty="0">
                <a:latin typeface="Georgia"/>
                <a:cs typeface="Georgia"/>
              </a:rPr>
              <a:t>well</a:t>
            </a:r>
            <a:endParaRPr sz="1814" dirty="0">
              <a:latin typeface="Georgia"/>
              <a:cs typeface="Georgia"/>
            </a:endParaRPr>
          </a:p>
          <a:p>
            <a:pPr marL="984504" lvl="1" indent="-310942">
              <a:spcBef>
                <a:spcPts val="126"/>
              </a:spcBef>
              <a:buClr>
                <a:srgbClr val="3333B2"/>
              </a:buClr>
              <a:buSzPct val="111764"/>
              <a:buFont typeface="Arial" panose="020B0604020202020204" pitchFamily="34" charset="0"/>
              <a:buChar char="•"/>
              <a:tabLst>
                <a:tab pos="915873" algn="l"/>
              </a:tabLst>
            </a:pPr>
            <a:r>
              <a:rPr sz="1814" spc="-25" dirty="0">
                <a:latin typeface="Georgia"/>
                <a:cs typeface="Georgia"/>
              </a:rPr>
              <a:t>A</a:t>
            </a:r>
            <a:r>
              <a:rPr sz="1814" spc="42" dirty="0">
                <a:latin typeface="Georgia"/>
                <a:cs typeface="Georgia"/>
              </a:rPr>
              <a:t> </a:t>
            </a:r>
            <a:r>
              <a:rPr sz="1814" dirty="0">
                <a:latin typeface="Georgia"/>
                <a:cs typeface="Georgia"/>
              </a:rPr>
              <a:t>manufacturing</a:t>
            </a:r>
            <a:r>
              <a:rPr sz="1814" spc="51" dirty="0">
                <a:latin typeface="Georgia"/>
                <a:cs typeface="Georgia"/>
              </a:rPr>
              <a:t> </a:t>
            </a:r>
            <a:r>
              <a:rPr sz="1814" spc="-8" dirty="0">
                <a:latin typeface="Georgia"/>
                <a:cs typeface="Georgia"/>
              </a:rPr>
              <a:t>robot</a:t>
            </a:r>
            <a:r>
              <a:rPr sz="1814" spc="51" dirty="0">
                <a:latin typeface="Georgia"/>
                <a:cs typeface="Georgia"/>
              </a:rPr>
              <a:t> </a:t>
            </a:r>
            <a:r>
              <a:rPr sz="1814" spc="8" dirty="0">
                <a:latin typeface="Georgia"/>
                <a:cs typeface="Georgia"/>
              </a:rPr>
              <a:t>with</a:t>
            </a:r>
            <a:r>
              <a:rPr sz="1814" spc="51" dirty="0">
                <a:latin typeface="Georgia"/>
                <a:cs typeface="Georgia"/>
              </a:rPr>
              <a:t> </a:t>
            </a:r>
            <a:r>
              <a:rPr sz="1814" spc="17" dirty="0">
                <a:latin typeface="Georgia"/>
                <a:cs typeface="Georgia"/>
              </a:rPr>
              <a:t>a</a:t>
            </a:r>
            <a:r>
              <a:rPr sz="1814" spc="51" dirty="0">
                <a:latin typeface="Georgia"/>
                <a:cs typeface="Georgia"/>
              </a:rPr>
              <a:t> </a:t>
            </a:r>
            <a:r>
              <a:rPr sz="1814" spc="-17" dirty="0">
                <a:latin typeface="Georgia"/>
                <a:cs typeface="Georgia"/>
              </a:rPr>
              <a:t>specific</a:t>
            </a:r>
            <a:r>
              <a:rPr sz="1814" spc="51" dirty="0">
                <a:latin typeface="Georgia"/>
                <a:cs typeface="Georgia"/>
              </a:rPr>
              <a:t> </a:t>
            </a:r>
            <a:r>
              <a:rPr sz="1814" spc="-8" dirty="0">
                <a:latin typeface="Georgia"/>
                <a:cs typeface="Georgia"/>
              </a:rPr>
              <a:t>purpose</a:t>
            </a:r>
            <a:endParaRPr sz="1814" dirty="0">
              <a:latin typeface="Georgia"/>
              <a:cs typeface="Georgia"/>
            </a:endParaRPr>
          </a:p>
          <a:p>
            <a:pPr marL="488893" indent="-279673">
              <a:spcBef>
                <a:spcPts val="799"/>
              </a:spcBef>
              <a:buClr>
                <a:srgbClr val="3333B2"/>
              </a:buClr>
              <a:buFont typeface="Georgia"/>
              <a:buAutoNum type="arabicPeriod"/>
              <a:tabLst>
                <a:tab pos="489960" algn="l"/>
              </a:tabLst>
            </a:pPr>
            <a:r>
              <a:rPr sz="2176" b="1" dirty="0">
                <a:solidFill>
                  <a:srgbClr val="0046FF"/>
                </a:solidFill>
                <a:latin typeface="Cambria"/>
                <a:cs typeface="Cambria"/>
              </a:rPr>
              <a:t>Adapt</a:t>
            </a:r>
            <a:r>
              <a:rPr sz="2176" b="1" spc="118" dirty="0">
                <a:solidFill>
                  <a:srgbClr val="0046FF"/>
                </a:solidFill>
                <a:latin typeface="Cambria"/>
                <a:cs typeface="Cambria"/>
              </a:rPr>
              <a:t> </a:t>
            </a:r>
            <a:r>
              <a:rPr sz="2176" b="1" dirty="0">
                <a:solidFill>
                  <a:srgbClr val="0046FF"/>
                </a:solidFill>
                <a:latin typeface="Cambria"/>
                <a:cs typeface="Cambria"/>
              </a:rPr>
              <a:t>online</a:t>
            </a:r>
            <a:r>
              <a:rPr sz="2176" dirty="0">
                <a:latin typeface="Georgia"/>
                <a:cs typeface="Georgia"/>
              </a:rPr>
              <a:t>,</a:t>
            </a:r>
            <a:r>
              <a:rPr sz="2176" spc="59" dirty="0">
                <a:latin typeface="Georgia"/>
                <a:cs typeface="Georgia"/>
              </a:rPr>
              <a:t> </a:t>
            </a:r>
            <a:r>
              <a:rPr sz="2176" dirty="0">
                <a:latin typeface="Georgia"/>
                <a:cs typeface="Georgia"/>
              </a:rPr>
              <a:t>deal</a:t>
            </a:r>
            <a:r>
              <a:rPr sz="2176" spc="67" dirty="0">
                <a:latin typeface="Georgia"/>
                <a:cs typeface="Georgia"/>
              </a:rPr>
              <a:t> </a:t>
            </a:r>
            <a:r>
              <a:rPr sz="2176" spc="8" dirty="0">
                <a:latin typeface="Georgia"/>
                <a:cs typeface="Georgia"/>
              </a:rPr>
              <a:t>with</a:t>
            </a:r>
            <a:r>
              <a:rPr sz="2176" spc="59" dirty="0">
                <a:latin typeface="Georgia"/>
                <a:cs typeface="Georgia"/>
              </a:rPr>
              <a:t> </a:t>
            </a:r>
            <a:r>
              <a:rPr sz="2176" spc="-8" dirty="0">
                <a:latin typeface="Georgia"/>
                <a:cs typeface="Georgia"/>
              </a:rPr>
              <a:t>unforeseen</a:t>
            </a:r>
            <a:r>
              <a:rPr sz="2176" spc="59" dirty="0">
                <a:latin typeface="Georgia"/>
                <a:cs typeface="Georgia"/>
              </a:rPr>
              <a:t> </a:t>
            </a:r>
            <a:r>
              <a:rPr sz="2176" spc="-17" dirty="0">
                <a:latin typeface="Georgia"/>
                <a:cs typeface="Georgia"/>
              </a:rPr>
              <a:t>circumstances</a:t>
            </a:r>
            <a:endParaRPr sz="2176" dirty="0">
              <a:latin typeface="Georgia"/>
              <a:cs typeface="Georgia"/>
            </a:endParaRPr>
          </a:p>
          <a:p>
            <a:pPr marL="984504" lvl="1" indent="-310942">
              <a:spcBef>
                <a:spcPts val="764"/>
              </a:spcBef>
              <a:buClr>
                <a:srgbClr val="3333B2"/>
              </a:buClr>
              <a:buSzPct val="111764"/>
              <a:buFont typeface="Arial" panose="020B0604020202020204" pitchFamily="34" charset="0"/>
              <a:buChar char="•"/>
              <a:tabLst>
                <a:tab pos="915873" algn="l"/>
              </a:tabLst>
            </a:pPr>
            <a:r>
              <a:rPr sz="1814" spc="-25" dirty="0">
                <a:latin typeface="Georgia"/>
                <a:cs typeface="Georgia"/>
              </a:rPr>
              <a:t>A</a:t>
            </a:r>
            <a:r>
              <a:rPr sz="1814" spc="51" dirty="0">
                <a:latin typeface="Georgia"/>
                <a:cs typeface="Georgia"/>
              </a:rPr>
              <a:t> </a:t>
            </a:r>
            <a:r>
              <a:rPr sz="1814" spc="-8" dirty="0">
                <a:latin typeface="Georgia"/>
                <a:cs typeface="Georgia"/>
              </a:rPr>
              <a:t>chess</a:t>
            </a:r>
            <a:r>
              <a:rPr sz="1814" spc="59" dirty="0">
                <a:latin typeface="Georgia"/>
                <a:cs typeface="Georgia"/>
              </a:rPr>
              <a:t> </a:t>
            </a:r>
            <a:r>
              <a:rPr sz="1814" spc="-8" dirty="0">
                <a:latin typeface="Georgia"/>
                <a:cs typeface="Georgia"/>
              </a:rPr>
              <a:t>program</a:t>
            </a:r>
            <a:r>
              <a:rPr sz="1814" spc="59" dirty="0">
                <a:latin typeface="Georgia"/>
                <a:cs typeface="Georgia"/>
              </a:rPr>
              <a:t> </a:t>
            </a:r>
            <a:r>
              <a:rPr sz="1814" dirty="0">
                <a:latin typeface="Georgia"/>
                <a:cs typeface="Georgia"/>
              </a:rPr>
              <a:t>that</a:t>
            </a:r>
            <a:r>
              <a:rPr sz="1814" spc="59" dirty="0">
                <a:latin typeface="Georgia"/>
                <a:cs typeface="Georgia"/>
              </a:rPr>
              <a:t> </a:t>
            </a:r>
            <a:r>
              <a:rPr sz="1814" dirty="0">
                <a:latin typeface="Georgia"/>
                <a:cs typeface="Georgia"/>
              </a:rPr>
              <a:t>can</a:t>
            </a:r>
            <a:r>
              <a:rPr sz="1814" spc="59" dirty="0">
                <a:latin typeface="Georgia"/>
                <a:cs typeface="Georgia"/>
              </a:rPr>
              <a:t> </a:t>
            </a:r>
            <a:r>
              <a:rPr sz="1814" spc="-8" dirty="0">
                <a:latin typeface="Georgia"/>
                <a:cs typeface="Georgia"/>
              </a:rPr>
              <a:t>learn</a:t>
            </a:r>
            <a:r>
              <a:rPr sz="1814" spc="51" dirty="0">
                <a:latin typeface="Georgia"/>
                <a:cs typeface="Georgia"/>
              </a:rPr>
              <a:t> </a:t>
            </a:r>
            <a:r>
              <a:rPr sz="1814" dirty="0">
                <a:latin typeface="Georgia"/>
                <a:cs typeface="Georgia"/>
              </a:rPr>
              <a:t>to</a:t>
            </a:r>
            <a:r>
              <a:rPr sz="1814" spc="59" dirty="0">
                <a:latin typeface="Georgia"/>
                <a:cs typeface="Georgia"/>
              </a:rPr>
              <a:t> </a:t>
            </a:r>
            <a:r>
              <a:rPr sz="1814" spc="-8" dirty="0">
                <a:latin typeface="Georgia"/>
                <a:cs typeface="Georgia"/>
              </a:rPr>
              <a:t>adapt</a:t>
            </a:r>
            <a:r>
              <a:rPr sz="1814" spc="59" dirty="0">
                <a:latin typeface="Georgia"/>
                <a:cs typeface="Georgia"/>
              </a:rPr>
              <a:t> </a:t>
            </a:r>
            <a:r>
              <a:rPr sz="1814" dirty="0">
                <a:latin typeface="Georgia"/>
                <a:cs typeface="Georgia"/>
              </a:rPr>
              <a:t>to</a:t>
            </a:r>
            <a:r>
              <a:rPr sz="1814" spc="59" dirty="0">
                <a:latin typeface="Georgia"/>
                <a:cs typeface="Georgia"/>
              </a:rPr>
              <a:t> </a:t>
            </a:r>
            <a:r>
              <a:rPr sz="1814" spc="-8" dirty="0">
                <a:latin typeface="Georgia"/>
                <a:cs typeface="Georgia"/>
              </a:rPr>
              <a:t>you</a:t>
            </a:r>
            <a:endParaRPr sz="1814" dirty="0">
              <a:latin typeface="Georgia"/>
              <a:cs typeface="Georgia"/>
            </a:endParaRPr>
          </a:p>
          <a:p>
            <a:pPr marL="984504" lvl="1" indent="-310942">
              <a:spcBef>
                <a:spcPts val="126"/>
              </a:spcBef>
              <a:buClr>
                <a:srgbClr val="3333B2"/>
              </a:buClr>
              <a:buSzPct val="111764"/>
              <a:buFont typeface="Arial" panose="020B0604020202020204" pitchFamily="34" charset="0"/>
              <a:buChar char="•"/>
              <a:tabLst>
                <a:tab pos="915873" algn="l"/>
              </a:tabLst>
            </a:pPr>
            <a:r>
              <a:rPr sz="1814" spc="-25" dirty="0">
                <a:latin typeface="Georgia"/>
                <a:cs typeface="Georgia"/>
              </a:rPr>
              <a:t>A</a:t>
            </a:r>
            <a:r>
              <a:rPr sz="1814" spc="59" dirty="0">
                <a:latin typeface="Georgia"/>
                <a:cs typeface="Georgia"/>
              </a:rPr>
              <a:t> </a:t>
            </a:r>
            <a:r>
              <a:rPr sz="1814" spc="-8" dirty="0">
                <a:latin typeface="Georgia"/>
                <a:cs typeface="Georgia"/>
              </a:rPr>
              <a:t>robot</a:t>
            </a:r>
            <a:r>
              <a:rPr sz="1814" spc="59" dirty="0">
                <a:latin typeface="Georgia"/>
                <a:cs typeface="Georgia"/>
              </a:rPr>
              <a:t> </a:t>
            </a:r>
            <a:r>
              <a:rPr sz="1814" dirty="0">
                <a:latin typeface="Georgia"/>
                <a:cs typeface="Georgia"/>
              </a:rPr>
              <a:t>that</a:t>
            </a:r>
            <a:r>
              <a:rPr sz="1814" spc="67" dirty="0">
                <a:latin typeface="Georgia"/>
                <a:cs typeface="Georgia"/>
              </a:rPr>
              <a:t> </a:t>
            </a:r>
            <a:r>
              <a:rPr sz="1814" dirty="0">
                <a:latin typeface="Georgia"/>
                <a:cs typeface="Georgia"/>
              </a:rPr>
              <a:t>can</a:t>
            </a:r>
            <a:r>
              <a:rPr sz="1814" spc="59" dirty="0">
                <a:latin typeface="Georgia"/>
                <a:cs typeface="Georgia"/>
              </a:rPr>
              <a:t> </a:t>
            </a:r>
            <a:r>
              <a:rPr sz="1814" spc="-8" dirty="0">
                <a:latin typeface="Georgia"/>
                <a:cs typeface="Georgia"/>
              </a:rPr>
              <a:t>learn</a:t>
            </a:r>
            <a:r>
              <a:rPr sz="1814" spc="67" dirty="0">
                <a:latin typeface="Georgia"/>
                <a:cs typeface="Georgia"/>
              </a:rPr>
              <a:t> </a:t>
            </a:r>
            <a:r>
              <a:rPr sz="1814" dirty="0">
                <a:latin typeface="Georgia"/>
                <a:cs typeface="Georgia"/>
              </a:rPr>
              <a:t>to</a:t>
            </a:r>
            <a:r>
              <a:rPr sz="1814" spc="59" dirty="0">
                <a:latin typeface="Georgia"/>
                <a:cs typeface="Georgia"/>
              </a:rPr>
              <a:t> </a:t>
            </a:r>
            <a:r>
              <a:rPr sz="1814" dirty="0">
                <a:latin typeface="Georgia"/>
                <a:cs typeface="Georgia"/>
              </a:rPr>
              <a:t>navigate</a:t>
            </a:r>
            <a:r>
              <a:rPr sz="1814" spc="59" dirty="0">
                <a:latin typeface="Georgia"/>
                <a:cs typeface="Georgia"/>
              </a:rPr>
              <a:t> </a:t>
            </a:r>
            <a:r>
              <a:rPr sz="1814" spc="-8" dirty="0">
                <a:latin typeface="Georgia"/>
                <a:cs typeface="Georgia"/>
              </a:rPr>
              <a:t>unknown</a:t>
            </a:r>
            <a:r>
              <a:rPr sz="1814" spc="67" dirty="0">
                <a:latin typeface="Georgia"/>
                <a:cs typeface="Georgia"/>
              </a:rPr>
              <a:t> </a:t>
            </a:r>
            <a:r>
              <a:rPr sz="1814" spc="-8" dirty="0">
                <a:latin typeface="Georgia"/>
                <a:cs typeface="Georgia"/>
              </a:rPr>
              <a:t>terrains</a:t>
            </a:r>
            <a:endParaRPr sz="1814" dirty="0">
              <a:latin typeface="Georgia"/>
              <a:cs typeface="Georgia"/>
            </a:endParaRPr>
          </a:p>
          <a:p>
            <a:pPr marL="543647" indent="-310942">
              <a:spcBef>
                <a:spcPts val="1629"/>
              </a:spcBef>
              <a:buClr>
                <a:srgbClr val="3333B2"/>
              </a:buClr>
              <a:buSzPct val="110526"/>
              <a:buFont typeface="Arial" panose="020B0604020202020204" pitchFamily="34" charset="0"/>
              <a:buChar char="•"/>
              <a:tabLst>
                <a:tab pos="489960" algn="l"/>
              </a:tabLst>
            </a:pPr>
            <a:r>
              <a:rPr sz="2176" spc="-25" dirty="0">
                <a:latin typeface="Georgia"/>
                <a:cs typeface="Georgia"/>
              </a:rPr>
              <a:t>Reinforcement</a:t>
            </a:r>
            <a:r>
              <a:rPr sz="2176" spc="75" dirty="0">
                <a:latin typeface="Georgia"/>
                <a:cs typeface="Georgia"/>
              </a:rPr>
              <a:t> </a:t>
            </a:r>
            <a:r>
              <a:rPr sz="2176" spc="-8" dirty="0">
                <a:latin typeface="Georgia"/>
                <a:cs typeface="Georgia"/>
              </a:rPr>
              <a:t>learning</a:t>
            </a:r>
            <a:r>
              <a:rPr sz="2176" spc="75" dirty="0">
                <a:latin typeface="Georgia"/>
                <a:cs typeface="Georgia"/>
              </a:rPr>
              <a:t> </a:t>
            </a:r>
            <a:r>
              <a:rPr sz="2176" spc="-8" dirty="0">
                <a:latin typeface="Georgia"/>
                <a:cs typeface="Georgia"/>
              </a:rPr>
              <a:t>can</a:t>
            </a:r>
            <a:r>
              <a:rPr sz="2176" spc="75" dirty="0">
                <a:latin typeface="Georgia"/>
                <a:cs typeface="Georgia"/>
              </a:rPr>
              <a:t> </a:t>
            </a:r>
            <a:r>
              <a:rPr sz="2176" spc="-17" dirty="0">
                <a:latin typeface="Georgia"/>
                <a:cs typeface="Georgia"/>
              </a:rPr>
              <a:t>provide</a:t>
            </a:r>
            <a:r>
              <a:rPr sz="2176" spc="84" dirty="0">
                <a:latin typeface="Georgia"/>
                <a:cs typeface="Georgia"/>
              </a:rPr>
              <a:t> </a:t>
            </a:r>
            <a:r>
              <a:rPr sz="2176" spc="-17" dirty="0">
                <a:latin typeface="Georgia"/>
                <a:cs typeface="Georgia"/>
              </a:rPr>
              <a:t>algorithms</a:t>
            </a:r>
            <a:r>
              <a:rPr sz="2176" spc="75" dirty="0">
                <a:latin typeface="Georgia"/>
                <a:cs typeface="Georgia"/>
              </a:rPr>
              <a:t> </a:t>
            </a:r>
            <a:r>
              <a:rPr sz="2176" spc="-25" dirty="0">
                <a:latin typeface="Georgia"/>
                <a:cs typeface="Georgia"/>
              </a:rPr>
              <a:t>for</a:t>
            </a:r>
            <a:r>
              <a:rPr sz="2176" spc="75" dirty="0">
                <a:latin typeface="Georgia"/>
                <a:cs typeface="Georgia"/>
              </a:rPr>
              <a:t> </a:t>
            </a:r>
            <a:r>
              <a:rPr sz="2176" spc="-8" dirty="0">
                <a:latin typeface="Georgia"/>
                <a:cs typeface="Georgia"/>
              </a:rPr>
              <a:t>both</a:t>
            </a:r>
            <a:r>
              <a:rPr sz="2176" spc="75" dirty="0">
                <a:latin typeface="Georgia"/>
                <a:cs typeface="Georgia"/>
              </a:rPr>
              <a:t> </a:t>
            </a:r>
            <a:r>
              <a:rPr sz="2176" spc="-17" dirty="0">
                <a:latin typeface="Georgia"/>
                <a:cs typeface="Georgia"/>
              </a:rPr>
              <a:t>cases</a:t>
            </a:r>
            <a:endParaRPr sz="2176" dirty="0">
              <a:latin typeface="Georgia"/>
              <a:cs typeface="Georgia"/>
            </a:endParaRPr>
          </a:p>
          <a:p>
            <a:pPr marL="544714" marR="51238" indent="-310942">
              <a:lnSpc>
                <a:spcPct val="104900"/>
              </a:lnSpc>
              <a:spcBef>
                <a:spcPts val="504"/>
              </a:spcBef>
              <a:buClr>
                <a:srgbClr val="3333B2"/>
              </a:buClr>
              <a:buSzPct val="110526"/>
              <a:buFont typeface="Arial" panose="020B0604020202020204" pitchFamily="34" charset="0"/>
              <a:buChar char="•"/>
              <a:tabLst>
                <a:tab pos="489960" algn="l"/>
              </a:tabLst>
            </a:pPr>
            <a:r>
              <a:rPr sz="2176" spc="-17" dirty="0">
                <a:latin typeface="Georgia"/>
                <a:cs typeface="Georgia"/>
              </a:rPr>
              <a:t>Note</a:t>
            </a:r>
            <a:r>
              <a:rPr sz="2176" spc="67" dirty="0">
                <a:latin typeface="Georgia"/>
                <a:cs typeface="Georgia"/>
              </a:rPr>
              <a:t> </a:t>
            </a:r>
            <a:r>
              <a:rPr sz="2176" spc="-8" dirty="0">
                <a:latin typeface="Georgia"/>
                <a:cs typeface="Georgia"/>
              </a:rPr>
              <a:t>that</a:t>
            </a:r>
            <a:r>
              <a:rPr sz="2176" spc="67" dirty="0">
                <a:latin typeface="Georgia"/>
                <a:cs typeface="Georgia"/>
              </a:rPr>
              <a:t> </a:t>
            </a:r>
            <a:r>
              <a:rPr sz="2176" dirty="0">
                <a:latin typeface="Georgia"/>
                <a:cs typeface="Georgia"/>
              </a:rPr>
              <a:t>the</a:t>
            </a:r>
            <a:r>
              <a:rPr sz="2176" spc="67" dirty="0">
                <a:latin typeface="Georgia"/>
                <a:cs typeface="Georgia"/>
              </a:rPr>
              <a:t> </a:t>
            </a:r>
            <a:r>
              <a:rPr sz="2176" spc="-8" dirty="0">
                <a:latin typeface="Georgia"/>
                <a:cs typeface="Georgia"/>
              </a:rPr>
              <a:t>second</a:t>
            </a:r>
            <a:r>
              <a:rPr sz="2176" spc="67" dirty="0">
                <a:latin typeface="Georgia"/>
                <a:cs typeface="Georgia"/>
              </a:rPr>
              <a:t> </a:t>
            </a:r>
            <a:r>
              <a:rPr sz="2176" spc="-17" dirty="0">
                <a:latin typeface="Georgia"/>
                <a:cs typeface="Georgia"/>
              </a:rPr>
              <a:t>point</a:t>
            </a:r>
            <a:r>
              <a:rPr sz="2176" spc="67" dirty="0">
                <a:latin typeface="Georgia"/>
                <a:cs typeface="Georgia"/>
              </a:rPr>
              <a:t> </a:t>
            </a:r>
            <a:r>
              <a:rPr sz="2176" spc="-34" dirty="0">
                <a:latin typeface="Georgia"/>
                <a:cs typeface="Georgia"/>
              </a:rPr>
              <a:t>is</a:t>
            </a:r>
            <a:r>
              <a:rPr sz="2176" spc="67" dirty="0">
                <a:latin typeface="Georgia"/>
                <a:cs typeface="Georgia"/>
              </a:rPr>
              <a:t> </a:t>
            </a:r>
            <a:r>
              <a:rPr sz="2176" spc="-17" dirty="0">
                <a:latin typeface="Georgia"/>
                <a:cs typeface="Georgia"/>
              </a:rPr>
              <a:t>not</a:t>
            </a:r>
            <a:r>
              <a:rPr sz="2176" spc="67" dirty="0">
                <a:latin typeface="Georgia"/>
                <a:cs typeface="Georgia"/>
              </a:rPr>
              <a:t> </a:t>
            </a:r>
            <a:r>
              <a:rPr sz="2176" spc="8" dirty="0">
                <a:latin typeface="Georgia"/>
                <a:cs typeface="Georgia"/>
              </a:rPr>
              <a:t>(just)</a:t>
            </a:r>
            <a:r>
              <a:rPr sz="2176" spc="75" dirty="0">
                <a:latin typeface="Georgia"/>
                <a:cs typeface="Georgia"/>
              </a:rPr>
              <a:t> </a:t>
            </a:r>
            <a:r>
              <a:rPr sz="2176" spc="-8" dirty="0">
                <a:latin typeface="Georgia"/>
                <a:cs typeface="Georgia"/>
              </a:rPr>
              <a:t>about</a:t>
            </a:r>
            <a:r>
              <a:rPr sz="2176" spc="67" dirty="0">
                <a:latin typeface="Georgia"/>
                <a:cs typeface="Georgia"/>
              </a:rPr>
              <a:t> </a:t>
            </a:r>
            <a:r>
              <a:rPr sz="2176" spc="-8" dirty="0">
                <a:latin typeface="Georgia"/>
                <a:cs typeface="Georgia"/>
              </a:rPr>
              <a:t>generalization</a:t>
            </a:r>
            <a:r>
              <a:rPr sz="2176" spc="67" dirty="0">
                <a:latin typeface="Georgia"/>
                <a:cs typeface="Georgia"/>
              </a:rPr>
              <a:t> </a:t>
            </a:r>
            <a:r>
              <a:rPr sz="2176" spc="252" dirty="0">
                <a:latin typeface="Georgia"/>
                <a:cs typeface="Georgia"/>
              </a:rPr>
              <a:t>—</a:t>
            </a:r>
            <a:r>
              <a:rPr sz="2176" spc="67" dirty="0">
                <a:latin typeface="Georgia"/>
                <a:cs typeface="Georgia"/>
              </a:rPr>
              <a:t> </a:t>
            </a:r>
            <a:r>
              <a:rPr sz="2176" spc="-17" dirty="0">
                <a:latin typeface="Georgia"/>
                <a:cs typeface="Georgia"/>
              </a:rPr>
              <a:t>it</a:t>
            </a:r>
            <a:r>
              <a:rPr sz="2176" spc="67" dirty="0">
                <a:latin typeface="Georgia"/>
                <a:cs typeface="Georgia"/>
              </a:rPr>
              <a:t> </a:t>
            </a:r>
            <a:r>
              <a:rPr sz="2176" spc="-34" dirty="0">
                <a:latin typeface="Georgia"/>
                <a:cs typeface="Georgia"/>
              </a:rPr>
              <a:t>is</a:t>
            </a:r>
            <a:r>
              <a:rPr sz="2176" spc="67" dirty="0">
                <a:latin typeface="Georgia"/>
                <a:cs typeface="Georgia"/>
              </a:rPr>
              <a:t> </a:t>
            </a:r>
            <a:r>
              <a:rPr sz="2176" spc="-8" dirty="0">
                <a:latin typeface="Georgia"/>
                <a:cs typeface="Georgia"/>
              </a:rPr>
              <a:t>about</a:t>
            </a:r>
            <a:r>
              <a:rPr sz="2176" spc="67" dirty="0">
                <a:latin typeface="Georgia"/>
                <a:cs typeface="Georgia"/>
              </a:rPr>
              <a:t> </a:t>
            </a:r>
            <a:r>
              <a:rPr sz="2176" spc="-17" dirty="0">
                <a:latin typeface="Georgia"/>
                <a:cs typeface="Georgia"/>
              </a:rPr>
              <a:t>continuing</a:t>
            </a:r>
            <a:r>
              <a:rPr sz="2176" spc="67" dirty="0">
                <a:latin typeface="Georgia"/>
                <a:cs typeface="Georgia"/>
              </a:rPr>
              <a:t> </a:t>
            </a:r>
            <a:r>
              <a:rPr sz="2176" spc="-8" dirty="0">
                <a:latin typeface="Georgia"/>
                <a:cs typeface="Georgia"/>
              </a:rPr>
              <a:t>to </a:t>
            </a:r>
            <a:r>
              <a:rPr sz="2176" spc="-353" dirty="0">
                <a:latin typeface="Georgia"/>
                <a:cs typeface="Georgia"/>
              </a:rPr>
              <a:t> </a:t>
            </a:r>
            <a:r>
              <a:rPr sz="2176" spc="-8" dirty="0">
                <a:latin typeface="Georgia"/>
                <a:cs typeface="Georgia"/>
              </a:rPr>
              <a:t>learn</a:t>
            </a:r>
            <a:r>
              <a:rPr sz="2176" spc="59" dirty="0">
                <a:latin typeface="Georgia"/>
                <a:cs typeface="Georgia"/>
              </a:rPr>
              <a:t> </a:t>
            </a:r>
            <a:r>
              <a:rPr sz="2176" spc="-17" dirty="0">
                <a:latin typeface="Georgia"/>
                <a:cs typeface="Georgia"/>
              </a:rPr>
              <a:t>efficiently</a:t>
            </a:r>
            <a:r>
              <a:rPr sz="2176" spc="59" dirty="0">
                <a:latin typeface="Georgia"/>
                <a:cs typeface="Georgia"/>
              </a:rPr>
              <a:t> </a:t>
            </a:r>
            <a:r>
              <a:rPr sz="2176" spc="-8" dirty="0">
                <a:latin typeface="Georgia"/>
                <a:cs typeface="Georgia"/>
              </a:rPr>
              <a:t>online,</a:t>
            </a:r>
            <a:r>
              <a:rPr sz="2176" spc="59" dirty="0">
                <a:latin typeface="Georgia"/>
                <a:cs typeface="Georgia"/>
              </a:rPr>
              <a:t> </a:t>
            </a:r>
            <a:r>
              <a:rPr sz="2176" spc="-17" dirty="0">
                <a:latin typeface="Georgia"/>
                <a:cs typeface="Georgia"/>
              </a:rPr>
              <a:t>during</a:t>
            </a:r>
            <a:r>
              <a:rPr sz="2176" spc="59" dirty="0">
                <a:latin typeface="Georgia"/>
                <a:cs typeface="Georgia"/>
              </a:rPr>
              <a:t> </a:t>
            </a:r>
            <a:r>
              <a:rPr sz="2176" spc="-17" dirty="0">
                <a:latin typeface="Georgia"/>
                <a:cs typeface="Georgia"/>
              </a:rPr>
              <a:t>operation</a:t>
            </a:r>
            <a:endParaRPr sz="2176" dirty="0">
              <a:latin typeface="Georgia"/>
              <a:cs typeface="Georgia"/>
            </a:endParaRPr>
          </a:p>
        </p:txBody>
      </p:sp>
      <p:sp>
        <p:nvSpPr>
          <p:cNvPr id="4" name="Rectangle 3">
            <a:extLst>
              <a:ext uri="{FF2B5EF4-FFF2-40B4-BE49-F238E27FC236}">
                <a16:creationId xmlns:a16="http://schemas.microsoft.com/office/drawing/2014/main" id="{E1668664-F8BA-84BB-92F6-6951B5C692AD}"/>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34E77FE-216E-0FEE-3D24-0C40EE21B7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2DF26DC3-7694-6314-B1C5-1B16098D2F0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405309252"/>
      </p:ext>
    </p:extLst>
  </p:cSld>
  <p:clrMapOvr>
    <a:masterClrMapping/>
  </p:clrMapOvr>
  <p:transition>
    <p:cu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28880" y="650753"/>
            <a:ext cx="7038579" cy="421371"/>
          </a:xfrm>
          <a:prstGeom prst="rect">
            <a:avLst/>
          </a:prstGeom>
        </p:spPr>
        <p:txBody>
          <a:bodyPr vert="horz" wrap="square" lIns="0" tIns="19214" rIns="0" bIns="0" rtlCol="0" anchor="ctr">
            <a:spAutoFit/>
          </a:bodyPr>
          <a:lstStyle/>
          <a:p>
            <a:pPr marL="21349">
              <a:spcBef>
                <a:spcPts val="151"/>
              </a:spcBef>
            </a:pPr>
            <a:r>
              <a:rPr sz="2902" spc="-42" dirty="0">
                <a:solidFill>
                  <a:srgbClr val="3333B2"/>
                </a:solidFill>
                <a:latin typeface="Georgia"/>
                <a:cs typeface="Georgia"/>
              </a:rPr>
              <a:t>Atari</a:t>
            </a:r>
            <a:r>
              <a:rPr sz="2902" spc="84" dirty="0">
                <a:solidFill>
                  <a:srgbClr val="3333B2"/>
                </a:solidFill>
                <a:latin typeface="Georgia"/>
                <a:cs typeface="Georgia"/>
              </a:rPr>
              <a:t> </a:t>
            </a:r>
            <a:r>
              <a:rPr sz="2902" spc="-51" dirty="0">
                <a:solidFill>
                  <a:srgbClr val="3333B2"/>
                </a:solidFill>
                <a:latin typeface="Georgia"/>
                <a:cs typeface="Georgia"/>
              </a:rPr>
              <a:t>Example:</a:t>
            </a:r>
            <a:r>
              <a:rPr sz="2902" spc="191" dirty="0">
                <a:solidFill>
                  <a:srgbClr val="3333B2"/>
                </a:solidFill>
                <a:latin typeface="Georgia"/>
                <a:cs typeface="Georgia"/>
              </a:rPr>
              <a:t> </a:t>
            </a:r>
            <a:r>
              <a:rPr sz="2902" spc="-59" dirty="0">
                <a:solidFill>
                  <a:srgbClr val="3333B2"/>
                </a:solidFill>
                <a:latin typeface="Georgia"/>
                <a:cs typeface="Georgia"/>
              </a:rPr>
              <a:t>Reinforcement</a:t>
            </a:r>
            <a:r>
              <a:rPr sz="2902" spc="92" dirty="0">
                <a:solidFill>
                  <a:srgbClr val="3333B2"/>
                </a:solidFill>
                <a:latin typeface="Georgia"/>
                <a:cs typeface="Georgia"/>
              </a:rPr>
              <a:t> </a:t>
            </a:r>
            <a:r>
              <a:rPr sz="2902" spc="-51" dirty="0">
                <a:solidFill>
                  <a:srgbClr val="3333B2"/>
                </a:solidFill>
                <a:latin typeface="Georgia"/>
                <a:cs typeface="Georgia"/>
              </a:rPr>
              <a:t>Learning</a:t>
            </a:r>
            <a:endParaRPr sz="2902" dirty="0">
              <a:latin typeface="Georgia"/>
              <a:cs typeface="Georgia"/>
            </a:endParaRPr>
          </a:p>
        </p:txBody>
      </p:sp>
      <p:pic>
        <p:nvPicPr>
          <p:cNvPr id="3" name="object 3"/>
          <p:cNvPicPr/>
          <p:nvPr/>
        </p:nvPicPr>
        <p:blipFill>
          <a:blip r:embed="rId2" cstate="print"/>
          <a:stretch>
            <a:fillRect/>
          </a:stretch>
        </p:blipFill>
        <p:spPr>
          <a:xfrm>
            <a:off x="3398146" y="4344390"/>
            <a:ext cx="2287643" cy="1405035"/>
          </a:xfrm>
          <a:prstGeom prst="rect">
            <a:avLst/>
          </a:prstGeom>
        </p:spPr>
      </p:pic>
      <p:sp>
        <p:nvSpPr>
          <p:cNvPr id="4" name="object 4"/>
          <p:cNvSpPr txBox="1"/>
          <p:nvPr/>
        </p:nvSpPr>
        <p:spPr>
          <a:xfrm>
            <a:off x="2409969" y="1864499"/>
            <a:ext cx="860365" cy="195134"/>
          </a:xfrm>
          <a:prstGeom prst="rect">
            <a:avLst/>
          </a:prstGeom>
        </p:spPr>
        <p:txBody>
          <a:bodyPr vert="horz" wrap="square" lIns="0" tIns="26686" rIns="0" bIns="0" rtlCol="0">
            <a:spAutoFit/>
          </a:bodyPr>
          <a:lstStyle/>
          <a:p>
            <a:pPr marL="21349">
              <a:spcBef>
                <a:spcPts val="210"/>
              </a:spcBef>
            </a:pPr>
            <a:r>
              <a:rPr sz="1093" b="1" spc="17" dirty="0">
                <a:latin typeface="Arial"/>
                <a:cs typeface="Arial"/>
              </a:rPr>
              <a:t>observation</a:t>
            </a:r>
            <a:endParaRPr sz="1093">
              <a:latin typeface="Arial"/>
              <a:cs typeface="Arial"/>
            </a:endParaRPr>
          </a:p>
        </p:txBody>
      </p:sp>
      <p:sp>
        <p:nvSpPr>
          <p:cNvPr id="5" name="object 5"/>
          <p:cNvSpPr txBox="1"/>
          <p:nvPr/>
        </p:nvSpPr>
        <p:spPr>
          <a:xfrm>
            <a:off x="3844112" y="3459901"/>
            <a:ext cx="516647" cy="195134"/>
          </a:xfrm>
          <a:prstGeom prst="rect">
            <a:avLst/>
          </a:prstGeom>
        </p:spPr>
        <p:txBody>
          <a:bodyPr vert="horz" wrap="square" lIns="0" tIns="26686" rIns="0" bIns="0" rtlCol="0">
            <a:spAutoFit/>
          </a:bodyPr>
          <a:lstStyle/>
          <a:p>
            <a:pPr marL="21349">
              <a:spcBef>
                <a:spcPts val="210"/>
              </a:spcBef>
            </a:pPr>
            <a:r>
              <a:rPr sz="1093" b="1" spc="17" dirty="0">
                <a:latin typeface="Arial"/>
                <a:cs typeface="Arial"/>
              </a:rPr>
              <a:t>reward</a:t>
            </a:r>
            <a:endParaRPr sz="1093">
              <a:latin typeface="Arial"/>
              <a:cs typeface="Arial"/>
            </a:endParaRPr>
          </a:p>
        </p:txBody>
      </p:sp>
      <p:sp>
        <p:nvSpPr>
          <p:cNvPr id="6" name="object 6"/>
          <p:cNvSpPr txBox="1"/>
          <p:nvPr/>
        </p:nvSpPr>
        <p:spPr>
          <a:xfrm>
            <a:off x="5936844" y="1864499"/>
            <a:ext cx="467544" cy="195134"/>
          </a:xfrm>
          <a:prstGeom prst="rect">
            <a:avLst/>
          </a:prstGeom>
        </p:spPr>
        <p:txBody>
          <a:bodyPr vert="horz" wrap="square" lIns="0" tIns="26686" rIns="0" bIns="0" rtlCol="0">
            <a:spAutoFit/>
          </a:bodyPr>
          <a:lstStyle/>
          <a:p>
            <a:pPr marL="21349">
              <a:spcBef>
                <a:spcPts val="210"/>
              </a:spcBef>
            </a:pPr>
            <a:r>
              <a:rPr sz="1093" b="1" spc="17" dirty="0">
                <a:latin typeface="Arial"/>
                <a:cs typeface="Arial"/>
              </a:rPr>
              <a:t>act</a:t>
            </a:r>
            <a:r>
              <a:rPr sz="1093" b="1" dirty="0">
                <a:latin typeface="Arial"/>
                <a:cs typeface="Arial"/>
              </a:rPr>
              <a:t>i</a:t>
            </a:r>
            <a:r>
              <a:rPr sz="1093" b="1" spc="25" dirty="0">
                <a:latin typeface="Arial"/>
                <a:cs typeface="Arial"/>
              </a:rPr>
              <a:t>on</a:t>
            </a:r>
            <a:endParaRPr sz="1093">
              <a:latin typeface="Arial"/>
              <a:cs typeface="Arial"/>
            </a:endParaRPr>
          </a:p>
        </p:txBody>
      </p:sp>
      <p:sp>
        <p:nvSpPr>
          <p:cNvPr id="7" name="object 7"/>
          <p:cNvSpPr txBox="1"/>
          <p:nvPr/>
        </p:nvSpPr>
        <p:spPr>
          <a:xfrm>
            <a:off x="6024345" y="2243067"/>
            <a:ext cx="247649" cy="195134"/>
          </a:xfrm>
          <a:prstGeom prst="rect">
            <a:avLst/>
          </a:prstGeom>
        </p:spPr>
        <p:txBody>
          <a:bodyPr vert="horz" wrap="square" lIns="0" tIns="26686" rIns="0" bIns="0" rtlCol="0">
            <a:spAutoFit/>
          </a:bodyPr>
          <a:lstStyle/>
          <a:p>
            <a:pPr marL="64047">
              <a:spcBef>
                <a:spcPts val="210"/>
              </a:spcBef>
            </a:pPr>
            <a:r>
              <a:rPr sz="1093" b="1" i="1" spc="8" dirty="0">
                <a:latin typeface="Arial"/>
                <a:cs typeface="Arial"/>
              </a:rPr>
              <a:t>a</a:t>
            </a:r>
            <a:r>
              <a:rPr sz="1386" b="1" i="1" spc="12" baseline="-25252" dirty="0">
                <a:latin typeface="Arial"/>
                <a:cs typeface="Arial"/>
              </a:rPr>
              <a:t>t</a:t>
            </a:r>
            <a:endParaRPr sz="1386" baseline="-25252">
              <a:latin typeface="Arial"/>
              <a:cs typeface="Arial"/>
            </a:endParaRPr>
          </a:p>
        </p:txBody>
      </p:sp>
      <p:sp>
        <p:nvSpPr>
          <p:cNvPr id="8" name="object 8"/>
          <p:cNvSpPr txBox="1"/>
          <p:nvPr/>
        </p:nvSpPr>
        <p:spPr>
          <a:xfrm>
            <a:off x="4648298" y="3459901"/>
            <a:ext cx="224165" cy="195134"/>
          </a:xfrm>
          <a:prstGeom prst="rect">
            <a:avLst/>
          </a:prstGeom>
        </p:spPr>
        <p:txBody>
          <a:bodyPr vert="horz" wrap="square" lIns="0" tIns="26686" rIns="0" bIns="0" rtlCol="0">
            <a:spAutoFit/>
          </a:bodyPr>
          <a:lstStyle/>
          <a:p>
            <a:pPr marL="64047">
              <a:spcBef>
                <a:spcPts val="210"/>
              </a:spcBef>
            </a:pPr>
            <a:r>
              <a:rPr sz="1093" b="1" i="1" dirty="0">
                <a:latin typeface="Arial"/>
                <a:cs typeface="Arial"/>
              </a:rPr>
              <a:t>r</a:t>
            </a:r>
            <a:r>
              <a:rPr sz="1386" b="1" i="1" baseline="-25252" dirty="0">
                <a:latin typeface="Arial"/>
                <a:cs typeface="Arial"/>
              </a:rPr>
              <a:t>t</a:t>
            </a:r>
            <a:endParaRPr sz="1386" baseline="-25252">
              <a:latin typeface="Arial"/>
              <a:cs typeface="Arial"/>
            </a:endParaRPr>
          </a:p>
        </p:txBody>
      </p:sp>
      <p:sp>
        <p:nvSpPr>
          <p:cNvPr id="9" name="object 9"/>
          <p:cNvSpPr txBox="1"/>
          <p:nvPr/>
        </p:nvSpPr>
        <p:spPr>
          <a:xfrm>
            <a:off x="2712422" y="2243067"/>
            <a:ext cx="256189" cy="195134"/>
          </a:xfrm>
          <a:prstGeom prst="rect">
            <a:avLst/>
          </a:prstGeom>
        </p:spPr>
        <p:txBody>
          <a:bodyPr vert="horz" wrap="square" lIns="0" tIns="26686" rIns="0" bIns="0" rtlCol="0">
            <a:spAutoFit/>
          </a:bodyPr>
          <a:lstStyle/>
          <a:p>
            <a:pPr marL="64047">
              <a:spcBef>
                <a:spcPts val="210"/>
              </a:spcBef>
            </a:pPr>
            <a:r>
              <a:rPr sz="1093" b="1" i="1" spc="8" dirty="0">
                <a:latin typeface="Arial"/>
                <a:cs typeface="Arial"/>
              </a:rPr>
              <a:t>o</a:t>
            </a:r>
            <a:r>
              <a:rPr sz="1386" b="1" i="1" spc="12" baseline="-25252" dirty="0">
                <a:latin typeface="Arial"/>
                <a:cs typeface="Arial"/>
              </a:rPr>
              <a:t>t</a:t>
            </a:r>
            <a:endParaRPr sz="1386" baseline="-25252">
              <a:latin typeface="Arial"/>
              <a:cs typeface="Arial"/>
            </a:endParaRPr>
          </a:p>
        </p:txBody>
      </p:sp>
      <p:grpSp>
        <p:nvGrpSpPr>
          <p:cNvPr id="10" name="object 10"/>
          <p:cNvGrpSpPr/>
          <p:nvPr/>
        </p:nvGrpSpPr>
        <p:grpSpPr>
          <a:xfrm>
            <a:off x="1456444" y="1385595"/>
            <a:ext cx="5764243" cy="3784119"/>
            <a:chOff x="122947" y="406855"/>
            <a:chExt cx="3429000" cy="2251075"/>
          </a:xfrm>
        </p:grpSpPr>
        <p:sp>
          <p:nvSpPr>
            <p:cNvPr id="11" name="object 11"/>
            <p:cNvSpPr/>
            <p:nvPr/>
          </p:nvSpPr>
          <p:spPr>
            <a:xfrm>
              <a:off x="2683273" y="884068"/>
              <a:ext cx="485775" cy="1737360"/>
            </a:xfrm>
            <a:custGeom>
              <a:avLst/>
              <a:gdLst/>
              <a:ahLst/>
              <a:cxnLst/>
              <a:rect l="l" t="t" r="r" b="b"/>
              <a:pathLst>
                <a:path w="485775" h="1737360">
                  <a:moveTo>
                    <a:pt x="0" y="0"/>
                  </a:moveTo>
                  <a:lnTo>
                    <a:pt x="485255" y="0"/>
                  </a:lnTo>
                  <a:lnTo>
                    <a:pt x="485255" y="1737268"/>
                  </a:lnTo>
                  <a:lnTo>
                    <a:pt x="104021" y="1737268"/>
                  </a:lnTo>
                </a:path>
              </a:pathLst>
            </a:custGeom>
            <a:ln w="21447">
              <a:solidFill>
                <a:srgbClr val="FF2600"/>
              </a:solidFill>
            </a:ln>
          </p:spPr>
          <p:txBody>
            <a:bodyPr wrap="square" lIns="0" tIns="0" rIns="0" bIns="0" rtlCol="0"/>
            <a:lstStyle/>
            <a:p>
              <a:endParaRPr sz="3530"/>
            </a:p>
          </p:txBody>
        </p:sp>
        <p:pic>
          <p:nvPicPr>
            <p:cNvPr id="12" name="object 12"/>
            <p:cNvPicPr/>
            <p:nvPr/>
          </p:nvPicPr>
          <p:blipFill>
            <a:blip r:embed="rId3" cstate="print"/>
            <a:stretch>
              <a:fillRect/>
            </a:stretch>
          </p:blipFill>
          <p:spPr>
            <a:xfrm>
              <a:off x="2707938" y="2584875"/>
              <a:ext cx="90080" cy="72922"/>
            </a:xfrm>
            <a:prstGeom prst="rect">
              <a:avLst/>
            </a:prstGeom>
          </p:spPr>
        </p:pic>
        <p:sp>
          <p:nvSpPr>
            <p:cNvPr id="13" name="object 13"/>
            <p:cNvSpPr/>
            <p:nvPr/>
          </p:nvSpPr>
          <p:spPr>
            <a:xfrm>
              <a:off x="1962092" y="1612756"/>
              <a:ext cx="0" cy="381635"/>
            </a:xfrm>
            <a:custGeom>
              <a:avLst/>
              <a:gdLst/>
              <a:ahLst/>
              <a:cxnLst/>
              <a:rect l="l" t="t" r="r" b="b"/>
              <a:pathLst>
                <a:path h="381635">
                  <a:moveTo>
                    <a:pt x="0" y="0"/>
                  </a:moveTo>
                  <a:lnTo>
                    <a:pt x="0" y="381233"/>
                  </a:lnTo>
                </a:path>
              </a:pathLst>
            </a:custGeom>
            <a:ln w="21447">
              <a:solidFill>
                <a:srgbClr val="FF2600"/>
              </a:solidFill>
            </a:ln>
          </p:spPr>
          <p:txBody>
            <a:bodyPr wrap="square" lIns="0" tIns="0" rIns="0" bIns="0" rtlCol="0"/>
            <a:lstStyle/>
            <a:p>
              <a:endParaRPr sz="3530"/>
            </a:p>
          </p:txBody>
        </p:sp>
        <p:pic>
          <p:nvPicPr>
            <p:cNvPr id="14" name="object 14"/>
            <p:cNvPicPr/>
            <p:nvPr/>
          </p:nvPicPr>
          <p:blipFill>
            <a:blip r:embed="rId4" cstate="print"/>
            <a:stretch>
              <a:fillRect/>
            </a:stretch>
          </p:blipFill>
          <p:spPr>
            <a:xfrm>
              <a:off x="1925631" y="1533399"/>
              <a:ext cx="72922" cy="90080"/>
            </a:xfrm>
            <a:prstGeom prst="rect">
              <a:avLst/>
            </a:prstGeom>
          </p:spPr>
        </p:pic>
        <p:pic>
          <p:nvPicPr>
            <p:cNvPr id="15" name="object 15"/>
            <p:cNvPicPr/>
            <p:nvPr/>
          </p:nvPicPr>
          <p:blipFill>
            <a:blip r:embed="rId5" cstate="print"/>
            <a:stretch>
              <a:fillRect/>
            </a:stretch>
          </p:blipFill>
          <p:spPr>
            <a:xfrm>
              <a:off x="1332064" y="406855"/>
              <a:ext cx="1281503" cy="1112628"/>
            </a:xfrm>
            <a:prstGeom prst="rect">
              <a:avLst/>
            </a:prstGeom>
          </p:spPr>
        </p:pic>
        <p:pic>
          <p:nvPicPr>
            <p:cNvPr id="16" name="object 16"/>
            <p:cNvPicPr/>
            <p:nvPr/>
          </p:nvPicPr>
          <p:blipFill>
            <a:blip r:embed="rId6" cstate="print"/>
            <a:stretch>
              <a:fillRect/>
            </a:stretch>
          </p:blipFill>
          <p:spPr>
            <a:xfrm>
              <a:off x="2779788" y="1321066"/>
              <a:ext cx="772119" cy="796704"/>
            </a:xfrm>
            <a:prstGeom prst="rect">
              <a:avLst/>
            </a:prstGeom>
          </p:spPr>
        </p:pic>
        <p:pic>
          <p:nvPicPr>
            <p:cNvPr id="17" name="object 17"/>
            <p:cNvPicPr/>
            <p:nvPr/>
          </p:nvPicPr>
          <p:blipFill>
            <a:blip r:embed="rId7" cstate="print"/>
            <a:stretch>
              <a:fillRect/>
            </a:stretch>
          </p:blipFill>
          <p:spPr>
            <a:xfrm>
              <a:off x="1573352" y="1804152"/>
              <a:ext cx="772119" cy="106217"/>
            </a:xfrm>
            <a:prstGeom prst="rect">
              <a:avLst/>
            </a:prstGeom>
          </p:spPr>
        </p:pic>
        <p:sp>
          <p:nvSpPr>
            <p:cNvPr id="18" name="object 18"/>
            <p:cNvSpPr/>
            <p:nvPr/>
          </p:nvSpPr>
          <p:spPr>
            <a:xfrm>
              <a:off x="704717" y="884068"/>
              <a:ext cx="488315" cy="1737360"/>
            </a:xfrm>
            <a:custGeom>
              <a:avLst/>
              <a:gdLst/>
              <a:ahLst/>
              <a:cxnLst/>
              <a:rect l="l" t="t" r="r" b="b"/>
              <a:pathLst>
                <a:path w="488315" h="1737360">
                  <a:moveTo>
                    <a:pt x="383914" y="0"/>
                  </a:moveTo>
                  <a:lnTo>
                    <a:pt x="0" y="0"/>
                  </a:lnTo>
                  <a:lnTo>
                    <a:pt x="0" y="1737268"/>
                  </a:lnTo>
                  <a:lnTo>
                    <a:pt x="487936" y="1737268"/>
                  </a:lnTo>
                </a:path>
              </a:pathLst>
            </a:custGeom>
            <a:ln w="21447">
              <a:solidFill>
                <a:srgbClr val="FF2600"/>
              </a:solidFill>
            </a:ln>
          </p:spPr>
          <p:txBody>
            <a:bodyPr wrap="square" lIns="0" tIns="0" rIns="0" bIns="0" rtlCol="0"/>
            <a:lstStyle/>
            <a:p>
              <a:endParaRPr sz="3530"/>
            </a:p>
          </p:txBody>
        </p:sp>
        <p:pic>
          <p:nvPicPr>
            <p:cNvPr id="19" name="object 19"/>
            <p:cNvPicPr/>
            <p:nvPr/>
          </p:nvPicPr>
          <p:blipFill>
            <a:blip r:embed="rId8" cstate="print"/>
            <a:stretch>
              <a:fillRect/>
            </a:stretch>
          </p:blipFill>
          <p:spPr>
            <a:xfrm>
              <a:off x="1077908" y="847607"/>
              <a:ext cx="90080" cy="72922"/>
            </a:xfrm>
            <a:prstGeom prst="rect">
              <a:avLst/>
            </a:prstGeom>
          </p:spPr>
        </p:pic>
        <p:pic>
          <p:nvPicPr>
            <p:cNvPr id="20" name="object 20"/>
            <p:cNvPicPr/>
            <p:nvPr/>
          </p:nvPicPr>
          <p:blipFill>
            <a:blip r:embed="rId9" cstate="print"/>
            <a:stretch>
              <a:fillRect/>
            </a:stretch>
          </p:blipFill>
          <p:spPr>
            <a:xfrm>
              <a:off x="122947" y="1272809"/>
              <a:ext cx="1158179" cy="868634"/>
            </a:xfrm>
            <a:prstGeom prst="rect">
              <a:avLst/>
            </a:prstGeom>
          </p:spPr>
        </p:pic>
      </p:grpSp>
      <p:sp>
        <p:nvSpPr>
          <p:cNvPr id="21" name="object 21"/>
          <p:cNvSpPr txBox="1"/>
          <p:nvPr/>
        </p:nvSpPr>
        <p:spPr>
          <a:xfrm>
            <a:off x="7528777" y="2904626"/>
            <a:ext cx="3221571" cy="1464677"/>
          </a:xfrm>
          <a:prstGeom prst="rect">
            <a:avLst/>
          </a:prstGeom>
        </p:spPr>
        <p:txBody>
          <a:bodyPr vert="horz" wrap="square" lIns="0" tIns="74721" rIns="0" bIns="0" rtlCol="0">
            <a:spAutoFit/>
          </a:bodyPr>
          <a:lstStyle/>
          <a:p>
            <a:pPr marL="318101" indent="-255121">
              <a:spcBef>
                <a:spcPts val="589"/>
              </a:spcBef>
              <a:buClr>
                <a:srgbClr val="3333B2"/>
              </a:buClr>
              <a:buSzPct val="110526"/>
              <a:buFont typeface="Lucida Sans Unicode"/>
              <a:buChar char="►"/>
              <a:tabLst>
                <a:tab pos="319168" algn="l"/>
              </a:tabLst>
            </a:pPr>
            <a:r>
              <a:rPr sz="1597" spc="-34" dirty="0">
                <a:latin typeface="Georgia"/>
                <a:cs typeface="Georgia"/>
              </a:rPr>
              <a:t>Rules</a:t>
            </a:r>
            <a:r>
              <a:rPr sz="1597" spc="42" dirty="0">
                <a:latin typeface="Georgia"/>
                <a:cs typeface="Georgia"/>
              </a:rPr>
              <a:t> </a:t>
            </a:r>
            <a:r>
              <a:rPr sz="1597" spc="-17" dirty="0">
                <a:latin typeface="Georgia"/>
                <a:cs typeface="Georgia"/>
              </a:rPr>
              <a:t>of</a:t>
            </a:r>
            <a:r>
              <a:rPr sz="1597" spc="42" dirty="0">
                <a:latin typeface="Georgia"/>
                <a:cs typeface="Georgia"/>
              </a:rPr>
              <a:t> </a:t>
            </a:r>
            <a:r>
              <a:rPr sz="1597" dirty="0">
                <a:latin typeface="Georgia"/>
                <a:cs typeface="Georgia"/>
              </a:rPr>
              <a:t>the</a:t>
            </a:r>
            <a:r>
              <a:rPr sz="1597" spc="51" dirty="0">
                <a:latin typeface="Georgia"/>
                <a:cs typeface="Georgia"/>
              </a:rPr>
              <a:t> </a:t>
            </a:r>
            <a:r>
              <a:rPr sz="1597" spc="8" dirty="0">
                <a:latin typeface="Georgia"/>
                <a:cs typeface="Georgia"/>
              </a:rPr>
              <a:t>game</a:t>
            </a:r>
            <a:r>
              <a:rPr sz="1597" spc="42" dirty="0">
                <a:latin typeface="Georgia"/>
                <a:cs typeface="Georgia"/>
              </a:rPr>
              <a:t> </a:t>
            </a:r>
            <a:r>
              <a:rPr sz="1597" dirty="0">
                <a:latin typeface="Georgia"/>
                <a:cs typeface="Georgia"/>
              </a:rPr>
              <a:t>are</a:t>
            </a:r>
            <a:r>
              <a:rPr sz="1597" spc="42" dirty="0">
                <a:latin typeface="Georgia"/>
                <a:cs typeface="Georgia"/>
              </a:rPr>
              <a:t> </a:t>
            </a:r>
            <a:r>
              <a:rPr sz="1597" spc="-17" dirty="0">
                <a:latin typeface="Georgia"/>
                <a:cs typeface="Georgia"/>
              </a:rPr>
              <a:t>unknown</a:t>
            </a:r>
            <a:endParaRPr sz="1597">
              <a:latin typeface="Georgia"/>
              <a:cs typeface="Georgia"/>
            </a:endParaRPr>
          </a:p>
          <a:p>
            <a:pPr marL="318101" marR="154781" indent="-255121">
              <a:lnSpc>
                <a:spcPct val="104900"/>
              </a:lnSpc>
              <a:spcBef>
                <a:spcPts val="504"/>
              </a:spcBef>
              <a:buClr>
                <a:srgbClr val="3333B2"/>
              </a:buClr>
              <a:buSzPct val="110526"/>
              <a:buFont typeface="Lucida Sans Unicode"/>
              <a:buChar char="►"/>
              <a:tabLst>
                <a:tab pos="319168" algn="l"/>
              </a:tabLst>
            </a:pPr>
            <a:r>
              <a:rPr sz="1597" spc="-25" dirty="0">
                <a:latin typeface="Georgia"/>
                <a:cs typeface="Georgia"/>
              </a:rPr>
              <a:t>Learn</a:t>
            </a:r>
            <a:r>
              <a:rPr sz="1597" spc="42" dirty="0">
                <a:latin typeface="Georgia"/>
                <a:cs typeface="Georgia"/>
              </a:rPr>
              <a:t> </a:t>
            </a:r>
            <a:r>
              <a:rPr sz="1597" spc="-8" dirty="0">
                <a:latin typeface="Georgia"/>
                <a:cs typeface="Georgia"/>
              </a:rPr>
              <a:t>directly</a:t>
            </a:r>
            <a:r>
              <a:rPr sz="1597" spc="42" dirty="0">
                <a:latin typeface="Georgia"/>
                <a:cs typeface="Georgia"/>
              </a:rPr>
              <a:t> </a:t>
            </a:r>
            <a:r>
              <a:rPr sz="1597" spc="-25" dirty="0">
                <a:latin typeface="Georgia"/>
                <a:cs typeface="Georgia"/>
              </a:rPr>
              <a:t>from</a:t>
            </a:r>
            <a:r>
              <a:rPr sz="1597" spc="42" dirty="0">
                <a:latin typeface="Georgia"/>
                <a:cs typeface="Georgia"/>
              </a:rPr>
              <a:t> </a:t>
            </a:r>
            <a:r>
              <a:rPr sz="1597" spc="-8" dirty="0">
                <a:latin typeface="Georgia"/>
                <a:cs typeface="Georgia"/>
              </a:rPr>
              <a:t>interactive </a:t>
            </a:r>
            <a:r>
              <a:rPr sz="1597" spc="-362" dirty="0">
                <a:latin typeface="Georgia"/>
                <a:cs typeface="Georgia"/>
              </a:rPr>
              <a:t> </a:t>
            </a:r>
            <a:r>
              <a:rPr sz="1597" spc="-8" dirty="0">
                <a:latin typeface="Georgia"/>
                <a:cs typeface="Georgia"/>
              </a:rPr>
              <a:t>game-play</a:t>
            </a:r>
            <a:endParaRPr sz="1597">
              <a:latin typeface="Georgia"/>
              <a:cs typeface="Georgia"/>
            </a:endParaRPr>
          </a:p>
          <a:p>
            <a:pPr marL="318101" marR="420576" indent="-255121">
              <a:lnSpc>
                <a:spcPct val="104900"/>
              </a:lnSpc>
              <a:spcBef>
                <a:spcPts val="504"/>
              </a:spcBef>
              <a:buClr>
                <a:srgbClr val="3333B2"/>
              </a:buClr>
              <a:buSzPct val="110526"/>
              <a:buFont typeface="Lucida Sans Unicode"/>
              <a:buChar char="►"/>
              <a:tabLst>
                <a:tab pos="319168" algn="l"/>
              </a:tabLst>
            </a:pPr>
            <a:r>
              <a:rPr sz="1597" spc="-34" dirty="0">
                <a:latin typeface="Georgia"/>
                <a:cs typeface="Georgia"/>
              </a:rPr>
              <a:t>Pick</a:t>
            </a:r>
            <a:r>
              <a:rPr sz="1597" spc="34" dirty="0">
                <a:latin typeface="Georgia"/>
                <a:cs typeface="Georgia"/>
              </a:rPr>
              <a:t> </a:t>
            </a:r>
            <a:r>
              <a:rPr sz="1597" spc="-17" dirty="0">
                <a:latin typeface="Georgia"/>
                <a:cs typeface="Georgia"/>
              </a:rPr>
              <a:t>actions</a:t>
            </a:r>
            <a:r>
              <a:rPr sz="1597" spc="42" dirty="0">
                <a:latin typeface="Georgia"/>
                <a:cs typeface="Georgia"/>
              </a:rPr>
              <a:t> </a:t>
            </a:r>
            <a:r>
              <a:rPr sz="1597" spc="-17" dirty="0">
                <a:latin typeface="Georgia"/>
                <a:cs typeface="Georgia"/>
              </a:rPr>
              <a:t>on</a:t>
            </a:r>
            <a:r>
              <a:rPr sz="1597" spc="42" dirty="0">
                <a:latin typeface="Georgia"/>
                <a:cs typeface="Georgia"/>
              </a:rPr>
              <a:t> </a:t>
            </a:r>
            <a:r>
              <a:rPr sz="1597" spc="-17" dirty="0">
                <a:latin typeface="Georgia"/>
                <a:cs typeface="Georgia"/>
              </a:rPr>
              <a:t>joystick,</a:t>
            </a:r>
            <a:r>
              <a:rPr sz="1597" spc="42" dirty="0">
                <a:latin typeface="Georgia"/>
                <a:cs typeface="Georgia"/>
              </a:rPr>
              <a:t> </a:t>
            </a:r>
            <a:r>
              <a:rPr sz="1597" dirty="0">
                <a:latin typeface="Georgia"/>
                <a:cs typeface="Georgia"/>
              </a:rPr>
              <a:t>see </a:t>
            </a:r>
            <a:r>
              <a:rPr sz="1597" spc="-362" dirty="0">
                <a:latin typeface="Georgia"/>
                <a:cs typeface="Georgia"/>
              </a:rPr>
              <a:t> </a:t>
            </a:r>
            <a:r>
              <a:rPr sz="1597" spc="-8" dirty="0">
                <a:latin typeface="Georgia"/>
                <a:cs typeface="Georgia"/>
              </a:rPr>
              <a:t>pixels</a:t>
            </a:r>
            <a:r>
              <a:rPr sz="1597" spc="51" dirty="0">
                <a:latin typeface="Georgia"/>
                <a:cs typeface="Georgia"/>
              </a:rPr>
              <a:t> </a:t>
            </a:r>
            <a:r>
              <a:rPr sz="1597" spc="-8" dirty="0">
                <a:latin typeface="Georgia"/>
                <a:cs typeface="Georgia"/>
              </a:rPr>
              <a:t>and</a:t>
            </a:r>
            <a:r>
              <a:rPr sz="1597" spc="51" dirty="0">
                <a:latin typeface="Georgia"/>
                <a:cs typeface="Georgia"/>
              </a:rPr>
              <a:t> </a:t>
            </a:r>
            <a:r>
              <a:rPr sz="1597" spc="-17" dirty="0">
                <a:latin typeface="Georgia"/>
                <a:cs typeface="Georgia"/>
              </a:rPr>
              <a:t>scores</a:t>
            </a:r>
            <a:endParaRPr sz="1597">
              <a:latin typeface="Georgia"/>
              <a:cs typeface="Georgia"/>
            </a:endParaRPr>
          </a:p>
        </p:txBody>
      </p:sp>
      <p:sp>
        <p:nvSpPr>
          <p:cNvPr id="22" name="Rectangle 21">
            <a:extLst>
              <a:ext uri="{FF2B5EF4-FFF2-40B4-BE49-F238E27FC236}">
                <a16:creationId xmlns:a16="http://schemas.microsoft.com/office/drawing/2014/main" id="{2D1B0FCD-FCF1-367F-D5E9-E46F1C6D9BF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E7F14C8C-1479-18FC-D484-F730FFAD3A9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4" name="Graphic 21">
            <a:extLst>
              <a:ext uri="{FF2B5EF4-FFF2-40B4-BE49-F238E27FC236}">
                <a16:creationId xmlns:a16="http://schemas.microsoft.com/office/drawing/2014/main" id="{DF464E45-6946-D38B-E106-B708285EA70E}"/>
              </a:ext>
            </a:extLst>
          </p:cNvPr>
          <p:cNvPicPr>
            <a:picLocks noChangeAspect="1"/>
          </p:cNvPicPr>
          <p:nvPr/>
        </p:nvPicPr>
        <p:blipFill rotWithShape="1">
          <a:blip r:embed="rId10">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41887822"/>
      </p:ext>
    </p:extLst>
  </p:cSld>
  <p:clrMapOvr>
    <a:masterClrMapping/>
  </p:clrMapOvr>
  <p:transition>
    <p:cu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6421" y="1114023"/>
            <a:ext cx="3882044" cy="421371"/>
          </a:xfrm>
          <a:prstGeom prst="rect">
            <a:avLst/>
          </a:prstGeom>
        </p:spPr>
        <p:txBody>
          <a:bodyPr vert="horz" wrap="square" lIns="0" tIns="19214" rIns="0" bIns="0" rtlCol="0" anchor="ctr">
            <a:spAutoFit/>
          </a:bodyPr>
          <a:lstStyle/>
          <a:p>
            <a:pPr marL="21349">
              <a:spcBef>
                <a:spcPts val="151"/>
              </a:spcBef>
            </a:pPr>
            <a:r>
              <a:rPr sz="2902" spc="-34" dirty="0">
                <a:solidFill>
                  <a:srgbClr val="3333B2"/>
                </a:solidFill>
                <a:latin typeface="Georgia"/>
                <a:cs typeface="Georgia"/>
              </a:rPr>
              <a:t>Agent</a:t>
            </a:r>
            <a:r>
              <a:rPr sz="2902" spc="25" dirty="0">
                <a:solidFill>
                  <a:srgbClr val="3333B2"/>
                </a:solidFill>
                <a:latin typeface="Georgia"/>
                <a:cs typeface="Georgia"/>
              </a:rPr>
              <a:t> </a:t>
            </a:r>
            <a:r>
              <a:rPr sz="2902" spc="-34" dirty="0">
                <a:solidFill>
                  <a:srgbClr val="3333B2"/>
                </a:solidFill>
                <a:latin typeface="Georgia"/>
                <a:cs typeface="Georgia"/>
              </a:rPr>
              <a:t>and</a:t>
            </a:r>
            <a:r>
              <a:rPr sz="2902" spc="34" dirty="0">
                <a:solidFill>
                  <a:srgbClr val="3333B2"/>
                </a:solidFill>
                <a:latin typeface="Georgia"/>
                <a:cs typeface="Georgia"/>
              </a:rPr>
              <a:t> </a:t>
            </a:r>
            <a:r>
              <a:rPr sz="2902" spc="-67" dirty="0">
                <a:solidFill>
                  <a:srgbClr val="3333B2"/>
                </a:solidFill>
                <a:latin typeface="Georgia"/>
                <a:cs typeface="Georgia"/>
              </a:rPr>
              <a:t>Environment</a:t>
            </a:r>
            <a:endParaRPr sz="2902" dirty="0">
              <a:latin typeface="Georgia"/>
              <a:cs typeface="Georgia"/>
            </a:endParaRPr>
          </a:p>
        </p:txBody>
      </p:sp>
      <p:pic>
        <p:nvPicPr>
          <p:cNvPr id="3" name="object 3"/>
          <p:cNvPicPr/>
          <p:nvPr/>
        </p:nvPicPr>
        <p:blipFill>
          <a:blip r:embed="rId2" cstate="print"/>
          <a:stretch>
            <a:fillRect/>
          </a:stretch>
        </p:blipFill>
        <p:spPr>
          <a:xfrm>
            <a:off x="3887815" y="1789192"/>
            <a:ext cx="4439255" cy="1941765"/>
          </a:xfrm>
          <a:prstGeom prst="rect">
            <a:avLst/>
          </a:prstGeom>
        </p:spPr>
      </p:pic>
      <p:sp>
        <p:nvSpPr>
          <p:cNvPr id="4" name="object 4"/>
          <p:cNvSpPr txBox="1"/>
          <p:nvPr/>
        </p:nvSpPr>
        <p:spPr>
          <a:xfrm>
            <a:off x="1961201" y="4024634"/>
            <a:ext cx="7749958" cy="2138221"/>
          </a:xfrm>
          <a:prstGeom prst="rect">
            <a:avLst/>
          </a:prstGeom>
        </p:spPr>
        <p:txBody>
          <a:bodyPr vert="horz" wrap="square" lIns="0" tIns="55506" rIns="0" bIns="0" rtlCol="0">
            <a:spAutoFit/>
          </a:bodyPr>
          <a:lstStyle/>
          <a:p>
            <a:pPr marL="322098" indent="-259118">
              <a:spcBef>
                <a:spcPts val="435"/>
              </a:spcBef>
              <a:buClr>
                <a:srgbClr val="3333B2"/>
              </a:buClr>
              <a:buSzPct val="110526"/>
              <a:buFont typeface="Arial" panose="020B0604020202020204" pitchFamily="34" charset="0"/>
              <a:buChar char="•"/>
              <a:tabLst>
                <a:tab pos="319168" algn="l"/>
              </a:tabLst>
            </a:pPr>
            <a:r>
              <a:rPr sz="1814" spc="-25" dirty="0">
                <a:latin typeface="Georgia"/>
                <a:cs typeface="Georgia"/>
              </a:rPr>
              <a:t>At</a:t>
            </a:r>
            <a:r>
              <a:rPr sz="1814" spc="42" dirty="0">
                <a:latin typeface="Georgia"/>
                <a:cs typeface="Georgia"/>
              </a:rPr>
              <a:t> </a:t>
            </a:r>
            <a:r>
              <a:rPr sz="1814" dirty="0">
                <a:latin typeface="Georgia"/>
                <a:cs typeface="Georgia"/>
              </a:rPr>
              <a:t>each</a:t>
            </a:r>
            <a:r>
              <a:rPr sz="1814" spc="51" dirty="0">
                <a:latin typeface="Georgia"/>
                <a:cs typeface="Georgia"/>
              </a:rPr>
              <a:t> </a:t>
            </a:r>
            <a:r>
              <a:rPr sz="1814" spc="-17" dirty="0">
                <a:latin typeface="Georgia"/>
                <a:cs typeface="Georgia"/>
              </a:rPr>
              <a:t>step</a:t>
            </a:r>
            <a:r>
              <a:rPr sz="1814" spc="51" dirty="0">
                <a:latin typeface="Georgia"/>
                <a:cs typeface="Georgia"/>
              </a:rPr>
              <a:t> </a:t>
            </a:r>
            <a:r>
              <a:rPr sz="2176" i="1" spc="-109" dirty="0">
                <a:latin typeface="Trebuchet MS"/>
                <a:cs typeface="Trebuchet MS"/>
              </a:rPr>
              <a:t>t</a:t>
            </a:r>
            <a:r>
              <a:rPr sz="2176" i="1" spc="42" dirty="0">
                <a:latin typeface="Trebuchet MS"/>
                <a:cs typeface="Trebuchet MS"/>
              </a:rPr>
              <a:t> </a:t>
            </a:r>
            <a:r>
              <a:rPr sz="1814" dirty="0">
                <a:latin typeface="Georgia"/>
                <a:cs typeface="Georgia"/>
              </a:rPr>
              <a:t>the</a:t>
            </a:r>
            <a:r>
              <a:rPr sz="1814" spc="51" dirty="0">
                <a:latin typeface="Georgia"/>
                <a:cs typeface="Georgia"/>
              </a:rPr>
              <a:t> </a:t>
            </a:r>
            <a:r>
              <a:rPr sz="1814" spc="8" dirty="0">
                <a:latin typeface="Georgia"/>
                <a:cs typeface="Georgia"/>
              </a:rPr>
              <a:t>agent:</a:t>
            </a:r>
            <a:endParaRPr sz="1814" dirty="0">
              <a:latin typeface="Georgia"/>
              <a:cs typeface="Georgia"/>
            </a:endParaRPr>
          </a:p>
          <a:p>
            <a:pPr marL="761888" lvl="1" indent="-259118">
              <a:spcBef>
                <a:spcPts val="327"/>
              </a:spcBef>
              <a:buClr>
                <a:srgbClr val="3333B2"/>
              </a:buClr>
              <a:buSzPct val="111764"/>
              <a:buFont typeface="Arial" panose="020B0604020202020204" pitchFamily="34" charset="0"/>
              <a:buChar char="•"/>
              <a:tabLst>
                <a:tab pos="745081" algn="l"/>
              </a:tabLst>
            </a:pPr>
            <a:r>
              <a:rPr sz="1632" spc="-118" dirty="0">
                <a:latin typeface="Georgia"/>
                <a:cs typeface="Georgia"/>
              </a:rPr>
              <a:t>R</a:t>
            </a:r>
            <a:r>
              <a:rPr sz="1632" spc="8" dirty="0">
                <a:latin typeface="Georgia"/>
                <a:cs typeface="Georgia"/>
              </a:rPr>
              <a:t>ece</a:t>
            </a:r>
            <a:r>
              <a:rPr sz="1632" spc="-17" dirty="0">
                <a:latin typeface="Georgia"/>
                <a:cs typeface="Georgia"/>
              </a:rPr>
              <a:t>i</a:t>
            </a:r>
            <a:r>
              <a:rPr sz="1632" spc="-34" dirty="0">
                <a:latin typeface="Georgia"/>
                <a:cs typeface="Georgia"/>
              </a:rPr>
              <a:t>v</a:t>
            </a:r>
            <a:r>
              <a:rPr sz="1632" spc="-8" dirty="0">
                <a:latin typeface="Georgia"/>
                <a:cs typeface="Georgia"/>
              </a:rPr>
              <a:t>es</a:t>
            </a:r>
            <a:r>
              <a:rPr sz="1632" spc="59" dirty="0">
                <a:latin typeface="Georgia"/>
                <a:cs typeface="Georgia"/>
              </a:rPr>
              <a:t> </a:t>
            </a:r>
            <a:r>
              <a:rPr sz="1632" spc="-8" dirty="0">
                <a:latin typeface="Georgia"/>
                <a:cs typeface="Georgia"/>
              </a:rPr>
              <a:t>obser</a:t>
            </a:r>
            <a:r>
              <a:rPr sz="1632" spc="-25" dirty="0">
                <a:latin typeface="Georgia"/>
                <a:cs typeface="Georgia"/>
              </a:rPr>
              <a:t>v</a:t>
            </a:r>
            <a:r>
              <a:rPr sz="1632" dirty="0">
                <a:latin typeface="Georgia"/>
                <a:cs typeface="Georgia"/>
              </a:rPr>
              <a:t>at</a:t>
            </a:r>
            <a:r>
              <a:rPr sz="1632" spc="-34" dirty="0">
                <a:latin typeface="Georgia"/>
                <a:cs typeface="Georgia"/>
              </a:rPr>
              <a:t>i</a:t>
            </a:r>
            <a:r>
              <a:rPr sz="1632" spc="-8" dirty="0">
                <a:latin typeface="Georgia"/>
                <a:cs typeface="Georgia"/>
              </a:rPr>
              <a:t>o</a:t>
            </a:r>
            <a:r>
              <a:rPr sz="1632" spc="-17" dirty="0">
                <a:latin typeface="Georgia"/>
                <a:cs typeface="Georgia"/>
              </a:rPr>
              <a:t>n</a:t>
            </a:r>
            <a:r>
              <a:rPr sz="1632" spc="59" dirty="0">
                <a:latin typeface="Georgia"/>
                <a:cs typeface="Georgia"/>
              </a:rPr>
              <a:t> </a:t>
            </a:r>
            <a:r>
              <a:rPr sz="1814" i="1" spc="-34" dirty="0">
                <a:latin typeface="Arial"/>
                <a:cs typeface="Arial"/>
              </a:rPr>
              <a:t>O</a:t>
            </a:r>
            <a:r>
              <a:rPr sz="2176" i="1" spc="-51" baseline="-11904" dirty="0">
                <a:latin typeface="Trebuchet MS"/>
                <a:cs typeface="Trebuchet MS"/>
              </a:rPr>
              <a:t>t</a:t>
            </a:r>
            <a:r>
              <a:rPr sz="2176" i="1" baseline="-11904" dirty="0">
                <a:latin typeface="Trebuchet MS"/>
                <a:cs typeface="Trebuchet MS"/>
              </a:rPr>
              <a:t> </a:t>
            </a:r>
            <a:r>
              <a:rPr sz="2176" i="1" spc="-201" baseline="-11904" dirty="0">
                <a:latin typeface="Trebuchet MS"/>
                <a:cs typeface="Trebuchet MS"/>
              </a:rPr>
              <a:t> </a:t>
            </a:r>
            <a:r>
              <a:rPr sz="1632" spc="17" dirty="0">
                <a:latin typeface="Georgia"/>
                <a:cs typeface="Georgia"/>
              </a:rPr>
              <a:t>(and</a:t>
            </a:r>
            <a:r>
              <a:rPr sz="1632" spc="59" dirty="0">
                <a:latin typeface="Georgia"/>
                <a:cs typeface="Georgia"/>
              </a:rPr>
              <a:t> </a:t>
            </a:r>
            <a:r>
              <a:rPr sz="1632" spc="17" dirty="0">
                <a:latin typeface="Georgia"/>
                <a:cs typeface="Georgia"/>
              </a:rPr>
              <a:t>re</a:t>
            </a:r>
            <a:r>
              <a:rPr sz="1632" spc="8" dirty="0">
                <a:latin typeface="Georgia"/>
                <a:cs typeface="Georgia"/>
              </a:rPr>
              <a:t>w</a:t>
            </a:r>
            <a:r>
              <a:rPr sz="1632" dirty="0">
                <a:latin typeface="Georgia"/>
                <a:cs typeface="Georgia"/>
              </a:rPr>
              <a:t>ard</a:t>
            </a:r>
            <a:r>
              <a:rPr sz="1632" spc="59" dirty="0">
                <a:latin typeface="Georgia"/>
                <a:cs typeface="Georgia"/>
              </a:rPr>
              <a:t> </a:t>
            </a:r>
            <a:r>
              <a:rPr sz="1814" i="1" spc="-92" dirty="0">
                <a:latin typeface="Arial"/>
                <a:cs typeface="Arial"/>
              </a:rPr>
              <a:t>R</a:t>
            </a:r>
            <a:r>
              <a:rPr sz="2176" i="1" spc="-51" baseline="-11904" dirty="0">
                <a:latin typeface="Trebuchet MS"/>
                <a:cs typeface="Trebuchet MS"/>
              </a:rPr>
              <a:t>t</a:t>
            </a:r>
            <a:r>
              <a:rPr sz="2176" i="1" spc="-277" baseline="-11904" dirty="0">
                <a:latin typeface="Trebuchet MS"/>
                <a:cs typeface="Trebuchet MS"/>
              </a:rPr>
              <a:t> </a:t>
            </a:r>
            <a:r>
              <a:rPr sz="1632" spc="67" dirty="0">
                <a:latin typeface="Georgia"/>
                <a:cs typeface="Georgia"/>
              </a:rPr>
              <a:t>)</a:t>
            </a:r>
            <a:endParaRPr sz="1632" dirty="0">
              <a:latin typeface="Georgia"/>
              <a:cs typeface="Georgia"/>
            </a:endParaRPr>
          </a:p>
          <a:p>
            <a:pPr marL="761888" lvl="1" indent="-259118">
              <a:spcBef>
                <a:spcPts val="25"/>
              </a:spcBef>
              <a:buClr>
                <a:srgbClr val="3333B2"/>
              </a:buClr>
              <a:buSzPct val="111764"/>
              <a:buFont typeface="Arial" panose="020B0604020202020204" pitchFamily="34" charset="0"/>
              <a:buChar char="•"/>
              <a:tabLst>
                <a:tab pos="745081" algn="l"/>
              </a:tabLst>
            </a:pPr>
            <a:r>
              <a:rPr sz="1632" spc="-8" dirty="0">
                <a:latin typeface="Georgia"/>
                <a:cs typeface="Georgia"/>
              </a:rPr>
              <a:t>Executes</a:t>
            </a:r>
            <a:r>
              <a:rPr sz="1632" spc="17" dirty="0">
                <a:latin typeface="Georgia"/>
                <a:cs typeface="Georgia"/>
              </a:rPr>
              <a:t> </a:t>
            </a:r>
            <a:r>
              <a:rPr sz="1632" spc="-8" dirty="0">
                <a:latin typeface="Georgia"/>
                <a:cs typeface="Georgia"/>
              </a:rPr>
              <a:t>action</a:t>
            </a:r>
            <a:r>
              <a:rPr sz="1632" spc="17" dirty="0">
                <a:latin typeface="Georgia"/>
                <a:cs typeface="Georgia"/>
              </a:rPr>
              <a:t> </a:t>
            </a:r>
            <a:r>
              <a:rPr sz="1814" i="1" spc="-8" dirty="0">
                <a:latin typeface="Arial"/>
                <a:cs typeface="Arial"/>
              </a:rPr>
              <a:t>A</a:t>
            </a:r>
            <a:r>
              <a:rPr sz="2176" i="1" spc="-12" baseline="-11904" dirty="0">
                <a:latin typeface="Trebuchet MS"/>
                <a:cs typeface="Trebuchet MS"/>
              </a:rPr>
              <a:t>t</a:t>
            </a:r>
            <a:endParaRPr lang="en-US" sz="2176" i="1" spc="-12" baseline="-11904" dirty="0">
              <a:latin typeface="Trebuchet MS"/>
              <a:cs typeface="Trebuchet MS"/>
            </a:endParaRPr>
          </a:p>
          <a:p>
            <a:pPr marL="502770" lvl="1">
              <a:spcBef>
                <a:spcPts val="25"/>
              </a:spcBef>
              <a:buClr>
                <a:srgbClr val="3333B2"/>
              </a:buClr>
              <a:buSzPct val="111764"/>
              <a:tabLst>
                <a:tab pos="745081" algn="l"/>
              </a:tabLst>
            </a:pPr>
            <a:endParaRPr sz="2176" baseline="-11904" dirty="0">
              <a:latin typeface="Trebuchet MS"/>
              <a:cs typeface="Trebuchet MS"/>
            </a:endParaRPr>
          </a:p>
          <a:p>
            <a:pPr marL="322098" indent="-259118">
              <a:spcBef>
                <a:spcPts val="445"/>
              </a:spcBef>
              <a:buClr>
                <a:srgbClr val="3333B2"/>
              </a:buClr>
              <a:buSzPct val="110526"/>
              <a:buFont typeface="Arial" panose="020B0604020202020204" pitchFamily="34" charset="0"/>
              <a:buChar char="•"/>
              <a:tabLst>
                <a:tab pos="319168" algn="l"/>
              </a:tabLst>
            </a:pPr>
            <a:r>
              <a:rPr sz="1814" spc="-8" dirty="0">
                <a:latin typeface="Georgia"/>
                <a:cs typeface="Georgia"/>
              </a:rPr>
              <a:t>The</a:t>
            </a:r>
            <a:r>
              <a:rPr sz="1814" spc="25" dirty="0">
                <a:latin typeface="Georgia"/>
                <a:cs typeface="Georgia"/>
              </a:rPr>
              <a:t> </a:t>
            </a:r>
            <a:r>
              <a:rPr sz="1814" spc="-17" dirty="0">
                <a:latin typeface="Georgia"/>
                <a:cs typeface="Georgia"/>
              </a:rPr>
              <a:t>environment:</a:t>
            </a:r>
            <a:endParaRPr sz="1814" dirty="0">
              <a:latin typeface="Georgia"/>
              <a:cs typeface="Georgia"/>
            </a:endParaRPr>
          </a:p>
          <a:p>
            <a:pPr marL="761888" lvl="1" indent="-259118">
              <a:spcBef>
                <a:spcPts val="343"/>
              </a:spcBef>
              <a:buClr>
                <a:srgbClr val="3333B2"/>
              </a:buClr>
              <a:buSzPct val="111764"/>
              <a:buFont typeface="Arial" panose="020B0604020202020204" pitchFamily="34" charset="0"/>
              <a:buChar char="•"/>
              <a:tabLst>
                <a:tab pos="745081" algn="l"/>
              </a:tabLst>
            </a:pPr>
            <a:r>
              <a:rPr sz="1632" spc="-17" dirty="0">
                <a:latin typeface="Georgia"/>
                <a:cs typeface="Georgia"/>
              </a:rPr>
              <a:t>Receives</a:t>
            </a:r>
            <a:r>
              <a:rPr sz="1632" spc="17" dirty="0">
                <a:latin typeface="Georgia"/>
                <a:cs typeface="Georgia"/>
              </a:rPr>
              <a:t> </a:t>
            </a:r>
            <a:r>
              <a:rPr sz="1632" spc="-8" dirty="0">
                <a:latin typeface="Georgia"/>
                <a:cs typeface="Georgia"/>
              </a:rPr>
              <a:t>action</a:t>
            </a:r>
            <a:r>
              <a:rPr sz="1632" spc="17" dirty="0">
                <a:latin typeface="Georgia"/>
                <a:cs typeface="Georgia"/>
              </a:rPr>
              <a:t> </a:t>
            </a:r>
            <a:r>
              <a:rPr sz="1814" i="1" spc="-8" dirty="0">
                <a:latin typeface="Arial"/>
                <a:cs typeface="Arial"/>
              </a:rPr>
              <a:t>A</a:t>
            </a:r>
            <a:r>
              <a:rPr sz="2176" i="1" spc="-12" baseline="-11904" dirty="0">
                <a:latin typeface="Trebuchet MS"/>
                <a:cs typeface="Trebuchet MS"/>
              </a:rPr>
              <a:t>t</a:t>
            </a:r>
            <a:endParaRPr sz="2176" baseline="-11904" dirty="0">
              <a:latin typeface="Trebuchet MS"/>
              <a:cs typeface="Trebuchet MS"/>
            </a:endParaRPr>
          </a:p>
          <a:p>
            <a:pPr marL="761888" lvl="1" indent="-259118">
              <a:spcBef>
                <a:spcPts val="25"/>
              </a:spcBef>
              <a:buClr>
                <a:srgbClr val="3333B2"/>
              </a:buClr>
              <a:buSzPct val="111764"/>
              <a:buFont typeface="Arial" panose="020B0604020202020204" pitchFamily="34" charset="0"/>
              <a:buChar char="•"/>
              <a:tabLst>
                <a:tab pos="745081" algn="l"/>
              </a:tabLst>
            </a:pPr>
            <a:r>
              <a:rPr sz="1632" spc="-34" dirty="0">
                <a:latin typeface="Georgia"/>
                <a:cs typeface="Georgia"/>
              </a:rPr>
              <a:t>Emits</a:t>
            </a:r>
            <a:r>
              <a:rPr sz="1632" spc="42" dirty="0">
                <a:latin typeface="Georgia"/>
                <a:cs typeface="Georgia"/>
              </a:rPr>
              <a:t> </a:t>
            </a:r>
            <a:r>
              <a:rPr sz="1632" spc="-8" dirty="0">
                <a:latin typeface="Georgia"/>
                <a:cs typeface="Georgia"/>
              </a:rPr>
              <a:t>observation</a:t>
            </a:r>
            <a:r>
              <a:rPr sz="1632" spc="51" dirty="0">
                <a:latin typeface="Georgia"/>
                <a:cs typeface="Georgia"/>
              </a:rPr>
              <a:t> </a:t>
            </a:r>
            <a:r>
              <a:rPr sz="1814" i="1" dirty="0">
                <a:latin typeface="Arial"/>
                <a:cs typeface="Arial"/>
              </a:rPr>
              <a:t>O</a:t>
            </a:r>
            <a:r>
              <a:rPr sz="2176" i="1" baseline="-11904" dirty="0">
                <a:latin typeface="Trebuchet MS"/>
                <a:cs typeface="Trebuchet MS"/>
              </a:rPr>
              <a:t>t</a:t>
            </a:r>
            <a:r>
              <a:rPr sz="2539" baseline="-11111" dirty="0">
                <a:latin typeface="Georgia"/>
                <a:cs typeface="Georgia"/>
              </a:rPr>
              <a:t>+</a:t>
            </a:r>
            <a:r>
              <a:rPr sz="2176" baseline="-11904" dirty="0">
                <a:latin typeface="Microsoft Sans Serif"/>
                <a:cs typeface="Microsoft Sans Serif"/>
              </a:rPr>
              <a:t>1</a:t>
            </a:r>
            <a:r>
              <a:rPr sz="2176" spc="238" baseline="-11904" dirty="0">
                <a:latin typeface="Microsoft Sans Serif"/>
                <a:cs typeface="Microsoft Sans Serif"/>
              </a:rPr>
              <a:t> </a:t>
            </a:r>
            <a:r>
              <a:rPr sz="1632" spc="17" dirty="0">
                <a:latin typeface="Georgia"/>
                <a:cs typeface="Georgia"/>
              </a:rPr>
              <a:t>(and</a:t>
            </a:r>
            <a:r>
              <a:rPr sz="1632" spc="51" dirty="0">
                <a:latin typeface="Georgia"/>
                <a:cs typeface="Georgia"/>
              </a:rPr>
              <a:t> </a:t>
            </a:r>
            <a:r>
              <a:rPr sz="1632" spc="8" dirty="0">
                <a:latin typeface="Georgia"/>
                <a:cs typeface="Georgia"/>
              </a:rPr>
              <a:t>reward</a:t>
            </a:r>
            <a:r>
              <a:rPr sz="1632" spc="51" dirty="0">
                <a:latin typeface="Georgia"/>
                <a:cs typeface="Georgia"/>
              </a:rPr>
              <a:t> </a:t>
            </a:r>
            <a:r>
              <a:rPr sz="1814" i="1" spc="17" dirty="0">
                <a:latin typeface="Arial"/>
                <a:cs typeface="Arial"/>
              </a:rPr>
              <a:t>R</a:t>
            </a:r>
            <a:r>
              <a:rPr sz="2176" i="1" spc="25" baseline="-11904" dirty="0">
                <a:latin typeface="Trebuchet MS"/>
                <a:cs typeface="Trebuchet MS"/>
              </a:rPr>
              <a:t>t</a:t>
            </a:r>
            <a:r>
              <a:rPr sz="2539" spc="25" baseline="-11111" dirty="0">
                <a:latin typeface="Georgia"/>
                <a:cs typeface="Georgia"/>
              </a:rPr>
              <a:t>+</a:t>
            </a:r>
            <a:r>
              <a:rPr sz="2176" spc="25" baseline="-11904" dirty="0">
                <a:latin typeface="Microsoft Sans Serif"/>
                <a:cs typeface="Microsoft Sans Serif"/>
              </a:rPr>
              <a:t>1</a:t>
            </a:r>
            <a:r>
              <a:rPr sz="1632" spc="17" dirty="0">
                <a:latin typeface="Georgia"/>
                <a:cs typeface="Georgia"/>
              </a:rPr>
              <a:t>)</a:t>
            </a:r>
            <a:endParaRPr sz="1632" dirty="0">
              <a:latin typeface="Georgia"/>
              <a:cs typeface="Georgia"/>
            </a:endParaRPr>
          </a:p>
        </p:txBody>
      </p:sp>
      <p:sp>
        <p:nvSpPr>
          <p:cNvPr id="5" name="Rectangle 4">
            <a:extLst>
              <a:ext uri="{FF2B5EF4-FFF2-40B4-BE49-F238E27FC236}">
                <a16:creationId xmlns:a16="http://schemas.microsoft.com/office/drawing/2014/main" id="{FD3349EF-7251-3BAB-E511-C9D537D2BDF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92CECF8-0D2D-5A62-4219-5A6BA2E8C36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DA118EB-594A-4F52-D0F6-A6007C970DB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65195835"/>
      </p:ext>
    </p:extLst>
  </p:cSld>
  <p:clrMapOvr>
    <a:masterClrMapping/>
  </p:clrMapOvr>
  <p:transition>
    <p:cu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107453" y="748458"/>
            <a:ext cx="2116170" cy="471513"/>
          </a:xfrm>
          <a:prstGeom prst="rect">
            <a:avLst/>
          </a:prstGeom>
        </p:spPr>
        <p:txBody>
          <a:bodyPr vert="horz" wrap="square" lIns="0" tIns="19214" rIns="0" bIns="0" rtlCol="0" anchor="ctr">
            <a:spAutoFit/>
          </a:bodyPr>
          <a:lstStyle/>
          <a:p>
            <a:pPr marL="21349">
              <a:spcBef>
                <a:spcPts val="151"/>
              </a:spcBef>
            </a:pPr>
            <a:r>
              <a:rPr sz="3264" spc="-244" dirty="0">
                <a:solidFill>
                  <a:srgbClr val="3333B2"/>
                </a:solidFill>
                <a:latin typeface="Georgia"/>
                <a:cs typeface="Georgia"/>
              </a:rPr>
              <a:t>R</a:t>
            </a:r>
            <a:r>
              <a:rPr sz="3264" spc="25" dirty="0">
                <a:solidFill>
                  <a:srgbClr val="3333B2"/>
                </a:solidFill>
                <a:latin typeface="Georgia"/>
                <a:cs typeface="Georgia"/>
              </a:rPr>
              <a:t>e</a:t>
            </a:r>
            <a:r>
              <a:rPr sz="3264" spc="17" dirty="0">
                <a:solidFill>
                  <a:srgbClr val="3333B2"/>
                </a:solidFill>
                <a:latin typeface="Georgia"/>
                <a:cs typeface="Georgia"/>
              </a:rPr>
              <a:t>w</a:t>
            </a:r>
            <a:r>
              <a:rPr sz="3264" spc="-51" dirty="0">
                <a:solidFill>
                  <a:srgbClr val="3333B2"/>
                </a:solidFill>
                <a:latin typeface="Georgia"/>
                <a:cs typeface="Georgia"/>
              </a:rPr>
              <a:t>ards</a:t>
            </a:r>
            <a:endParaRPr sz="2902" dirty="0">
              <a:latin typeface="Georgia"/>
              <a:cs typeface="Georgia"/>
            </a:endParaRPr>
          </a:p>
        </p:txBody>
      </p:sp>
      <p:sp>
        <p:nvSpPr>
          <p:cNvPr id="3" name="object 3"/>
          <p:cNvSpPr txBox="1"/>
          <p:nvPr/>
        </p:nvSpPr>
        <p:spPr>
          <a:xfrm>
            <a:off x="1866258" y="1343772"/>
            <a:ext cx="8617545" cy="4150077"/>
          </a:xfrm>
          <a:prstGeom prst="rect">
            <a:avLst/>
          </a:prstGeom>
        </p:spPr>
        <p:txBody>
          <a:bodyPr vert="horz" wrap="square" lIns="0" tIns="70452" rIns="0" bIns="0" rtlCol="0">
            <a:spAutoFit/>
          </a:bodyPr>
          <a:lstStyle/>
          <a:p>
            <a:pPr marL="491823" indent="-259118">
              <a:spcBef>
                <a:spcPts val="555"/>
              </a:spcBef>
              <a:buClr>
                <a:srgbClr val="3333B2"/>
              </a:buClr>
              <a:buSzPct val="110526"/>
              <a:buFont typeface="Arial" panose="020B0604020202020204" pitchFamily="34" charset="0"/>
              <a:buChar char="•"/>
              <a:tabLst>
                <a:tab pos="489960" algn="l"/>
              </a:tabLst>
            </a:pPr>
            <a:r>
              <a:rPr sz="2176" spc="-34" dirty="0">
                <a:latin typeface="Georgia"/>
                <a:cs typeface="Georgia"/>
              </a:rPr>
              <a:t>A</a:t>
            </a:r>
            <a:r>
              <a:rPr sz="2176" spc="51" dirty="0">
                <a:latin typeface="Georgia"/>
                <a:cs typeface="Georgia"/>
              </a:rPr>
              <a:t> </a:t>
            </a:r>
            <a:r>
              <a:rPr sz="2176" b="1" spc="-17" dirty="0">
                <a:solidFill>
                  <a:srgbClr val="0046FF"/>
                </a:solidFill>
                <a:latin typeface="Cambria"/>
                <a:cs typeface="Cambria"/>
              </a:rPr>
              <a:t>reward</a:t>
            </a:r>
            <a:r>
              <a:rPr sz="2176" b="1" spc="92" dirty="0">
                <a:solidFill>
                  <a:srgbClr val="0046FF"/>
                </a:solidFill>
                <a:latin typeface="Cambria"/>
                <a:cs typeface="Cambria"/>
              </a:rPr>
              <a:t> </a:t>
            </a:r>
            <a:r>
              <a:rPr sz="2539" i="1" spc="34" dirty="0">
                <a:latin typeface="Trebuchet MS"/>
                <a:cs typeface="Trebuchet MS"/>
              </a:rPr>
              <a:t>R</a:t>
            </a:r>
            <a:r>
              <a:rPr sz="2539" i="1" spc="51" baseline="-11904" dirty="0">
                <a:latin typeface="Trebuchet MS"/>
                <a:cs typeface="Trebuchet MS"/>
              </a:rPr>
              <a:t>t</a:t>
            </a:r>
            <a:r>
              <a:rPr sz="2539" i="1" spc="378" baseline="-11904" dirty="0">
                <a:latin typeface="Trebuchet MS"/>
                <a:cs typeface="Trebuchet MS"/>
              </a:rPr>
              <a:t> </a:t>
            </a:r>
            <a:r>
              <a:rPr sz="2176" spc="-34" dirty="0">
                <a:latin typeface="Georgia"/>
                <a:cs typeface="Georgia"/>
              </a:rPr>
              <a:t>is</a:t>
            </a:r>
            <a:r>
              <a:rPr sz="2176" spc="59" dirty="0">
                <a:latin typeface="Georgia"/>
                <a:cs typeface="Georgia"/>
              </a:rPr>
              <a:t> </a:t>
            </a:r>
            <a:r>
              <a:rPr sz="2176" spc="17" dirty="0">
                <a:latin typeface="Georgia"/>
                <a:cs typeface="Georgia"/>
              </a:rPr>
              <a:t>a</a:t>
            </a:r>
            <a:r>
              <a:rPr sz="2176" spc="59" dirty="0">
                <a:latin typeface="Georgia"/>
                <a:cs typeface="Georgia"/>
              </a:rPr>
              <a:t> </a:t>
            </a:r>
            <a:r>
              <a:rPr sz="2176" spc="-17" dirty="0">
                <a:latin typeface="Georgia"/>
                <a:cs typeface="Georgia"/>
              </a:rPr>
              <a:t>scalar</a:t>
            </a:r>
            <a:r>
              <a:rPr sz="2176" spc="51" dirty="0">
                <a:latin typeface="Georgia"/>
                <a:cs typeface="Georgia"/>
              </a:rPr>
              <a:t> </a:t>
            </a:r>
            <a:r>
              <a:rPr sz="2176" spc="-8" dirty="0">
                <a:latin typeface="Georgia"/>
                <a:cs typeface="Georgia"/>
              </a:rPr>
              <a:t>feedback</a:t>
            </a:r>
            <a:r>
              <a:rPr sz="2176" spc="59" dirty="0">
                <a:latin typeface="Georgia"/>
                <a:cs typeface="Georgia"/>
              </a:rPr>
              <a:t> </a:t>
            </a:r>
            <a:r>
              <a:rPr sz="2176" spc="-8" dirty="0">
                <a:latin typeface="Georgia"/>
                <a:cs typeface="Georgia"/>
              </a:rPr>
              <a:t>signal</a:t>
            </a:r>
            <a:endParaRPr sz="2176" dirty="0">
              <a:latin typeface="Georgia"/>
              <a:cs typeface="Georgia"/>
            </a:endParaRPr>
          </a:p>
          <a:p>
            <a:pPr marL="491823" indent="-259118">
              <a:spcBef>
                <a:spcPts val="496"/>
              </a:spcBef>
              <a:buClr>
                <a:srgbClr val="3333B2"/>
              </a:buClr>
              <a:buSzPct val="110526"/>
              <a:buFont typeface="Arial" panose="020B0604020202020204" pitchFamily="34" charset="0"/>
              <a:buChar char="•"/>
              <a:tabLst>
                <a:tab pos="489960" algn="l"/>
              </a:tabLst>
            </a:pPr>
            <a:r>
              <a:rPr sz="2176" spc="-25" dirty="0">
                <a:latin typeface="Georgia"/>
                <a:cs typeface="Georgia"/>
              </a:rPr>
              <a:t>Indicates</a:t>
            </a:r>
            <a:r>
              <a:rPr sz="2176" spc="59" dirty="0">
                <a:latin typeface="Georgia"/>
                <a:cs typeface="Georgia"/>
              </a:rPr>
              <a:t> </a:t>
            </a:r>
            <a:r>
              <a:rPr sz="2176" spc="8" dirty="0">
                <a:latin typeface="Georgia"/>
                <a:cs typeface="Georgia"/>
              </a:rPr>
              <a:t>how</a:t>
            </a:r>
            <a:r>
              <a:rPr sz="2176" spc="67" dirty="0">
                <a:latin typeface="Georgia"/>
                <a:cs typeface="Georgia"/>
              </a:rPr>
              <a:t> </a:t>
            </a:r>
            <a:r>
              <a:rPr sz="2176" spc="8" dirty="0">
                <a:latin typeface="Georgia"/>
                <a:cs typeface="Georgia"/>
              </a:rPr>
              <a:t>well</a:t>
            </a:r>
            <a:r>
              <a:rPr sz="2176" spc="59" dirty="0">
                <a:latin typeface="Georgia"/>
                <a:cs typeface="Georgia"/>
              </a:rPr>
              <a:t> </a:t>
            </a:r>
            <a:r>
              <a:rPr sz="2176" spc="8" dirty="0">
                <a:latin typeface="Georgia"/>
                <a:cs typeface="Georgia"/>
              </a:rPr>
              <a:t>agent</a:t>
            </a:r>
            <a:r>
              <a:rPr sz="2176" spc="67" dirty="0">
                <a:latin typeface="Georgia"/>
                <a:cs typeface="Georgia"/>
              </a:rPr>
              <a:t> </a:t>
            </a:r>
            <a:r>
              <a:rPr sz="2176" spc="-34" dirty="0">
                <a:latin typeface="Georgia"/>
                <a:cs typeface="Georgia"/>
              </a:rPr>
              <a:t>is</a:t>
            </a:r>
            <a:r>
              <a:rPr sz="2176" spc="59" dirty="0">
                <a:latin typeface="Georgia"/>
                <a:cs typeface="Georgia"/>
              </a:rPr>
              <a:t> </a:t>
            </a:r>
            <a:r>
              <a:rPr sz="2176" spc="-8" dirty="0">
                <a:latin typeface="Georgia"/>
                <a:cs typeface="Georgia"/>
              </a:rPr>
              <a:t>doing</a:t>
            </a:r>
            <a:r>
              <a:rPr sz="2176" spc="67" dirty="0">
                <a:latin typeface="Georgia"/>
                <a:cs typeface="Georgia"/>
              </a:rPr>
              <a:t> </a:t>
            </a:r>
            <a:r>
              <a:rPr sz="2176" dirty="0">
                <a:latin typeface="Georgia"/>
                <a:cs typeface="Georgia"/>
              </a:rPr>
              <a:t>at</a:t>
            </a:r>
            <a:r>
              <a:rPr sz="2176" spc="59" dirty="0">
                <a:latin typeface="Georgia"/>
                <a:cs typeface="Georgia"/>
              </a:rPr>
              <a:t> </a:t>
            </a:r>
            <a:r>
              <a:rPr sz="2176" spc="-17" dirty="0">
                <a:latin typeface="Georgia"/>
                <a:cs typeface="Georgia"/>
              </a:rPr>
              <a:t>step</a:t>
            </a:r>
            <a:r>
              <a:rPr sz="2176" spc="67" dirty="0">
                <a:latin typeface="Georgia"/>
                <a:cs typeface="Georgia"/>
              </a:rPr>
              <a:t> </a:t>
            </a:r>
            <a:r>
              <a:rPr sz="2539" i="1" spc="-109" dirty="0">
                <a:latin typeface="Trebuchet MS"/>
                <a:cs typeface="Trebuchet MS"/>
              </a:rPr>
              <a:t>t</a:t>
            </a:r>
            <a:r>
              <a:rPr sz="2539" i="1" spc="67" dirty="0">
                <a:latin typeface="Trebuchet MS"/>
                <a:cs typeface="Trebuchet MS"/>
              </a:rPr>
              <a:t> </a:t>
            </a:r>
            <a:r>
              <a:rPr sz="2176" spc="252" dirty="0">
                <a:latin typeface="Georgia"/>
                <a:cs typeface="Georgia"/>
              </a:rPr>
              <a:t>—</a:t>
            </a:r>
            <a:r>
              <a:rPr sz="2176" spc="59" dirty="0">
                <a:latin typeface="Georgia"/>
                <a:cs typeface="Georgia"/>
              </a:rPr>
              <a:t> </a:t>
            </a:r>
            <a:r>
              <a:rPr sz="2176" spc="-17" dirty="0">
                <a:latin typeface="Georgia"/>
                <a:cs typeface="Georgia"/>
              </a:rPr>
              <a:t>defines</a:t>
            </a:r>
            <a:r>
              <a:rPr sz="2176" spc="67" dirty="0">
                <a:latin typeface="Georgia"/>
                <a:cs typeface="Georgia"/>
              </a:rPr>
              <a:t> </a:t>
            </a:r>
            <a:r>
              <a:rPr sz="2176" dirty="0">
                <a:latin typeface="Georgia"/>
                <a:cs typeface="Georgia"/>
              </a:rPr>
              <a:t>the</a:t>
            </a:r>
            <a:r>
              <a:rPr sz="2176" spc="59" dirty="0">
                <a:latin typeface="Georgia"/>
                <a:cs typeface="Georgia"/>
              </a:rPr>
              <a:t> </a:t>
            </a:r>
            <a:r>
              <a:rPr sz="2176" spc="8" dirty="0">
                <a:latin typeface="Georgia"/>
                <a:cs typeface="Georgia"/>
              </a:rPr>
              <a:t>goal</a:t>
            </a:r>
            <a:endParaRPr sz="2176" dirty="0">
              <a:latin typeface="Georgia"/>
              <a:cs typeface="Georgia"/>
            </a:endParaRPr>
          </a:p>
          <a:p>
            <a:pPr marL="491823" indent="-259118">
              <a:spcBef>
                <a:spcPts val="580"/>
              </a:spcBef>
              <a:buClr>
                <a:srgbClr val="3333B2"/>
              </a:buClr>
              <a:buSzPct val="110526"/>
              <a:buFont typeface="Arial" panose="020B0604020202020204" pitchFamily="34" charset="0"/>
              <a:buChar char="•"/>
              <a:tabLst>
                <a:tab pos="489960" algn="l"/>
              </a:tabLst>
            </a:pPr>
            <a:r>
              <a:rPr sz="2176" spc="-8" dirty="0">
                <a:latin typeface="Georgia"/>
                <a:cs typeface="Georgia"/>
              </a:rPr>
              <a:t>The</a:t>
            </a:r>
            <a:r>
              <a:rPr sz="2176" spc="59" dirty="0">
                <a:latin typeface="Georgia"/>
                <a:cs typeface="Georgia"/>
              </a:rPr>
              <a:t> </a:t>
            </a:r>
            <a:r>
              <a:rPr sz="2176" spc="-8" dirty="0">
                <a:latin typeface="Georgia"/>
                <a:cs typeface="Georgia"/>
              </a:rPr>
              <a:t>agent’s</a:t>
            </a:r>
            <a:r>
              <a:rPr sz="2176" spc="67" dirty="0">
                <a:latin typeface="Georgia"/>
                <a:cs typeface="Georgia"/>
              </a:rPr>
              <a:t> </a:t>
            </a:r>
            <a:r>
              <a:rPr sz="2176" spc="-17" dirty="0">
                <a:latin typeface="Georgia"/>
                <a:cs typeface="Georgia"/>
              </a:rPr>
              <a:t>job</a:t>
            </a:r>
            <a:r>
              <a:rPr sz="2176" spc="67" dirty="0">
                <a:latin typeface="Georgia"/>
                <a:cs typeface="Georgia"/>
              </a:rPr>
              <a:t> </a:t>
            </a:r>
            <a:r>
              <a:rPr sz="2176" spc="-34" dirty="0">
                <a:latin typeface="Georgia"/>
                <a:cs typeface="Georgia"/>
              </a:rPr>
              <a:t>is</a:t>
            </a:r>
            <a:r>
              <a:rPr sz="2176" spc="67" dirty="0">
                <a:latin typeface="Georgia"/>
                <a:cs typeface="Georgia"/>
              </a:rPr>
              <a:t> </a:t>
            </a:r>
            <a:r>
              <a:rPr sz="2176" spc="-8" dirty="0">
                <a:latin typeface="Georgia"/>
                <a:cs typeface="Georgia"/>
              </a:rPr>
              <a:t>to</a:t>
            </a:r>
            <a:r>
              <a:rPr sz="2176" spc="67" dirty="0">
                <a:latin typeface="Georgia"/>
                <a:cs typeface="Georgia"/>
              </a:rPr>
              <a:t> </a:t>
            </a:r>
            <a:r>
              <a:rPr sz="2176" dirty="0">
                <a:latin typeface="Georgia"/>
                <a:cs typeface="Georgia"/>
              </a:rPr>
              <a:t>maximize</a:t>
            </a:r>
            <a:r>
              <a:rPr sz="2176" spc="67" dirty="0">
                <a:latin typeface="Georgia"/>
                <a:cs typeface="Georgia"/>
              </a:rPr>
              <a:t> </a:t>
            </a:r>
            <a:r>
              <a:rPr sz="2176" spc="-17" dirty="0">
                <a:latin typeface="Georgia"/>
                <a:cs typeface="Georgia"/>
              </a:rPr>
              <a:t>cumulative</a:t>
            </a:r>
            <a:r>
              <a:rPr sz="2176" spc="67" dirty="0">
                <a:latin typeface="Georgia"/>
                <a:cs typeface="Georgia"/>
              </a:rPr>
              <a:t> </a:t>
            </a:r>
            <a:r>
              <a:rPr sz="2176" dirty="0">
                <a:latin typeface="Georgia"/>
                <a:cs typeface="Georgia"/>
              </a:rPr>
              <a:t>reward</a:t>
            </a:r>
            <a:endParaRPr lang="en-US" sz="2176" dirty="0">
              <a:latin typeface="Georgia"/>
              <a:cs typeface="Georgia"/>
            </a:endParaRPr>
          </a:p>
          <a:p>
            <a:pPr marL="232705" algn="ctr">
              <a:spcBef>
                <a:spcPts val="580"/>
              </a:spcBef>
              <a:buClr>
                <a:srgbClr val="3333B2"/>
              </a:buClr>
              <a:buSzPct val="110526"/>
              <a:tabLst>
                <a:tab pos="489960" algn="l"/>
              </a:tabLst>
            </a:pPr>
            <a:r>
              <a:rPr sz="2539" i="1" spc="-34" dirty="0">
                <a:latin typeface="Trebuchet MS"/>
                <a:cs typeface="Trebuchet MS"/>
              </a:rPr>
              <a:t>G</a:t>
            </a:r>
            <a:r>
              <a:rPr sz="2539" i="1" spc="-51" baseline="-11904" dirty="0">
                <a:latin typeface="Trebuchet MS"/>
                <a:cs typeface="Trebuchet MS"/>
              </a:rPr>
              <a:t>t</a:t>
            </a:r>
            <a:r>
              <a:rPr sz="2539" i="1" spc="-37" baseline="-11904" dirty="0">
                <a:latin typeface="Trebuchet MS"/>
                <a:cs typeface="Trebuchet MS"/>
              </a:rPr>
              <a:t> </a:t>
            </a:r>
            <a:r>
              <a:rPr sz="2539" spc="-17" dirty="0">
                <a:latin typeface="Georgia"/>
                <a:cs typeface="Georgia"/>
              </a:rPr>
              <a:t>=</a:t>
            </a:r>
            <a:r>
              <a:rPr sz="2539" spc="42" dirty="0">
                <a:latin typeface="Georgia"/>
                <a:cs typeface="Georgia"/>
              </a:rPr>
              <a:t> </a:t>
            </a:r>
            <a:r>
              <a:rPr sz="2539" i="1" spc="34" dirty="0">
                <a:latin typeface="Trebuchet MS"/>
                <a:cs typeface="Trebuchet MS"/>
              </a:rPr>
              <a:t>R</a:t>
            </a:r>
            <a:r>
              <a:rPr sz="2539" i="1" spc="51" baseline="-11904" dirty="0">
                <a:latin typeface="Trebuchet MS"/>
                <a:cs typeface="Trebuchet MS"/>
              </a:rPr>
              <a:t>t</a:t>
            </a:r>
            <a:r>
              <a:rPr sz="2902" spc="51" baseline="-11111" dirty="0">
                <a:latin typeface="Georgia"/>
                <a:cs typeface="Georgia"/>
              </a:rPr>
              <a:t>+</a:t>
            </a:r>
            <a:r>
              <a:rPr sz="2539" spc="51" baseline="-11904" dirty="0">
                <a:latin typeface="Microsoft Sans Serif"/>
                <a:cs typeface="Microsoft Sans Serif"/>
              </a:rPr>
              <a:t>1</a:t>
            </a:r>
            <a:r>
              <a:rPr sz="2539" spc="238" baseline="-11904" dirty="0">
                <a:latin typeface="Microsoft Sans Serif"/>
                <a:cs typeface="Microsoft Sans Serif"/>
              </a:rPr>
              <a:t> </a:t>
            </a:r>
            <a:r>
              <a:rPr sz="2539" spc="-17" dirty="0">
                <a:latin typeface="Georgia"/>
                <a:cs typeface="Georgia"/>
              </a:rPr>
              <a:t>+</a:t>
            </a:r>
            <a:r>
              <a:rPr sz="2539" spc="-51" dirty="0">
                <a:latin typeface="Georgia"/>
                <a:cs typeface="Georgia"/>
              </a:rPr>
              <a:t> </a:t>
            </a:r>
            <a:r>
              <a:rPr sz="2539" i="1" spc="34" dirty="0">
                <a:latin typeface="Trebuchet MS"/>
                <a:cs typeface="Trebuchet MS"/>
              </a:rPr>
              <a:t>R</a:t>
            </a:r>
            <a:r>
              <a:rPr sz="2539" i="1" spc="51" baseline="-11904" dirty="0">
                <a:latin typeface="Trebuchet MS"/>
                <a:cs typeface="Trebuchet MS"/>
              </a:rPr>
              <a:t>t</a:t>
            </a:r>
            <a:r>
              <a:rPr sz="2902" spc="51" baseline="-11111" dirty="0">
                <a:latin typeface="Georgia"/>
                <a:cs typeface="Georgia"/>
              </a:rPr>
              <a:t>+</a:t>
            </a:r>
            <a:r>
              <a:rPr sz="2539" spc="51" baseline="-11904" dirty="0">
                <a:latin typeface="Microsoft Sans Serif"/>
                <a:cs typeface="Microsoft Sans Serif"/>
              </a:rPr>
              <a:t>2</a:t>
            </a:r>
            <a:r>
              <a:rPr sz="2539" spc="227" baseline="-11904" dirty="0">
                <a:latin typeface="Microsoft Sans Serif"/>
                <a:cs typeface="Microsoft Sans Serif"/>
              </a:rPr>
              <a:t> </a:t>
            </a:r>
            <a:r>
              <a:rPr sz="2539" spc="-17" dirty="0">
                <a:latin typeface="Georgia"/>
                <a:cs typeface="Georgia"/>
              </a:rPr>
              <a:t>+</a:t>
            </a:r>
            <a:r>
              <a:rPr sz="2539" spc="-51" dirty="0">
                <a:latin typeface="Georgia"/>
                <a:cs typeface="Georgia"/>
              </a:rPr>
              <a:t> </a:t>
            </a:r>
            <a:r>
              <a:rPr sz="2539" i="1" spc="34" dirty="0">
                <a:latin typeface="Trebuchet MS"/>
                <a:cs typeface="Trebuchet MS"/>
              </a:rPr>
              <a:t>R</a:t>
            </a:r>
            <a:r>
              <a:rPr sz="2539" i="1" spc="51" baseline="-11904" dirty="0">
                <a:latin typeface="Trebuchet MS"/>
                <a:cs typeface="Trebuchet MS"/>
              </a:rPr>
              <a:t>t</a:t>
            </a:r>
            <a:r>
              <a:rPr sz="2902" spc="51" baseline="-11111" dirty="0">
                <a:latin typeface="Georgia"/>
                <a:cs typeface="Georgia"/>
              </a:rPr>
              <a:t>+</a:t>
            </a:r>
            <a:r>
              <a:rPr sz="2539" spc="51" baseline="-11904" dirty="0">
                <a:latin typeface="Microsoft Sans Serif"/>
                <a:cs typeface="Microsoft Sans Serif"/>
              </a:rPr>
              <a:t>3</a:t>
            </a:r>
            <a:r>
              <a:rPr sz="2539" spc="227" baseline="-11904" dirty="0">
                <a:latin typeface="Microsoft Sans Serif"/>
                <a:cs typeface="Microsoft Sans Serif"/>
              </a:rPr>
              <a:t> </a:t>
            </a:r>
            <a:r>
              <a:rPr sz="2539" spc="-17" dirty="0">
                <a:latin typeface="Georgia"/>
                <a:cs typeface="Georgia"/>
              </a:rPr>
              <a:t>+</a:t>
            </a:r>
            <a:r>
              <a:rPr sz="2539" spc="-8" dirty="0">
                <a:latin typeface="Georgia"/>
                <a:cs typeface="Georgia"/>
              </a:rPr>
              <a:t> </a:t>
            </a:r>
            <a:r>
              <a:rPr sz="2539" spc="25" dirty="0">
                <a:latin typeface="Calibri"/>
                <a:cs typeface="Calibri"/>
              </a:rPr>
              <a:t>...</a:t>
            </a:r>
            <a:endParaRPr sz="2539" dirty="0">
              <a:latin typeface="Calibri"/>
              <a:cs typeface="Calibri"/>
            </a:endParaRPr>
          </a:p>
          <a:p>
            <a:pPr marL="491823" indent="-259118">
              <a:spcBef>
                <a:spcPts val="1731"/>
              </a:spcBef>
              <a:buClr>
                <a:srgbClr val="3333B2"/>
              </a:buClr>
              <a:buSzPct val="110526"/>
              <a:buFont typeface="Arial" panose="020B0604020202020204" pitchFamily="34" charset="0"/>
              <a:buChar char="•"/>
              <a:tabLst>
                <a:tab pos="489960" algn="l"/>
              </a:tabLst>
            </a:pPr>
            <a:r>
              <a:rPr sz="2176" spc="-75" dirty="0">
                <a:latin typeface="Georgia"/>
                <a:cs typeface="Georgia"/>
              </a:rPr>
              <a:t>We</a:t>
            </a:r>
            <a:r>
              <a:rPr sz="2176" spc="42" dirty="0">
                <a:latin typeface="Georgia"/>
                <a:cs typeface="Georgia"/>
              </a:rPr>
              <a:t> </a:t>
            </a:r>
            <a:r>
              <a:rPr sz="2176" spc="-8" dirty="0">
                <a:latin typeface="Georgia"/>
                <a:cs typeface="Georgia"/>
              </a:rPr>
              <a:t>call</a:t>
            </a:r>
            <a:r>
              <a:rPr sz="2176" spc="42" dirty="0">
                <a:latin typeface="Georgia"/>
                <a:cs typeface="Georgia"/>
              </a:rPr>
              <a:t> </a:t>
            </a:r>
            <a:r>
              <a:rPr sz="2176" spc="-25" dirty="0">
                <a:latin typeface="Georgia"/>
                <a:cs typeface="Georgia"/>
              </a:rPr>
              <a:t>this</a:t>
            </a:r>
            <a:r>
              <a:rPr sz="2176" spc="51" dirty="0">
                <a:latin typeface="Georgia"/>
                <a:cs typeface="Georgia"/>
              </a:rPr>
              <a:t> </a:t>
            </a:r>
            <a:r>
              <a:rPr sz="2176" dirty="0">
                <a:latin typeface="Georgia"/>
                <a:cs typeface="Georgia"/>
              </a:rPr>
              <a:t>the</a:t>
            </a:r>
            <a:r>
              <a:rPr sz="2176" spc="42" dirty="0">
                <a:latin typeface="Georgia"/>
                <a:cs typeface="Georgia"/>
              </a:rPr>
              <a:t> </a:t>
            </a:r>
            <a:r>
              <a:rPr sz="2176" b="1" spc="-17" dirty="0">
                <a:solidFill>
                  <a:srgbClr val="0046FF"/>
                </a:solidFill>
                <a:latin typeface="Cambria"/>
                <a:cs typeface="Cambria"/>
              </a:rPr>
              <a:t>return</a:t>
            </a:r>
            <a:endParaRPr sz="2176" dirty="0">
              <a:latin typeface="Cambria"/>
              <a:cs typeface="Cambria"/>
            </a:endParaRPr>
          </a:p>
          <a:p>
            <a:pPr marL="323165" indent="-259118">
              <a:spcBef>
                <a:spcPts val="933"/>
              </a:spcBef>
              <a:buFont typeface="Arial" panose="020B0604020202020204" pitchFamily="34" charset="0"/>
              <a:buChar char="•"/>
            </a:pPr>
            <a:endParaRPr lang="en-US" sz="2176" spc="-25" dirty="0">
              <a:latin typeface="Georgia"/>
              <a:cs typeface="Georgia"/>
            </a:endParaRPr>
          </a:p>
          <a:p>
            <a:pPr marL="374989" indent="-310942">
              <a:spcBef>
                <a:spcPts val="933"/>
              </a:spcBef>
              <a:buFont typeface="Wingdings" panose="05000000000000000000" pitchFamily="2" charset="2"/>
              <a:buChar char="Ø"/>
            </a:pPr>
            <a:r>
              <a:rPr sz="2176" spc="-25" dirty="0">
                <a:latin typeface="Georgia"/>
                <a:cs typeface="Georgia"/>
              </a:rPr>
              <a:t>Reinforcement</a:t>
            </a:r>
            <a:r>
              <a:rPr sz="2176" spc="67" dirty="0">
                <a:latin typeface="Georgia"/>
                <a:cs typeface="Georgia"/>
              </a:rPr>
              <a:t> </a:t>
            </a:r>
            <a:r>
              <a:rPr sz="2176" spc="-8" dirty="0">
                <a:latin typeface="Georgia"/>
                <a:cs typeface="Georgia"/>
              </a:rPr>
              <a:t>learning</a:t>
            </a:r>
            <a:r>
              <a:rPr sz="2176" spc="75" dirty="0">
                <a:latin typeface="Georgia"/>
                <a:cs typeface="Georgia"/>
              </a:rPr>
              <a:t> </a:t>
            </a:r>
            <a:r>
              <a:rPr sz="2176" spc="-34" dirty="0">
                <a:latin typeface="Georgia"/>
                <a:cs typeface="Georgia"/>
              </a:rPr>
              <a:t>is</a:t>
            </a:r>
            <a:r>
              <a:rPr sz="2176" spc="75" dirty="0">
                <a:latin typeface="Georgia"/>
                <a:cs typeface="Georgia"/>
              </a:rPr>
              <a:t> </a:t>
            </a:r>
            <a:r>
              <a:rPr sz="2176" spc="-17" dirty="0">
                <a:latin typeface="Georgia"/>
                <a:cs typeface="Georgia"/>
              </a:rPr>
              <a:t>based</a:t>
            </a:r>
            <a:r>
              <a:rPr sz="2176" spc="75" dirty="0">
                <a:latin typeface="Georgia"/>
                <a:cs typeface="Georgia"/>
              </a:rPr>
              <a:t> </a:t>
            </a:r>
            <a:r>
              <a:rPr sz="2176" spc="-17" dirty="0">
                <a:latin typeface="Georgia"/>
                <a:cs typeface="Georgia"/>
              </a:rPr>
              <a:t>on</a:t>
            </a:r>
            <a:r>
              <a:rPr sz="2176" spc="75" dirty="0">
                <a:latin typeface="Georgia"/>
                <a:cs typeface="Georgia"/>
              </a:rPr>
              <a:t> </a:t>
            </a:r>
            <a:r>
              <a:rPr sz="2176" dirty="0">
                <a:latin typeface="Georgia"/>
                <a:cs typeface="Georgia"/>
              </a:rPr>
              <a:t>the</a:t>
            </a:r>
            <a:r>
              <a:rPr sz="2176" spc="75" dirty="0">
                <a:latin typeface="Georgia"/>
                <a:cs typeface="Georgia"/>
              </a:rPr>
              <a:t> </a:t>
            </a:r>
            <a:r>
              <a:rPr sz="2176" b="1" spc="-17" dirty="0">
                <a:solidFill>
                  <a:srgbClr val="0046FF"/>
                </a:solidFill>
                <a:latin typeface="Cambria"/>
                <a:cs typeface="Cambria"/>
              </a:rPr>
              <a:t>reward</a:t>
            </a:r>
            <a:r>
              <a:rPr sz="2176" b="1" spc="134" dirty="0">
                <a:solidFill>
                  <a:srgbClr val="0046FF"/>
                </a:solidFill>
                <a:latin typeface="Cambria"/>
                <a:cs typeface="Cambria"/>
              </a:rPr>
              <a:t> </a:t>
            </a:r>
            <a:r>
              <a:rPr sz="2176" b="1" dirty="0">
                <a:solidFill>
                  <a:srgbClr val="0046FF"/>
                </a:solidFill>
                <a:latin typeface="Cambria"/>
                <a:cs typeface="Cambria"/>
              </a:rPr>
              <a:t>hypothesis</a:t>
            </a:r>
            <a:r>
              <a:rPr sz="2176" dirty="0">
                <a:latin typeface="Georgia"/>
                <a:cs typeface="Georgia"/>
              </a:rPr>
              <a:t>:</a:t>
            </a:r>
          </a:p>
          <a:p>
            <a:pPr marL="1144035" indent="-259118">
              <a:spcBef>
                <a:spcPts val="1765"/>
              </a:spcBef>
              <a:buFont typeface="Arial" panose="020B0604020202020204" pitchFamily="34" charset="0"/>
              <a:buChar char="•"/>
            </a:pPr>
            <a:r>
              <a:rPr sz="2176" i="1" spc="42" dirty="0">
                <a:latin typeface="Cambria"/>
                <a:cs typeface="Cambria"/>
              </a:rPr>
              <a:t>Any</a:t>
            </a:r>
            <a:r>
              <a:rPr sz="2176" i="1" spc="84" dirty="0">
                <a:latin typeface="Cambria"/>
                <a:cs typeface="Cambria"/>
              </a:rPr>
              <a:t> </a:t>
            </a:r>
            <a:r>
              <a:rPr sz="2176" i="1" spc="-17" dirty="0">
                <a:latin typeface="Cambria"/>
                <a:cs typeface="Cambria"/>
              </a:rPr>
              <a:t>goal</a:t>
            </a:r>
            <a:r>
              <a:rPr sz="2176" i="1" spc="92" dirty="0">
                <a:latin typeface="Cambria"/>
                <a:cs typeface="Cambria"/>
              </a:rPr>
              <a:t> </a:t>
            </a:r>
            <a:r>
              <a:rPr sz="2176" i="1" dirty="0">
                <a:latin typeface="Cambria"/>
                <a:cs typeface="Cambria"/>
              </a:rPr>
              <a:t>can</a:t>
            </a:r>
            <a:r>
              <a:rPr sz="2176" i="1" spc="92" dirty="0">
                <a:latin typeface="Cambria"/>
                <a:cs typeface="Cambria"/>
              </a:rPr>
              <a:t> </a:t>
            </a:r>
            <a:r>
              <a:rPr sz="2176" i="1" spc="-25" dirty="0">
                <a:latin typeface="Cambria"/>
                <a:cs typeface="Cambria"/>
              </a:rPr>
              <a:t>be</a:t>
            </a:r>
            <a:r>
              <a:rPr sz="2176" i="1" spc="92" dirty="0">
                <a:latin typeface="Cambria"/>
                <a:cs typeface="Cambria"/>
              </a:rPr>
              <a:t> </a:t>
            </a:r>
            <a:r>
              <a:rPr sz="2176" i="1" dirty="0">
                <a:latin typeface="Cambria"/>
                <a:cs typeface="Cambria"/>
              </a:rPr>
              <a:t>formalized</a:t>
            </a:r>
            <a:r>
              <a:rPr sz="2176" i="1" spc="92" dirty="0">
                <a:latin typeface="Cambria"/>
                <a:cs typeface="Cambria"/>
              </a:rPr>
              <a:t> </a:t>
            </a:r>
            <a:r>
              <a:rPr sz="2176" i="1" spc="-17" dirty="0">
                <a:latin typeface="Cambria"/>
                <a:cs typeface="Cambria"/>
              </a:rPr>
              <a:t>as</a:t>
            </a:r>
            <a:r>
              <a:rPr sz="2176" i="1" spc="92" dirty="0">
                <a:latin typeface="Cambria"/>
                <a:cs typeface="Cambria"/>
              </a:rPr>
              <a:t> </a:t>
            </a:r>
            <a:r>
              <a:rPr sz="2176" i="1" spc="-8" dirty="0">
                <a:latin typeface="Cambria"/>
                <a:cs typeface="Cambria"/>
              </a:rPr>
              <a:t>the</a:t>
            </a:r>
            <a:r>
              <a:rPr sz="2176" i="1" spc="92" dirty="0">
                <a:latin typeface="Cambria"/>
                <a:cs typeface="Cambria"/>
              </a:rPr>
              <a:t> </a:t>
            </a:r>
            <a:r>
              <a:rPr sz="2176" i="1" spc="-8" dirty="0">
                <a:latin typeface="Cambria"/>
                <a:cs typeface="Cambria"/>
              </a:rPr>
              <a:t>outcome</a:t>
            </a:r>
            <a:r>
              <a:rPr sz="2176" i="1" spc="92" dirty="0">
                <a:latin typeface="Cambria"/>
                <a:cs typeface="Cambria"/>
              </a:rPr>
              <a:t> </a:t>
            </a:r>
            <a:r>
              <a:rPr sz="2176" i="1" spc="-25" dirty="0">
                <a:latin typeface="Cambria"/>
                <a:cs typeface="Cambria"/>
              </a:rPr>
              <a:t>of</a:t>
            </a:r>
            <a:r>
              <a:rPr sz="2176" i="1" spc="92" dirty="0">
                <a:latin typeface="Cambria"/>
                <a:cs typeface="Cambria"/>
              </a:rPr>
              <a:t> </a:t>
            </a:r>
            <a:r>
              <a:rPr sz="2176" i="1" spc="25" dirty="0">
                <a:latin typeface="Cambria"/>
                <a:cs typeface="Cambria"/>
              </a:rPr>
              <a:t>maximizing</a:t>
            </a:r>
            <a:r>
              <a:rPr sz="2176" i="1" spc="92" dirty="0">
                <a:latin typeface="Cambria"/>
                <a:cs typeface="Cambria"/>
              </a:rPr>
              <a:t> </a:t>
            </a:r>
            <a:r>
              <a:rPr sz="2176" i="1" spc="8" dirty="0">
                <a:latin typeface="Cambria"/>
                <a:cs typeface="Cambria"/>
              </a:rPr>
              <a:t>a</a:t>
            </a:r>
            <a:r>
              <a:rPr sz="2176" i="1" spc="92" dirty="0">
                <a:latin typeface="Cambria"/>
                <a:cs typeface="Cambria"/>
              </a:rPr>
              <a:t> </a:t>
            </a:r>
            <a:r>
              <a:rPr sz="2176" i="1" dirty="0">
                <a:latin typeface="Cambria"/>
                <a:cs typeface="Cambria"/>
              </a:rPr>
              <a:t>cumulative</a:t>
            </a:r>
            <a:r>
              <a:rPr sz="2176" i="1" spc="92" dirty="0">
                <a:latin typeface="Cambria"/>
                <a:cs typeface="Cambria"/>
              </a:rPr>
              <a:t> </a:t>
            </a:r>
            <a:r>
              <a:rPr sz="2176" i="1" spc="-8" dirty="0">
                <a:latin typeface="Cambria"/>
                <a:cs typeface="Cambria"/>
              </a:rPr>
              <a:t>reward</a:t>
            </a:r>
            <a:endParaRPr sz="2176" dirty="0">
              <a:latin typeface="Cambria"/>
              <a:cs typeface="Cambria"/>
            </a:endParaRPr>
          </a:p>
        </p:txBody>
      </p:sp>
      <p:sp>
        <p:nvSpPr>
          <p:cNvPr id="4" name="Rectangle 3">
            <a:extLst>
              <a:ext uri="{FF2B5EF4-FFF2-40B4-BE49-F238E27FC236}">
                <a16:creationId xmlns:a16="http://schemas.microsoft.com/office/drawing/2014/main" id="{1EF15BF7-853C-633D-1C7D-83AE5579B46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5DBAB67-3B56-8959-C710-96C95A8F722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9805D4E-FC7C-69E6-F394-6093E7E7A51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468701314"/>
      </p:ext>
    </p:extLst>
  </p:cSld>
  <p:clrMapOvr>
    <a:masterClrMapping/>
  </p:clrMapOvr>
  <p:transition>
    <p:cu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804459" y="736953"/>
            <a:ext cx="2270799" cy="471513"/>
          </a:xfrm>
          <a:prstGeom prst="rect">
            <a:avLst/>
          </a:prstGeom>
        </p:spPr>
        <p:txBody>
          <a:bodyPr vert="horz" wrap="square" lIns="0" tIns="19214" rIns="0" bIns="0" rtlCol="0" anchor="ctr">
            <a:spAutoFit/>
          </a:bodyPr>
          <a:lstStyle/>
          <a:p>
            <a:pPr marL="21349" algn="ctr">
              <a:spcBef>
                <a:spcPts val="151"/>
              </a:spcBef>
            </a:pPr>
            <a:r>
              <a:rPr sz="3264" spc="-319" dirty="0">
                <a:solidFill>
                  <a:srgbClr val="3333B2"/>
                </a:solidFill>
                <a:latin typeface="Georgia"/>
                <a:cs typeface="Georgia"/>
              </a:rPr>
              <a:t>V</a:t>
            </a:r>
            <a:r>
              <a:rPr sz="3264" spc="-42" dirty="0">
                <a:solidFill>
                  <a:srgbClr val="3333B2"/>
                </a:solidFill>
                <a:latin typeface="Georgia"/>
                <a:cs typeface="Georgia"/>
              </a:rPr>
              <a:t>a</a:t>
            </a:r>
            <a:r>
              <a:rPr sz="3264" spc="-17" dirty="0">
                <a:solidFill>
                  <a:srgbClr val="3333B2"/>
                </a:solidFill>
                <a:latin typeface="Georgia"/>
                <a:cs typeface="Georgia"/>
              </a:rPr>
              <a:t>l</a:t>
            </a:r>
            <a:r>
              <a:rPr sz="3264" spc="-59" dirty="0">
                <a:solidFill>
                  <a:srgbClr val="3333B2"/>
                </a:solidFill>
                <a:latin typeface="Georgia"/>
                <a:cs typeface="Georgia"/>
              </a:rPr>
              <a:t>u</a:t>
            </a:r>
            <a:r>
              <a:rPr sz="3264" spc="-42" dirty="0">
                <a:solidFill>
                  <a:srgbClr val="3333B2"/>
                </a:solidFill>
                <a:latin typeface="Georgia"/>
                <a:cs typeface="Georgia"/>
              </a:rPr>
              <a:t>es</a:t>
            </a:r>
            <a:endParaRPr sz="3264" dirty="0">
              <a:latin typeface="Georgia"/>
              <a:cs typeface="Georgia"/>
            </a:endParaRPr>
          </a:p>
        </p:txBody>
      </p:sp>
      <p:sp>
        <p:nvSpPr>
          <p:cNvPr id="3" name="object 3"/>
          <p:cNvSpPr txBox="1"/>
          <p:nvPr/>
        </p:nvSpPr>
        <p:spPr>
          <a:xfrm>
            <a:off x="1961199" y="1208466"/>
            <a:ext cx="8456647" cy="4628280"/>
          </a:xfrm>
          <a:prstGeom prst="rect">
            <a:avLst/>
          </a:prstGeom>
        </p:spPr>
        <p:txBody>
          <a:bodyPr vert="horz" wrap="square" lIns="0" tIns="20282" rIns="0" bIns="0" rtlCol="0">
            <a:spAutoFit/>
          </a:bodyPr>
          <a:lstStyle/>
          <a:p>
            <a:pPr marL="322098" indent="-259118">
              <a:spcBef>
                <a:spcPts val="160"/>
              </a:spcBef>
              <a:buClr>
                <a:srgbClr val="3333B2"/>
              </a:buClr>
              <a:buSzPct val="110526"/>
              <a:buFont typeface="Arial" panose="020B0604020202020204" pitchFamily="34" charset="0"/>
              <a:buChar char="•"/>
              <a:tabLst>
                <a:tab pos="319168" algn="l"/>
              </a:tabLst>
            </a:pPr>
            <a:r>
              <a:rPr sz="2176" spc="-75" dirty="0">
                <a:latin typeface="Georgia"/>
                <a:cs typeface="Georgia"/>
              </a:rPr>
              <a:t>We</a:t>
            </a:r>
            <a:r>
              <a:rPr sz="2176" spc="67" dirty="0">
                <a:latin typeface="Georgia"/>
                <a:cs typeface="Georgia"/>
              </a:rPr>
              <a:t> </a:t>
            </a:r>
            <a:r>
              <a:rPr sz="2176" spc="-8" dirty="0">
                <a:latin typeface="Georgia"/>
                <a:cs typeface="Georgia"/>
              </a:rPr>
              <a:t>call</a:t>
            </a:r>
            <a:r>
              <a:rPr sz="2176" spc="67" dirty="0">
                <a:latin typeface="Georgia"/>
                <a:cs typeface="Georgia"/>
              </a:rPr>
              <a:t> </a:t>
            </a:r>
            <a:r>
              <a:rPr sz="2176" dirty="0">
                <a:latin typeface="Georgia"/>
                <a:cs typeface="Georgia"/>
              </a:rPr>
              <a:t>the</a:t>
            </a:r>
            <a:r>
              <a:rPr sz="2176" spc="67" dirty="0">
                <a:latin typeface="Georgia"/>
                <a:cs typeface="Georgia"/>
              </a:rPr>
              <a:t> </a:t>
            </a:r>
            <a:r>
              <a:rPr sz="2176" dirty="0">
                <a:latin typeface="Georgia"/>
                <a:cs typeface="Georgia"/>
              </a:rPr>
              <a:t>expected</a:t>
            </a:r>
            <a:r>
              <a:rPr sz="2176" spc="67" dirty="0">
                <a:latin typeface="Georgia"/>
                <a:cs typeface="Georgia"/>
              </a:rPr>
              <a:t> </a:t>
            </a:r>
            <a:r>
              <a:rPr sz="2176" spc="-17" dirty="0">
                <a:latin typeface="Georgia"/>
                <a:cs typeface="Georgia"/>
              </a:rPr>
              <a:t>cumulative</a:t>
            </a:r>
            <a:r>
              <a:rPr sz="2176" spc="67" dirty="0">
                <a:latin typeface="Georgia"/>
                <a:cs typeface="Georgia"/>
              </a:rPr>
              <a:t> </a:t>
            </a:r>
            <a:r>
              <a:rPr sz="2176" dirty="0">
                <a:latin typeface="Georgia"/>
                <a:cs typeface="Georgia"/>
              </a:rPr>
              <a:t>reward,</a:t>
            </a:r>
            <a:r>
              <a:rPr sz="2176" spc="67" dirty="0">
                <a:latin typeface="Georgia"/>
                <a:cs typeface="Georgia"/>
              </a:rPr>
              <a:t> </a:t>
            </a:r>
            <a:r>
              <a:rPr sz="2176" spc="-25" dirty="0">
                <a:latin typeface="Georgia"/>
                <a:cs typeface="Georgia"/>
              </a:rPr>
              <a:t>from</a:t>
            </a:r>
            <a:r>
              <a:rPr sz="2176" spc="67" dirty="0">
                <a:latin typeface="Georgia"/>
                <a:cs typeface="Georgia"/>
              </a:rPr>
              <a:t> </a:t>
            </a:r>
            <a:r>
              <a:rPr sz="2176" spc="17" dirty="0">
                <a:latin typeface="Georgia"/>
                <a:cs typeface="Georgia"/>
              </a:rPr>
              <a:t>a</a:t>
            </a:r>
            <a:r>
              <a:rPr sz="2176" spc="67" dirty="0">
                <a:latin typeface="Georgia"/>
                <a:cs typeface="Georgia"/>
              </a:rPr>
              <a:t> </a:t>
            </a:r>
            <a:r>
              <a:rPr sz="2176" dirty="0">
                <a:latin typeface="Georgia"/>
                <a:cs typeface="Georgia"/>
              </a:rPr>
              <a:t>state</a:t>
            </a:r>
            <a:r>
              <a:rPr sz="2176" spc="67" dirty="0">
                <a:latin typeface="Georgia"/>
                <a:cs typeface="Georgia"/>
              </a:rPr>
              <a:t> </a:t>
            </a:r>
            <a:r>
              <a:rPr sz="2539" i="1" spc="51" dirty="0">
                <a:latin typeface="Trebuchet MS"/>
                <a:cs typeface="Trebuchet MS"/>
              </a:rPr>
              <a:t>s</a:t>
            </a:r>
            <a:r>
              <a:rPr sz="2176" spc="51" dirty="0">
                <a:latin typeface="Georgia"/>
                <a:cs typeface="Georgia"/>
              </a:rPr>
              <a:t>,</a:t>
            </a:r>
            <a:r>
              <a:rPr sz="2176" spc="75" dirty="0">
                <a:latin typeface="Georgia"/>
                <a:cs typeface="Georgia"/>
              </a:rPr>
              <a:t> </a:t>
            </a:r>
            <a:r>
              <a:rPr sz="2176" dirty="0">
                <a:latin typeface="Georgia"/>
                <a:cs typeface="Georgia"/>
              </a:rPr>
              <a:t>the</a:t>
            </a:r>
            <a:r>
              <a:rPr sz="2176" spc="67" dirty="0">
                <a:latin typeface="Georgia"/>
                <a:cs typeface="Georgia"/>
              </a:rPr>
              <a:t> </a:t>
            </a:r>
            <a:r>
              <a:rPr sz="2176" b="1" spc="-8" dirty="0">
                <a:solidFill>
                  <a:srgbClr val="0046FF"/>
                </a:solidFill>
                <a:latin typeface="Cambria"/>
                <a:cs typeface="Cambria"/>
              </a:rPr>
              <a:t>value</a:t>
            </a:r>
            <a:r>
              <a:rPr lang="en-US" sz="2176" dirty="0">
                <a:latin typeface="Cambria"/>
                <a:cs typeface="Cambria"/>
              </a:rPr>
              <a:t> </a:t>
            </a:r>
          </a:p>
          <a:p>
            <a:pPr marL="62980">
              <a:spcBef>
                <a:spcPts val="160"/>
              </a:spcBef>
              <a:buClr>
                <a:srgbClr val="3333B2"/>
              </a:buClr>
              <a:buSzPct val="110526"/>
              <a:tabLst>
                <a:tab pos="319168" algn="l"/>
              </a:tabLst>
            </a:pPr>
            <a:r>
              <a:rPr lang="en-US" sz="2176" i="1" spc="-59" dirty="0">
                <a:latin typeface="Cambria"/>
                <a:cs typeface="Trebuchet MS"/>
              </a:rPr>
              <a:t>					      </a:t>
            </a:r>
            <a:r>
              <a:rPr sz="2539" i="1" spc="-59" dirty="0">
                <a:latin typeface="Trebuchet MS"/>
                <a:cs typeface="Trebuchet MS"/>
              </a:rPr>
              <a:t>v</a:t>
            </a:r>
            <a:r>
              <a:rPr sz="2539" i="1" spc="-327" dirty="0">
                <a:latin typeface="Trebuchet MS"/>
                <a:cs typeface="Trebuchet MS"/>
              </a:rPr>
              <a:t> </a:t>
            </a:r>
            <a:r>
              <a:rPr sz="2539" spc="8" dirty="0">
                <a:latin typeface="Lucida Sans Unicode"/>
                <a:cs typeface="Lucida Sans Unicode"/>
              </a:rPr>
              <a:t>(</a:t>
            </a:r>
            <a:r>
              <a:rPr sz="2539" i="1" spc="84" dirty="0">
                <a:latin typeface="Trebuchet MS"/>
                <a:cs typeface="Trebuchet MS"/>
              </a:rPr>
              <a:t>s</a:t>
            </a:r>
            <a:r>
              <a:rPr sz="2539" spc="8" dirty="0">
                <a:latin typeface="Lucida Sans Unicode"/>
                <a:cs typeface="Lucida Sans Unicode"/>
              </a:rPr>
              <a:t>)</a:t>
            </a:r>
            <a:r>
              <a:rPr sz="2539" spc="-75" dirty="0">
                <a:latin typeface="Lucida Sans Unicode"/>
                <a:cs typeface="Lucida Sans Unicode"/>
              </a:rPr>
              <a:t> </a:t>
            </a:r>
            <a:r>
              <a:rPr sz="2539" spc="-17" dirty="0">
                <a:latin typeface="Georgia"/>
                <a:cs typeface="Georgia"/>
              </a:rPr>
              <a:t>=</a:t>
            </a:r>
            <a:r>
              <a:rPr sz="2539" spc="59" dirty="0">
                <a:latin typeface="Georgia"/>
                <a:cs typeface="Georgia"/>
              </a:rPr>
              <a:t> </a:t>
            </a:r>
            <a:r>
              <a:rPr sz="2539" spc="-84" dirty="0">
                <a:latin typeface="Microsoft Sans Serif"/>
                <a:cs typeface="Microsoft Sans Serif"/>
              </a:rPr>
              <a:t>E</a:t>
            </a:r>
            <a:r>
              <a:rPr sz="2539" spc="-177" dirty="0">
                <a:latin typeface="Microsoft Sans Serif"/>
                <a:cs typeface="Microsoft Sans Serif"/>
              </a:rPr>
              <a:t> </a:t>
            </a:r>
            <a:r>
              <a:rPr sz="2539" spc="8" dirty="0">
                <a:latin typeface="Lucida Sans Unicode"/>
                <a:cs typeface="Lucida Sans Unicode"/>
              </a:rPr>
              <a:t>[</a:t>
            </a:r>
            <a:r>
              <a:rPr sz="2539" i="1" spc="-34" dirty="0">
                <a:latin typeface="Trebuchet MS"/>
                <a:cs typeface="Trebuchet MS"/>
              </a:rPr>
              <a:t>G</a:t>
            </a:r>
            <a:r>
              <a:rPr sz="2539" i="1" spc="-51" baseline="-11904" dirty="0">
                <a:latin typeface="Trebuchet MS"/>
                <a:cs typeface="Trebuchet MS"/>
              </a:rPr>
              <a:t>t</a:t>
            </a:r>
            <a:r>
              <a:rPr sz="2539" i="1" baseline="-11904" dirty="0">
                <a:latin typeface="Trebuchet MS"/>
                <a:cs typeface="Trebuchet MS"/>
              </a:rPr>
              <a:t> </a:t>
            </a:r>
            <a:r>
              <a:rPr sz="2539" i="1" spc="25" baseline="-11904" dirty="0">
                <a:latin typeface="Trebuchet MS"/>
                <a:cs typeface="Trebuchet MS"/>
              </a:rPr>
              <a:t> </a:t>
            </a:r>
            <a:r>
              <a:rPr sz="2539" spc="-311" dirty="0">
                <a:latin typeface="Lucida Sans Unicode"/>
                <a:cs typeface="Lucida Sans Unicode"/>
              </a:rPr>
              <a:t>|</a:t>
            </a:r>
            <a:r>
              <a:rPr sz="2539" dirty="0">
                <a:latin typeface="Lucida Sans Unicode"/>
                <a:cs typeface="Lucida Sans Unicode"/>
              </a:rPr>
              <a:t> </a:t>
            </a:r>
            <a:r>
              <a:rPr sz="2539" i="1" spc="118" dirty="0">
                <a:latin typeface="Trebuchet MS"/>
                <a:cs typeface="Trebuchet MS"/>
              </a:rPr>
              <a:t>S</a:t>
            </a:r>
            <a:r>
              <a:rPr sz="2539" i="1" spc="-51" baseline="-11904" dirty="0">
                <a:latin typeface="Trebuchet MS"/>
                <a:cs typeface="Trebuchet MS"/>
              </a:rPr>
              <a:t>t</a:t>
            </a:r>
            <a:r>
              <a:rPr sz="2539" i="1" baseline="-11904" dirty="0">
                <a:latin typeface="Trebuchet MS"/>
                <a:cs typeface="Trebuchet MS"/>
              </a:rPr>
              <a:t> </a:t>
            </a:r>
            <a:r>
              <a:rPr sz="2539" i="1" spc="-74" baseline="-11904" dirty="0">
                <a:latin typeface="Trebuchet MS"/>
                <a:cs typeface="Trebuchet MS"/>
              </a:rPr>
              <a:t> </a:t>
            </a:r>
            <a:r>
              <a:rPr sz="2539" spc="-17" dirty="0">
                <a:latin typeface="Georgia"/>
                <a:cs typeface="Georgia"/>
              </a:rPr>
              <a:t>=</a:t>
            </a:r>
            <a:r>
              <a:rPr sz="2539" spc="59" dirty="0">
                <a:latin typeface="Georgia"/>
                <a:cs typeface="Georgia"/>
              </a:rPr>
              <a:t> </a:t>
            </a:r>
            <a:r>
              <a:rPr sz="2539" i="1" spc="84" dirty="0">
                <a:latin typeface="Trebuchet MS"/>
                <a:cs typeface="Trebuchet MS"/>
              </a:rPr>
              <a:t>s</a:t>
            </a:r>
            <a:r>
              <a:rPr sz="2539" spc="8" dirty="0">
                <a:latin typeface="Lucida Sans Unicode"/>
                <a:cs typeface="Lucida Sans Unicode"/>
              </a:rPr>
              <a:t>]</a:t>
            </a:r>
            <a:endParaRPr sz="2539" dirty="0">
              <a:latin typeface="Lucida Sans Unicode"/>
              <a:cs typeface="Lucida Sans Unicode"/>
            </a:endParaRPr>
          </a:p>
          <a:p>
            <a:pPr marL="2853298">
              <a:spcBef>
                <a:spcPts val="395"/>
              </a:spcBef>
            </a:pPr>
            <a:r>
              <a:rPr sz="2539" spc="-17" dirty="0">
                <a:latin typeface="Georgia"/>
                <a:cs typeface="Georgia"/>
              </a:rPr>
              <a:t>=</a:t>
            </a:r>
            <a:r>
              <a:rPr sz="2539" spc="59" dirty="0">
                <a:latin typeface="Georgia"/>
                <a:cs typeface="Georgia"/>
              </a:rPr>
              <a:t> </a:t>
            </a:r>
            <a:r>
              <a:rPr sz="2539" spc="-84" dirty="0">
                <a:latin typeface="Microsoft Sans Serif"/>
                <a:cs typeface="Microsoft Sans Serif"/>
              </a:rPr>
              <a:t>E</a:t>
            </a:r>
            <a:r>
              <a:rPr sz="2539" spc="-177" dirty="0">
                <a:latin typeface="Microsoft Sans Serif"/>
                <a:cs typeface="Microsoft Sans Serif"/>
              </a:rPr>
              <a:t> </a:t>
            </a:r>
            <a:r>
              <a:rPr sz="2539" spc="8" dirty="0">
                <a:latin typeface="Lucida Sans Unicode"/>
                <a:cs typeface="Lucida Sans Unicode"/>
              </a:rPr>
              <a:t>[</a:t>
            </a:r>
            <a:r>
              <a:rPr sz="2539" i="1" spc="101" dirty="0">
                <a:latin typeface="Trebuchet MS"/>
                <a:cs typeface="Trebuchet MS"/>
              </a:rPr>
              <a:t>R</a:t>
            </a:r>
            <a:r>
              <a:rPr sz="2539" i="1" spc="74" baseline="-11904" dirty="0">
                <a:latin typeface="Trebuchet MS"/>
                <a:cs typeface="Trebuchet MS"/>
              </a:rPr>
              <a:t>t</a:t>
            </a:r>
            <a:r>
              <a:rPr sz="2902" baseline="-11111" dirty="0">
                <a:latin typeface="Georgia"/>
                <a:cs typeface="Georgia"/>
              </a:rPr>
              <a:t>+</a:t>
            </a:r>
            <a:r>
              <a:rPr sz="2539" spc="-12" baseline="-11904" dirty="0">
                <a:latin typeface="Microsoft Sans Serif"/>
                <a:cs typeface="Microsoft Sans Serif"/>
              </a:rPr>
              <a:t>1</a:t>
            </a:r>
            <a:r>
              <a:rPr sz="2539" baseline="-11904" dirty="0">
                <a:latin typeface="Microsoft Sans Serif"/>
                <a:cs typeface="Microsoft Sans Serif"/>
              </a:rPr>
              <a:t> </a:t>
            </a:r>
            <a:r>
              <a:rPr sz="2539" spc="-227" baseline="-11904" dirty="0">
                <a:latin typeface="Microsoft Sans Serif"/>
                <a:cs typeface="Microsoft Sans Serif"/>
              </a:rPr>
              <a:t> </a:t>
            </a:r>
            <a:r>
              <a:rPr sz="2539" spc="-17" dirty="0">
                <a:latin typeface="Georgia"/>
                <a:cs typeface="Georgia"/>
              </a:rPr>
              <a:t>+</a:t>
            </a:r>
            <a:r>
              <a:rPr sz="2539" spc="-42" dirty="0">
                <a:latin typeface="Georgia"/>
                <a:cs typeface="Georgia"/>
              </a:rPr>
              <a:t> </a:t>
            </a:r>
            <a:r>
              <a:rPr sz="2539" i="1" spc="101" dirty="0">
                <a:latin typeface="Trebuchet MS"/>
                <a:cs typeface="Trebuchet MS"/>
              </a:rPr>
              <a:t>R</a:t>
            </a:r>
            <a:r>
              <a:rPr sz="2539" i="1" spc="74" baseline="-11904" dirty="0">
                <a:latin typeface="Trebuchet MS"/>
                <a:cs typeface="Trebuchet MS"/>
              </a:rPr>
              <a:t>t</a:t>
            </a:r>
            <a:r>
              <a:rPr sz="2902" baseline="-11111" dirty="0">
                <a:latin typeface="Georgia"/>
                <a:cs typeface="Georgia"/>
              </a:rPr>
              <a:t>+</a:t>
            </a:r>
            <a:r>
              <a:rPr sz="2539" spc="-12" baseline="-11904" dirty="0">
                <a:latin typeface="Microsoft Sans Serif"/>
                <a:cs typeface="Microsoft Sans Serif"/>
              </a:rPr>
              <a:t>2</a:t>
            </a:r>
            <a:r>
              <a:rPr sz="2539" baseline="-11904" dirty="0">
                <a:latin typeface="Microsoft Sans Serif"/>
                <a:cs typeface="Microsoft Sans Serif"/>
              </a:rPr>
              <a:t> </a:t>
            </a:r>
            <a:r>
              <a:rPr sz="2539" spc="-227" baseline="-11904" dirty="0">
                <a:latin typeface="Microsoft Sans Serif"/>
                <a:cs typeface="Microsoft Sans Serif"/>
              </a:rPr>
              <a:t> </a:t>
            </a:r>
            <a:r>
              <a:rPr sz="2539" spc="-17" dirty="0">
                <a:latin typeface="Georgia"/>
                <a:cs typeface="Georgia"/>
              </a:rPr>
              <a:t>+</a:t>
            </a:r>
            <a:r>
              <a:rPr sz="2539" spc="-42" dirty="0">
                <a:latin typeface="Georgia"/>
                <a:cs typeface="Georgia"/>
              </a:rPr>
              <a:t> </a:t>
            </a:r>
            <a:r>
              <a:rPr sz="2539" i="1" spc="101" dirty="0">
                <a:latin typeface="Trebuchet MS"/>
                <a:cs typeface="Trebuchet MS"/>
              </a:rPr>
              <a:t>R</a:t>
            </a:r>
            <a:r>
              <a:rPr sz="2539" i="1" spc="74" baseline="-11904" dirty="0">
                <a:latin typeface="Trebuchet MS"/>
                <a:cs typeface="Trebuchet MS"/>
              </a:rPr>
              <a:t>t</a:t>
            </a:r>
            <a:r>
              <a:rPr sz="2902" baseline="-11111" dirty="0">
                <a:latin typeface="Georgia"/>
                <a:cs typeface="Georgia"/>
              </a:rPr>
              <a:t>+</a:t>
            </a:r>
            <a:r>
              <a:rPr sz="2539" spc="-12" baseline="-11904" dirty="0">
                <a:latin typeface="Microsoft Sans Serif"/>
                <a:cs typeface="Microsoft Sans Serif"/>
              </a:rPr>
              <a:t>3</a:t>
            </a:r>
            <a:r>
              <a:rPr sz="2539" baseline="-11904" dirty="0">
                <a:latin typeface="Microsoft Sans Serif"/>
                <a:cs typeface="Microsoft Sans Serif"/>
              </a:rPr>
              <a:t> </a:t>
            </a:r>
            <a:r>
              <a:rPr sz="2539" spc="-227" baseline="-11904" dirty="0">
                <a:latin typeface="Microsoft Sans Serif"/>
                <a:cs typeface="Microsoft Sans Serif"/>
              </a:rPr>
              <a:t> </a:t>
            </a:r>
            <a:r>
              <a:rPr sz="2539" spc="-17" dirty="0">
                <a:latin typeface="Georgia"/>
                <a:cs typeface="Georgia"/>
              </a:rPr>
              <a:t>+</a:t>
            </a:r>
            <a:r>
              <a:rPr sz="2539" spc="-8" dirty="0">
                <a:latin typeface="Georgia"/>
                <a:cs typeface="Georgia"/>
              </a:rPr>
              <a:t> </a:t>
            </a:r>
            <a:r>
              <a:rPr sz="2539" spc="42" dirty="0">
                <a:latin typeface="Calibri"/>
                <a:cs typeface="Calibri"/>
              </a:rPr>
              <a:t>..</a:t>
            </a:r>
            <a:r>
              <a:rPr sz="2539" spc="-8" dirty="0">
                <a:latin typeface="Calibri"/>
                <a:cs typeface="Calibri"/>
              </a:rPr>
              <a:t>.</a:t>
            </a:r>
            <a:r>
              <a:rPr sz="2539" spc="185" dirty="0">
                <a:latin typeface="Calibri"/>
                <a:cs typeface="Calibri"/>
              </a:rPr>
              <a:t> </a:t>
            </a:r>
            <a:r>
              <a:rPr sz="2539" spc="-311" dirty="0">
                <a:latin typeface="Lucida Sans Unicode"/>
                <a:cs typeface="Lucida Sans Unicode"/>
              </a:rPr>
              <a:t>|</a:t>
            </a:r>
            <a:r>
              <a:rPr sz="2539" dirty="0">
                <a:latin typeface="Lucida Sans Unicode"/>
                <a:cs typeface="Lucida Sans Unicode"/>
              </a:rPr>
              <a:t> </a:t>
            </a:r>
            <a:r>
              <a:rPr sz="2539" i="1" spc="118" dirty="0">
                <a:latin typeface="Trebuchet MS"/>
                <a:cs typeface="Trebuchet MS"/>
              </a:rPr>
              <a:t>S</a:t>
            </a:r>
            <a:r>
              <a:rPr sz="2539" i="1" spc="-51" baseline="-11904" dirty="0">
                <a:latin typeface="Trebuchet MS"/>
                <a:cs typeface="Trebuchet MS"/>
              </a:rPr>
              <a:t>t</a:t>
            </a:r>
            <a:r>
              <a:rPr sz="2539" i="1" baseline="-11904" dirty="0">
                <a:latin typeface="Trebuchet MS"/>
                <a:cs typeface="Trebuchet MS"/>
              </a:rPr>
              <a:t> </a:t>
            </a:r>
            <a:r>
              <a:rPr sz="2539" i="1" spc="-74" baseline="-11904" dirty="0">
                <a:latin typeface="Trebuchet MS"/>
                <a:cs typeface="Trebuchet MS"/>
              </a:rPr>
              <a:t> </a:t>
            </a:r>
            <a:r>
              <a:rPr sz="2539" spc="-17" dirty="0">
                <a:latin typeface="Georgia"/>
                <a:cs typeface="Georgia"/>
              </a:rPr>
              <a:t>=</a:t>
            </a:r>
            <a:r>
              <a:rPr sz="2539" spc="59" dirty="0">
                <a:latin typeface="Georgia"/>
                <a:cs typeface="Georgia"/>
              </a:rPr>
              <a:t> </a:t>
            </a:r>
            <a:r>
              <a:rPr sz="2539" i="1" spc="84" dirty="0">
                <a:latin typeface="Trebuchet MS"/>
                <a:cs typeface="Trebuchet MS"/>
              </a:rPr>
              <a:t>s</a:t>
            </a:r>
            <a:r>
              <a:rPr sz="2539" spc="8" dirty="0">
                <a:latin typeface="Lucida Sans Unicode"/>
                <a:cs typeface="Lucida Sans Unicode"/>
              </a:rPr>
              <a:t>]</a:t>
            </a:r>
            <a:endParaRPr sz="2539" dirty="0">
              <a:latin typeface="Lucida Sans Unicode"/>
              <a:cs typeface="Lucida Sans Unicode"/>
            </a:endParaRPr>
          </a:p>
          <a:p>
            <a:pPr marL="322098" indent="-259118">
              <a:spcBef>
                <a:spcPts val="1740"/>
              </a:spcBef>
              <a:buClr>
                <a:srgbClr val="3333B2"/>
              </a:buClr>
              <a:buSzPct val="110526"/>
              <a:buFont typeface="Arial" panose="020B0604020202020204" pitchFamily="34" charset="0"/>
              <a:buChar char="•"/>
              <a:tabLst>
                <a:tab pos="319168" algn="l"/>
              </a:tabLst>
            </a:pPr>
            <a:r>
              <a:rPr sz="2176" spc="-8" dirty="0">
                <a:latin typeface="Georgia"/>
                <a:cs typeface="Georgia"/>
              </a:rPr>
              <a:t>The</a:t>
            </a:r>
            <a:r>
              <a:rPr sz="2176" spc="51" dirty="0">
                <a:latin typeface="Georgia"/>
                <a:cs typeface="Georgia"/>
              </a:rPr>
              <a:t> </a:t>
            </a:r>
            <a:r>
              <a:rPr sz="2176" spc="-8" dirty="0">
                <a:latin typeface="Georgia"/>
                <a:cs typeface="Georgia"/>
              </a:rPr>
              <a:t>value</a:t>
            </a:r>
            <a:r>
              <a:rPr sz="2176" spc="51" dirty="0">
                <a:latin typeface="Georgia"/>
                <a:cs typeface="Georgia"/>
              </a:rPr>
              <a:t> </a:t>
            </a:r>
            <a:r>
              <a:rPr sz="2176" spc="-8" dirty="0">
                <a:latin typeface="Georgia"/>
                <a:cs typeface="Georgia"/>
              </a:rPr>
              <a:t>depends</a:t>
            </a:r>
            <a:r>
              <a:rPr sz="2176" spc="59" dirty="0">
                <a:latin typeface="Georgia"/>
                <a:cs typeface="Georgia"/>
              </a:rPr>
              <a:t> </a:t>
            </a:r>
            <a:r>
              <a:rPr sz="2176" spc="-17" dirty="0">
                <a:latin typeface="Georgia"/>
                <a:cs typeface="Georgia"/>
              </a:rPr>
              <a:t>on</a:t>
            </a:r>
            <a:r>
              <a:rPr sz="2176" spc="51" dirty="0">
                <a:latin typeface="Georgia"/>
                <a:cs typeface="Georgia"/>
              </a:rPr>
              <a:t> </a:t>
            </a:r>
            <a:r>
              <a:rPr sz="2176" dirty="0">
                <a:latin typeface="Georgia"/>
                <a:cs typeface="Georgia"/>
              </a:rPr>
              <a:t>the</a:t>
            </a:r>
            <a:r>
              <a:rPr sz="2176" spc="59" dirty="0">
                <a:latin typeface="Georgia"/>
                <a:cs typeface="Georgia"/>
              </a:rPr>
              <a:t> </a:t>
            </a:r>
            <a:r>
              <a:rPr sz="2176" spc="-17" dirty="0">
                <a:latin typeface="Georgia"/>
                <a:cs typeface="Georgia"/>
              </a:rPr>
              <a:t>actions</a:t>
            </a:r>
            <a:r>
              <a:rPr sz="2176" spc="51" dirty="0">
                <a:latin typeface="Georgia"/>
                <a:cs typeface="Georgia"/>
              </a:rPr>
              <a:t> </a:t>
            </a:r>
            <a:r>
              <a:rPr sz="2176" dirty="0">
                <a:latin typeface="Georgia"/>
                <a:cs typeface="Georgia"/>
              </a:rPr>
              <a:t>the</a:t>
            </a:r>
            <a:r>
              <a:rPr sz="2176" spc="51" dirty="0">
                <a:latin typeface="Georgia"/>
                <a:cs typeface="Georgia"/>
              </a:rPr>
              <a:t> </a:t>
            </a:r>
            <a:r>
              <a:rPr sz="2176" spc="8" dirty="0">
                <a:latin typeface="Georgia"/>
                <a:cs typeface="Georgia"/>
              </a:rPr>
              <a:t>agent</a:t>
            </a:r>
            <a:r>
              <a:rPr sz="2176" spc="59" dirty="0">
                <a:latin typeface="Georgia"/>
                <a:cs typeface="Georgia"/>
              </a:rPr>
              <a:t> </a:t>
            </a:r>
            <a:r>
              <a:rPr sz="2176" spc="-8" dirty="0">
                <a:latin typeface="Georgia"/>
                <a:cs typeface="Georgia"/>
              </a:rPr>
              <a:t>takes</a:t>
            </a:r>
            <a:endParaRPr sz="2176" dirty="0">
              <a:latin typeface="Georgia"/>
              <a:cs typeface="Georgia"/>
            </a:endParaRPr>
          </a:p>
          <a:p>
            <a:pPr marL="322098" indent="-259118">
              <a:spcBef>
                <a:spcPts val="589"/>
              </a:spcBef>
              <a:buClr>
                <a:srgbClr val="3333B2"/>
              </a:buClr>
              <a:buSzPct val="110526"/>
              <a:buFont typeface="Arial" panose="020B0604020202020204" pitchFamily="34" charset="0"/>
              <a:buChar char="•"/>
              <a:tabLst>
                <a:tab pos="319168" algn="l"/>
              </a:tabLst>
            </a:pPr>
            <a:endParaRPr lang="en-US" sz="2176" spc="-8" dirty="0">
              <a:latin typeface="Georgia"/>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sz="2176" spc="-8" dirty="0">
                <a:latin typeface="Georgia"/>
                <a:cs typeface="Georgia"/>
              </a:rPr>
              <a:t>Goal</a:t>
            </a:r>
            <a:r>
              <a:rPr sz="2176" spc="59" dirty="0">
                <a:latin typeface="Georgia"/>
                <a:cs typeface="Georgia"/>
              </a:rPr>
              <a:t> </a:t>
            </a:r>
            <a:r>
              <a:rPr sz="2176" spc="-34" dirty="0">
                <a:latin typeface="Georgia"/>
                <a:cs typeface="Georgia"/>
              </a:rPr>
              <a:t>is</a:t>
            </a:r>
            <a:r>
              <a:rPr sz="2176" spc="59" dirty="0">
                <a:latin typeface="Georgia"/>
                <a:cs typeface="Georgia"/>
              </a:rPr>
              <a:t> </a:t>
            </a:r>
            <a:r>
              <a:rPr sz="2176" spc="-8" dirty="0">
                <a:latin typeface="Georgia"/>
                <a:cs typeface="Georgia"/>
              </a:rPr>
              <a:t>to</a:t>
            </a:r>
            <a:r>
              <a:rPr sz="2176" spc="59" dirty="0">
                <a:latin typeface="Georgia"/>
                <a:cs typeface="Georgia"/>
              </a:rPr>
              <a:t> </a:t>
            </a:r>
            <a:r>
              <a:rPr sz="2176" b="1" spc="17" dirty="0">
                <a:solidFill>
                  <a:srgbClr val="0046FF"/>
                </a:solidFill>
                <a:latin typeface="Cambria"/>
                <a:cs typeface="Cambria"/>
              </a:rPr>
              <a:t>maximize</a:t>
            </a:r>
            <a:r>
              <a:rPr sz="2176" b="1" spc="118" dirty="0">
                <a:solidFill>
                  <a:srgbClr val="0046FF"/>
                </a:solidFill>
                <a:latin typeface="Cambria"/>
                <a:cs typeface="Cambria"/>
              </a:rPr>
              <a:t> </a:t>
            </a:r>
            <a:r>
              <a:rPr sz="2176" b="1" spc="-8" dirty="0">
                <a:solidFill>
                  <a:srgbClr val="0046FF"/>
                </a:solidFill>
                <a:latin typeface="Cambria"/>
                <a:cs typeface="Cambria"/>
              </a:rPr>
              <a:t>value</a:t>
            </a:r>
            <a:r>
              <a:rPr sz="2176" spc="-8" dirty="0">
                <a:latin typeface="Georgia"/>
                <a:cs typeface="Georgia"/>
              </a:rPr>
              <a:t>,</a:t>
            </a:r>
            <a:r>
              <a:rPr sz="2176" spc="67" dirty="0">
                <a:latin typeface="Georgia"/>
                <a:cs typeface="Georgia"/>
              </a:rPr>
              <a:t> </a:t>
            </a:r>
            <a:r>
              <a:rPr sz="2176" spc="-8" dirty="0">
                <a:latin typeface="Georgia"/>
                <a:cs typeface="Georgia"/>
              </a:rPr>
              <a:t>by</a:t>
            </a:r>
            <a:r>
              <a:rPr sz="2176" spc="59" dirty="0">
                <a:latin typeface="Georgia"/>
                <a:cs typeface="Georgia"/>
              </a:rPr>
              <a:t> </a:t>
            </a:r>
            <a:r>
              <a:rPr sz="2176" spc="-17" dirty="0">
                <a:latin typeface="Georgia"/>
                <a:cs typeface="Georgia"/>
              </a:rPr>
              <a:t>picking</a:t>
            </a:r>
            <a:r>
              <a:rPr sz="2176" spc="59" dirty="0">
                <a:latin typeface="Georgia"/>
                <a:cs typeface="Georgia"/>
              </a:rPr>
              <a:t> </a:t>
            </a:r>
            <a:r>
              <a:rPr sz="2176" spc="-17" dirty="0">
                <a:latin typeface="Georgia"/>
                <a:cs typeface="Georgia"/>
              </a:rPr>
              <a:t>suitable</a:t>
            </a:r>
            <a:r>
              <a:rPr sz="2176" spc="59" dirty="0">
                <a:latin typeface="Georgia"/>
                <a:cs typeface="Georgia"/>
              </a:rPr>
              <a:t> </a:t>
            </a:r>
            <a:r>
              <a:rPr sz="2176" spc="-17" dirty="0">
                <a:latin typeface="Georgia"/>
                <a:cs typeface="Georgia"/>
              </a:rPr>
              <a:t>actions</a:t>
            </a:r>
            <a:endParaRPr sz="2176"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endParaRPr lang="en-US" sz="2176" spc="-34"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2176" spc="-34" dirty="0">
                <a:latin typeface="Georgia"/>
                <a:cs typeface="Georgia"/>
              </a:rPr>
              <a:t>Returns</a:t>
            </a:r>
            <a:r>
              <a:rPr sz="2176" spc="59" dirty="0">
                <a:latin typeface="Georgia"/>
                <a:cs typeface="Georgia"/>
              </a:rPr>
              <a:t> </a:t>
            </a:r>
            <a:r>
              <a:rPr sz="2176" spc="-8" dirty="0">
                <a:latin typeface="Georgia"/>
                <a:cs typeface="Georgia"/>
              </a:rPr>
              <a:t>and</a:t>
            </a:r>
            <a:r>
              <a:rPr sz="2176" spc="67" dirty="0">
                <a:latin typeface="Georgia"/>
                <a:cs typeface="Georgia"/>
              </a:rPr>
              <a:t> </a:t>
            </a:r>
            <a:r>
              <a:rPr sz="2176" spc="-17" dirty="0">
                <a:latin typeface="Georgia"/>
                <a:cs typeface="Georgia"/>
              </a:rPr>
              <a:t>values</a:t>
            </a:r>
            <a:r>
              <a:rPr sz="2176" spc="67" dirty="0">
                <a:latin typeface="Georgia"/>
                <a:cs typeface="Georgia"/>
              </a:rPr>
              <a:t> </a:t>
            </a:r>
            <a:r>
              <a:rPr sz="2176" spc="-8" dirty="0">
                <a:latin typeface="Georgia"/>
                <a:cs typeface="Georgia"/>
              </a:rPr>
              <a:t>can</a:t>
            </a:r>
            <a:r>
              <a:rPr sz="2176" spc="67" dirty="0">
                <a:latin typeface="Georgia"/>
                <a:cs typeface="Georgia"/>
              </a:rPr>
              <a:t> </a:t>
            </a:r>
            <a:r>
              <a:rPr sz="2176" dirty="0">
                <a:latin typeface="Georgia"/>
                <a:cs typeface="Georgia"/>
              </a:rPr>
              <a:t>be</a:t>
            </a:r>
            <a:r>
              <a:rPr sz="2176" spc="67" dirty="0">
                <a:latin typeface="Georgia"/>
                <a:cs typeface="Georgia"/>
              </a:rPr>
              <a:t> </a:t>
            </a:r>
            <a:r>
              <a:rPr sz="2176" spc="-8" dirty="0">
                <a:latin typeface="Georgia"/>
                <a:cs typeface="Georgia"/>
              </a:rPr>
              <a:t>defined</a:t>
            </a:r>
            <a:r>
              <a:rPr sz="2176" spc="59" dirty="0">
                <a:latin typeface="Georgia"/>
                <a:cs typeface="Georgia"/>
              </a:rPr>
              <a:t> </a:t>
            </a:r>
            <a:r>
              <a:rPr sz="2176" spc="-17" dirty="0">
                <a:latin typeface="Georgia"/>
                <a:cs typeface="Georgia"/>
              </a:rPr>
              <a:t>recursively</a:t>
            </a:r>
            <a:endParaRPr lang="en-US" sz="2176" dirty="0">
              <a:latin typeface="Georgia"/>
              <a:cs typeface="Georgia"/>
            </a:endParaRPr>
          </a:p>
          <a:p>
            <a:pPr marL="62980">
              <a:spcBef>
                <a:spcPts val="597"/>
              </a:spcBef>
              <a:buClr>
                <a:srgbClr val="3333B2"/>
              </a:buClr>
              <a:buSzPct val="110526"/>
              <a:tabLst>
                <a:tab pos="319168" algn="l"/>
              </a:tabLst>
            </a:pPr>
            <a:r>
              <a:rPr lang="en-US" sz="2176" i="1" spc="-51" baseline="8333" dirty="0">
                <a:latin typeface="Georgia"/>
                <a:cs typeface="Trebuchet MS"/>
              </a:rPr>
              <a:t>						</a:t>
            </a:r>
            <a:r>
              <a:rPr sz="3627" i="1" spc="-51" baseline="8333" dirty="0">
                <a:latin typeface="Trebuchet MS"/>
                <a:cs typeface="Trebuchet MS"/>
              </a:rPr>
              <a:t>G</a:t>
            </a:r>
            <a:r>
              <a:rPr sz="3627" i="1" spc="-34" baseline="-25000" dirty="0">
                <a:latin typeface="Trebuchet MS"/>
                <a:cs typeface="Trebuchet MS"/>
              </a:rPr>
              <a:t>t</a:t>
            </a:r>
            <a:r>
              <a:rPr sz="3627" i="1" spc="277" dirty="0">
                <a:latin typeface="Trebuchet MS"/>
                <a:cs typeface="Trebuchet MS"/>
              </a:rPr>
              <a:t> </a:t>
            </a:r>
            <a:r>
              <a:rPr sz="3627" spc="-25" baseline="7936" dirty="0">
                <a:latin typeface="Georgia"/>
                <a:cs typeface="Georgia"/>
              </a:rPr>
              <a:t>=</a:t>
            </a:r>
            <a:r>
              <a:rPr sz="3627" spc="51" baseline="7936" dirty="0">
                <a:latin typeface="Georgia"/>
                <a:cs typeface="Georgia"/>
              </a:rPr>
              <a:t> </a:t>
            </a:r>
            <a:r>
              <a:rPr sz="3627" i="1" spc="51" baseline="8333" dirty="0">
                <a:latin typeface="Trebuchet MS"/>
                <a:cs typeface="Trebuchet MS"/>
              </a:rPr>
              <a:t>R</a:t>
            </a:r>
            <a:r>
              <a:rPr sz="3627" i="1" spc="34" baseline="-25000" dirty="0">
                <a:latin typeface="Trebuchet MS"/>
                <a:cs typeface="Trebuchet MS"/>
              </a:rPr>
              <a:t>t</a:t>
            </a:r>
            <a:r>
              <a:rPr sz="3627" spc="34" baseline="-25000" dirty="0">
                <a:latin typeface="Georgia"/>
                <a:cs typeface="Georgia"/>
              </a:rPr>
              <a:t>+</a:t>
            </a:r>
            <a:r>
              <a:rPr sz="3627" spc="34" baseline="-25000" dirty="0">
                <a:latin typeface="Microsoft Sans Serif"/>
                <a:cs typeface="Microsoft Sans Serif"/>
              </a:rPr>
              <a:t>1</a:t>
            </a:r>
            <a:r>
              <a:rPr sz="3627" spc="151" dirty="0">
                <a:latin typeface="Microsoft Sans Serif"/>
                <a:cs typeface="Microsoft Sans Serif"/>
              </a:rPr>
              <a:t> </a:t>
            </a:r>
            <a:r>
              <a:rPr sz="3627" spc="-25" baseline="7936" dirty="0">
                <a:latin typeface="Georgia"/>
                <a:cs typeface="Georgia"/>
              </a:rPr>
              <a:t>+</a:t>
            </a:r>
            <a:r>
              <a:rPr sz="3627" spc="-87" baseline="7936" dirty="0">
                <a:latin typeface="Georgia"/>
                <a:cs typeface="Georgia"/>
              </a:rPr>
              <a:t> </a:t>
            </a:r>
            <a:r>
              <a:rPr sz="3627" i="1" baseline="8333" dirty="0">
                <a:latin typeface="Trebuchet MS"/>
                <a:cs typeface="Trebuchet MS"/>
              </a:rPr>
              <a:t>G</a:t>
            </a:r>
            <a:r>
              <a:rPr sz="3627" i="1" baseline="-25000" dirty="0">
                <a:latin typeface="Trebuchet MS"/>
                <a:cs typeface="Trebuchet MS"/>
              </a:rPr>
              <a:t>t</a:t>
            </a:r>
            <a:r>
              <a:rPr sz="3627" baseline="-25000" dirty="0">
                <a:latin typeface="Georgia"/>
                <a:cs typeface="Georgia"/>
              </a:rPr>
              <a:t>+</a:t>
            </a:r>
            <a:r>
              <a:rPr sz="3627" baseline="-25000" dirty="0">
                <a:latin typeface="Microsoft Sans Serif"/>
                <a:cs typeface="Microsoft Sans Serif"/>
              </a:rPr>
              <a:t>1</a:t>
            </a:r>
            <a:endParaRPr lang="en-US" sz="3627" baseline="-25000" dirty="0">
              <a:latin typeface="Microsoft Sans Serif"/>
              <a:cs typeface="Microsoft Sans Serif"/>
            </a:endParaRPr>
          </a:p>
          <a:p>
            <a:pPr marL="62980">
              <a:spcBef>
                <a:spcPts val="597"/>
              </a:spcBef>
              <a:buClr>
                <a:srgbClr val="3333B2"/>
              </a:buClr>
              <a:buSzPct val="110526"/>
              <a:tabLst>
                <a:tab pos="319168" algn="l"/>
              </a:tabLst>
            </a:pPr>
            <a:r>
              <a:rPr lang="en-US" sz="3627" i="1" spc="-59" baseline="-25000" dirty="0">
                <a:latin typeface="Microsoft Sans Serif"/>
                <a:cs typeface="Microsoft Sans Serif"/>
              </a:rPr>
              <a:t>				</a:t>
            </a:r>
            <a:r>
              <a:rPr sz="2902" i="1" spc="-59" dirty="0">
                <a:latin typeface="Trebuchet MS"/>
                <a:cs typeface="Trebuchet MS"/>
              </a:rPr>
              <a:t>v</a:t>
            </a:r>
            <a:r>
              <a:rPr sz="2902" i="1" spc="-327" dirty="0">
                <a:latin typeface="Trebuchet MS"/>
                <a:cs typeface="Trebuchet MS"/>
              </a:rPr>
              <a:t> </a:t>
            </a:r>
            <a:r>
              <a:rPr sz="2902" spc="8" dirty="0">
                <a:latin typeface="Lucida Sans Unicode"/>
                <a:cs typeface="Lucida Sans Unicode"/>
              </a:rPr>
              <a:t>(</a:t>
            </a:r>
            <a:r>
              <a:rPr sz="2902" i="1" spc="84" dirty="0">
                <a:latin typeface="Trebuchet MS"/>
                <a:cs typeface="Trebuchet MS"/>
              </a:rPr>
              <a:t>s</a:t>
            </a:r>
            <a:r>
              <a:rPr sz="2902" spc="8" dirty="0">
                <a:latin typeface="Lucida Sans Unicode"/>
                <a:cs typeface="Lucida Sans Unicode"/>
              </a:rPr>
              <a:t>)</a:t>
            </a:r>
            <a:r>
              <a:rPr sz="2902" spc="-75" dirty="0">
                <a:latin typeface="Lucida Sans Unicode"/>
                <a:cs typeface="Lucida Sans Unicode"/>
              </a:rPr>
              <a:t> </a:t>
            </a:r>
            <a:r>
              <a:rPr sz="2902" spc="-17" dirty="0">
                <a:latin typeface="Georgia"/>
                <a:cs typeface="Georgia"/>
              </a:rPr>
              <a:t>=</a:t>
            </a:r>
            <a:r>
              <a:rPr sz="2902" spc="59" dirty="0">
                <a:latin typeface="Georgia"/>
                <a:cs typeface="Georgia"/>
              </a:rPr>
              <a:t> </a:t>
            </a:r>
            <a:r>
              <a:rPr sz="2902" spc="-84" dirty="0">
                <a:latin typeface="Microsoft Sans Serif"/>
                <a:cs typeface="Microsoft Sans Serif"/>
              </a:rPr>
              <a:t>E</a:t>
            </a:r>
            <a:r>
              <a:rPr sz="2902" spc="-177" dirty="0">
                <a:latin typeface="Microsoft Sans Serif"/>
                <a:cs typeface="Microsoft Sans Serif"/>
              </a:rPr>
              <a:t> </a:t>
            </a:r>
            <a:r>
              <a:rPr sz="2902" spc="8" dirty="0">
                <a:latin typeface="Lucida Sans Unicode"/>
                <a:cs typeface="Lucida Sans Unicode"/>
              </a:rPr>
              <a:t>[</a:t>
            </a:r>
            <a:r>
              <a:rPr sz="2902" i="1" spc="101" dirty="0">
                <a:latin typeface="Trebuchet MS"/>
                <a:cs typeface="Trebuchet MS"/>
              </a:rPr>
              <a:t>R</a:t>
            </a:r>
            <a:r>
              <a:rPr sz="2902" i="1" spc="74" baseline="-11904" dirty="0">
                <a:latin typeface="Trebuchet MS"/>
                <a:cs typeface="Trebuchet MS"/>
              </a:rPr>
              <a:t>t</a:t>
            </a:r>
            <a:r>
              <a:rPr sz="2902" baseline="-11111" dirty="0">
                <a:latin typeface="Georgia"/>
                <a:cs typeface="Georgia"/>
              </a:rPr>
              <a:t>+</a:t>
            </a:r>
            <a:r>
              <a:rPr sz="2902" spc="-12" baseline="-11904" dirty="0">
                <a:latin typeface="Microsoft Sans Serif"/>
                <a:cs typeface="Microsoft Sans Serif"/>
              </a:rPr>
              <a:t>1</a:t>
            </a:r>
            <a:r>
              <a:rPr sz="2902" baseline="-11904" dirty="0">
                <a:latin typeface="Microsoft Sans Serif"/>
                <a:cs typeface="Microsoft Sans Serif"/>
              </a:rPr>
              <a:t> </a:t>
            </a:r>
            <a:r>
              <a:rPr sz="2902" spc="-227" baseline="-11904" dirty="0">
                <a:latin typeface="Microsoft Sans Serif"/>
                <a:cs typeface="Microsoft Sans Serif"/>
              </a:rPr>
              <a:t> </a:t>
            </a:r>
            <a:r>
              <a:rPr sz="2902" spc="-17" dirty="0">
                <a:latin typeface="Georgia"/>
                <a:cs typeface="Georgia"/>
              </a:rPr>
              <a:t>+</a:t>
            </a:r>
            <a:r>
              <a:rPr sz="2902" spc="-42" dirty="0">
                <a:latin typeface="Georgia"/>
                <a:cs typeface="Georgia"/>
              </a:rPr>
              <a:t> </a:t>
            </a:r>
            <a:r>
              <a:rPr sz="2902" i="1" spc="-59" dirty="0">
                <a:latin typeface="Trebuchet MS"/>
                <a:cs typeface="Trebuchet MS"/>
              </a:rPr>
              <a:t>v</a:t>
            </a:r>
            <a:r>
              <a:rPr sz="2902" i="1" spc="-327" dirty="0">
                <a:latin typeface="Trebuchet MS"/>
                <a:cs typeface="Trebuchet MS"/>
              </a:rPr>
              <a:t> </a:t>
            </a:r>
            <a:r>
              <a:rPr sz="2902" spc="8" dirty="0">
                <a:latin typeface="Lucida Sans Unicode"/>
                <a:cs typeface="Lucida Sans Unicode"/>
              </a:rPr>
              <a:t>(</a:t>
            </a:r>
            <a:r>
              <a:rPr sz="2902" i="1" spc="118" dirty="0">
                <a:latin typeface="Trebuchet MS"/>
                <a:cs typeface="Trebuchet MS"/>
              </a:rPr>
              <a:t>S</a:t>
            </a:r>
            <a:r>
              <a:rPr sz="2902" i="1" spc="74" baseline="-11904" dirty="0">
                <a:latin typeface="Trebuchet MS"/>
                <a:cs typeface="Trebuchet MS"/>
              </a:rPr>
              <a:t>t</a:t>
            </a:r>
            <a:r>
              <a:rPr sz="2902" baseline="-11111" dirty="0">
                <a:latin typeface="Georgia"/>
                <a:cs typeface="Georgia"/>
              </a:rPr>
              <a:t>+</a:t>
            </a:r>
            <a:r>
              <a:rPr sz="2902" spc="101" baseline="-11904" dirty="0">
                <a:latin typeface="Microsoft Sans Serif"/>
                <a:cs typeface="Microsoft Sans Serif"/>
              </a:rPr>
              <a:t>1</a:t>
            </a:r>
            <a:r>
              <a:rPr sz="2902" spc="8" dirty="0">
                <a:latin typeface="Lucida Sans Unicode"/>
                <a:cs typeface="Lucida Sans Unicode"/>
              </a:rPr>
              <a:t>)</a:t>
            </a:r>
            <a:r>
              <a:rPr sz="2902" dirty="0">
                <a:latin typeface="Lucida Sans Unicode"/>
                <a:cs typeface="Lucida Sans Unicode"/>
              </a:rPr>
              <a:t> </a:t>
            </a:r>
            <a:r>
              <a:rPr sz="2902" spc="-311" dirty="0">
                <a:latin typeface="Lucida Sans Unicode"/>
                <a:cs typeface="Lucida Sans Unicode"/>
              </a:rPr>
              <a:t>|</a:t>
            </a:r>
            <a:r>
              <a:rPr sz="2902" dirty="0">
                <a:latin typeface="Lucida Sans Unicode"/>
                <a:cs typeface="Lucida Sans Unicode"/>
              </a:rPr>
              <a:t> </a:t>
            </a:r>
            <a:r>
              <a:rPr sz="2902" i="1" spc="118" dirty="0">
                <a:latin typeface="Trebuchet MS"/>
                <a:cs typeface="Trebuchet MS"/>
              </a:rPr>
              <a:t>S</a:t>
            </a:r>
            <a:r>
              <a:rPr sz="2902" i="1" spc="-51" baseline="-11904" dirty="0">
                <a:latin typeface="Trebuchet MS"/>
                <a:cs typeface="Trebuchet MS"/>
              </a:rPr>
              <a:t>t</a:t>
            </a:r>
            <a:r>
              <a:rPr sz="2902" i="1" baseline="-11904" dirty="0">
                <a:latin typeface="Trebuchet MS"/>
                <a:cs typeface="Trebuchet MS"/>
              </a:rPr>
              <a:t> </a:t>
            </a:r>
            <a:r>
              <a:rPr sz="2902" i="1" spc="-74" baseline="-11904" dirty="0">
                <a:latin typeface="Trebuchet MS"/>
                <a:cs typeface="Trebuchet MS"/>
              </a:rPr>
              <a:t> </a:t>
            </a:r>
            <a:r>
              <a:rPr sz="2902" spc="-17" dirty="0">
                <a:latin typeface="Georgia"/>
                <a:cs typeface="Georgia"/>
              </a:rPr>
              <a:t>=</a:t>
            </a:r>
            <a:r>
              <a:rPr sz="2902" spc="59" dirty="0">
                <a:latin typeface="Georgia"/>
                <a:cs typeface="Georgia"/>
              </a:rPr>
              <a:t> </a:t>
            </a:r>
            <a:r>
              <a:rPr sz="2902" i="1" spc="84" dirty="0">
                <a:latin typeface="Trebuchet MS"/>
                <a:cs typeface="Trebuchet MS"/>
              </a:rPr>
              <a:t>s</a:t>
            </a:r>
            <a:r>
              <a:rPr sz="2902" spc="8" dirty="0">
                <a:latin typeface="Lucida Sans Unicode"/>
                <a:cs typeface="Lucida Sans Unicode"/>
              </a:rPr>
              <a:t>]</a:t>
            </a:r>
            <a:endParaRPr sz="2902" dirty="0">
              <a:latin typeface="Lucida Sans Unicode"/>
              <a:cs typeface="Lucida Sans Unicode"/>
            </a:endParaRPr>
          </a:p>
        </p:txBody>
      </p:sp>
      <p:sp>
        <p:nvSpPr>
          <p:cNvPr id="4" name="Rectangle 3">
            <a:extLst>
              <a:ext uri="{FF2B5EF4-FFF2-40B4-BE49-F238E27FC236}">
                <a16:creationId xmlns:a16="http://schemas.microsoft.com/office/drawing/2014/main" id="{CF98BE29-8C72-CC50-ECC0-43F2ED01799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E3C0A84-22DA-F4E3-048F-0B67FBC1C14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37632C-3E06-95C2-8021-D5ED945E3B4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19671959"/>
      </p:ext>
    </p:extLst>
  </p:cSld>
  <p:clrMapOvr>
    <a:masterClrMapping/>
  </p:clrMapOvr>
  <p:transition>
    <p:cu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61268" y="957474"/>
            <a:ext cx="6388426" cy="471513"/>
          </a:xfrm>
          <a:prstGeom prst="rect">
            <a:avLst/>
          </a:prstGeom>
        </p:spPr>
        <p:txBody>
          <a:bodyPr vert="horz" wrap="square" lIns="0" tIns="19214" rIns="0" bIns="0" rtlCol="0" anchor="ctr">
            <a:spAutoFit/>
          </a:bodyPr>
          <a:lstStyle/>
          <a:p>
            <a:pPr marL="21349">
              <a:spcBef>
                <a:spcPts val="151"/>
              </a:spcBef>
            </a:pPr>
            <a:r>
              <a:rPr sz="3264" spc="-51" dirty="0">
                <a:solidFill>
                  <a:srgbClr val="3333B2"/>
                </a:solidFill>
                <a:latin typeface="Georgia"/>
                <a:cs typeface="Georgia"/>
              </a:rPr>
              <a:t>Maximi</a:t>
            </a:r>
            <a:r>
              <a:rPr lang="en-US" sz="3264" spc="-51" dirty="0">
                <a:solidFill>
                  <a:srgbClr val="3333B2"/>
                </a:solidFill>
                <a:latin typeface="Georgia"/>
                <a:cs typeface="Georgia"/>
              </a:rPr>
              <a:t>z</a:t>
            </a:r>
            <a:r>
              <a:rPr sz="3264" spc="-51" dirty="0">
                <a:solidFill>
                  <a:srgbClr val="3333B2"/>
                </a:solidFill>
                <a:latin typeface="Georgia"/>
                <a:cs typeface="Georgia"/>
              </a:rPr>
              <a:t>ing</a:t>
            </a:r>
            <a:r>
              <a:rPr sz="3264" spc="67" dirty="0">
                <a:solidFill>
                  <a:srgbClr val="3333B2"/>
                </a:solidFill>
                <a:latin typeface="Georgia"/>
                <a:cs typeface="Georgia"/>
              </a:rPr>
              <a:t> </a:t>
            </a:r>
            <a:r>
              <a:rPr sz="3264" spc="-34" dirty="0">
                <a:solidFill>
                  <a:srgbClr val="3333B2"/>
                </a:solidFill>
                <a:latin typeface="Georgia"/>
                <a:cs typeface="Georgia"/>
              </a:rPr>
              <a:t>value</a:t>
            </a:r>
            <a:r>
              <a:rPr sz="3264" spc="67" dirty="0">
                <a:solidFill>
                  <a:srgbClr val="3333B2"/>
                </a:solidFill>
                <a:latin typeface="Georgia"/>
                <a:cs typeface="Georgia"/>
              </a:rPr>
              <a:t> </a:t>
            </a:r>
            <a:r>
              <a:rPr sz="3264" spc="-34" dirty="0">
                <a:solidFill>
                  <a:srgbClr val="3333B2"/>
                </a:solidFill>
                <a:latin typeface="Georgia"/>
                <a:cs typeface="Georgia"/>
              </a:rPr>
              <a:t>by</a:t>
            </a:r>
            <a:r>
              <a:rPr sz="3264" spc="67" dirty="0">
                <a:solidFill>
                  <a:srgbClr val="3333B2"/>
                </a:solidFill>
                <a:latin typeface="Georgia"/>
                <a:cs typeface="Georgia"/>
              </a:rPr>
              <a:t> </a:t>
            </a:r>
            <a:r>
              <a:rPr sz="3264" spc="-34" dirty="0">
                <a:solidFill>
                  <a:srgbClr val="3333B2"/>
                </a:solidFill>
                <a:latin typeface="Georgia"/>
                <a:cs typeface="Georgia"/>
              </a:rPr>
              <a:t>taking</a:t>
            </a:r>
            <a:r>
              <a:rPr sz="3264" spc="67" dirty="0">
                <a:solidFill>
                  <a:srgbClr val="3333B2"/>
                </a:solidFill>
                <a:latin typeface="Georgia"/>
                <a:cs typeface="Georgia"/>
              </a:rPr>
              <a:t> </a:t>
            </a:r>
            <a:r>
              <a:rPr sz="3264" spc="-51" dirty="0">
                <a:solidFill>
                  <a:srgbClr val="3333B2"/>
                </a:solidFill>
                <a:latin typeface="Georgia"/>
                <a:cs typeface="Georgia"/>
              </a:rPr>
              <a:t>actions</a:t>
            </a:r>
            <a:endParaRPr sz="3264" dirty="0">
              <a:latin typeface="Georgia"/>
              <a:cs typeface="Georgia"/>
            </a:endParaRPr>
          </a:p>
        </p:txBody>
      </p:sp>
      <p:sp>
        <p:nvSpPr>
          <p:cNvPr id="3" name="object 3"/>
          <p:cNvSpPr txBox="1"/>
          <p:nvPr/>
        </p:nvSpPr>
        <p:spPr>
          <a:xfrm>
            <a:off x="1819864" y="1671756"/>
            <a:ext cx="8871235" cy="4251209"/>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sz="2539" spc="-8" dirty="0">
                <a:latin typeface="Georgia"/>
                <a:cs typeface="Georgia"/>
              </a:rPr>
              <a:t>Goal:</a:t>
            </a:r>
            <a:r>
              <a:rPr sz="2539" spc="118" dirty="0">
                <a:latin typeface="Georgia"/>
                <a:cs typeface="Georgia"/>
              </a:rPr>
              <a:t> </a:t>
            </a:r>
            <a:r>
              <a:rPr sz="2539" b="1" dirty="0">
                <a:solidFill>
                  <a:srgbClr val="0046FF"/>
                </a:solidFill>
                <a:latin typeface="Cambria"/>
                <a:cs typeface="Cambria"/>
              </a:rPr>
              <a:t>select</a:t>
            </a:r>
            <a:r>
              <a:rPr sz="2539" b="1" spc="109" dirty="0">
                <a:solidFill>
                  <a:srgbClr val="0046FF"/>
                </a:solidFill>
                <a:latin typeface="Cambria"/>
                <a:cs typeface="Cambria"/>
              </a:rPr>
              <a:t> </a:t>
            </a:r>
            <a:r>
              <a:rPr sz="2539" b="1" dirty="0">
                <a:solidFill>
                  <a:srgbClr val="0046FF"/>
                </a:solidFill>
                <a:latin typeface="Cambria"/>
                <a:cs typeface="Cambria"/>
              </a:rPr>
              <a:t>actions</a:t>
            </a:r>
            <a:r>
              <a:rPr sz="2539" b="1" spc="101" dirty="0">
                <a:solidFill>
                  <a:srgbClr val="0046FF"/>
                </a:solidFill>
                <a:latin typeface="Cambria"/>
                <a:cs typeface="Cambria"/>
              </a:rPr>
              <a:t> </a:t>
            </a:r>
            <a:r>
              <a:rPr sz="2539" b="1" spc="8" dirty="0">
                <a:solidFill>
                  <a:srgbClr val="0046FF"/>
                </a:solidFill>
                <a:latin typeface="Cambria"/>
                <a:cs typeface="Cambria"/>
              </a:rPr>
              <a:t>to</a:t>
            </a:r>
            <a:r>
              <a:rPr sz="2539" b="1" spc="109" dirty="0">
                <a:solidFill>
                  <a:srgbClr val="0046FF"/>
                </a:solidFill>
                <a:latin typeface="Cambria"/>
                <a:cs typeface="Cambria"/>
              </a:rPr>
              <a:t> </a:t>
            </a:r>
            <a:r>
              <a:rPr sz="2539" b="1" spc="8" dirty="0">
                <a:solidFill>
                  <a:srgbClr val="0046FF"/>
                </a:solidFill>
                <a:latin typeface="Cambria"/>
                <a:cs typeface="Cambria"/>
              </a:rPr>
              <a:t>maximi</a:t>
            </a:r>
            <a:r>
              <a:rPr lang="en-US" sz="2539" b="1" spc="8" dirty="0">
                <a:solidFill>
                  <a:srgbClr val="0046FF"/>
                </a:solidFill>
                <a:latin typeface="Cambria"/>
                <a:cs typeface="Cambria"/>
              </a:rPr>
              <a:t>z</a:t>
            </a:r>
            <a:r>
              <a:rPr sz="2539" b="1" spc="8" dirty="0">
                <a:solidFill>
                  <a:srgbClr val="0046FF"/>
                </a:solidFill>
                <a:latin typeface="Cambria"/>
                <a:cs typeface="Cambria"/>
              </a:rPr>
              <a:t>e</a:t>
            </a:r>
            <a:r>
              <a:rPr sz="2539" b="1" spc="109" dirty="0">
                <a:solidFill>
                  <a:srgbClr val="0046FF"/>
                </a:solidFill>
                <a:latin typeface="Cambria"/>
                <a:cs typeface="Cambria"/>
              </a:rPr>
              <a:t> </a:t>
            </a:r>
            <a:r>
              <a:rPr sz="2539" b="1" spc="-8" dirty="0">
                <a:solidFill>
                  <a:srgbClr val="0046FF"/>
                </a:solidFill>
                <a:latin typeface="Cambria"/>
                <a:cs typeface="Cambria"/>
              </a:rPr>
              <a:t>value</a:t>
            </a:r>
            <a:endParaRPr sz="2539" dirty="0">
              <a:latin typeface="Cambria"/>
              <a:cs typeface="Cambria"/>
            </a:endParaRPr>
          </a:p>
          <a:p>
            <a:pPr marL="322098" indent="-259118">
              <a:spcBef>
                <a:spcPts val="597"/>
              </a:spcBef>
              <a:buClr>
                <a:srgbClr val="3333B2"/>
              </a:buClr>
              <a:buSzPct val="110526"/>
              <a:buFont typeface="Arial" panose="020B0604020202020204" pitchFamily="34" charset="0"/>
              <a:buChar char="•"/>
              <a:tabLst>
                <a:tab pos="319168" algn="l"/>
              </a:tabLst>
            </a:pPr>
            <a:r>
              <a:rPr sz="2539" spc="-25" dirty="0">
                <a:latin typeface="Georgia"/>
                <a:cs typeface="Georgia"/>
              </a:rPr>
              <a:t>Actions</a:t>
            </a:r>
            <a:r>
              <a:rPr sz="2539" spc="51" dirty="0">
                <a:latin typeface="Georgia"/>
                <a:cs typeface="Georgia"/>
              </a:rPr>
              <a:t> </a:t>
            </a:r>
            <a:r>
              <a:rPr sz="2539" spc="-17" dirty="0">
                <a:latin typeface="Georgia"/>
                <a:cs typeface="Georgia"/>
              </a:rPr>
              <a:t>may</a:t>
            </a:r>
            <a:r>
              <a:rPr sz="2539" spc="59" dirty="0">
                <a:latin typeface="Georgia"/>
                <a:cs typeface="Georgia"/>
              </a:rPr>
              <a:t> </a:t>
            </a:r>
            <a:r>
              <a:rPr sz="2539" spc="-17" dirty="0">
                <a:latin typeface="Georgia"/>
                <a:cs typeface="Georgia"/>
              </a:rPr>
              <a:t>have</a:t>
            </a:r>
            <a:r>
              <a:rPr sz="2539" spc="59" dirty="0">
                <a:latin typeface="Georgia"/>
                <a:cs typeface="Georgia"/>
              </a:rPr>
              <a:t> </a:t>
            </a:r>
            <a:r>
              <a:rPr sz="2539" spc="-8" dirty="0">
                <a:latin typeface="Georgia"/>
                <a:cs typeface="Georgia"/>
              </a:rPr>
              <a:t>long</a:t>
            </a:r>
            <a:r>
              <a:rPr sz="2539" spc="51" dirty="0">
                <a:latin typeface="Georgia"/>
                <a:cs typeface="Georgia"/>
              </a:rPr>
              <a:t> </a:t>
            </a:r>
            <a:r>
              <a:rPr sz="2539" spc="-17" dirty="0">
                <a:latin typeface="Georgia"/>
                <a:cs typeface="Georgia"/>
              </a:rPr>
              <a:t>term</a:t>
            </a:r>
            <a:r>
              <a:rPr sz="2539" spc="59" dirty="0">
                <a:latin typeface="Georgia"/>
                <a:cs typeface="Georgia"/>
              </a:rPr>
              <a:t> </a:t>
            </a:r>
            <a:r>
              <a:rPr sz="2539" spc="-17" dirty="0">
                <a:latin typeface="Georgia"/>
                <a:cs typeface="Georgia"/>
              </a:rPr>
              <a:t>consequences</a:t>
            </a:r>
            <a:endParaRPr sz="2539"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2539" spc="-17" dirty="0">
                <a:latin typeface="Georgia"/>
                <a:cs typeface="Georgia"/>
              </a:rPr>
              <a:t>Reward</a:t>
            </a:r>
            <a:r>
              <a:rPr sz="2539" spc="34" dirty="0">
                <a:latin typeface="Georgia"/>
                <a:cs typeface="Georgia"/>
              </a:rPr>
              <a:t> </a:t>
            </a:r>
            <a:r>
              <a:rPr sz="2539" spc="-17" dirty="0">
                <a:latin typeface="Georgia"/>
                <a:cs typeface="Georgia"/>
              </a:rPr>
              <a:t>may</a:t>
            </a:r>
            <a:r>
              <a:rPr sz="2539" spc="34" dirty="0">
                <a:latin typeface="Georgia"/>
                <a:cs typeface="Georgia"/>
              </a:rPr>
              <a:t> </a:t>
            </a:r>
            <a:r>
              <a:rPr sz="2539" dirty="0">
                <a:latin typeface="Georgia"/>
                <a:cs typeface="Georgia"/>
              </a:rPr>
              <a:t>be</a:t>
            </a:r>
            <a:r>
              <a:rPr sz="2539" spc="34" dirty="0">
                <a:latin typeface="Georgia"/>
                <a:cs typeface="Georgia"/>
              </a:rPr>
              <a:t> </a:t>
            </a:r>
            <a:r>
              <a:rPr sz="2539" spc="8" dirty="0">
                <a:latin typeface="Georgia"/>
                <a:cs typeface="Georgia"/>
              </a:rPr>
              <a:t>delayed</a:t>
            </a:r>
            <a:endParaRPr sz="2539"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2539" spc="-59" dirty="0">
                <a:latin typeface="Georgia"/>
                <a:cs typeface="Georgia"/>
              </a:rPr>
              <a:t>It</a:t>
            </a:r>
            <a:r>
              <a:rPr sz="2539" spc="67" dirty="0">
                <a:latin typeface="Georgia"/>
                <a:cs typeface="Georgia"/>
              </a:rPr>
              <a:t> </a:t>
            </a:r>
            <a:r>
              <a:rPr sz="2539" spc="-17" dirty="0">
                <a:latin typeface="Georgia"/>
                <a:cs typeface="Georgia"/>
              </a:rPr>
              <a:t>may</a:t>
            </a:r>
            <a:r>
              <a:rPr sz="2539" spc="67" dirty="0">
                <a:latin typeface="Georgia"/>
                <a:cs typeface="Georgia"/>
              </a:rPr>
              <a:t> </a:t>
            </a:r>
            <a:r>
              <a:rPr sz="2539" dirty="0">
                <a:latin typeface="Georgia"/>
                <a:cs typeface="Georgia"/>
              </a:rPr>
              <a:t>be</a:t>
            </a:r>
            <a:r>
              <a:rPr sz="2539" spc="67" dirty="0">
                <a:latin typeface="Georgia"/>
                <a:cs typeface="Georgia"/>
              </a:rPr>
              <a:t> </a:t>
            </a:r>
            <a:r>
              <a:rPr sz="2539" spc="-8" dirty="0">
                <a:latin typeface="Georgia"/>
                <a:cs typeface="Georgia"/>
              </a:rPr>
              <a:t>better</a:t>
            </a:r>
            <a:r>
              <a:rPr sz="2539" spc="67" dirty="0">
                <a:latin typeface="Georgia"/>
                <a:cs typeface="Georgia"/>
              </a:rPr>
              <a:t> </a:t>
            </a:r>
            <a:r>
              <a:rPr sz="2539" spc="-8" dirty="0">
                <a:latin typeface="Georgia"/>
                <a:cs typeface="Georgia"/>
              </a:rPr>
              <a:t>to</a:t>
            </a:r>
            <a:r>
              <a:rPr sz="2539" spc="67" dirty="0">
                <a:latin typeface="Georgia"/>
                <a:cs typeface="Georgia"/>
              </a:rPr>
              <a:t> </a:t>
            </a:r>
            <a:r>
              <a:rPr sz="2539" spc="-17" dirty="0">
                <a:latin typeface="Georgia"/>
                <a:cs typeface="Georgia"/>
              </a:rPr>
              <a:t>sacrifice</a:t>
            </a:r>
            <a:r>
              <a:rPr sz="2539" spc="67" dirty="0">
                <a:latin typeface="Georgia"/>
                <a:cs typeface="Georgia"/>
              </a:rPr>
              <a:t> </a:t>
            </a:r>
            <a:r>
              <a:rPr sz="2539" spc="-8" dirty="0">
                <a:latin typeface="Georgia"/>
                <a:cs typeface="Georgia"/>
              </a:rPr>
              <a:t>immediate</a:t>
            </a:r>
            <a:r>
              <a:rPr sz="2539" spc="67" dirty="0">
                <a:latin typeface="Georgia"/>
                <a:cs typeface="Georgia"/>
              </a:rPr>
              <a:t> </a:t>
            </a:r>
            <a:r>
              <a:rPr sz="2539" dirty="0">
                <a:latin typeface="Georgia"/>
                <a:cs typeface="Georgia"/>
              </a:rPr>
              <a:t>reward</a:t>
            </a:r>
            <a:r>
              <a:rPr sz="2539" spc="67" dirty="0">
                <a:latin typeface="Georgia"/>
                <a:cs typeface="Georgia"/>
              </a:rPr>
              <a:t> </a:t>
            </a:r>
            <a:r>
              <a:rPr sz="2539" spc="-8" dirty="0">
                <a:latin typeface="Georgia"/>
                <a:cs typeface="Georgia"/>
              </a:rPr>
              <a:t>to</a:t>
            </a:r>
            <a:r>
              <a:rPr sz="2539" spc="75" dirty="0">
                <a:latin typeface="Georgia"/>
                <a:cs typeface="Georgia"/>
              </a:rPr>
              <a:t> </a:t>
            </a:r>
            <a:r>
              <a:rPr sz="2539" dirty="0">
                <a:latin typeface="Georgia"/>
                <a:cs typeface="Georgia"/>
              </a:rPr>
              <a:t>gain</a:t>
            </a:r>
            <a:r>
              <a:rPr sz="2539" spc="67" dirty="0">
                <a:latin typeface="Georgia"/>
                <a:cs typeface="Georgia"/>
              </a:rPr>
              <a:t> </a:t>
            </a:r>
            <a:r>
              <a:rPr sz="2539" spc="-25" dirty="0">
                <a:latin typeface="Georgia"/>
                <a:cs typeface="Georgia"/>
              </a:rPr>
              <a:t>more</a:t>
            </a:r>
            <a:r>
              <a:rPr sz="2539" spc="67" dirty="0">
                <a:latin typeface="Georgia"/>
                <a:cs typeface="Georgia"/>
              </a:rPr>
              <a:t> </a:t>
            </a:r>
            <a:r>
              <a:rPr sz="2539" spc="-17" dirty="0">
                <a:latin typeface="Georgia"/>
                <a:cs typeface="Georgia"/>
              </a:rPr>
              <a:t>long-term</a:t>
            </a:r>
            <a:r>
              <a:rPr sz="2539" spc="67" dirty="0">
                <a:latin typeface="Georgia"/>
                <a:cs typeface="Georgia"/>
              </a:rPr>
              <a:t> </a:t>
            </a:r>
            <a:r>
              <a:rPr sz="2539" dirty="0">
                <a:latin typeface="Georgia"/>
                <a:cs typeface="Georgia"/>
              </a:rPr>
              <a:t>reward</a:t>
            </a:r>
          </a:p>
          <a:p>
            <a:pPr marL="322098" indent="-259118">
              <a:spcBef>
                <a:spcPts val="427"/>
              </a:spcBef>
              <a:buClr>
                <a:srgbClr val="3333B2"/>
              </a:buClr>
              <a:buSzPct val="110526"/>
              <a:buFont typeface="Arial" panose="020B0604020202020204" pitchFamily="34" charset="0"/>
              <a:buChar char="•"/>
              <a:tabLst>
                <a:tab pos="319168" algn="l"/>
              </a:tabLst>
            </a:pPr>
            <a:r>
              <a:rPr sz="2539" spc="-17" dirty="0">
                <a:latin typeface="Georgia"/>
                <a:cs typeface="Georgia"/>
              </a:rPr>
              <a:t>Examples:</a:t>
            </a:r>
            <a:endParaRPr sz="2539" dirty="0">
              <a:latin typeface="Georgia"/>
              <a:cs typeface="Georgia"/>
            </a:endParaRPr>
          </a:p>
          <a:p>
            <a:pPr marL="761888" lvl="1" indent="-259118">
              <a:spcBef>
                <a:spcPts val="427"/>
              </a:spcBef>
              <a:buClr>
                <a:srgbClr val="3333B2"/>
              </a:buClr>
              <a:buSzPct val="111764"/>
              <a:buFont typeface="Arial" panose="020B0604020202020204" pitchFamily="34" charset="0"/>
              <a:buChar char="•"/>
              <a:tabLst>
                <a:tab pos="745081" algn="l"/>
              </a:tabLst>
            </a:pPr>
            <a:r>
              <a:rPr sz="2176" spc="-8" dirty="0">
                <a:latin typeface="Georgia"/>
                <a:cs typeface="Georgia"/>
              </a:rPr>
              <a:t>Refueling</a:t>
            </a:r>
            <a:r>
              <a:rPr sz="2176" spc="67" dirty="0">
                <a:latin typeface="Georgia"/>
                <a:cs typeface="Georgia"/>
              </a:rPr>
              <a:t> </a:t>
            </a:r>
            <a:r>
              <a:rPr sz="2176" spc="17" dirty="0">
                <a:latin typeface="Georgia"/>
                <a:cs typeface="Georgia"/>
              </a:rPr>
              <a:t>a</a:t>
            </a:r>
            <a:r>
              <a:rPr sz="2176" spc="67" dirty="0">
                <a:latin typeface="Georgia"/>
                <a:cs typeface="Georgia"/>
              </a:rPr>
              <a:t> </a:t>
            </a:r>
            <a:r>
              <a:rPr sz="2176" spc="-8" dirty="0">
                <a:latin typeface="Georgia"/>
                <a:cs typeface="Georgia"/>
              </a:rPr>
              <a:t>helicopter</a:t>
            </a:r>
            <a:r>
              <a:rPr sz="2176" spc="67" dirty="0">
                <a:latin typeface="Georgia"/>
                <a:cs typeface="Georgia"/>
              </a:rPr>
              <a:t> </a:t>
            </a:r>
            <a:r>
              <a:rPr sz="2176" spc="8" dirty="0">
                <a:latin typeface="Georgia"/>
                <a:cs typeface="Georgia"/>
              </a:rPr>
              <a:t>(might</a:t>
            </a:r>
            <a:r>
              <a:rPr sz="2176" spc="67" dirty="0">
                <a:latin typeface="Georgia"/>
                <a:cs typeface="Georgia"/>
              </a:rPr>
              <a:t> </a:t>
            </a:r>
            <a:r>
              <a:rPr sz="2176" spc="-8" dirty="0">
                <a:latin typeface="Georgia"/>
                <a:cs typeface="Georgia"/>
              </a:rPr>
              <a:t>prevent</a:t>
            </a:r>
            <a:r>
              <a:rPr sz="2176" spc="67" dirty="0">
                <a:latin typeface="Georgia"/>
                <a:cs typeface="Georgia"/>
              </a:rPr>
              <a:t> </a:t>
            </a:r>
            <a:r>
              <a:rPr sz="2176" spc="17" dirty="0">
                <a:latin typeface="Georgia"/>
                <a:cs typeface="Georgia"/>
              </a:rPr>
              <a:t>a</a:t>
            </a:r>
            <a:r>
              <a:rPr sz="2176" spc="67" dirty="0">
                <a:latin typeface="Georgia"/>
                <a:cs typeface="Georgia"/>
              </a:rPr>
              <a:t> </a:t>
            </a:r>
            <a:r>
              <a:rPr sz="2176" spc="-25" dirty="0">
                <a:latin typeface="Georgia"/>
                <a:cs typeface="Georgia"/>
              </a:rPr>
              <a:t>crash</a:t>
            </a:r>
            <a:r>
              <a:rPr sz="2176" spc="67" dirty="0">
                <a:latin typeface="Georgia"/>
                <a:cs typeface="Georgia"/>
              </a:rPr>
              <a:t> </a:t>
            </a:r>
            <a:r>
              <a:rPr sz="2176" spc="-17" dirty="0">
                <a:latin typeface="Georgia"/>
                <a:cs typeface="Georgia"/>
              </a:rPr>
              <a:t>in</a:t>
            </a:r>
            <a:r>
              <a:rPr sz="2176" spc="67" dirty="0">
                <a:latin typeface="Georgia"/>
                <a:cs typeface="Georgia"/>
              </a:rPr>
              <a:t> </a:t>
            </a:r>
            <a:r>
              <a:rPr sz="2176" spc="-8" dirty="0">
                <a:latin typeface="Georgia"/>
                <a:cs typeface="Georgia"/>
              </a:rPr>
              <a:t>several</a:t>
            </a:r>
            <a:r>
              <a:rPr sz="2176" spc="67" dirty="0">
                <a:latin typeface="Georgia"/>
                <a:cs typeface="Georgia"/>
              </a:rPr>
              <a:t> </a:t>
            </a:r>
            <a:r>
              <a:rPr sz="2176" dirty="0">
                <a:latin typeface="Georgia"/>
                <a:cs typeface="Georgia"/>
              </a:rPr>
              <a:t>hours)</a:t>
            </a:r>
          </a:p>
          <a:p>
            <a:pPr marL="761888" lvl="1" indent="-259118">
              <a:spcBef>
                <a:spcPts val="126"/>
              </a:spcBef>
              <a:buClr>
                <a:srgbClr val="3333B2"/>
              </a:buClr>
              <a:buSzPct val="111764"/>
              <a:buFont typeface="Arial" panose="020B0604020202020204" pitchFamily="34" charset="0"/>
              <a:buChar char="•"/>
              <a:tabLst>
                <a:tab pos="745081" algn="l"/>
              </a:tabLst>
            </a:pPr>
            <a:r>
              <a:rPr sz="2176" spc="-17" dirty="0">
                <a:latin typeface="Georgia"/>
                <a:cs typeface="Georgia"/>
              </a:rPr>
              <a:t>Defensive</a:t>
            </a:r>
            <a:r>
              <a:rPr sz="2176" spc="67" dirty="0">
                <a:latin typeface="Georgia"/>
                <a:cs typeface="Georgia"/>
              </a:rPr>
              <a:t> </a:t>
            </a:r>
            <a:r>
              <a:rPr sz="2176" spc="-34" dirty="0">
                <a:latin typeface="Georgia"/>
                <a:cs typeface="Georgia"/>
              </a:rPr>
              <a:t>moves</a:t>
            </a:r>
            <a:r>
              <a:rPr sz="2176" spc="67" dirty="0">
                <a:latin typeface="Georgia"/>
                <a:cs typeface="Georgia"/>
              </a:rPr>
              <a:t> </a:t>
            </a:r>
            <a:r>
              <a:rPr sz="2176" spc="-17" dirty="0">
                <a:latin typeface="Georgia"/>
                <a:cs typeface="Georgia"/>
              </a:rPr>
              <a:t>in</a:t>
            </a:r>
            <a:r>
              <a:rPr sz="2176" spc="67" dirty="0">
                <a:latin typeface="Georgia"/>
                <a:cs typeface="Georgia"/>
              </a:rPr>
              <a:t> </a:t>
            </a:r>
            <a:r>
              <a:rPr sz="2176" spc="17" dirty="0">
                <a:latin typeface="Georgia"/>
                <a:cs typeface="Georgia"/>
              </a:rPr>
              <a:t>a</a:t>
            </a:r>
            <a:r>
              <a:rPr sz="2176" spc="67" dirty="0">
                <a:latin typeface="Georgia"/>
                <a:cs typeface="Georgia"/>
              </a:rPr>
              <a:t> </a:t>
            </a:r>
            <a:r>
              <a:rPr sz="2176" spc="8" dirty="0">
                <a:latin typeface="Georgia"/>
                <a:cs typeface="Georgia"/>
              </a:rPr>
              <a:t>game</a:t>
            </a:r>
            <a:r>
              <a:rPr sz="2176" spc="67" dirty="0">
                <a:latin typeface="Georgia"/>
                <a:cs typeface="Georgia"/>
              </a:rPr>
              <a:t> </a:t>
            </a:r>
            <a:r>
              <a:rPr sz="2176" spc="8" dirty="0">
                <a:latin typeface="Georgia"/>
                <a:cs typeface="Georgia"/>
              </a:rPr>
              <a:t>(may</a:t>
            </a:r>
            <a:r>
              <a:rPr sz="2176" spc="75" dirty="0">
                <a:latin typeface="Georgia"/>
                <a:cs typeface="Georgia"/>
              </a:rPr>
              <a:t> </a:t>
            </a:r>
            <a:r>
              <a:rPr sz="2176" dirty="0">
                <a:latin typeface="Georgia"/>
                <a:cs typeface="Georgia"/>
              </a:rPr>
              <a:t>help</a:t>
            </a:r>
            <a:r>
              <a:rPr sz="2176" spc="67" dirty="0">
                <a:latin typeface="Georgia"/>
                <a:cs typeface="Georgia"/>
              </a:rPr>
              <a:t> </a:t>
            </a:r>
            <a:r>
              <a:rPr sz="2176" spc="-8" dirty="0">
                <a:latin typeface="Georgia"/>
                <a:cs typeface="Georgia"/>
              </a:rPr>
              <a:t>chances</a:t>
            </a:r>
            <a:r>
              <a:rPr sz="2176" spc="67" dirty="0">
                <a:latin typeface="Georgia"/>
                <a:cs typeface="Georgia"/>
              </a:rPr>
              <a:t> </a:t>
            </a:r>
            <a:r>
              <a:rPr sz="2176" spc="-17" dirty="0">
                <a:latin typeface="Georgia"/>
                <a:cs typeface="Georgia"/>
              </a:rPr>
              <a:t>of</a:t>
            </a:r>
            <a:r>
              <a:rPr sz="2176" spc="67" dirty="0">
                <a:latin typeface="Georgia"/>
                <a:cs typeface="Georgia"/>
              </a:rPr>
              <a:t> </a:t>
            </a:r>
            <a:r>
              <a:rPr sz="2176" dirty="0">
                <a:latin typeface="Georgia"/>
                <a:cs typeface="Georgia"/>
              </a:rPr>
              <a:t>winning</a:t>
            </a:r>
            <a:r>
              <a:rPr sz="2176" spc="67" dirty="0">
                <a:latin typeface="Georgia"/>
                <a:cs typeface="Georgia"/>
              </a:rPr>
              <a:t> </a:t>
            </a:r>
            <a:r>
              <a:rPr sz="2176" spc="17" dirty="0">
                <a:latin typeface="Georgia"/>
                <a:cs typeface="Georgia"/>
              </a:rPr>
              <a:t>later)</a:t>
            </a:r>
            <a:endParaRPr sz="2176" dirty="0">
              <a:latin typeface="Georgia"/>
              <a:cs typeface="Georgia"/>
            </a:endParaRPr>
          </a:p>
          <a:p>
            <a:pPr marL="761888" lvl="1" indent="-259118">
              <a:spcBef>
                <a:spcPts val="126"/>
              </a:spcBef>
              <a:buClr>
                <a:srgbClr val="3333B2"/>
              </a:buClr>
              <a:buSzPct val="111764"/>
              <a:buFont typeface="Arial" panose="020B0604020202020204" pitchFamily="34" charset="0"/>
              <a:buChar char="•"/>
              <a:tabLst>
                <a:tab pos="745081" algn="l"/>
              </a:tabLst>
            </a:pPr>
            <a:r>
              <a:rPr sz="2176" spc="-8" dirty="0">
                <a:latin typeface="Georgia"/>
                <a:cs typeface="Georgia"/>
              </a:rPr>
              <a:t>Learning</a:t>
            </a:r>
            <a:r>
              <a:rPr sz="2176" spc="67" dirty="0">
                <a:latin typeface="Georgia"/>
                <a:cs typeface="Georgia"/>
              </a:rPr>
              <a:t> </a:t>
            </a:r>
            <a:r>
              <a:rPr sz="2176" spc="17" dirty="0">
                <a:latin typeface="Georgia"/>
                <a:cs typeface="Georgia"/>
              </a:rPr>
              <a:t>a</a:t>
            </a:r>
            <a:r>
              <a:rPr sz="2176" spc="67" dirty="0">
                <a:latin typeface="Georgia"/>
                <a:cs typeface="Georgia"/>
              </a:rPr>
              <a:t> </a:t>
            </a:r>
            <a:r>
              <a:rPr sz="2176" spc="17" dirty="0">
                <a:latin typeface="Georgia"/>
                <a:cs typeface="Georgia"/>
              </a:rPr>
              <a:t>new</a:t>
            </a:r>
            <a:r>
              <a:rPr sz="2176" spc="67" dirty="0">
                <a:latin typeface="Georgia"/>
                <a:cs typeface="Georgia"/>
              </a:rPr>
              <a:t> </a:t>
            </a:r>
            <a:r>
              <a:rPr sz="2176" spc="-17" dirty="0">
                <a:latin typeface="Georgia"/>
                <a:cs typeface="Georgia"/>
              </a:rPr>
              <a:t>skill</a:t>
            </a:r>
            <a:r>
              <a:rPr sz="2176" spc="67" dirty="0">
                <a:latin typeface="Georgia"/>
                <a:cs typeface="Georgia"/>
              </a:rPr>
              <a:t> </a:t>
            </a:r>
            <a:r>
              <a:rPr sz="2176" spc="17" dirty="0">
                <a:latin typeface="Georgia"/>
                <a:cs typeface="Georgia"/>
              </a:rPr>
              <a:t>(can</a:t>
            </a:r>
            <a:r>
              <a:rPr sz="2176" spc="67" dirty="0">
                <a:latin typeface="Georgia"/>
                <a:cs typeface="Georgia"/>
              </a:rPr>
              <a:t> </a:t>
            </a:r>
            <a:r>
              <a:rPr sz="2176" dirty="0">
                <a:latin typeface="Georgia"/>
                <a:cs typeface="Georgia"/>
              </a:rPr>
              <a:t>be</a:t>
            </a:r>
            <a:r>
              <a:rPr sz="2176" spc="67" dirty="0">
                <a:latin typeface="Georgia"/>
                <a:cs typeface="Georgia"/>
              </a:rPr>
              <a:t> </a:t>
            </a:r>
            <a:r>
              <a:rPr sz="2176" spc="-8" dirty="0">
                <a:latin typeface="Georgia"/>
                <a:cs typeface="Georgia"/>
              </a:rPr>
              <a:t>costly</a:t>
            </a:r>
            <a:r>
              <a:rPr sz="2176" spc="67" dirty="0">
                <a:latin typeface="Georgia"/>
                <a:cs typeface="Georgia"/>
              </a:rPr>
              <a:t> </a:t>
            </a:r>
            <a:r>
              <a:rPr sz="2176" spc="8" dirty="0">
                <a:latin typeface="Georgia"/>
                <a:cs typeface="Georgia"/>
              </a:rPr>
              <a:t>&amp;</a:t>
            </a:r>
            <a:r>
              <a:rPr sz="2176" spc="67" dirty="0">
                <a:latin typeface="Georgia"/>
                <a:cs typeface="Georgia"/>
              </a:rPr>
              <a:t> </a:t>
            </a:r>
            <a:r>
              <a:rPr sz="2176" spc="-17" dirty="0">
                <a:latin typeface="Georgia"/>
                <a:cs typeface="Georgia"/>
              </a:rPr>
              <a:t>time-consuming</a:t>
            </a:r>
            <a:r>
              <a:rPr sz="2176" spc="67" dirty="0">
                <a:latin typeface="Georgia"/>
                <a:cs typeface="Georgia"/>
              </a:rPr>
              <a:t> </a:t>
            </a:r>
            <a:r>
              <a:rPr sz="2176" dirty="0">
                <a:latin typeface="Georgia"/>
                <a:cs typeface="Georgia"/>
              </a:rPr>
              <a:t>at</a:t>
            </a:r>
            <a:r>
              <a:rPr sz="2176" spc="67" dirty="0">
                <a:latin typeface="Georgia"/>
                <a:cs typeface="Georgia"/>
              </a:rPr>
              <a:t> </a:t>
            </a:r>
            <a:r>
              <a:rPr sz="2176" spc="-8" dirty="0">
                <a:latin typeface="Georgia"/>
                <a:cs typeface="Georgia"/>
              </a:rPr>
              <a:t>first)</a:t>
            </a:r>
            <a:endParaRPr sz="2176" dirty="0">
              <a:latin typeface="Georgia"/>
              <a:cs typeface="Georgia"/>
            </a:endParaRPr>
          </a:p>
          <a:p>
            <a:pPr marL="322098" indent="-259118">
              <a:spcBef>
                <a:spcPts val="630"/>
              </a:spcBef>
              <a:buClr>
                <a:srgbClr val="3333B2"/>
              </a:buClr>
              <a:buSzPct val="110526"/>
              <a:buFont typeface="Arial" panose="020B0604020202020204" pitchFamily="34" charset="0"/>
              <a:buChar char="•"/>
              <a:tabLst>
                <a:tab pos="319168" algn="l"/>
              </a:tabLst>
            </a:pPr>
            <a:r>
              <a:rPr sz="2539" spc="-34" dirty="0">
                <a:latin typeface="Georgia"/>
                <a:cs typeface="Georgia"/>
              </a:rPr>
              <a:t>A</a:t>
            </a:r>
            <a:r>
              <a:rPr sz="2539" spc="59" dirty="0">
                <a:latin typeface="Georgia"/>
                <a:cs typeface="Georgia"/>
              </a:rPr>
              <a:t> </a:t>
            </a:r>
            <a:r>
              <a:rPr sz="2539" spc="-17" dirty="0">
                <a:latin typeface="Georgia"/>
                <a:cs typeface="Georgia"/>
              </a:rPr>
              <a:t>mapping</a:t>
            </a:r>
            <a:r>
              <a:rPr sz="2539" spc="59" dirty="0">
                <a:latin typeface="Georgia"/>
                <a:cs typeface="Georgia"/>
              </a:rPr>
              <a:t> </a:t>
            </a:r>
            <a:r>
              <a:rPr sz="2539" spc="-25" dirty="0">
                <a:latin typeface="Georgia"/>
                <a:cs typeface="Georgia"/>
              </a:rPr>
              <a:t>from</a:t>
            </a:r>
            <a:r>
              <a:rPr sz="2539" spc="59" dirty="0">
                <a:latin typeface="Georgia"/>
                <a:cs typeface="Georgia"/>
              </a:rPr>
              <a:t> </a:t>
            </a:r>
            <a:r>
              <a:rPr sz="2539" spc="-8" dirty="0">
                <a:latin typeface="Georgia"/>
                <a:cs typeface="Georgia"/>
              </a:rPr>
              <a:t>states</a:t>
            </a:r>
            <a:r>
              <a:rPr sz="2539" spc="59" dirty="0">
                <a:latin typeface="Georgia"/>
                <a:cs typeface="Georgia"/>
              </a:rPr>
              <a:t> </a:t>
            </a:r>
            <a:r>
              <a:rPr sz="2539" spc="-8" dirty="0">
                <a:latin typeface="Georgia"/>
                <a:cs typeface="Georgia"/>
              </a:rPr>
              <a:t>to</a:t>
            </a:r>
            <a:r>
              <a:rPr sz="2539" spc="59" dirty="0">
                <a:latin typeface="Georgia"/>
                <a:cs typeface="Georgia"/>
              </a:rPr>
              <a:t> </a:t>
            </a:r>
            <a:r>
              <a:rPr sz="2539" spc="-17" dirty="0">
                <a:latin typeface="Georgia"/>
                <a:cs typeface="Georgia"/>
              </a:rPr>
              <a:t>actions</a:t>
            </a:r>
            <a:r>
              <a:rPr sz="2539" spc="67" dirty="0">
                <a:latin typeface="Georgia"/>
                <a:cs typeface="Georgia"/>
              </a:rPr>
              <a:t> </a:t>
            </a:r>
            <a:r>
              <a:rPr sz="2539" spc="-34" dirty="0">
                <a:latin typeface="Georgia"/>
                <a:cs typeface="Georgia"/>
              </a:rPr>
              <a:t>is</a:t>
            </a:r>
            <a:r>
              <a:rPr sz="2539" spc="59" dirty="0">
                <a:latin typeface="Georgia"/>
                <a:cs typeface="Georgia"/>
              </a:rPr>
              <a:t> </a:t>
            </a:r>
            <a:r>
              <a:rPr sz="2539" spc="-8" dirty="0">
                <a:latin typeface="Georgia"/>
                <a:cs typeface="Georgia"/>
              </a:rPr>
              <a:t>called</a:t>
            </a:r>
            <a:r>
              <a:rPr sz="2539" spc="59" dirty="0">
                <a:latin typeface="Georgia"/>
                <a:cs typeface="Georgia"/>
              </a:rPr>
              <a:t> </a:t>
            </a:r>
            <a:r>
              <a:rPr sz="2539" spc="17" dirty="0">
                <a:latin typeface="Georgia"/>
                <a:cs typeface="Georgia"/>
              </a:rPr>
              <a:t>a</a:t>
            </a:r>
            <a:r>
              <a:rPr sz="2539" spc="59" dirty="0">
                <a:latin typeface="Georgia"/>
                <a:cs typeface="Georgia"/>
              </a:rPr>
              <a:t> </a:t>
            </a:r>
            <a:r>
              <a:rPr sz="2539" b="1" dirty="0">
                <a:solidFill>
                  <a:srgbClr val="0046FF"/>
                </a:solidFill>
                <a:latin typeface="Cambria"/>
                <a:cs typeface="Cambria"/>
              </a:rPr>
              <a:t>policy</a:t>
            </a:r>
            <a:endParaRPr sz="2539" dirty="0">
              <a:latin typeface="Cambria"/>
              <a:cs typeface="Cambria"/>
            </a:endParaRPr>
          </a:p>
        </p:txBody>
      </p:sp>
      <p:sp>
        <p:nvSpPr>
          <p:cNvPr id="4" name="Rectangle 3">
            <a:extLst>
              <a:ext uri="{FF2B5EF4-FFF2-40B4-BE49-F238E27FC236}">
                <a16:creationId xmlns:a16="http://schemas.microsoft.com/office/drawing/2014/main" id="{33AC8FBE-C869-68DA-CE25-7DCE99DE2CCD}"/>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9EBB079-AF22-A23C-C4F1-664C24E5495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14D81FC-BA7C-DD86-81FF-114990E6226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853294724"/>
      </p:ext>
    </p:extLst>
  </p:cSld>
  <p:clrMapOvr>
    <a:masterClrMapping/>
  </p:clrMapOvr>
  <p:transition>
    <p:cu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14255" y="1289234"/>
            <a:ext cx="3052865"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a:cs typeface="Georgia"/>
              </a:rPr>
              <a:t>Action</a:t>
            </a:r>
            <a:r>
              <a:rPr lang="en-US" sz="3264" spc="-8" dirty="0">
                <a:solidFill>
                  <a:srgbClr val="3333B2"/>
                </a:solidFill>
                <a:latin typeface="Georgia"/>
                <a:cs typeface="Georgia"/>
              </a:rPr>
              <a:t> </a:t>
            </a:r>
            <a:r>
              <a:rPr sz="3264" spc="-42" dirty="0">
                <a:solidFill>
                  <a:srgbClr val="3333B2"/>
                </a:solidFill>
                <a:latin typeface="Georgia"/>
                <a:cs typeface="Georgia"/>
              </a:rPr>
              <a:t>values</a:t>
            </a:r>
            <a:endParaRPr sz="3264" dirty="0">
              <a:latin typeface="Georgia"/>
              <a:cs typeface="Georgia"/>
            </a:endParaRPr>
          </a:p>
        </p:txBody>
      </p:sp>
      <p:sp>
        <p:nvSpPr>
          <p:cNvPr id="3" name="object 3"/>
          <p:cNvSpPr txBox="1"/>
          <p:nvPr/>
        </p:nvSpPr>
        <p:spPr>
          <a:xfrm>
            <a:off x="1961202" y="2552904"/>
            <a:ext cx="8352997" cy="2104333"/>
          </a:xfrm>
          <a:prstGeom prst="rect">
            <a:avLst/>
          </a:prstGeom>
        </p:spPr>
        <p:txBody>
          <a:bodyPr vert="horz" wrap="square" lIns="0" tIns="24550" rIns="0" bIns="0" rtlCol="0">
            <a:spAutoFit/>
          </a:bodyPr>
          <a:lstStyle/>
          <a:p>
            <a:pPr marL="322098" indent="-259118">
              <a:spcBef>
                <a:spcPts val="191"/>
              </a:spcBef>
              <a:buClr>
                <a:srgbClr val="3333B2"/>
              </a:buClr>
              <a:buSzPct val="110526"/>
              <a:buFont typeface="Arial" panose="020B0604020202020204" pitchFamily="34" charset="0"/>
              <a:buChar char="•"/>
              <a:tabLst>
                <a:tab pos="319168" algn="l"/>
              </a:tabLst>
            </a:pPr>
            <a:r>
              <a:rPr sz="2176" spc="-59" dirty="0">
                <a:latin typeface="Georgia"/>
                <a:cs typeface="Georgia"/>
              </a:rPr>
              <a:t>It</a:t>
            </a:r>
            <a:r>
              <a:rPr sz="2176" spc="59" dirty="0">
                <a:latin typeface="Georgia"/>
                <a:cs typeface="Georgia"/>
              </a:rPr>
              <a:t> </a:t>
            </a:r>
            <a:r>
              <a:rPr sz="2176" spc="-34" dirty="0">
                <a:latin typeface="Georgia"/>
                <a:cs typeface="Georgia"/>
              </a:rPr>
              <a:t>is</a:t>
            </a:r>
            <a:r>
              <a:rPr sz="2176" spc="59" dirty="0">
                <a:latin typeface="Georgia"/>
                <a:cs typeface="Georgia"/>
              </a:rPr>
              <a:t> </a:t>
            </a:r>
            <a:r>
              <a:rPr sz="2176" spc="-17" dirty="0">
                <a:latin typeface="Georgia"/>
                <a:cs typeface="Georgia"/>
              </a:rPr>
              <a:t>also</a:t>
            </a:r>
            <a:r>
              <a:rPr sz="2176" spc="59" dirty="0">
                <a:latin typeface="Georgia"/>
                <a:cs typeface="Georgia"/>
              </a:rPr>
              <a:t> </a:t>
            </a:r>
            <a:r>
              <a:rPr sz="2176" spc="-25" dirty="0">
                <a:latin typeface="Georgia"/>
                <a:cs typeface="Georgia"/>
              </a:rPr>
              <a:t>possible</a:t>
            </a:r>
            <a:r>
              <a:rPr sz="2176" spc="67" dirty="0">
                <a:latin typeface="Georgia"/>
                <a:cs typeface="Georgia"/>
              </a:rPr>
              <a:t> </a:t>
            </a:r>
            <a:r>
              <a:rPr sz="2176" spc="-8" dirty="0">
                <a:latin typeface="Georgia"/>
                <a:cs typeface="Georgia"/>
              </a:rPr>
              <a:t>to</a:t>
            </a:r>
            <a:r>
              <a:rPr sz="2176" spc="59" dirty="0">
                <a:latin typeface="Georgia"/>
                <a:cs typeface="Georgia"/>
              </a:rPr>
              <a:t> </a:t>
            </a:r>
            <a:r>
              <a:rPr sz="2176" spc="-17" dirty="0">
                <a:latin typeface="Georgia"/>
                <a:cs typeface="Georgia"/>
              </a:rPr>
              <a:t>condition</a:t>
            </a:r>
            <a:r>
              <a:rPr sz="2176" spc="59" dirty="0">
                <a:latin typeface="Georgia"/>
                <a:cs typeface="Georgia"/>
              </a:rPr>
              <a:t> </a:t>
            </a:r>
            <a:r>
              <a:rPr sz="2176" dirty="0">
                <a:latin typeface="Georgia"/>
                <a:cs typeface="Georgia"/>
              </a:rPr>
              <a:t>the</a:t>
            </a:r>
            <a:r>
              <a:rPr sz="2176" spc="59" dirty="0">
                <a:latin typeface="Georgia"/>
                <a:cs typeface="Georgia"/>
              </a:rPr>
              <a:t> </a:t>
            </a:r>
            <a:r>
              <a:rPr sz="2176" spc="-8" dirty="0">
                <a:latin typeface="Georgia"/>
                <a:cs typeface="Georgia"/>
              </a:rPr>
              <a:t>value</a:t>
            </a:r>
            <a:r>
              <a:rPr sz="2176" spc="67" dirty="0">
                <a:latin typeface="Georgia"/>
                <a:cs typeface="Georgia"/>
              </a:rPr>
              <a:t> </a:t>
            </a:r>
            <a:r>
              <a:rPr sz="2176" spc="-17" dirty="0">
                <a:latin typeface="Georgia"/>
                <a:cs typeface="Georgia"/>
              </a:rPr>
              <a:t>on</a:t>
            </a:r>
            <a:r>
              <a:rPr sz="2176" spc="59" dirty="0">
                <a:latin typeface="Georgia"/>
                <a:cs typeface="Georgia"/>
              </a:rPr>
              <a:t> </a:t>
            </a:r>
            <a:r>
              <a:rPr sz="2176" b="1" dirty="0">
                <a:solidFill>
                  <a:srgbClr val="0046FF"/>
                </a:solidFill>
                <a:latin typeface="Cambria"/>
                <a:cs typeface="Cambria"/>
              </a:rPr>
              <a:t>actions</a:t>
            </a:r>
            <a:r>
              <a:rPr sz="2176" dirty="0">
                <a:latin typeface="Georgia"/>
                <a:cs typeface="Georgia"/>
              </a:rPr>
              <a:t>:</a:t>
            </a:r>
          </a:p>
          <a:p>
            <a:pPr marL="1985459">
              <a:spcBef>
                <a:spcPts val="1597"/>
              </a:spcBef>
            </a:pPr>
            <a:endParaRPr lang="en-US" sz="2539" dirty="0">
              <a:latin typeface="Lucida Sans Unicode"/>
              <a:cs typeface="Lucida Sans Unicode"/>
            </a:endParaRPr>
          </a:p>
          <a:p>
            <a:pPr marL="1985459">
              <a:spcBef>
                <a:spcPts val="1597"/>
              </a:spcBef>
            </a:pPr>
            <a:endParaRPr sz="2539" dirty="0">
              <a:latin typeface="Lucida Sans Unicode"/>
              <a:cs typeface="Lucida Sans Unicode"/>
            </a:endParaRPr>
          </a:p>
          <a:p>
            <a:pPr marL="322098" indent="-259118">
              <a:spcBef>
                <a:spcPts val="1740"/>
              </a:spcBef>
              <a:buClr>
                <a:srgbClr val="3333B2"/>
              </a:buClr>
              <a:buSzPct val="110526"/>
              <a:buFont typeface="Arial" panose="020B0604020202020204" pitchFamily="34" charset="0"/>
              <a:buChar char="•"/>
              <a:tabLst>
                <a:tab pos="319168" algn="l"/>
              </a:tabLst>
            </a:pPr>
            <a:r>
              <a:rPr sz="2176" spc="-75" dirty="0">
                <a:latin typeface="Georgia"/>
                <a:cs typeface="Georgia"/>
              </a:rPr>
              <a:t>We</a:t>
            </a:r>
            <a:r>
              <a:rPr sz="2176" spc="59" dirty="0">
                <a:latin typeface="Georgia"/>
                <a:cs typeface="Georgia"/>
              </a:rPr>
              <a:t> </a:t>
            </a:r>
            <a:r>
              <a:rPr sz="2176" spc="8" dirty="0">
                <a:latin typeface="Georgia"/>
                <a:cs typeface="Georgia"/>
              </a:rPr>
              <a:t>will</a:t>
            </a:r>
            <a:r>
              <a:rPr sz="2176" spc="67" dirty="0">
                <a:latin typeface="Georgia"/>
                <a:cs typeface="Georgia"/>
              </a:rPr>
              <a:t> </a:t>
            </a:r>
            <a:r>
              <a:rPr sz="2176" spc="-8" dirty="0">
                <a:latin typeface="Georgia"/>
                <a:cs typeface="Georgia"/>
              </a:rPr>
              <a:t>talk</a:t>
            </a:r>
            <a:r>
              <a:rPr sz="2176" spc="67" dirty="0">
                <a:latin typeface="Georgia"/>
                <a:cs typeface="Georgia"/>
              </a:rPr>
              <a:t> </a:t>
            </a:r>
            <a:r>
              <a:rPr sz="2176" spc="-25" dirty="0">
                <a:latin typeface="Georgia"/>
                <a:cs typeface="Georgia"/>
              </a:rPr>
              <a:t>in</a:t>
            </a:r>
            <a:r>
              <a:rPr sz="2176" spc="67" dirty="0">
                <a:latin typeface="Georgia"/>
                <a:cs typeface="Georgia"/>
              </a:rPr>
              <a:t> </a:t>
            </a:r>
            <a:r>
              <a:rPr sz="2176" spc="-8" dirty="0">
                <a:latin typeface="Georgia"/>
                <a:cs typeface="Georgia"/>
              </a:rPr>
              <a:t>depth</a:t>
            </a:r>
            <a:r>
              <a:rPr sz="2176" spc="67" dirty="0">
                <a:latin typeface="Georgia"/>
                <a:cs typeface="Georgia"/>
              </a:rPr>
              <a:t> </a:t>
            </a:r>
            <a:r>
              <a:rPr sz="2176" spc="-8" dirty="0">
                <a:latin typeface="Georgia"/>
                <a:cs typeface="Georgia"/>
              </a:rPr>
              <a:t>about</a:t>
            </a:r>
            <a:r>
              <a:rPr sz="2176" spc="59" dirty="0">
                <a:latin typeface="Georgia"/>
                <a:cs typeface="Georgia"/>
              </a:rPr>
              <a:t> </a:t>
            </a:r>
            <a:r>
              <a:rPr sz="2176" dirty="0">
                <a:latin typeface="Georgia"/>
                <a:cs typeface="Georgia"/>
              </a:rPr>
              <a:t>state</a:t>
            </a:r>
            <a:r>
              <a:rPr sz="2176" spc="67" dirty="0">
                <a:latin typeface="Georgia"/>
                <a:cs typeface="Georgia"/>
              </a:rPr>
              <a:t> </a:t>
            </a:r>
            <a:r>
              <a:rPr sz="2176" spc="-8" dirty="0">
                <a:latin typeface="Georgia"/>
                <a:cs typeface="Georgia"/>
              </a:rPr>
              <a:t>and</a:t>
            </a:r>
            <a:r>
              <a:rPr sz="2176" spc="67" dirty="0">
                <a:latin typeface="Georgia"/>
                <a:cs typeface="Georgia"/>
              </a:rPr>
              <a:t> </a:t>
            </a:r>
            <a:r>
              <a:rPr sz="2176" spc="-17" dirty="0">
                <a:latin typeface="Georgia"/>
                <a:cs typeface="Georgia"/>
              </a:rPr>
              <a:t>action</a:t>
            </a:r>
            <a:r>
              <a:rPr sz="2176" spc="67" dirty="0">
                <a:latin typeface="Georgia"/>
                <a:cs typeface="Georgia"/>
              </a:rPr>
              <a:t> </a:t>
            </a:r>
            <a:r>
              <a:rPr sz="2176" spc="-17" dirty="0">
                <a:latin typeface="Georgia"/>
                <a:cs typeface="Georgia"/>
              </a:rPr>
              <a:t>values</a:t>
            </a:r>
            <a:r>
              <a:rPr sz="2176" spc="67" dirty="0">
                <a:latin typeface="Georgia"/>
                <a:cs typeface="Georgia"/>
              </a:rPr>
              <a:t> </a:t>
            </a:r>
            <a:r>
              <a:rPr sz="2176" dirty="0">
                <a:latin typeface="Georgia"/>
                <a:cs typeface="Georgia"/>
              </a:rPr>
              <a:t>later</a:t>
            </a:r>
          </a:p>
        </p:txBody>
      </p:sp>
      <p:pic>
        <p:nvPicPr>
          <p:cNvPr id="4" name="Picture 3"/>
          <p:cNvPicPr>
            <a:picLocks noChangeAspect="1"/>
          </p:cNvPicPr>
          <p:nvPr/>
        </p:nvPicPr>
        <p:blipFill>
          <a:blip r:embed="rId2"/>
          <a:stretch>
            <a:fillRect/>
          </a:stretch>
        </p:blipFill>
        <p:spPr>
          <a:xfrm>
            <a:off x="4514255" y="3342378"/>
            <a:ext cx="3378683" cy="596222"/>
          </a:xfrm>
          <a:prstGeom prst="rect">
            <a:avLst/>
          </a:prstGeom>
        </p:spPr>
      </p:pic>
      <p:sp>
        <p:nvSpPr>
          <p:cNvPr id="5" name="Rectangle 4">
            <a:extLst>
              <a:ext uri="{FF2B5EF4-FFF2-40B4-BE49-F238E27FC236}">
                <a16:creationId xmlns:a16="http://schemas.microsoft.com/office/drawing/2014/main" id="{7AF76FDD-DB7A-B274-4C1F-D5612972BDF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ACA13F7-32D1-7BAA-E6D6-C37CBF89D70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CF6CAEE-25E8-CD74-6DA0-FB3713D667B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010861405"/>
      </p:ext>
    </p:extLst>
  </p:cSld>
  <p:clrMapOvr>
    <a:masterClrMapping/>
  </p:clrMapOvr>
  <p:transition>
    <p:cu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27200" y="1276946"/>
            <a:ext cx="2807881" cy="471513"/>
          </a:xfrm>
          <a:prstGeom prst="rect">
            <a:avLst/>
          </a:prstGeom>
        </p:spPr>
        <p:txBody>
          <a:bodyPr vert="horz" wrap="square" lIns="0" tIns="19214" rIns="0" bIns="0" rtlCol="0" anchor="ctr">
            <a:spAutoFit/>
          </a:bodyPr>
          <a:lstStyle/>
          <a:p>
            <a:pPr marL="21349">
              <a:spcBef>
                <a:spcPts val="151"/>
              </a:spcBef>
            </a:pPr>
            <a:r>
              <a:rPr sz="3264" spc="-25" dirty="0">
                <a:solidFill>
                  <a:srgbClr val="3333B2"/>
                </a:solidFill>
                <a:latin typeface="Georgia"/>
                <a:cs typeface="Georgia"/>
              </a:rPr>
              <a:t>Core</a:t>
            </a:r>
            <a:r>
              <a:rPr sz="3264" spc="-8" dirty="0">
                <a:solidFill>
                  <a:srgbClr val="3333B2"/>
                </a:solidFill>
                <a:latin typeface="Georgia"/>
                <a:cs typeface="Georgia"/>
              </a:rPr>
              <a:t> </a:t>
            </a:r>
            <a:r>
              <a:rPr sz="3264" spc="-51" dirty="0">
                <a:solidFill>
                  <a:srgbClr val="3333B2"/>
                </a:solidFill>
                <a:latin typeface="Georgia"/>
                <a:cs typeface="Georgia"/>
              </a:rPr>
              <a:t>concepts</a:t>
            </a:r>
            <a:endParaRPr sz="3264" dirty="0">
              <a:latin typeface="Georgia"/>
              <a:cs typeface="Georgia"/>
            </a:endParaRPr>
          </a:p>
        </p:txBody>
      </p:sp>
      <p:sp>
        <p:nvSpPr>
          <p:cNvPr id="3" name="object 3"/>
          <p:cNvSpPr txBox="1"/>
          <p:nvPr/>
        </p:nvSpPr>
        <p:spPr>
          <a:xfrm>
            <a:off x="1790879" y="2064455"/>
            <a:ext cx="8740036" cy="3740428"/>
          </a:xfrm>
          <a:prstGeom prst="rect">
            <a:avLst/>
          </a:prstGeom>
        </p:spPr>
        <p:txBody>
          <a:bodyPr vert="horz" wrap="square" lIns="0" tIns="74721" rIns="0" bIns="0" rtlCol="0">
            <a:spAutoFit/>
          </a:bodyPr>
          <a:lstStyle/>
          <a:p>
            <a:pPr marL="64047">
              <a:spcBef>
                <a:spcPts val="589"/>
              </a:spcBef>
            </a:pPr>
            <a:r>
              <a:rPr sz="2539" spc="-8" dirty="0">
                <a:latin typeface="Georgia"/>
                <a:cs typeface="Georgia"/>
              </a:rPr>
              <a:t>The</a:t>
            </a:r>
            <a:r>
              <a:rPr sz="2539" spc="59" dirty="0">
                <a:latin typeface="Georgia"/>
                <a:cs typeface="Georgia"/>
              </a:rPr>
              <a:t> </a:t>
            </a:r>
            <a:r>
              <a:rPr sz="2539" spc="-17" dirty="0">
                <a:latin typeface="Georgia"/>
                <a:cs typeface="Georgia"/>
              </a:rPr>
              <a:t>reinforcement</a:t>
            </a:r>
            <a:r>
              <a:rPr sz="2539" spc="67" dirty="0">
                <a:latin typeface="Georgia"/>
                <a:cs typeface="Georgia"/>
              </a:rPr>
              <a:t> </a:t>
            </a:r>
            <a:r>
              <a:rPr sz="2539" spc="-8" dirty="0">
                <a:latin typeface="Georgia"/>
                <a:cs typeface="Georgia"/>
              </a:rPr>
              <a:t>learning</a:t>
            </a:r>
            <a:r>
              <a:rPr sz="2539" spc="59" dirty="0">
                <a:latin typeface="Georgia"/>
                <a:cs typeface="Georgia"/>
              </a:rPr>
              <a:t> </a:t>
            </a:r>
            <a:r>
              <a:rPr sz="2539" spc="-25" dirty="0">
                <a:latin typeface="Georgia"/>
                <a:cs typeface="Georgia"/>
              </a:rPr>
              <a:t>formalism</a:t>
            </a:r>
            <a:r>
              <a:rPr sz="2539" spc="67" dirty="0">
                <a:latin typeface="Georgia"/>
                <a:cs typeface="Georgia"/>
              </a:rPr>
              <a:t> </a:t>
            </a:r>
            <a:r>
              <a:rPr sz="2539" spc="-8" dirty="0">
                <a:latin typeface="Georgia"/>
                <a:cs typeface="Georgia"/>
              </a:rPr>
              <a:t>includes</a:t>
            </a:r>
            <a:endParaRPr sz="2539"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2539" b="1" dirty="0">
                <a:solidFill>
                  <a:srgbClr val="0046FF"/>
                </a:solidFill>
                <a:latin typeface="Cambria"/>
                <a:cs typeface="Cambria"/>
              </a:rPr>
              <a:t>Environment</a:t>
            </a:r>
            <a:r>
              <a:rPr sz="2539" b="1" spc="75" dirty="0">
                <a:solidFill>
                  <a:srgbClr val="0046FF"/>
                </a:solidFill>
                <a:latin typeface="Cambria"/>
                <a:cs typeface="Cambria"/>
              </a:rPr>
              <a:t> </a:t>
            </a:r>
            <a:r>
              <a:rPr sz="2539" spc="-8" dirty="0">
                <a:latin typeface="Georgia"/>
                <a:cs typeface="Georgia"/>
              </a:rPr>
              <a:t>(dynamics</a:t>
            </a:r>
            <a:r>
              <a:rPr sz="2539" spc="51" dirty="0">
                <a:latin typeface="Georgia"/>
                <a:cs typeface="Georgia"/>
              </a:rPr>
              <a:t> </a:t>
            </a:r>
            <a:r>
              <a:rPr sz="2539" spc="-17" dirty="0">
                <a:latin typeface="Georgia"/>
                <a:cs typeface="Georgia"/>
              </a:rPr>
              <a:t>of</a:t>
            </a:r>
            <a:r>
              <a:rPr sz="2539" spc="51" dirty="0">
                <a:latin typeface="Georgia"/>
                <a:cs typeface="Georgia"/>
              </a:rPr>
              <a:t> </a:t>
            </a:r>
            <a:r>
              <a:rPr sz="2539" dirty="0">
                <a:latin typeface="Georgia"/>
                <a:cs typeface="Georgia"/>
              </a:rPr>
              <a:t>the</a:t>
            </a:r>
            <a:r>
              <a:rPr sz="2539" spc="51" dirty="0">
                <a:latin typeface="Georgia"/>
                <a:cs typeface="Georgia"/>
              </a:rPr>
              <a:t> </a:t>
            </a:r>
            <a:r>
              <a:rPr sz="2539" spc="-8" dirty="0">
                <a:latin typeface="Georgia"/>
                <a:cs typeface="Georgia"/>
              </a:rPr>
              <a:t>problem)</a:t>
            </a:r>
            <a:endParaRPr sz="2539"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2539" b="1" spc="-8" dirty="0">
                <a:solidFill>
                  <a:srgbClr val="0046FF"/>
                </a:solidFill>
                <a:latin typeface="Cambria"/>
                <a:cs typeface="Cambria"/>
              </a:rPr>
              <a:t>Reward</a:t>
            </a:r>
            <a:r>
              <a:rPr sz="2539" b="1" spc="67" dirty="0">
                <a:solidFill>
                  <a:srgbClr val="0046FF"/>
                </a:solidFill>
                <a:latin typeface="Cambria"/>
                <a:cs typeface="Cambria"/>
              </a:rPr>
              <a:t> </a:t>
            </a:r>
            <a:r>
              <a:rPr sz="2539" spc="-8" dirty="0">
                <a:latin typeface="Georgia"/>
                <a:cs typeface="Georgia"/>
              </a:rPr>
              <a:t>signal</a:t>
            </a:r>
            <a:r>
              <a:rPr sz="2539" spc="42" dirty="0">
                <a:latin typeface="Georgia"/>
                <a:cs typeface="Georgia"/>
              </a:rPr>
              <a:t> </a:t>
            </a:r>
            <a:r>
              <a:rPr sz="2539" spc="-8" dirty="0">
                <a:latin typeface="Georgia"/>
                <a:cs typeface="Georgia"/>
              </a:rPr>
              <a:t>(specifies</a:t>
            </a:r>
            <a:r>
              <a:rPr sz="2539" spc="42" dirty="0">
                <a:latin typeface="Georgia"/>
                <a:cs typeface="Georgia"/>
              </a:rPr>
              <a:t> </a:t>
            </a:r>
            <a:r>
              <a:rPr sz="2539" dirty="0">
                <a:latin typeface="Georgia"/>
                <a:cs typeface="Georgia"/>
              </a:rPr>
              <a:t>the</a:t>
            </a:r>
            <a:r>
              <a:rPr sz="2539" spc="42" dirty="0">
                <a:latin typeface="Georgia"/>
                <a:cs typeface="Georgia"/>
              </a:rPr>
              <a:t> </a:t>
            </a:r>
            <a:r>
              <a:rPr sz="2539" spc="17" dirty="0">
                <a:latin typeface="Georgia"/>
                <a:cs typeface="Georgia"/>
              </a:rPr>
              <a:t>goal)</a:t>
            </a:r>
            <a:endParaRPr sz="2539" dirty="0">
              <a:latin typeface="Georgia"/>
              <a:cs typeface="Georgia"/>
            </a:endParaRPr>
          </a:p>
          <a:p>
            <a:pPr marL="543647" indent="-310942">
              <a:spcBef>
                <a:spcPts val="427"/>
              </a:spcBef>
              <a:buClr>
                <a:srgbClr val="3333B2"/>
              </a:buClr>
              <a:buSzPct val="110526"/>
              <a:buFont typeface="Arial" panose="020B0604020202020204" pitchFamily="34" charset="0"/>
              <a:buChar char="•"/>
              <a:tabLst>
                <a:tab pos="489960" algn="l"/>
              </a:tabLst>
            </a:pPr>
            <a:r>
              <a:rPr sz="2539" b="1" spc="17" dirty="0">
                <a:solidFill>
                  <a:srgbClr val="0046FF"/>
                </a:solidFill>
                <a:latin typeface="Cambria"/>
                <a:cs typeface="Cambria"/>
              </a:rPr>
              <a:t>Agent</a:t>
            </a:r>
            <a:r>
              <a:rPr sz="2539" spc="17" dirty="0">
                <a:latin typeface="Georgia"/>
                <a:cs typeface="Georgia"/>
              </a:rPr>
              <a:t>,</a:t>
            </a:r>
            <a:r>
              <a:rPr sz="2539" spc="25" dirty="0">
                <a:latin typeface="Georgia"/>
                <a:cs typeface="Georgia"/>
              </a:rPr>
              <a:t> </a:t>
            </a:r>
            <a:r>
              <a:rPr sz="2539" spc="-8" dirty="0">
                <a:latin typeface="Georgia"/>
                <a:cs typeface="Georgia"/>
              </a:rPr>
              <a:t>containing:</a:t>
            </a:r>
            <a:endParaRPr sz="2539" dirty="0">
              <a:latin typeface="Georgia"/>
              <a:cs typeface="Georgia"/>
            </a:endParaRPr>
          </a:p>
          <a:p>
            <a:pPr marL="984504" lvl="1" indent="-310942">
              <a:spcBef>
                <a:spcPts val="427"/>
              </a:spcBef>
              <a:buClr>
                <a:srgbClr val="3333B2"/>
              </a:buClr>
              <a:buSzPct val="111764"/>
              <a:buFont typeface="Arial" panose="020B0604020202020204" pitchFamily="34" charset="0"/>
              <a:buChar char="•"/>
              <a:tabLst>
                <a:tab pos="915873" algn="l"/>
              </a:tabLst>
            </a:pPr>
            <a:r>
              <a:rPr sz="2176" dirty="0">
                <a:latin typeface="Georgia"/>
                <a:cs typeface="Georgia"/>
              </a:rPr>
              <a:t>Agent state</a:t>
            </a:r>
          </a:p>
          <a:p>
            <a:pPr marL="984504" lvl="1" indent="-310942">
              <a:spcBef>
                <a:spcPts val="126"/>
              </a:spcBef>
              <a:buClr>
                <a:srgbClr val="3333B2"/>
              </a:buClr>
              <a:buSzPct val="111764"/>
              <a:buFont typeface="Arial" panose="020B0604020202020204" pitchFamily="34" charset="0"/>
              <a:buChar char="•"/>
              <a:tabLst>
                <a:tab pos="915873" algn="l"/>
              </a:tabLst>
            </a:pPr>
            <a:r>
              <a:rPr sz="2176" spc="-25" dirty="0">
                <a:latin typeface="Georgia"/>
                <a:cs typeface="Georgia"/>
              </a:rPr>
              <a:t>Policy</a:t>
            </a:r>
            <a:endParaRPr sz="2176" dirty="0">
              <a:latin typeface="Georgia"/>
              <a:cs typeface="Georgia"/>
            </a:endParaRPr>
          </a:p>
          <a:p>
            <a:pPr marL="984504" lvl="1" indent="-310942">
              <a:spcBef>
                <a:spcPts val="126"/>
              </a:spcBef>
              <a:buClr>
                <a:srgbClr val="3333B2"/>
              </a:buClr>
              <a:buSzPct val="111764"/>
              <a:buFont typeface="Arial" panose="020B0604020202020204" pitchFamily="34" charset="0"/>
              <a:buChar char="•"/>
              <a:tabLst>
                <a:tab pos="915873" algn="l"/>
              </a:tabLst>
            </a:pPr>
            <a:r>
              <a:rPr sz="2176" spc="-42" dirty="0">
                <a:latin typeface="Georgia"/>
                <a:cs typeface="Georgia"/>
              </a:rPr>
              <a:t>Value</a:t>
            </a:r>
            <a:r>
              <a:rPr sz="2176" spc="25" dirty="0">
                <a:latin typeface="Georgia"/>
                <a:cs typeface="Georgia"/>
              </a:rPr>
              <a:t> </a:t>
            </a:r>
            <a:r>
              <a:rPr sz="2176" spc="-8" dirty="0">
                <a:latin typeface="Georgia"/>
                <a:cs typeface="Georgia"/>
              </a:rPr>
              <a:t>function</a:t>
            </a:r>
            <a:r>
              <a:rPr sz="2176" spc="25" dirty="0">
                <a:latin typeface="Georgia"/>
                <a:cs typeface="Georgia"/>
              </a:rPr>
              <a:t> </a:t>
            </a:r>
            <a:r>
              <a:rPr sz="2176" dirty="0">
                <a:latin typeface="Georgia"/>
                <a:cs typeface="Georgia"/>
              </a:rPr>
              <a:t>estimate?</a:t>
            </a:r>
          </a:p>
          <a:p>
            <a:pPr marL="984504" lvl="1" indent="-310942">
              <a:spcBef>
                <a:spcPts val="126"/>
              </a:spcBef>
              <a:buClr>
                <a:srgbClr val="3333B2"/>
              </a:buClr>
              <a:buSzPct val="111764"/>
              <a:buFont typeface="Arial" panose="020B0604020202020204" pitchFamily="34" charset="0"/>
              <a:buChar char="•"/>
              <a:tabLst>
                <a:tab pos="915873" algn="l"/>
              </a:tabLst>
            </a:pPr>
            <a:r>
              <a:rPr sz="2176" dirty="0">
                <a:latin typeface="Georgia"/>
                <a:cs typeface="Georgia"/>
              </a:rPr>
              <a:t>Model?</a:t>
            </a:r>
          </a:p>
          <a:p>
            <a:pPr marL="543647" indent="-310942">
              <a:spcBef>
                <a:spcPts val="630"/>
              </a:spcBef>
              <a:buClr>
                <a:srgbClr val="3333B2"/>
              </a:buClr>
              <a:buSzPct val="110526"/>
              <a:buFont typeface="Arial" panose="020B0604020202020204" pitchFamily="34" charset="0"/>
              <a:buChar char="•"/>
              <a:tabLst>
                <a:tab pos="489960" algn="l"/>
              </a:tabLst>
            </a:pPr>
            <a:r>
              <a:rPr sz="2539" spc="-75" dirty="0">
                <a:latin typeface="Georgia"/>
                <a:cs typeface="Georgia"/>
              </a:rPr>
              <a:t>We</a:t>
            </a:r>
            <a:r>
              <a:rPr sz="2539" spc="42" dirty="0">
                <a:latin typeface="Georgia"/>
                <a:cs typeface="Georgia"/>
              </a:rPr>
              <a:t> </a:t>
            </a:r>
            <a:r>
              <a:rPr sz="2539" spc="8" dirty="0">
                <a:latin typeface="Georgia"/>
                <a:cs typeface="Georgia"/>
              </a:rPr>
              <a:t>will</a:t>
            </a:r>
            <a:r>
              <a:rPr sz="2539" spc="51" dirty="0">
                <a:latin typeface="Georgia"/>
                <a:cs typeface="Georgia"/>
              </a:rPr>
              <a:t> </a:t>
            </a:r>
            <a:r>
              <a:rPr sz="2539" spc="-8" dirty="0">
                <a:latin typeface="Georgia"/>
                <a:cs typeface="Georgia"/>
              </a:rPr>
              <a:t>now</a:t>
            </a:r>
            <a:r>
              <a:rPr sz="2539" spc="51" dirty="0">
                <a:latin typeface="Georgia"/>
                <a:cs typeface="Georgia"/>
              </a:rPr>
              <a:t> </a:t>
            </a:r>
            <a:r>
              <a:rPr sz="2539" spc="25" dirty="0">
                <a:latin typeface="Georgia"/>
                <a:cs typeface="Georgia"/>
              </a:rPr>
              <a:t>go</a:t>
            </a:r>
            <a:r>
              <a:rPr sz="2539" spc="51" dirty="0">
                <a:latin typeface="Georgia"/>
                <a:cs typeface="Georgia"/>
              </a:rPr>
              <a:t> </a:t>
            </a:r>
            <a:r>
              <a:rPr sz="2539" spc="-17" dirty="0">
                <a:latin typeface="Georgia"/>
                <a:cs typeface="Georgia"/>
              </a:rPr>
              <a:t>into</a:t>
            </a:r>
            <a:r>
              <a:rPr sz="2539" spc="42" dirty="0">
                <a:latin typeface="Georgia"/>
                <a:cs typeface="Georgia"/>
              </a:rPr>
              <a:t> </a:t>
            </a:r>
            <a:r>
              <a:rPr sz="2539" dirty="0">
                <a:latin typeface="Georgia"/>
                <a:cs typeface="Georgia"/>
              </a:rPr>
              <a:t>the</a:t>
            </a:r>
            <a:r>
              <a:rPr sz="2539" spc="51" dirty="0">
                <a:latin typeface="Georgia"/>
                <a:cs typeface="Georgia"/>
              </a:rPr>
              <a:t> </a:t>
            </a:r>
            <a:r>
              <a:rPr sz="2539" spc="8" dirty="0">
                <a:latin typeface="Georgia"/>
                <a:cs typeface="Georgia"/>
              </a:rPr>
              <a:t>agent</a:t>
            </a:r>
            <a:endParaRPr sz="2176" dirty="0">
              <a:latin typeface="Georgia"/>
              <a:cs typeface="Georgia"/>
            </a:endParaRPr>
          </a:p>
        </p:txBody>
      </p:sp>
      <p:sp>
        <p:nvSpPr>
          <p:cNvPr id="4" name="Rectangle 3">
            <a:extLst>
              <a:ext uri="{FF2B5EF4-FFF2-40B4-BE49-F238E27FC236}">
                <a16:creationId xmlns:a16="http://schemas.microsoft.com/office/drawing/2014/main" id="{E7AEB9B0-1985-49BC-6C58-38D513F4B9FB}"/>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6F67629-3317-B97D-3B24-F1D11B41241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3797B86-0DFC-FAA1-DFD6-A827E9A3AD2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9032954"/>
      </p:ext>
    </p:extLst>
  </p:cSld>
  <p:clrMapOvr>
    <a:masterClrMapping/>
  </p:clrMapOvr>
  <p:transition>
    <p:cu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406319" y="923486"/>
            <a:ext cx="3853776" cy="521719"/>
          </a:xfrm>
          <a:prstGeom prst="rect">
            <a:avLst/>
          </a:prstGeom>
        </p:spPr>
        <p:txBody>
          <a:bodyPr vert="horz" wrap="square" lIns="0" tIns="19214" rIns="0" bIns="0" rtlCol="0">
            <a:spAutoFit/>
          </a:bodyPr>
          <a:lstStyle/>
          <a:p>
            <a:pPr marL="21349">
              <a:spcBef>
                <a:spcPts val="151"/>
              </a:spcBef>
            </a:pPr>
            <a:r>
              <a:rPr sz="3264" spc="-34" dirty="0">
                <a:solidFill>
                  <a:srgbClr val="3333B2"/>
                </a:solidFill>
                <a:latin typeface="Georgia"/>
                <a:cs typeface="Georgia"/>
              </a:rPr>
              <a:t>Agent</a:t>
            </a:r>
            <a:r>
              <a:rPr sz="3264" spc="17" dirty="0">
                <a:solidFill>
                  <a:srgbClr val="3333B2"/>
                </a:solidFill>
                <a:latin typeface="Georgia"/>
                <a:cs typeface="Georgia"/>
              </a:rPr>
              <a:t> </a:t>
            </a:r>
            <a:r>
              <a:rPr sz="3264" spc="-59" dirty="0">
                <a:solidFill>
                  <a:srgbClr val="3333B2"/>
                </a:solidFill>
                <a:latin typeface="Georgia"/>
                <a:cs typeface="Georgia"/>
              </a:rPr>
              <a:t>components</a:t>
            </a:r>
            <a:endParaRPr sz="3264" dirty="0">
              <a:latin typeface="Georgia"/>
              <a:cs typeface="Georgia"/>
            </a:endParaRPr>
          </a:p>
        </p:txBody>
      </p:sp>
      <p:sp>
        <p:nvSpPr>
          <p:cNvPr id="3" name="object 3"/>
          <p:cNvSpPr txBox="1"/>
          <p:nvPr/>
        </p:nvSpPr>
        <p:spPr>
          <a:xfrm>
            <a:off x="1787741" y="2570705"/>
            <a:ext cx="2241658" cy="1779122"/>
          </a:xfrm>
          <a:prstGeom prst="rect">
            <a:avLst/>
          </a:prstGeom>
        </p:spPr>
        <p:txBody>
          <a:bodyPr vert="horz" wrap="square" lIns="0" tIns="74721" rIns="0" bIns="0" rtlCol="0">
            <a:spAutoFit/>
          </a:bodyPr>
          <a:lstStyle/>
          <a:p>
            <a:pPr marL="64047">
              <a:spcBef>
                <a:spcPts val="589"/>
              </a:spcBef>
            </a:pPr>
            <a:r>
              <a:rPr sz="1814" spc="-8" dirty="0">
                <a:latin typeface="Georgia"/>
                <a:cs typeface="Georgia"/>
              </a:rPr>
              <a:t>Agent</a:t>
            </a:r>
            <a:r>
              <a:rPr sz="1814" dirty="0">
                <a:latin typeface="Georgia"/>
                <a:cs typeface="Georgia"/>
              </a:rPr>
              <a:t> </a:t>
            </a:r>
            <a:r>
              <a:rPr sz="1814" spc="-17" dirty="0">
                <a:latin typeface="Georgia"/>
                <a:cs typeface="Georgia"/>
              </a:rPr>
              <a:t>components</a:t>
            </a:r>
            <a:endParaRPr sz="1814" dirty="0">
              <a:latin typeface="Georgia"/>
              <a:cs typeface="Georgia"/>
            </a:endParaRPr>
          </a:p>
          <a:p>
            <a:pPr marL="434180" indent="-259118">
              <a:spcBef>
                <a:spcPts val="597"/>
              </a:spcBef>
              <a:buClr>
                <a:srgbClr val="3333B2"/>
              </a:buClr>
              <a:buSzPct val="110526"/>
              <a:buFont typeface="Arial" panose="020B0604020202020204" pitchFamily="34" charset="0"/>
              <a:buChar char="•"/>
              <a:tabLst>
                <a:tab pos="432318" algn="l"/>
              </a:tabLst>
            </a:pPr>
            <a:r>
              <a:rPr sz="1814" b="1" spc="17" dirty="0">
                <a:solidFill>
                  <a:srgbClr val="0046FF"/>
                </a:solidFill>
                <a:latin typeface="Cambria"/>
                <a:cs typeface="Cambria"/>
              </a:rPr>
              <a:t>Agent</a:t>
            </a:r>
            <a:r>
              <a:rPr sz="1814" b="1" spc="42" dirty="0">
                <a:solidFill>
                  <a:srgbClr val="0046FF"/>
                </a:solidFill>
                <a:latin typeface="Cambria"/>
                <a:cs typeface="Cambria"/>
              </a:rPr>
              <a:t> </a:t>
            </a:r>
            <a:r>
              <a:rPr sz="1814" b="1" spc="8" dirty="0">
                <a:solidFill>
                  <a:srgbClr val="0046FF"/>
                </a:solidFill>
                <a:latin typeface="Cambria"/>
                <a:cs typeface="Cambria"/>
              </a:rPr>
              <a:t>state</a:t>
            </a:r>
            <a:endParaRPr sz="1814" dirty="0">
              <a:latin typeface="Cambria"/>
              <a:cs typeface="Cambria"/>
            </a:endParaRPr>
          </a:p>
          <a:p>
            <a:pPr marL="434180" indent="-259118">
              <a:spcBef>
                <a:spcPts val="597"/>
              </a:spcBef>
              <a:buClr>
                <a:srgbClr val="3333B2"/>
              </a:buClr>
              <a:buSzPct val="110526"/>
              <a:buFont typeface="Arial" panose="020B0604020202020204" pitchFamily="34" charset="0"/>
              <a:buChar char="•"/>
              <a:tabLst>
                <a:tab pos="432318" algn="l"/>
              </a:tabLst>
            </a:pPr>
            <a:r>
              <a:rPr sz="1814" spc="-34" dirty="0">
                <a:latin typeface="Georgia"/>
                <a:cs typeface="Georgia"/>
              </a:rPr>
              <a:t>Policy</a:t>
            </a:r>
            <a:endParaRPr sz="1814" dirty="0">
              <a:latin typeface="Georgia"/>
              <a:cs typeface="Georgia"/>
            </a:endParaRPr>
          </a:p>
          <a:p>
            <a:pPr marL="434180" indent="-259118">
              <a:spcBef>
                <a:spcPts val="597"/>
              </a:spcBef>
              <a:buClr>
                <a:srgbClr val="3333B2"/>
              </a:buClr>
              <a:buSzPct val="110526"/>
              <a:buFont typeface="Arial" panose="020B0604020202020204" pitchFamily="34" charset="0"/>
              <a:buChar char="•"/>
              <a:tabLst>
                <a:tab pos="432318" algn="l"/>
              </a:tabLst>
            </a:pPr>
            <a:r>
              <a:rPr sz="1814" spc="-42" dirty="0">
                <a:latin typeface="Georgia"/>
                <a:cs typeface="Georgia"/>
              </a:rPr>
              <a:t>Value</a:t>
            </a:r>
            <a:r>
              <a:rPr sz="1814" spc="-8" dirty="0">
                <a:latin typeface="Georgia"/>
                <a:cs typeface="Georgia"/>
              </a:rPr>
              <a:t> </a:t>
            </a:r>
            <a:r>
              <a:rPr sz="1814" spc="-17" dirty="0">
                <a:latin typeface="Georgia"/>
                <a:cs typeface="Georgia"/>
              </a:rPr>
              <a:t>functions</a:t>
            </a:r>
            <a:endParaRPr sz="1814" dirty="0">
              <a:latin typeface="Georgia"/>
              <a:cs typeface="Georgia"/>
            </a:endParaRPr>
          </a:p>
          <a:p>
            <a:pPr marL="434180" indent="-259118">
              <a:spcBef>
                <a:spcPts val="597"/>
              </a:spcBef>
              <a:buClr>
                <a:srgbClr val="3333B2"/>
              </a:buClr>
              <a:buSzPct val="110526"/>
              <a:buFont typeface="Arial" panose="020B0604020202020204" pitchFamily="34" charset="0"/>
              <a:buChar char="•"/>
              <a:tabLst>
                <a:tab pos="432318" algn="l"/>
              </a:tabLst>
            </a:pPr>
            <a:r>
              <a:rPr sz="1814" spc="-8" dirty="0">
                <a:latin typeface="Georgia"/>
                <a:cs typeface="Georgia"/>
              </a:rPr>
              <a:t>Model</a:t>
            </a:r>
            <a:endParaRPr sz="1814" dirty="0">
              <a:latin typeface="Georgia"/>
              <a:cs typeface="Georgia"/>
            </a:endParaRPr>
          </a:p>
        </p:txBody>
      </p:sp>
      <p:pic>
        <p:nvPicPr>
          <p:cNvPr id="4" name="object 4"/>
          <p:cNvPicPr/>
          <p:nvPr/>
        </p:nvPicPr>
        <p:blipFill>
          <a:blip r:embed="rId2" cstate="print"/>
          <a:stretch>
            <a:fillRect/>
          </a:stretch>
        </p:blipFill>
        <p:spPr>
          <a:xfrm>
            <a:off x="4770115" y="2146563"/>
            <a:ext cx="5487766" cy="2602681"/>
          </a:xfrm>
          <a:prstGeom prst="rect">
            <a:avLst/>
          </a:prstGeom>
        </p:spPr>
      </p:pic>
      <p:sp>
        <p:nvSpPr>
          <p:cNvPr id="5" name="Rectangle 4">
            <a:extLst>
              <a:ext uri="{FF2B5EF4-FFF2-40B4-BE49-F238E27FC236}">
                <a16:creationId xmlns:a16="http://schemas.microsoft.com/office/drawing/2014/main" id="{D3D3BEF3-ED83-864F-85D7-F721C1AC276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895B075-311F-A529-5FDC-213794D860B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821CDF0E-3129-A2EB-FAC5-1EDB3AEDDA7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24162829"/>
      </p:ext>
    </p:extLst>
  </p:cSld>
  <p:clrMapOvr>
    <a:masterClrMapping/>
  </p:clrMapOvr>
  <p:transition>
    <p:cu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57561" y="798852"/>
            <a:ext cx="3476877" cy="471513"/>
          </a:xfrm>
          <a:prstGeom prst="rect">
            <a:avLst/>
          </a:prstGeom>
        </p:spPr>
        <p:txBody>
          <a:bodyPr vert="horz" wrap="square" lIns="0" tIns="19214" rIns="0" bIns="0" rtlCol="0" anchor="ctr">
            <a:spAutoFit/>
          </a:bodyPr>
          <a:lstStyle/>
          <a:p>
            <a:pPr marL="21349">
              <a:spcBef>
                <a:spcPts val="151"/>
              </a:spcBef>
            </a:pPr>
            <a:r>
              <a:rPr sz="3264" spc="-67" dirty="0">
                <a:solidFill>
                  <a:srgbClr val="3333B2"/>
                </a:solidFill>
                <a:latin typeface="Georgia"/>
                <a:cs typeface="Georgia"/>
              </a:rPr>
              <a:t>Environment</a:t>
            </a:r>
            <a:r>
              <a:rPr sz="3264" spc="-25" dirty="0">
                <a:solidFill>
                  <a:srgbClr val="3333B2"/>
                </a:solidFill>
                <a:latin typeface="Georgia"/>
                <a:cs typeface="Georgia"/>
              </a:rPr>
              <a:t> </a:t>
            </a:r>
            <a:r>
              <a:rPr sz="3264" spc="-8" dirty="0">
                <a:solidFill>
                  <a:srgbClr val="3333B2"/>
                </a:solidFill>
                <a:latin typeface="Georgia"/>
                <a:cs typeface="Georgia"/>
              </a:rPr>
              <a:t>State</a:t>
            </a:r>
            <a:endParaRPr sz="3264" dirty="0">
              <a:latin typeface="Georgia"/>
              <a:cs typeface="Georgia"/>
            </a:endParaRPr>
          </a:p>
        </p:txBody>
      </p:sp>
      <p:pic>
        <p:nvPicPr>
          <p:cNvPr id="3" name="object 3"/>
          <p:cNvPicPr/>
          <p:nvPr/>
        </p:nvPicPr>
        <p:blipFill>
          <a:blip r:embed="rId2" cstate="print"/>
          <a:stretch>
            <a:fillRect/>
          </a:stretch>
        </p:blipFill>
        <p:spPr>
          <a:xfrm>
            <a:off x="1947031" y="2590405"/>
            <a:ext cx="3464822" cy="1828741"/>
          </a:xfrm>
          <a:prstGeom prst="rect">
            <a:avLst/>
          </a:prstGeom>
        </p:spPr>
      </p:pic>
      <p:sp>
        <p:nvSpPr>
          <p:cNvPr id="4" name="object 4"/>
          <p:cNvSpPr txBox="1"/>
          <p:nvPr/>
        </p:nvSpPr>
        <p:spPr>
          <a:xfrm>
            <a:off x="5810250" y="2680208"/>
            <a:ext cx="5050453" cy="1871841"/>
          </a:xfrm>
          <a:prstGeom prst="rect">
            <a:avLst/>
          </a:prstGeom>
        </p:spPr>
        <p:txBody>
          <a:bodyPr vert="horz" wrap="square" lIns="0" tIns="12809" rIns="0" bIns="0" rtlCol="0">
            <a:spAutoFit/>
          </a:bodyPr>
          <a:lstStyle/>
          <a:p>
            <a:pPr marL="322098" marR="991662" indent="-259118">
              <a:lnSpc>
                <a:spcPct val="104900"/>
              </a:lnSpc>
              <a:spcBef>
                <a:spcPts val="101"/>
              </a:spcBef>
              <a:buClr>
                <a:srgbClr val="3333B2"/>
              </a:buClr>
              <a:buSzPct val="110526"/>
              <a:buFont typeface="Arial" panose="020B0604020202020204" pitchFamily="34" charset="0"/>
              <a:buChar char="•"/>
              <a:tabLst>
                <a:tab pos="319168" algn="l"/>
              </a:tabLst>
            </a:pPr>
            <a:r>
              <a:rPr sz="2176" spc="-8" dirty="0">
                <a:latin typeface="Georgia"/>
                <a:cs typeface="Georgia"/>
              </a:rPr>
              <a:t>The </a:t>
            </a:r>
            <a:r>
              <a:rPr sz="2176" b="1" spc="-8" dirty="0">
                <a:solidFill>
                  <a:srgbClr val="0046FF"/>
                </a:solidFill>
                <a:latin typeface="Cambria"/>
                <a:cs typeface="Cambria"/>
              </a:rPr>
              <a:t>environment</a:t>
            </a:r>
            <a:r>
              <a:rPr sz="2176" b="1" dirty="0">
                <a:solidFill>
                  <a:srgbClr val="0046FF"/>
                </a:solidFill>
                <a:latin typeface="Cambria"/>
                <a:cs typeface="Cambria"/>
              </a:rPr>
              <a:t> </a:t>
            </a:r>
            <a:r>
              <a:rPr sz="2176" b="1" spc="8" dirty="0">
                <a:solidFill>
                  <a:srgbClr val="0046FF"/>
                </a:solidFill>
                <a:latin typeface="Cambria"/>
                <a:cs typeface="Cambria"/>
              </a:rPr>
              <a:t>state </a:t>
            </a:r>
            <a:r>
              <a:rPr sz="2176" spc="-34" dirty="0">
                <a:latin typeface="Georgia"/>
                <a:cs typeface="Georgia"/>
              </a:rPr>
              <a:t>is </a:t>
            </a:r>
            <a:r>
              <a:rPr sz="2176" dirty="0">
                <a:latin typeface="Georgia"/>
                <a:cs typeface="Georgia"/>
              </a:rPr>
              <a:t>the </a:t>
            </a:r>
            <a:r>
              <a:rPr sz="2176" spc="-362" dirty="0">
                <a:latin typeface="Georgia"/>
                <a:cs typeface="Georgia"/>
              </a:rPr>
              <a:t> </a:t>
            </a:r>
            <a:r>
              <a:rPr sz="2176" spc="-17" dirty="0">
                <a:latin typeface="Georgia"/>
                <a:cs typeface="Georgia"/>
              </a:rPr>
              <a:t>environment’s</a:t>
            </a:r>
            <a:r>
              <a:rPr sz="2176" spc="42" dirty="0">
                <a:latin typeface="Georgia"/>
                <a:cs typeface="Georgia"/>
              </a:rPr>
              <a:t> </a:t>
            </a:r>
            <a:r>
              <a:rPr sz="2176" spc="-17" dirty="0">
                <a:latin typeface="Georgia"/>
                <a:cs typeface="Georgia"/>
              </a:rPr>
              <a:t>internal</a:t>
            </a:r>
            <a:r>
              <a:rPr sz="2176" spc="42" dirty="0">
                <a:latin typeface="Georgia"/>
                <a:cs typeface="Georgia"/>
              </a:rPr>
              <a:t> </a:t>
            </a:r>
            <a:r>
              <a:rPr sz="2176" dirty="0">
                <a:latin typeface="Georgia"/>
                <a:cs typeface="Georgia"/>
              </a:rPr>
              <a:t>state</a:t>
            </a:r>
          </a:p>
          <a:p>
            <a:pPr marL="322098" indent="-259118">
              <a:spcBef>
                <a:spcPts val="597"/>
              </a:spcBef>
              <a:buClr>
                <a:srgbClr val="3333B2"/>
              </a:buClr>
              <a:buSzPct val="110526"/>
              <a:buFont typeface="Arial" panose="020B0604020202020204" pitchFamily="34" charset="0"/>
              <a:buChar char="•"/>
              <a:tabLst>
                <a:tab pos="319168" algn="l"/>
              </a:tabLst>
            </a:pPr>
            <a:r>
              <a:rPr sz="2176" spc="-59" dirty="0">
                <a:latin typeface="Georgia"/>
                <a:cs typeface="Georgia"/>
              </a:rPr>
              <a:t>It</a:t>
            </a:r>
            <a:r>
              <a:rPr sz="2176" spc="51" dirty="0">
                <a:latin typeface="Georgia"/>
                <a:cs typeface="Georgia"/>
              </a:rPr>
              <a:t> </a:t>
            </a:r>
            <a:r>
              <a:rPr sz="2176" spc="-34" dirty="0">
                <a:latin typeface="Georgia"/>
                <a:cs typeface="Georgia"/>
              </a:rPr>
              <a:t>is</a:t>
            </a:r>
            <a:r>
              <a:rPr sz="2176" spc="51" dirty="0">
                <a:latin typeface="Georgia"/>
                <a:cs typeface="Georgia"/>
              </a:rPr>
              <a:t> </a:t>
            </a:r>
            <a:r>
              <a:rPr sz="2176" spc="-8" dirty="0">
                <a:latin typeface="Georgia"/>
                <a:cs typeface="Georgia"/>
              </a:rPr>
              <a:t>usually</a:t>
            </a:r>
            <a:r>
              <a:rPr sz="2176" spc="59" dirty="0">
                <a:latin typeface="Georgia"/>
                <a:cs typeface="Georgia"/>
              </a:rPr>
              <a:t> </a:t>
            </a:r>
            <a:r>
              <a:rPr sz="2176" spc="-25" dirty="0">
                <a:latin typeface="Georgia"/>
                <a:cs typeface="Georgia"/>
              </a:rPr>
              <a:t>invisible</a:t>
            </a:r>
            <a:r>
              <a:rPr sz="2176" spc="51" dirty="0">
                <a:latin typeface="Georgia"/>
                <a:cs typeface="Georgia"/>
              </a:rPr>
              <a:t> </a:t>
            </a:r>
            <a:r>
              <a:rPr sz="2176" spc="-8" dirty="0">
                <a:latin typeface="Georgia"/>
                <a:cs typeface="Georgia"/>
              </a:rPr>
              <a:t>to</a:t>
            </a:r>
            <a:r>
              <a:rPr sz="2176" spc="59" dirty="0">
                <a:latin typeface="Georgia"/>
                <a:cs typeface="Georgia"/>
              </a:rPr>
              <a:t> </a:t>
            </a:r>
            <a:r>
              <a:rPr sz="2176" dirty="0">
                <a:latin typeface="Georgia"/>
                <a:cs typeface="Georgia"/>
              </a:rPr>
              <a:t>the</a:t>
            </a:r>
            <a:r>
              <a:rPr sz="2176" spc="51" dirty="0">
                <a:latin typeface="Georgia"/>
                <a:cs typeface="Georgia"/>
              </a:rPr>
              <a:t> </a:t>
            </a:r>
            <a:r>
              <a:rPr sz="2176" spc="8" dirty="0">
                <a:latin typeface="Georgia"/>
                <a:cs typeface="Georgia"/>
              </a:rPr>
              <a:t>agent</a:t>
            </a:r>
            <a:endParaRPr sz="2176" dirty="0">
              <a:latin typeface="Georgia"/>
              <a:cs typeface="Georgia"/>
            </a:endParaRPr>
          </a:p>
          <a:p>
            <a:pPr marL="322098" marR="51238" indent="-259118">
              <a:lnSpc>
                <a:spcPct val="104900"/>
              </a:lnSpc>
              <a:spcBef>
                <a:spcPts val="496"/>
              </a:spcBef>
              <a:buClr>
                <a:srgbClr val="3333B2"/>
              </a:buClr>
              <a:buSzPct val="110526"/>
              <a:buFont typeface="Arial" panose="020B0604020202020204" pitchFamily="34" charset="0"/>
              <a:buChar char="•"/>
              <a:tabLst>
                <a:tab pos="319168" algn="l"/>
              </a:tabLst>
            </a:pPr>
            <a:r>
              <a:rPr sz="2176" spc="-51" dirty="0">
                <a:latin typeface="Georgia"/>
                <a:cs typeface="Georgia"/>
              </a:rPr>
              <a:t>Even</a:t>
            </a:r>
            <a:r>
              <a:rPr sz="2176" spc="59" dirty="0">
                <a:latin typeface="Georgia"/>
                <a:cs typeface="Georgia"/>
              </a:rPr>
              <a:t> </a:t>
            </a:r>
            <a:r>
              <a:rPr sz="2176" spc="-8" dirty="0">
                <a:latin typeface="Georgia"/>
                <a:cs typeface="Georgia"/>
              </a:rPr>
              <a:t>if</a:t>
            </a:r>
            <a:r>
              <a:rPr sz="2176" spc="59" dirty="0">
                <a:latin typeface="Georgia"/>
                <a:cs typeface="Georgia"/>
              </a:rPr>
              <a:t> </a:t>
            </a:r>
            <a:r>
              <a:rPr sz="2176" spc="-17" dirty="0">
                <a:latin typeface="Georgia"/>
                <a:cs typeface="Georgia"/>
              </a:rPr>
              <a:t>it</a:t>
            </a:r>
            <a:r>
              <a:rPr sz="2176" spc="59" dirty="0">
                <a:latin typeface="Georgia"/>
                <a:cs typeface="Georgia"/>
              </a:rPr>
              <a:t> </a:t>
            </a:r>
            <a:r>
              <a:rPr sz="2176" spc="-34" dirty="0">
                <a:latin typeface="Georgia"/>
                <a:cs typeface="Georgia"/>
              </a:rPr>
              <a:t>is</a:t>
            </a:r>
            <a:r>
              <a:rPr sz="2176" spc="59" dirty="0">
                <a:latin typeface="Georgia"/>
                <a:cs typeface="Georgia"/>
              </a:rPr>
              <a:t> </a:t>
            </a:r>
            <a:r>
              <a:rPr sz="2176" spc="-17" dirty="0">
                <a:latin typeface="Georgia"/>
                <a:cs typeface="Georgia"/>
              </a:rPr>
              <a:t>visible,</a:t>
            </a:r>
            <a:r>
              <a:rPr sz="2176" spc="59" dirty="0">
                <a:latin typeface="Georgia"/>
                <a:cs typeface="Georgia"/>
              </a:rPr>
              <a:t> </a:t>
            </a:r>
            <a:r>
              <a:rPr sz="2176" spc="-17" dirty="0">
                <a:latin typeface="Georgia"/>
                <a:cs typeface="Georgia"/>
              </a:rPr>
              <a:t>it</a:t>
            </a:r>
            <a:r>
              <a:rPr sz="2176" spc="59" dirty="0">
                <a:latin typeface="Georgia"/>
                <a:cs typeface="Georgia"/>
              </a:rPr>
              <a:t> </a:t>
            </a:r>
            <a:r>
              <a:rPr sz="2176" spc="-17" dirty="0">
                <a:latin typeface="Georgia"/>
                <a:cs typeface="Georgia"/>
              </a:rPr>
              <a:t>may</a:t>
            </a:r>
            <a:r>
              <a:rPr sz="2176" spc="59" dirty="0">
                <a:latin typeface="Georgia"/>
                <a:cs typeface="Georgia"/>
              </a:rPr>
              <a:t> </a:t>
            </a:r>
            <a:r>
              <a:rPr sz="2176" spc="-8" dirty="0">
                <a:latin typeface="Georgia"/>
                <a:cs typeface="Georgia"/>
              </a:rPr>
              <a:t>contain</a:t>
            </a:r>
            <a:r>
              <a:rPr sz="2176" spc="59" dirty="0">
                <a:latin typeface="Georgia"/>
                <a:cs typeface="Georgia"/>
              </a:rPr>
              <a:t> </a:t>
            </a:r>
            <a:r>
              <a:rPr sz="2176" spc="-17" dirty="0">
                <a:latin typeface="Georgia"/>
                <a:cs typeface="Georgia"/>
              </a:rPr>
              <a:t>lots</a:t>
            </a:r>
            <a:r>
              <a:rPr sz="2176" spc="59" dirty="0">
                <a:latin typeface="Georgia"/>
                <a:cs typeface="Georgia"/>
              </a:rPr>
              <a:t> </a:t>
            </a:r>
            <a:r>
              <a:rPr sz="2176" spc="-17" dirty="0">
                <a:latin typeface="Georgia"/>
                <a:cs typeface="Georgia"/>
              </a:rPr>
              <a:t>of </a:t>
            </a:r>
            <a:r>
              <a:rPr sz="2176" spc="-362" dirty="0">
                <a:latin typeface="Georgia"/>
                <a:cs typeface="Georgia"/>
              </a:rPr>
              <a:t> </a:t>
            </a:r>
            <a:r>
              <a:rPr sz="2176" spc="-8" dirty="0">
                <a:latin typeface="Georgia"/>
                <a:cs typeface="Georgia"/>
              </a:rPr>
              <a:t>irrelevant</a:t>
            </a:r>
            <a:r>
              <a:rPr sz="2176" spc="51" dirty="0">
                <a:latin typeface="Georgia"/>
                <a:cs typeface="Georgia"/>
              </a:rPr>
              <a:t> </a:t>
            </a:r>
            <a:r>
              <a:rPr sz="2176" spc="-25" dirty="0">
                <a:latin typeface="Georgia"/>
                <a:cs typeface="Georgia"/>
              </a:rPr>
              <a:t>information</a:t>
            </a:r>
            <a:endParaRPr sz="2176" dirty="0">
              <a:latin typeface="Georgia"/>
              <a:cs typeface="Georgia"/>
            </a:endParaRPr>
          </a:p>
        </p:txBody>
      </p:sp>
      <p:sp>
        <p:nvSpPr>
          <p:cNvPr id="5" name="Rectangle 4">
            <a:extLst>
              <a:ext uri="{FF2B5EF4-FFF2-40B4-BE49-F238E27FC236}">
                <a16:creationId xmlns:a16="http://schemas.microsoft.com/office/drawing/2014/main" id="{93F1DFA3-5491-F635-A310-5BF86AF4F58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D041DE5-31B7-5744-443D-57C92D79BD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9764FD32-84D8-755D-F1BC-8AD60F3DDE1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09343167"/>
      </p:ext>
    </p:extLst>
  </p:cSld>
  <p:clrMapOvr>
    <a:masterClrMapping/>
  </p:clrMapOvr>
  <p:transition>
    <p:cu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78053" y="809170"/>
            <a:ext cx="3297850" cy="471513"/>
          </a:xfrm>
          <a:prstGeom prst="rect">
            <a:avLst/>
          </a:prstGeom>
        </p:spPr>
        <p:txBody>
          <a:bodyPr vert="horz" wrap="square" lIns="0" tIns="19214" rIns="0" bIns="0" rtlCol="0" anchor="ctr">
            <a:spAutoFit/>
          </a:bodyPr>
          <a:lstStyle/>
          <a:p>
            <a:pPr marL="21349">
              <a:spcBef>
                <a:spcPts val="151"/>
              </a:spcBef>
            </a:pPr>
            <a:r>
              <a:rPr sz="3264" spc="-34" dirty="0">
                <a:solidFill>
                  <a:srgbClr val="3333B2"/>
                </a:solidFill>
                <a:latin typeface="Georgia"/>
                <a:cs typeface="Georgia"/>
              </a:rPr>
              <a:t>Agent</a:t>
            </a:r>
            <a:r>
              <a:rPr sz="3264" spc="-25" dirty="0">
                <a:solidFill>
                  <a:srgbClr val="3333B2"/>
                </a:solidFill>
                <a:latin typeface="Georgia"/>
                <a:cs typeface="Georgia"/>
              </a:rPr>
              <a:t> </a:t>
            </a:r>
            <a:r>
              <a:rPr sz="3264" spc="-8" dirty="0">
                <a:solidFill>
                  <a:srgbClr val="3333B2"/>
                </a:solidFill>
                <a:latin typeface="Georgia"/>
                <a:cs typeface="Georgia"/>
              </a:rPr>
              <a:t>State</a:t>
            </a:r>
            <a:endParaRPr sz="3264" dirty="0">
              <a:latin typeface="Georgia"/>
              <a:cs typeface="Georgia"/>
            </a:endParaRPr>
          </a:p>
        </p:txBody>
      </p:sp>
      <p:sp>
        <p:nvSpPr>
          <p:cNvPr id="3" name="object 3"/>
          <p:cNvSpPr txBox="1"/>
          <p:nvPr/>
        </p:nvSpPr>
        <p:spPr>
          <a:xfrm>
            <a:off x="1961200" y="2552604"/>
            <a:ext cx="8550871" cy="1963269"/>
          </a:xfrm>
          <a:prstGeom prst="rect">
            <a:avLst/>
          </a:prstGeom>
        </p:spPr>
        <p:txBody>
          <a:bodyPr vert="horz" wrap="square" lIns="0" tIns="24550" rIns="0" bIns="0" rtlCol="0">
            <a:spAutoFit/>
          </a:bodyPr>
          <a:lstStyle/>
          <a:p>
            <a:pPr marL="322098" indent="-259118">
              <a:spcBef>
                <a:spcPts val="191"/>
              </a:spcBef>
              <a:buClr>
                <a:srgbClr val="3333B2"/>
              </a:buClr>
              <a:buSzPct val="110526"/>
              <a:buFont typeface="Arial" panose="020B0604020202020204" pitchFamily="34" charset="0"/>
              <a:buChar char="•"/>
              <a:tabLst>
                <a:tab pos="319168" algn="l"/>
              </a:tabLst>
            </a:pPr>
            <a:r>
              <a:rPr sz="2176" spc="-8" dirty="0">
                <a:latin typeface="Georgia"/>
                <a:cs typeface="Georgia"/>
              </a:rPr>
              <a:t>The</a:t>
            </a:r>
            <a:r>
              <a:rPr sz="2176" spc="59" dirty="0">
                <a:latin typeface="Georgia"/>
                <a:cs typeface="Georgia"/>
              </a:rPr>
              <a:t> </a:t>
            </a:r>
            <a:r>
              <a:rPr sz="2176" b="1" spc="-8" dirty="0">
                <a:solidFill>
                  <a:srgbClr val="0046FF"/>
                </a:solidFill>
                <a:latin typeface="Cambria"/>
                <a:cs typeface="Cambria"/>
              </a:rPr>
              <a:t>history</a:t>
            </a:r>
            <a:r>
              <a:rPr sz="2176" b="1" spc="143" dirty="0">
                <a:solidFill>
                  <a:srgbClr val="0046FF"/>
                </a:solidFill>
                <a:latin typeface="Cambria"/>
                <a:cs typeface="Cambria"/>
              </a:rPr>
              <a:t> </a:t>
            </a:r>
            <a:r>
              <a:rPr sz="2176" spc="-34" dirty="0">
                <a:latin typeface="Georgia"/>
                <a:cs typeface="Georgia"/>
              </a:rPr>
              <a:t>is</a:t>
            </a:r>
            <a:r>
              <a:rPr sz="2176" spc="67" dirty="0">
                <a:latin typeface="Georgia"/>
                <a:cs typeface="Georgia"/>
              </a:rPr>
              <a:t> </a:t>
            </a:r>
            <a:r>
              <a:rPr sz="2176" dirty="0">
                <a:latin typeface="Georgia"/>
                <a:cs typeface="Georgia"/>
              </a:rPr>
              <a:t>the</a:t>
            </a:r>
            <a:r>
              <a:rPr sz="2176" spc="67" dirty="0">
                <a:latin typeface="Georgia"/>
                <a:cs typeface="Georgia"/>
              </a:rPr>
              <a:t> </a:t>
            </a:r>
            <a:r>
              <a:rPr sz="2176" spc="8" dirty="0">
                <a:latin typeface="Georgia"/>
                <a:cs typeface="Georgia"/>
              </a:rPr>
              <a:t>full</a:t>
            </a:r>
            <a:r>
              <a:rPr sz="2176" spc="59" dirty="0">
                <a:latin typeface="Georgia"/>
                <a:cs typeface="Georgia"/>
              </a:rPr>
              <a:t> </a:t>
            </a:r>
            <a:r>
              <a:rPr sz="2176" spc="-8" dirty="0">
                <a:latin typeface="Georgia"/>
                <a:cs typeface="Georgia"/>
              </a:rPr>
              <a:t>sequence</a:t>
            </a:r>
            <a:r>
              <a:rPr sz="2176" spc="67" dirty="0">
                <a:latin typeface="Georgia"/>
                <a:cs typeface="Georgia"/>
              </a:rPr>
              <a:t> </a:t>
            </a:r>
            <a:r>
              <a:rPr sz="2176" spc="-17" dirty="0">
                <a:latin typeface="Georgia"/>
                <a:cs typeface="Georgia"/>
              </a:rPr>
              <a:t>of</a:t>
            </a:r>
            <a:r>
              <a:rPr sz="2176" spc="67" dirty="0">
                <a:latin typeface="Georgia"/>
                <a:cs typeface="Georgia"/>
              </a:rPr>
              <a:t> </a:t>
            </a:r>
            <a:r>
              <a:rPr sz="2176" spc="-17" dirty="0">
                <a:latin typeface="Georgia"/>
                <a:cs typeface="Georgia"/>
              </a:rPr>
              <a:t>observations,</a:t>
            </a:r>
            <a:r>
              <a:rPr sz="2176" spc="67" dirty="0">
                <a:latin typeface="Georgia"/>
                <a:cs typeface="Georgia"/>
              </a:rPr>
              <a:t> </a:t>
            </a:r>
            <a:r>
              <a:rPr sz="2176" spc="-17" dirty="0">
                <a:latin typeface="Georgia"/>
                <a:cs typeface="Georgia"/>
              </a:rPr>
              <a:t>actions,</a:t>
            </a:r>
            <a:r>
              <a:rPr sz="2176" spc="67" dirty="0">
                <a:latin typeface="Georgia"/>
                <a:cs typeface="Georgia"/>
              </a:rPr>
              <a:t> </a:t>
            </a:r>
            <a:r>
              <a:rPr sz="2176" spc="-8" dirty="0">
                <a:latin typeface="Georgia"/>
                <a:cs typeface="Georgia"/>
              </a:rPr>
              <a:t>rewards</a:t>
            </a:r>
            <a:endParaRPr sz="2176" dirty="0">
              <a:latin typeface="Georgia"/>
              <a:cs typeface="Georgia"/>
            </a:endParaRPr>
          </a:p>
          <a:p>
            <a:pPr marL="2488229">
              <a:spcBef>
                <a:spcPts val="1597"/>
              </a:spcBef>
            </a:pPr>
            <a:r>
              <a:rPr sz="2539" spc="191" dirty="0">
                <a:latin typeface="Lucida Sans Unicode"/>
                <a:cs typeface="Lucida Sans Unicode"/>
              </a:rPr>
              <a:t>H</a:t>
            </a:r>
            <a:r>
              <a:rPr sz="2539" i="1" spc="-51" baseline="-11904" dirty="0">
                <a:latin typeface="Trebuchet MS"/>
                <a:cs typeface="Trebuchet MS"/>
              </a:rPr>
              <a:t>t</a:t>
            </a:r>
            <a:r>
              <a:rPr sz="2539" i="1" baseline="-11904" dirty="0">
                <a:latin typeface="Trebuchet MS"/>
                <a:cs typeface="Trebuchet MS"/>
              </a:rPr>
              <a:t> </a:t>
            </a:r>
            <a:r>
              <a:rPr sz="2539" i="1" spc="-74" baseline="-11904" dirty="0">
                <a:latin typeface="Trebuchet MS"/>
                <a:cs typeface="Trebuchet MS"/>
              </a:rPr>
              <a:t> </a:t>
            </a:r>
            <a:r>
              <a:rPr sz="2539" spc="-17" dirty="0">
                <a:latin typeface="Georgia"/>
                <a:cs typeface="Georgia"/>
              </a:rPr>
              <a:t>=</a:t>
            </a:r>
            <a:r>
              <a:rPr sz="2539" spc="59" dirty="0">
                <a:latin typeface="Georgia"/>
                <a:cs typeface="Georgia"/>
              </a:rPr>
              <a:t> </a:t>
            </a:r>
            <a:r>
              <a:rPr sz="2539" i="1" spc="92" dirty="0">
                <a:latin typeface="Trebuchet MS"/>
                <a:cs typeface="Trebuchet MS"/>
              </a:rPr>
              <a:t>O</a:t>
            </a:r>
            <a:r>
              <a:rPr sz="2539" spc="74" baseline="-11904" dirty="0">
                <a:latin typeface="Microsoft Sans Serif"/>
                <a:cs typeface="Microsoft Sans Serif"/>
              </a:rPr>
              <a:t>0</a:t>
            </a:r>
            <a:r>
              <a:rPr sz="2539" spc="-8" dirty="0">
                <a:latin typeface="Calibri"/>
                <a:cs typeface="Calibri"/>
              </a:rPr>
              <a:t>,</a:t>
            </a:r>
            <a:r>
              <a:rPr sz="2539" spc="-109" dirty="0">
                <a:latin typeface="Calibri"/>
                <a:cs typeface="Calibri"/>
              </a:rPr>
              <a:t> </a:t>
            </a:r>
            <a:r>
              <a:rPr sz="2539" i="1" spc="84" dirty="0">
                <a:latin typeface="Trebuchet MS"/>
                <a:cs typeface="Trebuchet MS"/>
              </a:rPr>
              <a:t>A</a:t>
            </a:r>
            <a:r>
              <a:rPr sz="2539" spc="74" baseline="-11904" dirty="0">
                <a:latin typeface="Microsoft Sans Serif"/>
                <a:cs typeface="Microsoft Sans Serif"/>
              </a:rPr>
              <a:t>0</a:t>
            </a:r>
            <a:r>
              <a:rPr sz="2539" spc="-8" dirty="0">
                <a:latin typeface="Calibri"/>
                <a:cs typeface="Calibri"/>
              </a:rPr>
              <a:t>,</a:t>
            </a:r>
            <a:r>
              <a:rPr sz="2539" spc="-109" dirty="0">
                <a:latin typeface="Calibri"/>
                <a:cs typeface="Calibri"/>
              </a:rPr>
              <a:t> </a:t>
            </a:r>
            <a:r>
              <a:rPr sz="2539" i="1" spc="101" dirty="0">
                <a:latin typeface="Trebuchet MS"/>
                <a:cs typeface="Trebuchet MS"/>
              </a:rPr>
              <a:t>R</a:t>
            </a:r>
            <a:r>
              <a:rPr sz="2539" spc="74" baseline="-11904" dirty="0">
                <a:latin typeface="Microsoft Sans Serif"/>
                <a:cs typeface="Microsoft Sans Serif"/>
              </a:rPr>
              <a:t>1</a:t>
            </a:r>
            <a:r>
              <a:rPr sz="2539" spc="-8" dirty="0">
                <a:latin typeface="Calibri"/>
                <a:cs typeface="Calibri"/>
              </a:rPr>
              <a:t>,</a:t>
            </a:r>
            <a:r>
              <a:rPr sz="2539" spc="-109" dirty="0">
                <a:latin typeface="Calibri"/>
                <a:cs typeface="Calibri"/>
              </a:rPr>
              <a:t> </a:t>
            </a:r>
            <a:r>
              <a:rPr sz="2539" i="1" spc="92" dirty="0">
                <a:latin typeface="Trebuchet MS"/>
                <a:cs typeface="Trebuchet MS"/>
              </a:rPr>
              <a:t>O</a:t>
            </a:r>
            <a:r>
              <a:rPr sz="2539" spc="74" baseline="-11904" dirty="0">
                <a:latin typeface="Microsoft Sans Serif"/>
                <a:cs typeface="Microsoft Sans Serif"/>
              </a:rPr>
              <a:t>1</a:t>
            </a:r>
            <a:r>
              <a:rPr sz="2539" spc="-8" dirty="0">
                <a:latin typeface="Calibri"/>
                <a:cs typeface="Calibri"/>
              </a:rPr>
              <a:t>,</a:t>
            </a:r>
            <a:r>
              <a:rPr sz="2539" spc="-84" dirty="0">
                <a:latin typeface="Calibri"/>
                <a:cs typeface="Calibri"/>
              </a:rPr>
              <a:t> </a:t>
            </a:r>
            <a:r>
              <a:rPr sz="2539" spc="42" dirty="0">
                <a:latin typeface="Calibri"/>
                <a:cs typeface="Calibri"/>
              </a:rPr>
              <a:t>..</a:t>
            </a:r>
            <a:r>
              <a:rPr sz="2539" dirty="0">
                <a:latin typeface="Calibri"/>
                <a:cs typeface="Calibri"/>
              </a:rPr>
              <a:t>.</a:t>
            </a:r>
            <a:r>
              <a:rPr sz="2539" spc="-8" dirty="0">
                <a:latin typeface="Calibri"/>
                <a:cs typeface="Calibri"/>
              </a:rPr>
              <a:t>,</a:t>
            </a:r>
            <a:r>
              <a:rPr sz="2539" spc="-109" dirty="0">
                <a:latin typeface="Calibri"/>
                <a:cs typeface="Calibri"/>
              </a:rPr>
              <a:t> </a:t>
            </a:r>
            <a:r>
              <a:rPr sz="2539" i="1" spc="92" dirty="0">
                <a:latin typeface="Trebuchet MS"/>
                <a:cs typeface="Trebuchet MS"/>
              </a:rPr>
              <a:t>O</a:t>
            </a:r>
            <a:r>
              <a:rPr sz="2539" i="1" spc="74" baseline="-11904" dirty="0">
                <a:latin typeface="Trebuchet MS"/>
                <a:cs typeface="Trebuchet MS"/>
              </a:rPr>
              <a:t>t</a:t>
            </a:r>
            <a:r>
              <a:rPr sz="2902" spc="-289" baseline="-11111" dirty="0">
                <a:latin typeface="Lucida Sans Unicode"/>
                <a:cs typeface="Lucida Sans Unicode"/>
              </a:rPr>
              <a:t>−</a:t>
            </a:r>
            <a:r>
              <a:rPr sz="2539" spc="74" baseline="-11904" dirty="0">
                <a:latin typeface="Microsoft Sans Serif"/>
                <a:cs typeface="Microsoft Sans Serif"/>
              </a:rPr>
              <a:t>1</a:t>
            </a:r>
            <a:r>
              <a:rPr sz="2539" spc="-8" dirty="0">
                <a:latin typeface="Calibri"/>
                <a:cs typeface="Calibri"/>
              </a:rPr>
              <a:t>,</a:t>
            </a:r>
            <a:r>
              <a:rPr sz="2539" spc="-109" dirty="0">
                <a:latin typeface="Calibri"/>
                <a:cs typeface="Calibri"/>
              </a:rPr>
              <a:t> </a:t>
            </a:r>
            <a:r>
              <a:rPr sz="2539" i="1" spc="84" dirty="0">
                <a:latin typeface="Trebuchet MS"/>
                <a:cs typeface="Trebuchet MS"/>
              </a:rPr>
              <a:t>A</a:t>
            </a:r>
            <a:r>
              <a:rPr sz="2539" i="1" spc="74" baseline="-11904" dirty="0">
                <a:latin typeface="Trebuchet MS"/>
                <a:cs typeface="Trebuchet MS"/>
              </a:rPr>
              <a:t>t</a:t>
            </a:r>
            <a:r>
              <a:rPr sz="2902" spc="-289" baseline="-11111" dirty="0">
                <a:latin typeface="Lucida Sans Unicode"/>
                <a:cs typeface="Lucida Sans Unicode"/>
              </a:rPr>
              <a:t>−</a:t>
            </a:r>
            <a:r>
              <a:rPr sz="2539" spc="74" baseline="-11904" dirty="0">
                <a:latin typeface="Microsoft Sans Serif"/>
                <a:cs typeface="Microsoft Sans Serif"/>
              </a:rPr>
              <a:t>1</a:t>
            </a:r>
            <a:r>
              <a:rPr sz="2539" spc="-8" dirty="0">
                <a:latin typeface="Calibri"/>
                <a:cs typeface="Calibri"/>
              </a:rPr>
              <a:t>,</a:t>
            </a:r>
            <a:r>
              <a:rPr sz="2539" spc="-109" dirty="0">
                <a:latin typeface="Calibri"/>
                <a:cs typeface="Calibri"/>
              </a:rPr>
              <a:t> </a:t>
            </a:r>
            <a:r>
              <a:rPr sz="2539" i="1" spc="101" dirty="0">
                <a:latin typeface="Trebuchet MS"/>
                <a:cs typeface="Trebuchet MS"/>
              </a:rPr>
              <a:t>R</a:t>
            </a:r>
            <a:r>
              <a:rPr sz="2539" i="1" spc="-51" baseline="-11904" dirty="0">
                <a:latin typeface="Trebuchet MS"/>
                <a:cs typeface="Trebuchet MS"/>
              </a:rPr>
              <a:t>t</a:t>
            </a:r>
            <a:r>
              <a:rPr sz="2539" i="1" spc="-301" baseline="-11904" dirty="0">
                <a:latin typeface="Trebuchet MS"/>
                <a:cs typeface="Trebuchet MS"/>
              </a:rPr>
              <a:t> </a:t>
            </a:r>
            <a:r>
              <a:rPr sz="2539" spc="-8" dirty="0">
                <a:latin typeface="Calibri"/>
                <a:cs typeface="Calibri"/>
              </a:rPr>
              <a:t>,</a:t>
            </a:r>
            <a:r>
              <a:rPr sz="2539" spc="-109" dirty="0">
                <a:latin typeface="Calibri"/>
                <a:cs typeface="Calibri"/>
              </a:rPr>
              <a:t> </a:t>
            </a:r>
            <a:r>
              <a:rPr sz="2539" i="1" spc="92" dirty="0">
                <a:latin typeface="Trebuchet MS"/>
                <a:cs typeface="Trebuchet MS"/>
              </a:rPr>
              <a:t>O</a:t>
            </a:r>
            <a:r>
              <a:rPr sz="2539" i="1" spc="-51" baseline="-11904" dirty="0">
                <a:latin typeface="Trebuchet MS"/>
                <a:cs typeface="Trebuchet MS"/>
              </a:rPr>
              <a:t>t</a:t>
            </a:r>
            <a:endParaRPr sz="2539" baseline="-11904" dirty="0">
              <a:latin typeface="Trebuchet MS"/>
              <a:cs typeface="Trebuchet MS"/>
            </a:endParaRPr>
          </a:p>
          <a:p>
            <a:pPr marL="322098" indent="-259118">
              <a:spcBef>
                <a:spcPts val="1740"/>
              </a:spcBef>
              <a:buClr>
                <a:srgbClr val="3333B2"/>
              </a:buClr>
              <a:buSzPct val="110526"/>
              <a:buFont typeface="Arial" panose="020B0604020202020204" pitchFamily="34" charset="0"/>
              <a:buChar char="•"/>
              <a:tabLst>
                <a:tab pos="319168" algn="l"/>
              </a:tabLst>
            </a:pPr>
            <a:r>
              <a:rPr sz="2176" spc="-75" dirty="0">
                <a:latin typeface="Georgia"/>
                <a:cs typeface="Georgia"/>
              </a:rPr>
              <a:t>For</a:t>
            </a:r>
            <a:r>
              <a:rPr sz="2176" spc="59" dirty="0">
                <a:latin typeface="Georgia"/>
                <a:cs typeface="Georgia"/>
              </a:rPr>
              <a:t> </a:t>
            </a:r>
            <a:r>
              <a:rPr sz="2176" spc="-8" dirty="0">
                <a:latin typeface="Georgia"/>
                <a:cs typeface="Georgia"/>
              </a:rPr>
              <a:t>instance,</a:t>
            </a:r>
            <a:r>
              <a:rPr sz="2176" spc="59" dirty="0">
                <a:latin typeface="Georgia"/>
                <a:cs typeface="Georgia"/>
              </a:rPr>
              <a:t> </a:t>
            </a:r>
            <a:r>
              <a:rPr sz="2176" dirty="0">
                <a:latin typeface="Georgia"/>
                <a:cs typeface="Georgia"/>
              </a:rPr>
              <a:t>the</a:t>
            </a:r>
            <a:r>
              <a:rPr sz="2176" spc="59" dirty="0">
                <a:latin typeface="Georgia"/>
                <a:cs typeface="Georgia"/>
              </a:rPr>
              <a:t> </a:t>
            </a:r>
            <a:r>
              <a:rPr sz="2176" spc="-25" dirty="0">
                <a:latin typeface="Georgia"/>
                <a:cs typeface="Georgia"/>
              </a:rPr>
              <a:t>sensorimotor</a:t>
            </a:r>
            <a:r>
              <a:rPr sz="2176" spc="59" dirty="0">
                <a:latin typeface="Georgia"/>
                <a:cs typeface="Georgia"/>
              </a:rPr>
              <a:t> </a:t>
            </a:r>
            <a:r>
              <a:rPr sz="2176" spc="-17" dirty="0">
                <a:latin typeface="Georgia"/>
                <a:cs typeface="Georgia"/>
              </a:rPr>
              <a:t>stream</a:t>
            </a:r>
            <a:r>
              <a:rPr sz="2176" spc="59" dirty="0">
                <a:latin typeface="Georgia"/>
                <a:cs typeface="Georgia"/>
              </a:rPr>
              <a:t> </a:t>
            </a:r>
            <a:r>
              <a:rPr sz="2176" spc="-17" dirty="0">
                <a:latin typeface="Georgia"/>
                <a:cs typeface="Georgia"/>
              </a:rPr>
              <a:t>of</a:t>
            </a:r>
            <a:r>
              <a:rPr sz="2176" spc="59" dirty="0">
                <a:latin typeface="Georgia"/>
                <a:cs typeface="Georgia"/>
              </a:rPr>
              <a:t> </a:t>
            </a:r>
            <a:r>
              <a:rPr sz="2176" spc="17" dirty="0">
                <a:latin typeface="Georgia"/>
                <a:cs typeface="Georgia"/>
              </a:rPr>
              <a:t>a</a:t>
            </a:r>
            <a:r>
              <a:rPr sz="2176" spc="67" dirty="0">
                <a:latin typeface="Georgia"/>
                <a:cs typeface="Georgia"/>
              </a:rPr>
              <a:t> </a:t>
            </a:r>
            <a:r>
              <a:rPr sz="2176" spc="-8" dirty="0">
                <a:latin typeface="Georgia"/>
                <a:cs typeface="Georgia"/>
              </a:rPr>
              <a:t>robot</a:t>
            </a:r>
            <a:endParaRPr sz="2176" dirty="0">
              <a:latin typeface="Georgia"/>
              <a:cs typeface="Georgia"/>
            </a:endParaRPr>
          </a:p>
          <a:p>
            <a:pPr marL="322098" indent="-259118">
              <a:spcBef>
                <a:spcPts val="512"/>
              </a:spcBef>
              <a:buClr>
                <a:srgbClr val="3333B2"/>
              </a:buClr>
              <a:buSzPct val="110526"/>
              <a:buFont typeface="Arial" panose="020B0604020202020204" pitchFamily="34" charset="0"/>
              <a:buChar char="•"/>
              <a:tabLst>
                <a:tab pos="319168" algn="l"/>
              </a:tabLst>
            </a:pPr>
            <a:r>
              <a:rPr sz="2176" spc="-25" dirty="0">
                <a:latin typeface="Georgia"/>
                <a:cs typeface="Georgia"/>
              </a:rPr>
              <a:t>This</a:t>
            </a:r>
            <a:r>
              <a:rPr sz="2176" spc="51" dirty="0">
                <a:latin typeface="Georgia"/>
                <a:cs typeface="Georgia"/>
              </a:rPr>
              <a:t> </a:t>
            </a:r>
            <a:r>
              <a:rPr sz="2176" spc="-17" dirty="0">
                <a:latin typeface="Georgia"/>
                <a:cs typeface="Georgia"/>
              </a:rPr>
              <a:t>history</a:t>
            </a:r>
            <a:r>
              <a:rPr sz="2176" spc="59" dirty="0">
                <a:latin typeface="Georgia"/>
                <a:cs typeface="Georgia"/>
              </a:rPr>
              <a:t> </a:t>
            </a:r>
            <a:r>
              <a:rPr sz="2176" spc="-34" dirty="0">
                <a:latin typeface="Georgia"/>
                <a:cs typeface="Georgia"/>
              </a:rPr>
              <a:t>is</a:t>
            </a:r>
            <a:r>
              <a:rPr sz="2176" spc="59" dirty="0">
                <a:latin typeface="Georgia"/>
                <a:cs typeface="Georgia"/>
              </a:rPr>
              <a:t> </a:t>
            </a:r>
            <a:r>
              <a:rPr sz="2176" spc="-8" dirty="0">
                <a:latin typeface="Georgia"/>
                <a:cs typeface="Georgia"/>
              </a:rPr>
              <a:t>used</a:t>
            </a:r>
            <a:r>
              <a:rPr sz="2176" spc="51" dirty="0">
                <a:latin typeface="Georgia"/>
                <a:cs typeface="Georgia"/>
              </a:rPr>
              <a:t> </a:t>
            </a:r>
            <a:r>
              <a:rPr sz="2176" spc="-8" dirty="0">
                <a:latin typeface="Georgia"/>
                <a:cs typeface="Georgia"/>
              </a:rPr>
              <a:t>to</a:t>
            </a:r>
            <a:r>
              <a:rPr sz="2176" spc="59" dirty="0">
                <a:latin typeface="Georgia"/>
                <a:cs typeface="Georgia"/>
              </a:rPr>
              <a:t> </a:t>
            </a:r>
            <a:r>
              <a:rPr sz="2176" spc="-17" dirty="0">
                <a:latin typeface="Georgia"/>
                <a:cs typeface="Georgia"/>
              </a:rPr>
              <a:t>construct</a:t>
            </a:r>
            <a:r>
              <a:rPr sz="2176" spc="59" dirty="0">
                <a:latin typeface="Georgia"/>
                <a:cs typeface="Georgia"/>
              </a:rPr>
              <a:t> </a:t>
            </a:r>
            <a:r>
              <a:rPr sz="2176" dirty="0">
                <a:latin typeface="Georgia"/>
                <a:cs typeface="Georgia"/>
              </a:rPr>
              <a:t>the</a:t>
            </a:r>
            <a:r>
              <a:rPr sz="2176" spc="59" dirty="0">
                <a:latin typeface="Georgia"/>
                <a:cs typeface="Georgia"/>
              </a:rPr>
              <a:t> </a:t>
            </a:r>
            <a:r>
              <a:rPr sz="2176" b="1" spc="17" dirty="0">
                <a:solidFill>
                  <a:srgbClr val="0046FF"/>
                </a:solidFill>
                <a:latin typeface="Cambria"/>
                <a:cs typeface="Cambria"/>
              </a:rPr>
              <a:t>agent</a:t>
            </a:r>
            <a:r>
              <a:rPr sz="2176" b="1" spc="109" dirty="0">
                <a:solidFill>
                  <a:srgbClr val="0046FF"/>
                </a:solidFill>
                <a:latin typeface="Cambria"/>
                <a:cs typeface="Cambria"/>
              </a:rPr>
              <a:t> </a:t>
            </a:r>
            <a:r>
              <a:rPr sz="2176" b="1" spc="8" dirty="0">
                <a:solidFill>
                  <a:srgbClr val="0046FF"/>
                </a:solidFill>
                <a:latin typeface="Cambria"/>
                <a:cs typeface="Cambria"/>
              </a:rPr>
              <a:t>state</a:t>
            </a:r>
            <a:r>
              <a:rPr sz="2176" b="1" spc="92" dirty="0">
                <a:solidFill>
                  <a:srgbClr val="0046FF"/>
                </a:solidFill>
                <a:latin typeface="Cambria"/>
                <a:cs typeface="Cambria"/>
              </a:rPr>
              <a:t> </a:t>
            </a:r>
            <a:r>
              <a:rPr sz="2539" i="1" spc="42" dirty="0">
                <a:latin typeface="Trebuchet MS"/>
                <a:cs typeface="Trebuchet MS"/>
              </a:rPr>
              <a:t>S</a:t>
            </a:r>
            <a:r>
              <a:rPr sz="2539" i="1" spc="63" baseline="-11904" dirty="0">
                <a:latin typeface="Trebuchet MS"/>
                <a:cs typeface="Trebuchet MS"/>
              </a:rPr>
              <a:t>t</a:t>
            </a:r>
            <a:endParaRPr sz="2539" baseline="-11904" dirty="0">
              <a:latin typeface="Trebuchet MS"/>
              <a:cs typeface="Trebuchet MS"/>
            </a:endParaRPr>
          </a:p>
        </p:txBody>
      </p:sp>
      <p:sp>
        <p:nvSpPr>
          <p:cNvPr id="4" name="Rectangle 3">
            <a:extLst>
              <a:ext uri="{FF2B5EF4-FFF2-40B4-BE49-F238E27FC236}">
                <a16:creationId xmlns:a16="http://schemas.microsoft.com/office/drawing/2014/main" id="{097DC9B0-DCCE-1D2C-9293-A4F492FF36BB}"/>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11E167C-433F-FBC9-5C40-9E7F976B0D9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9339895-1802-5065-A2D7-172F2AF5035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94378885"/>
      </p:ext>
    </p:extLst>
  </p:cSld>
  <p:clrMapOvr>
    <a:masterClrMapping/>
  </p:clrMapOvr>
  <p:transition>
    <p:cu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84518" y="807045"/>
            <a:ext cx="6982043" cy="471513"/>
          </a:xfrm>
          <a:prstGeom prst="rect">
            <a:avLst/>
          </a:prstGeom>
        </p:spPr>
        <p:txBody>
          <a:bodyPr vert="horz" wrap="square" lIns="0" tIns="19214" rIns="0" bIns="0" rtlCol="0" anchor="ctr">
            <a:spAutoFit/>
          </a:bodyPr>
          <a:lstStyle/>
          <a:p>
            <a:pPr marL="21349">
              <a:spcBef>
                <a:spcPts val="151"/>
              </a:spcBef>
            </a:pPr>
            <a:r>
              <a:rPr sz="3264" spc="-42" dirty="0">
                <a:solidFill>
                  <a:srgbClr val="3333B2"/>
                </a:solidFill>
                <a:latin typeface="Georgia"/>
                <a:cs typeface="Georgia"/>
              </a:rPr>
              <a:t>Fully</a:t>
            </a:r>
            <a:r>
              <a:rPr sz="3264" spc="25" dirty="0">
                <a:solidFill>
                  <a:srgbClr val="3333B2"/>
                </a:solidFill>
                <a:latin typeface="Georgia"/>
                <a:cs typeface="Georgia"/>
              </a:rPr>
              <a:t> </a:t>
            </a:r>
            <a:r>
              <a:rPr sz="3264" spc="-51" dirty="0">
                <a:solidFill>
                  <a:srgbClr val="3333B2"/>
                </a:solidFill>
                <a:latin typeface="Georgia"/>
                <a:cs typeface="Georgia"/>
              </a:rPr>
              <a:t>Observable</a:t>
            </a:r>
            <a:r>
              <a:rPr sz="3264" spc="25" dirty="0">
                <a:solidFill>
                  <a:srgbClr val="3333B2"/>
                </a:solidFill>
                <a:latin typeface="Georgia"/>
                <a:cs typeface="Georgia"/>
              </a:rPr>
              <a:t> </a:t>
            </a:r>
            <a:r>
              <a:rPr sz="3264" spc="-67" dirty="0">
                <a:solidFill>
                  <a:srgbClr val="3333B2"/>
                </a:solidFill>
                <a:latin typeface="Georgia"/>
                <a:cs typeface="Georgia"/>
              </a:rPr>
              <a:t>Environments</a:t>
            </a:r>
            <a:endParaRPr sz="3264" dirty="0">
              <a:latin typeface="Georgia"/>
              <a:cs typeface="Georgia"/>
            </a:endParaRPr>
          </a:p>
        </p:txBody>
      </p:sp>
      <p:pic>
        <p:nvPicPr>
          <p:cNvPr id="3" name="object 3"/>
          <p:cNvPicPr/>
          <p:nvPr/>
        </p:nvPicPr>
        <p:blipFill>
          <a:blip r:embed="rId2" cstate="print"/>
          <a:stretch>
            <a:fillRect/>
          </a:stretch>
        </p:blipFill>
        <p:spPr>
          <a:xfrm>
            <a:off x="1848899" y="2685698"/>
            <a:ext cx="3226397" cy="1827673"/>
          </a:xfrm>
          <a:prstGeom prst="rect">
            <a:avLst/>
          </a:prstGeom>
        </p:spPr>
      </p:pic>
      <p:sp>
        <p:nvSpPr>
          <p:cNvPr id="4" name="object 4"/>
          <p:cNvSpPr txBox="1"/>
          <p:nvPr/>
        </p:nvSpPr>
        <p:spPr>
          <a:xfrm>
            <a:off x="5381513" y="2272482"/>
            <a:ext cx="4685048" cy="2403198"/>
          </a:xfrm>
          <a:prstGeom prst="rect">
            <a:avLst/>
          </a:prstGeom>
        </p:spPr>
        <p:txBody>
          <a:bodyPr vert="horz" wrap="square" lIns="0" tIns="24550" rIns="0" bIns="0" rtlCol="0">
            <a:spAutoFit/>
          </a:bodyPr>
          <a:lstStyle/>
          <a:p>
            <a:pPr marL="64047">
              <a:spcBef>
                <a:spcPts val="191"/>
              </a:spcBef>
            </a:pPr>
            <a:r>
              <a:rPr sz="1597" b="1" spc="8" dirty="0">
                <a:latin typeface="Cambria"/>
                <a:cs typeface="Cambria"/>
              </a:rPr>
              <a:t>Full</a:t>
            </a:r>
            <a:r>
              <a:rPr sz="1597" b="1" spc="75" dirty="0">
                <a:latin typeface="Cambria"/>
                <a:cs typeface="Cambria"/>
              </a:rPr>
              <a:t> </a:t>
            </a:r>
            <a:r>
              <a:rPr sz="1597" b="1" spc="-8" dirty="0">
                <a:latin typeface="Cambria"/>
                <a:cs typeface="Cambria"/>
              </a:rPr>
              <a:t>observability</a:t>
            </a:r>
            <a:endParaRPr sz="1597" dirty="0">
              <a:latin typeface="Cambria"/>
              <a:cs typeface="Cambria"/>
            </a:endParaRPr>
          </a:p>
          <a:p>
            <a:pPr marL="64047">
              <a:spcBef>
                <a:spcPts val="92"/>
              </a:spcBef>
            </a:pPr>
            <a:r>
              <a:rPr sz="1814" spc="-8" dirty="0">
                <a:latin typeface="Georgia"/>
                <a:cs typeface="Georgia"/>
              </a:rPr>
              <a:t>Suppose</a:t>
            </a:r>
            <a:r>
              <a:rPr sz="1814" spc="51"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agent</a:t>
            </a:r>
            <a:r>
              <a:rPr sz="1814" spc="51" dirty="0">
                <a:latin typeface="Georgia"/>
                <a:cs typeface="Georgia"/>
              </a:rPr>
              <a:t> </a:t>
            </a:r>
            <a:r>
              <a:rPr sz="1814" spc="-8" dirty="0">
                <a:latin typeface="Georgia"/>
                <a:cs typeface="Georgia"/>
              </a:rPr>
              <a:t>sees</a:t>
            </a:r>
            <a:r>
              <a:rPr sz="1814" spc="51"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full</a:t>
            </a:r>
            <a:r>
              <a:rPr sz="1814" spc="59" dirty="0">
                <a:latin typeface="Georgia"/>
                <a:cs typeface="Georgia"/>
              </a:rPr>
              <a:t> </a:t>
            </a:r>
            <a:r>
              <a:rPr sz="1814" spc="-17" dirty="0">
                <a:latin typeface="Georgia"/>
                <a:cs typeface="Georgia"/>
              </a:rPr>
              <a:t>environment</a:t>
            </a:r>
            <a:r>
              <a:rPr sz="1814" spc="51" dirty="0">
                <a:latin typeface="Georgia"/>
                <a:cs typeface="Georgia"/>
              </a:rPr>
              <a:t> </a:t>
            </a:r>
            <a:r>
              <a:rPr sz="1814" dirty="0">
                <a:latin typeface="Georgia"/>
                <a:cs typeface="Georgia"/>
              </a:rPr>
              <a:t>state</a:t>
            </a:r>
          </a:p>
          <a:p>
            <a:pPr marL="543647" indent="-310942">
              <a:spcBef>
                <a:spcPts val="427"/>
              </a:spcBef>
              <a:buClr>
                <a:srgbClr val="3333B2"/>
              </a:buClr>
              <a:buSzPct val="110526"/>
              <a:buFont typeface="Arial" panose="020B0604020202020204" pitchFamily="34" charset="0"/>
              <a:buChar char="•"/>
              <a:tabLst>
                <a:tab pos="489960" algn="l"/>
              </a:tabLst>
            </a:pPr>
            <a:r>
              <a:rPr sz="1814" spc="-17" dirty="0">
                <a:latin typeface="Georgia"/>
                <a:cs typeface="Georgia"/>
              </a:rPr>
              <a:t>observation</a:t>
            </a:r>
            <a:r>
              <a:rPr sz="1814" spc="84" dirty="0">
                <a:latin typeface="Georgia"/>
                <a:cs typeface="Georgia"/>
              </a:rPr>
              <a:t> </a:t>
            </a:r>
            <a:r>
              <a:rPr sz="2176" spc="-17" dirty="0">
                <a:latin typeface="Georgia"/>
                <a:cs typeface="Georgia"/>
              </a:rPr>
              <a:t>=</a:t>
            </a:r>
            <a:r>
              <a:rPr sz="2176" spc="42" dirty="0">
                <a:latin typeface="Georgia"/>
                <a:cs typeface="Georgia"/>
              </a:rPr>
              <a:t> </a:t>
            </a:r>
            <a:r>
              <a:rPr sz="1814" spc="-17" dirty="0">
                <a:latin typeface="Georgia"/>
                <a:cs typeface="Georgia"/>
              </a:rPr>
              <a:t>environment</a:t>
            </a:r>
            <a:r>
              <a:rPr sz="1814" spc="51" dirty="0">
                <a:latin typeface="Georgia"/>
                <a:cs typeface="Georgia"/>
              </a:rPr>
              <a:t> </a:t>
            </a:r>
            <a:r>
              <a:rPr sz="1814" dirty="0">
                <a:latin typeface="Georgia"/>
                <a:cs typeface="Georgia"/>
              </a:rPr>
              <a:t>state</a:t>
            </a:r>
          </a:p>
          <a:p>
            <a:pPr marL="543647" indent="-310942">
              <a:spcBef>
                <a:spcPts val="563"/>
              </a:spcBef>
              <a:buClr>
                <a:srgbClr val="3333B2"/>
              </a:buClr>
              <a:buSzPct val="110526"/>
              <a:buFont typeface="Arial" panose="020B0604020202020204" pitchFamily="34" charset="0"/>
              <a:buChar char="•"/>
              <a:tabLst>
                <a:tab pos="489960" algn="l"/>
              </a:tabLst>
            </a:pPr>
            <a:r>
              <a:rPr sz="1814" spc="-8" dirty="0">
                <a:latin typeface="Georgia"/>
                <a:cs typeface="Georgia"/>
              </a:rPr>
              <a:t>The</a:t>
            </a:r>
            <a:r>
              <a:rPr sz="1814" spc="59" dirty="0">
                <a:latin typeface="Georgia"/>
                <a:cs typeface="Georgia"/>
              </a:rPr>
              <a:t> </a:t>
            </a:r>
            <a:r>
              <a:rPr sz="1814" spc="8" dirty="0">
                <a:latin typeface="Georgia"/>
                <a:cs typeface="Georgia"/>
              </a:rPr>
              <a:t>agent</a:t>
            </a:r>
            <a:r>
              <a:rPr sz="1814" spc="59" dirty="0">
                <a:latin typeface="Georgia"/>
                <a:cs typeface="Georgia"/>
              </a:rPr>
              <a:t> </a:t>
            </a:r>
            <a:r>
              <a:rPr sz="1814" dirty="0">
                <a:latin typeface="Georgia"/>
                <a:cs typeface="Georgia"/>
              </a:rPr>
              <a:t>state</a:t>
            </a:r>
            <a:r>
              <a:rPr sz="1814" spc="59" dirty="0">
                <a:latin typeface="Georgia"/>
                <a:cs typeface="Georgia"/>
              </a:rPr>
              <a:t> </a:t>
            </a:r>
            <a:r>
              <a:rPr sz="1814" dirty="0">
                <a:latin typeface="Georgia"/>
                <a:cs typeface="Georgia"/>
              </a:rPr>
              <a:t>could</a:t>
            </a:r>
            <a:r>
              <a:rPr sz="1814" spc="67" dirty="0">
                <a:latin typeface="Georgia"/>
                <a:cs typeface="Georgia"/>
              </a:rPr>
              <a:t> </a:t>
            </a:r>
            <a:r>
              <a:rPr sz="1814" spc="-25" dirty="0">
                <a:latin typeface="Georgia"/>
                <a:cs typeface="Georgia"/>
              </a:rPr>
              <a:t>just</a:t>
            </a:r>
            <a:r>
              <a:rPr sz="1814" spc="59" dirty="0">
                <a:latin typeface="Georgia"/>
                <a:cs typeface="Georgia"/>
              </a:rPr>
              <a:t> </a:t>
            </a:r>
            <a:r>
              <a:rPr sz="1814" dirty="0">
                <a:latin typeface="Georgia"/>
                <a:cs typeface="Georgia"/>
              </a:rPr>
              <a:t>be</a:t>
            </a:r>
            <a:r>
              <a:rPr sz="1814" spc="59" dirty="0">
                <a:latin typeface="Georgia"/>
                <a:cs typeface="Georgia"/>
              </a:rPr>
              <a:t> </a:t>
            </a:r>
            <a:r>
              <a:rPr sz="1814" spc="-25" dirty="0">
                <a:latin typeface="Georgia"/>
                <a:cs typeface="Georgia"/>
              </a:rPr>
              <a:t>this</a:t>
            </a:r>
            <a:r>
              <a:rPr sz="1814" spc="59" dirty="0">
                <a:latin typeface="Georgia"/>
                <a:cs typeface="Georgia"/>
              </a:rPr>
              <a:t> </a:t>
            </a:r>
            <a:r>
              <a:rPr sz="1814" spc="-17" dirty="0">
                <a:latin typeface="Georgia"/>
                <a:cs typeface="Georgia"/>
              </a:rPr>
              <a:t>observation:</a:t>
            </a:r>
            <a:endParaRPr sz="1814" dirty="0">
              <a:latin typeface="Georgia"/>
              <a:cs typeface="Georgia"/>
            </a:endParaRPr>
          </a:p>
          <a:p>
            <a:pPr marL="1518983">
              <a:spcBef>
                <a:spcPts val="1597"/>
              </a:spcBef>
            </a:pPr>
            <a:r>
              <a:rPr sz="2176" i="1" spc="42" dirty="0">
                <a:latin typeface="Trebuchet MS"/>
                <a:cs typeface="Trebuchet MS"/>
              </a:rPr>
              <a:t>S</a:t>
            </a:r>
            <a:r>
              <a:rPr sz="2176" i="1" spc="63" baseline="-11904" dirty="0">
                <a:latin typeface="Trebuchet MS"/>
                <a:cs typeface="Trebuchet MS"/>
              </a:rPr>
              <a:t>t</a:t>
            </a:r>
            <a:r>
              <a:rPr sz="2176" i="1" spc="427" baseline="-11904" dirty="0">
                <a:latin typeface="Trebuchet MS"/>
                <a:cs typeface="Trebuchet MS"/>
              </a:rPr>
              <a:t> </a:t>
            </a:r>
            <a:r>
              <a:rPr sz="2176" spc="-17" dirty="0">
                <a:latin typeface="Georgia"/>
                <a:cs typeface="Georgia"/>
              </a:rPr>
              <a:t>=</a:t>
            </a:r>
            <a:r>
              <a:rPr sz="2176" spc="42" dirty="0">
                <a:latin typeface="Georgia"/>
                <a:cs typeface="Georgia"/>
              </a:rPr>
              <a:t> </a:t>
            </a:r>
            <a:r>
              <a:rPr sz="2176" i="1" spc="34" dirty="0">
                <a:latin typeface="Trebuchet MS"/>
                <a:cs typeface="Trebuchet MS"/>
              </a:rPr>
              <a:t>O</a:t>
            </a:r>
            <a:r>
              <a:rPr sz="2176" i="1" spc="51" baseline="-11904" dirty="0">
                <a:latin typeface="Trebuchet MS"/>
                <a:cs typeface="Trebuchet MS"/>
              </a:rPr>
              <a:t>t</a:t>
            </a:r>
            <a:r>
              <a:rPr sz="2176" i="1" spc="427" baseline="-11904" dirty="0">
                <a:latin typeface="Trebuchet MS"/>
                <a:cs typeface="Trebuchet MS"/>
              </a:rPr>
              <a:t> </a:t>
            </a:r>
            <a:r>
              <a:rPr sz="2176" spc="-17" dirty="0">
                <a:latin typeface="Georgia"/>
                <a:cs typeface="Georgia"/>
              </a:rPr>
              <a:t>=</a:t>
            </a:r>
            <a:r>
              <a:rPr sz="2176" spc="42" dirty="0">
                <a:latin typeface="Georgia"/>
                <a:cs typeface="Georgia"/>
              </a:rPr>
              <a:t> </a:t>
            </a:r>
            <a:r>
              <a:rPr sz="1814" spc="-17" dirty="0">
                <a:latin typeface="Georgia"/>
                <a:cs typeface="Georgia"/>
              </a:rPr>
              <a:t>environment</a:t>
            </a:r>
            <a:r>
              <a:rPr sz="1814" spc="51" dirty="0">
                <a:latin typeface="Georgia"/>
                <a:cs typeface="Georgia"/>
              </a:rPr>
              <a:t> </a:t>
            </a:r>
            <a:r>
              <a:rPr sz="1814" dirty="0">
                <a:latin typeface="Georgia"/>
                <a:cs typeface="Georgia"/>
              </a:rPr>
              <a:t>state</a:t>
            </a:r>
          </a:p>
        </p:txBody>
      </p:sp>
      <p:sp>
        <p:nvSpPr>
          <p:cNvPr id="5" name="Rectangle 4">
            <a:extLst>
              <a:ext uri="{FF2B5EF4-FFF2-40B4-BE49-F238E27FC236}">
                <a16:creationId xmlns:a16="http://schemas.microsoft.com/office/drawing/2014/main" id="{F35F94F6-ED55-4730-FDCA-F5C7FC6602D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D41D79E-25D7-B31F-FE1B-2228472C38B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22A95D8-3353-5FE5-4E98-398184692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144914708"/>
      </p:ext>
    </p:extLst>
  </p:cSld>
  <p:clrMapOvr>
    <a:masterClrMapping/>
  </p:clrMapOvr>
  <p:transition>
    <p:cu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561256" y="907497"/>
            <a:ext cx="4956208" cy="421371"/>
          </a:xfrm>
          <a:prstGeom prst="rect">
            <a:avLst/>
          </a:prstGeom>
        </p:spPr>
        <p:txBody>
          <a:bodyPr vert="horz" wrap="square" lIns="0" tIns="19214" rIns="0" bIns="0" rtlCol="0" anchor="ctr">
            <a:spAutoFit/>
          </a:bodyPr>
          <a:lstStyle/>
          <a:p>
            <a:pPr marL="21349">
              <a:spcBef>
                <a:spcPts val="151"/>
              </a:spcBef>
            </a:pPr>
            <a:r>
              <a:rPr sz="2902" spc="-67" dirty="0">
                <a:solidFill>
                  <a:srgbClr val="3333B2"/>
                </a:solidFill>
                <a:latin typeface="Georgia"/>
                <a:cs typeface="Georgia"/>
              </a:rPr>
              <a:t>Markov</a:t>
            </a:r>
            <a:r>
              <a:rPr sz="2902" spc="75" dirty="0">
                <a:solidFill>
                  <a:srgbClr val="3333B2"/>
                </a:solidFill>
                <a:latin typeface="Georgia"/>
                <a:cs typeface="Georgia"/>
              </a:rPr>
              <a:t> </a:t>
            </a:r>
            <a:r>
              <a:rPr sz="2902" spc="-51" dirty="0">
                <a:solidFill>
                  <a:srgbClr val="3333B2"/>
                </a:solidFill>
                <a:latin typeface="Georgia"/>
                <a:cs typeface="Georgia"/>
              </a:rPr>
              <a:t>decision</a:t>
            </a:r>
            <a:r>
              <a:rPr sz="2902" spc="75" dirty="0">
                <a:solidFill>
                  <a:srgbClr val="3333B2"/>
                </a:solidFill>
                <a:latin typeface="Georgia"/>
                <a:cs typeface="Georgia"/>
              </a:rPr>
              <a:t> </a:t>
            </a:r>
            <a:r>
              <a:rPr sz="2902" spc="-51" dirty="0">
                <a:solidFill>
                  <a:srgbClr val="3333B2"/>
                </a:solidFill>
                <a:latin typeface="Georgia"/>
                <a:cs typeface="Georgia"/>
              </a:rPr>
              <a:t>processes</a:t>
            </a:r>
            <a:endParaRPr sz="2902" dirty="0">
              <a:latin typeface="Georgia"/>
              <a:cs typeface="Georgia"/>
            </a:endParaRPr>
          </a:p>
        </p:txBody>
      </p:sp>
      <p:sp>
        <p:nvSpPr>
          <p:cNvPr id="3" name="object 3"/>
          <p:cNvSpPr txBox="1"/>
          <p:nvPr/>
        </p:nvSpPr>
        <p:spPr>
          <a:xfrm>
            <a:off x="1726832" y="1478687"/>
            <a:ext cx="8625056" cy="4825603"/>
          </a:xfrm>
          <a:prstGeom prst="rect">
            <a:avLst/>
          </a:prstGeom>
        </p:spPr>
        <p:txBody>
          <a:bodyPr vert="horz" wrap="square" lIns="0" tIns="102476" rIns="0" bIns="0" rtlCol="0">
            <a:spAutoFit/>
          </a:bodyPr>
          <a:lstStyle/>
          <a:p>
            <a:pPr marL="128095">
              <a:spcBef>
                <a:spcPts val="807"/>
              </a:spcBef>
            </a:pPr>
            <a:r>
              <a:rPr sz="2176" b="1" spc="-8" dirty="0">
                <a:solidFill>
                  <a:srgbClr val="0046FF"/>
                </a:solidFill>
                <a:latin typeface="Cambria"/>
                <a:cs typeface="Cambria"/>
              </a:rPr>
              <a:t>Markov</a:t>
            </a:r>
            <a:r>
              <a:rPr sz="2176" b="1" spc="118" dirty="0">
                <a:solidFill>
                  <a:srgbClr val="0046FF"/>
                </a:solidFill>
                <a:latin typeface="Cambria"/>
                <a:cs typeface="Cambria"/>
              </a:rPr>
              <a:t> </a:t>
            </a:r>
            <a:r>
              <a:rPr sz="2176" b="1" dirty="0">
                <a:solidFill>
                  <a:srgbClr val="0046FF"/>
                </a:solidFill>
                <a:latin typeface="Cambria"/>
                <a:cs typeface="Cambria"/>
              </a:rPr>
              <a:t>decision</a:t>
            </a:r>
            <a:r>
              <a:rPr sz="2176" b="1" spc="126" dirty="0">
                <a:solidFill>
                  <a:srgbClr val="0046FF"/>
                </a:solidFill>
                <a:latin typeface="Cambria"/>
                <a:cs typeface="Cambria"/>
              </a:rPr>
              <a:t> </a:t>
            </a:r>
            <a:r>
              <a:rPr sz="2176" b="1" spc="-8" dirty="0">
                <a:solidFill>
                  <a:srgbClr val="0046FF"/>
                </a:solidFill>
                <a:latin typeface="Cambria"/>
                <a:cs typeface="Cambria"/>
              </a:rPr>
              <a:t>processes</a:t>
            </a:r>
            <a:r>
              <a:rPr sz="1814" b="1" spc="92" dirty="0">
                <a:solidFill>
                  <a:srgbClr val="0046FF"/>
                </a:solidFill>
                <a:latin typeface="Cambria"/>
                <a:cs typeface="Cambria"/>
              </a:rPr>
              <a:t> </a:t>
            </a:r>
            <a:r>
              <a:rPr sz="1814" spc="-34" dirty="0">
                <a:latin typeface="Georgia"/>
                <a:cs typeface="Georgia"/>
              </a:rPr>
              <a:t>(MDPs)</a:t>
            </a:r>
            <a:r>
              <a:rPr sz="1814" spc="67" dirty="0">
                <a:latin typeface="Georgia"/>
                <a:cs typeface="Georgia"/>
              </a:rPr>
              <a:t> </a:t>
            </a:r>
            <a:r>
              <a:rPr sz="1814" dirty="0">
                <a:latin typeface="Georgia"/>
                <a:cs typeface="Georgia"/>
              </a:rPr>
              <a:t>are</a:t>
            </a:r>
            <a:r>
              <a:rPr sz="1814" spc="59" dirty="0">
                <a:latin typeface="Georgia"/>
                <a:cs typeface="Georgia"/>
              </a:rPr>
              <a:t> </a:t>
            </a:r>
            <a:r>
              <a:rPr sz="1814" spc="17" dirty="0">
                <a:latin typeface="Georgia"/>
                <a:cs typeface="Georgia"/>
              </a:rPr>
              <a:t>a</a:t>
            </a:r>
            <a:r>
              <a:rPr sz="1814" spc="67" dirty="0">
                <a:latin typeface="Georgia"/>
                <a:cs typeface="Georgia"/>
              </a:rPr>
              <a:t> </a:t>
            </a:r>
            <a:r>
              <a:rPr sz="1814" dirty="0">
                <a:latin typeface="Georgia"/>
                <a:cs typeface="Georgia"/>
              </a:rPr>
              <a:t>useful</a:t>
            </a:r>
            <a:r>
              <a:rPr sz="1814" spc="59" dirty="0">
                <a:latin typeface="Georgia"/>
                <a:cs typeface="Georgia"/>
              </a:rPr>
              <a:t> </a:t>
            </a:r>
            <a:r>
              <a:rPr sz="1814" spc="-8" dirty="0">
                <a:latin typeface="Georgia"/>
                <a:cs typeface="Georgia"/>
              </a:rPr>
              <a:t>mathematical</a:t>
            </a:r>
            <a:r>
              <a:rPr sz="1814" spc="67" dirty="0">
                <a:latin typeface="Georgia"/>
                <a:cs typeface="Georgia"/>
              </a:rPr>
              <a:t> </a:t>
            </a:r>
            <a:r>
              <a:rPr sz="1814" spc="-8" dirty="0">
                <a:latin typeface="Georgia"/>
                <a:cs typeface="Georgia"/>
              </a:rPr>
              <a:t>framework</a:t>
            </a:r>
            <a:endParaRPr lang="en-US" sz="1814" spc="-8" dirty="0">
              <a:latin typeface="Georgia"/>
              <a:cs typeface="Georgia"/>
            </a:endParaRPr>
          </a:p>
          <a:p>
            <a:pPr marL="128095">
              <a:spcBef>
                <a:spcPts val="807"/>
              </a:spcBef>
            </a:pPr>
            <a:endParaRPr sz="1814" dirty="0">
              <a:latin typeface="Georgia"/>
              <a:cs typeface="Georgia"/>
            </a:endParaRPr>
          </a:p>
          <a:p>
            <a:pPr marL="128095">
              <a:spcBef>
                <a:spcPts val="764"/>
              </a:spcBef>
            </a:pPr>
            <a:r>
              <a:rPr sz="2176" spc="-42" dirty="0">
                <a:solidFill>
                  <a:srgbClr val="3333B2"/>
                </a:solidFill>
                <a:latin typeface="Georgia"/>
                <a:cs typeface="Georgia"/>
              </a:rPr>
              <a:t>Definition</a:t>
            </a:r>
            <a:endParaRPr sz="2176" dirty="0">
              <a:latin typeface="Georgia"/>
              <a:cs typeface="Georgia"/>
            </a:endParaRPr>
          </a:p>
          <a:p>
            <a:pPr marL="128095">
              <a:spcBef>
                <a:spcPts val="17"/>
              </a:spcBef>
            </a:pPr>
            <a:r>
              <a:rPr sz="1814" spc="-34" dirty="0">
                <a:latin typeface="Georgia"/>
                <a:cs typeface="Georgia"/>
              </a:rPr>
              <a:t>A</a:t>
            </a:r>
            <a:r>
              <a:rPr sz="1814" spc="42" dirty="0">
                <a:latin typeface="Georgia"/>
                <a:cs typeface="Georgia"/>
              </a:rPr>
              <a:t> </a:t>
            </a:r>
            <a:r>
              <a:rPr sz="1814" spc="-17" dirty="0">
                <a:latin typeface="Georgia"/>
                <a:cs typeface="Georgia"/>
              </a:rPr>
              <a:t>decision</a:t>
            </a:r>
            <a:r>
              <a:rPr sz="1814" spc="51" dirty="0">
                <a:latin typeface="Georgia"/>
                <a:cs typeface="Georgia"/>
              </a:rPr>
              <a:t> </a:t>
            </a:r>
            <a:r>
              <a:rPr sz="1814" spc="-17" dirty="0">
                <a:latin typeface="Georgia"/>
                <a:cs typeface="Georgia"/>
              </a:rPr>
              <a:t>process</a:t>
            </a:r>
            <a:r>
              <a:rPr sz="1814" spc="42" dirty="0">
                <a:latin typeface="Georgia"/>
                <a:cs typeface="Georgia"/>
              </a:rPr>
              <a:t> </a:t>
            </a:r>
            <a:r>
              <a:rPr sz="1814" spc="-34" dirty="0">
                <a:latin typeface="Georgia"/>
                <a:cs typeface="Georgia"/>
              </a:rPr>
              <a:t>is</a:t>
            </a:r>
            <a:r>
              <a:rPr sz="1814" spc="51" dirty="0">
                <a:latin typeface="Georgia"/>
                <a:cs typeface="Georgia"/>
              </a:rPr>
              <a:t> </a:t>
            </a:r>
            <a:r>
              <a:rPr sz="1814" spc="-25" dirty="0">
                <a:latin typeface="Georgia"/>
                <a:cs typeface="Georgia"/>
              </a:rPr>
              <a:t>Markov</a:t>
            </a:r>
            <a:r>
              <a:rPr sz="1814" spc="51" dirty="0">
                <a:latin typeface="Georgia"/>
                <a:cs typeface="Georgia"/>
              </a:rPr>
              <a:t> </a:t>
            </a:r>
            <a:r>
              <a:rPr sz="1814" spc="-8" dirty="0">
                <a:latin typeface="Georgia"/>
                <a:cs typeface="Georgia"/>
              </a:rPr>
              <a:t>if</a:t>
            </a:r>
            <a:endParaRPr sz="1814" dirty="0">
              <a:latin typeface="Georgia"/>
              <a:cs typeface="Georgia"/>
            </a:endParaRPr>
          </a:p>
          <a:p>
            <a:pPr marL="2915210">
              <a:spcBef>
                <a:spcPts val="1597"/>
              </a:spcBef>
            </a:pPr>
            <a:r>
              <a:rPr sz="2176" i="1" spc="-75" dirty="0">
                <a:latin typeface="Trebuchet MS"/>
                <a:cs typeface="Trebuchet MS"/>
              </a:rPr>
              <a:t>p</a:t>
            </a:r>
            <a:r>
              <a:rPr sz="2176" i="1" spc="-151" dirty="0">
                <a:latin typeface="Trebuchet MS"/>
                <a:cs typeface="Trebuchet MS"/>
              </a:rPr>
              <a:t> </a:t>
            </a:r>
            <a:r>
              <a:rPr sz="2176" spc="8" dirty="0">
                <a:latin typeface="Lucida Sans Unicode"/>
                <a:cs typeface="Lucida Sans Unicode"/>
              </a:rPr>
              <a:t>(</a:t>
            </a:r>
            <a:r>
              <a:rPr sz="2176" i="1" spc="-134" dirty="0">
                <a:latin typeface="Trebuchet MS"/>
                <a:cs typeface="Trebuchet MS"/>
              </a:rPr>
              <a:t>r</a:t>
            </a:r>
            <a:r>
              <a:rPr sz="2176" i="1" spc="-343" dirty="0">
                <a:latin typeface="Trebuchet MS"/>
                <a:cs typeface="Trebuchet MS"/>
              </a:rPr>
              <a:t> </a:t>
            </a:r>
            <a:r>
              <a:rPr sz="2176" spc="-8" dirty="0">
                <a:latin typeface="Calibri"/>
                <a:cs typeface="Calibri"/>
              </a:rPr>
              <a:t>,</a:t>
            </a:r>
            <a:r>
              <a:rPr sz="2176" spc="-109" dirty="0">
                <a:latin typeface="Calibri"/>
                <a:cs typeface="Calibri"/>
              </a:rPr>
              <a:t> </a:t>
            </a:r>
            <a:r>
              <a:rPr sz="2176" i="1" spc="-42" dirty="0">
                <a:latin typeface="Trebuchet MS"/>
                <a:cs typeface="Trebuchet MS"/>
              </a:rPr>
              <a:t>s</a:t>
            </a:r>
            <a:r>
              <a:rPr sz="2176" i="1" spc="143" dirty="0">
                <a:latin typeface="Trebuchet MS"/>
                <a:cs typeface="Trebuchet MS"/>
              </a:rPr>
              <a:t> </a:t>
            </a:r>
            <a:r>
              <a:rPr sz="2176" spc="-311" dirty="0">
                <a:latin typeface="Lucida Sans Unicode"/>
                <a:cs typeface="Lucida Sans Unicode"/>
              </a:rPr>
              <a:t>|</a:t>
            </a:r>
            <a:r>
              <a:rPr sz="2176" spc="-42" dirty="0">
                <a:latin typeface="Lucida Sans Unicode"/>
                <a:cs typeface="Lucida Sans Unicode"/>
              </a:rPr>
              <a:t> </a:t>
            </a:r>
            <a:r>
              <a:rPr sz="2176" i="1" spc="118" dirty="0">
                <a:latin typeface="Trebuchet MS"/>
                <a:cs typeface="Trebuchet MS"/>
              </a:rPr>
              <a:t>S</a:t>
            </a:r>
            <a:r>
              <a:rPr sz="2176" i="1" spc="-51" baseline="-11904" dirty="0">
                <a:latin typeface="Trebuchet MS"/>
                <a:cs typeface="Trebuchet MS"/>
              </a:rPr>
              <a:t>t</a:t>
            </a:r>
            <a:r>
              <a:rPr sz="2176" i="1" spc="-301" baseline="-11904" dirty="0">
                <a:latin typeface="Trebuchet MS"/>
                <a:cs typeface="Trebuchet MS"/>
              </a:rPr>
              <a:t> </a:t>
            </a:r>
            <a:r>
              <a:rPr sz="2176" spc="-8" dirty="0">
                <a:latin typeface="Calibri"/>
                <a:cs typeface="Calibri"/>
              </a:rPr>
              <a:t>,</a:t>
            </a:r>
            <a:r>
              <a:rPr sz="2176" spc="-109" dirty="0">
                <a:latin typeface="Calibri"/>
                <a:cs typeface="Calibri"/>
              </a:rPr>
              <a:t> </a:t>
            </a:r>
            <a:r>
              <a:rPr sz="2176" i="1" spc="84" dirty="0">
                <a:latin typeface="Trebuchet MS"/>
                <a:cs typeface="Trebuchet MS"/>
              </a:rPr>
              <a:t>A</a:t>
            </a:r>
            <a:r>
              <a:rPr sz="2176" i="1" spc="-51" baseline="-11904" dirty="0">
                <a:latin typeface="Trebuchet MS"/>
                <a:cs typeface="Trebuchet MS"/>
              </a:rPr>
              <a:t>t</a:t>
            </a:r>
            <a:r>
              <a:rPr sz="2176" i="1" spc="-277" baseline="-11904" dirty="0">
                <a:latin typeface="Trebuchet MS"/>
                <a:cs typeface="Trebuchet MS"/>
              </a:rPr>
              <a:t> </a:t>
            </a:r>
            <a:r>
              <a:rPr sz="2176" spc="8" dirty="0">
                <a:latin typeface="Lucida Sans Unicode"/>
                <a:cs typeface="Lucida Sans Unicode"/>
              </a:rPr>
              <a:t>)</a:t>
            </a:r>
            <a:r>
              <a:rPr sz="2176" spc="-75" dirty="0">
                <a:latin typeface="Lucida Sans Unicode"/>
                <a:cs typeface="Lucida Sans Unicode"/>
              </a:rPr>
              <a:t> </a:t>
            </a:r>
            <a:r>
              <a:rPr sz="2176" spc="-17" dirty="0">
                <a:latin typeface="Georgia"/>
                <a:cs typeface="Georgia"/>
              </a:rPr>
              <a:t>=</a:t>
            </a:r>
            <a:r>
              <a:rPr sz="2176" spc="59" dirty="0">
                <a:latin typeface="Georgia"/>
                <a:cs typeface="Georgia"/>
              </a:rPr>
              <a:t> </a:t>
            </a:r>
            <a:r>
              <a:rPr sz="2176" i="1" spc="-75" dirty="0">
                <a:latin typeface="Trebuchet MS"/>
                <a:cs typeface="Trebuchet MS"/>
              </a:rPr>
              <a:t>p</a:t>
            </a:r>
            <a:r>
              <a:rPr sz="2176" i="1" spc="-151" dirty="0">
                <a:latin typeface="Trebuchet MS"/>
                <a:cs typeface="Trebuchet MS"/>
              </a:rPr>
              <a:t> </a:t>
            </a:r>
            <a:r>
              <a:rPr sz="2176" spc="8" dirty="0">
                <a:latin typeface="Lucida Sans Unicode"/>
                <a:cs typeface="Lucida Sans Unicode"/>
              </a:rPr>
              <a:t>(</a:t>
            </a:r>
            <a:r>
              <a:rPr sz="2176" i="1" spc="-134" dirty="0">
                <a:latin typeface="Trebuchet MS"/>
                <a:cs typeface="Trebuchet MS"/>
              </a:rPr>
              <a:t>r</a:t>
            </a:r>
            <a:r>
              <a:rPr sz="2176" i="1" spc="-343" dirty="0">
                <a:latin typeface="Trebuchet MS"/>
                <a:cs typeface="Trebuchet MS"/>
              </a:rPr>
              <a:t> </a:t>
            </a:r>
            <a:r>
              <a:rPr sz="2176" spc="-8" dirty="0">
                <a:latin typeface="Calibri"/>
                <a:cs typeface="Calibri"/>
              </a:rPr>
              <a:t>,</a:t>
            </a:r>
            <a:r>
              <a:rPr sz="2176" spc="-109" dirty="0">
                <a:latin typeface="Calibri"/>
                <a:cs typeface="Calibri"/>
              </a:rPr>
              <a:t> </a:t>
            </a:r>
            <a:r>
              <a:rPr sz="2176" i="1" spc="-42" dirty="0">
                <a:latin typeface="Trebuchet MS"/>
                <a:cs typeface="Trebuchet MS"/>
              </a:rPr>
              <a:t>s</a:t>
            </a:r>
            <a:r>
              <a:rPr sz="2176" i="1" spc="143" dirty="0">
                <a:latin typeface="Trebuchet MS"/>
                <a:cs typeface="Trebuchet MS"/>
              </a:rPr>
              <a:t> </a:t>
            </a:r>
            <a:r>
              <a:rPr sz="2176" spc="-311" dirty="0">
                <a:latin typeface="Lucida Sans Unicode"/>
                <a:cs typeface="Lucida Sans Unicode"/>
              </a:rPr>
              <a:t>|</a:t>
            </a:r>
            <a:r>
              <a:rPr sz="2176" spc="-42" dirty="0">
                <a:latin typeface="Lucida Sans Unicode"/>
                <a:cs typeface="Lucida Sans Unicode"/>
              </a:rPr>
              <a:t> </a:t>
            </a:r>
            <a:r>
              <a:rPr sz="2176" spc="191" dirty="0">
                <a:latin typeface="Lucida Sans Unicode"/>
                <a:cs typeface="Lucida Sans Unicode"/>
              </a:rPr>
              <a:t>H</a:t>
            </a:r>
            <a:r>
              <a:rPr sz="2176" i="1" spc="-51" baseline="-11904" dirty="0">
                <a:latin typeface="Trebuchet MS"/>
                <a:cs typeface="Trebuchet MS"/>
              </a:rPr>
              <a:t>t</a:t>
            </a:r>
            <a:r>
              <a:rPr sz="2176" i="1" spc="-301" baseline="-11904" dirty="0">
                <a:latin typeface="Trebuchet MS"/>
                <a:cs typeface="Trebuchet MS"/>
              </a:rPr>
              <a:t> </a:t>
            </a:r>
            <a:r>
              <a:rPr sz="2176" spc="-8" dirty="0">
                <a:latin typeface="Calibri"/>
                <a:cs typeface="Calibri"/>
              </a:rPr>
              <a:t>,</a:t>
            </a:r>
            <a:r>
              <a:rPr sz="2176" spc="-109" dirty="0">
                <a:latin typeface="Calibri"/>
                <a:cs typeface="Calibri"/>
              </a:rPr>
              <a:t> </a:t>
            </a:r>
            <a:r>
              <a:rPr sz="2176" i="1" spc="84" dirty="0">
                <a:latin typeface="Trebuchet MS"/>
                <a:cs typeface="Trebuchet MS"/>
              </a:rPr>
              <a:t>A</a:t>
            </a:r>
            <a:r>
              <a:rPr sz="2176" i="1" spc="-51" baseline="-11904" dirty="0">
                <a:latin typeface="Trebuchet MS"/>
                <a:cs typeface="Trebuchet MS"/>
              </a:rPr>
              <a:t>t</a:t>
            </a:r>
            <a:r>
              <a:rPr sz="2176" i="1" spc="-277" baseline="-11904" dirty="0">
                <a:latin typeface="Trebuchet MS"/>
                <a:cs typeface="Trebuchet MS"/>
              </a:rPr>
              <a:t> </a:t>
            </a:r>
            <a:r>
              <a:rPr sz="2176" spc="8" dirty="0">
                <a:latin typeface="Lucida Sans Unicode"/>
                <a:cs typeface="Lucida Sans Unicode"/>
              </a:rPr>
              <a:t>)</a:t>
            </a:r>
            <a:endParaRPr sz="2176" dirty="0">
              <a:latin typeface="Lucida Sans Unicode"/>
              <a:cs typeface="Lucida Sans Unicode"/>
            </a:endParaRPr>
          </a:p>
          <a:p>
            <a:pPr>
              <a:spcBef>
                <a:spcPts val="59"/>
              </a:spcBef>
            </a:pPr>
            <a:endParaRPr sz="2902" dirty="0">
              <a:latin typeface="Lucida Sans Unicode"/>
              <a:cs typeface="Lucida Sans Unicode"/>
            </a:endParaRPr>
          </a:p>
          <a:p>
            <a:pPr marL="607693" indent="-310942">
              <a:buClr>
                <a:srgbClr val="3333B2"/>
              </a:buClr>
              <a:buSzPct val="110526"/>
              <a:buFont typeface="Arial" panose="020B0604020202020204" pitchFamily="34" charset="0"/>
              <a:buChar char="•"/>
              <a:tabLst>
                <a:tab pos="554008" algn="l"/>
              </a:tabLst>
            </a:pPr>
            <a:r>
              <a:rPr sz="1814" spc="-25" dirty="0">
                <a:latin typeface="Georgia"/>
                <a:cs typeface="Georgia"/>
              </a:rPr>
              <a:t>This</a:t>
            </a:r>
            <a:r>
              <a:rPr sz="1814" spc="59" dirty="0">
                <a:latin typeface="Georgia"/>
                <a:cs typeface="Georgia"/>
              </a:rPr>
              <a:t> </a:t>
            </a:r>
            <a:r>
              <a:rPr sz="1814" spc="-17" dirty="0">
                <a:latin typeface="Georgia"/>
                <a:cs typeface="Georgia"/>
              </a:rPr>
              <a:t>means</a:t>
            </a:r>
            <a:r>
              <a:rPr sz="1814" spc="67" dirty="0">
                <a:latin typeface="Georgia"/>
                <a:cs typeface="Georgia"/>
              </a:rPr>
              <a:t> </a:t>
            </a:r>
            <a:r>
              <a:rPr sz="1814" spc="-8" dirty="0">
                <a:latin typeface="Georgia"/>
                <a:cs typeface="Georgia"/>
              </a:rPr>
              <a:t>that</a:t>
            </a:r>
            <a:r>
              <a:rPr sz="1814" spc="59" dirty="0">
                <a:latin typeface="Georgia"/>
                <a:cs typeface="Georgia"/>
              </a:rPr>
              <a:t> </a:t>
            </a:r>
            <a:r>
              <a:rPr sz="1814" dirty="0">
                <a:latin typeface="Georgia"/>
                <a:cs typeface="Georgia"/>
              </a:rPr>
              <a:t>the</a:t>
            </a:r>
            <a:r>
              <a:rPr sz="1814" spc="67" dirty="0">
                <a:latin typeface="Georgia"/>
                <a:cs typeface="Georgia"/>
              </a:rPr>
              <a:t> </a:t>
            </a:r>
            <a:r>
              <a:rPr sz="1814" dirty="0">
                <a:latin typeface="Georgia"/>
                <a:cs typeface="Georgia"/>
              </a:rPr>
              <a:t>state</a:t>
            </a:r>
            <a:r>
              <a:rPr sz="1814" spc="67" dirty="0">
                <a:latin typeface="Georgia"/>
                <a:cs typeface="Georgia"/>
              </a:rPr>
              <a:t> </a:t>
            </a:r>
            <a:r>
              <a:rPr sz="1814" spc="-17" dirty="0">
                <a:latin typeface="Georgia"/>
                <a:cs typeface="Georgia"/>
              </a:rPr>
              <a:t>contains</a:t>
            </a:r>
            <a:r>
              <a:rPr sz="1814" spc="59" dirty="0">
                <a:latin typeface="Georgia"/>
                <a:cs typeface="Georgia"/>
              </a:rPr>
              <a:t> </a:t>
            </a:r>
            <a:r>
              <a:rPr sz="1814" spc="-8" dirty="0">
                <a:latin typeface="Georgia"/>
                <a:cs typeface="Georgia"/>
              </a:rPr>
              <a:t>all</a:t>
            </a:r>
            <a:r>
              <a:rPr sz="1814" spc="67" dirty="0">
                <a:latin typeface="Georgia"/>
                <a:cs typeface="Georgia"/>
              </a:rPr>
              <a:t> </a:t>
            </a:r>
            <a:r>
              <a:rPr sz="1814" spc="25" dirty="0">
                <a:latin typeface="Georgia"/>
                <a:cs typeface="Georgia"/>
              </a:rPr>
              <a:t>we</a:t>
            </a:r>
            <a:r>
              <a:rPr sz="1814" spc="59" dirty="0">
                <a:latin typeface="Georgia"/>
                <a:cs typeface="Georgia"/>
              </a:rPr>
              <a:t> </a:t>
            </a:r>
            <a:r>
              <a:rPr sz="1814" dirty="0">
                <a:latin typeface="Georgia"/>
                <a:cs typeface="Georgia"/>
              </a:rPr>
              <a:t>need</a:t>
            </a:r>
            <a:r>
              <a:rPr sz="1814" spc="67" dirty="0">
                <a:latin typeface="Georgia"/>
                <a:cs typeface="Georgia"/>
              </a:rPr>
              <a:t> </a:t>
            </a:r>
            <a:r>
              <a:rPr sz="1814" spc="-8" dirty="0">
                <a:latin typeface="Georgia"/>
                <a:cs typeface="Georgia"/>
              </a:rPr>
              <a:t>to</a:t>
            </a:r>
            <a:r>
              <a:rPr sz="1814" spc="67" dirty="0">
                <a:latin typeface="Georgia"/>
                <a:cs typeface="Georgia"/>
              </a:rPr>
              <a:t> </a:t>
            </a:r>
            <a:r>
              <a:rPr sz="1814" spc="-8" dirty="0">
                <a:latin typeface="Georgia"/>
                <a:cs typeface="Georgia"/>
              </a:rPr>
              <a:t>know</a:t>
            </a:r>
            <a:r>
              <a:rPr sz="1814" spc="59" dirty="0">
                <a:latin typeface="Georgia"/>
                <a:cs typeface="Georgia"/>
              </a:rPr>
              <a:t> </a:t>
            </a:r>
            <a:r>
              <a:rPr sz="1814" spc="-25" dirty="0">
                <a:latin typeface="Georgia"/>
                <a:cs typeface="Georgia"/>
              </a:rPr>
              <a:t>from</a:t>
            </a:r>
            <a:r>
              <a:rPr sz="1814" spc="67" dirty="0">
                <a:latin typeface="Georgia"/>
                <a:cs typeface="Georgia"/>
              </a:rPr>
              <a:t> </a:t>
            </a:r>
            <a:r>
              <a:rPr sz="1814" dirty="0">
                <a:latin typeface="Georgia"/>
                <a:cs typeface="Georgia"/>
              </a:rPr>
              <a:t>the</a:t>
            </a:r>
            <a:r>
              <a:rPr sz="1814" spc="67" dirty="0">
                <a:latin typeface="Georgia"/>
                <a:cs typeface="Georgia"/>
              </a:rPr>
              <a:t> </a:t>
            </a:r>
            <a:r>
              <a:rPr sz="1814" spc="-17" dirty="0">
                <a:latin typeface="Georgia"/>
                <a:cs typeface="Georgia"/>
              </a:rPr>
              <a:t>history</a:t>
            </a:r>
            <a:endParaRPr sz="1814" dirty="0">
              <a:latin typeface="Georgia"/>
              <a:cs typeface="Georgia"/>
            </a:endParaRPr>
          </a:p>
          <a:p>
            <a:pPr marL="607693" indent="-310942">
              <a:spcBef>
                <a:spcPts val="597"/>
              </a:spcBef>
              <a:buClr>
                <a:srgbClr val="3333B2"/>
              </a:buClr>
              <a:buSzPct val="110526"/>
              <a:buFont typeface="Arial" panose="020B0604020202020204" pitchFamily="34" charset="0"/>
              <a:buChar char="•"/>
              <a:tabLst>
                <a:tab pos="554008" algn="l"/>
              </a:tabLst>
            </a:pPr>
            <a:r>
              <a:rPr sz="1814" spc="-25" dirty="0">
                <a:latin typeface="Georgia"/>
                <a:cs typeface="Georgia"/>
              </a:rPr>
              <a:t>Doesn’t</a:t>
            </a:r>
            <a:r>
              <a:rPr sz="1814" spc="75" dirty="0">
                <a:latin typeface="Georgia"/>
                <a:cs typeface="Georgia"/>
              </a:rPr>
              <a:t> </a:t>
            </a:r>
            <a:r>
              <a:rPr sz="1814" spc="-8" dirty="0">
                <a:latin typeface="Georgia"/>
                <a:cs typeface="Georgia"/>
              </a:rPr>
              <a:t>mean</a:t>
            </a:r>
            <a:r>
              <a:rPr sz="1814" spc="75" dirty="0">
                <a:latin typeface="Georgia"/>
                <a:cs typeface="Georgia"/>
              </a:rPr>
              <a:t> </a:t>
            </a:r>
            <a:r>
              <a:rPr sz="1814" spc="-17" dirty="0">
                <a:latin typeface="Georgia"/>
                <a:cs typeface="Georgia"/>
              </a:rPr>
              <a:t>it</a:t>
            </a:r>
            <a:r>
              <a:rPr sz="1814" spc="84" dirty="0">
                <a:latin typeface="Georgia"/>
                <a:cs typeface="Georgia"/>
              </a:rPr>
              <a:t> </a:t>
            </a:r>
            <a:r>
              <a:rPr sz="1814" spc="-17" dirty="0">
                <a:latin typeface="Georgia"/>
                <a:cs typeface="Georgia"/>
              </a:rPr>
              <a:t>contains</a:t>
            </a:r>
            <a:r>
              <a:rPr sz="1814" spc="75" dirty="0">
                <a:latin typeface="Georgia"/>
                <a:cs typeface="Georgia"/>
              </a:rPr>
              <a:t> </a:t>
            </a:r>
            <a:r>
              <a:rPr sz="1814" spc="-8" dirty="0">
                <a:latin typeface="Georgia"/>
                <a:cs typeface="Georgia"/>
              </a:rPr>
              <a:t>everything,</a:t>
            </a:r>
            <a:r>
              <a:rPr sz="1814" spc="84" dirty="0">
                <a:latin typeface="Georgia"/>
                <a:cs typeface="Georgia"/>
              </a:rPr>
              <a:t> </a:t>
            </a:r>
            <a:r>
              <a:rPr sz="1814" spc="-25" dirty="0">
                <a:latin typeface="Georgia"/>
                <a:cs typeface="Georgia"/>
              </a:rPr>
              <a:t>just</a:t>
            </a:r>
            <a:r>
              <a:rPr sz="1814" spc="75" dirty="0">
                <a:latin typeface="Georgia"/>
                <a:cs typeface="Georgia"/>
              </a:rPr>
              <a:t> </a:t>
            </a:r>
            <a:r>
              <a:rPr sz="1814" spc="-8" dirty="0">
                <a:latin typeface="Georgia"/>
                <a:cs typeface="Georgia"/>
              </a:rPr>
              <a:t>that</a:t>
            </a:r>
            <a:r>
              <a:rPr sz="1814" spc="84" dirty="0">
                <a:latin typeface="Georgia"/>
                <a:cs typeface="Georgia"/>
              </a:rPr>
              <a:t> </a:t>
            </a:r>
            <a:r>
              <a:rPr sz="1814" dirty="0">
                <a:latin typeface="Georgia"/>
                <a:cs typeface="Georgia"/>
              </a:rPr>
              <a:t>adding</a:t>
            </a:r>
            <a:r>
              <a:rPr sz="1814" spc="75" dirty="0">
                <a:latin typeface="Georgia"/>
                <a:cs typeface="Georgia"/>
              </a:rPr>
              <a:t> </a:t>
            </a:r>
            <a:r>
              <a:rPr sz="1814" spc="-25" dirty="0">
                <a:latin typeface="Georgia"/>
                <a:cs typeface="Georgia"/>
              </a:rPr>
              <a:t>more</a:t>
            </a:r>
            <a:r>
              <a:rPr sz="1814" spc="84" dirty="0">
                <a:latin typeface="Georgia"/>
                <a:cs typeface="Georgia"/>
              </a:rPr>
              <a:t> </a:t>
            </a:r>
            <a:r>
              <a:rPr sz="1814" spc="-17" dirty="0">
                <a:latin typeface="Georgia"/>
                <a:cs typeface="Georgia"/>
              </a:rPr>
              <a:t>history</a:t>
            </a:r>
            <a:r>
              <a:rPr sz="1814" spc="75" dirty="0">
                <a:latin typeface="Georgia"/>
                <a:cs typeface="Georgia"/>
              </a:rPr>
              <a:t> </a:t>
            </a:r>
            <a:r>
              <a:rPr sz="1814" spc="-17" dirty="0">
                <a:latin typeface="Georgia"/>
                <a:cs typeface="Georgia"/>
              </a:rPr>
              <a:t>doesn’t</a:t>
            </a:r>
            <a:r>
              <a:rPr sz="1814" spc="84" dirty="0">
                <a:latin typeface="Georgia"/>
                <a:cs typeface="Georgia"/>
              </a:rPr>
              <a:t> </a:t>
            </a:r>
            <a:r>
              <a:rPr sz="1814" spc="-8" dirty="0">
                <a:latin typeface="Georgia"/>
                <a:cs typeface="Georgia"/>
              </a:rPr>
              <a:t>help</a:t>
            </a:r>
            <a:endParaRPr sz="1814" dirty="0">
              <a:latin typeface="Georgia"/>
              <a:cs typeface="Georgia"/>
            </a:endParaRPr>
          </a:p>
          <a:p>
            <a:pPr marL="607693" indent="-310942">
              <a:spcBef>
                <a:spcPts val="597"/>
              </a:spcBef>
              <a:buClr>
                <a:srgbClr val="3333B2"/>
              </a:buClr>
              <a:buSzPct val="110526"/>
              <a:buFont typeface="Arial" panose="020B0604020202020204" pitchFamily="34" charset="0"/>
              <a:buChar char="•"/>
              <a:tabLst>
                <a:tab pos="554008" algn="l"/>
              </a:tabLst>
            </a:pPr>
            <a:r>
              <a:rPr sz="1814" spc="-25" dirty="0">
                <a:latin typeface="Georgia"/>
                <a:cs typeface="Georgia"/>
              </a:rPr>
              <a:t>Once the state is known, the history may be thrown away</a:t>
            </a:r>
          </a:p>
          <a:p>
            <a:pPr marL="996726" lvl="1" indent="-259118">
              <a:lnSpc>
                <a:spcPts val="1698"/>
              </a:lnSpc>
              <a:spcBef>
                <a:spcPts val="395"/>
              </a:spcBef>
              <a:buClr>
                <a:srgbClr val="3333B2"/>
              </a:buClr>
              <a:buSzPct val="111764"/>
              <a:buFont typeface="Arial" panose="020B0604020202020204" pitchFamily="34" charset="0"/>
              <a:buChar char="•"/>
              <a:tabLst>
                <a:tab pos="979921" algn="l"/>
              </a:tabLst>
            </a:pPr>
            <a:r>
              <a:rPr sz="1632" dirty="0">
                <a:latin typeface="Georgia"/>
                <a:cs typeface="Georgia"/>
              </a:rPr>
              <a:t>The</a:t>
            </a:r>
            <a:r>
              <a:rPr sz="1632" spc="51" dirty="0">
                <a:latin typeface="Georgia"/>
                <a:cs typeface="Georgia"/>
              </a:rPr>
              <a:t> </a:t>
            </a:r>
            <a:r>
              <a:rPr sz="1632" spc="8" dirty="0">
                <a:latin typeface="Georgia"/>
                <a:cs typeface="Georgia"/>
              </a:rPr>
              <a:t>full</a:t>
            </a:r>
            <a:r>
              <a:rPr sz="1632" spc="59" dirty="0">
                <a:latin typeface="Georgia"/>
                <a:cs typeface="Georgia"/>
              </a:rPr>
              <a:t> </a:t>
            </a:r>
            <a:r>
              <a:rPr sz="1632" spc="-8" dirty="0">
                <a:latin typeface="Georgia"/>
                <a:cs typeface="Georgia"/>
              </a:rPr>
              <a:t>environment</a:t>
            </a:r>
            <a:r>
              <a:rPr sz="1632" spc="59" dirty="0">
                <a:latin typeface="Georgia"/>
                <a:cs typeface="Georgia"/>
              </a:rPr>
              <a:t> </a:t>
            </a:r>
            <a:r>
              <a:rPr sz="1632" spc="294" dirty="0">
                <a:latin typeface="Georgia"/>
                <a:cs typeface="Georgia"/>
              </a:rPr>
              <a:t>+</a:t>
            </a:r>
            <a:r>
              <a:rPr sz="1632" spc="59" dirty="0">
                <a:latin typeface="Georgia"/>
                <a:cs typeface="Georgia"/>
              </a:rPr>
              <a:t> </a:t>
            </a:r>
            <a:r>
              <a:rPr sz="1632" spc="8" dirty="0">
                <a:latin typeface="Georgia"/>
                <a:cs typeface="Georgia"/>
              </a:rPr>
              <a:t>agent</a:t>
            </a:r>
            <a:r>
              <a:rPr sz="1632" spc="59" dirty="0">
                <a:latin typeface="Georgia"/>
                <a:cs typeface="Georgia"/>
              </a:rPr>
              <a:t> </a:t>
            </a:r>
            <a:r>
              <a:rPr sz="1632" dirty="0">
                <a:latin typeface="Georgia"/>
                <a:cs typeface="Georgia"/>
              </a:rPr>
              <a:t>state</a:t>
            </a:r>
            <a:r>
              <a:rPr sz="1632" spc="51" dirty="0">
                <a:latin typeface="Georgia"/>
                <a:cs typeface="Georgia"/>
              </a:rPr>
              <a:t> </a:t>
            </a:r>
            <a:r>
              <a:rPr sz="1632" spc="-25" dirty="0">
                <a:latin typeface="Georgia"/>
                <a:cs typeface="Georgia"/>
              </a:rPr>
              <a:t>is</a:t>
            </a:r>
            <a:r>
              <a:rPr sz="1632" spc="59" dirty="0">
                <a:latin typeface="Georgia"/>
                <a:cs typeface="Georgia"/>
              </a:rPr>
              <a:t> </a:t>
            </a:r>
            <a:r>
              <a:rPr sz="1632" spc="-17" dirty="0">
                <a:latin typeface="Georgia"/>
                <a:cs typeface="Georgia"/>
              </a:rPr>
              <a:t>Markov</a:t>
            </a:r>
            <a:r>
              <a:rPr sz="1632" spc="59" dirty="0">
                <a:latin typeface="Georgia"/>
                <a:cs typeface="Georgia"/>
              </a:rPr>
              <a:t> </a:t>
            </a:r>
            <a:r>
              <a:rPr sz="1632" dirty="0">
                <a:latin typeface="Georgia"/>
                <a:cs typeface="Georgia"/>
              </a:rPr>
              <a:t>(but</a:t>
            </a:r>
            <a:r>
              <a:rPr sz="1632" spc="59" dirty="0">
                <a:latin typeface="Georgia"/>
                <a:cs typeface="Georgia"/>
              </a:rPr>
              <a:t> </a:t>
            </a:r>
            <a:r>
              <a:rPr sz="1632" spc="25" dirty="0">
                <a:latin typeface="Georgia"/>
                <a:cs typeface="Georgia"/>
              </a:rPr>
              <a:t>large)</a:t>
            </a:r>
            <a:endParaRPr sz="1632" dirty="0">
              <a:latin typeface="Georgia"/>
              <a:cs typeface="Georgia"/>
            </a:endParaRPr>
          </a:p>
          <a:p>
            <a:pPr marL="996726" lvl="1" indent="-259118">
              <a:lnSpc>
                <a:spcPts val="1900"/>
              </a:lnSpc>
              <a:buClr>
                <a:srgbClr val="3333B2"/>
              </a:buClr>
              <a:buSzPct val="111764"/>
              <a:buFont typeface="Arial" panose="020B0604020202020204" pitchFamily="34" charset="0"/>
              <a:buChar char="•"/>
              <a:tabLst>
                <a:tab pos="979921" algn="l"/>
              </a:tabLst>
            </a:pPr>
            <a:r>
              <a:rPr sz="1632" dirty="0">
                <a:latin typeface="Georgia"/>
                <a:cs typeface="Georgia"/>
              </a:rPr>
              <a:t>The</a:t>
            </a:r>
            <a:r>
              <a:rPr sz="1632" spc="51" dirty="0">
                <a:latin typeface="Georgia"/>
                <a:cs typeface="Georgia"/>
              </a:rPr>
              <a:t> </a:t>
            </a:r>
            <a:r>
              <a:rPr sz="1632" spc="8" dirty="0">
                <a:latin typeface="Georgia"/>
                <a:cs typeface="Georgia"/>
              </a:rPr>
              <a:t>full</a:t>
            </a:r>
            <a:r>
              <a:rPr sz="1632" spc="51" dirty="0">
                <a:latin typeface="Georgia"/>
                <a:cs typeface="Georgia"/>
              </a:rPr>
              <a:t> </a:t>
            </a:r>
            <a:r>
              <a:rPr sz="1632" spc="-8" dirty="0">
                <a:latin typeface="Georgia"/>
                <a:cs typeface="Georgia"/>
              </a:rPr>
              <a:t>history</a:t>
            </a:r>
            <a:r>
              <a:rPr sz="1632" spc="51" dirty="0">
                <a:latin typeface="Georgia"/>
                <a:cs typeface="Georgia"/>
              </a:rPr>
              <a:t> </a:t>
            </a:r>
            <a:r>
              <a:rPr sz="1814" spc="75" dirty="0">
                <a:latin typeface="Lucida Sans Unicode"/>
                <a:cs typeface="Lucida Sans Unicode"/>
              </a:rPr>
              <a:t>H</a:t>
            </a:r>
            <a:r>
              <a:rPr sz="2176" i="1" spc="112" baseline="-11904" dirty="0">
                <a:latin typeface="Trebuchet MS"/>
                <a:cs typeface="Trebuchet MS"/>
              </a:rPr>
              <a:t>t</a:t>
            </a:r>
            <a:r>
              <a:rPr sz="2176" i="1" spc="315" baseline="-11904" dirty="0">
                <a:latin typeface="Trebuchet MS"/>
                <a:cs typeface="Trebuchet MS"/>
              </a:rPr>
              <a:t> </a:t>
            </a:r>
            <a:r>
              <a:rPr sz="1632" spc="-25" dirty="0">
                <a:latin typeface="Georgia"/>
                <a:cs typeface="Georgia"/>
              </a:rPr>
              <a:t>is</a:t>
            </a:r>
            <a:r>
              <a:rPr sz="1632" spc="51" dirty="0">
                <a:latin typeface="Georgia"/>
                <a:cs typeface="Georgia"/>
              </a:rPr>
              <a:t> </a:t>
            </a:r>
            <a:r>
              <a:rPr sz="1632" spc="-17" dirty="0">
                <a:latin typeface="Georgia"/>
                <a:cs typeface="Georgia"/>
              </a:rPr>
              <a:t>Markov</a:t>
            </a:r>
            <a:r>
              <a:rPr sz="1632" spc="51" dirty="0">
                <a:latin typeface="Georgia"/>
                <a:cs typeface="Georgia"/>
              </a:rPr>
              <a:t> </a:t>
            </a:r>
            <a:r>
              <a:rPr sz="1632" dirty="0">
                <a:latin typeface="Georgia"/>
                <a:cs typeface="Georgia"/>
              </a:rPr>
              <a:t>(but</a:t>
            </a:r>
            <a:r>
              <a:rPr sz="1632" spc="51" dirty="0">
                <a:latin typeface="Georgia"/>
                <a:cs typeface="Georgia"/>
              </a:rPr>
              <a:t> </a:t>
            </a:r>
            <a:r>
              <a:rPr sz="1632" dirty="0">
                <a:latin typeface="Georgia"/>
                <a:cs typeface="Georgia"/>
              </a:rPr>
              <a:t>keeps</a:t>
            </a:r>
            <a:r>
              <a:rPr sz="1632" spc="51" dirty="0">
                <a:latin typeface="Georgia"/>
                <a:cs typeface="Georgia"/>
              </a:rPr>
              <a:t> </a:t>
            </a:r>
            <a:r>
              <a:rPr sz="1632" spc="17" dirty="0">
                <a:latin typeface="Georgia"/>
                <a:cs typeface="Georgia"/>
              </a:rPr>
              <a:t>growing)</a:t>
            </a:r>
            <a:endParaRPr sz="1632" dirty="0">
              <a:latin typeface="Georgia"/>
              <a:cs typeface="Georgia"/>
            </a:endParaRPr>
          </a:p>
          <a:p>
            <a:pPr marL="607693" indent="-310942">
              <a:spcBef>
                <a:spcPts val="427"/>
              </a:spcBef>
              <a:buClr>
                <a:srgbClr val="3333B2"/>
              </a:buClr>
              <a:buSzPct val="110526"/>
              <a:buFont typeface="Arial" panose="020B0604020202020204" pitchFamily="34" charset="0"/>
              <a:buChar char="•"/>
              <a:tabLst>
                <a:tab pos="554008" algn="l"/>
              </a:tabLst>
            </a:pPr>
            <a:r>
              <a:rPr sz="1814" spc="-25" dirty="0">
                <a:latin typeface="Georgia"/>
                <a:cs typeface="Georgia"/>
              </a:rPr>
              <a:t>Typically,</a:t>
            </a:r>
            <a:r>
              <a:rPr sz="1814" spc="51"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agent</a:t>
            </a:r>
            <a:r>
              <a:rPr sz="1814" spc="51" dirty="0">
                <a:latin typeface="Georgia"/>
                <a:cs typeface="Georgia"/>
              </a:rPr>
              <a:t> </a:t>
            </a:r>
            <a:r>
              <a:rPr sz="1814" dirty="0">
                <a:latin typeface="Georgia"/>
                <a:cs typeface="Georgia"/>
              </a:rPr>
              <a:t>state</a:t>
            </a:r>
            <a:r>
              <a:rPr sz="1814" spc="59" dirty="0">
                <a:latin typeface="Georgia"/>
                <a:cs typeface="Georgia"/>
              </a:rPr>
              <a:t> </a:t>
            </a:r>
            <a:r>
              <a:rPr sz="2176" i="1" spc="42" dirty="0">
                <a:latin typeface="Trebuchet MS"/>
                <a:cs typeface="Trebuchet MS"/>
              </a:rPr>
              <a:t>S</a:t>
            </a:r>
            <a:r>
              <a:rPr sz="2176" i="1" spc="63" baseline="-11904" dirty="0">
                <a:latin typeface="Trebuchet MS"/>
                <a:cs typeface="Trebuchet MS"/>
              </a:rPr>
              <a:t>t</a:t>
            </a:r>
            <a:r>
              <a:rPr sz="2176" i="1" spc="378" baseline="-11904" dirty="0">
                <a:latin typeface="Trebuchet MS"/>
                <a:cs typeface="Trebuchet MS"/>
              </a:rPr>
              <a:t> </a:t>
            </a:r>
            <a:r>
              <a:rPr sz="1814" spc="-34" dirty="0">
                <a:latin typeface="Georgia"/>
                <a:cs typeface="Georgia"/>
              </a:rPr>
              <a:t>is</a:t>
            </a:r>
            <a:r>
              <a:rPr sz="1814" spc="51" dirty="0">
                <a:latin typeface="Georgia"/>
                <a:cs typeface="Georgia"/>
              </a:rPr>
              <a:t> </a:t>
            </a:r>
            <a:r>
              <a:rPr sz="1814" spc="-17" dirty="0">
                <a:latin typeface="Georgia"/>
                <a:cs typeface="Georgia"/>
              </a:rPr>
              <a:t>some</a:t>
            </a:r>
            <a:r>
              <a:rPr sz="1814" spc="51" dirty="0">
                <a:latin typeface="Georgia"/>
                <a:cs typeface="Georgia"/>
              </a:rPr>
              <a:t> </a:t>
            </a:r>
            <a:r>
              <a:rPr sz="1814" spc="-25" dirty="0">
                <a:latin typeface="Georgia"/>
                <a:cs typeface="Georgia"/>
              </a:rPr>
              <a:t>compression</a:t>
            </a:r>
            <a:r>
              <a:rPr sz="1814" spc="59" dirty="0">
                <a:latin typeface="Georgia"/>
                <a:cs typeface="Georgia"/>
              </a:rPr>
              <a:t> </a:t>
            </a:r>
            <a:r>
              <a:rPr sz="1814" spc="-17" dirty="0">
                <a:latin typeface="Georgia"/>
                <a:cs typeface="Georgia"/>
              </a:rPr>
              <a:t>of</a:t>
            </a:r>
            <a:r>
              <a:rPr sz="1814" spc="51" dirty="0">
                <a:latin typeface="Georgia"/>
                <a:cs typeface="Georgia"/>
              </a:rPr>
              <a:t> </a:t>
            </a:r>
            <a:r>
              <a:rPr sz="2176" spc="84" dirty="0">
                <a:latin typeface="Lucida Sans Unicode"/>
                <a:cs typeface="Lucida Sans Unicode"/>
              </a:rPr>
              <a:t>H</a:t>
            </a:r>
            <a:r>
              <a:rPr sz="2176" i="1" spc="126" baseline="-11904" dirty="0">
                <a:latin typeface="Trebuchet MS"/>
                <a:cs typeface="Trebuchet MS"/>
              </a:rPr>
              <a:t>t</a:t>
            </a:r>
            <a:endParaRPr sz="2176" baseline="-11904" dirty="0">
              <a:latin typeface="Trebuchet MS"/>
              <a:cs typeface="Trebuchet MS"/>
            </a:endParaRPr>
          </a:p>
          <a:p>
            <a:pPr marL="607693" indent="-310942">
              <a:spcBef>
                <a:spcPts val="479"/>
              </a:spcBef>
              <a:buClr>
                <a:srgbClr val="3333B2"/>
              </a:buClr>
              <a:buSzPct val="110526"/>
              <a:buFont typeface="Arial" panose="020B0604020202020204" pitchFamily="34" charset="0"/>
              <a:buChar char="•"/>
              <a:tabLst>
                <a:tab pos="554008" algn="l"/>
              </a:tabLst>
            </a:pPr>
            <a:r>
              <a:rPr sz="1814" spc="-8" dirty="0">
                <a:latin typeface="Georgia"/>
                <a:cs typeface="Georgia"/>
              </a:rPr>
              <a:t>Note:</a:t>
            </a:r>
            <a:r>
              <a:rPr sz="1814" spc="134" dirty="0">
                <a:latin typeface="Georgia"/>
                <a:cs typeface="Georgia"/>
              </a:rPr>
              <a:t> </a:t>
            </a:r>
            <a:r>
              <a:rPr sz="1814" spc="25" dirty="0">
                <a:latin typeface="Georgia"/>
                <a:cs typeface="Georgia"/>
              </a:rPr>
              <a:t>we</a:t>
            </a:r>
            <a:r>
              <a:rPr sz="1814" spc="59" dirty="0">
                <a:latin typeface="Georgia"/>
                <a:cs typeface="Georgia"/>
              </a:rPr>
              <a:t> </a:t>
            </a:r>
            <a:r>
              <a:rPr sz="1814" spc="-8" dirty="0">
                <a:latin typeface="Georgia"/>
                <a:cs typeface="Georgia"/>
              </a:rPr>
              <a:t>use</a:t>
            </a:r>
            <a:r>
              <a:rPr sz="1814" spc="59" dirty="0">
                <a:latin typeface="Georgia"/>
                <a:cs typeface="Georgia"/>
              </a:rPr>
              <a:t> </a:t>
            </a:r>
            <a:r>
              <a:rPr sz="2176" i="1" spc="42" dirty="0">
                <a:latin typeface="Trebuchet MS"/>
                <a:cs typeface="Trebuchet MS"/>
              </a:rPr>
              <a:t>S</a:t>
            </a:r>
            <a:r>
              <a:rPr sz="2176" i="1" spc="63" baseline="-11904" dirty="0">
                <a:latin typeface="Trebuchet MS"/>
                <a:cs typeface="Trebuchet MS"/>
              </a:rPr>
              <a:t>t</a:t>
            </a:r>
            <a:r>
              <a:rPr sz="2176" i="1" spc="390" baseline="-11904" dirty="0">
                <a:latin typeface="Trebuchet MS"/>
                <a:cs typeface="Trebuchet MS"/>
              </a:rPr>
              <a:t> </a:t>
            </a:r>
            <a:r>
              <a:rPr sz="1814" spc="-8" dirty="0">
                <a:latin typeface="Georgia"/>
                <a:cs typeface="Georgia"/>
              </a:rPr>
              <a:t>to</a:t>
            </a:r>
            <a:r>
              <a:rPr sz="1814" spc="59" dirty="0">
                <a:latin typeface="Georgia"/>
                <a:cs typeface="Georgia"/>
              </a:rPr>
              <a:t> </a:t>
            </a:r>
            <a:r>
              <a:rPr sz="1814" dirty="0">
                <a:latin typeface="Georgia"/>
                <a:cs typeface="Georgia"/>
              </a:rPr>
              <a:t>denote</a:t>
            </a:r>
            <a:r>
              <a:rPr sz="1814" spc="59" dirty="0">
                <a:latin typeface="Georgia"/>
                <a:cs typeface="Georgia"/>
              </a:rPr>
              <a:t> </a:t>
            </a:r>
            <a:r>
              <a:rPr sz="1814" dirty="0">
                <a:latin typeface="Georgia"/>
                <a:cs typeface="Georgia"/>
              </a:rPr>
              <a:t>the</a:t>
            </a:r>
            <a:r>
              <a:rPr sz="1814" spc="59" dirty="0">
                <a:latin typeface="Georgia"/>
                <a:cs typeface="Georgia"/>
              </a:rPr>
              <a:t> </a:t>
            </a:r>
            <a:r>
              <a:rPr sz="1814" b="1" spc="17" dirty="0">
                <a:solidFill>
                  <a:srgbClr val="0046FF"/>
                </a:solidFill>
                <a:latin typeface="Cambria"/>
                <a:cs typeface="Cambria"/>
              </a:rPr>
              <a:t>agent</a:t>
            </a:r>
            <a:r>
              <a:rPr sz="1814" b="1" spc="126" dirty="0">
                <a:solidFill>
                  <a:srgbClr val="0046FF"/>
                </a:solidFill>
                <a:latin typeface="Cambria"/>
                <a:cs typeface="Cambria"/>
              </a:rPr>
              <a:t> </a:t>
            </a:r>
            <a:r>
              <a:rPr sz="1814" b="1" spc="8" dirty="0">
                <a:solidFill>
                  <a:srgbClr val="0046FF"/>
                </a:solidFill>
                <a:latin typeface="Cambria"/>
                <a:cs typeface="Cambria"/>
              </a:rPr>
              <a:t>state</a:t>
            </a:r>
            <a:r>
              <a:rPr sz="1814" spc="8" dirty="0">
                <a:latin typeface="Georgia"/>
                <a:cs typeface="Georgia"/>
              </a:rPr>
              <a:t>,</a:t>
            </a:r>
            <a:r>
              <a:rPr sz="1814" spc="59" dirty="0">
                <a:latin typeface="Georgia"/>
                <a:cs typeface="Georgia"/>
              </a:rPr>
              <a:t> </a:t>
            </a:r>
            <a:r>
              <a:rPr sz="1814" spc="-17" dirty="0">
                <a:latin typeface="Georgia"/>
                <a:cs typeface="Georgia"/>
              </a:rPr>
              <a:t>not</a:t>
            </a:r>
            <a:r>
              <a:rPr sz="1814" spc="59" dirty="0">
                <a:latin typeface="Georgia"/>
                <a:cs typeface="Georgia"/>
              </a:rPr>
              <a:t> </a:t>
            </a:r>
            <a:r>
              <a:rPr sz="1814" dirty="0">
                <a:latin typeface="Georgia"/>
                <a:cs typeface="Georgia"/>
              </a:rPr>
              <a:t>the</a:t>
            </a:r>
            <a:r>
              <a:rPr sz="1814" spc="59" dirty="0">
                <a:latin typeface="Georgia"/>
                <a:cs typeface="Georgia"/>
              </a:rPr>
              <a:t> </a:t>
            </a:r>
            <a:r>
              <a:rPr sz="1814" b="1" spc="-8" dirty="0">
                <a:solidFill>
                  <a:srgbClr val="0046FF"/>
                </a:solidFill>
                <a:latin typeface="Cambria"/>
                <a:cs typeface="Cambria"/>
              </a:rPr>
              <a:t>environment</a:t>
            </a:r>
            <a:r>
              <a:rPr sz="1814" b="1" spc="118" dirty="0">
                <a:solidFill>
                  <a:srgbClr val="0046FF"/>
                </a:solidFill>
                <a:latin typeface="Cambria"/>
                <a:cs typeface="Cambria"/>
              </a:rPr>
              <a:t> </a:t>
            </a:r>
            <a:r>
              <a:rPr sz="1814" b="1" spc="8" dirty="0">
                <a:solidFill>
                  <a:srgbClr val="0046FF"/>
                </a:solidFill>
                <a:latin typeface="Cambria"/>
                <a:cs typeface="Cambria"/>
              </a:rPr>
              <a:t>state</a:t>
            </a:r>
            <a:endParaRPr sz="1814" dirty="0">
              <a:latin typeface="Cambria"/>
              <a:cs typeface="Cambria"/>
            </a:endParaRPr>
          </a:p>
        </p:txBody>
      </p:sp>
      <p:sp>
        <p:nvSpPr>
          <p:cNvPr id="4" name="Rectangle 3">
            <a:extLst>
              <a:ext uri="{FF2B5EF4-FFF2-40B4-BE49-F238E27FC236}">
                <a16:creationId xmlns:a16="http://schemas.microsoft.com/office/drawing/2014/main" id="{A5BBA5CD-32CC-DA07-FA16-01431D4E3D24}"/>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E65FCE6-968E-986C-4A6E-E7CFABFBCB2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35D0C1F8-C6E4-9C6A-4E35-D96A73B3109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72086799"/>
      </p:ext>
    </p:extLst>
  </p:cSld>
  <p:clrMapOvr>
    <a:masterClrMapping/>
  </p:clrMapOvr>
  <p:transition>
    <p:cu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50078" y="727979"/>
            <a:ext cx="7330675"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a:cs typeface="Georgia"/>
              </a:rPr>
              <a:t>Partially</a:t>
            </a:r>
            <a:r>
              <a:rPr sz="3264" spc="51" dirty="0">
                <a:solidFill>
                  <a:srgbClr val="3333B2"/>
                </a:solidFill>
                <a:latin typeface="Georgia"/>
                <a:cs typeface="Georgia"/>
              </a:rPr>
              <a:t> </a:t>
            </a:r>
            <a:r>
              <a:rPr sz="3264" spc="-51" dirty="0">
                <a:solidFill>
                  <a:srgbClr val="3333B2"/>
                </a:solidFill>
                <a:latin typeface="Georgia"/>
                <a:cs typeface="Georgia"/>
              </a:rPr>
              <a:t>Observable</a:t>
            </a:r>
            <a:r>
              <a:rPr sz="3264" spc="59" dirty="0">
                <a:solidFill>
                  <a:srgbClr val="3333B2"/>
                </a:solidFill>
                <a:latin typeface="Georgia"/>
                <a:cs typeface="Georgia"/>
              </a:rPr>
              <a:t> </a:t>
            </a:r>
            <a:r>
              <a:rPr sz="3264" spc="-67" dirty="0">
                <a:solidFill>
                  <a:srgbClr val="3333B2"/>
                </a:solidFill>
                <a:latin typeface="Georgia"/>
                <a:cs typeface="Georgia"/>
              </a:rPr>
              <a:t>Environments</a:t>
            </a:r>
            <a:endParaRPr sz="3264" dirty="0">
              <a:latin typeface="Georgia"/>
              <a:cs typeface="Georgia"/>
            </a:endParaRPr>
          </a:p>
        </p:txBody>
      </p:sp>
      <p:sp>
        <p:nvSpPr>
          <p:cNvPr id="3" name="object 3"/>
          <p:cNvSpPr txBox="1"/>
          <p:nvPr/>
        </p:nvSpPr>
        <p:spPr>
          <a:xfrm>
            <a:off x="1654933" y="1463139"/>
            <a:ext cx="9120967" cy="3334462"/>
          </a:xfrm>
          <a:prstGeom prst="rect">
            <a:avLst/>
          </a:prstGeom>
        </p:spPr>
        <p:txBody>
          <a:bodyPr vert="horz" wrap="square" lIns="0" tIns="59777" rIns="0" bIns="0" rtlCol="0">
            <a:spAutoFit/>
          </a:bodyPr>
          <a:lstStyle/>
          <a:p>
            <a:pPr marL="373922" indent="-310942">
              <a:spcBef>
                <a:spcPts val="471"/>
              </a:spcBef>
              <a:buClr>
                <a:srgbClr val="3333B2"/>
              </a:buClr>
              <a:buSzPct val="110526"/>
              <a:buFont typeface="Arial" panose="020B0604020202020204" pitchFamily="34" charset="0"/>
              <a:buChar char="•"/>
              <a:tabLst>
                <a:tab pos="319168" algn="l"/>
              </a:tabLst>
            </a:pPr>
            <a:r>
              <a:rPr sz="2176" b="1" spc="-25" dirty="0">
                <a:solidFill>
                  <a:srgbClr val="0046FF"/>
                </a:solidFill>
                <a:latin typeface="Cambria"/>
                <a:cs typeface="Cambria"/>
              </a:rPr>
              <a:t>Partial</a:t>
            </a:r>
            <a:r>
              <a:rPr sz="2176" b="1" spc="109" dirty="0">
                <a:solidFill>
                  <a:srgbClr val="0046FF"/>
                </a:solidFill>
                <a:latin typeface="Cambria"/>
                <a:cs typeface="Cambria"/>
              </a:rPr>
              <a:t> </a:t>
            </a:r>
            <a:r>
              <a:rPr sz="2176" b="1" dirty="0">
                <a:solidFill>
                  <a:srgbClr val="0046FF"/>
                </a:solidFill>
                <a:latin typeface="Cambria"/>
                <a:cs typeface="Cambria"/>
              </a:rPr>
              <a:t>observability</a:t>
            </a:r>
            <a:r>
              <a:rPr sz="2176" dirty="0">
                <a:latin typeface="Georgia"/>
                <a:cs typeface="Georgia"/>
              </a:rPr>
              <a:t>:</a:t>
            </a:r>
            <a:r>
              <a:rPr sz="2176" spc="134" dirty="0">
                <a:latin typeface="Georgia"/>
                <a:cs typeface="Georgia"/>
              </a:rPr>
              <a:t> </a:t>
            </a:r>
            <a:r>
              <a:rPr sz="2176" spc="-8" dirty="0">
                <a:latin typeface="Georgia"/>
                <a:cs typeface="Georgia"/>
              </a:rPr>
              <a:t>The</a:t>
            </a:r>
            <a:r>
              <a:rPr sz="2176" spc="51" dirty="0">
                <a:latin typeface="Georgia"/>
                <a:cs typeface="Georgia"/>
              </a:rPr>
              <a:t> </a:t>
            </a:r>
            <a:r>
              <a:rPr sz="2176" spc="-17" dirty="0">
                <a:latin typeface="Georgia"/>
                <a:cs typeface="Georgia"/>
              </a:rPr>
              <a:t>observations</a:t>
            </a:r>
            <a:r>
              <a:rPr sz="2176" spc="59" dirty="0">
                <a:latin typeface="Georgia"/>
                <a:cs typeface="Georgia"/>
              </a:rPr>
              <a:t> </a:t>
            </a:r>
            <a:r>
              <a:rPr sz="2176" dirty="0">
                <a:latin typeface="Georgia"/>
                <a:cs typeface="Georgia"/>
              </a:rPr>
              <a:t>are</a:t>
            </a:r>
            <a:r>
              <a:rPr sz="2176" spc="59" dirty="0">
                <a:latin typeface="Georgia"/>
                <a:cs typeface="Georgia"/>
              </a:rPr>
              <a:t> </a:t>
            </a:r>
            <a:r>
              <a:rPr sz="2176" spc="-17" dirty="0">
                <a:latin typeface="Georgia"/>
                <a:cs typeface="Georgia"/>
              </a:rPr>
              <a:t>not</a:t>
            </a:r>
            <a:r>
              <a:rPr sz="2176" spc="51" dirty="0">
                <a:latin typeface="Georgia"/>
                <a:cs typeface="Georgia"/>
              </a:rPr>
              <a:t> </a:t>
            </a:r>
            <a:r>
              <a:rPr sz="2176" spc="-17" dirty="0">
                <a:latin typeface="Georgia"/>
                <a:cs typeface="Georgia"/>
              </a:rPr>
              <a:t>Markovian</a:t>
            </a:r>
            <a:endParaRPr sz="2176" dirty="0">
              <a:latin typeface="Georgia"/>
              <a:cs typeface="Georgia"/>
            </a:endParaRPr>
          </a:p>
          <a:p>
            <a:pPr marL="813712" lvl="1" indent="-310942">
              <a:spcBef>
                <a:spcPts val="427"/>
              </a:spcBef>
              <a:buClr>
                <a:srgbClr val="3333B2"/>
              </a:buClr>
              <a:buSzPct val="111764"/>
              <a:buFont typeface="Arial" panose="020B0604020202020204" pitchFamily="34" charset="0"/>
              <a:buChar char="•"/>
              <a:tabLst>
                <a:tab pos="745081" algn="l"/>
              </a:tabLst>
            </a:pPr>
            <a:r>
              <a:rPr sz="1814" spc="-25" dirty="0">
                <a:latin typeface="Georgia"/>
                <a:cs typeface="Georgia"/>
              </a:rPr>
              <a:t>A</a:t>
            </a:r>
            <a:r>
              <a:rPr sz="1814" spc="59" dirty="0">
                <a:latin typeface="Georgia"/>
                <a:cs typeface="Georgia"/>
              </a:rPr>
              <a:t> </a:t>
            </a:r>
            <a:r>
              <a:rPr sz="1814" spc="-8" dirty="0">
                <a:latin typeface="Georgia"/>
                <a:cs typeface="Georgia"/>
              </a:rPr>
              <a:t>robot</a:t>
            </a:r>
            <a:r>
              <a:rPr sz="1814" spc="67" dirty="0">
                <a:latin typeface="Georgia"/>
                <a:cs typeface="Georgia"/>
              </a:rPr>
              <a:t> </a:t>
            </a:r>
            <a:r>
              <a:rPr sz="1814" spc="8" dirty="0">
                <a:latin typeface="Georgia"/>
                <a:cs typeface="Georgia"/>
              </a:rPr>
              <a:t>with</a:t>
            </a:r>
            <a:r>
              <a:rPr sz="1814" spc="59" dirty="0">
                <a:latin typeface="Georgia"/>
                <a:cs typeface="Georgia"/>
              </a:rPr>
              <a:t> </a:t>
            </a:r>
            <a:r>
              <a:rPr sz="1814" dirty="0">
                <a:latin typeface="Georgia"/>
                <a:cs typeface="Georgia"/>
              </a:rPr>
              <a:t>camera</a:t>
            </a:r>
            <a:r>
              <a:rPr sz="1814" spc="67" dirty="0">
                <a:latin typeface="Georgia"/>
                <a:cs typeface="Georgia"/>
              </a:rPr>
              <a:t> </a:t>
            </a:r>
            <a:r>
              <a:rPr sz="1814" spc="-17" dirty="0">
                <a:latin typeface="Georgia"/>
                <a:cs typeface="Georgia"/>
              </a:rPr>
              <a:t>vision</a:t>
            </a:r>
            <a:r>
              <a:rPr sz="1814" spc="67" dirty="0">
                <a:latin typeface="Georgia"/>
                <a:cs typeface="Georgia"/>
              </a:rPr>
              <a:t> </a:t>
            </a:r>
            <a:r>
              <a:rPr sz="1814" spc="-25" dirty="0">
                <a:latin typeface="Georgia"/>
                <a:cs typeface="Georgia"/>
              </a:rPr>
              <a:t>isn’t</a:t>
            </a:r>
            <a:r>
              <a:rPr sz="1814" spc="59" dirty="0">
                <a:latin typeface="Georgia"/>
                <a:cs typeface="Georgia"/>
              </a:rPr>
              <a:t> </a:t>
            </a:r>
            <a:r>
              <a:rPr sz="1814" dirty="0">
                <a:latin typeface="Georgia"/>
                <a:cs typeface="Georgia"/>
              </a:rPr>
              <a:t>told</a:t>
            </a:r>
            <a:r>
              <a:rPr sz="1814" spc="67" dirty="0">
                <a:latin typeface="Georgia"/>
                <a:cs typeface="Georgia"/>
              </a:rPr>
              <a:t> </a:t>
            </a:r>
            <a:r>
              <a:rPr sz="1814" spc="-17" dirty="0">
                <a:latin typeface="Georgia"/>
                <a:cs typeface="Georgia"/>
              </a:rPr>
              <a:t>its</a:t>
            </a:r>
            <a:r>
              <a:rPr sz="1814" spc="67" dirty="0">
                <a:latin typeface="Georgia"/>
                <a:cs typeface="Georgia"/>
              </a:rPr>
              <a:t> </a:t>
            </a:r>
            <a:r>
              <a:rPr sz="1814" spc="-8" dirty="0">
                <a:latin typeface="Georgia"/>
                <a:cs typeface="Georgia"/>
              </a:rPr>
              <a:t>absolute</a:t>
            </a:r>
            <a:r>
              <a:rPr sz="1814" spc="59" dirty="0">
                <a:latin typeface="Georgia"/>
                <a:cs typeface="Georgia"/>
              </a:rPr>
              <a:t> </a:t>
            </a:r>
            <a:r>
              <a:rPr sz="1814" spc="-8" dirty="0">
                <a:latin typeface="Georgia"/>
                <a:cs typeface="Georgia"/>
              </a:rPr>
              <a:t>location</a:t>
            </a:r>
            <a:endParaRPr sz="1814" dirty="0">
              <a:latin typeface="Georgia"/>
              <a:cs typeface="Georgia"/>
            </a:endParaRPr>
          </a:p>
          <a:p>
            <a:pPr marL="813712" lvl="1" indent="-310942">
              <a:spcBef>
                <a:spcPts val="126"/>
              </a:spcBef>
              <a:buClr>
                <a:srgbClr val="3333B2"/>
              </a:buClr>
              <a:buSzPct val="111764"/>
              <a:buFont typeface="Arial" panose="020B0604020202020204" pitchFamily="34" charset="0"/>
              <a:buChar char="•"/>
              <a:tabLst>
                <a:tab pos="745081" algn="l"/>
              </a:tabLst>
            </a:pPr>
            <a:r>
              <a:rPr sz="1814" spc="-25" dirty="0">
                <a:latin typeface="Georgia"/>
                <a:cs typeface="Georgia"/>
              </a:rPr>
              <a:t>A</a:t>
            </a:r>
            <a:r>
              <a:rPr sz="1814" spc="51" dirty="0">
                <a:latin typeface="Georgia"/>
                <a:cs typeface="Georgia"/>
              </a:rPr>
              <a:t> </a:t>
            </a:r>
            <a:r>
              <a:rPr sz="1814" spc="-8" dirty="0">
                <a:latin typeface="Georgia"/>
                <a:cs typeface="Georgia"/>
              </a:rPr>
              <a:t>poker</a:t>
            </a:r>
            <a:r>
              <a:rPr sz="1814" spc="59" dirty="0">
                <a:latin typeface="Georgia"/>
                <a:cs typeface="Georgia"/>
              </a:rPr>
              <a:t> </a:t>
            </a:r>
            <a:r>
              <a:rPr sz="1814" dirty="0">
                <a:latin typeface="Georgia"/>
                <a:cs typeface="Georgia"/>
              </a:rPr>
              <a:t>playing</a:t>
            </a:r>
            <a:r>
              <a:rPr sz="1814" spc="51" dirty="0">
                <a:latin typeface="Georgia"/>
                <a:cs typeface="Georgia"/>
              </a:rPr>
              <a:t> </a:t>
            </a:r>
            <a:r>
              <a:rPr sz="1814" spc="8" dirty="0">
                <a:latin typeface="Georgia"/>
                <a:cs typeface="Georgia"/>
              </a:rPr>
              <a:t>agent</a:t>
            </a:r>
            <a:r>
              <a:rPr sz="1814" spc="59" dirty="0">
                <a:latin typeface="Georgia"/>
                <a:cs typeface="Georgia"/>
              </a:rPr>
              <a:t> </a:t>
            </a:r>
            <a:r>
              <a:rPr sz="1814" dirty="0">
                <a:latin typeface="Georgia"/>
                <a:cs typeface="Georgia"/>
              </a:rPr>
              <a:t>only</a:t>
            </a:r>
            <a:r>
              <a:rPr sz="1814" spc="51" dirty="0">
                <a:latin typeface="Georgia"/>
                <a:cs typeface="Georgia"/>
              </a:rPr>
              <a:t> </a:t>
            </a:r>
            <a:r>
              <a:rPr sz="1814" spc="-8" dirty="0">
                <a:latin typeface="Georgia"/>
                <a:cs typeface="Georgia"/>
              </a:rPr>
              <a:t>observes</a:t>
            </a:r>
            <a:r>
              <a:rPr sz="1814" spc="59" dirty="0">
                <a:latin typeface="Georgia"/>
                <a:cs typeface="Georgia"/>
              </a:rPr>
              <a:t> </a:t>
            </a:r>
            <a:r>
              <a:rPr sz="1814" spc="-17" dirty="0">
                <a:latin typeface="Georgia"/>
                <a:cs typeface="Georgia"/>
              </a:rPr>
              <a:t>public</a:t>
            </a:r>
            <a:r>
              <a:rPr sz="1814" spc="51" dirty="0">
                <a:latin typeface="Georgia"/>
                <a:cs typeface="Georgia"/>
              </a:rPr>
              <a:t> </a:t>
            </a:r>
            <a:r>
              <a:rPr sz="1814" spc="-8" dirty="0">
                <a:latin typeface="Georgia"/>
                <a:cs typeface="Georgia"/>
              </a:rPr>
              <a:t>cards</a:t>
            </a:r>
            <a:endParaRPr sz="1814" dirty="0">
              <a:latin typeface="Georgia"/>
              <a:cs typeface="Georgia"/>
            </a:endParaRPr>
          </a:p>
          <a:p>
            <a:pPr marL="373922" indent="-310942">
              <a:spcBef>
                <a:spcPts val="630"/>
              </a:spcBef>
              <a:buClr>
                <a:srgbClr val="3333B2"/>
              </a:buClr>
              <a:buSzPct val="110526"/>
              <a:buFont typeface="Arial" panose="020B0604020202020204" pitchFamily="34" charset="0"/>
              <a:buChar char="•"/>
              <a:tabLst>
                <a:tab pos="319168" algn="l"/>
              </a:tabLst>
            </a:pPr>
            <a:r>
              <a:rPr sz="2176" spc="-25" dirty="0">
                <a:latin typeface="Georgia"/>
                <a:cs typeface="Georgia"/>
              </a:rPr>
              <a:t>Now</a:t>
            </a:r>
            <a:r>
              <a:rPr sz="2176" spc="51" dirty="0">
                <a:latin typeface="Georgia"/>
                <a:cs typeface="Georgia"/>
              </a:rPr>
              <a:t> </a:t>
            </a:r>
            <a:r>
              <a:rPr sz="2176" spc="-8" dirty="0">
                <a:latin typeface="Georgia"/>
                <a:cs typeface="Georgia"/>
              </a:rPr>
              <a:t>using</a:t>
            </a:r>
            <a:r>
              <a:rPr sz="2176" spc="59" dirty="0">
                <a:latin typeface="Georgia"/>
                <a:cs typeface="Georgia"/>
              </a:rPr>
              <a:t> </a:t>
            </a:r>
            <a:r>
              <a:rPr sz="2176" dirty="0">
                <a:latin typeface="Georgia"/>
                <a:cs typeface="Georgia"/>
              </a:rPr>
              <a:t>the</a:t>
            </a:r>
            <a:r>
              <a:rPr sz="2176" spc="59" dirty="0">
                <a:latin typeface="Georgia"/>
                <a:cs typeface="Georgia"/>
              </a:rPr>
              <a:t> </a:t>
            </a:r>
            <a:r>
              <a:rPr sz="2176" spc="-17" dirty="0">
                <a:latin typeface="Georgia"/>
                <a:cs typeface="Georgia"/>
              </a:rPr>
              <a:t>observation</a:t>
            </a:r>
            <a:r>
              <a:rPr sz="2176" spc="59" dirty="0">
                <a:latin typeface="Georgia"/>
                <a:cs typeface="Georgia"/>
              </a:rPr>
              <a:t> </a:t>
            </a:r>
            <a:r>
              <a:rPr sz="2176" spc="-34" dirty="0">
                <a:latin typeface="Georgia"/>
                <a:cs typeface="Georgia"/>
              </a:rPr>
              <a:t>as</a:t>
            </a:r>
            <a:r>
              <a:rPr sz="2176" spc="59" dirty="0">
                <a:latin typeface="Georgia"/>
                <a:cs typeface="Georgia"/>
              </a:rPr>
              <a:t> </a:t>
            </a:r>
            <a:r>
              <a:rPr sz="2176" dirty="0">
                <a:latin typeface="Georgia"/>
                <a:cs typeface="Georgia"/>
              </a:rPr>
              <a:t>state</a:t>
            </a:r>
            <a:r>
              <a:rPr sz="2176" spc="59" dirty="0">
                <a:latin typeface="Georgia"/>
                <a:cs typeface="Georgia"/>
              </a:rPr>
              <a:t> </a:t>
            </a:r>
            <a:r>
              <a:rPr sz="2176" dirty="0">
                <a:latin typeface="Georgia"/>
                <a:cs typeface="Georgia"/>
              </a:rPr>
              <a:t>would</a:t>
            </a:r>
            <a:r>
              <a:rPr sz="2176" spc="59" dirty="0">
                <a:latin typeface="Georgia"/>
                <a:cs typeface="Georgia"/>
              </a:rPr>
              <a:t> </a:t>
            </a:r>
            <a:r>
              <a:rPr sz="2176" spc="-17" dirty="0">
                <a:latin typeface="Georgia"/>
                <a:cs typeface="Georgia"/>
              </a:rPr>
              <a:t>not</a:t>
            </a:r>
            <a:r>
              <a:rPr sz="2176" spc="59" dirty="0">
                <a:latin typeface="Georgia"/>
                <a:cs typeface="Georgia"/>
              </a:rPr>
              <a:t> </a:t>
            </a:r>
            <a:r>
              <a:rPr sz="2176" dirty="0">
                <a:latin typeface="Georgia"/>
                <a:cs typeface="Georgia"/>
              </a:rPr>
              <a:t>be</a:t>
            </a:r>
            <a:r>
              <a:rPr sz="2176" spc="59" dirty="0">
                <a:latin typeface="Georgia"/>
                <a:cs typeface="Georgia"/>
              </a:rPr>
              <a:t> </a:t>
            </a:r>
            <a:r>
              <a:rPr sz="2176" spc="-17" dirty="0">
                <a:latin typeface="Georgia"/>
                <a:cs typeface="Georgia"/>
              </a:rPr>
              <a:t>Markovian</a:t>
            </a:r>
            <a:endParaRPr sz="2176"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2176" spc="-25" dirty="0">
                <a:latin typeface="Georgia"/>
                <a:cs typeface="Georgia"/>
              </a:rPr>
              <a:t>This</a:t>
            </a:r>
            <a:r>
              <a:rPr sz="2176" spc="59" dirty="0">
                <a:latin typeface="Georgia"/>
                <a:cs typeface="Georgia"/>
              </a:rPr>
              <a:t> </a:t>
            </a:r>
            <a:r>
              <a:rPr sz="2176" spc="-34" dirty="0">
                <a:latin typeface="Georgia"/>
                <a:cs typeface="Georgia"/>
              </a:rPr>
              <a:t>is</a:t>
            </a:r>
            <a:r>
              <a:rPr sz="2176" spc="67" dirty="0">
                <a:latin typeface="Georgia"/>
                <a:cs typeface="Georgia"/>
              </a:rPr>
              <a:t> </a:t>
            </a:r>
            <a:r>
              <a:rPr sz="2176" spc="-8" dirty="0">
                <a:latin typeface="Georgia"/>
                <a:cs typeface="Georgia"/>
              </a:rPr>
              <a:t>called</a:t>
            </a:r>
            <a:r>
              <a:rPr sz="2176" spc="67" dirty="0">
                <a:latin typeface="Georgia"/>
                <a:cs typeface="Georgia"/>
              </a:rPr>
              <a:t> </a:t>
            </a:r>
            <a:r>
              <a:rPr sz="2176" spc="17" dirty="0">
                <a:latin typeface="Georgia"/>
                <a:cs typeface="Georgia"/>
              </a:rPr>
              <a:t>a</a:t>
            </a:r>
            <a:r>
              <a:rPr sz="2176" spc="67" dirty="0">
                <a:latin typeface="Georgia"/>
                <a:cs typeface="Georgia"/>
              </a:rPr>
              <a:t> </a:t>
            </a:r>
            <a:r>
              <a:rPr sz="2176" b="1" spc="-8" dirty="0">
                <a:solidFill>
                  <a:srgbClr val="0046FF"/>
                </a:solidFill>
                <a:latin typeface="Cambria"/>
                <a:cs typeface="Cambria"/>
              </a:rPr>
              <a:t>partially</a:t>
            </a:r>
            <a:r>
              <a:rPr sz="2176" b="1" spc="126" dirty="0">
                <a:solidFill>
                  <a:srgbClr val="0046FF"/>
                </a:solidFill>
                <a:latin typeface="Cambria"/>
                <a:cs typeface="Cambria"/>
              </a:rPr>
              <a:t> </a:t>
            </a:r>
            <a:r>
              <a:rPr sz="2176" b="1" spc="-17" dirty="0">
                <a:solidFill>
                  <a:srgbClr val="0046FF"/>
                </a:solidFill>
                <a:latin typeface="Cambria"/>
                <a:cs typeface="Cambria"/>
              </a:rPr>
              <a:t>observable</a:t>
            </a:r>
            <a:r>
              <a:rPr sz="2176" b="1" spc="126" dirty="0">
                <a:solidFill>
                  <a:srgbClr val="0046FF"/>
                </a:solidFill>
                <a:latin typeface="Cambria"/>
                <a:cs typeface="Cambria"/>
              </a:rPr>
              <a:t> </a:t>
            </a:r>
            <a:r>
              <a:rPr sz="2176" b="1" spc="-8" dirty="0">
                <a:solidFill>
                  <a:srgbClr val="0046FF"/>
                </a:solidFill>
                <a:latin typeface="Cambria"/>
                <a:cs typeface="Cambria"/>
              </a:rPr>
              <a:t>Markov</a:t>
            </a:r>
            <a:r>
              <a:rPr sz="2176" b="1" spc="126" dirty="0">
                <a:solidFill>
                  <a:srgbClr val="0046FF"/>
                </a:solidFill>
                <a:latin typeface="Cambria"/>
                <a:cs typeface="Cambria"/>
              </a:rPr>
              <a:t> </a:t>
            </a:r>
            <a:r>
              <a:rPr sz="2176" b="1" dirty="0">
                <a:solidFill>
                  <a:srgbClr val="0046FF"/>
                </a:solidFill>
                <a:latin typeface="Cambria"/>
                <a:cs typeface="Cambria"/>
              </a:rPr>
              <a:t>decision</a:t>
            </a:r>
            <a:r>
              <a:rPr sz="2176" b="1" spc="126" dirty="0">
                <a:solidFill>
                  <a:srgbClr val="0046FF"/>
                </a:solidFill>
                <a:latin typeface="Cambria"/>
                <a:cs typeface="Cambria"/>
              </a:rPr>
              <a:t> </a:t>
            </a:r>
            <a:r>
              <a:rPr sz="2176" b="1" spc="-8" dirty="0">
                <a:solidFill>
                  <a:srgbClr val="0046FF"/>
                </a:solidFill>
                <a:latin typeface="Cambria"/>
                <a:cs typeface="Cambria"/>
              </a:rPr>
              <a:t>process</a:t>
            </a:r>
            <a:r>
              <a:rPr sz="2176" b="1" spc="101" dirty="0">
                <a:solidFill>
                  <a:srgbClr val="0046FF"/>
                </a:solidFill>
                <a:latin typeface="Cambria"/>
                <a:cs typeface="Cambria"/>
              </a:rPr>
              <a:t> </a:t>
            </a:r>
            <a:r>
              <a:rPr sz="2176" spc="-25" dirty="0">
                <a:latin typeface="Georgia"/>
                <a:cs typeface="Georgia"/>
              </a:rPr>
              <a:t>(POMDP)</a:t>
            </a:r>
            <a:endParaRPr sz="2176"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2176" spc="-8" dirty="0">
                <a:latin typeface="Georgia"/>
                <a:cs typeface="Georgia"/>
              </a:rPr>
              <a:t>The</a:t>
            </a:r>
            <a:r>
              <a:rPr sz="2176" spc="59" dirty="0">
                <a:latin typeface="Georgia"/>
                <a:cs typeface="Georgia"/>
              </a:rPr>
              <a:t> </a:t>
            </a:r>
            <a:r>
              <a:rPr sz="2176" b="1" spc="-8" dirty="0">
                <a:solidFill>
                  <a:srgbClr val="0046FF"/>
                </a:solidFill>
                <a:latin typeface="Cambria"/>
                <a:cs typeface="Cambria"/>
              </a:rPr>
              <a:t>environment</a:t>
            </a:r>
            <a:r>
              <a:rPr sz="2176" b="1" spc="126" dirty="0">
                <a:solidFill>
                  <a:srgbClr val="0046FF"/>
                </a:solidFill>
                <a:latin typeface="Cambria"/>
                <a:cs typeface="Cambria"/>
              </a:rPr>
              <a:t> </a:t>
            </a:r>
            <a:r>
              <a:rPr sz="2176" b="1" spc="8" dirty="0">
                <a:solidFill>
                  <a:srgbClr val="0046FF"/>
                </a:solidFill>
                <a:latin typeface="Cambria"/>
                <a:cs typeface="Cambria"/>
              </a:rPr>
              <a:t>state</a:t>
            </a:r>
            <a:r>
              <a:rPr sz="2176" b="1" spc="92" dirty="0">
                <a:solidFill>
                  <a:srgbClr val="0046FF"/>
                </a:solidFill>
                <a:latin typeface="Cambria"/>
                <a:cs typeface="Cambria"/>
              </a:rPr>
              <a:t> </a:t>
            </a:r>
            <a:r>
              <a:rPr sz="2176" spc="-8" dirty="0">
                <a:latin typeface="Georgia"/>
                <a:cs typeface="Georgia"/>
              </a:rPr>
              <a:t>can</a:t>
            </a:r>
            <a:r>
              <a:rPr sz="2176" spc="67" dirty="0">
                <a:latin typeface="Georgia"/>
                <a:cs typeface="Georgia"/>
              </a:rPr>
              <a:t> </a:t>
            </a:r>
            <a:r>
              <a:rPr sz="2176" spc="-17" dirty="0">
                <a:latin typeface="Georgia"/>
                <a:cs typeface="Georgia"/>
              </a:rPr>
              <a:t>still</a:t>
            </a:r>
            <a:r>
              <a:rPr sz="2176" spc="59" dirty="0">
                <a:latin typeface="Georgia"/>
                <a:cs typeface="Georgia"/>
              </a:rPr>
              <a:t> </a:t>
            </a:r>
            <a:r>
              <a:rPr sz="2176" dirty="0">
                <a:latin typeface="Georgia"/>
                <a:cs typeface="Georgia"/>
              </a:rPr>
              <a:t>be</a:t>
            </a:r>
            <a:r>
              <a:rPr sz="2176" spc="67" dirty="0">
                <a:latin typeface="Georgia"/>
                <a:cs typeface="Georgia"/>
              </a:rPr>
              <a:t> </a:t>
            </a:r>
            <a:r>
              <a:rPr sz="2176" spc="-51" dirty="0">
                <a:latin typeface="Georgia"/>
                <a:cs typeface="Georgia"/>
              </a:rPr>
              <a:t>Markov,</a:t>
            </a:r>
            <a:r>
              <a:rPr sz="2176" spc="59" dirty="0">
                <a:latin typeface="Georgia"/>
                <a:cs typeface="Georgia"/>
              </a:rPr>
              <a:t> </a:t>
            </a:r>
            <a:r>
              <a:rPr sz="2176" spc="-25" dirty="0">
                <a:latin typeface="Georgia"/>
                <a:cs typeface="Georgia"/>
              </a:rPr>
              <a:t>but</a:t>
            </a:r>
            <a:r>
              <a:rPr sz="2176" spc="67" dirty="0">
                <a:latin typeface="Georgia"/>
                <a:cs typeface="Georgia"/>
              </a:rPr>
              <a:t> </a:t>
            </a:r>
            <a:r>
              <a:rPr sz="2176" dirty="0">
                <a:latin typeface="Georgia"/>
                <a:cs typeface="Georgia"/>
              </a:rPr>
              <a:t>the</a:t>
            </a:r>
            <a:r>
              <a:rPr sz="2176" spc="59" dirty="0">
                <a:latin typeface="Georgia"/>
                <a:cs typeface="Georgia"/>
              </a:rPr>
              <a:t> </a:t>
            </a:r>
            <a:r>
              <a:rPr sz="2176" spc="8" dirty="0">
                <a:latin typeface="Georgia"/>
                <a:cs typeface="Georgia"/>
              </a:rPr>
              <a:t>agent</a:t>
            </a:r>
            <a:r>
              <a:rPr sz="2176" spc="67" dirty="0">
                <a:latin typeface="Georgia"/>
                <a:cs typeface="Georgia"/>
              </a:rPr>
              <a:t> </a:t>
            </a:r>
            <a:r>
              <a:rPr sz="2176" dirty="0">
                <a:latin typeface="Georgia"/>
                <a:cs typeface="Georgia"/>
              </a:rPr>
              <a:t>does</a:t>
            </a:r>
            <a:r>
              <a:rPr sz="2176" spc="67" dirty="0">
                <a:latin typeface="Georgia"/>
                <a:cs typeface="Georgia"/>
              </a:rPr>
              <a:t> </a:t>
            </a:r>
            <a:r>
              <a:rPr sz="2176" spc="-17" dirty="0">
                <a:latin typeface="Georgia"/>
                <a:cs typeface="Georgia"/>
              </a:rPr>
              <a:t>not</a:t>
            </a:r>
            <a:r>
              <a:rPr sz="2176" spc="59" dirty="0">
                <a:latin typeface="Georgia"/>
                <a:cs typeface="Georgia"/>
              </a:rPr>
              <a:t> </a:t>
            </a:r>
            <a:r>
              <a:rPr sz="2176" spc="-8" dirty="0">
                <a:latin typeface="Georgia"/>
                <a:cs typeface="Georgia"/>
              </a:rPr>
              <a:t>know</a:t>
            </a:r>
            <a:r>
              <a:rPr sz="2176" spc="67" dirty="0">
                <a:latin typeface="Georgia"/>
                <a:cs typeface="Georgia"/>
              </a:rPr>
              <a:t> </a:t>
            </a:r>
            <a:r>
              <a:rPr sz="2176" spc="-17" dirty="0">
                <a:latin typeface="Georgia"/>
                <a:cs typeface="Georgia"/>
              </a:rPr>
              <a:t>it</a:t>
            </a:r>
            <a:endParaRPr sz="2176"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2176" spc="-75" dirty="0">
                <a:latin typeface="Georgia"/>
                <a:cs typeface="Georgia"/>
              </a:rPr>
              <a:t>We</a:t>
            </a:r>
            <a:r>
              <a:rPr sz="2176" spc="51" dirty="0">
                <a:latin typeface="Georgia"/>
                <a:cs typeface="Georgia"/>
              </a:rPr>
              <a:t> </a:t>
            </a:r>
            <a:r>
              <a:rPr sz="2176" spc="-8" dirty="0">
                <a:latin typeface="Georgia"/>
                <a:cs typeface="Georgia"/>
              </a:rPr>
              <a:t>might</a:t>
            </a:r>
            <a:r>
              <a:rPr sz="2176" spc="59" dirty="0">
                <a:latin typeface="Georgia"/>
                <a:cs typeface="Georgia"/>
              </a:rPr>
              <a:t> </a:t>
            </a:r>
            <a:r>
              <a:rPr sz="2176" spc="-17" dirty="0">
                <a:latin typeface="Georgia"/>
                <a:cs typeface="Georgia"/>
              </a:rPr>
              <a:t>still</a:t>
            </a:r>
            <a:r>
              <a:rPr sz="2176" spc="51" dirty="0">
                <a:latin typeface="Georgia"/>
                <a:cs typeface="Georgia"/>
              </a:rPr>
              <a:t> </a:t>
            </a:r>
            <a:r>
              <a:rPr sz="2176" dirty="0">
                <a:latin typeface="Georgia"/>
                <a:cs typeface="Georgia"/>
              </a:rPr>
              <a:t>be</a:t>
            </a:r>
            <a:r>
              <a:rPr sz="2176" spc="59" dirty="0">
                <a:latin typeface="Georgia"/>
                <a:cs typeface="Georgia"/>
              </a:rPr>
              <a:t> </a:t>
            </a:r>
            <a:r>
              <a:rPr sz="2176" spc="-25" dirty="0">
                <a:latin typeface="Georgia"/>
                <a:cs typeface="Georgia"/>
              </a:rPr>
              <a:t>able</a:t>
            </a:r>
            <a:r>
              <a:rPr sz="2176" spc="59" dirty="0">
                <a:latin typeface="Georgia"/>
                <a:cs typeface="Georgia"/>
              </a:rPr>
              <a:t> </a:t>
            </a:r>
            <a:r>
              <a:rPr sz="2176" spc="-8" dirty="0">
                <a:latin typeface="Georgia"/>
                <a:cs typeface="Georgia"/>
              </a:rPr>
              <a:t>to</a:t>
            </a:r>
            <a:r>
              <a:rPr sz="2176" spc="51" dirty="0">
                <a:latin typeface="Georgia"/>
                <a:cs typeface="Georgia"/>
              </a:rPr>
              <a:t> </a:t>
            </a:r>
            <a:r>
              <a:rPr sz="2176" spc="-17" dirty="0">
                <a:latin typeface="Georgia"/>
                <a:cs typeface="Georgia"/>
              </a:rPr>
              <a:t>construct</a:t>
            </a:r>
            <a:r>
              <a:rPr sz="2176" spc="59" dirty="0">
                <a:latin typeface="Georgia"/>
                <a:cs typeface="Georgia"/>
              </a:rPr>
              <a:t> </a:t>
            </a:r>
            <a:r>
              <a:rPr sz="2176" spc="17" dirty="0">
                <a:latin typeface="Georgia"/>
                <a:cs typeface="Georgia"/>
              </a:rPr>
              <a:t>a</a:t>
            </a:r>
            <a:r>
              <a:rPr sz="2176" spc="51" dirty="0">
                <a:latin typeface="Georgia"/>
                <a:cs typeface="Georgia"/>
              </a:rPr>
              <a:t> </a:t>
            </a:r>
            <a:r>
              <a:rPr sz="2176" spc="-25" dirty="0">
                <a:latin typeface="Georgia"/>
                <a:cs typeface="Georgia"/>
              </a:rPr>
              <a:t>Markov</a:t>
            </a:r>
            <a:r>
              <a:rPr sz="2176" spc="59" dirty="0">
                <a:latin typeface="Georgia"/>
                <a:cs typeface="Georgia"/>
              </a:rPr>
              <a:t> </a:t>
            </a:r>
            <a:r>
              <a:rPr sz="2176" spc="8" dirty="0">
                <a:latin typeface="Georgia"/>
                <a:cs typeface="Georgia"/>
              </a:rPr>
              <a:t>agent</a:t>
            </a:r>
            <a:r>
              <a:rPr sz="2176" spc="59" dirty="0">
                <a:latin typeface="Georgia"/>
                <a:cs typeface="Georgia"/>
              </a:rPr>
              <a:t> </a:t>
            </a:r>
            <a:r>
              <a:rPr sz="2176" dirty="0">
                <a:latin typeface="Georgia"/>
                <a:cs typeface="Georgia"/>
              </a:rPr>
              <a:t>state</a:t>
            </a:r>
          </a:p>
        </p:txBody>
      </p:sp>
      <p:sp>
        <p:nvSpPr>
          <p:cNvPr id="4" name="Rectangle 3">
            <a:extLst>
              <a:ext uri="{FF2B5EF4-FFF2-40B4-BE49-F238E27FC236}">
                <a16:creationId xmlns:a16="http://schemas.microsoft.com/office/drawing/2014/main" id="{E6F42278-96F0-DDD4-E32D-FEB077344E3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36F11B4-EF9C-A055-B7CC-5E05978CF8E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A69DC89E-1B82-4CC3-1759-1B01233DB46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60317833"/>
      </p:ext>
    </p:extLst>
  </p:cSld>
  <p:clrMapOvr>
    <a:masterClrMapping/>
  </p:clrMapOvr>
  <p:transition>
    <p:cu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456497" y="795835"/>
            <a:ext cx="3279005" cy="471513"/>
          </a:xfrm>
          <a:prstGeom prst="rect">
            <a:avLst/>
          </a:prstGeom>
        </p:spPr>
        <p:txBody>
          <a:bodyPr vert="horz" wrap="square" lIns="0" tIns="19214" rIns="0" bIns="0" rtlCol="0" anchor="ctr">
            <a:spAutoFit/>
          </a:bodyPr>
          <a:lstStyle/>
          <a:p>
            <a:pPr marL="21349">
              <a:spcBef>
                <a:spcPts val="151"/>
              </a:spcBef>
            </a:pPr>
            <a:r>
              <a:rPr sz="3264" spc="-34" dirty="0">
                <a:solidFill>
                  <a:srgbClr val="3333B2"/>
                </a:solidFill>
                <a:latin typeface="Georgia"/>
                <a:cs typeface="Georgia"/>
              </a:rPr>
              <a:t>Agent</a:t>
            </a:r>
            <a:r>
              <a:rPr sz="3264" spc="-25" dirty="0">
                <a:solidFill>
                  <a:srgbClr val="3333B2"/>
                </a:solidFill>
                <a:latin typeface="Georgia"/>
                <a:cs typeface="Georgia"/>
              </a:rPr>
              <a:t> </a:t>
            </a:r>
            <a:r>
              <a:rPr sz="3264" spc="-8" dirty="0">
                <a:solidFill>
                  <a:srgbClr val="3333B2"/>
                </a:solidFill>
                <a:latin typeface="Georgia"/>
                <a:cs typeface="Georgia"/>
              </a:rPr>
              <a:t>State</a:t>
            </a:r>
            <a:endParaRPr sz="3264" dirty="0">
              <a:latin typeface="Georgia"/>
              <a:cs typeface="Georgia"/>
            </a:endParaRPr>
          </a:p>
        </p:txBody>
      </p:sp>
      <p:pic>
        <p:nvPicPr>
          <p:cNvPr id="3" name="object 3"/>
          <p:cNvPicPr/>
          <p:nvPr/>
        </p:nvPicPr>
        <p:blipFill>
          <a:blip r:embed="rId2" cstate="print"/>
          <a:stretch>
            <a:fillRect/>
          </a:stretch>
        </p:blipFill>
        <p:spPr>
          <a:xfrm>
            <a:off x="1848899" y="2766055"/>
            <a:ext cx="3537339" cy="1907499"/>
          </a:xfrm>
          <a:prstGeom prst="rect">
            <a:avLst/>
          </a:prstGeom>
        </p:spPr>
      </p:pic>
      <p:sp>
        <p:nvSpPr>
          <p:cNvPr id="4" name="object 4"/>
          <p:cNvSpPr txBox="1"/>
          <p:nvPr/>
        </p:nvSpPr>
        <p:spPr>
          <a:xfrm>
            <a:off x="5551811" y="2064732"/>
            <a:ext cx="5054484" cy="3164053"/>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sz="1814" spc="-8" dirty="0">
                <a:latin typeface="Georgia"/>
                <a:cs typeface="Georgia"/>
              </a:rPr>
              <a:t>The</a:t>
            </a:r>
            <a:r>
              <a:rPr sz="1814" spc="42" dirty="0">
                <a:latin typeface="Georgia"/>
                <a:cs typeface="Georgia"/>
              </a:rPr>
              <a:t> </a:t>
            </a:r>
            <a:r>
              <a:rPr sz="1814" spc="-8" dirty="0">
                <a:latin typeface="Georgia"/>
                <a:cs typeface="Georgia"/>
              </a:rPr>
              <a:t>agent’s</a:t>
            </a:r>
            <a:r>
              <a:rPr sz="1814" spc="51" dirty="0">
                <a:latin typeface="Georgia"/>
                <a:cs typeface="Georgia"/>
              </a:rPr>
              <a:t> </a:t>
            </a:r>
            <a:r>
              <a:rPr sz="1814" spc="-17" dirty="0">
                <a:latin typeface="Georgia"/>
                <a:cs typeface="Georgia"/>
              </a:rPr>
              <a:t>actions</a:t>
            </a:r>
            <a:r>
              <a:rPr sz="1814" spc="51" dirty="0">
                <a:latin typeface="Georgia"/>
                <a:cs typeface="Georgia"/>
              </a:rPr>
              <a:t> </a:t>
            </a:r>
            <a:r>
              <a:rPr sz="1814" dirty="0">
                <a:latin typeface="Georgia"/>
                <a:cs typeface="Georgia"/>
              </a:rPr>
              <a:t>depend</a:t>
            </a:r>
            <a:r>
              <a:rPr sz="1814" spc="51" dirty="0">
                <a:latin typeface="Georgia"/>
                <a:cs typeface="Georgia"/>
              </a:rPr>
              <a:t> </a:t>
            </a:r>
            <a:r>
              <a:rPr sz="1814" spc="-17" dirty="0">
                <a:latin typeface="Georgia"/>
                <a:cs typeface="Georgia"/>
              </a:rPr>
              <a:t>on</a:t>
            </a:r>
            <a:r>
              <a:rPr sz="1814" spc="51" dirty="0">
                <a:latin typeface="Georgia"/>
                <a:cs typeface="Georgia"/>
              </a:rPr>
              <a:t> </a:t>
            </a:r>
            <a:r>
              <a:rPr sz="1814" spc="-25" dirty="0">
                <a:latin typeface="Georgia"/>
                <a:cs typeface="Georgia"/>
              </a:rPr>
              <a:t>its</a:t>
            </a:r>
            <a:r>
              <a:rPr sz="1814" spc="51" dirty="0">
                <a:latin typeface="Georgia"/>
                <a:cs typeface="Georgia"/>
              </a:rPr>
              <a:t> </a:t>
            </a:r>
            <a:r>
              <a:rPr sz="1814" dirty="0">
                <a:latin typeface="Georgia"/>
                <a:cs typeface="Georgia"/>
              </a:rPr>
              <a:t>state</a:t>
            </a:r>
          </a:p>
          <a:p>
            <a:pPr marL="322098" indent="-259118">
              <a:spcBef>
                <a:spcPts val="597"/>
              </a:spcBef>
              <a:buClr>
                <a:srgbClr val="3333B2"/>
              </a:buClr>
              <a:buSzPct val="110526"/>
              <a:buFont typeface="Arial" panose="020B0604020202020204" pitchFamily="34" charset="0"/>
              <a:buChar char="•"/>
              <a:tabLst>
                <a:tab pos="319168" algn="l"/>
              </a:tabLst>
            </a:pPr>
            <a:r>
              <a:rPr sz="1814" spc="-8" dirty="0">
                <a:latin typeface="Georgia"/>
                <a:cs typeface="Georgia"/>
              </a:rPr>
              <a:t>The</a:t>
            </a:r>
            <a:r>
              <a:rPr sz="1814" spc="51" dirty="0">
                <a:latin typeface="Georgia"/>
                <a:cs typeface="Georgia"/>
              </a:rPr>
              <a:t> </a:t>
            </a:r>
            <a:r>
              <a:rPr sz="1814" b="1" spc="17" dirty="0">
                <a:solidFill>
                  <a:srgbClr val="0046FF"/>
                </a:solidFill>
                <a:latin typeface="Cambria"/>
                <a:cs typeface="Cambria"/>
              </a:rPr>
              <a:t>agent</a:t>
            </a:r>
            <a:r>
              <a:rPr sz="1814" b="1" spc="118" dirty="0">
                <a:solidFill>
                  <a:srgbClr val="0046FF"/>
                </a:solidFill>
                <a:latin typeface="Cambria"/>
                <a:cs typeface="Cambria"/>
              </a:rPr>
              <a:t> </a:t>
            </a:r>
            <a:r>
              <a:rPr sz="1814" b="1" spc="8" dirty="0">
                <a:solidFill>
                  <a:srgbClr val="0046FF"/>
                </a:solidFill>
                <a:latin typeface="Cambria"/>
                <a:cs typeface="Cambria"/>
              </a:rPr>
              <a:t>state</a:t>
            </a:r>
            <a:r>
              <a:rPr sz="1814" b="1" spc="92" dirty="0">
                <a:solidFill>
                  <a:srgbClr val="0046FF"/>
                </a:solidFill>
                <a:latin typeface="Cambria"/>
                <a:cs typeface="Cambria"/>
              </a:rPr>
              <a:t> </a:t>
            </a:r>
            <a:r>
              <a:rPr sz="1814" spc="-34" dirty="0">
                <a:latin typeface="Georgia"/>
                <a:cs typeface="Georgia"/>
              </a:rPr>
              <a:t>is</a:t>
            </a:r>
            <a:r>
              <a:rPr sz="1814" spc="59" dirty="0">
                <a:latin typeface="Georgia"/>
                <a:cs typeface="Georgia"/>
              </a:rPr>
              <a:t> </a:t>
            </a:r>
            <a:r>
              <a:rPr sz="1814" spc="17" dirty="0">
                <a:latin typeface="Georgia"/>
                <a:cs typeface="Georgia"/>
              </a:rPr>
              <a:t>a</a:t>
            </a:r>
            <a:r>
              <a:rPr sz="1814" spc="59" dirty="0">
                <a:latin typeface="Georgia"/>
                <a:cs typeface="Georgia"/>
              </a:rPr>
              <a:t> </a:t>
            </a:r>
            <a:r>
              <a:rPr sz="1814" spc="-17" dirty="0">
                <a:latin typeface="Georgia"/>
                <a:cs typeface="Georgia"/>
              </a:rPr>
              <a:t>function</a:t>
            </a:r>
            <a:r>
              <a:rPr sz="1814" spc="59" dirty="0">
                <a:latin typeface="Georgia"/>
                <a:cs typeface="Georgia"/>
              </a:rPr>
              <a:t> </a:t>
            </a:r>
            <a:r>
              <a:rPr sz="1814" spc="-17" dirty="0">
                <a:latin typeface="Georgia"/>
                <a:cs typeface="Georgia"/>
              </a:rPr>
              <a:t>of</a:t>
            </a:r>
            <a:r>
              <a:rPr sz="1814" spc="59" dirty="0">
                <a:latin typeface="Georgia"/>
                <a:cs typeface="Georgia"/>
              </a:rPr>
              <a:t> </a:t>
            </a:r>
            <a:r>
              <a:rPr sz="1814" dirty="0">
                <a:latin typeface="Georgia"/>
                <a:cs typeface="Georgia"/>
              </a:rPr>
              <a:t>the</a:t>
            </a:r>
            <a:r>
              <a:rPr sz="1814" spc="59" dirty="0">
                <a:latin typeface="Georgia"/>
                <a:cs typeface="Georgia"/>
              </a:rPr>
              <a:t> </a:t>
            </a:r>
            <a:r>
              <a:rPr sz="1814" spc="-17" dirty="0">
                <a:latin typeface="Georgia"/>
                <a:cs typeface="Georgia"/>
              </a:rPr>
              <a:t>history</a:t>
            </a:r>
            <a:endParaRPr sz="1814" dirty="0">
              <a:latin typeface="Georgia"/>
              <a:cs typeface="Georgia"/>
            </a:endParaRPr>
          </a:p>
          <a:p>
            <a:pPr marL="322098" indent="-259118">
              <a:spcBef>
                <a:spcPts val="427"/>
              </a:spcBef>
              <a:buClr>
                <a:srgbClr val="3333B2"/>
              </a:buClr>
              <a:buSzPct val="110526"/>
              <a:buFont typeface="Arial" panose="020B0604020202020204" pitchFamily="34" charset="0"/>
              <a:buChar char="•"/>
              <a:tabLst>
                <a:tab pos="319168" algn="l"/>
              </a:tabLst>
            </a:pPr>
            <a:r>
              <a:rPr sz="1814" spc="-75" dirty="0">
                <a:latin typeface="Georgia"/>
                <a:cs typeface="Georgia"/>
              </a:rPr>
              <a:t>For</a:t>
            </a:r>
            <a:r>
              <a:rPr sz="1814" spc="34" dirty="0">
                <a:latin typeface="Georgia"/>
                <a:cs typeface="Georgia"/>
              </a:rPr>
              <a:t> </a:t>
            </a:r>
            <a:r>
              <a:rPr sz="1814" spc="-8" dirty="0">
                <a:latin typeface="Georgia"/>
                <a:cs typeface="Georgia"/>
              </a:rPr>
              <a:t>instance,</a:t>
            </a:r>
            <a:r>
              <a:rPr sz="1814" spc="42" dirty="0">
                <a:latin typeface="Georgia"/>
                <a:cs typeface="Georgia"/>
              </a:rPr>
              <a:t> </a:t>
            </a:r>
            <a:r>
              <a:rPr sz="2176" i="1" spc="42" dirty="0">
                <a:latin typeface="Trebuchet MS"/>
                <a:cs typeface="Trebuchet MS"/>
              </a:rPr>
              <a:t>S</a:t>
            </a:r>
            <a:r>
              <a:rPr sz="2176" i="1" spc="63" baseline="-11904" dirty="0">
                <a:latin typeface="Trebuchet MS"/>
                <a:cs typeface="Trebuchet MS"/>
              </a:rPr>
              <a:t>t</a:t>
            </a:r>
            <a:r>
              <a:rPr sz="2176" i="1" spc="427" baseline="-11904" dirty="0">
                <a:latin typeface="Trebuchet MS"/>
                <a:cs typeface="Trebuchet MS"/>
              </a:rPr>
              <a:t> </a:t>
            </a:r>
            <a:r>
              <a:rPr sz="2176" spc="-17" dirty="0">
                <a:latin typeface="Georgia"/>
                <a:cs typeface="Georgia"/>
              </a:rPr>
              <a:t>=</a:t>
            </a:r>
            <a:r>
              <a:rPr sz="2176" spc="34" dirty="0">
                <a:latin typeface="Georgia"/>
                <a:cs typeface="Georgia"/>
              </a:rPr>
              <a:t> </a:t>
            </a:r>
            <a:r>
              <a:rPr sz="2176" i="1" spc="34" dirty="0">
                <a:latin typeface="Trebuchet MS"/>
                <a:cs typeface="Trebuchet MS"/>
              </a:rPr>
              <a:t>O</a:t>
            </a:r>
            <a:r>
              <a:rPr sz="2176" i="1" spc="51" baseline="-11904" dirty="0">
                <a:latin typeface="Trebuchet MS"/>
                <a:cs typeface="Trebuchet MS"/>
              </a:rPr>
              <a:t>t</a:t>
            </a:r>
            <a:endParaRPr sz="2176" baseline="-11904" dirty="0">
              <a:latin typeface="Trebuchet MS"/>
              <a:cs typeface="Trebuchet MS"/>
            </a:endParaRPr>
          </a:p>
          <a:p>
            <a:pPr marL="322098" indent="-259118">
              <a:spcBef>
                <a:spcPts val="563"/>
              </a:spcBef>
              <a:buClr>
                <a:srgbClr val="3333B2"/>
              </a:buClr>
              <a:buSzPct val="110526"/>
              <a:buFont typeface="Arial" panose="020B0604020202020204" pitchFamily="34" charset="0"/>
              <a:buChar char="•"/>
              <a:tabLst>
                <a:tab pos="319168" algn="l"/>
              </a:tabLst>
            </a:pPr>
            <a:r>
              <a:rPr sz="1814" spc="-17" dirty="0">
                <a:latin typeface="Georgia"/>
                <a:cs typeface="Georgia"/>
              </a:rPr>
              <a:t>More</a:t>
            </a:r>
            <a:r>
              <a:rPr sz="1814" spc="-8" dirty="0">
                <a:latin typeface="Georgia"/>
                <a:cs typeface="Georgia"/>
              </a:rPr>
              <a:t> </a:t>
            </a:r>
            <a:r>
              <a:rPr sz="1814" dirty="0">
                <a:latin typeface="Georgia"/>
                <a:cs typeface="Georgia"/>
              </a:rPr>
              <a:t>generally:</a:t>
            </a:r>
          </a:p>
          <a:p>
            <a:pPr marL="1426115">
              <a:spcBef>
                <a:spcPts val="1597"/>
              </a:spcBef>
            </a:pPr>
            <a:r>
              <a:rPr sz="2176" i="1" spc="118" dirty="0">
                <a:latin typeface="Trebuchet MS"/>
                <a:cs typeface="Trebuchet MS"/>
              </a:rPr>
              <a:t>S</a:t>
            </a:r>
            <a:r>
              <a:rPr sz="2176" i="1" spc="74" baseline="-11904" dirty="0">
                <a:latin typeface="Trebuchet MS"/>
                <a:cs typeface="Trebuchet MS"/>
              </a:rPr>
              <a:t>t</a:t>
            </a:r>
            <a:r>
              <a:rPr sz="2539" baseline="-11111" dirty="0">
                <a:latin typeface="Georgia"/>
                <a:cs typeface="Georgia"/>
              </a:rPr>
              <a:t>+</a:t>
            </a:r>
            <a:r>
              <a:rPr sz="2176" spc="-12" baseline="-11904" dirty="0">
                <a:latin typeface="Microsoft Sans Serif"/>
                <a:cs typeface="Microsoft Sans Serif"/>
              </a:rPr>
              <a:t>1</a:t>
            </a:r>
            <a:r>
              <a:rPr sz="2176" baseline="-11904" dirty="0">
                <a:latin typeface="Microsoft Sans Serif"/>
                <a:cs typeface="Microsoft Sans Serif"/>
              </a:rPr>
              <a:t> </a:t>
            </a:r>
            <a:r>
              <a:rPr sz="2176" spc="-87" baseline="-11904" dirty="0">
                <a:latin typeface="Microsoft Sans Serif"/>
                <a:cs typeface="Microsoft Sans Serif"/>
              </a:rPr>
              <a:t> </a:t>
            </a:r>
            <a:r>
              <a:rPr sz="2176" spc="-17" dirty="0">
                <a:latin typeface="Georgia"/>
                <a:cs typeface="Georgia"/>
              </a:rPr>
              <a:t>=</a:t>
            </a:r>
            <a:r>
              <a:rPr sz="2176" spc="59" dirty="0">
                <a:latin typeface="Georgia"/>
                <a:cs typeface="Georgia"/>
              </a:rPr>
              <a:t> </a:t>
            </a:r>
            <a:r>
              <a:rPr sz="2176" i="1" spc="-8" dirty="0">
                <a:latin typeface="Trebuchet MS"/>
                <a:cs typeface="Trebuchet MS"/>
              </a:rPr>
              <a:t>u</a:t>
            </a:r>
            <a:r>
              <a:rPr sz="2176" spc="8" dirty="0">
                <a:latin typeface="Lucida Sans Unicode"/>
                <a:cs typeface="Lucida Sans Unicode"/>
              </a:rPr>
              <a:t>(</a:t>
            </a:r>
            <a:r>
              <a:rPr sz="2176" i="1" spc="118" dirty="0">
                <a:latin typeface="Trebuchet MS"/>
                <a:cs typeface="Trebuchet MS"/>
              </a:rPr>
              <a:t>S</a:t>
            </a:r>
            <a:r>
              <a:rPr sz="2176" i="1" spc="-51" baseline="-11904" dirty="0">
                <a:latin typeface="Trebuchet MS"/>
                <a:cs typeface="Trebuchet MS"/>
              </a:rPr>
              <a:t>t</a:t>
            </a:r>
            <a:r>
              <a:rPr sz="2176" i="1" spc="-301" baseline="-11904" dirty="0">
                <a:latin typeface="Trebuchet MS"/>
                <a:cs typeface="Trebuchet MS"/>
              </a:rPr>
              <a:t> </a:t>
            </a:r>
            <a:r>
              <a:rPr sz="2176" spc="-8" dirty="0">
                <a:latin typeface="Calibri"/>
                <a:cs typeface="Calibri"/>
              </a:rPr>
              <a:t>,</a:t>
            </a:r>
            <a:r>
              <a:rPr sz="2176" spc="-109" dirty="0">
                <a:latin typeface="Calibri"/>
                <a:cs typeface="Calibri"/>
              </a:rPr>
              <a:t> </a:t>
            </a:r>
            <a:r>
              <a:rPr sz="2176" i="1" spc="84" dirty="0">
                <a:latin typeface="Trebuchet MS"/>
                <a:cs typeface="Trebuchet MS"/>
              </a:rPr>
              <a:t>A</a:t>
            </a:r>
            <a:r>
              <a:rPr sz="2176" i="1" spc="-51" baseline="-11904" dirty="0">
                <a:latin typeface="Trebuchet MS"/>
                <a:cs typeface="Trebuchet MS"/>
              </a:rPr>
              <a:t>t</a:t>
            </a:r>
            <a:r>
              <a:rPr sz="2176" i="1" spc="-301" baseline="-11904" dirty="0">
                <a:latin typeface="Trebuchet MS"/>
                <a:cs typeface="Trebuchet MS"/>
              </a:rPr>
              <a:t> </a:t>
            </a:r>
            <a:r>
              <a:rPr sz="2176" spc="-8" dirty="0">
                <a:latin typeface="Calibri"/>
                <a:cs typeface="Calibri"/>
              </a:rPr>
              <a:t>,</a:t>
            </a:r>
            <a:r>
              <a:rPr sz="2176" spc="-109" dirty="0">
                <a:latin typeface="Calibri"/>
                <a:cs typeface="Calibri"/>
              </a:rPr>
              <a:t> </a:t>
            </a:r>
            <a:r>
              <a:rPr sz="2176" i="1" spc="101" dirty="0">
                <a:latin typeface="Trebuchet MS"/>
                <a:cs typeface="Trebuchet MS"/>
              </a:rPr>
              <a:t>R</a:t>
            </a:r>
            <a:r>
              <a:rPr sz="2176" i="1" spc="74" baseline="-11904" dirty="0">
                <a:latin typeface="Trebuchet MS"/>
                <a:cs typeface="Trebuchet MS"/>
              </a:rPr>
              <a:t>t</a:t>
            </a:r>
            <a:r>
              <a:rPr sz="2539" spc="-12" baseline="-11111" dirty="0">
                <a:latin typeface="Georgia"/>
                <a:cs typeface="Georgia"/>
              </a:rPr>
              <a:t>+</a:t>
            </a:r>
            <a:r>
              <a:rPr sz="2176" spc="74" baseline="-11904" dirty="0">
                <a:latin typeface="Microsoft Sans Serif"/>
                <a:cs typeface="Microsoft Sans Serif"/>
              </a:rPr>
              <a:t>1</a:t>
            </a:r>
            <a:r>
              <a:rPr sz="2176" spc="-8" dirty="0">
                <a:latin typeface="Calibri"/>
                <a:cs typeface="Calibri"/>
              </a:rPr>
              <a:t>,</a:t>
            </a:r>
            <a:r>
              <a:rPr sz="2176" spc="-109" dirty="0">
                <a:latin typeface="Calibri"/>
                <a:cs typeface="Calibri"/>
              </a:rPr>
              <a:t> </a:t>
            </a:r>
            <a:r>
              <a:rPr sz="2176" i="1" spc="92" dirty="0">
                <a:latin typeface="Trebuchet MS"/>
                <a:cs typeface="Trebuchet MS"/>
              </a:rPr>
              <a:t>O</a:t>
            </a:r>
            <a:r>
              <a:rPr sz="2176" i="1" spc="74" baseline="-11904" dirty="0">
                <a:latin typeface="Trebuchet MS"/>
                <a:cs typeface="Trebuchet MS"/>
              </a:rPr>
              <a:t>t</a:t>
            </a:r>
            <a:r>
              <a:rPr sz="2539" baseline="-11111" dirty="0">
                <a:latin typeface="Georgia"/>
                <a:cs typeface="Georgia"/>
              </a:rPr>
              <a:t>+</a:t>
            </a:r>
            <a:r>
              <a:rPr sz="2176" spc="101" baseline="-11904" dirty="0">
                <a:latin typeface="Microsoft Sans Serif"/>
                <a:cs typeface="Microsoft Sans Serif"/>
              </a:rPr>
              <a:t>1</a:t>
            </a:r>
            <a:r>
              <a:rPr sz="2176" spc="8" dirty="0">
                <a:latin typeface="Lucida Sans Unicode"/>
                <a:cs typeface="Lucida Sans Unicode"/>
              </a:rPr>
              <a:t>)</a:t>
            </a:r>
            <a:endParaRPr sz="2176" dirty="0">
              <a:latin typeface="Lucida Sans Unicode"/>
              <a:cs typeface="Lucida Sans Unicode"/>
            </a:endParaRPr>
          </a:p>
          <a:p>
            <a:pPr marL="318101">
              <a:spcBef>
                <a:spcPts val="1648"/>
              </a:spcBef>
            </a:pPr>
            <a:r>
              <a:rPr sz="1814" spc="8" dirty="0">
                <a:latin typeface="Georgia"/>
                <a:cs typeface="Georgia"/>
              </a:rPr>
              <a:t>where</a:t>
            </a:r>
            <a:r>
              <a:rPr sz="1814" spc="51" dirty="0">
                <a:latin typeface="Georgia"/>
                <a:cs typeface="Georgia"/>
              </a:rPr>
              <a:t> </a:t>
            </a:r>
            <a:r>
              <a:rPr sz="2176" i="1" spc="-75" dirty="0">
                <a:latin typeface="Trebuchet MS"/>
                <a:cs typeface="Trebuchet MS"/>
              </a:rPr>
              <a:t>u</a:t>
            </a:r>
            <a:r>
              <a:rPr sz="2176" i="1" spc="8" dirty="0">
                <a:latin typeface="Trebuchet MS"/>
                <a:cs typeface="Trebuchet MS"/>
              </a:rPr>
              <a:t> </a:t>
            </a:r>
            <a:r>
              <a:rPr sz="1814" spc="-34" dirty="0">
                <a:latin typeface="Georgia"/>
                <a:cs typeface="Georgia"/>
              </a:rPr>
              <a:t>is</a:t>
            </a:r>
            <a:r>
              <a:rPr sz="1814" spc="51" dirty="0">
                <a:latin typeface="Georgia"/>
                <a:cs typeface="Georgia"/>
              </a:rPr>
              <a:t> </a:t>
            </a:r>
            <a:r>
              <a:rPr sz="1814" spc="17" dirty="0">
                <a:latin typeface="Georgia"/>
                <a:cs typeface="Georgia"/>
              </a:rPr>
              <a:t>a</a:t>
            </a:r>
            <a:r>
              <a:rPr sz="1814" spc="59" dirty="0">
                <a:latin typeface="Georgia"/>
                <a:cs typeface="Georgia"/>
              </a:rPr>
              <a:t> </a:t>
            </a:r>
            <a:r>
              <a:rPr sz="1814" spc="-8" dirty="0">
                <a:latin typeface="Georgia"/>
                <a:cs typeface="Georgia"/>
              </a:rPr>
              <a:t>‘state</a:t>
            </a:r>
            <a:r>
              <a:rPr sz="1814" spc="51" dirty="0">
                <a:latin typeface="Georgia"/>
                <a:cs typeface="Georgia"/>
              </a:rPr>
              <a:t> </a:t>
            </a:r>
            <a:r>
              <a:rPr sz="1814" dirty="0">
                <a:latin typeface="Georgia"/>
                <a:cs typeface="Georgia"/>
              </a:rPr>
              <a:t>update</a:t>
            </a:r>
            <a:r>
              <a:rPr sz="1814" spc="59" dirty="0">
                <a:latin typeface="Georgia"/>
                <a:cs typeface="Georgia"/>
              </a:rPr>
              <a:t> </a:t>
            </a:r>
            <a:r>
              <a:rPr sz="1814" spc="-17" dirty="0">
                <a:latin typeface="Georgia"/>
                <a:cs typeface="Georgia"/>
              </a:rPr>
              <a:t>function‘</a:t>
            </a:r>
            <a:endParaRPr lang="en-US" sz="1814" spc="-17" dirty="0">
              <a:latin typeface="Georgia"/>
              <a:cs typeface="Georgia"/>
            </a:endParaRPr>
          </a:p>
          <a:p>
            <a:pPr marL="322098" marR="51238" indent="-259118">
              <a:lnSpc>
                <a:spcPct val="104900"/>
              </a:lnSpc>
              <a:spcBef>
                <a:spcPts val="488"/>
              </a:spcBef>
              <a:buClr>
                <a:srgbClr val="3333B2"/>
              </a:buClr>
              <a:buSzPct val="110526"/>
              <a:buFont typeface="Arial" panose="020B0604020202020204" pitchFamily="34" charset="0"/>
              <a:buChar char="•"/>
              <a:tabLst>
                <a:tab pos="319168" algn="l"/>
              </a:tabLst>
            </a:pPr>
            <a:r>
              <a:rPr sz="1814" spc="-8" dirty="0">
                <a:latin typeface="Georgia"/>
                <a:cs typeface="Georgia"/>
              </a:rPr>
              <a:t>The</a:t>
            </a:r>
            <a:r>
              <a:rPr sz="1814" spc="42" dirty="0">
                <a:latin typeface="Georgia"/>
                <a:cs typeface="Georgia"/>
              </a:rPr>
              <a:t> </a:t>
            </a:r>
            <a:r>
              <a:rPr sz="1814" spc="8" dirty="0">
                <a:latin typeface="Georgia"/>
                <a:cs typeface="Georgia"/>
              </a:rPr>
              <a:t>agent</a:t>
            </a:r>
            <a:r>
              <a:rPr sz="1814" spc="51" dirty="0">
                <a:latin typeface="Georgia"/>
                <a:cs typeface="Georgia"/>
              </a:rPr>
              <a:t> </a:t>
            </a:r>
            <a:r>
              <a:rPr sz="1814" dirty="0">
                <a:latin typeface="Georgia"/>
                <a:cs typeface="Georgia"/>
              </a:rPr>
              <a:t>state</a:t>
            </a:r>
            <a:r>
              <a:rPr sz="1814" spc="51" dirty="0">
                <a:latin typeface="Georgia"/>
                <a:cs typeface="Georgia"/>
              </a:rPr>
              <a:t> </a:t>
            </a:r>
            <a:r>
              <a:rPr sz="1814" spc="-34" dirty="0">
                <a:latin typeface="Georgia"/>
                <a:cs typeface="Georgia"/>
              </a:rPr>
              <a:t>is</a:t>
            </a:r>
            <a:r>
              <a:rPr sz="1814" spc="51" dirty="0">
                <a:latin typeface="Georgia"/>
                <a:cs typeface="Georgia"/>
              </a:rPr>
              <a:t> </a:t>
            </a:r>
            <a:r>
              <a:rPr sz="1814" spc="-8" dirty="0">
                <a:latin typeface="Georgia"/>
                <a:cs typeface="Georgia"/>
              </a:rPr>
              <a:t>often</a:t>
            </a:r>
            <a:r>
              <a:rPr sz="1814" spc="42" dirty="0">
                <a:latin typeface="Georgia"/>
                <a:cs typeface="Georgia"/>
              </a:rPr>
              <a:t> </a:t>
            </a:r>
            <a:r>
              <a:rPr sz="1814" b="1" dirty="0">
                <a:solidFill>
                  <a:srgbClr val="0046FF"/>
                </a:solidFill>
                <a:latin typeface="Cambria"/>
                <a:cs typeface="Cambria"/>
              </a:rPr>
              <a:t>much</a:t>
            </a:r>
            <a:r>
              <a:rPr sz="1814" b="1" spc="84" dirty="0">
                <a:solidFill>
                  <a:srgbClr val="0046FF"/>
                </a:solidFill>
                <a:latin typeface="Cambria"/>
                <a:cs typeface="Cambria"/>
              </a:rPr>
              <a:t> </a:t>
            </a:r>
            <a:r>
              <a:rPr sz="1814" spc="-17" dirty="0">
                <a:latin typeface="Georgia"/>
                <a:cs typeface="Georgia"/>
              </a:rPr>
              <a:t>smaller</a:t>
            </a:r>
            <a:r>
              <a:rPr sz="1814" spc="51" dirty="0">
                <a:latin typeface="Georgia"/>
                <a:cs typeface="Georgia"/>
              </a:rPr>
              <a:t> </a:t>
            </a:r>
            <a:r>
              <a:rPr sz="1814" spc="-8" dirty="0">
                <a:latin typeface="Georgia"/>
                <a:cs typeface="Georgia"/>
              </a:rPr>
              <a:t>than</a:t>
            </a:r>
            <a:r>
              <a:rPr sz="1814" spc="51" dirty="0">
                <a:latin typeface="Georgia"/>
                <a:cs typeface="Georgia"/>
              </a:rPr>
              <a:t> </a:t>
            </a:r>
            <a:r>
              <a:rPr sz="1814" dirty="0">
                <a:latin typeface="Georgia"/>
                <a:cs typeface="Georgia"/>
              </a:rPr>
              <a:t>the </a:t>
            </a:r>
            <a:r>
              <a:rPr sz="1814" spc="-362" dirty="0">
                <a:latin typeface="Georgia"/>
                <a:cs typeface="Georgia"/>
              </a:rPr>
              <a:t> </a:t>
            </a:r>
            <a:r>
              <a:rPr sz="1814" spc="-17" dirty="0">
                <a:latin typeface="Georgia"/>
                <a:cs typeface="Georgia"/>
              </a:rPr>
              <a:t>environment</a:t>
            </a:r>
            <a:r>
              <a:rPr sz="1814" spc="51" dirty="0">
                <a:latin typeface="Georgia"/>
                <a:cs typeface="Georgia"/>
              </a:rPr>
              <a:t> </a:t>
            </a:r>
            <a:r>
              <a:rPr sz="1814" dirty="0">
                <a:latin typeface="Georgia"/>
                <a:cs typeface="Georgia"/>
              </a:rPr>
              <a:t>state</a:t>
            </a:r>
          </a:p>
        </p:txBody>
      </p:sp>
      <p:sp>
        <p:nvSpPr>
          <p:cNvPr id="5" name="Rectangle 4">
            <a:extLst>
              <a:ext uri="{FF2B5EF4-FFF2-40B4-BE49-F238E27FC236}">
                <a16:creationId xmlns:a16="http://schemas.microsoft.com/office/drawing/2014/main" id="{920283A5-18EB-6D82-84C2-7123293CFA54}"/>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9E6E6D1-5F3D-AF17-2567-61895332D4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11B7AF7-9952-EAC5-34FD-A7EE56D0260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088986391"/>
      </p:ext>
    </p:extLst>
  </p:cSld>
  <p:clrMapOvr>
    <a:masterClrMapping/>
  </p:clrMapOvr>
  <p:transition>
    <p:cu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4412051" y="1326700"/>
            <a:ext cx="3358205" cy="270563"/>
          </a:xfrm>
          <a:prstGeom prst="rect">
            <a:avLst/>
          </a:prstGeom>
        </p:spPr>
        <p:txBody>
          <a:bodyPr vert="horz" wrap="square" lIns="0" tIns="24550" rIns="0" bIns="0" rtlCol="0">
            <a:spAutoFit/>
          </a:bodyPr>
          <a:lstStyle/>
          <a:p>
            <a:pPr marL="21349">
              <a:spcBef>
                <a:spcPts val="191"/>
              </a:spcBef>
            </a:pPr>
            <a:r>
              <a:rPr sz="1597" spc="-8" dirty="0">
                <a:latin typeface="Georgia"/>
                <a:cs typeface="Georgia"/>
              </a:rPr>
              <a:t>The</a:t>
            </a:r>
            <a:r>
              <a:rPr sz="1597" spc="42" dirty="0">
                <a:latin typeface="Georgia"/>
                <a:cs typeface="Georgia"/>
              </a:rPr>
              <a:t> </a:t>
            </a:r>
            <a:r>
              <a:rPr sz="1597" spc="8" dirty="0">
                <a:latin typeface="Georgia"/>
                <a:cs typeface="Georgia"/>
              </a:rPr>
              <a:t>full</a:t>
            </a:r>
            <a:r>
              <a:rPr sz="1597" spc="51" dirty="0">
                <a:latin typeface="Georgia"/>
                <a:cs typeface="Georgia"/>
              </a:rPr>
              <a:t> </a:t>
            </a:r>
            <a:r>
              <a:rPr sz="1597" spc="-17" dirty="0">
                <a:latin typeface="Georgia"/>
                <a:cs typeface="Georgia"/>
              </a:rPr>
              <a:t>environment</a:t>
            </a:r>
            <a:r>
              <a:rPr sz="1597" spc="51" dirty="0">
                <a:latin typeface="Georgia"/>
                <a:cs typeface="Georgia"/>
              </a:rPr>
              <a:t> </a:t>
            </a:r>
            <a:r>
              <a:rPr sz="1597" dirty="0">
                <a:latin typeface="Georgia"/>
                <a:cs typeface="Georgia"/>
              </a:rPr>
              <a:t>state</a:t>
            </a:r>
            <a:r>
              <a:rPr sz="1597" spc="42" dirty="0">
                <a:latin typeface="Georgia"/>
                <a:cs typeface="Georgia"/>
              </a:rPr>
              <a:t> </a:t>
            </a:r>
            <a:r>
              <a:rPr sz="1597" spc="-17" dirty="0">
                <a:latin typeface="Georgia"/>
                <a:cs typeface="Georgia"/>
              </a:rPr>
              <a:t>of</a:t>
            </a:r>
            <a:r>
              <a:rPr sz="1597" spc="51" dirty="0">
                <a:latin typeface="Georgia"/>
                <a:cs typeface="Georgia"/>
              </a:rPr>
              <a:t> </a:t>
            </a:r>
            <a:r>
              <a:rPr sz="1597" spc="17" dirty="0">
                <a:latin typeface="Georgia"/>
                <a:cs typeface="Georgia"/>
              </a:rPr>
              <a:t>a</a:t>
            </a:r>
            <a:r>
              <a:rPr sz="1597" spc="51" dirty="0">
                <a:latin typeface="Georgia"/>
                <a:cs typeface="Georgia"/>
              </a:rPr>
              <a:t> </a:t>
            </a:r>
            <a:r>
              <a:rPr sz="1597" spc="17" dirty="0">
                <a:latin typeface="Georgia"/>
                <a:cs typeface="Georgia"/>
              </a:rPr>
              <a:t>maze</a:t>
            </a:r>
            <a:endParaRPr sz="1597">
              <a:latin typeface="Georgia"/>
              <a:cs typeface="Georgia"/>
            </a:endParaRPr>
          </a:p>
        </p:txBody>
      </p:sp>
      <p:pic>
        <p:nvPicPr>
          <p:cNvPr id="4" name="object 4"/>
          <p:cNvPicPr/>
          <p:nvPr/>
        </p:nvPicPr>
        <p:blipFill>
          <a:blip r:embed="rId2" cstate="print"/>
          <a:stretch>
            <a:fillRect/>
          </a:stretch>
        </p:blipFill>
        <p:spPr>
          <a:xfrm>
            <a:off x="3231619" y="1577113"/>
            <a:ext cx="5718989" cy="4289242"/>
          </a:xfrm>
          <a:prstGeom prst="rect">
            <a:avLst/>
          </a:prstGeom>
        </p:spPr>
      </p:pic>
      <p:sp>
        <p:nvSpPr>
          <p:cNvPr id="5" name="object 2"/>
          <p:cNvSpPr txBox="1">
            <a:spLocks/>
          </p:cNvSpPr>
          <p:nvPr/>
        </p:nvSpPr>
        <p:spPr>
          <a:xfrm>
            <a:off x="4387475" y="593746"/>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2" name="Rectangle 1">
            <a:extLst>
              <a:ext uri="{FF2B5EF4-FFF2-40B4-BE49-F238E27FC236}">
                <a16:creationId xmlns:a16="http://schemas.microsoft.com/office/drawing/2014/main" id="{7043922F-208D-75E4-D38E-7843F649F12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640D4C9-2DCB-DE3F-0816-4C168309D15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05B7BB2-1F03-47F7-B52C-377C5FF20FA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2594563"/>
      </p:ext>
    </p:extLst>
  </p:cSld>
  <p:clrMapOvr>
    <a:masterClrMapping/>
  </p:clrMapOvr>
  <p:transition>
    <p:cu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5027801" y="1309406"/>
            <a:ext cx="2127432" cy="270563"/>
          </a:xfrm>
          <a:prstGeom prst="rect">
            <a:avLst/>
          </a:prstGeom>
        </p:spPr>
        <p:txBody>
          <a:bodyPr vert="horz" wrap="square" lIns="0" tIns="24550" rIns="0" bIns="0" rtlCol="0">
            <a:spAutoFit/>
          </a:bodyPr>
          <a:lstStyle/>
          <a:p>
            <a:pPr marL="21349">
              <a:spcBef>
                <a:spcPts val="191"/>
              </a:spcBef>
            </a:pPr>
            <a:r>
              <a:rPr sz="1597" spc="-34" dirty="0">
                <a:latin typeface="Georgia"/>
                <a:cs typeface="Georgia"/>
              </a:rPr>
              <a:t>A</a:t>
            </a:r>
            <a:r>
              <a:rPr sz="1597" spc="25" dirty="0">
                <a:latin typeface="Georgia"/>
                <a:cs typeface="Georgia"/>
              </a:rPr>
              <a:t> </a:t>
            </a:r>
            <a:r>
              <a:rPr sz="1597" spc="-8" dirty="0">
                <a:latin typeface="Georgia"/>
                <a:cs typeface="Georgia"/>
              </a:rPr>
              <a:t>potential</a:t>
            </a:r>
            <a:r>
              <a:rPr sz="1597" spc="34" dirty="0">
                <a:latin typeface="Georgia"/>
                <a:cs typeface="Georgia"/>
              </a:rPr>
              <a:t> </a:t>
            </a:r>
            <a:r>
              <a:rPr sz="1597" spc="-17" dirty="0">
                <a:latin typeface="Georgia"/>
                <a:cs typeface="Georgia"/>
              </a:rPr>
              <a:t>observation</a:t>
            </a:r>
            <a:endParaRPr sz="1597">
              <a:latin typeface="Georgia"/>
              <a:cs typeface="Georgia"/>
            </a:endParaRPr>
          </a:p>
        </p:txBody>
      </p:sp>
      <p:pic>
        <p:nvPicPr>
          <p:cNvPr id="4" name="object 4"/>
          <p:cNvPicPr/>
          <p:nvPr/>
        </p:nvPicPr>
        <p:blipFill>
          <a:blip r:embed="rId2" cstate="print"/>
          <a:stretch>
            <a:fillRect/>
          </a:stretch>
        </p:blipFill>
        <p:spPr>
          <a:xfrm>
            <a:off x="4611326" y="2024829"/>
            <a:ext cx="3109701" cy="3452839"/>
          </a:xfrm>
          <a:prstGeom prst="rect">
            <a:avLst/>
          </a:prstGeom>
        </p:spPr>
      </p:pic>
      <p:sp>
        <p:nvSpPr>
          <p:cNvPr id="5" name="object 2"/>
          <p:cNvSpPr txBox="1">
            <a:spLocks/>
          </p:cNvSpPr>
          <p:nvPr/>
        </p:nvSpPr>
        <p:spPr>
          <a:xfrm>
            <a:off x="4387475" y="549503"/>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2" name="Rectangle 1">
            <a:extLst>
              <a:ext uri="{FF2B5EF4-FFF2-40B4-BE49-F238E27FC236}">
                <a16:creationId xmlns:a16="http://schemas.microsoft.com/office/drawing/2014/main" id="{312A01AD-29D8-248E-1229-09193D0558B5}"/>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F0586EC-E79E-89DE-B4E3-1F586631D0C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24720D20-F412-A6C0-8FE7-6A96EEF467D8}"/>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83691402"/>
      </p:ext>
    </p:extLst>
  </p:cSld>
  <p:clrMapOvr>
    <a:masterClrMapping/>
  </p:clrMapOvr>
  <p:transition>
    <p:cu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4401120" y="1326699"/>
            <a:ext cx="3380621" cy="270563"/>
          </a:xfrm>
          <a:prstGeom prst="rect">
            <a:avLst/>
          </a:prstGeom>
        </p:spPr>
        <p:txBody>
          <a:bodyPr vert="horz" wrap="square" lIns="0" tIns="24550" rIns="0" bIns="0" rtlCol="0">
            <a:spAutoFit/>
          </a:bodyPr>
          <a:lstStyle/>
          <a:p>
            <a:pPr marL="21349">
              <a:spcBef>
                <a:spcPts val="191"/>
              </a:spcBef>
            </a:pPr>
            <a:r>
              <a:rPr sz="1597" spc="-34" dirty="0">
                <a:latin typeface="Georgia"/>
                <a:cs typeface="Georgia"/>
              </a:rPr>
              <a:t>An</a:t>
            </a:r>
            <a:r>
              <a:rPr sz="1597" spc="59" dirty="0">
                <a:latin typeface="Georgia"/>
                <a:cs typeface="Georgia"/>
              </a:rPr>
              <a:t> </a:t>
            </a:r>
            <a:r>
              <a:rPr sz="1597" spc="-17" dirty="0">
                <a:latin typeface="Georgia"/>
                <a:cs typeface="Georgia"/>
              </a:rPr>
              <a:t>observation</a:t>
            </a:r>
            <a:r>
              <a:rPr sz="1597" spc="59" dirty="0">
                <a:latin typeface="Georgia"/>
                <a:cs typeface="Georgia"/>
              </a:rPr>
              <a:t> </a:t>
            </a:r>
            <a:r>
              <a:rPr sz="1597" spc="-25" dirty="0">
                <a:latin typeface="Georgia"/>
                <a:cs typeface="Georgia"/>
              </a:rPr>
              <a:t>in</a:t>
            </a:r>
            <a:r>
              <a:rPr sz="1597" spc="67" dirty="0">
                <a:latin typeface="Georgia"/>
                <a:cs typeface="Georgia"/>
              </a:rPr>
              <a:t> </a:t>
            </a:r>
            <a:r>
              <a:rPr sz="1597" spc="17" dirty="0">
                <a:latin typeface="Georgia"/>
                <a:cs typeface="Georgia"/>
              </a:rPr>
              <a:t>a</a:t>
            </a:r>
            <a:r>
              <a:rPr sz="1597" spc="59" dirty="0">
                <a:latin typeface="Georgia"/>
                <a:cs typeface="Georgia"/>
              </a:rPr>
              <a:t> </a:t>
            </a:r>
            <a:r>
              <a:rPr sz="1597" spc="-8" dirty="0">
                <a:latin typeface="Georgia"/>
                <a:cs typeface="Georgia"/>
              </a:rPr>
              <a:t>different</a:t>
            </a:r>
            <a:r>
              <a:rPr sz="1597" spc="59" dirty="0">
                <a:latin typeface="Georgia"/>
                <a:cs typeface="Georgia"/>
              </a:rPr>
              <a:t> </a:t>
            </a:r>
            <a:r>
              <a:rPr sz="1597" spc="-17" dirty="0">
                <a:latin typeface="Georgia"/>
                <a:cs typeface="Georgia"/>
              </a:rPr>
              <a:t>location</a:t>
            </a:r>
            <a:endParaRPr sz="1597">
              <a:latin typeface="Georgia"/>
              <a:cs typeface="Georgia"/>
            </a:endParaRPr>
          </a:p>
        </p:txBody>
      </p:sp>
      <p:pic>
        <p:nvPicPr>
          <p:cNvPr id="4" name="object 4"/>
          <p:cNvPicPr/>
          <p:nvPr/>
        </p:nvPicPr>
        <p:blipFill>
          <a:blip r:embed="rId2" cstate="print"/>
          <a:stretch>
            <a:fillRect/>
          </a:stretch>
        </p:blipFill>
        <p:spPr>
          <a:xfrm>
            <a:off x="3231619" y="1577113"/>
            <a:ext cx="5718989" cy="4289242"/>
          </a:xfrm>
          <a:prstGeom prst="rect">
            <a:avLst/>
          </a:prstGeom>
        </p:spPr>
      </p:pic>
      <p:sp>
        <p:nvSpPr>
          <p:cNvPr id="5" name="object 2"/>
          <p:cNvSpPr txBox="1">
            <a:spLocks/>
          </p:cNvSpPr>
          <p:nvPr/>
        </p:nvSpPr>
        <p:spPr>
          <a:xfrm>
            <a:off x="4401120" y="669328"/>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2" name="Rectangle 1">
            <a:extLst>
              <a:ext uri="{FF2B5EF4-FFF2-40B4-BE49-F238E27FC236}">
                <a16:creationId xmlns:a16="http://schemas.microsoft.com/office/drawing/2014/main" id="{3E3940ED-0239-DAF2-EAA9-C7A91316029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3A407D0-EFDF-1C17-5A8B-529B4C171CD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1C8FA8-8A9F-091A-6B7B-8370350FFCE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343099073"/>
      </p:ext>
    </p:extLst>
  </p:cSld>
  <p:clrMapOvr>
    <a:masterClrMapping/>
  </p:clrMapOvr>
  <p:transition>
    <p:cu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04173" y="1276430"/>
            <a:ext cx="7443764" cy="449490"/>
          </a:xfrm>
          <a:prstGeom prst="rect">
            <a:avLst/>
          </a:prstGeom>
        </p:spPr>
        <p:txBody>
          <a:bodyPr vert="horz" wrap="square" lIns="0" tIns="201747" rIns="0" bIns="0" rtlCol="0">
            <a:spAutoFit/>
          </a:bodyPr>
          <a:lstStyle/>
          <a:p>
            <a:pPr marL="2762564">
              <a:spcBef>
                <a:spcPts val="1026"/>
              </a:spcBef>
            </a:pPr>
            <a:r>
              <a:rPr sz="1597" spc="-8" dirty="0">
                <a:latin typeface="Georgia"/>
                <a:cs typeface="Georgia"/>
              </a:rPr>
              <a:t>The</a:t>
            </a:r>
            <a:r>
              <a:rPr sz="1597" spc="42" dirty="0">
                <a:latin typeface="Georgia"/>
                <a:cs typeface="Georgia"/>
              </a:rPr>
              <a:t> </a:t>
            </a:r>
            <a:r>
              <a:rPr sz="1597" spc="25" dirty="0">
                <a:latin typeface="Georgia"/>
                <a:cs typeface="Georgia"/>
              </a:rPr>
              <a:t>two</a:t>
            </a:r>
            <a:r>
              <a:rPr sz="1597" spc="51" dirty="0">
                <a:latin typeface="Georgia"/>
                <a:cs typeface="Georgia"/>
              </a:rPr>
              <a:t> </a:t>
            </a:r>
            <a:r>
              <a:rPr sz="1597" spc="-17" dirty="0">
                <a:latin typeface="Georgia"/>
                <a:cs typeface="Georgia"/>
              </a:rPr>
              <a:t>observations</a:t>
            </a:r>
            <a:r>
              <a:rPr sz="1597" spc="51" dirty="0">
                <a:latin typeface="Georgia"/>
                <a:cs typeface="Georgia"/>
              </a:rPr>
              <a:t> </a:t>
            </a:r>
            <a:r>
              <a:rPr sz="1597" dirty="0">
                <a:latin typeface="Georgia"/>
                <a:cs typeface="Georgia"/>
              </a:rPr>
              <a:t>are</a:t>
            </a:r>
            <a:r>
              <a:rPr sz="1597" spc="42" dirty="0">
                <a:latin typeface="Georgia"/>
                <a:cs typeface="Georgia"/>
              </a:rPr>
              <a:t> </a:t>
            </a:r>
            <a:r>
              <a:rPr sz="1597" spc="-17" dirty="0">
                <a:latin typeface="Georgia"/>
                <a:cs typeface="Georgia"/>
              </a:rPr>
              <a:t>indistinguishable</a:t>
            </a:r>
            <a:endParaRPr sz="1597" dirty="0">
              <a:latin typeface="Georgia"/>
              <a:cs typeface="Georgia"/>
            </a:endParaRPr>
          </a:p>
        </p:txBody>
      </p:sp>
      <p:pic>
        <p:nvPicPr>
          <p:cNvPr id="3" name="object 3"/>
          <p:cNvPicPr/>
          <p:nvPr/>
        </p:nvPicPr>
        <p:blipFill>
          <a:blip r:embed="rId2" cstate="print"/>
          <a:stretch>
            <a:fillRect/>
          </a:stretch>
        </p:blipFill>
        <p:spPr>
          <a:xfrm>
            <a:off x="4611326" y="2024829"/>
            <a:ext cx="3109701" cy="3452839"/>
          </a:xfrm>
          <a:prstGeom prst="rect">
            <a:avLst/>
          </a:prstGeom>
        </p:spPr>
      </p:pic>
      <p:sp>
        <p:nvSpPr>
          <p:cNvPr id="4" name="object 2"/>
          <p:cNvSpPr txBox="1">
            <a:spLocks/>
          </p:cNvSpPr>
          <p:nvPr/>
        </p:nvSpPr>
        <p:spPr>
          <a:xfrm>
            <a:off x="4358448" y="605256"/>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5" name="Rectangle 4">
            <a:extLst>
              <a:ext uri="{FF2B5EF4-FFF2-40B4-BE49-F238E27FC236}">
                <a16:creationId xmlns:a16="http://schemas.microsoft.com/office/drawing/2014/main" id="{F2D6E177-F7B0-C45F-2D4A-B8E57FC00BD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3250DF7-209B-FA85-576B-C3F026F189F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900407B1-FBB7-3EAD-6565-9E383C3DCE7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139631970"/>
      </p:ext>
    </p:extLst>
  </p:cSld>
  <p:clrMapOvr>
    <a:masterClrMapping/>
  </p:clrMapOvr>
  <p:transition>
    <p:cu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4609296" y="1421168"/>
            <a:ext cx="2964315" cy="270563"/>
          </a:xfrm>
          <a:prstGeom prst="rect">
            <a:avLst/>
          </a:prstGeom>
        </p:spPr>
        <p:txBody>
          <a:bodyPr vert="horz" wrap="square" lIns="0" tIns="24550" rIns="0" bIns="0" rtlCol="0">
            <a:spAutoFit/>
          </a:bodyPr>
          <a:lstStyle/>
          <a:p>
            <a:pPr marL="21349">
              <a:spcBef>
                <a:spcPts val="191"/>
              </a:spcBef>
            </a:pPr>
            <a:r>
              <a:rPr sz="1597" spc="-8" dirty="0">
                <a:latin typeface="Georgia"/>
                <a:cs typeface="Georgia"/>
              </a:rPr>
              <a:t>These</a:t>
            </a:r>
            <a:r>
              <a:rPr sz="1597" spc="42" dirty="0">
                <a:latin typeface="Georgia"/>
                <a:cs typeface="Georgia"/>
              </a:rPr>
              <a:t> </a:t>
            </a:r>
            <a:r>
              <a:rPr sz="1597" spc="25" dirty="0">
                <a:latin typeface="Georgia"/>
                <a:cs typeface="Georgia"/>
              </a:rPr>
              <a:t>two</a:t>
            </a:r>
            <a:r>
              <a:rPr sz="1597" spc="42" dirty="0">
                <a:latin typeface="Georgia"/>
                <a:cs typeface="Georgia"/>
              </a:rPr>
              <a:t> </a:t>
            </a:r>
            <a:r>
              <a:rPr sz="1597" spc="-8" dirty="0">
                <a:latin typeface="Georgia"/>
                <a:cs typeface="Georgia"/>
              </a:rPr>
              <a:t>states</a:t>
            </a:r>
            <a:r>
              <a:rPr sz="1597" spc="51" dirty="0">
                <a:latin typeface="Georgia"/>
                <a:cs typeface="Georgia"/>
              </a:rPr>
              <a:t> </a:t>
            </a:r>
            <a:r>
              <a:rPr sz="1597" dirty="0">
                <a:latin typeface="Georgia"/>
                <a:cs typeface="Georgia"/>
              </a:rPr>
              <a:t>are</a:t>
            </a:r>
            <a:r>
              <a:rPr sz="1597" spc="42" dirty="0">
                <a:latin typeface="Georgia"/>
                <a:cs typeface="Georgia"/>
              </a:rPr>
              <a:t> </a:t>
            </a:r>
            <a:r>
              <a:rPr sz="1597" spc="-17" dirty="0">
                <a:latin typeface="Georgia"/>
                <a:cs typeface="Georgia"/>
              </a:rPr>
              <a:t>not</a:t>
            </a:r>
            <a:r>
              <a:rPr sz="1597" spc="42" dirty="0">
                <a:latin typeface="Georgia"/>
                <a:cs typeface="Georgia"/>
              </a:rPr>
              <a:t> </a:t>
            </a:r>
            <a:r>
              <a:rPr sz="1597" spc="-25" dirty="0">
                <a:latin typeface="Georgia"/>
                <a:cs typeface="Georgia"/>
              </a:rPr>
              <a:t>Markov</a:t>
            </a:r>
            <a:endParaRPr sz="1597">
              <a:latin typeface="Georgia"/>
              <a:cs typeface="Georgia"/>
            </a:endParaRPr>
          </a:p>
        </p:txBody>
      </p:sp>
      <p:pic>
        <p:nvPicPr>
          <p:cNvPr id="4" name="object 4"/>
          <p:cNvPicPr/>
          <p:nvPr/>
        </p:nvPicPr>
        <p:blipFill>
          <a:blip r:embed="rId2" cstate="print"/>
          <a:stretch>
            <a:fillRect/>
          </a:stretch>
        </p:blipFill>
        <p:spPr>
          <a:xfrm>
            <a:off x="3589066" y="1671523"/>
            <a:ext cx="5004161" cy="3753121"/>
          </a:xfrm>
          <a:prstGeom prst="rect">
            <a:avLst/>
          </a:prstGeom>
        </p:spPr>
      </p:pic>
      <p:sp>
        <p:nvSpPr>
          <p:cNvPr id="5" name="object 5"/>
          <p:cNvSpPr txBox="1"/>
          <p:nvPr/>
        </p:nvSpPr>
        <p:spPr>
          <a:xfrm>
            <a:off x="2291171" y="5452209"/>
            <a:ext cx="7600261" cy="270563"/>
          </a:xfrm>
          <a:prstGeom prst="rect">
            <a:avLst/>
          </a:prstGeom>
        </p:spPr>
        <p:txBody>
          <a:bodyPr vert="horz" wrap="square" lIns="0" tIns="24550" rIns="0" bIns="0" rtlCol="0">
            <a:spAutoFit/>
          </a:bodyPr>
          <a:lstStyle/>
          <a:p>
            <a:pPr marL="21349">
              <a:spcBef>
                <a:spcPts val="191"/>
              </a:spcBef>
            </a:pPr>
            <a:r>
              <a:rPr sz="1597" spc="-34" dirty="0">
                <a:latin typeface="Georgia"/>
                <a:cs typeface="Georgia"/>
              </a:rPr>
              <a:t>How</a:t>
            </a:r>
            <a:r>
              <a:rPr sz="1597" spc="59" dirty="0">
                <a:latin typeface="Georgia"/>
                <a:cs typeface="Georgia"/>
              </a:rPr>
              <a:t> </a:t>
            </a:r>
            <a:r>
              <a:rPr sz="1597" dirty="0">
                <a:latin typeface="Georgia"/>
                <a:cs typeface="Georgia"/>
              </a:rPr>
              <a:t>could</a:t>
            </a:r>
            <a:r>
              <a:rPr sz="1597" spc="59" dirty="0">
                <a:latin typeface="Georgia"/>
                <a:cs typeface="Georgia"/>
              </a:rPr>
              <a:t> </a:t>
            </a:r>
            <a:r>
              <a:rPr sz="1597" spc="-17" dirty="0">
                <a:latin typeface="Georgia"/>
                <a:cs typeface="Georgia"/>
              </a:rPr>
              <a:t>you</a:t>
            </a:r>
            <a:r>
              <a:rPr sz="1597" spc="59" dirty="0">
                <a:latin typeface="Georgia"/>
                <a:cs typeface="Georgia"/>
              </a:rPr>
              <a:t> </a:t>
            </a:r>
            <a:r>
              <a:rPr sz="1597" spc="-17" dirty="0">
                <a:latin typeface="Georgia"/>
                <a:cs typeface="Georgia"/>
              </a:rPr>
              <a:t>construct</a:t>
            </a:r>
            <a:r>
              <a:rPr sz="1597" spc="67" dirty="0">
                <a:latin typeface="Georgia"/>
                <a:cs typeface="Georgia"/>
              </a:rPr>
              <a:t> </a:t>
            </a:r>
            <a:r>
              <a:rPr sz="1597" spc="17" dirty="0">
                <a:latin typeface="Georgia"/>
                <a:cs typeface="Georgia"/>
              </a:rPr>
              <a:t>a</a:t>
            </a:r>
            <a:r>
              <a:rPr sz="1597" spc="59" dirty="0">
                <a:latin typeface="Georgia"/>
                <a:cs typeface="Georgia"/>
              </a:rPr>
              <a:t> </a:t>
            </a:r>
            <a:r>
              <a:rPr sz="1597" spc="-25" dirty="0">
                <a:latin typeface="Georgia"/>
                <a:cs typeface="Georgia"/>
              </a:rPr>
              <a:t>Markov</a:t>
            </a:r>
            <a:r>
              <a:rPr sz="1597" spc="59" dirty="0">
                <a:latin typeface="Georgia"/>
                <a:cs typeface="Georgia"/>
              </a:rPr>
              <a:t> </a:t>
            </a:r>
            <a:r>
              <a:rPr sz="1597" spc="8" dirty="0">
                <a:latin typeface="Georgia"/>
                <a:cs typeface="Georgia"/>
              </a:rPr>
              <a:t>agent</a:t>
            </a:r>
            <a:r>
              <a:rPr sz="1597" spc="59" dirty="0">
                <a:latin typeface="Georgia"/>
                <a:cs typeface="Georgia"/>
              </a:rPr>
              <a:t> </a:t>
            </a:r>
            <a:r>
              <a:rPr sz="1597" dirty="0">
                <a:latin typeface="Georgia"/>
                <a:cs typeface="Georgia"/>
              </a:rPr>
              <a:t>state</a:t>
            </a:r>
            <a:r>
              <a:rPr sz="1597" spc="67" dirty="0">
                <a:latin typeface="Georgia"/>
                <a:cs typeface="Georgia"/>
              </a:rPr>
              <a:t> </a:t>
            </a:r>
            <a:r>
              <a:rPr sz="1597" spc="-25" dirty="0">
                <a:latin typeface="Georgia"/>
                <a:cs typeface="Georgia"/>
              </a:rPr>
              <a:t>in</a:t>
            </a:r>
            <a:r>
              <a:rPr sz="1597" spc="59" dirty="0">
                <a:latin typeface="Georgia"/>
                <a:cs typeface="Georgia"/>
              </a:rPr>
              <a:t> </a:t>
            </a:r>
            <a:r>
              <a:rPr sz="1597" spc="-25" dirty="0">
                <a:latin typeface="Georgia"/>
                <a:cs typeface="Georgia"/>
              </a:rPr>
              <a:t>this</a:t>
            </a:r>
            <a:r>
              <a:rPr sz="1597" spc="59" dirty="0">
                <a:latin typeface="Georgia"/>
                <a:cs typeface="Georgia"/>
              </a:rPr>
              <a:t> </a:t>
            </a:r>
            <a:r>
              <a:rPr sz="1597" spc="17" dirty="0">
                <a:latin typeface="Georgia"/>
                <a:cs typeface="Georgia"/>
              </a:rPr>
              <a:t>maze</a:t>
            </a:r>
            <a:r>
              <a:rPr sz="1597" spc="59" dirty="0">
                <a:latin typeface="Georgia"/>
                <a:cs typeface="Georgia"/>
              </a:rPr>
              <a:t> </a:t>
            </a:r>
            <a:r>
              <a:rPr sz="1597" dirty="0">
                <a:latin typeface="Georgia"/>
                <a:cs typeface="Georgia"/>
              </a:rPr>
              <a:t>(for</a:t>
            </a:r>
            <a:r>
              <a:rPr sz="1597" spc="67" dirty="0">
                <a:latin typeface="Georgia"/>
                <a:cs typeface="Georgia"/>
              </a:rPr>
              <a:t> </a:t>
            </a:r>
            <a:r>
              <a:rPr sz="1597" dirty="0">
                <a:latin typeface="Georgia"/>
                <a:cs typeface="Georgia"/>
              </a:rPr>
              <a:t>any</a:t>
            </a:r>
            <a:r>
              <a:rPr sz="1597" spc="59" dirty="0">
                <a:latin typeface="Georgia"/>
                <a:cs typeface="Georgia"/>
              </a:rPr>
              <a:t> </a:t>
            </a:r>
            <a:r>
              <a:rPr sz="1597" dirty="0">
                <a:latin typeface="Georgia"/>
                <a:cs typeface="Georgia"/>
              </a:rPr>
              <a:t>reward</a:t>
            </a:r>
            <a:r>
              <a:rPr sz="1597" spc="59" dirty="0">
                <a:latin typeface="Georgia"/>
                <a:cs typeface="Georgia"/>
              </a:rPr>
              <a:t> </a:t>
            </a:r>
            <a:r>
              <a:rPr sz="1597" spc="8" dirty="0">
                <a:latin typeface="Georgia"/>
                <a:cs typeface="Georgia"/>
              </a:rPr>
              <a:t>signal)?</a:t>
            </a:r>
            <a:endParaRPr sz="1597">
              <a:latin typeface="Georgia"/>
              <a:cs typeface="Georgia"/>
            </a:endParaRPr>
          </a:p>
        </p:txBody>
      </p:sp>
      <p:sp>
        <p:nvSpPr>
          <p:cNvPr id="6" name="object 2"/>
          <p:cNvSpPr txBox="1">
            <a:spLocks/>
          </p:cNvSpPr>
          <p:nvPr/>
        </p:nvSpPr>
        <p:spPr>
          <a:xfrm>
            <a:off x="4294606" y="513412"/>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2" name="Rectangle 1">
            <a:extLst>
              <a:ext uri="{FF2B5EF4-FFF2-40B4-BE49-F238E27FC236}">
                <a16:creationId xmlns:a16="http://schemas.microsoft.com/office/drawing/2014/main" id="{D45E4183-2736-864C-0C05-C06906EE77B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A363BFE-5EF7-C5F1-0D81-61A1DA57FC8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734330C5-E56F-A776-5F4D-4D812F914FC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902936650"/>
      </p:ext>
    </p:extLst>
  </p:cSld>
  <p:clrMapOvr>
    <a:masterClrMapping/>
  </p:clrMapOvr>
  <p:transition>
    <p:cu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65733" y="792297"/>
            <a:ext cx="6699369"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a:cs typeface="Georgia"/>
              </a:rPr>
              <a:t>Partially</a:t>
            </a:r>
            <a:r>
              <a:rPr sz="3264" spc="51" dirty="0">
                <a:solidFill>
                  <a:srgbClr val="3333B2"/>
                </a:solidFill>
                <a:latin typeface="Georgia"/>
                <a:cs typeface="Georgia"/>
              </a:rPr>
              <a:t> </a:t>
            </a:r>
            <a:r>
              <a:rPr sz="3264" spc="-51" dirty="0">
                <a:solidFill>
                  <a:srgbClr val="3333B2"/>
                </a:solidFill>
                <a:latin typeface="Georgia"/>
                <a:cs typeface="Georgia"/>
              </a:rPr>
              <a:t>Observable</a:t>
            </a:r>
            <a:r>
              <a:rPr sz="3264" spc="59" dirty="0">
                <a:solidFill>
                  <a:srgbClr val="3333B2"/>
                </a:solidFill>
                <a:latin typeface="Georgia"/>
                <a:cs typeface="Georgia"/>
              </a:rPr>
              <a:t> </a:t>
            </a:r>
            <a:r>
              <a:rPr sz="3264" spc="-67" dirty="0">
                <a:solidFill>
                  <a:srgbClr val="3333B2"/>
                </a:solidFill>
                <a:latin typeface="Georgia"/>
                <a:cs typeface="Georgia"/>
              </a:rPr>
              <a:t>Environments</a:t>
            </a:r>
            <a:endParaRPr sz="3264" dirty="0">
              <a:latin typeface="Georgia"/>
              <a:cs typeface="Georgia"/>
            </a:endParaRPr>
          </a:p>
        </p:txBody>
      </p:sp>
      <p:sp>
        <p:nvSpPr>
          <p:cNvPr id="3" name="object 3"/>
          <p:cNvSpPr txBox="1"/>
          <p:nvPr/>
        </p:nvSpPr>
        <p:spPr>
          <a:xfrm>
            <a:off x="1796272" y="1570028"/>
            <a:ext cx="8838292" cy="3786941"/>
          </a:xfrm>
          <a:prstGeom prst="rect">
            <a:avLst/>
          </a:prstGeom>
        </p:spPr>
        <p:txBody>
          <a:bodyPr vert="horz" wrap="square" lIns="0" tIns="55506" rIns="0" bIns="0" rtlCol="0">
            <a:spAutoFit/>
          </a:bodyPr>
          <a:lstStyle/>
          <a:p>
            <a:pPr marL="407492" indent="-259118">
              <a:spcBef>
                <a:spcPts val="435"/>
              </a:spcBef>
              <a:buClr>
                <a:srgbClr val="3333B2"/>
              </a:buClr>
              <a:buSzPct val="110526"/>
              <a:buFont typeface="Arial" panose="020B0604020202020204" pitchFamily="34" charset="0"/>
              <a:buChar char="•"/>
              <a:tabLst>
                <a:tab pos="404564" algn="l"/>
              </a:tabLst>
            </a:pPr>
            <a:r>
              <a:rPr sz="1814" spc="-51" dirty="0">
                <a:latin typeface="Georgia"/>
                <a:cs typeface="Georgia"/>
              </a:rPr>
              <a:t>To</a:t>
            </a:r>
            <a:r>
              <a:rPr sz="1814" spc="67" dirty="0">
                <a:latin typeface="Georgia"/>
                <a:cs typeface="Georgia"/>
              </a:rPr>
              <a:t> </a:t>
            </a:r>
            <a:r>
              <a:rPr sz="1814" dirty="0">
                <a:latin typeface="Georgia"/>
                <a:cs typeface="Georgia"/>
              </a:rPr>
              <a:t>deal</a:t>
            </a:r>
            <a:r>
              <a:rPr sz="1814" spc="75" dirty="0">
                <a:latin typeface="Georgia"/>
                <a:cs typeface="Georgia"/>
              </a:rPr>
              <a:t> </a:t>
            </a:r>
            <a:r>
              <a:rPr sz="1814" spc="8" dirty="0">
                <a:latin typeface="Georgia"/>
                <a:cs typeface="Georgia"/>
              </a:rPr>
              <a:t>with</a:t>
            </a:r>
            <a:r>
              <a:rPr sz="1814" spc="67" dirty="0">
                <a:latin typeface="Georgia"/>
                <a:cs typeface="Georgia"/>
              </a:rPr>
              <a:t> </a:t>
            </a:r>
            <a:r>
              <a:rPr sz="1814" spc="-8" dirty="0">
                <a:latin typeface="Georgia"/>
                <a:cs typeface="Georgia"/>
              </a:rPr>
              <a:t>partial</a:t>
            </a:r>
            <a:r>
              <a:rPr sz="1814" spc="75" dirty="0">
                <a:latin typeface="Georgia"/>
                <a:cs typeface="Georgia"/>
              </a:rPr>
              <a:t> </a:t>
            </a:r>
            <a:r>
              <a:rPr sz="1814" spc="-25" dirty="0">
                <a:latin typeface="Georgia"/>
                <a:cs typeface="Georgia"/>
              </a:rPr>
              <a:t>observability,</a:t>
            </a:r>
            <a:r>
              <a:rPr sz="1814" spc="67" dirty="0">
                <a:latin typeface="Georgia"/>
                <a:cs typeface="Georgia"/>
              </a:rPr>
              <a:t> </a:t>
            </a:r>
            <a:r>
              <a:rPr sz="1814" spc="8" dirty="0">
                <a:latin typeface="Georgia"/>
                <a:cs typeface="Georgia"/>
              </a:rPr>
              <a:t>agent</a:t>
            </a:r>
            <a:r>
              <a:rPr sz="1814" spc="75" dirty="0">
                <a:latin typeface="Georgia"/>
                <a:cs typeface="Georgia"/>
              </a:rPr>
              <a:t> </a:t>
            </a:r>
            <a:r>
              <a:rPr sz="1814" spc="-8" dirty="0">
                <a:latin typeface="Georgia"/>
                <a:cs typeface="Georgia"/>
              </a:rPr>
              <a:t>can</a:t>
            </a:r>
            <a:r>
              <a:rPr sz="1814" spc="67" dirty="0">
                <a:latin typeface="Georgia"/>
                <a:cs typeface="Georgia"/>
              </a:rPr>
              <a:t> </a:t>
            </a:r>
            <a:r>
              <a:rPr sz="1814" spc="-17" dirty="0">
                <a:latin typeface="Georgia"/>
                <a:cs typeface="Georgia"/>
              </a:rPr>
              <a:t>construct</a:t>
            </a:r>
            <a:r>
              <a:rPr sz="1814" spc="75" dirty="0">
                <a:latin typeface="Georgia"/>
                <a:cs typeface="Georgia"/>
              </a:rPr>
              <a:t> </a:t>
            </a:r>
            <a:r>
              <a:rPr sz="1814" spc="-17" dirty="0">
                <a:latin typeface="Georgia"/>
                <a:cs typeface="Georgia"/>
              </a:rPr>
              <a:t>suitable</a:t>
            </a:r>
            <a:r>
              <a:rPr sz="1814" spc="67" dirty="0">
                <a:latin typeface="Georgia"/>
                <a:cs typeface="Georgia"/>
              </a:rPr>
              <a:t> </a:t>
            </a:r>
            <a:r>
              <a:rPr sz="1814" dirty="0">
                <a:latin typeface="Georgia"/>
                <a:cs typeface="Georgia"/>
              </a:rPr>
              <a:t>state</a:t>
            </a:r>
            <a:r>
              <a:rPr sz="1814" spc="75" dirty="0">
                <a:latin typeface="Georgia"/>
                <a:cs typeface="Georgia"/>
              </a:rPr>
              <a:t> </a:t>
            </a:r>
            <a:r>
              <a:rPr sz="1814" spc="-17" dirty="0">
                <a:latin typeface="Georgia"/>
                <a:cs typeface="Georgia"/>
              </a:rPr>
              <a:t>representations</a:t>
            </a:r>
            <a:endParaRPr lang="en-US" sz="1814" spc="-17" dirty="0">
              <a:latin typeface="Georgia"/>
              <a:cs typeface="Georgia"/>
            </a:endParaRPr>
          </a:p>
          <a:p>
            <a:pPr marL="407492" indent="-259118">
              <a:spcBef>
                <a:spcPts val="435"/>
              </a:spcBef>
              <a:buClr>
                <a:srgbClr val="3333B2"/>
              </a:buClr>
              <a:buSzPct val="110526"/>
              <a:buFont typeface="Arial" panose="020B0604020202020204" pitchFamily="34" charset="0"/>
              <a:buChar char="•"/>
              <a:tabLst>
                <a:tab pos="404564" algn="l"/>
              </a:tabLst>
            </a:pPr>
            <a:endParaRPr sz="1814" dirty="0">
              <a:latin typeface="Georgia"/>
              <a:cs typeface="Georgia"/>
            </a:endParaRPr>
          </a:p>
          <a:p>
            <a:pPr marL="407492" indent="-259118">
              <a:spcBef>
                <a:spcPts val="427"/>
              </a:spcBef>
              <a:buClr>
                <a:srgbClr val="3333B2"/>
              </a:buClr>
              <a:buSzPct val="110526"/>
              <a:buFont typeface="Arial" panose="020B0604020202020204" pitchFamily="34" charset="0"/>
              <a:buChar char="•"/>
              <a:tabLst>
                <a:tab pos="404564" algn="l"/>
              </a:tabLst>
            </a:pPr>
            <a:r>
              <a:rPr sz="1814" spc="-25" dirty="0">
                <a:latin typeface="Georgia"/>
                <a:cs typeface="Georgia"/>
              </a:rPr>
              <a:t>Examples</a:t>
            </a:r>
            <a:r>
              <a:rPr sz="1814" spc="42" dirty="0">
                <a:latin typeface="Georgia"/>
                <a:cs typeface="Georgia"/>
              </a:rPr>
              <a:t> </a:t>
            </a:r>
            <a:r>
              <a:rPr sz="1814" spc="-17" dirty="0">
                <a:latin typeface="Georgia"/>
                <a:cs typeface="Georgia"/>
              </a:rPr>
              <a:t>of</a:t>
            </a:r>
            <a:r>
              <a:rPr sz="1814" spc="42" dirty="0">
                <a:latin typeface="Georgia"/>
                <a:cs typeface="Georgia"/>
              </a:rPr>
              <a:t> </a:t>
            </a:r>
            <a:r>
              <a:rPr sz="1814" spc="8" dirty="0">
                <a:latin typeface="Georgia"/>
                <a:cs typeface="Georgia"/>
              </a:rPr>
              <a:t>agent</a:t>
            </a:r>
            <a:r>
              <a:rPr sz="1814" spc="42" dirty="0">
                <a:latin typeface="Georgia"/>
                <a:cs typeface="Georgia"/>
              </a:rPr>
              <a:t> </a:t>
            </a:r>
            <a:r>
              <a:rPr sz="1814" spc="-8" dirty="0">
                <a:latin typeface="Georgia"/>
                <a:cs typeface="Georgia"/>
              </a:rPr>
              <a:t>states:</a:t>
            </a:r>
            <a:endParaRPr lang="en-US" sz="1814" spc="-8" dirty="0">
              <a:latin typeface="Georgia"/>
              <a:cs typeface="Georgia"/>
            </a:endParaRPr>
          </a:p>
          <a:p>
            <a:pPr marL="148374">
              <a:spcBef>
                <a:spcPts val="427"/>
              </a:spcBef>
              <a:buClr>
                <a:srgbClr val="3333B2"/>
              </a:buClr>
              <a:buSzPct val="110526"/>
              <a:tabLst>
                <a:tab pos="404564" algn="l"/>
              </a:tabLst>
            </a:pPr>
            <a:endParaRPr sz="1814" dirty="0">
              <a:latin typeface="Georgia"/>
              <a:cs typeface="Georgia"/>
            </a:endParaRPr>
          </a:p>
          <a:p>
            <a:pPr marL="847284" lvl="1" indent="-259118">
              <a:lnSpc>
                <a:spcPts val="1883"/>
              </a:lnSpc>
              <a:spcBef>
                <a:spcPts val="260"/>
              </a:spcBef>
              <a:buClr>
                <a:srgbClr val="3333B2"/>
              </a:buClr>
              <a:buSzPct val="111764"/>
              <a:buFont typeface="Arial" panose="020B0604020202020204" pitchFamily="34" charset="0"/>
              <a:buChar char="•"/>
              <a:tabLst>
                <a:tab pos="830477" algn="l"/>
              </a:tabLst>
            </a:pPr>
            <a:r>
              <a:rPr sz="1632" spc="-42" dirty="0">
                <a:latin typeface="Georgia"/>
                <a:cs typeface="Georgia"/>
              </a:rPr>
              <a:t>Last</a:t>
            </a:r>
            <a:r>
              <a:rPr sz="1632" spc="59" dirty="0">
                <a:latin typeface="Georgia"/>
                <a:cs typeface="Georgia"/>
              </a:rPr>
              <a:t> </a:t>
            </a:r>
            <a:r>
              <a:rPr sz="1632" spc="-8" dirty="0">
                <a:latin typeface="Georgia"/>
                <a:cs typeface="Georgia"/>
              </a:rPr>
              <a:t>observation:</a:t>
            </a:r>
            <a:r>
              <a:rPr sz="1632" spc="126" dirty="0">
                <a:latin typeface="Georgia"/>
                <a:cs typeface="Georgia"/>
              </a:rPr>
              <a:t> </a:t>
            </a:r>
            <a:r>
              <a:rPr sz="1814" i="1" spc="-92" dirty="0">
                <a:latin typeface="Arial"/>
                <a:cs typeface="Arial"/>
              </a:rPr>
              <a:t>S</a:t>
            </a:r>
            <a:r>
              <a:rPr sz="2176" i="1" spc="-138" baseline="-11904" dirty="0">
                <a:latin typeface="Trebuchet MS"/>
                <a:cs typeface="Trebuchet MS"/>
              </a:rPr>
              <a:t>t</a:t>
            </a:r>
            <a:r>
              <a:rPr sz="2176" i="1" baseline="-11904" dirty="0">
                <a:latin typeface="Trebuchet MS"/>
                <a:cs typeface="Trebuchet MS"/>
              </a:rPr>
              <a:t> </a:t>
            </a:r>
            <a:r>
              <a:rPr sz="1814" spc="-25" dirty="0">
                <a:latin typeface="Georgia"/>
                <a:cs typeface="Georgia"/>
              </a:rPr>
              <a:t>=</a:t>
            </a:r>
            <a:r>
              <a:rPr sz="1814" spc="51" dirty="0">
                <a:latin typeface="Georgia"/>
                <a:cs typeface="Georgia"/>
              </a:rPr>
              <a:t> </a:t>
            </a:r>
            <a:r>
              <a:rPr sz="1814" i="1" spc="-34" dirty="0">
                <a:latin typeface="Arial"/>
                <a:cs typeface="Arial"/>
              </a:rPr>
              <a:t>O</a:t>
            </a:r>
            <a:r>
              <a:rPr sz="2176" i="1" spc="-51" baseline="-11904" dirty="0">
                <a:latin typeface="Trebuchet MS"/>
                <a:cs typeface="Trebuchet MS"/>
              </a:rPr>
              <a:t>t</a:t>
            </a:r>
            <a:r>
              <a:rPr sz="2176" i="1" spc="339" baseline="-11904" dirty="0">
                <a:latin typeface="Trebuchet MS"/>
                <a:cs typeface="Trebuchet MS"/>
              </a:rPr>
              <a:t> </a:t>
            </a:r>
            <a:r>
              <a:rPr sz="1632" spc="8" dirty="0">
                <a:latin typeface="Georgia"/>
                <a:cs typeface="Georgia"/>
              </a:rPr>
              <a:t>(might</a:t>
            </a:r>
            <a:r>
              <a:rPr sz="1632" spc="59" dirty="0">
                <a:latin typeface="Georgia"/>
                <a:cs typeface="Georgia"/>
              </a:rPr>
              <a:t> </a:t>
            </a:r>
            <a:r>
              <a:rPr sz="1632" spc="-17" dirty="0">
                <a:latin typeface="Georgia"/>
                <a:cs typeface="Georgia"/>
              </a:rPr>
              <a:t>not</a:t>
            </a:r>
            <a:r>
              <a:rPr sz="1632" spc="67" dirty="0">
                <a:latin typeface="Georgia"/>
                <a:cs typeface="Georgia"/>
              </a:rPr>
              <a:t> </a:t>
            </a:r>
            <a:r>
              <a:rPr sz="1632" dirty="0">
                <a:latin typeface="Georgia"/>
                <a:cs typeface="Georgia"/>
              </a:rPr>
              <a:t>be</a:t>
            </a:r>
            <a:r>
              <a:rPr sz="1632" spc="59" dirty="0">
                <a:latin typeface="Georgia"/>
                <a:cs typeface="Georgia"/>
              </a:rPr>
              <a:t> </a:t>
            </a:r>
            <a:r>
              <a:rPr sz="1632" spc="8" dirty="0">
                <a:latin typeface="Georgia"/>
                <a:cs typeface="Georgia"/>
              </a:rPr>
              <a:t>enough)</a:t>
            </a:r>
            <a:endParaRPr sz="1632" dirty="0">
              <a:latin typeface="Georgia"/>
              <a:cs typeface="Georgia"/>
            </a:endParaRPr>
          </a:p>
          <a:p>
            <a:pPr marL="847284" lvl="1" indent="-259118">
              <a:lnSpc>
                <a:spcPts val="1841"/>
              </a:lnSpc>
              <a:buClr>
                <a:srgbClr val="3333B2"/>
              </a:buClr>
              <a:buSzPct val="111764"/>
              <a:buFont typeface="Arial" panose="020B0604020202020204" pitchFamily="34" charset="0"/>
              <a:buChar char="•"/>
              <a:tabLst>
                <a:tab pos="830477" algn="l"/>
              </a:tabLst>
            </a:pPr>
            <a:r>
              <a:rPr sz="1632" dirty="0">
                <a:latin typeface="Georgia"/>
                <a:cs typeface="Georgia"/>
              </a:rPr>
              <a:t>Complete</a:t>
            </a:r>
            <a:r>
              <a:rPr sz="1632" spc="51" dirty="0">
                <a:latin typeface="Georgia"/>
                <a:cs typeface="Georgia"/>
              </a:rPr>
              <a:t> </a:t>
            </a:r>
            <a:r>
              <a:rPr sz="1632" spc="-8" dirty="0">
                <a:latin typeface="Georgia"/>
                <a:cs typeface="Georgia"/>
              </a:rPr>
              <a:t>history:</a:t>
            </a:r>
            <a:r>
              <a:rPr sz="1632" spc="118" dirty="0">
                <a:latin typeface="Georgia"/>
                <a:cs typeface="Georgia"/>
              </a:rPr>
              <a:t> </a:t>
            </a:r>
            <a:r>
              <a:rPr sz="1814" i="1" spc="-92" dirty="0">
                <a:latin typeface="Arial"/>
                <a:cs typeface="Arial"/>
              </a:rPr>
              <a:t>S</a:t>
            </a:r>
            <a:r>
              <a:rPr sz="2176" i="1" spc="-138" baseline="-11904" dirty="0">
                <a:latin typeface="Trebuchet MS"/>
                <a:cs typeface="Trebuchet MS"/>
              </a:rPr>
              <a:t>t</a:t>
            </a:r>
            <a:r>
              <a:rPr sz="2176" i="1" spc="-12" baseline="-11904" dirty="0">
                <a:latin typeface="Trebuchet MS"/>
                <a:cs typeface="Trebuchet MS"/>
              </a:rPr>
              <a:t> </a:t>
            </a:r>
            <a:r>
              <a:rPr sz="1814" spc="-25" dirty="0">
                <a:latin typeface="Georgia"/>
                <a:cs typeface="Georgia"/>
              </a:rPr>
              <a:t>=</a:t>
            </a:r>
            <a:r>
              <a:rPr sz="1814" spc="51" dirty="0">
                <a:latin typeface="Georgia"/>
                <a:cs typeface="Georgia"/>
              </a:rPr>
              <a:t> </a:t>
            </a:r>
            <a:r>
              <a:rPr sz="1814" spc="75" dirty="0">
                <a:latin typeface="Lucida Sans Unicode"/>
                <a:cs typeface="Lucida Sans Unicode"/>
              </a:rPr>
              <a:t>H</a:t>
            </a:r>
            <a:r>
              <a:rPr sz="2176" i="1" spc="112" baseline="-11904" dirty="0">
                <a:latin typeface="Trebuchet MS"/>
                <a:cs typeface="Trebuchet MS"/>
              </a:rPr>
              <a:t>t</a:t>
            </a:r>
            <a:r>
              <a:rPr sz="2176" i="1" spc="315" baseline="-11904" dirty="0">
                <a:latin typeface="Trebuchet MS"/>
                <a:cs typeface="Trebuchet MS"/>
              </a:rPr>
              <a:t> </a:t>
            </a:r>
            <a:r>
              <a:rPr sz="1632" spc="8" dirty="0">
                <a:latin typeface="Georgia"/>
                <a:cs typeface="Georgia"/>
              </a:rPr>
              <a:t>(might</a:t>
            </a:r>
            <a:r>
              <a:rPr sz="1632" spc="51" dirty="0">
                <a:latin typeface="Georgia"/>
                <a:cs typeface="Georgia"/>
              </a:rPr>
              <a:t> </a:t>
            </a:r>
            <a:r>
              <a:rPr sz="1632" dirty="0">
                <a:latin typeface="Georgia"/>
                <a:cs typeface="Georgia"/>
              </a:rPr>
              <a:t>be</a:t>
            </a:r>
            <a:r>
              <a:rPr sz="1632" spc="59" dirty="0">
                <a:latin typeface="Georgia"/>
                <a:cs typeface="Georgia"/>
              </a:rPr>
              <a:t> </a:t>
            </a:r>
            <a:r>
              <a:rPr sz="1632" dirty="0">
                <a:latin typeface="Georgia"/>
                <a:cs typeface="Georgia"/>
              </a:rPr>
              <a:t>too</a:t>
            </a:r>
            <a:r>
              <a:rPr sz="1632" spc="51" dirty="0">
                <a:latin typeface="Georgia"/>
                <a:cs typeface="Georgia"/>
              </a:rPr>
              <a:t> </a:t>
            </a:r>
            <a:r>
              <a:rPr sz="1632" spc="25" dirty="0">
                <a:latin typeface="Georgia"/>
                <a:cs typeface="Georgia"/>
              </a:rPr>
              <a:t>large)</a:t>
            </a:r>
            <a:endParaRPr sz="1632" dirty="0">
              <a:latin typeface="Georgia"/>
              <a:cs typeface="Georgia"/>
            </a:endParaRPr>
          </a:p>
          <a:p>
            <a:pPr marL="847284" lvl="1" indent="-259118">
              <a:lnSpc>
                <a:spcPts val="1883"/>
              </a:lnSpc>
              <a:buClr>
                <a:srgbClr val="3333B2"/>
              </a:buClr>
              <a:buSzPct val="111764"/>
              <a:buFont typeface="Arial" panose="020B0604020202020204" pitchFamily="34" charset="0"/>
              <a:buChar char="•"/>
              <a:tabLst>
                <a:tab pos="830477" algn="l"/>
              </a:tabLst>
            </a:pPr>
            <a:r>
              <a:rPr sz="1632" spc="-25" dirty="0">
                <a:latin typeface="Georgia"/>
                <a:cs typeface="Georgia"/>
              </a:rPr>
              <a:t>A</a:t>
            </a:r>
            <a:r>
              <a:rPr sz="1632" spc="59" dirty="0">
                <a:latin typeface="Georgia"/>
                <a:cs typeface="Georgia"/>
              </a:rPr>
              <a:t> </a:t>
            </a:r>
            <a:r>
              <a:rPr sz="1632" spc="-8" dirty="0">
                <a:latin typeface="Georgia"/>
                <a:cs typeface="Georgia"/>
              </a:rPr>
              <a:t>generic</a:t>
            </a:r>
            <a:r>
              <a:rPr sz="1632" spc="67" dirty="0">
                <a:latin typeface="Georgia"/>
                <a:cs typeface="Georgia"/>
              </a:rPr>
              <a:t> </a:t>
            </a:r>
            <a:r>
              <a:rPr sz="1632" spc="8" dirty="0">
                <a:latin typeface="Georgia"/>
                <a:cs typeface="Georgia"/>
              </a:rPr>
              <a:t>update:</a:t>
            </a:r>
            <a:r>
              <a:rPr sz="1632" spc="143" dirty="0">
                <a:latin typeface="Georgia"/>
                <a:cs typeface="Georgia"/>
              </a:rPr>
              <a:t> </a:t>
            </a:r>
            <a:r>
              <a:rPr sz="1814" i="1" spc="-92" dirty="0">
                <a:latin typeface="Arial"/>
                <a:cs typeface="Arial"/>
              </a:rPr>
              <a:t>S</a:t>
            </a:r>
            <a:r>
              <a:rPr sz="2176" i="1" spc="-138" baseline="-11904" dirty="0">
                <a:latin typeface="Trebuchet MS"/>
                <a:cs typeface="Trebuchet MS"/>
              </a:rPr>
              <a:t>t</a:t>
            </a:r>
            <a:r>
              <a:rPr sz="2176" i="1" spc="25" baseline="-11904" dirty="0">
                <a:latin typeface="Trebuchet MS"/>
                <a:cs typeface="Trebuchet MS"/>
              </a:rPr>
              <a:t> </a:t>
            </a:r>
            <a:r>
              <a:rPr sz="1814" spc="-25" dirty="0">
                <a:latin typeface="Georgia"/>
                <a:cs typeface="Georgia"/>
              </a:rPr>
              <a:t>=</a:t>
            </a:r>
            <a:r>
              <a:rPr sz="1814" spc="59" dirty="0">
                <a:latin typeface="Georgia"/>
                <a:cs typeface="Georgia"/>
              </a:rPr>
              <a:t> </a:t>
            </a:r>
            <a:r>
              <a:rPr sz="1814" i="1" spc="-34" dirty="0">
                <a:latin typeface="Arial"/>
                <a:cs typeface="Arial"/>
              </a:rPr>
              <a:t>u</a:t>
            </a:r>
            <a:r>
              <a:rPr sz="1814" spc="-34" dirty="0">
                <a:latin typeface="Lucida Sans Unicode"/>
                <a:cs typeface="Lucida Sans Unicode"/>
              </a:rPr>
              <a:t>(</a:t>
            </a:r>
            <a:r>
              <a:rPr sz="1814" i="1" spc="-34" dirty="0">
                <a:latin typeface="Arial"/>
                <a:cs typeface="Arial"/>
              </a:rPr>
              <a:t>S</a:t>
            </a:r>
            <a:r>
              <a:rPr sz="2176" i="1" spc="-51" baseline="-11904" dirty="0">
                <a:latin typeface="Trebuchet MS"/>
                <a:cs typeface="Trebuchet MS"/>
              </a:rPr>
              <a:t>t</a:t>
            </a:r>
            <a:r>
              <a:rPr sz="2539" spc="-51" baseline="-11111" dirty="0">
                <a:latin typeface="Lucida Sans Unicode"/>
                <a:cs typeface="Lucida Sans Unicode"/>
              </a:rPr>
              <a:t>−</a:t>
            </a:r>
            <a:r>
              <a:rPr sz="2176" spc="-51" baseline="-11904" dirty="0">
                <a:latin typeface="Microsoft Sans Serif"/>
                <a:cs typeface="Microsoft Sans Serif"/>
              </a:rPr>
              <a:t>1</a:t>
            </a:r>
            <a:r>
              <a:rPr sz="1814" spc="-34" dirty="0">
                <a:latin typeface="Calibri"/>
                <a:cs typeface="Calibri"/>
              </a:rPr>
              <a:t>,</a:t>
            </a:r>
            <a:r>
              <a:rPr sz="1814" spc="-101" dirty="0">
                <a:latin typeface="Calibri"/>
                <a:cs typeface="Calibri"/>
              </a:rPr>
              <a:t> </a:t>
            </a:r>
            <a:r>
              <a:rPr sz="1814" i="1" spc="-17" dirty="0">
                <a:latin typeface="Arial"/>
                <a:cs typeface="Arial"/>
              </a:rPr>
              <a:t>A</a:t>
            </a:r>
            <a:r>
              <a:rPr sz="2176" i="1" spc="-25" baseline="-11904" dirty="0">
                <a:latin typeface="Trebuchet MS"/>
                <a:cs typeface="Trebuchet MS"/>
              </a:rPr>
              <a:t>t</a:t>
            </a:r>
            <a:r>
              <a:rPr sz="2539" spc="-25" baseline="-11111" dirty="0">
                <a:latin typeface="Lucida Sans Unicode"/>
                <a:cs typeface="Lucida Sans Unicode"/>
              </a:rPr>
              <a:t>−</a:t>
            </a:r>
            <a:r>
              <a:rPr sz="2176" spc="-25" baseline="-11904" dirty="0">
                <a:latin typeface="Microsoft Sans Serif"/>
                <a:cs typeface="Microsoft Sans Serif"/>
              </a:rPr>
              <a:t>1</a:t>
            </a:r>
            <a:r>
              <a:rPr sz="1814" spc="-17" dirty="0">
                <a:latin typeface="Calibri"/>
                <a:cs typeface="Calibri"/>
              </a:rPr>
              <a:t>,</a:t>
            </a:r>
            <a:r>
              <a:rPr sz="1814" spc="-92" dirty="0">
                <a:latin typeface="Calibri"/>
                <a:cs typeface="Calibri"/>
              </a:rPr>
              <a:t> </a:t>
            </a:r>
            <a:r>
              <a:rPr sz="1814" i="1" spc="-59" dirty="0">
                <a:latin typeface="Arial"/>
                <a:cs typeface="Arial"/>
              </a:rPr>
              <a:t>R</a:t>
            </a:r>
            <a:r>
              <a:rPr sz="2176" i="1" spc="-87" baseline="-11904" dirty="0">
                <a:latin typeface="Trebuchet MS"/>
                <a:cs typeface="Trebuchet MS"/>
              </a:rPr>
              <a:t>t</a:t>
            </a:r>
            <a:r>
              <a:rPr sz="2176" i="1" spc="-301" baseline="-11904" dirty="0">
                <a:latin typeface="Trebuchet MS"/>
                <a:cs typeface="Trebuchet MS"/>
              </a:rPr>
              <a:t> </a:t>
            </a:r>
            <a:r>
              <a:rPr sz="1814" spc="-8" dirty="0">
                <a:latin typeface="Calibri"/>
                <a:cs typeface="Calibri"/>
              </a:rPr>
              <a:t>,</a:t>
            </a:r>
            <a:r>
              <a:rPr sz="1814" spc="-92" dirty="0">
                <a:latin typeface="Calibri"/>
                <a:cs typeface="Calibri"/>
              </a:rPr>
              <a:t> </a:t>
            </a:r>
            <a:r>
              <a:rPr sz="1814" i="1" spc="-34" dirty="0">
                <a:latin typeface="Arial"/>
                <a:cs typeface="Arial"/>
              </a:rPr>
              <a:t>O</a:t>
            </a:r>
            <a:r>
              <a:rPr sz="2176" i="1" spc="-51" baseline="-11904" dirty="0">
                <a:latin typeface="Trebuchet MS"/>
                <a:cs typeface="Trebuchet MS"/>
              </a:rPr>
              <a:t>t</a:t>
            </a:r>
            <a:r>
              <a:rPr sz="2176" i="1" spc="-277" baseline="-11904" dirty="0">
                <a:latin typeface="Trebuchet MS"/>
                <a:cs typeface="Trebuchet MS"/>
              </a:rPr>
              <a:t> </a:t>
            </a:r>
            <a:r>
              <a:rPr sz="1814" dirty="0">
                <a:latin typeface="Lucida Sans Unicode"/>
                <a:cs typeface="Lucida Sans Unicode"/>
              </a:rPr>
              <a:t>)</a:t>
            </a:r>
            <a:r>
              <a:rPr sz="1814" spc="-92" dirty="0">
                <a:latin typeface="Lucida Sans Unicode"/>
                <a:cs typeface="Lucida Sans Unicode"/>
              </a:rPr>
              <a:t> </a:t>
            </a:r>
            <a:r>
              <a:rPr sz="1632" dirty="0">
                <a:latin typeface="Georgia"/>
                <a:cs typeface="Georgia"/>
              </a:rPr>
              <a:t>(but</a:t>
            </a:r>
            <a:r>
              <a:rPr sz="1632" spc="67" dirty="0">
                <a:latin typeface="Georgia"/>
                <a:cs typeface="Georgia"/>
              </a:rPr>
              <a:t> </a:t>
            </a:r>
            <a:r>
              <a:rPr sz="1632" spc="8" dirty="0">
                <a:latin typeface="Georgia"/>
                <a:cs typeface="Georgia"/>
              </a:rPr>
              <a:t>how</a:t>
            </a:r>
            <a:r>
              <a:rPr sz="1632" spc="67" dirty="0">
                <a:latin typeface="Georgia"/>
                <a:cs typeface="Georgia"/>
              </a:rPr>
              <a:t> </a:t>
            </a:r>
            <a:r>
              <a:rPr sz="1632" dirty="0">
                <a:latin typeface="Georgia"/>
                <a:cs typeface="Georgia"/>
              </a:rPr>
              <a:t>to</a:t>
            </a:r>
            <a:r>
              <a:rPr sz="1632" spc="67" dirty="0">
                <a:latin typeface="Georgia"/>
                <a:cs typeface="Georgia"/>
              </a:rPr>
              <a:t> </a:t>
            </a:r>
            <a:r>
              <a:rPr sz="1632" spc="-8" dirty="0">
                <a:latin typeface="Georgia"/>
                <a:cs typeface="Georgia"/>
              </a:rPr>
              <a:t>pick/learn</a:t>
            </a:r>
            <a:r>
              <a:rPr sz="1632" spc="67" dirty="0">
                <a:latin typeface="Georgia"/>
                <a:cs typeface="Georgia"/>
              </a:rPr>
              <a:t> </a:t>
            </a:r>
            <a:r>
              <a:rPr sz="1814" i="1" spc="34" dirty="0">
                <a:latin typeface="Arial"/>
                <a:cs typeface="Arial"/>
              </a:rPr>
              <a:t>u</a:t>
            </a:r>
            <a:r>
              <a:rPr sz="1632" spc="34" dirty="0">
                <a:latin typeface="Georgia"/>
                <a:cs typeface="Georgia"/>
              </a:rPr>
              <a:t>?)</a:t>
            </a:r>
            <a:endParaRPr sz="1632" dirty="0">
              <a:latin typeface="Georgia"/>
              <a:cs typeface="Georgia"/>
            </a:endParaRPr>
          </a:p>
          <a:p>
            <a:pPr marL="407492" indent="-259118">
              <a:spcBef>
                <a:spcPts val="597"/>
              </a:spcBef>
              <a:buClr>
                <a:srgbClr val="3333B2"/>
              </a:buClr>
              <a:buSzPct val="110526"/>
              <a:buFont typeface="Arial" panose="020B0604020202020204" pitchFamily="34" charset="0"/>
              <a:buChar char="•"/>
              <a:tabLst>
                <a:tab pos="404564" algn="l"/>
              </a:tabLst>
            </a:pPr>
            <a:endParaRPr lang="en-US" sz="1814" spc="-17" dirty="0">
              <a:latin typeface="Georgia"/>
              <a:cs typeface="Georgia"/>
            </a:endParaRPr>
          </a:p>
          <a:p>
            <a:pPr marL="407492" indent="-259118">
              <a:spcBef>
                <a:spcPts val="597"/>
              </a:spcBef>
              <a:buClr>
                <a:srgbClr val="3333B2"/>
              </a:buClr>
              <a:buSzPct val="110526"/>
              <a:buFont typeface="Arial" panose="020B0604020202020204" pitchFamily="34" charset="0"/>
              <a:buChar char="•"/>
              <a:tabLst>
                <a:tab pos="404564" algn="l"/>
              </a:tabLst>
            </a:pPr>
            <a:r>
              <a:rPr sz="1814" spc="-17" dirty="0">
                <a:latin typeface="Georgia"/>
                <a:cs typeface="Georgia"/>
              </a:rPr>
              <a:t>Constructing</a:t>
            </a:r>
            <a:r>
              <a:rPr sz="1814" spc="51" dirty="0">
                <a:latin typeface="Georgia"/>
                <a:cs typeface="Georgia"/>
              </a:rPr>
              <a:t> </a:t>
            </a:r>
            <a:r>
              <a:rPr sz="1814" spc="17" dirty="0">
                <a:latin typeface="Georgia"/>
                <a:cs typeface="Georgia"/>
              </a:rPr>
              <a:t>a</a:t>
            </a:r>
            <a:r>
              <a:rPr sz="1814" spc="59" dirty="0">
                <a:latin typeface="Georgia"/>
                <a:cs typeface="Georgia"/>
              </a:rPr>
              <a:t> </a:t>
            </a:r>
            <a:r>
              <a:rPr sz="1814" spc="8" dirty="0">
                <a:latin typeface="Georgia"/>
                <a:cs typeface="Georgia"/>
              </a:rPr>
              <a:t>fully</a:t>
            </a:r>
            <a:r>
              <a:rPr sz="1814" spc="59" dirty="0">
                <a:latin typeface="Georgia"/>
                <a:cs typeface="Georgia"/>
              </a:rPr>
              <a:t> </a:t>
            </a:r>
            <a:r>
              <a:rPr sz="1814" spc="-17" dirty="0">
                <a:latin typeface="Georgia"/>
                <a:cs typeface="Georgia"/>
              </a:rPr>
              <a:t>Markovian</a:t>
            </a:r>
            <a:r>
              <a:rPr sz="1814" spc="59" dirty="0">
                <a:latin typeface="Georgia"/>
                <a:cs typeface="Georgia"/>
              </a:rPr>
              <a:t> </a:t>
            </a:r>
            <a:r>
              <a:rPr sz="1814" spc="8" dirty="0">
                <a:latin typeface="Georgia"/>
                <a:cs typeface="Georgia"/>
              </a:rPr>
              <a:t>agent</a:t>
            </a:r>
            <a:r>
              <a:rPr sz="1814" spc="59" dirty="0">
                <a:latin typeface="Georgia"/>
                <a:cs typeface="Georgia"/>
              </a:rPr>
              <a:t> </a:t>
            </a:r>
            <a:r>
              <a:rPr sz="1814" dirty="0">
                <a:latin typeface="Georgia"/>
                <a:cs typeface="Georgia"/>
              </a:rPr>
              <a:t>state</a:t>
            </a:r>
            <a:r>
              <a:rPr sz="1814" spc="59" dirty="0">
                <a:latin typeface="Georgia"/>
                <a:cs typeface="Georgia"/>
              </a:rPr>
              <a:t> </a:t>
            </a:r>
            <a:r>
              <a:rPr sz="1814" spc="-34" dirty="0">
                <a:latin typeface="Georgia"/>
                <a:cs typeface="Georgia"/>
              </a:rPr>
              <a:t>is</a:t>
            </a:r>
            <a:r>
              <a:rPr sz="1814" spc="59" dirty="0">
                <a:latin typeface="Georgia"/>
                <a:cs typeface="Georgia"/>
              </a:rPr>
              <a:t> </a:t>
            </a:r>
            <a:r>
              <a:rPr sz="1814" spc="-8" dirty="0">
                <a:latin typeface="Georgia"/>
                <a:cs typeface="Georgia"/>
              </a:rPr>
              <a:t>often</a:t>
            </a:r>
            <a:r>
              <a:rPr sz="1814" spc="59" dirty="0">
                <a:latin typeface="Georgia"/>
                <a:cs typeface="Georgia"/>
              </a:rPr>
              <a:t> </a:t>
            </a:r>
            <a:r>
              <a:rPr sz="1814" spc="-17" dirty="0">
                <a:latin typeface="Georgia"/>
                <a:cs typeface="Georgia"/>
              </a:rPr>
              <a:t>not</a:t>
            </a:r>
            <a:r>
              <a:rPr sz="1814" spc="59" dirty="0">
                <a:latin typeface="Georgia"/>
                <a:cs typeface="Georgia"/>
              </a:rPr>
              <a:t> </a:t>
            </a:r>
            <a:r>
              <a:rPr sz="1814" spc="-17" dirty="0">
                <a:latin typeface="Georgia"/>
                <a:cs typeface="Georgia"/>
              </a:rPr>
              <a:t>feasible</a:t>
            </a:r>
            <a:endParaRPr sz="1814" dirty="0">
              <a:latin typeface="Georgia"/>
              <a:cs typeface="Georgia"/>
            </a:endParaRPr>
          </a:p>
          <a:p>
            <a:pPr marL="407492" indent="-259118">
              <a:spcBef>
                <a:spcPts val="589"/>
              </a:spcBef>
              <a:buClr>
                <a:srgbClr val="3333B2"/>
              </a:buClr>
              <a:buSzPct val="110526"/>
              <a:buFont typeface="Arial" panose="020B0604020202020204" pitchFamily="34" charset="0"/>
              <a:buChar char="•"/>
              <a:tabLst>
                <a:tab pos="404564" algn="l"/>
              </a:tabLst>
            </a:pPr>
            <a:endParaRPr lang="en-US" sz="1814" spc="-17" dirty="0">
              <a:latin typeface="Georgia"/>
              <a:cs typeface="Georgia"/>
            </a:endParaRPr>
          </a:p>
          <a:p>
            <a:pPr marL="407492" indent="-259118">
              <a:spcBef>
                <a:spcPts val="589"/>
              </a:spcBef>
              <a:buClr>
                <a:srgbClr val="3333B2"/>
              </a:buClr>
              <a:buSzPct val="110526"/>
              <a:buFont typeface="Arial" panose="020B0604020202020204" pitchFamily="34" charset="0"/>
              <a:buChar char="•"/>
              <a:tabLst>
                <a:tab pos="404564" algn="l"/>
              </a:tabLst>
            </a:pPr>
            <a:r>
              <a:rPr sz="1814" spc="-17" dirty="0">
                <a:latin typeface="Georgia"/>
                <a:cs typeface="Georgia"/>
              </a:rPr>
              <a:t>More</a:t>
            </a:r>
            <a:r>
              <a:rPr sz="1814" spc="67" dirty="0">
                <a:latin typeface="Georgia"/>
                <a:cs typeface="Georgia"/>
              </a:rPr>
              <a:t> </a:t>
            </a:r>
            <a:r>
              <a:rPr sz="1814" spc="-25" dirty="0">
                <a:latin typeface="Georgia"/>
                <a:cs typeface="Georgia"/>
              </a:rPr>
              <a:t>importantly,</a:t>
            </a:r>
            <a:r>
              <a:rPr sz="1814" spc="75" dirty="0">
                <a:latin typeface="Georgia"/>
                <a:cs typeface="Georgia"/>
              </a:rPr>
              <a:t> </a:t>
            </a:r>
            <a:r>
              <a:rPr sz="1814" dirty="0">
                <a:latin typeface="Georgia"/>
                <a:cs typeface="Georgia"/>
              </a:rPr>
              <a:t>the</a:t>
            </a:r>
            <a:r>
              <a:rPr sz="1814" spc="67" dirty="0">
                <a:latin typeface="Georgia"/>
                <a:cs typeface="Georgia"/>
              </a:rPr>
              <a:t> </a:t>
            </a:r>
            <a:r>
              <a:rPr sz="1814" dirty="0">
                <a:latin typeface="Georgia"/>
                <a:cs typeface="Georgia"/>
              </a:rPr>
              <a:t>state</a:t>
            </a:r>
            <a:r>
              <a:rPr sz="1814" spc="75" dirty="0">
                <a:latin typeface="Georgia"/>
                <a:cs typeface="Georgia"/>
              </a:rPr>
              <a:t> </a:t>
            </a:r>
            <a:r>
              <a:rPr sz="1814" spc="-17" dirty="0">
                <a:latin typeface="Georgia"/>
                <a:cs typeface="Georgia"/>
              </a:rPr>
              <a:t>should</a:t>
            </a:r>
            <a:r>
              <a:rPr sz="1814" spc="75" dirty="0">
                <a:latin typeface="Georgia"/>
                <a:cs typeface="Georgia"/>
              </a:rPr>
              <a:t> </a:t>
            </a:r>
            <a:r>
              <a:rPr sz="1814" dirty="0">
                <a:latin typeface="Georgia"/>
                <a:cs typeface="Georgia"/>
              </a:rPr>
              <a:t>allow</a:t>
            </a:r>
            <a:r>
              <a:rPr sz="1814" spc="67" dirty="0">
                <a:latin typeface="Georgia"/>
                <a:cs typeface="Georgia"/>
              </a:rPr>
              <a:t> </a:t>
            </a:r>
            <a:r>
              <a:rPr sz="1814" spc="8" dirty="0">
                <a:latin typeface="Georgia"/>
                <a:cs typeface="Georgia"/>
              </a:rPr>
              <a:t>good</a:t>
            </a:r>
            <a:r>
              <a:rPr sz="1814" spc="75" dirty="0">
                <a:latin typeface="Georgia"/>
                <a:cs typeface="Georgia"/>
              </a:rPr>
              <a:t> </a:t>
            </a:r>
            <a:r>
              <a:rPr sz="1814" spc="-17" dirty="0">
                <a:latin typeface="Georgia"/>
                <a:cs typeface="Georgia"/>
              </a:rPr>
              <a:t>policies</a:t>
            </a:r>
            <a:r>
              <a:rPr sz="1814" spc="67" dirty="0">
                <a:latin typeface="Georgia"/>
                <a:cs typeface="Georgia"/>
              </a:rPr>
              <a:t> </a:t>
            </a:r>
            <a:r>
              <a:rPr sz="1814" spc="-8" dirty="0">
                <a:latin typeface="Georgia"/>
                <a:cs typeface="Georgia"/>
              </a:rPr>
              <a:t>and</a:t>
            </a:r>
            <a:r>
              <a:rPr sz="1814" spc="75" dirty="0">
                <a:latin typeface="Georgia"/>
                <a:cs typeface="Georgia"/>
              </a:rPr>
              <a:t> </a:t>
            </a:r>
            <a:r>
              <a:rPr sz="1814" spc="-8" dirty="0">
                <a:latin typeface="Georgia"/>
                <a:cs typeface="Georgia"/>
              </a:rPr>
              <a:t>value</a:t>
            </a:r>
            <a:r>
              <a:rPr sz="1814" spc="75" dirty="0">
                <a:latin typeface="Georgia"/>
                <a:cs typeface="Georgia"/>
              </a:rPr>
              <a:t> </a:t>
            </a:r>
            <a:r>
              <a:rPr sz="1814" spc="-25" dirty="0">
                <a:latin typeface="Georgia"/>
                <a:cs typeface="Georgia"/>
              </a:rPr>
              <a:t>predictions</a:t>
            </a:r>
            <a:endParaRPr sz="1814" dirty="0">
              <a:latin typeface="Georgia"/>
              <a:cs typeface="Georgia"/>
            </a:endParaRPr>
          </a:p>
        </p:txBody>
      </p:sp>
      <p:sp>
        <p:nvSpPr>
          <p:cNvPr id="4" name="Rectangle 3">
            <a:extLst>
              <a:ext uri="{FF2B5EF4-FFF2-40B4-BE49-F238E27FC236}">
                <a16:creationId xmlns:a16="http://schemas.microsoft.com/office/drawing/2014/main" id="{2B4705F5-299C-84FC-2512-D592C7EF69C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A313D6E-9F50-F360-F3AE-B202F46B0A8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B4C97906-2867-0857-8952-9CBC1DDD191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35675055"/>
      </p:ext>
    </p:extLst>
  </p:cSld>
  <p:clrMapOvr>
    <a:masterClrMapping/>
  </p:clrMapOvr>
  <p:transition>
    <p:cu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90879" y="2464580"/>
            <a:ext cx="2389280" cy="1779122"/>
          </a:xfrm>
          <a:prstGeom prst="rect">
            <a:avLst/>
          </a:prstGeom>
        </p:spPr>
        <p:txBody>
          <a:bodyPr vert="horz" wrap="square" lIns="0" tIns="74721" rIns="0" bIns="0" rtlCol="0">
            <a:spAutoFit/>
          </a:bodyPr>
          <a:lstStyle/>
          <a:p>
            <a:pPr marL="64047">
              <a:spcBef>
                <a:spcPts val="589"/>
              </a:spcBef>
            </a:pPr>
            <a:r>
              <a:rPr sz="1814" spc="-8" dirty="0">
                <a:latin typeface="Georgia"/>
                <a:cs typeface="Georgia"/>
              </a:rPr>
              <a:t>Agent</a:t>
            </a:r>
            <a:r>
              <a:rPr sz="1814" dirty="0">
                <a:latin typeface="Georgia"/>
                <a:cs typeface="Georgia"/>
              </a:rPr>
              <a:t> </a:t>
            </a:r>
            <a:r>
              <a:rPr sz="1814" spc="-17" dirty="0">
                <a:latin typeface="Georgia"/>
                <a:cs typeface="Georgia"/>
              </a:rPr>
              <a:t>components</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Agent</a:t>
            </a:r>
            <a:r>
              <a:rPr sz="1814" dirty="0">
                <a:latin typeface="Georgia"/>
                <a:cs typeface="Georgia"/>
              </a:rPr>
              <a:t> state</a:t>
            </a:r>
          </a:p>
          <a:p>
            <a:pPr marL="543647" indent="-310942">
              <a:spcBef>
                <a:spcPts val="597"/>
              </a:spcBef>
              <a:buClr>
                <a:srgbClr val="3333B2"/>
              </a:buClr>
              <a:buSzPct val="110526"/>
              <a:buFont typeface="Arial" panose="020B0604020202020204" pitchFamily="34" charset="0"/>
              <a:buChar char="•"/>
              <a:tabLst>
                <a:tab pos="489960" algn="l"/>
              </a:tabLst>
            </a:pPr>
            <a:r>
              <a:rPr sz="1814" b="1" spc="-17" dirty="0">
                <a:solidFill>
                  <a:srgbClr val="0046FF"/>
                </a:solidFill>
                <a:latin typeface="Cambria"/>
                <a:cs typeface="Cambria"/>
              </a:rPr>
              <a:t>Policy</a:t>
            </a:r>
            <a:endParaRPr sz="1814" dirty="0">
              <a:latin typeface="Cambria"/>
              <a:cs typeface="Cambria"/>
            </a:endParaRPr>
          </a:p>
          <a:p>
            <a:pPr marL="543647" indent="-310942">
              <a:spcBef>
                <a:spcPts val="597"/>
              </a:spcBef>
              <a:buClr>
                <a:srgbClr val="3333B2"/>
              </a:buClr>
              <a:buSzPct val="110526"/>
              <a:buFont typeface="Arial" panose="020B0604020202020204" pitchFamily="34" charset="0"/>
              <a:buChar char="•"/>
              <a:tabLst>
                <a:tab pos="489960" algn="l"/>
              </a:tabLst>
            </a:pPr>
            <a:r>
              <a:rPr sz="1814" spc="-42" dirty="0">
                <a:latin typeface="Georgia"/>
                <a:cs typeface="Georgia"/>
              </a:rPr>
              <a:t>Value</a:t>
            </a:r>
            <a:r>
              <a:rPr sz="1814" spc="8" dirty="0">
                <a:latin typeface="Georgia"/>
                <a:cs typeface="Georgia"/>
              </a:rPr>
              <a:t> </a:t>
            </a:r>
            <a:r>
              <a:rPr sz="1814" spc="-17" dirty="0">
                <a:latin typeface="Georgia"/>
                <a:cs typeface="Georgia"/>
              </a:rPr>
              <a:t>function</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Model</a:t>
            </a:r>
            <a:endParaRPr sz="1814" dirty="0">
              <a:latin typeface="Georgia"/>
              <a:cs typeface="Georgia"/>
            </a:endParaRPr>
          </a:p>
        </p:txBody>
      </p:sp>
      <p:sp>
        <p:nvSpPr>
          <p:cNvPr id="4" name="object 2"/>
          <p:cNvSpPr txBox="1"/>
          <p:nvPr/>
        </p:nvSpPr>
        <p:spPr>
          <a:xfrm>
            <a:off x="4332577" y="1056222"/>
            <a:ext cx="3853776" cy="521719"/>
          </a:xfrm>
          <a:prstGeom prst="rect">
            <a:avLst/>
          </a:prstGeom>
        </p:spPr>
        <p:txBody>
          <a:bodyPr vert="horz" wrap="square" lIns="0" tIns="19214" rIns="0" bIns="0" rtlCol="0">
            <a:spAutoFit/>
          </a:bodyPr>
          <a:lstStyle/>
          <a:p>
            <a:pPr marL="21349">
              <a:spcBef>
                <a:spcPts val="151"/>
              </a:spcBef>
            </a:pPr>
            <a:r>
              <a:rPr sz="3264" spc="-34" dirty="0">
                <a:solidFill>
                  <a:srgbClr val="3333B2"/>
                </a:solidFill>
                <a:latin typeface="Georgia"/>
                <a:cs typeface="Georgia"/>
              </a:rPr>
              <a:t>Agent</a:t>
            </a:r>
            <a:r>
              <a:rPr sz="3264" spc="17" dirty="0">
                <a:solidFill>
                  <a:srgbClr val="3333B2"/>
                </a:solidFill>
                <a:latin typeface="Georgia"/>
                <a:cs typeface="Georgia"/>
              </a:rPr>
              <a:t> </a:t>
            </a:r>
            <a:r>
              <a:rPr sz="3264" spc="-59" dirty="0">
                <a:solidFill>
                  <a:srgbClr val="3333B2"/>
                </a:solidFill>
                <a:latin typeface="Georgia"/>
                <a:cs typeface="Georgia"/>
              </a:rPr>
              <a:t>components</a:t>
            </a:r>
            <a:endParaRPr sz="3264" dirty="0">
              <a:latin typeface="Georgia"/>
              <a:cs typeface="Georgia"/>
            </a:endParaRPr>
          </a:p>
        </p:txBody>
      </p:sp>
      <p:sp>
        <p:nvSpPr>
          <p:cNvPr id="2" name="Rectangle 1">
            <a:extLst>
              <a:ext uri="{FF2B5EF4-FFF2-40B4-BE49-F238E27FC236}">
                <a16:creationId xmlns:a16="http://schemas.microsoft.com/office/drawing/2014/main" id="{4A50ED01-A08A-8095-16CB-D69F6BB2412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7988E28-5DE0-C658-E588-58BED9E14E7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15B43076-AAD7-80DC-3905-C6F39080D06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94257967"/>
      </p:ext>
    </p:extLst>
  </p:cSld>
  <p:clrMapOvr>
    <a:masterClrMapping/>
  </p:clrMapOvr>
  <p:transition>
    <p:cu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57080" y="788201"/>
            <a:ext cx="2600586" cy="471513"/>
          </a:xfrm>
          <a:prstGeom prst="rect">
            <a:avLst/>
          </a:prstGeom>
        </p:spPr>
        <p:txBody>
          <a:bodyPr vert="horz" wrap="square" lIns="0" tIns="19214" rIns="0" bIns="0" rtlCol="0" anchor="ctr">
            <a:spAutoFit/>
          </a:bodyPr>
          <a:lstStyle/>
          <a:p>
            <a:pPr marL="21349">
              <a:spcBef>
                <a:spcPts val="151"/>
              </a:spcBef>
            </a:pPr>
            <a:r>
              <a:rPr sz="3264" spc="-252" dirty="0">
                <a:solidFill>
                  <a:srgbClr val="3333B2"/>
                </a:solidFill>
                <a:latin typeface="Georgia"/>
                <a:cs typeface="Georgia"/>
              </a:rPr>
              <a:t>P</a:t>
            </a:r>
            <a:r>
              <a:rPr sz="3264" spc="-25" dirty="0">
                <a:solidFill>
                  <a:srgbClr val="3333B2"/>
                </a:solidFill>
                <a:latin typeface="Georgia"/>
                <a:cs typeface="Georgia"/>
              </a:rPr>
              <a:t>ol</a:t>
            </a:r>
            <a:r>
              <a:rPr sz="3264" spc="-51" dirty="0">
                <a:solidFill>
                  <a:srgbClr val="3333B2"/>
                </a:solidFill>
                <a:latin typeface="Georgia"/>
                <a:cs typeface="Georgia"/>
              </a:rPr>
              <a:t>i</a:t>
            </a:r>
            <a:r>
              <a:rPr sz="3264" spc="-17" dirty="0">
                <a:solidFill>
                  <a:srgbClr val="3333B2"/>
                </a:solidFill>
                <a:latin typeface="Georgia"/>
                <a:cs typeface="Georgia"/>
              </a:rPr>
              <a:t>cy</a:t>
            </a:r>
            <a:endParaRPr sz="3264" dirty="0">
              <a:latin typeface="Georgia"/>
              <a:cs typeface="Georgia"/>
            </a:endParaRPr>
          </a:p>
        </p:txBody>
      </p:sp>
      <p:sp>
        <p:nvSpPr>
          <p:cNvPr id="3" name="object 3"/>
          <p:cNvSpPr txBox="1"/>
          <p:nvPr/>
        </p:nvSpPr>
        <p:spPr>
          <a:xfrm>
            <a:off x="2064848" y="1632349"/>
            <a:ext cx="7250566" cy="2890196"/>
          </a:xfrm>
          <a:prstGeom prst="rect">
            <a:avLst/>
          </a:prstGeom>
        </p:spPr>
        <p:txBody>
          <a:bodyPr vert="horz" wrap="square" lIns="0" tIns="74721" rIns="0" bIns="0" rtlCol="0">
            <a:spAutoFit/>
          </a:bodyPr>
          <a:lstStyle/>
          <a:p>
            <a:pPr marL="373922" indent="-310942">
              <a:spcBef>
                <a:spcPts val="589"/>
              </a:spcBef>
              <a:buClr>
                <a:srgbClr val="3333B2"/>
              </a:buClr>
              <a:buSzPct val="110526"/>
              <a:buFont typeface="Arial" panose="020B0604020202020204" pitchFamily="34" charset="0"/>
              <a:buChar char="•"/>
              <a:tabLst>
                <a:tab pos="319168" algn="l"/>
              </a:tabLst>
            </a:pPr>
            <a:r>
              <a:rPr sz="2176" spc="-34" dirty="0">
                <a:latin typeface="Georgia"/>
                <a:cs typeface="Georgia"/>
              </a:rPr>
              <a:t>A</a:t>
            </a:r>
            <a:r>
              <a:rPr sz="2176" spc="51" dirty="0">
                <a:latin typeface="Georgia"/>
                <a:cs typeface="Georgia"/>
              </a:rPr>
              <a:t> </a:t>
            </a:r>
            <a:r>
              <a:rPr sz="2176" b="1" dirty="0">
                <a:solidFill>
                  <a:srgbClr val="0046FF"/>
                </a:solidFill>
                <a:latin typeface="Cambria"/>
                <a:cs typeface="Cambria"/>
              </a:rPr>
              <a:t>policy</a:t>
            </a:r>
            <a:r>
              <a:rPr sz="2176" b="1" spc="118" dirty="0">
                <a:solidFill>
                  <a:srgbClr val="0046FF"/>
                </a:solidFill>
                <a:latin typeface="Cambria"/>
                <a:cs typeface="Cambria"/>
              </a:rPr>
              <a:t> </a:t>
            </a:r>
            <a:r>
              <a:rPr sz="2176" spc="-17" dirty="0">
                <a:latin typeface="Georgia"/>
                <a:cs typeface="Georgia"/>
              </a:rPr>
              <a:t>defines</a:t>
            </a:r>
            <a:r>
              <a:rPr sz="2176" spc="59" dirty="0">
                <a:latin typeface="Georgia"/>
                <a:cs typeface="Georgia"/>
              </a:rPr>
              <a:t> </a:t>
            </a:r>
            <a:r>
              <a:rPr sz="2176" dirty="0">
                <a:latin typeface="Georgia"/>
                <a:cs typeface="Georgia"/>
              </a:rPr>
              <a:t>the</a:t>
            </a:r>
            <a:r>
              <a:rPr sz="2176" spc="51" dirty="0">
                <a:latin typeface="Georgia"/>
                <a:cs typeface="Georgia"/>
              </a:rPr>
              <a:t> </a:t>
            </a:r>
            <a:r>
              <a:rPr sz="2176" spc="-8" dirty="0">
                <a:latin typeface="Georgia"/>
                <a:cs typeface="Georgia"/>
              </a:rPr>
              <a:t>agent’s</a:t>
            </a:r>
            <a:r>
              <a:rPr sz="2176" spc="59" dirty="0">
                <a:latin typeface="Georgia"/>
                <a:cs typeface="Georgia"/>
              </a:rPr>
              <a:t> </a:t>
            </a:r>
            <a:r>
              <a:rPr sz="2176" spc="-17" dirty="0">
                <a:latin typeface="Georgia"/>
                <a:cs typeface="Georgia"/>
              </a:rPr>
              <a:t>behavior</a:t>
            </a:r>
            <a:endParaRPr lang="en-US" sz="2176" spc="-17" dirty="0">
              <a:latin typeface="Georgia"/>
              <a:cs typeface="Georgia"/>
            </a:endParaRPr>
          </a:p>
          <a:p>
            <a:pPr marL="373922" indent="-310942">
              <a:spcBef>
                <a:spcPts val="589"/>
              </a:spcBef>
              <a:buClr>
                <a:srgbClr val="3333B2"/>
              </a:buClr>
              <a:buSzPct val="110526"/>
              <a:buFont typeface="Arial" panose="020B0604020202020204" pitchFamily="34" charset="0"/>
              <a:buChar char="•"/>
              <a:tabLst>
                <a:tab pos="319168" algn="l"/>
              </a:tabLst>
            </a:pPr>
            <a:endParaRPr sz="2176"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2176" spc="-59" dirty="0">
                <a:latin typeface="Georgia"/>
                <a:cs typeface="Georgia"/>
              </a:rPr>
              <a:t>It</a:t>
            </a:r>
            <a:r>
              <a:rPr sz="2176" spc="51" dirty="0">
                <a:latin typeface="Georgia"/>
                <a:cs typeface="Georgia"/>
              </a:rPr>
              <a:t> </a:t>
            </a:r>
            <a:r>
              <a:rPr sz="2176" spc="-34" dirty="0">
                <a:latin typeface="Georgia"/>
                <a:cs typeface="Georgia"/>
              </a:rPr>
              <a:t>is</a:t>
            </a:r>
            <a:r>
              <a:rPr sz="2176" spc="51" dirty="0">
                <a:latin typeface="Georgia"/>
                <a:cs typeface="Georgia"/>
              </a:rPr>
              <a:t> </a:t>
            </a:r>
            <a:r>
              <a:rPr sz="2176" spc="17" dirty="0">
                <a:latin typeface="Georgia"/>
                <a:cs typeface="Georgia"/>
              </a:rPr>
              <a:t>a</a:t>
            </a:r>
            <a:r>
              <a:rPr sz="2176" spc="59" dirty="0">
                <a:latin typeface="Georgia"/>
                <a:cs typeface="Georgia"/>
              </a:rPr>
              <a:t> </a:t>
            </a:r>
            <a:r>
              <a:rPr sz="2176" spc="-25" dirty="0">
                <a:latin typeface="Georgia"/>
                <a:cs typeface="Georgia"/>
              </a:rPr>
              <a:t>map</a:t>
            </a:r>
            <a:r>
              <a:rPr sz="2176" spc="51" dirty="0">
                <a:latin typeface="Georgia"/>
                <a:cs typeface="Georgia"/>
              </a:rPr>
              <a:t> </a:t>
            </a:r>
            <a:r>
              <a:rPr sz="2176" spc="-25" dirty="0">
                <a:latin typeface="Georgia"/>
                <a:cs typeface="Georgia"/>
              </a:rPr>
              <a:t>from</a:t>
            </a:r>
            <a:r>
              <a:rPr sz="2176" spc="59" dirty="0">
                <a:latin typeface="Georgia"/>
                <a:cs typeface="Georgia"/>
              </a:rPr>
              <a:t> </a:t>
            </a:r>
            <a:r>
              <a:rPr sz="2176" spc="8" dirty="0">
                <a:latin typeface="Georgia"/>
                <a:cs typeface="Georgia"/>
              </a:rPr>
              <a:t>agent</a:t>
            </a:r>
            <a:r>
              <a:rPr sz="2176" spc="51" dirty="0">
                <a:latin typeface="Georgia"/>
                <a:cs typeface="Georgia"/>
              </a:rPr>
              <a:t> </a:t>
            </a:r>
            <a:r>
              <a:rPr sz="2176" dirty="0">
                <a:latin typeface="Georgia"/>
                <a:cs typeface="Georgia"/>
              </a:rPr>
              <a:t>state</a:t>
            </a:r>
            <a:r>
              <a:rPr sz="2176" spc="59" dirty="0">
                <a:latin typeface="Georgia"/>
                <a:cs typeface="Georgia"/>
              </a:rPr>
              <a:t> </a:t>
            </a:r>
            <a:r>
              <a:rPr sz="2176" spc="-8" dirty="0">
                <a:latin typeface="Georgia"/>
                <a:cs typeface="Georgia"/>
              </a:rPr>
              <a:t>to</a:t>
            </a:r>
            <a:r>
              <a:rPr sz="2176" spc="51" dirty="0">
                <a:latin typeface="Georgia"/>
                <a:cs typeface="Georgia"/>
              </a:rPr>
              <a:t> </a:t>
            </a:r>
            <a:r>
              <a:rPr sz="2176" spc="-17" dirty="0">
                <a:latin typeface="Georgia"/>
                <a:cs typeface="Georgia"/>
              </a:rPr>
              <a:t>action</a:t>
            </a:r>
            <a:endParaRPr sz="2176" dirty="0">
              <a:latin typeface="Georgia"/>
              <a:cs typeface="Georgia"/>
            </a:endParaRPr>
          </a:p>
          <a:p>
            <a:pPr marL="373922" indent="-310942">
              <a:spcBef>
                <a:spcPts val="427"/>
              </a:spcBef>
              <a:buClr>
                <a:srgbClr val="3333B2"/>
              </a:buClr>
              <a:buSzPct val="110526"/>
              <a:buFont typeface="Arial" panose="020B0604020202020204" pitchFamily="34" charset="0"/>
              <a:buChar char="•"/>
              <a:tabLst>
                <a:tab pos="319168" algn="l"/>
              </a:tabLst>
            </a:pPr>
            <a:endParaRPr lang="en-US" sz="2176" spc="-25" dirty="0">
              <a:latin typeface="Georgia"/>
              <a:cs typeface="Georgia"/>
            </a:endParaRPr>
          </a:p>
          <a:p>
            <a:pPr marL="373922" indent="-310942">
              <a:spcBef>
                <a:spcPts val="427"/>
              </a:spcBef>
              <a:buClr>
                <a:srgbClr val="3333B2"/>
              </a:buClr>
              <a:buSzPct val="110526"/>
              <a:buFont typeface="Arial" panose="020B0604020202020204" pitchFamily="34" charset="0"/>
              <a:buChar char="•"/>
              <a:tabLst>
                <a:tab pos="319168" algn="l"/>
              </a:tabLst>
            </a:pPr>
            <a:r>
              <a:rPr sz="2176" spc="-25" dirty="0">
                <a:latin typeface="Georgia"/>
                <a:cs typeface="Georgia"/>
              </a:rPr>
              <a:t>Deterministic</a:t>
            </a:r>
            <a:r>
              <a:rPr sz="2176" spc="59" dirty="0">
                <a:latin typeface="Georgia"/>
                <a:cs typeface="Georgia"/>
              </a:rPr>
              <a:t> </a:t>
            </a:r>
            <a:r>
              <a:rPr sz="2176" spc="-8" dirty="0">
                <a:latin typeface="Georgia"/>
                <a:cs typeface="Georgia"/>
              </a:rPr>
              <a:t>policy:</a:t>
            </a:r>
            <a:r>
              <a:rPr sz="2176" spc="134" dirty="0">
                <a:latin typeface="Georgia"/>
                <a:cs typeface="Georgia"/>
              </a:rPr>
              <a:t> </a:t>
            </a:r>
            <a:r>
              <a:rPr sz="2539" i="1" spc="84" dirty="0">
                <a:latin typeface="Trebuchet MS"/>
                <a:cs typeface="Trebuchet MS"/>
              </a:rPr>
              <a:t>A</a:t>
            </a:r>
            <a:r>
              <a:rPr sz="2539" i="1" spc="-25" dirty="0">
                <a:latin typeface="Trebuchet MS"/>
                <a:cs typeface="Trebuchet MS"/>
              </a:rPr>
              <a:t> </a:t>
            </a:r>
            <a:r>
              <a:rPr sz="2539" spc="-17" dirty="0">
                <a:latin typeface="Georgia"/>
                <a:cs typeface="Georgia"/>
              </a:rPr>
              <a:t>=</a:t>
            </a:r>
            <a:r>
              <a:rPr sz="2539" spc="42" dirty="0">
                <a:latin typeface="Georgia"/>
                <a:cs typeface="Georgia"/>
              </a:rPr>
              <a:t> </a:t>
            </a:r>
            <a:r>
              <a:rPr sz="2539" i="1" spc="-260" dirty="0">
                <a:latin typeface="Arial"/>
                <a:cs typeface="Arial"/>
              </a:rPr>
              <a:t>π</a:t>
            </a:r>
            <a:r>
              <a:rPr sz="2539" i="1" spc="-294" dirty="0">
                <a:latin typeface="Arial"/>
                <a:cs typeface="Arial"/>
              </a:rPr>
              <a:t> </a:t>
            </a:r>
            <a:r>
              <a:rPr sz="2539" spc="92" dirty="0">
                <a:latin typeface="Lucida Sans Unicode"/>
                <a:cs typeface="Lucida Sans Unicode"/>
              </a:rPr>
              <a:t>(</a:t>
            </a:r>
            <a:r>
              <a:rPr sz="2539" i="1" spc="92" dirty="0">
                <a:latin typeface="Trebuchet MS"/>
                <a:cs typeface="Trebuchet MS"/>
              </a:rPr>
              <a:t>S</a:t>
            </a:r>
            <a:r>
              <a:rPr sz="2539" spc="92" dirty="0">
                <a:latin typeface="Lucida Sans Unicode"/>
                <a:cs typeface="Lucida Sans Unicode"/>
              </a:rPr>
              <a:t>)</a:t>
            </a:r>
            <a:endParaRPr sz="2539" dirty="0">
              <a:latin typeface="Lucida Sans Unicode"/>
              <a:cs typeface="Lucida Sans Unicode"/>
            </a:endParaRPr>
          </a:p>
          <a:p>
            <a:pPr marL="373922" indent="-310942">
              <a:spcBef>
                <a:spcPts val="395"/>
              </a:spcBef>
              <a:buClr>
                <a:srgbClr val="3333B2"/>
              </a:buClr>
              <a:buSzPct val="110526"/>
              <a:buFont typeface="Arial" panose="020B0604020202020204" pitchFamily="34" charset="0"/>
              <a:buChar char="•"/>
              <a:tabLst>
                <a:tab pos="319168" algn="l"/>
              </a:tabLst>
            </a:pPr>
            <a:endParaRPr lang="en-US" sz="2176" spc="-8" dirty="0">
              <a:latin typeface="Georgia"/>
              <a:cs typeface="Georgia"/>
            </a:endParaRPr>
          </a:p>
          <a:p>
            <a:pPr marL="373922" indent="-310942">
              <a:spcBef>
                <a:spcPts val="395"/>
              </a:spcBef>
              <a:buClr>
                <a:srgbClr val="3333B2"/>
              </a:buClr>
              <a:buSzPct val="110526"/>
              <a:buFont typeface="Arial" panose="020B0604020202020204" pitchFamily="34" charset="0"/>
              <a:buChar char="•"/>
              <a:tabLst>
                <a:tab pos="319168" algn="l"/>
              </a:tabLst>
            </a:pPr>
            <a:r>
              <a:rPr sz="2176" spc="-8" dirty="0">
                <a:latin typeface="Georgia"/>
                <a:cs typeface="Georgia"/>
              </a:rPr>
              <a:t>S</a:t>
            </a:r>
            <a:r>
              <a:rPr sz="2176" spc="-17" dirty="0">
                <a:latin typeface="Georgia"/>
                <a:cs typeface="Georgia"/>
              </a:rPr>
              <a:t>t</a:t>
            </a:r>
            <a:r>
              <a:rPr sz="2176" dirty="0">
                <a:latin typeface="Georgia"/>
                <a:cs typeface="Georgia"/>
              </a:rPr>
              <a:t>och</a:t>
            </a:r>
            <a:r>
              <a:rPr sz="2176" spc="-34" dirty="0">
                <a:latin typeface="Georgia"/>
                <a:cs typeface="Georgia"/>
              </a:rPr>
              <a:t>a</a:t>
            </a:r>
            <a:r>
              <a:rPr sz="2176" spc="-25" dirty="0">
                <a:latin typeface="Georgia"/>
                <a:cs typeface="Georgia"/>
              </a:rPr>
              <a:t>st</a:t>
            </a:r>
            <a:r>
              <a:rPr sz="2176" spc="-51" dirty="0">
                <a:latin typeface="Georgia"/>
                <a:cs typeface="Georgia"/>
              </a:rPr>
              <a:t>i</a:t>
            </a:r>
            <a:r>
              <a:rPr sz="2176" spc="-8" dirty="0">
                <a:latin typeface="Georgia"/>
                <a:cs typeface="Georgia"/>
              </a:rPr>
              <a:t>c</a:t>
            </a:r>
            <a:r>
              <a:rPr sz="2176" spc="59" dirty="0">
                <a:latin typeface="Georgia"/>
                <a:cs typeface="Georgia"/>
              </a:rPr>
              <a:t> </a:t>
            </a:r>
            <a:r>
              <a:rPr sz="2176" spc="-8" dirty="0">
                <a:latin typeface="Georgia"/>
                <a:cs typeface="Georgia"/>
              </a:rPr>
              <a:t>pol</a:t>
            </a:r>
            <a:r>
              <a:rPr sz="2176" spc="-34" dirty="0">
                <a:latin typeface="Georgia"/>
                <a:cs typeface="Georgia"/>
              </a:rPr>
              <a:t>i</a:t>
            </a:r>
            <a:r>
              <a:rPr sz="2176" spc="8" dirty="0">
                <a:latin typeface="Georgia"/>
                <a:cs typeface="Georgia"/>
              </a:rPr>
              <a:t>cy:</a:t>
            </a:r>
            <a:r>
              <a:rPr sz="2176" spc="118" dirty="0">
                <a:latin typeface="Georgia"/>
                <a:cs typeface="Georgia"/>
              </a:rPr>
              <a:t> </a:t>
            </a:r>
            <a:r>
              <a:rPr sz="2539" i="1" spc="-260" dirty="0">
                <a:latin typeface="Arial"/>
                <a:cs typeface="Arial"/>
              </a:rPr>
              <a:t>π</a:t>
            </a:r>
            <a:r>
              <a:rPr sz="2539" i="1" spc="-294" dirty="0">
                <a:latin typeface="Arial"/>
                <a:cs typeface="Arial"/>
              </a:rPr>
              <a:t> </a:t>
            </a:r>
            <a:r>
              <a:rPr sz="2539" spc="8" dirty="0">
                <a:latin typeface="Lucida Sans Unicode"/>
                <a:cs typeface="Lucida Sans Unicode"/>
              </a:rPr>
              <a:t>(</a:t>
            </a:r>
            <a:r>
              <a:rPr sz="2539" i="1" spc="151" dirty="0">
                <a:latin typeface="Trebuchet MS"/>
                <a:cs typeface="Trebuchet MS"/>
              </a:rPr>
              <a:t>A</a:t>
            </a:r>
            <a:r>
              <a:rPr sz="2539" spc="-244" dirty="0">
                <a:latin typeface="Lucida Sans Unicode"/>
                <a:cs typeface="Lucida Sans Unicode"/>
              </a:rPr>
              <a:t>|</a:t>
            </a:r>
            <a:r>
              <a:rPr sz="2539" i="1" spc="269" dirty="0">
                <a:latin typeface="Trebuchet MS"/>
                <a:cs typeface="Trebuchet MS"/>
              </a:rPr>
              <a:t>S</a:t>
            </a:r>
            <a:r>
              <a:rPr sz="2539" spc="8" dirty="0">
                <a:latin typeface="Lucida Sans Unicode"/>
                <a:cs typeface="Lucida Sans Unicode"/>
              </a:rPr>
              <a:t>)</a:t>
            </a:r>
            <a:r>
              <a:rPr sz="2539" spc="-75" dirty="0">
                <a:latin typeface="Lucida Sans Unicode"/>
                <a:cs typeface="Lucida Sans Unicode"/>
              </a:rPr>
              <a:t> </a:t>
            </a:r>
            <a:r>
              <a:rPr sz="2539" spc="-17" dirty="0">
                <a:latin typeface="Georgia"/>
                <a:cs typeface="Georgia"/>
              </a:rPr>
              <a:t>=</a:t>
            </a:r>
            <a:r>
              <a:rPr sz="2539" spc="59" dirty="0">
                <a:latin typeface="Georgia"/>
                <a:cs typeface="Georgia"/>
              </a:rPr>
              <a:t> </a:t>
            </a:r>
            <a:r>
              <a:rPr sz="2539" i="1" spc="-75" dirty="0">
                <a:latin typeface="Trebuchet MS"/>
                <a:cs typeface="Trebuchet MS"/>
              </a:rPr>
              <a:t>p</a:t>
            </a:r>
            <a:r>
              <a:rPr sz="2539" i="1" spc="-151" dirty="0">
                <a:latin typeface="Trebuchet MS"/>
                <a:cs typeface="Trebuchet MS"/>
              </a:rPr>
              <a:t> </a:t>
            </a:r>
            <a:r>
              <a:rPr sz="2539" spc="8" dirty="0">
                <a:latin typeface="Lucida Sans Unicode"/>
                <a:cs typeface="Lucida Sans Unicode"/>
              </a:rPr>
              <a:t>(</a:t>
            </a:r>
            <a:r>
              <a:rPr sz="2539" i="1" spc="151" dirty="0">
                <a:latin typeface="Trebuchet MS"/>
                <a:cs typeface="Trebuchet MS"/>
              </a:rPr>
              <a:t>A</a:t>
            </a:r>
            <a:r>
              <a:rPr sz="2539" spc="-244" dirty="0">
                <a:latin typeface="Lucida Sans Unicode"/>
                <a:cs typeface="Lucida Sans Unicode"/>
              </a:rPr>
              <a:t>|</a:t>
            </a:r>
            <a:r>
              <a:rPr sz="2539" i="1" spc="269" dirty="0">
                <a:latin typeface="Trebuchet MS"/>
                <a:cs typeface="Trebuchet MS"/>
              </a:rPr>
              <a:t>S</a:t>
            </a:r>
            <a:r>
              <a:rPr sz="2539" spc="8" dirty="0">
                <a:latin typeface="Lucida Sans Unicode"/>
                <a:cs typeface="Lucida Sans Unicode"/>
              </a:rPr>
              <a:t>)</a:t>
            </a:r>
            <a:endParaRPr sz="2539" dirty="0">
              <a:latin typeface="Lucida Sans Unicode"/>
              <a:cs typeface="Lucida Sans Unicode"/>
            </a:endParaRPr>
          </a:p>
        </p:txBody>
      </p:sp>
      <p:sp>
        <p:nvSpPr>
          <p:cNvPr id="4" name="Rectangle 3">
            <a:extLst>
              <a:ext uri="{FF2B5EF4-FFF2-40B4-BE49-F238E27FC236}">
                <a16:creationId xmlns:a16="http://schemas.microsoft.com/office/drawing/2014/main" id="{B6612B5B-253C-BACA-64BC-38DF7C87191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FDA209A-1982-1E23-7A29-DA16839B589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ABB808AB-F80D-C69A-0A1B-A9B485065C7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155332545"/>
      </p:ext>
    </p:extLst>
  </p:cSld>
  <p:clrMapOvr>
    <a:masterClrMapping/>
  </p:clrMapOvr>
  <p:transition>
    <p:cu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90879" y="2464581"/>
            <a:ext cx="2926362" cy="1834778"/>
          </a:xfrm>
          <a:prstGeom prst="rect">
            <a:avLst/>
          </a:prstGeom>
        </p:spPr>
        <p:txBody>
          <a:bodyPr vert="horz" wrap="square" lIns="0" tIns="74721" rIns="0" bIns="0" rtlCol="0">
            <a:spAutoFit/>
          </a:bodyPr>
          <a:lstStyle/>
          <a:p>
            <a:pPr marL="64047">
              <a:spcBef>
                <a:spcPts val="589"/>
              </a:spcBef>
            </a:pPr>
            <a:r>
              <a:rPr sz="1814" spc="-8" dirty="0">
                <a:latin typeface="Georgia"/>
                <a:cs typeface="Georgia"/>
              </a:rPr>
              <a:t>Agent</a:t>
            </a:r>
            <a:r>
              <a:rPr sz="1814" dirty="0">
                <a:latin typeface="Georgia"/>
                <a:cs typeface="Georgia"/>
              </a:rPr>
              <a:t> </a:t>
            </a:r>
            <a:r>
              <a:rPr sz="1814" spc="-17" dirty="0">
                <a:latin typeface="Georgia"/>
                <a:cs typeface="Georgia"/>
              </a:rPr>
              <a:t>components</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Agent</a:t>
            </a:r>
            <a:r>
              <a:rPr sz="1814" dirty="0">
                <a:latin typeface="Georgia"/>
                <a:cs typeface="Georgia"/>
              </a:rPr>
              <a:t> state</a:t>
            </a:r>
          </a:p>
          <a:p>
            <a:pPr marL="543647" indent="-310942">
              <a:spcBef>
                <a:spcPts val="597"/>
              </a:spcBef>
              <a:buClr>
                <a:srgbClr val="3333B2"/>
              </a:buClr>
              <a:buSzPct val="110526"/>
              <a:buFont typeface="Arial" panose="020B0604020202020204" pitchFamily="34" charset="0"/>
              <a:buChar char="•"/>
              <a:tabLst>
                <a:tab pos="489960" algn="l"/>
              </a:tabLst>
            </a:pPr>
            <a:r>
              <a:rPr sz="1814" spc="-34" dirty="0">
                <a:latin typeface="Georgia"/>
                <a:cs typeface="Georgia"/>
              </a:rPr>
              <a:t>Policy</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b="1" spc="-25" dirty="0">
                <a:solidFill>
                  <a:srgbClr val="0046FF"/>
                </a:solidFill>
                <a:latin typeface="Cambria"/>
                <a:cs typeface="Cambria"/>
              </a:rPr>
              <a:t>Value</a:t>
            </a:r>
            <a:r>
              <a:rPr sz="1814" b="1" spc="51" dirty="0">
                <a:solidFill>
                  <a:srgbClr val="0046FF"/>
                </a:solidFill>
                <a:latin typeface="Cambria"/>
                <a:cs typeface="Cambria"/>
              </a:rPr>
              <a:t> </a:t>
            </a:r>
            <a:r>
              <a:rPr sz="1814" b="1" spc="8" dirty="0">
                <a:solidFill>
                  <a:srgbClr val="0046FF"/>
                </a:solidFill>
                <a:latin typeface="Cambria"/>
                <a:cs typeface="Cambria"/>
              </a:rPr>
              <a:t>function</a:t>
            </a:r>
            <a:endParaRPr sz="1814" dirty="0">
              <a:latin typeface="Cambria"/>
              <a:cs typeface="Cambr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Mode</a:t>
            </a:r>
            <a:r>
              <a:rPr sz="2176" spc="-8" dirty="0">
                <a:latin typeface="Georgia"/>
                <a:cs typeface="Georgia"/>
              </a:rPr>
              <a:t>l</a:t>
            </a:r>
            <a:endParaRPr sz="2176" dirty="0">
              <a:latin typeface="Georgia"/>
              <a:cs typeface="Georgia"/>
            </a:endParaRPr>
          </a:p>
        </p:txBody>
      </p:sp>
      <p:sp>
        <p:nvSpPr>
          <p:cNvPr id="4" name="object 2"/>
          <p:cNvSpPr txBox="1"/>
          <p:nvPr/>
        </p:nvSpPr>
        <p:spPr>
          <a:xfrm>
            <a:off x="4169112" y="1336441"/>
            <a:ext cx="3853776" cy="521719"/>
          </a:xfrm>
          <a:prstGeom prst="rect">
            <a:avLst/>
          </a:prstGeom>
        </p:spPr>
        <p:txBody>
          <a:bodyPr vert="horz" wrap="square" lIns="0" tIns="19214" rIns="0" bIns="0" rtlCol="0">
            <a:spAutoFit/>
          </a:bodyPr>
          <a:lstStyle/>
          <a:p>
            <a:pPr marL="21349">
              <a:spcBef>
                <a:spcPts val="151"/>
              </a:spcBef>
            </a:pPr>
            <a:r>
              <a:rPr sz="3264" spc="-34" dirty="0">
                <a:solidFill>
                  <a:srgbClr val="3333B2"/>
                </a:solidFill>
                <a:latin typeface="Georgia"/>
                <a:cs typeface="Georgia"/>
              </a:rPr>
              <a:t>Agent</a:t>
            </a:r>
            <a:r>
              <a:rPr sz="3264" spc="17" dirty="0">
                <a:solidFill>
                  <a:srgbClr val="3333B2"/>
                </a:solidFill>
                <a:latin typeface="Georgia"/>
                <a:cs typeface="Georgia"/>
              </a:rPr>
              <a:t> </a:t>
            </a:r>
            <a:r>
              <a:rPr sz="3264" spc="-59" dirty="0">
                <a:solidFill>
                  <a:srgbClr val="3333B2"/>
                </a:solidFill>
                <a:latin typeface="Georgia"/>
                <a:cs typeface="Georgia"/>
              </a:rPr>
              <a:t>components</a:t>
            </a:r>
            <a:endParaRPr sz="3264" dirty="0">
              <a:latin typeface="Georgia"/>
              <a:cs typeface="Georgia"/>
            </a:endParaRPr>
          </a:p>
        </p:txBody>
      </p:sp>
      <p:sp>
        <p:nvSpPr>
          <p:cNvPr id="2" name="Rectangle 1">
            <a:extLst>
              <a:ext uri="{FF2B5EF4-FFF2-40B4-BE49-F238E27FC236}">
                <a16:creationId xmlns:a16="http://schemas.microsoft.com/office/drawing/2014/main" id="{2ACA2274-8CD5-4DF5-AA7B-EF720572E7B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4CA20E-92A7-BC6D-CCFD-5BE8C8C818C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7E5AD006-DE7D-4900-6D85-451A583D799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126800037"/>
      </p:ext>
    </p:extLst>
  </p:cSld>
  <p:clrMapOvr>
    <a:masterClrMapping/>
  </p:clrMapOvr>
  <p:transition>
    <p:cu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12910" y="863213"/>
            <a:ext cx="3094630" cy="471513"/>
          </a:xfrm>
          <a:prstGeom prst="rect">
            <a:avLst/>
          </a:prstGeom>
        </p:spPr>
        <p:txBody>
          <a:bodyPr vert="horz" wrap="square" lIns="0" tIns="19214" rIns="0" bIns="0" rtlCol="0" anchor="ctr">
            <a:spAutoFit/>
          </a:bodyPr>
          <a:lstStyle/>
          <a:p>
            <a:pPr marL="21349">
              <a:spcBef>
                <a:spcPts val="151"/>
              </a:spcBef>
            </a:pPr>
            <a:r>
              <a:rPr sz="3264" spc="-84" dirty="0">
                <a:solidFill>
                  <a:srgbClr val="3333B2"/>
                </a:solidFill>
                <a:latin typeface="Georgia"/>
                <a:cs typeface="Georgia"/>
              </a:rPr>
              <a:t>Value</a:t>
            </a:r>
            <a:r>
              <a:rPr sz="3264" spc="-34" dirty="0">
                <a:solidFill>
                  <a:srgbClr val="3333B2"/>
                </a:solidFill>
                <a:latin typeface="Georgia"/>
                <a:cs typeface="Georgia"/>
              </a:rPr>
              <a:t> </a:t>
            </a:r>
            <a:r>
              <a:rPr sz="3264" spc="-67" dirty="0">
                <a:solidFill>
                  <a:srgbClr val="3333B2"/>
                </a:solidFill>
                <a:latin typeface="Georgia"/>
                <a:cs typeface="Georgia"/>
              </a:rPr>
              <a:t>Function</a:t>
            </a:r>
            <a:endParaRPr sz="3264" dirty="0">
              <a:latin typeface="Georgia"/>
              <a:cs typeface="Georgia"/>
            </a:endParaRPr>
          </a:p>
        </p:txBody>
      </p:sp>
      <p:sp>
        <p:nvSpPr>
          <p:cNvPr id="3" name="object 3"/>
          <p:cNvSpPr txBox="1"/>
          <p:nvPr/>
        </p:nvSpPr>
        <p:spPr>
          <a:xfrm>
            <a:off x="2003899" y="1758293"/>
            <a:ext cx="6265620" cy="303969"/>
          </a:xfrm>
          <a:prstGeom prst="rect">
            <a:avLst/>
          </a:prstGeom>
        </p:spPr>
        <p:txBody>
          <a:bodyPr vert="horz" wrap="square" lIns="0" tIns="24550" rIns="0" bIns="0" rtlCol="0">
            <a:spAutoFit/>
          </a:bodyPr>
          <a:lstStyle/>
          <a:p>
            <a:pPr marL="331223" indent="-310942">
              <a:spcBef>
                <a:spcPts val="191"/>
              </a:spcBef>
              <a:buClr>
                <a:srgbClr val="3333B2"/>
              </a:buClr>
              <a:buSzPct val="110526"/>
              <a:buFont typeface="Arial" panose="020B0604020202020204" pitchFamily="34" charset="0"/>
              <a:buChar char="•"/>
              <a:tabLst>
                <a:tab pos="276470" algn="l"/>
              </a:tabLst>
            </a:pPr>
            <a:r>
              <a:rPr sz="1814" spc="-8" dirty="0">
                <a:latin typeface="Georgia"/>
                <a:cs typeface="Georgia"/>
              </a:rPr>
              <a:t>The</a:t>
            </a:r>
            <a:r>
              <a:rPr sz="1814" spc="59" dirty="0">
                <a:latin typeface="Georgia"/>
                <a:cs typeface="Georgia"/>
              </a:rPr>
              <a:t> </a:t>
            </a:r>
            <a:r>
              <a:rPr sz="1814" dirty="0">
                <a:latin typeface="Georgia"/>
                <a:cs typeface="Georgia"/>
              </a:rPr>
              <a:t>actual</a:t>
            </a:r>
            <a:r>
              <a:rPr sz="1814" spc="67" dirty="0">
                <a:latin typeface="Georgia"/>
                <a:cs typeface="Georgia"/>
              </a:rPr>
              <a:t> </a:t>
            </a:r>
            <a:r>
              <a:rPr sz="1814" spc="-8" dirty="0">
                <a:latin typeface="Georgia"/>
                <a:cs typeface="Georgia"/>
              </a:rPr>
              <a:t>value</a:t>
            </a:r>
            <a:r>
              <a:rPr sz="1814" spc="67" dirty="0">
                <a:latin typeface="Georgia"/>
                <a:cs typeface="Georgia"/>
              </a:rPr>
              <a:t> </a:t>
            </a:r>
            <a:r>
              <a:rPr sz="1814" spc="-17" dirty="0">
                <a:latin typeface="Georgia"/>
                <a:cs typeface="Georgia"/>
              </a:rPr>
              <a:t>function</a:t>
            </a:r>
            <a:r>
              <a:rPr sz="1814" spc="67" dirty="0">
                <a:latin typeface="Georgia"/>
                <a:cs typeface="Georgia"/>
              </a:rPr>
              <a:t> </a:t>
            </a:r>
            <a:r>
              <a:rPr sz="1814" spc="-34" dirty="0">
                <a:latin typeface="Georgia"/>
                <a:cs typeface="Georgia"/>
              </a:rPr>
              <a:t>is</a:t>
            </a:r>
            <a:r>
              <a:rPr sz="1814" spc="67" dirty="0">
                <a:latin typeface="Georgia"/>
                <a:cs typeface="Georgia"/>
              </a:rPr>
              <a:t> </a:t>
            </a:r>
            <a:r>
              <a:rPr sz="1814" dirty="0">
                <a:latin typeface="Georgia"/>
                <a:cs typeface="Georgia"/>
              </a:rPr>
              <a:t>the</a:t>
            </a:r>
            <a:r>
              <a:rPr sz="1814" spc="67" dirty="0">
                <a:latin typeface="Georgia"/>
                <a:cs typeface="Georgia"/>
              </a:rPr>
              <a:t> </a:t>
            </a:r>
            <a:r>
              <a:rPr sz="1814" dirty="0">
                <a:latin typeface="Georgia"/>
                <a:cs typeface="Georgia"/>
              </a:rPr>
              <a:t>expected</a:t>
            </a:r>
            <a:r>
              <a:rPr sz="1814" spc="67" dirty="0">
                <a:latin typeface="Georgia"/>
                <a:cs typeface="Georgia"/>
              </a:rPr>
              <a:t> </a:t>
            </a:r>
            <a:r>
              <a:rPr sz="1814" spc="-17" dirty="0">
                <a:latin typeface="Georgia"/>
                <a:cs typeface="Georgia"/>
              </a:rPr>
              <a:t>return</a:t>
            </a:r>
            <a:endParaRPr sz="1814" dirty="0">
              <a:latin typeface="Georgia"/>
              <a:cs typeface="Georgia"/>
            </a:endParaRPr>
          </a:p>
        </p:txBody>
      </p:sp>
      <p:sp>
        <p:nvSpPr>
          <p:cNvPr id="4" name="object 4"/>
          <p:cNvSpPr txBox="1"/>
          <p:nvPr/>
        </p:nvSpPr>
        <p:spPr>
          <a:xfrm>
            <a:off x="4111413" y="2303000"/>
            <a:ext cx="1511512" cy="217613"/>
          </a:xfrm>
          <a:prstGeom prst="rect">
            <a:avLst/>
          </a:prstGeom>
        </p:spPr>
        <p:txBody>
          <a:bodyPr vert="horz" wrap="square" lIns="0" tIns="23484" rIns="0" bIns="0" rtlCol="0">
            <a:spAutoFit/>
          </a:bodyPr>
          <a:lstStyle/>
          <a:p>
            <a:pPr marL="21349">
              <a:spcBef>
                <a:spcPts val="185"/>
              </a:spcBef>
              <a:tabLst>
                <a:tab pos="1052507" algn="l"/>
                <a:tab pos="1429317" algn="l"/>
              </a:tabLst>
            </a:pPr>
            <a:r>
              <a:rPr sz="1260" i="1" spc="-118" dirty="0">
                <a:latin typeface="Arial"/>
                <a:cs typeface="Arial"/>
              </a:rPr>
              <a:t>π	</a:t>
            </a:r>
            <a:r>
              <a:rPr sz="1177" i="1" spc="-34" dirty="0">
                <a:latin typeface="Trebuchet MS"/>
                <a:cs typeface="Trebuchet MS"/>
              </a:rPr>
              <a:t>t	t</a:t>
            </a:r>
            <a:endParaRPr sz="1177">
              <a:latin typeface="Trebuchet MS"/>
              <a:cs typeface="Trebuchet MS"/>
            </a:endParaRPr>
          </a:p>
        </p:txBody>
      </p:sp>
      <p:sp>
        <p:nvSpPr>
          <p:cNvPr id="5" name="object 5"/>
          <p:cNvSpPr txBox="1"/>
          <p:nvPr/>
        </p:nvSpPr>
        <p:spPr>
          <a:xfrm>
            <a:off x="4010903" y="2209207"/>
            <a:ext cx="2751018" cy="299659"/>
          </a:xfrm>
          <a:prstGeom prst="rect">
            <a:avLst/>
          </a:prstGeom>
        </p:spPr>
        <p:txBody>
          <a:bodyPr vert="horz" wrap="square" lIns="0" tIns="20282" rIns="0" bIns="0" rtlCol="0">
            <a:spAutoFit/>
          </a:bodyPr>
          <a:lstStyle/>
          <a:p>
            <a:pPr marL="21349">
              <a:spcBef>
                <a:spcPts val="160"/>
              </a:spcBef>
            </a:pPr>
            <a:r>
              <a:rPr sz="1814" i="1" spc="-59" dirty="0">
                <a:latin typeface="Trebuchet MS"/>
                <a:cs typeface="Trebuchet MS"/>
              </a:rPr>
              <a:t>v</a:t>
            </a:r>
            <a:r>
              <a:rPr sz="1814" i="1" spc="-59" dirty="0">
                <a:latin typeface="Aldhabi" panose="01000000000000000000" pitchFamily="2" charset="-78"/>
                <a:cs typeface="Aldhabi" panose="01000000000000000000" pitchFamily="2" charset="-78"/>
              </a:rPr>
              <a:t>  </a:t>
            </a:r>
            <a:r>
              <a:rPr lang="en-US" sz="1814" i="1" spc="-59" dirty="0">
                <a:latin typeface="Aldhabi" panose="01000000000000000000" pitchFamily="2" charset="-78"/>
                <a:cs typeface="Aldhabi" panose="01000000000000000000" pitchFamily="2" charset="-78"/>
              </a:rPr>
              <a:t>   </a:t>
            </a:r>
            <a:r>
              <a:rPr sz="1814" spc="8" dirty="0">
                <a:latin typeface="Lucida Sans Unicode"/>
                <a:cs typeface="Lucida Sans Unicode"/>
              </a:rPr>
              <a:t>(</a:t>
            </a:r>
            <a:r>
              <a:rPr sz="1814" i="1" spc="84" dirty="0">
                <a:latin typeface="Trebuchet MS"/>
                <a:cs typeface="Trebuchet MS"/>
              </a:rPr>
              <a:t>s</a:t>
            </a:r>
            <a:r>
              <a:rPr sz="1814" spc="8" dirty="0">
                <a:latin typeface="Lucida Sans Unicode"/>
                <a:cs typeface="Lucida Sans Unicode"/>
              </a:rPr>
              <a:t>)</a:t>
            </a:r>
            <a:r>
              <a:rPr sz="1814" spc="-75" dirty="0">
                <a:latin typeface="Lucida Sans Unicode"/>
                <a:cs typeface="Lucida Sans Unicode"/>
              </a:rPr>
              <a:t> </a:t>
            </a:r>
            <a:r>
              <a:rPr sz="1814" spc="-17" dirty="0">
                <a:latin typeface="Georgia"/>
                <a:cs typeface="Georgia"/>
              </a:rPr>
              <a:t>=</a:t>
            </a:r>
            <a:r>
              <a:rPr sz="1814" spc="59" dirty="0">
                <a:latin typeface="Georgia"/>
                <a:cs typeface="Georgia"/>
              </a:rPr>
              <a:t> </a:t>
            </a:r>
            <a:r>
              <a:rPr sz="1814" spc="-84" dirty="0">
                <a:latin typeface="Microsoft Sans Serif"/>
                <a:cs typeface="Microsoft Sans Serif"/>
              </a:rPr>
              <a:t>E</a:t>
            </a:r>
            <a:r>
              <a:rPr sz="1814" spc="-177" dirty="0">
                <a:latin typeface="Microsoft Sans Serif"/>
                <a:cs typeface="Microsoft Sans Serif"/>
              </a:rPr>
              <a:t> </a:t>
            </a:r>
            <a:r>
              <a:rPr sz="1814" spc="8" dirty="0">
                <a:latin typeface="Lucida Sans Unicode"/>
                <a:cs typeface="Lucida Sans Unicode"/>
              </a:rPr>
              <a:t>[</a:t>
            </a:r>
            <a:r>
              <a:rPr sz="1814" i="1" spc="-25" dirty="0">
                <a:latin typeface="Trebuchet MS"/>
                <a:cs typeface="Trebuchet MS"/>
              </a:rPr>
              <a:t>G</a:t>
            </a:r>
            <a:r>
              <a:rPr sz="1814" i="1" dirty="0">
                <a:latin typeface="Trebuchet MS"/>
                <a:cs typeface="Trebuchet MS"/>
              </a:rPr>
              <a:t> </a:t>
            </a:r>
            <a:r>
              <a:rPr sz="1814" i="1" spc="143" dirty="0">
                <a:latin typeface="Trebuchet MS"/>
                <a:cs typeface="Trebuchet MS"/>
              </a:rPr>
              <a:t> </a:t>
            </a:r>
            <a:r>
              <a:rPr sz="1814" spc="-311" dirty="0">
                <a:latin typeface="Lucida Sans Unicode"/>
                <a:cs typeface="Lucida Sans Unicode"/>
              </a:rPr>
              <a:t>|</a:t>
            </a:r>
            <a:r>
              <a:rPr sz="1814" spc="-42" dirty="0">
                <a:latin typeface="Lucida Sans Unicode"/>
                <a:cs typeface="Lucida Sans Unicode"/>
              </a:rPr>
              <a:t> </a:t>
            </a:r>
            <a:r>
              <a:rPr sz="1814" i="1" spc="118" dirty="0">
                <a:latin typeface="Trebuchet MS"/>
                <a:cs typeface="Trebuchet MS"/>
              </a:rPr>
              <a:t>S</a:t>
            </a:r>
            <a:r>
              <a:rPr sz="1814" i="1" dirty="0">
                <a:latin typeface="Trebuchet MS"/>
                <a:cs typeface="Trebuchet MS"/>
              </a:rPr>
              <a:t> </a:t>
            </a:r>
            <a:r>
              <a:rPr sz="1814" i="1" spc="109" dirty="0">
                <a:latin typeface="Trebuchet MS"/>
                <a:cs typeface="Trebuchet MS"/>
              </a:rPr>
              <a:t> </a:t>
            </a:r>
            <a:r>
              <a:rPr sz="1814" spc="-17" dirty="0">
                <a:latin typeface="Georgia"/>
                <a:cs typeface="Georgia"/>
              </a:rPr>
              <a:t>=</a:t>
            </a:r>
            <a:r>
              <a:rPr sz="1814" spc="59" dirty="0">
                <a:latin typeface="Georgia"/>
                <a:cs typeface="Georgia"/>
              </a:rPr>
              <a:t> </a:t>
            </a:r>
            <a:r>
              <a:rPr sz="1814" i="1" spc="67" dirty="0">
                <a:latin typeface="Trebuchet MS"/>
                <a:cs typeface="Trebuchet MS"/>
              </a:rPr>
              <a:t>s</a:t>
            </a:r>
            <a:r>
              <a:rPr sz="1814" spc="-8" dirty="0">
                <a:latin typeface="Calibri"/>
                <a:cs typeface="Calibri"/>
              </a:rPr>
              <a:t>,</a:t>
            </a:r>
            <a:r>
              <a:rPr sz="1814" spc="-126" dirty="0">
                <a:latin typeface="Calibri"/>
                <a:cs typeface="Calibri"/>
              </a:rPr>
              <a:t> </a:t>
            </a:r>
            <a:r>
              <a:rPr sz="1814" i="1" spc="-260" dirty="0">
                <a:latin typeface="Aldhabi" panose="01000000000000000000" pitchFamily="2" charset="-78"/>
                <a:cs typeface="Aldhabi" panose="01000000000000000000" pitchFamily="2" charset="-78"/>
              </a:rPr>
              <a:t>π</a:t>
            </a:r>
            <a:r>
              <a:rPr sz="1814" i="1" spc="-294" dirty="0">
                <a:latin typeface="Arial"/>
                <a:cs typeface="Arial"/>
              </a:rPr>
              <a:t> </a:t>
            </a:r>
            <a:r>
              <a:rPr sz="1814" spc="8" dirty="0">
                <a:latin typeface="Lucida Sans Unicode"/>
                <a:cs typeface="Lucida Sans Unicode"/>
              </a:rPr>
              <a:t>]</a:t>
            </a:r>
            <a:endParaRPr sz="1814" dirty="0">
              <a:latin typeface="Lucida Sans Unicode"/>
              <a:cs typeface="Lucida Sans Unicode"/>
            </a:endParaRPr>
          </a:p>
        </p:txBody>
      </p:sp>
      <p:sp>
        <p:nvSpPr>
          <p:cNvPr id="7" name="object 7"/>
          <p:cNvSpPr txBox="1"/>
          <p:nvPr/>
        </p:nvSpPr>
        <p:spPr>
          <a:xfrm>
            <a:off x="4513638" y="2745349"/>
            <a:ext cx="4632172" cy="596920"/>
          </a:xfrm>
          <a:prstGeom prst="rect">
            <a:avLst/>
          </a:prstGeom>
        </p:spPr>
        <p:txBody>
          <a:bodyPr vert="horz" wrap="square" lIns="0" tIns="20282" rIns="0" bIns="0" rtlCol="0">
            <a:spAutoFit/>
          </a:bodyPr>
          <a:lstStyle/>
          <a:p>
            <a:pPr marL="64047">
              <a:spcBef>
                <a:spcPts val="160"/>
              </a:spcBef>
            </a:pPr>
            <a:r>
              <a:rPr sz="1814" spc="-17" dirty="0">
                <a:latin typeface="Georgia"/>
                <a:cs typeface="Georgia"/>
              </a:rPr>
              <a:t>=</a:t>
            </a:r>
            <a:r>
              <a:rPr sz="1814" spc="59" dirty="0">
                <a:latin typeface="Georgia"/>
                <a:cs typeface="Georgia"/>
              </a:rPr>
              <a:t> </a:t>
            </a:r>
            <a:r>
              <a:rPr sz="1814" spc="-84" dirty="0">
                <a:latin typeface="Microsoft Sans Serif"/>
                <a:cs typeface="Microsoft Sans Serif"/>
              </a:rPr>
              <a:t>E</a:t>
            </a:r>
            <a:r>
              <a:rPr sz="1814" dirty="0">
                <a:latin typeface="Microsoft Sans Serif"/>
                <a:cs typeface="Microsoft Sans Serif"/>
              </a:rPr>
              <a:t> </a:t>
            </a:r>
            <a:r>
              <a:rPr lang="en-US" sz="1814" spc="8" dirty="0">
                <a:latin typeface="Lucida Sans Unicode"/>
                <a:cs typeface="Lucida Sans Unicode"/>
              </a:rPr>
              <a:t>[</a:t>
            </a:r>
            <a:r>
              <a:rPr sz="1814" i="1" spc="101" dirty="0">
                <a:latin typeface="Trebuchet MS"/>
                <a:cs typeface="Trebuchet MS"/>
              </a:rPr>
              <a:t>R</a:t>
            </a:r>
            <a:r>
              <a:rPr sz="1814" i="1" spc="74" baseline="-11904" dirty="0">
                <a:latin typeface="Trebuchet MS"/>
                <a:cs typeface="Trebuchet MS"/>
              </a:rPr>
              <a:t>t</a:t>
            </a:r>
            <a:r>
              <a:rPr sz="2176"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84" dirty="0">
                <a:latin typeface="Aldhabi" panose="01000000000000000000" pitchFamily="2" charset="-78"/>
                <a:cs typeface="Aldhabi" panose="01000000000000000000" pitchFamily="2" charset="-78"/>
              </a:rPr>
              <a:t>γ</a:t>
            </a:r>
            <a:r>
              <a:rPr sz="1814" i="1" spc="-260" dirty="0">
                <a:latin typeface="Arial"/>
                <a:cs typeface="Arial"/>
              </a:rPr>
              <a:t> </a:t>
            </a:r>
            <a:r>
              <a:rPr sz="1814" i="1" spc="101" dirty="0">
                <a:latin typeface="Trebuchet MS"/>
                <a:cs typeface="Trebuchet MS"/>
              </a:rPr>
              <a:t>R</a:t>
            </a:r>
            <a:r>
              <a:rPr sz="1814" i="1" spc="74" baseline="-11904" dirty="0">
                <a:latin typeface="Trebuchet MS"/>
                <a:cs typeface="Trebuchet MS"/>
              </a:rPr>
              <a:t>t</a:t>
            </a:r>
            <a:r>
              <a:rPr sz="2176" baseline="-11111" dirty="0">
                <a:latin typeface="Georgia"/>
                <a:cs typeface="Georgia"/>
              </a:rPr>
              <a:t>+</a:t>
            </a:r>
            <a:r>
              <a:rPr sz="1814" spc="-12" baseline="-11904" dirty="0">
                <a:latin typeface="Microsoft Sans Serif"/>
                <a:cs typeface="Microsoft Sans Serif"/>
              </a:rPr>
              <a:t>2</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260" dirty="0">
                <a:latin typeface="Aldhabi" panose="01000000000000000000" pitchFamily="2" charset="-78"/>
                <a:cs typeface="Aldhabi" panose="01000000000000000000" pitchFamily="2" charset="-78"/>
              </a:rPr>
              <a:t>γ</a:t>
            </a:r>
            <a:r>
              <a:rPr sz="1814" i="1" spc="-260" dirty="0">
                <a:latin typeface="Arial"/>
                <a:cs typeface="Arial"/>
              </a:rPr>
              <a:t> </a:t>
            </a:r>
            <a:r>
              <a:rPr sz="1814" spc="101" baseline="35714" dirty="0">
                <a:latin typeface="Microsoft Sans Serif"/>
                <a:cs typeface="Microsoft Sans Serif"/>
              </a:rPr>
              <a:t>2</a:t>
            </a:r>
            <a:r>
              <a:rPr sz="1814" i="1" spc="101" dirty="0">
                <a:latin typeface="Trebuchet MS"/>
                <a:cs typeface="Trebuchet MS"/>
              </a:rPr>
              <a:t>R</a:t>
            </a:r>
            <a:r>
              <a:rPr sz="1814" i="1" spc="74" baseline="-11904" dirty="0">
                <a:latin typeface="Trebuchet MS"/>
                <a:cs typeface="Trebuchet MS"/>
              </a:rPr>
              <a:t>t</a:t>
            </a:r>
            <a:r>
              <a:rPr sz="2176" spc="-12" baseline="-11111" dirty="0">
                <a:latin typeface="Georgia"/>
                <a:cs typeface="Georgia"/>
              </a:rPr>
              <a:t>+</a:t>
            </a:r>
            <a:r>
              <a:rPr sz="1814" spc="-12" baseline="-11904" dirty="0">
                <a:latin typeface="Microsoft Sans Serif"/>
                <a:cs typeface="Microsoft Sans Serif"/>
              </a:rPr>
              <a:t>3</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8" dirty="0">
                <a:latin typeface="Georgia"/>
                <a:cs typeface="Georgia"/>
              </a:rPr>
              <a:t> </a:t>
            </a:r>
            <a:r>
              <a:rPr sz="1814" spc="42" dirty="0">
                <a:latin typeface="Calibri"/>
                <a:cs typeface="Calibri"/>
              </a:rPr>
              <a:t>..</a:t>
            </a:r>
            <a:r>
              <a:rPr sz="1814" spc="-8" dirty="0">
                <a:latin typeface="Calibri"/>
                <a:cs typeface="Calibri"/>
              </a:rPr>
              <a:t>.</a:t>
            </a:r>
            <a:r>
              <a:rPr sz="1814" spc="151" dirty="0">
                <a:latin typeface="Calibri"/>
                <a:cs typeface="Calibri"/>
              </a:rPr>
              <a:t> </a:t>
            </a:r>
            <a:r>
              <a:rPr sz="1814" spc="-311" dirty="0">
                <a:latin typeface="Lucida Sans Unicode"/>
                <a:cs typeface="Lucida Sans Unicode"/>
              </a:rPr>
              <a:t>|</a:t>
            </a:r>
            <a:r>
              <a:rPr sz="1814" spc="-42" dirty="0">
                <a:latin typeface="Lucida Sans Unicode"/>
                <a:cs typeface="Lucida Sans Unicode"/>
              </a:rPr>
              <a:t> </a:t>
            </a:r>
            <a:r>
              <a:rPr sz="1814" i="1" spc="118" dirty="0">
                <a:latin typeface="Trebuchet MS"/>
                <a:cs typeface="Trebuchet MS"/>
              </a:rPr>
              <a:t>S</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17" dirty="0">
                <a:latin typeface="Georgia"/>
                <a:cs typeface="Georgia"/>
              </a:rPr>
              <a:t>=</a:t>
            </a:r>
            <a:r>
              <a:rPr sz="1814" spc="59" dirty="0">
                <a:latin typeface="Georgia"/>
                <a:cs typeface="Georgia"/>
              </a:rPr>
              <a:t> </a:t>
            </a:r>
            <a:r>
              <a:rPr sz="1814" i="1" spc="67" dirty="0">
                <a:latin typeface="Trebuchet MS"/>
                <a:cs typeface="Trebuchet MS"/>
              </a:rPr>
              <a:t>s</a:t>
            </a:r>
            <a:r>
              <a:rPr sz="1814" spc="-8" dirty="0">
                <a:latin typeface="Calibri"/>
                <a:cs typeface="Calibri"/>
              </a:rPr>
              <a:t>,</a:t>
            </a:r>
            <a:r>
              <a:rPr sz="1814" spc="-126" dirty="0">
                <a:latin typeface="Calibri"/>
                <a:cs typeface="Calibri"/>
              </a:rPr>
              <a:t> </a:t>
            </a:r>
            <a:r>
              <a:rPr sz="1814" i="1" spc="-260" dirty="0">
                <a:latin typeface="Aldhabi" panose="01000000000000000000" pitchFamily="2" charset="-78"/>
                <a:cs typeface="Aldhabi" panose="01000000000000000000" pitchFamily="2" charset="-78"/>
              </a:rPr>
              <a:t>π</a:t>
            </a:r>
            <a:r>
              <a:rPr lang="en-US" sz="1814" i="1" spc="-260" dirty="0">
                <a:latin typeface="Aldhabi" panose="01000000000000000000" pitchFamily="2" charset="-78"/>
                <a:cs typeface="Aldhabi" panose="01000000000000000000" pitchFamily="2" charset="-78"/>
              </a:rPr>
              <a:t>              </a:t>
            </a:r>
            <a:r>
              <a:rPr lang="en-US" sz="1814" spc="8" dirty="0">
                <a:latin typeface="Lucida Sans Unicode"/>
                <a:cs typeface="Lucida Sans Unicode"/>
              </a:rPr>
              <a:t>]</a:t>
            </a:r>
            <a:endParaRPr lang="en-US" sz="1814" i="1" spc="-260" dirty="0">
              <a:latin typeface="Aldhabi" panose="01000000000000000000" pitchFamily="2" charset="-78"/>
              <a:cs typeface="Aldhabi" panose="01000000000000000000" pitchFamily="2" charset="-78"/>
            </a:endParaRPr>
          </a:p>
          <a:p>
            <a:pPr marL="64047">
              <a:spcBef>
                <a:spcPts val="160"/>
              </a:spcBef>
            </a:pPr>
            <a:endParaRPr sz="1765" dirty="0">
              <a:latin typeface="Arial"/>
              <a:cs typeface="Arial"/>
            </a:endParaRPr>
          </a:p>
        </p:txBody>
      </p:sp>
      <p:sp>
        <p:nvSpPr>
          <p:cNvPr id="9" name="object 9"/>
          <p:cNvSpPr txBox="1"/>
          <p:nvPr/>
        </p:nvSpPr>
        <p:spPr>
          <a:xfrm>
            <a:off x="1939851" y="3339712"/>
            <a:ext cx="8845472" cy="2831242"/>
          </a:xfrm>
          <a:prstGeom prst="rect">
            <a:avLst/>
          </a:prstGeom>
        </p:spPr>
        <p:txBody>
          <a:bodyPr vert="horz" wrap="square" lIns="0" tIns="54438" rIns="0" bIns="0" rtlCol="0">
            <a:spAutoFit/>
          </a:bodyPr>
          <a:lstStyle/>
          <a:p>
            <a:pPr marL="343447" indent="-259118">
              <a:spcBef>
                <a:spcPts val="427"/>
              </a:spcBef>
              <a:buClr>
                <a:srgbClr val="3333B2"/>
              </a:buClr>
              <a:buSzPct val="110526"/>
              <a:buFont typeface="Arial" panose="020B0604020202020204" pitchFamily="34" charset="0"/>
              <a:buChar char="•"/>
              <a:tabLst>
                <a:tab pos="340517" algn="l"/>
              </a:tabLst>
            </a:pPr>
            <a:r>
              <a:rPr sz="1814" spc="-168" dirty="0">
                <a:latin typeface="Georgia"/>
                <a:cs typeface="Georgia"/>
              </a:rPr>
              <a:t>W</a:t>
            </a:r>
            <a:r>
              <a:rPr sz="1814" spc="25" dirty="0">
                <a:latin typeface="Georgia"/>
                <a:cs typeface="Georgia"/>
              </a:rPr>
              <a:t>e</a:t>
            </a:r>
            <a:r>
              <a:rPr sz="1814" spc="59" dirty="0">
                <a:latin typeface="Georgia"/>
                <a:cs typeface="Georgia"/>
              </a:rPr>
              <a:t> </a:t>
            </a:r>
            <a:r>
              <a:rPr sz="1814" spc="-17" dirty="0">
                <a:latin typeface="Georgia"/>
                <a:cs typeface="Georgia"/>
              </a:rPr>
              <a:t>intro</a:t>
            </a:r>
            <a:r>
              <a:rPr sz="1814" spc="-67" dirty="0">
                <a:latin typeface="Georgia"/>
                <a:cs typeface="Georgia"/>
              </a:rPr>
              <a:t>d</a:t>
            </a:r>
            <a:r>
              <a:rPr sz="1814" spc="-34" dirty="0">
                <a:latin typeface="Georgia"/>
                <a:cs typeface="Georgia"/>
              </a:rPr>
              <a:t>u</a:t>
            </a:r>
            <a:r>
              <a:rPr sz="1814" spc="8" dirty="0">
                <a:latin typeface="Georgia"/>
                <a:cs typeface="Georgia"/>
              </a:rPr>
              <a:t>ced</a:t>
            </a:r>
            <a:r>
              <a:rPr sz="1814" spc="59" dirty="0">
                <a:latin typeface="Georgia"/>
                <a:cs typeface="Georgia"/>
              </a:rPr>
              <a:t> </a:t>
            </a:r>
            <a:r>
              <a:rPr sz="1814" spc="17" dirty="0">
                <a:latin typeface="Georgia"/>
                <a:cs typeface="Georgia"/>
              </a:rPr>
              <a:t>a</a:t>
            </a:r>
            <a:r>
              <a:rPr sz="1814" spc="59" dirty="0">
                <a:latin typeface="Georgia"/>
                <a:cs typeface="Georgia"/>
              </a:rPr>
              <a:t> </a:t>
            </a:r>
            <a:r>
              <a:rPr sz="1814" b="1" spc="8" dirty="0">
                <a:solidFill>
                  <a:srgbClr val="0046FF"/>
                </a:solidFill>
                <a:latin typeface="Cambria"/>
                <a:cs typeface="Cambria"/>
              </a:rPr>
              <a:t>disc</a:t>
            </a:r>
            <a:r>
              <a:rPr sz="1814" b="1" spc="-8" dirty="0">
                <a:solidFill>
                  <a:srgbClr val="0046FF"/>
                </a:solidFill>
                <a:latin typeface="Cambria"/>
                <a:cs typeface="Cambria"/>
              </a:rPr>
              <a:t>o</a:t>
            </a:r>
            <a:r>
              <a:rPr sz="1814" b="1" spc="8" dirty="0">
                <a:solidFill>
                  <a:srgbClr val="0046FF"/>
                </a:solidFill>
                <a:latin typeface="Cambria"/>
                <a:cs typeface="Cambria"/>
              </a:rPr>
              <a:t>unt</a:t>
            </a:r>
            <a:r>
              <a:rPr sz="1814" b="1" spc="118" dirty="0">
                <a:solidFill>
                  <a:srgbClr val="0046FF"/>
                </a:solidFill>
                <a:latin typeface="Cambria"/>
                <a:cs typeface="Cambria"/>
              </a:rPr>
              <a:t> </a:t>
            </a:r>
            <a:r>
              <a:rPr sz="1814" b="1" spc="51" dirty="0">
                <a:solidFill>
                  <a:srgbClr val="0046FF"/>
                </a:solidFill>
                <a:latin typeface="Cambria"/>
                <a:cs typeface="Cambria"/>
              </a:rPr>
              <a:t>f</a:t>
            </a:r>
            <a:r>
              <a:rPr sz="1814" b="1" spc="17" dirty="0">
                <a:solidFill>
                  <a:srgbClr val="0046FF"/>
                </a:solidFill>
                <a:latin typeface="Cambria"/>
                <a:cs typeface="Cambria"/>
              </a:rPr>
              <a:t>ac</a:t>
            </a:r>
            <a:r>
              <a:rPr sz="1814" b="1" dirty="0">
                <a:solidFill>
                  <a:srgbClr val="0046FF"/>
                </a:solidFill>
                <a:latin typeface="Cambria"/>
                <a:cs typeface="Cambria"/>
              </a:rPr>
              <a:t>t</a:t>
            </a:r>
            <a:r>
              <a:rPr sz="1814" b="1" spc="-17" dirty="0">
                <a:solidFill>
                  <a:srgbClr val="0046FF"/>
                </a:solidFill>
                <a:latin typeface="Cambria"/>
                <a:cs typeface="Cambria"/>
              </a:rPr>
              <a:t>or </a:t>
            </a:r>
            <a:r>
              <a:rPr sz="2539" i="1" spc="-260" dirty="0">
                <a:latin typeface="Aldhabi" panose="01000000000000000000" pitchFamily="2" charset="-78"/>
                <a:cs typeface="Aldhabi" panose="01000000000000000000" pitchFamily="2" charset="-78"/>
              </a:rPr>
              <a:t>γ</a:t>
            </a:r>
            <a:r>
              <a:rPr sz="2176" i="1" dirty="0">
                <a:latin typeface="Arial"/>
                <a:cs typeface="Arial"/>
              </a:rPr>
              <a:t> </a:t>
            </a:r>
            <a:r>
              <a:rPr sz="2176" i="1" spc="-227" dirty="0">
                <a:latin typeface="Arial"/>
                <a:cs typeface="Arial"/>
              </a:rPr>
              <a:t> </a:t>
            </a:r>
            <a:r>
              <a:rPr sz="2176" spc="-462" dirty="0">
                <a:latin typeface="Lucida Sans Unicode"/>
                <a:cs typeface="Lucida Sans Unicode"/>
              </a:rPr>
              <a:t>∈</a:t>
            </a:r>
            <a:r>
              <a:rPr sz="2176" spc="-42" dirty="0">
                <a:latin typeface="Lucida Sans Unicode"/>
                <a:cs typeface="Lucida Sans Unicode"/>
              </a:rPr>
              <a:t> </a:t>
            </a:r>
            <a:r>
              <a:rPr sz="2176" dirty="0">
                <a:latin typeface="Lucida Sans Unicode"/>
                <a:cs typeface="Lucida Sans Unicode"/>
              </a:rPr>
              <a:t>[</a:t>
            </a:r>
            <a:r>
              <a:rPr sz="2176" spc="-34" dirty="0">
                <a:latin typeface="Times New Roman"/>
                <a:cs typeface="Times New Roman"/>
              </a:rPr>
              <a:t>0</a:t>
            </a:r>
            <a:r>
              <a:rPr sz="2176" spc="-8" dirty="0">
                <a:latin typeface="Calibri"/>
                <a:cs typeface="Calibri"/>
              </a:rPr>
              <a:t>,</a:t>
            </a:r>
            <a:r>
              <a:rPr sz="2176" spc="-109" dirty="0">
                <a:latin typeface="Calibri"/>
                <a:cs typeface="Calibri"/>
              </a:rPr>
              <a:t> </a:t>
            </a:r>
            <a:r>
              <a:rPr sz="2176" spc="-17" dirty="0">
                <a:latin typeface="Times New Roman"/>
                <a:cs typeface="Times New Roman"/>
              </a:rPr>
              <a:t>1</a:t>
            </a:r>
            <a:r>
              <a:rPr sz="2176" spc="8" dirty="0">
                <a:latin typeface="Lucida Sans Unicode"/>
                <a:cs typeface="Lucida Sans Unicode"/>
              </a:rPr>
              <a:t>]</a:t>
            </a:r>
            <a:endParaRPr sz="2539" i="1" spc="-84" dirty="0">
              <a:latin typeface="Aldhabi" panose="01000000000000000000" pitchFamily="2" charset="-78"/>
              <a:cs typeface="Aldhabi" panose="01000000000000000000" pitchFamily="2" charset="-78"/>
            </a:endParaRPr>
          </a:p>
          <a:p>
            <a:pPr marL="783237" lvl="1" indent="-259118">
              <a:spcBef>
                <a:spcPts val="395"/>
              </a:spcBef>
              <a:buClr>
                <a:srgbClr val="3333B2"/>
              </a:buClr>
              <a:buSzPct val="111764"/>
              <a:buFont typeface="Arial" panose="020B0604020202020204" pitchFamily="34" charset="0"/>
              <a:buChar char="•"/>
              <a:tabLst>
                <a:tab pos="766430" algn="l"/>
              </a:tabLst>
            </a:pPr>
            <a:r>
              <a:rPr sz="1632" spc="-17" dirty="0">
                <a:latin typeface="Georgia"/>
                <a:cs typeface="Georgia"/>
              </a:rPr>
              <a:t>Trades</a:t>
            </a:r>
            <a:r>
              <a:rPr sz="1632" spc="59" dirty="0">
                <a:latin typeface="Georgia"/>
                <a:cs typeface="Georgia"/>
              </a:rPr>
              <a:t> </a:t>
            </a:r>
            <a:r>
              <a:rPr sz="1632" spc="-8" dirty="0">
                <a:latin typeface="Georgia"/>
                <a:cs typeface="Georgia"/>
              </a:rPr>
              <a:t>off</a:t>
            </a:r>
            <a:r>
              <a:rPr sz="1632" spc="67" dirty="0">
                <a:latin typeface="Georgia"/>
                <a:cs typeface="Georgia"/>
              </a:rPr>
              <a:t> </a:t>
            </a:r>
            <a:r>
              <a:rPr sz="1632" spc="-8" dirty="0">
                <a:latin typeface="Georgia"/>
                <a:cs typeface="Georgia"/>
              </a:rPr>
              <a:t>importance</a:t>
            </a:r>
            <a:r>
              <a:rPr sz="1632" spc="67" dirty="0">
                <a:latin typeface="Georgia"/>
                <a:cs typeface="Georgia"/>
              </a:rPr>
              <a:t> </a:t>
            </a:r>
            <a:r>
              <a:rPr sz="1632" spc="-17" dirty="0">
                <a:latin typeface="Georgia"/>
                <a:cs typeface="Georgia"/>
              </a:rPr>
              <a:t>of</a:t>
            </a:r>
            <a:r>
              <a:rPr sz="1632" spc="59" dirty="0">
                <a:latin typeface="Georgia"/>
                <a:cs typeface="Georgia"/>
              </a:rPr>
              <a:t> </a:t>
            </a:r>
            <a:r>
              <a:rPr sz="1632" dirty="0">
                <a:latin typeface="Georgia"/>
                <a:cs typeface="Georgia"/>
              </a:rPr>
              <a:t>immediate</a:t>
            </a:r>
            <a:r>
              <a:rPr sz="1632" spc="67" dirty="0">
                <a:latin typeface="Georgia"/>
                <a:cs typeface="Georgia"/>
              </a:rPr>
              <a:t> </a:t>
            </a:r>
            <a:r>
              <a:rPr sz="1632" spc="-25" dirty="0">
                <a:latin typeface="Georgia"/>
                <a:cs typeface="Georgia"/>
              </a:rPr>
              <a:t>vs</a:t>
            </a:r>
            <a:r>
              <a:rPr sz="1632" spc="67" dirty="0">
                <a:latin typeface="Georgia"/>
                <a:cs typeface="Georgia"/>
              </a:rPr>
              <a:t> </a:t>
            </a:r>
            <a:r>
              <a:rPr sz="1632" spc="-17" dirty="0">
                <a:latin typeface="Georgia"/>
                <a:cs typeface="Georgia"/>
              </a:rPr>
              <a:t>long-term</a:t>
            </a:r>
            <a:r>
              <a:rPr sz="1632" spc="67" dirty="0">
                <a:latin typeface="Georgia"/>
                <a:cs typeface="Georgia"/>
              </a:rPr>
              <a:t> </a:t>
            </a:r>
            <a:r>
              <a:rPr sz="1632" dirty="0">
                <a:latin typeface="Georgia"/>
                <a:cs typeface="Georgia"/>
              </a:rPr>
              <a:t>rewards</a:t>
            </a:r>
            <a:endParaRPr lang="en-US" sz="1632" dirty="0">
              <a:latin typeface="Georgia"/>
              <a:cs typeface="Georgia"/>
            </a:endParaRPr>
          </a:p>
          <a:p>
            <a:pPr marL="783237" lvl="1" indent="-259118">
              <a:spcBef>
                <a:spcPts val="395"/>
              </a:spcBef>
              <a:buClr>
                <a:srgbClr val="3333B2"/>
              </a:buClr>
              <a:buSzPct val="111764"/>
              <a:buFont typeface="Arial" panose="020B0604020202020204" pitchFamily="34" charset="0"/>
              <a:buChar char="•"/>
              <a:tabLst>
                <a:tab pos="766430" algn="l"/>
              </a:tabLst>
            </a:pPr>
            <a:endParaRPr sz="1632" dirty="0">
              <a:latin typeface="Georgia"/>
              <a:cs typeface="Georgia"/>
            </a:endParaRPr>
          </a:p>
          <a:p>
            <a:pPr marL="343447" indent="-259118">
              <a:spcBef>
                <a:spcPts val="630"/>
              </a:spcBef>
              <a:buClr>
                <a:srgbClr val="3333B2"/>
              </a:buClr>
              <a:buSzPct val="110526"/>
              <a:buFont typeface="Arial" panose="020B0604020202020204" pitchFamily="34" charset="0"/>
              <a:buChar char="•"/>
              <a:tabLst>
                <a:tab pos="340517" algn="l"/>
              </a:tabLst>
            </a:pPr>
            <a:r>
              <a:rPr sz="1814" spc="-8" dirty="0">
                <a:latin typeface="Georgia"/>
                <a:cs typeface="Georgia"/>
              </a:rPr>
              <a:t>The</a:t>
            </a:r>
            <a:r>
              <a:rPr sz="1814" spc="42" dirty="0">
                <a:latin typeface="Georgia"/>
                <a:cs typeface="Georgia"/>
              </a:rPr>
              <a:t> </a:t>
            </a:r>
            <a:r>
              <a:rPr sz="1814" spc="-8" dirty="0">
                <a:latin typeface="Georgia"/>
                <a:cs typeface="Georgia"/>
              </a:rPr>
              <a:t>value</a:t>
            </a:r>
            <a:r>
              <a:rPr sz="1814" spc="51" dirty="0">
                <a:latin typeface="Georgia"/>
                <a:cs typeface="Georgia"/>
              </a:rPr>
              <a:t> </a:t>
            </a:r>
            <a:r>
              <a:rPr sz="1814" spc="-8" dirty="0">
                <a:latin typeface="Georgia"/>
                <a:cs typeface="Georgia"/>
              </a:rPr>
              <a:t>depends</a:t>
            </a:r>
            <a:r>
              <a:rPr sz="1814" spc="51" dirty="0">
                <a:latin typeface="Georgia"/>
                <a:cs typeface="Georgia"/>
              </a:rPr>
              <a:t> </a:t>
            </a:r>
            <a:r>
              <a:rPr sz="1814" spc="-17" dirty="0">
                <a:latin typeface="Georgia"/>
                <a:cs typeface="Georgia"/>
              </a:rPr>
              <a:t>on</a:t>
            </a:r>
            <a:r>
              <a:rPr sz="1814" spc="51" dirty="0">
                <a:latin typeface="Georgia"/>
                <a:cs typeface="Georgia"/>
              </a:rPr>
              <a:t> </a:t>
            </a:r>
            <a:r>
              <a:rPr sz="1814" spc="17" dirty="0">
                <a:latin typeface="Georgia"/>
                <a:cs typeface="Georgia"/>
              </a:rPr>
              <a:t>a</a:t>
            </a:r>
            <a:r>
              <a:rPr sz="1814" spc="51" dirty="0">
                <a:latin typeface="Georgia"/>
                <a:cs typeface="Georgia"/>
              </a:rPr>
              <a:t> </a:t>
            </a:r>
            <a:r>
              <a:rPr sz="1814" spc="-8" dirty="0">
                <a:latin typeface="Georgia"/>
                <a:cs typeface="Georgia"/>
              </a:rPr>
              <a:t>policy</a:t>
            </a:r>
            <a:endParaRPr lang="en-US" sz="1814" spc="-8" dirty="0">
              <a:latin typeface="Georgia"/>
              <a:cs typeface="Georgia"/>
            </a:endParaRPr>
          </a:p>
          <a:p>
            <a:pPr marL="343447" indent="-259118">
              <a:spcBef>
                <a:spcPts val="630"/>
              </a:spcBef>
              <a:buClr>
                <a:srgbClr val="3333B2"/>
              </a:buClr>
              <a:buSzPct val="110526"/>
              <a:buFont typeface="Arial" panose="020B0604020202020204" pitchFamily="34" charset="0"/>
              <a:buChar char="•"/>
              <a:tabLst>
                <a:tab pos="340517" algn="l"/>
              </a:tabLst>
            </a:pPr>
            <a:endParaRPr sz="1814" dirty="0">
              <a:latin typeface="Georgia"/>
              <a:cs typeface="Georgia"/>
            </a:endParaRPr>
          </a:p>
          <a:p>
            <a:pPr marL="343447" indent="-259118">
              <a:spcBef>
                <a:spcPts val="597"/>
              </a:spcBef>
              <a:buClr>
                <a:srgbClr val="3333B2"/>
              </a:buClr>
              <a:buSzPct val="110526"/>
              <a:buFont typeface="Arial" panose="020B0604020202020204" pitchFamily="34" charset="0"/>
              <a:buChar char="•"/>
              <a:tabLst>
                <a:tab pos="340517" algn="l"/>
              </a:tabLst>
            </a:pPr>
            <a:r>
              <a:rPr sz="1814" spc="-8" dirty="0">
                <a:latin typeface="Georgia"/>
                <a:cs typeface="Georgia"/>
              </a:rPr>
              <a:t>Can</a:t>
            </a:r>
            <a:r>
              <a:rPr sz="1814" spc="59" dirty="0">
                <a:latin typeface="Georgia"/>
                <a:cs typeface="Georgia"/>
              </a:rPr>
              <a:t> </a:t>
            </a:r>
            <a:r>
              <a:rPr sz="1814" dirty="0">
                <a:latin typeface="Georgia"/>
                <a:cs typeface="Georgia"/>
              </a:rPr>
              <a:t>be</a:t>
            </a:r>
            <a:r>
              <a:rPr sz="1814" spc="59" dirty="0">
                <a:latin typeface="Georgia"/>
                <a:cs typeface="Georgia"/>
              </a:rPr>
              <a:t> </a:t>
            </a:r>
            <a:r>
              <a:rPr sz="1814" spc="-8" dirty="0">
                <a:latin typeface="Georgia"/>
                <a:cs typeface="Georgia"/>
              </a:rPr>
              <a:t>used</a:t>
            </a:r>
            <a:r>
              <a:rPr sz="1814" spc="67" dirty="0">
                <a:latin typeface="Georgia"/>
                <a:cs typeface="Georgia"/>
              </a:rPr>
              <a:t> </a:t>
            </a:r>
            <a:r>
              <a:rPr sz="1814" spc="-8" dirty="0">
                <a:latin typeface="Georgia"/>
                <a:cs typeface="Georgia"/>
              </a:rPr>
              <a:t>to</a:t>
            </a:r>
            <a:r>
              <a:rPr sz="1814" spc="59" dirty="0">
                <a:latin typeface="Georgia"/>
                <a:cs typeface="Georgia"/>
              </a:rPr>
              <a:t> </a:t>
            </a:r>
            <a:r>
              <a:rPr sz="1814" dirty="0">
                <a:latin typeface="Georgia"/>
                <a:cs typeface="Georgia"/>
              </a:rPr>
              <a:t>evaluate</a:t>
            </a:r>
            <a:r>
              <a:rPr sz="1814" spc="67" dirty="0">
                <a:latin typeface="Georgia"/>
                <a:cs typeface="Georgia"/>
              </a:rPr>
              <a:t> </a:t>
            </a:r>
            <a:r>
              <a:rPr sz="1814" dirty="0">
                <a:latin typeface="Georgia"/>
                <a:cs typeface="Georgia"/>
              </a:rPr>
              <a:t>the</a:t>
            </a:r>
            <a:r>
              <a:rPr sz="1814" spc="59" dirty="0">
                <a:latin typeface="Georgia"/>
                <a:cs typeface="Georgia"/>
              </a:rPr>
              <a:t> </a:t>
            </a:r>
            <a:r>
              <a:rPr sz="1814" spc="-8" dirty="0">
                <a:latin typeface="Georgia"/>
                <a:cs typeface="Georgia"/>
              </a:rPr>
              <a:t>desirability</a:t>
            </a:r>
            <a:r>
              <a:rPr sz="1814" spc="67" dirty="0">
                <a:latin typeface="Georgia"/>
                <a:cs typeface="Georgia"/>
              </a:rPr>
              <a:t> </a:t>
            </a:r>
            <a:r>
              <a:rPr sz="1814" spc="-17" dirty="0">
                <a:latin typeface="Georgia"/>
                <a:cs typeface="Georgia"/>
              </a:rPr>
              <a:t>of</a:t>
            </a:r>
            <a:r>
              <a:rPr sz="1814" spc="59" dirty="0">
                <a:latin typeface="Georgia"/>
                <a:cs typeface="Georgia"/>
              </a:rPr>
              <a:t> </a:t>
            </a:r>
            <a:r>
              <a:rPr sz="1814" spc="-8" dirty="0">
                <a:latin typeface="Georgia"/>
                <a:cs typeface="Georgia"/>
              </a:rPr>
              <a:t>states</a:t>
            </a:r>
            <a:endParaRPr sz="1814" dirty="0">
              <a:latin typeface="Georgia"/>
              <a:cs typeface="Georgia"/>
            </a:endParaRPr>
          </a:p>
          <a:p>
            <a:pPr marL="343447" indent="-259118">
              <a:spcBef>
                <a:spcPts val="597"/>
              </a:spcBef>
              <a:buClr>
                <a:srgbClr val="3333B2"/>
              </a:buClr>
              <a:buSzPct val="110526"/>
              <a:buFont typeface="Arial" panose="020B0604020202020204" pitchFamily="34" charset="0"/>
              <a:buChar char="•"/>
              <a:tabLst>
                <a:tab pos="340517" algn="l"/>
              </a:tabLst>
            </a:pPr>
            <a:endParaRPr lang="en-US" sz="1814" spc="-8" dirty="0">
              <a:latin typeface="Georgia"/>
              <a:cs typeface="Georgia"/>
            </a:endParaRPr>
          </a:p>
          <a:p>
            <a:pPr marL="343447" indent="-259118">
              <a:spcBef>
                <a:spcPts val="597"/>
              </a:spcBef>
              <a:buClr>
                <a:srgbClr val="3333B2"/>
              </a:buClr>
              <a:buSzPct val="110526"/>
              <a:buFont typeface="Arial" panose="020B0604020202020204" pitchFamily="34" charset="0"/>
              <a:buChar char="•"/>
              <a:tabLst>
                <a:tab pos="340517" algn="l"/>
              </a:tabLst>
            </a:pPr>
            <a:r>
              <a:rPr sz="1814" spc="-8" dirty="0">
                <a:latin typeface="Georgia"/>
                <a:cs typeface="Georgia"/>
              </a:rPr>
              <a:t>Can</a:t>
            </a:r>
            <a:r>
              <a:rPr sz="1814" spc="51" dirty="0">
                <a:latin typeface="Georgia"/>
                <a:cs typeface="Georgia"/>
              </a:rPr>
              <a:t> </a:t>
            </a:r>
            <a:r>
              <a:rPr sz="1814" dirty="0">
                <a:latin typeface="Georgia"/>
                <a:cs typeface="Georgia"/>
              </a:rPr>
              <a:t>be</a:t>
            </a:r>
            <a:r>
              <a:rPr sz="1814" spc="59" dirty="0">
                <a:latin typeface="Georgia"/>
                <a:cs typeface="Georgia"/>
              </a:rPr>
              <a:t> </a:t>
            </a:r>
            <a:r>
              <a:rPr sz="1814" spc="-8" dirty="0">
                <a:latin typeface="Georgia"/>
                <a:cs typeface="Georgia"/>
              </a:rPr>
              <a:t>used</a:t>
            </a:r>
            <a:r>
              <a:rPr sz="1814" spc="59" dirty="0">
                <a:latin typeface="Georgia"/>
                <a:cs typeface="Georgia"/>
              </a:rPr>
              <a:t> </a:t>
            </a:r>
            <a:r>
              <a:rPr sz="1814" spc="-8" dirty="0">
                <a:latin typeface="Georgia"/>
                <a:cs typeface="Georgia"/>
              </a:rPr>
              <a:t>to</a:t>
            </a:r>
            <a:r>
              <a:rPr sz="1814" spc="59" dirty="0">
                <a:latin typeface="Georgia"/>
                <a:cs typeface="Georgia"/>
              </a:rPr>
              <a:t> </a:t>
            </a:r>
            <a:r>
              <a:rPr sz="1814" spc="-8" dirty="0">
                <a:latin typeface="Georgia"/>
                <a:cs typeface="Georgia"/>
              </a:rPr>
              <a:t>select</a:t>
            </a:r>
            <a:r>
              <a:rPr sz="1814" spc="59" dirty="0">
                <a:latin typeface="Georgia"/>
                <a:cs typeface="Georgia"/>
              </a:rPr>
              <a:t> </a:t>
            </a:r>
            <a:r>
              <a:rPr sz="1814" spc="8" dirty="0">
                <a:latin typeface="Georgia"/>
                <a:cs typeface="Georgia"/>
              </a:rPr>
              <a:t>between</a:t>
            </a:r>
            <a:r>
              <a:rPr sz="1814" spc="59" dirty="0">
                <a:latin typeface="Georgia"/>
                <a:cs typeface="Georgia"/>
              </a:rPr>
              <a:t> </a:t>
            </a:r>
            <a:r>
              <a:rPr sz="1814" spc="-17" dirty="0">
                <a:latin typeface="Georgia"/>
                <a:cs typeface="Georgia"/>
              </a:rPr>
              <a:t>actions</a:t>
            </a:r>
            <a:endParaRPr sz="1814" dirty="0">
              <a:latin typeface="Georgia"/>
              <a:cs typeface="Georgia"/>
            </a:endParaRPr>
          </a:p>
        </p:txBody>
      </p:sp>
      <p:sp>
        <p:nvSpPr>
          <p:cNvPr id="6" name="Rectangle 5">
            <a:extLst>
              <a:ext uri="{FF2B5EF4-FFF2-40B4-BE49-F238E27FC236}">
                <a16:creationId xmlns:a16="http://schemas.microsoft.com/office/drawing/2014/main" id="{4636304A-BFD0-3A1D-EEA2-C88E3C528022}"/>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2089C07-ED3E-2BFB-D6AF-BE1EBE6204A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0" name="Graphic 21">
            <a:extLst>
              <a:ext uri="{FF2B5EF4-FFF2-40B4-BE49-F238E27FC236}">
                <a16:creationId xmlns:a16="http://schemas.microsoft.com/office/drawing/2014/main" id="{9E409030-A2D3-0474-1677-70328184F26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74925796"/>
      </p:ext>
    </p:extLst>
  </p:cSld>
  <p:clrMapOvr>
    <a:masterClrMapping/>
  </p:clrMapOvr>
  <p:transition>
    <p:cu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897154" y="1437263"/>
            <a:ext cx="7772121" cy="2718968"/>
          </a:xfrm>
          <a:prstGeom prst="rect">
            <a:avLst/>
          </a:prstGeom>
        </p:spPr>
        <p:txBody>
          <a:bodyPr vert="horz" wrap="square" lIns="0" tIns="71519" rIns="0" bIns="0" rtlCol="0">
            <a:spAutoFit/>
          </a:bodyPr>
          <a:lstStyle/>
          <a:p>
            <a:pPr marL="386144" indent="-259118">
              <a:spcBef>
                <a:spcPts val="563"/>
              </a:spcBef>
              <a:buClr>
                <a:srgbClr val="3333B2"/>
              </a:buClr>
              <a:buSzPct val="110526"/>
              <a:buFont typeface="Arial" panose="020B0604020202020204" pitchFamily="34" charset="0"/>
              <a:buChar char="•"/>
              <a:tabLst>
                <a:tab pos="383215" algn="l"/>
              </a:tabLst>
            </a:pPr>
            <a:r>
              <a:rPr sz="1814" spc="-8" dirty="0">
                <a:latin typeface="Georgia"/>
                <a:cs typeface="Georgia"/>
              </a:rPr>
              <a:t>The</a:t>
            </a:r>
            <a:r>
              <a:rPr sz="1814" spc="59" dirty="0">
                <a:latin typeface="Georgia"/>
                <a:cs typeface="Georgia"/>
              </a:rPr>
              <a:t> </a:t>
            </a:r>
            <a:r>
              <a:rPr sz="1814" spc="-17" dirty="0">
                <a:latin typeface="Georgia"/>
                <a:cs typeface="Georgia"/>
              </a:rPr>
              <a:t>return</a:t>
            </a:r>
            <a:r>
              <a:rPr sz="1814" spc="59" dirty="0">
                <a:latin typeface="Georgia"/>
                <a:cs typeface="Georgia"/>
              </a:rPr>
              <a:t> </a:t>
            </a:r>
            <a:r>
              <a:rPr sz="1814" dirty="0">
                <a:latin typeface="Georgia"/>
                <a:cs typeface="Georgia"/>
              </a:rPr>
              <a:t>h</a:t>
            </a:r>
            <a:r>
              <a:rPr sz="1814" spc="-34" dirty="0">
                <a:latin typeface="Georgia"/>
                <a:cs typeface="Georgia"/>
              </a:rPr>
              <a:t>a</a:t>
            </a:r>
            <a:r>
              <a:rPr sz="1814" spc="-42" dirty="0">
                <a:latin typeface="Georgia"/>
                <a:cs typeface="Georgia"/>
              </a:rPr>
              <a:t>s</a:t>
            </a:r>
            <a:r>
              <a:rPr sz="1814" spc="59" dirty="0">
                <a:latin typeface="Georgia"/>
                <a:cs typeface="Georgia"/>
              </a:rPr>
              <a:t> </a:t>
            </a:r>
            <a:r>
              <a:rPr sz="1814" spc="17" dirty="0">
                <a:latin typeface="Georgia"/>
                <a:cs typeface="Georgia"/>
              </a:rPr>
              <a:t>a</a:t>
            </a:r>
            <a:r>
              <a:rPr sz="1814" spc="59" dirty="0">
                <a:latin typeface="Georgia"/>
                <a:cs typeface="Georgia"/>
              </a:rPr>
              <a:t> </a:t>
            </a:r>
            <a:r>
              <a:rPr sz="1814" spc="-17" dirty="0">
                <a:latin typeface="Georgia"/>
                <a:cs typeface="Georgia"/>
              </a:rPr>
              <a:t>recurs</a:t>
            </a:r>
            <a:r>
              <a:rPr sz="1814" spc="-34" dirty="0">
                <a:latin typeface="Georgia"/>
                <a:cs typeface="Georgia"/>
              </a:rPr>
              <a:t>i</a:t>
            </a:r>
            <a:r>
              <a:rPr sz="1814" spc="-42" dirty="0">
                <a:latin typeface="Georgia"/>
                <a:cs typeface="Georgia"/>
              </a:rPr>
              <a:t>v</a:t>
            </a:r>
            <a:r>
              <a:rPr sz="1814" spc="25" dirty="0">
                <a:latin typeface="Georgia"/>
                <a:cs typeface="Georgia"/>
              </a:rPr>
              <a:t>e</a:t>
            </a:r>
            <a:r>
              <a:rPr sz="1814" spc="59" dirty="0">
                <a:latin typeface="Georgia"/>
                <a:cs typeface="Georgia"/>
              </a:rPr>
              <a:t> </a:t>
            </a:r>
            <a:r>
              <a:rPr sz="1814" spc="-42" dirty="0">
                <a:latin typeface="Georgia"/>
                <a:cs typeface="Georgia"/>
              </a:rPr>
              <a:t>f</a:t>
            </a:r>
            <a:r>
              <a:rPr sz="1814" spc="-25" dirty="0">
                <a:latin typeface="Georgia"/>
                <a:cs typeface="Georgia"/>
              </a:rPr>
              <a:t>orm</a:t>
            </a:r>
            <a:r>
              <a:rPr sz="1814" spc="59" dirty="0">
                <a:latin typeface="Georgia"/>
                <a:cs typeface="Georgia"/>
              </a:rPr>
              <a:t> </a:t>
            </a:r>
            <a:r>
              <a:rPr sz="1814" i="1" spc="-34" dirty="0">
                <a:latin typeface="Trebuchet MS"/>
                <a:cs typeface="Trebuchet MS"/>
              </a:rPr>
              <a:t>G</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17" dirty="0">
                <a:latin typeface="Georgia"/>
                <a:cs typeface="Georgia"/>
              </a:rPr>
              <a:t>=</a:t>
            </a:r>
            <a:r>
              <a:rPr sz="1814" spc="59" dirty="0">
                <a:latin typeface="Georgia"/>
                <a:cs typeface="Georgia"/>
              </a:rPr>
              <a:t> </a:t>
            </a:r>
            <a:r>
              <a:rPr sz="1814" i="1" spc="101" dirty="0">
                <a:latin typeface="Trebuchet MS"/>
                <a:cs typeface="Trebuchet MS"/>
              </a:rPr>
              <a:t>R</a:t>
            </a:r>
            <a:r>
              <a:rPr sz="1814" i="1" spc="74" baseline="-11904" dirty="0">
                <a:latin typeface="Trebuchet MS"/>
                <a:cs typeface="Trebuchet MS"/>
              </a:rPr>
              <a:t>t</a:t>
            </a:r>
            <a:r>
              <a:rPr sz="1814" spc="-12"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84" dirty="0">
                <a:latin typeface="Aldhabi" panose="01000000000000000000" pitchFamily="2" charset="-78"/>
                <a:cs typeface="Aldhabi" panose="01000000000000000000" pitchFamily="2" charset="-78"/>
              </a:rPr>
              <a:t>γ</a:t>
            </a:r>
            <a:r>
              <a:rPr sz="1814" i="1" spc="-260" dirty="0">
                <a:latin typeface="Arial"/>
                <a:cs typeface="Arial"/>
              </a:rPr>
              <a:t> </a:t>
            </a:r>
            <a:r>
              <a:rPr sz="1814" i="1" spc="-34" dirty="0">
                <a:latin typeface="Trebuchet MS"/>
                <a:cs typeface="Trebuchet MS"/>
              </a:rPr>
              <a:t>G</a:t>
            </a:r>
            <a:r>
              <a:rPr sz="1814" i="1" spc="74" baseline="-11904" dirty="0">
                <a:latin typeface="Trebuchet MS"/>
                <a:cs typeface="Trebuchet MS"/>
              </a:rPr>
              <a:t>t</a:t>
            </a:r>
            <a:r>
              <a:rPr sz="1814" baseline="-11111" dirty="0">
                <a:latin typeface="Georgia"/>
                <a:cs typeface="Georgia"/>
              </a:rPr>
              <a:t>+</a:t>
            </a:r>
            <a:r>
              <a:rPr sz="1814" spc="-12" baseline="-11904" dirty="0">
                <a:latin typeface="Microsoft Sans Serif"/>
                <a:cs typeface="Microsoft Sans Serif"/>
              </a:rPr>
              <a:t>1</a:t>
            </a:r>
            <a:endParaRPr sz="1814" baseline="-11904" dirty="0">
              <a:latin typeface="Microsoft Sans Serif"/>
              <a:cs typeface="Microsoft Sans Serif"/>
            </a:endParaRPr>
          </a:p>
          <a:p>
            <a:pPr marL="386144" indent="-259118">
              <a:spcBef>
                <a:spcPts val="561"/>
              </a:spcBef>
              <a:buClr>
                <a:srgbClr val="3333B2"/>
              </a:buClr>
              <a:buSzPct val="110526"/>
              <a:buFont typeface="Arial" panose="020B0604020202020204" pitchFamily="34" charset="0"/>
              <a:buChar char="•"/>
              <a:tabLst>
                <a:tab pos="383215" algn="l"/>
              </a:tabLst>
            </a:pPr>
            <a:r>
              <a:rPr sz="1814" spc="-8" dirty="0">
                <a:latin typeface="Georgia"/>
                <a:cs typeface="Georgia"/>
              </a:rPr>
              <a:t>Therefore,</a:t>
            </a:r>
            <a:r>
              <a:rPr sz="1814" spc="51"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value</a:t>
            </a:r>
            <a:r>
              <a:rPr sz="1814" spc="51" dirty="0">
                <a:latin typeface="Georgia"/>
                <a:cs typeface="Georgia"/>
              </a:rPr>
              <a:t> </a:t>
            </a:r>
            <a:r>
              <a:rPr sz="1814" spc="-25" dirty="0">
                <a:latin typeface="Georgia"/>
                <a:cs typeface="Georgia"/>
              </a:rPr>
              <a:t>has</a:t>
            </a:r>
            <a:r>
              <a:rPr sz="1814" spc="51" dirty="0">
                <a:latin typeface="Georgia"/>
                <a:cs typeface="Georgia"/>
              </a:rPr>
              <a:t> </a:t>
            </a:r>
            <a:r>
              <a:rPr sz="1814" spc="-34" dirty="0">
                <a:latin typeface="Georgia"/>
                <a:cs typeface="Georgia"/>
              </a:rPr>
              <a:t>as</a:t>
            </a:r>
            <a:r>
              <a:rPr sz="1814" spc="59" dirty="0">
                <a:latin typeface="Georgia"/>
                <a:cs typeface="Georgia"/>
              </a:rPr>
              <a:t> </a:t>
            </a:r>
            <a:r>
              <a:rPr sz="1814" spc="8" dirty="0">
                <a:latin typeface="Georgia"/>
                <a:cs typeface="Georgia"/>
              </a:rPr>
              <a:t>well</a:t>
            </a:r>
            <a:endParaRPr sz="1814" dirty="0">
              <a:latin typeface="Georgia"/>
              <a:cs typeface="Georgia"/>
            </a:endParaRPr>
          </a:p>
          <a:p>
            <a:pPr marL="688506" algn="ctr">
              <a:spcBef>
                <a:spcPts val="1597"/>
              </a:spcBef>
            </a:pPr>
            <a:r>
              <a:rPr sz="1814" i="1" spc="-42" dirty="0">
                <a:latin typeface="Trebuchet MS"/>
                <a:cs typeface="Trebuchet MS"/>
              </a:rPr>
              <a:t>v</a:t>
            </a:r>
            <a:r>
              <a:rPr sz="1814" i="1" spc="-175" baseline="-11111" dirty="0">
                <a:latin typeface="Arial"/>
                <a:cs typeface="Arial"/>
              </a:rPr>
              <a:t>π</a:t>
            </a:r>
            <a:r>
              <a:rPr sz="1814" i="1" spc="-126" baseline="-11111" dirty="0">
                <a:latin typeface="Arial"/>
                <a:cs typeface="Arial"/>
              </a:rPr>
              <a:t> </a:t>
            </a:r>
            <a:r>
              <a:rPr sz="1814" spc="8" dirty="0">
                <a:latin typeface="Lucida Sans Unicode"/>
                <a:cs typeface="Lucida Sans Unicode"/>
              </a:rPr>
              <a:t>(</a:t>
            </a:r>
            <a:r>
              <a:rPr sz="1814" i="1" spc="84" dirty="0">
                <a:latin typeface="Trebuchet MS"/>
                <a:cs typeface="Trebuchet MS"/>
              </a:rPr>
              <a:t>s</a:t>
            </a:r>
            <a:r>
              <a:rPr sz="1814" spc="8" dirty="0">
                <a:latin typeface="Lucida Sans Unicode"/>
                <a:cs typeface="Lucida Sans Unicode"/>
              </a:rPr>
              <a:t>)</a:t>
            </a:r>
            <a:r>
              <a:rPr sz="1814" spc="-75" dirty="0">
                <a:latin typeface="Lucida Sans Unicode"/>
                <a:cs typeface="Lucida Sans Unicode"/>
              </a:rPr>
              <a:t> </a:t>
            </a:r>
            <a:r>
              <a:rPr sz="1814" spc="-17" dirty="0">
                <a:latin typeface="Georgia"/>
                <a:cs typeface="Georgia"/>
              </a:rPr>
              <a:t>=</a:t>
            </a:r>
            <a:r>
              <a:rPr sz="1814" spc="59" dirty="0">
                <a:latin typeface="Georgia"/>
                <a:cs typeface="Georgia"/>
              </a:rPr>
              <a:t> </a:t>
            </a:r>
            <a:r>
              <a:rPr sz="1814" spc="-84" dirty="0">
                <a:latin typeface="Microsoft Sans Serif"/>
                <a:cs typeface="Microsoft Sans Serif"/>
              </a:rPr>
              <a:t>E</a:t>
            </a:r>
            <a:r>
              <a:rPr sz="1814" spc="-177" dirty="0">
                <a:latin typeface="Microsoft Sans Serif"/>
                <a:cs typeface="Microsoft Sans Serif"/>
              </a:rPr>
              <a:t> </a:t>
            </a:r>
            <a:r>
              <a:rPr sz="1814" spc="8" dirty="0">
                <a:latin typeface="Lucida Sans Unicode"/>
                <a:cs typeface="Lucida Sans Unicode"/>
              </a:rPr>
              <a:t>[</a:t>
            </a:r>
            <a:r>
              <a:rPr sz="1814" i="1" spc="101" dirty="0">
                <a:latin typeface="Trebuchet MS"/>
                <a:cs typeface="Trebuchet MS"/>
              </a:rPr>
              <a:t>R</a:t>
            </a:r>
            <a:r>
              <a:rPr sz="1814" i="1" spc="74" baseline="-11904" dirty="0">
                <a:latin typeface="Trebuchet MS"/>
                <a:cs typeface="Trebuchet MS"/>
              </a:rPr>
              <a:t>t</a:t>
            </a:r>
            <a:r>
              <a:rPr sz="1814"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84" dirty="0">
                <a:latin typeface="Aldhabi" panose="01000000000000000000" pitchFamily="2" charset="-78"/>
                <a:cs typeface="Aldhabi" panose="01000000000000000000" pitchFamily="2" charset="-78"/>
              </a:rPr>
              <a:t>γ </a:t>
            </a:r>
            <a:r>
              <a:rPr sz="1814" i="1" spc="-34" dirty="0">
                <a:latin typeface="Trebuchet MS"/>
                <a:cs typeface="Trebuchet MS"/>
              </a:rPr>
              <a:t>G</a:t>
            </a:r>
            <a:r>
              <a:rPr sz="1814" i="1" spc="74" baseline="-11904" dirty="0">
                <a:latin typeface="Trebuchet MS"/>
                <a:cs typeface="Trebuchet MS"/>
              </a:rPr>
              <a:t>t</a:t>
            </a:r>
            <a:r>
              <a:rPr sz="1814"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37" baseline="-11904" dirty="0">
                <a:latin typeface="Microsoft Sans Serif"/>
                <a:cs typeface="Microsoft Sans Serif"/>
              </a:rPr>
              <a:t> </a:t>
            </a:r>
            <a:r>
              <a:rPr sz="1814" spc="-311" dirty="0">
                <a:latin typeface="Lucida Sans Unicode"/>
                <a:cs typeface="Lucida Sans Unicode"/>
              </a:rPr>
              <a:t>|</a:t>
            </a:r>
            <a:r>
              <a:rPr sz="1814" spc="-42" dirty="0">
                <a:latin typeface="Lucida Sans Unicode"/>
                <a:cs typeface="Lucida Sans Unicode"/>
              </a:rPr>
              <a:t> </a:t>
            </a:r>
            <a:r>
              <a:rPr sz="1814" i="1" spc="118" dirty="0">
                <a:latin typeface="Trebuchet MS"/>
                <a:cs typeface="Trebuchet MS"/>
              </a:rPr>
              <a:t>S</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17" dirty="0">
                <a:latin typeface="Georgia"/>
                <a:cs typeface="Georgia"/>
              </a:rPr>
              <a:t>=</a:t>
            </a:r>
            <a:r>
              <a:rPr sz="1814" spc="59" dirty="0">
                <a:latin typeface="Georgia"/>
                <a:cs typeface="Georgia"/>
              </a:rPr>
              <a:t> </a:t>
            </a:r>
            <a:r>
              <a:rPr sz="1814" i="1" spc="67" dirty="0">
                <a:latin typeface="Trebuchet MS"/>
                <a:cs typeface="Trebuchet MS"/>
              </a:rPr>
              <a:t>s</a:t>
            </a:r>
            <a:r>
              <a:rPr sz="1814" spc="-8" dirty="0">
                <a:latin typeface="Calibri"/>
                <a:cs typeface="Calibri"/>
              </a:rPr>
              <a:t>,</a:t>
            </a:r>
            <a:r>
              <a:rPr sz="1814" spc="-109" dirty="0">
                <a:latin typeface="Calibri"/>
                <a:cs typeface="Calibri"/>
              </a:rPr>
              <a:t> </a:t>
            </a:r>
            <a:r>
              <a:rPr sz="1814" i="1" spc="84" dirty="0">
                <a:latin typeface="Trebuchet MS"/>
                <a:cs typeface="Trebuchet MS"/>
              </a:rPr>
              <a:t>A</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286" dirty="0">
                <a:latin typeface="Lucida Sans Unicode"/>
                <a:cs typeface="Lucida Sans Unicode"/>
              </a:rPr>
              <a:t>∼</a:t>
            </a:r>
            <a:r>
              <a:rPr sz="1814" spc="-92" dirty="0">
                <a:latin typeface="Lucida Sans Unicode"/>
                <a:cs typeface="Lucida Sans Unicode"/>
              </a:rPr>
              <a:t> </a:t>
            </a:r>
            <a:r>
              <a:rPr sz="1814" i="1" spc="-260" dirty="0">
                <a:latin typeface="Arial"/>
                <a:cs typeface="Arial"/>
              </a:rPr>
              <a:t>π</a:t>
            </a:r>
            <a:r>
              <a:rPr sz="1814" i="1" spc="-294" dirty="0">
                <a:latin typeface="Arial"/>
                <a:cs typeface="Arial"/>
              </a:rPr>
              <a:t> </a:t>
            </a:r>
            <a:r>
              <a:rPr sz="1814" spc="8" dirty="0">
                <a:latin typeface="Lucida Sans Unicode"/>
                <a:cs typeface="Lucida Sans Unicode"/>
              </a:rPr>
              <a:t>(</a:t>
            </a:r>
            <a:r>
              <a:rPr sz="1814" i="1" spc="84" dirty="0">
                <a:latin typeface="Trebuchet MS"/>
                <a:cs typeface="Trebuchet MS"/>
              </a:rPr>
              <a:t>s</a:t>
            </a:r>
            <a:r>
              <a:rPr sz="1814" spc="8" dirty="0">
                <a:latin typeface="Lucida Sans Unicode"/>
                <a:cs typeface="Lucida Sans Unicode"/>
              </a:rPr>
              <a:t>)]</a:t>
            </a:r>
            <a:endParaRPr sz="1814" dirty="0">
              <a:latin typeface="Lucida Sans Unicode"/>
              <a:cs typeface="Lucida Sans Unicode"/>
            </a:endParaRPr>
          </a:p>
          <a:p>
            <a:pPr marL="1576624" algn="ctr">
              <a:spcBef>
                <a:spcPts val="395"/>
              </a:spcBef>
            </a:pPr>
            <a:r>
              <a:rPr sz="1814" spc="-17" dirty="0">
                <a:latin typeface="Georgia"/>
                <a:cs typeface="Georgia"/>
              </a:rPr>
              <a:t>=</a:t>
            </a:r>
            <a:r>
              <a:rPr sz="1814" spc="59" dirty="0">
                <a:latin typeface="Georgia"/>
                <a:cs typeface="Georgia"/>
              </a:rPr>
              <a:t> </a:t>
            </a:r>
            <a:r>
              <a:rPr sz="1814" spc="-84" dirty="0">
                <a:latin typeface="Microsoft Sans Serif"/>
                <a:cs typeface="Microsoft Sans Serif"/>
              </a:rPr>
              <a:t>E</a:t>
            </a:r>
            <a:r>
              <a:rPr sz="1814" spc="-177" dirty="0">
                <a:latin typeface="Microsoft Sans Serif"/>
                <a:cs typeface="Microsoft Sans Serif"/>
              </a:rPr>
              <a:t> </a:t>
            </a:r>
            <a:r>
              <a:rPr sz="1814" spc="8" dirty="0">
                <a:latin typeface="Lucida Sans Unicode"/>
                <a:cs typeface="Lucida Sans Unicode"/>
              </a:rPr>
              <a:t>[</a:t>
            </a:r>
            <a:r>
              <a:rPr sz="1814" i="1" spc="101" dirty="0">
                <a:latin typeface="Trebuchet MS"/>
                <a:cs typeface="Trebuchet MS"/>
              </a:rPr>
              <a:t>R</a:t>
            </a:r>
            <a:r>
              <a:rPr sz="1814" i="1" spc="74" baseline="-11904" dirty="0">
                <a:latin typeface="Trebuchet MS"/>
                <a:cs typeface="Trebuchet MS"/>
              </a:rPr>
              <a:t>t</a:t>
            </a:r>
            <a:r>
              <a:rPr sz="1814"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84" dirty="0">
                <a:latin typeface="Aldhabi" panose="01000000000000000000" pitchFamily="2" charset="-78"/>
                <a:cs typeface="Aldhabi" panose="01000000000000000000" pitchFamily="2" charset="-78"/>
              </a:rPr>
              <a:t>γ</a:t>
            </a:r>
            <a:r>
              <a:rPr sz="1814" i="1" spc="-42" dirty="0">
                <a:latin typeface="Trebuchet MS"/>
                <a:cs typeface="Trebuchet MS"/>
              </a:rPr>
              <a:t>v</a:t>
            </a:r>
            <a:r>
              <a:rPr sz="1814" i="1" spc="-175" baseline="-11111" dirty="0">
                <a:latin typeface="Arial"/>
                <a:cs typeface="Arial"/>
              </a:rPr>
              <a:t>π</a:t>
            </a:r>
            <a:r>
              <a:rPr sz="1814" i="1" spc="-126" baseline="-11111" dirty="0">
                <a:latin typeface="Arial"/>
                <a:cs typeface="Arial"/>
              </a:rPr>
              <a:t> </a:t>
            </a:r>
            <a:r>
              <a:rPr sz="1814" spc="8" dirty="0">
                <a:latin typeface="Lucida Sans Unicode"/>
                <a:cs typeface="Lucida Sans Unicode"/>
              </a:rPr>
              <a:t>(</a:t>
            </a:r>
            <a:r>
              <a:rPr sz="1814" i="1" spc="118" dirty="0">
                <a:latin typeface="Trebuchet MS"/>
                <a:cs typeface="Trebuchet MS"/>
              </a:rPr>
              <a:t>S</a:t>
            </a:r>
            <a:r>
              <a:rPr sz="1814" i="1" spc="74" baseline="-11904" dirty="0">
                <a:latin typeface="Trebuchet MS"/>
                <a:cs typeface="Trebuchet MS"/>
              </a:rPr>
              <a:t>t</a:t>
            </a:r>
            <a:r>
              <a:rPr sz="1814" baseline="-11111" dirty="0">
                <a:latin typeface="Georgia"/>
                <a:cs typeface="Georgia"/>
              </a:rPr>
              <a:t>+</a:t>
            </a:r>
            <a:r>
              <a:rPr sz="1814" spc="101" baseline="-11904" dirty="0">
                <a:latin typeface="Microsoft Sans Serif"/>
                <a:cs typeface="Microsoft Sans Serif"/>
              </a:rPr>
              <a:t>1</a:t>
            </a:r>
            <a:r>
              <a:rPr sz="1814" spc="8" dirty="0">
                <a:latin typeface="Lucida Sans Unicode"/>
                <a:cs typeface="Lucida Sans Unicode"/>
              </a:rPr>
              <a:t>)</a:t>
            </a:r>
            <a:r>
              <a:rPr sz="1814" spc="-42" dirty="0">
                <a:latin typeface="Lucida Sans Unicode"/>
                <a:cs typeface="Lucida Sans Unicode"/>
              </a:rPr>
              <a:t> </a:t>
            </a:r>
            <a:r>
              <a:rPr sz="1814" spc="-311" dirty="0">
                <a:latin typeface="Lucida Sans Unicode"/>
                <a:cs typeface="Lucida Sans Unicode"/>
              </a:rPr>
              <a:t>|</a:t>
            </a:r>
            <a:r>
              <a:rPr sz="1814" spc="-42" dirty="0">
                <a:latin typeface="Lucida Sans Unicode"/>
                <a:cs typeface="Lucida Sans Unicode"/>
              </a:rPr>
              <a:t> </a:t>
            </a:r>
            <a:r>
              <a:rPr sz="1814" i="1" spc="118" dirty="0">
                <a:latin typeface="Trebuchet MS"/>
                <a:cs typeface="Trebuchet MS"/>
              </a:rPr>
              <a:t>S</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17" dirty="0">
                <a:latin typeface="Georgia"/>
                <a:cs typeface="Georgia"/>
              </a:rPr>
              <a:t>=</a:t>
            </a:r>
            <a:r>
              <a:rPr sz="1814" spc="59" dirty="0">
                <a:latin typeface="Georgia"/>
                <a:cs typeface="Georgia"/>
              </a:rPr>
              <a:t> </a:t>
            </a:r>
            <a:r>
              <a:rPr sz="1814" i="1" spc="67" dirty="0">
                <a:latin typeface="Trebuchet MS"/>
                <a:cs typeface="Trebuchet MS"/>
              </a:rPr>
              <a:t>s</a:t>
            </a:r>
            <a:r>
              <a:rPr sz="1814" spc="-8" dirty="0">
                <a:latin typeface="Calibri"/>
                <a:cs typeface="Calibri"/>
              </a:rPr>
              <a:t>,</a:t>
            </a:r>
            <a:r>
              <a:rPr sz="1814" spc="-109" dirty="0">
                <a:latin typeface="Calibri"/>
                <a:cs typeface="Calibri"/>
              </a:rPr>
              <a:t> </a:t>
            </a:r>
            <a:r>
              <a:rPr sz="1814" i="1" spc="84" dirty="0">
                <a:latin typeface="Trebuchet MS"/>
                <a:cs typeface="Trebuchet MS"/>
              </a:rPr>
              <a:t>A</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286" dirty="0">
                <a:latin typeface="Lucida Sans Unicode"/>
                <a:cs typeface="Lucida Sans Unicode"/>
              </a:rPr>
              <a:t>∼</a:t>
            </a:r>
            <a:r>
              <a:rPr sz="1814" spc="-92" dirty="0">
                <a:latin typeface="Lucida Sans Unicode"/>
                <a:cs typeface="Lucida Sans Unicode"/>
              </a:rPr>
              <a:t> </a:t>
            </a:r>
            <a:r>
              <a:rPr sz="1814" i="1" spc="-260" dirty="0">
                <a:latin typeface="Arial"/>
                <a:cs typeface="Arial"/>
              </a:rPr>
              <a:t>π</a:t>
            </a:r>
            <a:r>
              <a:rPr sz="1814" i="1" spc="-294" dirty="0">
                <a:latin typeface="Arial"/>
                <a:cs typeface="Arial"/>
              </a:rPr>
              <a:t> </a:t>
            </a:r>
            <a:r>
              <a:rPr sz="1814" spc="8" dirty="0">
                <a:latin typeface="Lucida Sans Unicode"/>
                <a:cs typeface="Lucida Sans Unicode"/>
              </a:rPr>
              <a:t>(</a:t>
            </a:r>
            <a:r>
              <a:rPr sz="1814" i="1" spc="84" dirty="0">
                <a:latin typeface="Trebuchet MS"/>
                <a:cs typeface="Trebuchet MS"/>
              </a:rPr>
              <a:t>s</a:t>
            </a:r>
            <a:r>
              <a:rPr sz="1814" spc="8" dirty="0">
                <a:latin typeface="Lucida Sans Unicode"/>
                <a:cs typeface="Lucida Sans Unicode"/>
              </a:rPr>
              <a:t>)]</a:t>
            </a:r>
            <a:endParaRPr sz="1814" dirty="0">
              <a:latin typeface="Lucida Sans Unicode"/>
              <a:cs typeface="Lucida Sans Unicode"/>
            </a:endParaRPr>
          </a:p>
          <a:p>
            <a:pPr marL="382146">
              <a:spcBef>
                <a:spcPts val="1563"/>
              </a:spcBef>
            </a:pPr>
            <a:r>
              <a:rPr sz="1814" spc="-34" dirty="0">
                <a:latin typeface="Georgia"/>
                <a:cs typeface="Georgia"/>
              </a:rPr>
              <a:t>Here</a:t>
            </a:r>
            <a:r>
              <a:rPr sz="1814" spc="59" dirty="0">
                <a:latin typeface="Georgia"/>
                <a:cs typeface="Georgia"/>
              </a:rPr>
              <a:t> </a:t>
            </a:r>
            <a:r>
              <a:rPr sz="1814" i="1" spc="-84" dirty="0">
                <a:latin typeface="Trebuchet MS"/>
                <a:cs typeface="Trebuchet MS"/>
              </a:rPr>
              <a:t>a</a:t>
            </a:r>
            <a:r>
              <a:rPr sz="1814" i="1" dirty="0">
                <a:latin typeface="Trebuchet MS"/>
                <a:cs typeface="Trebuchet MS"/>
              </a:rPr>
              <a:t> </a:t>
            </a:r>
            <a:r>
              <a:rPr sz="1814" spc="-286" dirty="0">
                <a:latin typeface="Lucida Sans Unicode"/>
                <a:cs typeface="Lucida Sans Unicode"/>
              </a:rPr>
              <a:t>∼</a:t>
            </a:r>
            <a:r>
              <a:rPr sz="1814" spc="-84" dirty="0">
                <a:latin typeface="Lucida Sans Unicode"/>
                <a:cs typeface="Lucida Sans Unicode"/>
              </a:rPr>
              <a:t> </a:t>
            </a:r>
            <a:r>
              <a:rPr sz="1814" i="1" spc="-260" dirty="0">
                <a:latin typeface="Arial"/>
                <a:cs typeface="Arial"/>
              </a:rPr>
              <a:t>π</a:t>
            </a:r>
            <a:r>
              <a:rPr sz="1814" i="1" spc="-294" dirty="0">
                <a:latin typeface="Arial"/>
                <a:cs typeface="Arial"/>
              </a:rPr>
              <a:t> </a:t>
            </a:r>
            <a:r>
              <a:rPr sz="1814" spc="34" dirty="0">
                <a:latin typeface="Lucida Sans Unicode"/>
                <a:cs typeface="Lucida Sans Unicode"/>
              </a:rPr>
              <a:t>(</a:t>
            </a:r>
            <a:r>
              <a:rPr sz="1814" i="1" spc="34" dirty="0">
                <a:latin typeface="Trebuchet MS"/>
                <a:cs typeface="Trebuchet MS"/>
              </a:rPr>
              <a:t>s</a:t>
            </a:r>
            <a:r>
              <a:rPr sz="1814" spc="34" dirty="0">
                <a:latin typeface="Lucida Sans Unicode"/>
                <a:cs typeface="Lucida Sans Unicode"/>
              </a:rPr>
              <a:t>)</a:t>
            </a:r>
            <a:r>
              <a:rPr sz="1814" spc="-101" dirty="0">
                <a:latin typeface="Lucida Sans Unicode"/>
                <a:cs typeface="Lucida Sans Unicode"/>
              </a:rPr>
              <a:t> </a:t>
            </a:r>
            <a:r>
              <a:rPr sz="1814" spc="-17" dirty="0">
                <a:latin typeface="Georgia"/>
                <a:cs typeface="Georgia"/>
              </a:rPr>
              <a:t>means</a:t>
            </a:r>
            <a:r>
              <a:rPr sz="1814" spc="67" dirty="0">
                <a:latin typeface="Georgia"/>
                <a:cs typeface="Georgia"/>
              </a:rPr>
              <a:t> </a:t>
            </a:r>
            <a:r>
              <a:rPr sz="1814" i="1" spc="-84" dirty="0">
                <a:latin typeface="Trebuchet MS"/>
                <a:cs typeface="Trebuchet MS"/>
              </a:rPr>
              <a:t>a</a:t>
            </a:r>
            <a:r>
              <a:rPr sz="1814" i="1" spc="-42" dirty="0">
                <a:latin typeface="Trebuchet MS"/>
                <a:cs typeface="Trebuchet MS"/>
              </a:rPr>
              <a:t> </a:t>
            </a:r>
            <a:r>
              <a:rPr sz="1814" spc="-34" dirty="0">
                <a:latin typeface="Georgia"/>
                <a:cs typeface="Georgia"/>
              </a:rPr>
              <a:t>is</a:t>
            </a:r>
            <a:r>
              <a:rPr sz="1814" spc="67" dirty="0">
                <a:latin typeface="Georgia"/>
                <a:cs typeface="Georgia"/>
              </a:rPr>
              <a:t> </a:t>
            </a:r>
            <a:r>
              <a:rPr sz="1814" spc="-17" dirty="0">
                <a:latin typeface="Georgia"/>
                <a:cs typeface="Georgia"/>
              </a:rPr>
              <a:t>chosen</a:t>
            </a:r>
            <a:r>
              <a:rPr sz="1814" spc="67" dirty="0">
                <a:latin typeface="Georgia"/>
                <a:cs typeface="Georgia"/>
              </a:rPr>
              <a:t> </a:t>
            </a:r>
            <a:r>
              <a:rPr sz="1814" spc="-8" dirty="0">
                <a:latin typeface="Georgia"/>
                <a:cs typeface="Georgia"/>
              </a:rPr>
              <a:t>by</a:t>
            </a:r>
            <a:r>
              <a:rPr sz="1814" spc="67" dirty="0">
                <a:latin typeface="Georgia"/>
                <a:cs typeface="Georgia"/>
              </a:rPr>
              <a:t> </a:t>
            </a:r>
            <a:r>
              <a:rPr sz="1814" spc="-8" dirty="0">
                <a:latin typeface="Georgia"/>
                <a:cs typeface="Georgia"/>
              </a:rPr>
              <a:t>policy</a:t>
            </a:r>
            <a:r>
              <a:rPr sz="1814" spc="42" dirty="0">
                <a:latin typeface="Georgia"/>
                <a:cs typeface="Georgia"/>
              </a:rPr>
              <a:t> </a:t>
            </a:r>
            <a:r>
              <a:rPr sz="1814" i="1" spc="-260" dirty="0">
                <a:latin typeface="Arial"/>
                <a:cs typeface="Arial"/>
              </a:rPr>
              <a:t>π</a:t>
            </a:r>
            <a:r>
              <a:rPr sz="1814" i="1" spc="-51" dirty="0">
                <a:latin typeface="Arial"/>
                <a:cs typeface="Arial"/>
              </a:rPr>
              <a:t> </a:t>
            </a:r>
            <a:r>
              <a:rPr sz="1814" spc="-25" dirty="0">
                <a:latin typeface="Georgia"/>
                <a:cs typeface="Georgia"/>
              </a:rPr>
              <a:t>in</a:t>
            </a:r>
            <a:r>
              <a:rPr sz="1814" spc="67" dirty="0">
                <a:latin typeface="Georgia"/>
                <a:cs typeface="Georgia"/>
              </a:rPr>
              <a:t> </a:t>
            </a:r>
            <a:r>
              <a:rPr sz="1814" dirty="0">
                <a:latin typeface="Georgia"/>
                <a:cs typeface="Georgia"/>
              </a:rPr>
              <a:t>state</a:t>
            </a:r>
            <a:r>
              <a:rPr sz="1814" spc="67" dirty="0">
                <a:latin typeface="Georgia"/>
                <a:cs typeface="Georgia"/>
              </a:rPr>
              <a:t> </a:t>
            </a:r>
            <a:r>
              <a:rPr sz="1814" i="1" spc="-42" dirty="0">
                <a:latin typeface="Trebuchet MS"/>
                <a:cs typeface="Trebuchet MS"/>
              </a:rPr>
              <a:t>s</a:t>
            </a:r>
            <a:r>
              <a:rPr sz="1814" i="1" spc="84" dirty="0">
                <a:latin typeface="Trebuchet MS"/>
                <a:cs typeface="Trebuchet MS"/>
              </a:rPr>
              <a:t> </a:t>
            </a:r>
            <a:endParaRPr sz="1814" dirty="0">
              <a:latin typeface="Georgia"/>
              <a:cs typeface="Georgia"/>
            </a:endParaRPr>
          </a:p>
          <a:p>
            <a:pPr marL="386144" indent="-259118">
              <a:spcBef>
                <a:spcPts val="563"/>
              </a:spcBef>
              <a:buClr>
                <a:srgbClr val="3333B2"/>
              </a:buClr>
              <a:buSzPct val="110526"/>
              <a:buFont typeface="Arial" panose="020B0604020202020204" pitchFamily="34" charset="0"/>
              <a:buChar char="•"/>
              <a:tabLst>
                <a:tab pos="383215" algn="l"/>
              </a:tabLst>
            </a:pPr>
            <a:r>
              <a:rPr sz="1814" spc="-25" dirty="0">
                <a:latin typeface="Georgia"/>
                <a:cs typeface="Georgia"/>
              </a:rPr>
              <a:t>This</a:t>
            </a:r>
            <a:r>
              <a:rPr sz="1814" spc="51" dirty="0">
                <a:latin typeface="Georgia"/>
                <a:cs typeface="Georgia"/>
              </a:rPr>
              <a:t> </a:t>
            </a:r>
            <a:r>
              <a:rPr sz="1814" spc="-34" dirty="0">
                <a:latin typeface="Georgia"/>
                <a:cs typeface="Georgia"/>
              </a:rPr>
              <a:t>is</a:t>
            </a:r>
            <a:r>
              <a:rPr sz="1814" spc="59" dirty="0">
                <a:latin typeface="Georgia"/>
                <a:cs typeface="Georgia"/>
              </a:rPr>
              <a:t> </a:t>
            </a:r>
            <a:r>
              <a:rPr sz="1814" spc="-17" dirty="0">
                <a:latin typeface="Georgia"/>
                <a:cs typeface="Georgia"/>
              </a:rPr>
              <a:t>known</a:t>
            </a:r>
            <a:r>
              <a:rPr sz="1814" spc="59" dirty="0">
                <a:latin typeface="Georgia"/>
                <a:cs typeface="Georgia"/>
              </a:rPr>
              <a:t> </a:t>
            </a:r>
            <a:r>
              <a:rPr sz="1814" spc="-34" dirty="0">
                <a:latin typeface="Georgia"/>
                <a:cs typeface="Georgia"/>
              </a:rPr>
              <a:t>as</a:t>
            </a:r>
            <a:r>
              <a:rPr sz="1814" spc="59" dirty="0">
                <a:latin typeface="Georgia"/>
                <a:cs typeface="Georgia"/>
              </a:rPr>
              <a:t> </a:t>
            </a:r>
            <a:r>
              <a:rPr sz="1814" spc="17" dirty="0">
                <a:latin typeface="Georgia"/>
                <a:cs typeface="Georgia"/>
              </a:rPr>
              <a:t>a</a:t>
            </a:r>
            <a:r>
              <a:rPr sz="1814" spc="59" dirty="0">
                <a:latin typeface="Georgia"/>
                <a:cs typeface="Georgia"/>
              </a:rPr>
              <a:t> </a:t>
            </a:r>
            <a:r>
              <a:rPr sz="1814" b="1" spc="8" dirty="0">
                <a:solidFill>
                  <a:srgbClr val="0046FF"/>
                </a:solidFill>
                <a:latin typeface="Cambria"/>
                <a:cs typeface="Cambria"/>
              </a:rPr>
              <a:t>Bellman</a:t>
            </a:r>
            <a:r>
              <a:rPr sz="1814" b="1" spc="109" dirty="0">
                <a:solidFill>
                  <a:srgbClr val="0046FF"/>
                </a:solidFill>
                <a:latin typeface="Cambria"/>
                <a:cs typeface="Cambria"/>
              </a:rPr>
              <a:t> </a:t>
            </a:r>
            <a:r>
              <a:rPr sz="1814" b="1" dirty="0">
                <a:solidFill>
                  <a:srgbClr val="0046FF"/>
                </a:solidFill>
                <a:latin typeface="Cambria"/>
                <a:cs typeface="Cambria"/>
              </a:rPr>
              <a:t>equation</a:t>
            </a:r>
            <a:r>
              <a:rPr sz="1814" b="1" spc="92" dirty="0">
                <a:solidFill>
                  <a:srgbClr val="0046FF"/>
                </a:solidFill>
                <a:latin typeface="Cambria"/>
                <a:cs typeface="Cambria"/>
              </a:rPr>
              <a:t> </a:t>
            </a:r>
            <a:r>
              <a:rPr sz="1814" dirty="0">
                <a:latin typeface="Georgia"/>
                <a:cs typeface="Georgia"/>
              </a:rPr>
              <a:t>(Bellman</a:t>
            </a:r>
            <a:r>
              <a:rPr sz="1814" spc="59" dirty="0">
                <a:latin typeface="Georgia"/>
                <a:cs typeface="Georgia"/>
              </a:rPr>
              <a:t> </a:t>
            </a:r>
            <a:r>
              <a:rPr sz="1814" spc="84" dirty="0">
                <a:latin typeface="Georgia"/>
                <a:cs typeface="Georgia"/>
              </a:rPr>
              <a:t>1957)</a:t>
            </a:r>
            <a:endParaRPr sz="1814" dirty="0">
              <a:latin typeface="Georgia"/>
              <a:cs typeface="Georgia"/>
            </a:endParaRPr>
          </a:p>
          <a:p>
            <a:pPr marL="386144" indent="-259118">
              <a:spcBef>
                <a:spcPts val="597"/>
              </a:spcBef>
              <a:buClr>
                <a:srgbClr val="3333B2"/>
              </a:buClr>
              <a:buSzPct val="110526"/>
              <a:buFont typeface="Arial" panose="020B0604020202020204" pitchFamily="34" charset="0"/>
              <a:buChar char="•"/>
              <a:tabLst>
                <a:tab pos="383215" algn="l"/>
              </a:tabLst>
            </a:pPr>
            <a:r>
              <a:rPr sz="1814" spc="-34" dirty="0">
                <a:latin typeface="Georgia"/>
                <a:cs typeface="Georgia"/>
              </a:rPr>
              <a:t>A</a:t>
            </a:r>
            <a:r>
              <a:rPr sz="1814" spc="51" dirty="0">
                <a:latin typeface="Georgia"/>
                <a:cs typeface="Georgia"/>
              </a:rPr>
              <a:t> </a:t>
            </a:r>
            <a:r>
              <a:rPr sz="1814" spc="-17" dirty="0">
                <a:latin typeface="Georgia"/>
                <a:cs typeface="Georgia"/>
              </a:rPr>
              <a:t>similar</a:t>
            </a:r>
            <a:r>
              <a:rPr sz="1814" spc="59" dirty="0">
                <a:latin typeface="Georgia"/>
                <a:cs typeface="Georgia"/>
              </a:rPr>
              <a:t> </a:t>
            </a:r>
            <a:r>
              <a:rPr sz="1814" spc="-8" dirty="0">
                <a:latin typeface="Georgia"/>
                <a:cs typeface="Georgia"/>
              </a:rPr>
              <a:t>equation</a:t>
            </a:r>
            <a:r>
              <a:rPr sz="1814" spc="59" dirty="0">
                <a:latin typeface="Georgia"/>
                <a:cs typeface="Georgia"/>
              </a:rPr>
              <a:t> </a:t>
            </a:r>
            <a:r>
              <a:rPr sz="1814" spc="-8" dirty="0">
                <a:latin typeface="Georgia"/>
                <a:cs typeface="Georgia"/>
              </a:rPr>
              <a:t>holds</a:t>
            </a:r>
            <a:r>
              <a:rPr sz="1814" spc="59" dirty="0">
                <a:latin typeface="Georgia"/>
                <a:cs typeface="Georgia"/>
              </a:rPr>
              <a:t> </a:t>
            </a:r>
            <a:r>
              <a:rPr sz="1814" spc="-25" dirty="0">
                <a:latin typeface="Georgia"/>
                <a:cs typeface="Georgia"/>
              </a:rPr>
              <a:t>for</a:t>
            </a:r>
            <a:r>
              <a:rPr sz="1814" spc="51" dirty="0">
                <a:latin typeface="Georgia"/>
                <a:cs typeface="Georgia"/>
              </a:rPr>
              <a:t> </a:t>
            </a:r>
            <a:r>
              <a:rPr sz="1814" dirty="0">
                <a:latin typeface="Georgia"/>
                <a:cs typeface="Georgia"/>
              </a:rPr>
              <a:t>the</a:t>
            </a:r>
            <a:r>
              <a:rPr sz="1814" spc="59" dirty="0">
                <a:latin typeface="Georgia"/>
                <a:cs typeface="Georgia"/>
              </a:rPr>
              <a:t> </a:t>
            </a:r>
            <a:r>
              <a:rPr sz="1814" spc="-17" dirty="0">
                <a:latin typeface="Georgia"/>
                <a:cs typeface="Georgia"/>
              </a:rPr>
              <a:t>optimal</a:t>
            </a:r>
            <a:r>
              <a:rPr sz="1814" spc="59" dirty="0">
                <a:latin typeface="Georgia"/>
                <a:cs typeface="Georgia"/>
              </a:rPr>
              <a:t> </a:t>
            </a:r>
            <a:r>
              <a:rPr sz="1814" spc="42" dirty="0">
                <a:latin typeface="Georgia"/>
                <a:cs typeface="Georgia"/>
              </a:rPr>
              <a:t>(=highest</a:t>
            </a:r>
            <a:r>
              <a:rPr sz="1814" spc="59" dirty="0">
                <a:latin typeface="Georgia"/>
                <a:cs typeface="Georgia"/>
              </a:rPr>
              <a:t> </a:t>
            </a:r>
            <a:r>
              <a:rPr sz="1814" spc="-17" dirty="0">
                <a:latin typeface="Georgia"/>
                <a:cs typeface="Georgia"/>
              </a:rPr>
              <a:t>possible)</a:t>
            </a:r>
            <a:r>
              <a:rPr sz="1814" spc="51" dirty="0">
                <a:latin typeface="Georgia"/>
                <a:cs typeface="Georgia"/>
              </a:rPr>
              <a:t> </a:t>
            </a:r>
            <a:r>
              <a:rPr sz="1814" dirty="0">
                <a:latin typeface="Georgia"/>
                <a:cs typeface="Georgia"/>
              </a:rPr>
              <a:t>value:</a:t>
            </a:r>
          </a:p>
        </p:txBody>
      </p:sp>
      <p:sp>
        <p:nvSpPr>
          <p:cNvPr id="4" name="object 4"/>
          <p:cNvSpPr txBox="1"/>
          <p:nvPr/>
        </p:nvSpPr>
        <p:spPr>
          <a:xfrm>
            <a:off x="4955982" y="4607619"/>
            <a:ext cx="122757" cy="208086"/>
          </a:xfrm>
          <a:prstGeom prst="rect">
            <a:avLst/>
          </a:prstGeom>
        </p:spPr>
        <p:txBody>
          <a:bodyPr vert="horz" wrap="square" lIns="0" tIns="26686" rIns="0" bIns="0" rtlCol="0">
            <a:spAutoFit/>
          </a:bodyPr>
          <a:lstStyle/>
          <a:p>
            <a:pPr marL="21349">
              <a:spcBef>
                <a:spcPts val="210"/>
              </a:spcBef>
            </a:pPr>
            <a:r>
              <a:rPr sz="1177" i="1" dirty="0">
                <a:latin typeface="Trebuchet MS"/>
                <a:cs typeface="Trebuchet MS"/>
              </a:rPr>
              <a:t>a</a:t>
            </a:r>
            <a:endParaRPr sz="1177">
              <a:latin typeface="Trebuchet MS"/>
              <a:cs typeface="Trebuchet MS"/>
            </a:endParaRPr>
          </a:p>
        </p:txBody>
      </p:sp>
      <p:sp>
        <p:nvSpPr>
          <p:cNvPr id="5" name="object 5"/>
          <p:cNvSpPr txBox="1"/>
          <p:nvPr/>
        </p:nvSpPr>
        <p:spPr>
          <a:xfrm>
            <a:off x="4113229" y="4405548"/>
            <a:ext cx="1809758" cy="292093"/>
          </a:xfrm>
          <a:prstGeom prst="rect">
            <a:avLst/>
          </a:prstGeom>
        </p:spPr>
        <p:txBody>
          <a:bodyPr vert="horz" wrap="square" lIns="0" tIns="20282" rIns="0" bIns="0" rtlCol="0">
            <a:spAutoFit/>
          </a:bodyPr>
          <a:lstStyle/>
          <a:p>
            <a:pPr marL="21349">
              <a:spcBef>
                <a:spcPts val="160"/>
              </a:spcBef>
            </a:pPr>
            <a:r>
              <a:rPr sz="1681" i="1" spc="-59" dirty="0">
                <a:latin typeface="Trebuchet MS"/>
                <a:cs typeface="Trebuchet MS"/>
              </a:rPr>
              <a:t>v</a:t>
            </a:r>
            <a:r>
              <a:rPr sz="1681" i="1" spc="177" dirty="0">
                <a:latin typeface="Trebuchet MS"/>
                <a:cs typeface="Trebuchet MS"/>
              </a:rPr>
              <a:t> </a:t>
            </a:r>
            <a:r>
              <a:rPr sz="1765" spc="8" dirty="0">
                <a:latin typeface="Lucida Sans Unicode"/>
                <a:cs typeface="Lucida Sans Unicode"/>
              </a:rPr>
              <a:t>(</a:t>
            </a:r>
            <a:r>
              <a:rPr sz="1681" i="1" spc="84" dirty="0">
                <a:latin typeface="Trebuchet MS"/>
                <a:cs typeface="Trebuchet MS"/>
              </a:rPr>
              <a:t>s</a:t>
            </a:r>
            <a:r>
              <a:rPr sz="1765" spc="8" dirty="0">
                <a:latin typeface="Lucida Sans Unicode"/>
                <a:cs typeface="Lucida Sans Unicode"/>
              </a:rPr>
              <a:t>)</a:t>
            </a:r>
            <a:r>
              <a:rPr sz="1765" spc="-75" dirty="0">
                <a:latin typeface="Lucida Sans Unicode"/>
                <a:cs typeface="Lucida Sans Unicode"/>
              </a:rPr>
              <a:t> </a:t>
            </a:r>
            <a:r>
              <a:rPr sz="1765" spc="-17" dirty="0">
                <a:latin typeface="Georgia"/>
                <a:cs typeface="Georgia"/>
              </a:rPr>
              <a:t>=</a:t>
            </a:r>
            <a:r>
              <a:rPr sz="1765" spc="59" dirty="0">
                <a:latin typeface="Georgia"/>
                <a:cs typeface="Georgia"/>
              </a:rPr>
              <a:t> </a:t>
            </a:r>
            <a:r>
              <a:rPr sz="1681" spc="-92" dirty="0">
                <a:latin typeface="Microsoft Sans Serif"/>
                <a:cs typeface="Microsoft Sans Serif"/>
              </a:rPr>
              <a:t>max</a:t>
            </a:r>
            <a:r>
              <a:rPr sz="1681" spc="-160" dirty="0">
                <a:latin typeface="Microsoft Sans Serif"/>
                <a:cs typeface="Microsoft Sans Serif"/>
              </a:rPr>
              <a:t> </a:t>
            </a:r>
            <a:r>
              <a:rPr lang="en-US" sz="1681" spc="-160" dirty="0">
                <a:latin typeface="Microsoft Sans Serif"/>
                <a:cs typeface="Microsoft Sans Serif"/>
              </a:rPr>
              <a:t> </a:t>
            </a:r>
            <a:r>
              <a:rPr sz="1765" spc="-84" dirty="0">
                <a:latin typeface="Microsoft Sans Serif"/>
                <a:cs typeface="Microsoft Sans Serif"/>
              </a:rPr>
              <a:t>E</a:t>
            </a:r>
            <a:r>
              <a:rPr sz="1765" spc="-177" dirty="0">
                <a:latin typeface="Microsoft Sans Serif"/>
                <a:cs typeface="Microsoft Sans Serif"/>
              </a:rPr>
              <a:t> </a:t>
            </a:r>
            <a:r>
              <a:rPr sz="1765" spc="8" dirty="0">
                <a:latin typeface="Lucida Sans Unicode"/>
                <a:cs typeface="Lucida Sans Unicode"/>
              </a:rPr>
              <a:t>[</a:t>
            </a:r>
            <a:r>
              <a:rPr sz="1681" i="1" spc="101" dirty="0">
                <a:latin typeface="Trebuchet MS"/>
                <a:cs typeface="Trebuchet MS"/>
              </a:rPr>
              <a:t>R</a:t>
            </a:r>
            <a:endParaRPr sz="1681" dirty="0">
              <a:latin typeface="Trebuchet MS"/>
              <a:cs typeface="Trebuchet MS"/>
            </a:endParaRPr>
          </a:p>
        </p:txBody>
      </p:sp>
      <p:sp>
        <p:nvSpPr>
          <p:cNvPr id="6" name="object 6"/>
          <p:cNvSpPr txBox="1"/>
          <p:nvPr/>
        </p:nvSpPr>
        <p:spPr>
          <a:xfrm>
            <a:off x="4211307" y="4499342"/>
            <a:ext cx="1695114" cy="217613"/>
          </a:xfrm>
          <a:prstGeom prst="rect">
            <a:avLst/>
          </a:prstGeom>
        </p:spPr>
        <p:txBody>
          <a:bodyPr vert="horz" wrap="square" lIns="0" tIns="23484" rIns="0" bIns="0" rtlCol="0">
            <a:spAutoFit/>
          </a:bodyPr>
          <a:lstStyle/>
          <a:p>
            <a:pPr marL="21349">
              <a:spcBef>
                <a:spcPts val="185"/>
              </a:spcBef>
              <a:tabLst>
                <a:tab pos="1415440" algn="l"/>
              </a:tabLst>
            </a:pPr>
            <a:r>
              <a:rPr lang="en-US" sz="1632" spc="-404" baseline="-25000" dirty="0">
                <a:latin typeface="Lucida Sans Unicode"/>
                <a:cs typeface="Lucida Sans Unicode"/>
              </a:rPr>
              <a:t>∗</a:t>
            </a:r>
            <a:r>
              <a:rPr lang="en-US" sz="1260" spc="-404" baseline="-25000" dirty="0">
                <a:latin typeface="Lucida Sans Unicode"/>
                <a:cs typeface="Lucida Sans Unicode"/>
              </a:rPr>
              <a:t> </a:t>
            </a:r>
            <a:r>
              <a:rPr sz="1260" spc="-404" dirty="0">
                <a:latin typeface="Lucida Sans Unicode"/>
                <a:cs typeface="Lucida Sans Unicode"/>
              </a:rPr>
              <a:t>	</a:t>
            </a:r>
            <a:r>
              <a:rPr sz="1177" i="1" spc="51" dirty="0">
                <a:latin typeface="Trebuchet MS"/>
                <a:cs typeface="Trebuchet MS"/>
              </a:rPr>
              <a:t>t</a:t>
            </a:r>
            <a:r>
              <a:rPr sz="1260" spc="-8" dirty="0">
                <a:latin typeface="Georgia"/>
                <a:cs typeface="Georgia"/>
              </a:rPr>
              <a:t>+</a:t>
            </a:r>
            <a:r>
              <a:rPr sz="1177" spc="-8" dirty="0">
                <a:latin typeface="Microsoft Sans Serif"/>
                <a:cs typeface="Microsoft Sans Serif"/>
              </a:rPr>
              <a:t>1</a:t>
            </a:r>
            <a:endParaRPr sz="1177" dirty="0">
              <a:latin typeface="Microsoft Sans Serif"/>
              <a:cs typeface="Microsoft Sans Serif"/>
            </a:endParaRPr>
          </a:p>
        </p:txBody>
      </p:sp>
      <p:sp>
        <p:nvSpPr>
          <p:cNvPr id="7" name="object 7"/>
          <p:cNvSpPr txBox="1"/>
          <p:nvPr/>
        </p:nvSpPr>
        <p:spPr>
          <a:xfrm>
            <a:off x="5922987" y="4405547"/>
            <a:ext cx="1112185" cy="299659"/>
          </a:xfrm>
          <a:prstGeom prst="rect">
            <a:avLst/>
          </a:prstGeom>
        </p:spPr>
        <p:txBody>
          <a:bodyPr vert="horz" wrap="square" lIns="0" tIns="20282" rIns="0" bIns="0" rtlCol="0">
            <a:spAutoFit/>
          </a:bodyPr>
          <a:lstStyle/>
          <a:p>
            <a:pPr marL="21349">
              <a:spcBef>
                <a:spcPts val="160"/>
              </a:spcBef>
            </a:pPr>
            <a:r>
              <a:rPr sz="1765" spc="-17" dirty="0">
                <a:latin typeface="Georgia"/>
                <a:cs typeface="Georgia"/>
              </a:rPr>
              <a:t>+</a:t>
            </a:r>
            <a:r>
              <a:rPr sz="1765" spc="-151" dirty="0">
                <a:latin typeface="Georgia"/>
                <a:cs typeface="Georgia"/>
              </a:rPr>
              <a:t> </a:t>
            </a:r>
            <a:r>
              <a:rPr sz="1814" i="1" spc="-84" dirty="0">
                <a:latin typeface="Aldhabi" panose="01000000000000000000" pitchFamily="2" charset="-78"/>
                <a:cs typeface="Aldhabi" panose="01000000000000000000" pitchFamily="2" charset="-78"/>
              </a:rPr>
              <a:t>γ</a:t>
            </a:r>
            <a:r>
              <a:rPr lang="en-US" sz="1814" i="1" spc="-84" dirty="0">
                <a:latin typeface="Aldhabi" panose="01000000000000000000" pitchFamily="2" charset="-78"/>
                <a:cs typeface="Aldhabi" panose="01000000000000000000" pitchFamily="2" charset="-78"/>
              </a:rPr>
              <a:t>  </a:t>
            </a:r>
            <a:r>
              <a:rPr sz="1681" i="1" spc="-59" dirty="0">
                <a:latin typeface="Trebuchet MS"/>
                <a:cs typeface="Trebuchet MS"/>
              </a:rPr>
              <a:t>v</a:t>
            </a:r>
            <a:r>
              <a:rPr lang="en-US" sz="1814" spc="-404" dirty="0">
                <a:latin typeface="Lucida Sans Unicode"/>
                <a:cs typeface="Lucida Sans Unicode"/>
              </a:rPr>
              <a:t> </a:t>
            </a:r>
            <a:r>
              <a:rPr lang="en-US" sz="1632" spc="-404" baseline="-25000" dirty="0">
                <a:latin typeface="Lucida Sans Unicode"/>
                <a:cs typeface="Lucida Sans Unicode"/>
              </a:rPr>
              <a:t>∗</a:t>
            </a:r>
            <a:r>
              <a:rPr sz="1765" spc="8" dirty="0">
                <a:latin typeface="Lucida Sans Unicode"/>
                <a:cs typeface="Lucida Sans Unicode"/>
              </a:rPr>
              <a:t>(</a:t>
            </a:r>
            <a:r>
              <a:rPr sz="1681" i="1" spc="118" dirty="0">
                <a:latin typeface="Trebuchet MS"/>
                <a:cs typeface="Trebuchet MS"/>
              </a:rPr>
              <a:t>S</a:t>
            </a:r>
            <a:endParaRPr sz="1681" dirty="0">
              <a:latin typeface="Trebuchet MS"/>
              <a:cs typeface="Trebuchet MS"/>
            </a:endParaRPr>
          </a:p>
        </p:txBody>
      </p:sp>
      <p:sp>
        <p:nvSpPr>
          <p:cNvPr id="8" name="object 8"/>
          <p:cNvSpPr txBox="1"/>
          <p:nvPr/>
        </p:nvSpPr>
        <p:spPr>
          <a:xfrm>
            <a:off x="6274704" y="4499342"/>
            <a:ext cx="2295166" cy="217613"/>
          </a:xfrm>
          <a:prstGeom prst="rect">
            <a:avLst/>
          </a:prstGeom>
        </p:spPr>
        <p:txBody>
          <a:bodyPr vert="horz" wrap="square" lIns="0" tIns="23484" rIns="0" bIns="0" rtlCol="0">
            <a:spAutoFit/>
          </a:bodyPr>
          <a:lstStyle/>
          <a:p>
            <a:pPr marL="21349">
              <a:spcBef>
                <a:spcPts val="185"/>
              </a:spcBef>
              <a:tabLst>
                <a:tab pos="938290" algn="l"/>
                <a:tab pos="1616122" algn="l"/>
              </a:tabLst>
            </a:pPr>
            <a:r>
              <a:rPr lang="en-US" sz="1177" i="1" spc="51" dirty="0">
                <a:latin typeface="Trebuchet MS"/>
                <a:cs typeface="Trebuchet MS"/>
              </a:rPr>
              <a:t>       </a:t>
            </a:r>
            <a:r>
              <a:rPr sz="1177" i="1" spc="51" dirty="0">
                <a:latin typeface="Trebuchet MS"/>
                <a:cs typeface="Trebuchet MS"/>
              </a:rPr>
              <a:t>t</a:t>
            </a:r>
            <a:r>
              <a:rPr sz="1260" dirty="0">
                <a:latin typeface="Georgia"/>
                <a:cs typeface="Georgia"/>
              </a:rPr>
              <a:t>+</a:t>
            </a:r>
            <a:r>
              <a:rPr sz="1177" spc="-8" dirty="0">
                <a:latin typeface="Microsoft Sans Serif"/>
                <a:cs typeface="Microsoft Sans Serif"/>
              </a:rPr>
              <a:t>1</a:t>
            </a:r>
            <a:r>
              <a:rPr sz="1177" dirty="0">
                <a:latin typeface="Microsoft Sans Serif"/>
                <a:cs typeface="Microsoft Sans Serif"/>
              </a:rPr>
              <a:t>	</a:t>
            </a:r>
            <a:r>
              <a:rPr lang="en-US" sz="1177" dirty="0">
                <a:latin typeface="Microsoft Sans Serif"/>
                <a:cs typeface="Microsoft Sans Serif"/>
              </a:rPr>
              <a:t> </a:t>
            </a:r>
            <a:r>
              <a:rPr sz="1177" i="1" spc="-34" dirty="0">
                <a:latin typeface="Trebuchet MS"/>
                <a:cs typeface="Trebuchet MS"/>
              </a:rPr>
              <a:t>t</a:t>
            </a:r>
            <a:r>
              <a:rPr sz="1177" i="1" dirty="0">
                <a:latin typeface="Trebuchet MS"/>
                <a:cs typeface="Trebuchet MS"/>
              </a:rPr>
              <a:t>	</a:t>
            </a:r>
            <a:r>
              <a:rPr lang="en-US" sz="1177" i="1" dirty="0">
                <a:latin typeface="Trebuchet MS"/>
                <a:cs typeface="Trebuchet MS"/>
              </a:rPr>
              <a:t> </a:t>
            </a:r>
            <a:r>
              <a:rPr sz="1177" i="1" spc="-34" dirty="0">
                <a:latin typeface="Trebuchet MS"/>
                <a:cs typeface="Trebuchet MS"/>
              </a:rPr>
              <a:t>t</a:t>
            </a:r>
            <a:endParaRPr sz="1177" dirty="0">
              <a:latin typeface="Trebuchet MS"/>
              <a:cs typeface="Trebuchet MS"/>
            </a:endParaRPr>
          </a:p>
        </p:txBody>
      </p:sp>
      <p:sp>
        <p:nvSpPr>
          <p:cNvPr id="9" name="object 9"/>
          <p:cNvSpPr txBox="1"/>
          <p:nvPr/>
        </p:nvSpPr>
        <p:spPr>
          <a:xfrm>
            <a:off x="6877952" y="4405548"/>
            <a:ext cx="2286703" cy="292093"/>
          </a:xfrm>
          <a:prstGeom prst="rect">
            <a:avLst/>
          </a:prstGeom>
        </p:spPr>
        <p:txBody>
          <a:bodyPr vert="horz" wrap="square" lIns="0" tIns="20282" rIns="0" bIns="0" rtlCol="0">
            <a:spAutoFit/>
          </a:bodyPr>
          <a:lstStyle/>
          <a:p>
            <a:pPr marL="21349">
              <a:spcBef>
                <a:spcPts val="160"/>
              </a:spcBef>
            </a:pPr>
            <a:r>
              <a:rPr sz="1765" spc="8" dirty="0">
                <a:latin typeface="Lucida Sans Unicode"/>
                <a:cs typeface="Lucida Sans Unicode"/>
              </a:rPr>
              <a:t>)</a:t>
            </a:r>
            <a:r>
              <a:rPr sz="1765" spc="-42" dirty="0">
                <a:latin typeface="Lucida Sans Unicode"/>
                <a:cs typeface="Lucida Sans Unicode"/>
              </a:rPr>
              <a:t> </a:t>
            </a:r>
            <a:r>
              <a:rPr sz="1765" spc="-311" dirty="0">
                <a:latin typeface="Lucida Sans Unicode"/>
                <a:cs typeface="Lucida Sans Unicode"/>
              </a:rPr>
              <a:t>|</a:t>
            </a:r>
            <a:r>
              <a:rPr lang="en-US" sz="1765" spc="-311" dirty="0">
                <a:latin typeface="Lucida Sans Unicode"/>
                <a:cs typeface="Lucida Sans Unicode"/>
              </a:rPr>
              <a:t>  </a:t>
            </a:r>
            <a:r>
              <a:rPr sz="1681" i="1" spc="118" dirty="0">
                <a:latin typeface="Trebuchet MS"/>
                <a:cs typeface="Trebuchet MS"/>
              </a:rPr>
              <a:t>S</a:t>
            </a:r>
            <a:r>
              <a:rPr sz="1681" i="1" dirty="0">
                <a:latin typeface="Trebuchet MS"/>
                <a:cs typeface="Trebuchet MS"/>
              </a:rPr>
              <a:t> </a:t>
            </a:r>
            <a:r>
              <a:rPr sz="1681" i="1" spc="109" dirty="0">
                <a:latin typeface="Trebuchet MS"/>
                <a:cs typeface="Trebuchet MS"/>
              </a:rPr>
              <a:t> </a:t>
            </a:r>
            <a:r>
              <a:rPr sz="1765" spc="-17" dirty="0">
                <a:latin typeface="Georgia"/>
                <a:cs typeface="Georgia"/>
              </a:rPr>
              <a:t>=</a:t>
            </a:r>
            <a:r>
              <a:rPr sz="1765" spc="59" dirty="0">
                <a:latin typeface="Georgia"/>
                <a:cs typeface="Georgia"/>
              </a:rPr>
              <a:t> </a:t>
            </a:r>
            <a:r>
              <a:rPr sz="1681" i="1" spc="67" dirty="0">
                <a:latin typeface="Trebuchet MS"/>
                <a:cs typeface="Trebuchet MS"/>
              </a:rPr>
              <a:t>s</a:t>
            </a:r>
            <a:r>
              <a:rPr sz="1765" spc="-8" dirty="0">
                <a:latin typeface="Calibri"/>
                <a:cs typeface="Calibri"/>
              </a:rPr>
              <a:t>,</a:t>
            </a:r>
            <a:r>
              <a:rPr sz="1765" spc="-109" dirty="0">
                <a:latin typeface="Calibri"/>
                <a:cs typeface="Calibri"/>
              </a:rPr>
              <a:t> </a:t>
            </a:r>
            <a:r>
              <a:rPr sz="1681" i="1" spc="84" dirty="0">
                <a:latin typeface="Trebuchet MS"/>
                <a:cs typeface="Trebuchet MS"/>
              </a:rPr>
              <a:t>A</a:t>
            </a:r>
            <a:r>
              <a:rPr sz="1681" i="1" dirty="0">
                <a:latin typeface="Trebuchet MS"/>
                <a:cs typeface="Trebuchet MS"/>
              </a:rPr>
              <a:t> </a:t>
            </a:r>
            <a:r>
              <a:rPr sz="1681" i="1" spc="109" dirty="0">
                <a:latin typeface="Trebuchet MS"/>
                <a:cs typeface="Trebuchet MS"/>
              </a:rPr>
              <a:t> </a:t>
            </a:r>
            <a:r>
              <a:rPr sz="1765" spc="-17" dirty="0">
                <a:latin typeface="Georgia"/>
                <a:cs typeface="Georgia"/>
              </a:rPr>
              <a:t>=</a:t>
            </a:r>
            <a:r>
              <a:rPr sz="1765" spc="59" dirty="0">
                <a:latin typeface="Georgia"/>
                <a:cs typeface="Georgia"/>
              </a:rPr>
              <a:t> </a:t>
            </a:r>
            <a:r>
              <a:rPr sz="1681" i="1" spc="-67" dirty="0">
                <a:latin typeface="Trebuchet MS"/>
                <a:cs typeface="Trebuchet MS"/>
              </a:rPr>
              <a:t>a</a:t>
            </a:r>
            <a:r>
              <a:rPr sz="1765" spc="8" dirty="0">
                <a:latin typeface="Lucida Sans Unicode"/>
                <a:cs typeface="Lucida Sans Unicode"/>
              </a:rPr>
              <a:t>]</a:t>
            </a:r>
            <a:endParaRPr sz="1765" dirty="0">
              <a:latin typeface="Lucida Sans Unicode"/>
              <a:cs typeface="Lucida Sans Unicode"/>
            </a:endParaRPr>
          </a:p>
        </p:txBody>
      </p:sp>
      <p:sp>
        <p:nvSpPr>
          <p:cNvPr id="10" name="object 10"/>
          <p:cNvSpPr txBox="1"/>
          <p:nvPr/>
        </p:nvSpPr>
        <p:spPr>
          <a:xfrm>
            <a:off x="1961201" y="4811055"/>
            <a:ext cx="6581911" cy="643940"/>
          </a:xfrm>
          <a:prstGeom prst="rect">
            <a:avLst/>
          </a:prstGeom>
        </p:spPr>
        <p:txBody>
          <a:bodyPr vert="horz" wrap="square" lIns="0" tIns="74721" rIns="0" bIns="0" rtlCol="0">
            <a:spAutoFit/>
          </a:bodyPr>
          <a:lstStyle/>
          <a:p>
            <a:pPr marL="318101">
              <a:spcBef>
                <a:spcPts val="589"/>
              </a:spcBef>
            </a:pPr>
            <a:r>
              <a:rPr sz="1597" spc="-25" dirty="0">
                <a:latin typeface="Georgia"/>
                <a:cs typeface="Georgia"/>
              </a:rPr>
              <a:t>This</a:t>
            </a:r>
            <a:r>
              <a:rPr sz="1597" spc="42" dirty="0">
                <a:latin typeface="Georgia"/>
                <a:cs typeface="Georgia"/>
              </a:rPr>
              <a:t> </a:t>
            </a:r>
            <a:r>
              <a:rPr sz="1597" dirty="0">
                <a:latin typeface="Georgia"/>
                <a:cs typeface="Georgia"/>
              </a:rPr>
              <a:t>does</a:t>
            </a:r>
            <a:r>
              <a:rPr sz="1597" spc="42" dirty="0">
                <a:latin typeface="Georgia"/>
                <a:cs typeface="Georgia"/>
              </a:rPr>
              <a:t> </a:t>
            </a:r>
            <a:r>
              <a:rPr sz="1597" b="1" dirty="0">
                <a:solidFill>
                  <a:srgbClr val="0046FF"/>
                </a:solidFill>
                <a:latin typeface="Cambria"/>
                <a:cs typeface="Cambria"/>
              </a:rPr>
              <a:t>not</a:t>
            </a:r>
            <a:r>
              <a:rPr sz="1597" b="1" spc="84" dirty="0">
                <a:solidFill>
                  <a:srgbClr val="0046FF"/>
                </a:solidFill>
                <a:latin typeface="Cambria"/>
                <a:cs typeface="Cambria"/>
              </a:rPr>
              <a:t> </a:t>
            </a:r>
            <a:r>
              <a:rPr sz="1597" dirty="0">
                <a:latin typeface="Georgia"/>
                <a:cs typeface="Georgia"/>
              </a:rPr>
              <a:t>depend</a:t>
            </a:r>
            <a:r>
              <a:rPr sz="1597" spc="42" dirty="0">
                <a:latin typeface="Georgia"/>
                <a:cs typeface="Georgia"/>
              </a:rPr>
              <a:t> </a:t>
            </a:r>
            <a:r>
              <a:rPr sz="1597" spc="-17" dirty="0">
                <a:latin typeface="Georgia"/>
                <a:cs typeface="Georgia"/>
              </a:rPr>
              <a:t>on</a:t>
            </a:r>
            <a:r>
              <a:rPr sz="1597" spc="51" dirty="0">
                <a:latin typeface="Georgia"/>
                <a:cs typeface="Georgia"/>
              </a:rPr>
              <a:t> </a:t>
            </a:r>
            <a:r>
              <a:rPr sz="1597" spc="17" dirty="0">
                <a:latin typeface="Georgia"/>
                <a:cs typeface="Georgia"/>
              </a:rPr>
              <a:t>a</a:t>
            </a:r>
            <a:r>
              <a:rPr sz="1597" spc="42" dirty="0">
                <a:latin typeface="Georgia"/>
                <a:cs typeface="Georgia"/>
              </a:rPr>
              <a:t> </a:t>
            </a:r>
            <a:r>
              <a:rPr sz="1597" spc="-8" dirty="0">
                <a:latin typeface="Georgia"/>
                <a:cs typeface="Georgia"/>
              </a:rPr>
              <a:t>policy</a:t>
            </a:r>
            <a:endParaRPr sz="1597" dirty="0">
              <a:latin typeface="Georgia"/>
              <a:cs typeface="Georgia"/>
            </a:endParaRPr>
          </a:p>
          <a:p>
            <a:pPr marL="62980">
              <a:spcBef>
                <a:spcPts val="597"/>
              </a:spcBef>
              <a:buClr>
                <a:srgbClr val="3333B2"/>
              </a:buClr>
              <a:buSzPct val="110526"/>
              <a:tabLst>
                <a:tab pos="319168" algn="l"/>
              </a:tabLst>
            </a:pPr>
            <a:endParaRPr lang="en-US" sz="1597" spc="-75" dirty="0">
              <a:latin typeface="Georgia"/>
              <a:cs typeface="Georgia"/>
            </a:endParaRPr>
          </a:p>
        </p:txBody>
      </p:sp>
      <p:sp>
        <p:nvSpPr>
          <p:cNvPr id="12" name="object 2"/>
          <p:cNvSpPr txBox="1">
            <a:spLocks noGrp="1"/>
          </p:cNvSpPr>
          <p:nvPr>
            <p:ph type="title"/>
          </p:nvPr>
        </p:nvSpPr>
        <p:spPr>
          <a:xfrm>
            <a:off x="4235899" y="782439"/>
            <a:ext cx="3094630" cy="471513"/>
          </a:xfrm>
          <a:prstGeom prst="rect">
            <a:avLst/>
          </a:prstGeom>
        </p:spPr>
        <p:txBody>
          <a:bodyPr vert="horz" wrap="square" lIns="0" tIns="19214" rIns="0" bIns="0" rtlCol="0" anchor="ctr">
            <a:spAutoFit/>
          </a:bodyPr>
          <a:lstStyle/>
          <a:p>
            <a:pPr marL="21349">
              <a:spcBef>
                <a:spcPts val="151"/>
              </a:spcBef>
            </a:pPr>
            <a:r>
              <a:rPr sz="3264" spc="-84" dirty="0">
                <a:solidFill>
                  <a:srgbClr val="3333B2"/>
                </a:solidFill>
                <a:latin typeface="Georgia"/>
                <a:cs typeface="Georgia"/>
              </a:rPr>
              <a:t>Value</a:t>
            </a:r>
            <a:r>
              <a:rPr sz="3264" spc="-34" dirty="0">
                <a:solidFill>
                  <a:srgbClr val="3333B2"/>
                </a:solidFill>
                <a:latin typeface="Georgia"/>
                <a:cs typeface="Georgia"/>
              </a:rPr>
              <a:t> </a:t>
            </a:r>
            <a:r>
              <a:rPr sz="3264" spc="-67" dirty="0">
                <a:solidFill>
                  <a:srgbClr val="3333B2"/>
                </a:solidFill>
                <a:latin typeface="Georgia"/>
                <a:cs typeface="Georgia"/>
              </a:rPr>
              <a:t>Function</a:t>
            </a:r>
            <a:endParaRPr sz="3264" dirty="0">
              <a:latin typeface="Georgia"/>
              <a:cs typeface="Georgia"/>
            </a:endParaRPr>
          </a:p>
        </p:txBody>
      </p:sp>
      <p:sp>
        <p:nvSpPr>
          <p:cNvPr id="2" name="Rectangle 1">
            <a:extLst>
              <a:ext uri="{FF2B5EF4-FFF2-40B4-BE49-F238E27FC236}">
                <a16:creationId xmlns:a16="http://schemas.microsoft.com/office/drawing/2014/main" id="{961E4306-E975-5749-54EF-F20777F027A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DFF95EC-8C67-436B-FD6D-68CC916A27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a16="http://schemas.microsoft.com/office/drawing/2014/main" id="{6196090A-8ADA-CE3B-A1EF-9CF52D27463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21590857"/>
      </p:ext>
    </p:extLst>
  </p:cSld>
  <p:clrMapOvr>
    <a:masterClrMapping/>
  </p:clrMapOvr>
  <p:transition>
    <p:cu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90879" y="2464750"/>
            <a:ext cx="2737912" cy="1779122"/>
          </a:xfrm>
          <a:prstGeom prst="rect">
            <a:avLst/>
          </a:prstGeom>
        </p:spPr>
        <p:txBody>
          <a:bodyPr vert="horz" wrap="square" lIns="0" tIns="74721" rIns="0" bIns="0" rtlCol="0">
            <a:spAutoFit/>
          </a:bodyPr>
          <a:lstStyle/>
          <a:p>
            <a:pPr marL="64047">
              <a:spcBef>
                <a:spcPts val="589"/>
              </a:spcBef>
            </a:pPr>
            <a:r>
              <a:rPr sz="1814" spc="-8" dirty="0">
                <a:latin typeface="Georgia"/>
                <a:cs typeface="Georgia"/>
              </a:rPr>
              <a:t>Agent</a:t>
            </a:r>
            <a:r>
              <a:rPr sz="1814" dirty="0">
                <a:latin typeface="Georgia"/>
                <a:cs typeface="Georgia"/>
              </a:rPr>
              <a:t> </a:t>
            </a:r>
            <a:r>
              <a:rPr sz="1814" spc="-17" dirty="0">
                <a:latin typeface="Georgia"/>
                <a:cs typeface="Georgia"/>
              </a:rPr>
              <a:t>components</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Agent</a:t>
            </a:r>
            <a:r>
              <a:rPr sz="1814" dirty="0">
                <a:latin typeface="Georgia"/>
                <a:cs typeface="Georgia"/>
              </a:rPr>
              <a:t> state</a:t>
            </a:r>
          </a:p>
          <a:p>
            <a:pPr marL="543647" indent="-310942">
              <a:spcBef>
                <a:spcPts val="597"/>
              </a:spcBef>
              <a:buClr>
                <a:srgbClr val="3333B2"/>
              </a:buClr>
              <a:buSzPct val="110526"/>
              <a:buFont typeface="Arial" panose="020B0604020202020204" pitchFamily="34" charset="0"/>
              <a:buChar char="•"/>
              <a:tabLst>
                <a:tab pos="489960" algn="l"/>
              </a:tabLst>
            </a:pPr>
            <a:r>
              <a:rPr sz="1814" spc="-34" dirty="0">
                <a:latin typeface="Georgia"/>
                <a:cs typeface="Georgia"/>
              </a:rPr>
              <a:t>Policy</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42" dirty="0">
                <a:latin typeface="Georgia"/>
                <a:cs typeface="Georgia"/>
              </a:rPr>
              <a:t>Value</a:t>
            </a:r>
            <a:r>
              <a:rPr sz="1814" spc="8" dirty="0">
                <a:latin typeface="Georgia"/>
                <a:cs typeface="Georgia"/>
              </a:rPr>
              <a:t> </a:t>
            </a:r>
            <a:r>
              <a:rPr sz="1814" spc="-17" dirty="0">
                <a:latin typeface="Georgia"/>
                <a:cs typeface="Georgia"/>
              </a:rPr>
              <a:t>function</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b="1" spc="25" dirty="0">
                <a:solidFill>
                  <a:srgbClr val="0046FF"/>
                </a:solidFill>
                <a:latin typeface="Cambria"/>
                <a:cs typeface="Cambria"/>
              </a:rPr>
              <a:t>Model</a:t>
            </a:r>
            <a:endParaRPr sz="1814" dirty="0">
              <a:latin typeface="Cambria"/>
              <a:cs typeface="Cambria"/>
            </a:endParaRPr>
          </a:p>
        </p:txBody>
      </p:sp>
      <p:sp>
        <p:nvSpPr>
          <p:cNvPr id="4" name="object 2"/>
          <p:cNvSpPr txBox="1"/>
          <p:nvPr/>
        </p:nvSpPr>
        <p:spPr>
          <a:xfrm>
            <a:off x="4332578" y="893989"/>
            <a:ext cx="3853776" cy="521719"/>
          </a:xfrm>
          <a:prstGeom prst="rect">
            <a:avLst/>
          </a:prstGeom>
        </p:spPr>
        <p:txBody>
          <a:bodyPr vert="horz" wrap="square" lIns="0" tIns="19214" rIns="0" bIns="0" rtlCol="0">
            <a:spAutoFit/>
          </a:bodyPr>
          <a:lstStyle/>
          <a:p>
            <a:pPr marL="21349">
              <a:spcBef>
                <a:spcPts val="151"/>
              </a:spcBef>
            </a:pPr>
            <a:r>
              <a:rPr sz="3264" spc="-34" dirty="0">
                <a:solidFill>
                  <a:srgbClr val="3333B2"/>
                </a:solidFill>
                <a:latin typeface="Georgia"/>
                <a:cs typeface="Georgia"/>
              </a:rPr>
              <a:t>Agent</a:t>
            </a:r>
            <a:r>
              <a:rPr sz="3264" spc="17" dirty="0">
                <a:solidFill>
                  <a:srgbClr val="3333B2"/>
                </a:solidFill>
                <a:latin typeface="Georgia"/>
                <a:cs typeface="Georgia"/>
              </a:rPr>
              <a:t> </a:t>
            </a:r>
            <a:r>
              <a:rPr sz="3264" spc="-59" dirty="0">
                <a:solidFill>
                  <a:srgbClr val="3333B2"/>
                </a:solidFill>
                <a:latin typeface="Georgia"/>
                <a:cs typeface="Georgia"/>
              </a:rPr>
              <a:t>components</a:t>
            </a:r>
            <a:endParaRPr sz="3264" dirty="0">
              <a:latin typeface="Georgia"/>
              <a:cs typeface="Georgia"/>
            </a:endParaRPr>
          </a:p>
        </p:txBody>
      </p:sp>
      <p:sp>
        <p:nvSpPr>
          <p:cNvPr id="2" name="Rectangle 1">
            <a:extLst>
              <a:ext uri="{FF2B5EF4-FFF2-40B4-BE49-F238E27FC236}">
                <a16:creationId xmlns:a16="http://schemas.microsoft.com/office/drawing/2014/main" id="{A222FA2E-54AE-7BB4-EE5C-D0BE1F4B62C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D273920-9013-8501-34B3-5D99AE9CFFC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B8DEFA37-AC69-5496-9A79-88B78D2CDAA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15357928"/>
      </p:ext>
    </p:extLst>
  </p:cSld>
  <p:clrMapOvr>
    <a:masterClrMapping/>
  </p:clrMapOvr>
  <p:transition>
    <p:cu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01820" y="1025304"/>
            <a:ext cx="2176575" cy="471513"/>
          </a:xfrm>
          <a:prstGeom prst="rect">
            <a:avLst/>
          </a:prstGeom>
        </p:spPr>
        <p:txBody>
          <a:bodyPr vert="horz" wrap="square" lIns="0" tIns="19214" rIns="0" bIns="0" rtlCol="0" anchor="ctr">
            <a:spAutoFit/>
          </a:bodyPr>
          <a:lstStyle/>
          <a:p>
            <a:pPr marL="21349">
              <a:spcBef>
                <a:spcPts val="151"/>
              </a:spcBef>
            </a:pPr>
            <a:r>
              <a:rPr sz="3264" spc="-42" dirty="0">
                <a:solidFill>
                  <a:srgbClr val="3333B2"/>
                </a:solidFill>
                <a:latin typeface="Georgia"/>
                <a:cs typeface="Georgia"/>
              </a:rPr>
              <a:t>Model</a:t>
            </a:r>
            <a:endParaRPr sz="2353" dirty="0">
              <a:latin typeface="Georgia"/>
              <a:cs typeface="Georgia"/>
            </a:endParaRPr>
          </a:p>
        </p:txBody>
      </p:sp>
      <p:sp>
        <p:nvSpPr>
          <p:cNvPr id="3" name="object 3"/>
          <p:cNvSpPr txBox="1"/>
          <p:nvPr/>
        </p:nvSpPr>
        <p:spPr>
          <a:xfrm>
            <a:off x="1961201" y="2000364"/>
            <a:ext cx="8805276" cy="3892906"/>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sz="1814" spc="-34" dirty="0">
                <a:latin typeface="Georgia"/>
                <a:cs typeface="Georgia"/>
              </a:rPr>
              <a:t>A</a:t>
            </a:r>
            <a:r>
              <a:rPr sz="1814" spc="51" dirty="0">
                <a:latin typeface="Georgia"/>
                <a:cs typeface="Georgia"/>
              </a:rPr>
              <a:t> </a:t>
            </a:r>
            <a:r>
              <a:rPr sz="1814" b="1" dirty="0">
                <a:solidFill>
                  <a:srgbClr val="0046FF"/>
                </a:solidFill>
                <a:latin typeface="Cambria"/>
                <a:cs typeface="Cambria"/>
              </a:rPr>
              <a:t>model</a:t>
            </a:r>
            <a:r>
              <a:rPr sz="1814" b="1" spc="92" dirty="0">
                <a:solidFill>
                  <a:srgbClr val="0046FF"/>
                </a:solidFill>
                <a:latin typeface="Cambria"/>
                <a:cs typeface="Cambria"/>
              </a:rPr>
              <a:t> </a:t>
            </a:r>
            <a:r>
              <a:rPr sz="1814" spc="-17" dirty="0">
                <a:latin typeface="Georgia"/>
                <a:cs typeface="Georgia"/>
              </a:rPr>
              <a:t>predicts</a:t>
            </a:r>
            <a:r>
              <a:rPr sz="1814" spc="59" dirty="0">
                <a:latin typeface="Georgia"/>
                <a:cs typeface="Georgia"/>
              </a:rPr>
              <a:t> </a:t>
            </a:r>
            <a:r>
              <a:rPr sz="1814" spc="17" dirty="0">
                <a:latin typeface="Georgia"/>
                <a:cs typeface="Georgia"/>
              </a:rPr>
              <a:t>what</a:t>
            </a:r>
            <a:r>
              <a:rPr sz="1814" spc="59" dirty="0">
                <a:latin typeface="Georgia"/>
                <a:cs typeface="Georgia"/>
              </a:rPr>
              <a:t> </a:t>
            </a:r>
            <a:r>
              <a:rPr sz="1814" dirty="0">
                <a:latin typeface="Georgia"/>
                <a:cs typeface="Georgia"/>
              </a:rPr>
              <a:t>the</a:t>
            </a:r>
            <a:r>
              <a:rPr sz="1814" spc="59" dirty="0">
                <a:latin typeface="Georgia"/>
                <a:cs typeface="Georgia"/>
              </a:rPr>
              <a:t> </a:t>
            </a:r>
            <a:r>
              <a:rPr sz="1814" spc="-17" dirty="0">
                <a:latin typeface="Georgia"/>
                <a:cs typeface="Georgia"/>
              </a:rPr>
              <a:t>environment</a:t>
            </a:r>
            <a:r>
              <a:rPr sz="1814" spc="59" dirty="0">
                <a:latin typeface="Georgia"/>
                <a:cs typeface="Georgia"/>
              </a:rPr>
              <a:t> </a:t>
            </a:r>
            <a:r>
              <a:rPr sz="1814" spc="8" dirty="0">
                <a:latin typeface="Georgia"/>
                <a:cs typeface="Georgia"/>
              </a:rPr>
              <a:t>will</a:t>
            </a:r>
            <a:r>
              <a:rPr sz="1814" spc="59" dirty="0">
                <a:latin typeface="Georgia"/>
                <a:cs typeface="Georgia"/>
              </a:rPr>
              <a:t> </a:t>
            </a:r>
            <a:r>
              <a:rPr sz="1814" dirty="0">
                <a:latin typeface="Georgia"/>
                <a:cs typeface="Georgia"/>
              </a:rPr>
              <a:t>do</a:t>
            </a:r>
            <a:r>
              <a:rPr sz="1814" spc="59" dirty="0">
                <a:latin typeface="Georgia"/>
                <a:cs typeface="Georgia"/>
              </a:rPr>
              <a:t> </a:t>
            </a:r>
            <a:r>
              <a:rPr sz="1814" spc="-8" dirty="0">
                <a:latin typeface="Georgia"/>
                <a:cs typeface="Georgia"/>
              </a:rPr>
              <a:t>next</a:t>
            </a:r>
            <a:endParaRPr lang="en-US" sz="1814" spc="-8" dirty="0">
              <a:latin typeface="Georgia"/>
              <a:cs typeface="Georgia"/>
            </a:endParaRPr>
          </a:p>
          <a:p>
            <a:pPr marL="322098" indent="-259118">
              <a:spcBef>
                <a:spcPts val="589"/>
              </a:spcBef>
              <a:buClr>
                <a:srgbClr val="3333B2"/>
              </a:buClr>
              <a:buSzPct val="110526"/>
              <a:buFont typeface="Arial" panose="020B0604020202020204" pitchFamily="34" charset="0"/>
              <a:buChar char="•"/>
              <a:tabLst>
                <a:tab pos="319168" algn="l"/>
              </a:tabLst>
            </a:pPr>
            <a:endParaRPr sz="1814" dirty="0">
              <a:latin typeface="Georgia"/>
              <a:cs typeface="Georgia"/>
            </a:endParaRPr>
          </a:p>
          <a:p>
            <a:pPr marL="322098" indent="-259118">
              <a:spcBef>
                <a:spcPts val="427"/>
              </a:spcBef>
              <a:buClr>
                <a:srgbClr val="3333B2"/>
              </a:buClr>
              <a:buSzPct val="110526"/>
              <a:buFont typeface="Arial" panose="020B0604020202020204" pitchFamily="34" charset="0"/>
              <a:buChar char="•"/>
              <a:tabLst>
                <a:tab pos="319168" algn="l"/>
              </a:tabLst>
            </a:pPr>
            <a:r>
              <a:rPr sz="1814" spc="-8" dirty="0">
                <a:latin typeface="Georgia"/>
                <a:cs typeface="Georgia"/>
              </a:rPr>
              <a:t>E.g.,</a:t>
            </a:r>
            <a:r>
              <a:rPr sz="1814" spc="92" dirty="0">
                <a:latin typeface="Georgia"/>
                <a:cs typeface="Georgia"/>
              </a:rPr>
              <a:t> </a:t>
            </a:r>
            <a:r>
              <a:rPr lang="en-US" sz="1814" spc="92" dirty="0">
                <a:latin typeface="Georgia"/>
                <a:cs typeface="Georgia"/>
              </a:rPr>
              <a:t>      </a:t>
            </a:r>
            <a:r>
              <a:rPr sz="1814" spc="-17" dirty="0">
                <a:latin typeface="Georgia"/>
                <a:cs typeface="Georgia"/>
              </a:rPr>
              <a:t>predicts</a:t>
            </a:r>
            <a:r>
              <a:rPr sz="1814" spc="51" dirty="0">
                <a:latin typeface="Georgia"/>
                <a:cs typeface="Georgia"/>
              </a:rPr>
              <a:t> </a:t>
            </a:r>
            <a:r>
              <a:rPr sz="1814" dirty="0">
                <a:latin typeface="Georgia"/>
                <a:cs typeface="Georgia"/>
              </a:rPr>
              <a:t>the</a:t>
            </a:r>
            <a:r>
              <a:rPr sz="1814" spc="42" dirty="0">
                <a:latin typeface="Georgia"/>
                <a:cs typeface="Georgia"/>
              </a:rPr>
              <a:t> </a:t>
            </a:r>
            <a:r>
              <a:rPr sz="1814" spc="-8" dirty="0">
                <a:latin typeface="Georgia"/>
                <a:cs typeface="Georgia"/>
              </a:rPr>
              <a:t>next</a:t>
            </a:r>
            <a:r>
              <a:rPr sz="1814" spc="51" dirty="0">
                <a:latin typeface="Georgia"/>
                <a:cs typeface="Georgia"/>
              </a:rPr>
              <a:t> </a:t>
            </a:r>
            <a:r>
              <a:rPr sz="1814" dirty="0">
                <a:latin typeface="Georgia"/>
                <a:cs typeface="Georgia"/>
              </a:rPr>
              <a:t>state</a:t>
            </a:r>
          </a:p>
          <a:p>
            <a:pPr marL="1023686" algn="ctr">
              <a:spcBef>
                <a:spcPts val="1563"/>
              </a:spcBef>
            </a:pPr>
            <a:endParaRPr lang="en-US" sz="1765" dirty="0">
              <a:latin typeface="Lucida Sans Unicode"/>
              <a:cs typeface="Lucida Sans Unicode"/>
            </a:endParaRPr>
          </a:p>
          <a:p>
            <a:pPr marL="322098" indent="-259118">
              <a:spcBef>
                <a:spcPts val="1571"/>
              </a:spcBef>
              <a:buClr>
                <a:srgbClr val="3333B2"/>
              </a:buClr>
              <a:buSzPct val="110526"/>
              <a:buFont typeface="Arial" panose="020B0604020202020204" pitchFamily="34" charset="0"/>
              <a:buChar char="•"/>
              <a:tabLst>
                <a:tab pos="319168" algn="l"/>
              </a:tabLst>
            </a:pPr>
            <a:r>
              <a:rPr sz="1814" spc="-8" dirty="0">
                <a:latin typeface="Georgia"/>
                <a:cs typeface="Georgia"/>
              </a:rPr>
              <a:t>E.g.,</a:t>
            </a:r>
            <a:r>
              <a:rPr sz="1814" spc="67" dirty="0">
                <a:latin typeface="Georgia"/>
                <a:cs typeface="Georgia"/>
              </a:rPr>
              <a:t> </a:t>
            </a:r>
            <a:r>
              <a:rPr lang="en-US" sz="1814" spc="67" dirty="0">
                <a:latin typeface="Georgia"/>
                <a:cs typeface="Georgia"/>
              </a:rPr>
              <a:t>     </a:t>
            </a:r>
            <a:r>
              <a:rPr sz="1814" spc="-17" dirty="0">
                <a:latin typeface="Georgia"/>
                <a:cs typeface="Georgia"/>
              </a:rPr>
              <a:t>predicts</a:t>
            </a:r>
            <a:r>
              <a:rPr sz="1814" spc="59"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next</a:t>
            </a:r>
            <a:r>
              <a:rPr sz="1814" spc="59" dirty="0">
                <a:latin typeface="Georgia"/>
                <a:cs typeface="Georgia"/>
              </a:rPr>
              <a:t> </a:t>
            </a:r>
            <a:r>
              <a:rPr sz="1814" spc="8" dirty="0">
                <a:latin typeface="Georgia"/>
                <a:cs typeface="Georgia"/>
              </a:rPr>
              <a:t>(immediate)</a:t>
            </a:r>
            <a:r>
              <a:rPr sz="1814" spc="59" dirty="0">
                <a:latin typeface="Georgia"/>
                <a:cs typeface="Georgia"/>
              </a:rPr>
              <a:t> </a:t>
            </a:r>
            <a:r>
              <a:rPr sz="1814" dirty="0">
                <a:latin typeface="Georgia"/>
                <a:cs typeface="Georgia"/>
              </a:rPr>
              <a:t>reward</a:t>
            </a:r>
          </a:p>
          <a:p>
            <a:pPr marL="1020484" algn="ctr">
              <a:spcBef>
                <a:spcPts val="1563"/>
              </a:spcBef>
            </a:pPr>
            <a:r>
              <a:rPr sz="2176" spc="-286" dirty="0">
                <a:latin typeface="Lucida Sans Unicode"/>
                <a:cs typeface="Lucida Sans Unicode"/>
              </a:rPr>
              <a:t>≈</a:t>
            </a:r>
            <a:r>
              <a:rPr sz="2176" spc="-75" dirty="0">
                <a:latin typeface="Lucida Sans Unicode"/>
                <a:cs typeface="Lucida Sans Unicode"/>
              </a:rPr>
              <a:t> </a:t>
            </a:r>
            <a:r>
              <a:rPr sz="2176" spc="-84" dirty="0">
                <a:latin typeface="Microsoft Sans Serif"/>
                <a:cs typeface="Microsoft Sans Serif"/>
              </a:rPr>
              <a:t>E</a:t>
            </a:r>
            <a:r>
              <a:rPr sz="2176" spc="-177" dirty="0">
                <a:latin typeface="Microsoft Sans Serif"/>
                <a:cs typeface="Microsoft Sans Serif"/>
              </a:rPr>
              <a:t> </a:t>
            </a:r>
            <a:r>
              <a:rPr sz="2176" spc="8" dirty="0">
                <a:latin typeface="Lucida Sans Unicode"/>
                <a:cs typeface="Lucida Sans Unicode"/>
              </a:rPr>
              <a:t>[</a:t>
            </a:r>
            <a:r>
              <a:rPr sz="2176" i="1" spc="101" dirty="0">
                <a:latin typeface="Trebuchet MS"/>
                <a:cs typeface="Trebuchet MS"/>
              </a:rPr>
              <a:t>R</a:t>
            </a:r>
            <a:r>
              <a:rPr sz="2176" i="1" spc="74" baseline="-11904" dirty="0">
                <a:latin typeface="Trebuchet MS"/>
                <a:cs typeface="Trebuchet MS"/>
              </a:rPr>
              <a:t>t</a:t>
            </a:r>
            <a:r>
              <a:rPr sz="2539" baseline="-11111" dirty="0">
                <a:latin typeface="Georgia"/>
                <a:cs typeface="Georgia"/>
              </a:rPr>
              <a:t>+</a:t>
            </a:r>
            <a:r>
              <a:rPr sz="2176" spc="-12" baseline="-11904" dirty="0">
                <a:latin typeface="Microsoft Sans Serif"/>
                <a:cs typeface="Microsoft Sans Serif"/>
              </a:rPr>
              <a:t>1</a:t>
            </a:r>
            <a:r>
              <a:rPr sz="2176" baseline="-11904" dirty="0">
                <a:latin typeface="Microsoft Sans Serif"/>
                <a:cs typeface="Microsoft Sans Serif"/>
              </a:rPr>
              <a:t> </a:t>
            </a:r>
            <a:r>
              <a:rPr sz="2176" spc="-37" baseline="-11904" dirty="0">
                <a:latin typeface="Microsoft Sans Serif"/>
                <a:cs typeface="Microsoft Sans Serif"/>
              </a:rPr>
              <a:t> </a:t>
            </a:r>
            <a:r>
              <a:rPr sz="2176" spc="-311" dirty="0">
                <a:latin typeface="Lucida Sans Unicode"/>
                <a:cs typeface="Lucida Sans Unicode"/>
              </a:rPr>
              <a:t>|</a:t>
            </a:r>
            <a:r>
              <a:rPr sz="2176" spc="-42" dirty="0">
                <a:latin typeface="Lucida Sans Unicode"/>
                <a:cs typeface="Lucida Sans Unicode"/>
              </a:rPr>
              <a:t> </a:t>
            </a:r>
            <a:r>
              <a:rPr sz="2176" i="1" spc="118" dirty="0">
                <a:latin typeface="Trebuchet MS"/>
                <a:cs typeface="Trebuchet MS"/>
              </a:rPr>
              <a:t>S</a:t>
            </a:r>
            <a:r>
              <a:rPr sz="2176" i="1" spc="-51" baseline="-11904" dirty="0">
                <a:latin typeface="Trebuchet MS"/>
                <a:cs typeface="Trebuchet MS"/>
              </a:rPr>
              <a:t>t</a:t>
            </a:r>
            <a:r>
              <a:rPr sz="2176" i="1" baseline="-11904" dirty="0">
                <a:latin typeface="Trebuchet MS"/>
                <a:cs typeface="Trebuchet MS"/>
              </a:rPr>
              <a:t> </a:t>
            </a:r>
            <a:r>
              <a:rPr sz="2176" i="1" spc="-74" baseline="-11904" dirty="0">
                <a:latin typeface="Trebuchet MS"/>
                <a:cs typeface="Trebuchet MS"/>
              </a:rPr>
              <a:t> </a:t>
            </a:r>
            <a:r>
              <a:rPr sz="2176" spc="-17" dirty="0">
                <a:latin typeface="Georgia"/>
                <a:cs typeface="Georgia"/>
              </a:rPr>
              <a:t>=</a:t>
            </a:r>
            <a:r>
              <a:rPr sz="2176" spc="59" dirty="0">
                <a:latin typeface="Georgia"/>
                <a:cs typeface="Georgia"/>
              </a:rPr>
              <a:t> </a:t>
            </a:r>
            <a:r>
              <a:rPr sz="2176" i="1" spc="67" dirty="0">
                <a:latin typeface="Trebuchet MS"/>
                <a:cs typeface="Trebuchet MS"/>
              </a:rPr>
              <a:t>s</a:t>
            </a:r>
            <a:r>
              <a:rPr sz="2176" spc="-8" dirty="0">
                <a:latin typeface="Calibri"/>
                <a:cs typeface="Calibri"/>
              </a:rPr>
              <a:t>,</a:t>
            </a:r>
            <a:r>
              <a:rPr sz="2176" spc="-109" dirty="0">
                <a:latin typeface="Calibri"/>
                <a:cs typeface="Calibri"/>
              </a:rPr>
              <a:t> </a:t>
            </a:r>
            <a:r>
              <a:rPr sz="2176" i="1" spc="84" dirty="0">
                <a:latin typeface="Trebuchet MS"/>
                <a:cs typeface="Trebuchet MS"/>
              </a:rPr>
              <a:t>A</a:t>
            </a:r>
            <a:r>
              <a:rPr sz="2176" i="1" spc="-51" baseline="-11904" dirty="0">
                <a:latin typeface="Trebuchet MS"/>
                <a:cs typeface="Trebuchet MS"/>
              </a:rPr>
              <a:t>t</a:t>
            </a:r>
            <a:r>
              <a:rPr sz="2176" i="1" baseline="-11904" dirty="0">
                <a:latin typeface="Trebuchet MS"/>
                <a:cs typeface="Trebuchet MS"/>
              </a:rPr>
              <a:t> </a:t>
            </a:r>
            <a:r>
              <a:rPr sz="2176" i="1" spc="-74" baseline="-11904" dirty="0">
                <a:latin typeface="Trebuchet MS"/>
                <a:cs typeface="Trebuchet MS"/>
              </a:rPr>
              <a:t> </a:t>
            </a:r>
            <a:r>
              <a:rPr sz="2176" spc="-17" dirty="0">
                <a:latin typeface="Georgia"/>
                <a:cs typeface="Georgia"/>
              </a:rPr>
              <a:t>=</a:t>
            </a:r>
            <a:r>
              <a:rPr sz="2176" spc="59" dirty="0">
                <a:latin typeface="Georgia"/>
                <a:cs typeface="Georgia"/>
              </a:rPr>
              <a:t> </a:t>
            </a:r>
            <a:r>
              <a:rPr sz="2176" i="1" spc="-67" dirty="0">
                <a:latin typeface="Trebuchet MS"/>
                <a:cs typeface="Trebuchet MS"/>
              </a:rPr>
              <a:t>a</a:t>
            </a:r>
            <a:r>
              <a:rPr sz="2176" spc="8" dirty="0">
                <a:latin typeface="Lucida Sans Unicode"/>
                <a:cs typeface="Lucida Sans Unicode"/>
              </a:rPr>
              <a:t>]</a:t>
            </a:r>
            <a:endParaRPr sz="2176" dirty="0">
              <a:latin typeface="Lucida Sans Unicode"/>
              <a:cs typeface="Lucida Sans Unicode"/>
            </a:endParaRPr>
          </a:p>
          <a:p>
            <a:pPr marL="373922" indent="-310942">
              <a:spcBef>
                <a:spcPts val="1731"/>
              </a:spcBef>
              <a:buClr>
                <a:srgbClr val="3333B2"/>
              </a:buClr>
              <a:buSzPct val="110526"/>
              <a:buFont typeface="Arial" panose="020B0604020202020204" pitchFamily="34" charset="0"/>
              <a:buChar char="•"/>
              <a:tabLst>
                <a:tab pos="319168" algn="l"/>
              </a:tabLst>
            </a:pPr>
            <a:r>
              <a:rPr sz="1814" spc="-34" dirty="0">
                <a:latin typeface="Georgia"/>
                <a:cs typeface="Georgia"/>
              </a:rPr>
              <a:t>A</a:t>
            </a:r>
            <a:r>
              <a:rPr sz="1814" spc="67" dirty="0">
                <a:latin typeface="Georgia"/>
                <a:cs typeface="Georgia"/>
              </a:rPr>
              <a:t> </a:t>
            </a:r>
            <a:r>
              <a:rPr sz="1814" spc="-17" dirty="0">
                <a:latin typeface="Georgia"/>
                <a:cs typeface="Georgia"/>
              </a:rPr>
              <a:t>model</a:t>
            </a:r>
            <a:r>
              <a:rPr sz="1814" spc="67" dirty="0">
                <a:latin typeface="Georgia"/>
                <a:cs typeface="Georgia"/>
              </a:rPr>
              <a:t> </a:t>
            </a:r>
            <a:r>
              <a:rPr sz="1814" dirty="0">
                <a:latin typeface="Georgia"/>
                <a:cs typeface="Georgia"/>
              </a:rPr>
              <a:t>does</a:t>
            </a:r>
            <a:r>
              <a:rPr sz="1814" spc="67" dirty="0">
                <a:latin typeface="Georgia"/>
                <a:cs typeface="Georgia"/>
              </a:rPr>
              <a:t> </a:t>
            </a:r>
            <a:r>
              <a:rPr sz="1814" spc="-17" dirty="0">
                <a:latin typeface="Georgia"/>
                <a:cs typeface="Georgia"/>
              </a:rPr>
              <a:t>not</a:t>
            </a:r>
            <a:r>
              <a:rPr sz="1814" spc="67" dirty="0">
                <a:latin typeface="Georgia"/>
                <a:cs typeface="Georgia"/>
              </a:rPr>
              <a:t> </a:t>
            </a:r>
            <a:r>
              <a:rPr sz="1814" spc="-8" dirty="0">
                <a:latin typeface="Georgia"/>
                <a:cs typeface="Georgia"/>
              </a:rPr>
              <a:t>immediately</a:t>
            </a:r>
            <a:r>
              <a:rPr sz="1814" spc="67" dirty="0">
                <a:latin typeface="Georgia"/>
                <a:cs typeface="Georgia"/>
              </a:rPr>
              <a:t> </a:t>
            </a:r>
            <a:r>
              <a:rPr sz="1814" spc="-8" dirty="0">
                <a:latin typeface="Georgia"/>
                <a:cs typeface="Georgia"/>
              </a:rPr>
              <a:t>give</a:t>
            </a:r>
            <a:r>
              <a:rPr sz="1814" spc="67" dirty="0">
                <a:latin typeface="Georgia"/>
                <a:cs typeface="Georgia"/>
              </a:rPr>
              <a:t> </a:t>
            </a:r>
            <a:r>
              <a:rPr sz="1814" spc="-25" dirty="0">
                <a:latin typeface="Georgia"/>
                <a:cs typeface="Georgia"/>
              </a:rPr>
              <a:t>us</a:t>
            </a:r>
            <a:r>
              <a:rPr sz="1814" spc="67" dirty="0">
                <a:latin typeface="Georgia"/>
                <a:cs typeface="Georgia"/>
              </a:rPr>
              <a:t> </a:t>
            </a:r>
            <a:r>
              <a:rPr sz="1814" spc="17" dirty="0">
                <a:latin typeface="Georgia"/>
                <a:cs typeface="Georgia"/>
              </a:rPr>
              <a:t>a</a:t>
            </a:r>
            <a:r>
              <a:rPr sz="1814" spc="75" dirty="0">
                <a:latin typeface="Georgia"/>
                <a:cs typeface="Georgia"/>
              </a:rPr>
              <a:t> </a:t>
            </a:r>
            <a:r>
              <a:rPr sz="1814" spc="8" dirty="0">
                <a:latin typeface="Georgia"/>
                <a:cs typeface="Georgia"/>
              </a:rPr>
              <a:t>good</a:t>
            </a:r>
            <a:r>
              <a:rPr sz="1814" spc="67" dirty="0">
                <a:latin typeface="Georgia"/>
                <a:cs typeface="Georgia"/>
              </a:rPr>
              <a:t> </a:t>
            </a:r>
            <a:r>
              <a:rPr sz="1814" spc="-8" dirty="0">
                <a:latin typeface="Georgia"/>
                <a:cs typeface="Georgia"/>
              </a:rPr>
              <a:t>policy</a:t>
            </a:r>
            <a:r>
              <a:rPr sz="1814" spc="67" dirty="0">
                <a:latin typeface="Georgia"/>
                <a:cs typeface="Georgia"/>
              </a:rPr>
              <a:t> </a:t>
            </a:r>
            <a:r>
              <a:rPr sz="1814" spc="-84" dirty="0">
                <a:latin typeface="Georgia"/>
                <a:cs typeface="Georgia"/>
              </a:rPr>
              <a:t>-</a:t>
            </a:r>
            <a:r>
              <a:rPr sz="1814" spc="67" dirty="0">
                <a:latin typeface="Georgia"/>
                <a:cs typeface="Georgia"/>
              </a:rPr>
              <a:t> </a:t>
            </a:r>
            <a:r>
              <a:rPr sz="1814" spc="25" dirty="0">
                <a:latin typeface="Georgia"/>
                <a:cs typeface="Georgia"/>
              </a:rPr>
              <a:t>we</a:t>
            </a:r>
            <a:r>
              <a:rPr sz="1814" spc="67" dirty="0">
                <a:latin typeface="Georgia"/>
                <a:cs typeface="Georgia"/>
              </a:rPr>
              <a:t> </a:t>
            </a:r>
            <a:r>
              <a:rPr sz="1814" dirty="0">
                <a:latin typeface="Georgia"/>
                <a:cs typeface="Georgia"/>
              </a:rPr>
              <a:t>would</a:t>
            </a:r>
            <a:r>
              <a:rPr sz="1814" spc="67" dirty="0">
                <a:latin typeface="Georgia"/>
                <a:cs typeface="Georgia"/>
              </a:rPr>
              <a:t> </a:t>
            </a:r>
            <a:r>
              <a:rPr sz="1814" spc="-17" dirty="0">
                <a:latin typeface="Georgia"/>
                <a:cs typeface="Georgia"/>
              </a:rPr>
              <a:t>still</a:t>
            </a:r>
            <a:r>
              <a:rPr sz="1814" spc="67" dirty="0">
                <a:latin typeface="Georgia"/>
                <a:cs typeface="Georgia"/>
              </a:rPr>
              <a:t> </a:t>
            </a:r>
            <a:r>
              <a:rPr sz="1814" dirty="0">
                <a:latin typeface="Georgia"/>
                <a:cs typeface="Georgia"/>
              </a:rPr>
              <a:t>need</a:t>
            </a:r>
            <a:r>
              <a:rPr sz="1814" spc="75" dirty="0">
                <a:latin typeface="Georgia"/>
                <a:cs typeface="Georgia"/>
              </a:rPr>
              <a:t> </a:t>
            </a:r>
            <a:r>
              <a:rPr sz="1814" spc="-8" dirty="0">
                <a:latin typeface="Georgia"/>
                <a:cs typeface="Georgia"/>
              </a:rPr>
              <a:t>to</a:t>
            </a:r>
            <a:r>
              <a:rPr sz="1814" spc="67" dirty="0">
                <a:latin typeface="Georgia"/>
                <a:cs typeface="Georgia"/>
              </a:rPr>
              <a:t> </a:t>
            </a:r>
            <a:r>
              <a:rPr sz="1814" spc="-8" dirty="0">
                <a:latin typeface="Georgia"/>
                <a:cs typeface="Georgia"/>
              </a:rPr>
              <a:t>plan</a:t>
            </a:r>
            <a:endParaRPr lang="en-US" sz="1814" spc="-8" dirty="0">
              <a:latin typeface="Georgia"/>
              <a:cs typeface="Georgia"/>
            </a:endParaRPr>
          </a:p>
          <a:p>
            <a:pPr marL="373922" indent="-310942">
              <a:spcBef>
                <a:spcPts val="1731"/>
              </a:spcBef>
              <a:buClr>
                <a:srgbClr val="3333B2"/>
              </a:buClr>
              <a:buSzPct val="110526"/>
              <a:buFont typeface="Arial" panose="020B0604020202020204" pitchFamily="34" charset="0"/>
              <a:buChar char="•"/>
              <a:tabLst>
                <a:tab pos="319168" algn="l"/>
              </a:tabLst>
            </a:pPr>
            <a:endParaRPr sz="1814"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1814" spc="-75" dirty="0">
                <a:latin typeface="Georgia"/>
                <a:cs typeface="Georgia"/>
              </a:rPr>
              <a:t>We</a:t>
            </a:r>
            <a:r>
              <a:rPr sz="1814" spc="51" dirty="0">
                <a:latin typeface="Georgia"/>
                <a:cs typeface="Georgia"/>
              </a:rPr>
              <a:t> </a:t>
            </a:r>
            <a:r>
              <a:rPr sz="1814" dirty="0">
                <a:latin typeface="Georgia"/>
                <a:cs typeface="Georgia"/>
              </a:rPr>
              <a:t>could</a:t>
            </a:r>
            <a:r>
              <a:rPr sz="1814" spc="59" dirty="0">
                <a:latin typeface="Georgia"/>
                <a:cs typeface="Georgia"/>
              </a:rPr>
              <a:t> </a:t>
            </a:r>
            <a:r>
              <a:rPr sz="1814" spc="-17" dirty="0">
                <a:latin typeface="Georgia"/>
                <a:cs typeface="Georgia"/>
              </a:rPr>
              <a:t>also</a:t>
            </a:r>
            <a:r>
              <a:rPr sz="1814" spc="51" dirty="0">
                <a:latin typeface="Georgia"/>
                <a:cs typeface="Georgia"/>
              </a:rPr>
              <a:t> </a:t>
            </a:r>
            <a:r>
              <a:rPr sz="1814" spc="-17" dirty="0">
                <a:latin typeface="Georgia"/>
                <a:cs typeface="Georgia"/>
              </a:rPr>
              <a:t>consider</a:t>
            </a:r>
            <a:r>
              <a:rPr sz="1814" spc="59" dirty="0">
                <a:latin typeface="Georgia"/>
                <a:cs typeface="Georgia"/>
              </a:rPr>
              <a:t> </a:t>
            </a:r>
            <a:r>
              <a:rPr sz="1814" b="1" dirty="0">
                <a:solidFill>
                  <a:srgbClr val="0046FF"/>
                </a:solidFill>
                <a:latin typeface="Cambria"/>
                <a:cs typeface="Cambria"/>
              </a:rPr>
              <a:t>stochastic</a:t>
            </a:r>
            <a:r>
              <a:rPr sz="1814" b="1" spc="92" dirty="0">
                <a:solidFill>
                  <a:srgbClr val="0046FF"/>
                </a:solidFill>
                <a:latin typeface="Cambria"/>
                <a:cs typeface="Cambria"/>
              </a:rPr>
              <a:t> </a:t>
            </a:r>
            <a:r>
              <a:rPr sz="1814" spc="8" dirty="0">
                <a:latin typeface="Georgia"/>
                <a:cs typeface="Georgia"/>
              </a:rPr>
              <a:t>(</a:t>
            </a:r>
            <a:r>
              <a:rPr sz="1814" b="1" spc="8" dirty="0">
                <a:solidFill>
                  <a:srgbClr val="0046FF"/>
                </a:solidFill>
                <a:latin typeface="Cambria"/>
                <a:cs typeface="Cambria"/>
              </a:rPr>
              <a:t>generative</a:t>
            </a:r>
            <a:r>
              <a:rPr sz="1814" spc="8" dirty="0">
                <a:latin typeface="Georgia"/>
                <a:cs typeface="Georgia"/>
              </a:rPr>
              <a:t>)</a:t>
            </a:r>
            <a:r>
              <a:rPr sz="1814" spc="51" dirty="0">
                <a:latin typeface="Georgia"/>
                <a:cs typeface="Georgia"/>
              </a:rPr>
              <a:t> </a:t>
            </a:r>
            <a:r>
              <a:rPr sz="1814" spc="-17" dirty="0">
                <a:latin typeface="Georgia"/>
                <a:cs typeface="Georgia"/>
              </a:rPr>
              <a:t>models</a:t>
            </a:r>
            <a:endParaRPr sz="1814" dirty="0">
              <a:latin typeface="Georgia"/>
              <a:cs typeface="Georgia"/>
            </a:endParaRPr>
          </a:p>
        </p:txBody>
      </p:sp>
      <p:pic>
        <p:nvPicPr>
          <p:cNvPr id="4" name="Picture 3"/>
          <p:cNvPicPr>
            <a:picLocks noChangeAspect="1"/>
          </p:cNvPicPr>
          <p:nvPr/>
        </p:nvPicPr>
        <p:blipFill>
          <a:blip r:embed="rId2"/>
          <a:stretch>
            <a:fillRect/>
          </a:stretch>
        </p:blipFill>
        <p:spPr>
          <a:xfrm>
            <a:off x="4410894" y="3007457"/>
            <a:ext cx="5070596" cy="661111"/>
          </a:xfrm>
          <a:prstGeom prst="rect">
            <a:avLst/>
          </a:prstGeom>
        </p:spPr>
      </p:pic>
      <p:pic>
        <p:nvPicPr>
          <p:cNvPr id="5" name="Picture 4"/>
          <p:cNvPicPr>
            <a:picLocks noChangeAspect="1"/>
          </p:cNvPicPr>
          <p:nvPr/>
        </p:nvPicPr>
        <p:blipFill>
          <a:blip r:embed="rId3"/>
          <a:stretch>
            <a:fillRect/>
          </a:stretch>
        </p:blipFill>
        <p:spPr>
          <a:xfrm>
            <a:off x="2846952" y="2759394"/>
            <a:ext cx="278956" cy="295625"/>
          </a:xfrm>
          <a:prstGeom prst="rect">
            <a:avLst/>
          </a:prstGeom>
        </p:spPr>
      </p:pic>
      <p:pic>
        <p:nvPicPr>
          <p:cNvPr id="6" name="Picture 5"/>
          <p:cNvPicPr>
            <a:picLocks noChangeAspect="1"/>
          </p:cNvPicPr>
          <p:nvPr/>
        </p:nvPicPr>
        <p:blipFill>
          <a:blip r:embed="rId4"/>
          <a:stretch>
            <a:fillRect/>
          </a:stretch>
        </p:blipFill>
        <p:spPr>
          <a:xfrm>
            <a:off x="4480530" y="4064188"/>
            <a:ext cx="952821" cy="466693"/>
          </a:xfrm>
          <a:prstGeom prst="rect">
            <a:avLst/>
          </a:prstGeom>
        </p:spPr>
      </p:pic>
      <p:pic>
        <p:nvPicPr>
          <p:cNvPr id="7" name="Picture 6"/>
          <p:cNvPicPr>
            <a:picLocks noChangeAspect="1"/>
          </p:cNvPicPr>
          <p:nvPr/>
        </p:nvPicPr>
        <p:blipFill>
          <a:blip r:embed="rId5"/>
          <a:stretch>
            <a:fillRect/>
          </a:stretch>
        </p:blipFill>
        <p:spPr>
          <a:xfrm>
            <a:off x="2778025" y="3704440"/>
            <a:ext cx="270100" cy="284368"/>
          </a:xfrm>
          <a:prstGeom prst="rect">
            <a:avLst/>
          </a:prstGeom>
        </p:spPr>
      </p:pic>
      <p:sp>
        <p:nvSpPr>
          <p:cNvPr id="8" name="Rectangle 7">
            <a:extLst>
              <a:ext uri="{FF2B5EF4-FFF2-40B4-BE49-F238E27FC236}">
                <a16:creationId xmlns:a16="http://schemas.microsoft.com/office/drawing/2014/main" id="{B4BA5D1E-A16E-528D-C6C4-80415203078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FC87D51-8564-3BF6-E148-B46110C666F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0" name="Graphic 21">
            <a:extLst>
              <a:ext uri="{FF2B5EF4-FFF2-40B4-BE49-F238E27FC236}">
                <a16:creationId xmlns:a16="http://schemas.microsoft.com/office/drawing/2014/main" id="{D6CD182C-187B-0FBD-937B-8C9A527B1F8F}"/>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334164058"/>
      </p:ext>
    </p:extLst>
  </p:cSld>
  <p:clrMapOvr>
    <a:masterClrMapping/>
  </p:clrMapOvr>
  <p:transition>
    <p:cut/>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450086" y="964537"/>
            <a:ext cx="3161463" cy="421371"/>
          </a:xfrm>
          <a:prstGeom prst="rect">
            <a:avLst/>
          </a:prstGeom>
        </p:spPr>
        <p:txBody>
          <a:bodyPr vert="horz" wrap="square" lIns="0" tIns="19214" rIns="0" bIns="0" rtlCol="0" anchor="ctr">
            <a:spAutoFit/>
          </a:bodyPr>
          <a:lstStyle/>
          <a:p>
            <a:pPr marL="21349">
              <a:spcBef>
                <a:spcPts val="151"/>
              </a:spcBef>
            </a:pPr>
            <a:r>
              <a:rPr sz="2902" spc="-25" dirty="0">
                <a:solidFill>
                  <a:srgbClr val="3333B2"/>
                </a:solidFill>
                <a:latin typeface="Georgia"/>
                <a:cs typeface="Georgia"/>
              </a:rPr>
              <a:t>Maze </a:t>
            </a:r>
            <a:r>
              <a:rPr sz="2902" spc="-59" dirty="0">
                <a:solidFill>
                  <a:srgbClr val="3333B2"/>
                </a:solidFill>
                <a:latin typeface="Georgia"/>
                <a:cs typeface="Georgia"/>
              </a:rPr>
              <a:t>Example</a:t>
            </a:r>
            <a:endParaRPr sz="2902" dirty="0">
              <a:latin typeface="Georgia"/>
              <a:cs typeface="Georgia"/>
            </a:endParaRPr>
          </a:p>
        </p:txBody>
      </p:sp>
      <p:grpSp>
        <p:nvGrpSpPr>
          <p:cNvPr id="3" name="object 3"/>
          <p:cNvGrpSpPr/>
          <p:nvPr/>
        </p:nvGrpSpPr>
        <p:grpSpPr>
          <a:xfrm>
            <a:off x="2099995" y="1816119"/>
            <a:ext cx="3381689" cy="3381689"/>
            <a:chOff x="505779" y="662963"/>
            <a:chExt cx="2011680" cy="2011680"/>
          </a:xfrm>
        </p:grpSpPr>
        <p:pic>
          <p:nvPicPr>
            <p:cNvPr id="4" name="object 4"/>
            <p:cNvPicPr/>
            <p:nvPr/>
          </p:nvPicPr>
          <p:blipFill>
            <a:blip r:embed="rId2" cstate="print"/>
            <a:stretch>
              <a:fillRect/>
            </a:stretch>
          </p:blipFill>
          <p:spPr>
            <a:xfrm>
              <a:off x="505779" y="662963"/>
              <a:ext cx="380615" cy="380615"/>
            </a:xfrm>
            <a:prstGeom prst="rect">
              <a:avLst/>
            </a:prstGeom>
          </p:spPr>
        </p:pic>
        <p:pic>
          <p:nvPicPr>
            <p:cNvPr id="5" name="object 5"/>
            <p:cNvPicPr/>
            <p:nvPr/>
          </p:nvPicPr>
          <p:blipFill>
            <a:blip r:embed="rId2" cstate="print"/>
            <a:stretch>
              <a:fillRect/>
            </a:stretch>
          </p:blipFill>
          <p:spPr>
            <a:xfrm>
              <a:off x="738773" y="662963"/>
              <a:ext cx="380615" cy="380615"/>
            </a:xfrm>
            <a:prstGeom prst="rect">
              <a:avLst/>
            </a:prstGeom>
          </p:spPr>
        </p:pic>
        <p:pic>
          <p:nvPicPr>
            <p:cNvPr id="6" name="object 6"/>
            <p:cNvPicPr/>
            <p:nvPr/>
          </p:nvPicPr>
          <p:blipFill>
            <a:blip r:embed="rId2" cstate="print"/>
            <a:stretch>
              <a:fillRect/>
            </a:stretch>
          </p:blipFill>
          <p:spPr>
            <a:xfrm>
              <a:off x="971790" y="662963"/>
              <a:ext cx="380615" cy="380615"/>
            </a:xfrm>
            <a:prstGeom prst="rect">
              <a:avLst/>
            </a:prstGeom>
          </p:spPr>
        </p:pic>
        <p:pic>
          <p:nvPicPr>
            <p:cNvPr id="7" name="object 7"/>
            <p:cNvPicPr/>
            <p:nvPr/>
          </p:nvPicPr>
          <p:blipFill>
            <a:blip r:embed="rId2" cstate="print"/>
            <a:stretch>
              <a:fillRect/>
            </a:stretch>
          </p:blipFill>
          <p:spPr>
            <a:xfrm>
              <a:off x="1204784" y="662963"/>
              <a:ext cx="380615" cy="380615"/>
            </a:xfrm>
            <a:prstGeom prst="rect">
              <a:avLst/>
            </a:prstGeom>
          </p:spPr>
        </p:pic>
        <p:pic>
          <p:nvPicPr>
            <p:cNvPr id="8" name="object 8"/>
            <p:cNvPicPr/>
            <p:nvPr/>
          </p:nvPicPr>
          <p:blipFill>
            <a:blip r:embed="rId2" cstate="print"/>
            <a:stretch>
              <a:fillRect/>
            </a:stretch>
          </p:blipFill>
          <p:spPr>
            <a:xfrm>
              <a:off x="1437802" y="662963"/>
              <a:ext cx="380615" cy="380615"/>
            </a:xfrm>
            <a:prstGeom prst="rect">
              <a:avLst/>
            </a:prstGeom>
          </p:spPr>
        </p:pic>
        <p:pic>
          <p:nvPicPr>
            <p:cNvPr id="9" name="object 9"/>
            <p:cNvPicPr/>
            <p:nvPr/>
          </p:nvPicPr>
          <p:blipFill>
            <a:blip r:embed="rId2" cstate="print"/>
            <a:stretch>
              <a:fillRect/>
            </a:stretch>
          </p:blipFill>
          <p:spPr>
            <a:xfrm>
              <a:off x="1670795" y="662963"/>
              <a:ext cx="380615" cy="380615"/>
            </a:xfrm>
            <a:prstGeom prst="rect">
              <a:avLst/>
            </a:prstGeom>
          </p:spPr>
        </p:pic>
        <p:pic>
          <p:nvPicPr>
            <p:cNvPr id="10" name="object 10"/>
            <p:cNvPicPr/>
            <p:nvPr/>
          </p:nvPicPr>
          <p:blipFill>
            <a:blip r:embed="rId2" cstate="print"/>
            <a:stretch>
              <a:fillRect/>
            </a:stretch>
          </p:blipFill>
          <p:spPr>
            <a:xfrm>
              <a:off x="1903788" y="662963"/>
              <a:ext cx="380615" cy="380615"/>
            </a:xfrm>
            <a:prstGeom prst="rect">
              <a:avLst/>
            </a:prstGeom>
          </p:spPr>
        </p:pic>
        <p:pic>
          <p:nvPicPr>
            <p:cNvPr id="11" name="object 11"/>
            <p:cNvPicPr/>
            <p:nvPr/>
          </p:nvPicPr>
          <p:blipFill>
            <a:blip r:embed="rId2" cstate="print"/>
            <a:stretch>
              <a:fillRect/>
            </a:stretch>
          </p:blipFill>
          <p:spPr>
            <a:xfrm>
              <a:off x="2136807" y="662963"/>
              <a:ext cx="380615" cy="380615"/>
            </a:xfrm>
            <a:prstGeom prst="rect">
              <a:avLst/>
            </a:prstGeom>
          </p:spPr>
        </p:pic>
        <p:pic>
          <p:nvPicPr>
            <p:cNvPr id="12" name="object 12"/>
            <p:cNvPicPr/>
            <p:nvPr/>
          </p:nvPicPr>
          <p:blipFill>
            <a:blip r:embed="rId2" cstate="print"/>
            <a:stretch>
              <a:fillRect/>
            </a:stretch>
          </p:blipFill>
          <p:spPr>
            <a:xfrm>
              <a:off x="505779" y="895956"/>
              <a:ext cx="380615" cy="380615"/>
            </a:xfrm>
            <a:prstGeom prst="rect">
              <a:avLst/>
            </a:prstGeom>
          </p:spPr>
        </p:pic>
        <p:pic>
          <p:nvPicPr>
            <p:cNvPr id="13" name="object 13"/>
            <p:cNvPicPr/>
            <p:nvPr/>
          </p:nvPicPr>
          <p:blipFill>
            <a:blip r:embed="rId2" cstate="print"/>
            <a:stretch>
              <a:fillRect/>
            </a:stretch>
          </p:blipFill>
          <p:spPr>
            <a:xfrm>
              <a:off x="738773" y="895956"/>
              <a:ext cx="380615" cy="380615"/>
            </a:xfrm>
            <a:prstGeom prst="rect">
              <a:avLst/>
            </a:prstGeom>
          </p:spPr>
        </p:pic>
        <p:pic>
          <p:nvPicPr>
            <p:cNvPr id="14" name="object 14"/>
            <p:cNvPicPr/>
            <p:nvPr/>
          </p:nvPicPr>
          <p:blipFill>
            <a:blip r:embed="rId2" cstate="print"/>
            <a:stretch>
              <a:fillRect/>
            </a:stretch>
          </p:blipFill>
          <p:spPr>
            <a:xfrm>
              <a:off x="971790" y="895956"/>
              <a:ext cx="380615" cy="380615"/>
            </a:xfrm>
            <a:prstGeom prst="rect">
              <a:avLst/>
            </a:prstGeom>
          </p:spPr>
        </p:pic>
        <p:pic>
          <p:nvPicPr>
            <p:cNvPr id="15" name="object 15"/>
            <p:cNvPicPr/>
            <p:nvPr/>
          </p:nvPicPr>
          <p:blipFill>
            <a:blip r:embed="rId2" cstate="print"/>
            <a:stretch>
              <a:fillRect/>
            </a:stretch>
          </p:blipFill>
          <p:spPr>
            <a:xfrm>
              <a:off x="1204784" y="895956"/>
              <a:ext cx="380615" cy="380615"/>
            </a:xfrm>
            <a:prstGeom prst="rect">
              <a:avLst/>
            </a:prstGeom>
          </p:spPr>
        </p:pic>
        <p:pic>
          <p:nvPicPr>
            <p:cNvPr id="16" name="object 16"/>
            <p:cNvPicPr/>
            <p:nvPr/>
          </p:nvPicPr>
          <p:blipFill>
            <a:blip r:embed="rId2" cstate="print"/>
            <a:stretch>
              <a:fillRect/>
            </a:stretch>
          </p:blipFill>
          <p:spPr>
            <a:xfrm>
              <a:off x="1437802" y="895956"/>
              <a:ext cx="380615" cy="380615"/>
            </a:xfrm>
            <a:prstGeom prst="rect">
              <a:avLst/>
            </a:prstGeom>
          </p:spPr>
        </p:pic>
        <p:pic>
          <p:nvPicPr>
            <p:cNvPr id="17" name="object 17"/>
            <p:cNvPicPr/>
            <p:nvPr/>
          </p:nvPicPr>
          <p:blipFill>
            <a:blip r:embed="rId2" cstate="print"/>
            <a:stretch>
              <a:fillRect/>
            </a:stretch>
          </p:blipFill>
          <p:spPr>
            <a:xfrm>
              <a:off x="1670795" y="895956"/>
              <a:ext cx="380615" cy="380615"/>
            </a:xfrm>
            <a:prstGeom prst="rect">
              <a:avLst/>
            </a:prstGeom>
          </p:spPr>
        </p:pic>
        <p:pic>
          <p:nvPicPr>
            <p:cNvPr id="18" name="object 18"/>
            <p:cNvPicPr/>
            <p:nvPr/>
          </p:nvPicPr>
          <p:blipFill>
            <a:blip r:embed="rId2" cstate="print"/>
            <a:stretch>
              <a:fillRect/>
            </a:stretch>
          </p:blipFill>
          <p:spPr>
            <a:xfrm>
              <a:off x="1903788" y="895956"/>
              <a:ext cx="380615" cy="380615"/>
            </a:xfrm>
            <a:prstGeom prst="rect">
              <a:avLst/>
            </a:prstGeom>
          </p:spPr>
        </p:pic>
        <p:pic>
          <p:nvPicPr>
            <p:cNvPr id="19" name="object 19"/>
            <p:cNvPicPr/>
            <p:nvPr/>
          </p:nvPicPr>
          <p:blipFill>
            <a:blip r:embed="rId2" cstate="print"/>
            <a:stretch>
              <a:fillRect/>
            </a:stretch>
          </p:blipFill>
          <p:spPr>
            <a:xfrm>
              <a:off x="2136807" y="895956"/>
              <a:ext cx="380615" cy="380615"/>
            </a:xfrm>
            <a:prstGeom prst="rect">
              <a:avLst/>
            </a:prstGeom>
          </p:spPr>
        </p:pic>
        <p:pic>
          <p:nvPicPr>
            <p:cNvPr id="20" name="object 20"/>
            <p:cNvPicPr/>
            <p:nvPr/>
          </p:nvPicPr>
          <p:blipFill>
            <a:blip r:embed="rId2" cstate="print"/>
            <a:stretch>
              <a:fillRect/>
            </a:stretch>
          </p:blipFill>
          <p:spPr>
            <a:xfrm>
              <a:off x="505779" y="1128974"/>
              <a:ext cx="380615" cy="380615"/>
            </a:xfrm>
            <a:prstGeom prst="rect">
              <a:avLst/>
            </a:prstGeom>
          </p:spPr>
        </p:pic>
        <p:pic>
          <p:nvPicPr>
            <p:cNvPr id="21" name="object 21"/>
            <p:cNvPicPr/>
            <p:nvPr/>
          </p:nvPicPr>
          <p:blipFill>
            <a:blip r:embed="rId2" cstate="print"/>
            <a:stretch>
              <a:fillRect/>
            </a:stretch>
          </p:blipFill>
          <p:spPr>
            <a:xfrm>
              <a:off x="738773" y="1128974"/>
              <a:ext cx="380615" cy="380615"/>
            </a:xfrm>
            <a:prstGeom prst="rect">
              <a:avLst/>
            </a:prstGeom>
          </p:spPr>
        </p:pic>
        <p:pic>
          <p:nvPicPr>
            <p:cNvPr id="22" name="object 22"/>
            <p:cNvPicPr/>
            <p:nvPr/>
          </p:nvPicPr>
          <p:blipFill>
            <a:blip r:embed="rId2" cstate="print"/>
            <a:stretch>
              <a:fillRect/>
            </a:stretch>
          </p:blipFill>
          <p:spPr>
            <a:xfrm>
              <a:off x="971790" y="1128974"/>
              <a:ext cx="380615" cy="380615"/>
            </a:xfrm>
            <a:prstGeom prst="rect">
              <a:avLst/>
            </a:prstGeom>
          </p:spPr>
        </p:pic>
        <p:pic>
          <p:nvPicPr>
            <p:cNvPr id="23" name="object 23"/>
            <p:cNvPicPr/>
            <p:nvPr/>
          </p:nvPicPr>
          <p:blipFill>
            <a:blip r:embed="rId2" cstate="print"/>
            <a:stretch>
              <a:fillRect/>
            </a:stretch>
          </p:blipFill>
          <p:spPr>
            <a:xfrm>
              <a:off x="1204784" y="1128974"/>
              <a:ext cx="380615" cy="380615"/>
            </a:xfrm>
            <a:prstGeom prst="rect">
              <a:avLst/>
            </a:prstGeom>
          </p:spPr>
        </p:pic>
        <p:pic>
          <p:nvPicPr>
            <p:cNvPr id="24" name="object 24"/>
            <p:cNvPicPr/>
            <p:nvPr/>
          </p:nvPicPr>
          <p:blipFill>
            <a:blip r:embed="rId2" cstate="print"/>
            <a:stretch>
              <a:fillRect/>
            </a:stretch>
          </p:blipFill>
          <p:spPr>
            <a:xfrm>
              <a:off x="1437802" y="1128974"/>
              <a:ext cx="380615" cy="380615"/>
            </a:xfrm>
            <a:prstGeom prst="rect">
              <a:avLst/>
            </a:prstGeom>
          </p:spPr>
        </p:pic>
        <p:pic>
          <p:nvPicPr>
            <p:cNvPr id="25" name="object 25"/>
            <p:cNvPicPr/>
            <p:nvPr/>
          </p:nvPicPr>
          <p:blipFill>
            <a:blip r:embed="rId2" cstate="print"/>
            <a:stretch>
              <a:fillRect/>
            </a:stretch>
          </p:blipFill>
          <p:spPr>
            <a:xfrm>
              <a:off x="1670795" y="1128974"/>
              <a:ext cx="380615" cy="380615"/>
            </a:xfrm>
            <a:prstGeom prst="rect">
              <a:avLst/>
            </a:prstGeom>
          </p:spPr>
        </p:pic>
        <p:pic>
          <p:nvPicPr>
            <p:cNvPr id="26" name="object 26"/>
            <p:cNvPicPr/>
            <p:nvPr/>
          </p:nvPicPr>
          <p:blipFill>
            <a:blip r:embed="rId2" cstate="print"/>
            <a:stretch>
              <a:fillRect/>
            </a:stretch>
          </p:blipFill>
          <p:spPr>
            <a:xfrm>
              <a:off x="1903788" y="1128974"/>
              <a:ext cx="380615" cy="380615"/>
            </a:xfrm>
            <a:prstGeom prst="rect">
              <a:avLst/>
            </a:prstGeom>
          </p:spPr>
        </p:pic>
        <p:pic>
          <p:nvPicPr>
            <p:cNvPr id="27" name="object 27"/>
            <p:cNvPicPr/>
            <p:nvPr/>
          </p:nvPicPr>
          <p:blipFill>
            <a:blip r:embed="rId2" cstate="print"/>
            <a:stretch>
              <a:fillRect/>
            </a:stretch>
          </p:blipFill>
          <p:spPr>
            <a:xfrm>
              <a:off x="2136807" y="1128974"/>
              <a:ext cx="380615" cy="380615"/>
            </a:xfrm>
            <a:prstGeom prst="rect">
              <a:avLst/>
            </a:prstGeom>
          </p:spPr>
        </p:pic>
        <p:pic>
          <p:nvPicPr>
            <p:cNvPr id="28" name="object 28"/>
            <p:cNvPicPr/>
            <p:nvPr/>
          </p:nvPicPr>
          <p:blipFill>
            <a:blip r:embed="rId2" cstate="print"/>
            <a:stretch>
              <a:fillRect/>
            </a:stretch>
          </p:blipFill>
          <p:spPr>
            <a:xfrm>
              <a:off x="505779" y="1361967"/>
              <a:ext cx="380615" cy="380615"/>
            </a:xfrm>
            <a:prstGeom prst="rect">
              <a:avLst/>
            </a:prstGeom>
          </p:spPr>
        </p:pic>
        <p:pic>
          <p:nvPicPr>
            <p:cNvPr id="29" name="object 29"/>
            <p:cNvPicPr/>
            <p:nvPr/>
          </p:nvPicPr>
          <p:blipFill>
            <a:blip r:embed="rId2" cstate="print"/>
            <a:stretch>
              <a:fillRect/>
            </a:stretch>
          </p:blipFill>
          <p:spPr>
            <a:xfrm>
              <a:off x="738773" y="1361967"/>
              <a:ext cx="380615" cy="380615"/>
            </a:xfrm>
            <a:prstGeom prst="rect">
              <a:avLst/>
            </a:prstGeom>
          </p:spPr>
        </p:pic>
        <p:pic>
          <p:nvPicPr>
            <p:cNvPr id="30" name="object 30"/>
            <p:cNvPicPr/>
            <p:nvPr/>
          </p:nvPicPr>
          <p:blipFill>
            <a:blip r:embed="rId2" cstate="print"/>
            <a:stretch>
              <a:fillRect/>
            </a:stretch>
          </p:blipFill>
          <p:spPr>
            <a:xfrm>
              <a:off x="971790" y="1361967"/>
              <a:ext cx="380615" cy="380615"/>
            </a:xfrm>
            <a:prstGeom prst="rect">
              <a:avLst/>
            </a:prstGeom>
          </p:spPr>
        </p:pic>
        <p:pic>
          <p:nvPicPr>
            <p:cNvPr id="31" name="object 31"/>
            <p:cNvPicPr/>
            <p:nvPr/>
          </p:nvPicPr>
          <p:blipFill>
            <a:blip r:embed="rId2" cstate="print"/>
            <a:stretch>
              <a:fillRect/>
            </a:stretch>
          </p:blipFill>
          <p:spPr>
            <a:xfrm>
              <a:off x="1204784" y="1361967"/>
              <a:ext cx="380615" cy="380615"/>
            </a:xfrm>
            <a:prstGeom prst="rect">
              <a:avLst/>
            </a:prstGeom>
          </p:spPr>
        </p:pic>
        <p:pic>
          <p:nvPicPr>
            <p:cNvPr id="32" name="object 32"/>
            <p:cNvPicPr/>
            <p:nvPr/>
          </p:nvPicPr>
          <p:blipFill>
            <a:blip r:embed="rId2" cstate="print"/>
            <a:stretch>
              <a:fillRect/>
            </a:stretch>
          </p:blipFill>
          <p:spPr>
            <a:xfrm>
              <a:off x="1437802" y="1361967"/>
              <a:ext cx="380615" cy="380615"/>
            </a:xfrm>
            <a:prstGeom prst="rect">
              <a:avLst/>
            </a:prstGeom>
          </p:spPr>
        </p:pic>
        <p:pic>
          <p:nvPicPr>
            <p:cNvPr id="33" name="object 33"/>
            <p:cNvPicPr/>
            <p:nvPr/>
          </p:nvPicPr>
          <p:blipFill>
            <a:blip r:embed="rId2" cstate="print"/>
            <a:stretch>
              <a:fillRect/>
            </a:stretch>
          </p:blipFill>
          <p:spPr>
            <a:xfrm>
              <a:off x="1670795" y="1361967"/>
              <a:ext cx="380615" cy="380615"/>
            </a:xfrm>
            <a:prstGeom prst="rect">
              <a:avLst/>
            </a:prstGeom>
          </p:spPr>
        </p:pic>
        <p:pic>
          <p:nvPicPr>
            <p:cNvPr id="34" name="object 34"/>
            <p:cNvPicPr/>
            <p:nvPr/>
          </p:nvPicPr>
          <p:blipFill>
            <a:blip r:embed="rId2" cstate="print"/>
            <a:stretch>
              <a:fillRect/>
            </a:stretch>
          </p:blipFill>
          <p:spPr>
            <a:xfrm>
              <a:off x="1903788" y="1361967"/>
              <a:ext cx="380615" cy="380615"/>
            </a:xfrm>
            <a:prstGeom prst="rect">
              <a:avLst/>
            </a:prstGeom>
          </p:spPr>
        </p:pic>
        <p:pic>
          <p:nvPicPr>
            <p:cNvPr id="35" name="object 35"/>
            <p:cNvPicPr/>
            <p:nvPr/>
          </p:nvPicPr>
          <p:blipFill>
            <a:blip r:embed="rId2" cstate="print"/>
            <a:stretch>
              <a:fillRect/>
            </a:stretch>
          </p:blipFill>
          <p:spPr>
            <a:xfrm>
              <a:off x="2136807" y="1361967"/>
              <a:ext cx="380615" cy="380615"/>
            </a:xfrm>
            <a:prstGeom prst="rect">
              <a:avLst/>
            </a:prstGeom>
          </p:spPr>
        </p:pic>
        <p:pic>
          <p:nvPicPr>
            <p:cNvPr id="36" name="object 36"/>
            <p:cNvPicPr/>
            <p:nvPr/>
          </p:nvPicPr>
          <p:blipFill>
            <a:blip r:embed="rId2" cstate="print"/>
            <a:stretch>
              <a:fillRect/>
            </a:stretch>
          </p:blipFill>
          <p:spPr>
            <a:xfrm>
              <a:off x="505779" y="1594987"/>
              <a:ext cx="380615" cy="380615"/>
            </a:xfrm>
            <a:prstGeom prst="rect">
              <a:avLst/>
            </a:prstGeom>
          </p:spPr>
        </p:pic>
        <p:pic>
          <p:nvPicPr>
            <p:cNvPr id="37" name="object 37"/>
            <p:cNvPicPr/>
            <p:nvPr/>
          </p:nvPicPr>
          <p:blipFill>
            <a:blip r:embed="rId2" cstate="print"/>
            <a:stretch>
              <a:fillRect/>
            </a:stretch>
          </p:blipFill>
          <p:spPr>
            <a:xfrm>
              <a:off x="738773" y="1594987"/>
              <a:ext cx="380615" cy="380615"/>
            </a:xfrm>
            <a:prstGeom prst="rect">
              <a:avLst/>
            </a:prstGeom>
          </p:spPr>
        </p:pic>
        <p:pic>
          <p:nvPicPr>
            <p:cNvPr id="38" name="object 38"/>
            <p:cNvPicPr/>
            <p:nvPr/>
          </p:nvPicPr>
          <p:blipFill>
            <a:blip r:embed="rId2" cstate="print"/>
            <a:stretch>
              <a:fillRect/>
            </a:stretch>
          </p:blipFill>
          <p:spPr>
            <a:xfrm>
              <a:off x="971790" y="1594987"/>
              <a:ext cx="380615" cy="380615"/>
            </a:xfrm>
            <a:prstGeom prst="rect">
              <a:avLst/>
            </a:prstGeom>
          </p:spPr>
        </p:pic>
        <p:pic>
          <p:nvPicPr>
            <p:cNvPr id="39" name="object 39"/>
            <p:cNvPicPr/>
            <p:nvPr/>
          </p:nvPicPr>
          <p:blipFill>
            <a:blip r:embed="rId2" cstate="print"/>
            <a:stretch>
              <a:fillRect/>
            </a:stretch>
          </p:blipFill>
          <p:spPr>
            <a:xfrm>
              <a:off x="1204784" y="1594987"/>
              <a:ext cx="380615" cy="380615"/>
            </a:xfrm>
            <a:prstGeom prst="rect">
              <a:avLst/>
            </a:prstGeom>
          </p:spPr>
        </p:pic>
        <p:pic>
          <p:nvPicPr>
            <p:cNvPr id="40" name="object 40"/>
            <p:cNvPicPr/>
            <p:nvPr/>
          </p:nvPicPr>
          <p:blipFill>
            <a:blip r:embed="rId2" cstate="print"/>
            <a:stretch>
              <a:fillRect/>
            </a:stretch>
          </p:blipFill>
          <p:spPr>
            <a:xfrm>
              <a:off x="1437802" y="1594987"/>
              <a:ext cx="380615" cy="380615"/>
            </a:xfrm>
            <a:prstGeom prst="rect">
              <a:avLst/>
            </a:prstGeom>
          </p:spPr>
        </p:pic>
        <p:pic>
          <p:nvPicPr>
            <p:cNvPr id="41" name="object 41"/>
            <p:cNvPicPr/>
            <p:nvPr/>
          </p:nvPicPr>
          <p:blipFill>
            <a:blip r:embed="rId2" cstate="print"/>
            <a:stretch>
              <a:fillRect/>
            </a:stretch>
          </p:blipFill>
          <p:spPr>
            <a:xfrm>
              <a:off x="1670795" y="1594987"/>
              <a:ext cx="380615" cy="380615"/>
            </a:xfrm>
            <a:prstGeom prst="rect">
              <a:avLst/>
            </a:prstGeom>
          </p:spPr>
        </p:pic>
        <p:pic>
          <p:nvPicPr>
            <p:cNvPr id="42" name="object 42"/>
            <p:cNvPicPr/>
            <p:nvPr/>
          </p:nvPicPr>
          <p:blipFill>
            <a:blip r:embed="rId2" cstate="print"/>
            <a:stretch>
              <a:fillRect/>
            </a:stretch>
          </p:blipFill>
          <p:spPr>
            <a:xfrm>
              <a:off x="1903788" y="1594987"/>
              <a:ext cx="380615" cy="380615"/>
            </a:xfrm>
            <a:prstGeom prst="rect">
              <a:avLst/>
            </a:prstGeom>
          </p:spPr>
        </p:pic>
        <p:pic>
          <p:nvPicPr>
            <p:cNvPr id="43" name="object 43"/>
            <p:cNvPicPr/>
            <p:nvPr/>
          </p:nvPicPr>
          <p:blipFill>
            <a:blip r:embed="rId2" cstate="print"/>
            <a:stretch>
              <a:fillRect/>
            </a:stretch>
          </p:blipFill>
          <p:spPr>
            <a:xfrm>
              <a:off x="2136807" y="1594987"/>
              <a:ext cx="380615" cy="380615"/>
            </a:xfrm>
            <a:prstGeom prst="rect">
              <a:avLst/>
            </a:prstGeom>
          </p:spPr>
        </p:pic>
        <p:pic>
          <p:nvPicPr>
            <p:cNvPr id="44" name="object 44"/>
            <p:cNvPicPr/>
            <p:nvPr/>
          </p:nvPicPr>
          <p:blipFill>
            <a:blip r:embed="rId2" cstate="print"/>
            <a:stretch>
              <a:fillRect/>
            </a:stretch>
          </p:blipFill>
          <p:spPr>
            <a:xfrm>
              <a:off x="505779" y="1827978"/>
              <a:ext cx="380615" cy="380615"/>
            </a:xfrm>
            <a:prstGeom prst="rect">
              <a:avLst/>
            </a:prstGeom>
          </p:spPr>
        </p:pic>
        <p:pic>
          <p:nvPicPr>
            <p:cNvPr id="45" name="object 45"/>
            <p:cNvPicPr/>
            <p:nvPr/>
          </p:nvPicPr>
          <p:blipFill>
            <a:blip r:embed="rId2" cstate="print"/>
            <a:stretch>
              <a:fillRect/>
            </a:stretch>
          </p:blipFill>
          <p:spPr>
            <a:xfrm>
              <a:off x="738773" y="1827978"/>
              <a:ext cx="380615" cy="380615"/>
            </a:xfrm>
            <a:prstGeom prst="rect">
              <a:avLst/>
            </a:prstGeom>
          </p:spPr>
        </p:pic>
        <p:pic>
          <p:nvPicPr>
            <p:cNvPr id="46" name="object 46"/>
            <p:cNvPicPr/>
            <p:nvPr/>
          </p:nvPicPr>
          <p:blipFill>
            <a:blip r:embed="rId2" cstate="print"/>
            <a:stretch>
              <a:fillRect/>
            </a:stretch>
          </p:blipFill>
          <p:spPr>
            <a:xfrm>
              <a:off x="971790" y="1827978"/>
              <a:ext cx="380615" cy="380615"/>
            </a:xfrm>
            <a:prstGeom prst="rect">
              <a:avLst/>
            </a:prstGeom>
          </p:spPr>
        </p:pic>
        <p:pic>
          <p:nvPicPr>
            <p:cNvPr id="47" name="object 47"/>
            <p:cNvPicPr/>
            <p:nvPr/>
          </p:nvPicPr>
          <p:blipFill>
            <a:blip r:embed="rId2" cstate="print"/>
            <a:stretch>
              <a:fillRect/>
            </a:stretch>
          </p:blipFill>
          <p:spPr>
            <a:xfrm>
              <a:off x="1204784" y="1827978"/>
              <a:ext cx="380615" cy="380615"/>
            </a:xfrm>
            <a:prstGeom prst="rect">
              <a:avLst/>
            </a:prstGeom>
          </p:spPr>
        </p:pic>
        <p:pic>
          <p:nvPicPr>
            <p:cNvPr id="48" name="object 48"/>
            <p:cNvPicPr/>
            <p:nvPr/>
          </p:nvPicPr>
          <p:blipFill>
            <a:blip r:embed="rId2" cstate="print"/>
            <a:stretch>
              <a:fillRect/>
            </a:stretch>
          </p:blipFill>
          <p:spPr>
            <a:xfrm>
              <a:off x="1437802" y="1827978"/>
              <a:ext cx="380615" cy="380615"/>
            </a:xfrm>
            <a:prstGeom prst="rect">
              <a:avLst/>
            </a:prstGeom>
          </p:spPr>
        </p:pic>
        <p:pic>
          <p:nvPicPr>
            <p:cNvPr id="49" name="object 49"/>
            <p:cNvPicPr/>
            <p:nvPr/>
          </p:nvPicPr>
          <p:blipFill>
            <a:blip r:embed="rId2" cstate="print"/>
            <a:stretch>
              <a:fillRect/>
            </a:stretch>
          </p:blipFill>
          <p:spPr>
            <a:xfrm>
              <a:off x="1670795" y="1827978"/>
              <a:ext cx="380615" cy="380615"/>
            </a:xfrm>
            <a:prstGeom prst="rect">
              <a:avLst/>
            </a:prstGeom>
          </p:spPr>
        </p:pic>
        <p:pic>
          <p:nvPicPr>
            <p:cNvPr id="50" name="object 50"/>
            <p:cNvPicPr/>
            <p:nvPr/>
          </p:nvPicPr>
          <p:blipFill>
            <a:blip r:embed="rId2" cstate="print"/>
            <a:stretch>
              <a:fillRect/>
            </a:stretch>
          </p:blipFill>
          <p:spPr>
            <a:xfrm>
              <a:off x="1903788" y="1827978"/>
              <a:ext cx="380615" cy="380615"/>
            </a:xfrm>
            <a:prstGeom prst="rect">
              <a:avLst/>
            </a:prstGeom>
          </p:spPr>
        </p:pic>
        <p:pic>
          <p:nvPicPr>
            <p:cNvPr id="51" name="object 51"/>
            <p:cNvPicPr/>
            <p:nvPr/>
          </p:nvPicPr>
          <p:blipFill>
            <a:blip r:embed="rId2" cstate="print"/>
            <a:stretch>
              <a:fillRect/>
            </a:stretch>
          </p:blipFill>
          <p:spPr>
            <a:xfrm>
              <a:off x="2136807" y="1827978"/>
              <a:ext cx="380615" cy="380615"/>
            </a:xfrm>
            <a:prstGeom prst="rect">
              <a:avLst/>
            </a:prstGeom>
          </p:spPr>
        </p:pic>
        <p:pic>
          <p:nvPicPr>
            <p:cNvPr id="52" name="object 52"/>
            <p:cNvPicPr/>
            <p:nvPr/>
          </p:nvPicPr>
          <p:blipFill>
            <a:blip r:embed="rId2" cstate="print"/>
            <a:stretch>
              <a:fillRect/>
            </a:stretch>
          </p:blipFill>
          <p:spPr>
            <a:xfrm>
              <a:off x="505779" y="2060972"/>
              <a:ext cx="380615" cy="380615"/>
            </a:xfrm>
            <a:prstGeom prst="rect">
              <a:avLst/>
            </a:prstGeom>
          </p:spPr>
        </p:pic>
        <p:pic>
          <p:nvPicPr>
            <p:cNvPr id="53" name="object 53"/>
            <p:cNvPicPr/>
            <p:nvPr/>
          </p:nvPicPr>
          <p:blipFill>
            <a:blip r:embed="rId2" cstate="print"/>
            <a:stretch>
              <a:fillRect/>
            </a:stretch>
          </p:blipFill>
          <p:spPr>
            <a:xfrm>
              <a:off x="738773" y="2060972"/>
              <a:ext cx="380615" cy="380615"/>
            </a:xfrm>
            <a:prstGeom prst="rect">
              <a:avLst/>
            </a:prstGeom>
          </p:spPr>
        </p:pic>
        <p:pic>
          <p:nvPicPr>
            <p:cNvPr id="54" name="object 54"/>
            <p:cNvPicPr/>
            <p:nvPr/>
          </p:nvPicPr>
          <p:blipFill>
            <a:blip r:embed="rId2" cstate="print"/>
            <a:stretch>
              <a:fillRect/>
            </a:stretch>
          </p:blipFill>
          <p:spPr>
            <a:xfrm>
              <a:off x="971790" y="2060972"/>
              <a:ext cx="380615" cy="380615"/>
            </a:xfrm>
            <a:prstGeom prst="rect">
              <a:avLst/>
            </a:prstGeom>
          </p:spPr>
        </p:pic>
        <p:pic>
          <p:nvPicPr>
            <p:cNvPr id="55" name="object 55"/>
            <p:cNvPicPr/>
            <p:nvPr/>
          </p:nvPicPr>
          <p:blipFill>
            <a:blip r:embed="rId2" cstate="print"/>
            <a:stretch>
              <a:fillRect/>
            </a:stretch>
          </p:blipFill>
          <p:spPr>
            <a:xfrm>
              <a:off x="1204784" y="2060972"/>
              <a:ext cx="380615" cy="380615"/>
            </a:xfrm>
            <a:prstGeom prst="rect">
              <a:avLst/>
            </a:prstGeom>
          </p:spPr>
        </p:pic>
        <p:pic>
          <p:nvPicPr>
            <p:cNvPr id="56" name="object 56"/>
            <p:cNvPicPr/>
            <p:nvPr/>
          </p:nvPicPr>
          <p:blipFill>
            <a:blip r:embed="rId2" cstate="print"/>
            <a:stretch>
              <a:fillRect/>
            </a:stretch>
          </p:blipFill>
          <p:spPr>
            <a:xfrm>
              <a:off x="1437802" y="2060972"/>
              <a:ext cx="380615" cy="380615"/>
            </a:xfrm>
            <a:prstGeom prst="rect">
              <a:avLst/>
            </a:prstGeom>
          </p:spPr>
        </p:pic>
        <p:pic>
          <p:nvPicPr>
            <p:cNvPr id="57" name="object 57"/>
            <p:cNvPicPr/>
            <p:nvPr/>
          </p:nvPicPr>
          <p:blipFill>
            <a:blip r:embed="rId2" cstate="print"/>
            <a:stretch>
              <a:fillRect/>
            </a:stretch>
          </p:blipFill>
          <p:spPr>
            <a:xfrm>
              <a:off x="1670795" y="2060972"/>
              <a:ext cx="380615" cy="380615"/>
            </a:xfrm>
            <a:prstGeom prst="rect">
              <a:avLst/>
            </a:prstGeom>
          </p:spPr>
        </p:pic>
        <p:pic>
          <p:nvPicPr>
            <p:cNvPr id="58" name="object 58"/>
            <p:cNvPicPr/>
            <p:nvPr/>
          </p:nvPicPr>
          <p:blipFill>
            <a:blip r:embed="rId2" cstate="print"/>
            <a:stretch>
              <a:fillRect/>
            </a:stretch>
          </p:blipFill>
          <p:spPr>
            <a:xfrm>
              <a:off x="1903788" y="2060972"/>
              <a:ext cx="380615" cy="380615"/>
            </a:xfrm>
            <a:prstGeom prst="rect">
              <a:avLst/>
            </a:prstGeom>
          </p:spPr>
        </p:pic>
        <p:pic>
          <p:nvPicPr>
            <p:cNvPr id="59" name="object 59"/>
            <p:cNvPicPr/>
            <p:nvPr/>
          </p:nvPicPr>
          <p:blipFill>
            <a:blip r:embed="rId2" cstate="print"/>
            <a:stretch>
              <a:fillRect/>
            </a:stretch>
          </p:blipFill>
          <p:spPr>
            <a:xfrm>
              <a:off x="2136807" y="2060972"/>
              <a:ext cx="380615" cy="380615"/>
            </a:xfrm>
            <a:prstGeom prst="rect">
              <a:avLst/>
            </a:prstGeom>
          </p:spPr>
        </p:pic>
        <p:pic>
          <p:nvPicPr>
            <p:cNvPr id="60" name="object 60"/>
            <p:cNvPicPr/>
            <p:nvPr/>
          </p:nvPicPr>
          <p:blipFill>
            <a:blip r:embed="rId2" cstate="print"/>
            <a:stretch>
              <a:fillRect/>
            </a:stretch>
          </p:blipFill>
          <p:spPr>
            <a:xfrm>
              <a:off x="505779" y="2293991"/>
              <a:ext cx="380615" cy="380615"/>
            </a:xfrm>
            <a:prstGeom prst="rect">
              <a:avLst/>
            </a:prstGeom>
          </p:spPr>
        </p:pic>
        <p:pic>
          <p:nvPicPr>
            <p:cNvPr id="61" name="object 61"/>
            <p:cNvPicPr/>
            <p:nvPr/>
          </p:nvPicPr>
          <p:blipFill>
            <a:blip r:embed="rId2" cstate="print"/>
            <a:stretch>
              <a:fillRect/>
            </a:stretch>
          </p:blipFill>
          <p:spPr>
            <a:xfrm>
              <a:off x="738773" y="2293991"/>
              <a:ext cx="380615" cy="380615"/>
            </a:xfrm>
            <a:prstGeom prst="rect">
              <a:avLst/>
            </a:prstGeom>
          </p:spPr>
        </p:pic>
        <p:pic>
          <p:nvPicPr>
            <p:cNvPr id="62" name="object 62"/>
            <p:cNvPicPr/>
            <p:nvPr/>
          </p:nvPicPr>
          <p:blipFill>
            <a:blip r:embed="rId2" cstate="print"/>
            <a:stretch>
              <a:fillRect/>
            </a:stretch>
          </p:blipFill>
          <p:spPr>
            <a:xfrm>
              <a:off x="971790" y="2293991"/>
              <a:ext cx="380615" cy="380615"/>
            </a:xfrm>
            <a:prstGeom prst="rect">
              <a:avLst/>
            </a:prstGeom>
          </p:spPr>
        </p:pic>
        <p:pic>
          <p:nvPicPr>
            <p:cNvPr id="63" name="object 63"/>
            <p:cNvPicPr/>
            <p:nvPr/>
          </p:nvPicPr>
          <p:blipFill>
            <a:blip r:embed="rId2" cstate="print"/>
            <a:stretch>
              <a:fillRect/>
            </a:stretch>
          </p:blipFill>
          <p:spPr>
            <a:xfrm>
              <a:off x="1204784" y="2293991"/>
              <a:ext cx="380615" cy="380615"/>
            </a:xfrm>
            <a:prstGeom prst="rect">
              <a:avLst/>
            </a:prstGeom>
          </p:spPr>
        </p:pic>
        <p:pic>
          <p:nvPicPr>
            <p:cNvPr id="64" name="object 64"/>
            <p:cNvPicPr/>
            <p:nvPr/>
          </p:nvPicPr>
          <p:blipFill>
            <a:blip r:embed="rId2" cstate="print"/>
            <a:stretch>
              <a:fillRect/>
            </a:stretch>
          </p:blipFill>
          <p:spPr>
            <a:xfrm>
              <a:off x="1437802" y="2293991"/>
              <a:ext cx="380615" cy="380615"/>
            </a:xfrm>
            <a:prstGeom prst="rect">
              <a:avLst/>
            </a:prstGeom>
          </p:spPr>
        </p:pic>
        <p:pic>
          <p:nvPicPr>
            <p:cNvPr id="65" name="object 65"/>
            <p:cNvPicPr/>
            <p:nvPr/>
          </p:nvPicPr>
          <p:blipFill>
            <a:blip r:embed="rId2" cstate="print"/>
            <a:stretch>
              <a:fillRect/>
            </a:stretch>
          </p:blipFill>
          <p:spPr>
            <a:xfrm>
              <a:off x="1670795" y="2293991"/>
              <a:ext cx="380615" cy="380615"/>
            </a:xfrm>
            <a:prstGeom prst="rect">
              <a:avLst/>
            </a:prstGeom>
          </p:spPr>
        </p:pic>
        <p:pic>
          <p:nvPicPr>
            <p:cNvPr id="66" name="object 66"/>
            <p:cNvPicPr/>
            <p:nvPr/>
          </p:nvPicPr>
          <p:blipFill>
            <a:blip r:embed="rId2" cstate="print"/>
            <a:stretch>
              <a:fillRect/>
            </a:stretch>
          </p:blipFill>
          <p:spPr>
            <a:xfrm>
              <a:off x="1903788" y="2293991"/>
              <a:ext cx="380615" cy="380615"/>
            </a:xfrm>
            <a:prstGeom prst="rect">
              <a:avLst/>
            </a:prstGeom>
          </p:spPr>
        </p:pic>
        <p:pic>
          <p:nvPicPr>
            <p:cNvPr id="67" name="object 67"/>
            <p:cNvPicPr/>
            <p:nvPr/>
          </p:nvPicPr>
          <p:blipFill>
            <a:blip r:embed="rId2" cstate="print"/>
            <a:stretch>
              <a:fillRect/>
            </a:stretch>
          </p:blipFill>
          <p:spPr>
            <a:xfrm>
              <a:off x="2136807" y="2293991"/>
              <a:ext cx="380615" cy="380615"/>
            </a:xfrm>
            <a:prstGeom prst="rect">
              <a:avLst/>
            </a:prstGeom>
          </p:spPr>
        </p:pic>
        <p:sp>
          <p:nvSpPr>
            <p:cNvPr id="68" name="object 68"/>
            <p:cNvSpPr/>
            <p:nvPr/>
          </p:nvSpPr>
          <p:spPr>
            <a:xfrm>
              <a:off x="577965" y="708899"/>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69" name="object 69"/>
            <p:cNvSpPr/>
            <p:nvPr/>
          </p:nvSpPr>
          <p:spPr>
            <a:xfrm>
              <a:off x="577965" y="708899"/>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0" name="object 70"/>
            <p:cNvSpPr/>
            <p:nvPr/>
          </p:nvSpPr>
          <p:spPr>
            <a:xfrm>
              <a:off x="810958"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1" name="object 71"/>
            <p:cNvSpPr/>
            <p:nvPr/>
          </p:nvSpPr>
          <p:spPr>
            <a:xfrm>
              <a:off x="810958"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2" name="object 72"/>
            <p:cNvSpPr/>
            <p:nvPr/>
          </p:nvSpPr>
          <p:spPr>
            <a:xfrm>
              <a:off x="1043976"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3" name="object 73"/>
            <p:cNvSpPr/>
            <p:nvPr/>
          </p:nvSpPr>
          <p:spPr>
            <a:xfrm>
              <a:off x="1043976"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4" name="object 74"/>
            <p:cNvSpPr/>
            <p:nvPr/>
          </p:nvSpPr>
          <p:spPr>
            <a:xfrm>
              <a:off x="1276969"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5" name="object 75"/>
            <p:cNvSpPr/>
            <p:nvPr/>
          </p:nvSpPr>
          <p:spPr>
            <a:xfrm>
              <a:off x="1276969"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6" name="object 76"/>
            <p:cNvSpPr/>
            <p:nvPr/>
          </p:nvSpPr>
          <p:spPr>
            <a:xfrm>
              <a:off x="1509988"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7" name="object 77"/>
            <p:cNvSpPr/>
            <p:nvPr/>
          </p:nvSpPr>
          <p:spPr>
            <a:xfrm>
              <a:off x="1509988"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8" name="object 78"/>
            <p:cNvSpPr/>
            <p:nvPr/>
          </p:nvSpPr>
          <p:spPr>
            <a:xfrm>
              <a:off x="1742980"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9" name="object 79"/>
            <p:cNvSpPr/>
            <p:nvPr/>
          </p:nvSpPr>
          <p:spPr>
            <a:xfrm>
              <a:off x="1742980"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0" name="object 80"/>
            <p:cNvSpPr/>
            <p:nvPr/>
          </p:nvSpPr>
          <p:spPr>
            <a:xfrm>
              <a:off x="1975974"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1" name="object 81"/>
            <p:cNvSpPr/>
            <p:nvPr/>
          </p:nvSpPr>
          <p:spPr>
            <a:xfrm>
              <a:off x="1975974"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2" name="object 82"/>
            <p:cNvSpPr/>
            <p:nvPr/>
          </p:nvSpPr>
          <p:spPr>
            <a:xfrm>
              <a:off x="2208993"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3" name="object 83"/>
            <p:cNvSpPr/>
            <p:nvPr/>
          </p:nvSpPr>
          <p:spPr>
            <a:xfrm>
              <a:off x="2208993"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4" name="object 84"/>
            <p:cNvSpPr/>
            <p:nvPr/>
          </p:nvSpPr>
          <p:spPr>
            <a:xfrm>
              <a:off x="577965" y="94189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5" name="object 85"/>
            <p:cNvSpPr/>
            <p:nvPr/>
          </p:nvSpPr>
          <p:spPr>
            <a:xfrm>
              <a:off x="577965" y="941892"/>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6" name="object 86"/>
            <p:cNvSpPr/>
            <p:nvPr/>
          </p:nvSpPr>
          <p:spPr>
            <a:xfrm>
              <a:off x="810958"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87" name="object 87"/>
            <p:cNvSpPr/>
            <p:nvPr/>
          </p:nvSpPr>
          <p:spPr>
            <a:xfrm>
              <a:off x="810958"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8" name="object 88"/>
            <p:cNvSpPr/>
            <p:nvPr/>
          </p:nvSpPr>
          <p:spPr>
            <a:xfrm>
              <a:off x="1043976"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89" name="object 89"/>
            <p:cNvSpPr/>
            <p:nvPr/>
          </p:nvSpPr>
          <p:spPr>
            <a:xfrm>
              <a:off x="1043976"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0" name="object 90"/>
            <p:cNvSpPr/>
            <p:nvPr/>
          </p:nvSpPr>
          <p:spPr>
            <a:xfrm>
              <a:off x="1276969"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1" name="object 91"/>
            <p:cNvSpPr/>
            <p:nvPr/>
          </p:nvSpPr>
          <p:spPr>
            <a:xfrm>
              <a:off x="1276969"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2" name="object 92"/>
            <p:cNvSpPr/>
            <p:nvPr/>
          </p:nvSpPr>
          <p:spPr>
            <a:xfrm>
              <a:off x="1509988"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3" name="object 93"/>
            <p:cNvSpPr/>
            <p:nvPr/>
          </p:nvSpPr>
          <p:spPr>
            <a:xfrm>
              <a:off x="1509988"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4" name="object 94"/>
            <p:cNvSpPr/>
            <p:nvPr/>
          </p:nvSpPr>
          <p:spPr>
            <a:xfrm>
              <a:off x="1742980"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5" name="object 95"/>
            <p:cNvSpPr/>
            <p:nvPr/>
          </p:nvSpPr>
          <p:spPr>
            <a:xfrm>
              <a:off x="1742980"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6" name="object 96"/>
            <p:cNvSpPr/>
            <p:nvPr/>
          </p:nvSpPr>
          <p:spPr>
            <a:xfrm>
              <a:off x="1975974"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7" name="object 97"/>
            <p:cNvSpPr/>
            <p:nvPr/>
          </p:nvSpPr>
          <p:spPr>
            <a:xfrm>
              <a:off x="1975974"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8" name="object 98"/>
            <p:cNvSpPr/>
            <p:nvPr/>
          </p:nvSpPr>
          <p:spPr>
            <a:xfrm>
              <a:off x="2208993"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99" name="object 99"/>
            <p:cNvSpPr/>
            <p:nvPr/>
          </p:nvSpPr>
          <p:spPr>
            <a:xfrm>
              <a:off x="2208993"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0" name="object 100"/>
            <p:cNvSpPr/>
            <p:nvPr/>
          </p:nvSpPr>
          <p:spPr>
            <a:xfrm>
              <a:off x="577965" y="1174910"/>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1" name="object 101"/>
            <p:cNvSpPr/>
            <p:nvPr/>
          </p:nvSpPr>
          <p:spPr>
            <a:xfrm>
              <a:off x="577965" y="1174910"/>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2" name="object 102"/>
            <p:cNvSpPr/>
            <p:nvPr/>
          </p:nvSpPr>
          <p:spPr>
            <a:xfrm>
              <a:off x="810958"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3" name="object 103"/>
            <p:cNvSpPr/>
            <p:nvPr/>
          </p:nvSpPr>
          <p:spPr>
            <a:xfrm>
              <a:off x="810958"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4" name="object 104"/>
            <p:cNvSpPr/>
            <p:nvPr/>
          </p:nvSpPr>
          <p:spPr>
            <a:xfrm>
              <a:off x="1043976"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05" name="object 105"/>
            <p:cNvSpPr/>
            <p:nvPr/>
          </p:nvSpPr>
          <p:spPr>
            <a:xfrm>
              <a:off x="1043976"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6" name="object 106"/>
            <p:cNvSpPr/>
            <p:nvPr/>
          </p:nvSpPr>
          <p:spPr>
            <a:xfrm>
              <a:off x="1276969"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07" name="object 107"/>
            <p:cNvSpPr/>
            <p:nvPr/>
          </p:nvSpPr>
          <p:spPr>
            <a:xfrm>
              <a:off x="1276969"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8" name="object 108"/>
            <p:cNvSpPr/>
            <p:nvPr/>
          </p:nvSpPr>
          <p:spPr>
            <a:xfrm>
              <a:off x="1509988"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9" name="object 109"/>
            <p:cNvSpPr/>
            <p:nvPr/>
          </p:nvSpPr>
          <p:spPr>
            <a:xfrm>
              <a:off x="1509988"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0" name="object 110"/>
            <p:cNvSpPr/>
            <p:nvPr/>
          </p:nvSpPr>
          <p:spPr>
            <a:xfrm>
              <a:off x="1742980"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1" name="object 111"/>
            <p:cNvSpPr/>
            <p:nvPr/>
          </p:nvSpPr>
          <p:spPr>
            <a:xfrm>
              <a:off x="1742980"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2" name="object 112"/>
            <p:cNvSpPr/>
            <p:nvPr/>
          </p:nvSpPr>
          <p:spPr>
            <a:xfrm>
              <a:off x="1975974"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13" name="object 113"/>
            <p:cNvSpPr/>
            <p:nvPr/>
          </p:nvSpPr>
          <p:spPr>
            <a:xfrm>
              <a:off x="1975974"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4" name="object 114"/>
            <p:cNvSpPr/>
            <p:nvPr/>
          </p:nvSpPr>
          <p:spPr>
            <a:xfrm>
              <a:off x="2208993"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5" name="object 115"/>
            <p:cNvSpPr/>
            <p:nvPr/>
          </p:nvSpPr>
          <p:spPr>
            <a:xfrm>
              <a:off x="2208993"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6" name="object 116"/>
            <p:cNvSpPr/>
            <p:nvPr/>
          </p:nvSpPr>
          <p:spPr>
            <a:xfrm>
              <a:off x="577965" y="140790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7" name="object 117"/>
            <p:cNvSpPr/>
            <p:nvPr/>
          </p:nvSpPr>
          <p:spPr>
            <a:xfrm>
              <a:off x="577965" y="140790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8" name="object 118"/>
            <p:cNvSpPr/>
            <p:nvPr/>
          </p:nvSpPr>
          <p:spPr>
            <a:xfrm>
              <a:off x="810958"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19" name="object 119"/>
            <p:cNvSpPr/>
            <p:nvPr/>
          </p:nvSpPr>
          <p:spPr>
            <a:xfrm>
              <a:off x="810958"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0" name="object 120"/>
            <p:cNvSpPr/>
            <p:nvPr/>
          </p:nvSpPr>
          <p:spPr>
            <a:xfrm>
              <a:off x="1043976"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1" name="object 121"/>
            <p:cNvSpPr/>
            <p:nvPr/>
          </p:nvSpPr>
          <p:spPr>
            <a:xfrm>
              <a:off x="1043976"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2" name="object 122"/>
            <p:cNvSpPr/>
            <p:nvPr/>
          </p:nvSpPr>
          <p:spPr>
            <a:xfrm>
              <a:off x="1276969"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23" name="object 123"/>
            <p:cNvSpPr/>
            <p:nvPr/>
          </p:nvSpPr>
          <p:spPr>
            <a:xfrm>
              <a:off x="1276969"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4" name="object 124"/>
            <p:cNvSpPr/>
            <p:nvPr/>
          </p:nvSpPr>
          <p:spPr>
            <a:xfrm>
              <a:off x="1509988"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25" name="object 125"/>
            <p:cNvSpPr/>
            <p:nvPr/>
          </p:nvSpPr>
          <p:spPr>
            <a:xfrm>
              <a:off x="1509988"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6" name="object 126"/>
            <p:cNvSpPr/>
            <p:nvPr/>
          </p:nvSpPr>
          <p:spPr>
            <a:xfrm>
              <a:off x="1742980"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7" name="object 127"/>
            <p:cNvSpPr/>
            <p:nvPr/>
          </p:nvSpPr>
          <p:spPr>
            <a:xfrm>
              <a:off x="1742980"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8" name="object 128"/>
            <p:cNvSpPr/>
            <p:nvPr/>
          </p:nvSpPr>
          <p:spPr>
            <a:xfrm>
              <a:off x="1975974"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9" name="object 129"/>
            <p:cNvSpPr/>
            <p:nvPr/>
          </p:nvSpPr>
          <p:spPr>
            <a:xfrm>
              <a:off x="1975974"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0" name="object 130"/>
            <p:cNvSpPr/>
            <p:nvPr/>
          </p:nvSpPr>
          <p:spPr>
            <a:xfrm>
              <a:off x="2208993"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1" name="object 131"/>
            <p:cNvSpPr/>
            <p:nvPr/>
          </p:nvSpPr>
          <p:spPr>
            <a:xfrm>
              <a:off x="2208993"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2" name="object 132"/>
            <p:cNvSpPr/>
            <p:nvPr/>
          </p:nvSpPr>
          <p:spPr>
            <a:xfrm>
              <a:off x="577965" y="164092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3" name="object 133"/>
            <p:cNvSpPr/>
            <p:nvPr/>
          </p:nvSpPr>
          <p:spPr>
            <a:xfrm>
              <a:off x="577965" y="1640923"/>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4" name="object 134"/>
            <p:cNvSpPr/>
            <p:nvPr/>
          </p:nvSpPr>
          <p:spPr>
            <a:xfrm>
              <a:off x="810958"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5" name="object 135"/>
            <p:cNvSpPr/>
            <p:nvPr/>
          </p:nvSpPr>
          <p:spPr>
            <a:xfrm>
              <a:off x="810958"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6" name="object 136"/>
            <p:cNvSpPr/>
            <p:nvPr/>
          </p:nvSpPr>
          <p:spPr>
            <a:xfrm>
              <a:off x="1043976"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37" name="object 137"/>
            <p:cNvSpPr/>
            <p:nvPr/>
          </p:nvSpPr>
          <p:spPr>
            <a:xfrm>
              <a:off x="1043976"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8" name="object 138"/>
            <p:cNvSpPr/>
            <p:nvPr/>
          </p:nvSpPr>
          <p:spPr>
            <a:xfrm>
              <a:off x="1276969"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39" name="object 139"/>
            <p:cNvSpPr/>
            <p:nvPr/>
          </p:nvSpPr>
          <p:spPr>
            <a:xfrm>
              <a:off x="1276969"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0" name="object 140"/>
            <p:cNvSpPr/>
            <p:nvPr/>
          </p:nvSpPr>
          <p:spPr>
            <a:xfrm>
              <a:off x="1509988"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1" name="object 141"/>
            <p:cNvSpPr/>
            <p:nvPr/>
          </p:nvSpPr>
          <p:spPr>
            <a:xfrm>
              <a:off x="1509988"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2" name="object 142"/>
            <p:cNvSpPr/>
            <p:nvPr/>
          </p:nvSpPr>
          <p:spPr>
            <a:xfrm>
              <a:off x="1742980"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43" name="object 143"/>
            <p:cNvSpPr/>
            <p:nvPr/>
          </p:nvSpPr>
          <p:spPr>
            <a:xfrm>
              <a:off x="1742980"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4" name="object 144"/>
            <p:cNvSpPr/>
            <p:nvPr/>
          </p:nvSpPr>
          <p:spPr>
            <a:xfrm>
              <a:off x="1975974"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5" name="object 145"/>
            <p:cNvSpPr/>
            <p:nvPr/>
          </p:nvSpPr>
          <p:spPr>
            <a:xfrm>
              <a:off x="1975974"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6" name="object 146"/>
            <p:cNvSpPr/>
            <p:nvPr/>
          </p:nvSpPr>
          <p:spPr>
            <a:xfrm>
              <a:off x="2208993"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7" name="object 147"/>
            <p:cNvSpPr/>
            <p:nvPr/>
          </p:nvSpPr>
          <p:spPr>
            <a:xfrm>
              <a:off x="2208993"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8" name="object 148"/>
            <p:cNvSpPr/>
            <p:nvPr/>
          </p:nvSpPr>
          <p:spPr>
            <a:xfrm>
              <a:off x="577965" y="187391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9" name="object 149"/>
            <p:cNvSpPr/>
            <p:nvPr/>
          </p:nvSpPr>
          <p:spPr>
            <a:xfrm>
              <a:off x="577965" y="187391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0" name="object 150"/>
            <p:cNvSpPr/>
            <p:nvPr/>
          </p:nvSpPr>
          <p:spPr>
            <a:xfrm>
              <a:off x="810958"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1" name="object 151"/>
            <p:cNvSpPr/>
            <p:nvPr/>
          </p:nvSpPr>
          <p:spPr>
            <a:xfrm>
              <a:off x="810958"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2" name="object 152"/>
            <p:cNvSpPr/>
            <p:nvPr/>
          </p:nvSpPr>
          <p:spPr>
            <a:xfrm>
              <a:off x="1043976"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53" name="object 153"/>
            <p:cNvSpPr/>
            <p:nvPr/>
          </p:nvSpPr>
          <p:spPr>
            <a:xfrm>
              <a:off x="1043976"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4" name="object 154"/>
            <p:cNvSpPr/>
            <p:nvPr/>
          </p:nvSpPr>
          <p:spPr>
            <a:xfrm>
              <a:off x="1276969"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5" name="object 155"/>
            <p:cNvSpPr/>
            <p:nvPr/>
          </p:nvSpPr>
          <p:spPr>
            <a:xfrm>
              <a:off x="1276969"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6" name="object 156"/>
            <p:cNvSpPr/>
            <p:nvPr/>
          </p:nvSpPr>
          <p:spPr>
            <a:xfrm>
              <a:off x="1509988"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57" name="object 157"/>
            <p:cNvSpPr/>
            <p:nvPr/>
          </p:nvSpPr>
          <p:spPr>
            <a:xfrm>
              <a:off x="1509988"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8" name="object 158"/>
            <p:cNvSpPr/>
            <p:nvPr/>
          </p:nvSpPr>
          <p:spPr>
            <a:xfrm>
              <a:off x="1742980"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9" name="object 159"/>
            <p:cNvSpPr/>
            <p:nvPr/>
          </p:nvSpPr>
          <p:spPr>
            <a:xfrm>
              <a:off x="1742980"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0" name="object 160"/>
            <p:cNvSpPr/>
            <p:nvPr/>
          </p:nvSpPr>
          <p:spPr>
            <a:xfrm>
              <a:off x="1975974"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1" name="object 161"/>
            <p:cNvSpPr/>
            <p:nvPr/>
          </p:nvSpPr>
          <p:spPr>
            <a:xfrm>
              <a:off x="1975974"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2" name="object 162"/>
            <p:cNvSpPr/>
            <p:nvPr/>
          </p:nvSpPr>
          <p:spPr>
            <a:xfrm>
              <a:off x="2208993"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63" name="object 163"/>
            <p:cNvSpPr/>
            <p:nvPr/>
          </p:nvSpPr>
          <p:spPr>
            <a:xfrm>
              <a:off x="2208993"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4" name="object 164"/>
            <p:cNvSpPr/>
            <p:nvPr/>
          </p:nvSpPr>
          <p:spPr>
            <a:xfrm>
              <a:off x="577965" y="210690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65" name="object 165"/>
            <p:cNvSpPr/>
            <p:nvPr/>
          </p:nvSpPr>
          <p:spPr>
            <a:xfrm>
              <a:off x="577965" y="2106908"/>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6" name="object 166"/>
            <p:cNvSpPr/>
            <p:nvPr/>
          </p:nvSpPr>
          <p:spPr>
            <a:xfrm>
              <a:off x="810958"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7" name="object 167"/>
            <p:cNvSpPr/>
            <p:nvPr/>
          </p:nvSpPr>
          <p:spPr>
            <a:xfrm>
              <a:off x="810958"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8" name="object 168"/>
            <p:cNvSpPr/>
            <p:nvPr/>
          </p:nvSpPr>
          <p:spPr>
            <a:xfrm>
              <a:off x="1043976"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9" name="object 169"/>
            <p:cNvSpPr/>
            <p:nvPr/>
          </p:nvSpPr>
          <p:spPr>
            <a:xfrm>
              <a:off x="1043976"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0" name="object 170"/>
            <p:cNvSpPr/>
            <p:nvPr/>
          </p:nvSpPr>
          <p:spPr>
            <a:xfrm>
              <a:off x="1276969"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1" name="object 171"/>
            <p:cNvSpPr/>
            <p:nvPr/>
          </p:nvSpPr>
          <p:spPr>
            <a:xfrm>
              <a:off x="1276969"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2" name="object 172"/>
            <p:cNvSpPr/>
            <p:nvPr/>
          </p:nvSpPr>
          <p:spPr>
            <a:xfrm>
              <a:off x="1509988"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3" name="object 173"/>
            <p:cNvSpPr/>
            <p:nvPr/>
          </p:nvSpPr>
          <p:spPr>
            <a:xfrm>
              <a:off x="1509988"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4" name="object 174"/>
            <p:cNvSpPr/>
            <p:nvPr/>
          </p:nvSpPr>
          <p:spPr>
            <a:xfrm>
              <a:off x="1742980"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75" name="object 175"/>
            <p:cNvSpPr/>
            <p:nvPr/>
          </p:nvSpPr>
          <p:spPr>
            <a:xfrm>
              <a:off x="1742980"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6" name="object 176"/>
            <p:cNvSpPr/>
            <p:nvPr/>
          </p:nvSpPr>
          <p:spPr>
            <a:xfrm>
              <a:off x="1975974"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7" name="object 177"/>
            <p:cNvSpPr/>
            <p:nvPr/>
          </p:nvSpPr>
          <p:spPr>
            <a:xfrm>
              <a:off x="1975974"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8" name="object 178"/>
            <p:cNvSpPr/>
            <p:nvPr/>
          </p:nvSpPr>
          <p:spPr>
            <a:xfrm>
              <a:off x="2208993"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9" name="object 179"/>
            <p:cNvSpPr/>
            <p:nvPr/>
          </p:nvSpPr>
          <p:spPr>
            <a:xfrm>
              <a:off x="2208993"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0" name="object 180"/>
            <p:cNvSpPr/>
            <p:nvPr/>
          </p:nvSpPr>
          <p:spPr>
            <a:xfrm>
              <a:off x="577965" y="2339927"/>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1" name="object 181"/>
            <p:cNvSpPr/>
            <p:nvPr/>
          </p:nvSpPr>
          <p:spPr>
            <a:xfrm>
              <a:off x="577965" y="233992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2" name="object 182"/>
            <p:cNvSpPr/>
            <p:nvPr/>
          </p:nvSpPr>
          <p:spPr>
            <a:xfrm>
              <a:off x="810958"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3" name="object 183"/>
            <p:cNvSpPr/>
            <p:nvPr/>
          </p:nvSpPr>
          <p:spPr>
            <a:xfrm>
              <a:off x="810958"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4" name="object 184"/>
            <p:cNvSpPr/>
            <p:nvPr/>
          </p:nvSpPr>
          <p:spPr>
            <a:xfrm>
              <a:off x="1043976"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5" name="object 185"/>
            <p:cNvSpPr/>
            <p:nvPr/>
          </p:nvSpPr>
          <p:spPr>
            <a:xfrm>
              <a:off x="1043976"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6" name="object 186"/>
            <p:cNvSpPr/>
            <p:nvPr/>
          </p:nvSpPr>
          <p:spPr>
            <a:xfrm>
              <a:off x="1276969"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7" name="object 187"/>
            <p:cNvSpPr/>
            <p:nvPr/>
          </p:nvSpPr>
          <p:spPr>
            <a:xfrm>
              <a:off x="1276969"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8" name="object 188"/>
            <p:cNvSpPr/>
            <p:nvPr/>
          </p:nvSpPr>
          <p:spPr>
            <a:xfrm>
              <a:off x="1509988"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9" name="object 189"/>
            <p:cNvSpPr/>
            <p:nvPr/>
          </p:nvSpPr>
          <p:spPr>
            <a:xfrm>
              <a:off x="1509988"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0" name="object 190"/>
            <p:cNvSpPr/>
            <p:nvPr/>
          </p:nvSpPr>
          <p:spPr>
            <a:xfrm>
              <a:off x="1742980"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1" name="object 191"/>
            <p:cNvSpPr/>
            <p:nvPr/>
          </p:nvSpPr>
          <p:spPr>
            <a:xfrm>
              <a:off x="1742980"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2" name="object 192"/>
            <p:cNvSpPr/>
            <p:nvPr/>
          </p:nvSpPr>
          <p:spPr>
            <a:xfrm>
              <a:off x="1975974"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3" name="object 193"/>
            <p:cNvSpPr/>
            <p:nvPr/>
          </p:nvSpPr>
          <p:spPr>
            <a:xfrm>
              <a:off x="1975974"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4" name="object 194"/>
            <p:cNvSpPr/>
            <p:nvPr/>
          </p:nvSpPr>
          <p:spPr>
            <a:xfrm>
              <a:off x="2208993"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5" name="object 195"/>
            <p:cNvSpPr/>
            <p:nvPr/>
          </p:nvSpPr>
          <p:spPr>
            <a:xfrm>
              <a:off x="2208993"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6" name="object 196"/>
            <p:cNvSpPr/>
            <p:nvPr/>
          </p:nvSpPr>
          <p:spPr>
            <a:xfrm>
              <a:off x="577964" y="708899"/>
              <a:ext cx="1864360" cy="1864360"/>
            </a:xfrm>
            <a:custGeom>
              <a:avLst/>
              <a:gdLst/>
              <a:ahLst/>
              <a:cxnLst/>
              <a:rect l="l" t="t" r="r" b="b"/>
              <a:pathLst>
                <a:path w="1864360" h="1864360">
                  <a:moveTo>
                    <a:pt x="1864023" y="0"/>
                  </a:moveTo>
                  <a:lnTo>
                    <a:pt x="1864023" y="1864021"/>
                  </a:lnTo>
                </a:path>
                <a:path w="1864360" h="1864360">
                  <a:moveTo>
                    <a:pt x="0" y="0"/>
                  </a:moveTo>
                  <a:lnTo>
                    <a:pt x="0" y="1864021"/>
                  </a:lnTo>
                </a:path>
                <a:path w="1864360" h="1864360">
                  <a:moveTo>
                    <a:pt x="1864021" y="1864022"/>
                  </a:moveTo>
                  <a:lnTo>
                    <a:pt x="0" y="1864022"/>
                  </a:lnTo>
                </a:path>
                <a:path w="1864360" h="1864360">
                  <a:moveTo>
                    <a:pt x="1864021" y="0"/>
                  </a:moveTo>
                  <a:lnTo>
                    <a:pt x="0" y="0"/>
                  </a:lnTo>
                </a:path>
              </a:pathLst>
            </a:custGeom>
            <a:ln w="6562">
              <a:solidFill>
                <a:srgbClr val="000000"/>
              </a:solidFill>
            </a:ln>
          </p:spPr>
          <p:txBody>
            <a:bodyPr wrap="square" lIns="0" tIns="0" rIns="0" bIns="0" rtlCol="0"/>
            <a:lstStyle/>
            <a:p>
              <a:endParaRPr sz="3530"/>
            </a:p>
          </p:txBody>
        </p:sp>
      </p:grpSp>
      <p:sp>
        <p:nvSpPr>
          <p:cNvPr id="197" name="object 197"/>
          <p:cNvSpPr txBox="1"/>
          <p:nvPr/>
        </p:nvSpPr>
        <p:spPr>
          <a:xfrm>
            <a:off x="1743941" y="2746409"/>
            <a:ext cx="392821" cy="220846"/>
          </a:xfrm>
          <a:prstGeom prst="rect">
            <a:avLst/>
          </a:prstGeom>
        </p:spPr>
        <p:txBody>
          <a:bodyPr vert="horz" wrap="square" lIns="0" tIns="26686" rIns="0" bIns="0" rtlCol="0">
            <a:spAutoFit/>
          </a:bodyPr>
          <a:lstStyle/>
          <a:p>
            <a:pPr marL="21349">
              <a:spcBef>
                <a:spcPts val="210"/>
              </a:spcBef>
            </a:pPr>
            <a:r>
              <a:rPr sz="1260" spc="25" dirty="0">
                <a:latin typeface="Arial MT"/>
                <a:cs typeface="Arial MT"/>
              </a:rPr>
              <a:t>S</a:t>
            </a:r>
            <a:r>
              <a:rPr sz="1260" dirty="0">
                <a:latin typeface="Arial MT"/>
                <a:cs typeface="Arial MT"/>
              </a:rPr>
              <a:t>t</a:t>
            </a:r>
            <a:r>
              <a:rPr sz="1260" spc="8" dirty="0">
                <a:latin typeface="Arial MT"/>
                <a:cs typeface="Arial MT"/>
              </a:rPr>
              <a:t>art</a:t>
            </a:r>
            <a:endParaRPr sz="1260">
              <a:latin typeface="Arial MT"/>
              <a:cs typeface="Arial MT"/>
            </a:endParaRPr>
          </a:p>
        </p:txBody>
      </p:sp>
      <p:sp>
        <p:nvSpPr>
          <p:cNvPr id="198" name="object 198"/>
          <p:cNvSpPr txBox="1"/>
          <p:nvPr/>
        </p:nvSpPr>
        <p:spPr>
          <a:xfrm>
            <a:off x="5396033" y="3038548"/>
            <a:ext cx="3729679" cy="1548675"/>
          </a:xfrm>
          <a:prstGeom prst="rect">
            <a:avLst/>
          </a:prstGeom>
        </p:spPr>
        <p:txBody>
          <a:bodyPr vert="horz" wrap="square" lIns="0" tIns="74721" rIns="0" bIns="0" rtlCol="0">
            <a:spAutoFit/>
          </a:bodyPr>
          <a:lstStyle/>
          <a:p>
            <a:pPr marL="1321505" indent="-256188">
              <a:spcBef>
                <a:spcPts val="589"/>
              </a:spcBef>
              <a:buClr>
                <a:srgbClr val="3333B2"/>
              </a:buClr>
              <a:buSzPct val="110526"/>
              <a:buFont typeface="Lucida Sans Unicode"/>
              <a:buChar char="►"/>
              <a:tabLst>
                <a:tab pos="1322572" algn="l"/>
              </a:tabLst>
            </a:pPr>
            <a:r>
              <a:rPr sz="1597" spc="-17" dirty="0">
                <a:latin typeface="Georgia"/>
                <a:cs typeface="Georgia"/>
              </a:rPr>
              <a:t>Rewards:</a:t>
            </a:r>
            <a:r>
              <a:rPr sz="1597" spc="118" dirty="0">
                <a:latin typeface="Georgia"/>
                <a:cs typeface="Georgia"/>
              </a:rPr>
              <a:t> </a:t>
            </a:r>
            <a:r>
              <a:rPr sz="1597" spc="67" dirty="0">
                <a:latin typeface="Georgia"/>
                <a:cs typeface="Georgia"/>
              </a:rPr>
              <a:t>-1</a:t>
            </a:r>
            <a:r>
              <a:rPr sz="1597" spc="51" dirty="0">
                <a:latin typeface="Georgia"/>
                <a:cs typeface="Georgia"/>
              </a:rPr>
              <a:t> </a:t>
            </a:r>
            <a:r>
              <a:rPr sz="1597" spc="-8" dirty="0">
                <a:latin typeface="Georgia"/>
                <a:cs typeface="Georgia"/>
              </a:rPr>
              <a:t>per</a:t>
            </a:r>
            <a:r>
              <a:rPr sz="1597" spc="51" dirty="0">
                <a:latin typeface="Georgia"/>
                <a:cs typeface="Georgia"/>
              </a:rPr>
              <a:t> </a:t>
            </a:r>
            <a:r>
              <a:rPr sz="1597" spc="-25" dirty="0">
                <a:latin typeface="Georgia"/>
                <a:cs typeface="Georgia"/>
              </a:rPr>
              <a:t>time-step</a:t>
            </a:r>
            <a:endParaRPr sz="1597">
              <a:latin typeface="Georgia"/>
              <a:cs typeface="Georgia"/>
            </a:endParaRPr>
          </a:p>
          <a:p>
            <a:pPr marL="1321505" indent="-256188">
              <a:spcBef>
                <a:spcPts val="597"/>
              </a:spcBef>
              <a:buClr>
                <a:srgbClr val="3333B2"/>
              </a:buClr>
              <a:buSzPct val="110526"/>
              <a:buFont typeface="Lucida Sans Unicode"/>
              <a:buChar char="►"/>
              <a:tabLst>
                <a:tab pos="1322572" algn="l"/>
              </a:tabLst>
            </a:pPr>
            <a:r>
              <a:rPr sz="1597" spc="-25" dirty="0">
                <a:latin typeface="Georgia"/>
                <a:cs typeface="Georgia"/>
              </a:rPr>
              <a:t>Actions:</a:t>
            </a:r>
            <a:r>
              <a:rPr sz="1597" spc="118" dirty="0">
                <a:latin typeface="Georgia"/>
                <a:cs typeface="Georgia"/>
              </a:rPr>
              <a:t> </a:t>
            </a:r>
            <a:r>
              <a:rPr sz="1597" spc="-75" dirty="0">
                <a:latin typeface="Georgia"/>
                <a:cs typeface="Georgia"/>
              </a:rPr>
              <a:t>N,</a:t>
            </a:r>
            <a:r>
              <a:rPr sz="1597" spc="42" dirty="0">
                <a:latin typeface="Georgia"/>
                <a:cs typeface="Georgia"/>
              </a:rPr>
              <a:t> </a:t>
            </a:r>
            <a:r>
              <a:rPr sz="1597" spc="-51" dirty="0">
                <a:latin typeface="Georgia"/>
                <a:cs typeface="Georgia"/>
              </a:rPr>
              <a:t>E,</a:t>
            </a:r>
            <a:r>
              <a:rPr sz="1597" spc="42" dirty="0">
                <a:latin typeface="Georgia"/>
                <a:cs typeface="Georgia"/>
              </a:rPr>
              <a:t> </a:t>
            </a:r>
            <a:r>
              <a:rPr sz="1597" spc="-34" dirty="0">
                <a:latin typeface="Georgia"/>
                <a:cs typeface="Georgia"/>
              </a:rPr>
              <a:t>S,</a:t>
            </a:r>
            <a:r>
              <a:rPr sz="1597" spc="42" dirty="0">
                <a:latin typeface="Georgia"/>
                <a:cs typeface="Georgia"/>
              </a:rPr>
              <a:t> </a:t>
            </a:r>
            <a:r>
              <a:rPr sz="1597" spc="-51" dirty="0">
                <a:latin typeface="Georgia"/>
                <a:cs typeface="Georgia"/>
              </a:rPr>
              <a:t>W</a:t>
            </a:r>
            <a:endParaRPr sz="1597">
              <a:latin typeface="Georgia"/>
              <a:cs typeface="Georgia"/>
            </a:endParaRPr>
          </a:p>
          <a:p>
            <a:pPr marL="1321505" indent="-256188">
              <a:spcBef>
                <a:spcPts val="597"/>
              </a:spcBef>
              <a:buClr>
                <a:srgbClr val="3333B2"/>
              </a:buClr>
              <a:buSzPct val="110526"/>
              <a:buFont typeface="Lucida Sans Unicode"/>
              <a:buChar char="►"/>
              <a:tabLst>
                <a:tab pos="1322572" algn="l"/>
              </a:tabLst>
            </a:pPr>
            <a:r>
              <a:rPr sz="1597" dirty="0">
                <a:latin typeface="Georgia"/>
                <a:cs typeface="Georgia"/>
              </a:rPr>
              <a:t>States:</a:t>
            </a:r>
            <a:r>
              <a:rPr sz="1597" spc="126" dirty="0">
                <a:latin typeface="Georgia"/>
                <a:cs typeface="Georgia"/>
              </a:rPr>
              <a:t> </a:t>
            </a:r>
            <a:r>
              <a:rPr sz="1597" spc="-17" dirty="0">
                <a:latin typeface="Georgia"/>
                <a:cs typeface="Georgia"/>
              </a:rPr>
              <a:t>Agent’s</a:t>
            </a:r>
            <a:r>
              <a:rPr sz="1597" spc="51" dirty="0">
                <a:latin typeface="Georgia"/>
                <a:cs typeface="Georgia"/>
              </a:rPr>
              <a:t> </a:t>
            </a:r>
            <a:r>
              <a:rPr sz="1597" spc="-17" dirty="0">
                <a:latin typeface="Georgia"/>
                <a:cs typeface="Georgia"/>
              </a:rPr>
              <a:t>location</a:t>
            </a:r>
            <a:endParaRPr sz="1597">
              <a:latin typeface="Georgia"/>
              <a:cs typeface="Georgia"/>
            </a:endParaRPr>
          </a:p>
          <a:p>
            <a:pPr>
              <a:spcBef>
                <a:spcPts val="17"/>
              </a:spcBef>
            </a:pPr>
            <a:endParaRPr sz="2522">
              <a:latin typeface="Georgia"/>
              <a:cs typeface="Georgia"/>
            </a:endParaRPr>
          </a:p>
          <a:p>
            <a:pPr marL="42698"/>
            <a:r>
              <a:rPr sz="1260" spc="17" dirty="0">
                <a:latin typeface="Arial MT"/>
                <a:cs typeface="Arial MT"/>
              </a:rPr>
              <a:t>Goal</a:t>
            </a:r>
            <a:endParaRPr sz="1260">
              <a:latin typeface="Arial MT"/>
              <a:cs typeface="Arial MT"/>
            </a:endParaRPr>
          </a:p>
        </p:txBody>
      </p:sp>
      <p:sp>
        <p:nvSpPr>
          <p:cNvPr id="199" name="Rectangle 198">
            <a:extLst>
              <a:ext uri="{FF2B5EF4-FFF2-40B4-BE49-F238E27FC236}">
                <a16:creationId xmlns:a16="http://schemas.microsoft.com/office/drawing/2014/main" id="{658E713D-9206-6CB7-D8A4-021FA8CE8D1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TextBox 199">
            <a:extLst>
              <a:ext uri="{FF2B5EF4-FFF2-40B4-BE49-F238E27FC236}">
                <a16:creationId xmlns:a16="http://schemas.microsoft.com/office/drawing/2014/main" id="{FC3264EA-3548-BAE8-F1B6-2C617FFF1FB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01" name="Graphic 21">
            <a:extLst>
              <a:ext uri="{FF2B5EF4-FFF2-40B4-BE49-F238E27FC236}">
                <a16:creationId xmlns:a16="http://schemas.microsoft.com/office/drawing/2014/main" id="{D9CBCE1C-A7E1-6D88-2F27-91B5040A2CD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44490969"/>
      </p:ext>
    </p:extLst>
  </p:cSld>
  <p:clrMapOvr>
    <a:masterClrMapping/>
  </p:clrMapOvr>
  <p:transition>
    <p:cu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223725" y="804170"/>
            <a:ext cx="4179287" cy="465999"/>
          </a:xfrm>
          <a:prstGeom prst="rect">
            <a:avLst/>
          </a:prstGeom>
        </p:spPr>
        <p:txBody>
          <a:bodyPr vert="horz" wrap="square" lIns="0" tIns="19214" rIns="0" bIns="0" rtlCol="0">
            <a:spAutoFit/>
          </a:bodyPr>
          <a:lstStyle/>
          <a:p>
            <a:pPr marL="21349">
              <a:spcBef>
                <a:spcPts val="151"/>
              </a:spcBef>
            </a:pPr>
            <a:r>
              <a:rPr sz="2902" spc="-25" dirty="0">
                <a:solidFill>
                  <a:srgbClr val="3333B2"/>
                </a:solidFill>
                <a:latin typeface="Georgia"/>
                <a:cs typeface="Georgia"/>
              </a:rPr>
              <a:t>Maze</a:t>
            </a:r>
            <a:r>
              <a:rPr sz="2902" spc="42" dirty="0">
                <a:solidFill>
                  <a:srgbClr val="3333B2"/>
                </a:solidFill>
                <a:latin typeface="Georgia"/>
                <a:cs typeface="Georgia"/>
              </a:rPr>
              <a:t> </a:t>
            </a:r>
            <a:r>
              <a:rPr sz="2902" spc="-51" dirty="0">
                <a:solidFill>
                  <a:srgbClr val="3333B2"/>
                </a:solidFill>
                <a:latin typeface="Georgia"/>
                <a:cs typeface="Georgia"/>
              </a:rPr>
              <a:t>Example:</a:t>
            </a:r>
            <a:r>
              <a:rPr sz="2902" spc="143" dirty="0">
                <a:solidFill>
                  <a:srgbClr val="3333B2"/>
                </a:solidFill>
                <a:latin typeface="Georgia"/>
                <a:cs typeface="Georgia"/>
              </a:rPr>
              <a:t> </a:t>
            </a:r>
            <a:r>
              <a:rPr sz="2902" spc="-67" dirty="0">
                <a:solidFill>
                  <a:srgbClr val="3333B2"/>
                </a:solidFill>
                <a:latin typeface="Georgia"/>
                <a:cs typeface="Georgia"/>
              </a:rPr>
              <a:t>Policy</a:t>
            </a:r>
            <a:endParaRPr sz="2902" dirty="0">
              <a:latin typeface="Georgia"/>
              <a:cs typeface="Georgia"/>
            </a:endParaRPr>
          </a:p>
        </p:txBody>
      </p:sp>
      <p:grpSp>
        <p:nvGrpSpPr>
          <p:cNvPr id="3" name="object 3"/>
          <p:cNvGrpSpPr/>
          <p:nvPr/>
        </p:nvGrpSpPr>
        <p:grpSpPr>
          <a:xfrm>
            <a:off x="4419805" y="1611040"/>
            <a:ext cx="3381689" cy="3381689"/>
            <a:chOff x="1885774" y="540967"/>
            <a:chExt cx="2011680" cy="2011680"/>
          </a:xfrm>
        </p:grpSpPr>
        <p:pic>
          <p:nvPicPr>
            <p:cNvPr id="4" name="object 4"/>
            <p:cNvPicPr/>
            <p:nvPr/>
          </p:nvPicPr>
          <p:blipFill>
            <a:blip r:embed="rId2" cstate="print"/>
            <a:stretch>
              <a:fillRect/>
            </a:stretch>
          </p:blipFill>
          <p:spPr>
            <a:xfrm>
              <a:off x="1885774" y="540967"/>
              <a:ext cx="380615" cy="380615"/>
            </a:xfrm>
            <a:prstGeom prst="rect">
              <a:avLst/>
            </a:prstGeom>
          </p:spPr>
        </p:pic>
        <p:pic>
          <p:nvPicPr>
            <p:cNvPr id="5" name="object 5"/>
            <p:cNvPicPr/>
            <p:nvPr/>
          </p:nvPicPr>
          <p:blipFill>
            <a:blip r:embed="rId2" cstate="print"/>
            <a:stretch>
              <a:fillRect/>
            </a:stretch>
          </p:blipFill>
          <p:spPr>
            <a:xfrm>
              <a:off x="2118767" y="540967"/>
              <a:ext cx="380615" cy="380615"/>
            </a:xfrm>
            <a:prstGeom prst="rect">
              <a:avLst/>
            </a:prstGeom>
          </p:spPr>
        </p:pic>
        <p:pic>
          <p:nvPicPr>
            <p:cNvPr id="6" name="object 6"/>
            <p:cNvPicPr/>
            <p:nvPr/>
          </p:nvPicPr>
          <p:blipFill>
            <a:blip r:embed="rId2" cstate="print"/>
            <a:stretch>
              <a:fillRect/>
            </a:stretch>
          </p:blipFill>
          <p:spPr>
            <a:xfrm>
              <a:off x="2351785" y="540967"/>
              <a:ext cx="380615" cy="380615"/>
            </a:xfrm>
            <a:prstGeom prst="rect">
              <a:avLst/>
            </a:prstGeom>
          </p:spPr>
        </p:pic>
        <p:pic>
          <p:nvPicPr>
            <p:cNvPr id="7" name="object 7"/>
            <p:cNvPicPr/>
            <p:nvPr/>
          </p:nvPicPr>
          <p:blipFill>
            <a:blip r:embed="rId2" cstate="print"/>
            <a:stretch>
              <a:fillRect/>
            </a:stretch>
          </p:blipFill>
          <p:spPr>
            <a:xfrm>
              <a:off x="2584778" y="540967"/>
              <a:ext cx="380615" cy="380615"/>
            </a:xfrm>
            <a:prstGeom prst="rect">
              <a:avLst/>
            </a:prstGeom>
          </p:spPr>
        </p:pic>
        <p:pic>
          <p:nvPicPr>
            <p:cNvPr id="8" name="object 8"/>
            <p:cNvPicPr/>
            <p:nvPr/>
          </p:nvPicPr>
          <p:blipFill>
            <a:blip r:embed="rId2" cstate="print"/>
            <a:stretch>
              <a:fillRect/>
            </a:stretch>
          </p:blipFill>
          <p:spPr>
            <a:xfrm>
              <a:off x="2817797" y="540967"/>
              <a:ext cx="380615" cy="380615"/>
            </a:xfrm>
            <a:prstGeom prst="rect">
              <a:avLst/>
            </a:prstGeom>
          </p:spPr>
        </p:pic>
        <p:pic>
          <p:nvPicPr>
            <p:cNvPr id="9" name="object 9"/>
            <p:cNvPicPr/>
            <p:nvPr/>
          </p:nvPicPr>
          <p:blipFill>
            <a:blip r:embed="rId2" cstate="print"/>
            <a:stretch>
              <a:fillRect/>
            </a:stretch>
          </p:blipFill>
          <p:spPr>
            <a:xfrm>
              <a:off x="3050789" y="540967"/>
              <a:ext cx="380615" cy="380615"/>
            </a:xfrm>
            <a:prstGeom prst="rect">
              <a:avLst/>
            </a:prstGeom>
          </p:spPr>
        </p:pic>
        <p:pic>
          <p:nvPicPr>
            <p:cNvPr id="10" name="object 10"/>
            <p:cNvPicPr/>
            <p:nvPr/>
          </p:nvPicPr>
          <p:blipFill>
            <a:blip r:embed="rId2" cstate="print"/>
            <a:stretch>
              <a:fillRect/>
            </a:stretch>
          </p:blipFill>
          <p:spPr>
            <a:xfrm>
              <a:off x="3283783" y="540967"/>
              <a:ext cx="380615" cy="380615"/>
            </a:xfrm>
            <a:prstGeom prst="rect">
              <a:avLst/>
            </a:prstGeom>
          </p:spPr>
        </p:pic>
        <p:pic>
          <p:nvPicPr>
            <p:cNvPr id="11" name="object 11"/>
            <p:cNvPicPr/>
            <p:nvPr/>
          </p:nvPicPr>
          <p:blipFill>
            <a:blip r:embed="rId2" cstate="print"/>
            <a:stretch>
              <a:fillRect/>
            </a:stretch>
          </p:blipFill>
          <p:spPr>
            <a:xfrm>
              <a:off x="3516802" y="540967"/>
              <a:ext cx="380615" cy="380615"/>
            </a:xfrm>
            <a:prstGeom prst="rect">
              <a:avLst/>
            </a:prstGeom>
          </p:spPr>
        </p:pic>
        <p:pic>
          <p:nvPicPr>
            <p:cNvPr id="12" name="object 12"/>
            <p:cNvPicPr/>
            <p:nvPr/>
          </p:nvPicPr>
          <p:blipFill>
            <a:blip r:embed="rId2" cstate="print"/>
            <a:stretch>
              <a:fillRect/>
            </a:stretch>
          </p:blipFill>
          <p:spPr>
            <a:xfrm>
              <a:off x="1885774" y="773959"/>
              <a:ext cx="380615" cy="380615"/>
            </a:xfrm>
            <a:prstGeom prst="rect">
              <a:avLst/>
            </a:prstGeom>
          </p:spPr>
        </p:pic>
        <p:pic>
          <p:nvPicPr>
            <p:cNvPr id="13" name="object 13"/>
            <p:cNvPicPr/>
            <p:nvPr/>
          </p:nvPicPr>
          <p:blipFill>
            <a:blip r:embed="rId2" cstate="print"/>
            <a:stretch>
              <a:fillRect/>
            </a:stretch>
          </p:blipFill>
          <p:spPr>
            <a:xfrm>
              <a:off x="2118767" y="773959"/>
              <a:ext cx="380615" cy="380615"/>
            </a:xfrm>
            <a:prstGeom prst="rect">
              <a:avLst/>
            </a:prstGeom>
          </p:spPr>
        </p:pic>
        <p:pic>
          <p:nvPicPr>
            <p:cNvPr id="14" name="object 14"/>
            <p:cNvPicPr/>
            <p:nvPr/>
          </p:nvPicPr>
          <p:blipFill>
            <a:blip r:embed="rId2" cstate="print"/>
            <a:stretch>
              <a:fillRect/>
            </a:stretch>
          </p:blipFill>
          <p:spPr>
            <a:xfrm>
              <a:off x="2351785" y="773959"/>
              <a:ext cx="380615" cy="380615"/>
            </a:xfrm>
            <a:prstGeom prst="rect">
              <a:avLst/>
            </a:prstGeom>
          </p:spPr>
        </p:pic>
        <p:pic>
          <p:nvPicPr>
            <p:cNvPr id="15" name="object 15"/>
            <p:cNvPicPr/>
            <p:nvPr/>
          </p:nvPicPr>
          <p:blipFill>
            <a:blip r:embed="rId2" cstate="print"/>
            <a:stretch>
              <a:fillRect/>
            </a:stretch>
          </p:blipFill>
          <p:spPr>
            <a:xfrm>
              <a:off x="2584778" y="773959"/>
              <a:ext cx="380615" cy="380615"/>
            </a:xfrm>
            <a:prstGeom prst="rect">
              <a:avLst/>
            </a:prstGeom>
          </p:spPr>
        </p:pic>
        <p:pic>
          <p:nvPicPr>
            <p:cNvPr id="16" name="object 16"/>
            <p:cNvPicPr/>
            <p:nvPr/>
          </p:nvPicPr>
          <p:blipFill>
            <a:blip r:embed="rId2" cstate="print"/>
            <a:stretch>
              <a:fillRect/>
            </a:stretch>
          </p:blipFill>
          <p:spPr>
            <a:xfrm>
              <a:off x="2817797" y="773959"/>
              <a:ext cx="380615" cy="380615"/>
            </a:xfrm>
            <a:prstGeom prst="rect">
              <a:avLst/>
            </a:prstGeom>
          </p:spPr>
        </p:pic>
        <p:pic>
          <p:nvPicPr>
            <p:cNvPr id="17" name="object 17"/>
            <p:cNvPicPr/>
            <p:nvPr/>
          </p:nvPicPr>
          <p:blipFill>
            <a:blip r:embed="rId2" cstate="print"/>
            <a:stretch>
              <a:fillRect/>
            </a:stretch>
          </p:blipFill>
          <p:spPr>
            <a:xfrm>
              <a:off x="3050789" y="773959"/>
              <a:ext cx="380615" cy="380615"/>
            </a:xfrm>
            <a:prstGeom prst="rect">
              <a:avLst/>
            </a:prstGeom>
          </p:spPr>
        </p:pic>
        <p:pic>
          <p:nvPicPr>
            <p:cNvPr id="18" name="object 18"/>
            <p:cNvPicPr/>
            <p:nvPr/>
          </p:nvPicPr>
          <p:blipFill>
            <a:blip r:embed="rId2" cstate="print"/>
            <a:stretch>
              <a:fillRect/>
            </a:stretch>
          </p:blipFill>
          <p:spPr>
            <a:xfrm>
              <a:off x="3283783" y="773959"/>
              <a:ext cx="380615" cy="380615"/>
            </a:xfrm>
            <a:prstGeom prst="rect">
              <a:avLst/>
            </a:prstGeom>
          </p:spPr>
        </p:pic>
        <p:pic>
          <p:nvPicPr>
            <p:cNvPr id="19" name="object 19"/>
            <p:cNvPicPr/>
            <p:nvPr/>
          </p:nvPicPr>
          <p:blipFill>
            <a:blip r:embed="rId2" cstate="print"/>
            <a:stretch>
              <a:fillRect/>
            </a:stretch>
          </p:blipFill>
          <p:spPr>
            <a:xfrm>
              <a:off x="3516802" y="773959"/>
              <a:ext cx="380615" cy="380615"/>
            </a:xfrm>
            <a:prstGeom prst="rect">
              <a:avLst/>
            </a:prstGeom>
          </p:spPr>
        </p:pic>
        <p:pic>
          <p:nvPicPr>
            <p:cNvPr id="20" name="object 20"/>
            <p:cNvPicPr/>
            <p:nvPr/>
          </p:nvPicPr>
          <p:blipFill>
            <a:blip r:embed="rId2" cstate="print"/>
            <a:stretch>
              <a:fillRect/>
            </a:stretch>
          </p:blipFill>
          <p:spPr>
            <a:xfrm>
              <a:off x="1885774" y="1006978"/>
              <a:ext cx="380615" cy="380615"/>
            </a:xfrm>
            <a:prstGeom prst="rect">
              <a:avLst/>
            </a:prstGeom>
          </p:spPr>
        </p:pic>
        <p:pic>
          <p:nvPicPr>
            <p:cNvPr id="21" name="object 21"/>
            <p:cNvPicPr/>
            <p:nvPr/>
          </p:nvPicPr>
          <p:blipFill>
            <a:blip r:embed="rId2" cstate="print"/>
            <a:stretch>
              <a:fillRect/>
            </a:stretch>
          </p:blipFill>
          <p:spPr>
            <a:xfrm>
              <a:off x="2118767" y="1006978"/>
              <a:ext cx="380615" cy="380615"/>
            </a:xfrm>
            <a:prstGeom prst="rect">
              <a:avLst/>
            </a:prstGeom>
          </p:spPr>
        </p:pic>
        <p:pic>
          <p:nvPicPr>
            <p:cNvPr id="22" name="object 22"/>
            <p:cNvPicPr/>
            <p:nvPr/>
          </p:nvPicPr>
          <p:blipFill>
            <a:blip r:embed="rId2" cstate="print"/>
            <a:stretch>
              <a:fillRect/>
            </a:stretch>
          </p:blipFill>
          <p:spPr>
            <a:xfrm>
              <a:off x="2351785" y="1006978"/>
              <a:ext cx="380615" cy="380615"/>
            </a:xfrm>
            <a:prstGeom prst="rect">
              <a:avLst/>
            </a:prstGeom>
          </p:spPr>
        </p:pic>
        <p:pic>
          <p:nvPicPr>
            <p:cNvPr id="23" name="object 23"/>
            <p:cNvPicPr/>
            <p:nvPr/>
          </p:nvPicPr>
          <p:blipFill>
            <a:blip r:embed="rId2" cstate="print"/>
            <a:stretch>
              <a:fillRect/>
            </a:stretch>
          </p:blipFill>
          <p:spPr>
            <a:xfrm>
              <a:off x="2584778" y="1006978"/>
              <a:ext cx="380615" cy="380615"/>
            </a:xfrm>
            <a:prstGeom prst="rect">
              <a:avLst/>
            </a:prstGeom>
          </p:spPr>
        </p:pic>
        <p:pic>
          <p:nvPicPr>
            <p:cNvPr id="24" name="object 24"/>
            <p:cNvPicPr/>
            <p:nvPr/>
          </p:nvPicPr>
          <p:blipFill>
            <a:blip r:embed="rId2" cstate="print"/>
            <a:stretch>
              <a:fillRect/>
            </a:stretch>
          </p:blipFill>
          <p:spPr>
            <a:xfrm>
              <a:off x="2817797" y="1006978"/>
              <a:ext cx="380615" cy="380615"/>
            </a:xfrm>
            <a:prstGeom prst="rect">
              <a:avLst/>
            </a:prstGeom>
          </p:spPr>
        </p:pic>
        <p:pic>
          <p:nvPicPr>
            <p:cNvPr id="25" name="object 25"/>
            <p:cNvPicPr/>
            <p:nvPr/>
          </p:nvPicPr>
          <p:blipFill>
            <a:blip r:embed="rId2" cstate="print"/>
            <a:stretch>
              <a:fillRect/>
            </a:stretch>
          </p:blipFill>
          <p:spPr>
            <a:xfrm>
              <a:off x="3050789" y="1006978"/>
              <a:ext cx="380615" cy="380615"/>
            </a:xfrm>
            <a:prstGeom prst="rect">
              <a:avLst/>
            </a:prstGeom>
          </p:spPr>
        </p:pic>
        <p:pic>
          <p:nvPicPr>
            <p:cNvPr id="26" name="object 26"/>
            <p:cNvPicPr/>
            <p:nvPr/>
          </p:nvPicPr>
          <p:blipFill>
            <a:blip r:embed="rId2" cstate="print"/>
            <a:stretch>
              <a:fillRect/>
            </a:stretch>
          </p:blipFill>
          <p:spPr>
            <a:xfrm>
              <a:off x="3283783" y="1006978"/>
              <a:ext cx="380615" cy="380615"/>
            </a:xfrm>
            <a:prstGeom prst="rect">
              <a:avLst/>
            </a:prstGeom>
          </p:spPr>
        </p:pic>
        <p:pic>
          <p:nvPicPr>
            <p:cNvPr id="27" name="object 27"/>
            <p:cNvPicPr/>
            <p:nvPr/>
          </p:nvPicPr>
          <p:blipFill>
            <a:blip r:embed="rId2" cstate="print"/>
            <a:stretch>
              <a:fillRect/>
            </a:stretch>
          </p:blipFill>
          <p:spPr>
            <a:xfrm>
              <a:off x="3516802" y="1006978"/>
              <a:ext cx="380615" cy="380615"/>
            </a:xfrm>
            <a:prstGeom prst="rect">
              <a:avLst/>
            </a:prstGeom>
          </p:spPr>
        </p:pic>
        <p:pic>
          <p:nvPicPr>
            <p:cNvPr id="28" name="object 28"/>
            <p:cNvPicPr/>
            <p:nvPr/>
          </p:nvPicPr>
          <p:blipFill>
            <a:blip r:embed="rId2" cstate="print"/>
            <a:stretch>
              <a:fillRect/>
            </a:stretch>
          </p:blipFill>
          <p:spPr>
            <a:xfrm>
              <a:off x="1885774" y="1239971"/>
              <a:ext cx="380615" cy="380615"/>
            </a:xfrm>
            <a:prstGeom prst="rect">
              <a:avLst/>
            </a:prstGeom>
          </p:spPr>
        </p:pic>
        <p:pic>
          <p:nvPicPr>
            <p:cNvPr id="29" name="object 29"/>
            <p:cNvPicPr/>
            <p:nvPr/>
          </p:nvPicPr>
          <p:blipFill>
            <a:blip r:embed="rId2" cstate="print"/>
            <a:stretch>
              <a:fillRect/>
            </a:stretch>
          </p:blipFill>
          <p:spPr>
            <a:xfrm>
              <a:off x="2118767" y="1239971"/>
              <a:ext cx="380615" cy="380615"/>
            </a:xfrm>
            <a:prstGeom prst="rect">
              <a:avLst/>
            </a:prstGeom>
          </p:spPr>
        </p:pic>
        <p:pic>
          <p:nvPicPr>
            <p:cNvPr id="30" name="object 30"/>
            <p:cNvPicPr/>
            <p:nvPr/>
          </p:nvPicPr>
          <p:blipFill>
            <a:blip r:embed="rId2" cstate="print"/>
            <a:stretch>
              <a:fillRect/>
            </a:stretch>
          </p:blipFill>
          <p:spPr>
            <a:xfrm>
              <a:off x="2351785" y="1239971"/>
              <a:ext cx="380615" cy="380615"/>
            </a:xfrm>
            <a:prstGeom prst="rect">
              <a:avLst/>
            </a:prstGeom>
          </p:spPr>
        </p:pic>
        <p:pic>
          <p:nvPicPr>
            <p:cNvPr id="31" name="object 31"/>
            <p:cNvPicPr/>
            <p:nvPr/>
          </p:nvPicPr>
          <p:blipFill>
            <a:blip r:embed="rId2" cstate="print"/>
            <a:stretch>
              <a:fillRect/>
            </a:stretch>
          </p:blipFill>
          <p:spPr>
            <a:xfrm>
              <a:off x="2584778" y="1239971"/>
              <a:ext cx="380615" cy="380615"/>
            </a:xfrm>
            <a:prstGeom prst="rect">
              <a:avLst/>
            </a:prstGeom>
          </p:spPr>
        </p:pic>
        <p:pic>
          <p:nvPicPr>
            <p:cNvPr id="32" name="object 32"/>
            <p:cNvPicPr/>
            <p:nvPr/>
          </p:nvPicPr>
          <p:blipFill>
            <a:blip r:embed="rId2" cstate="print"/>
            <a:stretch>
              <a:fillRect/>
            </a:stretch>
          </p:blipFill>
          <p:spPr>
            <a:xfrm>
              <a:off x="2817797" y="1239971"/>
              <a:ext cx="380615" cy="380615"/>
            </a:xfrm>
            <a:prstGeom prst="rect">
              <a:avLst/>
            </a:prstGeom>
          </p:spPr>
        </p:pic>
        <p:pic>
          <p:nvPicPr>
            <p:cNvPr id="33" name="object 33"/>
            <p:cNvPicPr/>
            <p:nvPr/>
          </p:nvPicPr>
          <p:blipFill>
            <a:blip r:embed="rId2" cstate="print"/>
            <a:stretch>
              <a:fillRect/>
            </a:stretch>
          </p:blipFill>
          <p:spPr>
            <a:xfrm>
              <a:off x="3050789" y="1239971"/>
              <a:ext cx="380615" cy="380615"/>
            </a:xfrm>
            <a:prstGeom prst="rect">
              <a:avLst/>
            </a:prstGeom>
          </p:spPr>
        </p:pic>
        <p:pic>
          <p:nvPicPr>
            <p:cNvPr id="34" name="object 34"/>
            <p:cNvPicPr/>
            <p:nvPr/>
          </p:nvPicPr>
          <p:blipFill>
            <a:blip r:embed="rId2" cstate="print"/>
            <a:stretch>
              <a:fillRect/>
            </a:stretch>
          </p:blipFill>
          <p:spPr>
            <a:xfrm>
              <a:off x="3283783" y="1239971"/>
              <a:ext cx="380615" cy="380615"/>
            </a:xfrm>
            <a:prstGeom prst="rect">
              <a:avLst/>
            </a:prstGeom>
          </p:spPr>
        </p:pic>
        <p:pic>
          <p:nvPicPr>
            <p:cNvPr id="35" name="object 35"/>
            <p:cNvPicPr/>
            <p:nvPr/>
          </p:nvPicPr>
          <p:blipFill>
            <a:blip r:embed="rId2" cstate="print"/>
            <a:stretch>
              <a:fillRect/>
            </a:stretch>
          </p:blipFill>
          <p:spPr>
            <a:xfrm>
              <a:off x="3516802" y="1239971"/>
              <a:ext cx="380615" cy="380615"/>
            </a:xfrm>
            <a:prstGeom prst="rect">
              <a:avLst/>
            </a:prstGeom>
          </p:spPr>
        </p:pic>
        <p:pic>
          <p:nvPicPr>
            <p:cNvPr id="36" name="object 36"/>
            <p:cNvPicPr/>
            <p:nvPr/>
          </p:nvPicPr>
          <p:blipFill>
            <a:blip r:embed="rId2" cstate="print"/>
            <a:stretch>
              <a:fillRect/>
            </a:stretch>
          </p:blipFill>
          <p:spPr>
            <a:xfrm>
              <a:off x="1885774" y="1472991"/>
              <a:ext cx="380615" cy="380615"/>
            </a:xfrm>
            <a:prstGeom prst="rect">
              <a:avLst/>
            </a:prstGeom>
          </p:spPr>
        </p:pic>
        <p:pic>
          <p:nvPicPr>
            <p:cNvPr id="37" name="object 37"/>
            <p:cNvPicPr/>
            <p:nvPr/>
          </p:nvPicPr>
          <p:blipFill>
            <a:blip r:embed="rId2" cstate="print"/>
            <a:stretch>
              <a:fillRect/>
            </a:stretch>
          </p:blipFill>
          <p:spPr>
            <a:xfrm>
              <a:off x="2118767" y="1472991"/>
              <a:ext cx="380615" cy="380615"/>
            </a:xfrm>
            <a:prstGeom prst="rect">
              <a:avLst/>
            </a:prstGeom>
          </p:spPr>
        </p:pic>
        <p:pic>
          <p:nvPicPr>
            <p:cNvPr id="38" name="object 38"/>
            <p:cNvPicPr/>
            <p:nvPr/>
          </p:nvPicPr>
          <p:blipFill>
            <a:blip r:embed="rId2" cstate="print"/>
            <a:stretch>
              <a:fillRect/>
            </a:stretch>
          </p:blipFill>
          <p:spPr>
            <a:xfrm>
              <a:off x="2351785" y="1472991"/>
              <a:ext cx="380615" cy="380615"/>
            </a:xfrm>
            <a:prstGeom prst="rect">
              <a:avLst/>
            </a:prstGeom>
          </p:spPr>
        </p:pic>
        <p:pic>
          <p:nvPicPr>
            <p:cNvPr id="39" name="object 39"/>
            <p:cNvPicPr/>
            <p:nvPr/>
          </p:nvPicPr>
          <p:blipFill>
            <a:blip r:embed="rId2" cstate="print"/>
            <a:stretch>
              <a:fillRect/>
            </a:stretch>
          </p:blipFill>
          <p:spPr>
            <a:xfrm>
              <a:off x="2584778" y="1472991"/>
              <a:ext cx="380615" cy="380615"/>
            </a:xfrm>
            <a:prstGeom prst="rect">
              <a:avLst/>
            </a:prstGeom>
          </p:spPr>
        </p:pic>
        <p:pic>
          <p:nvPicPr>
            <p:cNvPr id="40" name="object 40"/>
            <p:cNvPicPr/>
            <p:nvPr/>
          </p:nvPicPr>
          <p:blipFill>
            <a:blip r:embed="rId2" cstate="print"/>
            <a:stretch>
              <a:fillRect/>
            </a:stretch>
          </p:blipFill>
          <p:spPr>
            <a:xfrm>
              <a:off x="2817797" y="1472991"/>
              <a:ext cx="380615" cy="380615"/>
            </a:xfrm>
            <a:prstGeom prst="rect">
              <a:avLst/>
            </a:prstGeom>
          </p:spPr>
        </p:pic>
        <p:pic>
          <p:nvPicPr>
            <p:cNvPr id="41" name="object 41"/>
            <p:cNvPicPr/>
            <p:nvPr/>
          </p:nvPicPr>
          <p:blipFill>
            <a:blip r:embed="rId2" cstate="print"/>
            <a:stretch>
              <a:fillRect/>
            </a:stretch>
          </p:blipFill>
          <p:spPr>
            <a:xfrm>
              <a:off x="3050789" y="1472991"/>
              <a:ext cx="380615" cy="380615"/>
            </a:xfrm>
            <a:prstGeom prst="rect">
              <a:avLst/>
            </a:prstGeom>
          </p:spPr>
        </p:pic>
        <p:pic>
          <p:nvPicPr>
            <p:cNvPr id="42" name="object 42"/>
            <p:cNvPicPr/>
            <p:nvPr/>
          </p:nvPicPr>
          <p:blipFill>
            <a:blip r:embed="rId2" cstate="print"/>
            <a:stretch>
              <a:fillRect/>
            </a:stretch>
          </p:blipFill>
          <p:spPr>
            <a:xfrm>
              <a:off x="3283783" y="1472991"/>
              <a:ext cx="380615" cy="380615"/>
            </a:xfrm>
            <a:prstGeom prst="rect">
              <a:avLst/>
            </a:prstGeom>
          </p:spPr>
        </p:pic>
        <p:pic>
          <p:nvPicPr>
            <p:cNvPr id="43" name="object 43"/>
            <p:cNvPicPr/>
            <p:nvPr/>
          </p:nvPicPr>
          <p:blipFill>
            <a:blip r:embed="rId2" cstate="print"/>
            <a:stretch>
              <a:fillRect/>
            </a:stretch>
          </p:blipFill>
          <p:spPr>
            <a:xfrm>
              <a:off x="3516802" y="1472991"/>
              <a:ext cx="380615" cy="380615"/>
            </a:xfrm>
            <a:prstGeom prst="rect">
              <a:avLst/>
            </a:prstGeom>
          </p:spPr>
        </p:pic>
        <p:pic>
          <p:nvPicPr>
            <p:cNvPr id="44" name="object 44"/>
            <p:cNvPicPr/>
            <p:nvPr/>
          </p:nvPicPr>
          <p:blipFill>
            <a:blip r:embed="rId2" cstate="print"/>
            <a:stretch>
              <a:fillRect/>
            </a:stretch>
          </p:blipFill>
          <p:spPr>
            <a:xfrm>
              <a:off x="1885774" y="1705982"/>
              <a:ext cx="380615" cy="380615"/>
            </a:xfrm>
            <a:prstGeom prst="rect">
              <a:avLst/>
            </a:prstGeom>
          </p:spPr>
        </p:pic>
        <p:pic>
          <p:nvPicPr>
            <p:cNvPr id="45" name="object 45"/>
            <p:cNvPicPr/>
            <p:nvPr/>
          </p:nvPicPr>
          <p:blipFill>
            <a:blip r:embed="rId2" cstate="print"/>
            <a:stretch>
              <a:fillRect/>
            </a:stretch>
          </p:blipFill>
          <p:spPr>
            <a:xfrm>
              <a:off x="2118767" y="1705982"/>
              <a:ext cx="380615" cy="380615"/>
            </a:xfrm>
            <a:prstGeom prst="rect">
              <a:avLst/>
            </a:prstGeom>
          </p:spPr>
        </p:pic>
        <p:pic>
          <p:nvPicPr>
            <p:cNvPr id="46" name="object 46"/>
            <p:cNvPicPr/>
            <p:nvPr/>
          </p:nvPicPr>
          <p:blipFill>
            <a:blip r:embed="rId2" cstate="print"/>
            <a:stretch>
              <a:fillRect/>
            </a:stretch>
          </p:blipFill>
          <p:spPr>
            <a:xfrm>
              <a:off x="2351785" y="1705982"/>
              <a:ext cx="380615" cy="380615"/>
            </a:xfrm>
            <a:prstGeom prst="rect">
              <a:avLst/>
            </a:prstGeom>
          </p:spPr>
        </p:pic>
        <p:pic>
          <p:nvPicPr>
            <p:cNvPr id="47" name="object 47"/>
            <p:cNvPicPr/>
            <p:nvPr/>
          </p:nvPicPr>
          <p:blipFill>
            <a:blip r:embed="rId2" cstate="print"/>
            <a:stretch>
              <a:fillRect/>
            </a:stretch>
          </p:blipFill>
          <p:spPr>
            <a:xfrm>
              <a:off x="2584778" y="1705982"/>
              <a:ext cx="380615" cy="380615"/>
            </a:xfrm>
            <a:prstGeom prst="rect">
              <a:avLst/>
            </a:prstGeom>
          </p:spPr>
        </p:pic>
        <p:pic>
          <p:nvPicPr>
            <p:cNvPr id="48" name="object 48"/>
            <p:cNvPicPr/>
            <p:nvPr/>
          </p:nvPicPr>
          <p:blipFill>
            <a:blip r:embed="rId2" cstate="print"/>
            <a:stretch>
              <a:fillRect/>
            </a:stretch>
          </p:blipFill>
          <p:spPr>
            <a:xfrm>
              <a:off x="2817797" y="1705982"/>
              <a:ext cx="380615" cy="380615"/>
            </a:xfrm>
            <a:prstGeom prst="rect">
              <a:avLst/>
            </a:prstGeom>
          </p:spPr>
        </p:pic>
        <p:pic>
          <p:nvPicPr>
            <p:cNvPr id="49" name="object 49"/>
            <p:cNvPicPr/>
            <p:nvPr/>
          </p:nvPicPr>
          <p:blipFill>
            <a:blip r:embed="rId2" cstate="print"/>
            <a:stretch>
              <a:fillRect/>
            </a:stretch>
          </p:blipFill>
          <p:spPr>
            <a:xfrm>
              <a:off x="3050789" y="1705982"/>
              <a:ext cx="380615" cy="380615"/>
            </a:xfrm>
            <a:prstGeom prst="rect">
              <a:avLst/>
            </a:prstGeom>
          </p:spPr>
        </p:pic>
        <p:pic>
          <p:nvPicPr>
            <p:cNvPr id="50" name="object 50"/>
            <p:cNvPicPr/>
            <p:nvPr/>
          </p:nvPicPr>
          <p:blipFill>
            <a:blip r:embed="rId2" cstate="print"/>
            <a:stretch>
              <a:fillRect/>
            </a:stretch>
          </p:blipFill>
          <p:spPr>
            <a:xfrm>
              <a:off x="3283783" y="1705982"/>
              <a:ext cx="380615" cy="380615"/>
            </a:xfrm>
            <a:prstGeom prst="rect">
              <a:avLst/>
            </a:prstGeom>
          </p:spPr>
        </p:pic>
        <p:pic>
          <p:nvPicPr>
            <p:cNvPr id="51" name="object 51"/>
            <p:cNvPicPr/>
            <p:nvPr/>
          </p:nvPicPr>
          <p:blipFill>
            <a:blip r:embed="rId2" cstate="print"/>
            <a:stretch>
              <a:fillRect/>
            </a:stretch>
          </p:blipFill>
          <p:spPr>
            <a:xfrm>
              <a:off x="3516802" y="1705982"/>
              <a:ext cx="380615" cy="380615"/>
            </a:xfrm>
            <a:prstGeom prst="rect">
              <a:avLst/>
            </a:prstGeom>
          </p:spPr>
        </p:pic>
        <p:pic>
          <p:nvPicPr>
            <p:cNvPr id="52" name="object 52"/>
            <p:cNvPicPr/>
            <p:nvPr/>
          </p:nvPicPr>
          <p:blipFill>
            <a:blip r:embed="rId2" cstate="print"/>
            <a:stretch>
              <a:fillRect/>
            </a:stretch>
          </p:blipFill>
          <p:spPr>
            <a:xfrm>
              <a:off x="1885774" y="1938975"/>
              <a:ext cx="380615" cy="380615"/>
            </a:xfrm>
            <a:prstGeom prst="rect">
              <a:avLst/>
            </a:prstGeom>
          </p:spPr>
        </p:pic>
        <p:pic>
          <p:nvPicPr>
            <p:cNvPr id="53" name="object 53"/>
            <p:cNvPicPr/>
            <p:nvPr/>
          </p:nvPicPr>
          <p:blipFill>
            <a:blip r:embed="rId2" cstate="print"/>
            <a:stretch>
              <a:fillRect/>
            </a:stretch>
          </p:blipFill>
          <p:spPr>
            <a:xfrm>
              <a:off x="2118767" y="1938975"/>
              <a:ext cx="380615" cy="380615"/>
            </a:xfrm>
            <a:prstGeom prst="rect">
              <a:avLst/>
            </a:prstGeom>
          </p:spPr>
        </p:pic>
        <p:pic>
          <p:nvPicPr>
            <p:cNvPr id="54" name="object 54"/>
            <p:cNvPicPr/>
            <p:nvPr/>
          </p:nvPicPr>
          <p:blipFill>
            <a:blip r:embed="rId2" cstate="print"/>
            <a:stretch>
              <a:fillRect/>
            </a:stretch>
          </p:blipFill>
          <p:spPr>
            <a:xfrm>
              <a:off x="2351785" y="1938975"/>
              <a:ext cx="380615" cy="380615"/>
            </a:xfrm>
            <a:prstGeom prst="rect">
              <a:avLst/>
            </a:prstGeom>
          </p:spPr>
        </p:pic>
        <p:pic>
          <p:nvPicPr>
            <p:cNvPr id="55" name="object 55"/>
            <p:cNvPicPr/>
            <p:nvPr/>
          </p:nvPicPr>
          <p:blipFill>
            <a:blip r:embed="rId2" cstate="print"/>
            <a:stretch>
              <a:fillRect/>
            </a:stretch>
          </p:blipFill>
          <p:spPr>
            <a:xfrm>
              <a:off x="2584778" y="1938975"/>
              <a:ext cx="380615" cy="380615"/>
            </a:xfrm>
            <a:prstGeom prst="rect">
              <a:avLst/>
            </a:prstGeom>
          </p:spPr>
        </p:pic>
        <p:pic>
          <p:nvPicPr>
            <p:cNvPr id="56" name="object 56"/>
            <p:cNvPicPr/>
            <p:nvPr/>
          </p:nvPicPr>
          <p:blipFill>
            <a:blip r:embed="rId2" cstate="print"/>
            <a:stretch>
              <a:fillRect/>
            </a:stretch>
          </p:blipFill>
          <p:spPr>
            <a:xfrm>
              <a:off x="2817797" y="1938975"/>
              <a:ext cx="380615" cy="380615"/>
            </a:xfrm>
            <a:prstGeom prst="rect">
              <a:avLst/>
            </a:prstGeom>
          </p:spPr>
        </p:pic>
        <p:pic>
          <p:nvPicPr>
            <p:cNvPr id="57" name="object 57"/>
            <p:cNvPicPr/>
            <p:nvPr/>
          </p:nvPicPr>
          <p:blipFill>
            <a:blip r:embed="rId2" cstate="print"/>
            <a:stretch>
              <a:fillRect/>
            </a:stretch>
          </p:blipFill>
          <p:spPr>
            <a:xfrm>
              <a:off x="3050789" y="1938975"/>
              <a:ext cx="380615" cy="380615"/>
            </a:xfrm>
            <a:prstGeom prst="rect">
              <a:avLst/>
            </a:prstGeom>
          </p:spPr>
        </p:pic>
        <p:pic>
          <p:nvPicPr>
            <p:cNvPr id="58" name="object 58"/>
            <p:cNvPicPr/>
            <p:nvPr/>
          </p:nvPicPr>
          <p:blipFill>
            <a:blip r:embed="rId2" cstate="print"/>
            <a:stretch>
              <a:fillRect/>
            </a:stretch>
          </p:blipFill>
          <p:spPr>
            <a:xfrm>
              <a:off x="3283783" y="1938975"/>
              <a:ext cx="380615" cy="380615"/>
            </a:xfrm>
            <a:prstGeom prst="rect">
              <a:avLst/>
            </a:prstGeom>
          </p:spPr>
        </p:pic>
        <p:pic>
          <p:nvPicPr>
            <p:cNvPr id="59" name="object 59"/>
            <p:cNvPicPr/>
            <p:nvPr/>
          </p:nvPicPr>
          <p:blipFill>
            <a:blip r:embed="rId2" cstate="print"/>
            <a:stretch>
              <a:fillRect/>
            </a:stretch>
          </p:blipFill>
          <p:spPr>
            <a:xfrm>
              <a:off x="3516802" y="1938975"/>
              <a:ext cx="380615" cy="380615"/>
            </a:xfrm>
            <a:prstGeom prst="rect">
              <a:avLst/>
            </a:prstGeom>
          </p:spPr>
        </p:pic>
        <p:pic>
          <p:nvPicPr>
            <p:cNvPr id="60" name="object 60"/>
            <p:cNvPicPr/>
            <p:nvPr/>
          </p:nvPicPr>
          <p:blipFill>
            <a:blip r:embed="rId2" cstate="print"/>
            <a:stretch>
              <a:fillRect/>
            </a:stretch>
          </p:blipFill>
          <p:spPr>
            <a:xfrm>
              <a:off x="1885774" y="2171995"/>
              <a:ext cx="380615" cy="380615"/>
            </a:xfrm>
            <a:prstGeom prst="rect">
              <a:avLst/>
            </a:prstGeom>
          </p:spPr>
        </p:pic>
        <p:pic>
          <p:nvPicPr>
            <p:cNvPr id="61" name="object 61"/>
            <p:cNvPicPr/>
            <p:nvPr/>
          </p:nvPicPr>
          <p:blipFill>
            <a:blip r:embed="rId2" cstate="print"/>
            <a:stretch>
              <a:fillRect/>
            </a:stretch>
          </p:blipFill>
          <p:spPr>
            <a:xfrm>
              <a:off x="2118767" y="2171995"/>
              <a:ext cx="380615" cy="380615"/>
            </a:xfrm>
            <a:prstGeom prst="rect">
              <a:avLst/>
            </a:prstGeom>
          </p:spPr>
        </p:pic>
        <p:pic>
          <p:nvPicPr>
            <p:cNvPr id="62" name="object 62"/>
            <p:cNvPicPr/>
            <p:nvPr/>
          </p:nvPicPr>
          <p:blipFill>
            <a:blip r:embed="rId2" cstate="print"/>
            <a:stretch>
              <a:fillRect/>
            </a:stretch>
          </p:blipFill>
          <p:spPr>
            <a:xfrm>
              <a:off x="2351785" y="2171995"/>
              <a:ext cx="380615" cy="380615"/>
            </a:xfrm>
            <a:prstGeom prst="rect">
              <a:avLst/>
            </a:prstGeom>
          </p:spPr>
        </p:pic>
        <p:pic>
          <p:nvPicPr>
            <p:cNvPr id="63" name="object 63"/>
            <p:cNvPicPr/>
            <p:nvPr/>
          </p:nvPicPr>
          <p:blipFill>
            <a:blip r:embed="rId2" cstate="print"/>
            <a:stretch>
              <a:fillRect/>
            </a:stretch>
          </p:blipFill>
          <p:spPr>
            <a:xfrm>
              <a:off x="2584778" y="2171995"/>
              <a:ext cx="380615" cy="380615"/>
            </a:xfrm>
            <a:prstGeom prst="rect">
              <a:avLst/>
            </a:prstGeom>
          </p:spPr>
        </p:pic>
        <p:pic>
          <p:nvPicPr>
            <p:cNvPr id="64" name="object 64"/>
            <p:cNvPicPr/>
            <p:nvPr/>
          </p:nvPicPr>
          <p:blipFill>
            <a:blip r:embed="rId2" cstate="print"/>
            <a:stretch>
              <a:fillRect/>
            </a:stretch>
          </p:blipFill>
          <p:spPr>
            <a:xfrm>
              <a:off x="2817797" y="2171995"/>
              <a:ext cx="380615" cy="380615"/>
            </a:xfrm>
            <a:prstGeom prst="rect">
              <a:avLst/>
            </a:prstGeom>
          </p:spPr>
        </p:pic>
        <p:pic>
          <p:nvPicPr>
            <p:cNvPr id="65" name="object 65"/>
            <p:cNvPicPr/>
            <p:nvPr/>
          </p:nvPicPr>
          <p:blipFill>
            <a:blip r:embed="rId2" cstate="print"/>
            <a:stretch>
              <a:fillRect/>
            </a:stretch>
          </p:blipFill>
          <p:spPr>
            <a:xfrm>
              <a:off x="3050789" y="2171995"/>
              <a:ext cx="380615" cy="380615"/>
            </a:xfrm>
            <a:prstGeom prst="rect">
              <a:avLst/>
            </a:prstGeom>
          </p:spPr>
        </p:pic>
        <p:pic>
          <p:nvPicPr>
            <p:cNvPr id="66" name="object 66"/>
            <p:cNvPicPr/>
            <p:nvPr/>
          </p:nvPicPr>
          <p:blipFill>
            <a:blip r:embed="rId2" cstate="print"/>
            <a:stretch>
              <a:fillRect/>
            </a:stretch>
          </p:blipFill>
          <p:spPr>
            <a:xfrm>
              <a:off x="3283783" y="2171995"/>
              <a:ext cx="380615" cy="380615"/>
            </a:xfrm>
            <a:prstGeom prst="rect">
              <a:avLst/>
            </a:prstGeom>
          </p:spPr>
        </p:pic>
        <p:pic>
          <p:nvPicPr>
            <p:cNvPr id="67" name="object 67"/>
            <p:cNvPicPr/>
            <p:nvPr/>
          </p:nvPicPr>
          <p:blipFill>
            <a:blip r:embed="rId2" cstate="print"/>
            <a:stretch>
              <a:fillRect/>
            </a:stretch>
          </p:blipFill>
          <p:spPr>
            <a:xfrm>
              <a:off x="3516802" y="2171995"/>
              <a:ext cx="380615" cy="380615"/>
            </a:xfrm>
            <a:prstGeom prst="rect">
              <a:avLst/>
            </a:prstGeom>
          </p:spPr>
        </p:pic>
        <p:sp>
          <p:nvSpPr>
            <p:cNvPr id="68" name="object 68"/>
            <p:cNvSpPr/>
            <p:nvPr/>
          </p:nvSpPr>
          <p:spPr>
            <a:xfrm>
              <a:off x="1957960"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69" name="object 69"/>
            <p:cNvSpPr/>
            <p:nvPr/>
          </p:nvSpPr>
          <p:spPr>
            <a:xfrm>
              <a:off x="1957960"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0" name="object 70"/>
            <p:cNvSpPr/>
            <p:nvPr/>
          </p:nvSpPr>
          <p:spPr>
            <a:xfrm>
              <a:off x="2190953"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1" name="object 71"/>
            <p:cNvSpPr/>
            <p:nvPr/>
          </p:nvSpPr>
          <p:spPr>
            <a:xfrm>
              <a:off x="2190953"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2" name="object 72"/>
            <p:cNvSpPr/>
            <p:nvPr/>
          </p:nvSpPr>
          <p:spPr>
            <a:xfrm>
              <a:off x="2423971"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3" name="object 73"/>
            <p:cNvSpPr/>
            <p:nvPr/>
          </p:nvSpPr>
          <p:spPr>
            <a:xfrm>
              <a:off x="2423971"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4" name="object 74"/>
            <p:cNvSpPr/>
            <p:nvPr/>
          </p:nvSpPr>
          <p:spPr>
            <a:xfrm>
              <a:off x="2656964"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5" name="object 75"/>
            <p:cNvSpPr/>
            <p:nvPr/>
          </p:nvSpPr>
          <p:spPr>
            <a:xfrm>
              <a:off x="2656964"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6" name="object 76"/>
            <p:cNvSpPr/>
            <p:nvPr/>
          </p:nvSpPr>
          <p:spPr>
            <a:xfrm>
              <a:off x="2889982"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7" name="object 77"/>
            <p:cNvSpPr/>
            <p:nvPr/>
          </p:nvSpPr>
          <p:spPr>
            <a:xfrm>
              <a:off x="2889982"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8" name="object 78"/>
            <p:cNvSpPr/>
            <p:nvPr/>
          </p:nvSpPr>
          <p:spPr>
            <a:xfrm>
              <a:off x="3122975" y="58690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9" name="object 79"/>
            <p:cNvSpPr/>
            <p:nvPr/>
          </p:nvSpPr>
          <p:spPr>
            <a:xfrm>
              <a:off x="3122975" y="586903"/>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0" name="object 80"/>
            <p:cNvSpPr/>
            <p:nvPr/>
          </p:nvSpPr>
          <p:spPr>
            <a:xfrm>
              <a:off x="3355968" y="58690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1" name="object 81"/>
            <p:cNvSpPr/>
            <p:nvPr/>
          </p:nvSpPr>
          <p:spPr>
            <a:xfrm>
              <a:off x="3355968" y="586903"/>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2" name="object 82"/>
            <p:cNvSpPr/>
            <p:nvPr/>
          </p:nvSpPr>
          <p:spPr>
            <a:xfrm>
              <a:off x="3588987" y="58690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3" name="object 83"/>
            <p:cNvSpPr/>
            <p:nvPr/>
          </p:nvSpPr>
          <p:spPr>
            <a:xfrm>
              <a:off x="3588987" y="586903"/>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4" name="object 84"/>
            <p:cNvSpPr/>
            <p:nvPr/>
          </p:nvSpPr>
          <p:spPr>
            <a:xfrm>
              <a:off x="1957960"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5" name="object 85"/>
            <p:cNvSpPr/>
            <p:nvPr/>
          </p:nvSpPr>
          <p:spPr>
            <a:xfrm>
              <a:off x="1957960"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6" name="object 86"/>
            <p:cNvSpPr/>
            <p:nvPr/>
          </p:nvSpPr>
          <p:spPr>
            <a:xfrm>
              <a:off x="2190953"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87" name="object 87"/>
            <p:cNvSpPr/>
            <p:nvPr/>
          </p:nvSpPr>
          <p:spPr>
            <a:xfrm>
              <a:off x="2190953"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8" name="object 88"/>
            <p:cNvSpPr/>
            <p:nvPr/>
          </p:nvSpPr>
          <p:spPr>
            <a:xfrm>
              <a:off x="2423971"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89" name="object 89"/>
            <p:cNvSpPr/>
            <p:nvPr/>
          </p:nvSpPr>
          <p:spPr>
            <a:xfrm>
              <a:off x="2423971"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0" name="object 90"/>
            <p:cNvSpPr/>
            <p:nvPr/>
          </p:nvSpPr>
          <p:spPr>
            <a:xfrm>
              <a:off x="2656964"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1" name="object 91"/>
            <p:cNvSpPr/>
            <p:nvPr/>
          </p:nvSpPr>
          <p:spPr>
            <a:xfrm>
              <a:off x="2656964"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2" name="object 92"/>
            <p:cNvSpPr/>
            <p:nvPr/>
          </p:nvSpPr>
          <p:spPr>
            <a:xfrm>
              <a:off x="2889982"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3" name="object 93"/>
            <p:cNvSpPr/>
            <p:nvPr/>
          </p:nvSpPr>
          <p:spPr>
            <a:xfrm>
              <a:off x="2889982"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4" name="object 94"/>
            <p:cNvSpPr/>
            <p:nvPr/>
          </p:nvSpPr>
          <p:spPr>
            <a:xfrm>
              <a:off x="3122975" y="819896"/>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5" name="object 95"/>
            <p:cNvSpPr/>
            <p:nvPr/>
          </p:nvSpPr>
          <p:spPr>
            <a:xfrm>
              <a:off x="3122975" y="819896"/>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6" name="object 96"/>
            <p:cNvSpPr/>
            <p:nvPr/>
          </p:nvSpPr>
          <p:spPr>
            <a:xfrm>
              <a:off x="3355968" y="819896"/>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7" name="object 97"/>
            <p:cNvSpPr/>
            <p:nvPr/>
          </p:nvSpPr>
          <p:spPr>
            <a:xfrm>
              <a:off x="3355968" y="819896"/>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8" name="object 98"/>
            <p:cNvSpPr/>
            <p:nvPr/>
          </p:nvSpPr>
          <p:spPr>
            <a:xfrm>
              <a:off x="3588987" y="819896"/>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99" name="object 99"/>
            <p:cNvSpPr/>
            <p:nvPr/>
          </p:nvSpPr>
          <p:spPr>
            <a:xfrm>
              <a:off x="3588987" y="819896"/>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0" name="object 100"/>
            <p:cNvSpPr/>
            <p:nvPr/>
          </p:nvSpPr>
          <p:spPr>
            <a:xfrm>
              <a:off x="1957960"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1" name="object 101"/>
            <p:cNvSpPr/>
            <p:nvPr/>
          </p:nvSpPr>
          <p:spPr>
            <a:xfrm>
              <a:off x="1957960"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2" name="object 102"/>
            <p:cNvSpPr/>
            <p:nvPr/>
          </p:nvSpPr>
          <p:spPr>
            <a:xfrm>
              <a:off x="2190953"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3" name="object 103"/>
            <p:cNvSpPr/>
            <p:nvPr/>
          </p:nvSpPr>
          <p:spPr>
            <a:xfrm>
              <a:off x="2190953"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4" name="object 104"/>
            <p:cNvSpPr/>
            <p:nvPr/>
          </p:nvSpPr>
          <p:spPr>
            <a:xfrm>
              <a:off x="2423971"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05" name="object 105"/>
            <p:cNvSpPr/>
            <p:nvPr/>
          </p:nvSpPr>
          <p:spPr>
            <a:xfrm>
              <a:off x="2423971"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6" name="object 106"/>
            <p:cNvSpPr/>
            <p:nvPr/>
          </p:nvSpPr>
          <p:spPr>
            <a:xfrm>
              <a:off x="2656964"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07" name="object 107"/>
            <p:cNvSpPr/>
            <p:nvPr/>
          </p:nvSpPr>
          <p:spPr>
            <a:xfrm>
              <a:off x="2656964"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8" name="object 108"/>
            <p:cNvSpPr/>
            <p:nvPr/>
          </p:nvSpPr>
          <p:spPr>
            <a:xfrm>
              <a:off x="2889982"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9" name="object 109"/>
            <p:cNvSpPr/>
            <p:nvPr/>
          </p:nvSpPr>
          <p:spPr>
            <a:xfrm>
              <a:off x="2889982"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0" name="object 110"/>
            <p:cNvSpPr/>
            <p:nvPr/>
          </p:nvSpPr>
          <p:spPr>
            <a:xfrm>
              <a:off x="3122975" y="105291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1" name="object 111"/>
            <p:cNvSpPr/>
            <p:nvPr/>
          </p:nvSpPr>
          <p:spPr>
            <a:xfrm>
              <a:off x="3122975" y="105291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2" name="object 112"/>
            <p:cNvSpPr/>
            <p:nvPr/>
          </p:nvSpPr>
          <p:spPr>
            <a:xfrm>
              <a:off x="3355968" y="105291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13" name="object 113"/>
            <p:cNvSpPr/>
            <p:nvPr/>
          </p:nvSpPr>
          <p:spPr>
            <a:xfrm>
              <a:off x="3355968" y="105291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4" name="object 114"/>
            <p:cNvSpPr/>
            <p:nvPr/>
          </p:nvSpPr>
          <p:spPr>
            <a:xfrm>
              <a:off x="3588987" y="105291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5" name="object 115"/>
            <p:cNvSpPr/>
            <p:nvPr/>
          </p:nvSpPr>
          <p:spPr>
            <a:xfrm>
              <a:off x="3588987" y="105291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6" name="object 116"/>
            <p:cNvSpPr/>
            <p:nvPr/>
          </p:nvSpPr>
          <p:spPr>
            <a:xfrm>
              <a:off x="1957960"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7" name="object 117"/>
            <p:cNvSpPr/>
            <p:nvPr/>
          </p:nvSpPr>
          <p:spPr>
            <a:xfrm>
              <a:off x="1957960"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8" name="object 118"/>
            <p:cNvSpPr/>
            <p:nvPr/>
          </p:nvSpPr>
          <p:spPr>
            <a:xfrm>
              <a:off x="2190953"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19" name="object 119"/>
            <p:cNvSpPr/>
            <p:nvPr/>
          </p:nvSpPr>
          <p:spPr>
            <a:xfrm>
              <a:off x="2190953"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0" name="object 120"/>
            <p:cNvSpPr/>
            <p:nvPr/>
          </p:nvSpPr>
          <p:spPr>
            <a:xfrm>
              <a:off x="2423971"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1" name="object 121"/>
            <p:cNvSpPr/>
            <p:nvPr/>
          </p:nvSpPr>
          <p:spPr>
            <a:xfrm>
              <a:off x="2423971"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2" name="object 122"/>
            <p:cNvSpPr/>
            <p:nvPr/>
          </p:nvSpPr>
          <p:spPr>
            <a:xfrm>
              <a:off x="2656964"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23" name="object 123"/>
            <p:cNvSpPr/>
            <p:nvPr/>
          </p:nvSpPr>
          <p:spPr>
            <a:xfrm>
              <a:off x="2656964"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4" name="object 124"/>
            <p:cNvSpPr/>
            <p:nvPr/>
          </p:nvSpPr>
          <p:spPr>
            <a:xfrm>
              <a:off x="2889982"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25" name="object 125"/>
            <p:cNvSpPr/>
            <p:nvPr/>
          </p:nvSpPr>
          <p:spPr>
            <a:xfrm>
              <a:off x="2889982"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6" name="object 126"/>
            <p:cNvSpPr/>
            <p:nvPr/>
          </p:nvSpPr>
          <p:spPr>
            <a:xfrm>
              <a:off x="3122975" y="128590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7" name="object 127"/>
            <p:cNvSpPr/>
            <p:nvPr/>
          </p:nvSpPr>
          <p:spPr>
            <a:xfrm>
              <a:off x="3122975" y="128590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8" name="object 128"/>
            <p:cNvSpPr/>
            <p:nvPr/>
          </p:nvSpPr>
          <p:spPr>
            <a:xfrm>
              <a:off x="3355968" y="128590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9" name="object 129"/>
            <p:cNvSpPr/>
            <p:nvPr/>
          </p:nvSpPr>
          <p:spPr>
            <a:xfrm>
              <a:off x="3355968" y="128590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0" name="object 130"/>
            <p:cNvSpPr/>
            <p:nvPr/>
          </p:nvSpPr>
          <p:spPr>
            <a:xfrm>
              <a:off x="3588987" y="128590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1" name="object 131"/>
            <p:cNvSpPr/>
            <p:nvPr/>
          </p:nvSpPr>
          <p:spPr>
            <a:xfrm>
              <a:off x="3588987" y="128590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2" name="object 132"/>
            <p:cNvSpPr/>
            <p:nvPr/>
          </p:nvSpPr>
          <p:spPr>
            <a:xfrm>
              <a:off x="1957960"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3" name="object 133"/>
            <p:cNvSpPr/>
            <p:nvPr/>
          </p:nvSpPr>
          <p:spPr>
            <a:xfrm>
              <a:off x="1957960"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4" name="object 134"/>
            <p:cNvSpPr/>
            <p:nvPr/>
          </p:nvSpPr>
          <p:spPr>
            <a:xfrm>
              <a:off x="2190953"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5" name="object 135"/>
            <p:cNvSpPr/>
            <p:nvPr/>
          </p:nvSpPr>
          <p:spPr>
            <a:xfrm>
              <a:off x="2190953"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6" name="object 136"/>
            <p:cNvSpPr/>
            <p:nvPr/>
          </p:nvSpPr>
          <p:spPr>
            <a:xfrm>
              <a:off x="2423971"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37" name="object 137"/>
            <p:cNvSpPr/>
            <p:nvPr/>
          </p:nvSpPr>
          <p:spPr>
            <a:xfrm>
              <a:off x="2423971"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8" name="object 138"/>
            <p:cNvSpPr/>
            <p:nvPr/>
          </p:nvSpPr>
          <p:spPr>
            <a:xfrm>
              <a:off x="2656964"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39" name="object 139"/>
            <p:cNvSpPr/>
            <p:nvPr/>
          </p:nvSpPr>
          <p:spPr>
            <a:xfrm>
              <a:off x="2656964"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0" name="object 140"/>
            <p:cNvSpPr/>
            <p:nvPr/>
          </p:nvSpPr>
          <p:spPr>
            <a:xfrm>
              <a:off x="2889982"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1" name="object 141"/>
            <p:cNvSpPr/>
            <p:nvPr/>
          </p:nvSpPr>
          <p:spPr>
            <a:xfrm>
              <a:off x="2889982"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2" name="object 142"/>
            <p:cNvSpPr/>
            <p:nvPr/>
          </p:nvSpPr>
          <p:spPr>
            <a:xfrm>
              <a:off x="3122975" y="1518927"/>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43" name="object 143"/>
            <p:cNvSpPr/>
            <p:nvPr/>
          </p:nvSpPr>
          <p:spPr>
            <a:xfrm>
              <a:off x="3122975" y="151892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4" name="object 144"/>
            <p:cNvSpPr/>
            <p:nvPr/>
          </p:nvSpPr>
          <p:spPr>
            <a:xfrm>
              <a:off x="3355968" y="1518927"/>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5" name="object 145"/>
            <p:cNvSpPr/>
            <p:nvPr/>
          </p:nvSpPr>
          <p:spPr>
            <a:xfrm>
              <a:off x="3355968" y="151892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6" name="object 146"/>
            <p:cNvSpPr/>
            <p:nvPr/>
          </p:nvSpPr>
          <p:spPr>
            <a:xfrm>
              <a:off x="3588987" y="1518927"/>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7" name="object 147"/>
            <p:cNvSpPr/>
            <p:nvPr/>
          </p:nvSpPr>
          <p:spPr>
            <a:xfrm>
              <a:off x="3588987" y="151892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8" name="object 148"/>
            <p:cNvSpPr/>
            <p:nvPr/>
          </p:nvSpPr>
          <p:spPr>
            <a:xfrm>
              <a:off x="1957960"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9" name="object 149"/>
            <p:cNvSpPr/>
            <p:nvPr/>
          </p:nvSpPr>
          <p:spPr>
            <a:xfrm>
              <a:off x="1957960"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0" name="object 150"/>
            <p:cNvSpPr/>
            <p:nvPr/>
          </p:nvSpPr>
          <p:spPr>
            <a:xfrm>
              <a:off x="2190953"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1" name="object 151"/>
            <p:cNvSpPr/>
            <p:nvPr/>
          </p:nvSpPr>
          <p:spPr>
            <a:xfrm>
              <a:off x="2190953"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2" name="object 152"/>
            <p:cNvSpPr/>
            <p:nvPr/>
          </p:nvSpPr>
          <p:spPr>
            <a:xfrm>
              <a:off x="2423971"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53" name="object 153"/>
            <p:cNvSpPr/>
            <p:nvPr/>
          </p:nvSpPr>
          <p:spPr>
            <a:xfrm>
              <a:off x="2423971"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4" name="object 154"/>
            <p:cNvSpPr/>
            <p:nvPr/>
          </p:nvSpPr>
          <p:spPr>
            <a:xfrm>
              <a:off x="2656964"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5" name="object 155"/>
            <p:cNvSpPr/>
            <p:nvPr/>
          </p:nvSpPr>
          <p:spPr>
            <a:xfrm>
              <a:off x="2656964"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6" name="object 156"/>
            <p:cNvSpPr/>
            <p:nvPr/>
          </p:nvSpPr>
          <p:spPr>
            <a:xfrm>
              <a:off x="2889982"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57" name="object 157"/>
            <p:cNvSpPr/>
            <p:nvPr/>
          </p:nvSpPr>
          <p:spPr>
            <a:xfrm>
              <a:off x="2889982"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8" name="object 158"/>
            <p:cNvSpPr/>
            <p:nvPr/>
          </p:nvSpPr>
          <p:spPr>
            <a:xfrm>
              <a:off x="3122975" y="175191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9" name="object 159"/>
            <p:cNvSpPr/>
            <p:nvPr/>
          </p:nvSpPr>
          <p:spPr>
            <a:xfrm>
              <a:off x="3122975" y="1751918"/>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0" name="object 160"/>
            <p:cNvSpPr/>
            <p:nvPr/>
          </p:nvSpPr>
          <p:spPr>
            <a:xfrm>
              <a:off x="3355968" y="175191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1" name="object 161"/>
            <p:cNvSpPr/>
            <p:nvPr/>
          </p:nvSpPr>
          <p:spPr>
            <a:xfrm>
              <a:off x="3355968" y="1751918"/>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2" name="object 162"/>
            <p:cNvSpPr/>
            <p:nvPr/>
          </p:nvSpPr>
          <p:spPr>
            <a:xfrm>
              <a:off x="3588987" y="175191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63" name="object 163"/>
            <p:cNvSpPr/>
            <p:nvPr/>
          </p:nvSpPr>
          <p:spPr>
            <a:xfrm>
              <a:off x="3588987" y="1751918"/>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4" name="object 164"/>
            <p:cNvSpPr/>
            <p:nvPr/>
          </p:nvSpPr>
          <p:spPr>
            <a:xfrm>
              <a:off x="1957960"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65" name="object 165"/>
            <p:cNvSpPr/>
            <p:nvPr/>
          </p:nvSpPr>
          <p:spPr>
            <a:xfrm>
              <a:off x="1957960"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6" name="object 166"/>
            <p:cNvSpPr/>
            <p:nvPr/>
          </p:nvSpPr>
          <p:spPr>
            <a:xfrm>
              <a:off x="2190953"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7" name="object 167"/>
            <p:cNvSpPr/>
            <p:nvPr/>
          </p:nvSpPr>
          <p:spPr>
            <a:xfrm>
              <a:off x="2190953"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8" name="object 168"/>
            <p:cNvSpPr/>
            <p:nvPr/>
          </p:nvSpPr>
          <p:spPr>
            <a:xfrm>
              <a:off x="2423971"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9" name="object 169"/>
            <p:cNvSpPr/>
            <p:nvPr/>
          </p:nvSpPr>
          <p:spPr>
            <a:xfrm>
              <a:off x="2423971"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0" name="object 170"/>
            <p:cNvSpPr/>
            <p:nvPr/>
          </p:nvSpPr>
          <p:spPr>
            <a:xfrm>
              <a:off x="2656964"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1" name="object 171"/>
            <p:cNvSpPr/>
            <p:nvPr/>
          </p:nvSpPr>
          <p:spPr>
            <a:xfrm>
              <a:off x="2656964"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2" name="object 172"/>
            <p:cNvSpPr/>
            <p:nvPr/>
          </p:nvSpPr>
          <p:spPr>
            <a:xfrm>
              <a:off x="2889982"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3" name="object 173"/>
            <p:cNvSpPr/>
            <p:nvPr/>
          </p:nvSpPr>
          <p:spPr>
            <a:xfrm>
              <a:off x="2889982"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4" name="object 174"/>
            <p:cNvSpPr/>
            <p:nvPr/>
          </p:nvSpPr>
          <p:spPr>
            <a:xfrm>
              <a:off x="3122975" y="1984912"/>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75" name="object 175"/>
            <p:cNvSpPr/>
            <p:nvPr/>
          </p:nvSpPr>
          <p:spPr>
            <a:xfrm>
              <a:off x="3122975" y="1984912"/>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6" name="object 176"/>
            <p:cNvSpPr/>
            <p:nvPr/>
          </p:nvSpPr>
          <p:spPr>
            <a:xfrm>
              <a:off x="3355968" y="1984912"/>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7" name="object 177"/>
            <p:cNvSpPr/>
            <p:nvPr/>
          </p:nvSpPr>
          <p:spPr>
            <a:xfrm>
              <a:off x="3355968" y="1984912"/>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8" name="object 178"/>
            <p:cNvSpPr/>
            <p:nvPr/>
          </p:nvSpPr>
          <p:spPr>
            <a:xfrm>
              <a:off x="3588987" y="1984912"/>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9" name="object 179"/>
            <p:cNvSpPr/>
            <p:nvPr/>
          </p:nvSpPr>
          <p:spPr>
            <a:xfrm>
              <a:off x="3588987" y="1984912"/>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0" name="object 180"/>
            <p:cNvSpPr/>
            <p:nvPr/>
          </p:nvSpPr>
          <p:spPr>
            <a:xfrm>
              <a:off x="1957960"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1" name="object 181"/>
            <p:cNvSpPr/>
            <p:nvPr/>
          </p:nvSpPr>
          <p:spPr>
            <a:xfrm>
              <a:off x="1957960"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2" name="object 182"/>
            <p:cNvSpPr/>
            <p:nvPr/>
          </p:nvSpPr>
          <p:spPr>
            <a:xfrm>
              <a:off x="2190953"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3" name="object 183"/>
            <p:cNvSpPr/>
            <p:nvPr/>
          </p:nvSpPr>
          <p:spPr>
            <a:xfrm>
              <a:off x="2190953"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4" name="object 184"/>
            <p:cNvSpPr/>
            <p:nvPr/>
          </p:nvSpPr>
          <p:spPr>
            <a:xfrm>
              <a:off x="2423971"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5" name="object 185"/>
            <p:cNvSpPr/>
            <p:nvPr/>
          </p:nvSpPr>
          <p:spPr>
            <a:xfrm>
              <a:off x="2423971"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6" name="object 186"/>
            <p:cNvSpPr/>
            <p:nvPr/>
          </p:nvSpPr>
          <p:spPr>
            <a:xfrm>
              <a:off x="2656964"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7" name="object 187"/>
            <p:cNvSpPr/>
            <p:nvPr/>
          </p:nvSpPr>
          <p:spPr>
            <a:xfrm>
              <a:off x="2656964"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8" name="object 188"/>
            <p:cNvSpPr/>
            <p:nvPr/>
          </p:nvSpPr>
          <p:spPr>
            <a:xfrm>
              <a:off x="2889982"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9" name="object 189"/>
            <p:cNvSpPr/>
            <p:nvPr/>
          </p:nvSpPr>
          <p:spPr>
            <a:xfrm>
              <a:off x="2889982"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0" name="object 190"/>
            <p:cNvSpPr/>
            <p:nvPr/>
          </p:nvSpPr>
          <p:spPr>
            <a:xfrm>
              <a:off x="3122975" y="2217931"/>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1" name="object 191"/>
            <p:cNvSpPr/>
            <p:nvPr/>
          </p:nvSpPr>
          <p:spPr>
            <a:xfrm>
              <a:off x="3122975" y="2217931"/>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2" name="object 192"/>
            <p:cNvSpPr/>
            <p:nvPr/>
          </p:nvSpPr>
          <p:spPr>
            <a:xfrm>
              <a:off x="3355968" y="2217931"/>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3" name="object 193"/>
            <p:cNvSpPr/>
            <p:nvPr/>
          </p:nvSpPr>
          <p:spPr>
            <a:xfrm>
              <a:off x="3355968" y="2217931"/>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4" name="object 194"/>
            <p:cNvSpPr/>
            <p:nvPr/>
          </p:nvSpPr>
          <p:spPr>
            <a:xfrm>
              <a:off x="3588987" y="2217931"/>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5" name="object 195"/>
            <p:cNvSpPr/>
            <p:nvPr/>
          </p:nvSpPr>
          <p:spPr>
            <a:xfrm>
              <a:off x="3588987" y="2217931"/>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6" name="object 196"/>
            <p:cNvSpPr/>
            <p:nvPr/>
          </p:nvSpPr>
          <p:spPr>
            <a:xfrm>
              <a:off x="1957959" y="586903"/>
              <a:ext cx="1864360" cy="1864360"/>
            </a:xfrm>
            <a:custGeom>
              <a:avLst/>
              <a:gdLst/>
              <a:ahLst/>
              <a:cxnLst/>
              <a:rect l="l" t="t" r="r" b="b"/>
              <a:pathLst>
                <a:path w="1864360" h="1864360">
                  <a:moveTo>
                    <a:pt x="1864023" y="0"/>
                  </a:moveTo>
                  <a:lnTo>
                    <a:pt x="1864023" y="1864021"/>
                  </a:lnTo>
                </a:path>
                <a:path w="1864360" h="1864360">
                  <a:moveTo>
                    <a:pt x="0" y="0"/>
                  </a:moveTo>
                  <a:lnTo>
                    <a:pt x="0" y="1864021"/>
                  </a:lnTo>
                </a:path>
                <a:path w="1864360" h="1864360">
                  <a:moveTo>
                    <a:pt x="1864021" y="1864022"/>
                  </a:moveTo>
                  <a:lnTo>
                    <a:pt x="0" y="1864022"/>
                  </a:lnTo>
                </a:path>
                <a:path w="1864360" h="1864360">
                  <a:moveTo>
                    <a:pt x="1864021" y="0"/>
                  </a:moveTo>
                  <a:lnTo>
                    <a:pt x="0" y="0"/>
                  </a:lnTo>
                </a:path>
              </a:pathLst>
            </a:custGeom>
            <a:ln w="6562">
              <a:solidFill>
                <a:srgbClr val="000000"/>
              </a:solidFill>
            </a:ln>
          </p:spPr>
          <p:txBody>
            <a:bodyPr wrap="square" lIns="0" tIns="0" rIns="0" bIns="0" rtlCol="0"/>
            <a:lstStyle/>
            <a:p>
              <a:endParaRPr sz="3530"/>
            </a:p>
          </p:txBody>
        </p:sp>
      </p:grpSp>
      <p:sp>
        <p:nvSpPr>
          <p:cNvPr id="197" name="object 197"/>
          <p:cNvSpPr txBox="1"/>
          <p:nvPr/>
        </p:nvSpPr>
        <p:spPr>
          <a:xfrm>
            <a:off x="4063748" y="2541331"/>
            <a:ext cx="392821" cy="220846"/>
          </a:xfrm>
          <a:prstGeom prst="rect">
            <a:avLst/>
          </a:prstGeom>
        </p:spPr>
        <p:txBody>
          <a:bodyPr vert="horz" wrap="square" lIns="0" tIns="26686" rIns="0" bIns="0" rtlCol="0">
            <a:spAutoFit/>
          </a:bodyPr>
          <a:lstStyle/>
          <a:p>
            <a:pPr marL="21349">
              <a:spcBef>
                <a:spcPts val="210"/>
              </a:spcBef>
            </a:pPr>
            <a:r>
              <a:rPr sz="1260" spc="25" dirty="0">
                <a:latin typeface="Arial MT"/>
                <a:cs typeface="Arial MT"/>
              </a:rPr>
              <a:t>S</a:t>
            </a:r>
            <a:r>
              <a:rPr sz="1260" dirty="0">
                <a:latin typeface="Arial MT"/>
                <a:cs typeface="Arial MT"/>
              </a:rPr>
              <a:t>t</a:t>
            </a:r>
            <a:r>
              <a:rPr sz="1260" spc="8" dirty="0">
                <a:latin typeface="Arial MT"/>
                <a:cs typeface="Arial MT"/>
              </a:rPr>
              <a:t>art</a:t>
            </a:r>
            <a:endParaRPr sz="1260">
              <a:latin typeface="Arial MT"/>
              <a:cs typeface="Arial MT"/>
            </a:endParaRPr>
          </a:p>
        </p:txBody>
      </p:sp>
      <p:sp>
        <p:nvSpPr>
          <p:cNvPr id="198" name="object 198"/>
          <p:cNvSpPr txBox="1"/>
          <p:nvPr/>
        </p:nvSpPr>
        <p:spPr>
          <a:xfrm>
            <a:off x="7737191" y="4129864"/>
            <a:ext cx="392821" cy="220846"/>
          </a:xfrm>
          <a:prstGeom prst="rect">
            <a:avLst/>
          </a:prstGeom>
        </p:spPr>
        <p:txBody>
          <a:bodyPr vert="horz" wrap="square" lIns="0" tIns="26686" rIns="0" bIns="0" rtlCol="0">
            <a:spAutoFit/>
          </a:bodyPr>
          <a:lstStyle/>
          <a:p>
            <a:pPr marL="21349">
              <a:spcBef>
                <a:spcPts val="210"/>
              </a:spcBef>
            </a:pPr>
            <a:r>
              <a:rPr sz="1260" spc="17" dirty="0">
                <a:latin typeface="Arial MT"/>
                <a:cs typeface="Arial MT"/>
              </a:rPr>
              <a:t>Goal</a:t>
            </a:r>
            <a:endParaRPr sz="1260">
              <a:latin typeface="Arial MT"/>
              <a:cs typeface="Arial MT"/>
            </a:endParaRPr>
          </a:p>
        </p:txBody>
      </p:sp>
      <p:grpSp>
        <p:nvGrpSpPr>
          <p:cNvPr id="199" name="object 199"/>
          <p:cNvGrpSpPr/>
          <p:nvPr/>
        </p:nvGrpSpPr>
        <p:grpSpPr>
          <a:xfrm>
            <a:off x="4557766" y="2082606"/>
            <a:ext cx="3124433" cy="2359070"/>
            <a:chOff x="1967843" y="821490"/>
            <a:chExt cx="1858645" cy="1403350"/>
          </a:xfrm>
        </p:grpSpPr>
        <p:sp>
          <p:nvSpPr>
            <p:cNvPr id="200" name="object 200"/>
            <p:cNvSpPr/>
            <p:nvPr/>
          </p:nvSpPr>
          <p:spPr>
            <a:xfrm>
              <a:off x="1974405" y="1170952"/>
              <a:ext cx="135255" cy="4445"/>
            </a:xfrm>
            <a:custGeom>
              <a:avLst/>
              <a:gdLst/>
              <a:ahLst/>
              <a:cxnLst/>
              <a:rect l="l" t="t" r="r" b="b"/>
              <a:pathLst>
                <a:path w="135255" h="4444">
                  <a:moveTo>
                    <a:pt x="-6562" y="1999"/>
                  </a:moveTo>
                  <a:lnTo>
                    <a:pt x="141813" y="1999"/>
                  </a:lnTo>
                </a:path>
              </a:pathLst>
            </a:custGeom>
            <a:ln w="17123">
              <a:solidFill>
                <a:srgbClr val="FF2600"/>
              </a:solidFill>
            </a:ln>
          </p:spPr>
          <p:txBody>
            <a:bodyPr wrap="square" lIns="0" tIns="0" rIns="0" bIns="0" rtlCol="0"/>
            <a:lstStyle/>
            <a:p>
              <a:endParaRPr sz="3530"/>
            </a:p>
          </p:txBody>
        </p:sp>
        <p:sp>
          <p:nvSpPr>
            <p:cNvPr id="201" name="object 201"/>
            <p:cNvSpPr/>
            <p:nvPr/>
          </p:nvSpPr>
          <p:spPr>
            <a:xfrm>
              <a:off x="2108959" y="1151337"/>
              <a:ext cx="64135" cy="47625"/>
            </a:xfrm>
            <a:custGeom>
              <a:avLst/>
              <a:gdLst/>
              <a:ahLst/>
              <a:cxnLst/>
              <a:rect l="l" t="t" r="r" b="b"/>
              <a:pathLst>
                <a:path w="64135" h="47625">
                  <a:moveTo>
                    <a:pt x="1396" y="0"/>
                  </a:moveTo>
                  <a:lnTo>
                    <a:pt x="0" y="47227"/>
                  </a:lnTo>
                  <a:lnTo>
                    <a:pt x="63669" y="25475"/>
                  </a:lnTo>
                  <a:lnTo>
                    <a:pt x="1396" y="0"/>
                  </a:lnTo>
                  <a:close/>
                </a:path>
              </a:pathLst>
            </a:custGeom>
            <a:solidFill>
              <a:srgbClr val="FF2600"/>
            </a:solidFill>
          </p:spPr>
          <p:txBody>
            <a:bodyPr wrap="square" lIns="0" tIns="0" rIns="0" bIns="0" rtlCol="0"/>
            <a:lstStyle/>
            <a:p>
              <a:endParaRPr sz="3530"/>
            </a:p>
          </p:txBody>
        </p:sp>
        <p:sp>
          <p:nvSpPr>
            <p:cNvPr id="202" name="object 202"/>
            <p:cNvSpPr/>
            <p:nvPr/>
          </p:nvSpPr>
          <p:spPr>
            <a:xfrm>
              <a:off x="2108958" y="1151337"/>
              <a:ext cx="64135" cy="47625"/>
            </a:xfrm>
            <a:custGeom>
              <a:avLst/>
              <a:gdLst/>
              <a:ahLst/>
              <a:cxnLst/>
              <a:rect l="l" t="t" r="r" b="b"/>
              <a:pathLst>
                <a:path w="64135" h="47625">
                  <a:moveTo>
                    <a:pt x="63669" y="25475"/>
                  </a:moveTo>
                  <a:lnTo>
                    <a:pt x="1396" y="0"/>
                  </a:lnTo>
                  <a:lnTo>
                    <a:pt x="0" y="47227"/>
                  </a:lnTo>
                  <a:lnTo>
                    <a:pt x="63669" y="25475"/>
                  </a:lnTo>
                  <a:close/>
                </a:path>
              </a:pathLst>
            </a:custGeom>
            <a:ln w="13124">
              <a:solidFill>
                <a:srgbClr val="FF2600"/>
              </a:solidFill>
            </a:ln>
          </p:spPr>
          <p:txBody>
            <a:bodyPr wrap="square" lIns="0" tIns="0" rIns="0" bIns="0" rtlCol="0"/>
            <a:lstStyle/>
            <a:p>
              <a:endParaRPr sz="3530"/>
            </a:p>
          </p:txBody>
        </p:sp>
        <p:sp>
          <p:nvSpPr>
            <p:cNvPr id="203" name="object 203"/>
            <p:cNvSpPr/>
            <p:nvPr/>
          </p:nvSpPr>
          <p:spPr>
            <a:xfrm>
              <a:off x="2446894" y="934707"/>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04" name="object 204"/>
            <p:cNvSpPr/>
            <p:nvPr/>
          </p:nvSpPr>
          <p:spPr>
            <a:xfrm>
              <a:off x="2581450"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05" name="object 205"/>
            <p:cNvSpPr/>
            <p:nvPr/>
          </p:nvSpPr>
          <p:spPr>
            <a:xfrm>
              <a:off x="2581450"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06" name="object 206"/>
            <p:cNvSpPr/>
            <p:nvPr/>
          </p:nvSpPr>
          <p:spPr>
            <a:xfrm>
              <a:off x="2683139" y="934707"/>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07" name="object 207"/>
            <p:cNvSpPr/>
            <p:nvPr/>
          </p:nvSpPr>
          <p:spPr>
            <a:xfrm>
              <a:off x="2817694"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08" name="object 208"/>
            <p:cNvSpPr/>
            <p:nvPr/>
          </p:nvSpPr>
          <p:spPr>
            <a:xfrm>
              <a:off x="2817694"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09" name="object 209"/>
            <p:cNvSpPr/>
            <p:nvPr/>
          </p:nvSpPr>
          <p:spPr>
            <a:xfrm>
              <a:off x="2919383" y="934707"/>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10" name="object 210"/>
            <p:cNvSpPr/>
            <p:nvPr/>
          </p:nvSpPr>
          <p:spPr>
            <a:xfrm>
              <a:off x="3053939"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11" name="object 211"/>
            <p:cNvSpPr/>
            <p:nvPr/>
          </p:nvSpPr>
          <p:spPr>
            <a:xfrm>
              <a:off x="3053939"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12" name="object 212"/>
            <p:cNvSpPr/>
            <p:nvPr/>
          </p:nvSpPr>
          <p:spPr>
            <a:xfrm>
              <a:off x="3155627" y="934707"/>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13" name="object 213"/>
            <p:cNvSpPr/>
            <p:nvPr/>
          </p:nvSpPr>
          <p:spPr>
            <a:xfrm>
              <a:off x="3290183"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14" name="object 214"/>
            <p:cNvSpPr/>
            <p:nvPr/>
          </p:nvSpPr>
          <p:spPr>
            <a:xfrm>
              <a:off x="3290183"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15" name="object 215"/>
            <p:cNvSpPr/>
            <p:nvPr/>
          </p:nvSpPr>
          <p:spPr>
            <a:xfrm>
              <a:off x="3474839" y="1064297"/>
              <a:ext cx="4445" cy="135255"/>
            </a:xfrm>
            <a:custGeom>
              <a:avLst/>
              <a:gdLst/>
              <a:ahLst/>
              <a:cxnLst/>
              <a:rect l="l" t="t" r="r" b="b"/>
              <a:pathLst>
                <a:path w="4445"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16" name="object 216"/>
            <p:cNvSpPr/>
            <p:nvPr/>
          </p:nvSpPr>
          <p:spPr>
            <a:xfrm>
              <a:off x="3451225" y="1198853"/>
              <a:ext cx="47625" cy="64135"/>
            </a:xfrm>
            <a:custGeom>
              <a:avLst/>
              <a:gdLst/>
              <a:ahLst/>
              <a:cxnLst/>
              <a:rect l="l" t="t" r="r" b="b"/>
              <a:pathLst>
                <a:path w="47625" h="64134">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17" name="object 217"/>
            <p:cNvSpPr/>
            <p:nvPr/>
          </p:nvSpPr>
          <p:spPr>
            <a:xfrm>
              <a:off x="3451225" y="1198853"/>
              <a:ext cx="47625" cy="64135"/>
            </a:xfrm>
            <a:custGeom>
              <a:avLst/>
              <a:gdLst/>
              <a:ahLst/>
              <a:cxnLst/>
              <a:rect l="l" t="t" r="r" b="b"/>
              <a:pathLst>
                <a:path w="47625" h="64134">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18" name="object 218"/>
            <p:cNvSpPr/>
            <p:nvPr/>
          </p:nvSpPr>
          <p:spPr>
            <a:xfrm>
              <a:off x="3238594" y="1300542"/>
              <a:ext cx="4445" cy="135255"/>
            </a:xfrm>
            <a:custGeom>
              <a:avLst/>
              <a:gdLst/>
              <a:ahLst/>
              <a:cxnLst/>
              <a:rect l="l" t="t" r="r" b="b"/>
              <a:pathLst>
                <a:path w="4444" h="135255">
                  <a:moveTo>
                    <a:pt x="2000" y="-6562"/>
                  </a:moveTo>
                  <a:lnTo>
                    <a:pt x="2000" y="141822"/>
                  </a:lnTo>
                </a:path>
              </a:pathLst>
            </a:custGeom>
            <a:ln w="17125">
              <a:solidFill>
                <a:srgbClr val="FF2600"/>
              </a:solidFill>
            </a:ln>
          </p:spPr>
          <p:txBody>
            <a:bodyPr wrap="square" lIns="0" tIns="0" rIns="0" bIns="0" rtlCol="0"/>
            <a:lstStyle/>
            <a:p>
              <a:endParaRPr sz="3530"/>
            </a:p>
          </p:txBody>
        </p:sp>
        <p:sp>
          <p:nvSpPr>
            <p:cNvPr id="219" name="object 219"/>
            <p:cNvSpPr/>
            <p:nvPr/>
          </p:nvSpPr>
          <p:spPr>
            <a:xfrm>
              <a:off x="3214981" y="1435104"/>
              <a:ext cx="47625" cy="64135"/>
            </a:xfrm>
            <a:custGeom>
              <a:avLst/>
              <a:gdLst/>
              <a:ahLst/>
              <a:cxnLst/>
              <a:rect l="l" t="t" r="r" b="b"/>
              <a:pathLst>
                <a:path w="47625" h="64134">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20" name="object 220"/>
            <p:cNvSpPr/>
            <p:nvPr/>
          </p:nvSpPr>
          <p:spPr>
            <a:xfrm>
              <a:off x="3214980" y="1435104"/>
              <a:ext cx="47625" cy="64135"/>
            </a:xfrm>
            <a:custGeom>
              <a:avLst/>
              <a:gdLst/>
              <a:ahLst/>
              <a:cxnLst/>
              <a:rect l="l" t="t" r="r" b="b"/>
              <a:pathLst>
                <a:path w="47625" h="64134">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21" name="object 221"/>
            <p:cNvSpPr/>
            <p:nvPr/>
          </p:nvSpPr>
          <p:spPr>
            <a:xfrm>
              <a:off x="3232032" y="1536786"/>
              <a:ext cx="4445" cy="135255"/>
            </a:xfrm>
            <a:custGeom>
              <a:avLst/>
              <a:gdLst/>
              <a:ahLst/>
              <a:cxnLst/>
              <a:rect l="l" t="t" r="r" b="b"/>
              <a:pathLst>
                <a:path w="4444" h="135255">
                  <a:moveTo>
                    <a:pt x="2000" y="-6562"/>
                  </a:moveTo>
                  <a:lnTo>
                    <a:pt x="2000" y="141822"/>
                  </a:lnTo>
                </a:path>
              </a:pathLst>
            </a:custGeom>
            <a:ln w="17125">
              <a:solidFill>
                <a:srgbClr val="FF2600"/>
              </a:solidFill>
            </a:ln>
          </p:spPr>
          <p:txBody>
            <a:bodyPr wrap="square" lIns="0" tIns="0" rIns="0" bIns="0" rtlCol="0"/>
            <a:lstStyle/>
            <a:p>
              <a:endParaRPr sz="3530"/>
            </a:p>
          </p:txBody>
        </p:sp>
        <p:sp>
          <p:nvSpPr>
            <p:cNvPr id="222" name="object 222"/>
            <p:cNvSpPr/>
            <p:nvPr/>
          </p:nvSpPr>
          <p:spPr>
            <a:xfrm>
              <a:off x="3208418" y="1671348"/>
              <a:ext cx="47625" cy="64135"/>
            </a:xfrm>
            <a:custGeom>
              <a:avLst/>
              <a:gdLst/>
              <a:ahLst/>
              <a:cxnLst/>
              <a:rect l="l" t="t" r="r" b="b"/>
              <a:pathLst>
                <a:path w="47625" h="64135">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23" name="object 223"/>
            <p:cNvSpPr/>
            <p:nvPr/>
          </p:nvSpPr>
          <p:spPr>
            <a:xfrm>
              <a:off x="3208418" y="1671348"/>
              <a:ext cx="47625" cy="64135"/>
            </a:xfrm>
            <a:custGeom>
              <a:avLst/>
              <a:gdLst/>
              <a:ahLst/>
              <a:cxnLst/>
              <a:rect l="l" t="t" r="r" b="b"/>
              <a:pathLst>
                <a:path w="47625" h="64135">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24" name="object 224"/>
            <p:cNvSpPr/>
            <p:nvPr/>
          </p:nvSpPr>
          <p:spPr>
            <a:xfrm>
              <a:off x="3474839" y="1773030"/>
              <a:ext cx="4445" cy="135255"/>
            </a:xfrm>
            <a:custGeom>
              <a:avLst/>
              <a:gdLst/>
              <a:ahLst/>
              <a:cxnLst/>
              <a:rect l="l" t="t" r="r" b="b"/>
              <a:pathLst>
                <a:path w="4445" h="135255">
                  <a:moveTo>
                    <a:pt x="2000" y="-6562"/>
                  </a:moveTo>
                  <a:lnTo>
                    <a:pt x="2000" y="141823"/>
                  </a:lnTo>
                </a:path>
              </a:pathLst>
            </a:custGeom>
            <a:ln w="17125">
              <a:solidFill>
                <a:srgbClr val="FF2600"/>
              </a:solidFill>
            </a:ln>
          </p:spPr>
          <p:txBody>
            <a:bodyPr wrap="square" lIns="0" tIns="0" rIns="0" bIns="0" rtlCol="0"/>
            <a:lstStyle/>
            <a:p>
              <a:endParaRPr sz="3530"/>
            </a:p>
          </p:txBody>
        </p:sp>
        <p:sp>
          <p:nvSpPr>
            <p:cNvPr id="225" name="object 225"/>
            <p:cNvSpPr/>
            <p:nvPr/>
          </p:nvSpPr>
          <p:spPr>
            <a:xfrm>
              <a:off x="3451225" y="1907592"/>
              <a:ext cx="47625" cy="64135"/>
            </a:xfrm>
            <a:custGeom>
              <a:avLst/>
              <a:gdLst/>
              <a:ahLst/>
              <a:cxnLst/>
              <a:rect l="l" t="t" r="r" b="b"/>
              <a:pathLst>
                <a:path w="47625" h="64135">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26" name="object 226"/>
            <p:cNvSpPr/>
            <p:nvPr/>
          </p:nvSpPr>
          <p:spPr>
            <a:xfrm>
              <a:off x="3451225" y="1907592"/>
              <a:ext cx="47625" cy="64135"/>
            </a:xfrm>
            <a:custGeom>
              <a:avLst/>
              <a:gdLst/>
              <a:ahLst/>
              <a:cxnLst/>
              <a:rect l="l" t="t" r="r" b="b"/>
              <a:pathLst>
                <a:path w="47625" h="64135">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27" name="object 227"/>
            <p:cNvSpPr/>
            <p:nvPr/>
          </p:nvSpPr>
          <p:spPr>
            <a:xfrm>
              <a:off x="3474839" y="828053"/>
              <a:ext cx="4445" cy="135255"/>
            </a:xfrm>
            <a:custGeom>
              <a:avLst/>
              <a:gdLst/>
              <a:ahLst/>
              <a:cxnLst/>
              <a:rect l="l" t="t" r="r" b="b"/>
              <a:pathLst>
                <a:path w="4445" h="135255">
                  <a:moveTo>
                    <a:pt x="2000" y="-6562"/>
                  </a:moveTo>
                  <a:lnTo>
                    <a:pt x="2000" y="141822"/>
                  </a:lnTo>
                </a:path>
              </a:pathLst>
            </a:custGeom>
            <a:ln w="17125">
              <a:solidFill>
                <a:srgbClr val="FF2600"/>
              </a:solidFill>
            </a:ln>
          </p:spPr>
          <p:txBody>
            <a:bodyPr wrap="square" lIns="0" tIns="0" rIns="0" bIns="0" rtlCol="0"/>
            <a:lstStyle/>
            <a:p>
              <a:endParaRPr sz="3530"/>
            </a:p>
          </p:txBody>
        </p:sp>
        <p:sp>
          <p:nvSpPr>
            <p:cNvPr id="228" name="object 228"/>
            <p:cNvSpPr/>
            <p:nvPr/>
          </p:nvSpPr>
          <p:spPr>
            <a:xfrm>
              <a:off x="3451225" y="962615"/>
              <a:ext cx="47625" cy="64135"/>
            </a:xfrm>
            <a:custGeom>
              <a:avLst/>
              <a:gdLst/>
              <a:ahLst/>
              <a:cxnLst/>
              <a:rect l="l" t="t" r="r" b="b"/>
              <a:pathLst>
                <a:path w="47625" h="64134">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29" name="object 229"/>
            <p:cNvSpPr/>
            <p:nvPr/>
          </p:nvSpPr>
          <p:spPr>
            <a:xfrm>
              <a:off x="3451225" y="962615"/>
              <a:ext cx="47625" cy="64135"/>
            </a:xfrm>
            <a:custGeom>
              <a:avLst/>
              <a:gdLst/>
              <a:ahLst/>
              <a:cxnLst/>
              <a:rect l="l" t="t" r="r" b="b"/>
              <a:pathLst>
                <a:path w="47625" h="64134">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30" name="object 230"/>
            <p:cNvSpPr/>
            <p:nvPr/>
          </p:nvSpPr>
          <p:spPr>
            <a:xfrm>
              <a:off x="3155627" y="1873237"/>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31" name="object 231"/>
            <p:cNvSpPr/>
            <p:nvPr/>
          </p:nvSpPr>
          <p:spPr>
            <a:xfrm>
              <a:off x="3290183" y="185362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32" name="object 232"/>
            <p:cNvSpPr/>
            <p:nvPr/>
          </p:nvSpPr>
          <p:spPr>
            <a:xfrm>
              <a:off x="3290183" y="185362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33" name="object 233"/>
            <p:cNvSpPr/>
            <p:nvPr/>
          </p:nvSpPr>
          <p:spPr>
            <a:xfrm>
              <a:off x="3388631" y="2104694"/>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34" name="object 234"/>
            <p:cNvSpPr/>
            <p:nvPr/>
          </p:nvSpPr>
          <p:spPr>
            <a:xfrm>
              <a:off x="3523187" y="2085081"/>
              <a:ext cx="64135" cy="47625"/>
            </a:xfrm>
            <a:custGeom>
              <a:avLst/>
              <a:gdLst/>
              <a:ahLst/>
              <a:cxnLst/>
              <a:rect l="l" t="t" r="r" b="b"/>
              <a:pathLst>
                <a:path w="64135" h="47625">
                  <a:moveTo>
                    <a:pt x="1397" y="0"/>
                  </a:moveTo>
                  <a:lnTo>
                    <a:pt x="0" y="47228"/>
                  </a:lnTo>
                  <a:lnTo>
                    <a:pt x="63669" y="25476"/>
                  </a:lnTo>
                  <a:lnTo>
                    <a:pt x="1397" y="0"/>
                  </a:lnTo>
                  <a:close/>
                </a:path>
              </a:pathLst>
            </a:custGeom>
            <a:solidFill>
              <a:srgbClr val="FF2600"/>
            </a:solidFill>
          </p:spPr>
          <p:txBody>
            <a:bodyPr wrap="square" lIns="0" tIns="0" rIns="0" bIns="0" rtlCol="0"/>
            <a:lstStyle/>
            <a:p>
              <a:endParaRPr sz="3530"/>
            </a:p>
          </p:txBody>
        </p:sp>
        <p:sp>
          <p:nvSpPr>
            <p:cNvPr id="235" name="object 235"/>
            <p:cNvSpPr/>
            <p:nvPr/>
          </p:nvSpPr>
          <p:spPr>
            <a:xfrm>
              <a:off x="3523187" y="2085081"/>
              <a:ext cx="64135" cy="47625"/>
            </a:xfrm>
            <a:custGeom>
              <a:avLst/>
              <a:gdLst/>
              <a:ahLst/>
              <a:cxnLst/>
              <a:rect l="l" t="t" r="r" b="b"/>
              <a:pathLst>
                <a:path w="64135" h="47625">
                  <a:moveTo>
                    <a:pt x="63669" y="25476"/>
                  </a:moveTo>
                  <a:lnTo>
                    <a:pt x="1397" y="0"/>
                  </a:lnTo>
                  <a:lnTo>
                    <a:pt x="0" y="47228"/>
                  </a:lnTo>
                  <a:lnTo>
                    <a:pt x="63669" y="25476"/>
                  </a:lnTo>
                  <a:close/>
                </a:path>
              </a:pathLst>
            </a:custGeom>
            <a:ln w="13124">
              <a:solidFill>
                <a:srgbClr val="FF2600"/>
              </a:solidFill>
            </a:ln>
          </p:spPr>
          <p:txBody>
            <a:bodyPr wrap="square" lIns="0" tIns="0" rIns="0" bIns="0" rtlCol="0"/>
            <a:lstStyle/>
            <a:p>
              <a:endParaRPr sz="3530"/>
            </a:p>
          </p:txBody>
        </p:sp>
        <p:sp>
          <p:nvSpPr>
            <p:cNvPr id="236" name="object 236"/>
            <p:cNvSpPr/>
            <p:nvPr/>
          </p:nvSpPr>
          <p:spPr>
            <a:xfrm>
              <a:off x="3621635" y="2099908"/>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37" name="object 237"/>
            <p:cNvSpPr/>
            <p:nvPr/>
          </p:nvSpPr>
          <p:spPr>
            <a:xfrm>
              <a:off x="3756191" y="2080294"/>
              <a:ext cx="64135" cy="47625"/>
            </a:xfrm>
            <a:custGeom>
              <a:avLst/>
              <a:gdLst/>
              <a:ahLst/>
              <a:cxnLst/>
              <a:rect l="l" t="t" r="r" b="b"/>
              <a:pathLst>
                <a:path w="64135" h="47625">
                  <a:moveTo>
                    <a:pt x="1397" y="0"/>
                  </a:moveTo>
                  <a:lnTo>
                    <a:pt x="0" y="47228"/>
                  </a:lnTo>
                  <a:lnTo>
                    <a:pt x="63669" y="25476"/>
                  </a:lnTo>
                  <a:lnTo>
                    <a:pt x="1397" y="0"/>
                  </a:lnTo>
                  <a:close/>
                </a:path>
              </a:pathLst>
            </a:custGeom>
            <a:solidFill>
              <a:srgbClr val="FF2600"/>
            </a:solidFill>
          </p:spPr>
          <p:txBody>
            <a:bodyPr wrap="square" lIns="0" tIns="0" rIns="0" bIns="0" rtlCol="0"/>
            <a:lstStyle/>
            <a:p>
              <a:endParaRPr sz="3530"/>
            </a:p>
          </p:txBody>
        </p:sp>
        <p:sp>
          <p:nvSpPr>
            <p:cNvPr id="238" name="object 238"/>
            <p:cNvSpPr/>
            <p:nvPr/>
          </p:nvSpPr>
          <p:spPr>
            <a:xfrm>
              <a:off x="3756191" y="20802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39" name="object 239"/>
            <p:cNvSpPr/>
            <p:nvPr/>
          </p:nvSpPr>
          <p:spPr>
            <a:xfrm>
              <a:off x="2207751" y="2098132"/>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40" name="object 240"/>
            <p:cNvSpPr/>
            <p:nvPr/>
          </p:nvSpPr>
          <p:spPr>
            <a:xfrm>
              <a:off x="2342306" y="2078519"/>
              <a:ext cx="64135" cy="47625"/>
            </a:xfrm>
            <a:custGeom>
              <a:avLst/>
              <a:gdLst/>
              <a:ahLst/>
              <a:cxnLst/>
              <a:rect l="l" t="t" r="r" b="b"/>
              <a:pathLst>
                <a:path w="64135" h="47625">
                  <a:moveTo>
                    <a:pt x="1397" y="0"/>
                  </a:moveTo>
                  <a:lnTo>
                    <a:pt x="0" y="47228"/>
                  </a:lnTo>
                  <a:lnTo>
                    <a:pt x="63669" y="25476"/>
                  </a:lnTo>
                  <a:lnTo>
                    <a:pt x="1397" y="0"/>
                  </a:lnTo>
                  <a:close/>
                </a:path>
              </a:pathLst>
            </a:custGeom>
            <a:solidFill>
              <a:srgbClr val="FF2600"/>
            </a:solidFill>
          </p:spPr>
          <p:txBody>
            <a:bodyPr wrap="square" lIns="0" tIns="0" rIns="0" bIns="0" rtlCol="0"/>
            <a:lstStyle/>
            <a:p>
              <a:endParaRPr sz="3530"/>
            </a:p>
          </p:txBody>
        </p:sp>
        <p:sp>
          <p:nvSpPr>
            <p:cNvPr id="241" name="object 241"/>
            <p:cNvSpPr/>
            <p:nvPr/>
          </p:nvSpPr>
          <p:spPr>
            <a:xfrm>
              <a:off x="2342306" y="2078519"/>
              <a:ext cx="64135" cy="47625"/>
            </a:xfrm>
            <a:custGeom>
              <a:avLst/>
              <a:gdLst/>
              <a:ahLst/>
              <a:cxnLst/>
              <a:rect l="l" t="t" r="r" b="b"/>
              <a:pathLst>
                <a:path w="64135" h="47625">
                  <a:moveTo>
                    <a:pt x="63669" y="25476"/>
                  </a:moveTo>
                  <a:lnTo>
                    <a:pt x="1397" y="0"/>
                  </a:lnTo>
                  <a:lnTo>
                    <a:pt x="0" y="47228"/>
                  </a:lnTo>
                  <a:lnTo>
                    <a:pt x="63669" y="25476"/>
                  </a:lnTo>
                  <a:close/>
                </a:path>
              </a:pathLst>
            </a:custGeom>
            <a:ln w="13124">
              <a:solidFill>
                <a:srgbClr val="FF2600"/>
              </a:solidFill>
            </a:ln>
          </p:spPr>
          <p:txBody>
            <a:bodyPr wrap="square" lIns="0" tIns="0" rIns="0" bIns="0" rtlCol="0"/>
            <a:lstStyle/>
            <a:p>
              <a:endParaRPr sz="3530"/>
            </a:p>
          </p:txBody>
        </p:sp>
        <p:sp>
          <p:nvSpPr>
            <p:cNvPr id="242" name="object 242"/>
            <p:cNvSpPr/>
            <p:nvPr/>
          </p:nvSpPr>
          <p:spPr>
            <a:xfrm>
              <a:off x="2430448" y="2099793"/>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43" name="object 243"/>
            <p:cNvSpPr/>
            <p:nvPr/>
          </p:nvSpPr>
          <p:spPr>
            <a:xfrm>
              <a:off x="2565004" y="2080179"/>
              <a:ext cx="64135" cy="47625"/>
            </a:xfrm>
            <a:custGeom>
              <a:avLst/>
              <a:gdLst/>
              <a:ahLst/>
              <a:cxnLst/>
              <a:rect l="l" t="t" r="r" b="b"/>
              <a:pathLst>
                <a:path w="64135" h="47625">
                  <a:moveTo>
                    <a:pt x="1397" y="0"/>
                  </a:moveTo>
                  <a:lnTo>
                    <a:pt x="0" y="47228"/>
                  </a:lnTo>
                  <a:lnTo>
                    <a:pt x="63669" y="25476"/>
                  </a:lnTo>
                  <a:lnTo>
                    <a:pt x="1397" y="0"/>
                  </a:lnTo>
                  <a:close/>
                </a:path>
              </a:pathLst>
            </a:custGeom>
            <a:solidFill>
              <a:srgbClr val="FF2600"/>
            </a:solidFill>
          </p:spPr>
          <p:txBody>
            <a:bodyPr wrap="square" lIns="0" tIns="0" rIns="0" bIns="0" rtlCol="0"/>
            <a:lstStyle/>
            <a:p>
              <a:endParaRPr sz="3530"/>
            </a:p>
          </p:txBody>
        </p:sp>
        <p:sp>
          <p:nvSpPr>
            <p:cNvPr id="244" name="object 244"/>
            <p:cNvSpPr/>
            <p:nvPr/>
          </p:nvSpPr>
          <p:spPr>
            <a:xfrm>
              <a:off x="2565004" y="2080180"/>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45" name="object 245"/>
            <p:cNvSpPr/>
            <p:nvPr/>
          </p:nvSpPr>
          <p:spPr>
            <a:xfrm>
              <a:off x="2210650" y="934707"/>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46" name="object 246"/>
            <p:cNvSpPr/>
            <p:nvPr/>
          </p:nvSpPr>
          <p:spPr>
            <a:xfrm>
              <a:off x="2345206"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47" name="object 247"/>
            <p:cNvSpPr/>
            <p:nvPr/>
          </p:nvSpPr>
          <p:spPr>
            <a:xfrm>
              <a:off x="2345205"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48" name="object 248"/>
            <p:cNvSpPr/>
            <p:nvPr/>
          </p:nvSpPr>
          <p:spPr>
            <a:xfrm>
              <a:off x="2304180" y="1144127"/>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49" name="object 249"/>
            <p:cNvSpPr/>
            <p:nvPr/>
          </p:nvSpPr>
          <p:spPr>
            <a:xfrm>
              <a:off x="2284566" y="1081156"/>
              <a:ext cx="47625" cy="64135"/>
            </a:xfrm>
            <a:custGeom>
              <a:avLst/>
              <a:gdLst/>
              <a:ahLst/>
              <a:cxnLst/>
              <a:rect l="l" t="t" r="r" b="b"/>
              <a:pathLst>
                <a:path w="47625" h="64134">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50" name="object 250"/>
            <p:cNvSpPr/>
            <p:nvPr/>
          </p:nvSpPr>
          <p:spPr>
            <a:xfrm>
              <a:off x="2284566" y="1081156"/>
              <a:ext cx="47625" cy="64135"/>
            </a:xfrm>
            <a:custGeom>
              <a:avLst/>
              <a:gdLst/>
              <a:ahLst/>
              <a:cxnLst/>
              <a:rect l="l" t="t" r="r" b="b"/>
              <a:pathLst>
                <a:path w="47625" h="64134">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51" name="object 251"/>
            <p:cNvSpPr/>
            <p:nvPr/>
          </p:nvSpPr>
          <p:spPr>
            <a:xfrm>
              <a:off x="2304180" y="1380372"/>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52" name="object 252"/>
            <p:cNvSpPr/>
            <p:nvPr/>
          </p:nvSpPr>
          <p:spPr>
            <a:xfrm>
              <a:off x="2284566" y="1317401"/>
              <a:ext cx="47625" cy="64135"/>
            </a:xfrm>
            <a:custGeom>
              <a:avLst/>
              <a:gdLst/>
              <a:ahLst/>
              <a:cxnLst/>
              <a:rect l="l" t="t" r="r" b="b"/>
              <a:pathLst>
                <a:path w="47625" h="64134">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53" name="object 253"/>
            <p:cNvSpPr/>
            <p:nvPr/>
          </p:nvSpPr>
          <p:spPr>
            <a:xfrm>
              <a:off x="2284566" y="1317401"/>
              <a:ext cx="47625" cy="64135"/>
            </a:xfrm>
            <a:custGeom>
              <a:avLst/>
              <a:gdLst/>
              <a:ahLst/>
              <a:cxnLst/>
              <a:rect l="l" t="t" r="r" b="b"/>
              <a:pathLst>
                <a:path w="47625" h="64134">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54" name="object 254"/>
            <p:cNvSpPr/>
            <p:nvPr/>
          </p:nvSpPr>
          <p:spPr>
            <a:xfrm>
              <a:off x="2540424" y="1610054"/>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55" name="object 255"/>
            <p:cNvSpPr/>
            <p:nvPr/>
          </p:nvSpPr>
          <p:spPr>
            <a:xfrm>
              <a:off x="2520811" y="1547083"/>
              <a:ext cx="47625" cy="64135"/>
            </a:xfrm>
            <a:custGeom>
              <a:avLst/>
              <a:gdLst/>
              <a:ahLst/>
              <a:cxnLst/>
              <a:rect l="l" t="t" r="r" b="b"/>
              <a:pathLst>
                <a:path w="47625" h="64134">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56" name="object 256"/>
            <p:cNvSpPr/>
            <p:nvPr/>
          </p:nvSpPr>
          <p:spPr>
            <a:xfrm>
              <a:off x="2520811" y="1547083"/>
              <a:ext cx="47625" cy="64135"/>
            </a:xfrm>
            <a:custGeom>
              <a:avLst/>
              <a:gdLst/>
              <a:ahLst/>
              <a:cxnLst/>
              <a:rect l="l" t="t" r="r" b="b"/>
              <a:pathLst>
                <a:path w="47625" h="64134">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57" name="object 257"/>
            <p:cNvSpPr/>
            <p:nvPr/>
          </p:nvSpPr>
          <p:spPr>
            <a:xfrm>
              <a:off x="2776668" y="1846298"/>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58" name="object 258"/>
            <p:cNvSpPr/>
            <p:nvPr/>
          </p:nvSpPr>
          <p:spPr>
            <a:xfrm>
              <a:off x="2757055" y="1783327"/>
              <a:ext cx="47625" cy="64135"/>
            </a:xfrm>
            <a:custGeom>
              <a:avLst/>
              <a:gdLst/>
              <a:ahLst/>
              <a:cxnLst/>
              <a:rect l="l" t="t" r="r" b="b"/>
              <a:pathLst>
                <a:path w="47625" h="64135">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59" name="object 259"/>
            <p:cNvSpPr/>
            <p:nvPr/>
          </p:nvSpPr>
          <p:spPr>
            <a:xfrm>
              <a:off x="2757055" y="1783327"/>
              <a:ext cx="47625" cy="64135"/>
            </a:xfrm>
            <a:custGeom>
              <a:avLst/>
              <a:gdLst/>
              <a:ahLst/>
              <a:cxnLst/>
              <a:rect l="l" t="t" r="r" b="b"/>
              <a:pathLst>
                <a:path w="47625" h="64135">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60" name="object 260"/>
            <p:cNvSpPr/>
            <p:nvPr/>
          </p:nvSpPr>
          <p:spPr>
            <a:xfrm>
              <a:off x="2770106" y="2082543"/>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61" name="object 261"/>
            <p:cNvSpPr/>
            <p:nvPr/>
          </p:nvSpPr>
          <p:spPr>
            <a:xfrm>
              <a:off x="2750493" y="2019571"/>
              <a:ext cx="47625" cy="64135"/>
            </a:xfrm>
            <a:custGeom>
              <a:avLst/>
              <a:gdLst/>
              <a:ahLst/>
              <a:cxnLst/>
              <a:rect l="l" t="t" r="r" b="b"/>
              <a:pathLst>
                <a:path w="47625" h="64135">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62" name="object 262"/>
            <p:cNvSpPr/>
            <p:nvPr/>
          </p:nvSpPr>
          <p:spPr>
            <a:xfrm>
              <a:off x="2750493" y="2019572"/>
              <a:ext cx="47625" cy="64135"/>
            </a:xfrm>
            <a:custGeom>
              <a:avLst/>
              <a:gdLst/>
              <a:ahLst/>
              <a:cxnLst/>
              <a:rect l="l" t="t" r="r" b="b"/>
              <a:pathLst>
                <a:path w="47625" h="64135">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63" name="object 263"/>
            <p:cNvSpPr/>
            <p:nvPr/>
          </p:nvSpPr>
          <p:spPr>
            <a:xfrm>
              <a:off x="2306779" y="1766666"/>
              <a:ext cx="4445" cy="135890"/>
            </a:xfrm>
            <a:custGeom>
              <a:avLst/>
              <a:gdLst/>
              <a:ahLst/>
              <a:cxnLst/>
              <a:rect l="l" t="t" r="r" b="b"/>
              <a:pathLst>
                <a:path w="4444" h="135889">
                  <a:moveTo>
                    <a:pt x="2000" y="-6562"/>
                  </a:moveTo>
                  <a:lnTo>
                    <a:pt x="2000" y="141829"/>
                  </a:lnTo>
                </a:path>
              </a:pathLst>
            </a:custGeom>
            <a:ln w="17125">
              <a:solidFill>
                <a:srgbClr val="FF2600"/>
              </a:solidFill>
            </a:ln>
          </p:spPr>
          <p:txBody>
            <a:bodyPr wrap="square" lIns="0" tIns="0" rIns="0" bIns="0" rtlCol="0"/>
            <a:lstStyle/>
            <a:p>
              <a:endParaRPr sz="3530"/>
            </a:p>
          </p:txBody>
        </p:sp>
        <p:sp>
          <p:nvSpPr>
            <p:cNvPr id="264" name="object 264"/>
            <p:cNvSpPr/>
            <p:nvPr/>
          </p:nvSpPr>
          <p:spPr>
            <a:xfrm>
              <a:off x="2283165" y="1901236"/>
              <a:ext cx="47625" cy="64135"/>
            </a:xfrm>
            <a:custGeom>
              <a:avLst/>
              <a:gdLst/>
              <a:ahLst/>
              <a:cxnLst/>
              <a:rect l="l" t="t" r="r" b="b"/>
              <a:pathLst>
                <a:path w="47625" h="64135">
                  <a:moveTo>
                    <a:pt x="0" y="0"/>
                  </a:moveTo>
                  <a:lnTo>
                    <a:pt x="21751" y="63669"/>
                  </a:lnTo>
                  <a:lnTo>
                    <a:pt x="47227" y="1396"/>
                  </a:lnTo>
                  <a:lnTo>
                    <a:pt x="0" y="0"/>
                  </a:lnTo>
                  <a:close/>
                </a:path>
              </a:pathLst>
            </a:custGeom>
            <a:solidFill>
              <a:srgbClr val="FF2600"/>
            </a:solidFill>
          </p:spPr>
          <p:txBody>
            <a:bodyPr wrap="square" lIns="0" tIns="0" rIns="0" bIns="0" rtlCol="0"/>
            <a:lstStyle/>
            <a:p>
              <a:endParaRPr sz="3530"/>
            </a:p>
          </p:txBody>
        </p:sp>
        <p:sp>
          <p:nvSpPr>
            <p:cNvPr id="265" name="object 265"/>
            <p:cNvSpPr/>
            <p:nvPr/>
          </p:nvSpPr>
          <p:spPr>
            <a:xfrm>
              <a:off x="2283165" y="1901236"/>
              <a:ext cx="47625" cy="64135"/>
            </a:xfrm>
            <a:custGeom>
              <a:avLst/>
              <a:gdLst/>
              <a:ahLst/>
              <a:cxnLst/>
              <a:rect l="l" t="t" r="r" b="b"/>
              <a:pathLst>
                <a:path w="47625" h="64135">
                  <a:moveTo>
                    <a:pt x="21751" y="63669"/>
                  </a:moveTo>
                  <a:lnTo>
                    <a:pt x="47227" y="1396"/>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66" name="object 266"/>
            <p:cNvSpPr/>
            <p:nvPr/>
          </p:nvSpPr>
          <p:spPr>
            <a:xfrm>
              <a:off x="2987554" y="2099793"/>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67" name="object 267"/>
            <p:cNvSpPr/>
            <p:nvPr/>
          </p:nvSpPr>
          <p:spPr>
            <a:xfrm>
              <a:off x="2924584" y="2080179"/>
              <a:ext cx="64135" cy="47625"/>
            </a:xfrm>
            <a:custGeom>
              <a:avLst/>
              <a:gdLst/>
              <a:ahLst/>
              <a:cxnLst/>
              <a:rect l="l" t="t" r="r" b="b"/>
              <a:pathLst>
                <a:path w="64135" h="47625">
                  <a:moveTo>
                    <a:pt x="62272" y="0"/>
                  </a:moveTo>
                  <a:lnTo>
                    <a:pt x="0" y="25476"/>
                  </a:lnTo>
                  <a:lnTo>
                    <a:pt x="63669" y="47228"/>
                  </a:lnTo>
                  <a:lnTo>
                    <a:pt x="62272" y="0"/>
                  </a:lnTo>
                  <a:close/>
                </a:path>
              </a:pathLst>
            </a:custGeom>
            <a:solidFill>
              <a:srgbClr val="FF2600"/>
            </a:solidFill>
          </p:spPr>
          <p:txBody>
            <a:bodyPr wrap="square" lIns="0" tIns="0" rIns="0" bIns="0" rtlCol="0"/>
            <a:lstStyle/>
            <a:p>
              <a:endParaRPr sz="3530"/>
            </a:p>
          </p:txBody>
        </p:sp>
        <p:sp>
          <p:nvSpPr>
            <p:cNvPr id="268" name="object 268"/>
            <p:cNvSpPr/>
            <p:nvPr/>
          </p:nvSpPr>
          <p:spPr>
            <a:xfrm>
              <a:off x="2924584" y="2080180"/>
              <a:ext cx="64135" cy="47625"/>
            </a:xfrm>
            <a:custGeom>
              <a:avLst/>
              <a:gdLst/>
              <a:ahLst/>
              <a:cxnLst/>
              <a:rect l="l" t="t" r="r" b="b"/>
              <a:pathLst>
                <a:path w="64135" h="47625">
                  <a:moveTo>
                    <a:pt x="0" y="25476"/>
                  </a:moveTo>
                  <a:lnTo>
                    <a:pt x="63669" y="47227"/>
                  </a:lnTo>
                  <a:lnTo>
                    <a:pt x="62272" y="0"/>
                  </a:lnTo>
                  <a:lnTo>
                    <a:pt x="0" y="25476"/>
                  </a:lnTo>
                  <a:close/>
                </a:path>
              </a:pathLst>
            </a:custGeom>
            <a:ln w="13124">
              <a:solidFill>
                <a:srgbClr val="FF2600"/>
              </a:solidFill>
            </a:ln>
          </p:spPr>
          <p:txBody>
            <a:bodyPr wrap="square" lIns="0" tIns="0" rIns="0" bIns="0" rtlCol="0"/>
            <a:lstStyle/>
            <a:p>
              <a:endParaRPr sz="3530"/>
            </a:p>
          </p:txBody>
        </p:sp>
        <p:sp>
          <p:nvSpPr>
            <p:cNvPr id="269" name="object 269"/>
            <p:cNvSpPr/>
            <p:nvPr/>
          </p:nvSpPr>
          <p:spPr>
            <a:xfrm>
              <a:off x="2744039" y="1630484"/>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70" name="object 270"/>
            <p:cNvSpPr/>
            <p:nvPr/>
          </p:nvSpPr>
          <p:spPr>
            <a:xfrm>
              <a:off x="2681068" y="1610870"/>
              <a:ext cx="64135" cy="47625"/>
            </a:xfrm>
            <a:custGeom>
              <a:avLst/>
              <a:gdLst/>
              <a:ahLst/>
              <a:cxnLst/>
              <a:rect l="l" t="t" r="r" b="b"/>
              <a:pathLst>
                <a:path w="64135" h="47625">
                  <a:moveTo>
                    <a:pt x="62272" y="0"/>
                  </a:moveTo>
                  <a:lnTo>
                    <a:pt x="0" y="25476"/>
                  </a:lnTo>
                  <a:lnTo>
                    <a:pt x="63669" y="47228"/>
                  </a:lnTo>
                  <a:lnTo>
                    <a:pt x="62272" y="0"/>
                  </a:lnTo>
                  <a:close/>
                </a:path>
              </a:pathLst>
            </a:custGeom>
            <a:solidFill>
              <a:srgbClr val="FF2600"/>
            </a:solidFill>
          </p:spPr>
          <p:txBody>
            <a:bodyPr wrap="square" lIns="0" tIns="0" rIns="0" bIns="0" rtlCol="0"/>
            <a:lstStyle/>
            <a:p>
              <a:endParaRPr sz="3530"/>
            </a:p>
          </p:txBody>
        </p:sp>
        <p:sp>
          <p:nvSpPr>
            <p:cNvPr id="271" name="object 271"/>
            <p:cNvSpPr/>
            <p:nvPr/>
          </p:nvSpPr>
          <p:spPr>
            <a:xfrm>
              <a:off x="2681068" y="1610870"/>
              <a:ext cx="64135" cy="47625"/>
            </a:xfrm>
            <a:custGeom>
              <a:avLst/>
              <a:gdLst/>
              <a:ahLst/>
              <a:cxnLst/>
              <a:rect l="l" t="t" r="r" b="b"/>
              <a:pathLst>
                <a:path w="64135" h="47625">
                  <a:moveTo>
                    <a:pt x="0" y="25476"/>
                  </a:moveTo>
                  <a:lnTo>
                    <a:pt x="63669" y="47228"/>
                  </a:lnTo>
                  <a:lnTo>
                    <a:pt x="62272" y="0"/>
                  </a:lnTo>
                  <a:lnTo>
                    <a:pt x="0" y="25476"/>
                  </a:lnTo>
                  <a:close/>
                </a:path>
              </a:pathLst>
            </a:custGeom>
            <a:ln w="13124">
              <a:solidFill>
                <a:srgbClr val="FF2600"/>
              </a:solidFill>
            </a:ln>
          </p:spPr>
          <p:txBody>
            <a:bodyPr wrap="square" lIns="0" tIns="0" rIns="0" bIns="0" rtlCol="0"/>
            <a:lstStyle/>
            <a:p>
              <a:endParaRPr sz="3530"/>
            </a:p>
          </p:txBody>
        </p:sp>
        <p:sp>
          <p:nvSpPr>
            <p:cNvPr id="272" name="object 272"/>
            <p:cNvSpPr/>
            <p:nvPr/>
          </p:nvSpPr>
          <p:spPr>
            <a:xfrm>
              <a:off x="2500524" y="1397419"/>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73" name="object 273"/>
            <p:cNvSpPr/>
            <p:nvPr/>
          </p:nvSpPr>
          <p:spPr>
            <a:xfrm>
              <a:off x="2437553" y="1377806"/>
              <a:ext cx="64135" cy="47625"/>
            </a:xfrm>
            <a:custGeom>
              <a:avLst/>
              <a:gdLst/>
              <a:ahLst/>
              <a:cxnLst/>
              <a:rect l="l" t="t" r="r" b="b"/>
              <a:pathLst>
                <a:path w="64135" h="47625">
                  <a:moveTo>
                    <a:pt x="62272" y="0"/>
                  </a:moveTo>
                  <a:lnTo>
                    <a:pt x="0" y="25476"/>
                  </a:lnTo>
                  <a:lnTo>
                    <a:pt x="63669" y="47228"/>
                  </a:lnTo>
                  <a:lnTo>
                    <a:pt x="62272" y="0"/>
                  </a:lnTo>
                  <a:close/>
                </a:path>
              </a:pathLst>
            </a:custGeom>
            <a:solidFill>
              <a:srgbClr val="FF2600"/>
            </a:solidFill>
          </p:spPr>
          <p:txBody>
            <a:bodyPr wrap="square" lIns="0" tIns="0" rIns="0" bIns="0" rtlCol="0"/>
            <a:lstStyle/>
            <a:p>
              <a:endParaRPr sz="3530"/>
            </a:p>
          </p:txBody>
        </p:sp>
        <p:sp>
          <p:nvSpPr>
            <p:cNvPr id="274" name="object 274"/>
            <p:cNvSpPr/>
            <p:nvPr/>
          </p:nvSpPr>
          <p:spPr>
            <a:xfrm>
              <a:off x="2437553" y="1377806"/>
              <a:ext cx="64135" cy="47625"/>
            </a:xfrm>
            <a:custGeom>
              <a:avLst/>
              <a:gdLst/>
              <a:ahLst/>
              <a:cxnLst/>
              <a:rect l="l" t="t" r="r" b="b"/>
              <a:pathLst>
                <a:path w="64135" h="47625">
                  <a:moveTo>
                    <a:pt x="0" y="25476"/>
                  </a:moveTo>
                  <a:lnTo>
                    <a:pt x="63669" y="47228"/>
                  </a:lnTo>
                  <a:lnTo>
                    <a:pt x="62272" y="0"/>
                  </a:lnTo>
                  <a:lnTo>
                    <a:pt x="0" y="25476"/>
                  </a:lnTo>
                  <a:close/>
                </a:path>
              </a:pathLst>
            </a:custGeom>
            <a:ln w="13124">
              <a:solidFill>
                <a:srgbClr val="FF2600"/>
              </a:solidFill>
            </a:ln>
          </p:spPr>
          <p:txBody>
            <a:bodyPr wrap="square" lIns="0" tIns="0" rIns="0" bIns="0" rtlCol="0"/>
            <a:lstStyle/>
            <a:p>
              <a:endParaRPr sz="3530"/>
            </a:p>
          </p:txBody>
        </p:sp>
        <p:sp>
          <p:nvSpPr>
            <p:cNvPr id="275" name="object 275"/>
            <p:cNvSpPr/>
            <p:nvPr/>
          </p:nvSpPr>
          <p:spPr>
            <a:xfrm>
              <a:off x="3431131" y="1397419"/>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76" name="object 276"/>
            <p:cNvSpPr/>
            <p:nvPr/>
          </p:nvSpPr>
          <p:spPr>
            <a:xfrm>
              <a:off x="3368160" y="1377806"/>
              <a:ext cx="64135" cy="47625"/>
            </a:xfrm>
            <a:custGeom>
              <a:avLst/>
              <a:gdLst/>
              <a:ahLst/>
              <a:cxnLst/>
              <a:rect l="l" t="t" r="r" b="b"/>
              <a:pathLst>
                <a:path w="64135" h="47625">
                  <a:moveTo>
                    <a:pt x="62272" y="0"/>
                  </a:moveTo>
                  <a:lnTo>
                    <a:pt x="0" y="25476"/>
                  </a:lnTo>
                  <a:lnTo>
                    <a:pt x="63669" y="47227"/>
                  </a:lnTo>
                  <a:lnTo>
                    <a:pt x="62272" y="0"/>
                  </a:lnTo>
                  <a:close/>
                </a:path>
              </a:pathLst>
            </a:custGeom>
            <a:solidFill>
              <a:srgbClr val="FF2600"/>
            </a:solidFill>
          </p:spPr>
          <p:txBody>
            <a:bodyPr wrap="square" lIns="0" tIns="0" rIns="0" bIns="0" rtlCol="0"/>
            <a:lstStyle/>
            <a:p>
              <a:endParaRPr sz="3530"/>
            </a:p>
          </p:txBody>
        </p:sp>
        <p:sp>
          <p:nvSpPr>
            <p:cNvPr id="277" name="object 277"/>
            <p:cNvSpPr/>
            <p:nvPr/>
          </p:nvSpPr>
          <p:spPr>
            <a:xfrm>
              <a:off x="3368160" y="1377806"/>
              <a:ext cx="64135" cy="47625"/>
            </a:xfrm>
            <a:custGeom>
              <a:avLst/>
              <a:gdLst/>
              <a:ahLst/>
              <a:cxnLst/>
              <a:rect l="l" t="t" r="r" b="b"/>
              <a:pathLst>
                <a:path w="64135" h="47625">
                  <a:moveTo>
                    <a:pt x="0" y="25476"/>
                  </a:moveTo>
                  <a:lnTo>
                    <a:pt x="63669" y="47227"/>
                  </a:lnTo>
                  <a:lnTo>
                    <a:pt x="62272" y="0"/>
                  </a:lnTo>
                  <a:lnTo>
                    <a:pt x="0" y="25476"/>
                  </a:lnTo>
                  <a:close/>
                </a:path>
              </a:pathLst>
            </a:custGeom>
            <a:ln w="13124">
              <a:solidFill>
                <a:srgbClr val="FF2600"/>
              </a:solidFill>
            </a:ln>
          </p:spPr>
          <p:txBody>
            <a:bodyPr wrap="square" lIns="0" tIns="0" rIns="0" bIns="0" rtlCol="0"/>
            <a:lstStyle/>
            <a:p>
              <a:endParaRPr sz="3530"/>
            </a:p>
          </p:txBody>
        </p:sp>
        <p:sp>
          <p:nvSpPr>
            <p:cNvPr id="278" name="object 278"/>
            <p:cNvSpPr/>
            <p:nvPr/>
          </p:nvSpPr>
          <p:spPr>
            <a:xfrm>
              <a:off x="3008007" y="1144127"/>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79" name="object 279"/>
            <p:cNvSpPr/>
            <p:nvPr/>
          </p:nvSpPr>
          <p:spPr>
            <a:xfrm>
              <a:off x="2988394" y="1081156"/>
              <a:ext cx="47625" cy="64135"/>
            </a:xfrm>
            <a:custGeom>
              <a:avLst/>
              <a:gdLst/>
              <a:ahLst/>
              <a:cxnLst/>
              <a:rect l="l" t="t" r="r" b="b"/>
              <a:pathLst>
                <a:path w="47625" h="64134">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80" name="object 280"/>
            <p:cNvSpPr/>
            <p:nvPr/>
          </p:nvSpPr>
          <p:spPr>
            <a:xfrm>
              <a:off x="2988394" y="1081156"/>
              <a:ext cx="47625" cy="64135"/>
            </a:xfrm>
            <a:custGeom>
              <a:avLst/>
              <a:gdLst/>
              <a:ahLst/>
              <a:cxnLst/>
              <a:rect l="l" t="t" r="r" b="b"/>
              <a:pathLst>
                <a:path w="47625" h="64134">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grpSp>
      <p:sp>
        <p:nvSpPr>
          <p:cNvPr id="281" name="object 281"/>
          <p:cNvSpPr txBox="1"/>
          <p:nvPr/>
        </p:nvSpPr>
        <p:spPr>
          <a:xfrm>
            <a:off x="2003899" y="5208362"/>
            <a:ext cx="4275147" cy="292093"/>
          </a:xfrm>
          <a:prstGeom prst="rect">
            <a:avLst/>
          </a:prstGeom>
        </p:spPr>
        <p:txBody>
          <a:bodyPr vert="horz" wrap="square" lIns="0" tIns="20282" rIns="0" bIns="0" rtlCol="0">
            <a:spAutoFit/>
          </a:bodyPr>
          <a:lstStyle/>
          <a:p>
            <a:pPr marL="275402" indent="-255121">
              <a:spcBef>
                <a:spcPts val="160"/>
              </a:spcBef>
              <a:buClr>
                <a:srgbClr val="3333B2"/>
              </a:buClr>
              <a:buSzPct val="110526"/>
              <a:buFont typeface="Lucida Sans Unicode"/>
              <a:buChar char="►"/>
              <a:tabLst>
                <a:tab pos="276470" algn="l"/>
              </a:tabLst>
            </a:pPr>
            <a:r>
              <a:rPr sz="1597" spc="-25" dirty="0">
                <a:latin typeface="Georgia"/>
                <a:cs typeface="Georgia"/>
              </a:rPr>
              <a:t>Arrows</a:t>
            </a:r>
            <a:r>
              <a:rPr sz="1597" spc="59" dirty="0">
                <a:latin typeface="Georgia"/>
                <a:cs typeface="Georgia"/>
              </a:rPr>
              <a:t> </a:t>
            </a:r>
            <a:r>
              <a:rPr sz="1597" spc="-17" dirty="0">
                <a:latin typeface="Georgia"/>
                <a:cs typeface="Georgia"/>
              </a:rPr>
              <a:t>represent</a:t>
            </a:r>
            <a:r>
              <a:rPr sz="1597" spc="59" dirty="0">
                <a:latin typeface="Georgia"/>
                <a:cs typeface="Georgia"/>
              </a:rPr>
              <a:t> </a:t>
            </a:r>
            <a:r>
              <a:rPr sz="1597" spc="-8" dirty="0">
                <a:latin typeface="Georgia"/>
                <a:cs typeface="Georgia"/>
              </a:rPr>
              <a:t>policy</a:t>
            </a:r>
            <a:r>
              <a:rPr sz="1597" spc="51" dirty="0">
                <a:latin typeface="Georgia"/>
                <a:cs typeface="Georgia"/>
              </a:rPr>
              <a:t> </a:t>
            </a:r>
            <a:r>
              <a:rPr sz="1765" i="1" spc="-260" dirty="0">
                <a:latin typeface="Arial"/>
                <a:cs typeface="Arial"/>
              </a:rPr>
              <a:t>π</a:t>
            </a:r>
            <a:r>
              <a:rPr sz="1765" i="1" spc="-294" dirty="0">
                <a:latin typeface="Arial"/>
                <a:cs typeface="Arial"/>
              </a:rPr>
              <a:t> </a:t>
            </a:r>
            <a:r>
              <a:rPr sz="1765" spc="34" dirty="0">
                <a:latin typeface="Lucida Sans Unicode"/>
                <a:cs typeface="Lucida Sans Unicode"/>
              </a:rPr>
              <a:t>(</a:t>
            </a:r>
            <a:r>
              <a:rPr sz="1681" i="1" spc="34" dirty="0">
                <a:latin typeface="Trebuchet MS"/>
                <a:cs typeface="Trebuchet MS"/>
              </a:rPr>
              <a:t>s</a:t>
            </a:r>
            <a:r>
              <a:rPr sz="1765" spc="34" dirty="0">
                <a:latin typeface="Lucida Sans Unicode"/>
                <a:cs typeface="Lucida Sans Unicode"/>
              </a:rPr>
              <a:t>)</a:t>
            </a:r>
            <a:r>
              <a:rPr sz="1765" spc="-101" dirty="0">
                <a:latin typeface="Lucida Sans Unicode"/>
                <a:cs typeface="Lucida Sans Unicode"/>
              </a:rPr>
              <a:t> </a:t>
            </a:r>
            <a:r>
              <a:rPr sz="1597" spc="-25" dirty="0">
                <a:latin typeface="Georgia"/>
                <a:cs typeface="Georgia"/>
              </a:rPr>
              <a:t>for</a:t>
            </a:r>
            <a:r>
              <a:rPr sz="1597" spc="59" dirty="0">
                <a:latin typeface="Georgia"/>
                <a:cs typeface="Georgia"/>
              </a:rPr>
              <a:t> </a:t>
            </a:r>
            <a:r>
              <a:rPr sz="1597" dirty="0">
                <a:latin typeface="Georgia"/>
                <a:cs typeface="Georgia"/>
              </a:rPr>
              <a:t>each</a:t>
            </a:r>
            <a:r>
              <a:rPr sz="1597" spc="67" dirty="0">
                <a:latin typeface="Georgia"/>
                <a:cs typeface="Georgia"/>
              </a:rPr>
              <a:t> </a:t>
            </a:r>
            <a:r>
              <a:rPr sz="1597" dirty="0">
                <a:latin typeface="Georgia"/>
                <a:cs typeface="Georgia"/>
              </a:rPr>
              <a:t>state</a:t>
            </a:r>
            <a:r>
              <a:rPr sz="1597" spc="59" dirty="0">
                <a:latin typeface="Georgia"/>
                <a:cs typeface="Georgia"/>
              </a:rPr>
              <a:t> </a:t>
            </a:r>
            <a:r>
              <a:rPr sz="1681" i="1" spc="-42" dirty="0">
                <a:latin typeface="Trebuchet MS"/>
                <a:cs typeface="Trebuchet MS"/>
              </a:rPr>
              <a:t>s</a:t>
            </a:r>
            <a:endParaRPr sz="1681">
              <a:latin typeface="Trebuchet MS"/>
              <a:cs typeface="Trebuchet MS"/>
            </a:endParaRPr>
          </a:p>
        </p:txBody>
      </p:sp>
      <p:sp>
        <p:nvSpPr>
          <p:cNvPr id="282" name="Rectangle 281">
            <a:extLst>
              <a:ext uri="{FF2B5EF4-FFF2-40B4-BE49-F238E27FC236}">
                <a16:creationId xmlns:a16="http://schemas.microsoft.com/office/drawing/2014/main" id="{431A6F72-99D5-8158-620C-F6EEDD98C30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TextBox 282">
            <a:extLst>
              <a:ext uri="{FF2B5EF4-FFF2-40B4-BE49-F238E27FC236}">
                <a16:creationId xmlns:a16="http://schemas.microsoft.com/office/drawing/2014/main" id="{47633F1B-2A53-0760-BCE4-E33EB5DF17B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84" name="Graphic 21">
            <a:extLst>
              <a:ext uri="{FF2B5EF4-FFF2-40B4-BE49-F238E27FC236}">
                <a16:creationId xmlns:a16="http://schemas.microsoft.com/office/drawing/2014/main" id="{909B1F46-08A1-0149-7AE7-E02D72BC861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72718089"/>
      </p:ext>
    </p:extLst>
  </p:cSld>
  <p:clrMapOvr>
    <a:masterClrMapping/>
  </p:clrMapOvr>
  <p:transition>
    <p:cu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493237" y="696228"/>
            <a:ext cx="5751631" cy="465999"/>
          </a:xfrm>
          <a:prstGeom prst="rect">
            <a:avLst/>
          </a:prstGeom>
        </p:spPr>
        <p:txBody>
          <a:bodyPr vert="horz" wrap="square" lIns="0" tIns="19214" rIns="0" bIns="0" rtlCol="0">
            <a:spAutoFit/>
          </a:bodyPr>
          <a:lstStyle/>
          <a:p>
            <a:pPr marL="21349">
              <a:spcBef>
                <a:spcPts val="151"/>
              </a:spcBef>
            </a:pPr>
            <a:r>
              <a:rPr sz="2902" spc="-25" dirty="0">
                <a:solidFill>
                  <a:srgbClr val="3333B2"/>
                </a:solidFill>
                <a:latin typeface="Georgia"/>
                <a:cs typeface="Georgia"/>
              </a:rPr>
              <a:t>Maze</a:t>
            </a:r>
            <a:r>
              <a:rPr sz="2902" spc="51" dirty="0">
                <a:solidFill>
                  <a:srgbClr val="3333B2"/>
                </a:solidFill>
                <a:latin typeface="Georgia"/>
                <a:cs typeface="Georgia"/>
              </a:rPr>
              <a:t> </a:t>
            </a:r>
            <a:r>
              <a:rPr sz="2902" spc="-51" dirty="0">
                <a:solidFill>
                  <a:srgbClr val="3333B2"/>
                </a:solidFill>
                <a:latin typeface="Georgia"/>
                <a:cs typeface="Georgia"/>
              </a:rPr>
              <a:t>Example:</a:t>
            </a:r>
            <a:r>
              <a:rPr sz="2902" spc="151" dirty="0">
                <a:solidFill>
                  <a:srgbClr val="3333B2"/>
                </a:solidFill>
                <a:latin typeface="Georgia"/>
                <a:cs typeface="Georgia"/>
              </a:rPr>
              <a:t> </a:t>
            </a:r>
            <a:r>
              <a:rPr sz="2902" spc="-84" dirty="0">
                <a:solidFill>
                  <a:srgbClr val="3333B2"/>
                </a:solidFill>
                <a:latin typeface="Georgia"/>
                <a:cs typeface="Georgia"/>
              </a:rPr>
              <a:t>Value</a:t>
            </a:r>
            <a:r>
              <a:rPr sz="2902" spc="51" dirty="0">
                <a:solidFill>
                  <a:srgbClr val="3333B2"/>
                </a:solidFill>
                <a:latin typeface="Georgia"/>
                <a:cs typeface="Georgia"/>
              </a:rPr>
              <a:t> </a:t>
            </a:r>
            <a:r>
              <a:rPr sz="2902" spc="-67" dirty="0">
                <a:solidFill>
                  <a:srgbClr val="3333B2"/>
                </a:solidFill>
                <a:latin typeface="Georgia"/>
                <a:cs typeface="Georgia"/>
              </a:rPr>
              <a:t>Function</a:t>
            </a:r>
            <a:endParaRPr sz="2902" dirty="0">
              <a:latin typeface="Georgia"/>
              <a:cs typeface="Georgia"/>
            </a:endParaRPr>
          </a:p>
        </p:txBody>
      </p:sp>
      <p:sp>
        <p:nvSpPr>
          <p:cNvPr id="125" name="object 125"/>
          <p:cNvSpPr txBox="1"/>
          <p:nvPr/>
        </p:nvSpPr>
        <p:spPr>
          <a:xfrm>
            <a:off x="1961202" y="5201743"/>
            <a:ext cx="4484368" cy="292093"/>
          </a:xfrm>
          <a:prstGeom prst="rect">
            <a:avLst/>
          </a:prstGeom>
        </p:spPr>
        <p:txBody>
          <a:bodyPr vert="horz" wrap="square" lIns="0" tIns="20282" rIns="0" bIns="0" rtlCol="0">
            <a:spAutoFit/>
          </a:bodyPr>
          <a:lstStyle/>
          <a:p>
            <a:pPr marL="318101" indent="-255121">
              <a:spcBef>
                <a:spcPts val="160"/>
              </a:spcBef>
              <a:buClr>
                <a:srgbClr val="3333B2"/>
              </a:buClr>
              <a:buSzPct val="110526"/>
              <a:buFont typeface="Lucida Sans Unicode"/>
              <a:buChar char="►"/>
              <a:tabLst>
                <a:tab pos="319168" algn="l"/>
              </a:tabLst>
            </a:pPr>
            <a:r>
              <a:rPr sz="1597" spc="-34" dirty="0">
                <a:latin typeface="Georgia"/>
                <a:cs typeface="Georgia"/>
              </a:rPr>
              <a:t>Numbers</a:t>
            </a:r>
            <a:r>
              <a:rPr sz="1597" spc="59" dirty="0">
                <a:latin typeface="Georgia"/>
                <a:cs typeface="Georgia"/>
              </a:rPr>
              <a:t> </a:t>
            </a:r>
            <a:r>
              <a:rPr sz="1597" spc="-17" dirty="0">
                <a:latin typeface="Georgia"/>
                <a:cs typeface="Georgia"/>
              </a:rPr>
              <a:t>represent</a:t>
            </a:r>
            <a:r>
              <a:rPr sz="1597" spc="59" dirty="0">
                <a:latin typeface="Georgia"/>
                <a:cs typeface="Georgia"/>
              </a:rPr>
              <a:t> </a:t>
            </a:r>
            <a:r>
              <a:rPr sz="1597" spc="-8" dirty="0">
                <a:latin typeface="Georgia"/>
                <a:cs typeface="Georgia"/>
              </a:rPr>
              <a:t>value</a:t>
            </a:r>
            <a:r>
              <a:rPr sz="1597" spc="67" dirty="0">
                <a:latin typeface="Georgia"/>
                <a:cs typeface="Georgia"/>
              </a:rPr>
              <a:t> </a:t>
            </a:r>
            <a:r>
              <a:rPr sz="1681" i="1" spc="-75" dirty="0">
                <a:latin typeface="Trebuchet MS"/>
                <a:cs typeface="Trebuchet MS"/>
              </a:rPr>
              <a:t>v</a:t>
            </a:r>
            <a:r>
              <a:rPr sz="1892" i="1" spc="-112" baseline="-11111" dirty="0">
                <a:latin typeface="Arial"/>
                <a:cs typeface="Arial"/>
              </a:rPr>
              <a:t>π</a:t>
            </a:r>
            <a:r>
              <a:rPr sz="1892" i="1" spc="-126" baseline="-11111" dirty="0">
                <a:latin typeface="Arial"/>
                <a:cs typeface="Arial"/>
              </a:rPr>
              <a:t> </a:t>
            </a:r>
            <a:r>
              <a:rPr sz="1765" spc="34" dirty="0">
                <a:latin typeface="Lucida Sans Unicode"/>
                <a:cs typeface="Lucida Sans Unicode"/>
              </a:rPr>
              <a:t>(</a:t>
            </a:r>
            <a:r>
              <a:rPr sz="1681" i="1" spc="34" dirty="0">
                <a:latin typeface="Trebuchet MS"/>
                <a:cs typeface="Trebuchet MS"/>
              </a:rPr>
              <a:t>s</a:t>
            </a:r>
            <a:r>
              <a:rPr sz="1765" spc="34" dirty="0">
                <a:latin typeface="Lucida Sans Unicode"/>
                <a:cs typeface="Lucida Sans Unicode"/>
              </a:rPr>
              <a:t>)</a:t>
            </a:r>
            <a:r>
              <a:rPr sz="1765" spc="-109" dirty="0">
                <a:latin typeface="Lucida Sans Unicode"/>
                <a:cs typeface="Lucida Sans Unicode"/>
              </a:rPr>
              <a:t> </a:t>
            </a:r>
            <a:r>
              <a:rPr sz="1597" spc="-17" dirty="0">
                <a:latin typeface="Georgia"/>
                <a:cs typeface="Georgia"/>
              </a:rPr>
              <a:t>of</a:t>
            </a:r>
            <a:r>
              <a:rPr sz="1597" spc="67" dirty="0">
                <a:latin typeface="Georgia"/>
                <a:cs typeface="Georgia"/>
              </a:rPr>
              <a:t> </a:t>
            </a:r>
            <a:r>
              <a:rPr sz="1597" dirty="0">
                <a:latin typeface="Georgia"/>
                <a:cs typeface="Georgia"/>
              </a:rPr>
              <a:t>each</a:t>
            </a:r>
            <a:r>
              <a:rPr sz="1597" spc="59" dirty="0">
                <a:latin typeface="Georgia"/>
                <a:cs typeface="Georgia"/>
              </a:rPr>
              <a:t> </a:t>
            </a:r>
            <a:r>
              <a:rPr sz="1597" dirty="0">
                <a:latin typeface="Georgia"/>
                <a:cs typeface="Georgia"/>
              </a:rPr>
              <a:t>state</a:t>
            </a:r>
            <a:r>
              <a:rPr sz="1597" spc="59" dirty="0">
                <a:latin typeface="Georgia"/>
                <a:cs typeface="Georgia"/>
              </a:rPr>
              <a:t> </a:t>
            </a:r>
            <a:r>
              <a:rPr sz="1681" i="1" spc="-42" dirty="0">
                <a:latin typeface="Trebuchet MS"/>
                <a:cs typeface="Trebuchet MS"/>
              </a:rPr>
              <a:t>s</a:t>
            </a:r>
            <a:endParaRPr sz="1681">
              <a:latin typeface="Trebuchet MS"/>
              <a:cs typeface="Trebuchet MS"/>
            </a:endParaRPr>
          </a:p>
        </p:txBody>
      </p:sp>
      <p:pic>
        <p:nvPicPr>
          <p:cNvPr id="126" name="Picture 125"/>
          <p:cNvPicPr>
            <a:picLocks noChangeAspect="1"/>
          </p:cNvPicPr>
          <p:nvPr/>
        </p:nvPicPr>
        <p:blipFill>
          <a:blip r:embed="rId2"/>
          <a:stretch>
            <a:fillRect/>
          </a:stretch>
        </p:blipFill>
        <p:spPr>
          <a:xfrm>
            <a:off x="3689531" y="1162227"/>
            <a:ext cx="5359045" cy="3916494"/>
          </a:xfrm>
          <a:prstGeom prst="rect">
            <a:avLst/>
          </a:prstGeom>
        </p:spPr>
      </p:pic>
      <p:sp>
        <p:nvSpPr>
          <p:cNvPr id="3" name="Rectangle 2">
            <a:extLst>
              <a:ext uri="{FF2B5EF4-FFF2-40B4-BE49-F238E27FC236}">
                <a16:creationId xmlns:a16="http://schemas.microsoft.com/office/drawing/2014/main" id="{5CD5244A-1A05-873A-3E49-B3C571B45F0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F3AB828-4527-F89C-0677-FB40407DEB7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C1C371E-229A-127F-534E-21350C95A1D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084689414"/>
      </p:ext>
    </p:extLst>
  </p:cSld>
  <p:clrMapOvr>
    <a:masterClrMapping/>
  </p:clrMapOvr>
  <p:transition>
    <p:cut/>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55709" y="649621"/>
            <a:ext cx="5089113" cy="471513"/>
          </a:xfrm>
          <a:prstGeom prst="rect">
            <a:avLst/>
          </a:prstGeom>
        </p:spPr>
        <p:txBody>
          <a:bodyPr vert="horz" wrap="square" lIns="0" tIns="19214" rIns="0" bIns="0" rtlCol="0" anchor="ctr">
            <a:spAutoFit/>
          </a:bodyPr>
          <a:lstStyle/>
          <a:p>
            <a:pPr marL="21349">
              <a:spcBef>
                <a:spcPts val="151"/>
              </a:spcBef>
            </a:pPr>
            <a:r>
              <a:rPr sz="3264" spc="-25" dirty="0">
                <a:solidFill>
                  <a:srgbClr val="3333B2"/>
                </a:solidFill>
                <a:latin typeface="Georgia"/>
                <a:cs typeface="Georgia"/>
              </a:rPr>
              <a:t>Maze</a:t>
            </a:r>
            <a:r>
              <a:rPr sz="3264" spc="25" dirty="0">
                <a:solidFill>
                  <a:srgbClr val="3333B2"/>
                </a:solidFill>
                <a:latin typeface="Georgia"/>
                <a:cs typeface="Georgia"/>
              </a:rPr>
              <a:t> </a:t>
            </a:r>
            <a:r>
              <a:rPr sz="3264" spc="-51" dirty="0">
                <a:solidFill>
                  <a:srgbClr val="3333B2"/>
                </a:solidFill>
                <a:latin typeface="Georgia"/>
                <a:cs typeface="Georgia"/>
              </a:rPr>
              <a:t>Example:</a:t>
            </a:r>
            <a:r>
              <a:rPr sz="3264" spc="143" dirty="0">
                <a:solidFill>
                  <a:srgbClr val="3333B2"/>
                </a:solidFill>
                <a:latin typeface="Georgia"/>
                <a:cs typeface="Georgia"/>
              </a:rPr>
              <a:t> </a:t>
            </a:r>
            <a:r>
              <a:rPr sz="3264" spc="-42" dirty="0">
                <a:solidFill>
                  <a:srgbClr val="3333B2"/>
                </a:solidFill>
                <a:latin typeface="Georgia"/>
                <a:cs typeface="Georgia"/>
              </a:rPr>
              <a:t>Model</a:t>
            </a:r>
            <a:endParaRPr sz="3264" dirty="0">
              <a:latin typeface="Georgia"/>
              <a:cs typeface="Georgia"/>
            </a:endParaRPr>
          </a:p>
        </p:txBody>
      </p:sp>
      <p:pic>
        <p:nvPicPr>
          <p:cNvPr id="215" name="Picture 214"/>
          <p:cNvPicPr>
            <a:picLocks noChangeAspect="1"/>
          </p:cNvPicPr>
          <p:nvPr/>
        </p:nvPicPr>
        <p:blipFill>
          <a:blip r:embed="rId3"/>
          <a:stretch>
            <a:fillRect/>
          </a:stretch>
        </p:blipFill>
        <p:spPr>
          <a:xfrm>
            <a:off x="1394066" y="1290928"/>
            <a:ext cx="9212401" cy="5182321"/>
          </a:xfrm>
          <a:prstGeom prst="rect">
            <a:avLst/>
          </a:prstGeom>
        </p:spPr>
      </p:pic>
      <p:sp>
        <p:nvSpPr>
          <p:cNvPr id="3" name="Rectangle 2">
            <a:extLst>
              <a:ext uri="{FF2B5EF4-FFF2-40B4-BE49-F238E27FC236}">
                <a16:creationId xmlns:a16="http://schemas.microsoft.com/office/drawing/2014/main" id="{3488247E-99F5-15C2-8CF3-DB93E8A98E8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8FFCDDE-7C7A-2D75-C3F0-00370668FB9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6EAB0101-22F3-FC3B-A0D9-56736419396D}"/>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63265900"/>
      </p:ext>
    </p:extLst>
  </p:cSld>
  <p:clrMapOvr>
    <a:masterClrMapping/>
  </p:clrMapOvr>
  <p:transition>
    <p:cu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46957" y="756637"/>
            <a:ext cx="3929157" cy="421371"/>
          </a:xfrm>
          <a:prstGeom prst="rect">
            <a:avLst/>
          </a:prstGeom>
        </p:spPr>
        <p:txBody>
          <a:bodyPr vert="horz" wrap="square" lIns="0" tIns="19214" rIns="0" bIns="0" rtlCol="0" anchor="ctr">
            <a:spAutoFit/>
          </a:bodyPr>
          <a:lstStyle/>
          <a:p>
            <a:pPr marL="21349">
              <a:spcBef>
                <a:spcPts val="151"/>
              </a:spcBef>
            </a:pPr>
            <a:r>
              <a:rPr sz="2902" spc="-34" dirty="0">
                <a:solidFill>
                  <a:srgbClr val="3333B2"/>
                </a:solidFill>
                <a:latin typeface="Georgia"/>
                <a:cs typeface="Georgia"/>
              </a:rPr>
              <a:t>Agent </a:t>
            </a:r>
            <a:r>
              <a:rPr sz="2902" spc="-25" dirty="0">
                <a:solidFill>
                  <a:srgbClr val="3333B2"/>
                </a:solidFill>
                <a:latin typeface="Georgia"/>
                <a:cs typeface="Georgia"/>
              </a:rPr>
              <a:t>Categories</a:t>
            </a:r>
            <a:endParaRPr sz="2902" dirty="0">
              <a:latin typeface="Georgia"/>
              <a:cs typeface="Georgia"/>
            </a:endParaRPr>
          </a:p>
        </p:txBody>
      </p:sp>
      <p:sp>
        <p:nvSpPr>
          <p:cNvPr id="3" name="object 3"/>
          <p:cNvSpPr txBox="1"/>
          <p:nvPr/>
        </p:nvSpPr>
        <p:spPr>
          <a:xfrm>
            <a:off x="2007844" y="1721229"/>
            <a:ext cx="4678227" cy="3060541"/>
          </a:xfrm>
          <a:prstGeom prst="rect">
            <a:avLst/>
          </a:prstGeom>
        </p:spPr>
        <p:txBody>
          <a:bodyPr vert="horz" wrap="square" lIns="0" tIns="59777" rIns="0" bIns="0" rtlCol="0">
            <a:spAutoFit/>
          </a:bodyPr>
          <a:lstStyle/>
          <a:p>
            <a:pPr marL="318101" indent="-255121">
              <a:spcBef>
                <a:spcPts val="471"/>
              </a:spcBef>
              <a:buClr>
                <a:srgbClr val="3333B2"/>
              </a:buClr>
              <a:buSzPct val="110526"/>
              <a:buFont typeface="Lucida Sans Unicode"/>
              <a:buChar char="►"/>
              <a:tabLst>
                <a:tab pos="319168" algn="l"/>
              </a:tabLst>
            </a:pPr>
            <a:r>
              <a:rPr sz="2176" spc="-42" dirty="0">
                <a:latin typeface="Georgia"/>
                <a:cs typeface="Georgia"/>
              </a:rPr>
              <a:t>Value</a:t>
            </a:r>
            <a:r>
              <a:rPr sz="2176" dirty="0">
                <a:latin typeface="Georgia"/>
                <a:cs typeface="Georgia"/>
              </a:rPr>
              <a:t> </a:t>
            </a:r>
            <a:r>
              <a:rPr sz="2176" spc="-25" dirty="0">
                <a:latin typeface="Georgia"/>
                <a:cs typeface="Georgia"/>
              </a:rPr>
              <a:t>Based</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34" dirty="0">
                <a:solidFill>
                  <a:srgbClr val="BFBFBF"/>
                </a:solidFill>
                <a:latin typeface="Georgia"/>
                <a:cs typeface="Georgia"/>
              </a:rPr>
              <a:t>No</a:t>
            </a:r>
            <a:r>
              <a:rPr sz="1814" spc="34" dirty="0">
                <a:solidFill>
                  <a:srgbClr val="BFBFBF"/>
                </a:solidFill>
                <a:latin typeface="Georgia"/>
                <a:cs typeface="Georgia"/>
              </a:rPr>
              <a:t> </a:t>
            </a:r>
            <a:r>
              <a:rPr sz="1814" spc="-25" dirty="0">
                <a:solidFill>
                  <a:srgbClr val="BFBFBF"/>
                </a:solidFill>
                <a:latin typeface="Georgia"/>
                <a:cs typeface="Georgia"/>
              </a:rPr>
              <a:t>Policy</a:t>
            </a:r>
            <a:r>
              <a:rPr sz="1814" spc="42" dirty="0">
                <a:solidFill>
                  <a:srgbClr val="BFBFBF"/>
                </a:solidFill>
                <a:latin typeface="Georgia"/>
                <a:cs typeface="Georgia"/>
              </a:rPr>
              <a:t> </a:t>
            </a:r>
            <a:r>
              <a:rPr sz="1814" spc="-8" dirty="0">
                <a:solidFill>
                  <a:srgbClr val="BFBFBF"/>
                </a:solidFill>
                <a:latin typeface="Georgia"/>
                <a:cs typeface="Georgia"/>
              </a:rPr>
              <a:t>(Implicit)</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42" dirty="0">
                <a:latin typeface="Georgia"/>
                <a:cs typeface="Georgia"/>
              </a:rPr>
              <a:t>Value</a:t>
            </a:r>
            <a:r>
              <a:rPr sz="1814" spc="8" dirty="0">
                <a:latin typeface="Georgia"/>
                <a:cs typeface="Georgia"/>
              </a:rPr>
              <a:t> </a:t>
            </a:r>
            <a:r>
              <a:rPr sz="1814" spc="-25" dirty="0">
                <a:latin typeface="Georgia"/>
                <a:cs typeface="Georgia"/>
              </a:rPr>
              <a:t>Function</a:t>
            </a:r>
            <a:endParaRPr sz="1814" dirty="0">
              <a:latin typeface="Georgia"/>
              <a:cs typeface="Georgia"/>
            </a:endParaRPr>
          </a:p>
          <a:p>
            <a:pPr marL="318101" indent="-255121">
              <a:spcBef>
                <a:spcPts val="462"/>
              </a:spcBef>
              <a:buClr>
                <a:srgbClr val="3333B2"/>
              </a:buClr>
              <a:buSzPct val="110526"/>
              <a:buFont typeface="Lucida Sans Unicode"/>
              <a:buChar char="►"/>
              <a:tabLst>
                <a:tab pos="319168" algn="l"/>
              </a:tabLst>
            </a:pPr>
            <a:r>
              <a:rPr sz="2176" spc="-34" dirty="0">
                <a:latin typeface="Georgia"/>
                <a:cs typeface="Georgia"/>
              </a:rPr>
              <a:t>Policy</a:t>
            </a:r>
            <a:r>
              <a:rPr sz="2176" spc="17" dirty="0">
                <a:latin typeface="Georgia"/>
                <a:cs typeface="Georgia"/>
              </a:rPr>
              <a:t> </a:t>
            </a:r>
            <a:r>
              <a:rPr sz="2176" spc="-25" dirty="0">
                <a:latin typeface="Georgia"/>
                <a:cs typeface="Georgia"/>
              </a:rPr>
              <a:t>Based</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25" dirty="0">
                <a:latin typeface="Georgia"/>
                <a:cs typeface="Georgia"/>
              </a:rPr>
              <a:t>Policy</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34" dirty="0">
                <a:solidFill>
                  <a:srgbClr val="BFBFBF"/>
                </a:solidFill>
                <a:latin typeface="Georgia"/>
                <a:cs typeface="Georgia"/>
              </a:rPr>
              <a:t>No</a:t>
            </a:r>
            <a:r>
              <a:rPr sz="1814" spc="25" dirty="0">
                <a:solidFill>
                  <a:srgbClr val="BFBFBF"/>
                </a:solidFill>
                <a:latin typeface="Georgia"/>
                <a:cs typeface="Georgia"/>
              </a:rPr>
              <a:t> </a:t>
            </a:r>
            <a:r>
              <a:rPr sz="1814" spc="-42" dirty="0">
                <a:solidFill>
                  <a:srgbClr val="BFBFBF"/>
                </a:solidFill>
                <a:latin typeface="Georgia"/>
                <a:cs typeface="Georgia"/>
              </a:rPr>
              <a:t>Value</a:t>
            </a:r>
            <a:r>
              <a:rPr sz="1814" spc="34" dirty="0">
                <a:solidFill>
                  <a:srgbClr val="BFBFBF"/>
                </a:solidFill>
                <a:latin typeface="Georgia"/>
                <a:cs typeface="Georgia"/>
              </a:rPr>
              <a:t> </a:t>
            </a:r>
            <a:r>
              <a:rPr sz="1814" spc="-25" dirty="0">
                <a:solidFill>
                  <a:srgbClr val="BFBFBF"/>
                </a:solidFill>
                <a:latin typeface="Georgia"/>
                <a:cs typeface="Georgia"/>
              </a:rPr>
              <a:t>Function</a:t>
            </a:r>
            <a:endParaRPr sz="1814" dirty="0">
              <a:latin typeface="Georgia"/>
              <a:cs typeface="Georgia"/>
            </a:endParaRPr>
          </a:p>
          <a:p>
            <a:pPr marL="318101" indent="-255121">
              <a:spcBef>
                <a:spcPts val="462"/>
              </a:spcBef>
              <a:buClr>
                <a:srgbClr val="3333B2"/>
              </a:buClr>
              <a:buSzPct val="110526"/>
              <a:buFont typeface="Lucida Sans Unicode"/>
              <a:buChar char="►"/>
              <a:tabLst>
                <a:tab pos="319168" algn="l"/>
              </a:tabLst>
            </a:pPr>
            <a:r>
              <a:rPr sz="2176" spc="-17" dirty="0">
                <a:latin typeface="Georgia"/>
                <a:cs typeface="Georgia"/>
              </a:rPr>
              <a:t>Actor</a:t>
            </a:r>
            <a:r>
              <a:rPr sz="2176" spc="-8" dirty="0">
                <a:latin typeface="Georgia"/>
                <a:cs typeface="Georgia"/>
              </a:rPr>
              <a:t> </a:t>
            </a:r>
            <a:r>
              <a:rPr sz="2176" spc="-17" dirty="0">
                <a:latin typeface="Georgia"/>
                <a:cs typeface="Georgia"/>
              </a:rPr>
              <a:t>Critic</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25" dirty="0">
                <a:latin typeface="Georgia"/>
                <a:cs typeface="Georgia"/>
              </a:rPr>
              <a:t>Policy</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42" dirty="0">
                <a:latin typeface="Georgia"/>
                <a:cs typeface="Georgia"/>
              </a:rPr>
              <a:t>Value</a:t>
            </a:r>
            <a:r>
              <a:rPr sz="1814" spc="8" dirty="0">
                <a:latin typeface="Georgia"/>
                <a:cs typeface="Georgia"/>
              </a:rPr>
              <a:t> </a:t>
            </a:r>
            <a:r>
              <a:rPr sz="1814" spc="-25" dirty="0">
                <a:latin typeface="Georgia"/>
                <a:cs typeface="Georgia"/>
              </a:rPr>
              <a:t>Function</a:t>
            </a:r>
            <a:endParaRPr sz="1814" dirty="0">
              <a:latin typeface="Georgia"/>
              <a:cs typeface="Georgia"/>
            </a:endParaRPr>
          </a:p>
        </p:txBody>
      </p:sp>
      <p:sp>
        <p:nvSpPr>
          <p:cNvPr id="4" name="Rectangle 3">
            <a:extLst>
              <a:ext uri="{FF2B5EF4-FFF2-40B4-BE49-F238E27FC236}">
                <a16:creationId xmlns:a16="http://schemas.microsoft.com/office/drawing/2014/main" id="{29517CDC-5C98-A861-5715-107D3F78245B}"/>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F295C05-FAEA-4D04-89E7-99E8CF21D49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6B2493D8-0444-C533-8801-0C6FF616D9F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40293174"/>
      </p:ext>
    </p:extLst>
  </p:cSld>
  <p:clrMapOvr>
    <a:masterClrMapping/>
  </p:clrMapOvr>
  <p:transition>
    <p:cu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961201" y="1771267"/>
            <a:ext cx="7552086" cy="2039108"/>
          </a:xfrm>
          <a:prstGeom prst="rect">
            <a:avLst/>
          </a:prstGeom>
        </p:spPr>
        <p:txBody>
          <a:bodyPr vert="horz" wrap="square" lIns="0" tIns="59777" rIns="0" bIns="0" rtlCol="0">
            <a:spAutoFit/>
          </a:bodyPr>
          <a:lstStyle/>
          <a:p>
            <a:pPr marL="318101" indent="-255121">
              <a:spcBef>
                <a:spcPts val="471"/>
              </a:spcBef>
              <a:buClr>
                <a:srgbClr val="3333B2"/>
              </a:buClr>
              <a:buSzPct val="110526"/>
              <a:buFont typeface="Lucida Sans Unicode"/>
              <a:buChar char="►"/>
              <a:tabLst>
                <a:tab pos="319168" algn="l"/>
              </a:tabLst>
            </a:pPr>
            <a:r>
              <a:rPr sz="2176" spc="-8" dirty="0">
                <a:latin typeface="Georgia"/>
                <a:cs typeface="Georgia"/>
              </a:rPr>
              <a:t>Model</a:t>
            </a:r>
            <a:r>
              <a:rPr sz="2176" spc="-17" dirty="0">
                <a:latin typeface="Georgia"/>
                <a:cs typeface="Georgia"/>
              </a:rPr>
              <a:t> Free</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25" dirty="0">
                <a:latin typeface="Georgia"/>
                <a:cs typeface="Georgia"/>
              </a:rPr>
              <a:t>Policy</a:t>
            </a:r>
            <a:r>
              <a:rPr sz="1814" spc="51" dirty="0">
                <a:latin typeface="Georgia"/>
                <a:cs typeface="Georgia"/>
              </a:rPr>
              <a:t> </a:t>
            </a:r>
            <a:r>
              <a:rPr sz="1814" dirty="0">
                <a:latin typeface="Georgia"/>
                <a:cs typeface="Georgia"/>
              </a:rPr>
              <a:t>and/or</a:t>
            </a:r>
            <a:r>
              <a:rPr sz="1814" spc="51" dirty="0">
                <a:latin typeface="Georgia"/>
                <a:cs typeface="Georgia"/>
              </a:rPr>
              <a:t> </a:t>
            </a:r>
            <a:r>
              <a:rPr sz="1814" spc="-42" dirty="0">
                <a:latin typeface="Georgia"/>
                <a:cs typeface="Georgia"/>
              </a:rPr>
              <a:t>Value</a:t>
            </a:r>
            <a:r>
              <a:rPr sz="1814" spc="51" dirty="0">
                <a:latin typeface="Georgia"/>
                <a:cs typeface="Georgia"/>
              </a:rPr>
              <a:t> </a:t>
            </a:r>
            <a:r>
              <a:rPr sz="1814" spc="-25" dirty="0">
                <a:latin typeface="Georgia"/>
                <a:cs typeface="Georgia"/>
              </a:rPr>
              <a:t>Function</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34" dirty="0">
                <a:solidFill>
                  <a:srgbClr val="BFBFBF"/>
                </a:solidFill>
                <a:latin typeface="Georgia"/>
                <a:cs typeface="Georgia"/>
              </a:rPr>
              <a:t>No</a:t>
            </a:r>
            <a:r>
              <a:rPr sz="1814" dirty="0">
                <a:solidFill>
                  <a:srgbClr val="BFBFBF"/>
                </a:solidFill>
                <a:latin typeface="Georgia"/>
                <a:cs typeface="Georgia"/>
              </a:rPr>
              <a:t> </a:t>
            </a:r>
            <a:r>
              <a:rPr sz="1814" spc="-8" dirty="0">
                <a:solidFill>
                  <a:srgbClr val="BFBFBF"/>
                </a:solidFill>
                <a:latin typeface="Georgia"/>
                <a:cs typeface="Georgia"/>
              </a:rPr>
              <a:t>Model</a:t>
            </a:r>
            <a:endParaRPr sz="1814" dirty="0">
              <a:latin typeface="Georgia"/>
              <a:cs typeface="Georgia"/>
            </a:endParaRPr>
          </a:p>
          <a:p>
            <a:pPr marL="318101" indent="-255121">
              <a:spcBef>
                <a:spcPts val="462"/>
              </a:spcBef>
              <a:buClr>
                <a:srgbClr val="3333B2"/>
              </a:buClr>
              <a:buSzPct val="110526"/>
              <a:buFont typeface="Lucida Sans Unicode"/>
              <a:buChar char="►"/>
              <a:tabLst>
                <a:tab pos="319168" algn="l"/>
              </a:tabLst>
            </a:pPr>
            <a:r>
              <a:rPr sz="2176" spc="-8" dirty="0">
                <a:latin typeface="Georgia"/>
                <a:cs typeface="Georgia"/>
              </a:rPr>
              <a:t>Model</a:t>
            </a:r>
            <a:r>
              <a:rPr sz="2176" dirty="0">
                <a:latin typeface="Georgia"/>
                <a:cs typeface="Georgia"/>
              </a:rPr>
              <a:t> </a:t>
            </a:r>
            <a:r>
              <a:rPr sz="2176" spc="-25" dirty="0">
                <a:latin typeface="Georgia"/>
                <a:cs typeface="Georgia"/>
              </a:rPr>
              <a:t>Based</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8" dirty="0">
                <a:latin typeface="Georgia"/>
                <a:cs typeface="Georgia"/>
              </a:rPr>
              <a:t>Optionally</a:t>
            </a:r>
            <a:r>
              <a:rPr sz="1814" spc="59" dirty="0">
                <a:latin typeface="Georgia"/>
                <a:cs typeface="Georgia"/>
              </a:rPr>
              <a:t> </a:t>
            </a:r>
            <a:r>
              <a:rPr sz="1814" spc="-25" dirty="0">
                <a:latin typeface="Georgia"/>
                <a:cs typeface="Georgia"/>
              </a:rPr>
              <a:t>Policy</a:t>
            </a:r>
            <a:r>
              <a:rPr sz="1814" spc="59" dirty="0">
                <a:latin typeface="Georgia"/>
                <a:cs typeface="Georgia"/>
              </a:rPr>
              <a:t> </a:t>
            </a:r>
            <a:r>
              <a:rPr sz="1814" dirty="0">
                <a:latin typeface="Georgia"/>
                <a:cs typeface="Georgia"/>
              </a:rPr>
              <a:t>and/or</a:t>
            </a:r>
            <a:r>
              <a:rPr sz="1814" spc="59" dirty="0">
                <a:latin typeface="Georgia"/>
                <a:cs typeface="Georgia"/>
              </a:rPr>
              <a:t> </a:t>
            </a:r>
            <a:r>
              <a:rPr sz="1814" spc="-42" dirty="0">
                <a:latin typeface="Georgia"/>
                <a:cs typeface="Georgia"/>
              </a:rPr>
              <a:t>Value</a:t>
            </a:r>
            <a:r>
              <a:rPr sz="1814" spc="59" dirty="0">
                <a:latin typeface="Georgia"/>
                <a:cs typeface="Georgia"/>
              </a:rPr>
              <a:t> </a:t>
            </a:r>
            <a:r>
              <a:rPr sz="1814" spc="-25" dirty="0">
                <a:latin typeface="Georgia"/>
                <a:cs typeface="Georgia"/>
              </a:rPr>
              <a:t>Function</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8" dirty="0">
                <a:latin typeface="Georgia"/>
                <a:cs typeface="Georgia"/>
              </a:rPr>
              <a:t>Model</a:t>
            </a:r>
            <a:endParaRPr sz="1814" dirty="0">
              <a:latin typeface="Georgia"/>
              <a:cs typeface="Georgia"/>
            </a:endParaRPr>
          </a:p>
        </p:txBody>
      </p:sp>
      <p:sp>
        <p:nvSpPr>
          <p:cNvPr id="4" name="object 2"/>
          <p:cNvSpPr txBox="1">
            <a:spLocks/>
          </p:cNvSpPr>
          <p:nvPr/>
        </p:nvSpPr>
        <p:spPr>
          <a:xfrm>
            <a:off x="4420700" y="704826"/>
            <a:ext cx="3929157" cy="46599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2902" spc="-34" dirty="0">
                <a:solidFill>
                  <a:srgbClr val="3333B2"/>
                </a:solidFill>
                <a:latin typeface="Georgia"/>
                <a:cs typeface="Georgia"/>
              </a:rPr>
              <a:t>Agent </a:t>
            </a:r>
            <a:r>
              <a:rPr lang="en-US" sz="2902" spc="-25" dirty="0">
                <a:solidFill>
                  <a:srgbClr val="3333B2"/>
                </a:solidFill>
                <a:latin typeface="Georgia"/>
                <a:cs typeface="Georgia"/>
              </a:rPr>
              <a:t>Categories</a:t>
            </a:r>
            <a:endParaRPr lang="en-US" sz="2902" dirty="0">
              <a:latin typeface="Georgia"/>
              <a:cs typeface="Georgia"/>
            </a:endParaRPr>
          </a:p>
        </p:txBody>
      </p:sp>
      <p:sp>
        <p:nvSpPr>
          <p:cNvPr id="2" name="Rectangle 1">
            <a:extLst>
              <a:ext uri="{FF2B5EF4-FFF2-40B4-BE49-F238E27FC236}">
                <a16:creationId xmlns:a16="http://schemas.microsoft.com/office/drawing/2014/main" id="{2FBAC9A1-C6A7-829C-173F-6EF859BCDD3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351BAB7-A31E-0269-8681-11BF0DC6FD1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AFF0C86D-E2D5-726A-A3AD-FD58D1A2834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05796341"/>
      </p:ext>
    </p:extLst>
  </p:cSld>
  <p:clrMapOvr>
    <a:masterClrMapping/>
  </p:clrMapOvr>
  <p:transition>
    <p:cu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67136" y="870353"/>
            <a:ext cx="5257728" cy="421371"/>
          </a:xfrm>
          <a:prstGeom prst="rect">
            <a:avLst/>
          </a:prstGeom>
        </p:spPr>
        <p:txBody>
          <a:bodyPr vert="horz" wrap="square" lIns="0" tIns="19214" rIns="0" bIns="0" rtlCol="0" anchor="ctr">
            <a:spAutoFit/>
          </a:bodyPr>
          <a:lstStyle/>
          <a:p>
            <a:pPr marL="21349">
              <a:spcBef>
                <a:spcPts val="151"/>
              </a:spcBef>
            </a:pPr>
            <a:r>
              <a:rPr sz="2902" spc="-51" dirty="0">
                <a:solidFill>
                  <a:srgbClr val="3333B2"/>
                </a:solidFill>
                <a:latin typeface="Georgia"/>
                <a:cs typeface="Georgia"/>
              </a:rPr>
              <a:t>Learning</a:t>
            </a:r>
            <a:r>
              <a:rPr sz="2902" spc="67" dirty="0">
                <a:solidFill>
                  <a:srgbClr val="3333B2"/>
                </a:solidFill>
                <a:latin typeface="Georgia"/>
                <a:cs typeface="Georgia"/>
              </a:rPr>
              <a:t> </a:t>
            </a:r>
            <a:r>
              <a:rPr sz="2902" spc="-34" dirty="0">
                <a:solidFill>
                  <a:srgbClr val="3333B2"/>
                </a:solidFill>
                <a:latin typeface="Georgia"/>
                <a:cs typeface="Georgia"/>
              </a:rPr>
              <a:t>Agent</a:t>
            </a:r>
            <a:r>
              <a:rPr sz="2902" spc="67" dirty="0">
                <a:solidFill>
                  <a:srgbClr val="3333B2"/>
                </a:solidFill>
                <a:latin typeface="Georgia"/>
                <a:cs typeface="Georgia"/>
              </a:rPr>
              <a:t> </a:t>
            </a:r>
            <a:r>
              <a:rPr sz="2902" spc="-59" dirty="0">
                <a:solidFill>
                  <a:srgbClr val="3333B2"/>
                </a:solidFill>
                <a:latin typeface="Georgia"/>
                <a:cs typeface="Georgia"/>
              </a:rPr>
              <a:t>Components</a:t>
            </a:r>
            <a:endParaRPr sz="2902" dirty="0">
              <a:latin typeface="Georgia"/>
              <a:cs typeface="Georgia"/>
            </a:endParaRPr>
          </a:p>
        </p:txBody>
      </p:sp>
      <p:sp>
        <p:nvSpPr>
          <p:cNvPr id="3" name="object 3"/>
          <p:cNvSpPr txBox="1"/>
          <p:nvPr/>
        </p:nvSpPr>
        <p:spPr>
          <a:xfrm>
            <a:off x="1595633" y="1370154"/>
            <a:ext cx="9346600" cy="4406807"/>
          </a:xfrm>
          <a:prstGeom prst="rect">
            <a:avLst/>
          </a:prstGeom>
        </p:spPr>
        <p:txBody>
          <a:bodyPr vert="horz" wrap="square" lIns="0" tIns="59777" rIns="0" bIns="0" rtlCol="0">
            <a:spAutoFit/>
          </a:bodyPr>
          <a:lstStyle/>
          <a:p>
            <a:pPr marL="437967" indent="-310942">
              <a:spcBef>
                <a:spcPts val="471"/>
              </a:spcBef>
              <a:buClr>
                <a:srgbClr val="3333B2"/>
              </a:buClr>
              <a:buSzPct val="110526"/>
              <a:buFont typeface="Arial" panose="020B0604020202020204" pitchFamily="34" charset="0"/>
              <a:buChar char="•"/>
              <a:tabLst>
                <a:tab pos="383215" algn="l"/>
              </a:tabLst>
            </a:pPr>
            <a:r>
              <a:rPr sz="1814" spc="-17" dirty="0">
                <a:latin typeface="Georgia"/>
                <a:cs typeface="Georgia"/>
              </a:rPr>
              <a:t>All</a:t>
            </a:r>
            <a:r>
              <a:rPr sz="1814" spc="25" dirty="0">
                <a:latin typeface="Georgia"/>
                <a:cs typeface="Georgia"/>
              </a:rPr>
              <a:t> </a:t>
            </a:r>
            <a:r>
              <a:rPr sz="1814" spc="-17" dirty="0">
                <a:latin typeface="Georgia"/>
                <a:cs typeface="Georgia"/>
              </a:rPr>
              <a:t>components</a:t>
            </a:r>
            <a:r>
              <a:rPr sz="1814" spc="34" dirty="0">
                <a:latin typeface="Georgia"/>
                <a:cs typeface="Georgia"/>
              </a:rPr>
              <a:t> </a:t>
            </a:r>
            <a:r>
              <a:rPr sz="1814" dirty="0">
                <a:latin typeface="Georgia"/>
                <a:cs typeface="Georgia"/>
              </a:rPr>
              <a:t>are</a:t>
            </a:r>
            <a:r>
              <a:rPr sz="1814" spc="34" dirty="0">
                <a:latin typeface="Georgia"/>
                <a:cs typeface="Georgia"/>
              </a:rPr>
              <a:t> </a:t>
            </a:r>
            <a:r>
              <a:rPr sz="1814" spc="-17" dirty="0">
                <a:latin typeface="Georgia"/>
                <a:cs typeface="Georgia"/>
              </a:rPr>
              <a:t>functions</a:t>
            </a:r>
            <a:endParaRPr lang="en-US" sz="1814" spc="-17" dirty="0">
              <a:latin typeface="Georgia"/>
              <a:cs typeface="Georgia"/>
            </a:endParaRPr>
          </a:p>
          <a:p>
            <a:pPr marL="437967" indent="-310942">
              <a:spcBef>
                <a:spcPts val="471"/>
              </a:spcBef>
              <a:buClr>
                <a:srgbClr val="3333B2"/>
              </a:buClr>
              <a:buSzPct val="110526"/>
              <a:buFont typeface="Arial" panose="020B0604020202020204" pitchFamily="34" charset="0"/>
              <a:buChar char="•"/>
              <a:tabLst>
                <a:tab pos="383215" algn="l"/>
              </a:tabLst>
            </a:pPr>
            <a:endParaRPr sz="1814" dirty="0">
              <a:latin typeface="Georgia"/>
              <a:cs typeface="Georgia"/>
            </a:endParaRPr>
          </a:p>
          <a:p>
            <a:pPr marL="825934" lvl="1" indent="-259118">
              <a:lnSpc>
                <a:spcPts val="1883"/>
              </a:lnSpc>
              <a:spcBef>
                <a:spcPts val="260"/>
              </a:spcBef>
              <a:buClr>
                <a:srgbClr val="3333B2"/>
              </a:buClr>
              <a:buSzPct val="111764"/>
              <a:buFont typeface="Arial" panose="020B0604020202020204" pitchFamily="34" charset="0"/>
              <a:buChar char="•"/>
              <a:tabLst>
                <a:tab pos="809129" algn="l"/>
              </a:tabLst>
            </a:pPr>
            <a:r>
              <a:rPr sz="1632" spc="-25" dirty="0">
                <a:latin typeface="Georgia"/>
                <a:cs typeface="Georgia"/>
              </a:rPr>
              <a:t>Policies:</a:t>
            </a:r>
            <a:r>
              <a:rPr sz="1632" spc="109" dirty="0">
                <a:latin typeface="Georgia"/>
                <a:cs typeface="Georgia"/>
              </a:rPr>
              <a:t> </a:t>
            </a:r>
            <a:r>
              <a:rPr sz="1814" i="1" spc="-244" dirty="0">
                <a:latin typeface="Arial"/>
                <a:cs typeface="Arial"/>
              </a:rPr>
              <a:t>π</a:t>
            </a:r>
            <a:r>
              <a:rPr sz="1814" i="1" spc="-17" dirty="0">
                <a:latin typeface="Arial"/>
                <a:cs typeface="Arial"/>
              </a:rPr>
              <a:t> </a:t>
            </a:r>
            <a:r>
              <a:rPr sz="1814" spc="8" dirty="0">
                <a:latin typeface="Microsoft Sans Serif"/>
                <a:cs typeface="Microsoft Sans Serif"/>
              </a:rPr>
              <a:t>:</a:t>
            </a:r>
            <a:r>
              <a:rPr sz="1814" spc="42" dirty="0">
                <a:latin typeface="Microsoft Sans Serif"/>
                <a:cs typeface="Microsoft Sans Serif"/>
              </a:rPr>
              <a:t> </a:t>
            </a:r>
            <a:r>
              <a:rPr sz="1814" spc="210" dirty="0">
                <a:latin typeface="Lucida Sans Unicode"/>
                <a:cs typeface="Lucida Sans Unicode"/>
              </a:rPr>
              <a:t>S</a:t>
            </a:r>
            <a:r>
              <a:rPr sz="1814" dirty="0">
                <a:latin typeface="Lucida Sans Unicode"/>
                <a:cs typeface="Lucida Sans Unicode"/>
              </a:rPr>
              <a:t> </a:t>
            </a:r>
            <a:r>
              <a:rPr sz="1814" spc="118" dirty="0">
                <a:latin typeface="Lucida Sans Unicode"/>
                <a:cs typeface="Lucida Sans Unicode"/>
              </a:rPr>
              <a:t>→</a:t>
            </a:r>
            <a:r>
              <a:rPr sz="1814" spc="-34" dirty="0">
                <a:latin typeface="Lucida Sans Unicode"/>
                <a:cs typeface="Lucida Sans Unicode"/>
              </a:rPr>
              <a:t> </a:t>
            </a:r>
            <a:r>
              <a:rPr sz="1814" spc="269" dirty="0">
                <a:latin typeface="Lucida Sans Unicode"/>
                <a:cs typeface="Lucida Sans Unicode"/>
              </a:rPr>
              <a:t>A</a:t>
            </a:r>
            <a:r>
              <a:rPr sz="1814" spc="395" dirty="0">
                <a:latin typeface="Lucida Sans Unicode"/>
                <a:cs typeface="Lucida Sans Unicode"/>
              </a:rPr>
              <a:t> </a:t>
            </a:r>
            <a:r>
              <a:rPr sz="1632" spc="17" dirty="0">
                <a:latin typeface="Georgia"/>
                <a:cs typeface="Georgia"/>
              </a:rPr>
              <a:t>(or</a:t>
            </a:r>
            <a:r>
              <a:rPr sz="1632" spc="67" dirty="0">
                <a:latin typeface="Georgia"/>
                <a:cs typeface="Georgia"/>
              </a:rPr>
              <a:t> </a:t>
            </a:r>
            <a:r>
              <a:rPr sz="1632" dirty="0">
                <a:latin typeface="Georgia"/>
                <a:cs typeface="Georgia"/>
              </a:rPr>
              <a:t>to</a:t>
            </a:r>
            <a:r>
              <a:rPr sz="1632" spc="67" dirty="0">
                <a:latin typeface="Georgia"/>
                <a:cs typeface="Georgia"/>
              </a:rPr>
              <a:t> </a:t>
            </a:r>
            <a:r>
              <a:rPr sz="1632" spc="-17" dirty="0">
                <a:latin typeface="Georgia"/>
                <a:cs typeface="Georgia"/>
              </a:rPr>
              <a:t>probabilities</a:t>
            </a:r>
            <a:r>
              <a:rPr sz="1632" spc="59" dirty="0">
                <a:latin typeface="Georgia"/>
                <a:cs typeface="Georgia"/>
              </a:rPr>
              <a:t> </a:t>
            </a:r>
            <a:r>
              <a:rPr sz="1632" spc="-17" dirty="0">
                <a:latin typeface="Georgia"/>
                <a:cs typeface="Georgia"/>
              </a:rPr>
              <a:t>over</a:t>
            </a:r>
            <a:r>
              <a:rPr sz="1632" spc="92" dirty="0">
                <a:latin typeface="Georgia"/>
                <a:cs typeface="Georgia"/>
              </a:rPr>
              <a:t> </a:t>
            </a:r>
            <a:r>
              <a:rPr sz="1814" spc="210" dirty="0">
                <a:latin typeface="Lucida Sans Unicode"/>
                <a:cs typeface="Lucida Sans Unicode"/>
              </a:rPr>
              <a:t>A</a:t>
            </a:r>
            <a:r>
              <a:rPr sz="1632" spc="210" dirty="0">
                <a:latin typeface="Georgia"/>
                <a:cs typeface="Georgia"/>
              </a:rPr>
              <a:t>)</a:t>
            </a:r>
            <a:endParaRPr sz="1632" dirty="0">
              <a:latin typeface="Georgia"/>
              <a:cs typeface="Georgia"/>
            </a:endParaRPr>
          </a:p>
          <a:p>
            <a:pPr marL="825934" lvl="1" indent="-259118">
              <a:lnSpc>
                <a:spcPts val="1841"/>
              </a:lnSpc>
              <a:buClr>
                <a:srgbClr val="3333B2"/>
              </a:buClr>
              <a:buSzPct val="111764"/>
              <a:buFont typeface="Arial" panose="020B0604020202020204" pitchFamily="34" charset="0"/>
              <a:buChar char="•"/>
              <a:tabLst>
                <a:tab pos="809129" algn="l"/>
              </a:tabLst>
            </a:pPr>
            <a:r>
              <a:rPr sz="1632" spc="-42" dirty="0">
                <a:latin typeface="Georgia"/>
                <a:cs typeface="Georgia"/>
              </a:rPr>
              <a:t>Value</a:t>
            </a:r>
            <a:r>
              <a:rPr sz="1632" spc="42" dirty="0">
                <a:latin typeface="Georgia"/>
                <a:cs typeface="Georgia"/>
              </a:rPr>
              <a:t> </a:t>
            </a:r>
            <a:r>
              <a:rPr sz="1632" spc="-8" dirty="0">
                <a:latin typeface="Georgia"/>
                <a:cs typeface="Georgia"/>
              </a:rPr>
              <a:t>functions:</a:t>
            </a:r>
            <a:r>
              <a:rPr sz="1632" spc="109" dirty="0">
                <a:latin typeface="Georgia"/>
                <a:cs typeface="Georgia"/>
              </a:rPr>
              <a:t> </a:t>
            </a:r>
            <a:r>
              <a:rPr sz="1814" i="1" spc="-51" dirty="0">
                <a:latin typeface="Arial"/>
                <a:cs typeface="Arial"/>
              </a:rPr>
              <a:t>v</a:t>
            </a:r>
            <a:r>
              <a:rPr sz="1814" i="1" spc="160" dirty="0">
                <a:latin typeface="Arial"/>
                <a:cs typeface="Arial"/>
              </a:rPr>
              <a:t> </a:t>
            </a:r>
            <a:r>
              <a:rPr sz="1814" spc="8" dirty="0">
                <a:latin typeface="Microsoft Sans Serif"/>
                <a:cs typeface="Microsoft Sans Serif"/>
              </a:rPr>
              <a:t>:</a:t>
            </a:r>
            <a:r>
              <a:rPr sz="1814" spc="25" dirty="0">
                <a:latin typeface="Microsoft Sans Serif"/>
                <a:cs typeface="Microsoft Sans Serif"/>
              </a:rPr>
              <a:t> </a:t>
            </a:r>
            <a:r>
              <a:rPr sz="1814" spc="210" dirty="0">
                <a:latin typeface="Lucida Sans Unicode"/>
                <a:cs typeface="Lucida Sans Unicode"/>
              </a:rPr>
              <a:t>S</a:t>
            </a:r>
            <a:r>
              <a:rPr sz="1814" spc="-17" dirty="0">
                <a:latin typeface="Lucida Sans Unicode"/>
                <a:cs typeface="Lucida Sans Unicode"/>
              </a:rPr>
              <a:t> </a:t>
            </a:r>
            <a:r>
              <a:rPr sz="1814" spc="118" dirty="0">
                <a:latin typeface="Lucida Sans Unicode"/>
                <a:cs typeface="Lucida Sans Unicode"/>
              </a:rPr>
              <a:t>→</a:t>
            </a:r>
            <a:r>
              <a:rPr sz="1814" spc="-75" dirty="0">
                <a:latin typeface="Lucida Sans Unicode"/>
                <a:cs typeface="Lucida Sans Unicode"/>
              </a:rPr>
              <a:t> </a:t>
            </a:r>
            <a:r>
              <a:rPr sz="1814" spc="25" dirty="0">
                <a:latin typeface="Microsoft Sans Serif"/>
                <a:cs typeface="Microsoft Sans Serif"/>
              </a:rPr>
              <a:t>R</a:t>
            </a:r>
            <a:endParaRPr sz="1814" dirty="0">
              <a:latin typeface="Microsoft Sans Serif"/>
              <a:cs typeface="Microsoft Sans Serif"/>
            </a:endParaRPr>
          </a:p>
          <a:p>
            <a:pPr marL="825934" lvl="1" indent="-259118">
              <a:lnSpc>
                <a:spcPts val="1841"/>
              </a:lnSpc>
              <a:buClr>
                <a:srgbClr val="3333B2"/>
              </a:buClr>
              <a:buSzPct val="111764"/>
              <a:buFont typeface="Arial" panose="020B0604020202020204" pitchFamily="34" charset="0"/>
              <a:buChar char="•"/>
              <a:tabLst>
                <a:tab pos="809129" algn="l"/>
              </a:tabLst>
            </a:pPr>
            <a:r>
              <a:rPr sz="1632" spc="-8" dirty="0">
                <a:latin typeface="Georgia"/>
                <a:cs typeface="Georgia"/>
              </a:rPr>
              <a:t>Models:</a:t>
            </a:r>
            <a:r>
              <a:rPr sz="1632" spc="118" dirty="0">
                <a:latin typeface="Georgia"/>
                <a:cs typeface="Georgia"/>
              </a:rPr>
              <a:t> </a:t>
            </a:r>
            <a:r>
              <a:rPr sz="1814" i="1" spc="-34" dirty="0">
                <a:latin typeface="Arial"/>
                <a:cs typeface="Arial"/>
              </a:rPr>
              <a:t>m</a:t>
            </a:r>
            <a:r>
              <a:rPr sz="1814" i="1" spc="34" dirty="0">
                <a:latin typeface="Arial"/>
                <a:cs typeface="Arial"/>
              </a:rPr>
              <a:t> </a:t>
            </a:r>
            <a:r>
              <a:rPr sz="1814" spc="8" dirty="0">
                <a:latin typeface="Microsoft Sans Serif"/>
                <a:cs typeface="Microsoft Sans Serif"/>
              </a:rPr>
              <a:t>:</a:t>
            </a:r>
            <a:r>
              <a:rPr sz="1814" spc="34" dirty="0">
                <a:latin typeface="Microsoft Sans Serif"/>
                <a:cs typeface="Microsoft Sans Serif"/>
              </a:rPr>
              <a:t> </a:t>
            </a:r>
            <a:r>
              <a:rPr sz="1814" spc="210" dirty="0">
                <a:latin typeface="Lucida Sans Unicode"/>
                <a:cs typeface="Lucida Sans Unicode"/>
              </a:rPr>
              <a:t>S</a:t>
            </a:r>
            <a:r>
              <a:rPr sz="1814" spc="-8" dirty="0">
                <a:latin typeface="Lucida Sans Unicode"/>
                <a:cs typeface="Lucida Sans Unicode"/>
              </a:rPr>
              <a:t> </a:t>
            </a:r>
            <a:r>
              <a:rPr sz="1814" spc="118" dirty="0">
                <a:latin typeface="Lucida Sans Unicode"/>
                <a:cs typeface="Lucida Sans Unicode"/>
              </a:rPr>
              <a:t>→</a:t>
            </a:r>
            <a:r>
              <a:rPr sz="1814" spc="-75" dirty="0">
                <a:latin typeface="Lucida Sans Unicode"/>
                <a:cs typeface="Lucida Sans Unicode"/>
              </a:rPr>
              <a:t> </a:t>
            </a:r>
            <a:r>
              <a:rPr sz="1814" spc="210" dirty="0">
                <a:latin typeface="Lucida Sans Unicode"/>
                <a:cs typeface="Lucida Sans Unicode"/>
              </a:rPr>
              <a:t>S</a:t>
            </a:r>
            <a:r>
              <a:rPr sz="1814" spc="-34" dirty="0">
                <a:latin typeface="Lucida Sans Unicode"/>
                <a:cs typeface="Lucida Sans Unicode"/>
              </a:rPr>
              <a:t> </a:t>
            </a:r>
            <a:r>
              <a:rPr sz="1632" dirty="0">
                <a:latin typeface="Georgia"/>
                <a:cs typeface="Georgia"/>
              </a:rPr>
              <a:t>and/or</a:t>
            </a:r>
            <a:r>
              <a:rPr sz="1632" spc="51" dirty="0">
                <a:latin typeface="Georgia"/>
                <a:cs typeface="Georgia"/>
              </a:rPr>
              <a:t> </a:t>
            </a:r>
            <a:r>
              <a:rPr sz="1814" i="1" spc="25" dirty="0">
                <a:latin typeface="Arial"/>
                <a:cs typeface="Arial"/>
              </a:rPr>
              <a:t>r</a:t>
            </a:r>
            <a:r>
              <a:rPr sz="1814" i="1" spc="177" dirty="0">
                <a:latin typeface="Arial"/>
                <a:cs typeface="Arial"/>
              </a:rPr>
              <a:t> </a:t>
            </a:r>
            <a:r>
              <a:rPr sz="1814" spc="8" dirty="0">
                <a:latin typeface="Microsoft Sans Serif"/>
                <a:cs typeface="Microsoft Sans Serif"/>
              </a:rPr>
              <a:t>:</a:t>
            </a:r>
            <a:r>
              <a:rPr sz="1814" spc="25" dirty="0">
                <a:latin typeface="Microsoft Sans Serif"/>
                <a:cs typeface="Microsoft Sans Serif"/>
              </a:rPr>
              <a:t> </a:t>
            </a:r>
            <a:r>
              <a:rPr sz="1814" spc="210" dirty="0">
                <a:latin typeface="Lucida Sans Unicode"/>
                <a:cs typeface="Lucida Sans Unicode"/>
              </a:rPr>
              <a:t>S</a:t>
            </a:r>
            <a:r>
              <a:rPr sz="1814" spc="-8" dirty="0">
                <a:latin typeface="Lucida Sans Unicode"/>
                <a:cs typeface="Lucida Sans Unicode"/>
              </a:rPr>
              <a:t> </a:t>
            </a:r>
            <a:r>
              <a:rPr sz="1814" spc="118" dirty="0">
                <a:latin typeface="Lucida Sans Unicode"/>
                <a:cs typeface="Lucida Sans Unicode"/>
              </a:rPr>
              <a:t>→</a:t>
            </a:r>
            <a:r>
              <a:rPr sz="1814" spc="-67" dirty="0">
                <a:latin typeface="Lucida Sans Unicode"/>
                <a:cs typeface="Lucida Sans Unicode"/>
              </a:rPr>
              <a:t> </a:t>
            </a:r>
            <a:r>
              <a:rPr sz="1814" spc="25" dirty="0">
                <a:latin typeface="Microsoft Sans Serif"/>
                <a:cs typeface="Microsoft Sans Serif"/>
              </a:rPr>
              <a:t>R</a:t>
            </a:r>
            <a:endParaRPr sz="1814" dirty="0">
              <a:latin typeface="Microsoft Sans Serif"/>
              <a:cs typeface="Microsoft Sans Serif"/>
            </a:endParaRPr>
          </a:p>
          <a:p>
            <a:pPr marL="825934" lvl="1" indent="-259118">
              <a:lnSpc>
                <a:spcPts val="1883"/>
              </a:lnSpc>
              <a:buClr>
                <a:srgbClr val="3333B2"/>
              </a:buClr>
              <a:buSzPct val="111764"/>
              <a:buFont typeface="Arial" panose="020B0604020202020204" pitchFamily="34" charset="0"/>
              <a:buChar char="•"/>
              <a:tabLst>
                <a:tab pos="809129" algn="l"/>
              </a:tabLst>
            </a:pPr>
            <a:r>
              <a:rPr sz="1632" dirty="0">
                <a:latin typeface="Georgia"/>
                <a:cs typeface="Georgia"/>
              </a:rPr>
              <a:t>S</a:t>
            </a:r>
            <a:r>
              <a:rPr sz="1632" spc="25" dirty="0">
                <a:latin typeface="Georgia"/>
                <a:cs typeface="Georgia"/>
              </a:rPr>
              <a:t>t</a:t>
            </a:r>
            <a:r>
              <a:rPr sz="1632" spc="8" dirty="0">
                <a:latin typeface="Georgia"/>
                <a:cs typeface="Georgia"/>
              </a:rPr>
              <a:t>ate</a:t>
            </a:r>
            <a:r>
              <a:rPr sz="1632" spc="59" dirty="0">
                <a:latin typeface="Georgia"/>
                <a:cs typeface="Georgia"/>
              </a:rPr>
              <a:t> </a:t>
            </a:r>
            <a:r>
              <a:rPr sz="1632" spc="8" dirty="0">
                <a:latin typeface="Georgia"/>
                <a:cs typeface="Georgia"/>
              </a:rPr>
              <a:t>update:</a:t>
            </a:r>
            <a:r>
              <a:rPr sz="1632" spc="126" dirty="0">
                <a:latin typeface="Georgia"/>
                <a:cs typeface="Georgia"/>
              </a:rPr>
              <a:t> </a:t>
            </a:r>
            <a:r>
              <a:rPr sz="1814" i="1" spc="-51" dirty="0">
                <a:latin typeface="Arial"/>
                <a:cs typeface="Arial"/>
              </a:rPr>
              <a:t>u</a:t>
            </a:r>
            <a:r>
              <a:rPr sz="1814" i="1" spc="75" dirty="0">
                <a:latin typeface="Arial"/>
                <a:cs typeface="Arial"/>
              </a:rPr>
              <a:t> </a:t>
            </a:r>
            <a:r>
              <a:rPr sz="1814" spc="8" dirty="0">
                <a:latin typeface="Microsoft Sans Serif"/>
                <a:cs typeface="Microsoft Sans Serif"/>
              </a:rPr>
              <a:t>:</a:t>
            </a:r>
            <a:r>
              <a:rPr sz="1814" spc="34" dirty="0">
                <a:latin typeface="Microsoft Sans Serif"/>
                <a:cs typeface="Microsoft Sans Serif"/>
              </a:rPr>
              <a:t> </a:t>
            </a:r>
            <a:r>
              <a:rPr sz="1814" spc="210" dirty="0">
                <a:latin typeface="Lucida Sans Unicode"/>
                <a:cs typeface="Lucida Sans Unicode"/>
              </a:rPr>
              <a:t>S</a:t>
            </a:r>
            <a:r>
              <a:rPr sz="1814" spc="-84" dirty="0">
                <a:latin typeface="Lucida Sans Unicode"/>
                <a:cs typeface="Lucida Sans Unicode"/>
              </a:rPr>
              <a:t> </a:t>
            </a:r>
            <a:r>
              <a:rPr sz="1814" spc="-269" dirty="0">
                <a:latin typeface="Lucida Sans Unicode"/>
                <a:cs typeface="Lucida Sans Unicode"/>
              </a:rPr>
              <a:t>×</a:t>
            </a:r>
            <a:r>
              <a:rPr sz="1814" spc="-118" dirty="0">
                <a:latin typeface="Lucida Sans Unicode"/>
                <a:cs typeface="Lucida Sans Unicode"/>
              </a:rPr>
              <a:t> </a:t>
            </a:r>
            <a:r>
              <a:rPr sz="1814" spc="-134" dirty="0">
                <a:latin typeface="Lucida Sans Unicode"/>
                <a:cs typeface="Lucida Sans Unicode"/>
              </a:rPr>
              <a:t>O</a:t>
            </a:r>
            <a:r>
              <a:rPr sz="1814" spc="8" dirty="0">
                <a:latin typeface="Lucida Sans Unicode"/>
                <a:cs typeface="Lucida Sans Unicode"/>
              </a:rPr>
              <a:t> </a:t>
            </a:r>
            <a:r>
              <a:rPr sz="1814" spc="118" dirty="0">
                <a:latin typeface="Lucida Sans Unicode"/>
                <a:cs typeface="Lucida Sans Unicode"/>
              </a:rPr>
              <a:t>→</a:t>
            </a:r>
            <a:r>
              <a:rPr sz="1814" spc="-67" dirty="0">
                <a:latin typeface="Lucida Sans Unicode"/>
                <a:cs typeface="Lucida Sans Unicode"/>
              </a:rPr>
              <a:t> </a:t>
            </a:r>
            <a:r>
              <a:rPr sz="1814" spc="210" dirty="0">
                <a:latin typeface="Lucida Sans Unicode"/>
                <a:cs typeface="Lucida Sans Unicode"/>
              </a:rPr>
              <a:t>S</a:t>
            </a:r>
            <a:endParaRPr lang="en-US" sz="1814" spc="210" dirty="0">
              <a:latin typeface="Lucida Sans Unicode"/>
              <a:cs typeface="Lucida Sans Unicode"/>
            </a:endParaRPr>
          </a:p>
          <a:p>
            <a:pPr marL="877758" lvl="1" indent="-310942">
              <a:lnSpc>
                <a:spcPts val="1883"/>
              </a:lnSpc>
              <a:buClr>
                <a:srgbClr val="3333B2"/>
              </a:buClr>
              <a:buSzPct val="111764"/>
              <a:buFont typeface="Arial" panose="020B0604020202020204" pitchFamily="34" charset="0"/>
              <a:buChar char="•"/>
              <a:tabLst>
                <a:tab pos="809129" algn="l"/>
              </a:tabLst>
            </a:pPr>
            <a:endParaRPr sz="1814" dirty="0">
              <a:latin typeface="Lucida Sans Unicode"/>
              <a:cs typeface="Lucida Sans Unicode"/>
            </a:endParaRPr>
          </a:p>
          <a:p>
            <a:pPr marL="437967" indent="-310942">
              <a:spcBef>
                <a:spcPts val="597"/>
              </a:spcBef>
              <a:buClr>
                <a:srgbClr val="3333B2"/>
              </a:buClr>
              <a:buSzPct val="110526"/>
              <a:buFont typeface="Arial" panose="020B0604020202020204" pitchFamily="34" charset="0"/>
              <a:buChar char="•"/>
              <a:tabLst>
                <a:tab pos="383215" algn="l"/>
              </a:tabLst>
            </a:pPr>
            <a:r>
              <a:rPr sz="1814" spc="-8" dirty="0">
                <a:latin typeface="Georgia"/>
                <a:cs typeface="Georgia"/>
              </a:rPr>
              <a:t>E.g.,</a:t>
            </a:r>
            <a:r>
              <a:rPr sz="1814" spc="67" dirty="0">
                <a:latin typeface="Georgia"/>
                <a:cs typeface="Georgia"/>
              </a:rPr>
              <a:t> </a:t>
            </a:r>
            <a:r>
              <a:rPr sz="1814" spc="25" dirty="0">
                <a:latin typeface="Georgia"/>
                <a:cs typeface="Georgia"/>
              </a:rPr>
              <a:t>we</a:t>
            </a:r>
            <a:r>
              <a:rPr sz="1814" spc="67" dirty="0">
                <a:latin typeface="Georgia"/>
                <a:cs typeface="Georgia"/>
              </a:rPr>
              <a:t> </a:t>
            </a:r>
            <a:r>
              <a:rPr sz="1814" spc="-8" dirty="0">
                <a:latin typeface="Georgia"/>
                <a:cs typeface="Georgia"/>
              </a:rPr>
              <a:t>can</a:t>
            </a:r>
            <a:r>
              <a:rPr sz="1814" spc="67" dirty="0">
                <a:latin typeface="Georgia"/>
                <a:cs typeface="Georgia"/>
              </a:rPr>
              <a:t> </a:t>
            </a:r>
            <a:r>
              <a:rPr sz="1814" spc="-8" dirty="0">
                <a:latin typeface="Georgia"/>
                <a:cs typeface="Georgia"/>
              </a:rPr>
              <a:t>use</a:t>
            </a:r>
            <a:r>
              <a:rPr sz="1814" spc="67" dirty="0">
                <a:latin typeface="Georgia"/>
                <a:cs typeface="Georgia"/>
              </a:rPr>
              <a:t> </a:t>
            </a:r>
            <a:r>
              <a:rPr sz="1814" spc="-17" dirty="0">
                <a:latin typeface="Georgia"/>
                <a:cs typeface="Georgia"/>
              </a:rPr>
              <a:t>neural</a:t>
            </a:r>
            <a:r>
              <a:rPr sz="1814" spc="67" dirty="0">
                <a:latin typeface="Georgia"/>
                <a:cs typeface="Georgia"/>
              </a:rPr>
              <a:t> </a:t>
            </a:r>
            <a:r>
              <a:rPr sz="1814" dirty="0">
                <a:latin typeface="Georgia"/>
                <a:cs typeface="Georgia"/>
              </a:rPr>
              <a:t>networks,</a:t>
            </a:r>
            <a:r>
              <a:rPr sz="1814" spc="67" dirty="0">
                <a:latin typeface="Georgia"/>
                <a:cs typeface="Georgia"/>
              </a:rPr>
              <a:t> </a:t>
            </a:r>
            <a:r>
              <a:rPr sz="1814" spc="-8" dirty="0">
                <a:latin typeface="Georgia"/>
                <a:cs typeface="Georgia"/>
              </a:rPr>
              <a:t>and</a:t>
            </a:r>
            <a:r>
              <a:rPr sz="1814" spc="67" dirty="0">
                <a:latin typeface="Georgia"/>
                <a:cs typeface="Georgia"/>
              </a:rPr>
              <a:t> </a:t>
            </a:r>
            <a:r>
              <a:rPr sz="1814" spc="-8" dirty="0">
                <a:latin typeface="Georgia"/>
                <a:cs typeface="Georgia"/>
              </a:rPr>
              <a:t>use</a:t>
            </a:r>
            <a:r>
              <a:rPr sz="1814" spc="75" dirty="0">
                <a:latin typeface="Georgia"/>
                <a:cs typeface="Georgia"/>
              </a:rPr>
              <a:t> </a:t>
            </a:r>
            <a:r>
              <a:rPr sz="1814" b="1" dirty="0">
                <a:solidFill>
                  <a:srgbClr val="0046FF"/>
                </a:solidFill>
                <a:latin typeface="Cambria"/>
                <a:cs typeface="Cambria"/>
              </a:rPr>
              <a:t>deep</a:t>
            </a:r>
            <a:r>
              <a:rPr sz="1814" b="1" spc="126" dirty="0">
                <a:solidFill>
                  <a:srgbClr val="0046FF"/>
                </a:solidFill>
                <a:latin typeface="Cambria"/>
                <a:cs typeface="Cambria"/>
              </a:rPr>
              <a:t> </a:t>
            </a:r>
            <a:r>
              <a:rPr sz="1814" b="1" dirty="0">
                <a:solidFill>
                  <a:srgbClr val="0046FF"/>
                </a:solidFill>
                <a:latin typeface="Cambria"/>
                <a:cs typeface="Cambria"/>
              </a:rPr>
              <a:t>learning</a:t>
            </a:r>
            <a:r>
              <a:rPr sz="1814" b="1" spc="109" dirty="0">
                <a:solidFill>
                  <a:srgbClr val="0046FF"/>
                </a:solidFill>
                <a:latin typeface="Cambria"/>
                <a:cs typeface="Cambria"/>
              </a:rPr>
              <a:t> </a:t>
            </a:r>
            <a:r>
              <a:rPr sz="1814" spc="-17" dirty="0">
                <a:latin typeface="Georgia"/>
                <a:cs typeface="Georgia"/>
              </a:rPr>
              <a:t>techniques</a:t>
            </a:r>
            <a:r>
              <a:rPr sz="1814" spc="67" dirty="0">
                <a:latin typeface="Georgia"/>
                <a:cs typeface="Georgia"/>
              </a:rPr>
              <a:t> </a:t>
            </a:r>
            <a:r>
              <a:rPr sz="1814" spc="-8" dirty="0">
                <a:latin typeface="Georgia"/>
                <a:cs typeface="Georgia"/>
              </a:rPr>
              <a:t>to</a:t>
            </a:r>
            <a:r>
              <a:rPr sz="1814" spc="67" dirty="0">
                <a:latin typeface="Georgia"/>
                <a:cs typeface="Georgia"/>
              </a:rPr>
              <a:t> </a:t>
            </a:r>
            <a:r>
              <a:rPr sz="1814" spc="-8" dirty="0">
                <a:latin typeface="Georgia"/>
                <a:cs typeface="Georgia"/>
              </a:rPr>
              <a:t>learn</a:t>
            </a:r>
            <a:endParaRPr lang="en-US" sz="1814" spc="-8" dirty="0">
              <a:latin typeface="Georgia"/>
              <a:cs typeface="Georgia"/>
            </a:endParaRPr>
          </a:p>
          <a:p>
            <a:pPr marL="437967" indent="-310942">
              <a:spcBef>
                <a:spcPts val="597"/>
              </a:spcBef>
              <a:buClr>
                <a:srgbClr val="3333B2"/>
              </a:buClr>
              <a:buSzPct val="110526"/>
              <a:buFont typeface="Arial" panose="020B0604020202020204" pitchFamily="34" charset="0"/>
              <a:buChar char="•"/>
              <a:tabLst>
                <a:tab pos="383215" algn="l"/>
              </a:tabLst>
            </a:pPr>
            <a:endParaRPr sz="1814" dirty="0">
              <a:latin typeface="Georgia"/>
              <a:cs typeface="Georgia"/>
            </a:endParaRPr>
          </a:p>
          <a:p>
            <a:pPr marL="437967" indent="-310942">
              <a:spcBef>
                <a:spcPts val="597"/>
              </a:spcBef>
              <a:buClr>
                <a:srgbClr val="3333B2"/>
              </a:buClr>
              <a:buSzPct val="110526"/>
              <a:buFont typeface="Arial" panose="020B0604020202020204" pitchFamily="34" charset="0"/>
              <a:buChar char="•"/>
              <a:tabLst>
                <a:tab pos="383215" algn="l"/>
              </a:tabLst>
            </a:pPr>
            <a:r>
              <a:rPr sz="1814" spc="-42" dirty="0">
                <a:latin typeface="Georgia"/>
                <a:cs typeface="Georgia"/>
              </a:rPr>
              <a:t>Take</a:t>
            </a:r>
            <a:r>
              <a:rPr sz="1814" spc="59" dirty="0">
                <a:latin typeface="Georgia"/>
                <a:cs typeface="Georgia"/>
              </a:rPr>
              <a:t> </a:t>
            </a:r>
            <a:r>
              <a:rPr sz="1814" dirty="0">
                <a:latin typeface="Georgia"/>
                <a:cs typeface="Georgia"/>
              </a:rPr>
              <a:t>care:</a:t>
            </a:r>
            <a:r>
              <a:rPr sz="1814" spc="143" dirty="0">
                <a:latin typeface="Georgia"/>
                <a:cs typeface="Georgia"/>
              </a:rPr>
              <a:t> </a:t>
            </a:r>
            <a:r>
              <a:rPr sz="1814" spc="25" dirty="0">
                <a:latin typeface="Georgia"/>
                <a:cs typeface="Georgia"/>
              </a:rPr>
              <a:t>we</a:t>
            </a:r>
            <a:r>
              <a:rPr sz="1814" spc="67" dirty="0">
                <a:latin typeface="Georgia"/>
                <a:cs typeface="Georgia"/>
              </a:rPr>
              <a:t> </a:t>
            </a:r>
            <a:r>
              <a:rPr sz="1814" dirty="0">
                <a:latin typeface="Georgia"/>
                <a:cs typeface="Georgia"/>
              </a:rPr>
              <a:t>do</a:t>
            </a:r>
            <a:r>
              <a:rPr sz="1814" spc="67" dirty="0">
                <a:latin typeface="Georgia"/>
                <a:cs typeface="Georgia"/>
              </a:rPr>
              <a:t> </a:t>
            </a:r>
            <a:r>
              <a:rPr sz="1814" spc="-8" dirty="0">
                <a:latin typeface="Georgia"/>
                <a:cs typeface="Georgia"/>
              </a:rPr>
              <a:t>often</a:t>
            </a:r>
            <a:r>
              <a:rPr sz="1814" spc="67" dirty="0">
                <a:latin typeface="Georgia"/>
                <a:cs typeface="Georgia"/>
              </a:rPr>
              <a:t> </a:t>
            </a:r>
            <a:r>
              <a:rPr sz="1814" dirty="0">
                <a:latin typeface="Georgia"/>
                <a:cs typeface="Georgia"/>
              </a:rPr>
              <a:t>violate</a:t>
            </a:r>
            <a:r>
              <a:rPr sz="1814" spc="67" dirty="0">
                <a:latin typeface="Georgia"/>
                <a:cs typeface="Georgia"/>
              </a:rPr>
              <a:t> </a:t>
            </a:r>
            <a:r>
              <a:rPr sz="1814" spc="-25" dirty="0">
                <a:latin typeface="Georgia"/>
                <a:cs typeface="Georgia"/>
              </a:rPr>
              <a:t>assumptions</a:t>
            </a:r>
            <a:r>
              <a:rPr sz="1814" spc="67" dirty="0">
                <a:latin typeface="Georgia"/>
                <a:cs typeface="Georgia"/>
              </a:rPr>
              <a:t> </a:t>
            </a:r>
            <a:r>
              <a:rPr sz="1814" spc="-25" dirty="0">
                <a:latin typeface="Georgia"/>
                <a:cs typeface="Georgia"/>
              </a:rPr>
              <a:t>from</a:t>
            </a:r>
            <a:r>
              <a:rPr sz="1814" spc="59" dirty="0">
                <a:latin typeface="Georgia"/>
                <a:cs typeface="Georgia"/>
              </a:rPr>
              <a:t> </a:t>
            </a:r>
            <a:r>
              <a:rPr sz="1814" spc="-8" dirty="0">
                <a:latin typeface="Georgia"/>
                <a:cs typeface="Georgia"/>
              </a:rPr>
              <a:t>supervised</a:t>
            </a:r>
            <a:r>
              <a:rPr sz="1814" spc="67" dirty="0">
                <a:latin typeface="Georgia"/>
                <a:cs typeface="Georgia"/>
              </a:rPr>
              <a:t> </a:t>
            </a:r>
            <a:r>
              <a:rPr sz="1814" spc="-8" dirty="0">
                <a:latin typeface="Georgia"/>
                <a:cs typeface="Georgia"/>
              </a:rPr>
              <a:t>learning</a:t>
            </a:r>
            <a:r>
              <a:rPr sz="1814" spc="67" dirty="0">
                <a:latin typeface="Georgia"/>
                <a:cs typeface="Georgia"/>
              </a:rPr>
              <a:t> </a:t>
            </a:r>
            <a:r>
              <a:rPr sz="1814" spc="8" dirty="0">
                <a:latin typeface="Georgia"/>
                <a:cs typeface="Georgia"/>
              </a:rPr>
              <a:t>(iid,</a:t>
            </a:r>
            <a:r>
              <a:rPr sz="1814" spc="67" dirty="0">
                <a:latin typeface="Georgia"/>
                <a:cs typeface="Georgia"/>
              </a:rPr>
              <a:t> </a:t>
            </a:r>
            <a:r>
              <a:rPr sz="1814" dirty="0">
                <a:latin typeface="Georgia"/>
                <a:cs typeface="Georgia"/>
              </a:rPr>
              <a:t>stationarity)</a:t>
            </a:r>
            <a:endParaRPr lang="en-US" sz="1814" dirty="0">
              <a:latin typeface="Georgia"/>
              <a:cs typeface="Georgia"/>
            </a:endParaRPr>
          </a:p>
          <a:p>
            <a:pPr marL="437967" indent="-310942">
              <a:spcBef>
                <a:spcPts val="597"/>
              </a:spcBef>
              <a:buClr>
                <a:srgbClr val="3333B2"/>
              </a:buClr>
              <a:buSzPct val="110526"/>
              <a:buFont typeface="Arial" panose="020B0604020202020204" pitchFamily="34" charset="0"/>
              <a:buChar char="•"/>
              <a:tabLst>
                <a:tab pos="383215" algn="l"/>
              </a:tabLst>
            </a:pPr>
            <a:endParaRPr sz="1814" dirty="0">
              <a:latin typeface="Georgia"/>
              <a:cs typeface="Georgia"/>
            </a:endParaRPr>
          </a:p>
          <a:p>
            <a:pPr marL="437967" indent="-310942">
              <a:spcBef>
                <a:spcPts val="597"/>
              </a:spcBef>
              <a:buClr>
                <a:srgbClr val="3333B2"/>
              </a:buClr>
              <a:buSzPct val="110526"/>
              <a:buFont typeface="Arial" panose="020B0604020202020204" pitchFamily="34" charset="0"/>
              <a:buChar char="•"/>
              <a:tabLst>
                <a:tab pos="383215" algn="l"/>
              </a:tabLst>
            </a:pPr>
            <a:r>
              <a:rPr sz="1814" spc="-17" dirty="0">
                <a:latin typeface="Georgia"/>
                <a:cs typeface="Georgia"/>
              </a:rPr>
              <a:t>Deep</a:t>
            </a:r>
            <a:r>
              <a:rPr sz="1814" spc="59" dirty="0">
                <a:latin typeface="Georgia"/>
                <a:cs typeface="Georgia"/>
              </a:rPr>
              <a:t> </a:t>
            </a:r>
            <a:r>
              <a:rPr sz="1814" spc="-8" dirty="0">
                <a:latin typeface="Georgia"/>
                <a:cs typeface="Georgia"/>
              </a:rPr>
              <a:t>learning</a:t>
            </a:r>
            <a:r>
              <a:rPr sz="1814" spc="59" dirty="0">
                <a:latin typeface="Georgia"/>
                <a:cs typeface="Georgia"/>
              </a:rPr>
              <a:t> </a:t>
            </a:r>
            <a:r>
              <a:rPr sz="1814" spc="-34" dirty="0">
                <a:latin typeface="Georgia"/>
                <a:cs typeface="Georgia"/>
              </a:rPr>
              <a:t>is</a:t>
            </a:r>
            <a:r>
              <a:rPr sz="1814" spc="67" dirty="0">
                <a:latin typeface="Georgia"/>
                <a:cs typeface="Georgia"/>
              </a:rPr>
              <a:t> </a:t>
            </a:r>
            <a:r>
              <a:rPr sz="1814" spc="-8" dirty="0">
                <a:latin typeface="Georgia"/>
                <a:cs typeface="Georgia"/>
              </a:rPr>
              <a:t>an</a:t>
            </a:r>
            <a:r>
              <a:rPr sz="1814" spc="59" dirty="0">
                <a:latin typeface="Georgia"/>
                <a:cs typeface="Georgia"/>
              </a:rPr>
              <a:t> </a:t>
            </a:r>
            <a:r>
              <a:rPr sz="1814" spc="-17" dirty="0">
                <a:latin typeface="Georgia"/>
                <a:cs typeface="Georgia"/>
              </a:rPr>
              <a:t>important</a:t>
            </a:r>
            <a:r>
              <a:rPr sz="1814" spc="59" dirty="0">
                <a:latin typeface="Georgia"/>
                <a:cs typeface="Georgia"/>
              </a:rPr>
              <a:t> </a:t>
            </a:r>
            <a:r>
              <a:rPr sz="1814" dirty="0">
                <a:latin typeface="Georgia"/>
                <a:cs typeface="Georgia"/>
              </a:rPr>
              <a:t>tool</a:t>
            </a:r>
          </a:p>
          <a:p>
            <a:pPr marL="437967" indent="-310942">
              <a:spcBef>
                <a:spcPts val="589"/>
              </a:spcBef>
              <a:buClr>
                <a:srgbClr val="3333B2"/>
              </a:buClr>
              <a:buSzPct val="110526"/>
              <a:buFont typeface="Arial" panose="020B0604020202020204" pitchFamily="34" charset="0"/>
              <a:buChar char="•"/>
              <a:tabLst>
                <a:tab pos="383215" algn="l"/>
              </a:tabLst>
            </a:pPr>
            <a:endParaRPr lang="en-US" sz="1814" spc="-17" dirty="0">
              <a:latin typeface="Georgia"/>
              <a:cs typeface="Georgia"/>
            </a:endParaRPr>
          </a:p>
          <a:p>
            <a:pPr marL="437967" indent="-310942">
              <a:spcBef>
                <a:spcPts val="589"/>
              </a:spcBef>
              <a:buClr>
                <a:srgbClr val="3333B2"/>
              </a:buClr>
              <a:buSzPct val="110526"/>
              <a:buFont typeface="Arial" panose="020B0604020202020204" pitchFamily="34" charset="0"/>
              <a:buChar char="•"/>
              <a:tabLst>
                <a:tab pos="383215" algn="l"/>
              </a:tabLst>
            </a:pPr>
            <a:r>
              <a:rPr sz="1814" spc="-17" dirty="0">
                <a:latin typeface="Georgia"/>
                <a:cs typeface="Georgia"/>
              </a:rPr>
              <a:t>Deep</a:t>
            </a:r>
            <a:r>
              <a:rPr sz="1814" spc="67" dirty="0">
                <a:latin typeface="Georgia"/>
                <a:cs typeface="Georgia"/>
              </a:rPr>
              <a:t> </a:t>
            </a:r>
            <a:r>
              <a:rPr sz="1814" spc="-17" dirty="0">
                <a:latin typeface="Georgia"/>
                <a:cs typeface="Georgia"/>
              </a:rPr>
              <a:t>reinforcement</a:t>
            </a:r>
            <a:r>
              <a:rPr sz="1814" spc="67" dirty="0">
                <a:latin typeface="Georgia"/>
                <a:cs typeface="Georgia"/>
              </a:rPr>
              <a:t> </a:t>
            </a:r>
            <a:r>
              <a:rPr sz="1814" spc="-8" dirty="0">
                <a:latin typeface="Georgia"/>
                <a:cs typeface="Georgia"/>
              </a:rPr>
              <a:t>learning</a:t>
            </a:r>
            <a:r>
              <a:rPr sz="1814" spc="75" dirty="0">
                <a:latin typeface="Georgia"/>
                <a:cs typeface="Georgia"/>
              </a:rPr>
              <a:t> </a:t>
            </a:r>
            <a:r>
              <a:rPr sz="1814" spc="-34" dirty="0">
                <a:latin typeface="Georgia"/>
                <a:cs typeface="Georgia"/>
              </a:rPr>
              <a:t>is</a:t>
            </a:r>
            <a:r>
              <a:rPr sz="1814" spc="67" dirty="0">
                <a:latin typeface="Georgia"/>
                <a:cs typeface="Georgia"/>
              </a:rPr>
              <a:t> </a:t>
            </a:r>
            <a:r>
              <a:rPr sz="1814" spc="17" dirty="0">
                <a:latin typeface="Georgia"/>
                <a:cs typeface="Georgia"/>
              </a:rPr>
              <a:t>a</a:t>
            </a:r>
            <a:r>
              <a:rPr sz="1814" spc="75" dirty="0">
                <a:latin typeface="Georgia"/>
                <a:cs typeface="Georgia"/>
              </a:rPr>
              <a:t> </a:t>
            </a:r>
            <a:r>
              <a:rPr sz="1814" spc="-25" dirty="0">
                <a:latin typeface="Georgia"/>
                <a:cs typeface="Georgia"/>
              </a:rPr>
              <a:t>rich</a:t>
            </a:r>
            <a:r>
              <a:rPr sz="1814" spc="67" dirty="0">
                <a:latin typeface="Georgia"/>
                <a:cs typeface="Georgia"/>
              </a:rPr>
              <a:t> </a:t>
            </a:r>
            <a:r>
              <a:rPr sz="1814" spc="-8" dirty="0">
                <a:latin typeface="Georgia"/>
                <a:cs typeface="Georgia"/>
              </a:rPr>
              <a:t>and</a:t>
            </a:r>
            <a:r>
              <a:rPr sz="1814" spc="75" dirty="0">
                <a:latin typeface="Georgia"/>
                <a:cs typeface="Georgia"/>
              </a:rPr>
              <a:t> </a:t>
            </a:r>
            <a:r>
              <a:rPr sz="1814" spc="-8" dirty="0">
                <a:latin typeface="Georgia"/>
                <a:cs typeface="Georgia"/>
              </a:rPr>
              <a:t>active</a:t>
            </a:r>
            <a:r>
              <a:rPr sz="1814" spc="67" dirty="0">
                <a:latin typeface="Georgia"/>
                <a:cs typeface="Georgia"/>
              </a:rPr>
              <a:t> </a:t>
            </a:r>
            <a:r>
              <a:rPr sz="1814" spc="-8" dirty="0">
                <a:latin typeface="Georgia"/>
                <a:cs typeface="Georgia"/>
              </a:rPr>
              <a:t>research</a:t>
            </a:r>
            <a:r>
              <a:rPr sz="1814" spc="75" dirty="0">
                <a:latin typeface="Georgia"/>
                <a:cs typeface="Georgia"/>
              </a:rPr>
              <a:t> </a:t>
            </a:r>
            <a:r>
              <a:rPr sz="1814" spc="-17" dirty="0">
                <a:latin typeface="Georgia"/>
                <a:cs typeface="Georgia"/>
              </a:rPr>
              <a:t>field</a:t>
            </a:r>
            <a:endParaRPr sz="1814" dirty="0">
              <a:latin typeface="Georgia"/>
              <a:cs typeface="Georgia"/>
            </a:endParaRPr>
          </a:p>
        </p:txBody>
      </p:sp>
      <p:sp>
        <p:nvSpPr>
          <p:cNvPr id="4" name="Rectangle 3">
            <a:extLst>
              <a:ext uri="{FF2B5EF4-FFF2-40B4-BE49-F238E27FC236}">
                <a16:creationId xmlns:a16="http://schemas.microsoft.com/office/drawing/2014/main" id="{EA59DABD-2E34-0109-3E59-36D2EAB4439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0ECC766-4547-9981-5AA3-BDA6973BEF2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BE452CD0-A83B-13B4-525D-7F3D0651C9F7}"/>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908445525"/>
      </p:ext>
    </p:extLst>
  </p:cSld>
  <p:clrMapOvr>
    <a:masterClrMapping/>
  </p:clrMapOvr>
  <p:transition>
    <p:cu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ffdc4f1c77f00ab600cca569207c3b4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c2e862ff68316f879b6e5e756a58323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A12F40-ED65-4AAB-8790-BFC23C736C9B}">
  <ds:schemaRefs>
    <ds:schemaRef ds:uri="http://schemas.microsoft.com/sharepoint/v3/contenttype/forms"/>
  </ds:schemaRefs>
</ds:datastoreItem>
</file>

<file path=customXml/itemProps2.xml><?xml version="1.0" encoding="utf-8"?>
<ds:datastoreItem xmlns:ds="http://schemas.openxmlformats.org/officeDocument/2006/customXml" ds:itemID="{EB93FC8B-7B16-4C40-9A84-D294640D2FF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EA87B61-93A0-497D-A1D8-332E95F69D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761</TotalTime>
  <Words>2185</Words>
  <Application>Microsoft Office PowerPoint</Application>
  <PresentationFormat>Widescreen</PresentationFormat>
  <Paragraphs>340</Paragraphs>
  <Slides>44</Slides>
  <Notes>3</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44</vt:i4>
      </vt:variant>
    </vt:vector>
  </HeadingPairs>
  <TitlesOfParts>
    <vt:vector size="58" baseType="lpstr">
      <vt:lpstr>Aldhabi</vt:lpstr>
      <vt:lpstr>Andalus</vt:lpstr>
      <vt:lpstr>Arial</vt:lpstr>
      <vt:lpstr>Arial MT</vt:lpstr>
      <vt:lpstr>Calibri</vt:lpstr>
      <vt:lpstr>Calibri Light</vt:lpstr>
      <vt:lpstr>Cambria</vt:lpstr>
      <vt:lpstr>Georgia</vt:lpstr>
      <vt:lpstr>Lucida Sans Unicode</vt:lpstr>
      <vt:lpstr>Microsoft Sans Serif</vt:lpstr>
      <vt:lpstr>Times New Roman</vt:lpstr>
      <vt:lpstr>Trebuchet MS</vt:lpstr>
      <vt:lpstr>Wingdings</vt:lpstr>
      <vt:lpstr>Office Theme</vt:lpstr>
      <vt:lpstr>PowerPoint Presentation</vt:lpstr>
      <vt:lpstr>PowerPoint Presentation</vt:lpstr>
      <vt:lpstr>Introduction to Reinforcement Learning</vt:lpstr>
      <vt:lpstr>What is Reinforcement Learning?</vt:lpstr>
      <vt:lpstr>What is reinforcement learning?</vt:lpstr>
      <vt:lpstr>PowerPoint Presentation</vt:lpstr>
      <vt:lpstr>PowerPoint Presentation</vt:lpstr>
      <vt:lpstr>Examples of RL problems</vt:lpstr>
      <vt:lpstr>What is reinforcement learning?</vt:lpstr>
      <vt:lpstr>Atari Example: Reinforcement Learning</vt:lpstr>
      <vt:lpstr>Agent and Environment</vt:lpstr>
      <vt:lpstr>Rewards</vt:lpstr>
      <vt:lpstr>Values</vt:lpstr>
      <vt:lpstr>Maximizing value by taking actions</vt:lpstr>
      <vt:lpstr>Action values</vt:lpstr>
      <vt:lpstr>Core concepts</vt:lpstr>
      <vt:lpstr>PowerPoint Presentation</vt:lpstr>
      <vt:lpstr>Environment State</vt:lpstr>
      <vt:lpstr>Agent State</vt:lpstr>
      <vt:lpstr>Fully Observable Environments</vt:lpstr>
      <vt:lpstr>Markov decision processes</vt:lpstr>
      <vt:lpstr>Partially Observable Environments</vt:lpstr>
      <vt:lpstr>Agent State</vt:lpstr>
      <vt:lpstr>PowerPoint Presentation</vt:lpstr>
      <vt:lpstr>PowerPoint Presentation</vt:lpstr>
      <vt:lpstr>PowerPoint Presentation</vt:lpstr>
      <vt:lpstr>PowerPoint Presentation</vt:lpstr>
      <vt:lpstr>PowerPoint Presentation</vt:lpstr>
      <vt:lpstr>Partially Observable Environments</vt:lpstr>
      <vt:lpstr>PowerPoint Presentation</vt:lpstr>
      <vt:lpstr>Policy</vt:lpstr>
      <vt:lpstr>PowerPoint Presentation</vt:lpstr>
      <vt:lpstr>Value Function</vt:lpstr>
      <vt:lpstr>Value Function</vt:lpstr>
      <vt:lpstr>PowerPoint Presentation</vt:lpstr>
      <vt:lpstr>Model</vt:lpstr>
      <vt:lpstr>Maze Example</vt:lpstr>
      <vt:lpstr>PowerPoint Presentation</vt:lpstr>
      <vt:lpstr>PowerPoint Presentation</vt:lpstr>
      <vt:lpstr>Maze Example: Model</vt:lpstr>
      <vt:lpstr>Agent Categories</vt:lpstr>
      <vt:lpstr>PowerPoint Presentation</vt:lpstr>
      <vt:lpstr>Learning Agent Components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Ashraf Elsayed</cp:lastModifiedBy>
  <cp:revision>43</cp:revision>
  <dcterms:created xsi:type="dcterms:W3CDTF">2023-04-29T09:08:23Z</dcterms:created>
  <dcterms:modified xsi:type="dcterms:W3CDTF">2024-01-31T21:07:44Z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