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ink/ink1.xml" ContentType="application/inkml+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508" r:id="rId7"/>
    <p:sldId id="495" r:id="rId8"/>
    <p:sldId id="276" r:id="rId9"/>
    <p:sldId id="313" r:id="rId10"/>
    <p:sldId id="256" r:id="rId11"/>
    <p:sldId id="306" r:id="rId12"/>
    <p:sldId id="501" r:id="rId13"/>
    <p:sldId id="497" r:id="rId14"/>
    <p:sldId id="494" r:id="rId15"/>
    <p:sldId id="496" r:id="rId16"/>
    <p:sldId id="514" r:id="rId17"/>
    <p:sldId id="498" r:id="rId18"/>
    <p:sldId id="507" r:id="rId19"/>
    <p:sldId id="513" r:id="rId20"/>
    <p:sldId id="499" r:id="rId21"/>
    <p:sldId id="500" r:id="rId22"/>
    <p:sldId id="538" r:id="rId23"/>
    <p:sldId id="515" r:id="rId24"/>
    <p:sldId id="516" r:id="rId25"/>
    <p:sldId id="517" r:id="rId26"/>
    <p:sldId id="537" r:id="rId27"/>
    <p:sldId id="539" r:id="rId28"/>
    <p:sldId id="540" r:id="rId29"/>
    <p:sldId id="541" r:id="rId30"/>
    <p:sldId id="542" r:id="rId31"/>
    <p:sldId id="543" r:id="rId32"/>
    <p:sldId id="545" r:id="rId33"/>
    <p:sldId id="546" r:id="rId34"/>
    <p:sldId id="547" r:id="rId35"/>
    <p:sldId id="548" r:id="rId36"/>
    <p:sldId id="549" r:id="rId37"/>
    <p:sldId id="550" r:id="rId38"/>
    <p:sldId id="551" r:id="rId39"/>
    <p:sldId id="552" r:id="rId40"/>
    <p:sldId id="553" r:id="rId41"/>
    <p:sldId id="536" r:id="rId42"/>
    <p:sldId id="54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8"/>
            <p14:sldId id="495"/>
            <p14:sldId id="276"/>
            <p14:sldId id="313"/>
            <p14:sldId id="256"/>
            <p14:sldId id="306"/>
            <p14:sldId id="501"/>
            <p14:sldId id="497"/>
            <p14:sldId id="494"/>
            <p14:sldId id="496"/>
            <p14:sldId id="514"/>
            <p14:sldId id="498"/>
            <p14:sldId id="507"/>
            <p14:sldId id="513"/>
            <p14:sldId id="499"/>
            <p14:sldId id="500"/>
            <p14:sldId id="538"/>
            <p14:sldId id="515"/>
            <p14:sldId id="516"/>
            <p14:sldId id="517"/>
            <p14:sldId id="537"/>
            <p14:sldId id="539"/>
            <p14:sldId id="540"/>
            <p14:sldId id="541"/>
            <p14:sldId id="542"/>
            <p14:sldId id="543"/>
            <p14:sldId id="545"/>
            <p14:sldId id="546"/>
            <p14:sldId id="547"/>
            <p14:sldId id="548"/>
            <p14:sldId id="549"/>
            <p14:sldId id="550"/>
            <p14:sldId id="551"/>
            <p14:sldId id="552"/>
            <p14:sldId id="553"/>
            <p14:sldId id="536"/>
            <p14:sldId id="54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79" autoAdjust="0"/>
    <p:restoredTop sz="92529" autoAdjust="0"/>
  </p:normalViewPr>
  <p:slideViewPr>
    <p:cSldViewPr snapToGrid="0">
      <p:cViewPr varScale="1">
        <p:scale>
          <a:sx n="74" d="100"/>
          <a:sy n="74" d="100"/>
        </p:scale>
        <p:origin x="58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79275" units="1/cm"/>
          <inkml:channelProperty channel="T" name="resolution" value="1" units="1/dev"/>
        </inkml:channelProperties>
      </inkml:inkSource>
      <inkml:timestamp xml:id="ts0" timeString="2025-06-25T17:01:00.591"/>
    </inkml:context>
    <inkml:brush xml:id="br0">
      <inkml:brushProperty name="width" value="0.05292" units="cm"/>
      <inkml:brushProperty name="height" value="0.05292" units="cm"/>
      <inkml:brushProperty name="color" value="#FF0000"/>
    </inkml:brush>
  </inkml:definitions>
  <inkml:trace contextRef="#ctx0" brushRef="#br0">4936 13122 0,'0'0'0,"-25"0"47,-24-25-16,24 25 0,-25 0 1,1 0-1,-26 0 0,26 25 0,-26 74 1,50-99-17,-24 50 17,24 74-17,-25 0 16,26-75-15,24-24-16,0 0 31,0 74 1,0-25-17,0-24 1,0 74 15,0-99-15,0 0-1,0-1 17,0 1-17,24 0 1,26 49 15,0 1-15,-50-26 15,24-49-15,-24 25-1,25 0 16,25-25 1,-25 0-1,-1 0-15,26 0-1,0 0 16,-1-25 1,26-74-1,-1 25 0,-49 24-15,0 50-16,0-25 31,24-24 0,1-75 1,-25 49-1,24 1 0,-49-1 0,0 26 1,0-75-1,0 74-16,-25-24 17,25-25-1,-49 74 0,49-99 0,-50 74 1,50 25-17,-25 0 17,-24 1-17,24-1 16,0 25-15,0 0 15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275928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7688950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3576851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5120068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1A34B89-F6C2-FAC8-5383-4AB1919464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9119A1B1-3A77-91DF-254B-3A25638C3D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CDA02AF0-FEED-17C5-5436-7B4358281F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893E08CD-BB0A-CAB4-60EF-BB79412AF776}"/>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4549999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9.jpg"/></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customXml" Target="../ink/ink1.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2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9.jpg"/></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hyperlink" Target="https://www.wattan.net/ar/news/348769.html" TargetMode="External"/><Relationship Id="rId2" Type="http://schemas.openxmlformats.org/officeDocument/2006/relationships/hyperlink" Target="https://kenanaonline.com/users/ahmedkordy/posts/277387" TargetMode="Externa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6.xml"/><Relationship Id="rId5" Type="http://schemas.openxmlformats.org/officeDocument/2006/relationships/image" Target="../media/image27.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300344" y="5443547"/>
            <a:ext cx="1148071"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LDR 726</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xmlns=""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62B7B105-14EE-5700-F788-BEF7A5DF221C}"/>
              </a:ext>
            </a:extLst>
          </p:cNvPr>
          <p:cNvSpPr txBox="1"/>
          <p:nvPr/>
        </p:nvSpPr>
        <p:spPr>
          <a:xfrm>
            <a:off x="767040" y="2156173"/>
            <a:ext cx="5405775" cy="2215991"/>
          </a:xfrm>
          <a:prstGeom prst="rect">
            <a:avLst/>
          </a:prstGeom>
          <a:noFill/>
        </p:spPr>
        <p:txBody>
          <a:bodyPr wrap="square">
            <a:spAutoFit/>
          </a:bodyPr>
          <a:lstStyle/>
          <a:p>
            <a:pPr algn="ctr"/>
            <a:r>
              <a:rPr lang="en-US" altLang="en-US" sz="3200" b="1" dirty="0">
                <a:solidFill>
                  <a:srgbClr val="00B0F0"/>
                </a:solidFill>
                <a:latin typeface="Segoe UI" panose="020B0502040204020203" pitchFamily="34" charset="0"/>
                <a:cs typeface="Segoe UI" panose="020B0502040204020203" pitchFamily="34" charset="0"/>
              </a:rPr>
              <a:t>communication and </a:t>
            </a:r>
            <a:endParaRPr lang="ar-JO" altLang="en-US" sz="3200" b="1" dirty="0">
              <a:solidFill>
                <a:srgbClr val="00B0F0"/>
              </a:solidFill>
              <a:latin typeface="Segoe UI" panose="020B0502040204020203" pitchFamily="34" charset="0"/>
              <a:cs typeface="Segoe UI" panose="020B0502040204020203" pitchFamily="34" charset="0"/>
            </a:endParaRPr>
          </a:p>
          <a:p>
            <a:pPr algn="ctr"/>
            <a:r>
              <a:rPr lang="en-US" altLang="en-US" sz="3200" b="1" dirty="0">
                <a:solidFill>
                  <a:srgbClr val="00B0F0"/>
                </a:solidFill>
                <a:latin typeface="Segoe UI" panose="020B0502040204020203" pitchFamily="34" charset="0"/>
                <a:cs typeface="Segoe UI" panose="020B0502040204020203" pitchFamily="34" charset="0"/>
              </a:rPr>
              <a:t>Leadership</a:t>
            </a:r>
            <a:endParaRPr lang="ar-JO" altLang="en-US" sz="3200" b="1" dirty="0">
              <a:solidFill>
                <a:srgbClr val="00B0F0"/>
              </a:solidFill>
              <a:latin typeface="Segoe UI" panose="020B0502040204020203" pitchFamily="34" charset="0"/>
              <a:cs typeface="Segoe UI" panose="020B0502040204020203" pitchFamily="34" charset="0"/>
            </a:endParaRPr>
          </a:p>
          <a:p>
            <a:pPr algn="ctr"/>
            <a:r>
              <a:rPr lang="ar-JO" altLang="en-US" sz="3200" b="1" dirty="0">
                <a:solidFill>
                  <a:srgbClr val="00B0F0"/>
                </a:solidFill>
                <a:latin typeface="Segoe UI" panose="020B0502040204020203" pitchFamily="34" charset="0"/>
                <a:cs typeface="Segoe UI" panose="020B0502040204020203" pitchFamily="34" charset="0"/>
              </a:rPr>
              <a:t>الاتصال والقيادة</a:t>
            </a:r>
            <a:endParaRPr lang="en-US" altLang="en-US" sz="3200" b="1" dirty="0">
              <a:solidFill>
                <a:srgbClr val="00B0F0"/>
              </a:solidFill>
              <a:latin typeface="Segoe UI" panose="020B0502040204020203" pitchFamily="34" charset="0"/>
              <a:cs typeface="Segoe UI" panose="020B0502040204020203" pitchFamily="34" charset="0"/>
            </a:endParaRPr>
          </a:p>
          <a:p>
            <a:pPr algn="ctr"/>
            <a:endParaRPr lang="ar-JO" altLang="en-US" b="1" dirty="0">
              <a:solidFill>
                <a:srgbClr val="00B0F0"/>
              </a:solidFill>
              <a:latin typeface="Segoe UI" panose="020B0502040204020203" pitchFamily="34" charset="0"/>
              <a:cs typeface="Segoe UI" panose="020B0502040204020203" pitchFamily="34" charset="0"/>
            </a:endParaRPr>
          </a:p>
          <a:p>
            <a:pPr algn="ctr"/>
            <a:r>
              <a:rPr lang="en-US" sz="2400" dirty="0">
                <a:latin typeface="Segoe UI" panose="020B0502040204020203" pitchFamily="34" charset="0"/>
                <a:cs typeface="Segoe UI" panose="020B0502040204020203" pitchFamily="34" charset="0"/>
              </a:rPr>
              <a:t>Prepared by Dr. </a:t>
            </a:r>
            <a:r>
              <a:rPr lang="en-US" sz="2400" dirty="0" err="1">
                <a:latin typeface="Segoe UI" panose="020B0502040204020203" pitchFamily="34" charset="0"/>
                <a:cs typeface="Segoe UI" panose="020B0502040204020203" pitchFamily="34" charset="0"/>
              </a:rPr>
              <a:t>Eman</a:t>
            </a:r>
            <a:r>
              <a:rPr lang="en-US" sz="2400" dirty="0">
                <a:latin typeface="Segoe UI" panose="020B0502040204020203" pitchFamily="34" charset="0"/>
                <a:cs typeface="Segoe UI" panose="020B0502040204020203" pitchFamily="34" charset="0"/>
              </a:rPr>
              <a:t> almasri</a:t>
            </a:r>
          </a:p>
        </p:txBody>
      </p:sp>
      <p:sp>
        <p:nvSpPr>
          <p:cNvPr id="8" name="Rectangle: Rounded Corners 7">
            <a:extLst>
              <a:ext uri="{FF2B5EF4-FFF2-40B4-BE49-F238E27FC236}">
                <a16:creationId xmlns:a16="http://schemas.microsoft.com/office/drawing/2014/main" xmlns="" id="{33AEECB3-E0F7-4421-F795-40810415BE20}"/>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a:solidFill>
                  <a:schemeClr val="bg1"/>
                </a:solidFill>
                <a:latin typeface="Times New Roman" panose="02020603050405020304" pitchFamily="18" charset="0"/>
                <a:cs typeface="Times New Roman" panose="02020603050405020304" pitchFamily="18" charset="0"/>
              </a:rPr>
              <a:t>المحاضرة </a:t>
            </a:r>
            <a:r>
              <a:rPr lang="ar-JO" sz="2800" b="1" dirty="0">
                <a:solidFill>
                  <a:schemeClr val="bg1"/>
                </a:solidFill>
                <a:latin typeface="Times New Roman" panose="02020603050405020304" pitchFamily="18" charset="0"/>
                <a:cs typeface="Times New Roman" panose="02020603050405020304" pitchFamily="18" charset="0"/>
              </a:rPr>
              <a:t>الثانية</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94809"/>
    </mc:Choice>
    <mc:Fallback xmlns="">
      <p:transition spd="slow" advTm="9480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3603520" y="4679421"/>
            <a:ext cx="4984956"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tx1"/>
                </a:solidFill>
                <a:latin typeface="Segoe UI" panose="020B0502040204020203" pitchFamily="34" charset="0"/>
                <a:cs typeface="Segoe UI" panose="020B0502040204020203" pitchFamily="34" charset="0"/>
              </a:rPr>
              <a:t>المحاضرة الثانية:</a:t>
            </a:r>
          </a:p>
          <a:p>
            <a:pPr algn="ctr"/>
            <a:r>
              <a:rPr lang="ar-JO" sz="2800" b="1" dirty="0">
                <a:solidFill>
                  <a:schemeClr val="tx1"/>
                </a:solidFill>
                <a:latin typeface="Segoe UI" panose="020B0502040204020203" pitchFamily="34" charset="0"/>
                <a:cs typeface="Segoe UI" panose="020B0502040204020203" pitchFamily="34" charset="0"/>
              </a:rPr>
              <a:t> الاتصال التنظيمي</a:t>
            </a:r>
            <a:endParaRPr lang="en-US" sz="2800" b="1" dirty="0">
              <a:solidFill>
                <a:schemeClr val="tx1"/>
              </a:solidFill>
              <a:latin typeface="Segoe UI" panose="020B0502040204020203" pitchFamily="34" charset="0"/>
              <a:cs typeface="Segoe UI" panose="020B0502040204020203" pitchFamily="34"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 </a:t>
            </a:r>
            <a:r>
              <a:rPr lang="en-US" sz="2800" b="1" dirty="0" err="1">
                <a:solidFill>
                  <a:srgbClr val="00B0F0"/>
                </a:solidFill>
                <a:latin typeface="Alexandria SemiBold" pitchFamily="2" charset="-78"/>
                <a:cs typeface="Alexandria SemiBold" pitchFamily="2" charset="-78"/>
              </a:rPr>
              <a:t>Eman</a:t>
            </a:r>
            <a:r>
              <a:rPr lang="en-US" sz="2800" b="1" dirty="0">
                <a:solidFill>
                  <a:srgbClr val="00B0F0"/>
                </a:solidFill>
                <a:latin typeface="Alexandria SemiBold" pitchFamily="2" charset="-78"/>
                <a:cs typeface="Alexandria SemiBold" pitchFamily="2" charset="-78"/>
              </a:rPr>
              <a:t> </a:t>
            </a:r>
            <a:r>
              <a:rPr lang="en-US" sz="2800" b="1" dirty="0" err="1">
                <a:solidFill>
                  <a:srgbClr val="00B0F0"/>
                </a:solidFill>
                <a:latin typeface="Alexandria SemiBold" pitchFamily="2" charset="-78"/>
                <a:cs typeface="Alexandria SemiBold" pitchFamily="2" charset="-78"/>
              </a:rPr>
              <a:t>ALmasri</a:t>
            </a:r>
            <a:endParaRPr lang="en-US" sz="2800" b="1" dirty="0">
              <a:solidFill>
                <a:srgbClr val="00B0F0"/>
              </a:solidFill>
              <a:latin typeface="Alexandria SemiBold" pitchFamily="2" charset="-78"/>
              <a:cs typeface="Alexandria SemiBold" pitchFamily="2" charset="-78"/>
            </a:endParaRPr>
          </a:p>
        </p:txBody>
      </p:sp>
      <p:sp>
        <p:nvSpPr>
          <p:cNvPr id="13" name="TextBox 12"/>
          <p:cNvSpPr txBox="1"/>
          <p:nvPr/>
        </p:nvSpPr>
        <p:spPr>
          <a:xfrm>
            <a:off x="459185" y="5772909"/>
            <a:ext cx="4886463" cy="461665"/>
          </a:xfrm>
          <a:prstGeom prst="rect">
            <a:avLst/>
          </a:prstGeom>
          <a:noFill/>
        </p:spPr>
        <p:txBody>
          <a:bodyPr wrap="square" rtlCol="0">
            <a:spAutoFit/>
          </a:bodyPr>
          <a:lstStyle/>
          <a:p>
            <a:r>
              <a:rPr lang="en-US" sz="2400" dirty="0">
                <a:solidFill>
                  <a:srgbClr val="00B0F0"/>
                </a:solidFill>
                <a:latin typeface="Alexandria SemiBold" pitchFamily="2" charset="-78"/>
                <a:cs typeface="Alexandria SemiBold" pitchFamily="2" charset="-78"/>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5B962E94-61A0-15B1-8A77-96564295E7AC}"/>
              </a:ext>
            </a:extLst>
          </p:cNvPr>
          <p:cNvSpPr txBox="1"/>
          <p:nvPr/>
        </p:nvSpPr>
        <p:spPr>
          <a:xfrm>
            <a:off x="8107692" y="2548124"/>
            <a:ext cx="4144297" cy="1569660"/>
          </a:xfrm>
          <a:prstGeom prst="rect">
            <a:avLst/>
          </a:prstGeom>
          <a:noFill/>
        </p:spPr>
        <p:txBody>
          <a:bodyPr wrap="square" rtlCol="0">
            <a:spAutoFit/>
          </a:bodyPr>
          <a:lstStyle/>
          <a:p>
            <a:pPr algn="ctr"/>
            <a:r>
              <a:rPr lang="en-US" altLang="en-US" sz="3200" b="1" dirty="0">
                <a:latin typeface="Segoe UI" panose="020B0502040204020203" pitchFamily="34" charset="0"/>
                <a:cs typeface="Segoe UI" panose="020B0502040204020203" pitchFamily="34" charset="0"/>
              </a:rPr>
              <a:t>communication and leadership</a:t>
            </a:r>
            <a:endParaRPr lang="ar-JO" altLang="en-US" sz="3200" b="1" dirty="0">
              <a:latin typeface="Segoe UI" panose="020B0502040204020203" pitchFamily="34" charset="0"/>
              <a:cs typeface="Segoe UI" panose="020B0502040204020203" pitchFamily="34" charset="0"/>
            </a:endParaRPr>
          </a:p>
          <a:p>
            <a:pPr algn="ctr"/>
            <a:r>
              <a:rPr lang="ar-JO" altLang="en-US" sz="3200" b="1" dirty="0">
                <a:solidFill>
                  <a:srgbClr val="00B0F0"/>
                </a:solidFill>
                <a:latin typeface="Segoe UI" panose="020B0502040204020203" pitchFamily="34" charset="0"/>
                <a:cs typeface="Segoe UI" panose="020B0502040204020203" pitchFamily="34" charset="0"/>
              </a:rPr>
              <a:t>الاتصال والقيادة</a:t>
            </a:r>
          </a:p>
        </p:txBody>
      </p:sp>
      <p:sp>
        <p:nvSpPr>
          <p:cNvPr id="8" name="TextBox 7">
            <a:extLst>
              <a:ext uri="{FF2B5EF4-FFF2-40B4-BE49-F238E27FC236}">
                <a16:creationId xmlns:a16="http://schemas.microsoft.com/office/drawing/2014/main" xmlns="" id="{D7EC08C9-3499-B9E4-EAAE-C6C4D6CCE6D9}"/>
              </a:ext>
            </a:extLst>
          </p:cNvPr>
          <p:cNvSpPr txBox="1"/>
          <p:nvPr/>
        </p:nvSpPr>
        <p:spPr>
          <a:xfrm>
            <a:off x="104388" y="5238983"/>
            <a:ext cx="1255472" cy="400110"/>
          </a:xfrm>
          <a:prstGeom prst="rect">
            <a:avLst/>
          </a:prstGeom>
          <a:noFill/>
        </p:spPr>
        <p:txBody>
          <a:bodyPr wrap="none" rtlCol="0">
            <a:spAutoFit/>
          </a:bodyPr>
          <a:lstStyle/>
          <a:p>
            <a:r>
              <a:rPr lang="en-US" sz="2000" dirty="0">
                <a:latin typeface="Alexandria Black" pitchFamily="2" charset="-78"/>
                <a:cs typeface="Alexandria Black" pitchFamily="2" charset="-78"/>
              </a:rPr>
              <a:t>LDR 726</a:t>
            </a:r>
          </a:p>
        </p:txBody>
      </p:sp>
      <p:sp>
        <p:nvSpPr>
          <p:cNvPr id="9" name="Rectangle 8">
            <a:extLst>
              <a:ext uri="{FF2B5EF4-FFF2-40B4-BE49-F238E27FC236}">
                <a16:creationId xmlns:a16="http://schemas.microsoft.com/office/drawing/2014/main" xmlns=""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ar-JO" sz="3200" b="1" dirty="0">
                <a:solidFill>
                  <a:schemeClr val="bg1"/>
                </a:solidFill>
                <a:latin typeface="Times New Roman" panose="02020603050405020304" pitchFamily="18" charset="0"/>
                <a:cs typeface="Times New Roman" panose="02020603050405020304" pitchFamily="18" charset="0"/>
              </a:rPr>
              <a:t>02</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73991"/>
    </mc:Choice>
    <mc:Fallback xmlns="">
      <p:transition spd="slow" advTm="7399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385390" cy="8521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347588" y="952845"/>
            <a:ext cx="366398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JO" sz="1600" b="1" dirty="0">
                <a:solidFill>
                  <a:schemeClr val="bg1"/>
                </a:solidFill>
                <a:latin typeface="Segoe UI" panose="020B0502040204020203" pitchFamily="34" charset="0"/>
                <a:cs typeface="Segoe UI" panose="020B0502040204020203" pitchFamily="34" charset="0"/>
              </a:rPr>
              <a:t>مادة الاتصالات والقيادة </a:t>
            </a: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r>
              <a:rPr lang="ar-JO" sz="1600" b="1" dirty="0">
                <a:solidFill>
                  <a:schemeClr val="bg1"/>
                </a:solidFill>
                <a:latin typeface="Segoe UI" panose="020B0502040204020203" pitchFamily="34" charset="0"/>
                <a:cs typeface="Segoe UI" panose="020B0502040204020203" pitchFamily="34" charset="0"/>
              </a:rPr>
              <a:t>هي إحدى مقررات برنامج</a:t>
            </a: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r>
              <a:rPr lang="ar-JO" sz="1600" b="1" dirty="0">
                <a:solidFill>
                  <a:schemeClr val="bg1"/>
                </a:solidFill>
                <a:latin typeface="Segoe UI" panose="020B0502040204020203" pitchFamily="34" charset="0"/>
                <a:cs typeface="Segoe UI" panose="020B0502040204020203" pitchFamily="34" charset="0"/>
              </a:rPr>
              <a:t>ماجستير القيادة التربوية</a:t>
            </a:r>
            <a:endParaRPr lang="en-US" sz="1600" b="1" dirty="0">
              <a:solidFill>
                <a:schemeClr val="bg1"/>
              </a:solidFill>
              <a:latin typeface="Segoe UI" panose="020B0502040204020203" pitchFamily="34" charset="0"/>
              <a:cs typeface="Segoe UI" panose="020B0502040204020203" pitchFamily="34" charset="0"/>
            </a:endParaRPr>
          </a:p>
        </p:txBody>
      </p:sp>
      <p:sp>
        <p:nvSpPr>
          <p:cNvPr id="25" name="Rectangle: Rounded Corners 24"/>
          <p:cNvSpPr/>
          <p:nvPr/>
        </p:nvSpPr>
        <p:spPr>
          <a:xfrm>
            <a:off x="911764" y="1223161"/>
            <a:ext cx="7671798" cy="540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endParaRPr lang="en-US" sz="1600" dirty="0">
              <a:solidFill>
                <a:srgbClr val="000000"/>
              </a:solidFill>
              <a:latin typeface="Alexandria Light" pitchFamily="2" charset="-78"/>
              <a:cs typeface="Alexandria Light" pitchFamily="2" charset="-78"/>
            </a:endParaRPr>
          </a:p>
        </p:txBody>
      </p:sp>
      <p:sp>
        <p:nvSpPr>
          <p:cNvPr id="24" name="TextBox 23"/>
          <p:cNvSpPr txBox="1"/>
          <p:nvPr/>
        </p:nvSpPr>
        <p:spPr>
          <a:xfrm>
            <a:off x="1645277" y="745324"/>
            <a:ext cx="8417320" cy="400110"/>
          </a:xfrm>
          <a:prstGeom prst="rect">
            <a:avLst/>
          </a:prstGeom>
          <a:noFill/>
        </p:spPr>
        <p:txBody>
          <a:bodyPr wrap="square" rtlCol="0">
            <a:spAutoFit/>
          </a:bodyPr>
          <a:lstStyle/>
          <a:p>
            <a:pPr algn="ctr"/>
            <a:r>
              <a:rPr lang="ar-JO" sz="2000" b="1" dirty="0">
                <a:solidFill>
                  <a:srgbClr val="00B0F0"/>
                </a:solidFill>
                <a:effectLst/>
                <a:latin typeface="Alexandria Black" pitchFamily="2" charset="-78"/>
                <a:ea typeface="Simplified Arabic" panose="02020603050405020304" pitchFamily="18" charset="-78"/>
                <a:cs typeface="Alexandria Black" pitchFamily="2" charset="-78"/>
              </a:rPr>
              <a:t>برنامج ماجستير القيادة التربوية</a:t>
            </a:r>
            <a:endParaRPr lang="en-US" sz="2000" b="1" dirty="0">
              <a:solidFill>
                <a:srgbClr val="00B0F0"/>
              </a:solidFill>
              <a:latin typeface="Alexandria Black" pitchFamily="2" charset="-78"/>
              <a:cs typeface="Alexandria Black"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xmlns="" id="{950C7FF0-9F1A-6DCA-6CE0-4D3DF9939F85}"/>
              </a:ext>
            </a:extLst>
          </p:cNvPr>
          <p:cNvPicPr>
            <a:picLocks noChangeAspect="1"/>
          </p:cNvPicPr>
          <p:nvPr/>
        </p:nvPicPr>
        <p:blipFill>
          <a:blip r:embed="rId3"/>
          <a:stretch>
            <a:fillRect/>
          </a:stretch>
        </p:blipFill>
        <p:spPr>
          <a:xfrm>
            <a:off x="2182762" y="1346088"/>
            <a:ext cx="5719736" cy="5187447"/>
          </a:xfrm>
          <a:prstGeom prst="rect">
            <a:avLst/>
          </a:prstGeom>
        </p:spPr>
      </p:pic>
    </p:spTree>
    <p:extLst>
      <p:ext uri="{BB962C8B-B14F-4D97-AF65-F5344CB8AC3E}">
        <p14:creationId xmlns:p14="http://schemas.microsoft.com/office/powerpoint/2010/main" val="702647388"/>
      </p:ext>
    </p:extLst>
  </p:cSld>
  <p:clrMapOvr>
    <a:masterClrMapping/>
  </p:clrMapOvr>
  <mc:AlternateContent xmlns:mc="http://schemas.openxmlformats.org/markup-compatibility/2006" xmlns:p14="http://schemas.microsoft.com/office/powerpoint/2010/main">
    <mc:Choice Requires="p14">
      <p:transition spd="slow" p14:dur="2000" advTm="156317"/>
    </mc:Choice>
    <mc:Fallback xmlns="">
      <p:transition spd="slow" advTm="15631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71978"/>
            <a:ext cx="97064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153705" y="764200"/>
            <a:ext cx="5624476" cy="400110"/>
          </a:xfrm>
          <a:prstGeom prst="rect">
            <a:avLst/>
          </a:prstGeom>
          <a:noFill/>
        </p:spPr>
        <p:txBody>
          <a:bodyPr wrap="square" rtlCol="0">
            <a:spAutoFit/>
          </a:bodyPr>
          <a:lstStyle/>
          <a:p>
            <a:r>
              <a:rPr lang="ar-JO" sz="2000" dirty="0">
                <a:solidFill>
                  <a:srgbClr val="00B0F0"/>
                </a:solidFill>
                <a:latin typeface="Segoe UI" panose="020B0502040204020203" pitchFamily="34" charset="0"/>
                <a:cs typeface="Segoe UI" panose="020B0502040204020203" pitchFamily="34" charset="0"/>
              </a:rPr>
              <a:t>محتوى المادة الدراسية والجدول الزمني</a:t>
            </a:r>
            <a:endParaRPr lang="en-US" sz="2000" dirty="0">
              <a:solidFill>
                <a:srgbClr val="00B0F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xmlns="" id="{3F4FE775-3F97-DE5A-EB30-8652EDB5B522}"/>
              </a:ext>
            </a:extLst>
          </p:cNvPr>
          <p:cNvGraphicFramePr>
            <a:graphicFrameLocks noGrp="1"/>
          </p:cNvGraphicFramePr>
          <p:nvPr>
            <p:extLst>
              <p:ext uri="{D42A27DB-BD31-4B8C-83A1-F6EECF244321}">
                <p14:modId xmlns:p14="http://schemas.microsoft.com/office/powerpoint/2010/main" val="4112031240"/>
              </p:ext>
            </p:extLst>
          </p:nvPr>
        </p:nvGraphicFramePr>
        <p:xfrm>
          <a:off x="2485572" y="1356534"/>
          <a:ext cx="7985783" cy="4845978"/>
        </p:xfrm>
        <a:graphic>
          <a:graphicData uri="http://schemas.openxmlformats.org/drawingml/2006/table">
            <a:tbl>
              <a:tblPr rtl="1" firstRow="1" firstCol="1" bandRow="1">
                <a:tableStyleId>{5C22544A-7EE6-4342-B048-85BDC9FD1C3A}</a:tableStyleId>
              </a:tblPr>
              <a:tblGrid>
                <a:gridCol w="950804">
                  <a:extLst>
                    <a:ext uri="{9D8B030D-6E8A-4147-A177-3AD203B41FA5}">
                      <a16:colId xmlns:a16="http://schemas.microsoft.com/office/drawing/2014/main" xmlns="" val="1807025547"/>
                    </a:ext>
                  </a:extLst>
                </a:gridCol>
                <a:gridCol w="4896464">
                  <a:extLst>
                    <a:ext uri="{9D8B030D-6E8A-4147-A177-3AD203B41FA5}">
                      <a16:colId xmlns:a16="http://schemas.microsoft.com/office/drawing/2014/main" xmlns="" val="1615406851"/>
                    </a:ext>
                  </a:extLst>
                </a:gridCol>
                <a:gridCol w="988142">
                  <a:extLst>
                    <a:ext uri="{9D8B030D-6E8A-4147-A177-3AD203B41FA5}">
                      <a16:colId xmlns:a16="http://schemas.microsoft.com/office/drawing/2014/main" xmlns="" val="3921856315"/>
                    </a:ext>
                  </a:extLst>
                </a:gridCol>
                <a:gridCol w="1150373">
                  <a:extLst>
                    <a:ext uri="{9D8B030D-6E8A-4147-A177-3AD203B41FA5}">
                      <a16:colId xmlns:a16="http://schemas.microsoft.com/office/drawing/2014/main" xmlns="" val="123633427"/>
                    </a:ext>
                  </a:extLst>
                </a:gridCol>
              </a:tblGrid>
              <a:tr h="413272">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المحاضرة</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الموضوع</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التاريخ</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ملاحظات</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a16="http://schemas.microsoft.com/office/drawing/2014/main" xmlns="" val="2866409209"/>
                  </a:ext>
                </a:extLst>
              </a:tr>
              <a:tr h="406882">
                <a:tc>
                  <a:txBody>
                    <a:bodyPr/>
                    <a:lstStyle/>
                    <a:p>
                      <a:pPr marL="0" marR="0" lvl="0" indent="0" algn="ctr" rtl="1">
                        <a:lnSpc>
                          <a:spcPct val="150000"/>
                        </a:lnSpc>
                        <a:spcBef>
                          <a:spcPts val="0"/>
                        </a:spcBef>
                        <a:spcAft>
                          <a:spcPts val="0"/>
                        </a:spcAft>
                        <a:buFont typeface="+mj-lt"/>
                        <a:buNone/>
                      </a:pPr>
                      <a:r>
                        <a:rPr lang="ar-JO"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1</a:t>
                      </a:r>
                      <a:r>
                        <a:rPr lang="en-GB"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 </a:t>
                      </a:r>
                      <a:endParaRPr lang="en-US" sz="1000" dirty="0">
                        <a:solidFill>
                          <a:schemeClr val="bg1"/>
                        </a:solidFill>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Segoe UI" panose="020B0502040204020203" pitchFamily="34" charset="0"/>
                          <a:ea typeface="Simplified Arabic" panose="02020603050405020304" pitchFamily="18" charset="-78"/>
                          <a:cs typeface="Segoe UI" panose="020B0502040204020203" pitchFamily="34" charset="0"/>
                        </a:rPr>
                        <a:t>الاتصال والقيادة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r>
                        <a:rPr lang="ar-JO" sz="2000" b="1" dirty="0">
                          <a:effectLst/>
                          <a:latin typeface="Segoe UI" panose="020B0502040204020203" pitchFamily="34" charset="0"/>
                          <a:cs typeface="Segoe UI" panose="020B0502040204020203" pitchFamily="34" charset="0"/>
                        </a:rPr>
                        <a:t>/</a:t>
                      </a:r>
                      <a:endParaRPr lang="en-US" sz="1000" b="1"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a16="http://schemas.microsoft.com/office/drawing/2014/main" xmlns="" val="2232341521"/>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2</a:t>
                      </a:r>
                      <a:endParaRPr lang="en-US" sz="1000" dirty="0">
                        <a:solidFill>
                          <a:schemeClr val="bg1"/>
                        </a:solidFill>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a:solidFill>
                            <a:srgbClr val="000000"/>
                          </a:solidFill>
                          <a:effectLst/>
                          <a:latin typeface="Segoe UI" panose="020B0502040204020203" pitchFamily="34" charset="0"/>
                          <a:ea typeface="Simplified Arabic" panose="02020603050405020304" pitchFamily="18" charset="-78"/>
                          <a:cs typeface="Segoe UI" panose="020B0502040204020203" pitchFamily="34" charset="0"/>
                        </a:rPr>
                        <a:t>الاتصال التنظيمي</a:t>
                      </a:r>
                      <a:r>
                        <a:rPr lang="ar-SA" sz="1600">
                          <a:effectLst/>
                          <a:latin typeface="Segoe UI" panose="020B0502040204020203" pitchFamily="34" charset="0"/>
                          <a:ea typeface="Simplified Arabic" panose="02020603050405020304" pitchFamily="18" charset="-78"/>
                          <a:cs typeface="Segoe UI" panose="020B0502040204020203" pitchFamily="34" charset="0"/>
                        </a:rPr>
                        <a:t> </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028637424"/>
                  </a:ext>
                </a:extLst>
              </a:tr>
              <a:tr h="424781">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3</a:t>
                      </a:r>
                      <a:endParaRPr lang="en-US" sz="1000" dirty="0">
                        <a:solidFill>
                          <a:schemeClr val="bg1"/>
                        </a:solidFill>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التنظيم الإداري</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766164847"/>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4</a:t>
                      </a:r>
                      <a:r>
                        <a:rPr lang="en-GB"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 </a:t>
                      </a:r>
                      <a:endParaRPr lang="en-US" sz="1000" dirty="0">
                        <a:solidFill>
                          <a:schemeClr val="bg1"/>
                        </a:solidFill>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التطوير التنظيمي</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686205660"/>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latin typeface="Segoe UI" panose="020B0502040204020203" pitchFamily="34" charset="0"/>
                          <a:cs typeface="Segoe UI" panose="020B0502040204020203" pitchFamily="34" charset="0"/>
                        </a:rPr>
                        <a:t>5 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a:effectLst/>
                          <a:latin typeface="Segoe UI" panose="020B0502040204020203" pitchFamily="34" charset="0"/>
                          <a:ea typeface="Simplified Arabic" panose="02020603050405020304" pitchFamily="18" charset="-78"/>
                          <a:cs typeface="Segoe UI" panose="020B0502040204020203" pitchFamily="34" charset="0"/>
                        </a:rPr>
                        <a:t>الأداء الوظيفي و تقييم الأداء الوظيفي</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459696556"/>
                  </a:ext>
                </a:extLst>
              </a:tr>
              <a:tr h="406882">
                <a:tc>
                  <a:txBody>
                    <a:bodyPr/>
                    <a:lstStyle/>
                    <a:p>
                      <a:pPr marL="0" marR="0" lvl="0" indent="0" algn="ctr" rtl="1">
                        <a:lnSpc>
                          <a:spcPct val="115000"/>
                        </a:lnSpc>
                        <a:spcBef>
                          <a:spcPts val="0"/>
                        </a:spcBef>
                        <a:spcAft>
                          <a:spcPts val="800"/>
                        </a:spcAft>
                        <a:buFont typeface="+mj-lt"/>
                        <a:buNone/>
                        <a:tabLst>
                          <a:tab pos="38735" algn="l"/>
                        </a:tabLst>
                      </a:pPr>
                      <a:r>
                        <a:rPr lang="ar-JO" sz="1400" dirty="0">
                          <a:solidFill>
                            <a:schemeClr val="bg1"/>
                          </a:solidFill>
                          <a:effectLst/>
                          <a:latin typeface="Segoe UI" panose="020B0502040204020203" pitchFamily="34" charset="0"/>
                          <a:cs typeface="Segoe UI" panose="020B0502040204020203" pitchFamily="34" charset="0"/>
                        </a:rPr>
                        <a:t>6 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effectLst/>
                          <a:latin typeface="Segoe UI" panose="020B0502040204020203" pitchFamily="34" charset="0"/>
                          <a:ea typeface="Simplified Arabic" panose="02020603050405020304" pitchFamily="18" charset="-78"/>
                          <a:cs typeface="Segoe UI" panose="020B0502040204020203" pitchFamily="34" charset="0"/>
                        </a:rPr>
                        <a:t>الاتصال والإدارة الإلكترونية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JO"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JO"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064923832"/>
                  </a:ext>
                </a:extLst>
              </a:tr>
              <a:tr h="406882">
                <a:tc>
                  <a:txBody>
                    <a:bodyPr/>
                    <a:lstStyle/>
                    <a:p>
                      <a:pPr marL="0" marR="0" lvl="0" indent="0" algn="ctr" rtl="1">
                        <a:lnSpc>
                          <a:spcPct val="115000"/>
                        </a:lnSpc>
                        <a:spcBef>
                          <a:spcPts val="0"/>
                        </a:spcBef>
                        <a:spcAft>
                          <a:spcPts val="0"/>
                        </a:spcAft>
                        <a:buFont typeface="+mj-lt"/>
                        <a:buNone/>
                        <a:tabLst>
                          <a:tab pos="38735" algn="l"/>
                        </a:tabLst>
                      </a:pPr>
                      <a:r>
                        <a:rPr lang="ar-JO" sz="1400" dirty="0">
                          <a:solidFill>
                            <a:schemeClr val="bg1"/>
                          </a:solidFill>
                          <a:effectLst/>
                          <a:latin typeface="Segoe UI" panose="020B0502040204020203" pitchFamily="34" charset="0"/>
                          <a:cs typeface="Segoe UI" panose="020B0502040204020203" pitchFamily="34" charset="0"/>
                        </a:rPr>
                        <a:t>7 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solidFill>
                            <a:srgbClr val="000000"/>
                          </a:solidFill>
                          <a:effectLst/>
                          <a:latin typeface="Segoe UI" panose="020B0502040204020203" pitchFamily="34" charset="0"/>
                          <a:ea typeface="Simplified Arabic" panose="02020603050405020304" pitchFamily="18" charset="-78"/>
                          <a:cs typeface="Segoe UI" panose="020B0502040204020203" pitchFamily="34" charset="0"/>
                        </a:rPr>
                        <a:t>العلاقات العامة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22557071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latin typeface="Segoe UI" panose="020B0502040204020203" pitchFamily="34" charset="0"/>
                          <a:cs typeface="Segoe UI" panose="020B0502040204020203" pitchFamily="34" charset="0"/>
                        </a:rPr>
                        <a:t>8 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Segoe UI" panose="020B0502040204020203" pitchFamily="34" charset="0"/>
                          <a:ea typeface="Simplified Arabic" panose="02020603050405020304" pitchFamily="18" charset="-78"/>
                          <a:cs typeface="Segoe UI" panose="020B0502040204020203" pitchFamily="34" charset="0"/>
                        </a:rPr>
                        <a:t>الثقافة التنظيمية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2542931447"/>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latin typeface="Segoe UI" panose="020B0502040204020203" pitchFamily="34" charset="0"/>
                          <a:cs typeface="Segoe UI" panose="020B0502040204020203" pitchFamily="34" charset="0"/>
                        </a:rPr>
                        <a:t>9</a:t>
                      </a:r>
                      <a:r>
                        <a:rPr lang="ar-SA" sz="1400" dirty="0">
                          <a:solidFill>
                            <a:schemeClr val="bg1"/>
                          </a:solidFill>
                          <a:effectLst/>
                          <a:latin typeface="Segoe UI" panose="020B0502040204020203" pitchFamily="34" charset="0"/>
                          <a:cs typeface="Segoe UI" panose="020B0502040204020203" pitchFamily="34" charset="0"/>
                        </a:rPr>
                        <a:t>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الانتماء التنظيمي</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23086125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latin typeface="Segoe UI" panose="020B0502040204020203" pitchFamily="34" charset="0"/>
                          <a:cs typeface="Segoe UI" panose="020B0502040204020203" pitchFamily="34" charset="0"/>
                        </a:rPr>
                        <a:t>10 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البيئة التنظيمي</a:t>
                      </a:r>
                      <a:r>
                        <a:rPr lang="ar-JO" sz="1600" dirty="0">
                          <a:effectLst/>
                          <a:latin typeface="Segoe UI" panose="020B0502040204020203" pitchFamily="34" charset="0"/>
                          <a:ea typeface="Simplified Arabic" panose="02020603050405020304" pitchFamily="18" charset="-78"/>
                          <a:cs typeface="Segoe UI" panose="020B0502040204020203" pitchFamily="34" charset="0"/>
                        </a:rPr>
                        <a:t>ة</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1640285340"/>
                  </a:ext>
                </a:extLst>
              </a:tr>
              <a:tr h="345987">
                <a:tc>
                  <a:txBody>
                    <a:bodyPr/>
                    <a:lstStyle/>
                    <a:p>
                      <a:pPr marL="0" marR="0" algn="r" rtl="1">
                        <a:lnSpc>
                          <a:spcPct val="115000"/>
                        </a:lnSpc>
                        <a:spcBef>
                          <a:spcPts val="0"/>
                        </a:spcBef>
                        <a:spcAft>
                          <a:spcPts val="0"/>
                        </a:spcAft>
                      </a:pPr>
                      <a:r>
                        <a:rPr lang="ar-JO"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Segoe UI" panose="020B0502040204020203" pitchFamily="34" charset="0"/>
                          <a:cs typeface="Segoe UI" panose="020B0502040204020203" pitchFamily="34" charset="0"/>
                        </a:rPr>
                        <a:t>الامتحان النهائي </a:t>
                      </a:r>
                      <a:endParaRPr lang="en-US" sz="11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a16="http://schemas.microsoft.com/office/drawing/2014/main" xmlns="" val="2125925656"/>
                  </a:ext>
                </a:extLst>
              </a:tr>
            </a:tbl>
          </a:graphicData>
        </a:graphic>
      </p:graphicFrame>
    </p:spTree>
    <p:extLst>
      <p:ext uri="{BB962C8B-B14F-4D97-AF65-F5344CB8AC3E}">
        <p14:creationId xmlns:p14="http://schemas.microsoft.com/office/powerpoint/2010/main" val="610540862"/>
      </p:ext>
    </p:extLst>
  </p:cSld>
  <p:clrMapOvr>
    <a:masterClrMapping/>
  </p:clrMapOvr>
  <mc:AlternateContent xmlns:mc="http://schemas.openxmlformats.org/markup-compatibility/2006" xmlns:p14="http://schemas.microsoft.com/office/powerpoint/2010/main">
    <mc:Choice Requires="p14">
      <p:transition spd="slow" p14:dur="2000" advTm="121714"/>
    </mc:Choice>
    <mc:Fallback xmlns="">
      <p:transition spd="slow" advTm="12171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237843"/>
            <a:ext cx="11413793" cy="4912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8937001" y="1571158"/>
            <a:ext cx="2286001" cy="400110"/>
          </a:xfrm>
          <a:prstGeom prst="rect">
            <a:avLst/>
          </a:prstGeom>
          <a:noFill/>
        </p:spPr>
        <p:txBody>
          <a:bodyPr wrap="square" rtlCol="0">
            <a:spAutoFit/>
          </a:bodyPr>
          <a:lstStyle/>
          <a:p>
            <a:pPr algn="ctr"/>
            <a:r>
              <a:rPr lang="ar-JO" sz="2000" b="1" dirty="0">
                <a:solidFill>
                  <a:srgbClr val="00B0F0"/>
                </a:solidFill>
                <a:latin typeface="Segoe UI" panose="020B0502040204020203" pitchFamily="34" charset="0"/>
                <a:cs typeface="Segoe UI" panose="020B0502040204020203" pitchFamily="34" charset="0"/>
              </a:rPr>
              <a:t>مقدمة</a:t>
            </a:r>
            <a:endParaRPr lang="ar-JO" altLang="en-US" sz="2000" b="1" dirty="0">
              <a:solidFill>
                <a:srgbClr val="00B0F0"/>
              </a:solidFill>
              <a:latin typeface="Segoe UI" panose="020B0502040204020203" pitchFamily="34" charset="0"/>
              <a:cs typeface="Segoe UI" panose="020B0502040204020203" pitchFamily="34" charset="0"/>
            </a:endParaRPr>
          </a:p>
        </p:txBody>
      </p:sp>
      <p:sp>
        <p:nvSpPr>
          <p:cNvPr id="48" name="TextBox 47"/>
          <p:cNvSpPr txBox="1"/>
          <p:nvPr/>
        </p:nvSpPr>
        <p:spPr>
          <a:xfrm>
            <a:off x="467032" y="1971268"/>
            <a:ext cx="10962968" cy="4073551"/>
          </a:xfrm>
          <a:prstGeom prst="rect">
            <a:avLst/>
          </a:prstGeom>
          <a:noFill/>
        </p:spPr>
        <p:txBody>
          <a:bodyPr wrap="square" rtlCol="0">
            <a:spAutoFit/>
          </a:bodyPr>
          <a:lstStyle/>
          <a:p>
            <a:pPr algn="just" rtl="1" fontAlgn="base">
              <a:lnSpc>
                <a:spcPct val="200000"/>
              </a:lnSpc>
            </a:pPr>
            <a:r>
              <a:rPr lang="ar-JO" kern="100" dirty="0">
                <a:latin typeface="Segoe UI" panose="020B0502040204020203" pitchFamily="34" charset="0"/>
                <a:cs typeface="Segoe UI" panose="020B0502040204020203" pitchFamily="34" charset="0"/>
              </a:rPr>
              <a:t>     يُعد </a:t>
            </a:r>
            <a:r>
              <a:rPr lang="ar-YE" sz="1600" b="0" i="0" dirty="0">
                <a:solidFill>
                  <a:srgbClr val="000000"/>
                </a:solidFill>
                <a:effectLst/>
                <a:latin typeface="Segoe UI" panose="020B0502040204020203" pitchFamily="34" charset="0"/>
                <a:cs typeface="Segoe UI" panose="020B0502040204020203" pitchFamily="34" charset="0"/>
              </a:rPr>
              <a:t>الاتصال ضرورة </a:t>
            </a:r>
            <a:r>
              <a:rPr lang="ar-JO" sz="1600" b="0" i="0" dirty="0">
                <a:solidFill>
                  <a:srgbClr val="000000"/>
                </a:solidFill>
                <a:effectLst/>
                <a:latin typeface="Segoe UI" panose="020B0502040204020203" pitchFamily="34" charset="0"/>
                <a:cs typeface="Segoe UI" panose="020B0502040204020203" pitchFamily="34" charset="0"/>
              </a:rPr>
              <a:t>ا</a:t>
            </a:r>
            <a:r>
              <a:rPr lang="ar-YE" sz="1600" b="0" i="0" dirty="0">
                <a:solidFill>
                  <a:srgbClr val="000000"/>
                </a:solidFill>
                <a:effectLst/>
                <a:latin typeface="Segoe UI" panose="020B0502040204020203" pitchFamily="34" charset="0"/>
                <a:cs typeface="Segoe UI" panose="020B0502040204020203" pitchFamily="34" charset="0"/>
              </a:rPr>
              <a:t>جتماعية ومادية</a:t>
            </a:r>
            <a:r>
              <a:rPr lang="ar-JO" sz="1600" b="0" i="0" dirty="0">
                <a:solidFill>
                  <a:srgbClr val="000000"/>
                </a:solidFill>
                <a:effectLst/>
                <a:latin typeface="Segoe UI" panose="020B0502040204020203" pitchFamily="34" charset="0"/>
                <a:cs typeface="Segoe UI" panose="020B0502040204020203" pitchFamily="34" charset="0"/>
              </a:rPr>
              <a:t> إذ أن الهدف منه ضمان</a:t>
            </a:r>
            <a:r>
              <a:rPr lang="ar-YE" sz="1600" b="0" i="0" dirty="0">
                <a:solidFill>
                  <a:srgbClr val="000000"/>
                </a:solidFill>
                <a:effectLst/>
                <a:latin typeface="Segoe UI" panose="020B0502040204020203" pitchFamily="34" charset="0"/>
                <a:cs typeface="Segoe UI" panose="020B0502040204020203" pitchFamily="34" charset="0"/>
              </a:rPr>
              <a:t> التماسك بين الأفراد، والجماعات والقدرة على مشاركة الآخرين خبراتهم وأفكارهم ومعرفة حاجاتهم والعمل على تحقيقها وتبادلها.</a:t>
            </a:r>
          </a:p>
          <a:p>
            <a:pPr algn="just" rtl="1" fontAlgn="base">
              <a:lnSpc>
                <a:spcPct val="200000"/>
              </a:lnSpc>
            </a:pPr>
            <a:r>
              <a:rPr lang="ar-JO" sz="1600" b="0" i="0" dirty="0">
                <a:solidFill>
                  <a:srgbClr val="000000"/>
                </a:solidFill>
                <a:effectLst/>
                <a:latin typeface="Segoe UI" panose="020B0502040204020203" pitchFamily="34" charset="0"/>
                <a:cs typeface="Segoe UI" panose="020B0502040204020203" pitchFamily="34" charset="0"/>
              </a:rPr>
              <a:t>و</a:t>
            </a:r>
            <a:r>
              <a:rPr lang="ar-YE" sz="1600" b="0" i="0" dirty="0">
                <a:solidFill>
                  <a:srgbClr val="000000"/>
                </a:solidFill>
                <a:effectLst/>
                <a:latin typeface="Segoe UI" panose="020B0502040204020203" pitchFamily="34" charset="0"/>
                <a:cs typeface="Segoe UI" panose="020B0502040204020203" pitchFamily="34" charset="0"/>
              </a:rPr>
              <a:t>تسعى </a:t>
            </a:r>
            <a:r>
              <a:rPr lang="ar-JO" sz="1600" b="0" i="0" dirty="0">
                <a:solidFill>
                  <a:srgbClr val="000000"/>
                </a:solidFill>
                <a:effectLst/>
                <a:latin typeface="Segoe UI" panose="020B0502040204020203" pitchFamily="34" charset="0"/>
                <a:cs typeface="Segoe UI" panose="020B0502040204020203" pitchFamily="34" charset="0"/>
              </a:rPr>
              <a:t>جميع المؤسسات </a:t>
            </a:r>
            <a:r>
              <a:rPr lang="ar-YE" sz="1600" b="0" i="0" dirty="0">
                <a:solidFill>
                  <a:srgbClr val="000000"/>
                </a:solidFill>
                <a:effectLst/>
                <a:latin typeface="Segoe UI" panose="020B0502040204020203" pitchFamily="34" charset="0"/>
                <a:cs typeface="Segoe UI" panose="020B0502040204020203" pitchFamily="34" charset="0"/>
              </a:rPr>
              <a:t>إلى تحقيق أهدافها بإتباع تنظيم إداري من خلال عملية الاتصال بين مختلف أقسام الإدارة التي تستوجب إتباع أساليب وأشكال مختلفة </a:t>
            </a:r>
            <a:r>
              <a:rPr lang="ar-JO" sz="1600" b="0" i="0" dirty="0">
                <a:solidFill>
                  <a:srgbClr val="000000"/>
                </a:solidFill>
                <a:effectLst/>
                <a:latin typeface="Segoe UI" panose="020B0502040204020203" pitchFamily="34" charset="0"/>
                <a:cs typeface="Segoe UI" panose="020B0502040204020203" pitchFamily="34" charset="0"/>
              </a:rPr>
              <a:t>من</a:t>
            </a:r>
            <a:r>
              <a:rPr lang="ar-YE" sz="1600" b="0" i="0" dirty="0">
                <a:solidFill>
                  <a:srgbClr val="000000"/>
                </a:solidFill>
                <a:effectLst/>
                <a:latin typeface="Segoe UI" panose="020B0502040204020203" pitchFamily="34" charset="0"/>
                <a:cs typeface="Segoe UI" panose="020B0502040204020203" pitchFamily="34" charset="0"/>
              </a:rPr>
              <a:t> الاتصال بين </a:t>
            </a:r>
            <a:r>
              <a:rPr lang="ar-JO" sz="1600" b="0" i="0" dirty="0">
                <a:solidFill>
                  <a:srgbClr val="000000"/>
                </a:solidFill>
                <a:effectLst/>
                <a:latin typeface="Segoe UI" panose="020B0502040204020203" pitchFamily="34" charset="0"/>
                <a:cs typeface="Segoe UI" panose="020B0502040204020203" pitchFamily="34" charset="0"/>
              </a:rPr>
              <a:t>القادة </a:t>
            </a:r>
            <a:r>
              <a:rPr lang="ar-YE" sz="1600" b="0" i="0" dirty="0">
                <a:solidFill>
                  <a:srgbClr val="000000"/>
                </a:solidFill>
                <a:effectLst/>
                <a:latin typeface="Segoe UI" panose="020B0502040204020203" pitchFamily="34" charset="0"/>
                <a:cs typeface="Segoe UI" panose="020B0502040204020203" pitchFamily="34" charset="0"/>
              </a:rPr>
              <a:t> والقائمين على شؤونها لتحقيق أهدافها </a:t>
            </a:r>
            <a:r>
              <a:rPr lang="ar-JO" sz="1600" b="0" i="0" dirty="0">
                <a:solidFill>
                  <a:srgbClr val="000000"/>
                </a:solidFill>
                <a:effectLst/>
                <a:latin typeface="Segoe UI" panose="020B0502040204020203" pitchFamily="34" charset="0"/>
                <a:cs typeface="Segoe UI" panose="020B0502040204020203" pitchFamily="34" charset="0"/>
              </a:rPr>
              <a:t> و</a:t>
            </a:r>
            <a:r>
              <a:rPr lang="ar-YE" sz="1600" b="0" i="0" dirty="0">
                <a:solidFill>
                  <a:srgbClr val="000000"/>
                </a:solidFill>
                <a:effectLst/>
                <a:latin typeface="Segoe UI" panose="020B0502040204020203" pitchFamily="34" charset="0"/>
                <a:cs typeface="Segoe UI" panose="020B0502040204020203" pitchFamily="34" charset="0"/>
              </a:rPr>
              <a:t>استمراريتها وبقائها، وهذا لا يتحقق إلا بفهم جميع الرسائل الاتصالية والتصرف إزائها من جهة أخرى.</a:t>
            </a:r>
          </a:p>
          <a:p>
            <a:pPr algn="just" rtl="1" fontAlgn="base">
              <a:lnSpc>
                <a:spcPct val="200000"/>
              </a:lnSpc>
            </a:pPr>
            <a:r>
              <a:rPr lang="ar-YE" sz="1600" b="0" i="0" dirty="0">
                <a:solidFill>
                  <a:srgbClr val="000000"/>
                </a:solidFill>
                <a:effectLst/>
                <a:latin typeface="Segoe UI" panose="020B0502040204020203" pitchFamily="34" charset="0"/>
                <a:cs typeface="Segoe UI" panose="020B0502040204020203" pitchFamily="34" charset="0"/>
              </a:rPr>
              <a:t>كما أن الاتصال عملية حياتية تمس كل قطاعات المجتمع ، تتمثل في نقل واستقبال المعلومات والفهم من شخص إلى آخر ، أو من جماعة إلى أخرى ، وإن مكونات تلك العملية تتغير من حيث الزمان والمكان وتتغير في المجالات والمواقف المختلفة</a:t>
            </a:r>
            <a:r>
              <a:rPr lang="ar-JO" sz="1600" b="0" i="0" dirty="0">
                <a:solidFill>
                  <a:srgbClr val="000000"/>
                </a:solidFill>
                <a:effectLst/>
                <a:latin typeface="Segoe UI" panose="020B0502040204020203" pitchFamily="34" charset="0"/>
                <a:cs typeface="Segoe UI" panose="020B0502040204020203" pitchFamily="34" charset="0"/>
              </a:rPr>
              <a:t>.</a:t>
            </a:r>
            <a:endParaRPr lang="ar-JO" kern="100" dirty="0">
              <a:latin typeface="Segoe UI" panose="020B0502040204020203" pitchFamily="34" charset="0"/>
              <a:cs typeface="Segoe UI" panose="020B0502040204020203" pitchFamily="34" charset="0"/>
            </a:endParaRPr>
          </a:p>
          <a:p>
            <a:pPr marL="0" marR="0" algn="just" rtl="1">
              <a:lnSpc>
                <a:spcPct val="200000"/>
              </a:lnSpc>
              <a:spcBef>
                <a:spcPts val="0"/>
              </a:spcBef>
              <a:spcAft>
                <a:spcPts val="800"/>
              </a:spcAft>
            </a:pPr>
            <a:r>
              <a:rPr lang="ar-JO" kern="100" dirty="0">
                <a:latin typeface="Segoe UI" panose="020B0502040204020203" pitchFamily="34" charset="0"/>
                <a:cs typeface="Segoe UI" panose="020B0502040204020203" pitchFamily="34" charset="0"/>
              </a:rPr>
              <a:t>فما المقصود ب</a:t>
            </a:r>
            <a:r>
              <a:rPr lang="ar-YE" u="sng" kern="100" dirty="0">
                <a:solidFill>
                  <a:srgbClr val="00B0F0"/>
                </a:solidFill>
                <a:latin typeface="Segoe UI" panose="020B0502040204020203" pitchFamily="34" charset="0"/>
                <a:cs typeface="Segoe UI" panose="020B0502040204020203" pitchFamily="34" charset="0"/>
              </a:rPr>
              <a:t>مفهوم الاتصال </a:t>
            </a:r>
            <a:r>
              <a:rPr lang="ar-JO" u="sng" kern="100" dirty="0">
                <a:solidFill>
                  <a:srgbClr val="00B0F0"/>
                </a:solidFill>
                <a:latin typeface="Segoe UI" panose="020B0502040204020203" pitchFamily="34" charset="0"/>
                <a:cs typeface="Segoe UI" panose="020B0502040204020203" pitchFamily="34" charset="0"/>
              </a:rPr>
              <a:t>التنظيمي؟</a:t>
            </a:r>
            <a:endParaRPr lang="en-US" u="sng" kern="100" dirty="0">
              <a:solidFill>
                <a:srgbClr val="00B0F0"/>
              </a:solidFill>
              <a:latin typeface="Segoe UI" panose="020B0502040204020203"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xmlns="" id="{6E3B1E15-BB36-DE4E-EF40-6D0C7EB65B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518316"/>
            <a:ext cx="2381250" cy="146160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49318"/>
    </mc:Choice>
    <mc:Fallback xmlns="">
      <p:transition advTm="14931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07502" y="1325323"/>
            <a:ext cx="7674964" cy="4258217"/>
          </a:xfrm>
          <a:prstGeom prst="rect">
            <a:avLst/>
          </a:prstGeom>
          <a:solidFill>
            <a:schemeClr val="bg1"/>
          </a:solidFill>
        </p:spPr>
        <p:txBody>
          <a:bodyPr wrap="square" rtlCol="0">
            <a:spAutoFit/>
          </a:bodyPr>
          <a:lstStyle/>
          <a:p>
            <a:pPr marR="0" algn="ctr">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Segoe UI" panose="020B0502040204020203" pitchFamily="34" charset="0"/>
                <a:cs typeface="Segoe UI" panose="020B0502040204020203" pitchFamily="34" charset="0"/>
              </a:rPr>
              <a:t>نتاجات المحاضرة الثانية</a:t>
            </a:r>
          </a:p>
          <a:p>
            <a:pPr marL="285750" marR="0" indent="-285750" algn="ctr" rtl="1">
              <a:lnSpc>
                <a:spcPct val="20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solidFill>
                  <a:srgbClr val="00B0F0"/>
                </a:solidFill>
                <a:latin typeface="Segoe UI" panose="020B0502040204020203" pitchFamily="34" charset="0"/>
                <a:cs typeface="Segoe UI" panose="020B0502040204020203" pitchFamily="34" charset="0"/>
              </a:rPr>
              <a:t>مفهوم الاتصال التنظيمي</a:t>
            </a:r>
          </a:p>
          <a:p>
            <a:pPr marL="285750" marR="0" indent="-285750" algn="ctr" rtl="1">
              <a:lnSpc>
                <a:spcPct val="20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solidFill>
                  <a:srgbClr val="00B0F0"/>
                </a:solidFill>
                <a:latin typeface="Segoe UI" panose="020B0502040204020203" pitchFamily="34" charset="0"/>
                <a:cs typeface="Segoe UI" panose="020B0502040204020203" pitchFamily="34" charset="0"/>
              </a:rPr>
              <a:t>مبادئ الاتصال التنظيمي</a:t>
            </a:r>
          </a:p>
          <a:p>
            <a:pPr marL="285750" marR="0" indent="-285750" algn="ctr" rtl="1">
              <a:lnSpc>
                <a:spcPct val="20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solidFill>
                  <a:srgbClr val="00B0F0"/>
                </a:solidFill>
                <a:latin typeface="Segoe UI" panose="020B0502040204020203" pitchFamily="34" charset="0"/>
                <a:cs typeface="Segoe UI" panose="020B0502040204020203" pitchFamily="34" charset="0"/>
              </a:rPr>
              <a:t>أهمية الاتصال التنظيمي</a:t>
            </a:r>
          </a:p>
          <a:p>
            <a:pPr marL="285750" marR="0" indent="-285750" algn="ctr" rtl="1">
              <a:lnSpc>
                <a:spcPct val="20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solidFill>
                  <a:srgbClr val="00B0F0"/>
                </a:solidFill>
                <a:latin typeface="Segoe UI" panose="020B0502040204020203" pitchFamily="34" charset="0"/>
                <a:cs typeface="Segoe UI" panose="020B0502040204020203" pitchFamily="34" charset="0"/>
              </a:rPr>
              <a:t>وسائل الاتصال التنظيمي</a:t>
            </a:r>
          </a:p>
          <a:p>
            <a:pPr marL="285750" marR="0" indent="-285750" algn="ctr" rtl="1">
              <a:lnSpc>
                <a:spcPct val="20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solidFill>
                  <a:srgbClr val="00B0F0"/>
                </a:solidFill>
                <a:latin typeface="Segoe UI" panose="020B0502040204020203" pitchFamily="34" charset="0"/>
                <a:cs typeface="Segoe UI" panose="020B0502040204020203" pitchFamily="34" charset="0"/>
              </a:rPr>
              <a:t>أنواع الاتصال التنظيمي</a:t>
            </a:r>
          </a:p>
          <a:p>
            <a:pPr marL="285750" marR="0" indent="-285750" algn="ctr" rtl="1">
              <a:lnSpc>
                <a:spcPct val="20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solidFill>
                  <a:srgbClr val="00B0F0"/>
                </a:solidFill>
                <a:latin typeface="Segoe UI" panose="020B0502040204020203" pitchFamily="34" charset="0"/>
                <a:cs typeface="Segoe UI" panose="020B0502040204020203" pitchFamily="34" charset="0"/>
              </a:rPr>
              <a:t>معيقات الاتصال التنظيمي</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xmlns="" id="{65338721-AF5B-323E-F514-AAC3788D04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89854" y="1325323"/>
            <a:ext cx="3105150" cy="425821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3554"/>
    </mc:Choice>
    <mc:Fallback xmlns="">
      <p:transition spd="slow" advTm="14355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71045" y="734041"/>
            <a:ext cx="8417320" cy="400110"/>
          </a:xfrm>
          <a:prstGeom prst="rect">
            <a:avLst/>
          </a:prstGeom>
          <a:noFill/>
        </p:spPr>
        <p:txBody>
          <a:bodyPr wrap="square" rtlCol="0">
            <a:spAutoFit/>
          </a:bodyPr>
          <a:lstStyle/>
          <a:p>
            <a:pPr algn="ctr"/>
            <a:r>
              <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الاتصال التنظيمي</a:t>
            </a:r>
            <a:endParaRPr lang="en-US" sz="2000" b="1" dirty="0">
              <a:solidFill>
                <a:srgbClr val="00B0F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xmlns="" id="{71AFC805-1B9D-BFE7-0243-317274C5587C}"/>
              </a:ext>
            </a:extLst>
          </p:cNvPr>
          <p:cNvSpPr/>
          <p:nvPr/>
        </p:nvSpPr>
        <p:spPr>
          <a:xfrm>
            <a:off x="944380" y="1201134"/>
            <a:ext cx="10702977" cy="495230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742950" lvl="1" indent="-285750" algn="r" rtl="1">
              <a:lnSpc>
                <a:spcPct val="150000"/>
              </a:lnSpc>
              <a:buFont typeface="Wingdings" panose="05000000000000000000" pitchFamily="2" charset="2"/>
              <a:buChar char="v"/>
            </a:pPr>
            <a:endParaRPr lang="ar-JO" b="0" i="0" dirty="0">
              <a:solidFill>
                <a:srgbClr val="333333"/>
              </a:solidFill>
              <a:effectLst/>
              <a:latin typeface="Segoe UI" panose="020B0502040204020203" pitchFamily="34" charset="0"/>
              <a:cs typeface="Segoe UI" panose="020B0502040204020203" pitchFamily="34" charset="0"/>
            </a:endParaRPr>
          </a:p>
          <a:p>
            <a:pPr marL="742950" lvl="1" indent="-285750" algn="r" rtl="1">
              <a:lnSpc>
                <a:spcPct val="150000"/>
              </a:lnSpc>
              <a:buFont typeface="Wingdings" panose="05000000000000000000" pitchFamily="2" charset="2"/>
              <a:buChar char="v"/>
            </a:pPr>
            <a:r>
              <a:rPr lang="ar-JO" b="0" i="0" dirty="0">
                <a:solidFill>
                  <a:srgbClr val="333333"/>
                </a:solidFill>
                <a:effectLst/>
                <a:latin typeface="Segoe UI" panose="020B0502040204020203" pitchFamily="34" charset="0"/>
                <a:cs typeface="Segoe UI" panose="020B0502040204020203" pitchFamily="34" charset="0"/>
              </a:rPr>
              <a:t>تتعلق </a:t>
            </a:r>
            <a:r>
              <a:rPr lang="ar-JO" b="0" i="0" u="sng" dirty="0">
                <a:solidFill>
                  <a:srgbClr val="333333"/>
                </a:solidFill>
                <a:effectLst/>
                <a:latin typeface="Segoe UI" panose="020B0502040204020203" pitchFamily="34" charset="0"/>
                <a:cs typeface="Segoe UI" panose="020B0502040204020203" pitchFamily="34" charset="0"/>
              </a:rPr>
              <a:t>الاتصالات التنظيمية بالاتصالات التي تتم في المنظمات</a:t>
            </a:r>
          </a:p>
          <a:p>
            <a:pPr marL="742950" lvl="1" indent="-285750" algn="r" rtl="1">
              <a:lnSpc>
                <a:spcPct val="150000"/>
              </a:lnSpc>
              <a:buFont typeface="Wingdings" panose="05000000000000000000" pitchFamily="2" charset="2"/>
              <a:buChar char="v"/>
            </a:pPr>
            <a:r>
              <a:rPr lang="ar-JO" b="0" i="0" dirty="0">
                <a:solidFill>
                  <a:srgbClr val="333333"/>
                </a:solidFill>
                <a:effectLst/>
                <a:latin typeface="Segoe UI" panose="020B0502040204020203" pitchFamily="34" charset="0"/>
                <a:cs typeface="Segoe UI" panose="020B0502040204020203" pitchFamily="34" charset="0"/>
              </a:rPr>
              <a:t>تتكون كلمة الاتصالات التنظيمية مصطلحين أولهما: الاتصال والثاني التنظيمي فما المقصود بهما ثم ما المقصود بــِ ( الاتصال التنظيمي)</a:t>
            </a:r>
          </a:p>
          <a:p>
            <a:pPr lvl="1" algn="r" rtl="1">
              <a:lnSpc>
                <a:spcPct val="150000"/>
              </a:lnSpc>
            </a:pPr>
            <a:r>
              <a:rPr lang="ar-JO" b="0" i="0" dirty="0">
                <a:solidFill>
                  <a:srgbClr val="333333"/>
                </a:solidFill>
                <a:effectLst/>
                <a:latin typeface="Segoe UI" panose="020B0502040204020203" pitchFamily="34" charset="0"/>
                <a:cs typeface="Segoe UI" panose="020B0502040204020203" pitchFamily="34" charset="0"/>
              </a:rPr>
              <a:t>1- </a:t>
            </a:r>
            <a:r>
              <a:rPr lang="ar-YE" b="1" i="0" dirty="0">
                <a:solidFill>
                  <a:srgbClr val="333333"/>
                </a:solidFill>
                <a:effectLst/>
                <a:latin typeface="Segoe UI" panose="020B0502040204020203" pitchFamily="34" charset="0"/>
                <a:cs typeface="Segoe UI" panose="020B0502040204020203" pitchFamily="34" charset="0"/>
              </a:rPr>
              <a:t>الاتصال</a:t>
            </a:r>
            <a:r>
              <a:rPr lang="ar-JO" b="0" i="0" dirty="0">
                <a:solidFill>
                  <a:srgbClr val="333333"/>
                </a:solidFill>
                <a:effectLst/>
                <a:latin typeface="Segoe UI" panose="020B0502040204020203" pitchFamily="34" charset="0"/>
                <a:cs typeface="Segoe UI" panose="020B0502040204020203" pitchFamily="34" charset="0"/>
              </a:rPr>
              <a:t>:</a:t>
            </a:r>
            <a:r>
              <a:rPr lang="ar-YE" b="0" i="0" dirty="0">
                <a:solidFill>
                  <a:srgbClr val="333333"/>
                </a:solidFill>
                <a:effectLst/>
                <a:latin typeface="Segoe UI" panose="020B0502040204020203" pitchFamily="34" charset="0"/>
                <a:cs typeface="Segoe UI" panose="020B0502040204020203" pitchFamily="34" charset="0"/>
              </a:rPr>
              <a:t> هو عملية إنتاجٍ ونقلٍ للمعلومات وتبادلٍ للأفكار والآراء والمشاعر من </a:t>
            </a:r>
            <a:r>
              <a:rPr lang="ar-JO" b="0" i="0" dirty="0">
                <a:solidFill>
                  <a:srgbClr val="333333"/>
                </a:solidFill>
                <a:effectLst/>
                <a:latin typeface="Segoe UI" panose="020B0502040204020203" pitchFamily="34" charset="0"/>
                <a:cs typeface="Segoe UI" panose="020B0502040204020203" pitchFamily="34" charset="0"/>
              </a:rPr>
              <a:t>شخص لآخر أو لمجموعة أشخاص </a:t>
            </a:r>
            <a:r>
              <a:rPr lang="ar-YE" b="0" i="0" dirty="0">
                <a:solidFill>
                  <a:srgbClr val="333333"/>
                </a:solidFill>
                <a:effectLst/>
                <a:latin typeface="Segoe UI" panose="020B0502040204020203" pitchFamily="34" charset="0"/>
                <a:cs typeface="Segoe UI" panose="020B0502040204020203" pitchFamily="34" charset="0"/>
              </a:rPr>
              <a:t>؛ بهدف </a:t>
            </a:r>
            <a:r>
              <a:rPr lang="ar-YE" dirty="0">
                <a:solidFill>
                  <a:srgbClr val="333333"/>
                </a:solidFill>
                <a:latin typeface="Segoe UI" panose="020B0502040204020203" pitchFamily="34" charset="0"/>
                <a:cs typeface="Segoe UI" panose="020B0502040204020203" pitchFamily="34" charset="0"/>
              </a:rPr>
              <a:t>التأثير فيه</a:t>
            </a:r>
            <a:r>
              <a:rPr lang="ar-JO" dirty="0">
                <a:solidFill>
                  <a:srgbClr val="333333"/>
                </a:solidFill>
                <a:latin typeface="Segoe UI" panose="020B0502040204020203" pitchFamily="34" charset="0"/>
                <a:cs typeface="Segoe UI" panose="020B0502040204020203" pitchFamily="34" charset="0"/>
              </a:rPr>
              <a:t>م</a:t>
            </a:r>
            <a:r>
              <a:rPr lang="ar-YE" dirty="0">
                <a:solidFill>
                  <a:srgbClr val="333333"/>
                </a:solidFill>
                <a:latin typeface="Segoe UI" panose="020B0502040204020203" pitchFamily="34" charset="0"/>
                <a:cs typeface="Segoe UI" panose="020B0502040204020203" pitchFamily="34" charset="0"/>
              </a:rPr>
              <a:t> وبأفكاره</a:t>
            </a:r>
            <a:r>
              <a:rPr lang="ar-JO" dirty="0">
                <a:solidFill>
                  <a:srgbClr val="333333"/>
                </a:solidFill>
                <a:latin typeface="Segoe UI" panose="020B0502040204020203" pitchFamily="34" charset="0"/>
                <a:cs typeface="Segoe UI" panose="020B0502040204020203" pitchFamily="34" charset="0"/>
              </a:rPr>
              <a:t>م</a:t>
            </a:r>
            <a:r>
              <a:rPr lang="ar-YE" dirty="0">
                <a:solidFill>
                  <a:srgbClr val="333333"/>
                </a:solidFill>
                <a:latin typeface="Segoe UI" panose="020B0502040204020203" pitchFamily="34" charset="0"/>
                <a:cs typeface="Segoe UI" panose="020B0502040204020203" pitchFamily="34" charset="0"/>
              </a:rPr>
              <a:t> وإحداث استجابة</a:t>
            </a:r>
            <a:r>
              <a:rPr lang="ar-JO" dirty="0">
                <a:solidFill>
                  <a:srgbClr val="333333"/>
                </a:solidFill>
                <a:latin typeface="Segoe UI" panose="020B0502040204020203" pitchFamily="34" charset="0"/>
                <a:cs typeface="Segoe UI" panose="020B0502040204020203" pitchFamily="34" charset="0"/>
              </a:rPr>
              <a:t> عبر وسائل اتصال متنوعة لتحقيق الهدف من الاتصال.</a:t>
            </a:r>
          </a:p>
          <a:p>
            <a:pPr lvl="1" algn="r" rtl="1">
              <a:lnSpc>
                <a:spcPct val="150000"/>
              </a:lnSpc>
            </a:pPr>
            <a:r>
              <a:rPr lang="ar-JO" dirty="0">
                <a:solidFill>
                  <a:srgbClr val="333333"/>
                </a:solidFill>
                <a:latin typeface="Segoe UI" panose="020B0502040204020203" pitchFamily="34" charset="0"/>
                <a:cs typeface="Segoe UI" panose="020B0502040204020203" pitchFamily="34" charset="0"/>
              </a:rPr>
              <a:t>2- </a:t>
            </a:r>
            <a:r>
              <a:rPr lang="ar-JO" b="1" dirty="0">
                <a:solidFill>
                  <a:schemeClr val="tx1"/>
                </a:solidFill>
                <a:latin typeface="Segoe UI" panose="020B0502040204020203" pitchFamily="34" charset="0"/>
                <a:cs typeface="Segoe UI" panose="020B0502040204020203" pitchFamily="34" charset="0"/>
              </a:rPr>
              <a:t>التنظيم</a:t>
            </a:r>
            <a:r>
              <a:rPr lang="ar-JO" dirty="0">
                <a:solidFill>
                  <a:srgbClr val="333333"/>
                </a:solidFill>
                <a:latin typeface="Segoe UI" panose="020B0502040204020203" pitchFamily="34" charset="0"/>
                <a:cs typeface="Segoe UI" panose="020B0502040204020203" pitchFamily="34" charset="0"/>
              </a:rPr>
              <a:t>: </a:t>
            </a:r>
            <a:r>
              <a:rPr lang="ar-SA" dirty="0">
                <a:solidFill>
                  <a:srgbClr val="333333"/>
                </a:solidFill>
                <a:latin typeface="Segoe UI" panose="020B0502040204020203" pitchFamily="34" charset="0"/>
                <a:cs typeface="Segoe UI" panose="020B0502040204020203" pitchFamily="34" charset="0"/>
              </a:rPr>
              <a:t>هو مجموعة مرتبة ومدربة من </a:t>
            </a:r>
            <a:r>
              <a:rPr lang="ar-JO" dirty="0">
                <a:solidFill>
                  <a:srgbClr val="333333"/>
                </a:solidFill>
                <a:latin typeface="Segoe UI" panose="020B0502040204020203" pitchFamily="34" charset="0"/>
                <a:cs typeface="Segoe UI" panose="020B0502040204020203" pitchFamily="34" charset="0"/>
              </a:rPr>
              <a:t>الأ</a:t>
            </a:r>
            <a:r>
              <a:rPr lang="ar-SA" dirty="0">
                <a:solidFill>
                  <a:srgbClr val="333333"/>
                </a:solidFill>
                <a:latin typeface="Segoe UI" panose="020B0502040204020203" pitchFamily="34" charset="0"/>
                <a:cs typeface="Segoe UI" panose="020B0502040204020203" pitchFamily="34" charset="0"/>
              </a:rPr>
              <a:t>شخاص </a:t>
            </a:r>
            <a:r>
              <a:rPr lang="ar-JO" dirty="0">
                <a:solidFill>
                  <a:srgbClr val="333333"/>
                </a:solidFill>
                <a:latin typeface="Segoe UI" panose="020B0502040204020203" pitchFamily="34" charset="0"/>
                <a:cs typeface="Segoe UI" panose="020B0502040204020203" pitchFamily="34" charset="0"/>
              </a:rPr>
              <a:t>يقومون </a:t>
            </a:r>
            <a:r>
              <a:rPr lang="ar-SA" dirty="0">
                <a:solidFill>
                  <a:srgbClr val="333333"/>
                </a:solidFill>
                <a:latin typeface="Segoe UI" panose="020B0502040204020203" pitchFamily="34" charset="0"/>
                <a:cs typeface="Segoe UI" panose="020B0502040204020203" pitchFamily="34" charset="0"/>
              </a:rPr>
              <a:t>بعمل مشترك، بحيث يفهم بعضهم البعض عن طريق </a:t>
            </a:r>
            <a:r>
              <a:rPr lang="ar-JO" dirty="0">
                <a:solidFill>
                  <a:srgbClr val="333333"/>
                </a:solidFill>
                <a:latin typeface="Segoe UI" panose="020B0502040204020203" pitchFamily="34" charset="0"/>
                <a:cs typeface="Segoe UI" panose="020B0502040204020203" pitchFamily="34" charset="0"/>
              </a:rPr>
              <a:t>اشتراكهم </a:t>
            </a:r>
            <a:r>
              <a:rPr lang="ar-SA" dirty="0">
                <a:solidFill>
                  <a:srgbClr val="333333"/>
                </a:solidFill>
                <a:latin typeface="Segoe UI" panose="020B0502040204020203" pitchFamily="34" charset="0"/>
                <a:cs typeface="Segoe UI" panose="020B0502040204020203" pitchFamily="34" charset="0"/>
              </a:rPr>
              <a:t>جميعا في معلومات معينة بحيث تربطهم وحدة</a:t>
            </a:r>
            <a:r>
              <a:rPr lang="ar-JO" dirty="0">
                <a:solidFill>
                  <a:srgbClr val="333333"/>
                </a:solidFill>
                <a:latin typeface="Segoe UI" panose="020B0502040204020203" pitchFamily="34" charset="0"/>
                <a:cs typeface="Segoe UI" panose="020B0502040204020203" pitchFamily="34" charset="0"/>
              </a:rPr>
              <a:t> الأهداف </a:t>
            </a:r>
            <a:r>
              <a:rPr lang="ar-SA" dirty="0">
                <a:solidFill>
                  <a:srgbClr val="333333"/>
                </a:solidFill>
                <a:latin typeface="Segoe UI" panose="020B0502040204020203" pitchFamily="34" charset="0"/>
                <a:cs typeface="Segoe UI" panose="020B0502040204020203" pitchFamily="34" charset="0"/>
              </a:rPr>
              <a:t>والمصلحة، ويظهر ذلك من خالل استعدادهم التام لطاعة من يتولى قيادتهم</a:t>
            </a:r>
            <a:r>
              <a:rPr lang="ar-JO" dirty="0">
                <a:solidFill>
                  <a:srgbClr val="333333"/>
                </a:solidFill>
                <a:latin typeface="Segoe UI" panose="020B0502040204020203" pitchFamily="34" charset="0"/>
                <a:cs typeface="Segoe UI" panose="020B0502040204020203" pitchFamily="34" charset="0"/>
              </a:rPr>
              <a:t>.</a:t>
            </a:r>
            <a:r>
              <a:rPr lang="ar-SA" dirty="0">
                <a:solidFill>
                  <a:srgbClr val="333333"/>
                </a:solidFill>
                <a:latin typeface="Segoe UI" panose="020B0502040204020203" pitchFamily="34" charset="0"/>
                <a:cs typeface="Segoe UI" panose="020B0502040204020203" pitchFamily="34" charset="0"/>
              </a:rPr>
              <a:t> </a:t>
            </a:r>
            <a:r>
              <a:rPr lang="ar-YE" dirty="0">
                <a:solidFill>
                  <a:srgbClr val="333333"/>
                </a:solidFill>
                <a:latin typeface="Segoe UI" panose="020B0502040204020203" pitchFamily="34" charset="0"/>
                <a:cs typeface="Segoe UI" panose="020B0502040204020203" pitchFamily="34" charset="0"/>
              </a:rPr>
              <a:t>نه </a:t>
            </a:r>
            <a:endParaRPr lang="ar-JO" dirty="0">
              <a:solidFill>
                <a:srgbClr val="333333"/>
              </a:solidFill>
              <a:latin typeface="Segoe UI" panose="020B0502040204020203" pitchFamily="34" charset="0"/>
              <a:cs typeface="Segoe UI" panose="020B0502040204020203" pitchFamily="34" charset="0"/>
            </a:endParaRPr>
          </a:p>
          <a:p>
            <a:pPr lvl="1" algn="r" rtl="1">
              <a:lnSpc>
                <a:spcPct val="150000"/>
              </a:lnSpc>
            </a:pPr>
            <a:r>
              <a:rPr lang="ar-JO" dirty="0">
                <a:solidFill>
                  <a:srgbClr val="333333"/>
                </a:solidFill>
                <a:latin typeface="Segoe UI" panose="020B0502040204020203" pitchFamily="34" charset="0"/>
                <a:cs typeface="Segoe UI" panose="020B0502040204020203" pitchFamily="34" charset="0"/>
              </a:rPr>
              <a:t>3-</a:t>
            </a:r>
            <a:r>
              <a:rPr lang="ar-SA" b="1" dirty="0">
                <a:solidFill>
                  <a:srgbClr val="333333"/>
                </a:solidFill>
                <a:latin typeface="Segoe UI" panose="020B0502040204020203" pitchFamily="34" charset="0"/>
                <a:cs typeface="Segoe UI" panose="020B0502040204020203" pitchFamily="34" charset="0"/>
              </a:rPr>
              <a:t>المنظمة</a:t>
            </a:r>
            <a:r>
              <a:rPr lang="ar-JO" b="1" dirty="0">
                <a:solidFill>
                  <a:srgbClr val="333333"/>
                </a:solidFill>
                <a:latin typeface="Segoe UI" panose="020B0502040204020203" pitchFamily="34" charset="0"/>
                <a:cs typeface="Segoe UI" panose="020B0502040204020203" pitchFamily="34" charset="0"/>
              </a:rPr>
              <a:t>/</a:t>
            </a:r>
            <a:r>
              <a:rPr lang="ar-SA" b="1" dirty="0">
                <a:solidFill>
                  <a:srgbClr val="333333"/>
                </a:solidFill>
                <a:latin typeface="Segoe UI" panose="020B0502040204020203" pitchFamily="34" charset="0"/>
                <a:cs typeface="Segoe UI" panose="020B0502040204020203" pitchFamily="34" charset="0"/>
              </a:rPr>
              <a:t>المؤسس</a:t>
            </a:r>
            <a:r>
              <a:rPr lang="ar-JO" b="1" dirty="0">
                <a:solidFill>
                  <a:srgbClr val="333333"/>
                </a:solidFill>
                <a:latin typeface="Segoe UI" panose="020B0502040204020203" pitchFamily="34" charset="0"/>
                <a:cs typeface="Segoe UI" panose="020B0502040204020203" pitchFamily="34" charset="0"/>
              </a:rPr>
              <a:t>ة </a:t>
            </a:r>
            <a:r>
              <a:rPr lang="ar-JO" dirty="0">
                <a:solidFill>
                  <a:srgbClr val="333333"/>
                </a:solidFill>
                <a:latin typeface="Segoe UI" panose="020B0502040204020203" pitchFamily="34" charset="0"/>
                <a:cs typeface="Segoe UI" panose="020B0502040204020203" pitchFamily="34" charset="0"/>
              </a:rPr>
              <a:t>: </a:t>
            </a:r>
            <a:r>
              <a:rPr lang="ar-SA" dirty="0">
                <a:solidFill>
                  <a:srgbClr val="333333"/>
                </a:solidFill>
                <a:latin typeface="Segoe UI" panose="020B0502040204020203" pitchFamily="34" charset="0"/>
                <a:cs typeface="Segoe UI" panose="020B0502040204020203" pitchFamily="34" charset="0"/>
              </a:rPr>
              <a:t>هي كيان أو ترتيب اجتماعي يتم تشكيله بطريقة مقصودة </a:t>
            </a:r>
            <a:r>
              <a:rPr lang="ar-JO" dirty="0">
                <a:solidFill>
                  <a:srgbClr val="333333"/>
                </a:solidFill>
                <a:latin typeface="Segoe UI" panose="020B0502040204020203" pitchFamily="34" charset="0"/>
                <a:cs typeface="Segoe UI" panose="020B0502040204020203" pitchFamily="34" charset="0"/>
              </a:rPr>
              <a:t>وله حدود واضحة </a:t>
            </a:r>
            <a:r>
              <a:rPr lang="ar-SA" dirty="0">
                <a:solidFill>
                  <a:srgbClr val="333333"/>
                </a:solidFill>
                <a:latin typeface="Segoe UI" panose="020B0502040204020203" pitchFamily="34" charset="0"/>
                <a:cs typeface="Segoe UI" panose="020B0502040204020203" pitchFamily="34" charset="0"/>
              </a:rPr>
              <a:t>لتحقيق أهداف جماعية مشتركة من خالل طابع بنائي وممارسات إدارية</a:t>
            </a:r>
            <a:r>
              <a:rPr lang="ar-JO" kern="0" dirty="0">
                <a:solidFill>
                  <a:schemeClr val="tx1"/>
                </a:solidFill>
                <a:latin typeface="Segoe UI" panose="020B0502040204020203" pitchFamily="34" charset="0"/>
                <a:cs typeface="Segoe UI" panose="020B0502040204020203" pitchFamily="34" charset="0"/>
              </a:rPr>
              <a:t>.</a:t>
            </a:r>
            <a:r>
              <a:rPr lang="ar-YE" kern="0" dirty="0">
                <a:solidFill>
                  <a:schemeClr val="tx1"/>
                </a:solidFill>
                <a:latin typeface="Segoe UI" panose="020B0502040204020203" pitchFamily="34" charset="0"/>
                <a:cs typeface="Segoe UI" panose="020B0502040204020203" pitchFamily="34" charset="0"/>
              </a:rPr>
              <a:t/>
            </a:r>
            <a:br>
              <a:rPr lang="ar-YE" kern="0" dirty="0">
                <a:solidFill>
                  <a:schemeClr val="tx1"/>
                </a:solidFill>
                <a:latin typeface="Segoe UI" panose="020B0502040204020203" pitchFamily="34" charset="0"/>
                <a:cs typeface="Segoe UI" panose="020B0502040204020203" pitchFamily="34" charset="0"/>
              </a:rPr>
            </a:br>
            <a:r>
              <a:rPr lang="ar-YE" dirty="0">
                <a:solidFill>
                  <a:schemeClr val="tx1"/>
                </a:solidFill>
                <a:latin typeface="Segoe UI" panose="020B0502040204020203" pitchFamily="34" charset="0"/>
                <a:cs typeface="Segoe UI" panose="020B0502040204020203" pitchFamily="34" charset="0"/>
              </a:rPr>
              <a:t/>
            </a:r>
            <a:br>
              <a:rPr lang="ar-YE" dirty="0">
                <a:solidFill>
                  <a:schemeClr val="tx1"/>
                </a:solidFill>
                <a:latin typeface="Segoe UI" panose="020B0502040204020203" pitchFamily="34" charset="0"/>
                <a:cs typeface="Segoe UI" panose="020B0502040204020203" pitchFamily="34" charset="0"/>
              </a:rPr>
            </a:br>
            <a:endParaRPr lang="ar-YE" sz="1600" kern="100" dirty="0">
              <a:solidFill>
                <a:schemeClr val="tx1"/>
              </a:solidFill>
              <a:latin typeface="Segoe UI" panose="020B0502040204020203" pitchFamily="34" charset="0"/>
              <a:cs typeface="Segoe UI" panose="020B0502040204020203"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13667"/>
    </mc:Choice>
    <mc:Fallback xmlns="">
      <p:transition spd="slow" advTm="11366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xmlns="" id="{6199EBCB-7B72-8BD8-C40E-AFF383964031}"/>
              </a:ext>
            </a:extLst>
          </p:cNvPr>
          <p:cNvSpPr txBox="1"/>
          <p:nvPr/>
        </p:nvSpPr>
        <p:spPr>
          <a:xfrm>
            <a:off x="5408971" y="737745"/>
            <a:ext cx="3095452" cy="400110"/>
          </a:xfrm>
          <a:prstGeom prst="rect">
            <a:avLst/>
          </a:prstGeom>
          <a:noFill/>
        </p:spPr>
        <p:txBody>
          <a:bodyPr wrap="square">
            <a:spAutoFit/>
          </a:bodyPr>
          <a:lstStyle/>
          <a:p>
            <a:r>
              <a:rPr lang="ar-JO" sz="2000" dirty="0">
                <a:solidFill>
                  <a:srgbClr val="00B0F0"/>
                </a:solidFill>
                <a:latin typeface="Segoe UI" panose="020B0502040204020203" pitchFamily="34" charset="0"/>
                <a:cs typeface="Segoe UI" panose="020B0502040204020203" pitchFamily="34" charset="0"/>
              </a:rPr>
              <a:t>الاتصال التنظيمي</a:t>
            </a:r>
            <a:endParaRPr lang="en-US" sz="2000" dirty="0">
              <a:solidFill>
                <a:srgbClr val="00B0F0"/>
              </a:solidFill>
              <a:latin typeface="Segoe UI" panose="020B0502040204020203" pitchFamily="34" charset="0"/>
              <a:cs typeface="Segoe UI" panose="020B0502040204020203" pitchFamily="34" charset="0"/>
            </a:endParaRPr>
          </a:p>
        </p:txBody>
      </p:sp>
      <p:sp>
        <p:nvSpPr>
          <p:cNvPr id="15" name="TextBox 14">
            <a:extLst>
              <a:ext uri="{FF2B5EF4-FFF2-40B4-BE49-F238E27FC236}">
                <a16:creationId xmlns:a16="http://schemas.microsoft.com/office/drawing/2014/main" xmlns="" id="{65037DF1-D33B-3621-58C9-E2C15FCC5169}"/>
              </a:ext>
            </a:extLst>
          </p:cNvPr>
          <p:cNvSpPr txBox="1"/>
          <p:nvPr/>
        </p:nvSpPr>
        <p:spPr>
          <a:xfrm>
            <a:off x="779488" y="1452952"/>
            <a:ext cx="11257613" cy="4418646"/>
          </a:xfrm>
          <a:prstGeom prst="rect">
            <a:avLst/>
          </a:prstGeom>
          <a:solidFill>
            <a:schemeClr val="bg1"/>
          </a:solidFill>
        </p:spPr>
        <p:txBody>
          <a:bodyPr wrap="square" rtlCol="0">
            <a:spAutoFit/>
          </a:bodyPr>
          <a:lstStyle/>
          <a:p>
            <a:pPr algn="just" rtl="1">
              <a:lnSpc>
                <a:spcPct val="200000"/>
              </a:lnSpc>
            </a:pPr>
            <a:endParaRPr lang="ar-JO" sz="1600" dirty="0">
              <a:latin typeface="Segoe UI" panose="020B0502040204020203" pitchFamily="34" charset="0"/>
              <a:ea typeface="Simplified Arabic" panose="02020603050405020304" pitchFamily="18" charset="-78"/>
              <a:cs typeface="Segoe UI" panose="020B0502040204020203" pitchFamily="34" charset="0"/>
            </a:endParaRPr>
          </a:p>
          <a:p>
            <a:pPr algn="just" rtl="1">
              <a:lnSpc>
                <a:spcPct val="200000"/>
              </a:lnSpc>
            </a:pPr>
            <a:r>
              <a:rPr lang="ar-JO" sz="1600" dirty="0">
                <a:latin typeface="Segoe UI" panose="020B0502040204020203" pitchFamily="34" charset="0"/>
                <a:ea typeface="Simplified Arabic" panose="02020603050405020304" pitchFamily="18" charset="-78"/>
                <a:cs typeface="Segoe UI" panose="020B0502040204020203" pitchFamily="34" charset="0"/>
              </a:rPr>
              <a:t>مفهوم الاتصال التنظيمي :</a:t>
            </a:r>
            <a:endParaRPr lang="ar-JO" sz="1600" dirty="0">
              <a:effectLst/>
              <a:latin typeface="Segoe UI" panose="020B0502040204020203" pitchFamily="34" charset="0"/>
              <a:ea typeface="Simplified Arabic" panose="02020603050405020304" pitchFamily="18" charset="-78"/>
              <a:cs typeface="Segoe UI" panose="020B0502040204020203" pitchFamily="34" charset="0"/>
            </a:endParaRPr>
          </a:p>
          <a:p>
            <a:pPr marL="285750" indent="-285750" algn="r" rtl="1">
              <a:lnSpc>
                <a:spcPct val="200000"/>
              </a:lnSpc>
              <a:buFont typeface="Wingdings" panose="05000000000000000000" pitchFamily="2" charset="2"/>
              <a:buChar char="Ø"/>
            </a:pPr>
            <a:r>
              <a:rPr lang="en-US" sz="1600" kern="0" dirty="0">
                <a:solidFill>
                  <a:srgbClr val="727695"/>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عملية نقل رسالة من شخص إلى آخر </a:t>
            </a:r>
            <a:r>
              <a:rPr lang="ar-JO" sz="1600" kern="0" dirty="0">
                <a:effectLst/>
                <a:latin typeface="Segoe UI" panose="020B0502040204020203" pitchFamily="34" charset="0"/>
                <a:ea typeface="Times New Roman" panose="02020603050405020304" pitchFamily="18" charset="0"/>
                <a:cs typeface="Segoe UI" panose="020B0502040204020203" pitchFamily="34" charset="0"/>
              </a:rPr>
              <a:t>، أو مجموعة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ضمن</a:t>
            </a:r>
            <a:r>
              <a:rPr lang="ar-SA" sz="1600" kern="0"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 المنظمة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 أو التفاهم المتبادل بين شخص وأخر ومن هنا فإن هذا التعريف يتضمن نقل الآراء والمفاهيم والأفكار ، وتلقي ردود الفعل عن طريق نظام دقيق للتغذية العكسية لغرض التوصل إلى أفعال محددة تسهم في تحقيق أهداف المنظمة</a:t>
            </a:r>
            <a:r>
              <a:rPr lang="en-US" sz="1600" kern="0" dirty="0">
                <a:latin typeface="Segoe UI" panose="020B0502040204020203" pitchFamily="34" charset="0"/>
                <a:ea typeface="Times New Roman" panose="02020603050405020304" pitchFamily="18" charset="0"/>
                <a:cs typeface="Segoe UI" panose="020B0502040204020203" pitchFamily="34" charset="0"/>
              </a:rPr>
              <a:t>.</a:t>
            </a:r>
          </a:p>
          <a:p>
            <a:pPr marL="285750" indent="-285750" algn="r" rtl="1">
              <a:lnSpc>
                <a:spcPct val="200000"/>
              </a:lnSpc>
              <a:buFont typeface="Wingdings" panose="05000000000000000000" pitchFamily="2" charset="2"/>
              <a:buChar char="Ø"/>
            </a:pPr>
            <a:r>
              <a:rPr lang="en-US" sz="1800" b="0" i="0" u="none" strike="noStrike" baseline="0" dirty="0">
                <a:latin typeface="Segoe UI" panose="020B0502040204020203" pitchFamily="34" charset="0"/>
                <a:cs typeface="Segoe UI" panose="020B0502040204020203" pitchFamily="34" charset="0"/>
              </a:rPr>
              <a:t>      </a:t>
            </a:r>
            <a:r>
              <a:rPr lang="ar-YE" sz="1600" kern="0" dirty="0">
                <a:latin typeface="Segoe UI" panose="020B0502040204020203" pitchFamily="34" charset="0"/>
                <a:cs typeface="Segoe UI" panose="020B0502040204020203" pitchFamily="34" charset="0"/>
              </a:rPr>
              <a:t>عملية يتم عن طريقها إيصال المعلومات من أي نوع ومن أي عضو</a:t>
            </a:r>
            <a:r>
              <a:rPr lang="en-US" sz="1600" kern="0" dirty="0">
                <a:latin typeface="Segoe UI" panose="020B0502040204020203" pitchFamily="34" charset="0"/>
                <a:cs typeface="Segoe UI" panose="020B0502040204020203" pitchFamily="34" charset="0"/>
              </a:rPr>
              <a:t> </a:t>
            </a:r>
            <a:r>
              <a:rPr lang="ar-YE" sz="1600" kern="0" dirty="0">
                <a:latin typeface="Segoe UI" panose="020B0502040204020203" pitchFamily="34" charset="0"/>
                <a:cs typeface="Segoe UI" panose="020B0502040204020203" pitchFamily="34" charset="0"/>
              </a:rPr>
              <a:t>في الهيكل التنظيمي للمنشأة إلى عضو آخر قصد إحداث تغيير فهو أداة أولية من أدوات</a:t>
            </a:r>
            <a:r>
              <a:rPr lang="en-US" sz="1600" kern="0" dirty="0">
                <a:latin typeface="Segoe UI" panose="020B0502040204020203" pitchFamily="34" charset="0"/>
                <a:cs typeface="Segoe UI" panose="020B0502040204020203" pitchFamily="34" charset="0"/>
              </a:rPr>
              <a:t>   </a:t>
            </a:r>
            <a:r>
              <a:rPr lang="ar-YE" sz="1600" kern="0" dirty="0">
                <a:latin typeface="Segoe UI" panose="020B0502040204020203" pitchFamily="34" charset="0"/>
                <a:cs typeface="Segoe UI" panose="020B0502040204020203" pitchFamily="34" charset="0"/>
              </a:rPr>
              <a:t>لتأثير على الفاعلين ووسيلة فعالة لإحداث التغيير في سلوكاتهم</a:t>
            </a:r>
            <a:r>
              <a:rPr lang="en-US" sz="1600" kern="0" dirty="0">
                <a:latin typeface="Segoe UI" panose="020B0502040204020203" pitchFamily="34" charset="0"/>
                <a:cs typeface="Segoe UI" panose="020B0502040204020203" pitchFamily="34" charset="0"/>
              </a:rPr>
              <a:t>.</a:t>
            </a:r>
            <a:r>
              <a:rPr lang="ar-JO" sz="1600" kern="0" dirty="0">
                <a:latin typeface="Segoe UI" panose="020B0502040204020203" pitchFamily="34" charset="0"/>
                <a:cs typeface="Segoe UI" panose="020B0502040204020203" pitchFamily="34" charset="0"/>
              </a:rPr>
              <a:t> وتحقيق اهداف المنظمة</a:t>
            </a:r>
            <a:endParaRPr lang="en-US" sz="1600" kern="0" dirty="0">
              <a:latin typeface="Segoe UI" panose="020B0502040204020203" pitchFamily="34" charset="0"/>
              <a:cs typeface="Segoe UI" panose="020B0502040204020203" pitchFamily="34" charset="0"/>
            </a:endParaRPr>
          </a:p>
          <a:p>
            <a:pPr algn="r" rtl="1">
              <a:lnSpc>
                <a:spcPct val="150000"/>
              </a:lnSpc>
            </a:pPr>
            <a:endParaRPr lang="en-US" sz="1600" kern="0" dirty="0">
              <a:solidFill>
                <a:srgbClr val="727695"/>
              </a:solidFill>
              <a:effectLst/>
              <a:latin typeface="Segoe UI" panose="020B0502040204020203" pitchFamily="34" charset="0"/>
              <a:ea typeface="Times New Roman" panose="02020603050405020304" pitchFamily="18" charset="0"/>
              <a:cs typeface="Segoe UI" panose="020B0502040204020203" pitchFamily="34" charset="0"/>
            </a:endParaRPr>
          </a:p>
          <a:p>
            <a:pPr marL="285750" indent="-285750" algn="just" rtl="1">
              <a:lnSpc>
                <a:spcPct val="250000"/>
              </a:lnSpc>
              <a:buFont typeface="Wingdings" panose="05000000000000000000" pitchFamily="2" charset="2"/>
              <a:buChar char="Ø"/>
            </a:pPr>
            <a:endParaRPr lang="en-US" sz="1400" dirty="0">
              <a:latin typeface="Segoe UI" panose="020B0502040204020203" pitchFamily="34" charset="0"/>
              <a:cs typeface="Segoe UI" panose="020B0502040204020203" pitchFamily="34" charset="0"/>
            </a:endParaRPr>
          </a:p>
        </p:txBody>
      </p:sp>
      <p:pic>
        <p:nvPicPr>
          <p:cNvPr id="9" name="Picture 8">
            <a:extLst>
              <a:ext uri="{FF2B5EF4-FFF2-40B4-BE49-F238E27FC236}">
                <a16:creationId xmlns:a16="http://schemas.microsoft.com/office/drawing/2014/main" xmlns="" id="{13C74AB5-DA36-F3ED-C1C1-6201A3F18A31}"/>
              </a:ext>
            </a:extLst>
          </p:cNvPr>
          <p:cNvPicPr>
            <a:picLocks noChangeAspect="1"/>
          </p:cNvPicPr>
          <p:nvPr/>
        </p:nvPicPr>
        <p:blipFill>
          <a:blip r:embed="rId3"/>
          <a:stretch>
            <a:fillRect/>
          </a:stretch>
        </p:blipFill>
        <p:spPr>
          <a:xfrm>
            <a:off x="180431" y="1032419"/>
            <a:ext cx="2305141" cy="1520532"/>
          </a:xfrm>
          <a:prstGeom prst="rect">
            <a:avLst/>
          </a:prstGeom>
        </p:spPr>
      </p:pic>
    </p:spTree>
  </p:cSld>
  <p:clrMapOvr>
    <a:masterClrMapping/>
  </p:clrMapOvr>
  <p:transition spd="slow" advTm="71323">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33001" y="1223644"/>
            <a:ext cx="10501730" cy="4786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r" rtl="1">
              <a:buFont typeface="Wingdings" panose="05000000000000000000" pitchFamily="2" charset="2"/>
              <a:buChar char="Ø"/>
            </a:pPr>
            <a:r>
              <a:rPr lang="ar-YE" b="0" i="0" u="none" strike="noStrike" baseline="0" dirty="0">
                <a:solidFill>
                  <a:schemeClr val="tx1"/>
                </a:solidFill>
                <a:latin typeface="Segoe UI" panose="020B0502040204020203" pitchFamily="34" charset="0"/>
                <a:cs typeface="Segoe UI" panose="020B0502040204020203" pitchFamily="34" charset="0"/>
              </a:rPr>
              <a:t>هو العملية التي تهدف إلى تدفق البيانات</a:t>
            </a:r>
            <a:r>
              <a:rPr lang="ar-JO" b="0" i="0" u="none" strike="noStrike" baseline="0" dirty="0">
                <a:solidFill>
                  <a:schemeClr val="tx1"/>
                </a:solidFill>
                <a:latin typeface="Segoe UI" panose="020B0502040204020203" pitchFamily="34" charset="0"/>
                <a:cs typeface="Segoe UI" panose="020B0502040204020203" pitchFamily="34" charset="0"/>
              </a:rPr>
              <a:t> </a:t>
            </a:r>
            <a:r>
              <a:rPr lang="ar-YE" b="0" i="0" u="none" strike="noStrike" baseline="0" dirty="0">
                <a:solidFill>
                  <a:schemeClr val="tx1"/>
                </a:solidFill>
                <a:latin typeface="Segoe UI" panose="020B0502040204020203" pitchFamily="34" charset="0"/>
                <a:cs typeface="Segoe UI" panose="020B0502040204020203" pitchFamily="34" charset="0"/>
              </a:rPr>
              <a:t>والمعلومات في صورة حقائق بين وحدات المشروع المختلفة، في مختلف الاتجاهات بين</a:t>
            </a:r>
            <a:r>
              <a:rPr lang="ar-JO" b="0" i="0" u="none" strike="noStrike" baseline="0" dirty="0">
                <a:solidFill>
                  <a:schemeClr val="tx1"/>
                </a:solidFill>
                <a:latin typeface="Segoe UI" panose="020B0502040204020203" pitchFamily="34" charset="0"/>
                <a:cs typeface="Segoe UI" panose="020B0502040204020203" pitchFamily="34" charset="0"/>
              </a:rPr>
              <a:t> </a:t>
            </a:r>
            <a:r>
              <a:rPr lang="ar-YE" b="0" i="0" u="none" strike="noStrike" baseline="0" dirty="0">
                <a:solidFill>
                  <a:schemeClr val="tx1"/>
                </a:solidFill>
                <a:latin typeface="Segoe UI" panose="020B0502040204020203" pitchFamily="34" charset="0"/>
                <a:cs typeface="Segoe UI" panose="020B0502040204020203" pitchFamily="34" charset="0"/>
              </a:rPr>
              <a:t>هابطة وصاعدة </a:t>
            </a:r>
            <a:r>
              <a:rPr lang="ar-YE" b="0" i="0" u="none" strike="noStrike" baseline="0" dirty="0">
                <a:latin typeface="Segoe UI" panose="020B0502040204020203" pitchFamily="34" charset="0"/>
                <a:cs typeface="Segoe UI" panose="020B0502040204020203" pitchFamily="34" charset="0"/>
              </a:rPr>
              <a:t>وأ</a:t>
            </a:r>
            <a:endParaRPr lang="ar-JO" b="0" i="0" u="none" strike="noStrike" baseline="0" dirty="0">
              <a:latin typeface="Segoe UI" panose="020B0502040204020203" pitchFamily="34" charset="0"/>
              <a:cs typeface="Segoe UI" panose="020B0502040204020203" pitchFamily="34" charset="0"/>
            </a:endParaRPr>
          </a:p>
          <a:p>
            <a:pPr algn="r" rtl="1"/>
            <a:r>
              <a:rPr lang="ar-YE" b="0" i="0" u="none" strike="noStrike" baseline="0" dirty="0">
                <a:latin typeface="Segoe UI" panose="020B0502040204020203" pitchFamily="34" charset="0"/>
                <a:cs typeface="Segoe UI" panose="020B0502040204020203" pitchFamily="34" charset="0"/>
              </a:rPr>
              <a:t>راد تحقيقها. (كاظم محمود، 20</a:t>
            </a:r>
            <a:endParaRPr lang="ar-YE" b="0" i="0" u="none" strike="noStrike" baseline="0" dirty="0">
              <a:solidFill>
                <a:schemeClr val="tx1"/>
              </a:solidFill>
              <a:latin typeface="Segoe UI" panose="020B0502040204020203" pitchFamily="34" charset="0"/>
              <a:cs typeface="Segoe UI" panose="020B0502040204020203" pitchFamily="34" charset="0"/>
            </a:endParaRPr>
          </a:p>
          <a:p>
            <a:pPr marL="285750" indent="-285750" algn="r" rtl="1">
              <a:buFont typeface="Wingdings" panose="05000000000000000000" pitchFamily="2" charset="2"/>
              <a:buChar char="Ø"/>
            </a:pPr>
            <a:r>
              <a:rPr lang="ar-JO" b="0" i="0" u="none" strike="noStrike" baseline="0" dirty="0">
                <a:solidFill>
                  <a:schemeClr val="tx1"/>
                </a:solidFill>
                <a:latin typeface="Segoe UI" panose="020B0502040204020203" pitchFamily="34" charset="0"/>
                <a:cs typeface="Segoe UI" panose="020B0502040204020203" pitchFamily="34" charset="0"/>
              </a:rPr>
              <a:t>ك</a:t>
            </a:r>
            <a:r>
              <a:rPr lang="ar-YE" b="0" i="0" u="none" strike="noStrike" baseline="0" dirty="0">
                <a:solidFill>
                  <a:schemeClr val="tx1"/>
                </a:solidFill>
                <a:latin typeface="Segoe UI" panose="020B0502040204020203" pitchFamily="34" charset="0"/>
                <a:cs typeface="Segoe UI" panose="020B0502040204020203" pitchFamily="34" charset="0"/>
              </a:rPr>
              <a:t>ذلك </a:t>
            </a:r>
            <a:r>
              <a:rPr lang="ar-JO" b="0" i="0" u="none" strike="noStrike" baseline="0" dirty="0">
                <a:solidFill>
                  <a:schemeClr val="tx1"/>
                </a:solidFill>
                <a:latin typeface="Segoe UI" panose="020B0502040204020203" pitchFamily="34" charset="0"/>
                <a:cs typeface="Segoe UI" panose="020B0502040204020203" pitchFamily="34" charset="0"/>
              </a:rPr>
              <a:t>يُعرف بأنه </a:t>
            </a:r>
            <a:r>
              <a:rPr lang="ar-YE" b="0" i="0" u="none" strike="noStrike" baseline="0" dirty="0">
                <a:solidFill>
                  <a:schemeClr val="tx1"/>
                </a:solidFill>
                <a:latin typeface="Segoe UI" panose="020B0502040204020203" pitchFamily="34" charset="0"/>
                <a:cs typeface="Segoe UI" panose="020B0502040204020203" pitchFamily="34" charset="0"/>
              </a:rPr>
              <a:t>الاتصال المتواجد في المؤسسة وينحدر من السلطات </a:t>
            </a:r>
            <a:r>
              <a:rPr lang="ar-JO" b="0" i="0" u="none" strike="noStrike" baseline="0" dirty="0">
                <a:solidFill>
                  <a:schemeClr val="tx1"/>
                </a:solidFill>
                <a:latin typeface="Segoe UI" panose="020B0502040204020203" pitchFamily="34" charset="0"/>
                <a:cs typeface="Segoe UI" panose="020B0502040204020203" pitchFamily="34" charset="0"/>
              </a:rPr>
              <a:t>ويسهم في </a:t>
            </a:r>
            <a:r>
              <a:rPr lang="ar-YE" b="0" i="0" u="none" strike="noStrike" baseline="0" dirty="0">
                <a:solidFill>
                  <a:schemeClr val="tx1"/>
                </a:solidFill>
                <a:latin typeface="Segoe UI" panose="020B0502040204020203" pitchFamily="34" charset="0"/>
                <a:cs typeface="Segoe UI" panose="020B0502040204020203" pitchFamily="34" charset="0"/>
              </a:rPr>
              <a:t>تسيير الأفراد </a:t>
            </a:r>
            <a:r>
              <a:rPr lang="ar-JO" b="0" i="0" u="none" strike="noStrike" baseline="0" dirty="0">
                <a:solidFill>
                  <a:schemeClr val="tx1"/>
                </a:solidFill>
                <a:latin typeface="Segoe UI" panose="020B0502040204020203" pitchFamily="34" charset="0"/>
                <a:cs typeface="Segoe UI" panose="020B0502040204020203" pitchFamily="34" charset="0"/>
              </a:rPr>
              <a:t>و</a:t>
            </a:r>
            <a:r>
              <a:rPr lang="ar-YE" b="0" i="0" u="none" strike="noStrike" baseline="0" dirty="0">
                <a:solidFill>
                  <a:schemeClr val="tx1"/>
                </a:solidFill>
                <a:latin typeface="Segoe UI" panose="020B0502040204020203" pitchFamily="34" charset="0"/>
                <a:cs typeface="Segoe UI" panose="020B0502040204020203" pitchFamily="34" charset="0"/>
              </a:rPr>
              <a:t>التأثير </a:t>
            </a:r>
            <a:r>
              <a:rPr lang="ar-JO" b="0" i="0" u="none" strike="noStrike" baseline="0" dirty="0">
                <a:solidFill>
                  <a:schemeClr val="tx1"/>
                </a:solidFill>
                <a:latin typeface="Segoe UI" panose="020B0502040204020203" pitchFamily="34" charset="0"/>
                <a:cs typeface="Segoe UI" panose="020B0502040204020203" pitchFamily="34" charset="0"/>
              </a:rPr>
              <a:t>في دافعيتهم </a:t>
            </a:r>
            <a:r>
              <a:rPr lang="ar-YE" b="0" i="0" u="none" strike="noStrike" baseline="0" dirty="0">
                <a:solidFill>
                  <a:schemeClr val="tx1"/>
                </a:solidFill>
                <a:latin typeface="Segoe UI" panose="020B0502040204020203" pitchFamily="34" charset="0"/>
                <a:cs typeface="Segoe UI" panose="020B0502040204020203" pitchFamily="34" charset="0"/>
              </a:rPr>
              <a:t>والتماسك الاجتماعي للمؤسسة وتستعمل في هذه الاتصالات</a:t>
            </a:r>
            <a:r>
              <a:rPr lang="ar-JO" b="0" i="0" u="none" strike="noStrike" baseline="0" dirty="0">
                <a:solidFill>
                  <a:schemeClr val="tx1"/>
                </a:solidFill>
                <a:latin typeface="Segoe UI" panose="020B0502040204020203" pitchFamily="34" charset="0"/>
                <a:cs typeface="Segoe UI" panose="020B0502040204020203" pitchFamily="34" charset="0"/>
              </a:rPr>
              <a:t> وسائل الاتصال المختلفة اللفظية والمكتوبة والمرئية لتحقيق خطط المنظمة وأهدافها.</a:t>
            </a:r>
          </a:p>
          <a:p>
            <a:pPr marL="285750" indent="-285750" algn="r" rtl="1">
              <a:buFont typeface="Wingdings" panose="05000000000000000000" pitchFamily="2" charset="2"/>
              <a:buChar char="Ø"/>
            </a:pPr>
            <a:r>
              <a:rPr lang="ar-JO" b="1" u="sng" dirty="0">
                <a:solidFill>
                  <a:srgbClr val="00B0F0"/>
                </a:solidFill>
                <a:latin typeface="Segoe UI" panose="020B0502040204020203" pitchFamily="34" charset="0"/>
                <a:cs typeface="Segoe UI" panose="020B0502040204020203" pitchFamily="34" charset="0"/>
              </a:rPr>
              <a:t>ملخص الاتصال التنظيمي</a:t>
            </a:r>
          </a:p>
          <a:p>
            <a:pPr marL="285750" indent="-285750" algn="r" rtl="1">
              <a:buFont typeface="Wingdings" panose="05000000000000000000" pitchFamily="2" charset="2"/>
              <a:buChar char="ü"/>
            </a:pPr>
            <a:r>
              <a:rPr lang="ar-JO" i="0" u="none" strike="noStrike" baseline="0" dirty="0">
                <a:solidFill>
                  <a:schemeClr val="tx1"/>
                </a:solidFill>
                <a:latin typeface="Segoe UI" panose="020B0502040204020203" pitchFamily="34" charset="0"/>
                <a:cs typeface="Segoe UI" panose="020B0502040204020203" pitchFamily="34" charset="0"/>
              </a:rPr>
              <a:t>- يتم داخل منظمة</a:t>
            </a:r>
          </a:p>
          <a:p>
            <a:pPr marL="285750" indent="-285750" algn="r" rtl="1">
              <a:buFont typeface="Wingdings" panose="05000000000000000000" pitchFamily="2" charset="2"/>
              <a:buChar char="ü"/>
            </a:pPr>
            <a:r>
              <a:rPr lang="ar-JO" dirty="0">
                <a:solidFill>
                  <a:schemeClr val="tx1"/>
                </a:solidFill>
                <a:latin typeface="Segoe UI" panose="020B0502040204020203" pitchFamily="34" charset="0"/>
                <a:cs typeface="Segoe UI" panose="020B0502040204020203" pitchFamily="34" charset="0"/>
              </a:rPr>
              <a:t>يشمل على نقل افكار ومعلومات أنظمة اقتراحات بخصوص العمل</a:t>
            </a:r>
          </a:p>
          <a:p>
            <a:pPr marL="285750" indent="-285750" algn="r" rtl="1">
              <a:buFont typeface="Wingdings" panose="05000000000000000000" pitchFamily="2" charset="2"/>
              <a:buChar char="ü"/>
            </a:pPr>
            <a:r>
              <a:rPr lang="ar-JO" i="0" u="none" strike="noStrike" baseline="0" dirty="0">
                <a:solidFill>
                  <a:schemeClr val="tx1"/>
                </a:solidFill>
                <a:latin typeface="Segoe UI" panose="020B0502040204020203" pitchFamily="34" charset="0"/>
                <a:cs typeface="Segoe UI" panose="020B0502040204020203" pitchFamily="34" charset="0"/>
              </a:rPr>
              <a:t>يتم بين الأفراد العاملين في المنظمة بصرف النظر عن وظيفتهم</a:t>
            </a:r>
          </a:p>
          <a:p>
            <a:pPr marL="285750" indent="-285750" algn="r" rtl="1">
              <a:buFont typeface="Wingdings" panose="05000000000000000000" pitchFamily="2" charset="2"/>
              <a:buChar char="ü"/>
            </a:pPr>
            <a:r>
              <a:rPr lang="ar-JO" dirty="0">
                <a:solidFill>
                  <a:schemeClr val="tx1"/>
                </a:solidFill>
                <a:latin typeface="Segoe UI" panose="020B0502040204020203" pitchFamily="34" charset="0"/>
                <a:cs typeface="Segoe UI" panose="020B0502040204020203" pitchFamily="34" charset="0"/>
              </a:rPr>
              <a:t>يتم عبر وسائل متنوعة</a:t>
            </a:r>
          </a:p>
          <a:p>
            <a:pPr marL="285750" indent="-285750" algn="r" rtl="1">
              <a:buFont typeface="Wingdings" panose="05000000000000000000" pitchFamily="2" charset="2"/>
              <a:buChar char="ü"/>
            </a:pPr>
            <a:r>
              <a:rPr lang="ar-JO" i="0" u="none" strike="noStrike" baseline="0" dirty="0">
                <a:solidFill>
                  <a:schemeClr val="tx1"/>
                </a:solidFill>
                <a:latin typeface="Segoe UI" panose="020B0502040204020203" pitchFamily="34" charset="0"/>
                <a:cs typeface="Segoe UI" panose="020B0502040204020203" pitchFamily="34" charset="0"/>
              </a:rPr>
              <a:t>للاتصال انماط وأشكال عديدة</a:t>
            </a:r>
          </a:p>
          <a:p>
            <a:pPr marL="285750" indent="-285750" algn="r" rtl="1">
              <a:buFont typeface="Wingdings" panose="05000000000000000000" pitchFamily="2" charset="2"/>
              <a:buChar char="ü"/>
            </a:pPr>
            <a:r>
              <a:rPr lang="ar-JO" dirty="0">
                <a:solidFill>
                  <a:schemeClr val="tx1"/>
                </a:solidFill>
                <a:latin typeface="Segoe UI" panose="020B0502040204020203" pitchFamily="34" charset="0"/>
                <a:cs typeface="Segoe UI" panose="020B0502040204020203" pitchFamily="34" charset="0"/>
              </a:rPr>
              <a:t>يهدف إلى التاثير في سلوك العاملين وإثارة دافعيتهم وتحقيق اهداف المنظمة</a:t>
            </a:r>
            <a:endParaRPr lang="ar-YE" i="0" u="none" strike="noStrike" baseline="0" dirty="0">
              <a:solidFill>
                <a:schemeClr val="tx1"/>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EEE52B36-20BF-1F29-52C8-1F67F6425B53}"/>
              </a:ext>
            </a:extLst>
          </p:cNvPr>
          <p:cNvSpPr txBox="1"/>
          <p:nvPr/>
        </p:nvSpPr>
        <p:spPr>
          <a:xfrm>
            <a:off x="4155459" y="724301"/>
            <a:ext cx="4856813" cy="646331"/>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مفهوم الاتصال التنظيمي  </a:t>
            </a:r>
          </a:p>
          <a:p>
            <a:endParaRPr lang="en-US" dirty="0">
              <a:latin typeface="Segoe UI" panose="020B0502040204020203" pitchFamily="34" charset="0"/>
              <a:cs typeface="Segoe UI" panose="020B0502040204020203" pitchFamily="34" charset="0"/>
            </a:endParaRPr>
          </a:p>
        </p:txBody>
      </p:sp>
      <p:pic>
        <p:nvPicPr>
          <p:cNvPr id="7" name="Picture 6">
            <a:extLst>
              <a:ext uri="{FF2B5EF4-FFF2-40B4-BE49-F238E27FC236}">
                <a16:creationId xmlns:a16="http://schemas.microsoft.com/office/drawing/2014/main" xmlns="" id="{ED04D4B4-B546-5E2B-E72E-6D93BECBD8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18938" y="3429000"/>
            <a:ext cx="2536521" cy="1476375"/>
          </a:xfrm>
          <a:prstGeom prst="rect">
            <a:avLst/>
          </a:prstGeom>
        </p:spPr>
      </p:pic>
    </p:spTree>
    <p:extLst>
      <p:ext uri="{BB962C8B-B14F-4D97-AF65-F5344CB8AC3E}">
        <p14:creationId xmlns:p14="http://schemas.microsoft.com/office/powerpoint/2010/main" val="4219284734"/>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69430" y="1512180"/>
            <a:ext cx="11011395" cy="4844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just" rtl="1">
              <a:lnSpc>
                <a:spcPct val="150000"/>
              </a:lnSpc>
            </a:pPr>
            <a:endParaRPr lang="ar-JO" sz="1600" dirty="0">
              <a:solidFill>
                <a:schemeClr val="tx1"/>
              </a:solidFill>
              <a:latin typeface="Segoe UI" panose="020B0502040204020203" pitchFamily="34" charset="0"/>
              <a:cs typeface="Segoe UI" panose="020B0502040204020203" pitchFamily="34" charset="0"/>
            </a:endParaRPr>
          </a:p>
          <a:p>
            <a:pPr algn="just" rtl="1">
              <a:lnSpc>
                <a:spcPct val="150000"/>
              </a:lnSpc>
            </a:pPr>
            <a:r>
              <a:rPr lang="ar-JO" sz="1600" dirty="0">
                <a:solidFill>
                  <a:schemeClr val="tx1"/>
                </a:solidFill>
                <a:latin typeface="Segoe UI" panose="020B0502040204020203" pitchFamily="34" charset="0"/>
                <a:cs typeface="Segoe UI" panose="020B0502040204020203" pitchFamily="34" charset="0"/>
              </a:rPr>
              <a:t>    </a:t>
            </a:r>
          </a:p>
          <a:p>
            <a:pPr algn="just" rtl="1">
              <a:lnSpc>
                <a:spcPct val="150000"/>
              </a:lnSpc>
            </a:pPr>
            <a:endParaRPr lang="ar-JO" sz="1600" dirty="0">
              <a:solidFill>
                <a:schemeClr val="tx1"/>
              </a:solidFill>
              <a:latin typeface="Segoe UI" panose="020B0502040204020203" pitchFamily="34" charset="0"/>
              <a:cs typeface="Segoe UI" panose="020B0502040204020203" pitchFamily="34" charset="0"/>
            </a:endParaRPr>
          </a:p>
          <a:p>
            <a:pPr algn="just" rtl="1">
              <a:lnSpc>
                <a:spcPct val="150000"/>
              </a:lnSpc>
            </a:pPr>
            <a:endParaRPr lang="ar-JO" sz="1600" dirty="0">
              <a:solidFill>
                <a:schemeClr val="tx1"/>
              </a:solidFill>
              <a:latin typeface="Segoe UI" panose="020B0502040204020203" pitchFamily="34" charset="0"/>
              <a:cs typeface="Segoe UI" panose="020B0502040204020203" pitchFamily="34" charset="0"/>
            </a:endParaRPr>
          </a:p>
          <a:p>
            <a:pPr algn="just" rtl="1">
              <a:lnSpc>
                <a:spcPct val="150000"/>
              </a:lnSpc>
            </a:pPr>
            <a:endParaRPr lang="ar-JO" sz="1600" dirty="0">
              <a:solidFill>
                <a:schemeClr val="tx1"/>
              </a:solidFill>
              <a:latin typeface="Segoe UI" panose="020B0502040204020203" pitchFamily="34" charset="0"/>
              <a:cs typeface="Segoe UI" panose="020B0502040204020203" pitchFamily="34" charset="0"/>
            </a:endParaRPr>
          </a:p>
          <a:p>
            <a:pPr algn="just" rtl="1">
              <a:lnSpc>
                <a:spcPct val="150000"/>
              </a:lnSpc>
            </a:pPr>
            <a:r>
              <a:rPr lang="ar-JO" sz="1600" dirty="0">
                <a:solidFill>
                  <a:schemeClr val="tx1"/>
                </a:solidFill>
                <a:latin typeface="Segoe UI" panose="020B0502040204020203" pitchFamily="34" charset="0"/>
                <a:cs typeface="Segoe UI" panose="020B0502040204020203" pitchFamily="34" charset="0"/>
              </a:rPr>
              <a:t> </a:t>
            </a:r>
            <a:r>
              <a:rPr lang="ar-JO" sz="1600" b="1" dirty="0">
                <a:solidFill>
                  <a:schemeClr val="tx1"/>
                </a:solidFill>
                <a:latin typeface="Segoe UI" panose="020B0502040204020203" pitchFamily="34" charset="0"/>
                <a:cs typeface="Segoe UI" panose="020B0502040204020203" pitchFamily="34" charset="0"/>
              </a:rPr>
              <a:t>أولًا: </a:t>
            </a:r>
            <a:r>
              <a:rPr lang="ar-YE" sz="1800" b="1" i="0" u="none" strike="noStrike" baseline="0" dirty="0">
                <a:solidFill>
                  <a:schemeClr val="tx1"/>
                </a:solidFill>
                <a:latin typeface="Segoe UI" panose="020B0502040204020203" pitchFamily="34" charset="0"/>
                <a:cs typeface="Segoe UI" panose="020B0502040204020203" pitchFamily="34" charset="0"/>
              </a:rPr>
              <a:t>مبدأ الوضوح: </a:t>
            </a:r>
            <a:endParaRPr lang="ar-JO" sz="1800" b="1" i="0" u="none" strike="noStrike" baseline="0" dirty="0">
              <a:solidFill>
                <a:schemeClr val="tx1"/>
              </a:solidFill>
              <a:latin typeface="Segoe UI" panose="020B0502040204020203" pitchFamily="34" charset="0"/>
              <a:cs typeface="Segoe UI" panose="020B0502040204020203" pitchFamily="34" charset="0"/>
            </a:endParaRPr>
          </a:p>
          <a:p>
            <a:pPr algn="just" rtl="1">
              <a:lnSpc>
                <a:spcPct val="150000"/>
              </a:lnSpc>
            </a:pPr>
            <a:r>
              <a:rPr lang="ar-JO" sz="1800" b="0" i="0" u="none" strike="noStrike" baseline="0" dirty="0">
                <a:solidFill>
                  <a:schemeClr val="tx1"/>
                </a:solidFill>
                <a:latin typeface="Segoe UI" panose="020B0502040204020203" pitchFamily="34" charset="0"/>
                <a:cs typeface="Segoe UI" panose="020B0502040204020203" pitchFamily="34" charset="0"/>
              </a:rPr>
              <a:t>حتى تحقق عملية الاتصال الهدف الفعال منها </a:t>
            </a:r>
            <a:r>
              <a:rPr lang="ar-YE" sz="1800" b="0" i="0" u="none" strike="noStrike" baseline="0" dirty="0">
                <a:solidFill>
                  <a:schemeClr val="tx1"/>
                </a:solidFill>
                <a:latin typeface="Segoe UI" panose="020B0502040204020203" pitchFamily="34" charset="0"/>
                <a:cs typeface="Segoe UI" panose="020B0502040204020203" pitchFamily="34" charset="0"/>
              </a:rPr>
              <a:t>فلابد من استخدام اللغة وهي من مسؤولية المرسل الذي يقوم</a:t>
            </a:r>
          </a:p>
          <a:p>
            <a:pPr algn="just" rtl="1">
              <a:lnSpc>
                <a:spcPct val="150000"/>
              </a:lnSpc>
            </a:pPr>
            <a:r>
              <a:rPr lang="ar-JO" sz="1800" b="0" i="0" u="none" strike="noStrike" baseline="0" dirty="0">
                <a:solidFill>
                  <a:schemeClr val="tx1"/>
                </a:solidFill>
                <a:latin typeface="Segoe UI" panose="020B0502040204020203" pitchFamily="34" charset="0"/>
                <a:cs typeface="Segoe UI" panose="020B0502040204020203" pitchFamily="34" charset="0"/>
              </a:rPr>
              <a:t>بالكلام أو أو الكتابة أو بالإشارات </a:t>
            </a:r>
            <a:r>
              <a:rPr lang="en-US" sz="1800" b="0" i="0" u="none" strike="noStrike" baseline="0" dirty="0">
                <a:solidFill>
                  <a:schemeClr val="tx1"/>
                </a:solidFill>
                <a:latin typeface="Segoe UI" panose="020B0502040204020203" pitchFamily="34" charset="0"/>
                <a:cs typeface="Segoe UI" panose="020B0502040204020203" pitchFamily="34" charset="0"/>
              </a:rPr>
              <a:t> </a:t>
            </a:r>
            <a:r>
              <a:rPr lang="ar-YE" sz="1800" b="0" i="0" u="none" strike="noStrike" baseline="0" dirty="0">
                <a:solidFill>
                  <a:schemeClr val="tx1"/>
                </a:solidFill>
                <a:latin typeface="Segoe UI" panose="020B0502040204020203" pitchFamily="34" charset="0"/>
                <a:cs typeface="Segoe UI" panose="020B0502040204020203" pitchFamily="34" charset="0"/>
              </a:rPr>
              <a:t>بتصميم وصياغة الرسالة والتعبير عن ذلك بطريقة مفهومة </a:t>
            </a:r>
            <a:r>
              <a:rPr lang="ar-JO" sz="1800" b="0" i="0" u="none" strike="noStrike" baseline="0" dirty="0">
                <a:solidFill>
                  <a:schemeClr val="tx1"/>
                </a:solidFill>
                <a:latin typeface="Segoe UI" panose="020B0502040204020203" pitchFamily="34" charset="0"/>
                <a:cs typeface="Segoe UI" panose="020B0502040204020203" pitchFamily="34" charset="0"/>
              </a:rPr>
              <a:t>بأي وسيلة استخدها </a:t>
            </a:r>
            <a:r>
              <a:rPr lang="ar-YE" sz="1800" b="0" i="0" u="none" strike="noStrike" baseline="0" dirty="0">
                <a:solidFill>
                  <a:schemeClr val="tx1"/>
                </a:solidFill>
                <a:latin typeface="Segoe UI" panose="020B0502040204020203" pitchFamily="34" charset="0"/>
                <a:cs typeface="Segoe UI" panose="020B0502040204020203" pitchFamily="34" charset="0"/>
              </a:rPr>
              <a:t> ويقوم هذا على استخدام الألفاظ </a:t>
            </a:r>
            <a:r>
              <a:rPr lang="ar-JO" sz="1800" b="0" i="0" u="none" strike="noStrike" baseline="0" dirty="0">
                <a:solidFill>
                  <a:schemeClr val="tx1"/>
                </a:solidFill>
                <a:latin typeface="Segoe UI" panose="020B0502040204020203" pitchFamily="34" charset="0"/>
                <a:cs typeface="Segoe UI" panose="020B0502040204020203" pitchFamily="34" charset="0"/>
              </a:rPr>
              <a:t>والرموز </a:t>
            </a:r>
            <a:r>
              <a:rPr lang="ar-YE" sz="1800" b="0" i="0" u="none" strike="noStrike" baseline="0" dirty="0">
                <a:solidFill>
                  <a:schemeClr val="tx1"/>
                </a:solidFill>
                <a:latin typeface="Segoe UI" panose="020B0502040204020203" pitchFamily="34" charset="0"/>
                <a:cs typeface="Segoe UI" panose="020B0502040204020203" pitchFamily="34" charset="0"/>
              </a:rPr>
              <a:t>بلغة يفهمها المرؤوسين والرؤساء على حد سواء.</a:t>
            </a:r>
            <a:endParaRPr lang="ar-JO" sz="1800" b="0" i="0" u="none" strike="noStrike" baseline="0" dirty="0">
              <a:solidFill>
                <a:schemeClr val="tx1"/>
              </a:solidFill>
              <a:latin typeface="Segoe UI" panose="020B0502040204020203" pitchFamily="34" charset="0"/>
              <a:cs typeface="Segoe UI" panose="020B0502040204020203" pitchFamily="34" charset="0"/>
            </a:endParaRPr>
          </a:p>
          <a:p>
            <a:pPr algn="just" rtl="1">
              <a:lnSpc>
                <a:spcPct val="150000"/>
              </a:lnSpc>
            </a:pPr>
            <a:endParaRPr lang="ar-YE" sz="1800" b="0" i="0" u="none" strike="noStrike" baseline="0" dirty="0">
              <a:solidFill>
                <a:schemeClr val="tx1"/>
              </a:solidFill>
              <a:latin typeface="Segoe UI" panose="020B0502040204020203" pitchFamily="34" charset="0"/>
              <a:cs typeface="Segoe UI" panose="020B0502040204020203" pitchFamily="34" charset="0"/>
            </a:endParaRPr>
          </a:p>
          <a:p>
            <a:pPr algn="just" rtl="1">
              <a:lnSpc>
                <a:spcPct val="150000"/>
              </a:lnSpc>
            </a:pPr>
            <a:r>
              <a:rPr lang="ar-JO" sz="1600" b="1" dirty="0">
                <a:solidFill>
                  <a:schemeClr val="tx1"/>
                </a:solidFill>
                <a:latin typeface="Segoe UI" panose="020B0502040204020203" pitchFamily="34" charset="0"/>
                <a:cs typeface="Segoe UI" panose="020B0502040204020203" pitchFamily="34" charset="0"/>
              </a:rPr>
              <a:t>ثانيًا: </a:t>
            </a:r>
            <a:r>
              <a:rPr lang="ar-YE" sz="1600" b="1" dirty="0">
                <a:solidFill>
                  <a:schemeClr val="tx1"/>
                </a:solidFill>
                <a:latin typeface="Segoe UI" panose="020B0502040204020203" pitchFamily="34" charset="0"/>
                <a:cs typeface="Segoe UI" panose="020B0502040204020203" pitchFamily="34" charset="0"/>
              </a:rPr>
              <a:t>مبدأ الاهتمام والتركيز: </a:t>
            </a:r>
            <a:endParaRPr lang="ar-JO" sz="1600" b="1" dirty="0">
              <a:solidFill>
                <a:schemeClr val="tx1"/>
              </a:solidFill>
              <a:latin typeface="Segoe UI" panose="020B0502040204020203" pitchFamily="34" charset="0"/>
              <a:cs typeface="Segoe UI" panose="020B0502040204020203" pitchFamily="34" charset="0"/>
            </a:endParaRPr>
          </a:p>
          <a:p>
            <a:pPr algn="just" rtl="1">
              <a:lnSpc>
                <a:spcPct val="150000"/>
              </a:lnSpc>
            </a:pPr>
            <a:r>
              <a:rPr lang="ar-JO" sz="1800" b="0" i="0" u="none" strike="noStrike" baseline="0" dirty="0">
                <a:solidFill>
                  <a:schemeClr val="tx1"/>
                </a:solidFill>
                <a:latin typeface="Segoe UI" panose="020B0502040204020203" pitchFamily="34" charset="0"/>
                <a:cs typeface="Segoe UI" panose="020B0502040204020203" pitchFamily="34" charset="0"/>
              </a:rPr>
              <a:t>من الضروري </a:t>
            </a:r>
            <a:r>
              <a:rPr lang="ar-YE" sz="1800" b="0" i="0" u="none" strike="noStrike" baseline="0" dirty="0">
                <a:solidFill>
                  <a:schemeClr val="tx1"/>
                </a:solidFill>
                <a:latin typeface="Segoe UI" panose="020B0502040204020203" pitchFamily="34" charset="0"/>
                <a:cs typeface="Segoe UI" panose="020B0502040204020203" pitchFamily="34" charset="0"/>
              </a:rPr>
              <a:t>الاهتمام الكامل </a:t>
            </a:r>
            <a:r>
              <a:rPr lang="ar-JO" sz="1800" b="0" i="0" u="none" strike="noStrike" baseline="0" dirty="0">
                <a:solidFill>
                  <a:schemeClr val="tx1"/>
                </a:solidFill>
                <a:latin typeface="Segoe UI" panose="020B0502040204020203" pitchFamily="34" charset="0"/>
                <a:cs typeface="Segoe UI" panose="020B0502040204020203" pitchFamily="34" charset="0"/>
              </a:rPr>
              <a:t>والتركيز أثناء ارسال </a:t>
            </a:r>
            <a:r>
              <a:rPr lang="ar-JO" dirty="0">
                <a:solidFill>
                  <a:schemeClr val="tx1"/>
                </a:solidFill>
                <a:latin typeface="Segoe UI" panose="020B0502040204020203" pitchFamily="34" charset="0"/>
                <a:cs typeface="Segoe UI" panose="020B0502040204020203" pitchFamily="34" charset="0"/>
              </a:rPr>
              <a:t>ا</a:t>
            </a:r>
            <a:r>
              <a:rPr lang="ar-YE" sz="1800" b="0" i="0" u="none" strike="noStrike" baseline="0" dirty="0">
                <a:solidFill>
                  <a:schemeClr val="tx1"/>
                </a:solidFill>
                <a:latin typeface="Segoe UI" panose="020B0502040204020203" pitchFamily="34" charset="0"/>
                <a:cs typeface="Segoe UI" panose="020B0502040204020203" pitchFamily="34" charset="0"/>
              </a:rPr>
              <a:t>لرسالة </a:t>
            </a:r>
            <a:r>
              <a:rPr lang="ar-JO" sz="1800" b="0" i="0" u="none" strike="noStrike" baseline="0" dirty="0">
                <a:solidFill>
                  <a:schemeClr val="tx1"/>
                </a:solidFill>
                <a:latin typeface="Segoe UI" panose="020B0502040204020203" pitchFamily="34" charset="0"/>
                <a:cs typeface="Segoe UI" panose="020B0502040204020203" pitchFamily="34" charset="0"/>
              </a:rPr>
              <a:t>وعدم الانشغال بأمور أخرى </a:t>
            </a:r>
            <a:r>
              <a:rPr lang="ar-YE" sz="1800" b="0" i="0" u="none" strike="noStrike" baseline="0" dirty="0">
                <a:solidFill>
                  <a:schemeClr val="tx1"/>
                </a:solidFill>
                <a:latin typeface="Segoe UI" panose="020B0502040204020203" pitchFamily="34" charset="0"/>
                <a:cs typeface="Segoe UI" panose="020B0502040204020203" pitchFamily="34" charset="0"/>
              </a:rPr>
              <a:t>من </a:t>
            </a:r>
            <a:r>
              <a:rPr lang="ar-JO" sz="1800" b="0" i="0" u="none" strike="noStrike" baseline="0" dirty="0">
                <a:solidFill>
                  <a:schemeClr val="tx1"/>
                </a:solidFill>
                <a:latin typeface="Segoe UI" panose="020B0502040204020203" pitchFamily="34" charset="0"/>
                <a:cs typeface="Segoe UI" panose="020B0502040204020203" pitchFamily="34" charset="0"/>
              </a:rPr>
              <a:t>ا</a:t>
            </a:r>
            <a:r>
              <a:rPr lang="ar-YE" sz="1800" b="0" i="0" u="none" strike="noStrike" baseline="0" dirty="0">
                <a:solidFill>
                  <a:schemeClr val="tx1"/>
                </a:solidFill>
                <a:latin typeface="Segoe UI" panose="020B0502040204020203" pitchFamily="34" charset="0"/>
                <a:cs typeface="Segoe UI" panose="020B0502040204020203" pitchFamily="34" charset="0"/>
              </a:rPr>
              <a:t>جل الفهم الدقيق</a:t>
            </a:r>
            <a:r>
              <a:rPr lang="ar-JO" sz="1800" b="0" i="0" u="none" strike="noStrike" baseline="0" dirty="0">
                <a:solidFill>
                  <a:schemeClr val="tx1"/>
                </a:solidFill>
                <a:latin typeface="Segoe UI" panose="020B0502040204020203" pitchFamily="34" charset="0"/>
                <a:cs typeface="Segoe UI" panose="020B0502040204020203" pitchFamily="34" charset="0"/>
              </a:rPr>
              <a:t> من المستقبِل</a:t>
            </a:r>
            <a:r>
              <a:rPr lang="ar-JO" dirty="0">
                <a:solidFill>
                  <a:schemeClr val="tx1"/>
                </a:solidFill>
                <a:latin typeface="Segoe UI" panose="020B0502040204020203" pitchFamily="34" charset="0"/>
                <a:cs typeface="Segoe UI" panose="020B0502040204020203" pitchFamily="34" charset="0"/>
              </a:rPr>
              <a:t> </a:t>
            </a:r>
            <a:r>
              <a:rPr lang="ar-JO" sz="1800" b="0" i="0" u="none" strike="noStrike" baseline="0" dirty="0">
                <a:solidFill>
                  <a:schemeClr val="tx1"/>
                </a:solidFill>
                <a:latin typeface="Segoe UI" panose="020B0502040204020203" pitchFamily="34" charset="0"/>
                <a:cs typeface="Segoe UI" panose="020B0502040204020203" pitchFamily="34" charset="0"/>
              </a:rPr>
              <a:t>و </a:t>
            </a:r>
            <a:r>
              <a:rPr lang="ar-YE" sz="1800" b="0" i="0" u="none" strike="noStrike" baseline="0" dirty="0">
                <a:solidFill>
                  <a:schemeClr val="tx1"/>
                </a:solidFill>
                <a:latin typeface="Segoe UI" panose="020B0502040204020203" pitchFamily="34" charset="0"/>
                <a:cs typeface="Segoe UI" panose="020B0502040204020203" pitchFamily="34" charset="0"/>
              </a:rPr>
              <a:t>يكون عن طريق تحسين مهارة </a:t>
            </a:r>
            <a:r>
              <a:rPr lang="ar-JO" sz="1800" b="0" i="0" u="none" strike="noStrike" baseline="0" dirty="0">
                <a:solidFill>
                  <a:schemeClr val="tx1"/>
                </a:solidFill>
                <a:latin typeface="Segoe UI" panose="020B0502040204020203" pitchFamily="34" charset="0"/>
                <a:cs typeface="Segoe UI" panose="020B0502040204020203" pitchFamily="34" charset="0"/>
              </a:rPr>
              <a:t>الاتصال الجيد من صحة اللغة ومناسبة الصوت وتناسق لغة الجسد مع محتوى الرسالة </a:t>
            </a:r>
            <a:r>
              <a:rPr lang="en-US" sz="1800" b="0" i="0" u="none" strike="noStrike" baseline="0" dirty="0">
                <a:solidFill>
                  <a:schemeClr val="tx1"/>
                </a:solidFill>
                <a:latin typeface="Segoe UI" panose="020B0502040204020203" pitchFamily="34" charset="0"/>
                <a:cs typeface="Segoe UI" panose="020B0502040204020203" pitchFamily="34" charset="0"/>
              </a:rPr>
              <a:t> </a:t>
            </a:r>
            <a:r>
              <a:rPr lang="ar-JO" sz="1800" b="0" i="0" u="none" strike="noStrike" baseline="0" dirty="0">
                <a:solidFill>
                  <a:schemeClr val="tx1"/>
                </a:solidFill>
                <a:latin typeface="Segoe UI" panose="020B0502040204020203" pitchFamily="34" charset="0"/>
                <a:cs typeface="Segoe UI" panose="020B0502040204020203" pitchFamily="34" charset="0"/>
              </a:rPr>
              <a:t>وكذلك الاهتمام من جهة المستمع أي المستقبل للرسالة حتى يحللها ويفسرها بطريقة صحيحة.</a:t>
            </a:r>
            <a:endParaRPr lang="ar-JO" sz="2000" b="1" dirty="0">
              <a:solidFill>
                <a:schemeClr val="tx1"/>
              </a:solidFill>
              <a:latin typeface="Segoe UI" panose="020B0502040204020203" pitchFamily="34" charset="0"/>
              <a:cs typeface="Segoe UI" panose="020B0502040204020203" pitchFamily="34" charset="0"/>
            </a:endParaRPr>
          </a:p>
          <a:p>
            <a:pPr algn="ctr" rtl="1">
              <a:lnSpc>
                <a:spcPct val="150000"/>
              </a:lnSpc>
            </a:pPr>
            <a:endParaRPr lang="ar-JO" sz="2000" b="1" dirty="0">
              <a:solidFill>
                <a:schemeClr val="tx1"/>
              </a:solidFill>
              <a:latin typeface="Segoe UI" panose="020B0502040204020203" pitchFamily="34" charset="0"/>
              <a:cs typeface="Segoe UI" panose="020B0502040204020203" pitchFamily="34" charset="0"/>
            </a:endParaRPr>
          </a:p>
          <a:p>
            <a:pPr algn="ctr" rtl="1">
              <a:lnSpc>
                <a:spcPct val="150000"/>
              </a:lnSpc>
            </a:pPr>
            <a:endParaRPr lang="ar-JO" sz="2000" b="1" dirty="0">
              <a:solidFill>
                <a:schemeClr val="tx1"/>
              </a:solidFill>
              <a:latin typeface="Segoe UI" panose="020B0502040204020203" pitchFamily="34" charset="0"/>
              <a:cs typeface="Segoe UI" panose="020B0502040204020203" pitchFamily="34" charset="0"/>
            </a:endParaRPr>
          </a:p>
          <a:p>
            <a:pPr algn="ctr" rtl="1">
              <a:lnSpc>
                <a:spcPct val="150000"/>
              </a:lnSpc>
            </a:pPr>
            <a:endParaRPr lang="ar-JO" sz="2000" b="1" dirty="0">
              <a:solidFill>
                <a:schemeClr val="tx1"/>
              </a:solidFill>
              <a:latin typeface="Segoe UI" panose="020B0502040204020203" pitchFamily="34" charset="0"/>
              <a:cs typeface="Segoe UI" panose="020B0502040204020203" pitchFamily="34" charset="0"/>
            </a:endParaRPr>
          </a:p>
          <a:p>
            <a:pPr algn="ctr" rtl="1"/>
            <a:endParaRPr lang="ar-JO" sz="2000" b="1" dirty="0">
              <a:solidFill>
                <a:schemeClr val="tx1"/>
              </a:solidFill>
              <a:latin typeface="Segoe UI" panose="020B0502040204020203" pitchFamily="34" charset="0"/>
              <a:cs typeface="Segoe UI" panose="020B0502040204020203" pitchFamily="34" charset="0"/>
            </a:endParaRPr>
          </a:p>
          <a:p>
            <a:pPr algn="ctr" rtl="1"/>
            <a:endParaRPr lang="ar-JO" sz="2000" b="1" dirty="0">
              <a:solidFill>
                <a:schemeClr val="tx1"/>
              </a:solidFill>
              <a:latin typeface="Segoe UI" panose="020B0502040204020203" pitchFamily="34" charset="0"/>
              <a:cs typeface="Segoe UI" panose="020B0502040204020203" pitchFamily="34" charset="0"/>
            </a:endParaRPr>
          </a:p>
          <a:p>
            <a:pPr algn="ctr" rtl="1"/>
            <a:endParaRPr lang="ar-JO" sz="2000" b="1" dirty="0">
              <a:solidFill>
                <a:schemeClr val="tx1"/>
              </a:solidFill>
              <a:latin typeface="Segoe UI" panose="020B0502040204020203" pitchFamily="34" charset="0"/>
              <a:cs typeface="Segoe UI" panose="020B0502040204020203" pitchFamily="34" charset="0"/>
            </a:endParaRPr>
          </a:p>
          <a:p>
            <a:pPr algn="ctr" rtl="1"/>
            <a:endParaRPr lang="ar-JO" sz="1600" b="1" dirty="0">
              <a:solidFill>
                <a:schemeClr val="tx1"/>
              </a:solidFill>
              <a:latin typeface="Segoe UI" panose="020B0502040204020203" pitchFamily="34" charset="0"/>
              <a:cs typeface="Segoe UI" panose="020B0502040204020203" pitchFamily="34" charset="0"/>
            </a:endParaRPr>
          </a:p>
          <a:p>
            <a:pPr algn="just" rtl="1">
              <a:lnSpc>
                <a:spcPct val="250000"/>
              </a:lnSpc>
            </a:pPr>
            <a:r>
              <a:rPr lang="ar-JO" sz="1600" b="0" i="0" dirty="0">
                <a:solidFill>
                  <a:schemeClr val="tx1"/>
                </a:solidFill>
                <a:effectLst/>
                <a:latin typeface="Segoe UI" panose="020B0502040204020203" pitchFamily="34" charset="0"/>
                <a:cs typeface="Segoe UI" panose="020B0502040204020203" pitchFamily="34" charset="0"/>
              </a:rPr>
              <a:t>     </a:t>
            </a:r>
            <a:endParaRPr lang="en-US" sz="3600" b="1" dirty="0">
              <a:solidFill>
                <a:schemeClr val="tx1"/>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3F300FCE-B439-B78D-6744-4BEFE7FF4316}"/>
              </a:ext>
            </a:extLst>
          </p:cNvPr>
          <p:cNvSpPr txBox="1"/>
          <p:nvPr/>
        </p:nvSpPr>
        <p:spPr>
          <a:xfrm>
            <a:off x="4425443" y="902930"/>
            <a:ext cx="4839182" cy="369332"/>
          </a:xfrm>
          <a:prstGeom prst="rect">
            <a:avLst/>
          </a:prstGeom>
          <a:noFill/>
        </p:spPr>
        <p:txBody>
          <a:bodyPr wrap="square" rtlCol="0">
            <a:spAutoFit/>
          </a:bodyPr>
          <a:lstStyle/>
          <a:p>
            <a:pPr algn="ctr"/>
            <a:r>
              <a:rPr lang="ar-JO" sz="18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مبادئ الاتصال التنظيمي</a:t>
            </a:r>
          </a:p>
        </p:txBody>
      </p:sp>
    </p:spTree>
    <p:extLst>
      <p:ext uri="{BB962C8B-B14F-4D97-AF65-F5344CB8AC3E}">
        <p14:creationId xmlns:p14="http://schemas.microsoft.com/office/powerpoint/2010/main" val="3445823365"/>
      </p:ext>
    </p:extLst>
  </p:cSld>
  <p:clrMapOvr>
    <a:masterClrMapping/>
  </p:clrMapOvr>
  <mc:AlternateContent xmlns:mc="http://schemas.openxmlformats.org/markup-compatibility/2006" xmlns:p14="http://schemas.microsoft.com/office/powerpoint/2010/main">
    <mc:Choice Requires="p14">
      <p:transition spd="slow" p14:dur="2000" advTm="54410"/>
    </mc:Choice>
    <mc:Fallback xmlns="">
      <p:transition spd="slow" advTm="5441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59371" y="1261563"/>
            <a:ext cx="10747947"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JO" sz="1600" b="1" dirty="0">
              <a:solidFill>
                <a:schemeClr val="tx1"/>
              </a:solidFill>
              <a:latin typeface="Segoe UI" panose="020B0502040204020203" pitchFamily="34" charset="0"/>
              <a:cs typeface="Segoe UI" panose="020B0502040204020203" pitchFamily="34" charset="0"/>
            </a:endParaRPr>
          </a:p>
          <a:p>
            <a:pPr algn="just" rtl="1">
              <a:lnSpc>
                <a:spcPct val="150000"/>
              </a:lnSpc>
            </a:pPr>
            <a:endParaRPr lang="ar-JO" sz="1600" b="1" dirty="0">
              <a:solidFill>
                <a:schemeClr val="tx1"/>
              </a:solidFill>
              <a:latin typeface="Segoe UI" panose="020B0502040204020203" pitchFamily="34" charset="0"/>
              <a:cs typeface="Segoe UI" panose="020B0502040204020203" pitchFamily="34" charset="0"/>
            </a:endParaRPr>
          </a:p>
          <a:p>
            <a:pPr algn="just" rtl="1">
              <a:lnSpc>
                <a:spcPct val="150000"/>
              </a:lnSpc>
            </a:pPr>
            <a:r>
              <a:rPr lang="ar-JO" sz="1600" b="1" dirty="0">
                <a:solidFill>
                  <a:schemeClr val="tx1"/>
                </a:solidFill>
                <a:latin typeface="Segoe UI" panose="020B0502040204020203" pitchFamily="34" charset="0"/>
                <a:cs typeface="Segoe UI" panose="020B0502040204020203" pitchFamily="34" charset="0"/>
              </a:rPr>
              <a:t>ثالثًا: </a:t>
            </a:r>
            <a:r>
              <a:rPr lang="ar-YE" sz="1600" b="1" dirty="0">
                <a:solidFill>
                  <a:schemeClr val="tx1"/>
                </a:solidFill>
                <a:latin typeface="Segoe UI" panose="020B0502040204020203" pitchFamily="34" charset="0"/>
                <a:cs typeface="Segoe UI" panose="020B0502040204020203" pitchFamily="34" charset="0"/>
              </a:rPr>
              <a:t>مبدأ التكامل والوحدة: </a:t>
            </a:r>
            <a:endParaRPr lang="ar-JO" sz="1600" b="1" dirty="0">
              <a:solidFill>
                <a:schemeClr val="tx1"/>
              </a:solidFill>
              <a:latin typeface="Segoe UI" panose="020B0502040204020203" pitchFamily="34" charset="0"/>
              <a:cs typeface="Segoe UI" panose="020B0502040204020203" pitchFamily="34" charset="0"/>
            </a:endParaRPr>
          </a:p>
          <a:p>
            <a:pPr algn="r" rtl="1">
              <a:lnSpc>
                <a:spcPct val="150000"/>
              </a:lnSpc>
            </a:pPr>
            <a:r>
              <a:rPr lang="ar-JO" sz="1800" b="0" i="0" u="none" strike="noStrike" baseline="0" dirty="0">
                <a:solidFill>
                  <a:schemeClr val="tx1"/>
                </a:solidFill>
                <a:latin typeface="Segoe UI" panose="020B0502040204020203" pitchFamily="34" charset="0"/>
                <a:cs typeface="Segoe UI" panose="020B0502040204020203" pitchFamily="34" charset="0"/>
              </a:rPr>
              <a:t>     يعمل</a:t>
            </a:r>
            <a:r>
              <a:rPr lang="ar-YE" sz="1800" b="0" i="0" u="none" strike="noStrike" baseline="0" dirty="0">
                <a:solidFill>
                  <a:schemeClr val="tx1"/>
                </a:solidFill>
                <a:latin typeface="Segoe UI" panose="020B0502040204020203" pitchFamily="34" charset="0"/>
                <a:cs typeface="Segoe UI" panose="020B0502040204020203" pitchFamily="34" charset="0"/>
              </a:rPr>
              <a:t> هذا المبدأ على مساندة الأهداف التنظيمية فالاتصال</a:t>
            </a:r>
            <a:r>
              <a:rPr lang="ar-JO" sz="1800" b="0" i="0" u="none" strike="noStrike" baseline="0" dirty="0">
                <a:solidFill>
                  <a:schemeClr val="tx1"/>
                </a:solidFill>
                <a:latin typeface="Segoe UI" panose="020B0502040204020203" pitchFamily="34" charset="0"/>
                <a:cs typeface="Segoe UI" panose="020B0502040204020203" pitchFamily="34" charset="0"/>
              </a:rPr>
              <a:t> من أعلى التنظيم سواء من قائد المنظمة أو مدير أو رئيس قسم</a:t>
            </a:r>
            <a:r>
              <a:rPr lang="ar-JO" dirty="0">
                <a:solidFill>
                  <a:schemeClr val="tx1"/>
                </a:solidFill>
                <a:latin typeface="Segoe UI" panose="020B0502040204020203" pitchFamily="34" charset="0"/>
                <a:cs typeface="Segoe UI" panose="020B0502040204020203" pitchFamily="34" charset="0"/>
              </a:rPr>
              <a:t> </a:t>
            </a:r>
            <a:r>
              <a:rPr lang="ar-YE" sz="1800" b="0" i="0" u="none" strike="noStrike" baseline="0" dirty="0">
                <a:solidFill>
                  <a:schemeClr val="tx1"/>
                </a:solidFill>
                <a:latin typeface="Segoe UI" panose="020B0502040204020203" pitchFamily="34" charset="0"/>
                <a:cs typeface="Segoe UI" panose="020B0502040204020203" pitchFamily="34" charset="0"/>
              </a:rPr>
              <a:t>عبارة عن وسيلة وليس غاية أي انه أحد وسائل </a:t>
            </a:r>
            <a:r>
              <a:rPr lang="ar-JO" sz="1800" b="0" i="0" u="none" strike="noStrike" baseline="0" dirty="0">
                <a:solidFill>
                  <a:schemeClr val="tx1"/>
                </a:solidFill>
                <a:latin typeface="Segoe UI" panose="020B0502040204020203" pitchFamily="34" charset="0"/>
                <a:cs typeface="Segoe UI" panose="020B0502040204020203" pitchFamily="34" charset="0"/>
              </a:rPr>
              <a:t>المسؤول</a:t>
            </a:r>
            <a:r>
              <a:rPr lang="ar-YE" sz="1800" b="0" i="0" u="none" strike="noStrike" baseline="0" dirty="0">
                <a:solidFill>
                  <a:schemeClr val="tx1"/>
                </a:solidFill>
                <a:latin typeface="Segoe UI" panose="020B0502040204020203" pitchFamily="34" charset="0"/>
                <a:cs typeface="Segoe UI" panose="020B0502040204020203" pitchFamily="34" charset="0"/>
              </a:rPr>
              <a:t> </a:t>
            </a:r>
            <a:r>
              <a:rPr lang="ar-JO" sz="1800" b="0" i="0" u="none" strike="noStrike" baseline="0" dirty="0">
                <a:solidFill>
                  <a:schemeClr val="tx1"/>
                </a:solidFill>
                <a:latin typeface="Segoe UI" panose="020B0502040204020203" pitchFamily="34" charset="0"/>
                <a:cs typeface="Segoe UI" panose="020B0502040204020203" pitchFamily="34" charset="0"/>
              </a:rPr>
              <a:t>للحفاظ </a:t>
            </a:r>
            <a:r>
              <a:rPr lang="ar-YE" sz="1800" b="0" i="0" u="none" strike="noStrike" baseline="0" dirty="0">
                <a:solidFill>
                  <a:schemeClr val="tx1"/>
                </a:solidFill>
                <a:latin typeface="Segoe UI" panose="020B0502040204020203" pitchFamily="34" charset="0"/>
                <a:cs typeface="Segoe UI" panose="020B0502040204020203" pitchFamily="34" charset="0"/>
              </a:rPr>
              <a:t>على التعاون وتحقيقه</a:t>
            </a:r>
            <a:r>
              <a:rPr lang="ar-JO" sz="1800" b="0" i="0" u="none" strike="noStrike" baseline="0" dirty="0">
                <a:solidFill>
                  <a:schemeClr val="tx1"/>
                </a:solidFill>
                <a:latin typeface="Segoe UI" panose="020B0502040204020203" pitchFamily="34" charset="0"/>
                <a:cs typeface="Segoe UI" panose="020B0502040204020203" pitchFamily="34" charset="0"/>
              </a:rPr>
              <a:t> </a:t>
            </a:r>
            <a:r>
              <a:rPr lang="ar-YE" sz="1800" b="0" i="0" u="none" strike="noStrike" baseline="0" dirty="0">
                <a:solidFill>
                  <a:schemeClr val="tx1"/>
                </a:solidFill>
                <a:latin typeface="Segoe UI" panose="020B0502040204020203" pitchFamily="34" charset="0"/>
                <a:cs typeface="Segoe UI" panose="020B0502040204020203" pitchFamily="34" charset="0"/>
              </a:rPr>
              <a:t>كمدخل لتحقيق أهداف المنظمة فالمدير أو الرئيس المباشر لا يجب أن يكتفي فقط بنقل الرسالة بل يجب</a:t>
            </a:r>
            <a:r>
              <a:rPr lang="ar-JO" sz="1800" b="0" i="0" u="none" strike="noStrike" baseline="0" dirty="0">
                <a:solidFill>
                  <a:schemeClr val="tx1"/>
                </a:solidFill>
                <a:latin typeface="Segoe UI" panose="020B0502040204020203" pitchFamily="34" charset="0"/>
                <a:cs typeface="Segoe UI" panose="020B0502040204020203" pitchFamily="34" charset="0"/>
              </a:rPr>
              <a:t> ع</a:t>
            </a:r>
            <a:r>
              <a:rPr lang="ar-YE" sz="1800" b="0" i="0" u="none" strike="noStrike" baseline="0" dirty="0">
                <a:solidFill>
                  <a:schemeClr val="tx1"/>
                </a:solidFill>
                <a:latin typeface="Segoe UI" panose="020B0502040204020203" pitchFamily="34" charset="0"/>
                <a:cs typeface="Segoe UI" panose="020B0502040204020203" pitchFamily="34" charset="0"/>
              </a:rPr>
              <a:t>ليه تفسيرها وإيضاحها وفي هذه الحالة فان المرؤوسين سيحترمون المركز الوظيفي للرئيس ويعتمدون عليه</a:t>
            </a:r>
            <a:r>
              <a:rPr lang="ar-JO" sz="1800" b="0" i="0" u="none" strike="noStrike" baseline="0" dirty="0">
                <a:solidFill>
                  <a:schemeClr val="tx1"/>
                </a:solidFill>
                <a:latin typeface="Segoe UI" panose="020B0502040204020203" pitchFamily="34" charset="0"/>
                <a:cs typeface="Segoe UI" panose="020B0502040204020203" pitchFamily="34" charset="0"/>
              </a:rPr>
              <a:t> في ما يتعلق </a:t>
            </a:r>
            <a:r>
              <a:rPr lang="ar-JO" dirty="0">
                <a:solidFill>
                  <a:schemeClr val="tx1"/>
                </a:solidFill>
                <a:latin typeface="Segoe UI" panose="020B0502040204020203" pitchFamily="34" charset="0"/>
                <a:cs typeface="Segoe UI" panose="020B0502040204020203" pitchFamily="34" charset="0"/>
              </a:rPr>
              <a:t> </a:t>
            </a:r>
            <a:r>
              <a:rPr lang="ar-JO" sz="1800" b="0" i="0" u="none" strike="noStrike" baseline="0" dirty="0">
                <a:solidFill>
                  <a:schemeClr val="tx1"/>
                </a:solidFill>
                <a:latin typeface="Segoe UI" panose="020B0502040204020203" pitchFamily="34" charset="0"/>
                <a:cs typeface="Segoe UI" panose="020B0502040204020203" pitchFamily="34" charset="0"/>
              </a:rPr>
              <a:t>با</a:t>
            </a:r>
            <a:r>
              <a:rPr lang="ar-YE" sz="1800" b="0" i="0" u="none" strike="noStrike" baseline="0" dirty="0">
                <a:solidFill>
                  <a:schemeClr val="tx1"/>
                </a:solidFill>
                <a:latin typeface="Segoe UI" panose="020B0502040204020203" pitchFamily="34" charset="0"/>
                <a:cs typeface="Segoe UI" panose="020B0502040204020203" pitchFamily="34" charset="0"/>
              </a:rPr>
              <a:t>لمعلومات الرسمية وهذا يعتبر تدعيم</a:t>
            </a:r>
            <a:r>
              <a:rPr lang="ar-JO" sz="1800" b="0" i="0" u="none" strike="noStrike" baseline="0" dirty="0">
                <a:solidFill>
                  <a:schemeClr val="tx1"/>
                </a:solidFill>
                <a:latin typeface="Segoe UI" panose="020B0502040204020203" pitchFamily="34" charset="0"/>
                <a:cs typeface="Segoe UI" panose="020B0502040204020203" pitchFamily="34" charset="0"/>
              </a:rPr>
              <a:t>ً</a:t>
            </a:r>
            <a:r>
              <a:rPr lang="ar-YE" sz="1800" b="0" i="0" u="none" strike="noStrike" baseline="0" dirty="0">
                <a:solidFill>
                  <a:schemeClr val="tx1"/>
                </a:solidFill>
                <a:latin typeface="Segoe UI" panose="020B0502040204020203" pitchFamily="34" charset="0"/>
                <a:cs typeface="Segoe UI" panose="020B0502040204020203" pitchFamily="34" charset="0"/>
              </a:rPr>
              <a:t>ا لسلطته.</a:t>
            </a:r>
            <a:endParaRPr lang="ar-JO" sz="1600" b="0" i="0" dirty="0">
              <a:solidFill>
                <a:schemeClr val="tx1"/>
              </a:solidFill>
              <a:effectLst/>
              <a:latin typeface="Segoe UI" panose="020B0502040204020203" pitchFamily="34" charset="0"/>
              <a:cs typeface="Segoe UI" panose="020B0502040204020203" pitchFamily="34" charset="0"/>
            </a:endParaRPr>
          </a:p>
          <a:p>
            <a:pPr algn="r" rtl="1"/>
            <a:r>
              <a:rPr lang="ar-JO" sz="1600" b="1" dirty="0">
                <a:solidFill>
                  <a:schemeClr val="tx1"/>
                </a:solidFill>
                <a:latin typeface="Segoe UI" panose="020B0502040204020203" pitchFamily="34" charset="0"/>
                <a:cs typeface="Segoe UI" panose="020B0502040204020203" pitchFamily="34" charset="0"/>
              </a:rPr>
              <a:t>رابعًا:</a:t>
            </a:r>
            <a:r>
              <a:rPr lang="ar-YE" sz="1600" b="1" dirty="0">
                <a:solidFill>
                  <a:schemeClr val="tx1"/>
                </a:solidFill>
                <a:latin typeface="Segoe UI" panose="020B0502040204020203" pitchFamily="34" charset="0"/>
                <a:cs typeface="Segoe UI" panose="020B0502040204020203" pitchFamily="34" charset="0"/>
              </a:rPr>
              <a:t> </a:t>
            </a:r>
            <a:r>
              <a:rPr lang="ar-JO" sz="1600" b="1" dirty="0">
                <a:solidFill>
                  <a:schemeClr val="tx1"/>
                </a:solidFill>
                <a:latin typeface="Segoe UI" panose="020B0502040204020203" pitchFamily="34" charset="0"/>
                <a:cs typeface="Segoe UI" panose="020B0502040204020203" pitchFamily="34" charset="0"/>
              </a:rPr>
              <a:t>مبدأ </a:t>
            </a:r>
            <a:r>
              <a:rPr lang="ar-YE" sz="1600" b="1" dirty="0">
                <a:solidFill>
                  <a:schemeClr val="tx1"/>
                </a:solidFill>
                <a:latin typeface="Segoe UI" panose="020B0502040204020203" pitchFamily="34" charset="0"/>
                <a:cs typeface="Segoe UI" panose="020B0502040204020203" pitchFamily="34" charset="0"/>
              </a:rPr>
              <a:t>استراتيجية استخدام التنظيم غير رسمي</a:t>
            </a:r>
            <a:r>
              <a:rPr lang="ar-YE" sz="1800" b="0" i="0" u="none" strike="noStrike" baseline="0" dirty="0">
                <a:solidFill>
                  <a:schemeClr val="tx1"/>
                </a:solidFill>
                <a:latin typeface="Segoe UI" panose="020B0502040204020203" pitchFamily="34" charset="0"/>
                <a:cs typeface="Segoe UI" panose="020B0502040204020203" pitchFamily="34" charset="0"/>
              </a:rPr>
              <a:t>: </a:t>
            </a:r>
            <a:endParaRPr lang="ar-JO" sz="1800" b="0" i="0" u="none" strike="noStrike" baseline="0" dirty="0">
              <a:solidFill>
                <a:schemeClr val="tx1"/>
              </a:solidFill>
              <a:latin typeface="Segoe UI" panose="020B0502040204020203" pitchFamily="34" charset="0"/>
              <a:cs typeface="Segoe UI" panose="020B0502040204020203" pitchFamily="34" charset="0"/>
            </a:endParaRPr>
          </a:p>
          <a:p>
            <a:pPr algn="r" rtl="1">
              <a:lnSpc>
                <a:spcPct val="150000"/>
              </a:lnSpc>
            </a:pPr>
            <a:r>
              <a:rPr lang="ar-JO" dirty="0">
                <a:solidFill>
                  <a:schemeClr val="tx1"/>
                </a:solidFill>
                <a:latin typeface="Segoe UI" panose="020B0502040204020203" pitchFamily="34" charset="0"/>
                <a:cs typeface="Segoe UI" panose="020B0502040204020203" pitchFamily="34" charset="0"/>
              </a:rPr>
              <a:t>   </a:t>
            </a:r>
            <a:r>
              <a:rPr lang="ar-YE" dirty="0">
                <a:solidFill>
                  <a:schemeClr val="tx1"/>
                </a:solidFill>
                <a:latin typeface="Segoe UI" panose="020B0502040204020203" pitchFamily="34" charset="0"/>
                <a:cs typeface="Segoe UI" panose="020B0502040204020203" pitchFamily="34" charset="0"/>
              </a:rPr>
              <a:t>أصبحت التنظيمات غير </a:t>
            </a:r>
            <a:r>
              <a:rPr lang="ar-JO" dirty="0">
                <a:solidFill>
                  <a:schemeClr val="tx1"/>
                </a:solidFill>
                <a:latin typeface="Segoe UI" panose="020B0502040204020203" pitchFamily="34" charset="0"/>
                <a:cs typeface="Segoe UI" panose="020B0502040204020203" pitchFamily="34" charset="0"/>
              </a:rPr>
              <a:t>ال</a:t>
            </a:r>
            <a:r>
              <a:rPr lang="ar-YE" dirty="0">
                <a:solidFill>
                  <a:schemeClr val="tx1"/>
                </a:solidFill>
                <a:latin typeface="Segoe UI" panose="020B0502040204020203" pitchFamily="34" charset="0"/>
                <a:cs typeface="Segoe UI" panose="020B0502040204020203" pitchFamily="34" charset="0"/>
              </a:rPr>
              <a:t>رسمية حاجة ملحة</a:t>
            </a:r>
            <a:r>
              <a:rPr lang="ar-JO" dirty="0">
                <a:solidFill>
                  <a:schemeClr val="tx1"/>
                </a:solidFill>
                <a:latin typeface="Segoe UI" panose="020B0502040204020203" pitchFamily="34" charset="0"/>
                <a:cs typeface="Segoe UI" panose="020B0502040204020203" pitchFamily="34" charset="0"/>
              </a:rPr>
              <a:t> يجب الاهتمام بها </a:t>
            </a:r>
            <a:r>
              <a:rPr lang="ar-YE" dirty="0">
                <a:solidFill>
                  <a:schemeClr val="tx1"/>
                </a:solidFill>
                <a:latin typeface="Segoe UI" panose="020B0502040204020203" pitchFamily="34" charset="0"/>
                <a:cs typeface="Segoe UI" panose="020B0502040204020203" pitchFamily="34" charset="0"/>
              </a:rPr>
              <a:t>وتسخيرها في نقل واستقبال المعلومات المكملة داخل المنظمة </a:t>
            </a:r>
            <a:r>
              <a:rPr lang="ar-JO" dirty="0">
                <a:solidFill>
                  <a:schemeClr val="tx1"/>
                </a:solidFill>
                <a:latin typeface="Segoe UI" panose="020B0502040204020203" pitchFamily="34" charset="0"/>
                <a:cs typeface="Segoe UI" panose="020B0502040204020203" pitchFamily="34" charset="0"/>
              </a:rPr>
              <a:t>، بل إن القيادة الحكيمة تعمل على استثمارها عند فقد أهمية الاتصال </a:t>
            </a:r>
            <a:r>
              <a:rPr lang="ar-YE" dirty="0">
                <a:solidFill>
                  <a:schemeClr val="tx1"/>
                </a:solidFill>
                <a:latin typeface="Segoe UI" panose="020B0502040204020203" pitchFamily="34" charset="0"/>
                <a:cs typeface="Segoe UI" panose="020B0502040204020203" pitchFamily="34" charset="0"/>
              </a:rPr>
              <a:t> الرسمي</a:t>
            </a:r>
            <a:r>
              <a:rPr lang="ar-JO" dirty="0">
                <a:solidFill>
                  <a:schemeClr val="tx1"/>
                </a:solidFill>
                <a:latin typeface="Segoe UI" panose="020B0502040204020203" pitchFamily="34" charset="0"/>
                <a:cs typeface="Segoe UI" panose="020B0502040204020203" pitchFamily="34" charset="0"/>
              </a:rPr>
              <a:t> وتجاهله من قبل الموظفين </a:t>
            </a:r>
            <a:r>
              <a:rPr lang="ar-YE" dirty="0">
                <a:solidFill>
                  <a:schemeClr val="tx1"/>
                </a:solidFill>
                <a:latin typeface="Segoe UI" panose="020B0502040204020203" pitchFamily="34" charset="0"/>
                <a:cs typeface="Segoe UI" panose="020B0502040204020203" pitchFamily="34" charset="0"/>
              </a:rPr>
              <a:t> </a:t>
            </a:r>
            <a:r>
              <a:rPr lang="ar-JO" dirty="0">
                <a:solidFill>
                  <a:schemeClr val="tx1"/>
                </a:solidFill>
                <a:latin typeface="Segoe UI" panose="020B0502040204020203" pitchFamily="34" charset="0"/>
                <a:cs typeface="Segoe UI" panose="020B0502040204020203" pitchFamily="34" charset="0"/>
              </a:rPr>
              <a:t>لأن الاتصال الرسمي </a:t>
            </a:r>
            <a:r>
              <a:rPr lang="ar-YE" dirty="0">
                <a:solidFill>
                  <a:schemeClr val="tx1"/>
                </a:solidFill>
                <a:latin typeface="Segoe UI" panose="020B0502040204020203" pitchFamily="34" charset="0"/>
                <a:cs typeface="Segoe UI" panose="020B0502040204020203" pitchFamily="34" charset="0"/>
              </a:rPr>
              <a:t>يعاني من فقدان الثقة أو قد </a:t>
            </a:r>
            <a:r>
              <a:rPr lang="ar-JO" dirty="0">
                <a:solidFill>
                  <a:schemeClr val="tx1"/>
                </a:solidFill>
                <a:latin typeface="Segoe UI" panose="020B0502040204020203" pitchFamily="34" charset="0"/>
                <a:cs typeface="Segoe UI" panose="020B0502040204020203" pitchFamily="34" charset="0"/>
              </a:rPr>
              <a:t>لا يكون </a:t>
            </a:r>
            <a:r>
              <a:rPr lang="ar-YE" dirty="0">
                <a:solidFill>
                  <a:schemeClr val="tx1"/>
                </a:solidFill>
                <a:latin typeface="Segoe UI" panose="020B0502040204020203" pitchFamily="34" charset="0"/>
                <a:cs typeface="Segoe UI" panose="020B0502040204020203" pitchFamily="34" charset="0"/>
              </a:rPr>
              <a:t>ملائما لنقل كل أنواع الرسائل.</a:t>
            </a:r>
            <a:br>
              <a:rPr lang="ar-YE" dirty="0">
                <a:solidFill>
                  <a:schemeClr val="tx1"/>
                </a:solidFill>
                <a:latin typeface="Segoe UI" panose="020B0502040204020203" pitchFamily="34" charset="0"/>
                <a:cs typeface="Segoe UI" panose="020B0502040204020203" pitchFamily="34" charset="0"/>
              </a:rPr>
            </a:br>
            <a:r>
              <a:rPr lang="ar-YE" dirty="0">
                <a:solidFill>
                  <a:schemeClr val="tx1"/>
                </a:solidFill>
                <a:latin typeface="Segoe UI" panose="020B0502040204020203" pitchFamily="34" charset="0"/>
                <a:cs typeface="Segoe UI" panose="020B0502040204020203" pitchFamily="34" charset="0"/>
              </a:rPr>
              <a:t/>
            </a:r>
            <a:br>
              <a:rPr lang="ar-YE" dirty="0">
                <a:solidFill>
                  <a:schemeClr val="tx1"/>
                </a:solidFill>
                <a:latin typeface="Segoe UI" panose="020B0502040204020203" pitchFamily="34" charset="0"/>
                <a:cs typeface="Segoe UI" panose="020B0502040204020203" pitchFamily="34" charset="0"/>
              </a:rPr>
            </a:br>
            <a:endParaRPr lang="en-US" dirty="0">
              <a:solidFill>
                <a:schemeClr val="tx1"/>
              </a:solidFill>
              <a:latin typeface="Segoe UI" panose="020B0502040204020203" pitchFamily="34" charset="0"/>
              <a:cs typeface="Segoe UI" panose="020B0502040204020203" pitchFamily="34" charset="0"/>
            </a:endParaRPr>
          </a:p>
        </p:txBody>
      </p:sp>
      <p:sp>
        <p:nvSpPr>
          <p:cNvPr id="24" name="TextBox 23"/>
          <p:cNvSpPr txBox="1"/>
          <p:nvPr/>
        </p:nvSpPr>
        <p:spPr>
          <a:xfrm>
            <a:off x="1495104" y="735478"/>
            <a:ext cx="8417320" cy="415883"/>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مبادئ الاتصال التنظيمي</a:t>
            </a:r>
            <a:endParaRPr lang="en-US"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26790879"/>
      </p:ext>
    </p:extLst>
  </p:cSld>
  <p:clrMapOvr>
    <a:masterClrMapping/>
  </p:clrMapOvr>
  <mc:AlternateContent xmlns:mc="http://schemas.openxmlformats.org/markup-compatibility/2006" xmlns:p14="http://schemas.microsoft.com/office/powerpoint/2010/main">
    <mc:Choice Requires="p14">
      <p:transition spd="slow" p14:dur="2000" advTm="141405"/>
    </mc:Choice>
    <mc:Fallback xmlns="">
      <p:transition spd="slow" advTm="14140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1A7B5BB0-CBB6-5272-347E-60875DA83ABF}"/>
              </a:ext>
            </a:extLst>
          </p:cNvPr>
          <p:cNvSpPr txBox="1"/>
          <p:nvPr/>
        </p:nvSpPr>
        <p:spPr>
          <a:xfrm>
            <a:off x="668741" y="1639555"/>
            <a:ext cx="10917314" cy="4482637"/>
          </a:xfrm>
          <a:prstGeom prst="rect">
            <a:avLst/>
          </a:prstGeom>
          <a:solidFill>
            <a:schemeClr val="bg1"/>
          </a:solidFill>
        </p:spPr>
        <p:txBody>
          <a:bodyPr wrap="square">
            <a:spAutoFit/>
          </a:bodyPr>
          <a:lstStyle/>
          <a:p>
            <a:pPr lvl="1" algn="r" rtl="1">
              <a:lnSpc>
                <a:spcPct val="150000"/>
              </a:lnSpc>
            </a:pPr>
            <a:r>
              <a:rPr lang="ar-JO" sz="1600" dirty="0">
                <a:latin typeface="Segoe UI" panose="020B0502040204020203" pitchFamily="34" charset="0"/>
                <a:cs typeface="Segoe UI" panose="020B0502040204020203" pitchFamily="34" charset="0"/>
              </a:rPr>
              <a:t>     يسود الاتصال التنظيمي في جميع المنظمات على اختلاف أعمالها سواء أكانت تربوية أم اجتماعية أم سياسية أم اقتصادية أم حرفية </a:t>
            </a:r>
            <a:r>
              <a:rPr lang="ar-JO" sz="1600" b="0" i="0" u="none" strike="noStrike" baseline="0" dirty="0">
                <a:latin typeface="Segoe UI" panose="020B0502040204020203" pitchFamily="34" charset="0"/>
                <a:cs typeface="Segoe UI" panose="020B0502040204020203" pitchFamily="34" charset="0"/>
              </a:rPr>
              <a:t>وكذلك على اختلاف حجمها ، و</a:t>
            </a:r>
            <a:r>
              <a:rPr lang="ar-YE" sz="1600" b="0" i="0" u="none" strike="noStrike" baseline="0" dirty="0">
                <a:latin typeface="Segoe UI" panose="020B0502040204020203" pitchFamily="34" charset="0"/>
                <a:cs typeface="Segoe UI" panose="020B0502040204020203" pitchFamily="34" charset="0"/>
              </a:rPr>
              <a:t>مهما كان نوع المؤسسة وشكل الاتصال</a:t>
            </a:r>
            <a:r>
              <a:rPr lang="ar-JO" sz="1600" b="0" i="0" u="none" strike="noStrike" baseline="0" dirty="0">
                <a:latin typeface="Segoe UI" panose="020B0502040204020203" pitchFamily="34" charset="0"/>
                <a:cs typeface="Segoe UI" panose="020B0502040204020203" pitchFamily="34" charset="0"/>
              </a:rPr>
              <a:t> </a:t>
            </a:r>
            <a:r>
              <a:rPr lang="ar-YE" sz="1600" b="0" i="0" u="none" strike="noStrike" baseline="0" dirty="0">
                <a:latin typeface="Segoe UI" panose="020B0502040204020203" pitchFamily="34" charset="0"/>
                <a:cs typeface="Segoe UI" panose="020B0502040204020203" pitchFamily="34" charset="0"/>
              </a:rPr>
              <a:t>الموجود بها</a:t>
            </a:r>
            <a:r>
              <a:rPr lang="ar-JO" sz="1600" b="0" i="0" u="none" strike="noStrike" baseline="0" dirty="0">
                <a:latin typeface="Segoe UI" panose="020B0502040204020203" pitchFamily="34" charset="0"/>
                <a:cs typeface="Segoe UI" panose="020B0502040204020203" pitchFamily="34" charset="0"/>
              </a:rPr>
              <a:t>؛</a:t>
            </a:r>
            <a:r>
              <a:rPr lang="ar-YE" sz="1600" b="0" i="0" u="none" strike="noStrike" baseline="0" dirty="0">
                <a:latin typeface="Segoe UI" panose="020B0502040204020203" pitchFamily="34" charset="0"/>
                <a:cs typeface="Segoe UI" panose="020B0502040204020203" pitchFamily="34" charset="0"/>
              </a:rPr>
              <a:t> لأنه يعتبر الأساس داخلها منها</a:t>
            </a:r>
            <a:r>
              <a:rPr lang="ar-JO" sz="1600" b="0" i="0" u="none" strike="noStrike" baseline="0" dirty="0">
                <a:latin typeface="Segoe UI" panose="020B0502040204020203" pitchFamily="34" charset="0"/>
                <a:cs typeface="Segoe UI" panose="020B0502040204020203" pitchFamily="34" charset="0"/>
              </a:rPr>
              <a:t> فالاتصال التنظيمي عملية مهمة وتؤدي إلى تحقيق أهداف عديدة في المنظمة ومن اهميتها</a:t>
            </a:r>
            <a:r>
              <a:rPr lang="ar-YE" sz="1600" b="0" i="0" u="none" strike="noStrike" baseline="0" dirty="0">
                <a:latin typeface="Segoe UI" panose="020B0502040204020203" pitchFamily="34" charset="0"/>
                <a:cs typeface="Segoe UI" panose="020B0502040204020203" pitchFamily="34" charset="0"/>
              </a:rPr>
              <a:t>:</a:t>
            </a:r>
          </a:p>
          <a:p>
            <a:pPr lvl="1" algn="r" rtl="1">
              <a:lnSpc>
                <a:spcPct val="150000"/>
              </a:lnSpc>
            </a:pPr>
            <a:r>
              <a:rPr lang="ar-JO" sz="1600" b="0" i="0" u="none" strike="noStrike" baseline="0" dirty="0">
                <a:latin typeface="Segoe UI" panose="020B0502040204020203" pitchFamily="34" charset="0"/>
                <a:cs typeface="Segoe UI" panose="020B0502040204020203" pitchFamily="34" charset="0"/>
              </a:rPr>
              <a:t>1</a:t>
            </a:r>
            <a:r>
              <a:rPr lang="ar-YE" sz="1600" b="1" i="0" u="none" strike="noStrike" baseline="0" dirty="0">
                <a:latin typeface="Segoe UI" panose="020B0502040204020203" pitchFamily="34" charset="0"/>
                <a:cs typeface="Segoe UI" panose="020B0502040204020203" pitchFamily="34" charset="0"/>
              </a:rPr>
              <a:t>-التخطيط للعمل: </a:t>
            </a:r>
            <a:endParaRPr lang="ar-JO" sz="1600" b="1" i="0" u="none" strike="noStrike" baseline="0" dirty="0">
              <a:latin typeface="Segoe UI" panose="020B0502040204020203" pitchFamily="34" charset="0"/>
              <a:cs typeface="Segoe UI" panose="020B0502040204020203" pitchFamily="34" charset="0"/>
            </a:endParaRPr>
          </a:p>
          <a:p>
            <a:pPr lvl="1" algn="r" rtl="1">
              <a:lnSpc>
                <a:spcPct val="150000"/>
              </a:lnSpc>
            </a:pPr>
            <a:r>
              <a:rPr lang="ar-JO" sz="1600" b="0" i="0" u="none" strike="noStrike" baseline="0" dirty="0">
                <a:latin typeface="Segoe UI" panose="020B0502040204020203" pitchFamily="34" charset="0"/>
                <a:cs typeface="Segoe UI" panose="020B0502040204020203" pitchFamily="34" charset="0"/>
              </a:rPr>
              <a:t>فيتم تخطيط كافة أنشطة المنظمة من خلال الاتصالات بأشكالها وصورها المتنوعة </a:t>
            </a:r>
            <a:r>
              <a:rPr lang="ar-YE" sz="1600" b="0" i="0" u="none" strike="noStrike" baseline="0" dirty="0">
                <a:latin typeface="Segoe UI" panose="020B0502040204020203" pitchFamily="34" charset="0"/>
                <a:cs typeface="Segoe UI" panose="020B0502040204020203" pitchFamily="34" charset="0"/>
              </a:rPr>
              <a:t>وذلك من خلال</a:t>
            </a:r>
            <a:r>
              <a:rPr lang="ar-JO" sz="1600" b="0" i="0" u="none" strike="noStrike" baseline="0" dirty="0">
                <a:latin typeface="Segoe UI" panose="020B0502040204020203" pitchFamily="34" charset="0"/>
                <a:cs typeface="Segoe UI" panose="020B0502040204020203" pitchFamily="34" charset="0"/>
              </a:rPr>
              <a:t> </a:t>
            </a:r>
            <a:r>
              <a:rPr lang="ar-YE" sz="1600" b="0" i="0" u="none" strike="noStrike" baseline="0" dirty="0">
                <a:latin typeface="Segoe UI" panose="020B0502040204020203" pitchFamily="34" charset="0"/>
                <a:cs typeface="Segoe UI" panose="020B0502040204020203" pitchFamily="34" charset="0"/>
              </a:rPr>
              <a:t>المقابلات</a:t>
            </a:r>
            <a:r>
              <a:rPr lang="ar-JO" sz="1600" b="0" i="0" u="none" strike="noStrike" baseline="0" dirty="0">
                <a:latin typeface="Segoe UI" panose="020B0502040204020203" pitchFamily="34" charset="0"/>
                <a:cs typeface="Segoe UI" panose="020B0502040204020203" pitchFamily="34" charset="0"/>
              </a:rPr>
              <a:t> </a:t>
            </a:r>
            <a:r>
              <a:rPr lang="ar-YE" sz="1600" b="0" i="0" u="none" strike="noStrike" baseline="0" dirty="0">
                <a:latin typeface="Segoe UI" panose="020B0502040204020203" pitchFamily="34" charset="0"/>
                <a:cs typeface="Segoe UI" panose="020B0502040204020203" pitchFamily="34" charset="0"/>
              </a:rPr>
              <a:t>والاجتماعات </a:t>
            </a:r>
            <a:r>
              <a:rPr lang="ar-JO" sz="1600" b="0" i="0" u="none" strike="noStrike" baseline="0" dirty="0">
                <a:latin typeface="Segoe UI" panose="020B0502040204020203" pitchFamily="34" charset="0"/>
                <a:cs typeface="Segoe UI" panose="020B0502040204020203" pitchFamily="34" charset="0"/>
              </a:rPr>
              <a:t>والقرارات </a:t>
            </a:r>
            <a:r>
              <a:rPr lang="ar-YE" sz="1600" b="0" i="0" u="none" strike="noStrike" baseline="0" dirty="0">
                <a:latin typeface="Segoe UI" panose="020B0502040204020203" pitchFamily="34" charset="0"/>
                <a:cs typeface="Segoe UI" panose="020B0502040204020203" pitchFamily="34" charset="0"/>
              </a:rPr>
              <a:t>المكتوبة</a:t>
            </a:r>
            <a:r>
              <a:rPr lang="ar-JO" sz="1600" b="0" i="0" u="none" strike="noStrike" baseline="0" dirty="0">
                <a:latin typeface="Segoe UI" panose="020B0502040204020203" pitchFamily="34" charset="0"/>
                <a:cs typeface="Segoe UI" panose="020B0502040204020203" pitchFamily="34" charset="0"/>
              </a:rPr>
              <a:t> والقوانين والأنظمة السائدة وتوصيفات العمل والمساءلة</a:t>
            </a:r>
            <a:r>
              <a:rPr lang="ar-YE" sz="1600" b="0" i="0" u="none" strike="noStrike" baseline="0" dirty="0">
                <a:latin typeface="Segoe UI" panose="020B0502040204020203" pitchFamily="34" charset="0"/>
                <a:cs typeface="Segoe UI" panose="020B0502040204020203" pitchFamily="34" charset="0"/>
              </a:rPr>
              <a:t>.</a:t>
            </a:r>
          </a:p>
          <a:p>
            <a:pPr lvl="1" algn="r" rtl="1">
              <a:lnSpc>
                <a:spcPct val="150000"/>
              </a:lnSpc>
            </a:pPr>
            <a:r>
              <a:rPr lang="ar-JO" sz="1600" b="1" dirty="0">
                <a:latin typeface="Segoe UI" panose="020B0502040204020203" pitchFamily="34" charset="0"/>
                <a:cs typeface="Segoe UI" panose="020B0502040204020203" pitchFamily="34" charset="0"/>
              </a:rPr>
              <a:t>2</a:t>
            </a:r>
            <a:r>
              <a:rPr lang="ar-YE" sz="1600" b="1" dirty="0">
                <a:latin typeface="Segoe UI" panose="020B0502040204020203" pitchFamily="34" charset="0"/>
                <a:cs typeface="Segoe UI" panose="020B0502040204020203" pitchFamily="34" charset="0"/>
              </a:rPr>
              <a:t>-توفير المعلومات المتكاملة: </a:t>
            </a:r>
            <a:endParaRPr lang="ar-JO" sz="1600" b="1" dirty="0">
              <a:latin typeface="Segoe UI" panose="020B0502040204020203" pitchFamily="34" charset="0"/>
              <a:cs typeface="Segoe UI" panose="020B0502040204020203" pitchFamily="34" charset="0"/>
            </a:endParaRPr>
          </a:p>
          <a:p>
            <a:pPr lvl="1" algn="r" rtl="1">
              <a:lnSpc>
                <a:spcPct val="150000"/>
              </a:lnSpc>
            </a:pPr>
            <a:r>
              <a:rPr lang="ar-YE" sz="1600" b="0" i="0" u="none" strike="noStrike" baseline="0" dirty="0">
                <a:latin typeface="Segoe UI" panose="020B0502040204020203" pitchFamily="34" charset="0"/>
                <a:cs typeface="Segoe UI" panose="020B0502040204020203" pitchFamily="34" charset="0"/>
              </a:rPr>
              <a:t>تسعى أنظمة الاتصالات التنظيمية إلى جمع وتبويب وتصنيف</a:t>
            </a:r>
            <a:r>
              <a:rPr lang="ar-JO" sz="1600" b="0" i="0" u="none" strike="noStrike" baseline="0" dirty="0">
                <a:latin typeface="Segoe UI" panose="020B0502040204020203" pitchFamily="34" charset="0"/>
                <a:cs typeface="Segoe UI" panose="020B0502040204020203" pitchFamily="34" charset="0"/>
              </a:rPr>
              <a:t> </a:t>
            </a:r>
            <a:r>
              <a:rPr lang="ar-YE" sz="1600" b="0" i="0" u="none" strike="noStrike" baseline="0" dirty="0">
                <a:latin typeface="Segoe UI" panose="020B0502040204020203" pitchFamily="34" charset="0"/>
                <a:cs typeface="Segoe UI" panose="020B0502040204020203" pitchFamily="34" charset="0"/>
              </a:rPr>
              <a:t>وتحليل وعرض المعلومات في شكل مرتب للعاملين، والمديرين بغرض التصرف الملائم</a:t>
            </a:r>
            <a:r>
              <a:rPr lang="ar-JO" sz="1600" b="0" i="0" u="none" strike="noStrike" baseline="0" dirty="0">
                <a:latin typeface="Segoe UI" panose="020B0502040204020203" pitchFamily="34" charset="0"/>
                <a:cs typeface="Segoe UI" panose="020B0502040204020203" pitchFamily="34" charset="0"/>
              </a:rPr>
              <a:t> </a:t>
            </a:r>
            <a:r>
              <a:rPr lang="ar-YE" sz="1600" b="0" i="0" u="none" strike="noStrike" baseline="0" dirty="0">
                <a:latin typeface="Segoe UI" panose="020B0502040204020203" pitchFamily="34" charset="0"/>
                <a:cs typeface="Segoe UI" panose="020B0502040204020203" pitchFamily="34" charset="0"/>
              </a:rPr>
              <a:t>واتخاذ </a:t>
            </a:r>
            <a:r>
              <a:rPr lang="ar-JO" sz="1600" b="0" i="0" u="none" strike="noStrike" baseline="0" dirty="0">
                <a:latin typeface="Segoe UI" panose="020B0502040204020203" pitchFamily="34" charset="0"/>
                <a:cs typeface="Segoe UI" panose="020B0502040204020203" pitchFamily="34" charset="0"/>
              </a:rPr>
              <a:t>القرارات </a:t>
            </a:r>
            <a:r>
              <a:rPr lang="ar-YE" sz="1600" b="0" i="0" u="none" strike="noStrike" baseline="0" dirty="0">
                <a:latin typeface="Segoe UI" panose="020B0502040204020203" pitchFamily="34" charset="0"/>
                <a:cs typeface="Segoe UI" panose="020B0502040204020203" pitchFamily="34" charset="0"/>
              </a:rPr>
              <a:t>السليمة</a:t>
            </a:r>
            <a:r>
              <a:rPr lang="ar-JO" sz="1600" b="0" i="0" u="none" strike="noStrike" baseline="0" dirty="0">
                <a:latin typeface="Segoe UI" panose="020B0502040204020203" pitchFamily="34" charset="0"/>
                <a:cs typeface="Segoe UI" panose="020B0502040204020203" pitchFamily="34" charset="0"/>
              </a:rPr>
              <a:t> التي تسهم في تحقيق الأهداف المنشودة</a:t>
            </a:r>
            <a:r>
              <a:rPr lang="ar-YE" b="0" i="0" u="none" strike="noStrike" baseline="0" dirty="0">
                <a:latin typeface="Segoe UI" panose="020B0502040204020203" pitchFamily="34" charset="0"/>
                <a:cs typeface="Segoe UI" panose="020B0502040204020203" pitchFamily="34" charset="0"/>
              </a:rPr>
              <a:t>.</a:t>
            </a:r>
            <a:endParaRPr lang="ar-JO" b="0" i="0" u="none" strike="noStrike" baseline="0" dirty="0">
              <a:latin typeface="Segoe UI" panose="020B0502040204020203" pitchFamily="34" charset="0"/>
              <a:cs typeface="Segoe UI" panose="020B0502040204020203" pitchFamily="34" charset="0"/>
            </a:endParaRPr>
          </a:p>
          <a:p>
            <a:pPr algn="just" rtl="1"/>
            <a:r>
              <a:rPr lang="ar-JO" sz="1800" b="0" i="0" u="none" strike="noStrike" baseline="0" dirty="0">
                <a:latin typeface="Segoe UI" panose="020B0502040204020203" pitchFamily="34" charset="0"/>
                <a:cs typeface="Segoe UI" panose="020B0502040204020203" pitchFamily="34" charset="0"/>
              </a:rPr>
              <a:t>     </a:t>
            </a:r>
            <a:r>
              <a:rPr lang="ar-JO" sz="1600" b="1" dirty="0">
                <a:latin typeface="Segoe UI" panose="020B0502040204020203" pitchFamily="34" charset="0"/>
                <a:cs typeface="Segoe UI" panose="020B0502040204020203" pitchFamily="34" charset="0"/>
              </a:rPr>
              <a:t>3-</a:t>
            </a:r>
            <a:r>
              <a:rPr lang="ar-YE" sz="1600" b="1" dirty="0">
                <a:latin typeface="Segoe UI" panose="020B0502040204020203" pitchFamily="34" charset="0"/>
                <a:cs typeface="Segoe UI" panose="020B0502040204020203" pitchFamily="34" charset="0"/>
              </a:rPr>
              <a:t>ال</a:t>
            </a:r>
            <a:r>
              <a:rPr lang="ar-JO" sz="1600" b="1" dirty="0">
                <a:latin typeface="Segoe UI" panose="020B0502040204020203" pitchFamily="34" charset="0"/>
                <a:cs typeface="Segoe UI" panose="020B0502040204020203" pitchFamily="34" charset="0"/>
              </a:rPr>
              <a:t>ا</a:t>
            </a:r>
            <a:r>
              <a:rPr lang="ar-YE" sz="1600" b="1" dirty="0">
                <a:latin typeface="Segoe UI" panose="020B0502040204020203" pitchFamily="34" charset="0"/>
                <a:cs typeface="Segoe UI" panose="020B0502040204020203" pitchFamily="34" charset="0"/>
              </a:rPr>
              <a:t>بتعاد عن التخمين والتقدير الشخصي: </a:t>
            </a:r>
            <a:endParaRPr lang="ar-JO" sz="1600" b="1" dirty="0">
              <a:latin typeface="Segoe UI" panose="020B0502040204020203" pitchFamily="34" charset="0"/>
              <a:cs typeface="Segoe UI" panose="020B0502040204020203" pitchFamily="34" charset="0"/>
            </a:endParaRPr>
          </a:p>
          <a:p>
            <a:pPr algn="just" rtl="1">
              <a:lnSpc>
                <a:spcPct val="150000"/>
              </a:lnSpc>
            </a:pPr>
            <a:r>
              <a:rPr lang="ar-JO" sz="1800" b="0" i="0" u="none" strike="noStrike" baseline="0" dirty="0">
                <a:latin typeface="Segoe UI" panose="020B0502040204020203" pitchFamily="34" charset="0"/>
                <a:cs typeface="Segoe UI" panose="020B0502040204020203" pitchFamily="34" charset="0"/>
              </a:rPr>
              <a:t>     </a:t>
            </a:r>
            <a:r>
              <a:rPr lang="ar-YE" sz="1600" dirty="0">
                <a:latin typeface="Segoe UI" panose="020B0502040204020203" pitchFamily="34" charset="0"/>
                <a:cs typeface="Segoe UI" panose="020B0502040204020203" pitchFamily="34" charset="0"/>
              </a:rPr>
              <a:t>وذلك ب</a:t>
            </a:r>
            <a:r>
              <a:rPr lang="ar-JO" sz="1600" dirty="0">
                <a:latin typeface="Segoe UI" panose="020B0502040204020203" pitchFamily="34" charset="0"/>
                <a:cs typeface="Segoe UI" panose="020B0502040204020203" pitchFamily="34" charset="0"/>
              </a:rPr>
              <a:t>ا</a:t>
            </a:r>
            <a:r>
              <a:rPr lang="ar-YE" sz="1600" dirty="0">
                <a:latin typeface="Segoe UI" panose="020B0502040204020203" pitchFamily="34" charset="0"/>
                <a:cs typeface="Segoe UI" panose="020B0502040204020203" pitchFamily="34" charset="0"/>
              </a:rPr>
              <a:t>تباع الأسلوب المناسب للاتصال، حيث</a:t>
            </a:r>
            <a:r>
              <a:rPr lang="ar-JO" sz="1600" dirty="0">
                <a:latin typeface="Segoe UI" panose="020B0502040204020203" pitchFamily="34" charset="0"/>
                <a:cs typeface="Segoe UI" panose="020B0502040204020203" pitchFamily="34" charset="0"/>
              </a:rPr>
              <a:t> إ</a:t>
            </a:r>
            <a:r>
              <a:rPr lang="ar-YE" sz="1600" dirty="0">
                <a:latin typeface="Segoe UI" panose="020B0502040204020203" pitchFamily="34" charset="0"/>
                <a:cs typeface="Segoe UI" panose="020B0502040204020203" pitchFamily="34" charset="0"/>
              </a:rPr>
              <a:t>ن وجود نظام للاتصال </a:t>
            </a:r>
            <a:r>
              <a:rPr lang="ar-JO" sz="1600" dirty="0">
                <a:latin typeface="Segoe UI" panose="020B0502040204020203" pitchFamily="34" charset="0"/>
                <a:cs typeface="Segoe UI" panose="020B0502040204020203" pitchFamily="34" charset="0"/>
              </a:rPr>
              <a:t>يحتم على</a:t>
            </a:r>
            <a:r>
              <a:rPr lang="ar-YE" sz="1600" dirty="0">
                <a:latin typeface="Segoe UI" panose="020B0502040204020203" pitchFamily="34" charset="0"/>
                <a:cs typeface="Segoe UI" panose="020B0502040204020203" pitchFamily="34" charset="0"/>
              </a:rPr>
              <a:t> المسؤول استخدام الأسلوب </a:t>
            </a:r>
            <a:r>
              <a:rPr lang="ar-JO" sz="1600" dirty="0">
                <a:latin typeface="Segoe UI" panose="020B0502040204020203" pitchFamily="34" charset="0"/>
                <a:cs typeface="Segoe UI" panose="020B0502040204020203" pitchFamily="34" charset="0"/>
              </a:rPr>
              <a:t>ا</a:t>
            </a:r>
            <a:r>
              <a:rPr lang="ar-YE" sz="1600" dirty="0">
                <a:latin typeface="Segoe UI" panose="020B0502040204020203" pitchFamily="34" charset="0"/>
                <a:cs typeface="Segoe UI" panose="020B0502040204020203" pitchFamily="34" charset="0"/>
              </a:rPr>
              <a:t>لمناسب</a:t>
            </a:r>
            <a:r>
              <a:rPr lang="ar-JO" sz="1600" dirty="0">
                <a:latin typeface="Segoe UI" panose="020B0502040204020203" pitchFamily="34" charset="0"/>
                <a:cs typeface="Segoe UI" panose="020B0502040204020203" pitchFamily="34" charset="0"/>
              </a:rPr>
              <a:t>           </a:t>
            </a:r>
            <a:r>
              <a:rPr lang="ar-YE" sz="1600" dirty="0">
                <a:latin typeface="Segoe UI" panose="020B0502040204020203" pitchFamily="34" charset="0"/>
                <a:cs typeface="Segoe UI" panose="020B0502040204020203" pitchFamily="34" charset="0"/>
              </a:rPr>
              <a:t>للاتصال، وفي التوقيت السليم مع العاملين المحددين وباستخدام النماذج والأشكال الملائمة</a:t>
            </a:r>
            <a:r>
              <a:rPr lang="ar-JO" sz="1600" dirty="0">
                <a:latin typeface="Segoe UI" panose="020B0502040204020203" pitchFamily="34" charset="0"/>
                <a:cs typeface="Segoe UI" panose="020B0502040204020203" pitchFamily="34" charset="0"/>
              </a:rPr>
              <a:t> للمنظمة والابتعاد عن الانحياز    </a:t>
            </a:r>
            <a:endParaRPr lang="ar-YE" sz="1600" dirty="0">
              <a:latin typeface="Segoe UI" panose="020B0502040204020203" pitchFamily="34" charset="0"/>
              <a:cs typeface="Segoe UI" panose="020B0502040204020203" pitchFamily="34" charset="0"/>
            </a:endParaRPr>
          </a:p>
        </p:txBody>
      </p:sp>
      <p:sp>
        <p:nvSpPr>
          <p:cNvPr id="3" name="TextBox 2">
            <a:extLst>
              <a:ext uri="{FF2B5EF4-FFF2-40B4-BE49-F238E27FC236}">
                <a16:creationId xmlns:a16="http://schemas.microsoft.com/office/drawing/2014/main" xmlns="" id="{6159C392-3F13-D757-694C-5991830EF009}"/>
              </a:ext>
            </a:extLst>
          </p:cNvPr>
          <p:cNvSpPr txBox="1"/>
          <p:nvPr/>
        </p:nvSpPr>
        <p:spPr>
          <a:xfrm>
            <a:off x="4282152" y="843714"/>
            <a:ext cx="4039737" cy="369332"/>
          </a:xfrm>
          <a:prstGeom prst="rect">
            <a:avLst/>
          </a:prstGeom>
          <a:noFill/>
        </p:spPr>
        <p:txBody>
          <a:bodyPr wrap="square" rtlCol="0">
            <a:spAutoFit/>
          </a:bodyPr>
          <a:lstStyle/>
          <a:p>
            <a:r>
              <a:rPr lang="ar-JO" dirty="0">
                <a:solidFill>
                  <a:srgbClr val="00B0F0"/>
                </a:solidFill>
                <a:latin typeface="Segoe UI" panose="020B0502040204020203" pitchFamily="34" charset="0"/>
                <a:cs typeface="Segoe UI" panose="020B0502040204020203" pitchFamily="34" charset="0"/>
              </a:rPr>
              <a:t>أهمية الاتصال التنظيمي</a:t>
            </a:r>
            <a:endParaRPr lang="en-US"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568276086"/>
      </p:ext>
    </p:extLst>
  </p:cSld>
  <p:clrMapOvr>
    <a:masterClrMapping/>
  </p:clrMapOvr>
  <mc:AlternateContent xmlns:mc="http://schemas.openxmlformats.org/markup-compatibility/2006" xmlns:p14="http://schemas.microsoft.com/office/powerpoint/2010/main">
    <mc:Choice Requires="p14">
      <p:transition spd="slow" p14:dur="2000" advTm="46428"/>
    </mc:Choice>
    <mc:Fallback xmlns="">
      <p:transition spd="slow" advTm="4642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19527" y="1432822"/>
            <a:ext cx="11161297" cy="4775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JO" sz="1800" b="0" i="0" u="none" strike="noStrike" baseline="0" dirty="0">
              <a:solidFill>
                <a:schemeClr val="tx1"/>
              </a:solidFill>
              <a:latin typeface="Segoe UI" panose="020B0502040204020203" pitchFamily="34" charset="0"/>
              <a:cs typeface="Segoe UI" panose="020B0502040204020203" pitchFamily="34" charset="0"/>
            </a:endParaRPr>
          </a:p>
          <a:p>
            <a:pPr algn="r" rtl="1"/>
            <a:endParaRPr lang="ar-JO" dirty="0">
              <a:solidFill>
                <a:schemeClr val="tx1"/>
              </a:solidFill>
              <a:latin typeface="Segoe UI" panose="020B0502040204020203" pitchFamily="34" charset="0"/>
              <a:cs typeface="Segoe UI" panose="020B0502040204020203" pitchFamily="34" charset="0"/>
            </a:endParaRPr>
          </a:p>
          <a:p>
            <a:pPr algn="r" rtl="1"/>
            <a:r>
              <a:rPr lang="ar-JO" sz="1800" b="0" i="0" u="none" strike="noStrike" baseline="0" dirty="0">
                <a:solidFill>
                  <a:schemeClr val="tx1"/>
                </a:solidFill>
                <a:latin typeface="Segoe UI" panose="020B0502040204020203" pitchFamily="34" charset="0"/>
                <a:cs typeface="Segoe UI" panose="020B0502040204020203" pitchFamily="34" charset="0"/>
              </a:rPr>
              <a:t>4- التحقق من دقة </a:t>
            </a:r>
            <a:r>
              <a:rPr lang="ar-YE" sz="1600" b="0" i="0" u="none" strike="noStrike" baseline="0" dirty="0">
                <a:solidFill>
                  <a:schemeClr val="tx1"/>
                </a:solidFill>
                <a:latin typeface="Segoe UI" panose="020B0502040204020203" pitchFamily="34" charset="0"/>
                <a:cs typeface="Segoe UI" panose="020B0502040204020203" pitchFamily="34" charset="0"/>
              </a:rPr>
              <a:t>المعلومات: </a:t>
            </a:r>
            <a:endParaRPr lang="ar-JO" sz="1600" b="0" i="0" u="none" strike="noStrike" baseline="0" dirty="0">
              <a:solidFill>
                <a:schemeClr val="tx1"/>
              </a:solidFill>
              <a:latin typeface="Segoe UI" panose="020B0502040204020203" pitchFamily="34" charset="0"/>
              <a:cs typeface="Segoe UI" panose="020B0502040204020203" pitchFamily="34" charset="0"/>
            </a:endParaRPr>
          </a:p>
          <a:p>
            <a:pPr algn="r" rtl="1">
              <a:lnSpc>
                <a:spcPct val="150000"/>
              </a:lnSpc>
            </a:pPr>
            <a:r>
              <a:rPr lang="ar-YE" sz="1600" b="0" i="0" u="none" strike="noStrike" baseline="0" dirty="0">
                <a:solidFill>
                  <a:schemeClr val="tx1"/>
                </a:solidFill>
                <a:latin typeface="Segoe UI" panose="020B0502040204020203" pitchFamily="34" charset="0"/>
                <a:cs typeface="Segoe UI" panose="020B0502040204020203" pitchFamily="34" charset="0"/>
              </a:rPr>
              <a:t>ي</a:t>
            </a:r>
            <a:r>
              <a:rPr lang="ar-JO" sz="1600" b="0" i="0" u="none" strike="noStrike" baseline="0" dirty="0">
                <a:solidFill>
                  <a:schemeClr val="tx1"/>
                </a:solidFill>
                <a:latin typeface="Segoe UI" panose="020B0502040204020203" pitchFamily="34" charset="0"/>
                <a:cs typeface="Segoe UI" panose="020B0502040204020203" pitchFamily="34" charset="0"/>
              </a:rPr>
              <a:t>ؤدي</a:t>
            </a:r>
            <a:r>
              <a:rPr lang="ar-YE" sz="1600" b="0" i="0" u="none" strike="noStrike" baseline="0" dirty="0">
                <a:solidFill>
                  <a:schemeClr val="tx1"/>
                </a:solidFill>
                <a:latin typeface="Segoe UI" panose="020B0502040204020203" pitchFamily="34" charset="0"/>
                <a:cs typeface="Segoe UI" panose="020B0502040204020203" pitchFamily="34" charset="0"/>
              </a:rPr>
              <a:t> نظام الاتصالات التنظيمية </a:t>
            </a:r>
            <a:r>
              <a:rPr lang="ar-JO" sz="1600" b="0" i="0" u="none" strike="noStrike" baseline="0" dirty="0">
                <a:solidFill>
                  <a:schemeClr val="tx1"/>
                </a:solidFill>
                <a:latin typeface="Segoe UI" panose="020B0502040204020203" pitchFamily="34" charset="0"/>
                <a:cs typeface="Segoe UI" panose="020B0502040204020203" pitchFamily="34" charset="0"/>
              </a:rPr>
              <a:t>دورًا هامًا وأساسيًا </a:t>
            </a:r>
            <a:r>
              <a:rPr lang="ar-YE" sz="1600" b="0" i="0" u="none" strike="noStrike" baseline="0" dirty="0">
                <a:solidFill>
                  <a:schemeClr val="tx1"/>
                </a:solidFill>
                <a:latin typeface="Segoe UI" panose="020B0502040204020203" pitchFamily="34" charset="0"/>
                <a:cs typeface="Segoe UI" panose="020B0502040204020203" pitchFamily="34" charset="0"/>
              </a:rPr>
              <a:t>في توثيق المعلومات و</a:t>
            </a:r>
            <a:r>
              <a:rPr lang="ar-JO" sz="1600" b="0" i="0" u="none" strike="noStrike" baseline="0" dirty="0">
                <a:solidFill>
                  <a:schemeClr val="tx1"/>
                </a:solidFill>
                <a:latin typeface="Segoe UI" panose="020B0502040204020203" pitchFamily="34" charset="0"/>
                <a:cs typeface="Segoe UI" panose="020B0502040204020203" pitchFamily="34" charset="0"/>
              </a:rPr>
              <a:t>كذلك </a:t>
            </a:r>
            <a:r>
              <a:rPr lang="ar-YE" sz="1600" b="0" i="0" u="none" strike="noStrike" baseline="0" dirty="0">
                <a:solidFill>
                  <a:schemeClr val="tx1"/>
                </a:solidFill>
                <a:latin typeface="Segoe UI" panose="020B0502040204020203" pitchFamily="34" charset="0"/>
                <a:cs typeface="Segoe UI" panose="020B0502040204020203" pitchFamily="34" charset="0"/>
              </a:rPr>
              <a:t>توفير معلومات متكاملة </a:t>
            </a:r>
            <a:r>
              <a:rPr lang="ar-JO" sz="1600" b="0" i="0" u="none" strike="noStrike" baseline="0" dirty="0">
                <a:solidFill>
                  <a:schemeClr val="tx1"/>
                </a:solidFill>
                <a:latin typeface="Segoe UI" panose="020B0502040204020203" pitchFamily="34" charset="0"/>
                <a:cs typeface="Segoe UI" panose="020B0502040204020203" pitchFamily="34" charset="0"/>
              </a:rPr>
              <a:t>مما </a:t>
            </a:r>
            <a:r>
              <a:rPr lang="ar-YE" sz="1600" b="0" i="0" u="none" strike="noStrike" baseline="0" dirty="0">
                <a:solidFill>
                  <a:schemeClr val="tx1"/>
                </a:solidFill>
                <a:latin typeface="Segoe UI" panose="020B0502040204020203" pitchFamily="34" charset="0"/>
                <a:cs typeface="Segoe UI" panose="020B0502040204020203" pitchFamily="34" charset="0"/>
              </a:rPr>
              <a:t>يؤدي إلى صحة التصرف واتخاذ </a:t>
            </a:r>
            <a:r>
              <a:rPr lang="ar-JO" sz="1600" b="0" i="0" u="none" strike="noStrike" baseline="0" dirty="0">
                <a:solidFill>
                  <a:schemeClr val="tx1"/>
                </a:solidFill>
                <a:latin typeface="Segoe UI" panose="020B0502040204020203" pitchFamily="34" charset="0"/>
                <a:cs typeface="Segoe UI" panose="020B0502040204020203" pitchFamily="34" charset="0"/>
              </a:rPr>
              <a:t>القرار المناسب ويزيد من ثقة العاملين بهذه المعلومات والبيانات ويؤمنون بصحة القرارات الصادرة</a:t>
            </a:r>
            <a:r>
              <a:rPr lang="ar-YE" sz="1600" b="0" i="0" u="none" strike="noStrike" baseline="0" dirty="0">
                <a:solidFill>
                  <a:schemeClr val="tx1"/>
                </a:solidFill>
                <a:latin typeface="Segoe UI" panose="020B0502040204020203" pitchFamily="34" charset="0"/>
                <a:cs typeface="Segoe UI" panose="020B0502040204020203" pitchFamily="34" charset="0"/>
              </a:rPr>
              <a:t>.</a:t>
            </a:r>
            <a:endParaRPr lang="ar-JO" sz="1600" b="0" i="0" u="none" strike="noStrike" baseline="0" dirty="0">
              <a:solidFill>
                <a:schemeClr val="tx1"/>
              </a:solidFill>
              <a:latin typeface="Segoe UI" panose="020B0502040204020203" pitchFamily="34" charset="0"/>
              <a:cs typeface="Segoe UI" panose="020B0502040204020203" pitchFamily="34" charset="0"/>
            </a:endParaRPr>
          </a:p>
          <a:p>
            <a:pPr algn="r" rtl="1">
              <a:lnSpc>
                <a:spcPct val="150000"/>
              </a:lnSpc>
            </a:pPr>
            <a:endParaRPr lang="ar-YE" sz="1600" b="0" i="0" u="none" strike="noStrike" baseline="0" dirty="0">
              <a:solidFill>
                <a:schemeClr val="tx1"/>
              </a:solidFill>
              <a:latin typeface="Segoe UI" panose="020B0502040204020203" pitchFamily="34" charset="0"/>
              <a:cs typeface="Segoe UI" panose="020B0502040204020203" pitchFamily="34" charset="0"/>
            </a:endParaRPr>
          </a:p>
          <a:p>
            <a:pPr algn="r" rtl="1"/>
            <a:r>
              <a:rPr lang="ar-JO" sz="1600" b="0" i="0" u="none" strike="noStrike" baseline="0" dirty="0">
                <a:solidFill>
                  <a:schemeClr val="tx1"/>
                </a:solidFill>
                <a:latin typeface="Segoe UI" panose="020B0502040204020203" pitchFamily="34" charset="0"/>
                <a:cs typeface="Segoe UI" panose="020B0502040204020203" pitchFamily="34" charset="0"/>
              </a:rPr>
              <a:t>5</a:t>
            </a:r>
            <a:r>
              <a:rPr lang="ar-YE" dirty="0">
                <a:solidFill>
                  <a:schemeClr val="tx1"/>
                </a:solidFill>
                <a:latin typeface="Segoe UI" panose="020B0502040204020203" pitchFamily="34" charset="0"/>
                <a:cs typeface="Segoe UI" panose="020B0502040204020203" pitchFamily="34" charset="0"/>
              </a:rPr>
              <a:t>- تحقيق وانجاز وسرعة تبادل المعلومات: </a:t>
            </a:r>
            <a:endParaRPr lang="ar-JO" dirty="0">
              <a:solidFill>
                <a:schemeClr val="tx1"/>
              </a:solidFill>
              <a:latin typeface="Segoe UI" panose="020B0502040204020203" pitchFamily="34" charset="0"/>
              <a:cs typeface="Segoe UI" panose="020B0502040204020203" pitchFamily="34" charset="0"/>
            </a:endParaRPr>
          </a:p>
          <a:p>
            <a:pPr algn="r" rtl="1">
              <a:lnSpc>
                <a:spcPct val="150000"/>
              </a:lnSpc>
            </a:pPr>
            <a:r>
              <a:rPr lang="ar-JO" sz="1600" dirty="0">
                <a:solidFill>
                  <a:schemeClr val="tx1"/>
                </a:solidFill>
                <a:latin typeface="Segoe UI" panose="020B0502040204020203" pitchFamily="34" charset="0"/>
                <a:cs typeface="Segoe UI" panose="020B0502040204020203" pitchFamily="34" charset="0"/>
              </a:rPr>
              <a:t>عند</a:t>
            </a:r>
            <a:r>
              <a:rPr lang="ar-YE" sz="1600" dirty="0">
                <a:solidFill>
                  <a:schemeClr val="tx1"/>
                </a:solidFill>
                <a:latin typeface="Segoe UI" panose="020B0502040204020203" pitchFamily="34" charset="0"/>
                <a:cs typeface="Segoe UI" panose="020B0502040204020203" pitchFamily="34" charset="0"/>
              </a:rPr>
              <a:t> وجود نظام</a:t>
            </a:r>
            <a:r>
              <a:rPr lang="ar-JO" sz="1600" dirty="0">
                <a:solidFill>
                  <a:schemeClr val="tx1"/>
                </a:solidFill>
                <a:latin typeface="Segoe UI" panose="020B0502040204020203" pitchFamily="34" charset="0"/>
                <a:cs typeface="Segoe UI" panose="020B0502040204020203" pitchFamily="34" charset="0"/>
              </a:rPr>
              <a:t> فعال </a:t>
            </a:r>
            <a:r>
              <a:rPr lang="ar-YE" sz="1600" dirty="0">
                <a:solidFill>
                  <a:schemeClr val="tx1"/>
                </a:solidFill>
                <a:latin typeface="Segoe UI" panose="020B0502040204020203" pitchFamily="34" charset="0"/>
                <a:cs typeface="Segoe UI" panose="020B0502040204020203" pitchFamily="34" charset="0"/>
              </a:rPr>
              <a:t> للاتصال التنظيمي </a:t>
            </a:r>
            <a:r>
              <a:rPr lang="ar-JO" sz="1600" dirty="0">
                <a:solidFill>
                  <a:schemeClr val="tx1"/>
                </a:solidFill>
                <a:latin typeface="Segoe UI" panose="020B0502040204020203" pitchFamily="34" charset="0"/>
                <a:cs typeface="Segoe UI" panose="020B0502040204020203" pitchFamily="34" charset="0"/>
              </a:rPr>
              <a:t>فإنه يسهم في نقل المعلومات من المصدر الأساسي بشكل سليم وواضح وسريع ويتم بقنوات معلومة لكل العاملين في المنظمة </a:t>
            </a:r>
            <a:r>
              <a:rPr lang="ar-YE" sz="1600" dirty="0">
                <a:solidFill>
                  <a:schemeClr val="tx1"/>
                </a:solidFill>
                <a:latin typeface="Segoe UI" panose="020B0502040204020203" pitchFamily="34" charset="0"/>
                <a:cs typeface="Segoe UI" panose="020B0502040204020203" pitchFamily="34" charset="0"/>
              </a:rPr>
              <a:t>و</a:t>
            </a:r>
            <a:r>
              <a:rPr lang="ar-JO" sz="1600" dirty="0">
                <a:solidFill>
                  <a:schemeClr val="tx1"/>
                </a:solidFill>
                <a:latin typeface="Segoe UI" panose="020B0502040204020203" pitchFamily="34" charset="0"/>
                <a:cs typeface="Segoe UI" panose="020B0502040204020203" pitchFamily="34" charset="0"/>
              </a:rPr>
              <a:t>تكون المسؤولية </a:t>
            </a:r>
            <a:r>
              <a:rPr lang="ar-YE" sz="1600" dirty="0">
                <a:solidFill>
                  <a:schemeClr val="tx1"/>
                </a:solidFill>
                <a:latin typeface="Segoe UI" panose="020B0502040204020203" pitchFamily="34" charset="0"/>
                <a:cs typeface="Segoe UI" panose="020B0502040204020203" pitchFamily="34" charset="0"/>
              </a:rPr>
              <a:t> واضحة </a:t>
            </a:r>
            <a:r>
              <a:rPr lang="ar-JO" sz="1600" dirty="0">
                <a:solidFill>
                  <a:schemeClr val="tx1"/>
                </a:solidFill>
                <a:latin typeface="Segoe UI" panose="020B0502040204020203" pitchFamily="34" charset="0"/>
                <a:cs typeface="Segoe UI" panose="020B0502040204020203" pitchFamily="34" charset="0"/>
              </a:rPr>
              <a:t>وتعود على المرسل</a:t>
            </a:r>
            <a:r>
              <a:rPr lang="ar-YE" sz="1600" dirty="0">
                <a:solidFill>
                  <a:schemeClr val="tx1"/>
                </a:solidFill>
                <a:latin typeface="Segoe UI" panose="020B0502040204020203" pitchFamily="34" charset="0"/>
                <a:cs typeface="Segoe UI" panose="020B0502040204020203" pitchFamily="34" charset="0"/>
              </a:rPr>
              <a:t>، ذلك لأنها تحدد متى يبدأ</a:t>
            </a:r>
            <a:r>
              <a:rPr lang="ar-JO" sz="1600" dirty="0">
                <a:solidFill>
                  <a:schemeClr val="tx1"/>
                </a:solidFill>
                <a:latin typeface="Segoe UI" panose="020B0502040204020203" pitchFamily="34" charset="0"/>
                <a:cs typeface="Segoe UI" panose="020B0502040204020203" pitchFamily="34" charset="0"/>
              </a:rPr>
              <a:t>  </a:t>
            </a:r>
            <a:r>
              <a:rPr lang="ar-YE" sz="1600" dirty="0">
                <a:solidFill>
                  <a:schemeClr val="tx1"/>
                </a:solidFill>
                <a:latin typeface="Segoe UI" panose="020B0502040204020203" pitchFamily="34" charset="0"/>
                <a:cs typeface="Segoe UI" panose="020B0502040204020203" pitchFamily="34" charset="0"/>
              </a:rPr>
              <a:t>الاتصال وبأي أسلوب وفي ظل أي ظرف ومن </a:t>
            </a:r>
            <a:r>
              <a:rPr lang="ar-JO" sz="1600" dirty="0">
                <a:solidFill>
                  <a:schemeClr val="tx1"/>
                </a:solidFill>
                <a:latin typeface="Segoe UI" panose="020B0502040204020203" pitchFamily="34" charset="0"/>
                <a:cs typeface="Segoe UI" panose="020B0502040204020203" pitchFamily="34" charset="0"/>
              </a:rPr>
              <a:t>الأطراف </a:t>
            </a:r>
            <a:r>
              <a:rPr lang="ar-YE" sz="1600" dirty="0">
                <a:solidFill>
                  <a:schemeClr val="tx1"/>
                </a:solidFill>
                <a:latin typeface="Segoe UI" panose="020B0502040204020203" pitchFamily="34" charset="0"/>
                <a:cs typeface="Segoe UI" panose="020B0502040204020203" pitchFamily="34" charset="0"/>
              </a:rPr>
              <a:t>المشتركة لها.</a:t>
            </a:r>
            <a:endParaRPr lang="ar-JO" sz="1600" dirty="0">
              <a:solidFill>
                <a:schemeClr val="tx1"/>
              </a:solidFill>
              <a:latin typeface="Segoe UI" panose="020B0502040204020203" pitchFamily="34" charset="0"/>
              <a:cs typeface="Segoe UI" panose="020B0502040204020203" pitchFamily="34" charset="0"/>
            </a:endParaRPr>
          </a:p>
          <a:p>
            <a:pPr algn="r" rtl="1">
              <a:lnSpc>
                <a:spcPct val="150000"/>
              </a:lnSpc>
            </a:pPr>
            <a:endParaRPr lang="ar-YE" sz="1600" dirty="0">
              <a:solidFill>
                <a:schemeClr val="tx1"/>
              </a:solidFill>
              <a:latin typeface="Segoe UI" panose="020B0502040204020203" pitchFamily="34" charset="0"/>
              <a:cs typeface="Segoe UI" panose="020B0502040204020203" pitchFamily="34" charset="0"/>
            </a:endParaRPr>
          </a:p>
          <a:p>
            <a:pPr algn="r" rtl="1"/>
            <a:r>
              <a:rPr lang="ar-JO" dirty="0">
                <a:solidFill>
                  <a:schemeClr val="tx1"/>
                </a:solidFill>
                <a:latin typeface="Segoe UI" panose="020B0502040204020203" pitchFamily="34" charset="0"/>
                <a:cs typeface="Segoe UI" panose="020B0502040204020203" pitchFamily="34" charset="0"/>
              </a:rPr>
              <a:t>6</a:t>
            </a:r>
            <a:r>
              <a:rPr lang="ar-YE" dirty="0">
                <a:solidFill>
                  <a:schemeClr val="tx1"/>
                </a:solidFill>
                <a:latin typeface="Segoe UI" panose="020B0502040204020203" pitchFamily="34" charset="0"/>
                <a:cs typeface="Segoe UI" panose="020B0502040204020203" pitchFamily="34" charset="0"/>
              </a:rPr>
              <a:t>-تحقيق عدالة العمل: </a:t>
            </a:r>
            <a:endParaRPr lang="ar-JO" dirty="0">
              <a:solidFill>
                <a:schemeClr val="tx1"/>
              </a:solidFill>
              <a:latin typeface="Segoe UI" panose="020B0502040204020203" pitchFamily="34" charset="0"/>
              <a:cs typeface="Segoe UI" panose="020B0502040204020203" pitchFamily="34" charset="0"/>
            </a:endParaRPr>
          </a:p>
          <a:p>
            <a:pPr algn="r" rtl="1"/>
            <a:r>
              <a:rPr lang="ar-JO" sz="1600" dirty="0">
                <a:solidFill>
                  <a:schemeClr val="tx1"/>
                </a:solidFill>
                <a:latin typeface="Segoe UI" panose="020B0502040204020203" pitchFamily="34" charset="0"/>
                <a:cs typeface="Segoe UI" panose="020B0502040204020203" pitchFamily="34" charset="0"/>
              </a:rPr>
              <a:t>يعمل </a:t>
            </a:r>
            <a:r>
              <a:rPr lang="ar-YE" sz="1600" dirty="0">
                <a:solidFill>
                  <a:schemeClr val="tx1"/>
                </a:solidFill>
                <a:latin typeface="Segoe UI" panose="020B0502040204020203" pitchFamily="34" charset="0"/>
                <a:cs typeface="Segoe UI" panose="020B0502040204020203" pitchFamily="34" charset="0"/>
              </a:rPr>
              <a:t>نظام الاتصال التنظيمي </a:t>
            </a:r>
            <a:r>
              <a:rPr lang="ar-JO" sz="1600" dirty="0">
                <a:solidFill>
                  <a:schemeClr val="tx1"/>
                </a:solidFill>
                <a:latin typeface="Segoe UI" panose="020B0502040204020203" pitchFamily="34" charset="0"/>
                <a:cs typeface="Segoe UI" panose="020B0502040204020203" pitchFamily="34" charset="0"/>
              </a:rPr>
              <a:t>الفعال ك</a:t>
            </a:r>
            <a:r>
              <a:rPr lang="ar-YE" sz="1600" dirty="0">
                <a:solidFill>
                  <a:schemeClr val="tx1"/>
                </a:solidFill>
                <a:latin typeface="Segoe UI" panose="020B0502040204020203" pitchFamily="34" charset="0"/>
                <a:cs typeface="Segoe UI" panose="020B0502040204020203" pitchFamily="34" charset="0"/>
              </a:rPr>
              <a:t>نظام الشورى </a:t>
            </a:r>
            <a:r>
              <a:rPr lang="ar-JO" sz="1600" dirty="0">
                <a:solidFill>
                  <a:schemeClr val="tx1"/>
                </a:solidFill>
                <a:latin typeface="Segoe UI" panose="020B0502040204020203" pitchFamily="34" charset="0"/>
                <a:cs typeface="Segoe UI" panose="020B0502040204020203" pitchFamily="34" charset="0"/>
              </a:rPr>
              <a:t>فيتم </a:t>
            </a:r>
            <a:r>
              <a:rPr lang="ar-YE" sz="1600" dirty="0">
                <a:solidFill>
                  <a:schemeClr val="tx1"/>
                </a:solidFill>
                <a:latin typeface="Segoe UI" panose="020B0502040204020203" pitchFamily="34" charset="0"/>
                <a:cs typeface="Segoe UI" panose="020B0502040204020203" pitchFamily="34" charset="0"/>
              </a:rPr>
              <a:t>تبادل </a:t>
            </a:r>
            <a:r>
              <a:rPr lang="ar-JO" sz="1600" dirty="0">
                <a:solidFill>
                  <a:schemeClr val="tx1"/>
                </a:solidFill>
                <a:latin typeface="Segoe UI" panose="020B0502040204020203" pitchFamily="34" charset="0"/>
                <a:cs typeface="Segoe UI" panose="020B0502040204020203" pitchFamily="34" charset="0"/>
              </a:rPr>
              <a:t>الآراء </a:t>
            </a:r>
            <a:r>
              <a:rPr lang="ar-YE" sz="1600" dirty="0">
                <a:solidFill>
                  <a:schemeClr val="tx1"/>
                </a:solidFill>
                <a:latin typeface="Segoe UI" panose="020B0502040204020203" pitchFamily="34" charset="0"/>
                <a:cs typeface="Segoe UI" panose="020B0502040204020203" pitchFamily="34" charset="0"/>
              </a:rPr>
              <a:t>بين </a:t>
            </a:r>
            <a:r>
              <a:rPr lang="ar-JO" sz="1600" dirty="0">
                <a:solidFill>
                  <a:schemeClr val="tx1"/>
                </a:solidFill>
                <a:latin typeface="Segoe UI" panose="020B0502040204020203" pitchFamily="34" charset="0"/>
                <a:cs typeface="Segoe UI" panose="020B0502040204020203" pitchFamily="34" charset="0"/>
              </a:rPr>
              <a:t>أطراف </a:t>
            </a:r>
            <a:r>
              <a:rPr lang="ar-YE" sz="1600" dirty="0">
                <a:solidFill>
                  <a:schemeClr val="tx1"/>
                </a:solidFill>
                <a:latin typeface="Segoe UI" panose="020B0502040204020203" pitchFamily="34" charset="0"/>
                <a:cs typeface="Segoe UI" panose="020B0502040204020203" pitchFamily="34" charset="0"/>
              </a:rPr>
              <a:t>التنظيم</a:t>
            </a:r>
            <a:r>
              <a:rPr lang="ar-JO" sz="1600" dirty="0">
                <a:solidFill>
                  <a:schemeClr val="tx1"/>
                </a:solidFill>
                <a:latin typeface="Segoe UI" panose="020B0502040204020203" pitchFamily="34" charset="0"/>
                <a:cs typeface="Segoe UI" panose="020B0502040204020203" pitchFamily="34" charset="0"/>
              </a:rPr>
              <a:t> ويضمن مشاركتهم </a:t>
            </a:r>
            <a:r>
              <a:rPr lang="ar-YE" sz="1600" dirty="0">
                <a:solidFill>
                  <a:schemeClr val="tx1"/>
                </a:solidFill>
                <a:latin typeface="Segoe UI" panose="020B0502040204020203" pitchFamily="34" charset="0"/>
                <a:cs typeface="Segoe UI" panose="020B0502040204020203" pitchFamily="34" charset="0"/>
              </a:rPr>
              <a:t>، كما يحقق فرصة للشعور </a:t>
            </a:r>
            <a:r>
              <a:rPr lang="ar-JO" sz="1600" dirty="0">
                <a:solidFill>
                  <a:schemeClr val="tx1"/>
                </a:solidFill>
                <a:latin typeface="Segoe UI" panose="020B0502040204020203" pitchFamily="34" charset="0"/>
                <a:cs typeface="Segoe UI" panose="020B0502040204020203" pitchFamily="34" charset="0"/>
              </a:rPr>
              <a:t>بالديمقراطية </a:t>
            </a:r>
            <a:r>
              <a:rPr lang="ar-YE" sz="1600" dirty="0">
                <a:solidFill>
                  <a:schemeClr val="tx1"/>
                </a:solidFill>
                <a:latin typeface="Segoe UI" panose="020B0502040204020203" pitchFamily="34" charset="0"/>
                <a:cs typeface="Segoe UI" panose="020B0502040204020203" pitchFamily="34" charset="0"/>
              </a:rPr>
              <a:t>في العمل</a:t>
            </a:r>
            <a:r>
              <a:rPr lang="ar-JO" sz="1600" dirty="0">
                <a:solidFill>
                  <a:schemeClr val="tx1"/>
                </a:solidFill>
                <a:latin typeface="Segoe UI" panose="020B0502040204020203" pitchFamily="34" charset="0"/>
                <a:cs typeface="Segoe UI" panose="020B0502040204020203" pitchFamily="34" charset="0"/>
              </a:rPr>
              <a:t> مما يحقق الرضا الوظيفي وتلقي الرسالة بشكل سليم فينقادون لها ويحققون أهداف المنظمة.</a:t>
            </a:r>
            <a:r>
              <a:rPr lang="ar-YE" sz="1600" b="0" i="0" u="none" strike="noStrike" baseline="0" dirty="0">
                <a:solidFill>
                  <a:schemeClr val="tx1"/>
                </a:solidFill>
                <a:latin typeface="Segoe UI" panose="020B0502040204020203" pitchFamily="34" charset="0"/>
                <a:cs typeface="Segoe UI" panose="020B0502040204020203" pitchFamily="34" charset="0"/>
              </a:rPr>
              <a:t>.</a:t>
            </a:r>
            <a:endParaRPr lang="ar-JO" sz="1600" b="0" i="0" u="none" strike="noStrike" baseline="0" dirty="0">
              <a:solidFill>
                <a:schemeClr val="tx1"/>
              </a:solidFill>
              <a:latin typeface="Segoe UI" panose="020B0502040204020203" pitchFamily="34" charset="0"/>
              <a:cs typeface="Segoe UI" panose="020B0502040204020203" pitchFamily="34" charset="0"/>
            </a:endParaRPr>
          </a:p>
          <a:p>
            <a:pPr algn="r" rtl="1"/>
            <a:endParaRPr lang="ar-JO" sz="1600" dirty="0">
              <a:solidFill>
                <a:schemeClr val="tx1"/>
              </a:solidFill>
              <a:effectLst/>
              <a:latin typeface="Segoe UI" panose="020B0502040204020203" pitchFamily="34" charset="0"/>
              <a:cs typeface="Segoe UI" panose="020B0502040204020203" pitchFamily="34" charset="0"/>
            </a:endParaRPr>
          </a:p>
          <a:p>
            <a:pPr algn="r" rtl="1"/>
            <a:endParaRPr lang="ar-JO" sz="1600" b="0" i="0" dirty="0">
              <a:solidFill>
                <a:schemeClr val="tx1"/>
              </a:solidFill>
              <a:latin typeface="Segoe UI" panose="020B0502040204020203" pitchFamily="34" charset="0"/>
              <a:cs typeface="Segoe UI" panose="020B0502040204020203" pitchFamily="34" charset="0"/>
            </a:endParaRPr>
          </a:p>
          <a:p>
            <a:pPr algn="r" rtl="1"/>
            <a:endParaRPr lang="ar-JO" sz="1600" dirty="0">
              <a:solidFill>
                <a:schemeClr val="tx1"/>
              </a:solidFill>
              <a:effectLst/>
              <a:latin typeface="Segoe UI" panose="020B0502040204020203" pitchFamily="34" charset="0"/>
              <a:cs typeface="Segoe UI" panose="020B0502040204020203" pitchFamily="34" charset="0"/>
            </a:endParaRPr>
          </a:p>
          <a:p>
            <a:pPr algn="r" rtl="1"/>
            <a:endParaRPr lang="ar-JO" sz="1600" b="0" i="0" dirty="0">
              <a:solidFill>
                <a:schemeClr val="tx1"/>
              </a:solidFill>
              <a:latin typeface="Segoe UI" panose="020B0502040204020203" pitchFamily="34" charset="0"/>
              <a:cs typeface="Segoe UI" panose="020B0502040204020203" pitchFamily="34" charset="0"/>
            </a:endParaRPr>
          </a:p>
          <a:p>
            <a:pPr algn="r" rtl="1"/>
            <a:endParaRPr lang="ar-YE" sz="1400" b="0" i="0" dirty="0">
              <a:solidFill>
                <a:schemeClr val="tx1"/>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4016CEC-B065-08C0-95C7-868CEAB2578F}"/>
              </a:ext>
            </a:extLst>
          </p:cNvPr>
          <p:cNvSpPr txBox="1"/>
          <p:nvPr/>
        </p:nvSpPr>
        <p:spPr>
          <a:xfrm>
            <a:off x="4356153" y="823572"/>
            <a:ext cx="3888046" cy="369332"/>
          </a:xfrm>
          <a:prstGeom prst="rect">
            <a:avLst/>
          </a:prstGeom>
          <a:noFill/>
        </p:spPr>
        <p:txBody>
          <a:bodyPr wrap="square" rtlCol="0">
            <a:spAutoFit/>
          </a:bodyPr>
          <a:lstStyle/>
          <a:p>
            <a:pPr algn="ctr"/>
            <a:r>
              <a:rPr lang="ar-JO" sz="18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أهمية الاتصال التنظيمي</a:t>
            </a:r>
            <a:endParaRPr lang="ar-JO" sz="1400" b="1" dirty="0">
              <a:solidFill>
                <a:schemeClr val="tx1"/>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500970975"/>
      </p:ext>
    </p:extLst>
  </p:cSld>
  <p:clrMapOvr>
    <a:masterClrMapping/>
  </p:clrMapOvr>
  <mc:AlternateContent xmlns:mc="http://schemas.openxmlformats.org/markup-compatibility/2006" xmlns:p14="http://schemas.microsoft.com/office/powerpoint/2010/main">
    <mc:Choice Requires="p14">
      <p:transition spd="slow" p14:dur="2000" advTm="53595"/>
    </mc:Choice>
    <mc:Fallback xmlns="">
      <p:transition spd="slow" advTm="5359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023672" y="1319883"/>
            <a:ext cx="9709669" cy="4601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JO" sz="1600" dirty="0">
              <a:solidFill>
                <a:schemeClr val="tx1"/>
              </a:solidFill>
              <a:latin typeface="Segoe UI" panose="020B0502040204020203" pitchFamily="34" charset="0"/>
              <a:cs typeface="Segoe UI" panose="020B0502040204020203" pitchFamily="34" charset="0"/>
            </a:endParaRPr>
          </a:p>
          <a:p>
            <a:pPr algn="r" rtl="1"/>
            <a:endParaRPr lang="ar-JO" sz="1600" b="0" i="0" u="none" strike="noStrike" baseline="0" dirty="0">
              <a:solidFill>
                <a:schemeClr val="tx1"/>
              </a:solidFill>
              <a:latin typeface="Segoe UI" panose="020B0502040204020203" pitchFamily="34" charset="0"/>
              <a:cs typeface="Segoe UI" panose="020B0502040204020203" pitchFamily="34" charset="0"/>
            </a:endParaRPr>
          </a:p>
          <a:p>
            <a:pPr algn="r" rtl="1"/>
            <a:r>
              <a:rPr lang="ar-JO" sz="1600" dirty="0">
                <a:solidFill>
                  <a:schemeClr val="tx1"/>
                </a:solidFill>
                <a:latin typeface="Segoe UI" panose="020B0502040204020203" pitchFamily="34" charset="0"/>
                <a:cs typeface="Segoe UI" panose="020B0502040204020203" pitchFamily="34" charset="0"/>
              </a:rPr>
              <a:t>7</a:t>
            </a:r>
            <a:r>
              <a:rPr lang="ar-YE" sz="1600" b="0" i="0" u="none" strike="noStrike" baseline="0" dirty="0">
                <a:solidFill>
                  <a:schemeClr val="tx1"/>
                </a:solidFill>
                <a:latin typeface="Segoe UI" panose="020B0502040204020203" pitchFamily="34" charset="0"/>
                <a:cs typeface="Segoe UI" panose="020B0502040204020203" pitchFamily="34" charset="0"/>
              </a:rPr>
              <a:t>-</a:t>
            </a:r>
            <a:r>
              <a:rPr lang="ar-JO" sz="1600" b="0" i="0" u="none" strike="noStrike" baseline="0" dirty="0">
                <a:solidFill>
                  <a:schemeClr val="tx1"/>
                </a:solidFill>
                <a:latin typeface="Segoe UI" panose="020B0502040204020203" pitchFamily="34" charset="0"/>
                <a:cs typeface="Segoe UI" panose="020B0502040204020203" pitchFamily="34" charset="0"/>
              </a:rPr>
              <a:t>أداء </a:t>
            </a:r>
            <a:r>
              <a:rPr lang="ar-YE" sz="1600" b="0" i="0" u="none" strike="noStrike" baseline="0" dirty="0">
                <a:solidFill>
                  <a:schemeClr val="tx1"/>
                </a:solidFill>
                <a:latin typeface="Segoe UI" panose="020B0502040204020203" pitchFamily="34" charset="0"/>
                <a:cs typeface="Segoe UI" panose="020B0502040204020203" pitchFamily="34" charset="0"/>
              </a:rPr>
              <a:t>العمل </a:t>
            </a:r>
            <a:r>
              <a:rPr lang="ar-JO" sz="1600" b="0" i="0" u="none" strike="noStrike" baseline="0" dirty="0">
                <a:solidFill>
                  <a:schemeClr val="tx1"/>
                </a:solidFill>
                <a:latin typeface="Segoe UI" panose="020B0502040204020203" pitchFamily="34" charset="0"/>
                <a:cs typeface="Segoe UI" panose="020B0502040204020203" pitchFamily="34" charset="0"/>
              </a:rPr>
              <a:t>بجودة عالية</a:t>
            </a:r>
            <a:r>
              <a:rPr lang="ar-YE" sz="1600" b="0" i="0" u="none" strike="noStrike" baseline="0" dirty="0">
                <a:solidFill>
                  <a:schemeClr val="tx1"/>
                </a:solidFill>
                <a:latin typeface="Segoe UI" panose="020B0502040204020203" pitchFamily="34" charset="0"/>
                <a:cs typeface="Segoe UI" panose="020B0502040204020203" pitchFamily="34" charset="0"/>
              </a:rPr>
              <a:t>: </a:t>
            </a:r>
            <a:endParaRPr lang="ar-JO" sz="1600" b="0" i="0" u="none" strike="noStrike" baseline="0" dirty="0">
              <a:solidFill>
                <a:schemeClr val="tx1"/>
              </a:solidFill>
              <a:latin typeface="Segoe UI" panose="020B0502040204020203" pitchFamily="34" charset="0"/>
              <a:cs typeface="Segoe UI" panose="020B0502040204020203" pitchFamily="34" charset="0"/>
            </a:endParaRPr>
          </a:p>
          <a:p>
            <a:pPr algn="r" rtl="1"/>
            <a:endParaRPr lang="ar-JO" sz="1600" b="0" i="0" u="none" strike="noStrike" baseline="0" dirty="0">
              <a:solidFill>
                <a:schemeClr val="tx1"/>
              </a:solidFill>
              <a:latin typeface="Segoe UI" panose="020B0502040204020203" pitchFamily="34" charset="0"/>
              <a:cs typeface="Segoe UI" panose="020B0502040204020203" pitchFamily="34" charset="0"/>
            </a:endParaRPr>
          </a:p>
          <a:p>
            <a:pPr algn="r" rtl="1"/>
            <a:r>
              <a:rPr lang="ar-JO" sz="1800" b="0" i="0" u="none" strike="noStrike" baseline="0" dirty="0">
                <a:solidFill>
                  <a:schemeClr val="tx1"/>
                </a:solidFill>
                <a:latin typeface="Segoe UI" panose="020B0502040204020203" pitchFamily="34" charset="0"/>
                <a:cs typeface="Segoe UI" panose="020B0502040204020203" pitchFamily="34" charset="0"/>
              </a:rPr>
              <a:t>   </a:t>
            </a:r>
            <a:r>
              <a:rPr lang="ar-YE" sz="1800" b="0" i="0" u="none" strike="noStrike" baseline="0" dirty="0">
                <a:solidFill>
                  <a:schemeClr val="tx1"/>
                </a:solidFill>
                <a:latin typeface="Segoe UI" panose="020B0502040204020203" pitchFamily="34" charset="0"/>
                <a:cs typeface="Segoe UI" panose="020B0502040204020203" pitchFamily="34" charset="0"/>
              </a:rPr>
              <a:t>تسيير أمور العمل وتنفيذها تحتاج من </a:t>
            </a:r>
            <a:r>
              <a:rPr lang="ar-JO" sz="1800" b="0" i="0" u="none" strike="noStrike" baseline="0" dirty="0">
                <a:solidFill>
                  <a:schemeClr val="tx1"/>
                </a:solidFill>
                <a:latin typeface="Segoe UI" panose="020B0502040204020203" pitchFamily="34" charset="0"/>
                <a:cs typeface="Segoe UI" panose="020B0502040204020203" pitchFamily="34" charset="0"/>
              </a:rPr>
              <a:t>العاملين والمسؤولين على حدٍ سواء </a:t>
            </a:r>
            <a:r>
              <a:rPr lang="ar-YE" sz="1800" b="0" i="0" u="none" strike="noStrike" baseline="0" dirty="0">
                <a:solidFill>
                  <a:schemeClr val="tx1"/>
                </a:solidFill>
                <a:latin typeface="Segoe UI" panose="020B0502040204020203" pitchFamily="34" charset="0"/>
                <a:cs typeface="Segoe UI" panose="020B0502040204020203" pitchFamily="34" charset="0"/>
              </a:rPr>
              <a:t> </a:t>
            </a:r>
            <a:r>
              <a:rPr lang="ar-JO" sz="1800" b="0" i="0" u="none" strike="noStrike" baseline="0" dirty="0">
                <a:solidFill>
                  <a:schemeClr val="tx1"/>
                </a:solidFill>
                <a:latin typeface="Segoe UI" panose="020B0502040204020203" pitchFamily="34" charset="0"/>
                <a:cs typeface="Segoe UI" panose="020B0502040204020203" pitchFamily="34" charset="0"/>
              </a:rPr>
              <a:t>مهارات وقدرات </a:t>
            </a:r>
            <a:r>
              <a:rPr lang="ar-YE" sz="1800" b="0" i="0" u="none" strike="noStrike" baseline="0" dirty="0">
                <a:solidFill>
                  <a:schemeClr val="tx1"/>
                </a:solidFill>
                <a:latin typeface="Segoe UI" panose="020B0502040204020203" pitchFamily="34" charset="0"/>
                <a:cs typeface="Segoe UI" panose="020B0502040204020203" pitchFamily="34" charset="0"/>
              </a:rPr>
              <a:t>عالية على الحديث والاستماع والمناقشة وكتابة التقارير، وعليه يعتمد تنفيذ </a:t>
            </a:r>
            <a:r>
              <a:rPr lang="ar-JO" sz="1800" b="0" i="0" u="none" strike="noStrike" baseline="0" dirty="0">
                <a:solidFill>
                  <a:schemeClr val="tx1"/>
                </a:solidFill>
                <a:latin typeface="Segoe UI" panose="020B0502040204020203" pitchFamily="34" charset="0"/>
                <a:cs typeface="Segoe UI" panose="020B0502040204020203" pitchFamily="34" charset="0"/>
              </a:rPr>
              <a:t>الاداء الوظيفي للأعمال </a:t>
            </a:r>
            <a:r>
              <a:rPr lang="ar-YE" sz="1800" b="0" i="0" u="none" strike="noStrike" baseline="0" dirty="0">
                <a:solidFill>
                  <a:schemeClr val="tx1"/>
                </a:solidFill>
                <a:latin typeface="Segoe UI" panose="020B0502040204020203" pitchFamily="34" charset="0"/>
                <a:cs typeface="Segoe UI" panose="020B0502040204020203" pitchFamily="34" charset="0"/>
              </a:rPr>
              <a:t>على </a:t>
            </a:r>
            <a:r>
              <a:rPr lang="ar-JO" sz="1800" b="0" i="0" u="none" strike="noStrike" baseline="0" dirty="0">
                <a:solidFill>
                  <a:schemeClr val="tx1"/>
                </a:solidFill>
                <a:latin typeface="Segoe UI" panose="020B0502040204020203" pitchFamily="34" charset="0"/>
                <a:cs typeface="Segoe UI" panose="020B0502040204020203" pitchFamily="34" charset="0"/>
              </a:rPr>
              <a:t>صحة </a:t>
            </a:r>
            <a:r>
              <a:rPr lang="ar-YE" sz="1800" b="0" i="0" u="none" strike="noStrike" baseline="0" dirty="0">
                <a:solidFill>
                  <a:schemeClr val="tx1"/>
                </a:solidFill>
                <a:latin typeface="Segoe UI" panose="020B0502040204020203" pitchFamily="34" charset="0"/>
                <a:cs typeface="Segoe UI" panose="020B0502040204020203" pitchFamily="34" charset="0"/>
              </a:rPr>
              <a:t>الاتصال .</a:t>
            </a:r>
            <a:endParaRPr lang="ar-JO" sz="1800" b="0" i="0" u="none" strike="noStrike" baseline="0" dirty="0">
              <a:solidFill>
                <a:schemeClr val="tx1"/>
              </a:solidFill>
              <a:latin typeface="Segoe UI" panose="020B0502040204020203" pitchFamily="34" charset="0"/>
              <a:cs typeface="Segoe UI" panose="020B0502040204020203" pitchFamily="34" charset="0"/>
            </a:endParaRPr>
          </a:p>
          <a:p>
            <a:pPr algn="r" rtl="1"/>
            <a:endParaRPr lang="ar-YE" sz="1800" b="0" i="0" u="none" strike="noStrike" baseline="0" dirty="0">
              <a:solidFill>
                <a:schemeClr val="tx1"/>
              </a:solidFill>
              <a:latin typeface="Segoe UI" panose="020B0502040204020203" pitchFamily="34" charset="0"/>
              <a:cs typeface="Segoe UI" panose="020B0502040204020203" pitchFamily="34" charset="0"/>
            </a:endParaRPr>
          </a:p>
          <a:p>
            <a:pPr algn="r" rtl="1"/>
            <a:r>
              <a:rPr lang="ar-JO" sz="1600" dirty="0">
                <a:solidFill>
                  <a:schemeClr val="tx1"/>
                </a:solidFill>
                <a:latin typeface="Segoe UI" panose="020B0502040204020203" pitchFamily="34" charset="0"/>
                <a:cs typeface="Segoe UI" panose="020B0502040204020203" pitchFamily="34" charset="0"/>
              </a:rPr>
              <a:t>8</a:t>
            </a:r>
            <a:r>
              <a:rPr lang="ar-YE" sz="1600" dirty="0">
                <a:solidFill>
                  <a:schemeClr val="tx1"/>
                </a:solidFill>
                <a:latin typeface="Segoe UI" panose="020B0502040204020203" pitchFamily="34" charset="0"/>
                <a:cs typeface="Segoe UI" panose="020B0502040204020203" pitchFamily="34" charset="0"/>
              </a:rPr>
              <a:t>-</a:t>
            </a:r>
            <a:r>
              <a:rPr lang="ar-JO" sz="1600" dirty="0">
                <a:solidFill>
                  <a:schemeClr val="tx1"/>
                </a:solidFill>
                <a:latin typeface="Segoe UI" panose="020B0502040204020203" pitchFamily="34" charset="0"/>
                <a:cs typeface="Segoe UI" panose="020B0502040204020203" pitchFamily="34" charset="0"/>
              </a:rPr>
              <a:t>تحقيق المساءلة من خلال </a:t>
            </a:r>
            <a:r>
              <a:rPr lang="ar-YE" sz="1600" dirty="0">
                <a:solidFill>
                  <a:schemeClr val="tx1"/>
                </a:solidFill>
                <a:latin typeface="Segoe UI" panose="020B0502040204020203" pitchFamily="34" charset="0"/>
                <a:cs typeface="Segoe UI" panose="020B0502040204020203" pitchFamily="34" charset="0"/>
              </a:rPr>
              <a:t>الرقابة على العمل: </a:t>
            </a:r>
            <a:endParaRPr lang="ar-JO" sz="1600" dirty="0">
              <a:solidFill>
                <a:schemeClr val="tx1"/>
              </a:solidFill>
              <a:latin typeface="Segoe UI" panose="020B0502040204020203" pitchFamily="34" charset="0"/>
              <a:cs typeface="Segoe UI" panose="020B0502040204020203" pitchFamily="34" charset="0"/>
            </a:endParaRPr>
          </a:p>
          <a:p>
            <a:pPr algn="r" rtl="1"/>
            <a:endParaRPr lang="ar-JO" sz="1600" dirty="0">
              <a:solidFill>
                <a:schemeClr val="tx1"/>
              </a:solidFill>
              <a:latin typeface="Segoe UI" panose="020B0502040204020203" pitchFamily="34" charset="0"/>
              <a:cs typeface="Segoe UI" panose="020B0502040204020203" pitchFamily="34" charset="0"/>
            </a:endParaRPr>
          </a:p>
          <a:p>
            <a:pPr algn="r" rtl="1"/>
            <a:r>
              <a:rPr lang="ar-YE" sz="1800" b="0" i="0" u="none" strike="noStrike" baseline="0" dirty="0">
                <a:solidFill>
                  <a:schemeClr val="tx1"/>
                </a:solidFill>
                <a:latin typeface="Segoe UI" panose="020B0502040204020203" pitchFamily="34" charset="0"/>
                <a:cs typeface="Segoe UI" panose="020B0502040204020203" pitchFamily="34" charset="0"/>
              </a:rPr>
              <a:t>من خلال الاتصالات المختلفة يمكن جمع المعلومات المناسبة التي</a:t>
            </a:r>
            <a:r>
              <a:rPr lang="ar-JO" sz="1800" b="0" i="0" u="none" strike="noStrike" baseline="0" dirty="0">
                <a:solidFill>
                  <a:schemeClr val="tx1"/>
                </a:solidFill>
                <a:latin typeface="Segoe UI" panose="020B0502040204020203" pitchFamily="34" charset="0"/>
                <a:cs typeface="Segoe UI" panose="020B0502040204020203" pitchFamily="34" charset="0"/>
              </a:rPr>
              <a:t> </a:t>
            </a:r>
            <a:r>
              <a:rPr lang="ar-YE" sz="1800" b="0" i="0" u="none" strike="noStrike" baseline="0" dirty="0">
                <a:solidFill>
                  <a:schemeClr val="tx1"/>
                </a:solidFill>
                <a:latin typeface="Segoe UI" panose="020B0502040204020203" pitchFamily="34" charset="0"/>
                <a:cs typeface="Segoe UI" panose="020B0502040204020203" pitchFamily="34" charset="0"/>
              </a:rPr>
              <a:t>تدل على مدى </a:t>
            </a:r>
            <a:r>
              <a:rPr lang="ar-JO" sz="1800" b="0" i="0" u="none" strike="noStrike" baseline="0" dirty="0">
                <a:solidFill>
                  <a:schemeClr val="tx1"/>
                </a:solidFill>
                <a:latin typeface="Segoe UI" panose="020B0502040204020203" pitchFamily="34" charset="0"/>
                <a:cs typeface="Segoe UI" panose="020B0502040204020203" pitchFamily="34" charset="0"/>
              </a:rPr>
              <a:t>تطبيق </a:t>
            </a:r>
            <a:r>
              <a:rPr lang="ar-YE" sz="1800" b="0" i="0" u="none" strike="noStrike" baseline="0" dirty="0">
                <a:solidFill>
                  <a:schemeClr val="tx1"/>
                </a:solidFill>
                <a:latin typeface="Segoe UI" panose="020B0502040204020203" pitchFamily="34" charset="0"/>
                <a:cs typeface="Segoe UI" panose="020B0502040204020203" pitchFamily="34" charset="0"/>
              </a:rPr>
              <a:t>العاملين والمديرين بالخطط الموضوعة، وتوافر المعلومات يحدد مقدار</a:t>
            </a:r>
            <a:r>
              <a:rPr lang="ar-JO" sz="1800" b="0" i="0" u="none" strike="noStrike" baseline="0" dirty="0">
                <a:solidFill>
                  <a:schemeClr val="tx1"/>
                </a:solidFill>
                <a:latin typeface="Segoe UI" panose="020B0502040204020203" pitchFamily="34" charset="0"/>
                <a:cs typeface="Segoe UI" panose="020B0502040204020203" pitchFamily="34" charset="0"/>
              </a:rPr>
              <a:t> جودة العمل وكفاءته وبين ضعف الأداء والتنقيذ لما هو مخطط له </a:t>
            </a:r>
            <a:r>
              <a:rPr lang="ar-YE" sz="1800" b="0" i="0" u="none" strike="noStrike" baseline="0" dirty="0">
                <a:solidFill>
                  <a:schemeClr val="tx1"/>
                </a:solidFill>
                <a:latin typeface="Segoe UI" panose="020B0502040204020203" pitchFamily="34" charset="0"/>
                <a:cs typeface="Segoe UI" panose="020B0502040204020203" pitchFamily="34" charset="0"/>
              </a:rPr>
              <a:t>، وعليه تكشف الاتصالات التنظيمية هذه </a:t>
            </a:r>
            <a:r>
              <a:rPr lang="ar-JO" sz="1800" b="0" i="0" u="none" strike="noStrike" baseline="0" dirty="0">
                <a:solidFill>
                  <a:schemeClr val="tx1"/>
                </a:solidFill>
                <a:latin typeface="Segoe UI" panose="020B0502040204020203" pitchFamily="34" charset="0"/>
                <a:cs typeface="Segoe UI" panose="020B0502040204020203" pitchFamily="34" charset="0"/>
              </a:rPr>
              <a:t>المشاكل والمعيقات في العمل والأداء الضعيف لبعض العاملين مما يدفعها لاتخاذ الإجراءات اللازمة للمعالجة ومساءلة المقصرين بهدف تعزيز الأداء الجيد ومحاسبة المقصرين.</a:t>
            </a:r>
            <a:endParaRPr lang="ar-JO" dirty="0">
              <a:solidFill>
                <a:srgbClr val="00B0F0"/>
              </a:solidFill>
              <a:latin typeface="Segoe UI" panose="020B0502040204020203" pitchFamily="34" charset="0"/>
              <a:cs typeface="Segoe UI" panose="020B0502040204020203" pitchFamily="34" charset="0"/>
            </a:endParaRPr>
          </a:p>
          <a:p>
            <a:pPr algn="r" rtl="1"/>
            <a:endParaRPr lang="ar-JO" sz="3600" b="1" dirty="0">
              <a:solidFill>
                <a:srgbClr val="00B0F0"/>
              </a:solidFill>
              <a:latin typeface="Segoe UI" panose="020B0502040204020203" pitchFamily="34" charset="0"/>
              <a:cs typeface="Segoe UI" panose="020B0502040204020203" pitchFamily="34" charset="0"/>
            </a:endParaRPr>
          </a:p>
          <a:p>
            <a:pPr algn="r" rtl="1"/>
            <a:endParaRPr lang="en-US" sz="3600" b="1" dirty="0">
              <a:solidFill>
                <a:srgbClr val="00B0F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AB5489F9-04D8-A4CA-A23F-AEBF4E646196}"/>
              </a:ext>
            </a:extLst>
          </p:cNvPr>
          <p:cNvSpPr txBox="1"/>
          <p:nvPr/>
        </p:nvSpPr>
        <p:spPr>
          <a:xfrm>
            <a:off x="4356153" y="823572"/>
            <a:ext cx="3888046" cy="369332"/>
          </a:xfrm>
          <a:prstGeom prst="rect">
            <a:avLst/>
          </a:prstGeom>
          <a:noFill/>
        </p:spPr>
        <p:txBody>
          <a:bodyPr wrap="square" rtlCol="0">
            <a:spAutoFit/>
          </a:bodyPr>
          <a:lstStyle/>
          <a:p>
            <a:pPr algn="ctr"/>
            <a:r>
              <a:rPr lang="ar-JO" sz="18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أهمية الاتصال التنظيمي</a:t>
            </a:r>
            <a:endParaRPr lang="ar-JO" sz="1400" b="1" dirty="0">
              <a:solidFill>
                <a:schemeClr val="tx1"/>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062737543"/>
      </p:ext>
    </p:extLst>
  </p:cSld>
  <p:clrMapOvr>
    <a:masterClrMapping/>
  </p:clrMapOvr>
  <mc:AlternateContent xmlns:mc="http://schemas.openxmlformats.org/markup-compatibility/2006" xmlns:p14="http://schemas.microsoft.com/office/powerpoint/2010/main">
    <mc:Choice Requires="p14">
      <p:transition spd="slow" p14:dur="2000" advTm="80356"/>
    </mc:Choice>
    <mc:Fallback xmlns="">
      <p:transition spd="slow" advTm="8035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723869" y="1615335"/>
            <a:ext cx="9812182" cy="41708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en-US" sz="1800" kern="0" dirty="0">
                <a:solidFill>
                  <a:srgbClr val="727695"/>
                </a:solidFill>
                <a:effectLst/>
                <a:latin typeface="Segoe UI" panose="020B0502040204020203" pitchFamily="34" charset="0"/>
                <a:ea typeface="Times New Roman" panose="02020603050405020304" pitchFamily="18" charset="0"/>
                <a:cs typeface="Segoe UI" panose="020B0502040204020203" pitchFamily="34" charset="0"/>
              </a:rPr>
              <a:t>.</a:t>
            </a:r>
            <a:r>
              <a:rPr lang="en-US" sz="16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a:r>
            <a:br>
              <a:rPr lang="en-US" sz="16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br>
            <a:r>
              <a:rPr lang="ar-JO" sz="16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9- </a:t>
            </a:r>
            <a:r>
              <a:rPr lang="en-US" sz="16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استقبال الجمهور والعملاء</a:t>
            </a:r>
            <a:r>
              <a:rPr lang="en-US" sz="16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a:r>
            <a:br>
              <a:rPr lang="en-US" sz="16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br>
            <a:r>
              <a:rPr lang="ar-JO" sz="16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10- </a:t>
            </a:r>
            <a:r>
              <a:rPr lang="en-US" sz="16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تقديم السلع والخدمات إلى العملاء أو الزبائن أو المستهلكين</a:t>
            </a:r>
            <a:endParaRPr lang="ar-JO" sz="1600" kern="0" dirty="0">
              <a:solidFill>
                <a:schemeClr val="tx1"/>
              </a:solidFill>
              <a:latin typeface="Segoe UI" panose="020B0502040204020203" pitchFamily="34" charset="0"/>
              <a:ea typeface="Times New Roman" panose="02020603050405020304" pitchFamily="18" charset="0"/>
              <a:cs typeface="Segoe UI" panose="020B0502040204020203" pitchFamily="34" charset="0"/>
            </a:endParaRPr>
          </a:p>
          <a:p>
            <a:pPr marL="0" marR="0" algn="r" rtl="1">
              <a:lnSpc>
                <a:spcPct val="200000"/>
              </a:lnSpc>
              <a:spcBef>
                <a:spcPts val="0"/>
              </a:spcBef>
              <a:spcAft>
                <a:spcPts val="800"/>
              </a:spcAft>
            </a:pPr>
            <a:r>
              <a:rPr lang="ar-JO"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11-</a:t>
            </a:r>
            <a:r>
              <a:rPr lang="ar-SA"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إنجاز المهام المتعلقة بالأدوار والمسؤوليات المحددة سابقا.</a:t>
            </a:r>
            <a:endParaRPr lang="en-US"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0" marR="0" algn="r" rtl="1">
              <a:lnSpc>
                <a:spcPct val="200000"/>
              </a:lnSpc>
              <a:spcBef>
                <a:spcPts val="0"/>
              </a:spcBef>
              <a:spcAft>
                <a:spcPts val="800"/>
              </a:spcAft>
            </a:pPr>
            <a:r>
              <a:rPr lang="ar-JO"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12-</a:t>
            </a:r>
            <a:r>
              <a:rPr lang="ar-SA"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التأقلم مع التغييرات من خلال الاجتهاد الفردي والتنظيمي والتكيف مع ذلك.</a:t>
            </a:r>
            <a:endParaRPr lang="en-US"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0" marR="0" algn="r" rtl="1">
              <a:lnSpc>
                <a:spcPct val="200000"/>
              </a:lnSpc>
              <a:spcBef>
                <a:spcPts val="0"/>
              </a:spcBef>
              <a:spcAft>
                <a:spcPts val="800"/>
              </a:spcAft>
            </a:pPr>
            <a:r>
              <a:rPr lang="ar-JO"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13</a:t>
            </a:r>
            <a:r>
              <a:rPr lang="ar-SA"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تطوير العلاقات داخل المنظمة حيث “يتم توجيه الرسائل البشرية إلى الناس داخل المنظمة -مواقفهم، الروح المعنوية، نسبة الارتياح، والوفاء”.</a:t>
            </a:r>
            <a:endParaRPr lang="en-US"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algn="r" rtl="1"/>
            <a:endParaRPr lang="ar-JO" sz="1800" kern="0" dirty="0">
              <a:solidFill>
                <a:srgbClr val="727695"/>
              </a:solidFill>
              <a:effectLst/>
              <a:latin typeface="Segoe UI" panose="020B0502040204020203" pitchFamily="34" charset="0"/>
              <a:ea typeface="Times New Roman" panose="02020603050405020304" pitchFamily="18" charset="0"/>
              <a:cs typeface="Segoe UI" panose="020B0502040204020203" pitchFamily="34" charset="0"/>
            </a:endParaRPr>
          </a:p>
          <a:p>
            <a:pPr algn="r" rtl="1"/>
            <a:endParaRPr lang="en-US" sz="1600" b="1" dirty="0">
              <a:solidFill>
                <a:srgbClr val="00B0F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1A2E195B-64B5-8049-652D-EBF59A38E603}"/>
              </a:ext>
            </a:extLst>
          </p:cNvPr>
          <p:cNvSpPr txBox="1"/>
          <p:nvPr/>
        </p:nvSpPr>
        <p:spPr>
          <a:xfrm>
            <a:off x="4107305" y="764498"/>
            <a:ext cx="4751882" cy="400110"/>
          </a:xfrm>
          <a:prstGeom prst="rect">
            <a:avLst/>
          </a:prstGeom>
          <a:noFill/>
        </p:spPr>
        <p:txBody>
          <a:bodyPr wrap="square" rtlCol="0">
            <a:spAutoFit/>
          </a:bodyPr>
          <a:lstStyle/>
          <a:p>
            <a:pPr algn="ctr"/>
            <a:r>
              <a:rPr lang="ar-JO" sz="2000" dirty="0">
                <a:solidFill>
                  <a:srgbClr val="00B0F0"/>
                </a:solidFill>
                <a:latin typeface="Segoe UI" panose="020B0502040204020203" pitchFamily="34" charset="0"/>
                <a:cs typeface="Segoe UI" panose="020B0502040204020203" pitchFamily="34" charset="0"/>
              </a:rPr>
              <a:t>أهمية الاتصال التنظيمي</a:t>
            </a:r>
            <a:endParaRPr lang="en-US" sz="2000" dirty="0">
              <a:solidFill>
                <a:srgbClr val="00B0F0"/>
              </a:solidFill>
              <a:latin typeface="Segoe UI" panose="020B0502040204020203" pitchFamily="34" charset="0"/>
              <a:cs typeface="Segoe UI" panose="020B0502040204020203" pitchFamily="34" charset="0"/>
            </a:endParaRPr>
          </a:p>
        </p:txBody>
      </p:sp>
      <p:pic>
        <p:nvPicPr>
          <p:cNvPr id="7" name="Picture 6">
            <a:extLst>
              <a:ext uri="{FF2B5EF4-FFF2-40B4-BE49-F238E27FC236}">
                <a16:creationId xmlns:a16="http://schemas.microsoft.com/office/drawing/2014/main" xmlns="" id="{6830CA2B-8ACE-B8F6-D9B0-698C3BDA5B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76425" y="1714300"/>
            <a:ext cx="2952750" cy="1543050"/>
          </a:xfrm>
          <a:prstGeom prst="rect">
            <a:avLst/>
          </a:prstGeom>
        </p:spPr>
      </p:pic>
    </p:spTree>
    <p:extLst>
      <p:ext uri="{BB962C8B-B14F-4D97-AF65-F5344CB8AC3E}">
        <p14:creationId xmlns:p14="http://schemas.microsoft.com/office/powerpoint/2010/main" val="1808390526"/>
      </p:ext>
    </p:extLst>
  </p:cSld>
  <p:clrMapOvr>
    <a:masterClrMapping/>
  </p:clrMapOvr>
  <mc:AlternateContent xmlns:mc="http://schemas.openxmlformats.org/markup-compatibility/2006" xmlns:p14="http://schemas.microsoft.com/office/powerpoint/2010/main">
    <mc:Choice Requires="p14">
      <p:transition spd="slow" p14:dur="2000" advTm="86064"/>
    </mc:Choice>
    <mc:Fallback xmlns="">
      <p:transition spd="slow" advTm="8606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64498" y="1436523"/>
            <a:ext cx="10531710" cy="4746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b="0" i="0" dirty="0">
              <a:solidFill>
                <a:srgbClr val="333333"/>
              </a:solidFill>
              <a:effectLst/>
              <a:latin typeface="Segoe UI" panose="020B0502040204020203" pitchFamily="34" charset="0"/>
              <a:cs typeface="Segoe UI" panose="020B0502040204020203" pitchFamily="34" charset="0"/>
            </a:endParaRPr>
          </a:p>
          <a:p>
            <a:pPr algn="r" rtl="1">
              <a:lnSpc>
                <a:spcPct val="200000"/>
              </a:lnSpc>
            </a:pPr>
            <a:endParaRPr lang="ar-JO" sz="1600" dirty="0">
              <a:solidFill>
                <a:srgbClr val="333333"/>
              </a:solidFill>
              <a:latin typeface="Segoe UI" panose="020B0502040204020203" pitchFamily="34" charset="0"/>
              <a:cs typeface="Segoe UI" panose="020B0502040204020203" pitchFamily="34" charset="0"/>
            </a:endParaRPr>
          </a:p>
          <a:p>
            <a:pPr algn="r" rtl="1">
              <a:lnSpc>
                <a:spcPct val="200000"/>
              </a:lnSpc>
            </a:pPr>
            <a:r>
              <a:rPr lang="ar-JO" sz="1600" b="0" i="0" dirty="0">
                <a:solidFill>
                  <a:srgbClr val="333333"/>
                </a:solidFill>
                <a:effectLst/>
                <a:latin typeface="Segoe UI" panose="020B0502040204020203" pitchFamily="34" charset="0"/>
                <a:cs typeface="Segoe UI" panose="020B0502040204020203" pitchFamily="34" charset="0"/>
              </a:rPr>
              <a:t>تنوعت وسائل الاتصال التنظيمي بتنوع وسائل الاتصال ونذكر منها الآتي:</a:t>
            </a:r>
          </a:p>
          <a:p>
            <a:pPr algn="r" rtl="1">
              <a:lnSpc>
                <a:spcPct val="200000"/>
              </a:lnSpc>
            </a:pPr>
            <a:endParaRPr lang="ar-JO" sz="1600" b="0" i="0" dirty="0">
              <a:solidFill>
                <a:schemeClr val="tx1"/>
              </a:solidFill>
              <a:effectLst/>
              <a:latin typeface="Segoe UI" panose="020B0502040204020203" pitchFamily="34" charset="0"/>
              <a:cs typeface="Segoe UI" panose="020B0502040204020203" pitchFamily="34" charset="0"/>
            </a:endParaRPr>
          </a:p>
          <a:p>
            <a:pPr algn="r" rtl="1"/>
            <a:r>
              <a:rPr lang="ar-JO" sz="1800" b="1" i="0" u="none" strike="noStrike" baseline="0" dirty="0">
                <a:solidFill>
                  <a:schemeClr val="tx1"/>
                </a:solidFill>
                <a:latin typeface="Segoe UI" panose="020B0502040204020203" pitchFamily="34" charset="0"/>
                <a:cs typeface="Segoe UI" panose="020B0502040204020203" pitchFamily="34" charset="0"/>
              </a:rPr>
              <a:t>أولًا: الوسائل الشفوية</a:t>
            </a:r>
          </a:p>
          <a:p>
            <a:pPr marL="0" marR="0" algn="r" rtl="1">
              <a:lnSpc>
                <a:spcPct val="107000"/>
              </a:lnSpc>
              <a:spcBef>
                <a:spcPts val="0"/>
              </a:spcBef>
              <a:spcAft>
                <a:spcPts val="800"/>
              </a:spcAft>
            </a:pPr>
            <a:endParaRPr lang="ar-JO" sz="10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0" marR="0" algn="r" rtl="1">
              <a:lnSpc>
                <a:spcPct val="107000"/>
              </a:lnSpc>
              <a:spcBef>
                <a:spcPts val="0"/>
              </a:spcBef>
              <a:spcAft>
                <a:spcPts val="800"/>
              </a:spcAft>
            </a:pPr>
            <a:r>
              <a:rPr lang="ar-SA"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التواصل الشفهي هو اتصال مباشر بين شخصين، </a:t>
            </a:r>
            <a:r>
              <a:rPr lang="ar-JO"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و</a:t>
            </a:r>
            <a:r>
              <a:rPr lang="ar-SA"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في الاتصالات الشفوية يتبادل الطرفان، أي المرسل والمستقبل، أفكارهما من خلال كلمات شفهية إما في محادثة وجهاً لوجه أو من خلال جهاز مثل الهاتف أو المؤتمرات الهاتفية وما إلى ذلك.</a:t>
            </a:r>
            <a:endParaRPr lang="en-US"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0" marR="0" algn="r" rtl="1">
              <a:lnSpc>
                <a:spcPct val="107000"/>
              </a:lnSpc>
              <a:spcBef>
                <a:spcPts val="0"/>
              </a:spcBef>
              <a:spcAft>
                <a:spcPts val="800"/>
              </a:spcAft>
            </a:pPr>
            <a:r>
              <a:rPr lang="ar-SA"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عندما يكون التواصل وجهاً لوجه، يمكن للشخص المتصل أن يطرح أسئلة أو تفسيرات أو في بعض الأحيان عندما لا يتم فهم الاتصال بشكل صحيح، يمكنه توضيح المعنى.</a:t>
            </a:r>
            <a:endParaRPr lang="en-US"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0" marR="0" algn="r" rtl="1">
              <a:lnSpc>
                <a:spcPct val="107000"/>
              </a:lnSpc>
              <a:spcBef>
                <a:spcPts val="0"/>
              </a:spcBef>
              <a:spcAft>
                <a:spcPts val="800"/>
              </a:spcAft>
            </a:pPr>
            <a:r>
              <a:rPr lang="ar-SA"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يكون الاتصال الشفهي ممكن بشكل عام عندما يكون هناك اتصال مباشر أو رسالة يتم إيصالها ليست ذات طبيعة دائمة، الاجتماعات والمؤتمرات والمحاضرات والمقابلات وسائل الإعلام الأخرى هي أمثلة لمثل هذا النوع من الاتصال.</a:t>
            </a:r>
            <a:endParaRPr lang="en-US"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algn="r" rtl="1"/>
            <a:r>
              <a:rPr lang="ar-YE" dirty="0">
                <a:solidFill>
                  <a:schemeClr val="tx1"/>
                </a:solidFill>
                <a:latin typeface="Segoe UI" panose="020B0502040204020203" pitchFamily="34" charset="0"/>
                <a:cs typeface="Segoe UI" panose="020B0502040204020203" pitchFamily="34" charset="0"/>
              </a:rPr>
              <a:t>.</a:t>
            </a:r>
            <a:endParaRPr lang="ar-JO" dirty="0">
              <a:solidFill>
                <a:schemeClr val="tx1"/>
              </a:solidFill>
              <a:latin typeface="Segoe UI" panose="020B0502040204020203" pitchFamily="34" charset="0"/>
              <a:cs typeface="Segoe UI" panose="020B0502040204020203" pitchFamily="34" charset="0"/>
            </a:endParaRPr>
          </a:p>
          <a:p>
            <a:pPr algn="r" rtl="1"/>
            <a:r>
              <a:rPr lang="ar-YE" sz="1600" dirty="0">
                <a:solidFill>
                  <a:schemeClr val="tx1"/>
                </a:solidFill>
                <a:latin typeface="Segoe UI" panose="020B0502040204020203" pitchFamily="34" charset="0"/>
                <a:cs typeface="Segoe UI" panose="020B0502040204020203" pitchFamily="34" charset="0"/>
              </a:rPr>
              <a:t/>
            </a:r>
            <a:br>
              <a:rPr lang="ar-YE" sz="1600" dirty="0">
                <a:solidFill>
                  <a:schemeClr val="tx1"/>
                </a:solidFill>
                <a:latin typeface="Segoe UI" panose="020B0502040204020203" pitchFamily="34" charset="0"/>
                <a:cs typeface="Segoe UI" panose="020B0502040204020203" pitchFamily="34" charset="0"/>
              </a:rPr>
            </a:br>
            <a:endParaRPr lang="en-US" sz="1600" b="1" dirty="0">
              <a:solidFill>
                <a:schemeClr val="tx1"/>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0B7938E7-1947-70C8-3A59-469D348386F9}"/>
              </a:ext>
            </a:extLst>
          </p:cNvPr>
          <p:cNvSpPr txBox="1"/>
          <p:nvPr/>
        </p:nvSpPr>
        <p:spPr>
          <a:xfrm>
            <a:off x="4332157" y="674557"/>
            <a:ext cx="4392118" cy="369332"/>
          </a:xfrm>
          <a:prstGeom prst="rect">
            <a:avLst/>
          </a:prstGeom>
          <a:noFill/>
        </p:spPr>
        <p:txBody>
          <a:bodyPr wrap="square" rtlCol="0">
            <a:spAutoFit/>
          </a:bodyPr>
          <a:lstStyle/>
          <a:p>
            <a:pPr algn="ctr" rtl="1"/>
            <a:r>
              <a:rPr lang="ar-JO" sz="1800" b="1" i="0" u="none" strike="noStrike" baseline="0" dirty="0">
                <a:solidFill>
                  <a:srgbClr val="00B0F0"/>
                </a:solidFill>
                <a:latin typeface="Segoe UI" panose="020B0502040204020203" pitchFamily="34" charset="0"/>
                <a:cs typeface="Segoe UI" panose="020B0502040204020203" pitchFamily="34" charset="0"/>
              </a:rPr>
              <a:t>وسائل الاتصال التنظيمي</a:t>
            </a:r>
            <a:endParaRPr lang="en-US" sz="1800" dirty="0">
              <a:solidFill>
                <a:srgbClr val="00B0F0"/>
              </a:solidFill>
              <a:latin typeface="Segoe UI" panose="020B0502040204020203" pitchFamily="34" charset="0"/>
              <a:cs typeface="Segoe UI" panose="020B0502040204020203" pitchFamily="34" charset="0"/>
            </a:endParaRPr>
          </a:p>
        </p:txBody>
      </p:sp>
      <p:pic>
        <p:nvPicPr>
          <p:cNvPr id="6" name="Picture 5">
            <a:extLst>
              <a:ext uri="{FF2B5EF4-FFF2-40B4-BE49-F238E27FC236}">
                <a16:creationId xmlns:a16="http://schemas.microsoft.com/office/drawing/2014/main" xmlns="" id="{DF86001F-C2C1-3270-25E7-1E39A8788A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5792" y="1733265"/>
            <a:ext cx="1914739" cy="1378425"/>
          </a:xfrm>
          <a:prstGeom prst="rect">
            <a:avLst/>
          </a:prstGeom>
        </p:spPr>
      </p:pic>
    </p:spTree>
    <p:extLst>
      <p:ext uri="{BB962C8B-B14F-4D97-AF65-F5344CB8AC3E}">
        <p14:creationId xmlns:p14="http://schemas.microsoft.com/office/powerpoint/2010/main" val="1608972949"/>
      </p:ext>
    </p:extLst>
  </p:cSld>
  <p:clrMapOvr>
    <a:masterClrMapping/>
  </p:clrMapOvr>
  <mc:AlternateContent xmlns:mc="http://schemas.openxmlformats.org/markup-compatibility/2006" xmlns:p14="http://schemas.microsoft.com/office/powerpoint/2010/main">
    <mc:Choice Requires="p14">
      <p:transition spd="slow" p14:dur="2000" advTm="54163"/>
    </mc:Choice>
    <mc:Fallback xmlns="">
      <p:transition spd="slow" advTm="5416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046777"/>
            <a:ext cx="11700394" cy="5245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dirty="0">
              <a:solidFill>
                <a:srgbClr val="333333"/>
              </a:solidFill>
              <a:latin typeface="Segoe UI" panose="020B0502040204020203" pitchFamily="34" charset="0"/>
              <a:cs typeface="Segoe UI" panose="020B0502040204020203" pitchFamily="34" charset="0"/>
            </a:endParaRPr>
          </a:p>
          <a:p>
            <a:pPr algn="r" rtl="1"/>
            <a:endParaRPr lang="ar-JO" sz="1800" b="1" i="0" u="none" strike="noStrike" baseline="0" dirty="0">
              <a:solidFill>
                <a:schemeClr val="tx1"/>
              </a:solidFill>
              <a:latin typeface="Segoe UI" panose="020B0502040204020203" pitchFamily="34" charset="0"/>
              <a:cs typeface="Segoe UI" panose="020B0502040204020203" pitchFamily="34" charset="0"/>
            </a:endParaRPr>
          </a:p>
          <a:p>
            <a:pPr algn="r" rtl="1"/>
            <a:endParaRPr lang="ar-JO" b="1" dirty="0">
              <a:solidFill>
                <a:schemeClr val="tx1"/>
              </a:solidFill>
              <a:latin typeface="Segoe UI" panose="020B0502040204020203" pitchFamily="34" charset="0"/>
              <a:cs typeface="Segoe UI" panose="020B0502040204020203" pitchFamily="34" charset="0"/>
            </a:endParaRPr>
          </a:p>
          <a:p>
            <a:pPr algn="r" rtl="1"/>
            <a:r>
              <a:rPr lang="ar-JO" sz="1800" b="1" i="0" u="none" strike="noStrike" baseline="0" dirty="0">
                <a:solidFill>
                  <a:schemeClr val="tx1"/>
                </a:solidFill>
                <a:latin typeface="Segoe UI" panose="020B0502040204020203" pitchFamily="34" charset="0"/>
                <a:cs typeface="Segoe UI" panose="020B0502040204020203" pitchFamily="34" charset="0"/>
              </a:rPr>
              <a:t>ومن أنواع الاتصال الشفوي ما يأتي:</a:t>
            </a:r>
          </a:p>
          <a:p>
            <a:pPr algn="r" rtl="1"/>
            <a:endParaRPr lang="ar-JO" sz="1800" b="1" i="0" u="none" strike="noStrike" baseline="0" dirty="0">
              <a:solidFill>
                <a:schemeClr val="tx1"/>
              </a:solidFill>
              <a:latin typeface="Segoe UI" panose="020B0502040204020203" pitchFamily="34" charset="0"/>
              <a:cs typeface="Segoe UI" panose="020B0502040204020203" pitchFamily="34" charset="0"/>
            </a:endParaRPr>
          </a:p>
          <a:p>
            <a:pPr algn="r" rtl="1"/>
            <a:r>
              <a:rPr lang="ar-JO" sz="1800" b="1" i="0" u="none" strike="noStrike" baseline="0" dirty="0">
                <a:solidFill>
                  <a:schemeClr val="tx1"/>
                </a:solidFill>
                <a:latin typeface="Segoe UI" panose="020B0502040204020203" pitchFamily="34" charset="0"/>
                <a:cs typeface="Segoe UI" panose="020B0502040204020203" pitchFamily="34" charset="0"/>
              </a:rPr>
              <a:t>أ</a:t>
            </a:r>
            <a:r>
              <a:rPr lang="ar-YE" sz="1800" b="1" i="0" u="none" strike="noStrike" baseline="0" dirty="0">
                <a:solidFill>
                  <a:schemeClr val="tx1"/>
                </a:solidFill>
                <a:latin typeface="Segoe UI" panose="020B0502040204020203" pitchFamily="34" charset="0"/>
                <a:cs typeface="Segoe UI" panose="020B0502040204020203" pitchFamily="34" charset="0"/>
              </a:rPr>
              <a:t>-المقابلةاالشخصية: </a:t>
            </a:r>
            <a:endParaRPr lang="ar-JO" sz="1800" b="1" i="0" u="none" strike="noStrike" baseline="0" dirty="0">
              <a:solidFill>
                <a:schemeClr val="tx1"/>
              </a:solidFill>
              <a:latin typeface="Segoe UI" panose="020B0502040204020203" pitchFamily="34" charset="0"/>
              <a:cs typeface="Segoe UI" panose="020B0502040204020203" pitchFamily="34" charset="0"/>
            </a:endParaRPr>
          </a:p>
          <a:p>
            <a:pPr algn="r" rtl="1"/>
            <a:endParaRPr lang="ar-JO" sz="800" b="1" i="0" u="none" strike="noStrike" baseline="0" dirty="0">
              <a:solidFill>
                <a:schemeClr val="tx1"/>
              </a:solidFill>
              <a:latin typeface="Segoe UI" panose="020B0502040204020203" pitchFamily="34" charset="0"/>
              <a:cs typeface="Segoe UI" panose="020B0502040204020203" pitchFamily="34" charset="0"/>
            </a:endParaRPr>
          </a:p>
          <a:p>
            <a:pPr algn="just" rtl="1"/>
            <a:r>
              <a:rPr lang="ar-JO" sz="2000" b="0" i="0" u="none" strike="noStrike" baseline="0" dirty="0">
                <a:solidFill>
                  <a:schemeClr val="tx1"/>
                </a:solidFill>
                <a:latin typeface="Segoe UI" panose="020B0502040204020203" pitchFamily="34" charset="0"/>
                <a:cs typeface="Segoe UI" panose="020B0502040204020203" pitchFamily="34" charset="0"/>
              </a:rPr>
              <a:t>وفيها يتم الاتصال </a:t>
            </a:r>
            <a:r>
              <a:rPr lang="ar-YE" sz="2000" b="0" i="0" u="none" strike="noStrike" baseline="0" dirty="0">
                <a:solidFill>
                  <a:schemeClr val="tx1"/>
                </a:solidFill>
                <a:latin typeface="Segoe UI" panose="020B0502040204020203" pitchFamily="34" charset="0"/>
                <a:cs typeface="Segoe UI" panose="020B0502040204020203" pitchFamily="34" charset="0"/>
              </a:rPr>
              <a:t>بين المرسل والمستقبل وجها لوجه، </a:t>
            </a:r>
            <a:r>
              <a:rPr lang="ar-JO" sz="2000" b="0" i="0" u="none" strike="noStrike" baseline="0" dirty="0">
                <a:solidFill>
                  <a:schemeClr val="tx1"/>
                </a:solidFill>
                <a:latin typeface="Segoe UI" panose="020B0502040204020203" pitchFamily="34" charset="0"/>
                <a:cs typeface="Segoe UI" panose="020B0502040204020203" pitchFamily="34" charset="0"/>
              </a:rPr>
              <a:t>و</a:t>
            </a:r>
            <a:r>
              <a:rPr lang="ar-YE" sz="2000" b="0" i="0" u="none" strike="noStrike" baseline="0" dirty="0">
                <a:solidFill>
                  <a:schemeClr val="tx1"/>
                </a:solidFill>
                <a:latin typeface="Segoe UI" panose="020B0502040204020203" pitchFamily="34" charset="0"/>
                <a:cs typeface="Segoe UI" panose="020B0502040204020203" pitchFamily="34" charset="0"/>
              </a:rPr>
              <a:t>من </a:t>
            </a:r>
            <a:r>
              <a:rPr lang="ar-JO" sz="2000" b="0" i="0" u="none" strike="noStrike" baseline="0" dirty="0">
                <a:solidFill>
                  <a:schemeClr val="tx1"/>
                </a:solidFill>
                <a:latin typeface="Segoe UI" panose="020B0502040204020203" pitchFamily="34" charset="0"/>
                <a:cs typeface="Segoe UI" panose="020B0502040204020203" pitchFamily="34" charset="0"/>
              </a:rPr>
              <a:t>إيجابياتها </a:t>
            </a:r>
            <a:r>
              <a:rPr lang="ar-YE" sz="2000" b="0" i="0" u="none" strike="noStrike" baseline="0" dirty="0">
                <a:solidFill>
                  <a:schemeClr val="tx1"/>
                </a:solidFill>
                <a:latin typeface="Segoe UI" panose="020B0502040204020203" pitchFamily="34" charset="0"/>
                <a:cs typeface="Segoe UI" panose="020B0502040204020203" pitchFamily="34" charset="0"/>
              </a:rPr>
              <a:t>أنها</a:t>
            </a:r>
            <a:r>
              <a:rPr lang="ar-JO" sz="1800" dirty="0">
                <a:solidFill>
                  <a:schemeClr val="tx1"/>
                </a:solidFill>
                <a:latin typeface="Segoe UI" panose="020B0502040204020203" pitchFamily="34" charset="0"/>
                <a:cs typeface="Segoe UI" panose="020B0502040204020203" pitchFamily="34" charset="0"/>
              </a:rPr>
              <a:t> ت</a:t>
            </a:r>
            <a:r>
              <a:rPr lang="ar-YE" sz="1800" b="0" i="0" u="none" strike="noStrike" baseline="0" dirty="0">
                <a:solidFill>
                  <a:schemeClr val="tx1"/>
                </a:solidFill>
                <a:latin typeface="Segoe UI" panose="020B0502040204020203" pitchFamily="34" charset="0"/>
                <a:cs typeface="Segoe UI" panose="020B0502040204020203" pitchFamily="34" charset="0"/>
              </a:rPr>
              <a:t>صلح لاستخلاص الحقائق والمناقشة والاستفسار وللإبلاغ </a:t>
            </a:r>
            <a:r>
              <a:rPr lang="ar-JO" sz="1800" b="0" i="0" u="none" strike="noStrike" baseline="0" dirty="0">
                <a:solidFill>
                  <a:schemeClr val="tx1"/>
                </a:solidFill>
                <a:latin typeface="Segoe UI" panose="020B0502040204020203" pitchFamily="34" charset="0"/>
                <a:cs typeface="Segoe UI" panose="020B0502040204020203" pitchFamily="34" charset="0"/>
              </a:rPr>
              <a:t>القرارات </a:t>
            </a:r>
            <a:r>
              <a:rPr lang="ar-YE" sz="1800" b="0" i="0" u="none" strike="noStrike" baseline="0" dirty="0">
                <a:solidFill>
                  <a:schemeClr val="tx1"/>
                </a:solidFill>
                <a:latin typeface="Segoe UI" panose="020B0502040204020203" pitchFamily="34" charset="0"/>
                <a:cs typeface="Segoe UI" panose="020B0502040204020203" pitchFamily="34" charset="0"/>
              </a:rPr>
              <a:t>الهامة. </a:t>
            </a:r>
            <a:endParaRPr lang="ar-JO" sz="1800" b="0" i="0" u="none" strike="noStrike" baseline="0" dirty="0">
              <a:solidFill>
                <a:schemeClr val="tx1"/>
              </a:solidFill>
              <a:latin typeface="Segoe UI" panose="020B0502040204020203" pitchFamily="34" charset="0"/>
              <a:cs typeface="Segoe UI" panose="020B0502040204020203" pitchFamily="34" charset="0"/>
            </a:endParaRPr>
          </a:p>
          <a:p>
            <a:pPr algn="just" rtl="1"/>
            <a:r>
              <a:rPr lang="ar-JO" sz="1800" dirty="0">
                <a:solidFill>
                  <a:schemeClr val="tx1"/>
                </a:solidFill>
                <a:latin typeface="Segoe UI" panose="020B0502040204020203" pitchFamily="34" charset="0"/>
                <a:cs typeface="Segoe UI" panose="020B0502040204020203" pitchFamily="34" charset="0"/>
              </a:rPr>
              <a:t>و</a:t>
            </a:r>
            <a:r>
              <a:rPr lang="ar-YE" sz="1800" b="0" i="0" u="none" strike="noStrike" baseline="0" dirty="0">
                <a:solidFill>
                  <a:schemeClr val="tx1"/>
                </a:solidFill>
                <a:latin typeface="Segoe UI" panose="020B0502040204020203" pitchFamily="34" charset="0"/>
                <a:cs typeface="Segoe UI" panose="020B0502040204020203" pitchFamily="34" charset="0"/>
              </a:rPr>
              <a:t>من </a:t>
            </a:r>
            <a:r>
              <a:rPr lang="ar-JO" sz="1800" b="0" i="0" u="none" strike="noStrike" baseline="0" dirty="0">
                <a:solidFill>
                  <a:schemeClr val="tx1"/>
                </a:solidFill>
                <a:latin typeface="Segoe UI" panose="020B0502040204020203" pitchFamily="34" charset="0"/>
                <a:cs typeface="Segoe UI" panose="020B0502040204020203" pitchFamily="34" charset="0"/>
              </a:rPr>
              <a:t>سلبياتها</a:t>
            </a:r>
            <a:r>
              <a:rPr lang="ar-YE" sz="1800" b="0" i="0" u="none" strike="noStrike" baseline="0" dirty="0">
                <a:solidFill>
                  <a:schemeClr val="tx1"/>
                </a:solidFill>
                <a:latin typeface="Segoe UI" panose="020B0502040204020203" pitchFamily="34" charset="0"/>
                <a:cs typeface="Segoe UI" panose="020B0502040204020203" pitchFamily="34" charset="0"/>
              </a:rPr>
              <a:t> أن</a:t>
            </a:r>
            <a:r>
              <a:rPr lang="ar-JO" sz="1800" b="0" i="0" u="none" strike="noStrike" baseline="0" dirty="0">
                <a:solidFill>
                  <a:schemeClr val="tx1"/>
                </a:solidFill>
                <a:latin typeface="Segoe UI" panose="020B0502040204020203" pitchFamily="34" charset="0"/>
                <a:cs typeface="Segoe UI" panose="020B0502040204020203" pitchFamily="34" charset="0"/>
              </a:rPr>
              <a:t> </a:t>
            </a:r>
            <a:r>
              <a:rPr lang="ar-YE" sz="1800" b="0" i="0" u="none" strike="noStrike" baseline="0" dirty="0">
                <a:solidFill>
                  <a:schemeClr val="tx1"/>
                </a:solidFill>
                <a:latin typeface="Segoe UI" panose="020B0502040204020203" pitchFamily="34" charset="0"/>
                <a:cs typeface="Segoe UI" panose="020B0502040204020203" pitchFamily="34" charset="0"/>
              </a:rPr>
              <a:t>أسلوب </a:t>
            </a:r>
            <a:r>
              <a:rPr lang="ar-JO" sz="1800" b="0" i="0" u="none" strike="noStrike" baseline="0" dirty="0">
                <a:solidFill>
                  <a:schemeClr val="tx1"/>
                </a:solidFill>
                <a:latin typeface="Segoe UI" panose="020B0502040204020203" pitchFamily="34" charset="0"/>
                <a:cs typeface="Segoe UI" panose="020B0502040204020203" pitchFamily="34" charset="0"/>
              </a:rPr>
              <a:t>القيادة</a:t>
            </a:r>
            <a:r>
              <a:rPr lang="ar-YE" sz="1800" b="0" i="0" u="none" strike="noStrike" baseline="0" dirty="0">
                <a:solidFill>
                  <a:schemeClr val="tx1"/>
                </a:solidFill>
                <a:latin typeface="Segoe UI" panose="020B0502040204020203" pitchFamily="34" charset="0"/>
                <a:cs typeface="Segoe UI" panose="020B0502040204020203" pitchFamily="34" charset="0"/>
              </a:rPr>
              <a:t> في الحوار </a:t>
            </a:r>
            <a:r>
              <a:rPr lang="ar-JO" sz="1800" b="0" i="0" u="none" strike="noStrike" baseline="0" dirty="0">
                <a:solidFill>
                  <a:schemeClr val="tx1"/>
                </a:solidFill>
                <a:latin typeface="Segoe UI" panose="020B0502040204020203" pitchFamily="34" charset="0"/>
                <a:cs typeface="Segoe UI" panose="020B0502040204020203" pitchFamily="34" charset="0"/>
              </a:rPr>
              <a:t>إذا تم </a:t>
            </a:r>
            <a:r>
              <a:rPr lang="ar-YE" sz="1800" b="0" i="0" u="none" strike="noStrike" baseline="0" dirty="0">
                <a:solidFill>
                  <a:schemeClr val="tx1"/>
                </a:solidFill>
                <a:latin typeface="Segoe UI" panose="020B0502040204020203" pitchFamily="34" charset="0"/>
                <a:cs typeface="Segoe UI" panose="020B0502040204020203" pitchFamily="34" charset="0"/>
              </a:rPr>
              <a:t>بشكل مناسب أو فعال سيكون هو المحدد لطبيعة أو نوعية</a:t>
            </a:r>
            <a:r>
              <a:rPr lang="ar-JO" sz="1800" b="0" i="0" u="none" strike="noStrike" baseline="0" dirty="0">
                <a:solidFill>
                  <a:schemeClr val="tx1"/>
                </a:solidFill>
                <a:latin typeface="Segoe UI" panose="020B0502040204020203" pitchFamily="34" charset="0"/>
                <a:cs typeface="Segoe UI" panose="020B0502040204020203" pitchFamily="34" charset="0"/>
              </a:rPr>
              <a:t> </a:t>
            </a:r>
            <a:r>
              <a:rPr lang="ar-YE" sz="1800" b="0" i="0" u="none" strike="noStrike" baseline="0" dirty="0">
                <a:solidFill>
                  <a:schemeClr val="tx1"/>
                </a:solidFill>
                <a:latin typeface="Segoe UI" panose="020B0502040204020203" pitchFamily="34" charset="0"/>
                <a:cs typeface="Segoe UI" panose="020B0502040204020203" pitchFamily="34" charset="0"/>
              </a:rPr>
              <a:t>المعلومات أو الحقائق التي يمكن التوصل إليها، ويرتبط ذلك أيضا بدرجة التعاون بين</a:t>
            </a:r>
            <a:r>
              <a:rPr lang="ar-JO" sz="1800" b="0" i="0" u="none" strike="noStrike" baseline="0" dirty="0">
                <a:solidFill>
                  <a:schemeClr val="tx1"/>
                </a:solidFill>
                <a:latin typeface="Segoe UI" panose="020B0502040204020203" pitchFamily="34" charset="0"/>
                <a:cs typeface="Segoe UI" panose="020B0502040204020203" pitchFamily="34" charset="0"/>
              </a:rPr>
              <a:t> </a:t>
            </a:r>
            <a:r>
              <a:rPr lang="ar-JO" sz="1800" dirty="0">
                <a:solidFill>
                  <a:schemeClr val="tx1"/>
                </a:solidFill>
                <a:latin typeface="Segoe UI" panose="020B0502040204020203" pitchFamily="34" charset="0"/>
                <a:cs typeface="Segoe UI" panose="020B0502040204020203" pitchFamily="34" charset="0"/>
              </a:rPr>
              <a:t>ا</a:t>
            </a:r>
            <a:r>
              <a:rPr lang="ar-YE" sz="1800" b="0" i="0" u="none" strike="noStrike" baseline="0" dirty="0">
                <a:solidFill>
                  <a:schemeClr val="tx1"/>
                </a:solidFill>
                <a:latin typeface="Segoe UI" panose="020B0502040204020203" pitchFamily="34" charset="0"/>
                <a:cs typeface="Segoe UI" panose="020B0502040204020203" pitchFamily="34" charset="0"/>
              </a:rPr>
              <a:t>لمرسل والمستقبل ومدى التقارب، والثقة فيما بينهما. كما أن هناك بعض </a:t>
            </a:r>
            <a:r>
              <a:rPr lang="ar-JO" sz="1800" b="0" i="0" u="none" strike="noStrike" baseline="0" dirty="0">
                <a:solidFill>
                  <a:schemeClr val="tx1"/>
                </a:solidFill>
                <a:latin typeface="Segoe UI" panose="020B0502040204020203" pitchFamily="34" charset="0"/>
                <a:cs typeface="Segoe UI" panose="020B0502040204020203" pitchFamily="34" charset="0"/>
              </a:rPr>
              <a:t>الأشخاص لا</a:t>
            </a:r>
            <a:r>
              <a:rPr lang="ar-YE" sz="1800" b="0" i="0" u="none" strike="noStrike" baseline="0" dirty="0">
                <a:solidFill>
                  <a:schemeClr val="tx1"/>
                </a:solidFill>
                <a:latin typeface="Segoe UI" panose="020B0502040204020203" pitchFamily="34" charset="0"/>
                <a:cs typeface="Segoe UI" panose="020B0502040204020203" pitchFamily="34" charset="0"/>
              </a:rPr>
              <a:t>يستطيعون التعبير عن أفكارهم شفويا أو </a:t>
            </a:r>
            <a:r>
              <a:rPr lang="ar-JO" sz="1800" b="0" i="0" u="none" strike="noStrike" baseline="0" dirty="0">
                <a:solidFill>
                  <a:schemeClr val="tx1"/>
                </a:solidFill>
                <a:latin typeface="Segoe UI" panose="020B0502040204020203" pitchFamily="34" charset="0"/>
                <a:cs typeface="Segoe UI" panose="020B0502040204020203" pitchFamily="34" charset="0"/>
              </a:rPr>
              <a:t>يعانون من </a:t>
            </a:r>
            <a:r>
              <a:rPr lang="ar-YE" sz="1800" b="0" i="0" u="none" strike="noStrike" baseline="0" dirty="0">
                <a:solidFill>
                  <a:schemeClr val="tx1"/>
                </a:solidFill>
                <a:latin typeface="Segoe UI" panose="020B0502040204020203" pitchFamily="34" charset="0"/>
                <a:cs typeface="Segoe UI" panose="020B0502040204020203" pitchFamily="34" charset="0"/>
              </a:rPr>
              <a:t>رهبة أو خوف من أحد الطرفين</a:t>
            </a:r>
            <a:r>
              <a:rPr lang="ar-JO" sz="1800" b="0" i="0" u="none" strike="noStrike" baseline="0" dirty="0">
                <a:solidFill>
                  <a:schemeClr val="tx1"/>
                </a:solidFill>
                <a:latin typeface="Segoe UI" panose="020B0502040204020203" pitchFamily="34" charset="0"/>
                <a:cs typeface="Segoe UI" panose="020B0502040204020203" pitchFamily="34" charset="0"/>
              </a:rPr>
              <a:t> </a:t>
            </a:r>
            <a:r>
              <a:rPr lang="ar-YE" sz="1800" b="0" i="0" u="none" strike="noStrike" baseline="0" dirty="0">
                <a:solidFill>
                  <a:schemeClr val="tx1"/>
                </a:solidFill>
                <a:latin typeface="Segoe UI" panose="020B0502040204020203" pitchFamily="34" charset="0"/>
                <a:cs typeface="Segoe UI" panose="020B0502040204020203" pitchFamily="34" charset="0"/>
              </a:rPr>
              <a:t>لسبب أو لأخر.</a:t>
            </a:r>
            <a:r>
              <a:rPr lang="ar-JO" sz="1800" b="0" i="0" u="none" strike="noStrike" baseline="0" dirty="0">
                <a:solidFill>
                  <a:schemeClr val="tx1"/>
                </a:solidFill>
                <a:latin typeface="Segoe UI" panose="020B0502040204020203" pitchFamily="34" charset="0"/>
                <a:cs typeface="Segoe UI" panose="020B0502040204020203" pitchFamily="34" charset="0"/>
              </a:rPr>
              <a:t> </a:t>
            </a:r>
          </a:p>
          <a:p>
            <a:pPr algn="just" rtl="1"/>
            <a:endParaRPr lang="ar-JO" sz="1800" b="0" i="0" u="none" strike="noStrike" baseline="0" dirty="0">
              <a:solidFill>
                <a:schemeClr val="tx1"/>
              </a:solidFill>
              <a:latin typeface="Segoe UI" panose="020B0502040204020203" pitchFamily="34" charset="0"/>
              <a:cs typeface="Segoe UI" panose="020B0502040204020203" pitchFamily="34" charset="0"/>
            </a:endParaRPr>
          </a:p>
          <a:p>
            <a:pPr algn="just" rtl="1"/>
            <a:r>
              <a:rPr lang="ar-JO" sz="1800" b="1" dirty="0">
                <a:solidFill>
                  <a:schemeClr val="tx1"/>
                </a:solidFill>
                <a:latin typeface="Segoe UI" panose="020B0502040204020203" pitchFamily="34" charset="0"/>
                <a:cs typeface="Segoe UI" panose="020B0502040204020203" pitchFamily="34" charset="0"/>
              </a:rPr>
              <a:t>ب</a:t>
            </a:r>
            <a:r>
              <a:rPr lang="ar-YE" sz="1800" b="1" dirty="0">
                <a:solidFill>
                  <a:schemeClr val="tx1"/>
                </a:solidFill>
                <a:latin typeface="Segoe UI" panose="020B0502040204020203" pitchFamily="34" charset="0"/>
                <a:cs typeface="Segoe UI" panose="020B0502040204020203" pitchFamily="34" charset="0"/>
              </a:rPr>
              <a:t>-ال</a:t>
            </a:r>
            <a:r>
              <a:rPr lang="ar-JO" sz="1800" b="1" dirty="0">
                <a:solidFill>
                  <a:schemeClr val="tx1"/>
                </a:solidFill>
                <a:latin typeface="Segoe UI" panose="020B0502040204020203" pitchFamily="34" charset="0"/>
                <a:cs typeface="Segoe UI" panose="020B0502040204020203" pitchFamily="34" charset="0"/>
              </a:rPr>
              <a:t>ا</a:t>
            </a:r>
            <a:r>
              <a:rPr lang="ar-YE" sz="1800" b="1" dirty="0">
                <a:solidFill>
                  <a:schemeClr val="tx1"/>
                </a:solidFill>
                <a:latin typeface="Segoe UI" panose="020B0502040204020203" pitchFamily="34" charset="0"/>
                <a:cs typeface="Segoe UI" panose="020B0502040204020203" pitchFamily="34" charset="0"/>
              </a:rPr>
              <a:t>تصال</a:t>
            </a:r>
            <a:r>
              <a:rPr lang="ar-JO" sz="1800" b="1" dirty="0">
                <a:solidFill>
                  <a:schemeClr val="tx1"/>
                </a:solidFill>
                <a:latin typeface="Segoe UI" panose="020B0502040204020203" pitchFamily="34" charset="0"/>
                <a:cs typeface="Segoe UI" panose="020B0502040204020203" pitchFamily="34" charset="0"/>
              </a:rPr>
              <a:t> </a:t>
            </a:r>
            <a:r>
              <a:rPr lang="ar-YE" sz="1800" b="1" dirty="0">
                <a:solidFill>
                  <a:schemeClr val="tx1"/>
                </a:solidFill>
                <a:latin typeface="Segoe UI" panose="020B0502040204020203" pitchFamily="34" charset="0"/>
                <a:cs typeface="Segoe UI" panose="020B0502040204020203" pitchFamily="34" charset="0"/>
              </a:rPr>
              <a:t>الهاتفي: </a:t>
            </a:r>
            <a:endParaRPr lang="ar-JO" sz="1800" b="1" dirty="0">
              <a:solidFill>
                <a:schemeClr val="tx1"/>
              </a:solidFill>
              <a:latin typeface="Segoe UI" panose="020B0502040204020203" pitchFamily="34" charset="0"/>
              <a:cs typeface="Segoe UI" panose="020B0502040204020203" pitchFamily="34" charset="0"/>
            </a:endParaRPr>
          </a:p>
          <a:p>
            <a:pPr algn="r" rtl="1"/>
            <a:r>
              <a:rPr lang="ar-JO" sz="2000" b="0" i="0" u="none" strike="noStrike" baseline="0" dirty="0">
                <a:solidFill>
                  <a:schemeClr val="tx1"/>
                </a:solidFill>
                <a:latin typeface="Segoe UI" panose="020B0502040204020203" pitchFamily="34" charset="0"/>
                <a:cs typeface="Segoe UI" panose="020B0502040204020203" pitchFamily="34" charset="0"/>
              </a:rPr>
              <a:t>ويستخدم بفاعلية </a:t>
            </a:r>
            <a:r>
              <a:rPr lang="ar-YE" sz="2000" b="0" i="0" u="none" strike="noStrike" baseline="0" dirty="0">
                <a:solidFill>
                  <a:schemeClr val="tx1"/>
                </a:solidFill>
                <a:latin typeface="Segoe UI" panose="020B0502040204020203" pitchFamily="34" charset="0"/>
                <a:cs typeface="Segoe UI" panose="020B0502040204020203" pitchFamily="34" charset="0"/>
              </a:rPr>
              <a:t>ل</a:t>
            </a:r>
            <a:r>
              <a:rPr lang="ar-YE" dirty="0">
                <a:solidFill>
                  <a:schemeClr val="tx1"/>
                </a:solidFill>
                <a:latin typeface="Segoe UI" panose="020B0502040204020203" pitchFamily="34" charset="0"/>
                <a:cs typeface="Segoe UI" panose="020B0502040204020203" pitchFamily="34" charset="0"/>
              </a:rPr>
              <a:t>عمليات الاتصال التي تتطلب السرعة في الكثير</a:t>
            </a:r>
            <a:r>
              <a:rPr lang="ar-JO" dirty="0">
                <a:solidFill>
                  <a:schemeClr val="tx1"/>
                </a:solidFill>
                <a:latin typeface="Segoe UI" panose="020B0502040204020203" pitchFamily="34" charset="0"/>
                <a:cs typeface="Segoe UI" panose="020B0502040204020203" pitchFamily="34" charset="0"/>
              </a:rPr>
              <a:t> وتوفر الوقت والجهد والتكلفة في كثير </a:t>
            </a:r>
            <a:r>
              <a:rPr lang="ar-YE" dirty="0">
                <a:solidFill>
                  <a:schemeClr val="tx1"/>
                </a:solidFill>
                <a:latin typeface="Segoe UI" panose="020B0502040204020203" pitchFamily="34" charset="0"/>
                <a:cs typeface="Segoe UI" panose="020B0502040204020203" pitchFamily="34" charset="0"/>
              </a:rPr>
              <a:t>من الأحيان</a:t>
            </a:r>
            <a:r>
              <a:rPr lang="ar-JO" dirty="0">
                <a:solidFill>
                  <a:schemeClr val="tx1"/>
                </a:solidFill>
                <a:latin typeface="Segoe UI" panose="020B0502040204020203" pitchFamily="34" charset="0"/>
                <a:cs typeface="Segoe UI" panose="020B0502040204020203" pitchFamily="34" charset="0"/>
              </a:rPr>
              <a:t>، و</a:t>
            </a:r>
            <a:r>
              <a:rPr lang="ar-YE" dirty="0">
                <a:solidFill>
                  <a:schemeClr val="tx1"/>
                </a:solidFill>
                <a:latin typeface="Segoe UI" panose="020B0502040204020203" pitchFamily="34" charset="0"/>
                <a:cs typeface="Segoe UI" panose="020B0502040204020203" pitchFamily="34" charset="0"/>
              </a:rPr>
              <a:t> من </a:t>
            </a:r>
            <a:r>
              <a:rPr lang="ar-JO" dirty="0">
                <a:solidFill>
                  <a:schemeClr val="tx1"/>
                </a:solidFill>
                <a:latin typeface="Segoe UI" panose="020B0502040204020203" pitchFamily="34" charset="0"/>
                <a:cs typeface="Segoe UI" panose="020B0502040204020203" pitchFamily="34" charset="0"/>
              </a:rPr>
              <a:t>سلبياتها </a:t>
            </a:r>
            <a:r>
              <a:rPr lang="ar-YE" dirty="0">
                <a:solidFill>
                  <a:schemeClr val="tx1"/>
                </a:solidFill>
                <a:latin typeface="Segoe UI" panose="020B0502040204020203" pitchFamily="34" charset="0"/>
                <a:cs typeface="Segoe UI" panose="020B0502040204020203" pitchFamily="34" charset="0"/>
              </a:rPr>
              <a:t>قصر مدة الاتصال مما قد يصعب من الحصول على</a:t>
            </a:r>
            <a:r>
              <a:rPr lang="ar-JO" dirty="0">
                <a:solidFill>
                  <a:schemeClr val="tx1"/>
                </a:solidFill>
                <a:latin typeface="Segoe UI" panose="020B0502040204020203" pitchFamily="34" charset="0"/>
                <a:cs typeface="Segoe UI" panose="020B0502040204020203" pitchFamily="34" charset="0"/>
              </a:rPr>
              <a:t> </a:t>
            </a:r>
            <a:r>
              <a:rPr lang="ar-YE" dirty="0">
                <a:solidFill>
                  <a:schemeClr val="tx1"/>
                </a:solidFill>
                <a:latin typeface="Segoe UI" panose="020B0502040204020203" pitchFamily="34" charset="0"/>
                <a:cs typeface="Segoe UI" panose="020B0502040204020203" pitchFamily="34" charset="0"/>
              </a:rPr>
              <a:t>المعلومات الكافية والضرورية</a:t>
            </a:r>
            <a:r>
              <a:rPr lang="ar-JO" dirty="0">
                <a:solidFill>
                  <a:schemeClr val="tx1"/>
                </a:solidFill>
                <a:latin typeface="Segoe UI" panose="020B0502040204020203" pitchFamily="34" charset="0"/>
                <a:cs typeface="Segoe UI" panose="020B0502040204020203" pitchFamily="34" charset="0"/>
              </a:rPr>
              <a:t> وكذلك عدم متابعة لغة الجسد وايصال الرسالة بطريقة فعالة</a:t>
            </a:r>
            <a:r>
              <a:rPr lang="ar-YE" dirty="0">
                <a:solidFill>
                  <a:schemeClr val="tx1"/>
                </a:solidFill>
                <a:latin typeface="Segoe UI" panose="020B0502040204020203" pitchFamily="34" charset="0"/>
                <a:cs typeface="Segoe UI" panose="020B0502040204020203" pitchFamily="34" charset="0"/>
              </a:rPr>
              <a:t>.</a:t>
            </a:r>
            <a:endParaRPr lang="ar-JO" dirty="0">
              <a:solidFill>
                <a:schemeClr val="tx1"/>
              </a:solidFill>
              <a:latin typeface="Segoe UI" panose="020B0502040204020203" pitchFamily="34" charset="0"/>
              <a:cs typeface="Segoe UI" panose="020B0502040204020203" pitchFamily="34" charset="0"/>
            </a:endParaRPr>
          </a:p>
          <a:p>
            <a:pPr algn="r" rtl="1">
              <a:lnSpc>
                <a:spcPct val="150000"/>
              </a:lnSpc>
            </a:pPr>
            <a:r>
              <a:rPr lang="ar-YE" sz="2000" dirty="0">
                <a:latin typeface="Segoe UI" panose="020B0502040204020203" pitchFamily="34" charset="0"/>
                <a:cs typeface="Segoe UI" panose="020B0502040204020203" pitchFamily="34" charset="0"/>
              </a:rPr>
              <a:t/>
            </a:r>
            <a:br>
              <a:rPr lang="ar-YE" sz="2000" dirty="0">
                <a:latin typeface="Segoe UI" panose="020B0502040204020203" pitchFamily="34" charset="0"/>
                <a:cs typeface="Segoe UI" panose="020B0502040204020203" pitchFamily="34" charset="0"/>
              </a:rPr>
            </a:br>
            <a:r>
              <a:rPr lang="ar-YE" sz="2000" dirty="0">
                <a:latin typeface="Segoe UI" panose="020B0502040204020203" pitchFamily="34" charset="0"/>
                <a:cs typeface="Segoe UI" panose="020B0502040204020203" pitchFamily="34" charset="0"/>
              </a:rPr>
              <a:t/>
            </a:r>
            <a:br>
              <a:rPr lang="ar-YE" sz="2000" dirty="0">
                <a:latin typeface="Segoe UI" panose="020B0502040204020203" pitchFamily="34" charset="0"/>
                <a:cs typeface="Segoe UI" panose="020B0502040204020203" pitchFamily="34" charset="0"/>
              </a:rPr>
            </a:b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F8FB545-2603-533D-EC1E-C54AB06203A1}"/>
              </a:ext>
            </a:extLst>
          </p:cNvPr>
          <p:cNvSpPr txBox="1"/>
          <p:nvPr/>
        </p:nvSpPr>
        <p:spPr>
          <a:xfrm>
            <a:off x="4332157" y="674557"/>
            <a:ext cx="4392118" cy="369332"/>
          </a:xfrm>
          <a:prstGeom prst="rect">
            <a:avLst/>
          </a:prstGeom>
          <a:noFill/>
        </p:spPr>
        <p:txBody>
          <a:bodyPr wrap="square" rtlCol="0">
            <a:spAutoFit/>
          </a:bodyPr>
          <a:lstStyle/>
          <a:p>
            <a:pPr algn="ctr" rtl="1"/>
            <a:r>
              <a:rPr lang="ar-JO" sz="1800" b="1" i="0" u="none" strike="noStrike" baseline="0" dirty="0">
                <a:solidFill>
                  <a:srgbClr val="00B0F0"/>
                </a:solidFill>
                <a:latin typeface="Alexandria Black" pitchFamily="2" charset="-78"/>
                <a:cs typeface="Alexandria Black" pitchFamily="2" charset="-78"/>
              </a:rPr>
              <a:t>وسائل الاتصال التنظيمي</a:t>
            </a:r>
            <a:endParaRPr lang="en-US" sz="18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3421370540"/>
      </p:ext>
    </p:extLst>
  </p:cSld>
  <p:clrMapOvr>
    <a:masterClrMapping/>
  </p:clrMapOvr>
  <mc:AlternateContent xmlns:mc="http://schemas.openxmlformats.org/markup-compatibility/2006" xmlns:p14="http://schemas.microsoft.com/office/powerpoint/2010/main">
    <mc:Choice Requires="p14">
      <p:transition spd="slow" p14:dur="2000" advTm="71996"/>
    </mc:Choice>
    <mc:Fallback xmlns="">
      <p:transition spd="slow" advTm="7199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72945" y="1155869"/>
            <a:ext cx="11446110" cy="4825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Segoe UI" panose="020B0502040204020203" pitchFamily="34" charset="0"/>
              <a:cs typeface="Segoe UI" panose="020B0502040204020203" pitchFamily="34" charset="0"/>
            </a:endParaRPr>
          </a:p>
          <a:p>
            <a:pPr algn="ctr" rtl="1"/>
            <a:endParaRPr lang="ar-JO" sz="2000" b="1" dirty="0">
              <a:solidFill>
                <a:srgbClr val="00B0F0"/>
              </a:solidFill>
              <a:latin typeface="Segoe UI" panose="020B0502040204020203" pitchFamily="34" charset="0"/>
              <a:cs typeface="Segoe UI" panose="020B0502040204020203" pitchFamily="34" charset="0"/>
            </a:endParaRPr>
          </a:p>
          <a:p>
            <a:pPr algn="ctr" rtl="1"/>
            <a:endParaRPr lang="ar-JO" sz="1600" dirty="0">
              <a:solidFill>
                <a:srgbClr val="000000"/>
              </a:solidFill>
              <a:latin typeface="Segoe UI" panose="020B0502040204020203" pitchFamily="34" charset="0"/>
              <a:cs typeface="Segoe UI" panose="020B0502040204020203" pitchFamily="34" charset="0"/>
            </a:endParaRPr>
          </a:p>
          <a:p>
            <a:pPr algn="r" rtl="1"/>
            <a:r>
              <a:rPr lang="ar-JO" sz="1800" b="1" i="0" u="none" strike="noStrike" baseline="0" dirty="0">
                <a:solidFill>
                  <a:srgbClr val="0D0D0D"/>
                </a:solidFill>
                <a:latin typeface="Segoe UI" panose="020B0502040204020203" pitchFamily="34" charset="0"/>
                <a:cs typeface="Segoe UI" panose="020B0502040204020203" pitchFamily="34" charset="0"/>
              </a:rPr>
              <a:t>ج- </a:t>
            </a:r>
            <a:r>
              <a:rPr lang="ar-YE" sz="1800" b="1" i="0" u="none" strike="noStrike" baseline="0" dirty="0">
                <a:solidFill>
                  <a:srgbClr val="0D0D0D"/>
                </a:solidFill>
                <a:latin typeface="Segoe UI" panose="020B0502040204020203" pitchFamily="34" charset="0"/>
                <a:cs typeface="Segoe UI" panose="020B0502040204020203" pitchFamily="34" charset="0"/>
              </a:rPr>
              <a:t>المقابلات</a:t>
            </a:r>
            <a:r>
              <a:rPr lang="ar-JO" sz="1800" b="1" i="0" u="none" strike="noStrike" baseline="0" dirty="0">
                <a:solidFill>
                  <a:srgbClr val="0D0D0D"/>
                </a:solidFill>
                <a:latin typeface="Segoe UI" panose="020B0502040204020203" pitchFamily="34" charset="0"/>
                <a:cs typeface="Segoe UI" panose="020B0502040204020203" pitchFamily="34" charset="0"/>
              </a:rPr>
              <a:t> </a:t>
            </a:r>
            <a:r>
              <a:rPr lang="ar-YE" sz="1800" b="1" i="0" u="none" strike="noStrike" baseline="0" dirty="0">
                <a:solidFill>
                  <a:srgbClr val="0D0D0D"/>
                </a:solidFill>
                <a:latin typeface="Segoe UI" panose="020B0502040204020203" pitchFamily="34" charset="0"/>
                <a:cs typeface="Segoe UI" panose="020B0502040204020203" pitchFamily="34" charset="0"/>
              </a:rPr>
              <a:t>الجماعية: </a:t>
            </a:r>
            <a:endParaRPr lang="ar-JO" sz="1800" b="1" i="0" u="none" strike="noStrike" baseline="0" dirty="0">
              <a:solidFill>
                <a:srgbClr val="0D0D0D"/>
              </a:solidFill>
              <a:latin typeface="Segoe UI" panose="020B0502040204020203" pitchFamily="34" charset="0"/>
              <a:cs typeface="Segoe UI" panose="020B0502040204020203" pitchFamily="34" charset="0"/>
            </a:endParaRPr>
          </a:p>
          <a:p>
            <a:pPr algn="r" rtl="1"/>
            <a:endParaRPr lang="ar-JO" sz="1800" b="1" i="0" u="none" strike="noStrike" baseline="0" dirty="0">
              <a:solidFill>
                <a:srgbClr val="0D0D0D"/>
              </a:solidFill>
              <a:latin typeface="Segoe UI" panose="020B0502040204020203" pitchFamily="34" charset="0"/>
              <a:cs typeface="Segoe UI" panose="020B0502040204020203" pitchFamily="34" charset="0"/>
            </a:endParaRPr>
          </a:p>
          <a:p>
            <a:pPr algn="r" rtl="1"/>
            <a:r>
              <a:rPr lang="ar-YE" sz="1600" b="0" i="0" u="none" strike="noStrike" baseline="0" dirty="0">
                <a:solidFill>
                  <a:srgbClr val="0D0D0D"/>
                </a:solidFill>
                <a:latin typeface="Segoe UI" panose="020B0502040204020203" pitchFamily="34" charset="0"/>
                <a:cs typeface="Segoe UI" panose="020B0502040204020203" pitchFamily="34" charset="0"/>
              </a:rPr>
              <a:t>قد تكون على شكل ندوات أو اجتماعات، يتم فيها تبادل الآ ا رء،</a:t>
            </a:r>
            <a:r>
              <a:rPr lang="ar-JO" sz="1600" b="0" i="0" u="none" strike="noStrike" baseline="0" dirty="0">
                <a:solidFill>
                  <a:srgbClr val="0D0D0D"/>
                </a:solidFill>
                <a:latin typeface="Segoe UI" panose="020B0502040204020203" pitchFamily="34" charset="0"/>
                <a:cs typeface="Segoe UI" panose="020B0502040204020203" pitchFamily="34" charset="0"/>
              </a:rPr>
              <a:t> </a:t>
            </a:r>
            <a:r>
              <a:rPr lang="ar-YE" sz="1600" b="0" i="0" u="none" strike="noStrike" baseline="0" dirty="0">
                <a:solidFill>
                  <a:srgbClr val="0D0D0D"/>
                </a:solidFill>
                <a:latin typeface="Segoe UI" panose="020B0502040204020203" pitchFamily="34" charset="0"/>
                <a:cs typeface="Segoe UI" panose="020B0502040204020203" pitchFamily="34" charset="0"/>
              </a:rPr>
              <a:t>وتتوقف فعالية هذه الوسيلة على أسلوب إدارة المقابلات، ومدى مشاركة فعاليته لمختلف</a:t>
            </a:r>
            <a:r>
              <a:rPr lang="ar-JO" sz="1600" b="0" i="0" u="none" strike="noStrike" baseline="0" dirty="0">
                <a:solidFill>
                  <a:srgbClr val="0D0D0D"/>
                </a:solidFill>
                <a:latin typeface="Segoe UI" panose="020B0502040204020203" pitchFamily="34" charset="0"/>
                <a:cs typeface="Segoe UI" panose="020B0502040204020203" pitchFamily="34" charset="0"/>
              </a:rPr>
              <a:t> </a:t>
            </a:r>
            <a:r>
              <a:rPr lang="ar-YE" sz="1600" b="0" i="0" u="none" strike="noStrike" baseline="0" dirty="0">
                <a:solidFill>
                  <a:srgbClr val="0D0D0D"/>
                </a:solidFill>
                <a:latin typeface="Segoe UI" panose="020B0502040204020203" pitchFamily="34" charset="0"/>
                <a:cs typeface="Segoe UI" panose="020B0502040204020203" pitchFamily="34" charset="0"/>
              </a:rPr>
              <a:t>لأعضاء ودرجة نضجهم، ومستواهم التنظيمي، والثقافي. </a:t>
            </a:r>
            <a:endParaRPr lang="ar-JO" sz="1600" b="0" i="0" u="none" strike="noStrike" baseline="0" dirty="0">
              <a:solidFill>
                <a:srgbClr val="0D0D0D"/>
              </a:solidFill>
              <a:latin typeface="Segoe UI" panose="020B0502040204020203" pitchFamily="34" charset="0"/>
              <a:cs typeface="Segoe UI" panose="020B0502040204020203" pitchFamily="34" charset="0"/>
            </a:endParaRPr>
          </a:p>
          <a:p>
            <a:pPr algn="r" rtl="1"/>
            <a:endParaRPr lang="ar-JO" b="1" dirty="0">
              <a:solidFill>
                <a:srgbClr val="0D0D0D"/>
              </a:solidFill>
              <a:latin typeface="Segoe UI" panose="020B0502040204020203" pitchFamily="34" charset="0"/>
              <a:cs typeface="Segoe UI" panose="020B0502040204020203" pitchFamily="34" charset="0"/>
            </a:endParaRPr>
          </a:p>
          <a:p>
            <a:pPr algn="r" rtl="1"/>
            <a:r>
              <a:rPr lang="ar-JO" b="1" dirty="0">
                <a:solidFill>
                  <a:srgbClr val="0D0D0D"/>
                </a:solidFill>
                <a:latin typeface="Segoe UI" panose="020B0502040204020203" pitchFamily="34" charset="0"/>
                <a:cs typeface="Segoe UI" panose="020B0502040204020203" pitchFamily="34" charset="0"/>
              </a:rPr>
              <a:t>ومن ميزات الوسائل الشفوية</a:t>
            </a:r>
            <a:r>
              <a:rPr lang="ar-YE" b="1" dirty="0">
                <a:solidFill>
                  <a:srgbClr val="0D0D0D"/>
                </a:solidFill>
                <a:latin typeface="Segoe UI" panose="020B0502040204020203" pitchFamily="34" charset="0"/>
                <a:cs typeface="Segoe UI" panose="020B0502040204020203" pitchFamily="34" charset="0"/>
              </a:rPr>
              <a:t>، </a:t>
            </a:r>
            <a:endParaRPr lang="ar-JO" b="1" dirty="0">
              <a:solidFill>
                <a:srgbClr val="0D0D0D"/>
              </a:solidFill>
              <a:latin typeface="Segoe UI" panose="020B0502040204020203" pitchFamily="34" charset="0"/>
              <a:cs typeface="Segoe UI" panose="020B0502040204020203" pitchFamily="34" charset="0"/>
            </a:endParaRPr>
          </a:p>
          <a:p>
            <a:pPr algn="r" rtl="1"/>
            <a:r>
              <a:rPr lang="ar-YE" sz="1600" b="0" i="0" u="none" strike="noStrike" baseline="0" dirty="0">
                <a:solidFill>
                  <a:srgbClr val="0D0D0D"/>
                </a:solidFill>
                <a:latin typeface="Segoe UI" panose="020B0502040204020203" pitchFamily="34" charset="0"/>
                <a:cs typeface="Segoe UI" panose="020B0502040204020203" pitchFamily="34" charset="0"/>
              </a:rPr>
              <a:t>إمكانية الحصول على ردود فعل في الحال</a:t>
            </a:r>
            <a:r>
              <a:rPr lang="ar-JO" sz="1600" b="0" i="0" u="none" strike="noStrike" baseline="0" dirty="0">
                <a:solidFill>
                  <a:srgbClr val="0D0D0D"/>
                </a:solidFill>
                <a:latin typeface="Segoe UI" panose="020B0502040204020203" pitchFamily="34" charset="0"/>
                <a:cs typeface="Segoe UI" panose="020B0502040204020203" pitchFamily="34" charset="0"/>
              </a:rPr>
              <a:t>.</a:t>
            </a:r>
          </a:p>
          <a:p>
            <a:pPr algn="r" rtl="1"/>
            <a:r>
              <a:rPr lang="ar-YE" sz="1600" b="0" i="0" u="none" strike="noStrike" baseline="0" dirty="0">
                <a:solidFill>
                  <a:srgbClr val="0D0D0D"/>
                </a:solidFill>
                <a:latin typeface="Segoe UI" panose="020B0502040204020203" pitchFamily="34" charset="0"/>
                <a:cs typeface="Segoe UI" panose="020B0502040204020203" pitchFamily="34" charset="0"/>
              </a:rPr>
              <a:t>وسهولة التفاعل، </a:t>
            </a:r>
            <a:r>
              <a:rPr lang="ar-JO" sz="1600" b="0" i="0" u="none" strike="noStrike" baseline="0" dirty="0">
                <a:solidFill>
                  <a:srgbClr val="0D0D0D"/>
                </a:solidFill>
                <a:latin typeface="Segoe UI" panose="020B0502040204020203" pitchFamily="34" charset="0"/>
                <a:cs typeface="Segoe UI" panose="020B0502040204020203" pitchFamily="34" charset="0"/>
              </a:rPr>
              <a:t>وقراءة</a:t>
            </a:r>
            <a:r>
              <a:rPr lang="ar-JO" sz="1600" dirty="0">
                <a:solidFill>
                  <a:srgbClr val="0D0D0D"/>
                </a:solidFill>
                <a:latin typeface="Segoe UI" panose="020B0502040204020203" pitchFamily="34" charset="0"/>
                <a:cs typeface="Segoe UI" panose="020B0502040204020203" pitchFamily="34" charset="0"/>
              </a:rPr>
              <a:t> </a:t>
            </a:r>
            <a:r>
              <a:rPr lang="ar-YE" sz="1600" b="0" i="0" u="none" strike="noStrike" baseline="0" dirty="0">
                <a:solidFill>
                  <a:srgbClr val="0D0D0D"/>
                </a:solidFill>
                <a:latin typeface="Segoe UI" panose="020B0502040204020203" pitchFamily="34" charset="0"/>
                <a:cs typeface="Segoe UI" panose="020B0502040204020203" pitchFamily="34" charset="0"/>
              </a:rPr>
              <a:t>المشاعر، والسلوك، والانفعالات. </a:t>
            </a:r>
            <a:endParaRPr lang="ar-JO" sz="1600" b="0" i="0" u="none" strike="noStrike" baseline="0" dirty="0">
              <a:solidFill>
                <a:srgbClr val="0D0D0D"/>
              </a:solidFill>
              <a:latin typeface="Segoe UI" panose="020B0502040204020203" pitchFamily="34" charset="0"/>
              <a:cs typeface="Segoe UI" panose="020B0502040204020203" pitchFamily="34" charset="0"/>
            </a:endParaRPr>
          </a:p>
          <a:p>
            <a:pPr algn="r" rtl="1"/>
            <a:r>
              <a:rPr lang="ar-JO" sz="1600" dirty="0">
                <a:solidFill>
                  <a:srgbClr val="0D0D0D"/>
                </a:solidFill>
                <a:latin typeface="Segoe UI" panose="020B0502040204020203" pitchFamily="34" charset="0"/>
                <a:cs typeface="Segoe UI" panose="020B0502040204020203" pitchFamily="34" charset="0"/>
              </a:rPr>
              <a:t>الاستفسار لتوضيح المعلومات</a:t>
            </a:r>
          </a:p>
          <a:p>
            <a:pPr algn="r" rtl="1"/>
            <a:endParaRPr lang="ar-JO" sz="1600" b="0" i="0" u="none" strike="noStrike" baseline="0" dirty="0">
              <a:solidFill>
                <a:srgbClr val="0D0D0D"/>
              </a:solidFill>
              <a:latin typeface="Segoe UI" panose="020B0502040204020203" pitchFamily="34" charset="0"/>
              <a:cs typeface="Segoe UI" panose="020B0502040204020203" pitchFamily="34" charset="0"/>
            </a:endParaRPr>
          </a:p>
          <a:p>
            <a:pPr algn="r" rtl="1"/>
            <a:r>
              <a:rPr lang="ar-JO" sz="1600" b="1" dirty="0">
                <a:solidFill>
                  <a:srgbClr val="0D0D0D"/>
                </a:solidFill>
                <a:latin typeface="Segoe UI" panose="020B0502040204020203" pitchFamily="34" charset="0"/>
                <a:cs typeface="Segoe UI" panose="020B0502040204020203" pitchFamily="34" charset="0"/>
              </a:rPr>
              <a:t>ومن سلبيات  الوسائل الشفوية</a:t>
            </a:r>
            <a:endParaRPr lang="ar-JO" sz="1600" dirty="0">
              <a:solidFill>
                <a:srgbClr val="0D0D0D"/>
              </a:solidFill>
              <a:latin typeface="Segoe UI" panose="020B0502040204020203" pitchFamily="34" charset="0"/>
              <a:cs typeface="Segoe UI" panose="020B0502040204020203" pitchFamily="34" charset="0"/>
            </a:endParaRPr>
          </a:p>
          <a:p>
            <a:pPr algn="r" rtl="1"/>
            <a:r>
              <a:rPr lang="ar-JO" sz="1600" dirty="0">
                <a:solidFill>
                  <a:srgbClr val="0D0D0D"/>
                </a:solidFill>
                <a:latin typeface="Segoe UI" panose="020B0502040204020203" pitchFamily="34" charset="0"/>
                <a:cs typeface="Segoe UI" panose="020B0502040204020203" pitchFamily="34" charset="0"/>
              </a:rPr>
              <a:t>الخوف من المواجهة المباشرة</a:t>
            </a:r>
            <a:endParaRPr lang="ar-YE" sz="1600" b="0" i="0" u="none" strike="noStrike" baseline="0" dirty="0">
              <a:solidFill>
                <a:srgbClr val="0D0D0D"/>
              </a:solidFill>
              <a:latin typeface="Segoe UI" panose="020B0502040204020203" pitchFamily="34" charset="0"/>
              <a:cs typeface="Segoe UI" panose="020B0502040204020203" pitchFamily="34" charset="0"/>
            </a:endParaRPr>
          </a:p>
          <a:p>
            <a:pPr algn="r" rtl="1"/>
            <a:r>
              <a:rPr lang="ar-JO" sz="1600" b="0" i="0" u="none" strike="noStrike" baseline="0" dirty="0">
                <a:solidFill>
                  <a:srgbClr val="0D0D0D"/>
                </a:solidFill>
                <a:latin typeface="Segoe UI" panose="020B0502040204020203" pitchFamily="34" charset="0"/>
                <a:cs typeface="Segoe UI" panose="020B0502040204020203" pitchFamily="34" charset="0"/>
              </a:rPr>
              <a:t>تغيير فحوى الرسالة وتكذيبها عند عدم التوثيق</a:t>
            </a:r>
          </a:p>
          <a:p>
            <a:pPr algn="r" rtl="1"/>
            <a:r>
              <a:rPr lang="ar-JO" dirty="0">
                <a:solidFill>
                  <a:schemeClr val="tx1"/>
                </a:solidFill>
                <a:latin typeface="Segoe UI" panose="020B0502040204020203" pitchFamily="34" charset="0"/>
                <a:cs typeface="Segoe UI" panose="020B0502040204020203" pitchFamily="34" charset="0"/>
              </a:rPr>
              <a:t>نسيان بعض المعلومات أو تحسس السامع من بعض العبارات .</a:t>
            </a:r>
            <a:r>
              <a:rPr lang="ar-YE" dirty="0">
                <a:latin typeface="Segoe UI" panose="020B0502040204020203" pitchFamily="34" charset="0"/>
                <a:cs typeface="Segoe UI" panose="020B0502040204020203" pitchFamily="34" charset="0"/>
              </a:rPr>
              <a:t/>
            </a:r>
            <a:br>
              <a:rPr lang="ar-YE" dirty="0">
                <a:latin typeface="Segoe UI" panose="020B0502040204020203" pitchFamily="34" charset="0"/>
                <a:cs typeface="Segoe UI" panose="020B0502040204020203" pitchFamily="34" charset="0"/>
              </a:rPr>
            </a:br>
            <a:endParaRPr lang="ar-JO" b="1" dirty="0">
              <a:solidFill>
                <a:srgbClr val="00B0F0"/>
              </a:solidFill>
              <a:latin typeface="Segoe UI" panose="020B0502040204020203" pitchFamily="34" charset="0"/>
              <a:ea typeface="Simplified Arabic" panose="02020603050405020304" pitchFamily="18" charset="-78"/>
              <a:cs typeface="Segoe UI" panose="020B0502040204020203" pitchFamily="34" charset="0"/>
            </a:endParaRPr>
          </a:p>
          <a:p>
            <a:pPr algn="l" rtl="1"/>
            <a:endParaRPr lang="ar-JO"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l" rtl="1"/>
            <a:r>
              <a:rPr lang="ar-SA"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 </a:t>
            </a: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C70138E5-FC8E-A4D8-B0F2-0A9787C68BA6}"/>
              </a:ext>
            </a:extLst>
          </p:cNvPr>
          <p:cNvSpPr txBox="1"/>
          <p:nvPr/>
        </p:nvSpPr>
        <p:spPr>
          <a:xfrm>
            <a:off x="4332157" y="674557"/>
            <a:ext cx="4392118" cy="369332"/>
          </a:xfrm>
          <a:prstGeom prst="rect">
            <a:avLst/>
          </a:prstGeom>
          <a:noFill/>
        </p:spPr>
        <p:txBody>
          <a:bodyPr wrap="square" rtlCol="0">
            <a:spAutoFit/>
          </a:bodyPr>
          <a:lstStyle/>
          <a:p>
            <a:pPr algn="ctr" rtl="1"/>
            <a:r>
              <a:rPr lang="ar-JO" sz="1800" b="1" i="0" u="none" strike="noStrike" baseline="0" dirty="0">
                <a:solidFill>
                  <a:srgbClr val="00B0F0"/>
                </a:solidFill>
                <a:latin typeface="Alexandria Black" pitchFamily="2" charset="-78"/>
                <a:cs typeface="Alexandria Black" pitchFamily="2" charset="-78"/>
              </a:rPr>
              <a:t>وسائل الاتصال التنظيمي</a:t>
            </a:r>
            <a:endParaRPr lang="en-US" sz="1800"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2604120195"/>
      </p:ext>
    </p:extLst>
  </p:cSld>
  <p:clrMapOvr>
    <a:masterClrMapping/>
  </p:clrMapOvr>
  <mc:AlternateContent xmlns:mc="http://schemas.openxmlformats.org/markup-compatibility/2006" xmlns:p14="http://schemas.microsoft.com/office/powerpoint/2010/main">
    <mc:Choice Requires="p14">
      <p:transition spd="slow" p14:dur="2000" advTm="51113"/>
    </mc:Choice>
    <mc:Fallback xmlns="">
      <p:transition spd="slow" advTm="5111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87101" y="1155869"/>
            <a:ext cx="11446110" cy="51367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chemeClr val="tx1"/>
              </a:solidFill>
              <a:latin typeface="Segoe UI" panose="020B0502040204020203" pitchFamily="34" charset="0"/>
              <a:cs typeface="Segoe UI" panose="020B0502040204020203" pitchFamily="34" charset="0"/>
            </a:endParaRPr>
          </a:p>
          <a:p>
            <a:pPr algn="ctr"/>
            <a:endParaRPr lang="ar-JO" sz="2000" b="1" dirty="0">
              <a:solidFill>
                <a:schemeClr val="tx1"/>
              </a:solidFill>
              <a:latin typeface="Segoe UI" panose="020B0502040204020203" pitchFamily="34" charset="0"/>
              <a:cs typeface="Segoe UI" panose="020B0502040204020203" pitchFamily="34" charset="0"/>
            </a:endParaRPr>
          </a:p>
          <a:p>
            <a:pPr algn="ctr"/>
            <a:endParaRPr lang="ar-JO" sz="1600" dirty="0">
              <a:solidFill>
                <a:schemeClr val="tx1"/>
              </a:solidFill>
              <a:latin typeface="Segoe UI" panose="020B0502040204020203" pitchFamily="34" charset="0"/>
              <a:cs typeface="Segoe UI" panose="020B0502040204020203" pitchFamily="34" charset="0"/>
            </a:endParaRPr>
          </a:p>
          <a:p>
            <a:pPr algn="r" rtl="1"/>
            <a:endParaRPr lang="ar-JO" b="1" dirty="0">
              <a:solidFill>
                <a:schemeClr val="tx1"/>
              </a:solidFill>
              <a:latin typeface="Segoe UI" panose="020B0502040204020203" pitchFamily="34" charset="0"/>
              <a:cs typeface="Segoe UI" panose="020B0502040204020203" pitchFamily="34" charset="0"/>
            </a:endParaRPr>
          </a:p>
          <a:p>
            <a:pPr algn="r" rtl="1"/>
            <a:endParaRPr lang="ar-JO" b="1" dirty="0">
              <a:solidFill>
                <a:schemeClr val="tx1"/>
              </a:solidFill>
              <a:latin typeface="Segoe UI" panose="020B0502040204020203" pitchFamily="34" charset="0"/>
              <a:cs typeface="Segoe UI" panose="020B0502040204020203" pitchFamily="34" charset="0"/>
            </a:endParaRPr>
          </a:p>
          <a:p>
            <a:pPr algn="r" rtl="1"/>
            <a:r>
              <a:rPr lang="ar-JO" b="1" dirty="0">
                <a:solidFill>
                  <a:schemeClr val="tx1"/>
                </a:solidFill>
                <a:latin typeface="Segoe UI" panose="020B0502040204020203" pitchFamily="34" charset="0"/>
                <a:cs typeface="Segoe UI" panose="020B0502040204020203" pitchFamily="34" charset="0"/>
              </a:rPr>
              <a:t>ثانيًا: الوسائل الكتابية</a:t>
            </a:r>
          </a:p>
          <a:p>
            <a:pPr algn="r" rtl="1"/>
            <a:endParaRPr lang="ar-JO" sz="1600" b="1" i="0" u="none" strike="noStrike" baseline="0" dirty="0">
              <a:solidFill>
                <a:schemeClr val="tx1"/>
              </a:solidFill>
              <a:latin typeface="Segoe UI" panose="020B0502040204020203" pitchFamily="34" charset="0"/>
              <a:cs typeface="Segoe UI" panose="020B0502040204020203" pitchFamily="34" charset="0"/>
            </a:endParaRPr>
          </a:p>
          <a:p>
            <a:pPr marL="0" marR="0" algn="r" rtl="1">
              <a:lnSpc>
                <a:spcPct val="107000"/>
              </a:lnSpc>
              <a:spcBef>
                <a:spcPts val="0"/>
              </a:spcBef>
              <a:spcAft>
                <a:spcPts val="800"/>
              </a:spcAft>
            </a:pPr>
            <a:r>
              <a:rPr lang="ar-JO"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a:t>
            </a:r>
            <a:r>
              <a:rPr lang="ar-SA"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عندما يتم الاتصال </a:t>
            </a:r>
            <a:r>
              <a:rPr lang="ar-JO"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بالكتابة </a:t>
            </a:r>
            <a:r>
              <a:rPr lang="ar-SA"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يطلق عليه الاتصال الكتابي، ويتضمن ذلك الكلمات المكتوبة، الرسوم البيانية، الصور، </a:t>
            </a:r>
            <a:r>
              <a:rPr lang="ar-JO"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وغيرها</a:t>
            </a:r>
            <a:r>
              <a:rPr lang="ar-SA"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a:t>
            </a:r>
            <a:r>
              <a:rPr lang="ar-JO"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ويستخدم </a:t>
            </a:r>
            <a:r>
              <a:rPr lang="ar-SA"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الاتصال الكتابي في </a:t>
            </a:r>
            <a:r>
              <a:rPr lang="ar-JO"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جميع </a:t>
            </a:r>
            <a:r>
              <a:rPr lang="ar-SA"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المنظمات</a:t>
            </a:r>
            <a:r>
              <a:rPr lang="ar-JO"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على اختلاف عملها</a:t>
            </a:r>
            <a:r>
              <a:rPr lang="ar-SA"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a:t>
            </a:r>
            <a:endParaRPr lang="en-US"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0" marR="0" algn="r" rtl="1">
              <a:lnSpc>
                <a:spcPct val="107000"/>
              </a:lnSpc>
              <a:spcBef>
                <a:spcPts val="0"/>
              </a:spcBef>
              <a:spcAft>
                <a:spcPts val="800"/>
              </a:spcAft>
            </a:pPr>
            <a:r>
              <a:rPr lang="ar-JO"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وفي كثير من الحالات يعد الاتصال الكتابي </a:t>
            </a:r>
            <a:r>
              <a:rPr lang="ar-SA"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أمرًا </a:t>
            </a:r>
            <a:r>
              <a:rPr lang="ar-JO"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واجبًا ففي </a:t>
            </a:r>
            <a:r>
              <a:rPr lang="ar-SA"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حالة </a:t>
            </a:r>
            <a:r>
              <a:rPr lang="ar-JO"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إصدار </a:t>
            </a:r>
            <a:r>
              <a:rPr lang="ar-SA"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القواعد أو الأوامر أو الجداول الزمنية أو الأمور المتعلقة بسياسة المنظمة</a:t>
            </a:r>
            <a:r>
              <a:rPr lang="ar-JO"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يجب على المنظمات تفعيل الاتصال الكتابي وتوثيق كل ذلك كتابة عبر دساتيرها وأنظمتها</a:t>
            </a:r>
            <a:r>
              <a:rPr lang="ar-SA"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a:t>
            </a:r>
            <a:r>
              <a:rPr lang="ar-JO"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و </a:t>
            </a:r>
            <a:r>
              <a:rPr lang="ar-SA"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تعتبر النشرات والمجلات والملاحظات </a:t>
            </a:r>
            <a:r>
              <a:rPr lang="ar-JO"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من</a:t>
            </a:r>
            <a:r>
              <a:rPr lang="ar-SA"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 الأشكال الشائعة للاتصال الكتابي.</a:t>
            </a:r>
            <a:endParaRPr lang="ar-JO"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0" marR="0" algn="r" rtl="1">
              <a:lnSpc>
                <a:spcPct val="107000"/>
              </a:lnSpc>
              <a:spcBef>
                <a:spcPts val="0"/>
              </a:spcBef>
              <a:spcAft>
                <a:spcPts val="800"/>
              </a:spcAft>
            </a:pPr>
            <a:r>
              <a:rPr lang="ar-JO" kern="100" dirty="0">
                <a:solidFill>
                  <a:schemeClr val="tx1"/>
                </a:solidFill>
                <a:latin typeface="Segoe UI" panose="020B0502040204020203" pitchFamily="34" charset="0"/>
                <a:ea typeface="Calibri" panose="020F0502020204030204" pitchFamily="34" charset="0"/>
                <a:cs typeface="Segoe UI" panose="020B0502040204020203" pitchFamily="34" charset="0"/>
              </a:rPr>
              <a:t>نستعرض بعضًا من وسائل الاتصال الكتابية بشيء من التفصيل ومنها:</a:t>
            </a:r>
          </a:p>
          <a:p>
            <a:pPr marL="0" marR="0" algn="r" rtl="1">
              <a:lnSpc>
                <a:spcPct val="107000"/>
              </a:lnSpc>
              <a:spcBef>
                <a:spcPts val="0"/>
              </a:spcBef>
              <a:spcAft>
                <a:spcPts val="800"/>
              </a:spcAft>
            </a:pPr>
            <a:endParaRPr lang="ar-JO" kern="100" dirty="0">
              <a:solidFill>
                <a:schemeClr val="tx1"/>
              </a:solidFill>
              <a:latin typeface="Segoe UI" panose="020B0502040204020203" pitchFamily="34" charset="0"/>
              <a:ea typeface="Calibri" panose="020F0502020204030204" pitchFamily="34" charset="0"/>
              <a:cs typeface="Segoe UI" panose="020B0502040204020203" pitchFamily="34" charset="0"/>
            </a:endParaRPr>
          </a:p>
          <a:p>
            <a:pPr marL="342900" indent="-342900" algn="r" rtl="1">
              <a:buAutoNum type="arabic1Minus"/>
            </a:pPr>
            <a:r>
              <a:rPr lang="ar-YE" b="1" dirty="0">
                <a:solidFill>
                  <a:schemeClr val="tx1"/>
                </a:solidFill>
                <a:latin typeface="Segoe UI" panose="020B0502040204020203" pitchFamily="34" charset="0"/>
                <a:cs typeface="Segoe UI" panose="020B0502040204020203" pitchFamily="34" charset="0"/>
              </a:rPr>
              <a:t>التقارير: </a:t>
            </a:r>
            <a:endParaRPr lang="ar-JO" b="1" dirty="0">
              <a:solidFill>
                <a:schemeClr val="tx1"/>
              </a:solidFill>
              <a:latin typeface="Segoe UI" panose="020B0502040204020203" pitchFamily="34" charset="0"/>
              <a:cs typeface="Segoe UI" panose="020B0502040204020203" pitchFamily="34" charset="0"/>
            </a:endParaRPr>
          </a:p>
          <a:p>
            <a:pPr algn="r" rtl="1"/>
            <a:r>
              <a:rPr lang="ar-JO" kern="100" dirty="0">
                <a:solidFill>
                  <a:schemeClr val="tx1"/>
                </a:solidFill>
                <a:latin typeface="Segoe UI" panose="020B0502040204020203" pitchFamily="34" charset="0"/>
                <a:cs typeface="Segoe UI" panose="020B0502040204020203" pitchFamily="34" charset="0"/>
              </a:rPr>
              <a:t>إذ تضم التقارير</a:t>
            </a:r>
            <a:r>
              <a:rPr lang="ar-YE" kern="100" dirty="0">
                <a:solidFill>
                  <a:schemeClr val="tx1"/>
                </a:solidFill>
                <a:latin typeface="Segoe UI" panose="020B0502040204020203" pitchFamily="34" charset="0"/>
                <a:cs typeface="Segoe UI" panose="020B0502040204020203" pitchFamily="34" charset="0"/>
              </a:rPr>
              <a:t> معلومات </a:t>
            </a:r>
            <a:r>
              <a:rPr lang="ar-JO" kern="100" dirty="0">
                <a:solidFill>
                  <a:schemeClr val="tx1"/>
                </a:solidFill>
                <a:latin typeface="Segoe UI" panose="020B0502040204020203" pitchFamily="34" charset="0"/>
                <a:cs typeface="Segoe UI" panose="020B0502040204020203" pitchFamily="34" charset="0"/>
              </a:rPr>
              <a:t>ومقترحات </a:t>
            </a:r>
            <a:r>
              <a:rPr lang="ar-YE" kern="100" dirty="0">
                <a:solidFill>
                  <a:schemeClr val="tx1"/>
                </a:solidFill>
                <a:latin typeface="Segoe UI" panose="020B0502040204020203" pitchFamily="34" charset="0"/>
                <a:cs typeface="Segoe UI" panose="020B0502040204020203" pitchFamily="34" charset="0"/>
              </a:rPr>
              <a:t>ترفع من </a:t>
            </a:r>
            <a:r>
              <a:rPr lang="ar-JO" kern="100" dirty="0">
                <a:solidFill>
                  <a:schemeClr val="tx1"/>
                </a:solidFill>
                <a:latin typeface="Segoe UI" panose="020B0502040204020203" pitchFamily="34" charset="0"/>
                <a:cs typeface="Segoe UI" panose="020B0502040204020203" pitchFamily="34" charset="0"/>
              </a:rPr>
              <a:t>أدنى السلم الوظيفي</a:t>
            </a:r>
            <a:r>
              <a:rPr lang="ar-YE" kern="100" dirty="0">
                <a:solidFill>
                  <a:schemeClr val="tx1"/>
                </a:solidFill>
                <a:latin typeface="Segoe UI" panose="020B0502040204020203" pitchFamily="34" charset="0"/>
                <a:cs typeface="Segoe UI" panose="020B0502040204020203" pitchFamily="34" charset="0"/>
              </a:rPr>
              <a:t> إلى أعلى </a:t>
            </a:r>
            <a:r>
              <a:rPr lang="ar-JO" kern="100" dirty="0">
                <a:solidFill>
                  <a:schemeClr val="tx1"/>
                </a:solidFill>
                <a:latin typeface="Segoe UI" panose="020B0502040204020203" pitchFamily="34" charset="0"/>
                <a:cs typeface="Segoe UI" panose="020B0502040204020203" pitchFamily="34" charset="0"/>
              </a:rPr>
              <a:t>السلم الوظيفي </a:t>
            </a:r>
            <a:r>
              <a:rPr lang="ar-YE" kern="100" dirty="0">
                <a:solidFill>
                  <a:schemeClr val="tx1"/>
                </a:solidFill>
                <a:latin typeface="Segoe UI" panose="020B0502040204020203" pitchFamily="34" charset="0"/>
                <a:cs typeface="Segoe UI" panose="020B0502040204020203" pitchFamily="34" charset="0"/>
              </a:rPr>
              <a:t>في مختلف المستويات الإدارة</a:t>
            </a:r>
            <a:r>
              <a:rPr lang="ar-JO" kern="100" dirty="0">
                <a:solidFill>
                  <a:schemeClr val="tx1"/>
                </a:solidFill>
                <a:latin typeface="Segoe UI" panose="020B0502040204020203" pitchFamily="34" charset="0"/>
                <a:cs typeface="Segoe UI" panose="020B0502040204020203" pitchFamily="34" charset="0"/>
              </a:rPr>
              <a:t>  اذ يتم إعدادها من قبل الموظف الأقل رتبة في الهيكل الإداري للمنظمة لمن هو أعلى منه كأن يكتب موظف تقريرًا حول سير العمليات لرئيسه المباشر أو الأعلى منه للمدير </a:t>
            </a:r>
            <a:r>
              <a:rPr lang="ar-YE" kern="100" dirty="0">
                <a:solidFill>
                  <a:schemeClr val="tx1"/>
                </a:solidFill>
                <a:latin typeface="Segoe UI" panose="020B0502040204020203" pitchFamily="34" charset="0"/>
                <a:cs typeface="Segoe UI" panose="020B0502040204020203" pitchFamily="34" charset="0"/>
              </a:rPr>
              <a:t>وتتوقف فعالية التقارير كأحد وسائل الاتصال على مدى الصدق، والوضوح في عرضها،</a:t>
            </a:r>
            <a:r>
              <a:rPr lang="ar-JO" kern="100" dirty="0">
                <a:solidFill>
                  <a:schemeClr val="tx1"/>
                </a:solidFill>
                <a:latin typeface="Segoe UI" panose="020B0502040204020203" pitchFamily="34" charset="0"/>
                <a:cs typeface="Segoe UI" panose="020B0502040204020203" pitchFamily="34" charset="0"/>
              </a:rPr>
              <a:t> </a:t>
            </a:r>
            <a:r>
              <a:rPr lang="ar-YE" kern="100" dirty="0">
                <a:solidFill>
                  <a:schemeClr val="tx1"/>
                </a:solidFill>
                <a:latin typeface="Segoe UI" panose="020B0502040204020203" pitchFamily="34" charset="0"/>
                <a:cs typeface="Segoe UI" panose="020B0502040204020203" pitchFamily="34" charset="0"/>
              </a:rPr>
              <a:t>وتحليلها وما تتضمنه من معلومات</a:t>
            </a:r>
            <a:r>
              <a:rPr lang="ar-JO" kern="100" dirty="0">
                <a:solidFill>
                  <a:schemeClr val="tx1"/>
                </a:solidFill>
                <a:latin typeface="Segoe UI" panose="020B0502040204020203" pitchFamily="34" charset="0"/>
                <a:cs typeface="Segoe UI" panose="020B0502040204020203" pitchFamily="34" charset="0"/>
              </a:rPr>
              <a:t> وقد يم إعدادها ورقيًا أو نقلها كتابة عبر الإيميل او الهاتف </a:t>
            </a:r>
            <a:r>
              <a:rPr lang="ar-YE" kern="100" dirty="0">
                <a:solidFill>
                  <a:schemeClr val="tx1"/>
                </a:solidFill>
                <a:latin typeface="Segoe UI" panose="020B0502040204020203" pitchFamily="34" charset="0"/>
                <a:cs typeface="Segoe UI" panose="020B0502040204020203" pitchFamily="34" charset="0"/>
              </a:rPr>
              <a:t>.</a:t>
            </a:r>
            <a:endParaRPr lang="en-US" kern="100" dirty="0">
              <a:solidFill>
                <a:schemeClr val="tx1"/>
              </a:solidFill>
              <a:latin typeface="Segoe UI" panose="020B0502040204020203" pitchFamily="34" charset="0"/>
              <a:cs typeface="Segoe UI" panose="020B0502040204020203" pitchFamily="34" charset="0"/>
            </a:endParaRPr>
          </a:p>
          <a:p>
            <a:pPr algn="r" rtl="1"/>
            <a:endParaRPr lang="ar-JO" sz="1600" b="1" i="0" u="none" strike="noStrike" baseline="0" dirty="0">
              <a:solidFill>
                <a:schemeClr val="tx1"/>
              </a:solidFill>
              <a:latin typeface="Segoe UI" panose="020B0502040204020203" pitchFamily="34" charset="0"/>
              <a:cs typeface="Segoe UI" panose="020B0502040204020203" pitchFamily="34" charset="0"/>
            </a:endParaRPr>
          </a:p>
          <a:p>
            <a:pPr algn="r" rtl="1" fontAlgn="base">
              <a:lnSpc>
                <a:spcPct val="150000"/>
              </a:lnSpc>
            </a:pPr>
            <a:r>
              <a:rPr lang="ar-YE" sz="2000" dirty="0">
                <a:solidFill>
                  <a:schemeClr val="tx1"/>
                </a:solidFill>
                <a:latin typeface="Segoe UI" panose="020B0502040204020203" pitchFamily="34" charset="0"/>
                <a:cs typeface="Segoe UI" panose="020B0502040204020203" pitchFamily="34" charset="0"/>
              </a:rPr>
              <a:t/>
            </a:r>
            <a:br>
              <a:rPr lang="ar-YE" sz="2000" dirty="0">
                <a:solidFill>
                  <a:schemeClr val="tx1"/>
                </a:solidFill>
                <a:latin typeface="Segoe UI" panose="020B0502040204020203" pitchFamily="34" charset="0"/>
                <a:cs typeface="Segoe UI" panose="020B0502040204020203" pitchFamily="34" charset="0"/>
              </a:rPr>
            </a:br>
            <a:endParaRPr lang="ar-JO" sz="2000" b="1"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r"/>
            <a:endParaRPr lang="ar-JO" sz="20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a:p>
            <a:pPr algn="r"/>
            <a:r>
              <a:rPr lang="ar-SA" sz="20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rPr>
              <a:t> </a:t>
            </a:r>
            <a:endParaRPr lang="ar-JO" sz="20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xmlns="" id="{A6BAC0A9-02F2-6166-8A01-10F976ED3D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9543" y="3429000"/>
            <a:ext cx="2695575" cy="847725"/>
          </a:xfrm>
          <a:prstGeom prst="rect">
            <a:avLst/>
          </a:prstGeom>
        </p:spPr>
      </p:pic>
      <p:sp>
        <p:nvSpPr>
          <p:cNvPr id="6" name="TextBox 5">
            <a:extLst>
              <a:ext uri="{FF2B5EF4-FFF2-40B4-BE49-F238E27FC236}">
                <a16:creationId xmlns:a16="http://schemas.microsoft.com/office/drawing/2014/main" xmlns="" id="{738D4AF1-0F51-54EF-C4A6-ABD112E33644}"/>
              </a:ext>
            </a:extLst>
          </p:cNvPr>
          <p:cNvSpPr txBox="1"/>
          <p:nvPr/>
        </p:nvSpPr>
        <p:spPr>
          <a:xfrm>
            <a:off x="4190287" y="666578"/>
            <a:ext cx="4039737" cy="369332"/>
          </a:xfrm>
          <a:prstGeom prst="rect">
            <a:avLst/>
          </a:prstGeom>
          <a:noFill/>
        </p:spPr>
        <p:txBody>
          <a:bodyPr wrap="square" rtlCol="0">
            <a:spAutoFit/>
          </a:bodyPr>
          <a:lstStyle/>
          <a:p>
            <a:r>
              <a:rPr lang="ar-JO" dirty="0">
                <a:solidFill>
                  <a:srgbClr val="00B0F0"/>
                </a:solidFill>
                <a:latin typeface="Segoe UI" panose="020B0502040204020203" pitchFamily="34" charset="0"/>
                <a:cs typeface="Segoe UI" panose="020B0502040204020203" pitchFamily="34" charset="0"/>
              </a:rPr>
              <a:t>وسائل  الاتصال التنظيمي</a:t>
            </a:r>
            <a:endParaRPr lang="en-US"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302570553"/>
      </p:ext>
    </p:extLst>
  </p:cSld>
  <p:clrMapOvr>
    <a:masterClrMapping/>
  </p:clrMapOvr>
  <mc:AlternateContent xmlns:mc="http://schemas.openxmlformats.org/markup-compatibility/2006" xmlns:p14="http://schemas.microsoft.com/office/powerpoint/2010/main">
    <mc:Choice Requires="p14">
      <p:transition spd="slow" p14:dur="2000" advTm="51113"/>
    </mc:Choice>
    <mc:Fallback xmlns="">
      <p:transition spd="slow" advTm="5111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69797" y="52972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4899" y="1424144"/>
            <a:ext cx="9922202" cy="44083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r" rtl="1"/>
            <a:endParaRPr lang="ar-JO" b="1" dirty="0">
              <a:solidFill>
                <a:schemeClr val="tx1"/>
              </a:solidFill>
              <a:latin typeface="Segoe UI" panose="020B0502040204020203" pitchFamily="34" charset="0"/>
              <a:cs typeface="Segoe UI" panose="020B0502040204020203" pitchFamily="34" charset="0"/>
            </a:endParaRPr>
          </a:p>
          <a:p>
            <a:pPr algn="r" rtl="1"/>
            <a:r>
              <a:rPr lang="ar-JO" b="1" dirty="0">
                <a:solidFill>
                  <a:schemeClr val="tx1"/>
                </a:solidFill>
                <a:latin typeface="Segoe UI" panose="020B0502040204020203" pitchFamily="34" charset="0"/>
                <a:cs typeface="Segoe UI" panose="020B0502040204020203" pitchFamily="34" charset="0"/>
              </a:rPr>
              <a:t>  </a:t>
            </a:r>
          </a:p>
          <a:p>
            <a:pPr algn="r" rtl="1"/>
            <a:endParaRPr lang="ar-JO" b="1" dirty="0">
              <a:solidFill>
                <a:schemeClr val="tx1"/>
              </a:solidFill>
              <a:latin typeface="Segoe UI" panose="020B0502040204020203" pitchFamily="34" charset="0"/>
              <a:cs typeface="Segoe UI" panose="020B0502040204020203" pitchFamily="34" charset="0"/>
            </a:endParaRPr>
          </a:p>
          <a:p>
            <a:pPr algn="r" rtl="1"/>
            <a:r>
              <a:rPr lang="ar-JO" b="1" dirty="0">
                <a:solidFill>
                  <a:schemeClr val="tx1"/>
                </a:solidFill>
                <a:latin typeface="Segoe UI" panose="020B0502040204020203" pitchFamily="34" charset="0"/>
                <a:cs typeface="Segoe UI" panose="020B0502040204020203" pitchFamily="34" charset="0"/>
              </a:rPr>
              <a:t> ب- المذكرات</a:t>
            </a:r>
          </a:p>
          <a:p>
            <a:pPr algn="r" rtl="1"/>
            <a:r>
              <a:rPr lang="ar-JO" sz="1600" b="0" i="0" u="none" strike="noStrike" baseline="0" dirty="0">
                <a:solidFill>
                  <a:srgbClr val="0D0D0D"/>
                </a:solidFill>
                <a:latin typeface="Segoe UI" panose="020B0502040204020203" pitchFamily="34" charset="0"/>
                <a:cs typeface="Segoe UI" panose="020B0502040204020203" pitchFamily="34" charset="0"/>
              </a:rPr>
              <a:t>    </a:t>
            </a:r>
            <a:r>
              <a:rPr lang="ar-YE" sz="1600" b="0" i="0" u="none" strike="noStrike" baseline="0" dirty="0">
                <a:solidFill>
                  <a:srgbClr val="0D0D0D"/>
                </a:solidFill>
                <a:latin typeface="Segoe UI" panose="020B0502040204020203" pitchFamily="34" charset="0"/>
                <a:cs typeface="Segoe UI" panose="020B0502040204020203" pitchFamily="34" charset="0"/>
              </a:rPr>
              <a:t>وهي مكاتبات يعدها المرؤوسون لرؤسائهم أو الزملاء لبعضهم لتوضيح بعض</a:t>
            </a:r>
            <a:r>
              <a:rPr lang="ar-JO" sz="1600" b="0" i="0" u="none" strike="noStrike" baseline="0" dirty="0">
                <a:solidFill>
                  <a:srgbClr val="0D0D0D"/>
                </a:solidFill>
                <a:latin typeface="Segoe UI" panose="020B0502040204020203" pitchFamily="34" charset="0"/>
                <a:cs typeface="Segoe UI" panose="020B0502040204020203" pitchFamily="34" charset="0"/>
              </a:rPr>
              <a:t> </a:t>
            </a:r>
            <a:r>
              <a:rPr lang="ar-YE" sz="1600" b="0" i="0" u="none" strike="noStrike" baseline="0" dirty="0">
                <a:solidFill>
                  <a:srgbClr val="0D0D0D"/>
                </a:solidFill>
                <a:latin typeface="Segoe UI" panose="020B0502040204020203" pitchFamily="34" charset="0"/>
                <a:cs typeface="Segoe UI" panose="020B0502040204020203" pitchFamily="34" charset="0"/>
              </a:rPr>
              <a:t>لأمور</a:t>
            </a:r>
            <a:r>
              <a:rPr lang="ar-JO" sz="1600" b="0" i="0" u="none" strike="noStrike" baseline="0" dirty="0">
                <a:solidFill>
                  <a:srgbClr val="0D0D0D"/>
                </a:solidFill>
                <a:latin typeface="Segoe UI" panose="020B0502040204020203" pitchFamily="34" charset="0"/>
                <a:cs typeface="Segoe UI" panose="020B0502040204020203" pitchFamily="34" charset="0"/>
              </a:rPr>
              <a:t> مثل الملاحظات أو طلب أمر </a:t>
            </a:r>
          </a:p>
          <a:p>
            <a:pPr algn="r" rtl="1"/>
            <a:endParaRPr lang="ar-YE" sz="1600" b="0" i="0" u="none" strike="noStrike" baseline="0" dirty="0">
              <a:solidFill>
                <a:srgbClr val="0D0D0D"/>
              </a:solidFill>
              <a:latin typeface="Segoe UI" panose="020B0502040204020203" pitchFamily="34" charset="0"/>
              <a:cs typeface="Segoe UI" panose="020B0502040204020203" pitchFamily="34" charset="0"/>
            </a:endParaRPr>
          </a:p>
          <a:p>
            <a:pPr algn="r" rtl="1"/>
            <a:r>
              <a:rPr lang="ar-JO" b="1" dirty="0">
                <a:solidFill>
                  <a:schemeClr val="tx1"/>
                </a:solidFill>
                <a:latin typeface="Segoe UI" panose="020B0502040204020203" pitchFamily="34" charset="0"/>
                <a:cs typeface="Segoe UI" panose="020B0502040204020203" pitchFamily="34" charset="0"/>
              </a:rPr>
              <a:t> ج- الأوامر </a:t>
            </a:r>
            <a:r>
              <a:rPr lang="ar-YE" b="1" dirty="0">
                <a:solidFill>
                  <a:schemeClr val="tx1"/>
                </a:solidFill>
                <a:latin typeface="Segoe UI" panose="020B0502040204020203" pitchFamily="34" charset="0"/>
                <a:cs typeface="Segoe UI" panose="020B0502040204020203" pitchFamily="34" charset="0"/>
              </a:rPr>
              <a:t>والتعليمات: </a:t>
            </a:r>
            <a:endParaRPr lang="ar-JO" b="1" dirty="0">
              <a:solidFill>
                <a:schemeClr val="tx1"/>
              </a:solidFill>
              <a:latin typeface="Segoe UI" panose="020B0502040204020203" pitchFamily="34" charset="0"/>
              <a:cs typeface="Segoe UI" panose="020B0502040204020203" pitchFamily="34" charset="0"/>
            </a:endParaRPr>
          </a:p>
          <a:p>
            <a:pPr algn="r" rtl="1"/>
            <a:r>
              <a:rPr lang="ar-JO" sz="1600" b="0" i="0" u="none" strike="noStrike" baseline="0" dirty="0">
                <a:solidFill>
                  <a:srgbClr val="0D0D0D"/>
                </a:solidFill>
                <a:latin typeface="Segoe UI" panose="020B0502040204020203" pitchFamily="34" charset="0"/>
                <a:cs typeface="Segoe UI" panose="020B0502040204020203" pitchFamily="34" charset="0"/>
              </a:rPr>
              <a:t>   غالبًا ما تتخذ التعليمات والأوامر </a:t>
            </a:r>
            <a:r>
              <a:rPr lang="ar-YE" sz="1600" b="0" i="0" u="none" strike="noStrike" baseline="0" dirty="0">
                <a:solidFill>
                  <a:srgbClr val="0D0D0D"/>
                </a:solidFill>
                <a:latin typeface="Segoe UI" panose="020B0502040204020203" pitchFamily="34" charset="0"/>
                <a:cs typeface="Segoe UI" panose="020B0502040204020203" pitchFamily="34" charset="0"/>
              </a:rPr>
              <a:t>شكل </a:t>
            </a:r>
            <a:r>
              <a:rPr lang="ar-JO" sz="1600" b="0" i="0" u="none" strike="noStrike" baseline="0" dirty="0">
                <a:solidFill>
                  <a:srgbClr val="0D0D0D"/>
                </a:solidFill>
                <a:latin typeface="Segoe UI" panose="020B0502040204020203" pitchFamily="34" charset="0"/>
                <a:cs typeface="Segoe UI" panose="020B0502040204020203" pitchFamily="34" charset="0"/>
              </a:rPr>
              <a:t>قرارات </a:t>
            </a:r>
            <a:r>
              <a:rPr lang="ar-YE" sz="1600" b="0" i="0" u="none" strike="noStrike" baseline="0" dirty="0">
                <a:solidFill>
                  <a:srgbClr val="0D0D0D"/>
                </a:solidFill>
                <a:latin typeface="Segoe UI" panose="020B0502040204020203" pitchFamily="34" charset="0"/>
                <a:cs typeface="Segoe UI" panose="020B0502040204020203" pitchFamily="34" charset="0"/>
              </a:rPr>
              <a:t>أو توجيهات أو </a:t>
            </a:r>
            <a:r>
              <a:rPr lang="ar-JO" sz="1600" b="0" i="0" u="none" strike="noStrike" baseline="0" dirty="0">
                <a:solidFill>
                  <a:srgbClr val="0D0D0D"/>
                </a:solidFill>
                <a:latin typeface="Segoe UI" panose="020B0502040204020203" pitchFamily="34" charset="0"/>
                <a:cs typeface="Segoe UI" panose="020B0502040204020203" pitchFamily="34" charset="0"/>
              </a:rPr>
              <a:t>منشورات </a:t>
            </a:r>
            <a:r>
              <a:rPr lang="ar-YE" sz="1600" b="0" i="0" u="none" strike="noStrike" baseline="0" dirty="0">
                <a:solidFill>
                  <a:srgbClr val="0D0D0D"/>
                </a:solidFill>
                <a:latin typeface="Segoe UI" panose="020B0502040204020203" pitchFamily="34" charset="0"/>
                <a:cs typeface="Segoe UI" panose="020B0502040204020203" pitchFamily="34" charset="0"/>
              </a:rPr>
              <a:t>أو كتب دورية منسوخة أومطبوعة. </a:t>
            </a:r>
            <a:endParaRPr lang="ar-JO" sz="1600" b="0" i="0" u="none" strike="noStrike" baseline="0" dirty="0">
              <a:solidFill>
                <a:srgbClr val="0D0D0D"/>
              </a:solidFill>
              <a:latin typeface="Segoe UI" panose="020B0502040204020203" pitchFamily="34" charset="0"/>
              <a:cs typeface="Segoe UI" panose="020B0502040204020203" pitchFamily="34" charset="0"/>
            </a:endParaRPr>
          </a:p>
          <a:p>
            <a:pPr algn="r" rtl="1"/>
            <a:endParaRPr lang="ar-YE" b="1" dirty="0">
              <a:solidFill>
                <a:schemeClr val="tx1"/>
              </a:solidFill>
              <a:latin typeface="Segoe UI" panose="020B0502040204020203" pitchFamily="34" charset="0"/>
              <a:cs typeface="Segoe UI" panose="020B0502040204020203" pitchFamily="34" charset="0"/>
            </a:endParaRPr>
          </a:p>
          <a:p>
            <a:pPr algn="r" rtl="1"/>
            <a:r>
              <a:rPr lang="ar-JO" b="1" dirty="0">
                <a:solidFill>
                  <a:schemeClr val="tx1"/>
                </a:solidFill>
                <a:latin typeface="Segoe UI" panose="020B0502040204020203" pitchFamily="34" charset="0"/>
                <a:cs typeface="Segoe UI" panose="020B0502040204020203" pitchFamily="34" charset="0"/>
              </a:rPr>
              <a:t> د</a:t>
            </a:r>
            <a:r>
              <a:rPr lang="ar-YE" b="1" dirty="0">
                <a:solidFill>
                  <a:schemeClr val="tx1"/>
                </a:solidFill>
                <a:latin typeface="Segoe UI" panose="020B0502040204020203" pitchFamily="34" charset="0"/>
                <a:cs typeface="Segoe UI" panose="020B0502040204020203" pitchFamily="34" charset="0"/>
              </a:rPr>
              <a:t>-صحف الحائط: </a:t>
            </a:r>
            <a:endParaRPr lang="ar-JO" b="1" dirty="0">
              <a:solidFill>
                <a:schemeClr val="tx1"/>
              </a:solidFill>
              <a:latin typeface="Segoe UI" panose="020B0502040204020203" pitchFamily="34" charset="0"/>
              <a:cs typeface="Segoe UI" panose="020B0502040204020203" pitchFamily="34" charset="0"/>
            </a:endParaRPr>
          </a:p>
          <a:p>
            <a:pPr algn="r" rtl="1"/>
            <a:endParaRPr lang="ar-JO" b="1" dirty="0">
              <a:solidFill>
                <a:schemeClr val="tx1"/>
              </a:solidFill>
              <a:latin typeface="Segoe UI" panose="020B0502040204020203" pitchFamily="34" charset="0"/>
              <a:cs typeface="Segoe UI" panose="020B0502040204020203" pitchFamily="34" charset="0"/>
            </a:endParaRPr>
          </a:p>
          <a:p>
            <a:pPr algn="r" rtl="1">
              <a:lnSpc>
                <a:spcPct val="150000"/>
              </a:lnSpc>
            </a:pPr>
            <a:r>
              <a:rPr lang="ar-YE" sz="1600" dirty="0">
                <a:solidFill>
                  <a:srgbClr val="0D0D0D"/>
                </a:solidFill>
                <a:latin typeface="Segoe UI" panose="020B0502040204020203" pitchFamily="34" charset="0"/>
                <a:cs typeface="Segoe UI" panose="020B0502040204020203" pitchFamily="34" charset="0"/>
              </a:rPr>
              <a:t>تضم معلومات، وأخبار وارشادات وتوجيهات وموضوعات للعاملين، فمن</a:t>
            </a:r>
            <a:r>
              <a:rPr lang="ar-JO" sz="1600" dirty="0">
                <a:solidFill>
                  <a:srgbClr val="0D0D0D"/>
                </a:solidFill>
                <a:latin typeface="Segoe UI" panose="020B0502040204020203" pitchFamily="34" charset="0"/>
                <a:cs typeface="Segoe UI" panose="020B0502040204020203" pitchFamily="34" charset="0"/>
              </a:rPr>
              <a:t> ا</a:t>
            </a:r>
            <a:r>
              <a:rPr lang="ar-YE" sz="1600" dirty="0">
                <a:solidFill>
                  <a:srgbClr val="0D0D0D"/>
                </a:solidFill>
                <a:latin typeface="Segoe UI" panose="020B0502040204020203" pitchFamily="34" charset="0"/>
                <a:cs typeface="Segoe UI" panose="020B0502040204020203" pitchFamily="34" charset="0"/>
              </a:rPr>
              <a:t>لضروري أن </a:t>
            </a:r>
            <a:r>
              <a:rPr lang="ar-JO" sz="1600" dirty="0">
                <a:solidFill>
                  <a:srgbClr val="0D0D0D"/>
                </a:solidFill>
                <a:latin typeface="Segoe UI" panose="020B0502040204020203" pitchFamily="34" charset="0"/>
                <a:cs typeface="Segoe UI" panose="020B0502040204020203" pitchFamily="34" charset="0"/>
              </a:rPr>
              <a:t>يراعى </a:t>
            </a:r>
            <a:r>
              <a:rPr lang="ar-YE" sz="1600" dirty="0">
                <a:solidFill>
                  <a:srgbClr val="0D0D0D"/>
                </a:solidFill>
                <a:latin typeface="Segoe UI" panose="020B0502040204020203" pitchFamily="34" charset="0"/>
                <a:cs typeface="Segoe UI" panose="020B0502040204020203" pitchFamily="34" charset="0"/>
              </a:rPr>
              <a:t>فيها التنسيق عند العرض، سواء كان من ناحية </a:t>
            </a:r>
            <a:r>
              <a:rPr lang="ar-YE" sz="1600" b="0" i="0" u="none" strike="noStrike" baseline="0" dirty="0">
                <a:solidFill>
                  <a:srgbClr val="0D0D0D"/>
                </a:solidFill>
                <a:latin typeface="Segoe UI" panose="020B0502040204020203" pitchFamily="34" charset="0"/>
                <a:cs typeface="Segoe UI" panose="020B0502040204020203" pitchFamily="34" charset="0"/>
              </a:rPr>
              <a:t>الشكل أو المضمون</a:t>
            </a:r>
            <a:r>
              <a:rPr lang="ar-JO" sz="1600" b="0" i="0" u="none" strike="noStrike" baseline="0" dirty="0">
                <a:solidFill>
                  <a:srgbClr val="0D0D0D"/>
                </a:solidFill>
                <a:latin typeface="Segoe UI" panose="020B0502040204020203" pitchFamily="34" charset="0"/>
                <a:cs typeface="Segoe UI" panose="020B0502040204020203" pitchFamily="34" charset="0"/>
              </a:rPr>
              <a:t> </a:t>
            </a:r>
            <a:r>
              <a:rPr lang="ar-YE" sz="1600" b="0" i="0" u="none" strike="noStrike" baseline="0" dirty="0">
                <a:solidFill>
                  <a:srgbClr val="0D0D0D"/>
                </a:solidFill>
                <a:latin typeface="Segoe UI" panose="020B0502040204020203" pitchFamily="34" charset="0"/>
                <a:cs typeface="Segoe UI" panose="020B0502040204020203" pitchFamily="34" charset="0"/>
              </a:rPr>
              <a:t>تعرض في مداخل المنظمات، وأماكن تجمع العاملين، وتعرض في مكان </a:t>
            </a:r>
            <a:r>
              <a:rPr lang="ar-JO" sz="1600" b="0" i="0" u="none" strike="noStrike" baseline="0" dirty="0">
                <a:solidFill>
                  <a:srgbClr val="0D0D0D"/>
                </a:solidFill>
                <a:latin typeface="Segoe UI" panose="020B0502040204020203" pitchFamily="34" charset="0"/>
                <a:cs typeface="Segoe UI" panose="020B0502040204020203" pitchFamily="34" charset="0"/>
              </a:rPr>
              <a:t>واضح معلوم للجميع يسهل الوصول إليه</a:t>
            </a:r>
            <a:r>
              <a:rPr lang="ar-YE" sz="1600" b="0" i="0" u="none" strike="noStrike" baseline="0" dirty="0">
                <a:solidFill>
                  <a:srgbClr val="0D0D0D"/>
                </a:solidFill>
                <a:latin typeface="Segoe UI" panose="020B0502040204020203" pitchFamily="34" charset="0"/>
                <a:cs typeface="Segoe UI" panose="020B0502040204020203" pitchFamily="34" charset="0"/>
              </a:rPr>
              <a:t>، </a:t>
            </a:r>
            <a:r>
              <a:rPr lang="ar-JO" sz="1600" b="0" i="0" u="none" strike="noStrike" baseline="0" dirty="0">
                <a:solidFill>
                  <a:srgbClr val="0D0D0D"/>
                </a:solidFill>
                <a:latin typeface="Segoe UI" panose="020B0502040204020203" pitchFamily="34" charset="0"/>
                <a:cs typeface="Segoe UI" panose="020B0502040204020203" pitchFamily="34" charset="0"/>
              </a:rPr>
              <a:t>و</a:t>
            </a:r>
            <a:r>
              <a:rPr lang="ar-YE" sz="1600" b="0" i="0" u="none" strike="noStrike" baseline="0" dirty="0">
                <a:solidFill>
                  <a:srgbClr val="0D0D0D"/>
                </a:solidFill>
                <a:latin typeface="Segoe UI" panose="020B0502040204020203" pitchFamily="34" charset="0"/>
                <a:cs typeface="Segoe UI" panose="020B0502040204020203" pitchFamily="34" charset="0"/>
              </a:rPr>
              <a:t>ينبغي أن</a:t>
            </a:r>
            <a:r>
              <a:rPr lang="ar-JO" sz="1600" b="0" i="0" u="none" strike="noStrike" baseline="0" dirty="0">
                <a:solidFill>
                  <a:srgbClr val="0D0D0D"/>
                </a:solidFill>
                <a:latin typeface="Segoe UI" panose="020B0502040204020203" pitchFamily="34" charset="0"/>
                <a:cs typeface="Segoe UI" panose="020B0502040204020203" pitchFamily="34" charset="0"/>
              </a:rPr>
              <a:t> </a:t>
            </a:r>
            <a:r>
              <a:rPr lang="ar-YE" sz="1600" b="0" i="0" u="none" strike="noStrike" baseline="0" dirty="0">
                <a:solidFill>
                  <a:srgbClr val="0D0D0D"/>
                </a:solidFill>
                <a:latin typeface="Segoe UI" panose="020B0502040204020203" pitchFamily="34" charset="0"/>
                <a:cs typeface="Segoe UI" panose="020B0502040204020203" pitchFamily="34" charset="0"/>
              </a:rPr>
              <a:t>تتجدد كل فترة زمنية، بحيث تتضمن آخر الأخبار والمعلومات، والتعليمات، والأنشطة</a:t>
            </a:r>
            <a:r>
              <a:rPr lang="ar-JO" sz="1600" b="0" i="0" u="none" strike="noStrike" baseline="0" dirty="0">
                <a:solidFill>
                  <a:srgbClr val="0D0D0D"/>
                </a:solidFill>
                <a:latin typeface="Segoe UI" panose="020B0502040204020203" pitchFamily="34" charset="0"/>
                <a:cs typeface="Segoe UI" panose="020B0502040204020203" pitchFamily="34" charset="0"/>
              </a:rPr>
              <a:t> </a:t>
            </a:r>
            <a:r>
              <a:rPr lang="ar-YE" sz="1600" b="0" i="0" u="none" strike="noStrike" baseline="0" dirty="0">
                <a:solidFill>
                  <a:srgbClr val="0D0D0D"/>
                </a:solidFill>
                <a:latin typeface="Segoe UI" panose="020B0502040204020203" pitchFamily="34" charset="0"/>
                <a:cs typeface="Segoe UI" panose="020B0502040204020203" pitchFamily="34" charset="0"/>
              </a:rPr>
              <a:t>المختلفة للمنظمة</a:t>
            </a:r>
            <a:endParaRPr lang="ar-JO" b="1"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ctr">
              <a:lnSpc>
                <a:spcPct val="150000"/>
              </a:lnSpc>
            </a:pPr>
            <a:endParaRPr lang="ar-JO" sz="20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DC246A12-FCAA-CA0E-FD6C-416122468547}"/>
              </a:ext>
            </a:extLst>
          </p:cNvPr>
          <p:cNvSpPr txBox="1"/>
          <p:nvPr/>
        </p:nvSpPr>
        <p:spPr>
          <a:xfrm>
            <a:off x="4282152" y="843714"/>
            <a:ext cx="4039737" cy="369332"/>
          </a:xfrm>
          <a:prstGeom prst="rect">
            <a:avLst/>
          </a:prstGeom>
          <a:noFill/>
        </p:spPr>
        <p:txBody>
          <a:bodyPr wrap="square" rtlCol="0">
            <a:spAutoFit/>
          </a:bodyPr>
          <a:lstStyle/>
          <a:p>
            <a:r>
              <a:rPr lang="ar-JO" dirty="0">
                <a:solidFill>
                  <a:srgbClr val="00B0F0"/>
                </a:solidFill>
                <a:latin typeface="Segoe UI" panose="020B0502040204020203" pitchFamily="34" charset="0"/>
                <a:cs typeface="Segoe UI" panose="020B0502040204020203" pitchFamily="34" charset="0"/>
              </a:rPr>
              <a:t>وسائل  الاتصال التنظيمي</a:t>
            </a:r>
            <a:endParaRPr lang="en-US"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862871185"/>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19528" y="1422378"/>
            <a:ext cx="10545536" cy="4646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JO" b="0" i="0" dirty="0">
              <a:solidFill>
                <a:srgbClr val="000000"/>
              </a:solidFill>
              <a:effectLst/>
              <a:latin typeface="Segoe UI" panose="020B0502040204020203" pitchFamily="34" charset="0"/>
              <a:cs typeface="Segoe UI" panose="020B0502040204020203" pitchFamily="34" charset="0"/>
            </a:endParaRPr>
          </a:p>
          <a:p>
            <a:pPr algn="r" rtl="1"/>
            <a:endParaRPr lang="ar-JO" dirty="0">
              <a:solidFill>
                <a:srgbClr val="000000"/>
              </a:solidFill>
              <a:latin typeface="Segoe UI" panose="020B0502040204020203" pitchFamily="34" charset="0"/>
              <a:cs typeface="Segoe UI" panose="020B0502040204020203" pitchFamily="34" charset="0"/>
            </a:endParaRPr>
          </a:p>
          <a:p>
            <a:pPr algn="r" rtl="1"/>
            <a:endParaRPr lang="ar-JO" b="0" i="0" dirty="0">
              <a:solidFill>
                <a:srgbClr val="000000"/>
              </a:solidFill>
              <a:effectLst/>
              <a:latin typeface="Segoe UI" panose="020B0502040204020203" pitchFamily="34" charset="0"/>
              <a:cs typeface="Segoe UI" panose="020B0502040204020203" pitchFamily="34" charset="0"/>
            </a:endParaRPr>
          </a:p>
          <a:p>
            <a:pPr algn="r" rtl="1"/>
            <a:endParaRPr lang="ar-JO" sz="1800" b="1" i="0" u="none" strike="noStrike" baseline="0" dirty="0">
              <a:solidFill>
                <a:srgbClr val="0D0D0D"/>
              </a:solidFill>
              <a:latin typeface="Segoe UI" panose="020B0502040204020203" pitchFamily="34" charset="0"/>
              <a:cs typeface="Segoe UI" panose="020B0502040204020203" pitchFamily="34" charset="0"/>
            </a:endParaRPr>
          </a:p>
          <a:p>
            <a:pPr algn="r" rtl="1"/>
            <a:endParaRPr lang="ar-JO" b="1" dirty="0">
              <a:solidFill>
                <a:srgbClr val="0D0D0D"/>
              </a:solidFill>
              <a:latin typeface="Segoe UI" panose="020B0502040204020203" pitchFamily="34" charset="0"/>
              <a:cs typeface="Segoe UI" panose="020B0502040204020203" pitchFamily="34" charset="0"/>
            </a:endParaRPr>
          </a:p>
          <a:p>
            <a:pPr algn="r" rtl="1"/>
            <a:endParaRPr lang="ar-JO" sz="1800" b="1" i="0" u="none" strike="noStrike" baseline="0" dirty="0">
              <a:solidFill>
                <a:srgbClr val="0D0D0D"/>
              </a:solidFill>
              <a:latin typeface="Segoe UI" panose="020B0502040204020203" pitchFamily="34" charset="0"/>
              <a:cs typeface="Segoe UI" panose="020B0502040204020203" pitchFamily="34" charset="0"/>
            </a:endParaRPr>
          </a:p>
          <a:p>
            <a:pPr algn="r" rtl="1"/>
            <a:endParaRPr lang="ar-JO" sz="1800" b="1" i="0" u="none" strike="noStrike" baseline="0" dirty="0">
              <a:solidFill>
                <a:srgbClr val="0D0D0D"/>
              </a:solidFill>
              <a:latin typeface="Segoe UI" panose="020B0502040204020203" pitchFamily="34" charset="0"/>
              <a:cs typeface="Segoe UI" panose="020B0502040204020203" pitchFamily="34" charset="0"/>
            </a:endParaRPr>
          </a:p>
          <a:p>
            <a:pPr algn="r" rtl="1"/>
            <a:endParaRPr lang="ar-JO" b="1" dirty="0">
              <a:solidFill>
                <a:srgbClr val="0D0D0D"/>
              </a:solidFill>
              <a:latin typeface="Segoe UI" panose="020B0502040204020203" pitchFamily="34" charset="0"/>
              <a:cs typeface="Segoe UI" panose="020B0502040204020203" pitchFamily="34" charset="0"/>
            </a:endParaRPr>
          </a:p>
          <a:p>
            <a:pPr algn="r" rtl="1"/>
            <a:r>
              <a:rPr lang="ar-JO" sz="1800" b="1" i="0" u="none" strike="noStrike" baseline="0" dirty="0">
                <a:solidFill>
                  <a:srgbClr val="0D0D0D"/>
                </a:solidFill>
                <a:latin typeface="Segoe UI" panose="020B0502040204020203" pitchFamily="34" charset="0"/>
                <a:cs typeface="Segoe UI" panose="020B0502040204020203" pitchFamily="34" charset="0"/>
              </a:rPr>
              <a:t>ثالثًا: وسائل الاتصال المرئية الملاحظة أو المصورة</a:t>
            </a:r>
            <a:endParaRPr lang="ar-JO" sz="2000" b="1" dirty="0">
              <a:solidFill>
                <a:srgbClr val="000000"/>
              </a:solidFill>
              <a:effectLst/>
              <a:latin typeface="Segoe UI" panose="020B0502040204020203" pitchFamily="34" charset="0"/>
              <a:ea typeface="Simplified Arabic" panose="02020603050405020304" pitchFamily="18" charset="-78"/>
              <a:cs typeface="Segoe UI" panose="020B0502040204020203" pitchFamily="34" charset="0"/>
            </a:endParaRPr>
          </a:p>
          <a:p>
            <a:pPr algn="ctr" rtl="1"/>
            <a:endParaRPr lang="ar-JO" sz="1100" b="1" dirty="0">
              <a:solidFill>
                <a:srgbClr val="000000"/>
              </a:solidFill>
              <a:latin typeface="Segoe UI" panose="020B0502040204020203" pitchFamily="34" charset="0"/>
              <a:ea typeface="Simplified Arabic" panose="02020603050405020304" pitchFamily="18" charset="-78"/>
              <a:cs typeface="Segoe UI" panose="020B0502040204020203" pitchFamily="34" charset="0"/>
            </a:endParaRPr>
          </a:p>
          <a:p>
            <a:pPr algn="r" rtl="1">
              <a:lnSpc>
                <a:spcPct val="150000"/>
              </a:lnSpc>
            </a:pPr>
            <a:r>
              <a:rPr lang="ar-YE" sz="1600" b="0" i="0" u="none" strike="noStrike" baseline="0" dirty="0">
                <a:solidFill>
                  <a:srgbClr val="0D0D0D"/>
                </a:solidFill>
                <a:latin typeface="Segoe UI" panose="020B0502040204020203" pitchFamily="34" charset="0"/>
                <a:cs typeface="Segoe UI" panose="020B0502040204020203" pitchFamily="34" charset="0"/>
              </a:rPr>
              <a:t>يعبر عن الاتصال</a:t>
            </a:r>
            <a:r>
              <a:rPr lang="ar-JO" sz="1600" dirty="0">
                <a:solidFill>
                  <a:srgbClr val="0D0D0D"/>
                </a:solidFill>
                <a:latin typeface="Segoe UI" panose="020B0502040204020203" pitchFamily="34" charset="0"/>
                <a:cs typeface="Segoe UI" panose="020B0502040204020203" pitchFamily="34" charset="0"/>
              </a:rPr>
              <a:t> </a:t>
            </a:r>
            <a:r>
              <a:rPr lang="ar-YE" sz="1600" b="0" i="0" u="none" strike="noStrike" baseline="0" dirty="0">
                <a:solidFill>
                  <a:srgbClr val="0D0D0D"/>
                </a:solidFill>
                <a:latin typeface="Segoe UI" panose="020B0502040204020203" pitchFamily="34" charset="0"/>
                <a:cs typeface="Segoe UI" panose="020B0502040204020203" pitchFamily="34" charset="0"/>
              </a:rPr>
              <a:t>المصور بالصور أو اللوحات أو الملصقات أو الأفلام، أما الملاحظة</a:t>
            </a:r>
            <a:r>
              <a:rPr lang="ar-JO" sz="1600" b="0" i="0" u="none" strike="noStrike" baseline="0" dirty="0">
                <a:solidFill>
                  <a:srgbClr val="0D0D0D"/>
                </a:solidFill>
                <a:latin typeface="Segoe UI" panose="020B0502040204020203" pitchFamily="34" charset="0"/>
                <a:cs typeface="Segoe UI" panose="020B0502040204020203" pitchFamily="34" charset="0"/>
              </a:rPr>
              <a:t> والمرئية </a:t>
            </a:r>
            <a:r>
              <a:rPr lang="ar-YE" sz="1600" b="0" i="0" u="none" strike="noStrike" baseline="0" dirty="0">
                <a:solidFill>
                  <a:srgbClr val="0D0D0D"/>
                </a:solidFill>
                <a:latin typeface="Segoe UI" panose="020B0502040204020203" pitchFamily="34" charset="0"/>
                <a:cs typeface="Segoe UI" panose="020B0502040204020203" pitchFamily="34" charset="0"/>
              </a:rPr>
              <a:t>فهي رؤية الأعمال أو الظواهر وتصلح هذه الوسيلة إذا كانت الحركة أو العمل أو الظاهرة</a:t>
            </a:r>
            <a:r>
              <a:rPr lang="ar-JO" sz="1600" b="0" i="0" u="none" strike="noStrike" baseline="0" dirty="0">
                <a:solidFill>
                  <a:srgbClr val="0D0D0D"/>
                </a:solidFill>
                <a:latin typeface="Segoe UI" panose="020B0502040204020203" pitchFamily="34" charset="0"/>
                <a:cs typeface="Segoe UI" panose="020B0502040204020203" pitchFamily="34" charset="0"/>
              </a:rPr>
              <a:t> </a:t>
            </a:r>
            <a:r>
              <a:rPr lang="ar-YE" sz="1600" b="0" i="0" u="none" strike="noStrike" baseline="0" dirty="0">
                <a:solidFill>
                  <a:srgbClr val="0D0D0D"/>
                </a:solidFill>
                <a:latin typeface="Segoe UI" panose="020B0502040204020203" pitchFamily="34" charset="0"/>
                <a:cs typeface="Segoe UI" panose="020B0502040204020203" pitchFamily="34" charset="0"/>
              </a:rPr>
              <a:t>دون كلام.</a:t>
            </a:r>
            <a:endParaRPr lang="ar-JO" sz="1600" b="0" i="0" u="none" strike="noStrike" baseline="0" dirty="0">
              <a:solidFill>
                <a:srgbClr val="0D0D0D"/>
              </a:solidFill>
              <a:latin typeface="Segoe UI" panose="020B0502040204020203" pitchFamily="34" charset="0"/>
              <a:cs typeface="Segoe UI" panose="020B0502040204020203" pitchFamily="34" charset="0"/>
            </a:endParaRPr>
          </a:p>
          <a:p>
            <a:pPr algn="r" rtl="1"/>
            <a:endParaRPr lang="ar-YE" sz="1600" b="0" i="0" u="sng" strike="noStrike" baseline="0" dirty="0">
              <a:solidFill>
                <a:srgbClr val="0D0D0D"/>
              </a:solidFill>
              <a:latin typeface="Segoe UI" panose="020B0502040204020203" pitchFamily="34" charset="0"/>
              <a:cs typeface="Segoe UI" panose="020B0502040204020203" pitchFamily="34" charset="0"/>
            </a:endParaRPr>
          </a:p>
          <a:p>
            <a:pPr algn="r" rtl="1"/>
            <a:r>
              <a:rPr lang="ar-YE" b="1" u="sng" dirty="0">
                <a:solidFill>
                  <a:srgbClr val="0D0D0D"/>
                </a:solidFill>
                <a:latin typeface="Segoe UI" panose="020B0502040204020203" pitchFamily="34" charset="0"/>
                <a:cs typeface="Segoe UI" panose="020B0502040204020203" pitchFamily="34" charset="0"/>
              </a:rPr>
              <a:t>ويتوقف اختيار إحدى الوسائل السابقة </a:t>
            </a:r>
            <a:r>
              <a:rPr lang="ar-JO" b="1" u="sng" dirty="0">
                <a:solidFill>
                  <a:srgbClr val="0D0D0D"/>
                </a:solidFill>
                <a:latin typeface="Segoe UI" panose="020B0502040204020203" pitchFamily="34" charset="0"/>
                <a:cs typeface="Segoe UI" panose="020B0502040204020203" pitchFamily="34" charset="0"/>
              </a:rPr>
              <a:t>أو </a:t>
            </a:r>
            <a:r>
              <a:rPr lang="ar-YE" b="1" u="sng" dirty="0">
                <a:solidFill>
                  <a:srgbClr val="0D0D0D"/>
                </a:solidFill>
                <a:latin typeface="Segoe UI" panose="020B0502040204020203" pitchFamily="34" charset="0"/>
                <a:cs typeface="Segoe UI" panose="020B0502040204020203" pitchFamily="34" charset="0"/>
              </a:rPr>
              <a:t>بعضها على عدة عوامل من أهمها </a:t>
            </a:r>
            <a:r>
              <a:rPr lang="ar-JO" b="1" u="sng" dirty="0">
                <a:solidFill>
                  <a:srgbClr val="0D0D0D"/>
                </a:solidFill>
                <a:latin typeface="Segoe UI" panose="020B0502040204020203" pitchFamily="34" charset="0"/>
                <a:cs typeface="Segoe UI" panose="020B0502040204020203" pitchFamily="34" charset="0"/>
              </a:rPr>
              <a:t>:</a:t>
            </a:r>
          </a:p>
          <a:p>
            <a:pPr algn="r" rtl="1"/>
            <a:endParaRPr lang="ar-JO" sz="1600" b="1" i="0" u="sng" strike="noStrike" baseline="0" dirty="0">
              <a:solidFill>
                <a:srgbClr val="0D0D0D"/>
              </a:solidFill>
              <a:latin typeface="Segoe UI" panose="020B0502040204020203" pitchFamily="34" charset="0"/>
              <a:cs typeface="Segoe UI" panose="020B0502040204020203" pitchFamily="34" charset="0"/>
            </a:endParaRPr>
          </a:p>
          <a:p>
            <a:pPr algn="r" rtl="1">
              <a:lnSpc>
                <a:spcPct val="150000"/>
              </a:lnSpc>
            </a:pPr>
            <a:r>
              <a:rPr lang="ar-JO" sz="1600" dirty="0">
                <a:solidFill>
                  <a:srgbClr val="0D0D0D"/>
                </a:solidFill>
                <a:latin typeface="Segoe UI" panose="020B0502040204020203" pitchFamily="34" charset="0"/>
                <a:cs typeface="Segoe UI" panose="020B0502040204020203" pitchFamily="34" charset="0"/>
              </a:rPr>
              <a:t>- </a:t>
            </a:r>
            <a:r>
              <a:rPr lang="ar-YE" sz="1600" b="0" i="0" u="none" strike="noStrike" baseline="0" dirty="0">
                <a:solidFill>
                  <a:srgbClr val="0D0D0D"/>
                </a:solidFill>
                <a:latin typeface="Segoe UI" panose="020B0502040204020203" pitchFamily="34" charset="0"/>
                <a:cs typeface="Segoe UI" panose="020B0502040204020203" pitchFamily="34" charset="0"/>
              </a:rPr>
              <a:t>التكلفة المادية</a:t>
            </a:r>
            <a:r>
              <a:rPr lang="ar-JO" sz="1600" b="0" i="0" u="none" strike="noStrike" baseline="0" dirty="0">
                <a:solidFill>
                  <a:srgbClr val="0D0D0D"/>
                </a:solidFill>
                <a:latin typeface="Segoe UI" panose="020B0502040204020203" pitchFamily="34" charset="0"/>
                <a:cs typeface="Segoe UI" panose="020B0502040204020203" pitchFamily="34" charset="0"/>
              </a:rPr>
              <a:t> </a:t>
            </a:r>
            <a:r>
              <a:rPr lang="ar-YE" sz="1600" b="0" i="0" u="none" strike="noStrike" baseline="0" dirty="0">
                <a:solidFill>
                  <a:srgbClr val="0D0D0D"/>
                </a:solidFill>
                <a:latin typeface="Segoe UI" panose="020B0502040204020203" pitchFamily="34" charset="0"/>
                <a:cs typeface="Segoe UI" panose="020B0502040204020203" pitchFamily="34" charset="0"/>
              </a:rPr>
              <a:t>أو المعنوية للوسيلة، </a:t>
            </a:r>
            <a:endParaRPr lang="ar-JO" sz="1600" b="0" i="0" u="none" strike="noStrike" baseline="0" dirty="0">
              <a:solidFill>
                <a:srgbClr val="0D0D0D"/>
              </a:solidFill>
              <a:latin typeface="Segoe UI" panose="020B0502040204020203" pitchFamily="34" charset="0"/>
              <a:cs typeface="Segoe UI" panose="020B0502040204020203" pitchFamily="34" charset="0"/>
            </a:endParaRPr>
          </a:p>
          <a:p>
            <a:pPr algn="r" rtl="1">
              <a:lnSpc>
                <a:spcPct val="150000"/>
              </a:lnSpc>
            </a:pPr>
            <a:r>
              <a:rPr lang="ar-JO" sz="1600" dirty="0">
                <a:solidFill>
                  <a:srgbClr val="0D0D0D"/>
                </a:solidFill>
                <a:latin typeface="Segoe UI" panose="020B0502040204020203" pitchFamily="34" charset="0"/>
                <a:cs typeface="Segoe UI" panose="020B0502040204020203" pitchFamily="34" charset="0"/>
              </a:rPr>
              <a:t>- </a:t>
            </a:r>
            <a:r>
              <a:rPr lang="ar-YE" sz="1600" b="0" i="0" u="none" strike="noStrike" baseline="0" dirty="0">
                <a:solidFill>
                  <a:srgbClr val="0D0D0D"/>
                </a:solidFill>
                <a:latin typeface="Segoe UI" panose="020B0502040204020203" pitchFamily="34" charset="0"/>
                <a:cs typeface="Segoe UI" panose="020B0502040204020203" pitchFamily="34" charset="0"/>
              </a:rPr>
              <a:t>والتوقيت المناسب للاستخدام أو الاستعمال، </a:t>
            </a:r>
            <a:endParaRPr lang="ar-JO" sz="1600" b="0" i="0" u="none" strike="noStrike" baseline="0" dirty="0">
              <a:solidFill>
                <a:srgbClr val="0D0D0D"/>
              </a:solidFill>
              <a:latin typeface="Segoe UI" panose="020B0502040204020203" pitchFamily="34" charset="0"/>
              <a:cs typeface="Segoe UI" panose="020B0502040204020203" pitchFamily="34" charset="0"/>
            </a:endParaRPr>
          </a:p>
          <a:p>
            <a:pPr algn="r" rtl="1">
              <a:lnSpc>
                <a:spcPct val="150000"/>
              </a:lnSpc>
            </a:pPr>
            <a:r>
              <a:rPr lang="ar-JO" sz="1600" dirty="0">
                <a:solidFill>
                  <a:srgbClr val="0D0D0D"/>
                </a:solidFill>
                <a:latin typeface="Segoe UI" panose="020B0502040204020203" pitchFamily="34" charset="0"/>
                <a:cs typeface="Segoe UI" panose="020B0502040204020203" pitchFamily="34" charset="0"/>
              </a:rPr>
              <a:t>-</a:t>
            </a:r>
            <a:r>
              <a:rPr lang="ar-YE" sz="1600" b="0" i="0" u="none" strike="noStrike" baseline="0" dirty="0">
                <a:solidFill>
                  <a:srgbClr val="0D0D0D"/>
                </a:solidFill>
                <a:latin typeface="Segoe UI" panose="020B0502040204020203" pitchFamily="34" charset="0"/>
                <a:cs typeface="Segoe UI" panose="020B0502040204020203" pitchFamily="34" charset="0"/>
              </a:rPr>
              <a:t>ودرجة السرية المطلوبة في</a:t>
            </a:r>
            <a:r>
              <a:rPr lang="ar-JO" sz="1600" b="0" i="0" u="none" strike="noStrike" baseline="0" dirty="0">
                <a:solidFill>
                  <a:srgbClr val="0D0D0D"/>
                </a:solidFill>
                <a:latin typeface="Segoe UI" panose="020B0502040204020203" pitchFamily="34" charset="0"/>
                <a:cs typeface="Segoe UI" panose="020B0502040204020203" pitchFamily="34" charset="0"/>
              </a:rPr>
              <a:t> </a:t>
            </a:r>
            <a:r>
              <a:rPr lang="ar-YE" sz="1600" b="0" i="0" u="none" strike="noStrike" baseline="0" dirty="0">
                <a:solidFill>
                  <a:srgbClr val="0D0D0D"/>
                </a:solidFill>
                <a:latin typeface="Segoe UI" panose="020B0502040204020203" pitchFamily="34" charset="0"/>
                <a:cs typeface="Segoe UI" panose="020B0502040204020203" pitchFamily="34" charset="0"/>
              </a:rPr>
              <a:t>المعلومات </a:t>
            </a:r>
            <a:endParaRPr lang="ar-JO" sz="1600" b="0" i="0" u="none" strike="noStrike" baseline="0" dirty="0">
              <a:solidFill>
                <a:srgbClr val="0D0D0D"/>
              </a:solidFill>
              <a:latin typeface="Segoe UI" panose="020B0502040204020203" pitchFamily="34" charset="0"/>
              <a:cs typeface="Segoe UI" panose="020B0502040204020203" pitchFamily="34" charset="0"/>
            </a:endParaRPr>
          </a:p>
          <a:p>
            <a:pPr algn="r" rtl="1">
              <a:lnSpc>
                <a:spcPct val="150000"/>
              </a:lnSpc>
            </a:pPr>
            <a:r>
              <a:rPr lang="ar-JO" sz="1600" dirty="0">
                <a:solidFill>
                  <a:srgbClr val="0D0D0D"/>
                </a:solidFill>
                <a:latin typeface="Segoe UI" panose="020B0502040204020203" pitchFamily="34" charset="0"/>
                <a:cs typeface="Segoe UI" panose="020B0502040204020203" pitchFamily="34" charset="0"/>
              </a:rPr>
              <a:t>-</a:t>
            </a:r>
            <a:r>
              <a:rPr lang="ar-YE" sz="1600" b="0" i="0" u="none" strike="noStrike" baseline="0" dirty="0">
                <a:solidFill>
                  <a:srgbClr val="0D0D0D"/>
                </a:solidFill>
                <a:latin typeface="Segoe UI" panose="020B0502040204020203" pitchFamily="34" charset="0"/>
                <a:cs typeface="Segoe UI" panose="020B0502040204020203" pitchFamily="34" charset="0"/>
              </a:rPr>
              <a:t>وعدد الأشخاص المطلوب الاتصال بهم.</a:t>
            </a:r>
            <a:endParaRPr lang="ar-JO" sz="1600" b="0" i="0" u="none" strike="noStrike" baseline="0" dirty="0">
              <a:solidFill>
                <a:srgbClr val="0D0D0D"/>
              </a:solidFill>
              <a:latin typeface="Segoe UI" panose="020B0502040204020203" pitchFamily="34" charset="0"/>
              <a:cs typeface="Segoe UI" panose="020B0502040204020203" pitchFamily="34" charset="0"/>
            </a:endParaRPr>
          </a:p>
          <a:p>
            <a:pPr algn="r" rtl="1">
              <a:lnSpc>
                <a:spcPct val="150000"/>
              </a:lnSpc>
            </a:pPr>
            <a:r>
              <a:rPr lang="ar-JO" sz="1600" b="1" i="0" u="sng" strike="noStrike" baseline="0" dirty="0">
                <a:solidFill>
                  <a:srgbClr val="0D0D0D"/>
                </a:solidFill>
                <a:latin typeface="Segoe UI" panose="020B0502040204020203" pitchFamily="34" charset="0"/>
                <a:cs typeface="Segoe UI" panose="020B0502040204020203" pitchFamily="34" charset="0"/>
              </a:rPr>
              <a:t>*ملاحظة</a:t>
            </a:r>
            <a:r>
              <a:rPr lang="ar-JO" sz="1600" b="0" i="0" u="none" strike="noStrike" baseline="0" dirty="0">
                <a:solidFill>
                  <a:srgbClr val="0D0D0D"/>
                </a:solidFill>
                <a:latin typeface="Segoe UI" panose="020B0502040204020203" pitchFamily="34" charset="0"/>
                <a:cs typeface="Segoe UI" panose="020B0502040204020203" pitchFamily="34" charset="0"/>
              </a:rPr>
              <a:t>: سعت المنظمات إلى إدخال وسائل الاتصال الحديثة التي تعتمد على التكنولوجيا والرقمنة ووسائل التواصل الاجتماعي وشبكة الانترنت مما سهل وصول الرسائل وزاد من فاعليتها خاصة أنه يمكن الدمج بين عدة وسائل للاتصال</a:t>
            </a:r>
          </a:p>
          <a:p>
            <a:pPr algn="r" rtl="1">
              <a:lnSpc>
                <a:spcPct val="150000"/>
              </a:lnSpc>
            </a:pPr>
            <a:endParaRPr lang="ar-YE" sz="1600" b="0" i="0" u="none" strike="noStrike" baseline="0" dirty="0">
              <a:solidFill>
                <a:srgbClr val="0D0D0D"/>
              </a:solidFill>
              <a:latin typeface="Segoe UI" panose="020B0502040204020203" pitchFamily="34" charset="0"/>
              <a:cs typeface="Segoe UI" panose="020B0502040204020203" pitchFamily="34" charset="0"/>
            </a:endParaRPr>
          </a:p>
          <a:p>
            <a:pPr algn="l"/>
            <a:endParaRPr lang="ar-JO" sz="2000" b="1" dirty="0">
              <a:solidFill>
                <a:srgbClr val="000000"/>
              </a:solidFill>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rgbClr val="000000"/>
              </a:solidFill>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rgbClr val="000000"/>
              </a:solidFill>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rgbClr val="000000"/>
              </a:solidFill>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rgbClr val="000000"/>
              </a:solidFill>
              <a:effectLst/>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4D016589-3994-C0B2-D74C-8274956F6C45}"/>
              </a:ext>
            </a:extLst>
          </p:cNvPr>
          <p:cNvSpPr txBox="1"/>
          <p:nvPr/>
        </p:nvSpPr>
        <p:spPr>
          <a:xfrm>
            <a:off x="4282152" y="843714"/>
            <a:ext cx="4039737" cy="369332"/>
          </a:xfrm>
          <a:prstGeom prst="rect">
            <a:avLst/>
          </a:prstGeom>
          <a:noFill/>
        </p:spPr>
        <p:txBody>
          <a:bodyPr wrap="square" rtlCol="0">
            <a:spAutoFit/>
          </a:bodyPr>
          <a:lstStyle/>
          <a:p>
            <a:r>
              <a:rPr lang="ar-JO" dirty="0">
                <a:solidFill>
                  <a:srgbClr val="00B0F0"/>
                </a:solidFill>
                <a:latin typeface="Segoe UI" panose="020B0502040204020203" pitchFamily="34" charset="0"/>
                <a:cs typeface="Segoe UI" panose="020B0502040204020203" pitchFamily="34" charset="0"/>
              </a:rPr>
              <a:t>وسائل  الاتصال التنظيمي</a:t>
            </a:r>
            <a:endParaRPr lang="en-US"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58027532"/>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953719" y="1474948"/>
            <a:ext cx="10696602" cy="45209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ar-JO" sz="1600" dirty="0">
              <a:solidFill>
                <a:srgbClr val="000000"/>
              </a:solidFill>
              <a:latin typeface="Segoe UI" panose="020B0502040204020203" pitchFamily="34" charset="0"/>
              <a:cs typeface="Segoe UI" panose="020B0502040204020203" pitchFamily="34" charset="0"/>
            </a:endParaRPr>
          </a:p>
          <a:p>
            <a:pPr algn="r"/>
            <a:r>
              <a:rPr lang="ar-JO" sz="1600" dirty="0">
                <a:solidFill>
                  <a:srgbClr val="00B0F0"/>
                </a:solidFill>
                <a:latin typeface="Segoe UI" panose="020B0502040204020203" pitchFamily="34" charset="0"/>
                <a:cs typeface="Segoe UI" panose="020B0502040204020203" pitchFamily="34" charset="0"/>
              </a:rPr>
              <a:t>الاتصال التنظيمي الرسمي</a:t>
            </a:r>
            <a:endParaRPr lang="ar-YE" sz="1600" dirty="0">
              <a:solidFill>
                <a:srgbClr val="00B0F0"/>
              </a:solidFill>
              <a:latin typeface="Segoe UI" panose="020B0502040204020203" pitchFamily="34" charset="0"/>
              <a:cs typeface="Segoe UI" panose="020B0502040204020203" pitchFamily="34" charset="0"/>
            </a:endParaRPr>
          </a:p>
          <a:p>
            <a:pPr algn="r" rtl="1">
              <a:lnSpc>
                <a:spcPct val="150000"/>
              </a:lnSpc>
            </a:pPr>
            <a:r>
              <a:rPr lang="ar-JO" sz="1600" b="0" i="0" u="none" strike="noStrike" baseline="0" dirty="0">
                <a:solidFill>
                  <a:schemeClr val="tx1"/>
                </a:solidFill>
                <a:latin typeface="Segoe UI" panose="020B0502040204020203" pitchFamily="34" charset="0"/>
                <a:cs typeface="Segoe UI" panose="020B0502040204020203" pitchFamily="34" charset="0"/>
              </a:rPr>
              <a:t>ويقصد بالاتصال التنظيمي الرسمي </a:t>
            </a:r>
            <a:r>
              <a:rPr lang="ar-YE" sz="1600" b="0" i="0" u="none" strike="noStrike" baseline="0" dirty="0">
                <a:solidFill>
                  <a:schemeClr val="tx1"/>
                </a:solidFill>
                <a:latin typeface="Segoe UI" panose="020B0502040204020203" pitchFamily="34" charset="0"/>
                <a:cs typeface="Segoe UI" panose="020B0502040204020203" pitchFamily="34" charset="0"/>
              </a:rPr>
              <a:t> </a:t>
            </a:r>
            <a:r>
              <a:rPr lang="ar-JO" sz="1600" b="0" i="0" u="none" strike="noStrike" baseline="0" dirty="0">
                <a:solidFill>
                  <a:schemeClr val="tx1"/>
                </a:solidFill>
                <a:latin typeface="Segoe UI" panose="020B0502040204020203" pitchFamily="34" charset="0"/>
                <a:cs typeface="Segoe UI" panose="020B0502040204020203" pitchFamily="34" charset="0"/>
              </a:rPr>
              <a:t>:</a:t>
            </a:r>
            <a:r>
              <a:rPr lang="ar-YE" sz="1600" b="0" i="0" u="none" strike="noStrike" baseline="0" dirty="0">
                <a:solidFill>
                  <a:schemeClr val="tx1"/>
                </a:solidFill>
                <a:latin typeface="Segoe UI" panose="020B0502040204020203" pitchFamily="34" charset="0"/>
                <a:cs typeface="Segoe UI" panose="020B0502040204020203" pitchFamily="34" charset="0"/>
              </a:rPr>
              <a:t>الاتصال الذي يتم في المنظمات المختلفة ويكون خاضعا في</a:t>
            </a:r>
            <a:r>
              <a:rPr lang="ar-JO" sz="1600" dirty="0">
                <a:solidFill>
                  <a:schemeClr val="tx1"/>
                </a:solidFill>
                <a:latin typeface="Segoe UI" panose="020B0502040204020203" pitchFamily="34" charset="0"/>
                <a:cs typeface="Segoe UI" panose="020B0502040204020203" pitchFamily="34" charset="0"/>
              </a:rPr>
              <a:t> </a:t>
            </a:r>
            <a:r>
              <a:rPr lang="ar-YE" sz="1600" b="0" i="0" u="none" strike="noStrike" baseline="0" dirty="0">
                <a:solidFill>
                  <a:schemeClr val="tx1"/>
                </a:solidFill>
                <a:latin typeface="Segoe UI" panose="020B0502040204020203" pitchFamily="34" charset="0"/>
                <a:cs typeface="Segoe UI" panose="020B0502040204020203" pitchFamily="34" charset="0"/>
              </a:rPr>
              <a:t>مساراته وقنواته للاعتبارات التي تحددها القوانين والأنظمة واللوائح والقواعد العامة السارية في هذه</a:t>
            </a:r>
            <a:r>
              <a:rPr lang="ar-JO" sz="1600" b="0" i="0" u="none" strike="noStrike" baseline="0" dirty="0">
                <a:solidFill>
                  <a:schemeClr val="tx1"/>
                </a:solidFill>
                <a:latin typeface="Segoe UI" panose="020B0502040204020203" pitchFamily="34" charset="0"/>
                <a:cs typeface="Segoe UI" panose="020B0502040204020203" pitchFamily="34" charset="0"/>
              </a:rPr>
              <a:t> ا</a:t>
            </a:r>
            <a:r>
              <a:rPr lang="ar-YE" sz="1600" b="0" i="0" u="none" strike="noStrike" baseline="0" dirty="0">
                <a:solidFill>
                  <a:schemeClr val="tx1"/>
                </a:solidFill>
                <a:latin typeface="Segoe UI" panose="020B0502040204020203" pitchFamily="34" charset="0"/>
                <a:cs typeface="Segoe UI" panose="020B0502040204020203" pitchFamily="34" charset="0"/>
              </a:rPr>
              <a:t>المنظمات.</a:t>
            </a:r>
            <a:endParaRPr lang="ar-JO" sz="1600" b="0" i="0" u="none" strike="noStrike" baseline="0" dirty="0">
              <a:solidFill>
                <a:schemeClr val="tx1"/>
              </a:solidFill>
              <a:latin typeface="Segoe UI" panose="020B0502040204020203" pitchFamily="34" charset="0"/>
              <a:cs typeface="Segoe UI" panose="020B0502040204020203" pitchFamily="34" charset="0"/>
            </a:endParaRPr>
          </a:p>
          <a:p>
            <a:pPr algn="r" rtl="1">
              <a:lnSpc>
                <a:spcPct val="150000"/>
              </a:lnSpc>
            </a:pPr>
            <a:endParaRPr lang="ar-JO" sz="1600" b="0" i="0" u="none" strike="noStrike" baseline="0" dirty="0">
              <a:solidFill>
                <a:schemeClr val="tx1"/>
              </a:solidFill>
              <a:latin typeface="Segoe UI" panose="020B0502040204020203" pitchFamily="34" charset="0"/>
              <a:cs typeface="Segoe UI" panose="020B0502040204020203" pitchFamily="34" charset="0"/>
            </a:endParaRPr>
          </a:p>
          <a:p>
            <a:pPr algn="r" rtl="1"/>
            <a:r>
              <a:rPr lang="ar-JO" sz="1600" b="0" i="0" u="sng" strike="noStrike" baseline="0" dirty="0">
                <a:solidFill>
                  <a:schemeClr val="tx1"/>
                </a:solidFill>
                <a:latin typeface="Segoe UI" panose="020B0502040204020203" pitchFamily="34" charset="0"/>
                <a:cs typeface="Segoe UI" panose="020B0502040204020203" pitchFamily="34" charset="0"/>
              </a:rPr>
              <a:t>ويتضح الاتصال الرسمي </a:t>
            </a:r>
            <a:r>
              <a:rPr lang="ar-YE" sz="1600" b="0" i="0" u="sng" strike="noStrike" baseline="0" dirty="0">
                <a:solidFill>
                  <a:schemeClr val="tx1"/>
                </a:solidFill>
                <a:latin typeface="Segoe UI" panose="020B0502040204020203" pitchFamily="34" charset="0"/>
                <a:cs typeface="Segoe UI" panose="020B0502040204020203" pitchFamily="34" charset="0"/>
              </a:rPr>
              <a:t>في </a:t>
            </a:r>
            <a:r>
              <a:rPr lang="ar-JO" sz="1600" b="0" i="0" u="sng" strike="noStrike" baseline="0" dirty="0">
                <a:solidFill>
                  <a:schemeClr val="tx1"/>
                </a:solidFill>
                <a:latin typeface="Segoe UI" panose="020B0502040204020203" pitchFamily="34" charset="0"/>
                <a:cs typeface="Segoe UI" panose="020B0502040204020203" pitchFamily="34" charset="0"/>
              </a:rPr>
              <a:t>عدة</a:t>
            </a:r>
            <a:r>
              <a:rPr lang="ar-YE" sz="1600" b="0" i="0" u="sng" strike="noStrike" baseline="0" dirty="0">
                <a:solidFill>
                  <a:schemeClr val="tx1"/>
                </a:solidFill>
                <a:latin typeface="Segoe UI" panose="020B0502040204020203" pitchFamily="34" charset="0"/>
                <a:cs typeface="Segoe UI" panose="020B0502040204020203" pitchFamily="34" charset="0"/>
              </a:rPr>
              <a:t> أشكال (اتجاهات) أساسية</a:t>
            </a:r>
            <a:r>
              <a:rPr lang="ar-JO" sz="1600" b="0" i="0" u="sng" strike="noStrike" baseline="0" dirty="0">
                <a:solidFill>
                  <a:schemeClr val="tx1"/>
                </a:solidFill>
                <a:latin typeface="Segoe UI" panose="020B0502040204020203" pitchFamily="34" charset="0"/>
                <a:cs typeface="Segoe UI" panose="020B0502040204020203" pitchFamily="34" charset="0"/>
              </a:rPr>
              <a:t> </a:t>
            </a:r>
            <a:r>
              <a:rPr lang="ar-YE" sz="1600" b="0" i="0" u="sng" strike="noStrike" baseline="0" dirty="0">
                <a:solidFill>
                  <a:schemeClr val="tx1"/>
                </a:solidFill>
                <a:latin typeface="Segoe UI" panose="020B0502040204020203" pitchFamily="34" charset="0"/>
                <a:cs typeface="Segoe UI" panose="020B0502040204020203" pitchFamily="34" charset="0"/>
              </a:rPr>
              <a:t>تمر من خلالها العملية الاتصالية</a:t>
            </a:r>
            <a:r>
              <a:rPr lang="ar-JO" sz="1600" b="0" i="0" u="sng" strike="noStrike" baseline="0" dirty="0">
                <a:solidFill>
                  <a:schemeClr val="tx1"/>
                </a:solidFill>
                <a:latin typeface="Segoe UI" panose="020B0502040204020203" pitchFamily="34" charset="0"/>
                <a:cs typeface="Segoe UI" panose="020B0502040204020203" pitchFamily="34" charset="0"/>
              </a:rPr>
              <a:t> ومنها</a:t>
            </a:r>
            <a:r>
              <a:rPr lang="ar-YE" sz="1600" b="0" i="0" u="sng" strike="noStrike" baseline="0" dirty="0">
                <a:solidFill>
                  <a:schemeClr val="tx1"/>
                </a:solidFill>
                <a:latin typeface="Segoe UI" panose="020B0502040204020203" pitchFamily="34" charset="0"/>
                <a:cs typeface="Segoe UI" panose="020B0502040204020203" pitchFamily="34" charset="0"/>
              </a:rPr>
              <a:t>:</a:t>
            </a:r>
            <a:endParaRPr lang="ar-JO" sz="1600" b="0" i="0" u="sng" strike="noStrike" baseline="0" dirty="0">
              <a:solidFill>
                <a:schemeClr val="tx1"/>
              </a:solidFill>
              <a:latin typeface="Segoe UI" panose="020B0502040204020203" pitchFamily="34" charset="0"/>
              <a:cs typeface="Segoe UI" panose="020B0502040204020203" pitchFamily="34" charset="0"/>
            </a:endParaRPr>
          </a:p>
          <a:p>
            <a:pPr algn="r" rtl="1"/>
            <a:endParaRPr lang="ar-JO" sz="1600" u="sng" dirty="0">
              <a:solidFill>
                <a:schemeClr val="tx1"/>
              </a:solidFill>
              <a:latin typeface="Segoe UI" panose="020B0502040204020203" pitchFamily="34" charset="0"/>
              <a:cs typeface="Segoe UI" panose="020B0502040204020203" pitchFamily="34" charset="0"/>
            </a:endParaRPr>
          </a:p>
          <a:p>
            <a:pPr algn="r" rtl="1"/>
            <a:endParaRPr lang="ar-JO" sz="1600" b="0" i="0" u="sng" strike="noStrike" baseline="0" dirty="0">
              <a:solidFill>
                <a:schemeClr val="tx1"/>
              </a:solidFill>
              <a:latin typeface="Segoe UI" panose="020B0502040204020203" pitchFamily="34" charset="0"/>
              <a:cs typeface="Segoe UI" panose="020B0502040204020203" pitchFamily="34" charset="0"/>
            </a:endParaRPr>
          </a:p>
          <a:p>
            <a:pPr algn="r" rtl="1"/>
            <a:endParaRPr lang="ar-JO" sz="1600" u="sng" dirty="0">
              <a:solidFill>
                <a:schemeClr val="tx1"/>
              </a:solidFill>
              <a:latin typeface="Segoe UI" panose="020B0502040204020203" pitchFamily="34" charset="0"/>
              <a:cs typeface="Segoe UI" panose="020B0502040204020203" pitchFamily="34" charset="0"/>
            </a:endParaRPr>
          </a:p>
          <a:p>
            <a:pPr algn="r" rtl="1"/>
            <a:endParaRPr lang="ar-JO" sz="1600" b="0" i="0" u="sng" strike="noStrike" baseline="0" dirty="0">
              <a:solidFill>
                <a:schemeClr val="tx1"/>
              </a:solidFill>
              <a:latin typeface="Segoe UI" panose="020B0502040204020203" pitchFamily="34" charset="0"/>
              <a:cs typeface="Segoe UI" panose="020B0502040204020203" pitchFamily="34" charset="0"/>
            </a:endParaRPr>
          </a:p>
          <a:p>
            <a:pPr algn="r" rtl="1"/>
            <a:endParaRPr lang="ar-JO" sz="1600" b="0" i="0" u="sng" strike="noStrike" baseline="0" dirty="0">
              <a:solidFill>
                <a:schemeClr val="tx1"/>
              </a:solidFill>
              <a:latin typeface="Segoe UI" panose="020B0502040204020203" pitchFamily="34" charset="0"/>
              <a:cs typeface="Segoe UI" panose="020B0502040204020203" pitchFamily="34" charset="0"/>
            </a:endParaRPr>
          </a:p>
          <a:p>
            <a:pPr algn="r" rtl="1"/>
            <a:endParaRPr lang="ar-JO" sz="1600" b="0" i="0" u="sng" strike="noStrike" baseline="0" dirty="0">
              <a:solidFill>
                <a:schemeClr val="tx1"/>
              </a:solidFill>
              <a:latin typeface="Segoe UI" panose="020B0502040204020203" pitchFamily="34" charset="0"/>
              <a:cs typeface="Segoe UI" panose="020B0502040204020203" pitchFamily="34" charset="0"/>
            </a:endParaRPr>
          </a:p>
          <a:p>
            <a:pPr algn="r" rtl="1"/>
            <a:endParaRPr lang="ar-JO" sz="1600" u="sng" dirty="0">
              <a:solidFill>
                <a:schemeClr val="tx1"/>
              </a:solidFill>
              <a:effectLst/>
              <a:latin typeface="Segoe UI" panose="020B0502040204020203" pitchFamily="34" charset="0"/>
              <a:cs typeface="Segoe UI" panose="020B0502040204020203" pitchFamily="34" charset="0"/>
            </a:endParaRPr>
          </a:p>
          <a:p>
            <a:pPr algn="r" rtl="1"/>
            <a:endParaRPr lang="ar-JO" sz="1600" b="0" i="0" u="sng" dirty="0">
              <a:solidFill>
                <a:schemeClr val="tx1"/>
              </a:solidFill>
              <a:effectLst/>
              <a:latin typeface="Segoe UI" panose="020B0502040204020203" pitchFamily="34" charset="0"/>
              <a:cs typeface="Segoe UI" panose="020B0502040204020203" pitchFamily="34" charset="0"/>
            </a:endParaRPr>
          </a:p>
          <a:p>
            <a:pPr algn="l" rtl="1"/>
            <a:r>
              <a:rPr lang="ar-JO" sz="2000" b="0" i="0" dirty="0">
                <a:solidFill>
                  <a:schemeClr val="tx1"/>
                </a:solidFill>
                <a:effectLst/>
                <a:latin typeface="Segoe UI" panose="020B0502040204020203" pitchFamily="34" charset="0"/>
                <a:cs typeface="Segoe UI" panose="020B0502040204020203" pitchFamily="34" charset="0"/>
              </a:rPr>
              <a:t>   </a:t>
            </a:r>
            <a:endParaRPr lang="ar-YE" sz="2000" b="0" i="0" dirty="0">
              <a:solidFill>
                <a:schemeClr val="tx1"/>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161D2066-6137-6A5C-BE7F-B382FFCBB82C}"/>
              </a:ext>
            </a:extLst>
          </p:cNvPr>
          <p:cNvSpPr txBox="1"/>
          <p:nvPr/>
        </p:nvSpPr>
        <p:spPr>
          <a:xfrm>
            <a:off x="4282152" y="843714"/>
            <a:ext cx="4039737" cy="369332"/>
          </a:xfrm>
          <a:prstGeom prst="rect">
            <a:avLst/>
          </a:prstGeom>
          <a:noFill/>
        </p:spPr>
        <p:txBody>
          <a:bodyPr wrap="square" rtlCol="0">
            <a:spAutoFit/>
          </a:bodyPr>
          <a:lstStyle/>
          <a:p>
            <a:r>
              <a:rPr lang="ar-JO" dirty="0">
                <a:solidFill>
                  <a:srgbClr val="00B0F0"/>
                </a:solidFill>
                <a:latin typeface="Segoe UI" panose="020B0502040204020203" pitchFamily="34" charset="0"/>
                <a:cs typeface="Segoe UI" panose="020B0502040204020203" pitchFamily="34" charset="0"/>
              </a:rPr>
              <a:t>أنواع  الاتصال التنظيمي</a:t>
            </a:r>
            <a:endParaRPr lang="en-US" dirty="0">
              <a:solidFill>
                <a:srgbClr val="00B0F0"/>
              </a:solidFill>
              <a:latin typeface="Segoe UI" panose="020B0502040204020203" pitchFamily="34" charset="0"/>
              <a:cs typeface="Segoe UI" panose="020B0502040204020203" pitchFamily="34" charset="0"/>
            </a:endParaRPr>
          </a:p>
        </p:txBody>
      </p:sp>
      <p:pic>
        <p:nvPicPr>
          <p:cNvPr id="6" name="Picture 5">
            <a:extLst>
              <a:ext uri="{FF2B5EF4-FFF2-40B4-BE49-F238E27FC236}">
                <a16:creationId xmlns:a16="http://schemas.microsoft.com/office/drawing/2014/main" xmlns="" id="{C60386A4-DF94-FD89-E7E7-75891CF204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29803" y="3725839"/>
            <a:ext cx="6100549" cy="2033516"/>
          </a:xfrm>
          <a:prstGeom prst="rect">
            <a:avLst/>
          </a:prstGeom>
        </p:spPr>
      </p:pic>
    </p:spTree>
    <p:extLst>
      <p:ext uri="{BB962C8B-B14F-4D97-AF65-F5344CB8AC3E}">
        <p14:creationId xmlns:p14="http://schemas.microsoft.com/office/powerpoint/2010/main" val="3738431553"/>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47699" y="1316495"/>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buAutoNum type="arabicParenR"/>
            </a:pPr>
            <a:endParaRPr lang="ar-JO" sz="1600" b="1" i="0" u="none" strike="noStrike" baseline="0" dirty="0">
              <a:solidFill>
                <a:schemeClr val="tx1"/>
              </a:solidFill>
              <a:latin typeface="Segoe UI" panose="020B0502040204020203" pitchFamily="34" charset="0"/>
              <a:cs typeface="Segoe UI" panose="020B0502040204020203" pitchFamily="34" charset="0"/>
            </a:endParaRPr>
          </a:p>
          <a:p>
            <a:pPr marL="342900" indent="-342900" algn="r" rtl="1">
              <a:buAutoNum type="arabicParenR"/>
            </a:pPr>
            <a:endParaRPr lang="ar-JO" sz="1600" b="1" dirty="0">
              <a:solidFill>
                <a:schemeClr val="tx1"/>
              </a:solidFill>
              <a:latin typeface="Segoe UI" panose="020B0502040204020203" pitchFamily="34" charset="0"/>
              <a:cs typeface="Segoe UI" panose="020B0502040204020203" pitchFamily="34" charset="0"/>
            </a:endParaRPr>
          </a:p>
          <a:p>
            <a:pPr marL="342900" indent="-342900" algn="r" rtl="1">
              <a:buAutoNum type="arabicParenR"/>
            </a:pPr>
            <a:endParaRPr lang="ar-JO" sz="1600" b="1" i="0" u="none" strike="noStrike" baseline="0" dirty="0">
              <a:solidFill>
                <a:schemeClr val="tx1"/>
              </a:solidFill>
              <a:latin typeface="Segoe UI" panose="020B0502040204020203" pitchFamily="34" charset="0"/>
              <a:cs typeface="Segoe UI" panose="020B0502040204020203" pitchFamily="34" charset="0"/>
            </a:endParaRPr>
          </a:p>
          <a:p>
            <a:pPr marL="342900" indent="-342900" algn="r" rtl="1">
              <a:buAutoNum type="arabicParenR"/>
            </a:pPr>
            <a:endParaRPr lang="ar-JO" sz="1600" b="1" dirty="0">
              <a:solidFill>
                <a:schemeClr val="tx1"/>
              </a:solidFill>
              <a:latin typeface="Segoe UI" panose="020B0502040204020203" pitchFamily="34" charset="0"/>
              <a:cs typeface="Segoe UI" panose="020B0502040204020203" pitchFamily="34" charset="0"/>
            </a:endParaRPr>
          </a:p>
          <a:p>
            <a:pPr marL="342900" indent="-342900" algn="r" rtl="1">
              <a:buAutoNum type="arabicParenR"/>
            </a:pPr>
            <a:r>
              <a:rPr lang="ar-JO" sz="1600" b="1" i="0" u="sng" strike="noStrike" baseline="0" dirty="0">
                <a:solidFill>
                  <a:srgbClr val="00B0F0"/>
                </a:solidFill>
                <a:latin typeface="Segoe UI" panose="020B0502040204020203" pitchFamily="34" charset="0"/>
                <a:cs typeface="Segoe UI" panose="020B0502040204020203" pitchFamily="34" charset="0"/>
              </a:rPr>
              <a:t>اتجاه الاتصال من الأعلى إلى الأسفل ( الهابط/ النازل )</a:t>
            </a:r>
            <a:r>
              <a:rPr lang="ar-YE" sz="1600" b="1" i="0" u="sng" strike="noStrike" baseline="0" dirty="0">
                <a:solidFill>
                  <a:srgbClr val="00B0F0"/>
                </a:solidFill>
                <a:latin typeface="Segoe UI" panose="020B0502040204020203" pitchFamily="34" charset="0"/>
                <a:cs typeface="Segoe UI" panose="020B0502040204020203" pitchFamily="34" charset="0"/>
              </a:rPr>
              <a:t> </a:t>
            </a:r>
            <a:r>
              <a:rPr lang="ar-YE" sz="1800" b="1" i="0" u="none" strike="noStrike" baseline="0" dirty="0">
                <a:latin typeface="Segoe UI" panose="020B0502040204020203" pitchFamily="34" charset="0"/>
                <a:cs typeface="Segoe UI" panose="020B0502040204020203" pitchFamily="34" charset="0"/>
              </a:rPr>
              <a:t>من </a:t>
            </a:r>
            <a:endParaRPr lang="ar-JO" sz="1800" b="1" i="0" u="none" strike="noStrike" baseline="0" dirty="0">
              <a:latin typeface="Segoe UI" panose="020B0502040204020203" pitchFamily="34" charset="0"/>
              <a:cs typeface="Segoe UI" panose="020B0502040204020203" pitchFamily="34" charset="0"/>
            </a:endParaRPr>
          </a:p>
          <a:p>
            <a:pPr algn="r" rtl="1"/>
            <a:r>
              <a:rPr lang="ar-YE" sz="1800" b="0" i="0" u="none" strike="noStrike" baseline="0" dirty="0">
                <a:solidFill>
                  <a:schemeClr val="tx1"/>
                </a:solidFill>
                <a:latin typeface="Segoe UI" panose="020B0502040204020203" pitchFamily="34" charset="0"/>
                <a:cs typeface="Segoe UI" panose="020B0502040204020203" pitchFamily="34" charset="0"/>
              </a:rPr>
              <a:t>أ</a:t>
            </a:r>
            <a:r>
              <a:rPr lang="ar-JO" sz="1800" b="0" i="0" u="none" strike="noStrike" baseline="0" dirty="0">
                <a:solidFill>
                  <a:schemeClr val="tx1"/>
                </a:solidFill>
                <a:latin typeface="Segoe UI" panose="020B0502040204020203" pitchFamily="34" charset="0"/>
                <a:cs typeface="Segoe UI" panose="020B0502040204020203" pitchFamily="34" charset="0"/>
              </a:rPr>
              <a:t>ويصدر من </a:t>
            </a:r>
            <a:r>
              <a:rPr lang="ar-YE" sz="1800" b="0" i="0" u="none" strike="noStrike" baseline="0" dirty="0">
                <a:solidFill>
                  <a:schemeClr val="tx1"/>
                </a:solidFill>
                <a:latin typeface="Segoe UI" panose="020B0502040204020203" pitchFamily="34" charset="0"/>
                <a:cs typeface="Segoe UI" panose="020B0502040204020203" pitchFamily="34" charset="0"/>
              </a:rPr>
              <a:t>الإدارة العليا للدنيا حيث تصل التوجيهات والمعلومات من المدير إلى المرؤوسين وتعتبر الاجتماعات الرسمية والقرارات ونشرات أهداف المنظمة من</a:t>
            </a:r>
            <a:r>
              <a:rPr lang="ar-JO" sz="1800" b="0" i="0" u="none" strike="noStrike" baseline="0" dirty="0">
                <a:solidFill>
                  <a:schemeClr val="tx1"/>
                </a:solidFill>
                <a:latin typeface="Segoe UI" panose="020B0502040204020203" pitchFamily="34" charset="0"/>
                <a:cs typeface="Segoe UI" panose="020B0502040204020203" pitchFamily="34" charset="0"/>
              </a:rPr>
              <a:t> </a:t>
            </a:r>
            <a:r>
              <a:rPr lang="ar-YE" sz="1800" b="0" i="0" u="none" strike="noStrike" baseline="0" dirty="0">
                <a:solidFill>
                  <a:schemeClr val="tx1"/>
                </a:solidFill>
                <a:latin typeface="Segoe UI" panose="020B0502040204020203" pitchFamily="34" charset="0"/>
                <a:cs typeface="Segoe UI" panose="020B0502040204020203" pitchFamily="34" charset="0"/>
              </a:rPr>
              <a:t>طرف الاتصال من أعلى لأسفل فهذا النوع من الاتصالات التنظيمية أساسي في أي منظمة. (العويسات،</a:t>
            </a:r>
          </a:p>
          <a:p>
            <a:pPr algn="r" rtl="1"/>
            <a:endParaRPr lang="ar-JO" sz="1800" b="0" i="0" u="none" strike="noStrike" baseline="0" dirty="0">
              <a:solidFill>
                <a:schemeClr val="tx1"/>
              </a:solidFill>
              <a:latin typeface="Segoe UI" panose="020B0502040204020203" pitchFamily="34" charset="0"/>
              <a:cs typeface="Segoe UI" panose="020B0502040204020203" pitchFamily="34" charset="0"/>
            </a:endParaRPr>
          </a:p>
          <a:p>
            <a:pPr algn="r" rtl="1"/>
            <a:r>
              <a:rPr lang="ar-YE" sz="1800" b="0" i="0" u="none" strike="noStrike" baseline="0" dirty="0">
                <a:solidFill>
                  <a:schemeClr val="tx1"/>
                </a:solidFill>
                <a:latin typeface="Segoe UI" panose="020B0502040204020203" pitchFamily="34" charset="0"/>
                <a:cs typeface="Segoe UI" panose="020B0502040204020203" pitchFamily="34" charset="0"/>
              </a:rPr>
              <a:t>ويتكون الاتصال الرأسي الهابط من مجموعة من العناصر </a:t>
            </a:r>
            <a:r>
              <a:rPr lang="ar-JO" sz="1800" b="0" i="0" u="none" strike="noStrike" baseline="0" dirty="0">
                <a:solidFill>
                  <a:schemeClr val="tx1"/>
                </a:solidFill>
                <a:latin typeface="Segoe UI" panose="020B0502040204020203" pitchFamily="34" charset="0"/>
                <a:cs typeface="Segoe UI" panose="020B0502040204020203" pitchFamily="34" charset="0"/>
              </a:rPr>
              <a:t>وهي</a:t>
            </a:r>
            <a:r>
              <a:rPr lang="ar-YE" sz="1800" b="0" i="0" u="none" strike="noStrike" baseline="0" dirty="0">
                <a:solidFill>
                  <a:schemeClr val="tx1"/>
                </a:solidFill>
                <a:latin typeface="Segoe UI" panose="020B0502040204020203" pitchFamily="34" charset="0"/>
                <a:cs typeface="Segoe UI" panose="020B0502040204020203" pitchFamily="34" charset="0"/>
              </a:rPr>
              <a:t>:</a:t>
            </a:r>
            <a:endParaRPr lang="ar-JO" sz="1800" b="0" i="0" u="none" strike="noStrike" baseline="0" dirty="0">
              <a:solidFill>
                <a:schemeClr val="tx1"/>
              </a:solidFill>
              <a:latin typeface="Segoe UI" panose="020B0502040204020203" pitchFamily="34" charset="0"/>
              <a:cs typeface="Segoe UI" panose="020B0502040204020203" pitchFamily="34" charset="0"/>
            </a:endParaRPr>
          </a:p>
          <a:p>
            <a:pPr algn="r" rtl="1"/>
            <a:endParaRPr lang="ar-YE" sz="1800" b="0" i="0" u="none" strike="noStrike" baseline="0" dirty="0">
              <a:solidFill>
                <a:schemeClr val="tx1"/>
              </a:solidFill>
              <a:latin typeface="Segoe UI" panose="020B0502040204020203" pitchFamily="34" charset="0"/>
              <a:cs typeface="Segoe UI" panose="020B0502040204020203" pitchFamily="34" charset="0"/>
            </a:endParaRPr>
          </a:p>
          <a:p>
            <a:pPr algn="r" rtl="1"/>
            <a:r>
              <a:rPr lang="ar-JO" sz="1800" b="0" i="0" u="none" strike="noStrike" baseline="0" dirty="0">
                <a:solidFill>
                  <a:schemeClr val="tx1"/>
                </a:solidFill>
                <a:latin typeface="Segoe UI" panose="020B0502040204020203" pitchFamily="34" charset="0"/>
                <a:cs typeface="Segoe UI" panose="020B0502040204020203" pitchFamily="34" charset="0"/>
              </a:rPr>
              <a:t>-</a:t>
            </a:r>
            <a:r>
              <a:rPr lang="ar-YE" sz="1800" b="1" i="0" u="none" strike="noStrike" baseline="0" dirty="0">
                <a:solidFill>
                  <a:schemeClr val="tx1"/>
                </a:solidFill>
                <a:latin typeface="Segoe UI" panose="020B0502040204020203" pitchFamily="34" charset="0"/>
                <a:cs typeface="Segoe UI" panose="020B0502040204020203" pitchFamily="34" charset="0"/>
              </a:rPr>
              <a:t>تعليمات الوظيفة: </a:t>
            </a:r>
            <a:r>
              <a:rPr lang="ar-YE" sz="1800" b="0" i="0" u="none" strike="noStrike" baseline="0" dirty="0">
                <a:solidFill>
                  <a:schemeClr val="tx1"/>
                </a:solidFill>
                <a:latin typeface="Segoe UI" panose="020B0502040204020203" pitchFamily="34" charset="0"/>
                <a:cs typeface="Segoe UI" panose="020B0502040204020203" pitchFamily="34" charset="0"/>
              </a:rPr>
              <a:t>حيث يوضح الرؤساء للمرؤوسين جميع ما يتعلق</a:t>
            </a:r>
            <a:r>
              <a:rPr lang="ar-JO" sz="1800" b="0" i="0" u="none" strike="noStrike" baseline="0" dirty="0">
                <a:solidFill>
                  <a:schemeClr val="tx1"/>
                </a:solidFill>
                <a:latin typeface="Segoe UI" panose="020B0502040204020203" pitchFamily="34" charset="0"/>
                <a:cs typeface="Segoe UI" panose="020B0502040204020203" pitchFamily="34" charset="0"/>
              </a:rPr>
              <a:t> ب</a:t>
            </a:r>
            <a:r>
              <a:rPr lang="ar-YE" sz="1800" b="0" i="0" u="none" strike="noStrike" baseline="0" dirty="0">
                <a:solidFill>
                  <a:schemeClr val="tx1"/>
                </a:solidFill>
                <a:latin typeface="Segoe UI" panose="020B0502040204020203" pitchFamily="34" charset="0"/>
                <a:cs typeface="Segoe UI" panose="020B0502040204020203" pitchFamily="34" charset="0"/>
              </a:rPr>
              <a:t>التعليمات الوظيفية</a:t>
            </a:r>
            <a:r>
              <a:rPr lang="ar-JO" sz="1800" b="0" i="0" u="none" strike="noStrike" baseline="0" dirty="0">
                <a:solidFill>
                  <a:schemeClr val="tx1"/>
                </a:solidFill>
                <a:latin typeface="Segoe UI" panose="020B0502040204020203" pitchFamily="34" charset="0"/>
                <a:cs typeface="Segoe UI" panose="020B0502040204020203" pitchFamily="34" charset="0"/>
              </a:rPr>
              <a:t> (التوصيف الوظيفي)</a:t>
            </a:r>
          </a:p>
          <a:p>
            <a:pPr algn="r" rtl="1"/>
            <a:endParaRPr lang="ar-YE" sz="1800" b="0" i="0" u="none" strike="noStrike" baseline="0" dirty="0">
              <a:solidFill>
                <a:schemeClr val="tx1"/>
              </a:solidFill>
              <a:latin typeface="Segoe UI" panose="020B0502040204020203" pitchFamily="34" charset="0"/>
              <a:cs typeface="Segoe UI" panose="020B0502040204020203" pitchFamily="34" charset="0"/>
            </a:endParaRPr>
          </a:p>
          <a:p>
            <a:pPr algn="r" rtl="1"/>
            <a:r>
              <a:rPr lang="ar-JO" sz="1800" b="1" i="0" u="none" strike="noStrike" baseline="0" dirty="0">
                <a:solidFill>
                  <a:schemeClr val="tx1"/>
                </a:solidFill>
                <a:latin typeface="Segoe UI" panose="020B0502040204020203" pitchFamily="34" charset="0"/>
                <a:cs typeface="Segoe UI" panose="020B0502040204020203" pitchFamily="34" charset="0"/>
              </a:rPr>
              <a:t>-</a:t>
            </a:r>
            <a:r>
              <a:rPr lang="ar-YE" sz="1800" b="1" i="0" u="none" strike="noStrike" baseline="0" dirty="0">
                <a:solidFill>
                  <a:schemeClr val="tx1"/>
                </a:solidFill>
                <a:latin typeface="Segoe UI" panose="020B0502040204020203" pitchFamily="34" charset="0"/>
                <a:cs typeface="Segoe UI" panose="020B0502040204020203" pitchFamily="34" charset="0"/>
              </a:rPr>
              <a:t>التبرير: </a:t>
            </a:r>
            <a:r>
              <a:rPr lang="ar-JO" sz="1800" b="0" i="0" u="none" strike="noStrike" baseline="0" dirty="0">
                <a:solidFill>
                  <a:schemeClr val="tx1"/>
                </a:solidFill>
                <a:latin typeface="Segoe UI" panose="020B0502040204020203" pitchFamily="34" charset="0"/>
                <a:cs typeface="Segoe UI" panose="020B0502040204020203" pitchFamily="34" charset="0"/>
              </a:rPr>
              <a:t>من خلال تبرير التعليمات والقرارات وسبب اتخاذها وتتضمن نظرته للعاملين بنظرة إيجابية أم سلبية.</a:t>
            </a:r>
          </a:p>
          <a:p>
            <a:pPr algn="r" rtl="1"/>
            <a:endParaRPr lang="ar-JO" sz="1800" b="0" i="0" u="none" strike="noStrike" baseline="0" dirty="0">
              <a:solidFill>
                <a:schemeClr val="tx1"/>
              </a:solidFill>
              <a:latin typeface="Segoe UI" panose="020B0502040204020203" pitchFamily="34" charset="0"/>
              <a:cs typeface="Segoe UI" panose="020B0502040204020203" pitchFamily="34" charset="0"/>
            </a:endParaRPr>
          </a:p>
          <a:p>
            <a:pPr algn="r" rtl="1"/>
            <a:r>
              <a:rPr lang="ar-JO" dirty="0">
                <a:solidFill>
                  <a:schemeClr val="tx1"/>
                </a:solidFill>
                <a:latin typeface="Segoe UI" panose="020B0502040204020203" pitchFamily="34" charset="0"/>
                <a:cs typeface="Segoe UI" panose="020B0502040204020203" pitchFamily="34" charset="0"/>
              </a:rPr>
              <a:t>- </a:t>
            </a:r>
            <a:r>
              <a:rPr lang="ar-JO" b="1" dirty="0">
                <a:solidFill>
                  <a:schemeClr val="tx1"/>
                </a:solidFill>
                <a:latin typeface="Segoe UI" panose="020B0502040204020203" pitchFamily="34" charset="0"/>
                <a:cs typeface="Segoe UI" panose="020B0502040204020203" pitchFamily="34" charset="0"/>
              </a:rPr>
              <a:t>فلسفة القيادة </a:t>
            </a:r>
            <a:r>
              <a:rPr lang="ar-JO" dirty="0">
                <a:solidFill>
                  <a:schemeClr val="tx1"/>
                </a:solidFill>
                <a:latin typeface="Segoe UI" panose="020B0502040204020203" pitchFamily="34" charset="0"/>
                <a:cs typeface="Segoe UI" panose="020B0502040204020203" pitchFamily="34" charset="0"/>
              </a:rPr>
              <a:t>أو الإدارة وأفكارها ومعتقداتها</a:t>
            </a:r>
          </a:p>
          <a:p>
            <a:pPr algn="r" rtl="1"/>
            <a:r>
              <a:rPr lang="ar-JO" dirty="0">
                <a:solidFill>
                  <a:schemeClr val="tx1"/>
                </a:solidFill>
                <a:latin typeface="Segoe UI" panose="020B0502040204020203" pitchFamily="34" charset="0"/>
                <a:cs typeface="Segoe UI" panose="020B0502040204020203" pitchFamily="34" charset="0"/>
              </a:rPr>
              <a:t>- </a:t>
            </a:r>
            <a:r>
              <a:rPr lang="ar-JO" b="1" dirty="0">
                <a:solidFill>
                  <a:schemeClr val="tx1"/>
                </a:solidFill>
                <a:latin typeface="Segoe UI" panose="020B0502040204020203" pitchFamily="34" charset="0"/>
                <a:cs typeface="Segoe UI" panose="020B0502040204020203" pitchFamily="34" charset="0"/>
              </a:rPr>
              <a:t>المساءلة</a:t>
            </a:r>
          </a:p>
          <a:p>
            <a:pPr algn="r" rtl="1"/>
            <a:r>
              <a:rPr lang="ar-JO" b="1" dirty="0">
                <a:solidFill>
                  <a:schemeClr val="tx1"/>
                </a:solidFill>
                <a:latin typeface="Segoe UI" panose="020B0502040204020203" pitchFamily="34" charset="0"/>
                <a:cs typeface="Segoe UI" panose="020B0502040204020203" pitchFamily="34" charset="0"/>
              </a:rPr>
              <a:t>- معلومات</a:t>
            </a:r>
          </a:p>
          <a:p>
            <a:pPr algn="r" rtl="1"/>
            <a:endParaRPr lang="ar-JO" sz="1600" dirty="0">
              <a:solidFill>
                <a:schemeClr val="tx1"/>
              </a:solidFill>
              <a:latin typeface="Segoe UI" panose="020B0502040204020203" pitchFamily="34" charset="0"/>
              <a:cs typeface="Segoe UI" panose="020B0502040204020203" pitchFamily="34" charset="0"/>
            </a:endParaRPr>
          </a:p>
          <a:p>
            <a:pPr algn="r" rtl="1"/>
            <a:endParaRPr lang="ar-YE" sz="1600" b="1" i="0" dirty="0">
              <a:solidFill>
                <a:schemeClr val="tx1"/>
              </a:solidFill>
              <a:effectLst/>
              <a:latin typeface="Segoe UI" panose="020B0502040204020203" pitchFamily="34" charset="0"/>
              <a:cs typeface="Segoe UI" panose="020B0502040204020203" pitchFamily="34" charset="0"/>
            </a:endParaRPr>
          </a:p>
          <a:p>
            <a:pPr algn="r"/>
            <a:endParaRPr lang="ar-JO" sz="2000" b="0" i="0" dirty="0">
              <a:solidFill>
                <a:srgbClr val="000000"/>
              </a:solidFill>
              <a:effectLst/>
              <a:latin typeface="Segoe UI" panose="020B0502040204020203" pitchFamily="34" charset="0"/>
              <a:cs typeface="Segoe UI" panose="020B0502040204020203" pitchFamily="34" charset="0"/>
            </a:endParaRPr>
          </a:p>
          <a:p>
            <a:pPr algn="r"/>
            <a:r>
              <a:rPr lang="ar-JO" sz="2000" b="0" i="0" dirty="0">
                <a:solidFill>
                  <a:srgbClr val="000000"/>
                </a:solidFill>
                <a:effectLst/>
                <a:latin typeface="Segoe UI" panose="020B0502040204020203" pitchFamily="34" charset="0"/>
                <a:cs typeface="Segoe UI" panose="020B0502040204020203" pitchFamily="34" charset="0"/>
              </a:rPr>
              <a:t>   </a:t>
            </a:r>
            <a:endParaRPr lang="ar-YE" sz="2000" b="0" i="0" dirty="0">
              <a:solidFill>
                <a:srgbClr val="000000"/>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7B8B486B-2D3F-9E59-00EE-4132C3EC1971}"/>
              </a:ext>
            </a:extLst>
          </p:cNvPr>
          <p:cNvSpPr txBox="1"/>
          <p:nvPr/>
        </p:nvSpPr>
        <p:spPr>
          <a:xfrm>
            <a:off x="4664289" y="763126"/>
            <a:ext cx="4039737" cy="369332"/>
          </a:xfrm>
          <a:prstGeom prst="rect">
            <a:avLst/>
          </a:prstGeom>
          <a:noFill/>
        </p:spPr>
        <p:txBody>
          <a:bodyPr wrap="square" rtlCol="0">
            <a:spAutoFit/>
          </a:bodyPr>
          <a:lstStyle/>
          <a:p>
            <a:r>
              <a:rPr lang="ar-JO" dirty="0">
                <a:solidFill>
                  <a:srgbClr val="00B0F0"/>
                </a:solidFill>
                <a:latin typeface="Segoe UI" panose="020B0502040204020203" pitchFamily="34" charset="0"/>
                <a:cs typeface="Segoe UI" panose="020B0502040204020203" pitchFamily="34" charset="0"/>
              </a:rPr>
              <a:t>أنواع  الاتصال التنظيمي</a:t>
            </a:r>
            <a:endParaRPr lang="en-US" dirty="0">
              <a:solidFill>
                <a:srgbClr val="00B0F0"/>
              </a:solidFill>
              <a:latin typeface="Segoe UI" panose="020B0502040204020203" pitchFamily="34" charset="0"/>
              <a:cs typeface="Segoe UI" panose="020B0502040204020203" pitchFamily="34" charset="0"/>
            </a:endParaRPr>
          </a:p>
        </p:txBody>
      </p:sp>
      <p:pic>
        <p:nvPicPr>
          <p:cNvPr id="7" name="Picture 6">
            <a:extLst>
              <a:ext uri="{FF2B5EF4-FFF2-40B4-BE49-F238E27FC236}">
                <a16:creationId xmlns:a16="http://schemas.microsoft.com/office/drawing/2014/main" xmlns="" id="{B87C9C4E-A486-49E7-8648-26C86FD23F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7653" y="4805547"/>
            <a:ext cx="2385231" cy="1381125"/>
          </a:xfrm>
          <a:prstGeom prst="rect">
            <a:avLst/>
          </a:prstGeom>
        </p:spPr>
      </p:pic>
      <p:sp>
        <p:nvSpPr>
          <p:cNvPr id="8" name="TextBox 7">
            <a:extLst>
              <a:ext uri="{FF2B5EF4-FFF2-40B4-BE49-F238E27FC236}">
                <a16:creationId xmlns:a16="http://schemas.microsoft.com/office/drawing/2014/main" xmlns="" id="{8368A723-B07F-578C-9B5D-043481C28EDE}"/>
              </a:ext>
            </a:extLst>
          </p:cNvPr>
          <p:cNvSpPr txBox="1"/>
          <p:nvPr/>
        </p:nvSpPr>
        <p:spPr>
          <a:xfrm>
            <a:off x="2388358" y="4681182"/>
            <a:ext cx="1241946" cy="1505490"/>
          </a:xfrm>
          <a:prstGeom prst="rect">
            <a:avLst/>
          </a:prstGeom>
          <a:solidFill>
            <a:schemeClr val="bg1"/>
          </a:solidFill>
        </p:spPr>
        <p:txBody>
          <a:bodyPr wrap="square" rtlCol="0">
            <a:spAutoFit/>
          </a:bodyPr>
          <a:lstStyle/>
          <a:p>
            <a:endParaRPr lang="en-US" dirty="0"/>
          </a:p>
        </p:txBody>
      </p:sp>
      <mc:AlternateContent xmlns:mc="http://schemas.openxmlformats.org/markup-compatibility/2006" xmlns:p14="http://schemas.microsoft.com/office/powerpoint/2010/main">
        <mc:Choice Requires="p14">
          <p:contentPart p14:bwMode="auto" r:id="rId4">
            <p14:nvContentPartPr>
              <p14:cNvPr id="4" name="Ink 3">
                <a:extLst>
                  <a:ext uri="{FF2B5EF4-FFF2-40B4-BE49-F238E27FC236}">
                    <a16:creationId xmlns:a16="http://schemas.microsoft.com/office/drawing/2014/main" xmlns="" id="{363DE919-B409-8600-4907-7CD56DDFC444}"/>
                  </a:ext>
                </a:extLst>
              </p14:cNvPr>
              <p14:cNvContentPartPr/>
              <p14:nvPr/>
            </p14:nvContentPartPr>
            <p14:xfrm>
              <a:off x="1571760" y="4670280"/>
              <a:ext cx="294840" cy="491400"/>
            </p14:xfrm>
          </p:contentPart>
        </mc:Choice>
        <mc:Fallback xmlns="">
          <p:pic>
            <p:nvPicPr>
              <p:cNvPr id="4" name="Ink 3">
                <a:extLst>
                  <a:ext uri="{FF2B5EF4-FFF2-40B4-BE49-F238E27FC236}">
                    <a16:creationId xmlns:a16="http://schemas.microsoft.com/office/drawing/2014/main" id="{363DE919-B409-8600-4907-7CD56DDFC444}"/>
                  </a:ext>
                </a:extLst>
              </p:cNvPr>
              <p:cNvPicPr/>
              <p:nvPr/>
            </p:nvPicPr>
            <p:blipFill>
              <a:blip r:embed="rId5"/>
              <a:stretch>
                <a:fillRect/>
              </a:stretch>
            </p:blipFill>
            <p:spPr>
              <a:xfrm>
                <a:off x="1562400" y="4660920"/>
                <a:ext cx="313560" cy="510120"/>
              </a:xfrm>
              <a:prstGeom prst="rect">
                <a:avLst/>
              </a:prstGeom>
            </p:spPr>
          </p:pic>
        </mc:Fallback>
      </mc:AlternateContent>
    </p:spTree>
    <p:extLst>
      <p:ext uri="{BB962C8B-B14F-4D97-AF65-F5344CB8AC3E}">
        <p14:creationId xmlns:p14="http://schemas.microsoft.com/office/powerpoint/2010/main" val="2580375174"/>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155869"/>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0" marR="0" algn="ctr" rtl="1">
              <a:lnSpc>
                <a:spcPct val="107000"/>
              </a:lnSpc>
              <a:spcBef>
                <a:spcPts val="0"/>
              </a:spcBef>
              <a:spcAft>
                <a:spcPts val="800"/>
              </a:spcAft>
            </a:pPr>
            <a:r>
              <a:rPr lang="ar-JO" sz="1800" kern="100"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فوائد الاتصال من الأعلى إلى الأسفل</a:t>
            </a:r>
          </a:p>
          <a:p>
            <a:pPr marL="0" marR="0" algn="ctr" rtl="1">
              <a:lnSpc>
                <a:spcPct val="107000"/>
              </a:lnSpc>
              <a:spcBef>
                <a:spcPts val="0"/>
              </a:spcBef>
              <a:spcAft>
                <a:spcPts val="800"/>
              </a:spcAft>
            </a:pPr>
            <a:endParaRPr lang="ar-JO" sz="1800" kern="100" dirty="0">
              <a:solidFill>
                <a:srgbClr val="00B0F0"/>
              </a:solidFill>
              <a:effectLst/>
              <a:latin typeface="Alexandria ExtraBold" pitchFamily="2" charset="-78"/>
              <a:ea typeface="Calibri" panose="020F0502020204030204" pitchFamily="34" charset="0"/>
              <a:cs typeface="Alexandria ExtraBold" pitchFamily="2" charset="-78"/>
            </a:endParaRPr>
          </a:p>
          <a:p>
            <a:pPr marL="0" marR="0" algn="ctr" rtl="1">
              <a:lnSpc>
                <a:spcPct val="107000"/>
              </a:lnSpc>
              <a:spcBef>
                <a:spcPts val="0"/>
              </a:spcBef>
              <a:spcAft>
                <a:spcPts val="800"/>
              </a:spcAft>
            </a:pPr>
            <a:endParaRPr lang="ar-JO" kern="100" dirty="0">
              <a:solidFill>
                <a:srgbClr val="00B0F0"/>
              </a:solidFill>
              <a:latin typeface="Alexandria ExtraBold" pitchFamily="2" charset="-78"/>
              <a:ea typeface="Calibri" panose="020F0502020204030204" pitchFamily="34" charset="0"/>
              <a:cs typeface="Alexandria ExtraBold" pitchFamily="2" charset="-78"/>
            </a:endParaRPr>
          </a:p>
          <a:p>
            <a:pPr marL="0" marR="0" algn="ctr" rtl="1">
              <a:lnSpc>
                <a:spcPct val="107000"/>
              </a:lnSpc>
              <a:spcBef>
                <a:spcPts val="0"/>
              </a:spcBef>
              <a:spcAft>
                <a:spcPts val="800"/>
              </a:spcAft>
            </a:pPr>
            <a:endParaRPr lang="ar-JO" sz="1800" kern="100" dirty="0">
              <a:solidFill>
                <a:srgbClr val="00B0F0"/>
              </a:solidFill>
              <a:effectLst/>
              <a:latin typeface="Alexandria ExtraBold" pitchFamily="2" charset="-78"/>
              <a:ea typeface="Calibri" panose="020F0502020204030204" pitchFamily="34" charset="0"/>
              <a:cs typeface="Alexandria ExtraBold" pitchFamily="2" charset="-78"/>
            </a:endParaRPr>
          </a:p>
          <a:p>
            <a:pPr marL="0" marR="0" algn="ctr" rtl="1">
              <a:lnSpc>
                <a:spcPct val="107000"/>
              </a:lnSpc>
              <a:spcBef>
                <a:spcPts val="0"/>
              </a:spcBef>
              <a:spcAft>
                <a:spcPts val="800"/>
              </a:spcAft>
            </a:pPr>
            <a:endParaRPr lang="ar-JO" kern="100" dirty="0">
              <a:solidFill>
                <a:srgbClr val="00B0F0"/>
              </a:solidFill>
              <a:latin typeface="Alexandria ExtraBold" pitchFamily="2" charset="-78"/>
              <a:ea typeface="Calibri" panose="020F0502020204030204" pitchFamily="34" charset="0"/>
              <a:cs typeface="Alexandria ExtraBold" pitchFamily="2" charset="-78"/>
            </a:endParaRPr>
          </a:p>
          <a:p>
            <a:pPr marL="0" marR="0" algn="ctr" rtl="1">
              <a:lnSpc>
                <a:spcPct val="107000"/>
              </a:lnSpc>
              <a:spcBef>
                <a:spcPts val="0"/>
              </a:spcBef>
              <a:spcAft>
                <a:spcPts val="800"/>
              </a:spcAft>
            </a:pPr>
            <a:endParaRPr lang="ar-JO" sz="1800" kern="100" dirty="0">
              <a:solidFill>
                <a:srgbClr val="00B0F0"/>
              </a:solidFill>
              <a:effectLst/>
              <a:latin typeface="Alexandria ExtraBold" pitchFamily="2" charset="-78"/>
              <a:ea typeface="Calibri" panose="020F0502020204030204" pitchFamily="34" charset="0"/>
              <a:cs typeface="Alexandria ExtraBold" pitchFamily="2" charset="-78"/>
            </a:endParaRPr>
          </a:p>
          <a:p>
            <a:pPr marL="0" marR="0" algn="ctr" rtl="1">
              <a:lnSpc>
                <a:spcPct val="107000"/>
              </a:lnSpc>
              <a:spcBef>
                <a:spcPts val="0"/>
              </a:spcBef>
              <a:spcAft>
                <a:spcPts val="800"/>
              </a:spcAft>
            </a:pPr>
            <a:endParaRPr lang="ar-JO" kern="100" dirty="0">
              <a:solidFill>
                <a:srgbClr val="00B0F0"/>
              </a:solidFill>
              <a:latin typeface="Alexandria ExtraBold" pitchFamily="2" charset="-78"/>
              <a:ea typeface="Calibri" panose="020F0502020204030204" pitchFamily="34" charset="0"/>
              <a:cs typeface="Alexandria ExtraBold" pitchFamily="2" charset="-78"/>
            </a:endParaRPr>
          </a:p>
          <a:p>
            <a:pPr marL="0" marR="0" algn="ctr" rtl="1">
              <a:lnSpc>
                <a:spcPct val="107000"/>
              </a:lnSpc>
              <a:spcBef>
                <a:spcPts val="0"/>
              </a:spcBef>
              <a:spcAft>
                <a:spcPts val="800"/>
              </a:spcAft>
            </a:pPr>
            <a:endParaRPr lang="ar-JO" sz="1800" kern="100" dirty="0">
              <a:solidFill>
                <a:srgbClr val="00B0F0"/>
              </a:solidFill>
              <a:effectLst/>
              <a:latin typeface="Alexandria ExtraBold" pitchFamily="2" charset="-78"/>
              <a:ea typeface="Calibri" panose="020F0502020204030204" pitchFamily="34" charset="0"/>
              <a:cs typeface="Alexandria ExtraBold" pitchFamily="2" charset="-78"/>
            </a:endParaRPr>
          </a:p>
          <a:p>
            <a:pPr marL="0" marR="0" algn="ctr" rtl="1">
              <a:lnSpc>
                <a:spcPct val="107000"/>
              </a:lnSpc>
              <a:spcBef>
                <a:spcPts val="0"/>
              </a:spcBef>
              <a:spcAft>
                <a:spcPts val="800"/>
              </a:spcAft>
            </a:pPr>
            <a:endParaRPr lang="en-US" sz="1800" kern="100" dirty="0">
              <a:solidFill>
                <a:srgbClr val="00B0F0"/>
              </a:solidFill>
              <a:effectLst/>
              <a:latin typeface="Alexandria ExtraBold" pitchFamily="2" charset="-78"/>
              <a:ea typeface="Calibri" panose="020F0502020204030204" pitchFamily="34" charset="0"/>
              <a:cs typeface="Alexandria ExtraBold" pitchFamily="2" charset="-78"/>
            </a:endParaRPr>
          </a:p>
          <a:p>
            <a:pPr algn="r" rtl="1"/>
            <a:endParaRPr lang="ar-YE" sz="1600" b="1" i="0" dirty="0">
              <a:solidFill>
                <a:srgbClr val="000000"/>
              </a:solidFill>
              <a:effectLst/>
              <a:latin typeface="Cairo"/>
            </a:endParaRPr>
          </a:p>
          <a:p>
            <a:pPr algn="r"/>
            <a:endParaRPr lang="ar-JO" sz="2000" b="0" i="0" dirty="0">
              <a:solidFill>
                <a:srgbClr val="000000"/>
              </a:solidFill>
              <a:effectLst/>
              <a:latin typeface="Cairo"/>
            </a:endParaRPr>
          </a:p>
          <a:p>
            <a:pPr algn="r"/>
            <a:r>
              <a:rPr lang="ar-JO" sz="2000" b="0" i="0" dirty="0">
                <a:solidFill>
                  <a:srgbClr val="000000"/>
                </a:solidFill>
                <a:effectLst/>
                <a:latin typeface="Cairo"/>
              </a:rPr>
              <a:t>   </a:t>
            </a:r>
            <a:endParaRPr lang="ar-YE" sz="2000" b="0" i="0" dirty="0">
              <a:solidFill>
                <a:srgbClr val="000000"/>
              </a:solidFill>
              <a:effectLst/>
              <a:latin typeface="Cairo"/>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xmlns="" id="{31C2828D-F6D4-1F4E-F45E-AC92D9CAE1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75714" y="2047163"/>
            <a:ext cx="6550926" cy="3821373"/>
          </a:xfrm>
          <a:prstGeom prst="rect">
            <a:avLst/>
          </a:prstGeom>
        </p:spPr>
      </p:pic>
    </p:spTree>
    <p:extLst>
      <p:ext uri="{BB962C8B-B14F-4D97-AF65-F5344CB8AC3E}">
        <p14:creationId xmlns:p14="http://schemas.microsoft.com/office/powerpoint/2010/main" val="3228288367"/>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993378" y="1422454"/>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endParaRPr lang="ar-JO" sz="1800" b="1" i="0" u="sng" strike="noStrike" baseline="0" dirty="0">
              <a:solidFill>
                <a:srgbClr val="00B0F0"/>
              </a:solidFill>
              <a:latin typeface="Segoe UI" panose="020B0502040204020203" pitchFamily="34" charset="0"/>
              <a:cs typeface="Segoe UI" panose="020B0502040204020203" pitchFamily="34" charset="0"/>
            </a:endParaRPr>
          </a:p>
          <a:p>
            <a:pPr marL="0" marR="0" algn="just" rtl="1">
              <a:lnSpc>
                <a:spcPct val="107000"/>
              </a:lnSpc>
              <a:spcBef>
                <a:spcPts val="0"/>
              </a:spcBef>
              <a:spcAft>
                <a:spcPts val="800"/>
              </a:spcAft>
            </a:pPr>
            <a:r>
              <a:rPr lang="ar-JO" sz="1800" b="1" i="0" u="sng" strike="noStrike" baseline="0" dirty="0">
                <a:solidFill>
                  <a:srgbClr val="00B0F0"/>
                </a:solidFill>
                <a:latin typeface="Segoe UI" panose="020B0502040204020203" pitchFamily="34" charset="0"/>
                <a:cs typeface="Segoe UI" panose="020B0502040204020203" pitchFamily="34" charset="0"/>
              </a:rPr>
              <a:t>2) اتجاه الاتصال من الأسفل إلى الأعلى( الصاعد)</a:t>
            </a:r>
            <a:endParaRPr lang="ar-JO" sz="1800" b="1" i="0" u="sng" strike="noStrike" baseline="0" dirty="0">
              <a:solidFill>
                <a:schemeClr val="tx1"/>
              </a:solidFill>
              <a:latin typeface="Segoe UI" panose="020B0502040204020203" pitchFamily="34" charset="0"/>
              <a:cs typeface="Segoe UI" panose="020B0502040204020203" pitchFamily="34" charset="0"/>
            </a:endParaRPr>
          </a:p>
          <a:p>
            <a:pPr algn="r" rtl="1"/>
            <a:r>
              <a:rPr lang="ar-YE" sz="1800" b="0" i="0" u="none" strike="noStrike" baseline="0" dirty="0">
                <a:solidFill>
                  <a:schemeClr val="tx1"/>
                </a:solidFill>
                <a:latin typeface="Segoe UI" panose="020B0502040204020203" pitchFamily="34" charset="0"/>
                <a:cs typeface="Segoe UI" panose="020B0502040204020203" pitchFamily="34" charset="0"/>
              </a:rPr>
              <a:t>الاتصال حيث يبدأ من أدنى المستو</a:t>
            </a:r>
            <a:r>
              <a:rPr lang="ar-JO" sz="1800" b="0" i="0" u="none" strike="noStrike" baseline="0" dirty="0">
                <a:solidFill>
                  <a:schemeClr val="tx1"/>
                </a:solidFill>
                <a:latin typeface="Segoe UI" panose="020B0502040204020203" pitchFamily="34" charset="0"/>
                <a:cs typeface="Segoe UI" panose="020B0502040204020203" pitchFamily="34" charset="0"/>
              </a:rPr>
              <a:t>يا</a:t>
            </a:r>
            <a:r>
              <a:rPr lang="ar-YE" sz="1800" b="0" i="0" u="none" strike="noStrike" baseline="0" dirty="0">
                <a:solidFill>
                  <a:schemeClr val="tx1"/>
                </a:solidFill>
                <a:latin typeface="Segoe UI" panose="020B0502040204020203" pitchFamily="34" charset="0"/>
                <a:cs typeface="Segoe UI" panose="020B0502040204020203" pitchFamily="34" charset="0"/>
              </a:rPr>
              <a:t>ت الإدارية المختلفة من أسفل الهرم في الهيكل التنظيمي إلى أعلاه، لإدارية</a:t>
            </a:r>
            <a:r>
              <a:rPr lang="ar-JO" sz="1800" b="0" i="0" u="none" strike="noStrike" baseline="0" dirty="0">
                <a:solidFill>
                  <a:schemeClr val="tx1"/>
                </a:solidFill>
                <a:latin typeface="Segoe UI" panose="020B0502040204020203" pitchFamily="34" charset="0"/>
                <a:cs typeface="Segoe UI" panose="020B0502040204020203" pitchFamily="34" charset="0"/>
              </a:rPr>
              <a:t>، </a:t>
            </a:r>
            <a:r>
              <a:rPr lang="ar-YE" sz="1800" b="0" i="0" u="none" strike="noStrike" baseline="0" dirty="0">
                <a:solidFill>
                  <a:schemeClr val="tx1"/>
                </a:solidFill>
                <a:latin typeface="Segoe UI" panose="020B0502040204020203" pitchFamily="34" charset="0"/>
                <a:cs typeface="Segoe UI" panose="020B0502040204020203" pitchFamily="34" charset="0"/>
              </a:rPr>
              <a:t> </a:t>
            </a:r>
            <a:r>
              <a:rPr lang="ar-JO" sz="1800" b="0" i="0" u="none" strike="noStrike" baseline="0" dirty="0">
                <a:solidFill>
                  <a:schemeClr val="tx1"/>
                </a:solidFill>
                <a:latin typeface="Segoe UI" panose="020B0502040204020203" pitchFamily="34" charset="0"/>
                <a:cs typeface="Segoe UI" panose="020B0502040204020203" pitchFamily="34" charset="0"/>
              </a:rPr>
              <a:t> </a:t>
            </a:r>
            <a:r>
              <a:rPr lang="ar-YE" sz="1800" b="0" i="0" u="none" strike="noStrike" baseline="0" dirty="0">
                <a:solidFill>
                  <a:schemeClr val="tx1"/>
                </a:solidFill>
                <a:latin typeface="Segoe UI" panose="020B0502040204020203" pitchFamily="34" charset="0"/>
                <a:cs typeface="Segoe UI" panose="020B0502040204020203" pitchFamily="34" charset="0"/>
              </a:rPr>
              <a:t>والمعلومات التي يتم نقلها في صورة الاتصال الصاعد يمكن أن تكون معلومات عن العامل نفسه وأدائه</a:t>
            </a:r>
            <a:r>
              <a:rPr lang="ar-JO" sz="1800" b="0" i="0" u="none" strike="noStrike" baseline="0" dirty="0">
                <a:solidFill>
                  <a:schemeClr val="tx1"/>
                </a:solidFill>
                <a:latin typeface="Segoe UI" panose="020B0502040204020203" pitchFamily="34" charset="0"/>
                <a:cs typeface="Segoe UI" panose="020B0502040204020203" pitchFamily="34" charset="0"/>
              </a:rPr>
              <a:t> </a:t>
            </a:r>
            <a:r>
              <a:rPr lang="ar-YE" sz="1800" b="0" i="0" u="none" strike="noStrike" baseline="0" dirty="0">
                <a:solidFill>
                  <a:schemeClr val="tx1"/>
                </a:solidFill>
                <a:latin typeface="Segoe UI" panose="020B0502040204020203" pitchFamily="34" charset="0"/>
                <a:cs typeface="Segoe UI" panose="020B0502040204020203" pitchFamily="34" charset="0"/>
              </a:rPr>
              <a:t>ومشاكله ومعلومات حول السياسات والإجراءات التنظيمية وحول ما ينبغي القيام به وكيف يمكن أن يتم</a:t>
            </a:r>
            <a:r>
              <a:rPr lang="ar-JO" sz="1800" b="0" i="0" u="none" strike="noStrike" baseline="0" dirty="0">
                <a:solidFill>
                  <a:schemeClr val="tx1"/>
                </a:solidFill>
                <a:latin typeface="Segoe UI" panose="020B0502040204020203" pitchFamily="34" charset="0"/>
                <a:cs typeface="Segoe UI" panose="020B0502040204020203" pitchFamily="34" charset="0"/>
              </a:rPr>
              <a:t> </a:t>
            </a:r>
            <a:r>
              <a:rPr lang="ar-YE" sz="1800" b="0" i="0" u="none" strike="noStrike" baseline="0" dirty="0">
                <a:solidFill>
                  <a:schemeClr val="tx1"/>
                </a:solidFill>
                <a:latin typeface="Segoe UI" panose="020B0502040204020203" pitchFamily="34" charset="0"/>
                <a:cs typeface="Segoe UI" panose="020B0502040204020203" pitchFamily="34" charset="0"/>
              </a:rPr>
              <a:t>ذلك</a:t>
            </a:r>
            <a:r>
              <a:rPr lang="ar-JO" sz="1800" b="0" i="0" u="none" strike="noStrike" baseline="0" dirty="0">
                <a:solidFill>
                  <a:schemeClr val="tx1"/>
                </a:solidFill>
                <a:latin typeface="Segoe UI" panose="020B0502040204020203" pitchFamily="34" charset="0"/>
                <a:cs typeface="Segoe UI" panose="020B0502040204020203" pitchFamily="34" charset="0"/>
              </a:rPr>
              <a:t>.</a:t>
            </a:r>
          </a:p>
          <a:p>
            <a:pPr algn="r" rtl="1"/>
            <a:endParaRPr lang="ar-JO" sz="1800" b="0" i="0" u="none" strike="noStrike" baseline="0" dirty="0">
              <a:solidFill>
                <a:schemeClr val="tx1"/>
              </a:solidFill>
              <a:latin typeface="Segoe UI" panose="020B0502040204020203" pitchFamily="34" charset="0"/>
              <a:cs typeface="Segoe UI" panose="020B0502040204020203" pitchFamily="34" charset="0"/>
            </a:endParaRPr>
          </a:p>
          <a:p>
            <a:pPr algn="r" rtl="1"/>
            <a:r>
              <a:rPr lang="ar-YE" sz="1800" b="0" i="0" u="none" strike="noStrike" baseline="0" dirty="0">
                <a:solidFill>
                  <a:schemeClr val="tx1"/>
                </a:solidFill>
                <a:latin typeface="Segoe UI" panose="020B0502040204020203" pitchFamily="34" charset="0"/>
                <a:cs typeface="Segoe UI" panose="020B0502040204020203" pitchFamily="34" charset="0"/>
              </a:rPr>
              <a:t> </a:t>
            </a:r>
            <a:r>
              <a:rPr lang="ar-YE" sz="1800" b="1" i="0" u="sng" strike="noStrike" baseline="0" dirty="0">
                <a:solidFill>
                  <a:schemeClr val="tx1"/>
                </a:solidFill>
                <a:latin typeface="Segoe UI" panose="020B0502040204020203" pitchFamily="34" charset="0"/>
                <a:cs typeface="Segoe UI" panose="020B0502040204020203" pitchFamily="34" charset="0"/>
              </a:rPr>
              <a:t>ولكن يمكن القول إن هناك </a:t>
            </a:r>
            <a:r>
              <a:rPr lang="ar-JO" sz="1800" b="1" i="0" u="sng" strike="noStrike" baseline="0" dirty="0">
                <a:solidFill>
                  <a:schemeClr val="tx1"/>
                </a:solidFill>
                <a:latin typeface="Segoe UI" panose="020B0502040204020203" pitchFamily="34" charset="0"/>
                <a:cs typeface="Segoe UI" panose="020B0502040204020203" pitchFamily="34" charset="0"/>
              </a:rPr>
              <a:t>معيقات </a:t>
            </a:r>
            <a:r>
              <a:rPr lang="ar-YE" sz="1800" b="1" i="0" u="sng" strike="noStrike" baseline="0" dirty="0">
                <a:solidFill>
                  <a:schemeClr val="tx1"/>
                </a:solidFill>
                <a:latin typeface="Segoe UI" panose="020B0502040204020203" pitchFamily="34" charset="0"/>
                <a:cs typeface="Segoe UI" panose="020B0502040204020203" pitchFamily="34" charset="0"/>
              </a:rPr>
              <a:t>تواجه هذه النوع من الاتصال</a:t>
            </a:r>
            <a:r>
              <a:rPr lang="ar-JO" sz="1800" b="1" i="0" u="sng" strike="noStrike" baseline="0" dirty="0">
                <a:solidFill>
                  <a:schemeClr val="tx1"/>
                </a:solidFill>
                <a:latin typeface="Segoe UI" panose="020B0502040204020203" pitchFamily="34" charset="0"/>
                <a:cs typeface="Segoe UI" panose="020B0502040204020203" pitchFamily="34" charset="0"/>
              </a:rPr>
              <a:t>ات ومنها:</a:t>
            </a:r>
          </a:p>
          <a:p>
            <a:pPr algn="r" rtl="1">
              <a:lnSpc>
                <a:spcPct val="150000"/>
              </a:lnSpc>
            </a:pPr>
            <a:endParaRPr lang="ar-JO" sz="1800" b="1" i="0" u="sng" strike="noStrike" baseline="0" dirty="0">
              <a:solidFill>
                <a:schemeClr val="tx1"/>
              </a:solidFill>
              <a:latin typeface="Segoe UI" panose="020B0502040204020203" pitchFamily="34" charset="0"/>
              <a:cs typeface="Segoe UI" panose="020B0502040204020203" pitchFamily="34" charset="0"/>
            </a:endParaRPr>
          </a:p>
          <a:p>
            <a:pPr algn="r" rtl="1">
              <a:lnSpc>
                <a:spcPct val="150000"/>
              </a:lnSpc>
            </a:pPr>
            <a:r>
              <a:rPr lang="ar-JO" sz="1800" b="0" i="0" u="none" strike="noStrike" baseline="0" dirty="0">
                <a:solidFill>
                  <a:schemeClr val="tx1"/>
                </a:solidFill>
                <a:latin typeface="Segoe UI" panose="020B0502040204020203" pitchFamily="34" charset="0"/>
                <a:cs typeface="Segoe UI" panose="020B0502040204020203" pitchFamily="34" charset="0"/>
              </a:rPr>
              <a:t>-</a:t>
            </a:r>
            <a:r>
              <a:rPr lang="ar-YE" sz="1800" b="0" i="0" u="none" strike="noStrike" baseline="0" dirty="0">
                <a:solidFill>
                  <a:schemeClr val="tx1"/>
                </a:solidFill>
                <a:latin typeface="Segoe UI" panose="020B0502040204020203" pitchFamily="34" charset="0"/>
                <a:cs typeface="Segoe UI" panose="020B0502040204020203" pitchFamily="34" charset="0"/>
              </a:rPr>
              <a:t>بعد المسافة بين الإدارة والمستو</a:t>
            </a:r>
            <a:r>
              <a:rPr lang="ar-JO" sz="1800" b="0" i="0" u="none" strike="noStrike" baseline="0" dirty="0">
                <a:solidFill>
                  <a:schemeClr val="tx1"/>
                </a:solidFill>
                <a:latin typeface="Segoe UI" panose="020B0502040204020203" pitchFamily="34" charset="0"/>
                <a:cs typeface="Segoe UI" panose="020B0502040204020203" pitchFamily="34" charset="0"/>
              </a:rPr>
              <a:t>يات الدنيا</a:t>
            </a:r>
            <a:endParaRPr lang="ar-YE" sz="1800" b="0" i="0" u="none" strike="noStrike" baseline="0" dirty="0">
              <a:solidFill>
                <a:schemeClr val="tx1"/>
              </a:solidFill>
              <a:latin typeface="Segoe UI" panose="020B0502040204020203" pitchFamily="34" charset="0"/>
              <a:cs typeface="Segoe UI" panose="020B0502040204020203" pitchFamily="34" charset="0"/>
            </a:endParaRPr>
          </a:p>
          <a:p>
            <a:pPr algn="r" rtl="1">
              <a:lnSpc>
                <a:spcPct val="150000"/>
              </a:lnSpc>
            </a:pPr>
            <a:r>
              <a:rPr lang="ar-YE" sz="1800" b="0" i="0" u="none" strike="noStrike" baseline="0" dirty="0">
                <a:solidFill>
                  <a:schemeClr val="tx1"/>
                </a:solidFill>
                <a:latin typeface="Segoe UI" panose="020B0502040204020203" pitchFamily="34" charset="0"/>
                <a:cs typeface="Segoe UI" panose="020B0502040204020203" pitchFamily="34" charset="0"/>
              </a:rPr>
              <a:t>- تحريف المعلومات آو تشويهها أثناء نقلها إلى الأعلى.</a:t>
            </a:r>
          </a:p>
          <a:p>
            <a:pPr algn="r" rtl="1">
              <a:lnSpc>
                <a:spcPct val="150000"/>
              </a:lnSpc>
            </a:pPr>
            <a:r>
              <a:rPr lang="ar-YE" sz="1800" b="0" i="0" u="none" strike="noStrike" baseline="0" dirty="0">
                <a:solidFill>
                  <a:schemeClr val="tx1"/>
                </a:solidFill>
                <a:latin typeface="Segoe UI" panose="020B0502040204020203" pitchFamily="34" charset="0"/>
                <a:cs typeface="Segoe UI" panose="020B0502040204020203" pitchFamily="34" charset="0"/>
              </a:rPr>
              <a:t>- اتجاهات وقيم الرئيس أو المشرف.</a:t>
            </a:r>
          </a:p>
          <a:p>
            <a:pPr algn="r" rtl="1">
              <a:lnSpc>
                <a:spcPct val="150000"/>
              </a:lnSpc>
            </a:pPr>
            <a:r>
              <a:rPr lang="ar-YE" sz="1800" b="0" i="0" u="none" strike="noStrike" baseline="0" dirty="0">
                <a:solidFill>
                  <a:schemeClr val="tx1"/>
                </a:solidFill>
                <a:latin typeface="Segoe UI" panose="020B0502040204020203" pitchFamily="34" charset="0"/>
                <a:cs typeface="Segoe UI" panose="020B0502040204020203" pitchFamily="34" charset="0"/>
              </a:rPr>
              <a:t>- المركز المتدني للمرؤوسين.</a:t>
            </a:r>
            <a:endParaRPr lang="ar-YE" sz="1600" b="1" i="0" dirty="0">
              <a:solidFill>
                <a:schemeClr val="tx1"/>
              </a:solidFill>
              <a:effectLst/>
              <a:latin typeface="Segoe UI" panose="020B0502040204020203" pitchFamily="34" charset="0"/>
              <a:cs typeface="Segoe UI" panose="020B0502040204020203" pitchFamily="34" charset="0"/>
            </a:endParaRPr>
          </a:p>
          <a:p>
            <a:pPr algn="r"/>
            <a:endParaRPr lang="ar-JO" sz="2000" b="0" i="0" dirty="0">
              <a:solidFill>
                <a:srgbClr val="000000"/>
              </a:solidFill>
              <a:effectLst/>
              <a:latin typeface="Segoe UI" panose="020B0502040204020203" pitchFamily="34" charset="0"/>
              <a:cs typeface="Segoe UI" panose="020B0502040204020203" pitchFamily="34" charset="0"/>
            </a:endParaRPr>
          </a:p>
          <a:p>
            <a:pPr algn="r"/>
            <a:r>
              <a:rPr lang="ar-JO" sz="2000" b="0" i="0" dirty="0">
                <a:solidFill>
                  <a:srgbClr val="000000"/>
                </a:solidFill>
                <a:effectLst/>
                <a:latin typeface="Segoe UI" panose="020B0502040204020203" pitchFamily="34" charset="0"/>
                <a:cs typeface="Segoe UI" panose="020B0502040204020203" pitchFamily="34" charset="0"/>
              </a:rPr>
              <a:t>   </a:t>
            </a:r>
            <a:endParaRPr lang="ar-YE" sz="2000" b="0" i="0" dirty="0">
              <a:solidFill>
                <a:srgbClr val="000000"/>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50BADA58-4045-9C8C-2C3D-0FC31E1E6920}"/>
              </a:ext>
            </a:extLst>
          </p:cNvPr>
          <p:cNvSpPr txBox="1"/>
          <p:nvPr/>
        </p:nvSpPr>
        <p:spPr>
          <a:xfrm>
            <a:off x="4636994" y="647288"/>
            <a:ext cx="4039737" cy="369332"/>
          </a:xfrm>
          <a:prstGeom prst="rect">
            <a:avLst/>
          </a:prstGeom>
          <a:noFill/>
        </p:spPr>
        <p:txBody>
          <a:bodyPr wrap="square" rtlCol="0">
            <a:spAutoFit/>
          </a:bodyPr>
          <a:lstStyle/>
          <a:p>
            <a:r>
              <a:rPr lang="ar-JO" dirty="0">
                <a:solidFill>
                  <a:srgbClr val="00B0F0"/>
                </a:solidFill>
                <a:latin typeface="Segoe UI" panose="020B0502040204020203" pitchFamily="34" charset="0"/>
                <a:cs typeface="Segoe UI" panose="020B0502040204020203" pitchFamily="34" charset="0"/>
              </a:rPr>
              <a:t>أنواع  الاتصال التنظيمي</a:t>
            </a:r>
            <a:endParaRPr lang="en-US" dirty="0">
              <a:solidFill>
                <a:srgbClr val="00B0F0"/>
              </a:solidFill>
              <a:latin typeface="Segoe UI" panose="020B0502040204020203" pitchFamily="34" charset="0"/>
              <a:cs typeface="Segoe UI" panose="020B0502040204020203" pitchFamily="34" charset="0"/>
            </a:endParaRPr>
          </a:p>
        </p:txBody>
      </p:sp>
      <p:pic>
        <p:nvPicPr>
          <p:cNvPr id="6" name="Picture 5">
            <a:extLst>
              <a:ext uri="{FF2B5EF4-FFF2-40B4-BE49-F238E27FC236}">
                <a16:creationId xmlns:a16="http://schemas.microsoft.com/office/drawing/2014/main" xmlns="" id="{7C9B65CC-BA68-4EEF-40F0-27CCFB55C0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5470" y="4202453"/>
            <a:ext cx="2861415" cy="1754326"/>
          </a:xfrm>
          <a:prstGeom prst="rect">
            <a:avLst/>
          </a:prstGeom>
        </p:spPr>
      </p:pic>
      <p:sp>
        <p:nvSpPr>
          <p:cNvPr id="8" name="TextBox 7">
            <a:extLst>
              <a:ext uri="{FF2B5EF4-FFF2-40B4-BE49-F238E27FC236}">
                <a16:creationId xmlns:a16="http://schemas.microsoft.com/office/drawing/2014/main" xmlns="" id="{72CA463C-5AEB-1689-5C62-4240A5E1BCCC}"/>
              </a:ext>
            </a:extLst>
          </p:cNvPr>
          <p:cNvSpPr txBox="1"/>
          <p:nvPr/>
        </p:nvSpPr>
        <p:spPr>
          <a:xfrm>
            <a:off x="5813946" y="2975212"/>
            <a:ext cx="914400" cy="914400"/>
          </a:xfrm>
          <a:prstGeom prst="rect">
            <a:avLst/>
          </a:prstGeom>
          <a:noFill/>
        </p:spPr>
        <p:txBody>
          <a:bodyPr wrap="square" rtlCol="0">
            <a:spAutoFit/>
          </a:bodyPr>
          <a:lstStyle/>
          <a:p>
            <a:endParaRPr lang="en-US" dirty="0"/>
          </a:p>
        </p:txBody>
      </p:sp>
      <p:sp>
        <p:nvSpPr>
          <p:cNvPr id="9" name="TextBox 8">
            <a:extLst>
              <a:ext uri="{FF2B5EF4-FFF2-40B4-BE49-F238E27FC236}">
                <a16:creationId xmlns:a16="http://schemas.microsoft.com/office/drawing/2014/main" xmlns="" id="{74F5CE73-E070-85B0-871E-1DC6167E348C}"/>
              </a:ext>
            </a:extLst>
          </p:cNvPr>
          <p:cNvSpPr txBox="1"/>
          <p:nvPr/>
        </p:nvSpPr>
        <p:spPr>
          <a:xfrm>
            <a:off x="1533098" y="3889612"/>
            <a:ext cx="1093079" cy="2308324"/>
          </a:xfrm>
          <a:prstGeom prst="rect">
            <a:avLst/>
          </a:prstGeom>
          <a:solidFill>
            <a:schemeClr val="bg1"/>
          </a:solidFill>
        </p:spPr>
        <p:txBody>
          <a:bodyPr wrap="square" rtlCol="0">
            <a:spAutoFit/>
          </a:bodyPr>
          <a:lstStyle/>
          <a:p>
            <a:endParaRPr lang="ar-JO" dirty="0"/>
          </a:p>
          <a:p>
            <a:endParaRPr lang="ar-JO" dirty="0"/>
          </a:p>
          <a:p>
            <a:endParaRPr lang="ar-JO" dirty="0"/>
          </a:p>
          <a:p>
            <a:endParaRPr lang="ar-JO" dirty="0"/>
          </a:p>
          <a:p>
            <a:endParaRPr lang="ar-JO" dirty="0"/>
          </a:p>
          <a:p>
            <a:endParaRPr lang="ar-JO" dirty="0"/>
          </a:p>
          <a:p>
            <a:endParaRPr lang="ar-JO" dirty="0"/>
          </a:p>
          <a:p>
            <a:endParaRPr lang="en-US" sz="1400" dirty="0"/>
          </a:p>
        </p:txBody>
      </p:sp>
    </p:spTree>
    <p:extLst>
      <p:ext uri="{BB962C8B-B14F-4D97-AF65-F5344CB8AC3E}">
        <p14:creationId xmlns:p14="http://schemas.microsoft.com/office/powerpoint/2010/main" val="2767032874"/>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47699" y="1422454"/>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800"/>
              </a:spcAft>
            </a:pPr>
            <a:r>
              <a:rPr lang="ar-JO" sz="1800" b="1" i="0" u="sng" strike="noStrike" baseline="0" dirty="0">
                <a:solidFill>
                  <a:srgbClr val="00B0F0"/>
                </a:solidFill>
                <a:latin typeface="Segoe UI" panose="020B0502040204020203" pitchFamily="34" charset="0"/>
                <a:cs typeface="Segoe UI" panose="020B0502040204020203" pitchFamily="34" charset="0"/>
              </a:rPr>
              <a:t>3) اتجاه الاتصال الأفقي( الجانبي / الموازي)</a:t>
            </a:r>
            <a:endParaRPr lang="en-US"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50000"/>
              </a:lnSpc>
            </a:pPr>
            <a:r>
              <a:rPr lang="ar-JO" sz="1800" b="0" i="0" u="none" strike="noStrike" baseline="0" dirty="0">
                <a:solidFill>
                  <a:schemeClr val="tx1"/>
                </a:solidFill>
                <a:latin typeface="Segoe UI" panose="020B0502040204020203" pitchFamily="34" charset="0"/>
                <a:cs typeface="Segoe UI" panose="020B0502040204020203" pitchFamily="34" charset="0"/>
              </a:rPr>
              <a:t>   الاتصال الأفقي ويسمى با</a:t>
            </a:r>
            <a:r>
              <a:rPr lang="ar-YE" sz="1800" b="0" i="0" u="none" strike="noStrike" baseline="0" dirty="0">
                <a:solidFill>
                  <a:schemeClr val="tx1"/>
                </a:solidFill>
                <a:latin typeface="Segoe UI" panose="020B0502040204020203" pitchFamily="34" charset="0"/>
                <a:cs typeface="Segoe UI" panose="020B0502040204020203" pitchFamily="34" charset="0"/>
              </a:rPr>
              <a:t>لاتصال الجانبي أو الموازي ويتمثل هذا النوع في الاتصال الذي يحدث بين الوحدات التنظيمية في المستوى التنظيمي المماثل أو بين الأشخاص أنفسهم في الوحدة التنظيمية نفسها، ويتصف هذا النوع من الاتصال</a:t>
            </a:r>
            <a:r>
              <a:rPr lang="ar-JO" sz="1800" b="0" i="0" u="none" strike="noStrike" baseline="0" dirty="0">
                <a:solidFill>
                  <a:schemeClr val="tx1"/>
                </a:solidFill>
                <a:latin typeface="Segoe UI" panose="020B0502040204020203" pitchFamily="34" charset="0"/>
                <a:cs typeface="Segoe UI" panose="020B0502040204020203" pitchFamily="34" charset="0"/>
              </a:rPr>
              <a:t> </a:t>
            </a:r>
            <a:r>
              <a:rPr lang="ar-YE" sz="1800" b="0" i="0" u="none" strike="noStrike" baseline="0" dirty="0">
                <a:solidFill>
                  <a:schemeClr val="tx1"/>
                </a:solidFill>
                <a:latin typeface="Segoe UI" panose="020B0502040204020203" pitchFamily="34" charset="0"/>
                <a:cs typeface="Segoe UI" panose="020B0502040204020203" pitchFamily="34" charset="0"/>
              </a:rPr>
              <a:t>بكونه استشاري يشجع إلى التعاون والتنسيق والتكامل بين العاملين في المنظمة.</a:t>
            </a:r>
            <a:endParaRPr lang="ar-YE" sz="1600" b="1" i="0" dirty="0">
              <a:solidFill>
                <a:schemeClr val="tx1"/>
              </a:solidFill>
              <a:effectLst/>
              <a:latin typeface="Segoe UI" panose="020B0502040204020203" pitchFamily="34" charset="0"/>
              <a:cs typeface="Segoe UI" panose="020B0502040204020203" pitchFamily="34" charset="0"/>
            </a:endParaRPr>
          </a:p>
          <a:p>
            <a:pPr algn="l" rtl="1">
              <a:lnSpc>
                <a:spcPct val="150000"/>
              </a:lnSpc>
            </a:pPr>
            <a:endParaRPr lang="ar-JO" sz="2000" b="0" i="0" dirty="0">
              <a:solidFill>
                <a:schemeClr val="tx1"/>
              </a:solidFill>
              <a:effectLst/>
              <a:latin typeface="Segoe UI" panose="020B0502040204020203" pitchFamily="34" charset="0"/>
              <a:cs typeface="Segoe UI" panose="020B0502040204020203" pitchFamily="34" charset="0"/>
            </a:endParaRPr>
          </a:p>
          <a:p>
            <a:pPr algn="l" rtl="1"/>
            <a:r>
              <a:rPr lang="ar-JO" sz="2000" b="0" i="0" dirty="0">
                <a:solidFill>
                  <a:schemeClr val="tx1"/>
                </a:solidFill>
                <a:effectLst/>
                <a:latin typeface="Segoe UI" panose="020B0502040204020203" pitchFamily="34" charset="0"/>
                <a:cs typeface="Segoe UI" panose="020B0502040204020203" pitchFamily="34" charset="0"/>
              </a:rPr>
              <a:t>   </a:t>
            </a:r>
            <a:endParaRPr lang="ar-YE" sz="2000" b="0" i="0" dirty="0">
              <a:solidFill>
                <a:schemeClr val="tx1"/>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xmlns="" id="{8B23C8F4-A183-9E8A-68BD-8330C43AE0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52925" y="4521011"/>
            <a:ext cx="3486150" cy="1314450"/>
          </a:xfrm>
          <a:prstGeom prst="rect">
            <a:avLst/>
          </a:prstGeom>
        </p:spPr>
      </p:pic>
      <p:pic>
        <p:nvPicPr>
          <p:cNvPr id="8" name="Picture 7">
            <a:extLst>
              <a:ext uri="{FF2B5EF4-FFF2-40B4-BE49-F238E27FC236}">
                <a16:creationId xmlns:a16="http://schemas.microsoft.com/office/drawing/2014/main" xmlns="" id="{12939A65-04D8-CB87-3DC9-C70B64F4BA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1065" y="1702985"/>
            <a:ext cx="2847975" cy="1314450"/>
          </a:xfrm>
          <a:prstGeom prst="rect">
            <a:avLst/>
          </a:prstGeom>
        </p:spPr>
      </p:pic>
    </p:spTree>
    <p:extLst>
      <p:ext uri="{BB962C8B-B14F-4D97-AF65-F5344CB8AC3E}">
        <p14:creationId xmlns:p14="http://schemas.microsoft.com/office/powerpoint/2010/main" val="1081628081"/>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4321" y="1155869"/>
            <a:ext cx="10696602"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endParaRPr lang="en-US" sz="18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800"/>
              </a:spcAft>
            </a:pPr>
            <a:r>
              <a:rPr lang="ar-JO" sz="1800" b="1" i="0" u="sng" strike="noStrike" baseline="0" dirty="0">
                <a:solidFill>
                  <a:srgbClr val="00B0F0"/>
                </a:solidFill>
                <a:latin typeface="Segoe UI" panose="020B0502040204020203" pitchFamily="34" charset="0"/>
                <a:cs typeface="Segoe UI" panose="020B0502040204020203" pitchFamily="34" charset="0"/>
              </a:rPr>
              <a:t>4) اتجاه الاتصال متعدد الاتجاهات</a:t>
            </a:r>
            <a:endParaRPr lang="ar-JO" sz="1600" dirty="0">
              <a:solidFill>
                <a:schemeClr val="tx1"/>
              </a:solidFill>
              <a:latin typeface="Segoe UI" panose="020B0502040204020203" pitchFamily="34" charset="0"/>
              <a:cs typeface="Segoe UI" panose="020B0502040204020203" pitchFamily="34" charset="0"/>
            </a:endParaRP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   تمتاز</a:t>
            </a:r>
            <a:r>
              <a:rPr lang="ar-YE" sz="1600" dirty="0">
                <a:solidFill>
                  <a:schemeClr val="tx1"/>
                </a:solidFill>
                <a:latin typeface="Segoe UI" panose="020B0502040204020203" pitchFamily="34" charset="0"/>
                <a:cs typeface="Segoe UI" panose="020B0502040204020203" pitchFamily="34" charset="0"/>
              </a:rPr>
              <a:t> العلاقات الحديثة </a:t>
            </a:r>
            <a:r>
              <a:rPr lang="ar-JO" sz="1600" dirty="0">
                <a:solidFill>
                  <a:schemeClr val="tx1"/>
                </a:solidFill>
                <a:latin typeface="Segoe UI" panose="020B0502040204020203" pitchFamily="34" charset="0"/>
                <a:cs typeface="Segoe UI" panose="020B0502040204020203" pitchFamily="34" charset="0"/>
              </a:rPr>
              <a:t>في العصر الحالي </a:t>
            </a:r>
            <a:r>
              <a:rPr lang="ar-YE" sz="1600" dirty="0">
                <a:solidFill>
                  <a:schemeClr val="tx1"/>
                </a:solidFill>
                <a:latin typeface="Segoe UI" panose="020B0502040204020203" pitchFamily="34" charset="0"/>
                <a:cs typeface="Segoe UI" panose="020B0502040204020203" pitchFamily="34" charset="0"/>
              </a:rPr>
              <a:t>على وجود قنوات مفتوحة وحرية انسياب</a:t>
            </a:r>
            <a:r>
              <a:rPr lang="ar-JO" sz="1600" dirty="0">
                <a:solidFill>
                  <a:schemeClr val="tx1"/>
                </a:solidFill>
                <a:latin typeface="Segoe UI" panose="020B0502040204020203" pitchFamily="34" charset="0"/>
                <a:cs typeface="Segoe UI" panose="020B0502040204020203" pitchFamily="34" charset="0"/>
              </a:rPr>
              <a:t> المعلومات </a:t>
            </a:r>
            <a:r>
              <a:rPr lang="ar-YE" sz="1600" dirty="0">
                <a:solidFill>
                  <a:schemeClr val="tx1"/>
                </a:solidFill>
                <a:latin typeface="Segoe UI" panose="020B0502040204020203" pitchFamily="34" charset="0"/>
                <a:cs typeface="Segoe UI" panose="020B0502040204020203" pitchFamily="34" charset="0"/>
              </a:rPr>
              <a:t>المختلفة في المنظمة طبقا لمقتضيات العمل وهذا النوع من الاتصالات فرضته </a:t>
            </a:r>
            <a:r>
              <a:rPr lang="ar-JO" sz="1600" dirty="0">
                <a:solidFill>
                  <a:schemeClr val="tx1"/>
                </a:solidFill>
                <a:latin typeface="Segoe UI" panose="020B0502040204020203" pitchFamily="34" charset="0"/>
                <a:cs typeface="Segoe UI" panose="020B0502040204020203" pitchFamily="34" charset="0"/>
              </a:rPr>
              <a:t>التغيرات العالمية والانفجار المعرفي و</a:t>
            </a:r>
            <a:r>
              <a:rPr lang="ar-YE" sz="1600" dirty="0">
                <a:solidFill>
                  <a:schemeClr val="tx1"/>
                </a:solidFill>
                <a:latin typeface="Segoe UI" panose="020B0502040204020203" pitchFamily="34" charset="0"/>
                <a:cs typeface="Segoe UI" panose="020B0502040204020203" pitchFamily="34" charset="0"/>
              </a:rPr>
              <a:t>طبيعة عصر ثورة المعلومات وهو عصر اتصالي يتعرض له الشخص من جميع الاتجاهات ويؤثر عليه بشكل</a:t>
            </a:r>
            <a:r>
              <a:rPr lang="ar-JO" sz="1600" dirty="0">
                <a:solidFill>
                  <a:schemeClr val="tx1"/>
                </a:solidFill>
                <a:latin typeface="Segoe UI" panose="020B0502040204020203" pitchFamily="34" charset="0"/>
                <a:cs typeface="Segoe UI" panose="020B0502040204020203" pitchFamily="34" charset="0"/>
              </a:rPr>
              <a:t> </a:t>
            </a:r>
            <a:r>
              <a:rPr lang="ar-YE" sz="1600" dirty="0">
                <a:solidFill>
                  <a:schemeClr val="tx1"/>
                </a:solidFill>
                <a:latin typeface="Segoe UI" panose="020B0502040204020203" pitchFamily="34" charset="0"/>
                <a:cs typeface="Segoe UI" panose="020B0502040204020203" pitchFamily="34" charset="0"/>
              </a:rPr>
              <a:t> مباشر ومتواصل.</a:t>
            </a:r>
            <a:r>
              <a:rPr lang="ar-JO" sz="1600" dirty="0">
                <a:solidFill>
                  <a:schemeClr val="tx1"/>
                </a:solidFill>
                <a:latin typeface="Segoe UI" panose="020B0502040204020203" pitchFamily="34" charset="0"/>
                <a:cs typeface="Segoe UI" panose="020B0502040204020203" pitchFamily="34" charset="0"/>
              </a:rPr>
              <a:t> فتتم عملية الاتصال في كافة الاتجاهات دون وجود قيود تفرضها المنظمات على المرؤوسين وتحدد طريقة الاتصال، وتلعب القيادة التشاركية الحكيمة دور أساسي في انتشار هذا النوع من الاتصال لأنها تؤمن بأن المرؤوسين هم جزء أساسي في المنظمة وعليهم يتوقف تحقيق أهدافها.</a:t>
            </a:r>
          </a:p>
          <a:p>
            <a:pPr algn="just" rtl="1">
              <a:lnSpc>
                <a:spcPct val="107000"/>
              </a:lnSpc>
              <a:spcAft>
                <a:spcPts val="800"/>
              </a:spcAft>
            </a:pPr>
            <a:endParaRPr lang="en-US"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algn="r"/>
            <a:r>
              <a:rPr lang="ar-JO" sz="2000" b="0" i="0" dirty="0">
                <a:solidFill>
                  <a:srgbClr val="000000"/>
                </a:solidFill>
                <a:effectLst/>
                <a:latin typeface="Segoe UI" panose="020B0502040204020203" pitchFamily="34" charset="0"/>
                <a:cs typeface="Segoe UI" panose="020B0502040204020203" pitchFamily="34" charset="0"/>
              </a:rPr>
              <a:t>   </a:t>
            </a:r>
            <a:endParaRPr lang="ar-YE" sz="2000" b="0" i="0" dirty="0">
              <a:solidFill>
                <a:srgbClr val="000000"/>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xmlns="" id="{C9795B0E-70FA-0FDC-5BAC-50F2053CB6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4947" y="4841020"/>
            <a:ext cx="2381250" cy="1076343"/>
          </a:xfrm>
          <a:prstGeom prst="rect">
            <a:avLst/>
          </a:prstGeom>
        </p:spPr>
      </p:pic>
    </p:spTree>
    <p:extLst>
      <p:ext uri="{BB962C8B-B14F-4D97-AF65-F5344CB8AC3E}">
        <p14:creationId xmlns:p14="http://schemas.microsoft.com/office/powerpoint/2010/main" val="2431184497"/>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79489" y="1155869"/>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endParaRPr lang="en-US" sz="1800" kern="100" dirty="0">
              <a:effectLst/>
              <a:latin typeface="Segoe UI" panose="020B0502040204020203" pitchFamily="34" charset="0"/>
              <a:ea typeface="Calibri" panose="020F0502020204030204" pitchFamily="34" charset="0"/>
              <a:cs typeface="Segoe UI" panose="020B0502040204020203" pitchFamily="34" charset="0"/>
            </a:endParaRPr>
          </a:p>
          <a:p>
            <a:pPr marL="0" marR="0" algn="ctr" rtl="1">
              <a:lnSpc>
                <a:spcPct val="107000"/>
              </a:lnSpc>
              <a:spcBef>
                <a:spcPts val="0"/>
              </a:spcBef>
              <a:spcAft>
                <a:spcPts val="800"/>
              </a:spcAft>
            </a:pPr>
            <a:r>
              <a:rPr lang="ar-JO" sz="1800" kern="100"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معيقات الاتصال التنظيمي</a:t>
            </a:r>
            <a:endParaRPr lang="ar-JO" sz="1600" kern="100" dirty="0">
              <a:solidFill>
                <a:srgbClr val="333333"/>
              </a:solidFill>
              <a:latin typeface="Segoe UI" panose="020B0502040204020203" pitchFamily="34" charset="0"/>
              <a:ea typeface="Calibri" panose="020F0502020204030204" pitchFamily="34" charset="0"/>
              <a:cs typeface="Segoe UI" panose="020B0502040204020203" pitchFamily="34" charset="0"/>
            </a:endParaRPr>
          </a:p>
          <a:p>
            <a:pPr algn="r" rtl="1"/>
            <a:r>
              <a:rPr lang="ar-JO" sz="1600" b="0" i="0" dirty="0">
                <a:solidFill>
                  <a:srgbClr val="222222"/>
                </a:solidFill>
                <a:effectLst/>
                <a:latin typeface="Segoe UI" panose="020B0502040204020203" pitchFamily="34" charset="0"/>
                <a:cs typeface="Segoe UI" panose="020B0502040204020203" pitchFamily="34" charset="0"/>
              </a:rPr>
              <a:t>هناك العديد من معيقات الاتصال التي تؤدي إلى عدم تحقيق الهدف من الاتصال التنظيمي ومنها</a:t>
            </a:r>
            <a:endParaRPr lang="ar-YE" sz="1600" b="0" i="0" dirty="0">
              <a:solidFill>
                <a:srgbClr val="222222"/>
              </a:solidFill>
              <a:effectLst/>
              <a:latin typeface="Segoe UI" panose="020B0502040204020203" pitchFamily="34" charset="0"/>
              <a:cs typeface="Segoe UI" panose="020B0502040204020203" pitchFamily="34" charset="0"/>
            </a:endParaRPr>
          </a:p>
          <a:p>
            <a:pPr algn="r" rtl="1"/>
            <a:r>
              <a:rPr lang="ar-YE" sz="1600" b="0" i="0" dirty="0">
                <a:solidFill>
                  <a:srgbClr val="222222"/>
                </a:solidFill>
                <a:effectLst/>
                <a:latin typeface="Segoe UI" panose="020B0502040204020203" pitchFamily="34" charset="0"/>
                <a:cs typeface="Segoe UI" panose="020B0502040204020203" pitchFamily="34" charset="0"/>
              </a:rPr>
              <a:t> </a:t>
            </a:r>
          </a:p>
          <a:p>
            <a:pPr algn="r" rtl="1"/>
            <a:r>
              <a:rPr lang="ar-YE" sz="1600" b="0" i="0" dirty="0">
                <a:solidFill>
                  <a:srgbClr val="222222"/>
                </a:solidFill>
                <a:effectLst/>
                <a:latin typeface="Segoe UI" panose="020B0502040204020203" pitchFamily="34" charset="0"/>
                <a:cs typeface="Segoe UI" panose="020B0502040204020203" pitchFamily="34" charset="0"/>
              </a:rPr>
              <a:t>1</a:t>
            </a:r>
            <a:r>
              <a:rPr lang="ar-YE" sz="1600" b="1" i="0" dirty="0">
                <a:solidFill>
                  <a:srgbClr val="222222"/>
                </a:solidFill>
                <a:effectLst/>
                <a:latin typeface="Segoe UI" panose="020B0502040204020203" pitchFamily="34" charset="0"/>
                <a:cs typeface="Segoe UI" panose="020B0502040204020203" pitchFamily="34" charset="0"/>
              </a:rPr>
              <a:t>- الترشح (</a:t>
            </a:r>
            <a:r>
              <a:rPr lang="en-US" sz="1600" b="1" i="0" dirty="0" err="1">
                <a:solidFill>
                  <a:srgbClr val="222222"/>
                </a:solidFill>
                <a:effectLst/>
                <a:latin typeface="Segoe UI" panose="020B0502040204020203" pitchFamily="34" charset="0"/>
                <a:cs typeface="Segoe UI" panose="020B0502040204020203" pitchFamily="34" charset="0"/>
              </a:rPr>
              <a:t>Feltering</a:t>
            </a:r>
            <a:r>
              <a:rPr lang="en-US" sz="1600" b="1" i="0" dirty="0">
                <a:solidFill>
                  <a:srgbClr val="222222"/>
                </a:solidFill>
                <a:effectLst/>
                <a:latin typeface="Segoe UI" panose="020B0502040204020203" pitchFamily="34" charset="0"/>
                <a:cs typeface="Segoe UI" panose="020B0502040204020203" pitchFamily="34" charset="0"/>
              </a:rPr>
              <a:t>):</a:t>
            </a:r>
            <a:r>
              <a:rPr lang="en-US" sz="1600" b="0" i="0" dirty="0">
                <a:solidFill>
                  <a:srgbClr val="222222"/>
                </a:solidFill>
                <a:effectLst/>
                <a:latin typeface="Segoe UI" panose="020B0502040204020203" pitchFamily="34" charset="0"/>
                <a:cs typeface="Segoe UI" panose="020B0502040204020203" pitchFamily="34" charset="0"/>
              </a:rPr>
              <a:t> </a:t>
            </a:r>
            <a:r>
              <a:rPr lang="ar-JO" sz="1600" b="0" i="0" dirty="0">
                <a:solidFill>
                  <a:srgbClr val="222222"/>
                </a:solidFill>
                <a:effectLst/>
                <a:latin typeface="Segoe UI" panose="020B0502040204020203" pitchFamily="34" charset="0"/>
                <a:cs typeface="Segoe UI" panose="020B0502040204020203" pitchFamily="34" charset="0"/>
              </a:rPr>
              <a:t>) </a:t>
            </a:r>
          </a:p>
          <a:p>
            <a:pPr algn="r" rtl="1">
              <a:lnSpc>
                <a:spcPct val="150000"/>
              </a:lnSpc>
            </a:pPr>
            <a:r>
              <a:rPr lang="ar-JO" sz="1600" b="0" i="0" dirty="0">
                <a:solidFill>
                  <a:srgbClr val="222222"/>
                </a:solidFill>
                <a:effectLst/>
                <a:latin typeface="Segoe UI" panose="020B0502040204020203" pitchFamily="34" charset="0"/>
                <a:cs typeface="Segoe UI" panose="020B0502040204020203" pitchFamily="34" charset="0"/>
              </a:rPr>
              <a:t> </a:t>
            </a:r>
            <a:r>
              <a:rPr lang="ar-YE" sz="1600" b="0" i="0" dirty="0">
                <a:solidFill>
                  <a:srgbClr val="222222"/>
                </a:solidFill>
                <a:effectLst/>
                <a:latin typeface="Segoe UI" panose="020B0502040204020203" pitchFamily="34" charset="0"/>
                <a:cs typeface="Segoe UI" panose="020B0502040204020203" pitchFamily="34" charset="0"/>
              </a:rPr>
              <a:t>يحدث الترشيح والتعديل في الاتصالات،</a:t>
            </a:r>
            <a:r>
              <a:rPr lang="ar-JO" sz="1600" b="0" i="0" dirty="0">
                <a:solidFill>
                  <a:srgbClr val="222222"/>
                </a:solidFill>
                <a:effectLst/>
                <a:latin typeface="Segoe UI" panose="020B0502040204020203" pitchFamily="34" charset="0"/>
                <a:cs typeface="Segoe UI" panose="020B0502040204020203" pitchFamily="34" charset="0"/>
              </a:rPr>
              <a:t> أي إخفاء بعض المعلومات أو إظهار أخرى </a:t>
            </a:r>
            <a:r>
              <a:rPr lang="ar-YE" sz="1600" b="0" i="0" dirty="0">
                <a:solidFill>
                  <a:srgbClr val="222222"/>
                </a:solidFill>
                <a:effectLst/>
                <a:latin typeface="Segoe UI" panose="020B0502040204020203" pitchFamily="34" charset="0"/>
                <a:cs typeface="Segoe UI" panose="020B0502040204020203" pitchFamily="34" charset="0"/>
              </a:rPr>
              <a:t> نتيجة سعي </a:t>
            </a:r>
            <a:r>
              <a:rPr lang="ar-JO" sz="1600" b="0" i="0" dirty="0">
                <a:solidFill>
                  <a:srgbClr val="222222"/>
                </a:solidFill>
                <a:effectLst/>
                <a:latin typeface="Segoe UI" panose="020B0502040204020203" pitchFamily="34" charset="0"/>
                <a:cs typeface="Segoe UI" panose="020B0502040204020203" pitchFamily="34" charset="0"/>
              </a:rPr>
              <a:t>المرسل</a:t>
            </a:r>
            <a:r>
              <a:rPr lang="ar-YE" sz="1600" b="0" i="0" dirty="0">
                <a:solidFill>
                  <a:srgbClr val="222222"/>
                </a:solidFill>
                <a:effectLst/>
                <a:latin typeface="Segoe UI" panose="020B0502040204020203" pitchFamily="34" charset="0"/>
                <a:cs typeface="Segoe UI" panose="020B0502040204020203" pitchFamily="34" charset="0"/>
              </a:rPr>
              <a:t> لإظهار المعلومات الواردة في الاتصالات، بحيث تكون أكثر قبولا من قبل </a:t>
            </a:r>
            <a:r>
              <a:rPr lang="ar-JO" sz="1600" b="0" i="0" dirty="0">
                <a:solidFill>
                  <a:srgbClr val="222222"/>
                </a:solidFill>
                <a:effectLst/>
                <a:latin typeface="Segoe UI" panose="020B0502040204020203" pitchFamily="34" charset="0"/>
                <a:cs typeface="Segoe UI" panose="020B0502040204020203" pitchFamily="34" charset="0"/>
              </a:rPr>
              <a:t>المستقبل</a:t>
            </a:r>
            <a:r>
              <a:rPr lang="ar-YE" sz="1600" b="0" i="0" dirty="0">
                <a:solidFill>
                  <a:srgbClr val="222222"/>
                </a:solidFill>
                <a:effectLst/>
                <a:latin typeface="Segoe UI" panose="020B0502040204020203" pitchFamily="34" charset="0"/>
                <a:cs typeface="Segoe UI" panose="020B0502040204020203" pitchFamily="34" charset="0"/>
              </a:rPr>
              <a:t>، فمثلا، حين يخبر المرؤوس رئيسه بمعلومة ما، فإنه يضعها بأشكال ترضي رئيسه في سماع ما يريد سماعه، ولو أدى ذلك إلى تحريف المعلومات بالإضافة والحذف، وذلك للتأثير على متخذ القرار، وقد جرت العادة بأن تنقل الأخبار السارة للرئيس، بينما يحتفظ بالأخبار السيئة.</a:t>
            </a:r>
          </a:p>
          <a:p>
            <a:pPr algn="r" rtl="1">
              <a:lnSpc>
                <a:spcPct val="150000"/>
              </a:lnSpc>
            </a:pPr>
            <a:r>
              <a:rPr lang="ar-YE" sz="1600" b="0" i="0" dirty="0">
                <a:solidFill>
                  <a:srgbClr val="222222"/>
                </a:solidFill>
                <a:effectLst/>
                <a:latin typeface="Segoe UI" panose="020B0502040204020203" pitchFamily="34" charset="0"/>
                <a:cs typeface="Segoe UI" panose="020B0502040204020203" pitchFamily="34" charset="0"/>
              </a:rPr>
              <a:t>فإن عدم الثقة والخوف والتهديد بين الرؤساء والمرؤوسين يزيد من درجة الصعوبة في عملية الاتصال، سواء في حالة إرسالها أو في حالة فهمها من قبل المرؤوسين، فالمرؤوس الذي كان صادقا وأخبر رئيسه بالنتائج الحقيقية ونال عقابا على ذلك، سيتردد مرة أخرى بأن يكون صادقا، مما يدفعه إلى الكذب والتضليل وهذا ضرر واضح لعملية الاتصال.</a:t>
            </a:r>
          </a:p>
          <a:p>
            <a:pPr algn="r" rtl="1">
              <a:lnSpc>
                <a:spcPct val="150000"/>
              </a:lnSpc>
            </a:pPr>
            <a:r>
              <a:rPr lang="ar-YE" sz="1600" b="0" i="0" dirty="0">
                <a:solidFill>
                  <a:srgbClr val="222222"/>
                </a:solidFill>
                <a:effectLst/>
                <a:latin typeface="Segoe UI" panose="020B0502040204020203" pitchFamily="34" charset="0"/>
                <a:cs typeface="Segoe UI" panose="020B0502040204020203" pitchFamily="34" charset="0"/>
              </a:rPr>
              <a:t> </a:t>
            </a:r>
          </a:p>
          <a:p>
            <a:pPr algn="r">
              <a:lnSpc>
                <a:spcPct val="150000"/>
              </a:lnSpc>
            </a:pPr>
            <a:endParaRPr lang="ar-JO" sz="2000" b="0" i="0" dirty="0">
              <a:solidFill>
                <a:srgbClr val="000000"/>
              </a:solidFill>
              <a:effectLst/>
              <a:latin typeface="Segoe UI" panose="020B0502040204020203" pitchFamily="34" charset="0"/>
              <a:cs typeface="Segoe UI" panose="020B0502040204020203" pitchFamily="34" charset="0"/>
            </a:endParaRPr>
          </a:p>
          <a:p>
            <a:pPr algn="r"/>
            <a:r>
              <a:rPr lang="ar-JO" sz="2000" b="0" i="0" dirty="0">
                <a:solidFill>
                  <a:srgbClr val="000000"/>
                </a:solidFill>
                <a:effectLst/>
                <a:latin typeface="Segoe UI" panose="020B0502040204020203" pitchFamily="34" charset="0"/>
                <a:cs typeface="Segoe UI" panose="020B0502040204020203" pitchFamily="34" charset="0"/>
              </a:rPr>
              <a:t>   </a:t>
            </a:r>
            <a:endParaRPr lang="ar-YE" sz="2000" b="0" i="0" dirty="0">
              <a:solidFill>
                <a:srgbClr val="000000"/>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06880163"/>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79489" y="1155869"/>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JO" sz="1600" dirty="0">
              <a:solidFill>
                <a:srgbClr val="00B0F0"/>
              </a:solidFill>
              <a:latin typeface="Segoe UI" panose="020B0502040204020203" pitchFamily="34" charset="0"/>
              <a:cs typeface="Segoe UI" panose="020B0502040204020203" pitchFamily="34" charset="0"/>
            </a:endParaRPr>
          </a:p>
          <a:p>
            <a:pPr algn="r" rtl="1"/>
            <a:endParaRPr lang="ar-JO" sz="1600" b="1" dirty="0">
              <a:solidFill>
                <a:srgbClr val="222222"/>
              </a:solidFill>
              <a:latin typeface="Segoe UI" panose="020B0502040204020203" pitchFamily="34" charset="0"/>
              <a:cs typeface="Segoe UI" panose="020B0502040204020203" pitchFamily="34" charset="0"/>
            </a:endParaRPr>
          </a:p>
          <a:p>
            <a:pPr algn="r" rtl="1"/>
            <a:endParaRPr lang="ar-JO" sz="1600" b="1" dirty="0">
              <a:solidFill>
                <a:srgbClr val="222222"/>
              </a:solidFill>
              <a:latin typeface="Segoe UI" panose="020B0502040204020203" pitchFamily="34" charset="0"/>
              <a:cs typeface="Segoe UI" panose="020B0502040204020203" pitchFamily="34" charset="0"/>
            </a:endParaRPr>
          </a:p>
          <a:p>
            <a:pPr algn="r" rtl="1">
              <a:lnSpc>
                <a:spcPct val="150000"/>
              </a:lnSpc>
            </a:pPr>
            <a:r>
              <a:rPr lang="ar-JO" sz="1600" b="1" i="0" dirty="0">
                <a:solidFill>
                  <a:srgbClr val="222222"/>
                </a:solidFill>
                <a:effectLst/>
                <a:latin typeface="Segoe UI" panose="020B0502040204020203" pitchFamily="34" charset="0"/>
                <a:cs typeface="Segoe UI" panose="020B0502040204020203" pitchFamily="34" charset="0"/>
              </a:rPr>
              <a:t>2</a:t>
            </a:r>
            <a:r>
              <a:rPr lang="ar-YE" b="1" i="0" dirty="0">
                <a:solidFill>
                  <a:srgbClr val="222222"/>
                </a:solidFill>
                <a:effectLst/>
                <a:latin typeface="Segoe UI" panose="020B0502040204020203" pitchFamily="34" charset="0"/>
                <a:cs typeface="Segoe UI" panose="020B0502040204020203" pitchFamily="34" charset="0"/>
              </a:rPr>
              <a:t>– الإدراك المنتقى </a:t>
            </a:r>
            <a:r>
              <a:rPr lang="en-US" b="1" i="0" dirty="0">
                <a:solidFill>
                  <a:srgbClr val="222222"/>
                </a:solidFill>
                <a:effectLst/>
                <a:latin typeface="Segoe UI" panose="020B0502040204020203" pitchFamily="34" charset="0"/>
                <a:cs typeface="Segoe UI" panose="020B0502040204020203" pitchFamily="34" charset="0"/>
              </a:rPr>
              <a:t>      </a:t>
            </a:r>
            <a:r>
              <a:rPr lang="en-US" sz="1600" b="1" i="0" dirty="0">
                <a:solidFill>
                  <a:srgbClr val="222222"/>
                </a:solidFill>
                <a:effectLst/>
                <a:latin typeface="Segoe UI" panose="020B0502040204020203" pitchFamily="34" charset="0"/>
                <a:cs typeface="Segoe UI" panose="020B0502040204020203" pitchFamily="34" charset="0"/>
              </a:rPr>
              <a:t>( Selective perception):</a:t>
            </a:r>
            <a:r>
              <a:rPr lang="en-US" sz="1600" b="0" i="0" dirty="0">
                <a:solidFill>
                  <a:srgbClr val="222222"/>
                </a:solidFill>
                <a:effectLst/>
                <a:latin typeface="Segoe UI" panose="020B0502040204020203" pitchFamily="34" charset="0"/>
                <a:cs typeface="Segoe UI" panose="020B0502040204020203" pitchFamily="34" charset="0"/>
              </a:rPr>
              <a:t>  </a:t>
            </a:r>
            <a:r>
              <a:rPr lang="ar-JO" sz="1600" b="0" i="0" dirty="0">
                <a:solidFill>
                  <a:srgbClr val="222222"/>
                </a:solidFill>
                <a:effectLst/>
                <a:latin typeface="Segoe UI" panose="020B0502040204020203" pitchFamily="34" charset="0"/>
                <a:cs typeface="Segoe UI" panose="020B0502040204020203" pitchFamily="34" charset="0"/>
              </a:rPr>
              <a:t>                         </a:t>
            </a:r>
            <a:r>
              <a:rPr lang="ar-JO" sz="1600" dirty="0">
                <a:solidFill>
                  <a:srgbClr val="222222"/>
                </a:solidFill>
                <a:latin typeface="Segoe UI" panose="020B0502040204020203" pitchFamily="34" charset="0"/>
                <a:cs typeface="Segoe UI" panose="020B0502040204020203" pitchFamily="34" charset="0"/>
              </a:rPr>
              <a:t>                                                                </a:t>
            </a:r>
            <a:r>
              <a:rPr lang="ar-JO" sz="1600" b="0" i="0" dirty="0">
                <a:solidFill>
                  <a:srgbClr val="222222"/>
                </a:solidFill>
                <a:effectLst/>
                <a:latin typeface="Segoe UI" panose="020B0502040204020203" pitchFamily="34" charset="0"/>
                <a:cs typeface="Segoe UI" panose="020B0502040204020203" pitchFamily="34" charset="0"/>
              </a:rPr>
              <a:t>                                                                                                                          </a:t>
            </a:r>
            <a:r>
              <a:rPr lang="ar-YE" sz="1600" b="0" i="0" dirty="0">
                <a:solidFill>
                  <a:srgbClr val="222222"/>
                </a:solidFill>
                <a:effectLst/>
                <a:latin typeface="Segoe UI" panose="020B0502040204020203" pitchFamily="34" charset="0"/>
                <a:cs typeface="Segoe UI" panose="020B0502040204020203" pitchFamily="34" charset="0"/>
              </a:rPr>
              <a:t>يدرك </a:t>
            </a:r>
            <a:r>
              <a:rPr lang="ar-JO" sz="1600" b="0" i="0" dirty="0">
                <a:solidFill>
                  <a:srgbClr val="222222"/>
                </a:solidFill>
                <a:effectLst/>
                <a:latin typeface="Segoe UI" panose="020B0502040204020203" pitchFamily="34" charset="0"/>
                <a:cs typeface="Segoe UI" panose="020B0502040204020203" pitchFamily="34" charset="0"/>
              </a:rPr>
              <a:t>المستقبل </a:t>
            </a:r>
            <a:r>
              <a:rPr lang="ar-YE" sz="1600" b="0" i="0" dirty="0">
                <a:solidFill>
                  <a:srgbClr val="222222"/>
                </a:solidFill>
                <a:effectLst/>
                <a:latin typeface="Segoe UI" panose="020B0502040204020203" pitchFamily="34" charset="0"/>
                <a:cs typeface="Segoe UI" panose="020B0502040204020203" pitchFamily="34" charset="0"/>
              </a:rPr>
              <a:t>ما يريد أن يدركه حسب حاجاته واهتماماته وخبراته في تلقيه وفهمه واستجابته لفحوى الاتصال، فمثلا، قد يرى من يقرر اختيار العاملين، أن طالبة العمل يجب أن تضع اهتمامات بيتها وأسرتها قبل اهتمامات العمل مما يجعله لا يقدّر خبراتها ومؤهلاتها حق التقدير، أو لا يسمع لما تقوله، نظرا لتحيّزه وأفكاره المسبقة وإدراكه لما يريد أن يدركه بغضّ النظر عن الحقيقة والواقع.</a:t>
            </a:r>
          </a:p>
          <a:p>
            <a:pPr algn="r" rtl="1"/>
            <a:r>
              <a:rPr lang="ar-YE" sz="1600" b="0" i="0" dirty="0">
                <a:solidFill>
                  <a:srgbClr val="222222"/>
                </a:solidFill>
                <a:effectLst/>
                <a:latin typeface="Segoe UI" panose="020B0502040204020203" pitchFamily="34" charset="0"/>
                <a:cs typeface="Segoe UI" panose="020B0502040204020203" pitchFamily="34" charset="0"/>
              </a:rPr>
              <a:t> </a:t>
            </a:r>
          </a:p>
          <a:p>
            <a:pPr algn="r" rtl="1">
              <a:lnSpc>
                <a:spcPct val="150000"/>
              </a:lnSpc>
            </a:pPr>
            <a:r>
              <a:rPr lang="ar-YE" sz="1600" b="1" i="0" dirty="0">
                <a:solidFill>
                  <a:srgbClr val="222222"/>
                </a:solidFill>
                <a:effectLst/>
                <a:latin typeface="Segoe UI" panose="020B0502040204020203" pitchFamily="34" charset="0"/>
                <a:cs typeface="Segoe UI" panose="020B0502040204020203" pitchFamily="34" charset="0"/>
              </a:rPr>
              <a:t>3</a:t>
            </a:r>
            <a:r>
              <a:rPr lang="ar-YE" b="1" i="0" dirty="0">
                <a:solidFill>
                  <a:srgbClr val="222222"/>
                </a:solidFill>
                <a:effectLst/>
                <a:latin typeface="Segoe UI" panose="020B0502040204020203" pitchFamily="34" charset="0"/>
                <a:cs typeface="Segoe UI" panose="020B0502040204020203" pitchFamily="34" charset="0"/>
              </a:rPr>
              <a:t>– العواطف </a:t>
            </a:r>
            <a:r>
              <a:rPr lang="en-US" b="1" i="0" dirty="0">
                <a:solidFill>
                  <a:srgbClr val="222222"/>
                </a:solidFill>
                <a:effectLst/>
                <a:latin typeface="Segoe UI" panose="020B0502040204020203" pitchFamily="34" charset="0"/>
                <a:cs typeface="Segoe UI" panose="020B0502040204020203" pitchFamily="34" charset="0"/>
              </a:rPr>
              <a:t>Emotions ):</a:t>
            </a:r>
            <a:r>
              <a:rPr lang="en-US" b="0" i="0" dirty="0">
                <a:solidFill>
                  <a:srgbClr val="222222"/>
                </a:solidFill>
                <a:effectLst/>
                <a:latin typeface="Segoe UI" panose="020B0502040204020203" pitchFamily="34" charset="0"/>
                <a:cs typeface="Segoe UI" panose="020B0502040204020203" pitchFamily="34" charset="0"/>
              </a:rPr>
              <a:t> </a:t>
            </a:r>
            <a:r>
              <a:rPr lang="ar-JO" b="0" i="0" dirty="0">
                <a:solidFill>
                  <a:srgbClr val="222222"/>
                </a:solidFill>
                <a:effectLst/>
                <a:latin typeface="Segoe UI" panose="020B0502040204020203" pitchFamily="34" charset="0"/>
                <a:cs typeface="Segoe UI" panose="020B0502040204020203" pitchFamily="34" charset="0"/>
              </a:rPr>
              <a:t> </a:t>
            </a:r>
            <a:r>
              <a:rPr lang="ar-JO" sz="1600" b="0" i="0" dirty="0">
                <a:solidFill>
                  <a:srgbClr val="222222"/>
                </a:solidFill>
                <a:effectLst/>
                <a:latin typeface="Segoe UI" panose="020B0502040204020203" pitchFamily="34" charset="0"/>
                <a:cs typeface="Segoe UI" panose="020B0502040204020203" pitchFamily="34" charset="0"/>
              </a:rPr>
              <a:t>)                                                                                                                                                                                                           </a:t>
            </a:r>
            <a:r>
              <a:rPr lang="ar-YE" sz="1600" b="0" i="0" dirty="0">
                <a:solidFill>
                  <a:srgbClr val="222222"/>
                </a:solidFill>
                <a:effectLst/>
                <a:latin typeface="Segoe UI" panose="020B0502040204020203" pitchFamily="34" charset="0"/>
                <a:cs typeface="Segoe UI" panose="020B0502040204020203" pitchFamily="34" charset="0"/>
              </a:rPr>
              <a:t>تؤثر الحالة العاطفية والنفسية للمتصل به، وما يشعر به من يأس وإحباط وغضب وحزن وسعادة ومرح على قدرات تلقيه وفهمه واستجابته لموضوع الاتصال، ومن الواضح أنه كلما ازدادت الحالة العاطفية شدة، ازدادت احتمالات التشوّه والتحريف لمعلومات الاتصال، وذلك نتيجة إعاقتها للتفكير السليم والمنطقية والمحاكمة والعقلانية</a:t>
            </a:r>
          </a:p>
          <a:p>
            <a:pPr algn="just" rtl="1">
              <a:lnSpc>
                <a:spcPct val="150000"/>
              </a:lnSpc>
            </a:pPr>
            <a:r>
              <a:rPr lang="ar-JO" sz="1600" dirty="0">
                <a:solidFill>
                  <a:schemeClr val="tx1"/>
                </a:solidFill>
                <a:latin typeface="Segoe UI" panose="020B0502040204020203" pitchFamily="34" charset="0"/>
                <a:cs typeface="Segoe UI" panose="020B0502040204020203" pitchFamily="34" charset="0"/>
              </a:rPr>
              <a:t>.</a:t>
            </a:r>
            <a:endParaRPr lang="ar-SA" sz="1600" dirty="0">
              <a:solidFill>
                <a:schemeClr val="tx1"/>
              </a:solidFill>
              <a:latin typeface="Segoe UI" panose="020B0502040204020203" pitchFamily="34" charset="0"/>
              <a:cs typeface="Segoe UI" panose="020B0502040204020203" pitchFamily="34" charset="0"/>
            </a:endParaRPr>
          </a:p>
          <a:p>
            <a:pPr algn="r"/>
            <a:endParaRPr lang="ar-JO" sz="2000" b="0" i="0" dirty="0">
              <a:solidFill>
                <a:schemeClr val="tx1"/>
              </a:solidFill>
              <a:effectLst/>
              <a:latin typeface="Segoe UI" panose="020B0502040204020203" pitchFamily="34" charset="0"/>
              <a:cs typeface="Segoe UI" panose="020B0502040204020203" pitchFamily="34" charset="0"/>
            </a:endParaRPr>
          </a:p>
          <a:p>
            <a:pPr algn="r"/>
            <a:r>
              <a:rPr lang="ar-JO" sz="2000" b="0" i="0" dirty="0">
                <a:solidFill>
                  <a:schemeClr val="tx1"/>
                </a:solidFill>
                <a:effectLst/>
                <a:latin typeface="Segoe UI" panose="020B0502040204020203" pitchFamily="34" charset="0"/>
                <a:cs typeface="Segoe UI" panose="020B0502040204020203" pitchFamily="34" charset="0"/>
              </a:rPr>
              <a:t>   </a:t>
            </a:r>
            <a:endParaRPr lang="ar-YE" sz="2000" b="0" i="0" dirty="0">
              <a:solidFill>
                <a:schemeClr val="tx1"/>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68617964"/>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79489" y="1155869"/>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JO" sz="1600" dirty="0">
              <a:solidFill>
                <a:schemeClr val="tx1"/>
              </a:solidFill>
              <a:latin typeface="Segoe UI" panose="020B0502040204020203" pitchFamily="34" charset="0"/>
              <a:cs typeface="Segoe UI" panose="020B0502040204020203" pitchFamily="34" charset="0"/>
            </a:endParaRPr>
          </a:p>
          <a:p>
            <a:pPr algn="r" rtl="1"/>
            <a:r>
              <a:rPr lang="ar-JO" sz="1600" dirty="0">
                <a:solidFill>
                  <a:schemeClr val="tx1"/>
                </a:solidFill>
                <a:latin typeface="Segoe UI" panose="020B0502040204020203" pitchFamily="34" charset="0"/>
                <a:cs typeface="Segoe UI" panose="020B0502040204020203" pitchFamily="34" charset="0"/>
              </a:rPr>
              <a:t> </a:t>
            </a:r>
            <a:r>
              <a:rPr lang="ar-YE" b="1" i="0" dirty="0">
                <a:solidFill>
                  <a:srgbClr val="222222"/>
                </a:solidFill>
                <a:effectLst/>
                <a:latin typeface="Segoe UI" panose="020B0502040204020203" pitchFamily="34" charset="0"/>
                <a:cs typeface="Segoe UI" panose="020B0502040204020203" pitchFamily="34" charset="0"/>
              </a:rPr>
              <a:t>4– اللغة </a:t>
            </a:r>
            <a:r>
              <a:rPr lang="en-US" b="1" i="0" dirty="0">
                <a:solidFill>
                  <a:srgbClr val="222222"/>
                </a:solidFill>
                <a:effectLst/>
                <a:latin typeface="Segoe UI" panose="020B0502040204020203" pitchFamily="34" charset="0"/>
                <a:cs typeface="Segoe UI" panose="020B0502040204020203" pitchFamily="34" charset="0"/>
              </a:rPr>
              <a:t>Language ):</a:t>
            </a:r>
            <a:r>
              <a:rPr lang="en-US" b="0" i="0" dirty="0">
                <a:solidFill>
                  <a:srgbClr val="222222"/>
                </a:solidFill>
                <a:effectLst/>
                <a:latin typeface="Segoe UI" panose="020B0502040204020203" pitchFamily="34" charset="0"/>
                <a:cs typeface="Segoe UI" panose="020B0502040204020203" pitchFamily="34" charset="0"/>
              </a:rPr>
              <a:t> </a:t>
            </a:r>
            <a:r>
              <a:rPr lang="ar-JO" b="0" i="0" dirty="0">
                <a:solidFill>
                  <a:srgbClr val="222222"/>
                </a:solidFill>
                <a:effectLst/>
                <a:latin typeface="Segoe UI" panose="020B0502040204020203" pitchFamily="34" charset="0"/>
                <a:cs typeface="Segoe UI" panose="020B0502040204020203" pitchFamily="34" charset="0"/>
              </a:rPr>
              <a:t> )                                                                                                                                      </a:t>
            </a:r>
          </a:p>
          <a:p>
            <a:pPr algn="r" rtl="1"/>
            <a:endParaRPr lang="ar-JO" dirty="0">
              <a:solidFill>
                <a:srgbClr val="222222"/>
              </a:solidFill>
              <a:latin typeface="Segoe UI" panose="020B0502040204020203" pitchFamily="34" charset="0"/>
              <a:cs typeface="Segoe UI" panose="020B0502040204020203" pitchFamily="34" charset="0"/>
            </a:endParaRPr>
          </a:p>
          <a:p>
            <a:pPr algn="r" rtl="1">
              <a:lnSpc>
                <a:spcPct val="150000"/>
              </a:lnSpc>
            </a:pPr>
            <a:r>
              <a:rPr lang="ar-JO" b="0" i="0" dirty="0">
                <a:solidFill>
                  <a:srgbClr val="222222"/>
                </a:solidFill>
                <a:effectLst/>
                <a:latin typeface="Segoe UI" panose="020B0502040204020203" pitchFamily="34" charset="0"/>
                <a:cs typeface="Segoe UI" panose="020B0502040204020203" pitchFamily="34" charset="0"/>
              </a:rPr>
              <a:t>  </a:t>
            </a:r>
            <a:r>
              <a:rPr lang="ar-JO" sz="1600" b="0" i="0" dirty="0">
                <a:solidFill>
                  <a:srgbClr val="222222"/>
                </a:solidFill>
                <a:effectLst/>
                <a:latin typeface="Segoe UI" panose="020B0502040204020203" pitchFamily="34" charset="0"/>
                <a:cs typeface="Segoe UI" panose="020B0502040204020203" pitchFamily="34" charset="0"/>
              </a:rPr>
              <a:t>قد </a:t>
            </a:r>
            <a:r>
              <a:rPr lang="ar-YE" sz="1600" b="0" i="0" dirty="0">
                <a:solidFill>
                  <a:srgbClr val="222222"/>
                </a:solidFill>
                <a:effectLst/>
                <a:latin typeface="Segoe UI" panose="020B0502040204020203" pitchFamily="34" charset="0"/>
                <a:cs typeface="Segoe UI" panose="020B0502040204020203" pitchFamily="34" charset="0"/>
              </a:rPr>
              <a:t>تعطي الكلمة الواحدة معاني </a:t>
            </a:r>
            <a:r>
              <a:rPr lang="ar-JO" sz="1600" b="0" i="0" dirty="0">
                <a:solidFill>
                  <a:srgbClr val="222222"/>
                </a:solidFill>
                <a:effectLst/>
                <a:latin typeface="Segoe UI" panose="020B0502040204020203" pitchFamily="34" charset="0"/>
                <a:cs typeface="Segoe UI" panose="020B0502040204020203" pitchFamily="34" charset="0"/>
              </a:rPr>
              <a:t>عدة </a:t>
            </a:r>
            <a:r>
              <a:rPr lang="ar-YE" sz="1600" b="0" i="0" dirty="0">
                <a:solidFill>
                  <a:srgbClr val="222222"/>
                </a:solidFill>
                <a:effectLst/>
                <a:latin typeface="Segoe UI" panose="020B0502040204020203" pitchFamily="34" charset="0"/>
                <a:cs typeface="Segoe UI" panose="020B0502040204020203" pitchFamily="34" charset="0"/>
              </a:rPr>
              <a:t>مختلفة </a:t>
            </a:r>
            <a:r>
              <a:rPr lang="ar-JO" sz="1600" b="0" i="0" dirty="0">
                <a:solidFill>
                  <a:srgbClr val="222222"/>
                </a:solidFill>
                <a:effectLst/>
                <a:latin typeface="Segoe UI" panose="020B0502040204020203" pitchFamily="34" charset="0"/>
                <a:cs typeface="Segoe UI" panose="020B0502040204020203" pitchFamily="34" charset="0"/>
              </a:rPr>
              <a:t>عند بعض </a:t>
            </a:r>
            <a:r>
              <a:rPr lang="ar-YE" sz="1600" b="0" i="0" dirty="0">
                <a:solidFill>
                  <a:srgbClr val="222222"/>
                </a:solidFill>
                <a:effectLst/>
                <a:latin typeface="Segoe UI" panose="020B0502040204020203" pitchFamily="34" charset="0"/>
                <a:cs typeface="Segoe UI" panose="020B0502040204020203" pitchFamily="34" charset="0"/>
              </a:rPr>
              <a:t> الأشخاص، و</a:t>
            </a:r>
            <a:r>
              <a:rPr lang="ar-JO" sz="1600" b="0" i="0" dirty="0">
                <a:solidFill>
                  <a:srgbClr val="222222"/>
                </a:solidFill>
                <a:effectLst/>
                <a:latin typeface="Segoe UI" panose="020B0502040204020203" pitchFamily="34" charset="0"/>
                <a:cs typeface="Segoe UI" panose="020B0502040204020203" pitchFamily="34" charset="0"/>
              </a:rPr>
              <a:t>كذلك للكلمة </a:t>
            </a:r>
            <a:r>
              <a:rPr lang="ar-YE" sz="1600" b="0" i="0" dirty="0">
                <a:solidFill>
                  <a:srgbClr val="222222"/>
                </a:solidFill>
                <a:effectLst/>
                <a:latin typeface="Segoe UI" panose="020B0502040204020203" pitchFamily="34" charset="0"/>
                <a:cs typeface="Segoe UI" panose="020B0502040204020203" pitchFamily="34" charset="0"/>
              </a:rPr>
              <a:t> نفسها مدلولات مختلفة بحسب استخداماتها المحددة</a:t>
            </a:r>
            <a:r>
              <a:rPr lang="ar-JO" sz="1600" b="0" i="0" dirty="0">
                <a:solidFill>
                  <a:srgbClr val="222222"/>
                </a:solidFill>
                <a:effectLst/>
                <a:latin typeface="Segoe UI" panose="020B0502040204020203" pitchFamily="34" charset="0"/>
                <a:cs typeface="Segoe UI" panose="020B0502040204020203" pitchFamily="34" charset="0"/>
              </a:rPr>
              <a:t>.</a:t>
            </a:r>
            <a:endParaRPr lang="ar-YE" sz="1600" b="0" i="0" dirty="0">
              <a:solidFill>
                <a:srgbClr val="222222"/>
              </a:solidFill>
              <a:effectLst/>
              <a:latin typeface="Segoe UI" panose="020B0502040204020203" pitchFamily="34" charset="0"/>
              <a:cs typeface="Segoe UI" panose="020B0502040204020203" pitchFamily="34" charset="0"/>
            </a:endParaRPr>
          </a:p>
          <a:p>
            <a:pPr algn="r" rtl="1">
              <a:lnSpc>
                <a:spcPct val="150000"/>
              </a:lnSpc>
            </a:pPr>
            <a:r>
              <a:rPr lang="ar-JO" sz="1600" b="0" i="0" dirty="0">
                <a:solidFill>
                  <a:srgbClr val="222222"/>
                </a:solidFill>
                <a:effectLst/>
                <a:latin typeface="Segoe UI" panose="020B0502040204020203" pitchFamily="34" charset="0"/>
                <a:cs typeface="Segoe UI" panose="020B0502040204020203" pitchFamily="34" charset="0"/>
              </a:rPr>
              <a:t>ومن المعلوم أن </a:t>
            </a:r>
            <a:r>
              <a:rPr lang="ar-YE" sz="1600" b="0" i="0" dirty="0">
                <a:solidFill>
                  <a:srgbClr val="222222"/>
                </a:solidFill>
                <a:effectLst/>
                <a:latin typeface="Segoe UI" panose="020B0502040204020203" pitchFamily="34" charset="0"/>
                <a:cs typeface="Segoe UI" panose="020B0502040204020203" pitchFamily="34" charset="0"/>
              </a:rPr>
              <a:t>المؤسسات من أفراد </a:t>
            </a:r>
            <a:r>
              <a:rPr lang="ar-JO" sz="1600" b="0" i="0" dirty="0">
                <a:solidFill>
                  <a:srgbClr val="222222"/>
                </a:solidFill>
                <a:effectLst/>
                <a:latin typeface="Segoe UI" panose="020B0502040204020203" pitchFamily="34" charset="0"/>
                <a:cs typeface="Segoe UI" panose="020B0502040204020203" pitchFamily="34" charset="0"/>
              </a:rPr>
              <a:t>يعودون ل</a:t>
            </a:r>
            <a:r>
              <a:rPr lang="ar-YE" sz="1600" b="0" i="0" dirty="0">
                <a:solidFill>
                  <a:srgbClr val="222222"/>
                </a:solidFill>
                <a:effectLst/>
                <a:latin typeface="Segoe UI" panose="020B0502040204020203" pitchFamily="34" charset="0"/>
                <a:cs typeface="Segoe UI" panose="020B0502040204020203" pitchFamily="34" charset="0"/>
              </a:rPr>
              <a:t>خلفيات وثقافات </a:t>
            </a:r>
            <a:r>
              <a:rPr lang="ar-JO" sz="1600" b="0" i="0" dirty="0">
                <a:solidFill>
                  <a:srgbClr val="222222"/>
                </a:solidFill>
                <a:effectLst/>
                <a:latin typeface="Segoe UI" panose="020B0502040204020203" pitchFamily="34" charset="0"/>
                <a:cs typeface="Segoe UI" panose="020B0502040204020203" pitchFamily="34" charset="0"/>
              </a:rPr>
              <a:t>متنوعة</a:t>
            </a:r>
            <a:r>
              <a:rPr lang="ar-YE" sz="1600" b="0" i="0" dirty="0">
                <a:solidFill>
                  <a:srgbClr val="222222"/>
                </a:solidFill>
                <a:effectLst/>
                <a:latin typeface="Segoe UI" panose="020B0502040204020203" pitchFamily="34" charset="0"/>
                <a:cs typeface="Segoe UI" panose="020B0502040204020203" pitchFamily="34" charset="0"/>
              </a:rPr>
              <a:t>، كما أن للاختصاصين والمهنيين منهم لغاتهم الفنية الخاصة بهم التي تناسب الاختصاص والمهنة. وإذا كان للمؤسسة فروع مختلفة في مناطق متباينة ضمن البلد الواحد أو البلدان الأخرى، فإن مشكلة اللغة تتفاقم، وتضيف أبعادا أخرى من التعقيد لعملية الاتصالات وتشويهها وتحريفها، كما أن المستويات التنظيمية العديدة المتباينة، ووجود مراكز ومراتب وظيفية متفاوتة، يعطي اللغة مضامين ومعاني مختلفة، فالإدارة العليا تتحدث عن التحفيز والأرباح ومعدلات الإنتاج، وقد يدركها الآخرون في المستويات التنفيذية الأدنى، أنها استغلال وجشع من قبل المالكين والإدارة</a:t>
            </a:r>
            <a:r>
              <a:rPr lang="ar-YE" b="0" i="0" dirty="0">
                <a:solidFill>
                  <a:srgbClr val="222222"/>
                </a:solidFill>
                <a:effectLst/>
                <a:latin typeface="Segoe UI" panose="020B0502040204020203" pitchFamily="34" charset="0"/>
                <a:cs typeface="Segoe UI" panose="020B0502040204020203" pitchFamily="34" charset="0"/>
              </a:rPr>
              <a: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xmlns="" id="{6C6F8BCD-F898-8537-0E1F-9D2962BF1C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9659" y="1376395"/>
            <a:ext cx="2828925" cy="1195356"/>
          </a:xfrm>
          <a:prstGeom prst="rect">
            <a:avLst/>
          </a:prstGeom>
        </p:spPr>
      </p:pic>
    </p:spTree>
    <p:extLst>
      <p:ext uri="{BB962C8B-B14F-4D97-AF65-F5344CB8AC3E}">
        <p14:creationId xmlns:p14="http://schemas.microsoft.com/office/powerpoint/2010/main" val="2886205708"/>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79489" y="1155869"/>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JO" b="1" i="0" dirty="0">
                <a:solidFill>
                  <a:srgbClr val="222222"/>
                </a:solidFill>
                <a:effectLst/>
                <a:latin typeface="Segoe UI" panose="020B0502040204020203" pitchFamily="34" charset="0"/>
                <a:cs typeface="Segoe UI" panose="020B0502040204020203" pitchFamily="34" charset="0"/>
              </a:rPr>
              <a:t>5- </a:t>
            </a:r>
            <a:r>
              <a:rPr lang="ar-YE" b="1" i="0" dirty="0">
                <a:solidFill>
                  <a:srgbClr val="222222"/>
                </a:solidFill>
                <a:effectLst/>
                <a:latin typeface="Segoe UI" panose="020B0502040204020203" pitchFamily="34" charset="0"/>
                <a:cs typeface="Segoe UI" panose="020B0502040204020203" pitchFamily="34" charset="0"/>
              </a:rPr>
              <a:t>عدم وجود تخطيط كاف لعملية الاتصال</a:t>
            </a:r>
            <a:r>
              <a:rPr lang="ar-YE" b="0" i="0" dirty="0">
                <a:solidFill>
                  <a:srgbClr val="222222"/>
                </a:solidFill>
                <a:effectLst/>
                <a:latin typeface="Segoe UI" panose="020B0502040204020203" pitchFamily="34" charset="0"/>
                <a:cs typeface="Segoe UI" panose="020B0502040204020203" pitchFamily="34" charset="0"/>
              </a:rPr>
              <a:t>،</a:t>
            </a:r>
            <a:endParaRPr lang="ar-JO" b="0" i="0" dirty="0">
              <a:solidFill>
                <a:srgbClr val="222222"/>
              </a:solidFill>
              <a:effectLst/>
              <a:latin typeface="Segoe UI" panose="020B0502040204020203" pitchFamily="34" charset="0"/>
              <a:cs typeface="Segoe UI" panose="020B0502040204020203" pitchFamily="34" charset="0"/>
            </a:endParaRPr>
          </a:p>
          <a:p>
            <a:pPr algn="r" rtl="1"/>
            <a:endParaRPr lang="ar-JO" b="0" i="0" dirty="0">
              <a:solidFill>
                <a:srgbClr val="222222"/>
              </a:solidFill>
              <a:effectLst/>
              <a:latin typeface="Segoe UI" panose="020B0502040204020203" pitchFamily="34" charset="0"/>
              <a:cs typeface="Segoe UI" panose="020B0502040204020203" pitchFamily="34" charset="0"/>
            </a:endParaRPr>
          </a:p>
          <a:p>
            <a:pPr algn="r" rtl="1">
              <a:lnSpc>
                <a:spcPct val="150000"/>
              </a:lnSpc>
            </a:pPr>
            <a:r>
              <a:rPr lang="ar-YE" sz="1600" b="0" i="0" dirty="0">
                <a:solidFill>
                  <a:srgbClr val="222222"/>
                </a:solidFill>
                <a:effectLst/>
                <a:latin typeface="Segoe UI" panose="020B0502040204020203" pitchFamily="34" charset="0"/>
                <a:cs typeface="Segoe UI" panose="020B0502040204020203" pitchFamily="34" charset="0"/>
              </a:rPr>
              <a:t> ففي كثير من الأحيان يبدأ الشخص بالتحدث أو الكتابة دون تفكير مسبق، وبدون تحديد الغرض من الرسالة التي ينوي إيصالها لتحديد الغرض من عملية الاتصال.</a:t>
            </a:r>
          </a:p>
          <a:p>
            <a:pPr algn="r" rtl="1"/>
            <a:r>
              <a:rPr lang="ar-YE" sz="1600" b="0" i="0" dirty="0">
                <a:solidFill>
                  <a:srgbClr val="222222"/>
                </a:solidFill>
                <a:effectLst/>
                <a:latin typeface="Segoe UI" panose="020B0502040204020203" pitchFamily="34" charset="0"/>
                <a:cs typeface="Segoe UI" panose="020B0502040204020203" pitchFamily="34" charset="0"/>
              </a:rPr>
              <a:t> </a:t>
            </a:r>
          </a:p>
          <a:p>
            <a:pPr algn="r" rtl="1"/>
            <a:r>
              <a:rPr lang="ar-JO" b="1" dirty="0">
                <a:solidFill>
                  <a:srgbClr val="222222"/>
                </a:solidFill>
                <a:latin typeface="Segoe UI" panose="020B0502040204020203" pitchFamily="34" charset="0"/>
                <a:cs typeface="Segoe UI" panose="020B0502040204020203" pitchFamily="34" charset="0"/>
              </a:rPr>
              <a:t>6</a:t>
            </a:r>
            <a:r>
              <a:rPr lang="ar-YE" b="1" dirty="0">
                <a:solidFill>
                  <a:srgbClr val="222222"/>
                </a:solidFill>
                <a:latin typeface="Segoe UI" panose="020B0502040204020203" pitchFamily="34" charset="0"/>
                <a:cs typeface="Segoe UI" panose="020B0502040204020203" pitchFamily="34" charset="0"/>
              </a:rPr>
              <a:t>– وجود آراء وفرضيات غير واضحة،</a:t>
            </a:r>
            <a:endParaRPr lang="ar-JO" b="1" dirty="0">
              <a:solidFill>
                <a:srgbClr val="222222"/>
              </a:solidFill>
              <a:latin typeface="Segoe UI" panose="020B0502040204020203" pitchFamily="34" charset="0"/>
              <a:cs typeface="Segoe UI" panose="020B0502040204020203" pitchFamily="34" charset="0"/>
            </a:endParaRPr>
          </a:p>
          <a:p>
            <a:pPr algn="r" rtl="1"/>
            <a:r>
              <a:rPr lang="ar-YE" b="1" dirty="0">
                <a:solidFill>
                  <a:srgbClr val="222222"/>
                </a:solidFill>
                <a:latin typeface="Segoe UI" panose="020B0502040204020203" pitchFamily="34" charset="0"/>
                <a:cs typeface="Segoe UI" panose="020B0502040204020203" pitchFamily="34" charset="0"/>
              </a:rPr>
              <a:t> </a:t>
            </a:r>
            <a:endParaRPr lang="ar-JO" b="1" dirty="0">
              <a:solidFill>
                <a:srgbClr val="222222"/>
              </a:solidFill>
              <a:latin typeface="Segoe UI" panose="020B0502040204020203" pitchFamily="34" charset="0"/>
              <a:cs typeface="Segoe UI" panose="020B0502040204020203" pitchFamily="34" charset="0"/>
            </a:endParaRPr>
          </a:p>
          <a:p>
            <a:pPr algn="r" rtl="1">
              <a:lnSpc>
                <a:spcPct val="150000"/>
              </a:lnSpc>
            </a:pPr>
            <a:r>
              <a:rPr lang="ar-YE" sz="1600" b="0" i="0" dirty="0">
                <a:solidFill>
                  <a:srgbClr val="222222"/>
                </a:solidFill>
                <a:effectLst/>
                <a:latin typeface="Segoe UI" panose="020B0502040204020203" pitchFamily="34" charset="0"/>
                <a:cs typeface="Segoe UI" panose="020B0502040204020203" pitchFamily="34" charset="0"/>
              </a:rPr>
              <a:t>فقد تترك بعض الجوانب ناقصة وغير موضحة، ونتيجة ذلك، تحدث تفسيرات واقتراحات مختلفة، كأن مثلا يتصل شخص بآخر، ويحددان موعدا للاجتماع في التاسعة صباحا من اليوم التالي، دون أن يحددان مكان الالتقاء، على أساس أن كل واحد منهما في فِكرِه، مكتبه هو مكان الالتقاء، وبالتالي لا يجتمعان في اليوم التالي، وهذا يخلق فوضى وضياع كثير من الجهد والوقت</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1605258"/>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79489" y="1155869"/>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JO" b="1" dirty="0">
              <a:solidFill>
                <a:srgbClr val="222222"/>
              </a:solidFill>
              <a:latin typeface="Segoe UI" panose="020B0502040204020203" pitchFamily="34" charset="0"/>
              <a:cs typeface="Segoe UI" panose="020B0502040204020203" pitchFamily="34" charset="0"/>
            </a:endParaRPr>
          </a:p>
          <a:p>
            <a:pPr algn="r" rtl="1"/>
            <a:endParaRPr lang="ar-JO" b="1" i="0" dirty="0">
              <a:solidFill>
                <a:srgbClr val="222222"/>
              </a:solidFill>
              <a:effectLst/>
              <a:latin typeface="Segoe UI" panose="020B0502040204020203" pitchFamily="34" charset="0"/>
              <a:cs typeface="Segoe UI" panose="020B0502040204020203" pitchFamily="34" charset="0"/>
            </a:endParaRPr>
          </a:p>
          <a:p>
            <a:pPr algn="r" rtl="1"/>
            <a:endParaRPr lang="ar-JO" b="1" dirty="0">
              <a:solidFill>
                <a:srgbClr val="222222"/>
              </a:solidFill>
              <a:latin typeface="Segoe UI" panose="020B0502040204020203" pitchFamily="34" charset="0"/>
              <a:cs typeface="Segoe UI" panose="020B0502040204020203" pitchFamily="34" charset="0"/>
            </a:endParaRPr>
          </a:p>
          <a:p>
            <a:pPr algn="r" rtl="1"/>
            <a:endParaRPr lang="ar-JO" b="1" dirty="0">
              <a:solidFill>
                <a:srgbClr val="222222"/>
              </a:solidFill>
              <a:latin typeface="Segoe UI" panose="020B0502040204020203" pitchFamily="34" charset="0"/>
              <a:cs typeface="Segoe UI" panose="020B0502040204020203" pitchFamily="34" charset="0"/>
            </a:endParaRPr>
          </a:p>
          <a:p>
            <a:pPr algn="r" rtl="1"/>
            <a:endParaRPr lang="ar-JO" b="1" dirty="0">
              <a:solidFill>
                <a:srgbClr val="222222"/>
              </a:solidFill>
              <a:latin typeface="Segoe UI" panose="020B0502040204020203" pitchFamily="34" charset="0"/>
              <a:cs typeface="Segoe UI" panose="020B0502040204020203" pitchFamily="34" charset="0"/>
            </a:endParaRPr>
          </a:p>
          <a:p>
            <a:pPr algn="r" rtl="1"/>
            <a:endParaRPr lang="ar-JO" b="1" dirty="0">
              <a:solidFill>
                <a:srgbClr val="222222"/>
              </a:solidFill>
              <a:latin typeface="Segoe UI" panose="020B0502040204020203" pitchFamily="34" charset="0"/>
              <a:cs typeface="Segoe UI" panose="020B0502040204020203" pitchFamily="34" charset="0"/>
            </a:endParaRPr>
          </a:p>
          <a:p>
            <a:pPr algn="r" rtl="1"/>
            <a:r>
              <a:rPr lang="ar-JO" b="1" i="0" dirty="0">
                <a:solidFill>
                  <a:srgbClr val="222222"/>
                </a:solidFill>
                <a:effectLst/>
                <a:latin typeface="Segoe UI" panose="020B0502040204020203" pitchFamily="34" charset="0"/>
                <a:cs typeface="Segoe UI" panose="020B0502040204020203" pitchFamily="34" charset="0"/>
              </a:rPr>
              <a:t>7</a:t>
            </a:r>
            <a:r>
              <a:rPr lang="ar-YE" b="1" i="0" dirty="0">
                <a:solidFill>
                  <a:srgbClr val="222222"/>
                </a:solidFill>
                <a:effectLst/>
                <a:latin typeface="Segoe UI" panose="020B0502040204020203" pitchFamily="34" charset="0"/>
                <a:cs typeface="Segoe UI" panose="020B0502040204020203" pitchFamily="34" charset="0"/>
              </a:rPr>
              <a:t>– التلاعب بالمعاني والألفاظ،</a:t>
            </a:r>
            <a:endParaRPr lang="ar-JO" b="1" i="0" dirty="0">
              <a:solidFill>
                <a:srgbClr val="222222"/>
              </a:solidFill>
              <a:effectLst/>
              <a:latin typeface="Segoe UI" panose="020B0502040204020203" pitchFamily="34" charset="0"/>
              <a:cs typeface="Segoe UI" panose="020B0502040204020203" pitchFamily="34" charset="0"/>
            </a:endParaRPr>
          </a:p>
          <a:p>
            <a:pPr algn="r" rtl="1"/>
            <a:r>
              <a:rPr lang="ar-YE" sz="1600" b="0" i="0" dirty="0">
                <a:solidFill>
                  <a:srgbClr val="222222"/>
                </a:solidFill>
                <a:effectLst/>
                <a:latin typeface="Segoe UI" panose="020B0502040204020203" pitchFamily="34" charset="0"/>
                <a:cs typeface="Segoe UI" panose="020B0502040204020203" pitchFamily="34" charset="0"/>
              </a:rPr>
              <a:t> وهذا قد يكون مقصودا أو غير مقصود، بمعنى أن تترك الألفاظ مبهمة، مما يفتح مجال الاجتهادات والتفسيرات المختلفة، ومثال ذلك، الذي يعلن عن خصم عن السعر السابق ولكن لا يظهر السعر السابق، كأن يقول سأخفض السعر كما كان من قبل، ولا يذكر كم كان من قبل والسؤال هو أقل من ماذا؟</a:t>
            </a:r>
          </a:p>
          <a:p>
            <a:pPr algn="r" rtl="1"/>
            <a:r>
              <a:rPr lang="ar-YE" sz="1600" b="1" i="0" dirty="0">
                <a:solidFill>
                  <a:srgbClr val="222222"/>
                </a:solidFill>
                <a:effectLst/>
                <a:latin typeface="Segoe UI" panose="020B0502040204020203" pitchFamily="34" charset="0"/>
                <a:cs typeface="Segoe UI" panose="020B0502040204020203" pitchFamily="34" charset="0"/>
              </a:rPr>
              <a:t> </a:t>
            </a:r>
            <a:endParaRPr lang="ar-YE" sz="1600" b="0" i="0" dirty="0">
              <a:solidFill>
                <a:srgbClr val="222222"/>
              </a:solidFill>
              <a:effectLst/>
              <a:latin typeface="Segoe UI" panose="020B0502040204020203" pitchFamily="34" charset="0"/>
              <a:cs typeface="Segoe UI" panose="020B0502040204020203" pitchFamily="34" charset="0"/>
            </a:endParaRPr>
          </a:p>
          <a:p>
            <a:pPr algn="r" rtl="1"/>
            <a:r>
              <a:rPr lang="ar-JO" sz="1600" b="1" i="0" dirty="0">
                <a:solidFill>
                  <a:srgbClr val="222222"/>
                </a:solidFill>
                <a:effectLst/>
                <a:latin typeface="Segoe UI" panose="020B0502040204020203" pitchFamily="34" charset="0"/>
                <a:cs typeface="Segoe UI" panose="020B0502040204020203" pitchFamily="34" charset="0"/>
              </a:rPr>
              <a:t>8</a:t>
            </a:r>
            <a:r>
              <a:rPr lang="ar-YE" sz="1600" b="1" i="0" dirty="0">
                <a:solidFill>
                  <a:srgbClr val="222222"/>
                </a:solidFill>
                <a:effectLst/>
                <a:latin typeface="Segoe UI" panose="020B0502040204020203" pitchFamily="34" charset="0"/>
                <a:cs typeface="Segoe UI" panose="020B0502040204020203" pitchFamily="34" charset="0"/>
              </a:rPr>
              <a:t>– </a:t>
            </a:r>
            <a:r>
              <a:rPr lang="ar-YE" b="1" dirty="0">
                <a:solidFill>
                  <a:srgbClr val="222222"/>
                </a:solidFill>
                <a:latin typeface="Segoe UI" panose="020B0502040204020203" pitchFamily="34" charset="0"/>
                <a:cs typeface="Segoe UI" panose="020B0502040204020203" pitchFamily="34" charset="0"/>
              </a:rPr>
              <a:t>عدم القدرة على التعبير وإيصال الفكرة إلى المستمع، </a:t>
            </a:r>
            <a:endParaRPr lang="ar-JO" b="1" dirty="0">
              <a:solidFill>
                <a:srgbClr val="222222"/>
              </a:solidFill>
              <a:latin typeface="Segoe UI" panose="020B0502040204020203" pitchFamily="34" charset="0"/>
              <a:cs typeface="Segoe UI" panose="020B0502040204020203" pitchFamily="34" charset="0"/>
            </a:endParaRPr>
          </a:p>
          <a:p>
            <a:pPr algn="r" rtl="1"/>
            <a:r>
              <a:rPr lang="ar-YE" sz="1600" b="0" i="0" dirty="0">
                <a:solidFill>
                  <a:srgbClr val="222222"/>
                </a:solidFill>
                <a:effectLst/>
                <a:latin typeface="Segoe UI" panose="020B0502040204020203" pitchFamily="34" charset="0"/>
                <a:cs typeface="Segoe UI" panose="020B0502040204020203" pitchFamily="34" charset="0"/>
              </a:rPr>
              <a:t>بالرغم من تمكن الشخص المتصل من فهمها ولكنه يضعف في إيصالها، فقد يعبّر عنها بكلمات ضعيفة أو غير مناسبة مما يخلق الكثير من الارتباك والغموض.</a:t>
            </a:r>
            <a:endParaRPr lang="ar-JO" sz="1600" b="0" i="0" dirty="0">
              <a:solidFill>
                <a:srgbClr val="222222"/>
              </a:solidFill>
              <a:effectLst/>
              <a:latin typeface="Segoe UI" panose="020B0502040204020203" pitchFamily="34" charset="0"/>
              <a:cs typeface="Segoe UI" panose="020B0502040204020203" pitchFamily="34" charset="0"/>
            </a:endParaRPr>
          </a:p>
          <a:p>
            <a:pPr algn="r" rtl="1"/>
            <a:endParaRPr lang="ar-YE" sz="1600" b="0" i="0" dirty="0">
              <a:solidFill>
                <a:srgbClr val="222222"/>
              </a:solidFill>
              <a:effectLst/>
              <a:latin typeface="Segoe UI" panose="020B0502040204020203" pitchFamily="34" charset="0"/>
              <a:cs typeface="Segoe UI" panose="020B0502040204020203" pitchFamily="34" charset="0"/>
            </a:endParaRPr>
          </a:p>
          <a:p>
            <a:pPr algn="r" rtl="1"/>
            <a:r>
              <a:rPr lang="ar-YE" sz="1600" b="0" i="0" dirty="0">
                <a:solidFill>
                  <a:srgbClr val="222222"/>
                </a:solidFill>
                <a:effectLst/>
                <a:latin typeface="Segoe UI" panose="020B0502040204020203" pitchFamily="34" charset="0"/>
                <a:cs typeface="Segoe UI" panose="020B0502040204020203" pitchFamily="34" charset="0"/>
              </a:rPr>
              <a:t>ليس العيب فقط في المتصل بل المستمع كذلك، بالرغم من أنّ كثيرا من الوقت يضيع في الإصغاء، إلا أن بعض الأفراد لا يصغون بشكل جيد، فقد يتظاهرون بالانتباه لكن تفكيرهم بعيد كل البعد عن مجرى الحديث.</a:t>
            </a:r>
            <a:endParaRPr lang="ar-JO" sz="1600" b="0" i="0" dirty="0">
              <a:solidFill>
                <a:srgbClr val="222222"/>
              </a:solidFill>
              <a:effectLst/>
              <a:latin typeface="Segoe UI" panose="020B0502040204020203" pitchFamily="34" charset="0"/>
              <a:cs typeface="Segoe UI" panose="020B0502040204020203" pitchFamily="34" charset="0"/>
            </a:endParaRPr>
          </a:p>
          <a:p>
            <a:pPr algn="r" rtl="1"/>
            <a:endParaRPr lang="ar-JO" sz="1600" dirty="0">
              <a:solidFill>
                <a:srgbClr val="222222"/>
              </a:solidFill>
              <a:latin typeface="Segoe UI" panose="020B0502040204020203" pitchFamily="34" charset="0"/>
              <a:cs typeface="Segoe UI" panose="020B0502040204020203" pitchFamily="34" charset="0"/>
            </a:endParaRPr>
          </a:p>
          <a:p>
            <a:pPr algn="r" rtl="1"/>
            <a:r>
              <a:rPr lang="ar-JO" sz="1600" b="0" i="0" dirty="0">
                <a:solidFill>
                  <a:srgbClr val="222222"/>
                </a:solidFill>
                <a:effectLst/>
                <a:latin typeface="Segoe UI" panose="020B0502040204020203" pitchFamily="34" charset="0"/>
                <a:cs typeface="Segoe UI" panose="020B0502040204020203" pitchFamily="34" charset="0"/>
              </a:rPr>
              <a:t> </a:t>
            </a:r>
            <a:r>
              <a:rPr lang="ar-JO" b="1" dirty="0">
                <a:solidFill>
                  <a:srgbClr val="222222"/>
                </a:solidFill>
                <a:latin typeface="Segoe UI" panose="020B0502040204020203" pitchFamily="34" charset="0"/>
                <a:cs typeface="Segoe UI" panose="020B0502040204020203" pitchFamily="34" charset="0"/>
              </a:rPr>
              <a:t>9</a:t>
            </a:r>
            <a:r>
              <a:rPr lang="ar-YE" b="1" dirty="0">
                <a:solidFill>
                  <a:srgbClr val="222222"/>
                </a:solidFill>
                <a:latin typeface="Segoe UI" panose="020B0502040204020203" pitchFamily="34" charset="0"/>
                <a:cs typeface="Segoe UI" panose="020B0502040204020203" pitchFamily="34" charset="0"/>
              </a:rPr>
              <a:t>– كثرة التشويش</a:t>
            </a:r>
            <a:endParaRPr lang="ar-JO" b="1" dirty="0">
              <a:solidFill>
                <a:srgbClr val="222222"/>
              </a:solidFill>
              <a:latin typeface="Segoe UI" panose="020B0502040204020203" pitchFamily="34" charset="0"/>
              <a:cs typeface="Segoe UI" panose="020B0502040204020203" pitchFamily="34" charset="0"/>
            </a:endParaRPr>
          </a:p>
          <a:p>
            <a:pPr algn="r" rtl="1"/>
            <a:endParaRPr lang="ar-JO" sz="1600" b="1" dirty="0">
              <a:solidFill>
                <a:srgbClr val="222222"/>
              </a:solidFill>
              <a:latin typeface="Segoe UI" panose="020B0502040204020203" pitchFamily="34" charset="0"/>
              <a:cs typeface="Segoe UI" panose="020B0502040204020203" pitchFamily="34" charset="0"/>
            </a:endParaRPr>
          </a:p>
          <a:p>
            <a:pPr algn="r" rtl="1"/>
            <a:r>
              <a:rPr lang="ar-YE" sz="1600" dirty="0">
                <a:solidFill>
                  <a:srgbClr val="222222"/>
                </a:solidFill>
                <a:latin typeface="Segoe UI" panose="020B0502040204020203" pitchFamily="34" charset="0"/>
                <a:cs typeface="Segoe UI" panose="020B0502040204020203" pitchFamily="34" charset="0"/>
              </a:rPr>
              <a:t> الناتجة عن المؤثرات المتعددة التي تؤثر على عملية الاتصال التلفونية أو البرقية.</a:t>
            </a:r>
            <a:endParaRPr lang="ar-JO" sz="1600" dirty="0">
              <a:solidFill>
                <a:srgbClr val="222222"/>
              </a:solidFill>
              <a:latin typeface="Segoe UI" panose="020B0502040204020203" pitchFamily="34" charset="0"/>
              <a:cs typeface="Segoe UI" panose="020B0502040204020203" pitchFamily="34" charset="0"/>
            </a:endParaRPr>
          </a:p>
          <a:p>
            <a:pPr algn="r" rtl="1"/>
            <a:endParaRPr lang="ar-JO" sz="1600" b="0" i="0" dirty="0">
              <a:solidFill>
                <a:srgbClr val="222222"/>
              </a:solidFill>
              <a:effectLst/>
              <a:latin typeface="Segoe UI" panose="020B0502040204020203" pitchFamily="34" charset="0"/>
              <a:cs typeface="Segoe UI" panose="020B0502040204020203" pitchFamily="34" charset="0"/>
            </a:endParaRPr>
          </a:p>
          <a:p>
            <a:pPr algn="r" rtl="1"/>
            <a:endParaRPr lang="ar-JO" sz="1600" b="0" i="0" dirty="0">
              <a:solidFill>
                <a:srgbClr val="222222"/>
              </a:solidFill>
              <a:effectLst/>
              <a:latin typeface="Segoe UI" panose="020B0502040204020203" pitchFamily="34" charset="0"/>
              <a:cs typeface="Segoe UI" panose="020B0502040204020203" pitchFamily="34" charset="0"/>
            </a:endParaRPr>
          </a:p>
          <a:p>
            <a:pPr algn="r" rtl="1"/>
            <a:endParaRPr lang="ar-YE" sz="1600" b="0" i="0" dirty="0">
              <a:solidFill>
                <a:srgbClr val="222222"/>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xmlns="" id="{27E92F63-6D77-C21A-E2C9-A331D6C3FE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3587" y="1226948"/>
            <a:ext cx="3105150" cy="1076342"/>
          </a:xfrm>
          <a:prstGeom prst="rect">
            <a:avLst/>
          </a:prstGeom>
        </p:spPr>
      </p:pic>
    </p:spTree>
    <p:extLst>
      <p:ext uri="{BB962C8B-B14F-4D97-AF65-F5344CB8AC3E}">
        <p14:creationId xmlns:p14="http://schemas.microsoft.com/office/powerpoint/2010/main" val="2722347053"/>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YE" sz="2000" b="1" i="0" dirty="0">
                <a:solidFill>
                  <a:srgbClr val="222222"/>
                </a:solidFill>
                <a:effectLst/>
                <a:latin typeface="Segoe UI" panose="020B0502040204020203" pitchFamily="34" charset="0"/>
                <a:cs typeface="Segoe UI" panose="020B0502040204020203" pitchFamily="34" charset="0"/>
              </a:rPr>
              <a:t> </a:t>
            </a:r>
            <a:r>
              <a:rPr lang="ar-JO" sz="2400" b="1" i="0" dirty="0">
                <a:solidFill>
                  <a:srgbClr val="222222"/>
                </a:solidFill>
                <a:effectLst/>
                <a:latin typeface="Segoe UI" panose="020B0502040204020203" pitchFamily="34" charset="0"/>
                <a:cs typeface="Segoe UI" panose="020B0502040204020203" pitchFamily="34" charset="0"/>
              </a:rPr>
              <a:t>10- </a:t>
            </a:r>
            <a:r>
              <a:rPr lang="ar-YE" b="1" i="0" dirty="0">
                <a:solidFill>
                  <a:srgbClr val="222222"/>
                </a:solidFill>
                <a:effectLst/>
                <a:latin typeface="Segoe UI" panose="020B0502040204020203" pitchFamily="34" charset="0"/>
                <a:cs typeface="Segoe UI" panose="020B0502040204020203" pitchFamily="34" charset="0"/>
              </a:rPr>
              <a:t>عدم القدرة على فهم ظرف الطرف الآخر</a:t>
            </a:r>
            <a:r>
              <a:rPr lang="ar-YE" b="0" i="0" dirty="0">
                <a:solidFill>
                  <a:srgbClr val="222222"/>
                </a:solidFill>
                <a:effectLst/>
                <a:latin typeface="Segoe UI" panose="020B0502040204020203" pitchFamily="34" charset="0"/>
                <a:cs typeface="Segoe UI" panose="020B0502040204020203" pitchFamily="34" charset="0"/>
              </a:rPr>
              <a:t> </a:t>
            </a:r>
            <a:endParaRPr lang="ar-JO" sz="1600" b="0" i="0" dirty="0">
              <a:solidFill>
                <a:srgbClr val="222222"/>
              </a:solidFill>
              <a:effectLst/>
              <a:latin typeface="Segoe UI" panose="020B0502040204020203" pitchFamily="34" charset="0"/>
              <a:cs typeface="Segoe UI" panose="020B0502040204020203" pitchFamily="34" charset="0"/>
            </a:endParaRPr>
          </a:p>
          <a:p>
            <a:pPr algn="r" rtl="1">
              <a:lnSpc>
                <a:spcPct val="150000"/>
              </a:lnSpc>
            </a:pPr>
            <a:r>
              <a:rPr lang="ar-YE" sz="1600" b="0" i="0" dirty="0">
                <a:solidFill>
                  <a:srgbClr val="222222"/>
                </a:solidFill>
                <a:effectLst/>
                <a:latin typeface="Segoe UI" panose="020B0502040204020203" pitchFamily="34" charset="0"/>
                <a:cs typeface="Segoe UI" panose="020B0502040204020203" pitchFamily="34" charset="0"/>
              </a:rPr>
              <a:t>خلال عملية الاتصال، كالاتصال بزمن غير ملائم للطرف الآخر.</a:t>
            </a:r>
          </a:p>
          <a:p>
            <a:pPr algn="r" rtl="1">
              <a:lnSpc>
                <a:spcPct val="150000"/>
              </a:lnSpc>
            </a:pPr>
            <a:r>
              <a:rPr lang="ar-JO" b="1" dirty="0">
                <a:solidFill>
                  <a:srgbClr val="222222"/>
                </a:solidFill>
                <a:latin typeface="Segoe UI" panose="020B0502040204020203" pitchFamily="34" charset="0"/>
                <a:cs typeface="Segoe UI" panose="020B0502040204020203" pitchFamily="34" charset="0"/>
              </a:rPr>
              <a:t>11</a:t>
            </a:r>
            <a:r>
              <a:rPr lang="ar-YE" b="1" dirty="0">
                <a:solidFill>
                  <a:srgbClr val="222222"/>
                </a:solidFill>
                <a:latin typeface="Segoe UI" panose="020B0502040204020203" pitchFamily="34" charset="0"/>
                <a:cs typeface="Segoe UI" panose="020B0502040204020203" pitchFamily="34" charset="0"/>
              </a:rPr>
              <a:t>– عدم اختيار وسيلة الاتصال الملائمة، </a:t>
            </a:r>
            <a:endParaRPr lang="ar-JO" b="1" dirty="0">
              <a:solidFill>
                <a:srgbClr val="222222"/>
              </a:solidFill>
              <a:latin typeface="Segoe UI" panose="020B0502040204020203" pitchFamily="34" charset="0"/>
              <a:cs typeface="Segoe UI" panose="020B0502040204020203" pitchFamily="34" charset="0"/>
            </a:endParaRPr>
          </a:p>
          <a:p>
            <a:pPr algn="r" rtl="1">
              <a:lnSpc>
                <a:spcPct val="150000"/>
              </a:lnSpc>
            </a:pPr>
            <a:r>
              <a:rPr lang="ar-YE" sz="1600" b="0" i="0" dirty="0">
                <a:solidFill>
                  <a:srgbClr val="222222"/>
                </a:solidFill>
                <a:effectLst/>
                <a:latin typeface="Segoe UI" panose="020B0502040204020203" pitchFamily="34" charset="0"/>
                <a:cs typeface="Segoe UI" panose="020B0502040204020203" pitchFamily="34" charset="0"/>
              </a:rPr>
              <a:t>كأن يكتب الفرد رسالة، بينما يستدعي الموضوع قيامه بزيارة شخصية.</a:t>
            </a:r>
          </a:p>
          <a:p>
            <a:pPr algn="r" rtl="1">
              <a:lnSpc>
                <a:spcPct val="150000"/>
              </a:lnSpc>
            </a:pPr>
            <a:r>
              <a:rPr lang="ar-JO" b="1" dirty="0">
                <a:solidFill>
                  <a:srgbClr val="222222"/>
                </a:solidFill>
                <a:latin typeface="Segoe UI" panose="020B0502040204020203" pitchFamily="34" charset="0"/>
                <a:cs typeface="Segoe UI" panose="020B0502040204020203" pitchFamily="34" charset="0"/>
              </a:rPr>
              <a:t>12</a:t>
            </a:r>
            <a:r>
              <a:rPr lang="ar-YE" b="1" dirty="0">
                <a:solidFill>
                  <a:srgbClr val="222222"/>
                </a:solidFill>
                <a:latin typeface="Segoe UI" panose="020B0502040204020203" pitchFamily="34" charset="0"/>
                <a:cs typeface="Segoe UI" panose="020B0502040204020203" pitchFamily="34" charset="0"/>
              </a:rPr>
              <a:t>– الرقابة على الاتصال </a:t>
            </a:r>
            <a:endParaRPr lang="ar-JO" b="1" dirty="0">
              <a:solidFill>
                <a:srgbClr val="222222"/>
              </a:solidFill>
              <a:latin typeface="Segoe UI" panose="020B0502040204020203" pitchFamily="34" charset="0"/>
              <a:cs typeface="Segoe UI" panose="020B0502040204020203" pitchFamily="34" charset="0"/>
            </a:endParaRPr>
          </a:p>
          <a:p>
            <a:pPr algn="r" rtl="1">
              <a:lnSpc>
                <a:spcPct val="150000"/>
              </a:lnSpc>
            </a:pPr>
            <a:r>
              <a:rPr lang="ar-YE" sz="1600" b="0" i="0" dirty="0">
                <a:solidFill>
                  <a:srgbClr val="222222"/>
                </a:solidFill>
                <a:effectLst/>
                <a:latin typeface="Segoe UI" panose="020B0502040204020203" pitchFamily="34" charset="0"/>
                <a:cs typeface="Segoe UI" panose="020B0502040204020203" pitchFamily="34" charset="0"/>
              </a:rPr>
              <a:t>وحذف بعض الأجزاء من الرسالة، تؤدي إلى صعوبة في فهم المقصود أو الغرض من عملية الاتصال. وعملية الرقابة موجودة في كل مؤسسة، وكلما زادت درجة الرقابة نتيجة مرورها على مستويات إدارية مختلفة، كلما كان الاحتمال أكبر في حذف أجزاء أكثر، مما يؤدي إلى غموض الرسالة وصعوبة فهمها.</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xmlns="" id="{A1C95A8F-0DE6-58FA-0CD4-91DE417E94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3001" y="1771799"/>
            <a:ext cx="2771775" cy="1647825"/>
          </a:xfrm>
          <a:prstGeom prst="rect">
            <a:avLst/>
          </a:prstGeom>
        </p:spPr>
      </p:pic>
    </p:spTree>
    <p:extLst>
      <p:ext uri="{BB962C8B-B14F-4D97-AF65-F5344CB8AC3E}">
        <p14:creationId xmlns:p14="http://schemas.microsoft.com/office/powerpoint/2010/main" val="3451015909"/>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YE" sz="1800" b="1" i="0" u="none" strike="noStrike" baseline="0" dirty="0">
                <a:latin typeface="Segoe UI" panose="020B0502040204020203" pitchFamily="34" charset="0"/>
                <a:cs typeface="Segoe UI" panose="020B0502040204020203" pitchFamily="34" charset="0"/>
              </a:rPr>
              <a:t>المعوقات التقنية: </a:t>
            </a:r>
            <a:r>
              <a:rPr lang="ar-YE" sz="1800" b="0" i="0" u="none" strike="noStrike" baseline="0" dirty="0">
                <a:latin typeface="Segoe UI" panose="020B0502040204020203" pitchFamily="34" charset="0"/>
                <a:cs typeface="Segoe UI" panose="020B0502040204020203" pitchFamily="34" charset="0"/>
              </a:rPr>
              <a:t>أهمها:</a:t>
            </a:r>
            <a:endParaRPr lang="ar-YE" sz="1800" b="0" i="0" u="none" strike="noStrike" baseline="0" dirty="0">
              <a:solidFill>
                <a:schemeClr val="tx1"/>
              </a:solidFill>
              <a:latin typeface="Segoe UI" panose="020B0502040204020203" pitchFamily="34" charset="0"/>
              <a:cs typeface="Segoe UI" panose="020B0502040204020203" pitchFamily="34" charset="0"/>
            </a:endParaRPr>
          </a:p>
          <a:p>
            <a:pPr algn="r" rtl="1"/>
            <a:r>
              <a:rPr lang="ar-JO" sz="1800" b="0" i="0" u="none" strike="noStrike" baseline="0" dirty="0">
                <a:solidFill>
                  <a:srgbClr val="00B0F0"/>
                </a:solidFill>
                <a:latin typeface="Segoe UI" panose="020B0502040204020203" pitchFamily="34" charset="0"/>
                <a:cs typeface="Segoe UI" panose="020B0502040204020203" pitchFamily="34" charset="0"/>
              </a:rPr>
              <a:t>معيقات تقنية</a:t>
            </a:r>
            <a:endParaRPr lang="ar-JO" sz="1600" b="0" i="0" u="none" strike="noStrike" baseline="0" dirty="0">
              <a:solidFill>
                <a:srgbClr val="00B0F0"/>
              </a:solidFill>
              <a:latin typeface="Segoe UI" panose="020B0502040204020203" pitchFamily="34" charset="0"/>
              <a:cs typeface="Segoe UI" panose="020B0502040204020203" pitchFamily="34" charset="0"/>
            </a:endParaRPr>
          </a:p>
          <a:p>
            <a:pPr marL="342900" indent="-342900" algn="r" rtl="1">
              <a:lnSpc>
                <a:spcPct val="200000"/>
              </a:lnSpc>
              <a:buFont typeface="+mj-lt"/>
              <a:buAutoNum type="arabicPeriod"/>
            </a:pPr>
            <a:r>
              <a:rPr lang="ar-YE" sz="1600" b="0" i="0" u="none" strike="noStrike" baseline="0" dirty="0">
                <a:solidFill>
                  <a:schemeClr val="tx1"/>
                </a:solidFill>
                <a:latin typeface="Segoe UI" panose="020B0502040204020203" pitchFamily="34" charset="0"/>
                <a:cs typeface="Segoe UI" panose="020B0502040204020203" pitchFamily="34" charset="0"/>
              </a:rPr>
              <a:t>ارتفاع التكاليف المالية للكثير من تقنيات الاتصال ونظمه الحديثة.</a:t>
            </a:r>
            <a:endParaRPr lang="ar-JO" sz="1600" b="0" i="0" u="none" strike="noStrike" baseline="0" dirty="0">
              <a:solidFill>
                <a:schemeClr val="tx1"/>
              </a:solidFill>
              <a:latin typeface="Segoe UI" panose="020B0502040204020203" pitchFamily="34" charset="0"/>
              <a:cs typeface="Segoe UI" panose="020B0502040204020203" pitchFamily="34" charset="0"/>
            </a:endParaRPr>
          </a:p>
          <a:p>
            <a:pPr marL="342900" indent="-342900" algn="r" rtl="1">
              <a:lnSpc>
                <a:spcPct val="200000"/>
              </a:lnSpc>
              <a:buFont typeface="+mj-lt"/>
              <a:buAutoNum type="arabicPeriod"/>
            </a:pPr>
            <a:r>
              <a:rPr lang="ar-YE" sz="1600" b="0" i="0" u="none" strike="noStrike" baseline="0" dirty="0">
                <a:solidFill>
                  <a:schemeClr val="tx1"/>
                </a:solidFill>
                <a:latin typeface="Segoe UI" panose="020B0502040204020203" pitchFamily="34" charset="0"/>
                <a:cs typeface="Segoe UI" panose="020B0502040204020203" pitchFamily="34" charset="0"/>
              </a:rPr>
              <a:t>عدم ملائمة بعض تقنيات الاتصال ونظمه الحديثة للاستخدامات المحلية.</a:t>
            </a:r>
            <a:endParaRPr lang="ar-JO" sz="1600" b="0" i="0" u="none" strike="noStrike" baseline="0" dirty="0">
              <a:solidFill>
                <a:schemeClr val="tx1"/>
              </a:solidFill>
              <a:latin typeface="Segoe UI" panose="020B0502040204020203" pitchFamily="34" charset="0"/>
              <a:cs typeface="Segoe UI" panose="020B0502040204020203" pitchFamily="34" charset="0"/>
            </a:endParaRPr>
          </a:p>
          <a:p>
            <a:pPr marL="342900" indent="-342900" algn="r" rtl="1">
              <a:lnSpc>
                <a:spcPct val="200000"/>
              </a:lnSpc>
              <a:buFont typeface="+mj-lt"/>
              <a:buAutoNum type="arabicPeriod"/>
            </a:pPr>
            <a:r>
              <a:rPr lang="ar-YE" sz="1600" b="0" i="0" u="none" strike="noStrike" baseline="0" dirty="0">
                <a:solidFill>
                  <a:schemeClr val="tx1"/>
                </a:solidFill>
                <a:latin typeface="Segoe UI" panose="020B0502040204020203" pitchFamily="34" charset="0"/>
                <a:cs typeface="Segoe UI" panose="020B0502040204020203" pitchFamily="34" charset="0"/>
              </a:rPr>
              <a:t>انخفاض مستوى تدريب العاملين على تقنيات الاتصال ونظمه الحديثة.</a:t>
            </a:r>
            <a:endParaRPr lang="ar-JO" sz="1600" b="0" i="0" u="none" strike="noStrike" baseline="0" dirty="0">
              <a:solidFill>
                <a:schemeClr val="tx1"/>
              </a:solidFill>
              <a:latin typeface="Segoe UI" panose="020B0502040204020203" pitchFamily="34" charset="0"/>
              <a:cs typeface="Segoe UI" panose="020B0502040204020203" pitchFamily="34" charset="0"/>
            </a:endParaRPr>
          </a:p>
          <a:p>
            <a:pPr marL="342900" indent="-342900" algn="r" rtl="1">
              <a:lnSpc>
                <a:spcPct val="200000"/>
              </a:lnSpc>
              <a:buFont typeface="+mj-lt"/>
              <a:buAutoNum type="arabicPeriod"/>
            </a:pPr>
            <a:r>
              <a:rPr lang="ar-YE" sz="1600" b="0" i="0" u="none" strike="noStrike" baseline="0" dirty="0">
                <a:solidFill>
                  <a:schemeClr val="tx1"/>
                </a:solidFill>
                <a:latin typeface="Segoe UI" panose="020B0502040204020203" pitchFamily="34" charset="0"/>
                <a:cs typeface="Segoe UI" panose="020B0502040204020203" pitchFamily="34" charset="0"/>
              </a:rPr>
              <a:t>عدم توفر الصيانة الوقائية والدورية لتقنيات الاتصال ونظمه الحديثة.</a:t>
            </a:r>
            <a:endParaRPr lang="ar-YE" sz="1400" b="0" i="0" dirty="0">
              <a:solidFill>
                <a:schemeClr val="tx1"/>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D369EEB6-D3E5-EE01-6F14-A3999E77D228}"/>
              </a:ext>
            </a:extLst>
          </p:cNvPr>
          <p:cNvSpPr txBox="1"/>
          <p:nvPr/>
        </p:nvSpPr>
        <p:spPr>
          <a:xfrm>
            <a:off x="3753135" y="1169517"/>
            <a:ext cx="4258101" cy="371705"/>
          </a:xfrm>
          <a:prstGeom prst="rect">
            <a:avLst/>
          </a:prstGeom>
          <a:noFill/>
        </p:spPr>
        <p:txBody>
          <a:bodyPr wrap="square" rtlCol="0">
            <a:spAutoFit/>
          </a:bodyPr>
          <a:lstStyle/>
          <a:p>
            <a:pPr marL="0" marR="0" algn="ctr" rtl="1">
              <a:lnSpc>
                <a:spcPct val="107000"/>
              </a:lnSpc>
              <a:spcBef>
                <a:spcPts val="0"/>
              </a:spcBef>
              <a:spcAft>
                <a:spcPts val="800"/>
              </a:spcAft>
            </a:pPr>
            <a:r>
              <a:rPr lang="ar-JO" sz="1800" kern="100"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معيقات الاتصال التنظيمي</a:t>
            </a:r>
            <a:endParaRPr lang="ar-JO" sz="1600" kern="100" dirty="0">
              <a:solidFill>
                <a:srgbClr val="333333"/>
              </a:solidFill>
              <a:latin typeface="Segoe UI" panose="020B0502040204020203" pitchFamily="34" charset="0"/>
              <a:ea typeface="Calibri" panose="020F0502020204030204" pitchFamily="34" charset="0"/>
              <a:cs typeface="Segoe UI" panose="020B0502040204020203" pitchFamily="34" charset="0"/>
            </a:endParaRPr>
          </a:p>
        </p:txBody>
      </p:sp>
      <p:pic>
        <p:nvPicPr>
          <p:cNvPr id="6" name="Picture 5">
            <a:extLst>
              <a:ext uri="{FF2B5EF4-FFF2-40B4-BE49-F238E27FC236}">
                <a16:creationId xmlns:a16="http://schemas.microsoft.com/office/drawing/2014/main" xmlns="" id="{6D0AAE4E-9073-5760-4943-DB7007C257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3582" y="2985945"/>
            <a:ext cx="3271695" cy="2568694"/>
          </a:xfrm>
          <a:prstGeom prst="rect">
            <a:avLst/>
          </a:prstGeom>
        </p:spPr>
      </p:pic>
    </p:spTree>
    <p:extLst>
      <p:ext uri="{BB962C8B-B14F-4D97-AF65-F5344CB8AC3E}">
        <p14:creationId xmlns:p14="http://schemas.microsoft.com/office/powerpoint/2010/main" val="2907644730"/>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rgbClr val="00B0F0"/>
                </a:solidFill>
                <a:latin typeface="Segoe UI" panose="020B0502040204020203" pitchFamily="34" charset="0"/>
                <a:cs typeface="Segoe UI" panose="020B0502040204020203" pitchFamily="34" charset="0"/>
              </a:rPr>
              <a:t>التغلب على معيقات الاتصال التنظيمي</a:t>
            </a:r>
            <a:endParaRPr lang="ar-JO" sz="2000" b="0" i="0" dirty="0">
              <a:solidFill>
                <a:srgbClr val="00B0F0"/>
              </a:solidFill>
              <a:effectLst/>
              <a:latin typeface="Segoe UI" panose="020B0502040204020203" pitchFamily="34" charset="0"/>
              <a:cs typeface="Segoe UI" panose="020B0502040204020203" pitchFamily="34" charset="0"/>
            </a:endParaRPr>
          </a:p>
          <a:p>
            <a:pPr algn="r">
              <a:lnSpc>
                <a:spcPct val="150000"/>
              </a:lnSpc>
            </a:pPr>
            <a:r>
              <a:rPr lang="ar-YE" sz="1600" dirty="0">
                <a:solidFill>
                  <a:srgbClr val="000000"/>
                </a:solidFill>
                <a:latin typeface="Segoe UI" panose="020B0502040204020203" pitchFamily="34" charset="0"/>
                <a:cs typeface="Segoe UI" panose="020B0502040204020203" pitchFamily="34" charset="0"/>
              </a:rPr>
              <a:t>وللتغلب على صعوبات الاتصال أو التخفيف من آثارها السيئة</a:t>
            </a:r>
            <a:r>
              <a:rPr lang="ar-JO" sz="1600" dirty="0">
                <a:solidFill>
                  <a:srgbClr val="000000"/>
                </a:solidFill>
                <a:latin typeface="Segoe UI" panose="020B0502040204020203" pitchFamily="34" charset="0"/>
                <a:cs typeface="Segoe UI" panose="020B0502040204020203" pitchFamily="34" charset="0"/>
              </a:rPr>
              <a:t> ولتحقيق اتصال فعال لا بد من اتخاذ مجموعة إجراءات ومنها:</a:t>
            </a:r>
          </a:p>
          <a:p>
            <a:pPr marL="285750" indent="-285750" algn="r" rtl="1">
              <a:lnSpc>
                <a:spcPct val="150000"/>
              </a:lnSpc>
              <a:buFont typeface="Wingdings" panose="05000000000000000000" pitchFamily="2" charset="2"/>
              <a:buChar char="ü"/>
            </a:pPr>
            <a:r>
              <a:rPr lang="ar-JO" sz="1600" dirty="0">
                <a:solidFill>
                  <a:srgbClr val="000000"/>
                </a:solidFill>
                <a:latin typeface="Segoe UI" panose="020B0502040204020203" pitchFamily="34" charset="0"/>
                <a:cs typeface="Segoe UI" panose="020B0502040204020203" pitchFamily="34" charset="0"/>
              </a:rPr>
              <a:t>- </a:t>
            </a:r>
            <a:r>
              <a:rPr lang="ar-YE" sz="1600" dirty="0">
                <a:solidFill>
                  <a:srgbClr val="000000"/>
                </a:solidFill>
                <a:latin typeface="Segoe UI" panose="020B0502040204020203" pitchFamily="34" charset="0"/>
                <a:cs typeface="Segoe UI" panose="020B0502040204020203" pitchFamily="34" charset="0"/>
              </a:rPr>
              <a:t>تحسين المهارات الكتابية والتحليلية في عملية الاتصال</a:t>
            </a:r>
            <a:r>
              <a:rPr lang="ar-JO" sz="1600" dirty="0">
                <a:solidFill>
                  <a:srgbClr val="000000"/>
                </a:solidFill>
                <a:latin typeface="Segoe UI" panose="020B0502040204020203" pitchFamily="34" charset="0"/>
                <a:cs typeface="Segoe UI" panose="020B0502040204020203" pitchFamily="34" charset="0"/>
              </a:rPr>
              <a:t>.</a:t>
            </a:r>
          </a:p>
          <a:p>
            <a:pPr marL="285750" indent="-285750" algn="r" rtl="1">
              <a:lnSpc>
                <a:spcPct val="150000"/>
              </a:lnSpc>
              <a:buFont typeface="Wingdings" panose="05000000000000000000" pitchFamily="2" charset="2"/>
              <a:buChar char="ü"/>
            </a:pPr>
            <a:r>
              <a:rPr lang="ar-JO" sz="1600" dirty="0">
                <a:solidFill>
                  <a:srgbClr val="000000"/>
                </a:solidFill>
                <a:latin typeface="Segoe UI" panose="020B0502040204020203" pitchFamily="34" charset="0"/>
                <a:cs typeface="Segoe UI" panose="020B0502040204020203" pitchFamily="34" charset="0"/>
              </a:rPr>
              <a:t>استخدام اللغة الواضحة والرموز المشتركة</a:t>
            </a:r>
          </a:p>
          <a:p>
            <a:pPr marL="285750" indent="-285750" algn="r" rtl="1">
              <a:lnSpc>
                <a:spcPct val="150000"/>
              </a:lnSpc>
              <a:buFont typeface="Wingdings" panose="05000000000000000000" pitchFamily="2" charset="2"/>
              <a:buChar char="ü"/>
            </a:pPr>
            <a:r>
              <a:rPr lang="ar-JO" sz="1600" dirty="0">
                <a:solidFill>
                  <a:srgbClr val="000000"/>
                </a:solidFill>
                <a:latin typeface="Segoe UI" panose="020B0502040204020203" pitchFamily="34" charset="0"/>
                <a:cs typeface="Segoe UI" panose="020B0502040204020203" pitchFamily="34" charset="0"/>
              </a:rPr>
              <a:t>التخفيف من العوائق المادية في بيئة العمل بتوفير التجهيزات المطلوبة.</a:t>
            </a:r>
          </a:p>
          <a:p>
            <a:pPr marL="285750" indent="-285750" algn="r" rtl="1">
              <a:lnSpc>
                <a:spcPct val="150000"/>
              </a:lnSpc>
              <a:buFont typeface="Wingdings" panose="05000000000000000000" pitchFamily="2" charset="2"/>
              <a:buChar char="ü"/>
            </a:pPr>
            <a:r>
              <a:rPr lang="ar-JO" sz="1600" dirty="0">
                <a:solidFill>
                  <a:srgbClr val="000000"/>
                </a:solidFill>
                <a:latin typeface="Segoe UI" panose="020B0502040204020203" pitchFamily="34" charset="0"/>
                <a:cs typeface="Segoe UI" panose="020B0502040204020203" pitchFamily="34" charset="0"/>
              </a:rPr>
              <a:t>اوجود وصف وظيفي للمرؤوسين وكذلك سياسة واضحة للمؤسسة يتم إعلام العاملين بها وتفسيرها وتوضيحها</a:t>
            </a:r>
          </a:p>
          <a:p>
            <a:pPr marL="285750" indent="-285750" algn="r" rtl="1">
              <a:lnSpc>
                <a:spcPct val="150000"/>
              </a:lnSpc>
              <a:buFont typeface="Wingdings" panose="05000000000000000000" pitchFamily="2" charset="2"/>
              <a:buChar char="ü"/>
            </a:pPr>
            <a:r>
              <a:rPr lang="ar-JO" sz="1600" dirty="0">
                <a:solidFill>
                  <a:srgbClr val="000000"/>
                </a:solidFill>
                <a:latin typeface="Segoe UI" panose="020B0502040204020203" pitchFamily="34" charset="0"/>
                <a:cs typeface="Segoe UI" panose="020B0502040204020203" pitchFamily="34" charset="0"/>
              </a:rPr>
              <a:t>عدم تداخل عمل الإدارات</a:t>
            </a:r>
          </a:p>
          <a:p>
            <a:pPr marL="285750" indent="-285750" algn="r" rtl="1">
              <a:lnSpc>
                <a:spcPct val="150000"/>
              </a:lnSpc>
              <a:buFont typeface="Wingdings" panose="05000000000000000000" pitchFamily="2" charset="2"/>
              <a:buChar char="ü"/>
            </a:pPr>
            <a:r>
              <a:rPr lang="ar-JO" sz="1600" dirty="0">
                <a:solidFill>
                  <a:srgbClr val="000000"/>
                </a:solidFill>
                <a:latin typeface="Segoe UI" panose="020B0502040204020203" pitchFamily="34" charset="0"/>
                <a:cs typeface="Segoe UI" panose="020B0502040204020203" pitchFamily="34" charset="0"/>
              </a:rPr>
              <a:t>تفعيل القيادة الديمقراطية. </a:t>
            </a:r>
            <a:endParaRPr lang="ar-YE" sz="1600" dirty="0">
              <a:solidFill>
                <a:srgbClr val="00000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39592827"/>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rgbClr val="00B0F0"/>
                </a:solidFill>
                <a:latin typeface="Segoe UI" panose="020B0502040204020203" pitchFamily="34" charset="0"/>
                <a:cs typeface="Segoe UI" panose="020B0502040204020203" pitchFamily="34" charset="0"/>
              </a:rPr>
              <a:t>خاتمة</a:t>
            </a:r>
            <a:endParaRPr lang="ar-JO" sz="2000" b="0" i="0" dirty="0">
              <a:solidFill>
                <a:srgbClr val="00B0F0"/>
              </a:solidFill>
              <a:effectLst/>
              <a:latin typeface="Segoe UI" panose="020B0502040204020203" pitchFamily="34" charset="0"/>
              <a:cs typeface="Segoe UI" panose="020B0502040204020203" pitchFamily="34" charset="0"/>
            </a:endParaRPr>
          </a:p>
          <a:p>
            <a:pPr algn="just" rtl="1" fontAlgn="base">
              <a:lnSpc>
                <a:spcPct val="150000"/>
              </a:lnSpc>
            </a:pPr>
            <a:r>
              <a:rPr lang="ar-JO" sz="1600" b="0" i="0" dirty="0">
                <a:solidFill>
                  <a:srgbClr val="717171"/>
                </a:solidFill>
                <a:effectLst/>
                <a:latin typeface="Segoe UI" panose="020B0502040204020203" pitchFamily="34" charset="0"/>
                <a:cs typeface="Segoe UI" panose="020B0502040204020203" pitchFamily="34" charset="0"/>
              </a:rPr>
              <a:t>   </a:t>
            </a:r>
            <a:r>
              <a:rPr lang="ar-JO" sz="1600" b="0" i="0" dirty="0">
                <a:solidFill>
                  <a:srgbClr val="000000"/>
                </a:solidFill>
                <a:effectLst/>
                <a:latin typeface="Segoe UI" panose="020B0502040204020203" pitchFamily="34" charset="0"/>
                <a:cs typeface="Segoe UI" panose="020B0502040204020203" pitchFamily="34" charset="0"/>
              </a:rPr>
              <a:t>يسهم </a:t>
            </a:r>
            <a:r>
              <a:rPr lang="ar-YE" sz="1600" b="0" i="0" dirty="0">
                <a:solidFill>
                  <a:srgbClr val="000000"/>
                </a:solidFill>
                <a:effectLst/>
                <a:latin typeface="Segoe UI" panose="020B0502040204020203" pitchFamily="34" charset="0"/>
                <a:cs typeface="Segoe UI" panose="020B0502040204020203" pitchFamily="34" charset="0"/>
              </a:rPr>
              <a:t>الاتصال التنظیمي </a:t>
            </a:r>
            <a:r>
              <a:rPr lang="ar-JO" sz="1600" b="0" i="0" dirty="0">
                <a:solidFill>
                  <a:srgbClr val="000000"/>
                </a:solidFill>
                <a:effectLst/>
                <a:latin typeface="Segoe UI" panose="020B0502040204020203" pitchFamily="34" charset="0"/>
                <a:cs typeface="Segoe UI" panose="020B0502040204020203" pitchFamily="34" charset="0"/>
              </a:rPr>
              <a:t>في تطوير </a:t>
            </a:r>
            <a:r>
              <a:rPr lang="ar-YE" sz="1600" b="0" i="0" dirty="0">
                <a:solidFill>
                  <a:srgbClr val="000000"/>
                </a:solidFill>
                <a:effectLst/>
                <a:latin typeface="Segoe UI" panose="020B0502040204020203" pitchFamily="34" charset="0"/>
                <a:cs typeface="Segoe UI" panose="020B0502040204020203" pitchFamily="34" charset="0"/>
              </a:rPr>
              <a:t>الاداء الوظیفي للمؤسسة، كونه یساعد على ایجاد مناخ تنظیمي تستطیع من خلالھا المؤسسة أن تصل به لتحقیق اھدافھا والثبات واستقرار العمال داخل التنظیم وتحقیق الرضى الوظیفي ورفع روح المعنویة وزیادة الانتماء والولاء للمنظمة والعكس ھو الصحیح فقد تكون النتائج سلبیة تؤدي لانخفاض الولاء التنظیمي الذي یشكل قاعدة اساسیة لرفع اداء العمال وأداء المنظمة.</a:t>
            </a:r>
          </a:p>
          <a:p>
            <a:pPr algn="just" rtl="1" fontAlgn="base">
              <a:lnSpc>
                <a:spcPct val="150000"/>
              </a:lnSpc>
            </a:pPr>
            <a:r>
              <a:rPr lang="ar-YE" sz="1600" b="0" i="0" dirty="0">
                <a:solidFill>
                  <a:srgbClr val="000000"/>
                </a:solidFill>
                <a:effectLst/>
                <a:latin typeface="Segoe UI" panose="020B0502040204020203" pitchFamily="34" charset="0"/>
                <a:cs typeface="Segoe UI" panose="020B0502040204020203" pitchFamily="34" charset="0"/>
              </a:rPr>
              <a:t>فالاتصال التنظیمي </a:t>
            </a:r>
            <a:r>
              <a:rPr lang="ar-JO" sz="1600" b="0" i="0" dirty="0">
                <a:solidFill>
                  <a:srgbClr val="000000"/>
                </a:solidFill>
                <a:effectLst/>
                <a:latin typeface="Segoe UI" panose="020B0502040204020203" pitchFamily="34" charset="0"/>
                <a:cs typeface="Segoe UI" panose="020B0502040204020203" pitchFamily="34" charset="0"/>
              </a:rPr>
              <a:t>يجب أن يعتمد </a:t>
            </a:r>
            <a:r>
              <a:rPr lang="ar-YE" sz="1600" b="0" i="0" dirty="0">
                <a:solidFill>
                  <a:srgbClr val="000000"/>
                </a:solidFill>
                <a:effectLst/>
                <a:latin typeface="Segoe UI" panose="020B0502040204020203" pitchFamily="34" charset="0"/>
                <a:cs typeface="Segoe UI" panose="020B0502040204020203" pitchFamily="34" charset="0"/>
              </a:rPr>
              <a:t>اسلوب نظام المشاركة في التسییر </a:t>
            </a:r>
            <a:r>
              <a:rPr lang="ar-JO" sz="1600" b="0" i="0" dirty="0">
                <a:solidFill>
                  <a:srgbClr val="000000"/>
                </a:solidFill>
                <a:effectLst/>
                <a:latin typeface="Segoe UI" panose="020B0502040204020203" pitchFamily="34" charset="0"/>
                <a:cs typeface="Segoe UI" panose="020B0502040204020203" pitchFamily="34" charset="0"/>
              </a:rPr>
              <a:t> شؤون المنظمة والتطوير </a:t>
            </a:r>
            <a:r>
              <a:rPr lang="ar-YE" sz="1600" b="0" i="0" dirty="0">
                <a:solidFill>
                  <a:srgbClr val="000000"/>
                </a:solidFill>
                <a:effectLst/>
                <a:latin typeface="Segoe UI" panose="020B0502040204020203" pitchFamily="34" charset="0"/>
                <a:cs typeface="Segoe UI" panose="020B0502040204020203" pitchFamily="34" charset="0"/>
              </a:rPr>
              <a:t>من خلال التأقلم مع متغیرات </a:t>
            </a:r>
            <a:r>
              <a:rPr lang="ar-JO" sz="1600" b="0" i="0" dirty="0">
                <a:solidFill>
                  <a:srgbClr val="000000"/>
                </a:solidFill>
                <a:effectLst/>
                <a:latin typeface="Segoe UI" panose="020B0502040204020203" pitchFamily="34" charset="0"/>
                <a:cs typeface="Segoe UI" panose="020B0502040204020203" pitchFamily="34" charset="0"/>
              </a:rPr>
              <a:t>القرن الحادي والعشرين</a:t>
            </a:r>
            <a:r>
              <a:rPr lang="ar-YE" sz="1600" b="0" i="0" dirty="0">
                <a:solidFill>
                  <a:srgbClr val="000000"/>
                </a:solidFill>
                <a:effectLst/>
                <a:latin typeface="Segoe UI" panose="020B0502040204020203" pitchFamily="34" charset="0"/>
                <a:cs typeface="Segoe UI" panose="020B0502040204020203" pitchFamily="34" charset="0"/>
              </a:rPr>
              <a:t>، خاصة مع التطور الذي تشھده ا</a:t>
            </a:r>
            <a:r>
              <a:rPr lang="ar-JO" sz="1600" b="0" i="0" dirty="0">
                <a:solidFill>
                  <a:srgbClr val="000000"/>
                </a:solidFill>
                <a:effectLst/>
                <a:latin typeface="Segoe UI" panose="020B0502040204020203" pitchFamily="34" charset="0"/>
                <a:cs typeface="Segoe UI" panose="020B0502040204020203" pitchFamily="34" charset="0"/>
              </a:rPr>
              <a:t>لمنظمات</a:t>
            </a:r>
            <a:r>
              <a:rPr lang="ar-YE" sz="1600" b="0" i="0" dirty="0">
                <a:solidFill>
                  <a:srgbClr val="000000"/>
                </a:solidFill>
                <a:effectLst/>
                <a:latin typeface="Segoe UI" panose="020B0502040204020203" pitchFamily="34" charset="0"/>
                <a:cs typeface="Segoe UI" panose="020B0502040204020203" pitchFamily="34" charset="0"/>
              </a:rPr>
              <a:t> من خلال الاعتماد على </a:t>
            </a:r>
            <a:r>
              <a:rPr lang="ar-JO" sz="1600" b="0" i="0" dirty="0">
                <a:solidFill>
                  <a:srgbClr val="000000"/>
                </a:solidFill>
                <a:effectLst/>
                <a:latin typeface="Segoe UI" panose="020B0502040204020203" pitchFamily="34" charset="0"/>
                <a:cs typeface="Segoe UI" panose="020B0502040204020203" pitchFamily="34" charset="0"/>
              </a:rPr>
              <a:t>التكنولوجية الرقمية</a:t>
            </a:r>
            <a:r>
              <a:rPr lang="ar-YE" sz="1600" b="0" i="0" dirty="0">
                <a:solidFill>
                  <a:srgbClr val="000000"/>
                </a:solidFill>
                <a:effectLst/>
                <a:latin typeface="Segoe UI" panose="020B0502040204020203" pitchFamily="34" charset="0"/>
                <a:cs typeface="Segoe UI" panose="020B0502040204020203" pitchFamily="34" charset="0"/>
              </a:rPr>
              <a:t> ومن </a:t>
            </a:r>
            <a:r>
              <a:rPr lang="ar-JO" sz="1600" b="0" i="0" dirty="0">
                <a:solidFill>
                  <a:srgbClr val="000000"/>
                </a:solidFill>
                <a:effectLst/>
                <a:latin typeface="Segoe UI" panose="020B0502040204020203" pitchFamily="34" charset="0"/>
                <a:cs typeface="Segoe UI" panose="020B0502040204020203" pitchFamily="34" charset="0"/>
              </a:rPr>
              <a:t>لذلك يتحتم عليها أن </a:t>
            </a:r>
            <a:r>
              <a:rPr lang="ar-YE" sz="1600" b="0" i="0" dirty="0">
                <a:solidFill>
                  <a:srgbClr val="000000"/>
                </a:solidFill>
                <a:effectLst/>
                <a:latin typeface="Segoe UI" panose="020B0502040204020203" pitchFamily="34" charset="0"/>
                <a:cs typeface="Segoe UI" panose="020B0502040204020203" pitchFamily="34" charset="0"/>
              </a:rPr>
              <a:t>تعتمد على تكنولوجیة الاعلام والاتصال ودمجھا ضمن المھام الیومیة للموظفین </a:t>
            </a:r>
            <a:r>
              <a:rPr lang="ar-JO" sz="1600" b="0" i="0" dirty="0">
                <a:solidFill>
                  <a:srgbClr val="000000"/>
                </a:solidFill>
                <a:effectLst/>
                <a:latin typeface="Segoe UI" panose="020B0502040204020203" pitchFamily="34" charset="0"/>
                <a:cs typeface="Segoe UI" panose="020B0502040204020203" pitchFamily="34" charset="0"/>
              </a:rPr>
              <a:t>لتضمنتحقيق أهداف المنظمة وتأدية المهام بكفاءة وجودة عالية.</a:t>
            </a:r>
            <a:endParaRPr lang="ar-YE" sz="1600" b="0" i="0" dirty="0">
              <a:solidFill>
                <a:srgbClr val="000000"/>
              </a:solidFill>
              <a:effectLst/>
              <a:latin typeface="Segoe UI" panose="020B0502040204020203" pitchFamily="34" charset="0"/>
              <a:cs typeface="Segoe UI" panose="020B0502040204020203" pitchFamily="34" charset="0"/>
            </a:endParaRPr>
          </a:p>
          <a:p>
            <a:pPr algn="r"/>
            <a:endParaRPr lang="ar-YE" sz="1600" b="1" i="0" dirty="0">
              <a:solidFill>
                <a:srgbClr val="000000"/>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13419167"/>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5FD51AD-0D0E-3EDE-D581-4715514B59F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8603B2FB-AA3A-41AD-C52A-FE64506F17C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xmlns="" id="{09AFC796-A2EB-074B-A3BA-AA82714DBA2C}"/>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C2C72BEC-9358-EFB6-FCFD-0BDC0F0A7FC3}"/>
              </a:ext>
            </a:extLst>
          </p:cNvPr>
          <p:cNvSpPr txBox="1"/>
          <p:nvPr/>
        </p:nvSpPr>
        <p:spPr>
          <a:xfrm>
            <a:off x="3807502" y="1325323"/>
            <a:ext cx="7674964" cy="4258217"/>
          </a:xfrm>
          <a:prstGeom prst="rect">
            <a:avLst/>
          </a:prstGeom>
          <a:solidFill>
            <a:schemeClr val="bg1"/>
          </a:solidFill>
        </p:spPr>
        <p:txBody>
          <a:bodyPr wrap="square" rtlCol="0">
            <a:spAutoFit/>
          </a:bodyPr>
          <a:lstStyle/>
          <a:p>
            <a:pPr marR="0" algn="ctr">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Segoe UI" panose="020B0502040204020203" pitchFamily="34" charset="0"/>
                <a:cs typeface="Segoe UI" panose="020B0502040204020203" pitchFamily="34" charset="0"/>
              </a:rPr>
              <a:t>نتاجات المحاضرة الثانية</a:t>
            </a:r>
          </a:p>
          <a:p>
            <a:pPr marL="285750" marR="0" indent="-285750" algn="ctr" rtl="1">
              <a:lnSpc>
                <a:spcPct val="20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solidFill>
                  <a:srgbClr val="00B0F0"/>
                </a:solidFill>
                <a:latin typeface="Segoe UI" panose="020B0502040204020203" pitchFamily="34" charset="0"/>
                <a:cs typeface="Segoe UI" panose="020B0502040204020203" pitchFamily="34" charset="0"/>
              </a:rPr>
              <a:t>مفهوم الاتصال التنظيمي</a:t>
            </a:r>
          </a:p>
          <a:p>
            <a:pPr marL="285750" marR="0" indent="-285750" algn="ctr" rtl="1">
              <a:lnSpc>
                <a:spcPct val="20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solidFill>
                  <a:srgbClr val="00B0F0"/>
                </a:solidFill>
                <a:latin typeface="Segoe UI" panose="020B0502040204020203" pitchFamily="34" charset="0"/>
                <a:cs typeface="Segoe UI" panose="020B0502040204020203" pitchFamily="34" charset="0"/>
              </a:rPr>
              <a:t>مبادئ الاتصال التنظيمي</a:t>
            </a:r>
          </a:p>
          <a:p>
            <a:pPr marL="285750" marR="0" indent="-285750" algn="ctr" rtl="1">
              <a:lnSpc>
                <a:spcPct val="20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solidFill>
                  <a:srgbClr val="00B0F0"/>
                </a:solidFill>
                <a:latin typeface="Segoe UI" panose="020B0502040204020203" pitchFamily="34" charset="0"/>
                <a:cs typeface="Segoe UI" panose="020B0502040204020203" pitchFamily="34" charset="0"/>
              </a:rPr>
              <a:t>أهمية الاتصال التنظيمي</a:t>
            </a:r>
          </a:p>
          <a:p>
            <a:pPr marL="285750" marR="0" indent="-285750" algn="ctr" rtl="1">
              <a:lnSpc>
                <a:spcPct val="20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solidFill>
                  <a:srgbClr val="00B0F0"/>
                </a:solidFill>
                <a:latin typeface="Segoe UI" panose="020B0502040204020203" pitchFamily="34" charset="0"/>
                <a:cs typeface="Segoe UI" panose="020B0502040204020203" pitchFamily="34" charset="0"/>
              </a:rPr>
              <a:t>وسائل الاتصال التنظيمي</a:t>
            </a:r>
          </a:p>
          <a:p>
            <a:pPr marL="285750" marR="0" indent="-285750" algn="ctr" rtl="1">
              <a:lnSpc>
                <a:spcPct val="20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solidFill>
                  <a:srgbClr val="00B0F0"/>
                </a:solidFill>
                <a:latin typeface="Segoe UI" panose="020B0502040204020203" pitchFamily="34" charset="0"/>
                <a:cs typeface="Segoe UI" panose="020B0502040204020203" pitchFamily="34" charset="0"/>
              </a:rPr>
              <a:t>أنواع الاتصال التنظيمي</a:t>
            </a:r>
          </a:p>
          <a:p>
            <a:pPr marL="285750" marR="0" indent="-285750" algn="ctr" rtl="1">
              <a:lnSpc>
                <a:spcPct val="200000"/>
              </a:lnSpc>
              <a:spcBef>
                <a:spcPts val="200"/>
              </a:spcBef>
              <a:spcAft>
                <a:spcPts val="200"/>
              </a:spcAft>
              <a:buFont typeface="Wingdings" panose="05000000000000000000" pitchFamily="2" charset="2"/>
              <a:buChar char="ü"/>
              <a:tabLst>
                <a:tab pos="365760" algn="l"/>
                <a:tab pos="731520" algn="l"/>
                <a:tab pos="1097280" algn="l"/>
                <a:tab pos="1463040" algn="l"/>
                <a:tab pos="3036570" algn="l"/>
              </a:tabLst>
            </a:pPr>
            <a:r>
              <a:rPr lang="ar-JO" dirty="0">
                <a:solidFill>
                  <a:srgbClr val="00B0F0"/>
                </a:solidFill>
                <a:latin typeface="Segoe UI" panose="020B0502040204020203" pitchFamily="34" charset="0"/>
                <a:cs typeface="Segoe UI" panose="020B0502040204020203" pitchFamily="34" charset="0"/>
              </a:rPr>
              <a:t>معيقات الاتصال التنظيمي</a:t>
            </a:r>
          </a:p>
        </p:txBody>
      </p:sp>
      <p:pic>
        <p:nvPicPr>
          <p:cNvPr id="6" name="Graphic 21">
            <a:extLst>
              <a:ext uri="{FF2B5EF4-FFF2-40B4-BE49-F238E27FC236}">
                <a16:creationId xmlns:a16="http://schemas.microsoft.com/office/drawing/2014/main" xmlns="" id="{FCFEE8F3-B123-E6B3-EA9A-28C80305E7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xmlns="" id="{B18E61B6-1C30-66B1-E816-3A84B910419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89854" y="1325323"/>
            <a:ext cx="3105150" cy="4258217"/>
          </a:xfrm>
          <a:prstGeom prst="rect">
            <a:avLst/>
          </a:prstGeom>
        </p:spPr>
      </p:pic>
    </p:spTree>
    <p:extLst>
      <p:ext uri="{BB962C8B-B14F-4D97-AF65-F5344CB8AC3E}">
        <p14:creationId xmlns:p14="http://schemas.microsoft.com/office/powerpoint/2010/main" val="2420893318"/>
      </p:ext>
    </p:extLst>
  </p:cSld>
  <p:clrMapOvr>
    <a:masterClrMapping/>
  </p:clrMapOvr>
  <mc:AlternateContent xmlns:mc="http://schemas.openxmlformats.org/markup-compatibility/2006" xmlns:p14="http://schemas.microsoft.com/office/powerpoint/2010/main">
    <mc:Choice Requires="p14">
      <p:transition spd="slow" p14:dur="2000" advTm="143554"/>
    </mc:Choice>
    <mc:Fallback xmlns="">
      <p:transition spd="slow" advTm="14355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40147" y="1155869"/>
            <a:ext cx="10426779" cy="488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latin typeface="Segoe UI" panose="020B0502040204020203" pitchFamily="34" charset="0"/>
                <a:cs typeface="Segoe UI" panose="020B0502040204020203" pitchFamily="34" charset="0"/>
              </a:rPr>
              <a:t>المراجع</a:t>
            </a:r>
            <a:endParaRPr lang="en-US" sz="2000" b="1" dirty="0">
              <a:solidFill>
                <a:srgbClr val="00B0F0"/>
              </a:solidFill>
              <a:latin typeface="Segoe UI" panose="020B0502040204020203" pitchFamily="34" charset="0"/>
              <a:cs typeface="Segoe UI" panose="020B0502040204020203" pitchFamily="34" charset="0"/>
            </a:endParaRPr>
          </a:p>
          <a:p>
            <a:pPr algn="r"/>
            <a:r>
              <a:rPr lang="ar-SA" sz="1600"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rPr>
              <a:t>المغربي, محمد(2020). </a:t>
            </a:r>
            <a:r>
              <a:rPr lang="ar-SA" sz="16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rPr>
              <a:t>الاتصال التنظيمي</a:t>
            </a:r>
            <a:r>
              <a:rPr lang="ar-SA" sz="1600"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rPr>
              <a:t>. القاهرة: دار حميثرا للنشر.</a:t>
            </a:r>
            <a:endParaRPr lang="ar-JO" sz="1600"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a:p>
            <a:pPr algn="r"/>
            <a:endParaRPr lang="ar-JO" sz="1600" b="1"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r"/>
            <a:r>
              <a:rPr lang="ar-JO" sz="1600" dirty="0">
                <a:solidFill>
                  <a:schemeClr val="tx1"/>
                </a:solidFill>
                <a:latin typeface="Segoe UI" panose="020B0502040204020203" pitchFamily="34" charset="0"/>
                <a:cs typeface="Segoe UI" panose="020B0502040204020203" pitchFamily="34" charset="0"/>
              </a:rPr>
              <a:t>السكارنة، بلال (2014). </a:t>
            </a:r>
            <a:r>
              <a:rPr lang="ar-JO" sz="1600" b="1" dirty="0">
                <a:solidFill>
                  <a:schemeClr val="tx1"/>
                </a:solidFill>
                <a:latin typeface="Segoe UI" panose="020B0502040204020203" pitchFamily="34" charset="0"/>
                <a:cs typeface="Segoe UI" panose="020B0502040204020203" pitchFamily="34" charset="0"/>
              </a:rPr>
              <a:t>القيادة الإدارية الفعالة</a:t>
            </a:r>
            <a:r>
              <a:rPr lang="ar-JO" sz="1600" dirty="0">
                <a:solidFill>
                  <a:schemeClr val="tx1"/>
                </a:solidFill>
                <a:latin typeface="Segoe UI" panose="020B0502040204020203" pitchFamily="34" charset="0"/>
                <a:cs typeface="Segoe UI" panose="020B0502040204020203" pitchFamily="34" charset="0"/>
              </a:rPr>
              <a:t>. عمان: دار المسيرة للنشر والتوزيع.</a:t>
            </a:r>
          </a:p>
          <a:p>
            <a:pPr algn="ctr"/>
            <a:endParaRPr lang="ar-JO" sz="2000" dirty="0">
              <a:solidFill>
                <a:schemeClr val="tx1"/>
              </a:solidFill>
              <a:latin typeface="Segoe UI" panose="020B0502040204020203" pitchFamily="34" charset="0"/>
              <a:cs typeface="Segoe UI" panose="020B0502040204020203" pitchFamily="34" charset="0"/>
            </a:endParaRPr>
          </a:p>
          <a:p>
            <a:pPr algn="r" rtl="1"/>
            <a:r>
              <a:rPr lang="ar-YE" sz="1600" i="0" u="none" strike="noStrike" baseline="0" dirty="0">
                <a:solidFill>
                  <a:schemeClr val="tx1"/>
                </a:solidFill>
                <a:latin typeface="Segoe UI" panose="020B0502040204020203" pitchFamily="34" charset="0"/>
                <a:cs typeface="Segoe UI" panose="020B0502040204020203" pitchFamily="34" charset="0"/>
              </a:rPr>
              <a:t>دريدي</a:t>
            </a:r>
            <a:r>
              <a:rPr lang="ar-JO" sz="1600" i="0" u="none" strike="noStrike" baseline="0" dirty="0">
                <a:solidFill>
                  <a:schemeClr val="tx1"/>
                </a:solidFill>
                <a:latin typeface="Segoe UI" panose="020B0502040204020203" pitchFamily="34" charset="0"/>
                <a:cs typeface="Segoe UI" panose="020B0502040204020203" pitchFamily="34" charset="0"/>
              </a:rPr>
              <a:t>، فاطمة، وزرفاوي، أمال (2021).</a:t>
            </a:r>
            <a:r>
              <a:rPr lang="ar-YE" sz="1600" i="0" u="none" strike="noStrike" baseline="0" dirty="0">
                <a:solidFill>
                  <a:schemeClr val="tx1"/>
                </a:solidFill>
                <a:latin typeface="Segoe UI" panose="020B0502040204020203" pitchFamily="34" charset="0"/>
                <a:cs typeface="Segoe UI" panose="020B0502040204020203" pitchFamily="34" charset="0"/>
              </a:rPr>
              <a:t> </a:t>
            </a:r>
            <a:r>
              <a:rPr lang="ar-YE" sz="1600" b="1" i="0" u="none" strike="noStrike" baseline="0" dirty="0">
                <a:solidFill>
                  <a:schemeClr val="tx1"/>
                </a:solidFill>
                <a:latin typeface="Segoe UI" panose="020B0502040204020203" pitchFamily="34" charset="0"/>
                <a:cs typeface="Segoe UI" panose="020B0502040204020203" pitchFamily="34" charset="0"/>
              </a:rPr>
              <a:t>نماذج الاتصال التنظيمي في ضوء الفكر الإداري المعاصر</a:t>
            </a:r>
            <a:r>
              <a:rPr lang="ar-JO" sz="1600" b="1" i="0" u="none" strike="noStrike" baseline="0" dirty="0">
                <a:solidFill>
                  <a:schemeClr val="tx1"/>
                </a:solidFill>
                <a:latin typeface="Segoe UI" panose="020B0502040204020203" pitchFamily="34" charset="0"/>
                <a:cs typeface="Segoe UI" panose="020B0502040204020203" pitchFamily="34" charset="0"/>
              </a:rPr>
              <a:t>.</a:t>
            </a:r>
            <a:r>
              <a:rPr lang="ar-YE" sz="1800" b="1" i="0" u="none" strike="noStrike" baseline="0" dirty="0">
                <a:latin typeface="Segoe UI" panose="020B0502040204020203" pitchFamily="34" charset="0"/>
                <a:cs typeface="Segoe UI" panose="020B0502040204020203" pitchFamily="34" charset="0"/>
              </a:rPr>
              <a:t> </a:t>
            </a:r>
            <a:r>
              <a:rPr lang="ar-YE" sz="1600" i="0" u="none" strike="noStrike" baseline="0" dirty="0">
                <a:solidFill>
                  <a:schemeClr val="tx1"/>
                </a:solidFill>
                <a:latin typeface="Segoe UI" panose="020B0502040204020203" pitchFamily="34" charset="0"/>
                <a:cs typeface="Segoe UI" panose="020B0502040204020203" pitchFamily="34" charset="0"/>
              </a:rPr>
              <a:t>مجلة رؤى للدراسات المعرفية والحضارية</a:t>
            </a:r>
            <a:r>
              <a:rPr lang="ar-JO" sz="1600" i="0" u="none" strike="noStrike" baseline="0" dirty="0">
                <a:solidFill>
                  <a:schemeClr val="tx1"/>
                </a:solidFill>
                <a:latin typeface="Segoe UI" panose="020B0502040204020203" pitchFamily="34" charset="0"/>
                <a:cs typeface="Segoe UI" panose="020B0502040204020203" pitchFamily="34" charset="0"/>
              </a:rPr>
              <a:t>.</a:t>
            </a:r>
            <a:r>
              <a:rPr lang="ar-YE" sz="1600" i="0" u="none" strike="noStrike" baseline="0" dirty="0">
                <a:solidFill>
                  <a:schemeClr val="tx1"/>
                </a:solidFill>
                <a:latin typeface="Segoe UI" panose="020B0502040204020203" pitchFamily="34" charset="0"/>
                <a:cs typeface="Segoe UI" panose="020B0502040204020203" pitchFamily="34" charset="0"/>
              </a:rPr>
              <a:t> </a:t>
            </a:r>
            <a:r>
              <a:rPr lang="ar-JO" sz="1600" i="0" u="none" strike="noStrike" baseline="0" dirty="0">
                <a:solidFill>
                  <a:schemeClr val="tx1"/>
                </a:solidFill>
                <a:latin typeface="Segoe UI" panose="020B0502040204020203" pitchFamily="34" charset="0"/>
                <a:cs typeface="Segoe UI" panose="020B0502040204020203" pitchFamily="34" charset="0"/>
              </a:rPr>
              <a:t>7 (2) 127-142.</a:t>
            </a:r>
          </a:p>
          <a:p>
            <a:pPr algn="r" rtl="1"/>
            <a:endParaRPr lang="ar-JO" b="1" dirty="0">
              <a:solidFill>
                <a:schemeClr val="tx1"/>
              </a:solidFill>
              <a:latin typeface="Segoe UI" panose="020B0502040204020203" pitchFamily="34" charset="0"/>
              <a:cs typeface="Segoe UI" panose="020B0502040204020203" pitchFamily="34" charset="0"/>
            </a:endParaRPr>
          </a:p>
          <a:p>
            <a:pPr algn="r" rtl="1"/>
            <a:r>
              <a:rPr lang="ar-YE" sz="1600" dirty="0">
                <a:solidFill>
                  <a:schemeClr val="tx1"/>
                </a:solidFill>
                <a:latin typeface="Segoe UI" panose="020B0502040204020203" pitchFamily="34" charset="0"/>
                <a:cs typeface="Segoe UI" panose="020B0502040204020203" pitchFamily="34" charset="0"/>
              </a:rPr>
              <a:t>سارة نسامو</a:t>
            </a:r>
            <a:r>
              <a:rPr lang="ar-JO" sz="1600" dirty="0">
                <a:solidFill>
                  <a:schemeClr val="tx1"/>
                </a:solidFill>
                <a:latin typeface="Segoe UI" panose="020B0502040204020203" pitchFamily="34" charset="0"/>
                <a:cs typeface="Segoe UI" panose="020B0502040204020203" pitchFamily="34" charset="0"/>
              </a:rPr>
              <a:t>، سارة، وقلالي، زينب</a:t>
            </a:r>
            <a:r>
              <a:rPr lang="ar-JO" sz="1800" b="0" i="0" u="none" strike="noStrike" baseline="0" dirty="0">
                <a:solidFill>
                  <a:schemeClr val="tx1"/>
                </a:solidFill>
                <a:latin typeface="Segoe UI" panose="020B0502040204020203" pitchFamily="34" charset="0"/>
                <a:cs typeface="Segoe UI" panose="020B0502040204020203" pitchFamily="34" charset="0"/>
              </a:rPr>
              <a:t> (2021). </a:t>
            </a:r>
            <a:r>
              <a:rPr lang="ar-JO" sz="1600" b="1" dirty="0">
                <a:solidFill>
                  <a:schemeClr val="tx1"/>
                </a:solidFill>
                <a:latin typeface="Segoe UI" panose="020B0502040204020203" pitchFamily="34" charset="0"/>
                <a:cs typeface="Segoe UI" panose="020B0502040204020203" pitchFamily="34" charset="0"/>
              </a:rPr>
              <a:t>الاتصال التنظيمي في ظل جائحة كورونا</a:t>
            </a:r>
            <a:r>
              <a:rPr lang="ar-JO" sz="1600" dirty="0">
                <a:solidFill>
                  <a:schemeClr val="tx1"/>
                </a:solidFill>
                <a:latin typeface="Segoe UI" panose="020B0502040204020203" pitchFamily="34" charset="0"/>
                <a:cs typeface="Segoe UI" panose="020B0502040204020203" pitchFamily="34" charset="0"/>
              </a:rPr>
              <a:t>. رسالة ماجستير، جامعة أحمد دراية أدرار ، الجزائر.</a:t>
            </a:r>
          </a:p>
          <a:p>
            <a:pPr algn="r" rtl="1"/>
            <a:r>
              <a:rPr lang="ar-JO" sz="1600" dirty="0">
                <a:solidFill>
                  <a:schemeClr val="tx1"/>
                </a:solidFill>
                <a:latin typeface="Segoe UI" panose="020B0502040204020203" pitchFamily="34" charset="0"/>
                <a:cs typeface="Segoe UI" panose="020B0502040204020203" pitchFamily="34" charset="0"/>
              </a:rPr>
              <a:t>عبدالله، مسلم (2020) محاضرات في الاتصال التنظيمي.</a:t>
            </a:r>
            <a:endParaRPr lang="ar-YE" sz="1600" dirty="0">
              <a:solidFill>
                <a:schemeClr val="tx1"/>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224191"/>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54046" y="2062730"/>
            <a:ext cx="10426779" cy="3441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latin typeface="Segoe UI" panose="020B0502040204020203" pitchFamily="34" charset="0"/>
                <a:cs typeface="Segoe UI" panose="020B0502040204020203" pitchFamily="34" charset="0"/>
              </a:rPr>
              <a:t>المراجع</a:t>
            </a:r>
          </a:p>
          <a:p>
            <a:pPr algn="ctr"/>
            <a:endParaRPr lang="ar-JO" sz="2000" b="1" dirty="0">
              <a:solidFill>
                <a:srgbClr val="00B0F0"/>
              </a:solidFill>
              <a:latin typeface="Segoe UI" panose="020B0502040204020203" pitchFamily="34" charset="0"/>
              <a:cs typeface="Segoe UI" panose="020B0502040204020203" pitchFamily="34" charset="0"/>
            </a:endParaRPr>
          </a:p>
          <a:p>
            <a:pPr algn="r" rtl="1"/>
            <a:r>
              <a:rPr lang="ar-YE" sz="1600" b="0" i="0" u="none" strike="noStrike" baseline="0" dirty="0">
                <a:solidFill>
                  <a:schemeClr val="tx1"/>
                </a:solidFill>
                <a:latin typeface="Segoe UI" panose="020B0502040204020203" pitchFamily="34" charset="0"/>
                <a:cs typeface="Segoe UI" panose="020B0502040204020203" pitchFamily="34" charset="0"/>
              </a:rPr>
              <a:t>عياصرة</a:t>
            </a:r>
            <a:r>
              <a:rPr lang="ar-JO" sz="1600" b="0" i="0" u="none" strike="noStrike" baseline="0" dirty="0">
                <a:solidFill>
                  <a:schemeClr val="tx1"/>
                </a:solidFill>
                <a:latin typeface="Segoe UI" panose="020B0502040204020203" pitchFamily="34" charset="0"/>
                <a:cs typeface="Segoe UI" panose="020B0502040204020203" pitchFamily="34" charset="0"/>
              </a:rPr>
              <a:t>، معن، و</a:t>
            </a:r>
            <a:r>
              <a:rPr lang="ar-YE" sz="1600" b="0" i="0" u="none" strike="noStrike" baseline="0" dirty="0">
                <a:solidFill>
                  <a:schemeClr val="tx1"/>
                </a:solidFill>
                <a:latin typeface="Segoe UI" panose="020B0502040204020203" pitchFamily="34" charset="0"/>
                <a:cs typeface="Segoe UI" panose="020B0502040204020203" pitchFamily="34" charset="0"/>
              </a:rPr>
              <a:t> بن أحمد،</a:t>
            </a:r>
            <a:r>
              <a:rPr lang="ar-JO" sz="1600" b="0" i="0" u="none" strike="noStrike" baseline="0" dirty="0">
                <a:solidFill>
                  <a:schemeClr val="tx1"/>
                </a:solidFill>
                <a:latin typeface="Segoe UI" panose="020B0502040204020203" pitchFamily="34" charset="0"/>
                <a:cs typeface="Segoe UI" panose="020B0502040204020203" pitchFamily="34" charset="0"/>
              </a:rPr>
              <a:t>مروان</a:t>
            </a:r>
            <a:r>
              <a:rPr lang="ar-YE" sz="1600" b="0" i="0" u="none" strike="noStrike" baseline="0" dirty="0">
                <a:solidFill>
                  <a:schemeClr val="tx1"/>
                </a:solidFill>
                <a:latin typeface="Segoe UI" panose="020B0502040204020203" pitchFamily="34" charset="0"/>
                <a:cs typeface="Segoe UI" panose="020B0502040204020203" pitchFamily="34" charset="0"/>
              </a:rPr>
              <a:t> </a:t>
            </a:r>
            <a:r>
              <a:rPr lang="ar-JO" sz="1600" b="0" i="0" u="none" strike="noStrike" baseline="0" dirty="0">
                <a:solidFill>
                  <a:schemeClr val="tx1"/>
                </a:solidFill>
                <a:latin typeface="Segoe UI" panose="020B0502040204020203" pitchFamily="34" charset="0"/>
                <a:cs typeface="Segoe UI" panose="020B0502040204020203" pitchFamily="34" charset="0"/>
              </a:rPr>
              <a:t>(2008).</a:t>
            </a:r>
            <a:r>
              <a:rPr lang="ar-YE" sz="1800" b="0" i="0" u="none" strike="noStrike" baseline="0" dirty="0">
                <a:latin typeface="Segoe UI" panose="020B0502040204020203" pitchFamily="34" charset="0"/>
                <a:cs typeface="Segoe UI" panose="020B0502040204020203" pitchFamily="34" charset="0"/>
              </a:rPr>
              <a:t> </a:t>
            </a:r>
            <a:r>
              <a:rPr lang="ar-YE" sz="1600" b="1" dirty="0">
                <a:solidFill>
                  <a:schemeClr val="tx1"/>
                </a:solidFill>
                <a:latin typeface="Segoe UI" panose="020B0502040204020203" pitchFamily="34" charset="0"/>
                <a:cs typeface="Segoe UI" panose="020B0502040204020203" pitchFamily="34" charset="0"/>
              </a:rPr>
              <a:t>القيادة والرقابة والاتصال الإداري</a:t>
            </a:r>
            <a:r>
              <a:rPr lang="ar-YE" sz="1800" b="0" i="0" u="none" strike="noStrike" baseline="0" dirty="0">
                <a:solidFill>
                  <a:schemeClr val="tx1"/>
                </a:solidFill>
                <a:latin typeface="Segoe UI" panose="020B0502040204020203" pitchFamily="34" charset="0"/>
                <a:cs typeface="Segoe UI" panose="020B0502040204020203" pitchFamily="34" charset="0"/>
              </a:rPr>
              <a:t>. </a:t>
            </a:r>
            <a:r>
              <a:rPr lang="ar-YE" sz="1600" b="0" i="0" u="none" strike="noStrike" baseline="0" dirty="0">
                <a:solidFill>
                  <a:schemeClr val="tx1"/>
                </a:solidFill>
                <a:latin typeface="Segoe UI" panose="020B0502040204020203" pitchFamily="34" charset="0"/>
                <a:cs typeface="Segoe UI" panose="020B0502040204020203" pitchFamily="34" charset="0"/>
              </a:rPr>
              <a:t>ط 1عمان: دار حامد للنشر والتوزيع</a:t>
            </a:r>
            <a:r>
              <a:rPr lang="ar-JO" sz="1600" b="0" i="0" u="none" strike="noStrike" baseline="0" dirty="0">
                <a:solidFill>
                  <a:schemeClr val="tx1"/>
                </a:solidFill>
                <a:latin typeface="Segoe UI" panose="020B0502040204020203" pitchFamily="34" charset="0"/>
                <a:cs typeface="Segoe UI" panose="020B0502040204020203" pitchFamily="34" charset="0"/>
              </a:rPr>
              <a:t>.</a:t>
            </a:r>
            <a:r>
              <a:rPr lang="ar-YE" sz="1800" b="0" i="0" u="none" strike="noStrike" baseline="0" dirty="0">
                <a:latin typeface="Segoe UI" panose="020B0502040204020203" pitchFamily="34" charset="0"/>
                <a:cs typeface="Segoe UI" panose="020B0502040204020203" pitchFamily="34" charset="0"/>
              </a:rPr>
              <a:t>.</a:t>
            </a:r>
            <a:endParaRPr lang="ar-JO" sz="1800" b="0" i="0" u="none" strike="noStrike" baseline="0" dirty="0">
              <a:latin typeface="Segoe UI" panose="020B0502040204020203" pitchFamily="34" charset="0"/>
              <a:cs typeface="Segoe UI" panose="020B0502040204020203" pitchFamily="34" charset="0"/>
            </a:endParaRPr>
          </a:p>
          <a:p>
            <a:pPr algn="r" rtl="1"/>
            <a:endParaRPr lang="ar-JO" dirty="0">
              <a:solidFill>
                <a:schemeClr val="tx1"/>
              </a:solidFill>
              <a:latin typeface="Segoe UI" panose="020B0502040204020203" pitchFamily="34" charset="0"/>
              <a:cs typeface="Segoe UI" panose="020B0502040204020203" pitchFamily="34" charset="0"/>
            </a:endParaRPr>
          </a:p>
          <a:p>
            <a:pPr algn="r" rtl="1"/>
            <a:r>
              <a:rPr lang="ar-JO" sz="1600" dirty="0">
                <a:solidFill>
                  <a:schemeClr val="tx1"/>
                </a:solidFill>
                <a:latin typeface="Segoe UI" panose="020B0502040204020203" pitchFamily="34" charset="0"/>
                <a:cs typeface="Segoe UI" panose="020B0502040204020203" pitchFamily="34" charset="0"/>
              </a:rPr>
              <a:t>كردي، أحمد (   2011  ) </a:t>
            </a:r>
            <a:r>
              <a:rPr lang="ar-JO" sz="1600" b="1" dirty="0">
                <a:solidFill>
                  <a:schemeClr val="tx1"/>
                </a:solidFill>
                <a:latin typeface="Segoe UI" panose="020B0502040204020203" pitchFamily="34" charset="0"/>
                <a:cs typeface="Segoe UI" panose="020B0502040204020203" pitchFamily="34" charset="0"/>
              </a:rPr>
              <a:t>مبادئ الاتصالات الإدارية</a:t>
            </a:r>
            <a:r>
              <a:rPr lang="ar-JO" sz="1600" b="0" i="0" u="none" strike="noStrike" baseline="0" dirty="0">
                <a:solidFill>
                  <a:schemeClr val="tx1"/>
                </a:solidFill>
                <a:latin typeface="Segoe UI" panose="020B0502040204020203" pitchFamily="34" charset="0"/>
                <a:cs typeface="Segoe UI" panose="020B0502040204020203" pitchFamily="34" charset="0"/>
              </a:rPr>
              <a:t>، </a:t>
            </a:r>
            <a:r>
              <a:rPr lang="en-US" sz="1600" b="0" i="0" u="none" strike="noStrike" baseline="0" dirty="0">
                <a:solidFill>
                  <a:schemeClr val="tx1"/>
                </a:solidFill>
                <a:latin typeface="Segoe UI" panose="020B0502040204020203" pitchFamily="34" charset="0"/>
                <a:cs typeface="Segoe UI" panose="020B0502040204020203" pitchFamily="34" charset="0"/>
                <a:hlinkClick r:id="rId2"/>
              </a:rPr>
              <a:t>https://kenanaonline.com/users/ahmedkordy/posts/277387</a:t>
            </a:r>
            <a:endParaRPr lang="ar-JO" sz="1600" b="0" i="0" u="none" strike="noStrike" baseline="0" dirty="0">
              <a:solidFill>
                <a:schemeClr val="tx1"/>
              </a:solidFill>
              <a:latin typeface="Segoe UI" panose="020B0502040204020203" pitchFamily="34" charset="0"/>
              <a:cs typeface="Segoe UI" panose="020B0502040204020203" pitchFamily="34" charset="0"/>
            </a:endParaRPr>
          </a:p>
          <a:p>
            <a:pPr algn="r" rtl="1"/>
            <a:endParaRPr lang="ar-JO" sz="1600" dirty="0">
              <a:solidFill>
                <a:schemeClr val="tx1"/>
              </a:solidFill>
              <a:latin typeface="Segoe UI" panose="020B0502040204020203" pitchFamily="34" charset="0"/>
              <a:cs typeface="Segoe UI" panose="020B0502040204020203" pitchFamily="34" charset="0"/>
            </a:endParaRPr>
          </a:p>
          <a:p>
            <a:pPr algn="r" rtl="1"/>
            <a:r>
              <a:rPr lang="ar-JO" sz="1600" dirty="0">
                <a:solidFill>
                  <a:schemeClr val="tx1"/>
                </a:solidFill>
                <a:latin typeface="Segoe UI" panose="020B0502040204020203" pitchFamily="34" charset="0"/>
                <a:cs typeface="Segoe UI" panose="020B0502040204020203" pitchFamily="34" charset="0"/>
              </a:rPr>
              <a:t>الرجوب، محمد (2021). </a:t>
            </a:r>
            <a:r>
              <a:rPr lang="ar-YE" sz="1600" b="1" dirty="0">
                <a:solidFill>
                  <a:schemeClr val="tx1"/>
                </a:solidFill>
                <a:latin typeface="Segoe UI" panose="020B0502040204020203" pitchFamily="34" charset="0"/>
                <a:cs typeface="Segoe UI" panose="020B0502040204020203" pitchFamily="34" charset="0"/>
              </a:rPr>
              <a:t>أثر الاتصال التنظيمي على فعالية الاداء الوظيفي </a:t>
            </a:r>
            <a:r>
              <a:rPr lang="ar-YE" sz="1600" b="1">
                <a:solidFill>
                  <a:schemeClr val="tx1"/>
                </a:solidFill>
                <a:latin typeface="Segoe UI" panose="020B0502040204020203" pitchFamily="34" charset="0"/>
                <a:cs typeface="Segoe UI" panose="020B0502040204020203" pitchFamily="34" charset="0"/>
              </a:rPr>
              <a:t>داخل المؤسسة</a:t>
            </a:r>
            <a:endParaRPr lang="ar-YE" sz="1600" b="1" dirty="0">
              <a:solidFill>
                <a:schemeClr val="tx1"/>
              </a:solidFill>
              <a:latin typeface="Segoe UI" panose="020B0502040204020203" pitchFamily="34" charset="0"/>
              <a:cs typeface="Segoe UI" panose="020B0502040204020203" pitchFamily="34" charset="0"/>
            </a:endParaRPr>
          </a:p>
          <a:p>
            <a:pPr algn="r" rtl="1"/>
            <a:endParaRPr lang="ar-JO" sz="1600" b="0" i="0" u="none" strike="noStrike" baseline="0" dirty="0">
              <a:solidFill>
                <a:schemeClr val="tx1"/>
              </a:solidFill>
              <a:latin typeface="Segoe UI" panose="020B0502040204020203" pitchFamily="34" charset="0"/>
              <a:cs typeface="Segoe UI" panose="020B0502040204020203" pitchFamily="34" charset="0"/>
            </a:endParaRPr>
          </a:p>
          <a:p>
            <a:pPr algn="r" rtl="1"/>
            <a:r>
              <a:rPr lang="en-US" sz="1600" b="0" i="0" u="none" strike="noStrike" baseline="0" dirty="0">
                <a:solidFill>
                  <a:schemeClr val="tx1"/>
                </a:solidFill>
                <a:latin typeface="Segoe UI" panose="020B0502040204020203" pitchFamily="34" charset="0"/>
                <a:cs typeface="Segoe UI" panose="020B0502040204020203" pitchFamily="34" charset="0"/>
                <a:hlinkClick r:id="rId3"/>
              </a:rPr>
              <a:t>https://www.wattan.net/ar/news/348769.html</a:t>
            </a:r>
            <a:endParaRPr lang="ar-JO" sz="1600" b="0" i="0" u="none" strike="noStrike" baseline="0" dirty="0">
              <a:solidFill>
                <a:schemeClr val="tx1"/>
              </a:solidFill>
              <a:latin typeface="Segoe UI" panose="020B0502040204020203" pitchFamily="34" charset="0"/>
              <a:cs typeface="Segoe UI" panose="020B0502040204020203" pitchFamily="34" charset="0"/>
            </a:endParaRPr>
          </a:p>
          <a:p>
            <a:pPr algn="r" rtl="1"/>
            <a:endParaRPr lang="ar-YE" sz="1600" b="0" i="0" u="none" strike="noStrike" baseline="0" dirty="0">
              <a:solidFill>
                <a:schemeClr val="tx1"/>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36654324"/>
      </p:ext>
    </p:extLst>
  </p:cSld>
  <p:clrMapOvr>
    <a:masterClrMapping/>
  </p:clrMapOvr>
  <mc:AlternateContent xmlns:mc="http://schemas.openxmlformats.org/markup-compatibility/2006" xmlns:p14="http://schemas.microsoft.com/office/powerpoint/2010/main">
    <mc:Choice Requires="p14">
      <p:transition spd="slow" p14:dur="2000" advTm="99968"/>
    </mc:Choice>
    <mc:Fallback xmlns="">
      <p:transition spd="slow" advTm="9996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097456" y="539210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00333" y="369006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dirty="0">
                <a:solidFill>
                  <a:schemeClr val="bg1"/>
                </a:solidFill>
                <a:latin typeface="Alexandria SemiBold" pitchFamily="2" charset="-78"/>
                <a:cs typeface="Alexandria SemiBold" pitchFamily="2" charset="-78"/>
              </a:rPr>
              <a:t>الاتصال والقيادة</a:t>
            </a:r>
            <a:endParaRPr lang="id-ID" dirty="0">
              <a:solidFill>
                <a:schemeClr val="bg1"/>
              </a:solidFill>
              <a:latin typeface="Alexandria SemiBold" pitchFamily="2" charset="-78"/>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6782"/>
    </mc:Choice>
    <mc:Fallback xmlns="">
      <p:transition spd="slow" advTm="6678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3D926F9-5004-4503-AA15-11B799F2EFD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F8F3D6F-7694-4A2E-AA59-B74BCB08A802}">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purl.org/dc/terms/"/>
    <ds:schemaRef ds:uri="http://schemas.openxmlformats.org/package/2006/metadata/core-properties"/>
    <ds:schemaRef ds:uri="49100919-8a76-4266-be0c-7dc583902cb4"/>
    <ds:schemaRef ds:uri="d13aca44-ef33-4cf4-9980-7f0b00e6eeb9"/>
    <ds:schemaRef ds:uri="http://www.w3.org/XML/1998/namespace"/>
    <ds:schemaRef ds:uri="http://purl.org/dc/dcmitype/"/>
  </ds:schemaRefs>
</ds:datastoreItem>
</file>

<file path=customXml/itemProps3.xml><?xml version="1.0" encoding="utf-8"?>
<ds:datastoreItem xmlns:ds="http://schemas.openxmlformats.org/officeDocument/2006/customXml" ds:itemID="{904D5FFD-B308-419B-AB92-1D2CEC599EE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1318</TotalTime>
  <Words>3044</Words>
  <Application>Microsoft Office PowerPoint</Application>
  <PresentationFormat>Widescreen</PresentationFormat>
  <Paragraphs>465</Paragraphs>
  <Slides>40</Slides>
  <Notes>4</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40</vt:i4>
      </vt:variant>
    </vt:vector>
  </HeadingPairs>
  <TitlesOfParts>
    <vt:vector size="54" baseType="lpstr">
      <vt:lpstr>Alexandria Black</vt:lpstr>
      <vt:lpstr>Alexandria ExtraBold</vt:lpstr>
      <vt:lpstr>Alexandria Light</vt:lpstr>
      <vt:lpstr>Alexandria SemiBold</vt:lpstr>
      <vt:lpstr>Arial</vt:lpstr>
      <vt:lpstr>Cairo</vt:lpstr>
      <vt:lpstr>Calibri</vt:lpstr>
      <vt:lpstr>Calibri Light</vt:lpstr>
      <vt:lpstr>Segoe UI</vt:lpstr>
      <vt:lpstr>Simplified Arabic</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282</cp:revision>
  <dcterms:created xsi:type="dcterms:W3CDTF">2023-04-29T09:08:00Z</dcterms:created>
  <dcterms:modified xsi:type="dcterms:W3CDTF">2026-02-09T15:55:21Z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