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303" r:id="rId6"/>
    <p:sldId id="313" r:id="rId7"/>
    <p:sldId id="481" r:id="rId8"/>
    <p:sldId id="482" r:id="rId9"/>
    <p:sldId id="483" r:id="rId10"/>
    <p:sldId id="484" r:id="rId11"/>
    <p:sldId id="485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3" r:id="rId29"/>
    <p:sldId id="504" r:id="rId30"/>
    <p:sldId id="505" r:id="rId31"/>
    <p:sldId id="506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21" r:id="rId40"/>
    <p:sldId id="516" r:id="rId41"/>
    <p:sldId id="522" r:id="rId42"/>
    <p:sldId id="523" r:id="rId43"/>
    <p:sldId id="524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3"/>
            <p14:sldId id="504"/>
            <p14:sldId id="505"/>
            <p14:sldId id="506"/>
            <p14:sldId id="509"/>
            <p14:sldId id="510"/>
            <p14:sldId id="511"/>
            <p14:sldId id="512"/>
            <p14:sldId id="513"/>
            <p14:sldId id="514"/>
            <p14:sldId id="515"/>
            <p14:sldId id="521"/>
            <p14:sldId id="516"/>
            <p14:sldId id="522"/>
            <p14:sldId id="523"/>
            <p14:sldId id="52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59" d="100"/>
          <a:sy n="59" d="100"/>
        </p:scale>
        <p:origin x="940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323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986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44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822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2917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630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6189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327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480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0036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5838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262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47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575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8030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7580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1384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1718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4156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2180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25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0418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2142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679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1261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0039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5768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4749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77407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56977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77784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7747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1883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01350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1125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90277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4680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04923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31316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367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ing.com/ck/a?!&amp;&amp;p=60c8f36f27fbb4fcJmltdHM9MTcyMjY0MzIwMCZpZ3VpZD0yMTRlZjEyYS04NWE1LTYyYTgtMjg2ZC1lNTFmODRkOTYzMTkmaW5zaWQ9NTc3MA&amp;ptn=3&amp;ver=2&amp;hsh=3&amp;fclid=214ef12a-85a5-62a8-286d-e51f84d96319&amp;psq=organizational+communication+definition&amp;u=a1aHR0cHM6Ly93d3cuaW5kZWVkLmNvbS9jYXJlZXItYWR2aWNlL2ZpbmRpbmctYS1qb2Ivd2hhdC1pcy1vcmdhbml6YXRpb25hbC1jb21tdW5pY2F0aW9u&amp;ntb=1" TargetMode="External"/><Relationship Id="rId3" Type="http://schemas.openxmlformats.org/officeDocument/2006/relationships/image" Target="../media/image7.jpeg"/><Relationship Id="rId7" Type="http://schemas.openxmlformats.org/officeDocument/2006/relationships/hyperlink" Target="https://www.bing.com/ck/a?!&amp;&amp;p=778ba0bb3ab6ac42JmltdHM9MTcyMjY0MzIwMCZpZ3VpZD0yMTRlZjEyYS04NWE1LTYyYTgtMjg2ZC1lNTFmODRkOTYzMTkmaW5zaWQ9NTc2OQ&amp;ptn=3&amp;ver=2&amp;hsh=3&amp;fclid=214ef12a-85a5-62a8-286d-e51f84d96319&amp;psq=organizational+communication+definition&amp;u=a1aHR0cHM6Ly93d3cuaW5kZWVkLmNvbS9jYXJlZXItYWR2aWNlL2ZpbmRpbmctYS1qb2Ivd2hhdC1pcy1vcmdhbml6YXRpb25hbC1jb21tdW5pY2F0aW9u&amp;ntb=1" TargetMode="Externa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bing.com/ck/a?!&amp;&amp;p=c4f652767cc0d46bJmltdHM9MTcyMjY0MzIwMCZpZ3VpZD0yMTRlZjEyYS04NWE1LTYyYTgtMjg2ZC1lNTFmODRkOTYzMTkmaW5zaWQ9NTc2OA&amp;ptn=3&amp;ver=2&amp;hsh=3&amp;fclid=214ef12a-85a5-62a8-286d-e51f84d96319&amp;psq=organizational+communication+definition&amp;u=a1aHR0cHM6Ly93d3cuZ2Vla3RvbmlnaHQuY29tL29yZ2FuaXNhdGlvbmFsLWNvbW11bmljYXRpb24v&amp;ntb=1" TargetMode="External"/><Relationship Id="rId11" Type="http://schemas.openxmlformats.org/officeDocument/2006/relationships/hyperlink" Target="https://www.bing.com/ck/a?!&amp;&amp;p=8588185ac017d243JmltdHM9MTcyMjY0MzIwMCZpZ3VpZD0yMTRlZjEyYS04NWE1LTYyYTgtMjg2ZC1lNTFmODRkOTYzMTkmaW5zaWQ9NTc3Mw&amp;ptn=3&amp;ver=2&amp;hsh=3&amp;fclid=214ef12a-85a5-62a8-286d-e51f84d96319&amp;psq=organizational+communication+definition&amp;u=a1aHR0cHM6Ly9kaWN0aW9uYXJ5LmNhbWJyaWRnZS5vcmcvdXMvZGljdGlvbmFyeS9lbmdsaXNoL29yZ2FuaXphdGlvbmFsLWNvbW11bmljYXRpb24&amp;ntb=1" TargetMode="External"/><Relationship Id="rId5" Type="http://schemas.openxmlformats.org/officeDocument/2006/relationships/hyperlink" Target="https://www.bing.com/ck/a?!&amp;&amp;p=8ea1552b2558edc2JmltdHM9MTcyMjY0MzIwMCZpZ3VpZD0yMTRlZjEyYS04NWE1LTYyYTgtMjg2ZC1lNTFmODRkOTYzMTkmaW5zaWQ9NTc2Nw&amp;ptn=3&amp;ver=2&amp;hsh=3&amp;fclid=214ef12a-85a5-62a8-286d-e51f84d96319&amp;psq=organizational+communication+definition&amp;u=a1aHR0cHM6Ly9lbi53aWtpcGVkaWEub3JnL3dpa2kvT3JnYW5pemF0aW9uYWxfY29tbXVuaWNhdGlvbg&amp;ntb=1" TargetMode="External"/><Relationship Id="rId10" Type="http://schemas.openxmlformats.org/officeDocument/2006/relationships/hyperlink" Target="https://www.bing.com/ck/a?!&amp;&amp;p=85d7d4df2746c1e0JmltdHM9MTcyMjY0MzIwMCZpZ3VpZD0yMTRlZjEyYS04NWE1LTYyYTgtMjg2ZC1lNTFmODRkOTYzMTkmaW5zaWQ9NTc3Mg&amp;ptn=3&amp;ver=2&amp;hsh=3&amp;fclid=214ef12a-85a5-62a8-286d-e51f84d96319&amp;psq=organizational+communication+definition&amp;u=a1aHR0cHM6Ly9kaWN0aW9uYXJ5LmNhbWJyaWRnZS5vcmcvdXMvZGljdGlvbmFyeS9lbmdsaXNoL29yZ2FuaXphdGlvbmFsLWNvbW11bmljYXRpb24&amp;ntb=1" TargetMode="External"/><Relationship Id="rId4" Type="http://schemas.openxmlformats.org/officeDocument/2006/relationships/hyperlink" Target="https://www.bing.com/ck/a?!&amp;&amp;p=4acf47b0e6c62fccJmltdHM9MTcyMjY0MzIwMCZpZ3VpZD0yMTRlZjEyYS04NWE1LTYyYTgtMjg2ZC1lNTFmODRkOTYzMTkmaW5zaWQ9NTc2Ng&amp;ptn=3&amp;ver=2&amp;hsh=3&amp;fclid=214ef12a-85a5-62a8-286d-e51f84d96319&amp;psq=organizational+communication+definition&amp;u=a1aHR0cHM6Ly9lbi53aWtpcGVkaWEub3JnL3dpa2kvT3JnYW5pemF0aW9uYWxfY29tbXVuaWNhdGlvbg&amp;ntb=1" TargetMode="External"/><Relationship Id="rId9" Type="http://schemas.openxmlformats.org/officeDocument/2006/relationships/hyperlink" Target="https://www.bing.com/ck/a?!&amp;&amp;p=9a8816ae737698caJmltdHM9MTcyMjY0MzIwMCZpZ3VpZD0yMTRlZjEyYS04NWE1LTYyYTgtMjg2ZC1lNTFmODRkOTYzMTkmaW5zaWQ9NTc3MQ&amp;ptn=3&amp;ver=2&amp;hsh=3&amp;fclid=214ef12a-85a5-62a8-286d-e51f84d96319&amp;psq=organizational+communication+definition&amp;u=a1aHR0cHM6Ly93d3cuaW5kZWVkLmNvbS9jYXJlZXItYWR2aWNlL2NhcmVlci1kZXZlbG9wbWVudC9vcmdhbml6ZWQtY29tbXVuaWNhdGlvbg&amp;ntb=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jpe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jpe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2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7.sv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200343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08643" y="2424037"/>
            <a:ext cx="50916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Fundamentals of Organizational Communication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60183" y="4768459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Walid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El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Leithy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8F010B-A838-4C7E-A0BB-9E64CCBACC82}"/>
              </a:ext>
            </a:extLst>
          </p:cNvPr>
          <p:cNvSpPr txBox="1"/>
          <p:nvPr/>
        </p:nvSpPr>
        <p:spPr>
          <a:xfrm>
            <a:off x="933450" y="6019800"/>
            <a:ext cx="13144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/>
              <a:t>Chapter 1</a:t>
            </a:r>
            <a:endParaRPr lang="ar-E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1.1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Examine the factors that have changed organizations and the way people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1.2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Recognize communication to be fundamental to the process of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1.3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Describe communication in the information- rich world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1.4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Recognize communication as a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1.5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Report communication competency as a personal and organizational need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1.6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Describe the human communication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1.7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Develop awareness of our personal communication competencies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69133" y="1376447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551300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1.8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Distinguish among interpersonal, small-group, and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1.9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Identify descriptions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1.10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Definitions of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1.11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Assess personal development needs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852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14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73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9999"/>
                </a:solidFill>
                <a:latin typeface="Arial" panose="020B0604020202020204" pitchFamily="34" charset="0"/>
              </a:rPr>
              <a:t>What is Organizational Communication?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4"/>
              </a:rPr>
              <a:t>Organizational communication is a </a:t>
            </a:r>
            <a:r>
              <a:rPr lang="en-US" sz="2800" b="1" i="0" strike="noStrike" dirty="0">
                <a:solidFill>
                  <a:srgbClr val="4007A2"/>
                </a:solidFill>
                <a:effectLst/>
                <a:latin typeface="-apple-system"/>
                <a:hlinkClick r:id="rId4"/>
              </a:rPr>
              <a:t>field of study and a practice that involves the exchange of verbal and nonverbal messages in the context of a formal organization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5"/>
              </a:rPr>
              <a:t>1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6"/>
              </a:rPr>
              <a:t>2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 </a:t>
            </a:r>
            <a:r>
              <a:rPr lang="en-US" sz="2800" b="0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It describes the </a:t>
            </a:r>
            <a:r>
              <a:rPr lang="en-US" sz="2800" b="1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structure and style of interaction</a:t>
            </a:r>
            <a:r>
              <a:rPr lang="en-US" sz="2800" b="0" i="0" dirty="0">
                <a:solidFill>
                  <a:srgbClr val="4007A2"/>
                </a:solidFill>
                <a:effectLst/>
                <a:latin typeface="-apple-system"/>
                <a:hlinkClick r:id="rId7"/>
              </a:rPr>
              <a:t> among individuals within an organization and with external stakeholders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8"/>
              </a:rPr>
              <a:t>3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9"/>
              </a:rPr>
              <a:t>4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 </a:t>
            </a:r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It also refers to </a:t>
            </a:r>
            <a:r>
              <a:rPr lang="en-US" sz="2800" b="1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the way an organization gives information about its aims and activities</a:t>
            </a:r>
            <a:r>
              <a:rPr lang="en-US" sz="2800" b="0" i="0" strike="noStrike" dirty="0">
                <a:solidFill>
                  <a:srgbClr val="4007A2"/>
                </a:solidFill>
                <a:effectLst/>
                <a:latin typeface="-apple-system"/>
                <a:hlinkClick r:id="rId10"/>
              </a:rPr>
              <a:t> to the public and its employees</a:t>
            </a:r>
            <a:r>
              <a:rPr lang="en-US" sz="2800" b="1" i="0" strike="noStrike" baseline="30000" dirty="0">
                <a:solidFill>
                  <a:srgbClr val="123BB6"/>
                </a:solidFill>
                <a:effectLst/>
                <a:latin typeface="-apple-system"/>
                <a:hlinkClick r:id="rId11"/>
              </a:rPr>
              <a:t>5</a:t>
            </a:r>
            <a:r>
              <a:rPr lang="en-US" sz="2800" b="0" i="0" dirty="0">
                <a:solidFill>
                  <a:srgbClr val="111111"/>
                </a:solidFill>
                <a:effectLst/>
                <a:latin typeface="-apple-system"/>
              </a:rPr>
              <a:t>.</a:t>
            </a:r>
            <a:endParaRPr lang="en-US" sz="28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589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34513" y="1403718"/>
            <a:ext cx="606446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The Changing Nature of Organizations and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 Examine the factors that have changed organizations and the way people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C7B41E8-054B-41B1-A10D-3136DFD36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022" y="3462999"/>
            <a:ext cx="6296025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56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6644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 The Changing Nature of Organizations and Work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A473062E-2EEB-491E-994A-D266284D5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649" y="2430178"/>
            <a:ext cx="5467350" cy="415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322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74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 The Changing Nature of Organizations and Work Cont.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Turbulent period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Contemporary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Turbulent period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One of the more turbulent periods of history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Unprecedented opportunities and unprecedented problems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Uncertainty and change have become the norm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Creativity and innovation are more important than ever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Contemporary organization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New relationships between organizations and employees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Old social contract replaced by frequent employment shifts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610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1055"/>
            <a:ext cx="695981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Challenges for Individuals and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8465B4F-0804-4976-9D7A-AE44F1E8A8D2}"/>
              </a:ext>
            </a:extLst>
          </p:cNvPr>
          <p:cNvSpPr txBox="1"/>
          <p:nvPr/>
        </p:nvSpPr>
        <p:spPr>
          <a:xfrm>
            <a:off x="3048000" y="3848611"/>
            <a:ext cx="6096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sz="1800" b="1" dirty="0">
              <a:solidFill>
                <a:srgbClr val="0000CC"/>
              </a:solidFill>
              <a:latin typeface="Comic Sans MS" pitchFamily="66" charset="0"/>
            </a:endParaRPr>
          </a:p>
          <a:p>
            <a:endParaRPr lang="en-GB" b="1" dirty="0">
              <a:solidFill>
                <a:srgbClr val="0000CC"/>
              </a:solidFill>
              <a:latin typeface="Comic Sans MS" pitchFamily="66" charset="0"/>
            </a:endParaRPr>
          </a:p>
          <a:p>
            <a:r>
              <a:rPr lang="en-GB" sz="1800" b="1" dirty="0">
                <a:solidFill>
                  <a:srgbClr val="0000CC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9B1EFE-02DC-48F0-92EB-FEA0064D3126}"/>
              </a:ext>
            </a:extLst>
          </p:cNvPr>
          <p:cNvSpPr txBox="1"/>
          <p:nvPr/>
        </p:nvSpPr>
        <p:spPr>
          <a:xfrm>
            <a:off x="3708805" y="2299289"/>
            <a:ext cx="7600950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1.2 Recognize communication to be fundamental to the process of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DE95E795-FAB8-478D-85C5-E6370D591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775" y="3530395"/>
            <a:ext cx="451485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7887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93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1.2 Challenges for Individuals and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9594"/>
            <a:ext cx="841732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and individual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and individual challenges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Organizational and individual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Complex, fragile, turbulent, and uncertain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Enormous opportunities for innovation and change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Organizational and individual challenges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Problems of sharing our planet, our humanity, and a global rule book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Requirement to continually learn and build new competencies 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613834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86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5169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The Communications Era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1.3 Describe communication in the information- rich world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23941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FF18C603-2271-4956-A531-00E73E043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583" y="3526982"/>
            <a:ext cx="49339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883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826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1.3 The Communications Era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2750"/>
            <a:ext cx="841732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Complex communications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Postindustrial information society and conceptual 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Complex communications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World more interconnected than ever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Globalization and nature of innovation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Postindustrial 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information society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and 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conceptual 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Rapid change associated with mass production of information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42900" indent="-342900" algn="l" rtl="0" fontAlgn="base">
              <a:buFontTx/>
              <a:buChar char="-"/>
            </a:pP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521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083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Communication: The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85180" y="4799253"/>
            <a:ext cx="919535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1.4 Recognize communication as a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ED4A87DA-5CE0-4950-A075-3AD3D8B27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974" y="2414104"/>
            <a:ext cx="4276626" cy="201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731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29607"/>
            <a:ext cx="4671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1.4 Communication: The 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958302" y="2569896"/>
            <a:ext cx="841732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Future employees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342900" indent="-342900" algn="l" rtl="0" fontAlgn="base">
              <a:buFontTx/>
              <a:buChar char="-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Communication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Key to organizational excellence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More than just efficient management of large volumes of facts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Future employees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Competent communicators at all organizational levels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Excellence depends on the abilities, commitment, and creativity of all organizational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members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342900" indent="-342900" algn="l" rtl="0" fontAlgn="base">
              <a:buFontTx/>
              <a:buChar char="-"/>
            </a:pP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A3CD2C24-FCC2-4023-9D40-B31B47FBC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375" y="2391714"/>
            <a:ext cx="321945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378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381595"/>
            <a:ext cx="4671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Excellence in Communication: 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altLang="ar-EG" sz="2400" b="1" kern="0" dirty="0">
                <a:solidFill>
                  <a:srgbClr val="CC66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Components of 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Components of communication competency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Competency arises out of four basic components: process understanding, interpersonal sensitivity, communication skills, and ethical responsibility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Competence comes from the interaction of three primary elements: theory, practice, and analysis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US" sz="24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06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7191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Organizational Communication: A Competency-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Based Approach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F32DE03-4922-4A40-97B5-EA69C4C5D161}"/>
              </a:ext>
            </a:extLst>
          </p:cNvPr>
          <p:cNvSpPr txBox="1"/>
          <p:nvPr/>
        </p:nvSpPr>
        <p:spPr>
          <a:xfrm>
            <a:off x="3318153" y="2390349"/>
            <a:ext cx="6096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1.6 Report communication competency as a personal and organizational need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81273321-4DEB-45AA-92FD-DECC90C29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800" y="3615429"/>
            <a:ext cx="5133975" cy="203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7577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1.6 Organizational Communication: A Competency-Based Approach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Knowledge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Learning of theory and principles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Exploration of the interactive process nature of 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Sensitivity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Ability and willingness to understand what others feel and do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Examination of our personal “theories-in-use” about communication and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3 – Skills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Developing important analytical capabilities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Ability to communicate effectively in a variety of settings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Applying knowledge and sensitivity to case studies and individual experiences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4 – Values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Taking personal responsibility for effective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Developing values through discussion of personal responsibility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62457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780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Understanding 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10B0374-0798-4594-A08C-A7AEF317FFD4}"/>
              </a:ext>
            </a:extLst>
          </p:cNvPr>
          <p:cNvSpPr txBox="1"/>
          <p:nvPr/>
        </p:nvSpPr>
        <p:spPr>
          <a:xfrm>
            <a:off x="3385473" y="2733472"/>
            <a:ext cx="57560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1.7 Describe the human communication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ar-EG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9B00CA68-6E28-48D8-848D-BCC0E0323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033" y="3884950"/>
            <a:ext cx="508635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6899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1.7 Understanding Human Communication</a:t>
            </a:r>
            <a:r>
              <a:rPr lang="en-US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A70CA7-60C0-4F6E-8ED6-221E6A700ED6}"/>
              </a:ext>
            </a:extLst>
          </p:cNvPr>
          <p:cNvSpPr txBox="1"/>
          <p:nvPr/>
        </p:nvSpPr>
        <p:spPr>
          <a:xfrm>
            <a:off x="3437433" y="2634259"/>
            <a:ext cx="5704134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Defining Communication 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285750" indent="-285750" algn="l" rtl="0" fontAlgn="base">
              <a:buFontTx/>
              <a:buChar char="-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Defining Communication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Human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Constituting experience of working together and making sense of what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it means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Use of symbols or words to attempt to create mutual understanding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is an attempt to construct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Create present reality through sharing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l" rtl="0" fontAlgn="base">
              <a:buFontTx/>
              <a:buChar char="-"/>
            </a:pP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AEBDC8D5-2D9F-4891-93F2-B505BF516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25" y="2369387"/>
            <a:ext cx="346710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53586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382944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Human Communication: Messages and Constitutive Processes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FBB73DA-A9B4-4AA9-B63A-8E79F8A04683}"/>
              </a:ext>
            </a:extLst>
          </p:cNvPr>
          <p:cNvSpPr txBox="1"/>
          <p:nvPr/>
        </p:nvSpPr>
        <p:spPr>
          <a:xfrm>
            <a:off x="3437433" y="2588399"/>
            <a:ext cx="57041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1.8 Develop awareness of our personal communication competencies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ar-EG" dirty="0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4AD6354C-E60D-4077-B630-91F9F86C9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449" y="3503488"/>
            <a:ext cx="502920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5317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38677" y="1468117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and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Constitutive Processes (1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0A70B71-273F-4BBE-A132-D67C85BCA952}"/>
              </a:ext>
            </a:extLst>
          </p:cNvPr>
          <p:cNvSpPr txBox="1"/>
          <p:nvPr/>
        </p:nvSpPr>
        <p:spPr>
          <a:xfrm>
            <a:off x="3047189" y="3045636"/>
            <a:ext cx="609437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Source/Receiver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Sending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Individual in a communication is both sender and receiver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Talk to send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Receiving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Monitor nonverbal reactions of others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Use of technology to rapidly exchange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6672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and 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Constitutive Processes (1 of 5)</a:t>
            </a:r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5819C59-311B-4979-8E3F-07CC82F97262}"/>
              </a:ext>
            </a:extLst>
          </p:cNvPr>
          <p:cNvSpPr txBox="1"/>
          <p:nvPr/>
        </p:nvSpPr>
        <p:spPr>
          <a:xfrm>
            <a:off x="3047189" y="2491638"/>
            <a:ext cx="609437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Encoding/Decoding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Encoding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Process of formulating messages, choosing content and symbols to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convey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Determining what we want to be understood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Determining how we believe that it can best be presented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Decoding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Process of assigning meaning to message symbols received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Taking what we see and hear and interpreting it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5942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Please compose a communication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message using below symbols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1268" name="Picture 4">
            <a:extLst>
              <a:ext uri="{FF2B5EF4-FFF2-40B4-BE49-F238E27FC236}">
                <a16:creationId xmlns:a16="http://schemas.microsoft.com/office/drawing/2014/main" id="{6196A35A-DF12-4273-8617-1BF88CCEA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350" y="2710190"/>
            <a:ext cx="5764875" cy="355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923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and Constitutive Processes (2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540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D0B82C3-D933-48ED-B07D-2CC8CEF9486A}"/>
              </a:ext>
            </a:extLst>
          </p:cNvPr>
          <p:cNvSpPr txBox="1"/>
          <p:nvPr/>
        </p:nvSpPr>
        <p:spPr>
          <a:xfrm>
            <a:off x="4417349" y="2166349"/>
            <a:ext cx="6701366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Message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Source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Sends messages in any combination of the five senses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Intent of the message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Decoding of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Messages serve as symbols for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Channel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Medium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Link between source and receiver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Includes the five senses and technology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Channels used in combination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Distortion of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Message distortion in reception – technological and sensory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Selection of channel is a message in itself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0104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and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Constitutive Processes (3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D1B5CB8-54A7-48DC-B5FF-FF225AFCB9CA}"/>
              </a:ext>
            </a:extLst>
          </p:cNvPr>
          <p:cNvSpPr txBox="1"/>
          <p:nvPr/>
        </p:nvSpPr>
        <p:spPr>
          <a:xfrm>
            <a:off x="4114798" y="2369386"/>
            <a:ext cx="807720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Noise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Types of noises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cInterference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contributing to discrepancies in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deoding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Physical distractions, channel interference, communicative competence,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etc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Presence of noise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Always present in some form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Type of noise contributes to the meanings assigned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Impression of 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Ability to generate shared realities contributes to the impression of our own 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We continually evaluate and form impressions about others’ 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Encoding/decoding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Impressions contribute to encoding/decoding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Contributes to communication effects and evaluation of the effectiveness of interactions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0120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Messages and Constitutive Processes Model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72287" y="159583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2290" name="Picture 2">
            <a:extLst>
              <a:ext uri="{FF2B5EF4-FFF2-40B4-BE49-F238E27FC236}">
                <a16:creationId xmlns:a16="http://schemas.microsoft.com/office/drawing/2014/main" id="{AD1E457D-7489-4BDF-803F-06863B702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287" y="2295880"/>
            <a:ext cx="8496300" cy="441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1686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and Constitutive Processes (4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653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Field of Experience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Familiarity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 we do depends on our experiences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Behavior depends on familiarity to situations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Situation specific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May relate to evaluations of self-competence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Common fields of experience enable easier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Context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Communication interaction environment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Includes the specific time and place of the interaction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Includes roles, relationships, and status of participants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Communication intentions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Context contributes to our intentions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342900" marR="0" lvl="0" indent="-342900" algn="just" defTabSz="685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0" cap="none" spc="0" normalizeH="0" baseline="0" noProof="0" dirty="0">
              <a:ln>
                <a:noFill/>
              </a:ln>
              <a:solidFill>
                <a:srgbClr val="201E5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2876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1.8 Human Communication: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and Constitutive Processes (5 of 5)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Realities and Effects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Communication 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Ethics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Realities and Effects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Communication 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Result, consequence, or outcome of the communication exchange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Effect can be immediate or delayed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Ethics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Evaluation of ethics influence future interactions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Ethical perceptions of past interactions influence perceptions of future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42900" indent="-342900" algn="l" rtl="0" fontAlgn="base">
              <a:buFontTx/>
              <a:buChar char="-"/>
            </a:pP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3046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Communication as Constitutive of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670820" y="2383104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1.9 Distinguish among interpersonal, small-group, and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kumimoji="0" lang="en-US" altLang="ar-EG" sz="2800" b="0" i="0" u="none" strike="noStrike" kern="0" cap="none" spc="0" normalizeH="0" baseline="0" noProof="0" dirty="0">
              <a:ln>
                <a:noFill/>
              </a:ln>
              <a:solidFill>
                <a:srgbClr val="201E50"/>
              </a:solidFill>
              <a:effectLst/>
              <a:uLnTx/>
              <a:uFillTx/>
              <a:latin typeface="Times New Roman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3314" name="Picture 2">
            <a:extLst>
              <a:ext uri="{FF2B5EF4-FFF2-40B4-BE49-F238E27FC236}">
                <a16:creationId xmlns:a16="http://schemas.microsoft.com/office/drawing/2014/main" id="{CA7CC975-B1D7-4947-B65D-E2D5EB658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141" y="3582256"/>
            <a:ext cx="46196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4417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8726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1.9 Communication as Constitutive of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59504"/>
            <a:ext cx="841732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Types of communications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just" eaLnBrk="1" hangingPunct="1">
              <a:defRPr/>
            </a:pPr>
            <a:endParaRPr lang="en-US" altLang="ar-EG" sz="2400" b="1" dirty="0">
              <a:solidFill>
                <a:srgbClr val="CC6600"/>
              </a:solidFill>
              <a:ea typeface="+mn-ea"/>
              <a:cs typeface="+mn-cs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is the attempt to construct </a:t>
            </a: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shared realities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Culture and context influence communication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is dynamic and ever-changing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Types of communications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Interpersonal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Group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Public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just" eaLnBrk="1" hangingPunct="1">
              <a:defRPr/>
            </a:pPr>
            <a:endParaRPr lang="en-US" altLang="ar-EG" sz="2400" b="1" dirty="0">
              <a:solidFill>
                <a:srgbClr val="CC6600"/>
              </a:solidFill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8537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Twenty-First Century Concepts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5C6D89-B2C0-437A-8EEE-DD09EBF1A82B}"/>
              </a:ext>
            </a:extLst>
          </p:cNvPr>
          <p:cNvSpPr txBox="1"/>
          <p:nvPr/>
        </p:nvSpPr>
        <p:spPr>
          <a:xfrm>
            <a:off x="3767036" y="2696283"/>
            <a:ext cx="60943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1.10 Identify descriptions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ar-EG" dirty="0"/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57FF1AF5-61CD-4181-90CF-0AB91C49C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453" y="3548543"/>
            <a:ext cx="422910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7131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1.10 Twenty-First Century Concepts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1423BB4-2643-4625-B525-113105466616}"/>
              </a:ext>
            </a:extLst>
          </p:cNvPr>
          <p:cNvSpPr txBox="1"/>
          <p:nvPr/>
        </p:nvSpPr>
        <p:spPr>
          <a:xfrm>
            <a:off x="3385473" y="2634259"/>
            <a:ext cx="575609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Types of organizations</a:t>
            </a:r>
          </a:p>
          <a:p>
            <a:pPr marL="285750" indent="-285750" algn="l" rtl="0" fontAlgn="base">
              <a:buFontTx/>
              <a:buChar char="-"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Organizing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Purposeful activities as a result of communication behaviors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Communication seeks to bring order out of chaos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Five features of all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Types of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Family-owned, social justice, and volunteer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Partnerships, entrepreneurial opportunities, home-based work, and global ventures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Temporary, local, regional, or global organizations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l" rtl="0" fontAlgn="base">
              <a:buFontTx/>
              <a:buChar char="-"/>
            </a:pP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955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Definitions of Organizational Communication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F08B00F-C934-40B1-A87F-511002D0DD5F}"/>
              </a:ext>
            </a:extLst>
          </p:cNvPr>
          <p:cNvSpPr txBox="1"/>
          <p:nvPr/>
        </p:nvSpPr>
        <p:spPr>
          <a:xfrm>
            <a:off x="3385473" y="2515841"/>
            <a:ext cx="575609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1.11 Survey definitions of organizational communication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ar-EG" dirty="0"/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CA6FA994-6427-42B1-A064-7A1D0C02F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046" y="3639803"/>
            <a:ext cx="416242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02768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A6C051A-D23E-4D3E-9CAB-E6EF20A9FF01}"/>
              </a:ext>
            </a:extLst>
          </p:cNvPr>
          <p:cNvSpPr txBox="1"/>
          <p:nvPr/>
        </p:nvSpPr>
        <p:spPr>
          <a:xfrm>
            <a:off x="4912866" y="1472629"/>
            <a:ext cx="6096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(1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EC8FB8-9262-4CD9-BBE1-CECC416B1E3E}"/>
              </a:ext>
            </a:extLst>
          </p:cNvPr>
          <p:cNvSpPr txBox="1"/>
          <p:nvPr/>
        </p:nvSpPr>
        <p:spPr>
          <a:xfrm>
            <a:off x="3861881" y="2476165"/>
            <a:ext cx="929964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Process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Ongoing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Ever changing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Evolutionary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Culturally dependent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Process occurrence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in developing strategy, planning, decision making, and executing the work of the organization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during unexpected crises, changes in the external environment, encounters with competitors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7847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(1 of 3)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598249" y="2809875"/>
            <a:ext cx="8590943" cy="4118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People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Organizational communication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Contributes to creating relationships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Assists in achieving diverse purposes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Organizational communication occurrence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between people who share work and interpersonal relationships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between people who are geographically separated 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across networks of people with a variety of objectives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algn="l" rtl="0" fontAlgn="base"/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18358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5280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(2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437433" y="2724614"/>
            <a:ext cx="8344991" cy="347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Message creation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Transmission of verbal and nonverbal behaviors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Sharing of information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Communicators are linked together by channels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Message description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Frequency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Amount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Type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Fidelity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26715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(2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716782" y="2599381"/>
            <a:ext cx="8475218" cy="41531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24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Meaning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Role taking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Occurs as individuals interact in the ever-changing organizational context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is the symbolic behavior which affects all organizational activities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Multiple meanings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Does not create a singular set of meanings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Interactions of ever-changing behaviors create multiple perceptions of events and multiple realities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32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kumimoji="0" lang="en-US" altLang="en-US" sz="1800" b="1" i="0" u="none" strike="noStrike" kern="0" cap="none" spc="0" normalizeH="0" baseline="0" noProof="0" dirty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31132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1.11 Definitions of Organizational Communication (3 of 3)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8194651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Organizational Communication as Constitutive of Organizations</a:t>
            </a:r>
            <a:r>
              <a:rPr lang="ar-SA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lang="ar-SA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1 – Context Definition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Organizing, decision making, planning, controlling, and coordinating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Seeks to reduce environmental uncertainty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People, messages, and meaning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Intentional and unintentional messages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Reflects the purpose of the organization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Process through which individuals and organizations attempt goal-oriented behavior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Point 2 – Competencies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Interpersonal abilities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Effectiveness in complex and changing environments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5451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77137" y="1457969"/>
            <a:ext cx="68550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Self-Assessment of Personal Development Needs: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Your Personal Workbook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6426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54578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Objective 1.12 Assess personal development needs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1800" dirty="0"/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616E24C2-0587-4372-9010-B0F18FC5F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913" y="3543470"/>
            <a:ext cx="442912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1532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28033" y="1457969"/>
            <a:ext cx="6855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0" u="none" strike="noStrike" dirty="0">
                <a:solidFill>
                  <a:srgbClr val="009999"/>
                </a:solidFill>
                <a:effectLst/>
                <a:latin typeface="Arial" panose="020B0604020202020204" pitchFamily="34" charset="0"/>
              </a:rPr>
              <a:t>1.12 Self-Assessment of Personal Development Needs: Your Personal Workbook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803919-5A92-49D1-B297-BFF1460110B5}"/>
              </a:ext>
            </a:extLst>
          </p:cNvPr>
          <p:cNvSpPr txBox="1"/>
          <p:nvPr/>
        </p:nvSpPr>
        <p:spPr>
          <a:xfrm>
            <a:off x="3686174" y="2733913"/>
            <a:ext cx="77969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Self-development exercises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Self-analysis for career planning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Influences on career choices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Achievements, skills, and values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Current status of career planning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 Resume development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7192579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  <MediaLengthInSeconds xmlns="d13aca44-ef33-4cf4-9980-7f0b00e6eeb9" xsi:nil="true"/>
    <SharedWithUsers xmlns="49100919-8a76-4266-be0c-7dc583902cb4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4B253B1-2949-47EC-A50C-0A533C86D1AD}">
  <ds:schemaRefs>
    <ds:schemaRef ds:uri="http://purl.org/dc/dcmitype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49100919-8a76-4266-be0c-7dc583902cb4"/>
    <ds:schemaRef ds:uri="http://schemas.microsoft.com/office/infopath/2007/PartnerControls"/>
    <ds:schemaRef ds:uri="http://schemas.microsoft.com/office/2006/metadata/properties"/>
    <ds:schemaRef ds:uri="d13aca44-ef33-4cf4-9980-7f0b00e6eeb9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3070CB0-B68C-4992-8C2C-CAA5E0D552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D04099-1013-43A1-AAB7-8670486610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2152</Words>
  <Application>Microsoft Office PowerPoint</Application>
  <PresentationFormat>Widescreen</PresentationFormat>
  <Paragraphs>435</Paragraphs>
  <Slides>41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-apple-system</vt:lpstr>
      <vt:lpstr>Arial</vt:lpstr>
      <vt:lpstr>Calibri</vt:lpstr>
      <vt:lpstr>Calibri Light</vt:lpstr>
      <vt:lpstr>Comic Sans MS</vt:lpstr>
      <vt:lpstr>Roboto Light</vt:lpstr>
      <vt:lpstr>Segoe UI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aya borazan</cp:lastModifiedBy>
  <cp:revision>144</cp:revision>
  <dcterms:created xsi:type="dcterms:W3CDTF">2023-04-29T09:08:00Z</dcterms:created>
  <dcterms:modified xsi:type="dcterms:W3CDTF">2026-08-26T16:40:38Z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  <property fmtid="{D5CDD505-2E9C-101B-9397-08002B2CF9AE}" pid="5" name="Order">
    <vt:lpwstr>5289000.00000000</vt:lpwstr>
  </property>
  <property fmtid="{D5CDD505-2E9C-101B-9397-08002B2CF9AE}" pid="6" name="xd_ProgID">
    <vt:lpwstr/>
  </property>
  <property fmtid="{D5CDD505-2E9C-101B-9397-08002B2CF9AE}" pid="7" name="MediaServiceImageTags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_ExtendedDescription">
    <vt:lpwstr/>
  </property>
  <property fmtid="{D5CDD505-2E9C-101B-9397-08002B2CF9AE}" pid="13" name="xd_Signature">
    <vt:lpwstr/>
  </property>
  <property fmtid="{D5CDD505-2E9C-101B-9397-08002B2CF9AE}" pid="14" name="TriggerFlowInfo">
    <vt:lpwstr/>
  </property>
</Properties>
</file>