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svg" ContentType="image/svg+xml"/>
  <Default Extension="xml" ContentType="application/xml"/>
  <Override PartName="/ppt/slides/slide31.xml" ContentType="application/vnd.openxmlformats-officedocument.presentationml.slide+xml"/>
  <Override PartName="/ppt/presentation.xml" ContentType="application/vnd.openxmlformats-officedocument.presentationml.presentation.main+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Masters/slideMaster1.xml" ContentType="application/vnd.openxmlformats-officedocument.presentationml.slideMaster+xml"/>
  <Override PartName="/ppt/notesSlides/notesSlide2.xml" ContentType="application/vnd.openxmlformats-officedocument.presentationml.notesSlide+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12.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notesSlides/notesSlide1.xml" ContentType="application/vnd.openxmlformats-officedocument.presentationml.notesSlide+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webextensions/taskpanes.xml" ContentType="application/vnd.ms-office.webextensiontaskpanes+xml"/>
  <Override PartName="/ppt/webextensions/webextension1.xml" ContentType="application/vnd.ms-office.webextension+xml"/>
  <Override PartName="/ppt/webextensions/webextension2.xml" ContentType="application/vnd.ms-office.webextension+xml"/>
  <Override PartName="/ppt/notesMasters/notesMaster1.xml" ContentType="application/vnd.openxmlformats-officedocument.presentationml.notesMaster+xml"/>
  <Override PartName="/ppt/theme/theme1.xml" ContentType="application/vnd.openxmlformats-officedocument.theme+xml"/>
  <Override PartName="/ppt/theme/theme2.xml" ContentType="application/vnd.openxmlformats-officedocument.theme+xml"/>
  <Override PartName="/ppt/presProps.xml" ContentType="application/vnd.openxmlformats-officedocument.presentationml.presProps+xml"/>
  <Override PartName="/ppt/viewProps.xml" ContentType="application/vnd.openxmlformats-officedocument.presentationml.viewProps+xml"/>
  <Override PartName="/ppt/tableStyles.xml" ContentType="application/vnd.openxmlformats-officedocument.presentationml.tableStyles+xml"/>
  <Override PartName="/docProps/app.xml" ContentType="application/vnd.openxmlformats-officedocument.extended-properties+xml"/>
  <Override PartName="/docProps/custom.xml" ContentType="application/vnd.openxmlformats-officedocument.custom-properties+xml"/>
  <Override PartName="/docProps/core.xml" ContentType="application/vnd.openxmlformats-package.core-properties+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Types>
</file>

<file path=_rels/.rels><?xml version="1.0" encoding="UTF-8" standalone="yes"?>
<Relationships xmlns="http://schemas.openxmlformats.org/package/2006/relationships"><Relationship Id="rId3" Type="http://schemas.openxmlformats.org/package/2006/relationships/metadata/thumbnail" Target="docProps/thumbnail.jpeg"/><Relationship Id="rId2" Type="http://schemas.openxmlformats.org/officeDocument/2006/relationships/officeDocument" Target="ppt/presentation.xml"/><Relationship Id="rId1" Type="http://schemas.microsoft.com/office/2011/relationships/webextensiontaskpanes" Target="ppt/webextensions/taskpanes.xml"/><Relationship Id="rId6" Type="http://schemas.openxmlformats.org/officeDocument/2006/relationships/custom-properties" Target="docProps/custom.xml"/><Relationship Id="rId5" Type="http://schemas.openxmlformats.org/officeDocument/2006/relationships/extended-properties" Target="docProps/app.xml"/><Relationship Id="rId4" Type="http://schemas.openxmlformats.org/package/2006/relationships/metadata/core-properties" Target="docProps/core.xml"/></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notesMasterIdLst>
    <p:notesMasterId r:id="rId45"/>
  </p:notesMasterIdLst>
  <p:sldIdLst>
    <p:sldId id="587" r:id="rId2"/>
    <p:sldId id="271" r:id="rId3"/>
    <p:sldId id="313" r:id="rId4"/>
    <p:sldId id="589" r:id="rId5"/>
    <p:sldId id="566" r:id="rId6"/>
    <p:sldId id="575" r:id="rId7"/>
    <p:sldId id="595" r:id="rId8"/>
    <p:sldId id="596" r:id="rId9"/>
    <p:sldId id="591" r:id="rId10"/>
    <p:sldId id="276" r:id="rId11"/>
    <p:sldId id="597" r:id="rId12"/>
    <p:sldId id="598" r:id="rId13"/>
    <p:sldId id="599" r:id="rId14"/>
    <p:sldId id="602" r:id="rId15"/>
    <p:sldId id="601" r:id="rId16"/>
    <p:sldId id="603" r:id="rId17"/>
    <p:sldId id="594" r:id="rId18"/>
    <p:sldId id="605" r:id="rId19"/>
    <p:sldId id="600" r:id="rId20"/>
    <p:sldId id="607" r:id="rId21"/>
    <p:sldId id="608" r:id="rId22"/>
    <p:sldId id="593" r:id="rId23"/>
    <p:sldId id="604" r:id="rId24"/>
    <p:sldId id="609" r:id="rId25"/>
    <p:sldId id="610" r:id="rId26"/>
    <p:sldId id="592" r:id="rId27"/>
    <p:sldId id="612" r:id="rId28"/>
    <p:sldId id="306" r:id="rId29"/>
    <p:sldId id="613" r:id="rId30"/>
    <p:sldId id="616" r:id="rId31"/>
    <p:sldId id="614" r:id="rId32"/>
    <p:sldId id="617" r:id="rId33"/>
    <p:sldId id="618" r:id="rId34"/>
    <p:sldId id="619" r:id="rId35"/>
    <p:sldId id="620" r:id="rId36"/>
    <p:sldId id="621" r:id="rId37"/>
    <p:sldId id="626" r:id="rId38"/>
    <p:sldId id="622" r:id="rId39"/>
    <p:sldId id="623" r:id="rId40"/>
    <p:sldId id="627" r:id="rId41"/>
    <p:sldId id="628" r:id="rId42"/>
    <p:sldId id="625" r:id="rId43"/>
    <p:sldId id="349" r:id="rId44"/>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73925AE7-E9D8-48BC-A988-41815CE32A48}">
          <p14:sldIdLst>
            <p14:sldId id="587"/>
            <p14:sldId id="271"/>
            <p14:sldId id="313"/>
            <p14:sldId id="589"/>
            <p14:sldId id="566"/>
            <p14:sldId id="575"/>
            <p14:sldId id="595"/>
            <p14:sldId id="596"/>
            <p14:sldId id="591"/>
            <p14:sldId id="276"/>
            <p14:sldId id="597"/>
            <p14:sldId id="598"/>
            <p14:sldId id="599"/>
            <p14:sldId id="602"/>
            <p14:sldId id="601"/>
            <p14:sldId id="603"/>
            <p14:sldId id="594"/>
            <p14:sldId id="605"/>
            <p14:sldId id="600"/>
            <p14:sldId id="607"/>
            <p14:sldId id="608"/>
            <p14:sldId id="593"/>
            <p14:sldId id="604"/>
            <p14:sldId id="609"/>
            <p14:sldId id="610"/>
            <p14:sldId id="592"/>
            <p14:sldId id="612"/>
            <p14:sldId id="306"/>
            <p14:sldId id="613"/>
            <p14:sldId id="616"/>
            <p14:sldId id="614"/>
            <p14:sldId id="617"/>
            <p14:sldId id="618"/>
            <p14:sldId id="619"/>
            <p14:sldId id="620"/>
            <p14:sldId id="621"/>
            <p14:sldId id="626"/>
            <p14:sldId id="622"/>
            <p14:sldId id="623"/>
            <p14:sldId id="627"/>
            <p14:sldId id="628"/>
            <p14:sldId id="625"/>
            <p14:sldId id="349"/>
          </p14:sldIdLst>
        </p14:section>
        <p14:section name="Untitled Section" id="{2F6AD2C2-46A9-4BC4-94FF-3A698A8E8EFB}">
          <p14:sldIdLst/>
        </p14:section>
      </p14:sectionLst>
    </p:ext>
    <p:ext uri="{EFAFB233-063F-42B5-8137-9DF3F51BA10A}">
      <p15:sldGuideLst xmlns:p15="http://schemas.microsoft.com/office/powerpoint/2012/main">
        <p15:guide id="1" orient="horz" pos="2184" userDrawn="1">
          <p15:clr>
            <a:srgbClr val="A4A3A4"/>
          </p15:clr>
        </p15:guide>
        <p15:guide id="2" pos="3840" userDrawn="1">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FBFAFF"/>
    <a:srgbClr val="669BBC"/>
    <a:srgbClr val="E2E4E6"/>
    <a:srgbClr val="00B0F0"/>
    <a:srgbClr val="4472C4"/>
    <a:srgbClr val="000000"/>
    <a:srgbClr val="2D3956"/>
    <a:srgbClr val="8E5A6D"/>
    <a:srgbClr val="FAC748"/>
    <a:srgbClr val="852F4A"/>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93738" autoAdjust="0"/>
  </p:normalViewPr>
  <p:slideViewPr>
    <p:cSldViewPr snapToGrid="0">
      <p:cViewPr varScale="1">
        <p:scale>
          <a:sx n="57" d="100"/>
          <a:sy n="57" d="100"/>
        </p:scale>
        <p:origin x="924" y="36"/>
      </p:cViewPr>
      <p:guideLst>
        <p:guide orient="horz" pos="2184"/>
        <p:guide pos="384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viewProps" Target="viewProps.xml"/><Relationship Id="rId50" Type="http://schemas.openxmlformats.org/officeDocument/2006/relationships/customXml" Target="../customXml/item1.xml"/><Relationship Id="rId7" Type="http://schemas.openxmlformats.org/officeDocument/2006/relationships/slide" Target="slides/slide6.xml"/><Relationship Id="rId2" Type="http://schemas.openxmlformats.org/officeDocument/2006/relationships/slide" Target="slides/slide1.xml"/><Relationship Id="rId16" Type="http://schemas.openxmlformats.org/officeDocument/2006/relationships/slide" Target="slides/slide15.xml"/><Relationship Id="rId29" Type="http://schemas.openxmlformats.org/officeDocument/2006/relationships/slide" Target="slides/slide28.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notesMaster" Target="notesMasters/notesMaster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tableStyles" Target="tableStyles.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slide" Target="slides/slide43.xml"/><Relationship Id="rId52" Type="http://schemas.openxmlformats.org/officeDocument/2006/relationships/customXml" Target="../customXml/item3.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theme" Target="theme/theme1.xml"/><Relationship Id="rId8" Type="http://schemas.openxmlformats.org/officeDocument/2006/relationships/slide" Target="slides/slide7.xml"/><Relationship Id="rId51" Type="http://schemas.openxmlformats.org/officeDocument/2006/relationships/customXml" Target="../customXml/item2.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presProps" Target="presProps.xml"/><Relationship Id="rId20" Type="http://schemas.openxmlformats.org/officeDocument/2006/relationships/slide" Target="slides/slide19.xml"/><Relationship Id="rId41" Type="http://schemas.openxmlformats.org/officeDocument/2006/relationships/slide" Target="slides/slide40.xml"/><Relationship Id="rId1" Type="http://schemas.openxmlformats.org/officeDocument/2006/relationships/slideMaster" Target="slideMasters/slideMaster1.xml"/><Relationship Id="rId6" Type="http://schemas.openxmlformats.org/officeDocument/2006/relationships/slide" Target="slides/slide5.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E8DF744-AB4A-4A0F-92CE-6DEBABF2DA97}" type="datetimeFigureOut">
              <a:rPr lang="en-US" smtClean="0"/>
              <a:t>12/10/2025</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88088B5-5D3D-41C5-9929-9FAB3A249D9E}" type="slidenum">
              <a:rPr lang="en-US" smtClean="0"/>
              <a:t>‹#›</a:t>
            </a:fld>
            <a:endParaRPr lang="en-US"/>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a:t>
            </a:fld>
            <a:endParaRPr lang="en-US"/>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3</a:t>
            </a:fld>
            <a:endParaRPr lang="en-US"/>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p:cNvSpPr>
            <a:spLocks noGrp="1"/>
          </p:cNvSpPr>
          <p:nvPr>
            <p:ph type="dt" sz="half" idx="10"/>
          </p:nvPr>
        </p:nvSpPr>
        <p:spPr/>
        <p:txBody>
          <a:bodyPr/>
          <a:lstStyle/>
          <a:p>
            <a:fld id="{7AD86B2E-B702-4422-B277-3A08C7449694}" type="datetimeFigureOut">
              <a:rPr lang="en-US" smtClean="0"/>
              <a:t>12/10/2025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12/10/2025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7AD86B2E-B702-4422-B277-3A08C7449694}" type="datetimeFigureOut">
              <a:rPr lang="en-US" smtClean="0"/>
              <a:t>12/10/2025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7AD86B2E-B702-4422-B277-3A08C7449694}" type="datetimeFigureOut">
              <a:rPr lang="en-US" smtClean="0"/>
              <a:t>12/10/2025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7AD86B2E-B702-4422-B277-3A08C7449694}" type="datetimeFigureOut">
              <a:rPr lang="en-US" smtClean="0"/>
              <a:t>12/10/2025</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7AD86B2E-B702-4422-B277-3A08C7449694}" type="datetimeFigureOut">
              <a:rPr lang="en-US" smtClean="0"/>
              <a:t>12/10/2025</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7AD86B2E-B702-4422-B277-3A08C7449694}" type="datetimeFigureOut">
              <a:rPr lang="en-US" smtClean="0"/>
              <a:t>12/10/2025</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12/10/2025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12/10/2025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12/10/2025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12/10/2025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8_Title Slide">
    <p:spTree>
      <p:nvGrpSpPr>
        <p:cNvPr id="1" name=""/>
        <p:cNvGrpSpPr/>
        <p:nvPr/>
      </p:nvGrpSpPr>
      <p:grpSpPr>
        <a:xfrm>
          <a:off x="0" y="0"/>
          <a:ext cx="0" cy="0"/>
          <a:chOff x="0" y="0"/>
          <a:chExt cx="0" cy="0"/>
        </a:xfrm>
      </p:grpSpPr>
      <p:sp>
        <p:nvSpPr>
          <p:cNvPr id="11" name="Picture Placeholder 10"/>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endParaRPr lang="en-US"/>
          </a:p>
        </p:txBody>
      </p:sp>
    </p:spTree>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29_Title Slide">
    <p:spTree>
      <p:nvGrpSpPr>
        <p:cNvPr id="1" name=""/>
        <p:cNvGrpSpPr/>
        <p:nvPr/>
      </p:nvGrpSpPr>
      <p:grpSpPr>
        <a:xfrm>
          <a:off x="0" y="0"/>
          <a:ext cx="0" cy="0"/>
          <a:chOff x="0" y="0"/>
          <a:chExt cx="0" cy="0"/>
        </a:xfrm>
      </p:grpSpPr>
      <p:sp>
        <p:nvSpPr>
          <p:cNvPr id="7" name="Picture Placeholder 6"/>
          <p:cNvSpPr>
            <a:spLocks noGrp="1"/>
          </p:cNvSpPr>
          <p:nvPr>
            <p:ph type="pic" sz="quarter" idx="10"/>
          </p:nvPr>
        </p:nvSpPr>
        <p:spPr>
          <a:xfrm>
            <a:off x="1127760" y="1123950"/>
            <a:ext cx="9936480" cy="4610100"/>
          </a:xfrm>
          <a:custGeom>
            <a:avLst/>
            <a:gdLst>
              <a:gd name="connsiteX0" fmla="*/ 4992680 w 9936480"/>
              <a:gd name="connsiteY0" fmla="*/ 888184 h 4610100"/>
              <a:gd name="connsiteX1" fmla="*/ 9936480 w 9936480"/>
              <a:gd name="connsiteY1" fmla="*/ 888184 h 4610100"/>
              <a:gd name="connsiteX2" fmla="*/ 9936480 w 9936480"/>
              <a:gd name="connsiteY2" fmla="*/ 4610100 h 4610100"/>
              <a:gd name="connsiteX3" fmla="*/ 4992680 w 9936480"/>
              <a:gd name="connsiteY3" fmla="*/ 4610100 h 4610100"/>
              <a:gd name="connsiteX4" fmla="*/ 0 w 9936480"/>
              <a:gd name="connsiteY4" fmla="*/ 0 h 4610100"/>
              <a:gd name="connsiteX5" fmla="*/ 4943800 w 9936480"/>
              <a:gd name="connsiteY5" fmla="*/ 0 h 4610100"/>
              <a:gd name="connsiteX6" fmla="*/ 4943800 w 9936480"/>
              <a:gd name="connsiteY6" fmla="*/ 3721916 h 4610100"/>
              <a:gd name="connsiteX7" fmla="*/ 0 w 9936480"/>
              <a:gd name="connsiteY7" fmla="*/ 3721916 h 46101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9936480" h="4610100">
                <a:moveTo>
                  <a:pt x="4992680" y="888184"/>
                </a:moveTo>
                <a:lnTo>
                  <a:pt x="9936480" y="888184"/>
                </a:lnTo>
                <a:lnTo>
                  <a:pt x="9936480" y="4610100"/>
                </a:lnTo>
                <a:lnTo>
                  <a:pt x="4992680" y="4610100"/>
                </a:lnTo>
                <a:close/>
                <a:moveTo>
                  <a:pt x="0" y="0"/>
                </a:moveTo>
                <a:lnTo>
                  <a:pt x="4943800" y="0"/>
                </a:lnTo>
                <a:lnTo>
                  <a:pt x="4943800" y="3721916"/>
                </a:lnTo>
                <a:lnTo>
                  <a:pt x="0" y="3721916"/>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ppt_x"/>
                                          </p:val>
                                        </p:tav>
                                        <p:tav tm="100000">
                                          <p:val>
                                            <p:strVal val="#ppt_x"/>
                                          </p:val>
                                        </p:tav>
                                      </p:tavLst>
                                    </p:anim>
                                    <p:anim calcmode="lin" valueType="num">
                                      <p:cBhvr additive="base">
                                        <p:cTn id="8" dur="500" fill="hold"/>
                                        <p:tgtEl>
                                          <p:spTgt spid="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Lst>
  </p:timing>
</p:sldLayout>
</file>

<file path=ppt/slideLayouts/slideLayout14.xml><?xml version="1.0" encoding="utf-8"?>
<p:sldLayout xmlns:a="http://schemas.openxmlformats.org/drawingml/2006/main" xmlns:r="http://schemas.openxmlformats.org/officeDocument/2006/relationships" xmlns:p="http://schemas.openxmlformats.org/presentationml/2006/main" userDrawn="1">
  <p:cSld name="33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0" y="1"/>
            <a:ext cx="6826172" cy="6857998"/>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decel="100000"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0-#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5.xml><?xml version="1.0" encoding="utf-8"?>
<p:sldLayout xmlns:a="http://schemas.openxmlformats.org/drawingml/2006/main" xmlns:r="http://schemas.openxmlformats.org/officeDocument/2006/relationships" xmlns:p="http://schemas.openxmlformats.org/presentationml/2006/main" userDrawn="1">
  <p:cSld name="3_Title Slide">
    <p:spTree>
      <p:nvGrpSpPr>
        <p:cNvPr id="1" name=""/>
        <p:cNvGrpSpPr/>
        <p:nvPr/>
      </p:nvGrpSpPr>
      <p:grpSpPr>
        <a:xfrm>
          <a:off x="0" y="0"/>
          <a:ext cx="0" cy="0"/>
          <a:chOff x="0" y="0"/>
          <a:chExt cx="0" cy="0"/>
        </a:xfrm>
      </p:grpSpPr>
      <p:sp>
        <p:nvSpPr>
          <p:cNvPr id="3" name="Picture Placeholder 3"/>
          <p:cNvSpPr>
            <a:spLocks noGrp="1"/>
          </p:cNvSpPr>
          <p:nvPr>
            <p:ph type="pic" sz="quarter" idx="11"/>
          </p:nvPr>
        </p:nvSpPr>
        <p:spPr>
          <a:xfrm>
            <a:off x="7088924" y="508820"/>
            <a:ext cx="3701847" cy="5184057"/>
          </a:xfrm>
          <a:prstGeom prst="rect">
            <a:avLst/>
          </a:prstGeom>
          <a:solidFill>
            <a:schemeClr val="bg1">
              <a:lumMod val="85000"/>
              <a:alpha val="50000"/>
            </a:schemeClr>
          </a:solidFill>
          <a:ln w="127000">
            <a:gradFill>
              <a:gsLst>
                <a:gs pos="1000">
                  <a:schemeClr val="bg1"/>
                </a:gs>
                <a:gs pos="100000">
                  <a:srgbClr val="F5F5F5"/>
                </a:gs>
              </a:gsLst>
              <a:lin ang="5400000" scaled="1"/>
            </a:gradFill>
            <a:miter lim="800000"/>
          </a:ln>
          <a:effectLst/>
        </p:spPr>
        <p:txBody>
          <a:bodyPr/>
          <a:lstStyle>
            <a:lvl1pPr marL="0" indent="0" algn="ctr">
              <a:buNone/>
              <a:defRPr sz="1600">
                <a:solidFill>
                  <a:schemeClr val="tx1">
                    <a:lumMod val="50000"/>
                    <a:lumOff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7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16.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7.xml><?xml version="1.0" encoding="utf-8"?>
<p:sldLayout xmlns:a="http://schemas.openxmlformats.org/drawingml/2006/main" xmlns:r="http://schemas.openxmlformats.org/officeDocument/2006/relationships" xmlns:p="http://schemas.openxmlformats.org/presentationml/2006/main" userDrawn="1">
  <p:cSld name="25_Title Slide">
    <p:spTree>
      <p:nvGrpSpPr>
        <p:cNvPr id="1" name=""/>
        <p:cNvGrpSpPr/>
        <p:nvPr/>
      </p:nvGrpSpPr>
      <p:grpSpPr>
        <a:xfrm>
          <a:off x="0" y="0"/>
          <a:ext cx="0" cy="0"/>
          <a:chOff x="0" y="0"/>
          <a:chExt cx="0" cy="0"/>
        </a:xfrm>
      </p:grpSpPr>
      <p:sp>
        <p:nvSpPr>
          <p:cNvPr id="3" name="Picture Placeholder 2"/>
          <p:cNvSpPr>
            <a:spLocks noGrp="1"/>
          </p:cNvSpPr>
          <p:nvPr>
            <p:ph type="pic" sz="quarter" idx="10"/>
          </p:nvPr>
        </p:nvSpPr>
        <p:spPr>
          <a:xfrm>
            <a:off x="6096000" y="933450"/>
            <a:ext cx="4962146" cy="2495550"/>
          </a:xfrm>
          <a:prstGeom prst="rect">
            <a:avLst/>
          </a:prstGeom>
          <a:solidFill>
            <a:schemeClr val="bg1">
              <a:lumMod val="85000"/>
              <a:alpha val="50000"/>
            </a:schemeClr>
          </a:solidFill>
        </p:spPr>
        <p:txBody>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27520785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2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1+#ppt_w/2"/>
                                          </p:val>
                                        </p:tav>
                                        <p:tav tm="100000">
                                          <p:val>
                                            <p:strVal val="#ppt_x"/>
                                          </p:val>
                                        </p:tav>
                                      </p:tavLst>
                                    </p:anim>
                                    <p:anim calcmode="lin" valueType="num">
                                      <p:cBhvr additive="base">
                                        <p:cTn id="8" dur="500" fill="hold"/>
                                        <p:tgtEl>
                                          <p:spTgt spid="3"/>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19" Type="http://schemas.openxmlformats.org/officeDocument/2006/relationships/image" Target="../media/image1.png"/><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9">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t>12/10/2025</a:t>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 id="2147483662" r:id="rId13"/>
    <p:sldLayoutId id="2147483663" r:id="rId14"/>
    <p:sldLayoutId id="2147483664" r:id="rId15"/>
    <p:sldLayoutId id="2147483665" r:id="rId16"/>
    <p:sldLayoutId id="2147483666" r:id="rId17"/>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1.xml"/><Relationship Id="rId1" Type="http://schemas.openxmlformats.org/officeDocument/2006/relationships/slideLayout" Target="../slideLayouts/slideLayout12.xml"/><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4.jpeg"/><Relationship Id="rId1" Type="http://schemas.openxmlformats.org/officeDocument/2006/relationships/slideLayout" Target="../slideLayouts/slideLayout13.xml"/></Relationships>
</file>

<file path=ppt/slides/_rels/slide3.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notesSlide" Target="../notesSlides/notesSlide2.xml"/><Relationship Id="rId1" Type="http://schemas.openxmlformats.org/officeDocument/2006/relationships/slideLayout" Target="../slideLayouts/slideLayout14.xml"/><Relationship Id="rId4" Type="http://schemas.openxmlformats.org/officeDocument/2006/relationships/image" Target="../media/image5.png"/></Relationships>
</file>

<file path=ppt/slides/_rels/slide4.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5.xml"/></Relationships>
</file>

<file path=ppt/slides/_rels/slide5.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xml"/></Relationships>
</file>

<file path=ppt/slides/_rels/slide6.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5.png"/><Relationship Id="rId1" Type="http://schemas.openxmlformats.org/officeDocument/2006/relationships/slideLayout" Target="../slideLayouts/slideLayout17.xml"/></Relationships>
</file>

<file path=ppt/slides/_rels/slide7.xml.rels><?xml version="1.0" encoding="UTF-8" standalone="yes"?>
<Relationships xmlns="http://schemas.openxmlformats.org/package/2006/relationships"><Relationship Id="rId3" Type="http://schemas.openxmlformats.org/officeDocument/2006/relationships/image" Target="../media/image8.png"/><Relationship Id="rId7" Type="http://schemas.openxmlformats.org/officeDocument/2006/relationships/image" Target="../media/image12.png"/><Relationship Id="rId2" Type="http://schemas.openxmlformats.org/officeDocument/2006/relationships/image" Target="../media/image5.png"/><Relationship Id="rId1" Type="http://schemas.openxmlformats.org/officeDocument/2006/relationships/slideLayout" Target="../slideLayouts/slideLayout17.xml"/><Relationship Id="rId6" Type="http://schemas.openxmlformats.org/officeDocument/2006/relationships/image" Target="../media/image11.png"/><Relationship Id="rId5" Type="http://schemas.openxmlformats.org/officeDocument/2006/relationships/image" Target="../media/image10.png"/><Relationship Id="rId4" Type="http://schemas.openxmlformats.org/officeDocument/2006/relationships/image" Target="../media/image9.png"/></Relationships>
</file>

<file path=ppt/slides/_rels/slide8.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image" Target="../media/image5.png"/><Relationship Id="rId1" Type="http://schemas.openxmlformats.org/officeDocument/2006/relationships/slideLayout" Target="../slideLayouts/slideLayout17.xml"/></Relationships>
</file>

<file path=ppt/slides/_rels/slide9.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image" Target="../media/image5.png"/><Relationship Id="rId1" Type="http://schemas.openxmlformats.org/officeDocument/2006/relationships/slideLayout" Target="../slideLayouts/slideLayout17.xml"/></Relationships>
</file>

<file path=ppt/slides/_rels/slide10.xml.rels><?xml version="1.0" encoding="UTF-8" standalone="yes"?>
<Relationships xmlns="http://schemas.openxmlformats.org/package/2006/relationships"><Relationship Id="rId8" Type="http://schemas.openxmlformats.org/officeDocument/2006/relationships/image" Target="../media/image20.svg"/><Relationship Id="rId3" Type="http://schemas.openxmlformats.org/officeDocument/2006/relationships/image" Target="../media/image15.png"/><Relationship Id="rId7" Type="http://schemas.openxmlformats.org/officeDocument/2006/relationships/image" Target="../media/image19.png"/><Relationship Id="rId2" Type="http://schemas.openxmlformats.org/officeDocument/2006/relationships/image" Target="../media/image5.png"/><Relationship Id="rId1" Type="http://schemas.openxmlformats.org/officeDocument/2006/relationships/slideLayout" Target="../slideLayouts/slideLayout15.xml"/><Relationship Id="rId6" Type="http://schemas.openxmlformats.org/officeDocument/2006/relationships/image" Target="../media/image18.svg"/><Relationship Id="rId5" Type="http://schemas.openxmlformats.org/officeDocument/2006/relationships/image" Target="../media/image17.png"/><Relationship Id="rId4" Type="http://schemas.openxmlformats.org/officeDocument/2006/relationships/image" Target="../media/image16.svg"/></Relationships>
</file>

<file path=ppt/slides/_rels/slide11.xml.rels><?xml version="1.0" encoding="UTF-8" standalone="yes"?>
<Relationships xmlns="http://schemas.openxmlformats.org/package/2006/relationships"><Relationship Id="rId8" Type="http://schemas.openxmlformats.org/officeDocument/2006/relationships/image" Target="../media/image26.svg"/><Relationship Id="rId13" Type="http://schemas.openxmlformats.org/officeDocument/2006/relationships/image" Target="../media/image31.png"/><Relationship Id="rId3" Type="http://schemas.openxmlformats.org/officeDocument/2006/relationships/image" Target="../media/image21.png"/><Relationship Id="rId7" Type="http://schemas.openxmlformats.org/officeDocument/2006/relationships/image" Target="../media/image25.png"/><Relationship Id="rId12" Type="http://schemas.openxmlformats.org/officeDocument/2006/relationships/image" Target="../media/image30.png"/><Relationship Id="rId17" Type="http://schemas.openxmlformats.org/officeDocument/2006/relationships/image" Target="../media/image35.svg"/><Relationship Id="rId2" Type="http://schemas.openxmlformats.org/officeDocument/2006/relationships/image" Target="../media/image5.png"/><Relationship Id="rId16" Type="http://schemas.openxmlformats.org/officeDocument/2006/relationships/image" Target="../media/image34.png"/><Relationship Id="rId1" Type="http://schemas.openxmlformats.org/officeDocument/2006/relationships/slideLayout" Target="../slideLayouts/slideLayout17.xml"/><Relationship Id="rId6" Type="http://schemas.openxmlformats.org/officeDocument/2006/relationships/image" Target="../media/image24.png"/><Relationship Id="rId11" Type="http://schemas.openxmlformats.org/officeDocument/2006/relationships/image" Target="../media/image29.svg"/><Relationship Id="rId5" Type="http://schemas.openxmlformats.org/officeDocument/2006/relationships/image" Target="../media/image23.svg"/><Relationship Id="rId15" Type="http://schemas.openxmlformats.org/officeDocument/2006/relationships/image" Target="../media/image33.png"/><Relationship Id="rId10" Type="http://schemas.openxmlformats.org/officeDocument/2006/relationships/image" Target="../media/image28.png"/><Relationship Id="rId4" Type="http://schemas.openxmlformats.org/officeDocument/2006/relationships/image" Target="../media/image22.png"/><Relationship Id="rId9" Type="http://schemas.openxmlformats.org/officeDocument/2006/relationships/image" Target="../media/image27.png"/><Relationship Id="rId14" Type="http://schemas.openxmlformats.org/officeDocument/2006/relationships/image" Target="../media/image32.svg"/></Relationships>
</file>

<file path=ppt/slides/_rels/slide12.xml.rels><?xml version="1.0" encoding="UTF-8" standalone="yes"?>
<Relationships xmlns="http://schemas.openxmlformats.org/package/2006/relationships"><Relationship Id="rId8" Type="http://schemas.openxmlformats.org/officeDocument/2006/relationships/image" Target="../media/image41.svg"/><Relationship Id="rId3" Type="http://schemas.openxmlformats.org/officeDocument/2006/relationships/image" Target="../media/image36.png"/><Relationship Id="rId7" Type="http://schemas.openxmlformats.org/officeDocument/2006/relationships/image" Target="../media/image40.png"/><Relationship Id="rId2" Type="http://schemas.openxmlformats.org/officeDocument/2006/relationships/image" Target="../media/image5.png"/><Relationship Id="rId1" Type="http://schemas.openxmlformats.org/officeDocument/2006/relationships/slideLayout" Target="../slideLayouts/slideLayout15.xml"/><Relationship Id="rId6" Type="http://schemas.openxmlformats.org/officeDocument/2006/relationships/image" Target="../media/image39.svg"/><Relationship Id="rId5" Type="http://schemas.openxmlformats.org/officeDocument/2006/relationships/image" Target="../media/image38.png"/><Relationship Id="rId10" Type="http://schemas.openxmlformats.org/officeDocument/2006/relationships/image" Target="../media/image43.svg"/><Relationship Id="rId4" Type="http://schemas.openxmlformats.org/officeDocument/2006/relationships/image" Target="../media/image37.svg"/><Relationship Id="rId9" Type="http://schemas.openxmlformats.org/officeDocument/2006/relationships/image" Target="../media/image42.png"/></Relationships>
</file>

<file path=ppt/slides/_rels/slide13.xml.rels><?xml version="1.0" encoding="UTF-8" standalone="yes"?>
<Relationships xmlns="http://schemas.openxmlformats.org/package/2006/relationships"><Relationship Id="rId3" Type="http://schemas.openxmlformats.org/officeDocument/2006/relationships/image" Target="../media/image44.png"/><Relationship Id="rId2" Type="http://schemas.openxmlformats.org/officeDocument/2006/relationships/image" Target="../media/image5.png"/><Relationship Id="rId1" Type="http://schemas.openxmlformats.org/officeDocument/2006/relationships/slideLayout" Target="../slideLayouts/slideLayout17.xml"/></Relationships>
</file>

<file path=ppt/slides/_rels/slide14.xml.rels><?xml version="1.0" encoding="UTF-8" standalone="yes"?>
<Relationships xmlns="http://schemas.openxmlformats.org/package/2006/relationships"><Relationship Id="rId3" Type="http://schemas.openxmlformats.org/officeDocument/2006/relationships/image" Target="../media/image45.png"/><Relationship Id="rId2" Type="http://schemas.openxmlformats.org/officeDocument/2006/relationships/image" Target="../media/image5.png"/><Relationship Id="rId1" Type="http://schemas.openxmlformats.org/officeDocument/2006/relationships/slideLayout" Target="../slideLayouts/slideLayout15.xml"/><Relationship Id="rId4" Type="http://schemas.openxmlformats.org/officeDocument/2006/relationships/image" Target="../media/image46.png"/></Relationships>
</file>

<file path=ppt/slides/_rels/slide15.xml.rels><?xml version="1.0" encoding="UTF-8" standalone="yes"?>
<Relationships xmlns="http://schemas.openxmlformats.org/package/2006/relationships"><Relationship Id="rId8" Type="http://schemas.openxmlformats.org/officeDocument/2006/relationships/image" Target="../media/image52.svg"/><Relationship Id="rId3" Type="http://schemas.openxmlformats.org/officeDocument/2006/relationships/image" Target="../media/image47.png"/><Relationship Id="rId7" Type="http://schemas.openxmlformats.org/officeDocument/2006/relationships/image" Target="../media/image51.png"/><Relationship Id="rId12" Type="http://schemas.openxmlformats.org/officeDocument/2006/relationships/image" Target="../media/image56.svg"/><Relationship Id="rId2" Type="http://schemas.openxmlformats.org/officeDocument/2006/relationships/image" Target="../media/image5.png"/><Relationship Id="rId1" Type="http://schemas.openxmlformats.org/officeDocument/2006/relationships/slideLayout" Target="../slideLayouts/slideLayout17.xml"/><Relationship Id="rId6" Type="http://schemas.openxmlformats.org/officeDocument/2006/relationships/image" Target="../media/image50.svg"/><Relationship Id="rId11" Type="http://schemas.openxmlformats.org/officeDocument/2006/relationships/image" Target="../media/image55.png"/><Relationship Id="rId5" Type="http://schemas.openxmlformats.org/officeDocument/2006/relationships/image" Target="../media/image49.png"/><Relationship Id="rId10" Type="http://schemas.openxmlformats.org/officeDocument/2006/relationships/image" Target="../media/image54.svg"/><Relationship Id="rId4" Type="http://schemas.openxmlformats.org/officeDocument/2006/relationships/image" Target="../media/image48.svg"/><Relationship Id="rId9" Type="http://schemas.openxmlformats.org/officeDocument/2006/relationships/image" Target="../media/image53.png"/></Relationships>
</file>

<file path=ppt/slides/_rels/slide16.xml.rels><?xml version="1.0" encoding="UTF-8" standalone="yes"?>
<Relationships xmlns="http://schemas.openxmlformats.org/package/2006/relationships"><Relationship Id="rId3" Type="http://schemas.openxmlformats.org/officeDocument/2006/relationships/image" Target="../media/image57.png"/><Relationship Id="rId2" Type="http://schemas.openxmlformats.org/officeDocument/2006/relationships/image" Target="../media/image5.png"/><Relationship Id="rId1" Type="http://schemas.openxmlformats.org/officeDocument/2006/relationships/slideLayout" Target="../slideLayouts/slideLayout17.xml"/></Relationships>
</file>

<file path=ppt/slides/_rels/slide17.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5.png"/><Relationship Id="rId1" Type="http://schemas.openxmlformats.org/officeDocument/2006/relationships/slideLayout" Target="../slideLayouts/slideLayout17.xml"/></Relationships>
</file>

<file path=ppt/slides/_rels/slide18.xml.rels><?xml version="1.0" encoding="UTF-8" standalone="yes"?>
<Relationships xmlns="http://schemas.openxmlformats.org/package/2006/relationships"><Relationship Id="rId3" Type="http://schemas.openxmlformats.org/officeDocument/2006/relationships/image" Target="../media/image58.png"/><Relationship Id="rId2" Type="http://schemas.openxmlformats.org/officeDocument/2006/relationships/image" Target="../media/image5.png"/><Relationship Id="rId1" Type="http://schemas.openxmlformats.org/officeDocument/2006/relationships/slideLayout" Target="../slideLayouts/slideLayout15.xml"/></Relationships>
</file>

<file path=ppt/slides/_rels/slide19.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5.xml"/></Relationships>
</file>

<file path=ppt/slides/_rels/slide20.xml.rels><?xml version="1.0" encoding="UTF-8" standalone="yes"?>
<Relationships xmlns="http://schemas.openxmlformats.org/package/2006/relationships"><Relationship Id="rId3" Type="http://schemas.openxmlformats.org/officeDocument/2006/relationships/image" Target="../media/image59.png"/><Relationship Id="rId2" Type="http://schemas.openxmlformats.org/officeDocument/2006/relationships/image" Target="../media/image5.png"/><Relationship Id="rId1" Type="http://schemas.openxmlformats.org/officeDocument/2006/relationships/slideLayout" Target="../slideLayouts/slideLayout15.xml"/></Relationships>
</file>

<file path=ppt/slides/_rels/slide21.xml.rels><?xml version="1.0" encoding="UTF-8" standalone="yes"?>
<Relationships xmlns="http://schemas.openxmlformats.org/package/2006/relationships"><Relationship Id="rId8" Type="http://schemas.openxmlformats.org/officeDocument/2006/relationships/image" Target="../media/image65.svg"/><Relationship Id="rId13" Type="http://schemas.openxmlformats.org/officeDocument/2006/relationships/image" Target="../media/image70.png"/><Relationship Id="rId3" Type="http://schemas.openxmlformats.org/officeDocument/2006/relationships/image" Target="../media/image60.png"/><Relationship Id="rId7" Type="http://schemas.openxmlformats.org/officeDocument/2006/relationships/image" Target="../media/image64.png"/><Relationship Id="rId12" Type="http://schemas.openxmlformats.org/officeDocument/2006/relationships/image" Target="../media/image69.png"/><Relationship Id="rId17" Type="http://schemas.openxmlformats.org/officeDocument/2006/relationships/image" Target="../media/image74.svg"/><Relationship Id="rId2" Type="http://schemas.openxmlformats.org/officeDocument/2006/relationships/image" Target="../media/image5.png"/><Relationship Id="rId16" Type="http://schemas.openxmlformats.org/officeDocument/2006/relationships/image" Target="../media/image73.png"/><Relationship Id="rId1" Type="http://schemas.openxmlformats.org/officeDocument/2006/relationships/slideLayout" Target="../slideLayouts/slideLayout15.xml"/><Relationship Id="rId6" Type="http://schemas.openxmlformats.org/officeDocument/2006/relationships/image" Target="../media/image63.png"/><Relationship Id="rId11" Type="http://schemas.openxmlformats.org/officeDocument/2006/relationships/image" Target="../media/image68.svg"/><Relationship Id="rId5" Type="http://schemas.openxmlformats.org/officeDocument/2006/relationships/image" Target="../media/image62.svg"/><Relationship Id="rId15" Type="http://schemas.openxmlformats.org/officeDocument/2006/relationships/image" Target="../media/image72.png"/><Relationship Id="rId10" Type="http://schemas.openxmlformats.org/officeDocument/2006/relationships/image" Target="../media/image67.png"/><Relationship Id="rId4" Type="http://schemas.openxmlformats.org/officeDocument/2006/relationships/image" Target="../media/image61.png"/><Relationship Id="rId9" Type="http://schemas.openxmlformats.org/officeDocument/2006/relationships/image" Target="../media/image66.png"/><Relationship Id="rId14" Type="http://schemas.openxmlformats.org/officeDocument/2006/relationships/image" Target="../media/image71.svg"/></Relationships>
</file>

<file path=ppt/slides/_rels/slide22.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7.xml"/></Relationships>
</file>

<file path=ppt/slides/_rels/slide23.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7.xml"/></Relationships>
</file>

<file path=ppt/slides/_rels/slide24.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5.xml"/></Relationships>
</file>

<file path=ppt/slides/_rels/slide25.xml.rels><?xml version="1.0" encoding="UTF-8" standalone="yes"?>
<Relationships xmlns="http://schemas.openxmlformats.org/package/2006/relationships"><Relationship Id="rId3" Type="http://schemas.openxmlformats.org/officeDocument/2006/relationships/image" Target="../media/image75.png"/><Relationship Id="rId2" Type="http://schemas.openxmlformats.org/officeDocument/2006/relationships/image" Target="../media/image5.png"/><Relationship Id="rId1" Type="http://schemas.openxmlformats.org/officeDocument/2006/relationships/slideLayout" Target="../slideLayouts/slideLayout17.xml"/></Relationships>
</file>

<file path=ppt/slides/_rels/slide26.xml.rels><?xml version="1.0" encoding="UTF-8" standalone="yes"?>
<Relationships xmlns="http://schemas.openxmlformats.org/package/2006/relationships"><Relationship Id="rId3" Type="http://schemas.openxmlformats.org/officeDocument/2006/relationships/image" Target="../media/image76.png"/><Relationship Id="rId2" Type="http://schemas.openxmlformats.org/officeDocument/2006/relationships/image" Target="../media/image5.png"/><Relationship Id="rId1" Type="http://schemas.openxmlformats.org/officeDocument/2006/relationships/slideLayout" Target="../slideLayouts/slideLayout17.xml"/></Relationships>
</file>

<file path=ppt/slides/_rels/slide27.xml.rels><?xml version="1.0" encoding="UTF-8" standalone="yes"?>
<Relationships xmlns="http://schemas.openxmlformats.org/package/2006/relationships"><Relationship Id="rId8" Type="http://schemas.openxmlformats.org/officeDocument/2006/relationships/image" Target="../media/image82.svg"/><Relationship Id="rId3" Type="http://schemas.openxmlformats.org/officeDocument/2006/relationships/image" Target="../media/image77.png"/><Relationship Id="rId7" Type="http://schemas.openxmlformats.org/officeDocument/2006/relationships/image" Target="../media/image81.png"/><Relationship Id="rId12" Type="http://schemas.openxmlformats.org/officeDocument/2006/relationships/image" Target="../media/image86.svg"/><Relationship Id="rId2" Type="http://schemas.openxmlformats.org/officeDocument/2006/relationships/image" Target="../media/image5.png"/><Relationship Id="rId1" Type="http://schemas.openxmlformats.org/officeDocument/2006/relationships/slideLayout" Target="../slideLayouts/slideLayout17.xml"/><Relationship Id="rId6" Type="http://schemas.openxmlformats.org/officeDocument/2006/relationships/image" Target="../media/image80.svg"/><Relationship Id="rId11" Type="http://schemas.openxmlformats.org/officeDocument/2006/relationships/image" Target="../media/image85.png"/><Relationship Id="rId5" Type="http://schemas.openxmlformats.org/officeDocument/2006/relationships/image" Target="../media/image79.png"/><Relationship Id="rId10" Type="http://schemas.openxmlformats.org/officeDocument/2006/relationships/image" Target="../media/image84.svg"/><Relationship Id="rId4" Type="http://schemas.openxmlformats.org/officeDocument/2006/relationships/image" Target="../media/image78.png"/><Relationship Id="rId9" Type="http://schemas.openxmlformats.org/officeDocument/2006/relationships/image" Target="../media/image83.png"/></Relationships>
</file>

<file path=ppt/slides/_rels/slide28.xml.rels><?xml version="1.0" encoding="UTF-8" standalone="yes"?>
<Relationships xmlns="http://schemas.openxmlformats.org/package/2006/relationships"><Relationship Id="rId3" Type="http://schemas.openxmlformats.org/officeDocument/2006/relationships/image" Target="../media/image87.png"/><Relationship Id="rId2" Type="http://schemas.openxmlformats.org/officeDocument/2006/relationships/image" Target="../media/image5.png"/><Relationship Id="rId1" Type="http://schemas.openxmlformats.org/officeDocument/2006/relationships/slideLayout" Target="../slideLayouts/slideLayout17.xml"/></Relationships>
</file>

<file path=ppt/slides/_rels/slide29.xml.rels><?xml version="1.0" encoding="UTF-8" standalone="yes"?>
<Relationships xmlns="http://schemas.openxmlformats.org/package/2006/relationships"><Relationship Id="rId3" Type="http://schemas.openxmlformats.org/officeDocument/2006/relationships/image" Target="../media/image88.png"/><Relationship Id="rId2" Type="http://schemas.openxmlformats.org/officeDocument/2006/relationships/image" Target="../media/image5.png"/><Relationship Id="rId1" Type="http://schemas.openxmlformats.org/officeDocument/2006/relationships/slideLayout" Target="../slideLayouts/slideLayout17.xml"/></Relationships>
</file>

<file path=ppt/slides/_rels/slide30.xml.rels><?xml version="1.0" encoding="UTF-8" standalone="yes"?>
<Relationships xmlns="http://schemas.openxmlformats.org/package/2006/relationships"><Relationship Id="rId3" Type="http://schemas.openxmlformats.org/officeDocument/2006/relationships/image" Target="../media/image89.png"/><Relationship Id="rId2" Type="http://schemas.openxmlformats.org/officeDocument/2006/relationships/image" Target="../media/image5.png"/><Relationship Id="rId1" Type="http://schemas.openxmlformats.org/officeDocument/2006/relationships/slideLayout" Target="../slideLayouts/slideLayout17.xml"/><Relationship Id="rId5" Type="http://schemas.openxmlformats.org/officeDocument/2006/relationships/image" Target="../media/image91.svg"/><Relationship Id="rId4" Type="http://schemas.openxmlformats.org/officeDocument/2006/relationships/image" Target="../media/image90.png"/></Relationships>
</file>

<file path=ppt/slides/_rels/slide31.xml.rels><?xml version="1.0" encoding="UTF-8" standalone="yes"?>
<Relationships xmlns="http://schemas.openxmlformats.org/package/2006/relationships"><Relationship Id="rId8" Type="http://schemas.openxmlformats.org/officeDocument/2006/relationships/image" Target="../media/image97.svg"/><Relationship Id="rId3" Type="http://schemas.openxmlformats.org/officeDocument/2006/relationships/image" Target="../media/image92.png"/><Relationship Id="rId7" Type="http://schemas.openxmlformats.org/officeDocument/2006/relationships/image" Target="../media/image96.png"/><Relationship Id="rId2" Type="http://schemas.openxmlformats.org/officeDocument/2006/relationships/image" Target="../media/image5.png"/><Relationship Id="rId1" Type="http://schemas.openxmlformats.org/officeDocument/2006/relationships/slideLayout" Target="../slideLayouts/slideLayout17.xml"/><Relationship Id="rId6" Type="http://schemas.openxmlformats.org/officeDocument/2006/relationships/image" Target="../media/image95.svg"/><Relationship Id="rId5" Type="http://schemas.openxmlformats.org/officeDocument/2006/relationships/image" Target="../media/image94.png"/><Relationship Id="rId10" Type="http://schemas.openxmlformats.org/officeDocument/2006/relationships/image" Target="../media/image99.svg"/><Relationship Id="rId4" Type="http://schemas.openxmlformats.org/officeDocument/2006/relationships/image" Target="../media/image93.svg"/><Relationship Id="rId9" Type="http://schemas.openxmlformats.org/officeDocument/2006/relationships/image" Target="../media/image98.png"/></Relationships>
</file>

<file path=ppt/slides/_rels/slide32.xml.rels><?xml version="1.0" encoding="UTF-8" standalone="yes"?>
<Relationships xmlns="http://schemas.openxmlformats.org/package/2006/relationships"><Relationship Id="rId3" Type="http://schemas.openxmlformats.org/officeDocument/2006/relationships/image" Target="../media/image100.png"/><Relationship Id="rId2" Type="http://schemas.openxmlformats.org/officeDocument/2006/relationships/image" Target="../media/image5.png"/><Relationship Id="rId1" Type="http://schemas.openxmlformats.org/officeDocument/2006/relationships/slideLayout" Target="../slideLayouts/slideLayout17.xml"/></Relationships>
</file>

<file path=ppt/slides/_rels/slide33.xml.rels><?xml version="1.0" encoding="UTF-8" standalone="yes"?>
<Relationships xmlns="http://schemas.openxmlformats.org/package/2006/relationships"><Relationship Id="rId3" Type="http://schemas.openxmlformats.org/officeDocument/2006/relationships/image" Target="../media/image101.png"/><Relationship Id="rId2" Type="http://schemas.openxmlformats.org/officeDocument/2006/relationships/image" Target="../media/image5.png"/><Relationship Id="rId1" Type="http://schemas.openxmlformats.org/officeDocument/2006/relationships/slideLayout" Target="../slideLayouts/slideLayout17.xml"/></Relationships>
</file>

<file path=ppt/slides/_rels/slide34.xml.rels><?xml version="1.0" encoding="UTF-8" standalone="yes"?>
<Relationships xmlns="http://schemas.openxmlformats.org/package/2006/relationships"><Relationship Id="rId8" Type="http://schemas.openxmlformats.org/officeDocument/2006/relationships/image" Target="../media/image107.svg"/><Relationship Id="rId3" Type="http://schemas.openxmlformats.org/officeDocument/2006/relationships/image" Target="../media/image102.png"/><Relationship Id="rId7" Type="http://schemas.openxmlformats.org/officeDocument/2006/relationships/image" Target="../media/image106.png"/><Relationship Id="rId2" Type="http://schemas.openxmlformats.org/officeDocument/2006/relationships/image" Target="../media/image5.png"/><Relationship Id="rId1" Type="http://schemas.openxmlformats.org/officeDocument/2006/relationships/slideLayout" Target="../slideLayouts/slideLayout17.xml"/><Relationship Id="rId6" Type="http://schemas.openxmlformats.org/officeDocument/2006/relationships/image" Target="../media/image105.svg"/><Relationship Id="rId5" Type="http://schemas.openxmlformats.org/officeDocument/2006/relationships/image" Target="../media/image104.png"/><Relationship Id="rId10" Type="http://schemas.openxmlformats.org/officeDocument/2006/relationships/image" Target="../media/image109.svg"/><Relationship Id="rId4" Type="http://schemas.openxmlformats.org/officeDocument/2006/relationships/image" Target="../media/image103.svg"/><Relationship Id="rId9" Type="http://schemas.openxmlformats.org/officeDocument/2006/relationships/image" Target="../media/image108.png"/></Relationships>
</file>

<file path=ppt/slides/_rels/slide35.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7.xml"/></Relationships>
</file>

<file path=ppt/slides/_rels/slide36.xml.rels><?xml version="1.0" encoding="UTF-8" standalone="yes"?>
<Relationships xmlns="http://schemas.openxmlformats.org/package/2006/relationships"><Relationship Id="rId3" Type="http://schemas.openxmlformats.org/officeDocument/2006/relationships/image" Target="../media/image110.png"/><Relationship Id="rId2" Type="http://schemas.openxmlformats.org/officeDocument/2006/relationships/image" Target="../media/image5.png"/><Relationship Id="rId1" Type="http://schemas.openxmlformats.org/officeDocument/2006/relationships/slideLayout" Target="../slideLayouts/slideLayout17.xml"/></Relationships>
</file>

<file path=ppt/slides/_rels/slide37.xml.rels><?xml version="1.0" encoding="UTF-8" standalone="yes"?>
<Relationships xmlns="http://schemas.openxmlformats.org/package/2006/relationships"><Relationship Id="rId3" Type="http://schemas.openxmlformats.org/officeDocument/2006/relationships/image" Target="../media/image87.png"/><Relationship Id="rId2" Type="http://schemas.openxmlformats.org/officeDocument/2006/relationships/image" Target="../media/image5.png"/><Relationship Id="rId1" Type="http://schemas.openxmlformats.org/officeDocument/2006/relationships/slideLayout" Target="../slideLayouts/slideLayout17.xml"/></Relationships>
</file>

<file path=ppt/slides/_rels/slide38.xml.rels><?xml version="1.0" encoding="UTF-8" standalone="yes"?>
<Relationships xmlns="http://schemas.openxmlformats.org/package/2006/relationships"><Relationship Id="rId3" Type="http://schemas.openxmlformats.org/officeDocument/2006/relationships/image" Target="../media/image111.png"/><Relationship Id="rId7" Type="http://schemas.openxmlformats.org/officeDocument/2006/relationships/image" Target="../media/image115.png"/><Relationship Id="rId2" Type="http://schemas.openxmlformats.org/officeDocument/2006/relationships/image" Target="../media/image5.png"/><Relationship Id="rId1" Type="http://schemas.openxmlformats.org/officeDocument/2006/relationships/slideLayout" Target="../slideLayouts/slideLayout17.xml"/><Relationship Id="rId6" Type="http://schemas.openxmlformats.org/officeDocument/2006/relationships/image" Target="../media/image114.png"/><Relationship Id="rId5" Type="http://schemas.openxmlformats.org/officeDocument/2006/relationships/image" Target="../media/image113.png"/><Relationship Id="rId4" Type="http://schemas.openxmlformats.org/officeDocument/2006/relationships/image" Target="../media/image112.png"/></Relationships>
</file>

<file path=ppt/slides/_rels/slide39.xml.rels><?xml version="1.0" encoding="UTF-8" standalone="yes"?>
<Relationships xmlns="http://schemas.openxmlformats.org/package/2006/relationships"><Relationship Id="rId8" Type="http://schemas.openxmlformats.org/officeDocument/2006/relationships/image" Target="../media/image121.svg"/><Relationship Id="rId13" Type="http://schemas.openxmlformats.org/officeDocument/2006/relationships/image" Target="../media/image126.png"/><Relationship Id="rId3" Type="http://schemas.openxmlformats.org/officeDocument/2006/relationships/image" Target="../media/image116.png"/><Relationship Id="rId7" Type="http://schemas.openxmlformats.org/officeDocument/2006/relationships/image" Target="../media/image120.png"/><Relationship Id="rId12" Type="http://schemas.openxmlformats.org/officeDocument/2006/relationships/image" Target="../media/image125.png"/><Relationship Id="rId2" Type="http://schemas.openxmlformats.org/officeDocument/2006/relationships/image" Target="../media/image5.png"/><Relationship Id="rId1" Type="http://schemas.openxmlformats.org/officeDocument/2006/relationships/slideLayout" Target="../slideLayouts/slideLayout17.xml"/><Relationship Id="rId6" Type="http://schemas.openxmlformats.org/officeDocument/2006/relationships/image" Target="../media/image119.png"/><Relationship Id="rId11" Type="http://schemas.openxmlformats.org/officeDocument/2006/relationships/image" Target="../media/image124.svg"/><Relationship Id="rId5" Type="http://schemas.openxmlformats.org/officeDocument/2006/relationships/image" Target="../media/image118.svg"/><Relationship Id="rId10" Type="http://schemas.openxmlformats.org/officeDocument/2006/relationships/image" Target="../media/image123.png"/><Relationship Id="rId4" Type="http://schemas.openxmlformats.org/officeDocument/2006/relationships/image" Target="../media/image117.png"/><Relationship Id="rId9" Type="http://schemas.openxmlformats.org/officeDocument/2006/relationships/image" Target="../media/image122.png"/><Relationship Id="rId14" Type="http://schemas.openxmlformats.org/officeDocument/2006/relationships/image" Target="../media/image127.svg"/></Relationships>
</file>

<file path=ppt/slides/_rels/slide40.xml.rels><?xml version="1.0" encoding="UTF-8" standalone="yes"?>
<Relationships xmlns="http://schemas.openxmlformats.org/package/2006/relationships"><Relationship Id="rId3" Type="http://schemas.openxmlformats.org/officeDocument/2006/relationships/image" Target="../media/image128.png"/><Relationship Id="rId2" Type="http://schemas.openxmlformats.org/officeDocument/2006/relationships/image" Target="../media/image5.png"/><Relationship Id="rId1" Type="http://schemas.openxmlformats.org/officeDocument/2006/relationships/slideLayout" Target="../slideLayouts/slideLayout17.xml"/><Relationship Id="rId5" Type="http://schemas.openxmlformats.org/officeDocument/2006/relationships/image" Target="../media/image130.png"/><Relationship Id="rId4" Type="http://schemas.openxmlformats.org/officeDocument/2006/relationships/image" Target="../media/image129.png"/></Relationships>
</file>

<file path=ppt/slides/_rels/slide41.xml.rels><?xml version="1.0" encoding="UTF-8" standalone="yes"?>
<Relationships xmlns="http://schemas.openxmlformats.org/package/2006/relationships"><Relationship Id="rId3" Type="http://schemas.openxmlformats.org/officeDocument/2006/relationships/image" Target="../media/image131.png"/><Relationship Id="rId2" Type="http://schemas.openxmlformats.org/officeDocument/2006/relationships/image" Target="../media/image5.png"/><Relationship Id="rId1" Type="http://schemas.openxmlformats.org/officeDocument/2006/relationships/slideLayout" Target="../slideLayouts/slideLayout17.xml"/><Relationship Id="rId4" Type="http://schemas.openxmlformats.org/officeDocument/2006/relationships/image" Target="../media/image132.png"/></Relationships>
</file>

<file path=ppt/slides/_rels/slide42.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7.xml"/></Relationships>
</file>

<file path=ppt/slides/_rels/slide43.xml.rels><?xml version="1.0" encoding="UTF-8" standalone="yes"?>
<Relationships xmlns="http://schemas.openxmlformats.org/package/2006/relationships"><Relationship Id="rId3" Type="http://schemas.openxmlformats.org/officeDocument/2006/relationships/image" Target="../media/image134.png"/><Relationship Id="rId2" Type="http://schemas.openxmlformats.org/officeDocument/2006/relationships/image" Target="../media/image133.jpeg"/><Relationship Id="rId1" Type="http://schemas.openxmlformats.org/officeDocument/2006/relationships/slideLayout" Target="../slideLayouts/slideLayout16.xml"/><Relationship Id="rId5" Type="http://schemas.openxmlformats.org/officeDocument/2006/relationships/image" Target="../media/image136.png"/><Relationship Id="rId4" Type="http://schemas.openxmlformats.org/officeDocument/2006/relationships/image" Target="../media/image135.sv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Oval 17"/>
          <p:cNvSpPr/>
          <p:nvPr/>
        </p:nvSpPr>
        <p:spPr>
          <a:xfrm>
            <a:off x="6054429" y="-720725"/>
            <a:ext cx="7782357" cy="7578725"/>
          </a:xfrm>
          <a:prstGeom prst="ellipse">
            <a:avLst/>
          </a:prstGeom>
          <a:solidFill>
            <a:srgbClr val="00B0F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 name="TextBox 30"/>
          <p:cNvSpPr txBox="1"/>
          <p:nvPr/>
        </p:nvSpPr>
        <p:spPr>
          <a:xfrm>
            <a:off x="520996" y="2360751"/>
            <a:ext cx="5410218" cy="707886"/>
          </a:xfrm>
          <a:prstGeom prst="rect">
            <a:avLst/>
          </a:prstGeom>
          <a:noFill/>
        </p:spPr>
        <p:txBody>
          <a:bodyPr wrap="square" rtlCol="0">
            <a:spAutoFit/>
          </a:bodyPr>
          <a:lstStyle/>
          <a:p>
            <a:pPr algn="ctr"/>
            <a:r>
              <a:rPr lang="ar-EG" sz="4000" b="1" dirty="0">
                <a:solidFill>
                  <a:srgbClr val="00B0F0"/>
                </a:solidFill>
                <a:latin typeface="Alexandria" pitchFamily="2" charset="-78"/>
                <a:cs typeface="Alexandria" pitchFamily="2" charset="-78"/>
              </a:rPr>
              <a:t>الاتصالات التنظيمية </a:t>
            </a:r>
            <a:endParaRPr lang="en-US" sz="4000" b="1" dirty="0">
              <a:solidFill>
                <a:srgbClr val="00B0F0"/>
              </a:solidFill>
              <a:latin typeface="Alexandria" pitchFamily="2" charset="-78"/>
              <a:cs typeface="Alexandria" pitchFamily="2" charset="-78"/>
            </a:endParaRPr>
          </a:p>
        </p:txBody>
      </p:sp>
      <p:sp>
        <p:nvSpPr>
          <p:cNvPr id="34" name="Rectangle: Rounded Corners 33"/>
          <p:cNvSpPr/>
          <p:nvPr/>
        </p:nvSpPr>
        <p:spPr>
          <a:xfrm>
            <a:off x="280063" y="5995081"/>
            <a:ext cx="3516608" cy="529167"/>
          </a:xfrm>
          <a:prstGeom prst="round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b="1" dirty="0">
                <a:solidFill>
                  <a:schemeClr val="bg1"/>
                </a:solidFill>
                <a:latin typeface="Times New Roman" panose="02020603050405020304" pitchFamily="18" charset="0"/>
                <a:cs typeface="Times New Roman" panose="02020603050405020304" pitchFamily="18" charset="0"/>
              </a:rPr>
              <a:t>Lecture</a:t>
            </a:r>
            <a:r>
              <a:rPr lang="ar-EG" sz="2800" b="1" dirty="0">
                <a:solidFill>
                  <a:schemeClr val="bg1"/>
                </a:solidFill>
                <a:latin typeface="Times New Roman" panose="02020603050405020304" pitchFamily="18" charset="0"/>
                <a:cs typeface="Times New Roman" panose="02020603050405020304" pitchFamily="18" charset="0"/>
              </a:rPr>
              <a:t> 10 </a:t>
            </a:r>
            <a:endParaRPr lang="en-US" sz="2800" b="1" dirty="0">
              <a:solidFill>
                <a:schemeClr val="bg1"/>
              </a:solidFill>
              <a:latin typeface="Times New Roman" panose="02020603050405020304" pitchFamily="18" charset="0"/>
              <a:cs typeface="Times New Roman" panose="02020603050405020304" pitchFamily="18" charset="0"/>
            </a:endParaRPr>
          </a:p>
        </p:txBody>
      </p:sp>
      <p:sp>
        <p:nvSpPr>
          <p:cNvPr id="46" name="TextBox 45"/>
          <p:cNvSpPr txBox="1"/>
          <p:nvPr/>
        </p:nvSpPr>
        <p:spPr>
          <a:xfrm>
            <a:off x="194617" y="5104886"/>
            <a:ext cx="2097049" cy="707886"/>
          </a:xfrm>
          <a:prstGeom prst="rect">
            <a:avLst/>
          </a:prstGeom>
          <a:noFill/>
        </p:spPr>
        <p:txBody>
          <a:bodyPr wrap="none" rtlCol="0">
            <a:spAutoFit/>
          </a:bodyPr>
          <a:lstStyle/>
          <a:p>
            <a:r>
              <a:rPr lang="en-US" sz="2000" dirty="0" err="1">
                <a:latin typeface="Alexandria" pitchFamily="2" charset="-78"/>
                <a:cs typeface="Alexandria" pitchFamily="2" charset="-78"/>
              </a:rPr>
              <a:t>PRL</a:t>
            </a:r>
            <a:r>
              <a:rPr lang="en-US" sz="2000" dirty="0">
                <a:latin typeface="Alexandria" pitchFamily="2" charset="-78"/>
                <a:cs typeface="Alexandria" pitchFamily="2" charset="-78"/>
              </a:rPr>
              <a:t> 6</a:t>
            </a:r>
            <a:r>
              <a:rPr lang="ar-EG" sz="2000" dirty="0">
                <a:latin typeface="Alexandria" pitchFamily="2" charset="-78"/>
                <a:cs typeface="Alexandria" pitchFamily="2" charset="-78"/>
              </a:rPr>
              <a:t>15</a:t>
            </a:r>
            <a:endParaRPr lang="en-US" sz="2000" dirty="0">
              <a:latin typeface="Alexandria" pitchFamily="2" charset="-78"/>
              <a:cs typeface="Alexandria" pitchFamily="2" charset="-78"/>
            </a:endParaRPr>
          </a:p>
          <a:p>
            <a:r>
              <a:rPr lang="en-US" sz="2000" dirty="0">
                <a:latin typeface="Alexandria" pitchFamily="2" charset="-78"/>
                <a:cs typeface="Alexandria" pitchFamily="2" charset="-78"/>
              </a:rPr>
              <a:t>Public Relations</a:t>
            </a:r>
          </a:p>
        </p:txBody>
      </p:sp>
      <p:sp>
        <p:nvSpPr>
          <p:cNvPr id="14" name="Oval 13"/>
          <p:cNvSpPr/>
          <p:nvPr/>
        </p:nvSpPr>
        <p:spPr>
          <a:xfrm>
            <a:off x="6200343" y="-320675"/>
            <a:ext cx="7410450" cy="7410450"/>
          </a:xfrm>
          <a:prstGeom prst="ellipse">
            <a:avLst/>
          </a:prstGeom>
          <a:blipFill>
            <a:blip r:embed="rId3"/>
            <a:stretch>
              <a:fillRect t="-1000"/>
            </a:stretch>
          </a:blip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94617" y="269653"/>
            <a:ext cx="2954655" cy="1379622"/>
          </a:xfrm>
          <a:prstGeom prst="rect">
            <a:avLst/>
          </a:prstGeom>
        </p:spPr>
      </p:pic>
      <p:sp>
        <p:nvSpPr>
          <p:cNvPr id="2" name="Rectangle: Rounded Corners 1">
            <a:extLst>
              <a:ext uri="{FF2B5EF4-FFF2-40B4-BE49-F238E27FC236}">
                <a16:creationId xmlns:a16="http://schemas.microsoft.com/office/drawing/2014/main" id="{EC7F9209-65F2-7662-9C46-1D0D3A3D56B7}"/>
              </a:ext>
            </a:extLst>
          </p:cNvPr>
          <p:cNvSpPr/>
          <p:nvPr/>
        </p:nvSpPr>
        <p:spPr>
          <a:xfrm>
            <a:off x="723014" y="3789364"/>
            <a:ext cx="4922874" cy="1197305"/>
          </a:xfrm>
          <a:prstGeom prst="round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2800" b="1" dirty="0">
                <a:solidFill>
                  <a:schemeClr val="bg1"/>
                </a:solidFill>
                <a:latin typeface="Times New Roman" panose="02020603050405020304" pitchFamily="18" charset="0"/>
                <a:cs typeface="Alexandria"/>
              </a:rPr>
              <a:t>إعداد: د. هالة الألفي فوزي</a:t>
            </a:r>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ectangle 8"/>
          <p:cNvSpPr/>
          <p:nvPr/>
        </p:nvSpPr>
        <p:spPr>
          <a:xfrm>
            <a:off x="5851487" y="2676772"/>
            <a:ext cx="4937346"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6" name="Rectangle 25"/>
          <p:cNvSpPr/>
          <p:nvPr/>
        </p:nvSpPr>
        <p:spPr>
          <a:xfrm>
            <a:off x="1141067" y="1920761"/>
            <a:ext cx="4942047"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pic>
        <p:nvPicPr>
          <p:cNvPr id="4" name="Picture Placeholder 3"/>
          <p:cNvPicPr>
            <a:picLocks noGrp="1" noChangeAspect="1"/>
          </p:cNvPicPr>
          <p:nvPr>
            <p:ph type="pic" sz="quarter" idx="10"/>
          </p:nvPr>
        </p:nvPicPr>
        <p:blipFill>
          <a:blip r:embed="rId2" cstate="print">
            <a:extLst>
              <a:ext uri="{28A0092B-C50C-407E-A947-70E740481C1C}">
                <a14:useLocalDpi xmlns:a14="http://schemas.microsoft.com/office/drawing/2010/main" val="0"/>
              </a:ext>
            </a:extLst>
          </a:blip>
          <a:srcRect t="8679" b="8679"/>
          <a:stretch>
            <a:fillRect/>
          </a:stretch>
        </p:blipFill>
        <p:spPr>
          <a:xfrm>
            <a:off x="1141067" y="1786184"/>
            <a:ext cx="9936480" cy="4610100"/>
          </a:xfrm>
        </p:spPr>
      </p:pic>
      <p:sp>
        <p:nvSpPr>
          <p:cNvPr id="11" name="Rectangle 10"/>
          <p:cNvSpPr/>
          <p:nvPr/>
        </p:nvSpPr>
        <p:spPr>
          <a:xfrm>
            <a:off x="4951095" y="1117694"/>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6" name="Rectangle 5"/>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1" name="TextBox 40"/>
          <p:cNvSpPr txBox="1"/>
          <p:nvPr/>
        </p:nvSpPr>
        <p:spPr>
          <a:xfrm>
            <a:off x="6318783" y="646943"/>
            <a:ext cx="5692786" cy="932371"/>
          </a:xfrm>
          <a:prstGeom prst="rect">
            <a:avLst/>
          </a:prstGeom>
          <a:noFill/>
        </p:spPr>
        <p:txBody>
          <a:bodyPr wrap="square" rtlCol="0">
            <a:spAutoFit/>
          </a:bodyPr>
          <a:lstStyle/>
          <a:p>
            <a:pPr algn="ctr">
              <a:lnSpc>
                <a:spcPct val="200000"/>
              </a:lnSpc>
            </a:pPr>
            <a:r>
              <a:rPr lang="ar-EG" sz="3200" b="1">
                <a:solidFill>
                  <a:srgbClr val="00B0F0"/>
                </a:solidFill>
                <a:latin typeface="Alexandria" pitchFamily="2" charset="-78"/>
                <a:cs typeface="Alexandria" pitchFamily="2" charset="-78"/>
              </a:rPr>
              <a:t>المحاضرة العاشرة</a:t>
            </a:r>
            <a:endParaRPr lang="ar-EG" sz="3200" b="1" dirty="0">
              <a:solidFill>
                <a:srgbClr val="00B0F0"/>
              </a:solidFill>
              <a:latin typeface="Alexandria" pitchFamily="2" charset="-78"/>
              <a:cs typeface="Alexandria" pitchFamily="2" charset="-78"/>
            </a:endParaRPr>
          </a:p>
        </p:txBody>
      </p:sp>
      <p:sp>
        <p:nvSpPr>
          <p:cNvPr id="42" name="TextBox 41"/>
          <p:cNvSpPr txBox="1"/>
          <p:nvPr/>
        </p:nvSpPr>
        <p:spPr>
          <a:xfrm>
            <a:off x="5071247" y="1139330"/>
            <a:ext cx="917148" cy="338554"/>
          </a:xfrm>
          <a:prstGeom prst="rect">
            <a:avLst/>
          </a:prstGeom>
          <a:noFill/>
        </p:spPr>
        <p:txBody>
          <a:bodyPr wrap="square" rtlCol="0">
            <a:spAutoFit/>
          </a:bodyPr>
          <a:lstStyle/>
          <a:p>
            <a:pPr algn="ctr"/>
            <a:r>
              <a:rPr lang="en-US" sz="1600" dirty="0">
                <a:solidFill>
                  <a:schemeClr val="bg1"/>
                </a:solidFill>
                <a:latin typeface="Times New Roman" panose="02020603050405020304" pitchFamily="18" charset="0"/>
                <a:cs typeface="Times New Roman" panose="02020603050405020304" pitchFamily="18" charset="0"/>
              </a:rPr>
              <a:t>Chapter</a:t>
            </a:r>
          </a:p>
        </p:txBody>
      </p:sp>
      <p:sp>
        <p:nvSpPr>
          <p:cNvPr id="43" name="TextBox 42"/>
          <p:cNvSpPr txBox="1"/>
          <p:nvPr/>
        </p:nvSpPr>
        <p:spPr>
          <a:xfrm>
            <a:off x="5056021" y="1354195"/>
            <a:ext cx="942618" cy="830997"/>
          </a:xfrm>
          <a:prstGeom prst="rect">
            <a:avLst/>
          </a:prstGeom>
          <a:noFill/>
        </p:spPr>
        <p:txBody>
          <a:bodyPr wrap="square" rtlCol="0">
            <a:spAutoFit/>
          </a:bodyPr>
          <a:lstStyle/>
          <a:p>
            <a:pPr algn="ctr"/>
            <a:r>
              <a:rPr lang="ar-EG" sz="4800" b="1">
                <a:solidFill>
                  <a:schemeClr val="bg1"/>
                </a:solidFill>
                <a:latin typeface="Times New Roman" panose="02020603050405020304" pitchFamily="18" charset="0"/>
                <a:cs typeface="Times New Roman" panose="02020603050405020304" pitchFamily="18" charset="0"/>
              </a:rPr>
              <a:t>10</a:t>
            </a:r>
            <a:endParaRPr lang="en-US" sz="1400" b="1" dirty="0">
              <a:solidFill>
                <a:schemeClr val="bg1"/>
              </a:solidFill>
              <a:latin typeface="Times New Roman" panose="02020603050405020304" pitchFamily="18" charset="0"/>
              <a:cs typeface="Times New Roman" panose="02020603050405020304" pitchFamily="18" charset="0"/>
            </a:endParaRPr>
          </a:p>
        </p:txBody>
      </p:sp>
      <p:sp>
        <p:nvSpPr>
          <p:cNvPr id="2" name="TextBox 1"/>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250"/>
                                  </p:stCondLst>
                                  <p:childTnLst>
                                    <p:set>
                                      <p:cBhvr>
                                        <p:cTn id="6" dur="1" fill="hold">
                                          <p:stCondLst>
                                            <p:cond delay="0"/>
                                          </p:stCondLst>
                                        </p:cTn>
                                        <p:tgtEl>
                                          <p:spTgt spid="26"/>
                                        </p:tgtEl>
                                        <p:attrNameLst>
                                          <p:attrName>style.visibility</p:attrName>
                                        </p:attrNameLst>
                                      </p:cBhvr>
                                      <p:to>
                                        <p:strVal val="visible"/>
                                      </p:to>
                                    </p:set>
                                    <p:animEffect transition="in" filter="fade">
                                      <p:cBhvr>
                                        <p:cTn id="7" dur="500"/>
                                        <p:tgtEl>
                                          <p:spTgt spid="26"/>
                                        </p:tgtEl>
                                      </p:cBhvr>
                                    </p:animEffect>
                                  </p:childTnLst>
                                </p:cTn>
                              </p:par>
                              <p:par>
                                <p:cTn id="8" presetID="10" presetClass="entr" presetSubtype="0" fill="hold" grpId="0" nodeType="withEffect">
                                  <p:stCondLst>
                                    <p:cond delay="250"/>
                                  </p:stCondLst>
                                  <p:childTnLst>
                                    <p:set>
                                      <p:cBhvr>
                                        <p:cTn id="9" dur="1" fill="hold">
                                          <p:stCondLst>
                                            <p:cond delay="0"/>
                                          </p:stCondLst>
                                        </p:cTn>
                                        <p:tgtEl>
                                          <p:spTgt spid="9"/>
                                        </p:tgtEl>
                                        <p:attrNameLst>
                                          <p:attrName>style.visibility</p:attrName>
                                        </p:attrNameLst>
                                      </p:cBhvr>
                                      <p:to>
                                        <p:strVal val="visible"/>
                                      </p:to>
                                    </p:set>
                                    <p:animEffect transition="in" filter="fade">
                                      <p:cBhvr>
                                        <p:cTn id="10"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26" grpId="0" animBg="1"/>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p:cNvSpPr txBox="1"/>
          <p:nvPr/>
        </p:nvSpPr>
        <p:spPr>
          <a:xfrm>
            <a:off x="5111188" y="165997"/>
            <a:ext cx="4113898" cy="400110"/>
          </a:xfrm>
          <a:prstGeom prst="rect">
            <a:avLst/>
          </a:prstGeom>
          <a:noFill/>
        </p:spPr>
        <p:txBody>
          <a:bodyPr wrap="square" rtlCol="0">
            <a:spAutoFit/>
          </a:bodyPr>
          <a:lstStyle/>
          <a:p>
            <a:pPr algn="ctr"/>
            <a:r>
              <a:rPr lang="ar-EG" sz="2000" b="1" dirty="0">
                <a:solidFill>
                  <a:srgbClr val="00B0F0"/>
                </a:solidFill>
                <a:latin typeface="Alexandria" pitchFamily="2" charset="-78"/>
                <a:cs typeface="Alexandria" pitchFamily="2" charset="-78"/>
              </a:rPr>
              <a:t>محتويات المحاضرة</a:t>
            </a:r>
            <a:endParaRPr lang="en-US" sz="2000" b="1" dirty="0">
              <a:solidFill>
                <a:srgbClr val="00B0F0"/>
              </a:solidFill>
              <a:latin typeface="Alexandria" pitchFamily="2" charset="-78"/>
              <a:cs typeface="Alexandria" pitchFamily="2" charset="-78"/>
            </a:endParaRP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2" name="Rectangle 31"/>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p:cNvSpPr txBox="1"/>
          <p:nvPr/>
        </p:nvSpPr>
        <p:spPr>
          <a:xfrm>
            <a:off x="3437433" y="1329617"/>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34" name="TextBox 33"/>
          <p:cNvSpPr txBox="1"/>
          <p:nvPr/>
        </p:nvSpPr>
        <p:spPr>
          <a:xfrm>
            <a:off x="3598250" y="1599946"/>
            <a:ext cx="819100" cy="769441"/>
          </a:xfrm>
          <a:prstGeom prst="rect">
            <a:avLst/>
          </a:prstGeom>
          <a:noFill/>
        </p:spPr>
        <p:txBody>
          <a:bodyPr wrap="square" rtlCol="0">
            <a:spAutoFit/>
          </a:bodyPr>
          <a:lstStyle/>
          <a:p>
            <a:pPr algn="ctr"/>
            <a:r>
              <a:rPr lang="ar-EG" sz="4400" b="1">
                <a:solidFill>
                  <a:schemeClr val="bg1"/>
                </a:solidFill>
                <a:latin typeface="Times New Roman" panose="02020603050405020304" pitchFamily="18" charset="0"/>
                <a:cs typeface="Times New Roman" panose="02020603050405020304" pitchFamily="18" charset="0"/>
              </a:rPr>
              <a:t>10</a:t>
            </a:r>
            <a:endParaRPr lang="en-US" sz="1200" b="1" dirty="0">
              <a:solidFill>
                <a:schemeClr val="bg1"/>
              </a:solidFill>
              <a:latin typeface="Times New Roman" panose="02020603050405020304" pitchFamily="18" charset="0"/>
              <a:cs typeface="Times New Roman" panose="02020603050405020304" pitchFamily="18" charset="0"/>
            </a:endParaRPr>
          </a:p>
        </p:txBody>
      </p:sp>
      <p:sp>
        <p:nvSpPr>
          <p:cNvPr id="3" name="TextBox 2"/>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69002" y="110811"/>
            <a:ext cx="2305141" cy="1076343"/>
          </a:xfrm>
          <a:prstGeom prst="rect">
            <a:avLst/>
          </a:prstGeom>
        </p:spPr>
      </p:pic>
      <p:sp>
        <p:nvSpPr>
          <p:cNvPr id="4" name="TextBox 3">
            <a:extLst>
              <a:ext uri="{FF2B5EF4-FFF2-40B4-BE49-F238E27FC236}">
                <a16:creationId xmlns:a16="http://schemas.microsoft.com/office/drawing/2014/main" id="{369811AA-5F97-D91C-8D20-774EAFA79C20}"/>
              </a:ext>
            </a:extLst>
          </p:cNvPr>
          <p:cNvSpPr txBox="1"/>
          <p:nvPr/>
        </p:nvSpPr>
        <p:spPr>
          <a:xfrm>
            <a:off x="3451088" y="1212613"/>
            <a:ext cx="8417320" cy="4310667"/>
          </a:xfrm>
          <a:prstGeom prst="rect">
            <a:avLst/>
          </a:prstGeom>
          <a:noFill/>
        </p:spPr>
        <p:txBody>
          <a:bodyPr wrap="square" rtlCol="0">
            <a:spAutoFit/>
          </a:bodyPr>
          <a:lstStyle/>
          <a:p>
            <a:pPr marL="285750" indent="-285750" algn="r" rtl="1">
              <a:lnSpc>
                <a:spcPct val="200000"/>
              </a:lnSpc>
              <a:buFont typeface="Wingdings" panose="05000000000000000000" pitchFamily="2" charset="2"/>
              <a:buChar char="v"/>
            </a:pPr>
            <a:r>
              <a:rPr lang="ar-EG" sz="2000" dirty="0">
                <a:latin typeface="Alexandria" pitchFamily="2" charset="-78"/>
                <a:cs typeface="Alexandria" pitchFamily="2" charset="-78"/>
              </a:rPr>
              <a:t>نتناول خلال المحاضرة:</a:t>
            </a:r>
          </a:p>
          <a:p>
            <a:pPr marL="285750" indent="-285750" algn="r" rtl="1">
              <a:lnSpc>
                <a:spcPct val="200000"/>
              </a:lnSpc>
              <a:buFont typeface="Wingdings" panose="05000000000000000000" pitchFamily="2" charset="2"/>
              <a:buChar char="v"/>
            </a:pPr>
            <a:r>
              <a:rPr lang="ar-EG" sz="2000" dirty="0">
                <a:latin typeface="Alexandria" pitchFamily="2" charset="-78"/>
                <a:cs typeface="Alexandria" pitchFamily="2" charset="-78"/>
              </a:rPr>
              <a:t>نماذج ونظريات الاتصال:</a:t>
            </a:r>
          </a:p>
          <a:p>
            <a:pPr marL="285750" indent="-285750" algn="r" rtl="1">
              <a:lnSpc>
                <a:spcPct val="200000"/>
              </a:lnSpc>
              <a:buFont typeface="Wingdings" panose="05000000000000000000" pitchFamily="2" charset="2"/>
              <a:buChar char="v"/>
            </a:pPr>
            <a:r>
              <a:rPr lang="ar-EG" sz="2000" dirty="0">
                <a:latin typeface="Alexandria" pitchFamily="2" charset="-78"/>
                <a:cs typeface="Alexandria" pitchFamily="2" charset="-78"/>
              </a:rPr>
              <a:t>الفرق بين النموذج والنظرية.</a:t>
            </a:r>
          </a:p>
          <a:p>
            <a:pPr marL="285750" indent="-285750" algn="r" rtl="1">
              <a:lnSpc>
                <a:spcPct val="200000"/>
              </a:lnSpc>
              <a:buFont typeface="Wingdings" panose="05000000000000000000" pitchFamily="2" charset="2"/>
              <a:buChar char="v"/>
            </a:pPr>
            <a:r>
              <a:rPr lang="ar-EG" sz="2000" dirty="0">
                <a:latin typeface="Alexandria" pitchFamily="2" charset="-78"/>
                <a:cs typeface="Alexandria" pitchFamily="2" charset="-78"/>
              </a:rPr>
              <a:t>أهم النماذج والنظريات التي يمكن توظيفها في مجال الاتصال التنظيمي.</a:t>
            </a:r>
          </a:p>
          <a:p>
            <a:pPr marL="285750" indent="-285750" algn="r" rtl="1">
              <a:lnSpc>
                <a:spcPct val="200000"/>
              </a:lnSpc>
              <a:buFont typeface="Wingdings" panose="05000000000000000000" pitchFamily="2" charset="2"/>
              <a:buChar char="v"/>
            </a:pPr>
            <a:r>
              <a:rPr lang="ar-EG" sz="2000" dirty="0">
                <a:latin typeface="Alexandria" pitchFamily="2" charset="-78"/>
                <a:cs typeface="Alexandria" pitchFamily="2" charset="-78"/>
              </a:rPr>
              <a:t>معوقات الاتصال التنظيمي وأساليب التغلب </a:t>
            </a:r>
            <a:r>
              <a:rPr lang="ar-EG" sz="2000">
                <a:latin typeface="Alexandria" pitchFamily="2" charset="-78"/>
                <a:cs typeface="Alexandria" pitchFamily="2" charset="-78"/>
              </a:rPr>
              <a:t>عليها.</a:t>
            </a:r>
          </a:p>
          <a:p>
            <a:pPr marL="285750" indent="-285750" algn="r" rtl="1">
              <a:lnSpc>
                <a:spcPct val="200000"/>
              </a:lnSpc>
              <a:buFont typeface="Wingdings" panose="05000000000000000000" pitchFamily="2" charset="2"/>
              <a:buChar char="v"/>
            </a:pPr>
            <a:r>
              <a:rPr lang="ar-EG" sz="2000">
                <a:latin typeface="Alexandria" pitchFamily="2" charset="-78"/>
                <a:cs typeface="Alexandria" pitchFamily="2" charset="-78"/>
              </a:rPr>
              <a:t>مستحدثات الاتصالات التنظيمية وآليات الاستفادة منها في بيئة الأعمال</a:t>
            </a:r>
            <a:endParaRPr lang="ar-EG" sz="2000" dirty="0">
              <a:latin typeface="Alexandria" pitchFamily="2" charset="-78"/>
              <a:cs typeface="Alexandria" pitchFamily="2" charset="-78"/>
            </a:endParaRPr>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345687" y="1685495"/>
            <a:ext cx="11753385"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3499257" y="649543"/>
            <a:ext cx="5761901" cy="461665"/>
          </a:xfrm>
          <a:prstGeom prst="rect">
            <a:avLst/>
          </a:prstGeom>
          <a:noFill/>
        </p:spPr>
        <p:txBody>
          <a:bodyPr wrap="square" rtlCol="0">
            <a:spAutoFit/>
          </a:bodyPr>
          <a:lstStyle/>
          <a:p>
            <a:pPr algn="ctr"/>
            <a:r>
              <a:rPr lang="ar-EG" sz="2400" b="1" dirty="0">
                <a:latin typeface="Alexandria" pitchFamily="2" charset="-78"/>
                <a:cs typeface="Alexandria" pitchFamily="2" charset="-78"/>
              </a:rPr>
              <a:t>مقدمة</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214179" y="1231789"/>
            <a:ext cx="966228" cy="923330"/>
          </a:xfrm>
          <a:prstGeom prst="rect">
            <a:avLst/>
          </a:prstGeom>
          <a:noFill/>
        </p:spPr>
        <p:txBody>
          <a:bodyPr wrap="square" rtlCol="0">
            <a:spAutoFit/>
          </a:bodyPr>
          <a:lstStyle/>
          <a:p>
            <a:pPr algn="ctr"/>
            <a:r>
              <a:rPr lang="ar-EG" sz="5400" b="1" dirty="0">
                <a:solidFill>
                  <a:schemeClr val="bg1"/>
                </a:solidFill>
                <a:latin typeface="Times New Roman" panose="02020603050405020304" pitchFamily="18" charset="0"/>
                <a:cs typeface="Times New Roman" panose="02020603050405020304" pitchFamily="18" charset="0"/>
              </a:rPr>
              <a:t>10</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p:cNvSpPr txBox="1"/>
          <p:nvPr/>
        </p:nvSpPr>
        <p:spPr>
          <a:xfrm>
            <a:off x="718454" y="2042583"/>
            <a:ext cx="11162371" cy="3374706"/>
          </a:xfrm>
          <a:prstGeom prst="rect">
            <a:avLst/>
          </a:prstGeom>
          <a:noFill/>
        </p:spPr>
        <p:txBody>
          <a:bodyPr wrap="square" rtlCol="0">
            <a:spAutoFit/>
          </a:bodyPr>
          <a:lstStyle/>
          <a:p>
            <a:pPr algn="just" rtl="1">
              <a:lnSpc>
                <a:spcPct val="150000"/>
              </a:lnSpc>
            </a:pPr>
            <a:r>
              <a:rPr lang="ar-EG" sz="1600" dirty="0">
                <a:latin typeface="Alexandria" pitchFamily="2" charset="-78"/>
                <a:cs typeface="Alexandria" pitchFamily="2" charset="-78"/>
              </a:rPr>
              <a:t>أحد الأسباب الرئيسية لأهمية دراسة النماذج ونظريات الاتصال هو أنها تساعدنا في فهم سلوك الأفراد والمجموعات داخل المنظمة وكيفية تأثير هذا السلوك في العلاقات. فعلى سبيل المثال، نماذج مثل نموذج التواصل العمودي والأفقي تساعدنا في فهم كيفية تدفق المعلومات والتواصل بين الموظفين والإدارة، ما يؤثر في تكوين صورة العموم عن المنظمة.</a:t>
            </a:r>
          </a:p>
          <a:p>
            <a:pPr algn="just" rtl="1">
              <a:lnSpc>
                <a:spcPct val="150000"/>
              </a:lnSpc>
            </a:pPr>
            <a:r>
              <a:rPr lang="ar-EG" sz="1600" dirty="0">
                <a:latin typeface="Alexandria" pitchFamily="2" charset="-78"/>
                <a:cs typeface="Alexandria" pitchFamily="2" charset="-78"/>
              </a:rPr>
              <a:t>بالإضافة إلى ذلك، دراسة نماذج ونظريات الاتصال خاصة التنظيمي تساعدنا في فهم تأثير الثقافة التنظيمية والقيم والمعتقدات في الاتصال العام وبناء العلاقات. فمفهوم مثل نظرية المبادئ السبعة للاتصال يركز على القيم الأساسية التي يجب توافرها في عملية الاتصال الفعال، وهذا يساهم في تشكيل صورة إيجابية للمنظمة في أذهان الجمهور.</a:t>
            </a:r>
          </a:p>
          <a:p>
            <a:pPr algn="just" rtl="1">
              <a:lnSpc>
                <a:spcPct val="150000"/>
              </a:lnSpc>
            </a:pPr>
            <a:r>
              <a:rPr lang="ar-EG" sz="1600" dirty="0">
                <a:latin typeface="Alexandria" pitchFamily="2" charset="-78"/>
                <a:cs typeface="Alexandria" pitchFamily="2" charset="-78"/>
              </a:rPr>
              <a:t>علاوة على ذلك، فإن فهم نماذج ونظريات الاتصال تساهم في تحسين استراتيجيات الاتصال وتطوير المهارات اللازمة للعاملين في مجال العلاقات العامة. فهي توفر إطارًا نظريًّا وأدوات تحليلية تساعد المتخصصين في العلاقات العامة على تحليل وتقييم العملية التواصلية، وتطوير استراتيجيات فعالة للتواصل مع الجمهور.</a:t>
            </a: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2EAC08D-028C-9E62-6952-AFFE55C28372}"/>
            </a:ext>
          </a:extLst>
        </p:cNvPr>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E6C2F5BA-ACF0-68AD-043B-851B34941840}"/>
              </a:ext>
            </a:extLst>
          </p:cNvPr>
          <p:cNvSpPr/>
          <p:nvPr/>
        </p:nvSpPr>
        <p:spPr>
          <a:xfrm>
            <a:off x="8420876" y="1005349"/>
            <a:ext cx="3771123" cy="5650815"/>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a:extLst>
              <a:ext uri="{FF2B5EF4-FFF2-40B4-BE49-F238E27FC236}">
                <a16:creationId xmlns:a16="http://schemas.microsoft.com/office/drawing/2014/main" id="{E66FC27C-84F3-C12C-3768-08A37B694DE5}"/>
              </a:ext>
            </a:extLst>
          </p:cNvPr>
          <p:cNvSpPr/>
          <p:nvPr/>
        </p:nvSpPr>
        <p:spPr>
          <a:xfrm>
            <a:off x="296525" y="1085590"/>
            <a:ext cx="11795221" cy="549033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a:extLst>
              <a:ext uri="{FF2B5EF4-FFF2-40B4-BE49-F238E27FC236}">
                <a16:creationId xmlns:a16="http://schemas.microsoft.com/office/drawing/2014/main" id="{703DA355-7618-8003-E4F0-27DCAC0F24C4}"/>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grpSp>
        <p:nvGrpSpPr>
          <p:cNvPr id="18" name="Group 17">
            <a:extLst>
              <a:ext uri="{FF2B5EF4-FFF2-40B4-BE49-F238E27FC236}">
                <a16:creationId xmlns:a16="http://schemas.microsoft.com/office/drawing/2014/main" id="{3D38CDA6-4D53-AC8D-2306-45D7330B02CA}"/>
              </a:ext>
            </a:extLst>
          </p:cNvPr>
          <p:cNvGrpSpPr/>
          <p:nvPr/>
        </p:nvGrpSpPr>
        <p:grpSpPr>
          <a:xfrm>
            <a:off x="296526" y="1349299"/>
            <a:ext cx="11598950" cy="4719318"/>
            <a:chOff x="793790" y="2160865"/>
            <a:chExt cx="13065680" cy="3907751"/>
          </a:xfrm>
        </p:grpSpPr>
        <p:sp>
          <p:nvSpPr>
            <p:cNvPr id="4" name="Text 0"/>
            <p:cNvSpPr/>
            <p:nvPr/>
          </p:nvSpPr>
          <p:spPr>
            <a:xfrm>
              <a:off x="7813477" y="2160865"/>
              <a:ext cx="6023134" cy="620078"/>
            </a:xfrm>
            <a:prstGeom prst="rect">
              <a:avLst/>
            </a:prstGeom>
            <a:noFill/>
            <a:ln/>
          </p:spPr>
          <p:txBody>
            <a:bodyPr wrap="none" lIns="0" tIns="0" rIns="0" bIns="0" rtlCol="0" anchor="t"/>
            <a:lstStyle/>
            <a:p>
              <a:pPr marL="0" indent="0" algn="just" rtl="1">
                <a:lnSpc>
                  <a:spcPts val="4850"/>
                </a:lnSpc>
                <a:buNone/>
              </a:pPr>
              <a:r>
                <a:rPr lang="en-US" sz="4000" dirty="0">
                  <a:solidFill>
                    <a:srgbClr val="403CCF"/>
                  </a:solidFill>
                  <a:latin typeface="Alexandria" pitchFamily="34" charset="0"/>
                  <a:ea typeface="Alexandria" pitchFamily="34" charset="-122"/>
                  <a:cs typeface="Alexandria" pitchFamily="34" charset="-120"/>
                </a:rPr>
                <a:t>الفرق بين النموذج والنظرية</a:t>
              </a:r>
              <a:endParaRPr lang="en-US" sz="4000" dirty="0"/>
            </a:p>
          </p:txBody>
        </p:sp>
        <p:sp>
          <p:nvSpPr>
            <p:cNvPr id="6" name="Shape 1"/>
            <p:cNvSpPr/>
            <p:nvPr/>
          </p:nvSpPr>
          <p:spPr>
            <a:xfrm>
              <a:off x="7414379" y="3177778"/>
              <a:ext cx="6422231" cy="2350056"/>
            </a:xfrm>
            <a:prstGeom prst="roundRect">
              <a:avLst>
                <a:gd name="adj" fmla="val 4669"/>
              </a:avLst>
            </a:prstGeom>
            <a:solidFill>
              <a:srgbClr val="FBFAFF"/>
            </a:solidFill>
            <a:ln w="22860">
              <a:solidFill>
                <a:srgbClr val="403CCF"/>
              </a:solidFill>
              <a:prstDash val="solid"/>
            </a:ln>
          </p:spPr>
          <p:txBody>
            <a:bodyPr/>
            <a:lstStyle/>
            <a:p>
              <a:pPr algn="just"/>
              <a:endParaRPr lang="en-US" sz="2000"/>
            </a:p>
          </p:txBody>
        </p:sp>
        <p:sp>
          <p:nvSpPr>
            <p:cNvPr id="7" name="Shape 2"/>
            <p:cNvSpPr/>
            <p:nvPr/>
          </p:nvSpPr>
          <p:spPr>
            <a:xfrm>
              <a:off x="13768030" y="3177778"/>
              <a:ext cx="91440" cy="2350056"/>
            </a:xfrm>
            <a:prstGeom prst="roundRect">
              <a:avLst>
                <a:gd name="adj" fmla="val 32558"/>
              </a:avLst>
            </a:prstGeom>
            <a:solidFill>
              <a:srgbClr val="403CCF"/>
            </a:solidFill>
            <a:ln/>
          </p:spPr>
          <p:txBody>
            <a:bodyPr/>
            <a:lstStyle/>
            <a:p>
              <a:pPr algn="just"/>
              <a:endParaRPr lang="en-US" sz="2000"/>
            </a:p>
          </p:txBody>
        </p:sp>
        <p:sp>
          <p:nvSpPr>
            <p:cNvPr id="8" name="Text 3"/>
            <p:cNvSpPr/>
            <p:nvPr/>
          </p:nvSpPr>
          <p:spPr>
            <a:xfrm>
              <a:off x="11065907" y="3398996"/>
              <a:ext cx="2480905" cy="310158"/>
            </a:xfrm>
            <a:prstGeom prst="rect">
              <a:avLst/>
            </a:prstGeom>
            <a:noFill/>
            <a:ln/>
          </p:spPr>
          <p:txBody>
            <a:bodyPr wrap="none" lIns="0" tIns="0" rIns="0" bIns="0" rtlCol="0" anchor="t"/>
            <a:lstStyle/>
            <a:p>
              <a:pPr marL="0" indent="0" algn="just" rtl="1">
                <a:lnSpc>
                  <a:spcPts val="2400"/>
                </a:lnSpc>
                <a:buNone/>
              </a:pPr>
              <a:r>
                <a:rPr lang="en-US" sz="2000" dirty="0">
                  <a:solidFill>
                    <a:srgbClr val="49495A"/>
                  </a:solidFill>
                  <a:latin typeface="Alexandria" pitchFamily="34" charset="0"/>
                  <a:ea typeface="Alexandria" pitchFamily="34" charset="-122"/>
                  <a:cs typeface="Alexandria" pitchFamily="34" charset="-120"/>
                </a:rPr>
                <a:t>النظرية</a:t>
              </a:r>
              <a:endParaRPr lang="en-US" sz="2000" dirty="0"/>
            </a:p>
          </p:txBody>
        </p:sp>
        <p:sp>
          <p:nvSpPr>
            <p:cNvPr id="9" name="Text 4"/>
            <p:cNvSpPr/>
            <p:nvPr/>
          </p:nvSpPr>
          <p:spPr>
            <a:xfrm>
              <a:off x="7635597" y="3828217"/>
              <a:ext cx="5911215" cy="317540"/>
            </a:xfrm>
            <a:prstGeom prst="rect">
              <a:avLst/>
            </a:prstGeom>
            <a:noFill/>
            <a:ln/>
          </p:spPr>
          <p:txBody>
            <a:bodyPr wrap="none" lIns="0" tIns="0" rIns="0" bIns="0" rtlCol="0" anchor="t"/>
            <a:lstStyle/>
            <a:p>
              <a:pPr marL="342900" indent="-342900" algn="just" rtl="1">
                <a:lnSpc>
                  <a:spcPts val="2500"/>
                </a:lnSpc>
                <a:buSzPct val="100000"/>
                <a:buChar char="•"/>
              </a:pPr>
              <a:r>
                <a:rPr lang="en-US" sz="1600" dirty="0">
                  <a:solidFill>
                    <a:srgbClr val="49495A"/>
                  </a:solidFill>
                  <a:latin typeface="Alexandria" pitchFamily="34" charset="0"/>
                  <a:ea typeface="Alexandria" pitchFamily="34" charset="-122"/>
                  <a:cs typeface="Alexandria" pitchFamily="34" charset="-120"/>
                </a:rPr>
                <a:t>تفسير شامل ومنطقي لظاهرة ما</a:t>
              </a:r>
              <a:endParaRPr lang="en-US" sz="1600" dirty="0"/>
            </a:p>
          </p:txBody>
        </p:sp>
        <p:sp>
          <p:nvSpPr>
            <p:cNvPr id="10" name="Text 5"/>
            <p:cNvSpPr/>
            <p:nvPr/>
          </p:nvSpPr>
          <p:spPr>
            <a:xfrm>
              <a:off x="7635597" y="4215170"/>
              <a:ext cx="5911215" cy="317540"/>
            </a:xfrm>
            <a:prstGeom prst="rect">
              <a:avLst/>
            </a:prstGeom>
            <a:noFill/>
            <a:ln/>
          </p:spPr>
          <p:txBody>
            <a:bodyPr wrap="none" lIns="0" tIns="0" rIns="0" bIns="0" rtlCol="0" anchor="t"/>
            <a:lstStyle/>
            <a:p>
              <a:pPr marL="342900" indent="-342900" algn="just" rtl="1">
                <a:lnSpc>
                  <a:spcPts val="2500"/>
                </a:lnSpc>
                <a:buSzPct val="100000"/>
                <a:buChar char="•"/>
              </a:pPr>
              <a:r>
                <a:rPr lang="en-US" sz="1600" dirty="0">
                  <a:solidFill>
                    <a:srgbClr val="49495A"/>
                  </a:solidFill>
                  <a:latin typeface="Alexandria" pitchFamily="34" charset="0"/>
                  <a:ea typeface="Alexandria" pitchFamily="34" charset="-122"/>
                  <a:cs typeface="Alexandria" pitchFamily="34" charset="-120"/>
                </a:rPr>
                <a:t>تشرح الظاهرة بشكل كامل وتوضح العلاقات بين المتغيرات</a:t>
              </a:r>
              <a:endParaRPr lang="en-US" sz="1600" dirty="0"/>
            </a:p>
          </p:txBody>
        </p:sp>
        <p:sp>
          <p:nvSpPr>
            <p:cNvPr id="11" name="Text 6"/>
            <p:cNvSpPr/>
            <p:nvPr/>
          </p:nvSpPr>
          <p:spPr>
            <a:xfrm>
              <a:off x="7635597" y="4602123"/>
              <a:ext cx="5911215" cy="317540"/>
            </a:xfrm>
            <a:prstGeom prst="rect">
              <a:avLst/>
            </a:prstGeom>
            <a:noFill/>
            <a:ln/>
          </p:spPr>
          <p:txBody>
            <a:bodyPr wrap="none" lIns="0" tIns="0" rIns="0" bIns="0" rtlCol="0" anchor="t"/>
            <a:lstStyle/>
            <a:p>
              <a:pPr marL="342900" indent="-342900" algn="just" rtl="1">
                <a:lnSpc>
                  <a:spcPts val="2500"/>
                </a:lnSpc>
                <a:buSzPct val="100000"/>
                <a:buChar char="•"/>
              </a:pPr>
              <a:r>
                <a:rPr lang="en-US" sz="1600" dirty="0">
                  <a:solidFill>
                    <a:srgbClr val="49495A"/>
                  </a:solidFill>
                  <a:latin typeface="Alexandria" pitchFamily="34" charset="0"/>
                  <a:ea typeface="Alexandria" pitchFamily="34" charset="-122"/>
                  <a:cs typeface="Alexandria" pitchFamily="34" charset="-120"/>
                </a:rPr>
                <a:t>تعتمد على الأدلة والتجارب المتاحة</a:t>
              </a:r>
              <a:endParaRPr lang="en-US" sz="1600" dirty="0"/>
            </a:p>
          </p:txBody>
        </p:sp>
        <p:sp>
          <p:nvSpPr>
            <p:cNvPr id="12" name="Text 7"/>
            <p:cNvSpPr/>
            <p:nvPr/>
          </p:nvSpPr>
          <p:spPr>
            <a:xfrm>
              <a:off x="7635597" y="4989076"/>
              <a:ext cx="5911215" cy="317540"/>
            </a:xfrm>
            <a:prstGeom prst="rect">
              <a:avLst/>
            </a:prstGeom>
            <a:noFill/>
            <a:ln/>
          </p:spPr>
          <p:txBody>
            <a:bodyPr wrap="none" lIns="0" tIns="0" rIns="0" bIns="0" rtlCol="0" anchor="t"/>
            <a:lstStyle/>
            <a:p>
              <a:pPr marL="342900" indent="-342900" algn="just" rtl="1">
                <a:lnSpc>
                  <a:spcPts val="2500"/>
                </a:lnSpc>
                <a:buSzPct val="100000"/>
                <a:buChar char="•"/>
              </a:pPr>
              <a:r>
                <a:rPr lang="en-US" sz="1600" dirty="0">
                  <a:solidFill>
                    <a:srgbClr val="49495A"/>
                  </a:solidFill>
                  <a:latin typeface="Alexandria" pitchFamily="34" charset="0"/>
                  <a:ea typeface="Alexandria" pitchFamily="34" charset="-122"/>
                  <a:cs typeface="Alexandria" pitchFamily="34" charset="-120"/>
                </a:rPr>
                <a:t>أداة أساسية للفهم والتفسير في البحث العلمي</a:t>
              </a:r>
              <a:endParaRPr lang="en-US" sz="1600" dirty="0"/>
            </a:p>
          </p:txBody>
        </p:sp>
        <p:sp>
          <p:nvSpPr>
            <p:cNvPr id="13" name="Shape 8"/>
            <p:cNvSpPr/>
            <p:nvPr/>
          </p:nvSpPr>
          <p:spPr>
            <a:xfrm>
              <a:off x="793790" y="3177778"/>
              <a:ext cx="6422231" cy="2350056"/>
            </a:xfrm>
            <a:prstGeom prst="roundRect">
              <a:avLst>
                <a:gd name="adj" fmla="val 4669"/>
              </a:avLst>
            </a:prstGeom>
            <a:solidFill>
              <a:srgbClr val="FBFAFF"/>
            </a:solidFill>
            <a:ln w="22860">
              <a:solidFill>
                <a:srgbClr val="403CCF"/>
              </a:solidFill>
              <a:prstDash val="solid"/>
            </a:ln>
          </p:spPr>
          <p:txBody>
            <a:bodyPr/>
            <a:lstStyle/>
            <a:p>
              <a:pPr algn="just"/>
              <a:endParaRPr lang="en-US" sz="2000"/>
            </a:p>
          </p:txBody>
        </p:sp>
        <p:sp>
          <p:nvSpPr>
            <p:cNvPr id="14" name="Shape 9"/>
            <p:cNvSpPr/>
            <p:nvPr/>
          </p:nvSpPr>
          <p:spPr>
            <a:xfrm>
              <a:off x="7147441" y="3177778"/>
              <a:ext cx="91440" cy="2350056"/>
            </a:xfrm>
            <a:prstGeom prst="roundRect">
              <a:avLst>
                <a:gd name="adj" fmla="val 32558"/>
              </a:avLst>
            </a:prstGeom>
            <a:solidFill>
              <a:srgbClr val="403CCF"/>
            </a:solidFill>
            <a:ln/>
          </p:spPr>
          <p:txBody>
            <a:bodyPr/>
            <a:lstStyle/>
            <a:p>
              <a:pPr algn="just"/>
              <a:endParaRPr lang="en-US" sz="2000"/>
            </a:p>
          </p:txBody>
        </p:sp>
        <p:sp>
          <p:nvSpPr>
            <p:cNvPr id="15" name="Text 10"/>
            <p:cNvSpPr/>
            <p:nvPr/>
          </p:nvSpPr>
          <p:spPr>
            <a:xfrm>
              <a:off x="4445318" y="3398996"/>
              <a:ext cx="2480905" cy="310158"/>
            </a:xfrm>
            <a:prstGeom prst="rect">
              <a:avLst/>
            </a:prstGeom>
            <a:noFill/>
            <a:ln/>
          </p:spPr>
          <p:txBody>
            <a:bodyPr wrap="none" lIns="0" tIns="0" rIns="0" bIns="0" rtlCol="0" anchor="t"/>
            <a:lstStyle/>
            <a:p>
              <a:pPr marL="0" indent="0" algn="just" rtl="1">
                <a:lnSpc>
                  <a:spcPts val="2400"/>
                </a:lnSpc>
                <a:buNone/>
              </a:pPr>
              <a:r>
                <a:rPr lang="en-US" sz="2000" dirty="0">
                  <a:solidFill>
                    <a:srgbClr val="49495A"/>
                  </a:solidFill>
                  <a:latin typeface="Alexandria" pitchFamily="34" charset="0"/>
                  <a:ea typeface="Alexandria" pitchFamily="34" charset="-122"/>
                  <a:cs typeface="Alexandria" pitchFamily="34" charset="-120"/>
                </a:rPr>
                <a:t>النموذج</a:t>
              </a:r>
              <a:endParaRPr lang="en-US" sz="2000" dirty="0"/>
            </a:p>
          </p:txBody>
        </p:sp>
        <p:sp>
          <p:nvSpPr>
            <p:cNvPr id="16" name="Text 11"/>
            <p:cNvSpPr/>
            <p:nvPr/>
          </p:nvSpPr>
          <p:spPr>
            <a:xfrm>
              <a:off x="1015008" y="3828217"/>
              <a:ext cx="5911215" cy="317540"/>
            </a:xfrm>
            <a:prstGeom prst="rect">
              <a:avLst/>
            </a:prstGeom>
            <a:noFill/>
            <a:ln/>
          </p:spPr>
          <p:txBody>
            <a:bodyPr wrap="none" lIns="0" tIns="0" rIns="0" bIns="0" rtlCol="0" anchor="t"/>
            <a:lstStyle/>
            <a:p>
              <a:pPr marL="342900" indent="-342900" algn="just" rtl="1">
                <a:lnSpc>
                  <a:spcPts val="2500"/>
                </a:lnSpc>
                <a:buSzPct val="100000"/>
                <a:buChar char="•"/>
              </a:pPr>
              <a:r>
                <a:rPr lang="en-US" sz="1600" dirty="0">
                  <a:solidFill>
                    <a:srgbClr val="49495A"/>
                  </a:solidFill>
                  <a:latin typeface="Alexandria" pitchFamily="34" charset="0"/>
                  <a:ea typeface="Alexandria" pitchFamily="34" charset="-122"/>
                  <a:cs typeface="Alexandria" pitchFamily="34" charset="-120"/>
                </a:rPr>
                <a:t>تمثيل مبسط لظاهرة ما</a:t>
              </a:r>
              <a:endParaRPr lang="en-US" sz="1600" dirty="0"/>
            </a:p>
          </p:txBody>
        </p:sp>
        <p:sp>
          <p:nvSpPr>
            <p:cNvPr id="17" name="Text 12"/>
            <p:cNvSpPr/>
            <p:nvPr/>
          </p:nvSpPr>
          <p:spPr>
            <a:xfrm>
              <a:off x="1015008" y="4215170"/>
              <a:ext cx="5911215" cy="317540"/>
            </a:xfrm>
            <a:prstGeom prst="rect">
              <a:avLst/>
            </a:prstGeom>
            <a:noFill/>
            <a:ln/>
          </p:spPr>
          <p:txBody>
            <a:bodyPr wrap="none" lIns="0" tIns="0" rIns="0" bIns="0" rtlCol="0" anchor="t"/>
            <a:lstStyle/>
            <a:p>
              <a:pPr marL="342900" indent="-342900" algn="just" rtl="1">
                <a:lnSpc>
                  <a:spcPts val="2500"/>
                </a:lnSpc>
                <a:buSzPct val="100000"/>
                <a:buChar char="•"/>
              </a:pPr>
              <a:r>
                <a:rPr lang="en-US" sz="1600" dirty="0">
                  <a:solidFill>
                    <a:srgbClr val="49495A"/>
                  </a:solidFill>
                  <a:latin typeface="Alexandria" pitchFamily="34" charset="0"/>
                  <a:ea typeface="Alexandria" pitchFamily="34" charset="-122"/>
                  <a:cs typeface="Alexandria" pitchFamily="34" charset="-120"/>
                </a:rPr>
                <a:t>يوضح العلاقات بين المتغيرات ويتوقع النتائج المحتملة</a:t>
              </a:r>
              <a:endParaRPr lang="en-US" sz="1600" dirty="0"/>
            </a:p>
          </p:txBody>
        </p:sp>
        <p:sp>
          <p:nvSpPr>
            <p:cNvPr id="19" name="Text 13"/>
            <p:cNvSpPr/>
            <p:nvPr/>
          </p:nvSpPr>
          <p:spPr>
            <a:xfrm>
              <a:off x="1015008" y="4602123"/>
              <a:ext cx="5911215" cy="317540"/>
            </a:xfrm>
            <a:prstGeom prst="rect">
              <a:avLst/>
            </a:prstGeom>
            <a:noFill/>
            <a:ln/>
          </p:spPr>
          <p:txBody>
            <a:bodyPr wrap="none" lIns="0" tIns="0" rIns="0" bIns="0" rtlCol="0" anchor="t"/>
            <a:lstStyle/>
            <a:p>
              <a:pPr marL="342900" indent="-342900" algn="just" rtl="1">
                <a:lnSpc>
                  <a:spcPts val="2500"/>
                </a:lnSpc>
                <a:buSzPct val="100000"/>
                <a:buChar char="•"/>
              </a:pPr>
              <a:r>
                <a:rPr lang="en-US" sz="1600" dirty="0">
                  <a:solidFill>
                    <a:srgbClr val="49495A"/>
                  </a:solidFill>
                  <a:latin typeface="Alexandria" pitchFamily="34" charset="0"/>
                  <a:ea typeface="Alexandria" pitchFamily="34" charset="-122"/>
                  <a:cs typeface="Alexandria" pitchFamily="34" charset="-120"/>
                </a:rPr>
                <a:t>يساعد في تجسيد الظواهر المعقدة بشكل مبسط</a:t>
              </a:r>
              <a:endParaRPr lang="en-US" sz="1600" dirty="0"/>
            </a:p>
          </p:txBody>
        </p:sp>
        <p:sp>
          <p:nvSpPr>
            <p:cNvPr id="20" name="Text 14"/>
            <p:cNvSpPr/>
            <p:nvPr/>
          </p:nvSpPr>
          <p:spPr>
            <a:xfrm>
              <a:off x="1015008" y="4989076"/>
              <a:ext cx="5911215" cy="317540"/>
            </a:xfrm>
            <a:prstGeom prst="rect">
              <a:avLst/>
            </a:prstGeom>
            <a:noFill/>
            <a:ln/>
          </p:spPr>
          <p:txBody>
            <a:bodyPr wrap="none" lIns="0" tIns="0" rIns="0" bIns="0" rtlCol="0" anchor="t"/>
            <a:lstStyle/>
            <a:p>
              <a:pPr marL="342900" indent="-342900" algn="just" rtl="1">
                <a:lnSpc>
                  <a:spcPts val="2500"/>
                </a:lnSpc>
                <a:buSzPct val="100000"/>
                <a:buChar char="•"/>
              </a:pPr>
              <a:r>
                <a:rPr lang="en-US" sz="1600" dirty="0">
                  <a:solidFill>
                    <a:srgbClr val="49495A"/>
                  </a:solidFill>
                  <a:latin typeface="Alexandria" pitchFamily="34" charset="0"/>
                  <a:ea typeface="Alexandria" pitchFamily="34" charset="-122"/>
                  <a:cs typeface="Alexandria" pitchFamily="34" charset="-120"/>
                </a:rPr>
                <a:t>يستخدم لتحليل البيانات في ظروف مختلفة</a:t>
              </a:r>
              <a:endParaRPr lang="en-US" sz="1600" dirty="0"/>
            </a:p>
          </p:txBody>
        </p:sp>
        <p:sp>
          <p:nvSpPr>
            <p:cNvPr id="21" name="Text 15"/>
            <p:cNvSpPr/>
            <p:nvPr/>
          </p:nvSpPr>
          <p:spPr>
            <a:xfrm>
              <a:off x="793790" y="5751076"/>
              <a:ext cx="13042821" cy="317540"/>
            </a:xfrm>
            <a:prstGeom prst="rect">
              <a:avLst/>
            </a:prstGeom>
            <a:noFill/>
            <a:ln/>
          </p:spPr>
          <p:txBody>
            <a:bodyPr wrap="none" lIns="0" tIns="0" rIns="0" bIns="0" rtlCol="0" anchor="t"/>
            <a:lstStyle/>
            <a:p>
              <a:pPr marL="0" indent="0" algn="just" rtl="1">
                <a:lnSpc>
                  <a:spcPts val="2500"/>
                </a:lnSpc>
                <a:buNone/>
              </a:pPr>
              <a:r>
                <a:rPr lang="en-US" sz="1500" dirty="0">
                  <a:solidFill>
                    <a:srgbClr val="49495A"/>
                  </a:solidFill>
                  <a:latin typeface="Alexandria" pitchFamily="34" charset="0"/>
                  <a:ea typeface="Alexandria" pitchFamily="34" charset="-122"/>
                  <a:cs typeface="Alexandria" pitchFamily="34" charset="-120"/>
                </a:rPr>
                <a:t>بشكل عام، النظرية هي تفسير شامل لظاهرة ما، في حين أن النموذج هو تمثيل مبسط يستخدم لتوضيح العلاقات وتوقع النتائج المحتملة.</a:t>
              </a:r>
              <a:endParaRPr lang="en-US" sz="1500" dirty="0"/>
            </a:p>
          </p:txBody>
        </p:sp>
      </p:grpSp>
    </p:spTree>
    <p:extLst>
      <p:ext uri="{BB962C8B-B14F-4D97-AF65-F5344CB8AC3E}">
        <p14:creationId xmlns:p14="http://schemas.microsoft.com/office/powerpoint/2010/main" val="2787853826"/>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1133854" y="1397680"/>
            <a:ext cx="4955591" cy="4414561"/>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17" name="TextBox 16"/>
          <p:cNvSpPr txBox="1"/>
          <p:nvPr/>
        </p:nvSpPr>
        <p:spPr>
          <a:xfrm>
            <a:off x="1511451" y="3106231"/>
            <a:ext cx="4113898" cy="1461041"/>
          </a:xfrm>
          <a:prstGeom prst="rect">
            <a:avLst/>
          </a:prstGeom>
          <a:noFill/>
        </p:spPr>
        <p:txBody>
          <a:bodyPr wrap="square" rtlCol="0">
            <a:spAutoFit/>
          </a:bodyPr>
          <a:lstStyle/>
          <a:p>
            <a:pPr algn="ctr">
              <a:lnSpc>
                <a:spcPct val="200000"/>
              </a:lnSpc>
            </a:pPr>
            <a:r>
              <a:rPr lang="ar-EG" sz="2400" b="1">
                <a:solidFill>
                  <a:srgbClr val="00B0F0"/>
                </a:solidFill>
                <a:latin typeface="Alexandria" charset="0"/>
                <a:cs typeface="Alexandria" charset="0"/>
              </a:rPr>
              <a:t>أبرز النماذج في مجال الاتصال التنظيمي</a:t>
            </a:r>
          </a:p>
        </p:txBody>
      </p:sp>
      <p:sp>
        <p:nvSpPr>
          <p:cNvPr id="18" name="Rectangle 17"/>
          <p:cNvSpPr/>
          <p:nvPr/>
        </p:nvSpPr>
        <p:spPr>
          <a:xfrm>
            <a:off x="5641526" y="350502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19" name="TextBox 18"/>
          <p:cNvSpPr txBox="1"/>
          <p:nvPr/>
        </p:nvSpPr>
        <p:spPr>
          <a:xfrm>
            <a:off x="5692422" y="3499567"/>
            <a:ext cx="1091009" cy="337185"/>
          </a:xfrm>
          <a:prstGeom prst="rect">
            <a:avLst/>
          </a:prstGeom>
          <a:noFill/>
        </p:spPr>
        <p:txBody>
          <a:bodyPr wrap="square" rtlCol="0">
            <a:spAutoFit/>
          </a:bodyPr>
          <a:lstStyle/>
          <a:p>
            <a:pPr algn="ctr"/>
            <a:r>
              <a:rPr lang="en-US" sz="1600">
                <a:solidFill>
                  <a:schemeClr val="bg1"/>
                </a:solidFill>
                <a:latin typeface="Alexandria" charset="0"/>
                <a:cs typeface="Alexandria" charset="0"/>
              </a:rPr>
              <a:t>Chapter</a:t>
            </a:r>
          </a:p>
        </p:txBody>
      </p:sp>
      <p:sp>
        <p:nvSpPr>
          <p:cNvPr id="23" name="TextBox 22"/>
          <p:cNvSpPr txBox="1"/>
          <p:nvPr/>
        </p:nvSpPr>
        <p:spPr>
          <a:xfrm>
            <a:off x="5826569" y="3769896"/>
            <a:ext cx="819100" cy="645160"/>
          </a:xfrm>
          <a:prstGeom prst="rect">
            <a:avLst/>
          </a:prstGeom>
          <a:noFill/>
        </p:spPr>
        <p:txBody>
          <a:bodyPr wrap="square" rtlCol="0">
            <a:spAutoFit/>
          </a:bodyPr>
          <a:lstStyle/>
          <a:p>
            <a:pPr algn="ctr"/>
            <a:r>
              <a:rPr lang="ar-EG" sz="3600" b="1">
                <a:solidFill>
                  <a:schemeClr val="bg1"/>
                </a:solidFill>
                <a:latin typeface="Alexandria" charset="0"/>
                <a:cs typeface="Alexandria" charset="0"/>
              </a:rPr>
              <a:t>10</a:t>
            </a:r>
            <a:endParaRPr lang="en-US" sz="3600" b="1">
              <a:solidFill>
                <a:schemeClr val="bg1"/>
              </a:solidFill>
              <a:latin typeface="Alexandria" charset="0"/>
              <a:cs typeface="Alexandria" charset="0"/>
            </a:endParaRPr>
          </a:p>
        </p:txBody>
      </p:sp>
      <p:sp>
        <p:nvSpPr>
          <p:cNvPr id="29" name="Rectangle 28"/>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8"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pic>
        <p:nvPicPr>
          <p:cNvPr id="10" name="Picture Placeholder 9" descr="A stack of papers on a desk&#10;&#10;AI-generated content may be incorrect.">
            <a:extLst>
              <a:ext uri="{FF2B5EF4-FFF2-40B4-BE49-F238E27FC236}">
                <a16:creationId xmlns:a16="http://schemas.microsoft.com/office/drawing/2014/main" id="{594B416D-B41A-FCE7-D096-3E62459AEBFA}"/>
              </a:ext>
            </a:extLst>
          </p:cNvPr>
          <p:cNvPicPr>
            <a:picLocks noGrp="1" noChangeAspect="1"/>
          </p:cNvPicPr>
          <p:nvPr>
            <p:ph type="pic" sz="quarter" idx="10"/>
          </p:nvPr>
        </p:nvPicPr>
        <p:blipFill>
          <a:blip r:embed="rId3">
            <a:extLst>
              <a:ext uri="{28A0092B-C50C-407E-A947-70E740481C1C}">
                <a14:useLocalDpi xmlns:a14="http://schemas.microsoft.com/office/drawing/2010/main" val="0"/>
              </a:ext>
            </a:extLst>
          </a:blip>
          <a:srcRect t="33237" b="33237"/>
          <a:stretch>
            <a:fillRect/>
          </a:stretch>
        </p:blipFill>
        <p:spPr/>
      </p:pic>
    </p:spTree>
  </p:cSld>
  <p:clrMapOvr>
    <a:masterClrMapping/>
  </p:clrMapOvr>
  <p:transition spd="slow">
    <p:comb/>
  </p:transition>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BCA9AD3-C858-F020-7C67-4894289CEB1B}"/>
            </a:ext>
          </a:extLst>
        </p:cNvPr>
        <p:cNvGrpSpPr/>
        <p:nvPr/>
      </p:nvGrpSpPr>
      <p:grpSpPr>
        <a:xfrm>
          <a:off x="0" y="0"/>
          <a:ext cx="0" cy="0"/>
          <a:chOff x="0" y="0"/>
          <a:chExt cx="0" cy="0"/>
        </a:xfrm>
      </p:grpSpPr>
      <p:sp>
        <p:nvSpPr>
          <p:cNvPr id="29" name="Rectangle 28">
            <a:extLst>
              <a:ext uri="{FF2B5EF4-FFF2-40B4-BE49-F238E27FC236}">
                <a16:creationId xmlns:a16="http://schemas.microsoft.com/office/drawing/2014/main" id="{7B6603E6-0519-D76B-103B-75DE9BD7AC9B}"/>
              </a:ext>
            </a:extLst>
          </p:cNvPr>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8" name="Graphic 21">
            <a:extLst>
              <a:ext uri="{FF2B5EF4-FFF2-40B4-BE49-F238E27FC236}">
                <a16:creationId xmlns:a16="http://schemas.microsoft.com/office/drawing/2014/main" id="{63987D78-79EC-5698-EF94-9B32728FC030}"/>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pic>
        <p:nvPicPr>
          <p:cNvPr id="2" name="Picture 1">
            <a:extLst>
              <a:ext uri="{FF2B5EF4-FFF2-40B4-BE49-F238E27FC236}">
                <a16:creationId xmlns:a16="http://schemas.microsoft.com/office/drawing/2014/main" id="{186AA930-2AB7-B251-DD87-4350BC171C5A}"/>
              </a:ext>
            </a:extLst>
          </p:cNvPr>
          <p:cNvPicPr>
            <a:picLocks noChangeAspect="1"/>
          </p:cNvPicPr>
          <p:nvPr/>
        </p:nvPicPr>
        <p:blipFill>
          <a:blip r:embed="rId3"/>
          <a:stretch>
            <a:fillRect/>
          </a:stretch>
        </p:blipFill>
        <p:spPr>
          <a:xfrm>
            <a:off x="9143093" y="0"/>
            <a:ext cx="3078644" cy="6858000"/>
          </a:xfrm>
          <a:prstGeom prst="rect">
            <a:avLst/>
          </a:prstGeom>
        </p:spPr>
      </p:pic>
      <p:grpSp>
        <p:nvGrpSpPr>
          <p:cNvPr id="18" name="Group 17">
            <a:extLst>
              <a:ext uri="{FF2B5EF4-FFF2-40B4-BE49-F238E27FC236}">
                <a16:creationId xmlns:a16="http://schemas.microsoft.com/office/drawing/2014/main" id="{1F941263-363A-F8B9-B281-554E092BDA5A}"/>
              </a:ext>
            </a:extLst>
          </p:cNvPr>
          <p:cNvGrpSpPr/>
          <p:nvPr/>
        </p:nvGrpSpPr>
        <p:grpSpPr>
          <a:xfrm>
            <a:off x="180430" y="592337"/>
            <a:ext cx="8822055" cy="5829652"/>
            <a:chOff x="713985" y="493157"/>
            <a:chExt cx="7712664" cy="7244834"/>
          </a:xfrm>
        </p:grpSpPr>
        <p:sp>
          <p:nvSpPr>
            <p:cNvPr id="3" name="Text 0"/>
            <p:cNvSpPr/>
            <p:nvPr/>
          </p:nvSpPr>
          <p:spPr>
            <a:xfrm>
              <a:off x="717352" y="493157"/>
              <a:ext cx="7709297" cy="773787"/>
            </a:xfrm>
            <a:prstGeom prst="rect">
              <a:avLst/>
            </a:prstGeom>
            <a:noFill/>
            <a:ln/>
          </p:spPr>
          <p:txBody>
            <a:bodyPr wrap="square" lIns="0" tIns="0" rIns="0" bIns="0" rtlCol="0" anchor="t"/>
            <a:lstStyle/>
            <a:p>
              <a:pPr marL="0" indent="0" algn="just" rtl="1">
                <a:lnSpc>
                  <a:spcPts val="4400"/>
                </a:lnSpc>
                <a:buNone/>
              </a:pPr>
              <a:r>
                <a:rPr lang="en-US" sz="2400" b="1" dirty="0">
                  <a:solidFill>
                    <a:srgbClr val="403CCF"/>
                  </a:solidFill>
                  <a:latin typeface="Alexandria" pitchFamily="34" charset="0"/>
                  <a:ea typeface="Alexandria" pitchFamily="34" charset="-122"/>
                  <a:cs typeface="Alexandria" pitchFamily="34" charset="-120"/>
                </a:rPr>
                <a:t>النموذج التقليدي في الاتصال التنظيمي</a:t>
              </a:r>
              <a:endParaRPr lang="en-US" sz="2400" b="1" dirty="0"/>
            </a:p>
          </p:txBody>
        </p:sp>
        <p:sp>
          <p:nvSpPr>
            <p:cNvPr id="4" name="Text 1"/>
            <p:cNvSpPr/>
            <p:nvPr/>
          </p:nvSpPr>
          <p:spPr>
            <a:xfrm>
              <a:off x="713985" y="1334631"/>
              <a:ext cx="7709297" cy="1101388"/>
            </a:xfrm>
            <a:prstGeom prst="rect">
              <a:avLst/>
            </a:prstGeom>
            <a:noFill/>
            <a:ln/>
          </p:spPr>
          <p:txBody>
            <a:bodyPr wrap="square" lIns="0" tIns="0" rIns="0" bIns="0" rtlCol="0" anchor="t"/>
            <a:lstStyle/>
            <a:p>
              <a:pPr marL="0" indent="0" algn="just" rtl="1">
                <a:lnSpc>
                  <a:spcPct val="150000"/>
                </a:lnSpc>
                <a:buNone/>
              </a:pPr>
              <a:r>
                <a:rPr lang="en-US" sz="1600" dirty="0">
                  <a:solidFill>
                    <a:srgbClr val="49495A"/>
                  </a:solidFill>
                  <a:latin typeface="Alexandria" pitchFamily="34" charset="0"/>
                  <a:ea typeface="Alexandria" pitchFamily="34" charset="-122"/>
                  <a:cs typeface="Alexandria" pitchFamily="34" charset="-120"/>
                </a:rPr>
                <a:t>يشير إلى النموذج الذي يعتمد على أساليب وأدوات تقليدية في عمليات الاتصال داخل المؤسسات. يُعتبر من أقدم النماذج التي تم تطويرها لدراسة عملية الاتصال داخل المنظمات.</a:t>
              </a:r>
              <a:endParaRPr lang="en-US" sz="1600" dirty="0"/>
            </a:p>
          </p:txBody>
        </p:sp>
        <p:pic>
          <p:nvPicPr>
            <p:cNvPr id="5" name="Image 1" descr="preencoded.png"/>
            <p:cNvPicPr>
              <a:picLocks noChangeAspect="1"/>
            </p:cNvPicPr>
            <p:nvPr/>
          </p:nvPicPr>
          <p:blipFill>
            <a:blip r:embed="rId4"/>
            <a:stretch>
              <a:fillRect/>
            </a:stretch>
          </p:blipFill>
          <p:spPr>
            <a:xfrm>
              <a:off x="7529870" y="2658308"/>
              <a:ext cx="896779" cy="1076087"/>
            </a:xfrm>
            <a:prstGeom prst="rect">
              <a:avLst/>
            </a:prstGeom>
          </p:spPr>
        </p:pic>
        <p:sp>
          <p:nvSpPr>
            <p:cNvPr id="6" name="Text 2"/>
            <p:cNvSpPr/>
            <p:nvPr/>
          </p:nvSpPr>
          <p:spPr>
            <a:xfrm>
              <a:off x="5108615" y="2837617"/>
              <a:ext cx="2241947" cy="280154"/>
            </a:xfrm>
            <a:prstGeom prst="rect">
              <a:avLst/>
            </a:prstGeom>
            <a:noFill/>
            <a:ln/>
          </p:spPr>
          <p:txBody>
            <a:bodyPr wrap="none" lIns="0" tIns="0" rIns="0" bIns="0" rtlCol="0" anchor="t"/>
            <a:lstStyle/>
            <a:p>
              <a:pPr marL="0" indent="0" algn="r" rtl="1">
                <a:lnSpc>
                  <a:spcPts val="2200"/>
                </a:lnSpc>
                <a:buNone/>
              </a:pPr>
              <a:r>
                <a:rPr lang="en-US" sz="1750" dirty="0">
                  <a:solidFill>
                    <a:srgbClr val="49495A"/>
                  </a:solidFill>
                  <a:latin typeface="Alexandria" pitchFamily="34" charset="0"/>
                  <a:ea typeface="Alexandria" pitchFamily="34" charset="-122"/>
                  <a:cs typeface="Alexandria" pitchFamily="34" charset="-120"/>
                </a:rPr>
                <a:t>المرسل</a:t>
              </a:r>
              <a:endParaRPr lang="en-US" sz="1750" dirty="0"/>
            </a:p>
          </p:txBody>
        </p:sp>
        <p:sp>
          <p:nvSpPr>
            <p:cNvPr id="7" name="Text 3"/>
            <p:cNvSpPr/>
            <p:nvPr/>
          </p:nvSpPr>
          <p:spPr>
            <a:xfrm>
              <a:off x="717352" y="3225284"/>
              <a:ext cx="6633210" cy="286822"/>
            </a:xfrm>
            <a:prstGeom prst="rect">
              <a:avLst/>
            </a:prstGeom>
            <a:noFill/>
            <a:ln/>
          </p:spPr>
          <p:txBody>
            <a:bodyPr wrap="none" lIns="0" tIns="0" rIns="0" bIns="0" rtlCol="0" anchor="t"/>
            <a:lstStyle/>
            <a:p>
              <a:pPr marL="0" indent="0" algn="r" rtl="1">
                <a:lnSpc>
                  <a:spcPts val="2250"/>
                </a:lnSpc>
                <a:buNone/>
              </a:pPr>
              <a:r>
                <a:rPr lang="en-US" sz="1400" dirty="0">
                  <a:solidFill>
                    <a:srgbClr val="49495A"/>
                  </a:solidFill>
                  <a:latin typeface="Alexandria" pitchFamily="34" charset="0"/>
                  <a:ea typeface="Alexandria" pitchFamily="34" charset="-122"/>
                  <a:cs typeface="Alexandria" pitchFamily="34" charset="-120"/>
                </a:rPr>
                <a:t>مصدر الرسالة</a:t>
              </a:r>
              <a:endParaRPr lang="en-US" sz="1400" dirty="0"/>
            </a:p>
          </p:txBody>
        </p:sp>
        <p:pic>
          <p:nvPicPr>
            <p:cNvPr id="9" name="Image 2" descr="preencoded.png"/>
            <p:cNvPicPr>
              <a:picLocks noChangeAspect="1"/>
            </p:cNvPicPr>
            <p:nvPr/>
          </p:nvPicPr>
          <p:blipFill>
            <a:blip r:embed="rId5"/>
            <a:stretch>
              <a:fillRect/>
            </a:stretch>
          </p:blipFill>
          <p:spPr>
            <a:xfrm>
              <a:off x="7529870" y="3734395"/>
              <a:ext cx="896779" cy="1076087"/>
            </a:xfrm>
            <a:prstGeom prst="rect">
              <a:avLst/>
            </a:prstGeom>
          </p:spPr>
        </p:pic>
        <p:sp>
          <p:nvSpPr>
            <p:cNvPr id="10" name="Text 4"/>
            <p:cNvSpPr/>
            <p:nvPr/>
          </p:nvSpPr>
          <p:spPr>
            <a:xfrm>
              <a:off x="5108615" y="3913703"/>
              <a:ext cx="2241947" cy="280154"/>
            </a:xfrm>
            <a:prstGeom prst="rect">
              <a:avLst/>
            </a:prstGeom>
            <a:noFill/>
            <a:ln/>
          </p:spPr>
          <p:txBody>
            <a:bodyPr wrap="none" lIns="0" tIns="0" rIns="0" bIns="0" rtlCol="0" anchor="t"/>
            <a:lstStyle/>
            <a:p>
              <a:pPr marL="0" indent="0" algn="r" rtl="1">
                <a:lnSpc>
                  <a:spcPts val="2200"/>
                </a:lnSpc>
                <a:buNone/>
              </a:pPr>
              <a:r>
                <a:rPr lang="en-US" sz="1750" dirty="0">
                  <a:solidFill>
                    <a:srgbClr val="49495A"/>
                  </a:solidFill>
                  <a:latin typeface="Alexandria" pitchFamily="34" charset="0"/>
                  <a:ea typeface="Alexandria" pitchFamily="34" charset="-122"/>
                  <a:cs typeface="Alexandria" pitchFamily="34" charset="-120"/>
                </a:rPr>
                <a:t>الرسالة</a:t>
              </a:r>
              <a:endParaRPr lang="en-US" sz="1750" dirty="0"/>
            </a:p>
          </p:txBody>
        </p:sp>
        <p:sp>
          <p:nvSpPr>
            <p:cNvPr id="11" name="Text 5"/>
            <p:cNvSpPr/>
            <p:nvPr/>
          </p:nvSpPr>
          <p:spPr>
            <a:xfrm>
              <a:off x="717352" y="4301371"/>
              <a:ext cx="6633210" cy="286822"/>
            </a:xfrm>
            <a:prstGeom prst="rect">
              <a:avLst/>
            </a:prstGeom>
            <a:noFill/>
            <a:ln/>
          </p:spPr>
          <p:txBody>
            <a:bodyPr wrap="none" lIns="0" tIns="0" rIns="0" bIns="0" rtlCol="0" anchor="t"/>
            <a:lstStyle/>
            <a:p>
              <a:pPr marL="0" indent="0" algn="r" rtl="1">
                <a:lnSpc>
                  <a:spcPts val="2250"/>
                </a:lnSpc>
                <a:buNone/>
              </a:pPr>
              <a:r>
                <a:rPr lang="en-US" sz="1400" dirty="0">
                  <a:solidFill>
                    <a:srgbClr val="49495A"/>
                  </a:solidFill>
                  <a:latin typeface="Alexandria" pitchFamily="34" charset="0"/>
                  <a:ea typeface="Alexandria" pitchFamily="34" charset="-122"/>
                  <a:cs typeface="Alexandria" pitchFamily="34" charset="-120"/>
                </a:rPr>
                <a:t>المحتوى المراد نقله</a:t>
              </a:r>
              <a:endParaRPr lang="en-US" sz="1400" dirty="0"/>
            </a:p>
          </p:txBody>
        </p:sp>
        <p:pic>
          <p:nvPicPr>
            <p:cNvPr id="12" name="Image 3" descr="preencoded.png"/>
            <p:cNvPicPr>
              <a:picLocks noChangeAspect="1"/>
            </p:cNvPicPr>
            <p:nvPr/>
          </p:nvPicPr>
          <p:blipFill>
            <a:blip r:embed="rId6"/>
            <a:stretch>
              <a:fillRect/>
            </a:stretch>
          </p:blipFill>
          <p:spPr>
            <a:xfrm>
              <a:off x="7529870" y="4810482"/>
              <a:ext cx="896779" cy="1076087"/>
            </a:xfrm>
            <a:prstGeom prst="rect">
              <a:avLst/>
            </a:prstGeom>
          </p:spPr>
        </p:pic>
        <p:sp>
          <p:nvSpPr>
            <p:cNvPr id="13" name="Text 6"/>
            <p:cNvSpPr/>
            <p:nvPr/>
          </p:nvSpPr>
          <p:spPr>
            <a:xfrm>
              <a:off x="5108615" y="4989790"/>
              <a:ext cx="2241947" cy="280154"/>
            </a:xfrm>
            <a:prstGeom prst="rect">
              <a:avLst/>
            </a:prstGeom>
            <a:noFill/>
            <a:ln/>
          </p:spPr>
          <p:txBody>
            <a:bodyPr wrap="none" lIns="0" tIns="0" rIns="0" bIns="0" rtlCol="0" anchor="t"/>
            <a:lstStyle/>
            <a:p>
              <a:pPr marL="0" indent="0" algn="r" rtl="1">
                <a:lnSpc>
                  <a:spcPts val="2200"/>
                </a:lnSpc>
                <a:buNone/>
              </a:pPr>
              <a:r>
                <a:rPr lang="en-US" sz="1750" dirty="0">
                  <a:solidFill>
                    <a:srgbClr val="49495A"/>
                  </a:solidFill>
                  <a:latin typeface="Alexandria" pitchFamily="34" charset="0"/>
                  <a:ea typeface="Alexandria" pitchFamily="34" charset="-122"/>
                  <a:cs typeface="Alexandria" pitchFamily="34" charset="-120"/>
                </a:rPr>
                <a:t>الوسيلة</a:t>
              </a:r>
              <a:endParaRPr lang="en-US" sz="1750" dirty="0"/>
            </a:p>
          </p:txBody>
        </p:sp>
        <p:sp>
          <p:nvSpPr>
            <p:cNvPr id="14" name="Text 7"/>
            <p:cNvSpPr/>
            <p:nvPr/>
          </p:nvSpPr>
          <p:spPr>
            <a:xfrm>
              <a:off x="717352" y="5377458"/>
              <a:ext cx="6633210" cy="286822"/>
            </a:xfrm>
            <a:prstGeom prst="rect">
              <a:avLst/>
            </a:prstGeom>
            <a:noFill/>
            <a:ln/>
          </p:spPr>
          <p:txBody>
            <a:bodyPr wrap="none" lIns="0" tIns="0" rIns="0" bIns="0" rtlCol="0" anchor="t"/>
            <a:lstStyle/>
            <a:p>
              <a:pPr marL="0" indent="0" algn="r" rtl="1">
                <a:lnSpc>
                  <a:spcPts val="2250"/>
                </a:lnSpc>
                <a:buNone/>
              </a:pPr>
              <a:r>
                <a:rPr lang="en-US" sz="1400" dirty="0">
                  <a:solidFill>
                    <a:srgbClr val="49495A"/>
                  </a:solidFill>
                  <a:latin typeface="Alexandria" pitchFamily="34" charset="0"/>
                  <a:ea typeface="Alexandria" pitchFamily="34" charset="-122"/>
                  <a:cs typeface="Alexandria" pitchFamily="34" charset="-120"/>
                </a:rPr>
                <a:t>قناة الاتصال</a:t>
              </a:r>
              <a:endParaRPr lang="en-US" sz="1400" dirty="0"/>
            </a:p>
          </p:txBody>
        </p:sp>
        <p:pic>
          <p:nvPicPr>
            <p:cNvPr id="15" name="Image 4" descr="preencoded.png"/>
            <p:cNvPicPr>
              <a:picLocks noChangeAspect="1"/>
            </p:cNvPicPr>
            <p:nvPr/>
          </p:nvPicPr>
          <p:blipFill>
            <a:blip r:embed="rId7"/>
            <a:stretch>
              <a:fillRect/>
            </a:stretch>
          </p:blipFill>
          <p:spPr>
            <a:xfrm>
              <a:off x="7529870" y="5886569"/>
              <a:ext cx="896779" cy="1076087"/>
            </a:xfrm>
            <a:prstGeom prst="rect">
              <a:avLst/>
            </a:prstGeom>
          </p:spPr>
        </p:pic>
        <p:sp>
          <p:nvSpPr>
            <p:cNvPr id="16" name="Text 8"/>
            <p:cNvSpPr/>
            <p:nvPr/>
          </p:nvSpPr>
          <p:spPr>
            <a:xfrm>
              <a:off x="5108615" y="6065877"/>
              <a:ext cx="2241947" cy="280154"/>
            </a:xfrm>
            <a:prstGeom prst="rect">
              <a:avLst/>
            </a:prstGeom>
            <a:noFill/>
            <a:ln/>
          </p:spPr>
          <p:txBody>
            <a:bodyPr wrap="none" lIns="0" tIns="0" rIns="0" bIns="0" rtlCol="0" anchor="t"/>
            <a:lstStyle/>
            <a:p>
              <a:pPr marL="0" indent="0" algn="r" rtl="1">
                <a:lnSpc>
                  <a:spcPts val="2200"/>
                </a:lnSpc>
                <a:buNone/>
              </a:pPr>
              <a:r>
                <a:rPr lang="en-US" sz="1750" dirty="0">
                  <a:solidFill>
                    <a:srgbClr val="49495A"/>
                  </a:solidFill>
                  <a:latin typeface="Alexandria" pitchFamily="34" charset="0"/>
                  <a:ea typeface="Alexandria" pitchFamily="34" charset="-122"/>
                  <a:cs typeface="Alexandria" pitchFamily="34" charset="-120"/>
                </a:rPr>
                <a:t>المتلقي</a:t>
              </a:r>
              <a:endParaRPr lang="en-US" sz="1750" dirty="0"/>
            </a:p>
          </p:txBody>
        </p:sp>
        <p:sp>
          <p:nvSpPr>
            <p:cNvPr id="17" name="Text 9"/>
            <p:cNvSpPr/>
            <p:nvPr/>
          </p:nvSpPr>
          <p:spPr>
            <a:xfrm>
              <a:off x="717352" y="6453545"/>
              <a:ext cx="6633210" cy="286822"/>
            </a:xfrm>
            <a:prstGeom prst="rect">
              <a:avLst/>
            </a:prstGeom>
            <a:noFill/>
            <a:ln/>
          </p:spPr>
          <p:txBody>
            <a:bodyPr wrap="none" lIns="0" tIns="0" rIns="0" bIns="0" rtlCol="0" anchor="t"/>
            <a:lstStyle/>
            <a:p>
              <a:pPr marL="0" indent="0" algn="r" rtl="1">
                <a:lnSpc>
                  <a:spcPts val="2250"/>
                </a:lnSpc>
                <a:buNone/>
              </a:pPr>
              <a:r>
                <a:rPr lang="en-US" sz="1400" dirty="0">
                  <a:solidFill>
                    <a:srgbClr val="49495A"/>
                  </a:solidFill>
                  <a:latin typeface="Alexandria" pitchFamily="34" charset="0"/>
                  <a:ea typeface="Alexandria" pitchFamily="34" charset="-122"/>
                  <a:cs typeface="Alexandria" pitchFamily="34" charset="-120"/>
                </a:rPr>
                <a:t>مستقبل الرسالة</a:t>
              </a:r>
              <a:endParaRPr lang="en-US" sz="1400" dirty="0"/>
            </a:p>
          </p:txBody>
        </p:sp>
        <p:sp>
          <p:nvSpPr>
            <p:cNvPr id="19" name="Text 10"/>
            <p:cNvSpPr/>
            <p:nvPr/>
          </p:nvSpPr>
          <p:spPr>
            <a:xfrm>
              <a:off x="717352" y="7164348"/>
              <a:ext cx="7709297" cy="573643"/>
            </a:xfrm>
            <a:prstGeom prst="rect">
              <a:avLst/>
            </a:prstGeom>
            <a:noFill/>
            <a:ln/>
          </p:spPr>
          <p:txBody>
            <a:bodyPr wrap="square" lIns="0" tIns="0" rIns="0" bIns="0" rtlCol="0" anchor="t"/>
            <a:lstStyle/>
            <a:p>
              <a:pPr marL="0" indent="0" algn="just" rtl="1">
                <a:lnSpc>
                  <a:spcPts val="2250"/>
                </a:lnSpc>
                <a:buNone/>
              </a:pPr>
              <a:r>
                <a:rPr lang="en-US" sz="1600" dirty="0">
                  <a:solidFill>
                    <a:srgbClr val="49495A"/>
                  </a:solidFill>
                  <a:latin typeface="Alexandria" pitchFamily="34" charset="0"/>
                  <a:ea typeface="Alexandria" pitchFamily="34" charset="-122"/>
                  <a:cs typeface="Alexandria" pitchFamily="34" charset="-120"/>
                </a:rPr>
                <a:t>يقوم هذا النموذج على تصور الاتصال كعملية خطية تنتقل فيها الرسائل من المرسل إلى المستقبل عبر قناة محددة، مع التركيز على وضوح الرسالة وفعاليتها.</a:t>
              </a:r>
              <a:endParaRPr lang="en-US" sz="1600" dirty="0"/>
            </a:p>
          </p:txBody>
        </p:sp>
      </p:grpSp>
    </p:spTree>
    <p:extLst>
      <p:ext uri="{BB962C8B-B14F-4D97-AF65-F5344CB8AC3E}">
        <p14:creationId xmlns:p14="http://schemas.microsoft.com/office/powerpoint/2010/main" val="1485826267"/>
      </p:ext>
    </p:extLst>
  </p:cSld>
  <p:clrMapOvr>
    <a:masterClrMapping/>
  </p:clrMapOvr>
  <p:transition spd="slow">
    <p:comb/>
  </p:transition>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332E4E2-96A4-B94B-7937-253D64B3BCE6}"/>
            </a:ext>
          </a:extLst>
        </p:cNvPr>
        <p:cNvGrpSpPr/>
        <p:nvPr/>
      </p:nvGrpSpPr>
      <p:grpSpPr>
        <a:xfrm>
          <a:off x="0" y="0"/>
          <a:ext cx="0" cy="0"/>
          <a:chOff x="0" y="0"/>
          <a:chExt cx="0" cy="0"/>
        </a:xfrm>
      </p:grpSpPr>
      <p:sp>
        <p:nvSpPr>
          <p:cNvPr id="29" name="Rectangle 28">
            <a:extLst>
              <a:ext uri="{FF2B5EF4-FFF2-40B4-BE49-F238E27FC236}">
                <a16:creationId xmlns:a16="http://schemas.microsoft.com/office/drawing/2014/main" id="{C2025423-00B0-2AC0-130D-B127FE07C078}"/>
              </a:ext>
            </a:extLst>
          </p:cNvPr>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8" name="Graphic 21">
            <a:extLst>
              <a:ext uri="{FF2B5EF4-FFF2-40B4-BE49-F238E27FC236}">
                <a16:creationId xmlns:a16="http://schemas.microsoft.com/office/drawing/2014/main" id="{776ED0BB-C7B3-54CA-7B9C-B6702A41392E}"/>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pic>
        <p:nvPicPr>
          <p:cNvPr id="2" name="Picture 1">
            <a:extLst>
              <a:ext uri="{FF2B5EF4-FFF2-40B4-BE49-F238E27FC236}">
                <a16:creationId xmlns:a16="http://schemas.microsoft.com/office/drawing/2014/main" id="{589ADFAE-A2C7-2232-03B4-A25B779F17F5}"/>
              </a:ext>
            </a:extLst>
          </p:cNvPr>
          <p:cNvPicPr>
            <a:picLocks noChangeAspect="1"/>
          </p:cNvPicPr>
          <p:nvPr/>
        </p:nvPicPr>
        <p:blipFill>
          <a:blip r:embed="rId3"/>
          <a:stretch>
            <a:fillRect/>
          </a:stretch>
        </p:blipFill>
        <p:spPr>
          <a:xfrm>
            <a:off x="9143093" y="0"/>
            <a:ext cx="3219893" cy="6858000"/>
          </a:xfrm>
          <a:prstGeom prst="rect">
            <a:avLst/>
          </a:prstGeom>
        </p:spPr>
      </p:pic>
      <p:grpSp>
        <p:nvGrpSpPr>
          <p:cNvPr id="16" name="Group 15">
            <a:extLst>
              <a:ext uri="{FF2B5EF4-FFF2-40B4-BE49-F238E27FC236}">
                <a16:creationId xmlns:a16="http://schemas.microsoft.com/office/drawing/2014/main" id="{BF63123B-A071-4D33-A44F-E759B7A771C2}"/>
              </a:ext>
            </a:extLst>
          </p:cNvPr>
          <p:cNvGrpSpPr/>
          <p:nvPr/>
        </p:nvGrpSpPr>
        <p:grpSpPr>
          <a:xfrm>
            <a:off x="379141" y="617698"/>
            <a:ext cx="8463777" cy="5960408"/>
            <a:chOff x="793790" y="912614"/>
            <a:chExt cx="7556421" cy="6404253"/>
          </a:xfrm>
        </p:grpSpPr>
        <p:sp>
          <p:nvSpPr>
            <p:cNvPr id="3" name="Text 0"/>
            <p:cNvSpPr/>
            <p:nvPr/>
          </p:nvSpPr>
          <p:spPr>
            <a:xfrm>
              <a:off x="2495312" y="912614"/>
              <a:ext cx="5854898" cy="620078"/>
            </a:xfrm>
            <a:prstGeom prst="rect">
              <a:avLst/>
            </a:prstGeom>
            <a:noFill/>
            <a:ln/>
          </p:spPr>
          <p:txBody>
            <a:bodyPr wrap="none" lIns="0" tIns="0" rIns="0" bIns="0" rtlCol="0" anchor="t"/>
            <a:lstStyle/>
            <a:p>
              <a:pPr marL="0" indent="0" algn="just" rtl="1">
                <a:lnSpc>
                  <a:spcPts val="4850"/>
                </a:lnSpc>
                <a:buNone/>
              </a:pPr>
              <a:r>
                <a:rPr lang="en-US" sz="3200" dirty="0">
                  <a:solidFill>
                    <a:srgbClr val="403CCF"/>
                  </a:solidFill>
                  <a:latin typeface="Alexandria" pitchFamily="34" charset="0"/>
                  <a:ea typeface="Alexandria" pitchFamily="34" charset="-122"/>
                  <a:cs typeface="Alexandria" pitchFamily="34" charset="-120"/>
                </a:rPr>
                <a:t>خصائص النموذج التقليدي</a:t>
              </a:r>
              <a:endParaRPr lang="en-US" sz="3200" dirty="0"/>
            </a:p>
          </p:txBody>
        </p:sp>
        <p:sp>
          <p:nvSpPr>
            <p:cNvPr id="4" name="Shape 1"/>
            <p:cNvSpPr/>
            <p:nvPr/>
          </p:nvSpPr>
          <p:spPr>
            <a:xfrm>
              <a:off x="793790" y="1830348"/>
              <a:ext cx="7556421" cy="1461016"/>
            </a:xfrm>
            <a:prstGeom prst="roundRect">
              <a:avLst>
                <a:gd name="adj" fmla="val 2038"/>
              </a:avLst>
            </a:prstGeom>
            <a:solidFill>
              <a:srgbClr val="403CCF"/>
            </a:solidFill>
            <a:ln/>
          </p:spPr>
          <p:txBody>
            <a:bodyPr/>
            <a:lstStyle/>
            <a:p>
              <a:pPr algn="just"/>
              <a:endParaRPr lang="en-US"/>
            </a:p>
          </p:txBody>
        </p:sp>
        <p:sp>
          <p:nvSpPr>
            <p:cNvPr id="5" name="Text 2"/>
            <p:cNvSpPr/>
            <p:nvPr/>
          </p:nvSpPr>
          <p:spPr>
            <a:xfrm>
              <a:off x="5670947" y="2028706"/>
              <a:ext cx="2480905" cy="310158"/>
            </a:xfrm>
            <a:prstGeom prst="rect">
              <a:avLst/>
            </a:prstGeom>
            <a:noFill/>
            <a:ln/>
          </p:spPr>
          <p:txBody>
            <a:bodyPr wrap="none" lIns="0" tIns="0" rIns="0" bIns="0" rtlCol="0" anchor="t"/>
            <a:lstStyle/>
            <a:p>
              <a:pPr marL="0" indent="0" algn="just" rtl="1">
                <a:lnSpc>
                  <a:spcPts val="2400"/>
                </a:lnSpc>
                <a:buNone/>
              </a:pPr>
              <a:r>
                <a:rPr lang="en-US" sz="1950" dirty="0">
                  <a:solidFill>
                    <a:srgbClr val="FFFFFF"/>
                  </a:solidFill>
                  <a:latin typeface="Alexandria" pitchFamily="34" charset="0"/>
                  <a:ea typeface="Alexandria" pitchFamily="34" charset="-122"/>
                  <a:cs typeface="Alexandria" pitchFamily="34" charset="-120"/>
                </a:rPr>
                <a:t>التسلسل الهرمي</a:t>
              </a:r>
              <a:endParaRPr lang="en-US" sz="1950" dirty="0"/>
            </a:p>
          </p:txBody>
        </p:sp>
        <p:sp>
          <p:nvSpPr>
            <p:cNvPr id="6" name="Text 3"/>
            <p:cNvSpPr/>
            <p:nvPr/>
          </p:nvSpPr>
          <p:spPr>
            <a:xfrm>
              <a:off x="992148" y="2457926"/>
              <a:ext cx="7159704" cy="635079"/>
            </a:xfrm>
            <a:prstGeom prst="rect">
              <a:avLst/>
            </a:prstGeom>
            <a:noFill/>
            <a:ln/>
          </p:spPr>
          <p:txBody>
            <a:bodyPr wrap="square" lIns="0" tIns="0" rIns="0" bIns="0" rtlCol="0" anchor="t"/>
            <a:lstStyle/>
            <a:p>
              <a:pPr marL="0" indent="0" algn="just" rtl="1">
                <a:lnSpc>
                  <a:spcPts val="2500"/>
                </a:lnSpc>
                <a:buNone/>
              </a:pPr>
              <a:r>
                <a:rPr lang="en-US" sz="1550" dirty="0">
                  <a:solidFill>
                    <a:srgbClr val="FFFFFF"/>
                  </a:solidFill>
                  <a:latin typeface="Alexandria" pitchFamily="34" charset="0"/>
                  <a:ea typeface="Alexandria" pitchFamily="34" charset="-122"/>
                  <a:cs typeface="Alexandria" pitchFamily="34" charset="-120"/>
                </a:rPr>
                <a:t>هيكل تسلسلي واضح للسلطة والتوجيه مع ترتيب محدد للأقسام والأدوار والمسؤوليات</a:t>
              </a:r>
              <a:endParaRPr lang="en-US" sz="1550" dirty="0"/>
            </a:p>
          </p:txBody>
        </p:sp>
        <p:sp>
          <p:nvSpPr>
            <p:cNvPr id="7" name="Shape 4"/>
            <p:cNvSpPr/>
            <p:nvPr/>
          </p:nvSpPr>
          <p:spPr>
            <a:xfrm>
              <a:off x="793790" y="3489722"/>
              <a:ext cx="7556421" cy="1143476"/>
            </a:xfrm>
            <a:prstGeom prst="roundRect">
              <a:avLst>
                <a:gd name="adj" fmla="val 2604"/>
              </a:avLst>
            </a:prstGeom>
            <a:solidFill>
              <a:srgbClr val="403CCF"/>
            </a:solidFill>
            <a:ln/>
          </p:spPr>
          <p:txBody>
            <a:bodyPr/>
            <a:lstStyle/>
            <a:p>
              <a:pPr algn="just"/>
              <a:endParaRPr lang="en-US"/>
            </a:p>
          </p:txBody>
        </p:sp>
        <p:sp>
          <p:nvSpPr>
            <p:cNvPr id="9" name="Text 5"/>
            <p:cNvSpPr/>
            <p:nvPr/>
          </p:nvSpPr>
          <p:spPr>
            <a:xfrm>
              <a:off x="4828461" y="3688080"/>
              <a:ext cx="3323392" cy="310158"/>
            </a:xfrm>
            <a:prstGeom prst="rect">
              <a:avLst/>
            </a:prstGeom>
            <a:noFill/>
            <a:ln/>
          </p:spPr>
          <p:txBody>
            <a:bodyPr wrap="none" lIns="0" tIns="0" rIns="0" bIns="0" rtlCol="0" anchor="t"/>
            <a:lstStyle/>
            <a:p>
              <a:pPr marL="0" indent="0" algn="just" rtl="1">
                <a:lnSpc>
                  <a:spcPts val="2400"/>
                </a:lnSpc>
                <a:buNone/>
              </a:pPr>
              <a:r>
                <a:rPr lang="en-US" sz="1950" dirty="0">
                  <a:solidFill>
                    <a:srgbClr val="FFFFFF"/>
                  </a:solidFill>
                  <a:latin typeface="Alexandria" pitchFamily="34" charset="0"/>
                  <a:ea typeface="Alexandria" pitchFamily="34" charset="-122"/>
                  <a:cs typeface="Alexandria" pitchFamily="34" charset="-120"/>
                </a:rPr>
                <a:t>الاتصال من الأعلى إلى الأسفل</a:t>
              </a:r>
              <a:endParaRPr lang="en-US" sz="1950" dirty="0"/>
            </a:p>
          </p:txBody>
        </p:sp>
        <p:sp>
          <p:nvSpPr>
            <p:cNvPr id="10" name="Text 6"/>
            <p:cNvSpPr/>
            <p:nvPr/>
          </p:nvSpPr>
          <p:spPr>
            <a:xfrm>
              <a:off x="992148" y="4117300"/>
              <a:ext cx="7159704" cy="317540"/>
            </a:xfrm>
            <a:prstGeom prst="rect">
              <a:avLst/>
            </a:prstGeom>
            <a:noFill/>
            <a:ln/>
          </p:spPr>
          <p:txBody>
            <a:bodyPr wrap="none" lIns="0" tIns="0" rIns="0" bIns="0" rtlCol="0" anchor="t"/>
            <a:lstStyle/>
            <a:p>
              <a:pPr marL="0" indent="0" algn="just" rtl="1">
                <a:lnSpc>
                  <a:spcPts val="2500"/>
                </a:lnSpc>
                <a:buNone/>
              </a:pPr>
              <a:r>
                <a:rPr lang="en-US" sz="1550" dirty="0">
                  <a:solidFill>
                    <a:srgbClr val="FFFFFF"/>
                  </a:solidFill>
                  <a:latin typeface="Alexandria" pitchFamily="34" charset="0"/>
                  <a:ea typeface="Alexandria" pitchFamily="34" charset="-122"/>
                  <a:cs typeface="Alexandria" pitchFamily="34" charset="-120"/>
                </a:rPr>
                <a:t>ينطلق الاتصال من المستوى الإداري الأعلى إلى المستويات الأدنى</a:t>
              </a:r>
              <a:endParaRPr lang="en-US" sz="1550" dirty="0"/>
            </a:p>
          </p:txBody>
        </p:sp>
        <p:sp>
          <p:nvSpPr>
            <p:cNvPr id="11" name="Shape 7"/>
            <p:cNvSpPr/>
            <p:nvPr/>
          </p:nvSpPr>
          <p:spPr>
            <a:xfrm>
              <a:off x="793790" y="4831556"/>
              <a:ext cx="7556421" cy="1143476"/>
            </a:xfrm>
            <a:prstGeom prst="roundRect">
              <a:avLst>
                <a:gd name="adj" fmla="val 2604"/>
              </a:avLst>
            </a:prstGeom>
            <a:solidFill>
              <a:srgbClr val="403CCF"/>
            </a:solidFill>
            <a:ln/>
          </p:spPr>
          <p:txBody>
            <a:bodyPr/>
            <a:lstStyle/>
            <a:p>
              <a:pPr algn="just"/>
              <a:endParaRPr lang="en-US"/>
            </a:p>
          </p:txBody>
        </p:sp>
        <p:sp>
          <p:nvSpPr>
            <p:cNvPr id="12" name="Text 8"/>
            <p:cNvSpPr/>
            <p:nvPr/>
          </p:nvSpPr>
          <p:spPr>
            <a:xfrm>
              <a:off x="5670947" y="5029914"/>
              <a:ext cx="2480905" cy="310158"/>
            </a:xfrm>
            <a:prstGeom prst="rect">
              <a:avLst/>
            </a:prstGeom>
            <a:noFill/>
            <a:ln/>
          </p:spPr>
          <p:txBody>
            <a:bodyPr wrap="none" lIns="0" tIns="0" rIns="0" bIns="0" rtlCol="0" anchor="t"/>
            <a:lstStyle/>
            <a:p>
              <a:pPr marL="0" indent="0" algn="just" rtl="1">
                <a:lnSpc>
                  <a:spcPts val="2400"/>
                </a:lnSpc>
                <a:buNone/>
              </a:pPr>
              <a:r>
                <a:rPr lang="en-US" sz="1950" dirty="0">
                  <a:solidFill>
                    <a:srgbClr val="FFFFFF"/>
                  </a:solidFill>
                  <a:latin typeface="Alexandria" pitchFamily="34" charset="0"/>
                  <a:ea typeface="Alexandria" pitchFamily="34" charset="-122"/>
                  <a:cs typeface="Alexandria" pitchFamily="34" charset="-120"/>
                </a:rPr>
                <a:t>الرسمية والتوثيق</a:t>
              </a:r>
              <a:endParaRPr lang="en-US" sz="1950" dirty="0"/>
            </a:p>
          </p:txBody>
        </p:sp>
        <p:sp>
          <p:nvSpPr>
            <p:cNvPr id="13" name="Text 9"/>
            <p:cNvSpPr/>
            <p:nvPr/>
          </p:nvSpPr>
          <p:spPr>
            <a:xfrm>
              <a:off x="992148" y="5459135"/>
              <a:ext cx="7159704" cy="317540"/>
            </a:xfrm>
            <a:prstGeom prst="rect">
              <a:avLst/>
            </a:prstGeom>
            <a:noFill/>
            <a:ln/>
          </p:spPr>
          <p:txBody>
            <a:bodyPr wrap="none" lIns="0" tIns="0" rIns="0" bIns="0" rtlCol="0" anchor="t"/>
            <a:lstStyle/>
            <a:p>
              <a:pPr marL="0" indent="0" algn="just" rtl="1">
                <a:lnSpc>
                  <a:spcPts val="2500"/>
                </a:lnSpc>
                <a:buNone/>
              </a:pPr>
              <a:r>
                <a:rPr lang="en-US" sz="1550" dirty="0">
                  <a:solidFill>
                    <a:srgbClr val="FFFFFF"/>
                  </a:solidFill>
                  <a:latin typeface="Alexandria" pitchFamily="34" charset="0"/>
                  <a:ea typeface="Alexandria" pitchFamily="34" charset="-122"/>
                  <a:cs typeface="Alexandria" pitchFamily="34" charset="-120"/>
                </a:rPr>
                <a:t>استخدام الرسائل الكتابية والتقارير والوثائق الرسمية</a:t>
              </a:r>
              <a:endParaRPr lang="en-US" sz="1550" dirty="0"/>
            </a:p>
          </p:txBody>
        </p:sp>
        <p:sp>
          <p:nvSpPr>
            <p:cNvPr id="14" name="Shape 10"/>
            <p:cNvSpPr/>
            <p:nvPr/>
          </p:nvSpPr>
          <p:spPr>
            <a:xfrm>
              <a:off x="793790" y="6173391"/>
              <a:ext cx="7556421" cy="1143476"/>
            </a:xfrm>
            <a:prstGeom prst="roundRect">
              <a:avLst>
                <a:gd name="adj" fmla="val 2604"/>
              </a:avLst>
            </a:prstGeom>
            <a:solidFill>
              <a:srgbClr val="403CCF"/>
            </a:solidFill>
            <a:ln/>
          </p:spPr>
          <p:txBody>
            <a:bodyPr/>
            <a:lstStyle/>
            <a:p>
              <a:pPr algn="just"/>
              <a:endParaRPr lang="en-US"/>
            </a:p>
          </p:txBody>
        </p:sp>
        <p:sp>
          <p:nvSpPr>
            <p:cNvPr id="15" name="Text 11"/>
            <p:cNvSpPr/>
            <p:nvPr/>
          </p:nvSpPr>
          <p:spPr>
            <a:xfrm>
              <a:off x="5670947" y="6371749"/>
              <a:ext cx="2480905" cy="310158"/>
            </a:xfrm>
            <a:prstGeom prst="rect">
              <a:avLst/>
            </a:prstGeom>
            <a:noFill/>
            <a:ln/>
          </p:spPr>
          <p:txBody>
            <a:bodyPr wrap="none" lIns="0" tIns="0" rIns="0" bIns="0" rtlCol="0" anchor="t"/>
            <a:lstStyle/>
            <a:p>
              <a:pPr marL="0" indent="0" algn="just" rtl="1">
                <a:lnSpc>
                  <a:spcPts val="2400"/>
                </a:lnSpc>
                <a:buNone/>
              </a:pPr>
              <a:r>
                <a:rPr lang="en-US" sz="1950" dirty="0">
                  <a:solidFill>
                    <a:srgbClr val="FFFFFF"/>
                  </a:solidFill>
                  <a:latin typeface="Alexandria" pitchFamily="34" charset="0"/>
                  <a:ea typeface="Alexandria" pitchFamily="34" charset="-122"/>
                  <a:cs typeface="Alexandria" pitchFamily="34" charset="-120"/>
                </a:rPr>
                <a:t>التوجيه والتحكم</a:t>
              </a:r>
              <a:endParaRPr lang="en-US" sz="1950" dirty="0"/>
            </a:p>
          </p:txBody>
        </p:sp>
        <p:sp>
          <p:nvSpPr>
            <p:cNvPr id="17" name="Text 12"/>
            <p:cNvSpPr/>
            <p:nvPr/>
          </p:nvSpPr>
          <p:spPr>
            <a:xfrm>
              <a:off x="992148" y="6800969"/>
              <a:ext cx="7159704" cy="317540"/>
            </a:xfrm>
            <a:prstGeom prst="rect">
              <a:avLst/>
            </a:prstGeom>
            <a:noFill/>
            <a:ln/>
          </p:spPr>
          <p:txBody>
            <a:bodyPr wrap="none" lIns="0" tIns="0" rIns="0" bIns="0" rtlCol="0" anchor="t"/>
            <a:lstStyle/>
            <a:p>
              <a:pPr marL="0" indent="0" algn="just" rtl="1">
                <a:lnSpc>
                  <a:spcPts val="2500"/>
                </a:lnSpc>
                <a:buNone/>
              </a:pPr>
              <a:r>
                <a:rPr lang="en-US" sz="1550" dirty="0">
                  <a:solidFill>
                    <a:srgbClr val="FFFFFF"/>
                  </a:solidFill>
                  <a:latin typeface="Alexandria" pitchFamily="34" charset="0"/>
                  <a:ea typeface="Alexandria" pitchFamily="34" charset="-122"/>
                  <a:cs typeface="Alexandria" pitchFamily="34" charset="-120"/>
                </a:rPr>
                <a:t>التحكم والتوجيه من قبل الإدارة والمديرين</a:t>
              </a:r>
              <a:endParaRPr lang="en-US" sz="1550" dirty="0"/>
            </a:p>
          </p:txBody>
        </p:sp>
      </p:grpSp>
    </p:spTree>
    <p:extLst>
      <p:ext uri="{BB962C8B-B14F-4D97-AF65-F5344CB8AC3E}">
        <p14:creationId xmlns:p14="http://schemas.microsoft.com/office/powerpoint/2010/main" val="3720729721"/>
      </p:ext>
    </p:extLst>
  </p:cSld>
  <p:clrMapOvr>
    <a:masterClrMapping/>
  </p:clrMapOvr>
  <p:transition spd="slow">
    <p:comb/>
  </p:transition>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A8F5EEF-1498-2250-5B77-0CC489B9BC16}"/>
            </a:ext>
          </a:extLst>
        </p:cNvPr>
        <p:cNvGrpSpPr/>
        <p:nvPr/>
      </p:nvGrpSpPr>
      <p:grpSpPr>
        <a:xfrm>
          <a:off x="0" y="0"/>
          <a:ext cx="0" cy="0"/>
          <a:chOff x="0" y="0"/>
          <a:chExt cx="0" cy="0"/>
        </a:xfrm>
      </p:grpSpPr>
      <p:sp>
        <p:nvSpPr>
          <p:cNvPr id="29" name="Rectangle 28">
            <a:extLst>
              <a:ext uri="{FF2B5EF4-FFF2-40B4-BE49-F238E27FC236}">
                <a16:creationId xmlns:a16="http://schemas.microsoft.com/office/drawing/2014/main" id="{4B69DC6D-FF1A-9512-FF55-BE58C24773D3}"/>
              </a:ext>
            </a:extLst>
          </p:cNvPr>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8" name="Graphic 21">
            <a:extLst>
              <a:ext uri="{FF2B5EF4-FFF2-40B4-BE49-F238E27FC236}">
                <a16:creationId xmlns:a16="http://schemas.microsoft.com/office/drawing/2014/main" id="{8072F1D0-364E-995F-2DEC-337ADFCF40E8}"/>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pic>
        <p:nvPicPr>
          <p:cNvPr id="5" name="Picture 4">
            <a:extLst>
              <a:ext uri="{FF2B5EF4-FFF2-40B4-BE49-F238E27FC236}">
                <a16:creationId xmlns:a16="http://schemas.microsoft.com/office/drawing/2014/main" id="{44A1ACE2-C7F6-C85D-DD44-B1578795E534}"/>
              </a:ext>
            </a:extLst>
          </p:cNvPr>
          <p:cNvPicPr>
            <a:picLocks noChangeAspect="1"/>
          </p:cNvPicPr>
          <p:nvPr/>
        </p:nvPicPr>
        <p:blipFill>
          <a:blip r:embed="rId3"/>
          <a:stretch>
            <a:fillRect/>
          </a:stretch>
        </p:blipFill>
        <p:spPr>
          <a:xfrm>
            <a:off x="9143093" y="0"/>
            <a:ext cx="3048907" cy="6858000"/>
          </a:xfrm>
          <a:prstGeom prst="rect">
            <a:avLst/>
          </a:prstGeom>
        </p:spPr>
      </p:pic>
      <p:grpSp>
        <p:nvGrpSpPr>
          <p:cNvPr id="11" name="Group 10">
            <a:extLst>
              <a:ext uri="{FF2B5EF4-FFF2-40B4-BE49-F238E27FC236}">
                <a16:creationId xmlns:a16="http://schemas.microsoft.com/office/drawing/2014/main" id="{B7D3D180-1D23-FD26-8A7C-102FD4774C26}"/>
              </a:ext>
            </a:extLst>
          </p:cNvPr>
          <p:cNvGrpSpPr/>
          <p:nvPr/>
        </p:nvGrpSpPr>
        <p:grpSpPr>
          <a:xfrm>
            <a:off x="880946" y="763496"/>
            <a:ext cx="8023477" cy="5504394"/>
            <a:chOff x="6280190" y="1990130"/>
            <a:chExt cx="7571422" cy="4249221"/>
          </a:xfrm>
        </p:grpSpPr>
        <p:sp>
          <p:nvSpPr>
            <p:cNvPr id="7" name="Text 0"/>
            <p:cNvSpPr/>
            <p:nvPr/>
          </p:nvSpPr>
          <p:spPr>
            <a:xfrm>
              <a:off x="6674406" y="1990130"/>
              <a:ext cx="7162205" cy="620078"/>
            </a:xfrm>
            <a:prstGeom prst="rect">
              <a:avLst/>
            </a:prstGeom>
            <a:noFill/>
            <a:ln/>
          </p:spPr>
          <p:txBody>
            <a:bodyPr wrap="none" lIns="0" tIns="0" rIns="0" bIns="0" rtlCol="0" anchor="t"/>
            <a:lstStyle/>
            <a:p>
              <a:pPr marL="0" indent="0" algn="just" rtl="1">
                <a:lnSpc>
                  <a:spcPts val="4850"/>
                </a:lnSpc>
                <a:buNone/>
              </a:pPr>
              <a:r>
                <a:rPr lang="en-US" sz="3200" dirty="0">
                  <a:solidFill>
                    <a:srgbClr val="403CCF"/>
                  </a:solidFill>
                  <a:latin typeface="Alexandria" pitchFamily="34" charset="0"/>
                  <a:ea typeface="Alexandria" pitchFamily="34" charset="-122"/>
                  <a:cs typeface="Alexandria" pitchFamily="34" charset="-120"/>
                </a:rPr>
                <a:t>سمات إضافية للنموذج التقليدي</a:t>
              </a:r>
              <a:endParaRPr lang="en-US" sz="3200" dirty="0"/>
            </a:p>
          </p:txBody>
        </p:sp>
        <p:sp>
          <p:nvSpPr>
            <p:cNvPr id="9" name="Text 1"/>
            <p:cNvSpPr/>
            <p:nvPr/>
          </p:nvSpPr>
          <p:spPr>
            <a:xfrm>
              <a:off x="6280190" y="3106222"/>
              <a:ext cx="2169200" cy="310158"/>
            </a:xfrm>
            <a:prstGeom prst="rect">
              <a:avLst/>
            </a:prstGeom>
            <a:noFill/>
            <a:ln/>
          </p:spPr>
          <p:txBody>
            <a:bodyPr wrap="none" lIns="0" tIns="0" rIns="0" bIns="0" rtlCol="0" anchor="t"/>
            <a:lstStyle/>
            <a:p>
              <a:pPr marL="0" indent="0" algn="just" rtl="1">
                <a:lnSpc>
                  <a:spcPts val="2400"/>
                </a:lnSpc>
                <a:buNone/>
              </a:pPr>
              <a:r>
                <a:rPr lang="en-US" sz="2000" dirty="0">
                  <a:solidFill>
                    <a:srgbClr val="403CCF"/>
                  </a:solidFill>
                  <a:latin typeface="Alexandria" pitchFamily="34" charset="0"/>
                  <a:ea typeface="Alexandria" pitchFamily="34" charset="-122"/>
                  <a:cs typeface="Alexandria" pitchFamily="34" charset="-120"/>
                </a:rPr>
                <a:t>التفاعل المحدود</a:t>
              </a:r>
              <a:endParaRPr lang="en-US" sz="2000" dirty="0"/>
            </a:p>
          </p:txBody>
        </p:sp>
        <p:sp>
          <p:nvSpPr>
            <p:cNvPr id="12" name="Text 2"/>
            <p:cNvSpPr/>
            <p:nvPr/>
          </p:nvSpPr>
          <p:spPr>
            <a:xfrm>
              <a:off x="6280190" y="3614738"/>
              <a:ext cx="2169200" cy="1587698"/>
            </a:xfrm>
            <a:prstGeom prst="rect">
              <a:avLst/>
            </a:prstGeom>
            <a:noFill/>
            <a:ln/>
          </p:spPr>
          <p:txBody>
            <a:bodyPr wrap="square" lIns="0" tIns="0" rIns="0" bIns="0" rtlCol="0" anchor="t"/>
            <a:lstStyle/>
            <a:p>
              <a:pPr marL="0" indent="0" algn="just" rtl="1">
                <a:lnSpc>
                  <a:spcPts val="2500"/>
                </a:lnSpc>
                <a:buNone/>
              </a:pPr>
              <a:r>
                <a:rPr lang="en-US" sz="1600" dirty="0">
                  <a:solidFill>
                    <a:srgbClr val="49495A"/>
                  </a:solidFill>
                  <a:latin typeface="Alexandria" pitchFamily="34" charset="0"/>
                  <a:ea typeface="Alexandria" pitchFamily="34" charset="-122"/>
                  <a:cs typeface="Alexandria" pitchFamily="34" charset="-120"/>
                </a:rPr>
                <a:t>التركيز على الاتصال الشخصي بين المديرين والمرؤوسين مع تفاعل محدود بين أعضاء المؤسسة</a:t>
              </a:r>
              <a:endParaRPr lang="en-US" sz="1600" dirty="0"/>
            </a:p>
          </p:txBody>
        </p:sp>
        <p:sp>
          <p:nvSpPr>
            <p:cNvPr id="13" name="Text 3"/>
            <p:cNvSpPr/>
            <p:nvPr/>
          </p:nvSpPr>
          <p:spPr>
            <a:xfrm>
              <a:off x="8941118" y="3106222"/>
              <a:ext cx="2169200" cy="310158"/>
            </a:xfrm>
            <a:prstGeom prst="rect">
              <a:avLst/>
            </a:prstGeom>
            <a:noFill/>
            <a:ln/>
          </p:spPr>
          <p:txBody>
            <a:bodyPr wrap="none" lIns="0" tIns="0" rIns="0" bIns="0" rtlCol="0" anchor="t"/>
            <a:lstStyle/>
            <a:p>
              <a:pPr marL="0" indent="0" algn="just" rtl="1">
                <a:lnSpc>
                  <a:spcPts val="2400"/>
                </a:lnSpc>
                <a:buNone/>
              </a:pPr>
              <a:r>
                <a:rPr lang="en-US" sz="2000" dirty="0">
                  <a:solidFill>
                    <a:srgbClr val="403CCF"/>
                  </a:solidFill>
                  <a:latin typeface="Alexandria" pitchFamily="34" charset="0"/>
                  <a:ea typeface="Alexandria" pitchFamily="34" charset="-122"/>
                  <a:cs typeface="Alexandria" pitchFamily="34" charset="-120"/>
                </a:rPr>
                <a:t>الخصوصية والسرية</a:t>
              </a:r>
              <a:endParaRPr lang="en-US" sz="2000" dirty="0"/>
            </a:p>
          </p:txBody>
        </p:sp>
        <p:sp>
          <p:nvSpPr>
            <p:cNvPr id="14" name="Text 4"/>
            <p:cNvSpPr/>
            <p:nvPr/>
          </p:nvSpPr>
          <p:spPr>
            <a:xfrm>
              <a:off x="8941118" y="3614738"/>
              <a:ext cx="2169200" cy="1270159"/>
            </a:xfrm>
            <a:prstGeom prst="rect">
              <a:avLst/>
            </a:prstGeom>
            <a:noFill/>
            <a:ln/>
          </p:spPr>
          <p:txBody>
            <a:bodyPr wrap="square" lIns="0" tIns="0" rIns="0" bIns="0" rtlCol="0" anchor="t"/>
            <a:lstStyle/>
            <a:p>
              <a:pPr marL="0" indent="0" algn="just" rtl="1">
                <a:lnSpc>
                  <a:spcPts val="2500"/>
                </a:lnSpc>
                <a:buNone/>
              </a:pPr>
              <a:r>
                <a:rPr lang="en-US" sz="1600" dirty="0">
                  <a:solidFill>
                    <a:srgbClr val="49495A"/>
                  </a:solidFill>
                  <a:latin typeface="Alexandria" pitchFamily="34" charset="0"/>
                  <a:ea typeface="Alexandria" pitchFamily="34" charset="-122"/>
                  <a:cs typeface="Alexandria" pitchFamily="34" charset="-120"/>
                </a:rPr>
                <a:t>قيود على نقل المعلومات خارج الدوائر الرسمية مع الحفاظ على السرية</a:t>
              </a:r>
              <a:endParaRPr lang="en-US" sz="1600" dirty="0"/>
            </a:p>
          </p:txBody>
        </p:sp>
        <p:sp>
          <p:nvSpPr>
            <p:cNvPr id="15" name="Text 5"/>
            <p:cNvSpPr/>
            <p:nvPr/>
          </p:nvSpPr>
          <p:spPr>
            <a:xfrm>
              <a:off x="11602045" y="3106222"/>
              <a:ext cx="2249567" cy="310158"/>
            </a:xfrm>
            <a:prstGeom prst="rect">
              <a:avLst/>
            </a:prstGeom>
            <a:noFill/>
            <a:ln/>
          </p:spPr>
          <p:txBody>
            <a:bodyPr wrap="none" lIns="0" tIns="0" rIns="0" bIns="0" rtlCol="0" anchor="t"/>
            <a:lstStyle/>
            <a:p>
              <a:pPr marL="0" indent="0" algn="just" rtl="1">
                <a:lnSpc>
                  <a:spcPts val="2400"/>
                </a:lnSpc>
                <a:buNone/>
              </a:pPr>
              <a:r>
                <a:rPr lang="en-US" sz="2000" dirty="0">
                  <a:solidFill>
                    <a:srgbClr val="403CCF"/>
                  </a:solidFill>
                  <a:latin typeface="Alexandria" pitchFamily="34" charset="0"/>
                  <a:ea typeface="Alexandria" pitchFamily="34" charset="-122"/>
                  <a:cs typeface="Alexandria" pitchFamily="34" charset="-120"/>
                </a:rPr>
                <a:t>التركيز على المهام</a:t>
              </a:r>
              <a:endParaRPr lang="en-US" sz="2000" dirty="0"/>
            </a:p>
          </p:txBody>
        </p:sp>
        <p:sp>
          <p:nvSpPr>
            <p:cNvPr id="16" name="Text 6"/>
            <p:cNvSpPr/>
            <p:nvPr/>
          </p:nvSpPr>
          <p:spPr>
            <a:xfrm>
              <a:off x="11602045" y="3614738"/>
              <a:ext cx="2249567" cy="1270159"/>
            </a:xfrm>
            <a:prstGeom prst="rect">
              <a:avLst/>
            </a:prstGeom>
            <a:noFill/>
            <a:ln/>
          </p:spPr>
          <p:txBody>
            <a:bodyPr wrap="square" lIns="0" tIns="0" rIns="0" bIns="0" rtlCol="0" anchor="t"/>
            <a:lstStyle/>
            <a:p>
              <a:pPr marL="0" indent="0" algn="just" rtl="1">
                <a:lnSpc>
                  <a:spcPts val="2500"/>
                </a:lnSpc>
                <a:buNone/>
              </a:pPr>
              <a:r>
                <a:rPr lang="en-US" sz="1600" dirty="0">
                  <a:solidFill>
                    <a:srgbClr val="49495A"/>
                  </a:solidFill>
                  <a:latin typeface="Alexandria" pitchFamily="34" charset="0"/>
                  <a:ea typeface="Alexandria" pitchFamily="34" charset="-122"/>
                  <a:cs typeface="Alexandria" pitchFamily="34" charset="-120"/>
                </a:rPr>
                <a:t>أداء المهام والواجبات بشكل فعال دون الاهتمام الكبير بالثقافة والتفاعل الاجتماعي</a:t>
              </a:r>
              <a:endParaRPr lang="en-US" sz="1600" dirty="0"/>
            </a:p>
          </p:txBody>
        </p:sp>
        <p:sp>
          <p:nvSpPr>
            <p:cNvPr id="20" name="Text 7"/>
            <p:cNvSpPr/>
            <p:nvPr/>
          </p:nvSpPr>
          <p:spPr>
            <a:xfrm>
              <a:off x="6280190" y="5604272"/>
              <a:ext cx="7556421" cy="635079"/>
            </a:xfrm>
            <a:prstGeom prst="rect">
              <a:avLst/>
            </a:prstGeom>
            <a:noFill/>
            <a:ln/>
          </p:spPr>
          <p:txBody>
            <a:bodyPr wrap="square" lIns="0" tIns="0" rIns="0" bIns="0" rtlCol="0" anchor="t"/>
            <a:lstStyle/>
            <a:p>
              <a:pPr marL="0" indent="0" algn="just" rtl="1">
                <a:lnSpc>
                  <a:spcPts val="2500"/>
                </a:lnSpc>
                <a:buNone/>
              </a:pPr>
              <a:r>
                <a:rPr lang="en-US" sz="1600" dirty="0">
                  <a:solidFill>
                    <a:srgbClr val="49495A"/>
                  </a:solidFill>
                  <a:latin typeface="Alexandria" pitchFamily="34" charset="0"/>
                  <a:ea typeface="Alexandria" pitchFamily="34" charset="-122"/>
                  <a:cs typeface="Alexandria" pitchFamily="34" charset="-120"/>
                </a:rPr>
                <a:t>على الرغم من فعالية النموذج التقليدي لسنوات عديدة، فقد تم تطويره وتحسينه بشكل كبير مع التقدم التكنولوجي والتغيرات في طبيعة العمل والاتصالات الحديثة.</a:t>
              </a:r>
              <a:endParaRPr lang="en-US" sz="1600" dirty="0"/>
            </a:p>
          </p:txBody>
        </p:sp>
      </p:grpSp>
    </p:spTree>
    <p:extLst>
      <p:ext uri="{BB962C8B-B14F-4D97-AF65-F5344CB8AC3E}">
        <p14:creationId xmlns:p14="http://schemas.microsoft.com/office/powerpoint/2010/main" val="2499358595"/>
      </p:ext>
    </p:extLst>
  </p:cSld>
  <p:clrMapOvr>
    <a:masterClrMapping/>
  </p:clrMapOvr>
  <p:transition spd="slow">
    <p:comb/>
  </p:transition>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345306"/>
            <a:ext cx="10812720" cy="471060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4307972" y="691516"/>
            <a:ext cx="3902032" cy="400110"/>
          </a:xfrm>
          <a:prstGeom prst="rect">
            <a:avLst/>
          </a:prstGeom>
          <a:noFill/>
        </p:spPr>
        <p:txBody>
          <a:bodyPr wrap="square" rtlCol="0">
            <a:spAutoFit/>
          </a:bodyPr>
          <a:lstStyle/>
          <a:p>
            <a:pPr algn="ctr"/>
            <a:r>
              <a:rPr lang="ar-EG" sz="2000" b="1">
                <a:solidFill>
                  <a:srgbClr val="4472C4"/>
                </a:solidFill>
                <a:latin typeface="Alexandria" pitchFamily="2" charset="-78"/>
                <a:cs typeface="Alexandria" pitchFamily="2" charset="-78"/>
              </a:rPr>
              <a:t>نموذج الاتصال الرمزي</a:t>
            </a:r>
            <a:endParaRPr lang="ar-EG" sz="2000" b="1" dirty="0">
              <a:solidFill>
                <a:srgbClr val="4472C4"/>
              </a:solidFill>
              <a:latin typeface="Alexandria" pitchFamily="2" charset="-78"/>
              <a:cs typeface="Alexandria" pitchFamily="2" charset="-78"/>
            </a:endParaRPr>
          </a:p>
        </p:txBody>
      </p:sp>
      <p:sp>
        <p:nvSpPr>
          <p:cNvPr id="5" name="Rectangle 4"/>
          <p:cNvSpPr/>
          <p:nvPr/>
        </p:nvSpPr>
        <p:spPr>
          <a:xfrm>
            <a:off x="968331" y="386863"/>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208947" y="522239"/>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120860" y="727792"/>
            <a:ext cx="966228" cy="923330"/>
          </a:xfrm>
          <a:prstGeom prst="rect">
            <a:avLst/>
          </a:prstGeom>
          <a:noFill/>
        </p:spPr>
        <p:txBody>
          <a:bodyPr wrap="square" rtlCol="0">
            <a:spAutoFit/>
          </a:bodyPr>
          <a:lstStyle/>
          <a:p>
            <a:pPr algn="ctr"/>
            <a:r>
              <a:rPr lang="ar-EG" sz="5400" b="1">
                <a:solidFill>
                  <a:schemeClr val="bg1"/>
                </a:solidFill>
                <a:latin typeface="Times New Roman" panose="02020603050405020304" pitchFamily="18" charset="0"/>
                <a:cs typeface="Times New Roman" panose="02020603050405020304" pitchFamily="18" charset="0"/>
              </a:rPr>
              <a:t>10</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grpSp>
        <p:nvGrpSpPr>
          <p:cNvPr id="15" name="Group 14">
            <a:extLst>
              <a:ext uri="{FF2B5EF4-FFF2-40B4-BE49-F238E27FC236}">
                <a16:creationId xmlns:a16="http://schemas.microsoft.com/office/drawing/2014/main" id="{BE4A5154-8C78-8B03-7326-8696B50C7230}"/>
              </a:ext>
            </a:extLst>
          </p:cNvPr>
          <p:cNvGrpSpPr/>
          <p:nvPr/>
        </p:nvGrpSpPr>
        <p:grpSpPr>
          <a:xfrm>
            <a:off x="762000" y="1576161"/>
            <a:ext cx="10470643" cy="4041333"/>
            <a:chOff x="6231255" y="1672233"/>
            <a:chExt cx="7654290" cy="5746313"/>
          </a:xfrm>
        </p:grpSpPr>
        <p:sp>
          <p:nvSpPr>
            <p:cNvPr id="2" name="Text 1"/>
            <p:cNvSpPr/>
            <p:nvPr/>
          </p:nvSpPr>
          <p:spPr>
            <a:xfrm>
              <a:off x="6231255" y="1672233"/>
              <a:ext cx="7654290" cy="595789"/>
            </a:xfrm>
            <a:prstGeom prst="rect">
              <a:avLst/>
            </a:prstGeom>
            <a:noFill/>
            <a:ln/>
          </p:spPr>
          <p:txBody>
            <a:bodyPr wrap="square" lIns="0" tIns="0" rIns="0" bIns="0" rtlCol="0" anchor="t"/>
            <a:lstStyle/>
            <a:p>
              <a:pPr marL="0" indent="0" algn="just" rtl="1">
                <a:lnSpc>
                  <a:spcPts val="2300"/>
                </a:lnSpc>
                <a:buNone/>
              </a:pPr>
              <a:r>
                <a:rPr lang="en-US" sz="1600" dirty="0">
                  <a:solidFill>
                    <a:srgbClr val="49495A"/>
                  </a:solidFill>
                  <a:latin typeface="Alexandria" pitchFamily="34" charset="0"/>
                  <a:ea typeface="Alexandria" pitchFamily="34" charset="-122"/>
                  <a:cs typeface="Alexandria" pitchFamily="34" charset="-120"/>
                </a:rPr>
                <a:t>نموذج يركز على العوامل الرمزية والرموز المستخدمة في عملية الاتصال داخل المنظمة. يعبر عن عملية تواصل تعتمد على الرموز والإشارات لنقل الرسائل والمعاني بين الأفراد.</a:t>
              </a:r>
              <a:endParaRPr lang="en-US" sz="1600" dirty="0"/>
            </a:p>
          </p:txBody>
        </p:sp>
        <p:pic>
          <p:nvPicPr>
            <p:cNvPr id="8" name="Image 1" descr="preencoded.png"/>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13420011" y="2477453"/>
              <a:ext cx="465534" cy="465534"/>
            </a:xfrm>
            <a:prstGeom prst="rect">
              <a:avLst/>
            </a:prstGeom>
          </p:spPr>
        </p:pic>
        <p:sp>
          <p:nvSpPr>
            <p:cNvPr id="9" name="Text 2"/>
            <p:cNvSpPr/>
            <p:nvPr/>
          </p:nvSpPr>
          <p:spPr>
            <a:xfrm>
              <a:off x="11557754" y="3175754"/>
              <a:ext cx="2327791" cy="290870"/>
            </a:xfrm>
            <a:prstGeom prst="rect">
              <a:avLst/>
            </a:prstGeom>
            <a:noFill/>
            <a:ln/>
          </p:spPr>
          <p:txBody>
            <a:bodyPr wrap="none" lIns="0" tIns="0" rIns="0" bIns="0" rtlCol="0" anchor="t"/>
            <a:lstStyle/>
            <a:p>
              <a:pPr marL="0" indent="0" algn="just" rtl="1">
                <a:lnSpc>
                  <a:spcPts val="2250"/>
                </a:lnSpc>
                <a:buNone/>
              </a:pPr>
              <a:r>
                <a:rPr lang="en-US" sz="1600" dirty="0">
                  <a:solidFill>
                    <a:srgbClr val="49495A"/>
                  </a:solidFill>
                  <a:latin typeface="Alexandria" pitchFamily="34" charset="0"/>
                  <a:ea typeface="Alexandria" pitchFamily="34" charset="-122"/>
                  <a:cs typeface="Alexandria" pitchFamily="34" charset="-120"/>
                </a:rPr>
                <a:t>الرمز</a:t>
              </a:r>
              <a:endParaRPr lang="en-US" sz="1600" dirty="0"/>
            </a:p>
          </p:txBody>
        </p:sp>
        <p:sp>
          <p:nvSpPr>
            <p:cNvPr id="11" name="Text 3"/>
            <p:cNvSpPr/>
            <p:nvPr/>
          </p:nvSpPr>
          <p:spPr>
            <a:xfrm>
              <a:off x="6231255" y="3578304"/>
              <a:ext cx="7654290" cy="297894"/>
            </a:xfrm>
            <a:prstGeom prst="rect">
              <a:avLst/>
            </a:prstGeom>
            <a:noFill/>
            <a:ln/>
          </p:spPr>
          <p:txBody>
            <a:bodyPr wrap="none" lIns="0" tIns="0" rIns="0" bIns="0" rtlCol="0" anchor="t"/>
            <a:lstStyle/>
            <a:p>
              <a:pPr marL="0" indent="0" algn="just" rtl="1">
                <a:lnSpc>
                  <a:spcPts val="2300"/>
                </a:lnSpc>
                <a:buNone/>
              </a:pPr>
              <a:r>
                <a:rPr lang="en-US" sz="1600" dirty="0">
                  <a:solidFill>
                    <a:srgbClr val="49495A"/>
                  </a:solidFill>
                  <a:latin typeface="Alexandria" pitchFamily="34" charset="0"/>
                  <a:ea typeface="Alexandria" pitchFamily="34" charset="-122"/>
                  <a:cs typeface="Alexandria" pitchFamily="34" charset="-120"/>
                </a:rPr>
                <a:t>أي مفهوم أو علامة أو رمز يستخدم في عملية الاتصال - كلمة، صورة، إشارة، أو لون معين</a:t>
              </a:r>
              <a:endParaRPr lang="en-US" sz="1600" dirty="0"/>
            </a:p>
          </p:txBody>
        </p:sp>
        <p:pic>
          <p:nvPicPr>
            <p:cNvPr id="12" name="Image 2" descr="preencoded.png"/>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13420011" y="4248626"/>
              <a:ext cx="465534" cy="465534"/>
            </a:xfrm>
            <a:prstGeom prst="rect">
              <a:avLst/>
            </a:prstGeom>
          </p:spPr>
        </p:pic>
        <p:sp>
          <p:nvSpPr>
            <p:cNvPr id="13" name="Text 4"/>
            <p:cNvSpPr/>
            <p:nvPr/>
          </p:nvSpPr>
          <p:spPr>
            <a:xfrm>
              <a:off x="11557754" y="4946928"/>
              <a:ext cx="2327791" cy="290870"/>
            </a:xfrm>
            <a:prstGeom prst="rect">
              <a:avLst/>
            </a:prstGeom>
            <a:noFill/>
            <a:ln/>
          </p:spPr>
          <p:txBody>
            <a:bodyPr wrap="none" lIns="0" tIns="0" rIns="0" bIns="0" rtlCol="0" anchor="t"/>
            <a:lstStyle/>
            <a:p>
              <a:pPr marL="0" indent="0" algn="just" rtl="1">
                <a:lnSpc>
                  <a:spcPts val="2250"/>
                </a:lnSpc>
                <a:buNone/>
              </a:pPr>
              <a:r>
                <a:rPr lang="en-US" sz="1600" dirty="0">
                  <a:solidFill>
                    <a:srgbClr val="49495A"/>
                  </a:solidFill>
                  <a:latin typeface="Alexandria" pitchFamily="34" charset="0"/>
                  <a:ea typeface="Alexandria" pitchFamily="34" charset="-122"/>
                  <a:cs typeface="Alexandria" pitchFamily="34" charset="-120"/>
                </a:rPr>
                <a:t>المعنى</a:t>
              </a:r>
              <a:endParaRPr lang="en-US" sz="1600" dirty="0"/>
            </a:p>
          </p:txBody>
        </p:sp>
        <p:sp>
          <p:nvSpPr>
            <p:cNvPr id="14" name="Text 5"/>
            <p:cNvSpPr/>
            <p:nvPr/>
          </p:nvSpPr>
          <p:spPr>
            <a:xfrm>
              <a:off x="6231255" y="5349478"/>
              <a:ext cx="7654290" cy="297894"/>
            </a:xfrm>
            <a:prstGeom prst="rect">
              <a:avLst/>
            </a:prstGeom>
            <a:noFill/>
            <a:ln/>
          </p:spPr>
          <p:txBody>
            <a:bodyPr wrap="none" lIns="0" tIns="0" rIns="0" bIns="0" rtlCol="0" anchor="t"/>
            <a:lstStyle/>
            <a:p>
              <a:pPr marL="0" indent="0" algn="just" rtl="1">
                <a:lnSpc>
                  <a:spcPts val="2300"/>
                </a:lnSpc>
                <a:buNone/>
              </a:pPr>
              <a:r>
                <a:rPr lang="en-US" sz="1600" dirty="0">
                  <a:solidFill>
                    <a:srgbClr val="49495A"/>
                  </a:solidFill>
                  <a:latin typeface="Alexandria" pitchFamily="34" charset="0"/>
                  <a:ea typeface="Alexandria" pitchFamily="34" charset="-122"/>
                  <a:cs typeface="Alexandria" pitchFamily="34" charset="-120"/>
                </a:rPr>
                <a:t>الفهم أو الدلالة التي يتم تخصيصها للرمز، يعتمد على السياق والثقافة والتفاعل</a:t>
              </a:r>
              <a:endParaRPr lang="en-US" sz="1600" dirty="0"/>
            </a:p>
          </p:txBody>
        </p:sp>
        <p:pic>
          <p:nvPicPr>
            <p:cNvPr id="16" name="Image 3" descr="preencoded.png"/>
            <p:cNvPicPr>
              <a:picLocks noChangeAspect="1"/>
            </p:cNvPicPr>
            <p:nvPr/>
          </p:nvPicPr>
          <p:blipFill>
            <a:blip r:embed="rId7">
              <a:extLst>
                <a:ext uri="{96DAC541-7B7A-43D3-8B79-37D633B846F1}">
                  <asvg:svgBlip xmlns:asvg="http://schemas.microsoft.com/office/drawing/2016/SVG/main" r:embed="rId8"/>
                </a:ext>
              </a:extLst>
            </a:blip>
            <a:stretch>
              <a:fillRect/>
            </a:stretch>
          </p:blipFill>
          <p:spPr>
            <a:xfrm>
              <a:off x="13420011" y="6019800"/>
              <a:ext cx="465534" cy="465534"/>
            </a:xfrm>
            <a:prstGeom prst="rect">
              <a:avLst/>
            </a:prstGeom>
          </p:spPr>
        </p:pic>
        <p:sp>
          <p:nvSpPr>
            <p:cNvPr id="17" name="Text 6"/>
            <p:cNvSpPr/>
            <p:nvPr/>
          </p:nvSpPr>
          <p:spPr>
            <a:xfrm>
              <a:off x="11557754" y="6718102"/>
              <a:ext cx="2327791" cy="290870"/>
            </a:xfrm>
            <a:prstGeom prst="rect">
              <a:avLst/>
            </a:prstGeom>
            <a:noFill/>
            <a:ln/>
          </p:spPr>
          <p:txBody>
            <a:bodyPr wrap="none" lIns="0" tIns="0" rIns="0" bIns="0" rtlCol="0" anchor="t"/>
            <a:lstStyle/>
            <a:p>
              <a:pPr marL="0" indent="0" algn="just" rtl="1">
                <a:lnSpc>
                  <a:spcPts val="2250"/>
                </a:lnSpc>
                <a:buNone/>
              </a:pPr>
              <a:r>
                <a:rPr lang="en-US" sz="1600" dirty="0">
                  <a:solidFill>
                    <a:srgbClr val="49495A"/>
                  </a:solidFill>
                  <a:latin typeface="Alexandria" pitchFamily="34" charset="0"/>
                  <a:ea typeface="Alexandria" pitchFamily="34" charset="-122"/>
                  <a:cs typeface="Alexandria" pitchFamily="34" charset="-120"/>
                </a:rPr>
                <a:t>السياق</a:t>
              </a:r>
              <a:endParaRPr lang="en-US" sz="1600" dirty="0"/>
            </a:p>
          </p:txBody>
        </p:sp>
        <p:sp>
          <p:nvSpPr>
            <p:cNvPr id="18" name="Text 7"/>
            <p:cNvSpPr/>
            <p:nvPr/>
          </p:nvSpPr>
          <p:spPr>
            <a:xfrm>
              <a:off x="6231255" y="7120652"/>
              <a:ext cx="7654290" cy="297894"/>
            </a:xfrm>
            <a:prstGeom prst="rect">
              <a:avLst/>
            </a:prstGeom>
            <a:noFill/>
            <a:ln/>
          </p:spPr>
          <p:txBody>
            <a:bodyPr wrap="none" lIns="0" tIns="0" rIns="0" bIns="0" rtlCol="0" anchor="t"/>
            <a:lstStyle/>
            <a:p>
              <a:pPr marL="0" indent="0" algn="just" rtl="1">
                <a:lnSpc>
                  <a:spcPts val="2300"/>
                </a:lnSpc>
                <a:buNone/>
              </a:pPr>
              <a:r>
                <a:rPr lang="en-US" sz="1600" dirty="0">
                  <a:solidFill>
                    <a:srgbClr val="49495A"/>
                  </a:solidFill>
                  <a:latin typeface="Alexandria" pitchFamily="34" charset="0"/>
                  <a:ea typeface="Alexandria" pitchFamily="34" charset="-122"/>
                  <a:cs typeface="Alexandria" pitchFamily="34" charset="-120"/>
                </a:rPr>
                <a:t>الظروف والبيئة التي تحدث فيها عملية الاتصال، يلعب دورًا مهمًّا في تحديد المعنى</a:t>
              </a:r>
              <a:endParaRPr lang="en-US" sz="1600" dirty="0"/>
            </a:p>
          </p:txBody>
        </p:sp>
      </p:grpSp>
    </p:spTree>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63BA1B6-ED08-2A35-267F-45823748351B}"/>
            </a:ext>
          </a:extLst>
        </p:cNvPr>
        <p:cNvGrpSpPr/>
        <p:nvPr/>
      </p:nvGrpSpPr>
      <p:grpSpPr>
        <a:xfrm>
          <a:off x="0" y="0"/>
          <a:ext cx="0" cy="0"/>
          <a:chOff x="0" y="0"/>
          <a:chExt cx="0" cy="0"/>
        </a:xfrm>
      </p:grpSpPr>
      <p:sp>
        <p:nvSpPr>
          <p:cNvPr id="29" name="Rectangle 28">
            <a:extLst>
              <a:ext uri="{FF2B5EF4-FFF2-40B4-BE49-F238E27FC236}">
                <a16:creationId xmlns:a16="http://schemas.microsoft.com/office/drawing/2014/main" id="{FBAC32BD-033D-8794-10F9-12F9264EA86B}"/>
              </a:ext>
            </a:extLst>
          </p:cNvPr>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8" name="Graphic 21">
            <a:extLst>
              <a:ext uri="{FF2B5EF4-FFF2-40B4-BE49-F238E27FC236}">
                <a16:creationId xmlns:a16="http://schemas.microsoft.com/office/drawing/2014/main" id="{FD1FC1C6-E5DD-50F6-F53B-86F305116D75}"/>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grpSp>
        <p:nvGrpSpPr>
          <p:cNvPr id="24" name="Group 23">
            <a:extLst>
              <a:ext uri="{FF2B5EF4-FFF2-40B4-BE49-F238E27FC236}">
                <a16:creationId xmlns:a16="http://schemas.microsoft.com/office/drawing/2014/main" id="{FD962D2A-C32F-E777-44DB-B6D5913484EC}"/>
              </a:ext>
            </a:extLst>
          </p:cNvPr>
          <p:cNvGrpSpPr/>
          <p:nvPr/>
        </p:nvGrpSpPr>
        <p:grpSpPr>
          <a:xfrm>
            <a:off x="180432" y="621896"/>
            <a:ext cx="11729071" cy="5889302"/>
            <a:chOff x="267180" y="853381"/>
            <a:chExt cx="13569431" cy="6322754"/>
          </a:xfrm>
        </p:grpSpPr>
        <p:sp>
          <p:nvSpPr>
            <p:cNvPr id="2" name="Text 0"/>
            <p:cNvSpPr/>
            <p:nvPr/>
          </p:nvSpPr>
          <p:spPr>
            <a:xfrm>
              <a:off x="4103489" y="853381"/>
              <a:ext cx="6269712" cy="620078"/>
            </a:xfrm>
            <a:prstGeom prst="rect">
              <a:avLst/>
            </a:prstGeom>
            <a:noFill/>
            <a:ln/>
          </p:spPr>
          <p:txBody>
            <a:bodyPr wrap="none" lIns="0" tIns="0" rIns="0" bIns="0" rtlCol="0" anchor="t"/>
            <a:lstStyle/>
            <a:p>
              <a:pPr marL="0" indent="0" algn="r" rtl="1">
                <a:lnSpc>
                  <a:spcPts val="4850"/>
                </a:lnSpc>
                <a:buNone/>
              </a:pPr>
              <a:r>
                <a:rPr lang="en-US" sz="3900" dirty="0">
                  <a:solidFill>
                    <a:srgbClr val="403CCF"/>
                  </a:solidFill>
                  <a:latin typeface="Alexandria" pitchFamily="34" charset="0"/>
                  <a:ea typeface="Alexandria" pitchFamily="34" charset="-122"/>
                  <a:cs typeface="Alexandria" pitchFamily="34" charset="-120"/>
                </a:rPr>
                <a:t>عناصر نموذج الاتصال الرمزي</a:t>
              </a:r>
              <a:endParaRPr lang="en-US" sz="3900" dirty="0"/>
            </a:p>
          </p:txBody>
        </p:sp>
        <p:sp>
          <p:nvSpPr>
            <p:cNvPr id="3" name="Text 1"/>
            <p:cNvSpPr/>
            <p:nvPr/>
          </p:nvSpPr>
          <p:spPr>
            <a:xfrm>
              <a:off x="9895284" y="2604968"/>
              <a:ext cx="2480905" cy="310158"/>
            </a:xfrm>
            <a:prstGeom prst="rect">
              <a:avLst/>
            </a:prstGeom>
            <a:noFill/>
            <a:ln/>
          </p:spPr>
          <p:txBody>
            <a:bodyPr wrap="none" lIns="0" tIns="0" rIns="0" bIns="0" rtlCol="0" anchor="t"/>
            <a:lstStyle/>
            <a:p>
              <a:pPr marL="0" indent="0" algn="l" rtl="1">
                <a:lnSpc>
                  <a:spcPts val="2400"/>
                </a:lnSpc>
                <a:buNone/>
              </a:pPr>
              <a:r>
                <a:rPr lang="en-US" sz="1950" dirty="0">
                  <a:solidFill>
                    <a:srgbClr val="49495A"/>
                  </a:solidFill>
                  <a:latin typeface="Alexandria" pitchFamily="34" charset="0"/>
                  <a:ea typeface="Alexandria" pitchFamily="34" charset="-122"/>
                  <a:cs typeface="Alexandria" pitchFamily="34" charset="-120"/>
                </a:rPr>
                <a:t>المرسِل</a:t>
              </a:r>
              <a:endParaRPr lang="en-US" sz="1950" dirty="0"/>
            </a:p>
          </p:txBody>
        </p:sp>
        <p:sp>
          <p:nvSpPr>
            <p:cNvPr id="4" name="Text 2"/>
            <p:cNvSpPr/>
            <p:nvPr/>
          </p:nvSpPr>
          <p:spPr>
            <a:xfrm>
              <a:off x="9895284" y="3034189"/>
              <a:ext cx="3941326" cy="635079"/>
            </a:xfrm>
            <a:prstGeom prst="rect">
              <a:avLst/>
            </a:prstGeom>
            <a:noFill/>
            <a:ln/>
          </p:spPr>
          <p:txBody>
            <a:bodyPr wrap="square" lIns="0" tIns="0" rIns="0" bIns="0" rtlCol="0" anchor="t"/>
            <a:lstStyle/>
            <a:p>
              <a:pPr marL="0" indent="0" algn="l" rtl="1">
                <a:lnSpc>
                  <a:spcPts val="2500"/>
                </a:lnSpc>
                <a:buNone/>
              </a:pPr>
              <a:r>
                <a:rPr lang="en-US" sz="1550" dirty="0">
                  <a:solidFill>
                    <a:srgbClr val="49495A"/>
                  </a:solidFill>
                  <a:latin typeface="Alexandria" pitchFamily="34" charset="0"/>
                  <a:ea typeface="Alexandria" pitchFamily="34" charset="-122"/>
                  <a:cs typeface="Alexandria" pitchFamily="34" charset="-120"/>
                </a:rPr>
                <a:t>الشخص أو الجهة التي تستخدم الرموز لنقل رسالة</a:t>
              </a:r>
              <a:endParaRPr lang="en-US" sz="1550" dirty="0"/>
            </a:p>
          </p:txBody>
        </p:sp>
        <p:pic>
          <p:nvPicPr>
            <p:cNvPr id="5" name="Image 0" descr="preencoded.png"/>
            <p:cNvPicPr>
              <a:picLocks noChangeAspect="1"/>
            </p:cNvPicPr>
            <p:nvPr/>
          </p:nvPicPr>
          <p:blipFill>
            <a:blip r:embed="rId3"/>
            <a:stretch>
              <a:fillRect/>
            </a:stretch>
          </p:blipFill>
          <p:spPr>
            <a:xfrm>
              <a:off x="5032653" y="2070378"/>
              <a:ext cx="4564975" cy="4564975"/>
            </a:xfrm>
            <a:prstGeom prst="rect">
              <a:avLst/>
            </a:prstGeom>
          </p:spPr>
        </p:pic>
        <p:pic>
          <p:nvPicPr>
            <p:cNvPr id="6" name="Image 1" descr="preencoded.png"/>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8278475" y="3056870"/>
              <a:ext cx="296942" cy="296942"/>
            </a:xfrm>
            <a:prstGeom prst="rect">
              <a:avLst/>
            </a:prstGeom>
          </p:spPr>
        </p:pic>
        <p:sp>
          <p:nvSpPr>
            <p:cNvPr id="7" name="Text 3"/>
            <p:cNvSpPr/>
            <p:nvPr/>
          </p:nvSpPr>
          <p:spPr>
            <a:xfrm>
              <a:off x="2254091" y="2358509"/>
              <a:ext cx="2480905" cy="310158"/>
            </a:xfrm>
            <a:prstGeom prst="rect">
              <a:avLst/>
            </a:prstGeom>
            <a:noFill/>
            <a:ln/>
          </p:spPr>
          <p:txBody>
            <a:bodyPr wrap="none" lIns="0" tIns="0" rIns="0" bIns="0" rtlCol="0" anchor="t"/>
            <a:lstStyle/>
            <a:p>
              <a:pPr marL="0" indent="0" algn="r" rtl="1">
                <a:lnSpc>
                  <a:spcPts val="2400"/>
                </a:lnSpc>
                <a:buNone/>
              </a:pPr>
              <a:r>
                <a:rPr lang="en-US" sz="1950" dirty="0">
                  <a:solidFill>
                    <a:srgbClr val="49495A"/>
                  </a:solidFill>
                  <a:latin typeface="Alexandria" pitchFamily="34" charset="0"/>
                  <a:ea typeface="Alexandria" pitchFamily="34" charset="-122"/>
                  <a:cs typeface="Alexandria" pitchFamily="34" charset="-120"/>
                </a:rPr>
                <a:t>المتلقي</a:t>
              </a:r>
              <a:endParaRPr lang="en-US" sz="1950" dirty="0"/>
            </a:p>
          </p:txBody>
        </p:sp>
        <p:sp>
          <p:nvSpPr>
            <p:cNvPr id="9" name="Text 4"/>
            <p:cNvSpPr/>
            <p:nvPr/>
          </p:nvSpPr>
          <p:spPr>
            <a:xfrm>
              <a:off x="267180" y="2787728"/>
              <a:ext cx="4467818" cy="269142"/>
            </a:xfrm>
            <a:prstGeom prst="rect">
              <a:avLst/>
            </a:prstGeom>
            <a:noFill/>
            <a:ln/>
          </p:spPr>
          <p:txBody>
            <a:bodyPr wrap="none" lIns="0" tIns="0" rIns="0" bIns="0" rtlCol="0" anchor="t"/>
            <a:lstStyle/>
            <a:p>
              <a:pPr marL="0" indent="0" algn="r" rtl="1">
                <a:lnSpc>
                  <a:spcPts val="2500"/>
                </a:lnSpc>
                <a:buNone/>
              </a:pPr>
              <a:r>
                <a:rPr lang="en-US" sz="1550" dirty="0">
                  <a:solidFill>
                    <a:srgbClr val="49495A"/>
                  </a:solidFill>
                  <a:latin typeface="Alexandria" pitchFamily="34" charset="0"/>
                  <a:ea typeface="Alexandria" pitchFamily="34" charset="-122"/>
                  <a:cs typeface="Alexandria" pitchFamily="34" charset="-120"/>
                </a:rPr>
                <a:t>الشخص أو الجهة التي تستقبل وتفسر الرسالة</a:t>
              </a:r>
              <a:endParaRPr lang="en-US" sz="1550" dirty="0"/>
            </a:p>
          </p:txBody>
        </p:sp>
        <p:pic>
          <p:nvPicPr>
            <p:cNvPr id="10" name="Image 2" descr="preencoded.png"/>
            <p:cNvPicPr>
              <a:picLocks noChangeAspect="1"/>
            </p:cNvPicPr>
            <p:nvPr/>
          </p:nvPicPr>
          <p:blipFill>
            <a:blip r:embed="rId6"/>
            <a:stretch>
              <a:fillRect/>
            </a:stretch>
          </p:blipFill>
          <p:spPr>
            <a:xfrm>
              <a:off x="5032653" y="2070378"/>
              <a:ext cx="4564975" cy="4564975"/>
            </a:xfrm>
            <a:prstGeom prst="rect">
              <a:avLst/>
            </a:prstGeom>
          </p:spPr>
        </p:pic>
        <p:pic>
          <p:nvPicPr>
            <p:cNvPr id="11" name="Image 3" descr="preencoded.png"/>
            <p:cNvPicPr>
              <a:picLocks noChangeAspect="1"/>
            </p:cNvPicPr>
            <p:nvPr/>
          </p:nvPicPr>
          <p:blipFill>
            <a:blip r:embed="rId7">
              <a:extLst>
                <a:ext uri="{96DAC541-7B7A-43D3-8B79-37D633B846F1}">
                  <asvg:svgBlip xmlns:asvg="http://schemas.microsoft.com/office/drawing/2016/SVG/main" r:embed="rId8"/>
                </a:ext>
              </a:extLst>
            </a:blip>
            <a:stretch>
              <a:fillRect/>
            </a:stretch>
          </p:blipFill>
          <p:spPr>
            <a:xfrm>
              <a:off x="6418957" y="2792194"/>
              <a:ext cx="296942" cy="296942"/>
            </a:xfrm>
            <a:prstGeom prst="rect">
              <a:avLst/>
            </a:prstGeom>
          </p:spPr>
        </p:pic>
        <p:sp>
          <p:nvSpPr>
            <p:cNvPr id="12" name="Text 5"/>
            <p:cNvSpPr/>
            <p:nvPr/>
          </p:nvSpPr>
          <p:spPr>
            <a:xfrm>
              <a:off x="2154912" y="3979426"/>
              <a:ext cx="2480905" cy="310158"/>
            </a:xfrm>
            <a:prstGeom prst="rect">
              <a:avLst/>
            </a:prstGeom>
            <a:noFill/>
            <a:ln/>
          </p:spPr>
          <p:txBody>
            <a:bodyPr wrap="none" lIns="0" tIns="0" rIns="0" bIns="0" rtlCol="0" anchor="t"/>
            <a:lstStyle/>
            <a:p>
              <a:pPr marL="0" indent="0" algn="r" rtl="1">
                <a:lnSpc>
                  <a:spcPts val="2400"/>
                </a:lnSpc>
                <a:buNone/>
              </a:pPr>
              <a:r>
                <a:rPr lang="en-US" sz="1950" dirty="0">
                  <a:solidFill>
                    <a:srgbClr val="49495A"/>
                  </a:solidFill>
                  <a:latin typeface="Alexandria" pitchFamily="34" charset="0"/>
                  <a:ea typeface="Alexandria" pitchFamily="34" charset="-122"/>
                  <a:cs typeface="Alexandria" pitchFamily="34" charset="-120"/>
                </a:rPr>
                <a:t>القناة</a:t>
              </a:r>
              <a:endParaRPr lang="en-US" sz="1950" dirty="0"/>
            </a:p>
          </p:txBody>
        </p:sp>
        <p:sp>
          <p:nvSpPr>
            <p:cNvPr id="13" name="Text 6"/>
            <p:cNvSpPr/>
            <p:nvPr/>
          </p:nvSpPr>
          <p:spPr>
            <a:xfrm>
              <a:off x="497069" y="4408646"/>
              <a:ext cx="4138750" cy="269142"/>
            </a:xfrm>
            <a:prstGeom prst="rect">
              <a:avLst/>
            </a:prstGeom>
            <a:noFill/>
            <a:ln/>
          </p:spPr>
          <p:txBody>
            <a:bodyPr wrap="none" lIns="0" tIns="0" rIns="0" bIns="0" rtlCol="0" anchor="t"/>
            <a:lstStyle/>
            <a:p>
              <a:pPr marL="0" indent="0" algn="r" rtl="1">
                <a:lnSpc>
                  <a:spcPts val="2500"/>
                </a:lnSpc>
                <a:buNone/>
              </a:pPr>
              <a:r>
                <a:rPr lang="en-US" sz="1550" dirty="0">
                  <a:solidFill>
                    <a:srgbClr val="49495A"/>
                  </a:solidFill>
                  <a:latin typeface="Alexandria" pitchFamily="34" charset="0"/>
                  <a:ea typeface="Alexandria" pitchFamily="34" charset="-122"/>
                  <a:cs typeface="Alexandria" pitchFamily="34" charset="-120"/>
                </a:rPr>
                <a:t>وسيلة الاتصال المستخدمة لنقل الرموز</a:t>
              </a:r>
              <a:endParaRPr lang="en-US" sz="1550" dirty="0"/>
            </a:p>
          </p:txBody>
        </p:sp>
        <p:pic>
          <p:nvPicPr>
            <p:cNvPr id="14" name="Image 4" descr="preencoded.png"/>
            <p:cNvPicPr>
              <a:picLocks noChangeAspect="1"/>
            </p:cNvPicPr>
            <p:nvPr/>
          </p:nvPicPr>
          <p:blipFill>
            <a:blip r:embed="rId9"/>
            <a:stretch>
              <a:fillRect/>
            </a:stretch>
          </p:blipFill>
          <p:spPr>
            <a:xfrm>
              <a:off x="5032653" y="2070378"/>
              <a:ext cx="4564975" cy="4564975"/>
            </a:xfrm>
            <a:prstGeom prst="rect">
              <a:avLst/>
            </a:prstGeom>
          </p:spPr>
        </p:pic>
        <p:pic>
          <p:nvPicPr>
            <p:cNvPr id="15" name="Image 5" descr="preencoded.png"/>
            <p:cNvPicPr>
              <a:picLocks noChangeAspect="1"/>
            </p:cNvPicPr>
            <p:nvPr/>
          </p:nvPicPr>
          <p:blipFill>
            <a:blip r:embed="rId10">
              <a:extLst>
                <a:ext uri="{96DAC541-7B7A-43D3-8B79-37D633B846F1}">
                  <asvg:svgBlip xmlns:asvg="http://schemas.microsoft.com/office/drawing/2016/SVG/main" r:embed="rId11"/>
                </a:ext>
              </a:extLst>
            </a:blip>
            <a:stretch>
              <a:fillRect/>
            </a:stretch>
          </p:blipFill>
          <p:spPr>
            <a:xfrm>
              <a:off x="5592544" y="4478953"/>
              <a:ext cx="296942" cy="296942"/>
            </a:xfrm>
            <a:prstGeom prst="rect">
              <a:avLst/>
            </a:prstGeom>
          </p:spPr>
        </p:pic>
        <p:sp>
          <p:nvSpPr>
            <p:cNvPr id="16" name="Text 7"/>
            <p:cNvSpPr/>
            <p:nvPr/>
          </p:nvSpPr>
          <p:spPr>
            <a:xfrm>
              <a:off x="2254091" y="5600343"/>
              <a:ext cx="2480905" cy="310158"/>
            </a:xfrm>
            <a:prstGeom prst="rect">
              <a:avLst/>
            </a:prstGeom>
            <a:noFill/>
            <a:ln/>
          </p:spPr>
          <p:txBody>
            <a:bodyPr wrap="none" lIns="0" tIns="0" rIns="0" bIns="0" rtlCol="0" anchor="t"/>
            <a:lstStyle/>
            <a:p>
              <a:pPr marL="0" indent="0" algn="r" rtl="1">
                <a:lnSpc>
                  <a:spcPts val="2400"/>
                </a:lnSpc>
                <a:buNone/>
              </a:pPr>
              <a:r>
                <a:rPr lang="en-US" sz="1950" dirty="0">
                  <a:solidFill>
                    <a:srgbClr val="49495A"/>
                  </a:solidFill>
                  <a:latin typeface="Alexandria" pitchFamily="34" charset="0"/>
                  <a:ea typeface="Alexandria" pitchFamily="34" charset="-122"/>
                  <a:cs typeface="Alexandria" pitchFamily="34" charset="-120"/>
                </a:rPr>
                <a:t>الضوابط</a:t>
              </a:r>
              <a:endParaRPr lang="en-US" sz="1950" dirty="0"/>
            </a:p>
          </p:txBody>
        </p:sp>
        <p:sp>
          <p:nvSpPr>
            <p:cNvPr id="17" name="Text 8"/>
            <p:cNvSpPr/>
            <p:nvPr/>
          </p:nvSpPr>
          <p:spPr>
            <a:xfrm>
              <a:off x="793790" y="6029563"/>
              <a:ext cx="3941207" cy="317540"/>
            </a:xfrm>
            <a:prstGeom prst="rect">
              <a:avLst/>
            </a:prstGeom>
            <a:noFill/>
            <a:ln/>
          </p:spPr>
          <p:txBody>
            <a:bodyPr wrap="none" lIns="0" tIns="0" rIns="0" bIns="0" rtlCol="0" anchor="t"/>
            <a:lstStyle/>
            <a:p>
              <a:pPr marL="0" indent="0" algn="r" rtl="1">
                <a:lnSpc>
                  <a:spcPts val="2500"/>
                </a:lnSpc>
                <a:buNone/>
              </a:pPr>
              <a:r>
                <a:rPr lang="en-US" sz="1550" dirty="0">
                  <a:solidFill>
                    <a:srgbClr val="49495A"/>
                  </a:solidFill>
                  <a:latin typeface="Alexandria" pitchFamily="34" charset="0"/>
                  <a:ea typeface="Alexandria" pitchFamily="34" charset="-122"/>
                  <a:cs typeface="Alexandria" pitchFamily="34" charset="-120"/>
                </a:rPr>
                <a:t>العوامل المؤثرة كالقوانين والقواعد والثقافة</a:t>
              </a:r>
              <a:endParaRPr lang="en-US" sz="1550" dirty="0"/>
            </a:p>
          </p:txBody>
        </p:sp>
        <p:pic>
          <p:nvPicPr>
            <p:cNvPr id="18" name="Image 6" descr="preencoded.png"/>
            <p:cNvPicPr>
              <a:picLocks noChangeAspect="1"/>
            </p:cNvPicPr>
            <p:nvPr/>
          </p:nvPicPr>
          <p:blipFill>
            <a:blip r:embed="rId12"/>
            <a:stretch>
              <a:fillRect/>
            </a:stretch>
          </p:blipFill>
          <p:spPr>
            <a:xfrm>
              <a:off x="5032653" y="2070378"/>
              <a:ext cx="4564975" cy="4564975"/>
            </a:xfrm>
            <a:prstGeom prst="rect">
              <a:avLst/>
            </a:prstGeom>
          </p:spPr>
        </p:pic>
        <p:pic>
          <p:nvPicPr>
            <p:cNvPr id="19" name="Image 7" descr="preencoded.png"/>
            <p:cNvPicPr>
              <a:picLocks noChangeAspect="1"/>
            </p:cNvPicPr>
            <p:nvPr/>
          </p:nvPicPr>
          <p:blipFill>
            <a:blip r:embed="rId13">
              <a:extLst>
                <a:ext uri="{96DAC541-7B7A-43D3-8B79-37D633B846F1}">
                  <asvg:svgBlip xmlns:asvg="http://schemas.microsoft.com/office/drawing/2016/SVG/main" r:embed="rId14"/>
                </a:ext>
              </a:extLst>
            </a:blip>
            <a:stretch>
              <a:fillRect/>
            </a:stretch>
          </p:blipFill>
          <p:spPr>
            <a:xfrm>
              <a:off x="6941403" y="5786021"/>
              <a:ext cx="296942" cy="296942"/>
            </a:xfrm>
            <a:prstGeom prst="rect">
              <a:avLst/>
            </a:prstGeom>
          </p:spPr>
        </p:pic>
        <p:sp>
          <p:nvSpPr>
            <p:cNvPr id="20" name="Text 9"/>
            <p:cNvSpPr/>
            <p:nvPr/>
          </p:nvSpPr>
          <p:spPr>
            <a:xfrm>
              <a:off x="9895284" y="5195054"/>
              <a:ext cx="2480905" cy="310158"/>
            </a:xfrm>
            <a:prstGeom prst="rect">
              <a:avLst/>
            </a:prstGeom>
            <a:noFill/>
            <a:ln/>
          </p:spPr>
          <p:txBody>
            <a:bodyPr wrap="none" lIns="0" tIns="0" rIns="0" bIns="0" rtlCol="0" anchor="t"/>
            <a:lstStyle/>
            <a:p>
              <a:pPr marL="0" indent="0" algn="l" rtl="1">
                <a:lnSpc>
                  <a:spcPts val="2400"/>
                </a:lnSpc>
                <a:buNone/>
              </a:pPr>
              <a:r>
                <a:rPr lang="en-US" sz="1950" dirty="0">
                  <a:solidFill>
                    <a:srgbClr val="49495A"/>
                  </a:solidFill>
                  <a:latin typeface="Alexandria" pitchFamily="34" charset="0"/>
                  <a:ea typeface="Alexandria" pitchFamily="34" charset="-122"/>
                  <a:cs typeface="Alexandria" pitchFamily="34" charset="-120"/>
                </a:rPr>
                <a:t>الضوضاء</a:t>
              </a:r>
              <a:endParaRPr lang="en-US" sz="1950" dirty="0"/>
            </a:p>
          </p:txBody>
        </p:sp>
        <p:sp>
          <p:nvSpPr>
            <p:cNvPr id="21" name="Text 10"/>
            <p:cNvSpPr/>
            <p:nvPr/>
          </p:nvSpPr>
          <p:spPr>
            <a:xfrm>
              <a:off x="9895284" y="5624274"/>
              <a:ext cx="3941326" cy="317540"/>
            </a:xfrm>
            <a:prstGeom prst="rect">
              <a:avLst/>
            </a:prstGeom>
            <a:noFill/>
            <a:ln/>
          </p:spPr>
          <p:txBody>
            <a:bodyPr wrap="none" lIns="0" tIns="0" rIns="0" bIns="0" rtlCol="0" anchor="t"/>
            <a:lstStyle/>
            <a:p>
              <a:pPr marL="0" indent="0" algn="l" rtl="1">
                <a:lnSpc>
                  <a:spcPts val="2500"/>
                </a:lnSpc>
                <a:buNone/>
              </a:pPr>
              <a:r>
                <a:rPr lang="en-US" sz="1550" dirty="0">
                  <a:solidFill>
                    <a:srgbClr val="49495A"/>
                  </a:solidFill>
                  <a:latin typeface="Alexandria" pitchFamily="34" charset="0"/>
                  <a:ea typeface="Alexandria" pitchFamily="34" charset="-122"/>
                  <a:cs typeface="Alexandria" pitchFamily="34" charset="-120"/>
                </a:rPr>
                <a:t>أي عامل يؤثر سلبًا في عملية الاتصال</a:t>
              </a:r>
              <a:endParaRPr lang="en-US" sz="1550" dirty="0"/>
            </a:p>
          </p:txBody>
        </p:sp>
        <p:pic>
          <p:nvPicPr>
            <p:cNvPr id="22" name="Image 8" descr="preencoded.png"/>
            <p:cNvPicPr>
              <a:picLocks noChangeAspect="1"/>
            </p:cNvPicPr>
            <p:nvPr/>
          </p:nvPicPr>
          <p:blipFill>
            <a:blip r:embed="rId15"/>
            <a:stretch>
              <a:fillRect/>
            </a:stretch>
          </p:blipFill>
          <p:spPr>
            <a:xfrm>
              <a:off x="5032653" y="2070378"/>
              <a:ext cx="4564975" cy="4564975"/>
            </a:xfrm>
            <a:prstGeom prst="rect">
              <a:avLst/>
            </a:prstGeom>
          </p:spPr>
        </p:pic>
        <p:pic>
          <p:nvPicPr>
            <p:cNvPr id="23" name="Image 9" descr="preencoded.png"/>
            <p:cNvPicPr>
              <a:picLocks noChangeAspect="1"/>
            </p:cNvPicPr>
            <p:nvPr/>
          </p:nvPicPr>
          <p:blipFill>
            <a:blip r:embed="rId16">
              <a:extLst>
                <a:ext uri="{96DAC541-7B7A-43D3-8B79-37D633B846F1}">
                  <asvg:svgBlip xmlns:asvg="http://schemas.microsoft.com/office/drawing/2016/SVG/main" r:embed="rId17"/>
                </a:ext>
              </a:extLst>
            </a:blip>
            <a:stretch>
              <a:fillRect/>
            </a:stretch>
          </p:blipFill>
          <p:spPr>
            <a:xfrm>
              <a:off x="8601373" y="4907220"/>
              <a:ext cx="296942" cy="296942"/>
            </a:xfrm>
            <a:prstGeom prst="rect">
              <a:avLst/>
            </a:prstGeom>
          </p:spPr>
        </p:pic>
        <p:sp>
          <p:nvSpPr>
            <p:cNvPr id="25" name="Text 11"/>
            <p:cNvSpPr/>
            <p:nvPr/>
          </p:nvSpPr>
          <p:spPr>
            <a:xfrm>
              <a:off x="793790" y="6858595"/>
              <a:ext cx="13042821" cy="317540"/>
            </a:xfrm>
            <a:prstGeom prst="rect">
              <a:avLst/>
            </a:prstGeom>
            <a:noFill/>
            <a:ln/>
          </p:spPr>
          <p:txBody>
            <a:bodyPr wrap="none" lIns="0" tIns="0" rIns="0" bIns="0" rtlCol="0" anchor="t"/>
            <a:lstStyle/>
            <a:p>
              <a:pPr marL="0" indent="0" algn="r" rtl="1">
                <a:lnSpc>
                  <a:spcPts val="2500"/>
                </a:lnSpc>
                <a:buNone/>
              </a:pPr>
              <a:r>
                <a:rPr lang="en-US" sz="1550" dirty="0">
                  <a:solidFill>
                    <a:srgbClr val="49495A"/>
                  </a:solidFill>
                  <a:latin typeface="Alexandria" pitchFamily="34" charset="0"/>
                  <a:ea typeface="Alexandria" pitchFamily="34" charset="-122"/>
                  <a:cs typeface="Alexandria" pitchFamily="34" charset="-120"/>
                </a:rPr>
                <a:t>يساعد هذا النموذج في فهم كيفية تبادل المعاني والمفاهيم بين الأفراد وكيفية تأثير السياق والثقافة في المعنى المخصص للرموز.</a:t>
              </a:r>
              <a:endParaRPr lang="en-US" sz="1550" dirty="0"/>
            </a:p>
          </p:txBody>
        </p:sp>
      </p:grpSp>
    </p:spTree>
    <p:extLst>
      <p:ext uri="{BB962C8B-B14F-4D97-AF65-F5344CB8AC3E}">
        <p14:creationId xmlns:p14="http://schemas.microsoft.com/office/powerpoint/2010/main" val="1590220615"/>
      </p:ext>
    </p:extLst>
  </p:cSld>
  <p:clrMapOvr>
    <a:masterClrMapping/>
  </p:clrMapOvr>
  <p:transition spd="slow">
    <p:comb/>
  </p:transition>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39F0F50-285E-CAB3-C7C4-987B0860E88B}"/>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433F7357-1C82-AE14-C744-311461A971D0}"/>
              </a:ext>
            </a:extLst>
          </p:cNvPr>
          <p:cNvSpPr/>
          <p:nvPr/>
        </p:nvSpPr>
        <p:spPr>
          <a:xfrm>
            <a:off x="617280" y="1345306"/>
            <a:ext cx="10812720" cy="471060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A7FFB0D2-A461-77A8-50A7-0C1D1665350A}"/>
              </a:ext>
            </a:extLst>
          </p:cNvPr>
          <p:cNvSpPr txBox="1"/>
          <p:nvPr/>
        </p:nvSpPr>
        <p:spPr>
          <a:xfrm>
            <a:off x="3401122" y="521688"/>
            <a:ext cx="5486400" cy="400110"/>
          </a:xfrm>
          <a:prstGeom prst="rect">
            <a:avLst/>
          </a:prstGeom>
          <a:noFill/>
        </p:spPr>
        <p:txBody>
          <a:bodyPr wrap="square" rtlCol="0">
            <a:spAutoFit/>
          </a:bodyPr>
          <a:lstStyle/>
          <a:p>
            <a:pPr algn="ctr"/>
            <a:r>
              <a:rPr lang="ar-EG" sz="2000" b="1">
                <a:solidFill>
                  <a:srgbClr val="4472C4"/>
                </a:solidFill>
                <a:latin typeface="Alexandria" pitchFamily="2" charset="-78"/>
                <a:cs typeface="Alexandria" pitchFamily="2" charset="-78"/>
              </a:rPr>
              <a:t>النموذج الموقفي في الاتصال التنظيمي</a:t>
            </a:r>
          </a:p>
        </p:txBody>
      </p:sp>
      <p:sp>
        <p:nvSpPr>
          <p:cNvPr id="5" name="Rectangle 4">
            <a:extLst>
              <a:ext uri="{FF2B5EF4-FFF2-40B4-BE49-F238E27FC236}">
                <a16:creationId xmlns:a16="http://schemas.microsoft.com/office/drawing/2014/main" id="{BCE87AC6-99C6-5E05-C067-60271E9FDA11}"/>
              </a:ext>
            </a:extLst>
          </p:cNvPr>
          <p:cNvSpPr/>
          <p:nvPr/>
        </p:nvSpPr>
        <p:spPr>
          <a:xfrm>
            <a:off x="968331" y="338798"/>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2D26D49C-46AE-97D5-13D4-396CB95E1537}"/>
              </a:ext>
            </a:extLst>
          </p:cNvPr>
          <p:cNvSpPr txBox="1"/>
          <p:nvPr/>
        </p:nvSpPr>
        <p:spPr>
          <a:xfrm>
            <a:off x="1145585" y="415962"/>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D7E3EAEF-5AE8-B327-3389-767AD57805A7}"/>
              </a:ext>
            </a:extLst>
          </p:cNvPr>
          <p:cNvSpPr txBox="1"/>
          <p:nvPr/>
        </p:nvSpPr>
        <p:spPr>
          <a:xfrm>
            <a:off x="1179882" y="671887"/>
            <a:ext cx="966228" cy="923330"/>
          </a:xfrm>
          <a:prstGeom prst="rect">
            <a:avLst/>
          </a:prstGeom>
          <a:noFill/>
        </p:spPr>
        <p:txBody>
          <a:bodyPr wrap="square" rtlCol="0">
            <a:spAutoFit/>
          </a:bodyPr>
          <a:lstStyle/>
          <a:p>
            <a:pPr algn="ctr"/>
            <a:r>
              <a:rPr lang="ar-EG" sz="5400" b="1">
                <a:solidFill>
                  <a:schemeClr val="bg1"/>
                </a:solidFill>
                <a:latin typeface="Times New Roman" panose="02020603050405020304" pitchFamily="18" charset="0"/>
                <a:cs typeface="Times New Roman" panose="02020603050405020304" pitchFamily="18" charset="0"/>
              </a:rPr>
              <a:t>10</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FE87C3C6-E67A-5E53-4F1B-38F7F07B7B7D}"/>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DF6ADB56-A989-B55E-B07C-5E124400C174}"/>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grpSp>
        <p:nvGrpSpPr>
          <p:cNvPr id="2" name="Group 1">
            <a:extLst>
              <a:ext uri="{FF2B5EF4-FFF2-40B4-BE49-F238E27FC236}">
                <a16:creationId xmlns:a16="http://schemas.microsoft.com/office/drawing/2014/main" id="{36129F1E-C706-D30E-8E94-A328517B1265}"/>
              </a:ext>
            </a:extLst>
          </p:cNvPr>
          <p:cNvGrpSpPr/>
          <p:nvPr/>
        </p:nvGrpSpPr>
        <p:grpSpPr>
          <a:xfrm>
            <a:off x="847493" y="1505129"/>
            <a:ext cx="10348331" cy="4227490"/>
            <a:chOff x="6199942" y="1890832"/>
            <a:chExt cx="7716917" cy="5830252"/>
          </a:xfrm>
        </p:grpSpPr>
        <p:sp>
          <p:nvSpPr>
            <p:cNvPr id="8" name="Text 1"/>
            <p:cNvSpPr/>
            <p:nvPr/>
          </p:nvSpPr>
          <p:spPr>
            <a:xfrm>
              <a:off x="6199942" y="1890832"/>
              <a:ext cx="7716917" cy="570548"/>
            </a:xfrm>
            <a:prstGeom prst="rect">
              <a:avLst/>
            </a:prstGeom>
            <a:noFill/>
            <a:ln/>
          </p:spPr>
          <p:txBody>
            <a:bodyPr wrap="square" lIns="0" tIns="0" rIns="0" bIns="0" rtlCol="0" anchor="t"/>
            <a:lstStyle/>
            <a:p>
              <a:pPr marL="0" indent="0" algn="just" rtl="1">
                <a:lnSpc>
                  <a:spcPts val="2200"/>
                </a:lnSpc>
                <a:buNone/>
              </a:pPr>
              <a:r>
                <a:rPr lang="en-US" sz="1600" dirty="0">
                  <a:solidFill>
                    <a:srgbClr val="49495A"/>
                  </a:solidFill>
                  <a:latin typeface="Alexandria" pitchFamily="34" charset="0"/>
                  <a:ea typeface="Alexandria" pitchFamily="34" charset="-122"/>
                  <a:cs typeface="Alexandria" pitchFamily="34" charset="-120"/>
                </a:rPr>
                <a:t>أحد النماذج الحديثة التي تركز على أهمية السياق والظروف المحيطة بعملية الاتصال في تحقيق الأهداف التنظيمية. يتميز بمرونته في التعامل مع مختلف المواقف التنظيمية.</a:t>
              </a:r>
              <a:endParaRPr lang="en-US" sz="1600" dirty="0"/>
            </a:p>
          </p:txBody>
        </p:sp>
        <p:sp>
          <p:nvSpPr>
            <p:cNvPr id="9" name="Shape 2"/>
            <p:cNvSpPr/>
            <p:nvPr/>
          </p:nvSpPr>
          <p:spPr>
            <a:xfrm>
              <a:off x="13560147" y="2929533"/>
              <a:ext cx="178356" cy="1045369"/>
            </a:xfrm>
            <a:prstGeom prst="roundRect">
              <a:avLst>
                <a:gd name="adj" fmla="val 15005"/>
              </a:avLst>
            </a:prstGeom>
            <a:solidFill>
              <a:srgbClr val="EAE8F3"/>
            </a:solidFill>
            <a:ln/>
          </p:spPr>
          <p:txBody>
            <a:bodyPr/>
            <a:lstStyle/>
            <a:p>
              <a:endParaRPr lang="en-US" sz="1600"/>
            </a:p>
          </p:txBody>
        </p:sp>
        <p:sp>
          <p:nvSpPr>
            <p:cNvPr id="11" name="Shape 3"/>
            <p:cNvSpPr/>
            <p:nvPr/>
          </p:nvSpPr>
          <p:spPr>
            <a:xfrm>
              <a:off x="13381673" y="2812494"/>
              <a:ext cx="535186" cy="535186"/>
            </a:xfrm>
            <a:prstGeom prst="roundRect">
              <a:avLst>
                <a:gd name="adj" fmla="val 85428"/>
              </a:avLst>
            </a:prstGeom>
            <a:solidFill>
              <a:srgbClr val="EAE8F3"/>
            </a:solidFill>
            <a:ln/>
          </p:spPr>
          <p:txBody>
            <a:bodyPr/>
            <a:lstStyle/>
            <a:p>
              <a:endParaRPr lang="en-US" sz="1600"/>
            </a:p>
          </p:txBody>
        </p:sp>
        <p:pic>
          <p:nvPicPr>
            <p:cNvPr id="12" name="Image 1" descr="preencoded.png"/>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13515499" y="2946321"/>
              <a:ext cx="267533" cy="267533"/>
            </a:xfrm>
            <a:prstGeom prst="rect">
              <a:avLst/>
            </a:prstGeom>
          </p:spPr>
        </p:pic>
        <p:sp>
          <p:nvSpPr>
            <p:cNvPr id="13" name="Text 4"/>
            <p:cNvSpPr/>
            <p:nvPr/>
          </p:nvSpPr>
          <p:spPr>
            <a:xfrm>
              <a:off x="10973157" y="2840355"/>
              <a:ext cx="2230160" cy="278725"/>
            </a:xfrm>
            <a:prstGeom prst="rect">
              <a:avLst/>
            </a:prstGeom>
            <a:noFill/>
            <a:ln/>
          </p:spPr>
          <p:txBody>
            <a:bodyPr wrap="none" lIns="0" tIns="0" rIns="0" bIns="0" rtlCol="0" anchor="t"/>
            <a:lstStyle/>
            <a:p>
              <a:pPr marL="0" indent="0" algn="r" rtl="1">
                <a:lnSpc>
                  <a:spcPts val="2150"/>
                </a:lnSpc>
                <a:buNone/>
              </a:pPr>
              <a:r>
                <a:rPr lang="en-US" sz="1600" dirty="0">
                  <a:solidFill>
                    <a:srgbClr val="49495A"/>
                  </a:solidFill>
                  <a:latin typeface="Alexandria" pitchFamily="34" charset="0"/>
                  <a:ea typeface="Alexandria" pitchFamily="34" charset="-122"/>
                  <a:cs typeface="Alexandria" pitchFamily="34" charset="-120"/>
                </a:rPr>
                <a:t>الموقف الشخصي</a:t>
              </a:r>
              <a:endParaRPr lang="en-US" sz="1600" dirty="0"/>
            </a:p>
          </p:txBody>
        </p:sp>
        <p:sp>
          <p:nvSpPr>
            <p:cNvPr id="14" name="Text 5"/>
            <p:cNvSpPr/>
            <p:nvPr/>
          </p:nvSpPr>
          <p:spPr>
            <a:xfrm>
              <a:off x="6199942" y="3226118"/>
              <a:ext cx="7003375" cy="570548"/>
            </a:xfrm>
            <a:prstGeom prst="rect">
              <a:avLst/>
            </a:prstGeom>
            <a:noFill/>
            <a:ln/>
          </p:spPr>
          <p:txBody>
            <a:bodyPr wrap="square" lIns="0" tIns="0" rIns="0" bIns="0" rtlCol="0" anchor="t"/>
            <a:lstStyle/>
            <a:p>
              <a:pPr marL="0" indent="0" algn="r" rtl="1">
                <a:lnSpc>
                  <a:spcPts val="2200"/>
                </a:lnSpc>
                <a:buNone/>
              </a:pPr>
              <a:r>
                <a:rPr lang="en-US" sz="1600" dirty="0">
                  <a:solidFill>
                    <a:srgbClr val="49495A"/>
                  </a:solidFill>
                  <a:latin typeface="Alexandria" pitchFamily="34" charset="0"/>
                  <a:ea typeface="Alexandria" pitchFamily="34" charset="-122"/>
                  <a:cs typeface="Alexandria" pitchFamily="34" charset="-120"/>
                </a:rPr>
                <a:t>المواقف والتصورات الفردية للأفراد داخل المنظمة، تتأثر بالعوامل النفسية والاجتماعية والثقافية</a:t>
              </a:r>
              <a:endParaRPr lang="en-US" sz="1600" dirty="0"/>
            </a:p>
          </p:txBody>
        </p:sp>
        <p:sp>
          <p:nvSpPr>
            <p:cNvPr id="15" name="Shape 6"/>
            <p:cNvSpPr/>
            <p:nvPr/>
          </p:nvSpPr>
          <p:spPr>
            <a:xfrm>
              <a:off x="13292614" y="4420910"/>
              <a:ext cx="178356" cy="802719"/>
            </a:xfrm>
            <a:prstGeom prst="roundRect">
              <a:avLst>
                <a:gd name="adj" fmla="val 15005"/>
              </a:avLst>
            </a:prstGeom>
            <a:solidFill>
              <a:srgbClr val="EAE8F3"/>
            </a:solidFill>
            <a:ln/>
          </p:spPr>
          <p:txBody>
            <a:bodyPr/>
            <a:lstStyle/>
            <a:p>
              <a:endParaRPr lang="en-US" sz="1600"/>
            </a:p>
          </p:txBody>
        </p:sp>
        <p:sp>
          <p:nvSpPr>
            <p:cNvPr id="16" name="Shape 7"/>
            <p:cNvSpPr/>
            <p:nvPr/>
          </p:nvSpPr>
          <p:spPr>
            <a:xfrm>
              <a:off x="13114139" y="4303871"/>
              <a:ext cx="535186" cy="535186"/>
            </a:xfrm>
            <a:prstGeom prst="roundRect">
              <a:avLst>
                <a:gd name="adj" fmla="val 85428"/>
              </a:avLst>
            </a:prstGeom>
            <a:solidFill>
              <a:srgbClr val="EAE8F3"/>
            </a:solidFill>
            <a:ln/>
          </p:spPr>
          <p:txBody>
            <a:bodyPr/>
            <a:lstStyle/>
            <a:p>
              <a:endParaRPr lang="en-US" sz="1600"/>
            </a:p>
          </p:txBody>
        </p:sp>
        <p:pic>
          <p:nvPicPr>
            <p:cNvPr id="17" name="Image 2" descr="preencoded.png"/>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13247965" y="4437698"/>
              <a:ext cx="267533" cy="267533"/>
            </a:xfrm>
            <a:prstGeom prst="rect">
              <a:avLst/>
            </a:prstGeom>
          </p:spPr>
        </p:pic>
        <p:sp>
          <p:nvSpPr>
            <p:cNvPr id="18" name="Text 8"/>
            <p:cNvSpPr/>
            <p:nvPr/>
          </p:nvSpPr>
          <p:spPr>
            <a:xfrm>
              <a:off x="10705624" y="4331732"/>
              <a:ext cx="2230160" cy="278725"/>
            </a:xfrm>
            <a:prstGeom prst="rect">
              <a:avLst/>
            </a:prstGeom>
            <a:noFill/>
            <a:ln/>
          </p:spPr>
          <p:txBody>
            <a:bodyPr wrap="none" lIns="0" tIns="0" rIns="0" bIns="0" rtlCol="0" anchor="t"/>
            <a:lstStyle/>
            <a:p>
              <a:pPr marL="0" indent="0" algn="r" rtl="1">
                <a:lnSpc>
                  <a:spcPts val="2150"/>
                </a:lnSpc>
                <a:buNone/>
              </a:pPr>
              <a:r>
                <a:rPr lang="en-US" sz="1600" dirty="0">
                  <a:solidFill>
                    <a:srgbClr val="49495A"/>
                  </a:solidFill>
                  <a:latin typeface="Alexandria" pitchFamily="34" charset="0"/>
                  <a:ea typeface="Alexandria" pitchFamily="34" charset="-122"/>
                  <a:cs typeface="Alexandria" pitchFamily="34" charset="-120"/>
                </a:rPr>
                <a:t>الموقف التنظيمي</a:t>
              </a:r>
              <a:endParaRPr lang="en-US" sz="1600" dirty="0"/>
            </a:p>
          </p:txBody>
        </p:sp>
        <p:sp>
          <p:nvSpPr>
            <p:cNvPr id="19" name="Text 9"/>
            <p:cNvSpPr/>
            <p:nvPr/>
          </p:nvSpPr>
          <p:spPr>
            <a:xfrm>
              <a:off x="6199942" y="4717494"/>
              <a:ext cx="6735842" cy="285274"/>
            </a:xfrm>
            <a:prstGeom prst="rect">
              <a:avLst/>
            </a:prstGeom>
            <a:noFill/>
            <a:ln/>
          </p:spPr>
          <p:txBody>
            <a:bodyPr wrap="none" lIns="0" tIns="0" rIns="0" bIns="0" rtlCol="0" anchor="t"/>
            <a:lstStyle/>
            <a:p>
              <a:pPr marL="0" indent="0" algn="r" rtl="1">
                <a:lnSpc>
                  <a:spcPts val="2200"/>
                </a:lnSpc>
                <a:buNone/>
              </a:pPr>
              <a:r>
                <a:rPr lang="en-US" sz="1600" dirty="0">
                  <a:solidFill>
                    <a:srgbClr val="49495A"/>
                  </a:solidFill>
                  <a:latin typeface="Alexandria" pitchFamily="34" charset="0"/>
                  <a:ea typeface="Alexandria" pitchFamily="34" charset="-122"/>
                  <a:cs typeface="Alexandria" pitchFamily="34" charset="-120"/>
                </a:rPr>
                <a:t>الموقف الذي يتخذه الفرد بناءً على دوره وموقعه داخل المنظمة</a:t>
              </a:r>
              <a:endParaRPr lang="en-US" sz="1600" dirty="0"/>
            </a:p>
          </p:txBody>
        </p:sp>
        <p:sp>
          <p:nvSpPr>
            <p:cNvPr id="20" name="Shape 10"/>
            <p:cNvSpPr/>
            <p:nvPr/>
          </p:nvSpPr>
          <p:spPr>
            <a:xfrm>
              <a:off x="13024961" y="5669637"/>
              <a:ext cx="178356" cy="802719"/>
            </a:xfrm>
            <a:prstGeom prst="roundRect">
              <a:avLst>
                <a:gd name="adj" fmla="val 15005"/>
              </a:avLst>
            </a:prstGeom>
            <a:solidFill>
              <a:srgbClr val="EAE8F3"/>
            </a:solidFill>
            <a:ln/>
          </p:spPr>
          <p:txBody>
            <a:bodyPr/>
            <a:lstStyle/>
            <a:p>
              <a:endParaRPr lang="en-US" sz="1600"/>
            </a:p>
          </p:txBody>
        </p:sp>
        <p:sp>
          <p:nvSpPr>
            <p:cNvPr id="21" name="Shape 11"/>
            <p:cNvSpPr/>
            <p:nvPr/>
          </p:nvSpPr>
          <p:spPr>
            <a:xfrm>
              <a:off x="12846487" y="5552599"/>
              <a:ext cx="535186" cy="535186"/>
            </a:xfrm>
            <a:prstGeom prst="roundRect">
              <a:avLst>
                <a:gd name="adj" fmla="val 85428"/>
              </a:avLst>
            </a:prstGeom>
            <a:solidFill>
              <a:srgbClr val="EAE8F3"/>
            </a:solidFill>
            <a:ln/>
          </p:spPr>
          <p:txBody>
            <a:bodyPr/>
            <a:lstStyle/>
            <a:p>
              <a:endParaRPr lang="en-US" sz="1600"/>
            </a:p>
          </p:txBody>
        </p:sp>
        <p:pic>
          <p:nvPicPr>
            <p:cNvPr id="22" name="Image 3" descr="preencoded.png"/>
            <p:cNvPicPr>
              <a:picLocks noChangeAspect="1"/>
            </p:cNvPicPr>
            <p:nvPr/>
          </p:nvPicPr>
          <p:blipFill>
            <a:blip r:embed="rId7">
              <a:extLst>
                <a:ext uri="{96DAC541-7B7A-43D3-8B79-37D633B846F1}">
                  <asvg:svgBlip xmlns:asvg="http://schemas.microsoft.com/office/drawing/2016/SVG/main" r:embed="rId8"/>
                </a:ext>
              </a:extLst>
            </a:blip>
            <a:stretch>
              <a:fillRect/>
            </a:stretch>
          </p:blipFill>
          <p:spPr>
            <a:xfrm>
              <a:off x="12980313" y="5686425"/>
              <a:ext cx="267533" cy="267533"/>
            </a:xfrm>
            <a:prstGeom prst="rect">
              <a:avLst/>
            </a:prstGeom>
          </p:spPr>
        </p:pic>
        <p:sp>
          <p:nvSpPr>
            <p:cNvPr id="23" name="Text 12"/>
            <p:cNvSpPr/>
            <p:nvPr/>
          </p:nvSpPr>
          <p:spPr>
            <a:xfrm>
              <a:off x="9762530" y="5580459"/>
              <a:ext cx="2905601" cy="278725"/>
            </a:xfrm>
            <a:prstGeom prst="rect">
              <a:avLst/>
            </a:prstGeom>
            <a:noFill/>
            <a:ln/>
          </p:spPr>
          <p:txBody>
            <a:bodyPr wrap="none" lIns="0" tIns="0" rIns="0" bIns="0" rtlCol="0" anchor="t"/>
            <a:lstStyle/>
            <a:p>
              <a:pPr marL="0" indent="0" algn="r" rtl="1">
                <a:lnSpc>
                  <a:spcPts val="2150"/>
                </a:lnSpc>
                <a:buNone/>
              </a:pPr>
              <a:r>
                <a:rPr lang="en-US" sz="1600" dirty="0">
                  <a:solidFill>
                    <a:srgbClr val="49495A"/>
                  </a:solidFill>
                  <a:latin typeface="Alexandria" pitchFamily="34" charset="0"/>
                  <a:ea typeface="Alexandria" pitchFamily="34" charset="-122"/>
                  <a:cs typeface="Alexandria" pitchFamily="34" charset="-120"/>
                </a:rPr>
                <a:t>العوامل الاجتماعية والثقافية</a:t>
              </a:r>
              <a:endParaRPr lang="en-US" sz="1600" dirty="0"/>
            </a:p>
          </p:txBody>
        </p:sp>
        <p:sp>
          <p:nvSpPr>
            <p:cNvPr id="24" name="Text 13"/>
            <p:cNvSpPr/>
            <p:nvPr/>
          </p:nvSpPr>
          <p:spPr>
            <a:xfrm>
              <a:off x="6199942" y="5966222"/>
              <a:ext cx="6468189" cy="285274"/>
            </a:xfrm>
            <a:prstGeom prst="rect">
              <a:avLst/>
            </a:prstGeom>
            <a:noFill/>
            <a:ln/>
          </p:spPr>
          <p:txBody>
            <a:bodyPr wrap="none" lIns="0" tIns="0" rIns="0" bIns="0" rtlCol="0" anchor="t"/>
            <a:lstStyle/>
            <a:p>
              <a:pPr marL="0" indent="0" algn="r" rtl="1">
                <a:lnSpc>
                  <a:spcPts val="2200"/>
                </a:lnSpc>
                <a:buNone/>
              </a:pPr>
              <a:r>
                <a:rPr lang="en-US" sz="1600" dirty="0">
                  <a:solidFill>
                    <a:srgbClr val="49495A"/>
                  </a:solidFill>
                  <a:latin typeface="Alexandria" pitchFamily="34" charset="0"/>
                  <a:ea typeface="Alexandria" pitchFamily="34" charset="-122"/>
                  <a:cs typeface="Alexandria" pitchFamily="34" charset="-120"/>
                </a:rPr>
                <a:t>القيم والمعتقدات والتصورات التي تؤثر في الاتصال داخل المنظمة</a:t>
              </a:r>
              <a:endParaRPr lang="en-US" sz="1600" dirty="0"/>
            </a:p>
          </p:txBody>
        </p:sp>
        <p:sp>
          <p:nvSpPr>
            <p:cNvPr id="26" name="Shape 14"/>
            <p:cNvSpPr/>
            <p:nvPr/>
          </p:nvSpPr>
          <p:spPr>
            <a:xfrm>
              <a:off x="12757309" y="6918365"/>
              <a:ext cx="178356" cy="802719"/>
            </a:xfrm>
            <a:prstGeom prst="roundRect">
              <a:avLst>
                <a:gd name="adj" fmla="val 15005"/>
              </a:avLst>
            </a:prstGeom>
            <a:solidFill>
              <a:srgbClr val="EAE8F3"/>
            </a:solidFill>
            <a:ln/>
          </p:spPr>
          <p:txBody>
            <a:bodyPr/>
            <a:lstStyle/>
            <a:p>
              <a:endParaRPr lang="en-US" sz="1600"/>
            </a:p>
          </p:txBody>
        </p:sp>
        <p:sp>
          <p:nvSpPr>
            <p:cNvPr id="27" name="Shape 15"/>
            <p:cNvSpPr/>
            <p:nvPr/>
          </p:nvSpPr>
          <p:spPr>
            <a:xfrm>
              <a:off x="12578834" y="6801326"/>
              <a:ext cx="535186" cy="535186"/>
            </a:xfrm>
            <a:prstGeom prst="roundRect">
              <a:avLst>
                <a:gd name="adj" fmla="val 85428"/>
              </a:avLst>
            </a:prstGeom>
            <a:solidFill>
              <a:srgbClr val="EAE8F3"/>
            </a:solidFill>
            <a:ln/>
          </p:spPr>
          <p:txBody>
            <a:bodyPr/>
            <a:lstStyle/>
            <a:p>
              <a:endParaRPr lang="en-US" sz="1600"/>
            </a:p>
          </p:txBody>
        </p:sp>
        <p:pic>
          <p:nvPicPr>
            <p:cNvPr id="28" name="Image 4" descr="preencoded.png"/>
            <p:cNvPicPr>
              <a:picLocks noChangeAspect="1"/>
            </p:cNvPicPr>
            <p:nvPr/>
          </p:nvPicPr>
          <p:blipFill>
            <a:blip r:embed="rId9">
              <a:extLst>
                <a:ext uri="{96DAC541-7B7A-43D3-8B79-37D633B846F1}">
                  <asvg:svgBlip xmlns:asvg="http://schemas.microsoft.com/office/drawing/2016/SVG/main" r:embed="rId10"/>
                </a:ext>
              </a:extLst>
            </a:blip>
            <a:stretch>
              <a:fillRect/>
            </a:stretch>
          </p:blipFill>
          <p:spPr>
            <a:xfrm>
              <a:off x="12712660" y="6935153"/>
              <a:ext cx="267533" cy="267533"/>
            </a:xfrm>
            <a:prstGeom prst="rect">
              <a:avLst/>
            </a:prstGeom>
          </p:spPr>
        </p:pic>
        <p:sp>
          <p:nvSpPr>
            <p:cNvPr id="29" name="Text 16"/>
            <p:cNvSpPr/>
            <p:nvPr/>
          </p:nvSpPr>
          <p:spPr>
            <a:xfrm>
              <a:off x="10170319" y="6829187"/>
              <a:ext cx="2230160" cy="278725"/>
            </a:xfrm>
            <a:prstGeom prst="rect">
              <a:avLst/>
            </a:prstGeom>
            <a:noFill/>
            <a:ln/>
          </p:spPr>
          <p:txBody>
            <a:bodyPr wrap="none" lIns="0" tIns="0" rIns="0" bIns="0" rtlCol="0" anchor="t"/>
            <a:lstStyle/>
            <a:p>
              <a:pPr marL="0" indent="0" algn="r" rtl="1">
                <a:lnSpc>
                  <a:spcPts val="2150"/>
                </a:lnSpc>
                <a:buNone/>
              </a:pPr>
              <a:r>
                <a:rPr lang="en-US" sz="1600" dirty="0">
                  <a:solidFill>
                    <a:srgbClr val="49495A"/>
                  </a:solidFill>
                  <a:latin typeface="Alexandria" pitchFamily="34" charset="0"/>
                  <a:ea typeface="Alexandria" pitchFamily="34" charset="-122"/>
                  <a:cs typeface="Alexandria" pitchFamily="34" charset="-120"/>
                </a:rPr>
                <a:t>التواصل الداخلي</a:t>
              </a:r>
              <a:endParaRPr lang="en-US" sz="1600" dirty="0"/>
            </a:p>
          </p:txBody>
        </p:sp>
        <p:sp>
          <p:nvSpPr>
            <p:cNvPr id="30" name="Text 17"/>
            <p:cNvSpPr/>
            <p:nvPr/>
          </p:nvSpPr>
          <p:spPr>
            <a:xfrm>
              <a:off x="6199942" y="7214949"/>
              <a:ext cx="6200537" cy="285274"/>
            </a:xfrm>
            <a:prstGeom prst="rect">
              <a:avLst/>
            </a:prstGeom>
            <a:noFill/>
            <a:ln/>
          </p:spPr>
          <p:txBody>
            <a:bodyPr wrap="none" lIns="0" tIns="0" rIns="0" bIns="0" rtlCol="0" anchor="t"/>
            <a:lstStyle/>
            <a:p>
              <a:pPr marL="0" indent="0" algn="r" rtl="1">
                <a:lnSpc>
                  <a:spcPts val="2200"/>
                </a:lnSpc>
                <a:buNone/>
              </a:pPr>
              <a:r>
                <a:rPr lang="en-US" sz="1600" dirty="0">
                  <a:solidFill>
                    <a:srgbClr val="49495A"/>
                  </a:solidFill>
                  <a:latin typeface="Alexandria" pitchFamily="34" charset="0"/>
                  <a:ea typeface="Alexandria" pitchFamily="34" charset="-122"/>
                  <a:cs typeface="Alexandria" pitchFamily="34" charset="-120"/>
                </a:rPr>
                <a:t>طرق ووسائل التواصل المستخدمة لنقل المعلومات والرسائل بين الأفراد</a:t>
              </a:r>
              <a:endParaRPr lang="en-US" sz="1600" dirty="0"/>
            </a:p>
          </p:txBody>
        </p:sp>
      </p:grpSp>
    </p:spTree>
    <p:extLst>
      <p:ext uri="{BB962C8B-B14F-4D97-AF65-F5344CB8AC3E}">
        <p14:creationId xmlns:p14="http://schemas.microsoft.com/office/powerpoint/2010/main" val="327235040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DE1C70E-6887-D828-64C1-3ABDF81013D6}"/>
            </a:ext>
          </a:extLst>
        </p:cNvPr>
        <p:cNvGrpSpPr/>
        <p:nvPr/>
      </p:nvGrpSpPr>
      <p:grpSpPr>
        <a:xfrm>
          <a:off x="0" y="0"/>
          <a:ext cx="0" cy="0"/>
          <a:chOff x="0" y="0"/>
          <a:chExt cx="0" cy="0"/>
        </a:xfrm>
      </p:grpSpPr>
      <p:sp>
        <p:nvSpPr>
          <p:cNvPr id="29" name="Rectangle 28">
            <a:extLst>
              <a:ext uri="{FF2B5EF4-FFF2-40B4-BE49-F238E27FC236}">
                <a16:creationId xmlns:a16="http://schemas.microsoft.com/office/drawing/2014/main" id="{2D245BE9-291C-CC81-ED9A-AF5E5B28AD34}"/>
              </a:ext>
            </a:extLst>
          </p:cNvPr>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8" name="Graphic 21">
            <a:extLst>
              <a:ext uri="{FF2B5EF4-FFF2-40B4-BE49-F238E27FC236}">
                <a16:creationId xmlns:a16="http://schemas.microsoft.com/office/drawing/2014/main" id="{5756B8C3-1420-34B8-1246-15629AB69E0E}"/>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pic>
        <p:nvPicPr>
          <p:cNvPr id="2" name="Image 0" descr="preencoded.png"/>
          <p:cNvPicPr>
            <a:picLocks noChangeAspect="1"/>
          </p:cNvPicPr>
          <p:nvPr/>
        </p:nvPicPr>
        <p:blipFill>
          <a:blip r:embed="rId3"/>
          <a:stretch>
            <a:fillRect/>
          </a:stretch>
        </p:blipFill>
        <p:spPr>
          <a:xfrm>
            <a:off x="0" y="973365"/>
            <a:ext cx="12191999" cy="805026"/>
          </a:xfrm>
          <a:prstGeom prst="rect">
            <a:avLst/>
          </a:prstGeom>
        </p:spPr>
      </p:pic>
      <p:grpSp>
        <p:nvGrpSpPr>
          <p:cNvPr id="16" name="Group 15">
            <a:extLst>
              <a:ext uri="{FF2B5EF4-FFF2-40B4-BE49-F238E27FC236}">
                <a16:creationId xmlns:a16="http://schemas.microsoft.com/office/drawing/2014/main" id="{D242675B-5F7A-D257-9A7D-B68485BAC5E8}"/>
              </a:ext>
            </a:extLst>
          </p:cNvPr>
          <p:cNvGrpSpPr/>
          <p:nvPr/>
        </p:nvGrpSpPr>
        <p:grpSpPr>
          <a:xfrm>
            <a:off x="403497" y="1778391"/>
            <a:ext cx="11628669" cy="4746394"/>
            <a:chOff x="793790" y="3131701"/>
            <a:chExt cx="13042820" cy="4447103"/>
          </a:xfrm>
        </p:grpSpPr>
        <p:sp>
          <p:nvSpPr>
            <p:cNvPr id="3" name="Text 0"/>
            <p:cNvSpPr/>
            <p:nvPr/>
          </p:nvSpPr>
          <p:spPr>
            <a:xfrm>
              <a:off x="8332946" y="3131701"/>
              <a:ext cx="5503664" cy="620078"/>
            </a:xfrm>
            <a:prstGeom prst="rect">
              <a:avLst/>
            </a:prstGeom>
            <a:noFill/>
            <a:ln/>
          </p:spPr>
          <p:txBody>
            <a:bodyPr wrap="none" lIns="0" tIns="0" rIns="0" bIns="0" rtlCol="0" anchor="t"/>
            <a:lstStyle/>
            <a:p>
              <a:pPr marL="0" indent="0" algn="r" rtl="1">
                <a:lnSpc>
                  <a:spcPts val="4850"/>
                </a:lnSpc>
                <a:buNone/>
              </a:pPr>
              <a:r>
                <a:rPr lang="en-US" sz="2800" dirty="0">
                  <a:solidFill>
                    <a:srgbClr val="403CCF"/>
                  </a:solidFill>
                  <a:latin typeface="Alexandria" pitchFamily="34" charset="0"/>
                  <a:ea typeface="Alexandria" pitchFamily="34" charset="-122"/>
                  <a:cs typeface="Alexandria" pitchFamily="34" charset="-120"/>
                </a:rPr>
                <a:t>أهمية النموذج الموقفي</a:t>
              </a:r>
              <a:endParaRPr lang="en-US" sz="2800" dirty="0"/>
            </a:p>
          </p:txBody>
        </p:sp>
        <p:sp>
          <p:nvSpPr>
            <p:cNvPr id="4" name="Shape 1"/>
            <p:cNvSpPr/>
            <p:nvPr/>
          </p:nvSpPr>
          <p:spPr>
            <a:xfrm>
              <a:off x="7414379" y="4049435"/>
              <a:ext cx="6422231" cy="1824276"/>
            </a:xfrm>
            <a:prstGeom prst="roundRect">
              <a:avLst>
                <a:gd name="adj" fmla="val 1632"/>
              </a:avLst>
            </a:prstGeom>
            <a:solidFill>
              <a:srgbClr val="FBFAFF"/>
            </a:solidFill>
            <a:ln w="22860">
              <a:solidFill>
                <a:srgbClr val="D0CED9"/>
              </a:solidFill>
              <a:prstDash val="solid"/>
            </a:ln>
          </p:spPr>
          <p:txBody>
            <a:bodyPr/>
            <a:lstStyle/>
            <a:p>
              <a:endParaRPr lang="en-US"/>
            </a:p>
          </p:txBody>
        </p:sp>
        <p:sp>
          <p:nvSpPr>
            <p:cNvPr id="5" name="Text 2"/>
            <p:cNvSpPr/>
            <p:nvPr/>
          </p:nvSpPr>
          <p:spPr>
            <a:xfrm>
              <a:off x="11059120" y="4270653"/>
              <a:ext cx="2556272" cy="310158"/>
            </a:xfrm>
            <a:prstGeom prst="rect">
              <a:avLst/>
            </a:prstGeom>
            <a:noFill/>
            <a:ln/>
          </p:spPr>
          <p:txBody>
            <a:bodyPr wrap="none" lIns="0" tIns="0" rIns="0" bIns="0" rtlCol="0" anchor="t"/>
            <a:lstStyle/>
            <a:p>
              <a:pPr marL="0" indent="0" algn="r" rtl="1">
                <a:lnSpc>
                  <a:spcPts val="2400"/>
                </a:lnSpc>
                <a:buNone/>
              </a:pPr>
              <a:r>
                <a:rPr lang="en-US" sz="1950" dirty="0">
                  <a:solidFill>
                    <a:srgbClr val="49495A"/>
                  </a:solidFill>
                  <a:latin typeface="Alexandria" pitchFamily="34" charset="0"/>
                  <a:ea typeface="Alexandria" pitchFamily="34" charset="-122"/>
                  <a:cs typeface="Alexandria" pitchFamily="34" charset="-120"/>
                </a:rPr>
                <a:t>فهم الثقافات المختلفة</a:t>
              </a:r>
              <a:endParaRPr lang="en-US" sz="1950" dirty="0"/>
            </a:p>
          </p:txBody>
        </p:sp>
        <p:sp>
          <p:nvSpPr>
            <p:cNvPr id="6" name="Text 3"/>
            <p:cNvSpPr/>
            <p:nvPr/>
          </p:nvSpPr>
          <p:spPr>
            <a:xfrm>
              <a:off x="7635597" y="4699873"/>
              <a:ext cx="5979795" cy="952619"/>
            </a:xfrm>
            <a:prstGeom prst="rect">
              <a:avLst/>
            </a:prstGeom>
            <a:noFill/>
            <a:ln/>
          </p:spPr>
          <p:txBody>
            <a:bodyPr wrap="square" lIns="0" tIns="0" rIns="0" bIns="0" rtlCol="0" anchor="t"/>
            <a:lstStyle/>
            <a:p>
              <a:pPr marL="0" indent="0" algn="r" rtl="1">
                <a:lnSpc>
                  <a:spcPts val="2500"/>
                </a:lnSpc>
                <a:buNone/>
              </a:pPr>
              <a:r>
                <a:rPr lang="en-US" sz="1550" dirty="0">
                  <a:solidFill>
                    <a:srgbClr val="49495A"/>
                  </a:solidFill>
                  <a:latin typeface="Alexandria" pitchFamily="34" charset="0"/>
                  <a:ea typeface="Alexandria" pitchFamily="34" charset="-122"/>
                  <a:cs typeface="Alexandria" pitchFamily="34" charset="-120"/>
                </a:rPr>
                <a:t>يساعد في فهم كيفية تأثير الثقافة والسياق الاجتماعي في تفسير الرموز والرسائل، وهو حاسم عند التواصل مع أفراد من خلفيات ثقافية متنوعة</a:t>
              </a:r>
              <a:endParaRPr lang="en-US" sz="1550" dirty="0"/>
            </a:p>
          </p:txBody>
        </p:sp>
        <p:sp>
          <p:nvSpPr>
            <p:cNvPr id="7" name="Shape 4"/>
            <p:cNvSpPr/>
            <p:nvPr/>
          </p:nvSpPr>
          <p:spPr>
            <a:xfrm>
              <a:off x="793790" y="4049435"/>
              <a:ext cx="6422231" cy="1824276"/>
            </a:xfrm>
            <a:prstGeom prst="roundRect">
              <a:avLst>
                <a:gd name="adj" fmla="val 1632"/>
              </a:avLst>
            </a:prstGeom>
            <a:solidFill>
              <a:srgbClr val="FBFAFF"/>
            </a:solidFill>
            <a:ln w="22860">
              <a:solidFill>
                <a:srgbClr val="D0CED9"/>
              </a:solidFill>
              <a:prstDash val="solid"/>
            </a:ln>
          </p:spPr>
          <p:txBody>
            <a:bodyPr/>
            <a:lstStyle/>
            <a:p>
              <a:endParaRPr lang="en-US"/>
            </a:p>
          </p:txBody>
        </p:sp>
        <p:sp>
          <p:nvSpPr>
            <p:cNvPr id="9" name="Text 5"/>
            <p:cNvSpPr/>
            <p:nvPr/>
          </p:nvSpPr>
          <p:spPr>
            <a:xfrm>
              <a:off x="4513898" y="4270653"/>
              <a:ext cx="2480905" cy="310158"/>
            </a:xfrm>
            <a:prstGeom prst="rect">
              <a:avLst/>
            </a:prstGeom>
            <a:noFill/>
            <a:ln/>
          </p:spPr>
          <p:txBody>
            <a:bodyPr wrap="none" lIns="0" tIns="0" rIns="0" bIns="0" rtlCol="0" anchor="t"/>
            <a:lstStyle/>
            <a:p>
              <a:pPr marL="0" indent="0" algn="r" rtl="1">
                <a:lnSpc>
                  <a:spcPts val="2400"/>
                </a:lnSpc>
                <a:buNone/>
              </a:pPr>
              <a:r>
                <a:rPr lang="en-US" sz="1950" dirty="0">
                  <a:solidFill>
                    <a:srgbClr val="49495A"/>
                  </a:solidFill>
                  <a:latin typeface="Alexandria" pitchFamily="34" charset="0"/>
                  <a:ea typeface="Alexandria" pitchFamily="34" charset="-122"/>
                  <a:cs typeface="Alexandria" pitchFamily="34" charset="-120"/>
                </a:rPr>
                <a:t>تحسين الاتصال البيني</a:t>
              </a:r>
              <a:endParaRPr lang="en-US" sz="1950" dirty="0"/>
            </a:p>
          </p:txBody>
        </p:sp>
        <p:sp>
          <p:nvSpPr>
            <p:cNvPr id="10" name="Text 6"/>
            <p:cNvSpPr/>
            <p:nvPr/>
          </p:nvSpPr>
          <p:spPr>
            <a:xfrm>
              <a:off x="1015008" y="4699873"/>
              <a:ext cx="5979795" cy="635079"/>
            </a:xfrm>
            <a:prstGeom prst="rect">
              <a:avLst/>
            </a:prstGeom>
            <a:noFill/>
            <a:ln/>
          </p:spPr>
          <p:txBody>
            <a:bodyPr wrap="square" lIns="0" tIns="0" rIns="0" bIns="0" rtlCol="0" anchor="t"/>
            <a:lstStyle/>
            <a:p>
              <a:pPr marL="0" indent="0" algn="r" rtl="1">
                <a:lnSpc>
                  <a:spcPts val="2500"/>
                </a:lnSpc>
                <a:buNone/>
              </a:pPr>
              <a:r>
                <a:rPr lang="en-US" sz="1550" dirty="0">
                  <a:solidFill>
                    <a:srgbClr val="49495A"/>
                  </a:solidFill>
                  <a:latin typeface="Alexandria" pitchFamily="34" charset="0"/>
                  <a:ea typeface="Alexandria" pitchFamily="34" charset="-122"/>
                  <a:cs typeface="Alexandria" pitchFamily="34" charset="-120"/>
                </a:rPr>
                <a:t>يساعد في تحسين الاتصال بين الأفراد في العلاقات الشخصية والمهنية من خلال فهم وجهات نظر الآخرين ومواقفهم</a:t>
              </a:r>
              <a:endParaRPr lang="en-US" sz="1550" dirty="0"/>
            </a:p>
          </p:txBody>
        </p:sp>
        <p:sp>
          <p:nvSpPr>
            <p:cNvPr id="11" name="Shape 7"/>
            <p:cNvSpPr/>
            <p:nvPr/>
          </p:nvSpPr>
          <p:spPr>
            <a:xfrm>
              <a:off x="7414379" y="6072068"/>
              <a:ext cx="6422231" cy="1506736"/>
            </a:xfrm>
            <a:prstGeom prst="roundRect">
              <a:avLst>
                <a:gd name="adj" fmla="val 1976"/>
              </a:avLst>
            </a:prstGeom>
            <a:solidFill>
              <a:srgbClr val="FBFAFF"/>
            </a:solidFill>
            <a:ln w="22860">
              <a:solidFill>
                <a:srgbClr val="D0CED9"/>
              </a:solidFill>
              <a:prstDash val="solid"/>
            </a:ln>
          </p:spPr>
          <p:txBody>
            <a:bodyPr/>
            <a:lstStyle/>
            <a:p>
              <a:endParaRPr lang="en-US"/>
            </a:p>
          </p:txBody>
        </p:sp>
        <p:sp>
          <p:nvSpPr>
            <p:cNvPr id="12" name="Text 8"/>
            <p:cNvSpPr/>
            <p:nvPr/>
          </p:nvSpPr>
          <p:spPr>
            <a:xfrm>
              <a:off x="11134487" y="6293287"/>
              <a:ext cx="2480905" cy="310158"/>
            </a:xfrm>
            <a:prstGeom prst="rect">
              <a:avLst/>
            </a:prstGeom>
            <a:noFill/>
            <a:ln/>
          </p:spPr>
          <p:txBody>
            <a:bodyPr wrap="none" lIns="0" tIns="0" rIns="0" bIns="0" rtlCol="0" anchor="t"/>
            <a:lstStyle/>
            <a:p>
              <a:pPr marL="0" indent="0" algn="r" rtl="1">
                <a:lnSpc>
                  <a:spcPts val="2400"/>
                </a:lnSpc>
                <a:buNone/>
              </a:pPr>
              <a:r>
                <a:rPr lang="en-US" sz="1950" dirty="0">
                  <a:solidFill>
                    <a:srgbClr val="49495A"/>
                  </a:solidFill>
                  <a:latin typeface="Alexandria" pitchFamily="34" charset="0"/>
                  <a:ea typeface="Alexandria" pitchFamily="34" charset="-122"/>
                  <a:cs typeface="Alexandria" pitchFamily="34" charset="-120"/>
                </a:rPr>
                <a:t>تعزيز التفاهم</a:t>
              </a:r>
              <a:endParaRPr lang="en-US" sz="1950" dirty="0"/>
            </a:p>
          </p:txBody>
        </p:sp>
        <p:sp>
          <p:nvSpPr>
            <p:cNvPr id="13" name="Text 9"/>
            <p:cNvSpPr/>
            <p:nvPr/>
          </p:nvSpPr>
          <p:spPr>
            <a:xfrm>
              <a:off x="7635597" y="6722507"/>
              <a:ext cx="5979795" cy="635079"/>
            </a:xfrm>
            <a:prstGeom prst="rect">
              <a:avLst/>
            </a:prstGeom>
            <a:noFill/>
            <a:ln/>
          </p:spPr>
          <p:txBody>
            <a:bodyPr wrap="square" lIns="0" tIns="0" rIns="0" bIns="0" rtlCol="0" anchor="t"/>
            <a:lstStyle/>
            <a:p>
              <a:pPr marL="0" indent="0" algn="r" rtl="1">
                <a:lnSpc>
                  <a:spcPts val="2500"/>
                </a:lnSpc>
                <a:buNone/>
              </a:pPr>
              <a:r>
                <a:rPr lang="en-US" sz="1550" dirty="0">
                  <a:solidFill>
                    <a:srgbClr val="49495A"/>
                  </a:solidFill>
                  <a:latin typeface="Alexandria" pitchFamily="34" charset="0"/>
                  <a:ea typeface="Alexandria" pitchFamily="34" charset="-122"/>
                  <a:cs typeface="Alexandria" pitchFamily="34" charset="-120"/>
                </a:rPr>
                <a:t>يساهم في تعزيز التفاهم بين الأفراد من خلفيات مختلفة وتجنب التفسيرات الخاطئة</a:t>
              </a:r>
              <a:endParaRPr lang="en-US" sz="1550" dirty="0"/>
            </a:p>
          </p:txBody>
        </p:sp>
        <p:sp>
          <p:nvSpPr>
            <p:cNvPr id="14" name="Shape 10"/>
            <p:cNvSpPr/>
            <p:nvPr/>
          </p:nvSpPr>
          <p:spPr>
            <a:xfrm>
              <a:off x="793790" y="6072068"/>
              <a:ext cx="6422231" cy="1506736"/>
            </a:xfrm>
            <a:prstGeom prst="roundRect">
              <a:avLst>
                <a:gd name="adj" fmla="val 1976"/>
              </a:avLst>
            </a:prstGeom>
            <a:solidFill>
              <a:srgbClr val="FBFAFF"/>
            </a:solidFill>
            <a:ln w="22860">
              <a:solidFill>
                <a:srgbClr val="D0CED9"/>
              </a:solidFill>
              <a:prstDash val="solid"/>
            </a:ln>
          </p:spPr>
          <p:txBody>
            <a:bodyPr/>
            <a:lstStyle/>
            <a:p>
              <a:endParaRPr lang="en-US"/>
            </a:p>
          </p:txBody>
        </p:sp>
        <p:sp>
          <p:nvSpPr>
            <p:cNvPr id="15" name="Text 11"/>
            <p:cNvSpPr/>
            <p:nvPr/>
          </p:nvSpPr>
          <p:spPr>
            <a:xfrm>
              <a:off x="4513898" y="6293287"/>
              <a:ext cx="2480905" cy="310158"/>
            </a:xfrm>
            <a:prstGeom prst="rect">
              <a:avLst/>
            </a:prstGeom>
            <a:noFill/>
            <a:ln/>
          </p:spPr>
          <p:txBody>
            <a:bodyPr wrap="none" lIns="0" tIns="0" rIns="0" bIns="0" rtlCol="0" anchor="t"/>
            <a:lstStyle/>
            <a:p>
              <a:pPr marL="0" indent="0" algn="r" rtl="1">
                <a:lnSpc>
                  <a:spcPts val="2400"/>
                </a:lnSpc>
                <a:buNone/>
              </a:pPr>
              <a:r>
                <a:rPr lang="en-US" sz="1950" dirty="0">
                  <a:solidFill>
                    <a:srgbClr val="49495A"/>
                  </a:solidFill>
                  <a:latin typeface="Alexandria" pitchFamily="34" charset="0"/>
                  <a:ea typeface="Alexandria" pitchFamily="34" charset="-122"/>
                  <a:cs typeface="Alexandria" pitchFamily="34" charset="-120"/>
                </a:rPr>
                <a:t>التفكير النقدي</a:t>
              </a:r>
              <a:endParaRPr lang="en-US" sz="1950" dirty="0"/>
            </a:p>
          </p:txBody>
        </p:sp>
        <p:sp>
          <p:nvSpPr>
            <p:cNvPr id="17" name="Text 12"/>
            <p:cNvSpPr/>
            <p:nvPr/>
          </p:nvSpPr>
          <p:spPr>
            <a:xfrm>
              <a:off x="1015008" y="6722507"/>
              <a:ext cx="5979795" cy="635079"/>
            </a:xfrm>
            <a:prstGeom prst="rect">
              <a:avLst/>
            </a:prstGeom>
            <a:noFill/>
            <a:ln/>
          </p:spPr>
          <p:txBody>
            <a:bodyPr wrap="square" lIns="0" tIns="0" rIns="0" bIns="0" rtlCol="0" anchor="t"/>
            <a:lstStyle/>
            <a:p>
              <a:pPr marL="0" indent="0" algn="r" rtl="1">
                <a:lnSpc>
                  <a:spcPts val="2500"/>
                </a:lnSpc>
                <a:buNone/>
              </a:pPr>
              <a:r>
                <a:rPr lang="en-US" sz="1550" dirty="0">
                  <a:solidFill>
                    <a:srgbClr val="49495A"/>
                  </a:solidFill>
                  <a:latin typeface="Alexandria" pitchFamily="34" charset="0"/>
                  <a:ea typeface="Alexandria" pitchFamily="34" charset="-122"/>
                  <a:cs typeface="Alexandria" pitchFamily="34" charset="-120"/>
                </a:rPr>
                <a:t>يشجع على التفكير النقدي حيال كيفية تقديم واستقبال الرسائل وتقييم المواقف الخاصة</a:t>
              </a:r>
              <a:endParaRPr lang="en-US" sz="1550" dirty="0"/>
            </a:p>
          </p:txBody>
        </p:sp>
      </p:grpSp>
    </p:spTree>
    <p:extLst>
      <p:ext uri="{BB962C8B-B14F-4D97-AF65-F5344CB8AC3E}">
        <p14:creationId xmlns:p14="http://schemas.microsoft.com/office/powerpoint/2010/main" val="3080494827"/>
      </p:ext>
    </p:extLst>
  </p:cSld>
  <p:clrMapOvr>
    <a:masterClrMapping/>
  </p:clrMapOvr>
  <p:transition spd="slow">
    <p:comb/>
  </p:transition>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1CDD6A8-EC12-1CDE-6515-67CAFF254A97}"/>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C30BAE67-BD21-A37E-31A7-BF383A0500C7}"/>
              </a:ext>
            </a:extLst>
          </p:cNvPr>
          <p:cNvSpPr/>
          <p:nvPr/>
        </p:nvSpPr>
        <p:spPr>
          <a:xfrm>
            <a:off x="583827" y="1345306"/>
            <a:ext cx="10812720" cy="471060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1317D8DB-FEF2-A900-8186-43141FBBAD8C}"/>
              </a:ext>
            </a:extLst>
          </p:cNvPr>
          <p:cNvSpPr txBox="1"/>
          <p:nvPr/>
        </p:nvSpPr>
        <p:spPr>
          <a:xfrm>
            <a:off x="4366811" y="521688"/>
            <a:ext cx="3902032" cy="400110"/>
          </a:xfrm>
          <a:prstGeom prst="rect">
            <a:avLst/>
          </a:prstGeom>
          <a:noFill/>
        </p:spPr>
        <p:txBody>
          <a:bodyPr wrap="square" rtlCol="0">
            <a:spAutoFit/>
          </a:bodyPr>
          <a:lstStyle/>
          <a:p>
            <a:pPr algn="ctr"/>
            <a:r>
              <a:rPr lang="ar-EG" sz="2000" b="1">
                <a:solidFill>
                  <a:srgbClr val="4472C4"/>
                </a:solidFill>
                <a:latin typeface="Alexandria" pitchFamily="2" charset="-78"/>
                <a:cs typeface="Alexandria" pitchFamily="2" charset="-78"/>
              </a:rPr>
              <a:t>نموذج الاتصال الإقناعي</a:t>
            </a:r>
          </a:p>
        </p:txBody>
      </p:sp>
      <p:sp>
        <p:nvSpPr>
          <p:cNvPr id="5" name="Rectangle 4">
            <a:extLst>
              <a:ext uri="{FF2B5EF4-FFF2-40B4-BE49-F238E27FC236}">
                <a16:creationId xmlns:a16="http://schemas.microsoft.com/office/drawing/2014/main" id="{57C79A6A-8CEF-4FC8-E46F-B4B8F78F142D}"/>
              </a:ext>
            </a:extLst>
          </p:cNvPr>
          <p:cNvSpPr/>
          <p:nvPr/>
        </p:nvSpPr>
        <p:spPr>
          <a:xfrm>
            <a:off x="968331" y="338798"/>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D86F3B93-FF46-6A20-E51C-2886328CA3E1}"/>
              </a:ext>
            </a:extLst>
          </p:cNvPr>
          <p:cNvSpPr txBox="1"/>
          <p:nvPr/>
        </p:nvSpPr>
        <p:spPr>
          <a:xfrm>
            <a:off x="1145585" y="415962"/>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B0A4A24E-29D3-83EC-752F-80A5253048FC}"/>
              </a:ext>
            </a:extLst>
          </p:cNvPr>
          <p:cNvSpPr txBox="1"/>
          <p:nvPr/>
        </p:nvSpPr>
        <p:spPr>
          <a:xfrm>
            <a:off x="1179882" y="671887"/>
            <a:ext cx="966228" cy="923330"/>
          </a:xfrm>
          <a:prstGeom prst="rect">
            <a:avLst/>
          </a:prstGeom>
          <a:noFill/>
        </p:spPr>
        <p:txBody>
          <a:bodyPr wrap="square" rtlCol="0">
            <a:spAutoFit/>
          </a:bodyPr>
          <a:lstStyle/>
          <a:p>
            <a:pPr algn="ctr"/>
            <a:r>
              <a:rPr lang="ar-EG" sz="5400" b="1">
                <a:solidFill>
                  <a:schemeClr val="bg1"/>
                </a:solidFill>
                <a:latin typeface="Times New Roman" panose="02020603050405020304" pitchFamily="18" charset="0"/>
                <a:cs typeface="Times New Roman" panose="02020603050405020304" pitchFamily="18" charset="0"/>
              </a:rPr>
              <a:t>10</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1FB509A6-1C6D-3D9C-6ADC-855521D47512}"/>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BB949BE5-4018-B212-9C7B-7760E3F36DF3}"/>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grpSp>
        <p:nvGrpSpPr>
          <p:cNvPr id="18" name="Group 17">
            <a:extLst>
              <a:ext uri="{FF2B5EF4-FFF2-40B4-BE49-F238E27FC236}">
                <a16:creationId xmlns:a16="http://schemas.microsoft.com/office/drawing/2014/main" id="{6560199F-8ED2-577C-E27D-F2E9DE7B8201}"/>
              </a:ext>
            </a:extLst>
          </p:cNvPr>
          <p:cNvGrpSpPr/>
          <p:nvPr/>
        </p:nvGrpSpPr>
        <p:grpSpPr>
          <a:xfrm>
            <a:off x="968331" y="1504798"/>
            <a:ext cx="10043787" cy="4252555"/>
            <a:chOff x="6280190" y="2372916"/>
            <a:chExt cx="7556421" cy="4252555"/>
          </a:xfrm>
        </p:grpSpPr>
        <p:sp>
          <p:nvSpPr>
            <p:cNvPr id="2" name="Text 1"/>
            <p:cNvSpPr/>
            <p:nvPr/>
          </p:nvSpPr>
          <p:spPr>
            <a:xfrm>
              <a:off x="6280190" y="2372916"/>
              <a:ext cx="7556421" cy="952619"/>
            </a:xfrm>
            <a:prstGeom prst="rect">
              <a:avLst/>
            </a:prstGeom>
            <a:noFill/>
            <a:ln/>
          </p:spPr>
          <p:txBody>
            <a:bodyPr wrap="square" lIns="0" tIns="0" rIns="0" bIns="0" rtlCol="0" anchor="t"/>
            <a:lstStyle/>
            <a:p>
              <a:pPr marL="0" indent="0" algn="just" rtl="1">
                <a:lnSpc>
                  <a:spcPts val="2500"/>
                </a:lnSpc>
                <a:buNone/>
              </a:pPr>
              <a:r>
                <a:rPr lang="en-US" sz="1600" dirty="0">
                  <a:solidFill>
                    <a:srgbClr val="49495A"/>
                  </a:solidFill>
                  <a:latin typeface="Alexandria" pitchFamily="34" charset="0"/>
                  <a:ea typeface="Alexandria" pitchFamily="34" charset="-122"/>
                  <a:cs typeface="Alexandria" pitchFamily="34" charset="-120"/>
                </a:rPr>
                <a:t>أسلوب يُستخدم داخل المنظمات للتأثير على سلوك ومواقف الأفراد من أجل تحقيق أهداف المنظمة بفعالية. يرتكز على قدرة القادة والمديرين على تقديم المعلومات بطريقة تُحفّز الأفراد.</a:t>
              </a:r>
              <a:endParaRPr lang="en-US" sz="1600" dirty="0"/>
            </a:p>
          </p:txBody>
        </p:sp>
        <p:sp>
          <p:nvSpPr>
            <p:cNvPr id="8" name="Text 2"/>
            <p:cNvSpPr/>
            <p:nvPr/>
          </p:nvSpPr>
          <p:spPr>
            <a:xfrm>
              <a:off x="13638252" y="3548777"/>
              <a:ext cx="198358" cy="248007"/>
            </a:xfrm>
            <a:prstGeom prst="rect">
              <a:avLst/>
            </a:prstGeom>
            <a:noFill/>
            <a:ln/>
          </p:spPr>
          <p:txBody>
            <a:bodyPr wrap="none" lIns="0" tIns="0" rIns="0" bIns="0" rtlCol="0" anchor="t"/>
            <a:lstStyle/>
            <a:p>
              <a:pPr marL="0" indent="0" algn="just" rtl="1">
                <a:lnSpc>
                  <a:spcPts val="2500"/>
                </a:lnSpc>
                <a:buNone/>
              </a:pPr>
              <a:r>
                <a:rPr lang="en-US" sz="1600" dirty="0">
                  <a:solidFill>
                    <a:srgbClr val="49495A"/>
                  </a:solidFill>
                  <a:latin typeface="Alexandria Light" pitchFamily="34" charset="0"/>
                  <a:ea typeface="Alexandria Light" pitchFamily="34" charset="-122"/>
                  <a:cs typeface="Alexandria Light" pitchFamily="34" charset="-120"/>
                </a:rPr>
                <a:t>01</a:t>
              </a:r>
              <a:endParaRPr lang="en-US" sz="1600" dirty="0"/>
            </a:p>
          </p:txBody>
        </p:sp>
        <p:pic>
          <p:nvPicPr>
            <p:cNvPr id="9" name="Image 1" descr="preencoded.png"/>
            <p:cNvPicPr>
              <a:picLocks noChangeAspect="1"/>
            </p:cNvPicPr>
            <p:nvPr/>
          </p:nvPicPr>
          <p:blipFill>
            <a:blip r:embed="rId3"/>
            <a:stretch>
              <a:fillRect/>
            </a:stretch>
          </p:blipFill>
          <p:spPr>
            <a:xfrm>
              <a:off x="10157579" y="3863102"/>
              <a:ext cx="3679031" cy="22860"/>
            </a:xfrm>
            <a:prstGeom prst="rect">
              <a:avLst/>
            </a:prstGeom>
          </p:spPr>
        </p:pic>
        <p:sp>
          <p:nvSpPr>
            <p:cNvPr id="11" name="Text 3"/>
            <p:cNvSpPr/>
            <p:nvPr/>
          </p:nvSpPr>
          <p:spPr>
            <a:xfrm>
              <a:off x="11355705" y="4008001"/>
              <a:ext cx="2480905" cy="310158"/>
            </a:xfrm>
            <a:prstGeom prst="rect">
              <a:avLst/>
            </a:prstGeom>
            <a:noFill/>
            <a:ln/>
          </p:spPr>
          <p:txBody>
            <a:bodyPr wrap="none" lIns="0" tIns="0" rIns="0" bIns="0" rtlCol="0" anchor="t"/>
            <a:lstStyle/>
            <a:p>
              <a:pPr marL="0" indent="0" algn="just" rtl="1">
                <a:lnSpc>
                  <a:spcPts val="2400"/>
                </a:lnSpc>
                <a:buNone/>
              </a:pPr>
              <a:r>
                <a:rPr lang="en-US" sz="1600" b="1" dirty="0">
                  <a:solidFill>
                    <a:schemeClr val="accent1">
                      <a:lumMod val="75000"/>
                    </a:schemeClr>
                  </a:solidFill>
                  <a:latin typeface="Alexandria" pitchFamily="34" charset="0"/>
                  <a:ea typeface="Alexandria" pitchFamily="34" charset="-122"/>
                  <a:cs typeface="Alexandria" pitchFamily="34" charset="-120"/>
                </a:rPr>
                <a:t>توضيح الفكرة</a:t>
              </a:r>
              <a:endParaRPr lang="en-US" sz="1600" b="1" dirty="0">
                <a:solidFill>
                  <a:schemeClr val="accent1">
                    <a:lumMod val="75000"/>
                  </a:schemeClr>
                </a:solidFill>
              </a:endParaRPr>
            </a:p>
          </p:txBody>
        </p:sp>
        <p:sp>
          <p:nvSpPr>
            <p:cNvPr id="12" name="Text 4"/>
            <p:cNvSpPr/>
            <p:nvPr/>
          </p:nvSpPr>
          <p:spPr>
            <a:xfrm>
              <a:off x="10157579" y="4437221"/>
              <a:ext cx="3679031" cy="635079"/>
            </a:xfrm>
            <a:prstGeom prst="rect">
              <a:avLst/>
            </a:prstGeom>
            <a:noFill/>
            <a:ln/>
          </p:spPr>
          <p:txBody>
            <a:bodyPr wrap="square" lIns="0" tIns="0" rIns="0" bIns="0" rtlCol="0" anchor="t"/>
            <a:lstStyle/>
            <a:p>
              <a:pPr marL="0" indent="0" algn="just" rtl="1">
                <a:lnSpc>
                  <a:spcPts val="2500"/>
                </a:lnSpc>
                <a:buNone/>
              </a:pPr>
              <a:r>
                <a:rPr lang="en-US" sz="1600" dirty="0">
                  <a:solidFill>
                    <a:srgbClr val="49495A"/>
                  </a:solidFill>
                  <a:latin typeface="Alexandria" pitchFamily="34" charset="0"/>
                  <a:ea typeface="Alexandria" pitchFamily="34" charset="-122"/>
                  <a:cs typeface="Alexandria" pitchFamily="34" charset="-120"/>
                </a:rPr>
                <a:t>عرض الفكرة أو الهدف بوضوح وشرح فوائدها للأفراد</a:t>
              </a:r>
              <a:endParaRPr lang="en-US" sz="1600" dirty="0"/>
            </a:p>
          </p:txBody>
        </p:sp>
        <p:sp>
          <p:nvSpPr>
            <p:cNvPr id="13" name="Text 5"/>
            <p:cNvSpPr/>
            <p:nvPr/>
          </p:nvSpPr>
          <p:spPr>
            <a:xfrm>
              <a:off x="9760863" y="3548777"/>
              <a:ext cx="198358" cy="248007"/>
            </a:xfrm>
            <a:prstGeom prst="rect">
              <a:avLst/>
            </a:prstGeom>
            <a:noFill/>
            <a:ln/>
          </p:spPr>
          <p:txBody>
            <a:bodyPr wrap="none" lIns="0" tIns="0" rIns="0" bIns="0" rtlCol="0" anchor="t"/>
            <a:lstStyle/>
            <a:p>
              <a:pPr marL="0" indent="0" algn="just" rtl="1">
                <a:lnSpc>
                  <a:spcPts val="2500"/>
                </a:lnSpc>
                <a:buNone/>
              </a:pPr>
              <a:r>
                <a:rPr lang="en-US" sz="1600" dirty="0">
                  <a:solidFill>
                    <a:srgbClr val="49495A"/>
                  </a:solidFill>
                  <a:latin typeface="Alexandria Light" pitchFamily="34" charset="0"/>
                  <a:ea typeface="Alexandria Light" pitchFamily="34" charset="-122"/>
                  <a:cs typeface="Alexandria Light" pitchFamily="34" charset="-120"/>
                </a:rPr>
                <a:t>02</a:t>
              </a:r>
              <a:endParaRPr lang="en-US" sz="1600" dirty="0"/>
            </a:p>
          </p:txBody>
        </p:sp>
        <p:pic>
          <p:nvPicPr>
            <p:cNvPr id="14" name="Image 2" descr="preencoded.png"/>
            <p:cNvPicPr>
              <a:picLocks noChangeAspect="1"/>
            </p:cNvPicPr>
            <p:nvPr/>
          </p:nvPicPr>
          <p:blipFill>
            <a:blip r:embed="rId3"/>
            <a:stretch>
              <a:fillRect/>
            </a:stretch>
          </p:blipFill>
          <p:spPr>
            <a:xfrm>
              <a:off x="6280190" y="3863102"/>
              <a:ext cx="3679031" cy="22860"/>
            </a:xfrm>
            <a:prstGeom prst="rect">
              <a:avLst/>
            </a:prstGeom>
          </p:spPr>
        </p:pic>
        <p:sp>
          <p:nvSpPr>
            <p:cNvPr id="15" name="Text 6"/>
            <p:cNvSpPr/>
            <p:nvPr/>
          </p:nvSpPr>
          <p:spPr>
            <a:xfrm>
              <a:off x="7478316" y="4008001"/>
              <a:ext cx="2480905" cy="310158"/>
            </a:xfrm>
            <a:prstGeom prst="rect">
              <a:avLst/>
            </a:prstGeom>
            <a:noFill/>
            <a:ln/>
          </p:spPr>
          <p:txBody>
            <a:bodyPr wrap="none" lIns="0" tIns="0" rIns="0" bIns="0" rtlCol="0" anchor="t"/>
            <a:lstStyle/>
            <a:p>
              <a:pPr marL="0" indent="0" algn="just" rtl="1">
                <a:lnSpc>
                  <a:spcPts val="2400"/>
                </a:lnSpc>
                <a:buNone/>
              </a:pPr>
              <a:r>
                <a:rPr lang="en-US" sz="1600" b="1" dirty="0">
                  <a:solidFill>
                    <a:schemeClr val="accent1">
                      <a:lumMod val="75000"/>
                    </a:schemeClr>
                  </a:solidFill>
                  <a:latin typeface="Alexandria" pitchFamily="34" charset="0"/>
                  <a:ea typeface="Alexandria" pitchFamily="34" charset="-122"/>
                  <a:cs typeface="Alexandria" pitchFamily="34" charset="-120"/>
                </a:rPr>
                <a:t>استخدام الحجج</a:t>
              </a:r>
              <a:endParaRPr lang="en-US" sz="1600" b="1" dirty="0">
                <a:solidFill>
                  <a:schemeClr val="accent1">
                    <a:lumMod val="75000"/>
                  </a:schemeClr>
                </a:solidFill>
              </a:endParaRPr>
            </a:p>
          </p:txBody>
        </p:sp>
        <p:sp>
          <p:nvSpPr>
            <p:cNvPr id="16" name="Text 7"/>
            <p:cNvSpPr/>
            <p:nvPr/>
          </p:nvSpPr>
          <p:spPr>
            <a:xfrm>
              <a:off x="6280190" y="4437221"/>
              <a:ext cx="3679031" cy="635079"/>
            </a:xfrm>
            <a:prstGeom prst="rect">
              <a:avLst/>
            </a:prstGeom>
            <a:noFill/>
            <a:ln/>
          </p:spPr>
          <p:txBody>
            <a:bodyPr wrap="square" lIns="0" tIns="0" rIns="0" bIns="0" rtlCol="0" anchor="t"/>
            <a:lstStyle/>
            <a:p>
              <a:pPr marL="0" indent="0" algn="just" rtl="1">
                <a:lnSpc>
                  <a:spcPts val="2500"/>
                </a:lnSpc>
                <a:buNone/>
              </a:pPr>
              <a:r>
                <a:rPr lang="en-US" sz="1600" dirty="0">
                  <a:solidFill>
                    <a:srgbClr val="49495A"/>
                  </a:solidFill>
                  <a:latin typeface="Alexandria" pitchFamily="34" charset="0"/>
                  <a:ea typeface="Alexandria" pitchFamily="34" charset="-122"/>
                  <a:cs typeface="Alexandria" pitchFamily="34" charset="-120"/>
                </a:rPr>
                <a:t>استخدام الحجج المنطقية والعاطفية لإقناع الأفراد بجدوى الفكرة أو التغيير</a:t>
              </a:r>
              <a:endParaRPr lang="en-US" sz="1600" dirty="0"/>
            </a:p>
          </p:txBody>
        </p:sp>
        <p:sp>
          <p:nvSpPr>
            <p:cNvPr id="17" name="Text 8"/>
            <p:cNvSpPr/>
            <p:nvPr/>
          </p:nvSpPr>
          <p:spPr>
            <a:xfrm>
              <a:off x="13638252" y="5419487"/>
              <a:ext cx="198358" cy="248007"/>
            </a:xfrm>
            <a:prstGeom prst="rect">
              <a:avLst/>
            </a:prstGeom>
            <a:noFill/>
            <a:ln/>
          </p:spPr>
          <p:txBody>
            <a:bodyPr wrap="none" lIns="0" tIns="0" rIns="0" bIns="0" rtlCol="0" anchor="t"/>
            <a:lstStyle/>
            <a:p>
              <a:pPr marL="0" indent="0" algn="just" rtl="1">
                <a:lnSpc>
                  <a:spcPts val="2500"/>
                </a:lnSpc>
                <a:buNone/>
              </a:pPr>
              <a:r>
                <a:rPr lang="en-US" sz="1600" dirty="0">
                  <a:solidFill>
                    <a:srgbClr val="49495A"/>
                  </a:solidFill>
                  <a:latin typeface="Alexandria Light" pitchFamily="34" charset="0"/>
                  <a:ea typeface="Alexandria Light" pitchFamily="34" charset="-122"/>
                  <a:cs typeface="Alexandria Light" pitchFamily="34" charset="-120"/>
                </a:rPr>
                <a:t>03</a:t>
              </a:r>
              <a:endParaRPr lang="en-US" sz="1600" dirty="0"/>
            </a:p>
          </p:txBody>
        </p:sp>
        <p:pic>
          <p:nvPicPr>
            <p:cNvPr id="19" name="Image 3" descr="preencoded.png"/>
            <p:cNvPicPr>
              <a:picLocks noChangeAspect="1"/>
            </p:cNvPicPr>
            <p:nvPr/>
          </p:nvPicPr>
          <p:blipFill>
            <a:blip r:embed="rId4"/>
            <a:stretch>
              <a:fillRect/>
            </a:stretch>
          </p:blipFill>
          <p:spPr>
            <a:xfrm>
              <a:off x="6280190" y="5714048"/>
              <a:ext cx="7556421" cy="22860"/>
            </a:xfrm>
            <a:prstGeom prst="rect">
              <a:avLst/>
            </a:prstGeom>
          </p:spPr>
        </p:pic>
        <p:sp>
          <p:nvSpPr>
            <p:cNvPr id="20" name="Text 9"/>
            <p:cNvSpPr/>
            <p:nvPr/>
          </p:nvSpPr>
          <p:spPr>
            <a:xfrm>
              <a:off x="11355705" y="5878711"/>
              <a:ext cx="2480905" cy="310158"/>
            </a:xfrm>
            <a:prstGeom prst="rect">
              <a:avLst/>
            </a:prstGeom>
            <a:noFill/>
            <a:ln/>
          </p:spPr>
          <p:txBody>
            <a:bodyPr wrap="none" lIns="0" tIns="0" rIns="0" bIns="0" rtlCol="0" anchor="t"/>
            <a:lstStyle/>
            <a:p>
              <a:pPr marL="0" indent="0" algn="just" rtl="1">
                <a:lnSpc>
                  <a:spcPts val="2400"/>
                </a:lnSpc>
                <a:buNone/>
              </a:pPr>
              <a:r>
                <a:rPr lang="en-US" sz="1600" b="1" dirty="0">
                  <a:solidFill>
                    <a:schemeClr val="accent1">
                      <a:lumMod val="75000"/>
                    </a:schemeClr>
                  </a:solidFill>
                  <a:latin typeface="Alexandria" pitchFamily="34" charset="0"/>
                  <a:ea typeface="Alexandria" pitchFamily="34" charset="-122"/>
                  <a:cs typeface="Alexandria" pitchFamily="34" charset="-120"/>
                </a:rPr>
                <a:t>تشجيع التنفيذ</a:t>
              </a:r>
              <a:endParaRPr lang="en-US" sz="1600" b="1" dirty="0">
                <a:solidFill>
                  <a:schemeClr val="accent1">
                    <a:lumMod val="75000"/>
                  </a:schemeClr>
                </a:solidFill>
              </a:endParaRPr>
            </a:p>
          </p:txBody>
        </p:sp>
        <p:sp>
          <p:nvSpPr>
            <p:cNvPr id="21" name="Text 10"/>
            <p:cNvSpPr/>
            <p:nvPr/>
          </p:nvSpPr>
          <p:spPr>
            <a:xfrm>
              <a:off x="6280190" y="6307931"/>
              <a:ext cx="7556421" cy="317540"/>
            </a:xfrm>
            <a:prstGeom prst="rect">
              <a:avLst/>
            </a:prstGeom>
            <a:noFill/>
            <a:ln/>
          </p:spPr>
          <p:txBody>
            <a:bodyPr wrap="none" lIns="0" tIns="0" rIns="0" bIns="0" rtlCol="0" anchor="t"/>
            <a:lstStyle/>
            <a:p>
              <a:pPr marL="0" indent="0" algn="just" rtl="1">
                <a:lnSpc>
                  <a:spcPts val="2500"/>
                </a:lnSpc>
                <a:buNone/>
              </a:pPr>
              <a:r>
                <a:rPr lang="en-US" sz="1600" dirty="0">
                  <a:solidFill>
                    <a:srgbClr val="49495A"/>
                  </a:solidFill>
                  <a:latin typeface="Alexandria" pitchFamily="34" charset="0"/>
                  <a:ea typeface="Alexandria" pitchFamily="34" charset="-122"/>
                  <a:cs typeface="Alexandria" pitchFamily="34" charset="-120"/>
                </a:rPr>
                <a:t>تشجيع الأفراد على اتخاذ خطوات فعلية نحو تنفيذ هذه الأفكار أو التغييرات</a:t>
              </a:r>
              <a:endParaRPr lang="en-US" sz="1600" dirty="0"/>
            </a:p>
          </p:txBody>
        </p:sp>
      </p:grpSp>
    </p:spTree>
    <p:extLst>
      <p:ext uri="{BB962C8B-B14F-4D97-AF65-F5344CB8AC3E}">
        <p14:creationId xmlns:p14="http://schemas.microsoft.com/office/powerpoint/2010/main" val="3583638093"/>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88685A8-C74A-0687-86F7-22B0350DB954}"/>
            </a:ext>
          </a:extLst>
        </p:cNvPr>
        <p:cNvGrpSpPr/>
        <p:nvPr/>
      </p:nvGrpSpPr>
      <p:grpSpPr>
        <a:xfrm>
          <a:off x="0" y="0"/>
          <a:ext cx="0" cy="0"/>
          <a:chOff x="0" y="0"/>
          <a:chExt cx="0" cy="0"/>
        </a:xfrm>
      </p:grpSpPr>
      <p:sp>
        <p:nvSpPr>
          <p:cNvPr id="29" name="Rectangle 28">
            <a:extLst>
              <a:ext uri="{FF2B5EF4-FFF2-40B4-BE49-F238E27FC236}">
                <a16:creationId xmlns:a16="http://schemas.microsoft.com/office/drawing/2014/main" id="{4A4757C3-3156-83EA-2AA5-E8DBDDBD2C26}"/>
              </a:ext>
            </a:extLst>
          </p:cNvPr>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8" name="Graphic 21">
            <a:extLst>
              <a:ext uri="{FF2B5EF4-FFF2-40B4-BE49-F238E27FC236}">
                <a16:creationId xmlns:a16="http://schemas.microsoft.com/office/drawing/2014/main" id="{986D9359-60DB-6B8B-8EE7-492956099F58}"/>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grpSp>
        <p:nvGrpSpPr>
          <p:cNvPr id="28" name="Group 27">
            <a:extLst>
              <a:ext uri="{FF2B5EF4-FFF2-40B4-BE49-F238E27FC236}">
                <a16:creationId xmlns:a16="http://schemas.microsoft.com/office/drawing/2014/main" id="{2FC6E21C-ADAA-9C5B-9231-328E5D38F96F}"/>
              </a:ext>
            </a:extLst>
          </p:cNvPr>
          <p:cNvGrpSpPr/>
          <p:nvPr/>
        </p:nvGrpSpPr>
        <p:grpSpPr>
          <a:xfrm>
            <a:off x="180431" y="617697"/>
            <a:ext cx="11729071" cy="5932240"/>
            <a:chOff x="793909" y="1411248"/>
            <a:chExt cx="13042702" cy="5407104"/>
          </a:xfrm>
        </p:grpSpPr>
        <p:sp>
          <p:nvSpPr>
            <p:cNvPr id="2" name="Text 0"/>
            <p:cNvSpPr/>
            <p:nvPr/>
          </p:nvSpPr>
          <p:spPr>
            <a:xfrm>
              <a:off x="8572619" y="1411248"/>
              <a:ext cx="5263991" cy="620078"/>
            </a:xfrm>
            <a:prstGeom prst="rect">
              <a:avLst/>
            </a:prstGeom>
            <a:noFill/>
            <a:ln/>
          </p:spPr>
          <p:txBody>
            <a:bodyPr wrap="none" lIns="0" tIns="0" rIns="0" bIns="0" rtlCol="0" anchor="t"/>
            <a:lstStyle/>
            <a:p>
              <a:pPr marL="0" indent="0" algn="just" rtl="1">
                <a:lnSpc>
                  <a:spcPts val="4850"/>
                </a:lnSpc>
                <a:buNone/>
              </a:pPr>
              <a:r>
                <a:rPr lang="en-US" sz="3900" dirty="0">
                  <a:solidFill>
                    <a:srgbClr val="403CCF"/>
                  </a:solidFill>
                  <a:latin typeface="Alexandria" pitchFamily="34" charset="0"/>
                  <a:ea typeface="Alexandria" pitchFamily="34" charset="-122"/>
                  <a:cs typeface="Alexandria" pitchFamily="34" charset="-120"/>
                </a:rPr>
                <a:t>عناصر النموذج الإقناعي</a:t>
              </a:r>
              <a:endParaRPr lang="en-US" sz="3900" dirty="0"/>
            </a:p>
          </p:txBody>
        </p:sp>
        <p:sp>
          <p:nvSpPr>
            <p:cNvPr id="3" name="Shape 1"/>
            <p:cNvSpPr/>
            <p:nvPr/>
          </p:nvSpPr>
          <p:spPr>
            <a:xfrm>
              <a:off x="9621322" y="2428161"/>
              <a:ext cx="4215289" cy="2254687"/>
            </a:xfrm>
            <a:prstGeom prst="roundRect">
              <a:avLst>
                <a:gd name="adj" fmla="val 1320"/>
              </a:avLst>
            </a:prstGeom>
            <a:solidFill>
              <a:srgbClr val="EAE8F3"/>
            </a:solidFill>
            <a:ln/>
          </p:spPr>
          <p:txBody>
            <a:bodyPr/>
            <a:lstStyle/>
            <a:p>
              <a:pPr algn="just"/>
              <a:endParaRPr lang="en-US"/>
            </a:p>
          </p:txBody>
        </p:sp>
        <p:sp>
          <p:nvSpPr>
            <p:cNvPr id="4" name="Shape 2"/>
            <p:cNvSpPr/>
            <p:nvPr/>
          </p:nvSpPr>
          <p:spPr>
            <a:xfrm>
              <a:off x="13042940" y="2626519"/>
              <a:ext cx="595313" cy="595313"/>
            </a:xfrm>
            <a:prstGeom prst="roundRect">
              <a:avLst>
                <a:gd name="adj" fmla="val 15358451"/>
              </a:avLst>
            </a:prstGeom>
            <a:solidFill>
              <a:srgbClr val="403CCF"/>
            </a:solidFill>
            <a:ln/>
          </p:spPr>
          <p:txBody>
            <a:bodyPr/>
            <a:lstStyle/>
            <a:p>
              <a:pPr algn="just"/>
              <a:endParaRPr lang="en-US"/>
            </a:p>
          </p:txBody>
        </p:sp>
        <p:pic>
          <p:nvPicPr>
            <p:cNvPr id="5" name="Image 0" descr="preencoded.png"/>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13206651" y="2790111"/>
              <a:ext cx="267891" cy="267891"/>
            </a:xfrm>
            <a:prstGeom prst="rect">
              <a:avLst/>
            </a:prstGeom>
          </p:spPr>
        </p:pic>
        <p:sp>
          <p:nvSpPr>
            <p:cNvPr id="6" name="Text 3"/>
            <p:cNvSpPr/>
            <p:nvPr/>
          </p:nvSpPr>
          <p:spPr>
            <a:xfrm>
              <a:off x="11157347" y="3420189"/>
              <a:ext cx="2480905" cy="310158"/>
            </a:xfrm>
            <a:prstGeom prst="rect">
              <a:avLst/>
            </a:prstGeom>
            <a:noFill/>
            <a:ln/>
          </p:spPr>
          <p:txBody>
            <a:bodyPr wrap="none" lIns="0" tIns="0" rIns="0" bIns="0" rtlCol="0" anchor="t"/>
            <a:lstStyle/>
            <a:p>
              <a:pPr marL="0" indent="0" algn="just" rtl="1">
                <a:lnSpc>
                  <a:spcPts val="2400"/>
                </a:lnSpc>
                <a:buNone/>
              </a:pPr>
              <a:r>
                <a:rPr lang="en-US" sz="1950" dirty="0">
                  <a:solidFill>
                    <a:srgbClr val="49495A"/>
                  </a:solidFill>
                  <a:latin typeface="Alexandria" pitchFamily="34" charset="0"/>
                  <a:ea typeface="Alexandria" pitchFamily="34" charset="-122"/>
                  <a:cs typeface="Alexandria" pitchFamily="34" charset="-120"/>
                </a:rPr>
                <a:t>هدف محدد</a:t>
              </a:r>
              <a:endParaRPr lang="en-US" sz="1950" dirty="0"/>
            </a:p>
          </p:txBody>
        </p:sp>
        <p:sp>
          <p:nvSpPr>
            <p:cNvPr id="7" name="Text 4"/>
            <p:cNvSpPr/>
            <p:nvPr/>
          </p:nvSpPr>
          <p:spPr>
            <a:xfrm>
              <a:off x="9819680" y="3849410"/>
              <a:ext cx="3818573" cy="635079"/>
            </a:xfrm>
            <a:prstGeom prst="rect">
              <a:avLst/>
            </a:prstGeom>
            <a:noFill/>
            <a:ln/>
          </p:spPr>
          <p:txBody>
            <a:bodyPr wrap="square" lIns="0" tIns="0" rIns="0" bIns="0" rtlCol="0" anchor="t"/>
            <a:lstStyle/>
            <a:p>
              <a:pPr marL="0" indent="0" algn="just" rtl="1">
                <a:lnSpc>
                  <a:spcPts val="2500"/>
                </a:lnSpc>
                <a:buNone/>
              </a:pPr>
              <a:r>
                <a:rPr lang="en-US" sz="1550" dirty="0">
                  <a:solidFill>
                    <a:srgbClr val="49495A"/>
                  </a:solidFill>
                  <a:latin typeface="Alexandria" pitchFamily="34" charset="0"/>
                  <a:ea typeface="Alexandria" pitchFamily="34" charset="-122"/>
                  <a:cs typeface="Alexandria" pitchFamily="34" charset="-120"/>
                </a:rPr>
                <a:t>الغاية التي ترغب في تحقيقها من خلال الاتصال الإقناعي</a:t>
              </a:r>
              <a:endParaRPr lang="en-US" sz="1550" dirty="0"/>
            </a:p>
          </p:txBody>
        </p:sp>
        <p:sp>
          <p:nvSpPr>
            <p:cNvPr id="9" name="Shape 5"/>
            <p:cNvSpPr/>
            <p:nvPr/>
          </p:nvSpPr>
          <p:spPr>
            <a:xfrm>
              <a:off x="5207556" y="2428161"/>
              <a:ext cx="4215408" cy="2254687"/>
            </a:xfrm>
            <a:prstGeom prst="roundRect">
              <a:avLst>
                <a:gd name="adj" fmla="val 1320"/>
              </a:avLst>
            </a:prstGeom>
            <a:solidFill>
              <a:srgbClr val="EAE8F3"/>
            </a:solidFill>
            <a:ln/>
          </p:spPr>
          <p:txBody>
            <a:bodyPr/>
            <a:lstStyle/>
            <a:p>
              <a:pPr algn="just"/>
              <a:endParaRPr lang="en-US"/>
            </a:p>
          </p:txBody>
        </p:sp>
        <p:sp>
          <p:nvSpPr>
            <p:cNvPr id="10" name="Shape 6"/>
            <p:cNvSpPr/>
            <p:nvPr/>
          </p:nvSpPr>
          <p:spPr>
            <a:xfrm>
              <a:off x="8629293" y="2626519"/>
              <a:ext cx="595313" cy="595313"/>
            </a:xfrm>
            <a:prstGeom prst="roundRect">
              <a:avLst>
                <a:gd name="adj" fmla="val 15358451"/>
              </a:avLst>
            </a:prstGeom>
            <a:solidFill>
              <a:srgbClr val="403CCF"/>
            </a:solidFill>
            <a:ln/>
          </p:spPr>
          <p:txBody>
            <a:bodyPr/>
            <a:lstStyle/>
            <a:p>
              <a:pPr algn="just"/>
              <a:endParaRPr lang="en-US"/>
            </a:p>
          </p:txBody>
        </p:sp>
        <p:pic>
          <p:nvPicPr>
            <p:cNvPr id="11" name="Image 1" descr="preencoded.png"/>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8793004" y="2790111"/>
              <a:ext cx="267891" cy="267891"/>
            </a:xfrm>
            <a:prstGeom prst="rect">
              <a:avLst/>
            </a:prstGeom>
          </p:spPr>
        </p:pic>
        <p:sp>
          <p:nvSpPr>
            <p:cNvPr id="12" name="Text 7"/>
            <p:cNvSpPr/>
            <p:nvPr/>
          </p:nvSpPr>
          <p:spPr>
            <a:xfrm>
              <a:off x="6743700" y="3420189"/>
              <a:ext cx="2480905" cy="310158"/>
            </a:xfrm>
            <a:prstGeom prst="rect">
              <a:avLst/>
            </a:prstGeom>
            <a:noFill/>
            <a:ln/>
          </p:spPr>
          <p:txBody>
            <a:bodyPr wrap="none" lIns="0" tIns="0" rIns="0" bIns="0" rtlCol="0" anchor="t"/>
            <a:lstStyle/>
            <a:p>
              <a:pPr marL="0" indent="0" algn="just" rtl="1">
                <a:lnSpc>
                  <a:spcPts val="2400"/>
                </a:lnSpc>
                <a:buNone/>
              </a:pPr>
              <a:r>
                <a:rPr lang="en-US" sz="1950" dirty="0">
                  <a:solidFill>
                    <a:srgbClr val="49495A"/>
                  </a:solidFill>
                  <a:latin typeface="Alexandria" pitchFamily="34" charset="0"/>
                  <a:ea typeface="Alexandria" pitchFamily="34" charset="-122"/>
                  <a:cs typeface="Alexandria" pitchFamily="34" charset="-120"/>
                </a:rPr>
                <a:t>رسالة مقنعة</a:t>
              </a:r>
              <a:endParaRPr lang="en-US" sz="1950" dirty="0"/>
            </a:p>
          </p:txBody>
        </p:sp>
        <p:sp>
          <p:nvSpPr>
            <p:cNvPr id="13" name="Text 8"/>
            <p:cNvSpPr/>
            <p:nvPr/>
          </p:nvSpPr>
          <p:spPr>
            <a:xfrm>
              <a:off x="5405914" y="3849410"/>
              <a:ext cx="3818692" cy="635079"/>
            </a:xfrm>
            <a:prstGeom prst="rect">
              <a:avLst/>
            </a:prstGeom>
            <a:noFill/>
            <a:ln/>
          </p:spPr>
          <p:txBody>
            <a:bodyPr wrap="square" lIns="0" tIns="0" rIns="0" bIns="0" rtlCol="0" anchor="t"/>
            <a:lstStyle/>
            <a:p>
              <a:pPr marL="0" indent="0" algn="just" rtl="1">
                <a:lnSpc>
                  <a:spcPts val="2500"/>
                </a:lnSpc>
                <a:buNone/>
              </a:pPr>
              <a:r>
                <a:rPr lang="en-US" sz="1550" dirty="0">
                  <a:solidFill>
                    <a:srgbClr val="49495A"/>
                  </a:solidFill>
                  <a:latin typeface="Alexandria" pitchFamily="34" charset="0"/>
                  <a:ea typeface="Alexandria" pitchFamily="34" charset="-122"/>
                  <a:cs typeface="Alexandria" pitchFamily="34" charset="-120"/>
                </a:rPr>
                <a:t>المحتوى والطريقة المستخدمة لإقناع الآخرين بحجج قوية ومنطقية</a:t>
              </a:r>
              <a:endParaRPr lang="en-US" sz="1550" dirty="0"/>
            </a:p>
          </p:txBody>
        </p:sp>
        <p:sp>
          <p:nvSpPr>
            <p:cNvPr id="14" name="Shape 9"/>
            <p:cNvSpPr/>
            <p:nvPr/>
          </p:nvSpPr>
          <p:spPr>
            <a:xfrm>
              <a:off x="793909" y="2428161"/>
              <a:ext cx="4215289" cy="2254687"/>
            </a:xfrm>
            <a:prstGeom prst="roundRect">
              <a:avLst>
                <a:gd name="adj" fmla="val 1320"/>
              </a:avLst>
            </a:prstGeom>
            <a:solidFill>
              <a:srgbClr val="EAE8F3"/>
            </a:solidFill>
            <a:ln/>
          </p:spPr>
          <p:txBody>
            <a:bodyPr/>
            <a:lstStyle/>
            <a:p>
              <a:pPr algn="just"/>
              <a:endParaRPr lang="en-US"/>
            </a:p>
          </p:txBody>
        </p:sp>
        <p:sp>
          <p:nvSpPr>
            <p:cNvPr id="15" name="Shape 10"/>
            <p:cNvSpPr/>
            <p:nvPr/>
          </p:nvSpPr>
          <p:spPr>
            <a:xfrm>
              <a:off x="4215527" y="2626519"/>
              <a:ext cx="595313" cy="595313"/>
            </a:xfrm>
            <a:prstGeom prst="roundRect">
              <a:avLst>
                <a:gd name="adj" fmla="val 15358451"/>
              </a:avLst>
            </a:prstGeom>
            <a:solidFill>
              <a:srgbClr val="403CCF"/>
            </a:solidFill>
            <a:ln/>
          </p:spPr>
          <p:txBody>
            <a:bodyPr/>
            <a:lstStyle/>
            <a:p>
              <a:pPr algn="just"/>
              <a:endParaRPr lang="en-US"/>
            </a:p>
          </p:txBody>
        </p:sp>
        <p:pic>
          <p:nvPicPr>
            <p:cNvPr id="16" name="Image 2" descr="preencoded.png"/>
            <p:cNvPicPr>
              <a:picLocks noChangeAspect="1"/>
            </p:cNvPicPr>
            <p:nvPr/>
          </p:nvPicPr>
          <p:blipFill>
            <a:blip r:embed="rId7">
              <a:extLst>
                <a:ext uri="{96DAC541-7B7A-43D3-8B79-37D633B846F1}">
                  <asvg:svgBlip xmlns:asvg="http://schemas.microsoft.com/office/drawing/2016/SVG/main" r:embed="rId8"/>
                </a:ext>
              </a:extLst>
            </a:blip>
            <a:stretch>
              <a:fillRect/>
            </a:stretch>
          </p:blipFill>
          <p:spPr>
            <a:xfrm>
              <a:off x="4379238" y="2790111"/>
              <a:ext cx="267891" cy="267891"/>
            </a:xfrm>
            <a:prstGeom prst="rect">
              <a:avLst/>
            </a:prstGeom>
          </p:spPr>
        </p:pic>
        <p:sp>
          <p:nvSpPr>
            <p:cNvPr id="17" name="Text 11"/>
            <p:cNvSpPr/>
            <p:nvPr/>
          </p:nvSpPr>
          <p:spPr>
            <a:xfrm>
              <a:off x="2329934" y="3420189"/>
              <a:ext cx="2480905" cy="310158"/>
            </a:xfrm>
            <a:prstGeom prst="rect">
              <a:avLst/>
            </a:prstGeom>
            <a:noFill/>
            <a:ln/>
          </p:spPr>
          <p:txBody>
            <a:bodyPr wrap="none" lIns="0" tIns="0" rIns="0" bIns="0" rtlCol="0" anchor="t"/>
            <a:lstStyle/>
            <a:p>
              <a:pPr marL="0" indent="0" algn="just" rtl="1">
                <a:lnSpc>
                  <a:spcPts val="2400"/>
                </a:lnSpc>
                <a:buNone/>
              </a:pPr>
              <a:r>
                <a:rPr lang="en-US" sz="1950" dirty="0">
                  <a:solidFill>
                    <a:srgbClr val="49495A"/>
                  </a:solidFill>
                  <a:latin typeface="Alexandria" pitchFamily="34" charset="0"/>
                  <a:ea typeface="Alexandria" pitchFamily="34" charset="-122"/>
                  <a:cs typeface="Alexandria" pitchFamily="34" charset="-120"/>
                </a:rPr>
                <a:t>استهداف الجمهور</a:t>
              </a:r>
              <a:endParaRPr lang="en-US" sz="1950" dirty="0"/>
            </a:p>
          </p:txBody>
        </p:sp>
        <p:sp>
          <p:nvSpPr>
            <p:cNvPr id="18" name="Text 12"/>
            <p:cNvSpPr/>
            <p:nvPr/>
          </p:nvSpPr>
          <p:spPr>
            <a:xfrm>
              <a:off x="992267" y="3849410"/>
              <a:ext cx="3818573" cy="635079"/>
            </a:xfrm>
            <a:prstGeom prst="rect">
              <a:avLst/>
            </a:prstGeom>
            <a:noFill/>
            <a:ln/>
          </p:spPr>
          <p:txBody>
            <a:bodyPr wrap="square" lIns="0" tIns="0" rIns="0" bIns="0" rtlCol="0" anchor="t"/>
            <a:lstStyle/>
            <a:p>
              <a:pPr marL="0" indent="0" algn="just" rtl="1">
                <a:lnSpc>
                  <a:spcPts val="2500"/>
                </a:lnSpc>
                <a:buNone/>
              </a:pPr>
              <a:r>
                <a:rPr lang="en-US" sz="1550" dirty="0">
                  <a:solidFill>
                    <a:srgbClr val="49495A"/>
                  </a:solidFill>
                  <a:latin typeface="Alexandria" pitchFamily="34" charset="0"/>
                  <a:ea typeface="Alexandria" pitchFamily="34" charset="-122"/>
                  <a:cs typeface="Alexandria" pitchFamily="34" charset="-120"/>
                </a:rPr>
                <a:t>تحديد وفهم الجمهور المستهدف واحتياجاته واهتماماته</a:t>
              </a:r>
              <a:endParaRPr lang="en-US" sz="1550" dirty="0"/>
            </a:p>
          </p:txBody>
        </p:sp>
        <p:sp>
          <p:nvSpPr>
            <p:cNvPr id="19" name="Shape 13"/>
            <p:cNvSpPr/>
            <p:nvPr/>
          </p:nvSpPr>
          <p:spPr>
            <a:xfrm>
              <a:off x="7414498" y="4881205"/>
              <a:ext cx="6422112" cy="1937147"/>
            </a:xfrm>
            <a:prstGeom prst="roundRect">
              <a:avLst>
                <a:gd name="adj" fmla="val 1537"/>
              </a:avLst>
            </a:prstGeom>
            <a:solidFill>
              <a:srgbClr val="EAE8F3"/>
            </a:solidFill>
            <a:ln/>
          </p:spPr>
          <p:txBody>
            <a:bodyPr/>
            <a:lstStyle/>
            <a:p>
              <a:pPr algn="just"/>
              <a:endParaRPr lang="en-US"/>
            </a:p>
          </p:txBody>
        </p:sp>
        <p:sp>
          <p:nvSpPr>
            <p:cNvPr id="20" name="Shape 14"/>
            <p:cNvSpPr/>
            <p:nvPr/>
          </p:nvSpPr>
          <p:spPr>
            <a:xfrm>
              <a:off x="13042940" y="5079563"/>
              <a:ext cx="595313" cy="595313"/>
            </a:xfrm>
            <a:prstGeom prst="roundRect">
              <a:avLst>
                <a:gd name="adj" fmla="val 15358451"/>
              </a:avLst>
            </a:prstGeom>
            <a:solidFill>
              <a:srgbClr val="403CCF"/>
            </a:solidFill>
            <a:ln/>
          </p:spPr>
          <p:txBody>
            <a:bodyPr/>
            <a:lstStyle/>
            <a:p>
              <a:pPr algn="just"/>
              <a:endParaRPr lang="en-US"/>
            </a:p>
          </p:txBody>
        </p:sp>
        <p:pic>
          <p:nvPicPr>
            <p:cNvPr id="21" name="Image 3" descr="preencoded.png"/>
            <p:cNvPicPr>
              <a:picLocks noChangeAspect="1"/>
            </p:cNvPicPr>
            <p:nvPr/>
          </p:nvPicPr>
          <p:blipFill>
            <a:blip r:embed="rId9">
              <a:extLst>
                <a:ext uri="{96DAC541-7B7A-43D3-8B79-37D633B846F1}">
                  <asvg:svgBlip xmlns:asvg="http://schemas.microsoft.com/office/drawing/2016/SVG/main" r:embed="rId10"/>
                </a:ext>
              </a:extLst>
            </a:blip>
            <a:stretch>
              <a:fillRect/>
            </a:stretch>
          </p:blipFill>
          <p:spPr>
            <a:xfrm>
              <a:off x="13206651" y="5243155"/>
              <a:ext cx="267891" cy="267891"/>
            </a:xfrm>
            <a:prstGeom prst="rect">
              <a:avLst/>
            </a:prstGeom>
          </p:spPr>
        </p:pic>
        <p:sp>
          <p:nvSpPr>
            <p:cNvPr id="22" name="Text 15"/>
            <p:cNvSpPr/>
            <p:nvPr/>
          </p:nvSpPr>
          <p:spPr>
            <a:xfrm>
              <a:off x="11157347" y="5873234"/>
              <a:ext cx="2480905" cy="310158"/>
            </a:xfrm>
            <a:prstGeom prst="rect">
              <a:avLst/>
            </a:prstGeom>
            <a:noFill/>
            <a:ln/>
          </p:spPr>
          <p:txBody>
            <a:bodyPr wrap="none" lIns="0" tIns="0" rIns="0" bIns="0" rtlCol="0" anchor="t"/>
            <a:lstStyle/>
            <a:p>
              <a:pPr marL="0" indent="0" algn="just" rtl="1">
                <a:lnSpc>
                  <a:spcPts val="2400"/>
                </a:lnSpc>
                <a:buNone/>
              </a:pPr>
              <a:r>
                <a:rPr lang="en-US" sz="1950" dirty="0">
                  <a:solidFill>
                    <a:srgbClr val="49495A"/>
                  </a:solidFill>
                  <a:latin typeface="Alexandria" pitchFamily="34" charset="0"/>
                  <a:ea typeface="Alexandria" pitchFamily="34" charset="-122"/>
                  <a:cs typeface="Alexandria" pitchFamily="34" charset="-120"/>
                </a:rPr>
                <a:t>وسائل الاتصال</a:t>
              </a:r>
              <a:endParaRPr lang="en-US" sz="1950" dirty="0"/>
            </a:p>
          </p:txBody>
        </p:sp>
        <p:sp>
          <p:nvSpPr>
            <p:cNvPr id="23" name="Text 16"/>
            <p:cNvSpPr/>
            <p:nvPr/>
          </p:nvSpPr>
          <p:spPr>
            <a:xfrm>
              <a:off x="7612856" y="6302454"/>
              <a:ext cx="6025396" cy="317540"/>
            </a:xfrm>
            <a:prstGeom prst="rect">
              <a:avLst/>
            </a:prstGeom>
            <a:noFill/>
            <a:ln/>
          </p:spPr>
          <p:txBody>
            <a:bodyPr wrap="none" lIns="0" tIns="0" rIns="0" bIns="0" rtlCol="0" anchor="t"/>
            <a:lstStyle/>
            <a:p>
              <a:pPr marL="0" indent="0" algn="just" rtl="1">
                <a:lnSpc>
                  <a:spcPts val="2500"/>
                </a:lnSpc>
                <a:buNone/>
              </a:pPr>
              <a:r>
                <a:rPr lang="en-US" sz="1550" dirty="0">
                  <a:solidFill>
                    <a:srgbClr val="49495A"/>
                  </a:solidFill>
                  <a:latin typeface="Alexandria" pitchFamily="34" charset="0"/>
                  <a:ea typeface="Alexandria" pitchFamily="34" charset="-122"/>
                  <a:cs typeface="Alexandria" pitchFamily="34" charset="-120"/>
                </a:rPr>
                <a:t>اختيار الوسائل المناسبة للوصول إلى الجمهور المستهدف</a:t>
              </a:r>
              <a:endParaRPr lang="en-US" sz="1550" dirty="0"/>
            </a:p>
          </p:txBody>
        </p:sp>
        <p:sp>
          <p:nvSpPr>
            <p:cNvPr id="24" name="Shape 17"/>
            <p:cNvSpPr/>
            <p:nvPr/>
          </p:nvSpPr>
          <p:spPr>
            <a:xfrm>
              <a:off x="793909" y="4881205"/>
              <a:ext cx="6422231" cy="1937147"/>
            </a:xfrm>
            <a:prstGeom prst="roundRect">
              <a:avLst>
                <a:gd name="adj" fmla="val 1537"/>
              </a:avLst>
            </a:prstGeom>
            <a:solidFill>
              <a:srgbClr val="EAE8F3"/>
            </a:solidFill>
            <a:ln/>
          </p:spPr>
          <p:txBody>
            <a:bodyPr/>
            <a:lstStyle/>
            <a:p>
              <a:pPr algn="just"/>
              <a:endParaRPr lang="en-US"/>
            </a:p>
          </p:txBody>
        </p:sp>
        <p:sp>
          <p:nvSpPr>
            <p:cNvPr id="25" name="Shape 18"/>
            <p:cNvSpPr/>
            <p:nvPr/>
          </p:nvSpPr>
          <p:spPr>
            <a:xfrm>
              <a:off x="6422469" y="5079563"/>
              <a:ext cx="595313" cy="595313"/>
            </a:xfrm>
            <a:prstGeom prst="roundRect">
              <a:avLst>
                <a:gd name="adj" fmla="val 15358451"/>
              </a:avLst>
            </a:prstGeom>
            <a:solidFill>
              <a:srgbClr val="403CCF"/>
            </a:solidFill>
            <a:ln/>
          </p:spPr>
          <p:txBody>
            <a:bodyPr/>
            <a:lstStyle/>
            <a:p>
              <a:pPr algn="just"/>
              <a:endParaRPr lang="en-US"/>
            </a:p>
          </p:txBody>
        </p:sp>
        <p:pic>
          <p:nvPicPr>
            <p:cNvPr id="26" name="Image 4" descr="preencoded.png"/>
            <p:cNvPicPr>
              <a:picLocks noChangeAspect="1"/>
            </p:cNvPicPr>
            <p:nvPr/>
          </p:nvPicPr>
          <p:blipFill>
            <a:blip r:embed="rId11">
              <a:extLst>
                <a:ext uri="{96DAC541-7B7A-43D3-8B79-37D633B846F1}">
                  <asvg:svgBlip xmlns:asvg="http://schemas.microsoft.com/office/drawing/2016/SVG/main" r:embed="rId12"/>
                </a:ext>
              </a:extLst>
            </a:blip>
            <a:stretch>
              <a:fillRect/>
            </a:stretch>
          </p:blipFill>
          <p:spPr>
            <a:xfrm>
              <a:off x="6586180" y="5243155"/>
              <a:ext cx="267891" cy="267891"/>
            </a:xfrm>
            <a:prstGeom prst="rect">
              <a:avLst/>
            </a:prstGeom>
          </p:spPr>
        </p:pic>
        <p:sp>
          <p:nvSpPr>
            <p:cNvPr id="27" name="Text 19"/>
            <p:cNvSpPr/>
            <p:nvPr/>
          </p:nvSpPr>
          <p:spPr>
            <a:xfrm>
              <a:off x="4536877" y="5873234"/>
              <a:ext cx="2480905" cy="310158"/>
            </a:xfrm>
            <a:prstGeom prst="rect">
              <a:avLst/>
            </a:prstGeom>
            <a:noFill/>
            <a:ln/>
          </p:spPr>
          <p:txBody>
            <a:bodyPr wrap="none" lIns="0" tIns="0" rIns="0" bIns="0" rtlCol="0" anchor="t"/>
            <a:lstStyle/>
            <a:p>
              <a:pPr marL="0" indent="0" algn="just" rtl="1">
                <a:lnSpc>
                  <a:spcPts val="2400"/>
                </a:lnSpc>
                <a:buNone/>
              </a:pPr>
              <a:r>
                <a:rPr lang="en-US" sz="1950" dirty="0">
                  <a:solidFill>
                    <a:srgbClr val="49495A"/>
                  </a:solidFill>
                  <a:latin typeface="Alexandria" pitchFamily="34" charset="0"/>
                  <a:ea typeface="Alexandria" pitchFamily="34" charset="-122"/>
                  <a:cs typeface="Alexandria" pitchFamily="34" charset="-120"/>
                </a:rPr>
                <a:t>تقييم النتائج</a:t>
              </a:r>
              <a:endParaRPr lang="en-US" sz="1950" dirty="0"/>
            </a:p>
          </p:txBody>
        </p:sp>
        <p:sp>
          <p:nvSpPr>
            <p:cNvPr id="30" name="Text 20"/>
            <p:cNvSpPr/>
            <p:nvPr/>
          </p:nvSpPr>
          <p:spPr>
            <a:xfrm>
              <a:off x="992267" y="6302454"/>
              <a:ext cx="6025515" cy="317540"/>
            </a:xfrm>
            <a:prstGeom prst="rect">
              <a:avLst/>
            </a:prstGeom>
            <a:noFill/>
            <a:ln/>
          </p:spPr>
          <p:txBody>
            <a:bodyPr wrap="none" lIns="0" tIns="0" rIns="0" bIns="0" rtlCol="0" anchor="t"/>
            <a:lstStyle/>
            <a:p>
              <a:pPr marL="0" indent="0" algn="just" rtl="1">
                <a:lnSpc>
                  <a:spcPts val="2500"/>
                </a:lnSpc>
                <a:buNone/>
              </a:pPr>
              <a:r>
                <a:rPr lang="en-US" sz="1550" dirty="0">
                  <a:solidFill>
                    <a:srgbClr val="49495A"/>
                  </a:solidFill>
                  <a:latin typeface="Alexandria" pitchFamily="34" charset="0"/>
                  <a:ea typeface="Alexandria" pitchFamily="34" charset="-122"/>
                  <a:cs typeface="Alexandria" pitchFamily="34" charset="-120"/>
                </a:rPr>
                <a:t>قياس فاعلية الاتصال الإقناعي والتأثير الذي يحققه</a:t>
              </a:r>
              <a:endParaRPr lang="en-US" sz="1550" dirty="0"/>
            </a:p>
          </p:txBody>
        </p:sp>
      </p:grpSp>
    </p:spTree>
    <p:extLst>
      <p:ext uri="{BB962C8B-B14F-4D97-AF65-F5344CB8AC3E}">
        <p14:creationId xmlns:p14="http://schemas.microsoft.com/office/powerpoint/2010/main" val="89126829"/>
      </p:ext>
    </p:extLst>
  </p:cSld>
  <p:clrMapOvr>
    <a:masterClrMapping/>
  </p:clrMapOvr>
  <p:transition spd="slow">
    <p:comb/>
  </p:transition>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388E099-A0B8-0C2D-83BE-F7F6AA6F9518}"/>
            </a:ext>
          </a:extLst>
        </p:cNvPr>
        <p:cNvGrpSpPr/>
        <p:nvPr/>
      </p:nvGrpSpPr>
      <p:grpSpPr>
        <a:xfrm>
          <a:off x="0" y="0"/>
          <a:ext cx="0" cy="0"/>
          <a:chOff x="0" y="0"/>
          <a:chExt cx="0" cy="0"/>
        </a:xfrm>
      </p:grpSpPr>
      <p:sp>
        <p:nvSpPr>
          <p:cNvPr id="29" name="Rectangle 28">
            <a:extLst>
              <a:ext uri="{FF2B5EF4-FFF2-40B4-BE49-F238E27FC236}">
                <a16:creationId xmlns:a16="http://schemas.microsoft.com/office/drawing/2014/main" id="{3D9DC1FF-3AFB-63DA-77A3-C2C244C791F0}"/>
              </a:ext>
            </a:extLst>
          </p:cNvPr>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8" name="Graphic 21">
            <a:extLst>
              <a:ext uri="{FF2B5EF4-FFF2-40B4-BE49-F238E27FC236}">
                <a16:creationId xmlns:a16="http://schemas.microsoft.com/office/drawing/2014/main" id="{03954E58-5B7B-A489-2C1F-7FE6D8BC4FA1}"/>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pic>
        <p:nvPicPr>
          <p:cNvPr id="2" name="Picture 1">
            <a:extLst>
              <a:ext uri="{FF2B5EF4-FFF2-40B4-BE49-F238E27FC236}">
                <a16:creationId xmlns:a16="http://schemas.microsoft.com/office/drawing/2014/main" id="{9BAB9526-3203-3F0A-9090-722F1C54550B}"/>
              </a:ext>
            </a:extLst>
          </p:cNvPr>
          <p:cNvPicPr>
            <a:picLocks noChangeAspect="1"/>
          </p:cNvPicPr>
          <p:nvPr/>
        </p:nvPicPr>
        <p:blipFill>
          <a:blip r:embed="rId3"/>
          <a:stretch>
            <a:fillRect/>
          </a:stretch>
        </p:blipFill>
        <p:spPr>
          <a:xfrm>
            <a:off x="0" y="1068225"/>
            <a:ext cx="12192000" cy="926729"/>
          </a:xfrm>
          <a:prstGeom prst="rect">
            <a:avLst/>
          </a:prstGeom>
        </p:spPr>
      </p:pic>
      <p:grpSp>
        <p:nvGrpSpPr>
          <p:cNvPr id="12" name="Group 11">
            <a:extLst>
              <a:ext uri="{FF2B5EF4-FFF2-40B4-BE49-F238E27FC236}">
                <a16:creationId xmlns:a16="http://schemas.microsoft.com/office/drawing/2014/main" id="{F358E6D7-6510-8A40-B35E-3F75F4F29E8A}"/>
              </a:ext>
            </a:extLst>
          </p:cNvPr>
          <p:cNvGrpSpPr/>
          <p:nvPr/>
        </p:nvGrpSpPr>
        <p:grpSpPr>
          <a:xfrm>
            <a:off x="334537" y="2305348"/>
            <a:ext cx="11552664" cy="4051751"/>
            <a:chOff x="793790" y="3465076"/>
            <a:chExt cx="13050440" cy="3601640"/>
          </a:xfrm>
          <a:solidFill>
            <a:schemeClr val="bg1"/>
          </a:solidFill>
        </p:grpSpPr>
        <p:sp>
          <p:nvSpPr>
            <p:cNvPr id="3" name="Text 0"/>
            <p:cNvSpPr/>
            <p:nvPr/>
          </p:nvSpPr>
          <p:spPr>
            <a:xfrm>
              <a:off x="7019211" y="3465076"/>
              <a:ext cx="6817400" cy="620078"/>
            </a:xfrm>
            <a:prstGeom prst="rect">
              <a:avLst/>
            </a:prstGeom>
            <a:grpFill/>
            <a:ln/>
          </p:spPr>
          <p:txBody>
            <a:bodyPr wrap="none" lIns="0" tIns="0" rIns="0" bIns="0" rtlCol="0" anchor="t"/>
            <a:lstStyle/>
            <a:p>
              <a:pPr marL="0" indent="0" algn="just" rtl="1">
                <a:lnSpc>
                  <a:spcPts val="4850"/>
                </a:lnSpc>
                <a:buNone/>
              </a:pPr>
              <a:r>
                <a:rPr lang="en-US" sz="2800" b="1" dirty="0">
                  <a:solidFill>
                    <a:srgbClr val="403CCF"/>
                  </a:solidFill>
                  <a:latin typeface="Alexandria" pitchFamily="34" charset="0"/>
                  <a:ea typeface="Alexandria" pitchFamily="34" charset="-122"/>
                  <a:cs typeface="Alexandria" pitchFamily="34" charset="-120"/>
                </a:rPr>
                <a:t>أهمية نموذج الاتصال الإقناعي</a:t>
              </a:r>
              <a:endParaRPr lang="en-US" sz="2800" b="1" dirty="0"/>
            </a:p>
          </p:txBody>
        </p:sp>
        <p:sp>
          <p:nvSpPr>
            <p:cNvPr id="4" name="Text 1"/>
            <p:cNvSpPr/>
            <p:nvPr/>
          </p:nvSpPr>
          <p:spPr>
            <a:xfrm>
              <a:off x="4592241" y="4581168"/>
              <a:ext cx="2480905" cy="310158"/>
            </a:xfrm>
            <a:prstGeom prst="rect">
              <a:avLst/>
            </a:prstGeom>
            <a:grpFill/>
            <a:ln/>
          </p:spPr>
          <p:txBody>
            <a:bodyPr wrap="none" lIns="0" tIns="0" rIns="0" bIns="0" rtlCol="0" anchor="t"/>
            <a:lstStyle/>
            <a:p>
              <a:pPr marL="0" indent="0" algn="just" rtl="1">
                <a:lnSpc>
                  <a:spcPts val="2400"/>
                </a:lnSpc>
                <a:buNone/>
              </a:pPr>
              <a:r>
                <a:rPr lang="en-US" sz="1950" dirty="0">
                  <a:solidFill>
                    <a:srgbClr val="403CCF"/>
                  </a:solidFill>
                  <a:latin typeface="Alexandria" pitchFamily="34" charset="0"/>
                  <a:ea typeface="Alexandria" pitchFamily="34" charset="-122"/>
                  <a:cs typeface="Alexandria" pitchFamily="34" charset="-120"/>
                </a:rPr>
                <a:t>تسهيل اتخاذ القرار</a:t>
              </a:r>
              <a:endParaRPr lang="en-US" sz="1950" dirty="0"/>
            </a:p>
          </p:txBody>
        </p:sp>
        <p:sp>
          <p:nvSpPr>
            <p:cNvPr id="5" name="Text 2"/>
            <p:cNvSpPr/>
            <p:nvPr/>
          </p:nvSpPr>
          <p:spPr>
            <a:xfrm>
              <a:off x="793790" y="5089684"/>
              <a:ext cx="6279356" cy="635079"/>
            </a:xfrm>
            <a:prstGeom prst="rect">
              <a:avLst/>
            </a:prstGeom>
            <a:grpFill/>
            <a:ln/>
          </p:spPr>
          <p:txBody>
            <a:bodyPr wrap="square" lIns="0" tIns="0" rIns="0" bIns="0" rtlCol="0" anchor="t"/>
            <a:lstStyle/>
            <a:p>
              <a:pPr marL="0" indent="0" algn="just" rtl="1">
                <a:lnSpc>
                  <a:spcPts val="2500"/>
                </a:lnSpc>
                <a:buNone/>
              </a:pPr>
              <a:r>
                <a:rPr lang="en-US" sz="1550" dirty="0">
                  <a:solidFill>
                    <a:srgbClr val="49495A"/>
                  </a:solidFill>
                  <a:latin typeface="Alexandria" pitchFamily="34" charset="0"/>
                  <a:ea typeface="Alexandria" pitchFamily="34" charset="-122"/>
                  <a:cs typeface="Alexandria" pitchFamily="34" charset="-120"/>
                </a:rPr>
                <a:t>عرض الحقائق والأدلة بشكل واضح ومقبول، مما يساهم في توجيه الأفراد نحو اتخاذ قرارات مستنيرة</a:t>
              </a:r>
              <a:endParaRPr lang="en-US" sz="1550" dirty="0"/>
            </a:p>
          </p:txBody>
        </p:sp>
        <p:sp>
          <p:nvSpPr>
            <p:cNvPr id="6" name="Text 3"/>
            <p:cNvSpPr/>
            <p:nvPr/>
          </p:nvSpPr>
          <p:spPr>
            <a:xfrm>
              <a:off x="4592241" y="5923121"/>
              <a:ext cx="2480905" cy="310158"/>
            </a:xfrm>
            <a:prstGeom prst="rect">
              <a:avLst/>
            </a:prstGeom>
            <a:grpFill/>
            <a:ln/>
          </p:spPr>
          <p:txBody>
            <a:bodyPr wrap="none" lIns="0" tIns="0" rIns="0" bIns="0" rtlCol="0" anchor="t"/>
            <a:lstStyle/>
            <a:p>
              <a:pPr marL="0" indent="0" algn="just" rtl="1">
                <a:lnSpc>
                  <a:spcPts val="2400"/>
                </a:lnSpc>
                <a:buNone/>
              </a:pPr>
              <a:r>
                <a:rPr lang="en-US" sz="1950" dirty="0">
                  <a:solidFill>
                    <a:srgbClr val="403CCF"/>
                  </a:solidFill>
                  <a:latin typeface="Alexandria" pitchFamily="34" charset="0"/>
                  <a:ea typeface="Alexandria" pitchFamily="34" charset="-122"/>
                  <a:cs typeface="Alexandria" pitchFamily="34" charset="-120"/>
                </a:rPr>
                <a:t>بناء الثقة</a:t>
              </a:r>
              <a:endParaRPr lang="en-US" sz="1950" dirty="0"/>
            </a:p>
          </p:txBody>
        </p:sp>
        <p:sp>
          <p:nvSpPr>
            <p:cNvPr id="7" name="Text 4"/>
            <p:cNvSpPr/>
            <p:nvPr/>
          </p:nvSpPr>
          <p:spPr>
            <a:xfrm>
              <a:off x="793790" y="6431637"/>
              <a:ext cx="6279356" cy="635079"/>
            </a:xfrm>
            <a:prstGeom prst="rect">
              <a:avLst/>
            </a:prstGeom>
            <a:grpFill/>
            <a:ln/>
          </p:spPr>
          <p:txBody>
            <a:bodyPr wrap="square" lIns="0" tIns="0" rIns="0" bIns="0" rtlCol="0" anchor="t"/>
            <a:lstStyle/>
            <a:p>
              <a:pPr marL="0" indent="0" algn="just" rtl="1">
                <a:lnSpc>
                  <a:spcPts val="2500"/>
                </a:lnSpc>
                <a:buNone/>
              </a:pPr>
              <a:r>
                <a:rPr lang="en-US" sz="1550" dirty="0">
                  <a:solidFill>
                    <a:srgbClr val="49495A"/>
                  </a:solidFill>
                  <a:latin typeface="Alexandria" pitchFamily="34" charset="0"/>
                  <a:ea typeface="Alexandria" pitchFamily="34" charset="-122"/>
                  <a:cs typeface="Alexandria" pitchFamily="34" charset="-120"/>
                </a:rPr>
                <a:t>يعزز الثقة بين القيادة والموظفين عن طريق التواصل الفعال، مما يؤدي إلى تحسين بيئة العمل</a:t>
              </a:r>
              <a:endParaRPr lang="en-US" sz="1550" dirty="0"/>
            </a:p>
          </p:txBody>
        </p:sp>
        <p:sp>
          <p:nvSpPr>
            <p:cNvPr id="9" name="Text 5"/>
            <p:cNvSpPr/>
            <p:nvPr/>
          </p:nvSpPr>
          <p:spPr>
            <a:xfrm>
              <a:off x="11363325" y="4581168"/>
              <a:ext cx="2480905" cy="310158"/>
            </a:xfrm>
            <a:prstGeom prst="rect">
              <a:avLst/>
            </a:prstGeom>
            <a:grpFill/>
            <a:ln/>
          </p:spPr>
          <p:txBody>
            <a:bodyPr wrap="none" lIns="0" tIns="0" rIns="0" bIns="0" rtlCol="0" anchor="t"/>
            <a:lstStyle/>
            <a:p>
              <a:pPr marL="0" indent="0" algn="just" rtl="1">
                <a:lnSpc>
                  <a:spcPts val="2400"/>
                </a:lnSpc>
                <a:buNone/>
              </a:pPr>
              <a:r>
                <a:rPr lang="en-US" sz="1950" dirty="0">
                  <a:solidFill>
                    <a:srgbClr val="403CCF"/>
                  </a:solidFill>
                  <a:latin typeface="Alexandria" pitchFamily="34" charset="0"/>
                  <a:ea typeface="Alexandria" pitchFamily="34" charset="-122"/>
                  <a:cs typeface="Alexandria" pitchFamily="34" charset="-120"/>
                </a:rPr>
                <a:t>تعزيز التعاون</a:t>
              </a:r>
              <a:endParaRPr lang="en-US" sz="1950" dirty="0"/>
            </a:p>
          </p:txBody>
        </p:sp>
        <p:sp>
          <p:nvSpPr>
            <p:cNvPr id="10" name="Text 6"/>
            <p:cNvSpPr/>
            <p:nvPr/>
          </p:nvSpPr>
          <p:spPr>
            <a:xfrm>
              <a:off x="7564874" y="5089684"/>
              <a:ext cx="6279356" cy="635079"/>
            </a:xfrm>
            <a:prstGeom prst="rect">
              <a:avLst/>
            </a:prstGeom>
            <a:grpFill/>
            <a:ln/>
          </p:spPr>
          <p:txBody>
            <a:bodyPr wrap="square" lIns="0" tIns="0" rIns="0" bIns="0" rtlCol="0" anchor="t"/>
            <a:lstStyle/>
            <a:p>
              <a:pPr marL="0" indent="0" algn="just" rtl="1">
                <a:lnSpc>
                  <a:spcPts val="2500"/>
                </a:lnSpc>
                <a:buNone/>
              </a:pPr>
              <a:r>
                <a:rPr lang="en-US" sz="1550" dirty="0">
                  <a:solidFill>
                    <a:srgbClr val="49495A"/>
                  </a:solidFill>
                  <a:latin typeface="Alexandria" pitchFamily="34" charset="0"/>
                  <a:ea typeface="Alexandria" pitchFamily="34" charset="-122"/>
                  <a:cs typeface="Alexandria" pitchFamily="34" charset="-120"/>
                </a:rPr>
                <a:t>يشجع على تنسيق الجهود بين مختلف الأقسام والمستويات التنظيمية، مما يحقق التكامل والانسجام</a:t>
              </a:r>
              <a:endParaRPr lang="en-US" sz="1550" dirty="0"/>
            </a:p>
          </p:txBody>
        </p:sp>
        <p:sp>
          <p:nvSpPr>
            <p:cNvPr id="11" name="Text 7"/>
            <p:cNvSpPr/>
            <p:nvPr/>
          </p:nvSpPr>
          <p:spPr>
            <a:xfrm>
              <a:off x="11363325" y="5923121"/>
              <a:ext cx="2480905" cy="310158"/>
            </a:xfrm>
            <a:prstGeom prst="rect">
              <a:avLst/>
            </a:prstGeom>
            <a:grpFill/>
            <a:ln/>
          </p:spPr>
          <p:txBody>
            <a:bodyPr wrap="none" lIns="0" tIns="0" rIns="0" bIns="0" rtlCol="0" anchor="t"/>
            <a:lstStyle/>
            <a:p>
              <a:pPr marL="0" indent="0" algn="just" rtl="1">
                <a:lnSpc>
                  <a:spcPts val="2400"/>
                </a:lnSpc>
                <a:buNone/>
              </a:pPr>
              <a:r>
                <a:rPr lang="en-US" sz="1950" dirty="0">
                  <a:solidFill>
                    <a:srgbClr val="403CCF"/>
                  </a:solidFill>
                  <a:latin typeface="Alexandria" pitchFamily="34" charset="0"/>
                  <a:ea typeface="Alexandria" pitchFamily="34" charset="-122"/>
                  <a:cs typeface="Alexandria" pitchFamily="34" charset="-120"/>
                </a:rPr>
                <a:t>تحفيز التغيير الإيجابي</a:t>
              </a:r>
              <a:endParaRPr lang="en-US" sz="1950" dirty="0"/>
            </a:p>
          </p:txBody>
        </p:sp>
        <p:sp>
          <p:nvSpPr>
            <p:cNvPr id="13" name="Text 8"/>
            <p:cNvSpPr/>
            <p:nvPr/>
          </p:nvSpPr>
          <p:spPr>
            <a:xfrm>
              <a:off x="7564874" y="6431637"/>
              <a:ext cx="6279356" cy="635079"/>
            </a:xfrm>
            <a:prstGeom prst="rect">
              <a:avLst/>
            </a:prstGeom>
            <a:grpFill/>
            <a:ln/>
          </p:spPr>
          <p:txBody>
            <a:bodyPr wrap="square" lIns="0" tIns="0" rIns="0" bIns="0" rtlCol="0" anchor="t"/>
            <a:lstStyle/>
            <a:p>
              <a:pPr marL="0" indent="0" algn="just" rtl="1">
                <a:lnSpc>
                  <a:spcPts val="2500"/>
                </a:lnSpc>
                <a:buNone/>
              </a:pPr>
              <a:r>
                <a:rPr lang="en-US" sz="1550" dirty="0">
                  <a:solidFill>
                    <a:srgbClr val="49495A"/>
                  </a:solidFill>
                  <a:latin typeface="Alexandria" pitchFamily="34" charset="0"/>
                  <a:ea typeface="Alexandria" pitchFamily="34" charset="-122"/>
                  <a:cs typeface="Alexandria" pitchFamily="34" charset="-120"/>
                </a:rPr>
                <a:t>يساعد على تغيير القناعات أو تعديلها بما يخدم أهداف المنظمة، مما يسهم في تحقيق تحسينات مستمرة</a:t>
              </a:r>
              <a:endParaRPr lang="en-US" sz="1550" dirty="0"/>
            </a:p>
          </p:txBody>
        </p:sp>
      </p:grpSp>
    </p:spTree>
    <p:extLst>
      <p:ext uri="{BB962C8B-B14F-4D97-AF65-F5344CB8AC3E}">
        <p14:creationId xmlns:p14="http://schemas.microsoft.com/office/powerpoint/2010/main" val="3677725088"/>
      </p:ext>
    </p:extLst>
  </p:cSld>
  <p:clrMapOvr>
    <a:masterClrMapping/>
  </p:clrMapOvr>
  <p:transition spd="slow">
    <p:comb/>
  </p:transition>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C42A493-3605-3459-EBF3-948A4731DC91}"/>
            </a:ext>
          </a:extLst>
        </p:cNvPr>
        <p:cNvGrpSpPr/>
        <p:nvPr/>
      </p:nvGrpSpPr>
      <p:grpSpPr>
        <a:xfrm>
          <a:off x="0" y="0"/>
          <a:ext cx="0" cy="0"/>
          <a:chOff x="0" y="0"/>
          <a:chExt cx="0" cy="0"/>
        </a:xfrm>
      </p:grpSpPr>
      <p:sp>
        <p:nvSpPr>
          <p:cNvPr id="2" name="Rectangle 1">
            <a:extLst>
              <a:ext uri="{FF2B5EF4-FFF2-40B4-BE49-F238E27FC236}">
                <a16:creationId xmlns:a16="http://schemas.microsoft.com/office/drawing/2014/main" id="{AC48B1EE-19E9-DDC3-CC6D-55C6B1DB59D7}"/>
              </a:ext>
            </a:extLst>
          </p:cNvPr>
          <p:cNvSpPr/>
          <p:nvPr/>
        </p:nvSpPr>
        <p:spPr>
          <a:xfrm>
            <a:off x="1133854" y="1397680"/>
            <a:ext cx="4955591" cy="4414561"/>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17" name="TextBox 16">
            <a:extLst>
              <a:ext uri="{FF2B5EF4-FFF2-40B4-BE49-F238E27FC236}">
                <a16:creationId xmlns:a16="http://schemas.microsoft.com/office/drawing/2014/main" id="{1642FEA8-64D3-B177-5092-ED214CDB4603}"/>
              </a:ext>
            </a:extLst>
          </p:cNvPr>
          <p:cNvSpPr txBox="1"/>
          <p:nvPr/>
        </p:nvSpPr>
        <p:spPr>
          <a:xfrm>
            <a:off x="1478933" y="3268729"/>
            <a:ext cx="4113898" cy="1461041"/>
          </a:xfrm>
          <a:prstGeom prst="rect">
            <a:avLst/>
          </a:prstGeom>
          <a:noFill/>
        </p:spPr>
        <p:txBody>
          <a:bodyPr wrap="square" rtlCol="0">
            <a:spAutoFit/>
          </a:bodyPr>
          <a:lstStyle/>
          <a:p>
            <a:pPr algn="ctr">
              <a:lnSpc>
                <a:spcPct val="200000"/>
              </a:lnSpc>
            </a:pPr>
            <a:r>
              <a:rPr lang="ar-EG" sz="2400" b="1">
                <a:solidFill>
                  <a:srgbClr val="00B0F0"/>
                </a:solidFill>
                <a:latin typeface="Alexandria" charset="0"/>
                <a:cs typeface="Alexandria" charset="0"/>
              </a:rPr>
              <a:t>أبرز النظريات في مجال الاتصال التنظيمي</a:t>
            </a:r>
          </a:p>
        </p:txBody>
      </p:sp>
      <p:sp>
        <p:nvSpPr>
          <p:cNvPr id="18" name="Rectangle 17">
            <a:extLst>
              <a:ext uri="{FF2B5EF4-FFF2-40B4-BE49-F238E27FC236}">
                <a16:creationId xmlns:a16="http://schemas.microsoft.com/office/drawing/2014/main" id="{930017EC-4E66-D365-A396-1AA2CEFADA27}"/>
              </a:ext>
            </a:extLst>
          </p:cNvPr>
          <p:cNvSpPr/>
          <p:nvPr/>
        </p:nvSpPr>
        <p:spPr>
          <a:xfrm>
            <a:off x="5641526" y="350502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19" name="TextBox 18">
            <a:extLst>
              <a:ext uri="{FF2B5EF4-FFF2-40B4-BE49-F238E27FC236}">
                <a16:creationId xmlns:a16="http://schemas.microsoft.com/office/drawing/2014/main" id="{EADF05B1-4E98-5DED-084C-88450C2484CB}"/>
              </a:ext>
            </a:extLst>
          </p:cNvPr>
          <p:cNvSpPr txBox="1"/>
          <p:nvPr/>
        </p:nvSpPr>
        <p:spPr>
          <a:xfrm>
            <a:off x="5692422" y="3499567"/>
            <a:ext cx="1091009" cy="337185"/>
          </a:xfrm>
          <a:prstGeom prst="rect">
            <a:avLst/>
          </a:prstGeom>
          <a:noFill/>
        </p:spPr>
        <p:txBody>
          <a:bodyPr wrap="square" rtlCol="0">
            <a:spAutoFit/>
          </a:bodyPr>
          <a:lstStyle/>
          <a:p>
            <a:pPr algn="ctr"/>
            <a:r>
              <a:rPr lang="en-US" sz="1600">
                <a:solidFill>
                  <a:schemeClr val="bg1"/>
                </a:solidFill>
                <a:latin typeface="Alexandria" charset="0"/>
                <a:cs typeface="Alexandria" charset="0"/>
              </a:rPr>
              <a:t>Chapter</a:t>
            </a:r>
          </a:p>
        </p:txBody>
      </p:sp>
      <p:sp>
        <p:nvSpPr>
          <p:cNvPr id="23" name="TextBox 22">
            <a:extLst>
              <a:ext uri="{FF2B5EF4-FFF2-40B4-BE49-F238E27FC236}">
                <a16:creationId xmlns:a16="http://schemas.microsoft.com/office/drawing/2014/main" id="{2278EA0D-214C-D70F-EA37-5301673F4C50}"/>
              </a:ext>
            </a:extLst>
          </p:cNvPr>
          <p:cNvSpPr txBox="1"/>
          <p:nvPr/>
        </p:nvSpPr>
        <p:spPr>
          <a:xfrm>
            <a:off x="5826569" y="3769896"/>
            <a:ext cx="819100" cy="645160"/>
          </a:xfrm>
          <a:prstGeom prst="rect">
            <a:avLst/>
          </a:prstGeom>
          <a:noFill/>
        </p:spPr>
        <p:txBody>
          <a:bodyPr wrap="square" rtlCol="0">
            <a:spAutoFit/>
          </a:bodyPr>
          <a:lstStyle/>
          <a:p>
            <a:pPr algn="ctr"/>
            <a:r>
              <a:rPr lang="ar-EG" sz="3600" b="1">
                <a:solidFill>
                  <a:schemeClr val="bg1"/>
                </a:solidFill>
                <a:latin typeface="Alexandria" charset="0"/>
                <a:cs typeface="Alexandria" charset="0"/>
              </a:rPr>
              <a:t>10</a:t>
            </a:r>
            <a:endParaRPr lang="en-US" sz="3600" b="1">
              <a:solidFill>
                <a:schemeClr val="bg1"/>
              </a:solidFill>
              <a:latin typeface="Alexandria" charset="0"/>
              <a:cs typeface="Alexandria" charset="0"/>
            </a:endParaRPr>
          </a:p>
        </p:txBody>
      </p:sp>
      <p:sp>
        <p:nvSpPr>
          <p:cNvPr id="29" name="Rectangle 28">
            <a:extLst>
              <a:ext uri="{FF2B5EF4-FFF2-40B4-BE49-F238E27FC236}">
                <a16:creationId xmlns:a16="http://schemas.microsoft.com/office/drawing/2014/main" id="{9068B6FD-7001-6CF9-6147-59F4A96F091C}"/>
              </a:ext>
            </a:extLst>
          </p:cNvPr>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8" name="Graphic 21">
            <a:extLst>
              <a:ext uri="{FF2B5EF4-FFF2-40B4-BE49-F238E27FC236}">
                <a16:creationId xmlns:a16="http://schemas.microsoft.com/office/drawing/2014/main" id="{52B8809B-617F-F606-6804-981438E4F53E}"/>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pic>
        <p:nvPicPr>
          <p:cNvPr id="10" name="Picture Placeholder 9" descr="A stack of papers on a desk&#10;&#10;AI-generated content may be incorrect.">
            <a:extLst>
              <a:ext uri="{FF2B5EF4-FFF2-40B4-BE49-F238E27FC236}">
                <a16:creationId xmlns:a16="http://schemas.microsoft.com/office/drawing/2014/main" id="{B06134A7-04D7-7DE9-720D-D35B9BB676BB}"/>
              </a:ext>
            </a:extLst>
          </p:cNvPr>
          <p:cNvPicPr>
            <a:picLocks noGrp="1" noChangeAspect="1"/>
          </p:cNvPicPr>
          <p:nvPr>
            <p:ph type="pic" sz="quarter" idx="10"/>
          </p:nvPr>
        </p:nvPicPr>
        <p:blipFill>
          <a:blip r:embed="rId3">
            <a:extLst>
              <a:ext uri="{28A0092B-C50C-407E-A947-70E740481C1C}">
                <a14:useLocalDpi xmlns:a14="http://schemas.microsoft.com/office/drawing/2010/main" val="0"/>
              </a:ext>
            </a:extLst>
          </a:blip>
          <a:srcRect t="33237" b="33237"/>
          <a:stretch>
            <a:fillRect/>
          </a:stretch>
        </p:blipFill>
        <p:spPr/>
      </p:pic>
    </p:spTree>
    <p:extLst>
      <p:ext uri="{BB962C8B-B14F-4D97-AF65-F5344CB8AC3E}">
        <p14:creationId xmlns:p14="http://schemas.microsoft.com/office/powerpoint/2010/main" val="3254691088"/>
      </p:ext>
    </p:extLst>
  </p:cSld>
  <p:clrMapOvr>
    <a:masterClrMapping/>
  </p:clrMapOvr>
  <p:transition spd="slow">
    <p:comb/>
  </p:transition>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9565313-7FEB-31ED-18CE-537DAD8C60F0}"/>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05162972-DEBF-3590-F1D9-2230E0F72968}"/>
              </a:ext>
            </a:extLst>
          </p:cNvPr>
          <p:cNvSpPr/>
          <p:nvPr/>
        </p:nvSpPr>
        <p:spPr>
          <a:xfrm>
            <a:off x="617279" y="1345306"/>
            <a:ext cx="11366711" cy="4947325"/>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91A06C64-16EE-3A7D-EFE5-19976092F637}"/>
              </a:ext>
            </a:extLst>
          </p:cNvPr>
          <p:cNvSpPr txBox="1"/>
          <p:nvPr/>
        </p:nvSpPr>
        <p:spPr>
          <a:xfrm>
            <a:off x="4366811" y="521688"/>
            <a:ext cx="3902032" cy="400110"/>
          </a:xfrm>
          <a:prstGeom prst="rect">
            <a:avLst/>
          </a:prstGeom>
          <a:noFill/>
        </p:spPr>
        <p:txBody>
          <a:bodyPr wrap="square" rtlCol="0">
            <a:spAutoFit/>
          </a:bodyPr>
          <a:lstStyle/>
          <a:p>
            <a:pPr algn="ctr"/>
            <a:r>
              <a:rPr lang="ar-EG" sz="2000" b="1">
                <a:solidFill>
                  <a:srgbClr val="4472C4"/>
                </a:solidFill>
                <a:latin typeface="Alexandria" pitchFamily="2" charset="-78"/>
                <a:cs typeface="Alexandria" pitchFamily="2" charset="-78"/>
              </a:rPr>
              <a:t>النظرية التطورية</a:t>
            </a:r>
          </a:p>
        </p:txBody>
      </p:sp>
      <p:sp>
        <p:nvSpPr>
          <p:cNvPr id="5" name="Rectangle 4">
            <a:extLst>
              <a:ext uri="{FF2B5EF4-FFF2-40B4-BE49-F238E27FC236}">
                <a16:creationId xmlns:a16="http://schemas.microsoft.com/office/drawing/2014/main" id="{499E99B0-7BCF-7C03-0C35-C870631E2D67}"/>
              </a:ext>
            </a:extLst>
          </p:cNvPr>
          <p:cNvSpPr/>
          <p:nvPr/>
        </p:nvSpPr>
        <p:spPr>
          <a:xfrm>
            <a:off x="968331" y="338798"/>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A53D9088-576D-26A6-EAB0-AF14ACB72E9D}"/>
              </a:ext>
            </a:extLst>
          </p:cNvPr>
          <p:cNvSpPr txBox="1"/>
          <p:nvPr/>
        </p:nvSpPr>
        <p:spPr>
          <a:xfrm>
            <a:off x="1145585" y="415962"/>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D1CD80D3-24CD-A663-77BB-173CE2021D44}"/>
              </a:ext>
            </a:extLst>
          </p:cNvPr>
          <p:cNvSpPr txBox="1"/>
          <p:nvPr/>
        </p:nvSpPr>
        <p:spPr>
          <a:xfrm>
            <a:off x="1179882" y="671887"/>
            <a:ext cx="966228" cy="923330"/>
          </a:xfrm>
          <a:prstGeom prst="rect">
            <a:avLst/>
          </a:prstGeom>
          <a:noFill/>
        </p:spPr>
        <p:txBody>
          <a:bodyPr wrap="square" rtlCol="0">
            <a:spAutoFit/>
          </a:bodyPr>
          <a:lstStyle/>
          <a:p>
            <a:pPr algn="ctr"/>
            <a:r>
              <a:rPr lang="ar-EG" sz="5400" b="1">
                <a:solidFill>
                  <a:schemeClr val="bg1"/>
                </a:solidFill>
                <a:latin typeface="Times New Roman" panose="02020603050405020304" pitchFamily="18" charset="0"/>
                <a:cs typeface="Times New Roman" panose="02020603050405020304" pitchFamily="18" charset="0"/>
              </a:rPr>
              <a:t>10</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CB3C1BC8-5F92-6152-2AED-8B5F6C8BBAB6}"/>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5B7BCF8B-A1B2-0DBD-6EEF-669B075F563E}"/>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pic>
        <p:nvPicPr>
          <p:cNvPr id="2" name="Picture 1">
            <a:extLst>
              <a:ext uri="{FF2B5EF4-FFF2-40B4-BE49-F238E27FC236}">
                <a16:creationId xmlns:a16="http://schemas.microsoft.com/office/drawing/2014/main" id="{222C8C84-F313-6E4F-1ADF-DFB6A3859EC5}"/>
              </a:ext>
            </a:extLst>
          </p:cNvPr>
          <p:cNvPicPr>
            <a:picLocks noChangeAspect="1"/>
          </p:cNvPicPr>
          <p:nvPr/>
        </p:nvPicPr>
        <p:blipFill>
          <a:blip r:embed="rId3"/>
          <a:stretch>
            <a:fillRect/>
          </a:stretch>
        </p:blipFill>
        <p:spPr>
          <a:xfrm>
            <a:off x="53591" y="1928306"/>
            <a:ext cx="2453269" cy="3679902"/>
          </a:xfrm>
          <a:prstGeom prst="ellipse">
            <a:avLst/>
          </a:prstGeom>
          <a:ln>
            <a:noFill/>
          </a:ln>
          <a:effectLst>
            <a:softEdge rad="112500"/>
          </a:effectLst>
        </p:spPr>
      </p:pic>
      <p:grpSp>
        <p:nvGrpSpPr>
          <p:cNvPr id="27" name="Group 26">
            <a:extLst>
              <a:ext uri="{FF2B5EF4-FFF2-40B4-BE49-F238E27FC236}">
                <a16:creationId xmlns:a16="http://schemas.microsoft.com/office/drawing/2014/main" id="{CE692377-8A88-2B8E-1AC5-DB1B4089A885}"/>
              </a:ext>
            </a:extLst>
          </p:cNvPr>
          <p:cNvGrpSpPr/>
          <p:nvPr/>
        </p:nvGrpSpPr>
        <p:grpSpPr>
          <a:xfrm>
            <a:off x="2584339" y="1490067"/>
            <a:ext cx="9191349" cy="4581029"/>
            <a:chOff x="6280190" y="1490067"/>
            <a:chExt cx="7556421" cy="6803591"/>
          </a:xfrm>
        </p:grpSpPr>
        <p:sp>
          <p:nvSpPr>
            <p:cNvPr id="8" name="Text 1"/>
            <p:cNvSpPr/>
            <p:nvPr/>
          </p:nvSpPr>
          <p:spPr>
            <a:xfrm>
              <a:off x="6280190" y="1490067"/>
              <a:ext cx="7556421" cy="635079"/>
            </a:xfrm>
            <a:prstGeom prst="rect">
              <a:avLst/>
            </a:prstGeom>
            <a:noFill/>
            <a:ln/>
          </p:spPr>
          <p:txBody>
            <a:bodyPr wrap="square" lIns="0" tIns="0" rIns="0" bIns="0" rtlCol="0" anchor="t"/>
            <a:lstStyle/>
            <a:p>
              <a:pPr marL="0" indent="0" algn="just" rtl="1">
                <a:lnSpc>
                  <a:spcPts val="2500"/>
                </a:lnSpc>
                <a:buNone/>
              </a:pPr>
              <a:r>
                <a:rPr lang="en-US" sz="1600" dirty="0">
                  <a:solidFill>
                    <a:srgbClr val="49495A"/>
                  </a:solidFill>
                  <a:latin typeface="Alexandria" pitchFamily="34" charset="0"/>
                  <a:ea typeface="Alexandria" pitchFamily="34" charset="-122"/>
                  <a:cs typeface="Alexandria" pitchFamily="34" charset="-120"/>
                </a:rPr>
                <a:t>تفسير لحالة التغير التي تحدث في المجتمع، حيث إن الاستقرار والتوازن ليسا الصورة الدائمة. المجتمعات كلها تشهد تغيرًا وتطورًا بفضل القوانين الثابتة للتطور الاجتماعي.</a:t>
              </a:r>
              <a:endParaRPr lang="en-US" sz="1600" dirty="0"/>
            </a:p>
          </p:txBody>
        </p:sp>
        <p:sp>
          <p:nvSpPr>
            <p:cNvPr id="9" name="Shape 2"/>
            <p:cNvSpPr/>
            <p:nvPr/>
          </p:nvSpPr>
          <p:spPr>
            <a:xfrm>
              <a:off x="13590508" y="2348389"/>
              <a:ext cx="22860" cy="4450437"/>
            </a:xfrm>
            <a:prstGeom prst="roundRect">
              <a:avLst>
                <a:gd name="adj" fmla="val 130232"/>
              </a:avLst>
            </a:prstGeom>
            <a:solidFill>
              <a:srgbClr val="D0CED9"/>
            </a:solidFill>
            <a:ln/>
          </p:spPr>
          <p:txBody>
            <a:bodyPr/>
            <a:lstStyle/>
            <a:p>
              <a:pPr algn="just"/>
              <a:endParaRPr lang="en-US" sz="1600"/>
            </a:p>
          </p:txBody>
        </p:sp>
        <p:sp>
          <p:nvSpPr>
            <p:cNvPr id="11" name="Shape 3"/>
            <p:cNvSpPr/>
            <p:nvPr/>
          </p:nvSpPr>
          <p:spPr>
            <a:xfrm>
              <a:off x="12817673" y="2560201"/>
              <a:ext cx="595313" cy="22860"/>
            </a:xfrm>
            <a:prstGeom prst="roundRect">
              <a:avLst>
                <a:gd name="adj" fmla="val 130232"/>
              </a:avLst>
            </a:prstGeom>
            <a:solidFill>
              <a:srgbClr val="D0CED9"/>
            </a:solidFill>
            <a:ln/>
          </p:spPr>
          <p:txBody>
            <a:bodyPr/>
            <a:lstStyle/>
            <a:p>
              <a:pPr algn="just"/>
              <a:endParaRPr lang="en-US" sz="1600"/>
            </a:p>
          </p:txBody>
        </p:sp>
        <p:sp>
          <p:nvSpPr>
            <p:cNvPr id="12" name="Shape 4"/>
            <p:cNvSpPr/>
            <p:nvPr/>
          </p:nvSpPr>
          <p:spPr>
            <a:xfrm>
              <a:off x="13390126" y="2348389"/>
              <a:ext cx="446484" cy="446484"/>
            </a:xfrm>
            <a:prstGeom prst="roundRect">
              <a:avLst>
                <a:gd name="adj" fmla="val 6668"/>
              </a:avLst>
            </a:prstGeom>
            <a:solidFill>
              <a:srgbClr val="EAE8F3"/>
            </a:solidFill>
            <a:ln/>
          </p:spPr>
          <p:txBody>
            <a:bodyPr/>
            <a:lstStyle/>
            <a:p>
              <a:pPr algn="just"/>
              <a:endParaRPr lang="en-US" sz="1600"/>
            </a:p>
          </p:txBody>
        </p:sp>
        <p:sp>
          <p:nvSpPr>
            <p:cNvPr id="13" name="Text 5"/>
            <p:cNvSpPr/>
            <p:nvPr/>
          </p:nvSpPr>
          <p:spPr>
            <a:xfrm>
              <a:off x="13464540" y="2385596"/>
              <a:ext cx="297656" cy="372070"/>
            </a:xfrm>
            <a:prstGeom prst="rect">
              <a:avLst/>
            </a:prstGeom>
            <a:noFill/>
            <a:ln/>
          </p:spPr>
          <p:txBody>
            <a:bodyPr wrap="none" lIns="0" tIns="0" rIns="0" bIns="0" rtlCol="0" anchor="t"/>
            <a:lstStyle/>
            <a:p>
              <a:pPr marL="0" indent="0" algn="just" rtl="1">
                <a:lnSpc>
                  <a:spcPts val="2300"/>
                </a:lnSpc>
                <a:buNone/>
              </a:pPr>
              <a:r>
                <a:rPr lang="en-US" sz="1600" dirty="0">
                  <a:solidFill>
                    <a:srgbClr val="49495A"/>
                  </a:solidFill>
                  <a:latin typeface="Alexandria" pitchFamily="34" charset="0"/>
                  <a:ea typeface="Alexandria" pitchFamily="34" charset="-122"/>
                  <a:cs typeface="Alexandria" pitchFamily="34" charset="-120"/>
                </a:rPr>
                <a:t>1</a:t>
              </a:r>
              <a:endParaRPr lang="en-US" sz="1600" dirty="0"/>
            </a:p>
          </p:txBody>
        </p:sp>
        <p:sp>
          <p:nvSpPr>
            <p:cNvPr id="14" name="Text 6"/>
            <p:cNvSpPr/>
            <p:nvPr/>
          </p:nvSpPr>
          <p:spPr>
            <a:xfrm>
              <a:off x="10140077" y="2416612"/>
              <a:ext cx="2480905" cy="310158"/>
            </a:xfrm>
            <a:prstGeom prst="rect">
              <a:avLst/>
            </a:prstGeom>
            <a:noFill/>
            <a:ln/>
          </p:spPr>
          <p:txBody>
            <a:bodyPr wrap="none" lIns="0" tIns="0" rIns="0" bIns="0" rtlCol="0" anchor="t"/>
            <a:lstStyle/>
            <a:p>
              <a:pPr marL="0" indent="0" algn="just" rtl="1">
                <a:lnSpc>
                  <a:spcPts val="2400"/>
                </a:lnSpc>
                <a:buNone/>
              </a:pPr>
              <a:r>
                <a:rPr lang="en-US" sz="1600" dirty="0">
                  <a:solidFill>
                    <a:srgbClr val="49495A"/>
                  </a:solidFill>
                  <a:latin typeface="Alexandria" pitchFamily="34" charset="0"/>
                  <a:ea typeface="Alexandria" pitchFamily="34" charset="-122"/>
                  <a:cs typeface="Alexandria" pitchFamily="34" charset="-120"/>
                </a:rPr>
                <a:t>عدم التدخل</a:t>
              </a:r>
              <a:endParaRPr lang="en-US" sz="1600" dirty="0"/>
            </a:p>
          </p:txBody>
        </p:sp>
        <p:sp>
          <p:nvSpPr>
            <p:cNvPr id="15" name="Text 7"/>
            <p:cNvSpPr/>
            <p:nvPr/>
          </p:nvSpPr>
          <p:spPr>
            <a:xfrm>
              <a:off x="6280190" y="2845832"/>
              <a:ext cx="6340793" cy="317540"/>
            </a:xfrm>
            <a:prstGeom prst="rect">
              <a:avLst/>
            </a:prstGeom>
            <a:noFill/>
            <a:ln/>
          </p:spPr>
          <p:txBody>
            <a:bodyPr wrap="none" lIns="0" tIns="0" rIns="0" bIns="0" rtlCol="0" anchor="t"/>
            <a:lstStyle/>
            <a:p>
              <a:pPr marL="0" indent="0" algn="just" rtl="1">
                <a:lnSpc>
                  <a:spcPts val="2500"/>
                </a:lnSpc>
                <a:buNone/>
              </a:pPr>
              <a:r>
                <a:rPr lang="en-US" sz="1600" dirty="0">
                  <a:solidFill>
                    <a:srgbClr val="49495A"/>
                  </a:solidFill>
                  <a:latin typeface="Alexandria" pitchFamily="34" charset="0"/>
                  <a:ea typeface="Alexandria" pitchFamily="34" charset="-122"/>
                  <a:cs typeface="Alexandria" pitchFamily="34" charset="-120"/>
                </a:rPr>
                <a:t>ترك التغيير لآليات التطور الاجتماعي الطبيعية</a:t>
              </a:r>
              <a:endParaRPr lang="en-US" sz="1600" dirty="0"/>
            </a:p>
          </p:txBody>
        </p:sp>
        <p:sp>
          <p:nvSpPr>
            <p:cNvPr id="16" name="Shape 8"/>
            <p:cNvSpPr/>
            <p:nvPr/>
          </p:nvSpPr>
          <p:spPr>
            <a:xfrm>
              <a:off x="12817673" y="3772019"/>
              <a:ext cx="595313" cy="22860"/>
            </a:xfrm>
            <a:prstGeom prst="roundRect">
              <a:avLst>
                <a:gd name="adj" fmla="val 130232"/>
              </a:avLst>
            </a:prstGeom>
            <a:solidFill>
              <a:srgbClr val="D0CED9"/>
            </a:solidFill>
            <a:ln/>
          </p:spPr>
          <p:txBody>
            <a:bodyPr/>
            <a:lstStyle/>
            <a:p>
              <a:pPr algn="just"/>
              <a:endParaRPr lang="en-US" sz="1600"/>
            </a:p>
          </p:txBody>
        </p:sp>
        <p:sp>
          <p:nvSpPr>
            <p:cNvPr id="17" name="Shape 9"/>
            <p:cNvSpPr/>
            <p:nvPr/>
          </p:nvSpPr>
          <p:spPr>
            <a:xfrm>
              <a:off x="13390126" y="3560207"/>
              <a:ext cx="446484" cy="446484"/>
            </a:xfrm>
            <a:prstGeom prst="roundRect">
              <a:avLst>
                <a:gd name="adj" fmla="val 6668"/>
              </a:avLst>
            </a:prstGeom>
            <a:solidFill>
              <a:srgbClr val="EAE8F3"/>
            </a:solidFill>
            <a:ln/>
          </p:spPr>
          <p:txBody>
            <a:bodyPr/>
            <a:lstStyle/>
            <a:p>
              <a:pPr algn="just"/>
              <a:endParaRPr lang="en-US" sz="1600"/>
            </a:p>
          </p:txBody>
        </p:sp>
        <p:sp>
          <p:nvSpPr>
            <p:cNvPr id="18" name="Text 10"/>
            <p:cNvSpPr/>
            <p:nvPr/>
          </p:nvSpPr>
          <p:spPr>
            <a:xfrm>
              <a:off x="13464540" y="3597414"/>
              <a:ext cx="297656" cy="372070"/>
            </a:xfrm>
            <a:prstGeom prst="rect">
              <a:avLst/>
            </a:prstGeom>
            <a:noFill/>
            <a:ln/>
          </p:spPr>
          <p:txBody>
            <a:bodyPr wrap="none" lIns="0" tIns="0" rIns="0" bIns="0" rtlCol="0" anchor="t"/>
            <a:lstStyle/>
            <a:p>
              <a:pPr marL="0" indent="0" algn="just" rtl="1">
                <a:lnSpc>
                  <a:spcPts val="2300"/>
                </a:lnSpc>
                <a:buNone/>
              </a:pPr>
              <a:r>
                <a:rPr lang="en-US" sz="1600" dirty="0">
                  <a:solidFill>
                    <a:srgbClr val="49495A"/>
                  </a:solidFill>
                  <a:latin typeface="Alexandria" pitchFamily="34" charset="0"/>
                  <a:ea typeface="Alexandria" pitchFamily="34" charset="-122"/>
                  <a:cs typeface="Alexandria" pitchFamily="34" charset="-120"/>
                </a:rPr>
                <a:t>2</a:t>
              </a:r>
              <a:endParaRPr lang="en-US" sz="1600" dirty="0"/>
            </a:p>
          </p:txBody>
        </p:sp>
        <p:sp>
          <p:nvSpPr>
            <p:cNvPr id="19" name="Text 11"/>
            <p:cNvSpPr/>
            <p:nvPr/>
          </p:nvSpPr>
          <p:spPr>
            <a:xfrm>
              <a:off x="10140077" y="3628430"/>
              <a:ext cx="2480905" cy="310158"/>
            </a:xfrm>
            <a:prstGeom prst="rect">
              <a:avLst/>
            </a:prstGeom>
            <a:noFill/>
            <a:ln/>
          </p:spPr>
          <p:txBody>
            <a:bodyPr wrap="none" lIns="0" tIns="0" rIns="0" bIns="0" rtlCol="0" anchor="t"/>
            <a:lstStyle/>
            <a:p>
              <a:pPr marL="0" indent="0" algn="just" rtl="1">
                <a:lnSpc>
                  <a:spcPts val="2400"/>
                </a:lnSpc>
                <a:buNone/>
              </a:pPr>
              <a:r>
                <a:rPr lang="en-US" sz="1600" dirty="0">
                  <a:solidFill>
                    <a:srgbClr val="49495A"/>
                  </a:solidFill>
                  <a:latin typeface="Alexandria" pitchFamily="34" charset="0"/>
                  <a:ea typeface="Alexandria" pitchFamily="34" charset="-122"/>
                  <a:cs typeface="Alexandria" pitchFamily="34" charset="-120"/>
                </a:rPr>
                <a:t>نشاط الأفراد</a:t>
              </a:r>
              <a:endParaRPr lang="en-US" sz="1600" dirty="0"/>
            </a:p>
          </p:txBody>
        </p:sp>
        <p:sp>
          <p:nvSpPr>
            <p:cNvPr id="20" name="Text 12"/>
            <p:cNvSpPr/>
            <p:nvPr/>
          </p:nvSpPr>
          <p:spPr>
            <a:xfrm>
              <a:off x="6280190" y="4057650"/>
              <a:ext cx="6340793" cy="317540"/>
            </a:xfrm>
            <a:prstGeom prst="rect">
              <a:avLst/>
            </a:prstGeom>
            <a:noFill/>
            <a:ln/>
          </p:spPr>
          <p:txBody>
            <a:bodyPr wrap="none" lIns="0" tIns="0" rIns="0" bIns="0" rtlCol="0" anchor="t"/>
            <a:lstStyle/>
            <a:p>
              <a:pPr marL="0" indent="0" algn="just" rtl="1">
                <a:lnSpc>
                  <a:spcPts val="2500"/>
                </a:lnSpc>
                <a:buNone/>
              </a:pPr>
              <a:r>
                <a:rPr lang="en-US" sz="1600" dirty="0">
                  <a:solidFill>
                    <a:srgbClr val="49495A"/>
                  </a:solidFill>
                  <a:latin typeface="Alexandria" pitchFamily="34" charset="0"/>
                  <a:ea typeface="Alexandria" pitchFamily="34" charset="-122"/>
                  <a:cs typeface="Alexandria" pitchFamily="34" charset="-120"/>
                </a:rPr>
                <a:t>التغيير يحدث بتأثير نشاط الأفراد واختراعاتهم</a:t>
              </a:r>
              <a:endParaRPr lang="en-US" sz="1600" dirty="0"/>
            </a:p>
          </p:txBody>
        </p:sp>
        <p:sp>
          <p:nvSpPr>
            <p:cNvPr id="21" name="Shape 13"/>
            <p:cNvSpPr/>
            <p:nvPr/>
          </p:nvSpPr>
          <p:spPr>
            <a:xfrm>
              <a:off x="12817673" y="4983837"/>
              <a:ext cx="595313" cy="22860"/>
            </a:xfrm>
            <a:prstGeom prst="roundRect">
              <a:avLst>
                <a:gd name="adj" fmla="val 130232"/>
              </a:avLst>
            </a:prstGeom>
            <a:solidFill>
              <a:srgbClr val="D0CED9"/>
            </a:solidFill>
            <a:ln/>
          </p:spPr>
          <p:txBody>
            <a:bodyPr/>
            <a:lstStyle/>
            <a:p>
              <a:pPr algn="just"/>
              <a:endParaRPr lang="en-US" sz="1600"/>
            </a:p>
          </p:txBody>
        </p:sp>
        <p:sp>
          <p:nvSpPr>
            <p:cNvPr id="22" name="Shape 14"/>
            <p:cNvSpPr/>
            <p:nvPr/>
          </p:nvSpPr>
          <p:spPr>
            <a:xfrm>
              <a:off x="13390126" y="4772025"/>
              <a:ext cx="446484" cy="446484"/>
            </a:xfrm>
            <a:prstGeom prst="roundRect">
              <a:avLst>
                <a:gd name="adj" fmla="val 6668"/>
              </a:avLst>
            </a:prstGeom>
            <a:solidFill>
              <a:srgbClr val="EAE8F3"/>
            </a:solidFill>
            <a:ln/>
          </p:spPr>
          <p:txBody>
            <a:bodyPr/>
            <a:lstStyle/>
            <a:p>
              <a:pPr algn="just"/>
              <a:endParaRPr lang="en-US" sz="1600"/>
            </a:p>
          </p:txBody>
        </p:sp>
        <p:sp>
          <p:nvSpPr>
            <p:cNvPr id="23" name="Text 15"/>
            <p:cNvSpPr/>
            <p:nvPr/>
          </p:nvSpPr>
          <p:spPr>
            <a:xfrm>
              <a:off x="13464540" y="4809232"/>
              <a:ext cx="297656" cy="372070"/>
            </a:xfrm>
            <a:prstGeom prst="rect">
              <a:avLst/>
            </a:prstGeom>
            <a:noFill/>
            <a:ln/>
          </p:spPr>
          <p:txBody>
            <a:bodyPr wrap="none" lIns="0" tIns="0" rIns="0" bIns="0" rtlCol="0" anchor="t"/>
            <a:lstStyle/>
            <a:p>
              <a:pPr marL="0" indent="0" algn="just" rtl="1">
                <a:lnSpc>
                  <a:spcPts val="2300"/>
                </a:lnSpc>
                <a:buNone/>
              </a:pPr>
              <a:r>
                <a:rPr lang="en-US" sz="1600" dirty="0">
                  <a:solidFill>
                    <a:srgbClr val="49495A"/>
                  </a:solidFill>
                  <a:latin typeface="Alexandria" pitchFamily="34" charset="0"/>
                  <a:ea typeface="Alexandria" pitchFamily="34" charset="-122"/>
                  <a:cs typeface="Alexandria" pitchFamily="34" charset="-120"/>
                </a:rPr>
                <a:t>3</a:t>
              </a:r>
              <a:endParaRPr lang="en-US" sz="1600" dirty="0"/>
            </a:p>
          </p:txBody>
        </p:sp>
        <p:sp>
          <p:nvSpPr>
            <p:cNvPr id="24" name="Text 16"/>
            <p:cNvSpPr/>
            <p:nvPr/>
          </p:nvSpPr>
          <p:spPr>
            <a:xfrm>
              <a:off x="10140077" y="4840248"/>
              <a:ext cx="2480905" cy="310158"/>
            </a:xfrm>
            <a:prstGeom prst="rect">
              <a:avLst/>
            </a:prstGeom>
            <a:noFill/>
            <a:ln/>
          </p:spPr>
          <p:txBody>
            <a:bodyPr wrap="none" lIns="0" tIns="0" rIns="0" bIns="0" rtlCol="0" anchor="t"/>
            <a:lstStyle/>
            <a:p>
              <a:pPr marL="0" indent="0" algn="just" rtl="1">
                <a:lnSpc>
                  <a:spcPts val="2400"/>
                </a:lnSpc>
                <a:buNone/>
              </a:pPr>
              <a:r>
                <a:rPr lang="en-US" sz="1600" dirty="0">
                  <a:solidFill>
                    <a:srgbClr val="49495A"/>
                  </a:solidFill>
                  <a:latin typeface="Alexandria" pitchFamily="34" charset="0"/>
                  <a:ea typeface="Alexandria" pitchFamily="34" charset="-122"/>
                  <a:cs typeface="Alexandria" pitchFamily="34" charset="-120"/>
                </a:rPr>
                <a:t>البحث عن الوسائل</a:t>
              </a:r>
              <a:endParaRPr lang="en-US" sz="1600" dirty="0"/>
            </a:p>
          </p:txBody>
        </p:sp>
        <p:sp>
          <p:nvSpPr>
            <p:cNvPr id="26" name="Text 17"/>
            <p:cNvSpPr/>
            <p:nvPr/>
          </p:nvSpPr>
          <p:spPr>
            <a:xfrm>
              <a:off x="6280190" y="5269468"/>
              <a:ext cx="6340793" cy="317540"/>
            </a:xfrm>
            <a:prstGeom prst="rect">
              <a:avLst/>
            </a:prstGeom>
            <a:noFill/>
            <a:ln/>
          </p:spPr>
          <p:txBody>
            <a:bodyPr wrap="none" lIns="0" tIns="0" rIns="0" bIns="0" rtlCol="0" anchor="t"/>
            <a:lstStyle/>
            <a:p>
              <a:pPr marL="0" indent="0" algn="just" rtl="1">
                <a:lnSpc>
                  <a:spcPts val="2500"/>
                </a:lnSpc>
                <a:buNone/>
              </a:pPr>
              <a:r>
                <a:rPr lang="en-US" sz="1600" dirty="0">
                  <a:solidFill>
                    <a:srgbClr val="49495A"/>
                  </a:solidFill>
                  <a:latin typeface="Alexandria" pitchFamily="34" charset="0"/>
                  <a:ea typeface="Alexandria" pitchFamily="34" charset="-122"/>
                  <a:cs typeface="Alexandria" pitchFamily="34" charset="-120"/>
                </a:rPr>
                <a:t>البحث عن وسائل جديدة لتحقيق الأهداف الاجتماعية</a:t>
              </a:r>
              <a:endParaRPr lang="en-US" sz="1600" dirty="0"/>
            </a:p>
          </p:txBody>
        </p:sp>
        <p:sp>
          <p:nvSpPr>
            <p:cNvPr id="28" name="Shape 18"/>
            <p:cNvSpPr/>
            <p:nvPr/>
          </p:nvSpPr>
          <p:spPr>
            <a:xfrm>
              <a:off x="12817673" y="6195655"/>
              <a:ext cx="595313" cy="22860"/>
            </a:xfrm>
            <a:prstGeom prst="roundRect">
              <a:avLst>
                <a:gd name="adj" fmla="val 130232"/>
              </a:avLst>
            </a:prstGeom>
            <a:solidFill>
              <a:srgbClr val="D0CED9"/>
            </a:solidFill>
            <a:ln/>
          </p:spPr>
          <p:txBody>
            <a:bodyPr/>
            <a:lstStyle/>
            <a:p>
              <a:pPr algn="just"/>
              <a:endParaRPr lang="en-US" sz="1600"/>
            </a:p>
          </p:txBody>
        </p:sp>
        <p:sp>
          <p:nvSpPr>
            <p:cNvPr id="29" name="Shape 19"/>
            <p:cNvSpPr/>
            <p:nvPr/>
          </p:nvSpPr>
          <p:spPr>
            <a:xfrm>
              <a:off x="13390126" y="5983843"/>
              <a:ext cx="446484" cy="446484"/>
            </a:xfrm>
            <a:prstGeom prst="roundRect">
              <a:avLst>
                <a:gd name="adj" fmla="val 6668"/>
              </a:avLst>
            </a:prstGeom>
            <a:solidFill>
              <a:srgbClr val="EAE8F3"/>
            </a:solidFill>
            <a:ln/>
          </p:spPr>
          <p:txBody>
            <a:bodyPr/>
            <a:lstStyle/>
            <a:p>
              <a:pPr algn="just"/>
              <a:endParaRPr lang="en-US" sz="1600"/>
            </a:p>
          </p:txBody>
        </p:sp>
        <p:sp>
          <p:nvSpPr>
            <p:cNvPr id="30" name="Text 20"/>
            <p:cNvSpPr/>
            <p:nvPr/>
          </p:nvSpPr>
          <p:spPr>
            <a:xfrm>
              <a:off x="13464540" y="6021050"/>
              <a:ext cx="297656" cy="372070"/>
            </a:xfrm>
            <a:prstGeom prst="rect">
              <a:avLst/>
            </a:prstGeom>
            <a:noFill/>
            <a:ln/>
          </p:spPr>
          <p:txBody>
            <a:bodyPr wrap="none" lIns="0" tIns="0" rIns="0" bIns="0" rtlCol="0" anchor="t"/>
            <a:lstStyle/>
            <a:p>
              <a:pPr marL="0" indent="0" algn="just" rtl="1">
                <a:lnSpc>
                  <a:spcPts val="2300"/>
                </a:lnSpc>
                <a:buNone/>
              </a:pPr>
              <a:r>
                <a:rPr lang="en-US" sz="1600" dirty="0">
                  <a:solidFill>
                    <a:srgbClr val="49495A"/>
                  </a:solidFill>
                  <a:latin typeface="Alexandria" pitchFamily="34" charset="0"/>
                  <a:ea typeface="Alexandria" pitchFamily="34" charset="-122"/>
                  <a:cs typeface="Alexandria" pitchFamily="34" charset="-120"/>
                </a:rPr>
                <a:t>4</a:t>
              </a:r>
              <a:endParaRPr lang="en-US" sz="1600" dirty="0"/>
            </a:p>
          </p:txBody>
        </p:sp>
        <p:sp>
          <p:nvSpPr>
            <p:cNvPr id="31" name="Text 21"/>
            <p:cNvSpPr/>
            <p:nvPr/>
          </p:nvSpPr>
          <p:spPr>
            <a:xfrm>
              <a:off x="10140077" y="6052066"/>
              <a:ext cx="2480905" cy="310158"/>
            </a:xfrm>
            <a:prstGeom prst="rect">
              <a:avLst/>
            </a:prstGeom>
            <a:noFill/>
            <a:ln/>
          </p:spPr>
          <p:txBody>
            <a:bodyPr wrap="none" lIns="0" tIns="0" rIns="0" bIns="0" rtlCol="0" anchor="t"/>
            <a:lstStyle/>
            <a:p>
              <a:pPr marL="0" indent="0" algn="just" rtl="1">
                <a:lnSpc>
                  <a:spcPts val="2400"/>
                </a:lnSpc>
                <a:buNone/>
              </a:pPr>
              <a:r>
                <a:rPr lang="en-US" sz="1600" dirty="0">
                  <a:solidFill>
                    <a:srgbClr val="49495A"/>
                  </a:solidFill>
                  <a:latin typeface="Alexandria" pitchFamily="34" charset="0"/>
                  <a:ea typeface="Alexandria" pitchFamily="34" charset="-122"/>
                  <a:cs typeface="Alexandria" pitchFamily="34" charset="-120"/>
                </a:rPr>
                <a:t>التطور نحو الأفضل</a:t>
              </a:r>
              <a:endParaRPr lang="en-US" sz="1600" dirty="0"/>
            </a:p>
          </p:txBody>
        </p:sp>
        <p:sp>
          <p:nvSpPr>
            <p:cNvPr id="32" name="Text 22"/>
            <p:cNvSpPr/>
            <p:nvPr/>
          </p:nvSpPr>
          <p:spPr>
            <a:xfrm>
              <a:off x="6280190" y="6481286"/>
              <a:ext cx="6340793" cy="317540"/>
            </a:xfrm>
            <a:prstGeom prst="rect">
              <a:avLst/>
            </a:prstGeom>
            <a:noFill/>
            <a:ln/>
          </p:spPr>
          <p:txBody>
            <a:bodyPr wrap="none" lIns="0" tIns="0" rIns="0" bIns="0" rtlCol="0" anchor="t"/>
            <a:lstStyle/>
            <a:p>
              <a:pPr marL="0" indent="0" algn="just" rtl="1">
                <a:lnSpc>
                  <a:spcPts val="2500"/>
                </a:lnSpc>
                <a:buNone/>
              </a:pPr>
              <a:r>
                <a:rPr lang="en-US" sz="1600" dirty="0">
                  <a:solidFill>
                    <a:srgbClr val="49495A"/>
                  </a:solidFill>
                  <a:latin typeface="Alexandria" pitchFamily="34" charset="0"/>
                  <a:ea typeface="Alexandria" pitchFamily="34" charset="-122"/>
                  <a:cs typeface="Alexandria" pitchFamily="34" charset="-120"/>
                </a:rPr>
                <a:t>التطور المستمر نحو تحقيق أهداف أفضل للمجتمع</a:t>
              </a:r>
              <a:endParaRPr lang="en-US" sz="1600" dirty="0"/>
            </a:p>
          </p:txBody>
        </p:sp>
        <p:sp>
          <p:nvSpPr>
            <p:cNvPr id="33" name="Text 23"/>
            <p:cNvSpPr/>
            <p:nvPr/>
          </p:nvSpPr>
          <p:spPr>
            <a:xfrm>
              <a:off x="6280190" y="7022067"/>
              <a:ext cx="7556421" cy="1271591"/>
            </a:xfrm>
            <a:prstGeom prst="rect">
              <a:avLst/>
            </a:prstGeom>
            <a:noFill/>
            <a:ln/>
          </p:spPr>
          <p:txBody>
            <a:bodyPr wrap="square" lIns="0" tIns="0" rIns="0" bIns="0" rtlCol="0" anchor="t"/>
            <a:lstStyle/>
            <a:p>
              <a:pPr marL="0" indent="0" algn="just" rtl="1">
                <a:lnSpc>
                  <a:spcPts val="2500"/>
                </a:lnSpc>
                <a:buNone/>
              </a:pPr>
              <a:r>
                <a:rPr lang="en-US" sz="1600" dirty="0">
                  <a:solidFill>
                    <a:srgbClr val="49495A"/>
                  </a:solidFill>
                  <a:latin typeface="Alexandria" pitchFamily="34" charset="0"/>
                  <a:ea typeface="Alexandria" pitchFamily="34" charset="-122"/>
                  <a:cs typeface="Alexandria" pitchFamily="34" charset="-120"/>
                </a:rPr>
                <a:t>الأشكال الجديدة تبقى وتستمر إذا كانت تعمل على إنجاز الأهداف بفاعلية ولا تتعارض مع القيم الموجودة، في حين يتم رفض ما يتعارض مع ذلك.</a:t>
              </a:r>
              <a:endParaRPr lang="en-US" sz="1600" dirty="0"/>
            </a:p>
          </p:txBody>
        </p:sp>
      </p:grpSp>
    </p:spTree>
    <p:extLst>
      <p:ext uri="{BB962C8B-B14F-4D97-AF65-F5344CB8AC3E}">
        <p14:creationId xmlns:p14="http://schemas.microsoft.com/office/powerpoint/2010/main" val="457826521"/>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DD32B50-F4C2-1BE8-43F9-EA710A95274B}"/>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06C98B56-88EB-C164-2B6E-B56CE5546FEB}"/>
              </a:ext>
            </a:extLst>
          </p:cNvPr>
          <p:cNvSpPr/>
          <p:nvPr/>
        </p:nvSpPr>
        <p:spPr>
          <a:xfrm>
            <a:off x="617280" y="1345306"/>
            <a:ext cx="10812720" cy="471060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A6B0A7EF-4214-15E9-4920-57FECA4CF420}"/>
              </a:ext>
            </a:extLst>
          </p:cNvPr>
          <p:cNvSpPr txBox="1"/>
          <p:nvPr/>
        </p:nvSpPr>
        <p:spPr>
          <a:xfrm>
            <a:off x="3802566" y="521688"/>
            <a:ext cx="5151863" cy="400110"/>
          </a:xfrm>
          <a:prstGeom prst="rect">
            <a:avLst/>
          </a:prstGeom>
          <a:noFill/>
        </p:spPr>
        <p:txBody>
          <a:bodyPr wrap="square" rtlCol="0">
            <a:spAutoFit/>
          </a:bodyPr>
          <a:lstStyle/>
          <a:p>
            <a:pPr algn="ctr"/>
            <a:r>
              <a:rPr lang="ar-EG" sz="2000" b="1">
                <a:solidFill>
                  <a:srgbClr val="4472C4"/>
                </a:solidFill>
                <a:latin typeface="Alexandria" pitchFamily="2" charset="-78"/>
                <a:cs typeface="Alexandria" pitchFamily="2" charset="-78"/>
              </a:rPr>
              <a:t>النظرية النقدية في الاتصال التنظيمي</a:t>
            </a:r>
          </a:p>
        </p:txBody>
      </p:sp>
      <p:sp>
        <p:nvSpPr>
          <p:cNvPr id="5" name="Rectangle 4">
            <a:extLst>
              <a:ext uri="{FF2B5EF4-FFF2-40B4-BE49-F238E27FC236}">
                <a16:creationId xmlns:a16="http://schemas.microsoft.com/office/drawing/2014/main" id="{C0F1CD42-D6E0-509F-F2E4-F12EC05CFF31}"/>
              </a:ext>
            </a:extLst>
          </p:cNvPr>
          <p:cNvSpPr/>
          <p:nvPr/>
        </p:nvSpPr>
        <p:spPr>
          <a:xfrm>
            <a:off x="968331" y="338798"/>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5CDC2A2A-A6ED-F851-C7A5-D5490F735BCD}"/>
              </a:ext>
            </a:extLst>
          </p:cNvPr>
          <p:cNvSpPr txBox="1"/>
          <p:nvPr/>
        </p:nvSpPr>
        <p:spPr>
          <a:xfrm>
            <a:off x="1145585" y="415962"/>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798609B3-27B2-AE26-3FF6-CCD04A6CC6A2}"/>
              </a:ext>
            </a:extLst>
          </p:cNvPr>
          <p:cNvSpPr txBox="1"/>
          <p:nvPr/>
        </p:nvSpPr>
        <p:spPr>
          <a:xfrm>
            <a:off x="1179882" y="671887"/>
            <a:ext cx="966228" cy="923330"/>
          </a:xfrm>
          <a:prstGeom prst="rect">
            <a:avLst/>
          </a:prstGeom>
          <a:noFill/>
        </p:spPr>
        <p:txBody>
          <a:bodyPr wrap="square" rtlCol="0">
            <a:spAutoFit/>
          </a:bodyPr>
          <a:lstStyle/>
          <a:p>
            <a:pPr algn="ctr"/>
            <a:r>
              <a:rPr lang="ar-EG" sz="5400" b="1">
                <a:solidFill>
                  <a:schemeClr val="bg1"/>
                </a:solidFill>
                <a:latin typeface="Times New Roman" panose="02020603050405020304" pitchFamily="18" charset="0"/>
                <a:cs typeface="Times New Roman" panose="02020603050405020304" pitchFamily="18" charset="0"/>
              </a:rPr>
              <a:t>10</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313E8544-2816-09E2-D3A3-87D48919C119}"/>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C90AF2F5-A772-1EB4-15FD-C47C0E1CF6A1}"/>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grpSp>
        <p:nvGrpSpPr>
          <p:cNvPr id="17" name="Group 16">
            <a:extLst>
              <a:ext uri="{FF2B5EF4-FFF2-40B4-BE49-F238E27FC236}">
                <a16:creationId xmlns:a16="http://schemas.microsoft.com/office/drawing/2014/main" id="{EB1BF3C7-0A8F-049A-6A29-6DB880CD8AAA}"/>
              </a:ext>
            </a:extLst>
          </p:cNvPr>
          <p:cNvGrpSpPr/>
          <p:nvPr/>
        </p:nvGrpSpPr>
        <p:grpSpPr>
          <a:xfrm>
            <a:off x="617280" y="1652584"/>
            <a:ext cx="10479147" cy="4096044"/>
            <a:chOff x="727829" y="1773079"/>
            <a:chExt cx="7688342" cy="5524857"/>
          </a:xfrm>
        </p:grpSpPr>
        <p:sp>
          <p:nvSpPr>
            <p:cNvPr id="2" name="Text 1"/>
            <p:cNvSpPr/>
            <p:nvPr/>
          </p:nvSpPr>
          <p:spPr>
            <a:xfrm>
              <a:off x="727829" y="1773079"/>
              <a:ext cx="7688342" cy="581978"/>
            </a:xfrm>
            <a:prstGeom prst="rect">
              <a:avLst/>
            </a:prstGeom>
            <a:noFill/>
            <a:ln/>
          </p:spPr>
          <p:txBody>
            <a:bodyPr wrap="square" lIns="0" tIns="0" rIns="0" bIns="0" rtlCol="0" anchor="t"/>
            <a:lstStyle/>
            <a:p>
              <a:pPr marL="0" indent="0" algn="just" rtl="1">
                <a:lnSpc>
                  <a:spcPts val="2250"/>
                </a:lnSpc>
                <a:buNone/>
              </a:pPr>
              <a:r>
                <a:rPr lang="en-US" sz="1600" dirty="0">
                  <a:solidFill>
                    <a:srgbClr val="49495A"/>
                  </a:solidFill>
                  <a:latin typeface="Alexandria" pitchFamily="34" charset="0"/>
                  <a:ea typeface="Alexandria" pitchFamily="34" charset="-122"/>
                  <a:cs typeface="Alexandria" pitchFamily="34" charset="-120"/>
                </a:rPr>
                <a:t>نهج نظري يركز على تحليل السلطة والتوازنات السلطوية في سياق الاتصال </a:t>
              </a:r>
              <a:r>
                <a:rPr lang="en-US" sz="1600">
                  <a:solidFill>
                    <a:srgbClr val="49495A"/>
                  </a:solidFill>
                  <a:latin typeface="Alexandria" pitchFamily="34" charset="0"/>
                  <a:ea typeface="Alexandria" pitchFamily="34" charset="-122"/>
                  <a:cs typeface="Alexandria" pitchFamily="34" charset="-120"/>
                </a:rPr>
                <a:t>داخل المنظمات</a:t>
              </a:r>
              <a:r>
                <a:rPr lang="ar-EG" sz="1600">
                  <a:solidFill>
                    <a:srgbClr val="49495A"/>
                  </a:solidFill>
                  <a:latin typeface="Alexandria" pitchFamily="34" charset="0"/>
                  <a:ea typeface="Alexandria" pitchFamily="34" charset="-122"/>
                  <a:cs typeface="Alexandria" pitchFamily="34" charset="-120"/>
                </a:rPr>
                <a:t>، و</a:t>
              </a:r>
              <a:r>
                <a:rPr lang="en-US" sz="1600">
                  <a:solidFill>
                    <a:srgbClr val="49495A"/>
                  </a:solidFill>
                  <a:latin typeface="Alexandria" pitchFamily="34" charset="0"/>
                  <a:ea typeface="Alexandria" pitchFamily="34" charset="-122"/>
                  <a:cs typeface="Alexandria" pitchFamily="34" charset="-120"/>
                </a:rPr>
                <a:t>تهدف </a:t>
              </a:r>
              <a:r>
                <a:rPr lang="en-US" sz="1600" dirty="0">
                  <a:solidFill>
                    <a:srgbClr val="49495A"/>
                  </a:solidFill>
                  <a:latin typeface="Alexandria" pitchFamily="34" charset="0"/>
                  <a:ea typeface="Alexandria" pitchFamily="34" charset="-122"/>
                  <a:cs typeface="Alexandria" pitchFamily="34" charset="-120"/>
                </a:rPr>
                <a:t>إلى فهم العلاقات الاجتماعية والسلطة والتحكم في المؤسسات.</a:t>
              </a:r>
              <a:endParaRPr lang="en-US" sz="1600" dirty="0"/>
            </a:p>
          </p:txBody>
        </p:sp>
        <p:sp>
          <p:nvSpPr>
            <p:cNvPr id="8" name="Shape 2"/>
            <p:cNvSpPr/>
            <p:nvPr/>
          </p:nvSpPr>
          <p:spPr>
            <a:xfrm>
              <a:off x="727829" y="2559725"/>
              <a:ext cx="7688342" cy="1048107"/>
            </a:xfrm>
            <a:prstGeom prst="roundRect">
              <a:avLst>
                <a:gd name="adj" fmla="val 41667"/>
              </a:avLst>
            </a:prstGeom>
            <a:solidFill>
              <a:srgbClr val="403CCF"/>
            </a:solidFill>
            <a:ln/>
          </p:spPr>
          <p:txBody>
            <a:bodyPr/>
            <a:lstStyle/>
            <a:p>
              <a:pPr algn="just"/>
              <a:endParaRPr lang="en-US" sz="1600"/>
            </a:p>
          </p:txBody>
        </p:sp>
        <p:sp>
          <p:nvSpPr>
            <p:cNvPr id="9" name="Text 3"/>
            <p:cNvSpPr/>
            <p:nvPr/>
          </p:nvSpPr>
          <p:spPr>
            <a:xfrm>
              <a:off x="5115758" y="2741652"/>
              <a:ext cx="3118485" cy="284202"/>
            </a:xfrm>
            <a:prstGeom prst="rect">
              <a:avLst/>
            </a:prstGeom>
            <a:noFill/>
            <a:ln/>
          </p:spPr>
          <p:txBody>
            <a:bodyPr wrap="none" lIns="0" tIns="0" rIns="0" bIns="0" rtlCol="0" anchor="t"/>
            <a:lstStyle/>
            <a:p>
              <a:pPr marL="0" indent="0" algn="just" rtl="1">
                <a:lnSpc>
                  <a:spcPts val="2200"/>
                </a:lnSpc>
                <a:buNone/>
              </a:pPr>
              <a:r>
                <a:rPr lang="en-US" sz="1600" dirty="0">
                  <a:solidFill>
                    <a:srgbClr val="FFFFFF"/>
                  </a:solidFill>
                  <a:latin typeface="Alexandria" pitchFamily="34" charset="0"/>
                  <a:ea typeface="Alexandria" pitchFamily="34" charset="-122"/>
                  <a:cs typeface="Alexandria" pitchFamily="34" charset="-120"/>
                </a:rPr>
                <a:t>تحليل السلطة والتفوق الثقافي</a:t>
              </a:r>
              <a:endParaRPr lang="en-US" sz="1600" dirty="0"/>
            </a:p>
          </p:txBody>
        </p:sp>
        <p:sp>
          <p:nvSpPr>
            <p:cNvPr id="11" name="Text 4"/>
            <p:cNvSpPr/>
            <p:nvPr/>
          </p:nvSpPr>
          <p:spPr>
            <a:xfrm>
              <a:off x="909757" y="3134916"/>
              <a:ext cx="7324487" cy="290989"/>
            </a:xfrm>
            <a:prstGeom prst="rect">
              <a:avLst/>
            </a:prstGeom>
            <a:noFill/>
            <a:ln/>
          </p:spPr>
          <p:txBody>
            <a:bodyPr wrap="none" lIns="0" tIns="0" rIns="0" bIns="0" rtlCol="0" anchor="t"/>
            <a:lstStyle/>
            <a:p>
              <a:pPr marL="0" indent="0" algn="just" rtl="1">
                <a:lnSpc>
                  <a:spcPts val="2250"/>
                </a:lnSpc>
                <a:buNone/>
              </a:pPr>
              <a:r>
                <a:rPr lang="en-US" sz="1600" dirty="0">
                  <a:solidFill>
                    <a:srgbClr val="FFFFFF"/>
                  </a:solidFill>
                  <a:latin typeface="Alexandria" pitchFamily="34" charset="0"/>
                  <a:ea typeface="Alexandria" pitchFamily="34" charset="-122"/>
                  <a:cs typeface="Alexandria" pitchFamily="34" charset="-120"/>
                </a:rPr>
                <a:t>فهم كيفية استخدام وسائط الإعلام وعمليات الاتصال لتعزيز السلطة والتفوق الثقافي</a:t>
              </a:r>
              <a:endParaRPr lang="en-US" sz="1600" dirty="0"/>
            </a:p>
          </p:txBody>
        </p:sp>
        <p:sp>
          <p:nvSpPr>
            <p:cNvPr id="12" name="Shape 5"/>
            <p:cNvSpPr/>
            <p:nvPr/>
          </p:nvSpPr>
          <p:spPr>
            <a:xfrm>
              <a:off x="727829" y="3789759"/>
              <a:ext cx="7688342" cy="1048107"/>
            </a:xfrm>
            <a:prstGeom prst="roundRect">
              <a:avLst>
                <a:gd name="adj" fmla="val 41667"/>
              </a:avLst>
            </a:prstGeom>
            <a:solidFill>
              <a:srgbClr val="403CCF"/>
            </a:solidFill>
            <a:ln/>
          </p:spPr>
          <p:txBody>
            <a:bodyPr/>
            <a:lstStyle/>
            <a:p>
              <a:pPr algn="just"/>
              <a:endParaRPr lang="en-US" sz="1600"/>
            </a:p>
          </p:txBody>
        </p:sp>
        <p:sp>
          <p:nvSpPr>
            <p:cNvPr id="13" name="Text 6"/>
            <p:cNvSpPr/>
            <p:nvPr/>
          </p:nvSpPr>
          <p:spPr>
            <a:xfrm>
              <a:off x="5959793" y="3971687"/>
              <a:ext cx="2274451" cy="284202"/>
            </a:xfrm>
            <a:prstGeom prst="rect">
              <a:avLst/>
            </a:prstGeom>
            <a:noFill/>
            <a:ln/>
          </p:spPr>
          <p:txBody>
            <a:bodyPr wrap="none" lIns="0" tIns="0" rIns="0" bIns="0" rtlCol="0" anchor="t"/>
            <a:lstStyle/>
            <a:p>
              <a:pPr marL="0" indent="0" algn="just" rtl="1">
                <a:lnSpc>
                  <a:spcPts val="2200"/>
                </a:lnSpc>
                <a:buNone/>
              </a:pPr>
              <a:r>
                <a:rPr lang="en-US" sz="1600" dirty="0">
                  <a:solidFill>
                    <a:srgbClr val="FFFFFF"/>
                  </a:solidFill>
                  <a:latin typeface="Alexandria" pitchFamily="34" charset="0"/>
                  <a:ea typeface="Alexandria" pitchFamily="34" charset="-122"/>
                  <a:cs typeface="Alexandria" pitchFamily="34" charset="-120"/>
                </a:rPr>
                <a:t>النقد الثقافي</a:t>
              </a:r>
              <a:endParaRPr lang="en-US" sz="1600" dirty="0"/>
            </a:p>
          </p:txBody>
        </p:sp>
        <p:sp>
          <p:nvSpPr>
            <p:cNvPr id="14" name="Text 7"/>
            <p:cNvSpPr/>
            <p:nvPr/>
          </p:nvSpPr>
          <p:spPr>
            <a:xfrm>
              <a:off x="909757" y="4364950"/>
              <a:ext cx="7324487" cy="290989"/>
            </a:xfrm>
            <a:prstGeom prst="rect">
              <a:avLst/>
            </a:prstGeom>
            <a:noFill/>
            <a:ln/>
          </p:spPr>
          <p:txBody>
            <a:bodyPr wrap="none" lIns="0" tIns="0" rIns="0" bIns="0" rtlCol="0" anchor="t"/>
            <a:lstStyle/>
            <a:p>
              <a:pPr marL="0" indent="0" algn="just" rtl="1">
                <a:lnSpc>
                  <a:spcPts val="2250"/>
                </a:lnSpc>
                <a:buNone/>
              </a:pPr>
              <a:r>
                <a:rPr lang="en-US" sz="1600" dirty="0">
                  <a:solidFill>
                    <a:srgbClr val="FFFFFF"/>
                  </a:solidFill>
                  <a:latin typeface="Alexandria" pitchFamily="34" charset="0"/>
                  <a:ea typeface="Alexandria" pitchFamily="34" charset="-122"/>
                  <a:cs typeface="Alexandria" pitchFamily="34" charset="-120"/>
                </a:rPr>
                <a:t>تناول مواضيع التمييز الثقافي والهوية الثقافية والتنوع الثقافي</a:t>
              </a:r>
              <a:endParaRPr lang="en-US" sz="1600" dirty="0"/>
            </a:p>
          </p:txBody>
        </p:sp>
        <p:sp>
          <p:nvSpPr>
            <p:cNvPr id="15" name="Shape 8"/>
            <p:cNvSpPr/>
            <p:nvPr/>
          </p:nvSpPr>
          <p:spPr>
            <a:xfrm>
              <a:off x="727829" y="5019794"/>
              <a:ext cx="7688342" cy="1048107"/>
            </a:xfrm>
            <a:prstGeom prst="roundRect">
              <a:avLst>
                <a:gd name="adj" fmla="val 41667"/>
              </a:avLst>
            </a:prstGeom>
            <a:solidFill>
              <a:srgbClr val="403CCF"/>
            </a:solidFill>
            <a:ln/>
          </p:spPr>
          <p:txBody>
            <a:bodyPr/>
            <a:lstStyle/>
            <a:p>
              <a:pPr algn="just"/>
              <a:endParaRPr lang="en-US" sz="1600"/>
            </a:p>
          </p:txBody>
        </p:sp>
        <p:sp>
          <p:nvSpPr>
            <p:cNvPr id="16" name="Text 9"/>
            <p:cNvSpPr/>
            <p:nvPr/>
          </p:nvSpPr>
          <p:spPr>
            <a:xfrm>
              <a:off x="5959793" y="5201722"/>
              <a:ext cx="2274451" cy="284202"/>
            </a:xfrm>
            <a:prstGeom prst="rect">
              <a:avLst/>
            </a:prstGeom>
            <a:noFill/>
            <a:ln/>
          </p:spPr>
          <p:txBody>
            <a:bodyPr wrap="none" lIns="0" tIns="0" rIns="0" bIns="0" rtlCol="0" anchor="t"/>
            <a:lstStyle/>
            <a:p>
              <a:pPr marL="0" indent="0" algn="just" rtl="1">
                <a:lnSpc>
                  <a:spcPts val="2200"/>
                </a:lnSpc>
                <a:buNone/>
              </a:pPr>
              <a:r>
                <a:rPr lang="en-US" sz="1600" dirty="0">
                  <a:solidFill>
                    <a:srgbClr val="FFFFFF"/>
                  </a:solidFill>
                  <a:latin typeface="Alexandria" pitchFamily="34" charset="0"/>
                  <a:ea typeface="Alexandria" pitchFamily="34" charset="-122"/>
                  <a:cs typeface="Alexandria" pitchFamily="34" charset="-120"/>
                </a:rPr>
                <a:t>الاعتراض والمقاومة</a:t>
              </a:r>
              <a:endParaRPr lang="en-US" sz="1600" dirty="0"/>
            </a:p>
          </p:txBody>
        </p:sp>
        <p:sp>
          <p:nvSpPr>
            <p:cNvPr id="18" name="Text 10"/>
            <p:cNvSpPr/>
            <p:nvPr/>
          </p:nvSpPr>
          <p:spPr>
            <a:xfrm>
              <a:off x="909757" y="5594985"/>
              <a:ext cx="7324487" cy="290989"/>
            </a:xfrm>
            <a:prstGeom prst="rect">
              <a:avLst/>
            </a:prstGeom>
            <a:noFill/>
            <a:ln/>
          </p:spPr>
          <p:txBody>
            <a:bodyPr wrap="none" lIns="0" tIns="0" rIns="0" bIns="0" rtlCol="0" anchor="t"/>
            <a:lstStyle/>
            <a:p>
              <a:pPr marL="0" indent="0" algn="just" rtl="1">
                <a:lnSpc>
                  <a:spcPts val="2250"/>
                </a:lnSpc>
                <a:buNone/>
              </a:pPr>
              <a:r>
                <a:rPr lang="en-US" sz="1600" dirty="0">
                  <a:solidFill>
                    <a:srgbClr val="FFFFFF"/>
                  </a:solidFill>
                  <a:latin typeface="Alexandria" pitchFamily="34" charset="0"/>
                  <a:ea typeface="Alexandria" pitchFamily="34" charset="-122"/>
                  <a:cs typeface="Alexandria" pitchFamily="34" charset="-120"/>
                </a:rPr>
                <a:t>دور الاعتراض والمقاومة ضد السلطة والتمييز الثقافي</a:t>
              </a:r>
              <a:endParaRPr lang="en-US" sz="1600" dirty="0"/>
            </a:p>
          </p:txBody>
        </p:sp>
        <p:sp>
          <p:nvSpPr>
            <p:cNvPr id="19" name="Shape 11"/>
            <p:cNvSpPr/>
            <p:nvPr/>
          </p:nvSpPr>
          <p:spPr>
            <a:xfrm>
              <a:off x="727829" y="6249829"/>
              <a:ext cx="7688342" cy="1048107"/>
            </a:xfrm>
            <a:prstGeom prst="roundRect">
              <a:avLst>
                <a:gd name="adj" fmla="val 41667"/>
              </a:avLst>
            </a:prstGeom>
            <a:solidFill>
              <a:srgbClr val="403CCF"/>
            </a:solidFill>
            <a:ln/>
          </p:spPr>
          <p:txBody>
            <a:bodyPr/>
            <a:lstStyle/>
            <a:p>
              <a:pPr algn="just"/>
              <a:endParaRPr lang="en-US" sz="1600"/>
            </a:p>
          </p:txBody>
        </p:sp>
        <p:sp>
          <p:nvSpPr>
            <p:cNvPr id="20" name="Text 12"/>
            <p:cNvSpPr/>
            <p:nvPr/>
          </p:nvSpPr>
          <p:spPr>
            <a:xfrm>
              <a:off x="5959793" y="6431756"/>
              <a:ext cx="2274451" cy="284202"/>
            </a:xfrm>
            <a:prstGeom prst="rect">
              <a:avLst/>
            </a:prstGeom>
            <a:noFill/>
            <a:ln/>
          </p:spPr>
          <p:txBody>
            <a:bodyPr wrap="none" lIns="0" tIns="0" rIns="0" bIns="0" rtlCol="0" anchor="t"/>
            <a:lstStyle/>
            <a:p>
              <a:pPr marL="0" indent="0" algn="just" rtl="1">
                <a:lnSpc>
                  <a:spcPts val="2200"/>
                </a:lnSpc>
                <a:buNone/>
              </a:pPr>
              <a:r>
                <a:rPr lang="en-US" sz="1600" dirty="0">
                  <a:solidFill>
                    <a:srgbClr val="FFFFFF"/>
                  </a:solidFill>
                  <a:latin typeface="Alexandria" pitchFamily="34" charset="0"/>
                  <a:ea typeface="Alexandria" pitchFamily="34" charset="-122"/>
                  <a:cs typeface="Alexandria" pitchFamily="34" charset="-120"/>
                </a:rPr>
                <a:t>المشاركة الجماهيرية</a:t>
              </a:r>
              <a:endParaRPr lang="en-US" sz="1600" dirty="0"/>
            </a:p>
          </p:txBody>
        </p:sp>
        <p:sp>
          <p:nvSpPr>
            <p:cNvPr id="21" name="Text 13"/>
            <p:cNvSpPr/>
            <p:nvPr/>
          </p:nvSpPr>
          <p:spPr>
            <a:xfrm>
              <a:off x="909757" y="6825020"/>
              <a:ext cx="7324487" cy="290989"/>
            </a:xfrm>
            <a:prstGeom prst="rect">
              <a:avLst/>
            </a:prstGeom>
            <a:noFill/>
            <a:ln/>
          </p:spPr>
          <p:txBody>
            <a:bodyPr wrap="none" lIns="0" tIns="0" rIns="0" bIns="0" rtlCol="0" anchor="t"/>
            <a:lstStyle/>
            <a:p>
              <a:pPr marL="0" indent="0" algn="just" rtl="1">
                <a:lnSpc>
                  <a:spcPts val="2250"/>
                </a:lnSpc>
                <a:buNone/>
              </a:pPr>
              <a:r>
                <a:rPr lang="en-US" sz="1600" dirty="0">
                  <a:solidFill>
                    <a:srgbClr val="FFFFFF"/>
                  </a:solidFill>
                  <a:latin typeface="Alexandria" pitchFamily="34" charset="0"/>
                  <a:ea typeface="Alexandria" pitchFamily="34" charset="-122"/>
                  <a:cs typeface="Alexandria" pitchFamily="34" charset="-120"/>
                </a:rPr>
                <a:t>تعزيز المشاركة الجماهيرية في صنع الإعلام والاتصال</a:t>
              </a:r>
              <a:endParaRPr lang="en-US" sz="1600" dirty="0"/>
            </a:p>
          </p:txBody>
        </p:sp>
      </p:grpSp>
    </p:spTree>
    <p:extLst>
      <p:ext uri="{BB962C8B-B14F-4D97-AF65-F5344CB8AC3E}">
        <p14:creationId xmlns:p14="http://schemas.microsoft.com/office/powerpoint/2010/main" val="380146756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B0FB516-0166-2C24-3039-D9A1E1A7F91D}"/>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CF39F5AE-8F56-D0CD-C1B0-2F70F539A91D}"/>
              </a:ext>
            </a:extLst>
          </p:cNvPr>
          <p:cNvSpPr/>
          <p:nvPr/>
        </p:nvSpPr>
        <p:spPr>
          <a:xfrm>
            <a:off x="617280" y="1345306"/>
            <a:ext cx="10812720" cy="471060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5FDE284E-87E0-E04D-0284-BAD6C5DD7EFF}"/>
              </a:ext>
            </a:extLst>
          </p:cNvPr>
          <p:cNvSpPr txBox="1"/>
          <p:nvPr/>
        </p:nvSpPr>
        <p:spPr>
          <a:xfrm>
            <a:off x="4366811" y="521688"/>
            <a:ext cx="3902032" cy="400110"/>
          </a:xfrm>
          <a:prstGeom prst="rect">
            <a:avLst/>
          </a:prstGeom>
          <a:noFill/>
        </p:spPr>
        <p:txBody>
          <a:bodyPr wrap="square" rtlCol="0">
            <a:spAutoFit/>
          </a:bodyPr>
          <a:lstStyle/>
          <a:p>
            <a:pPr algn="ctr"/>
            <a:r>
              <a:rPr lang="ar-EG" sz="2000" b="1">
                <a:solidFill>
                  <a:srgbClr val="4472C4"/>
                </a:solidFill>
                <a:latin typeface="Alexandria" pitchFamily="2" charset="-78"/>
                <a:cs typeface="Alexandria" pitchFamily="2" charset="-78"/>
              </a:rPr>
              <a:t>أهداف النظرية النقدية</a:t>
            </a:r>
          </a:p>
        </p:txBody>
      </p:sp>
      <p:sp>
        <p:nvSpPr>
          <p:cNvPr id="5" name="Rectangle 4">
            <a:extLst>
              <a:ext uri="{FF2B5EF4-FFF2-40B4-BE49-F238E27FC236}">
                <a16:creationId xmlns:a16="http://schemas.microsoft.com/office/drawing/2014/main" id="{CFEA41AB-D867-B136-1C52-980BE19E67AB}"/>
              </a:ext>
            </a:extLst>
          </p:cNvPr>
          <p:cNvSpPr/>
          <p:nvPr/>
        </p:nvSpPr>
        <p:spPr>
          <a:xfrm>
            <a:off x="968331" y="338798"/>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D5497E50-82AC-E8CE-DBEA-49809DD096B5}"/>
              </a:ext>
            </a:extLst>
          </p:cNvPr>
          <p:cNvSpPr txBox="1"/>
          <p:nvPr/>
        </p:nvSpPr>
        <p:spPr>
          <a:xfrm>
            <a:off x="1145585" y="415962"/>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E11F6B76-8EC3-A055-1A7C-E5B958921D3A}"/>
              </a:ext>
            </a:extLst>
          </p:cNvPr>
          <p:cNvSpPr txBox="1"/>
          <p:nvPr/>
        </p:nvSpPr>
        <p:spPr>
          <a:xfrm>
            <a:off x="1179882" y="671887"/>
            <a:ext cx="966228" cy="923330"/>
          </a:xfrm>
          <a:prstGeom prst="rect">
            <a:avLst/>
          </a:prstGeom>
          <a:noFill/>
        </p:spPr>
        <p:txBody>
          <a:bodyPr wrap="square" rtlCol="0">
            <a:spAutoFit/>
          </a:bodyPr>
          <a:lstStyle/>
          <a:p>
            <a:pPr algn="ctr"/>
            <a:r>
              <a:rPr lang="ar-EG" sz="5400" b="1">
                <a:solidFill>
                  <a:schemeClr val="bg1"/>
                </a:solidFill>
                <a:latin typeface="Times New Roman" panose="02020603050405020304" pitchFamily="18" charset="0"/>
                <a:cs typeface="Times New Roman" panose="02020603050405020304" pitchFamily="18" charset="0"/>
              </a:rPr>
              <a:t>10</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83524DFB-06D1-B7C9-5BCE-EBF8CBB7B3A1}"/>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E5DA145A-F48E-0138-BAD9-05A287924219}"/>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pic>
        <p:nvPicPr>
          <p:cNvPr id="2" name="Picture 1">
            <a:extLst>
              <a:ext uri="{FF2B5EF4-FFF2-40B4-BE49-F238E27FC236}">
                <a16:creationId xmlns:a16="http://schemas.microsoft.com/office/drawing/2014/main" id="{A020AC0A-4536-2483-8C29-3C1516755E39}"/>
              </a:ext>
            </a:extLst>
          </p:cNvPr>
          <p:cNvPicPr>
            <a:picLocks noChangeAspect="1"/>
          </p:cNvPicPr>
          <p:nvPr/>
        </p:nvPicPr>
        <p:blipFill>
          <a:blip r:embed="rId3"/>
          <a:stretch>
            <a:fillRect/>
          </a:stretch>
        </p:blipFill>
        <p:spPr>
          <a:xfrm>
            <a:off x="608596" y="2375802"/>
            <a:ext cx="2791546" cy="2787212"/>
          </a:xfrm>
          <a:prstGeom prst="rect">
            <a:avLst/>
          </a:prstGeom>
        </p:spPr>
      </p:pic>
      <p:grpSp>
        <p:nvGrpSpPr>
          <p:cNvPr id="9" name="Group 8">
            <a:extLst>
              <a:ext uri="{FF2B5EF4-FFF2-40B4-BE49-F238E27FC236}">
                <a16:creationId xmlns:a16="http://schemas.microsoft.com/office/drawing/2014/main" id="{142C340D-676F-EFF6-34EB-87E10280AC05}"/>
              </a:ext>
            </a:extLst>
          </p:cNvPr>
          <p:cNvGrpSpPr/>
          <p:nvPr/>
        </p:nvGrpSpPr>
        <p:grpSpPr>
          <a:xfrm>
            <a:off x="3691054" y="1831341"/>
            <a:ext cx="7332403" cy="3738530"/>
            <a:chOff x="748070" y="1547455"/>
            <a:chExt cx="6339007" cy="1963461"/>
          </a:xfrm>
        </p:grpSpPr>
        <p:sp>
          <p:nvSpPr>
            <p:cNvPr id="11" name="Text 1"/>
            <p:cNvSpPr/>
            <p:nvPr/>
          </p:nvSpPr>
          <p:spPr>
            <a:xfrm>
              <a:off x="748070" y="1547455"/>
              <a:ext cx="6339007" cy="897612"/>
            </a:xfrm>
            <a:prstGeom prst="rect">
              <a:avLst/>
            </a:prstGeom>
            <a:noFill/>
            <a:ln/>
          </p:spPr>
          <p:txBody>
            <a:bodyPr wrap="square" lIns="0" tIns="0" rIns="0" bIns="0" rtlCol="0" anchor="t"/>
            <a:lstStyle/>
            <a:p>
              <a:pPr marL="0" indent="0" algn="just" rtl="1">
                <a:lnSpc>
                  <a:spcPct val="150000"/>
                </a:lnSpc>
                <a:buNone/>
              </a:pPr>
              <a:r>
                <a:rPr lang="en-US" dirty="0">
                  <a:solidFill>
                    <a:srgbClr val="49495A"/>
                  </a:solidFill>
                  <a:latin typeface="Alexandria" pitchFamily="34" charset="0"/>
                  <a:ea typeface="Alexandria" pitchFamily="34" charset="-122"/>
                  <a:cs typeface="Alexandria" pitchFamily="34" charset="-120"/>
                </a:rPr>
                <a:t>تهدف النظرية النقدية إلى توفير فهم أعمق للعلاقات السلطوية والتوازنات السلطوية في الاتصال التنظيمي، وتشجيع التفكير النقدي والتحليلي في هذا السياق.</a:t>
              </a:r>
              <a:endParaRPr lang="en-US" dirty="0"/>
            </a:p>
          </p:txBody>
        </p:sp>
        <p:sp>
          <p:nvSpPr>
            <p:cNvPr id="12" name="Text 2"/>
            <p:cNvSpPr/>
            <p:nvPr/>
          </p:nvSpPr>
          <p:spPr>
            <a:xfrm>
              <a:off x="748070" y="2613303"/>
              <a:ext cx="6339007" cy="897612"/>
            </a:xfrm>
            <a:prstGeom prst="rect">
              <a:avLst/>
            </a:prstGeom>
            <a:noFill/>
            <a:ln/>
          </p:spPr>
          <p:txBody>
            <a:bodyPr wrap="square" lIns="0" tIns="0" rIns="0" bIns="0" rtlCol="0" anchor="t"/>
            <a:lstStyle/>
            <a:p>
              <a:pPr marL="0" indent="0" algn="just" rtl="1">
                <a:lnSpc>
                  <a:spcPct val="150000"/>
                </a:lnSpc>
                <a:buNone/>
              </a:pPr>
              <a:r>
                <a:rPr lang="en-US" dirty="0">
                  <a:solidFill>
                    <a:srgbClr val="49495A"/>
                  </a:solidFill>
                  <a:latin typeface="Alexandria" pitchFamily="34" charset="0"/>
                  <a:ea typeface="Alexandria" pitchFamily="34" charset="-122"/>
                  <a:cs typeface="Alexandria" pitchFamily="34" charset="-120"/>
                </a:rPr>
                <a:t>يمكن لهذا النهج أن يساهم في توجيه الاهتمامات نحو العدالة والمساواة والمشاركة الديمقراطية في المنظمات وتحسين عملية اتخاذ القرارات والتواصل داخلها.</a:t>
              </a:r>
              <a:endParaRPr lang="en-US" dirty="0"/>
            </a:p>
          </p:txBody>
        </p:sp>
      </p:grpSp>
    </p:spTree>
    <p:extLst>
      <p:ext uri="{BB962C8B-B14F-4D97-AF65-F5344CB8AC3E}">
        <p14:creationId xmlns:p14="http://schemas.microsoft.com/office/powerpoint/2010/main" val="997865520"/>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3A93B6A-398B-537E-696C-C2EF02AB947E}"/>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121A2388-0A3B-E42F-5CA7-A0FF4F9CE972}"/>
              </a:ext>
            </a:extLst>
          </p:cNvPr>
          <p:cNvSpPr/>
          <p:nvPr/>
        </p:nvSpPr>
        <p:spPr>
          <a:xfrm>
            <a:off x="617280" y="1345306"/>
            <a:ext cx="10812720" cy="471060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D9FC39B2-23D7-5487-82B9-03C4C3130775}"/>
              </a:ext>
            </a:extLst>
          </p:cNvPr>
          <p:cNvSpPr txBox="1"/>
          <p:nvPr/>
        </p:nvSpPr>
        <p:spPr>
          <a:xfrm>
            <a:off x="4366811" y="521688"/>
            <a:ext cx="3902032" cy="400110"/>
          </a:xfrm>
          <a:prstGeom prst="rect">
            <a:avLst/>
          </a:prstGeom>
          <a:noFill/>
        </p:spPr>
        <p:txBody>
          <a:bodyPr wrap="square" rtlCol="0">
            <a:spAutoFit/>
          </a:bodyPr>
          <a:lstStyle/>
          <a:p>
            <a:pPr algn="ctr"/>
            <a:r>
              <a:rPr lang="ar-EG" sz="2000" b="1">
                <a:solidFill>
                  <a:srgbClr val="4472C4"/>
                </a:solidFill>
                <a:latin typeface="Alexandria" pitchFamily="2" charset="-78"/>
                <a:cs typeface="Alexandria" pitchFamily="2" charset="-78"/>
              </a:rPr>
              <a:t>النظرية البنائية الوظيفية</a:t>
            </a:r>
          </a:p>
        </p:txBody>
      </p:sp>
      <p:sp>
        <p:nvSpPr>
          <p:cNvPr id="5" name="Rectangle 4">
            <a:extLst>
              <a:ext uri="{FF2B5EF4-FFF2-40B4-BE49-F238E27FC236}">
                <a16:creationId xmlns:a16="http://schemas.microsoft.com/office/drawing/2014/main" id="{A5BFAC86-BE51-AF76-DA5A-604538ED98FD}"/>
              </a:ext>
            </a:extLst>
          </p:cNvPr>
          <p:cNvSpPr/>
          <p:nvPr/>
        </p:nvSpPr>
        <p:spPr>
          <a:xfrm>
            <a:off x="968331" y="338798"/>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FEC88A96-5FBC-8A01-B4AF-A0BD1FF806CD}"/>
              </a:ext>
            </a:extLst>
          </p:cNvPr>
          <p:cNvSpPr txBox="1"/>
          <p:nvPr/>
        </p:nvSpPr>
        <p:spPr>
          <a:xfrm>
            <a:off x="1145585" y="415962"/>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000BDE38-9C22-51B9-9BFB-ED7A33C49F20}"/>
              </a:ext>
            </a:extLst>
          </p:cNvPr>
          <p:cNvSpPr txBox="1"/>
          <p:nvPr/>
        </p:nvSpPr>
        <p:spPr>
          <a:xfrm>
            <a:off x="1179882" y="671887"/>
            <a:ext cx="966228" cy="923330"/>
          </a:xfrm>
          <a:prstGeom prst="rect">
            <a:avLst/>
          </a:prstGeom>
          <a:noFill/>
        </p:spPr>
        <p:txBody>
          <a:bodyPr wrap="square" rtlCol="0">
            <a:spAutoFit/>
          </a:bodyPr>
          <a:lstStyle/>
          <a:p>
            <a:pPr algn="ctr"/>
            <a:r>
              <a:rPr lang="ar-EG" sz="5400" b="1">
                <a:solidFill>
                  <a:schemeClr val="bg1"/>
                </a:solidFill>
                <a:latin typeface="Times New Roman" panose="02020603050405020304" pitchFamily="18" charset="0"/>
                <a:cs typeface="Times New Roman" panose="02020603050405020304" pitchFamily="18" charset="0"/>
              </a:rPr>
              <a:t>10</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B1283279-5E82-E3F2-39A8-E1C182B14948}"/>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5640AFE1-9AB6-43E2-2DFF-2BC123FA34B1}"/>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grpSp>
        <p:nvGrpSpPr>
          <p:cNvPr id="24" name="Group 23">
            <a:extLst>
              <a:ext uri="{FF2B5EF4-FFF2-40B4-BE49-F238E27FC236}">
                <a16:creationId xmlns:a16="http://schemas.microsoft.com/office/drawing/2014/main" id="{98BCB6C0-4287-072C-78BC-7F06AD7B81BC}"/>
              </a:ext>
            </a:extLst>
          </p:cNvPr>
          <p:cNvGrpSpPr/>
          <p:nvPr/>
        </p:nvGrpSpPr>
        <p:grpSpPr>
          <a:xfrm>
            <a:off x="762000" y="1504798"/>
            <a:ext cx="10099288" cy="4710601"/>
            <a:chOff x="793790" y="2070378"/>
            <a:chExt cx="13042821" cy="5105757"/>
          </a:xfrm>
        </p:grpSpPr>
        <p:sp>
          <p:nvSpPr>
            <p:cNvPr id="2" name="Text 1"/>
            <p:cNvSpPr/>
            <p:nvPr/>
          </p:nvSpPr>
          <p:spPr>
            <a:xfrm>
              <a:off x="793790" y="2070378"/>
              <a:ext cx="13042821" cy="317540"/>
            </a:xfrm>
            <a:prstGeom prst="rect">
              <a:avLst/>
            </a:prstGeom>
            <a:noFill/>
            <a:ln/>
          </p:spPr>
          <p:txBody>
            <a:bodyPr wrap="none" lIns="0" tIns="0" rIns="0" bIns="0" rtlCol="0" anchor="t"/>
            <a:lstStyle/>
            <a:p>
              <a:pPr marL="0" indent="0" algn="r" rtl="1">
                <a:lnSpc>
                  <a:spcPts val="2500"/>
                </a:lnSpc>
                <a:buNone/>
              </a:pPr>
              <a:endParaRPr lang="en-US" sz="1600" dirty="0"/>
            </a:p>
          </p:txBody>
        </p:sp>
        <p:sp>
          <p:nvSpPr>
            <p:cNvPr id="8" name="Text 2"/>
            <p:cNvSpPr/>
            <p:nvPr/>
          </p:nvSpPr>
          <p:spPr>
            <a:xfrm>
              <a:off x="9597628" y="3304580"/>
              <a:ext cx="2480905" cy="310158"/>
            </a:xfrm>
            <a:prstGeom prst="rect">
              <a:avLst/>
            </a:prstGeom>
            <a:noFill/>
            <a:ln/>
          </p:spPr>
          <p:txBody>
            <a:bodyPr wrap="none" lIns="0" tIns="0" rIns="0" bIns="0" rtlCol="0" anchor="t"/>
            <a:lstStyle/>
            <a:p>
              <a:pPr marL="0" indent="0" algn="l" rtl="1">
                <a:lnSpc>
                  <a:spcPts val="2400"/>
                </a:lnSpc>
                <a:buNone/>
              </a:pPr>
              <a:r>
                <a:rPr lang="en-US" sz="1600" dirty="0">
                  <a:solidFill>
                    <a:srgbClr val="49495A"/>
                  </a:solidFill>
                  <a:latin typeface="Alexandria" pitchFamily="34" charset="0"/>
                  <a:ea typeface="Alexandria" pitchFamily="34" charset="-122"/>
                  <a:cs typeface="Alexandria" pitchFamily="34" charset="-120"/>
                </a:rPr>
                <a:t>البنائية</a:t>
              </a:r>
              <a:endParaRPr lang="en-US" sz="1600" dirty="0"/>
            </a:p>
          </p:txBody>
        </p:sp>
        <p:sp>
          <p:nvSpPr>
            <p:cNvPr id="9" name="Text 3"/>
            <p:cNvSpPr/>
            <p:nvPr/>
          </p:nvSpPr>
          <p:spPr>
            <a:xfrm>
              <a:off x="9597628" y="3733800"/>
              <a:ext cx="4238982" cy="317540"/>
            </a:xfrm>
            <a:prstGeom prst="rect">
              <a:avLst/>
            </a:prstGeom>
            <a:noFill/>
            <a:ln/>
          </p:spPr>
          <p:txBody>
            <a:bodyPr wrap="none" lIns="0" tIns="0" rIns="0" bIns="0" rtlCol="0" anchor="t"/>
            <a:lstStyle/>
            <a:p>
              <a:pPr marL="0" indent="0" algn="l" rtl="1">
                <a:lnSpc>
                  <a:spcPts val="2500"/>
                </a:lnSpc>
                <a:buNone/>
              </a:pPr>
              <a:r>
                <a:rPr lang="en-US" sz="1600" dirty="0">
                  <a:solidFill>
                    <a:srgbClr val="49495A"/>
                  </a:solidFill>
                  <a:latin typeface="Alexandria" pitchFamily="34" charset="0"/>
                  <a:ea typeface="Alexandria" pitchFamily="34" charset="-122"/>
                  <a:cs typeface="Alexandria" pitchFamily="34" charset="-120"/>
                </a:rPr>
                <a:t>تحديد عناصر التنظيم والعلاقات بينها</a:t>
              </a:r>
              <a:endParaRPr lang="en-US" sz="1600" dirty="0"/>
            </a:p>
          </p:txBody>
        </p:sp>
        <p:pic>
          <p:nvPicPr>
            <p:cNvPr id="11" name="Image 0" descr="preencoded.png"/>
            <p:cNvPicPr>
              <a:picLocks noChangeAspect="1"/>
            </p:cNvPicPr>
            <p:nvPr/>
          </p:nvPicPr>
          <p:blipFill>
            <a:blip r:embed="rId3"/>
            <a:stretch>
              <a:fillRect/>
            </a:stretch>
          </p:blipFill>
          <p:spPr>
            <a:xfrm>
              <a:off x="5032653" y="2611160"/>
              <a:ext cx="4564975" cy="4564975"/>
            </a:xfrm>
            <a:prstGeom prst="rect">
              <a:avLst/>
            </a:prstGeom>
          </p:spPr>
        </p:pic>
        <p:pic>
          <p:nvPicPr>
            <p:cNvPr id="12" name="Image 1" descr="preencoded.png"/>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8126432" y="4063067"/>
              <a:ext cx="279083" cy="279083"/>
            </a:xfrm>
            <a:prstGeom prst="rect">
              <a:avLst/>
            </a:prstGeom>
          </p:spPr>
        </p:pic>
        <p:sp>
          <p:nvSpPr>
            <p:cNvPr id="13" name="Text 4"/>
            <p:cNvSpPr/>
            <p:nvPr/>
          </p:nvSpPr>
          <p:spPr>
            <a:xfrm>
              <a:off x="2551748" y="2899291"/>
              <a:ext cx="2480905" cy="310158"/>
            </a:xfrm>
            <a:prstGeom prst="rect">
              <a:avLst/>
            </a:prstGeom>
            <a:noFill/>
            <a:ln/>
          </p:spPr>
          <p:txBody>
            <a:bodyPr wrap="none" lIns="0" tIns="0" rIns="0" bIns="0" rtlCol="0" anchor="t"/>
            <a:lstStyle/>
            <a:p>
              <a:pPr marL="0" indent="0" algn="r" rtl="1">
                <a:lnSpc>
                  <a:spcPts val="2400"/>
                </a:lnSpc>
                <a:buNone/>
              </a:pPr>
              <a:r>
                <a:rPr lang="en-US" sz="1600" dirty="0">
                  <a:solidFill>
                    <a:srgbClr val="49495A"/>
                  </a:solidFill>
                  <a:latin typeface="Alexandria" pitchFamily="34" charset="0"/>
                  <a:ea typeface="Alexandria" pitchFamily="34" charset="-122"/>
                  <a:cs typeface="Alexandria" pitchFamily="34" charset="-120"/>
                </a:rPr>
                <a:t>الوظيفية</a:t>
              </a:r>
              <a:endParaRPr lang="en-US" sz="1600" dirty="0"/>
            </a:p>
          </p:txBody>
        </p:sp>
        <p:sp>
          <p:nvSpPr>
            <p:cNvPr id="14" name="Text 5"/>
            <p:cNvSpPr/>
            <p:nvPr/>
          </p:nvSpPr>
          <p:spPr>
            <a:xfrm>
              <a:off x="793790" y="3328511"/>
              <a:ext cx="4238863" cy="317540"/>
            </a:xfrm>
            <a:prstGeom prst="rect">
              <a:avLst/>
            </a:prstGeom>
            <a:noFill/>
            <a:ln/>
          </p:spPr>
          <p:txBody>
            <a:bodyPr wrap="none" lIns="0" tIns="0" rIns="0" bIns="0" rtlCol="0" anchor="t"/>
            <a:lstStyle/>
            <a:p>
              <a:pPr marL="0" indent="0" algn="r" rtl="1">
                <a:lnSpc>
                  <a:spcPts val="2500"/>
                </a:lnSpc>
                <a:buNone/>
              </a:pPr>
              <a:r>
                <a:rPr lang="en-US" sz="1600" dirty="0">
                  <a:solidFill>
                    <a:srgbClr val="49495A"/>
                  </a:solidFill>
                  <a:latin typeface="Alexandria" pitchFamily="34" charset="0"/>
                  <a:ea typeface="Alexandria" pitchFamily="34" charset="-122"/>
                  <a:cs typeface="Alexandria" pitchFamily="34" charset="-120"/>
                </a:rPr>
                <a:t>تحديد الأدوار التي يقوم بها كل عنصر</a:t>
              </a:r>
              <a:endParaRPr lang="en-US" sz="1600" dirty="0"/>
            </a:p>
          </p:txBody>
        </p:sp>
        <p:pic>
          <p:nvPicPr>
            <p:cNvPr id="15" name="Image 2" descr="preencoded.png"/>
            <p:cNvPicPr>
              <a:picLocks noChangeAspect="1"/>
            </p:cNvPicPr>
            <p:nvPr/>
          </p:nvPicPr>
          <p:blipFill>
            <a:blip r:embed="rId6"/>
            <a:stretch>
              <a:fillRect/>
            </a:stretch>
          </p:blipFill>
          <p:spPr>
            <a:xfrm>
              <a:off x="5032653" y="2611160"/>
              <a:ext cx="4564975" cy="4564975"/>
            </a:xfrm>
            <a:prstGeom prst="rect">
              <a:avLst/>
            </a:prstGeom>
          </p:spPr>
        </p:pic>
        <p:pic>
          <p:nvPicPr>
            <p:cNvPr id="16" name="Image 3" descr="preencoded.png"/>
            <p:cNvPicPr>
              <a:picLocks noChangeAspect="1"/>
            </p:cNvPicPr>
            <p:nvPr/>
          </p:nvPicPr>
          <p:blipFill>
            <a:blip r:embed="rId7">
              <a:extLst>
                <a:ext uri="{96DAC541-7B7A-43D3-8B79-37D633B846F1}">
                  <asvg:svgBlip xmlns:asvg="http://schemas.microsoft.com/office/drawing/2016/SVG/main" r:embed="rId8"/>
                </a:ext>
              </a:extLst>
            </a:blip>
            <a:stretch>
              <a:fillRect/>
            </a:stretch>
          </p:blipFill>
          <p:spPr>
            <a:xfrm>
              <a:off x="6812220" y="3635990"/>
              <a:ext cx="279083" cy="279083"/>
            </a:xfrm>
            <a:prstGeom prst="rect">
              <a:avLst/>
            </a:prstGeom>
          </p:spPr>
        </p:pic>
        <p:sp>
          <p:nvSpPr>
            <p:cNvPr id="17" name="Text 6"/>
            <p:cNvSpPr/>
            <p:nvPr/>
          </p:nvSpPr>
          <p:spPr>
            <a:xfrm>
              <a:off x="2154912" y="4520208"/>
              <a:ext cx="2480905" cy="310158"/>
            </a:xfrm>
            <a:prstGeom prst="rect">
              <a:avLst/>
            </a:prstGeom>
            <a:noFill/>
            <a:ln/>
          </p:spPr>
          <p:txBody>
            <a:bodyPr wrap="none" lIns="0" tIns="0" rIns="0" bIns="0" rtlCol="0" anchor="t"/>
            <a:lstStyle/>
            <a:p>
              <a:pPr marL="0" indent="0" algn="r" rtl="1">
                <a:lnSpc>
                  <a:spcPts val="2400"/>
                </a:lnSpc>
                <a:buNone/>
              </a:pPr>
              <a:r>
                <a:rPr lang="en-US" sz="1600" dirty="0">
                  <a:solidFill>
                    <a:srgbClr val="49495A"/>
                  </a:solidFill>
                  <a:latin typeface="Alexandria" pitchFamily="34" charset="0"/>
                  <a:ea typeface="Alexandria" pitchFamily="34" charset="-122"/>
                  <a:cs typeface="Alexandria" pitchFamily="34" charset="-120"/>
                </a:rPr>
                <a:t>التوازن</a:t>
              </a:r>
              <a:endParaRPr lang="en-US" sz="1600" dirty="0"/>
            </a:p>
          </p:txBody>
        </p:sp>
        <p:sp>
          <p:nvSpPr>
            <p:cNvPr id="18" name="Text 7"/>
            <p:cNvSpPr/>
            <p:nvPr/>
          </p:nvSpPr>
          <p:spPr>
            <a:xfrm>
              <a:off x="793790" y="4949428"/>
              <a:ext cx="3842028" cy="317540"/>
            </a:xfrm>
            <a:prstGeom prst="rect">
              <a:avLst/>
            </a:prstGeom>
            <a:noFill/>
            <a:ln/>
          </p:spPr>
          <p:txBody>
            <a:bodyPr wrap="none" lIns="0" tIns="0" rIns="0" bIns="0" rtlCol="0" anchor="t"/>
            <a:lstStyle/>
            <a:p>
              <a:pPr marL="0" indent="0" algn="r" rtl="1">
                <a:lnSpc>
                  <a:spcPts val="2500"/>
                </a:lnSpc>
                <a:buNone/>
              </a:pPr>
              <a:r>
                <a:rPr lang="en-US" sz="1600" dirty="0">
                  <a:solidFill>
                    <a:srgbClr val="49495A"/>
                  </a:solidFill>
                  <a:latin typeface="Alexandria" pitchFamily="34" charset="0"/>
                  <a:ea typeface="Alexandria" pitchFamily="34" charset="-122"/>
                  <a:cs typeface="Alexandria" pitchFamily="34" charset="-120"/>
                </a:rPr>
                <a:t>توزيع الأدوار بشكل متكامل وثابت</a:t>
              </a:r>
              <a:endParaRPr lang="en-US" sz="1600" dirty="0"/>
            </a:p>
          </p:txBody>
        </p:sp>
        <p:pic>
          <p:nvPicPr>
            <p:cNvPr id="19" name="Image 4" descr="preencoded.png"/>
            <p:cNvPicPr>
              <a:picLocks noChangeAspect="1"/>
            </p:cNvPicPr>
            <p:nvPr/>
          </p:nvPicPr>
          <p:blipFill>
            <a:blip r:embed="rId9"/>
            <a:stretch>
              <a:fillRect/>
            </a:stretch>
          </p:blipFill>
          <p:spPr>
            <a:xfrm>
              <a:off x="5032653" y="2611160"/>
              <a:ext cx="4564975" cy="4564975"/>
            </a:xfrm>
            <a:prstGeom prst="rect">
              <a:avLst/>
            </a:prstGeom>
          </p:spPr>
        </p:pic>
        <p:pic>
          <p:nvPicPr>
            <p:cNvPr id="20" name="Image 5" descr="preencoded.png"/>
            <p:cNvPicPr>
              <a:picLocks noChangeAspect="1"/>
            </p:cNvPicPr>
            <p:nvPr/>
          </p:nvPicPr>
          <p:blipFill>
            <a:blip r:embed="rId10">
              <a:extLst>
                <a:ext uri="{96DAC541-7B7A-43D3-8B79-37D633B846F1}">
                  <asvg:svgBlip xmlns:asvg="http://schemas.microsoft.com/office/drawing/2016/SVG/main" r:embed="rId11"/>
                </a:ext>
              </a:extLst>
            </a:blip>
            <a:stretch>
              <a:fillRect/>
            </a:stretch>
          </p:blipFill>
          <p:spPr>
            <a:xfrm>
              <a:off x="5999976" y="4753987"/>
              <a:ext cx="279083" cy="279083"/>
            </a:xfrm>
            <a:prstGeom prst="rect">
              <a:avLst/>
            </a:prstGeom>
          </p:spPr>
        </p:pic>
        <p:sp>
          <p:nvSpPr>
            <p:cNvPr id="21" name="Text 8"/>
            <p:cNvSpPr/>
            <p:nvPr/>
          </p:nvSpPr>
          <p:spPr>
            <a:xfrm>
              <a:off x="2551748" y="6141125"/>
              <a:ext cx="2480905" cy="310158"/>
            </a:xfrm>
            <a:prstGeom prst="rect">
              <a:avLst/>
            </a:prstGeom>
            <a:noFill/>
            <a:ln/>
          </p:spPr>
          <p:txBody>
            <a:bodyPr wrap="none" lIns="0" tIns="0" rIns="0" bIns="0" rtlCol="0" anchor="t"/>
            <a:lstStyle/>
            <a:p>
              <a:pPr marL="0" indent="0" algn="r" rtl="1">
                <a:lnSpc>
                  <a:spcPts val="2400"/>
                </a:lnSpc>
                <a:buNone/>
              </a:pPr>
              <a:r>
                <a:rPr lang="en-US" sz="1600" dirty="0">
                  <a:solidFill>
                    <a:srgbClr val="49495A"/>
                  </a:solidFill>
                  <a:latin typeface="Alexandria" pitchFamily="34" charset="0"/>
                  <a:ea typeface="Alexandria" pitchFamily="34" charset="-122"/>
                  <a:cs typeface="Alexandria" pitchFamily="34" charset="-120"/>
                </a:rPr>
                <a:t>الاعتماد المتبادل</a:t>
              </a:r>
              <a:endParaRPr lang="en-US" sz="1600" dirty="0"/>
            </a:p>
          </p:txBody>
        </p:sp>
        <p:sp>
          <p:nvSpPr>
            <p:cNvPr id="22" name="Text 9"/>
            <p:cNvSpPr/>
            <p:nvPr/>
          </p:nvSpPr>
          <p:spPr>
            <a:xfrm>
              <a:off x="793790" y="6570345"/>
              <a:ext cx="4238863" cy="317540"/>
            </a:xfrm>
            <a:prstGeom prst="rect">
              <a:avLst/>
            </a:prstGeom>
            <a:noFill/>
            <a:ln/>
          </p:spPr>
          <p:txBody>
            <a:bodyPr wrap="none" lIns="0" tIns="0" rIns="0" bIns="0" rtlCol="0" anchor="t"/>
            <a:lstStyle/>
            <a:p>
              <a:pPr marL="0" indent="0" algn="r" rtl="1">
                <a:lnSpc>
                  <a:spcPts val="2500"/>
                </a:lnSpc>
                <a:buNone/>
              </a:pPr>
              <a:r>
                <a:rPr lang="en-US" sz="1600" dirty="0">
                  <a:solidFill>
                    <a:srgbClr val="49495A"/>
                  </a:solidFill>
                  <a:latin typeface="Alexandria" pitchFamily="34" charset="0"/>
                  <a:ea typeface="Alexandria" pitchFamily="34" charset="-122"/>
                  <a:cs typeface="Alexandria" pitchFamily="34" charset="-120"/>
                </a:rPr>
                <a:t>العلاقات المتبادلة بين العناصر</a:t>
              </a:r>
              <a:endParaRPr lang="en-US" sz="1600" dirty="0"/>
            </a:p>
          </p:txBody>
        </p:sp>
        <p:pic>
          <p:nvPicPr>
            <p:cNvPr id="23" name="Image 6" descr="preencoded.png"/>
            <p:cNvPicPr>
              <a:picLocks noChangeAspect="1"/>
            </p:cNvPicPr>
            <p:nvPr/>
          </p:nvPicPr>
          <p:blipFill>
            <a:blip r:embed="rId12"/>
            <a:stretch>
              <a:fillRect/>
            </a:stretch>
          </p:blipFill>
          <p:spPr>
            <a:xfrm>
              <a:off x="5032653" y="2611160"/>
              <a:ext cx="4564975" cy="4564975"/>
            </a:xfrm>
            <a:prstGeom prst="rect">
              <a:avLst/>
            </a:prstGeom>
          </p:spPr>
        </p:pic>
        <p:pic>
          <p:nvPicPr>
            <p:cNvPr id="26" name="Image 7" descr="preencoded.png"/>
            <p:cNvPicPr>
              <a:picLocks noChangeAspect="1"/>
            </p:cNvPicPr>
            <p:nvPr/>
          </p:nvPicPr>
          <p:blipFill>
            <a:blip r:embed="rId13">
              <a:extLst>
                <a:ext uri="{96DAC541-7B7A-43D3-8B79-37D633B846F1}">
                  <asvg:svgBlip xmlns:asvg="http://schemas.microsoft.com/office/drawing/2016/SVG/main" r:embed="rId14"/>
                </a:ext>
              </a:extLst>
            </a:blip>
            <a:stretch>
              <a:fillRect/>
            </a:stretch>
          </p:blipFill>
          <p:spPr>
            <a:xfrm>
              <a:off x="6812220" y="5871984"/>
              <a:ext cx="279083" cy="279083"/>
            </a:xfrm>
            <a:prstGeom prst="rect">
              <a:avLst/>
            </a:prstGeom>
          </p:spPr>
        </p:pic>
        <p:sp>
          <p:nvSpPr>
            <p:cNvPr id="27" name="Text 10"/>
            <p:cNvSpPr/>
            <p:nvPr/>
          </p:nvSpPr>
          <p:spPr>
            <a:xfrm>
              <a:off x="9597628" y="5735836"/>
              <a:ext cx="2480905" cy="310158"/>
            </a:xfrm>
            <a:prstGeom prst="rect">
              <a:avLst/>
            </a:prstGeom>
            <a:noFill/>
            <a:ln/>
          </p:spPr>
          <p:txBody>
            <a:bodyPr wrap="none" lIns="0" tIns="0" rIns="0" bIns="0" rtlCol="0" anchor="t"/>
            <a:lstStyle/>
            <a:p>
              <a:pPr marL="0" indent="0" algn="l" rtl="1">
                <a:lnSpc>
                  <a:spcPts val="2400"/>
                </a:lnSpc>
                <a:buNone/>
              </a:pPr>
              <a:r>
                <a:rPr lang="en-US" sz="1600" dirty="0">
                  <a:solidFill>
                    <a:srgbClr val="49495A"/>
                  </a:solidFill>
                  <a:latin typeface="Alexandria" pitchFamily="34" charset="0"/>
                  <a:ea typeface="Alexandria" pitchFamily="34" charset="-122"/>
                  <a:cs typeface="Alexandria" pitchFamily="34" charset="-120"/>
                </a:rPr>
                <a:t>النسق الاجتماعي</a:t>
              </a:r>
              <a:endParaRPr lang="en-US" sz="1600" dirty="0"/>
            </a:p>
          </p:txBody>
        </p:sp>
        <p:sp>
          <p:nvSpPr>
            <p:cNvPr id="28" name="Text 11"/>
            <p:cNvSpPr/>
            <p:nvPr/>
          </p:nvSpPr>
          <p:spPr>
            <a:xfrm>
              <a:off x="9597628" y="6165056"/>
              <a:ext cx="4238982" cy="317540"/>
            </a:xfrm>
            <a:prstGeom prst="rect">
              <a:avLst/>
            </a:prstGeom>
            <a:noFill/>
            <a:ln/>
          </p:spPr>
          <p:txBody>
            <a:bodyPr wrap="none" lIns="0" tIns="0" rIns="0" bIns="0" rtlCol="0" anchor="t"/>
            <a:lstStyle/>
            <a:p>
              <a:pPr marL="0" indent="0" algn="l" rtl="1">
                <a:lnSpc>
                  <a:spcPts val="2500"/>
                </a:lnSpc>
                <a:buNone/>
              </a:pPr>
              <a:r>
                <a:rPr lang="en-US" sz="1600" dirty="0">
                  <a:solidFill>
                    <a:srgbClr val="49495A"/>
                  </a:solidFill>
                  <a:latin typeface="Alexandria" pitchFamily="34" charset="0"/>
                  <a:ea typeface="Alexandria" pitchFamily="34" charset="-122"/>
                  <a:cs typeface="Alexandria" pitchFamily="34" charset="-120"/>
                </a:rPr>
                <a:t>المجتمع كنسق متكامل من الأنساق الفرعية</a:t>
              </a:r>
              <a:endParaRPr lang="en-US" sz="1600" dirty="0"/>
            </a:p>
          </p:txBody>
        </p:sp>
        <p:pic>
          <p:nvPicPr>
            <p:cNvPr id="29" name="Image 8" descr="preencoded.png"/>
            <p:cNvPicPr>
              <a:picLocks noChangeAspect="1"/>
            </p:cNvPicPr>
            <p:nvPr/>
          </p:nvPicPr>
          <p:blipFill>
            <a:blip r:embed="rId15"/>
            <a:stretch>
              <a:fillRect/>
            </a:stretch>
          </p:blipFill>
          <p:spPr>
            <a:xfrm>
              <a:off x="5032653" y="2581253"/>
              <a:ext cx="4564975" cy="4564975"/>
            </a:xfrm>
            <a:prstGeom prst="rect">
              <a:avLst/>
            </a:prstGeom>
          </p:spPr>
        </p:pic>
        <p:pic>
          <p:nvPicPr>
            <p:cNvPr id="30" name="Image 9" descr="preencoded.png"/>
            <p:cNvPicPr>
              <a:picLocks noChangeAspect="1"/>
            </p:cNvPicPr>
            <p:nvPr/>
          </p:nvPicPr>
          <p:blipFill>
            <a:blip r:embed="rId16">
              <a:extLst>
                <a:ext uri="{96DAC541-7B7A-43D3-8B79-37D633B846F1}">
                  <asvg:svgBlip xmlns:asvg="http://schemas.microsoft.com/office/drawing/2016/SVG/main" r:embed="rId17"/>
                </a:ext>
              </a:extLst>
            </a:blip>
            <a:stretch>
              <a:fillRect/>
            </a:stretch>
          </p:blipFill>
          <p:spPr>
            <a:xfrm>
              <a:off x="8126432" y="5444907"/>
              <a:ext cx="279083" cy="279083"/>
            </a:xfrm>
            <a:prstGeom prst="rect">
              <a:avLst/>
            </a:prstGeom>
          </p:spPr>
        </p:pic>
      </p:grpSp>
      <p:sp>
        <p:nvSpPr>
          <p:cNvPr id="31" name="TextBox 30">
            <a:extLst>
              <a:ext uri="{FF2B5EF4-FFF2-40B4-BE49-F238E27FC236}">
                <a16:creationId xmlns:a16="http://schemas.microsoft.com/office/drawing/2014/main" id="{46A5CC20-3323-A98A-41A1-F42D4AD29FCE}"/>
              </a:ext>
            </a:extLst>
          </p:cNvPr>
          <p:cNvSpPr txBox="1"/>
          <p:nvPr/>
        </p:nvSpPr>
        <p:spPr>
          <a:xfrm>
            <a:off x="968331" y="1595217"/>
            <a:ext cx="10227493" cy="706797"/>
          </a:xfrm>
          <a:prstGeom prst="rect">
            <a:avLst/>
          </a:prstGeom>
          <a:noFill/>
        </p:spPr>
        <p:txBody>
          <a:bodyPr wrap="square" rtlCol="0">
            <a:spAutoFit/>
          </a:bodyPr>
          <a:lstStyle/>
          <a:p>
            <a:pPr algn="just" rtl="1">
              <a:lnSpc>
                <a:spcPts val="2500"/>
              </a:lnSpc>
            </a:pPr>
            <a:r>
              <a:rPr lang="en-US" sz="1600">
                <a:solidFill>
                  <a:srgbClr val="49495A"/>
                </a:solidFill>
                <a:latin typeface="Alexandria" pitchFamily="34" charset="0"/>
                <a:ea typeface="Alexandria" pitchFamily="34" charset="-122"/>
                <a:cs typeface="Alexandria" pitchFamily="34" charset="-120"/>
              </a:rPr>
              <a:t>تقوم على أن تنظيم المجتمع وبناءه هما ضمان استقراره، نظرًا إلى توزيع الوظائف بين عناصر هذا التنظيم بشكل متوازن يحقق الاعتماد المتبادل.</a:t>
            </a:r>
            <a:endParaRPr lang="en-US" sz="1600" dirty="0"/>
          </a:p>
        </p:txBody>
      </p:sp>
    </p:spTree>
    <p:extLst>
      <p:ext uri="{BB962C8B-B14F-4D97-AF65-F5344CB8AC3E}">
        <p14:creationId xmlns:p14="http://schemas.microsoft.com/office/powerpoint/2010/main" val="233668451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DD2398F-2208-7867-3812-5F5969ADE7DA}"/>
            </a:ext>
          </a:extLst>
        </p:cNvPr>
        <p:cNvGrpSpPr/>
        <p:nvPr/>
      </p:nvGrpSpPr>
      <p:grpSpPr>
        <a:xfrm>
          <a:off x="0" y="0"/>
          <a:ext cx="0" cy="0"/>
          <a:chOff x="0" y="0"/>
          <a:chExt cx="0" cy="0"/>
        </a:xfrm>
      </p:grpSpPr>
      <p:sp>
        <p:nvSpPr>
          <p:cNvPr id="29" name="Rectangle 28">
            <a:extLst>
              <a:ext uri="{FF2B5EF4-FFF2-40B4-BE49-F238E27FC236}">
                <a16:creationId xmlns:a16="http://schemas.microsoft.com/office/drawing/2014/main" id="{7C53B59F-C007-B7CA-3F2C-47A723CB3DEF}"/>
              </a:ext>
            </a:extLst>
          </p:cNvPr>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8" name="Graphic 21">
            <a:extLst>
              <a:ext uri="{FF2B5EF4-FFF2-40B4-BE49-F238E27FC236}">
                <a16:creationId xmlns:a16="http://schemas.microsoft.com/office/drawing/2014/main" id="{A56A3148-067E-FCCC-20B4-3B32A35F10A1}"/>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grpSp>
        <p:nvGrpSpPr>
          <p:cNvPr id="17" name="Group 16">
            <a:extLst>
              <a:ext uri="{FF2B5EF4-FFF2-40B4-BE49-F238E27FC236}">
                <a16:creationId xmlns:a16="http://schemas.microsoft.com/office/drawing/2014/main" id="{ADD1E8A0-8100-C6BF-8B57-7E94BD77DAD1}"/>
              </a:ext>
            </a:extLst>
          </p:cNvPr>
          <p:cNvGrpSpPr/>
          <p:nvPr/>
        </p:nvGrpSpPr>
        <p:grpSpPr>
          <a:xfrm>
            <a:off x="1083721" y="796249"/>
            <a:ext cx="10580454" cy="5745004"/>
            <a:chOff x="793790" y="1242298"/>
            <a:chExt cx="7556421" cy="5745004"/>
          </a:xfrm>
        </p:grpSpPr>
        <p:sp>
          <p:nvSpPr>
            <p:cNvPr id="3" name="Text 0"/>
            <p:cNvSpPr/>
            <p:nvPr/>
          </p:nvSpPr>
          <p:spPr>
            <a:xfrm>
              <a:off x="1757958" y="1242298"/>
              <a:ext cx="6592253" cy="620078"/>
            </a:xfrm>
            <a:prstGeom prst="rect">
              <a:avLst/>
            </a:prstGeom>
            <a:noFill/>
            <a:ln/>
          </p:spPr>
          <p:txBody>
            <a:bodyPr wrap="none" lIns="0" tIns="0" rIns="0" bIns="0" rtlCol="0" anchor="t"/>
            <a:lstStyle/>
            <a:p>
              <a:pPr marL="0" indent="0" algn="r" rtl="1">
                <a:lnSpc>
                  <a:spcPts val="4850"/>
                </a:lnSpc>
                <a:buNone/>
              </a:pPr>
              <a:r>
                <a:rPr lang="en-US" sz="3900" dirty="0">
                  <a:solidFill>
                    <a:srgbClr val="403CCF"/>
                  </a:solidFill>
                  <a:latin typeface="Alexandria" pitchFamily="34" charset="0"/>
                  <a:ea typeface="Alexandria" pitchFamily="34" charset="-122"/>
                  <a:cs typeface="Alexandria" pitchFamily="34" charset="-120"/>
                </a:rPr>
                <a:t>أبعاد النظرية البنائية الوظيفية</a:t>
              </a:r>
              <a:endParaRPr lang="en-US" sz="3900" dirty="0"/>
            </a:p>
          </p:txBody>
        </p:sp>
        <p:sp>
          <p:nvSpPr>
            <p:cNvPr id="4" name="Shape 1"/>
            <p:cNvSpPr/>
            <p:nvPr/>
          </p:nvSpPr>
          <p:spPr>
            <a:xfrm>
              <a:off x="793790" y="2160032"/>
              <a:ext cx="7556421" cy="1190744"/>
            </a:xfrm>
            <a:prstGeom prst="roundRect">
              <a:avLst>
                <a:gd name="adj" fmla="val 2500"/>
              </a:avLst>
            </a:prstGeom>
            <a:solidFill>
              <a:srgbClr val="FBFAFF"/>
            </a:solidFill>
            <a:ln w="22860">
              <a:solidFill>
                <a:srgbClr val="D0CED9"/>
              </a:solidFill>
              <a:prstDash val="solid"/>
            </a:ln>
          </p:spPr>
          <p:txBody>
            <a:bodyPr/>
            <a:lstStyle/>
            <a:p>
              <a:endParaRPr lang="en-US"/>
            </a:p>
          </p:txBody>
        </p:sp>
        <p:sp>
          <p:nvSpPr>
            <p:cNvPr id="5" name="Shape 2"/>
            <p:cNvSpPr/>
            <p:nvPr/>
          </p:nvSpPr>
          <p:spPr>
            <a:xfrm>
              <a:off x="8128992" y="2182892"/>
              <a:ext cx="198358" cy="1145024"/>
            </a:xfrm>
            <a:prstGeom prst="roundRect">
              <a:avLst>
                <a:gd name="adj" fmla="val 1179"/>
              </a:avLst>
            </a:prstGeom>
            <a:solidFill>
              <a:srgbClr val="EAE8F3"/>
            </a:solidFill>
            <a:ln/>
          </p:spPr>
          <p:txBody>
            <a:bodyPr/>
            <a:lstStyle/>
            <a:p>
              <a:endParaRPr lang="en-US"/>
            </a:p>
          </p:txBody>
        </p:sp>
        <p:sp>
          <p:nvSpPr>
            <p:cNvPr id="6" name="Text 3"/>
            <p:cNvSpPr/>
            <p:nvPr/>
          </p:nvSpPr>
          <p:spPr>
            <a:xfrm>
              <a:off x="5449729" y="2381250"/>
              <a:ext cx="2480905" cy="310158"/>
            </a:xfrm>
            <a:prstGeom prst="rect">
              <a:avLst/>
            </a:prstGeom>
            <a:noFill/>
            <a:ln/>
          </p:spPr>
          <p:txBody>
            <a:bodyPr wrap="none" lIns="0" tIns="0" rIns="0" bIns="0" rtlCol="0" anchor="t"/>
            <a:lstStyle/>
            <a:p>
              <a:pPr marL="0" indent="0" algn="r" rtl="1">
                <a:lnSpc>
                  <a:spcPts val="2400"/>
                </a:lnSpc>
                <a:buNone/>
              </a:pPr>
              <a:r>
                <a:rPr lang="en-US" sz="1950" dirty="0">
                  <a:solidFill>
                    <a:srgbClr val="49495A"/>
                  </a:solidFill>
                  <a:latin typeface="Alexandria" pitchFamily="34" charset="0"/>
                  <a:ea typeface="Alexandria" pitchFamily="34" charset="-122"/>
                  <a:cs typeface="Alexandria" pitchFamily="34" charset="-120"/>
                </a:rPr>
                <a:t>البعد الأول</a:t>
              </a:r>
              <a:endParaRPr lang="en-US" sz="1950" dirty="0"/>
            </a:p>
          </p:txBody>
        </p:sp>
        <p:sp>
          <p:nvSpPr>
            <p:cNvPr id="7" name="Text 4"/>
            <p:cNvSpPr/>
            <p:nvPr/>
          </p:nvSpPr>
          <p:spPr>
            <a:xfrm>
              <a:off x="816650" y="2810470"/>
              <a:ext cx="7113984" cy="317540"/>
            </a:xfrm>
            <a:prstGeom prst="rect">
              <a:avLst/>
            </a:prstGeom>
            <a:noFill/>
            <a:ln/>
          </p:spPr>
          <p:txBody>
            <a:bodyPr wrap="none" lIns="0" tIns="0" rIns="0" bIns="0" rtlCol="0" anchor="t"/>
            <a:lstStyle/>
            <a:p>
              <a:pPr marL="0" indent="0" algn="r" rtl="1">
                <a:lnSpc>
                  <a:spcPts val="2500"/>
                </a:lnSpc>
                <a:buNone/>
              </a:pPr>
              <a:r>
                <a:rPr lang="en-US" sz="1550" dirty="0">
                  <a:solidFill>
                    <a:srgbClr val="49495A"/>
                  </a:solidFill>
                  <a:latin typeface="Alexandria" pitchFamily="34" charset="0"/>
                  <a:ea typeface="Alexandria" pitchFamily="34" charset="-122"/>
                  <a:cs typeface="Alexandria" pitchFamily="34" charset="-120"/>
                </a:rPr>
                <a:t>تحديد الشروط التي تلزم وجود المجتمع وقيامه</a:t>
              </a:r>
              <a:endParaRPr lang="en-US" sz="1550" dirty="0"/>
            </a:p>
          </p:txBody>
        </p:sp>
        <p:sp>
          <p:nvSpPr>
            <p:cNvPr id="2" name="Shape 5"/>
            <p:cNvSpPr/>
            <p:nvPr/>
          </p:nvSpPr>
          <p:spPr>
            <a:xfrm>
              <a:off x="793790" y="3549134"/>
              <a:ext cx="7258764" cy="1190744"/>
            </a:xfrm>
            <a:prstGeom prst="roundRect">
              <a:avLst>
                <a:gd name="adj" fmla="val 2500"/>
              </a:avLst>
            </a:prstGeom>
            <a:solidFill>
              <a:srgbClr val="FBFAFF"/>
            </a:solidFill>
            <a:ln w="22860">
              <a:solidFill>
                <a:srgbClr val="D0CED9"/>
              </a:solidFill>
              <a:prstDash val="solid"/>
            </a:ln>
          </p:spPr>
          <p:txBody>
            <a:bodyPr/>
            <a:lstStyle/>
            <a:p>
              <a:endParaRPr lang="en-US"/>
            </a:p>
          </p:txBody>
        </p:sp>
        <p:sp>
          <p:nvSpPr>
            <p:cNvPr id="9" name="Shape 6"/>
            <p:cNvSpPr/>
            <p:nvPr/>
          </p:nvSpPr>
          <p:spPr>
            <a:xfrm>
              <a:off x="7831336" y="3571994"/>
              <a:ext cx="198358" cy="1145024"/>
            </a:xfrm>
            <a:prstGeom prst="roundRect">
              <a:avLst>
                <a:gd name="adj" fmla="val 1179"/>
              </a:avLst>
            </a:prstGeom>
            <a:solidFill>
              <a:srgbClr val="EAE8F3"/>
            </a:solidFill>
            <a:ln/>
          </p:spPr>
          <p:txBody>
            <a:bodyPr/>
            <a:lstStyle/>
            <a:p>
              <a:endParaRPr lang="en-US"/>
            </a:p>
          </p:txBody>
        </p:sp>
        <p:sp>
          <p:nvSpPr>
            <p:cNvPr id="10" name="Text 7"/>
            <p:cNvSpPr/>
            <p:nvPr/>
          </p:nvSpPr>
          <p:spPr>
            <a:xfrm>
              <a:off x="5152073" y="3770352"/>
              <a:ext cx="2480905" cy="310158"/>
            </a:xfrm>
            <a:prstGeom prst="rect">
              <a:avLst/>
            </a:prstGeom>
            <a:noFill/>
            <a:ln/>
          </p:spPr>
          <p:txBody>
            <a:bodyPr wrap="none" lIns="0" tIns="0" rIns="0" bIns="0" rtlCol="0" anchor="t"/>
            <a:lstStyle/>
            <a:p>
              <a:pPr marL="0" indent="0" algn="r" rtl="1">
                <a:lnSpc>
                  <a:spcPts val="2400"/>
                </a:lnSpc>
                <a:buNone/>
              </a:pPr>
              <a:r>
                <a:rPr lang="en-US" sz="1950" dirty="0">
                  <a:solidFill>
                    <a:srgbClr val="49495A"/>
                  </a:solidFill>
                  <a:latin typeface="Alexandria" pitchFamily="34" charset="0"/>
                  <a:ea typeface="Alexandria" pitchFamily="34" charset="-122"/>
                  <a:cs typeface="Alexandria" pitchFamily="34" charset="-120"/>
                </a:rPr>
                <a:t>البعد الثاني</a:t>
              </a:r>
              <a:endParaRPr lang="en-US" sz="1950" dirty="0"/>
            </a:p>
          </p:txBody>
        </p:sp>
        <p:sp>
          <p:nvSpPr>
            <p:cNvPr id="11" name="Text 8"/>
            <p:cNvSpPr/>
            <p:nvPr/>
          </p:nvSpPr>
          <p:spPr>
            <a:xfrm>
              <a:off x="816650" y="4199573"/>
              <a:ext cx="6816328" cy="317540"/>
            </a:xfrm>
            <a:prstGeom prst="rect">
              <a:avLst/>
            </a:prstGeom>
            <a:noFill/>
            <a:ln/>
          </p:spPr>
          <p:txBody>
            <a:bodyPr wrap="none" lIns="0" tIns="0" rIns="0" bIns="0" rtlCol="0" anchor="t"/>
            <a:lstStyle/>
            <a:p>
              <a:pPr marL="0" indent="0" algn="r" rtl="1">
                <a:lnSpc>
                  <a:spcPts val="2500"/>
                </a:lnSpc>
                <a:buNone/>
              </a:pPr>
              <a:r>
                <a:rPr lang="en-US" sz="1550" dirty="0">
                  <a:solidFill>
                    <a:srgbClr val="49495A"/>
                  </a:solidFill>
                  <a:latin typeface="Alexandria" pitchFamily="34" charset="0"/>
                  <a:ea typeface="Alexandria" pitchFamily="34" charset="-122"/>
                  <a:cs typeface="Alexandria" pitchFamily="34" charset="-120"/>
                </a:rPr>
                <a:t>تحديد الشروط الواجبة لاستمرار المجتمع وبقائه في العالم</a:t>
              </a:r>
              <a:endParaRPr lang="en-US" sz="1550" dirty="0"/>
            </a:p>
          </p:txBody>
        </p:sp>
        <p:sp>
          <p:nvSpPr>
            <p:cNvPr id="12" name="Shape 9"/>
            <p:cNvSpPr/>
            <p:nvPr/>
          </p:nvSpPr>
          <p:spPr>
            <a:xfrm>
              <a:off x="793790" y="4938236"/>
              <a:ext cx="6961108" cy="1190744"/>
            </a:xfrm>
            <a:prstGeom prst="roundRect">
              <a:avLst>
                <a:gd name="adj" fmla="val 2500"/>
              </a:avLst>
            </a:prstGeom>
            <a:solidFill>
              <a:srgbClr val="FBFAFF"/>
            </a:solidFill>
            <a:ln w="22860">
              <a:solidFill>
                <a:srgbClr val="D0CED9"/>
              </a:solidFill>
              <a:prstDash val="solid"/>
            </a:ln>
          </p:spPr>
          <p:txBody>
            <a:bodyPr/>
            <a:lstStyle/>
            <a:p>
              <a:endParaRPr lang="en-US"/>
            </a:p>
          </p:txBody>
        </p:sp>
        <p:sp>
          <p:nvSpPr>
            <p:cNvPr id="13" name="Shape 10"/>
            <p:cNvSpPr/>
            <p:nvPr/>
          </p:nvSpPr>
          <p:spPr>
            <a:xfrm>
              <a:off x="7533680" y="4961096"/>
              <a:ext cx="198358" cy="1145024"/>
            </a:xfrm>
            <a:prstGeom prst="roundRect">
              <a:avLst>
                <a:gd name="adj" fmla="val 1179"/>
              </a:avLst>
            </a:prstGeom>
            <a:solidFill>
              <a:srgbClr val="EAE8F3"/>
            </a:solidFill>
            <a:ln/>
          </p:spPr>
          <p:txBody>
            <a:bodyPr/>
            <a:lstStyle/>
            <a:p>
              <a:endParaRPr lang="en-US"/>
            </a:p>
          </p:txBody>
        </p:sp>
        <p:sp>
          <p:nvSpPr>
            <p:cNvPr id="14" name="Text 11"/>
            <p:cNvSpPr/>
            <p:nvPr/>
          </p:nvSpPr>
          <p:spPr>
            <a:xfrm>
              <a:off x="4854416" y="5159454"/>
              <a:ext cx="2480905" cy="310158"/>
            </a:xfrm>
            <a:prstGeom prst="rect">
              <a:avLst/>
            </a:prstGeom>
            <a:noFill/>
            <a:ln/>
          </p:spPr>
          <p:txBody>
            <a:bodyPr wrap="none" lIns="0" tIns="0" rIns="0" bIns="0" rtlCol="0" anchor="t"/>
            <a:lstStyle/>
            <a:p>
              <a:pPr marL="0" indent="0" algn="r" rtl="1">
                <a:lnSpc>
                  <a:spcPts val="2400"/>
                </a:lnSpc>
                <a:buNone/>
              </a:pPr>
              <a:r>
                <a:rPr lang="en-US" sz="1950" dirty="0">
                  <a:solidFill>
                    <a:srgbClr val="49495A"/>
                  </a:solidFill>
                  <a:latin typeface="Alexandria" pitchFamily="34" charset="0"/>
                  <a:ea typeface="Alexandria" pitchFamily="34" charset="-122"/>
                  <a:cs typeface="Alexandria" pitchFamily="34" charset="-120"/>
                </a:rPr>
                <a:t>البعد الثالث</a:t>
              </a:r>
              <a:endParaRPr lang="en-US" sz="1950" dirty="0"/>
            </a:p>
          </p:txBody>
        </p:sp>
        <p:sp>
          <p:nvSpPr>
            <p:cNvPr id="15" name="Text 12"/>
            <p:cNvSpPr/>
            <p:nvPr/>
          </p:nvSpPr>
          <p:spPr>
            <a:xfrm>
              <a:off x="816650" y="5588675"/>
              <a:ext cx="6518672" cy="317540"/>
            </a:xfrm>
            <a:prstGeom prst="rect">
              <a:avLst/>
            </a:prstGeom>
            <a:noFill/>
            <a:ln/>
          </p:spPr>
          <p:txBody>
            <a:bodyPr wrap="none" lIns="0" tIns="0" rIns="0" bIns="0" rtlCol="0" anchor="t"/>
            <a:lstStyle/>
            <a:p>
              <a:pPr marL="0" indent="0" algn="r" rtl="1">
                <a:lnSpc>
                  <a:spcPts val="2500"/>
                </a:lnSpc>
                <a:buNone/>
              </a:pPr>
              <a:r>
                <a:rPr lang="en-US" sz="1550" dirty="0">
                  <a:solidFill>
                    <a:srgbClr val="49495A"/>
                  </a:solidFill>
                  <a:latin typeface="Alexandria" pitchFamily="34" charset="0"/>
                  <a:ea typeface="Alexandria" pitchFamily="34" charset="-122"/>
                  <a:cs typeface="Alexandria" pitchFamily="34" charset="-120"/>
                </a:rPr>
                <a:t>النظر بشكل كلي وشامل للمجتمع باعتباره نسقًا متكاملًا</a:t>
              </a:r>
              <a:endParaRPr lang="en-US" sz="1550" dirty="0"/>
            </a:p>
          </p:txBody>
        </p:sp>
        <p:sp>
          <p:nvSpPr>
            <p:cNvPr id="16" name="Text 13"/>
            <p:cNvSpPr/>
            <p:nvPr/>
          </p:nvSpPr>
          <p:spPr>
            <a:xfrm>
              <a:off x="793790" y="6352223"/>
              <a:ext cx="7556421" cy="635079"/>
            </a:xfrm>
            <a:prstGeom prst="rect">
              <a:avLst/>
            </a:prstGeom>
            <a:noFill/>
            <a:ln/>
          </p:spPr>
          <p:txBody>
            <a:bodyPr wrap="square" lIns="0" tIns="0" rIns="0" bIns="0" rtlCol="0" anchor="t"/>
            <a:lstStyle/>
            <a:p>
              <a:pPr marL="0" indent="0" algn="r" rtl="1">
                <a:lnSpc>
                  <a:spcPts val="2500"/>
                </a:lnSpc>
                <a:buNone/>
              </a:pPr>
              <a:r>
                <a:rPr lang="en-US" sz="1550" dirty="0">
                  <a:solidFill>
                    <a:srgbClr val="49495A"/>
                  </a:solidFill>
                  <a:latin typeface="Alexandria" pitchFamily="34" charset="0"/>
                  <a:ea typeface="Alexandria" pitchFamily="34" charset="-122"/>
                  <a:cs typeface="Alexandria" pitchFamily="34" charset="-120"/>
                </a:rPr>
                <a:t>تعمل النظرية على تفسير السلوك السائد في المجتمع من خلال دراسة النتائج التي يسببها ذلك السلوك، سواء بالنسبة إلى الفرد أو المجتمع.</a:t>
              </a:r>
              <a:endParaRPr lang="en-US" sz="1550" dirty="0"/>
            </a:p>
          </p:txBody>
        </p:sp>
      </p:grpSp>
    </p:spTree>
    <p:extLst>
      <p:ext uri="{BB962C8B-B14F-4D97-AF65-F5344CB8AC3E}">
        <p14:creationId xmlns:p14="http://schemas.microsoft.com/office/powerpoint/2010/main" val="2833851366"/>
      </p:ext>
    </p:extLst>
  </p:cSld>
  <p:clrMapOvr>
    <a:masterClrMapping/>
  </p:clrMapOvr>
  <p:transition spd="slow">
    <p:comb/>
  </p:transition>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3BF4EC6-6928-5F35-BE35-C2417925F41B}"/>
            </a:ext>
          </a:extLst>
        </p:cNvPr>
        <p:cNvGrpSpPr/>
        <p:nvPr/>
      </p:nvGrpSpPr>
      <p:grpSpPr>
        <a:xfrm>
          <a:off x="0" y="0"/>
          <a:ext cx="0" cy="0"/>
          <a:chOff x="0" y="0"/>
          <a:chExt cx="0" cy="0"/>
        </a:xfrm>
      </p:grpSpPr>
      <p:sp>
        <p:nvSpPr>
          <p:cNvPr id="29" name="Rectangle 28">
            <a:extLst>
              <a:ext uri="{FF2B5EF4-FFF2-40B4-BE49-F238E27FC236}">
                <a16:creationId xmlns:a16="http://schemas.microsoft.com/office/drawing/2014/main" id="{3DCD667E-F5B8-5FB7-6C97-7249812B1D4B}"/>
              </a:ext>
            </a:extLst>
          </p:cNvPr>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8" name="Graphic 21">
            <a:extLst>
              <a:ext uri="{FF2B5EF4-FFF2-40B4-BE49-F238E27FC236}">
                <a16:creationId xmlns:a16="http://schemas.microsoft.com/office/drawing/2014/main" id="{5A406630-BA69-D172-D5C3-B5E40AB1F4A8}"/>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grpSp>
        <p:nvGrpSpPr>
          <p:cNvPr id="19" name="Group 18">
            <a:extLst>
              <a:ext uri="{FF2B5EF4-FFF2-40B4-BE49-F238E27FC236}">
                <a16:creationId xmlns:a16="http://schemas.microsoft.com/office/drawing/2014/main" id="{D5A16EDD-A74F-208E-FDCE-684D9175C4EC}"/>
              </a:ext>
            </a:extLst>
          </p:cNvPr>
          <p:cNvGrpSpPr/>
          <p:nvPr/>
        </p:nvGrpSpPr>
        <p:grpSpPr>
          <a:xfrm>
            <a:off x="793790" y="936702"/>
            <a:ext cx="10914990" cy="5176205"/>
            <a:chOff x="793790" y="2116574"/>
            <a:chExt cx="13042820" cy="3996333"/>
          </a:xfrm>
        </p:grpSpPr>
        <p:sp>
          <p:nvSpPr>
            <p:cNvPr id="2" name="Text 0"/>
            <p:cNvSpPr/>
            <p:nvPr/>
          </p:nvSpPr>
          <p:spPr>
            <a:xfrm>
              <a:off x="6378654" y="2116574"/>
              <a:ext cx="7457956" cy="620078"/>
            </a:xfrm>
            <a:prstGeom prst="rect">
              <a:avLst/>
            </a:prstGeom>
            <a:noFill/>
            <a:ln/>
          </p:spPr>
          <p:txBody>
            <a:bodyPr wrap="none" lIns="0" tIns="0" rIns="0" bIns="0" rtlCol="0" anchor="t"/>
            <a:lstStyle/>
            <a:p>
              <a:pPr marL="0" indent="0" algn="r" rtl="1">
                <a:lnSpc>
                  <a:spcPts val="4850"/>
                </a:lnSpc>
                <a:buNone/>
              </a:pPr>
              <a:r>
                <a:rPr lang="en-US" sz="3900" dirty="0">
                  <a:solidFill>
                    <a:srgbClr val="403CCF"/>
                  </a:solidFill>
                  <a:latin typeface="Alexandria" pitchFamily="34" charset="0"/>
                  <a:ea typeface="Alexandria" pitchFamily="34" charset="-122"/>
                  <a:cs typeface="Alexandria" pitchFamily="34" charset="-120"/>
                </a:rPr>
                <a:t>مسلمات النظرية البنائية الوظيفية</a:t>
              </a:r>
              <a:endParaRPr lang="en-US" sz="3900" dirty="0"/>
            </a:p>
          </p:txBody>
        </p:sp>
        <p:sp>
          <p:nvSpPr>
            <p:cNvPr id="3" name="Shape 1"/>
            <p:cNvSpPr/>
            <p:nvPr/>
          </p:nvSpPr>
          <p:spPr>
            <a:xfrm>
              <a:off x="13390126" y="3133487"/>
              <a:ext cx="446484" cy="446484"/>
            </a:xfrm>
            <a:prstGeom prst="roundRect">
              <a:avLst>
                <a:gd name="adj" fmla="val 6668"/>
              </a:avLst>
            </a:prstGeom>
            <a:solidFill>
              <a:srgbClr val="EAE8F3"/>
            </a:solidFill>
            <a:ln/>
          </p:spPr>
          <p:txBody>
            <a:bodyPr/>
            <a:lstStyle/>
            <a:p>
              <a:endParaRPr lang="en-US"/>
            </a:p>
          </p:txBody>
        </p:sp>
        <p:sp>
          <p:nvSpPr>
            <p:cNvPr id="4" name="Text 2"/>
            <p:cNvSpPr/>
            <p:nvPr/>
          </p:nvSpPr>
          <p:spPr>
            <a:xfrm>
              <a:off x="13464540" y="3170694"/>
              <a:ext cx="297656" cy="372070"/>
            </a:xfrm>
            <a:prstGeom prst="rect">
              <a:avLst/>
            </a:prstGeom>
            <a:noFill/>
            <a:ln/>
          </p:spPr>
          <p:txBody>
            <a:bodyPr wrap="none" lIns="0" tIns="0" rIns="0" bIns="0" rtlCol="0" anchor="t"/>
            <a:lstStyle/>
            <a:p>
              <a:pPr marL="0" indent="0" algn="ctr" rtl="1">
                <a:lnSpc>
                  <a:spcPts val="2300"/>
                </a:lnSpc>
                <a:buNone/>
              </a:pPr>
              <a:r>
                <a:rPr lang="en-US" sz="2300" dirty="0">
                  <a:solidFill>
                    <a:srgbClr val="49495A"/>
                  </a:solidFill>
                  <a:latin typeface="Alexandria" pitchFamily="34" charset="0"/>
                  <a:ea typeface="Alexandria" pitchFamily="34" charset="-122"/>
                  <a:cs typeface="Alexandria" pitchFamily="34" charset="-120"/>
                </a:rPr>
                <a:t>1</a:t>
              </a:r>
              <a:endParaRPr lang="en-US" sz="2300" dirty="0"/>
            </a:p>
          </p:txBody>
        </p:sp>
        <p:sp>
          <p:nvSpPr>
            <p:cNvPr id="5" name="Text 3"/>
            <p:cNvSpPr/>
            <p:nvPr/>
          </p:nvSpPr>
          <p:spPr>
            <a:xfrm>
              <a:off x="10531078" y="3201710"/>
              <a:ext cx="2660690" cy="310158"/>
            </a:xfrm>
            <a:prstGeom prst="rect">
              <a:avLst/>
            </a:prstGeom>
            <a:noFill/>
            <a:ln/>
          </p:spPr>
          <p:txBody>
            <a:bodyPr wrap="none" lIns="0" tIns="0" rIns="0" bIns="0" rtlCol="0" anchor="t"/>
            <a:lstStyle/>
            <a:p>
              <a:pPr marL="0" indent="0" algn="r" rtl="1">
                <a:lnSpc>
                  <a:spcPts val="2400"/>
                </a:lnSpc>
                <a:buNone/>
              </a:pPr>
              <a:r>
                <a:rPr lang="en-US" sz="1950" dirty="0">
                  <a:solidFill>
                    <a:srgbClr val="49495A"/>
                  </a:solidFill>
                  <a:latin typeface="Alexandria" pitchFamily="34" charset="0"/>
                  <a:ea typeface="Alexandria" pitchFamily="34" charset="-122"/>
                  <a:cs typeface="Alexandria" pitchFamily="34" charset="-120"/>
                </a:rPr>
                <a:t>المجتمع كنظام متكامل</a:t>
              </a:r>
              <a:endParaRPr lang="en-US" sz="1950" dirty="0"/>
            </a:p>
          </p:txBody>
        </p:sp>
        <p:sp>
          <p:nvSpPr>
            <p:cNvPr id="6" name="Text 4"/>
            <p:cNvSpPr/>
            <p:nvPr/>
          </p:nvSpPr>
          <p:spPr>
            <a:xfrm>
              <a:off x="7439263" y="3630930"/>
              <a:ext cx="5752505" cy="635079"/>
            </a:xfrm>
            <a:prstGeom prst="rect">
              <a:avLst/>
            </a:prstGeom>
            <a:noFill/>
            <a:ln/>
          </p:spPr>
          <p:txBody>
            <a:bodyPr wrap="square" lIns="0" tIns="0" rIns="0" bIns="0" rtlCol="0" anchor="t"/>
            <a:lstStyle/>
            <a:p>
              <a:pPr marL="0" indent="0" algn="r" rtl="1">
                <a:lnSpc>
                  <a:spcPts val="2500"/>
                </a:lnSpc>
                <a:buNone/>
              </a:pPr>
              <a:r>
                <a:rPr lang="en-US" sz="1550" dirty="0">
                  <a:solidFill>
                    <a:srgbClr val="49495A"/>
                  </a:solidFill>
                  <a:latin typeface="Alexandria" pitchFamily="34" charset="0"/>
                  <a:ea typeface="Alexandria" pitchFamily="34" charset="-122"/>
                  <a:cs typeface="Alexandria" pitchFamily="34" charset="-120"/>
                </a:rPr>
                <a:t>النظر إلى المجتمع على أنه نظام يتكون من عناصر مترابطة، وتنظيم لنشاط هذه العناصر بشكل متكامل</a:t>
              </a:r>
              <a:endParaRPr lang="en-US" sz="1550" dirty="0"/>
            </a:p>
          </p:txBody>
        </p:sp>
        <p:sp>
          <p:nvSpPr>
            <p:cNvPr id="7" name="Shape 5"/>
            <p:cNvSpPr/>
            <p:nvPr/>
          </p:nvSpPr>
          <p:spPr>
            <a:xfrm>
              <a:off x="6744772" y="3133487"/>
              <a:ext cx="446484" cy="446484"/>
            </a:xfrm>
            <a:prstGeom prst="roundRect">
              <a:avLst>
                <a:gd name="adj" fmla="val 6668"/>
              </a:avLst>
            </a:prstGeom>
            <a:solidFill>
              <a:srgbClr val="EAE8F3"/>
            </a:solidFill>
            <a:ln/>
          </p:spPr>
          <p:txBody>
            <a:bodyPr/>
            <a:lstStyle/>
            <a:p>
              <a:endParaRPr lang="en-US"/>
            </a:p>
          </p:txBody>
        </p:sp>
        <p:sp>
          <p:nvSpPr>
            <p:cNvPr id="9" name="Text 6"/>
            <p:cNvSpPr/>
            <p:nvPr/>
          </p:nvSpPr>
          <p:spPr>
            <a:xfrm>
              <a:off x="6819186" y="3170694"/>
              <a:ext cx="297656" cy="372070"/>
            </a:xfrm>
            <a:prstGeom prst="rect">
              <a:avLst/>
            </a:prstGeom>
            <a:noFill/>
            <a:ln/>
          </p:spPr>
          <p:txBody>
            <a:bodyPr wrap="none" lIns="0" tIns="0" rIns="0" bIns="0" rtlCol="0" anchor="t"/>
            <a:lstStyle/>
            <a:p>
              <a:pPr marL="0" indent="0" algn="ctr" rtl="1">
                <a:lnSpc>
                  <a:spcPts val="2300"/>
                </a:lnSpc>
                <a:buNone/>
              </a:pPr>
              <a:r>
                <a:rPr lang="en-US" sz="2300" dirty="0">
                  <a:solidFill>
                    <a:srgbClr val="49495A"/>
                  </a:solidFill>
                  <a:latin typeface="Alexandria" pitchFamily="34" charset="0"/>
                  <a:ea typeface="Alexandria" pitchFamily="34" charset="-122"/>
                  <a:cs typeface="Alexandria" pitchFamily="34" charset="-120"/>
                </a:rPr>
                <a:t>2</a:t>
              </a:r>
              <a:endParaRPr lang="en-US" sz="2300" dirty="0"/>
            </a:p>
          </p:txBody>
        </p:sp>
        <p:sp>
          <p:nvSpPr>
            <p:cNvPr id="10" name="Text 7"/>
            <p:cNvSpPr/>
            <p:nvPr/>
          </p:nvSpPr>
          <p:spPr>
            <a:xfrm>
              <a:off x="4065508" y="3201710"/>
              <a:ext cx="2480905" cy="310158"/>
            </a:xfrm>
            <a:prstGeom prst="rect">
              <a:avLst/>
            </a:prstGeom>
            <a:noFill/>
            <a:ln/>
          </p:spPr>
          <p:txBody>
            <a:bodyPr wrap="none" lIns="0" tIns="0" rIns="0" bIns="0" rtlCol="0" anchor="t"/>
            <a:lstStyle/>
            <a:p>
              <a:pPr marL="0" indent="0" algn="r" rtl="1">
                <a:lnSpc>
                  <a:spcPts val="2400"/>
                </a:lnSpc>
                <a:buNone/>
              </a:pPr>
              <a:r>
                <a:rPr lang="en-US" sz="1950" dirty="0">
                  <a:solidFill>
                    <a:srgbClr val="49495A"/>
                  </a:solidFill>
                  <a:latin typeface="Alexandria" pitchFamily="34" charset="0"/>
                  <a:ea typeface="Alexandria" pitchFamily="34" charset="-122"/>
                  <a:cs typeface="Alexandria" pitchFamily="34" charset="-120"/>
                </a:rPr>
                <a:t>التوجه نحو التوازن</a:t>
              </a:r>
              <a:endParaRPr lang="en-US" sz="1950" dirty="0"/>
            </a:p>
          </p:txBody>
        </p:sp>
        <p:sp>
          <p:nvSpPr>
            <p:cNvPr id="11" name="Text 8"/>
            <p:cNvSpPr/>
            <p:nvPr/>
          </p:nvSpPr>
          <p:spPr>
            <a:xfrm>
              <a:off x="793790" y="3630930"/>
              <a:ext cx="5752624" cy="952619"/>
            </a:xfrm>
            <a:prstGeom prst="rect">
              <a:avLst/>
            </a:prstGeom>
            <a:noFill/>
            <a:ln/>
          </p:spPr>
          <p:txBody>
            <a:bodyPr wrap="square" lIns="0" tIns="0" rIns="0" bIns="0" rtlCol="0" anchor="t"/>
            <a:lstStyle/>
            <a:p>
              <a:pPr marL="0" indent="0" algn="r" rtl="1">
                <a:lnSpc>
                  <a:spcPts val="2500"/>
                </a:lnSpc>
                <a:buNone/>
              </a:pPr>
              <a:r>
                <a:rPr lang="en-US" sz="1550" dirty="0">
                  <a:solidFill>
                    <a:srgbClr val="49495A"/>
                  </a:solidFill>
                  <a:latin typeface="Alexandria" pitchFamily="34" charset="0"/>
                  <a:ea typeface="Alexandria" pitchFamily="34" charset="-122"/>
                  <a:cs typeface="Alexandria" pitchFamily="34" charset="-120"/>
                </a:rPr>
                <a:t>يتجه المجتمع في حركته نحو التوازن، ومجموع عناصره يضمن استمرار ذلك، والقوى الاجتماعية تنشط لاستعادة التوازن عند حدوث أي خلل</a:t>
              </a:r>
              <a:endParaRPr lang="en-US" sz="1550" dirty="0"/>
            </a:p>
          </p:txBody>
        </p:sp>
        <p:sp>
          <p:nvSpPr>
            <p:cNvPr id="12" name="Shape 9"/>
            <p:cNvSpPr/>
            <p:nvPr/>
          </p:nvSpPr>
          <p:spPr>
            <a:xfrm>
              <a:off x="13390126" y="4980384"/>
              <a:ext cx="446484" cy="446484"/>
            </a:xfrm>
            <a:prstGeom prst="roundRect">
              <a:avLst>
                <a:gd name="adj" fmla="val 6668"/>
              </a:avLst>
            </a:prstGeom>
            <a:solidFill>
              <a:srgbClr val="EAE8F3"/>
            </a:solidFill>
            <a:ln/>
          </p:spPr>
          <p:txBody>
            <a:bodyPr/>
            <a:lstStyle/>
            <a:p>
              <a:endParaRPr lang="en-US"/>
            </a:p>
          </p:txBody>
        </p:sp>
        <p:sp>
          <p:nvSpPr>
            <p:cNvPr id="13" name="Text 10"/>
            <p:cNvSpPr/>
            <p:nvPr/>
          </p:nvSpPr>
          <p:spPr>
            <a:xfrm>
              <a:off x="13464540" y="5017591"/>
              <a:ext cx="297656" cy="372070"/>
            </a:xfrm>
            <a:prstGeom prst="rect">
              <a:avLst/>
            </a:prstGeom>
            <a:noFill/>
            <a:ln/>
          </p:spPr>
          <p:txBody>
            <a:bodyPr wrap="none" lIns="0" tIns="0" rIns="0" bIns="0" rtlCol="0" anchor="t"/>
            <a:lstStyle/>
            <a:p>
              <a:pPr marL="0" indent="0" algn="ctr" rtl="1">
                <a:lnSpc>
                  <a:spcPts val="2300"/>
                </a:lnSpc>
                <a:buNone/>
              </a:pPr>
              <a:r>
                <a:rPr lang="en-US" sz="2300" dirty="0">
                  <a:solidFill>
                    <a:srgbClr val="49495A"/>
                  </a:solidFill>
                  <a:latin typeface="Alexandria" pitchFamily="34" charset="0"/>
                  <a:ea typeface="Alexandria" pitchFamily="34" charset="-122"/>
                  <a:cs typeface="Alexandria" pitchFamily="34" charset="-120"/>
                </a:rPr>
                <a:t>3</a:t>
              </a:r>
              <a:endParaRPr lang="en-US" sz="2300" dirty="0"/>
            </a:p>
          </p:txBody>
        </p:sp>
        <p:sp>
          <p:nvSpPr>
            <p:cNvPr id="14" name="Text 11"/>
            <p:cNvSpPr/>
            <p:nvPr/>
          </p:nvSpPr>
          <p:spPr>
            <a:xfrm>
              <a:off x="10516672" y="5048607"/>
              <a:ext cx="2675096" cy="310158"/>
            </a:xfrm>
            <a:prstGeom prst="rect">
              <a:avLst/>
            </a:prstGeom>
            <a:noFill/>
            <a:ln/>
          </p:spPr>
          <p:txBody>
            <a:bodyPr wrap="none" lIns="0" tIns="0" rIns="0" bIns="0" rtlCol="0" anchor="t"/>
            <a:lstStyle/>
            <a:p>
              <a:pPr marL="0" indent="0" algn="r" rtl="1">
                <a:lnSpc>
                  <a:spcPts val="2400"/>
                </a:lnSpc>
                <a:buNone/>
              </a:pPr>
              <a:r>
                <a:rPr lang="en-US" sz="1950" dirty="0">
                  <a:solidFill>
                    <a:srgbClr val="49495A"/>
                  </a:solidFill>
                  <a:latin typeface="Alexandria" pitchFamily="34" charset="0"/>
                  <a:ea typeface="Alexandria" pitchFamily="34" charset="-122"/>
                  <a:cs typeface="Alexandria" pitchFamily="34" charset="-120"/>
                </a:rPr>
                <a:t>دور العناصر في الاستقرار</a:t>
              </a:r>
              <a:endParaRPr lang="en-US" sz="1950" dirty="0"/>
            </a:p>
          </p:txBody>
        </p:sp>
        <p:sp>
          <p:nvSpPr>
            <p:cNvPr id="15" name="Text 12"/>
            <p:cNvSpPr/>
            <p:nvPr/>
          </p:nvSpPr>
          <p:spPr>
            <a:xfrm>
              <a:off x="7439263" y="5477828"/>
              <a:ext cx="5752505" cy="635079"/>
            </a:xfrm>
            <a:prstGeom prst="rect">
              <a:avLst/>
            </a:prstGeom>
            <a:noFill/>
            <a:ln/>
          </p:spPr>
          <p:txBody>
            <a:bodyPr wrap="square" lIns="0" tIns="0" rIns="0" bIns="0" rtlCol="0" anchor="t"/>
            <a:lstStyle/>
            <a:p>
              <a:pPr marL="0" indent="0" algn="r" rtl="1">
                <a:lnSpc>
                  <a:spcPts val="2500"/>
                </a:lnSpc>
                <a:buNone/>
              </a:pPr>
              <a:r>
                <a:rPr lang="en-US" sz="1550" dirty="0">
                  <a:solidFill>
                    <a:srgbClr val="49495A"/>
                  </a:solidFill>
                  <a:latin typeface="Alexandria" pitchFamily="34" charset="0"/>
                  <a:ea typeface="Alexandria" pitchFamily="34" charset="-122"/>
                  <a:cs typeface="Alexandria" pitchFamily="34" charset="-120"/>
                </a:rPr>
                <a:t>كل عناصر النظام والأنشطة المتكررة فيه تقوم بدورها في المحافظة على استقرار النظام</a:t>
              </a:r>
              <a:endParaRPr lang="en-US" sz="1550" dirty="0"/>
            </a:p>
          </p:txBody>
        </p:sp>
        <p:sp>
          <p:nvSpPr>
            <p:cNvPr id="16" name="Shape 13"/>
            <p:cNvSpPr/>
            <p:nvPr/>
          </p:nvSpPr>
          <p:spPr>
            <a:xfrm>
              <a:off x="6744772" y="4980384"/>
              <a:ext cx="446484" cy="446484"/>
            </a:xfrm>
            <a:prstGeom prst="roundRect">
              <a:avLst>
                <a:gd name="adj" fmla="val 6668"/>
              </a:avLst>
            </a:prstGeom>
            <a:solidFill>
              <a:srgbClr val="EAE8F3"/>
            </a:solidFill>
            <a:ln/>
          </p:spPr>
          <p:txBody>
            <a:bodyPr/>
            <a:lstStyle/>
            <a:p>
              <a:endParaRPr lang="en-US"/>
            </a:p>
          </p:txBody>
        </p:sp>
        <p:sp>
          <p:nvSpPr>
            <p:cNvPr id="17" name="Text 14"/>
            <p:cNvSpPr/>
            <p:nvPr/>
          </p:nvSpPr>
          <p:spPr>
            <a:xfrm>
              <a:off x="6819186" y="5017591"/>
              <a:ext cx="297656" cy="372070"/>
            </a:xfrm>
            <a:prstGeom prst="rect">
              <a:avLst/>
            </a:prstGeom>
            <a:noFill/>
            <a:ln/>
          </p:spPr>
          <p:txBody>
            <a:bodyPr wrap="none" lIns="0" tIns="0" rIns="0" bIns="0" rtlCol="0" anchor="t"/>
            <a:lstStyle/>
            <a:p>
              <a:pPr marL="0" indent="0" algn="ctr" rtl="1">
                <a:lnSpc>
                  <a:spcPts val="2300"/>
                </a:lnSpc>
                <a:buNone/>
              </a:pPr>
              <a:r>
                <a:rPr lang="en-US" sz="2300" dirty="0">
                  <a:solidFill>
                    <a:srgbClr val="49495A"/>
                  </a:solidFill>
                  <a:latin typeface="Alexandria" pitchFamily="34" charset="0"/>
                  <a:ea typeface="Alexandria" pitchFamily="34" charset="-122"/>
                  <a:cs typeface="Alexandria" pitchFamily="34" charset="-120"/>
                </a:rPr>
                <a:t>4</a:t>
              </a:r>
              <a:endParaRPr lang="en-US" sz="2300" dirty="0"/>
            </a:p>
          </p:txBody>
        </p:sp>
        <p:sp>
          <p:nvSpPr>
            <p:cNvPr id="18" name="Text 15"/>
            <p:cNvSpPr/>
            <p:nvPr/>
          </p:nvSpPr>
          <p:spPr>
            <a:xfrm>
              <a:off x="4065508" y="5048607"/>
              <a:ext cx="2480905" cy="310158"/>
            </a:xfrm>
            <a:prstGeom prst="rect">
              <a:avLst/>
            </a:prstGeom>
            <a:noFill/>
            <a:ln/>
          </p:spPr>
          <p:txBody>
            <a:bodyPr wrap="none" lIns="0" tIns="0" rIns="0" bIns="0" rtlCol="0" anchor="t"/>
            <a:lstStyle/>
            <a:p>
              <a:pPr marL="0" indent="0" algn="r" rtl="1">
                <a:lnSpc>
                  <a:spcPts val="2400"/>
                </a:lnSpc>
                <a:buNone/>
              </a:pPr>
              <a:r>
                <a:rPr lang="en-US" sz="1950" dirty="0">
                  <a:solidFill>
                    <a:srgbClr val="49495A"/>
                  </a:solidFill>
                  <a:latin typeface="Alexandria" pitchFamily="34" charset="0"/>
                  <a:ea typeface="Alexandria" pitchFamily="34" charset="-122"/>
                  <a:cs typeface="Alexandria" pitchFamily="34" charset="-120"/>
                </a:rPr>
                <a:t>الأنشطة والوظائف</a:t>
              </a:r>
              <a:endParaRPr lang="en-US" sz="1950" dirty="0"/>
            </a:p>
          </p:txBody>
        </p:sp>
        <p:sp>
          <p:nvSpPr>
            <p:cNvPr id="20" name="Text 16"/>
            <p:cNvSpPr/>
            <p:nvPr/>
          </p:nvSpPr>
          <p:spPr>
            <a:xfrm>
              <a:off x="793790" y="5477828"/>
              <a:ext cx="5752624" cy="635079"/>
            </a:xfrm>
            <a:prstGeom prst="rect">
              <a:avLst/>
            </a:prstGeom>
            <a:noFill/>
            <a:ln/>
          </p:spPr>
          <p:txBody>
            <a:bodyPr wrap="square" lIns="0" tIns="0" rIns="0" bIns="0" rtlCol="0" anchor="t"/>
            <a:lstStyle/>
            <a:p>
              <a:pPr marL="0" indent="0" algn="r" rtl="1">
                <a:lnSpc>
                  <a:spcPts val="2500"/>
                </a:lnSpc>
                <a:buNone/>
              </a:pPr>
              <a:r>
                <a:rPr lang="en-US" sz="1550" dirty="0">
                  <a:solidFill>
                    <a:srgbClr val="49495A"/>
                  </a:solidFill>
                  <a:latin typeface="Alexandria" pitchFamily="34" charset="0"/>
                  <a:ea typeface="Alexandria" pitchFamily="34" charset="-122"/>
                  <a:cs typeface="Alexandria" pitchFamily="34" charset="-120"/>
                </a:rPr>
                <a:t>الأنشطة المتكررة في المجتمع تعد ضرورة لاستمرار وجوده، وهذا الاستمرار مرهون بالوظائف التي يحددها المجتمع</a:t>
              </a:r>
              <a:endParaRPr lang="en-US" sz="1550" dirty="0"/>
            </a:p>
          </p:txBody>
        </p:sp>
      </p:grpSp>
    </p:spTree>
    <p:extLst>
      <p:ext uri="{BB962C8B-B14F-4D97-AF65-F5344CB8AC3E}">
        <p14:creationId xmlns:p14="http://schemas.microsoft.com/office/powerpoint/2010/main" val="1137866565"/>
      </p:ext>
    </p:extLst>
  </p:cSld>
  <p:clrMapOvr>
    <a:masterClrMapping/>
  </p:clrMapOvr>
  <p:transition spd="slow">
    <p:comb/>
  </p:transition>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90D4E3D-1ADE-EC0F-7BF4-55B370393EBB}"/>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C9F55489-689D-1830-DC94-416DC5128B72}"/>
              </a:ext>
            </a:extLst>
          </p:cNvPr>
          <p:cNvSpPr/>
          <p:nvPr/>
        </p:nvSpPr>
        <p:spPr>
          <a:xfrm>
            <a:off x="617280" y="1345306"/>
            <a:ext cx="10812720" cy="471060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C0DB38C7-82E1-87E2-EFE0-6A75CB03FC8F}"/>
              </a:ext>
            </a:extLst>
          </p:cNvPr>
          <p:cNvSpPr txBox="1"/>
          <p:nvPr/>
        </p:nvSpPr>
        <p:spPr>
          <a:xfrm>
            <a:off x="4366811" y="521688"/>
            <a:ext cx="3902032" cy="400110"/>
          </a:xfrm>
          <a:prstGeom prst="rect">
            <a:avLst/>
          </a:prstGeom>
          <a:noFill/>
        </p:spPr>
        <p:txBody>
          <a:bodyPr wrap="square" rtlCol="0">
            <a:spAutoFit/>
          </a:bodyPr>
          <a:lstStyle/>
          <a:p>
            <a:pPr algn="ctr"/>
            <a:r>
              <a:rPr lang="ar-EG" sz="2000" b="1">
                <a:solidFill>
                  <a:srgbClr val="4472C4"/>
                </a:solidFill>
                <a:latin typeface="Alexandria" pitchFamily="2" charset="-78"/>
                <a:cs typeface="Alexandria" pitchFamily="2" charset="-78"/>
              </a:rPr>
              <a:t>النظرية السلوكية</a:t>
            </a:r>
          </a:p>
        </p:txBody>
      </p:sp>
      <p:sp>
        <p:nvSpPr>
          <p:cNvPr id="5" name="Rectangle 4">
            <a:extLst>
              <a:ext uri="{FF2B5EF4-FFF2-40B4-BE49-F238E27FC236}">
                <a16:creationId xmlns:a16="http://schemas.microsoft.com/office/drawing/2014/main" id="{5B9AEFA7-BE6C-AE61-C569-1BC771AB593E}"/>
              </a:ext>
            </a:extLst>
          </p:cNvPr>
          <p:cNvSpPr/>
          <p:nvPr/>
        </p:nvSpPr>
        <p:spPr>
          <a:xfrm>
            <a:off x="968331" y="338798"/>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44480C7F-E9C4-F82C-1D08-9B9B4A9B996C}"/>
              </a:ext>
            </a:extLst>
          </p:cNvPr>
          <p:cNvSpPr txBox="1"/>
          <p:nvPr/>
        </p:nvSpPr>
        <p:spPr>
          <a:xfrm>
            <a:off x="1145585" y="415962"/>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39CAE72D-70E8-D9FB-E985-D31851B30974}"/>
              </a:ext>
            </a:extLst>
          </p:cNvPr>
          <p:cNvSpPr txBox="1"/>
          <p:nvPr/>
        </p:nvSpPr>
        <p:spPr>
          <a:xfrm>
            <a:off x="1179882" y="671887"/>
            <a:ext cx="966228" cy="923330"/>
          </a:xfrm>
          <a:prstGeom prst="rect">
            <a:avLst/>
          </a:prstGeom>
          <a:noFill/>
        </p:spPr>
        <p:txBody>
          <a:bodyPr wrap="square" rtlCol="0">
            <a:spAutoFit/>
          </a:bodyPr>
          <a:lstStyle/>
          <a:p>
            <a:pPr algn="ctr"/>
            <a:r>
              <a:rPr lang="ar-EG" sz="5400" b="1">
                <a:solidFill>
                  <a:schemeClr val="bg1"/>
                </a:solidFill>
                <a:latin typeface="Times New Roman" panose="02020603050405020304" pitchFamily="18" charset="0"/>
                <a:cs typeface="Times New Roman" panose="02020603050405020304" pitchFamily="18" charset="0"/>
              </a:rPr>
              <a:t>10</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725AD264-36BD-6519-3C73-D51976DA706B}"/>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71DDAFF6-8D40-ADC0-E9C0-C9CBAF8AA2C2}"/>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grpSp>
        <p:nvGrpSpPr>
          <p:cNvPr id="15" name="Group 14">
            <a:extLst>
              <a:ext uri="{FF2B5EF4-FFF2-40B4-BE49-F238E27FC236}">
                <a16:creationId xmlns:a16="http://schemas.microsoft.com/office/drawing/2014/main" id="{38BB8B5D-85EB-EEEB-93C8-6F27A0210545}"/>
              </a:ext>
            </a:extLst>
          </p:cNvPr>
          <p:cNvGrpSpPr/>
          <p:nvPr/>
        </p:nvGrpSpPr>
        <p:grpSpPr>
          <a:xfrm>
            <a:off x="873656" y="1861637"/>
            <a:ext cx="10299967" cy="3043595"/>
            <a:chOff x="6280190" y="3017163"/>
            <a:chExt cx="7564040" cy="3043595"/>
          </a:xfrm>
        </p:grpSpPr>
        <p:sp>
          <p:nvSpPr>
            <p:cNvPr id="2" name="Text 1"/>
            <p:cNvSpPr/>
            <p:nvPr/>
          </p:nvSpPr>
          <p:spPr>
            <a:xfrm>
              <a:off x="6280190" y="3017163"/>
              <a:ext cx="7556421" cy="635079"/>
            </a:xfrm>
            <a:prstGeom prst="rect">
              <a:avLst/>
            </a:prstGeom>
            <a:noFill/>
            <a:ln/>
          </p:spPr>
          <p:txBody>
            <a:bodyPr wrap="square" lIns="0" tIns="0" rIns="0" bIns="0" rtlCol="0" anchor="t"/>
            <a:lstStyle/>
            <a:p>
              <a:pPr marL="0" indent="0" algn="just" rtl="1">
                <a:lnSpc>
                  <a:spcPts val="2500"/>
                </a:lnSpc>
                <a:buNone/>
              </a:pPr>
              <a:r>
                <a:rPr lang="en-US" sz="1600" dirty="0">
                  <a:solidFill>
                    <a:srgbClr val="49495A"/>
                  </a:solidFill>
                  <a:latin typeface="Alexandria" pitchFamily="34" charset="0"/>
                  <a:ea typeface="Alexandria" pitchFamily="34" charset="-122"/>
                  <a:cs typeface="Alexandria" pitchFamily="34" charset="-120"/>
                </a:rPr>
                <a:t>جاءت لتعبر عن مجموعة من الآراء والاتجاهات لرواد الفكر الإداري والاجتماعي الذين لم تماشِ أفكارهم مدرسة الأفكار العلمية، إذ هاجموا الاتجاه اللا إنساني.</a:t>
              </a:r>
              <a:endParaRPr lang="en-US" sz="1600" dirty="0"/>
            </a:p>
          </p:txBody>
        </p:sp>
        <p:sp>
          <p:nvSpPr>
            <p:cNvPr id="8" name="Text 2"/>
            <p:cNvSpPr/>
            <p:nvPr/>
          </p:nvSpPr>
          <p:spPr>
            <a:xfrm>
              <a:off x="7335441" y="4073843"/>
              <a:ext cx="2480905" cy="310158"/>
            </a:xfrm>
            <a:prstGeom prst="rect">
              <a:avLst/>
            </a:prstGeom>
            <a:noFill/>
            <a:ln/>
          </p:spPr>
          <p:txBody>
            <a:bodyPr wrap="none" lIns="0" tIns="0" rIns="0" bIns="0" rtlCol="0" anchor="t"/>
            <a:lstStyle/>
            <a:p>
              <a:pPr marL="0" indent="0" algn="just" rtl="1">
                <a:lnSpc>
                  <a:spcPts val="2400"/>
                </a:lnSpc>
                <a:buNone/>
              </a:pPr>
              <a:r>
                <a:rPr lang="en-US" sz="2000" dirty="0">
                  <a:solidFill>
                    <a:srgbClr val="403CCF"/>
                  </a:solidFill>
                  <a:latin typeface="Alexandria" pitchFamily="34" charset="0"/>
                  <a:ea typeface="Alexandria" pitchFamily="34" charset="-122"/>
                  <a:cs typeface="Alexandria" pitchFamily="34" charset="-120"/>
                </a:rPr>
                <a:t>التركيز على الفرد</a:t>
              </a:r>
              <a:endParaRPr lang="en-US" sz="2000" dirty="0"/>
            </a:p>
          </p:txBody>
        </p:sp>
        <p:sp>
          <p:nvSpPr>
            <p:cNvPr id="9" name="Text 3"/>
            <p:cNvSpPr/>
            <p:nvPr/>
          </p:nvSpPr>
          <p:spPr>
            <a:xfrm>
              <a:off x="6280190" y="4582358"/>
              <a:ext cx="3536156" cy="317540"/>
            </a:xfrm>
            <a:prstGeom prst="rect">
              <a:avLst/>
            </a:prstGeom>
            <a:noFill/>
            <a:ln/>
          </p:spPr>
          <p:txBody>
            <a:bodyPr wrap="none" lIns="0" tIns="0" rIns="0" bIns="0" rtlCol="0" anchor="t"/>
            <a:lstStyle/>
            <a:p>
              <a:pPr marL="342900" indent="-342900" algn="just" rtl="1">
                <a:lnSpc>
                  <a:spcPts val="2500"/>
                </a:lnSpc>
                <a:buSzPct val="100000"/>
                <a:buChar char="•"/>
              </a:pPr>
              <a:r>
                <a:rPr lang="en-US" sz="1600" dirty="0">
                  <a:solidFill>
                    <a:srgbClr val="49495A"/>
                  </a:solidFill>
                  <a:latin typeface="Alexandria" pitchFamily="34" charset="0"/>
                  <a:ea typeface="Alexandria" pitchFamily="34" charset="-122"/>
                  <a:cs typeface="Alexandria" pitchFamily="34" charset="-120"/>
                </a:rPr>
                <a:t>أهمية الفرد داخل المنظمة</a:t>
              </a:r>
              <a:endParaRPr lang="en-US" sz="1600" dirty="0"/>
            </a:p>
          </p:txBody>
        </p:sp>
        <p:sp>
          <p:nvSpPr>
            <p:cNvPr id="11" name="Text 4"/>
            <p:cNvSpPr/>
            <p:nvPr/>
          </p:nvSpPr>
          <p:spPr>
            <a:xfrm>
              <a:off x="6280190" y="4969312"/>
              <a:ext cx="3536156" cy="317540"/>
            </a:xfrm>
            <a:prstGeom prst="rect">
              <a:avLst/>
            </a:prstGeom>
            <a:noFill/>
            <a:ln/>
          </p:spPr>
          <p:txBody>
            <a:bodyPr wrap="none" lIns="0" tIns="0" rIns="0" bIns="0" rtlCol="0" anchor="t"/>
            <a:lstStyle/>
            <a:p>
              <a:pPr marL="342900" indent="-342900" algn="just" rtl="1">
                <a:lnSpc>
                  <a:spcPts val="2500"/>
                </a:lnSpc>
                <a:buSzPct val="100000"/>
                <a:buChar char="•"/>
              </a:pPr>
              <a:r>
                <a:rPr lang="en-US" sz="1600" dirty="0">
                  <a:solidFill>
                    <a:srgbClr val="49495A"/>
                  </a:solidFill>
                  <a:latin typeface="Alexandria" pitchFamily="34" charset="0"/>
                  <a:ea typeface="Alexandria" pitchFamily="34" charset="-122"/>
                  <a:cs typeface="Alexandria" pitchFamily="34" charset="-120"/>
                </a:rPr>
                <a:t>دوره في تحديد السلوك التنظيمي</a:t>
              </a:r>
              <a:endParaRPr lang="en-US" sz="1600" dirty="0"/>
            </a:p>
          </p:txBody>
        </p:sp>
        <p:sp>
          <p:nvSpPr>
            <p:cNvPr id="12" name="Text 5"/>
            <p:cNvSpPr/>
            <p:nvPr/>
          </p:nvSpPr>
          <p:spPr>
            <a:xfrm>
              <a:off x="6280190" y="5356265"/>
              <a:ext cx="3536156" cy="317540"/>
            </a:xfrm>
            <a:prstGeom prst="rect">
              <a:avLst/>
            </a:prstGeom>
            <a:noFill/>
            <a:ln/>
          </p:spPr>
          <p:txBody>
            <a:bodyPr wrap="none" lIns="0" tIns="0" rIns="0" bIns="0" rtlCol="0" anchor="t"/>
            <a:lstStyle/>
            <a:p>
              <a:pPr marL="342900" indent="-342900" algn="just" rtl="1">
                <a:lnSpc>
                  <a:spcPts val="2500"/>
                </a:lnSpc>
                <a:buSzPct val="100000"/>
                <a:buChar char="•"/>
              </a:pPr>
              <a:r>
                <a:rPr lang="en-US" sz="1600" dirty="0">
                  <a:solidFill>
                    <a:srgbClr val="49495A"/>
                  </a:solidFill>
                  <a:latin typeface="Alexandria" pitchFamily="34" charset="0"/>
                  <a:ea typeface="Alexandria" pitchFamily="34" charset="-122"/>
                  <a:cs typeface="Alexandria" pitchFamily="34" charset="-120"/>
                </a:rPr>
                <a:t>دراسة العلاقات الشخصية بين الأفراد</a:t>
              </a:r>
              <a:endParaRPr lang="en-US" sz="1600" dirty="0"/>
            </a:p>
          </p:txBody>
        </p:sp>
        <p:sp>
          <p:nvSpPr>
            <p:cNvPr id="13" name="Text 6"/>
            <p:cNvSpPr/>
            <p:nvPr/>
          </p:nvSpPr>
          <p:spPr>
            <a:xfrm>
              <a:off x="6280190" y="5743218"/>
              <a:ext cx="3536156" cy="317540"/>
            </a:xfrm>
            <a:prstGeom prst="rect">
              <a:avLst/>
            </a:prstGeom>
            <a:noFill/>
            <a:ln/>
          </p:spPr>
          <p:txBody>
            <a:bodyPr wrap="none" lIns="0" tIns="0" rIns="0" bIns="0" rtlCol="0" anchor="t"/>
            <a:lstStyle/>
            <a:p>
              <a:pPr marL="342900" indent="-342900" algn="just" rtl="1">
                <a:lnSpc>
                  <a:spcPts val="2500"/>
                </a:lnSpc>
                <a:buSzPct val="100000"/>
                <a:buChar char="•"/>
              </a:pPr>
              <a:r>
                <a:rPr lang="en-US" sz="1600" dirty="0">
                  <a:solidFill>
                    <a:srgbClr val="49495A"/>
                  </a:solidFill>
                  <a:latin typeface="Alexandria" pitchFamily="34" charset="0"/>
                  <a:ea typeface="Alexandria" pitchFamily="34" charset="-122"/>
                  <a:cs typeface="Alexandria" pitchFamily="34" charset="-120"/>
                </a:rPr>
                <a:t>علاقات الرؤساء بالمرؤوسين</a:t>
              </a:r>
              <a:endParaRPr lang="en-US" sz="1600" dirty="0"/>
            </a:p>
          </p:txBody>
        </p:sp>
        <p:sp>
          <p:nvSpPr>
            <p:cNvPr id="14" name="Text 7"/>
            <p:cNvSpPr/>
            <p:nvPr/>
          </p:nvSpPr>
          <p:spPr>
            <a:xfrm>
              <a:off x="11363325" y="4073843"/>
              <a:ext cx="2480905" cy="310158"/>
            </a:xfrm>
            <a:prstGeom prst="rect">
              <a:avLst/>
            </a:prstGeom>
            <a:noFill/>
            <a:ln/>
          </p:spPr>
          <p:txBody>
            <a:bodyPr wrap="none" lIns="0" tIns="0" rIns="0" bIns="0" rtlCol="0" anchor="t"/>
            <a:lstStyle/>
            <a:p>
              <a:pPr marL="0" indent="0" algn="just" rtl="1">
                <a:lnSpc>
                  <a:spcPts val="2400"/>
                </a:lnSpc>
                <a:buNone/>
              </a:pPr>
              <a:r>
                <a:rPr lang="en-US" sz="2000" dirty="0">
                  <a:solidFill>
                    <a:srgbClr val="403CCF"/>
                  </a:solidFill>
                  <a:latin typeface="Alexandria" pitchFamily="34" charset="0"/>
                  <a:ea typeface="Alexandria" pitchFamily="34" charset="-122"/>
                  <a:cs typeface="Alexandria" pitchFamily="34" charset="-120"/>
                </a:rPr>
                <a:t>مجالات الاهتمام</a:t>
              </a:r>
              <a:endParaRPr lang="en-US" sz="2000" dirty="0"/>
            </a:p>
          </p:txBody>
        </p:sp>
        <p:sp>
          <p:nvSpPr>
            <p:cNvPr id="16" name="Text 8"/>
            <p:cNvSpPr/>
            <p:nvPr/>
          </p:nvSpPr>
          <p:spPr>
            <a:xfrm>
              <a:off x="10308074" y="4582358"/>
              <a:ext cx="3536156" cy="317540"/>
            </a:xfrm>
            <a:prstGeom prst="rect">
              <a:avLst/>
            </a:prstGeom>
            <a:noFill/>
            <a:ln/>
          </p:spPr>
          <p:txBody>
            <a:bodyPr wrap="none" lIns="0" tIns="0" rIns="0" bIns="0" rtlCol="0" anchor="t"/>
            <a:lstStyle/>
            <a:p>
              <a:pPr marL="342900" indent="-342900" algn="just" rtl="1">
                <a:lnSpc>
                  <a:spcPts val="2500"/>
                </a:lnSpc>
                <a:buSzPct val="100000"/>
                <a:buChar char="•"/>
              </a:pPr>
              <a:r>
                <a:rPr lang="en-US" sz="1600" dirty="0">
                  <a:solidFill>
                    <a:srgbClr val="49495A"/>
                  </a:solidFill>
                  <a:latin typeface="Alexandria" pitchFamily="34" charset="0"/>
                  <a:ea typeface="Alexandria" pitchFamily="34" charset="-122"/>
                  <a:cs typeface="Alexandria" pitchFamily="34" charset="-120"/>
                </a:rPr>
                <a:t>الدوافع الشخصية للفرد</a:t>
              </a:r>
              <a:endParaRPr lang="en-US" sz="1600" dirty="0"/>
            </a:p>
          </p:txBody>
        </p:sp>
        <p:sp>
          <p:nvSpPr>
            <p:cNvPr id="17" name="Text 9"/>
            <p:cNvSpPr/>
            <p:nvPr/>
          </p:nvSpPr>
          <p:spPr>
            <a:xfrm>
              <a:off x="10308074" y="4969312"/>
              <a:ext cx="3536156" cy="317540"/>
            </a:xfrm>
            <a:prstGeom prst="rect">
              <a:avLst/>
            </a:prstGeom>
            <a:noFill/>
            <a:ln/>
          </p:spPr>
          <p:txBody>
            <a:bodyPr wrap="none" lIns="0" tIns="0" rIns="0" bIns="0" rtlCol="0" anchor="t"/>
            <a:lstStyle/>
            <a:p>
              <a:pPr marL="342900" indent="-342900" algn="just" rtl="1">
                <a:lnSpc>
                  <a:spcPts val="2500"/>
                </a:lnSpc>
                <a:buSzPct val="100000"/>
                <a:buChar char="•"/>
              </a:pPr>
              <a:r>
                <a:rPr lang="en-US" sz="1600" dirty="0">
                  <a:solidFill>
                    <a:srgbClr val="49495A"/>
                  </a:solidFill>
                  <a:latin typeface="Alexandria" pitchFamily="34" charset="0"/>
                  <a:ea typeface="Alexandria" pitchFamily="34" charset="-122"/>
                  <a:cs typeface="Alexandria" pitchFamily="34" charset="-120"/>
                </a:rPr>
                <a:t>أهمية العمل الجماعي</a:t>
              </a:r>
              <a:endParaRPr lang="en-US" sz="1600" dirty="0"/>
            </a:p>
          </p:txBody>
        </p:sp>
        <p:sp>
          <p:nvSpPr>
            <p:cNvPr id="18" name="Text 10"/>
            <p:cNvSpPr/>
            <p:nvPr/>
          </p:nvSpPr>
          <p:spPr>
            <a:xfrm>
              <a:off x="10308074" y="5356265"/>
              <a:ext cx="3536156" cy="317540"/>
            </a:xfrm>
            <a:prstGeom prst="rect">
              <a:avLst/>
            </a:prstGeom>
            <a:noFill/>
            <a:ln/>
          </p:spPr>
          <p:txBody>
            <a:bodyPr wrap="none" lIns="0" tIns="0" rIns="0" bIns="0" rtlCol="0" anchor="t"/>
            <a:lstStyle/>
            <a:p>
              <a:pPr marL="342900" indent="-342900" algn="just" rtl="1">
                <a:lnSpc>
                  <a:spcPts val="2500"/>
                </a:lnSpc>
                <a:buSzPct val="100000"/>
                <a:buChar char="•"/>
              </a:pPr>
              <a:r>
                <a:rPr lang="en-US" sz="1600" dirty="0">
                  <a:solidFill>
                    <a:srgbClr val="49495A"/>
                  </a:solidFill>
                  <a:latin typeface="Alexandria" pitchFamily="34" charset="0"/>
                  <a:ea typeface="Alexandria" pitchFamily="34" charset="-122"/>
                  <a:cs typeface="Alexandria" pitchFamily="34" charset="-120"/>
                </a:rPr>
                <a:t>المبادرات الفردية</a:t>
              </a:r>
              <a:endParaRPr lang="en-US" sz="1600" dirty="0"/>
            </a:p>
          </p:txBody>
        </p:sp>
        <p:sp>
          <p:nvSpPr>
            <p:cNvPr id="19" name="Text 11"/>
            <p:cNvSpPr/>
            <p:nvPr/>
          </p:nvSpPr>
          <p:spPr>
            <a:xfrm>
              <a:off x="10308074" y="5743218"/>
              <a:ext cx="3536156" cy="317540"/>
            </a:xfrm>
            <a:prstGeom prst="rect">
              <a:avLst/>
            </a:prstGeom>
            <a:noFill/>
            <a:ln/>
          </p:spPr>
          <p:txBody>
            <a:bodyPr wrap="none" lIns="0" tIns="0" rIns="0" bIns="0" rtlCol="0" anchor="t"/>
            <a:lstStyle/>
            <a:p>
              <a:pPr marL="342900" indent="-342900" algn="just" rtl="1">
                <a:lnSpc>
                  <a:spcPts val="2500"/>
                </a:lnSpc>
                <a:buSzPct val="100000"/>
                <a:buChar char="•"/>
              </a:pPr>
              <a:r>
                <a:rPr lang="en-US" sz="1600" dirty="0">
                  <a:solidFill>
                    <a:srgbClr val="49495A"/>
                  </a:solidFill>
                  <a:latin typeface="Alexandria" pitchFamily="34" charset="0"/>
                  <a:ea typeface="Alexandria" pitchFamily="34" charset="-122"/>
                  <a:cs typeface="Alexandria" pitchFamily="34" charset="-120"/>
                </a:rPr>
                <a:t>الصراعات داخل التنظيم</a:t>
              </a:r>
              <a:endParaRPr lang="en-US" sz="1600" dirty="0"/>
            </a:p>
          </p:txBody>
        </p:sp>
      </p:grpSp>
    </p:spTree>
    <p:extLst>
      <p:ext uri="{BB962C8B-B14F-4D97-AF65-F5344CB8AC3E}">
        <p14:creationId xmlns:p14="http://schemas.microsoft.com/office/powerpoint/2010/main" val="2911228675"/>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CA3F01B-E0A3-2D9F-4BC2-17CAB3A5ABFD}"/>
            </a:ext>
          </a:extLst>
        </p:cNvPr>
        <p:cNvGrpSpPr/>
        <p:nvPr/>
      </p:nvGrpSpPr>
      <p:grpSpPr>
        <a:xfrm>
          <a:off x="0" y="0"/>
          <a:ext cx="0" cy="0"/>
          <a:chOff x="0" y="0"/>
          <a:chExt cx="0" cy="0"/>
        </a:xfrm>
      </p:grpSpPr>
      <p:sp>
        <p:nvSpPr>
          <p:cNvPr id="29" name="Rectangle 28">
            <a:extLst>
              <a:ext uri="{FF2B5EF4-FFF2-40B4-BE49-F238E27FC236}">
                <a16:creationId xmlns:a16="http://schemas.microsoft.com/office/drawing/2014/main" id="{271D53D7-07D5-3B7E-8377-B18DA4955F80}"/>
              </a:ext>
            </a:extLst>
          </p:cNvPr>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8" name="Graphic 21">
            <a:extLst>
              <a:ext uri="{FF2B5EF4-FFF2-40B4-BE49-F238E27FC236}">
                <a16:creationId xmlns:a16="http://schemas.microsoft.com/office/drawing/2014/main" id="{B76A0AF7-6713-A45D-106D-DE6498C6D9B2}"/>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pic>
        <p:nvPicPr>
          <p:cNvPr id="2" name="Picture 1">
            <a:extLst>
              <a:ext uri="{FF2B5EF4-FFF2-40B4-BE49-F238E27FC236}">
                <a16:creationId xmlns:a16="http://schemas.microsoft.com/office/drawing/2014/main" id="{FFEE4E60-FBF8-AA23-BA90-901EB2BD1D99}"/>
              </a:ext>
            </a:extLst>
          </p:cNvPr>
          <p:cNvPicPr>
            <a:picLocks noChangeAspect="1"/>
          </p:cNvPicPr>
          <p:nvPr/>
        </p:nvPicPr>
        <p:blipFill>
          <a:blip r:embed="rId3"/>
          <a:stretch>
            <a:fillRect/>
          </a:stretch>
        </p:blipFill>
        <p:spPr>
          <a:xfrm>
            <a:off x="0" y="997044"/>
            <a:ext cx="12192000" cy="708334"/>
          </a:xfrm>
          <a:prstGeom prst="rect">
            <a:avLst/>
          </a:prstGeom>
        </p:spPr>
      </p:pic>
      <p:grpSp>
        <p:nvGrpSpPr>
          <p:cNvPr id="15" name="Group 14">
            <a:extLst>
              <a:ext uri="{FF2B5EF4-FFF2-40B4-BE49-F238E27FC236}">
                <a16:creationId xmlns:a16="http://schemas.microsoft.com/office/drawing/2014/main" id="{8ABF30BA-B46E-9D6B-DA82-DD6E479B74F4}"/>
              </a:ext>
            </a:extLst>
          </p:cNvPr>
          <p:cNvGrpSpPr/>
          <p:nvPr/>
        </p:nvGrpSpPr>
        <p:grpSpPr>
          <a:xfrm>
            <a:off x="724829" y="1806498"/>
            <a:ext cx="11318488" cy="4783873"/>
            <a:chOff x="672465" y="2651046"/>
            <a:chExt cx="13285470" cy="5101828"/>
          </a:xfrm>
        </p:grpSpPr>
        <p:sp>
          <p:nvSpPr>
            <p:cNvPr id="3" name="Text 0"/>
            <p:cNvSpPr/>
            <p:nvPr/>
          </p:nvSpPr>
          <p:spPr>
            <a:xfrm>
              <a:off x="9236750" y="2651046"/>
              <a:ext cx="4698325" cy="543163"/>
            </a:xfrm>
            <a:prstGeom prst="rect">
              <a:avLst/>
            </a:prstGeom>
            <a:noFill/>
            <a:ln/>
          </p:spPr>
          <p:txBody>
            <a:bodyPr wrap="none" lIns="0" tIns="0" rIns="0" bIns="0" rtlCol="0" anchor="t"/>
            <a:lstStyle/>
            <a:p>
              <a:pPr marL="0" indent="0" algn="r" rtl="1">
                <a:lnSpc>
                  <a:spcPts val="4250"/>
                </a:lnSpc>
                <a:buNone/>
              </a:pPr>
              <a:r>
                <a:rPr lang="en-US" sz="2800" b="1" dirty="0">
                  <a:solidFill>
                    <a:srgbClr val="403CCF"/>
                  </a:solidFill>
                  <a:latin typeface="Alexandria" pitchFamily="34" charset="0"/>
                  <a:ea typeface="Alexandria" pitchFamily="34" charset="-122"/>
                  <a:cs typeface="Alexandria" pitchFamily="34" charset="-120"/>
                </a:rPr>
                <a:t>نظرية العلاقات الإنسانية</a:t>
              </a:r>
              <a:endParaRPr lang="en-US" sz="2800" b="1" dirty="0"/>
            </a:p>
          </p:txBody>
        </p:sp>
        <p:sp>
          <p:nvSpPr>
            <p:cNvPr id="5" name="Shape 2"/>
            <p:cNvSpPr/>
            <p:nvPr/>
          </p:nvSpPr>
          <p:spPr>
            <a:xfrm>
              <a:off x="7303770" y="3928586"/>
              <a:ext cx="22860" cy="3824288"/>
            </a:xfrm>
            <a:prstGeom prst="roundRect">
              <a:avLst>
                <a:gd name="adj" fmla="val 114072"/>
              </a:avLst>
            </a:prstGeom>
            <a:solidFill>
              <a:srgbClr val="D0CED9"/>
            </a:solidFill>
            <a:ln/>
          </p:spPr>
          <p:txBody>
            <a:bodyPr/>
            <a:lstStyle/>
            <a:p>
              <a:endParaRPr lang="en-US" sz="1600"/>
            </a:p>
          </p:txBody>
        </p:sp>
        <p:sp>
          <p:nvSpPr>
            <p:cNvPr id="6" name="Shape 3"/>
            <p:cNvSpPr/>
            <p:nvPr/>
          </p:nvSpPr>
          <p:spPr>
            <a:xfrm>
              <a:off x="7338060" y="3928586"/>
              <a:ext cx="6619875" cy="1042988"/>
            </a:xfrm>
            <a:prstGeom prst="rect">
              <a:avLst/>
            </a:prstGeom>
            <a:solidFill>
              <a:srgbClr val="EAE8F3"/>
            </a:solidFill>
            <a:ln/>
          </p:spPr>
          <p:txBody>
            <a:bodyPr/>
            <a:lstStyle/>
            <a:p>
              <a:endParaRPr lang="en-US" sz="1600"/>
            </a:p>
          </p:txBody>
        </p:sp>
        <p:sp>
          <p:nvSpPr>
            <p:cNvPr id="7" name="Text 4"/>
            <p:cNvSpPr/>
            <p:nvPr/>
          </p:nvSpPr>
          <p:spPr>
            <a:xfrm>
              <a:off x="7511891" y="4102418"/>
              <a:ext cx="2956441" cy="271582"/>
            </a:xfrm>
            <a:prstGeom prst="rect">
              <a:avLst/>
            </a:prstGeom>
            <a:noFill/>
            <a:ln/>
          </p:spPr>
          <p:txBody>
            <a:bodyPr wrap="none" lIns="0" tIns="0" rIns="0" bIns="0" rtlCol="0" anchor="t"/>
            <a:lstStyle/>
            <a:p>
              <a:pPr marL="0" indent="0" algn="l" rtl="1">
                <a:lnSpc>
                  <a:spcPts val="2100"/>
                </a:lnSpc>
                <a:buNone/>
              </a:pPr>
              <a:r>
                <a:rPr lang="en-US" sz="1600" dirty="0">
                  <a:solidFill>
                    <a:srgbClr val="49495A"/>
                  </a:solidFill>
                  <a:latin typeface="Alexandria" pitchFamily="34" charset="0"/>
                  <a:ea typeface="Alexandria" pitchFamily="34" charset="-122"/>
                  <a:cs typeface="Alexandria" pitchFamily="34" charset="-120"/>
                </a:rPr>
                <a:t>العوامل الاجتماعية والعاطفية</a:t>
              </a:r>
              <a:endParaRPr lang="en-US" sz="1600" dirty="0"/>
            </a:p>
          </p:txBody>
        </p:sp>
        <p:sp>
          <p:nvSpPr>
            <p:cNvPr id="9" name="Text 5"/>
            <p:cNvSpPr/>
            <p:nvPr/>
          </p:nvSpPr>
          <p:spPr>
            <a:xfrm>
              <a:off x="7511891" y="4478298"/>
              <a:ext cx="6272213" cy="278130"/>
            </a:xfrm>
            <a:prstGeom prst="rect">
              <a:avLst/>
            </a:prstGeom>
            <a:noFill/>
            <a:ln/>
          </p:spPr>
          <p:txBody>
            <a:bodyPr wrap="none" lIns="0" tIns="0" rIns="0" bIns="0" rtlCol="0" anchor="t"/>
            <a:lstStyle/>
            <a:p>
              <a:pPr marL="0" indent="0" algn="l" rtl="1">
                <a:lnSpc>
                  <a:spcPts val="2150"/>
                </a:lnSpc>
                <a:buNone/>
              </a:pPr>
              <a:r>
                <a:rPr lang="en-US" sz="1600" dirty="0">
                  <a:solidFill>
                    <a:srgbClr val="49495A"/>
                  </a:solidFill>
                  <a:latin typeface="Alexandria" pitchFamily="34" charset="0"/>
                  <a:ea typeface="Alexandria" pitchFamily="34" charset="-122"/>
                  <a:cs typeface="Alexandria" pitchFamily="34" charset="-120"/>
                </a:rPr>
                <a:t>تؤثر في أداء الموظفين ورضاهم الوظيفي وإنتاجيتهم</a:t>
              </a:r>
              <a:endParaRPr lang="en-US" sz="1600" dirty="0"/>
            </a:p>
          </p:txBody>
        </p:sp>
        <p:sp>
          <p:nvSpPr>
            <p:cNvPr id="10" name="Shape 6"/>
            <p:cNvSpPr/>
            <p:nvPr/>
          </p:nvSpPr>
          <p:spPr>
            <a:xfrm>
              <a:off x="672465" y="5319236"/>
              <a:ext cx="6619875" cy="1042988"/>
            </a:xfrm>
            <a:prstGeom prst="roundRect">
              <a:avLst>
                <a:gd name="adj" fmla="val 2500"/>
              </a:avLst>
            </a:prstGeom>
            <a:solidFill>
              <a:srgbClr val="EAE8F3"/>
            </a:solidFill>
            <a:ln/>
          </p:spPr>
          <p:txBody>
            <a:bodyPr/>
            <a:lstStyle/>
            <a:p>
              <a:endParaRPr lang="en-US" sz="1600"/>
            </a:p>
          </p:txBody>
        </p:sp>
        <p:sp>
          <p:nvSpPr>
            <p:cNvPr id="11" name="Text 7"/>
            <p:cNvSpPr/>
            <p:nvPr/>
          </p:nvSpPr>
          <p:spPr>
            <a:xfrm>
              <a:off x="4528423" y="5493068"/>
              <a:ext cx="2590086" cy="271582"/>
            </a:xfrm>
            <a:prstGeom prst="rect">
              <a:avLst/>
            </a:prstGeom>
            <a:noFill/>
            <a:ln/>
          </p:spPr>
          <p:txBody>
            <a:bodyPr wrap="none" lIns="0" tIns="0" rIns="0" bIns="0" rtlCol="0" anchor="t"/>
            <a:lstStyle/>
            <a:p>
              <a:pPr marL="0" indent="0" algn="r" rtl="1">
                <a:lnSpc>
                  <a:spcPts val="2100"/>
                </a:lnSpc>
                <a:buNone/>
              </a:pPr>
              <a:r>
                <a:rPr lang="en-US" sz="1600" dirty="0">
                  <a:solidFill>
                    <a:srgbClr val="49495A"/>
                  </a:solidFill>
                  <a:latin typeface="Alexandria" pitchFamily="34" charset="0"/>
                  <a:ea typeface="Alexandria" pitchFamily="34" charset="-122"/>
                  <a:cs typeface="Alexandria" pitchFamily="34" charset="-120"/>
                </a:rPr>
                <a:t>العلاقات الودية والمتعاونة</a:t>
              </a:r>
              <a:endParaRPr lang="en-US" sz="1600" dirty="0"/>
            </a:p>
          </p:txBody>
        </p:sp>
        <p:sp>
          <p:nvSpPr>
            <p:cNvPr id="12" name="Text 8"/>
            <p:cNvSpPr/>
            <p:nvPr/>
          </p:nvSpPr>
          <p:spPr>
            <a:xfrm>
              <a:off x="846296" y="5868948"/>
              <a:ext cx="6272213" cy="278130"/>
            </a:xfrm>
            <a:prstGeom prst="rect">
              <a:avLst/>
            </a:prstGeom>
            <a:noFill/>
            <a:ln/>
          </p:spPr>
          <p:txBody>
            <a:bodyPr wrap="none" lIns="0" tIns="0" rIns="0" bIns="0" rtlCol="0" anchor="t"/>
            <a:lstStyle/>
            <a:p>
              <a:pPr marL="0" indent="0" algn="r" rtl="1">
                <a:lnSpc>
                  <a:spcPts val="2150"/>
                </a:lnSpc>
                <a:buNone/>
              </a:pPr>
              <a:r>
                <a:rPr lang="en-US" sz="1600" dirty="0">
                  <a:solidFill>
                    <a:srgbClr val="49495A"/>
                  </a:solidFill>
                  <a:latin typeface="Alexandria" pitchFamily="34" charset="0"/>
                  <a:ea typeface="Alexandria" pitchFamily="34" charset="-122"/>
                  <a:cs typeface="Alexandria" pitchFamily="34" charset="-120"/>
                </a:rPr>
                <a:t>عنصر أساسي لتعزيز الأداء والرفاهية في المنظمة</a:t>
              </a:r>
              <a:endParaRPr lang="en-US" sz="1600" dirty="0"/>
            </a:p>
          </p:txBody>
        </p:sp>
        <p:sp>
          <p:nvSpPr>
            <p:cNvPr id="13" name="Shape 9"/>
            <p:cNvSpPr/>
            <p:nvPr/>
          </p:nvSpPr>
          <p:spPr>
            <a:xfrm>
              <a:off x="7338060" y="6709886"/>
              <a:ext cx="6619875" cy="1042988"/>
            </a:xfrm>
            <a:prstGeom prst="rect">
              <a:avLst/>
            </a:prstGeom>
            <a:solidFill>
              <a:srgbClr val="EAE8F3"/>
            </a:solidFill>
            <a:ln/>
          </p:spPr>
          <p:txBody>
            <a:bodyPr/>
            <a:lstStyle/>
            <a:p>
              <a:endParaRPr lang="en-US" sz="1600"/>
            </a:p>
          </p:txBody>
        </p:sp>
        <p:sp>
          <p:nvSpPr>
            <p:cNvPr id="14" name="Text 10"/>
            <p:cNvSpPr/>
            <p:nvPr/>
          </p:nvSpPr>
          <p:spPr>
            <a:xfrm>
              <a:off x="7511891" y="6883718"/>
              <a:ext cx="2301835" cy="271582"/>
            </a:xfrm>
            <a:prstGeom prst="rect">
              <a:avLst/>
            </a:prstGeom>
            <a:noFill/>
            <a:ln/>
          </p:spPr>
          <p:txBody>
            <a:bodyPr wrap="none" lIns="0" tIns="0" rIns="0" bIns="0" rtlCol="0" anchor="t"/>
            <a:lstStyle/>
            <a:p>
              <a:pPr marL="0" indent="0" algn="l" rtl="1">
                <a:lnSpc>
                  <a:spcPts val="2100"/>
                </a:lnSpc>
                <a:buNone/>
              </a:pPr>
              <a:r>
                <a:rPr lang="en-US" sz="1600" dirty="0">
                  <a:solidFill>
                    <a:srgbClr val="49495A"/>
                  </a:solidFill>
                  <a:latin typeface="Alexandria" pitchFamily="34" charset="0"/>
                  <a:ea typeface="Alexandria" pitchFamily="34" charset="-122"/>
                  <a:cs typeface="Alexandria" pitchFamily="34" charset="-120"/>
                </a:rPr>
                <a:t>التواصل الجيد والمفتوح</a:t>
              </a:r>
              <a:endParaRPr lang="en-US" sz="1600" dirty="0"/>
            </a:p>
          </p:txBody>
        </p:sp>
        <p:sp>
          <p:nvSpPr>
            <p:cNvPr id="16" name="Text 11"/>
            <p:cNvSpPr/>
            <p:nvPr/>
          </p:nvSpPr>
          <p:spPr>
            <a:xfrm>
              <a:off x="7511891" y="7259598"/>
              <a:ext cx="6272213" cy="278130"/>
            </a:xfrm>
            <a:prstGeom prst="rect">
              <a:avLst/>
            </a:prstGeom>
            <a:noFill/>
            <a:ln/>
          </p:spPr>
          <p:txBody>
            <a:bodyPr wrap="none" lIns="0" tIns="0" rIns="0" bIns="0" rtlCol="0" anchor="t"/>
            <a:lstStyle/>
            <a:p>
              <a:pPr marL="0" indent="0" algn="l" rtl="1">
                <a:lnSpc>
                  <a:spcPts val="2150"/>
                </a:lnSpc>
                <a:buNone/>
              </a:pPr>
              <a:r>
                <a:rPr lang="en-US" sz="1600" dirty="0">
                  <a:solidFill>
                    <a:srgbClr val="49495A"/>
                  </a:solidFill>
                  <a:latin typeface="Alexandria" pitchFamily="34" charset="0"/>
                  <a:ea typeface="Alexandria" pitchFamily="34" charset="-122"/>
                  <a:cs typeface="Alexandria" pitchFamily="34" charset="-120"/>
                </a:rPr>
                <a:t>يسهم في بناء الثقة وتعزيز التعاون وحل المشكلات بشكل فعال</a:t>
              </a:r>
              <a:endParaRPr lang="en-US" sz="1600" dirty="0"/>
            </a:p>
          </p:txBody>
        </p:sp>
      </p:grpSp>
      <p:sp>
        <p:nvSpPr>
          <p:cNvPr id="17" name="TextBox 16">
            <a:extLst>
              <a:ext uri="{FF2B5EF4-FFF2-40B4-BE49-F238E27FC236}">
                <a16:creationId xmlns:a16="http://schemas.microsoft.com/office/drawing/2014/main" id="{4758EAA5-6579-A2FE-A2D8-DC3BF1431A41}"/>
              </a:ext>
            </a:extLst>
          </p:cNvPr>
          <p:cNvSpPr txBox="1"/>
          <p:nvPr/>
        </p:nvSpPr>
        <p:spPr>
          <a:xfrm>
            <a:off x="585360" y="2397512"/>
            <a:ext cx="11309863" cy="646139"/>
          </a:xfrm>
          <a:prstGeom prst="rect">
            <a:avLst/>
          </a:prstGeom>
          <a:noFill/>
        </p:spPr>
        <p:txBody>
          <a:bodyPr wrap="square" rtlCol="0">
            <a:spAutoFit/>
          </a:bodyPr>
          <a:lstStyle/>
          <a:p>
            <a:pPr algn="just" rtl="1">
              <a:lnSpc>
                <a:spcPts val="2150"/>
              </a:lnSpc>
            </a:pPr>
            <a:r>
              <a:rPr lang="en-US">
                <a:solidFill>
                  <a:srgbClr val="49495A"/>
                </a:solidFill>
                <a:latin typeface="Alexandria" pitchFamily="34" charset="0"/>
                <a:ea typeface="Alexandria" pitchFamily="34" charset="-122"/>
                <a:cs typeface="Alexandria" pitchFamily="34" charset="-120"/>
              </a:rPr>
              <a:t>أحد النهج النظرية التي تركز على العلاقات البشرية والتفاعلات الاجتماعية في سياق المنظمات. تعتبر جزءًا من المدرسة الإنسانية في الإدارة.</a:t>
            </a:r>
            <a:endParaRPr lang="en-US" dirty="0"/>
          </a:p>
        </p:txBody>
      </p:sp>
    </p:spTree>
    <p:extLst>
      <p:ext uri="{BB962C8B-B14F-4D97-AF65-F5344CB8AC3E}">
        <p14:creationId xmlns:p14="http://schemas.microsoft.com/office/powerpoint/2010/main" val="2917433937"/>
      </p:ext>
    </p:extLst>
  </p:cSld>
  <p:clrMapOvr>
    <a:masterClrMapping/>
  </p:clrMapOvr>
  <p:transition spd="slow">
    <p:comb/>
  </p:transition>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69A1B6F-11AA-6245-DD51-0AA40C610E64}"/>
            </a:ext>
          </a:extLst>
        </p:cNvPr>
        <p:cNvGrpSpPr/>
        <p:nvPr/>
      </p:nvGrpSpPr>
      <p:grpSpPr>
        <a:xfrm>
          <a:off x="0" y="0"/>
          <a:ext cx="0" cy="0"/>
          <a:chOff x="0" y="0"/>
          <a:chExt cx="0" cy="0"/>
        </a:xfrm>
      </p:grpSpPr>
      <p:sp>
        <p:nvSpPr>
          <p:cNvPr id="29" name="Rectangle 28">
            <a:extLst>
              <a:ext uri="{FF2B5EF4-FFF2-40B4-BE49-F238E27FC236}">
                <a16:creationId xmlns:a16="http://schemas.microsoft.com/office/drawing/2014/main" id="{C2D2E975-C883-A60F-8174-FA83D8A00C3E}"/>
              </a:ext>
            </a:extLst>
          </p:cNvPr>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8" name="Graphic 21">
            <a:extLst>
              <a:ext uri="{FF2B5EF4-FFF2-40B4-BE49-F238E27FC236}">
                <a16:creationId xmlns:a16="http://schemas.microsoft.com/office/drawing/2014/main" id="{EF3E4762-187B-7536-E1D1-83EB5E1135CF}"/>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pic>
        <p:nvPicPr>
          <p:cNvPr id="2" name="Picture 1">
            <a:extLst>
              <a:ext uri="{FF2B5EF4-FFF2-40B4-BE49-F238E27FC236}">
                <a16:creationId xmlns:a16="http://schemas.microsoft.com/office/drawing/2014/main" id="{D7B83A3D-C7A1-BE70-A485-C7EC8C8FEEF6}"/>
              </a:ext>
            </a:extLst>
          </p:cNvPr>
          <p:cNvPicPr>
            <a:picLocks noChangeAspect="1"/>
          </p:cNvPicPr>
          <p:nvPr/>
        </p:nvPicPr>
        <p:blipFill>
          <a:blip r:embed="rId3"/>
          <a:stretch>
            <a:fillRect/>
          </a:stretch>
        </p:blipFill>
        <p:spPr>
          <a:xfrm>
            <a:off x="0" y="1045922"/>
            <a:ext cx="12192000" cy="756310"/>
          </a:xfrm>
          <a:prstGeom prst="rect">
            <a:avLst/>
          </a:prstGeom>
        </p:spPr>
      </p:pic>
      <p:grpSp>
        <p:nvGrpSpPr>
          <p:cNvPr id="17" name="Group 16">
            <a:extLst>
              <a:ext uri="{FF2B5EF4-FFF2-40B4-BE49-F238E27FC236}">
                <a16:creationId xmlns:a16="http://schemas.microsoft.com/office/drawing/2014/main" id="{BD890ABF-A8CA-5434-4CA2-8011041ACF7A}"/>
              </a:ext>
            </a:extLst>
          </p:cNvPr>
          <p:cNvGrpSpPr/>
          <p:nvPr/>
        </p:nvGrpSpPr>
        <p:grpSpPr>
          <a:xfrm>
            <a:off x="356839" y="2122265"/>
            <a:ext cx="11641874" cy="4234835"/>
            <a:chOff x="793790" y="3439001"/>
            <a:chExt cx="13042821" cy="3832384"/>
          </a:xfrm>
        </p:grpSpPr>
        <p:sp>
          <p:nvSpPr>
            <p:cNvPr id="3" name="Text 0"/>
            <p:cNvSpPr/>
            <p:nvPr/>
          </p:nvSpPr>
          <p:spPr>
            <a:xfrm>
              <a:off x="6970990" y="3439001"/>
              <a:ext cx="6865620" cy="620078"/>
            </a:xfrm>
            <a:prstGeom prst="rect">
              <a:avLst/>
            </a:prstGeom>
            <a:noFill/>
            <a:ln/>
          </p:spPr>
          <p:txBody>
            <a:bodyPr wrap="none" lIns="0" tIns="0" rIns="0" bIns="0" rtlCol="0" anchor="t"/>
            <a:lstStyle/>
            <a:p>
              <a:pPr marL="0" indent="0" algn="just" rtl="1">
                <a:lnSpc>
                  <a:spcPts val="4850"/>
                </a:lnSpc>
                <a:buNone/>
              </a:pPr>
              <a:r>
                <a:rPr lang="en-US" sz="3900" dirty="0">
                  <a:solidFill>
                    <a:srgbClr val="403CCF"/>
                  </a:solidFill>
                  <a:latin typeface="Alexandria" pitchFamily="34" charset="0"/>
                  <a:ea typeface="Alexandria" pitchFamily="34" charset="-122"/>
                  <a:cs typeface="Alexandria" pitchFamily="34" charset="-120"/>
                </a:rPr>
                <a:t>قواعد نظرية العلاقات الإنسانية</a:t>
              </a:r>
              <a:endParaRPr lang="en-US" sz="3900" dirty="0"/>
            </a:p>
          </p:txBody>
        </p:sp>
        <p:sp>
          <p:nvSpPr>
            <p:cNvPr id="4" name="Shape 1"/>
            <p:cNvSpPr/>
            <p:nvPr/>
          </p:nvSpPr>
          <p:spPr>
            <a:xfrm>
              <a:off x="9621322" y="4356735"/>
              <a:ext cx="4215289" cy="595313"/>
            </a:xfrm>
            <a:prstGeom prst="roundRect">
              <a:avLst>
                <a:gd name="adj" fmla="val 480089"/>
              </a:avLst>
            </a:prstGeom>
            <a:solidFill>
              <a:srgbClr val="EAE8F3"/>
            </a:solidFill>
            <a:ln/>
          </p:spPr>
          <p:txBody>
            <a:bodyPr/>
            <a:lstStyle/>
            <a:p>
              <a:pPr algn="just"/>
              <a:endParaRPr lang="en-US"/>
            </a:p>
          </p:txBody>
        </p:sp>
        <p:sp>
          <p:nvSpPr>
            <p:cNvPr id="5" name="Text 2"/>
            <p:cNvSpPr/>
            <p:nvPr/>
          </p:nvSpPr>
          <p:spPr>
            <a:xfrm>
              <a:off x="11580138" y="4468297"/>
              <a:ext cx="297656" cy="372070"/>
            </a:xfrm>
            <a:prstGeom prst="rect">
              <a:avLst/>
            </a:prstGeom>
            <a:noFill/>
            <a:ln/>
          </p:spPr>
          <p:txBody>
            <a:bodyPr wrap="none" lIns="0" tIns="0" rIns="0" bIns="0" rtlCol="0" anchor="t"/>
            <a:lstStyle/>
            <a:p>
              <a:pPr marL="0" indent="0" algn="just" rtl="1">
                <a:lnSpc>
                  <a:spcPts val="2300"/>
                </a:lnSpc>
                <a:buNone/>
              </a:pPr>
              <a:r>
                <a:rPr lang="en-US" sz="2300" dirty="0">
                  <a:solidFill>
                    <a:srgbClr val="49495A"/>
                  </a:solidFill>
                  <a:latin typeface="Alexandria" pitchFamily="34" charset="0"/>
                  <a:ea typeface="Alexandria" pitchFamily="34" charset="-122"/>
                  <a:cs typeface="Alexandria" pitchFamily="34" charset="-120"/>
                </a:rPr>
                <a:t>1</a:t>
              </a:r>
              <a:endParaRPr lang="en-US" sz="2300" dirty="0"/>
            </a:p>
          </p:txBody>
        </p:sp>
        <p:sp>
          <p:nvSpPr>
            <p:cNvPr id="6" name="Text 3"/>
            <p:cNvSpPr/>
            <p:nvPr/>
          </p:nvSpPr>
          <p:spPr>
            <a:xfrm>
              <a:off x="11157347" y="5150406"/>
              <a:ext cx="2480905" cy="310158"/>
            </a:xfrm>
            <a:prstGeom prst="rect">
              <a:avLst/>
            </a:prstGeom>
            <a:noFill/>
            <a:ln/>
          </p:spPr>
          <p:txBody>
            <a:bodyPr wrap="none" lIns="0" tIns="0" rIns="0" bIns="0" rtlCol="0" anchor="t"/>
            <a:lstStyle/>
            <a:p>
              <a:pPr marL="0" indent="0" algn="just" rtl="1">
                <a:lnSpc>
                  <a:spcPts val="2400"/>
                </a:lnSpc>
                <a:buNone/>
              </a:pPr>
              <a:r>
                <a:rPr lang="en-US" sz="1950" dirty="0">
                  <a:solidFill>
                    <a:srgbClr val="49495A"/>
                  </a:solidFill>
                  <a:latin typeface="Alexandria" pitchFamily="34" charset="0"/>
                  <a:ea typeface="Alexandria" pitchFamily="34" charset="-122"/>
                  <a:cs typeface="Alexandria" pitchFamily="34" charset="-120"/>
                </a:rPr>
                <a:t>المشاركة في القرارات</a:t>
              </a:r>
              <a:endParaRPr lang="en-US" sz="1950" dirty="0"/>
            </a:p>
          </p:txBody>
        </p:sp>
        <p:sp>
          <p:nvSpPr>
            <p:cNvPr id="7" name="Text 4"/>
            <p:cNvSpPr/>
            <p:nvPr/>
          </p:nvSpPr>
          <p:spPr>
            <a:xfrm>
              <a:off x="9819680" y="5579626"/>
              <a:ext cx="3818573" cy="635079"/>
            </a:xfrm>
            <a:prstGeom prst="rect">
              <a:avLst/>
            </a:prstGeom>
            <a:noFill/>
            <a:ln/>
          </p:spPr>
          <p:txBody>
            <a:bodyPr wrap="square" lIns="0" tIns="0" rIns="0" bIns="0" rtlCol="0" anchor="t"/>
            <a:lstStyle/>
            <a:p>
              <a:pPr marL="0" indent="0" algn="just" rtl="1">
                <a:lnSpc>
                  <a:spcPts val="2500"/>
                </a:lnSpc>
                <a:buNone/>
              </a:pPr>
              <a:r>
                <a:rPr lang="en-US" sz="1550" dirty="0">
                  <a:solidFill>
                    <a:srgbClr val="49495A"/>
                  </a:solidFill>
                  <a:latin typeface="Alexandria" pitchFamily="34" charset="0"/>
                  <a:ea typeface="Alexandria" pitchFamily="34" charset="-122"/>
                  <a:cs typeface="Alexandria" pitchFamily="34" charset="-120"/>
                </a:rPr>
                <a:t>تشجيع العاملين على المشاركة في القرارات الإدارية</a:t>
              </a:r>
              <a:endParaRPr lang="en-US" sz="1550" dirty="0"/>
            </a:p>
          </p:txBody>
        </p:sp>
        <p:sp>
          <p:nvSpPr>
            <p:cNvPr id="9" name="Shape 5"/>
            <p:cNvSpPr/>
            <p:nvPr/>
          </p:nvSpPr>
          <p:spPr>
            <a:xfrm>
              <a:off x="5207556" y="4356735"/>
              <a:ext cx="4215408" cy="595313"/>
            </a:xfrm>
            <a:prstGeom prst="roundRect">
              <a:avLst>
                <a:gd name="adj" fmla="val 480089"/>
              </a:avLst>
            </a:prstGeom>
            <a:solidFill>
              <a:srgbClr val="EAE8F3"/>
            </a:solidFill>
            <a:ln/>
          </p:spPr>
          <p:txBody>
            <a:bodyPr/>
            <a:lstStyle/>
            <a:p>
              <a:pPr algn="just"/>
              <a:endParaRPr lang="en-US"/>
            </a:p>
          </p:txBody>
        </p:sp>
        <p:sp>
          <p:nvSpPr>
            <p:cNvPr id="10" name="Text 6"/>
            <p:cNvSpPr/>
            <p:nvPr/>
          </p:nvSpPr>
          <p:spPr>
            <a:xfrm>
              <a:off x="7166491" y="4468297"/>
              <a:ext cx="297656" cy="372070"/>
            </a:xfrm>
            <a:prstGeom prst="rect">
              <a:avLst/>
            </a:prstGeom>
            <a:noFill/>
            <a:ln/>
          </p:spPr>
          <p:txBody>
            <a:bodyPr wrap="none" lIns="0" tIns="0" rIns="0" bIns="0" rtlCol="0" anchor="t"/>
            <a:lstStyle/>
            <a:p>
              <a:pPr marL="0" indent="0" algn="just" rtl="1">
                <a:lnSpc>
                  <a:spcPts val="2300"/>
                </a:lnSpc>
                <a:buNone/>
              </a:pPr>
              <a:r>
                <a:rPr lang="en-US" sz="2300" dirty="0">
                  <a:solidFill>
                    <a:srgbClr val="49495A"/>
                  </a:solidFill>
                  <a:latin typeface="Alexandria" pitchFamily="34" charset="0"/>
                  <a:ea typeface="Alexandria" pitchFamily="34" charset="-122"/>
                  <a:cs typeface="Alexandria" pitchFamily="34" charset="-120"/>
                </a:rPr>
                <a:t>2</a:t>
              </a:r>
              <a:endParaRPr lang="en-US" sz="2300" dirty="0"/>
            </a:p>
          </p:txBody>
        </p:sp>
        <p:sp>
          <p:nvSpPr>
            <p:cNvPr id="11" name="Text 7"/>
            <p:cNvSpPr/>
            <p:nvPr/>
          </p:nvSpPr>
          <p:spPr>
            <a:xfrm>
              <a:off x="6743700" y="5150406"/>
              <a:ext cx="2480905" cy="310158"/>
            </a:xfrm>
            <a:prstGeom prst="rect">
              <a:avLst/>
            </a:prstGeom>
            <a:noFill/>
            <a:ln/>
          </p:spPr>
          <p:txBody>
            <a:bodyPr wrap="none" lIns="0" tIns="0" rIns="0" bIns="0" rtlCol="0" anchor="t"/>
            <a:lstStyle/>
            <a:p>
              <a:pPr marL="0" indent="0" algn="just" rtl="1">
                <a:lnSpc>
                  <a:spcPts val="2400"/>
                </a:lnSpc>
                <a:buNone/>
              </a:pPr>
              <a:r>
                <a:rPr lang="en-US" sz="1950" dirty="0">
                  <a:solidFill>
                    <a:srgbClr val="49495A"/>
                  </a:solidFill>
                  <a:latin typeface="Alexandria" pitchFamily="34" charset="0"/>
                  <a:ea typeface="Alexandria" pitchFamily="34" charset="-122"/>
                  <a:cs typeface="Alexandria" pitchFamily="34" charset="-120"/>
                </a:rPr>
                <a:t>إعادة تصميم الوظائف</a:t>
              </a:r>
              <a:endParaRPr lang="en-US" sz="1950" dirty="0"/>
            </a:p>
          </p:txBody>
        </p:sp>
        <p:sp>
          <p:nvSpPr>
            <p:cNvPr id="12" name="Text 8"/>
            <p:cNvSpPr/>
            <p:nvPr/>
          </p:nvSpPr>
          <p:spPr>
            <a:xfrm>
              <a:off x="5405914" y="5579626"/>
              <a:ext cx="3818692" cy="635079"/>
            </a:xfrm>
            <a:prstGeom prst="rect">
              <a:avLst/>
            </a:prstGeom>
            <a:noFill/>
            <a:ln/>
          </p:spPr>
          <p:txBody>
            <a:bodyPr wrap="square" lIns="0" tIns="0" rIns="0" bIns="0" rtlCol="0" anchor="t"/>
            <a:lstStyle/>
            <a:p>
              <a:pPr marL="0" indent="0" algn="just" rtl="1">
                <a:lnSpc>
                  <a:spcPts val="2500"/>
                </a:lnSpc>
                <a:buNone/>
              </a:pPr>
              <a:r>
                <a:rPr lang="en-US" sz="1550" dirty="0">
                  <a:solidFill>
                    <a:srgbClr val="49495A"/>
                  </a:solidFill>
                  <a:latin typeface="Alexandria" pitchFamily="34" charset="0"/>
                  <a:ea typeface="Alexandria" pitchFamily="34" charset="-122"/>
                  <a:cs typeface="Alexandria" pitchFamily="34" charset="-120"/>
                </a:rPr>
                <a:t>توفير قدر أكبر من التحدي لقدرات العاملين والمشاركة في نشاطات المنظمة</a:t>
              </a:r>
              <a:endParaRPr lang="en-US" sz="1550" dirty="0"/>
            </a:p>
          </p:txBody>
        </p:sp>
        <p:sp>
          <p:nvSpPr>
            <p:cNvPr id="13" name="Shape 9"/>
            <p:cNvSpPr/>
            <p:nvPr/>
          </p:nvSpPr>
          <p:spPr>
            <a:xfrm>
              <a:off x="793909" y="4356735"/>
              <a:ext cx="4215289" cy="595313"/>
            </a:xfrm>
            <a:prstGeom prst="roundRect">
              <a:avLst>
                <a:gd name="adj" fmla="val 480089"/>
              </a:avLst>
            </a:prstGeom>
            <a:solidFill>
              <a:srgbClr val="EAE8F3"/>
            </a:solidFill>
            <a:ln/>
          </p:spPr>
          <p:txBody>
            <a:bodyPr/>
            <a:lstStyle/>
            <a:p>
              <a:pPr algn="just"/>
              <a:endParaRPr lang="en-US"/>
            </a:p>
          </p:txBody>
        </p:sp>
        <p:sp>
          <p:nvSpPr>
            <p:cNvPr id="14" name="Text 10"/>
            <p:cNvSpPr/>
            <p:nvPr/>
          </p:nvSpPr>
          <p:spPr>
            <a:xfrm>
              <a:off x="2752725" y="4468297"/>
              <a:ext cx="297656" cy="372070"/>
            </a:xfrm>
            <a:prstGeom prst="rect">
              <a:avLst/>
            </a:prstGeom>
            <a:noFill/>
            <a:ln/>
          </p:spPr>
          <p:txBody>
            <a:bodyPr wrap="none" lIns="0" tIns="0" rIns="0" bIns="0" rtlCol="0" anchor="t"/>
            <a:lstStyle/>
            <a:p>
              <a:pPr marL="0" indent="0" algn="just" rtl="1">
                <a:lnSpc>
                  <a:spcPts val="2300"/>
                </a:lnSpc>
                <a:buNone/>
              </a:pPr>
              <a:r>
                <a:rPr lang="en-US" sz="2300" dirty="0">
                  <a:solidFill>
                    <a:srgbClr val="49495A"/>
                  </a:solidFill>
                  <a:latin typeface="Alexandria" pitchFamily="34" charset="0"/>
                  <a:ea typeface="Alexandria" pitchFamily="34" charset="-122"/>
                  <a:cs typeface="Alexandria" pitchFamily="34" charset="-120"/>
                </a:rPr>
                <a:t>3</a:t>
              </a:r>
              <a:endParaRPr lang="en-US" sz="2300" dirty="0"/>
            </a:p>
          </p:txBody>
        </p:sp>
        <p:sp>
          <p:nvSpPr>
            <p:cNvPr id="15" name="Text 11"/>
            <p:cNvSpPr/>
            <p:nvPr/>
          </p:nvSpPr>
          <p:spPr>
            <a:xfrm>
              <a:off x="2329934" y="5150406"/>
              <a:ext cx="2480905" cy="310158"/>
            </a:xfrm>
            <a:prstGeom prst="rect">
              <a:avLst/>
            </a:prstGeom>
            <a:noFill/>
            <a:ln/>
          </p:spPr>
          <p:txBody>
            <a:bodyPr wrap="none" lIns="0" tIns="0" rIns="0" bIns="0" rtlCol="0" anchor="t"/>
            <a:lstStyle/>
            <a:p>
              <a:pPr marL="0" indent="0" algn="just" rtl="1">
                <a:lnSpc>
                  <a:spcPts val="2400"/>
                </a:lnSpc>
                <a:buNone/>
              </a:pPr>
              <a:r>
                <a:rPr lang="en-US" sz="1950" dirty="0">
                  <a:solidFill>
                    <a:srgbClr val="49495A"/>
                  </a:solidFill>
                  <a:latin typeface="Alexandria" pitchFamily="34" charset="0"/>
                  <a:ea typeface="Alexandria" pitchFamily="34" charset="-122"/>
                  <a:cs typeface="Alexandria" pitchFamily="34" charset="-120"/>
                </a:rPr>
                <a:t>تحسين تدفق الاتصال</a:t>
              </a:r>
              <a:endParaRPr lang="en-US" sz="1950" dirty="0"/>
            </a:p>
          </p:txBody>
        </p:sp>
        <p:sp>
          <p:nvSpPr>
            <p:cNvPr id="16" name="Text 12"/>
            <p:cNvSpPr/>
            <p:nvPr/>
          </p:nvSpPr>
          <p:spPr>
            <a:xfrm>
              <a:off x="992267" y="5579626"/>
              <a:ext cx="3818573" cy="317540"/>
            </a:xfrm>
            <a:prstGeom prst="rect">
              <a:avLst/>
            </a:prstGeom>
            <a:noFill/>
            <a:ln/>
          </p:spPr>
          <p:txBody>
            <a:bodyPr wrap="none" lIns="0" tIns="0" rIns="0" bIns="0" rtlCol="0" anchor="t"/>
            <a:lstStyle/>
            <a:p>
              <a:pPr marL="0" indent="0" algn="just" rtl="1">
                <a:lnSpc>
                  <a:spcPts val="2500"/>
                </a:lnSpc>
                <a:buNone/>
              </a:pPr>
              <a:r>
                <a:rPr lang="en-US" sz="1550" dirty="0">
                  <a:solidFill>
                    <a:srgbClr val="49495A"/>
                  </a:solidFill>
                  <a:latin typeface="Alexandria" pitchFamily="34" charset="0"/>
                  <a:ea typeface="Alexandria" pitchFamily="34" charset="-122"/>
                  <a:cs typeface="Alexandria" pitchFamily="34" charset="-120"/>
                </a:rPr>
                <a:t>تحسين الاتصال بين الرؤساء والمرؤوسين</a:t>
              </a:r>
              <a:endParaRPr lang="en-US" sz="1550" dirty="0"/>
            </a:p>
          </p:txBody>
        </p:sp>
        <p:sp>
          <p:nvSpPr>
            <p:cNvPr id="18" name="Text 13"/>
            <p:cNvSpPr/>
            <p:nvPr/>
          </p:nvSpPr>
          <p:spPr>
            <a:xfrm>
              <a:off x="793790" y="6636306"/>
              <a:ext cx="13042821" cy="635079"/>
            </a:xfrm>
            <a:prstGeom prst="rect">
              <a:avLst/>
            </a:prstGeom>
            <a:noFill/>
            <a:ln/>
          </p:spPr>
          <p:txBody>
            <a:bodyPr wrap="square" lIns="0" tIns="0" rIns="0" bIns="0" rtlCol="0" anchor="t"/>
            <a:lstStyle/>
            <a:p>
              <a:pPr marL="0" indent="0" algn="just" rtl="1">
                <a:lnSpc>
                  <a:spcPts val="2500"/>
                </a:lnSpc>
                <a:buNone/>
              </a:pPr>
              <a:r>
                <a:rPr lang="en-US" sz="1550" dirty="0">
                  <a:solidFill>
                    <a:srgbClr val="49495A"/>
                  </a:solidFill>
                  <a:latin typeface="Alexandria" pitchFamily="34" charset="0"/>
                  <a:ea typeface="Alexandria" pitchFamily="34" charset="-122"/>
                  <a:cs typeface="Alexandria" pitchFamily="34" charset="-120"/>
                </a:rPr>
                <a:t>جاءت مدرسة العلاقات الإنسانية بزعامة إلتون مايو (1926) لتركز على الاهتمام بالعامل الإنساني واكتشاف أهمية العلاقات النفسية الاجتماعية والعلاقات غير الرسمية.</a:t>
              </a:r>
              <a:endParaRPr lang="en-US" sz="1550" dirty="0"/>
            </a:p>
          </p:txBody>
        </p:sp>
      </p:grpSp>
    </p:spTree>
    <p:extLst>
      <p:ext uri="{BB962C8B-B14F-4D97-AF65-F5344CB8AC3E}">
        <p14:creationId xmlns:p14="http://schemas.microsoft.com/office/powerpoint/2010/main" val="2743964345"/>
      </p:ext>
    </p:extLst>
  </p:cSld>
  <p:clrMapOvr>
    <a:masterClrMapping/>
  </p:clrMapOvr>
  <p:transition spd="slow">
    <p:comb/>
  </p:transition>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78B217C-3B26-A693-2DF1-AB991570486D}"/>
            </a:ext>
          </a:extLst>
        </p:cNvPr>
        <p:cNvGrpSpPr/>
        <p:nvPr/>
      </p:nvGrpSpPr>
      <p:grpSpPr>
        <a:xfrm>
          <a:off x="0" y="0"/>
          <a:ext cx="0" cy="0"/>
          <a:chOff x="0" y="0"/>
          <a:chExt cx="0" cy="0"/>
        </a:xfrm>
      </p:grpSpPr>
      <p:sp>
        <p:nvSpPr>
          <p:cNvPr id="29" name="Rectangle 28">
            <a:extLst>
              <a:ext uri="{FF2B5EF4-FFF2-40B4-BE49-F238E27FC236}">
                <a16:creationId xmlns:a16="http://schemas.microsoft.com/office/drawing/2014/main" id="{25C02CD5-2F5A-2549-7C52-04BFF3D6BB56}"/>
              </a:ext>
            </a:extLst>
          </p:cNvPr>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8" name="Graphic 21">
            <a:extLst>
              <a:ext uri="{FF2B5EF4-FFF2-40B4-BE49-F238E27FC236}">
                <a16:creationId xmlns:a16="http://schemas.microsoft.com/office/drawing/2014/main" id="{D0109BF8-8335-DAD8-D81D-8C67A33810ED}"/>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grpSp>
        <p:nvGrpSpPr>
          <p:cNvPr id="27" name="Group 26">
            <a:extLst>
              <a:ext uri="{FF2B5EF4-FFF2-40B4-BE49-F238E27FC236}">
                <a16:creationId xmlns:a16="http://schemas.microsoft.com/office/drawing/2014/main" id="{CDD81C43-491F-6906-0D4D-2860F9ED546D}"/>
              </a:ext>
            </a:extLst>
          </p:cNvPr>
          <p:cNvGrpSpPr/>
          <p:nvPr/>
        </p:nvGrpSpPr>
        <p:grpSpPr>
          <a:xfrm>
            <a:off x="470209" y="546619"/>
            <a:ext cx="11251581" cy="3593941"/>
            <a:chOff x="793790" y="1862852"/>
            <a:chExt cx="13042821" cy="4938831"/>
          </a:xfrm>
        </p:grpSpPr>
        <p:sp>
          <p:nvSpPr>
            <p:cNvPr id="2" name="Text 0"/>
            <p:cNvSpPr/>
            <p:nvPr/>
          </p:nvSpPr>
          <p:spPr>
            <a:xfrm>
              <a:off x="6939320" y="1862852"/>
              <a:ext cx="6897291" cy="620078"/>
            </a:xfrm>
            <a:prstGeom prst="rect">
              <a:avLst/>
            </a:prstGeom>
            <a:noFill/>
            <a:ln/>
          </p:spPr>
          <p:txBody>
            <a:bodyPr wrap="none" lIns="0" tIns="0" rIns="0" bIns="0" rtlCol="0" anchor="t"/>
            <a:lstStyle/>
            <a:p>
              <a:pPr marL="0" indent="0" algn="r" rtl="1">
                <a:lnSpc>
                  <a:spcPts val="4850"/>
                </a:lnSpc>
                <a:buNone/>
              </a:pPr>
              <a:r>
                <a:rPr lang="en-US" sz="2800" b="1" dirty="0">
                  <a:solidFill>
                    <a:srgbClr val="403CCF"/>
                  </a:solidFill>
                  <a:latin typeface="Alexandria" pitchFamily="34" charset="0"/>
                  <a:ea typeface="Alexandria" pitchFamily="34" charset="-122"/>
                  <a:cs typeface="Alexandria" pitchFamily="34" charset="-120"/>
                </a:rPr>
                <a:t>أهمية نظرية العلاقات الإنسانية</a:t>
              </a:r>
              <a:endParaRPr lang="en-US" sz="2800" b="1" dirty="0"/>
            </a:p>
          </p:txBody>
        </p:sp>
        <p:sp>
          <p:nvSpPr>
            <p:cNvPr id="3" name="Shape 1"/>
            <p:cNvSpPr/>
            <p:nvPr/>
          </p:nvSpPr>
          <p:spPr>
            <a:xfrm>
              <a:off x="7414379" y="2742367"/>
              <a:ext cx="6422231" cy="1781651"/>
            </a:xfrm>
            <a:prstGeom prst="roundRect">
              <a:avLst>
                <a:gd name="adj" fmla="val 6159"/>
              </a:avLst>
            </a:prstGeom>
            <a:solidFill>
              <a:srgbClr val="FBFAFF"/>
            </a:solidFill>
            <a:ln/>
          </p:spPr>
          <p:txBody>
            <a:bodyPr/>
            <a:lstStyle/>
            <a:p>
              <a:endParaRPr lang="en-US"/>
            </a:p>
          </p:txBody>
        </p:sp>
        <p:pic>
          <p:nvPicPr>
            <p:cNvPr id="4" name="Image 0" descr="preencoded.png"/>
            <p:cNvPicPr>
              <a:picLocks noChangeAspect="1"/>
            </p:cNvPicPr>
            <p:nvPr/>
          </p:nvPicPr>
          <p:blipFill>
            <a:blip r:embed="rId3"/>
            <a:stretch>
              <a:fillRect/>
            </a:stretch>
          </p:blipFill>
          <p:spPr>
            <a:xfrm>
              <a:off x="7414379" y="2719507"/>
              <a:ext cx="6422231" cy="91440"/>
            </a:xfrm>
            <a:prstGeom prst="rect">
              <a:avLst/>
            </a:prstGeom>
          </p:spPr>
        </p:pic>
        <p:pic>
          <p:nvPicPr>
            <p:cNvPr id="5" name="Image 1" descr="preencoded.png"/>
            <p:cNvPicPr>
              <a:picLocks noChangeAspect="1"/>
            </p:cNvPicPr>
            <p:nvPr/>
          </p:nvPicPr>
          <p:blipFill>
            <a:blip r:embed="rId4"/>
            <a:stretch>
              <a:fillRect/>
            </a:stretch>
          </p:blipFill>
          <p:spPr>
            <a:xfrm>
              <a:off x="10327838" y="2444710"/>
              <a:ext cx="595313" cy="595313"/>
            </a:xfrm>
            <a:prstGeom prst="rect">
              <a:avLst/>
            </a:prstGeom>
          </p:spPr>
        </p:pic>
        <p:pic>
          <p:nvPicPr>
            <p:cNvPr id="6" name="Image 2" descr="preencoded.png"/>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10506432" y="2623304"/>
              <a:ext cx="238125" cy="238125"/>
            </a:xfrm>
            <a:prstGeom prst="rect">
              <a:avLst/>
            </a:prstGeom>
          </p:spPr>
        </p:pic>
        <p:sp>
          <p:nvSpPr>
            <p:cNvPr id="7" name="Text 2"/>
            <p:cNvSpPr/>
            <p:nvPr/>
          </p:nvSpPr>
          <p:spPr>
            <a:xfrm>
              <a:off x="11134487" y="3238500"/>
              <a:ext cx="2480905" cy="310158"/>
            </a:xfrm>
            <a:prstGeom prst="rect">
              <a:avLst/>
            </a:prstGeom>
            <a:noFill/>
            <a:ln/>
          </p:spPr>
          <p:txBody>
            <a:bodyPr wrap="none" lIns="0" tIns="0" rIns="0" bIns="0" rtlCol="0" anchor="t"/>
            <a:lstStyle/>
            <a:p>
              <a:pPr marL="0" indent="0" algn="r" rtl="1">
                <a:lnSpc>
                  <a:spcPts val="2400"/>
                </a:lnSpc>
                <a:buNone/>
              </a:pPr>
              <a:r>
                <a:rPr lang="en-US" sz="1950" dirty="0">
                  <a:solidFill>
                    <a:srgbClr val="49495A"/>
                  </a:solidFill>
                  <a:latin typeface="Alexandria" pitchFamily="34" charset="0"/>
                  <a:ea typeface="Alexandria" pitchFamily="34" charset="-122"/>
                  <a:cs typeface="Alexandria" pitchFamily="34" charset="-120"/>
                </a:rPr>
                <a:t>التركيز على الإنسان</a:t>
              </a:r>
              <a:endParaRPr lang="en-US" sz="1950" dirty="0"/>
            </a:p>
          </p:txBody>
        </p:sp>
        <p:sp>
          <p:nvSpPr>
            <p:cNvPr id="9" name="Text 3"/>
            <p:cNvSpPr/>
            <p:nvPr/>
          </p:nvSpPr>
          <p:spPr>
            <a:xfrm>
              <a:off x="7635597" y="3667720"/>
              <a:ext cx="5979795" cy="635079"/>
            </a:xfrm>
            <a:prstGeom prst="rect">
              <a:avLst/>
            </a:prstGeom>
            <a:noFill/>
            <a:ln/>
          </p:spPr>
          <p:txBody>
            <a:bodyPr wrap="square" lIns="0" tIns="0" rIns="0" bIns="0" rtlCol="0" anchor="t"/>
            <a:lstStyle/>
            <a:p>
              <a:pPr marL="0" indent="0" algn="r" rtl="1">
                <a:lnSpc>
                  <a:spcPts val="2500"/>
                </a:lnSpc>
                <a:buNone/>
              </a:pPr>
              <a:r>
                <a:rPr lang="en-US" sz="1550" dirty="0">
                  <a:solidFill>
                    <a:srgbClr val="49495A"/>
                  </a:solidFill>
                  <a:latin typeface="Alexandria" pitchFamily="34" charset="0"/>
                  <a:ea typeface="Alexandria" pitchFamily="34" charset="-122"/>
                  <a:cs typeface="Alexandria" pitchFamily="34" charset="-120"/>
                </a:rPr>
                <a:t>تعتبر الإنسان واحدة من أهم موارد المؤسسة، وتركز على تحسين جودة الحياة في مكان العمل</a:t>
              </a:r>
              <a:endParaRPr lang="en-US" sz="1550" dirty="0"/>
            </a:p>
          </p:txBody>
        </p:sp>
        <p:sp>
          <p:nvSpPr>
            <p:cNvPr id="10" name="Shape 4"/>
            <p:cNvSpPr/>
            <p:nvPr/>
          </p:nvSpPr>
          <p:spPr>
            <a:xfrm>
              <a:off x="793790" y="2742367"/>
              <a:ext cx="6422231" cy="1781651"/>
            </a:xfrm>
            <a:prstGeom prst="roundRect">
              <a:avLst>
                <a:gd name="adj" fmla="val 6159"/>
              </a:avLst>
            </a:prstGeom>
            <a:solidFill>
              <a:srgbClr val="FBFAFF"/>
            </a:solidFill>
            <a:ln/>
          </p:spPr>
          <p:txBody>
            <a:bodyPr/>
            <a:lstStyle/>
            <a:p>
              <a:endParaRPr lang="en-US"/>
            </a:p>
          </p:txBody>
        </p:sp>
        <p:pic>
          <p:nvPicPr>
            <p:cNvPr id="11" name="Image 3" descr="preencoded.png"/>
            <p:cNvPicPr>
              <a:picLocks noChangeAspect="1"/>
            </p:cNvPicPr>
            <p:nvPr/>
          </p:nvPicPr>
          <p:blipFill>
            <a:blip r:embed="rId3"/>
            <a:stretch>
              <a:fillRect/>
            </a:stretch>
          </p:blipFill>
          <p:spPr>
            <a:xfrm>
              <a:off x="793790" y="2719507"/>
              <a:ext cx="6422231" cy="91440"/>
            </a:xfrm>
            <a:prstGeom prst="rect">
              <a:avLst/>
            </a:prstGeom>
          </p:spPr>
        </p:pic>
        <p:pic>
          <p:nvPicPr>
            <p:cNvPr id="12" name="Image 4" descr="preencoded.png"/>
            <p:cNvPicPr>
              <a:picLocks noChangeAspect="1"/>
            </p:cNvPicPr>
            <p:nvPr/>
          </p:nvPicPr>
          <p:blipFill>
            <a:blip r:embed="rId4"/>
            <a:stretch>
              <a:fillRect/>
            </a:stretch>
          </p:blipFill>
          <p:spPr>
            <a:xfrm>
              <a:off x="3707249" y="2444710"/>
              <a:ext cx="595313" cy="595313"/>
            </a:xfrm>
            <a:prstGeom prst="rect">
              <a:avLst/>
            </a:prstGeom>
          </p:spPr>
        </p:pic>
        <p:pic>
          <p:nvPicPr>
            <p:cNvPr id="13" name="Image 5" descr="preencoded.png"/>
            <p:cNvPicPr>
              <a:picLocks noChangeAspect="1"/>
            </p:cNvPicPr>
            <p:nvPr/>
          </p:nvPicPr>
          <p:blipFill>
            <a:blip r:embed="rId7">
              <a:extLst>
                <a:ext uri="{96DAC541-7B7A-43D3-8B79-37D633B846F1}">
                  <asvg:svgBlip xmlns:asvg="http://schemas.microsoft.com/office/drawing/2016/SVG/main" r:embed="rId8"/>
                </a:ext>
              </a:extLst>
            </a:blip>
            <a:stretch>
              <a:fillRect/>
            </a:stretch>
          </p:blipFill>
          <p:spPr>
            <a:xfrm>
              <a:off x="3885843" y="2623304"/>
              <a:ext cx="238125" cy="238125"/>
            </a:xfrm>
            <a:prstGeom prst="rect">
              <a:avLst/>
            </a:prstGeom>
          </p:spPr>
        </p:pic>
        <p:sp>
          <p:nvSpPr>
            <p:cNvPr id="14" name="Text 5"/>
            <p:cNvSpPr/>
            <p:nvPr/>
          </p:nvSpPr>
          <p:spPr>
            <a:xfrm>
              <a:off x="3772138" y="3238500"/>
              <a:ext cx="3222665" cy="310158"/>
            </a:xfrm>
            <a:prstGeom prst="rect">
              <a:avLst/>
            </a:prstGeom>
            <a:noFill/>
            <a:ln/>
          </p:spPr>
          <p:txBody>
            <a:bodyPr wrap="none" lIns="0" tIns="0" rIns="0" bIns="0" rtlCol="0" anchor="t"/>
            <a:lstStyle/>
            <a:p>
              <a:pPr marL="0" indent="0" algn="r" rtl="1">
                <a:lnSpc>
                  <a:spcPts val="2400"/>
                </a:lnSpc>
                <a:buNone/>
              </a:pPr>
              <a:r>
                <a:rPr lang="en-US" sz="1950" dirty="0">
                  <a:solidFill>
                    <a:srgbClr val="49495A"/>
                  </a:solidFill>
                  <a:latin typeface="Alexandria" pitchFamily="34" charset="0"/>
                  <a:ea typeface="Alexandria" pitchFamily="34" charset="-122"/>
                  <a:cs typeface="Alexandria" pitchFamily="34" charset="-120"/>
                </a:rPr>
                <a:t>التفاعل والعلاقات الاجتماعية</a:t>
              </a:r>
              <a:endParaRPr lang="en-US" sz="1950" dirty="0"/>
            </a:p>
          </p:txBody>
        </p:sp>
        <p:sp>
          <p:nvSpPr>
            <p:cNvPr id="15" name="Text 6"/>
            <p:cNvSpPr/>
            <p:nvPr/>
          </p:nvSpPr>
          <p:spPr>
            <a:xfrm>
              <a:off x="1015008" y="3667720"/>
              <a:ext cx="5979795" cy="635079"/>
            </a:xfrm>
            <a:prstGeom prst="rect">
              <a:avLst/>
            </a:prstGeom>
            <a:noFill/>
            <a:ln/>
          </p:spPr>
          <p:txBody>
            <a:bodyPr wrap="square" lIns="0" tIns="0" rIns="0" bIns="0" rtlCol="0" anchor="t"/>
            <a:lstStyle/>
            <a:p>
              <a:pPr marL="0" indent="0" algn="r" rtl="1">
                <a:lnSpc>
                  <a:spcPts val="2500"/>
                </a:lnSpc>
                <a:buNone/>
              </a:pPr>
              <a:r>
                <a:rPr lang="en-US" sz="1550" dirty="0">
                  <a:solidFill>
                    <a:srgbClr val="49495A"/>
                  </a:solidFill>
                  <a:latin typeface="Alexandria" pitchFamily="34" charset="0"/>
                  <a:ea typeface="Alexandria" pitchFamily="34" charset="-122"/>
                  <a:cs typeface="Alexandria" pitchFamily="34" charset="-120"/>
                </a:rPr>
                <a:t>تؤمن بأهمية التفاعل الاجتماعي بين الموظفين وبين المديرين والإدارة</a:t>
              </a:r>
              <a:endParaRPr lang="en-US" sz="1550" dirty="0"/>
            </a:p>
          </p:txBody>
        </p:sp>
        <p:sp>
          <p:nvSpPr>
            <p:cNvPr id="16" name="Shape 7"/>
            <p:cNvSpPr/>
            <p:nvPr/>
          </p:nvSpPr>
          <p:spPr>
            <a:xfrm>
              <a:off x="7414379" y="5020032"/>
              <a:ext cx="6422231" cy="1781651"/>
            </a:xfrm>
            <a:prstGeom prst="roundRect">
              <a:avLst>
                <a:gd name="adj" fmla="val 6159"/>
              </a:avLst>
            </a:prstGeom>
            <a:solidFill>
              <a:srgbClr val="FBFAFF"/>
            </a:solidFill>
            <a:ln/>
          </p:spPr>
          <p:txBody>
            <a:bodyPr/>
            <a:lstStyle/>
            <a:p>
              <a:endParaRPr lang="en-US"/>
            </a:p>
          </p:txBody>
        </p:sp>
        <p:pic>
          <p:nvPicPr>
            <p:cNvPr id="17" name="Image 6" descr="preencoded.png"/>
            <p:cNvPicPr>
              <a:picLocks noChangeAspect="1"/>
            </p:cNvPicPr>
            <p:nvPr/>
          </p:nvPicPr>
          <p:blipFill>
            <a:blip r:embed="rId3"/>
            <a:stretch>
              <a:fillRect/>
            </a:stretch>
          </p:blipFill>
          <p:spPr>
            <a:xfrm>
              <a:off x="7414379" y="4997172"/>
              <a:ext cx="6422231" cy="91440"/>
            </a:xfrm>
            <a:prstGeom prst="rect">
              <a:avLst/>
            </a:prstGeom>
          </p:spPr>
        </p:pic>
        <p:pic>
          <p:nvPicPr>
            <p:cNvPr id="18" name="Image 7" descr="preencoded.png"/>
            <p:cNvPicPr>
              <a:picLocks noChangeAspect="1"/>
            </p:cNvPicPr>
            <p:nvPr/>
          </p:nvPicPr>
          <p:blipFill>
            <a:blip r:embed="rId4"/>
            <a:stretch>
              <a:fillRect/>
            </a:stretch>
          </p:blipFill>
          <p:spPr>
            <a:xfrm>
              <a:off x="10327838" y="4722376"/>
              <a:ext cx="595313" cy="595313"/>
            </a:xfrm>
            <a:prstGeom prst="rect">
              <a:avLst/>
            </a:prstGeom>
          </p:spPr>
        </p:pic>
        <p:pic>
          <p:nvPicPr>
            <p:cNvPr id="19" name="Image 8" descr="preencoded.png"/>
            <p:cNvPicPr>
              <a:picLocks noChangeAspect="1"/>
            </p:cNvPicPr>
            <p:nvPr/>
          </p:nvPicPr>
          <p:blipFill>
            <a:blip r:embed="rId9">
              <a:extLst>
                <a:ext uri="{96DAC541-7B7A-43D3-8B79-37D633B846F1}">
                  <asvg:svgBlip xmlns:asvg="http://schemas.microsoft.com/office/drawing/2016/SVG/main" r:embed="rId10"/>
                </a:ext>
              </a:extLst>
            </a:blip>
            <a:stretch>
              <a:fillRect/>
            </a:stretch>
          </p:blipFill>
          <p:spPr>
            <a:xfrm>
              <a:off x="10506432" y="4900970"/>
              <a:ext cx="238125" cy="238125"/>
            </a:xfrm>
            <a:prstGeom prst="rect">
              <a:avLst/>
            </a:prstGeom>
          </p:spPr>
        </p:pic>
        <p:sp>
          <p:nvSpPr>
            <p:cNvPr id="20" name="Text 8"/>
            <p:cNvSpPr/>
            <p:nvPr/>
          </p:nvSpPr>
          <p:spPr>
            <a:xfrm>
              <a:off x="10811827" y="5516166"/>
              <a:ext cx="2803565" cy="310158"/>
            </a:xfrm>
            <a:prstGeom prst="rect">
              <a:avLst/>
            </a:prstGeom>
            <a:noFill/>
            <a:ln/>
          </p:spPr>
          <p:txBody>
            <a:bodyPr wrap="none" lIns="0" tIns="0" rIns="0" bIns="0" rtlCol="0" anchor="t"/>
            <a:lstStyle/>
            <a:p>
              <a:pPr marL="0" indent="0" algn="r" rtl="1">
                <a:lnSpc>
                  <a:spcPts val="2400"/>
                </a:lnSpc>
                <a:buNone/>
              </a:pPr>
              <a:r>
                <a:rPr lang="en-US" sz="1950" dirty="0">
                  <a:solidFill>
                    <a:srgbClr val="49495A"/>
                  </a:solidFill>
                  <a:latin typeface="Alexandria" pitchFamily="34" charset="0"/>
                  <a:ea typeface="Alexandria" pitchFamily="34" charset="-122"/>
                  <a:cs typeface="Alexandria" pitchFamily="34" charset="-120"/>
                </a:rPr>
                <a:t>الإنسان كعضو في الفريق</a:t>
              </a:r>
              <a:endParaRPr lang="en-US" sz="1950" dirty="0"/>
            </a:p>
          </p:txBody>
        </p:sp>
        <p:sp>
          <p:nvSpPr>
            <p:cNvPr id="21" name="Text 9"/>
            <p:cNvSpPr/>
            <p:nvPr/>
          </p:nvSpPr>
          <p:spPr>
            <a:xfrm>
              <a:off x="7635597" y="5945386"/>
              <a:ext cx="5979795" cy="635079"/>
            </a:xfrm>
            <a:prstGeom prst="rect">
              <a:avLst/>
            </a:prstGeom>
            <a:noFill/>
            <a:ln/>
          </p:spPr>
          <p:txBody>
            <a:bodyPr wrap="square" lIns="0" tIns="0" rIns="0" bIns="0" rtlCol="0" anchor="t"/>
            <a:lstStyle/>
            <a:p>
              <a:pPr marL="0" indent="0" algn="r" rtl="1">
                <a:lnSpc>
                  <a:spcPts val="2500"/>
                </a:lnSpc>
                <a:buNone/>
              </a:pPr>
              <a:r>
                <a:rPr lang="en-US" sz="1550" dirty="0">
                  <a:solidFill>
                    <a:srgbClr val="49495A"/>
                  </a:solidFill>
                  <a:latin typeface="Alexandria" pitchFamily="34" charset="0"/>
                  <a:ea typeface="Alexandria" pitchFamily="34" charset="-122"/>
                  <a:cs typeface="Alexandria" pitchFamily="34" charset="-120"/>
                </a:rPr>
                <a:t>يتأثر بشكل كبير بالفريق الذي يعمل فيه، ويجب أن يشعر بالانتماء والمشاركة</a:t>
              </a:r>
              <a:endParaRPr lang="en-US" sz="1550" dirty="0"/>
            </a:p>
          </p:txBody>
        </p:sp>
        <p:sp>
          <p:nvSpPr>
            <p:cNvPr id="22" name="Shape 10"/>
            <p:cNvSpPr/>
            <p:nvPr/>
          </p:nvSpPr>
          <p:spPr>
            <a:xfrm>
              <a:off x="793790" y="5020032"/>
              <a:ext cx="6422231" cy="1781651"/>
            </a:xfrm>
            <a:prstGeom prst="roundRect">
              <a:avLst>
                <a:gd name="adj" fmla="val 6159"/>
              </a:avLst>
            </a:prstGeom>
            <a:solidFill>
              <a:srgbClr val="FBFAFF"/>
            </a:solidFill>
            <a:ln/>
          </p:spPr>
          <p:txBody>
            <a:bodyPr/>
            <a:lstStyle/>
            <a:p>
              <a:endParaRPr lang="en-US"/>
            </a:p>
          </p:txBody>
        </p:sp>
        <p:pic>
          <p:nvPicPr>
            <p:cNvPr id="23" name="Image 9" descr="preencoded.png"/>
            <p:cNvPicPr>
              <a:picLocks noChangeAspect="1"/>
            </p:cNvPicPr>
            <p:nvPr/>
          </p:nvPicPr>
          <p:blipFill>
            <a:blip r:embed="rId3"/>
            <a:stretch>
              <a:fillRect/>
            </a:stretch>
          </p:blipFill>
          <p:spPr>
            <a:xfrm>
              <a:off x="793790" y="4997172"/>
              <a:ext cx="6422231" cy="91440"/>
            </a:xfrm>
            <a:prstGeom prst="rect">
              <a:avLst/>
            </a:prstGeom>
          </p:spPr>
        </p:pic>
        <p:pic>
          <p:nvPicPr>
            <p:cNvPr id="24" name="Image 10" descr="preencoded.png"/>
            <p:cNvPicPr>
              <a:picLocks noChangeAspect="1"/>
            </p:cNvPicPr>
            <p:nvPr/>
          </p:nvPicPr>
          <p:blipFill>
            <a:blip r:embed="rId4"/>
            <a:stretch>
              <a:fillRect/>
            </a:stretch>
          </p:blipFill>
          <p:spPr>
            <a:xfrm>
              <a:off x="3707249" y="4722376"/>
              <a:ext cx="595313" cy="595313"/>
            </a:xfrm>
            <a:prstGeom prst="rect">
              <a:avLst/>
            </a:prstGeom>
          </p:spPr>
        </p:pic>
        <p:pic>
          <p:nvPicPr>
            <p:cNvPr id="25" name="Image 11" descr="preencoded.png"/>
            <p:cNvPicPr>
              <a:picLocks noChangeAspect="1"/>
            </p:cNvPicPr>
            <p:nvPr/>
          </p:nvPicPr>
          <p:blipFill>
            <a:blip r:embed="rId11">
              <a:extLst>
                <a:ext uri="{96DAC541-7B7A-43D3-8B79-37D633B846F1}">
                  <asvg:svgBlip xmlns:asvg="http://schemas.microsoft.com/office/drawing/2016/SVG/main" r:embed="rId12"/>
                </a:ext>
              </a:extLst>
            </a:blip>
            <a:stretch>
              <a:fillRect/>
            </a:stretch>
          </p:blipFill>
          <p:spPr>
            <a:xfrm>
              <a:off x="3885843" y="4900970"/>
              <a:ext cx="238125" cy="238125"/>
            </a:xfrm>
            <a:prstGeom prst="rect">
              <a:avLst/>
            </a:prstGeom>
          </p:spPr>
        </p:pic>
        <p:sp>
          <p:nvSpPr>
            <p:cNvPr id="26" name="Text 11"/>
            <p:cNvSpPr/>
            <p:nvPr/>
          </p:nvSpPr>
          <p:spPr>
            <a:xfrm>
              <a:off x="4513898" y="5516166"/>
              <a:ext cx="2480905" cy="310158"/>
            </a:xfrm>
            <a:prstGeom prst="rect">
              <a:avLst/>
            </a:prstGeom>
            <a:noFill/>
            <a:ln/>
          </p:spPr>
          <p:txBody>
            <a:bodyPr wrap="none" lIns="0" tIns="0" rIns="0" bIns="0" rtlCol="0" anchor="t"/>
            <a:lstStyle/>
            <a:p>
              <a:pPr marL="0" indent="0" algn="r" rtl="1">
                <a:lnSpc>
                  <a:spcPts val="2400"/>
                </a:lnSpc>
                <a:buNone/>
              </a:pPr>
              <a:r>
                <a:rPr lang="en-US" sz="1950" dirty="0">
                  <a:solidFill>
                    <a:srgbClr val="49495A"/>
                  </a:solidFill>
                  <a:latin typeface="Alexandria" pitchFamily="34" charset="0"/>
                  <a:ea typeface="Alexandria" pitchFamily="34" charset="-122"/>
                  <a:cs typeface="Alexandria" pitchFamily="34" charset="-120"/>
                </a:rPr>
                <a:t>الرضا والتحفيز</a:t>
              </a:r>
              <a:endParaRPr lang="en-US" sz="1950" dirty="0"/>
            </a:p>
          </p:txBody>
        </p:sp>
        <p:sp>
          <p:nvSpPr>
            <p:cNvPr id="28" name="Text 12"/>
            <p:cNvSpPr/>
            <p:nvPr/>
          </p:nvSpPr>
          <p:spPr>
            <a:xfrm>
              <a:off x="1015008" y="5945386"/>
              <a:ext cx="5979795" cy="635079"/>
            </a:xfrm>
            <a:prstGeom prst="rect">
              <a:avLst/>
            </a:prstGeom>
            <a:noFill/>
            <a:ln/>
          </p:spPr>
          <p:txBody>
            <a:bodyPr wrap="square" lIns="0" tIns="0" rIns="0" bIns="0" rtlCol="0" anchor="t"/>
            <a:lstStyle/>
            <a:p>
              <a:pPr marL="0" indent="0" algn="r" rtl="1">
                <a:lnSpc>
                  <a:spcPts val="2500"/>
                </a:lnSpc>
                <a:buNone/>
              </a:pPr>
              <a:r>
                <a:rPr lang="en-US" sz="1550" dirty="0">
                  <a:solidFill>
                    <a:srgbClr val="49495A"/>
                  </a:solidFill>
                  <a:latin typeface="Alexandria" pitchFamily="34" charset="0"/>
                  <a:ea typeface="Alexandria" pitchFamily="34" charset="-122"/>
                  <a:cs typeface="Alexandria" pitchFamily="34" charset="-120"/>
                </a:rPr>
                <a:t>تهدف إلى تحقيق رضا الموظفين وزيادة تحفيزهم من خلال بيئة عمل مناسبة وداعمة</a:t>
              </a:r>
              <a:endParaRPr lang="en-US" sz="1550" dirty="0"/>
            </a:p>
          </p:txBody>
        </p:sp>
      </p:grpSp>
      <p:grpSp>
        <p:nvGrpSpPr>
          <p:cNvPr id="30" name="Group 29">
            <a:extLst>
              <a:ext uri="{FF2B5EF4-FFF2-40B4-BE49-F238E27FC236}">
                <a16:creationId xmlns:a16="http://schemas.microsoft.com/office/drawing/2014/main" id="{C6311CE4-1468-8EB5-A446-C6BA3E8D6094}"/>
              </a:ext>
            </a:extLst>
          </p:cNvPr>
          <p:cNvGrpSpPr/>
          <p:nvPr/>
        </p:nvGrpSpPr>
        <p:grpSpPr>
          <a:xfrm>
            <a:off x="470209" y="4436351"/>
            <a:ext cx="11060743" cy="2275582"/>
            <a:chOff x="793790" y="4581168"/>
            <a:chExt cx="13050440" cy="2485548"/>
          </a:xfrm>
        </p:grpSpPr>
        <p:sp>
          <p:nvSpPr>
            <p:cNvPr id="31" name="Text 1"/>
            <p:cNvSpPr/>
            <p:nvPr/>
          </p:nvSpPr>
          <p:spPr>
            <a:xfrm>
              <a:off x="4592241" y="4581168"/>
              <a:ext cx="2480905" cy="310158"/>
            </a:xfrm>
            <a:prstGeom prst="rect">
              <a:avLst/>
            </a:prstGeom>
            <a:noFill/>
            <a:ln/>
          </p:spPr>
          <p:txBody>
            <a:bodyPr wrap="none" lIns="0" tIns="0" rIns="0" bIns="0" rtlCol="0" anchor="t"/>
            <a:lstStyle/>
            <a:p>
              <a:pPr marL="0" indent="0" algn="r" rtl="1">
                <a:lnSpc>
                  <a:spcPts val="2400"/>
                </a:lnSpc>
                <a:buNone/>
              </a:pPr>
              <a:r>
                <a:rPr lang="en-US" sz="1950" dirty="0">
                  <a:solidFill>
                    <a:srgbClr val="403CCF"/>
                  </a:solidFill>
                  <a:latin typeface="Alexandria" pitchFamily="34" charset="0"/>
                  <a:ea typeface="Alexandria" pitchFamily="34" charset="-122"/>
                  <a:cs typeface="Alexandria" pitchFamily="34" charset="-120"/>
                </a:rPr>
                <a:t>التواصل والتفهم</a:t>
              </a:r>
              <a:endParaRPr lang="en-US" sz="1950" dirty="0"/>
            </a:p>
          </p:txBody>
        </p:sp>
        <p:sp>
          <p:nvSpPr>
            <p:cNvPr id="32" name="Text 2"/>
            <p:cNvSpPr/>
            <p:nvPr/>
          </p:nvSpPr>
          <p:spPr>
            <a:xfrm>
              <a:off x="793790" y="5089684"/>
              <a:ext cx="6279356" cy="635079"/>
            </a:xfrm>
            <a:prstGeom prst="rect">
              <a:avLst/>
            </a:prstGeom>
            <a:solidFill>
              <a:srgbClr val="FBFAFF"/>
            </a:solidFill>
            <a:ln/>
          </p:spPr>
          <p:txBody>
            <a:bodyPr wrap="square" lIns="0" tIns="0" rIns="0" bIns="0" rtlCol="0" anchor="t"/>
            <a:lstStyle/>
            <a:p>
              <a:pPr marL="0" indent="0" algn="r" rtl="1">
                <a:lnSpc>
                  <a:spcPts val="2500"/>
                </a:lnSpc>
                <a:buNone/>
              </a:pPr>
              <a:r>
                <a:rPr lang="en-US" sz="1550" dirty="0">
                  <a:solidFill>
                    <a:srgbClr val="49495A"/>
                  </a:solidFill>
                  <a:latin typeface="Alexandria" pitchFamily="34" charset="0"/>
                  <a:ea typeface="Alexandria" pitchFamily="34" charset="-122"/>
                  <a:cs typeface="Alexandria" pitchFamily="34" charset="-120"/>
                </a:rPr>
                <a:t>تشجع على التواصل الجيد وفهم الاحتياجات والآراء والمشكلات لدى الموظفين</a:t>
              </a:r>
              <a:endParaRPr lang="en-US" sz="1550" dirty="0"/>
            </a:p>
          </p:txBody>
        </p:sp>
        <p:sp>
          <p:nvSpPr>
            <p:cNvPr id="33" name="Text 3"/>
            <p:cNvSpPr/>
            <p:nvPr/>
          </p:nvSpPr>
          <p:spPr>
            <a:xfrm>
              <a:off x="4592241" y="5923121"/>
              <a:ext cx="2480905" cy="310158"/>
            </a:xfrm>
            <a:prstGeom prst="rect">
              <a:avLst/>
            </a:prstGeom>
            <a:noFill/>
            <a:ln/>
          </p:spPr>
          <p:txBody>
            <a:bodyPr wrap="none" lIns="0" tIns="0" rIns="0" bIns="0" rtlCol="0" anchor="t"/>
            <a:lstStyle/>
            <a:p>
              <a:pPr marL="0" indent="0" algn="r" rtl="1">
                <a:lnSpc>
                  <a:spcPts val="2400"/>
                </a:lnSpc>
                <a:buNone/>
              </a:pPr>
              <a:r>
                <a:rPr lang="en-US" sz="1950" dirty="0">
                  <a:solidFill>
                    <a:srgbClr val="403CCF"/>
                  </a:solidFill>
                  <a:latin typeface="Alexandria" pitchFamily="34" charset="0"/>
                  <a:ea typeface="Alexandria" pitchFamily="34" charset="-122"/>
                  <a:cs typeface="Alexandria" pitchFamily="34" charset="-120"/>
                </a:rPr>
                <a:t>القيادة الديمقراطية</a:t>
              </a:r>
              <a:endParaRPr lang="en-US" sz="1950" dirty="0"/>
            </a:p>
          </p:txBody>
        </p:sp>
        <p:sp>
          <p:nvSpPr>
            <p:cNvPr id="34" name="Text 4"/>
            <p:cNvSpPr/>
            <p:nvPr/>
          </p:nvSpPr>
          <p:spPr>
            <a:xfrm>
              <a:off x="793790" y="6431637"/>
              <a:ext cx="6279356" cy="635079"/>
            </a:xfrm>
            <a:prstGeom prst="rect">
              <a:avLst/>
            </a:prstGeom>
            <a:solidFill>
              <a:srgbClr val="FBFAFF"/>
            </a:solidFill>
            <a:ln/>
          </p:spPr>
          <p:txBody>
            <a:bodyPr wrap="square" lIns="0" tIns="0" rIns="0" bIns="0" rtlCol="0" anchor="t"/>
            <a:lstStyle/>
            <a:p>
              <a:pPr marL="0" indent="0" algn="r" rtl="1">
                <a:lnSpc>
                  <a:spcPts val="2500"/>
                </a:lnSpc>
                <a:buNone/>
              </a:pPr>
              <a:r>
                <a:rPr lang="en-US" sz="1550" dirty="0">
                  <a:solidFill>
                    <a:srgbClr val="49495A"/>
                  </a:solidFill>
                  <a:latin typeface="Alexandria" pitchFamily="34" charset="0"/>
                  <a:ea typeface="Alexandria" pitchFamily="34" charset="-122"/>
                  <a:cs typeface="Alexandria" pitchFamily="34" charset="-120"/>
                </a:rPr>
                <a:t>تؤيد نمط القيادة الديمقراطي الذي يشمل مشاركة الموظفين في اتخاذ القرارات وتوجيههم بشكل أكبر</a:t>
              </a:r>
              <a:endParaRPr lang="en-US" sz="1550" dirty="0"/>
            </a:p>
          </p:txBody>
        </p:sp>
        <p:sp>
          <p:nvSpPr>
            <p:cNvPr id="35" name="Text 5"/>
            <p:cNvSpPr/>
            <p:nvPr/>
          </p:nvSpPr>
          <p:spPr>
            <a:xfrm>
              <a:off x="10952678" y="4581168"/>
              <a:ext cx="2891552" cy="310158"/>
            </a:xfrm>
            <a:prstGeom prst="rect">
              <a:avLst/>
            </a:prstGeom>
            <a:noFill/>
            <a:ln/>
          </p:spPr>
          <p:txBody>
            <a:bodyPr wrap="none" lIns="0" tIns="0" rIns="0" bIns="0" rtlCol="0" anchor="t"/>
            <a:lstStyle/>
            <a:p>
              <a:pPr marL="0" indent="0" algn="r" rtl="1">
                <a:lnSpc>
                  <a:spcPts val="2400"/>
                </a:lnSpc>
                <a:buNone/>
              </a:pPr>
              <a:r>
                <a:rPr lang="en-US" sz="1950" dirty="0">
                  <a:solidFill>
                    <a:srgbClr val="403CCF"/>
                  </a:solidFill>
                  <a:latin typeface="Alexandria" pitchFamily="34" charset="0"/>
                  <a:ea typeface="Alexandria" pitchFamily="34" charset="-122"/>
                  <a:cs typeface="Alexandria" pitchFamily="34" charset="-120"/>
                </a:rPr>
                <a:t>الاهتمام بالجوانب النفسية</a:t>
              </a:r>
              <a:endParaRPr lang="en-US" sz="1950" dirty="0"/>
            </a:p>
          </p:txBody>
        </p:sp>
        <p:sp>
          <p:nvSpPr>
            <p:cNvPr id="36" name="Text 6"/>
            <p:cNvSpPr/>
            <p:nvPr/>
          </p:nvSpPr>
          <p:spPr>
            <a:xfrm>
              <a:off x="7564874" y="5089684"/>
              <a:ext cx="6279356" cy="317540"/>
            </a:xfrm>
            <a:prstGeom prst="rect">
              <a:avLst/>
            </a:prstGeom>
            <a:solidFill>
              <a:srgbClr val="FBFAFF"/>
            </a:solidFill>
            <a:ln/>
          </p:spPr>
          <p:txBody>
            <a:bodyPr wrap="none" lIns="0" tIns="0" rIns="0" bIns="0" rtlCol="0" anchor="t"/>
            <a:lstStyle/>
            <a:p>
              <a:pPr marL="0" indent="0" algn="r" rtl="1">
                <a:lnSpc>
                  <a:spcPts val="2500"/>
                </a:lnSpc>
                <a:buNone/>
              </a:pPr>
              <a:r>
                <a:rPr lang="en-US" sz="1550" dirty="0">
                  <a:solidFill>
                    <a:srgbClr val="49495A"/>
                  </a:solidFill>
                  <a:latin typeface="Alexandria" pitchFamily="34" charset="0"/>
                  <a:ea typeface="Alexandria" pitchFamily="34" charset="-122"/>
                  <a:cs typeface="Alexandria" pitchFamily="34" charset="-120"/>
                </a:rPr>
                <a:t>تعترف بأهمية الجوانب النفسية للموظفين وتأثيرها في أدائهم</a:t>
              </a:r>
              <a:endParaRPr lang="en-US" sz="1550" dirty="0"/>
            </a:p>
          </p:txBody>
        </p:sp>
        <p:sp>
          <p:nvSpPr>
            <p:cNvPr id="37" name="Text 7"/>
            <p:cNvSpPr/>
            <p:nvPr/>
          </p:nvSpPr>
          <p:spPr>
            <a:xfrm>
              <a:off x="7564874" y="5585817"/>
              <a:ext cx="6279356" cy="635079"/>
            </a:xfrm>
            <a:prstGeom prst="rect">
              <a:avLst/>
            </a:prstGeom>
            <a:solidFill>
              <a:srgbClr val="FBFAFF"/>
            </a:solidFill>
            <a:ln/>
          </p:spPr>
          <p:txBody>
            <a:bodyPr wrap="square" lIns="0" tIns="0" rIns="0" bIns="0" rtlCol="0" anchor="t"/>
            <a:lstStyle/>
            <a:p>
              <a:pPr marL="0" indent="0" algn="r" rtl="1">
                <a:lnSpc>
                  <a:spcPts val="2500"/>
                </a:lnSpc>
                <a:buNone/>
              </a:pPr>
              <a:r>
                <a:rPr lang="en-US" sz="1550" dirty="0">
                  <a:solidFill>
                    <a:srgbClr val="49495A"/>
                  </a:solidFill>
                  <a:latin typeface="Alexandria" pitchFamily="34" charset="0"/>
                  <a:ea typeface="Alexandria" pitchFamily="34" charset="-122"/>
                  <a:cs typeface="Alexandria" pitchFamily="34" charset="-120"/>
                </a:rPr>
                <a:t>أسهمت بشكل كبير في تطوير مجال إدارة الموارد البشرية والتركيز على تحسين العلاقات البينية في مكان العمل</a:t>
              </a:r>
              <a:endParaRPr lang="en-US" sz="1550" dirty="0"/>
            </a:p>
          </p:txBody>
        </p:sp>
      </p:grpSp>
    </p:spTree>
    <p:extLst>
      <p:ext uri="{BB962C8B-B14F-4D97-AF65-F5344CB8AC3E}">
        <p14:creationId xmlns:p14="http://schemas.microsoft.com/office/powerpoint/2010/main" val="3337411362"/>
      </p:ext>
    </p:extLst>
  </p:cSld>
  <p:clrMapOvr>
    <a:masterClrMapping/>
  </p:clrMapOvr>
  <p:transition spd="slow">
    <p:comb/>
  </p:transition>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1133854" y="1397680"/>
            <a:ext cx="4955591" cy="4414561"/>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6" name="Rectangle 5"/>
          <p:cNvSpPr/>
          <p:nvPr/>
        </p:nvSpPr>
        <p:spPr>
          <a:xfrm>
            <a:off x="1308298" y="1549486"/>
            <a:ext cx="4222539" cy="2307106"/>
          </a:xfrm>
          <a:prstGeom prst="rect">
            <a:avLst/>
          </a:prstGeom>
        </p:spPr>
        <p:txBody>
          <a:bodyPr wrap="square">
            <a:spAutoFit/>
          </a:bodyPr>
          <a:lstStyle/>
          <a:p>
            <a:pPr algn="just" rtl="1">
              <a:lnSpc>
                <a:spcPts val="2500"/>
              </a:lnSpc>
            </a:pPr>
            <a:r>
              <a:rPr lang="ar-EG" sz="1600">
                <a:solidFill>
                  <a:srgbClr val="5B5F71"/>
                </a:solidFill>
                <a:latin typeface="Alexandria" pitchFamily="2" charset="-78"/>
                <a:ea typeface="Instrument Sans Medium" pitchFamily="34" charset="-122"/>
                <a:cs typeface="Alexandria" pitchFamily="2" charset="-78"/>
              </a:rPr>
              <a:t>العملية الاتصالية داخل المنظمات تواجه العديد من العوائق التي تحد من فاعليتها وتؤدي بها في غالب الأحيان إلى عدم تحقيق أهدافها المسطرة. لابد من التعرف على هذه المعوقات حتى يتم تجنبها أو التقليل منها ومعالجتها بشكل يؤدي إلى زيادة فاعلية الاتصال.</a:t>
            </a:r>
          </a:p>
        </p:txBody>
      </p:sp>
      <p:sp>
        <p:nvSpPr>
          <p:cNvPr id="17" name="TextBox 16"/>
          <p:cNvSpPr txBox="1"/>
          <p:nvPr/>
        </p:nvSpPr>
        <p:spPr>
          <a:xfrm>
            <a:off x="6769804" y="3815831"/>
            <a:ext cx="4113898" cy="830997"/>
          </a:xfrm>
          <a:prstGeom prst="rect">
            <a:avLst/>
          </a:prstGeom>
          <a:noFill/>
        </p:spPr>
        <p:txBody>
          <a:bodyPr wrap="square" rtlCol="0">
            <a:spAutoFit/>
          </a:bodyPr>
          <a:lstStyle/>
          <a:p>
            <a:pPr algn="ctr"/>
            <a:r>
              <a:rPr lang="ar-EG" sz="2400" b="1">
                <a:solidFill>
                  <a:srgbClr val="00B0F0"/>
                </a:solidFill>
                <a:latin typeface="Alexandria" charset="0"/>
                <a:cs typeface="Alexandria" charset="0"/>
              </a:rPr>
              <a:t>معوقات الاتصال التنظيمي</a:t>
            </a:r>
          </a:p>
        </p:txBody>
      </p:sp>
      <p:sp>
        <p:nvSpPr>
          <p:cNvPr id="18" name="Rectangle 17"/>
          <p:cNvSpPr/>
          <p:nvPr/>
        </p:nvSpPr>
        <p:spPr>
          <a:xfrm>
            <a:off x="5641526" y="350502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19" name="TextBox 18"/>
          <p:cNvSpPr txBox="1"/>
          <p:nvPr/>
        </p:nvSpPr>
        <p:spPr>
          <a:xfrm>
            <a:off x="5692422" y="3499567"/>
            <a:ext cx="1091009" cy="337185"/>
          </a:xfrm>
          <a:prstGeom prst="rect">
            <a:avLst/>
          </a:prstGeom>
          <a:noFill/>
        </p:spPr>
        <p:txBody>
          <a:bodyPr wrap="square" rtlCol="0">
            <a:spAutoFit/>
          </a:bodyPr>
          <a:lstStyle/>
          <a:p>
            <a:pPr algn="ctr"/>
            <a:r>
              <a:rPr lang="en-US" sz="1600">
                <a:solidFill>
                  <a:schemeClr val="bg1"/>
                </a:solidFill>
                <a:latin typeface="Alexandria" charset="0"/>
                <a:cs typeface="Alexandria" charset="0"/>
              </a:rPr>
              <a:t>Chapter</a:t>
            </a:r>
          </a:p>
        </p:txBody>
      </p:sp>
      <p:sp>
        <p:nvSpPr>
          <p:cNvPr id="23" name="TextBox 22"/>
          <p:cNvSpPr txBox="1"/>
          <p:nvPr/>
        </p:nvSpPr>
        <p:spPr>
          <a:xfrm>
            <a:off x="5826569" y="3769896"/>
            <a:ext cx="819100" cy="645160"/>
          </a:xfrm>
          <a:prstGeom prst="rect">
            <a:avLst/>
          </a:prstGeom>
          <a:noFill/>
        </p:spPr>
        <p:txBody>
          <a:bodyPr wrap="square" rtlCol="0">
            <a:spAutoFit/>
          </a:bodyPr>
          <a:lstStyle/>
          <a:p>
            <a:pPr algn="ctr"/>
            <a:r>
              <a:rPr lang="ar-EG" sz="3600" b="1">
                <a:solidFill>
                  <a:schemeClr val="bg1"/>
                </a:solidFill>
                <a:latin typeface="Alexandria" charset="0"/>
                <a:cs typeface="Alexandria" charset="0"/>
              </a:rPr>
              <a:t>10</a:t>
            </a:r>
            <a:endParaRPr lang="en-US" sz="3600" b="1">
              <a:solidFill>
                <a:schemeClr val="bg1"/>
              </a:solidFill>
              <a:latin typeface="Alexandria" charset="0"/>
              <a:cs typeface="Alexandria" charset="0"/>
            </a:endParaRPr>
          </a:p>
        </p:txBody>
      </p:sp>
      <p:sp>
        <p:nvSpPr>
          <p:cNvPr id="29" name="Rectangle 28"/>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8"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pic>
        <p:nvPicPr>
          <p:cNvPr id="5" name="Picture 4">
            <a:extLst>
              <a:ext uri="{FF2B5EF4-FFF2-40B4-BE49-F238E27FC236}">
                <a16:creationId xmlns:a16="http://schemas.microsoft.com/office/drawing/2014/main" id="{D32944EA-C155-B035-4730-758BFAFE4092}"/>
              </a:ext>
            </a:extLst>
          </p:cNvPr>
          <p:cNvPicPr>
            <a:picLocks noChangeAspect="1"/>
          </p:cNvPicPr>
          <p:nvPr/>
        </p:nvPicPr>
        <p:blipFill>
          <a:blip r:embed="rId3"/>
          <a:stretch>
            <a:fillRect/>
          </a:stretch>
        </p:blipFill>
        <p:spPr>
          <a:xfrm>
            <a:off x="7422255" y="-148534"/>
            <a:ext cx="2502330" cy="3753494"/>
          </a:xfrm>
          <a:prstGeom prst="rect">
            <a:avLst/>
          </a:prstGeom>
        </p:spPr>
      </p:pic>
    </p:spTree>
  </p:cSld>
  <p:clrMapOvr>
    <a:masterClrMapping/>
  </p:clrMapOvr>
  <p:transition spd="slow">
    <p:comb/>
  </p:transition>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8663B2A-3E5F-3A5C-B477-88E79F0BDDBE}"/>
            </a:ext>
          </a:extLst>
        </p:cNvPr>
        <p:cNvGrpSpPr/>
        <p:nvPr/>
      </p:nvGrpSpPr>
      <p:grpSpPr>
        <a:xfrm>
          <a:off x="0" y="0"/>
          <a:ext cx="0" cy="0"/>
          <a:chOff x="0" y="0"/>
          <a:chExt cx="0" cy="0"/>
        </a:xfrm>
      </p:grpSpPr>
      <p:sp>
        <p:nvSpPr>
          <p:cNvPr id="29" name="Rectangle 28">
            <a:extLst>
              <a:ext uri="{FF2B5EF4-FFF2-40B4-BE49-F238E27FC236}">
                <a16:creationId xmlns:a16="http://schemas.microsoft.com/office/drawing/2014/main" id="{57B29EB6-0D97-BF1C-706E-D113F85A808C}"/>
              </a:ext>
            </a:extLst>
          </p:cNvPr>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8" name="Graphic 21">
            <a:extLst>
              <a:ext uri="{FF2B5EF4-FFF2-40B4-BE49-F238E27FC236}">
                <a16:creationId xmlns:a16="http://schemas.microsoft.com/office/drawing/2014/main" id="{E63EF937-FB72-3E13-F74E-629F394FFB16}"/>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pic>
        <p:nvPicPr>
          <p:cNvPr id="2" name="Picture 1">
            <a:extLst>
              <a:ext uri="{FF2B5EF4-FFF2-40B4-BE49-F238E27FC236}">
                <a16:creationId xmlns:a16="http://schemas.microsoft.com/office/drawing/2014/main" id="{3675880D-BDB3-E784-80CF-0D1CD8BC5CC8}"/>
              </a:ext>
            </a:extLst>
          </p:cNvPr>
          <p:cNvPicPr>
            <a:picLocks noChangeAspect="1"/>
          </p:cNvPicPr>
          <p:nvPr/>
        </p:nvPicPr>
        <p:blipFill>
          <a:blip r:embed="rId3"/>
          <a:stretch>
            <a:fillRect/>
          </a:stretch>
        </p:blipFill>
        <p:spPr>
          <a:xfrm>
            <a:off x="7619999" y="0"/>
            <a:ext cx="4572001" cy="6858000"/>
          </a:xfrm>
          <a:prstGeom prst="rect">
            <a:avLst/>
          </a:prstGeom>
        </p:spPr>
      </p:pic>
      <p:grpSp>
        <p:nvGrpSpPr>
          <p:cNvPr id="16" name="Group 15">
            <a:extLst>
              <a:ext uri="{FF2B5EF4-FFF2-40B4-BE49-F238E27FC236}">
                <a16:creationId xmlns:a16="http://schemas.microsoft.com/office/drawing/2014/main" id="{E3DDB39F-BAC4-6CF8-22E3-91211535A0FD}"/>
              </a:ext>
            </a:extLst>
          </p:cNvPr>
          <p:cNvGrpSpPr/>
          <p:nvPr/>
        </p:nvGrpSpPr>
        <p:grpSpPr>
          <a:xfrm>
            <a:off x="793790" y="960121"/>
            <a:ext cx="6365293" cy="5351260"/>
            <a:chOff x="793790" y="1071443"/>
            <a:chExt cx="7556421" cy="6086713"/>
          </a:xfrm>
        </p:grpSpPr>
        <p:sp>
          <p:nvSpPr>
            <p:cNvPr id="3" name="Text 0"/>
            <p:cNvSpPr/>
            <p:nvPr/>
          </p:nvSpPr>
          <p:spPr>
            <a:xfrm>
              <a:off x="1207294" y="1071443"/>
              <a:ext cx="7142917" cy="620078"/>
            </a:xfrm>
            <a:prstGeom prst="rect">
              <a:avLst/>
            </a:prstGeom>
            <a:noFill/>
            <a:ln/>
          </p:spPr>
          <p:txBody>
            <a:bodyPr wrap="none" lIns="0" tIns="0" rIns="0" bIns="0" rtlCol="0" anchor="t"/>
            <a:lstStyle/>
            <a:p>
              <a:pPr marL="0" indent="0" algn="r" rtl="1">
                <a:lnSpc>
                  <a:spcPts val="4850"/>
                </a:lnSpc>
                <a:buNone/>
              </a:pPr>
              <a:r>
                <a:rPr lang="en-US" sz="2800" dirty="0">
                  <a:solidFill>
                    <a:srgbClr val="403CCF"/>
                  </a:solidFill>
                  <a:latin typeface="Alexandria" pitchFamily="34" charset="0"/>
                  <a:ea typeface="Alexandria" pitchFamily="34" charset="-122"/>
                  <a:cs typeface="Alexandria" pitchFamily="34" charset="-120"/>
                </a:rPr>
                <a:t>أنواع معوقات الاتصال التنظيمي</a:t>
              </a:r>
              <a:endParaRPr lang="en-US" sz="2800" dirty="0"/>
            </a:p>
          </p:txBody>
        </p:sp>
        <p:sp>
          <p:nvSpPr>
            <p:cNvPr id="4" name="Shape 1"/>
            <p:cNvSpPr/>
            <p:nvPr/>
          </p:nvSpPr>
          <p:spPr>
            <a:xfrm>
              <a:off x="793790" y="1989177"/>
              <a:ext cx="7556421" cy="1143476"/>
            </a:xfrm>
            <a:prstGeom prst="roundRect">
              <a:avLst>
                <a:gd name="adj" fmla="val 2604"/>
              </a:avLst>
            </a:prstGeom>
            <a:solidFill>
              <a:srgbClr val="E7E0FF"/>
            </a:solidFill>
            <a:ln/>
          </p:spPr>
          <p:txBody>
            <a:bodyPr/>
            <a:lstStyle/>
            <a:p>
              <a:endParaRPr lang="en-US"/>
            </a:p>
          </p:txBody>
        </p:sp>
        <p:sp>
          <p:nvSpPr>
            <p:cNvPr id="5" name="Text 2"/>
            <p:cNvSpPr/>
            <p:nvPr/>
          </p:nvSpPr>
          <p:spPr>
            <a:xfrm>
              <a:off x="5670947" y="2187535"/>
              <a:ext cx="2480905" cy="310158"/>
            </a:xfrm>
            <a:prstGeom prst="rect">
              <a:avLst/>
            </a:prstGeom>
            <a:noFill/>
            <a:ln/>
          </p:spPr>
          <p:txBody>
            <a:bodyPr wrap="none" lIns="0" tIns="0" rIns="0" bIns="0" rtlCol="0" anchor="t"/>
            <a:lstStyle/>
            <a:p>
              <a:pPr marL="0" indent="0" algn="r" rtl="1">
                <a:lnSpc>
                  <a:spcPts val="2400"/>
                </a:lnSpc>
                <a:buNone/>
              </a:pPr>
              <a:r>
                <a:rPr lang="en-US" sz="1950" dirty="0">
                  <a:solidFill>
                    <a:srgbClr val="000000"/>
                  </a:solidFill>
                  <a:latin typeface="Alexandria" pitchFamily="34" charset="0"/>
                  <a:ea typeface="Alexandria" pitchFamily="34" charset="-122"/>
                  <a:cs typeface="Alexandria" pitchFamily="34" charset="-120"/>
                </a:rPr>
                <a:t>المعوقات النفسية</a:t>
              </a:r>
              <a:endParaRPr lang="en-US" sz="1950" dirty="0"/>
            </a:p>
          </p:txBody>
        </p:sp>
        <p:sp>
          <p:nvSpPr>
            <p:cNvPr id="6" name="Text 3"/>
            <p:cNvSpPr/>
            <p:nvPr/>
          </p:nvSpPr>
          <p:spPr>
            <a:xfrm>
              <a:off x="992148" y="2616756"/>
              <a:ext cx="7159704" cy="317540"/>
            </a:xfrm>
            <a:prstGeom prst="rect">
              <a:avLst/>
            </a:prstGeom>
            <a:noFill/>
            <a:ln/>
          </p:spPr>
          <p:txBody>
            <a:bodyPr wrap="none" lIns="0" tIns="0" rIns="0" bIns="0" rtlCol="0" anchor="t"/>
            <a:lstStyle/>
            <a:p>
              <a:pPr marL="0" indent="0" algn="r" rtl="1">
                <a:lnSpc>
                  <a:spcPts val="2500"/>
                </a:lnSpc>
                <a:buNone/>
              </a:pPr>
              <a:r>
                <a:rPr lang="en-US" sz="1550" dirty="0">
                  <a:solidFill>
                    <a:srgbClr val="000000"/>
                  </a:solidFill>
                  <a:latin typeface="Alexandria" pitchFamily="34" charset="0"/>
                  <a:ea typeface="Alexandria" pitchFamily="34" charset="-122"/>
                  <a:cs typeface="Alexandria" pitchFamily="34" charset="-120"/>
                </a:rPr>
                <a:t>تتعلق بالعناصر الإنسانية في عملية الاتصال والفروق الفردية</a:t>
              </a:r>
              <a:endParaRPr lang="en-US" sz="1550" dirty="0"/>
            </a:p>
          </p:txBody>
        </p:sp>
        <p:sp>
          <p:nvSpPr>
            <p:cNvPr id="7" name="Shape 4"/>
            <p:cNvSpPr/>
            <p:nvPr/>
          </p:nvSpPr>
          <p:spPr>
            <a:xfrm>
              <a:off x="793790" y="3331012"/>
              <a:ext cx="7556421" cy="1143476"/>
            </a:xfrm>
            <a:prstGeom prst="roundRect">
              <a:avLst>
                <a:gd name="adj" fmla="val 2604"/>
              </a:avLst>
            </a:prstGeom>
            <a:solidFill>
              <a:srgbClr val="E7E0FF"/>
            </a:solidFill>
            <a:ln/>
          </p:spPr>
          <p:txBody>
            <a:bodyPr/>
            <a:lstStyle/>
            <a:p>
              <a:endParaRPr lang="en-US"/>
            </a:p>
          </p:txBody>
        </p:sp>
        <p:sp>
          <p:nvSpPr>
            <p:cNvPr id="9" name="Text 5"/>
            <p:cNvSpPr/>
            <p:nvPr/>
          </p:nvSpPr>
          <p:spPr>
            <a:xfrm>
              <a:off x="4706779" y="3529370"/>
              <a:ext cx="3445073" cy="310158"/>
            </a:xfrm>
            <a:prstGeom prst="rect">
              <a:avLst/>
            </a:prstGeom>
            <a:noFill/>
            <a:ln/>
          </p:spPr>
          <p:txBody>
            <a:bodyPr wrap="none" lIns="0" tIns="0" rIns="0" bIns="0" rtlCol="0" anchor="t"/>
            <a:lstStyle/>
            <a:p>
              <a:pPr marL="0" indent="0" algn="r" rtl="1">
                <a:lnSpc>
                  <a:spcPts val="2400"/>
                </a:lnSpc>
                <a:buNone/>
              </a:pPr>
              <a:r>
                <a:rPr lang="en-US" sz="1950" dirty="0">
                  <a:solidFill>
                    <a:srgbClr val="000000"/>
                  </a:solidFill>
                  <a:latin typeface="Alexandria" pitchFamily="34" charset="0"/>
                  <a:ea typeface="Alexandria" pitchFamily="34" charset="-122"/>
                  <a:cs typeface="Alexandria" pitchFamily="34" charset="-120"/>
                </a:rPr>
                <a:t>المعوقات الاجتماعية والثقافية</a:t>
              </a:r>
              <a:endParaRPr lang="en-US" sz="1950" dirty="0"/>
            </a:p>
          </p:txBody>
        </p:sp>
        <p:sp>
          <p:nvSpPr>
            <p:cNvPr id="10" name="Text 6"/>
            <p:cNvSpPr/>
            <p:nvPr/>
          </p:nvSpPr>
          <p:spPr>
            <a:xfrm>
              <a:off x="992148" y="3958590"/>
              <a:ext cx="7159704" cy="317540"/>
            </a:xfrm>
            <a:prstGeom prst="rect">
              <a:avLst/>
            </a:prstGeom>
            <a:noFill/>
            <a:ln/>
          </p:spPr>
          <p:txBody>
            <a:bodyPr wrap="none" lIns="0" tIns="0" rIns="0" bIns="0" rtlCol="0" anchor="t"/>
            <a:lstStyle/>
            <a:p>
              <a:pPr marL="0" indent="0" algn="r" rtl="1">
                <a:lnSpc>
                  <a:spcPts val="2500"/>
                </a:lnSpc>
                <a:buNone/>
              </a:pPr>
              <a:r>
                <a:rPr lang="en-US" sz="1550" dirty="0">
                  <a:solidFill>
                    <a:srgbClr val="000000"/>
                  </a:solidFill>
                  <a:latin typeface="Alexandria" pitchFamily="34" charset="0"/>
                  <a:ea typeface="Alexandria" pitchFamily="34" charset="-122"/>
                  <a:cs typeface="Alexandria" pitchFamily="34" charset="-120"/>
                </a:rPr>
                <a:t>ترجع إلى التنشئة الاجتماعية والبيئة والقيم والمعتقدات</a:t>
              </a:r>
              <a:endParaRPr lang="en-US" sz="1550" dirty="0"/>
            </a:p>
          </p:txBody>
        </p:sp>
        <p:sp>
          <p:nvSpPr>
            <p:cNvPr id="11" name="Shape 7"/>
            <p:cNvSpPr/>
            <p:nvPr/>
          </p:nvSpPr>
          <p:spPr>
            <a:xfrm>
              <a:off x="793790" y="4672846"/>
              <a:ext cx="7556421" cy="1143476"/>
            </a:xfrm>
            <a:prstGeom prst="roundRect">
              <a:avLst>
                <a:gd name="adj" fmla="val 2604"/>
              </a:avLst>
            </a:prstGeom>
            <a:solidFill>
              <a:srgbClr val="E7E0FF"/>
            </a:solidFill>
            <a:ln/>
          </p:spPr>
          <p:txBody>
            <a:bodyPr/>
            <a:lstStyle/>
            <a:p>
              <a:endParaRPr lang="en-US"/>
            </a:p>
          </p:txBody>
        </p:sp>
        <p:sp>
          <p:nvSpPr>
            <p:cNvPr id="12" name="Text 8"/>
            <p:cNvSpPr/>
            <p:nvPr/>
          </p:nvSpPr>
          <p:spPr>
            <a:xfrm>
              <a:off x="5670947" y="4871204"/>
              <a:ext cx="2480905" cy="310158"/>
            </a:xfrm>
            <a:prstGeom prst="rect">
              <a:avLst/>
            </a:prstGeom>
            <a:noFill/>
            <a:ln/>
          </p:spPr>
          <p:txBody>
            <a:bodyPr wrap="none" lIns="0" tIns="0" rIns="0" bIns="0" rtlCol="0" anchor="t"/>
            <a:lstStyle/>
            <a:p>
              <a:pPr marL="0" indent="0" algn="r" rtl="1">
                <a:lnSpc>
                  <a:spcPts val="2400"/>
                </a:lnSpc>
                <a:buNone/>
              </a:pPr>
              <a:r>
                <a:rPr lang="en-US" sz="1950" dirty="0">
                  <a:solidFill>
                    <a:srgbClr val="000000"/>
                  </a:solidFill>
                  <a:latin typeface="Alexandria" pitchFamily="34" charset="0"/>
                  <a:ea typeface="Alexandria" pitchFamily="34" charset="-122"/>
                  <a:cs typeface="Alexandria" pitchFamily="34" charset="-120"/>
                </a:rPr>
                <a:t>المعوقات التنظيمية</a:t>
              </a:r>
              <a:endParaRPr lang="en-US" sz="1950" dirty="0"/>
            </a:p>
          </p:txBody>
        </p:sp>
        <p:sp>
          <p:nvSpPr>
            <p:cNvPr id="13" name="Text 9"/>
            <p:cNvSpPr/>
            <p:nvPr/>
          </p:nvSpPr>
          <p:spPr>
            <a:xfrm>
              <a:off x="992148" y="5300424"/>
              <a:ext cx="7159704" cy="317540"/>
            </a:xfrm>
            <a:prstGeom prst="rect">
              <a:avLst/>
            </a:prstGeom>
            <a:noFill/>
            <a:ln/>
          </p:spPr>
          <p:txBody>
            <a:bodyPr wrap="none" lIns="0" tIns="0" rIns="0" bIns="0" rtlCol="0" anchor="t"/>
            <a:lstStyle/>
            <a:p>
              <a:pPr marL="0" indent="0" algn="r" rtl="1">
                <a:lnSpc>
                  <a:spcPts val="2500"/>
                </a:lnSpc>
                <a:buNone/>
              </a:pPr>
              <a:r>
                <a:rPr lang="en-US" sz="1550" dirty="0">
                  <a:solidFill>
                    <a:srgbClr val="000000"/>
                  </a:solidFill>
                  <a:latin typeface="Alexandria" pitchFamily="34" charset="0"/>
                  <a:ea typeface="Alexandria" pitchFamily="34" charset="-122"/>
                  <a:cs typeface="Alexandria" pitchFamily="34" charset="-120"/>
                </a:rPr>
                <a:t>ناشئة عن طبيعة التنظيم والهيكل التنظيمي</a:t>
              </a:r>
              <a:endParaRPr lang="en-US" sz="1550" dirty="0"/>
            </a:p>
          </p:txBody>
        </p:sp>
        <p:sp>
          <p:nvSpPr>
            <p:cNvPr id="14" name="Shape 10"/>
            <p:cNvSpPr/>
            <p:nvPr/>
          </p:nvSpPr>
          <p:spPr>
            <a:xfrm>
              <a:off x="793790" y="6014680"/>
              <a:ext cx="7556421" cy="1143476"/>
            </a:xfrm>
            <a:prstGeom prst="roundRect">
              <a:avLst>
                <a:gd name="adj" fmla="val 2604"/>
              </a:avLst>
            </a:prstGeom>
            <a:solidFill>
              <a:srgbClr val="E7E0FF"/>
            </a:solidFill>
            <a:ln/>
          </p:spPr>
          <p:txBody>
            <a:bodyPr/>
            <a:lstStyle/>
            <a:p>
              <a:endParaRPr lang="en-US"/>
            </a:p>
          </p:txBody>
        </p:sp>
        <p:sp>
          <p:nvSpPr>
            <p:cNvPr id="15" name="Text 11"/>
            <p:cNvSpPr/>
            <p:nvPr/>
          </p:nvSpPr>
          <p:spPr>
            <a:xfrm>
              <a:off x="5670947" y="6213038"/>
              <a:ext cx="2480905" cy="310158"/>
            </a:xfrm>
            <a:prstGeom prst="rect">
              <a:avLst/>
            </a:prstGeom>
            <a:noFill/>
            <a:ln/>
          </p:spPr>
          <p:txBody>
            <a:bodyPr wrap="none" lIns="0" tIns="0" rIns="0" bIns="0" rtlCol="0" anchor="t"/>
            <a:lstStyle/>
            <a:p>
              <a:pPr marL="0" indent="0" algn="r" rtl="1">
                <a:lnSpc>
                  <a:spcPts val="2400"/>
                </a:lnSpc>
                <a:buNone/>
              </a:pPr>
              <a:r>
                <a:rPr lang="en-US" sz="1950" dirty="0">
                  <a:solidFill>
                    <a:srgbClr val="000000"/>
                  </a:solidFill>
                  <a:latin typeface="Alexandria" pitchFamily="34" charset="0"/>
                  <a:ea typeface="Alexandria" pitchFamily="34" charset="-122"/>
                  <a:cs typeface="Alexandria" pitchFamily="34" charset="-120"/>
                </a:rPr>
                <a:t>المعوقات الشخصية</a:t>
              </a:r>
              <a:endParaRPr lang="en-US" sz="1950" dirty="0"/>
            </a:p>
          </p:txBody>
        </p:sp>
        <p:sp>
          <p:nvSpPr>
            <p:cNvPr id="17" name="Text 12"/>
            <p:cNvSpPr/>
            <p:nvPr/>
          </p:nvSpPr>
          <p:spPr>
            <a:xfrm>
              <a:off x="992148" y="6642259"/>
              <a:ext cx="7159704" cy="317540"/>
            </a:xfrm>
            <a:prstGeom prst="rect">
              <a:avLst/>
            </a:prstGeom>
            <a:noFill/>
            <a:ln/>
          </p:spPr>
          <p:txBody>
            <a:bodyPr wrap="none" lIns="0" tIns="0" rIns="0" bIns="0" rtlCol="0" anchor="t"/>
            <a:lstStyle/>
            <a:p>
              <a:pPr marL="0" indent="0" algn="r" rtl="1">
                <a:lnSpc>
                  <a:spcPts val="2500"/>
                </a:lnSpc>
                <a:buNone/>
              </a:pPr>
              <a:r>
                <a:rPr lang="en-US" sz="1550" dirty="0">
                  <a:solidFill>
                    <a:srgbClr val="000000"/>
                  </a:solidFill>
                  <a:latin typeface="Alexandria" pitchFamily="34" charset="0"/>
                  <a:ea typeface="Alexandria" pitchFamily="34" charset="-122"/>
                  <a:cs typeface="Alexandria" pitchFamily="34" charset="-120"/>
                </a:rPr>
                <a:t>تتضمن الاختلافات الشخصية والحواجز اللغوية والتحيزات</a:t>
              </a:r>
              <a:endParaRPr lang="en-US" sz="1550" dirty="0"/>
            </a:p>
          </p:txBody>
        </p:sp>
      </p:grpSp>
    </p:spTree>
    <p:extLst>
      <p:ext uri="{BB962C8B-B14F-4D97-AF65-F5344CB8AC3E}">
        <p14:creationId xmlns:p14="http://schemas.microsoft.com/office/powerpoint/2010/main" val="3915953284"/>
      </p:ext>
    </p:extLst>
  </p:cSld>
  <p:clrMapOvr>
    <a:masterClrMapping/>
  </p:clrMapOvr>
  <p:transition spd="slow">
    <p:comb/>
  </p:transition>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646B8E1-CAA0-DC03-F7FF-3C92941054EF}"/>
            </a:ext>
          </a:extLst>
        </p:cNvPr>
        <p:cNvGrpSpPr/>
        <p:nvPr/>
      </p:nvGrpSpPr>
      <p:grpSpPr>
        <a:xfrm>
          <a:off x="0" y="0"/>
          <a:ext cx="0" cy="0"/>
          <a:chOff x="0" y="0"/>
          <a:chExt cx="0" cy="0"/>
        </a:xfrm>
      </p:grpSpPr>
      <p:sp>
        <p:nvSpPr>
          <p:cNvPr id="29" name="Rectangle 28">
            <a:extLst>
              <a:ext uri="{FF2B5EF4-FFF2-40B4-BE49-F238E27FC236}">
                <a16:creationId xmlns:a16="http://schemas.microsoft.com/office/drawing/2014/main" id="{63307391-337A-546D-5E55-5D94715F05A4}"/>
              </a:ext>
            </a:extLst>
          </p:cNvPr>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8" name="Graphic 21">
            <a:extLst>
              <a:ext uri="{FF2B5EF4-FFF2-40B4-BE49-F238E27FC236}">
                <a16:creationId xmlns:a16="http://schemas.microsoft.com/office/drawing/2014/main" id="{F83A8112-CD91-58A7-AD7A-A531BF59DB56}"/>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pic>
        <p:nvPicPr>
          <p:cNvPr id="2" name="Picture 1">
            <a:extLst>
              <a:ext uri="{FF2B5EF4-FFF2-40B4-BE49-F238E27FC236}">
                <a16:creationId xmlns:a16="http://schemas.microsoft.com/office/drawing/2014/main" id="{1C9D8DDF-C3C4-1FB3-3004-5A08A1ECDA1B}"/>
              </a:ext>
            </a:extLst>
          </p:cNvPr>
          <p:cNvPicPr>
            <a:picLocks noChangeAspect="1"/>
          </p:cNvPicPr>
          <p:nvPr/>
        </p:nvPicPr>
        <p:blipFill>
          <a:blip r:embed="rId3"/>
          <a:stretch>
            <a:fillRect/>
          </a:stretch>
        </p:blipFill>
        <p:spPr>
          <a:xfrm>
            <a:off x="7619999" y="0"/>
            <a:ext cx="4572001" cy="6858000"/>
          </a:xfrm>
          <a:prstGeom prst="rect">
            <a:avLst/>
          </a:prstGeom>
        </p:spPr>
      </p:pic>
      <p:grpSp>
        <p:nvGrpSpPr>
          <p:cNvPr id="17" name="Group 16">
            <a:extLst>
              <a:ext uri="{FF2B5EF4-FFF2-40B4-BE49-F238E27FC236}">
                <a16:creationId xmlns:a16="http://schemas.microsoft.com/office/drawing/2014/main" id="{5020CD17-86CD-6C7C-B0B5-5EFD4B4017B9}"/>
              </a:ext>
            </a:extLst>
          </p:cNvPr>
          <p:cNvGrpSpPr/>
          <p:nvPr/>
        </p:nvGrpSpPr>
        <p:grpSpPr>
          <a:xfrm>
            <a:off x="401444" y="801289"/>
            <a:ext cx="6909261" cy="5643002"/>
            <a:chOff x="793790" y="661630"/>
            <a:chExt cx="7556421" cy="6906221"/>
          </a:xfrm>
        </p:grpSpPr>
        <p:sp>
          <p:nvSpPr>
            <p:cNvPr id="3" name="Text 0"/>
            <p:cNvSpPr/>
            <p:nvPr/>
          </p:nvSpPr>
          <p:spPr>
            <a:xfrm>
              <a:off x="1314926" y="661630"/>
              <a:ext cx="7035284" cy="620078"/>
            </a:xfrm>
            <a:prstGeom prst="rect">
              <a:avLst/>
            </a:prstGeom>
            <a:noFill/>
            <a:ln/>
          </p:spPr>
          <p:txBody>
            <a:bodyPr wrap="none" lIns="0" tIns="0" rIns="0" bIns="0" rtlCol="0" anchor="t"/>
            <a:lstStyle/>
            <a:p>
              <a:pPr marL="0" indent="0" algn="just" rtl="1">
                <a:lnSpc>
                  <a:spcPts val="4850"/>
                </a:lnSpc>
                <a:buNone/>
              </a:pPr>
              <a:r>
                <a:rPr lang="en-US" sz="2800" b="1" dirty="0">
                  <a:solidFill>
                    <a:srgbClr val="403CCF"/>
                  </a:solidFill>
                  <a:latin typeface="Alexandria" pitchFamily="34" charset="0"/>
                  <a:ea typeface="Alexandria" pitchFamily="34" charset="-122"/>
                  <a:cs typeface="Alexandria" pitchFamily="34" charset="-120"/>
                </a:rPr>
                <a:t>المعوقات النفسية: تباين الإدراك</a:t>
              </a:r>
              <a:endParaRPr lang="en-US" sz="2800" b="1" dirty="0"/>
            </a:p>
          </p:txBody>
        </p:sp>
        <p:sp>
          <p:nvSpPr>
            <p:cNvPr id="4" name="Text 1"/>
            <p:cNvSpPr/>
            <p:nvPr/>
          </p:nvSpPr>
          <p:spPr>
            <a:xfrm>
              <a:off x="793790" y="1579364"/>
              <a:ext cx="7556421" cy="952619"/>
            </a:xfrm>
            <a:prstGeom prst="rect">
              <a:avLst/>
            </a:prstGeom>
            <a:noFill/>
            <a:ln/>
          </p:spPr>
          <p:txBody>
            <a:bodyPr wrap="square" lIns="0" tIns="0" rIns="0" bIns="0" rtlCol="0" anchor="t"/>
            <a:lstStyle/>
            <a:p>
              <a:pPr marL="0" indent="0" algn="just" rtl="1">
                <a:lnSpc>
                  <a:spcPts val="2500"/>
                </a:lnSpc>
                <a:buNone/>
              </a:pPr>
              <a:r>
                <a:rPr lang="en-US" sz="1550" dirty="0">
                  <a:solidFill>
                    <a:srgbClr val="49495A"/>
                  </a:solidFill>
                  <a:latin typeface="Alexandria" pitchFamily="34" charset="0"/>
                  <a:ea typeface="Alexandria" pitchFamily="34" charset="-122"/>
                  <a:cs typeface="Alexandria" pitchFamily="34" charset="-120"/>
                </a:rPr>
                <a:t>تباين الإدراك يؤثر نتيجة اختلاف الفروق الفردية والبيئية في اختلاف المعاني التي يعطونها للأشياء. الكلمات المتضمنة في الرسالة قد تكون لها دلالات ومعانٍ مختلفة لكل شخص عن الآخر.</a:t>
              </a:r>
              <a:endParaRPr lang="en-US" sz="1550" dirty="0"/>
            </a:p>
          </p:txBody>
        </p:sp>
        <p:pic>
          <p:nvPicPr>
            <p:cNvPr id="5" name="Image 1" descr="preencoded.png"/>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7978140" y="2761298"/>
              <a:ext cx="297656" cy="297656"/>
            </a:xfrm>
            <a:prstGeom prst="rect">
              <a:avLst/>
            </a:prstGeom>
          </p:spPr>
        </p:pic>
        <p:sp>
          <p:nvSpPr>
            <p:cNvPr id="6" name="Text 2"/>
            <p:cNvSpPr/>
            <p:nvPr/>
          </p:nvSpPr>
          <p:spPr>
            <a:xfrm>
              <a:off x="5224462" y="2755225"/>
              <a:ext cx="2480905" cy="310158"/>
            </a:xfrm>
            <a:prstGeom prst="rect">
              <a:avLst/>
            </a:prstGeom>
            <a:noFill/>
            <a:ln/>
          </p:spPr>
          <p:txBody>
            <a:bodyPr wrap="none" lIns="0" tIns="0" rIns="0" bIns="0" rtlCol="0" anchor="t"/>
            <a:lstStyle/>
            <a:p>
              <a:pPr marL="0" indent="0" algn="just" rtl="1">
                <a:lnSpc>
                  <a:spcPts val="2400"/>
                </a:lnSpc>
                <a:buNone/>
              </a:pPr>
              <a:r>
                <a:rPr lang="en-US" sz="1950" dirty="0">
                  <a:solidFill>
                    <a:srgbClr val="49495A"/>
                  </a:solidFill>
                  <a:latin typeface="Alexandria" pitchFamily="34" charset="0"/>
                  <a:ea typeface="Alexandria" pitchFamily="34" charset="-122"/>
                  <a:cs typeface="Alexandria" pitchFamily="34" charset="-120"/>
                </a:rPr>
                <a:t>تأثير التوقعات والخبرات</a:t>
              </a:r>
              <a:endParaRPr lang="en-US" sz="1950" dirty="0"/>
            </a:p>
          </p:txBody>
        </p:sp>
        <p:sp>
          <p:nvSpPr>
            <p:cNvPr id="7" name="Text 3"/>
            <p:cNvSpPr/>
            <p:nvPr/>
          </p:nvSpPr>
          <p:spPr>
            <a:xfrm>
              <a:off x="793790" y="3184446"/>
              <a:ext cx="6911578" cy="635079"/>
            </a:xfrm>
            <a:prstGeom prst="rect">
              <a:avLst/>
            </a:prstGeom>
            <a:noFill/>
            <a:ln/>
          </p:spPr>
          <p:txBody>
            <a:bodyPr wrap="square" lIns="0" tIns="0" rIns="0" bIns="0" rtlCol="0" anchor="t"/>
            <a:lstStyle/>
            <a:p>
              <a:pPr marL="0" indent="0" algn="just" rtl="1">
                <a:lnSpc>
                  <a:spcPts val="2500"/>
                </a:lnSpc>
                <a:buNone/>
              </a:pPr>
              <a:r>
                <a:rPr lang="en-US" sz="1550" dirty="0">
                  <a:solidFill>
                    <a:srgbClr val="49495A"/>
                  </a:solidFill>
                  <a:latin typeface="Alexandria" pitchFamily="34" charset="0"/>
                  <a:ea typeface="Alexandria" pitchFamily="34" charset="-122"/>
                  <a:cs typeface="Alexandria" pitchFamily="34" charset="-120"/>
                </a:rPr>
                <a:t>تأثير التوقعات والحاجات والخبرات السابقة للمرسل إليه في إدراكه لمقومات الرسالة</a:t>
              </a:r>
              <a:endParaRPr lang="en-US" sz="1550" dirty="0"/>
            </a:p>
          </p:txBody>
        </p:sp>
        <p:pic>
          <p:nvPicPr>
            <p:cNvPr id="9" name="Image 2" descr="preencoded.png"/>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7978140" y="4222433"/>
              <a:ext cx="297656" cy="297656"/>
            </a:xfrm>
            <a:prstGeom prst="rect">
              <a:avLst/>
            </a:prstGeom>
          </p:spPr>
        </p:pic>
        <p:sp>
          <p:nvSpPr>
            <p:cNvPr id="10" name="Text 4"/>
            <p:cNvSpPr/>
            <p:nvPr/>
          </p:nvSpPr>
          <p:spPr>
            <a:xfrm>
              <a:off x="5224462" y="4216360"/>
              <a:ext cx="2480905" cy="310158"/>
            </a:xfrm>
            <a:prstGeom prst="rect">
              <a:avLst/>
            </a:prstGeom>
            <a:noFill/>
            <a:ln/>
          </p:spPr>
          <p:txBody>
            <a:bodyPr wrap="none" lIns="0" tIns="0" rIns="0" bIns="0" rtlCol="0" anchor="t"/>
            <a:lstStyle/>
            <a:p>
              <a:pPr marL="0" indent="0" algn="just" rtl="1">
                <a:lnSpc>
                  <a:spcPts val="2400"/>
                </a:lnSpc>
                <a:buNone/>
              </a:pPr>
              <a:r>
                <a:rPr lang="en-US" sz="1950" dirty="0">
                  <a:solidFill>
                    <a:srgbClr val="49495A"/>
                  </a:solidFill>
                  <a:latin typeface="Alexandria" pitchFamily="34" charset="0"/>
                  <a:ea typeface="Alexandria" pitchFamily="34" charset="-122"/>
                  <a:cs typeface="Alexandria" pitchFamily="34" charset="-120"/>
                </a:rPr>
                <a:t>تناسب المثيرات</a:t>
              </a:r>
              <a:endParaRPr lang="en-US" sz="1950" dirty="0"/>
            </a:p>
          </p:txBody>
        </p:sp>
        <p:sp>
          <p:nvSpPr>
            <p:cNvPr id="11" name="Text 5"/>
            <p:cNvSpPr/>
            <p:nvPr/>
          </p:nvSpPr>
          <p:spPr>
            <a:xfrm>
              <a:off x="793790" y="4645581"/>
              <a:ext cx="6911578" cy="635079"/>
            </a:xfrm>
            <a:prstGeom prst="rect">
              <a:avLst/>
            </a:prstGeom>
            <a:noFill/>
            <a:ln/>
          </p:spPr>
          <p:txBody>
            <a:bodyPr wrap="square" lIns="0" tIns="0" rIns="0" bIns="0" rtlCol="0" anchor="t"/>
            <a:lstStyle/>
            <a:p>
              <a:pPr marL="0" indent="0" algn="just" rtl="1">
                <a:lnSpc>
                  <a:spcPts val="2500"/>
                </a:lnSpc>
                <a:buNone/>
              </a:pPr>
              <a:r>
                <a:rPr lang="en-US" sz="1550" dirty="0">
                  <a:solidFill>
                    <a:srgbClr val="49495A"/>
                  </a:solidFill>
                  <a:latin typeface="Alexandria" pitchFamily="34" charset="0"/>
                  <a:ea typeface="Alexandria" pitchFamily="34" charset="-122"/>
                  <a:cs typeface="Alexandria" pitchFamily="34" charset="-120"/>
                </a:rPr>
                <a:t>مدى تناسب المثيرات التي تحتوي عليها الرسالة مع درجة ومستوى ووعي المرسل إليه</a:t>
              </a:r>
              <a:endParaRPr lang="en-US" sz="1550" dirty="0"/>
            </a:p>
          </p:txBody>
        </p:sp>
        <p:pic>
          <p:nvPicPr>
            <p:cNvPr id="12" name="Image 3" descr="preencoded.png"/>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7978140" y="5683568"/>
              <a:ext cx="297656" cy="297656"/>
            </a:xfrm>
            <a:prstGeom prst="rect">
              <a:avLst/>
            </a:prstGeom>
          </p:spPr>
        </p:pic>
        <p:sp>
          <p:nvSpPr>
            <p:cNvPr id="13" name="Text 6"/>
            <p:cNvSpPr/>
            <p:nvPr/>
          </p:nvSpPr>
          <p:spPr>
            <a:xfrm>
              <a:off x="5224462" y="5677495"/>
              <a:ext cx="2480905" cy="310158"/>
            </a:xfrm>
            <a:prstGeom prst="rect">
              <a:avLst/>
            </a:prstGeom>
            <a:noFill/>
            <a:ln/>
          </p:spPr>
          <p:txBody>
            <a:bodyPr wrap="none" lIns="0" tIns="0" rIns="0" bIns="0" rtlCol="0" anchor="t"/>
            <a:lstStyle/>
            <a:p>
              <a:pPr marL="0" indent="0" algn="just" rtl="1">
                <a:lnSpc>
                  <a:spcPts val="2400"/>
                </a:lnSpc>
                <a:buNone/>
              </a:pPr>
              <a:r>
                <a:rPr lang="en-US" sz="1950" dirty="0">
                  <a:solidFill>
                    <a:srgbClr val="49495A"/>
                  </a:solidFill>
                  <a:latin typeface="Alexandria" pitchFamily="34" charset="0"/>
                  <a:ea typeface="Alexandria" pitchFamily="34" charset="-122"/>
                  <a:cs typeface="Alexandria" pitchFamily="34" charset="-120"/>
                </a:rPr>
                <a:t>بساطة المحتويات</a:t>
              </a:r>
              <a:endParaRPr lang="en-US" sz="1950" dirty="0"/>
            </a:p>
          </p:txBody>
        </p:sp>
        <p:sp>
          <p:nvSpPr>
            <p:cNvPr id="14" name="Text 7"/>
            <p:cNvSpPr/>
            <p:nvPr/>
          </p:nvSpPr>
          <p:spPr>
            <a:xfrm>
              <a:off x="793790" y="6106716"/>
              <a:ext cx="6911578" cy="317540"/>
            </a:xfrm>
            <a:prstGeom prst="rect">
              <a:avLst/>
            </a:prstGeom>
            <a:noFill/>
            <a:ln/>
          </p:spPr>
          <p:txBody>
            <a:bodyPr wrap="none" lIns="0" tIns="0" rIns="0" bIns="0" rtlCol="0" anchor="t"/>
            <a:lstStyle/>
            <a:p>
              <a:pPr marL="0" indent="0" algn="just" rtl="1">
                <a:lnSpc>
                  <a:spcPts val="2500"/>
                </a:lnSpc>
                <a:buNone/>
              </a:pPr>
              <a:r>
                <a:rPr lang="en-US" sz="1550" dirty="0">
                  <a:solidFill>
                    <a:srgbClr val="49495A"/>
                  </a:solidFill>
                  <a:latin typeface="Alexandria" pitchFamily="34" charset="0"/>
                  <a:ea typeface="Alexandria" pitchFamily="34" charset="-122"/>
                  <a:cs typeface="Alexandria" pitchFamily="34" charset="-120"/>
                </a:rPr>
                <a:t>مدى بساطة محتويات الرسالة وانتظامها</a:t>
              </a:r>
              <a:endParaRPr lang="en-US" sz="1550" dirty="0"/>
            </a:p>
          </p:txBody>
        </p:sp>
        <p:pic>
          <p:nvPicPr>
            <p:cNvPr id="15" name="Image 4" descr="preencoded.png"/>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7978140" y="6827163"/>
              <a:ext cx="297656" cy="297656"/>
            </a:xfrm>
            <a:prstGeom prst="rect">
              <a:avLst/>
            </a:prstGeom>
          </p:spPr>
        </p:pic>
        <p:sp>
          <p:nvSpPr>
            <p:cNvPr id="16" name="Text 8"/>
            <p:cNvSpPr/>
            <p:nvPr/>
          </p:nvSpPr>
          <p:spPr>
            <a:xfrm>
              <a:off x="5224462" y="6821091"/>
              <a:ext cx="2480905" cy="310158"/>
            </a:xfrm>
            <a:prstGeom prst="rect">
              <a:avLst/>
            </a:prstGeom>
            <a:noFill/>
            <a:ln/>
          </p:spPr>
          <p:txBody>
            <a:bodyPr wrap="none" lIns="0" tIns="0" rIns="0" bIns="0" rtlCol="0" anchor="t"/>
            <a:lstStyle/>
            <a:p>
              <a:pPr marL="0" indent="0" algn="just" rtl="1">
                <a:lnSpc>
                  <a:spcPts val="2400"/>
                </a:lnSpc>
                <a:buNone/>
              </a:pPr>
              <a:r>
                <a:rPr lang="en-US" sz="1950" dirty="0">
                  <a:solidFill>
                    <a:srgbClr val="49495A"/>
                  </a:solidFill>
                  <a:latin typeface="Alexandria" pitchFamily="34" charset="0"/>
                  <a:ea typeface="Alexandria" pitchFamily="34" charset="-122"/>
                  <a:cs typeface="Alexandria" pitchFamily="34" charset="-120"/>
                </a:rPr>
                <a:t>درجة الخبرة</a:t>
              </a:r>
              <a:endParaRPr lang="en-US" sz="1950" dirty="0"/>
            </a:p>
          </p:txBody>
        </p:sp>
        <p:sp>
          <p:nvSpPr>
            <p:cNvPr id="18" name="Text 9"/>
            <p:cNvSpPr/>
            <p:nvPr/>
          </p:nvSpPr>
          <p:spPr>
            <a:xfrm>
              <a:off x="793790" y="7250311"/>
              <a:ext cx="6911578" cy="317540"/>
            </a:xfrm>
            <a:prstGeom prst="rect">
              <a:avLst/>
            </a:prstGeom>
            <a:noFill/>
            <a:ln/>
          </p:spPr>
          <p:txBody>
            <a:bodyPr wrap="none" lIns="0" tIns="0" rIns="0" bIns="0" rtlCol="0" anchor="t"/>
            <a:lstStyle/>
            <a:p>
              <a:pPr marL="0" indent="0" algn="just" rtl="1">
                <a:lnSpc>
                  <a:spcPts val="2500"/>
                </a:lnSpc>
                <a:buNone/>
              </a:pPr>
              <a:r>
                <a:rPr lang="en-US" sz="1550" dirty="0">
                  <a:solidFill>
                    <a:srgbClr val="49495A"/>
                  </a:solidFill>
                  <a:latin typeface="Alexandria" pitchFamily="34" charset="0"/>
                  <a:ea typeface="Alexandria" pitchFamily="34" charset="-122"/>
                  <a:cs typeface="Alexandria" pitchFamily="34" charset="-120"/>
                </a:rPr>
                <a:t>يصعب تفهم الوسائل ذات المحتويات غير المألوفة من جانب المرسل إليه</a:t>
              </a:r>
              <a:endParaRPr lang="en-US" sz="1550" dirty="0"/>
            </a:p>
          </p:txBody>
        </p:sp>
      </p:grpSp>
    </p:spTree>
    <p:extLst>
      <p:ext uri="{BB962C8B-B14F-4D97-AF65-F5344CB8AC3E}">
        <p14:creationId xmlns:p14="http://schemas.microsoft.com/office/powerpoint/2010/main" val="1092276796"/>
      </p:ext>
    </p:extLst>
  </p:cSld>
  <p:clrMapOvr>
    <a:masterClrMapping/>
  </p:clrMapOvr>
  <p:transition spd="slow">
    <p:comb/>
  </p:transition>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AF67BE7-E67F-2A46-1706-D9BC8AA57629}"/>
            </a:ext>
          </a:extLst>
        </p:cNvPr>
        <p:cNvGrpSpPr/>
        <p:nvPr/>
      </p:nvGrpSpPr>
      <p:grpSpPr>
        <a:xfrm>
          <a:off x="0" y="0"/>
          <a:ext cx="0" cy="0"/>
          <a:chOff x="0" y="0"/>
          <a:chExt cx="0" cy="0"/>
        </a:xfrm>
      </p:grpSpPr>
      <p:sp>
        <p:nvSpPr>
          <p:cNvPr id="29" name="Rectangle 28">
            <a:extLst>
              <a:ext uri="{FF2B5EF4-FFF2-40B4-BE49-F238E27FC236}">
                <a16:creationId xmlns:a16="http://schemas.microsoft.com/office/drawing/2014/main" id="{29CDE0C4-B5C6-F153-BBBC-19700D5C4526}"/>
              </a:ext>
            </a:extLst>
          </p:cNvPr>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8" name="Graphic 21">
            <a:extLst>
              <a:ext uri="{FF2B5EF4-FFF2-40B4-BE49-F238E27FC236}">
                <a16:creationId xmlns:a16="http://schemas.microsoft.com/office/drawing/2014/main" id="{B21BF96C-649A-0E2B-14D8-DC9E1E3353D6}"/>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grpSp>
        <p:nvGrpSpPr>
          <p:cNvPr id="24" name="Group 23">
            <a:extLst>
              <a:ext uri="{FF2B5EF4-FFF2-40B4-BE49-F238E27FC236}">
                <a16:creationId xmlns:a16="http://schemas.microsoft.com/office/drawing/2014/main" id="{BC8038BB-ABE2-5844-9681-44BBBFADE96F}"/>
              </a:ext>
            </a:extLst>
          </p:cNvPr>
          <p:cNvGrpSpPr/>
          <p:nvPr/>
        </p:nvGrpSpPr>
        <p:grpSpPr>
          <a:xfrm>
            <a:off x="180431" y="592338"/>
            <a:ext cx="11651013" cy="5864218"/>
            <a:chOff x="784384" y="540901"/>
            <a:chExt cx="13061633" cy="7147679"/>
          </a:xfrm>
        </p:grpSpPr>
        <p:sp>
          <p:nvSpPr>
            <p:cNvPr id="2" name="Text 0"/>
            <p:cNvSpPr/>
            <p:nvPr/>
          </p:nvSpPr>
          <p:spPr>
            <a:xfrm>
              <a:off x="8943261" y="540901"/>
              <a:ext cx="4902756" cy="612815"/>
            </a:xfrm>
            <a:prstGeom prst="rect">
              <a:avLst/>
            </a:prstGeom>
            <a:noFill/>
            <a:ln/>
          </p:spPr>
          <p:txBody>
            <a:bodyPr wrap="none" lIns="0" tIns="0" rIns="0" bIns="0" rtlCol="0" anchor="t"/>
            <a:lstStyle/>
            <a:p>
              <a:pPr marL="0" indent="0" algn="justLow" rtl="1">
                <a:lnSpc>
                  <a:spcPts val="4800"/>
                </a:lnSpc>
                <a:buNone/>
              </a:pPr>
              <a:r>
                <a:rPr lang="en-US" sz="3850" dirty="0">
                  <a:solidFill>
                    <a:srgbClr val="403CCF"/>
                  </a:solidFill>
                  <a:latin typeface="Alexandria" pitchFamily="34" charset="0"/>
                  <a:ea typeface="Alexandria" pitchFamily="34" charset="-122"/>
                  <a:cs typeface="Alexandria" pitchFamily="34" charset="-120"/>
                </a:rPr>
                <a:t>الإدراك الانتقائي</a:t>
              </a:r>
              <a:endParaRPr lang="en-US" sz="3850" dirty="0"/>
            </a:p>
          </p:txBody>
        </p:sp>
        <p:sp>
          <p:nvSpPr>
            <p:cNvPr id="3" name="Text 1"/>
            <p:cNvSpPr/>
            <p:nvPr/>
          </p:nvSpPr>
          <p:spPr>
            <a:xfrm>
              <a:off x="784384" y="1545908"/>
              <a:ext cx="13061633" cy="627459"/>
            </a:xfrm>
            <a:prstGeom prst="rect">
              <a:avLst/>
            </a:prstGeom>
            <a:noFill/>
            <a:ln/>
          </p:spPr>
          <p:txBody>
            <a:bodyPr wrap="square" lIns="0" tIns="0" rIns="0" bIns="0" rtlCol="0" anchor="t"/>
            <a:lstStyle/>
            <a:p>
              <a:pPr marL="0" indent="0" algn="justLow" rtl="1">
                <a:lnSpc>
                  <a:spcPts val="2450"/>
                </a:lnSpc>
                <a:buNone/>
              </a:pPr>
              <a:r>
                <a:rPr lang="en-US" sz="1500" dirty="0">
                  <a:solidFill>
                    <a:srgbClr val="49495A"/>
                  </a:solidFill>
                  <a:latin typeface="Alexandria" pitchFamily="34" charset="0"/>
                  <a:ea typeface="Alexandria" pitchFamily="34" charset="-122"/>
                  <a:cs typeface="Alexandria" pitchFamily="34" charset="-120"/>
                </a:rPr>
                <a:t>مفهوم يشير إلى تلك العملية التي يقوم بها الفرد بتصفية واختيار المعلومات والمحتوى الذي يرغب في استقباله والاهتمام به، في حين يتجاهل ما يعتبر غير مهم أو غير ملائم.</a:t>
              </a:r>
              <a:endParaRPr lang="en-US" sz="1500" dirty="0"/>
            </a:p>
          </p:txBody>
        </p:sp>
        <p:sp>
          <p:nvSpPr>
            <p:cNvPr id="4" name="Shape 2"/>
            <p:cNvSpPr/>
            <p:nvPr/>
          </p:nvSpPr>
          <p:spPr>
            <a:xfrm>
              <a:off x="784384" y="2393990"/>
              <a:ext cx="13061633" cy="1176576"/>
            </a:xfrm>
            <a:prstGeom prst="roundRect">
              <a:avLst>
                <a:gd name="adj" fmla="val 2500"/>
              </a:avLst>
            </a:prstGeom>
            <a:solidFill>
              <a:srgbClr val="FBFAFF"/>
            </a:solidFill>
            <a:ln w="22860">
              <a:solidFill>
                <a:srgbClr val="D0CED9"/>
              </a:solidFill>
              <a:prstDash val="solid"/>
            </a:ln>
          </p:spPr>
          <p:txBody>
            <a:bodyPr/>
            <a:lstStyle/>
            <a:p>
              <a:pPr algn="justLow"/>
              <a:endParaRPr lang="en-US"/>
            </a:p>
          </p:txBody>
        </p:sp>
        <p:sp>
          <p:nvSpPr>
            <p:cNvPr id="5" name="Shape 3"/>
            <p:cNvSpPr/>
            <p:nvPr/>
          </p:nvSpPr>
          <p:spPr>
            <a:xfrm>
              <a:off x="13038773" y="2416850"/>
              <a:ext cx="784384" cy="1130856"/>
            </a:xfrm>
            <a:prstGeom prst="roundRect">
              <a:avLst>
                <a:gd name="adj" fmla="val 253"/>
              </a:avLst>
            </a:prstGeom>
            <a:solidFill>
              <a:srgbClr val="EAE8F3"/>
            </a:solidFill>
            <a:ln/>
          </p:spPr>
          <p:txBody>
            <a:bodyPr/>
            <a:lstStyle/>
            <a:p>
              <a:pPr algn="justLow"/>
              <a:endParaRPr lang="en-US"/>
            </a:p>
          </p:txBody>
        </p:sp>
        <p:pic>
          <p:nvPicPr>
            <p:cNvPr id="6" name="Image 0" descr="preencoded.png"/>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13283922" y="2835235"/>
              <a:ext cx="294084" cy="294084"/>
            </a:xfrm>
            <a:prstGeom prst="rect">
              <a:avLst/>
            </a:prstGeom>
          </p:spPr>
        </p:pic>
        <p:sp>
          <p:nvSpPr>
            <p:cNvPr id="7" name="Text 4"/>
            <p:cNvSpPr/>
            <p:nvPr/>
          </p:nvSpPr>
          <p:spPr>
            <a:xfrm>
              <a:off x="10391299" y="2612946"/>
              <a:ext cx="2451378" cy="306348"/>
            </a:xfrm>
            <a:prstGeom prst="rect">
              <a:avLst/>
            </a:prstGeom>
            <a:noFill/>
            <a:ln/>
          </p:spPr>
          <p:txBody>
            <a:bodyPr wrap="none" lIns="0" tIns="0" rIns="0" bIns="0" rtlCol="0" anchor="t"/>
            <a:lstStyle/>
            <a:p>
              <a:pPr marL="0" indent="0" algn="justLow" rtl="1">
                <a:lnSpc>
                  <a:spcPts val="2400"/>
                </a:lnSpc>
                <a:buNone/>
              </a:pPr>
              <a:r>
                <a:rPr lang="en-US" sz="1900" dirty="0">
                  <a:solidFill>
                    <a:srgbClr val="49495A"/>
                  </a:solidFill>
                  <a:latin typeface="Alexandria" pitchFamily="34" charset="0"/>
                  <a:ea typeface="Alexandria" pitchFamily="34" charset="-122"/>
                  <a:cs typeface="Alexandria" pitchFamily="34" charset="-120"/>
                </a:rPr>
                <a:t>تصفية المعلومات</a:t>
              </a:r>
              <a:endParaRPr lang="en-US" sz="1900" dirty="0"/>
            </a:p>
          </p:txBody>
        </p:sp>
        <p:sp>
          <p:nvSpPr>
            <p:cNvPr id="9" name="Text 5"/>
            <p:cNvSpPr/>
            <p:nvPr/>
          </p:nvSpPr>
          <p:spPr>
            <a:xfrm>
              <a:off x="1003340" y="3036927"/>
              <a:ext cx="11839337" cy="313730"/>
            </a:xfrm>
            <a:prstGeom prst="rect">
              <a:avLst/>
            </a:prstGeom>
            <a:noFill/>
            <a:ln/>
          </p:spPr>
          <p:txBody>
            <a:bodyPr wrap="none" lIns="0" tIns="0" rIns="0" bIns="0" rtlCol="0" anchor="t"/>
            <a:lstStyle/>
            <a:p>
              <a:pPr marL="0" indent="0" algn="justLow" rtl="1">
                <a:lnSpc>
                  <a:spcPts val="2450"/>
                </a:lnSpc>
                <a:buNone/>
              </a:pPr>
              <a:r>
                <a:rPr lang="en-US" sz="1500" dirty="0">
                  <a:solidFill>
                    <a:srgbClr val="49495A"/>
                  </a:solidFill>
                  <a:latin typeface="Alexandria" pitchFamily="34" charset="0"/>
                  <a:ea typeface="Alexandria" pitchFamily="34" charset="-122"/>
                  <a:cs typeface="Alexandria" pitchFamily="34" charset="-120"/>
                </a:rPr>
                <a:t>الفرد يميل إلى اختيار المعلومات التي تتوافق مع آرائه واهتماماته، ويرفض أو يتجاهل تلك التي تتعارض معها</a:t>
              </a:r>
              <a:endParaRPr lang="en-US" sz="1500" dirty="0"/>
            </a:p>
          </p:txBody>
        </p:sp>
        <p:sp>
          <p:nvSpPr>
            <p:cNvPr id="10" name="Shape 6"/>
            <p:cNvSpPr/>
            <p:nvPr/>
          </p:nvSpPr>
          <p:spPr>
            <a:xfrm>
              <a:off x="784384" y="3766661"/>
              <a:ext cx="13061633" cy="1176576"/>
            </a:xfrm>
            <a:prstGeom prst="roundRect">
              <a:avLst>
                <a:gd name="adj" fmla="val 2500"/>
              </a:avLst>
            </a:prstGeom>
            <a:solidFill>
              <a:srgbClr val="FBFAFF"/>
            </a:solidFill>
            <a:ln w="22860">
              <a:solidFill>
                <a:srgbClr val="D0CED9"/>
              </a:solidFill>
              <a:prstDash val="solid"/>
            </a:ln>
          </p:spPr>
          <p:txBody>
            <a:bodyPr/>
            <a:lstStyle/>
            <a:p>
              <a:pPr algn="justLow"/>
              <a:endParaRPr lang="en-US"/>
            </a:p>
          </p:txBody>
        </p:sp>
        <p:sp>
          <p:nvSpPr>
            <p:cNvPr id="11" name="Shape 7"/>
            <p:cNvSpPr/>
            <p:nvPr/>
          </p:nvSpPr>
          <p:spPr>
            <a:xfrm>
              <a:off x="13038773" y="3789521"/>
              <a:ext cx="784384" cy="1130856"/>
            </a:xfrm>
            <a:prstGeom prst="roundRect">
              <a:avLst>
                <a:gd name="adj" fmla="val 253"/>
              </a:avLst>
            </a:prstGeom>
            <a:solidFill>
              <a:srgbClr val="EAE8F3"/>
            </a:solidFill>
            <a:ln/>
          </p:spPr>
          <p:txBody>
            <a:bodyPr/>
            <a:lstStyle/>
            <a:p>
              <a:pPr algn="justLow"/>
              <a:endParaRPr lang="en-US"/>
            </a:p>
          </p:txBody>
        </p:sp>
        <p:pic>
          <p:nvPicPr>
            <p:cNvPr id="12" name="Image 1" descr="preencoded.png"/>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13283922" y="4207907"/>
              <a:ext cx="294084" cy="294084"/>
            </a:xfrm>
            <a:prstGeom prst="rect">
              <a:avLst/>
            </a:prstGeom>
          </p:spPr>
        </p:pic>
        <p:sp>
          <p:nvSpPr>
            <p:cNvPr id="13" name="Text 8"/>
            <p:cNvSpPr/>
            <p:nvPr/>
          </p:nvSpPr>
          <p:spPr>
            <a:xfrm>
              <a:off x="10391299" y="3985617"/>
              <a:ext cx="2451378" cy="306348"/>
            </a:xfrm>
            <a:prstGeom prst="rect">
              <a:avLst/>
            </a:prstGeom>
            <a:noFill/>
            <a:ln/>
          </p:spPr>
          <p:txBody>
            <a:bodyPr wrap="none" lIns="0" tIns="0" rIns="0" bIns="0" rtlCol="0" anchor="t"/>
            <a:lstStyle/>
            <a:p>
              <a:pPr marL="0" indent="0" algn="justLow" rtl="1">
                <a:lnSpc>
                  <a:spcPts val="2400"/>
                </a:lnSpc>
                <a:buNone/>
              </a:pPr>
              <a:r>
                <a:rPr lang="en-US" sz="1900" dirty="0">
                  <a:solidFill>
                    <a:srgbClr val="49495A"/>
                  </a:solidFill>
                  <a:latin typeface="Alexandria" pitchFamily="34" charset="0"/>
                  <a:ea typeface="Alexandria" pitchFamily="34" charset="-122"/>
                  <a:cs typeface="Alexandria" pitchFamily="34" charset="-120"/>
                </a:rPr>
                <a:t>تعزيز التحيز</a:t>
              </a:r>
              <a:endParaRPr lang="en-US" sz="1900" dirty="0"/>
            </a:p>
          </p:txBody>
        </p:sp>
        <p:sp>
          <p:nvSpPr>
            <p:cNvPr id="14" name="Text 9"/>
            <p:cNvSpPr/>
            <p:nvPr/>
          </p:nvSpPr>
          <p:spPr>
            <a:xfrm>
              <a:off x="1003340" y="4409599"/>
              <a:ext cx="11839337" cy="313730"/>
            </a:xfrm>
            <a:prstGeom prst="rect">
              <a:avLst/>
            </a:prstGeom>
            <a:noFill/>
            <a:ln/>
          </p:spPr>
          <p:txBody>
            <a:bodyPr wrap="none" lIns="0" tIns="0" rIns="0" bIns="0" rtlCol="0" anchor="t"/>
            <a:lstStyle/>
            <a:p>
              <a:pPr marL="0" indent="0" algn="justLow" rtl="1">
                <a:lnSpc>
                  <a:spcPts val="2450"/>
                </a:lnSpc>
                <a:buNone/>
              </a:pPr>
              <a:r>
                <a:rPr lang="en-US" sz="1500" dirty="0">
                  <a:solidFill>
                    <a:srgbClr val="49495A"/>
                  </a:solidFill>
                  <a:latin typeface="Alexandria" pitchFamily="34" charset="0"/>
                  <a:ea typeface="Alexandria" pitchFamily="34" charset="-122"/>
                  <a:cs typeface="Alexandria" pitchFamily="34" charset="-120"/>
                </a:rPr>
                <a:t>يمكن أن يؤدي إلى تعزيز التحيز والتمييز الذي يمكن أن يؤثر في التفاهم والتعاون بين الأفراد</a:t>
              </a:r>
              <a:endParaRPr lang="en-US" sz="1500" dirty="0"/>
            </a:p>
          </p:txBody>
        </p:sp>
        <p:sp>
          <p:nvSpPr>
            <p:cNvPr id="15" name="Shape 10"/>
            <p:cNvSpPr/>
            <p:nvPr/>
          </p:nvSpPr>
          <p:spPr>
            <a:xfrm>
              <a:off x="784384" y="5139333"/>
              <a:ext cx="13061633" cy="1176576"/>
            </a:xfrm>
            <a:prstGeom prst="roundRect">
              <a:avLst>
                <a:gd name="adj" fmla="val 2500"/>
              </a:avLst>
            </a:prstGeom>
            <a:solidFill>
              <a:srgbClr val="FBFAFF"/>
            </a:solidFill>
            <a:ln w="22860">
              <a:solidFill>
                <a:srgbClr val="D0CED9"/>
              </a:solidFill>
              <a:prstDash val="solid"/>
            </a:ln>
          </p:spPr>
          <p:txBody>
            <a:bodyPr/>
            <a:lstStyle/>
            <a:p>
              <a:pPr algn="justLow"/>
              <a:endParaRPr lang="en-US"/>
            </a:p>
          </p:txBody>
        </p:sp>
        <p:sp>
          <p:nvSpPr>
            <p:cNvPr id="16" name="Shape 11"/>
            <p:cNvSpPr/>
            <p:nvPr/>
          </p:nvSpPr>
          <p:spPr>
            <a:xfrm>
              <a:off x="13038773" y="5162193"/>
              <a:ext cx="784384" cy="1130856"/>
            </a:xfrm>
            <a:prstGeom prst="roundRect">
              <a:avLst>
                <a:gd name="adj" fmla="val 253"/>
              </a:avLst>
            </a:prstGeom>
            <a:solidFill>
              <a:srgbClr val="EAE8F3"/>
            </a:solidFill>
            <a:ln/>
          </p:spPr>
          <p:txBody>
            <a:bodyPr/>
            <a:lstStyle/>
            <a:p>
              <a:pPr algn="justLow"/>
              <a:endParaRPr lang="en-US"/>
            </a:p>
          </p:txBody>
        </p:sp>
        <p:pic>
          <p:nvPicPr>
            <p:cNvPr id="17" name="Image 2" descr="preencoded.png"/>
            <p:cNvPicPr>
              <a:picLocks noChangeAspect="1"/>
            </p:cNvPicPr>
            <p:nvPr/>
          </p:nvPicPr>
          <p:blipFill>
            <a:blip r:embed="rId7">
              <a:extLst>
                <a:ext uri="{96DAC541-7B7A-43D3-8B79-37D633B846F1}">
                  <asvg:svgBlip xmlns:asvg="http://schemas.microsoft.com/office/drawing/2016/SVG/main" r:embed="rId8"/>
                </a:ext>
              </a:extLst>
            </a:blip>
            <a:stretch>
              <a:fillRect/>
            </a:stretch>
          </p:blipFill>
          <p:spPr>
            <a:xfrm>
              <a:off x="13283922" y="5580578"/>
              <a:ext cx="294084" cy="294084"/>
            </a:xfrm>
            <a:prstGeom prst="rect">
              <a:avLst/>
            </a:prstGeom>
          </p:spPr>
        </p:pic>
        <p:sp>
          <p:nvSpPr>
            <p:cNvPr id="18" name="Text 12"/>
            <p:cNvSpPr/>
            <p:nvPr/>
          </p:nvSpPr>
          <p:spPr>
            <a:xfrm>
              <a:off x="10391299" y="5358289"/>
              <a:ext cx="2451378" cy="306348"/>
            </a:xfrm>
            <a:prstGeom prst="rect">
              <a:avLst/>
            </a:prstGeom>
            <a:noFill/>
            <a:ln/>
          </p:spPr>
          <p:txBody>
            <a:bodyPr wrap="none" lIns="0" tIns="0" rIns="0" bIns="0" rtlCol="0" anchor="t"/>
            <a:lstStyle/>
            <a:p>
              <a:pPr marL="0" indent="0" algn="justLow" rtl="1">
                <a:lnSpc>
                  <a:spcPts val="2400"/>
                </a:lnSpc>
                <a:buNone/>
              </a:pPr>
              <a:r>
                <a:rPr lang="en-US" sz="1900" dirty="0">
                  <a:solidFill>
                    <a:srgbClr val="49495A"/>
                  </a:solidFill>
                  <a:latin typeface="Alexandria" pitchFamily="34" charset="0"/>
                  <a:ea typeface="Alexandria" pitchFamily="34" charset="-122"/>
                  <a:cs typeface="Alexandria" pitchFamily="34" charset="-120"/>
                </a:rPr>
                <a:t>التأثير في الحوار</a:t>
              </a:r>
              <a:endParaRPr lang="en-US" sz="1900" dirty="0"/>
            </a:p>
          </p:txBody>
        </p:sp>
        <p:sp>
          <p:nvSpPr>
            <p:cNvPr id="19" name="Text 13"/>
            <p:cNvSpPr/>
            <p:nvPr/>
          </p:nvSpPr>
          <p:spPr>
            <a:xfrm>
              <a:off x="1003340" y="5782270"/>
              <a:ext cx="11839337" cy="313730"/>
            </a:xfrm>
            <a:prstGeom prst="rect">
              <a:avLst/>
            </a:prstGeom>
            <a:noFill/>
            <a:ln/>
          </p:spPr>
          <p:txBody>
            <a:bodyPr wrap="none" lIns="0" tIns="0" rIns="0" bIns="0" rtlCol="0" anchor="t"/>
            <a:lstStyle/>
            <a:p>
              <a:pPr marL="0" indent="0" algn="justLow" rtl="1">
                <a:lnSpc>
                  <a:spcPts val="2450"/>
                </a:lnSpc>
                <a:buNone/>
              </a:pPr>
              <a:r>
                <a:rPr lang="en-US" sz="1500" dirty="0">
                  <a:solidFill>
                    <a:srgbClr val="49495A"/>
                  </a:solidFill>
                  <a:latin typeface="Alexandria" pitchFamily="34" charset="0"/>
                  <a:ea typeface="Alexandria" pitchFamily="34" charset="-122"/>
                  <a:cs typeface="Alexandria" pitchFamily="34" charset="-120"/>
                </a:rPr>
                <a:t>يمكن أن يؤثر في جودة الحوار والتفاهم بين الأفراد والجماعات</a:t>
              </a:r>
              <a:endParaRPr lang="en-US" sz="1500" dirty="0"/>
            </a:p>
          </p:txBody>
        </p:sp>
        <p:sp>
          <p:nvSpPr>
            <p:cNvPr id="20" name="Shape 14"/>
            <p:cNvSpPr/>
            <p:nvPr/>
          </p:nvSpPr>
          <p:spPr>
            <a:xfrm>
              <a:off x="784384" y="6512004"/>
              <a:ext cx="13061633" cy="1176576"/>
            </a:xfrm>
            <a:prstGeom prst="roundRect">
              <a:avLst>
                <a:gd name="adj" fmla="val 2500"/>
              </a:avLst>
            </a:prstGeom>
            <a:solidFill>
              <a:srgbClr val="FBFAFF"/>
            </a:solidFill>
            <a:ln w="22860">
              <a:solidFill>
                <a:srgbClr val="D0CED9"/>
              </a:solidFill>
              <a:prstDash val="solid"/>
            </a:ln>
          </p:spPr>
          <p:txBody>
            <a:bodyPr/>
            <a:lstStyle/>
            <a:p>
              <a:pPr algn="justLow"/>
              <a:endParaRPr lang="en-US"/>
            </a:p>
          </p:txBody>
        </p:sp>
        <p:sp>
          <p:nvSpPr>
            <p:cNvPr id="21" name="Shape 15"/>
            <p:cNvSpPr/>
            <p:nvPr/>
          </p:nvSpPr>
          <p:spPr>
            <a:xfrm>
              <a:off x="13038773" y="6534864"/>
              <a:ext cx="784384" cy="1130856"/>
            </a:xfrm>
            <a:prstGeom prst="roundRect">
              <a:avLst>
                <a:gd name="adj" fmla="val 253"/>
              </a:avLst>
            </a:prstGeom>
            <a:solidFill>
              <a:srgbClr val="EAE8F3"/>
            </a:solidFill>
            <a:ln/>
          </p:spPr>
          <p:txBody>
            <a:bodyPr/>
            <a:lstStyle/>
            <a:p>
              <a:pPr algn="justLow"/>
              <a:endParaRPr lang="en-US"/>
            </a:p>
          </p:txBody>
        </p:sp>
        <p:pic>
          <p:nvPicPr>
            <p:cNvPr id="22" name="Image 3" descr="preencoded.png"/>
            <p:cNvPicPr>
              <a:picLocks noChangeAspect="1"/>
            </p:cNvPicPr>
            <p:nvPr/>
          </p:nvPicPr>
          <p:blipFill>
            <a:blip r:embed="rId9">
              <a:extLst>
                <a:ext uri="{96DAC541-7B7A-43D3-8B79-37D633B846F1}">
                  <asvg:svgBlip xmlns:asvg="http://schemas.microsoft.com/office/drawing/2016/SVG/main" r:embed="rId10"/>
                </a:ext>
              </a:extLst>
            </a:blip>
            <a:stretch>
              <a:fillRect/>
            </a:stretch>
          </p:blipFill>
          <p:spPr>
            <a:xfrm>
              <a:off x="13283922" y="6953250"/>
              <a:ext cx="294084" cy="294084"/>
            </a:xfrm>
            <a:prstGeom prst="rect">
              <a:avLst/>
            </a:prstGeom>
          </p:spPr>
        </p:pic>
        <p:sp>
          <p:nvSpPr>
            <p:cNvPr id="23" name="Text 16"/>
            <p:cNvSpPr/>
            <p:nvPr/>
          </p:nvSpPr>
          <p:spPr>
            <a:xfrm>
              <a:off x="10391299" y="6730960"/>
              <a:ext cx="2451378" cy="306348"/>
            </a:xfrm>
            <a:prstGeom prst="rect">
              <a:avLst/>
            </a:prstGeom>
            <a:noFill/>
            <a:ln/>
          </p:spPr>
          <p:txBody>
            <a:bodyPr wrap="none" lIns="0" tIns="0" rIns="0" bIns="0" rtlCol="0" anchor="t"/>
            <a:lstStyle/>
            <a:p>
              <a:pPr marL="0" indent="0" algn="justLow" rtl="1">
                <a:lnSpc>
                  <a:spcPts val="2400"/>
                </a:lnSpc>
                <a:buNone/>
              </a:pPr>
              <a:r>
                <a:rPr lang="en-US" sz="1900" dirty="0">
                  <a:solidFill>
                    <a:srgbClr val="49495A"/>
                  </a:solidFill>
                  <a:latin typeface="Alexandria" pitchFamily="34" charset="0"/>
                  <a:ea typeface="Alexandria" pitchFamily="34" charset="-122"/>
                  <a:cs typeface="Alexandria" pitchFamily="34" charset="-120"/>
                </a:rPr>
                <a:t>تحدي الانفتاح</a:t>
              </a:r>
              <a:endParaRPr lang="en-US" sz="1900" dirty="0"/>
            </a:p>
          </p:txBody>
        </p:sp>
        <p:sp>
          <p:nvSpPr>
            <p:cNvPr id="25" name="Text 17"/>
            <p:cNvSpPr/>
            <p:nvPr/>
          </p:nvSpPr>
          <p:spPr>
            <a:xfrm>
              <a:off x="1003340" y="7154942"/>
              <a:ext cx="11839337" cy="313730"/>
            </a:xfrm>
            <a:prstGeom prst="rect">
              <a:avLst/>
            </a:prstGeom>
            <a:noFill/>
            <a:ln/>
          </p:spPr>
          <p:txBody>
            <a:bodyPr wrap="none" lIns="0" tIns="0" rIns="0" bIns="0" rtlCol="0" anchor="t"/>
            <a:lstStyle/>
            <a:p>
              <a:pPr marL="0" indent="0" algn="justLow" rtl="1">
                <a:lnSpc>
                  <a:spcPts val="2450"/>
                </a:lnSpc>
                <a:buNone/>
              </a:pPr>
              <a:r>
                <a:rPr lang="en-US" sz="1500" dirty="0">
                  <a:solidFill>
                    <a:srgbClr val="49495A"/>
                  </a:solidFill>
                  <a:latin typeface="Alexandria" pitchFamily="34" charset="0"/>
                  <a:ea typeface="Alexandria" pitchFamily="34" charset="-122"/>
                  <a:cs typeface="Alexandria" pitchFamily="34" charset="-120"/>
                </a:rPr>
                <a:t>يمكن أن يحد من انفتاح الأفراد على الآراء والأفكار الجديدة والمعلومات المختلفة</a:t>
              </a:r>
              <a:endParaRPr lang="en-US" sz="1500" dirty="0"/>
            </a:p>
          </p:txBody>
        </p:sp>
      </p:grpSp>
    </p:spTree>
    <p:extLst>
      <p:ext uri="{BB962C8B-B14F-4D97-AF65-F5344CB8AC3E}">
        <p14:creationId xmlns:p14="http://schemas.microsoft.com/office/powerpoint/2010/main" val="904384114"/>
      </p:ext>
    </p:extLst>
  </p:cSld>
  <p:clrMapOvr>
    <a:masterClrMapping/>
  </p:clrMapOvr>
  <p:transition spd="slow">
    <p:comb/>
  </p:transition>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EED05E1-3593-C3FF-3E52-1CBEC88E489E}"/>
            </a:ext>
          </a:extLst>
        </p:cNvPr>
        <p:cNvGrpSpPr/>
        <p:nvPr/>
      </p:nvGrpSpPr>
      <p:grpSpPr>
        <a:xfrm>
          <a:off x="0" y="0"/>
          <a:ext cx="0" cy="0"/>
          <a:chOff x="0" y="0"/>
          <a:chExt cx="0" cy="0"/>
        </a:xfrm>
      </p:grpSpPr>
      <p:sp>
        <p:nvSpPr>
          <p:cNvPr id="29" name="Rectangle 28">
            <a:extLst>
              <a:ext uri="{FF2B5EF4-FFF2-40B4-BE49-F238E27FC236}">
                <a16:creationId xmlns:a16="http://schemas.microsoft.com/office/drawing/2014/main" id="{F331C5EA-7EFB-7F50-5C4D-2AEBA12BF118}"/>
              </a:ext>
            </a:extLst>
          </p:cNvPr>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8" name="Graphic 21">
            <a:extLst>
              <a:ext uri="{FF2B5EF4-FFF2-40B4-BE49-F238E27FC236}">
                <a16:creationId xmlns:a16="http://schemas.microsoft.com/office/drawing/2014/main" id="{3E7EC1A7-36CD-E50E-8CCF-51033A49F51D}"/>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pic>
        <p:nvPicPr>
          <p:cNvPr id="2" name="Picture 1">
            <a:extLst>
              <a:ext uri="{FF2B5EF4-FFF2-40B4-BE49-F238E27FC236}">
                <a16:creationId xmlns:a16="http://schemas.microsoft.com/office/drawing/2014/main" id="{667AA326-B20D-6C41-A636-CD36CA7BB55F}"/>
              </a:ext>
            </a:extLst>
          </p:cNvPr>
          <p:cNvPicPr>
            <a:picLocks noChangeAspect="1"/>
          </p:cNvPicPr>
          <p:nvPr/>
        </p:nvPicPr>
        <p:blipFill>
          <a:blip r:embed="rId3"/>
          <a:stretch>
            <a:fillRect/>
          </a:stretch>
        </p:blipFill>
        <p:spPr>
          <a:xfrm>
            <a:off x="7619999" y="0"/>
            <a:ext cx="4572001" cy="6858000"/>
          </a:xfrm>
          <a:prstGeom prst="rect">
            <a:avLst/>
          </a:prstGeom>
        </p:spPr>
      </p:pic>
      <p:grpSp>
        <p:nvGrpSpPr>
          <p:cNvPr id="13" name="Group 12">
            <a:extLst>
              <a:ext uri="{FF2B5EF4-FFF2-40B4-BE49-F238E27FC236}">
                <a16:creationId xmlns:a16="http://schemas.microsoft.com/office/drawing/2014/main" id="{294201C3-C17C-A8EB-8737-360A4B7F1DFB}"/>
              </a:ext>
            </a:extLst>
          </p:cNvPr>
          <p:cNvGrpSpPr/>
          <p:nvPr/>
        </p:nvGrpSpPr>
        <p:grpSpPr>
          <a:xfrm>
            <a:off x="356840" y="1237995"/>
            <a:ext cx="6988738" cy="5119105"/>
            <a:chOff x="793790" y="1636752"/>
            <a:chExt cx="7564040" cy="4777502"/>
          </a:xfrm>
        </p:grpSpPr>
        <p:sp>
          <p:nvSpPr>
            <p:cNvPr id="3" name="Text 0"/>
            <p:cNvSpPr/>
            <p:nvPr/>
          </p:nvSpPr>
          <p:spPr>
            <a:xfrm>
              <a:off x="2393037" y="1636752"/>
              <a:ext cx="5957173" cy="620078"/>
            </a:xfrm>
            <a:prstGeom prst="rect">
              <a:avLst/>
            </a:prstGeom>
            <a:noFill/>
            <a:ln/>
          </p:spPr>
          <p:txBody>
            <a:bodyPr wrap="none" lIns="0" tIns="0" rIns="0" bIns="0" rtlCol="0" anchor="t"/>
            <a:lstStyle/>
            <a:p>
              <a:pPr marL="0" indent="0" algn="just" rtl="1">
                <a:lnSpc>
                  <a:spcPts val="4850"/>
                </a:lnSpc>
                <a:buNone/>
              </a:pPr>
              <a:r>
                <a:rPr lang="en-US" sz="2800" b="1" dirty="0">
                  <a:solidFill>
                    <a:srgbClr val="403CCF"/>
                  </a:solidFill>
                  <a:latin typeface="Alexandria" pitchFamily="34" charset="0"/>
                  <a:ea typeface="Alexandria" pitchFamily="34" charset="-122"/>
                  <a:cs typeface="Alexandria" pitchFamily="34" charset="-120"/>
                </a:rPr>
                <a:t>الانفعالات كمعوق للاتصال</a:t>
              </a:r>
              <a:endParaRPr lang="en-US" sz="2800" b="1" dirty="0"/>
            </a:p>
          </p:txBody>
        </p:sp>
        <p:sp>
          <p:nvSpPr>
            <p:cNvPr id="4" name="Text 1"/>
            <p:cNvSpPr/>
            <p:nvPr/>
          </p:nvSpPr>
          <p:spPr>
            <a:xfrm>
              <a:off x="793790" y="2554486"/>
              <a:ext cx="7556421" cy="635079"/>
            </a:xfrm>
            <a:prstGeom prst="rect">
              <a:avLst/>
            </a:prstGeom>
            <a:noFill/>
            <a:ln/>
          </p:spPr>
          <p:txBody>
            <a:bodyPr wrap="square" lIns="0" tIns="0" rIns="0" bIns="0" rtlCol="0" anchor="t"/>
            <a:lstStyle/>
            <a:p>
              <a:pPr marL="0" indent="0" algn="just" rtl="1">
                <a:lnSpc>
                  <a:spcPts val="2500"/>
                </a:lnSpc>
                <a:buNone/>
              </a:pPr>
              <a:r>
                <a:rPr lang="en-US" sz="1550" dirty="0">
                  <a:solidFill>
                    <a:srgbClr val="49495A"/>
                  </a:solidFill>
                  <a:latin typeface="Alexandria" pitchFamily="34" charset="0"/>
                  <a:ea typeface="Alexandria" pitchFamily="34" charset="-122"/>
                  <a:cs typeface="Alexandria" pitchFamily="34" charset="-120"/>
                </a:rPr>
                <a:t>الحالة الانفعالية لكل من مرسل المعلومات ومتلقيها ستحدد ما إذا كانت المعاني الصحيحة هي التي يتم تبادلها. الانفعالات تلعب دورًا كبيرًا في عملية الاتصال.</a:t>
              </a:r>
              <a:endParaRPr lang="en-US" sz="1550" dirty="0"/>
            </a:p>
          </p:txBody>
        </p:sp>
        <p:sp>
          <p:nvSpPr>
            <p:cNvPr id="5" name="Text 2"/>
            <p:cNvSpPr/>
            <p:nvPr/>
          </p:nvSpPr>
          <p:spPr>
            <a:xfrm>
              <a:off x="1354098" y="3611166"/>
              <a:ext cx="2975848" cy="310158"/>
            </a:xfrm>
            <a:prstGeom prst="rect">
              <a:avLst/>
            </a:prstGeom>
            <a:noFill/>
            <a:ln/>
          </p:spPr>
          <p:txBody>
            <a:bodyPr wrap="none" lIns="0" tIns="0" rIns="0" bIns="0" rtlCol="0" anchor="t"/>
            <a:lstStyle/>
            <a:p>
              <a:pPr marL="0" indent="0" algn="just" rtl="1">
                <a:lnSpc>
                  <a:spcPts val="2400"/>
                </a:lnSpc>
                <a:buNone/>
              </a:pPr>
              <a:r>
                <a:rPr lang="en-US" sz="1950" dirty="0">
                  <a:solidFill>
                    <a:srgbClr val="403CCF"/>
                  </a:solidFill>
                  <a:latin typeface="Alexandria" pitchFamily="34" charset="0"/>
                  <a:ea typeface="Alexandria" pitchFamily="34" charset="-122"/>
                  <a:cs typeface="Alexandria" pitchFamily="34" charset="-120"/>
                </a:rPr>
                <a:t>التأثير في الاستقبال والفهم</a:t>
              </a:r>
              <a:endParaRPr lang="en-US" sz="1950" dirty="0"/>
            </a:p>
          </p:txBody>
        </p:sp>
        <p:sp>
          <p:nvSpPr>
            <p:cNvPr id="6" name="Text 3"/>
            <p:cNvSpPr/>
            <p:nvPr/>
          </p:nvSpPr>
          <p:spPr>
            <a:xfrm>
              <a:off x="793790" y="4119682"/>
              <a:ext cx="3536156" cy="952619"/>
            </a:xfrm>
            <a:prstGeom prst="rect">
              <a:avLst/>
            </a:prstGeom>
            <a:noFill/>
            <a:ln/>
          </p:spPr>
          <p:txBody>
            <a:bodyPr wrap="square" lIns="0" tIns="0" rIns="0" bIns="0" rtlCol="0" anchor="t"/>
            <a:lstStyle/>
            <a:p>
              <a:pPr marL="0" indent="0" algn="just" rtl="1">
                <a:lnSpc>
                  <a:spcPts val="2500"/>
                </a:lnSpc>
                <a:buNone/>
              </a:pPr>
              <a:r>
                <a:rPr lang="en-US" sz="1550" dirty="0">
                  <a:solidFill>
                    <a:srgbClr val="49495A"/>
                  </a:solidFill>
                  <a:latin typeface="Alexandria" pitchFamily="34" charset="0"/>
                  <a:ea typeface="Alexandria" pitchFamily="34" charset="-122"/>
                  <a:cs typeface="Alexandria" pitchFamily="34" charset="-120"/>
                </a:rPr>
                <a:t>عندما يكون الشخص في حالة من الانفعال، قد يكون أقل قدرة على الاستماع والتركيز بشكل جيد</a:t>
              </a:r>
              <a:endParaRPr lang="en-US" sz="1550" dirty="0"/>
            </a:p>
          </p:txBody>
        </p:sp>
        <p:sp>
          <p:nvSpPr>
            <p:cNvPr id="7" name="Text 4"/>
            <p:cNvSpPr/>
            <p:nvPr/>
          </p:nvSpPr>
          <p:spPr>
            <a:xfrm>
              <a:off x="1779389" y="5270659"/>
              <a:ext cx="2550557" cy="310158"/>
            </a:xfrm>
            <a:prstGeom prst="rect">
              <a:avLst/>
            </a:prstGeom>
            <a:noFill/>
            <a:ln/>
          </p:spPr>
          <p:txBody>
            <a:bodyPr wrap="none" lIns="0" tIns="0" rIns="0" bIns="0" rtlCol="0" anchor="t"/>
            <a:lstStyle/>
            <a:p>
              <a:pPr marL="0" indent="0" algn="just" rtl="1">
                <a:lnSpc>
                  <a:spcPts val="2400"/>
                </a:lnSpc>
                <a:buNone/>
              </a:pPr>
              <a:r>
                <a:rPr lang="en-US" sz="1950" dirty="0">
                  <a:solidFill>
                    <a:srgbClr val="403CCF"/>
                  </a:solidFill>
                  <a:latin typeface="Alexandria" pitchFamily="34" charset="0"/>
                  <a:ea typeface="Alexandria" pitchFamily="34" charset="-122"/>
                  <a:cs typeface="Alexandria" pitchFamily="34" charset="-120"/>
                </a:rPr>
                <a:t>التأثير في اللغة والتعبير</a:t>
              </a:r>
              <a:endParaRPr lang="en-US" sz="1950" dirty="0"/>
            </a:p>
          </p:txBody>
        </p:sp>
        <p:sp>
          <p:nvSpPr>
            <p:cNvPr id="9" name="Text 5"/>
            <p:cNvSpPr/>
            <p:nvPr/>
          </p:nvSpPr>
          <p:spPr>
            <a:xfrm>
              <a:off x="793790" y="5779175"/>
              <a:ext cx="3536156" cy="635079"/>
            </a:xfrm>
            <a:prstGeom prst="rect">
              <a:avLst/>
            </a:prstGeom>
            <a:noFill/>
            <a:ln/>
          </p:spPr>
          <p:txBody>
            <a:bodyPr wrap="square" lIns="0" tIns="0" rIns="0" bIns="0" rtlCol="0" anchor="t"/>
            <a:lstStyle/>
            <a:p>
              <a:pPr marL="0" indent="0" algn="just" rtl="1">
                <a:lnSpc>
                  <a:spcPts val="2500"/>
                </a:lnSpc>
                <a:buNone/>
              </a:pPr>
              <a:r>
                <a:rPr lang="en-US" sz="1550" dirty="0">
                  <a:solidFill>
                    <a:srgbClr val="49495A"/>
                  </a:solidFill>
                  <a:latin typeface="Alexandria" pitchFamily="34" charset="0"/>
                  <a:ea typeface="Alexandria" pitchFamily="34" charset="-122"/>
                  <a:cs typeface="Alexandria" pitchFamily="34" charset="-120"/>
                </a:rPr>
                <a:t>الانفعالات قد تؤدي إلى تغيير في طريقة الكلام والتعبير</a:t>
              </a:r>
              <a:endParaRPr lang="en-US" sz="1550" dirty="0"/>
            </a:p>
          </p:txBody>
        </p:sp>
        <p:sp>
          <p:nvSpPr>
            <p:cNvPr id="10" name="Text 6"/>
            <p:cNvSpPr/>
            <p:nvPr/>
          </p:nvSpPr>
          <p:spPr>
            <a:xfrm>
              <a:off x="5876925" y="3611166"/>
              <a:ext cx="2480905" cy="310158"/>
            </a:xfrm>
            <a:prstGeom prst="rect">
              <a:avLst/>
            </a:prstGeom>
            <a:noFill/>
            <a:ln/>
          </p:spPr>
          <p:txBody>
            <a:bodyPr wrap="none" lIns="0" tIns="0" rIns="0" bIns="0" rtlCol="0" anchor="t"/>
            <a:lstStyle/>
            <a:p>
              <a:pPr marL="0" indent="0" algn="just" rtl="1">
                <a:lnSpc>
                  <a:spcPts val="2400"/>
                </a:lnSpc>
                <a:buNone/>
              </a:pPr>
              <a:r>
                <a:rPr lang="en-US" sz="1950" dirty="0">
                  <a:solidFill>
                    <a:srgbClr val="403CCF"/>
                  </a:solidFill>
                  <a:latin typeface="Alexandria" pitchFamily="34" charset="0"/>
                  <a:ea typeface="Alexandria" pitchFamily="34" charset="-122"/>
                  <a:cs typeface="Alexandria" pitchFamily="34" charset="-120"/>
                </a:rPr>
                <a:t>تأثير في اختيار الكلمات</a:t>
              </a:r>
              <a:endParaRPr lang="en-US" sz="1950" dirty="0"/>
            </a:p>
          </p:txBody>
        </p:sp>
        <p:sp>
          <p:nvSpPr>
            <p:cNvPr id="11" name="Text 7"/>
            <p:cNvSpPr/>
            <p:nvPr/>
          </p:nvSpPr>
          <p:spPr>
            <a:xfrm>
              <a:off x="4821674" y="4119682"/>
              <a:ext cx="3536156" cy="635079"/>
            </a:xfrm>
            <a:prstGeom prst="rect">
              <a:avLst/>
            </a:prstGeom>
            <a:noFill/>
            <a:ln/>
          </p:spPr>
          <p:txBody>
            <a:bodyPr wrap="square" lIns="0" tIns="0" rIns="0" bIns="0" rtlCol="0" anchor="t"/>
            <a:lstStyle/>
            <a:p>
              <a:pPr marL="0" indent="0" algn="just" rtl="1">
                <a:lnSpc>
                  <a:spcPts val="2500"/>
                </a:lnSpc>
                <a:buNone/>
              </a:pPr>
              <a:r>
                <a:rPr lang="en-US" sz="1550" dirty="0">
                  <a:solidFill>
                    <a:srgbClr val="49495A"/>
                  </a:solidFill>
                  <a:latin typeface="Alexandria" pitchFamily="34" charset="0"/>
                  <a:ea typeface="Alexandria" pitchFamily="34" charset="-122"/>
                  <a:cs typeface="Alexandria" pitchFamily="34" charset="-120"/>
                </a:rPr>
                <a:t>الانفعالات قد تجعل الشخص يختار كلماتٍ أكثر حدة أو غضبًا</a:t>
              </a:r>
              <a:endParaRPr lang="en-US" sz="1550" dirty="0"/>
            </a:p>
          </p:txBody>
        </p:sp>
        <p:sp>
          <p:nvSpPr>
            <p:cNvPr id="12" name="Text 8"/>
            <p:cNvSpPr/>
            <p:nvPr/>
          </p:nvSpPr>
          <p:spPr>
            <a:xfrm>
              <a:off x="5876925" y="4953119"/>
              <a:ext cx="2480905" cy="310158"/>
            </a:xfrm>
            <a:prstGeom prst="rect">
              <a:avLst/>
            </a:prstGeom>
            <a:noFill/>
            <a:ln/>
          </p:spPr>
          <p:txBody>
            <a:bodyPr wrap="none" lIns="0" tIns="0" rIns="0" bIns="0" rtlCol="0" anchor="t"/>
            <a:lstStyle/>
            <a:p>
              <a:pPr marL="0" indent="0" algn="just" rtl="1">
                <a:lnSpc>
                  <a:spcPts val="2400"/>
                </a:lnSpc>
                <a:buNone/>
              </a:pPr>
              <a:r>
                <a:rPr lang="en-US" sz="1950" dirty="0">
                  <a:solidFill>
                    <a:srgbClr val="403CCF"/>
                  </a:solidFill>
                  <a:latin typeface="Alexandria" pitchFamily="34" charset="0"/>
                  <a:ea typeface="Alexandria" pitchFamily="34" charset="-122"/>
                  <a:cs typeface="Alexandria" pitchFamily="34" charset="-120"/>
                </a:rPr>
                <a:t>التأثير في الجسم</a:t>
              </a:r>
              <a:endParaRPr lang="en-US" sz="1950" dirty="0"/>
            </a:p>
          </p:txBody>
        </p:sp>
        <p:sp>
          <p:nvSpPr>
            <p:cNvPr id="14" name="Text 9"/>
            <p:cNvSpPr/>
            <p:nvPr/>
          </p:nvSpPr>
          <p:spPr>
            <a:xfrm>
              <a:off x="4821674" y="5461635"/>
              <a:ext cx="3536156" cy="635079"/>
            </a:xfrm>
            <a:prstGeom prst="rect">
              <a:avLst/>
            </a:prstGeom>
            <a:noFill/>
            <a:ln/>
          </p:spPr>
          <p:txBody>
            <a:bodyPr wrap="square" lIns="0" tIns="0" rIns="0" bIns="0" rtlCol="0" anchor="t"/>
            <a:lstStyle/>
            <a:p>
              <a:pPr marL="0" indent="0" algn="just" rtl="1">
                <a:lnSpc>
                  <a:spcPts val="2500"/>
                </a:lnSpc>
                <a:buNone/>
              </a:pPr>
              <a:r>
                <a:rPr lang="en-US" sz="1550" dirty="0">
                  <a:solidFill>
                    <a:srgbClr val="49495A"/>
                  </a:solidFill>
                  <a:latin typeface="Alexandria" pitchFamily="34" charset="0"/>
                  <a:ea typeface="Alexandria" pitchFamily="34" charset="-122"/>
                  <a:cs typeface="Alexandria" pitchFamily="34" charset="-120"/>
                </a:rPr>
                <a:t>يمكن أن تؤدي الانفعالات إلى تغييرات في الجسم تظهر خلال الاتصال</a:t>
              </a:r>
              <a:endParaRPr lang="en-US" sz="1550" dirty="0"/>
            </a:p>
          </p:txBody>
        </p:sp>
      </p:grpSp>
    </p:spTree>
    <p:extLst>
      <p:ext uri="{BB962C8B-B14F-4D97-AF65-F5344CB8AC3E}">
        <p14:creationId xmlns:p14="http://schemas.microsoft.com/office/powerpoint/2010/main" val="3513381904"/>
      </p:ext>
    </p:extLst>
  </p:cSld>
  <p:clrMapOvr>
    <a:masterClrMapping/>
  </p:clrMapOvr>
  <p:transition spd="slow">
    <p:comb/>
  </p:transition>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86BEBD7-0768-6018-BA27-C329B2374F44}"/>
            </a:ext>
          </a:extLst>
        </p:cNvPr>
        <p:cNvGrpSpPr/>
        <p:nvPr/>
      </p:nvGrpSpPr>
      <p:grpSpPr>
        <a:xfrm>
          <a:off x="0" y="0"/>
          <a:ext cx="0" cy="0"/>
          <a:chOff x="0" y="0"/>
          <a:chExt cx="0" cy="0"/>
        </a:xfrm>
      </p:grpSpPr>
      <p:sp>
        <p:nvSpPr>
          <p:cNvPr id="29" name="Rectangle 28">
            <a:extLst>
              <a:ext uri="{FF2B5EF4-FFF2-40B4-BE49-F238E27FC236}">
                <a16:creationId xmlns:a16="http://schemas.microsoft.com/office/drawing/2014/main" id="{D98CBCD2-8E69-1A03-9A59-6EBFEAEC7E99}"/>
              </a:ext>
            </a:extLst>
          </p:cNvPr>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8" name="Graphic 21">
            <a:extLst>
              <a:ext uri="{FF2B5EF4-FFF2-40B4-BE49-F238E27FC236}">
                <a16:creationId xmlns:a16="http://schemas.microsoft.com/office/drawing/2014/main" id="{5A800299-B8CA-2D23-E337-FF889DB0313F}"/>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pic>
        <p:nvPicPr>
          <p:cNvPr id="2" name="Picture 1">
            <a:extLst>
              <a:ext uri="{FF2B5EF4-FFF2-40B4-BE49-F238E27FC236}">
                <a16:creationId xmlns:a16="http://schemas.microsoft.com/office/drawing/2014/main" id="{FA1A08DA-02AF-1ADF-4C52-A9317B955EDB}"/>
              </a:ext>
            </a:extLst>
          </p:cNvPr>
          <p:cNvPicPr>
            <a:picLocks noChangeAspect="1"/>
          </p:cNvPicPr>
          <p:nvPr/>
        </p:nvPicPr>
        <p:blipFill>
          <a:blip r:embed="rId3"/>
          <a:stretch>
            <a:fillRect/>
          </a:stretch>
        </p:blipFill>
        <p:spPr>
          <a:xfrm>
            <a:off x="0" y="947235"/>
            <a:ext cx="12192000" cy="893467"/>
          </a:xfrm>
          <a:prstGeom prst="rect">
            <a:avLst/>
          </a:prstGeom>
        </p:spPr>
      </p:pic>
      <p:grpSp>
        <p:nvGrpSpPr>
          <p:cNvPr id="13" name="Group 12">
            <a:extLst>
              <a:ext uri="{FF2B5EF4-FFF2-40B4-BE49-F238E27FC236}">
                <a16:creationId xmlns:a16="http://schemas.microsoft.com/office/drawing/2014/main" id="{02DCCA73-CAE7-E505-9700-21E9830BF7C5}"/>
              </a:ext>
            </a:extLst>
          </p:cNvPr>
          <p:cNvGrpSpPr/>
          <p:nvPr/>
        </p:nvGrpSpPr>
        <p:grpSpPr>
          <a:xfrm>
            <a:off x="0" y="1840702"/>
            <a:ext cx="11978520" cy="4566793"/>
            <a:chOff x="741640" y="2974896"/>
            <a:chExt cx="13147120" cy="4597479"/>
          </a:xfrm>
        </p:grpSpPr>
        <p:sp>
          <p:nvSpPr>
            <p:cNvPr id="3" name="Text 0"/>
            <p:cNvSpPr/>
            <p:nvPr/>
          </p:nvSpPr>
          <p:spPr>
            <a:xfrm>
              <a:off x="7450098" y="2974896"/>
              <a:ext cx="6438662" cy="579358"/>
            </a:xfrm>
            <a:prstGeom prst="rect">
              <a:avLst/>
            </a:prstGeom>
            <a:noFill/>
            <a:ln/>
          </p:spPr>
          <p:txBody>
            <a:bodyPr wrap="none" lIns="0" tIns="0" rIns="0" bIns="0" rtlCol="0" anchor="t"/>
            <a:lstStyle/>
            <a:p>
              <a:pPr marL="0" indent="0" algn="just" rtl="1">
                <a:lnSpc>
                  <a:spcPts val="4550"/>
                </a:lnSpc>
                <a:buNone/>
              </a:pPr>
              <a:r>
                <a:rPr lang="en-US" sz="2800" b="1" dirty="0">
                  <a:solidFill>
                    <a:srgbClr val="403CCF"/>
                  </a:solidFill>
                  <a:latin typeface="Alexandria" pitchFamily="34" charset="0"/>
                  <a:ea typeface="Alexandria" pitchFamily="34" charset="-122"/>
                  <a:cs typeface="Alexandria" pitchFamily="34" charset="-120"/>
                </a:rPr>
                <a:t>المعوقات الاجتماعية والثقافية</a:t>
              </a:r>
              <a:endParaRPr lang="en-US" sz="2800" b="1" dirty="0"/>
            </a:p>
          </p:txBody>
        </p:sp>
        <p:sp>
          <p:nvSpPr>
            <p:cNvPr id="4" name="Text 1"/>
            <p:cNvSpPr/>
            <p:nvPr/>
          </p:nvSpPr>
          <p:spPr>
            <a:xfrm>
              <a:off x="741640" y="3832384"/>
              <a:ext cx="13147119" cy="296585"/>
            </a:xfrm>
            <a:prstGeom prst="rect">
              <a:avLst/>
            </a:prstGeom>
            <a:noFill/>
            <a:ln/>
          </p:spPr>
          <p:txBody>
            <a:bodyPr wrap="none" lIns="0" tIns="0" rIns="0" bIns="0" rtlCol="0" anchor="t"/>
            <a:lstStyle/>
            <a:p>
              <a:pPr marL="0" indent="0" algn="just" rtl="1">
                <a:lnSpc>
                  <a:spcPts val="2300"/>
                </a:lnSpc>
                <a:buNone/>
              </a:pPr>
              <a:r>
                <a:rPr lang="en-US" sz="1450" dirty="0">
                  <a:solidFill>
                    <a:srgbClr val="49495A"/>
                  </a:solidFill>
                  <a:latin typeface="Alexandria" pitchFamily="34" charset="0"/>
                  <a:ea typeface="Alexandria" pitchFamily="34" charset="-122"/>
                  <a:cs typeface="Alexandria" pitchFamily="34" charset="-120"/>
                </a:rPr>
                <a:t>يرجع هذا النوع من المعوقات إلى التنشئة الاجتماعية للأفراد والبيئة التي يعيش فيها الشخص، سواء كان داخل التنظيم أو خارجه.</a:t>
              </a:r>
              <a:endParaRPr lang="en-US" sz="1450" dirty="0"/>
            </a:p>
          </p:txBody>
        </p:sp>
        <p:sp>
          <p:nvSpPr>
            <p:cNvPr id="5" name="Shape 2"/>
            <p:cNvSpPr/>
            <p:nvPr/>
          </p:nvSpPr>
          <p:spPr>
            <a:xfrm>
              <a:off x="741640" y="5702379"/>
              <a:ext cx="13147119" cy="22860"/>
            </a:xfrm>
            <a:prstGeom prst="roundRect">
              <a:avLst>
                <a:gd name="adj" fmla="val 121670"/>
              </a:avLst>
            </a:prstGeom>
            <a:solidFill>
              <a:srgbClr val="D0CED9"/>
            </a:solidFill>
            <a:ln/>
          </p:spPr>
          <p:txBody>
            <a:bodyPr/>
            <a:lstStyle/>
            <a:p>
              <a:pPr algn="just"/>
              <a:endParaRPr lang="en-US"/>
            </a:p>
          </p:txBody>
        </p:sp>
        <p:sp>
          <p:nvSpPr>
            <p:cNvPr id="6" name="Shape 3"/>
            <p:cNvSpPr/>
            <p:nvPr/>
          </p:nvSpPr>
          <p:spPr>
            <a:xfrm>
              <a:off x="7431048" y="4337566"/>
              <a:ext cx="6457712" cy="1364813"/>
            </a:xfrm>
            <a:prstGeom prst="roundRect">
              <a:avLst>
                <a:gd name="adj" fmla="val 2038"/>
              </a:avLst>
            </a:prstGeom>
            <a:solidFill>
              <a:srgbClr val="EAE8F3"/>
            </a:solidFill>
            <a:ln/>
          </p:spPr>
          <p:txBody>
            <a:bodyPr/>
            <a:lstStyle/>
            <a:p>
              <a:pPr algn="just"/>
              <a:endParaRPr lang="en-US"/>
            </a:p>
          </p:txBody>
        </p:sp>
        <p:sp>
          <p:nvSpPr>
            <p:cNvPr id="7" name="Text 4"/>
            <p:cNvSpPr/>
            <p:nvPr/>
          </p:nvSpPr>
          <p:spPr>
            <a:xfrm>
              <a:off x="9501068" y="4522946"/>
              <a:ext cx="2317790" cy="289679"/>
            </a:xfrm>
            <a:prstGeom prst="rect">
              <a:avLst/>
            </a:prstGeom>
            <a:noFill/>
            <a:ln/>
          </p:spPr>
          <p:txBody>
            <a:bodyPr wrap="none" lIns="0" tIns="0" rIns="0" bIns="0" rtlCol="0" anchor="t"/>
            <a:lstStyle/>
            <a:p>
              <a:pPr marL="0" indent="0" algn="just" rtl="1">
                <a:lnSpc>
                  <a:spcPts val="2250"/>
                </a:lnSpc>
                <a:buNone/>
              </a:pPr>
              <a:r>
                <a:rPr lang="en-US" sz="1800" dirty="0">
                  <a:solidFill>
                    <a:srgbClr val="49495A"/>
                  </a:solidFill>
                  <a:latin typeface="Alexandria" pitchFamily="34" charset="0"/>
                  <a:ea typeface="Alexandria" pitchFamily="34" charset="-122"/>
                  <a:cs typeface="Alexandria" pitchFamily="34" charset="-120"/>
                </a:rPr>
                <a:t>التباعد الاجتماعي</a:t>
              </a:r>
              <a:endParaRPr lang="en-US" sz="1800" dirty="0"/>
            </a:p>
          </p:txBody>
        </p:sp>
        <p:sp>
          <p:nvSpPr>
            <p:cNvPr id="9" name="Text 5"/>
            <p:cNvSpPr/>
            <p:nvPr/>
          </p:nvSpPr>
          <p:spPr>
            <a:xfrm>
              <a:off x="7616428" y="4923830"/>
              <a:ext cx="6086951" cy="593169"/>
            </a:xfrm>
            <a:prstGeom prst="rect">
              <a:avLst/>
            </a:prstGeom>
            <a:noFill/>
            <a:ln/>
          </p:spPr>
          <p:txBody>
            <a:bodyPr wrap="square" lIns="0" tIns="0" rIns="0" bIns="0" rtlCol="0" anchor="t"/>
            <a:lstStyle/>
            <a:p>
              <a:pPr marL="0" indent="0" algn="just" rtl="1">
                <a:lnSpc>
                  <a:spcPts val="2300"/>
                </a:lnSpc>
                <a:buNone/>
              </a:pPr>
              <a:r>
                <a:rPr lang="en-US" sz="1450" dirty="0">
                  <a:solidFill>
                    <a:srgbClr val="49495A"/>
                  </a:solidFill>
                  <a:latin typeface="Alexandria" pitchFamily="34" charset="0"/>
                  <a:ea typeface="Alexandria" pitchFamily="34" charset="-122"/>
                  <a:cs typeface="Alexandria" pitchFamily="34" charset="-120"/>
                </a:rPr>
                <a:t>الاختلاف في البيئة الاجتماعية للفاعلين، حيث ينتمون إلى مناطق مختلفة. يشتمل على الفوارق اللغوية والعرقية والدينية والفكرية</a:t>
              </a:r>
              <a:endParaRPr lang="en-US" sz="1450" dirty="0"/>
            </a:p>
          </p:txBody>
        </p:sp>
        <p:sp>
          <p:nvSpPr>
            <p:cNvPr id="10" name="Shape 6"/>
            <p:cNvSpPr/>
            <p:nvPr/>
          </p:nvSpPr>
          <p:spPr>
            <a:xfrm>
              <a:off x="741640" y="5725239"/>
              <a:ext cx="6457712" cy="1364813"/>
            </a:xfrm>
            <a:prstGeom prst="rect">
              <a:avLst/>
            </a:prstGeom>
            <a:solidFill>
              <a:srgbClr val="EAE8F3"/>
            </a:solidFill>
            <a:ln/>
          </p:spPr>
          <p:txBody>
            <a:bodyPr/>
            <a:lstStyle/>
            <a:p>
              <a:pPr algn="just"/>
              <a:endParaRPr lang="en-US"/>
            </a:p>
          </p:txBody>
        </p:sp>
        <p:sp>
          <p:nvSpPr>
            <p:cNvPr id="11" name="Text 7"/>
            <p:cNvSpPr/>
            <p:nvPr/>
          </p:nvSpPr>
          <p:spPr>
            <a:xfrm>
              <a:off x="2811661" y="5910620"/>
              <a:ext cx="2317790" cy="289679"/>
            </a:xfrm>
            <a:prstGeom prst="rect">
              <a:avLst/>
            </a:prstGeom>
            <a:noFill/>
            <a:ln/>
          </p:spPr>
          <p:txBody>
            <a:bodyPr wrap="none" lIns="0" tIns="0" rIns="0" bIns="0" rtlCol="0" anchor="t"/>
            <a:lstStyle/>
            <a:p>
              <a:pPr marL="0" indent="0" algn="just" rtl="1">
                <a:lnSpc>
                  <a:spcPts val="2250"/>
                </a:lnSpc>
                <a:buNone/>
              </a:pPr>
              <a:r>
                <a:rPr lang="en-US" sz="1800" dirty="0">
                  <a:solidFill>
                    <a:srgbClr val="49495A"/>
                  </a:solidFill>
                  <a:latin typeface="Alexandria" pitchFamily="34" charset="0"/>
                  <a:ea typeface="Alexandria" pitchFamily="34" charset="-122"/>
                  <a:cs typeface="Alexandria" pitchFamily="34" charset="-120"/>
                </a:rPr>
                <a:t>الاختلافات الثقافية</a:t>
              </a:r>
              <a:endParaRPr lang="en-US" sz="1800" dirty="0"/>
            </a:p>
          </p:txBody>
        </p:sp>
        <p:sp>
          <p:nvSpPr>
            <p:cNvPr id="12" name="Text 8"/>
            <p:cNvSpPr/>
            <p:nvPr/>
          </p:nvSpPr>
          <p:spPr>
            <a:xfrm>
              <a:off x="927021" y="6311503"/>
              <a:ext cx="6086951" cy="593169"/>
            </a:xfrm>
            <a:prstGeom prst="rect">
              <a:avLst/>
            </a:prstGeom>
            <a:noFill/>
            <a:ln/>
          </p:spPr>
          <p:txBody>
            <a:bodyPr wrap="square" lIns="0" tIns="0" rIns="0" bIns="0" rtlCol="0" anchor="t"/>
            <a:lstStyle/>
            <a:p>
              <a:pPr marL="0" indent="0" algn="just" rtl="1">
                <a:lnSpc>
                  <a:spcPts val="2300"/>
                </a:lnSpc>
                <a:buNone/>
              </a:pPr>
              <a:r>
                <a:rPr lang="en-US" sz="1450" dirty="0">
                  <a:solidFill>
                    <a:srgbClr val="49495A"/>
                  </a:solidFill>
                  <a:latin typeface="Alexandria" pitchFamily="34" charset="0"/>
                  <a:ea typeface="Alexandria" pitchFamily="34" charset="-122"/>
                  <a:cs typeface="Alexandria" pitchFamily="34" charset="-120"/>
                </a:rPr>
                <a:t>التمايز والتباين في الثقافات بين الفاعلين ينتج عنه اختلاف في اللغة المستعملة، ومنه يكون الترميز فيما بينهم مختلفًا</a:t>
              </a:r>
              <a:endParaRPr lang="en-US" sz="1450" dirty="0"/>
            </a:p>
          </p:txBody>
        </p:sp>
        <p:sp>
          <p:nvSpPr>
            <p:cNvPr id="14" name="Text 9"/>
            <p:cNvSpPr/>
            <p:nvPr/>
          </p:nvSpPr>
          <p:spPr>
            <a:xfrm>
              <a:off x="741640" y="7275790"/>
              <a:ext cx="13147119" cy="296585"/>
            </a:xfrm>
            <a:prstGeom prst="rect">
              <a:avLst/>
            </a:prstGeom>
            <a:noFill/>
            <a:ln/>
          </p:spPr>
          <p:txBody>
            <a:bodyPr wrap="none" lIns="0" tIns="0" rIns="0" bIns="0" rtlCol="0" anchor="t"/>
            <a:lstStyle/>
            <a:p>
              <a:pPr marL="0" indent="0" algn="just" rtl="1">
                <a:lnSpc>
                  <a:spcPts val="2300"/>
                </a:lnSpc>
                <a:buNone/>
              </a:pPr>
              <a:endParaRPr lang="en-US" sz="1450" dirty="0"/>
            </a:p>
          </p:txBody>
        </p:sp>
      </p:grpSp>
      <p:sp>
        <p:nvSpPr>
          <p:cNvPr id="15" name="TextBox 14">
            <a:extLst>
              <a:ext uri="{FF2B5EF4-FFF2-40B4-BE49-F238E27FC236}">
                <a16:creationId xmlns:a16="http://schemas.microsoft.com/office/drawing/2014/main" id="{B261337B-E294-EC4A-5F93-AB57135BCD59}"/>
              </a:ext>
            </a:extLst>
          </p:cNvPr>
          <p:cNvSpPr txBox="1"/>
          <p:nvPr/>
        </p:nvSpPr>
        <p:spPr>
          <a:xfrm>
            <a:off x="301083" y="5910765"/>
            <a:ext cx="11586117" cy="668581"/>
          </a:xfrm>
          <a:prstGeom prst="rect">
            <a:avLst/>
          </a:prstGeom>
          <a:noFill/>
        </p:spPr>
        <p:txBody>
          <a:bodyPr wrap="square" rtlCol="0">
            <a:spAutoFit/>
          </a:bodyPr>
          <a:lstStyle/>
          <a:p>
            <a:pPr algn="just" rtl="1">
              <a:lnSpc>
                <a:spcPts val="2300"/>
              </a:lnSpc>
            </a:pPr>
            <a:r>
              <a:rPr lang="en-US">
                <a:solidFill>
                  <a:srgbClr val="49495A"/>
                </a:solidFill>
                <a:latin typeface="Alexandria" pitchFamily="34" charset="0"/>
                <a:ea typeface="Alexandria" pitchFamily="34" charset="-122"/>
                <a:cs typeface="Alexandria" pitchFamily="34" charset="-120"/>
              </a:rPr>
              <a:t>اللغة ليست الكلمات نفسها وإنما مدلولات تلك الكلمات، والمعاني هي من الممتلكات الخاصة بالفاعل، فهو يستخرجها في ضوء خبراته وعاداته وتقاليده.</a:t>
            </a:r>
            <a:endParaRPr lang="en-US" dirty="0"/>
          </a:p>
        </p:txBody>
      </p:sp>
    </p:spTree>
    <p:extLst>
      <p:ext uri="{BB962C8B-B14F-4D97-AF65-F5344CB8AC3E}">
        <p14:creationId xmlns:p14="http://schemas.microsoft.com/office/powerpoint/2010/main" val="503520048"/>
      </p:ext>
    </p:extLst>
  </p:cSld>
  <p:clrMapOvr>
    <a:masterClrMapping/>
  </p:clrMapOvr>
  <p:transition spd="slow">
    <p:comb/>
  </p:transition>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744B542-E10A-1E36-4A4C-FFA4026395AB}"/>
            </a:ext>
          </a:extLst>
        </p:cNvPr>
        <p:cNvGrpSpPr/>
        <p:nvPr/>
      </p:nvGrpSpPr>
      <p:grpSpPr>
        <a:xfrm>
          <a:off x="0" y="0"/>
          <a:ext cx="0" cy="0"/>
          <a:chOff x="0" y="0"/>
          <a:chExt cx="0" cy="0"/>
        </a:xfrm>
      </p:grpSpPr>
      <p:sp>
        <p:nvSpPr>
          <p:cNvPr id="29" name="Rectangle 28">
            <a:extLst>
              <a:ext uri="{FF2B5EF4-FFF2-40B4-BE49-F238E27FC236}">
                <a16:creationId xmlns:a16="http://schemas.microsoft.com/office/drawing/2014/main" id="{112ED6D0-D242-0FE7-DB45-19E4A512D8A8}"/>
              </a:ext>
            </a:extLst>
          </p:cNvPr>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8" name="Graphic 21">
            <a:extLst>
              <a:ext uri="{FF2B5EF4-FFF2-40B4-BE49-F238E27FC236}">
                <a16:creationId xmlns:a16="http://schemas.microsoft.com/office/drawing/2014/main" id="{9ED3B412-98A8-8B78-0DDC-CAD1D6687E49}"/>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grpSp>
        <p:nvGrpSpPr>
          <p:cNvPr id="23" name="Group 22">
            <a:extLst>
              <a:ext uri="{FF2B5EF4-FFF2-40B4-BE49-F238E27FC236}">
                <a16:creationId xmlns:a16="http://schemas.microsoft.com/office/drawing/2014/main" id="{5B2462FD-71E1-9FBC-C219-42D3F30A0915}"/>
              </a:ext>
            </a:extLst>
          </p:cNvPr>
          <p:cNvGrpSpPr/>
          <p:nvPr/>
        </p:nvGrpSpPr>
        <p:grpSpPr>
          <a:xfrm>
            <a:off x="479502" y="683773"/>
            <a:ext cx="11340792" cy="5850841"/>
            <a:chOff x="793790" y="741402"/>
            <a:chExt cx="13042821" cy="6746677"/>
          </a:xfrm>
        </p:grpSpPr>
        <p:sp>
          <p:nvSpPr>
            <p:cNvPr id="2" name="Text 0"/>
            <p:cNvSpPr/>
            <p:nvPr/>
          </p:nvSpPr>
          <p:spPr>
            <a:xfrm>
              <a:off x="5613082" y="741402"/>
              <a:ext cx="8223528" cy="620078"/>
            </a:xfrm>
            <a:prstGeom prst="rect">
              <a:avLst/>
            </a:prstGeom>
            <a:noFill/>
            <a:ln/>
          </p:spPr>
          <p:txBody>
            <a:bodyPr wrap="none" lIns="0" tIns="0" rIns="0" bIns="0" rtlCol="0" anchor="t"/>
            <a:lstStyle/>
            <a:p>
              <a:pPr marL="0" indent="0" algn="r" rtl="1">
                <a:lnSpc>
                  <a:spcPts val="4850"/>
                </a:lnSpc>
                <a:buNone/>
              </a:pPr>
              <a:r>
                <a:rPr lang="en-US" sz="2800" dirty="0">
                  <a:solidFill>
                    <a:srgbClr val="403CCF"/>
                  </a:solidFill>
                  <a:latin typeface="Alexandria" pitchFamily="34" charset="0"/>
                  <a:ea typeface="Alexandria" pitchFamily="34" charset="-122"/>
                  <a:cs typeface="Alexandria" pitchFamily="34" charset="-120"/>
                </a:rPr>
                <a:t>المعوقات الناشئة عن طبيعة التنظيم</a:t>
              </a:r>
              <a:endParaRPr lang="en-US" sz="2800" dirty="0"/>
            </a:p>
          </p:txBody>
        </p:sp>
        <p:sp>
          <p:nvSpPr>
            <p:cNvPr id="3" name="Text 1"/>
            <p:cNvSpPr/>
            <p:nvPr/>
          </p:nvSpPr>
          <p:spPr>
            <a:xfrm>
              <a:off x="793790" y="1758315"/>
              <a:ext cx="13042821" cy="635079"/>
            </a:xfrm>
            <a:prstGeom prst="rect">
              <a:avLst/>
            </a:prstGeom>
            <a:noFill/>
            <a:ln/>
          </p:spPr>
          <p:txBody>
            <a:bodyPr wrap="square" lIns="0" tIns="0" rIns="0" bIns="0" rtlCol="0" anchor="t"/>
            <a:lstStyle/>
            <a:p>
              <a:pPr marL="0" indent="0" algn="just" rtl="1">
                <a:lnSpc>
                  <a:spcPts val="2500"/>
                </a:lnSpc>
                <a:buNone/>
              </a:pPr>
              <a:r>
                <a:rPr lang="en-US" sz="1550" dirty="0">
                  <a:solidFill>
                    <a:srgbClr val="49495A"/>
                  </a:solidFill>
                  <a:latin typeface="Alexandria" pitchFamily="34" charset="0"/>
                  <a:ea typeface="Alexandria" pitchFamily="34" charset="-122"/>
                  <a:cs typeface="Alexandria" pitchFamily="34" charset="-120"/>
                </a:rPr>
                <a:t>يوضح الهيكل التنظيمي للتنظيم العلاقات القائمة بين الوظائف المختلفة وانسياب السلطة والمسؤولية، وخطوط الاتصال بين العاملين. وجود هيكل ضعيف يسبب عائقًا كبيرًا في عملية الاتصال الفعال.</a:t>
              </a:r>
              <a:endParaRPr lang="en-US" sz="1550" dirty="0"/>
            </a:p>
          </p:txBody>
        </p:sp>
        <p:sp>
          <p:nvSpPr>
            <p:cNvPr id="4" name="Shape 2"/>
            <p:cNvSpPr/>
            <p:nvPr/>
          </p:nvSpPr>
          <p:spPr>
            <a:xfrm>
              <a:off x="12206287" y="2616637"/>
              <a:ext cx="1630323" cy="1143476"/>
            </a:xfrm>
            <a:prstGeom prst="roundRect">
              <a:avLst>
                <a:gd name="adj" fmla="val 2604"/>
              </a:avLst>
            </a:prstGeom>
            <a:solidFill>
              <a:srgbClr val="EAE8F3"/>
            </a:solidFill>
            <a:ln/>
          </p:spPr>
          <p:txBody>
            <a:bodyPr/>
            <a:lstStyle/>
            <a:p>
              <a:endParaRPr lang="en-US"/>
            </a:p>
          </p:txBody>
        </p:sp>
        <p:pic>
          <p:nvPicPr>
            <p:cNvPr id="5" name="Image 0" descr="preencoded.png"/>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12881967" y="3048833"/>
              <a:ext cx="279083" cy="279083"/>
            </a:xfrm>
            <a:prstGeom prst="rect">
              <a:avLst/>
            </a:prstGeom>
          </p:spPr>
        </p:pic>
        <p:sp>
          <p:nvSpPr>
            <p:cNvPr id="6" name="Text 3"/>
            <p:cNvSpPr/>
            <p:nvPr/>
          </p:nvSpPr>
          <p:spPr>
            <a:xfrm>
              <a:off x="9518333" y="2814995"/>
              <a:ext cx="2489597" cy="310158"/>
            </a:xfrm>
            <a:prstGeom prst="rect">
              <a:avLst/>
            </a:prstGeom>
            <a:noFill/>
            <a:ln/>
          </p:spPr>
          <p:txBody>
            <a:bodyPr wrap="none" lIns="0" tIns="0" rIns="0" bIns="0" rtlCol="0" anchor="t"/>
            <a:lstStyle/>
            <a:p>
              <a:pPr marL="0" indent="0" algn="r" rtl="1">
                <a:lnSpc>
                  <a:spcPts val="2400"/>
                </a:lnSpc>
                <a:buNone/>
              </a:pPr>
              <a:r>
                <a:rPr lang="en-US" sz="1950" dirty="0">
                  <a:solidFill>
                    <a:srgbClr val="49495A"/>
                  </a:solidFill>
                  <a:latin typeface="Alexandria" pitchFamily="34" charset="0"/>
                  <a:ea typeface="Alexandria" pitchFamily="34" charset="-122"/>
                  <a:cs typeface="Alexandria" pitchFamily="34" charset="-120"/>
                </a:rPr>
                <a:t>صعوبات التدرج الهرمي</a:t>
              </a:r>
              <a:endParaRPr lang="en-US" sz="1950" dirty="0"/>
            </a:p>
          </p:txBody>
        </p:sp>
        <p:sp>
          <p:nvSpPr>
            <p:cNvPr id="7" name="Text 4"/>
            <p:cNvSpPr/>
            <p:nvPr/>
          </p:nvSpPr>
          <p:spPr>
            <a:xfrm>
              <a:off x="6952059" y="3244215"/>
              <a:ext cx="5055870" cy="317540"/>
            </a:xfrm>
            <a:prstGeom prst="rect">
              <a:avLst/>
            </a:prstGeom>
            <a:noFill/>
            <a:ln/>
          </p:spPr>
          <p:txBody>
            <a:bodyPr wrap="none" lIns="0" tIns="0" rIns="0" bIns="0" rtlCol="0" anchor="t"/>
            <a:lstStyle/>
            <a:p>
              <a:pPr marL="0" indent="0" algn="r" rtl="1">
                <a:lnSpc>
                  <a:spcPts val="2500"/>
                </a:lnSpc>
                <a:buNone/>
              </a:pPr>
              <a:r>
                <a:rPr lang="en-US" sz="1550" dirty="0">
                  <a:solidFill>
                    <a:srgbClr val="49495A"/>
                  </a:solidFill>
                  <a:latin typeface="Alexandria" pitchFamily="34" charset="0"/>
                  <a:ea typeface="Alexandria" pitchFamily="34" charset="-122"/>
                  <a:cs typeface="Alexandria" pitchFamily="34" charset="-120"/>
                </a:rPr>
                <a:t>عدم كفاءة الهياكل التنظيمية من حيث المستويات الإدارية</a:t>
              </a:r>
              <a:endParaRPr lang="en-US" sz="1550" dirty="0"/>
            </a:p>
          </p:txBody>
        </p:sp>
        <p:sp>
          <p:nvSpPr>
            <p:cNvPr id="9" name="Shape 5"/>
            <p:cNvSpPr/>
            <p:nvPr/>
          </p:nvSpPr>
          <p:spPr>
            <a:xfrm>
              <a:off x="892969" y="3750588"/>
              <a:ext cx="11214140" cy="11430"/>
            </a:xfrm>
            <a:prstGeom prst="roundRect">
              <a:avLst>
                <a:gd name="adj" fmla="val 260465"/>
              </a:avLst>
            </a:prstGeom>
            <a:solidFill>
              <a:srgbClr val="D0CED9"/>
            </a:solidFill>
            <a:ln/>
          </p:spPr>
          <p:txBody>
            <a:bodyPr/>
            <a:lstStyle/>
            <a:p>
              <a:endParaRPr lang="en-US"/>
            </a:p>
          </p:txBody>
        </p:sp>
        <p:sp>
          <p:nvSpPr>
            <p:cNvPr id="10" name="Shape 6"/>
            <p:cNvSpPr/>
            <p:nvPr/>
          </p:nvSpPr>
          <p:spPr>
            <a:xfrm>
              <a:off x="10575965" y="3859292"/>
              <a:ext cx="3260646" cy="1143476"/>
            </a:xfrm>
            <a:prstGeom prst="roundRect">
              <a:avLst>
                <a:gd name="adj" fmla="val 2604"/>
              </a:avLst>
            </a:prstGeom>
            <a:solidFill>
              <a:srgbClr val="EAE8F3"/>
            </a:solidFill>
            <a:ln/>
          </p:spPr>
          <p:txBody>
            <a:bodyPr/>
            <a:lstStyle/>
            <a:p>
              <a:endParaRPr lang="en-US"/>
            </a:p>
          </p:txBody>
        </p:sp>
        <p:pic>
          <p:nvPicPr>
            <p:cNvPr id="11" name="Image 1" descr="preencoded.png"/>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12066746" y="4291489"/>
              <a:ext cx="279083" cy="279083"/>
            </a:xfrm>
            <a:prstGeom prst="rect">
              <a:avLst/>
            </a:prstGeom>
          </p:spPr>
        </p:pic>
        <p:sp>
          <p:nvSpPr>
            <p:cNvPr id="12" name="Text 7"/>
            <p:cNvSpPr/>
            <p:nvPr/>
          </p:nvSpPr>
          <p:spPr>
            <a:xfrm>
              <a:off x="7896701" y="4057650"/>
              <a:ext cx="2480905" cy="310158"/>
            </a:xfrm>
            <a:prstGeom prst="rect">
              <a:avLst/>
            </a:prstGeom>
            <a:noFill/>
            <a:ln/>
          </p:spPr>
          <p:txBody>
            <a:bodyPr wrap="none" lIns="0" tIns="0" rIns="0" bIns="0" rtlCol="0" anchor="t"/>
            <a:lstStyle/>
            <a:p>
              <a:pPr marL="0" indent="0" algn="r" rtl="1">
                <a:lnSpc>
                  <a:spcPts val="2400"/>
                </a:lnSpc>
                <a:buNone/>
              </a:pPr>
              <a:r>
                <a:rPr lang="en-US" sz="1950" dirty="0">
                  <a:solidFill>
                    <a:srgbClr val="49495A"/>
                  </a:solidFill>
                  <a:latin typeface="Alexandria" pitchFamily="34" charset="0"/>
                  <a:ea typeface="Alexandria" pitchFamily="34" charset="-122"/>
                  <a:cs typeface="Alexandria" pitchFamily="34" charset="-120"/>
                </a:rPr>
                <a:t>صعوبات التخصص</a:t>
              </a:r>
              <a:endParaRPr lang="en-US" sz="1950" dirty="0"/>
            </a:p>
          </p:txBody>
        </p:sp>
        <p:sp>
          <p:nvSpPr>
            <p:cNvPr id="13" name="Text 8"/>
            <p:cNvSpPr/>
            <p:nvPr/>
          </p:nvSpPr>
          <p:spPr>
            <a:xfrm>
              <a:off x="6789420" y="4486870"/>
              <a:ext cx="3588187" cy="317540"/>
            </a:xfrm>
            <a:prstGeom prst="rect">
              <a:avLst/>
            </a:prstGeom>
            <a:noFill/>
            <a:ln/>
          </p:spPr>
          <p:txBody>
            <a:bodyPr wrap="none" lIns="0" tIns="0" rIns="0" bIns="0" rtlCol="0" anchor="t"/>
            <a:lstStyle/>
            <a:p>
              <a:pPr marL="0" indent="0" algn="r" rtl="1">
                <a:lnSpc>
                  <a:spcPts val="2500"/>
                </a:lnSpc>
                <a:buNone/>
              </a:pPr>
              <a:r>
                <a:rPr lang="en-US" sz="1550" dirty="0">
                  <a:solidFill>
                    <a:srgbClr val="49495A"/>
                  </a:solidFill>
                  <a:latin typeface="Alexandria" pitchFamily="34" charset="0"/>
                  <a:ea typeface="Alexandria" pitchFamily="34" charset="-122"/>
                  <a:cs typeface="Alexandria" pitchFamily="34" charset="-120"/>
                </a:rPr>
                <a:t>استخدام كل فئة للغتها الفنية الخاصة بها</a:t>
              </a:r>
              <a:endParaRPr lang="en-US" sz="1550" dirty="0"/>
            </a:p>
          </p:txBody>
        </p:sp>
        <p:sp>
          <p:nvSpPr>
            <p:cNvPr id="14" name="Shape 9"/>
            <p:cNvSpPr/>
            <p:nvPr/>
          </p:nvSpPr>
          <p:spPr>
            <a:xfrm>
              <a:off x="892969" y="4993243"/>
              <a:ext cx="9583817" cy="11430"/>
            </a:xfrm>
            <a:prstGeom prst="roundRect">
              <a:avLst>
                <a:gd name="adj" fmla="val 260465"/>
              </a:avLst>
            </a:prstGeom>
            <a:solidFill>
              <a:srgbClr val="D0CED9"/>
            </a:solidFill>
            <a:ln/>
          </p:spPr>
          <p:txBody>
            <a:bodyPr/>
            <a:lstStyle/>
            <a:p>
              <a:endParaRPr lang="en-US"/>
            </a:p>
          </p:txBody>
        </p:sp>
        <p:sp>
          <p:nvSpPr>
            <p:cNvPr id="15" name="Shape 10"/>
            <p:cNvSpPr/>
            <p:nvPr/>
          </p:nvSpPr>
          <p:spPr>
            <a:xfrm>
              <a:off x="8945642" y="5101947"/>
              <a:ext cx="4890968" cy="1143476"/>
            </a:xfrm>
            <a:prstGeom prst="roundRect">
              <a:avLst>
                <a:gd name="adj" fmla="val 2604"/>
              </a:avLst>
            </a:prstGeom>
            <a:solidFill>
              <a:srgbClr val="EAE8F3"/>
            </a:solidFill>
            <a:ln/>
          </p:spPr>
          <p:txBody>
            <a:bodyPr/>
            <a:lstStyle/>
            <a:p>
              <a:endParaRPr lang="en-US"/>
            </a:p>
          </p:txBody>
        </p:sp>
        <p:pic>
          <p:nvPicPr>
            <p:cNvPr id="16" name="Image 2" descr="preencoded.png"/>
            <p:cNvPicPr>
              <a:picLocks noChangeAspect="1"/>
            </p:cNvPicPr>
            <p:nvPr/>
          </p:nvPicPr>
          <p:blipFill>
            <a:blip r:embed="rId7">
              <a:extLst>
                <a:ext uri="{96DAC541-7B7A-43D3-8B79-37D633B846F1}">
                  <asvg:svgBlip xmlns:asvg="http://schemas.microsoft.com/office/drawing/2016/SVG/main" r:embed="rId8"/>
                </a:ext>
              </a:extLst>
            </a:blip>
            <a:stretch>
              <a:fillRect/>
            </a:stretch>
          </p:blipFill>
          <p:spPr>
            <a:xfrm>
              <a:off x="11251644" y="5534144"/>
              <a:ext cx="279083" cy="279083"/>
            </a:xfrm>
            <a:prstGeom prst="rect">
              <a:avLst/>
            </a:prstGeom>
          </p:spPr>
        </p:pic>
        <p:sp>
          <p:nvSpPr>
            <p:cNvPr id="17" name="Text 11"/>
            <p:cNvSpPr/>
            <p:nvPr/>
          </p:nvSpPr>
          <p:spPr>
            <a:xfrm>
              <a:off x="6266378" y="5300305"/>
              <a:ext cx="2480905" cy="310158"/>
            </a:xfrm>
            <a:prstGeom prst="rect">
              <a:avLst/>
            </a:prstGeom>
            <a:noFill/>
            <a:ln/>
          </p:spPr>
          <p:txBody>
            <a:bodyPr wrap="none" lIns="0" tIns="0" rIns="0" bIns="0" rtlCol="0" anchor="t"/>
            <a:lstStyle/>
            <a:p>
              <a:pPr marL="0" indent="0" algn="r" rtl="1">
                <a:lnSpc>
                  <a:spcPts val="2400"/>
                </a:lnSpc>
                <a:buNone/>
              </a:pPr>
              <a:r>
                <a:rPr lang="en-US" sz="1950" dirty="0">
                  <a:solidFill>
                    <a:srgbClr val="49495A"/>
                  </a:solidFill>
                  <a:latin typeface="Alexandria" pitchFamily="34" charset="0"/>
                  <a:ea typeface="Alexandria" pitchFamily="34" charset="-122"/>
                  <a:cs typeface="Alexandria" pitchFamily="34" charset="-120"/>
                </a:rPr>
                <a:t>مشكلات الرسمية</a:t>
              </a:r>
              <a:endParaRPr lang="en-US" sz="1950" dirty="0"/>
            </a:p>
          </p:txBody>
        </p:sp>
        <p:sp>
          <p:nvSpPr>
            <p:cNvPr id="18" name="Text 12"/>
            <p:cNvSpPr/>
            <p:nvPr/>
          </p:nvSpPr>
          <p:spPr>
            <a:xfrm>
              <a:off x="4818578" y="5729526"/>
              <a:ext cx="3928705" cy="317540"/>
            </a:xfrm>
            <a:prstGeom prst="rect">
              <a:avLst/>
            </a:prstGeom>
            <a:noFill/>
            <a:ln/>
          </p:spPr>
          <p:txBody>
            <a:bodyPr wrap="none" lIns="0" tIns="0" rIns="0" bIns="0" rtlCol="0" anchor="t"/>
            <a:lstStyle/>
            <a:p>
              <a:pPr marL="0" indent="0" algn="r" rtl="1">
                <a:lnSpc>
                  <a:spcPts val="2500"/>
                </a:lnSpc>
                <a:buNone/>
              </a:pPr>
              <a:r>
                <a:rPr lang="en-US" sz="1550" dirty="0">
                  <a:solidFill>
                    <a:srgbClr val="49495A"/>
                  </a:solidFill>
                  <a:latin typeface="Alexandria" pitchFamily="34" charset="0"/>
                  <a:ea typeface="Alexandria" pitchFamily="34" charset="-122"/>
                  <a:cs typeface="Alexandria" pitchFamily="34" charset="-120"/>
                </a:rPr>
                <a:t>سلبيات الاتصال الكتابي في التنظيمات الكبيرة</a:t>
              </a:r>
              <a:endParaRPr lang="en-US" sz="1550" dirty="0"/>
            </a:p>
          </p:txBody>
        </p:sp>
        <p:sp>
          <p:nvSpPr>
            <p:cNvPr id="19" name="Shape 13"/>
            <p:cNvSpPr/>
            <p:nvPr/>
          </p:nvSpPr>
          <p:spPr>
            <a:xfrm>
              <a:off x="892969" y="6235898"/>
              <a:ext cx="7953494" cy="11430"/>
            </a:xfrm>
            <a:prstGeom prst="roundRect">
              <a:avLst>
                <a:gd name="adj" fmla="val 260465"/>
              </a:avLst>
            </a:prstGeom>
            <a:solidFill>
              <a:srgbClr val="D0CED9"/>
            </a:solidFill>
            <a:ln/>
          </p:spPr>
          <p:txBody>
            <a:bodyPr/>
            <a:lstStyle/>
            <a:p>
              <a:endParaRPr lang="en-US"/>
            </a:p>
          </p:txBody>
        </p:sp>
        <p:sp>
          <p:nvSpPr>
            <p:cNvPr id="20" name="Shape 14"/>
            <p:cNvSpPr/>
            <p:nvPr/>
          </p:nvSpPr>
          <p:spPr>
            <a:xfrm>
              <a:off x="7315200" y="6344603"/>
              <a:ext cx="6521410" cy="1143476"/>
            </a:xfrm>
            <a:prstGeom prst="roundRect">
              <a:avLst>
                <a:gd name="adj" fmla="val 2604"/>
              </a:avLst>
            </a:prstGeom>
            <a:solidFill>
              <a:srgbClr val="EAE8F3"/>
            </a:solidFill>
            <a:ln/>
          </p:spPr>
          <p:txBody>
            <a:bodyPr/>
            <a:lstStyle/>
            <a:p>
              <a:endParaRPr lang="en-US"/>
            </a:p>
          </p:txBody>
        </p:sp>
        <p:pic>
          <p:nvPicPr>
            <p:cNvPr id="21" name="Image 3" descr="preencoded.png"/>
            <p:cNvPicPr>
              <a:picLocks noChangeAspect="1"/>
            </p:cNvPicPr>
            <p:nvPr/>
          </p:nvPicPr>
          <p:blipFill>
            <a:blip r:embed="rId9">
              <a:extLst>
                <a:ext uri="{96DAC541-7B7A-43D3-8B79-37D633B846F1}">
                  <asvg:svgBlip xmlns:asvg="http://schemas.microsoft.com/office/drawing/2016/SVG/main" r:embed="rId10"/>
                </a:ext>
              </a:extLst>
            </a:blip>
            <a:stretch>
              <a:fillRect/>
            </a:stretch>
          </p:blipFill>
          <p:spPr>
            <a:xfrm>
              <a:off x="10436423" y="6776799"/>
              <a:ext cx="279083" cy="279083"/>
            </a:xfrm>
            <a:prstGeom prst="rect">
              <a:avLst/>
            </a:prstGeom>
          </p:spPr>
        </p:pic>
        <p:sp>
          <p:nvSpPr>
            <p:cNvPr id="22" name="Text 15"/>
            <p:cNvSpPr/>
            <p:nvPr/>
          </p:nvSpPr>
          <p:spPr>
            <a:xfrm>
              <a:off x="4635937" y="6542961"/>
              <a:ext cx="2480905" cy="310158"/>
            </a:xfrm>
            <a:prstGeom prst="rect">
              <a:avLst/>
            </a:prstGeom>
            <a:noFill/>
            <a:ln/>
          </p:spPr>
          <p:txBody>
            <a:bodyPr wrap="none" lIns="0" tIns="0" rIns="0" bIns="0" rtlCol="0" anchor="t"/>
            <a:lstStyle/>
            <a:p>
              <a:pPr marL="0" indent="0" algn="r" rtl="1">
                <a:lnSpc>
                  <a:spcPts val="2400"/>
                </a:lnSpc>
                <a:buNone/>
              </a:pPr>
              <a:r>
                <a:rPr lang="en-US" sz="1950" dirty="0">
                  <a:solidFill>
                    <a:srgbClr val="49495A"/>
                  </a:solidFill>
                  <a:latin typeface="Alexandria" pitchFamily="34" charset="0"/>
                  <a:ea typeface="Alexandria" pitchFamily="34" charset="-122"/>
                  <a:cs typeface="Alexandria" pitchFamily="34" charset="-120"/>
                </a:rPr>
                <a:t>صعوبات الربط بالبيئة</a:t>
              </a:r>
              <a:endParaRPr lang="en-US" sz="1950" dirty="0"/>
            </a:p>
          </p:txBody>
        </p:sp>
        <p:sp>
          <p:nvSpPr>
            <p:cNvPr id="24" name="Text 16"/>
            <p:cNvSpPr/>
            <p:nvPr/>
          </p:nvSpPr>
          <p:spPr>
            <a:xfrm>
              <a:off x="3906202" y="6972181"/>
              <a:ext cx="3210639" cy="317540"/>
            </a:xfrm>
            <a:prstGeom prst="rect">
              <a:avLst/>
            </a:prstGeom>
            <a:noFill/>
            <a:ln/>
          </p:spPr>
          <p:txBody>
            <a:bodyPr wrap="none" lIns="0" tIns="0" rIns="0" bIns="0" rtlCol="0" anchor="t"/>
            <a:lstStyle/>
            <a:p>
              <a:pPr marL="0" indent="0" algn="r" rtl="1">
                <a:lnSpc>
                  <a:spcPts val="2500"/>
                </a:lnSpc>
                <a:buNone/>
              </a:pPr>
              <a:r>
                <a:rPr lang="en-US" sz="1550" dirty="0">
                  <a:solidFill>
                    <a:srgbClr val="49495A"/>
                  </a:solidFill>
                  <a:latin typeface="Alexandria" pitchFamily="34" charset="0"/>
                  <a:ea typeface="Alexandria" pitchFamily="34" charset="-122"/>
                  <a:cs typeface="Alexandria" pitchFamily="34" charset="-120"/>
                </a:rPr>
                <a:t>العجز في ربط التنظيم وبيئته الخارجية</a:t>
              </a:r>
              <a:endParaRPr lang="en-US" sz="1550" dirty="0"/>
            </a:p>
          </p:txBody>
        </p:sp>
      </p:grpSp>
    </p:spTree>
    <p:extLst>
      <p:ext uri="{BB962C8B-B14F-4D97-AF65-F5344CB8AC3E}">
        <p14:creationId xmlns:p14="http://schemas.microsoft.com/office/powerpoint/2010/main" val="591004110"/>
      </p:ext>
    </p:extLst>
  </p:cSld>
  <p:clrMapOvr>
    <a:masterClrMapping/>
  </p:clrMapOvr>
  <p:transition spd="slow">
    <p:comb/>
  </p:transition>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2FC516F-AAD8-7168-EBCF-B5F9DCEDA3B4}"/>
            </a:ext>
          </a:extLst>
        </p:cNvPr>
        <p:cNvGrpSpPr/>
        <p:nvPr/>
      </p:nvGrpSpPr>
      <p:grpSpPr>
        <a:xfrm>
          <a:off x="0" y="0"/>
          <a:ext cx="0" cy="0"/>
          <a:chOff x="0" y="0"/>
          <a:chExt cx="0" cy="0"/>
        </a:xfrm>
      </p:grpSpPr>
      <p:sp>
        <p:nvSpPr>
          <p:cNvPr id="29" name="Rectangle 28">
            <a:extLst>
              <a:ext uri="{FF2B5EF4-FFF2-40B4-BE49-F238E27FC236}">
                <a16:creationId xmlns:a16="http://schemas.microsoft.com/office/drawing/2014/main" id="{90D60F13-877F-17EB-5AD4-308EDB5535F2}"/>
              </a:ext>
            </a:extLst>
          </p:cNvPr>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8" name="Graphic 21">
            <a:extLst>
              <a:ext uri="{FF2B5EF4-FFF2-40B4-BE49-F238E27FC236}">
                <a16:creationId xmlns:a16="http://schemas.microsoft.com/office/drawing/2014/main" id="{C0F79F8E-D111-6336-D0A9-9E467499E6E2}"/>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grpSp>
        <p:nvGrpSpPr>
          <p:cNvPr id="19" name="Group 18">
            <a:extLst>
              <a:ext uri="{FF2B5EF4-FFF2-40B4-BE49-F238E27FC236}">
                <a16:creationId xmlns:a16="http://schemas.microsoft.com/office/drawing/2014/main" id="{2D7A12F9-EBBF-7E41-3EB8-622502B2AA4F}"/>
              </a:ext>
            </a:extLst>
          </p:cNvPr>
          <p:cNvGrpSpPr/>
          <p:nvPr/>
        </p:nvGrpSpPr>
        <p:grpSpPr>
          <a:xfrm>
            <a:off x="390293" y="680224"/>
            <a:ext cx="11519209" cy="5932388"/>
            <a:chOff x="793790" y="1616988"/>
            <a:chExt cx="13042821" cy="4995624"/>
          </a:xfrm>
        </p:grpSpPr>
        <p:sp>
          <p:nvSpPr>
            <p:cNvPr id="2" name="Text 0"/>
            <p:cNvSpPr/>
            <p:nvPr/>
          </p:nvSpPr>
          <p:spPr>
            <a:xfrm>
              <a:off x="8874800" y="1616988"/>
              <a:ext cx="4961811" cy="620078"/>
            </a:xfrm>
            <a:prstGeom prst="rect">
              <a:avLst/>
            </a:prstGeom>
            <a:noFill/>
            <a:ln/>
          </p:spPr>
          <p:txBody>
            <a:bodyPr wrap="none" lIns="0" tIns="0" rIns="0" bIns="0" rtlCol="0" anchor="t"/>
            <a:lstStyle/>
            <a:p>
              <a:pPr marL="0" indent="0" algn="r" rtl="1">
                <a:lnSpc>
                  <a:spcPts val="4850"/>
                </a:lnSpc>
                <a:buNone/>
              </a:pPr>
              <a:r>
                <a:rPr lang="en-US" sz="3900" dirty="0">
                  <a:solidFill>
                    <a:srgbClr val="403CCF"/>
                  </a:solidFill>
                  <a:latin typeface="Alexandria" pitchFamily="34" charset="0"/>
                  <a:ea typeface="Alexandria" pitchFamily="34" charset="-122"/>
                  <a:cs typeface="Alexandria" pitchFamily="34" charset="-120"/>
                </a:rPr>
                <a:t>المعوقات الشخصية</a:t>
              </a:r>
              <a:endParaRPr lang="en-US" sz="3900" dirty="0"/>
            </a:p>
          </p:txBody>
        </p:sp>
        <p:sp>
          <p:nvSpPr>
            <p:cNvPr id="3" name="Text 1"/>
            <p:cNvSpPr/>
            <p:nvPr/>
          </p:nvSpPr>
          <p:spPr>
            <a:xfrm>
              <a:off x="793790" y="2633901"/>
              <a:ext cx="13042821" cy="317540"/>
            </a:xfrm>
            <a:prstGeom prst="rect">
              <a:avLst/>
            </a:prstGeom>
            <a:noFill/>
            <a:ln/>
          </p:spPr>
          <p:txBody>
            <a:bodyPr wrap="none" lIns="0" tIns="0" rIns="0" bIns="0" rtlCol="0" anchor="t"/>
            <a:lstStyle/>
            <a:p>
              <a:pPr marL="0" indent="0" algn="r" rtl="1">
                <a:lnSpc>
                  <a:spcPts val="2500"/>
                </a:lnSpc>
                <a:buNone/>
              </a:pPr>
              <a:r>
                <a:rPr lang="en-US" sz="1550" dirty="0">
                  <a:solidFill>
                    <a:srgbClr val="49495A"/>
                  </a:solidFill>
                  <a:latin typeface="Alexandria" pitchFamily="34" charset="0"/>
                  <a:ea typeface="Alexandria" pitchFamily="34" charset="-122"/>
                  <a:cs typeface="Alexandria" pitchFamily="34" charset="-120"/>
                </a:rPr>
                <a:t>المعوقات الشخصية في الاتصال التنظيمي تتضمن عدة جوانب تؤثر في كفاءة وفاعلية الاتصال داخل المؤسسات.</a:t>
              </a:r>
              <a:endParaRPr lang="en-US" sz="1550" dirty="0"/>
            </a:p>
          </p:txBody>
        </p:sp>
        <p:sp>
          <p:nvSpPr>
            <p:cNvPr id="4" name="Shape 2"/>
            <p:cNvSpPr/>
            <p:nvPr/>
          </p:nvSpPr>
          <p:spPr>
            <a:xfrm>
              <a:off x="9621322" y="3174682"/>
              <a:ext cx="4215289" cy="1778556"/>
            </a:xfrm>
            <a:prstGeom prst="roundRect">
              <a:avLst>
                <a:gd name="adj" fmla="val 26782"/>
              </a:avLst>
            </a:prstGeom>
            <a:solidFill>
              <a:srgbClr val="E7E0FF"/>
            </a:solidFill>
            <a:ln/>
          </p:spPr>
          <p:txBody>
            <a:bodyPr/>
            <a:lstStyle/>
            <a:p>
              <a:endParaRPr lang="en-US"/>
            </a:p>
          </p:txBody>
        </p:sp>
        <p:sp>
          <p:nvSpPr>
            <p:cNvPr id="5" name="Text 3"/>
            <p:cNvSpPr/>
            <p:nvPr/>
          </p:nvSpPr>
          <p:spPr>
            <a:xfrm>
              <a:off x="11157347" y="3373041"/>
              <a:ext cx="2480905" cy="310158"/>
            </a:xfrm>
            <a:prstGeom prst="rect">
              <a:avLst/>
            </a:prstGeom>
            <a:noFill/>
            <a:ln/>
          </p:spPr>
          <p:txBody>
            <a:bodyPr wrap="none" lIns="0" tIns="0" rIns="0" bIns="0" rtlCol="0" anchor="t"/>
            <a:lstStyle/>
            <a:p>
              <a:pPr marL="0" indent="0" algn="r" rtl="1">
                <a:lnSpc>
                  <a:spcPts val="2400"/>
                </a:lnSpc>
                <a:buNone/>
              </a:pPr>
              <a:r>
                <a:rPr lang="en-US" sz="1950" dirty="0">
                  <a:solidFill>
                    <a:srgbClr val="000000"/>
                  </a:solidFill>
                  <a:latin typeface="Alexandria" pitchFamily="34" charset="0"/>
                  <a:ea typeface="Alexandria" pitchFamily="34" charset="-122"/>
                  <a:cs typeface="Alexandria" pitchFamily="34" charset="-120"/>
                </a:rPr>
                <a:t>الاختلافات الشخصية</a:t>
              </a:r>
              <a:endParaRPr lang="en-US" sz="1950" dirty="0"/>
            </a:p>
          </p:txBody>
        </p:sp>
        <p:sp>
          <p:nvSpPr>
            <p:cNvPr id="6" name="Text 4"/>
            <p:cNvSpPr/>
            <p:nvPr/>
          </p:nvSpPr>
          <p:spPr>
            <a:xfrm>
              <a:off x="9819680" y="3802261"/>
              <a:ext cx="3818573" cy="952619"/>
            </a:xfrm>
            <a:prstGeom prst="rect">
              <a:avLst/>
            </a:prstGeom>
            <a:noFill/>
            <a:ln/>
          </p:spPr>
          <p:txBody>
            <a:bodyPr wrap="square" lIns="0" tIns="0" rIns="0" bIns="0" rtlCol="0" anchor="t"/>
            <a:lstStyle/>
            <a:p>
              <a:pPr marL="0" indent="0" algn="r" rtl="1">
                <a:lnSpc>
                  <a:spcPts val="2500"/>
                </a:lnSpc>
                <a:buNone/>
              </a:pPr>
              <a:r>
                <a:rPr lang="en-US" sz="1550" dirty="0">
                  <a:solidFill>
                    <a:srgbClr val="000000"/>
                  </a:solidFill>
                  <a:latin typeface="Alexandria" pitchFamily="34" charset="0"/>
                  <a:ea typeface="Alexandria" pitchFamily="34" charset="-122"/>
                  <a:cs typeface="Alexandria" pitchFamily="34" charset="-120"/>
                </a:rPr>
                <a:t>الاختلافات في الشخصيات بين الموظفين يمكن أن تؤدي إلى سوء الفهم والتأويلات الخاطئة للرسائل المتبادلة</a:t>
              </a:r>
              <a:endParaRPr lang="en-US" sz="1550" dirty="0"/>
            </a:p>
          </p:txBody>
        </p:sp>
        <p:sp>
          <p:nvSpPr>
            <p:cNvPr id="7" name="Shape 5"/>
            <p:cNvSpPr/>
            <p:nvPr/>
          </p:nvSpPr>
          <p:spPr>
            <a:xfrm>
              <a:off x="5207556" y="3174682"/>
              <a:ext cx="4215408" cy="1778556"/>
            </a:xfrm>
            <a:prstGeom prst="roundRect">
              <a:avLst>
                <a:gd name="adj" fmla="val 26782"/>
              </a:avLst>
            </a:prstGeom>
            <a:solidFill>
              <a:srgbClr val="E7E0FF"/>
            </a:solidFill>
            <a:ln/>
          </p:spPr>
          <p:txBody>
            <a:bodyPr/>
            <a:lstStyle/>
            <a:p>
              <a:endParaRPr lang="en-US"/>
            </a:p>
          </p:txBody>
        </p:sp>
        <p:sp>
          <p:nvSpPr>
            <p:cNvPr id="9" name="Text 6"/>
            <p:cNvSpPr/>
            <p:nvPr/>
          </p:nvSpPr>
          <p:spPr>
            <a:xfrm>
              <a:off x="6743700" y="3373041"/>
              <a:ext cx="2480905" cy="310158"/>
            </a:xfrm>
            <a:prstGeom prst="rect">
              <a:avLst/>
            </a:prstGeom>
            <a:noFill/>
            <a:ln/>
          </p:spPr>
          <p:txBody>
            <a:bodyPr wrap="none" lIns="0" tIns="0" rIns="0" bIns="0" rtlCol="0" anchor="t"/>
            <a:lstStyle/>
            <a:p>
              <a:pPr marL="0" indent="0" algn="r" rtl="1">
                <a:lnSpc>
                  <a:spcPts val="2400"/>
                </a:lnSpc>
                <a:buNone/>
              </a:pPr>
              <a:r>
                <a:rPr lang="en-US" sz="1950" dirty="0">
                  <a:solidFill>
                    <a:srgbClr val="000000"/>
                  </a:solidFill>
                  <a:latin typeface="Alexandria" pitchFamily="34" charset="0"/>
                  <a:ea typeface="Alexandria" pitchFamily="34" charset="-122"/>
                  <a:cs typeface="Alexandria" pitchFamily="34" charset="-120"/>
                </a:rPr>
                <a:t>الحواجز اللغوية</a:t>
              </a:r>
              <a:endParaRPr lang="en-US" sz="1950" dirty="0"/>
            </a:p>
          </p:txBody>
        </p:sp>
        <p:sp>
          <p:nvSpPr>
            <p:cNvPr id="10" name="Text 7"/>
            <p:cNvSpPr/>
            <p:nvPr/>
          </p:nvSpPr>
          <p:spPr>
            <a:xfrm>
              <a:off x="5405914" y="3802261"/>
              <a:ext cx="3818692" cy="952619"/>
            </a:xfrm>
            <a:prstGeom prst="rect">
              <a:avLst/>
            </a:prstGeom>
            <a:noFill/>
            <a:ln/>
          </p:spPr>
          <p:txBody>
            <a:bodyPr wrap="square" lIns="0" tIns="0" rIns="0" bIns="0" rtlCol="0" anchor="t"/>
            <a:lstStyle/>
            <a:p>
              <a:pPr marL="0" indent="0" algn="r" rtl="1">
                <a:lnSpc>
                  <a:spcPts val="2500"/>
                </a:lnSpc>
                <a:buNone/>
              </a:pPr>
              <a:r>
                <a:rPr lang="en-US" sz="1550" dirty="0">
                  <a:solidFill>
                    <a:srgbClr val="000000"/>
                  </a:solidFill>
                  <a:latin typeface="Alexandria" pitchFamily="34" charset="0"/>
                  <a:ea typeface="Alexandria" pitchFamily="34" charset="-122"/>
                  <a:cs typeface="Alexandria" pitchFamily="34" charset="-120"/>
                </a:rPr>
                <a:t>الاختلافات في اللغة أو اللهجة داخل الفريق يمكن أن تسبب تحديات في الفهم الواضح للرسائل</a:t>
              </a:r>
              <a:endParaRPr lang="en-US" sz="1550" dirty="0"/>
            </a:p>
          </p:txBody>
        </p:sp>
        <p:sp>
          <p:nvSpPr>
            <p:cNvPr id="11" name="Shape 8"/>
            <p:cNvSpPr/>
            <p:nvPr/>
          </p:nvSpPr>
          <p:spPr>
            <a:xfrm>
              <a:off x="793909" y="3174682"/>
              <a:ext cx="4215289" cy="1778556"/>
            </a:xfrm>
            <a:prstGeom prst="roundRect">
              <a:avLst>
                <a:gd name="adj" fmla="val 26782"/>
              </a:avLst>
            </a:prstGeom>
            <a:solidFill>
              <a:srgbClr val="E7E0FF"/>
            </a:solidFill>
            <a:ln/>
          </p:spPr>
          <p:txBody>
            <a:bodyPr/>
            <a:lstStyle/>
            <a:p>
              <a:endParaRPr lang="en-US"/>
            </a:p>
          </p:txBody>
        </p:sp>
        <p:sp>
          <p:nvSpPr>
            <p:cNvPr id="12" name="Text 9"/>
            <p:cNvSpPr/>
            <p:nvPr/>
          </p:nvSpPr>
          <p:spPr>
            <a:xfrm>
              <a:off x="2329934" y="3373041"/>
              <a:ext cx="2480905" cy="310158"/>
            </a:xfrm>
            <a:prstGeom prst="rect">
              <a:avLst/>
            </a:prstGeom>
            <a:noFill/>
            <a:ln/>
          </p:spPr>
          <p:txBody>
            <a:bodyPr wrap="none" lIns="0" tIns="0" rIns="0" bIns="0" rtlCol="0" anchor="t"/>
            <a:lstStyle/>
            <a:p>
              <a:pPr marL="0" indent="0" algn="r" rtl="1">
                <a:lnSpc>
                  <a:spcPts val="2400"/>
                </a:lnSpc>
                <a:buNone/>
              </a:pPr>
              <a:r>
                <a:rPr lang="en-US" sz="1950" dirty="0">
                  <a:solidFill>
                    <a:srgbClr val="000000"/>
                  </a:solidFill>
                  <a:latin typeface="Alexandria" pitchFamily="34" charset="0"/>
                  <a:ea typeface="Alexandria" pitchFamily="34" charset="-122"/>
                  <a:cs typeface="Alexandria" pitchFamily="34" charset="-120"/>
                </a:rPr>
                <a:t>المعتقدات والتقاليد</a:t>
              </a:r>
              <a:endParaRPr lang="en-US" sz="1950" dirty="0"/>
            </a:p>
          </p:txBody>
        </p:sp>
        <p:sp>
          <p:nvSpPr>
            <p:cNvPr id="13" name="Text 10"/>
            <p:cNvSpPr/>
            <p:nvPr/>
          </p:nvSpPr>
          <p:spPr>
            <a:xfrm>
              <a:off x="992267" y="3802261"/>
              <a:ext cx="3818573" cy="635079"/>
            </a:xfrm>
            <a:prstGeom prst="rect">
              <a:avLst/>
            </a:prstGeom>
            <a:noFill/>
            <a:ln/>
          </p:spPr>
          <p:txBody>
            <a:bodyPr wrap="square" lIns="0" tIns="0" rIns="0" bIns="0" rtlCol="0" anchor="t"/>
            <a:lstStyle/>
            <a:p>
              <a:pPr marL="0" indent="0" algn="r" rtl="1">
                <a:lnSpc>
                  <a:spcPts val="2500"/>
                </a:lnSpc>
                <a:buNone/>
              </a:pPr>
              <a:r>
                <a:rPr lang="en-US" sz="1550" dirty="0">
                  <a:solidFill>
                    <a:srgbClr val="000000"/>
                  </a:solidFill>
                  <a:latin typeface="Alexandria" pitchFamily="34" charset="0"/>
                  <a:ea typeface="Alexandria" pitchFamily="34" charset="-122"/>
                  <a:cs typeface="Alexandria" pitchFamily="34" charset="-120"/>
                </a:rPr>
                <a:t>المعتقدات الشخصية والثقافية يمكن أن تؤثر في طريقة تلقي وفهم الرسائل</a:t>
              </a:r>
              <a:endParaRPr lang="en-US" sz="1550" dirty="0"/>
            </a:p>
          </p:txBody>
        </p:sp>
        <p:sp>
          <p:nvSpPr>
            <p:cNvPr id="14" name="Shape 11"/>
            <p:cNvSpPr/>
            <p:nvPr/>
          </p:nvSpPr>
          <p:spPr>
            <a:xfrm>
              <a:off x="7414498" y="5151596"/>
              <a:ext cx="6422112" cy="1461016"/>
            </a:xfrm>
            <a:prstGeom prst="roundRect">
              <a:avLst>
                <a:gd name="adj" fmla="val 32603"/>
              </a:avLst>
            </a:prstGeom>
            <a:solidFill>
              <a:srgbClr val="E7E0FF"/>
            </a:solidFill>
            <a:ln/>
          </p:spPr>
          <p:txBody>
            <a:bodyPr/>
            <a:lstStyle/>
            <a:p>
              <a:endParaRPr lang="en-US"/>
            </a:p>
          </p:txBody>
        </p:sp>
        <p:sp>
          <p:nvSpPr>
            <p:cNvPr id="15" name="Text 12"/>
            <p:cNvSpPr/>
            <p:nvPr/>
          </p:nvSpPr>
          <p:spPr>
            <a:xfrm>
              <a:off x="10641568" y="5349954"/>
              <a:ext cx="2996684" cy="310158"/>
            </a:xfrm>
            <a:prstGeom prst="rect">
              <a:avLst/>
            </a:prstGeom>
            <a:noFill/>
            <a:ln/>
          </p:spPr>
          <p:txBody>
            <a:bodyPr wrap="none" lIns="0" tIns="0" rIns="0" bIns="0" rtlCol="0" anchor="t"/>
            <a:lstStyle/>
            <a:p>
              <a:pPr marL="0" indent="0" algn="r" rtl="1">
                <a:lnSpc>
                  <a:spcPts val="2400"/>
                </a:lnSpc>
                <a:buNone/>
              </a:pPr>
              <a:r>
                <a:rPr lang="en-US" sz="1950" dirty="0">
                  <a:solidFill>
                    <a:srgbClr val="000000"/>
                  </a:solidFill>
                  <a:latin typeface="Alexandria" pitchFamily="34" charset="0"/>
                  <a:ea typeface="Alexandria" pitchFamily="34" charset="-122"/>
                  <a:cs typeface="Alexandria" pitchFamily="34" charset="-120"/>
                </a:rPr>
                <a:t>القدرات الإدراكية والعاطفية</a:t>
              </a:r>
              <a:endParaRPr lang="en-US" sz="1950" dirty="0"/>
            </a:p>
          </p:txBody>
        </p:sp>
        <p:sp>
          <p:nvSpPr>
            <p:cNvPr id="16" name="Text 13"/>
            <p:cNvSpPr/>
            <p:nvPr/>
          </p:nvSpPr>
          <p:spPr>
            <a:xfrm>
              <a:off x="7612856" y="5779175"/>
              <a:ext cx="6025396" cy="635079"/>
            </a:xfrm>
            <a:prstGeom prst="rect">
              <a:avLst/>
            </a:prstGeom>
            <a:noFill/>
            <a:ln/>
          </p:spPr>
          <p:txBody>
            <a:bodyPr wrap="square" lIns="0" tIns="0" rIns="0" bIns="0" rtlCol="0" anchor="t"/>
            <a:lstStyle/>
            <a:p>
              <a:pPr marL="0" indent="0" algn="r" rtl="1">
                <a:lnSpc>
                  <a:spcPts val="2500"/>
                </a:lnSpc>
                <a:buNone/>
              </a:pPr>
              <a:r>
                <a:rPr lang="en-US" sz="1550" dirty="0">
                  <a:solidFill>
                    <a:srgbClr val="000000"/>
                  </a:solidFill>
                  <a:latin typeface="Alexandria" pitchFamily="34" charset="0"/>
                  <a:ea typeface="Alexandria" pitchFamily="34" charset="-122"/>
                  <a:cs typeface="Alexandria" pitchFamily="34" charset="-120"/>
                </a:rPr>
                <a:t>القيود الذهنية أو العاطفية للأفراد يمكن أن تؤثر في قدرتهم على فهم واستيعاب المعلومات</a:t>
              </a:r>
              <a:endParaRPr lang="en-US" sz="1550" dirty="0"/>
            </a:p>
          </p:txBody>
        </p:sp>
        <p:sp>
          <p:nvSpPr>
            <p:cNvPr id="17" name="Shape 14"/>
            <p:cNvSpPr/>
            <p:nvPr/>
          </p:nvSpPr>
          <p:spPr>
            <a:xfrm>
              <a:off x="793909" y="5151596"/>
              <a:ext cx="6422231" cy="1461016"/>
            </a:xfrm>
            <a:prstGeom prst="roundRect">
              <a:avLst>
                <a:gd name="adj" fmla="val 32603"/>
              </a:avLst>
            </a:prstGeom>
            <a:solidFill>
              <a:srgbClr val="E7E0FF"/>
            </a:solidFill>
            <a:ln/>
          </p:spPr>
          <p:txBody>
            <a:bodyPr/>
            <a:lstStyle/>
            <a:p>
              <a:endParaRPr lang="en-US"/>
            </a:p>
          </p:txBody>
        </p:sp>
        <p:sp>
          <p:nvSpPr>
            <p:cNvPr id="18" name="Text 15"/>
            <p:cNvSpPr/>
            <p:nvPr/>
          </p:nvSpPr>
          <p:spPr>
            <a:xfrm>
              <a:off x="3913465" y="5349954"/>
              <a:ext cx="3104317" cy="310158"/>
            </a:xfrm>
            <a:prstGeom prst="rect">
              <a:avLst/>
            </a:prstGeom>
            <a:noFill/>
            <a:ln/>
          </p:spPr>
          <p:txBody>
            <a:bodyPr wrap="none" lIns="0" tIns="0" rIns="0" bIns="0" rtlCol="0" anchor="t"/>
            <a:lstStyle/>
            <a:p>
              <a:pPr marL="0" indent="0" algn="r" rtl="1">
                <a:lnSpc>
                  <a:spcPts val="2400"/>
                </a:lnSpc>
                <a:buNone/>
              </a:pPr>
              <a:r>
                <a:rPr lang="en-US" sz="1950" dirty="0">
                  <a:solidFill>
                    <a:srgbClr val="000000"/>
                  </a:solidFill>
                  <a:latin typeface="Alexandria" pitchFamily="34" charset="0"/>
                  <a:ea typeface="Alexandria" pitchFamily="34" charset="-122"/>
                  <a:cs typeface="Alexandria" pitchFamily="34" charset="-120"/>
                </a:rPr>
                <a:t>التحيزات والتصورات المسبقة</a:t>
              </a:r>
              <a:endParaRPr lang="en-US" sz="1950" dirty="0"/>
            </a:p>
          </p:txBody>
        </p:sp>
        <p:sp>
          <p:nvSpPr>
            <p:cNvPr id="20" name="Text 16"/>
            <p:cNvSpPr/>
            <p:nvPr/>
          </p:nvSpPr>
          <p:spPr>
            <a:xfrm>
              <a:off x="992267" y="5779175"/>
              <a:ext cx="6025515" cy="635079"/>
            </a:xfrm>
            <a:prstGeom prst="rect">
              <a:avLst/>
            </a:prstGeom>
            <a:noFill/>
            <a:ln/>
          </p:spPr>
          <p:txBody>
            <a:bodyPr wrap="square" lIns="0" tIns="0" rIns="0" bIns="0" rtlCol="0" anchor="t"/>
            <a:lstStyle/>
            <a:p>
              <a:pPr marL="0" indent="0" algn="r" rtl="1">
                <a:lnSpc>
                  <a:spcPts val="2500"/>
                </a:lnSpc>
                <a:buNone/>
              </a:pPr>
              <a:r>
                <a:rPr lang="en-US" sz="1550" dirty="0">
                  <a:solidFill>
                    <a:srgbClr val="000000"/>
                  </a:solidFill>
                  <a:latin typeface="Alexandria" pitchFamily="34" charset="0"/>
                  <a:ea typeface="Alexandria" pitchFamily="34" charset="-122"/>
                  <a:cs typeface="Alexandria" pitchFamily="34" charset="-120"/>
                </a:rPr>
                <a:t>التحيزات يمكن أن تؤدي إلى تفسير الرسائل بطريقة معينة، ما يؤثر في الفهم الصحيح لها</a:t>
              </a:r>
              <a:endParaRPr lang="en-US" sz="1550" dirty="0"/>
            </a:p>
          </p:txBody>
        </p:sp>
      </p:grpSp>
    </p:spTree>
    <p:extLst>
      <p:ext uri="{BB962C8B-B14F-4D97-AF65-F5344CB8AC3E}">
        <p14:creationId xmlns:p14="http://schemas.microsoft.com/office/powerpoint/2010/main" val="3992955105"/>
      </p:ext>
    </p:extLst>
  </p:cSld>
  <p:clrMapOvr>
    <a:masterClrMapping/>
  </p:clrMapOvr>
  <p:transition spd="slow">
    <p:comb/>
  </p:transition>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B189B49-AA15-D57C-EC2F-AB2E703714E2}"/>
            </a:ext>
          </a:extLst>
        </p:cNvPr>
        <p:cNvGrpSpPr/>
        <p:nvPr/>
      </p:nvGrpSpPr>
      <p:grpSpPr>
        <a:xfrm>
          <a:off x="0" y="0"/>
          <a:ext cx="0" cy="0"/>
          <a:chOff x="0" y="0"/>
          <a:chExt cx="0" cy="0"/>
        </a:xfrm>
      </p:grpSpPr>
      <p:sp>
        <p:nvSpPr>
          <p:cNvPr id="29" name="Rectangle 28">
            <a:extLst>
              <a:ext uri="{FF2B5EF4-FFF2-40B4-BE49-F238E27FC236}">
                <a16:creationId xmlns:a16="http://schemas.microsoft.com/office/drawing/2014/main" id="{246D5735-5524-6DA6-A868-EA81AFA27400}"/>
              </a:ext>
            </a:extLst>
          </p:cNvPr>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8" name="Graphic 21">
            <a:extLst>
              <a:ext uri="{FF2B5EF4-FFF2-40B4-BE49-F238E27FC236}">
                <a16:creationId xmlns:a16="http://schemas.microsoft.com/office/drawing/2014/main" id="{B5E3D07C-D75A-7C5C-E932-AB147323C926}"/>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grpSp>
        <p:nvGrpSpPr>
          <p:cNvPr id="19" name="Group 18">
            <a:extLst>
              <a:ext uri="{FF2B5EF4-FFF2-40B4-BE49-F238E27FC236}">
                <a16:creationId xmlns:a16="http://schemas.microsoft.com/office/drawing/2014/main" id="{4CCFCCAF-57A3-AEC9-38F0-AF870D96A7C2}"/>
              </a:ext>
            </a:extLst>
          </p:cNvPr>
          <p:cNvGrpSpPr/>
          <p:nvPr/>
        </p:nvGrpSpPr>
        <p:grpSpPr>
          <a:xfrm>
            <a:off x="479502" y="663417"/>
            <a:ext cx="11351942" cy="3362173"/>
            <a:chOff x="793790" y="2029300"/>
            <a:chExt cx="13042820" cy="4216599"/>
          </a:xfrm>
        </p:grpSpPr>
        <p:sp>
          <p:nvSpPr>
            <p:cNvPr id="2" name="Text 0"/>
            <p:cNvSpPr/>
            <p:nvPr/>
          </p:nvSpPr>
          <p:spPr>
            <a:xfrm>
              <a:off x="6288881" y="2029300"/>
              <a:ext cx="7547729" cy="620078"/>
            </a:xfrm>
            <a:prstGeom prst="rect">
              <a:avLst/>
            </a:prstGeom>
            <a:noFill/>
            <a:ln/>
          </p:spPr>
          <p:txBody>
            <a:bodyPr wrap="none" lIns="0" tIns="0" rIns="0" bIns="0" rtlCol="0" anchor="t"/>
            <a:lstStyle/>
            <a:p>
              <a:pPr marL="0" indent="0" algn="r" rtl="1">
                <a:lnSpc>
                  <a:spcPts val="4850"/>
                </a:lnSpc>
                <a:buNone/>
              </a:pPr>
              <a:r>
                <a:rPr lang="en-US" sz="2800" b="1" dirty="0">
                  <a:solidFill>
                    <a:srgbClr val="403CCF"/>
                  </a:solidFill>
                  <a:latin typeface="Alexandria" pitchFamily="34" charset="0"/>
                  <a:ea typeface="Alexandria" pitchFamily="34" charset="-122"/>
                  <a:cs typeface="Alexandria" pitchFamily="34" charset="-120"/>
                </a:rPr>
                <a:t>استراتيجيات التغلب على المعوقات</a:t>
              </a:r>
              <a:endParaRPr lang="en-US" sz="2800" b="1" dirty="0"/>
            </a:p>
          </p:txBody>
        </p:sp>
        <p:sp>
          <p:nvSpPr>
            <p:cNvPr id="3" name="Text 1"/>
            <p:cNvSpPr/>
            <p:nvPr/>
          </p:nvSpPr>
          <p:spPr>
            <a:xfrm>
              <a:off x="13638252" y="2851666"/>
              <a:ext cx="198358" cy="248007"/>
            </a:xfrm>
            <a:prstGeom prst="rect">
              <a:avLst/>
            </a:prstGeom>
            <a:noFill/>
            <a:ln/>
          </p:spPr>
          <p:txBody>
            <a:bodyPr wrap="none" lIns="0" tIns="0" rIns="0" bIns="0" rtlCol="0" anchor="t"/>
            <a:lstStyle/>
            <a:p>
              <a:pPr marL="0" indent="0" algn="l" rtl="1">
                <a:lnSpc>
                  <a:spcPts val="2500"/>
                </a:lnSpc>
                <a:buNone/>
              </a:pPr>
              <a:r>
                <a:rPr lang="en-US" sz="1550" dirty="0">
                  <a:solidFill>
                    <a:srgbClr val="49495A"/>
                  </a:solidFill>
                  <a:latin typeface="Alexandria Light" pitchFamily="34" charset="0"/>
                  <a:ea typeface="Alexandria Light" pitchFamily="34" charset="-122"/>
                  <a:cs typeface="Alexandria Light" pitchFamily="34" charset="-120"/>
                </a:rPr>
                <a:t>01</a:t>
              </a:r>
              <a:endParaRPr lang="en-US" sz="1550" dirty="0"/>
            </a:p>
          </p:txBody>
        </p:sp>
        <p:pic>
          <p:nvPicPr>
            <p:cNvPr id="4" name="Image 0" descr="preencoded.png"/>
            <p:cNvPicPr>
              <a:picLocks noChangeAspect="1"/>
            </p:cNvPicPr>
            <p:nvPr/>
          </p:nvPicPr>
          <p:blipFill>
            <a:blip r:embed="rId3"/>
            <a:stretch>
              <a:fillRect/>
            </a:stretch>
          </p:blipFill>
          <p:spPr>
            <a:xfrm>
              <a:off x="7414379" y="3165991"/>
              <a:ext cx="6422231" cy="22860"/>
            </a:xfrm>
            <a:prstGeom prst="rect">
              <a:avLst/>
            </a:prstGeom>
          </p:spPr>
        </p:pic>
        <p:sp>
          <p:nvSpPr>
            <p:cNvPr id="5" name="Text 2"/>
            <p:cNvSpPr/>
            <p:nvPr/>
          </p:nvSpPr>
          <p:spPr>
            <a:xfrm>
              <a:off x="11003042" y="3310890"/>
              <a:ext cx="2833568" cy="310158"/>
            </a:xfrm>
            <a:prstGeom prst="rect">
              <a:avLst/>
            </a:prstGeom>
            <a:noFill/>
            <a:ln/>
          </p:spPr>
          <p:txBody>
            <a:bodyPr wrap="none" lIns="0" tIns="0" rIns="0" bIns="0" rtlCol="0" anchor="t"/>
            <a:lstStyle/>
            <a:p>
              <a:pPr marL="0" indent="0" algn="r" rtl="1">
                <a:lnSpc>
                  <a:spcPts val="2400"/>
                </a:lnSpc>
                <a:buNone/>
              </a:pPr>
              <a:r>
                <a:rPr lang="en-US" sz="1950" dirty="0">
                  <a:solidFill>
                    <a:srgbClr val="49495A"/>
                  </a:solidFill>
                  <a:latin typeface="Alexandria" pitchFamily="34" charset="0"/>
                  <a:ea typeface="Alexandria" pitchFamily="34" charset="-122"/>
                  <a:cs typeface="Alexandria" pitchFamily="34" charset="-120"/>
                </a:rPr>
                <a:t>التواصل المفتوح والصريح</a:t>
              </a:r>
              <a:endParaRPr lang="en-US" sz="1950" dirty="0"/>
            </a:p>
          </p:txBody>
        </p:sp>
        <p:sp>
          <p:nvSpPr>
            <p:cNvPr id="6" name="Text 3"/>
            <p:cNvSpPr/>
            <p:nvPr/>
          </p:nvSpPr>
          <p:spPr>
            <a:xfrm>
              <a:off x="7414379" y="3740110"/>
              <a:ext cx="6422231" cy="635079"/>
            </a:xfrm>
            <a:prstGeom prst="rect">
              <a:avLst/>
            </a:prstGeom>
            <a:noFill/>
            <a:ln/>
          </p:spPr>
          <p:txBody>
            <a:bodyPr wrap="square" lIns="0" tIns="0" rIns="0" bIns="0" rtlCol="0" anchor="t"/>
            <a:lstStyle/>
            <a:p>
              <a:pPr marL="0" indent="0" algn="r" rtl="1">
                <a:lnSpc>
                  <a:spcPts val="2500"/>
                </a:lnSpc>
                <a:buNone/>
              </a:pPr>
              <a:r>
                <a:rPr lang="en-US" sz="1550" dirty="0">
                  <a:solidFill>
                    <a:srgbClr val="49495A"/>
                  </a:solidFill>
                  <a:latin typeface="Alexandria" pitchFamily="34" charset="0"/>
                  <a:ea typeface="Alexandria" pitchFamily="34" charset="-122"/>
                  <a:cs typeface="Alexandria" pitchFamily="34" charset="-120"/>
                </a:rPr>
                <a:t>يجب أن يكون هناك تواصل مستمر وصريح بين جميع أعضاء المنظمة، مع إمكانية التعبير عن الآراء والمخاوف بحرية</a:t>
              </a:r>
              <a:endParaRPr lang="en-US" sz="1550" dirty="0"/>
            </a:p>
          </p:txBody>
        </p:sp>
        <p:sp>
          <p:nvSpPr>
            <p:cNvPr id="7" name="Text 4"/>
            <p:cNvSpPr/>
            <p:nvPr/>
          </p:nvSpPr>
          <p:spPr>
            <a:xfrm>
              <a:off x="7017663" y="2851666"/>
              <a:ext cx="198358" cy="248007"/>
            </a:xfrm>
            <a:prstGeom prst="rect">
              <a:avLst/>
            </a:prstGeom>
            <a:noFill/>
            <a:ln/>
          </p:spPr>
          <p:txBody>
            <a:bodyPr wrap="none" lIns="0" tIns="0" rIns="0" bIns="0" rtlCol="0" anchor="t"/>
            <a:lstStyle/>
            <a:p>
              <a:pPr marL="0" indent="0" algn="l" rtl="1">
                <a:lnSpc>
                  <a:spcPts val="2500"/>
                </a:lnSpc>
                <a:buNone/>
              </a:pPr>
              <a:r>
                <a:rPr lang="en-US" sz="1550" dirty="0">
                  <a:solidFill>
                    <a:srgbClr val="49495A"/>
                  </a:solidFill>
                  <a:latin typeface="Alexandria Light" pitchFamily="34" charset="0"/>
                  <a:ea typeface="Alexandria Light" pitchFamily="34" charset="-122"/>
                  <a:cs typeface="Alexandria Light" pitchFamily="34" charset="-120"/>
                </a:rPr>
                <a:t>02</a:t>
              </a:r>
              <a:endParaRPr lang="en-US" sz="1550" dirty="0"/>
            </a:p>
          </p:txBody>
        </p:sp>
        <p:pic>
          <p:nvPicPr>
            <p:cNvPr id="9" name="Image 1" descr="preencoded.png"/>
            <p:cNvPicPr>
              <a:picLocks noChangeAspect="1"/>
            </p:cNvPicPr>
            <p:nvPr/>
          </p:nvPicPr>
          <p:blipFill>
            <a:blip r:embed="rId3"/>
            <a:stretch>
              <a:fillRect/>
            </a:stretch>
          </p:blipFill>
          <p:spPr>
            <a:xfrm>
              <a:off x="793790" y="3165991"/>
              <a:ext cx="6422231" cy="22860"/>
            </a:xfrm>
            <a:prstGeom prst="rect">
              <a:avLst/>
            </a:prstGeom>
          </p:spPr>
        </p:pic>
        <p:sp>
          <p:nvSpPr>
            <p:cNvPr id="10" name="Text 5"/>
            <p:cNvSpPr/>
            <p:nvPr/>
          </p:nvSpPr>
          <p:spPr>
            <a:xfrm>
              <a:off x="4735116" y="3310890"/>
              <a:ext cx="2480905" cy="310158"/>
            </a:xfrm>
            <a:prstGeom prst="rect">
              <a:avLst/>
            </a:prstGeom>
            <a:noFill/>
            <a:ln/>
          </p:spPr>
          <p:txBody>
            <a:bodyPr wrap="none" lIns="0" tIns="0" rIns="0" bIns="0" rtlCol="0" anchor="t"/>
            <a:lstStyle/>
            <a:p>
              <a:pPr marL="0" indent="0" algn="r" rtl="1">
                <a:lnSpc>
                  <a:spcPts val="2400"/>
                </a:lnSpc>
                <a:buNone/>
              </a:pPr>
              <a:r>
                <a:rPr lang="en-US" sz="1950" dirty="0">
                  <a:solidFill>
                    <a:srgbClr val="49495A"/>
                  </a:solidFill>
                  <a:latin typeface="Alexandria" pitchFamily="34" charset="0"/>
                  <a:ea typeface="Alexandria" pitchFamily="34" charset="-122"/>
                  <a:cs typeface="Alexandria" pitchFamily="34" charset="-120"/>
                </a:rPr>
                <a:t>إنشاء بيئة تشجيعية</a:t>
              </a:r>
              <a:endParaRPr lang="en-US" sz="1950" dirty="0"/>
            </a:p>
          </p:txBody>
        </p:sp>
        <p:sp>
          <p:nvSpPr>
            <p:cNvPr id="11" name="Text 6"/>
            <p:cNvSpPr/>
            <p:nvPr/>
          </p:nvSpPr>
          <p:spPr>
            <a:xfrm>
              <a:off x="793790" y="3740110"/>
              <a:ext cx="6422231" cy="635079"/>
            </a:xfrm>
            <a:prstGeom prst="rect">
              <a:avLst/>
            </a:prstGeom>
            <a:noFill/>
            <a:ln/>
          </p:spPr>
          <p:txBody>
            <a:bodyPr wrap="square" lIns="0" tIns="0" rIns="0" bIns="0" rtlCol="0" anchor="t"/>
            <a:lstStyle/>
            <a:p>
              <a:pPr marL="0" indent="0" algn="r" rtl="1">
                <a:lnSpc>
                  <a:spcPts val="2500"/>
                </a:lnSpc>
                <a:buNone/>
              </a:pPr>
              <a:r>
                <a:rPr lang="en-US" sz="1550" dirty="0">
                  <a:solidFill>
                    <a:srgbClr val="49495A"/>
                  </a:solidFill>
                  <a:latin typeface="Alexandria" pitchFamily="34" charset="0"/>
                  <a:ea typeface="Alexandria" pitchFamily="34" charset="-122"/>
                  <a:cs typeface="Alexandria" pitchFamily="34" charset="-120"/>
                </a:rPr>
                <a:t>توفير بيئة تشجيعية ومحفزة للتواصل حيث يشعر الموظفون بقدرتهم على التعبير دون مخاوف</a:t>
              </a:r>
              <a:endParaRPr lang="en-US" sz="1550" dirty="0"/>
            </a:p>
          </p:txBody>
        </p:sp>
        <p:sp>
          <p:nvSpPr>
            <p:cNvPr id="12" name="Text 7"/>
            <p:cNvSpPr/>
            <p:nvPr/>
          </p:nvSpPr>
          <p:spPr>
            <a:xfrm>
              <a:off x="13638252" y="4722376"/>
              <a:ext cx="198358" cy="248007"/>
            </a:xfrm>
            <a:prstGeom prst="rect">
              <a:avLst/>
            </a:prstGeom>
            <a:noFill/>
            <a:ln/>
          </p:spPr>
          <p:txBody>
            <a:bodyPr wrap="none" lIns="0" tIns="0" rIns="0" bIns="0" rtlCol="0" anchor="t"/>
            <a:lstStyle/>
            <a:p>
              <a:pPr marL="0" indent="0" algn="l" rtl="1">
                <a:lnSpc>
                  <a:spcPts val="2500"/>
                </a:lnSpc>
                <a:buNone/>
              </a:pPr>
              <a:r>
                <a:rPr lang="en-US" sz="1550" dirty="0">
                  <a:solidFill>
                    <a:srgbClr val="49495A"/>
                  </a:solidFill>
                  <a:latin typeface="Alexandria Light" pitchFamily="34" charset="0"/>
                  <a:ea typeface="Alexandria Light" pitchFamily="34" charset="-122"/>
                  <a:cs typeface="Alexandria Light" pitchFamily="34" charset="-120"/>
                </a:rPr>
                <a:t>03</a:t>
              </a:r>
              <a:endParaRPr lang="en-US" sz="1550" dirty="0"/>
            </a:p>
          </p:txBody>
        </p:sp>
        <p:pic>
          <p:nvPicPr>
            <p:cNvPr id="13" name="Image 2" descr="preencoded.png"/>
            <p:cNvPicPr>
              <a:picLocks noChangeAspect="1"/>
            </p:cNvPicPr>
            <p:nvPr/>
          </p:nvPicPr>
          <p:blipFill>
            <a:blip r:embed="rId3"/>
            <a:stretch>
              <a:fillRect/>
            </a:stretch>
          </p:blipFill>
          <p:spPr>
            <a:xfrm>
              <a:off x="7414379" y="5016937"/>
              <a:ext cx="6422231" cy="22860"/>
            </a:xfrm>
            <a:prstGeom prst="rect">
              <a:avLst/>
            </a:prstGeom>
          </p:spPr>
        </p:pic>
        <p:sp>
          <p:nvSpPr>
            <p:cNvPr id="14" name="Text 8"/>
            <p:cNvSpPr/>
            <p:nvPr/>
          </p:nvSpPr>
          <p:spPr>
            <a:xfrm>
              <a:off x="11355705" y="5181600"/>
              <a:ext cx="2480905" cy="310158"/>
            </a:xfrm>
            <a:prstGeom prst="rect">
              <a:avLst/>
            </a:prstGeom>
            <a:noFill/>
            <a:ln/>
          </p:spPr>
          <p:txBody>
            <a:bodyPr wrap="none" lIns="0" tIns="0" rIns="0" bIns="0" rtlCol="0" anchor="t"/>
            <a:lstStyle/>
            <a:p>
              <a:pPr marL="0" indent="0" algn="r" rtl="1">
                <a:lnSpc>
                  <a:spcPts val="2400"/>
                </a:lnSpc>
                <a:buNone/>
              </a:pPr>
              <a:r>
                <a:rPr lang="en-US" sz="1950" dirty="0">
                  <a:solidFill>
                    <a:srgbClr val="49495A"/>
                  </a:solidFill>
                  <a:latin typeface="Alexandria" pitchFamily="34" charset="0"/>
                  <a:ea typeface="Alexandria" pitchFamily="34" charset="-122"/>
                  <a:cs typeface="Alexandria" pitchFamily="34" charset="-120"/>
                </a:rPr>
                <a:t>تعزيز التعاون والفريق</a:t>
              </a:r>
              <a:endParaRPr lang="en-US" sz="1950" dirty="0"/>
            </a:p>
          </p:txBody>
        </p:sp>
        <p:sp>
          <p:nvSpPr>
            <p:cNvPr id="15" name="Text 9"/>
            <p:cNvSpPr/>
            <p:nvPr/>
          </p:nvSpPr>
          <p:spPr>
            <a:xfrm>
              <a:off x="7414379" y="5610820"/>
              <a:ext cx="6422231" cy="635079"/>
            </a:xfrm>
            <a:prstGeom prst="rect">
              <a:avLst/>
            </a:prstGeom>
            <a:noFill/>
            <a:ln/>
          </p:spPr>
          <p:txBody>
            <a:bodyPr wrap="square" lIns="0" tIns="0" rIns="0" bIns="0" rtlCol="0" anchor="t"/>
            <a:lstStyle/>
            <a:p>
              <a:pPr marL="0" indent="0" algn="r" rtl="1">
                <a:lnSpc>
                  <a:spcPts val="2500"/>
                </a:lnSpc>
                <a:buNone/>
              </a:pPr>
              <a:r>
                <a:rPr lang="en-US" sz="1550" dirty="0">
                  <a:solidFill>
                    <a:srgbClr val="49495A"/>
                  </a:solidFill>
                  <a:latin typeface="Alexandria" pitchFamily="34" charset="0"/>
                  <a:ea typeface="Alexandria" pitchFamily="34" charset="-122"/>
                  <a:cs typeface="Alexandria" pitchFamily="34" charset="-120"/>
                </a:rPr>
                <a:t>تشجيع التعاون والعمل الجماعي وتوفير فرص للتعاون بين الأقسام والفروع المختلفة</a:t>
              </a:r>
              <a:endParaRPr lang="en-US" sz="1550" dirty="0"/>
            </a:p>
          </p:txBody>
        </p:sp>
        <p:sp>
          <p:nvSpPr>
            <p:cNvPr id="16" name="Text 10"/>
            <p:cNvSpPr/>
            <p:nvPr/>
          </p:nvSpPr>
          <p:spPr>
            <a:xfrm>
              <a:off x="7017663" y="4722376"/>
              <a:ext cx="198358" cy="248007"/>
            </a:xfrm>
            <a:prstGeom prst="rect">
              <a:avLst/>
            </a:prstGeom>
            <a:noFill/>
            <a:ln/>
          </p:spPr>
          <p:txBody>
            <a:bodyPr wrap="none" lIns="0" tIns="0" rIns="0" bIns="0" rtlCol="0" anchor="t"/>
            <a:lstStyle/>
            <a:p>
              <a:pPr marL="0" indent="0" algn="l" rtl="1">
                <a:lnSpc>
                  <a:spcPts val="2500"/>
                </a:lnSpc>
                <a:buNone/>
              </a:pPr>
              <a:r>
                <a:rPr lang="en-US" sz="1550" dirty="0">
                  <a:solidFill>
                    <a:srgbClr val="49495A"/>
                  </a:solidFill>
                  <a:latin typeface="Alexandria Light" pitchFamily="34" charset="0"/>
                  <a:ea typeface="Alexandria Light" pitchFamily="34" charset="-122"/>
                  <a:cs typeface="Alexandria Light" pitchFamily="34" charset="-120"/>
                </a:rPr>
                <a:t>04</a:t>
              </a:r>
              <a:endParaRPr lang="en-US" sz="1550" dirty="0"/>
            </a:p>
          </p:txBody>
        </p:sp>
        <p:pic>
          <p:nvPicPr>
            <p:cNvPr id="17" name="Image 3" descr="preencoded.png"/>
            <p:cNvPicPr>
              <a:picLocks noChangeAspect="1"/>
            </p:cNvPicPr>
            <p:nvPr/>
          </p:nvPicPr>
          <p:blipFill>
            <a:blip r:embed="rId3"/>
            <a:stretch>
              <a:fillRect/>
            </a:stretch>
          </p:blipFill>
          <p:spPr>
            <a:xfrm>
              <a:off x="793790" y="5036701"/>
              <a:ext cx="6422231" cy="22860"/>
            </a:xfrm>
            <a:prstGeom prst="rect">
              <a:avLst/>
            </a:prstGeom>
          </p:spPr>
        </p:pic>
        <p:sp>
          <p:nvSpPr>
            <p:cNvPr id="18" name="Text 11"/>
            <p:cNvSpPr/>
            <p:nvPr/>
          </p:nvSpPr>
          <p:spPr>
            <a:xfrm>
              <a:off x="4735116" y="5181600"/>
              <a:ext cx="2480905" cy="310158"/>
            </a:xfrm>
            <a:prstGeom prst="rect">
              <a:avLst/>
            </a:prstGeom>
            <a:noFill/>
            <a:ln/>
          </p:spPr>
          <p:txBody>
            <a:bodyPr wrap="none" lIns="0" tIns="0" rIns="0" bIns="0" rtlCol="0" anchor="t"/>
            <a:lstStyle/>
            <a:p>
              <a:pPr marL="0" indent="0" algn="r" rtl="1">
                <a:lnSpc>
                  <a:spcPts val="2400"/>
                </a:lnSpc>
                <a:buNone/>
              </a:pPr>
              <a:r>
                <a:rPr lang="en-US" sz="1950" dirty="0">
                  <a:solidFill>
                    <a:srgbClr val="49495A"/>
                  </a:solidFill>
                  <a:latin typeface="Alexandria" pitchFamily="34" charset="0"/>
                  <a:ea typeface="Alexandria" pitchFamily="34" charset="-122"/>
                  <a:cs typeface="Alexandria" pitchFamily="34" charset="-120"/>
                </a:rPr>
                <a:t>توفير التدريب والتطوير</a:t>
              </a:r>
              <a:endParaRPr lang="en-US" sz="1950" dirty="0"/>
            </a:p>
          </p:txBody>
        </p:sp>
        <p:sp>
          <p:nvSpPr>
            <p:cNvPr id="20" name="Text 12"/>
            <p:cNvSpPr/>
            <p:nvPr/>
          </p:nvSpPr>
          <p:spPr>
            <a:xfrm>
              <a:off x="793790" y="5610820"/>
              <a:ext cx="6422231" cy="317540"/>
            </a:xfrm>
            <a:prstGeom prst="rect">
              <a:avLst/>
            </a:prstGeom>
            <a:noFill/>
            <a:ln/>
          </p:spPr>
          <p:txBody>
            <a:bodyPr wrap="none" lIns="0" tIns="0" rIns="0" bIns="0" rtlCol="0" anchor="t"/>
            <a:lstStyle/>
            <a:p>
              <a:pPr marL="0" indent="0" algn="r" rtl="1">
                <a:lnSpc>
                  <a:spcPts val="2500"/>
                </a:lnSpc>
                <a:buNone/>
              </a:pPr>
              <a:r>
                <a:rPr lang="en-US" sz="1550" dirty="0">
                  <a:solidFill>
                    <a:srgbClr val="49495A"/>
                  </a:solidFill>
                  <a:latin typeface="Alexandria" pitchFamily="34" charset="0"/>
                  <a:ea typeface="Alexandria" pitchFamily="34" charset="-122"/>
                  <a:cs typeface="Alexandria" pitchFamily="34" charset="-120"/>
                </a:rPr>
                <a:t>توفير التدريب والتطوير المستمر في مجالات الاتصال والتواصل الفعال</a:t>
              </a:r>
              <a:endParaRPr lang="en-US" sz="1550" dirty="0"/>
            </a:p>
          </p:txBody>
        </p:sp>
      </p:grpSp>
      <p:grpSp>
        <p:nvGrpSpPr>
          <p:cNvPr id="21" name="Group 20">
            <a:extLst>
              <a:ext uri="{FF2B5EF4-FFF2-40B4-BE49-F238E27FC236}">
                <a16:creationId xmlns:a16="http://schemas.microsoft.com/office/drawing/2014/main" id="{9806E5F9-465F-DA62-9038-40FF92595909}"/>
              </a:ext>
            </a:extLst>
          </p:cNvPr>
          <p:cNvGrpSpPr/>
          <p:nvPr/>
        </p:nvGrpSpPr>
        <p:grpSpPr>
          <a:xfrm>
            <a:off x="289932" y="4639413"/>
            <a:ext cx="11541512" cy="2096214"/>
            <a:chOff x="793790" y="3535442"/>
            <a:chExt cx="7564040" cy="2096214"/>
          </a:xfrm>
        </p:grpSpPr>
        <p:sp>
          <p:nvSpPr>
            <p:cNvPr id="22" name="Text 1"/>
            <p:cNvSpPr/>
            <p:nvPr/>
          </p:nvSpPr>
          <p:spPr>
            <a:xfrm>
              <a:off x="1849041" y="3535442"/>
              <a:ext cx="2480905" cy="310158"/>
            </a:xfrm>
            <a:prstGeom prst="rect">
              <a:avLst/>
            </a:prstGeom>
            <a:noFill/>
            <a:ln/>
          </p:spPr>
          <p:txBody>
            <a:bodyPr wrap="none" lIns="0" tIns="0" rIns="0" bIns="0" rtlCol="0" anchor="t"/>
            <a:lstStyle/>
            <a:p>
              <a:pPr marL="0" indent="0" algn="r" rtl="1">
                <a:lnSpc>
                  <a:spcPts val="2400"/>
                </a:lnSpc>
                <a:buNone/>
              </a:pPr>
              <a:r>
                <a:rPr lang="en-US" sz="1950">
                  <a:solidFill>
                    <a:srgbClr val="403CCF"/>
                  </a:solidFill>
                  <a:latin typeface="Alexandria" pitchFamily="34" charset="0"/>
                  <a:ea typeface="Alexandria" pitchFamily="34" charset="-122"/>
                  <a:cs typeface="Alexandria" pitchFamily="34" charset="-120"/>
                </a:rPr>
                <a:t>ا</a:t>
              </a:r>
              <a:r>
                <a:rPr lang="ar-EG" sz="1950">
                  <a:solidFill>
                    <a:srgbClr val="403CCF"/>
                  </a:solidFill>
                  <a:latin typeface="Alexandria" pitchFamily="34" charset="0"/>
                  <a:ea typeface="Alexandria" pitchFamily="34" charset="-122"/>
                  <a:cs typeface="Alexandria" pitchFamily="34" charset="-120"/>
                </a:rPr>
                <a:t>06 </a:t>
              </a:r>
              <a:r>
                <a:rPr lang="en-US" sz="1950">
                  <a:solidFill>
                    <a:srgbClr val="403CCF"/>
                  </a:solidFill>
                  <a:latin typeface="Alexandria" pitchFamily="34" charset="0"/>
                  <a:ea typeface="Alexandria" pitchFamily="34" charset="-122"/>
                  <a:cs typeface="Alexandria" pitchFamily="34" charset="-120"/>
                </a:rPr>
                <a:t>ستخدام </a:t>
              </a:r>
              <a:r>
                <a:rPr lang="en-US" sz="1950" dirty="0">
                  <a:solidFill>
                    <a:srgbClr val="403CCF"/>
                  </a:solidFill>
                  <a:latin typeface="Alexandria" pitchFamily="34" charset="0"/>
                  <a:ea typeface="Alexandria" pitchFamily="34" charset="-122"/>
                  <a:cs typeface="Alexandria" pitchFamily="34" charset="-120"/>
                </a:rPr>
                <a:t>التكنولوجيا</a:t>
              </a:r>
              <a:endParaRPr lang="en-US" sz="1950" dirty="0"/>
            </a:p>
          </p:txBody>
        </p:sp>
        <p:sp>
          <p:nvSpPr>
            <p:cNvPr id="23" name="Text 2"/>
            <p:cNvSpPr/>
            <p:nvPr/>
          </p:nvSpPr>
          <p:spPr>
            <a:xfrm>
              <a:off x="793790" y="4043958"/>
              <a:ext cx="3536156" cy="1587698"/>
            </a:xfrm>
            <a:prstGeom prst="rect">
              <a:avLst/>
            </a:prstGeom>
            <a:noFill/>
            <a:ln/>
          </p:spPr>
          <p:txBody>
            <a:bodyPr wrap="square" lIns="0" tIns="0" rIns="0" bIns="0" rtlCol="0" anchor="t"/>
            <a:lstStyle/>
            <a:p>
              <a:pPr marL="0" indent="0" algn="r" rtl="1">
                <a:lnSpc>
                  <a:spcPts val="2500"/>
                </a:lnSpc>
                <a:buNone/>
              </a:pPr>
              <a:r>
                <a:rPr lang="en-US" sz="1550" dirty="0">
                  <a:solidFill>
                    <a:srgbClr val="49495A"/>
                  </a:solidFill>
                  <a:latin typeface="Alexandria" pitchFamily="34" charset="0"/>
                  <a:ea typeface="Alexandria" pitchFamily="34" charset="-122"/>
                  <a:cs typeface="Alexandria" pitchFamily="34" charset="-120"/>
                </a:rPr>
                <a:t>استخدام التكنولوجيا المتاحة لتحسين الاتصال داخل المنظمة، مثل البريد الإلكتروني والرسائل النصية والمنصات الاجتماعية لتسهيل التواصل وتبادل المعلومات.</a:t>
              </a:r>
              <a:endParaRPr lang="en-US" sz="1550" dirty="0"/>
            </a:p>
          </p:txBody>
        </p:sp>
        <p:sp>
          <p:nvSpPr>
            <p:cNvPr id="24" name="Text 3"/>
            <p:cNvSpPr/>
            <p:nvPr/>
          </p:nvSpPr>
          <p:spPr>
            <a:xfrm>
              <a:off x="5876925" y="3535442"/>
              <a:ext cx="2480905" cy="310158"/>
            </a:xfrm>
            <a:prstGeom prst="rect">
              <a:avLst/>
            </a:prstGeom>
            <a:noFill/>
            <a:ln/>
          </p:spPr>
          <p:txBody>
            <a:bodyPr wrap="none" lIns="0" tIns="0" rIns="0" bIns="0" rtlCol="0" anchor="t"/>
            <a:lstStyle/>
            <a:p>
              <a:pPr marL="0" indent="0" algn="r" rtl="1">
                <a:lnSpc>
                  <a:spcPts val="2400"/>
                </a:lnSpc>
                <a:buNone/>
              </a:pPr>
              <a:r>
                <a:rPr lang="ar-EG" sz="1950">
                  <a:solidFill>
                    <a:srgbClr val="403CCF"/>
                  </a:solidFill>
                  <a:latin typeface="Alexandria" pitchFamily="34" charset="0"/>
                  <a:ea typeface="Alexandria" pitchFamily="34" charset="-122"/>
                  <a:cs typeface="Alexandria" pitchFamily="34" charset="-120"/>
                </a:rPr>
                <a:t>05 </a:t>
              </a:r>
              <a:r>
                <a:rPr lang="en-US" sz="1950">
                  <a:solidFill>
                    <a:srgbClr val="403CCF"/>
                  </a:solidFill>
                  <a:latin typeface="Alexandria" pitchFamily="34" charset="0"/>
                  <a:ea typeface="Alexandria" pitchFamily="34" charset="-122"/>
                  <a:cs typeface="Alexandria" pitchFamily="34" charset="-120"/>
                </a:rPr>
                <a:t>تحسين </a:t>
              </a:r>
              <a:r>
                <a:rPr lang="en-US" sz="1950" dirty="0">
                  <a:solidFill>
                    <a:srgbClr val="403CCF"/>
                  </a:solidFill>
                  <a:latin typeface="Alexandria" pitchFamily="34" charset="0"/>
                  <a:ea typeface="Alexandria" pitchFamily="34" charset="-122"/>
                  <a:cs typeface="Alexandria" pitchFamily="34" charset="-120"/>
                </a:rPr>
                <a:t>القيادة</a:t>
              </a:r>
              <a:endParaRPr lang="en-US" sz="1950" dirty="0"/>
            </a:p>
          </p:txBody>
        </p:sp>
        <p:sp>
          <p:nvSpPr>
            <p:cNvPr id="25" name="Text 4"/>
            <p:cNvSpPr/>
            <p:nvPr/>
          </p:nvSpPr>
          <p:spPr>
            <a:xfrm>
              <a:off x="4821674" y="4043958"/>
              <a:ext cx="3536156" cy="1270159"/>
            </a:xfrm>
            <a:prstGeom prst="rect">
              <a:avLst/>
            </a:prstGeom>
            <a:noFill/>
            <a:ln/>
          </p:spPr>
          <p:txBody>
            <a:bodyPr wrap="square" lIns="0" tIns="0" rIns="0" bIns="0" rtlCol="0" anchor="t"/>
            <a:lstStyle/>
            <a:p>
              <a:pPr marL="0" indent="0" algn="r" rtl="1">
                <a:lnSpc>
                  <a:spcPts val="2500"/>
                </a:lnSpc>
                <a:buNone/>
              </a:pPr>
              <a:r>
                <a:rPr lang="en-US" sz="1550" dirty="0">
                  <a:solidFill>
                    <a:srgbClr val="49495A"/>
                  </a:solidFill>
                  <a:latin typeface="Alexandria" pitchFamily="34" charset="0"/>
                  <a:ea typeface="Alexandria" pitchFamily="34" charset="-122"/>
                  <a:cs typeface="Alexandria" pitchFamily="34" charset="-120"/>
                </a:rPr>
                <a:t>يجب أن تكون القيادة مثالية في مجال الاتصال. يجب أن تكون لدى القادة مهارات التواصل الجيدة والقدرة على الاستماع وفهم احتياجات الفريق.</a:t>
              </a:r>
              <a:endParaRPr lang="en-US" sz="1550" dirty="0"/>
            </a:p>
          </p:txBody>
        </p:sp>
      </p:grpSp>
    </p:spTree>
    <p:extLst>
      <p:ext uri="{BB962C8B-B14F-4D97-AF65-F5344CB8AC3E}">
        <p14:creationId xmlns:p14="http://schemas.microsoft.com/office/powerpoint/2010/main" val="316874717"/>
      </p:ext>
    </p:extLst>
  </p:cSld>
  <p:clrMapOvr>
    <a:masterClrMapping/>
  </p:clrMapOvr>
  <p:transition spd="slow">
    <p:comb/>
  </p:transition>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34834B2-9D76-9668-063B-8FD3C8D198F0}"/>
            </a:ext>
          </a:extLst>
        </p:cNvPr>
        <p:cNvGrpSpPr/>
        <p:nvPr/>
      </p:nvGrpSpPr>
      <p:grpSpPr>
        <a:xfrm>
          <a:off x="0" y="0"/>
          <a:ext cx="0" cy="0"/>
          <a:chOff x="0" y="0"/>
          <a:chExt cx="0" cy="0"/>
        </a:xfrm>
      </p:grpSpPr>
      <p:sp>
        <p:nvSpPr>
          <p:cNvPr id="2" name="Rectangle 1">
            <a:extLst>
              <a:ext uri="{FF2B5EF4-FFF2-40B4-BE49-F238E27FC236}">
                <a16:creationId xmlns:a16="http://schemas.microsoft.com/office/drawing/2014/main" id="{2EEF58FB-E8FF-6CBD-922D-37C421BA89DD}"/>
              </a:ext>
            </a:extLst>
          </p:cNvPr>
          <p:cNvSpPr/>
          <p:nvPr/>
        </p:nvSpPr>
        <p:spPr>
          <a:xfrm>
            <a:off x="1133854" y="1397680"/>
            <a:ext cx="4955591" cy="4414561"/>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6" name="Rectangle 5">
            <a:extLst>
              <a:ext uri="{FF2B5EF4-FFF2-40B4-BE49-F238E27FC236}">
                <a16:creationId xmlns:a16="http://schemas.microsoft.com/office/drawing/2014/main" id="{F279B359-A205-E795-90A6-C31FF17B2CBC}"/>
              </a:ext>
            </a:extLst>
          </p:cNvPr>
          <p:cNvSpPr/>
          <p:nvPr/>
        </p:nvSpPr>
        <p:spPr>
          <a:xfrm>
            <a:off x="1308298" y="1549486"/>
            <a:ext cx="4222539" cy="1986506"/>
          </a:xfrm>
          <a:prstGeom prst="rect">
            <a:avLst/>
          </a:prstGeom>
        </p:spPr>
        <p:txBody>
          <a:bodyPr wrap="square">
            <a:spAutoFit/>
          </a:bodyPr>
          <a:lstStyle/>
          <a:p>
            <a:pPr algn="just" rtl="1">
              <a:lnSpc>
                <a:spcPts val="2500"/>
              </a:lnSpc>
            </a:pPr>
            <a:r>
              <a:rPr lang="ar-EG" sz="1600">
                <a:solidFill>
                  <a:srgbClr val="5B5F71"/>
                </a:solidFill>
                <a:latin typeface="Alexandria" pitchFamily="2" charset="-78"/>
                <a:ea typeface="Instrument Sans Medium" pitchFamily="34" charset="-122"/>
                <a:cs typeface="Alexandria" pitchFamily="2" charset="-78"/>
              </a:rPr>
              <a:t>يشهد مشهد العلاقات العامة والاتصال التنظيمي لعام 2026 تحولاً جذرياً من مجرد "استخدام التكنولوجيا" إلى "التكامل الكلي بين الذكاء الاصطناعي والأصالة البشرية". لم يعد الأمر يتعلق فقط بأدوات جديدة، بل بتغيير عميق في فلسفة التواصل.</a:t>
            </a:r>
          </a:p>
        </p:txBody>
      </p:sp>
      <p:sp>
        <p:nvSpPr>
          <p:cNvPr id="17" name="TextBox 16">
            <a:extLst>
              <a:ext uri="{FF2B5EF4-FFF2-40B4-BE49-F238E27FC236}">
                <a16:creationId xmlns:a16="http://schemas.microsoft.com/office/drawing/2014/main" id="{FD58500A-D9AF-E34B-6964-BB0A8D2A833D}"/>
              </a:ext>
            </a:extLst>
          </p:cNvPr>
          <p:cNvSpPr txBox="1"/>
          <p:nvPr/>
        </p:nvSpPr>
        <p:spPr>
          <a:xfrm>
            <a:off x="6769804" y="3815831"/>
            <a:ext cx="4682498" cy="1200329"/>
          </a:xfrm>
          <a:prstGeom prst="rect">
            <a:avLst/>
          </a:prstGeom>
          <a:noFill/>
        </p:spPr>
        <p:txBody>
          <a:bodyPr wrap="square" rtlCol="0">
            <a:spAutoFit/>
          </a:bodyPr>
          <a:lstStyle/>
          <a:p>
            <a:pPr algn="ctr"/>
            <a:r>
              <a:rPr lang="ar-EG" sz="2400" b="1">
                <a:solidFill>
                  <a:srgbClr val="00B0F0"/>
                </a:solidFill>
                <a:latin typeface="Alexandria" charset="0"/>
                <a:cs typeface="Alexandria" charset="0"/>
              </a:rPr>
              <a:t>مستحدثات الاتصالات التنظيمية وآليات الاستفادة منها في بيئة الأعمال</a:t>
            </a:r>
          </a:p>
        </p:txBody>
      </p:sp>
      <p:sp>
        <p:nvSpPr>
          <p:cNvPr id="18" name="Rectangle 17">
            <a:extLst>
              <a:ext uri="{FF2B5EF4-FFF2-40B4-BE49-F238E27FC236}">
                <a16:creationId xmlns:a16="http://schemas.microsoft.com/office/drawing/2014/main" id="{FB445960-A07D-4860-D5FB-F9E02A07E093}"/>
              </a:ext>
            </a:extLst>
          </p:cNvPr>
          <p:cNvSpPr/>
          <p:nvPr/>
        </p:nvSpPr>
        <p:spPr>
          <a:xfrm>
            <a:off x="5641526" y="350502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19" name="TextBox 18">
            <a:extLst>
              <a:ext uri="{FF2B5EF4-FFF2-40B4-BE49-F238E27FC236}">
                <a16:creationId xmlns:a16="http://schemas.microsoft.com/office/drawing/2014/main" id="{1095E4E0-4632-4C30-1960-0E3635ED2B0C}"/>
              </a:ext>
            </a:extLst>
          </p:cNvPr>
          <p:cNvSpPr txBox="1"/>
          <p:nvPr/>
        </p:nvSpPr>
        <p:spPr>
          <a:xfrm>
            <a:off x="5692422" y="3499567"/>
            <a:ext cx="1091009" cy="337185"/>
          </a:xfrm>
          <a:prstGeom prst="rect">
            <a:avLst/>
          </a:prstGeom>
          <a:noFill/>
        </p:spPr>
        <p:txBody>
          <a:bodyPr wrap="square" rtlCol="0">
            <a:spAutoFit/>
          </a:bodyPr>
          <a:lstStyle/>
          <a:p>
            <a:pPr algn="ctr"/>
            <a:r>
              <a:rPr lang="en-US" sz="1600">
                <a:solidFill>
                  <a:schemeClr val="bg1"/>
                </a:solidFill>
                <a:latin typeface="Alexandria" charset="0"/>
                <a:cs typeface="Alexandria" charset="0"/>
              </a:rPr>
              <a:t>Chapter</a:t>
            </a:r>
          </a:p>
        </p:txBody>
      </p:sp>
      <p:sp>
        <p:nvSpPr>
          <p:cNvPr id="23" name="TextBox 22">
            <a:extLst>
              <a:ext uri="{FF2B5EF4-FFF2-40B4-BE49-F238E27FC236}">
                <a16:creationId xmlns:a16="http://schemas.microsoft.com/office/drawing/2014/main" id="{4F60DA6F-F272-6873-21E0-932DD2327418}"/>
              </a:ext>
            </a:extLst>
          </p:cNvPr>
          <p:cNvSpPr txBox="1"/>
          <p:nvPr/>
        </p:nvSpPr>
        <p:spPr>
          <a:xfrm>
            <a:off x="5826569" y="3769896"/>
            <a:ext cx="819100" cy="645160"/>
          </a:xfrm>
          <a:prstGeom prst="rect">
            <a:avLst/>
          </a:prstGeom>
          <a:noFill/>
        </p:spPr>
        <p:txBody>
          <a:bodyPr wrap="square" rtlCol="0">
            <a:spAutoFit/>
          </a:bodyPr>
          <a:lstStyle/>
          <a:p>
            <a:pPr algn="ctr"/>
            <a:r>
              <a:rPr lang="ar-EG" sz="3600" b="1">
                <a:solidFill>
                  <a:schemeClr val="bg1"/>
                </a:solidFill>
                <a:latin typeface="Alexandria" charset="0"/>
                <a:cs typeface="Alexandria" charset="0"/>
              </a:rPr>
              <a:t>10</a:t>
            </a:r>
            <a:endParaRPr lang="en-US" sz="3600" b="1">
              <a:solidFill>
                <a:schemeClr val="bg1"/>
              </a:solidFill>
              <a:latin typeface="Alexandria" charset="0"/>
              <a:cs typeface="Alexandria" charset="0"/>
            </a:endParaRPr>
          </a:p>
        </p:txBody>
      </p:sp>
      <p:sp>
        <p:nvSpPr>
          <p:cNvPr id="29" name="Rectangle 28">
            <a:extLst>
              <a:ext uri="{FF2B5EF4-FFF2-40B4-BE49-F238E27FC236}">
                <a16:creationId xmlns:a16="http://schemas.microsoft.com/office/drawing/2014/main" id="{1DEE5939-E23C-57D4-3E5E-930B5FACEA30}"/>
              </a:ext>
            </a:extLst>
          </p:cNvPr>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8" name="Graphic 21">
            <a:extLst>
              <a:ext uri="{FF2B5EF4-FFF2-40B4-BE49-F238E27FC236}">
                <a16:creationId xmlns:a16="http://schemas.microsoft.com/office/drawing/2014/main" id="{4486102A-2520-745C-D9CF-E19C3975A27B}"/>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pic>
        <p:nvPicPr>
          <p:cNvPr id="5" name="Picture 4">
            <a:extLst>
              <a:ext uri="{FF2B5EF4-FFF2-40B4-BE49-F238E27FC236}">
                <a16:creationId xmlns:a16="http://schemas.microsoft.com/office/drawing/2014/main" id="{4FE2F9EB-209F-7B19-4627-43326746F92C}"/>
              </a:ext>
            </a:extLst>
          </p:cNvPr>
          <p:cNvPicPr>
            <a:picLocks noChangeAspect="1"/>
          </p:cNvPicPr>
          <p:nvPr/>
        </p:nvPicPr>
        <p:blipFill>
          <a:blip r:embed="rId3"/>
          <a:stretch>
            <a:fillRect/>
          </a:stretch>
        </p:blipFill>
        <p:spPr>
          <a:xfrm>
            <a:off x="7422255" y="-148534"/>
            <a:ext cx="2502330" cy="3753494"/>
          </a:xfrm>
          <a:prstGeom prst="rect">
            <a:avLst/>
          </a:prstGeom>
        </p:spPr>
      </p:pic>
    </p:spTree>
    <p:extLst>
      <p:ext uri="{BB962C8B-B14F-4D97-AF65-F5344CB8AC3E}">
        <p14:creationId xmlns:p14="http://schemas.microsoft.com/office/powerpoint/2010/main" val="980821532"/>
      </p:ext>
    </p:extLst>
  </p:cSld>
  <p:clrMapOvr>
    <a:masterClrMapping/>
  </p:clrMapOvr>
  <p:transition spd="slow">
    <p:comb/>
  </p:transition>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9E85B74-1E55-4EA9-CD7E-01B2A03B69B9}"/>
            </a:ext>
          </a:extLst>
        </p:cNvPr>
        <p:cNvGrpSpPr/>
        <p:nvPr/>
      </p:nvGrpSpPr>
      <p:grpSpPr>
        <a:xfrm>
          <a:off x="0" y="0"/>
          <a:ext cx="0" cy="0"/>
          <a:chOff x="0" y="0"/>
          <a:chExt cx="0" cy="0"/>
        </a:xfrm>
      </p:grpSpPr>
      <p:sp>
        <p:nvSpPr>
          <p:cNvPr id="29" name="Rectangle 28">
            <a:extLst>
              <a:ext uri="{FF2B5EF4-FFF2-40B4-BE49-F238E27FC236}">
                <a16:creationId xmlns:a16="http://schemas.microsoft.com/office/drawing/2014/main" id="{5915885B-103E-0540-588D-E13D5BB6F9DC}"/>
              </a:ext>
            </a:extLst>
          </p:cNvPr>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8" name="Graphic 21">
            <a:extLst>
              <a:ext uri="{FF2B5EF4-FFF2-40B4-BE49-F238E27FC236}">
                <a16:creationId xmlns:a16="http://schemas.microsoft.com/office/drawing/2014/main" id="{7AD84D3D-0B72-67FE-2F32-DB4E2E313822}"/>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pic>
        <p:nvPicPr>
          <p:cNvPr id="2" name="Picture 1">
            <a:extLst>
              <a:ext uri="{FF2B5EF4-FFF2-40B4-BE49-F238E27FC236}">
                <a16:creationId xmlns:a16="http://schemas.microsoft.com/office/drawing/2014/main" id="{1F692AE2-1DF2-E6E2-AF1E-0EB2820B23E2}"/>
              </a:ext>
            </a:extLst>
          </p:cNvPr>
          <p:cNvPicPr>
            <a:picLocks noChangeAspect="1"/>
          </p:cNvPicPr>
          <p:nvPr/>
        </p:nvPicPr>
        <p:blipFill>
          <a:blip r:embed="rId3"/>
          <a:stretch>
            <a:fillRect/>
          </a:stretch>
        </p:blipFill>
        <p:spPr>
          <a:xfrm>
            <a:off x="7619999" y="0"/>
            <a:ext cx="4572001" cy="6858000"/>
          </a:xfrm>
          <a:prstGeom prst="rect">
            <a:avLst/>
          </a:prstGeom>
        </p:spPr>
      </p:pic>
      <p:grpSp>
        <p:nvGrpSpPr>
          <p:cNvPr id="17" name="Group 16">
            <a:extLst>
              <a:ext uri="{FF2B5EF4-FFF2-40B4-BE49-F238E27FC236}">
                <a16:creationId xmlns:a16="http://schemas.microsoft.com/office/drawing/2014/main" id="{B6590C0F-E2E2-ADA7-EB40-2A793CD3577F}"/>
              </a:ext>
            </a:extLst>
          </p:cNvPr>
          <p:cNvGrpSpPr/>
          <p:nvPr/>
        </p:nvGrpSpPr>
        <p:grpSpPr>
          <a:xfrm>
            <a:off x="390293" y="680224"/>
            <a:ext cx="6920412" cy="6098250"/>
            <a:chOff x="793790" y="916900"/>
            <a:chExt cx="7556421" cy="6395800"/>
          </a:xfrm>
        </p:grpSpPr>
        <p:sp>
          <p:nvSpPr>
            <p:cNvPr id="3" name="Text 0"/>
            <p:cNvSpPr/>
            <p:nvPr/>
          </p:nvSpPr>
          <p:spPr>
            <a:xfrm>
              <a:off x="967145" y="916900"/>
              <a:ext cx="7383066" cy="589121"/>
            </a:xfrm>
            <a:prstGeom prst="rect">
              <a:avLst/>
            </a:prstGeom>
            <a:noFill/>
            <a:ln/>
          </p:spPr>
          <p:txBody>
            <a:bodyPr wrap="none" lIns="0" tIns="0" rIns="0" bIns="0" rtlCol="0" anchor="t"/>
            <a:lstStyle/>
            <a:p>
              <a:pPr marL="0" indent="0" algn="r" rtl="1">
                <a:lnSpc>
                  <a:spcPts val="4600"/>
                </a:lnSpc>
                <a:buNone/>
              </a:pPr>
              <a:r>
                <a:rPr lang="en-US" sz="2800" dirty="0">
                  <a:solidFill>
                    <a:srgbClr val="403CCF"/>
                  </a:solidFill>
                  <a:latin typeface="Alexandria" pitchFamily="34" charset="0"/>
                  <a:ea typeface="Alexandria" pitchFamily="34" charset="-122"/>
                  <a:cs typeface="Alexandria" pitchFamily="34" charset="-120"/>
                </a:rPr>
                <a:t>الوكلاء المستقلون في إدارة الأزمات</a:t>
              </a:r>
              <a:endParaRPr lang="en-US" sz="2800" dirty="0"/>
            </a:p>
          </p:txBody>
        </p:sp>
        <p:sp>
          <p:nvSpPr>
            <p:cNvPr id="4" name="Text 1"/>
            <p:cNvSpPr/>
            <p:nvPr/>
          </p:nvSpPr>
          <p:spPr>
            <a:xfrm>
              <a:off x="793790" y="1609604"/>
              <a:ext cx="7556421" cy="603409"/>
            </a:xfrm>
            <a:prstGeom prst="rect">
              <a:avLst/>
            </a:prstGeom>
            <a:noFill/>
            <a:ln/>
          </p:spPr>
          <p:txBody>
            <a:bodyPr wrap="square" lIns="0" tIns="0" rIns="0" bIns="0" rtlCol="0" anchor="t"/>
            <a:lstStyle/>
            <a:p>
              <a:pPr marL="0" indent="0" algn="just" rtl="1">
                <a:lnSpc>
                  <a:spcPts val="2350"/>
                </a:lnSpc>
                <a:buNone/>
              </a:pPr>
              <a:r>
                <a:rPr lang="en-US" sz="1450" dirty="0">
                  <a:solidFill>
                    <a:srgbClr val="49495A"/>
                  </a:solidFill>
                  <a:latin typeface="Alexandria" pitchFamily="34" charset="0"/>
                  <a:ea typeface="Alexandria" pitchFamily="34" charset="-122"/>
                  <a:cs typeface="Alexandria" pitchFamily="34" charset="-120"/>
                </a:rPr>
                <a:t>لن نعتمد فقط على أدوات "الاستماع الاجتماعي" (Social Listening) التي تنبهنا عند وقوع أزمة، بل سنرى انتشار "وكلاء الذكاء الاصطناعي" القادرين على اتخاذ إجراءات أولية مستقلة.</a:t>
              </a:r>
              <a:endParaRPr lang="en-US" sz="1450" dirty="0"/>
            </a:p>
          </p:txBody>
        </p:sp>
        <p:pic>
          <p:nvPicPr>
            <p:cNvPr id="5" name="Image 1" descr="preencoded.png"/>
            <p:cNvPicPr>
              <a:picLocks noChangeAspect="1"/>
            </p:cNvPicPr>
            <p:nvPr/>
          </p:nvPicPr>
          <p:blipFill>
            <a:blip r:embed="rId4"/>
            <a:stretch>
              <a:fillRect/>
            </a:stretch>
          </p:blipFill>
          <p:spPr>
            <a:xfrm>
              <a:off x="7407473" y="2604254"/>
              <a:ext cx="942737" cy="1131213"/>
            </a:xfrm>
            <a:prstGeom prst="rect">
              <a:avLst/>
            </a:prstGeom>
          </p:spPr>
        </p:pic>
        <p:sp>
          <p:nvSpPr>
            <p:cNvPr id="6" name="Text 2"/>
            <p:cNvSpPr/>
            <p:nvPr/>
          </p:nvSpPr>
          <p:spPr>
            <a:xfrm>
              <a:off x="4862155" y="2792730"/>
              <a:ext cx="2356842" cy="294680"/>
            </a:xfrm>
            <a:prstGeom prst="rect">
              <a:avLst/>
            </a:prstGeom>
            <a:noFill/>
            <a:ln/>
          </p:spPr>
          <p:txBody>
            <a:bodyPr wrap="none" lIns="0" tIns="0" rIns="0" bIns="0" rtlCol="0" anchor="t"/>
            <a:lstStyle/>
            <a:p>
              <a:pPr marL="0" indent="0" algn="r" rtl="1">
                <a:lnSpc>
                  <a:spcPts val="2300"/>
                </a:lnSpc>
                <a:buNone/>
              </a:pPr>
              <a:r>
                <a:rPr lang="en-US" sz="1850" dirty="0">
                  <a:solidFill>
                    <a:srgbClr val="49495A"/>
                  </a:solidFill>
                  <a:latin typeface="Alexandria" pitchFamily="34" charset="0"/>
                  <a:ea typeface="Alexandria" pitchFamily="34" charset="-122"/>
                  <a:cs typeface="Alexandria" pitchFamily="34" charset="-120"/>
                </a:rPr>
                <a:t>الكشف التلقائي</a:t>
              </a:r>
              <a:endParaRPr lang="en-US" sz="1850" dirty="0"/>
            </a:p>
          </p:txBody>
        </p:sp>
        <p:sp>
          <p:nvSpPr>
            <p:cNvPr id="7" name="Text 3"/>
            <p:cNvSpPr/>
            <p:nvPr/>
          </p:nvSpPr>
          <p:spPr>
            <a:xfrm>
              <a:off x="793790" y="3200519"/>
              <a:ext cx="6425208" cy="301704"/>
            </a:xfrm>
            <a:prstGeom prst="rect">
              <a:avLst/>
            </a:prstGeom>
            <a:noFill/>
            <a:ln/>
          </p:spPr>
          <p:txBody>
            <a:bodyPr wrap="none" lIns="0" tIns="0" rIns="0" bIns="0" rtlCol="0" anchor="t"/>
            <a:lstStyle/>
            <a:p>
              <a:pPr marL="0" indent="0" algn="r" rtl="1">
                <a:lnSpc>
                  <a:spcPts val="2350"/>
                </a:lnSpc>
                <a:buNone/>
              </a:pPr>
              <a:r>
                <a:rPr lang="en-US" sz="1450" dirty="0">
                  <a:solidFill>
                    <a:srgbClr val="49495A"/>
                  </a:solidFill>
                  <a:latin typeface="Alexandria" pitchFamily="34" charset="0"/>
                  <a:ea typeface="Alexandria" pitchFamily="34" charset="-122"/>
                  <a:cs typeface="Alexandria" pitchFamily="34" charset="-120"/>
                </a:rPr>
                <a:t>رصد الأزمات في الوقت الفعلي</a:t>
              </a:r>
              <a:endParaRPr lang="en-US" sz="1450" dirty="0"/>
            </a:p>
          </p:txBody>
        </p:sp>
        <p:pic>
          <p:nvPicPr>
            <p:cNvPr id="9" name="Image 2" descr="preencoded.png"/>
            <p:cNvPicPr>
              <a:picLocks noChangeAspect="1"/>
            </p:cNvPicPr>
            <p:nvPr/>
          </p:nvPicPr>
          <p:blipFill>
            <a:blip r:embed="rId5"/>
            <a:stretch>
              <a:fillRect/>
            </a:stretch>
          </p:blipFill>
          <p:spPr>
            <a:xfrm>
              <a:off x="7407473" y="3735467"/>
              <a:ext cx="942737" cy="1131213"/>
            </a:xfrm>
            <a:prstGeom prst="rect">
              <a:avLst/>
            </a:prstGeom>
          </p:spPr>
        </p:pic>
        <p:sp>
          <p:nvSpPr>
            <p:cNvPr id="10" name="Text 4"/>
            <p:cNvSpPr/>
            <p:nvPr/>
          </p:nvSpPr>
          <p:spPr>
            <a:xfrm>
              <a:off x="4862155" y="3923943"/>
              <a:ext cx="2356842" cy="294680"/>
            </a:xfrm>
            <a:prstGeom prst="rect">
              <a:avLst/>
            </a:prstGeom>
            <a:noFill/>
            <a:ln/>
          </p:spPr>
          <p:txBody>
            <a:bodyPr wrap="none" lIns="0" tIns="0" rIns="0" bIns="0" rtlCol="0" anchor="t"/>
            <a:lstStyle/>
            <a:p>
              <a:pPr marL="0" indent="0" algn="r" rtl="1">
                <a:lnSpc>
                  <a:spcPts val="2300"/>
                </a:lnSpc>
                <a:buNone/>
              </a:pPr>
              <a:r>
                <a:rPr lang="en-US" sz="1850" dirty="0">
                  <a:solidFill>
                    <a:srgbClr val="49495A"/>
                  </a:solidFill>
                  <a:latin typeface="Alexandria" pitchFamily="34" charset="0"/>
                  <a:ea typeface="Alexandria" pitchFamily="34" charset="-122"/>
                  <a:cs typeface="Alexandria" pitchFamily="34" charset="-120"/>
                </a:rPr>
                <a:t>الاستجابة الفورية</a:t>
              </a:r>
              <a:endParaRPr lang="en-US" sz="1850" dirty="0"/>
            </a:p>
          </p:txBody>
        </p:sp>
        <p:sp>
          <p:nvSpPr>
            <p:cNvPr id="11" name="Text 5"/>
            <p:cNvSpPr/>
            <p:nvPr/>
          </p:nvSpPr>
          <p:spPr>
            <a:xfrm>
              <a:off x="793790" y="4331732"/>
              <a:ext cx="6425208" cy="301704"/>
            </a:xfrm>
            <a:prstGeom prst="rect">
              <a:avLst/>
            </a:prstGeom>
            <a:noFill/>
            <a:ln/>
          </p:spPr>
          <p:txBody>
            <a:bodyPr wrap="none" lIns="0" tIns="0" rIns="0" bIns="0" rtlCol="0" anchor="t"/>
            <a:lstStyle/>
            <a:p>
              <a:pPr marL="0" indent="0" algn="r" rtl="1">
                <a:lnSpc>
                  <a:spcPts val="2350"/>
                </a:lnSpc>
                <a:buNone/>
              </a:pPr>
              <a:r>
                <a:rPr lang="en-US" sz="1450" dirty="0">
                  <a:solidFill>
                    <a:srgbClr val="49495A"/>
                  </a:solidFill>
                  <a:latin typeface="Alexandria" pitchFamily="34" charset="0"/>
                  <a:ea typeface="Alexandria" pitchFamily="34" charset="-122"/>
                  <a:cs typeface="Alexandria" pitchFamily="34" charset="-120"/>
                </a:rPr>
                <a:t>تجميد الإعلانات وحماية السمعة</a:t>
              </a:r>
              <a:endParaRPr lang="en-US" sz="1450" dirty="0"/>
            </a:p>
          </p:txBody>
        </p:sp>
        <p:pic>
          <p:nvPicPr>
            <p:cNvPr id="12" name="Image 3" descr="preencoded.png"/>
            <p:cNvPicPr>
              <a:picLocks noChangeAspect="1"/>
            </p:cNvPicPr>
            <p:nvPr/>
          </p:nvPicPr>
          <p:blipFill>
            <a:blip r:embed="rId6"/>
            <a:stretch>
              <a:fillRect/>
            </a:stretch>
          </p:blipFill>
          <p:spPr>
            <a:xfrm>
              <a:off x="7407473" y="4866680"/>
              <a:ext cx="942737" cy="1131213"/>
            </a:xfrm>
            <a:prstGeom prst="rect">
              <a:avLst/>
            </a:prstGeom>
          </p:spPr>
        </p:pic>
        <p:sp>
          <p:nvSpPr>
            <p:cNvPr id="13" name="Text 6"/>
            <p:cNvSpPr/>
            <p:nvPr/>
          </p:nvSpPr>
          <p:spPr>
            <a:xfrm>
              <a:off x="4862155" y="5055156"/>
              <a:ext cx="2356842" cy="294680"/>
            </a:xfrm>
            <a:prstGeom prst="rect">
              <a:avLst/>
            </a:prstGeom>
            <a:noFill/>
            <a:ln/>
          </p:spPr>
          <p:txBody>
            <a:bodyPr wrap="none" lIns="0" tIns="0" rIns="0" bIns="0" rtlCol="0" anchor="t"/>
            <a:lstStyle/>
            <a:p>
              <a:pPr marL="0" indent="0" algn="r" rtl="1">
                <a:lnSpc>
                  <a:spcPts val="2300"/>
                </a:lnSpc>
                <a:buNone/>
              </a:pPr>
              <a:r>
                <a:rPr lang="en-US" sz="1850" dirty="0">
                  <a:solidFill>
                    <a:srgbClr val="49495A"/>
                  </a:solidFill>
                  <a:latin typeface="Alexandria" pitchFamily="34" charset="0"/>
                  <a:ea typeface="Alexandria" pitchFamily="34" charset="-122"/>
                  <a:cs typeface="Alexandria" pitchFamily="34" charset="-120"/>
                </a:rPr>
                <a:t>صياغة الردود</a:t>
              </a:r>
              <a:endParaRPr lang="en-US" sz="1850" dirty="0"/>
            </a:p>
          </p:txBody>
        </p:sp>
        <p:sp>
          <p:nvSpPr>
            <p:cNvPr id="14" name="Text 7"/>
            <p:cNvSpPr/>
            <p:nvPr/>
          </p:nvSpPr>
          <p:spPr>
            <a:xfrm>
              <a:off x="793790" y="5462945"/>
              <a:ext cx="6425208" cy="301704"/>
            </a:xfrm>
            <a:prstGeom prst="rect">
              <a:avLst/>
            </a:prstGeom>
            <a:noFill/>
            <a:ln/>
          </p:spPr>
          <p:txBody>
            <a:bodyPr wrap="none" lIns="0" tIns="0" rIns="0" bIns="0" rtlCol="0" anchor="t"/>
            <a:lstStyle/>
            <a:p>
              <a:pPr marL="0" indent="0" algn="r" rtl="1">
                <a:lnSpc>
                  <a:spcPts val="2350"/>
                </a:lnSpc>
                <a:buNone/>
              </a:pPr>
              <a:r>
                <a:rPr lang="en-US" sz="1450" dirty="0">
                  <a:solidFill>
                    <a:srgbClr val="49495A"/>
                  </a:solidFill>
                  <a:latin typeface="Alexandria" pitchFamily="34" charset="0"/>
                  <a:ea typeface="Alexandria" pitchFamily="34" charset="-122"/>
                  <a:cs typeface="Alexandria" pitchFamily="34" charset="-120"/>
                </a:rPr>
                <a:t>مسودات أولية بنبرة العلامة</a:t>
              </a:r>
              <a:endParaRPr lang="en-US" sz="1450" dirty="0"/>
            </a:p>
          </p:txBody>
        </p:sp>
        <p:sp>
          <p:nvSpPr>
            <p:cNvPr id="15" name="Shape 8"/>
            <p:cNvSpPr/>
            <p:nvPr/>
          </p:nvSpPr>
          <p:spPr>
            <a:xfrm>
              <a:off x="793790" y="6209943"/>
              <a:ext cx="7556421" cy="1102757"/>
            </a:xfrm>
            <a:prstGeom prst="roundRect">
              <a:avLst>
                <a:gd name="adj" fmla="val 2565"/>
              </a:avLst>
            </a:prstGeom>
            <a:solidFill>
              <a:srgbClr val="C3C2F0"/>
            </a:solidFill>
            <a:ln/>
          </p:spPr>
          <p:txBody>
            <a:bodyPr/>
            <a:lstStyle/>
            <a:p>
              <a:endParaRPr lang="en-US"/>
            </a:p>
          </p:txBody>
        </p:sp>
        <p:pic>
          <p:nvPicPr>
            <p:cNvPr id="16" name="Image 4" descr="preencoded.png"/>
            <p:cNvPicPr>
              <a:picLocks noChangeAspect="1"/>
            </p:cNvPicPr>
            <p:nvPr/>
          </p:nvPicPr>
          <p:blipFill>
            <a:blip r:embed="rId7"/>
            <a:stretch>
              <a:fillRect/>
            </a:stretch>
          </p:blipFill>
          <p:spPr>
            <a:xfrm>
              <a:off x="982266" y="6493788"/>
              <a:ext cx="235625" cy="188476"/>
            </a:xfrm>
            <a:prstGeom prst="rect">
              <a:avLst/>
            </a:prstGeom>
          </p:spPr>
        </p:pic>
        <p:sp>
          <p:nvSpPr>
            <p:cNvPr id="18" name="Text 9"/>
            <p:cNvSpPr/>
            <p:nvPr/>
          </p:nvSpPr>
          <p:spPr>
            <a:xfrm>
              <a:off x="1406366" y="6445448"/>
              <a:ext cx="6755368" cy="603409"/>
            </a:xfrm>
            <a:prstGeom prst="rect">
              <a:avLst/>
            </a:prstGeom>
            <a:noFill/>
            <a:ln/>
          </p:spPr>
          <p:txBody>
            <a:bodyPr wrap="square" lIns="0" tIns="0" rIns="0" bIns="0" rtlCol="0" anchor="t"/>
            <a:lstStyle/>
            <a:p>
              <a:pPr marL="0" indent="0" algn="r" rtl="1">
                <a:lnSpc>
                  <a:spcPts val="2350"/>
                </a:lnSpc>
                <a:buNone/>
              </a:pPr>
              <a:r>
                <a:rPr lang="en-US" sz="1450" b="1" dirty="0">
                  <a:solidFill>
                    <a:srgbClr val="000000"/>
                  </a:solidFill>
                  <a:latin typeface="Alexandria" pitchFamily="34" charset="0"/>
                  <a:ea typeface="Alexandria" pitchFamily="34" charset="-122"/>
                  <a:cs typeface="Alexandria" pitchFamily="34" charset="-120"/>
                </a:rPr>
                <a:t>جدار حماية السمعة:</a:t>
              </a:r>
              <a:r>
                <a:rPr lang="en-US" sz="1450" dirty="0">
                  <a:solidFill>
                    <a:srgbClr val="000000"/>
                  </a:solidFill>
                  <a:latin typeface="Alexandria" pitchFamily="34" charset="0"/>
                  <a:ea typeface="Alexandria" pitchFamily="34" charset="-122"/>
                  <a:cs typeface="Alexandria" pitchFamily="34" charset="-120"/>
                </a:rPr>
                <a:t> أنظمة ذكاء اصطناعي تعمل على مدار الساعة لحماية سمعة المؤسسة واتخاذ قرارات سريعة في اللحظات الحرجة.</a:t>
              </a:r>
              <a:endParaRPr lang="en-US" sz="1450" dirty="0"/>
            </a:p>
          </p:txBody>
        </p:sp>
      </p:grpSp>
    </p:spTree>
    <p:extLst>
      <p:ext uri="{BB962C8B-B14F-4D97-AF65-F5344CB8AC3E}">
        <p14:creationId xmlns:p14="http://schemas.microsoft.com/office/powerpoint/2010/main" val="2825731472"/>
      </p:ext>
    </p:extLst>
  </p:cSld>
  <p:clrMapOvr>
    <a:masterClrMapping/>
  </p:clrMapOvr>
  <p:transition spd="slow">
    <p:comb/>
  </p:transition>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0F6B360-F3B0-7FB9-82FC-5D6BD86CB664}"/>
            </a:ext>
          </a:extLst>
        </p:cNvPr>
        <p:cNvGrpSpPr/>
        <p:nvPr/>
      </p:nvGrpSpPr>
      <p:grpSpPr>
        <a:xfrm>
          <a:off x="0" y="0"/>
          <a:ext cx="0" cy="0"/>
          <a:chOff x="0" y="0"/>
          <a:chExt cx="0" cy="0"/>
        </a:xfrm>
      </p:grpSpPr>
      <p:sp>
        <p:nvSpPr>
          <p:cNvPr id="29" name="Rectangle 28">
            <a:extLst>
              <a:ext uri="{FF2B5EF4-FFF2-40B4-BE49-F238E27FC236}">
                <a16:creationId xmlns:a16="http://schemas.microsoft.com/office/drawing/2014/main" id="{B0D153BB-51C8-2EC9-625E-CBE0E95BA7E6}"/>
              </a:ext>
            </a:extLst>
          </p:cNvPr>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8" name="Graphic 21">
            <a:extLst>
              <a:ext uri="{FF2B5EF4-FFF2-40B4-BE49-F238E27FC236}">
                <a16:creationId xmlns:a16="http://schemas.microsoft.com/office/drawing/2014/main" id="{4FE64728-02CA-7D2E-2827-A451567CE2CB}"/>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grpSp>
        <p:nvGrpSpPr>
          <p:cNvPr id="2" name="Group 1">
            <a:extLst>
              <a:ext uri="{FF2B5EF4-FFF2-40B4-BE49-F238E27FC236}">
                <a16:creationId xmlns:a16="http://schemas.microsoft.com/office/drawing/2014/main" id="{292392FC-B077-5ABF-84C9-E550848AD079}"/>
              </a:ext>
            </a:extLst>
          </p:cNvPr>
          <p:cNvGrpSpPr/>
          <p:nvPr/>
        </p:nvGrpSpPr>
        <p:grpSpPr>
          <a:xfrm>
            <a:off x="499114" y="791946"/>
            <a:ext cx="11193771" cy="5810481"/>
            <a:chOff x="793790" y="973574"/>
            <a:chExt cx="13042821" cy="6361271"/>
          </a:xfrm>
        </p:grpSpPr>
        <p:sp>
          <p:nvSpPr>
            <p:cNvPr id="3" name="Text 0">
              <a:extLst>
                <a:ext uri="{FF2B5EF4-FFF2-40B4-BE49-F238E27FC236}">
                  <a16:creationId xmlns:a16="http://schemas.microsoft.com/office/drawing/2014/main" id="{E8233276-CECD-6CDD-AE0A-7C9A82F92656}"/>
                </a:ext>
              </a:extLst>
            </p:cNvPr>
            <p:cNvSpPr/>
            <p:nvPr/>
          </p:nvSpPr>
          <p:spPr>
            <a:xfrm>
              <a:off x="1964709" y="973574"/>
              <a:ext cx="8737997" cy="620078"/>
            </a:xfrm>
            <a:prstGeom prst="rect">
              <a:avLst/>
            </a:prstGeom>
            <a:noFill/>
            <a:ln/>
          </p:spPr>
          <p:txBody>
            <a:bodyPr wrap="none" lIns="0" tIns="0" rIns="0" bIns="0" rtlCol="0" anchor="t"/>
            <a:lstStyle/>
            <a:p>
              <a:pPr marL="0" indent="0" algn="r" rtl="1">
                <a:lnSpc>
                  <a:spcPts val="4850"/>
                </a:lnSpc>
                <a:buNone/>
              </a:pPr>
              <a:r>
                <a:rPr lang="en-US" sz="2800" b="1" dirty="0">
                  <a:solidFill>
                    <a:srgbClr val="403CCF"/>
                  </a:solidFill>
                  <a:latin typeface="Alexandria" pitchFamily="34" charset="0"/>
                  <a:ea typeface="Alexandria" pitchFamily="34" charset="-122"/>
                  <a:cs typeface="Alexandria" pitchFamily="34" charset="-120"/>
                </a:rPr>
                <a:t>أخلاقيات الذكاء الاصطناعي كمعيار ESG</a:t>
              </a:r>
              <a:endParaRPr lang="en-US" sz="2800" b="1" dirty="0"/>
            </a:p>
          </p:txBody>
        </p:sp>
        <p:sp>
          <p:nvSpPr>
            <p:cNvPr id="4" name="Text 1">
              <a:extLst>
                <a:ext uri="{FF2B5EF4-FFF2-40B4-BE49-F238E27FC236}">
                  <a16:creationId xmlns:a16="http://schemas.microsoft.com/office/drawing/2014/main" id="{C57EAD6E-A1FF-F8F8-F57C-D371529772AF}"/>
                </a:ext>
              </a:extLst>
            </p:cNvPr>
            <p:cNvSpPr/>
            <p:nvPr/>
          </p:nvSpPr>
          <p:spPr>
            <a:xfrm>
              <a:off x="793790" y="1911548"/>
              <a:ext cx="13042821" cy="635079"/>
            </a:xfrm>
            <a:prstGeom prst="rect">
              <a:avLst/>
            </a:prstGeom>
            <a:noFill/>
            <a:ln/>
          </p:spPr>
          <p:txBody>
            <a:bodyPr wrap="square" lIns="0" tIns="0" rIns="0" bIns="0" rtlCol="0" anchor="t"/>
            <a:lstStyle/>
            <a:p>
              <a:pPr marL="0" indent="0" algn="r" rtl="1">
                <a:lnSpc>
                  <a:spcPts val="2500"/>
                </a:lnSpc>
                <a:buNone/>
              </a:pPr>
              <a:r>
                <a:rPr lang="en-US" sz="1550" dirty="0">
                  <a:solidFill>
                    <a:srgbClr val="49495A"/>
                  </a:solidFill>
                  <a:latin typeface="Alexandria" pitchFamily="34" charset="0"/>
                  <a:ea typeface="Alexandria" pitchFamily="34" charset="-122"/>
                  <a:cs typeface="Alexandria" pitchFamily="34" charset="-120"/>
                </a:rPr>
                <a:t>ستصبح "نزاهة البيانات" و"أخلاقيات الخوارزميات" جزءاً أساسياً من تقارير الاستدامة. سيتعين على مسؤولي العلاقات العامة توضيح كيف تستخدم المؤسسة الذكاء الاصطناعي بمسؤولية.</a:t>
              </a:r>
              <a:endParaRPr lang="en-US" sz="1550" dirty="0"/>
            </a:p>
          </p:txBody>
        </p:sp>
        <p:sp>
          <p:nvSpPr>
            <p:cNvPr id="5" name="Text 2">
              <a:extLst>
                <a:ext uri="{FF2B5EF4-FFF2-40B4-BE49-F238E27FC236}">
                  <a16:creationId xmlns:a16="http://schemas.microsoft.com/office/drawing/2014/main" id="{801AE74F-199A-104C-88CF-BF036B0A664F}"/>
                </a:ext>
              </a:extLst>
            </p:cNvPr>
            <p:cNvSpPr/>
            <p:nvPr/>
          </p:nvSpPr>
          <p:spPr>
            <a:xfrm>
              <a:off x="9895284" y="3304461"/>
              <a:ext cx="2480905" cy="310158"/>
            </a:xfrm>
            <a:prstGeom prst="rect">
              <a:avLst/>
            </a:prstGeom>
            <a:noFill/>
            <a:ln/>
          </p:spPr>
          <p:txBody>
            <a:bodyPr wrap="none" lIns="0" tIns="0" rIns="0" bIns="0" rtlCol="0" anchor="t"/>
            <a:lstStyle/>
            <a:p>
              <a:pPr marL="0" indent="0" algn="l" rtl="1">
                <a:lnSpc>
                  <a:spcPts val="2400"/>
                </a:lnSpc>
                <a:buNone/>
              </a:pPr>
              <a:r>
                <a:rPr lang="en-US" sz="1950" dirty="0">
                  <a:solidFill>
                    <a:srgbClr val="49495A"/>
                  </a:solidFill>
                  <a:latin typeface="Alexandria" pitchFamily="34" charset="0"/>
                  <a:ea typeface="Alexandria" pitchFamily="34" charset="-122"/>
                  <a:cs typeface="Alexandria" pitchFamily="34" charset="-120"/>
                </a:rPr>
                <a:t>نزاهة البيانات</a:t>
              </a:r>
              <a:endParaRPr lang="en-US" sz="1950" dirty="0"/>
            </a:p>
          </p:txBody>
        </p:sp>
        <p:sp>
          <p:nvSpPr>
            <p:cNvPr id="6" name="Text 3">
              <a:extLst>
                <a:ext uri="{FF2B5EF4-FFF2-40B4-BE49-F238E27FC236}">
                  <a16:creationId xmlns:a16="http://schemas.microsoft.com/office/drawing/2014/main" id="{355344FD-0E3F-0097-9F60-B2F705B0860E}"/>
                </a:ext>
              </a:extLst>
            </p:cNvPr>
            <p:cNvSpPr/>
            <p:nvPr/>
          </p:nvSpPr>
          <p:spPr>
            <a:xfrm>
              <a:off x="9895284" y="3733681"/>
              <a:ext cx="3941326" cy="635079"/>
            </a:xfrm>
            <a:prstGeom prst="rect">
              <a:avLst/>
            </a:prstGeom>
            <a:noFill/>
            <a:ln/>
          </p:spPr>
          <p:txBody>
            <a:bodyPr wrap="square" lIns="0" tIns="0" rIns="0" bIns="0" rtlCol="0" anchor="t"/>
            <a:lstStyle/>
            <a:p>
              <a:pPr marL="0" indent="0" algn="l" rtl="1">
                <a:lnSpc>
                  <a:spcPts val="2500"/>
                </a:lnSpc>
                <a:buNone/>
              </a:pPr>
              <a:r>
                <a:rPr lang="en-US" sz="1550" dirty="0">
                  <a:solidFill>
                    <a:srgbClr val="49495A"/>
                  </a:solidFill>
                  <a:latin typeface="Alexandria" pitchFamily="34" charset="0"/>
                  <a:ea typeface="Alexandria" pitchFamily="34" charset="-122"/>
                  <a:cs typeface="Alexandria" pitchFamily="34" charset="-120"/>
                </a:rPr>
                <a:t>ضمان دقة وموثوقية البيانات المستخدمة في الأنظمة الذكية</a:t>
              </a:r>
              <a:endParaRPr lang="en-US" sz="1550" dirty="0"/>
            </a:p>
          </p:txBody>
        </p:sp>
        <p:pic>
          <p:nvPicPr>
            <p:cNvPr id="7" name="Image 0" descr="preencoded.png">
              <a:extLst>
                <a:ext uri="{FF2B5EF4-FFF2-40B4-BE49-F238E27FC236}">
                  <a16:creationId xmlns:a16="http://schemas.microsoft.com/office/drawing/2014/main" id="{D4B099B1-819A-91CB-472C-DD32000ED73F}"/>
                </a:ext>
              </a:extLst>
            </p:cNvPr>
            <p:cNvPicPr>
              <a:picLocks noChangeAspect="1"/>
            </p:cNvPicPr>
            <p:nvPr/>
          </p:nvPicPr>
          <p:blipFill>
            <a:blip r:embed="rId3"/>
            <a:stretch>
              <a:fillRect/>
            </a:stretch>
          </p:blipFill>
          <p:spPr>
            <a:xfrm>
              <a:off x="5032653" y="2769870"/>
              <a:ext cx="4564975" cy="4564975"/>
            </a:xfrm>
            <a:prstGeom prst="rect">
              <a:avLst/>
            </a:prstGeom>
          </p:spPr>
        </p:pic>
        <p:pic>
          <p:nvPicPr>
            <p:cNvPr id="9" name="Image 1" descr="preencoded.png">
              <a:extLst>
                <a:ext uri="{FF2B5EF4-FFF2-40B4-BE49-F238E27FC236}">
                  <a16:creationId xmlns:a16="http://schemas.microsoft.com/office/drawing/2014/main" id="{9053A9AE-1E0F-2914-2537-80E039FB7F79}"/>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8296335" y="3773984"/>
              <a:ext cx="296942" cy="296942"/>
            </a:xfrm>
            <a:prstGeom prst="rect">
              <a:avLst/>
            </a:prstGeom>
          </p:spPr>
        </p:pic>
        <p:sp>
          <p:nvSpPr>
            <p:cNvPr id="10" name="Text 4">
              <a:extLst>
                <a:ext uri="{FF2B5EF4-FFF2-40B4-BE49-F238E27FC236}">
                  <a16:creationId xmlns:a16="http://schemas.microsoft.com/office/drawing/2014/main" id="{FB488AC7-A3CC-5182-EFCF-B09AC7B25F34}"/>
                </a:ext>
              </a:extLst>
            </p:cNvPr>
            <p:cNvSpPr/>
            <p:nvPr/>
          </p:nvSpPr>
          <p:spPr>
            <a:xfrm>
              <a:off x="2254091" y="3304461"/>
              <a:ext cx="2480905" cy="310158"/>
            </a:xfrm>
            <a:prstGeom prst="rect">
              <a:avLst/>
            </a:prstGeom>
            <a:noFill/>
            <a:ln/>
          </p:spPr>
          <p:txBody>
            <a:bodyPr wrap="none" lIns="0" tIns="0" rIns="0" bIns="0" rtlCol="0" anchor="t"/>
            <a:lstStyle/>
            <a:p>
              <a:pPr marL="0" indent="0" algn="r" rtl="1">
                <a:lnSpc>
                  <a:spcPts val="2400"/>
                </a:lnSpc>
                <a:buNone/>
              </a:pPr>
              <a:r>
                <a:rPr lang="en-US" sz="1950" dirty="0">
                  <a:solidFill>
                    <a:srgbClr val="49495A"/>
                  </a:solidFill>
                  <a:latin typeface="Alexandria" pitchFamily="34" charset="0"/>
                  <a:ea typeface="Alexandria" pitchFamily="34" charset="-122"/>
                  <a:cs typeface="Alexandria" pitchFamily="34" charset="-120"/>
                </a:rPr>
                <a:t>عدالة الخوارزميات</a:t>
              </a:r>
              <a:endParaRPr lang="en-US" sz="1950" dirty="0"/>
            </a:p>
          </p:txBody>
        </p:sp>
        <p:sp>
          <p:nvSpPr>
            <p:cNvPr id="11" name="Text 5">
              <a:extLst>
                <a:ext uri="{FF2B5EF4-FFF2-40B4-BE49-F238E27FC236}">
                  <a16:creationId xmlns:a16="http://schemas.microsoft.com/office/drawing/2014/main" id="{7A541975-DFFB-0DCE-06D8-BA223D303171}"/>
                </a:ext>
              </a:extLst>
            </p:cNvPr>
            <p:cNvSpPr/>
            <p:nvPr/>
          </p:nvSpPr>
          <p:spPr>
            <a:xfrm>
              <a:off x="793790" y="3733681"/>
              <a:ext cx="3941207" cy="635079"/>
            </a:xfrm>
            <a:prstGeom prst="rect">
              <a:avLst/>
            </a:prstGeom>
            <a:noFill/>
            <a:ln/>
          </p:spPr>
          <p:txBody>
            <a:bodyPr wrap="square" lIns="0" tIns="0" rIns="0" bIns="0" rtlCol="0" anchor="t"/>
            <a:lstStyle/>
            <a:p>
              <a:pPr marL="0" indent="0" algn="r" rtl="1">
                <a:lnSpc>
                  <a:spcPts val="2500"/>
                </a:lnSpc>
                <a:buNone/>
              </a:pPr>
              <a:r>
                <a:rPr lang="en-US" sz="1550" dirty="0">
                  <a:solidFill>
                    <a:srgbClr val="49495A"/>
                  </a:solidFill>
                  <a:latin typeface="Alexandria" pitchFamily="34" charset="0"/>
                  <a:ea typeface="Alexandria" pitchFamily="34" charset="-122"/>
                  <a:cs typeface="Alexandria" pitchFamily="34" charset="-120"/>
                </a:rPr>
                <a:t>التأكد من خلو أنظمة التوظيف والخدمة من التحيزات</a:t>
              </a:r>
              <a:endParaRPr lang="en-US" sz="1550" dirty="0"/>
            </a:p>
          </p:txBody>
        </p:sp>
        <p:pic>
          <p:nvPicPr>
            <p:cNvPr id="12" name="Image 2" descr="preencoded.png">
              <a:extLst>
                <a:ext uri="{FF2B5EF4-FFF2-40B4-BE49-F238E27FC236}">
                  <a16:creationId xmlns:a16="http://schemas.microsoft.com/office/drawing/2014/main" id="{C78CFBBE-1553-DDA5-E082-8B5C670E46DF}"/>
                </a:ext>
              </a:extLst>
            </p:cNvPr>
            <p:cNvPicPr>
              <a:picLocks noChangeAspect="1"/>
            </p:cNvPicPr>
            <p:nvPr/>
          </p:nvPicPr>
          <p:blipFill>
            <a:blip r:embed="rId6"/>
            <a:stretch>
              <a:fillRect/>
            </a:stretch>
          </p:blipFill>
          <p:spPr>
            <a:xfrm>
              <a:off x="5032653" y="2769870"/>
              <a:ext cx="4564975" cy="4564975"/>
            </a:xfrm>
            <a:prstGeom prst="rect">
              <a:avLst/>
            </a:prstGeom>
          </p:spPr>
        </p:pic>
        <p:pic>
          <p:nvPicPr>
            <p:cNvPr id="13" name="Image 3" descr="preencoded.png">
              <a:extLst>
                <a:ext uri="{FF2B5EF4-FFF2-40B4-BE49-F238E27FC236}">
                  <a16:creationId xmlns:a16="http://schemas.microsoft.com/office/drawing/2014/main" id="{2CA4B60E-238A-3596-B7CD-812755140F87}"/>
                </a:ext>
              </a:extLst>
            </p:cNvPr>
            <p:cNvPicPr>
              <a:picLocks noChangeAspect="1"/>
            </p:cNvPicPr>
            <p:nvPr/>
          </p:nvPicPr>
          <p:blipFill>
            <a:blip r:embed="rId7">
              <a:extLst>
                <a:ext uri="{96DAC541-7B7A-43D3-8B79-37D633B846F1}">
                  <asvg:svgBlip xmlns:asvg="http://schemas.microsoft.com/office/drawing/2016/SVG/main" r:embed="rId8"/>
                </a:ext>
              </a:extLst>
            </a:blip>
            <a:stretch>
              <a:fillRect/>
            </a:stretch>
          </p:blipFill>
          <p:spPr>
            <a:xfrm>
              <a:off x="6036766" y="3773984"/>
              <a:ext cx="296942" cy="296942"/>
            </a:xfrm>
            <a:prstGeom prst="rect">
              <a:avLst/>
            </a:prstGeom>
          </p:spPr>
        </p:pic>
        <p:sp>
          <p:nvSpPr>
            <p:cNvPr id="14" name="Text 6">
              <a:extLst>
                <a:ext uri="{FF2B5EF4-FFF2-40B4-BE49-F238E27FC236}">
                  <a16:creationId xmlns:a16="http://schemas.microsoft.com/office/drawing/2014/main" id="{6F4B2463-7A05-8FF4-B800-CCA7BDE4580B}"/>
                </a:ext>
              </a:extLst>
            </p:cNvPr>
            <p:cNvSpPr/>
            <p:nvPr/>
          </p:nvSpPr>
          <p:spPr>
            <a:xfrm>
              <a:off x="2254091" y="5735836"/>
              <a:ext cx="2480905" cy="310158"/>
            </a:xfrm>
            <a:prstGeom prst="rect">
              <a:avLst/>
            </a:prstGeom>
            <a:noFill/>
            <a:ln/>
          </p:spPr>
          <p:txBody>
            <a:bodyPr wrap="none" lIns="0" tIns="0" rIns="0" bIns="0" rtlCol="0" anchor="t"/>
            <a:lstStyle/>
            <a:p>
              <a:pPr marL="0" indent="0" algn="r" rtl="1">
                <a:lnSpc>
                  <a:spcPts val="2400"/>
                </a:lnSpc>
                <a:buNone/>
              </a:pPr>
              <a:r>
                <a:rPr lang="en-US" sz="1950" dirty="0">
                  <a:solidFill>
                    <a:srgbClr val="49495A"/>
                  </a:solidFill>
                  <a:latin typeface="Alexandria" pitchFamily="34" charset="0"/>
                  <a:ea typeface="Alexandria" pitchFamily="34" charset="-122"/>
                  <a:cs typeface="Alexandria" pitchFamily="34" charset="-120"/>
                </a:rPr>
                <a:t>الشفافية الكاملة</a:t>
              </a:r>
              <a:endParaRPr lang="en-US" sz="1950" dirty="0"/>
            </a:p>
          </p:txBody>
        </p:sp>
        <p:sp>
          <p:nvSpPr>
            <p:cNvPr id="15" name="Text 7">
              <a:extLst>
                <a:ext uri="{FF2B5EF4-FFF2-40B4-BE49-F238E27FC236}">
                  <a16:creationId xmlns:a16="http://schemas.microsoft.com/office/drawing/2014/main" id="{0479E066-EAAF-9284-621A-CF892912F4BE}"/>
                </a:ext>
              </a:extLst>
            </p:cNvPr>
            <p:cNvSpPr/>
            <p:nvPr/>
          </p:nvSpPr>
          <p:spPr>
            <a:xfrm>
              <a:off x="793790" y="6165056"/>
              <a:ext cx="3941207" cy="635079"/>
            </a:xfrm>
            <a:prstGeom prst="rect">
              <a:avLst/>
            </a:prstGeom>
            <a:noFill/>
            <a:ln/>
          </p:spPr>
          <p:txBody>
            <a:bodyPr wrap="square" lIns="0" tIns="0" rIns="0" bIns="0" rtlCol="0" anchor="t"/>
            <a:lstStyle/>
            <a:p>
              <a:pPr marL="0" indent="0" algn="r" rtl="1">
                <a:lnSpc>
                  <a:spcPts val="2500"/>
                </a:lnSpc>
                <a:buNone/>
              </a:pPr>
              <a:r>
                <a:rPr lang="en-US" sz="1550" dirty="0">
                  <a:solidFill>
                    <a:srgbClr val="49495A"/>
                  </a:solidFill>
                  <a:latin typeface="Alexandria" pitchFamily="34" charset="0"/>
                  <a:ea typeface="Alexandria" pitchFamily="34" charset="-122"/>
                  <a:cs typeface="Alexandria" pitchFamily="34" charset="-120"/>
                </a:rPr>
                <a:t>توثيق وإفصاح عن استخدامات الذكاء الاصطناعي</a:t>
              </a:r>
              <a:endParaRPr lang="en-US" sz="1550" dirty="0"/>
            </a:p>
          </p:txBody>
        </p:sp>
        <p:pic>
          <p:nvPicPr>
            <p:cNvPr id="16" name="Image 4" descr="preencoded.png">
              <a:extLst>
                <a:ext uri="{FF2B5EF4-FFF2-40B4-BE49-F238E27FC236}">
                  <a16:creationId xmlns:a16="http://schemas.microsoft.com/office/drawing/2014/main" id="{DA6B0A9F-3BF2-9D41-C665-C59F5ABE293A}"/>
                </a:ext>
              </a:extLst>
            </p:cNvPr>
            <p:cNvPicPr>
              <a:picLocks noChangeAspect="1"/>
            </p:cNvPicPr>
            <p:nvPr/>
          </p:nvPicPr>
          <p:blipFill>
            <a:blip r:embed="rId9"/>
            <a:stretch>
              <a:fillRect/>
            </a:stretch>
          </p:blipFill>
          <p:spPr>
            <a:xfrm>
              <a:off x="5032653" y="2769870"/>
              <a:ext cx="4564975" cy="4564975"/>
            </a:xfrm>
            <a:prstGeom prst="rect">
              <a:avLst/>
            </a:prstGeom>
          </p:spPr>
        </p:pic>
        <p:pic>
          <p:nvPicPr>
            <p:cNvPr id="17" name="Image 5" descr="preencoded.png">
              <a:extLst>
                <a:ext uri="{FF2B5EF4-FFF2-40B4-BE49-F238E27FC236}">
                  <a16:creationId xmlns:a16="http://schemas.microsoft.com/office/drawing/2014/main" id="{509F66CF-2A2D-07DB-6AB0-EB7F632BB696}"/>
                </a:ext>
              </a:extLst>
            </p:cNvPr>
            <p:cNvPicPr>
              <a:picLocks noChangeAspect="1"/>
            </p:cNvPicPr>
            <p:nvPr/>
          </p:nvPicPr>
          <p:blipFill>
            <a:blip r:embed="rId10">
              <a:extLst>
                <a:ext uri="{96DAC541-7B7A-43D3-8B79-37D633B846F1}">
                  <asvg:svgBlip xmlns:asvg="http://schemas.microsoft.com/office/drawing/2016/SVG/main" r:embed="rId11"/>
                </a:ext>
              </a:extLst>
            </a:blip>
            <a:stretch>
              <a:fillRect/>
            </a:stretch>
          </p:blipFill>
          <p:spPr>
            <a:xfrm>
              <a:off x="6036766" y="6033552"/>
              <a:ext cx="296942" cy="296942"/>
            </a:xfrm>
            <a:prstGeom prst="rect">
              <a:avLst/>
            </a:prstGeom>
          </p:spPr>
        </p:pic>
        <p:sp>
          <p:nvSpPr>
            <p:cNvPr id="18" name="Text 8">
              <a:extLst>
                <a:ext uri="{FF2B5EF4-FFF2-40B4-BE49-F238E27FC236}">
                  <a16:creationId xmlns:a16="http://schemas.microsoft.com/office/drawing/2014/main" id="{768793A5-2D85-E954-E8BB-27FB1CB70CA5}"/>
                </a:ext>
              </a:extLst>
            </p:cNvPr>
            <p:cNvSpPr/>
            <p:nvPr/>
          </p:nvSpPr>
          <p:spPr>
            <a:xfrm>
              <a:off x="9895284" y="5894546"/>
              <a:ext cx="2480905" cy="310158"/>
            </a:xfrm>
            <a:prstGeom prst="rect">
              <a:avLst/>
            </a:prstGeom>
            <a:noFill/>
            <a:ln/>
          </p:spPr>
          <p:txBody>
            <a:bodyPr wrap="none" lIns="0" tIns="0" rIns="0" bIns="0" rtlCol="0" anchor="t"/>
            <a:lstStyle/>
            <a:p>
              <a:pPr marL="0" indent="0" algn="l" rtl="1">
                <a:lnSpc>
                  <a:spcPts val="2400"/>
                </a:lnSpc>
                <a:buNone/>
              </a:pPr>
              <a:r>
                <a:rPr lang="en-US" sz="1950" dirty="0">
                  <a:solidFill>
                    <a:srgbClr val="49495A"/>
                  </a:solidFill>
                  <a:latin typeface="Alexandria" pitchFamily="34" charset="0"/>
                  <a:ea typeface="Alexandria" pitchFamily="34" charset="-122"/>
                  <a:cs typeface="Alexandria" pitchFamily="34" charset="-120"/>
                </a:rPr>
                <a:t>حماية الخصوصية</a:t>
              </a:r>
              <a:endParaRPr lang="en-US" sz="1950" dirty="0"/>
            </a:p>
          </p:txBody>
        </p:sp>
        <p:sp>
          <p:nvSpPr>
            <p:cNvPr id="19" name="Text 9">
              <a:extLst>
                <a:ext uri="{FF2B5EF4-FFF2-40B4-BE49-F238E27FC236}">
                  <a16:creationId xmlns:a16="http://schemas.microsoft.com/office/drawing/2014/main" id="{CFF2C1EC-D7BE-E89C-2FE8-220B5BDD33F8}"/>
                </a:ext>
              </a:extLst>
            </p:cNvPr>
            <p:cNvSpPr/>
            <p:nvPr/>
          </p:nvSpPr>
          <p:spPr>
            <a:xfrm>
              <a:off x="9895284" y="6323767"/>
              <a:ext cx="3941326" cy="317540"/>
            </a:xfrm>
            <a:prstGeom prst="rect">
              <a:avLst/>
            </a:prstGeom>
            <a:noFill/>
            <a:ln/>
          </p:spPr>
          <p:txBody>
            <a:bodyPr wrap="none" lIns="0" tIns="0" rIns="0" bIns="0" rtlCol="0" anchor="t"/>
            <a:lstStyle/>
            <a:p>
              <a:pPr marL="0" indent="0" algn="l" rtl="1">
                <a:lnSpc>
                  <a:spcPts val="2500"/>
                </a:lnSpc>
                <a:buNone/>
              </a:pPr>
              <a:r>
                <a:rPr lang="en-US" sz="1550" dirty="0">
                  <a:solidFill>
                    <a:srgbClr val="49495A"/>
                  </a:solidFill>
                  <a:latin typeface="Alexandria" pitchFamily="34" charset="0"/>
                  <a:ea typeface="Alexandria" pitchFamily="34" charset="-122"/>
                  <a:cs typeface="Alexandria" pitchFamily="34" charset="-120"/>
                </a:rPr>
                <a:t>احترام بيانات المستخدمين وحقوقهم الرقمية</a:t>
              </a:r>
              <a:endParaRPr lang="en-US" sz="1550" dirty="0"/>
            </a:p>
          </p:txBody>
        </p:sp>
        <p:pic>
          <p:nvPicPr>
            <p:cNvPr id="20" name="Image 6" descr="preencoded.png">
              <a:extLst>
                <a:ext uri="{FF2B5EF4-FFF2-40B4-BE49-F238E27FC236}">
                  <a16:creationId xmlns:a16="http://schemas.microsoft.com/office/drawing/2014/main" id="{B7095E6B-D034-25B1-6DD7-7F9364D31F9B}"/>
                </a:ext>
              </a:extLst>
            </p:cNvPr>
            <p:cNvPicPr>
              <a:picLocks noChangeAspect="1"/>
            </p:cNvPicPr>
            <p:nvPr/>
          </p:nvPicPr>
          <p:blipFill>
            <a:blip r:embed="rId12"/>
            <a:stretch>
              <a:fillRect/>
            </a:stretch>
          </p:blipFill>
          <p:spPr>
            <a:xfrm>
              <a:off x="5032653" y="2769870"/>
              <a:ext cx="4564975" cy="4564975"/>
            </a:xfrm>
            <a:prstGeom prst="rect">
              <a:avLst/>
            </a:prstGeom>
          </p:spPr>
        </p:pic>
        <p:pic>
          <p:nvPicPr>
            <p:cNvPr id="21" name="Image 7" descr="preencoded.png">
              <a:extLst>
                <a:ext uri="{FF2B5EF4-FFF2-40B4-BE49-F238E27FC236}">
                  <a16:creationId xmlns:a16="http://schemas.microsoft.com/office/drawing/2014/main" id="{AC2A4EBD-E970-63D5-8B21-F7BCC9725226}"/>
                </a:ext>
              </a:extLst>
            </p:cNvPr>
            <p:cNvPicPr>
              <a:picLocks noChangeAspect="1"/>
            </p:cNvPicPr>
            <p:nvPr/>
          </p:nvPicPr>
          <p:blipFill>
            <a:blip r:embed="rId13">
              <a:extLst>
                <a:ext uri="{96DAC541-7B7A-43D3-8B79-37D633B846F1}">
                  <asvg:svgBlip xmlns:asvg="http://schemas.microsoft.com/office/drawing/2016/SVG/main" r:embed="rId14"/>
                </a:ext>
              </a:extLst>
            </a:blip>
            <a:stretch>
              <a:fillRect/>
            </a:stretch>
          </p:blipFill>
          <p:spPr>
            <a:xfrm>
              <a:off x="8296335" y="6033552"/>
              <a:ext cx="296942" cy="296942"/>
            </a:xfrm>
            <a:prstGeom prst="rect">
              <a:avLst/>
            </a:prstGeom>
          </p:spPr>
        </p:pic>
      </p:grpSp>
    </p:spTree>
    <p:extLst>
      <p:ext uri="{BB962C8B-B14F-4D97-AF65-F5344CB8AC3E}">
        <p14:creationId xmlns:p14="http://schemas.microsoft.com/office/powerpoint/2010/main" val="2595340178"/>
      </p:ext>
    </p:extLst>
  </p:cSld>
  <p:clrMapOvr>
    <a:masterClrMapping/>
  </p:clrMapOvr>
  <p:transition spd="slow">
    <p:comb/>
  </p:transition>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5AFE30E-B175-F080-349E-10A811B40B4B}"/>
            </a:ext>
          </a:extLst>
        </p:cNvPr>
        <p:cNvGrpSpPr/>
        <p:nvPr/>
      </p:nvGrpSpPr>
      <p:grpSpPr>
        <a:xfrm>
          <a:off x="0" y="0"/>
          <a:ext cx="0" cy="0"/>
          <a:chOff x="0" y="0"/>
          <a:chExt cx="0" cy="0"/>
        </a:xfrm>
      </p:grpSpPr>
      <p:sp>
        <p:nvSpPr>
          <p:cNvPr id="29" name="Rectangle 28">
            <a:extLst>
              <a:ext uri="{FF2B5EF4-FFF2-40B4-BE49-F238E27FC236}">
                <a16:creationId xmlns:a16="http://schemas.microsoft.com/office/drawing/2014/main" id="{C15B39AC-E2B7-E84C-6F54-1305CF3E31A8}"/>
              </a:ext>
            </a:extLst>
          </p:cNvPr>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8" name="Graphic 21">
            <a:extLst>
              <a:ext uri="{FF2B5EF4-FFF2-40B4-BE49-F238E27FC236}">
                <a16:creationId xmlns:a16="http://schemas.microsoft.com/office/drawing/2014/main" id="{170CB29C-E060-8CD7-3BD1-F9A96DE2B3E5}"/>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pic>
        <p:nvPicPr>
          <p:cNvPr id="2" name="Picture 1">
            <a:extLst>
              <a:ext uri="{FF2B5EF4-FFF2-40B4-BE49-F238E27FC236}">
                <a16:creationId xmlns:a16="http://schemas.microsoft.com/office/drawing/2014/main" id="{0651D904-7C78-5F5A-7761-1AB1973597F1}"/>
              </a:ext>
            </a:extLst>
          </p:cNvPr>
          <p:cNvPicPr>
            <a:picLocks noChangeAspect="1"/>
          </p:cNvPicPr>
          <p:nvPr/>
        </p:nvPicPr>
        <p:blipFill>
          <a:blip r:embed="rId3"/>
          <a:stretch>
            <a:fillRect/>
          </a:stretch>
        </p:blipFill>
        <p:spPr>
          <a:xfrm>
            <a:off x="7619999" y="0"/>
            <a:ext cx="4572001" cy="6858000"/>
          </a:xfrm>
          <a:prstGeom prst="rect">
            <a:avLst/>
          </a:prstGeom>
        </p:spPr>
      </p:pic>
      <p:grpSp>
        <p:nvGrpSpPr>
          <p:cNvPr id="17" name="Group 16">
            <a:extLst>
              <a:ext uri="{FF2B5EF4-FFF2-40B4-BE49-F238E27FC236}">
                <a16:creationId xmlns:a16="http://schemas.microsoft.com/office/drawing/2014/main" id="{8ADE79DF-0292-EF6E-D492-B7BF40938F51}"/>
              </a:ext>
            </a:extLst>
          </p:cNvPr>
          <p:cNvGrpSpPr/>
          <p:nvPr/>
        </p:nvGrpSpPr>
        <p:grpSpPr>
          <a:xfrm>
            <a:off x="180431" y="734135"/>
            <a:ext cx="7122122" cy="6044339"/>
            <a:chOff x="793790" y="1303258"/>
            <a:chExt cx="7579280" cy="5622965"/>
          </a:xfrm>
        </p:grpSpPr>
        <p:sp>
          <p:nvSpPr>
            <p:cNvPr id="3" name="Text 0"/>
            <p:cNvSpPr/>
            <p:nvPr/>
          </p:nvSpPr>
          <p:spPr>
            <a:xfrm>
              <a:off x="1158716" y="1303258"/>
              <a:ext cx="7191494" cy="620078"/>
            </a:xfrm>
            <a:prstGeom prst="rect">
              <a:avLst/>
            </a:prstGeom>
            <a:noFill/>
            <a:ln/>
          </p:spPr>
          <p:txBody>
            <a:bodyPr wrap="none" lIns="0" tIns="0" rIns="0" bIns="0" rtlCol="0" anchor="t"/>
            <a:lstStyle/>
            <a:p>
              <a:pPr marL="0" indent="0" algn="r" rtl="1">
                <a:lnSpc>
                  <a:spcPts val="4850"/>
                </a:lnSpc>
                <a:buNone/>
              </a:pPr>
              <a:r>
                <a:rPr lang="en-US" sz="2800" b="1" dirty="0">
                  <a:solidFill>
                    <a:srgbClr val="403CCF"/>
                  </a:solidFill>
                  <a:latin typeface="Alexandria" pitchFamily="34" charset="0"/>
                  <a:ea typeface="Alexandria" pitchFamily="34" charset="-122"/>
                  <a:cs typeface="Alexandria" pitchFamily="34" charset="-120"/>
                </a:rPr>
                <a:t>إتقان العمل الهجين غير المتزامن</a:t>
              </a:r>
              <a:endParaRPr lang="en-US" sz="2800" b="1" dirty="0"/>
            </a:p>
          </p:txBody>
        </p:sp>
        <p:sp>
          <p:nvSpPr>
            <p:cNvPr id="4" name="Text 1"/>
            <p:cNvSpPr/>
            <p:nvPr/>
          </p:nvSpPr>
          <p:spPr>
            <a:xfrm>
              <a:off x="793790" y="2220992"/>
              <a:ext cx="7556421" cy="952619"/>
            </a:xfrm>
            <a:prstGeom prst="rect">
              <a:avLst/>
            </a:prstGeom>
            <a:noFill/>
            <a:ln/>
          </p:spPr>
          <p:txBody>
            <a:bodyPr wrap="square" lIns="0" tIns="0" rIns="0" bIns="0" rtlCol="0" anchor="t"/>
            <a:lstStyle/>
            <a:p>
              <a:pPr marL="0" indent="0" algn="just" rtl="1">
                <a:lnSpc>
                  <a:spcPts val="2500"/>
                </a:lnSpc>
                <a:buNone/>
              </a:pPr>
              <a:r>
                <a:rPr lang="en-US" sz="1600" dirty="0">
                  <a:solidFill>
                    <a:srgbClr val="49495A"/>
                  </a:solidFill>
                  <a:latin typeface="Alexandria" pitchFamily="34" charset="0"/>
                  <a:ea typeface="Alexandria" pitchFamily="34" charset="-122"/>
                  <a:cs typeface="Alexandria" pitchFamily="34" charset="-120"/>
                </a:rPr>
                <a:t>الابتكار الحقيقي في 2026 ليس في "العمل عن بعد"، بل في أدوات الاتصال التي تلغي الحاجة للاجتماعات الفورية. سيتم استخدام أدوات توثيق ذكية تحول الاجتماعات الصوتية والمرئية إلى نصوص ومهام قابلة للبحث.</a:t>
              </a:r>
              <a:endParaRPr lang="en-US" sz="1600" dirty="0"/>
            </a:p>
          </p:txBody>
        </p:sp>
        <p:sp>
          <p:nvSpPr>
            <p:cNvPr id="5" name="Shape 2"/>
            <p:cNvSpPr/>
            <p:nvPr/>
          </p:nvSpPr>
          <p:spPr>
            <a:xfrm>
              <a:off x="4671179" y="3396853"/>
              <a:ext cx="3679031" cy="1506736"/>
            </a:xfrm>
            <a:prstGeom prst="roundRect">
              <a:avLst>
                <a:gd name="adj" fmla="val 7282"/>
              </a:avLst>
            </a:prstGeom>
            <a:solidFill>
              <a:srgbClr val="FBFAFF"/>
            </a:solidFill>
            <a:ln w="22860">
              <a:solidFill>
                <a:srgbClr val="D0CED9"/>
              </a:solidFill>
              <a:prstDash val="solid"/>
            </a:ln>
          </p:spPr>
          <p:txBody>
            <a:bodyPr/>
            <a:lstStyle/>
            <a:p>
              <a:endParaRPr lang="en-US"/>
            </a:p>
          </p:txBody>
        </p:sp>
        <p:pic>
          <p:nvPicPr>
            <p:cNvPr id="6" name="Image 1" descr="preencoded.png"/>
            <p:cNvPicPr>
              <a:picLocks noChangeAspect="1"/>
            </p:cNvPicPr>
            <p:nvPr/>
          </p:nvPicPr>
          <p:blipFill>
            <a:blip r:embed="rId4"/>
            <a:stretch>
              <a:fillRect/>
            </a:stretch>
          </p:blipFill>
          <p:spPr>
            <a:xfrm>
              <a:off x="8281630" y="3396853"/>
              <a:ext cx="91440" cy="1506736"/>
            </a:xfrm>
            <a:prstGeom prst="rect">
              <a:avLst/>
            </a:prstGeom>
          </p:spPr>
        </p:pic>
        <p:sp>
          <p:nvSpPr>
            <p:cNvPr id="7" name="Text 3"/>
            <p:cNvSpPr/>
            <p:nvPr/>
          </p:nvSpPr>
          <p:spPr>
            <a:xfrm>
              <a:off x="5579507" y="3618071"/>
              <a:ext cx="2480905" cy="310158"/>
            </a:xfrm>
            <a:prstGeom prst="rect">
              <a:avLst/>
            </a:prstGeom>
            <a:noFill/>
            <a:ln/>
          </p:spPr>
          <p:txBody>
            <a:bodyPr wrap="none" lIns="0" tIns="0" rIns="0" bIns="0" rtlCol="0" anchor="t"/>
            <a:lstStyle/>
            <a:p>
              <a:pPr marL="0" indent="0" algn="r" rtl="1">
                <a:lnSpc>
                  <a:spcPts val="2400"/>
                </a:lnSpc>
                <a:buNone/>
              </a:pPr>
              <a:r>
                <a:rPr lang="en-US" sz="1950" dirty="0">
                  <a:solidFill>
                    <a:srgbClr val="49495A"/>
                  </a:solidFill>
                  <a:latin typeface="Alexandria" pitchFamily="34" charset="0"/>
                  <a:ea typeface="Alexandria" pitchFamily="34" charset="-122"/>
                  <a:cs typeface="Alexandria" pitchFamily="34" charset="-120"/>
                </a:rPr>
                <a:t>التوثيق التلقائي</a:t>
              </a:r>
              <a:endParaRPr lang="en-US" sz="1950" dirty="0"/>
            </a:p>
          </p:txBody>
        </p:sp>
        <p:sp>
          <p:nvSpPr>
            <p:cNvPr id="9" name="Text 4"/>
            <p:cNvSpPr/>
            <p:nvPr/>
          </p:nvSpPr>
          <p:spPr>
            <a:xfrm>
              <a:off x="4892397" y="4047292"/>
              <a:ext cx="3168015" cy="635079"/>
            </a:xfrm>
            <a:prstGeom prst="rect">
              <a:avLst/>
            </a:prstGeom>
            <a:noFill/>
            <a:ln/>
          </p:spPr>
          <p:txBody>
            <a:bodyPr wrap="square" lIns="0" tIns="0" rIns="0" bIns="0" rtlCol="0" anchor="t"/>
            <a:lstStyle/>
            <a:p>
              <a:pPr marL="0" indent="0" algn="r" rtl="1">
                <a:lnSpc>
                  <a:spcPts val="2500"/>
                </a:lnSpc>
                <a:buNone/>
              </a:pPr>
              <a:r>
                <a:rPr lang="en-US" sz="1550" dirty="0">
                  <a:solidFill>
                    <a:srgbClr val="49495A"/>
                  </a:solidFill>
                  <a:latin typeface="Alexandria" pitchFamily="34" charset="0"/>
                  <a:ea typeface="Alexandria" pitchFamily="34" charset="-122"/>
                  <a:cs typeface="Alexandria" pitchFamily="34" charset="-120"/>
                </a:rPr>
                <a:t>تحويل كل اجتماع إلى محتوى قابل للبحث والمراجعة في أي وقت</a:t>
              </a:r>
              <a:endParaRPr lang="en-US" sz="1550" dirty="0"/>
            </a:p>
          </p:txBody>
        </p:sp>
        <p:sp>
          <p:nvSpPr>
            <p:cNvPr id="10" name="Shape 5"/>
            <p:cNvSpPr/>
            <p:nvPr/>
          </p:nvSpPr>
          <p:spPr>
            <a:xfrm>
              <a:off x="793790" y="3396853"/>
              <a:ext cx="3679031" cy="1506736"/>
            </a:xfrm>
            <a:prstGeom prst="roundRect">
              <a:avLst>
                <a:gd name="adj" fmla="val 7282"/>
              </a:avLst>
            </a:prstGeom>
            <a:solidFill>
              <a:srgbClr val="FBFAFF"/>
            </a:solidFill>
            <a:ln w="22860">
              <a:solidFill>
                <a:srgbClr val="D0CED9"/>
              </a:solidFill>
              <a:prstDash val="solid"/>
            </a:ln>
          </p:spPr>
          <p:txBody>
            <a:bodyPr/>
            <a:lstStyle/>
            <a:p>
              <a:endParaRPr lang="en-US"/>
            </a:p>
          </p:txBody>
        </p:sp>
        <p:pic>
          <p:nvPicPr>
            <p:cNvPr id="11" name="Image 2" descr="preencoded.png"/>
            <p:cNvPicPr>
              <a:picLocks noChangeAspect="1"/>
            </p:cNvPicPr>
            <p:nvPr/>
          </p:nvPicPr>
          <p:blipFill>
            <a:blip r:embed="rId4"/>
            <a:stretch>
              <a:fillRect/>
            </a:stretch>
          </p:blipFill>
          <p:spPr>
            <a:xfrm>
              <a:off x="4404241" y="3396853"/>
              <a:ext cx="91440" cy="1506736"/>
            </a:xfrm>
            <a:prstGeom prst="rect">
              <a:avLst/>
            </a:prstGeom>
          </p:spPr>
        </p:pic>
        <p:sp>
          <p:nvSpPr>
            <p:cNvPr id="12" name="Text 6"/>
            <p:cNvSpPr/>
            <p:nvPr/>
          </p:nvSpPr>
          <p:spPr>
            <a:xfrm>
              <a:off x="1702118" y="3618071"/>
              <a:ext cx="2480905" cy="310158"/>
            </a:xfrm>
            <a:prstGeom prst="rect">
              <a:avLst/>
            </a:prstGeom>
            <a:noFill/>
            <a:ln/>
          </p:spPr>
          <p:txBody>
            <a:bodyPr wrap="none" lIns="0" tIns="0" rIns="0" bIns="0" rtlCol="0" anchor="t"/>
            <a:lstStyle/>
            <a:p>
              <a:pPr marL="0" indent="0" algn="r" rtl="1">
                <a:lnSpc>
                  <a:spcPts val="2400"/>
                </a:lnSpc>
                <a:buNone/>
              </a:pPr>
              <a:r>
                <a:rPr lang="en-US" sz="1950" dirty="0">
                  <a:solidFill>
                    <a:srgbClr val="49495A"/>
                  </a:solidFill>
                  <a:latin typeface="Alexandria" pitchFamily="34" charset="0"/>
                  <a:ea typeface="Alexandria" pitchFamily="34" charset="-122"/>
                  <a:cs typeface="Alexandria" pitchFamily="34" charset="-120"/>
                </a:rPr>
                <a:t>الشفافية المؤسسية</a:t>
              </a:r>
              <a:endParaRPr lang="en-US" sz="1950" dirty="0"/>
            </a:p>
          </p:txBody>
        </p:sp>
        <p:sp>
          <p:nvSpPr>
            <p:cNvPr id="13" name="Text 7"/>
            <p:cNvSpPr/>
            <p:nvPr/>
          </p:nvSpPr>
          <p:spPr>
            <a:xfrm>
              <a:off x="1015008" y="4047292"/>
              <a:ext cx="3168015" cy="635079"/>
            </a:xfrm>
            <a:prstGeom prst="rect">
              <a:avLst/>
            </a:prstGeom>
            <a:noFill/>
            <a:ln/>
          </p:spPr>
          <p:txBody>
            <a:bodyPr wrap="square" lIns="0" tIns="0" rIns="0" bIns="0" rtlCol="0" anchor="t"/>
            <a:lstStyle/>
            <a:p>
              <a:pPr marL="0" indent="0" algn="r" rtl="1">
                <a:lnSpc>
                  <a:spcPts val="2500"/>
                </a:lnSpc>
                <a:buNone/>
              </a:pPr>
              <a:r>
                <a:rPr lang="en-US" sz="1550" dirty="0">
                  <a:solidFill>
                    <a:srgbClr val="49495A"/>
                  </a:solidFill>
                  <a:latin typeface="Alexandria" pitchFamily="34" charset="0"/>
                  <a:ea typeface="Alexandria" pitchFamily="34" charset="-122"/>
                  <a:cs typeface="Alexandria" pitchFamily="34" charset="-120"/>
                </a:rPr>
                <a:t>جعل الاتصال التنظيمي موثقاً ومتاحاً للجميع دون حواجز زمنية</a:t>
              </a:r>
              <a:endParaRPr lang="en-US" sz="1550" dirty="0"/>
            </a:p>
          </p:txBody>
        </p:sp>
        <p:sp>
          <p:nvSpPr>
            <p:cNvPr id="14" name="Shape 8"/>
            <p:cNvSpPr/>
            <p:nvPr/>
          </p:nvSpPr>
          <p:spPr>
            <a:xfrm>
              <a:off x="4671179" y="5101947"/>
              <a:ext cx="3679031" cy="1824276"/>
            </a:xfrm>
            <a:prstGeom prst="roundRect">
              <a:avLst>
                <a:gd name="adj" fmla="val 6015"/>
              </a:avLst>
            </a:prstGeom>
            <a:solidFill>
              <a:srgbClr val="FBFAFF"/>
            </a:solidFill>
            <a:ln w="22860">
              <a:solidFill>
                <a:srgbClr val="D0CED9"/>
              </a:solidFill>
              <a:prstDash val="solid"/>
            </a:ln>
          </p:spPr>
          <p:txBody>
            <a:bodyPr/>
            <a:lstStyle/>
            <a:p>
              <a:endParaRPr lang="en-US"/>
            </a:p>
          </p:txBody>
        </p:sp>
        <p:pic>
          <p:nvPicPr>
            <p:cNvPr id="15" name="Image 3" descr="preencoded.png"/>
            <p:cNvPicPr>
              <a:picLocks noChangeAspect="1"/>
            </p:cNvPicPr>
            <p:nvPr/>
          </p:nvPicPr>
          <p:blipFill>
            <a:blip r:embed="rId5"/>
            <a:stretch>
              <a:fillRect/>
            </a:stretch>
          </p:blipFill>
          <p:spPr>
            <a:xfrm>
              <a:off x="8281630" y="5101947"/>
              <a:ext cx="91440" cy="1824276"/>
            </a:xfrm>
            <a:prstGeom prst="rect">
              <a:avLst/>
            </a:prstGeom>
          </p:spPr>
        </p:pic>
        <p:sp>
          <p:nvSpPr>
            <p:cNvPr id="16" name="Text 9"/>
            <p:cNvSpPr/>
            <p:nvPr/>
          </p:nvSpPr>
          <p:spPr>
            <a:xfrm>
              <a:off x="5579507" y="5323165"/>
              <a:ext cx="2480905" cy="310158"/>
            </a:xfrm>
            <a:prstGeom prst="rect">
              <a:avLst/>
            </a:prstGeom>
            <a:noFill/>
            <a:ln/>
          </p:spPr>
          <p:txBody>
            <a:bodyPr wrap="none" lIns="0" tIns="0" rIns="0" bIns="0" rtlCol="0" anchor="t"/>
            <a:lstStyle/>
            <a:p>
              <a:pPr marL="0" indent="0" algn="r" rtl="1">
                <a:lnSpc>
                  <a:spcPts val="2400"/>
                </a:lnSpc>
                <a:buNone/>
              </a:pPr>
              <a:r>
                <a:rPr lang="en-US" sz="1950" dirty="0">
                  <a:solidFill>
                    <a:srgbClr val="49495A"/>
                  </a:solidFill>
                  <a:latin typeface="Alexandria" pitchFamily="34" charset="0"/>
                  <a:ea typeface="Alexandria" pitchFamily="34" charset="-122"/>
                  <a:cs typeface="Alexandria" pitchFamily="34" charset="-120"/>
                </a:rPr>
                <a:t>المرونة الزمنية</a:t>
              </a:r>
              <a:endParaRPr lang="en-US" sz="1950" dirty="0"/>
            </a:p>
          </p:txBody>
        </p:sp>
        <p:sp>
          <p:nvSpPr>
            <p:cNvPr id="18" name="Text 10"/>
            <p:cNvSpPr/>
            <p:nvPr/>
          </p:nvSpPr>
          <p:spPr>
            <a:xfrm>
              <a:off x="4892397" y="5752386"/>
              <a:ext cx="3168015" cy="952619"/>
            </a:xfrm>
            <a:prstGeom prst="rect">
              <a:avLst/>
            </a:prstGeom>
            <a:noFill/>
            <a:ln/>
          </p:spPr>
          <p:txBody>
            <a:bodyPr wrap="square" lIns="0" tIns="0" rIns="0" bIns="0" rtlCol="0" anchor="t"/>
            <a:lstStyle/>
            <a:p>
              <a:pPr marL="0" indent="0" algn="r" rtl="1">
                <a:lnSpc>
                  <a:spcPts val="2500"/>
                </a:lnSpc>
                <a:buNone/>
              </a:pPr>
              <a:r>
                <a:rPr lang="en-US" sz="1550" dirty="0">
                  <a:solidFill>
                    <a:srgbClr val="49495A"/>
                  </a:solidFill>
                  <a:latin typeface="Alexandria" pitchFamily="34" charset="0"/>
                  <a:ea typeface="Alexandria" pitchFamily="34" charset="-122"/>
                  <a:cs typeface="Alexandria" pitchFamily="34" charset="-120"/>
                </a:rPr>
                <a:t>السماح للموظفين بالمشاركة والمساهمة في الأوقات التي تناسبهم</a:t>
              </a:r>
              <a:endParaRPr lang="en-US" sz="1550" dirty="0"/>
            </a:p>
          </p:txBody>
        </p:sp>
      </p:grpSp>
    </p:spTree>
    <p:extLst>
      <p:ext uri="{BB962C8B-B14F-4D97-AF65-F5344CB8AC3E}">
        <p14:creationId xmlns:p14="http://schemas.microsoft.com/office/powerpoint/2010/main" val="3277002225"/>
      </p:ext>
    </p:extLst>
  </p:cSld>
  <p:clrMapOvr>
    <a:masterClrMapping/>
  </p:clrMapOvr>
  <p:transition spd="slow">
    <p:comb/>
  </p:transition>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EBD1F52-A8FE-54CD-34C6-2C9B67E374FE}"/>
            </a:ext>
          </a:extLst>
        </p:cNvPr>
        <p:cNvGrpSpPr/>
        <p:nvPr/>
      </p:nvGrpSpPr>
      <p:grpSpPr>
        <a:xfrm>
          <a:off x="0" y="0"/>
          <a:ext cx="0" cy="0"/>
          <a:chOff x="0" y="0"/>
          <a:chExt cx="0" cy="0"/>
        </a:xfrm>
      </p:grpSpPr>
      <p:sp>
        <p:nvSpPr>
          <p:cNvPr id="29" name="Rectangle 28">
            <a:extLst>
              <a:ext uri="{FF2B5EF4-FFF2-40B4-BE49-F238E27FC236}">
                <a16:creationId xmlns:a16="http://schemas.microsoft.com/office/drawing/2014/main" id="{61DAC89E-14E0-1414-6CF9-8A809A3D3066}"/>
              </a:ext>
            </a:extLst>
          </p:cNvPr>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8" name="Graphic 21">
            <a:extLst>
              <a:ext uri="{FF2B5EF4-FFF2-40B4-BE49-F238E27FC236}">
                <a16:creationId xmlns:a16="http://schemas.microsoft.com/office/drawing/2014/main" id="{B78B6560-86C1-52F3-A35E-758BC5D969E8}"/>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pic>
        <p:nvPicPr>
          <p:cNvPr id="2" name="Picture 1">
            <a:extLst>
              <a:ext uri="{FF2B5EF4-FFF2-40B4-BE49-F238E27FC236}">
                <a16:creationId xmlns:a16="http://schemas.microsoft.com/office/drawing/2014/main" id="{01E00F0D-5FF3-4BFD-B291-B12FE6DE00B2}"/>
              </a:ext>
            </a:extLst>
          </p:cNvPr>
          <p:cNvPicPr>
            <a:picLocks noChangeAspect="1"/>
          </p:cNvPicPr>
          <p:nvPr/>
        </p:nvPicPr>
        <p:blipFill>
          <a:blip r:embed="rId3"/>
          <a:stretch>
            <a:fillRect/>
          </a:stretch>
        </p:blipFill>
        <p:spPr>
          <a:xfrm>
            <a:off x="0" y="1874206"/>
            <a:ext cx="3723969" cy="3719925"/>
          </a:xfrm>
          <a:prstGeom prst="ellipse">
            <a:avLst/>
          </a:prstGeom>
          <a:ln>
            <a:noFill/>
          </a:ln>
          <a:effectLst>
            <a:softEdge rad="112500"/>
          </a:effectLst>
        </p:spPr>
      </p:pic>
      <p:grpSp>
        <p:nvGrpSpPr>
          <p:cNvPr id="17" name="Group 16">
            <a:extLst>
              <a:ext uri="{FF2B5EF4-FFF2-40B4-BE49-F238E27FC236}">
                <a16:creationId xmlns:a16="http://schemas.microsoft.com/office/drawing/2014/main" id="{36F92041-12DC-0B90-3DA3-AF0CC2F590B9}"/>
              </a:ext>
            </a:extLst>
          </p:cNvPr>
          <p:cNvGrpSpPr/>
          <p:nvPr/>
        </p:nvGrpSpPr>
        <p:grpSpPr>
          <a:xfrm>
            <a:off x="4098752" y="658583"/>
            <a:ext cx="7643483" cy="5540834"/>
            <a:chOff x="6886575" y="804624"/>
            <a:chExt cx="6962656" cy="6516649"/>
          </a:xfrm>
        </p:grpSpPr>
        <p:sp>
          <p:nvSpPr>
            <p:cNvPr id="3" name="Text 0"/>
            <p:cNvSpPr/>
            <p:nvPr/>
          </p:nvSpPr>
          <p:spPr>
            <a:xfrm>
              <a:off x="6963966" y="804624"/>
              <a:ext cx="6877764" cy="616268"/>
            </a:xfrm>
            <a:prstGeom prst="rect">
              <a:avLst/>
            </a:prstGeom>
            <a:noFill/>
            <a:ln/>
          </p:spPr>
          <p:txBody>
            <a:bodyPr wrap="none" lIns="0" tIns="0" rIns="0" bIns="0" rtlCol="0" anchor="t"/>
            <a:lstStyle/>
            <a:p>
              <a:pPr marL="0" indent="0" algn="r" rtl="1">
                <a:lnSpc>
                  <a:spcPts val="4850"/>
                </a:lnSpc>
                <a:buNone/>
              </a:pPr>
              <a:r>
                <a:rPr lang="en-US" sz="2800" b="1" dirty="0">
                  <a:solidFill>
                    <a:srgbClr val="403CCF"/>
                  </a:solidFill>
                  <a:latin typeface="Alexandria" pitchFamily="34" charset="0"/>
                  <a:ea typeface="Alexandria" pitchFamily="34" charset="-122"/>
                  <a:cs typeface="Alexandria" pitchFamily="34" charset="-120"/>
                </a:rPr>
                <a:t>المهارات كعملة في بيئة العمل</a:t>
              </a:r>
              <a:endParaRPr lang="en-US" sz="2800" b="1" dirty="0"/>
            </a:p>
          </p:txBody>
        </p:sp>
        <p:sp>
          <p:nvSpPr>
            <p:cNvPr id="4" name="Text 1"/>
            <p:cNvSpPr/>
            <p:nvPr/>
          </p:nvSpPr>
          <p:spPr>
            <a:xfrm>
              <a:off x="6886575" y="1631633"/>
              <a:ext cx="6962656" cy="946190"/>
            </a:xfrm>
            <a:prstGeom prst="rect">
              <a:avLst/>
            </a:prstGeom>
            <a:noFill/>
            <a:ln/>
          </p:spPr>
          <p:txBody>
            <a:bodyPr wrap="square" lIns="0" tIns="0" rIns="0" bIns="0" rtlCol="0" anchor="t"/>
            <a:lstStyle/>
            <a:p>
              <a:pPr marL="0" indent="0" algn="just" rtl="1">
                <a:lnSpc>
                  <a:spcPts val="2450"/>
                </a:lnSpc>
                <a:buNone/>
              </a:pPr>
              <a:r>
                <a:rPr lang="en-US" sz="1550" dirty="0">
                  <a:solidFill>
                    <a:srgbClr val="49495A"/>
                  </a:solidFill>
                  <a:latin typeface="Alexandria" pitchFamily="34" charset="0"/>
                  <a:ea typeface="Alexandria" pitchFamily="34" charset="-122"/>
                  <a:cs typeface="Alexandria" pitchFamily="34" charset="-120"/>
                </a:rPr>
                <a:t>سينتقل الاتصال الداخلي من كونه وظيفة تكميلية إلى جزء من العمليات التشغيلية اليومية. رسائل الاتصال الداخلي لن تكون مجرد "أخبار"، بل ستوجه لتطوير المهارات بشكل استراتيجي.</a:t>
              </a:r>
              <a:endParaRPr lang="en-US" sz="1550" dirty="0"/>
            </a:p>
          </p:txBody>
        </p:sp>
        <p:sp>
          <p:nvSpPr>
            <p:cNvPr id="5" name="Text 2"/>
            <p:cNvSpPr/>
            <p:nvPr/>
          </p:nvSpPr>
          <p:spPr>
            <a:xfrm>
              <a:off x="13652063" y="2799636"/>
              <a:ext cx="197168" cy="246459"/>
            </a:xfrm>
            <a:prstGeom prst="rect">
              <a:avLst/>
            </a:prstGeom>
            <a:noFill/>
            <a:ln/>
          </p:spPr>
          <p:txBody>
            <a:bodyPr wrap="none" lIns="0" tIns="0" rIns="0" bIns="0" rtlCol="0" anchor="t"/>
            <a:lstStyle/>
            <a:p>
              <a:pPr marL="0" indent="0" algn="l" rtl="1">
                <a:lnSpc>
                  <a:spcPts val="2450"/>
                </a:lnSpc>
                <a:buNone/>
              </a:pPr>
              <a:r>
                <a:rPr lang="en-US" sz="1550" dirty="0">
                  <a:solidFill>
                    <a:srgbClr val="49495A"/>
                  </a:solidFill>
                  <a:latin typeface="Alexandria Light" pitchFamily="34" charset="0"/>
                  <a:ea typeface="Alexandria Light" pitchFamily="34" charset="-122"/>
                  <a:cs typeface="Alexandria Light" pitchFamily="34" charset="-120"/>
                </a:rPr>
                <a:t>01</a:t>
              </a:r>
              <a:endParaRPr lang="en-US" sz="1550" dirty="0"/>
            </a:p>
          </p:txBody>
        </p:sp>
        <p:pic>
          <p:nvPicPr>
            <p:cNvPr id="6" name="Image 1" descr="preencoded.png"/>
            <p:cNvPicPr>
              <a:picLocks noChangeAspect="1"/>
            </p:cNvPicPr>
            <p:nvPr/>
          </p:nvPicPr>
          <p:blipFill>
            <a:blip r:embed="rId4"/>
            <a:stretch>
              <a:fillRect/>
            </a:stretch>
          </p:blipFill>
          <p:spPr>
            <a:xfrm>
              <a:off x="6886575" y="3111937"/>
              <a:ext cx="6962656" cy="22860"/>
            </a:xfrm>
            <a:prstGeom prst="rect">
              <a:avLst/>
            </a:prstGeom>
          </p:spPr>
        </p:pic>
        <p:sp>
          <p:nvSpPr>
            <p:cNvPr id="7" name="Text 3"/>
            <p:cNvSpPr/>
            <p:nvPr/>
          </p:nvSpPr>
          <p:spPr>
            <a:xfrm>
              <a:off x="11384280" y="3256240"/>
              <a:ext cx="2464951" cy="308015"/>
            </a:xfrm>
            <a:prstGeom prst="rect">
              <a:avLst/>
            </a:prstGeom>
            <a:noFill/>
            <a:ln/>
          </p:spPr>
          <p:txBody>
            <a:bodyPr wrap="none" lIns="0" tIns="0" rIns="0" bIns="0" rtlCol="0" anchor="t"/>
            <a:lstStyle/>
            <a:p>
              <a:pPr marL="0" indent="0" algn="r" rtl="1">
                <a:lnSpc>
                  <a:spcPts val="2400"/>
                </a:lnSpc>
                <a:buNone/>
              </a:pPr>
              <a:r>
                <a:rPr lang="en-US" sz="1900" dirty="0">
                  <a:solidFill>
                    <a:srgbClr val="49495A"/>
                  </a:solidFill>
                  <a:latin typeface="Alexandria" pitchFamily="34" charset="0"/>
                  <a:ea typeface="Alexandria" pitchFamily="34" charset="-122"/>
                  <a:cs typeface="Alexandria" pitchFamily="34" charset="-120"/>
                </a:rPr>
                <a:t>تحليل الفجوات</a:t>
              </a:r>
              <a:endParaRPr lang="en-US" sz="1900" dirty="0"/>
            </a:p>
          </p:txBody>
        </p:sp>
        <p:sp>
          <p:nvSpPr>
            <p:cNvPr id="9" name="Text 4"/>
            <p:cNvSpPr/>
            <p:nvPr/>
          </p:nvSpPr>
          <p:spPr>
            <a:xfrm>
              <a:off x="6886575" y="3761423"/>
              <a:ext cx="6962656" cy="315397"/>
            </a:xfrm>
            <a:prstGeom prst="rect">
              <a:avLst/>
            </a:prstGeom>
            <a:noFill/>
            <a:ln/>
          </p:spPr>
          <p:txBody>
            <a:bodyPr wrap="none" lIns="0" tIns="0" rIns="0" bIns="0" rtlCol="0" anchor="t"/>
            <a:lstStyle/>
            <a:p>
              <a:pPr marL="0" indent="0" algn="r" rtl="1">
                <a:lnSpc>
                  <a:spcPts val="2450"/>
                </a:lnSpc>
                <a:buNone/>
              </a:pPr>
              <a:r>
                <a:rPr lang="en-US" sz="1550" dirty="0">
                  <a:solidFill>
                    <a:srgbClr val="49495A"/>
                  </a:solidFill>
                  <a:latin typeface="Alexandria" pitchFamily="34" charset="0"/>
                  <a:ea typeface="Alexandria" pitchFamily="34" charset="-122"/>
                  <a:cs typeface="Alexandria" pitchFamily="34" charset="-120"/>
                </a:rPr>
                <a:t>الذكاء الاصطناعي يحدد نقاط الضعف في المهارات</a:t>
              </a:r>
              <a:endParaRPr lang="en-US" sz="1550" dirty="0"/>
            </a:p>
          </p:txBody>
        </p:sp>
        <p:sp>
          <p:nvSpPr>
            <p:cNvPr id="10" name="Text 5"/>
            <p:cNvSpPr/>
            <p:nvPr/>
          </p:nvSpPr>
          <p:spPr>
            <a:xfrm>
              <a:off x="13652063" y="4421862"/>
              <a:ext cx="197168" cy="246459"/>
            </a:xfrm>
            <a:prstGeom prst="rect">
              <a:avLst/>
            </a:prstGeom>
            <a:noFill/>
            <a:ln/>
          </p:spPr>
          <p:txBody>
            <a:bodyPr wrap="none" lIns="0" tIns="0" rIns="0" bIns="0" rtlCol="0" anchor="t"/>
            <a:lstStyle/>
            <a:p>
              <a:pPr marL="0" indent="0" algn="l" rtl="1">
                <a:lnSpc>
                  <a:spcPts val="2450"/>
                </a:lnSpc>
                <a:buNone/>
              </a:pPr>
              <a:r>
                <a:rPr lang="en-US" sz="1550" dirty="0">
                  <a:solidFill>
                    <a:srgbClr val="49495A"/>
                  </a:solidFill>
                  <a:latin typeface="Alexandria Light" pitchFamily="34" charset="0"/>
                  <a:ea typeface="Alexandria Light" pitchFamily="34" charset="-122"/>
                  <a:cs typeface="Alexandria Light" pitchFamily="34" charset="-120"/>
                </a:rPr>
                <a:t>02</a:t>
              </a:r>
              <a:endParaRPr lang="en-US" sz="1550" dirty="0"/>
            </a:p>
          </p:txBody>
        </p:sp>
        <p:pic>
          <p:nvPicPr>
            <p:cNvPr id="11" name="Image 2" descr="preencoded.png"/>
            <p:cNvPicPr>
              <a:picLocks noChangeAspect="1"/>
            </p:cNvPicPr>
            <p:nvPr/>
          </p:nvPicPr>
          <p:blipFill>
            <a:blip r:embed="rId4"/>
            <a:stretch>
              <a:fillRect/>
            </a:stretch>
          </p:blipFill>
          <p:spPr>
            <a:xfrm>
              <a:off x="6886575" y="4712613"/>
              <a:ext cx="6962656" cy="22860"/>
            </a:xfrm>
            <a:prstGeom prst="rect">
              <a:avLst/>
            </a:prstGeom>
          </p:spPr>
        </p:pic>
        <p:sp>
          <p:nvSpPr>
            <p:cNvPr id="12" name="Text 6"/>
            <p:cNvSpPr/>
            <p:nvPr/>
          </p:nvSpPr>
          <p:spPr>
            <a:xfrm>
              <a:off x="11384280" y="4878467"/>
              <a:ext cx="2464951" cy="308015"/>
            </a:xfrm>
            <a:prstGeom prst="rect">
              <a:avLst/>
            </a:prstGeom>
            <a:noFill/>
            <a:ln/>
          </p:spPr>
          <p:txBody>
            <a:bodyPr wrap="none" lIns="0" tIns="0" rIns="0" bIns="0" rtlCol="0" anchor="t"/>
            <a:lstStyle/>
            <a:p>
              <a:pPr marL="0" indent="0" algn="r" rtl="1">
                <a:lnSpc>
                  <a:spcPts val="2400"/>
                </a:lnSpc>
                <a:buNone/>
              </a:pPr>
              <a:r>
                <a:rPr lang="en-US" sz="1900" dirty="0">
                  <a:solidFill>
                    <a:srgbClr val="49495A"/>
                  </a:solidFill>
                  <a:latin typeface="Alexandria" pitchFamily="34" charset="0"/>
                  <a:ea typeface="Alexandria" pitchFamily="34" charset="-122"/>
                  <a:cs typeface="Alexandria" pitchFamily="34" charset="-120"/>
                </a:rPr>
                <a:t>المحتوى المخصص</a:t>
              </a:r>
              <a:endParaRPr lang="en-US" sz="1900" dirty="0"/>
            </a:p>
          </p:txBody>
        </p:sp>
        <p:sp>
          <p:nvSpPr>
            <p:cNvPr id="13" name="Text 7"/>
            <p:cNvSpPr/>
            <p:nvPr/>
          </p:nvSpPr>
          <p:spPr>
            <a:xfrm>
              <a:off x="6886575" y="5383649"/>
              <a:ext cx="6962656" cy="315397"/>
            </a:xfrm>
            <a:prstGeom prst="rect">
              <a:avLst/>
            </a:prstGeom>
            <a:noFill/>
            <a:ln/>
          </p:spPr>
          <p:txBody>
            <a:bodyPr wrap="none" lIns="0" tIns="0" rIns="0" bIns="0" rtlCol="0" anchor="t"/>
            <a:lstStyle/>
            <a:p>
              <a:pPr marL="0" indent="0" algn="r" rtl="1">
                <a:lnSpc>
                  <a:spcPts val="2450"/>
                </a:lnSpc>
                <a:buNone/>
              </a:pPr>
              <a:r>
                <a:rPr lang="en-US" sz="1550" dirty="0">
                  <a:solidFill>
                    <a:srgbClr val="49495A"/>
                  </a:solidFill>
                  <a:latin typeface="Alexandria" pitchFamily="34" charset="0"/>
                  <a:ea typeface="Alexandria" pitchFamily="34" charset="-122"/>
                  <a:cs typeface="Alexandria" pitchFamily="34" charset="-120"/>
                </a:rPr>
                <a:t>اقتراح برامج تدريبية فردية لكل موظف</a:t>
              </a:r>
              <a:endParaRPr lang="en-US" sz="1550" dirty="0"/>
            </a:p>
          </p:txBody>
        </p:sp>
        <p:sp>
          <p:nvSpPr>
            <p:cNvPr id="14" name="Text 8"/>
            <p:cNvSpPr/>
            <p:nvPr/>
          </p:nvSpPr>
          <p:spPr>
            <a:xfrm>
              <a:off x="13652063" y="6044089"/>
              <a:ext cx="197168" cy="246459"/>
            </a:xfrm>
            <a:prstGeom prst="rect">
              <a:avLst/>
            </a:prstGeom>
            <a:noFill/>
            <a:ln/>
          </p:spPr>
          <p:txBody>
            <a:bodyPr wrap="none" lIns="0" tIns="0" rIns="0" bIns="0" rtlCol="0" anchor="t"/>
            <a:lstStyle/>
            <a:p>
              <a:pPr marL="0" indent="0" algn="l" rtl="1">
                <a:lnSpc>
                  <a:spcPts val="2450"/>
                </a:lnSpc>
                <a:buNone/>
              </a:pPr>
              <a:r>
                <a:rPr lang="en-US" sz="1550" dirty="0">
                  <a:solidFill>
                    <a:srgbClr val="49495A"/>
                  </a:solidFill>
                  <a:latin typeface="Alexandria Light" pitchFamily="34" charset="0"/>
                  <a:ea typeface="Alexandria Light" pitchFamily="34" charset="-122"/>
                  <a:cs typeface="Alexandria Light" pitchFamily="34" charset="-120"/>
                </a:rPr>
                <a:t>03</a:t>
              </a:r>
              <a:endParaRPr lang="en-US" sz="1550" dirty="0"/>
            </a:p>
          </p:txBody>
        </p:sp>
        <p:pic>
          <p:nvPicPr>
            <p:cNvPr id="15" name="Image 3" descr="preencoded.png"/>
            <p:cNvPicPr>
              <a:picLocks noChangeAspect="1"/>
            </p:cNvPicPr>
            <p:nvPr/>
          </p:nvPicPr>
          <p:blipFill>
            <a:blip r:embed="rId4"/>
            <a:stretch>
              <a:fillRect/>
            </a:stretch>
          </p:blipFill>
          <p:spPr>
            <a:xfrm>
              <a:off x="6886575" y="6315194"/>
              <a:ext cx="6962656" cy="22860"/>
            </a:xfrm>
            <a:prstGeom prst="rect">
              <a:avLst/>
            </a:prstGeom>
          </p:spPr>
        </p:pic>
        <p:sp>
          <p:nvSpPr>
            <p:cNvPr id="16" name="Text 9"/>
            <p:cNvSpPr/>
            <p:nvPr/>
          </p:nvSpPr>
          <p:spPr>
            <a:xfrm>
              <a:off x="11384280" y="6500693"/>
              <a:ext cx="2464951" cy="308015"/>
            </a:xfrm>
            <a:prstGeom prst="rect">
              <a:avLst/>
            </a:prstGeom>
            <a:noFill/>
            <a:ln/>
          </p:spPr>
          <p:txBody>
            <a:bodyPr wrap="none" lIns="0" tIns="0" rIns="0" bIns="0" rtlCol="0" anchor="t"/>
            <a:lstStyle/>
            <a:p>
              <a:pPr marL="0" indent="0" algn="r" rtl="1">
                <a:lnSpc>
                  <a:spcPts val="2400"/>
                </a:lnSpc>
                <a:buNone/>
              </a:pPr>
              <a:r>
                <a:rPr lang="en-US" sz="1900" dirty="0">
                  <a:solidFill>
                    <a:srgbClr val="49495A"/>
                  </a:solidFill>
                  <a:latin typeface="Alexandria" pitchFamily="34" charset="0"/>
                  <a:ea typeface="Alexandria" pitchFamily="34" charset="-122"/>
                  <a:cs typeface="Alexandria" pitchFamily="34" charset="-120"/>
                </a:rPr>
                <a:t>التكامل التشغيلي</a:t>
              </a:r>
              <a:endParaRPr lang="en-US" sz="1900" dirty="0"/>
            </a:p>
          </p:txBody>
        </p:sp>
        <p:sp>
          <p:nvSpPr>
            <p:cNvPr id="18" name="Text 10"/>
            <p:cNvSpPr/>
            <p:nvPr/>
          </p:nvSpPr>
          <p:spPr>
            <a:xfrm>
              <a:off x="6886575" y="7005876"/>
              <a:ext cx="6962656" cy="315397"/>
            </a:xfrm>
            <a:prstGeom prst="rect">
              <a:avLst/>
            </a:prstGeom>
            <a:noFill/>
            <a:ln/>
          </p:spPr>
          <p:txBody>
            <a:bodyPr wrap="none" lIns="0" tIns="0" rIns="0" bIns="0" rtlCol="0" anchor="t"/>
            <a:lstStyle/>
            <a:p>
              <a:pPr marL="0" indent="0" algn="r" rtl="1">
                <a:lnSpc>
                  <a:spcPts val="2450"/>
                </a:lnSpc>
                <a:buNone/>
              </a:pPr>
              <a:r>
                <a:rPr lang="en-US" sz="1550" dirty="0">
                  <a:solidFill>
                    <a:srgbClr val="49495A"/>
                  </a:solidFill>
                  <a:latin typeface="Alexandria" pitchFamily="34" charset="0"/>
                  <a:ea typeface="Alexandria" pitchFamily="34" charset="-122"/>
                  <a:cs typeface="Alexandria" pitchFamily="34" charset="-120"/>
                </a:rPr>
                <a:t>التعلم داخل مجرى العمل مباشرة</a:t>
              </a:r>
              <a:endParaRPr lang="en-US" sz="1550" dirty="0"/>
            </a:p>
          </p:txBody>
        </p:sp>
      </p:grpSp>
    </p:spTree>
    <p:extLst>
      <p:ext uri="{BB962C8B-B14F-4D97-AF65-F5344CB8AC3E}">
        <p14:creationId xmlns:p14="http://schemas.microsoft.com/office/powerpoint/2010/main" val="2674422500"/>
      </p:ext>
    </p:extLst>
  </p:cSld>
  <p:clrMapOvr>
    <a:masterClrMapping/>
  </p:clrMapOvr>
  <p:transition spd="slow">
    <p:comb/>
  </p:transition>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48BB432-E4B4-8A00-20DF-6D4419B94B83}"/>
            </a:ext>
          </a:extLst>
        </p:cNvPr>
        <p:cNvGrpSpPr/>
        <p:nvPr/>
      </p:nvGrpSpPr>
      <p:grpSpPr>
        <a:xfrm>
          <a:off x="0" y="0"/>
          <a:ext cx="0" cy="0"/>
          <a:chOff x="0" y="0"/>
          <a:chExt cx="0" cy="0"/>
        </a:xfrm>
      </p:grpSpPr>
      <p:sp>
        <p:nvSpPr>
          <p:cNvPr id="29" name="Rectangle 28">
            <a:extLst>
              <a:ext uri="{FF2B5EF4-FFF2-40B4-BE49-F238E27FC236}">
                <a16:creationId xmlns:a16="http://schemas.microsoft.com/office/drawing/2014/main" id="{680F6D5C-FC9B-F142-C33A-CA5817CF2424}"/>
              </a:ext>
            </a:extLst>
          </p:cNvPr>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8" name="Graphic 21">
            <a:extLst>
              <a:ext uri="{FF2B5EF4-FFF2-40B4-BE49-F238E27FC236}">
                <a16:creationId xmlns:a16="http://schemas.microsoft.com/office/drawing/2014/main" id="{07F12A1F-C1BB-BAD7-4F03-7628F2339F15}"/>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grpSp>
        <p:nvGrpSpPr>
          <p:cNvPr id="15" name="Group 14">
            <a:extLst>
              <a:ext uri="{FF2B5EF4-FFF2-40B4-BE49-F238E27FC236}">
                <a16:creationId xmlns:a16="http://schemas.microsoft.com/office/drawing/2014/main" id="{BE5A7967-57E5-7120-1C94-2C4FFCCD1384}"/>
              </a:ext>
            </a:extLst>
          </p:cNvPr>
          <p:cNvGrpSpPr/>
          <p:nvPr/>
        </p:nvGrpSpPr>
        <p:grpSpPr>
          <a:xfrm>
            <a:off x="490654" y="1059367"/>
            <a:ext cx="11520915" cy="5124026"/>
            <a:chOff x="441336" y="2046089"/>
            <a:chExt cx="13395275" cy="4137303"/>
          </a:xfrm>
        </p:grpSpPr>
        <p:sp>
          <p:nvSpPr>
            <p:cNvPr id="2" name="Text 0"/>
            <p:cNvSpPr/>
            <p:nvPr/>
          </p:nvSpPr>
          <p:spPr>
            <a:xfrm>
              <a:off x="8874800" y="2046089"/>
              <a:ext cx="4961811" cy="620078"/>
            </a:xfrm>
            <a:prstGeom prst="rect">
              <a:avLst/>
            </a:prstGeom>
            <a:noFill/>
            <a:ln/>
          </p:spPr>
          <p:txBody>
            <a:bodyPr wrap="none" lIns="0" tIns="0" rIns="0" bIns="0" rtlCol="0" anchor="t"/>
            <a:lstStyle/>
            <a:p>
              <a:pPr marL="0" indent="0" algn="r" rtl="1">
                <a:lnSpc>
                  <a:spcPts val="4850"/>
                </a:lnSpc>
                <a:buNone/>
              </a:pPr>
              <a:r>
                <a:rPr lang="en-US" sz="3900" dirty="0">
                  <a:solidFill>
                    <a:srgbClr val="403CCF"/>
                  </a:solidFill>
                  <a:latin typeface="Alexandria" pitchFamily="34" charset="0"/>
                  <a:ea typeface="Alexandria" pitchFamily="34" charset="-122"/>
                  <a:cs typeface="Alexandria" pitchFamily="34" charset="-120"/>
                </a:rPr>
                <a:t>التوصيات الختامية</a:t>
              </a:r>
              <a:endParaRPr lang="en-US" sz="3900" dirty="0"/>
            </a:p>
          </p:txBody>
        </p:sp>
        <p:sp>
          <p:nvSpPr>
            <p:cNvPr id="3" name="Shape 1"/>
            <p:cNvSpPr/>
            <p:nvPr/>
          </p:nvSpPr>
          <p:spPr>
            <a:xfrm>
              <a:off x="7414379" y="3063002"/>
              <a:ext cx="6422231" cy="1461016"/>
            </a:xfrm>
            <a:prstGeom prst="roundRect">
              <a:avLst>
                <a:gd name="adj" fmla="val 2038"/>
              </a:avLst>
            </a:prstGeom>
            <a:solidFill>
              <a:srgbClr val="403CCF"/>
            </a:solidFill>
            <a:ln/>
          </p:spPr>
          <p:txBody>
            <a:bodyPr/>
            <a:lstStyle/>
            <a:p>
              <a:endParaRPr lang="en-US"/>
            </a:p>
          </p:txBody>
        </p:sp>
        <p:sp>
          <p:nvSpPr>
            <p:cNvPr id="4" name="Text 2"/>
            <p:cNvSpPr/>
            <p:nvPr/>
          </p:nvSpPr>
          <p:spPr>
            <a:xfrm>
              <a:off x="11157347" y="3261360"/>
              <a:ext cx="2480905" cy="310158"/>
            </a:xfrm>
            <a:prstGeom prst="rect">
              <a:avLst/>
            </a:prstGeom>
            <a:noFill/>
            <a:ln/>
          </p:spPr>
          <p:txBody>
            <a:bodyPr wrap="none" lIns="0" tIns="0" rIns="0" bIns="0" rtlCol="0" anchor="t"/>
            <a:lstStyle/>
            <a:p>
              <a:pPr marL="0" indent="0" algn="r" rtl="1">
                <a:lnSpc>
                  <a:spcPts val="2400"/>
                </a:lnSpc>
                <a:buNone/>
              </a:pPr>
              <a:r>
                <a:rPr lang="en-US" sz="1950" dirty="0">
                  <a:solidFill>
                    <a:srgbClr val="FFFFFF"/>
                  </a:solidFill>
                  <a:latin typeface="Alexandria" pitchFamily="34" charset="0"/>
                  <a:ea typeface="Alexandria" pitchFamily="34" charset="-122"/>
                  <a:cs typeface="Alexandria" pitchFamily="34" charset="-120"/>
                </a:rPr>
                <a:t>التعلم المستمر</a:t>
              </a:r>
              <a:endParaRPr lang="en-US" sz="1950" dirty="0"/>
            </a:p>
          </p:txBody>
        </p:sp>
        <p:sp>
          <p:nvSpPr>
            <p:cNvPr id="5" name="Text 3"/>
            <p:cNvSpPr/>
            <p:nvPr/>
          </p:nvSpPr>
          <p:spPr>
            <a:xfrm>
              <a:off x="7612737" y="3690580"/>
              <a:ext cx="6025515" cy="635079"/>
            </a:xfrm>
            <a:prstGeom prst="rect">
              <a:avLst/>
            </a:prstGeom>
            <a:noFill/>
            <a:ln/>
          </p:spPr>
          <p:txBody>
            <a:bodyPr wrap="square" lIns="0" tIns="0" rIns="0" bIns="0" rtlCol="0" anchor="t"/>
            <a:lstStyle/>
            <a:p>
              <a:pPr marL="0" indent="0" algn="r" rtl="1">
                <a:lnSpc>
                  <a:spcPts val="2500"/>
                </a:lnSpc>
                <a:buNone/>
              </a:pPr>
              <a:r>
                <a:rPr lang="en-US" sz="1550" dirty="0">
                  <a:solidFill>
                    <a:srgbClr val="FFFFFF"/>
                  </a:solidFill>
                  <a:latin typeface="Alexandria" pitchFamily="34" charset="0"/>
                  <a:ea typeface="Alexandria" pitchFamily="34" charset="-122"/>
                  <a:cs typeface="Alexandria" pitchFamily="34" charset="-120"/>
                </a:rPr>
                <a:t>الاستمرار في دراسة وتطبيق النماذج والنظريات الحديثة في الاتصال التنظيمي</a:t>
              </a:r>
              <a:endParaRPr lang="en-US" sz="1550" dirty="0"/>
            </a:p>
          </p:txBody>
        </p:sp>
        <p:sp>
          <p:nvSpPr>
            <p:cNvPr id="6" name="Shape 4"/>
            <p:cNvSpPr/>
            <p:nvPr/>
          </p:nvSpPr>
          <p:spPr>
            <a:xfrm>
              <a:off x="441336" y="3063002"/>
              <a:ext cx="6774685" cy="1461016"/>
            </a:xfrm>
            <a:prstGeom prst="roundRect">
              <a:avLst>
                <a:gd name="adj" fmla="val 2038"/>
              </a:avLst>
            </a:prstGeom>
            <a:solidFill>
              <a:srgbClr val="403CCF"/>
            </a:solidFill>
            <a:ln/>
          </p:spPr>
          <p:txBody>
            <a:bodyPr/>
            <a:lstStyle/>
            <a:p>
              <a:endParaRPr lang="en-US"/>
            </a:p>
          </p:txBody>
        </p:sp>
        <p:sp>
          <p:nvSpPr>
            <p:cNvPr id="7" name="Text 5"/>
            <p:cNvSpPr/>
            <p:nvPr/>
          </p:nvSpPr>
          <p:spPr>
            <a:xfrm>
              <a:off x="4536758" y="3261360"/>
              <a:ext cx="2480905" cy="310158"/>
            </a:xfrm>
            <a:prstGeom prst="rect">
              <a:avLst/>
            </a:prstGeom>
            <a:noFill/>
            <a:ln/>
          </p:spPr>
          <p:txBody>
            <a:bodyPr wrap="none" lIns="0" tIns="0" rIns="0" bIns="0" rtlCol="0" anchor="t"/>
            <a:lstStyle/>
            <a:p>
              <a:pPr marL="0" indent="0" algn="r" rtl="1">
                <a:lnSpc>
                  <a:spcPts val="2400"/>
                </a:lnSpc>
                <a:buNone/>
              </a:pPr>
              <a:r>
                <a:rPr lang="en-US" sz="1950" dirty="0">
                  <a:solidFill>
                    <a:srgbClr val="FFFFFF"/>
                  </a:solidFill>
                  <a:latin typeface="Alexandria" pitchFamily="34" charset="0"/>
                  <a:ea typeface="Alexandria" pitchFamily="34" charset="-122"/>
                  <a:cs typeface="Alexandria" pitchFamily="34" charset="-120"/>
                </a:rPr>
                <a:t>التكيف والمرونة</a:t>
              </a:r>
              <a:endParaRPr lang="en-US" sz="1950" dirty="0"/>
            </a:p>
          </p:txBody>
        </p:sp>
        <p:sp>
          <p:nvSpPr>
            <p:cNvPr id="9" name="Text 6"/>
            <p:cNvSpPr/>
            <p:nvPr/>
          </p:nvSpPr>
          <p:spPr>
            <a:xfrm>
              <a:off x="992148" y="3690580"/>
              <a:ext cx="6025515" cy="317540"/>
            </a:xfrm>
            <a:prstGeom prst="rect">
              <a:avLst/>
            </a:prstGeom>
            <a:noFill/>
            <a:ln/>
          </p:spPr>
          <p:txBody>
            <a:bodyPr wrap="none" lIns="0" tIns="0" rIns="0" bIns="0" rtlCol="0" anchor="t"/>
            <a:lstStyle/>
            <a:p>
              <a:pPr marL="0" indent="0" algn="r" rtl="1">
                <a:lnSpc>
                  <a:spcPts val="2500"/>
                </a:lnSpc>
                <a:buNone/>
              </a:pPr>
              <a:r>
                <a:rPr lang="en-US" sz="1550" dirty="0">
                  <a:solidFill>
                    <a:srgbClr val="FFFFFF"/>
                  </a:solidFill>
                  <a:latin typeface="Alexandria" pitchFamily="34" charset="0"/>
                  <a:ea typeface="Alexandria" pitchFamily="34" charset="-122"/>
                  <a:cs typeface="Alexandria" pitchFamily="34" charset="-120"/>
                </a:rPr>
                <a:t>القدرة على التكيف مع التغيرات والتحديات الجديدة في بيئة العمل</a:t>
              </a:r>
              <a:endParaRPr lang="en-US" sz="1550" dirty="0"/>
            </a:p>
          </p:txBody>
        </p:sp>
        <p:sp>
          <p:nvSpPr>
            <p:cNvPr id="10" name="Shape 7"/>
            <p:cNvSpPr/>
            <p:nvPr/>
          </p:nvSpPr>
          <p:spPr>
            <a:xfrm>
              <a:off x="7414379" y="4722376"/>
              <a:ext cx="6422231" cy="1461016"/>
            </a:xfrm>
            <a:prstGeom prst="roundRect">
              <a:avLst>
                <a:gd name="adj" fmla="val 2038"/>
              </a:avLst>
            </a:prstGeom>
            <a:solidFill>
              <a:srgbClr val="403CCF"/>
            </a:solidFill>
            <a:ln/>
          </p:spPr>
          <p:txBody>
            <a:bodyPr/>
            <a:lstStyle/>
            <a:p>
              <a:endParaRPr lang="en-US"/>
            </a:p>
          </p:txBody>
        </p:sp>
        <p:sp>
          <p:nvSpPr>
            <p:cNvPr id="11" name="Text 8"/>
            <p:cNvSpPr/>
            <p:nvPr/>
          </p:nvSpPr>
          <p:spPr>
            <a:xfrm>
              <a:off x="11157347" y="4920734"/>
              <a:ext cx="2480905" cy="310158"/>
            </a:xfrm>
            <a:prstGeom prst="rect">
              <a:avLst/>
            </a:prstGeom>
            <a:noFill/>
            <a:ln/>
          </p:spPr>
          <p:txBody>
            <a:bodyPr wrap="none" lIns="0" tIns="0" rIns="0" bIns="0" rtlCol="0" anchor="t"/>
            <a:lstStyle/>
            <a:p>
              <a:pPr marL="0" indent="0" algn="r" rtl="1">
                <a:lnSpc>
                  <a:spcPts val="2400"/>
                </a:lnSpc>
                <a:buNone/>
              </a:pPr>
              <a:r>
                <a:rPr lang="en-US" sz="1950" dirty="0">
                  <a:solidFill>
                    <a:srgbClr val="FFFFFF"/>
                  </a:solidFill>
                  <a:latin typeface="Alexandria" pitchFamily="34" charset="0"/>
                  <a:ea typeface="Alexandria" pitchFamily="34" charset="-122"/>
                  <a:cs typeface="Alexandria" pitchFamily="34" charset="-120"/>
                </a:rPr>
                <a:t>الاستثمار في التدريب</a:t>
              </a:r>
              <a:endParaRPr lang="en-US" sz="1950" dirty="0"/>
            </a:p>
          </p:txBody>
        </p:sp>
        <p:sp>
          <p:nvSpPr>
            <p:cNvPr id="12" name="Text 9"/>
            <p:cNvSpPr/>
            <p:nvPr/>
          </p:nvSpPr>
          <p:spPr>
            <a:xfrm>
              <a:off x="7612737" y="5349954"/>
              <a:ext cx="6025515" cy="635079"/>
            </a:xfrm>
            <a:prstGeom prst="rect">
              <a:avLst/>
            </a:prstGeom>
            <a:noFill/>
            <a:ln/>
          </p:spPr>
          <p:txBody>
            <a:bodyPr wrap="square" lIns="0" tIns="0" rIns="0" bIns="0" rtlCol="0" anchor="t"/>
            <a:lstStyle/>
            <a:p>
              <a:pPr marL="0" indent="0" algn="r" rtl="1">
                <a:lnSpc>
                  <a:spcPts val="2500"/>
                </a:lnSpc>
                <a:buNone/>
              </a:pPr>
              <a:r>
                <a:rPr lang="en-US" sz="1550" dirty="0">
                  <a:solidFill>
                    <a:srgbClr val="FFFFFF"/>
                  </a:solidFill>
                  <a:latin typeface="Alexandria" pitchFamily="34" charset="0"/>
                  <a:ea typeface="Alexandria" pitchFamily="34" charset="-122"/>
                  <a:cs typeface="Alexandria" pitchFamily="34" charset="-120"/>
                </a:rPr>
                <a:t>توفير برامج تدريبية مستمرة لتطوير مهارات الاتصال لدى جميع المستويات</a:t>
              </a:r>
              <a:endParaRPr lang="en-US" sz="1550" dirty="0"/>
            </a:p>
          </p:txBody>
        </p:sp>
        <p:sp>
          <p:nvSpPr>
            <p:cNvPr id="13" name="Shape 10"/>
            <p:cNvSpPr/>
            <p:nvPr/>
          </p:nvSpPr>
          <p:spPr>
            <a:xfrm>
              <a:off x="441336" y="4722376"/>
              <a:ext cx="6774685" cy="1461016"/>
            </a:xfrm>
            <a:prstGeom prst="roundRect">
              <a:avLst>
                <a:gd name="adj" fmla="val 2038"/>
              </a:avLst>
            </a:prstGeom>
            <a:solidFill>
              <a:srgbClr val="403CCF"/>
            </a:solidFill>
            <a:ln/>
          </p:spPr>
          <p:txBody>
            <a:bodyPr/>
            <a:lstStyle/>
            <a:p>
              <a:endParaRPr lang="en-US"/>
            </a:p>
          </p:txBody>
        </p:sp>
        <p:sp>
          <p:nvSpPr>
            <p:cNvPr id="14" name="Text 11"/>
            <p:cNvSpPr/>
            <p:nvPr/>
          </p:nvSpPr>
          <p:spPr>
            <a:xfrm>
              <a:off x="4536758" y="4920734"/>
              <a:ext cx="2480905" cy="310158"/>
            </a:xfrm>
            <a:prstGeom prst="rect">
              <a:avLst/>
            </a:prstGeom>
            <a:noFill/>
            <a:ln/>
          </p:spPr>
          <p:txBody>
            <a:bodyPr wrap="none" lIns="0" tIns="0" rIns="0" bIns="0" rtlCol="0" anchor="t"/>
            <a:lstStyle/>
            <a:p>
              <a:pPr marL="0" indent="0" algn="r" rtl="1">
                <a:lnSpc>
                  <a:spcPts val="2400"/>
                </a:lnSpc>
                <a:buNone/>
              </a:pPr>
              <a:r>
                <a:rPr lang="en-US" sz="1950" dirty="0">
                  <a:solidFill>
                    <a:srgbClr val="FFFFFF"/>
                  </a:solidFill>
                  <a:latin typeface="Alexandria" pitchFamily="34" charset="0"/>
                  <a:ea typeface="Alexandria" pitchFamily="34" charset="-122"/>
                  <a:cs typeface="Alexandria" pitchFamily="34" charset="-120"/>
                </a:rPr>
                <a:t>التقييم المنتظم</a:t>
              </a:r>
              <a:endParaRPr lang="en-US" sz="1950" dirty="0"/>
            </a:p>
          </p:txBody>
        </p:sp>
        <p:sp>
          <p:nvSpPr>
            <p:cNvPr id="16" name="Text 12"/>
            <p:cNvSpPr/>
            <p:nvPr/>
          </p:nvSpPr>
          <p:spPr>
            <a:xfrm>
              <a:off x="992148" y="5349954"/>
              <a:ext cx="6025515" cy="635079"/>
            </a:xfrm>
            <a:prstGeom prst="rect">
              <a:avLst/>
            </a:prstGeom>
            <a:noFill/>
            <a:ln/>
          </p:spPr>
          <p:txBody>
            <a:bodyPr wrap="square" lIns="0" tIns="0" rIns="0" bIns="0" rtlCol="0" anchor="t"/>
            <a:lstStyle/>
            <a:p>
              <a:pPr marL="0" indent="0" algn="r" rtl="1">
                <a:lnSpc>
                  <a:spcPts val="2500"/>
                </a:lnSpc>
                <a:buNone/>
              </a:pPr>
              <a:r>
                <a:rPr lang="en-US" sz="1550" dirty="0">
                  <a:solidFill>
                    <a:srgbClr val="FFFFFF"/>
                  </a:solidFill>
                  <a:latin typeface="Alexandria" pitchFamily="34" charset="0"/>
                  <a:ea typeface="Alexandria" pitchFamily="34" charset="-122"/>
                  <a:cs typeface="Alexandria" pitchFamily="34" charset="-120"/>
                </a:rPr>
                <a:t>إجراء تقييمات دورية لفاعلية الاتصال واتخاذ الإجراءات التصحيحية اللازمة</a:t>
              </a:r>
              <a:endParaRPr lang="en-US" sz="1550" dirty="0"/>
            </a:p>
          </p:txBody>
        </p:sp>
      </p:grpSp>
    </p:spTree>
    <p:extLst>
      <p:ext uri="{BB962C8B-B14F-4D97-AF65-F5344CB8AC3E}">
        <p14:creationId xmlns:p14="http://schemas.microsoft.com/office/powerpoint/2010/main" val="587190936"/>
      </p:ext>
    </p:extLst>
  </p:cSld>
  <p:clrMapOvr>
    <a:masterClrMapping/>
  </p:clrMapOvr>
  <p:transition spd="slow">
    <p:comb/>
  </p:transition>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p:cNvPicPr>
            <a:picLocks noChangeAspect="1"/>
          </p:cNvPicPr>
          <p:nvPr/>
        </p:nvPicPr>
        <p:blipFill>
          <a:blip r:embed="rId2" cstate="print">
            <a:grayscl/>
            <a:extLst>
              <a:ext uri="{28A0092B-C50C-407E-A947-70E740481C1C}">
                <a14:useLocalDpi xmlns:a14="http://schemas.microsoft.com/office/drawing/2010/main" val="0"/>
              </a:ext>
            </a:extLst>
          </a:blip>
          <a:stretch>
            <a:fillRect/>
          </a:stretch>
        </p:blipFill>
        <p:spPr>
          <a:xfrm>
            <a:off x="0" y="7112"/>
            <a:ext cx="12192000" cy="6843776"/>
          </a:xfrm>
          <a:prstGeom prst="rect">
            <a:avLst/>
          </a:prstGeom>
        </p:spPr>
      </p:pic>
      <p:sp>
        <p:nvSpPr>
          <p:cNvPr id="2" name="Right Triangle 1"/>
          <p:cNvSpPr/>
          <p:nvPr/>
        </p:nvSpPr>
        <p:spPr>
          <a:xfrm flipH="1">
            <a:off x="6512645" y="3153102"/>
            <a:ext cx="5679355" cy="3704899"/>
          </a:xfrm>
          <a:prstGeom prst="rtTriangle">
            <a:avLst/>
          </a:prstGeom>
          <a:solidFill>
            <a:srgbClr val="669BBC">
              <a:alpha val="76863"/>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10" name="TextBox 9"/>
          <p:cNvSpPr txBox="1"/>
          <p:nvPr/>
        </p:nvSpPr>
        <p:spPr>
          <a:xfrm>
            <a:off x="582006" y="5707075"/>
            <a:ext cx="4524565" cy="923330"/>
          </a:xfrm>
          <a:prstGeom prst="rect">
            <a:avLst/>
          </a:prstGeom>
          <a:noFill/>
        </p:spPr>
        <p:txBody>
          <a:bodyPr wrap="square" rtlCol="0">
            <a:spAutoFit/>
          </a:bodyPr>
          <a:lstStyle/>
          <a:p>
            <a:r>
              <a:rPr lang="en-US" sz="5400" b="1" dirty="0">
                <a:solidFill>
                  <a:schemeClr val="bg1"/>
                </a:solidFill>
                <a:latin typeface="Times New Roman" panose="02020603050405020304" pitchFamily="18" charset="0"/>
                <a:cs typeface="Times New Roman" panose="02020603050405020304" pitchFamily="18" charset="0"/>
              </a:rPr>
              <a:t>Thank You</a:t>
            </a:r>
          </a:p>
        </p:txBody>
      </p:sp>
      <p:pic>
        <p:nvPicPr>
          <p:cNvPr id="13" name="Graphic 12"/>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9576180" y="6168740"/>
            <a:ext cx="2279266" cy="384052"/>
          </a:xfrm>
          <a:prstGeom prst="rect">
            <a:avLst/>
          </a:prstGeom>
        </p:spPr>
      </p:pic>
      <p:sp>
        <p:nvSpPr>
          <p:cNvPr id="14" name="Parallelogram 13"/>
          <p:cNvSpPr/>
          <p:nvPr/>
        </p:nvSpPr>
        <p:spPr>
          <a:xfrm rot="16200000" flipV="1">
            <a:off x="-2058944" y="4401414"/>
            <a:ext cx="3801492" cy="1097456"/>
          </a:xfrm>
          <a:custGeom>
            <a:avLst/>
            <a:gdLst>
              <a:gd name="connsiteX0" fmla="*/ 0 w 3826892"/>
              <a:gd name="connsiteY0" fmla="*/ 1097456 h 1097456"/>
              <a:gd name="connsiteX1" fmla="*/ 1102581 w 3826892"/>
              <a:gd name="connsiteY1" fmla="*/ 0 h 1097456"/>
              <a:gd name="connsiteX2" fmla="*/ 3826892 w 3826892"/>
              <a:gd name="connsiteY2" fmla="*/ 0 h 1097456"/>
              <a:gd name="connsiteX3" fmla="*/ 2724311 w 3826892"/>
              <a:gd name="connsiteY3" fmla="*/ 1097456 h 1097456"/>
              <a:gd name="connsiteX4" fmla="*/ 0 w 3826892"/>
              <a:gd name="connsiteY4" fmla="*/ 1097456 h 1097456"/>
              <a:gd name="connsiteX0-1" fmla="*/ 0 w 3801492"/>
              <a:gd name="connsiteY0-2" fmla="*/ 1097456 h 1097456"/>
              <a:gd name="connsiteX1-3" fmla="*/ 1102581 w 3801492"/>
              <a:gd name="connsiteY1-4" fmla="*/ 0 h 1097456"/>
              <a:gd name="connsiteX2-5" fmla="*/ 3801492 w 3801492"/>
              <a:gd name="connsiteY2-6" fmla="*/ 12700 h 1097456"/>
              <a:gd name="connsiteX3-7" fmla="*/ 2724311 w 3801492"/>
              <a:gd name="connsiteY3-8" fmla="*/ 1097456 h 1097456"/>
              <a:gd name="connsiteX4-9" fmla="*/ 0 w 3801492"/>
              <a:gd name="connsiteY4-10" fmla="*/ 1097456 h 1097456"/>
            </a:gdLst>
            <a:ahLst/>
            <a:cxnLst>
              <a:cxn ang="0">
                <a:pos x="connsiteX0-1" y="connsiteY0-2"/>
              </a:cxn>
              <a:cxn ang="0">
                <a:pos x="connsiteX1-3" y="connsiteY1-4"/>
              </a:cxn>
              <a:cxn ang="0">
                <a:pos x="connsiteX2-5" y="connsiteY2-6"/>
              </a:cxn>
              <a:cxn ang="0">
                <a:pos x="connsiteX3-7" y="connsiteY3-8"/>
              </a:cxn>
              <a:cxn ang="0">
                <a:pos x="connsiteX4-9" y="connsiteY4-10"/>
              </a:cxn>
            </a:cxnLst>
            <a:rect l="l" t="t" r="r" b="b"/>
            <a:pathLst>
              <a:path w="3801492" h="1097456">
                <a:moveTo>
                  <a:pt x="0" y="1097456"/>
                </a:moveTo>
                <a:lnTo>
                  <a:pt x="1102581" y="0"/>
                </a:lnTo>
                <a:lnTo>
                  <a:pt x="3801492" y="12700"/>
                </a:lnTo>
                <a:lnTo>
                  <a:pt x="2724311" y="1097456"/>
                </a:lnTo>
                <a:lnTo>
                  <a:pt x="0" y="1097456"/>
                </a:lnTo>
                <a:close/>
              </a:path>
            </a:pathLst>
          </a:cu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pic>
        <p:nvPicPr>
          <p:cNvPr id="22" name="Graphic 21"/>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425810" y="203200"/>
            <a:ext cx="2580006" cy="1204686"/>
          </a:xfrm>
          <a:prstGeom prst="rect">
            <a:avLst/>
          </a:prstGeom>
        </p:spPr>
      </p:pic>
    </p:spTree>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webextensions/_rels/taskpanes.xml.rels><?xml version="1.0" encoding="UTF-8" standalone="yes"?>
<Relationships xmlns="http://schemas.openxmlformats.org/package/2006/relationships"><Relationship Id="rId2" Type="http://schemas.microsoft.com/office/2011/relationships/webextension" Target="webextension2.xml"/><Relationship Id="rId1" Type="http://schemas.microsoft.com/office/2011/relationships/webextension" Target="webextension1.xml"/></Relationships>
</file>

<file path=ppt/webextensions/taskpanes.xml><?xml version="1.0" encoding="utf-8"?>
<wetp:taskpanes xmlns:wetp="http://schemas.microsoft.com/office/webextensions/taskpanes/2010/11">
  <wetp:taskpane dockstate="right" visibility="0" width="350" row="1">
    <wetp:webextensionref xmlns:r="http://schemas.openxmlformats.org/officeDocument/2006/relationships" r:id="rId1"/>
  </wetp:taskpane>
  <wetp:taskpane dockstate="right" visibility="0" width="350" row="2">
    <wetp:webextensionref xmlns:r="http://schemas.openxmlformats.org/officeDocument/2006/relationships" r:id="rId2"/>
  </wetp:taskpane>
</wetp:taskpanes>
</file>

<file path=ppt/webextensions/webextension1.xml><?xml version="1.0" encoding="utf-8"?>
<we:webextension xmlns:we="http://schemas.microsoft.com/office/webextensions/webextension/2010/11" id="{B2E46F4D-7E3D-44E1-A064-42B57DC6AD13}">
  <we:reference id="wa200005566" version="3.0.0.1" store="en-US" storeType="OMEX"/>
  <we:alternateReferences>
    <we:reference id="wa200005566" version="3.0.0.1" store="wa200005566" storeType="OMEX"/>
  </we:alternateReferences>
  <we:properties/>
  <we:bindings/>
  <we:snapshot xmlns:r="http://schemas.openxmlformats.org/officeDocument/2006/relationships"/>
</we:webextension>
</file>

<file path=ppt/webextensions/webextension2.xml><?xml version="1.0" encoding="utf-8"?>
<we:webextension xmlns:we="http://schemas.microsoft.com/office/webextensions/webextension/2010/11" id="{04FF8A13-B031-4934-8F93-7ACC506EE24F}">
  <we:reference id="wa104379997" version="3.0.0.0" store="en-US" storeType="OMEX"/>
  <we:alternateReferences>
    <we:reference id="wa104379997" version="3.0.0.0" store="wa104379997" storeType="OMEX"/>
  </we:alternateReferences>
  <we:properties/>
  <we:bindings/>
  <we:snapshot xmlns:r="http://schemas.openxmlformats.org/officeDocument/2006/relationships"/>
</we:webextension>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6A254F5D6A14094B8840E79896A2F150" ma:contentTypeVersion="15" ma:contentTypeDescription="Create a new document." ma:contentTypeScope="" ma:versionID="0dd3b3577002e131ae1bf612e8ff12b8">
  <xsd:schema xmlns:xsd="http://www.w3.org/2001/XMLSchema" xmlns:xs="http://www.w3.org/2001/XMLSchema" xmlns:p="http://schemas.microsoft.com/office/2006/metadata/properties" xmlns:ns2="d13aca44-ef33-4cf4-9980-7f0b00e6eeb9" xmlns:ns3="49100919-8a76-4266-be0c-7dc583902cb4" targetNamespace="http://schemas.microsoft.com/office/2006/metadata/properties" ma:root="true" ma:fieldsID="97f61bf17f718337ef2385e404d579af" ns2:_="" ns3:_="">
    <xsd:import namespace="d13aca44-ef33-4cf4-9980-7f0b00e6eeb9"/>
    <xsd:import namespace="49100919-8a76-4266-be0c-7dc583902cb4"/>
    <xsd:element name="properties">
      <xsd:complexType>
        <xsd:sequence>
          <xsd:element name="documentManagement">
            <xsd:complexType>
              <xsd:all>
                <xsd:element ref="ns2:MediaServiceMetadata" minOccurs="0"/>
                <xsd:element ref="ns2:MediaServiceFastMetadata" minOccurs="0"/>
                <xsd:element ref="ns2:MediaServiceSearchProperties" minOccurs="0"/>
                <xsd:element ref="ns2:MediaServiceObjectDetectorVersions" minOccurs="0"/>
                <xsd:element ref="ns2:MediaServiceDateTaken" minOccurs="0"/>
                <xsd:element ref="ns2:MediaServiceGenerationTime" minOccurs="0"/>
                <xsd:element ref="ns2:MediaServiceEventHashCode" minOccurs="0"/>
                <xsd:element ref="ns2:MediaLengthInSeconds" minOccurs="0"/>
                <xsd:element ref="ns2:lcf76f155ced4ddcb4097134ff3c332f" minOccurs="0"/>
                <xsd:element ref="ns3:TaxCatchAll" minOccurs="0"/>
                <xsd:element ref="ns2:MediaServiceOCR" minOccurs="0"/>
                <xsd:element ref="ns3:SharedWithUsers" minOccurs="0"/>
                <xsd:element ref="ns3:SharedWithDetails" minOccurs="0"/>
                <xsd:element ref="ns2:MediaServiceBillingMetadata"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d13aca44-ef33-4cf4-9980-7f0b00e6eeb9"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SearchProperties" ma:index="10" nillable="true" ma:displayName="MediaServiceSearchProperties" ma:hidden="true" ma:internalName="MediaServiceSearchProperties" ma:readOnly="true">
      <xsd:simpleType>
        <xsd:restriction base="dms:Note"/>
      </xsd:simpleType>
    </xsd:element>
    <xsd:element name="MediaServiceObjectDetectorVersions" ma:index="11" nillable="true" ma:displayName="MediaServiceObjectDetectorVersions" ma:hidden="true" ma:indexed="true" ma:internalName="MediaServiceObjectDetectorVersions" ma:readOnly="true">
      <xsd:simpleType>
        <xsd:restriction base="dms:Text"/>
      </xsd:simpleType>
    </xsd:element>
    <xsd:element name="MediaServiceDateTaken" ma:index="12" nillable="true" ma:displayName="MediaServiceDateTaken" ma:hidden="true" ma:indexed="true" ma:internalName="MediaServiceDateTaken" ma:readOnly="true">
      <xsd:simpleType>
        <xsd:restriction base="dms:Text"/>
      </xsd:simpleType>
    </xsd:element>
    <xsd:element name="MediaServiceGenerationTime" ma:index="13" nillable="true" ma:displayName="MediaServiceGenerationTime" ma:hidden="true" ma:internalName="MediaServiceGenerationTime" ma:readOnly="true">
      <xsd:simpleType>
        <xsd:restriction base="dms:Text"/>
      </xsd:simpleType>
    </xsd:element>
    <xsd:element name="MediaServiceEventHashCode" ma:index="14" nillable="true" ma:displayName="MediaServiceEventHashCode" ma:hidden="true" ma:internalName="MediaServiceEventHashCode" ma:readOnly="true">
      <xsd:simpleType>
        <xsd:restriction base="dms:Text"/>
      </xsd:simpleType>
    </xsd:element>
    <xsd:element name="MediaLengthInSeconds" ma:index="15" nillable="true" ma:displayName="MediaLengthInSeconds" ma:hidden="true" ma:internalName="MediaLengthInSeconds" ma:readOnly="true">
      <xsd:simpleType>
        <xsd:restriction base="dms:Unknown"/>
      </xsd:simpleType>
    </xsd:element>
    <xsd:element name="lcf76f155ced4ddcb4097134ff3c332f" ma:index="17" nillable="true" ma:taxonomy="true" ma:internalName="lcf76f155ced4ddcb4097134ff3c332f" ma:taxonomyFieldName="MediaServiceImageTags" ma:displayName="Image Tags" ma:readOnly="false" ma:fieldId="{5cf76f15-5ced-4ddc-b409-7134ff3c332f}" ma:taxonomyMulti="true" ma:sspId="0c40115b-6d03-4915-ad03-308f9b9b015a" ma:termSetId="09814cd3-568e-fe90-9814-8d621ff8fb84" ma:anchorId="fba54fb3-c3e1-fe81-a776-ca4b69148c4d" ma:open="true" ma:isKeyword="false">
      <xsd:complexType>
        <xsd:sequence>
          <xsd:element ref="pc:Terms" minOccurs="0" maxOccurs="1"/>
        </xsd:sequence>
      </xsd:complexType>
    </xsd:element>
    <xsd:element name="MediaServiceOCR" ma:index="19" nillable="true" ma:displayName="Extracted Text" ma:internalName="MediaServiceOCR" ma:readOnly="true">
      <xsd:simpleType>
        <xsd:restriction base="dms:Note">
          <xsd:maxLength value="255"/>
        </xsd:restriction>
      </xsd:simpleType>
    </xsd:element>
    <xsd:element name="MediaServiceBillingMetadata" ma:index="22" nillable="true" ma:displayName="MediaServiceBillingMetadata" ma:hidden="true" ma:internalName="MediaServiceBillingMetadata" ma:readOnly="true">
      <xsd:simpleType>
        <xsd:restriction base="dms:Note"/>
      </xsd:simpleType>
    </xsd:element>
  </xsd:schema>
  <xsd:schema xmlns:xsd="http://www.w3.org/2001/XMLSchema" xmlns:xs="http://www.w3.org/2001/XMLSchema" xmlns:dms="http://schemas.microsoft.com/office/2006/documentManagement/types" xmlns:pc="http://schemas.microsoft.com/office/infopath/2007/PartnerControls" targetNamespace="49100919-8a76-4266-be0c-7dc583902cb4" elementFormDefault="qualified">
    <xsd:import namespace="http://schemas.microsoft.com/office/2006/documentManagement/types"/>
    <xsd:import namespace="http://schemas.microsoft.com/office/infopath/2007/PartnerControls"/>
    <xsd:element name="TaxCatchAll" ma:index="18" nillable="true" ma:displayName="Taxonomy Catch All Column" ma:hidden="true" ma:list="{32ef5781-8f8c-4057-974c-55245c1549f7}" ma:internalName="TaxCatchAll" ma:showField="CatchAllData" ma:web="49100919-8a76-4266-be0c-7dc583902cb4">
      <xsd:complexType>
        <xsd:complexContent>
          <xsd:extension base="dms:MultiChoiceLookup">
            <xsd:sequence>
              <xsd:element name="Value" type="dms:Lookup" maxOccurs="unbounded" minOccurs="0" nillable="true"/>
            </xsd:sequence>
          </xsd:extension>
        </xsd:complexContent>
      </xsd:complexType>
    </xsd:element>
    <xsd:element name="SharedWithUsers" ma:index="20"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21"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p:properties xmlns:p="http://schemas.microsoft.com/office/2006/metadata/properties" xmlns:xsi="http://www.w3.org/2001/XMLSchema-instance" xmlns:pc="http://schemas.microsoft.com/office/infopath/2007/PartnerControls">
  <documentManagement>
    <TaxCatchAll xmlns="49100919-8a76-4266-be0c-7dc583902cb4" xsi:nil="true"/>
    <lcf76f155ced4ddcb4097134ff3c332f xmlns="d13aca44-ef33-4cf4-9980-7f0b00e6eeb9">
      <Terms xmlns="http://schemas.microsoft.com/office/infopath/2007/PartnerControls"/>
    </lcf76f155ced4ddcb4097134ff3c332f>
  </documentManagement>
</p:properties>
</file>

<file path=customXml/itemProps1.xml><?xml version="1.0" encoding="utf-8"?>
<ds:datastoreItem xmlns:ds="http://schemas.openxmlformats.org/officeDocument/2006/customXml" ds:itemID="{7C2958A2-27E7-4637-852E-350211B30B49}"/>
</file>

<file path=customXml/itemProps2.xml><?xml version="1.0" encoding="utf-8"?>
<ds:datastoreItem xmlns:ds="http://schemas.openxmlformats.org/officeDocument/2006/customXml" ds:itemID="{7D336AC3-5E3C-4686-949F-55E05B2CEFFE}"/>
</file>

<file path=customXml/itemProps3.xml><?xml version="1.0" encoding="utf-8"?>
<ds:datastoreItem xmlns:ds="http://schemas.openxmlformats.org/officeDocument/2006/customXml" ds:itemID="{94217352-B707-427A-B06B-E6CD78C60B2E}"/>
</file>

<file path=docProps/app.xml><?xml version="1.0" encoding="utf-8"?>
<Properties xmlns="http://schemas.openxmlformats.org/officeDocument/2006/extended-properties" xmlns:vt="http://schemas.openxmlformats.org/officeDocument/2006/docPropsVTypes">
  <Template/>
  <TotalTime>953</TotalTime>
  <Words>2936</Words>
  <Application>Microsoft Office PowerPoint</Application>
  <PresentationFormat>Widescreen</PresentationFormat>
  <Paragraphs>417</Paragraphs>
  <Slides>43</Slides>
  <Notes>2</Notes>
  <HiddenSlides>0</HiddenSlides>
  <MMClips>0</MMClips>
  <ScaleCrop>false</ScaleCrop>
  <HeadingPairs>
    <vt:vector size="6" baseType="variant">
      <vt:variant>
        <vt:lpstr>Fonts Used</vt:lpstr>
      </vt:variant>
      <vt:variant>
        <vt:i4>8</vt:i4>
      </vt:variant>
      <vt:variant>
        <vt:lpstr>Theme</vt:lpstr>
      </vt:variant>
      <vt:variant>
        <vt:i4>1</vt:i4>
      </vt:variant>
      <vt:variant>
        <vt:lpstr>Slide Titles</vt:lpstr>
      </vt:variant>
      <vt:variant>
        <vt:i4>43</vt:i4>
      </vt:variant>
    </vt:vector>
  </HeadingPairs>
  <TitlesOfParts>
    <vt:vector size="52" baseType="lpstr">
      <vt:lpstr>Alexandria</vt:lpstr>
      <vt:lpstr>Alexandria Light</vt:lpstr>
      <vt:lpstr>Arial</vt:lpstr>
      <vt:lpstr>Calibri</vt:lpstr>
      <vt:lpstr>Calibri Light</vt:lpstr>
      <vt:lpstr>Roboto Light</vt:lpstr>
      <vt:lpstr>Times New Roman</vt:lpstr>
      <vt:lpstr>Wingdings</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start</dc:creator>
  <cp:lastModifiedBy>Microsoft Office</cp:lastModifiedBy>
  <cp:revision>47</cp:revision>
  <dcterms:created xsi:type="dcterms:W3CDTF">2023-04-29T09:08:00Z</dcterms:created>
  <dcterms:modified xsi:type="dcterms:W3CDTF">2025-12-10T14:45:53Z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ICV">
    <vt:lpwstr>17AA779C58B4485E9875EC7763513157_12</vt:lpwstr>
  </property>
  <property fmtid="{D5CDD505-2E9C-101B-9397-08002B2CF9AE}" pid="3" name="KSOProductBuildVer">
    <vt:lpwstr>1033-12.2.0.13306</vt:lpwstr>
  </property>
  <property fmtid="{D5CDD505-2E9C-101B-9397-08002B2CF9AE}" pid="4" name="ContentTypeId">
    <vt:lpwstr>0x0101006A254F5D6A14094B8840E79896A2F150</vt:lpwstr>
  </property>
</Properties>
</file>