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81" r:id="rId2"/>
    <p:sldId id="282" r:id="rId3"/>
    <p:sldId id="301" r:id="rId4"/>
    <p:sldId id="257" r:id="rId5"/>
    <p:sldId id="349" r:id="rId6"/>
    <p:sldId id="350" r:id="rId7"/>
    <p:sldId id="351" r:id="rId8"/>
    <p:sldId id="388" r:id="rId9"/>
    <p:sldId id="389" r:id="rId10"/>
    <p:sldId id="390" r:id="rId11"/>
    <p:sldId id="391" r:id="rId12"/>
    <p:sldId id="352" r:id="rId13"/>
    <p:sldId id="353" r:id="rId14"/>
    <p:sldId id="354" r:id="rId15"/>
    <p:sldId id="355" r:id="rId16"/>
    <p:sldId id="356" r:id="rId17"/>
    <p:sldId id="357" r:id="rId18"/>
    <p:sldId id="358" r:id="rId19"/>
    <p:sldId id="359" r:id="rId20"/>
    <p:sldId id="360" r:id="rId21"/>
    <p:sldId id="361" r:id="rId22"/>
    <p:sldId id="362" r:id="rId23"/>
    <p:sldId id="363" r:id="rId24"/>
    <p:sldId id="364" r:id="rId25"/>
    <p:sldId id="304" r:id="rId26"/>
    <p:sldId id="365" r:id="rId27"/>
    <p:sldId id="366" r:id="rId28"/>
    <p:sldId id="367" r:id="rId29"/>
    <p:sldId id="368" r:id="rId30"/>
    <p:sldId id="369" r:id="rId31"/>
    <p:sldId id="305" r:id="rId32"/>
    <p:sldId id="370" r:id="rId33"/>
    <p:sldId id="371" r:id="rId34"/>
    <p:sldId id="372" r:id="rId35"/>
    <p:sldId id="373" r:id="rId36"/>
    <p:sldId id="374" r:id="rId37"/>
    <p:sldId id="375" r:id="rId38"/>
    <p:sldId id="376" r:id="rId39"/>
    <p:sldId id="377" r:id="rId40"/>
    <p:sldId id="378" r:id="rId41"/>
    <p:sldId id="306" r:id="rId42"/>
    <p:sldId id="379" r:id="rId43"/>
    <p:sldId id="380" r:id="rId44"/>
    <p:sldId id="381" r:id="rId45"/>
    <p:sldId id="384" r:id="rId46"/>
    <p:sldId id="307" r:id="rId47"/>
    <p:sldId id="383" r:id="rId48"/>
    <p:sldId id="308" r:id="rId49"/>
    <p:sldId id="385" r:id="rId50"/>
    <p:sldId id="386" r:id="rId51"/>
    <p:sldId id="387" r:id="rId52"/>
    <p:sldId id="280" r:id="rId5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8" d="100"/>
          <a:sy n="68" d="100"/>
        </p:scale>
        <p:origin x="616" y="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15-Oct-22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1599610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15-Oct-22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9663404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smtClean="0"/>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D2DE9D8-8847-45DC-A728-DF0BB9802D7F}" type="datetimeFigureOut">
              <a:rPr lang="en-US" smtClean="0"/>
              <a:t>15-Oct-22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7661813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D2DE9D8-8847-45DC-A728-DF0BB9802D7F}" type="datetimeFigureOut">
              <a:rPr lang="en-US" smtClean="0"/>
              <a:t>15-Oct-22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3495163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D2DE9D8-8847-45DC-A728-DF0BB9802D7F}" type="datetimeFigureOut">
              <a:rPr lang="en-US" smtClean="0"/>
              <a:t>15-Oct-22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6255223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D2DE9D8-8847-45DC-A728-DF0BB9802D7F}" type="datetimeFigureOut">
              <a:rPr lang="en-US" smtClean="0"/>
              <a:t>15-Oct-22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7633629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D2DE9D8-8847-45DC-A728-DF0BB9802D7F}" type="datetimeFigureOut">
              <a:rPr lang="en-US" smtClean="0"/>
              <a:t>15-Oct-22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10289989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smtClean="0"/>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15-Oct-22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8496608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15-Oct-22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23463975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15-Oct-22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9288388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15-Oct-22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17198987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15-Oct-22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2070631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15-Oct-22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5435055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8D2DE9D8-8847-45DC-A728-DF0BB9802D7F}" type="datetimeFigureOut">
              <a:rPr lang="en-US" smtClean="0"/>
              <a:t>15-Oct-22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88643472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8D2DE9D8-8847-45DC-A728-DF0BB9802D7F}" type="datetimeFigureOut">
              <a:rPr lang="en-US" smtClean="0"/>
              <a:t>15-Oct-22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2500513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15-Oct-22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3197437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15-Oct-22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4733131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2">
                <a:lumMod val="5000"/>
                <a:lumOff val="95000"/>
              </a:schemeClr>
            </a:gs>
            <a:gs pos="52000">
              <a:schemeClr val="tx1">
                <a:lumMod val="85000"/>
              </a:schemeClr>
            </a:gs>
            <a:gs pos="75000">
              <a:schemeClr val="accent6">
                <a:lumMod val="20000"/>
                <a:lumOff val="80000"/>
              </a:schemeClr>
            </a:gs>
            <a:gs pos="91000">
              <a:schemeClr val="accent3">
                <a:lumMod val="75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8D2DE9D8-8847-45DC-A728-DF0BB9802D7F}" type="datetimeFigureOut">
              <a:rPr lang="en-US" smtClean="0"/>
              <a:t>15-Oct-22</a:t>
            </a:fld>
            <a:endParaRPr lang="en-US"/>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90F7B577-F9C0-410B-98E3-DC75E98946A7}" type="slidenum">
              <a:rPr lang="en-US" smtClean="0"/>
              <a:t>‹#›</a:t>
            </a:fld>
            <a:endParaRPr lang="en-US"/>
          </a:p>
        </p:txBody>
      </p:sp>
    </p:spTree>
    <p:extLst>
      <p:ext uri="{BB962C8B-B14F-4D97-AF65-F5344CB8AC3E}">
        <p14:creationId xmlns:p14="http://schemas.microsoft.com/office/powerpoint/2010/main" val="3768711121"/>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89238" y="-196147"/>
            <a:ext cx="8572500" cy="3762375"/>
          </a:xfrm>
          <a:prstGeom prst="rect">
            <a:avLst/>
          </a:prstGeom>
        </p:spPr>
      </p:pic>
    </p:spTree>
    <p:extLst>
      <p:ext uri="{BB962C8B-B14F-4D97-AF65-F5344CB8AC3E}">
        <p14:creationId xmlns:p14="http://schemas.microsoft.com/office/powerpoint/2010/main" val="117720558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435046" y="1648465"/>
            <a:ext cx="3286862" cy="847604"/>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Two</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rot="20572768">
            <a:off x="6200663" y="633729"/>
            <a:ext cx="1524776" cy="532903"/>
          </a:xfrm>
          <a:prstGeom prst="rect">
            <a:avLst/>
          </a:prstGeom>
        </p:spPr>
        <p:txBody>
          <a:bodyPr wrap="none">
            <a:spAutoFit/>
          </a:bodyPr>
          <a:lstStyle/>
          <a:p>
            <a:pPr>
              <a:lnSpc>
                <a:spcPct val="107000"/>
              </a:lnSpc>
              <a:spcAft>
                <a:spcPts val="800"/>
              </a:spcAft>
            </a:pPr>
            <a:r>
              <a:rPr lang="en-US" sz="2800" dirty="0">
                <a:solidFill>
                  <a:schemeClr val="accent5">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Section 1</a:t>
            </a:r>
          </a:p>
        </p:txBody>
      </p:sp>
      <p:sp>
        <p:nvSpPr>
          <p:cNvPr id="13" name="Rectangle 12"/>
          <p:cNvSpPr/>
          <p:nvPr/>
        </p:nvSpPr>
        <p:spPr>
          <a:xfrm>
            <a:off x="8507620" y="458841"/>
            <a:ext cx="2456253" cy="646331"/>
          </a:xfrm>
          <a:prstGeom prst="rect">
            <a:avLst/>
          </a:prstGeom>
          <a:ln>
            <a:solidFill>
              <a:schemeClr val="bg1">
                <a:lumMod val="65000"/>
                <a:lumOff val="35000"/>
              </a:schemeClr>
            </a:solidFill>
          </a:ln>
        </p:spPr>
        <p:txBody>
          <a:bodyPr wrap="square">
            <a:spAutoFit/>
          </a:bodyPr>
          <a:lstStyle/>
          <a:p>
            <a:pPr algn="ctr"/>
            <a:r>
              <a:rPr lang="en-US" b="1" dirty="0">
                <a:solidFill>
                  <a:schemeClr val="bg1"/>
                </a:solidFill>
              </a:rPr>
              <a:t>Defenses to Contract Formation</a:t>
            </a:r>
          </a:p>
        </p:txBody>
      </p:sp>
      <p:sp>
        <p:nvSpPr>
          <p:cNvPr id="16" name="Rectangle 15"/>
          <p:cNvSpPr/>
          <p:nvPr/>
        </p:nvSpPr>
        <p:spPr>
          <a:xfrm>
            <a:off x="8507620" y="1325299"/>
            <a:ext cx="2456253" cy="646331"/>
          </a:xfrm>
          <a:prstGeom prst="rect">
            <a:avLst/>
          </a:prstGeom>
          <a:ln>
            <a:solidFill>
              <a:schemeClr val="bg1">
                <a:lumMod val="65000"/>
                <a:lumOff val="35000"/>
              </a:schemeClr>
            </a:solidFill>
          </a:ln>
        </p:spPr>
        <p:txBody>
          <a:bodyPr wrap="square">
            <a:spAutoFit/>
          </a:bodyPr>
          <a:lstStyle/>
          <a:p>
            <a:pPr algn="ctr"/>
            <a:r>
              <a:rPr lang="en-US" b="1" dirty="0">
                <a:solidFill>
                  <a:schemeClr val="bg1"/>
                </a:solidFill>
              </a:rPr>
              <a:t>The </a:t>
            </a:r>
            <a:r>
              <a:rPr lang="en-US" b="1" dirty="0" err="1">
                <a:solidFill>
                  <a:schemeClr val="bg1"/>
                </a:solidFill>
              </a:rPr>
              <a:t>Parol</a:t>
            </a:r>
            <a:r>
              <a:rPr lang="en-US" b="1" dirty="0">
                <a:solidFill>
                  <a:schemeClr val="bg1"/>
                </a:solidFill>
              </a:rPr>
              <a:t> Evidence Rule</a:t>
            </a:r>
          </a:p>
        </p:txBody>
      </p:sp>
      <p:sp>
        <p:nvSpPr>
          <p:cNvPr id="19" name="Rectangle 18"/>
          <p:cNvSpPr/>
          <p:nvPr/>
        </p:nvSpPr>
        <p:spPr>
          <a:xfrm rot="18354558">
            <a:off x="3229673" y="3008582"/>
            <a:ext cx="1524776" cy="553357"/>
          </a:xfrm>
          <a:prstGeom prst="rect">
            <a:avLst/>
          </a:prstGeom>
        </p:spPr>
        <p:txBody>
          <a:bodyPr wrap="none">
            <a:spAutoFit/>
          </a:bodyPr>
          <a:lstStyle/>
          <a:p>
            <a:pPr>
              <a:lnSpc>
                <a:spcPct val="107000"/>
              </a:lnSpc>
              <a:spcAft>
                <a:spcPts val="800"/>
              </a:spcAft>
            </a:pPr>
            <a:r>
              <a:rPr lang="en-US" sz="2800" dirty="0">
                <a:solidFill>
                  <a:schemeClr val="tx2">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Section </a:t>
            </a:r>
            <a:r>
              <a:rPr lang="en-US" sz="2800" dirty="0" smtClean="0">
                <a:solidFill>
                  <a:schemeClr val="tx2">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2</a:t>
            </a:r>
            <a:endParaRPr lang="en-US" sz="2800" dirty="0">
              <a:solidFill>
                <a:schemeClr val="tx2">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7" name="Rectangle 16"/>
          <p:cNvSpPr/>
          <p:nvPr/>
        </p:nvSpPr>
        <p:spPr>
          <a:xfrm>
            <a:off x="8507620" y="2170651"/>
            <a:ext cx="2456253" cy="646331"/>
          </a:xfrm>
          <a:prstGeom prst="rect">
            <a:avLst/>
          </a:prstGeom>
          <a:ln>
            <a:solidFill>
              <a:schemeClr val="bg1">
                <a:lumMod val="65000"/>
                <a:lumOff val="35000"/>
              </a:schemeClr>
            </a:solidFill>
          </a:ln>
        </p:spPr>
        <p:txBody>
          <a:bodyPr wrap="square">
            <a:spAutoFit/>
          </a:bodyPr>
          <a:lstStyle/>
          <a:p>
            <a:pPr algn="ctr"/>
            <a:r>
              <a:rPr lang="en-US" b="1" dirty="0">
                <a:solidFill>
                  <a:schemeClr val="bg1"/>
                </a:solidFill>
              </a:rPr>
              <a:t>Promise versus Condition</a:t>
            </a:r>
          </a:p>
        </p:txBody>
      </p:sp>
      <p:sp>
        <p:nvSpPr>
          <p:cNvPr id="25" name="Rectangle 24"/>
          <p:cNvSpPr/>
          <p:nvPr/>
        </p:nvSpPr>
        <p:spPr>
          <a:xfrm>
            <a:off x="477554" y="3439283"/>
            <a:ext cx="2456253" cy="646331"/>
          </a:xfrm>
          <a:prstGeom prst="rect">
            <a:avLst/>
          </a:prstGeom>
          <a:ln>
            <a:solidFill>
              <a:schemeClr val="bg1">
                <a:lumMod val="65000"/>
                <a:lumOff val="35000"/>
              </a:schemeClr>
            </a:solidFill>
          </a:ln>
        </p:spPr>
        <p:txBody>
          <a:bodyPr wrap="square">
            <a:spAutoFit/>
          </a:bodyPr>
          <a:lstStyle/>
          <a:p>
            <a:pPr algn="ctr"/>
            <a:r>
              <a:rPr lang="en-US" b="1" dirty="0">
                <a:solidFill>
                  <a:schemeClr val="bg1"/>
                </a:solidFill>
              </a:rPr>
              <a:t>Rules of Interpretation</a:t>
            </a:r>
          </a:p>
        </p:txBody>
      </p:sp>
      <p:sp>
        <p:nvSpPr>
          <p:cNvPr id="26" name="Rectangle 25"/>
          <p:cNvSpPr/>
          <p:nvPr/>
        </p:nvSpPr>
        <p:spPr>
          <a:xfrm>
            <a:off x="477554" y="4305741"/>
            <a:ext cx="2456253" cy="923330"/>
          </a:xfrm>
          <a:prstGeom prst="rect">
            <a:avLst/>
          </a:prstGeom>
          <a:ln>
            <a:solidFill>
              <a:schemeClr val="bg1">
                <a:lumMod val="65000"/>
                <a:lumOff val="35000"/>
              </a:schemeClr>
            </a:solidFill>
          </a:ln>
        </p:spPr>
        <p:txBody>
          <a:bodyPr wrap="square">
            <a:spAutoFit/>
          </a:bodyPr>
          <a:lstStyle/>
          <a:p>
            <a:pPr algn="ctr"/>
            <a:r>
              <a:rPr lang="en-US" b="1" dirty="0">
                <a:solidFill>
                  <a:schemeClr val="bg1"/>
                </a:solidFill>
              </a:rPr>
              <a:t>Implied Covenant of Good Faith and Fair Dealing</a:t>
            </a:r>
          </a:p>
        </p:txBody>
      </p:sp>
      <p:sp>
        <p:nvSpPr>
          <p:cNvPr id="27" name="Rectangle 26"/>
          <p:cNvSpPr/>
          <p:nvPr/>
        </p:nvSpPr>
        <p:spPr>
          <a:xfrm>
            <a:off x="477554" y="5449198"/>
            <a:ext cx="2456253" cy="646331"/>
          </a:xfrm>
          <a:prstGeom prst="rect">
            <a:avLst/>
          </a:prstGeom>
          <a:ln>
            <a:solidFill>
              <a:schemeClr val="bg1">
                <a:lumMod val="65000"/>
                <a:lumOff val="35000"/>
              </a:schemeClr>
            </a:solidFill>
          </a:ln>
        </p:spPr>
        <p:txBody>
          <a:bodyPr wrap="square">
            <a:spAutoFit/>
          </a:bodyPr>
          <a:lstStyle/>
          <a:p>
            <a:pPr algn="ctr"/>
            <a:r>
              <a:rPr lang="en-US" b="1" dirty="0">
                <a:solidFill>
                  <a:schemeClr val="bg1"/>
                </a:solidFill>
              </a:rPr>
              <a:t>Waiver, Modification</a:t>
            </a:r>
          </a:p>
        </p:txBody>
      </p:sp>
      <p:cxnSp>
        <p:nvCxnSpPr>
          <p:cNvPr id="4" name="Straight Arrow Connector 3"/>
          <p:cNvCxnSpPr/>
          <p:nvPr/>
        </p:nvCxnSpPr>
        <p:spPr>
          <a:xfrm flipH="1">
            <a:off x="3525625" y="2505494"/>
            <a:ext cx="1338606" cy="1800247"/>
          </a:xfrm>
          <a:prstGeom prst="straightConnector1">
            <a:avLst/>
          </a:prstGeom>
          <a:ln>
            <a:tailEnd type="triangle"/>
          </a:ln>
        </p:spPr>
        <p:style>
          <a:lnRef idx="2">
            <a:schemeClr val="accent3"/>
          </a:lnRef>
          <a:fillRef idx="0">
            <a:schemeClr val="accent3"/>
          </a:fillRef>
          <a:effectRef idx="1">
            <a:schemeClr val="accent3"/>
          </a:effectRef>
          <a:fontRef idx="minor">
            <a:schemeClr val="tx1"/>
          </a:fontRef>
        </p:style>
      </p:cxnSp>
      <p:cxnSp>
        <p:nvCxnSpPr>
          <p:cNvPr id="28" name="Straight Arrow Connector 27"/>
          <p:cNvCxnSpPr/>
          <p:nvPr/>
        </p:nvCxnSpPr>
        <p:spPr>
          <a:xfrm flipV="1">
            <a:off x="6483433" y="1018095"/>
            <a:ext cx="1783874" cy="645754"/>
          </a:xfrm>
          <a:prstGeom prst="straightConnector1">
            <a:avLst/>
          </a:prstGeom>
          <a:ln>
            <a:tailEnd type="triangle"/>
          </a:ln>
        </p:spPr>
        <p:style>
          <a:lnRef idx="2">
            <a:schemeClr val="accent5"/>
          </a:lnRef>
          <a:fillRef idx="0">
            <a:schemeClr val="accent5"/>
          </a:fillRef>
          <a:effectRef idx="1">
            <a:schemeClr val="accent5"/>
          </a:effectRef>
          <a:fontRef idx="minor">
            <a:schemeClr val="tx1"/>
          </a:fontRef>
        </p:style>
      </p:cxnSp>
    </p:spTree>
    <p:extLst>
      <p:ext uri="{BB962C8B-B14F-4D97-AF65-F5344CB8AC3E}">
        <p14:creationId xmlns:p14="http://schemas.microsoft.com/office/powerpoint/2010/main" val="3978999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9"/>
                                        </p:tgtEl>
                                        <p:attrNameLst>
                                          <p:attrName>style.visibility</p:attrName>
                                        </p:attrNameLst>
                                      </p:cBhvr>
                                      <p:to>
                                        <p:strVal val="visible"/>
                                      </p:to>
                                    </p:set>
                                    <p:anim calcmode="lin" valueType="num">
                                      <p:cBhvr additive="base">
                                        <p:cTn id="15" dur="500" fill="hold"/>
                                        <p:tgtEl>
                                          <p:spTgt spid="19"/>
                                        </p:tgtEl>
                                        <p:attrNameLst>
                                          <p:attrName>ppt_x</p:attrName>
                                        </p:attrNameLst>
                                      </p:cBhvr>
                                      <p:tavLst>
                                        <p:tav tm="0">
                                          <p:val>
                                            <p:strVal val="#ppt_x"/>
                                          </p:val>
                                        </p:tav>
                                        <p:tav tm="100000">
                                          <p:val>
                                            <p:strVal val="#ppt_x"/>
                                          </p:val>
                                        </p:tav>
                                      </p:tavLst>
                                    </p:anim>
                                    <p:anim calcmode="lin" valueType="num">
                                      <p:cBhvr additive="base">
                                        <p:cTn id="16" dur="500" fill="hold"/>
                                        <p:tgtEl>
                                          <p:spTgt spid="19"/>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28"/>
                                        </p:tgtEl>
                                        <p:attrNameLst>
                                          <p:attrName>style.visibility</p:attrName>
                                        </p:attrNameLst>
                                      </p:cBhvr>
                                      <p:to>
                                        <p:strVal val="visible"/>
                                      </p:to>
                                    </p:set>
                                    <p:anim calcmode="lin" valueType="num">
                                      <p:cBhvr additive="base">
                                        <p:cTn id="23" dur="500" fill="hold"/>
                                        <p:tgtEl>
                                          <p:spTgt spid="28"/>
                                        </p:tgtEl>
                                        <p:attrNameLst>
                                          <p:attrName>ppt_x</p:attrName>
                                        </p:attrNameLst>
                                      </p:cBhvr>
                                      <p:tavLst>
                                        <p:tav tm="0">
                                          <p:val>
                                            <p:strVal val="#ppt_x"/>
                                          </p:val>
                                        </p:tav>
                                        <p:tav tm="100000">
                                          <p:val>
                                            <p:strVal val="#ppt_x"/>
                                          </p:val>
                                        </p:tav>
                                      </p:tavLst>
                                    </p:anim>
                                    <p:anim calcmode="lin" valueType="num">
                                      <p:cBhvr additive="base">
                                        <p:cTn id="24"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500" fill="hold"/>
                                        <p:tgtEl>
                                          <p:spTgt spid="13"/>
                                        </p:tgtEl>
                                        <p:attrNameLst>
                                          <p:attrName>ppt_x</p:attrName>
                                        </p:attrNameLst>
                                      </p:cBhvr>
                                      <p:tavLst>
                                        <p:tav tm="0">
                                          <p:val>
                                            <p:strVal val="#ppt_x"/>
                                          </p:val>
                                        </p:tav>
                                        <p:tav tm="100000">
                                          <p:val>
                                            <p:strVal val="#ppt_x"/>
                                          </p:val>
                                        </p:tav>
                                      </p:tavLst>
                                    </p:anim>
                                    <p:anim calcmode="lin" valueType="num">
                                      <p:cBhvr additive="base">
                                        <p:cTn id="3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500" fill="hold"/>
                                        <p:tgtEl>
                                          <p:spTgt spid="16"/>
                                        </p:tgtEl>
                                        <p:attrNameLst>
                                          <p:attrName>ppt_x</p:attrName>
                                        </p:attrNameLst>
                                      </p:cBhvr>
                                      <p:tavLst>
                                        <p:tav tm="0">
                                          <p:val>
                                            <p:strVal val="#ppt_x"/>
                                          </p:val>
                                        </p:tav>
                                        <p:tav tm="100000">
                                          <p:val>
                                            <p:strVal val="#ppt_x"/>
                                          </p:val>
                                        </p:tav>
                                      </p:tavLst>
                                    </p:anim>
                                    <p:anim calcmode="lin" valueType="num">
                                      <p:cBhvr additive="base">
                                        <p:cTn id="3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additive="base">
                                        <p:cTn id="41" dur="500" fill="hold"/>
                                        <p:tgtEl>
                                          <p:spTgt spid="17"/>
                                        </p:tgtEl>
                                        <p:attrNameLst>
                                          <p:attrName>ppt_x</p:attrName>
                                        </p:attrNameLst>
                                      </p:cBhvr>
                                      <p:tavLst>
                                        <p:tav tm="0">
                                          <p:val>
                                            <p:strVal val="#ppt_x"/>
                                          </p:val>
                                        </p:tav>
                                        <p:tav tm="100000">
                                          <p:val>
                                            <p:strVal val="#ppt_x"/>
                                          </p:val>
                                        </p:tav>
                                      </p:tavLst>
                                    </p:anim>
                                    <p:anim calcmode="lin" valueType="num">
                                      <p:cBhvr additive="base">
                                        <p:cTn id="4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grpId="0" nodeType="clickEffect">
                                  <p:stCondLst>
                                    <p:cond delay="0"/>
                                  </p:stCondLst>
                                  <p:childTnLst>
                                    <p:set>
                                      <p:cBhvr>
                                        <p:cTn id="46" dur="1" fill="hold">
                                          <p:stCondLst>
                                            <p:cond delay="0"/>
                                          </p:stCondLst>
                                        </p:cTn>
                                        <p:tgtEl>
                                          <p:spTgt spid="25"/>
                                        </p:tgtEl>
                                        <p:attrNameLst>
                                          <p:attrName>style.visibility</p:attrName>
                                        </p:attrNameLst>
                                      </p:cBhvr>
                                      <p:to>
                                        <p:strVal val="visible"/>
                                      </p:to>
                                    </p:set>
                                    <p:animEffect transition="in" filter="barn(inVertical)">
                                      <p:cBhvr>
                                        <p:cTn id="47" dur="500"/>
                                        <p:tgtEl>
                                          <p:spTgt spid="25"/>
                                        </p:tgtEl>
                                      </p:cBhvr>
                                    </p:animEffect>
                                  </p:childTnLst>
                                </p:cTn>
                              </p:par>
                            </p:childTnLst>
                          </p:cTn>
                        </p:par>
                      </p:childTnLst>
                    </p:cTn>
                  </p:par>
                  <p:par>
                    <p:cTn id="48" fill="hold">
                      <p:stCondLst>
                        <p:cond delay="indefinite"/>
                      </p:stCondLst>
                      <p:childTnLst>
                        <p:par>
                          <p:cTn id="49" fill="hold">
                            <p:stCondLst>
                              <p:cond delay="0"/>
                            </p:stCondLst>
                            <p:childTnLst>
                              <p:par>
                                <p:cTn id="50" presetID="16" presetClass="entr" presetSubtype="21" fill="hold" grpId="0" nodeType="clickEffect">
                                  <p:stCondLst>
                                    <p:cond delay="0"/>
                                  </p:stCondLst>
                                  <p:childTnLst>
                                    <p:set>
                                      <p:cBhvr>
                                        <p:cTn id="51" dur="1" fill="hold">
                                          <p:stCondLst>
                                            <p:cond delay="0"/>
                                          </p:stCondLst>
                                        </p:cTn>
                                        <p:tgtEl>
                                          <p:spTgt spid="26"/>
                                        </p:tgtEl>
                                        <p:attrNameLst>
                                          <p:attrName>style.visibility</p:attrName>
                                        </p:attrNameLst>
                                      </p:cBhvr>
                                      <p:to>
                                        <p:strVal val="visible"/>
                                      </p:to>
                                    </p:set>
                                    <p:animEffect transition="in" filter="barn(inVertical)">
                                      <p:cBhvr>
                                        <p:cTn id="52" dur="500"/>
                                        <p:tgtEl>
                                          <p:spTgt spid="26"/>
                                        </p:tgtEl>
                                      </p:cBhvr>
                                    </p:animEffect>
                                  </p:childTnLst>
                                </p:cTn>
                              </p:par>
                            </p:childTnLst>
                          </p:cTn>
                        </p:par>
                      </p:childTnLst>
                    </p:cTn>
                  </p:par>
                  <p:par>
                    <p:cTn id="53" fill="hold">
                      <p:stCondLst>
                        <p:cond delay="indefinite"/>
                      </p:stCondLst>
                      <p:childTnLst>
                        <p:par>
                          <p:cTn id="54" fill="hold">
                            <p:stCondLst>
                              <p:cond delay="0"/>
                            </p:stCondLst>
                            <p:childTnLst>
                              <p:par>
                                <p:cTn id="55" presetID="16" presetClass="entr" presetSubtype="21" fill="hold" grpId="0" nodeType="clickEffect">
                                  <p:stCondLst>
                                    <p:cond delay="0"/>
                                  </p:stCondLst>
                                  <p:childTnLst>
                                    <p:set>
                                      <p:cBhvr>
                                        <p:cTn id="56" dur="1" fill="hold">
                                          <p:stCondLst>
                                            <p:cond delay="0"/>
                                          </p:stCondLst>
                                        </p:cTn>
                                        <p:tgtEl>
                                          <p:spTgt spid="27"/>
                                        </p:tgtEl>
                                        <p:attrNameLst>
                                          <p:attrName>style.visibility</p:attrName>
                                        </p:attrNameLst>
                                      </p:cBhvr>
                                      <p:to>
                                        <p:strVal val="visible"/>
                                      </p:to>
                                    </p:set>
                                    <p:animEffect transition="in" filter="barn(inVertical)">
                                      <p:cBhvr>
                                        <p:cTn id="57"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p:bldP spid="13" grpId="0" animBg="1"/>
      <p:bldP spid="16" grpId="0" animBg="1"/>
      <p:bldP spid="19" grpId="0"/>
      <p:bldP spid="17" grpId="0" animBg="1"/>
      <p:bldP spid="25" grpId="0" animBg="1"/>
      <p:bldP spid="26" grpId="0" animBg="1"/>
      <p:bldP spid="2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60024" y="2376813"/>
            <a:ext cx="7355733" cy="646331"/>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3600" b="1" dirty="0">
                <a:solidFill>
                  <a:schemeClr val="bg1"/>
                </a:solidFill>
              </a:rPr>
              <a:t>Defenses to Contract Formation</a:t>
            </a:r>
          </a:p>
        </p:txBody>
      </p:sp>
      <p:sp>
        <p:nvSpPr>
          <p:cNvPr id="25" name="Rectangle 24"/>
          <p:cNvSpPr/>
          <p:nvPr/>
        </p:nvSpPr>
        <p:spPr>
          <a:xfrm>
            <a:off x="0" y="0"/>
            <a:ext cx="3286862" cy="847604"/>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Two</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63800" y="548013"/>
            <a:ext cx="1895475" cy="1828800"/>
          </a:xfrm>
          <a:prstGeom prst="rect">
            <a:avLst/>
          </a:prstGeom>
        </p:spPr>
      </p:pic>
    </p:spTree>
    <p:extLst>
      <p:ext uri="{BB962C8B-B14F-4D97-AF65-F5344CB8AC3E}">
        <p14:creationId xmlns:p14="http://schemas.microsoft.com/office/powerpoint/2010/main" val="1312643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arn(inVertical)">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1323439"/>
          </a:xfrm>
          <a:prstGeom prst="rect">
            <a:avLst/>
          </a:prstGeom>
          <a:solidFill>
            <a:schemeClr val="tx1"/>
          </a:solidFill>
          <a:ln>
            <a:solidFill>
              <a:schemeClr val="bg2"/>
            </a:solidFill>
          </a:ln>
        </p:spPr>
        <p:txBody>
          <a:bodyPr wrap="square">
            <a:spAutoFit/>
          </a:bodyPr>
          <a:lstStyle/>
          <a:p>
            <a:r>
              <a:rPr lang="en-US" sz="2000" dirty="0">
                <a:solidFill>
                  <a:schemeClr val="bg1"/>
                </a:solidFill>
              </a:rPr>
              <a:t>A contract must not require one or both parties to do something prohibited by law. If it does, all or part of the contract will be unenforceable, depending on the facts. A contract to traffic in endangered species, for example, would be unenforceable between the parties, allowing either party to back out.</a:t>
            </a:r>
          </a:p>
        </p:txBody>
      </p:sp>
      <p:sp>
        <p:nvSpPr>
          <p:cNvPr id="4" name="Rectangle 3"/>
          <p:cNvSpPr/>
          <p:nvPr/>
        </p:nvSpPr>
        <p:spPr>
          <a:xfrm>
            <a:off x="0" y="4212251"/>
            <a:ext cx="6260026" cy="2246769"/>
          </a:xfrm>
          <a:prstGeom prst="rect">
            <a:avLst/>
          </a:prstGeom>
          <a:solidFill>
            <a:schemeClr val="tx1"/>
          </a:solidFill>
          <a:ln>
            <a:solidFill>
              <a:schemeClr val="bg2"/>
            </a:solidFill>
          </a:ln>
        </p:spPr>
        <p:txBody>
          <a:bodyPr wrap="square">
            <a:spAutoFit/>
          </a:bodyPr>
          <a:lstStyle/>
          <a:p>
            <a:r>
              <a:rPr lang="en-US" sz="2000" dirty="0">
                <a:solidFill>
                  <a:schemeClr val="bg1"/>
                </a:solidFill>
              </a:rPr>
              <a:t>The same would be true of a contract to commit murder, fraud, or even a “tortious act” on a third party, including trespass, misrepresentation, defamation or contractual interference. Interestingly, amounts paid toward the performance of an illegal contract generally cannot be recovered in a civil lawsuit.</a:t>
            </a:r>
          </a:p>
        </p:txBody>
      </p:sp>
      <p:sp>
        <p:nvSpPr>
          <p:cNvPr id="5" name="Rectangle 4"/>
          <p:cNvSpPr/>
          <p:nvPr/>
        </p:nvSpPr>
        <p:spPr>
          <a:xfrm>
            <a:off x="3157557" y="0"/>
            <a:ext cx="4965398"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bg1"/>
                </a:solidFill>
              </a:rPr>
              <a:t>Defenses to Contract Formation</a:t>
            </a:r>
          </a:p>
        </p:txBody>
      </p:sp>
      <p:sp>
        <p:nvSpPr>
          <p:cNvPr id="6" name="Rectangle 5"/>
          <p:cNvSpPr/>
          <p:nvPr/>
        </p:nvSpPr>
        <p:spPr>
          <a:xfrm>
            <a:off x="0" y="1066487"/>
            <a:ext cx="1821332" cy="523220"/>
          </a:xfrm>
          <a:prstGeom prst="rect">
            <a:avLst/>
          </a:prstGeom>
          <a:solidFill>
            <a:schemeClr val="bg1">
              <a:lumMod val="75000"/>
              <a:lumOff val="25000"/>
            </a:schemeClr>
          </a:solidFill>
        </p:spPr>
        <p:txBody>
          <a:bodyPr wrap="none">
            <a:spAutoFit/>
          </a:bodyPr>
          <a:lstStyle/>
          <a:p>
            <a:r>
              <a:rPr lang="en-US" sz="2800" b="1" dirty="0"/>
              <a:t>Illegality</a:t>
            </a:r>
          </a:p>
        </p:txBody>
      </p:sp>
    </p:spTree>
    <p:extLst>
      <p:ext uri="{BB962C8B-B14F-4D97-AF65-F5344CB8AC3E}">
        <p14:creationId xmlns:p14="http://schemas.microsoft.com/office/powerpoint/2010/main" val="1045242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additive="base">
                                        <p:cTn id="24" dur="500" fill="hold"/>
                                        <p:tgtEl>
                                          <p:spTgt spid="4"/>
                                        </p:tgtEl>
                                        <p:attrNameLst>
                                          <p:attrName>ppt_x</p:attrName>
                                        </p:attrNameLst>
                                      </p:cBhvr>
                                      <p:tavLst>
                                        <p:tav tm="0">
                                          <p:val>
                                            <p:strVal val="#ppt_x"/>
                                          </p:val>
                                        </p:tav>
                                        <p:tav tm="100000">
                                          <p:val>
                                            <p:strVal val="#ppt_x"/>
                                          </p:val>
                                        </p:tav>
                                      </p:tavLst>
                                    </p:anim>
                                    <p:anim calcmode="lin" valueType="num">
                                      <p:cBhvr additive="base">
                                        <p:cTn id="25"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1200329"/>
          </a:xfrm>
          <a:prstGeom prst="rect">
            <a:avLst/>
          </a:prstGeom>
          <a:solidFill>
            <a:schemeClr val="tx1"/>
          </a:solidFill>
          <a:ln>
            <a:solidFill>
              <a:schemeClr val="bg2"/>
            </a:solidFill>
          </a:ln>
        </p:spPr>
        <p:txBody>
          <a:bodyPr wrap="square">
            <a:spAutoFit/>
          </a:bodyPr>
          <a:lstStyle/>
          <a:p>
            <a:r>
              <a:rPr lang="en-US" sz="2400" dirty="0">
                <a:solidFill>
                  <a:schemeClr val="bg1"/>
                </a:solidFill>
              </a:rPr>
              <a:t>Even absent a specific rule or statute, a contract or a specific provision in a contract may be found by a court to be “against public policy.”</a:t>
            </a:r>
          </a:p>
        </p:txBody>
      </p:sp>
      <p:sp>
        <p:nvSpPr>
          <p:cNvPr id="4" name="Rectangle 3"/>
          <p:cNvSpPr/>
          <p:nvPr/>
        </p:nvSpPr>
        <p:spPr>
          <a:xfrm>
            <a:off x="27544" y="3712631"/>
            <a:ext cx="6260026" cy="1938992"/>
          </a:xfrm>
          <a:prstGeom prst="rect">
            <a:avLst/>
          </a:prstGeom>
          <a:solidFill>
            <a:schemeClr val="tx1"/>
          </a:solidFill>
          <a:ln>
            <a:solidFill>
              <a:schemeClr val="bg2"/>
            </a:solidFill>
          </a:ln>
        </p:spPr>
        <p:txBody>
          <a:bodyPr wrap="square">
            <a:spAutoFit/>
          </a:bodyPr>
          <a:lstStyle/>
          <a:p>
            <a:r>
              <a:rPr lang="en-US" sz="2400" dirty="0">
                <a:solidFill>
                  <a:schemeClr val="bg1"/>
                </a:solidFill>
              </a:rPr>
              <a:t>Depending on the circumstances, a court may invalidate all or part of the agreement or refuse to provide a remedy for breach of the agreement. Courts vary in how they define what is “against public policy,”</a:t>
            </a:r>
          </a:p>
        </p:txBody>
      </p:sp>
      <p:sp>
        <p:nvSpPr>
          <p:cNvPr id="5" name="Rectangle 4"/>
          <p:cNvSpPr/>
          <p:nvPr/>
        </p:nvSpPr>
        <p:spPr>
          <a:xfrm>
            <a:off x="3157557" y="0"/>
            <a:ext cx="4965398"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bg1"/>
                </a:solidFill>
              </a:rPr>
              <a:t>Defenses to Contract Formation</a:t>
            </a:r>
          </a:p>
        </p:txBody>
      </p:sp>
      <p:sp>
        <p:nvSpPr>
          <p:cNvPr id="6" name="Rectangle 5"/>
          <p:cNvSpPr/>
          <p:nvPr/>
        </p:nvSpPr>
        <p:spPr>
          <a:xfrm>
            <a:off x="0" y="1066487"/>
            <a:ext cx="3410549" cy="461665"/>
          </a:xfrm>
          <a:prstGeom prst="rect">
            <a:avLst/>
          </a:prstGeom>
          <a:solidFill>
            <a:schemeClr val="bg1">
              <a:lumMod val="75000"/>
              <a:lumOff val="25000"/>
            </a:schemeClr>
          </a:solidFill>
        </p:spPr>
        <p:txBody>
          <a:bodyPr wrap="none">
            <a:spAutoFit/>
          </a:bodyPr>
          <a:lstStyle/>
          <a:p>
            <a:r>
              <a:rPr lang="en-US" sz="2400" b="1" dirty="0"/>
              <a:t>Against Public Policy</a:t>
            </a:r>
          </a:p>
        </p:txBody>
      </p:sp>
    </p:spTree>
    <p:extLst>
      <p:ext uri="{BB962C8B-B14F-4D97-AF65-F5344CB8AC3E}">
        <p14:creationId xmlns:p14="http://schemas.microsoft.com/office/powerpoint/2010/main" val="3632926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additive="base">
                                        <p:cTn id="24" dur="500" fill="hold"/>
                                        <p:tgtEl>
                                          <p:spTgt spid="4"/>
                                        </p:tgtEl>
                                        <p:attrNameLst>
                                          <p:attrName>ppt_x</p:attrName>
                                        </p:attrNameLst>
                                      </p:cBhvr>
                                      <p:tavLst>
                                        <p:tav tm="0">
                                          <p:val>
                                            <p:strVal val="#ppt_x"/>
                                          </p:val>
                                        </p:tav>
                                        <p:tav tm="100000">
                                          <p:val>
                                            <p:strVal val="#ppt_x"/>
                                          </p:val>
                                        </p:tav>
                                      </p:tavLst>
                                    </p:anim>
                                    <p:anim calcmode="lin" valueType="num">
                                      <p:cBhvr additive="base">
                                        <p:cTn id="25"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2308324"/>
          </a:xfrm>
          <a:prstGeom prst="rect">
            <a:avLst/>
          </a:prstGeom>
          <a:solidFill>
            <a:schemeClr val="tx1"/>
          </a:solidFill>
          <a:ln>
            <a:solidFill>
              <a:schemeClr val="bg2"/>
            </a:solidFill>
          </a:ln>
        </p:spPr>
        <p:txBody>
          <a:bodyPr wrap="square">
            <a:spAutoFit/>
          </a:bodyPr>
          <a:lstStyle/>
          <a:p>
            <a:r>
              <a:rPr lang="en-US" sz="2400" dirty="0">
                <a:solidFill>
                  <a:schemeClr val="accent5">
                    <a:lumMod val="50000"/>
                  </a:schemeClr>
                </a:solidFill>
              </a:rPr>
              <a:t>“An agreement is against public policy if it is injurious to the interests of the public, contravenes some established interest of society, violates some public statute, is against good morals, tends to interfere with the public welfare or safety, or is at war with the interests of society or in conflict with the morals of the time.</a:t>
            </a:r>
          </a:p>
        </p:txBody>
      </p:sp>
      <p:sp>
        <p:nvSpPr>
          <p:cNvPr id="5" name="Rectangle 4"/>
          <p:cNvSpPr/>
          <p:nvPr/>
        </p:nvSpPr>
        <p:spPr>
          <a:xfrm>
            <a:off x="3157557" y="0"/>
            <a:ext cx="4965398"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bg1"/>
                </a:solidFill>
              </a:rPr>
              <a:t>Defenses to Contract Formation</a:t>
            </a:r>
          </a:p>
        </p:txBody>
      </p:sp>
      <p:sp>
        <p:nvSpPr>
          <p:cNvPr id="6" name="Rectangle 5"/>
          <p:cNvSpPr/>
          <p:nvPr/>
        </p:nvSpPr>
        <p:spPr>
          <a:xfrm>
            <a:off x="0" y="1066487"/>
            <a:ext cx="3410549" cy="461665"/>
          </a:xfrm>
          <a:prstGeom prst="rect">
            <a:avLst/>
          </a:prstGeom>
          <a:solidFill>
            <a:schemeClr val="bg1">
              <a:lumMod val="75000"/>
              <a:lumOff val="25000"/>
            </a:schemeClr>
          </a:solidFill>
        </p:spPr>
        <p:txBody>
          <a:bodyPr wrap="none">
            <a:spAutoFit/>
          </a:bodyPr>
          <a:lstStyle/>
          <a:p>
            <a:r>
              <a:rPr lang="en-US" sz="2400" b="1" dirty="0"/>
              <a:t>Against Public Policy</a:t>
            </a:r>
          </a:p>
        </p:txBody>
      </p:sp>
    </p:spTree>
    <p:extLst>
      <p:ext uri="{BB962C8B-B14F-4D97-AF65-F5344CB8AC3E}">
        <p14:creationId xmlns:p14="http://schemas.microsoft.com/office/powerpoint/2010/main" val="3145885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59826" y="2376813"/>
            <a:ext cx="5756128" cy="646331"/>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3600" b="1" dirty="0">
                <a:solidFill>
                  <a:schemeClr val="bg1"/>
                </a:solidFill>
              </a:rPr>
              <a:t>The </a:t>
            </a:r>
            <a:r>
              <a:rPr lang="en-US" sz="3600" b="1" dirty="0" err="1">
                <a:solidFill>
                  <a:schemeClr val="bg1"/>
                </a:solidFill>
              </a:rPr>
              <a:t>Parol</a:t>
            </a:r>
            <a:r>
              <a:rPr lang="en-US" sz="3600" b="1" dirty="0">
                <a:solidFill>
                  <a:schemeClr val="bg1"/>
                </a:solidFill>
              </a:rPr>
              <a:t> Evidence Rule</a:t>
            </a:r>
          </a:p>
        </p:txBody>
      </p:sp>
      <p:sp>
        <p:nvSpPr>
          <p:cNvPr id="25" name="Rectangle 24"/>
          <p:cNvSpPr/>
          <p:nvPr/>
        </p:nvSpPr>
        <p:spPr>
          <a:xfrm>
            <a:off x="0" y="0"/>
            <a:ext cx="3286862" cy="847604"/>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Two</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63800" y="548013"/>
            <a:ext cx="1895475" cy="1828800"/>
          </a:xfrm>
          <a:prstGeom prst="rect">
            <a:avLst/>
          </a:prstGeom>
        </p:spPr>
      </p:pic>
    </p:spTree>
    <p:extLst>
      <p:ext uri="{BB962C8B-B14F-4D97-AF65-F5344CB8AC3E}">
        <p14:creationId xmlns:p14="http://schemas.microsoft.com/office/powerpoint/2010/main" val="3777169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arn(inVertical)">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1631216"/>
          </a:xfrm>
          <a:prstGeom prst="rect">
            <a:avLst/>
          </a:prstGeom>
          <a:solidFill>
            <a:schemeClr val="tx1"/>
          </a:solidFill>
          <a:ln>
            <a:solidFill>
              <a:schemeClr val="bg2"/>
            </a:solidFill>
          </a:ln>
        </p:spPr>
        <p:txBody>
          <a:bodyPr wrap="square">
            <a:spAutoFit/>
          </a:bodyPr>
          <a:lstStyle/>
          <a:p>
            <a:r>
              <a:rPr lang="en-US" sz="2000" dirty="0">
                <a:solidFill>
                  <a:schemeClr val="bg1"/>
                </a:solidFill>
              </a:rPr>
              <a:t>The </a:t>
            </a:r>
            <a:r>
              <a:rPr lang="en-US" sz="2000" dirty="0" err="1">
                <a:solidFill>
                  <a:schemeClr val="bg1"/>
                </a:solidFill>
              </a:rPr>
              <a:t>parol</a:t>
            </a:r>
            <a:r>
              <a:rPr lang="en-US" sz="2000" dirty="0">
                <a:solidFill>
                  <a:schemeClr val="bg1"/>
                </a:solidFill>
              </a:rPr>
              <a:t> evidence rule is a legal evidence rule that applies to written contracts. Written contracts are complete and final agreements outlining obligations between parties and enforceable by law. Specifically, the </a:t>
            </a:r>
            <a:r>
              <a:rPr lang="en-US" sz="2000" dirty="0" err="1">
                <a:solidFill>
                  <a:schemeClr val="bg1"/>
                </a:solidFill>
              </a:rPr>
              <a:t>parol</a:t>
            </a:r>
            <a:r>
              <a:rPr lang="en-US" sz="2000" dirty="0">
                <a:solidFill>
                  <a:schemeClr val="bg1"/>
                </a:solidFill>
              </a:rPr>
              <a:t> evidence definition is the evidence pertaining to an agreement that isn't included in the written contract. </a:t>
            </a:r>
          </a:p>
        </p:txBody>
      </p:sp>
      <p:sp>
        <p:nvSpPr>
          <p:cNvPr id="5" name="Rectangle 4"/>
          <p:cNvSpPr/>
          <p:nvPr/>
        </p:nvSpPr>
        <p:spPr>
          <a:xfrm>
            <a:off x="3384189" y="0"/>
            <a:ext cx="4512133"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800" b="1" dirty="0">
                <a:solidFill>
                  <a:schemeClr val="bg1"/>
                </a:solidFill>
              </a:rPr>
              <a:t>The </a:t>
            </a:r>
            <a:r>
              <a:rPr lang="en-US" sz="2800" b="1" dirty="0" err="1">
                <a:solidFill>
                  <a:schemeClr val="bg1"/>
                </a:solidFill>
              </a:rPr>
              <a:t>Parol</a:t>
            </a:r>
            <a:r>
              <a:rPr lang="en-US" sz="2800" b="1" dirty="0">
                <a:solidFill>
                  <a:schemeClr val="bg1"/>
                </a:solidFill>
              </a:rPr>
              <a:t> Evidence Rule</a:t>
            </a:r>
          </a:p>
        </p:txBody>
      </p:sp>
      <p:sp>
        <p:nvSpPr>
          <p:cNvPr id="6" name="Rectangle 5"/>
          <p:cNvSpPr/>
          <p:nvPr/>
        </p:nvSpPr>
        <p:spPr>
          <a:xfrm>
            <a:off x="0" y="1066487"/>
            <a:ext cx="1782539" cy="461665"/>
          </a:xfrm>
          <a:prstGeom prst="rect">
            <a:avLst/>
          </a:prstGeom>
          <a:solidFill>
            <a:schemeClr val="bg1">
              <a:lumMod val="75000"/>
              <a:lumOff val="25000"/>
            </a:schemeClr>
          </a:solidFill>
        </p:spPr>
        <p:txBody>
          <a:bodyPr wrap="none">
            <a:spAutoFit/>
          </a:bodyPr>
          <a:lstStyle/>
          <a:p>
            <a:r>
              <a:rPr lang="en-US" sz="2400" b="1" dirty="0" smtClean="0">
                <a:effectLst>
                  <a:outerShdw blurRad="38100" dist="38100" dir="2700000" algn="tl">
                    <a:srgbClr val="000000">
                      <a:alpha val="43137"/>
                    </a:srgbClr>
                  </a:outerShdw>
                </a:effectLst>
              </a:rPr>
              <a:t>What is it?</a:t>
            </a:r>
            <a:endParaRPr lang="en-US" sz="2400" b="1" dirty="0">
              <a:effectLst>
                <a:outerShdw blurRad="38100" dist="38100" dir="2700000" algn="tl">
                  <a:srgbClr val="000000">
                    <a:alpha val="43137"/>
                  </a:srgbClr>
                </a:outerShdw>
              </a:effectLst>
            </a:endParaRPr>
          </a:p>
        </p:txBody>
      </p:sp>
      <p:sp>
        <p:nvSpPr>
          <p:cNvPr id="7" name="Rectangle 6"/>
          <p:cNvSpPr/>
          <p:nvPr/>
        </p:nvSpPr>
        <p:spPr>
          <a:xfrm>
            <a:off x="0" y="3831722"/>
            <a:ext cx="6476214" cy="2862322"/>
          </a:xfrm>
          <a:prstGeom prst="rect">
            <a:avLst/>
          </a:prstGeom>
          <a:solidFill>
            <a:schemeClr val="tx1"/>
          </a:solidFill>
          <a:ln>
            <a:solidFill>
              <a:schemeClr val="bg2"/>
            </a:solidFill>
          </a:ln>
        </p:spPr>
        <p:txBody>
          <a:bodyPr wrap="square">
            <a:spAutoFit/>
          </a:bodyPr>
          <a:lstStyle/>
          <a:p>
            <a:r>
              <a:rPr lang="en-US" sz="2000" dirty="0" err="1">
                <a:solidFill>
                  <a:schemeClr val="accent5">
                    <a:lumMod val="50000"/>
                  </a:schemeClr>
                </a:solidFill>
              </a:rPr>
              <a:t>Parol</a:t>
            </a:r>
            <a:r>
              <a:rPr lang="en-US" sz="2000" dirty="0">
                <a:solidFill>
                  <a:schemeClr val="accent5">
                    <a:lumMod val="50000"/>
                  </a:schemeClr>
                </a:solidFill>
              </a:rPr>
              <a:t> evidence is, in simplest terms, evidence regarding discussions about what a contractual agreement should contain before entering into the contract. In other words, if you hire someone to paint your house, and in the process of negotiating the contract you also mention that you would like them to caulk around your windows, but the contract you subsequently enter into does not include anything about caulking, those discussions are </a:t>
            </a:r>
            <a:r>
              <a:rPr lang="en-US" sz="2000" dirty="0" err="1">
                <a:solidFill>
                  <a:schemeClr val="accent5">
                    <a:lumMod val="50000"/>
                  </a:schemeClr>
                </a:solidFill>
              </a:rPr>
              <a:t>parol</a:t>
            </a:r>
            <a:r>
              <a:rPr lang="en-US" sz="2000" dirty="0">
                <a:solidFill>
                  <a:schemeClr val="accent5">
                    <a:lumMod val="50000"/>
                  </a:schemeClr>
                </a:solidFill>
              </a:rPr>
              <a:t> evidence.</a:t>
            </a:r>
          </a:p>
        </p:txBody>
      </p:sp>
    </p:spTree>
    <p:extLst>
      <p:ext uri="{BB962C8B-B14F-4D97-AF65-F5344CB8AC3E}">
        <p14:creationId xmlns:p14="http://schemas.microsoft.com/office/powerpoint/2010/main" val="1760940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7579151" cy="4093428"/>
          </a:xfrm>
          <a:prstGeom prst="rect">
            <a:avLst/>
          </a:prstGeom>
          <a:solidFill>
            <a:schemeClr val="tx1"/>
          </a:solidFill>
          <a:ln>
            <a:solidFill>
              <a:schemeClr val="bg2"/>
            </a:solidFill>
          </a:ln>
        </p:spPr>
        <p:txBody>
          <a:bodyPr wrap="square">
            <a:spAutoFit/>
          </a:bodyPr>
          <a:lstStyle/>
          <a:p>
            <a:r>
              <a:rPr lang="en-US" sz="2000" dirty="0">
                <a:solidFill>
                  <a:schemeClr val="bg1"/>
                </a:solidFill>
              </a:rPr>
              <a:t>The problem with </a:t>
            </a:r>
            <a:r>
              <a:rPr lang="en-US" sz="2000" dirty="0" err="1">
                <a:solidFill>
                  <a:schemeClr val="bg1"/>
                </a:solidFill>
              </a:rPr>
              <a:t>parol</a:t>
            </a:r>
            <a:r>
              <a:rPr lang="en-US" sz="2000" dirty="0">
                <a:solidFill>
                  <a:schemeClr val="bg1"/>
                </a:solidFill>
              </a:rPr>
              <a:t> evidence is that it is generally inadmissible at trial. So, if you were to sue that painter on a breach of contract theory, you would not be able to submit evidence that you had discussed having the caulking done if that provision did not make its way into the final contract. Why? The courts believe that parties must know and understand agreements they enter into, and will not hold parties liable for things that are omitted. Maybe it was left out because of a concern about the additional cost of performing the caulking work, maybe it was just an honest oversight. But, whatever the reason, it was not in the final contract, so it cannot be the cause of a breach of the contract. As such, it is not relevant, and is therefore inadmissible.</a:t>
            </a:r>
          </a:p>
        </p:txBody>
      </p:sp>
      <p:sp>
        <p:nvSpPr>
          <p:cNvPr id="5" name="Rectangle 4"/>
          <p:cNvSpPr/>
          <p:nvPr/>
        </p:nvSpPr>
        <p:spPr>
          <a:xfrm>
            <a:off x="3384189" y="0"/>
            <a:ext cx="4512133"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800" b="1" dirty="0">
                <a:solidFill>
                  <a:schemeClr val="bg1"/>
                </a:solidFill>
              </a:rPr>
              <a:t>The </a:t>
            </a:r>
            <a:r>
              <a:rPr lang="en-US" sz="2800" b="1" dirty="0" err="1">
                <a:solidFill>
                  <a:schemeClr val="bg1"/>
                </a:solidFill>
              </a:rPr>
              <a:t>Parol</a:t>
            </a:r>
            <a:r>
              <a:rPr lang="en-US" sz="2800" b="1" dirty="0">
                <a:solidFill>
                  <a:schemeClr val="bg1"/>
                </a:solidFill>
              </a:rPr>
              <a:t> Evidence Rule</a:t>
            </a:r>
          </a:p>
        </p:txBody>
      </p:sp>
      <p:sp>
        <p:nvSpPr>
          <p:cNvPr id="6" name="Rectangle 5"/>
          <p:cNvSpPr/>
          <p:nvPr/>
        </p:nvSpPr>
        <p:spPr>
          <a:xfrm>
            <a:off x="0" y="1066487"/>
            <a:ext cx="1782539" cy="461665"/>
          </a:xfrm>
          <a:prstGeom prst="rect">
            <a:avLst/>
          </a:prstGeom>
          <a:solidFill>
            <a:schemeClr val="bg1">
              <a:lumMod val="75000"/>
              <a:lumOff val="25000"/>
            </a:schemeClr>
          </a:solidFill>
        </p:spPr>
        <p:txBody>
          <a:bodyPr wrap="none">
            <a:spAutoFit/>
          </a:bodyPr>
          <a:lstStyle/>
          <a:p>
            <a:r>
              <a:rPr lang="en-US" sz="2400" b="1" dirty="0" smtClean="0">
                <a:effectLst>
                  <a:outerShdw blurRad="38100" dist="38100" dir="2700000" algn="tl">
                    <a:srgbClr val="000000">
                      <a:alpha val="43137"/>
                    </a:srgbClr>
                  </a:outerShdw>
                </a:effectLst>
              </a:rPr>
              <a:t>What is it?</a:t>
            </a:r>
            <a:endParaRPr lang="en-US" sz="24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3207422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7579151" cy="1015663"/>
          </a:xfrm>
          <a:prstGeom prst="rect">
            <a:avLst/>
          </a:prstGeom>
          <a:solidFill>
            <a:schemeClr val="tx1"/>
          </a:solidFill>
          <a:ln>
            <a:solidFill>
              <a:schemeClr val="bg2"/>
            </a:solidFill>
          </a:ln>
        </p:spPr>
        <p:txBody>
          <a:bodyPr wrap="square">
            <a:spAutoFit/>
          </a:bodyPr>
          <a:lstStyle/>
          <a:p>
            <a:r>
              <a:rPr lang="en-US" sz="2000" dirty="0">
                <a:solidFill>
                  <a:schemeClr val="bg1"/>
                </a:solidFill>
              </a:rPr>
              <a:t>The </a:t>
            </a:r>
            <a:r>
              <a:rPr lang="en-US" sz="2000" dirty="0" err="1">
                <a:solidFill>
                  <a:schemeClr val="bg1"/>
                </a:solidFill>
              </a:rPr>
              <a:t>parol</a:t>
            </a:r>
            <a:r>
              <a:rPr lang="en-US" sz="2000" dirty="0">
                <a:solidFill>
                  <a:schemeClr val="bg1"/>
                </a:solidFill>
              </a:rPr>
              <a:t> evidence rule provides that, where parties have a signed agreement, it is not generally permissible to adduce extrinsic evidence to:</a:t>
            </a:r>
          </a:p>
        </p:txBody>
      </p:sp>
      <p:sp>
        <p:nvSpPr>
          <p:cNvPr id="5" name="Rectangle 4"/>
          <p:cNvSpPr/>
          <p:nvPr/>
        </p:nvSpPr>
        <p:spPr>
          <a:xfrm>
            <a:off x="3384189" y="0"/>
            <a:ext cx="4512133"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800" b="1" dirty="0">
                <a:solidFill>
                  <a:schemeClr val="bg1"/>
                </a:solidFill>
              </a:rPr>
              <a:t>The </a:t>
            </a:r>
            <a:r>
              <a:rPr lang="en-US" sz="2800" b="1" dirty="0" err="1">
                <a:solidFill>
                  <a:schemeClr val="bg1"/>
                </a:solidFill>
              </a:rPr>
              <a:t>Parol</a:t>
            </a:r>
            <a:r>
              <a:rPr lang="en-US" sz="2800" b="1" dirty="0">
                <a:solidFill>
                  <a:schemeClr val="bg1"/>
                </a:solidFill>
              </a:rPr>
              <a:t> Evidence Rule</a:t>
            </a:r>
          </a:p>
        </p:txBody>
      </p:sp>
      <p:sp>
        <p:nvSpPr>
          <p:cNvPr id="6" name="Rectangle 5"/>
          <p:cNvSpPr/>
          <p:nvPr/>
        </p:nvSpPr>
        <p:spPr>
          <a:xfrm>
            <a:off x="0" y="1066487"/>
            <a:ext cx="1782539" cy="461665"/>
          </a:xfrm>
          <a:prstGeom prst="rect">
            <a:avLst/>
          </a:prstGeom>
          <a:solidFill>
            <a:schemeClr val="bg1">
              <a:lumMod val="75000"/>
              <a:lumOff val="25000"/>
            </a:schemeClr>
          </a:solidFill>
        </p:spPr>
        <p:txBody>
          <a:bodyPr wrap="none">
            <a:spAutoFit/>
          </a:bodyPr>
          <a:lstStyle/>
          <a:p>
            <a:r>
              <a:rPr lang="en-US" sz="2400" b="1" dirty="0" smtClean="0">
                <a:effectLst>
                  <a:outerShdw blurRad="38100" dist="38100" dir="2700000" algn="tl">
                    <a:srgbClr val="000000">
                      <a:alpha val="43137"/>
                    </a:srgbClr>
                  </a:outerShdw>
                </a:effectLst>
              </a:rPr>
              <a:t>What is it?</a:t>
            </a:r>
            <a:endParaRPr lang="en-US" sz="2400" b="1" dirty="0">
              <a:effectLst>
                <a:outerShdw blurRad="38100" dist="38100" dir="2700000" algn="tl">
                  <a:srgbClr val="000000">
                    <a:alpha val="43137"/>
                  </a:srgbClr>
                </a:outerShdw>
              </a:effectLst>
            </a:endParaRPr>
          </a:p>
        </p:txBody>
      </p:sp>
      <p:sp>
        <p:nvSpPr>
          <p:cNvPr id="2" name="Rectangle 1"/>
          <p:cNvSpPr/>
          <p:nvPr/>
        </p:nvSpPr>
        <p:spPr>
          <a:xfrm>
            <a:off x="191679" y="3190676"/>
            <a:ext cx="6096000" cy="646331"/>
          </a:xfrm>
          <a:prstGeom prst="rect">
            <a:avLst/>
          </a:prstGeom>
          <a:ln>
            <a:solidFill>
              <a:schemeClr val="bg1"/>
            </a:solidFill>
          </a:ln>
        </p:spPr>
        <p:txBody>
          <a:bodyPr>
            <a:spAutoFit/>
          </a:bodyPr>
          <a:lstStyle/>
          <a:p>
            <a:r>
              <a:rPr lang="en-US" dirty="0">
                <a:solidFill>
                  <a:schemeClr val="bg1"/>
                </a:solidFill>
              </a:rPr>
              <a:t>• show what the parties’ intention was in entering that agreement</a:t>
            </a:r>
          </a:p>
        </p:txBody>
      </p:sp>
      <p:sp>
        <p:nvSpPr>
          <p:cNvPr id="7" name="Rectangle 6"/>
          <p:cNvSpPr/>
          <p:nvPr/>
        </p:nvSpPr>
        <p:spPr>
          <a:xfrm>
            <a:off x="191679" y="4287755"/>
            <a:ext cx="6096000" cy="646331"/>
          </a:xfrm>
          <a:prstGeom prst="rect">
            <a:avLst/>
          </a:prstGeom>
          <a:ln>
            <a:solidFill>
              <a:schemeClr val="bg1"/>
            </a:solidFill>
          </a:ln>
        </p:spPr>
        <p:txBody>
          <a:bodyPr>
            <a:spAutoFit/>
          </a:bodyPr>
          <a:lstStyle/>
          <a:p>
            <a:r>
              <a:rPr lang="en-US" dirty="0">
                <a:solidFill>
                  <a:schemeClr val="bg1"/>
                </a:solidFill>
              </a:rPr>
              <a:t>• contradict, vary or add to the terms of the written agreement—this extends to implied terms</a:t>
            </a:r>
          </a:p>
        </p:txBody>
      </p:sp>
    </p:spTree>
    <p:extLst>
      <p:ext uri="{BB962C8B-B14F-4D97-AF65-F5344CB8AC3E}">
        <p14:creationId xmlns:p14="http://schemas.microsoft.com/office/powerpoint/2010/main" val="34542092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2" grpId="0" animBg="1"/>
      <p:bldP spid="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7579151" cy="1015663"/>
          </a:xfrm>
          <a:prstGeom prst="rect">
            <a:avLst/>
          </a:prstGeom>
          <a:solidFill>
            <a:schemeClr val="tx1"/>
          </a:solidFill>
          <a:ln>
            <a:solidFill>
              <a:schemeClr val="bg2"/>
            </a:solidFill>
          </a:ln>
        </p:spPr>
        <p:txBody>
          <a:bodyPr wrap="square">
            <a:spAutoFit/>
          </a:bodyPr>
          <a:lstStyle/>
          <a:p>
            <a:r>
              <a:rPr lang="en-US" sz="2000" dirty="0">
                <a:solidFill>
                  <a:schemeClr val="bg1"/>
                </a:solidFill>
              </a:rPr>
              <a:t>The </a:t>
            </a:r>
            <a:r>
              <a:rPr lang="en-US" sz="2000" dirty="0" err="1">
                <a:solidFill>
                  <a:schemeClr val="bg1"/>
                </a:solidFill>
              </a:rPr>
              <a:t>parol</a:t>
            </a:r>
            <a:r>
              <a:rPr lang="en-US" sz="2000" dirty="0">
                <a:solidFill>
                  <a:schemeClr val="bg1"/>
                </a:solidFill>
              </a:rPr>
              <a:t> evidence rule operates to exclude not only oral evidence, but all forms of evidence outside the contract itself such as:</a:t>
            </a:r>
          </a:p>
        </p:txBody>
      </p:sp>
      <p:sp>
        <p:nvSpPr>
          <p:cNvPr id="5" name="Rectangle 4"/>
          <p:cNvSpPr/>
          <p:nvPr/>
        </p:nvSpPr>
        <p:spPr>
          <a:xfrm>
            <a:off x="3384189" y="0"/>
            <a:ext cx="4512133"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800" b="1" dirty="0">
                <a:solidFill>
                  <a:schemeClr val="bg1"/>
                </a:solidFill>
              </a:rPr>
              <a:t>The </a:t>
            </a:r>
            <a:r>
              <a:rPr lang="en-US" sz="2800" b="1" dirty="0" err="1">
                <a:solidFill>
                  <a:schemeClr val="bg1"/>
                </a:solidFill>
              </a:rPr>
              <a:t>Parol</a:t>
            </a:r>
            <a:r>
              <a:rPr lang="en-US" sz="2800" b="1" dirty="0">
                <a:solidFill>
                  <a:schemeClr val="bg1"/>
                </a:solidFill>
              </a:rPr>
              <a:t> Evidence Rule</a:t>
            </a:r>
          </a:p>
        </p:txBody>
      </p:sp>
      <p:sp>
        <p:nvSpPr>
          <p:cNvPr id="6" name="Rectangle 5"/>
          <p:cNvSpPr/>
          <p:nvPr/>
        </p:nvSpPr>
        <p:spPr>
          <a:xfrm>
            <a:off x="0" y="1066487"/>
            <a:ext cx="1782539" cy="461665"/>
          </a:xfrm>
          <a:prstGeom prst="rect">
            <a:avLst/>
          </a:prstGeom>
          <a:solidFill>
            <a:schemeClr val="bg1">
              <a:lumMod val="75000"/>
              <a:lumOff val="25000"/>
            </a:schemeClr>
          </a:solidFill>
        </p:spPr>
        <p:txBody>
          <a:bodyPr wrap="none">
            <a:spAutoFit/>
          </a:bodyPr>
          <a:lstStyle/>
          <a:p>
            <a:r>
              <a:rPr lang="en-US" sz="2400" b="1" dirty="0" smtClean="0">
                <a:effectLst>
                  <a:outerShdw blurRad="38100" dist="38100" dir="2700000" algn="tl">
                    <a:srgbClr val="000000">
                      <a:alpha val="43137"/>
                    </a:srgbClr>
                  </a:outerShdw>
                </a:effectLst>
              </a:rPr>
              <a:t>What is it?</a:t>
            </a:r>
            <a:endParaRPr lang="en-US" sz="2400" b="1" dirty="0">
              <a:effectLst>
                <a:outerShdw blurRad="38100" dist="38100" dir="2700000" algn="tl">
                  <a:srgbClr val="000000">
                    <a:alpha val="43137"/>
                  </a:srgbClr>
                </a:outerShdw>
              </a:effectLst>
            </a:endParaRPr>
          </a:p>
        </p:txBody>
      </p:sp>
      <p:sp>
        <p:nvSpPr>
          <p:cNvPr id="2" name="Rectangle 1"/>
          <p:cNvSpPr/>
          <p:nvPr/>
        </p:nvSpPr>
        <p:spPr>
          <a:xfrm>
            <a:off x="191679" y="3190676"/>
            <a:ext cx="6096000" cy="369332"/>
          </a:xfrm>
          <a:prstGeom prst="rect">
            <a:avLst/>
          </a:prstGeom>
          <a:ln>
            <a:solidFill>
              <a:schemeClr val="bg1"/>
            </a:solidFill>
          </a:ln>
        </p:spPr>
        <p:txBody>
          <a:bodyPr>
            <a:spAutoFit/>
          </a:bodyPr>
          <a:lstStyle/>
          <a:p>
            <a:r>
              <a:rPr lang="en-US" dirty="0">
                <a:solidFill>
                  <a:schemeClr val="bg1"/>
                </a:solidFill>
              </a:rPr>
              <a:t>• earlier drafts of the agreement between the parties</a:t>
            </a:r>
          </a:p>
        </p:txBody>
      </p:sp>
      <p:sp>
        <p:nvSpPr>
          <p:cNvPr id="7" name="Rectangle 6"/>
          <p:cNvSpPr/>
          <p:nvPr/>
        </p:nvSpPr>
        <p:spPr>
          <a:xfrm>
            <a:off x="191679" y="4287755"/>
            <a:ext cx="6096000" cy="369332"/>
          </a:xfrm>
          <a:prstGeom prst="rect">
            <a:avLst/>
          </a:prstGeom>
          <a:ln>
            <a:solidFill>
              <a:schemeClr val="bg1"/>
            </a:solidFill>
          </a:ln>
        </p:spPr>
        <p:txBody>
          <a:bodyPr>
            <a:spAutoFit/>
          </a:bodyPr>
          <a:lstStyle/>
          <a:p>
            <a:r>
              <a:rPr lang="en-US" dirty="0">
                <a:solidFill>
                  <a:schemeClr val="bg1"/>
                </a:solidFill>
              </a:rPr>
              <a:t>• preliminary agreements</a:t>
            </a:r>
          </a:p>
        </p:txBody>
      </p:sp>
    </p:spTree>
    <p:extLst>
      <p:ext uri="{BB962C8B-B14F-4D97-AF65-F5344CB8AC3E}">
        <p14:creationId xmlns:p14="http://schemas.microsoft.com/office/powerpoint/2010/main" val="59953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2" grpId="0" animBg="1"/>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7598004" cy="3416320"/>
          </a:xfrm>
          <a:prstGeom prst="rect">
            <a:avLst/>
          </a:prstGeom>
          <a:solidFill>
            <a:schemeClr val="tx1"/>
          </a:solidFill>
          <a:ln>
            <a:solidFill>
              <a:schemeClr val="bg2"/>
            </a:solidFill>
          </a:ln>
        </p:spPr>
        <p:txBody>
          <a:bodyPr wrap="square">
            <a:spAutoFit/>
          </a:bodyPr>
          <a:lstStyle/>
          <a:p>
            <a:r>
              <a:rPr lang="en-US" sz="2400" dirty="0">
                <a:solidFill>
                  <a:schemeClr val="bg1"/>
                </a:solidFill>
              </a:rPr>
              <a:t>In a perfect world, all contracts would be drafted with precision and foresight, clearly and comprehensively describing the parties’ intentions and </a:t>
            </a:r>
            <a:r>
              <a:rPr lang="en-US" sz="2400" dirty="0" smtClean="0">
                <a:solidFill>
                  <a:schemeClr val="bg1"/>
                </a:solidFill>
              </a:rPr>
              <a:t>accounting </a:t>
            </a:r>
            <a:r>
              <a:rPr lang="en-US" sz="2400" dirty="0">
                <a:solidFill>
                  <a:schemeClr val="bg1"/>
                </a:solidFill>
              </a:rPr>
              <a:t>for the unexpected. Reality being what it is, not every contract meets this standard. As a result, courts have created a number of important exceptions to the prohibition against evidence “outside of the four corners” of a contract, i.e., not found within the contract language itself.</a:t>
            </a:r>
          </a:p>
        </p:txBody>
      </p:sp>
      <p:sp>
        <p:nvSpPr>
          <p:cNvPr id="5" name="Rectangle 4"/>
          <p:cNvSpPr/>
          <p:nvPr/>
        </p:nvSpPr>
        <p:spPr>
          <a:xfrm>
            <a:off x="3384189" y="0"/>
            <a:ext cx="4512133"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800" b="1" dirty="0">
                <a:solidFill>
                  <a:schemeClr val="bg1"/>
                </a:solidFill>
              </a:rPr>
              <a:t>The </a:t>
            </a:r>
            <a:r>
              <a:rPr lang="en-US" sz="2800" b="1" dirty="0" err="1">
                <a:solidFill>
                  <a:schemeClr val="bg1"/>
                </a:solidFill>
              </a:rPr>
              <a:t>Parol</a:t>
            </a:r>
            <a:r>
              <a:rPr lang="en-US" sz="2800" b="1" dirty="0">
                <a:solidFill>
                  <a:schemeClr val="bg1"/>
                </a:solidFill>
              </a:rPr>
              <a:t> Evidence Rule</a:t>
            </a:r>
          </a:p>
        </p:txBody>
      </p:sp>
      <p:sp>
        <p:nvSpPr>
          <p:cNvPr id="6" name="Rectangle 5"/>
          <p:cNvSpPr/>
          <p:nvPr/>
        </p:nvSpPr>
        <p:spPr>
          <a:xfrm>
            <a:off x="0" y="1066487"/>
            <a:ext cx="6178423" cy="461665"/>
          </a:xfrm>
          <a:prstGeom prst="rect">
            <a:avLst/>
          </a:prstGeom>
          <a:solidFill>
            <a:schemeClr val="bg1">
              <a:lumMod val="75000"/>
              <a:lumOff val="25000"/>
            </a:schemeClr>
          </a:solidFill>
        </p:spPr>
        <p:txBody>
          <a:bodyPr wrap="none">
            <a:spAutoFit/>
          </a:bodyPr>
          <a:lstStyle/>
          <a:p>
            <a:r>
              <a:rPr lang="en-US" sz="2400" b="1" dirty="0" smtClean="0">
                <a:effectLst>
                  <a:outerShdw blurRad="38100" dist="38100" dir="2700000" algn="tl">
                    <a:srgbClr val="000000">
                      <a:alpha val="43137"/>
                    </a:srgbClr>
                  </a:outerShdw>
                </a:effectLst>
              </a:rPr>
              <a:t>Expectations to the </a:t>
            </a:r>
            <a:r>
              <a:rPr lang="en-US" sz="2400" b="1" dirty="0" err="1" smtClean="0">
                <a:effectLst>
                  <a:outerShdw blurRad="38100" dist="38100" dir="2700000" algn="tl">
                    <a:srgbClr val="000000">
                      <a:alpha val="43137"/>
                    </a:srgbClr>
                  </a:outerShdw>
                </a:effectLst>
              </a:rPr>
              <a:t>Parol</a:t>
            </a:r>
            <a:r>
              <a:rPr lang="en-US" sz="2400" b="1" dirty="0" smtClean="0">
                <a:effectLst>
                  <a:outerShdw blurRad="38100" dist="38100" dir="2700000" algn="tl">
                    <a:srgbClr val="000000">
                      <a:alpha val="43137"/>
                    </a:srgbClr>
                  </a:outerShdw>
                </a:effectLst>
              </a:rPr>
              <a:t> Evidence Rule</a:t>
            </a:r>
            <a:endParaRPr lang="en-US" sz="24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91590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7598004" cy="1938992"/>
          </a:xfrm>
          <a:prstGeom prst="rect">
            <a:avLst/>
          </a:prstGeom>
          <a:solidFill>
            <a:schemeClr val="tx1"/>
          </a:solidFill>
          <a:ln>
            <a:solidFill>
              <a:schemeClr val="bg2"/>
            </a:solidFill>
          </a:ln>
        </p:spPr>
        <p:txBody>
          <a:bodyPr wrap="square">
            <a:spAutoFit/>
          </a:bodyPr>
          <a:lstStyle/>
          <a:p>
            <a:r>
              <a:rPr lang="en-US" sz="2400" dirty="0">
                <a:solidFill>
                  <a:schemeClr val="bg1"/>
                </a:solidFill>
              </a:rPr>
              <a:t>The following exceptions to the </a:t>
            </a:r>
            <a:r>
              <a:rPr lang="en-US" sz="2400" dirty="0" err="1">
                <a:solidFill>
                  <a:schemeClr val="bg1"/>
                </a:solidFill>
              </a:rPr>
              <a:t>Parol</a:t>
            </a:r>
            <a:r>
              <a:rPr lang="en-US" sz="2400" dirty="0">
                <a:solidFill>
                  <a:schemeClr val="bg1"/>
                </a:solidFill>
              </a:rPr>
              <a:t> Evidence Rule are often important in contract litigation. As with other concepts of contract law, understanding them in advance can aid in preventative drafting to avoid disputes down the road.</a:t>
            </a:r>
          </a:p>
        </p:txBody>
      </p:sp>
      <p:sp>
        <p:nvSpPr>
          <p:cNvPr id="5" name="Rectangle 4"/>
          <p:cNvSpPr/>
          <p:nvPr/>
        </p:nvSpPr>
        <p:spPr>
          <a:xfrm>
            <a:off x="3384189" y="0"/>
            <a:ext cx="4512133"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800" b="1" dirty="0">
                <a:solidFill>
                  <a:schemeClr val="bg1"/>
                </a:solidFill>
              </a:rPr>
              <a:t>The </a:t>
            </a:r>
            <a:r>
              <a:rPr lang="en-US" sz="2800" b="1" dirty="0" err="1">
                <a:solidFill>
                  <a:schemeClr val="bg1"/>
                </a:solidFill>
              </a:rPr>
              <a:t>Parol</a:t>
            </a:r>
            <a:r>
              <a:rPr lang="en-US" sz="2800" b="1" dirty="0">
                <a:solidFill>
                  <a:schemeClr val="bg1"/>
                </a:solidFill>
              </a:rPr>
              <a:t> Evidence Rule</a:t>
            </a:r>
          </a:p>
        </p:txBody>
      </p:sp>
      <p:sp>
        <p:nvSpPr>
          <p:cNvPr id="6" name="Rectangle 5"/>
          <p:cNvSpPr/>
          <p:nvPr/>
        </p:nvSpPr>
        <p:spPr>
          <a:xfrm>
            <a:off x="0" y="1066487"/>
            <a:ext cx="6178423" cy="461665"/>
          </a:xfrm>
          <a:prstGeom prst="rect">
            <a:avLst/>
          </a:prstGeom>
          <a:solidFill>
            <a:schemeClr val="bg1">
              <a:lumMod val="75000"/>
              <a:lumOff val="25000"/>
            </a:schemeClr>
          </a:solidFill>
        </p:spPr>
        <p:txBody>
          <a:bodyPr wrap="none">
            <a:spAutoFit/>
          </a:bodyPr>
          <a:lstStyle/>
          <a:p>
            <a:r>
              <a:rPr lang="en-US" sz="2400" b="1" dirty="0" smtClean="0">
                <a:effectLst>
                  <a:outerShdw blurRad="38100" dist="38100" dir="2700000" algn="tl">
                    <a:srgbClr val="000000">
                      <a:alpha val="43137"/>
                    </a:srgbClr>
                  </a:outerShdw>
                </a:effectLst>
              </a:rPr>
              <a:t>Expectations to the </a:t>
            </a:r>
            <a:r>
              <a:rPr lang="en-US" sz="2400" b="1" dirty="0" err="1" smtClean="0">
                <a:effectLst>
                  <a:outerShdw blurRad="38100" dist="38100" dir="2700000" algn="tl">
                    <a:srgbClr val="000000">
                      <a:alpha val="43137"/>
                    </a:srgbClr>
                  </a:outerShdw>
                </a:effectLst>
              </a:rPr>
              <a:t>Parol</a:t>
            </a:r>
            <a:r>
              <a:rPr lang="en-US" sz="2400" b="1" dirty="0" smtClean="0">
                <a:effectLst>
                  <a:outerShdw blurRad="38100" dist="38100" dir="2700000" algn="tl">
                    <a:srgbClr val="000000">
                      <a:alpha val="43137"/>
                    </a:srgbClr>
                  </a:outerShdw>
                </a:effectLst>
              </a:rPr>
              <a:t> Evidence Rule</a:t>
            </a:r>
            <a:endParaRPr lang="en-US" sz="24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429477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094860"/>
            <a:ext cx="7598004" cy="2308324"/>
          </a:xfrm>
          <a:prstGeom prst="rect">
            <a:avLst/>
          </a:prstGeom>
          <a:solidFill>
            <a:schemeClr val="tx1"/>
          </a:solidFill>
          <a:ln>
            <a:solidFill>
              <a:schemeClr val="bg2"/>
            </a:solidFill>
          </a:ln>
        </p:spPr>
        <p:txBody>
          <a:bodyPr wrap="square">
            <a:spAutoFit/>
          </a:bodyPr>
          <a:lstStyle/>
          <a:p>
            <a:r>
              <a:rPr lang="en-US" sz="2400" dirty="0">
                <a:solidFill>
                  <a:schemeClr val="bg1"/>
                </a:solidFill>
              </a:rPr>
              <a:t>Even where a contract recites that it contains the complete understanding of the parties and disclaims the existence of any other written or oral agreements or understandings, the </a:t>
            </a:r>
            <a:r>
              <a:rPr lang="en-US" sz="2400" dirty="0" err="1">
                <a:solidFill>
                  <a:schemeClr val="bg1"/>
                </a:solidFill>
              </a:rPr>
              <a:t>Parol</a:t>
            </a:r>
            <a:r>
              <a:rPr lang="en-US" sz="2400" dirty="0">
                <a:solidFill>
                  <a:schemeClr val="bg1"/>
                </a:solidFill>
              </a:rPr>
              <a:t> Evidence Rule will allow a party to introduce evidence outside of the contract to resolve an “ambiguity.”</a:t>
            </a:r>
          </a:p>
        </p:txBody>
      </p:sp>
      <p:sp>
        <p:nvSpPr>
          <p:cNvPr id="5" name="Rectangle 4"/>
          <p:cNvSpPr/>
          <p:nvPr/>
        </p:nvSpPr>
        <p:spPr>
          <a:xfrm>
            <a:off x="3384189" y="0"/>
            <a:ext cx="4512133"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800" b="1" dirty="0">
                <a:solidFill>
                  <a:schemeClr val="bg1"/>
                </a:solidFill>
              </a:rPr>
              <a:t>The </a:t>
            </a:r>
            <a:r>
              <a:rPr lang="en-US" sz="2800" b="1" dirty="0" err="1">
                <a:solidFill>
                  <a:schemeClr val="bg1"/>
                </a:solidFill>
              </a:rPr>
              <a:t>Parol</a:t>
            </a:r>
            <a:r>
              <a:rPr lang="en-US" sz="2800" b="1" dirty="0">
                <a:solidFill>
                  <a:schemeClr val="bg1"/>
                </a:solidFill>
              </a:rPr>
              <a:t> Evidence Rule</a:t>
            </a:r>
          </a:p>
        </p:txBody>
      </p:sp>
      <p:sp>
        <p:nvSpPr>
          <p:cNvPr id="6" name="Rectangle 5"/>
          <p:cNvSpPr/>
          <p:nvPr/>
        </p:nvSpPr>
        <p:spPr>
          <a:xfrm>
            <a:off x="0" y="689871"/>
            <a:ext cx="6178423" cy="461665"/>
          </a:xfrm>
          <a:prstGeom prst="rect">
            <a:avLst/>
          </a:prstGeom>
          <a:solidFill>
            <a:schemeClr val="bg1">
              <a:lumMod val="75000"/>
              <a:lumOff val="25000"/>
            </a:schemeClr>
          </a:solidFill>
        </p:spPr>
        <p:txBody>
          <a:bodyPr wrap="none">
            <a:spAutoFit/>
          </a:bodyPr>
          <a:lstStyle/>
          <a:p>
            <a:r>
              <a:rPr lang="en-US" sz="2400" b="1" dirty="0" smtClean="0">
                <a:effectLst>
                  <a:outerShdw blurRad="38100" dist="38100" dir="2700000" algn="tl">
                    <a:srgbClr val="000000">
                      <a:alpha val="43137"/>
                    </a:srgbClr>
                  </a:outerShdw>
                </a:effectLst>
              </a:rPr>
              <a:t>Expectations to the </a:t>
            </a:r>
            <a:r>
              <a:rPr lang="en-US" sz="2400" b="1" dirty="0" err="1" smtClean="0">
                <a:effectLst>
                  <a:outerShdw blurRad="38100" dist="38100" dir="2700000" algn="tl">
                    <a:srgbClr val="000000">
                      <a:alpha val="43137"/>
                    </a:srgbClr>
                  </a:outerShdw>
                </a:effectLst>
              </a:rPr>
              <a:t>Parol</a:t>
            </a:r>
            <a:r>
              <a:rPr lang="en-US" sz="2400" b="1" dirty="0" smtClean="0">
                <a:effectLst>
                  <a:outerShdw blurRad="38100" dist="38100" dir="2700000" algn="tl">
                    <a:srgbClr val="000000">
                      <a:alpha val="43137"/>
                    </a:srgbClr>
                  </a:outerShdw>
                </a:effectLst>
              </a:rPr>
              <a:t> Evidence Rule</a:t>
            </a:r>
            <a:endParaRPr lang="en-US" sz="2400" b="1" dirty="0">
              <a:effectLst>
                <a:outerShdw blurRad="38100" dist="38100" dir="2700000" algn="tl">
                  <a:srgbClr val="000000">
                    <a:alpha val="43137"/>
                  </a:srgbClr>
                </a:outerShdw>
              </a:effectLst>
            </a:endParaRPr>
          </a:p>
        </p:txBody>
      </p:sp>
      <p:sp>
        <p:nvSpPr>
          <p:cNvPr id="2" name="Rectangular Callout 1"/>
          <p:cNvSpPr/>
          <p:nvPr/>
        </p:nvSpPr>
        <p:spPr>
          <a:xfrm>
            <a:off x="1423448" y="1289907"/>
            <a:ext cx="2394408" cy="980387"/>
          </a:xfrm>
          <a:prstGeom prst="wedgeRectCallout">
            <a:avLst/>
          </a:prstGeom>
        </p:spPr>
        <p:style>
          <a:lnRef idx="3">
            <a:schemeClr val="lt1"/>
          </a:lnRef>
          <a:fillRef idx="1">
            <a:schemeClr val="accent3"/>
          </a:fillRef>
          <a:effectRef idx="1">
            <a:schemeClr val="accent3"/>
          </a:effectRef>
          <a:fontRef idx="minor">
            <a:schemeClr val="lt1"/>
          </a:fontRef>
        </p:style>
        <p:txBody>
          <a:bodyPr rtlCol="0" anchor="ctr"/>
          <a:lstStyle/>
          <a:p>
            <a:pPr algn="ctr"/>
            <a:r>
              <a:rPr lang="en-US" sz="2400" b="1" dirty="0"/>
              <a:t>Ambiguity</a:t>
            </a:r>
            <a:endParaRPr lang="en-US" sz="2400" dirty="0"/>
          </a:p>
        </p:txBody>
      </p:sp>
    </p:spTree>
    <p:extLst>
      <p:ext uri="{BB962C8B-B14F-4D97-AF65-F5344CB8AC3E}">
        <p14:creationId xmlns:p14="http://schemas.microsoft.com/office/powerpoint/2010/main" val="31448033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circle(in)">
                                      <p:cBhvr>
                                        <p:cTn id="13" dur="20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094860"/>
            <a:ext cx="7598004" cy="2677656"/>
          </a:xfrm>
          <a:prstGeom prst="rect">
            <a:avLst/>
          </a:prstGeom>
          <a:solidFill>
            <a:schemeClr val="tx1"/>
          </a:solidFill>
          <a:ln>
            <a:solidFill>
              <a:schemeClr val="bg2"/>
            </a:solidFill>
          </a:ln>
        </p:spPr>
        <p:txBody>
          <a:bodyPr wrap="square">
            <a:spAutoFit/>
          </a:bodyPr>
          <a:lstStyle/>
          <a:p>
            <a:r>
              <a:rPr lang="en-US" sz="2400" dirty="0">
                <a:solidFill>
                  <a:schemeClr val="bg1"/>
                </a:solidFill>
              </a:rPr>
              <a:t>An ambiguity is a term to which reasonable persons might assign different, to the extent possible, contracts should be drafted to avoid ambiguities by assigning clear definitions to important terms, precisely describing the obligations of each party and carefully avoiding grammatical and word choice errors.</a:t>
            </a:r>
          </a:p>
        </p:txBody>
      </p:sp>
      <p:sp>
        <p:nvSpPr>
          <p:cNvPr id="5" name="Rectangle 4"/>
          <p:cNvSpPr/>
          <p:nvPr/>
        </p:nvSpPr>
        <p:spPr>
          <a:xfrm>
            <a:off x="3384189" y="0"/>
            <a:ext cx="4512133"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800" b="1" dirty="0">
                <a:solidFill>
                  <a:schemeClr val="bg1"/>
                </a:solidFill>
              </a:rPr>
              <a:t>The </a:t>
            </a:r>
            <a:r>
              <a:rPr lang="en-US" sz="2800" b="1" dirty="0" err="1">
                <a:solidFill>
                  <a:schemeClr val="bg1"/>
                </a:solidFill>
              </a:rPr>
              <a:t>Parol</a:t>
            </a:r>
            <a:r>
              <a:rPr lang="en-US" sz="2800" b="1" dirty="0">
                <a:solidFill>
                  <a:schemeClr val="bg1"/>
                </a:solidFill>
              </a:rPr>
              <a:t> Evidence Rule</a:t>
            </a:r>
          </a:p>
        </p:txBody>
      </p:sp>
      <p:sp>
        <p:nvSpPr>
          <p:cNvPr id="6" name="Rectangle 5"/>
          <p:cNvSpPr/>
          <p:nvPr/>
        </p:nvSpPr>
        <p:spPr>
          <a:xfrm>
            <a:off x="0" y="689871"/>
            <a:ext cx="6178423" cy="461665"/>
          </a:xfrm>
          <a:prstGeom prst="rect">
            <a:avLst/>
          </a:prstGeom>
          <a:solidFill>
            <a:schemeClr val="bg1">
              <a:lumMod val="75000"/>
              <a:lumOff val="25000"/>
            </a:schemeClr>
          </a:solidFill>
        </p:spPr>
        <p:txBody>
          <a:bodyPr wrap="none">
            <a:spAutoFit/>
          </a:bodyPr>
          <a:lstStyle/>
          <a:p>
            <a:r>
              <a:rPr lang="en-US" sz="2400" b="1" dirty="0" smtClean="0">
                <a:effectLst>
                  <a:outerShdw blurRad="38100" dist="38100" dir="2700000" algn="tl">
                    <a:srgbClr val="000000">
                      <a:alpha val="43137"/>
                    </a:srgbClr>
                  </a:outerShdw>
                </a:effectLst>
              </a:rPr>
              <a:t>Expectations to the </a:t>
            </a:r>
            <a:r>
              <a:rPr lang="en-US" sz="2400" b="1" dirty="0" err="1" smtClean="0">
                <a:effectLst>
                  <a:outerShdw blurRad="38100" dist="38100" dir="2700000" algn="tl">
                    <a:srgbClr val="000000">
                      <a:alpha val="43137"/>
                    </a:srgbClr>
                  </a:outerShdw>
                </a:effectLst>
              </a:rPr>
              <a:t>Parol</a:t>
            </a:r>
            <a:r>
              <a:rPr lang="en-US" sz="2400" b="1" dirty="0" smtClean="0">
                <a:effectLst>
                  <a:outerShdw blurRad="38100" dist="38100" dir="2700000" algn="tl">
                    <a:srgbClr val="000000">
                      <a:alpha val="43137"/>
                    </a:srgbClr>
                  </a:outerShdw>
                </a:effectLst>
              </a:rPr>
              <a:t> Evidence Rule</a:t>
            </a:r>
            <a:endParaRPr lang="en-US" sz="2400" b="1" dirty="0">
              <a:effectLst>
                <a:outerShdw blurRad="38100" dist="38100" dir="2700000" algn="tl">
                  <a:srgbClr val="000000">
                    <a:alpha val="43137"/>
                  </a:srgbClr>
                </a:outerShdw>
              </a:effectLst>
            </a:endParaRPr>
          </a:p>
        </p:txBody>
      </p:sp>
      <p:sp>
        <p:nvSpPr>
          <p:cNvPr id="2" name="Rectangular Callout 1"/>
          <p:cNvSpPr/>
          <p:nvPr/>
        </p:nvSpPr>
        <p:spPr>
          <a:xfrm>
            <a:off x="1423448" y="1289907"/>
            <a:ext cx="2394408" cy="980387"/>
          </a:xfrm>
          <a:prstGeom prst="wedgeRectCallout">
            <a:avLst/>
          </a:prstGeom>
        </p:spPr>
        <p:style>
          <a:lnRef idx="3">
            <a:schemeClr val="lt1"/>
          </a:lnRef>
          <a:fillRef idx="1">
            <a:schemeClr val="accent3"/>
          </a:fillRef>
          <a:effectRef idx="1">
            <a:schemeClr val="accent3"/>
          </a:effectRef>
          <a:fontRef idx="minor">
            <a:schemeClr val="lt1"/>
          </a:fontRef>
        </p:style>
        <p:txBody>
          <a:bodyPr rtlCol="0" anchor="ctr"/>
          <a:lstStyle/>
          <a:p>
            <a:pPr algn="ctr"/>
            <a:r>
              <a:rPr lang="en-US" sz="2400" b="1" dirty="0"/>
              <a:t>Ambiguity</a:t>
            </a:r>
            <a:endParaRPr lang="en-US" sz="2400" dirty="0"/>
          </a:p>
        </p:txBody>
      </p:sp>
    </p:spTree>
    <p:extLst>
      <p:ext uri="{BB962C8B-B14F-4D97-AF65-F5344CB8AC3E}">
        <p14:creationId xmlns:p14="http://schemas.microsoft.com/office/powerpoint/2010/main" val="940806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circle(in)">
                                      <p:cBhvr>
                                        <p:cTn id="13" dur="20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094860"/>
            <a:ext cx="7598004" cy="1200329"/>
          </a:xfrm>
          <a:prstGeom prst="rect">
            <a:avLst/>
          </a:prstGeom>
          <a:solidFill>
            <a:schemeClr val="tx1"/>
          </a:solidFill>
          <a:ln>
            <a:solidFill>
              <a:schemeClr val="bg2"/>
            </a:solidFill>
          </a:ln>
        </p:spPr>
        <p:txBody>
          <a:bodyPr wrap="square">
            <a:spAutoFit/>
          </a:bodyPr>
          <a:lstStyle/>
          <a:p>
            <a:r>
              <a:rPr lang="en-US" sz="2400" dirty="0">
                <a:solidFill>
                  <a:schemeClr val="bg1"/>
                </a:solidFill>
              </a:rPr>
              <a:t>In practice, contracts are rarely free from all ambiguity, and, in any dispute, ambiguities are often among the first points of attack of any good lawyer.</a:t>
            </a:r>
          </a:p>
        </p:txBody>
      </p:sp>
      <p:sp>
        <p:nvSpPr>
          <p:cNvPr id="5" name="Rectangle 4"/>
          <p:cNvSpPr/>
          <p:nvPr/>
        </p:nvSpPr>
        <p:spPr>
          <a:xfrm>
            <a:off x="3384189" y="0"/>
            <a:ext cx="4512133"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800" b="1" dirty="0">
                <a:solidFill>
                  <a:schemeClr val="bg1"/>
                </a:solidFill>
              </a:rPr>
              <a:t>The </a:t>
            </a:r>
            <a:r>
              <a:rPr lang="en-US" sz="2800" b="1" dirty="0" err="1">
                <a:solidFill>
                  <a:schemeClr val="bg1"/>
                </a:solidFill>
              </a:rPr>
              <a:t>Parol</a:t>
            </a:r>
            <a:r>
              <a:rPr lang="en-US" sz="2800" b="1" dirty="0">
                <a:solidFill>
                  <a:schemeClr val="bg1"/>
                </a:solidFill>
              </a:rPr>
              <a:t> Evidence Rule</a:t>
            </a:r>
          </a:p>
        </p:txBody>
      </p:sp>
      <p:sp>
        <p:nvSpPr>
          <p:cNvPr id="6" name="Rectangle 5"/>
          <p:cNvSpPr/>
          <p:nvPr/>
        </p:nvSpPr>
        <p:spPr>
          <a:xfrm>
            <a:off x="0" y="689871"/>
            <a:ext cx="6178423" cy="461665"/>
          </a:xfrm>
          <a:prstGeom prst="rect">
            <a:avLst/>
          </a:prstGeom>
          <a:solidFill>
            <a:schemeClr val="bg1">
              <a:lumMod val="75000"/>
              <a:lumOff val="25000"/>
            </a:schemeClr>
          </a:solidFill>
        </p:spPr>
        <p:txBody>
          <a:bodyPr wrap="none">
            <a:spAutoFit/>
          </a:bodyPr>
          <a:lstStyle/>
          <a:p>
            <a:r>
              <a:rPr lang="en-US" sz="2400" b="1" dirty="0" smtClean="0">
                <a:effectLst>
                  <a:outerShdw blurRad="38100" dist="38100" dir="2700000" algn="tl">
                    <a:srgbClr val="000000">
                      <a:alpha val="43137"/>
                    </a:srgbClr>
                  </a:outerShdw>
                </a:effectLst>
              </a:rPr>
              <a:t>Expectations to the </a:t>
            </a:r>
            <a:r>
              <a:rPr lang="en-US" sz="2400" b="1" dirty="0" err="1" smtClean="0">
                <a:effectLst>
                  <a:outerShdw blurRad="38100" dist="38100" dir="2700000" algn="tl">
                    <a:srgbClr val="000000">
                      <a:alpha val="43137"/>
                    </a:srgbClr>
                  </a:outerShdw>
                </a:effectLst>
              </a:rPr>
              <a:t>Parol</a:t>
            </a:r>
            <a:r>
              <a:rPr lang="en-US" sz="2400" b="1" dirty="0" smtClean="0">
                <a:effectLst>
                  <a:outerShdw blurRad="38100" dist="38100" dir="2700000" algn="tl">
                    <a:srgbClr val="000000">
                      <a:alpha val="43137"/>
                    </a:srgbClr>
                  </a:outerShdw>
                </a:effectLst>
              </a:rPr>
              <a:t> Evidence Rule</a:t>
            </a:r>
            <a:endParaRPr lang="en-US" sz="2400" b="1" dirty="0">
              <a:effectLst>
                <a:outerShdw blurRad="38100" dist="38100" dir="2700000" algn="tl">
                  <a:srgbClr val="000000">
                    <a:alpha val="43137"/>
                  </a:srgbClr>
                </a:outerShdw>
              </a:effectLst>
            </a:endParaRPr>
          </a:p>
        </p:txBody>
      </p:sp>
      <p:sp>
        <p:nvSpPr>
          <p:cNvPr id="2" name="Rectangular Callout 1"/>
          <p:cNvSpPr/>
          <p:nvPr/>
        </p:nvSpPr>
        <p:spPr>
          <a:xfrm>
            <a:off x="1423448" y="1289907"/>
            <a:ext cx="2394408" cy="980387"/>
          </a:xfrm>
          <a:prstGeom prst="wedgeRectCallout">
            <a:avLst/>
          </a:prstGeom>
        </p:spPr>
        <p:style>
          <a:lnRef idx="3">
            <a:schemeClr val="lt1"/>
          </a:lnRef>
          <a:fillRef idx="1">
            <a:schemeClr val="accent3"/>
          </a:fillRef>
          <a:effectRef idx="1">
            <a:schemeClr val="accent3"/>
          </a:effectRef>
          <a:fontRef idx="minor">
            <a:schemeClr val="lt1"/>
          </a:fontRef>
        </p:style>
        <p:txBody>
          <a:bodyPr rtlCol="0" anchor="ctr"/>
          <a:lstStyle/>
          <a:p>
            <a:pPr algn="ctr"/>
            <a:r>
              <a:rPr lang="en-US" sz="2400" b="1" dirty="0"/>
              <a:t>Ambiguity</a:t>
            </a:r>
            <a:endParaRPr lang="en-US" sz="2400" dirty="0"/>
          </a:p>
        </p:txBody>
      </p:sp>
    </p:spTree>
    <p:extLst>
      <p:ext uri="{BB962C8B-B14F-4D97-AF65-F5344CB8AC3E}">
        <p14:creationId xmlns:p14="http://schemas.microsoft.com/office/powerpoint/2010/main" val="1074147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circle(in)">
                                      <p:cBhvr>
                                        <p:cTn id="13" dur="20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094860"/>
            <a:ext cx="7598004" cy="2554545"/>
          </a:xfrm>
          <a:prstGeom prst="rect">
            <a:avLst/>
          </a:prstGeom>
          <a:solidFill>
            <a:schemeClr val="tx1"/>
          </a:solidFill>
          <a:ln>
            <a:solidFill>
              <a:schemeClr val="bg2"/>
            </a:solidFill>
          </a:ln>
        </p:spPr>
        <p:txBody>
          <a:bodyPr wrap="square">
            <a:spAutoFit/>
          </a:bodyPr>
          <a:lstStyle/>
          <a:p>
            <a:r>
              <a:rPr lang="en-US" sz="2000" dirty="0" err="1">
                <a:solidFill>
                  <a:schemeClr val="bg1"/>
                </a:solidFill>
              </a:rPr>
              <a:t>Parol</a:t>
            </a:r>
            <a:r>
              <a:rPr lang="en-US" sz="2000" dirty="0">
                <a:solidFill>
                  <a:schemeClr val="bg1"/>
                </a:solidFill>
              </a:rPr>
              <a:t> evidence may also be permitted by a court to “interpret” a contract in order to determine the parties’ actual intent, but it will be permitted only to explain missing terms, not to contradict terms clearly provided for in the contract. The “Rules of Interpretation” discussion below goes into more detail on when and how courts decide whether </a:t>
            </a:r>
            <a:r>
              <a:rPr lang="en-US" sz="2000" dirty="0" err="1">
                <a:solidFill>
                  <a:schemeClr val="bg1"/>
                </a:solidFill>
              </a:rPr>
              <a:t>parol</a:t>
            </a:r>
            <a:r>
              <a:rPr lang="en-US" sz="2000" dirty="0">
                <a:solidFill>
                  <a:schemeClr val="bg1"/>
                </a:solidFill>
              </a:rPr>
              <a:t> evidence, also called “extrinsic” evidence, should be considered to better understand the parties’ intent.</a:t>
            </a:r>
          </a:p>
        </p:txBody>
      </p:sp>
      <p:sp>
        <p:nvSpPr>
          <p:cNvPr id="5" name="Rectangle 4"/>
          <p:cNvSpPr/>
          <p:nvPr/>
        </p:nvSpPr>
        <p:spPr>
          <a:xfrm>
            <a:off x="3384189" y="0"/>
            <a:ext cx="4512133"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800" b="1" dirty="0">
                <a:solidFill>
                  <a:schemeClr val="bg1"/>
                </a:solidFill>
              </a:rPr>
              <a:t>The </a:t>
            </a:r>
            <a:r>
              <a:rPr lang="en-US" sz="2800" b="1" dirty="0" err="1">
                <a:solidFill>
                  <a:schemeClr val="bg1"/>
                </a:solidFill>
              </a:rPr>
              <a:t>Parol</a:t>
            </a:r>
            <a:r>
              <a:rPr lang="en-US" sz="2800" b="1" dirty="0">
                <a:solidFill>
                  <a:schemeClr val="bg1"/>
                </a:solidFill>
              </a:rPr>
              <a:t> Evidence Rule</a:t>
            </a:r>
          </a:p>
        </p:txBody>
      </p:sp>
      <p:sp>
        <p:nvSpPr>
          <p:cNvPr id="6" name="Rectangle 5"/>
          <p:cNvSpPr/>
          <p:nvPr/>
        </p:nvSpPr>
        <p:spPr>
          <a:xfrm>
            <a:off x="0" y="689871"/>
            <a:ext cx="6178423" cy="461665"/>
          </a:xfrm>
          <a:prstGeom prst="rect">
            <a:avLst/>
          </a:prstGeom>
          <a:solidFill>
            <a:schemeClr val="bg1">
              <a:lumMod val="75000"/>
              <a:lumOff val="25000"/>
            </a:schemeClr>
          </a:solidFill>
        </p:spPr>
        <p:txBody>
          <a:bodyPr wrap="none">
            <a:spAutoFit/>
          </a:bodyPr>
          <a:lstStyle/>
          <a:p>
            <a:r>
              <a:rPr lang="en-US" sz="2400" b="1" dirty="0" smtClean="0">
                <a:effectLst>
                  <a:outerShdw blurRad="38100" dist="38100" dir="2700000" algn="tl">
                    <a:srgbClr val="000000">
                      <a:alpha val="43137"/>
                    </a:srgbClr>
                  </a:outerShdw>
                </a:effectLst>
              </a:rPr>
              <a:t>Expectations to the </a:t>
            </a:r>
            <a:r>
              <a:rPr lang="en-US" sz="2400" b="1" dirty="0" err="1" smtClean="0">
                <a:effectLst>
                  <a:outerShdw blurRad="38100" dist="38100" dir="2700000" algn="tl">
                    <a:srgbClr val="000000">
                      <a:alpha val="43137"/>
                    </a:srgbClr>
                  </a:outerShdw>
                </a:effectLst>
              </a:rPr>
              <a:t>Parol</a:t>
            </a:r>
            <a:r>
              <a:rPr lang="en-US" sz="2400" b="1" dirty="0" smtClean="0">
                <a:effectLst>
                  <a:outerShdw blurRad="38100" dist="38100" dir="2700000" algn="tl">
                    <a:srgbClr val="000000">
                      <a:alpha val="43137"/>
                    </a:srgbClr>
                  </a:outerShdw>
                </a:effectLst>
              </a:rPr>
              <a:t> Evidence Rule</a:t>
            </a:r>
            <a:endParaRPr lang="en-US" sz="2400" b="1" dirty="0">
              <a:effectLst>
                <a:outerShdw blurRad="38100" dist="38100" dir="2700000" algn="tl">
                  <a:srgbClr val="000000">
                    <a:alpha val="43137"/>
                  </a:srgbClr>
                </a:outerShdw>
              </a:effectLst>
            </a:endParaRPr>
          </a:p>
        </p:txBody>
      </p:sp>
      <p:sp>
        <p:nvSpPr>
          <p:cNvPr id="2" name="Rectangular Callout 1"/>
          <p:cNvSpPr/>
          <p:nvPr/>
        </p:nvSpPr>
        <p:spPr>
          <a:xfrm>
            <a:off x="1423448" y="1289907"/>
            <a:ext cx="2394408" cy="980387"/>
          </a:xfrm>
          <a:prstGeom prst="wedgeRectCallout">
            <a:avLst/>
          </a:prstGeom>
        </p:spPr>
        <p:style>
          <a:lnRef idx="3">
            <a:schemeClr val="lt1"/>
          </a:lnRef>
          <a:fillRef idx="1">
            <a:schemeClr val="accent3"/>
          </a:fillRef>
          <a:effectRef idx="1">
            <a:schemeClr val="accent3"/>
          </a:effectRef>
          <a:fontRef idx="minor">
            <a:schemeClr val="lt1"/>
          </a:fontRef>
        </p:style>
        <p:txBody>
          <a:bodyPr rtlCol="0" anchor="ctr"/>
          <a:lstStyle/>
          <a:p>
            <a:pPr algn="ctr"/>
            <a:r>
              <a:rPr lang="en-US" sz="2400" b="1" dirty="0" smtClean="0"/>
              <a:t>Interpretation</a:t>
            </a:r>
            <a:endParaRPr lang="en-US" sz="2400" dirty="0"/>
          </a:p>
        </p:txBody>
      </p:sp>
    </p:spTree>
    <p:extLst>
      <p:ext uri="{BB962C8B-B14F-4D97-AF65-F5344CB8AC3E}">
        <p14:creationId xmlns:p14="http://schemas.microsoft.com/office/powerpoint/2010/main" val="42170433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circle(in)">
                                      <p:cBhvr>
                                        <p:cTn id="13" dur="20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094860"/>
            <a:ext cx="7598004" cy="2677656"/>
          </a:xfrm>
          <a:prstGeom prst="rect">
            <a:avLst/>
          </a:prstGeom>
          <a:solidFill>
            <a:schemeClr val="tx1"/>
          </a:solidFill>
          <a:ln>
            <a:solidFill>
              <a:schemeClr val="bg2"/>
            </a:solidFill>
          </a:ln>
        </p:spPr>
        <p:txBody>
          <a:bodyPr wrap="square">
            <a:spAutoFit/>
          </a:bodyPr>
          <a:lstStyle/>
          <a:p>
            <a:r>
              <a:rPr lang="en-US" sz="2400" dirty="0" err="1">
                <a:solidFill>
                  <a:schemeClr val="bg1"/>
                </a:solidFill>
              </a:rPr>
              <a:t>Parol</a:t>
            </a:r>
            <a:r>
              <a:rPr lang="en-US" sz="2400" dirty="0">
                <a:solidFill>
                  <a:schemeClr val="bg1"/>
                </a:solidFill>
              </a:rPr>
              <a:t> evidence can also be introduced to show the absence of mutual assent necessary for the creation of a contract in the first place. To qualify under the exception and to invalidate a contract, a mistake must be “held by both parties” – i.e., both parties were mistaken about a fact material to the formation of the contract.</a:t>
            </a:r>
          </a:p>
        </p:txBody>
      </p:sp>
      <p:sp>
        <p:nvSpPr>
          <p:cNvPr id="5" name="Rectangle 4"/>
          <p:cNvSpPr/>
          <p:nvPr/>
        </p:nvSpPr>
        <p:spPr>
          <a:xfrm>
            <a:off x="3384189" y="0"/>
            <a:ext cx="4512133"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800" b="1" dirty="0">
                <a:solidFill>
                  <a:schemeClr val="bg1"/>
                </a:solidFill>
              </a:rPr>
              <a:t>The </a:t>
            </a:r>
            <a:r>
              <a:rPr lang="en-US" sz="2800" b="1" dirty="0" err="1">
                <a:solidFill>
                  <a:schemeClr val="bg1"/>
                </a:solidFill>
              </a:rPr>
              <a:t>Parol</a:t>
            </a:r>
            <a:r>
              <a:rPr lang="en-US" sz="2800" b="1" dirty="0">
                <a:solidFill>
                  <a:schemeClr val="bg1"/>
                </a:solidFill>
              </a:rPr>
              <a:t> Evidence Rule</a:t>
            </a:r>
          </a:p>
        </p:txBody>
      </p:sp>
      <p:sp>
        <p:nvSpPr>
          <p:cNvPr id="6" name="Rectangle 5"/>
          <p:cNvSpPr/>
          <p:nvPr/>
        </p:nvSpPr>
        <p:spPr>
          <a:xfrm>
            <a:off x="0" y="689871"/>
            <a:ext cx="6178423" cy="461665"/>
          </a:xfrm>
          <a:prstGeom prst="rect">
            <a:avLst/>
          </a:prstGeom>
          <a:solidFill>
            <a:schemeClr val="bg1">
              <a:lumMod val="75000"/>
              <a:lumOff val="25000"/>
            </a:schemeClr>
          </a:solidFill>
        </p:spPr>
        <p:txBody>
          <a:bodyPr wrap="none">
            <a:spAutoFit/>
          </a:bodyPr>
          <a:lstStyle/>
          <a:p>
            <a:r>
              <a:rPr lang="en-US" sz="2400" b="1" dirty="0" smtClean="0">
                <a:effectLst>
                  <a:outerShdw blurRad="38100" dist="38100" dir="2700000" algn="tl">
                    <a:srgbClr val="000000">
                      <a:alpha val="43137"/>
                    </a:srgbClr>
                  </a:outerShdw>
                </a:effectLst>
              </a:rPr>
              <a:t>Expectations to the </a:t>
            </a:r>
            <a:r>
              <a:rPr lang="en-US" sz="2400" b="1" dirty="0" err="1" smtClean="0">
                <a:effectLst>
                  <a:outerShdw blurRad="38100" dist="38100" dir="2700000" algn="tl">
                    <a:srgbClr val="000000">
                      <a:alpha val="43137"/>
                    </a:srgbClr>
                  </a:outerShdw>
                </a:effectLst>
              </a:rPr>
              <a:t>Parol</a:t>
            </a:r>
            <a:r>
              <a:rPr lang="en-US" sz="2400" b="1" dirty="0" smtClean="0">
                <a:effectLst>
                  <a:outerShdw blurRad="38100" dist="38100" dir="2700000" algn="tl">
                    <a:srgbClr val="000000">
                      <a:alpha val="43137"/>
                    </a:srgbClr>
                  </a:outerShdw>
                </a:effectLst>
              </a:rPr>
              <a:t> Evidence Rule</a:t>
            </a:r>
            <a:endParaRPr lang="en-US" sz="2400" b="1" dirty="0">
              <a:effectLst>
                <a:outerShdw blurRad="38100" dist="38100" dir="2700000" algn="tl">
                  <a:srgbClr val="000000">
                    <a:alpha val="43137"/>
                  </a:srgbClr>
                </a:outerShdw>
              </a:effectLst>
            </a:endParaRPr>
          </a:p>
        </p:txBody>
      </p:sp>
      <p:sp>
        <p:nvSpPr>
          <p:cNvPr id="2" name="Rectangular Callout 1"/>
          <p:cNvSpPr/>
          <p:nvPr/>
        </p:nvSpPr>
        <p:spPr>
          <a:xfrm>
            <a:off x="1423448" y="1289907"/>
            <a:ext cx="2394408" cy="980387"/>
          </a:xfrm>
          <a:prstGeom prst="wedgeRectCallout">
            <a:avLst/>
          </a:prstGeom>
        </p:spPr>
        <p:style>
          <a:lnRef idx="3">
            <a:schemeClr val="lt1"/>
          </a:lnRef>
          <a:fillRef idx="1">
            <a:schemeClr val="accent3"/>
          </a:fillRef>
          <a:effectRef idx="1">
            <a:schemeClr val="accent3"/>
          </a:effectRef>
          <a:fontRef idx="minor">
            <a:schemeClr val="lt1"/>
          </a:fontRef>
        </p:style>
        <p:txBody>
          <a:bodyPr rtlCol="0" anchor="ctr"/>
          <a:lstStyle/>
          <a:p>
            <a:pPr algn="ctr"/>
            <a:r>
              <a:rPr lang="en-US" sz="2400" b="1" dirty="0" smtClean="0"/>
              <a:t>Mistake</a:t>
            </a:r>
            <a:endParaRPr lang="en-US" sz="2400" dirty="0"/>
          </a:p>
        </p:txBody>
      </p:sp>
    </p:spTree>
    <p:extLst>
      <p:ext uri="{BB962C8B-B14F-4D97-AF65-F5344CB8AC3E}">
        <p14:creationId xmlns:p14="http://schemas.microsoft.com/office/powerpoint/2010/main" val="19359975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circle(in)">
                                      <p:cBhvr>
                                        <p:cTn id="13" dur="20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094860"/>
            <a:ext cx="7598004" cy="2677656"/>
          </a:xfrm>
          <a:prstGeom prst="rect">
            <a:avLst/>
          </a:prstGeom>
          <a:solidFill>
            <a:schemeClr val="tx1"/>
          </a:solidFill>
          <a:ln>
            <a:solidFill>
              <a:schemeClr val="bg2"/>
            </a:solidFill>
          </a:ln>
        </p:spPr>
        <p:txBody>
          <a:bodyPr wrap="square">
            <a:spAutoFit/>
          </a:bodyPr>
          <a:lstStyle/>
          <a:p>
            <a:r>
              <a:rPr lang="en-US" sz="2400" dirty="0">
                <a:solidFill>
                  <a:schemeClr val="bg1"/>
                </a:solidFill>
              </a:rPr>
              <a:t>A common example cited in text books is where party A agrees to pay party B a certain amount to drill a well to supply fresh water. After drilling at the place identified by A, B encounters impenetrable rock 20 feet down. Since both parties were mistaken about the feasibility of drilling the well, a court might nullify the contract on grounds of mistake.</a:t>
            </a:r>
          </a:p>
        </p:txBody>
      </p:sp>
      <p:sp>
        <p:nvSpPr>
          <p:cNvPr id="5" name="Rectangle 4"/>
          <p:cNvSpPr/>
          <p:nvPr/>
        </p:nvSpPr>
        <p:spPr>
          <a:xfrm>
            <a:off x="3384189" y="0"/>
            <a:ext cx="4512133"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800" b="1" dirty="0">
                <a:solidFill>
                  <a:schemeClr val="bg1"/>
                </a:solidFill>
              </a:rPr>
              <a:t>The </a:t>
            </a:r>
            <a:r>
              <a:rPr lang="en-US" sz="2800" b="1" dirty="0" err="1">
                <a:solidFill>
                  <a:schemeClr val="bg1"/>
                </a:solidFill>
              </a:rPr>
              <a:t>Parol</a:t>
            </a:r>
            <a:r>
              <a:rPr lang="en-US" sz="2800" b="1" dirty="0">
                <a:solidFill>
                  <a:schemeClr val="bg1"/>
                </a:solidFill>
              </a:rPr>
              <a:t> Evidence Rule</a:t>
            </a:r>
          </a:p>
        </p:txBody>
      </p:sp>
      <p:sp>
        <p:nvSpPr>
          <p:cNvPr id="6" name="Rectangle 5"/>
          <p:cNvSpPr/>
          <p:nvPr/>
        </p:nvSpPr>
        <p:spPr>
          <a:xfrm>
            <a:off x="0" y="689871"/>
            <a:ext cx="6178423" cy="461665"/>
          </a:xfrm>
          <a:prstGeom prst="rect">
            <a:avLst/>
          </a:prstGeom>
          <a:solidFill>
            <a:schemeClr val="bg1">
              <a:lumMod val="75000"/>
              <a:lumOff val="25000"/>
            </a:schemeClr>
          </a:solidFill>
        </p:spPr>
        <p:txBody>
          <a:bodyPr wrap="none">
            <a:spAutoFit/>
          </a:bodyPr>
          <a:lstStyle/>
          <a:p>
            <a:r>
              <a:rPr lang="en-US" sz="2400" b="1" dirty="0" smtClean="0">
                <a:effectLst>
                  <a:outerShdw blurRad="38100" dist="38100" dir="2700000" algn="tl">
                    <a:srgbClr val="000000">
                      <a:alpha val="43137"/>
                    </a:srgbClr>
                  </a:outerShdw>
                </a:effectLst>
              </a:rPr>
              <a:t>Expectations to the </a:t>
            </a:r>
            <a:r>
              <a:rPr lang="en-US" sz="2400" b="1" dirty="0" err="1" smtClean="0">
                <a:effectLst>
                  <a:outerShdw blurRad="38100" dist="38100" dir="2700000" algn="tl">
                    <a:srgbClr val="000000">
                      <a:alpha val="43137"/>
                    </a:srgbClr>
                  </a:outerShdw>
                </a:effectLst>
              </a:rPr>
              <a:t>Parol</a:t>
            </a:r>
            <a:r>
              <a:rPr lang="en-US" sz="2400" b="1" dirty="0" smtClean="0">
                <a:effectLst>
                  <a:outerShdw blurRad="38100" dist="38100" dir="2700000" algn="tl">
                    <a:srgbClr val="000000">
                      <a:alpha val="43137"/>
                    </a:srgbClr>
                  </a:outerShdw>
                </a:effectLst>
              </a:rPr>
              <a:t> Evidence Rule</a:t>
            </a:r>
            <a:endParaRPr lang="en-US" sz="2400" b="1" dirty="0">
              <a:effectLst>
                <a:outerShdw blurRad="38100" dist="38100" dir="2700000" algn="tl">
                  <a:srgbClr val="000000">
                    <a:alpha val="43137"/>
                  </a:srgbClr>
                </a:outerShdw>
              </a:effectLst>
            </a:endParaRPr>
          </a:p>
        </p:txBody>
      </p:sp>
      <p:sp>
        <p:nvSpPr>
          <p:cNvPr id="2" name="Rectangular Callout 1"/>
          <p:cNvSpPr/>
          <p:nvPr/>
        </p:nvSpPr>
        <p:spPr>
          <a:xfrm>
            <a:off x="1423448" y="1289907"/>
            <a:ext cx="2394408" cy="980387"/>
          </a:xfrm>
          <a:prstGeom prst="wedgeRectCallout">
            <a:avLst/>
          </a:prstGeom>
        </p:spPr>
        <p:style>
          <a:lnRef idx="3">
            <a:schemeClr val="lt1"/>
          </a:lnRef>
          <a:fillRef idx="1">
            <a:schemeClr val="accent3"/>
          </a:fillRef>
          <a:effectRef idx="1">
            <a:schemeClr val="accent3"/>
          </a:effectRef>
          <a:fontRef idx="minor">
            <a:schemeClr val="lt1"/>
          </a:fontRef>
        </p:style>
        <p:txBody>
          <a:bodyPr rtlCol="0" anchor="ctr"/>
          <a:lstStyle/>
          <a:p>
            <a:pPr algn="ctr"/>
            <a:r>
              <a:rPr lang="en-US" sz="2400" b="1" dirty="0" smtClean="0"/>
              <a:t>Mistake</a:t>
            </a:r>
            <a:endParaRPr lang="en-US" sz="2400" dirty="0"/>
          </a:p>
        </p:txBody>
      </p:sp>
    </p:spTree>
    <p:extLst>
      <p:ext uri="{BB962C8B-B14F-4D97-AF65-F5344CB8AC3E}">
        <p14:creationId xmlns:p14="http://schemas.microsoft.com/office/powerpoint/2010/main" val="4098640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circle(in)">
                                      <p:cBhvr>
                                        <p:cTn id="13" dur="20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094860"/>
            <a:ext cx="7598004" cy="2677656"/>
          </a:xfrm>
          <a:prstGeom prst="rect">
            <a:avLst/>
          </a:prstGeom>
          <a:solidFill>
            <a:schemeClr val="tx1"/>
          </a:solidFill>
          <a:ln>
            <a:solidFill>
              <a:schemeClr val="bg2"/>
            </a:solidFill>
          </a:ln>
        </p:spPr>
        <p:txBody>
          <a:bodyPr wrap="square">
            <a:spAutoFit/>
          </a:bodyPr>
          <a:lstStyle/>
          <a:p>
            <a:r>
              <a:rPr lang="en-US" sz="2400" dirty="0">
                <a:solidFill>
                  <a:schemeClr val="bg1"/>
                </a:solidFill>
              </a:rPr>
              <a:t>A mistake in business judgment or mistake of fact by one party, however, will not nullify a contract. For example, if one party gets a great deal on a rare coin because the other party did not know its value, he or she cannot later seek to invalidate the transaction. That is not what is meant by the term mistake in contract law. flag warranting guidance from counsel.</a:t>
            </a:r>
          </a:p>
        </p:txBody>
      </p:sp>
      <p:sp>
        <p:nvSpPr>
          <p:cNvPr id="5" name="Rectangle 4"/>
          <p:cNvSpPr/>
          <p:nvPr/>
        </p:nvSpPr>
        <p:spPr>
          <a:xfrm>
            <a:off x="3384189" y="0"/>
            <a:ext cx="4512133"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800" b="1" dirty="0">
                <a:solidFill>
                  <a:schemeClr val="bg1"/>
                </a:solidFill>
              </a:rPr>
              <a:t>The </a:t>
            </a:r>
            <a:r>
              <a:rPr lang="en-US" sz="2800" b="1" dirty="0" err="1">
                <a:solidFill>
                  <a:schemeClr val="bg1"/>
                </a:solidFill>
              </a:rPr>
              <a:t>Parol</a:t>
            </a:r>
            <a:r>
              <a:rPr lang="en-US" sz="2800" b="1" dirty="0">
                <a:solidFill>
                  <a:schemeClr val="bg1"/>
                </a:solidFill>
              </a:rPr>
              <a:t> Evidence Rule</a:t>
            </a:r>
          </a:p>
        </p:txBody>
      </p:sp>
      <p:sp>
        <p:nvSpPr>
          <p:cNvPr id="6" name="Rectangle 5"/>
          <p:cNvSpPr/>
          <p:nvPr/>
        </p:nvSpPr>
        <p:spPr>
          <a:xfrm>
            <a:off x="0" y="689871"/>
            <a:ext cx="6178423" cy="461665"/>
          </a:xfrm>
          <a:prstGeom prst="rect">
            <a:avLst/>
          </a:prstGeom>
          <a:solidFill>
            <a:schemeClr val="bg1">
              <a:lumMod val="75000"/>
              <a:lumOff val="25000"/>
            </a:schemeClr>
          </a:solidFill>
        </p:spPr>
        <p:txBody>
          <a:bodyPr wrap="none">
            <a:spAutoFit/>
          </a:bodyPr>
          <a:lstStyle/>
          <a:p>
            <a:r>
              <a:rPr lang="en-US" sz="2400" b="1" dirty="0" smtClean="0">
                <a:effectLst>
                  <a:outerShdw blurRad="38100" dist="38100" dir="2700000" algn="tl">
                    <a:srgbClr val="000000">
                      <a:alpha val="43137"/>
                    </a:srgbClr>
                  </a:outerShdw>
                </a:effectLst>
              </a:rPr>
              <a:t>Expectations to the </a:t>
            </a:r>
            <a:r>
              <a:rPr lang="en-US" sz="2400" b="1" dirty="0" err="1" smtClean="0">
                <a:effectLst>
                  <a:outerShdw blurRad="38100" dist="38100" dir="2700000" algn="tl">
                    <a:srgbClr val="000000">
                      <a:alpha val="43137"/>
                    </a:srgbClr>
                  </a:outerShdw>
                </a:effectLst>
              </a:rPr>
              <a:t>Parol</a:t>
            </a:r>
            <a:r>
              <a:rPr lang="en-US" sz="2400" b="1" dirty="0" smtClean="0">
                <a:effectLst>
                  <a:outerShdw blurRad="38100" dist="38100" dir="2700000" algn="tl">
                    <a:srgbClr val="000000">
                      <a:alpha val="43137"/>
                    </a:srgbClr>
                  </a:outerShdw>
                </a:effectLst>
              </a:rPr>
              <a:t> Evidence Rule</a:t>
            </a:r>
            <a:endParaRPr lang="en-US" sz="2400" b="1" dirty="0">
              <a:effectLst>
                <a:outerShdw blurRad="38100" dist="38100" dir="2700000" algn="tl">
                  <a:srgbClr val="000000">
                    <a:alpha val="43137"/>
                  </a:srgbClr>
                </a:outerShdw>
              </a:effectLst>
            </a:endParaRPr>
          </a:p>
        </p:txBody>
      </p:sp>
      <p:sp>
        <p:nvSpPr>
          <p:cNvPr id="2" name="Rectangular Callout 1"/>
          <p:cNvSpPr/>
          <p:nvPr/>
        </p:nvSpPr>
        <p:spPr>
          <a:xfrm>
            <a:off x="1423448" y="1289907"/>
            <a:ext cx="2394408" cy="980387"/>
          </a:xfrm>
          <a:prstGeom prst="wedgeRectCallout">
            <a:avLst/>
          </a:prstGeom>
        </p:spPr>
        <p:style>
          <a:lnRef idx="3">
            <a:schemeClr val="lt1"/>
          </a:lnRef>
          <a:fillRef idx="1">
            <a:schemeClr val="accent3"/>
          </a:fillRef>
          <a:effectRef idx="1">
            <a:schemeClr val="accent3"/>
          </a:effectRef>
          <a:fontRef idx="minor">
            <a:schemeClr val="lt1"/>
          </a:fontRef>
        </p:style>
        <p:txBody>
          <a:bodyPr rtlCol="0" anchor="ctr"/>
          <a:lstStyle/>
          <a:p>
            <a:pPr algn="ctr"/>
            <a:r>
              <a:rPr lang="en-US" sz="2400" b="1" dirty="0" smtClean="0"/>
              <a:t>Mistake</a:t>
            </a:r>
            <a:endParaRPr lang="en-US" sz="2400" dirty="0"/>
          </a:p>
        </p:txBody>
      </p:sp>
    </p:spTree>
    <p:extLst>
      <p:ext uri="{BB962C8B-B14F-4D97-AF65-F5344CB8AC3E}">
        <p14:creationId xmlns:p14="http://schemas.microsoft.com/office/powerpoint/2010/main" val="4366064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circle(in)">
                                      <p:cBhvr>
                                        <p:cTn id="13" dur="20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094860"/>
            <a:ext cx="7598004" cy="1938992"/>
          </a:xfrm>
          <a:prstGeom prst="rect">
            <a:avLst/>
          </a:prstGeom>
          <a:solidFill>
            <a:schemeClr val="tx1"/>
          </a:solidFill>
          <a:ln>
            <a:solidFill>
              <a:schemeClr val="bg2"/>
            </a:solidFill>
          </a:ln>
        </p:spPr>
        <p:txBody>
          <a:bodyPr wrap="square">
            <a:spAutoFit/>
          </a:bodyPr>
          <a:lstStyle/>
          <a:p>
            <a:r>
              <a:rPr lang="en-US" sz="2400" dirty="0">
                <a:solidFill>
                  <a:schemeClr val="bg1"/>
                </a:solidFill>
              </a:rPr>
              <a:t>Like mistake, proof that a party entered into a contract under duress or in circumstances involving fraud by the other party is permitted as an exception to the </a:t>
            </a:r>
            <a:r>
              <a:rPr lang="en-US" sz="2400" dirty="0" err="1">
                <a:solidFill>
                  <a:schemeClr val="bg1"/>
                </a:solidFill>
              </a:rPr>
              <a:t>Parol</a:t>
            </a:r>
            <a:r>
              <a:rPr lang="en-US" sz="2400" dirty="0">
                <a:solidFill>
                  <a:schemeClr val="bg1"/>
                </a:solidFill>
              </a:rPr>
              <a:t> Evidence Rule in order to show the absence of voluntary mutual assent.</a:t>
            </a:r>
          </a:p>
        </p:txBody>
      </p:sp>
      <p:sp>
        <p:nvSpPr>
          <p:cNvPr id="5" name="Rectangle 4"/>
          <p:cNvSpPr/>
          <p:nvPr/>
        </p:nvSpPr>
        <p:spPr>
          <a:xfrm>
            <a:off x="3384189" y="0"/>
            <a:ext cx="4512133"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800" b="1" dirty="0">
                <a:solidFill>
                  <a:schemeClr val="bg1"/>
                </a:solidFill>
              </a:rPr>
              <a:t>The </a:t>
            </a:r>
            <a:r>
              <a:rPr lang="en-US" sz="2800" b="1" dirty="0" err="1">
                <a:solidFill>
                  <a:schemeClr val="bg1"/>
                </a:solidFill>
              </a:rPr>
              <a:t>Parol</a:t>
            </a:r>
            <a:r>
              <a:rPr lang="en-US" sz="2800" b="1" dirty="0">
                <a:solidFill>
                  <a:schemeClr val="bg1"/>
                </a:solidFill>
              </a:rPr>
              <a:t> Evidence Rule</a:t>
            </a:r>
          </a:p>
        </p:txBody>
      </p:sp>
      <p:sp>
        <p:nvSpPr>
          <p:cNvPr id="6" name="Rectangle 5"/>
          <p:cNvSpPr/>
          <p:nvPr/>
        </p:nvSpPr>
        <p:spPr>
          <a:xfrm>
            <a:off x="0" y="689871"/>
            <a:ext cx="6178423" cy="461665"/>
          </a:xfrm>
          <a:prstGeom prst="rect">
            <a:avLst/>
          </a:prstGeom>
          <a:solidFill>
            <a:schemeClr val="bg1">
              <a:lumMod val="75000"/>
              <a:lumOff val="25000"/>
            </a:schemeClr>
          </a:solidFill>
        </p:spPr>
        <p:txBody>
          <a:bodyPr wrap="none">
            <a:spAutoFit/>
          </a:bodyPr>
          <a:lstStyle/>
          <a:p>
            <a:r>
              <a:rPr lang="en-US" sz="2400" b="1" dirty="0" smtClean="0">
                <a:effectLst>
                  <a:outerShdw blurRad="38100" dist="38100" dir="2700000" algn="tl">
                    <a:srgbClr val="000000">
                      <a:alpha val="43137"/>
                    </a:srgbClr>
                  </a:outerShdw>
                </a:effectLst>
              </a:rPr>
              <a:t>Expectations to the </a:t>
            </a:r>
            <a:r>
              <a:rPr lang="en-US" sz="2400" b="1" dirty="0" err="1" smtClean="0">
                <a:effectLst>
                  <a:outerShdw blurRad="38100" dist="38100" dir="2700000" algn="tl">
                    <a:srgbClr val="000000">
                      <a:alpha val="43137"/>
                    </a:srgbClr>
                  </a:outerShdw>
                </a:effectLst>
              </a:rPr>
              <a:t>Parol</a:t>
            </a:r>
            <a:r>
              <a:rPr lang="en-US" sz="2400" b="1" dirty="0" smtClean="0">
                <a:effectLst>
                  <a:outerShdw blurRad="38100" dist="38100" dir="2700000" algn="tl">
                    <a:srgbClr val="000000">
                      <a:alpha val="43137"/>
                    </a:srgbClr>
                  </a:outerShdw>
                </a:effectLst>
              </a:rPr>
              <a:t> Evidence Rule</a:t>
            </a:r>
            <a:endParaRPr lang="en-US" sz="2400" b="1" dirty="0">
              <a:effectLst>
                <a:outerShdw blurRad="38100" dist="38100" dir="2700000" algn="tl">
                  <a:srgbClr val="000000">
                    <a:alpha val="43137"/>
                  </a:srgbClr>
                </a:outerShdw>
              </a:effectLst>
            </a:endParaRPr>
          </a:p>
        </p:txBody>
      </p:sp>
      <p:sp>
        <p:nvSpPr>
          <p:cNvPr id="2" name="Rectangular Callout 1"/>
          <p:cNvSpPr/>
          <p:nvPr/>
        </p:nvSpPr>
        <p:spPr>
          <a:xfrm>
            <a:off x="1423448" y="1289907"/>
            <a:ext cx="2394408" cy="980387"/>
          </a:xfrm>
          <a:prstGeom prst="wedgeRectCallout">
            <a:avLst/>
          </a:prstGeom>
        </p:spPr>
        <p:style>
          <a:lnRef idx="3">
            <a:schemeClr val="lt1"/>
          </a:lnRef>
          <a:fillRef idx="1">
            <a:schemeClr val="accent3"/>
          </a:fillRef>
          <a:effectRef idx="1">
            <a:schemeClr val="accent3"/>
          </a:effectRef>
          <a:fontRef idx="minor">
            <a:schemeClr val="lt1"/>
          </a:fontRef>
        </p:style>
        <p:txBody>
          <a:bodyPr rtlCol="0" anchor="ctr"/>
          <a:lstStyle/>
          <a:p>
            <a:pPr algn="ctr"/>
            <a:r>
              <a:rPr lang="en-US" sz="2400" b="1" dirty="0" smtClean="0"/>
              <a:t>Fraud, Duress</a:t>
            </a:r>
            <a:endParaRPr lang="en-US" sz="2400" dirty="0"/>
          </a:p>
        </p:txBody>
      </p:sp>
    </p:spTree>
    <p:extLst>
      <p:ext uri="{BB962C8B-B14F-4D97-AF65-F5344CB8AC3E}">
        <p14:creationId xmlns:p14="http://schemas.microsoft.com/office/powerpoint/2010/main" val="361061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circle(in)">
                                      <p:cBhvr>
                                        <p:cTn id="13" dur="20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2689507"/>
            <a:ext cx="7598004" cy="3785652"/>
          </a:xfrm>
          <a:prstGeom prst="rect">
            <a:avLst/>
          </a:prstGeom>
          <a:solidFill>
            <a:schemeClr val="tx1"/>
          </a:solidFill>
          <a:ln>
            <a:solidFill>
              <a:schemeClr val="bg2"/>
            </a:solidFill>
          </a:ln>
        </p:spPr>
        <p:txBody>
          <a:bodyPr wrap="square">
            <a:spAutoFit/>
          </a:bodyPr>
          <a:lstStyle/>
          <a:p>
            <a:r>
              <a:rPr lang="en-US" sz="2400" dirty="0">
                <a:solidFill>
                  <a:schemeClr val="bg1"/>
                </a:solidFill>
              </a:rPr>
              <a:t>As one somewhat familiar example, a party stuck in a resort timeshare contract that has not turned out to be what the timeshare company represented might be able to invalidate the contract based on any documented fraudulent statements about things such as the likelihood of price appreciation, whether the timeshare contract was freely transferable, or even the degree to which the time share purchaser would enjoy booking priority over non–purchasing vacationers.</a:t>
            </a:r>
          </a:p>
        </p:txBody>
      </p:sp>
      <p:sp>
        <p:nvSpPr>
          <p:cNvPr id="5" name="Rectangle 4"/>
          <p:cNvSpPr/>
          <p:nvPr/>
        </p:nvSpPr>
        <p:spPr>
          <a:xfrm>
            <a:off x="3384189" y="0"/>
            <a:ext cx="4512133"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800" b="1" dirty="0">
                <a:solidFill>
                  <a:schemeClr val="bg1"/>
                </a:solidFill>
              </a:rPr>
              <a:t>The </a:t>
            </a:r>
            <a:r>
              <a:rPr lang="en-US" sz="2800" b="1" dirty="0" err="1">
                <a:solidFill>
                  <a:schemeClr val="bg1"/>
                </a:solidFill>
              </a:rPr>
              <a:t>Parol</a:t>
            </a:r>
            <a:r>
              <a:rPr lang="en-US" sz="2800" b="1" dirty="0">
                <a:solidFill>
                  <a:schemeClr val="bg1"/>
                </a:solidFill>
              </a:rPr>
              <a:t> Evidence Rule</a:t>
            </a:r>
          </a:p>
        </p:txBody>
      </p:sp>
      <p:sp>
        <p:nvSpPr>
          <p:cNvPr id="6" name="Rectangle 5"/>
          <p:cNvSpPr/>
          <p:nvPr/>
        </p:nvSpPr>
        <p:spPr>
          <a:xfrm>
            <a:off x="0" y="689871"/>
            <a:ext cx="6178423" cy="461665"/>
          </a:xfrm>
          <a:prstGeom prst="rect">
            <a:avLst/>
          </a:prstGeom>
          <a:solidFill>
            <a:schemeClr val="bg1">
              <a:lumMod val="75000"/>
              <a:lumOff val="25000"/>
            </a:schemeClr>
          </a:solidFill>
        </p:spPr>
        <p:txBody>
          <a:bodyPr wrap="none">
            <a:spAutoFit/>
          </a:bodyPr>
          <a:lstStyle/>
          <a:p>
            <a:r>
              <a:rPr lang="en-US" sz="2400" b="1" dirty="0" smtClean="0">
                <a:effectLst>
                  <a:outerShdw blurRad="38100" dist="38100" dir="2700000" algn="tl">
                    <a:srgbClr val="000000">
                      <a:alpha val="43137"/>
                    </a:srgbClr>
                  </a:outerShdw>
                </a:effectLst>
              </a:rPr>
              <a:t>Expectations to the </a:t>
            </a:r>
            <a:r>
              <a:rPr lang="en-US" sz="2400" b="1" dirty="0" err="1" smtClean="0">
                <a:effectLst>
                  <a:outerShdw blurRad="38100" dist="38100" dir="2700000" algn="tl">
                    <a:srgbClr val="000000">
                      <a:alpha val="43137"/>
                    </a:srgbClr>
                  </a:outerShdw>
                </a:effectLst>
              </a:rPr>
              <a:t>Parol</a:t>
            </a:r>
            <a:r>
              <a:rPr lang="en-US" sz="2400" b="1" dirty="0" smtClean="0">
                <a:effectLst>
                  <a:outerShdw blurRad="38100" dist="38100" dir="2700000" algn="tl">
                    <a:srgbClr val="000000">
                      <a:alpha val="43137"/>
                    </a:srgbClr>
                  </a:outerShdw>
                </a:effectLst>
              </a:rPr>
              <a:t> Evidence Rule</a:t>
            </a:r>
            <a:endParaRPr lang="en-US" sz="2400" b="1" dirty="0">
              <a:effectLst>
                <a:outerShdw blurRad="38100" dist="38100" dir="2700000" algn="tl">
                  <a:srgbClr val="000000">
                    <a:alpha val="43137"/>
                  </a:srgbClr>
                </a:outerShdw>
              </a:effectLst>
            </a:endParaRPr>
          </a:p>
        </p:txBody>
      </p:sp>
      <p:sp>
        <p:nvSpPr>
          <p:cNvPr id="2" name="Rectangular Callout 1"/>
          <p:cNvSpPr/>
          <p:nvPr/>
        </p:nvSpPr>
        <p:spPr>
          <a:xfrm>
            <a:off x="1423448" y="1289907"/>
            <a:ext cx="2394408" cy="980387"/>
          </a:xfrm>
          <a:prstGeom prst="wedgeRectCallout">
            <a:avLst/>
          </a:prstGeom>
        </p:spPr>
        <p:style>
          <a:lnRef idx="3">
            <a:schemeClr val="lt1"/>
          </a:lnRef>
          <a:fillRef idx="1">
            <a:schemeClr val="accent3"/>
          </a:fillRef>
          <a:effectRef idx="1">
            <a:schemeClr val="accent3"/>
          </a:effectRef>
          <a:fontRef idx="minor">
            <a:schemeClr val="lt1"/>
          </a:fontRef>
        </p:style>
        <p:txBody>
          <a:bodyPr rtlCol="0" anchor="ctr"/>
          <a:lstStyle/>
          <a:p>
            <a:pPr algn="ctr"/>
            <a:r>
              <a:rPr lang="en-US" sz="2400" b="1" dirty="0" smtClean="0"/>
              <a:t>Fraud, Duress</a:t>
            </a:r>
            <a:endParaRPr lang="en-US" sz="2400" dirty="0"/>
          </a:p>
        </p:txBody>
      </p:sp>
    </p:spTree>
    <p:extLst>
      <p:ext uri="{BB962C8B-B14F-4D97-AF65-F5344CB8AC3E}">
        <p14:creationId xmlns:p14="http://schemas.microsoft.com/office/powerpoint/2010/main" val="2422764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circle(in)">
                                      <p:cBhvr>
                                        <p:cTn id="13" dur="20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2689507"/>
            <a:ext cx="7598004" cy="2308324"/>
          </a:xfrm>
          <a:prstGeom prst="rect">
            <a:avLst/>
          </a:prstGeom>
          <a:solidFill>
            <a:schemeClr val="tx1"/>
          </a:solidFill>
          <a:ln>
            <a:solidFill>
              <a:schemeClr val="bg2"/>
            </a:solidFill>
          </a:ln>
        </p:spPr>
        <p:txBody>
          <a:bodyPr wrap="square">
            <a:spAutoFit/>
          </a:bodyPr>
          <a:lstStyle/>
          <a:p>
            <a:r>
              <a:rPr lang="en-US" sz="2400" dirty="0">
                <a:solidFill>
                  <a:schemeClr val="bg1"/>
                </a:solidFill>
              </a:rPr>
              <a:t>Similarly, an elderly person pressured into a timeshare contract following hours of high pressure sales tactics, including actions that made it difficult for the person to leave the sales presentation, might have a case for breaking the agreement due to claims of duress.</a:t>
            </a:r>
          </a:p>
        </p:txBody>
      </p:sp>
      <p:sp>
        <p:nvSpPr>
          <p:cNvPr id="5" name="Rectangle 4"/>
          <p:cNvSpPr/>
          <p:nvPr/>
        </p:nvSpPr>
        <p:spPr>
          <a:xfrm>
            <a:off x="3384189" y="0"/>
            <a:ext cx="4512133"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800" b="1" dirty="0">
                <a:solidFill>
                  <a:schemeClr val="bg1"/>
                </a:solidFill>
              </a:rPr>
              <a:t>The </a:t>
            </a:r>
            <a:r>
              <a:rPr lang="en-US" sz="2800" b="1" dirty="0" err="1">
                <a:solidFill>
                  <a:schemeClr val="bg1"/>
                </a:solidFill>
              </a:rPr>
              <a:t>Parol</a:t>
            </a:r>
            <a:r>
              <a:rPr lang="en-US" sz="2800" b="1" dirty="0">
                <a:solidFill>
                  <a:schemeClr val="bg1"/>
                </a:solidFill>
              </a:rPr>
              <a:t> Evidence Rule</a:t>
            </a:r>
          </a:p>
        </p:txBody>
      </p:sp>
      <p:sp>
        <p:nvSpPr>
          <p:cNvPr id="6" name="Rectangle 5"/>
          <p:cNvSpPr/>
          <p:nvPr/>
        </p:nvSpPr>
        <p:spPr>
          <a:xfrm>
            <a:off x="0" y="689871"/>
            <a:ext cx="6178423" cy="461665"/>
          </a:xfrm>
          <a:prstGeom prst="rect">
            <a:avLst/>
          </a:prstGeom>
          <a:solidFill>
            <a:schemeClr val="bg1">
              <a:lumMod val="75000"/>
              <a:lumOff val="25000"/>
            </a:schemeClr>
          </a:solidFill>
        </p:spPr>
        <p:txBody>
          <a:bodyPr wrap="none">
            <a:spAutoFit/>
          </a:bodyPr>
          <a:lstStyle/>
          <a:p>
            <a:r>
              <a:rPr lang="en-US" sz="2400" b="1" dirty="0" smtClean="0">
                <a:effectLst>
                  <a:outerShdw blurRad="38100" dist="38100" dir="2700000" algn="tl">
                    <a:srgbClr val="000000">
                      <a:alpha val="43137"/>
                    </a:srgbClr>
                  </a:outerShdw>
                </a:effectLst>
              </a:rPr>
              <a:t>Expectations to the </a:t>
            </a:r>
            <a:r>
              <a:rPr lang="en-US" sz="2400" b="1" dirty="0" err="1" smtClean="0">
                <a:effectLst>
                  <a:outerShdw blurRad="38100" dist="38100" dir="2700000" algn="tl">
                    <a:srgbClr val="000000">
                      <a:alpha val="43137"/>
                    </a:srgbClr>
                  </a:outerShdw>
                </a:effectLst>
              </a:rPr>
              <a:t>Parol</a:t>
            </a:r>
            <a:r>
              <a:rPr lang="en-US" sz="2400" b="1" dirty="0" smtClean="0">
                <a:effectLst>
                  <a:outerShdw blurRad="38100" dist="38100" dir="2700000" algn="tl">
                    <a:srgbClr val="000000">
                      <a:alpha val="43137"/>
                    </a:srgbClr>
                  </a:outerShdw>
                </a:effectLst>
              </a:rPr>
              <a:t> Evidence Rule</a:t>
            </a:r>
            <a:endParaRPr lang="en-US" sz="2400" b="1" dirty="0">
              <a:effectLst>
                <a:outerShdw blurRad="38100" dist="38100" dir="2700000" algn="tl">
                  <a:srgbClr val="000000">
                    <a:alpha val="43137"/>
                  </a:srgbClr>
                </a:outerShdw>
              </a:effectLst>
            </a:endParaRPr>
          </a:p>
        </p:txBody>
      </p:sp>
      <p:sp>
        <p:nvSpPr>
          <p:cNvPr id="2" name="Rectangular Callout 1"/>
          <p:cNvSpPr/>
          <p:nvPr/>
        </p:nvSpPr>
        <p:spPr>
          <a:xfrm>
            <a:off x="1423448" y="1289907"/>
            <a:ext cx="2394408" cy="980387"/>
          </a:xfrm>
          <a:prstGeom prst="wedgeRectCallout">
            <a:avLst/>
          </a:prstGeom>
        </p:spPr>
        <p:style>
          <a:lnRef idx="3">
            <a:schemeClr val="lt1"/>
          </a:lnRef>
          <a:fillRef idx="1">
            <a:schemeClr val="accent3"/>
          </a:fillRef>
          <a:effectRef idx="1">
            <a:schemeClr val="accent3"/>
          </a:effectRef>
          <a:fontRef idx="minor">
            <a:schemeClr val="lt1"/>
          </a:fontRef>
        </p:style>
        <p:txBody>
          <a:bodyPr rtlCol="0" anchor="ctr"/>
          <a:lstStyle/>
          <a:p>
            <a:pPr algn="ctr"/>
            <a:r>
              <a:rPr lang="en-US" sz="2400" b="1" dirty="0" smtClean="0"/>
              <a:t>Fraud, Duress</a:t>
            </a:r>
            <a:endParaRPr lang="en-US" sz="2400" dirty="0"/>
          </a:p>
        </p:txBody>
      </p:sp>
    </p:spTree>
    <p:extLst>
      <p:ext uri="{BB962C8B-B14F-4D97-AF65-F5344CB8AC3E}">
        <p14:creationId xmlns:p14="http://schemas.microsoft.com/office/powerpoint/2010/main" val="5531970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circle(in)">
                                      <p:cBhvr>
                                        <p:cTn id="13" dur="20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917800" y="2376813"/>
            <a:ext cx="6040180" cy="646331"/>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3600" b="1" dirty="0">
                <a:solidFill>
                  <a:schemeClr val="bg1"/>
                </a:solidFill>
              </a:rPr>
              <a:t>Promise versus Condition</a:t>
            </a:r>
          </a:p>
        </p:txBody>
      </p:sp>
      <p:sp>
        <p:nvSpPr>
          <p:cNvPr id="25" name="Rectangle 24"/>
          <p:cNvSpPr/>
          <p:nvPr/>
        </p:nvSpPr>
        <p:spPr>
          <a:xfrm>
            <a:off x="0" y="0"/>
            <a:ext cx="3286862" cy="847604"/>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Two</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63800" y="548013"/>
            <a:ext cx="1895475" cy="1828800"/>
          </a:xfrm>
          <a:prstGeom prst="rect">
            <a:avLst/>
          </a:prstGeom>
        </p:spPr>
      </p:pic>
    </p:spTree>
    <p:extLst>
      <p:ext uri="{BB962C8B-B14F-4D97-AF65-F5344CB8AC3E}">
        <p14:creationId xmlns:p14="http://schemas.microsoft.com/office/powerpoint/2010/main" val="133347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arn(inVertical)">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1938992"/>
          </a:xfrm>
          <a:prstGeom prst="rect">
            <a:avLst/>
          </a:prstGeom>
          <a:solidFill>
            <a:schemeClr val="tx1"/>
          </a:solidFill>
          <a:ln>
            <a:solidFill>
              <a:schemeClr val="bg2"/>
            </a:solidFill>
          </a:ln>
        </p:spPr>
        <p:txBody>
          <a:bodyPr wrap="square">
            <a:spAutoFit/>
          </a:bodyPr>
          <a:lstStyle/>
          <a:p>
            <a:r>
              <a:rPr lang="en-US" sz="2400" dirty="0">
                <a:solidFill>
                  <a:schemeClr val="bg1"/>
                </a:solidFill>
              </a:rPr>
              <a:t>Under older case law, each party’s consideration in a contract takes the form of a promise(s) or condition(s). This distinction is less important under modern case law, but awareness of the issue helps to highlight the need for detailing the consequences of either party’s potential performance failures.</a:t>
            </a:r>
          </a:p>
        </p:txBody>
      </p:sp>
      <p:sp>
        <p:nvSpPr>
          <p:cNvPr id="5" name="Rectangle 4"/>
          <p:cNvSpPr/>
          <p:nvPr/>
        </p:nvSpPr>
        <p:spPr>
          <a:xfrm>
            <a:off x="3412504" y="0"/>
            <a:ext cx="5203596"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800" b="1" dirty="0">
                <a:solidFill>
                  <a:schemeClr val="bg1"/>
                </a:solidFill>
              </a:rPr>
              <a:t>Promise versus Condition</a:t>
            </a:r>
          </a:p>
        </p:txBody>
      </p:sp>
    </p:spTree>
    <p:extLst>
      <p:ext uri="{BB962C8B-B14F-4D97-AF65-F5344CB8AC3E}">
        <p14:creationId xmlns:p14="http://schemas.microsoft.com/office/powerpoint/2010/main" val="598150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5414" y="945548"/>
            <a:ext cx="11585542" cy="461665"/>
          </a:xfrm>
          <a:prstGeom prst="rect">
            <a:avLst/>
          </a:prstGeom>
          <a:solidFill>
            <a:schemeClr val="tx1"/>
          </a:solidFill>
          <a:ln>
            <a:solidFill>
              <a:schemeClr val="bg2"/>
            </a:solidFill>
          </a:ln>
        </p:spPr>
        <p:txBody>
          <a:bodyPr wrap="square">
            <a:spAutoFit/>
          </a:bodyPr>
          <a:lstStyle/>
          <a:p>
            <a:r>
              <a:rPr lang="en-US" sz="2400" dirty="0">
                <a:solidFill>
                  <a:schemeClr val="bg1"/>
                </a:solidFill>
              </a:rPr>
              <a:t>Here are excerpted definitions of these terms from Black’s Law Dictionary:</a:t>
            </a:r>
          </a:p>
        </p:txBody>
      </p:sp>
      <p:sp>
        <p:nvSpPr>
          <p:cNvPr id="5" name="Rectangle 4"/>
          <p:cNvSpPr/>
          <p:nvPr/>
        </p:nvSpPr>
        <p:spPr>
          <a:xfrm>
            <a:off x="3412504" y="0"/>
            <a:ext cx="5203596"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800" b="1" dirty="0">
                <a:solidFill>
                  <a:schemeClr val="bg1"/>
                </a:solidFill>
              </a:rPr>
              <a:t>Promise versus Condition</a:t>
            </a:r>
          </a:p>
        </p:txBody>
      </p:sp>
      <p:sp>
        <p:nvSpPr>
          <p:cNvPr id="2" name="Folded Corner 1"/>
          <p:cNvSpPr/>
          <p:nvPr/>
        </p:nvSpPr>
        <p:spPr>
          <a:xfrm>
            <a:off x="509047" y="1602557"/>
            <a:ext cx="1404594" cy="1084082"/>
          </a:xfrm>
          <a:prstGeom prst="foldedCorner">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4" name="Rectangle 3"/>
          <p:cNvSpPr/>
          <p:nvPr/>
        </p:nvSpPr>
        <p:spPr>
          <a:xfrm>
            <a:off x="583993" y="1830282"/>
            <a:ext cx="1254702" cy="461665"/>
          </a:xfrm>
          <a:prstGeom prst="rect">
            <a:avLst/>
          </a:prstGeom>
        </p:spPr>
        <p:txBody>
          <a:bodyPr wrap="none">
            <a:spAutoFit/>
          </a:bodyPr>
          <a:lstStyle/>
          <a:p>
            <a:r>
              <a:rPr lang="en-US" sz="2400" b="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Promise</a:t>
            </a:r>
            <a:endParaRPr lang="en-US" sz="2400" b="1" dirty="0">
              <a:effectLst>
                <a:outerShdw blurRad="38100" dist="38100" dir="2700000" algn="tl">
                  <a:srgbClr val="000000">
                    <a:alpha val="43137"/>
                  </a:srgbClr>
                </a:outerShdw>
              </a:effectLst>
            </a:endParaRPr>
          </a:p>
        </p:txBody>
      </p:sp>
      <p:sp>
        <p:nvSpPr>
          <p:cNvPr id="6" name="Rectangle 5"/>
          <p:cNvSpPr/>
          <p:nvPr/>
        </p:nvSpPr>
        <p:spPr>
          <a:xfrm>
            <a:off x="75414" y="2812885"/>
            <a:ext cx="6096000" cy="2308324"/>
          </a:xfrm>
          <a:prstGeom prst="rect">
            <a:avLst/>
          </a:prstGeom>
          <a:ln>
            <a:solidFill>
              <a:schemeClr val="bg1"/>
            </a:solidFill>
          </a:ln>
        </p:spPr>
        <p:txBody>
          <a:bodyPr>
            <a:spAutoFit/>
          </a:bodyPr>
          <a:lstStyle/>
          <a:p>
            <a:r>
              <a:rPr lang="en-US" sz="2400" dirty="0">
                <a:solidFill>
                  <a:srgbClr val="000000"/>
                </a:solidFill>
                <a:latin typeface="Times New Roman" panose="02020603050405020304" pitchFamily="18" charset="0"/>
                <a:ea typeface="Calibri" panose="020F0502020204030204" pitchFamily="34" charset="0"/>
              </a:rPr>
              <a:t>A declaration, verbal or written, made by one person to another for a good or valuable consideration in the nature of a covenant by which the promisor binds himself to do or forbear some act, and gives to the </a:t>
            </a:r>
            <a:r>
              <a:rPr lang="en-US" sz="2400" dirty="0" err="1">
                <a:solidFill>
                  <a:srgbClr val="000000"/>
                </a:solidFill>
                <a:latin typeface="Times New Roman" panose="02020603050405020304" pitchFamily="18" charset="0"/>
                <a:ea typeface="Calibri" panose="020F0502020204030204" pitchFamily="34" charset="0"/>
              </a:rPr>
              <a:t>promisee</a:t>
            </a:r>
            <a:r>
              <a:rPr lang="en-US" sz="2400" dirty="0">
                <a:solidFill>
                  <a:srgbClr val="000000"/>
                </a:solidFill>
                <a:latin typeface="Times New Roman" panose="02020603050405020304" pitchFamily="18" charset="0"/>
                <a:ea typeface="Calibri" panose="020F0502020204030204" pitchFamily="34" charset="0"/>
              </a:rPr>
              <a:t> a legal right to demand and enforce a fulfillment.</a:t>
            </a:r>
            <a:endParaRPr lang="en-US" sz="2400" dirty="0"/>
          </a:p>
        </p:txBody>
      </p:sp>
    </p:spTree>
    <p:extLst>
      <p:ext uri="{BB962C8B-B14F-4D97-AF65-F5344CB8AC3E}">
        <p14:creationId xmlns:p14="http://schemas.microsoft.com/office/powerpoint/2010/main" val="1961398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barn(inVertical)">
                                      <p:cBhvr>
                                        <p:cTn id="2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animBg="1"/>
      <p:bldP spid="4" grpId="0"/>
      <p:bldP spid="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5414" y="945548"/>
            <a:ext cx="11585542" cy="461665"/>
          </a:xfrm>
          <a:prstGeom prst="rect">
            <a:avLst/>
          </a:prstGeom>
          <a:solidFill>
            <a:schemeClr val="tx1"/>
          </a:solidFill>
          <a:ln>
            <a:solidFill>
              <a:schemeClr val="bg2"/>
            </a:solidFill>
          </a:ln>
        </p:spPr>
        <p:txBody>
          <a:bodyPr wrap="square">
            <a:spAutoFit/>
          </a:bodyPr>
          <a:lstStyle/>
          <a:p>
            <a:r>
              <a:rPr lang="en-US" sz="2400" dirty="0">
                <a:solidFill>
                  <a:schemeClr val="bg1"/>
                </a:solidFill>
              </a:rPr>
              <a:t>Here are excerpted definitions of these terms from Black’s Law Dictionary:</a:t>
            </a:r>
          </a:p>
        </p:txBody>
      </p:sp>
      <p:sp>
        <p:nvSpPr>
          <p:cNvPr id="5" name="Rectangle 4"/>
          <p:cNvSpPr/>
          <p:nvPr/>
        </p:nvSpPr>
        <p:spPr>
          <a:xfrm>
            <a:off x="3412504" y="0"/>
            <a:ext cx="5203596"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800" b="1" dirty="0">
                <a:solidFill>
                  <a:schemeClr val="bg1"/>
                </a:solidFill>
              </a:rPr>
              <a:t>Promise versus Condition</a:t>
            </a:r>
          </a:p>
        </p:txBody>
      </p:sp>
      <p:sp>
        <p:nvSpPr>
          <p:cNvPr id="2" name="Folded Corner 1"/>
          <p:cNvSpPr/>
          <p:nvPr/>
        </p:nvSpPr>
        <p:spPr>
          <a:xfrm>
            <a:off x="509047" y="1602557"/>
            <a:ext cx="1404594" cy="1084082"/>
          </a:xfrm>
          <a:prstGeom prst="foldedCorner">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4" name="Rectangle 3"/>
          <p:cNvSpPr/>
          <p:nvPr/>
        </p:nvSpPr>
        <p:spPr>
          <a:xfrm>
            <a:off x="460177" y="1829541"/>
            <a:ext cx="1502334" cy="461665"/>
          </a:xfrm>
          <a:prstGeom prst="rect">
            <a:avLst/>
          </a:prstGeom>
        </p:spPr>
        <p:txBody>
          <a:bodyPr wrap="none">
            <a:spAutoFit/>
          </a:bodyPr>
          <a:lstStyle/>
          <a:p>
            <a:r>
              <a:rPr lang="en-US" sz="2400" b="1"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Condition</a:t>
            </a:r>
            <a:endParaRPr lang="en-US" sz="2400" b="1" dirty="0">
              <a:effectLst>
                <a:outerShdw blurRad="38100" dist="38100" dir="2700000" algn="tl">
                  <a:srgbClr val="000000">
                    <a:alpha val="43137"/>
                  </a:srgbClr>
                </a:outerShdw>
              </a:effectLst>
            </a:endParaRPr>
          </a:p>
        </p:txBody>
      </p:sp>
      <p:sp>
        <p:nvSpPr>
          <p:cNvPr id="6" name="Rectangle 5"/>
          <p:cNvSpPr/>
          <p:nvPr/>
        </p:nvSpPr>
        <p:spPr>
          <a:xfrm>
            <a:off x="75414" y="2812885"/>
            <a:ext cx="6096000" cy="2308324"/>
          </a:xfrm>
          <a:prstGeom prst="rect">
            <a:avLst/>
          </a:prstGeom>
          <a:ln>
            <a:solidFill>
              <a:schemeClr val="bg1"/>
            </a:solidFill>
          </a:ln>
        </p:spPr>
        <p:txBody>
          <a:bodyPr>
            <a:spAutoFit/>
          </a:bodyPr>
          <a:lstStyle/>
          <a:p>
            <a:r>
              <a:rPr lang="en-US" sz="2400" dirty="0">
                <a:solidFill>
                  <a:schemeClr val="bg1"/>
                </a:solidFill>
              </a:rPr>
              <a:t>A future and uncertain event upon the happening of which is made to depend the existence of an obligation, or that which subordinates the existence of liability under a contract to a certain future event.</a:t>
            </a:r>
            <a:endParaRPr lang="en-US" sz="3200" dirty="0">
              <a:solidFill>
                <a:schemeClr val="bg1"/>
              </a:solidFill>
            </a:endParaRPr>
          </a:p>
        </p:txBody>
      </p:sp>
    </p:spTree>
    <p:extLst>
      <p:ext uri="{BB962C8B-B14F-4D97-AF65-F5344CB8AC3E}">
        <p14:creationId xmlns:p14="http://schemas.microsoft.com/office/powerpoint/2010/main" val="40878818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barn(inVertical)">
                                      <p:cBhvr>
                                        <p:cTn id="2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animBg="1"/>
      <p:bldP spid="4" grpId="0"/>
      <p:bldP spid="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030390"/>
            <a:ext cx="9154160" cy="1200329"/>
          </a:xfrm>
          <a:prstGeom prst="rect">
            <a:avLst/>
          </a:prstGeom>
          <a:solidFill>
            <a:schemeClr val="tx1"/>
          </a:solidFill>
          <a:ln>
            <a:solidFill>
              <a:schemeClr val="bg2"/>
            </a:solidFill>
          </a:ln>
        </p:spPr>
        <p:txBody>
          <a:bodyPr wrap="square">
            <a:spAutoFit/>
          </a:bodyPr>
          <a:lstStyle/>
          <a:p>
            <a:r>
              <a:rPr lang="en-US" sz="2400" dirty="0">
                <a:solidFill>
                  <a:schemeClr val="bg1"/>
                </a:solidFill>
              </a:rPr>
              <a:t>Failure by “party A” to perform on its promise(s) will always allow “party B” to seek damages from party A, but may or may not enable party B to withhold its performance.</a:t>
            </a:r>
          </a:p>
        </p:txBody>
      </p:sp>
      <p:sp>
        <p:nvSpPr>
          <p:cNvPr id="5" name="Rectangle 4"/>
          <p:cNvSpPr/>
          <p:nvPr/>
        </p:nvSpPr>
        <p:spPr>
          <a:xfrm>
            <a:off x="3412504" y="0"/>
            <a:ext cx="5203596"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800" b="1" dirty="0">
                <a:solidFill>
                  <a:schemeClr val="bg1"/>
                </a:solidFill>
              </a:rPr>
              <a:t>Promise versus Condition</a:t>
            </a:r>
          </a:p>
        </p:txBody>
      </p:sp>
      <p:sp>
        <p:nvSpPr>
          <p:cNvPr id="4" name="Rectangle 3"/>
          <p:cNvSpPr/>
          <p:nvPr/>
        </p:nvSpPr>
        <p:spPr>
          <a:xfrm>
            <a:off x="0" y="3030443"/>
            <a:ext cx="6645897" cy="3416320"/>
          </a:xfrm>
          <a:prstGeom prst="rect">
            <a:avLst/>
          </a:prstGeom>
          <a:solidFill>
            <a:schemeClr val="tx1"/>
          </a:solidFill>
          <a:ln>
            <a:solidFill>
              <a:schemeClr val="bg2"/>
            </a:solidFill>
          </a:ln>
        </p:spPr>
        <p:txBody>
          <a:bodyPr wrap="square">
            <a:spAutoFit/>
          </a:bodyPr>
          <a:lstStyle/>
          <a:p>
            <a:r>
              <a:rPr lang="en-US" sz="2400" dirty="0">
                <a:solidFill>
                  <a:schemeClr val="bg1"/>
                </a:solidFill>
              </a:rPr>
              <a:t>Absent clear language, a court will try to ascertain the “intent of the parties.” This requires reading the contract as a whole and, if necessary, considering any evidence available to it under exceptions to the </a:t>
            </a:r>
            <a:r>
              <a:rPr lang="en-US" sz="2400" dirty="0" err="1">
                <a:solidFill>
                  <a:schemeClr val="bg1"/>
                </a:solidFill>
              </a:rPr>
              <a:t>Parol</a:t>
            </a:r>
            <a:r>
              <a:rPr lang="en-US" sz="2400" dirty="0">
                <a:solidFill>
                  <a:schemeClr val="bg1"/>
                </a:solidFill>
              </a:rPr>
              <a:t> Evidence Rule. The court may conclude that the promise not performed by party A does not excuse party B’s performance, but merely creates a right in party B to pursue damages.</a:t>
            </a:r>
          </a:p>
        </p:txBody>
      </p:sp>
    </p:spTree>
    <p:extLst>
      <p:ext uri="{BB962C8B-B14F-4D97-AF65-F5344CB8AC3E}">
        <p14:creationId xmlns:p14="http://schemas.microsoft.com/office/powerpoint/2010/main" val="7853271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412504" y="0"/>
            <a:ext cx="5203596"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800" b="1" dirty="0">
                <a:solidFill>
                  <a:schemeClr val="bg1"/>
                </a:solidFill>
              </a:rPr>
              <a:t>Promise versus Condition</a:t>
            </a:r>
          </a:p>
        </p:txBody>
      </p:sp>
      <p:sp>
        <p:nvSpPr>
          <p:cNvPr id="4" name="Rectangle 3"/>
          <p:cNvSpPr/>
          <p:nvPr/>
        </p:nvSpPr>
        <p:spPr>
          <a:xfrm>
            <a:off x="0" y="1795531"/>
            <a:ext cx="6645897" cy="3785652"/>
          </a:xfrm>
          <a:prstGeom prst="rect">
            <a:avLst/>
          </a:prstGeom>
          <a:solidFill>
            <a:schemeClr val="tx1"/>
          </a:solidFill>
          <a:ln>
            <a:solidFill>
              <a:schemeClr val="bg2"/>
            </a:solidFill>
          </a:ln>
        </p:spPr>
        <p:txBody>
          <a:bodyPr wrap="square">
            <a:spAutoFit/>
          </a:bodyPr>
          <a:lstStyle/>
          <a:p>
            <a:r>
              <a:rPr lang="en-US" sz="2400" dirty="0">
                <a:solidFill>
                  <a:schemeClr val="bg1"/>
                </a:solidFill>
              </a:rPr>
              <a:t>Under modern case law in most jurisdictions, however, if party A’s breach is material, party B’s performance will be excused and B would also likely be entitled to damages</a:t>
            </a:r>
            <a:r>
              <a:rPr lang="en-US" sz="2400" dirty="0" smtClean="0">
                <a:solidFill>
                  <a:schemeClr val="bg1"/>
                </a:solidFill>
              </a:rPr>
              <a:t>.</a:t>
            </a:r>
          </a:p>
          <a:p>
            <a:endParaRPr lang="en-US" sz="2400" dirty="0">
              <a:solidFill>
                <a:schemeClr val="bg1"/>
              </a:solidFill>
            </a:endParaRPr>
          </a:p>
          <a:p>
            <a:r>
              <a:rPr lang="en-US" sz="2400" dirty="0">
                <a:solidFill>
                  <a:schemeClr val="bg1"/>
                </a:solidFill>
              </a:rPr>
              <a:t>When a contract clearly states that party A’s performance is a condition to party B’s obligation to perform, then party B will be excused from performing if party A fails to perform.</a:t>
            </a:r>
          </a:p>
        </p:txBody>
      </p:sp>
    </p:spTree>
    <p:extLst>
      <p:ext uri="{BB962C8B-B14F-4D97-AF65-F5344CB8AC3E}">
        <p14:creationId xmlns:p14="http://schemas.microsoft.com/office/powerpoint/2010/main" val="1538427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02486" y="2376813"/>
            <a:ext cx="5791066" cy="584775"/>
          </a:xfrm>
          <a:prstGeom prst="rect">
            <a:avLst/>
          </a:prstGeom>
          <a:solidFill>
            <a:schemeClr val="bg2">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3200" b="1" dirty="0">
                <a:solidFill>
                  <a:schemeClr val="bg1"/>
                </a:solidFill>
              </a:rPr>
              <a:t>Rules of Interpretation</a:t>
            </a:r>
          </a:p>
        </p:txBody>
      </p:sp>
      <p:sp>
        <p:nvSpPr>
          <p:cNvPr id="25" name="Rectangle 24"/>
          <p:cNvSpPr/>
          <p:nvPr/>
        </p:nvSpPr>
        <p:spPr>
          <a:xfrm>
            <a:off x="0" y="0"/>
            <a:ext cx="3286862" cy="847604"/>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Two</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97812" y="134282"/>
            <a:ext cx="1895475" cy="1838325"/>
          </a:xfrm>
          <a:prstGeom prst="rect">
            <a:avLst/>
          </a:prstGeom>
        </p:spPr>
      </p:pic>
    </p:spTree>
    <p:extLst>
      <p:ext uri="{BB962C8B-B14F-4D97-AF65-F5344CB8AC3E}">
        <p14:creationId xmlns:p14="http://schemas.microsoft.com/office/powerpoint/2010/main" val="2410968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arn(inVertical)">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6777872" cy="3785652"/>
          </a:xfrm>
          <a:prstGeom prst="rect">
            <a:avLst/>
          </a:prstGeom>
          <a:solidFill>
            <a:schemeClr val="tx1"/>
          </a:solidFill>
          <a:ln>
            <a:solidFill>
              <a:schemeClr val="bg2"/>
            </a:solidFill>
          </a:ln>
        </p:spPr>
        <p:txBody>
          <a:bodyPr wrap="square">
            <a:spAutoFit/>
          </a:bodyPr>
          <a:lstStyle/>
          <a:p>
            <a:r>
              <a:rPr lang="en-US" sz="2400" dirty="0">
                <a:solidFill>
                  <a:schemeClr val="bg1"/>
                </a:solidFill>
              </a:rPr>
              <a:t>Most contract disputes involve questions of interpretation. Disputes can arise from different views of the same language or different ideas on how to deal with unanticipated gaps in the contract language. The goal of contract law is to determine what the parties intended at the time they entered into the agreement. This is done first and foremost by examining the contract language, and then, as necessary, the factual context.</a:t>
            </a:r>
          </a:p>
        </p:txBody>
      </p:sp>
      <p:sp>
        <p:nvSpPr>
          <p:cNvPr id="5" name="Rectangle 4"/>
          <p:cNvSpPr/>
          <p:nvPr/>
        </p:nvSpPr>
        <p:spPr>
          <a:xfrm>
            <a:off x="3035431" y="1010"/>
            <a:ext cx="374244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400" b="1" dirty="0">
                <a:solidFill>
                  <a:schemeClr val="bg1"/>
                </a:solidFill>
              </a:rPr>
              <a:t>Rules of Interpretation</a:t>
            </a:r>
          </a:p>
        </p:txBody>
      </p:sp>
      <p:sp>
        <p:nvSpPr>
          <p:cNvPr id="6" name="Rectangle 5"/>
          <p:cNvSpPr/>
          <p:nvPr/>
        </p:nvSpPr>
        <p:spPr>
          <a:xfrm>
            <a:off x="0" y="1066487"/>
            <a:ext cx="3159391" cy="461665"/>
          </a:xfrm>
          <a:prstGeom prst="rect">
            <a:avLst/>
          </a:prstGeom>
          <a:solidFill>
            <a:schemeClr val="bg1">
              <a:lumMod val="75000"/>
              <a:lumOff val="25000"/>
            </a:schemeClr>
          </a:solidFill>
        </p:spPr>
        <p:txBody>
          <a:bodyPr wrap="none">
            <a:spAutoFit/>
          </a:bodyPr>
          <a:lstStyle/>
          <a:p>
            <a:r>
              <a:rPr lang="en-US" sz="2400" b="1" dirty="0"/>
              <a:t>Intent of the Parties</a:t>
            </a:r>
          </a:p>
        </p:txBody>
      </p:sp>
    </p:spTree>
    <p:extLst>
      <p:ext uri="{BB962C8B-B14F-4D97-AF65-F5344CB8AC3E}">
        <p14:creationId xmlns:p14="http://schemas.microsoft.com/office/powerpoint/2010/main" val="35551057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6777872" cy="2677656"/>
          </a:xfrm>
          <a:prstGeom prst="rect">
            <a:avLst/>
          </a:prstGeom>
          <a:solidFill>
            <a:schemeClr val="tx1"/>
          </a:solidFill>
          <a:ln>
            <a:solidFill>
              <a:schemeClr val="bg2"/>
            </a:solidFill>
          </a:ln>
        </p:spPr>
        <p:txBody>
          <a:bodyPr wrap="square">
            <a:spAutoFit/>
          </a:bodyPr>
          <a:lstStyle/>
          <a:p>
            <a:r>
              <a:rPr lang="en-US" sz="2400" dirty="0">
                <a:solidFill>
                  <a:schemeClr val="bg1"/>
                </a:solidFill>
              </a:rPr>
              <a:t>Drafting to minimize issues of interpretation is often challenging for non-lawyers. This is because of the inherent subtleties of written language and the non-lawyer’s inexperience in dealing with contract disputes, litigation, judges, juries and other aspects of law that are learned only by lawyering. </a:t>
            </a:r>
          </a:p>
        </p:txBody>
      </p:sp>
      <p:sp>
        <p:nvSpPr>
          <p:cNvPr id="5" name="Rectangle 4"/>
          <p:cNvSpPr/>
          <p:nvPr/>
        </p:nvSpPr>
        <p:spPr>
          <a:xfrm>
            <a:off x="3035431" y="1010"/>
            <a:ext cx="374244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400" b="1" dirty="0">
                <a:solidFill>
                  <a:schemeClr val="bg1"/>
                </a:solidFill>
              </a:rPr>
              <a:t>Rules of Interpretation</a:t>
            </a:r>
          </a:p>
        </p:txBody>
      </p:sp>
      <p:sp>
        <p:nvSpPr>
          <p:cNvPr id="6" name="Rectangle 5"/>
          <p:cNvSpPr/>
          <p:nvPr/>
        </p:nvSpPr>
        <p:spPr>
          <a:xfrm>
            <a:off x="0" y="1066487"/>
            <a:ext cx="3159391" cy="461665"/>
          </a:xfrm>
          <a:prstGeom prst="rect">
            <a:avLst/>
          </a:prstGeom>
          <a:solidFill>
            <a:schemeClr val="bg1">
              <a:lumMod val="75000"/>
              <a:lumOff val="25000"/>
            </a:schemeClr>
          </a:solidFill>
        </p:spPr>
        <p:txBody>
          <a:bodyPr wrap="none">
            <a:spAutoFit/>
          </a:bodyPr>
          <a:lstStyle/>
          <a:p>
            <a:r>
              <a:rPr lang="en-US" sz="2400" b="1" dirty="0"/>
              <a:t>Intent of the Parties</a:t>
            </a:r>
          </a:p>
        </p:txBody>
      </p:sp>
    </p:spTree>
    <p:extLst>
      <p:ext uri="{BB962C8B-B14F-4D97-AF65-F5344CB8AC3E}">
        <p14:creationId xmlns:p14="http://schemas.microsoft.com/office/powerpoint/2010/main" val="1109365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6777872" cy="1077218"/>
          </a:xfrm>
          <a:prstGeom prst="rect">
            <a:avLst/>
          </a:prstGeom>
          <a:solidFill>
            <a:schemeClr val="tx1"/>
          </a:solidFill>
          <a:ln>
            <a:solidFill>
              <a:schemeClr val="bg2"/>
            </a:solidFill>
          </a:ln>
        </p:spPr>
        <p:txBody>
          <a:bodyPr wrap="square">
            <a:spAutoFit/>
          </a:bodyPr>
          <a:lstStyle/>
          <a:p>
            <a:r>
              <a:rPr lang="en-US" sz="2400" b="1" dirty="0">
                <a:solidFill>
                  <a:schemeClr val="bg1"/>
                </a:solidFill>
              </a:rPr>
              <a:t>Plain Meaning.</a:t>
            </a:r>
            <a:r>
              <a:rPr lang="en-US" sz="2400" dirty="0">
                <a:solidFill>
                  <a:schemeClr val="bg1"/>
                </a:solidFill>
              </a:rPr>
              <a:t> </a:t>
            </a:r>
            <a:r>
              <a:rPr lang="en-US" sz="2000" dirty="0">
                <a:solidFill>
                  <a:schemeClr val="bg1"/>
                </a:solidFill>
              </a:rPr>
              <a:t>Words are given their plain and normal meaning, except where the usage of a particular word has varied that meaning. </a:t>
            </a:r>
          </a:p>
        </p:txBody>
      </p:sp>
      <p:sp>
        <p:nvSpPr>
          <p:cNvPr id="5" name="Rectangle 4"/>
          <p:cNvSpPr/>
          <p:nvPr/>
        </p:nvSpPr>
        <p:spPr>
          <a:xfrm>
            <a:off x="3035431" y="1010"/>
            <a:ext cx="374244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400" b="1" dirty="0">
                <a:solidFill>
                  <a:schemeClr val="bg1"/>
                </a:solidFill>
              </a:rPr>
              <a:t>Rules of Interpretation</a:t>
            </a:r>
          </a:p>
        </p:txBody>
      </p:sp>
      <p:sp>
        <p:nvSpPr>
          <p:cNvPr id="6" name="Rectangle 5"/>
          <p:cNvSpPr/>
          <p:nvPr/>
        </p:nvSpPr>
        <p:spPr>
          <a:xfrm>
            <a:off x="0" y="1066487"/>
            <a:ext cx="11424922" cy="461665"/>
          </a:xfrm>
          <a:prstGeom prst="rect">
            <a:avLst/>
          </a:prstGeom>
          <a:solidFill>
            <a:schemeClr val="bg1">
              <a:lumMod val="75000"/>
              <a:lumOff val="25000"/>
            </a:schemeClr>
          </a:solidFill>
        </p:spPr>
        <p:txBody>
          <a:bodyPr wrap="none">
            <a:spAutoFit/>
          </a:bodyPr>
          <a:lstStyle/>
          <a:p>
            <a:r>
              <a:rPr lang="en-US" sz="2400" b="1" dirty="0"/>
              <a:t>With that caveat, here are some generally accepted rules of interpretation:</a:t>
            </a:r>
          </a:p>
        </p:txBody>
      </p:sp>
      <p:sp>
        <p:nvSpPr>
          <p:cNvPr id="7" name="Rectangle 6"/>
          <p:cNvSpPr/>
          <p:nvPr/>
        </p:nvSpPr>
        <p:spPr>
          <a:xfrm>
            <a:off x="0" y="3756307"/>
            <a:ext cx="6777872" cy="1077218"/>
          </a:xfrm>
          <a:prstGeom prst="rect">
            <a:avLst/>
          </a:prstGeom>
          <a:solidFill>
            <a:schemeClr val="tx1"/>
          </a:solidFill>
          <a:ln>
            <a:solidFill>
              <a:schemeClr val="bg2"/>
            </a:solidFill>
          </a:ln>
        </p:spPr>
        <p:txBody>
          <a:bodyPr wrap="square">
            <a:spAutoFit/>
          </a:bodyPr>
          <a:lstStyle/>
          <a:p>
            <a:r>
              <a:rPr lang="en-US" sz="2400" b="1" dirty="0">
                <a:solidFill>
                  <a:schemeClr val="bg1"/>
                </a:solidFill>
              </a:rPr>
              <a:t>Technical Words.</a:t>
            </a:r>
            <a:r>
              <a:rPr lang="en-US" sz="2400" dirty="0">
                <a:solidFill>
                  <a:schemeClr val="bg1"/>
                </a:solidFill>
              </a:rPr>
              <a:t> </a:t>
            </a:r>
            <a:r>
              <a:rPr lang="en-US" sz="2000" dirty="0">
                <a:solidFill>
                  <a:schemeClr val="bg1"/>
                </a:solidFill>
              </a:rPr>
              <a:t>Technical words, or words customary to a particular industry, will be given their technical or special meanings when used in that context.</a:t>
            </a:r>
          </a:p>
        </p:txBody>
      </p:sp>
    </p:spTree>
    <p:extLst>
      <p:ext uri="{BB962C8B-B14F-4D97-AF65-F5344CB8AC3E}">
        <p14:creationId xmlns:p14="http://schemas.microsoft.com/office/powerpoint/2010/main" val="3959437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277328"/>
            <a:ext cx="10699423" cy="830997"/>
          </a:xfrm>
          <a:prstGeom prst="rect">
            <a:avLst/>
          </a:prstGeom>
          <a:solidFill>
            <a:schemeClr val="accent2">
              <a:lumMod val="20000"/>
              <a:lumOff val="80000"/>
            </a:schemeClr>
          </a:solidFill>
          <a:ln>
            <a:solidFill>
              <a:schemeClr val="bg2"/>
            </a:solidFill>
          </a:ln>
        </p:spPr>
        <p:txBody>
          <a:bodyPr wrap="square">
            <a:spAutoFit/>
          </a:bodyPr>
          <a:lstStyle/>
          <a:p>
            <a:r>
              <a:rPr lang="en-US" sz="2400" dirty="0">
                <a:solidFill>
                  <a:schemeClr val="bg1"/>
                </a:solidFill>
              </a:rPr>
              <a:t>Words will be given the meaning that seems to best reflect the intentions of the parties. </a:t>
            </a:r>
            <a:endParaRPr lang="en-US" sz="2800" dirty="0">
              <a:solidFill>
                <a:schemeClr val="bg1"/>
              </a:solidFill>
            </a:endParaRPr>
          </a:p>
        </p:txBody>
      </p:sp>
      <p:sp>
        <p:nvSpPr>
          <p:cNvPr id="5" name="Rectangle 4"/>
          <p:cNvSpPr/>
          <p:nvPr/>
        </p:nvSpPr>
        <p:spPr>
          <a:xfrm>
            <a:off x="3035431" y="1010"/>
            <a:ext cx="374244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400" b="1" dirty="0">
                <a:solidFill>
                  <a:schemeClr val="bg1"/>
                </a:solidFill>
              </a:rPr>
              <a:t>Rules of Interpretation</a:t>
            </a:r>
          </a:p>
        </p:txBody>
      </p:sp>
      <p:sp>
        <p:nvSpPr>
          <p:cNvPr id="6" name="Rectangle 5"/>
          <p:cNvSpPr/>
          <p:nvPr/>
        </p:nvSpPr>
        <p:spPr>
          <a:xfrm>
            <a:off x="0" y="639169"/>
            <a:ext cx="3786036" cy="461665"/>
          </a:xfrm>
          <a:prstGeom prst="rect">
            <a:avLst/>
          </a:prstGeom>
          <a:solidFill>
            <a:schemeClr val="bg1">
              <a:lumMod val="75000"/>
              <a:lumOff val="25000"/>
            </a:schemeClr>
          </a:solidFill>
        </p:spPr>
        <p:txBody>
          <a:bodyPr wrap="none">
            <a:spAutoFit/>
          </a:bodyPr>
          <a:lstStyle/>
          <a:p>
            <a:r>
              <a:rPr lang="en-US" sz="2400" b="1" dirty="0" smtClean="0"/>
              <a:t>Intentions of the parties</a:t>
            </a:r>
            <a:endParaRPr lang="en-US" sz="2400" b="1" dirty="0"/>
          </a:p>
        </p:txBody>
      </p:sp>
      <p:sp>
        <p:nvSpPr>
          <p:cNvPr id="7" name="Rectangle 6"/>
          <p:cNvSpPr/>
          <p:nvPr/>
        </p:nvSpPr>
        <p:spPr>
          <a:xfrm>
            <a:off x="0" y="2483688"/>
            <a:ext cx="6777872" cy="1015663"/>
          </a:xfrm>
          <a:prstGeom prst="rect">
            <a:avLst/>
          </a:prstGeom>
          <a:solidFill>
            <a:schemeClr val="tx1"/>
          </a:solidFill>
          <a:ln>
            <a:solidFill>
              <a:schemeClr val="bg2"/>
            </a:solidFill>
          </a:ln>
        </p:spPr>
        <p:txBody>
          <a:bodyPr wrap="square">
            <a:spAutoFit/>
          </a:bodyPr>
          <a:lstStyle/>
          <a:p>
            <a:r>
              <a:rPr lang="en-US" sz="2000" b="1" dirty="0">
                <a:solidFill>
                  <a:schemeClr val="bg1"/>
                </a:solidFill>
              </a:rPr>
              <a:t>Consistency with General Purposes.</a:t>
            </a:r>
            <a:r>
              <a:rPr lang="en-US" sz="2000" dirty="0">
                <a:solidFill>
                  <a:schemeClr val="bg1"/>
                </a:solidFill>
              </a:rPr>
              <a:t> Every part of a contract will be read in a manner that is consistent with its general purposes.</a:t>
            </a:r>
            <a:endParaRPr lang="en-US" sz="2400" dirty="0">
              <a:solidFill>
                <a:schemeClr val="bg1"/>
              </a:solidFill>
            </a:endParaRPr>
          </a:p>
        </p:txBody>
      </p:sp>
      <p:sp>
        <p:nvSpPr>
          <p:cNvPr id="8" name="Rectangle 7"/>
          <p:cNvSpPr/>
          <p:nvPr/>
        </p:nvSpPr>
        <p:spPr>
          <a:xfrm>
            <a:off x="0" y="3874714"/>
            <a:ext cx="6777872" cy="1323439"/>
          </a:xfrm>
          <a:prstGeom prst="rect">
            <a:avLst/>
          </a:prstGeom>
          <a:solidFill>
            <a:schemeClr val="tx1"/>
          </a:solidFill>
          <a:ln>
            <a:solidFill>
              <a:schemeClr val="bg2"/>
            </a:solidFill>
          </a:ln>
        </p:spPr>
        <p:txBody>
          <a:bodyPr wrap="square">
            <a:spAutoFit/>
          </a:bodyPr>
          <a:lstStyle/>
          <a:p>
            <a:r>
              <a:rPr lang="en-US" sz="2000" b="1" dirty="0">
                <a:solidFill>
                  <a:schemeClr val="bg1"/>
                </a:solidFill>
              </a:rPr>
              <a:t>Surrounding Circumstances.</a:t>
            </a:r>
            <a:r>
              <a:rPr lang="en-US" sz="2000" dirty="0">
                <a:solidFill>
                  <a:schemeClr val="bg1"/>
                </a:solidFill>
              </a:rPr>
              <a:t> As described above under the </a:t>
            </a:r>
            <a:r>
              <a:rPr lang="en-US" sz="2000" dirty="0" err="1">
                <a:solidFill>
                  <a:schemeClr val="bg1"/>
                </a:solidFill>
              </a:rPr>
              <a:t>Parol</a:t>
            </a:r>
            <a:r>
              <a:rPr lang="en-US" sz="2000" dirty="0">
                <a:solidFill>
                  <a:schemeClr val="bg1"/>
                </a:solidFill>
              </a:rPr>
              <a:t> Evidence Rule, the circumstances surrounding a contract’s negotiation may sometimes be shown to aid in its interpretation. </a:t>
            </a:r>
          </a:p>
        </p:txBody>
      </p:sp>
    </p:spTree>
    <p:extLst>
      <p:ext uri="{BB962C8B-B14F-4D97-AF65-F5344CB8AC3E}">
        <p14:creationId xmlns:p14="http://schemas.microsoft.com/office/powerpoint/2010/main" val="1371146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7" grpId="0" animBg="1"/>
      <p:bldP spid="8"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277328"/>
            <a:ext cx="10699423" cy="830997"/>
          </a:xfrm>
          <a:prstGeom prst="rect">
            <a:avLst/>
          </a:prstGeom>
          <a:solidFill>
            <a:schemeClr val="accent2">
              <a:lumMod val="20000"/>
              <a:lumOff val="80000"/>
            </a:schemeClr>
          </a:solidFill>
          <a:ln>
            <a:solidFill>
              <a:schemeClr val="bg2"/>
            </a:solidFill>
          </a:ln>
        </p:spPr>
        <p:txBody>
          <a:bodyPr wrap="square">
            <a:spAutoFit/>
          </a:bodyPr>
          <a:lstStyle/>
          <a:p>
            <a:r>
              <a:rPr lang="en-US" sz="2400" dirty="0">
                <a:solidFill>
                  <a:schemeClr val="bg1"/>
                </a:solidFill>
              </a:rPr>
              <a:t>Words will be given the meaning that seems to best reflect the intentions of the parties. </a:t>
            </a:r>
            <a:endParaRPr lang="en-US" sz="2800" dirty="0">
              <a:solidFill>
                <a:schemeClr val="bg1"/>
              </a:solidFill>
            </a:endParaRPr>
          </a:p>
        </p:txBody>
      </p:sp>
      <p:sp>
        <p:nvSpPr>
          <p:cNvPr id="5" name="Rectangle 4"/>
          <p:cNvSpPr/>
          <p:nvPr/>
        </p:nvSpPr>
        <p:spPr>
          <a:xfrm>
            <a:off x="3035431" y="1010"/>
            <a:ext cx="374244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400" b="1" dirty="0">
                <a:solidFill>
                  <a:schemeClr val="bg1"/>
                </a:solidFill>
              </a:rPr>
              <a:t>Rules of Interpretation</a:t>
            </a:r>
          </a:p>
        </p:txBody>
      </p:sp>
      <p:sp>
        <p:nvSpPr>
          <p:cNvPr id="6" name="Rectangle 5"/>
          <p:cNvSpPr/>
          <p:nvPr/>
        </p:nvSpPr>
        <p:spPr>
          <a:xfrm>
            <a:off x="0" y="639169"/>
            <a:ext cx="3786036" cy="461665"/>
          </a:xfrm>
          <a:prstGeom prst="rect">
            <a:avLst/>
          </a:prstGeom>
          <a:solidFill>
            <a:schemeClr val="bg1">
              <a:lumMod val="75000"/>
              <a:lumOff val="25000"/>
            </a:schemeClr>
          </a:solidFill>
        </p:spPr>
        <p:txBody>
          <a:bodyPr wrap="none">
            <a:spAutoFit/>
          </a:bodyPr>
          <a:lstStyle/>
          <a:p>
            <a:r>
              <a:rPr lang="en-US" sz="2400" b="1" dirty="0" smtClean="0"/>
              <a:t>Intentions of the parties</a:t>
            </a:r>
            <a:endParaRPr lang="en-US" sz="2400" b="1" dirty="0"/>
          </a:p>
        </p:txBody>
      </p:sp>
      <p:sp>
        <p:nvSpPr>
          <p:cNvPr id="7" name="Rectangle 6"/>
          <p:cNvSpPr/>
          <p:nvPr/>
        </p:nvSpPr>
        <p:spPr>
          <a:xfrm>
            <a:off x="0" y="2483688"/>
            <a:ext cx="6777872" cy="1323439"/>
          </a:xfrm>
          <a:prstGeom prst="rect">
            <a:avLst/>
          </a:prstGeom>
          <a:solidFill>
            <a:schemeClr val="tx1"/>
          </a:solidFill>
          <a:ln>
            <a:solidFill>
              <a:schemeClr val="bg2"/>
            </a:solidFill>
          </a:ln>
        </p:spPr>
        <p:txBody>
          <a:bodyPr wrap="square">
            <a:spAutoFit/>
          </a:bodyPr>
          <a:lstStyle/>
          <a:p>
            <a:r>
              <a:rPr lang="en-US" sz="2000" b="1" dirty="0">
                <a:solidFill>
                  <a:schemeClr val="bg1"/>
                </a:solidFill>
              </a:rPr>
              <a:t>Narrow or Restricted Meanings.</a:t>
            </a:r>
            <a:r>
              <a:rPr lang="en-US" sz="2000" dirty="0">
                <a:solidFill>
                  <a:schemeClr val="bg1"/>
                </a:solidFill>
              </a:rPr>
              <a:t> Specific uses of a term or phrase in a contract may impose the same narrow or restricted meaning upon more general uses of the same term or phrase in a contract.</a:t>
            </a:r>
          </a:p>
        </p:txBody>
      </p:sp>
      <p:sp>
        <p:nvSpPr>
          <p:cNvPr id="8" name="Rectangle 7"/>
          <p:cNvSpPr/>
          <p:nvPr/>
        </p:nvSpPr>
        <p:spPr>
          <a:xfrm>
            <a:off x="0" y="4327201"/>
            <a:ext cx="6777872" cy="1323439"/>
          </a:xfrm>
          <a:prstGeom prst="rect">
            <a:avLst/>
          </a:prstGeom>
          <a:solidFill>
            <a:schemeClr val="tx1"/>
          </a:solidFill>
          <a:ln>
            <a:solidFill>
              <a:schemeClr val="bg2"/>
            </a:solidFill>
          </a:ln>
        </p:spPr>
        <p:txBody>
          <a:bodyPr wrap="square">
            <a:spAutoFit/>
          </a:bodyPr>
          <a:lstStyle/>
          <a:p>
            <a:r>
              <a:rPr lang="en-US" sz="2000" b="1" dirty="0">
                <a:solidFill>
                  <a:schemeClr val="bg1"/>
                </a:solidFill>
              </a:rPr>
              <a:t>Lists.</a:t>
            </a:r>
            <a:r>
              <a:rPr lang="en-US" sz="2000" dirty="0">
                <a:solidFill>
                  <a:schemeClr val="bg1"/>
                </a:solidFill>
              </a:rPr>
              <a:t> Depending on the context and specific language used, detailed lists of similar items can be read to exclude items that are not similar. Conversely, a general list can be read to include more than those listed. </a:t>
            </a:r>
          </a:p>
        </p:txBody>
      </p:sp>
    </p:spTree>
    <p:extLst>
      <p:ext uri="{BB962C8B-B14F-4D97-AF65-F5344CB8AC3E}">
        <p14:creationId xmlns:p14="http://schemas.microsoft.com/office/powerpoint/2010/main" val="29442465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7" grpId="0" animBg="1"/>
      <p:bldP spid="8"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277328"/>
            <a:ext cx="10699423" cy="830997"/>
          </a:xfrm>
          <a:prstGeom prst="rect">
            <a:avLst/>
          </a:prstGeom>
          <a:solidFill>
            <a:schemeClr val="accent2">
              <a:lumMod val="20000"/>
              <a:lumOff val="80000"/>
            </a:schemeClr>
          </a:solidFill>
          <a:ln>
            <a:solidFill>
              <a:schemeClr val="bg2"/>
            </a:solidFill>
          </a:ln>
        </p:spPr>
        <p:txBody>
          <a:bodyPr wrap="square">
            <a:spAutoFit/>
          </a:bodyPr>
          <a:lstStyle/>
          <a:p>
            <a:r>
              <a:rPr lang="en-US" sz="2400" dirty="0">
                <a:solidFill>
                  <a:schemeClr val="bg1"/>
                </a:solidFill>
              </a:rPr>
              <a:t>Words will be given the meaning that seems to best reflect the intentions of the parties. </a:t>
            </a:r>
            <a:endParaRPr lang="en-US" sz="2800" dirty="0">
              <a:solidFill>
                <a:schemeClr val="bg1"/>
              </a:solidFill>
            </a:endParaRPr>
          </a:p>
        </p:txBody>
      </p:sp>
      <p:sp>
        <p:nvSpPr>
          <p:cNvPr id="5" name="Rectangle 4"/>
          <p:cNvSpPr/>
          <p:nvPr/>
        </p:nvSpPr>
        <p:spPr>
          <a:xfrm>
            <a:off x="3035431" y="1010"/>
            <a:ext cx="374244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400" b="1" dirty="0">
                <a:solidFill>
                  <a:schemeClr val="bg1"/>
                </a:solidFill>
              </a:rPr>
              <a:t>Rules of Interpretation</a:t>
            </a:r>
          </a:p>
        </p:txBody>
      </p:sp>
      <p:sp>
        <p:nvSpPr>
          <p:cNvPr id="6" name="Rectangle 5"/>
          <p:cNvSpPr/>
          <p:nvPr/>
        </p:nvSpPr>
        <p:spPr>
          <a:xfrm>
            <a:off x="0" y="639169"/>
            <a:ext cx="3786036" cy="461665"/>
          </a:xfrm>
          <a:prstGeom prst="rect">
            <a:avLst/>
          </a:prstGeom>
          <a:solidFill>
            <a:schemeClr val="bg1">
              <a:lumMod val="75000"/>
              <a:lumOff val="25000"/>
            </a:schemeClr>
          </a:solidFill>
        </p:spPr>
        <p:txBody>
          <a:bodyPr wrap="none">
            <a:spAutoFit/>
          </a:bodyPr>
          <a:lstStyle/>
          <a:p>
            <a:r>
              <a:rPr lang="en-US" sz="2400" b="1" dirty="0" smtClean="0"/>
              <a:t>Intentions of the parties</a:t>
            </a:r>
            <a:endParaRPr lang="en-US" sz="2400" b="1" dirty="0"/>
          </a:p>
        </p:txBody>
      </p:sp>
      <p:sp>
        <p:nvSpPr>
          <p:cNvPr id="7" name="Rectangle 6"/>
          <p:cNvSpPr/>
          <p:nvPr/>
        </p:nvSpPr>
        <p:spPr>
          <a:xfrm>
            <a:off x="0" y="2483688"/>
            <a:ext cx="6777872" cy="1015663"/>
          </a:xfrm>
          <a:prstGeom prst="rect">
            <a:avLst/>
          </a:prstGeom>
          <a:solidFill>
            <a:schemeClr val="tx1"/>
          </a:solidFill>
          <a:ln>
            <a:solidFill>
              <a:schemeClr val="bg2"/>
            </a:solidFill>
          </a:ln>
        </p:spPr>
        <p:txBody>
          <a:bodyPr wrap="square">
            <a:spAutoFit/>
          </a:bodyPr>
          <a:lstStyle/>
          <a:p>
            <a:r>
              <a:rPr lang="en-US" sz="2000" b="1" dirty="0">
                <a:solidFill>
                  <a:schemeClr val="bg1"/>
                </a:solidFill>
              </a:rPr>
              <a:t>Reasonableness.</a:t>
            </a:r>
            <a:r>
              <a:rPr lang="en-US" sz="2000" dirty="0">
                <a:solidFill>
                  <a:schemeClr val="bg1"/>
                </a:solidFill>
              </a:rPr>
              <a:t> Where possible, a contract will be interpreted to render it reasonable rather than unreasonable.</a:t>
            </a:r>
          </a:p>
        </p:txBody>
      </p:sp>
      <p:sp>
        <p:nvSpPr>
          <p:cNvPr id="8" name="Rectangle 7"/>
          <p:cNvSpPr/>
          <p:nvPr/>
        </p:nvSpPr>
        <p:spPr>
          <a:xfrm>
            <a:off x="0" y="4327201"/>
            <a:ext cx="6777872" cy="1015663"/>
          </a:xfrm>
          <a:prstGeom prst="rect">
            <a:avLst/>
          </a:prstGeom>
          <a:solidFill>
            <a:schemeClr val="tx1"/>
          </a:solidFill>
          <a:ln>
            <a:solidFill>
              <a:schemeClr val="bg2"/>
            </a:solidFill>
          </a:ln>
        </p:spPr>
        <p:txBody>
          <a:bodyPr wrap="square">
            <a:spAutoFit/>
          </a:bodyPr>
          <a:lstStyle/>
          <a:p>
            <a:r>
              <a:rPr lang="en-US" sz="2000" b="1" dirty="0">
                <a:solidFill>
                  <a:schemeClr val="bg1"/>
                </a:solidFill>
              </a:rPr>
              <a:t>Non-Drafting Party Bias. </a:t>
            </a:r>
            <a:r>
              <a:rPr lang="en-US" sz="2000" dirty="0">
                <a:solidFill>
                  <a:schemeClr val="bg1"/>
                </a:solidFill>
              </a:rPr>
              <a:t>Given competing meanings, a court will generally favor the one urged by the non-drafting party. </a:t>
            </a:r>
          </a:p>
        </p:txBody>
      </p:sp>
    </p:spTree>
    <p:extLst>
      <p:ext uri="{BB962C8B-B14F-4D97-AF65-F5344CB8AC3E}">
        <p14:creationId xmlns:p14="http://schemas.microsoft.com/office/powerpoint/2010/main" val="21831543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7" grpId="0" animBg="1"/>
      <p:bldP spid="8"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277328"/>
            <a:ext cx="10699423" cy="1200329"/>
          </a:xfrm>
          <a:prstGeom prst="rect">
            <a:avLst/>
          </a:prstGeom>
          <a:solidFill>
            <a:schemeClr val="accent2">
              <a:lumMod val="20000"/>
              <a:lumOff val="80000"/>
            </a:schemeClr>
          </a:solidFill>
          <a:ln>
            <a:solidFill>
              <a:schemeClr val="bg2"/>
            </a:solidFill>
          </a:ln>
        </p:spPr>
        <p:txBody>
          <a:bodyPr wrap="square">
            <a:spAutoFit/>
          </a:bodyPr>
          <a:lstStyle/>
          <a:p>
            <a:r>
              <a:rPr lang="en-US" sz="2400" dirty="0">
                <a:solidFill>
                  <a:schemeClr val="bg1"/>
                </a:solidFill>
              </a:rPr>
              <a:t>Courts use these rules to standardize how language will be interpreted in the event of a dispute. The goal is always to determine and give effect to the “intent of the parties.”</a:t>
            </a:r>
          </a:p>
        </p:txBody>
      </p:sp>
      <p:sp>
        <p:nvSpPr>
          <p:cNvPr id="5" name="Rectangle 4"/>
          <p:cNvSpPr/>
          <p:nvPr/>
        </p:nvSpPr>
        <p:spPr>
          <a:xfrm>
            <a:off x="3035431" y="1010"/>
            <a:ext cx="374244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400" b="1" dirty="0">
                <a:solidFill>
                  <a:schemeClr val="bg1"/>
                </a:solidFill>
              </a:rPr>
              <a:t>Rules of Interpretation</a:t>
            </a:r>
          </a:p>
        </p:txBody>
      </p:sp>
      <p:sp>
        <p:nvSpPr>
          <p:cNvPr id="6" name="Rectangle 5"/>
          <p:cNvSpPr/>
          <p:nvPr/>
        </p:nvSpPr>
        <p:spPr>
          <a:xfrm>
            <a:off x="0" y="639169"/>
            <a:ext cx="3786036" cy="461665"/>
          </a:xfrm>
          <a:prstGeom prst="rect">
            <a:avLst/>
          </a:prstGeom>
          <a:solidFill>
            <a:schemeClr val="bg1">
              <a:lumMod val="75000"/>
              <a:lumOff val="25000"/>
            </a:schemeClr>
          </a:solidFill>
        </p:spPr>
        <p:txBody>
          <a:bodyPr wrap="none">
            <a:spAutoFit/>
          </a:bodyPr>
          <a:lstStyle/>
          <a:p>
            <a:r>
              <a:rPr lang="en-US" sz="2400" b="1" dirty="0" smtClean="0"/>
              <a:t>Intentions of the parties</a:t>
            </a:r>
            <a:endParaRPr lang="en-US" sz="2400" b="1" dirty="0"/>
          </a:p>
        </p:txBody>
      </p:sp>
      <p:sp>
        <p:nvSpPr>
          <p:cNvPr id="7" name="Rectangle 6"/>
          <p:cNvSpPr/>
          <p:nvPr/>
        </p:nvSpPr>
        <p:spPr>
          <a:xfrm>
            <a:off x="0" y="3200125"/>
            <a:ext cx="6777872" cy="2308324"/>
          </a:xfrm>
          <a:prstGeom prst="rect">
            <a:avLst/>
          </a:prstGeom>
          <a:solidFill>
            <a:schemeClr val="tx1"/>
          </a:solidFill>
          <a:ln>
            <a:solidFill>
              <a:schemeClr val="bg2"/>
            </a:solidFill>
          </a:ln>
        </p:spPr>
        <p:txBody>
          <a:bodyPr wrap="square">
            <a:spAutoFit/>
          </a:bodyPr>
          <a:lstStyle/>
          <a:p>
            <a:r>
              <a:rPr lang="en-US" sz="2400" dirty="0">
                <a:solidFill>
                  <a:schemeClr val="bg1"/>
                </a:solidFill>
              </a:rPr>
              <a:t>First and foremost then, parties to an agreement should attempt to summarize their intentions. As discussed below in Chapter Five, Common Contract Terms, the intent of the parties can be explained in the “recitals” or “whereas” clauses at the top of the agreement.</a:t>
            </a:r>
          </a:p>
        </p:txBody>
      </p:sp>
    </p:spTree>
    <p:extLst>
      <p:ext uri="{BB962C8B-B14F-4D97-AF65-F5344CB8AC3E}">
        <p14:creationId xmlns:p14="http://schemas.microsoft.com/office/powerpoint/2010/main" val="4058257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7"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277328"/>
            <a:ext cx="10699423" cy="461665"/>
          </a:xfrm>
          <a:prstGeom prst="rect">
            <a:avLst/>
          </a:prstGeom>
          <a:solidFill>
            <a:schemeClr val="accent2">
              <a:lumMod val="20000"/>
              <a:lumOff val="80000"/>
            </a:schemeClr>
          </a:solidFill>
          <a:ln>
            <a:solidFill>
              <a:schemeClr val="bg2"/>
            </a:solidFill>
          </a:ln>
        </p:spPr>
        <p:txBody>
          <a:bodyPr wrap="square">
            <a:spAutoFit/>
          </a:bodyPr>
          <a:lstStyle/>
          <a:p>
            <a:r>
              <a:rPr lang="en-US" sz="2400" dirty="0">
                <a:solidFill>
                  <a:schemeClr val="bg1"/>
                </a:solidFill>
                <a:effectLst>
                  <a:outerShdw blurRad="38100" dist="38100" dir="2700000" algn="tl">
                    <a:srgbClr val="000000">
                      <a:alpha val="43137"/>
                    </a:srgbClr>
                  </a:outerShdw>
                </a:effectLst>
              </a:rPr>
              <a:t>Other drafting tips for clarifying the intent of the parties:</a:t>
            </a:r>
          </a:p>
        </p:txBody>
      </p:sp>
      <p:sp>
        <p:nvSpPr>
          <p:cNvPr id="5" name="Rectangle 4"/>
          <p:cNvSpPr/>
          <p:nvPr/>
        </p:nvSpPr>
        <p:spPr>
          <a:xfrm>
            <a:off x="3035431" y="1010"/>
            <a:ext cx="374244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400" b="1" dirty="0">
                <a:solidFill>
                  <a:schemeClr val="bg1"/>
                </a:solidFill>
              </a:rPr>
              <a:t>Rules of Interpretation</a:t>
            </a:r>
          </a:p>
        </p:txBody>
      </p:sp>
      <p:sp>
        <p:nvSpPr>
          <p:cNvPr id="6" name="Rectangle 5"/>
          <p:cNvSpPr/>
          <p:nvPr/>
        </p:nvSpPr>
        <p:spPr>
          <a:xfrm>
            <a:off x="0" y="639169"/>
            <a:ext cx="3786036" cy="461665"/>
          </a:xfrm>
          <a:prstGeom prst="rect">
            <a:avLst/>
          </a:prstGeom>
          <a:solidFill>
            <a:schemeClr val="bg1">
              <a:lumMod val="75000"/>
              <a:lumOff val="25000"/>
            </a:schemeClr>
          </a:solidFill>
        </p:spPr>
        <p:txBody>
          <a:bodyPr wrap="none">
            <a:spAutoFit/>
          </a:bodyPr>
          <a:lstStyle/>
          <a:p>
            <a:r>
              <a:rPr lang="en-US" sz="2400" b="1" dirty="0" smtClean="0"/>
              <a:t>Intentions of the parties</a:t>
            </a:r>
            <a:endParaRPr lang="en-US" sz="2400" b="1" dirty="0"/>
          </a:p>
        </p:txBody>
      </p:sp>
      <p:sp>
        <p:nvSpPr>
          <p:cNvPr id="7" name="Rectangle 6"/>
          <p:cNvSpPr/>
          <p:nvPr/>
        </p:nvSpPr>
        <p:spPr>
          <a:xfrm>
            <a:off x="0" y="2295152"/>
            <a:ext cx="6777872" cy="1323439"/>
          </a:xfrm>
          <a:prstGeom prst="rect">
            <a:avLst/>
          </a:prstGeom>
          <a:solidFill>
            <a:schemeClr val="accent3">
              <a:lumMod val="40000"/>
              <a:lumOff val="60000"/>
            </a:schemeClr>
          </a:solidFill>
          <a:ln>
            <a:solidFill>
              <a:schemeClr val="bg2"/>
            </a:solidFill>
          </a:ln>
        </p:spPr>
        <p:txBody>
          <a:bodyPr wrap="square">
            <a:spAutoFit/>
          </a:bodyPr>
          <a:lstStyle/>
          <a:p>
            <a:pPr lvl="0"/>
            <a:r>
              <a:rPr lang="en-US" sz="2000" dirty="0">
                <a:solidFill>
                  <a:schemeClr val="bg1"/>
                </a:solidFill>
              </a:rPr>
              <a:t>Avoid words, clauses, or sentences that may have more than one meaning. This includes being sensitive to the different outcomes that the use of “and” can have when “or” is the better choice and visa versa.</a:t>
            </a:r>
          </a:p>
        </p:txBody>
      </p:sp>
      <p:sp>
        <p:nvSpPr>
          <p:cNvPr id="8" name="Rectangle 7"/>
          <p:cNvSpPr/>
          <p:nvPr/>
        </p:nvSpPr>
        <p:spPr>
          <a:xfrm>
            <a:off x="0" y="4078389"/>
            <a:ext cx="6777872" cy="1015663"/>
          </a:xfrm>
          <a:prstGeom prst="rect">
            <a:avLst/>
          </a:prstGeom>
          <a:solidFill>
            <a:schemeClr val="accent1">
              <a:lumMod val="20000"/>
              <a:lumOff val="80000"/>
            </a:schemeClr>
          </a:solidFill>
          <a:ln>
            <a:solidFill>
              <a:schemeClr val="bg2"/>
            </a:solidFill>
          </a:ln>
        </p:spPr>
        <p:txBody>
          <a:bodyPr wrap="square">
            <a:spAutoFit/>
          </a:bodyPr>
          <a:lstStyle/>
          <a:p>
            <a:pPr lvl="0"/>
            <a:r>
              <a:rPr lang="en-US" sz="2000" dirty="0">
                <a:solidFill>
                  <a:schemeClr val="bg1"/>
                </a:solidFill>
              </a:rPr>
              <a:t>Place adverbs, adjectives, and other modifiers with precision and use appropriate grammatical techniques and punctuation to achieve clarity.</a:t>
            </a:r>
          </a:p>
        </p:txBody>
      </p:sp>
    </p:spTree>
    <p:extLst>
      <p:ext uri="{BB962C8B-B14F-4D97-AF65-F5344CB8AC3E}">
        <p14:creationId xmlns:p14="http://schemas.microsoft.com/office/powerpoint/2010/main" val="3575162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7" grpId="0" animBg="1"/>
      <p:bldP spid="8"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277328"/>
            <a:ext cx="10699423" cy="461665"/>
          </a:xfrm>
          <a:prstGeom prst="rect">
            <a:avLst/>
          </a:prstGeom>
          <a:solidFill>
            <a:schemeClr val="accent2">
              <a:lumMod val="20000"/>
              <a:lumOff val="80000"/>
            </a:schemeClr>
          </a:solidFill>
          <a:ln>
            <a:solidFill>
              <a:schemeClr val="bg2"/>
            </a:solidFill>
          </a:ln>
        </p:spPr>
        <p:txBody>
          <a:bodyPr wrap="square">
            <a:spAutoFit/>
          </a:bodyPr>
          <a:lstStyle/>
          <a:p>
            <a:r>
              <a:rPr lang="en-US" sz="2400" dirty="0">
                <a:solidFill>
                  <a:schemeClr val="bg1"/>
                </a:solidFill>
                <a:effectLst>
                  <a:outerShdw blurRad="38100" dist="38100" dir="2700000" algn="tl">
                    <a:srgbClr val="000000">
                      <a:alpha val="43137"/>
                    </a:srgbClr>
                  </a:outerShdw>
                </a:effectLst>
              </a:rPr>
              <a:t>Other drafting tips for clarifying the intent of the parties:</a:t>
            </a:r>
          </a:p>
        </p:txBody>
      </p:sp>
      <p:sp>
        <p:nvSpPr>
          <p:cNvPr id="5" name="Rectangle 4"/>
          <p:cNvSpPr/>
          <p:nvPr/>
        </p:nvSpPr>
        <p:spPr>
          <a:xfrm>
            <a:off x="3035431" y="1010"/>
            <a:ext cx="374244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400" b="1" dirty="0">
                <a:solidFill>
                  <a:schemeClr val="bg1"/>
                </a:solidFill>
              </a:rPr>
              <a:t>Rules of Interpretation</a:t>
            </a:r>
          </a:p>
        </p:txBody>
      </p:sp>
      <p:sp>
        <p:nvSpPr>
          <p:cNvPr id="6" name="Rectangle 5"/>
          <p:cNvSpPr/>
          <p:nvPr/>
        </p:nvSpPr>
        <p:spPr>
          <a:xfrm>
            <a:off x="0" y="639169"/>
            <a:ext cx="3786036" cy="461665"/>
          </a:xfrm>
          <a:prstGeom prst="rect">
            <a:avLst/>
          </a:prstGeom>
          <a:solidFill>
            <a:schemeClr val="bg1">
              <a:lumMod val="75000"/>
              <a:lumOff val="25000"/>
            </a:schemeClr>
          </a:solidFill>
        </p:spPr>
        <p:txBody>
          <a:bodyPr wrap="none">
            <a:spAutoFit/>
          </a:bodyPr>
          <a:lstStyle/>
          <a:p>
            <a:r>
              <a:rPr lang="en-US" sz="2400" b="1" dirty="0" smtClean="0"/>
              <a:t>Intentions of the parties</a:t>
            </a:r>
            <a:endParaRPr lang="en-US" sz="2400" b="1" dirty="0"/>
          </a:p>
        </p:txBody>
      </p:sp>
      <p:sp>
        <p:nvSpPr>
          <p:cNvPr id="7" name="Rectangle 6"/>
          <p:cNvSpPr/>
          <p:nvPr/>
        </p:nvSpPr>
        <p:spPr>
          <a:xfrm>
            <a:off x="0" y="2295152"/>
            <a:ext cx="6777872" cy="1631216"/>
          </a:xfrm>
          <a:prstGeom prst="rect">
            <a:avLst/>
          </a:prstGeom>
          <a:solidFill>
            <a:schemeClr val="accent3">
              <a:lumMod val="40000"/>
              <a:lumOff val="60000"/>
            </a:schemeClr>
          </a:solidFill>
          <a:ln>
            <a:solidFill>
              <a:schemeClr val="bg2"/>
            </a:solidFill>
          </a:ln>
        </p:spPr>
        <p:txBody>
          <a:bodyPr wrap="square">
            <a:spAutoFit/>
          </a:bodyPr>
          <a:lstStyle/>
          <a:p>
            <a:pPr lvl="0"/>
            <a:r>
              <a:rPr lang="en-US" sz="2000" dirty="0">
                <a:solidFill>
                  <a:schemeClr val="bg1"/>
                </a:solidFill>
              </a:rPr>
              <a:t>Lastly, use terms consistently. Contract drafting is not the same as creative writing – avoid using a variety of terms to express the same </a:t>
            </a:r>
            <a:r>
              <a:rPr lang="en-US" sz="2000" dirty="0" smtClean="0">
                <a:solidFill>
                  <a:schemeClr val="bg1"/>
                </a:solidFill>
              </a:rPr>
              <a:t>meanings and using variety of terms to express many meanings. </a:t>
            </a:r>
            <a:r>
              <a:rPr lang="en-US" sz="2000" dirty="0">
                <a:solidFill>
                  <a:schemeClr val="bg1"/>
                </a:solidFill>
              </a:rPr>
              <a:t>Contracts need to be clear, not interesting.</a:t>
            </a:r>
          </a:p>
        </p:txBody>
      </p:sp>
    </p:spTree>
    <p:extLst>
      <p:ext uri="{BB962C8B-B14F-4D97-AF65-F5344CB8AC3E}">
        <p14:creationId xmlns:p14="http://schemas.microsoft.com/office/powerpoint/2010/main" val="10703694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7"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02486" y="2376813"/>
            <a:ext cx="5791066" cy="1077218"/>
          </a:xfrm>
          <a:prstGeom prst="rect">
            <a:avLst/>
          </a:prstGeom>
          <a:solidFill>
            <a:schemeClr val="bg2">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3200" b="1" dirty="0">
                <a:solidFill>
                  <a:schemeClr val="bg1"/>
                </a:solidFill>
              </a:rPr>
              <a:t>Implied Covenant of Good Faith and Fair Dealing</a:t>
            </a:r>
          </a:p>
        </p:txBody>
      </p:sp>
      <p:sp>
        <p:nvSpPr>
          <p:cNvPr id="25" name="Rectangle 24"/>
          <p:cNvSpPr/>
          <p:nvPr/>
        </p:nvSpPr>
        <p:spPr>
          <a:xfrm>
            <a:off x="0" y="0"/>
            <a:ext cx="3286862" cy="847604"/>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Two</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97812" y="134282"/>
            <a:ext cx="1895475" cy="1838325"/>
          </a:xfrm>
          <a:prstGeom prst="rect">
            <a:avLst/>
          </a:prstGeom>
        </p:spPr>
      </p:pic>
    </p:spTree>
    <p:extLst>
      <p:ext uri="{BB962C8B-B14F-4D97-AF65-F5344CB8AC3E}">
        <p14:creationId xmlns:p14="http://schemas.microsoft.com/office/powerpoint/2010/main" val="1336574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arn(inVertical)">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1569660"/>
          </a:xfrm>
          <a:prstGeom prst="rect">
            <a:avLst/>
          </a:prstGeom>
          <a:solidFill>
            <a:schemeClr val="tx1"/>
          </a:solidFill>
          <a:ln>
            <a:solidFill>
              <a:schemeClr val="bg2"/>
            </a:solidFill>
          </a:ln>
        </p:spPr>
        <p:txBody>
          <a:bodyPr wrap="square">
            <a:spAutoFit/>
          </a:bodyPr>
          <a:lstStyle/>
          <a:p>
            <a:r>
              <a:rPr lang="en-US" sz="2400" dirty="0">
                <a:solidFill>
                  <a:schemeClr val="bg1"/>
                </a:solidFill>
              </a:rPr>
              <a:t>As noted above under Rules of Interpretation, between two competing interpretations of a contract provision, courts will often favor the one that renders the provision reasonable rather than unreasonable. </a:t>
            </a:r>
          </a:p>
        </p:txBody>
      </p:sp>
      <p:sp>
        <p:nvSpPr>
          <p:cNvPr id="5" name="Rectangle 4"/>
          <p:cNvSpPr/>
          <p:nvPr/>
        </p:nvSpPr>
        <p:spPr>
          <a:xfrm>
            <a:off x="1612718" y="0"/>
            <a:ext cx="7541442"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400" b="1" dirty="0">
                <a:solidFill>
                  <a:schemeClr val="bg1"/>
                </a:solidFill>
              </a:rPr>
              <a:t>Implied Covenant of Good Faith and Fair Dealing</a:t>
            </a:r>
          </a:p>
        </p:txBody>
      </p:sp>
      <p:sp>
        <p:nvSpPr>
          <p:cNvPr id="7" name="Rectangle 6"/>
          <p:cNvSpPr/>
          <p:nvPr/>
        </p:nvSpPr>
        <p:spPr>
          <a:xfrm>
            <a:off x="0" y="4040524"/>
            <a:ext cx="6881567" cy="2308324"/>
          </a:xfrm>
          <a:prstGeom prst="rect">
            <a:avLst/>
          </a:prstGeom>
          <a:solidFill>
            <a:schemeClr val="tx1"/>
          </a:solidFill>
          <a:ln>
            <a:solidFill>
              <a:schemeClr val="bg2"/>
            </a:solidFill>
          </a:ln>
        </p:spPr>
        <p:txBody>
          <a:bodyPr wrap="square">
            <a:spAutoFit/>
          </a:bodyPr>
          <a:lstStyle/>
          <a:p>
            <a:r>
              <a:rPr lang="en-US" sz="2400" dirty="0">
                <a:solidFill>
                  <a:schemeClr val="bg1"/>
                </a:solidFill>
              </a:rPr>
              <a:t>This implied covenant generally requires the parties to act honestly and fairly with each other. Fraudulent, evasive, oppressive, dishonest or otherwise unfair conduct by one party against another has been deemed to violate the covenant.</a:t>
            </a:r>
          </a:p>
        </p:txBody>
      </p:sp>
    </p:spTree>
    <p:extLst>
      <p:ext uri="{BB962C8B-B14F-4D97-AF65-F5344CB8AC3E}">
        <p14:creationId xmlns:p14="http://schemas.microsoft.com/office/powerpoint/2010/main" val="37025484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624279"/>
            <a:ext cx="9154160" cy="2246769"/>
          </a:xfrm>
          <a:prstGeom prst="rect">
            <a:avLst/>
          </a:prstGeom>
          <a:solidFill>
            <a:schemeClr val="tx1"/>
          </a:solidFill>
          <a:ln>
            <a:solidFill>
              <a:schemeClr val="bg2"/>
            </a:solidFill>
          </a:ln>
        </p:spPr>
        <p:txBody>
          <a:bodyPr wrap="square">
            <a:spAutoFit/>
          </a:bodyPr>
          <a:lstStyle/>
          <a:p>
            <a:r>
              <a:rPr lang="en-US" sz="2000" dirty="0">
                <a:solidFill>
                  <a:schemeClr val="bg1"/>
                </a:solidFill>
              </a:rPr>
              <a:t>Dispute Resolution, a party that can point to violations of specific contractual provisions supported by provable facts usually has the upper hand in a dispute. Barring such facts, however, if one party to an agreement has acted in a morally reprehensible manner that prevented the other party from receiving “the fruits of its bargain” or that “frustrates the overarching purpose of the agreement,” some states, like California, may allow a claim and damages based on a breach of the implied covenant of good faith.</a:t>
            </a:r>
          </a:p>
        </p:txBody>
      </p:sp>
      <p:sp>
        <p:nvSpPr>
          <p:cNvPr id="5" name="Rectangle 4"/>
          <p:cNvSpPr/>
          <p:nvPr/>
        </p:nvSpPr>
        <p:spPr>
          <a:xfrm>
            <a:off x="1612718" y="0"/>
            <a:ext cx="7541442"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400" b="1" dirty="0">
                <a:solidFill>
                  <a:schemeClr val="bg1"/>
                </a:solidFill>
              </a:rPr>
              <a:t>Implied Covenant of Good Faith and Fair Dealing</a:t>
            </a:r>
          </a:p>
        </p:txBody>
      </p:sp>
    </p:spTree>
    <p:extLst>
      <p:ext uri="{BB962C8B-B14F-4D97-AF65-F5344CB8AC3E}">
        <p14:creationId xmlns:p14="http://schemas.microsoft.com/office/powerpoint/2010/main" val="7265512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624279"/>
            <a:ext cx="9154160" cy="400110"/>
          </a:xfrm>
          <a:prstGeom prst="rect">
            <a:avLst/>
          </a:prstGeom>
          <a:solidFill>
            <a:schemeClr val="tx1"/>
          </a:solidFill>
          <a:ln>
            <a:solidFill>
              <a:schemeClr val="bg2"/>
            </a:solidFill>
          </a:ln>
        </p:spPr>
        <p:txBody>
          <a:bodyPr wrap="square">
            <a:spAutoFit/>
          </a:bodyPr>
          <a:lstStyle/>
          <a:p>
            <a:pPr lvl="0"/>
            <a:r>
              <a:rPr lang="en-US" sz="2000" dirty="0">
                <a:solidFill>
                  <a:schemeClr val="bg1"/>
                </a:solidFill>
              </a:rPr>
              <a:t>Intentionally withholding critical information from the other party.</a:t>
            </a:r>
          </a:p>
        </p:txBody>
      </p:sp>
      <p:sp>
        <p:nvSpPr>
          <p:cNvPr id="5" name="Rectangle 4"/>
          <p:cNvSpPr/>
          <p:nvPr/>
        </p:nvSpPr>
        <p:spPr>
          <a:xfrm>
            <a:off x="1612718" y="0"/>
            <a:ext cx="7541442"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400" b="1" dirty="0">
                <a:solidFill>
                  <a:schemeClr val="bg1"/>
                </a:solidFill>
              </a:rPr>
              <a:t>Implied Covenant of Good Faith and Fair Dealing</a:t>
            </a:r>
          </a:p>
        </p:txBody>
      </p:sp>
      <p:sp>
        <p:nvSpPr>
          <p:cNvPr id="2" name="Rectangle 1"/>
          <p:cNvSpPr/>
          <p:nvPr/>
        </p:nvSpPr>
        <p:spPr>
          <a:xfrm>
            <a:off x="10160" y="601633"/>
            <a:ext cx="11358566" cy="487506"/>
          </a:xfrm>
          <a:prstGeom prst="rect">
            <a:avLst/>
          </a:prstGeom>
          <a:solidFill>
            <a:schemeClr val="accent1">
              <a:lumMod val="20000"/>
              <a:lumOff val="80000"/>
            </a:schemeClr>
          </a:solidFill>
        </p:spPr>
        <p:txBody>
          <a:bodyPr wrap="square">
            <a:spAutoFit/>
          </a:bodyPr>
          <a:lstStyle/>
          <a:p>
            <a:pPr>
              <a:lnSpc>
                <a:spcPct val="107000"/>
              </a:lnSpc>
              <a:spcAft>
                <a:spcPts val="800"/>
              </a:spcAft>
            </a:pPr>
            <a:r>
              <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Here are some examples where the covenant might be successfully invoked: </a:t>
            </a:r>
            <a:endParaRPr lang="en-US" sz="20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0" y="2238592"/>
            <a:ext cx="9154160" cy="707886"/>
          </a:xfrm>
          <a:prstGeom prst="rect">
            <a:avLst/>
          </a:prstGeom>
          <a:solidFill>
            <a:schemeClr val="tx1"/>
          </a:solidFill>
          <a:ln>
            <a:solidFill>
              <a:schemeClr val="bg2"/>
            </a:solidFill>
          </a:ln>
        </p:spPr>
        <p:txBody>
          <a:bodyPr wrap="square">
            <a:spAutoFit/>
          </a:bodyPr>
          <a:lstStyle/>
          <a:p>
            <a:pPr lvl="0"/>
            <a:r>
              <a:rPr lang="en-US" sz="2000" dirty="0">
                <a:solidFill>
                  <a:schemeClr val="bg1"/>
                </a:solidFill>
              </a:rPr>
              <a:t>Intentionally performing poorly in order to extract concessions from the other party, particularly if done by a party in a much more powerful position.</a:t>
            </a:r>
          </a:p>
        </p:txBody>
      </p:sp>
      <p:sp>
        <p:nvSpPr>
          <p:cNvPr id="7" name="Rectangle 6"/>
          <p:cNvSpPr/>
          <p:nvPr/>
        </p:nvSpPr>
        <p:spPr>
          <a:xfrm>
            <a:off x="10160" y="3322674"/>
            <a:ext cx="9154160" cy="1015663"/>
          </a:xfrm>
          <a:prstGeom prst="rect">
            <a:avLst/>
          </a:prstGeom>
          <a:solidFill>
            <a:schemeClr val="tx1"/>
          </a:solidFill>
          <a:ln>
            <a:solidFill>
              <a:schemeClr val="bg2"/>
            </a:solidFill>
          </a:ln>
        </p:spPr>
        <p:txBody>
          <a:bodyPr wrap="square">
            <a:spAutoFit/>
          </a:bodyPr>
          <a:lstStyle/>
          <a:p>
            <a:pPr lvl="0"/>
            <a:r>
              <a:rPr lang="en-US" sz="2000" dirty="0">
                <a:solidFill>
                  <a:schemeClr val="bg1"/>
                </a:solidFill>
              </a:rPr>
              <a:t>Failing to provide reasonable cooperation necessary for the other party’s performance or otherwise interfering with or thwarting the other party’s performance.</a:t>
            </a:r>
          </a:p>
        </p:txBody>
      </p:sp>
    </p:spTree>
    <p:extLst>
      <p:ext uri="{BB962C8B-B14F-4D97-AF65-F5344CB8AC3E}">
        <p14:creationId xmlns:p14="http://schemas.microsoft.com/office/powerpoint/2010/main" val="34003861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7"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624279"/>
            <a:ext cx="9154160" cy="707886"/>
          </a:xfrm>
          <a:prstGeom prst="rect">
            <a:avLst/>
          </a:prstGeom>
          <a:solidFill>
            <a:schemeClr val="tx1"/>
          </a:solidFill>
          <a:ln>
            <a:solidFill>
              <a:schemeClr val="bg2"/>
            </a:solidFill>
          </a:ln>
        </p:spPr>
        <p:txBody>
          <a:bodyPr wrap="square">
            <a:spAutoFit/>
          </a:bodyPr>
          <a:lstStyle/>
          <a:p>
            <a:pPr lvl="0"/>
            <a:r>
              <a:rPr lang="en-US" sz="2000" dirty="0">
                <a:solidFill>
                  <a:schemeClr val="bg1"/>
                </a:solidFill>
              </a:rPr>
              <a:t>Seeking to terminate an agreement based on false or highly exaggerated claims of breach by the other party.</a:t>
            </a:r>
          </a:p>
        </p:txBody>
      </p:sp>
      <p:sp>
        <p:nvSpPr>
          <p:cNvPr id="5" name="Rectangle 4"/>
          <p:cNvSpPr/>
          <p:nvPr/>
        </p:nvSpPr>
        <p:spPr>
          <a:xfrm>
            <a:off x="1612718" y="0"/>
            <a:ext cx="7541442"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400" b="1" dirty="0">
                <a:solidFill>
                  <a:schemeClr val="bg1"/>
                </a:solidFill>
              </a:rPr>
              <a:t>Implied Covenant of Good Faith and Fair Dealing</a:t>
            </a:r>
          </a:p>
        </p:txBody>
      </p:sp>
      <p:sp>
        <p:nvSpPr>
          <p:cNvPr id="2" name="Rectangle 1"/>
          <p:cNvSpPr/>
          <p:nvPr/>
        </p:nvSpPr>
        <p:spPr>
          <a:xfrm>
            <a:off x="10160" y="601633"/>
            <a:ext cx="11358566" cy="487506"/>
          </a:xfrm>
          <a:prstGeom prst="rect">
            <a:avLst/>
          </a:prstGeom>
          <a:solidFill>
            <a:schemeClr val="accent1">
              <a:lumMod val="20000"/>
              <a:lumOff val="80000"/>
            </a:schemeClr>
          </a:solidFill>
        </p:spPr>
        <p:txBody>
          <a:bodyPr wrap="square">
            <a:spAutoFit/>
          </a:bodyPr>
          <a:lstStyle/>
          <a:p>
            <a:pPr>
              <a:lnSpc>
                <a:spcPct val="107000"/>
              </a:lnSpc>
              <a:spcAft>
                <a:spcPts val="800"/>
              </a:spcAft>
            </a:pPr>
            <a:r>
              <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Here are some examples where the covenant might be successfully invoked: </a:t>
            </a:r>
            <a:endParaRPr lang="en-US" sz="20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10160" y="2867305"/>
            <a:ext cx="9154160" cy="400110"/>
          </a:xfrm>
          <a:prstGeom prst="rect">
            <a:avLst/>
          </a:prstGeom>
          <a:solidFill>
            <a:schemeClr val="tx1"/>
          </a:solidFill>
          <a:ln>
            <a:solidFill>
              <a:schemeClr val="bg2"/>
            </a:solidFill>
          </a:ln>
        </p:spPr>
        <p:txBody>
          <a:bodyPr wrap="square">
            <a:spAutoFit/>
          </a:bodyPr>
          <a:lstStyle/>
          <a:p>
            <a:pPr lvl="0"/>
            <a:r>
              <a:rPr lang="en-US" sz="2000" dirty="0">
                <a:solidFill>
                  <a:schemeClr val="bg1"/>
                </a:solidFill>
              </a:rPr>
              <a:t>Willful conduct intended to cause commercial harm to the other party.</a:t>
            </a:r>
          </a:p>
        </p:txBody>
      </p:sp>
    </p:spTree>
    <p:extLst>
      <p:ext uri="{BB962C8B-B14F-4D97-AF65-F5344CB8AC3E}">
        <p14:creationId xmlns:p14="http://schemas.microsoft.com/office/powerpoint/2010/main" val="1828957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02486" y="2376813"/>
            <a:ext cx="5791066" cy="584775"/>
          </a:xfrm>
          <a:prstGeom prst="rect">
            <a:avLst/>
          </a:prstGeom>
          <a:solidFill>
            <a:schemeClr val="bg2">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3200" b="1" dirty="0">
                <a:solidFill>
                  <a:schemeClr val="bg1"/>
                </a:solidFill>
              </a:rPr>
              <a:t>Waiver, Modification</a:t>
            </a:r>
          </a:p>
        </p:txBody>
      </p:sp>
      <p:sp>
        <p:nvSpPr>
          <p:cNvPr id="25" name="Rectangle 24"/>
          <p:cNvSpPr/>
          <p:nvPr/>
        </p:nvSpPr>
        <p:spPr>
          <a:xfrm>
            <a:off x="0" y="0"/>
            <a:ext cx="3286862" cy="847604"/>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Two</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97812" y="134282"/>
            <a:ext cx="1895475" cy="1838325"/>
          </a:xfrm>
          <a:prstGeom prst="rect">
            <a:avLst/>
          </a:prstGeom>
        </p:spPr>
      </p:pic>
    </p:spTree>
    <p:extLst>
      <p:ext uri="{BB962C8B-B14F-4D97-AF65-F5344CB8AC3E}">
        <p14:creationId xmlns:p14="http://schemas.microsoft.com/office/powerpoint/2010/main" val="3202831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arn(inVertical)">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1200329"/>
          </a:xfrm>
          <a:prstGeom prst="rect">
            <a:avLst/>
          </a:prstGeom>
          <a:solidFill>
            <a:schemeClr val="tx1"/>
          </a:solidFill>
          <a:ln>
            <a:solidFill>
              <a:schemeClr val="bg2"/>
            </a:solidFill>
          </a:ln>
        </p:spPr>
        <p:txBody>
          <a:bodyPr wrap="square">
            <a:spAutoFit/>
          </a:bodyPr>
          <a:lstStyle/>
          <a:p>
            <a:r>
              <a:rPr lang="en-US" dirty="0">
                <a:solidFill>
                  <a:schemeClr val="bg1"/>
                </a:solidFill>
              </a:rPr>
              <a:t>Dispute Resolution, punitive damages and attorneys’ fees, generally disallowed under contract law, can be awarded in “tort” claims – i.e., wrongful conduct that causes harm to others. Torts alleged in business include, among others, fraud, tortious interference with a contract, and theft of trade secrets.</a:t>
            </a:r>
          </a:p>
        </p:txBody>
      </p:sp>
      <p:sp>
        <p:nvSpPr>
          <p:cNvPr id="5" name="Rectangle 4"/>
          <p:cNvSpPr/>
          <p:nvPr/>
        </p:nvSpPr>
        <p:spPr>
          <a:xfrm>
            <a:off x="4577080" y="0"/>
            <a:ext cx="2875175"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800" b="1" dirty="0">
                <a:solidFill>
                  <a:schemeClr val="bg1"/>
                </a:solidFill>
              </a:rPr>
              <a:t>Tort Claims</a:t>
            </a:r>
          </a:p>
        </p:txBody>
      </p:sp>
      <p:sp>
        <p:nvSpPr>
          <p:cNvPr id="6" name="Rectangle 5"/>
          <p:cNvSpPr/>
          <p:nvPr/>
        </p:nvSpPr>
        <p:spPr>
          <a:xfrm>
            <a:off x="0" y="1066487"/>
            <a:ext cx="2709396" cy="400110"/>
          </a:xfrm>
          <a:prstGeom prst="rect">
            <a:avLst/>
          </a:prstGeom>
          <a:solidFill>
            <a:schemeClr val="bg1">
              <a:lumMod val="75000"/>
              <a:lumOff val="25000"/>
            </a:schemeClr>
          </a:solidFill>
        </p:spPr>
        <p:txBody>
          <a:bodyPr wrap="none">
            <a:spAutoFit/>
          </a:bodyPr>
          <a:lstStyle/>
          <a:p>
            <a:r>
              <a:rPr lang="en-US" sz="2000" b="1" dirty="0" smtClean="0">
                <a:effectLst>
                  <a:outerShdw blurRad="38100" dist="38100" dir="2700000" algn="tl">
                    <a:srgbClr val="000000">
                      <a:alpha val="43137"/>
                    </a:srgbClr>
                  </a:outerShdw>
                </a:effectLst>
              </a:rPr>
              <a:t>Dispute resolutions</a:t>
            </a:r>
            <a:endParaRPr lang="en-US" sz="2000" b="1" dirty="0">
              <a:effectLst>
                <a:outerShdw blurRad="38100" dist="38100" dir="2700000" algn="tl">
                  <a:srgbClr val="000000">
                    <a:alpha val="43137"/>
                  </a:srgbClr>
                </a:outerShdw>
              </a:effectLst>
            </a:endParaRPr>
          </a:p>
        </p:txBody>
      </p:sp>
      <p:sp>
        <p:nvSpPr>
          <p:cNvPr id="7" name="Rectangle 6"/>
          <p:cNvSpPr/>
          <p:nvPr/>
        </p:nvSpPr>
        <p:spPr>
          <a:xfrm>
            <a:off x="0" y="4040524"/>
            <a:ext cx="8078771" cy="2246769"/>
          </a:xfrm>
          <a:prstGeom prst="rect">
            <a:avLst/>
          </a:prstGeom>
          <a:solidFill>
            <a:schemeClr val="tx1"/>
          </a:solidFill>
          <a:ln>
            <a:solidFill>
              <a:schemeClr val="bg2"/>
            </a:solidFill>
          </a:ln>
        </p:spPr>
        <p:txBody>
          <a:bodyPr wrap="square">
            <a:spAutoFit/>
          </a:bodyPr>
          <a:lstStyle/>
          <a:p>
            <a:r>
              <a:rPr lang="en-US" sz="2000" dirty="0">
                <a:solidFill>
                  <a:schemeClr val="bg1"/>
                </a:solidFill>
              </a:rPr>
              <a:t>It is somewhat common, for example, to see both breach of contract claims and the tort claim “fraud in the inducement,” or simply “fraudulent inducement,” in the same lawsuit. In such cases, the plaintiff is arguing both that the defendant breached the terms of the parties’ agreement, but also that the parties’ agreement should be entirely invalidated because the defendant induced the plaintiff to enter into the agreement by means of fraudulent statements.</a:t>
            </a:r>
          </a:p>
        </p:txBody>
      </p:sp>
    </p:spTree>
    <p:extLst>
      <p:ext uri="{BB962C8B-B14F-4D97-AF65-F5344CB8AC3E}">
        <p14:creationId xmlns:p14="http://schemas.microsoft.com/office/powerpoint/2010/main" val="19916011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7"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1015663"/>
          </a:xfrm>
          <a:prstGeom prst="rect">
            <a:avLst/>
          </a:prstGeom>
          <a:solidFill>
            <a:schemeClr val="tx1"/>
          </a:solidFill>
          <a:ln>
            <a:solidFill>
              <a:schemeClr val="bg2"/>
            </a:solidFill>
          </a:ln>
        </p:spPr>
        <p:txBody>
          <a:bodyPr wrap="square">
            <a:spAutoFit/>
          </a:bodyPr>
          <a:lstStyle/>
          <a:p>
            <a:r>
              <a:rPr lang="en-US" sz="2000" dirty="0">
                <a:solidFill>
                  <a:schemeClr val="bg1"/>
                </a:solidFill>
              </a:rPr>
              <a:t>Additionally, tort claims alleging professional negligence against professional service providers are also often permitted in addition to or instead of contract claims against the same professional service provider. </a:t>
            </a:r>
          </a:p>
        </p:txBody>
      </p:sp>
      <p:sp>
        <p:nvSpPr>
          <p:cNvPr id="5" name="Rectangle 4"/>
          <p:cNvSpPr/>
          <p:nvPr/>
        </p:nvSpPr>
        <p:spPr>
          <a:xfrm>
            <a:off x="4577080" y="0"/>
            <a:ext cx="2875175"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800" b="1" dirty="0">
                <a:solidFill>
                  <a:schemeClr val="bg1"/>
                </a:solidFill>
              </a:rPr>
              <a:t>Tort Claims</a:t>
            </a:r>
          </a:p>
        </p:txBody>
      </p:sp>
      <p:sp>
        <p:nvSpPr>
          <p:cNvPr id="6" name="Rectangle 5"/>
          <p:cNvSpPr/>
          <p:nvPr/>
        </p:nvSpPr>
        <p:spPr>
          <a:xfrm>
            <a:off x="0" y="1066487"/>
            <a:ext cx="2709396" cy="400110"/>
          </a:xfrm>
          <a:prstGeom prst="rect">
            <a:avLst/>
          </a:prstGeom>
          <a:solidFill>
            <a:schemeClr val="bg1">
              <a:lumMod val="75000"/>
              <a:lumOff val="25000"/>
            </a:schemeClr>
          </a:solidFill>
        </p:spPr>
        <p:txBody>
          <a:bodyPr wrap="none">
            <a:spAutoFit/>
          </a:bodyPr>
          <a:lstStyle/>
          <a:p>
            <a:r>
              <a:rPr lang="en-US" sz="2000" b="1" dirty="0" smtClean="0">
                <a:effectLst>
                  <a:outerShdw blurRad="38100" dist="38100" dir="2700000" algn="tl">
                    <a:srgbClr val="000000">
                      <a:alpha val="43137"/>
                    </a:srgbClr>
                  </a:outerShdw>
                </a:effectLst>
              </a:rPr>
              <a:t>Dispute resolutions</a:t>
            </a:r>
            <a:endParaRPr lang="en-US" sz="20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2037283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881992"/>
            <a:ext cx="9154160" cy="1015663"/>
          </a:xfrm>
          <a:prstGeom prst="rect">
            <a:avLst/>
          </a:prstGeom>
          <a:solidFill>
            <a:schemeClr val="tx1"/>
          </a:solidFill>
          <a:ln>
            <a:solidFill>
              <a:schemeClr val="bg2"/>
            </a:solidFill>
          </a:ln>
        </p:spPr>
        <p:txBody>
          <a:bodyPr wrap="square">
            <a:spAutoFit/>
          </a:bodyPr>
          <a:lstStyle/>
          <a:p>
            <a:r>
              <a:rPr lang="en-US" sz="2000" dirty="0">
                <a:solidFill>
                  <a:schemeClr val="bg1"/>
                </a:solidFill>
              </a:rPr>
              <a:t>Waiver and Modification are two different but logically related concepts that both involve intentional or unintentional changes to the obligations of one or both parties to an agreement. </a:t>
            </a:r>
          </a:p>
        </p:txBody>
      </p:sp>
      <p:sp>
        <p:nvSpPr>
          <p:cNvPr id="5" name="Rectangle 4"/>
          <p:cNvSpPr/>
          <p:nvPr/>
        </p:nvSpPr>
        <p:spPr>
          <a:xfrm>
            <a:off x="3035431" y="1010"/>
            <a:ext cx="4402317"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800" b="1" dirty="0">
                <a:solidFill>
                  <a:schemeClr val="bg1"/>
                </a:solidFill>
              </a:rPr>
              <a:t>Waiver, Modification</a:t>
            </a:r>
          </a:p>
        </p:txBody>
      </p:sp>
      <p:sp>
        <p:nvSpPr>
          <p:cNvPr id="7" name="Rectangle 6"/>
          <p:cNvSpPr/>
          <p:nvPr/>
        </p:nvSpPr>
        <p:spPr>
          <a:xfrm>
            <a:off x="0" y="2255417"/>
            <a:ext cx="9154160" cy="1323439"/>
          </a:xfrm>
          <a:prstGeom prst="rect">
            <a:avLst/>
          </a:prstGeom>
          <a:solidFill>
            <a:schemeClr val="tx1"/>
          </a:solidFill>
          <a:ln>
            <a:solidFill>
              <a:schemeClr val="bg2"/>
            </a:solidFill>
          </a:ln>
        </p:spPr>
        <p:txBody>
          <a:bodyPr wrap="square">
            <a:spAutoFit/>
          </a:bodyPr>
          <a:lstStyle/>
          <a:p>
            <a:r>
              <a:rPr lang="en-US" sz="2000" dirty="0">
                <a:solidFill>
                  <a:schemeClr val="bg1"/>
                </a:solidFill>
              </a:rPr>
              <a:t>Sometimes a party will ask the other party for a waiver or modification during the course of performance as a result of a change in intentions or circumstances. Other times, once a dispute has arisen, issues of waiver or modification are raised as defenses to nonperformance.</a:t>
            </a:r>
          </a:p>
        </p:txBody>
      </p:sp>
      <p:sp>
        <p:nvSpPr>
          <p:cNvPr id="8" name="Rectangle 7"/>
          <p:cNvSpPr/>
          <p:nvPr/>
        </p:nvSpPr>
        <p:spPr>
          <a:xfrm>
            <a:off x="67558" y="4029227"/>
            <a:ext cx="6465217" cy="1015663"/>
          </a:xfrm>
          <a:prstGeom prst="rect">
            <a:avLst/>
          </a:prstGeom>
          <a:solidFill>
            <a:schemeClr val="tx1"/>
          </a:solidFill>
          <a:ln>
            <a:solidFill>
              <a:schemeClr val="bg2"/>
            </a:solidFill>
          </a:ln>
        </p:spPr>
        <p:txBody>
          <a:bodyPr wrap="square">
            <a:spAutoFit/>
          </a:bodyPr>
          <a:lstStyle/>
          <a:p>
            <a:r>
              <a:rPr lang="en-US" sz="2000" dirty="0">
                <a:solidFill>
                  <a:schemeClr val="bg1"/>
                </a:solidFill>
              </a:rPr>
              <a:t>Both highlight the need to avoid casually undermining or clouding the parties’ original obligations to one another. </a:t>
            </a:r>
          </a:p>
        </p:txBody>
      </p:sp>
    </p:spTree>
    <p:extLst>
      <p:ext uri="{BB962C8B-B14F-4D97-AF65-F5344CB8AC3E}">
        <p14:creationId xmlns:p14="http://schemas.microsoft.com/office/powerpoint/2010/main" val="42460297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P spid="8"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035431" y="1010"/>
            <a:ext cx="4402317"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800" b="1" dirty="0">
                <a:solidFill>
                  <a:schemeClr val="bg1"/>
                </a:solidFill>
              </a:rPr>
              <a:t>Waiver, Modification</a:t>
            </a:r>
          </a:p>
        </p:txBody>
      </p:sp>
      <p:sp>
        <p:nvSpPr>
          <p:cNvPr id="7" name="Rectangle 6"/>
          <p:cNvSpPr/>
          <p:nvPr/>
        </p:nvSpPr>
        <p:spPr>
          <a:xfrm>
            <a:off x="0" y="2255417"/>
            <a:ext cx="9154160" cy="1631216"/>
          </a:xfrm>
          <a:prstGeom prst="rect">
            <a:avLst/>
          </a:prstGeom>
          <a:solidFill>
            <a:schemeClr val="tx1"/>
          </a:solidFill>
          <a:ln>
            <a:solidFill>
              <a:schemeClr val="bg2"/>
            </a:solidFill>
          </a:ln>
        </p:spPr>
        <p:txBody>
          <a:bodyPr wrap="square">
            <a:spAutoFit/>
          </a:bodyPr>
          <a:lstStyle/>
          <a:p>
            <a:r>
              <a:rPr lang="en-US" sz="2000" dirty="0">
                <a:solidFill>
                  <a:schemeClr val="bg1"/>
                </a:solidFill>
              </a:rPr>
              <a:t>Sometimes a party’s performance will vary from or fall short of what is required under a contract. If the other party expressly accepts the lesser performance without complaining, despite having time and opportunity to do so, that party may later be deemed to have “waived” its ability under the contract to complain and seek full performance, a refund, or damages.</a:t>
            </a:r>
          </a:p>
        </p:txBody>
      </p:sp>
      <p:sp>
        <p:nvSpPr>
          <p:cNvPr id="8" name="Rectangle 7"/>
          <p:cNvSpPr/>
          <p:nvPr/>
        </p:nvSpPr>
        <p:spPr>
          <a:xfrm>
            <a:off x="67558" y="4029227"/>
            <a:ext cx="6465217" cy="2246769"/>
          </a:xfrm>
          <a:prstGeom prst="rect">
            <a:avLst/>
          </a:prstGeom>
          <a:solidFill>
            <a:schemeClr val="tx1"/>
          </a:solidFill>
          <a:ln>
            <a:solidFill>
              <a:schemeClr val="bg2"/>
            </a:solidFill>
          </a:ln>
        </p:spPr>
        <p:txBody>
          <a:bodyPr wrap="square">
            <a:spAutoFit/>
          </a:bodyPr>
          <a:lstStyle/>
          <a:p>
            <a:r>
              <a:rPr lang="en-US" sz="2000" dirty="0">
                <a:solidFill>
                  <a:schemeClr val="bg1"/>
                </a:solidFill>
              </a:rPr>
              <a:t>As an example, if party A has long accepted party B’s delivery of inventory items on the 15th of each month without complaint despite the contract’s requirement that delivery occur on the 1st of each month, a court might reject party A’s sudden claim of breach, based on party B’s argument that Party A “waived” the requirement of timely delivery. </a:t>
            </a:r>
          </a:p>
        </p:txBody>
      </p:sp>
      <p:sp>
        <p:nvSpPr>
          <p:cNvPr id="2" name="Folded Corner 1"/>
          <p:cNvSpPr/>
          <p:nvPr/>
        </p:nvSpPr>
        <p:spPr>
          <a:xfrm>
            <a:off x="641023" y="84841"/>
            <a:ext cx="1791092" cy="1960775"/>
          </a:xfrm>
          <a:prstGeom prst="foldedCorner">
            <a:avLst/>
          </a:prstGeom>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4" name="Rectangle 3"/>
          <p:cNvSpPr/>
          <p:nvPr/>
        </p:nvSpPr>
        <p:spPr>
          <a:xfrm>
            <a:off x="959440" y="806780"/>
            <a:ext cx="1299779" cy="530594"/>
          </a:xfrm>
          <a:prstGeom prst="rect">
            <a:avLst/>
          </a:prstGeom>
        </p:spPr>
        <p:txBody>
          <a:bodyPr wrap="none">
            <a:spAutoFit/>
          </a:bodyPr>
          <a:lstStyle/>
          <a:p>
            <a:pPr>
              <a:lnSpc>
                <a:spcPct val="107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Waiver</a:t>
            </a:r>
            <a:endParaRPr lang="en-US" sz="2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177393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035431" y="1010"/>
            <a:ext cx="4402317"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800" b="1" dirty="0">
                <a:solidFill>
                  <a:schemeClr val="bg1"/>
                </a:solidFill>
              </a:rPr>
              <a:t>Waiver, Modification</a:t>
            </a:r>
          </a:p>
        </p:txBody>
      </p:sp>
      <p:sp>
        <p:nvSpPr>
          <p:cNvPr id="7" name="Rectangle 6"/>
          <p:cNvSpPr/>
          <p:nvPr/>
        </p:nvSpPr>
        <p:spPr>
          <a:xfrm>
            <a:off x="0" y="2255417"/>
            <a:ext cx="7899662" cy="3477875"/>
          </a:xfrm>
          <a:prstGeom prst="rect">
            <a:avLst/>
          </a:prstGeom>
          <a:solidFill>
            <a:schemeClr val="tx1"/>
          </a:solidFill>
          <a:ln>
            <a:solidFill>
              <a:schemeClr val="bg2"/>
            </a:solidFill>
          </a:ln>
        </p:spPr>
        <p:txBody>
          <a:bodyPr wrap="square">
            <a:spAutoFit/>
          </a:bodyPr>
          <a:lstStyle/>
          <a:p>
            <a:r>
              <a:rPr lang="en-US" sz="2000" dirty="0">
                <a:solidFill>
                  <a:schemeClr val="bg1"/>
                </a:solidFill>
              </a:rPr>
              <a:t>The concept of modification is similar to waiver in that parties to a contract may later agree to changes, either orally or in writing. Any modification, often captioned in writing as an “Amendment” or “Addendum,” should be handled with the same care as the original contract. When handled by non lawyers, modifications are often made orally or by other informal means. In larger organizations, employees should be cautioned to avoid saying or doing things without proper authorization that could be interpreted by others outside of the organization as modifying important contractual requirements negotiated by others in the organization.</a:t>
            </a:r>
          </a:p>
        </p:txBody>
      </p:sp>
      <p:sp>
        <p:nvSpPr>
          <p:cNvPr id="2" name="Folded Corner 1"/>
          <p:cNvSpPr/>
          <p:nvPr/>
        </p:nvSpPr>
        <p:spPr>
          <a:xfrm>
            <a:off x="641023" y="84841"/>
            <a:ext cx="1791092" cy="1960775"/>
          </a:xfrm>
          <a:prstGeom prst="foldedCorner">
            <a:avLst/>
          </a:prstGeom>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4" name="Rectangle 3"/>
          <p:cNvSpPr/>
          <p:nvPr/>
        </p:nvSpPr>
        <p:spPr>
          <a:xfrm>
            <a:off x="598651" y="831189"/>
            <a:ext cx="1875835" cy="468077"/>
          </a:xfrm>
          <a:prstGeom prst="rect">
            <a:avLst/>
          </a:prstGeom>
        </p:spPr>
        <p:txBody>
          <a:bodyPr wrap="none">
            <a:spAutoFit/>
          </a:bodyPr>
          <a:lstStyle/>
          <a:p>
            <a:pPr>
              <a:lnSpc>
                <a:spcPct val="107000"/>
              </a:lnSpc>
              <a:spcAft>
                <a:spcPts val="800"/>
              </a:spcAft>
            </a:pPr>
            <a:r>
              <a:rPr lang="en-US" sz="2400" b="1" dirty="0" smtClean="0">
                <a:latin typeface="Times New Roman" panose="02020603050405020304" pitchFamily="18" charset="0"/>
                <a:ea typeface="Calibri" panose="020F0502020204030204" pitchFamily="34" charset="0"/>
                <a:cs typeface="Arial" panose="020B0604020202020204" pitchFamily="34" charset="0"/>
              </a:rPr>
              <a:t>Modification</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219465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035431" y="1010"/>
            <a:ext cx="4402317"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800" b="1" dirty="0">
                <a:solidFill>
                  <a:schemeClr val="bg1"/>
                </a:solidFill>
              </a:rPr>
              <a:t>Waiver, Modification</a:t>
            </a:r>
          </a:p>
        </p:txBody>
      </p:sp>
      <p:sp>
        <p:nvSpPr>
          <p:cNvPr id="7" name="Rectangle 6"/>
          <p:cNvSpPr/>
          <p:nvPr/>
        </p:nvSpPr>
        <p:spPr>
          <a:xfrm>
            <a:off x="0" y="2255417"/>
            <a:ext cx="7899662" cy="1569660"/>
          </a:xfrm>
          <a:prstGeom prst="rect">
            <a:avLst/>
          </a:prstGeom>
          <a:solidFill>
            <a:schemeClr val="tx1"/>
          </a:solidFill>
          <a:ln>
            <a:solidFill>
              <a:schemeClr val="bg2"/>
            </a:solidFill>
          </a:ln>
        </p:spPr>
        <p:txBody>
          <a:bodyPr wrap="square">
            <a:spAutoFit/>
          </a:bodyPr>
          <a:lstStyle/>
          <a:p>
            <a:r>
              <a:rPr lang="en-US" sz="2400" dirty="0">
                <a:solidFill>
                  <a:schemeClr val="bg1"/>
                </a:solidFill>
              </a:rPr>
              <a:t>Waiver and modification issues can result in costly “he-said, she-said” battles. This is an area of contract law where dispute avoidance requires attention during both contract drafting and implementation.</a:t>
            </a:r>
          </a:p>
        </p:txBody>
      </p:sp>
      <p:sp>
        <p:nvSpPr>
          <p:cNvPr id="2" name="Folded Corner 1"/>
          <p:cNvSpPr/>
          <p:nvPr/>
        </p:nvSpPr>
        <p:spPr>
          <a:xfrm>
            <a:off x="641023" y="84841"/>
            <a:ext cx="1791092" cy="1960775"/>
          </a:xfrm>
          <a:prstGeom prst="foldedCorner">
            <a:avLst/>
          </a:prstGeom>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4" name="Rectangle 3"/>
          <p:cNvSpPr/>
          <p:nvPr/>
        </p:nvSpPr>
        <p:spPr>
          <a:xfrm>
            <a:off x="598651" y="831189"/>
            <a:ext cx="1875835" cy="468077"/>
          </a:xfrm>
          <a:prstGeom prst="rect">
            <a:avLst/>
          </a:prstGeom>
        </p:spPr>
        <p:txBody>
          <a:bodyPr wrap="none">
            <a:spAutoFit/>
          </a:bodyPr>
          <a:lstStyle/>
          <a:p>
            <a:pPr>
              <a:lnSpc>
                <a:spcPct val="107000"/>
              </a:lnSpc>
              <a:spcAft>
                <a:spcPts val="800"/>
              </a:spcAft>
            </a:pPr>
            <a:r>
              <a:rPr lang="en-US" sz="2400" b="1" dirty="0" smtClean="0">
                <a:latin typeface="Times New Roman" panose="02020603050405020304" pitchFamily="18" charset="0"/>
                <a:ea typeface="Calibri" panose="020F0502020204030204" pitchFamily="34" charset="0"/>
                <a:cs typeface="Arial" panose="020B0604020202020204" pitchFamily="34" charset="0"/>
              </a:rPr>
              <a:t>Modification</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2317073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4973" y="-499621"/>
            <a:ext cx="7477027" cy="7437749"/>
          </a:xfrm>
          <a:prstGeom prst="rect">
            <a:avLst/>
          </a:prstGeom>
        </p:spPr>
      </p:pic>
    </p:spTree>
    <p:extLst>
      <p:ext uri="{BB962C8B-B14F-4D97-AF65-F5344CB8AC3E}">
        <p14:creationId xmlns:p14="http://schemas.microsoft.com/office/powerpoint/2010/main" val="3697524553"/>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docProps/app.xml><?xml version="1.0" encoding="utf-8"?>
<Properties xmlns="http://schemas.openxmlformats.org/officeDocument/2006/extended-properties" xmlns:vt="http://schemas.openxmlformats.org/officeDocument/2006/docPropsVTypes">
  <Template>Damask</Template>
  <TotalTime>1217</TotalTime>
  <Words>3527</Words>
  <Application>Microsoft Office PowerPoint</Application>
  <PresentationFormat>Widescreen</PresentationFormat>
  <Paragraphs>185</Paragraphs>
  <Slides>52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52</vt:i4>
      </vt:variant>
    </vt:vector>
  </HeadingPairs>
  <TitlesOfParts>
    <vt:vector size="58" baseType="lpstr">
      <vt:lpstr>Arial</vt:lpstr>
      <vt:lpstr>Bookman Old Style</vt:lpstr>
      <vt:lpstr>Calibri</vt:lpstr>
      <vt:lpstr>Rockwell</vt:lpstr>
      <vt:lpstr>Times New Roman</vt:lpstr>
      <vt:lpstr>Damask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Merna Emad</dc:creator>
  <cp:lastModifiedBy>Merna Emad</cp:lastModifiedBy>
  <cp:revision>51</cp:revision>
  <dcterms:created xsi:type="dcterms:W3CDTF">2022-09-25T19:21:25Z</dcterms:created>
  <dcterms:modified xsi:type="dcterms:W3CDTF">2022-10-15T10:58:45Z</dcterms:modified>
</cp:coreProperties>
</file>