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2"/>
  </p:notesMasterIdLst>
  <p:sldIdLst>
    <p:sldId id="480" r:id="rId5"/>
    <p:sldId id="855" r:id="rId6"/>
    <p:sldId id="856" r:id="rId7"/>
    <p:sldId id="825" r:id="rId8"/>
    <p:sldId id="826" r:id="rId9"/>
    <p:sldId id="827" r:id="rId10"/>
    <p:sldId id="828" r:id="rId11"/>
    <p:sldId id="829" r:id="rId12"/>
    <p:sldId id="830" r:id="rId13"/>
    <p:sldId id="731" r:id="rId14"/>
    <p:sldId id="795" r:id="rId15"/>
    <p:sldId id="832" r:id="rId16"/>
    <p:sldId id="833" r:id="rId17"/>
    <p:sldId id="834" r:id="rId18"/>
    <p:sldId id="835" r:id="rId19"/>
    <p:sldId id="836" r:id="rId20"/>
    <p:sldId id="837" r:id="rId21"/>
    <p:sldId id="838" r:id="rId22"/>
    <p:sldId id="839" r:id="rId23"/>
    <p:sldId id="840" r:id="rId24"/>
    <p:sldId id="841" r:id="rId25"/>
    <p:sldId id="842" r:id="rId26"/>
    <p:sldId id="843" r:id="rId27"/>
    <p:sldId id="844" r:id="rId28"/>
    <p:sldId id="845" r:id="rId29"/>
    <p:sldId id="846" r:id="rId30"/>
    <p:sldId id="847" r:id="rId31"/>
    <p:sldId id="848" r:id="rId32"/>
    <p:sldId id="849" r:id="rId33"/>
    <p:sldId id="850" r:id="rId34"/>
    <p:sldId id="851" r:id="rId35"/>
    <p:sldId id="852" r:id="rId36"/>
    <p:sldId id="853" r:id="rId37"/>
    <p:sldId id="854" r:id="rId38"/>
    <p:sldId id="857" r:id="rId39"/>
    <p:sldId id="858" r:id="rId40"/>
    <p:sldId id="349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855"/>
            <p14:sldId id="856"/>
            <p14:sldId id="825"/>
            <p14:sldId id="826"/>
            <p14:sldId id="827"/>
            <p14:sldId id="828"/>
            <p14:sldId id="829"/>
            <p14:sldId id="830"/>
            <p14:sldId id="731"/>
            <p14:sldId id="795"/>
            <p14:sldId id="832"/>
            <p14:sldId id="833"/>
            <p14:sldId id="834"/>
            <p14:sldId id="835"/>
            <p14:sldId id="836"/>
            <p14:sldId id="837"/>
            <p14:sldId id="838"/>
            <p14:sldId id="839"/>
            <p14:sldId id="840"/>
            <p14:sldId id="841"/>
            <p14:sldId id="842"/>
            <p14:sldId id="843"/>
            <p14:sldId id="844"/>
            <p14:sldId id="845"/>
            <p14:sldId id="846"/>
            <p14:sldId id="847"/>
            <p14:sldId id="848"/>
            <p14:sldId id="849"/>
            <p14:sldId id="850"/>
            <p14:sldId id="851"/>
            <p14:sldId id="852"/>
            <p14:sldId id="853"/>
            <p14:sldId id="854"/>
            <p14:sldId id="857"/>
            <p14:sldId id="858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3E5F"/>
    <a:srgbClr val="F58221"/>
    <a:srgbClr val="00AEEF"/>
    <a:srgbClr val="FAC748"/>
    <a:srgbClr val="000000"/>
    <a:srgbClr val="FFD200"/>
    <a:srgbClr val="669BBC"/>
    <a:srgbClr val="2D3956"/>
    <a:srgbClr val="8E5A6D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B95B99-0F72-5DA0-87AE-3ED0F10E3E86}" v="11" dt="2024-08-03T22:11:52.76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405" autoAdjust="0"/>
    <p:restoredTop sz="94660"/>
  </p:normalViewPr>
  <p:slideViewPr>
    <p:cSldViewPr snapToGrid="0">
      <p:cViewPr varScale="1">
        <p:scale>
          <a:sx n="63" d="100"/>
          <a:sy n="63" d="100"/>
        </p:scale>
        <p:origin x="156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notesMaster" Target="notesMasters/notesMaster1.xml"/><Relationship Id="rId104" Type="http://schemas.microsoft.com/office/2016/11/relationships/changesInfo" Target="changesInfos/changesInfo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presProps" Target="presProps.xml"/><Relationship Id="rId105" Type="http://schemas.microsoft.com/office/2015/10/relationships/revisionInfo" Target="revisionInfo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ableStyles" Target="tableStyles.xml"/><Relationship Id="rId20" Type="http://schemas.openxmlformats.org/officeDocument/2006/relationships/slide" Target="slides/slide16.xml"/><Relationship Id="rId41" Type="http://schemas.openxmlformats.org/officeDocument/2006/relationships/slide" Target="slides/slide3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4/13/2025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gbd924ddcd4_0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7" name="Google Shape;377;gbd924ddcd4_0_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533631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01970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4/13/2025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1.png"/><Relationship Id="rId4" Type="http://schemas.openxmlformats.org/officeDocument/2006/relationships/image" Target="../media/image2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340839" y="-720725"/>
            <a:ext cx="749594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930438" y="4302449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err="1">
                <a:latin typeface="Alexandria" charset="0"/>
                <a:cs typeface="Alexandria" charset="0"/>
              </a:rPr>
              <a:t>Hesham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 err="1">
                <a:latin typeface="Alexandria" charset="0"/>
                <a:cs typeface="Alexandria" charset="0"/>
              </a:rPr>
              <a:t>Mousli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0" y="1898890"/>
            <a:ext cx="640906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Accreditation in Healthcare</a:t>
            </a:r>
          </a:p>
          <a:p>
            <a:pPr algn="ctr"/>
            <a:r>
              <a:rPr lang="en-US" sz="4000" b="1" dirty="0" smtClean="0">
                <a:solidFill>
                  <a:srgbClr val="F58221"/>
                </a:solidFill>
                <a:latin typeface="Alexandria" charset="0"/>
                <a:cs typeface="Alexandria" charset="0"/>
              </a:rPr>
              <a:t>(Part II)</a:t>
            </a:r>
            <a:endParaRPr lang="en-US" sz="40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972912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MHA623</a:t>
            </a:r>
          </a:p>
          <a:p>
            <a:r>
              <a:rPr lang="en-US" b="1" dirty="0"/>
              <a:t>Healthcare Quality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728591" y="-320675"/>
            <a:ext cx="6882202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p40"/>
          <p:cNvSpPr txBox="1">
            <a:spLocks noGrp="1"/>
          </p:cNvSpPr>
          <p:nvPr>
            <p:ph type="title"/>
          </p:nvPr>
        </p:nvSpPr>
        <p:spPr>
          <a:xfrm>
            <a:off x="212748" y="226771"/>
            <a:ext cx="7283600" cy="528400"/>
          </a:xfrm>
          <a:prstGeom prst="rect">
            <a:avLst/>
          </a:prstGeom>
        </p:spPr>
        <p:txBody>
          <a:bodyPr spcFirstLastPara="1" vert="horz" wrap="square" lIns="0" tIns="0" rIns="0" bIns="0" rtlCol="0" anchor="ctr" anchorCtr="0">
            <a:noAutofit/>
          </a:bodyPr>
          <a:lstStyle/>
          <a:p>
            <a:pPr>
              <a:spcBef>
                <a:spcPts val="0"/>
              </a:spcBef>
            </a:pPr>
            <a:r>
              <a:rPr lang="en-US" b="1" dirty="0">
                <a:solidFill>
                  <a:srgbClr val="CA0619"/>
                </a:solidFill>
                <a:latin typeface="Book Antiqua" panose="02040602050305030304" pitchFamily="18" charset="0"/>
              </a:rPr>
              <a:t>Our Roadmap</a:t>
            </a:r>
            <a:endParaRPr b="1" dirty="0">
              <a:solidFill>
                <a:srgbClr val="CA0619"/>
              </a:solidFill>
              <a:latin typeface="Book Antiqua" panose="02040602050305030304" pitchFamily="18" charset="0"/>
            </a:endParaRPr>
          </a:p>
        </p:txBody>
      </p:sp>
      <p:sp>
        <p:nvSpPr>
          <p:cNvPr id="380" name="Google Shape;380;p40"/>
          <p:cNvSpPr txBox="1">
            <a:spLocks noGrp="1"/>
          </p:cNvSpPr>
          <p:nvPr>
            <p:ph type="sldNum" idx="12"/>
          </p:nvPr>
        </p:nvSpPr>
        <p:spPr>
          <a:xfrm>
            <a:off x="11205845" y="6231535"/>
            <a:ext cx="731600" cy="524800"/>
          </a:xfrm>
          <a:prstGeom prst="rect">
            <a:avLst/>
          </a:prstGeom>
        </p:spPr>
        <p:txBody>
          <a:bodyPr spcFirstLastPara="1" vert="horz" wrap="square" lIns="0" tIns="0" rIns="0" bIns="0" rtlCol="0" anchor="ctr" anchorCtr="0">
            <a:noAutofit/>
          </a:bodyPr>
          <a:lstStyle/>
          <a:p>
            <a:pPr algn="r"/>
            <a:fld id="{00000000-1234-1234-1234-123412341234}" type="slidenum">
              <a:rPr lang="en">
                <a:solidFill>
                  <a:schemeClr val="accent5"/>
                </a:solidFill>
              </a:rPr>
              <a:pPr algn="r"/>
              <a:t>2</a:t>
            </a:fld>
            <a:endParaRPr>
              <a:solidFill>
                <a:schemeClr val="accent5"/>
              </a:solidFill>
            </a:endParaRPr>
          </a:p>
        </p:txBody>
      </p:sp>
      <p:sp>
        <p:nvSpPr>
          <p:cNvPr id="381" name="Google Shape;381;p40"/>
          <p:cNvSpPr/>
          <p:nvPr/>
        </p:nvSpPr>
        <p:spPr>
          <a:xfrm>
            <a:off x="0" y="3364572"/>
            <a:ext cx="12192000" cy="1348057"/>
          </a:xfrm>
          <a:custGeom>
            <a:avLst/>
            <a:gdLst/>
            <a:ahLst/>
            <a:cxnLst/>
            <a:rect l="l" t="t" r="r" b="b"/>
            <a:pathLst>
              <a:path w="12192000" h="1348058" extrusionOk="0">
                <a:moveTo>
                  <a:pt x="12192000" y="0"/>
                </a:moveTo>
                <a:lnTo>
                  <a:pt x="10837333" y="0"/>
                </a:lnTo>
                <a:cubicBezTo>
                  <a:pt x="10463295" y="0"/>
                  <a:pt x="10160000" y="301773"/>
                  <a:pt x="10160000" y="674029"/>
                </a:cubicBezTo>
                <a:lnTo>
                  <a:pt x="10160000" y="674029"/>
                </a:lnTo>
                <a:cubicBezTo>
                  <a:pt x="10160000" y="1046281"/>
                  <a:pt x="9856705" y="1348059"/>
                  <a:pt x="9482667" y="1348059"/>
                </a:cubicBezTo>
                <a:lnTo>
                  <a:pt x="9482667" y="1348059"/>
                </a:lnTo>
                <a:cubicBezTo>
                  <a:pt x="9108581" y="1348059"/>
                  <a:pt x="8805333" y="1046281"/>
                  <a:pt x="8805333" y="674029"/>
                </a:cubicBezTo>
                <a:lnTo>
                  <a:pt x="8805333" y="674029"/>
                </a:lnTo>
                <a:cubicBezTo>
                  <a:pt x="8805333" y="301773"/>
                  <a:pt x="8502086" y="0"/>
                  <a:pt x="8128000" y="0"/>
                </a:cubicBezTo>
                <a:lnTo>
                  <a:pt x="8128000" y="0"/>
                </a:lnTo>
                <a:cubicBezTo>
                  <a:pt x="7753915" y="0"/>
                  <a:pt x="7450667" y="301773"/>
                  <a:pt x="7450667" y="674029"/>
                </a:cubicBezTo>
                <a:lnTo>
                  <a:pt x="7450667" y="674029"/>
                </a:lnTo>
                <a:cubicBezTo>
                  <a:pt x="7450667" y="1046281"/>
                  <a:pt x="7147419" y="1348059"/>
                  <a:pt x="6773334" y="1348059"/>
                </a:cubicBezTo>
                <a:lnTo>
                  <a:pt x="6773334" y="1348059"/>
                </a:lnTo>
                <a:cubicBezTo>
                  <a:pt x="6399248" y="1348059"/>
                  <a:pt x="6096000" y="1046281"/>
                  <a:pt x="6096000" y="674029"/>
                </a:cubicBezTo>
                <a:lnTo>
                  <a:pt x="6096000" y="674029"/>
                </a:lnTo>
                <a:cubicBezTo>
                  <a:pt x="6096000" y="301773"/>
                  <a:pt x="5792753" y="0"/>
                  <a:pt x="5418667" y="0"/>
                </a:cubicBezTo>
                <a:lnTo>
                  <a:pt x="5418667" y="0"/>
                </a:lnTo>
                <a:cubicBezTo>
                  <a:pt x="5044581" y="0"/>
                  <a:pt x="4741334" y="301773"/>
                  <a:pt x="4741334" y="674029"/>
                </a:cubicBezTo>
                <a:lnTo>
                  <a:pt x="4741334" y="674029"/>
                </a:lnTo>
                <a:cubicBezTo>
                  <a:pt x="4741334" y="1046281"/>
                  <a:pt x="4438076" y="1348059"/>
                  <a:pt x="4064000" y="1348059"/>
                </a:cubicBezTo>
                <a:lnTo>
                  <a:pt x="4064000" y="1348059"/>
                </a:lnTo>
                <a:cubicBezTo>
                  <a:pt x="3689924" y="1348059"/>
                  <a:pt x="3386667" y="1046281"/>
                  <a:pt x="3386667" y="674029"/>
                </a:cubicBezTo>
                <a:lnTo>
                  <a:pt x="3386667" y="674029"/>
                </a:lnTo>
                <a:cubicBezTo>
                  <a:pt x="3386667" y="301773"/>
                  <a:pt x="3083410" y="0"/>
                  <a:pt x="2709333" y="0"/>
                </a:cubicBezTo>
                <a:lnTo>
                  <a:pt x="2709333" y="0"/>
                </a:lnTo>
                <a:cubicBezTo>
                  <a:pt x="2335257" y="0"/>
                  <a:pt x="2032000" y="301773"/>
                  <a:pt x="2032000" y="674029"/>
                </a:cubicBezTo>
                <a:lnTo>
                  <a:pt x="2032000" y="674029"/>
                </a:lnTo>
                <a:cubicBezTo>
                  <a:pt x="2032000" y="1046281"/>
                  <a:pt x="1728743" y="1348059"/>
                  <a:pt x="1354667" y="1348059"/>
                </a:cubicBezTo>
                <a:lnTo>
                  <a:pt x="0" y="1348059"/>
                </a:lnTo>
              </a:path>
            </a:pathLst>
          </a:custGeom>
          <a:noFill/>
          <a:ln w="228600" cap="flat" cmpd="sng">
            <a:solidFill>
              <a:schemeClr val="lt2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endParaRPr sz="2400">
              <a:ln>
                <a:solidFill>
                  <a:srgbClr val="FF0000"/>
                </a:solidFill>
              </a:ln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2" name="Google Shape;382;p40"/>
          <p:cNvSpPr/>
          <p:nvPr/>
        </p:nvSpPr>
        <p:spPr>
          <a:xfrm>
            <a:off x="0" y="3364572"/>
            <a:ext cx="12192000" cy="1348057"/>
          </a:xfrm>
          <a:custGeom>
            <a:avLst/>
            <a:gdLst/>
            <a:ahLst/>
            <a:cxnLst/>
            <a:rect l="l" t="t" r="r" b="b"/>
            <a:pathLst>
              <a:path w="12192000" h="1348058" extrusionOk="0">
                <a:moveTo>
                  <a:pt x="12192000" y="0"/>
                </a:moveTo>
                <a:lnTo>
                  <a:pt x="10837333" y="0"/>
                </a:lnTo>
                <a:cubicBezTo>
                  <a:pt x="10463295" y="0"/>
                  <a:pt x="10160000" y="301773"/>
                  <a:pt x="10160000" y="674029"/>
                </a:cubicBezTo>
                <a:lnTo>
                  <a:pt x="10160000" y="674029"/>
                </a:lnTo>
                <a:cubicBezTo>
                  <a:pt x="10160000" y="1046281"/>
                  <a:pt x="9856705" y="1348059"/>
                  <a:pt x="9482667" y="1348059"/>
                </a:cubicBezTo>
                <a:lnTo>
                  <a:pt x="9482667" y="1348059"/>
                </a:lnTo>
                <a:cubicBezTo>
                  <a:pt x="9108581" y="1348059"/>
                  <a:pt x="8805333" y="1046281"/>
                  <a:pt x="8805333" y="674029"/>
                </a:cubicBezTo>
                <a:lnTo>
                  <a:pt x="8805333" y="674029"/>
                </a:lnTo>
                <a:cubicBezTo>
                  <a:pt x="8805333" y="301773"/>
                  <a:pt x="8502086" y="0"/>
                  <a:pt x="8128000" y="0"/>
                </a:cubicBezTo>
                <a:lnTo>
                  <a:pt x="8128000" y="0"/>
                </a:lnTo>
                <a:cubicBezTo>
                  <a:pt x="7753915" y="0"/>
                  <a:pt x="7450667" y="301773"/>
                  <a:pt x="7450667" y="674029"/>
                </a:cubicBezTo>
                <a:lnTo>
                  <a:pt x="7450667" y="674029"/>
                </a:lnTo>
                <a:cubicBezTo>
                  <a:pt x="7450667" y="1046281"/>
                  <a:pt x="7147419" y="1348059"/>
                  <a:pt x="6773334" y="1348059"/>
                </a:cubicBezTo>
                <a:lnTo>
                  <a:pt x="6773334" y="1348059"/>
                </a:lnTo>
                <a:cubicBezTo>
                  <a:pt x="6399248" y="1348059"/>
                  <a:pt x="6096000" y="1046281"/>
                  <a:pt x="6096000" y="674029"/>
                </a:cubicBezTo>
                <a:lnTo>
                  <a:pt x="6096000" y="674029"/>
                </a:lnTo>
                <a:cubicBezTo>
                  <a:pt x="6096000" y="301773"/>
                  <a:pt x="5792753" y="0"/>
                  <a:pt x="5418667" y="0"/>
                </a:cubicBezTo>
                <a:lnTo>
                  <a:pt x="5418667" y="0"/>
                </a:lnTo>
                <a:cubicBezTo>
                  <a:pt x="5044581" y="0"/>
                  <a:pt x="4741334" y="301773"/>
                  <a:pt x="4741334" y="674029"/>
                </a:cubicBezTo>
                <a:lnTo>
                  <a:pt x="4741334" y="674029"/>
                </a:lnTo>
                <a:cubicBezTo>
                  <a:pt x="4741334" y="1046281"/>
                  <a:pt x="4438076" y="1348059"/>
                  <a:pt x="4064000" y="1348059"/>
                </a:cubicBezTo>
                <a:lnTo>
                  <a:pt x="4064000" y="1348059"/>
                </a:lnTo>
                <a:cubicBezTo>
                  <a:pt x="3689924" y="1348059"/>
                  <a:pt x="3386667" y="1046281"/>
                  <a:pt x="3386667" y="674029"/>
                </a:cubicBezTo>
                <a:lnTo>
                  <a:pt x="3386667" y="674029"/>
                </a:lnTo>
                <a:cubicBezTo>
                  <a:pt x="3386667" y="301773"/>
                  <a:pt x="3083410" y="0"/>
                  <a:pt x="2709333" y="0"/>
                </a:cubicBezTo>
                <a:lnTo>
                  <a:pt x="2709333" y="0"/>
                </a:lnTo>
                <a:cubicBezTo>
                  <a:pt x="2335257" y="0"/>
                  <a:pt x="2032000" y="301773"/>
                  <a:pt x="2032000" y="674029"/>
                </a:cubicBezTo>
                <a:lnTo>
                  <a:pt x="2032000" y="674029"/>
                </a:lnTo>
                <a:cubicBezTo>
                  <a:pt x="2032000" y="1046281"/>
                  <a:pt x="1728743" y="1348059"/>
                  <a:pt x="1354667" y="1348059"/>
                </a:cubicBezTo>
                <a:lnTo>
                  <a:pt x="0" y="1348059"/>
                </a:lnTo>
              </a:path>
            </a:pathLst>
          </a:custGeom>
          <a:noFill/>
          <a:ln w="19050" cap="flat" cmpd="sng">
            <a:solidFill>
              <a:schemeClr val="dk1"/>
            </a:solidFill>
            <a:prstDash val="dash"/>
            <a:miter lim="8000"/>
            <a:headEnd type="none" w="sm" len="sm"/>
            <a:tailEnd type="none" w="sm" len="sm"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83" name="Google Shape;383;p40"/>
          <p:cNvGrpSpPr/>
          <p:nvPr/>
        </p:nvGrpSpPr>
        <p:grpSpPr>
          <a:xfrm>
            <a:off x="2381785" y="2474401"/>
            <a:ext cx="631200" cy="631200"/>
            <a:chOff x="1786339" y="1703401"/>
            <a:chExt cx="473400" cy="473400"/>
          </a:xfrm>
        </p:grpSpPr>
        <p:sp>
          <p:nvSpPr>
            <p:cNvPr id="384" name="Google Shape;384;p40"/>
            <p:cNvSpPr/>
            <p:nvPr/>
          </p:nvSpPr>
          <p:spPr>
            <a:xfrm rot="8100000">
              <a:off x="1855667" y="1772729"/>
              <a:ext cx="334744" cy="334744"/>
            </a:xfrm>
            <a:prstGeom prst="teardrop">
              <a:avLst>
                <a:gd name="adj" fmla="val 10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Lora"/>
                <a:ea typeface="Lora"/>
                <a:cs typeface="Lora"/>
                <a:sym typeface="Lora"/>
              </a:endParaRPr>
            </a:p>
          </p:txBody>
        </p:sp>
        <p:sp>
          <p:nvSpPr>
            <p:cNvPr id="385" name="Google Shape;385;p40"/>
            <p:cNvSpPr/>
            <p:nvPr/>
          </p:nvSpPr>
          <p:spPr>
            <a:xfrm>
              <a:off x="1955989" y="1866499"/>
              <a:ext cx="134100" cy="1341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algn="ctr"/>
              <a:r>
                <a:rPr lang="en" sz="1600" dirty="0">
                  <a:solidFill>
                    <a:schemeClr val="dk2"/>
                  </a:solidFill>
                  <a:latin typeface="Lora"/>
                  <a:ea typeface="Lora"/>
                  <a:cs typeface="Lora"/>
                  <a:sym typeface="Lora"/>
                </a:rPr>
                <a:t>1</a:t>
              </a:r>
              <a:endParaRPr sz="1600" dirty="0">
                <a:solidFill>
                  <a:schemeClr val="dk2"/>
                </a:solidFill>
                <a:latin typeface="Lora"/>
                <a:ea typeface="Lora"/>
                <a:cs typeface="Lora"/>
                <a:sym typeface="Lora"/>
              </a:endParaRPr>
            </a:p>
          </p:txBody>
        </p:sp>
      </p:grpSp>
      <p:grpSp>
        <p:nvGrpSpPr>
          <p:cNvPr id="386" name="Google Shape;386;p40"/>
          <p:cNvGrpSpPr/>
          <p:nvPr/>
        </p:nvGrpSpPr>
        <p:grpSpPr>
          <a:xfrm>
            <a:off x="5085885" y="2474401"/>
            <a:ext cx="631200" cy="631200"/>
            <a:chOff x="3814414" y="1703401"/>
            <a:chExt cx="473400" cy="473400"/>
          </a:xfrm>
        </p:grpSpPr>
        <p:sp>
          <p:nvSpPr>
            <p:cNvPr id="387" name="Google Shape;387;p40"/>
            <p:cNvSpPr/>
            <p:nvPr/>
          </p:nvSpPr>
          <p:spPr>
            <a:xfrm rot="8100000">
              <a:off x="3883742" y="1772729"/>
              <a:ext cx="334744" cy="334744"/>
            </a:xfrm>
            <a:prstGeom prst="teardrop">
              <a:avLst>
                <a:gd name="adj" fmla="val 100000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Lora"/>
                <a:ea typeface="Lora"/>
                <a:cs typeface="Lora"/>
                <a:sym typeface="Lora"/>
              </a:endParaRPr>
            </a:p>
          </p:txBody>
        </p:sp>
        <p:sp>
          <p:nvSpPr>
            <p:cNvPr id="388" name="Google Shape;388;p40"/>
            <p:cNvSpPr/>
            <p:nvPr/>
          </p:nvSpPr>
          <p:spPr>
            <a:xfrm>
              <a:off x="3984064" y="1866499"/>
              <a:ext cx="134100" cy="1341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algn="ctr"/>
              <a:r>
                <a:rPr lang="en" sz="1600" dirty="0">
                  <a:solidFill>
                    <a:schemeClr val="dk2"/>
                  </a:solidFill>
                  <a:latin typeface="Lora"/>
                  <a:sym typeface="Lora"/>
                </a:rPr>
                <a:t>3</a:t>
              </a:r>
              <a:endParaRPr sz="1600" dirty="0">
                <a:solidFill>
                  <a:schemeClr val="dk2"/>
                </a:solidFill>
                <a:latin typeface="Lora"/>
                <a:sym typeface="Lora"/>
              </a:endParaRPr>
            </a:p>
          </p:txBody>
        </p:sp>
      </p:grpSp>
      <p:grpSp>
        <p:nvGrpSpPr>
          <p:cNvPr id="389" name="Google Shape;389;p40"/>
          <p:cNvGrpSpPr/>
          <p:nvPr/>
        </p:nvGrpSpPr>
        <p:grpSpPr>
          <a:xfrm>
            <a:off x="7789985" y="2474401"/>
            <a:ext cx="631200" cy="631200"/>
            <a:chOff x="5842489" y="1703401"/>
            <a:chExt cx="473400" cy="473400"/>
          </a:xfrm>
        </p:grpSpPr>
        <p:sp>
          <p:nvSpPr>
            <p:cNvPr id="390" name="Google Shape;390;p40"/>
            <p:cNvSpPr/>
            <p:nvPr/>
          </p:nvSpPr>
          <p:spPr>
            <a:xfrm rot="8100000">
              <a:off x="5911817" y="1772729"/>
              <a:ext cx="334744" cy="334744"/>
            </a:xfrm>
            <a:prstGeom prst="teardrop">
              <a:avLst>
                <a:gd name="adj" fmla="val 100000"/>
              </a:avLst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Lora"/>
                <a:ea typeface="Lora"/>
                <a:cs typeface="Lora"/>
                <a:sym typeface="Lora"/>
              </a:endParaRPr>
            </a:p>
          </p:txBody>
        </p:sp>
        <p:sp>
          <p:nvSpPr>
            <p:cNvPr id="391" name="Google Shape;391;p40"/>
            <p:cNvSpPr/>
            <p:nvPr/>
          </p:nvSpPr>
          <p:spPr>
            <a:xfrm>
              <a:off x="6012139" y="1866499"/>
              <a:ext cx="134100" cy="1341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algn="ctr"/>
              <a:r>
                <a:rPr lang="en" sz="1600" dirty="0">
                  <a:solidFill>
                    <a:schemeClr val="dk2"/>
                  </a:solidFill>
                  <a:latin typeface="Lora"/>
                  <a:sym typeface="Lora"/>
                </a:rPr>
                <a:t>5</a:t>
              </a:r>
              <a:endParaRPr sz="1600" dirty="0">
                <a:solidFill>
                  <a:schemeClr val="dk2"/>
                </a:solidFill>
                <a:latin typeface="Lora"/>
                <a:sym typeface="Lora"/>
              </a:endParaRPr>
            </a:p>
          </p:txBody>
        </p:sp>
      </p:grpSp>
      <p:grpSp>
        <p:nvGrpSpPr>
          <p:cNvPr id="392" name="Google Shape;392;p40"/>
          <p:cNvGrpSpPr/>
          <p:nvPr/>
        </p:nvGrpSpPr>
        <p:grpSpPr>
          <a:xfrm>
            <a:off x="9174419" y="4971600"/>
            <a:ext cx="631200" cy="631200"/>
            <a:chOff x="6880814" y="3576300"/>
            <a:chExt cx="473400" cy="473400"/>
          </a:xfrm>
        </p:grpSpPr>
        <p:sp>
          <p:nvSpPr>
            <p:cNvPr id="393" name="Google Shape;393;p40"/>
            <p:cNvSpPr/>
            <p:nvPr/>
          </p:nvSpPr>
          <p:spPr>
            <a:xfrm rot="-2700000">
              <a:off x="6950142" y="3645628"/>
              <a:ext cx="334744" cy="334744"/>
            </a:xfrm>
            <a:prstGeom prst="teardrop">
              <a:avLst>
                <a:gd name="adj" fmla="val 100000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Lora"/>
                <a:ea typeface="Lora"/>
                <a:cs typeface="Lora"/>
                <a:sym typeface="Lora"/>
              </a:endParaRPr>
            </a:p>
          </p:txBody>
        </p:sp>
        <p:sp>
          <p:nvSpPr>
            <p:cNvPr id="394" name="Google Shape;394;p40"/>
            <p:cNvSpPr/>
            <p:nvPr/>
          </p:nvSpPr>
          <p:spPr>
            <a:xfrm flipH="1">
              <a:off x="7050464" y="3752502"/>
              <a:ext cx="134100" cy="1341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algn="ctr"/>
              <a:r>
                <a:rPr lang="en" sz="1600" dirty="0">
                  <a:solidFill>
                    <a:schemeClr val="dk2"/>
                  </a:solidFill>
                  <a:latin typeface="Lora"/>
                  <a:sym typeface="Lora"/>
                </a:rPr>
                <a:t>6</a:t>
              </a:r>
              <a:endParaRPr sz="1600" dirty="0">
                <a:solidFill>
                  <a:schemeClr val="dk2"/>
                </a:solidFill>
                <a:latin typeface="Lora"/>
                <a:sym typeface="Lora"/>
              </a:endParaRPr>
            </a:p>
          </p:txBody>
        </p:sp>
      </p:grpSp>
      <p:grpSp>
        <p:nvGrpSpPr>
          <p:cNvPr id="395" name="Google Shape;395;p40"/>
          <p:cNvGrpSpPr/>
          <p:nvPr/>
        </p:nvGrpSpPr>
        <p:grpSpPr>
          <a:xfrm>
            <a:off x="6562751" y="5064034"/>
            <a:ext cx="446325" cy="446325"/>
            <a:chOff x="4922067" y="3645628"/>
            <a:chExt cx="334744" cy="334744"/>
          </a:xfrm>
        </p:grpSpPr>
        <p:sp>
          <p:nvSpPr>
            <p:cNvPr id="396" name="Google Shape;396;p40"/>
            <p:cNvSpPr/>
            <p:nvPr/>
          </p:nvSpPr>
          <p:spPr>
            <a:xfrm rot="-2700000">
              <a:off x="4922067" y="3645628"/>
              <a:ext cx="334744" cy="334744"/>
            </a:xfrm>
            <a:prstGeom prst="teardrop">
              <a:avLst>
                <a:gd name="adj" fmla="val 100000"/>
              </a:avLst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Lora"/>
                <a:ea typeface="Lora"/>
                <a:cs typeface="Lora"/>
                <a:sym typeface="Lora"/>
              </a:endParaRPr>
            </a:p>
          </p:txBody>
        </p:sp>
        <p:sp>
          <p:nvSpPr>
            <p:cNvPr id="397" name="Google Shape;397;p40"/>
            <p:cNvSpPr/>
            <p:nvPr/>
          </p:nvSpPr>
          <p:spPr>
            <a:xfrm flipH="1">
              <a:off x="5022393" y="3752502"/>
              <a:ext cx="134100" cy="1341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algn="ctr"/>
              <a:r>
                <a:rPr lang="en" sz="1600" dirty="0">
                  <a:solidFill>
                    <a:schemeClr val="dk2"/>
                  </a:solidFill>
                  <a:latin typeface="Lora"/>
                  <a:sym typeface="Lora"/>
                </a:rPr>
                <a:t>4</a:t>
              </a:r>
              <a:endParaRPr sz="1600" dirty="0">
                <a:solidFill>
                  <a:schemeClr val="dk2"/>
                </a:solidFill>
                <a:latin typeface="Lora"/>
                <a:sym typeface="Lora"/>
              </a:endParaRPr>
            </a:p>
          </p:txBody>
        </p:sp>
      </p:grpSp>
      <p:grpSp>
        <p:nvGrpSpPr>
          <p:cNvPr id="398" name="Google Shape;398;p40"/>
          <p:cNvGrpSpPr/>
          <p:nvPr/>
        </p:nvGrpSpPr>
        <p:grpSpPr>
          <a:xfrm>
            <a:off x="3766219" y="4971600"/>
            <a:ext cx="631200" cy="631200"/>
            <a:chOff x="2824664" y="3576300"/>
            <a:chExt cx="473400" cy="473400"/>
          </a:xfrm>
        </p:grpSpPr>
        <p:sp>
          <p:nvSpPr>
            <p:cNvPr id="399" name="Google Shape;399;p40"/>
            <p:cNvSpPr/>
            <p:nvPr/>
          </p:nvSpPr>
          <p:spPr>
            <a:xfrm rot="-2700000">
              <a:off x="2893992" y="3645628"/>
              <a:ext cx="334744" cy="334744"/>
            </a:xfrm>
            <a:prstGeom prst="teardrop">
              <a:avLst>
                <a:gd name="adj" fmla="val 10000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Lora"/>
                <a:ea typeface="Lora"/>
                <a:cs typeface="Lora"/>
                <a:sym typeface="Lora"/>
              </a:endParaRPr>
            </a:p>
          </p:txBody>
        </p:sp>
        <p:sp>
          <p:nvSpPr>
            <p:cNvPr id="400" name="Google Shape;400;p40"/>
            <p:cNvSpPr/>
            <p:nvPr/>
          </p:nvSpPr>
          <p:spPr>
            <a:xfrm flipH="1">
              <a:off x="2994314" y="3752502"/>
              <a:ext cx="134100" cy="1341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algn="ctr"/>
              <a:r>
                <a:rPr lang="en" sz="1600" dirty="0">
                  <a:solidFill>
                    <a:schemeClr val="dk2"/>
                  </a:solidFill>
                  <a:latin typeface="Lora"/>
                  <a:sym typeface="Lora"/>
                </a:rPr>
                <a:t>2</a:t>
              </a:r>
              <a:endParaRPr sz="1600" dirty="0">
                <a:solidFill>
                  <a:schemeClr val="dk2"/>
                </a:solidFill>
                <a:latin typeface="Lora"/>
                <a:sym typeface="Lora"/>
              </a:endParaRPr>
            </a:p>
          </p:txBody>
        </p:sp>
      </p:grpSp>
      <p:sp>
        <p:nvSpPr>
          <p:cNvPr id="401" name="Google Shape;401;p40"/>
          <p:cNvSpPr txBox="1"/>
          <p:nvPr/>
        </p:nvSpPr>
        <p:spPr>
          <a:xfrm>
            <a:off x="848140" y="1757919"/>
            <a:ext cx="3737112" cy="71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algn="ctr"/>
            <a:r>
              <a:rPr lang="en-US" sz="2000" b="1" dirty="0">
                <a:solidFill>
                  <a:srgbClr val="7030A0"/>
                </a:solidFill>
                <a:latin typeface="Book Antiqua" panose="02040602050305030304" pitchFamily="18" charset="0"/>
                <a:ea typeface="Lora"/>
                <a:cs typeface="Lora"/>
                <a:sym typeface="Lora"/>
              </a:rPr>
              <a:t> Quality improvement methodologies Overview</a:t>
            </a:r>
            <a:endParaRPr sz="2000" b="1" dirty="0">
              <a:solidFill>
                <a:srgbClr val="7030A0"/>
              </a:solidFill>
              <a:latin typeface="Book Antiqua" panose="02040602050305030304" pitchFamily="18" charset="0"/>
              <a:ea typeface="Lora"/>
              <a:cs typeface="Lora"/>
              <a:sym typeface="Lora"/>
            </a:endParaRPr>
          </a:p>
        </p:txBody>
      </p:sp>
      <p:sp>
        <p:nvSpPr>
          <p:cNvPr id="402" name="Google Shape;402;p40"/>
          <p:cNvSpPr txBox="1"/>
          <p:nvPr/>
        </p:nvSpPr>
        <p:spPr>
          <a:xfrm>
            <a:off x="4714974" y="1731415"/>
            <a:ext cx="1715200" cy="71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Book Antiqua" panose="02040602050305030304" pitchFamily="18" charset="0"/>
                <a:sym typeface="Lora"/>
              </a:rPr>
              <a:t>Common planning tools</a:t>
            </a:r>
            <a:endParaRPr sz="2000" b="1" dirty="0">
              <a:solidFill>
                <a:srgbClr val="FF0000"/>
              </a:solidFill>
              <a:latin typeface="Book Antiqua" panose="02040602050305030304" pitchFamily="18" charset="0"/>
              <a:sym typeface="Lora"/>
            </a:endParaRPr>
          </a:p>
        </p:txBody>
      </p:sp>
      <p:sp>
        <p:nvSpPr>
          <p:cNvPr id="403" name="Google Shape;403;p40"/>
          <p:cNvSpPr txBox="1"/>
          <p:nvPr/>
        </p:nvSpPr>
        <p:spPr>
          <a:xfrm>
            <a:off x="6956464" y="1744667"/>
            <a:ext cx="2333309" cy="71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algn="ctr"/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latin typeface="Book Antiqua" panose="02040602050305030304" pitchFamily="18" charset="0"/>
                <a:sym typeface="Lora"/>
              </a:rPr>
              <a:t>Six-Sigma methodology</a:t>
            </a:r>
            <a:endParaRPr sz="2000" b="1" dirty="0">
              <a:solidFill>
                <a:schemeClr val="accent2">
                  <a:lumMod val="75000"/>
                </a:schemeClr>
              </a:solidFill>
              <a:latin typeface="Book Antiqua" panose="02040602050305030304" pitchFamily="18" charset="0"/>
              <a:sym typeface="Lora"/>
            </a:endParaRPr>
          </a:p>
        </p:txBody>
      </p:sp>
      <p:sp>
        <p:nvSpPr>
          <p:cNvPr id="404" name="Google Shape;404;p40"/>
          <p:cNvSpPr txBox="1"/>
          <p:nvPr/>
        </p:nvSpPr>
        <p:spPr>
          <a:xfrm>
            <a:off x="3224233" y="5621333"/>
            <a:ext cx="1715200" cy="71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algn="ctr"/>
            <a:r>
              <a:rPr lang="en-US" sz="2000" b="1" dirty="0">
                <a:solidFill>
                  <a:srgbClr val="C00000"/>
                </a:solidFill>
                <a:latin typeface="Book Antiqua" panose="02040602050305030304" pitchFamily="18" charset="0"/>
                <a:sym typeface="Lora"/>
              </a:rPr>
              <a:t>Planning phase orientation</a:t>
            </a:r>
            <a:endParaRPr sz="2000" b="1" dirty="0">
              <a:solidFill>
                <a:srgbClr val="C00000"/>
              </a:solidFill>
              <a:latin typeface="Book Antiqua" panose="02040602050305030304" pitchFamily="18" charset="0"/>
              <a:sym typeface="Lora"/>
            </a:endParaRPr>
          </a:p>
        </p:txBody>
      </p:sp>
      <p:sp>
        <p:nvSpPr>
          <p:cNvPr id="405" name="Google Shape;405;p40"/>
          <p:cNvSpPr txBox="1"/>
          <p:nvPr/>
        </p:nvSpPr>
        <p:spPr>
          <a:xfrm>
            <a:off x="5862078" y="5621333"/>
            <a:ext cx="1903695" cy="71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algn="ctr"/>
            <a:r>
              <a:rPr lang="en-US" sz="2400" b="1" dirty="0">
                <a:solidFill>
                  <a:srgbClr val="00B050"/>
                </a:solidFill>
                <a:latin typeface="Book Antiqua" panose="02040602050305030304" pitchFamily="18" charset="0"/>
                <a:sym typeface="Lora"/>
              </a:rPr>
              <a:t>PDCA cycle</a:t>
            </a:r>
            <a:endParaRPr sz="2400" b="1" dirty="0">
              <a:solidFill>
                <a:srgbClr val="00B050"/>
              </a:solidFill>
              <a:latin typeface="Book Antiqua" panose="02040602050305030304" pitchFamily="18" charset="0"/>
              <a:sym typeface="Lora"/>
            </a:endParaRPr>
          </a:p>
        </p:txBody>
      </p:sp>
      <p:sp>
        <p:nvSpPr>
          <p:cNvPr id="406" name="Google Shape;406;p40"/>
          <p:cNvSpPr txBox="1"/>
          <p:nvPr/>
        </p:nvSpPr>
        <p:spPr>
          <a:xfrm>
            <a:off x="8155368" y="5515315"/>
            <a:ext cx="2777675" cy="71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algn="ctr"/>
            <a:r>
              <a:rPr lang="en-US" sz="2400" b="1" dirty="0">
                <a:solidFill>
                  <a:srgbClr val="00B0F0"/>
                </a:solidFill>
                <a:latin typeface="Book Antiqua" panose="02040602050305030304" pitchFamily="18" charset="0"/>
                <a:sym typeface="Lora"/>
              </a:rPr>
              <a:t>Accreditation overview</a:t>
            </a:r>
            <a:endParaRPr sz="2400" b="1" dirty="0">
              <a:solidFill>
                <a:srgbClr val="00B0F0"/>
              </a:solidFill>
              <a:latin typeface="Book Antiqua" panose="02040602050305030304" pitchFamily="18" charset="0"/>
              <a:sym typeface="Lora"/>
            </a:endParaRP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65407DD0-7670-4520-9997-66B02F5F47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19718" y="5440438"/>
            <a:ext cx="1231499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4560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7902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8" y="693965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Intended Objectives</a:t>
            </a:r>
            <a:endParaRPr lang="en-US" sz="36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4" y="84402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23756" y="875097"/>
            <a:ext cx="1177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8" y="112828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05094" y="2187797"/>
            <a:ext cx="1059180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3200" dirty="0" smtClean="0">
                <a:latin typeface="Alexandria"/>
              </a:rPr>
              <a:t>Define </a:t>
            </a:r>
            <a:r>
              <a:rPr lang="en-US" altLang="en-US" sz="3200" dirty="0">
                <a:latin typeface="Alexandria"/>
              </a:rPr>
              <a:t>the purpose and structure of JCI accreditation.</a:t>
            </a:r>
          </a:p>
          <a:p>
            <a:pPr marL="514350" indent="-5143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3200" dirty="0">
                <a:latin typeface="Alexandria"/>
              </a:rPr>
              <a:t>List key benefits of JCI for healthcare facilities.</a:t>
            </a:r>
          </a:p>
          <a:p>
            <a:pPr marL="514350" indent="-5143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3200" dirty="0">
                <a:latin typeface="Alexandria"/>
              </a:rPr>
              <a:t>Recognize main components of JCI standards.</a:t>
            </a:r>
          </a:p>
          <a:p>
            <a:pPr marL="514350" indent="-5143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3200" dirty="0">
                <a:latin typeface="Alexandria"/>
              </a:rPr>
              <a:t>Relate standards to patient care and safety.</a:t>
            </a:r>
          </a:p>
          <a:p>
            <a:pPr marL="514350" indent="-5143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3200" dirty="0">
                <a:latin typeface="Alexandria"/>
              </a:rPr>
              <a:t>Understand leadership and ethics in accreditation</a:t>
            </a:r>
            <a:r>
              <a:rPr lang="en-US" altLang="en-US" sz="3200" dirty="0" smtClean="0">
                <a:latin typeface="Alexandria"/>
              </a:rPr>
              <a:t>.</a:t>
            </a:r>
            <a:endParaRPr lang="en-US" altLang="en-US" sz="32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456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7902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8" y="693965"/>
            <a:ext cx="56896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rgbClr val="F58221"/>
                </a:solidFill>
                <a:latin typeface="Alexandria" charset="0"/>
                <a:cs typeface="Alexandria" charset="0"/>
              </a:rPr>
              <a:t>Overview </a:t>
            </a:r>
            <a:endParaRPr lang="en-US" sz="44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4" y="84402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23756" y="875097"/>
            <a:ext cx="1177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8" y="112828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99355" y="1864086"/>
            <a:ext cx="11003280" cy="4433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latin typeface="Alexandria"/>
              </a:rPr>
              <a:t>JCI: </a:t>
            </a:r>
            <a:r>
              <a:rPr lang="en-US" sz="3200" dirty="0">
                <a:latin typeface="Alexandria"/>
              </a:rPr>
              <a:t>Joint Commission International – a global leader in healthcare accreditation.</a:t>
            </a:r>
          </a:p>
          <a:p>
            <a:pPr marL="457200" lvl="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latin typeface="Alexandria"/>
              </a:rPr>
              <a:t>Aim: </a:t>
            </a:r>
            <a:r>
              <a:rPr lang="en-US" sz="3200" dirty="0">
                <a:latin typeface="Alexandria"/>
              </a:rPr>
              <a:t>Improve patient safety and quality of care worldwide.</a:t>
            </a:r>
          </a:p>
          <a:p>
            <a:pPr marL="457200" lvl="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latin typeface="Alexandria"/>
              </a:rPr>
              <a:t>Manual: </a:t>
            </a:r>
            <a:r>
              <a:rPr lang="en-US" sz="3200" dirty="0">
                <a:latin typeface="Alexandria"/>
              </a:rPr>
              <a:t>Structured into chapters covering care functions, eligibility, and accreditation processes.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364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7902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8" y="274932"/>
            <a:ext cx="56896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F58221"/>
                </a:solidFill>
                <a:latin typeface="Alexandria" charset="0"/>
                <a:cs typeface="Alexandria" charset="0"/>
              </a:rPr>
              <a:t>Value </a:t>
            </a:r>
            <a:r>
              <a:rPr lang="en-US" sz="36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of JCI </a:t>
            </a:r>
            <a:r>
              <a:rPr lang="en-US" sz="3600" b="1" dirty="0" smtClean="0">
                <a:solidFill>
                  <a:srgbClr val="F58221"/>
                </a:solidFill>
                <a:latin typeface="Alexandria" charset="0"/>
                <a:cs typeface="Alexandria" charset="0"/>
              </a:rPr>
              <a:t>Accreditation</a:t>
            </a:r>
            <a:endParaRPr lang="en-US" sz="36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4" y="84402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23756" y="875097"/>
            <a:ext cx="1177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8" y="112828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50197" y="2041097"/>
            <a:ext cx="1090159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 smtClean="0">
                <a:latin typeface="Alexandria"/>
              </a:rPr>
              <a:t>Recognized </a:t>
            </a:r>
            <a:r>
              <a:rPr lang="en-US" sz="2800" dirty="0">
                <a:latin typeface="Alexandria"/>
              </a:rPr>
              <a:t>Gold Seal of Approval®.</a:t>
            </a:r>
          </a:p>
          <a:p>
            <a:pPr marL="457200" lvl="0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Boosts hospital’s competitive edge and credibility.</a:t>
            </a:r>
          </a:p>
          <a:p>
            <a:pPr marL="457200" lvl="0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Required by many insurers and agencies.</a:t>
            </a:r>
          </a:p>
          <a:p>
            <a:pPr marL="457200" lvl="0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Drives performance improvement and high reliability.</a:t>
            </a:r>
          </a:p>
          <a:p>
            <a:pPr marL="457200" lvl="0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Enhances staff education and leadership in safety.</a:t>
            </a:r>
          </a:p>
          <a:p>
            <a:pPr marL="457200" lvl="0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Provides expert support and continuous learning</a:t>
            </a:r>
            <a:r>
              <a:rPr lang="en-US" sz="2800" dirty="0" smtClean="0">
                <a:latin typeface="Alexandria"/>
              </a:rPr>
              <a:t>.</a:t>
            </a:r>
            <a:endParaRPr lang="en-US" sz="28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3905" y="2544082"/>
            <a:ext cx="2143125" cy="2964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575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7902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7" y="376432"/>
            <a:ext cx="56896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F58221"/>
                </a:solidFill>
                <a:latin typeface="Alexandria" charset="0"/>
                <a:cs typeface="Alexandria" charset="0"/>
              </a:rPr>
              <a:t>Standards </a:t>
            </a:r>
            <a:r>
              <a:rPr lang="en-US" sz="36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Development </a:t>
            </a:r>
            <a:r>
              <a:rPr lang="en-US" sz="3600" b="1" dirty="0" smtClean="0">
                <a:solidFill>
                  <a:srgbClr val="F58221"/>
                </a:solidFill>
                <a:latin typeface="Alexandria" charset="0"/>
                <a:cs typeface="Alexandria" charset="0"/>
              </a:rPr>
              <a:t>Process</a:t>
            </a:r>
            <a:endParaRPr lang="en-US" sz="36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4" y="84402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23756" y="875097"/>
            <a:ext cx="1177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8" y="112828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50196" y="2149829"/>
            <a:ext cx="10901595" cy="38904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 smtClean="0">
                <a:latin typeface="Alexandria"/>
              </a:rPr>
              <a:t>Involves </a:t>
            </a:r>
            <a:r>
              <a:rPr lang="en-US" sz="2800" dirty="0">
                <a:latin typeface="Alexandria"/>
              </a:rPr>
              <a:t>focus groups, literature reviews, expert input.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Guided by global trends and evidence-based practices.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Reviewed by Technical Advisory Panel.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Public feedback via online field review.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Revisions based on feedback, legal/regulatory needs, and evolving practices</a:t>
            </a:r>
            <a:r>
              <a:rPr lang="en-US" sz="2800" dirty="0" smtClean="0">
                <a:latin typeface="Alexandria"/>
              </a:rPr>
              <a:t>.</a:t>
            </a:r>
            <a:endParaRPr lang="en-US" sz="28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400" y="2149829"/>
            <a:ext cx="1608629" cy="2462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2482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7902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6" y="438183"/>
            <a:ext cx="56896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58221"/>
                </a:solidFill>
                <a:latin typeface="Alexandria" charset="0"/>
                <a:cs typeface="Alexandria" charset="0"/>
              </a:rPr>
              <a:t>Organization </a:t>
            </a:r>
            <a:r>
              <a:rPr lang="en-US" sz="32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of </a:t>
            </a:r>
            <a:r>
              <a:rPr lang="en-US" sz="3200" b="1" dirty="0" smtClean="0">
                <a:solidFill>
                  <a:srgbClr val="F58221"/>
                </a:solidFill>
                <a:latin typeface="Alexandria" charset="0"/>
                <a:cs typeface="Alexandria" charset="0"/>
              </a:rPr>
              <a:t>the Hospital Accreditation Manual</a:t>
            </a:r>
            <a:endParaRPr lang="en-US" sz="32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4" y="84402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23756" y="875097"/>
            <a:ext cx="1177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8" y="112828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50195" y="1896638"/>
            <a:ext cx="10901595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 smtClean="0">
                <a:latin typeface="Alexandria"/>
              </a:rPr>
              <a:t>Section </a:t>
            </a:r>
            <a:r>
              <a:rPr lang="en-US" sz="2800" b="1" dirty="0">
                <a:latin typeface="Alexandria"/>
              </a:rPr>
              <a:t>I: </a:t>
            </a:r>
            <a:r>
              <a:rPr lang="en-US" sz="2800" dirty="0">
                <a:latin typeface="Alexandria"/>
              </a:rPr>
              <a:t>Accreditation Participation Requirements (APRs</a:t>
            </a:r>
            <a:r>
              <a:rPr lang="en-US" sz="2800" dirty="0" smtClean="0">
                <a:latin typeface="Alexandria"/>
              </a:rPr>
              <a:t>).</a:t>
            </a:r>
            <a:endParaRPr lang="en-US" sz="2800" dirty="0">
              <a:latin typeface="Alexandria"/>
            </a:endParaRPr>
          </a:p>
          <a:p>
            <a:pPr marL="457200" lvl="0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Section II: </a:t>
            </a:r>
            <a:r>
              <a:rPr lang="en-US" sz="2800" dirty="0">
                <a:latin typeface="Alexandria"/>
              </a:rPr>
              <a:t>Patient-Centered Standards.</a:t>
            </a:r>
          </a:p>
          <a:p>
            <a:pPr marL="457200" lvl="0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 smtClean="0">
                <a:latin typeface="Alexandria"/>
              </a:rPr>
              <a:t>Section III: </a:t>
            </a:r>
            <a:r>
              <a:rPr lang="en-US" sz="2800" dirty="0" smtClean="0">
                <a:latin typeface="Alexandria"/>
              </a:rPr>
              <a:t>Health </a:t>
            </a:r>
            <a:r>
              <a:rPr lang="en-US" sz="2800" dirty="0">
                <a:latin typeface="Alexandria"/>
              </a:rPr>
              <a:t>Care Organization Management </a:t>
            </a:r>
            <a:r>
              <a:rPr lang="en-US" sz="2800" dirty="0" smtClean="0">
                <a:latin typeface="Alexandria"/>
              </a:rPr>
              <a:t>Standards.</a:t>
            </a:r>
            <a:endParaRPr lang="en-US" sz="2800" dirty="0">
              <a:latin typeface="Alexandria"/>
            </a:endParaRPr>
          </a:p>
          <a:p>
            <a:pPr marL="457200" lvl="0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 smtClean="0">
                <a:latin typeface="Alexandria"/>
              </a:rPr>
              <a:t>Section IV: </a:t>
            </a:r>
            <a:r>
              <a:rPr lang="en-US" sz="2800" dirty="0" smtClean="0">
                <a:latin typeface="Alexandria"/>
              </a:rPr>
              <a:t>Global </a:t>
            </a:r>
            <a:r>
              <a:rPr lang="en-US" sz="2800" dirty="0">
                <a:latin typeface="Alexandria"/>
              </a:rPr>
              <a:t>Health Impact </a:t>
            </a:r>
            <a:r>
              <a:rPr lang="en-US" sz="2800" dirty="0" smtClean="0">
                <a:latin typeface="Alexandria"/>
              </a:rPr>
              <a:t>Standards.</a:t>
            </a:r>
            <a:endParaRPr lang="en-US" sz="2800" dirty="0">
              <a:latin typeface="Alexandria"/>
            </a:endParaRPr>
          </a:p>
          <a:p>
            <a:pPr marL="457200" lvl="0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 smtClean="0">
                <a:latin typeface="Alexandria"/>
              </a:rPr>
              <a:t>Section </a:t>
            </a:r>
            <a:r>
              <a:rPr lang="en-US" sz="2800" b="1" dirty="0">
                <a:latin typeface="Alexandria"/>
              </a:rPr>
              <a:t>V: </a:t>
            </a:r>
            <a:r>
              <a:rPr lang="en-US" sz="2800" dirty="0">
                <a:latin typeface="Alexandria"/>
              </a:rPr>
              <a:t>Academic </a:t>
            </a:r>
            <a:r>
              <a:rPr lang="en-US" sz="2800" dirty="0" smtClean="0">
                <a:latin typeface="Alexandria"/>
              </a:rPr>
              <a:t>Medical Center Standards.</a:t>
            </a:r>
            <a:endParaRPr lang="en-US" sz="2800" dirty="0">
              <a:latin typeface="Alexandria"/>
            </a:endParaRP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Appendices include: </a:t>
            </a:r>
            <a:r>
              <a:rPr lang="en-US" sz="2800" dirty="0">
                <a:latin typeface="Alexandria"/>
              </a:rPr>
              <a:t>Patient Safety Systems, Sentinel Event Policy, etc.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9792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7902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5" y="438183"/>
            <a:ext cx="56896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58221"/>
                </a:solidFill>
                <a:latin typeface="Alexandria" charset="0"/>
                <a:cs typeface="Alexandria" charset="0"/>
              </a:rPr>
              <a:t>Key </a:t>
            </a:r>
            <a:r>
              <a:rPr lang="en-US" sz="32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Elements in Each Standards </a:t>
            </a:r>
            <a:r>
              <a:rPr lang="en-US" sz="3200" b="1" dirty="0" smtClean="0">
                <a:solidFill>
                  <a:srgbClr val="F58221"/>
                </a:solidFill>
                <a:latin typeface="Alexandria" charset="0"/>
                <a:cs typeface="Alexandria" charset="0"/>
              </a:rPr>
              <a:t>Chapter</a:t>
            </a:r>
            <a:endParaRPr lang="en-US" sz="32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4" y="84402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23756" y="875097"/>
            <a:ext cx="1177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8" y="112828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50194" y="2452083"/>
            <a:ext cx="10901595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 smtClean="0">
                <a:latin typeface="Alexandria"/>
              </a:rPr>
              <a:t>Overview: </a:t>
            </a:r>
            <a:r>
              <a:rPr lang="en-US" sz="2800" dirty="0" smtClean="0">
                <a:latin typeface="Alexandria"/>
              </a:rPr>
              <a:t>purpose </a:t>
            </a:r>
            <a:r>
              <a:rPr lang="en-US" sz="2800" dirty="0">
                <a:latin typeface="Alexandria"/>
              </a:rPr>
              <a:t>of the </a:t>
            </a:r>
            <a:r>
              <a:rPr lang="en-US" sz="2800" dirty="0" smtClean="0">
                <a:latin typeface="Alexandria"/>
              </a:rPr>
              <a:t>chapter.</a:t>
            </a:r>
            <a:endParaRPr lang="en-US" sz="2800" dirty="0">
              <a:latin typeface="Alexandria"/>
            </a:endParaRPr>
          </a:p>
          <a:p>
            <a:pPr marL="457200" lvl="0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Standards </a:t>
            </a:r>
            <a:r>
              <a:rPr lang="en-US" sz="2800" b="1" dirty="0" smtClean="0">
                <a:latin typeface="Alexandria"/>
              </a:rPr>
              <a:t>List: </a:t>
            </a:r>
            <a:r>
              <a:rPr lang="en-US" sz="2800" dirty="0">
                <a:latin typeface="Alexandria"/>
              </a:rPr>
              <a:t>detailed </a:t>
            </a:r>
            <a:r>
              <a:rPr lang="en-US" sz="2800" dirty="0" smtClean="0">
                <a:latin typeface="Alexandria"/>
              </a:rPr>
              <a:t>structure.</a:t>
            </a:r>
            <a:endParaRPr lang="en-US" sz="2800" dirty="0">
              <a:latin typeface="Alexandria"/>
            </a:endParaRPr>
          </a:p>
          <a:p>
            <a:pPr marL="457200" lvl="0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 smtClean="0">
                <a:latin typeface="Alexandria"/>
              </a:rPr>
              <a:t>Intent: </a:t>
            </a:r>
            <a:r>
              <a:rPr lang="en-US" sz="2800" dirty="0" smtClean="0">
                <a:latin typeface="Alexandria"/>
              </a:rPr>
              <a:t>explains </a:t>
            </a:r>
            <a:r>
              <a:rPr lang="en-US" sz="2800" dirty="0">
                <a:latin typeface="Alexandria"/>
              </a:rPr>
              <a:t>rationale behind the </a:t>
            </a:r>
            <a:r>
              <a:rPr lang="en-US" sz="2800" dirty="0" smtClean="0">
                <a:latin typeface="Alexandria"/>
              </a:rPr>
              <a:t>standard.</a:t>
            </a:r>
            <a:endParaRPr lang="en-US" sz="2800" dirty="0">
              <a:latin typeface="Alexandria"/>
            </a:endParaRPr>
          </a:p>
          <a:p>
            <a:pPr marL="457200" lvl="0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Measurable Elements (MEs</a:t>
            </a:r>
            <a:r>
              <a:rPr lang="en-US" sz="2800" b="1" dirty="0" smtClean="0">
                <a:latin typeface="Alexandria"/>
              </a:rPr>
              <a:t>): </a:t>
            </a:r>
            <a:r>
              <a:rPr lang="en-US" sz="2800" dirty="0" smtClean="0">
                <a:latin typeface="Alexandria"/>
              </a:rPr>
              <a:t>scoring </a:t>
            </a:r>
            <a:r>
              <a:rPr lang="en-US" sz="2800" dirty="0">
                <a:latin typeface="Alexandria"/>
              </a:rPr>
              <a:t>criteria for </a:t>
            </a:r>
            <a:r>
              <a:rPr lang="en-US" sz="2800" dirty="0" smtClean="0">
                <a:latin typeface="Alexandria"/>
              </a:rPr>
              <a:t>compliance.</a:t>
            </a:r>
            <a:endParaRPr lang="en-US" sz="2800" dirty="0">
              <a:latin typeface="Alexandria"/>
            </a:endParaRPr>
          </a:p>
          <a:p>
            <a:pPr marL="457200" lvl="0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Examples &amp; </a:t>
            </a:r>
            <a:r>
              <a:rPr lang="en-US" sz="2800" b="1" dirty="0" smtClean="0">
                <a:latin typeface="Alexandria"/>
              </a:rPr>
              <a:t>Notes: </a:t>
            </a:r>
            <a:r>
              <a:rPr lang="en-US" sz="2800" dirty="0" smtClean="0">
                <a:latin typeface="Alexandria"/>
              </a:rPr>
              <a:t>help </a:t>
            </a:r>
            <a:r>
              <a:rPr lang="en-US" sz="2800" dirty="0">
                <a:latin typeface="Alexandria"/>
              </a:rPr>
              <a:t>clarify </a:t>
            </a:r>
            <a:r>
              <a:rPr lang="en-US" sz="2800" dirty="0" smtClean="0">
                <a:latin typeface="Alexandria"/>
              </a:rPr>
              <a:t>expectations</a:t>
            </a:r>
            <a:endParaRPr lang="en-US" sz="28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8664" y="1896638"/>
            <a:ext cx="2143125" cy="2370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281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7902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6" y="438183"/>
            <a:ext cx="56896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58221"/>
                </a:solidFill>
                <a:latin typeface="Alexandria" charset="0"/>
                <a:cs typeface="Alexandria" charset="0"/>
              </a:rPr>
              <a:t>Documentation Requirements</a:t>
            </a:r>
            <a:endParaRPr lang="en-US" sz="32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4" y="84402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23756" y="875097"/>
            <a:ext cx="1177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8" y="112828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34956" y="2557129"/>
            <a:ext cx="1113207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3200" dirty="0" smtClean="0">
                <a:latin typeface="Alexandria"/>
              </a:rPr>
              <a:t>Marked </a:t>
            </a:r>
            <a:r>
              <a:rPr lang="en-US" sz="3200" dirty="0">
                <a:latin typeface="Alexandria"/>
              </a:rPr>
              <a:t>with icon </a:t>
            </a:r>
            <a:r>
              <a:rPr lang="en-US" sz="3200" b="1" dirty="0">
                <a:latin typeface="Alexandria"/>
              </a:rPr>
              <a:t>D</a:t>
            </a:r>
            <a:r>
              <a:rPr lang="en-US" sz="3200" dirty="0">
                <a:latin typeface="Alexandria"/>
              </a:rPr>
              <a:t> when required.</a:t>
            </a:r>
          </a:p>
          <a:p>
            <a:pPr marL="457200" lvl="0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3200" dirty="0">
                <a:latin typeface="Alexandria"/>
              </a:rPr>
              <a:t>Focus on implementation, not just paperwork.</a:t>
            </a:r>
          </a:p>
          <a:p>
            <a:pPr marL="457200" lvl="0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3200" dirty="0">
                <a:latin typeface="Alexandria"/>
              </a:rPr>
              <a:t>Documents may include </a:t>
            </a:r>
            <a:r>
              <a:rPr lang="en-US" sz="3200" b="1" dirty="0">
                <a:latin typeface="Alexandria"/>
              </a:rPr>
              <a:t>policies</a:t>
            </a:r>
            <a:r>
              <a:rPr lang="en-US" sz="3200" dirty="0">
                <a:latin typeface="Alexandria"/>
              </a:rPr>
              <a:t>, </a:t>
            </a:r>
            <a:r>
              <a:rPr lang="en-US" sz="3200" b="1" dirty="0">
                <a:latin typeface="Alexandria"/>
              </a:rPr>
              <a:t>reports</a:t>
            </a:r>
            <a:r>
              <a:rPr lang="en-US" sz="3200" dirty="0">
                <a:latin typeface="Alexandria"/>
              </a:rPr>
              <a:t>, </a:t>
            </a:r>
            <a:r>
              <a:rPr lang="en-US" sz="3200" b="1" dirty="0">
                <a:latin typeface="Alexandria"/>
              </a:rPr>
              <a:t>licenses</a:t>
            </a:r>
            <a:r>
              <a:rPr lang="en-US" sz="3200" dirty="0">
                <a:latin typeface="Alexandria"/>
              </a:rPr>
              <a:t>, etc.</a:t>
            </a:r>
          </a:p>
          <a:p>
            <a:pPr marL="457200" lvl="0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3200" dirty="0">
                <a:latin typeface="Alexandria"/>
              </a:rPr>
              <a:t>Can be electronic or paper-based</a:t>
            </a:r>
            <a:r>
              <a:rPr lang="en-US" sz="3200" dirty="0" smtClean="0">
                <a:latin typeface="Alexandria"/>
              </a:rPr>
              <a:t>.</a:t>
            </a:r>
            <a:endParaRPr lang="en-US" sz="32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4176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hought Bubble: Cloud 6">
            <a:extLst>
              <a:ext uri="{FF2B5EF4-FFF2-40B4-BE49-F238E27FC236}">
                <a16:creationId xmlns:a16="http://schemas.microsoft.com/office/drawing/2014/main" id="{63F82DF9-CE65-4105-8F45-C5ABD30CE335}"/>
              </a:ext>
            </a:extLst>
          </p:cNvPr>
          <p:cNvSpPr/>
          <p:nvPr/>
        </p:nvSpPr>
        <p:spPr>
          <a:xfrm>
            <a:off x="198120" y="1201227"/>
            <a:ext cx="7741920" cy="5338947"/>
          </a:xfrm>
          <a:prstGeom prst="cloudCallout">
            <a:avLst>
              <a:gd name="adj1" fmla="val 60326"/>
              <a:gd name="adj2" fmla="val 8514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lvl="0" algn="ctr">
              <a:lnSpc>
                <a:spcPct val="150000"/>
              </a:lnSpc>
            </a:pPr>
            <a:r>
              <a:rPr lang="en-US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58221"/>
                </a:solidFill>
                <a:latin typeface="Alexandria"/>
              </a:rPr>
              <a:t>Section I</a:t>
            </a:r>
          </a:p>
          <a:p>
            <a:pPr algn="ctr">
              <a:lnSpc>
                <a:spcPct val="150000"/>
              </a:lnSpc>
            </a:pPr>
            <a:r>
              <a:rPr lang="en-US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203E5F"/>
                </a:solidFill>
                <a:latin typeface="Alexandria"/>
              </a:rPr>
              <a:t>Accreditation </a:t>
            </a:r>
            <a:r>
              <a:rPr 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203E5F"/>
                </a:solidFill>
                <a:latin typeface="Alexandria"/>
              </a:rPr>
              <a:t>Participation Requirements (APRs) </a:t>
            </a:r>
            <a:endParaRPr lang="ar-EG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203E5F"/>
              </a:solidFill>
              <a:latin typeface="Alexandria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5400" y="1489099"/>
            <a:ext cx="3068591" cy="47632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78299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7902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9" y="528296"/>
            <a:ext cx="56896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/>
            </a:pPr>
            <a:r>
              <a:rPr lang="en-US" sz="2800" b="1" dirty="0" smtClean="0">
                <a:solidFill>
                  <a:srgbClr val="F58221"/>
                </a:solidFill>
                <a:latin typeface="Alexandria" charset="0"/>
                <a:cs typeface="Alexandria" charset="0"/>
              </a:rPr>
              <a:t>Accreditation </a:t>
            </a:r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Participation Requirements (APR) </a:t>
            </a:r>
            <a:endParaRPr lang="ar-EG" sz="28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23273" y="2000139"/>
            <a:ext cx="1075544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lexandria"/>
              </a:rPr>
              <a:t>Submit accurate information to JCI and report changes (e.g., services, leadership).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lexandria"/>
              </a:rPr>
              <a:t>Grant JCI surveys and access to external evaluation reports.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lexandria"/>
              </a:rPr>
              <a:t>Use quality measures for continuous improvement.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lexandria"/>
              </a:rPr>
              <a:t>Only accredited hospitals can display the Gold Seal.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lexandria"/>
              </a:rPr>
              <a:t>Protect staff reporting safety concerns from retaliation and notify the public on how to report concerns.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lexandria"/>
              </a:rPr>
              <a:t>Ensure no "Immediate Threat to Health or Safety" exists.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708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hought Bubble: Cloud 6">
            <a:extLst>
              <a:ext uri="{FF2B5EF4-FFF2-40B4-BE49-F238E27FC236}">
                <a16:creationId xmlns:a16="http://schemas.microsoft.com/office/drawing/2014/main" id="{63F82DF9-CE65-4105-8F45-C5ABD30CE335}"/>
              </a:ext>
            </a:extLst>
          </p:cNvPr>
          <p:cNvSpPr/>
          <p:nvPr/>
        </p:nvSpPr>
        <p:spPr>
          <a:xfrm>
            <a:off x="198120" y="1201227"/>
            <a:ext cx="7741920" cy="5338947"/>
          </a:xfrm>
          <a:prstGeom prst="cloudCallout">
            <a:avLst>
              <a:gd name="adj1" fmla="val 60326"/>
              <a:gd name="adj2" fmla="val 8514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lvl="0" algn="ctr">
              <a:lnSpc>
                <a:spcPct val="150000"/>
              </a:lnSpc>
            </a:pPr>
            <a:r>
              <a:rPr lang="en-US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58221"/>
                </a:solidFill>
                <a:latin typeface="Alexandria"/>
              </a:rPr>
              <a:t>Section II</a:t>
            </a:r>
          </a:p>
          <a:p>
            <a:pPr algn="ctr">
              <a:lnSpc>
                <a:spcPct val="150000"/>
              </a:lnSpc>
            </a:pPr>
            <a:r>
              <a:rPr lang="en-US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203E5F"/>
                </a:solidFill>
                <a:latin typeface="Alexandria"/>
              </a:rPr>
              <a:t>Patient-Centered </a:t>
            </a:r>
            <a:r>
              <a:rPr 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203E5F"/>
                </a:solidFill>
                <a:latin typeface="Alexandria"/>
              </a:rPr>
              <a:t>Standards</a:t>
            </a:r>
            <a:endParaRPr lang="ar-EG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203E5F"/>
              </a:solidFill>
              <a:latin typeface="Alexandria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5400" y="1489099"/>
            <a:ext cx="3068591" cy="47632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97867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7902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9" y="528296"/>
            <a:ext cx="56896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/>
            </a:pPr>
            <a:r>
              <a:rPr lang="en-US" sz="2800" b="1" dirty="0" smtClean="0">
                <a:solidFill>
                  <a:srgbClr val="203E5F"/>
                </a:solidFill>
                <a:latin typeface="Alexandria" charset="0"/>
                <a:cs typeface="Alexandria" charset="0"/>
              </a:rPr>
              <a:t>Access </a:t>
            </a:r>
            <a:r>
              <a:rPr lang="en-US" sz="28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to Care and Continuity of Care (ACC) </a:t>
            </a:r>
            <a:endParaRPr lang="ar-EG" sz="2800" b="1" dirty="0">
              <a:solidFill>
                <a:srgbClr val="203E5F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23273" y="2141974"/>
            <a:ext cx="10755445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 smtClean="0">
                <a:solidFill>
                  <a:srgbClr val="F58221"/>
                </a:solidFill>
                <a:latin typeface="Alexandria"/>
              </a:rPr>
              <a:t>Overview :  </a:t>
            </a:r>
            <a:endParaRPr lang="en-US" sz="2400" b="1" dirty="0">
              <a:solidFill>
                <a:srgbClr val="F58221"/>
              </a:solidFill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lexandria"/>
              </a:rPr>
              <a:t>Focuses </a:t>
            </a:r>
            <a:r>
              <a:rPr lang="en-US" sz="2400" dirty="0">
                <a:latin typeface="Alexandria"/>
              </a:rPr>
              <a:t>on matching patient needs with services and ensuring smooth transitions. 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Key </a:t>
            </a:r>
            <a:r>
              <a:rPr lang="en-US" sz="2400" b="1" dirty="0" smtClean="0">
                <a:solidFill>
                  <a:srgbClr val="F58221"/>
                </a:solidFill>
                <a:latin typeface="Alexandria"/>
              </a:rPr>
              <a:t>Standards</a:t>
            </a:r>
            <a:r>
              <a:rPr lang="en-US" sz="2400" b="1" dirty="0">
                <a:solidFill>
                  <a:srgbClr val="F58221"/>
                </a:solidFill>
                <a:latin typeface="Alexandria"/>
              </a:rPr>
              <a:t> </a:t>
            </a:r>
            <a:r>
              <a:rPr lang="en-US" sz="2400" b="1" dirty="0" smtClean="0">
                <a:solidFill>
                  <a:srgbClr val="F58221"/>
                </a:solidFill>
                <a:latin typeface="Alexandria"/>
              </a:rPr>
              <a:t>:  </a:t>
            </a:r>
            <a:endParaRPr lang="en-US" sz="2400" b="1" dirty="0">
              <a:solidFill>
                <a:srgbClr val="F58221"/>
              </a:solidFill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 smtClean="0">
                <a:latin typeface="Alexandria"/>
              </a:rPr>
              <a:t>Admission: </a:t>
            </a:r>
            <a:r>
              <a:rPr lang="en-US" sz="2000" dirty="0">
                <a:latin typeface="Alexandria"/>
              </a:rPr>
              <a:t>Prioritize urgent cases; inform patients of delays.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 smtClean="0">
                <a:latin typeface="Alexandria"/>
              </a:rPr>
              <a:t>Patient Flow: </a:t>
            </a:r>
            <a:r>
              <a:rPr lang="en-US" sz="2000" dirty="0">
                <a:latin typeface="Alexandria"/>
              </a:rPr>
              <a:t>Educate patients/families on care plans and costs at admission.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 smtClean="0">
                <a:latin typeface="Alexandria"/>
              </a:rPr>
              <a:t>Discharge/Transfer: </a:t>
            </a:r>
            <a:r>
              <a:rPr lang="en-US" sz="2000" dirty="0">
                <a:latin typeface="Alexandria"/>
              </a:rPr>
              <a:t>Plan for continuing care; provide summaries for transfers.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 smtClean="0">
                <a:latin typeface="Alexandria"/>
              </a:rPr>
              <a:t>Transportation: </a:t>
            </a:r>
            <a:r>
              <a:rPr lang="en-US" sz="2000" dirty="0">
                <a:latin typeface="Alexandria"/>
              </a:rPr>
              <a:t>Ensure safe, compliant transport services. 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4668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7902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8" y="441178"/>
            <a:ext cx="56896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2"/>
            </a:pPr>
            <a:r>
              <a:rPr lang="en-US" sz="3200" b="1" dirty="0" smtClean="0">
                <a:solidFill>
                  <a:srgbClr val="203E5F"/>
                </a:solidFill>
                <a:latin typeface="Alexandria" charset="0"/>
                <a:cs typeface="Alexandria" charset="0"/>
              </a:rPr>
              <a:t>Assessment </a:t>
            </a:r>
            <a:r>
              <a:rPr lang="en-US" sz="32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of Patients (AOP)</a:t>
            </a:r>
            <a:endParaRPr lang="ar-EG" sz="3200" b="1" dirty="0">
              <a:solidFill>
                <a:srgbClr val="203E5F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23273" y="2141974"/>
            <a:ext cx="10755445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 smtClean="0">
                <a:solidFill>
                  <a:srgbClr val="F58221"/>
                </a:solidFill>
                <a:latin typeface="Alexandria"/>
              </a:rPr>
              <a:t>Overview :  </a:t>
            </a:r>
            <a:endParaRPr lang="en-US" sz="2400" b="1" dirty="0">
              <a:solidFill>
                <a:srgbClr val="F58221"/>
              </a:solidFill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lexandria"/>
              </a:rPr>
              <a:t>Identifies </a:t>
            </a:r>
            <a:r>
              <a:rPr lang="en-US" sz="2400" dirty="0">
                <a:latin typeface="Alexandria"/>
              </a:rPr>
              <a:t>patient needs through history, physical, and ongoing reassessment.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Key </a:t>
            </a:r>
            <a:r>
              <a:rPr lang="en-US" sz="2400" b="1" dirty="0" smtClean="0">
                <a:solidFill>
                  <a:srgbClr val="F58221"/>
                </a:solidFill>
                <a:latin typeface="Alexandria"/>
              </a:rPr>
              <a:t>Standards</a:t>
            </a:r>
            <a:r>
              <a:rPr lang="en-US" sz="2400" b="1" dirty="0">
                <a:solidFill>
                  <a:srgbClr val="F58221"/>
                </a:solidFill>
                <a:latin typeface="Alexandria"/>
              </a:rPr>
              <a:t> </a:t>
            </a:r>
            <a:r>
              <a:rPr lang="en-US" sz="2400" b="1" dirty="0" smtClean="0">
                <a:solidFill>
                  <a:srgbClr val="F58221"/>
                </a:solidFill>
                <a:latin typeface="Alexandria"/>
              </a:rPr>
              <a:t>:  </a:t>
            </a:r>
            <a:endParaRPr lang="en-US" sz="2400" b="1" dirty="0">
              <a:solidFill>
                <a:srgbClr val="F58221"/>
              </a:solidFill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 smtClean="0">
                <a:latin typeface="Alexandria"/>
              </a:rPr>
              <a:t>Initial Assessment: </a:t>
            </a:r>
            <a:r>
              <a:rPr lang="en-US" sz="2000" dirty="0">
                <a:latin typeface="Alexandria"/>
              </a:rPr>
              <a:t>Includes physical, psychological, social, and pain screening.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 smtClean="0">
                <a:latin typeface="Alexandria"/>
              </a:rPr>
              <a:t>Falls Prevention: </a:t>
            </a:r>
            <a:r>
              <a:rPr lang="en-US" sz="2000" dirty="0">
                <a:latin typeface="Alexandria"/>
              </a:rPr>
              <a:t>Implement processes to reduce fall risks.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 smtClean="0">
                <a:latin typeface="Alexandria"/>
              </a:rPr>
              <a:t>Lab/Imaging Services: </a:t>
            </a:r>
            <a:r>
              <a:rPr lang="en-US" sz="2000" dirty="0">
                <a:latin typeface="Alexandria"/>
              </a:rPr>
              <a:t>Ensure quality, timely results, and equipment safety.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 smtClean="0">
                <a:latin typeface="Alexandria"/>
              </a:rPr>
              <a:t>Blood Transfusion: </a:t>
            </a:r>
            <a:r>
              <a:rPr lang="en-US" sz="2000" dirty="0">
                <a:latin typeface="Alexandria"/>
              </a:rPr>
              <a:t>Follow guidelines for safe handling and administration.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0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6484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277817" y="1685495"/>
            <a:ext cx="11706174" cy="50634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86097" y="431953"/>
            <a:ext cx="56896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3"/>
            </a:pPr>
            <a:r>
              <a:rPr lang="en-US" sz="3200" b="1" dirty="0" smtClean="0">
                <a:solidFill>
                  <a:srgbClr val="203E5F"/>
                </a:solidFill>
                <a:latin typeface="Alexandria" charset="0"/>
                <a:cs typeface="Alexandria" charset="0"/>
              </a:rPr>
              <a:t>Anesthesia </a:t>
            </a:r>
            <a:r>
              <a:rPr lang="en-US" sz="32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and Surgical Care (ASC)</a:t>
            </a:r>
            <a:endParaRPr lang="ar-EG" sz="3200" b="1" dirty="0">
              <a:solidFill>
                <a:srgbClr val="203E5F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07725" y="2038144"/>
            <a:ext cx="11646358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 smtClean="0">
                <a:solidFill>
                  <a:srgbClr val="F58221"/>
                </a:solidFill>
                <a:latin typeface="Alexandria"/>
              </a:rPr>
              <a:t>Overview :  </a:t>
            </a:r>
            <a:endParaRPr lang="en-US" sz="2800" b="1" dirty="0">
              <a:solidFill>
                <a:srgbClr val="F58221"/>
              </a:solidFill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lexandria"/>
              </a:rPr>
              <a:t>Covers </a:t>
            </a:r>
            <a:r>
              <a:rPr lang="en-US" sz="2400" dirty="0">
                <a:latin typeface="Alexandria"/>
              </a:rPr>
              <a:t>sedation, anesthesia, and surgical care with a focus on safety. 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Key </a:t>
            </a:r>
            <a:r>
              <a:rPr lang="en-US" sz="2800" b="1" dirty="0" smtClean="0">
                <a:solidFill>
                  <a:srgbClr val="F58221"/>
                </a:solidFill>
                <a:latin typeface="Alexandria"/>
              </a:rPr>
              <a:t>Standards</a:t>
            </a:r>
            <a:r>
              <a:rPr lang="en-US" sz="2800" b="1" dirty="0">
                <a:solidFill>
                  <a:srgbClr val="F58221"/>
                </a:solidFill>
                <a:latin typeface="Alexandria"/>
              </a:rPr>
              <a:t> </a:t>
            </a:r>
            <a:r>
              <a:rPr lang="en-US" sz="2800" b="1" dirty="0" smtClean="0">
                <a:solidFill>
                  <a:srgbClr val="F58221"/>
                </a:solidFill>
                <a:latin typeface="Alexandria"/>
              </a:rPr>
              <a:t>:  </a:t>
            </a:r>
            <a:endParaRPr lang="en-US" sz="2800" b="1" dirty="0">
              <a:solidFill>
                <a:srgbClr val="F58221"/>
              </a:solidFill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 smtClean="0">
                <a:latin typeface="Alexandria"/>
              </a:rPr>
              <a:t>Sedation: </a:t>
            </a:r>
            <a:r>
              <a:rPr lang="en-US" sz="2400" dirty="0">
                <a:latin typeface="Alexandria"/>
              </a:rPr>
              <a:t>Standardize practices; qualify practitioners; document risks/benefits.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 smtClean="0">
                <a:latin typeface="Alexandria"/>
              </a:rPr>
              <a:t>Anesthesia: </a:t>
            </a:r>
            <a:r>
              <a:rPr lang="en-US" sz="2400" dirty="0">
                <a:latin typeface="Alexandria"/>
              </a:rPr>
              <a:t>Conduct pre-anesthesia assessments; monitor physiological status.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 smtClean="0">
                <a:latin typeface="Alexandria"/>
              </a:rPr>
              <a:t>Surgery: </a:t>
            </a:r>
            <a:r>
              <a:rPr lang="en-US" sz="2400" dirty="0">
                <a:latin typeface="Alexandria"/>
              </a:rPr>
              <a:t>Plan care pre/post-op; discuss risks/alternatives; document procedures. 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79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9091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8" y="760531"/>
            <a:ext cx="56896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4"/>
            </a:pPr>
            <a:r>
              <a:rPr lang="en-US" sz="3200" b="1" dirty="0" smtClean="0">
                <a:solidFill>
                  <a:srgbClr val="203E5F"/>
                </a:solidFill>
                <a:latin typeface="Alexandria" charset="0"/>
                <a:cs typeface="Alexandria" charset="0"/>
              </a:rPr>
              <a:t>Care </a:t>
            </a:r>
            <a:r>
              <a:rPr lang="en-US" sz="32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of Patients (COP)</a:t>
            </a:r>
            <a:endParaRPr lang="ar-EG" sz="3200" b="1" dirty="0">
              <a:solidFill>
                <a:srgbClr val="203E5F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23272" y="1978033"/>
            <a:ext cx="10755445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 smtClean="0">
                <a:solidFill>
                  <a:srgbClr val="F58221"/>
                </a:solidFill>
                <a:latin typeface="Alexandria"/>
              </a:rPr>
              <a:t>Overview :  </a:t>
            </a:r>
            <a:endParaRPr lang="en-US" sz="2400" b="1" dirty="0">
              <a:solidFill>
                <a:srgbClr val="F58221"/>
              </a:solidFill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lexandria"/>
              </a:rPr>
              <a:t>Ensures </a:t>
            </a:r>
            <a:r>
              <a:rPr lang="en-US" sz="2400" dirty="0">
                <a:latin typeface="Alexandria"/>
              </a:rPr>
              <a:t>individualized, coordinated care for all patients, including high-risk groups. 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Key </a:t>
            </a:r>
            <a:r>
              <a:rPr lang="en-US" sz="2400" b="1" dirty="0" smtClean="0">
                <a:solidFill>
                  <a:srgbClr val="F58221"/>
                </a:solidFill>
                <a:latin typeface="Alexandria"/>
              </a:rPr>
              <a:t>Standards</a:t>
            </a:r>
            <a:r>
              <a:rPr lang="en-US" sz="2400" b="1" dirty="0">
                <a:solidFill>
                  <a:srgbClr val="F58221"/>
                </a:solidFill>
                <a:latin typeface="Alexandria"/>
              </a:rPr>
              <a:t> </a:t>
            </a:r>
            <a:r>
              <a:rPr lang="en-US" sz="2400" b="1" dirty="0" smtClean="0">
                <a:solidFill>
                  <a:srgbClr val="F58221"/>
                </a:solidFill>
                <a:latin typeface="Alexandria"/>
              </a:rPr>
              <a:t>:  </a:t>
            </a:r>
            <a:endParaRPr lang="en-US" sz="2400" b="1" dirty="0">
              <a:solidFill>
                <a:srgbClr val="F58221"/>
              </a:solidFill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 smtClean="0">
                <a:latin typeface="Alexandria"/>
              </a:rPr>
              <a:t>Care Plans: </a:t>
            </a:r>
            <a:r>
              <a:rPr lang="en-US" sz="2000" dirty="0">
                <a:latin typeface="Alexandria"/>
              </a:rPr>
              <a:t>Develop and modify based on patient needs.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 smtClean="0">
                <a:latin typeface="Alexandria"/>
              </a:rPr>
              <a:t>High-Risk Services: </a:t>
            </a:r>
            <a:r>
              <a:rPr lang="en-US" sz="2000" dirty="0">
                <a:latin typeface="Alexandria"/>
              </a:rPr>
              <a:t>Follow guidelines for resuscitation, suicide prevention, and pain management.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 smtClean="0">
                <a:latin typeface="Alexandria"/>
              </a:rPr>
              <a:t>Transplant Programs: </a:t>
            </a:r>
            <a:r>
              <a:rPr lang="en-US" sz="2000" dirty="0">
                <a:latin typeface="Alexandria"/>
              </a:rPr>
              <a:t>Oversee donor/recipient processes; ensure informed consent.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 smtClean="0">
                <a:latin typeface="Alexandria"/>
              </a:rPr>
              <a:t>End-of-Life Care: </a:t>
            </a:r>
            <a:r>
              <a:rPr lang="en-US" sz="2000" dirty="0">
                <a:latin typeface="Alexandria"/>
              </a:rPr>
              <a:t>Address comfort, dignity, and family needs. 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414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9091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7" y="437365"/>
            <a:ext cx="56896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5"/>
            </a:pPr>
            <a:r>
              <a:rPr lang="en-US" sz="3200" b="1" dirty="0" smtClean="0">
                <a:solidFill>
                  <a:srgbClr val="203E5F"/>
                </a:solidFill>
                <a:latin typeface="Alexandria" charset="0"/>
                <a:cs typeface="Alexandria" charset="0"/>
              </a:rPr>
              <a:t>International </a:t>
            </a:r>
            <a:r>
              <a:rPr lang="en-US" sz="32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Patient Safety Goals (IPSG)</a:t>
            </a:r>
            <a:endParaRPr lang="ar-EG" sz="3200" b="1" dirty="0">
              <a:solidFill>
                <a:srgbClr val="203E5F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23271" y="2141974"/>
            <a:ext cx="1075544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 smtClean="0">
                <a:solidFill>
                  <a:srgbClr val="F58221"/>
                </a:solidFill>
                <a:latin typeface="Alexandria"/>
              </a:rPr>
              <a:t>Overview :  </a:t>
            </a:r>
            <a:endParaRPr lang="en-US" sz="2400" b="1" dirty="0">
              <a:solidFill>
                <a:srgbClr val="F58221"/>
              </a:solidFill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lexandria"/>
              </a:rPr>
              <a:t>Mandatory </a:t>
            </a:r>
            <a:r>
              <a:rPr lang="en-US" sz="2400" dirty="0">
                <a:latin typeface="Alexandria"/>
              </a:rPr>
              <a:t>goals to address critical safety areas. 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Key </a:t>
            </a:r>
            <a:r>
              <a:rPr lang="en-US" sz="2400" b="1" dirty="0" smtClean="0">
                <a:solidFill>
                  <a:srgbClr val="F58221"/>
                </a:solidFill>
                <a:latin typeface="Alexandria"/>
              </a:rPr>
              <a:t>Goals :  </a:t>
            </a:r>
            <a:endParaRPr lang="en-US" sz="2400" b="1" dirty="0">
              <a:solidFill>
                <a:srgbClr val="F58221"/>
              </a:solidFill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 smtClean="0">
                <a:latin typeface="Alexandria"/>
              </a:rPr>
              <a:t>Correct Identification: </a:t>
            </a:r>
            <a:r>
              <a:rPr lang="en-US" sz="2000" dirty="0" smtClean="0">
                <a:latin typeface="Alexandria"/>
              </a:rPr>
              <a:t>Prevent errors with standardized patient ID processes.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 smtClean="0">
                <a:latin typeface="Alexandria"/>
              </a:rPr>
              <a:t>Communication: </a:t>
            </a:r>
            <a:r>
              <a:rPr lang="en-US" sz="2000" dirty="0" smtClean="0">
                <a:latin typeface="Alexandria"/>
              </a:rPr>
              <a:t>Report critical test results; standardize handovers.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 smtClean="0">
                <a:latin typeface="Alexandria"/>
              </a:rPr>
              <a:t>Medication Safety: </a:t>
            </a:r>
            <a:r>
              <a:rPr lang="en-US" sz="2000" dirty="0" smtClean="0">
                <a:latin typeface="Alexandria"/>
              </a:rPr>
              <a:t>Manage high-alert and look-alike/sound-alike medications.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 smtClean="0">
                <a:latin typeface="Alexandria"/>
              </a:rPr>
              <a:t>Safe Surgery: </a:t>
            </a:r>
            <a:r>
              <a:rPr lang="en-US" sz="2000" dirty="0" smtClean="0">
                <a:latin typeface="Alexandria"/>
              </a:rPr>
              <a:t>Verify procedures with time-outs and site marking.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 smtClean="0">
                <a:latin typeface="Alexandria"/>
              </a:rPr>
              <a:t>Infection Prevention: </a:t>
            </a:r>
            <a:r>
              <a:rPr lang="en-US" sz="2000" dirty="0" smtClean="0">
                <a:latin typeface="Alexandria"/>
              </a:rPr>
              <a:t>Implement hand hygiene guidelines.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0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9920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45456" y="1685494"/>
            <a:ext cx="11304584" cy="50245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7" y="437365"/>
            <a:ext cx="56896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6"/>
            </a:pPr>
            <a:r>
              <a:rPr lang="en-US" sz="3200" b="1" dirty="0" smtClean="0">
                <a:solidFill>
                  <a:srgbClr val="203E5F"/>
                </a:solidFill>
                <a:latin typeface="Alexandria" charset="0"/>
                <a:cs typeface="Alexandria" charset="0"/>
              </a:rPr>
              <a:t>Medication </a:t>
            </a:r>
            <a:r>
              <a:rPr lang="en-US" sz="32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Management and Use (MMU)</a:t>
            </a:r>
            <a:endParaRPr lang="ar-EG" sz="3200" b="1" dirty="0">
              <a:solidFill>
                <a:srgbClr val="203E5F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25648" y="2001073"/>
            <a:ext cx="107442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Overview :  </a:t>
            </a:r>
            <a:endParaRPr lang="en-US" sz="3200" b="1" dirty="0">
              <a:solidFill>
                <a:srgbClr val="F58221"/>
              </a:solidFill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 smtClean="0">
                <a:latin typeface="Alexandria"/>
              </a:rPr>
              <a:t>Medications </a:t>
            </a:r>
            <a:r>
              <a:rPr lang="en-US" sz="2800" dirty="0">
                <a:latin typeface="Alexandria"/>
              </a:rPr>
              <a:t>are vital for diagnosis, treatment, and prevention.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 smtClean="0">
                <a:latin typeface="Alexandria"/>
              </a:rPr>
              <a:t>Medication </a:t>
            </a:r>
            <a:r>
              <a:rPr lang="en-US" sz="2800" dirty="0">
                <a:latin typeface="Alexandria"/>
              </a:rPr>
              <a:t>errors are a leading cause of preventable harm globally.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 smtClean="0">
                <a:latin typeface="Alexandria"/>
              </a:rPr>
              <a:t>Errors </a:t>
            </a:r>
            <a:r>
              <a:rPr lang="en-US" sz="2800" b="1" dirty="0">
                <a:latin typeface="Alexandria"/>
              </a:rPr>
              <a:t>can occur at all </a:t>
            </a:r>
            <a:r>
              <a:rPr lang="en-US" sz="2800" b="1" dirty="0" smtClean="0">
                <a:latin typeface="Alexandria"/>
              </a:rPr>
              <a:t>stages: </a:t>
            </a:r>
            <a:r>
              <a:rPr lang="en-US" sz="2800" dirty="0" smtClean="0">
                <a:latin typeface="Alexandria"/>
              </a:rPr>
              <a:t>prescribing</a:t>
            </a:r>
            <a:r>
              <a:rPr lang="en-US" sz="2800" dirty="0">
                <a:latin typeface="Alexandria"/>
              </a:rPr>
              <a:t>, dispensing, administration, and </a:t>
            </a:r>
            <a:r>
              <a:rPr lang="en-US" sz="2800" dirty="0" smtClean="0">
                <a:latin typeface="Alexandria"/>
              </a:rPr>
              <a:t>monitoring. we </a:t>
            </a:r>
            <a:r>
              <a:rPr lang="en-US" sz="2800" dirty="0">
                <a:latin typeface="Alexandria"/>
              </a:rPr>
              <a:t>must do our best to prevent them.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43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9091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7" y="437365"/>
            <a:ext cx="56896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6"/>
            </a:pPr>
            <a:r>
              <a:rPr lang="en-US" sz="3200" b="1" dirty="0" smtClean="0">
                <a:solidFill>
                  <a:srgbClr val="203E5F"/>
                </a:solidFill>
                <a:latin typeface="Alexandria" charset="0"/>
                <a:cs typeface="Alexandria" charset="0"/>
              </a:rPr>
              <a:t>Medication </a:t>
            </a:r>
            <a:r>
              <a:rPr lang="en-US" sz="32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Management and Use (MMU)</a:t>
            </a:r>
            <a:endParaRPr lang="ar-EG" sz="3200" b="1" dirty="0">
              <a:solidFill>
                <a:srgbClr val="203E5F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23271" y="1945829"/>
            <a:ext cx="10755445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Key Standards :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 smtClean="0">
                <a:latin typeface="Alexandria"/>
              </a:rPr>
              <a:t>Organization: </a:t>
            </a:r>
            <a:r>
              <a:rPr lang="en-US" sz="2400" dirty="0">
                <a:latin typeface="Alexandria"/>
              </a:rPr>
              <a:t>Manage medication processes, antimicrobial stewardship, and recall systems.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 smtClean="0">
                <a:latin typeface="Alexandria"/>
              </a:rPr>
              <a:t>Storage: </a:t>
            </a:r>
            <a:r>
              <a:rPr lang="en-US" sz="2400" dirty="0">
                <a:latin typeface="Alexandria"/>
              </a:rPr>
              <a:t>Ensure safe storage, especially for emergency medications.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 smtClean="0">
                <a:latin typeface="Alexandria"/>
              </a:rPr>
              <a:t>Prescribing: </a:t>
            </a:r>
            <a:r>
              <a:rPr lang="en-US" sz="2400" dirty="0">
                <a:latin typeface="Alexandria"/>
              </a:rPr>
              <a:t>Define qualified prescribers and safe practices (e.g., reconciliation).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 smtClean="0">
                <a:latin typeface="Alexandria"/>
              </a:rPr>
              <a:t>Dispensing/Administering: </a:t>
            </a:r>
            <a:r>
              <a:rPr lang="en-US" sz="2400" dirty="0">
                <a:latin typeface="Alexandria"/>
              </a:rPr>
              <a:t>Ensure right dose, patient, and time.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 smtClean="0">
                <a:latin typeface="Alexandria"/>
              </a:rPr>
              <a:t>Monitoring: </a:t>
            </a:r>
            <a:r>
              <a:rPr lang="en-US" sz="2400" dirty="0">
                <a:latin typeface="Alexandria"/>
              </a:rPr>
              <a:t>Track adverse drug events and errors. </a:t>
            </a:r>
            <a:endParaRPr lang="en-US" sz="2000" dirty="0" smtClean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680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7902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8" y="437365"/>
            <a:ext cx="56896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7"/>
            </a:pPr>
            <a:r>
              <a:rPr lang="en-US" sz="3200" b="1" dirty="0" smtClean="0">
                <a:solidFill>
                  <a:srgbClr val="203E5F"/>
                </a:solidFill>
                <a:latin typeface="Alexandria" charset="0"/>
                <a:cs typeface="Alexandria" charset="0"/>
              </a:rPr>
              <a:t>Patient-Centered </a:t>
            </a:r>
            <a:r>
              <a:rPr lang="en-US" sz="32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Care (PCC)</a:t>
            </a:r>
            <a:endParaRPr lang="ar-EG" sz="3200" b="1" dirty="0">
              <a:solidFill>
                <a:srgbClr val="203E5F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23273" y="2141974"/>
            <a:ext cx="10755445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 smtClean="0">
                <a:solidFill>
                  <a:srgbClr val="F58221"/>
                </a:solidFill>
                <a:latin typeface="Alexandria"/>
              </a:rPr>
              <a:t>Overview :  </a:t>
            </a:r>
            <a:endParaRPr lang="en-US" sz="2400" b="1" dirty="0">
              <a:solidFill>
                <a:srgbClr val="F58221"/>
              </a:solidFill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lexandria"/>
              </a:rPr>
              <a:t>Care </a:t>
            </a:r>
            <a:r>
              <a:rPr lang="en-US" sz="2400" dirty="0">
                <a:latin typeface="Alexandria"/>
              </a:rPr>
              <a:t>must respect patient/family needs, values, and cultural beliefs.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lexandria"/>
              </a:rPr>
              <a:t>Education </a:t>
            </a:r>
            <a:r>
              <a:rPr lang="en-US" sz="2400" dirty="0">
                <a:latin typeface="Alexandria"/>
              </a:rPr>
              <a:t>and informed consent are critical for decision-making.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Key </a:t>
            </a:r>
            <a:r>
              <a:rPr lang="en-US" sz="2400" b="1" dirty="0" smtClean="0">
                <a:solidFill>
                  <a:srgbClr val="F58221"/>
                </a:solidFill>
                <a:latin typeface="Alexandria"/>
              </a:rPr>
              <a:t>Standards</a:t>
            </a:r>
            <a:r>
              <a:rPr lang="en-US" sz="2400" b="1" dirty="0">
                <a:solidFill>
                  <a:srgbClr val="F58221"/>
                </a:solidFill>
                <a:latin typeface="Alexandria"/>
              </a:rPr>
              <a:t> </a:t>
            </a:r>
            <a:r>
              <a:rPr lang="en-US" sz="2400" b="1" dirty="0" smtClean="0">
                <a:solidFill>
                  <a:srgbClr val="F58221"/>
                </a:solidFill>
                <a:latin typeface="Alexandria"/>
              </a:rPr>
              <a:t>:  </a:t>
            </a:r>
            <a:endParaRPr lang="en-US" sz="2400" b="1" dirty="0">
              <a:solidFill>
                <a:srgbClr val="F58221"/>
              </a:solidFill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 smtClean="0">
                <a:latin typeface="Alexandria"/>
              </a:rPr>
              <a:t>Rights: </a:t>
            </a:r>
            <a:r>
              <a:rPr lang="en-US" sz="2000" dirty="0">
                <a:latin typeface="Alexandria"/>
              </a:rPr>
              <a:t>Protect privacy, confidentiality, and access to information.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 smtClean="0">
                <a:latin typeface="Alexandria"/>
              </a:rPr>
              <a:t>Engagement: </a:t>
            </a:r>
            <a:r>
              <a:rPr lang="en-US" sz="2000" dirty="0">
                <a:latin typeface="Alexandria"/>
              </a:rPr>
              <a:t>Involve patients/families in care decisions (e.g., treatment refusal).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 smtClean="0">
                <a:latin typeface="Alexandria"/>
              </a:rPr>
              <a:t>Education: </a:t>
            </a:r>
            <a:r>
              <a:rPr lang="en-US" sz="2000" dirty="0">
                <a:latin typeface="Alexandria"/>
              </a:rPr>
              <a:t>Assess and document patient learning needs.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 smtClean="0">
                <a:latin typeface="Alexandria"/>
              </a:rPr>
              <a:t>Complaints: </a:t>
            </a:r>
            <a:r>
              <a:rPr lang="en-US" sz="2000" dirty="0">
                <a:latin typeface="Alexandria"/>
              </a:rPr>
              <a:t>Provide a process for reporting concerns/errors. 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856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hought Bubble: Cloud 6">
            <a:extLst>
              <a:ext uri="{FF2B5EF4-FFF2-40B4-BE49-F238E27FC236}">
                <a16:creationId xmlns:a16="http://schemas.microsoft.com/office/drawing/2014/main" id="{63F82DF9-CE65-4105-8F45-C5ABD30CE335}"/>
              </a:ext>
            </a:extLst>
          </p:cNvPr>
          <p:cNvSpPr/>
          <p:nvPr/>
        </p:nvSpPr>
        <p:spPr>
          <a:xfrm>
            <a:off x="198120" y="1201227"/>
            <a:ext cx="7741920" cy="5338947"/>
          </a:xfrm>
          <a:prstGeom prst="cloudCallout">
            <a:avLst>
              <a:gd name="adj1" fmla="val 60326"/>
              <a:gd name="adj2" fmla="val 8514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lvl="0" algn="ctr">
              <a:lnSpc>
                <a:spcPct val="150000"/>
              </a:lnSpc>
            </a:pPr>
            <a:r>
              <a:rPr lang="en-US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58221"/>
                </a:solidFill>
                <a:latin typeface="Alexandria"/>
              </a:rPr>
              <a:t>Section III</a:t>
            </a:r>
          </a:p>
          <a:p>
            <a:pPr algn="ctr">
              <a:lnSpc>
                <a:spcPct val="150000"/>
              </a:lnSpc>
            </a:pPr>
            <a:r>
              <a:rPr lang="en-US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203E5F"/>
                </a:solidFill>
                <a:latin typeface="Alexandria"/>
              </a:rPr>
              <a:t>Health </a:t>
            </a:r>
            <a:r>
              <a:rPr 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203E5F"/>
                </a:solidFill>
                <a:latin typeface="Alexandria"/>
              </a:rPr>
              <a:t>Care Organization Management Standards</a:t>
            </a:r>
            <a:endParaRPr lang="ar-EG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203E5F"/>
              </a:solidFill>
              <a:latin typeface="Alexandria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5400" y="1489099"/>
            <a:ext cx="3068591" cy="47632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47999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9091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7" y="538746"/>
            <a:ext cx="56896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/>
            </a:pPr>
            <a:r>
              <a:rPr lang="en-US" sz="3200" b="1" dirty="0" smtClean="0">
                <a:solidFill>
                  <a:srgbClr val="F58221"/>
                </a:solidFill>
                <a:latin typeface="Alexandria" charset="0"/>
                <a:cs typeface="Alexandria" charset="0"/>
              </a:rPr>
              <a:t>Facility </a:t>
            </a:r>
            <a:r>
              <a:rPr lang="en-US" sz="32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Management and Safety (FMS)</a:t>
            </a:r>
            <a:endParaRPr lang="ar-EG" sz="32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23271" y="2000139"/>
            <a:ext cx="10755445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 smtClean="0">
                <a:solidFill>
                  <a:srgbClr val="F58221"/>
                </a:solidFill>
                <a:latin typeface="Alexandria"/>
              </a:rPr>
              <a:t>Overview :  </a:t>
            </a:r>
            <a:endParaRPr lang="en-US" sz="2400" b="1" dirty="0">
              <a:solidFill>
                <a:srgbClr val="F58221"/>
              </a:solidFill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lexandria"/>
              </a:rPr>
              <a:t>Ensure </a:t>
            </a:r>
            <a:r>
              <a:rPr lang="en-US" sz="2400" dirty="0">
                <a:latin typeface="Alexandria"/>
              </a:rPr>
              <a:t>safe, functional facilities by managing risks (e.g., fire, utilities, hazards). 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Key </a:t>
            </a:r>
            <a:r>
              <a:rPr lang="en-US" sz="2400" b="1" dirty="0" smtClean="0">
                <a:solidFill>
                  <a:srgbClr val="F58221"/>
                </a:solidFill>
                <a:latin typeface="Alexandria"/>
              </a:rPr>
              <a:t>Standards</a:t>
            </a:r>
            <a:r>
              <a:rPr lang="en-US" sz="2400" b="1" dirty="0">
                <a:solidFill>
                  <a:srgbClr val="F58221"/>
                </a:solidFill>
                <a:latin typeface="Alexandria"/>
              </a:rPr>
              <a:t> </a:t>
            </a:r>
            <a:r>
              <a:rPr lang="en-US" sz="2400" b="1" dirty="0" smtClean="0">
                <a:solidFill>
                  <a:srgbClr val="F58221"/>
                </a:solidFill>
                <a:latin typeface="Alexandria"/>
              </a:rPr>
              <a:t>:  </a:t>
            </a:r>
            <a:endParaRPr lang="en-US" sz="2400" b="1" dirty="0">
              <a:solidFill>
                <a:srgbClr val="F58221"/>
              </a:solidFill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 smtClean="0">
                <a:latin typeface="Alexandria"/>
              </a:rPr>
              <a:t>Safety/Security: </a:t>
            </a:r>
            <a:r>
              <a:rPr lang="en-US" sz="2000" dirty="0">
                <a:latin typeface="Alexandria"/>
              </a:rPr>
              <a:t>Comply with laws; inspect facilities regularly.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 smtClean="0">
                <a:latin typeface="Alexandria"/>
              </a:rPr>
              <a:t>Hazardous Materials: </a:t>
            </a:r>
            <a:r>
              <a:rPr lang="en-US" sz="2000" dirty="0">
                <a:latin typeface="Alexandria"/>
              </a:rPr>
              <a:t>Proper handling and disposal.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 smtClean="0">
                <a:latin typeface="Alexandria"/>
              </a:rPr>
              <a:t>Emergency Preparedness: </a:t>
            </a:r>
            <a:r>
              <a:rPr lang="en-US" sz="2000" dirty="0">
                <a:latin typeface="Alexandria"/>
              </a:rPr>
              <a:t>Plan for disasters/epidemics.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 smtClean="0">
                <a:latin typeface="Alexandria"/>
              </a:rPr>
              <a:t>Medical Equipment: </a:t>
            </a:r>
            <a:r>
              <a:rPr lang="en-US" sz="2000" dirty="0">
                <a:latin typeface="Alexandria"/>
              </a:rPr>
              <a:t>Maintain and monitor for recalls.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 smtClean="0">
                <a:latin typeface="Alexandria"/>
              </a:rPr>
              <a:t>Utilities: </a:t>
            </a:r>
            <a:r>
              <a:rPr lang="en-US" sz="2000" dirty="0">
                <a:latin typeface="Alexandria"/>
              </a:rPr>
              <a:t>Ensure water/energy availability and quality. 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9534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9091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041437" y="450955"/>
            <a:ext cx="611911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2"/>
            </a:pPr>
            <a:r>
              <a:rPr lang="en-US" sz="3200" b="1" dirty="0" smtClean="0">
                <a:solidFill>
                  <a:srgbClr val="F58221"/>
                </a:solidFill>
                <a:latin typeface="Alexandria" charset="0"/>
                <a:cs typeface="Alexandria" charset="0"/>
              </a:rPr>
              <a:t>Governance</a:t>
            </a:r>
            <a:r>
              <a:rPr lang="en-US" sz="32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, Leadership, and Direction (GLD)</a:t>
            </a:r>
            <a:endParaRPr lang="ar-EG" sz="32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/>
          <p:cNvPicPr/>
          <p:nvPr/>
        </p:nvPicPr>
        <p:blipFill>
          <a:blip r:embed="rId3"/>
          <a:stretch>
            <a:fillRect/>
          </a:stretch>
        </p:blipFill>
        <p:spPr>
          <a:xfrm>
            <a:off x="1407072" y="1536134"/>
            <a:ext cx="9387840" cy="52079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48585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9091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041437" y="450955"/>
            <a:ext cx="611911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2"/>
            </a:pPr>
            <a:r>
              <a:rPr lang="en-US" sz="3200" b="1" dirty="0" smtClean="0">
                <a:solidFill>
                  <a:srgbClr val="F58221"/>
                </a:solidFill>
                <a:latin typeface="Alexandria" charset="0"/>
                <a:cs typeface="Alexandria" charset="0"/>
              </a:rPr>
              <a:t>Governance</a:t>
            </a:r>
            <a:r>
              <a:rPr lang="en-US" sz="32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, Leadership, and Direction (GLD)</a:t>
            </a:r>
            <a:endParaRPr lang="ar-EG" sz="32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06474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23269" y="1898048"/>
            <a:ext cx="10755445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 smtClean="0">
                <a:solidFill>
                  <a:srgbClr val="F58221"/>
                </a:solidFill>
                <a:latin typeface="Alexandria"/>
              </a:rPr>
              <a:t>Overview :  </a:t>
            </a:r>
            <a:endParaRPr lang="en-US" sz="2800" b="1" dirty="0">
              <a:solidFill>
                <a:srgbClr val="F58221"/>
              </a:solidFill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lexandria"/>
              </a:rPr>
              <a:t>Effective leadership is essential for quality/safety culture. 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 smtClean="0">
                <a:solidFill>
                  <a:srgbClr val="F58221"/>
                </a:solidFill>
                <a:latin typeface="Alexandria"/>
              </a:rPr>
              <a:t>Key Standards :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 smtClean="0">
                <a:latin typeface="Alexandria"/>
              </a:rPr>
              <a:t>Structure: </a:t>
            </a:r>
            <a:r>
              <a:rPr lang="en-US" sz="2400" dirty="0">
                <a:latin typeface="Alexandria"/>
              </a:rPr>
              <a:t>Define roles of governance, executives, and departments.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 smtClean="0">
                <a:latin typeface="Alexandria"/>
              </a:rPr>
              <a:t>Quality/Safety: </a:t>
            </a:r>
            <a:r>
              <a:rPr lang="en-US" sz="2400" dirty="0">
                <a:latin typeface="Alexandria"/>
              </a:rPr>
              <a:t>Prioritize improvement initiatives and measure outcomes.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 smtClean="0">
                <a:latin typeface="Alexandria"/>
              </a:rPr>
              <a:t>Ethics: </a:t>
            </a:r>
            <a:r>
              <a:rPr lang="en-US" sz="2400" dirty="0">
                <a:latin typeface="Alexandria"/>
              </a:rPr>
              <a:t>Promote ethical decision-making and patient rights.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 smtClean="0">
                <a:latin typeface="Alexandria"/>
              </a:rPr>
              <a:t>Contracts: </a:t>
            </a:r>
            <a:r>
              <a:rPr lang="en-US" sz="2400" dirty="0">
                <a:latin typeface="Alexandria"/>
              </a:rPr>
              <a:t>Ensure qualified staff and safe supply chains. 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7113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9091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6" y="450955"/>
            <a:ext cx="56896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3"/>
            </a:pPr>
            <a:r>
              <a:rPr lang="en-US" sz="3200" b="1" dirty="0" smtClean="0">
                <a:solidFill>
                  <a:srgbClr val="F58221"/>
                </a:solidFill>
                <a:latin typeface="Alexandria" charset="0"/>
                <a:cs typeface="Alexandria" charset="0"/>
              </a:rPr>
              <a:t>Health </a:t>
            </a:r>
            <a:r>
              <a:rPr lang="en-US" sz="32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Care Technology (HCT)</a:t>
            </a:r>
            <a:endParaRPr lang="ar-EG" sz="32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06474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23270" y="1816484"/>
            <a:ext cx="10755445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Overview :  </a:t>
            </a:r>
            <a:endParaRPr lang="en-US" sz="3200" b="1" dirty="0">
              <a:solidFill>
                <a:srgbClr val="F58221"/>
              </a:solidFill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 smtClean="0">
                <a:latin typeface="Alexandria"/>
              </a:rPr>
              <a:t>Technology </a:t>
            </a:r>
            <a:r>
              <a:rPr lang="en-US" sz="2800" dirty="0">
                <a:latin typeface="Alexandria"/>
              </a:rPr>
              <a:t>(EHRs, AI, telehealth) enhances care but requires oversight. 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Key </a:t>
            </a: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Standards</a:t>
            </a:r>
            <a:r>
              <a:rPr lang="en-US" sz="3200" b="1" dirty="0">
                <a:solidFill>
                  <a:srgbClr val="F58221"/>
                </a:solidFill>
                <a:latin typeface="Alexandria"/>
              </a:rPr>
              <a:t> </a:t>
            </a: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:  </a:t>
            </a:r>
            <a:endParaRPr lang="en-US" sz="3200" b="1" dirty="0">
              <a:solidFill>
                <a:srgbClr val="F58221"/>
              </a:solidFill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 smtClean="0">
                <a:latin typeface="Alexandria"/>
              </a:rPr>
              <a:t>IT Management: </a:t>
            </a:r>
            <a:r>
              <a:rPr lang="en-US" sz="2800" dirty="0">
                <a:latin typeface="Alexandria"/>
              </a:rPr>
              <a:t>Protect data privacy and cybersecurity.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 smtClean="0">
                <a:latin typeface="Alexandria"/>
              </a:rPr>
              <a:t>Telehealth/AI: </a:t>
            </a:r>
            <a:r>
              <a:rPr lang="en-US" sz="2800" dirty="0">
                <a:latin typeface="Alexandria"/>
              </a:rPr>
              <a:t>Ensure guidelines for safe use.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 smtClean="0">
                <a:latin typeface="Alexandria"/>
              </a:rPr>
              <a:t>Downtime Plans: </a:t>
            </a:r>
            <a:r>
              <a:rPr lang="en-US" sz="2800" dirty="0">
                <a:latin typeface="Alexandria"/>
              </a:rPr>
              <a:t>Prepare for system failures. 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316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9091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926705" y="437365"/>
            <a:ext cx="434857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4"/>
            </a:pPr>
            <a:r>
              <a:rPr lang="en-US" sz="3200" b="1" dirty="0" smtClean="0">
                <a:solidFill>
                  <a:srgbClr val="F58221"/>
                </a:solidFill>
                <a:latin typeface="Alexandria" charset="0"/>
                <a:cs typeface="Alexandria" charset="0"/>
              </a:rPr>
              <a:t>Management </a:t>
            </a:r>
            <a:r>
              <a:rPr lang="en-US" sz="32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of Information (MOI</a:t>
            </a:r>
            <a:r>
              <a:rPr lang="en-US" sz="3200" b="1" dirty="0" smtClean="0">
                <a:solidFill>
                  <a:srgbClr val="F58221"/>
                </a:solidFill>
                <a:latin typeface="Alexandria" charset="0"/>
                <a:cs typeface="Alexandria" charset="0"/>
              </a:rPr>
              <a:t>)</a:t>
            </a:r>
            <a:endParaRPr lang="ar-EG" sz="32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06474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23270" y="1816484"/>
            <a:ext cx="10755445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Overview :  </a:t>
            </a:r>
            <a:endParaRPr lang="en-US" sz="3200" b="1" dirty="0">
              <a:solidFill>
                <a:srgbClr val="F58221"/>
              </a:solidFill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 smtClean="0">
                <a:latin typeface="Alexandria"/>
              </a:rPr>
              <a:t>Effective </a:t>
            </a:r>
            <a:r>
              <a:rPr lang="en-US" sz="2800" dirty="0">
                <a:latin typeface="Alexandria"/>
              </a:rPr>
              <a:t>information management prevents communication errors.  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Key </a:t>
            </a: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Standards</a:t>
            </a:r>
            <a:r>
              <a:rPr lang="en-US" sz="3200" b="1" dirty="0">
                <a:solidFill>
                  <a:srgbClr val="F58221"/>
                </a:solidFill>
                <a:latin typeface="Alexandria"/>
              </a:rPr>
              <a:t> </a:t>
            </a: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:  </a:t>
            </a:r>
            <a:endParaRPr lang="en-US" sz="2800" b="1" dirty="0"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 smtClean="0">
                <a:latin typeface="Alexandria"/>
              </a:rPr>
              <a:t>Confidentiality: </a:t>
            </a:r>
            <a:r>
              <a:rPr lang="en-US" sz="2800" dirty="0">
                <a:latin typeface="Alexandria"/>
              </a:rPr>
              <a:t>Secure patient data against breaches.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 smtClean="0">
                <a:latin typeface="Alexandria"/>
              </a:rPr>
              <a:t>Standardization: </a:t>
            </a:r>
            <a:r>
              <a:rPr lang="en-US" sz="2800" dirty="0">
                <a:latin typeface="Alexandria"/>
              </a:rPr>
              <a:t>Use uniform codes/abbreviations.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 smtClean="0">
                <a:latin typeface="Alexandria"/>
              </a:rPr>
              <a:t>Medical Records: </a:t>
            </a:r>
            <a:r>
              <a:rPr lang="en-US" sz="2800" dirty="0">
                <a:latin typeface="Alexandria"/>
              </a:rPr>
              <a:t>Maintain accurate, accessible records. 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7805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9091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39525" y="437365"/>
            <a:ext cx="572293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5"/>
            </a:pPr>
            <a:r>
              <a:rPr lang="en-US" sz="3200" b="1" dirty="0" smtClean="0">
                <a:solidFill>
                  <a:srgbClr val="F58221"/>
                </a:solidFill>
                <a:latin typeface="Alexandria" charset="0"/>
                <a:cs typeface="Alexandria" charset="0"/>
              </a:rPr>
              <a:t>Prevention </a:t>
            </a:r>
            <a:r>
              <a:rPr lang="en-US" sz="32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and Control of Infections (PCI)</a:t>
            </a:r>
            <a:endParaRPr lang="ar-EG" sz="32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06474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23269" y="1872615"/>
            <a:ext cx="10755445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 smtClean="0">
                <a:solidFill>
                  <a:srgbClr val="F58221"/>
                </a:solidFill>
                <a:latin typeface="Alexandria"/>
              </a:rPr>
              <a:t>Overview :  </a:t>
            </a:r>
            <a:endParaRPr lang="en-US" sz="28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lexandria"/>
              </a:rPr>
              <a:t>Healthcare </a:t>
            </a:r>
            <a:r>
              <a:rPr lang="en-US" sz="2400" dirty="0">
                <a:latin typeface="Alexandria"/>
              </a:rPr>
              <a:t>Associated Infections (HAIs) are a major risk; prevention requires hospital-wide efforts. 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Key </a:t>
            </a:r>
            <a:r>
              <a:rPr lang="en-US" sz="2800" b="1" dirty="0" smtClean="0">
                <a:solidFill>
                  <a:srgbClr val="F58221"/>
                </a:solidFill>
                <a:latin typeface="Alexandria"/>
              </a:rPr>
              <a:t>Standards</a:t>
            </a:r>
            <a:r>
              <a:rPr lang="en-US" sz="2800" b="1" dirty="0">
                <a:solidFill>
                  <a:srgbClr val="F58221"/>
                </a:solidFill>
                <a:latin typeface="Alexandria"/>
              </a:rPr>
              <a:t> </a:t>
            </a:r>
            <a:r>
              <a:rPr lang="en-US" sz="2800" b="1" dirty="0" smtClean="0">
                <a:solidFill>
                  <a:srgbClr val="F58221"/>
                </a:solidFill>
                <a:latin typeface="Alexandria"/>
              </a:rPr>
              <a:t>:  </a:t>
            </a:r>
            <a:endParaRPr lang="en-US" sz="2400" b="1" dirty="0"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 smtClean="0">
                <a:latin typeface="Alexandria"/>
              </a:rPr>
              <a:t>Program Oversight: </a:t>
            </a:r>
            <a:r>
              <a:rPr lang="en-US" sz="2400" dirty="0">
                <a:latin typeface="Alexandria"/>
              </a:rPr>
              <a:t>Assign qualified leaders for infection control.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 smtClean="0">
                <a:latin typeface="Alexandria"/>
              </a:rPr>
              <a:t>Equipment/Sterilization: </a:t>
            </a:r>
            <a:r>
              <a:rPr lang="en-US" sz="2400" dirty="0">
                <a:latin typeface="Alexandria"/>
              </a:rPr>
              <a:t>Proper cleaning and disposal.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 smtClean="0">
                <a:latin typeface="Alexandria"/>
              </a:rPr>
              <a:t>Transmission Prevention: </a:t>
            </a:r>
            <a:r>
              <a:rPr lang="en-US" sz="2400" dirty="0">
                <a:latin typeface="Alexandria"/>
              </a:rPr>
              <a:t>Protect staff/patients from outbreaks.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 smtClean="0">
                <a:latin typeface="Alexandria"/>
              </a:rPr>
              <a:t>Education: </a:t>
            </a:r>
            <a:r>
              <a:rPr lang="en-US" sz="2400" dirty="0">
                <a:latin typeface="Alexandria"/>
              </a:rPr>
              <a:t>Train staff on hygiene and protocols.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2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9091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652363" y="437365"/>
            <a:ext cx="48972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6"/>
            </a:pPr>
            <a:r>
              <a:rPr lang="en-US" sz="3200" b="1" dirty="0" smtClean="0">
                <a:solidFill>
                  <a:srgbClr val="F58221"/>
                </a:solidFill>
                <a:latin typeface="Alexandria" charset="0"/>
                <a:cs typeface="Alexandria" charset="0"/>
              </a:rPr>
              <a:t>Quality </a:t>
            </a:r>
            <a:r>
              <a:rPr lang="en-US" sz="32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and Patient Safety (QPS)</a:t>
            </a:r>
            <a:endParaRPr lang="ar-EG" sz="32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06474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23269" y="2062596"/>
            <a:ext cx="10755445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Overview :  </a:t>
            </a:r>
            <a:endParaRPr lang="en-US" sz="32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 smtClean="0">
                <a:latin typeface="Alexandria"/>
              </a:rPr>
              <a:t>Data-driven </a:t>
            </a:r>
            <a:r>
              <a:rPr lang="en-US" sz="2800" dirty="0">
                <a:latin typeface="Alexandria"/>
              </a:rPr>
              <a:t>improvements enhance care outcomes. 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Key </a:t>
            </a: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Standards</a:t>
            </a:r>
            <a:r>
              <a:rPr lang="en-US" sz="3200" b="1" dirty="0">
                <a:solidFill>
                  <a:srgbClr val="F58221"/>
                </a:solidFill>
                <a:latin typeface="Alexandria"/>
              </a:rPr>
              <a:t> </a:t>
            </a: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:  </a:t>
            </a:r>
            <a:endParaRPr lang="en-US" sz="2800" b="1" dirty="0"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 smtClean="0">
                <a:latin typeface="Alexandria"/>
              </a:rPr>
              <a:t>Measurement: </a:t>
            </a:r>
            <a:r>
              <a:rPr lang="en-US" sz="2800" dirty="0">
                <a:latin typeface="Alexandria"/>
              </a:rPr>
              <a:t>Collect/analyze data to identify trends.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 smtClean="0">
                <a:latin typeface="Alexandria"/>
              </a:rPr>
              <a:t>Improvement: </a:t>
            </a:r>
            <a:r>
              <a:rPr lang="en-US" sz="2800" dirty="0">
                <a:latin typeface="Alexandria"/>
              </a:rPr>
              <a:t>Prioritize and sustain changes.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 smtClean="0">
                <a:latin typeface="Alexandria"/>
              </a:rPr>
              <a:t>Risk Management: </a:t>
            </a:r>
            <a:r>
              <a:rPr lang="en-US" sz="2800" dirty="0">
                <a:latin typeface="Alexandria"/>
              </a:rPr>
              <a:t>Proactively reduce adverse events. 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383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9091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434001" y="437365"/>
            <a:ext cx="53339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7"/>
            </a:pPr>
            <a:r>
              <a:rPr lang="en-US" sz="3200" b="1" dirty="0" smtClean="0">
                <a:solidFill>
                  <a:srgbClr val="F58221"/>
                </a:solidFill>
                <a:latin typeface="Alexandria" charset="0"/>
                <a:cs typeface="Alexandria" charset="0"/>
              </a:rPr>
              <a:t>Staff </a:t>
            </a:r>
            <a:r>
              <a:rPr lang="en-US" sz="32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Qualifications and Education (SQE)</a:t>
            </a:r>
            <a:endParaRPr lang="ar-EG" sz="32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06474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23269" y="1814949"/>
            <a:ext cx="10755445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Overview :  </a:t>
            </a:r>
            <a:endParaRPr lang="en-US" sz="32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 smtClean="0">
                <a:latin typeface="Alexandria"/>
              </a:rPr>
              <a:t>Qualified </a:t>
            </a:r>
            <a:r>
              <a:rPr lang="en-US" sz="2800" dirty="0">
                <a:latin typeface="Alexandria"/>
              </a:rPr>
              <a:t>staff are critical for safe care. 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Key </a:t>
            </a: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Standards</a:t>
            </a:r>
            <a:r>
              <a:rPr lang="en-US" sz="3200" b="1" dirty="0">
                <a:solidFill>
                  <a:srgbClr val="F58221"/>
                </a:solidFill>
                <a:latin typeface="Alexandria"/>
              </a:rPr>
              <a:t> </a:t>
            </a: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:  </a:t>
            </a:r>
            <a:endParaRPr lang="en-US" sz="2800" b="1" dirty="0"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 smtClean="0">
                <a:latin typeface="Alexandria"/>
              </a:rPr>
              <a:t>Credentials: </a:t>
            </a:r>
            <a:r>
              <a:rPr lang="en-US" sz="2800" dirty="0">
                <a:latin typeface="Alexandria"/>
              </a:rPr>
              <a:t>Verify licenses and competencies.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 smtClean="0">
                <a:latin typeface="Alexandria"/>
              </a:rPr>
              <a:t>Training: </a:t>
            </a:r>
            <a:r>
              <a:rPr lang="en-US" sz="2800" dirty="0">
                <a:latin typeface="Alexandria"/>
              </a:rPr>
              <a:t>Provide orientation and ongoing education.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 smtClean="0">
                <a:latin typeface="Alexandria"/>
              </a:rPr>
              <a:t>Health/Safety: </a:t>
            </a:r>
            <a:r>
              <a:rPr lang="en-US" sz="2800" dirty="0">
                <a:latin typeface="Alexandria"/>
              </a:rPr>
              <a:t>Vaccinate staff and prevent workplace violence. 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226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hought Bubble: Cloud 6">
            <a:extLst>
              <a:ext uri="{FF2B5EF4-FFF2-40B4-BE49-F238E27FC236}">
                <a16:creationId xmlns:a16="http://schemas.microsoft.com/office/drawing/2014/main" id="{63F82DF9-CE65-4105-8F45-C5ABD30CE335}"/>
              </a:ext>
            </a:extLst>
          </p:cNvPr>
          <p:cNvSpPr/>
          <p:nvPr/>
        </p:nvSpPr>
        <p:spPr>
          <a:xfrm>
            <a:off x="198120" y="1201227"/>
            <a:ext cx="7741920" cy="5338947"/>
          </a:xfrm>
          <a:prstGeom prst="cloudCallout">
            <a:avLst>
              <a:gd name="adj1" fmla="val 60326"/>
              <a:gd name="adj2" fmla="val 8514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lvl="0" algn="ctr">
              <a:lnSpc>
                <a:spcPct val="150000"/>
              </a:lnSpc>
            </a:pPr>
            <a:r>
              <a:rPr lang="en-US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58221"/>
                </a:solidFill>
                <a:latin typeface="Alexandria"/>
              </a:rPr>
              <a:t>Section IV</a:t>
            </a:r>
          </a:p>
          <a:p>
            <a:pPr algn="ctr">
              <a:lnSpc>
                <a:spcPct val="150000"/>
              </a:lnSpc>
            </a:pPr>
            <a:r>
              <a:rPr lang="en-US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203E5F"/>
                </a:solidFill>
                <a:latin typeface="Alexandria"/>
              </a:rPr>
              <a:t>Global </a:t>
            </a:r>
            <a:r>
              <a:rPr 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203E5F"/>
                </a:solidFill>
                <a:latin typeface="Alexandria"/>
              </a:rPr>
              <a:t>Health Impact Standards</a:t>
            </a:r>
            <a:endParaRPr lang="ar-EG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203E5F"/>
              </a:solidFill>
              <a:latin typeface="Alexandria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5400" y="1489099"/>
            <a:ext cx="3068591" cy="47632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64656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9091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652363" y="375809"/>
            <a:ext cx="48972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 smtClean="0">
                <a:solidFill>
                  <a:srgbClr val="203E5F"/>
                </a:solidFill>
                <a:latin typeface="Alexandria" charset="0"/>
                <a:cs typeface="Alexandria" charset="0"/>
              </a:rPr>
              <a:t>Global </a:t>
            </a:r>
            <a:r>
              <a:rPr lang="en-US" sz="3600" b="1" i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Health Impact (GHI)</a:t>
            </a:r>
            <a:endParaRPr lang="ar-EG" sz="3600" b="1" i="1" dirty="0">
              <a:solidFill>
                <a:srgbClr val="203E5F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06474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23268" y="2095405"/>
            <a:ext cx="10755445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Overview :  </a:t>
            </a:r>
            <a:endParaRPr lang="en-US" sz="32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 smtClean="0">
                <a:latin typeface="Alexandria"/>
              </a:rPr>
              <a:t>Hospitals </a:t>
            </a:r>
            <a:r>
              <a:rPr lang="en-US" sz="2800" dirty="0">
                <a:latin typeface="Alexandria"/>
              </a:rPr>
              <a:t>must address climate risks and sustainability. 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Key </a:t>
            </a: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Standards</a:t>
            </a:r>
            <a:r>
              <a:rPr lang="en-US" sz="3200" b="1" dirty="0">
                <a:solidFill>
                  <a:srgbClr val="F58221"/>
                </a:solidFill>
                <a:latin typeface="Alexandria"/>
              </a:rPr>
              <a:t> </a:t>
            </a: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:  </a:t>
            </a:r>
            <a:endParaRPr lang="en-US" sz="2800" b="1" dirty="0"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 smtClean="0">
                <a:latin typeface="Alexandria"/>
              </a:rPr>
              <a:t>Governance: </a:t>
            </a:r>
            <a:r>
              <a:rPr lang="en-US" sz="2800" dirty="0">
                <a:latin typeface="Alexandria"/>
              </a:rPr>
              <a:t>Integrate environmental strategies.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 smtClean="0">
                <a:latin typeface="Alexandria"/>
              </a:rPr>
              <a:t>Resource Use: </a:t>
            </a:r>
            <a:r>
              <a:rPr lang="en-US" sz="2800" dirty="0">
                <a:latin typeface="Alexandria"/>
              </a:rPr>
              <a:t>Reduce energy/water waste.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 smtClean="0">
                <a:latin typeface="Alexandria"/>
              </a:rPr>
              <a:t>Supply Chain: </a:t>
            </a:r>
            <a:r>
              <a:rPr lang="en-US" sz="2800" dirty="0">
                <a:latin typeface="Alexandria"/>
              </a:rPr>
              <a:t>Minimize environmental impact.</a:t>
            </a:r>
            <a:r>
              <a:rPr lang="en-US" dirty="0"/>
              <a:t>  </a:t>
            </a:r>
            <a:endParaRPr lang="en-US" sz="1600" dirty="0"/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814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hought Bubble: Cloud 6">
            <a:extLst>
              <a:ext uri="{FF2B5EF4-FFF2-40B4-BE49-F238E27FC236}">
                <a16:creationId xmlns:a16="http://schemas.microsoft.com/office/drawing/2014/main" id="{63F82DF9-CE65-4105-8F45-C5ABD30CE335}"/>
              </a:ext>
            </a:extLst>
          </p:cNvPr>
          <p:cNvSpPr/>
          <p:nvPr/>
        </p:nvSpPr>
        <p:spPr>
          <a:xfrm>
            <a:off x="198120" y="1201227"/>
            <a:ext cx="7741920" cy="5338947"/>
          </a:xfrm>
          <a:prstGeom prst="cloudCallout">
            <a:avLst>
              <a:gd name="adj1" fmla="val 60326"/>
              <a:gd name="adj2" fmla="val 8514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lvl="0" algn="ctr">
              <a:lnSpc>
                <a:spcPct val="150000"/>
              </a:lnSpc>
            </a:pPr>
            <a:r>
              <a:rPr lang="en-US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58221"/>
                </a:solidFill>
                <a:latin typeface="Alexandria"/>
              </a:rPr>
              <a:t>Section V</a:t>
            </a:r>
          </a:p>
          <a:p>
            <a:pPr algn="ctr">
              <a:lnSpc>
                <a:spcPct val="150000"/>
              </a:lnSpc>
            </a:pPr>
            <a:r>
              <a:rPr lang="en-US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203E5F"/>
                </a:solidFill>
                <a:latin typeface="Alexandria"/>
              </a:rPr>
              <a:t>Academic </a:t>
            </a:r>
            <a:r>
              <a:rPr 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203E5F"/>
                </a:solidFill>
                <a:latin typeface="Alexandria"/>
              </a:rPr>
              <a:t>Medical Center Standards</a:t>
            </a:r>
            <a:endParaRPr lang="ar-EG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203E5F"/>
              </a:solidFill>
              <a:latin typeface="Alexandria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5400" y="1489099"/>
            <a:ext cx="3068591" cy="47632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79941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9091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652363" y="437365"/>
            <a:ext cx="48972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/>
            </a:pPr>
            <a:r>
              <a:rPr lang="en-US" sz="3200" b="1" dirty="0" smtClean="0">
                <a:solidFill>
                  <a:srgbClr val="F58221"/>
                </a:solidFill>
                <a:latin typeface="Alexandria" charset="0"/>
                <a:cs typeface="Alexandria" charset="0"/>
              </a:rPr>
              <a:t>Human </a:t>
            </a:r>
            <a:r>
              <a:rPr lang="en-US" sz="32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Subjects Research (HRP)</a:t>
            </a:r>
            <a:endParaRPr lang="ar-EG" sz="32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06474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23268" y="2219918"/>
            <a:ext cx="10755445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Overview :  </a:t>
            </a:r>
            <a:endParaRPr lang="en-US" sz="32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 smtClean="0">
                <a:latin typeface="Alexandria"/>
              </a:rPr>
              <a:t>Protect </a:t>
            </a:r>
            <a:r>
              <a:rPr lang="en-US" sz="2800" dirty="0">
                <a:latin typeface="Alexandria"/>
              </a:rPr>
              <a:t>participants in clinical research. 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Key </a:t>
            </a: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Standards</a:t>
            </a:r>
            <a:r>
              <a:rPr lang="en-US" sz="3200" b="1" dirty="0">
                <a:solidFill>
                  <a:srgbClr val="F58221"/>
                </a:solidFill>
                <a:latin typeface="Alexandria"/>
              </a:rPr>
              <a:t> </a:t>
            </a: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:  </a:t>
            </a:r>
            <a:endParaRPr lang="en-US" sz="2800" b="1" dirty="0"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 smtClean="0">
                <a:latin typeface="Alexandria"/>
              </a:rPr>
              <a:t>Ethics Review: </a:t>
            </a:r>
            <a:r>
              <a:rPr lang="en-US" sz="2800" dirty="0">
                <a:latin typeface="Alexandria"/>
              </a:rPr>
              <a:t>Institutional Review </a:t>
            </a:r>
            <a:r>
              <a:rPr lang="en-US" sz="2800" dirty="0" smtClean="0">
                <a:latin typeface="Alexandria"/>
              </a:rPr>
              <a:t>Board </a:t>
            </a:r>
            <a:r>
              <a:rPr lang="en-US" sz="2800" b="1" dirty="0" smtClean="0">
                <a:latin typeface="Alexandria"/>
              </a:rPr>
              <a:t>(IRB) </a:t>
            </a:r>
            <a:r>
              <a:rPr lang="en-US" sz="2800" dirty="0">
                <a:latin typeface="Alexandria"/>
              </a:rPr>
              <a:t>oversight for all studies.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 smtClean="0">
                <a:latin typeface="Alexandria"/>
              </a:rPr>
              <a:t>Safety: </a:t>
            </a:r>
            <a:r>
              <a:rPr lang="en-US" sz="2800" dirty="0">
                <a:latin typeface="Alexandria"/>
              </a:rPr>
              <a:t>Manage conflicts of interest and adverse events. 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4958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9091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510200" y="388498"/>
            <a:ext cx="518157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2"/>
            </a:pPr>
            <a:r>
              <a:rPr lang="en-US" sz="3200" b="1" dirty="0" smtClean="0">
                <a:solidFill>
                  <a:srgbClr val="F58221"/>
                </a:solidFill>
                <a:latin typeface="Alexandria" charset="0"/>
                <a:cs typeface="Alexandria" charset="0"/>
              </a:rPr>
              <a:t>Medical </a:t>
            </a:r>
            <a:r>
              <a:rPr lang="en-US" sz="32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Professional Education (MPE)</a:t>
            </a:r>
            <a:endParaRPr lang="ar-EG" sz="32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06474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23266" y="2385761"/>
            <a:ext cx="10755445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Overview :  </a:t>
            </a:r>
            <a:endParaRPr lang="en-US" sz="32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 smtClean="0">
                <a:latin typeface="Alexandria"/>
              </a:rPr>
              <a:t>Ensure </a:t>
            </a:r>
            <a:r>
              <a:rPr lang="en-US" sz="2800" dirty="0">
                <a:latin typeface="Alexandria"/>
              </a:rPr>
              <a:t>quality/safety in teaching settings. 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Key </a:t>
            </a: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Standards</a:t>
            </a:r>
            <a:r>
              <a:rPr lang="en-US" sz="3200" b="1" dirty="0">
                <a:solidFill>
                  <a:srgbClr val="F58221"/>
                </a:solidFill>
                <a:latin typeface="Alexandria"/>
              </a:rPr>
              <a:t> </a:t>
            </a: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:  </a:t>
            </a:r>
            <a:endParaRPr lang="en-US" sz="2800" b="1" dirty="0"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 smtClean="0">
                <a:latin typeface="Alexandria"/>
              </a:rPr>
              <a:t>Supervision: </a:t>
            </a:r>
            <a:r>
              <a:rPr lang="en-US" sz="2800" dirty="0">
                <a:latin typeface="Alexandria"/>
              </a:rPr>
              <a:t>Trainees must be overseen by qualified staff.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 smtClean="0">
                <a:latin typeface="Alexandria"/>
              </a:rPr>
              <a:t>Compliance: </a:t>
            </a:r>
            <a:r>
              <a:rPr lang="en-US" sz="2800" dirty="0">
                <a:latin typeface="Alexandria"/>
              </a:rPr>
              <a:t>Align education with hospital policies. 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4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9091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510198" y="715370"/>
            <a:ext cx="51815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Wrap Up</a:t>
            </a:r>
            <a:endParaRPr lang="en-US" sz="36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06474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23264" y="2200550"/>
            <a:ext cx="10755445" cy="38790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lnSpc>
                <a:spcPct val="200000"/>
              </a:lnSpc>
              <a:buFont typeface="+mj-lt"/>
              <a:buAutoNum type="arabicPeriod"/>
            </a:pPr>
            <a:r>
              <a:rPr lang="en-US" altLang="en-US" sz="3200" dirty="0" smtClean="0">
                <a:latin typeface="Alexandria"/>
              </a:rPr>
              <a:t>JCI </a:t>
            </a:r>
            <a:r>
              <a:rPr lang="en-US" altLang="en-US" sz="3200" dirty="0">
                <a:latin typeface="Alexandria"/>
              </a:rPr>
              <a:t>promotes global patient safety and </a:t>
            </a:r>
            <a:r>
              <a:rPr lang="en-US" altLang="en-US" sz="3200" dirty="0" smtClean="0">
                <a:latin typeface="Alexandria"/>
              </a:rPr>
              <a:t>quality.</a:t>
            </a:r>
          </a:p>
          <a:p>
            <a:pPr marL="514350" indent="-514350" algn="just">
              <a:lnSpc>
                <a:spcPct val="200000"/>
              </a:lnSpc>
              <a:buFont typeface="+mj-lt"/>
              <a:buAutoNum type="arabicPeriod"/>
            </a:pPr>
            <a:r>
              <a:rPr lang="en-US" altLang="en-US" sz="3200" dirty="0" smtClean="0">
                <a:latin typeface="Alexandria"/>
              </a:rPr>
              <a:t>Manual </a:t>
            </a:r>
            <a:r>
              <a:rPr lang="en-US" altLang="en-US" sz="3200" dirty="0">
                <a:latin typeface="Alexandria"/>
              </a:rPr>
              <a:t>covers clinical and management </a:t>
            </a:r>
            <a:r>
              <a:rPr lang="en-US" altLang="en-US" sz="3200" dirty="0" smtClean="0">
                <a:latin typeface="Alexandria"/>
              </a:rPr>
              <a:t>standards.</a:t>
            </a:r>
          </a:p>
          <a:p>
            <a:pPr marL="514350" indent="-514350" algn="just">
              <a:lnSpc>
                <a:spcPct val="200000"/>
              </a:lnSpc>
              <a:buFont typeface="+mj-lt"/>
              <a:buAutoNum type="arabicPeriod"/>
            </a:pPr>
            <a:r>
              <a:rPr lang="en-US" altLang="en-US" sz="3200" dirty="0" smtClean="0">
                <a:latin typeface="Alexandria"/>
              </a:rPr>
              <a:t>Standards </a:t>
            </a:r>
            <a:r>
              <a:rPr lang="en-US" altLang="en-US" sz="3200" dirty="0">
                <a:latin typeface="Alexandria"/>
              </a:rPr>
              <a:t>include intent, measures, and </a:t>
            </a:r>
            <a:r>
              <a:rPr lang="en-US" altLang="en-US" sz="3200" dirty="0" smtClean="0">
                <a:latin typeface="Alexandria"/>
              </a:rPr>
              <a:t>docs.</a:t>
            </a:r>
          </a:p>
          <a:p>
            <a:pPr marL="514350" indent="-514350" algn="just">
              <a:lnSpc>
                <a:spcPct val="200000"/>
              </a:lnSpc>
              <a:buFont typeface="+mj-lt"/>
              <a:buAutoNum type="arabicPeriod"/>
            </a:pPr>
            <a:r>
              <a:rPr lang="en-US" altLang="en-US" sz="3200" dirty="0" smtClean="0">
                <a:latin typeface="Alexandria"/>
              </a:rPr>
              <a:t>Patient-centered </a:t>
            </a:r>
            <a:r>
              <a:rPr lang="en-US" altLang="en-US" sz="3200" dirty="0">
                <a:latin typeface="Alexandria"/>
              </a:rPr>
              <a:t>care is a core focus</a:t>
            </a:r>
            <a:r>
              <a:rPr lang="en-US" altLang="en-US" sz="3200" dirty="0" smtClean="0">
                <a:latin typeface="Alexandria"/>
              </a:rPr>
              <a:t>.</a:t>
            </a:r>
            <a:endParaRPr lang="en-US" altLang="en-US" sz="32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56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9091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510198" y="715370"/>
            <a:ext cx="51815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Wrap Up</a:t>
            </a:r>
            <a:endParaRPr lang="en-US" sz="36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06474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23264" y="2124151"/>
            <a:ext cx="10755445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1" indent="-514350" algn="just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5"/>
            </a:pPr>
            <a:r>
              <a:rPr lang="en-US" altLang="en-US" sz="3200" dirty="0">
                <a:latin typeface="Alexandria"/>
              </a:rPr>
              <a:t>Safe </a:t>
            </a:r>
            <a:r>
              <a:rPr lang="en-US" altLang="en-US" sz="3200" dirty="0">
                <a:latin typeface="Alexandria"/>
              </a:rPr>
              <a:t>medication use is essential.</a:t>
            </a:r>
          </a:p>
          <a:p>
            <a:pPr marL="514350" lvl="1" indent="-514350" algn="just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5"/>
            </a:pPr>
            <a:r>
              <a:rPr lang="en-US" altLang="en-US" sz="3200" dirty="0">
                <a:latin typeface="Alexandria"/>
              </a:rPr>
              <a:t>Infection control requires system-wide effort.</a:t>
            </a:r>
          </a:p>
          <a:p>
            <a:pPr marL="514350" lvl="1" indent="-514350" algn="just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5"/>
            </a:pPr>
            <a:r>
              <a:rPr lang="en-US" altLang="en-US" sz="3200" dirty="0">
                <a:latin typeface="Alexandria"/>
              </a:rPr>
              <a:t>Leadership ensures safety culture and improvement.</a:t>
            </a:r>
          </a:p>
          <a:p>
            <a:pPr marL="514350" lvl="1" indent="-514350" algn="just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5"/>
            </a:pPr>
            <a:r>
              <a:rPr lang="en-US" altLang="en-US" sz="3200" dirty="0">
                <a:latin typeface="Alexandria"/>
              </a:rPr>
              <a:t>IRB ensures ethical research practices</a:t>
            </a:r>
            <a:r>
              <a:rPr lang="en-US" altLang="en-US" sz="3200" dirty="0" smtClean="0">
                <a:latin typeface="Alexandria"/>
              </a:rPr>
              <a:t>.</a:t>
            </a:r>
            <a:endParaRPr lang="en-US" altLang="en-US" sz="32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0596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458BB77-E143-4BC6-B026-DA94EB9E3643}"/>
</file>

<file path=customXml/itemProps3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4515</TotalTime>
  <Words>1625</Words>
  <Application>Microsoft Office PowerPoint</Application>
  <PresentationFormat>Widescreen</PresentationFormat>
  <Paragraphs>287</Paragraphs>
  <Slides>37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6" baseType="lpstr">
      <vt:lpstr>Alexandria</vt:lpstr>
      <vt:lpstr>Arial</vt:lpstr>
      <vt:lpstr>Book Antiqua</vt:lpstr>
      <vt:lpstr>Calibri</vt:lpstr>
      <vt:lpstr>Calibri Light</vt:lpstr>
      <vt:lpstr>Lora</vt:lpstr>
      <vt:lpstr>Roboto Light</vt:lpstr>
      <vt:lpstr>Wingdings</vt:lpstr>
      <vt:lpstr>Office Theme</vt:lpstr>
      <vt:lpstr>PowerPoint Presentation</vt:lpstr>
      <vt:lpstr>Our Roadmap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 HISHAM</cp:lastModifiedBy>
  <cp:revision>704</cp:revision>
  <dcterms:created xsi:type="dcterms:W3CDTF">2023-04-29T09:08:00Z</dcterms:created>
  <dcterms:modified xsi:type="dcterms:W3CDTF">2025-04-13T04:35:06Z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