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480" r:id="rId2"/>
    <p:sldId id="303" r:id="rId3"/>
    <p:sldId id="508" r:id="rId4"/>
    <p:sldId id="276" r:id="rId5"/>
    <p:sldId id="516" r:id="rId6"/>
    <p:sldId id="313" r:id="rId7"/>
    <p:sldId id="256" r:id="rId8"/>
    <p:sldId id="306" r:id="rId9"/>
    <p:sldId id="494" r:id="rId10"/>
    <p:sldId id="518" r:id="rId11"/>
    <p:sldId id="517" r:id="rId12"/>
    <p:sldId id="496" r:id="rId13"/>
    <p:sldId id="497" r:id="rId14"/>
    <p:sldId id="519" r:id="rId15"/>
    <p:sldId id="507" r:id="rId16"/>
    <p:sldId id="499" r:id="rId17"/>
    <p:sldId id="520" r:id="rId18"/>
    <p:sldId id="500" r:id="rId19"/>
    <p:sldId id="501" r:id="rId20"/>
    <p:sldId id="502" r:id="rId21"/>
    <p:sldId id="521" r:id="rId22"/>
    <p:sldId id="503" r:id="rId23"/>
    <p:sldId id="504" r:id="rId24"/>
    <p:sldId id="505" r:id="rId25"/>
    <p:sldId id="506" r:id="rId26"/>
    <p:sldId id="510" r:id="rId27"/>
    <p:sldId id="522"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276"/>
            <p14:sldId id="516"/>
            <p14:sldId id="313"/>
            <p14:sldId id="256"/>
            <p14:sldId id="306"/>
            <p14:sldId id="494"/>
            <p14:sldId id="518"/>
            <p14:sldId id="517"/>
            <p14:sldId id="496"/>
            <p14:sldId id="497"/>
            <p14:sldId id="519"/>
            <p14:sldId id="507"/>
            <p14:sldId id="499"/>
            <p14:sldId id="520"/>
            <p14:sldId id="500"/>
            <p14:sldId id="501"/>
            <p14:sldId id="502"/>
            <p14:sldId id="521"/>
            <p14:sldId id="503"/>
            <p14:sldId id="504"/>
            <p14:sldId id="505"/>
            <p14:sldId id="506"/>
            <p14:sldId id="510"/>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954"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9.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3364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062103"/>
          </a:xfrm>
          <a:prstGeom prst="rect">
            <a:avLst/>
          </a:prstGeom>
          <a:noFill/>
        </p:spPr>
        <p:txBody>
          <a:bodyPr wrap="square">
            <a:spAutoFit/>
          </a:bodyPr>
          <a:lstStyle/>
          <a:p>
            <a:pPr algn="ctr"/>
            <a:r>
              <a:rPr lang="en-US" altLang="en-US" sz="3200" b="1" dirty="0">
                <a:solidFill>
                  <a:schemeClr val="tx1"/>
                </a:solidFill>
                <a:latin typeface="Times New Roman" panose="02020603050405020304" pitchFamily="18" charset="0"/>
                <a:cs typeface="Times New Roman" panose="02020603050405020304" pitchFamily="18" charset="0"/>
              </a:rPr>
              <a:t>Education policy</a:t>
            </a:r>
            <a:endParaRPr lang="ar-JO" altLang="en-US" sz="3200" b="1" dirty="0">
              <a:solidFill>
                <a:schemeClr val="tx1"/>
              </a:solidFill>
              <a:latin typeface="Times New Roman" panose="02020603050405020304" pitchFamily="18" charset="0"/>
              <a:cs typeface="Times New Roman" panose="02020603050405020304" pitchFamily="18" charset="0"/>
            </a:endParaRPr>
          </a:p>
          <a:p>
            <a:pPr algn="ctr"/>
            <a:endParaRPr lang="en-US" sz="3200" dirty="0">
              <a:solidFill>
                <a:srgbClr val="00B0F0"/>
              </a:solidFill>
              <a:latin typeface="Times New Roman" panose="02020603050405020304" pitchFamily="18" charset="0"/>
              <a:cs typeface="Times New Roman" panose="02020603050405020304" pitchFamily="18" charset="0"/>
            </a:endParaRPr>
          </a:p>
          <a:p>
            <a:pPr algn="ctr"/>
            <a:r>
              <a:rPr lang="en-US" sz="3200" dirty="0">
                <a:solidFill>
                  <a:srgbClr val="00B0F0"/>
                </a:solidFill>
                <a:latin typeface="Times New Roman" panose="02020603050405020304" pitchFamily="18" charset="0"/>
                <a:cs typeface="Times New Roman" panose="02020603050405020304" pitchFamily="18" charset="0"/>
              </a:rPr>
              <a:t>Prepared by</a:t>
            </a:r>
            <a:r>
              <a:rPr lang="en-US" sz="3200" b="1" dirty="0">
                <a:latin typeface="Times New Roman" panose="02020603050405020304" pitchFamily="18" charset="0"/>
                <a:cs typeface="Times New Roman" panose="02020603050405020304" pitchFamily="18" charset="0"/>
              </a:rPr>
              <a:t>.</a:t>
            </a:r>
            <a:r>
              <a:rPr lang="en-US" sz="3200" b="1" dirty="0">
                <a:solidFill>
                  <a:schemeClr val="tx1"/>
                </a:solidFill>
                <a:latin typeface="Times New Roman" panose="02020603050405020304" pitchFamily="18" charset="0"/>
                <a:cs typeface="Times New Roman" panose="02020603050405020304" pitchFamily="18" charset="0"/>
              </a:rPr>
              <a:t> </a:t>
            </a:r>
            <a:endParaRPr lang="ar-JO" sz="3200" b="1" dirty="0">
              <a:solidFill>
                <a:schemeClr val="tx1"/>
              </a:solidFill>
              <a:latin typeface="Times New Roman" panose="02020603050405020304" pitchFamily="18" charset="0"/>
              <a:cs typeface="Times New Roman" panose="02020603050405020304" pitchFamily="18" charset="0"/>
            </a:endParaRPr>
          </a:p>
          <a:p>
            <a:pPr algn="ctr"/>
            <a:r>
              <a:rPr lang="ar-JO" sz="3200" b="1" dirty="0">
                <a:solidFill>
                  <a:schemeClr val="tx1"/>
                </a:solidFill>
                <a:latin typeface="Times New Roman" panose="02020603050405020304" pitchFamily="18" charset="0"/>
                <a:cs typeface="Times New Roman" panose="02020603050405020304" pitchFamily="18" charset="0"/>
              </a:rPr>
              <a:t> </a:t>
            </a:r>
            <a:r>
              <a:rPr lang="en-US" sz="3200" b="1" dirty="0">
                <a:solidFill>
                  <a:schemeClr val="tx1"/>
                </a:solidFill>
                <a:latin typeface="Times New Roman" panose="02020603050405020304" pitchFamily="18" charset="0"/>
                <a:cs typeface="Times New Roman" panose="02020603050405020304" pitchFamily="18" charset="0"/>
              </a:rPr>
              <a:t>Dr. Eman </a:t>
            </a:r>
            <a:r>
              <a:rPr lang="en-US" sz="3200" b="1" dirty="0" err="1">
                <a:solidFill>
                  <a:schemeClr val="tx1"/>
                </a:solidFill>
                <a:latin typeface="Times New Roman" panose="02020603050405020304" pitchFamily="18" charset="0"/>
                <a:cs typeface="Times New Roman" panose="02020603050405020304" pitchFamily="18" charset="0"/>
              </a:rPr>
              <a:t>almasri</a:t>
            </a:r>
            <a:endParaRPr lang="ar-JO" sz="3200" b="1" dirty="0">
              <a:solidFill>
                <a:schemeClr val="tx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اللقاء التعريفي</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1053"/>
    </mc:Choice>
    <mc:Fallback xmlns="">
      <p:transition spd="slow" advTm="11053"/>
    </mc:Fallback>
  </mc:AlternateContent>
  <p:extLst>
    <p:ext uri="{E180D4A7-C9FB-4DFB-919C-405C955672EB}">
      <p14:showEvtLst xmlns:p14="http://schemas.microsoft.com/office/powerpoint/2010/main">
        <p14:playEvt time="271" objId="2"/>
        <p14:stopEvt time="11053"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3363976" y="5007186"/>
            <a:ext cx="432259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التعريفية</a:t>
            </a:r>
            <a:endParaRPr lang="en-US" sz="2800" b="1" dirty="0">
              <a:solidFill>
                <a:schemeClr val="tx1"/>
              </a:solidFill>
              <a:latin typeface="Alexandria ExtraBold" pitchFamily="2" charset="-78"/>
              <a:cs typeface="Alexandria ExtraBold"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7764163" y="2868664"/>
            <a:ext cx="4144297" cy="1569660"/>
          </a:xfrm>
          <a:prstGeom prst="rect">
            <a:avLst/>
          </a:prstGeom>
          <a:noFill/>
        </p:spPr>
        <p:txBody>
          <a:bodyPr wrap="square" rtlCol="0">
            <a:spAutoFit/>
          </a:bodyPr>
          <a:lstStyle/>
          <a:p>
            <a:pPr algn="ctr"/>
            <a:r>
              <a:rPr lang="en-US" altLang="en-US" sz="3200" b="1" dirty="0">
                <a:solidFill>
                  <a:schemeClr val="tx1"/>
                </a:solidFill>
                <a:latin typeface="Times New Roman" panose="02020603050405020304" pitchFamily="18" charset="0"/>
                <a:cs typeface="Times New Roman" panose="02020603050405020304" pitchFamily="18" charset="0"/>
              </a:rPr>
              <a:t>Education policy</a:t>
            </a:r>
            <a:endParaRPr lang="ar-JO" altLang="en-US" sz="3200" b="1" dirty="0">
              <a:solidFill>
                <a:schemeClr val="tx1"/>
              </a:solidFill>
              <a:latin typeface="Times New Roman" panose="02020603050405020304" pitchFamily="18" charset="0"/>
              <a:cs typeface="Times New Roman" panose="02020603050405020304" pitchFamily="18" charset="0"/>
            </a:endParaRPr>
          </a:p>
          <a:p>
            <a:pPr algn="ctr"/>
            <a:r>
              <a:rPr lang="en-US" sz="3200" dirty="0">
                <a:solidFill>
                  <a:srgbClr val="00B0F0"/>
                </a:solidFill>
                <a:latin typeface="Times New Roman" panose="02020603050405020304" pitchFamily="18" charset="0"/>
                <a:cs typeface="Times New Roman" panose="02020603050405020304" pitchFamily="18" charset="0"/>
              </a:rPr>
              <a:t>Prepared by</a:t>
            </a:r>
            <a:r>
              <a:rPr lang="en-US" sz="3200" b="1" dirty="0">
                <a:latin typeface="Times New Roman" panose="02020603050405020304" pitchFamily="18" charset="0"/>
                <a:cs typeface="Times New Roman" panose="02020603050405020304" pitchFamily="18" charset="0"/>
              </a:rPr>
              <a:t>.</a:t>
            </a:r>
            <a:r>
              <a:rPr lang="en-US" sz="3200" b="1" dirty="0">
                <a:solidFill>
                  <a:schemeClr val="tx1"/>
                </a:solidFill>
                <a:latin typeface="Times New Roman" panose="02020603050405020304" pitchFamily="18" charset="0"/>
                <a:cs typeface="Times New Roman" panose="02020603050405020304" pitchFamily="18" charset="0"/>
              </a:rPr>
              <a:t> </a:t>
            </a:r>
            <a:endParaRPr lang="ar-JO" sz="3200" b="1" dirty="0">
              <a:solidFill>
                <a:schemeClr val="tx1"/>
              </a:solidFill>
              <a:latin typeface="Times New Roman" panose="02020603050405020304" pitchFamily="18" charset="0"/>
              <a:cs typeface="Times New Roman" panose="02020603050405020304" pitchFamily="18" charset="0"/>
            </a:endParaRPr>
          </a:p>
          <a:p>
            <a:pPr algn="ctr"/>
            <a:r>
              <a:rPr lang="ar-JO" sz="3200" b="1" dirty="0">
                <a:solidFill>
                  <a:schemeClr val="tx1"/>
                </a:solidFill>
                <a:latin typeface="Times New Roman" panose="02020603050405020304" pitchFamily="18" charset="0"/>
                <a:cs typeface="Times New Roman" panose="02020603050405020304" pitchFamily="18" charset="0"/>
              </a:rPr>
              <a:t> </a:t>
            </a:r>
            <a:r>
              <a:rPr lang="en-US" sz="3200" b="1" dirty="0">
                <a:solidFill>
                  <a:schemeClr val="tx1"/>
                </a:solidFill>
                <a:latin typeface="Times New Roman" panose="02020603050405020304" pitchFamily="18" charset="0"/>
                <a:cs typeface="Times New Roman" panose="02020603050405020304" pitchFamily="18" charset="0"/>
              </a:rPr>
              <a:t>Dr. Eman </a:t>
            </a:r>
            <a:r>
              <a:rPr lang="en-US" sz="3200" b="1" dirty="0" err="1">
                <a:solidFill>
                  <a:schemeClr val="tx1"/>
                </a:solidFill>
                <a:latin typeface="Times New Roman" panose="02020603050405020304" pitchFamily="18" charset="0"/>
                <a:cs typeface="Times New Roman" panose="02020603050405020304" pitchFamily="18" charset="0"/>
              </a:rPr>
              <a:t>almasri</a:t>
            </a:r>
            <a:endParaRPr lang="ar-JO" sz="3200" b="1" dirty="0">
              <a:solidFill>
                <a:schemeClr val="tx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7EC08C9-3499-B9E4-EAAE-C6C4D6CCE6D9}"/>
              </a:ext>
            </a:extLst>
          </p:cNvPr>
          <p:cNvSpPr txBox="1"/>
          <p:nvPr/>
        </p:nvSpPr>
        <p:spPr>
          <a:xfrm>
            <a:off x="9378167" y="4730213"/>
            <a:ext cx="1194558" cy="400110"/>
          </a:xfrm>
          <a:prstGeom prst="rect">
            <a:avLst/>
          </a:prstGeom>
          <a:noFill/>
        </p:spPr>
        <p:txBody>
          <a:bodyPr wrap="none" rtlCol="0">
            <a:spAutoFit/>
          </a:bodyPr>
          <a:lstStyle/>
          <a:p>
            <a:r>
              <a:rPr lang="en-US" sz="2000" dirty="0">
                <a:latin typeface="Alexandria Black" pitchFamily="2" charset="-78"/>
                <a:cs typeface="Alexandria Black" pitchFamily="2" charset="-78"/>
              </a:rPr>
              <a:t>ELD 721</a:t>
            </a:r>
          </a:p>
        </p:txBody>
      </p:sp>
    </p:spTree>
  </p:cSld>
  <p:clrMapOvr>
    <a:masterClrMapping/>
  </p:clrMapOvr>
  <mc:AlternateContent xmlns:mc="http://schemas.openxmlformats.org/markup-compatibility/2006" xmlns:p14="http://schemas.microsoft.com/office/powerpoint/2010/main">
    <mc:Choice Requires="p14">
      <p:transition spd="slow" p14:dur="2000" advTm="38883"/>
    </mc:Choice>
    <mc:Fallback xmlns="">
      <p:transition spd="slow" advTm="388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283405"/>
            <a:ext cx="9084194"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276335" y="1590512"/>
            <a:ext cx="5719736" cy="4766588"/>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130945"/>
    </mc:Choice>
    <mc:Fallback xmlns="">
      <p:transition spd="slow" advTm="1309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18719"/>
            <a:ext cx="11084440" cy="5117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016499" y="60707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p:cNvSpPr txBox="1"/>
          <p:nvPr/>
        </p:nvSpPr>
        <p:spPr>
          <a:xfrm>
            <a:off x="889000" y="1298751"/>
            <a:ext cx="10812720" cy="4964308"/>
          </a:xfrm>
          <a:prstGeom prst="rect">
            <a:avLst/>
          </a:prstGeom>
          <a:noFill/>
        </p:spPr>
        <p:txBody>
          <a:bodyPr wrap="square" rtlCol="0">
            <a:spAutoFit/>
          </a:bodyPr>
          <a:lstStyle/>
          <a:p>
            <a:pPr marL="0" marR="0" algn="just" rtl="1">
              <a:lnSpc>
                <a:spcPct val="200000"/>
              </a:lnSpc>
              <a:spcBef>
                <a:spcPts val="0"/>
              </a:spcBef>
              <a:spcAft>
                <a:spcPts val="800"/>
              </a:spcAft>
            </a:pPr>
            <a:r>
              <a:rPr lang="ar-JO" sz="1800" kern="100" dirty="0">
                <a:effectLst/>
                <a:latin typeface="Calibri" panose="020F0502020204030204" pitchFamily="34" charset="0"/>
                <a:ea typeface="Calibri" panose="020F0502020204030204" pitchFamily="34" charset="0"/>
                <a:cs typeface="Alexandria" pitchFamily="2" charset="-78"/>
              </a:rPr>
              <a:t>    </a:t>
            </a:r>
            <a:r>
              <a:rPr lang="ar-JO" sz="1800" kern="100" dirty="0">
                <a:effectLst/>
                <a:latin typeface="Alexandria Light" pitchFamily="2" charset="-78"/>
                <a:ea typeface="Calibri" panose="020F0502020204030204" pitchFamily="34" charset="0"/>
                <a:cs typeface="Alexandria Light" pitchFamily="2" charset="-78"/>
              </a:rPr>
              <a:t> </a:t>
            </a:r>
            <a:r>
              <a:rPr lang="ar-JO" sz="1500" kern="100" dirty="0">
                <a:effectLst/>
                <a:latin typeface="Alexandria Light" pitchFamily="2" charset="-78"/>
                <a:ea typeface="Calibri" panose="020F0502020204030204" pitchFamily="34" charset="0"/>
                <a:cs typeface="Alexandria Light" pitchFamily="2" charset="-78"/>
              </a:rPr>
              <a:t>تُعد مؤسسات التعليم من أهم المؤسسات التي تواجه متغيرات القرن الحالي والمتمثلة في الانفتاح الاقتصادي، والسياسي، والاجتماعي، والعلمي، والإعلامي. لذلك توجب على جميع الدول دون استثناء أن تواجه هذه المتغيرات بكل عقلانية وبإدارة رشيدة، أضف إلى ذلك أننا نعيش في عصر يقاس فيه تقدم الشعوب بما تمتلكه من رأسمال فكري قادر على الإبداع والتطوير وصناعة التغيير، ويقع الدور الكلي على مؤسسات التعليم لإعداد رأس المال البشري. </a:t>
            </a:r>
          </a:p>
          <a:p>
            <a:pPr marL="0" marR="0" algn="just" rtl="1">
              <a:lnSpc>
                <a:spcPct val="200000"/>
              </a:lnSpc>
              <a:spcBef>
                <a:spcPts val="0"/>
              </a:spcBef>
              <a:spcAft>
                <a:spcPts val="800"/>
              </a:spcAft>
            </a:pPr>
            <a:r>
              <a:rPr lang="ar-JO" sz="1500" kern="100" dirty="0">
                <a:effectLst/>
                <a:latin typeface="Alexandria Light" pitchFamily="2" charset="-78"/>
                <a:ea typeface="Calibri" panose="020F0502020204030204" pitchFamily="34" charset="0"/>
                <a:cs typeface="Alexandria Light" pitchFamily="2" charset="-78"/>
              </a:rPr>
              <a:t>   لذلك تسعى معظم الدول إلى تطوير نظمها التعليمية والتربوية  وتجويد مخرجاتها بما يحقق لها التعليم المتميز الذي يصنع نهضة الشعوب وتنميتها. ولا يتم ذلك إلا إذا أولت مؤسسات التعليم اهتمامًا خاصًا بسياساتها التعليمية والعمل على تطويرها؛ لأن هذه السياسات تشكل أساسًا لفلسفتها التربوية المستمدة من فلسفة المجتمع وثقافته وهويته، ومنها تنبثق الأهداف التربوية التي ستبني الإنسان الذي سيواجه متغيرات هذا القرن بكل كفاءة وفاعلية. </a:t>
            </a:r>
          </a:p>
          <a:p>
            <a:pPr marL="0" marR="0" algn="just" rtl="1">
              <a:lnSpc>
                <a:spcPct val="200000"/>
              </a:lnSpc>
              <a:spcBef>
                <a:spcPts val="0"/>
              </a:spcBef>
              <a:spcAft>
                <a:spcPts val="800"/>
              </a:spcAft>
            </a:pPr>
            <a:r>
              <a:rPr lang="ar-JO" sz="1500" kern="100" dirty="0">
                <a:effectLst/>
                <a:latin typeface="Alexandria Light" pitchFamily="2" charset="-78"/>
                <a:ea typeface="Calibri" panose="020F0502020204030204" pitchFamily="34" charset="0"/>
                <a:cs typeface="Alexandria Light" pitchFamily="2" charset="-78"/>
              </a:rPr>
              <a:t>      لذلك جاء هذا المساق ليلقي الضوء على موضوع سياسات التعليم، وبيان مدى تطور هذه السياسات، وكذلك سيتم تناول كيفية صنع السياسات التعليمية وتحليلها</a:t>
            </a:r>
            <a:r>
              <a:rPr lang="ar-JO" sz="1600" kern="100" dirty="0">
                <a:effectLst/>
                <a:latin typeface="Alexandria Light" pitchFamily="2" charset="-78"/>
                <a:ea typeface="Calibri" panose="020F0502020204030204" pitchFamily="34" charset="0"/>
                <a:cs typeface="Alexandria Light" pitchFamily="2" charset="-78"/>
              </a:rPr>
              <a:t>.</a:t>
            </a:r>
            <a:endParaRPr lang="en-US" sz="16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51231" y="633613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18719"/>
            <a:ext cx="11084440" cy="5117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YE"/>
              <a:t>يتوقع من الطالب بعد الانتهاء من دراسة هذا المساق أن يكون قادراً على تحقيق الأهداف الآتية: </a:t>
            </a:r>
          </a:p>
          <a:p>
            <a:pPr algn="ctr"/>
            <a:endParaRPr lang="ar-YE"/>
          </a:p>
          <a:p>
            <a:pPr algn="ctr"/>
            <a:r>
              <a:rPr lang="ar-YE"/>
              <a:t>التعرف إلى مفهوم السياسات التعليمية.</a:t>
            </a:r>
          </a:p>
          <a:p>
            <a:pPr algn="ctr"/>
            <a:r>
              <a:rPr lang="ar-YE"/>
              <a:t>التمييز بين أنواع السياسات التعليمية. </a:t>
            </a:r>
          </a:p>
          <a:p>
            <a:pPr algn="ctr"/>
            <a:r>
              <a:rPr lang="ar-YE"/>
              <a:t>التعرف إلى أسس التخطيط للسياسات التعليمية.</a:t>
            </a:r>
          </a:p>
          <a:p>
            <a:pPr algn="ctr"/>
            <a:r>
              <a:rPr lang="ar-YE"/>
              <a:t>التعرف إلى معالم السياسات التربوية في الوطن العربي</a:t>
            </a:r>
            <a:endParaRPr lang="ar-YE" dirty="0"/>
          </a:p>
        </p:txBody>
      </p:sp>
      <p:sp>
        <p:nvSpPr>
          <p:cNvPr id="3" name="TextBox 2"/>
          <p:cNvSpPr txBox="1"/>
          <p:nvPr/>
        </p:nvSpPr>
        <p:spPr>
          <a:xfrm>
            <a:off x="5016499" y="607079"/>
            <a:ext cx="2286001" cy="461665"/>
          </a:xfrm>
          <a:prstGeom prst="rect">
            <a:avLst/>
          </a:prstGeom>
          <a:noFill/>
        </p:spPr>
        <p:txBody>
          <a:bodyPr wrap="square" rtlCol="0">
            <a:spAutoFit/>
          </a:bodyPr>
          <a:lstStyle/>
          <a:p>
            <a:pPr algn="ctr"/>
            <a:r>
              <a:rPr lang="ar-JO" sz="2400" b="1" dirty="0">
                <a:solidFill>
                  <a:srgbClr val="00B0F0"/>
                </a:solidFill>
                <a:latin typeface="Alexandria Black" pitchFamily="2" charset="-78"/>
                <a:cs typeface="Alexandria Black" pitchFamily="2" charset="-78"/>
              </a:rPr>
              <a:t>الأهداف</a:t>
            </a:r>
            <a:endParaRPr lang="ar-JO" altLang="en-US" sz="2400" b="1" dirty="0">
              <a:solidFill>
                <a:srgbClr val="00B0F0"/>
              </a:solidFill>
              <a:latin typeface="Alexandria Black" pitchFamily="2" charset="-78"/>
              <a:cs typeface="Alexandria Black" pitchFamily="2" charset="-78"/>
            </a:endParaRPr>
          </a:p>
        </p:txBody>
      </p:sp>
      <p:sp>
        <p:nvSpPr>
          <p:cNvPr id="48" name="TextBox 47"/>
          <p:cNvSpPr txBox="1"/>
          <p:nvPr/>
        </p:nvSpPr>
        <p:spPr>
          <a:xfrm>
            <a:off x="490280" y="2011272"/>
            <a:ext cx="10812720" cy="3375924"/>
          </a:xfrm>
          <a:prstGeom prst="rect">
            <a:avLst/>
          </a:prstGeom>
          <a:noFill/>
        </p:spPr>
        <p:txBody>
          <a:bodyPr wrap="square" rtlCol="0">
            <a:spAutoFit/>
          </a:bodyPr>
          <a:lstStyle/>
          <a:p>
            <a:pPr marL="0" marR="0" algn="just" rtl="1">
              <a:lnSpc>
                <a:spcPct val="200000"/>
              </a:lnSpc>
              <a:spcBef>
                <a:spcPts val="0"/>
              </a:spcBef>
              <a:spcAft>
                <a:spcPts val="800"/>
              </a:spcAft>
            </a:pPr>
            <a:r>
              <a:rPr lang="ar-JO" sz="2400" kern="100" dirty="0">
                <a:effectLst/>
                <a:latin typeface="Calibri" panose="020F0502020204030204" pitchFamily="34" charset="0"/>
                <a:ea typeface="Calibri" panose="020F0502020204030204" pitchFamily="34" charset="0"/>
                <a:cs typeface="Alexandria" pitchFamily="2" charset="-78"/>
              </a:rPr>
              <a:t>    </a:t>
            </a:r>
            <a:r>
              <a:rPr lang="ar-JO" sz="2400" kern="100" dirty="0">
                <a:effectLst/>
                <a:latin typeface="Alexandria Light" pitchFamily="2" charset="-78"/>
                <a:ea typeface="Calibri" panose="020F0502020204030204" pitchFamily="34" charset="0"/>
                <a:cs typeface="Alexandria Light" pitchFamily="2" charset="-78"/>
              </a:rPr>
              <a:t> </a:t>
            </a:r>
            <a:r>
              <a:rPr lang="ar-JO" kern="100" dirty="0">
                <a:effectLst/>
                <a:latin typeface="Alexandria Light" pitchFamily="2" charset="-78"/>
                <a:ea typeface="Calibri" panose="020F0502020204030204" pitchFamily="34" charset="0"/>
                <a:cs typeface="Alexandria Light" pitchFamily="2" charset="-78"/>
              </a:rPr>
              <a:t>يتوقع من الطالب بعد الانتهاء من دراسة هذا المساق أن يكون قادراً على تحقيق الأهداف الآتية: </a:t>
            </a:r>
          </a:p>
          <a:p>
            <a:pPr marL="0" marR="0" algn="just" rtl="1">
              <a:lnSpc>
                <a:spcPct val="200000"/>
              </a:lnSpc>
              <a:spcBef>
                <a:spcPts val="0"/>
              </a:spcBef>
              <a:spcAft>
                <a:spcPts val="800"/>
              </a:spcAft>
            </a:pPr>
            <a:r>
              <a:rPr lang="ar-JO" kern="100" dirty="0">
                <a:effectLst/>
                <a:latin typeface="Alexandria Light" pitchFamily="2" charset="-78"/>
                <a:ea typeface="Calibri" panose="020F0502020204030204" pitchFamily="34" charset="0"/>
                <a:cs typeface="Alexandria Light" pitchFamily="2" charset="-78"/>
              </a:rPr>
              <a:t>التعرف إلى مفهوم السياسات التعليمية.</a:t>
            </a:r>
          </a:p>
          <a:p>
            <a:pPr marL="0" marR="0" algn="just" rtl="1">
              <a:lnSpc>
                <a:spcPct val="200000"/>
              </a:lnSpc>
              <a:spcBef>
                <a:spcPts val="0"/>
              </a:spcBef>
              <a:spcAft>
                <a:spcPts val="800"/>
              </a:spcAft>
            </a:pPr>
            <a:r>
              <a:rPr lang="ar-JO" kern="100" dirty="0">
                <a:effectLst/>
                <a:latin typeface="Alexandria Light" pitchFamily="2" charset="-78"/>
                <a:ea typeface="Calibri" panose="020F0502020204030204" pitchFamily="34" charset="0"/>
                <a:cs typeface="Alexandria Light" pitchFamily="2" charset="-78"/>
              </a:rPr>
              <a:t>التمييز بين أنواع السياسات التعليمية. </a:t>
            </a:r>
          </a:p>
          <a:p>
            <a:pPr marL="0" marR="0" algn="just" rtl="1">
              <a:lnSpc>
                <a:spcPct val="200000"/>
              </a:lnSpc>
              <a:spcBef>
                <a:spcPts val="0"/>
              </a:spcBef>
              <a:spcAft>
                <a:spcPts val="800"/>
              </a:spcAft>
            </a:pPr>
            <a:r>
              <a:rPr lang="ar-JO" kern="100" dirty="0">
                <a:effectLst/>
                <a:latin typeface="Alexandria Light" pitchFamily="2" charset="-78"/>
                <a:ea typeface="Calibri" panose="020F0502020204030204" pitchFamily="34" charset="0"/>
                <a:cs typeface="Alexandria Light" pitchFamily="2" charset="-78"/>
              </a:rPr>
              <a:t>التعرف إلى أسس التخطيط للسياسات التعليمية.</a:t>
            </a:r>
          </a:p>
          <a:p>
            <a:pPr marL="0" marR="0" algn="just" rtl="1">
              <a:lnSpc>
                <a:spcPct val="200000"/>
              </a:lnSpc>
              <a:spcBef>
                <a:spcPts val="0"/>
              </a:spcBef>
              <a:spcAft>
                <a:spcPts val="800"/>
              </a:spcAft>
            </a:pPr>
            <a:r>
              <a:rPr lang="ar-JO" kern="100" dirty="0">
                <a:effectLst/>
                <a:latin typeface="Alexandria Light" pitchFamily="2" charset="-78"/>
                <a:ea typeface="Calibri" panose="020F0502020204030204" pitchFamily="34" charset="0"/>
                <a:cs typeface="Alexandria Light" pitchFamily="2" charset="-78"/>
              </a:rPr>
              <a:t>التعرف إلى معالم السياسات التربوية في الوطن العربي</a:t>
            </a:r>
          </a:p>
        </p:txBody>
      </p:sp>
      <p:sp>
        <p:nvSpPr>
          <p:cNvPr id="4" name="TextBox 3"/>
          <p:cNvSpPr txBox="1"/>
          <p:nvPr/>
        </p:nvSpPr>
        <p:spPr>
          <a:xfrm>
            <a:off x="51231" y="633613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259409"/>
      </p:ext>
    </p:extLst>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9E56D623-00E5-A3B3-DEB1-2D3A47632002}"/>
              </a:ext>
            </a:extLst>
          </p:cNvPr>
          <p:cNvPicPr>
            <a:picLocks noChangeAspect="1"/>
          </p:cNvPicPr>
          <p:nvPr/>
        </p:nvPicPr>
        <p:blipFill>
          <a:blip r:embed="rId4"/>
          <a:stretch>
            <a:fillRect/>
          </a:stretch>
        </p:blipFill>
        <p:spPr>
          <a:xfrm>
            <a:off x="4218329" y="899652"/>
            <a:ext cx="4365114" cy="542591"/>
          </a:xfrm>
          <a:prstGeom prst="rect">
            <a:avLst/>
          </a:prstGeom>
        </p:spPr>
      </p:pic>
      <p:sp>
        <p:nvSpPr>
          <p:cNvPr id="9" name="TextBox 8">
            <a:extLst>
              <a:ext uri="{FF2B5EF4-FFF2-40B4-BE49-F238E27FC236}">
                <a16:creationId xmlns:a16="http://schemas.microsoft.com/office/drawing/2014/main" id="{997BA95A-08A5-11BF-D42D-66E7DA428D02}"/>
              </a:ext>
            </a:extLst>
          </p:cNvPr>
          <p:cNvSpPr txBox="1"/>
          <p:nvPr/>
        </p:nvSpPr>
        <p:spPr>
          <a:xfrm>
            <a:off x="523579" y="1799303"/>
            <a:ext cx="8920649" cy="3887603"/>
          </a:xfrm>
          <a:prstGeom prst="rect">
            <a:avLst/>
          </a:prstGeom>
          <a:solidFill>
            <a:schemeClr val="bg1"/>
          </a:solidFill>
        </p:spPr>
        <p:txBody>
          <a:bodyPr wrap="square" rtlCol="0">
            <a:spAutoFit/>
          </a:bodyPr>
          <a:lstStyle/>
          <a:p>
            <a:pPr marL="342900" marR="0" lvl="0" indent="-342900" algn="r" rtl="1">
              <a:lnSpc>
                <a:spcPct val="150000"/>
              </a:lnSpc>
              <a:spcBef>
                <a:spcPts val="0"/>
              </a:spcBef>
              <a:spcAft>
                <a:spcPts val="0"/>
              </a:spcAft>
              <a:buFont typeface="Simplified Arabic" panose="02020603050405020304" pitchFamily="18" charset="-78"/>
              <a:buChar char="-"/>
            </a:pPr>
            <a:r>
              <a:rPr lang="ar-JO" dirty="0">
                <a:effectLst/>
                <a:latin typeface="Alexandria Light" pitchFamily="2" charset="-78"/>
                <a:ea typeface="Calibri" panose="020F0502020204030204" pitchFamily="34" charset="0"/>
                <a:cs typeface="Alexandria Light" pitchFamily="2" charset="-78"/>
              </a:rPr>
              <a:t>تمثل </a:t>
            </a:r>
            <a:r>
              <a:rPr lang="ar-SA" dirty="0">
                <a:effectLst/>
                <a:latin typeface="Alexandria Light" pitchFamily="2" charset="-78"/>
                <a:ea typeface="Calibri" panose="020F0502020204030204" pitchFamily="34" charset="0"/>
                <a:cs typeface="Alexandria Light" pitchFamily="2" charset="-78"/>
              </a:rPr>
              <a:t>السياسات التربوية </a:t>
            </a:r>
            <a:r>
              <a:rPr lang="ar-JO" dirty="0">
                <a:effectLst/>
                <a:latin typeface="Alexandria Light" pitchFamily="2" charset="-78"/>
                <a:ea typeface="Calibri" panose="020F0502020204030204" pitchFamily="34" charset="0"/>
                <a:cs typeface="Alexandria Light" pitchFamily="2" charset="-78"/>
              </a:rPr>
              <a:t>رؤية المجتمع فهي تعد </a:t>
            </a:r>
            <a:r>
              <a:rPr lang="ar-SA" dirty="0">
                <a:effectLst/>
                <a:latin typeface="Alexandria Light" pitchFamily="2" charset="-78"/>
                <a:ea typeface="Calibri" panose="020F0502020204030204" pitchFamily="34" charset="0"/>
                <a:cs typeface="Alexandria Light" pitchFamily="2" charset="-78"/>
              </a:rPr>
              <a:t>إطاراً مرجعياً </a:t>
            </a:r>
            <a:r>
              <a:rPr lang="ar-JO" dirty="0">
                <a:effectLst/>
                <a:latin typeface="Alexandria Light" pitchFamily="2" charset="-78"/>
                <a:ea typeface="Calibri" panose="020F0502020204030204" pitchFamily="34" charset="0"/>
                <a:cs typeface="Alexandria Light" pitchFamily="2" charset="-78"/>
              </a:rPr>
              <a:t>وفكريًا </a:t>
            </a:r>
            <a:r>
              <a:rPr lang="ar-SA" dirty="0">
                <a:effectLst/>
                <a:latin typeface="Alexandria Light" pitchFamily="2" charset="-78"/>
                <a:ea typeface="Calibri" panose="020F0502020204030204" pitchFamily="34" charset="0"/>
                <a:cs typeface="Alexandria Light" pitchFamily="2" charset="-78"/>
              </a:rPr>
              <a:t>يسعى النظام التعليمي لتحقيق أهداف ومطالب التنمية العامة</a:t>
            </a:r>
            <a:r>
              <a:rPr lang="en-US" dirty="0">
                <a:effectLst/>
                <a:latin typeface="Alexandria Light" pitchFamily="2" charset="-78"/>
                <a:ea typeface="Calibri" panose="020F0502020204030204" pitchFamily="34" charset="0"/>
                <a:cs typeface="Alexandria Light" pitchFamily="2" charset="-78"/>
              </a:rPr>
              <a:t>.</a:t>
            </a:r>
          </a:p>
          <a:p>
            <a:pPr marL="342900" marR="0" lvl="0" indent="-342900" algn="r" rtl="1">
              <a:lnSpc>
                <a:spcPct val="150000"/>
              </a:lnSpc>
              <a:spcBef>
                <a:spcPts val="0"/>
              </a:spcBef>
              <a:spcAft>
                <a:spcPts val="0"/>
              </a:spcAft>
              <a:buFont typeface="Simplified Arabic" panose="02020603050405020304" pitchFamily="18" charset="-78"/>
              <a:buChar char="-"/>
            </a:pPr>
            <a:r>
              <a:rPr lang="ar-JO" dirty="0">
                <a:effectLst/>
                <a:latin typeface="Alexandria Light" pitchFamily="2" charset="-78"/>
                <a:ea typeface="Calibri" panose="020F0502020204030204" pitchFamily="34" charset="0"/>
                <a:cs typeface="Alexandria Light" pitchFamily="2" charset="-78"/>
              </a:rPr>
              <a:t>تحدد </a:t>
            </a:r>
            <a:r>
              <a:rPr lang="ar-SA" dirty="0">
                <a:effectLst/>
                <a:latin typeface="Alexandria Light" pitchFamily="2" charset="-78"/>
                <a:ea typeface="Calibri" panose="020F0502020204030204" pitchFamily="34" charset="0"/>
                <a:cs typeface="Alexandria Light" pitchFamily="2" charset="-78"/>
              </a:rPr>
              <a:t>السياسات التربوية العلاقة بين التنمية الشاملة للدولة وبين التربية والتعليم، فالتخطيط للتنمية الاقتصادية والاجتماعية أمران مترابطان يؤثر كل منهما في الآخر ويتأثر به</a:t>
            </a:r>
            <a:r>
              <a:rPr lang="en-US" dirty="0">
                <a:effectLst/>
                <a:latin typeface="Alexandria Light" pitchFamily="2" charset="-78"/>
                <a:ea typeface="Calibri" panose="020F0502020204030204" pitchFamily="34" charset="0"/>
                <a:cs typeface="Alexandria Light" pitchFamily="2" charset="-78"/>
              </a:rPr>
              <a:t>.</a:t>
            </a:r>
          </a:p>
          <a:p>
            <a:pPr marL="342900" marR="0" lvl="0" indent="-342900" algn="r" rtl="1">
              <a:lnSpc>
                <a:spcPct val="150000"/>
              </a:lnSpc>
              <a:spcBef>
                <a:spcPts val="0"/>
              </a:spcBef>
              <a:spcAft>
                <a:spcPts val="800"/>
              </a:spcAft>
              <a:buFont typeface="Simplified Arabic" panose="02020603050405020304" pitchFamily="18" charset="-78"/>
              <a:buChar char="-"/>
            </a:pPr>
            <a:r>
              <a:rPr lang="ar-JO" dirty="0">
                <a:effectLst/>
                <a:latin typeface="Alexandria Light" pitchFamily="2" charset="-78"/>
                <a:ea typeface="Calibri" panose="020F0502020204030204" pitchFamily="34" charset="0"/>
                <a:cs typeface="Alexandria Light" pitchFamily="2" charset="-78"/>
              </a:rPr>
              <a:t>توفر </a:t>
            </a:r>
            <a:r>
              <a:rPr lang="ar-SA" dirty="0">
                <a:effectLst/>
                <a:latin typeface="Alexandria Light" pitchFamily="2" charset="-78"/>
                <a:ea typeface="Calibri" panose="020F0502020204030204" pitchFamily="34" charset="0"/>
                <a:cs typeface="Alexandria Light" pitchFamily="2" charset="-78"/>
              </a:rPr>
              <a:t>السياسات التربوية الكفايات النوعية لكل فئات المجتمع بمختلف الأبعاد والأعماق، فهي أساس الإعداد المتكامل لأجيال المجتمع وفق المثل العليا التي تتبناها المجتمعات</a:t>
            </a:r>
            <a:r>
              <a:rPr lang="en-US" dirty="0">
                <a:effectLst/>
                <a:latin typeface="Alexandria Light" pitchFamily="2" charset="-78"/>
                <a:ea typeface="Calibri" panose="020F0502020204030204" pitchFamily="34" charset="0"/>
                <a:cs typeface="Alexandria Light" pitchFamily="2" charset="-78"/>
              </a:rPr>
              <a:t>.</a:t>
            </a:r>
          </a:p>
          <a:p>
            <a:pPr marL="403225" indent="-403225" algn="r" rtl="1">
              <a:lnSpc>
                <a:spcPct val="150000"/>
              </a:lnSpc>
            </a:pPr>
            <a:r>
              <a:rPr lang="ar-JO" dirty="0">
                <a:effectLst/>
                <a:latin typeface="Alexandria Light" pitchFamily="2" charset="-78"/>
                <a:ea typeface="Calibri" panose="020F0502020204030204" pitchFamily="34" charset="0"/>
                <a:cs typeface="Alexandria Light" pitchFamily="2" charset="-78"/>
              </a:rPr>
              <a:t>- </a:t>
            </a:r>
            <a:r>
              <a:rPr lang="en-US" dirty="0">
                <a:effectLst/>
                <a:latin typeface="Alexandria Light" pitchFamily="2" charset="-78"/>
                <a:ea typeface="Calibri" panose="020F0502020204030204" pitchFamily="34" charset="0"/>
                <a:cs typeface="Alexandria Light" pitchFamily="2" charset="-78"/>
              </a:rPr>
              <a:t>  </a:t>
            </a:r>
            <a:r>
              <a:rPr lang="ar-JO" dirty="0">
                <a:effectLst/>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السياسات التربوية </a:t>
            </a:r>
            <a:r>
              <a:rPr lang="ar-JO" dirty="0">
                <a:effectLst/>
                <a:latin typeface="Alexandria Light" pitchFamily="2" charset="-78"/>
                <a:ea typeface="Calibri" panose="020F0502020204030204" pitchFamily="34" charset="0"/>
                <a:cs typeface="Alexandria Light" pitchFamily="2" charset="-78"/>
              </a:rPr>
              <a:t>توازن</a:t>
            </a:r>
            <a:r>
              <a:rPr lang="ar-SA" dirty="0">
                <a:effectLst/>
                <a:latin typeface="Alexandria Light" pitchFamily="2" charset="-78"/>
                <a:ea typeface="Calibri" panose="020F0502020204030204" pitchFamily="34" charset="0"/>
                <a:cs typeface="Alexandria Light" pitchFamily="2" charset="-78"/>
              </a:rPr>
              <a:t> بين إمكانات المجتمع وبين </a:t>
            </a:r>
            <a:r>
              <a:rPr lang="ar-JO" dirty="0">
                <a:effectLst/>
                <a:latin typeface="Alexandria Light" pitchFamily="2" charset="-78"/>
                <a:ea typeface="Calibri" panose="020F0502020204030204" pitchFamily="34" charset="0"/>
                <a:cs typeface="Alexandria Light" pitchFamily="2" charset="-78"/>
              </a:rPr>
              <a:t>ورؤيته </a:t>
            </a:r>
            <a:r>
              <a:rPr lang="ar-SA" dirty="0">
                <a:effectLst/>
                <a:latin typeface="Alexandria Light" pitchFamily="2" charset="-78"/>
                <a:ea typeface="Calibri" panose="020F0502020204030204" pitchFamily="34" charset="0"/>
                <a:cs typeface="Alexandria Light" pitchFamily="2" charset="-78"/>
              </a:rPr>
              <a:t>التي </a:t>
            </a:r>
            <a:r>
              <a:rPr lang="ar-JO" dirty="0">
                <a:effectLst/>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يسعى </a:t>
            </a:r>
            <a:r>
              <a:rPr lang="ar-JO" dirty="0">
                <a:effectLst/>
                <a:latin typeface="Alexandria Light" pitchFamily="2" charset="-78"/>
                <a:ea typeface="Calibri" panose="020F0502020204030204" pitchFamily="34" charset="0"/>
                <a:cs typeface="Alexandria Light" pitchFamily="2" charset="-78"/>
              </a:rPr>
              <a:t>للوصول إليها</a:t>
            </a:r>
            <a:r>
              <a:rPr lang="ar-SA" dirty="0">
                <a:effectLst/>
                <a:latin typeface="Alexandria Light" pitchFamily="2" charset="-78"/>
                <a:ea typeface="Calibri" panose="020F0502020204030204" pitchFamily="34" charset="0"/>
                <a:cs typeface="Alexandria Light" pitchFamily="2" charset="-78"/>
              </a:rPr>
              <a:t>، إذا لا جدوى من رسم سياسات تعليمية مثالية لا يمكن أن ينهض بها الواقع التربوي</a:t>
            </a:r>
            <a:endParaRPr lang="en-US" sz="4000" dirty="0">
              <a:latin typeface="Alexandria Light" pitchFamily="2" charset="-78"/>
              <a:cs typeface="Alexandria Light" pitchFamily="2" charset="-78"/>
            </a:endParaRPr>
          </a:p>
        </p:txBody>
      </p:sp>
      <p:pic>
        <p:nvPicPr>
          <p:cNvPr id="1028" name="Picture 4" descr="الأهمية التاريخية لكتابات الرحالة الغربيين – أفكار الكتب من أخضر">
            <a:extLst>
              <a:ext uri="{FF2B5EF4-FFF2-40B4-BE49-F238E27FC236}">
                <a16:creationId xmlns:a16="http://schemas.microsoft.com/office/drawing/2014/main" id="{824A1B7D-8062-6654-A10E-C0077818CF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5296" y="1801702"/>
            <a:ext cx="2143125" cy="388520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98FBFFA4-6871-F148-099C-0A96DB1B16FD}"/>
              </a:ext>
            </a:extLst>
          </p:cNvPr>
          <p:cNvSpPr txBox="1"/>
          <p:nvPr/>
        </p:nvSpPr>
        <p:spPr>
          <a:xfrm>
            <a:off x="9782999" y="1799303"/>
            <a:ext cx="445882" cy="369332"/>
          </a:xfrm>
          <a:prstGeom prst="rect">
            <a:avLst/>
          </a:prstGeom>
          <a:solidFill>
            <a:schemeClr val="tx1"/>
          </a:solidFill>
        </p:spPr>
        <p:txBody>
          <a:bodyPr wrap="square" rtlCol="0">
            <a:spAutoFit/>
          </a:bodyPr>
          <a:lstStyle/>
          <a:p>
            <a:endParaRPr lang="en-US" dirty="0">
              <a:solidFill>
                <a:schemeClr val="tx1">
                  <a:lumMod val="50000"/>
                  <a:lumOff val="50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sz="1600" dirty="0">
                <a:solidFill>
                  <a:srgbClr val="000000"/>
                </a:solidFill>
                <a:latin typeface="Alexandria Light" pitchFamily="2" charset="-78"/>
                <a:cs typeface="Alexandria Light" pitchFamily="2" charset="-78"/>
              </a:rPr>
              <a:t>     </a:t>
            </a:r>
            <a:r>
              <a:rPr lang="ar-YE" dirty="0">
                <a:solidFill>
                  <a:srgbClr val="000000"/>
                </a:solidFill>
                <a:latin typeface="Alexandria Light" pitchFamily="2" charset="-78"/>
                <a:cs typeface="Alexandria Light" pitchFamily="2" charset="-78"/>
              </a:rPr>
              <a:t>ومن هنا نلاحظ أهمية السياسات التربوية في توجيه وتنظيم العملية التعليمية التعلمية، والتأكد من انضباطها وانبثاقها من فلسفة الدولة التي تشتق من فلسفة المجتمع وقيمه ثقافته، فهي التي ستحقق الأهداف المرجوة التي ستقود تنمية المجتمع وتحقيق رفاهه من خلال تجويد خريجي التعليم وتنمية مهاراتهم وربطها بتلبية حاجات سوق العمل رأس المال البشري القائم على الاقتصاد المعرفي والتنافسية</a:t>
            </a:r>
            <a:r>
              <a:rPr lang="ar-YE" sz="1600" dirty="0">
                <a:solidFill>
                  <a:srgbClr val="000000"/>
                </a:solidFill>
                <a:latin typeface="Alexandria Light" pitchFamily="2" charset="-78"/>
                <a:cs typeface="Alexandria Light"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85F1C843-E948-606D-9A84-DE3CA03740D2}"/>
              </a:ext>
            </a:extLst>
          </p:cNvPr>
          <p:cNvPicPr>
            <a:picLocks noChangeAspect="1"/>
          </p:cNvPicPr>
          <p:nvPr/>
        </p:nvPicPr>
        <p:blipFill>
          <a:blip r:embed="rId3"/>
          <a:stretch>
            <a:fillRect/>
          </a:stretch>
        </p:blipFill>
        <p:spPr>
          <a:xfrm>
            <a:off x="3584087" y="742601"/>
            <a:ext cx="4365114" cy="54259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667"/>
    </mc:Choice>
    <mc:Fallback xmlns="">
      <p:transition spd="slow" advTm="1136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5408971" y="737745"/>
            <a:ext cx="1906229" cy="523220"/>
          </a:xfrm>
          <a:prstGeom prst="rect">
            <a:avLst/>
          </a:prstGeom>
          <a:noFill/>
        </p:spPr>
        <p:txBody>
          <a:bodyPr wrap="square">
            <a:spAutoFit/>
          </a:bodyPr>
          <a:lstStyle/>
          <a:p>
            <a:r>
              <a:rPr lang="ar-JO" sz="2000" dirty="0">
                <a:solidFill>
                  <a:srgbClr val="00B0F0"/>
                </a:solidFill>
                <a:latin typeface="Alexandria Black" pitchFamily="2" charset="-78"/>
                <a:cs typeface="Alexandria Black" pitchFamily="2" charset="-78"/>
              </a:rPr>
              <a:t>وصف</a:t>
            </a:r>
            <a:r>
              <a:rPr lang="ar-JO" sz="2800" dirty="0">
                <a:solidFill>
                  <a:srgbClr val="00B0F0"/>
                </a:solidFill>
                <a:latin typeface="Alexandria Black" pitchFamily="2" charset="-78"/>
                <a:cs typeface="Alexandria Black" pitchFamily="2" charset="-78"/>
              </a:rPr>
              <a:t> </a:t>
            </a:r>
            <a:r>
              <a:rPr lang="ar-JO" sz="2000" dirty="0">
                <a:solidFill>
                  <a:srgbClr val="00B0F0"/>
                </a:solidFill>
                <a:latin typeface="Alexandria Black" pitchFamily="2" charset="-78"/>
                <a:cs typeface="Alexandria Black" pitchFamily="2" charset="-78"/>
              </a:rPr>
              <a:t>المادة</a:t>
            </a:r>
            <a:endParaRPr lang="en-US" sz="2000" dirty="0">
              <a:solidFill>
                <a:srgbClr val="00B0F0"/>
              </a:solidFill>
              <a:latin typeface="Alexandria Black" pitchFamily="2" charset="-78"/>
              <a:cs typeface="Alexandria Black" pitchFamily="2" charset="-78"/>
            </a:endParaRPr>
          </a:p>
        </p:txBody>
      </p:sp>
      <p:pic>
        <p:nvPicPr>
          <p:cNvPr id="13" name="Picture 12">
            <a:extLst>
              <a:ext uri="{FF2B5EF4-FFF2-40B4-BE49-F238E27FC236}">
                <a16:creationId xmlns:a16="http://schemas.microsoft.com/office/drawing/2014/main" id="{B31A8744-7947-AAFA-3CC8-3DFC14D046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634" y="2288514"/>
            <a:ext cx="4535546" cy="3537097"/>
          </a:xfrm>
          <a:prstGeom prst="rect">
            <a:avLst/>
          </a:prstGeom>
        </p:spPr>
      </p:pic>
      <p:sp>
        <p:nvSpPr>
          <p:cNvPr id="15" name="TextBox 14">
            <a:extLst>
              <a:ext uri="{FF2B5EF4-FFF2-40B4-BE49-F238E27FC236}">
                <a16:creationId xmlns:a16="http://schemas.microsoft.com/office/drawing/2014/main" id="{65037DF1-D33B-3621-58C9-E2C15FCC5169}"/>
              </a:ext>
            </a:extLst>
          </p:cNvPr>
          <p:cNvSpPr txBox="1"/>
          <p:nvPr/>
        </p:nvSpPr>
        <p:spPr>
          <a:xfrm>
            <a:off x="6096000" y="2197076"/>
            <a:ext cx="5679680" cy="3079561"/>
          </a:xfrm>
          <a:prstGeom prst="rect">
            <a:avLst/>
          </a:prstGeom>
          <a:noFill/>
        </p:spPr>
        <p:txBody>
          <a:bodyPr wrap="square" rtlCol="0">
            <a:spAutoFit/>
          </a:bodyPr>
          <a:lstStyle/>
          <a:p>
            <a:pPr algn="just" rtl="1">
              <a:lnSpc>
                <a:spcPct val="200000"/>
              </a:lnSpc>
            </a:pPr>
            <a:r>
              <a:rPr lang="ar-JO" sz="1600" dirty="0">
                <a:effectLst/>
                <a:latin typeface="Alexandria" pitchFamily="2" charset="-78"/>
                <a:ea typeface="Simplified Arabic" panose="02020603050405020304" pitchFamily="18" charset="-78"/>
                <a:cs typeface="Alexandria" pitchFamily="2" charset="-78"/>
              </a:rPr>
              <a:t>     </a:t>
            </a:r>
            <a:r>
              <a:rPr lang="ar-SA" sz="1600" dirty="0">
                <a:effectLst/>
                <a:latin typeface="Alexandria Light" pitchFamily="2" charset="-78"/>
                <a:ea typeface="Simplified Arabic" panose="02020603050405020304" pitchFamily="18" charset="-78"/>
                <a:cs typeface="Alexandria Light" pitchFamily="2" charset="-78"/>
              </a:rPr>
              <a:t> </a:t>
            </a:r>
            <a:r>
              <a:rPr lang="ar-SA" sz="2000" dirty="0">
                <a:effectLst/>
                <a:latin typeface="Alexandria Light" pitchFamily="2" charset="-78"/>
                <a:ea typeface="Simplified Arabic" panose="02020603050405020304" pitchFamily="18" charset="-78"/>
                <a:cs typeface="Alexandria Light" pitchFamily="2" charset="-78"/>
              </a:rPr>
              <a:t>تهدف هذه المادة إلى تعريف الدارسين بمفهوم السياسات التربوية، والأهداف والاستراتيجيات، وعملية صنع السياسات، والتربية والسياسة، والسياسة التربوية والتخطيط التربوي، والسياسات التربوية بشكل عام وفي بعض البلدان العربية بشكل خاص</a:t>
            </a:r>
            <a:endParaRPr lang="en-US" sz="1600" dirty="0">
              <a:latin typeface="Alexandria Light" pitchFamily="2" charset="-78"/>
              <a:cs typeface="Alexandria Light" pitchFamily="2" charset="-78"/>
            </a:endParaRPr>
          </a:p>
        </p:txBody>
      </p:sp>
    </p:spTree>
  </p:cSld>
  <p:clrMapOvr>
    <a:masterClrMapping/>
  </p:clrMapOvr>
  <p:transition spd="slow" advTm="71323">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effectLst/>
                <a:latin typeface="Simplified Arabic" panose="02020603050405020304" pitchFamily="18" charset="-78"/>
                <a:ea typeface="Times New Roman" panose="02020603050405020304" pitchFamily="18" charset="0"/>
                <a:cs typeface="Simplified Arabic" panose="02020603050405020304" pitchFamily="18" charset="-78"/>
              </a:rPr>
              <a:t>يتم </a:t>
            </a:r>
            <a:r>
              <a:rPr lang="ar-JO" sz="1600" dirty="0">
                <a:solidFill>
                  <a:schemeClr val="tx1"/>
                </a:solidFill>
                <a:effectLst/>
                <a:latin typeface="Alexandria Light" pitchFamily="2" charset="-78"/>
                <a:ea typeface="Times New Roman" panose="02020603050405020304" pitchFamily="18" charset="0"/>
                <a:cs typeface="Alexandria Light" pitchFamily="2" charset="-78"/>
              </a:rPr>
              <a:t>تحقيق نتاجات التعلم المستهدفة من خلال النشاطات والاستراتيجيات التدريسية الآتية:</a:t>
            </a:r>
            <a:endParaRPr lang="en-US" sz="1600" dirty="0">
              <a:solidFill>
                <a:schemeClr val="tx1"/>
              </a:solidFill>
              <a:effectLst/>
              <a:latin typeface="Alexandria Light" pitchFamily="2" charset="-78"/>
              <a:ea typeface="Times New Roman" panose="02020603050405020304" pitchFamily="18" charset="0"/>
              <a:cs typeface="Alexandria Light"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chemeClr val="tx1"/>
                </a:solidFill>
                <a:effectLst/>
                <a:latin typeface="Alexandria Light" pitchFamily="2" charset="-78"/>
                <a:ea typeface="Times New Roman" panose="02020603050405020304" pitchFamily="18" charset="0"/>
                <a:cs typeface="Alexandria Light" pitchFamily="2" charset="-78"/>
              </a:rPr>
              <a:t>1- المحاضرات. </a:t>
            </a:r>
            <a:endParaRPr lang="en-US" sz="1600" dirty="0">
              <a:solidFill>
                <a:schemeClr val="tx1"/>
              </a:solidFill>
              <a:effectLst/>
              <a:latin typeface="Alexandria Light" pitchFamily="2" charset="-78"/>
              <a:ea typeface="Times New Roman" panose="02020603050405020304" pitchFamily="18" charset="0"/>
              <a:cs typeface="Alexandria Light" pitchFamily="2" charset="-78"/>
            </a:endParaRPr>
          </a:p>
          <a:p>
            <a:pPr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chemeClr val="tx1"/>
                </a:solidFill>
                <a:latin typeface="Alexandria Light" pitchFamily="2" charset="-78"/>
                <a:cs typeface="Alexandria Light" pitchFamily="2" charset="-78"/>
              </a:rPr>
              <a:t>2- اختبارات قصيرة. </a:t>
            </a:r>
            <a:endParaRPr lang="en-US" sz="1600" dirty="0">
              <a:solidFill>
                <a:schemeClr val="tx1"/>
              </a:solidFill>
              <a:latin typeface="Alexandria Light" pitchFamily="2" charset="-78"/>
              <a:cs typeface="Alexandria Light" pitchFamily="2" charset="-78"/>
            </a:endParaRPr>
          </a:p>
          <a:p>
            <a:pPr algn="r">
              <a:lnSpc>
                <a:spcPct val="200000"/>
              </a:lnSpc>
            </a:pPr>
            <a:r>
              <a:rPr lang="ar-JO" sz="1600" dirty="0">
                <a:solidFill>
                  <a:schemeClr val="tx1"/>
                </a:solidFill>
                <a:latin typeface="Alexandria Light" pitchFamily="2" charset="-78"/>
                <a:cs typeface="Alexandria Light" pitchFamily="2" charset="-78"/>
              </a:rPr>
              <a:t>3- </a:t>
            </a:r>
            <a:r>
              <a:rPr lang="ar-SA" sz="1600" dirty="0">
                <a:solidFill>
                  <a:schemeClr val="tx1"/>
                </a:solidFill>
                <a:latin typeface="Alexandria Light" pitchFamily="2" charset="-78"/>
                <a:cs typeface="Alexandria Light" pitchFamily="2" charset="-78"/>
              </a:rPr>
              <a:t>الامتحان النهائي.</a:t>
            </a:r>
            <a:endParaRPr lang="ar-JO" sz="1600" dirty="0">
              <a:solidFill>
                <a:schemeClr val="tx1"/>
              </a:solidFill>
              <a:latin typeface="Alexandria Light" pitchFamily="2" charset="-78"/>
              <a:cs typeface="Alexandria Light" pitchFamily="2" charset="-78"/>
            </a:endParaRPr>
          </a:p>
          <a:p>
            <a:pPr algn="r">
              <a:lnSpc>
                <a:spcPct val="200000"/>
              </a:lnSpc>
            </a:pPr>
            <a:r>
              <a:rPr lang="ar-JO" sz="1600" dirty="0">
                <a:solidFill>
                  <a:schemeClr val="tx1"/>
                </a:solidFill>
                <a:latin typeface="Alexandria Light" pitchFamily="2" charset="-78"/>
                <a:cs typeface="Alexandria Light" pitchFamily="2" charset="-78"/>
              </a:rPr>
              <a:t>4-الحلقات النقاشية</a:t>
            </a:r>
            <a:r>
              <a:rPr lang="ar-SA" sz="1600" dirty="0">
                <a:solidFill>
                  <a:schemeClr val="tx1"/>
                </a:solidFill>
                <a:latin typeface="Alexandria Light" pitchFamily="2" charset="-78"/>
                <a:cs typeface="Alexandria Light" pitchFamily="2" charset="-78"/>
              </a:rPr>
              <a:t> </a:t>
            </a:r>
            <a:endParaRPr lang="en-US" sz="1600" dirty="0">
              <a:solidFill>
                <a:schemeClr val="tx1"/>
              </a:solidFill>
              <a:latin typeface="Alexandria Light" pitchFamily="2" charset="-78"/>
              <a:cs typeface="Alexandria Light" pitchFamily="2" charset="-78"/>
            </a:endParaRPr>
          </a:p>
        </p:txBody>
      </p:sp>
      <p:sp>
        <p:nvSpPr>
          <p:cNvPr id="24" name="TextBox 23"/>
          <p:cNvSpPr txBox="1"/>
          <p:nvPr/>
        </p:nvSpPr>
        <p:spPr>
          <a:xfrm>
            <a:off x="1675976" y="1468531"/>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النشاطات</a:t>
            </a:r>
            <a:r>
              <a:rPr lang="ar-SA" sz="2000" b="1" dirty="0">
                <a:solidFill>
                  <a:srgbClr val="00B0F0"/>
                </a:solidFill>
                <a:effectLst/>
                <a:latin typeface="Alexandria Black" pitchFamily="2" charset="-78"/>
                <a:ea typeface="Times New Roman" panose="02020603050405020304" pitchFamily="18" charset="0"/>
                <a:cs typeface="Alexandria Black" pitchFamily="2" charset="-78"/>
              </a:rPr>
              <a:t> والاستراتيجيات التدريسية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0612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79033" y="1119018"/>
            <a:ext cx="10148199"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15000"/>
              </a:lnSpc>
              <a:spcBef>
                <a:spcPts val="0"/>
              </a:spcBef>
              <a:spcAft>
                <a:spcPts val="800"/>
              </a:spcAft>
            </a:pPr>
            <a:r>
              <a:rPr lang="ar-JO"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rPr>
              <a:t>1. </a:t>
            </a:r>
            <a:r>
              <a:rPr lang="ar-SA"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rPr>
              <a:t>التعرف على السياسة التربوية والمفاهيم المتعلقة </a:t>
            </a:r>
            <a:r>
              <a:rPr lang="ar-SA" sz="2000"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rPr>
              <a:t>بها </a:t>
            </a:r>
            <a:r>
              <a:rPr lang="ar-SA"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rPr>
              <a:t>وأهميتها في العملية التربوية.</a:t>
            </a:r>
            <a:endParaRPr lang="en-US"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endParaRPr>
          </a:p>
          <a:p>
            <a:pPr marL="342900" marR="0" lvl="0" indent="-342900" algn="just" rtl="1">
              <a:lnSpc>
                <a:spcPct val="115000"/>
              </a:lnSpc>
              <a:spcBef>
                <a:spcPts val="0"/>
              </a:spcBef>
              <a:spcAft>
                <a:spcPts val="800"/>
              </a:spcAft>
              <a:buFont typeface="+mj-lt"/>
              <a:buAutoNum type="arabicPeriod" startAt="2"/>
            </a:pPr>
            <a:r>
              <a:rPr lang="ar-SA"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rPr>
              <a:t>فهم الأنظمة المحيطة التي تؤثر على تقدم النظم التعليمية.</a:t>
            </a:r>
            <a:endParaRPr lang="en-US"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endParaRPr>
          </a:p>
          <a:p>
            <a:pPr marL="342900" marR="0" lvl="0" indent="-342900" algn="just" rtl="1">
              <a:lnSpc>
                <a:spcPct val="115000"/>
              </a:lnSpc>
              <a:spcBef>
                <a:spcPts val="0"/>
              </a:spcBef>
              <a:spcAft>
                <a:spcPts val="800"/>
              </a:spcAft>
              <a:buFont typeface="+mj-lt"/>
              <a:buAutoNum type="arabicPeriod" startAt="2"/>
            </a:pPr>
            <a:r>
              <a:rPr lang="ar-SA"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rPr>
              <a:t>التمكن من استخدام أسس التخطيط للسياسة التربوية ومتطلبات تنفيذها</a:t>
            </a:r>
            <a:endParaRPr lang="en-US"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endParaRPr>
          </a:p>
          <a:p>
            <a:pPr marL="342900" marR="0" lvl="0" indent="-342900" algn="just" rtl="1">
              <a:lnSpc>
                <a:spcPct val="115000"/>
              </a:lnSpc>
              <a:spcBef>
                <a:spcPts val="0"/>
              </a:spcBef>
              <a:spcAft>
                <a:spcPts val="800"/>
              </a:spcAft>
              <a:buFont typeface="+mj-lt"/>
              <a:buAutoNum type="arabicPeriod" startAt="2"/>
            </a:pPr>
            <a:r>
              <a:rPr lang="ar-SA"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rPr>
              <a:t>التحليل والقدرة على تقييم السياسة التربوية المطبقة في مختلف الدول. </a:t>
            </a:r>
            <a:endParaRPr lang="en-US"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endParaRPr>
          </a:p>
          <a:p>
            <a:pPr marL="342900" marR="0" lvl="0" indent="-342900" algn="just" rtl="1">
              <a:lnSpc>
                <a:spcPct val="115000"/>
              </a:lnSpc>
              <a:spcBef>
                <a:spcPts val="0"/>
              </a:spcBef>
              <a:spcAft>
                <a:spcPts val="800"/>
              </a:spcAft>
              <a:buFont typeface="+mj-lt"/>
              <a:buAutoNum type="arabicPeriod" startAt="2"/>
            </a:pPr>
            <a:r>
              <a:rPr lang="ar-SA"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rPr>
              <a:t>الاطلاع على الاتجاهات الحديثة في تقويم السياسة التربوية.</a:t>
            </a:r>
            <a:endParaRPr lang="en-US" dirty="0">
              <a:solidFill>
                <a:schemeClr val="tx1">
                  <a:lumMod val="50000"/>
                  <a:lumOff val="50000"/>
                </a:schemeClr>
              </a:solidFill>
              <a:effectLst/>
              <a:latin typeface="Alexandria Light" pitchFamily="2" charset="-78"/>
              <a:ea typeface="Calibri" panose="020F0502020204030204" pitchFamily="34" charset="0"/>
              <a:cs typeface="Alexandria Light" pitchFamily="2" charset="-78"/>
            </a:endParaRPr>
          </a:p>
          <a:p>
            <a:pPr algn="r"/>
            <a:r>
              <a:rPr lang="ar-JO" dirty="0">
                <a:solidFill>
                  <a:schemeClr val="tx1">
                    <a:lumMod val="50000"/>
                    <a:lumOff val="50000"/>
                  </a:schemeClr>
                </a:solidFill>
                <a:effectLst/>
                <a:latin typeface="Alexandria Light" pitchFamily="2" charset="-78"/>
                <a:ea typeface="Times New Roman" panose="02020603050405020304" pitchFamily="18" charset="0"/>
                <a:cs typeface="Alexandria Light" pitchFamily="2" charset="-78"/>
              </a:rPr>
              <a:t>6. </a:t>
            </a:r>
            <a:r>
              <a:rPr lang="ar-SA" dirty="0">
                <a:solidFill>
                  <a:schemeClr val="tx1">
                    <a:lumMod val="50000"/>
                    <a:lumOff val="50000"/>
                  </a:schemeClr>
                </a:solidFill>
                <a:effectLst/>
                <a:latin typeface="Alexandria Light" pitchFamily="2" charset="-78"/>
                <a:ea typeface="Times New Roman" panose="02020603050405020304" pitchFamily="18" charset="0"/>
                <a:cs typeface="Alexandria Light" pitchFamily="2" charset="-78"/>
              </a:rPr>
              <a:t>استشراف السياسة التربوية في القرن الحادي والعشرين.</a:t>
            </a:r>
            <a:r>
              <a:rPr lang="ar-SA" sz="3200" dirty="0">
                <a:solidFill>
                  <a:schemeClr val="tx1">
                    <a:lumMod val="50000"/>
                    <a:lumOff val="50000"/>
                  </a:schemeClr>
                </a:solidFill>
                <a:effectLst/>
                <a:latin typeface="Alexandria Light" pitchFamily="2" charset="-78"/>
                <a:ea typeface="Times New Roman" panose="02020603050405020304" pitchFamily="18" charset="0"/>
                <a:cs typeface="Alexandria Light" pitchFamily="2" charset="-78"/>
              </a:rPr>
              <a:t>.</a:t>
            </a:r>
            <a:endParaRPr lang="en-US" sz="2800" dirty="0">
              <a:solidFill>
                <a:schemeClr val="tx1">
                  <a:lumMod val="50000"/>
                  <a:lumOff val="50000"/>
                </a:schemeClr>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066F5E9D-2254-6207-65E1-14817A649DFC}"/>
              </a:ext>
            </a:extLst>
          </p:cNvPr>
          <p:cNvSpPr txBox="1"/>
          <p:nvPr/>
        </p:nvSpPr>
        <p:spPr>
          <a:xfrm>
            <a:off x="3909576" y="601986"/>
            <a:ext cx="4372847" cy="461665"/>
          </a:xfrm>
          <a:prstGeom prst="rect">
            <a:avLst/>
          </a:prstGeom>
          <a:noFill/>
        </p:spPr>
        <p:txBody>
          <a:bodyPr wrap="square" rtlCol="0">
            <a:spAutoFit/>
          </a:bodyPr>
          <a:lstStyle/>
          <a:p>
            <a:r>
              <a:rPr lang="ar-JO" sz="2400" dirty="0">
                <a:solidFill>
                  <a:srgbClr val="00B0F0"/>
                </a:solidFill>
                <a:latin typeface="Alexandria Black" pitchFamily="2" charset="-78"/>
                <a:cs typeface="Alexandria Black" pitchFamily="2" charset="-78"/>
              </a:rPr>
              <a:t>النتاجات ومخرجات التعلم</a:t>
            </a:r>
            <a:endParaRPr lang="en-US" sz="24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781874196"/>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0612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79033" y="1119018"/>
            <a:ext cx="10148199"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effectLst/>
                <a:latin typeface="Simplified Arabic" panose="02020603050405020304" pitchFamily="18" charset="-78"/>
                <a:ea typeface="Times New Roman" panose="02020603050405020304" pitchFamily="18" charset="0"/>
                <a:cs typeface="Simplified Arabic" panose="02020603050405020304" pitchFamily="18" charset="-78"/>
              </a:rPr>
              <a:t>يتم</a:t>
            </a: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0359D2F8-814D-63DD-24DC-32177345ADA9}"/>
              </a:ext>
            </a:extLst>
          </p:cNvPr>
          <p:cNvPicPr>
            <a:picLocks noChangeAspect="1"/>
          </p:cNvPicPr>
          <p:nvPr/>
        </p:nvPicPr>
        <p:blipFill>
          <a:blip r:embed="rId3"/>
          <a:stretch>
            <a:fillRect/>
          </a:stretch>
        </p:blipFill>
        <p:spPr>
          <a:xfrm>
            <a:off x="2626178" y="626419"/>
            <a:ext cx="6437934" cy="542591"/>
          </a:xfrm>
          <a:prstGeom prst="rect">
            <a:avLst/>
          </a:prstGeom>
        </p:spPr>
      </p:pic>
      <p:pic>
        <p:nvPicPr>
          <p:cNvPr id="4" name="Picture 3">
            <a:extLst>
              <a:ext uri="{FF2B5EF4-FFF2-40B4-BE49-F238E27FC236}">
                <a16:creationId xmlns:a16="http://schemas.microsoft.com/office/drawing/2014/main" id="{619D701B-0191-1081-1CAD-E7D85E37180A}"/>
              </a:ext>
            </a:extLst>
          </p:cNvPr>
          <p:cNvPicPr>
            <a:picLocks noChangeAspect="1"/>
          </p:cNvPicPr>
          <p:nvPr/>
        </p:nvPicPr>
        <p:blipFill>
          <a:blip r:embed="rId4"/>
          <a:stretch>
            <a:fillRect/>
          </a:stretch>
        </p:blipFill>
        <p:spPr>
          <a:xfrm>
            <a:off x="2185077" y="1447628"/>
            <a:ext cx="7821846" cy="4457526"/>
          </a:xfrm>
          <a:prstGeom prst="rect">
            <a:avLst/>
          </a:prstGeom>
        </p:spPr>
      </p:pic>
    </p:spTree>
    <p:extLst>
      <p:ext uri="{BB962C8B-B14F-4D97-AF65-F5344CB8AC3E}">
        <p14:creationId xmlns:p14="http://schemas.microsoft.com/office/powerpoint/2010/main" val="3625052846"/>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مفهوم السياسات التعليمية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36569" y="1628573"/>
            <a:ext cx="7944256" cy="4338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مفهوم السياسات التعليمية</a:t>
            </a: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وتُعرف السياسات التعليمية أو التربوية بأنها عملية منظمة، موجهة للأنشطة والمشروعات في ميدان التربية والتعليم، التي يراها واضعوا السياسة التربوية بأنها كفيلة بتحقيق الطموحات التي يتطلع المجتمع والأفراد إلى تحقيقها في ضوء الظروف والإمكانيات المتاحة، ويمكن تعريفها  بالأهداف والقواعد والمبادئ التي يقوم عليها التعليم في أي دولة، وتحديد إطاره العام، ونظمه المختلفة، أي أنها التنظيم العام الذي تضعه الدولة لمتابعة التعليم فيها بأجهزته الفنية والإدارية وفق ما تراه من أسس وقواعد تضمن تحسين جودة العمل وتحقيق أهدافه.</a:t>
            </a:r>
          </a:p>
          <a:p>
            <a:pPr algn="ct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7CB5ECB9-0A2D-E08A-8FDD-1674EF4500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076" y="1628572"/>
            <a:ext cx="3067050" cy="4338273"/>
          </a:xfrm>
          <a:prstGeom prst="rect">
            <a:avLst/>
          </a:prstGeom>
        </p:spPr>
      </p:pic>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54410"/>
    </mc:Choice>
    <mc:Fallback xmlns="">
      <p:transition spd="slow" advTm="5441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خصائص  السياسات التعليمية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6152773"/>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67566" y="1695751"/>
            <a:ext cx="7913259" cy="4333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ea typeface="Times New Roman" panose="02020603050405020304" pitchFamily="18" charset="0"/>
              <a:cs typeface="Alexandria Black" pitchFamily="2" charset="-78"/>
            </a:endParaRPr>
          </a:p>
          <a:p>
            <a:pPr algn="ctr"/>
            <a:endParaRPr lang="ar-JO"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378713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041354" y="94442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A8856C4B-9091-B36C-6BEC-D3963A296862}"/>
              </a:ext>
            </a:extLst>
          </p:cNvPr>
          <p:cNvSpPr txBox="1"/>
          <p:nvPr/>
        </p:nvSpPr>
        <p:spPr>
          <a:xfrm>
            <a:off x="5447367" y="1102628"/>
            <a:ext cx="4953656" cy="369332"/>
          </a:xfrm>
          <a:prstGeom prst="rect">
            <a:avLst/>
          </a:prstGeom>
          <a:noFill/>
        </p:spPr>
        <p:txBody>
          <a:bodyPr wrap="square" rtlCol="0">
            <a:spAutoFit/>
          </a:bodyPr>
          <a:lstStyle/>
          <a:p>
            <a:pPr algn="ctr"/>
            <a:r>
              <a:rPr lang="ar-JO" sz="1800" b="1" dirty="0">
                <a:solidFill>
                  <a:srgbClr val="00B0F0"/>
                </a:solidFill>
                <a:effectLst/>
                <a:latin typeface="Alexandria Black" pitchFamily="2" charset="-78"/>
                <a:ea typeface="Times New Roman" panose="02020603050405020304" pitchFamily="18" charset="0"/>
                <a:cs typeface="Alexandria Black" pitchFamily="2" charset="-78"/>
              </a:rPr>
              <a:t>خصائص السياسات التعليمية وأنواعها</a:t>
            </a:r>
          </a:p>
        </p:txBody>
      </p:sp>
      <p:sp>
        <p:nvSpPr>
          <p:cNvPr id="8" name="TextBox 7">
            <a:extLst>
              <a:ext uri="{FF2B5EF4-FFF2-40B4-BE49-F238E27FC236}">
                <a16:creationId xmlns:a16="http://schemas.microsoft.com/office/drawing/2014/main" id="{AA050C1E-0EC4-4BF4-637E-0E73212579FE}"/>
              </a:ext>
            </a:extLst>
          </p:cNvPr>
          <p:cNvSpPr txBox="1"/>
          <p:nvPr/>
        </p:nvSpPr>
        <p:spPr>
          <a:xfrm>
            <a:off x="4231954" y="2011131"/>
            <a:ext cx="7417571" cy="3643883"/>
          </a:xfrm>
          <a:prstGeom prst="rect">
            <a:avLst/>
          </a:prstGeom>
          <a:noFill/>
        </p:spPr>
        <p:txBody>
          <a:bodyPr wrap="square" rtlCol="0">
            <a:spAutoFit/>
          </a:bodyPr>
          <a:lstStyle/>
          <a:p>
            <a:pPr marL="342900" marR="0" lvl="0" indent="-342900" algn="just" rtl="1">
              <a:lnSpc>
                <a:spcPct val="107000"/>
              </a:lnSpc>
              <a:spcBef>
                <a:spcPts val="0"/>
              </a:spcBef>
              <a:spcAft>
                <a:spcPts val="0"/>
              </a:spcAft>
              <a:buFont typeface="Simplified Arabic" panose="02020603050405020304" pitchFamily="18" charset="-78"/>
              <a:buChar char="-"/>
            </a:pPr>
            <a:r>
              <a:rPr lang="ar-SA" dirty="0">
                <a:effectLst/>
                <a:latin typeface="Alexandria Light" pitchFamily="2" charset="-78"/>
                <a:ea typeface="Calibri" panose="020F0502020204030204" pitchFamily="34" charset="0"/>
                <a:cs typeface="Alexandria Light" pitchFamily="2" charset="-78"/>
              </a:rPr>
              <a:t>أنها ذات طبيعة توجيهية، وليست تفصيلية، فالسياسات التربوية في حد ذاتها لا تشتمل على تفصيلات لحل كل المشكلات الموجودة في الواقع،</a:t>
            </a:r>
            <a:r>
              <a:rPr lang="en-US" dirty="0">
                <a:effectLst/>
                <a:latin typeface="Alexandria Light" pitchFamily="2" charset="-78"/>
                <a:ea typeface="Calibri" panose="020F0502020204030204" pitchFamily="34" charset="0"/>
                <a:cs typeface="Alexandria Light" pitchFamily="2" charset="-78"/>
              </a:rPr>
              <a:t>.</a:t>
            </a:r>
          </a:p>
          <a:p>
            <a:pPr marL="342900" marR="0" lvl="0" indent="-342900" algn="just" rtl="1">
              <a:lnSpc>
                <a:spcPct val="107000"/>
              </a:lnSpc>
              <a:spcBef>
                <a:spcPts val="0"/>
              </a:spcBef>
              <a:spcAft>
                <a:spcPts val="0"/>
              </a:spcAft>
              <a:buFont typeface="Simplified Arabic" panose="02020603050405020304" pitchFamily="18" charset="-78"/>
              <a:buChar char="-"/>
            </a:pPr>
            <a:r>
              <a:rPr lang="ar-SA" dirty="0">
                <a:effectLst/>
                <a:latin typeface="Alexandria Light" pitchFamily="2" charset="-78"/>
                <a:ea typeface="Calibri" panose="020F0502020204030204" pitchFamily="34" charset="0"/>
                <a:cs typeface="Alexandria Light" pitchFamily="2" charset="-78"/>
              </a:rPr>
              <a:t> ذات طبيعة مستمرة ومتطورة، أي أنها ذات صفة مؤسسة لا تتأثر ولا تتغير بتغير القائمين عليها أو المسؤولين التربويين</a:t>
            </a:r>
            <a:r>
              <a:rPr lang="en-US" dirty="0">
                <a:effectLst/>
                <a:latin typeface="Alexandria Light" pitchFamily="2" charset="-78"/>
                <a:ea typeface="Calibri" panose="020F0502020204030204" pitchFamily="34" charset="0"/>
                <a:cs typeface="Alexandria Light" pitchFamily="2" charset="-78"/>
              </a:rPr>
              <a:t>.</a:t>
            </a:r>
          </a:p>
          <a:p>
            <a:pPr marL="342900" marR="0" lvl="0" indent="-342900" algn="just" rtl="1">
              <a:lnSpc>
                <a:spcPct val="107000"/>
              </a:lnSpc>
              <a:spcBef>
                <a:spcPts val="0"/>
              </a:spcBef>
              <a:spcAft>
                <a:spcPts val="0"/>
              </a:spcAft>
              <a:buFont typeface="Simplified Arabic" panose="02020603050405020304" pitchFamily="18" charset="-78"/>
              <a:buChar char="-"/>
            </a:pPr>
            <a:r>
              <a:rPr lang="ar-SA" dirty="0">
                <a:effectLst/>
                <a:latin typeface="Alexandria Light" pitchFamily="2" charset="-78"/>
                <a:ea typeface="Calibri" panose="020F0502020204030204" pitchFamily="34" charset="0"/>
                <a:cs typeface="Alexandria Light" pitchFamily="2" charset="-78"/>
              </a:rPr>
              <a:t>أنها موضوعية، أي لا تتأثر بالرغبات الشخصية للعاملين أو المسؤولين التربويين</a:t>
            </a:r>
            <a:r>
              <a:rPr lang="ar-JO" dirty="0">
                <a:effectLst/>
                <a:latin typeface="Alexandria Light" pitchFamily="2" charset="-78"/>
                <a:ea typeface="Calibri" panose="020F0502020204030204" pitchFamily="34" charset="0"/>
                <a:cs typeface="Alexandria Light" pitchFamily="2" charset="-78"/>
              </a:rPr>
              <a:t>.</a:t>
            </a:r>
            <a:r>
              <a:rPr lang="en-US" dirty="0">
                <a:effectLst/>
                <a:latin typeface="Alexandria Light" pitchFamily="2" charset="-78"/>
                <a:ea typeface="Calibri" panose="020F0502020204030204" pitchFamily="34" charset="0"/>
                <a:cs typeface="Alexandria Light" pitchFamily="2" charset="-78"/>
              </a:rPr>
              <a:t>.</a:t>
            </a:r>
          </a:p>
          <a:p>
            <a:pPr marL="342900" marR="0" lvl="0" indent="-342900" algn="just" rtl="1">
              <a:lnSpc>
                <a:spcPct val="107000"/>
              </a:lnSpc>
              <a:spcBef>
                <a:spcPts val="0"/>
              </a:spcBef>
              <a:spcAft>
                <a:spcPts val="0"/>
              </a:spcAft>
              <a:buFont typeface="Simplified Arabic" panose="02020603050405020304" pitchFamily="18" charset="-78"/>
              <a:buChar char="-"/>
            </a:pPr>
            <a:r>
              <a:rPr lang="ar-SA" dirty="0">
                <a:effectLst/>
                <a:latin typeface="Alexandria Light" pitchFamily="2" charset="-78"/>
                <a:ea typeface="Calibri" panose="020F0502020204030204" pitchFamily="34" charset="0"/>
                <a:cs typeface="Alexandria Light" pitchFamily="2" charset="-78"/>
              </a:rPr>
              <a:t> ذات طبيعة قابلة للتغير والمرونة، فهي ليست قوالب فكرية جامدة وإنما قابلة للتعديل والتغيير لتواكب التطور والتغيرات التي تطرأ وتواجه المجتمع</a:t>
            </a:r>
            <a:r>
              <a:rPr lang="en-US" dirty="0">
                <a:effectLst/>
                <a:latin typeface="Alexandria Light" pitchFamily="2" charset="-78"/>
                <a:ea typeface="Calibri" panose="020F0502020204030204" pitchFamily="34" charset="0"/>
                <a:cs typeface="Alexandria Light" pitchFamily="2" charset="-78"/>
              </a:rPr>
              <a:t>.</a:t>
            </a:r>
          </a:p>
          <a:p>
            <a:pPr marL="342900" marR="0" lvl="0" indent="-342900" algn="just" rtl="1">
              <a:lnSpc>
                <a:spcPct val="107000"/>
              </a:lnSpc>
              <a:spcBef>
                <a:spcPts val="0"/>
              </a:spcBef>
              <a:spcAft>
                <a:spcPts val="800"/>
              </a:spcAft>
              <a:buFont typeface="Simplified Arabic" panose="02020603050405020304" pitchFamily="18" charset="-78"/>
              <a:buChar char="-"/>
            </a:pPr>
            <a:r>
              <a:rPr lang="ar-SA" dirty="0">
                <a:effectLst/>
                <a:latin typeface="Alexandria Light" pitchFamily="2" charset="-78"/>
                <a:ea typeface="Calibri" panose="020F0502020204030204" pitchFamily="34" charset="0"/>
                <a:cs typeface="Alexandria Light" pitchFamily="2" charset="-78"/>
              </a:rPr>
              <a:t>هي انعكاس للواقع الاجتماعي الذي توجد فيه، إذ تستمد من معطيات المجتمع الذي وجدت من أجله، وتترجم أهدافه إلى واقع، وتتقيد بالمعايير الاجتماعية التي يفرضها، وتحقق أهداف ذلك المجتمع</a:t>
            </a:r>
            <a:r>
              <a:rPr lang="en-US" sz="1800" dirty="0">
                <a:effectLst/>
                <a:latin typeface="Simplified Arabic" panose="02020603050405020304" pitchFamily="18" charset="-78"/>
                <a:ea typeface="Calibri" panose="020F0502020204030204" pitchFamily="34" charset="0"/>
                <a:cs typeface="Arial" panose="020B0604020202020204" pitchFamily="34" charset="0"/>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86064"/>
    </mc:Choice>
    <mc:Fallback xmlns="">
      <p:transition spd="slow" advTm="860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2000" b="1" dirty="0">
              <a:solidFill>
                <a:srgbClr val="00B0F0"/>
              </a:solidFill>
              <a:ea typeface="Simplified Arabic" panose="02020603050405020304" pitchFamily="18" charset="-78"/>
              <a:cs typeface="Simplified Arabic" panose="02020603050405020304" pitchFamily="18" charset="-78"/>
            </a:endParaRPr>
          </a:p>
          <a:p>
            <a:pPr algn="just" rtl="1" fontAlgn="base">
              <a:lnSpc>
                <a:spcPct val="200000"/>
              </a:lnSpc>
            </a:pPr>
            <a:endParaRPr lang="ar-JO" sz="1600" dirty="0">
              <a:solidFill>
                <a:srgbClr val="000000"/>
              </a:solidFill>
              <a:latin typeface="Alexandria Light" pitchFamily="2" charset="-78"/>
              <a:cs typeface="Alexandria Light" pitchFamily="2" charset="-78"/>
            </a:endParaRPr>
          </a:p>
          <a:p>
            <a:pPr algn="just" rtl="1" fontAlgn="base">
              <a:lnSpc>
                <a:spcPct val="200000"/>
              </a:lnSpc>
            </a:pPr>
            <a:endParaRPr lang="ar-JO" dirty="0">
              <a:solidFill>
                <a:srgbClr val="00B0F0"/>
              </a:solidFill>
              <a:latin typeface="Alexandria Black" pitchFamily="2" charset="-78"/>
              <a:cs typeface="Alexandria Black" pitchFamily="2" charset="-78"/>
            </a:endParaRPr>
          </a:p>
          <a:p>
            <a:pPr algn="just" rtl="1" fontAlgn="base">
              <a:lnSpc>
                <a:spcPct val="200000"/>
              </a:lnSpc>
            </a:pPr>
            <a:endParaRPr lang="ar-JO" dirty="0">
              <a:solidFill>
                <a:srgbClr val="00B0F0"/>
              </a:solidFill>
              <a:latin typeface="Alexandria Black" pitchFamily="2" charset="-78"/>
              <a:cs typeface="Alexandria Black" pitchFamily="2" charset="-78"/>
            </a:endParaRPr>
          </a:p>
          <a:p>
            <a:pPr algn="just" rtl="1" fontAlgn="base">
              <a:lnSpc>
                <a:spcPct val="200000"/>
              </a:lnSpc>
            </a:pPr>
            <a:endParaRPr lang="ar-JO" dirty="0">
              <a:solidFill>
                <a:srgbClr val="00B0F0"/>
              </a:solidFill>
              <a:latin typeface="Alexandria Black" pitchFamily="2" charset="-78"/>
              <a:cs typeface="Alexandria Black" pitchFamily="2" charset="-78"/>
            </a:endParaRPr>
          </a:p>
          <a:p>
            <a:pPr algn="just" rtl="1" fontAlgn="base">
              <a:lnSpc>
                <a:spcPct val="200000"/>
              </a:lnSpc>
            </a:pPr>
            <a:endParaRPr lang="ar-JO" dirty="0">
              <a:solidFill>
                <a:srgbClr val="00B0F0"/>
              </a:solidFill>
              <a:latin typeface="Alexandria Black" pitchFamily="2" charset="-78"/>
              <a:cs typeface="Alexandria Black" pitchFamily="2" charset="-78"/>
            </a:endParaRPr>
          </a:p>
          <a:p>
            <a:pPr algn="ctr">
              <a:lnSpc>
                <a:spcPct val="200000"/>
              </a:lnSpc>
            </a:pPr>
            <a:r>
              <a:rPr lang="ar-JO" dirty="0">
                <a:solidFill>
                  <a:srgbClr val="00B0F0"/>
                </a:solidFill>
                <a:latin typeface="Alexandria Black" pitchFamily="2" charset="-78"/>
                <a:cs typeface="Alexandria Black" pitchFamily="2" charset="-78"/>
              </a:rPr>
              <a:t>    </a:t>
            </a:r>
            <a:r>
              <a:rPr lang="ar-JO" dirty="0">
                <a:solidFill>
                  <a:srgbClr val="00B0F0"/>
                </a:solidFill>
                <a:effectLst/>
                <a:latin typeface="Alexandria Black" pitchFamily="2" charset="-78"/>
                <a:ea typeface="Times New Roman" panose="02020603050405020304" pitchFamily="18" charset="0"/>
                <a:cs typeface="Alexandria Black" pitchFamily="2" charset="-78"/>
              </a:rPr>
              <a:t>التطورات التاريخية والحديثة والمنهجية للسياسات التعليمية</a:t>
            </a:r>
            <a:endParaRPr lang="en-US" sz="14400" dirty="0">
              <a:solidFill>
                <a:srgbClr val="00B0F0"/>
              </a:solidFill>
              <a:latin typeface="Alexandria Black" pitchFamily="2" charset="-78"/>
              <a:cs typeface="Alexandria Black" pitchFamily="2" charset="-78"/>
            </a:endParaRPr>
          </a:p>
          <a:p>
            <a:pPr algn="r">
              <a:lnSpc>
                <a:spcPct val="200000"/>
              </a:lnSpc>
            </a:pPr>
            <a:endParaRPr lang="ar-JO" b="1" dirty="0">
              <a:solidFill>
                <a:srgbClr val="00B0F0"/>
              </a:solidFill>
              <a:latin typeface="Alexandria Black" pitchFamily="2" charset="-78"/>
              <a:ea typeface="Simplified Arabic" panose="02020603050405020304" pitchFamily="18" charset="-78"/>
              <a:cs typeface="Alexandria Black" pitchFamily="2" charset="-78"/>
            </a:endParaRPr>
          </a:p>
          <a:p>
            <a:pPr algn="r">
              <a:lnSpc>
                <a:spcPct val="200000"/>
              </a:lnSpc>
            </a:pPr>
            <a:endParaRPr lang="ar-JO" sz="2400" b="1" dirty="0">
              <a:solidFill>
                <a:srgbClr val="00B0F0"/>
              </a:solidFill>
              <a:effectLst/>
              <a:latin typeface="Alexandria Black" pitchFamily="2" charset="-78"/>
              <a:ea typeface="Simplified Arabic" panose="02020603050405020304" pitchFamily="18" charset="-78"/>
              <a:cs typeface="Alexandria Black" pitchFamily="2" charset="-78"/>
            </a:endParaRPr>
          </a:p>
          <a:p>
            <a:pPr algn="r">
              <a:lnSpc>
                <a:spcPct val="200000"/>
              </a:lnSpc>
            </a:pPr>
            <a:endParaRPr lang="ar-JO" sz="2400" b="1" dirty="0">
              <a:solidFill>
                <a:srgbClr val="00B0F0"/>
              </a:solidFill>
              <a:latin typeface="Alexandria Black" pitchFamily="2" charset="-78"/>
              <a:ea typeface="Simplified Arabic" panose="02020603050405020304" pitchFamily="18" charset="-78"/>
              <a:cs typeface="Alexandria Black" pitchFamily="2" charset="-78"/>
            </a:endParaRPr>
          </a:p>
          <a:p>
            <a:pPr algn="r">
              <a:lnSpc>
                <a:spcPct val="200000"/>
              </a:lnSpc>
            </a:pPr>
            <a:endParaRPr lang="ar-JO" sz="2400" b="1" dirty="0">
              <a:solidFill>
                <a:srgbClr val="00B0F0"/>
              </a:solidFill>
              <a:effectLst/>
              <a:latin typeface="Alexandria Black" pitchFamily="2" charset="-78"/>
              <a:ea typeface="Simplified Arabic" panose="02020603050405020304" pitchFamily="18" charset="-78"/>
              <a:cs typeface="Alexandria Black" pitchFamily="2" charset="-78"/>
            </a:endParaRPr>
          </a:p>
          <a:p>
            <a:pPr algn="r">
              <a:lnSpc>
                <a:spcPct val="200000"/>
              </a:lnSpc>
            </a:pPr>
            <a:r>
              <a:rPr lang="ar-SA" sz="2400" b="1" dirty="0">
                <a:solidFill>
                  <a:srgbClr val="00B0F0"/>
                </a:solidFill>
                <a:effectLst/>
                <a:latin typeface="Alexandria Black" pitchFamily="2" charset="-78"/>
                <a:ea typeface="Simplified Arabic" panose="02020603050405020304" pitchFamily="18" charset="-78"/>
                <a:cs typeface="Alexandria Black" pitchFamily="2" charset="-78"/>
              </a:rPr>
              <a:t> </a:t>
            </a:r>
            <a:endParaRPr lang="ar-JO" sz="2400" b="1" dirty="0">
              <a:solidFill>
                <a:srgbClr val="00B0F0"/>
              </a:solidFill>
              <a:effectLst/>
              <a:latin typeface="Alexandria Black" pitchFamily="2" charset="-78"/>
              <a:ea typeface="Simplified Arabic" panose="02020603050405020304" pitchFamily="18"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03</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76172" y="1465657"/>
            <a:ext cx="8204653" cy="4826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2000" b="1" dirty="0">
              <a:solidFill>
                <a:srgbClr val="00B0F0"/>
              </a:solidFill>
              <a:ea typeface="Simplified Arabic" panose="02020603050405020304" pitchFamily="18" charset="-78"/>
              <a:cs typeface="Simplified Arabic" panose="02020603050405020304" pitchFamily="18" charset="-78"/>
            </a:endParaRPr>
          </a:p>
          <a:p>
            <a:pPr algn="just" rtl="1" fontAlgn="base">
              <a:lnSpc>
                <a:spcPct val="200000"/>
              </a:lnSpc>
            </a:pPr>
            <a:endParaRPr lang="ar-JO" sz="1600" dirty="0">
              <a:solidFill>
                <a:srgbClr val="000000"/>
              </a:solidFill>
              <a:latin typeface="Alexandria Light" pitchFamily="2" charset="-78"/>
              <a:cs typeface="Alexandria Light" pitchFamily="2" charset="-78"/>
            </a:endParaRPr>
          </a:p>
          <a:p>
            <a:pPr algn="just" rtl="1" fontAlgn="base">
              <a:lnSpc>
                <a:spcPct val="200000"/>
              </a:lnSpc>
            </a:pPr>
            <a:endParaRPr lang="ar-JO" dirty="0">
              <a:solidFill>
                <a:srgbClr val="00B0F0"/>
              </a:solidFill>
              <a:latin typeface="Alexandria Black" pitchFamily="2" charset="-78"/>
              <a:cs typeface="Alexandria Black" pitchFamily="2" charset="-78"/>
            </a:endParaRPr>
          </a:p>
          <a:p>
            <a:pPr algn="just" rtl="1" fontAlgn="base">
              <a:lnSpc>
                <a:spcPct val="200000"/>
              </a:lnSpc>
            </a:pPr>
            <a:endParaRPr lang="ar-JO" dirty="0">
              <a:solidFill>
                <a:srgbClr val="00B0F0"/>
              </a:solidFill>
              <a:latin typeface="Alexandria Black" pitchFamily="2" charset="-78"/>
              <a:cs typeface="Alexandria Black" pitchFamily="2" charset="-78"/>
            </a:endParaRPr>
          </a:p>
          <a:p>
            <a:pPr algn="just" rtl="1" fontAlgn="base">
              <a:lnSpc>
                <a:spcPct val="200000"/>
              </a:lnSpc>
            </a:pPr>
            <a:endParaRPr lang="ar-JO" sz="1600" dirty="0">
              <a:solidFill>
                <a:srgbClr val="00B0F0"/>
              </a:solidFill>
              <a:latin typeface="Alexandria Light" pitchFamily="2" charset="-78"/>
              <a:cs typeface="Alexandria Light" pitchFamily="2" charset="-78"/>
            </a:endParaRPr>
          </a:p>
          <a:p>
            <a:pPr algn="just" rtl="1" fontAlgn="base">
              <a:lnSpc>
                <a:spcPct val="200000"/>
              </a:lnSpc>
            </a:pPr>
            <a:r>
              <a:rPr lang="ar-JO" sz="1600" dirty="0">
                <a:solidFill>
                  <a:srgbClr val="00B0F0"/>
                </a:solidFill>
                <a:latin typeface="Alexandria Black" pitchFamily="2" charset="-78"/>
                <a:cs typeface="Alexandria Black" pitchFamily="2" charset="-78"/>
              </a:rPr>
              <a:t>              دواعي تطوير سياسات التعليم العالي والعام في العالم العربي</a:t>
            </a:r>
          </a:p>
          <a:p>
            <a:pPr algn="just" rtl="1" fontAlgn="base">
              <a:lnSpc>
                <a:spcPct val="200000"/>
              </a:lnSpc>
            </a:pPr>
            <a:r>
              <a:rPr lang="ar-JO" sz="1600" dirty="0">
                <a:solidFill>
                  <a:schemeClr val="tx1"/>
                </a:solidFill>
                <a:latin typeface="Alexandria Light" pitchFamily="2" charset="-78"/>
                <a:cs typeface="Alexandria Light" pitchFamily="2" charset="-78"/>
              </a:rPr>
              <a:t>      تتنوع الأسباب التي تدعو معظم دول الوطن العربي إلى ضرورة تطوير سياساتها التعليمية ومن هذه الأسباب:</a:t>
            </a:r>
          </a:p>
          <a:p>
            <a:pPr algn="just" rtl="1" fontAlgn="base">
              <a:lnSpc>
                <a:spcPct val="200000"/>
              </a:lnSpc>
            </a:pPr>
            <a:r>
              <a:rPr lang="ar-JO" sz="1600" dirty="0">
                <a:solidFill>
                  <a:schemeClr val="tx1"/>
                </a:solidFill>
                <a:latin typeface="Alexandria Light" pitchFamily="2" charset="-78"/>
                <a:cs typeface="Alexandria Light" pitchFamily="2" charset="-78"/>
              </a:rPr>
              <a:t>غياب البحث العلمي الهادف التطبيقي في الجامعات العربية. </a:t>
            </a:r>
          </a:p>
          <a:p>
            <a:pPr algn="just" rtl="1" fontAlgn="base">
              <a:lnSpc>
                <a:spcPct val="200000"/>
              </a:lnSpc>
            </a:pPr>
            <a:r>
              <a:rPr lang="ar-JO" sz="1600" dirty="0">
                <a:solidFill>
                  <a:schemeClr val="tx1"/>
                </a:solidFill>
                <a:latin typeface="Alexandria Light" pitchFamily="2" charset="-78"/>
                <a:cs typeface="Alexandria Light" pitchFamily="2" charset="-78"/>
              </a:rPr>
              <a:t>قلة براءات الاختراع في الوطن العربي مقابل العالمي.</a:t>
            </a:r>
          </a:p>
          <a:p>
            <a:pPr algn="just" rtl="1" fontAlgn="base">
              <a:lnSpc>
                <a:spcPct val="200000"/>
              </a:lnSpc>
            </a:pPr>
            <a:r>
              <a:rPr lang="ar-JO" sz="1600" dirty="0">
                <a:solidFill>
                  <a:schemeClr val="tx1"/>
                </a:solidFill>
                <a:latin typeface="Alexandria Light" pitchFamily="2" charset="-78"/>
                <a:cs typeface="Alexandria Light" pitchFamily="2" charset="-78"/>
              </a:rPr>
              <a:t>ضعف تطبيق مبدأ تكافؤ الفرص التعليمية في التعليم </a:t>
            </a:r>
          </a:p>
          <a:p>
            <a:pPr algn="just" rtl="1" fontAlgn="base">
              <a:lnSpc>
                <a:spcPct val="200000"/>
              </a:lnSpc>
            </a:pPr>
            <a:r>
              <a:rPr lang="ar-JO" sz="1600" dirty="0">
                <a:solidFill>
                  <a:schemeClr val="tx1"/>
                </a:solidFill>
                <a:latin typeface="Alexandria Light" pitchFamily="2" charset="-78"/>
                <a:cs typeface="Alexandria Light" pitchFamily="2" charset="-78"/>
              </a:rPr>
              <a:t>ضعف أعداد ونسب الطلاب الملتحقين بالأقسام العلمية بالجامعات.</a:t>
            </a:r>
          </a:p>
          <a:p>
            <a:pPr algn="just" rtl="1" fontAlgn="base">
              <a:lnSpc>
                <a:spcPct val="200000"/>
              </a:lnSpc>
            </a:pPr>
            <a:r>
              <a:rPr lang="ar-JO" sz="1600" dirty="0">
                <a:solidFill>
                  <a:schemeClr val="tx1"/>
                </a:solidFill>
                <a:latin typeface="Alexandria Light" pitchFamily="2" charset="-78"/>
                <a:cs typeface="Alexandria Light" pitchFamily="2" charset="-78"/>
              </a:rPr>
              <a:t>هجرة الأدمغة من الأكاديميين والمعلمين للخارج.</a:t>
            </a:r>
          </a:p>
          <a:p>
            <a:pPr algn="just" rtl="1" fontAlgn="base">
              <a:lnSpc>
                <a:spcPct val="200000"/>
              </a:lnSpc>
            </a:pPr>
            <a:r>
              <a:rPr lang="ar-JO" sz="1600" dirty="0">
                <a:solidFill>
                  <a:schemeClr val="tx1"/>
                </a:solidFill>
                <a:latin typeface="Alexandria Light" pitchFamily="2" charset="-78"/>
                <a:cs typeface="Alexandria Light" pitchFamily="2" charset="-78"/>
              </a:rPr>
              <a:t>غياب الجامعات العربية عن التصنيفات العالمية </a:t>
            </a:r>
          </a:p>
          <a:p>
            <a:pPr algn="just" rtl="1" fontAlgn="base">
              <a:lnSpc>
                <a:spcPct val="200000"/>
              </a:lnSpc>
            </a:pPr>
            <a:r>
              <a:rPr lang="ar-JO" sz="1600" dirty="0">
                <a:solidFill>
                  <a:schemeClr val="tx1"/>
                </a:solidFill>
                <a:latin typeface="Alexandria Light" pitchFamily="2" charset="-78"/>
                <a:cs typeface="Alexandria Light" pitchFamily="2" charset="-78"/>
              </a:rPr>
              <a:t>استيعاب الانفجار المعرفي، والتطورات العلمية والتكنولوجية العالمية المتلاحقة، والمتمثلة في ثورة المعلومات والاتصال</a:t>
            </a:r>
            <a:endParaRPr lang="ar-JO" sz="1600" b="1" dirty="0">
              <a:solidFill>
                <a:schemeClr val="tx1"/>
              </a:solidFill>
              <a:latin typeface="Alexandria Light" pitchFamily="2" charset="-78"/>
              <a:ea typeface="Simplified Arabic" panose="02020603050405020304" pitchFamily="18" charset="-78"/>
              <a:cs typeface="Alexandria Light" pitchFamily="2" charset="-78"/>
            </a:endParaRPr>
          </a:p>
          <a:p>
            <a:pPr algn="r">
              <a:lnSpc>
                <a:spcPct val="200000"/>
              </a:lnSpc>
            </a:pPr>
            <a:endParaRPr lang="ar-JO" sz="2400" b="1" dirty="0">
              <a:solidFill>
                <a:srgbClr val="00B0F0"/>
              </a:solidFill>
              <a:effectLst/>
              <a:latin typeface="Alexandria Black" pitchFamily="2" charset="-78"/>
              <a:ea typeface="Simplified Arabic" panose="02020603050405020304" pitchFamily="18" charset="-78"/>
              <a:cs typeface="Alexandria Black" pitchFamily="2" charset="-78"/>
            </a:endParaRPr>
          </a:p>
          <a:p>
            <a:pPr algn="r">
              <a:lnSpc>
                <a:spcPct val="200000"/>
              </a:lnSpc>
            </a:pPr>
            <a:endParaRPr lang="ar-JO" sz="2400" b="1" dirty="0">
              <a:solidFill>
                <a:srgbClr val="00B0F0"/>
              </a:solidFill>
              <a:latin typeface="Alexandria Black" pitchFamily="2" charset="-78"/>
              <a:ea typeface="Simplified Arabic" panose="02020603050405020304" pitchFamily="18" charset="-78"/>
              <a:cs typeface="Alexandria Black" pitchFamily="2" charset="-78"/>
            </a:endParaRPr>
          </a:p>
          <a:p>
            <a:pPr algn="r">
              <a:lnSpc>
                <a:spcPct val="200000"/>
              </a:lnSpc>
            </a:pPr>
            <a:endParaRPr lang="ar-JO" sz="2400" b="1" dirty="0">
              <a:solidFill>
                <a:srgbClr val="00B0F0"/>
              </a:solidFill>
              <a:effectLst/>
              <a:latin typeface="Alexandria Black" pitchFamily="2" charset="-78"/>
              <a:ea typeface="Simplified Arabic" panose="02020603050405020304" pitchFamily="18" charset="-78"/>
              <a:cs typeface="Alexandria Black" pitchFamily="2" charset="-78"/>
            </a:endParaRPr>
          </a:p>
          <a:p>
            <a:pPr algn="r">
              <a:lnSpc>
                <a:spcPct val="200000"/>
              </a:lnSpc>
            </a:pPr>
            <a:r>
              <a:rPr lang="ar-SA" sz="2400" b="1" dirty="0">
                <a:solidFill>
                  <a:srgbClr val="00B0F0"/>
                </a:solidFill>
                <a:effectLst/>
                <a:latin typeface="Alexandria Black" pitchFamily="2" charset="-78"/>
                <a:ea typeface="Simplified Arabic" panose="02020603050405020304" pitchFamily="18" charset="-78"/>
                <a:cs typeface="Alexandria Black" pitchFamily="2" charset="-78"/>
              </a:rPr>
              <a:t> </a:t>
            </a:r>
            <a:endParaRPr lang="ar-JO" sz="2400" b="1" dirty="0">
              <a:solidFill>
                <a:srgbClr val="00B0F0"/>
              </a:solidFill>
              <a:effectLst/>
              <a:latin typeface="Alexandria Black" pitchFamily="2" charset="-78"/>
              <a:ea typeface="Simplified Arabic" panose="02020603050405020304" pitchFamily="18"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p:blipFill>
        <p:spPr>
          <a:xfrm>
            <a:off x="180432" y="952845"/>
            <a:ext cx="3472854"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2485572" y="95284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03</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6" name="Audio 11">
            <a:hlinkClick r:id="" action="ppaction://media"/>
            <a:extLst>
              <a:ext uri="{FF2B5EF4-FFF2-40B4-BE49-F238E27FC236}">
                <a16:creationId xmlns:a16="http://schemas.microsoft.com/office/drawing/2014/main" id="{358A4255-1F54-036C-BBB9-4CF057A60F5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1102178" y="5102395"/>
            <a:ext cx="3048000" cy="1714500"/>
          </a:xfrm>
          <a:prstGeom prst="rect">
            <a:avLst/>
          </a:prstGeom>
        </p:spPr>
      </p:pic>
    </p:spTree>
    <p:extLst>
      <p:ext uri="{BB962C8B-B14F-4D97-AF65-F5344CB8AC3E}">
        <p14:creationId xmlns:p14="http://schemas.microsoft.com/office/powerpoint/2010/main" val="1634841909"/>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671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400" dirty="0">
              <a:solidFill>
                <a:srgbClr val="00B0F0"/>
              </a:solidFill>
              <a:latin typeface="Alexandria Black" pitchFamily="2" charset="-78"/>
              <a:cs typeface="Alexandria Black" pitchFamily="2" charset="-78"/>
            </a:endParaRPr>
          </a:p>
          <a:p>
            <a:pPr algn="ctr"/>
            <a:r>
              <a:rPr lang="ar-JO" sz="2400" dirty="0">
                <a:solidFill>
                  <a:srgbClr val="00B0F0"/>
                </a:solidFill>
                <a:effectLst/>
                <a:latin typeface="Alexandria Black" pitchFamily="2" charset="-78"/>
                <a:ea typeface="Times New Roman" panose="02020603050405020304" pitchFamily="18" charset="0"/>
                <a:cs typeface="Alexandria Black" pitchFamily="2" charset="-78"/>
              </a:rPr>
              <a:t>نظريات السياسات التعليمية</a:t>
            </a:r>
            <a:endParaRPr lang="en-US" sz="49400" dirty="0">
              <a:solidFill>
                <a:srgbClr val="00B0F0"/>
              </a:solidFill>
              <a:latin typeface="Alexandria Black" pitchFamily="2" charset="-78"/>
              <a:cs typeface="Alexandria Black" pitchFamily="2" charset="-78"/>
            </a:endParaRPr>
          </a:p>
          <a:p>
            <a:pPr algn="r"/>
            <a:endParaRPr lang="ar-JO" sz="3200" b="1" dirty="0">
              <a:solidFill>
                <a:srgbClr val="00B0F0"/>
              </a:solidFill>
              <a:latin typeface="Alexandria Black" pitchFamily="2" charset="-78"/>
              <a:ea typeface="Simplified Arabic" panose="02020603050405020304" pitchFamily="18" charset="-78"/>
              <a:cs typeface="Alexandria Black" pitchFamily="2" charset="-78"/>
            </a:endParaRPr>
          </a:p>
          <a:p>
            <a:pPr algn="r"/>
            <a:endParaRPr lang="ar-JO" sz="3200" b="1" dirty="0">
              <a:solidFill>
                <a:srgbClr val="00B0F0"/>
              </a:solidFill>
              <a:effectLst/>
              <a:latin typeface="Alexandria Black" pitchFamily="2" charset="-78"/>
              <a:ea typeface="Simplified Arabic" panose="02020603050405020304" pitchFamily="18" charset="-78"/>
              <a:cs typeface="Alexandria Black" pitchFamily="2" charset="-78"/>
            </a:endParaRPr>
          </a:p>
          <a:p>
            <a:pPr algn="r"/>
            <a:r>
              <a:rPr lang="ar-SA" sz="3200" b="1" dirty="0">
                <a:solidFill>
                  <a:srgbClr val="00B0F0"/>
                </a:solidFill>
                <a:effectLst/>
                <a:latin typeface="Alexandria Black" pitchFamily="2" charset="-78"/>
                <a:ea typeface="Simplified Arabic" panose="02020603050405020304" pitchFamily="18" charset="-78"/>
                <a:cs typeface="Alexandria Black" pitchFamily="2" charset="-78"/>
              </a:rPr>
              <a:t> </a:t>
            </a:r>
            <a:endParaRPr lang="ar-JO" sz="2000" b="1" dirty="0">
              <a:solidFill>
                <a:srgbClr val="00B0F0"/>
              </a:solidFill>
              <a:effectLst/>
              <a:latin typeface="Alexandria Black" pitchFamily="2" charset="-78"/>
              <a:ea typeface="Simplified Arabic" panose="02020603050405020304" pitchFamily="18"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04</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1600" dirty="0">
                <a:solidFill>
                  <a:srgbClr val="000000"/>
                </a:solidFill>
                <a:latin typeface="Alexandria Light" pitchFamily="2" charset="-78"/>
                <a:cs typeface="Alexandria Light" pitchFamily="2" charset="-78"/>
              </a:rPr>
              <a:t>    </a:t>
            </a:r>
            <a:r>
              <a:rPr lang="ar-SA" b="1" dirty="0">
                <a:solidFill>
                  <a:srgbClr val="00B0F0"/>
                </a:solidFill>
                <a:effectLst/>
                <a:latin typeface="Alexandria Black" pitchFamily="2" charset="-78"/>
                <a:ea typeface="Simplified Arabic" panose="02020603050405020304" pitchFamily="18" charset="-78"/>
                <a:cs typeface="Alexandria Black" pitchFamily="2" charset="-78"/>
              </a:rPr>
              <a:t>المداخل الاقتصادية لصنع السياسات التعليمية</a:t>
            </a: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05</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48934"/>
    </mc:Choice>
    <mc:Fallback xmlns="">
      <p:transition spd="slow" advTm="489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1600" dirty="0">
                <a:solidFill>
                  <a:srgbClr val="000000"/>
                </a:solidFill>
                <a:latin typeface="Alexandria Light" pitchFamily="2" charset="-78"/>
                <a:cs typeface="Alexandria Light" pitchFamily="2" charset="-78"/>
              </a:rPr>
              <a:t>    </a:t>
            </a:r>
            <a:r>
              <a:rPr lang="ar-JO" b="1" dirty="0">
                <a:solidFill>
                  <a:srgbClr val="00B0F0"/>
                </a:solidFill>
                <a:effectLst/>
                <a:latin typeface="Alexandria Black" pitchFamily="2" charset="-78"/>
                <a:ea typeface="Simplified Arabic" panose="02020603050405020304" pitchFamily="18" charset="-78"/>
                <a:cs typeface="Alexandria Black" pitchFamily="2" charset="-78"/>
              </a:rPr>
              <a:t>مؤسسات صنع السياسات التعليمية</a:t>
            </a: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06</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329426"/>
      </p:ext>
    </p:extLst>
  </p:cSld>
  <p:clrMapOvr>
    <a:masterClrMapping/>
  </p:clrMapOvr>
  <mc:AlternateContent xmlns:mc="http://schemas.openxmlformats.org/markup-compatibility/2006" xmlns:p14="http://schemas.microsoft.com/office/powerpoint/2010/main">
    <mc:Choice Requires="p14">
      <p:transition spd="slow" p14:dur="2000" advTm="96620"/>
    </mc:Choice>
    <mc:Fallback xmlns="">
      <p:transition spd="slow" advTm="9662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4019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1600" dirty="0">
                <a:solidFill>
                  <a:srgbClr val="000000"/>
                </a:solidFill>
                <a:latin typeface="Alexandria Light" pitchFamily="2" charset="-78"/>
                <a:cs typeface="Alexandria Light" pitchFamily="2" charset="-78"/>
              </a:rPr>
              <a:t>    </a:t>
            </a: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4587499"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06</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ADED960-295B-2AE3-D581-48B6F51363BF}"/>
              </a:ext>
            </a:extLst>
          </p:cNvPr>
          <p:cNvSpPr txBox="1"/>
          <p:nvPr/>
        </p:nvSpPr>
        <p:spPr>
          <a:xfrm>
            <a:off x="6754088" y="1105632"/>
            <a:ext cx="4587498" cy="564898"/>
          </a:xfrm>
          <a:prstGeom prst="rect">
            <a:avLst/>
          </a:prstGeom>
          <a:noFill/>
        </p:spPr>
        <p:txBody>
          <a:bodyPr wrap="square" rtlCol="0">
            <a:spAutoFit/>
          </a:bodyPr>
          <a:lstStyle/>
          <a:p>
            <a:pPr algn="ctr" rtl="1" fontAlgn="base">
              <a:lnSpc>
                <a:spcPct val="200000"/>
              </a:lnSpc>
            </a:pPr>
            <a:r>
              <a:rPr lang="ar-JO" b="1">
                <a:solidFill>
                  <a:srgbClr val="00B0F0"/>
                </a:solidFill>
                <a:effectLst/>
                <a:latin typeface="Alexandria Black" pitchFamily="2" charset="-78"/>
                <a:ea typeface="Simplified Arabic" panose="02020603050405020304" pitchFamily="18" charset="-78"/>
                <a:cs typeface="Alexandria Black" pitchFamily="2" charset="-78"/>
              </a:rPr>
              <a:t>مؤسسات صنع السياسات التعليمية</a:t>
            </a:r>
            <a:endParaRPr lang="ar-JO" b="1" dirty="0">
              <a:solidFill>
                <a:srgbClr val="00B0F0"/>
              </a:solidFill>
              <a:effectLst/>
              <a:latin typeface="Alexandria Black" pitchFamily="2" charset="-78"/>
              <a:ea typeface="Simplified Arabic" panose="02020603050405020304" pitchFamily="18" charset="-78"/>
              <a:cs typeface="Alexandria Black" pitchFamily="2" charset="-78"/>
            </a:endParaRPr>
          </a:p>
        </p:txBody>
      </p:sp>
      <p:sp>
        <p:nvSpPr>
          <p:cNvPr id="10" name="TextBox 9">
            <a:extLst>
              <a:ext uri="{FF2B5EF4-FFF2-40B4-BE49-F238E27FC236}">
                <a16:creationId xmlns:a16="http://schemas.microsoft.com/office/drawing/2014/main" id="{A6990DAF-AE7A-DCD4-8B99-A8F490470853}"/>
              </a:ext>
            </a:extLst>
          </p:cNvPr>
          <p:cNvSpPr txBox="1"/>
          <p:nvPr/>
        </p:nvSpPr>
        <p:spPr>
          <a:xfrm>
            <a:off x="5869857" y="2201375"/>
            <a:ext cx="5860138" cy="2954014"/>
          </a:xfrm>
          <a:prstGeom prst="rect">
            <a:avLst/>
          </a:prstGeom>
          <a:noFill/>
        </p:spPr>
        <p:txBody>
          <a:bodyPr wrap="square" rtlCol="0">
            <a:spAutoFit/>
          </a:bodyPr>
          <a:lstStyle/>
          <a:p>
            <a:pPr algn="r">
              <a:lnSpc>
                <a:spcPct val="150000"/>
              </a:lnSpc>
            </a:pPr>
            <a:r>
              <a:rPr lang="ar-JO" dirty="0">
                <a:latin typeface="Alexandria Light" pitchFamily="2" charset="-78"/>
                <a:cs typeface="Alexandria Light" pitchFamily="2" charset="-78"/>
              </a:rPr>
              <a:t>هناك العديد من المؤسسات التي تشترك في صنع السياسات التعليمية ومنها:</a:t>
            </a:r>
          </a:p>
          <a:p>
            <a:pPr algn="r">
              <a:lnSpc>
                <a:spcPct val="150000"/>
              </a:lnSpc>
            </a:pPr>
            <a:endParaRPr lang="ar-JO" dirty="0">
              <a:latin typeface="Alexandria Light" pitchFamily="2" charset="-78"/>
              <a:cs typeface="Alexandria Light" pitchFamily="2" charset="-78"/>
            </a:endParaRPr>
          </a:p>
          <a:p>
            <a:pPr algn="r" rtl="1">
              <a:lnSpc>
                <a:spcPct val="150000"/>
              </a:lnSpc>
            </a:pPr>
            <a:r>
              <a:rPr lang="ar-JO" dirty="0">
                <a:latin typeface="Alexandria Light" pitchFamily="2" charset="-78"/>
                <a:cs typeface="Alexandria Light" pitchFamily="2" charset="-78"/>
              </a:rPr>
              <a:t>1- القوى الرسمية (رئيس الدولة ، رئيس الوزراء، رئاسة الوزراء، المشرعون، مجلس الأمة....................)</a:t>
            </a:r>
          </a:p>
          <a:p>
            <a:pPr algn="r" rtl="1">
              <a:lnSpc>
                <a:spcPct val="150000"/>
              </a:lnSpc>
            </a:pPr>
            <a:endParaRPr lang="ar-JO" dirty="0">
              <a:latin typeface="Alexandria Light" pitchFamily="2" charset="-78"/>
              <a:cs typeface="Alexandria Light" pitchFamily="2" charset="-78"/>
            </a:endParaRPr>
          </a:p>
          <a:p>
            <a:pPr algn="r" rtl="1">
              <a:lnSpc>
                <a:spcPct val="150000"/>
              </a:lnSpc>
            </a:pPr>
            <a:r>
              <a:rPr lang="ar-JO" dirty="0">
                <a:latin typeface="Alexandria Light" pitchFamily="2" charset="-78"/>
                <a:cs typeface="Alexandria Light" pitchFamily="2" charset="-78"/>
              </a:rPr>
              <a:t>2-القوى غير الرسمية ( الأحزاب، جماعات المصالح............)</a:t>
            </a:r>
            <a:endParaRPr lang="en-US" dirty="0">
              <a:latin typeface="Alexandria Light" pitchFamily="2" charset="-78"/>
              <a:cs typeface="Alexandria Light" pitchFamily="2" charset="-78"/>
            </a:endParaRPr>
          </a:p>
        </p:txBody>
      </p:sp>
    </p:spTree>
    <p:extLst>
      <p:ext uri="{BB962C8B-B14F-4D97-AF65-F5344CB8AC3E}">
        <p14:creationId xmlns:p14="http://schemas.microsoft.com/office/powerpoint/2010/main" val="3123978012"/>
      </p:ext>
    </p:extLst>
  </p:cSld>
  <p:clrMapOvr>
    <a:masterClrMapping/>
  </p:clrMapOvr>
  <mc:AlternateContent xmlns:mc="http://schemas.openxmlformats.org/markup-compatibility/2006" xmlns:p14="http://schemas.microsoft.com/office/powerpoint/2010/main">
    <mc:Choice Requires="p14">
      <p:transition spd="slow" p14:dur="2000" advTm="96620"/>
    </mc:Choice>
    <mc:Fallback xmlns="">
      <p:transition spd="slow" advTm="9662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1600" dirty="0">
                <a:solidFill>
                  <a:srgbClr val="000000"/>
                </a:solidFill>
                <a:latin typeface="Alexandria Light" pitchFamily="2" charset="-78"/>
                <a:cs typeface="Alexandria Light" pitchFamily="2" charset="-78"/>
              </a:rPr>
              <a:t>    </a:t>
            </a:r>
            <a:r>
              <a:rPr lang="ar-JO" b="1" dirty="0">
                <a:solidFill>
                  <a:srgbClr val="00B0F0"/>
                </a:solidFill>
                <a:effectLst/>
                <a:latin typeface="Alexandria Black" pitchFamily="2" charset="-78"/>
                <a:ea typeface="Simplified Arabic" panose="02020603050405020304" pitchFamily="18" charset="-78"/>
                <a:cs typeface="Alexandria Black" pitchFamily="2" charset="-78"/>
              </a:rPr>
              <a:t>صنع السياسات التعليمية والتخطيط التربوي</a:t>
            </a: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088350"/>
      </p:ext>
    </p:extLst>
  </p:cSld>
  <p:clrMapOvr>
    <a:masterClrMapping/>
  </p:clrMapOvr>
  <mc:AlternateContent xmlns:mc="http://schemas.openxmlformats.org/markup-compatibility/2006" xmlns:p14="http://schemas.microsoft.com/office/powerpoint/2010/main">
    <mc:Choice Requires="p14">
      <p:transition spd="slow" p14:dur="2000" advTm="68922"/>
    </mc:Choice>
    <mc:Fallback xmlns="">
      <p:transition spd="slow" advTm="6892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1600" dirty="0">
                <a:solidFill>
                  <a:srgbClr val="000000"/>
                </a:solidFill>
                <a:latin typeface="Alexandria Light" pitchFamily="2" charset="-78"/>
                <a:cs typeface="Alexandria Light" pitchFamily="2" charset="-78"/>
              </a:rPr>
              <a:t>    </a:t>
            </a:r>
            <a:r>
              <a:rPr lang="ar-JO" b="1" dirty="0">
                <a:solidFill>
                  <a:srgbClr val="00B0F0"/>
                </a:solidFill>
                <a:effectLst/>
                <a:latin typeface="Alexandria Black" pitchFamily="2" charset="-78"/>
                <a:ea typeface="Simplified Arabic" panose="02020603050405020304" pitchFamily="18" charset="-78"/>
                <a:cs typeface="Alexandria Black" pitchFamily="2" charset="-78"/>
              </a:rPr>
              <a:t>تحليل السياسات التعليمية ودور البحث التربوي</a:t>
            </a: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1410345"/>
            <a:ext cx="4521713" cy="4993573"/>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00101" y="13623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08</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4381353"/>
      </p:ext>
    </p:extLst>
  </p:cSld>
  <p:clrMapOvr>
    <a:masterClrMapping/>
  </p:clrMapOvr>
  <mc:AlternateContent xmlns:mc="http://schemas.openxmlformats.org/markup-compatibility/2006" xmlns:p14="http://schemas.microsoft.com/office/powerpoint/2010/main">
    <mc:Choice Requires="p14">
      <p:transition spd="slow" p14:dur="2000" advTm="78116"/>
    </mc:Choice>
    <mc:Fallback xmlns="">
      <p:transition spd="slow" advTm="7811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2000" dirty="0">
                <a:solidFill>
                  <a:srgbClr val="00B0F0"/>
                </a:solidFill>
                <a:latin typeface="Alexandria Black" pitchFamily="2" charset="-78"/>
                <a:cs typeface="Alexandria Black" pitchFamily="2" charset="-78"/>
              </a:rPr>
              <a:t>خصخصة التعليم</a:t>
            </a: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311175" y="1394241"/>
            <a:ext cx="4521713" cy="505096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649444" y="139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09</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8193947"/>
      </p:ext>
    </p:extLst>
  </p:cSld>
  <p:clrMapOvr>
    <a:masterClrMapping/>
  </p:clrMapOvr>
  <mc:AlternateContent xmlns:mc="http://schemas.openxmlformats.org/markup-compatibility/2006" xmlns:p14="http://schemas.microsoft.com/office/powerpoint/2010/main">
    <mc:Choice Requires="p14">
      <p:transition spd="slow" p14:dur="2000" advTm="79596"/>
    </mc:Choice>
    <mc:Fallback xmlns="">
      <p:transition spd="slow" advTm="7959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2000" dirty="0">
                <a:solidFill>
                  <a:srgbClr val="00B0F0"/>
                </a:solidFill>
                <a:latin typeface="Alexandria Black" pitchFamily="2" charset="-78"/>
                <a:cs typeface="Alexandria Black" pitchFamily="2" charset="-78"/>
              </a:rPr>
              <a:t>نماذج من السياسات التعليمية في الوطن العربي والعالم</a:t>
            </a: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10</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3822450"/>
      </p:ext>
    </p:extLst>
  </p:cSld>
  <p:clrMapOvr>
    <a:masterClrMapping/>
  </p:clrMapOvr>
  <mc:AlternateContent xmlns:mc="http://schemas.openxmlformats.org/markup-compatibility/2006" xmlns:p14="http://schemas.microsoft.com/office/powerpoint/2010/main">
    <mc:Choice Requires="p14">
      <p:transition spd="slow" p14:dur="2000" advTm="61252"/>
    </mc:Choice>
    <mc:Fallback xmlns="">
      <p:transition spd="slow" advTm="6125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8942" y="2009240"/>
            <a:ext cx="6781883"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2000" b="1" dirty="0">
                <a:solidFill>
                  <a:srgbClr val="00B0F0"/>
                </a:solidFill>
                <a:latin typeface="Alexandria Black" pitchFamily="2" charset="-78"/>
                <a:cs typeface="Alexandria Black" pitchFamily="2" charset="-78"/>
              </a:rPr>
              <a:t>مراجع المادة</a:t>
            </a:r>
          </a:p>
          <a:p>
            <a:pPr algn="just" rtl="1" fontAlgn="base">
              <a:lnSpc>
                <a:spcPct val="200000"/>
              </a:lnSpc>
            </a:pPr>
            <a:r>
              <a:rPr lang="ar-JO" b="1" dirty="0">
                <a:solidFill>
                  <a:schemeClr val="tx1"/>
                </a:solidFill>
                <a:effectLst/>
                <a:latin typeface="Alexandria Light" pitchFamily="2" charset="-78"/>
                <a:ea typeface="Simplified Arabic" panose="02020603050405020304" pitchFamily="18" charset="-78"/>
                <a:cs typeface="Alexandria Light" pitchFamily="2" charset="-78"/>
              </a:rPr>
              <a:t>المصري، إيمان، الضمرات، آلاء، ومخلص، محمد (2024). سياسات التعليم، مكتبة الرشد: الرياض.</a:t>
            </a:r>
          </a:p>
          <a:p>
            <a:pPr algn="r"/>
            <a:r>
              <a:rPr lang="ar-JO" b="1" dirty="0">
                <a:solidFill>
                  <a:schemeClr val="tx1"/>
                </a:solidFill>
                <a:latin typeface="Alexandria Light" pitchFamily="2" charset="-78"/>
                <a:ea typeface="Simplified Arabic" panose="02020603050405020304" pitchFamily="18" charset="-78"/>
                <a:cs typeface="Alexandria Light" pitchFamily="2" charset="-78"/>
              </a:rPr>
              <a:t>الحسين, أحمد (2002). مدخل إلى تحليل السياسات العامة، المركز العلمي للدراسات السياسية.</a:t>
            </a:r>
          </a:p>
          <a:p>
            <a:pPr algn="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a:r>
              <a:rPr lang="en-US" b="1" dirty="0" err="1">
                <a:solidFill>
                  <a:schemeClr val="tx1"/>
                </a:solidFill>
                <a:latin typeface="Alexandria Light" pitchFamily="2" charset="-78"/>
                <a:ea typeface="Simplified Arabic" panose="02020603050405020304" pitchFamily="18" charset="-78"/>
                <a:cs typeface="Alexandria Light" pitchFamily="2" charset="-78"/>
              </a:rPr>
              <a:t>Tagler</a:t>
            </a:r>
            <a:r>
              <a:rPr lang="en-US" b="1" dirty="0">
                <a:solidFill>
                  <a:schemeClr val="tx1"/>
                </a:solidFill>
                <a:latin typeface="Alexandria Light" pitchFamily="2" charset="-78"/>
                <a:ea typeface="Simplified Arabic" panose="02020603050405020304" pitchFamily="18" charset="-78"/>
                <a:cs typeface="Alexandria Light" pitchFamily="2" charset="-78"/>
              </a:rPr>
              <a:t>, Sandra (1997) Educational Policy and Politics of Change, New fetter lane, England</a:t>
            </a:r>
            <a:r>
              <a:rPr lang="ar-SA" b="1" dirty="0">
                <a:solidFill>
                  <a:schemeClr val="tx1"/>
                </a:solidFill>
                <a:effectLst/>
                <a:latin typeface="Alexandria Light" pitchFamily="2" charset="-78"/>
                <a:ea typeface="Simplified Arabic" panose="02020603050405020304" pitchFamily="18" charset="-78"/>
                <a:cs typeface="Alexandria Light" pitchFamily="2" charset="-78"/>
              </a:rPr>
              <a:t> </a:t>
            </a: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6B7452F7-4FF6-308E-6866-490DEE6DA5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933" y="2034425"/>
            <a:ext cx="3549160" cy="4037308"/>
          </a:xfrm>
          <a:prstGeom prst="rect">
            <a:avLst/>
          </a:prstGeom>
        </p:spPr>
      </p:pic>
    </p:spTree>
    <p:extLst>
      <p:ext uri="{BB962C8B-B14F-4D97-AF65-F5344CB8AC3E}">
        <p14:creationId xmlns:p14="http://schemas.microsoft.com/office/powerpoint/2010/main" val="2789502226"/>
      </p:ext>
    </p:extLst>
  </p:cSld>
  <p:clrMapOvr>
    <a:masterClrMapping/>
  </p:clrMapOvr>
  <mc:AlternateContent xmlns:mc="http://schemas.openxmlformats.org/markup-compatibility/2006" xmlns:p14="http://schemas.microsoft.com/office/powerpoint/2010/main">
    <mc:Choice Requires="p14">
      <p:transition spd="slow" p14:dur="2000" advTm="58918"/>
    </mc:Choice>
    <mc:Fallback xmlns="">
      <p:transition spd="slow" advTm="5891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8942" y="1708035"/>
            <a:ext cx="6781883"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2000" b="1" dirty="0">
                <a:solidFill>
                  <a:srgbClr val="00B0F0"/>
                </a:solidFill>
                <a:latin typeface="Alexandria Black" pitchFamily="2" charset="-78"/>
                <a:cs typeface="Alexandria Black" pitchFamily="2" charset="-78"/>
              </a:rPr>
              <a:t>مراجع المادة</a:t>
            </a:r>
          </a:p>
          <a:p>
            <a:pPr algn="just" rtl="1" fontAlgn="base">
              <a:lnSpc>
                <a:spcPct val="20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r">
              <a:lnSpc>
                <a:spcPct val="115000"/>
              </a:lnSpc>
            </a:pPr>
            <a:r>
              <a:rPr lang="ar-JO" sz="1800" dirty="0">
                <a:solidFill>
                  <a:srgbClr val="000000"/>
                </a:solidFill>
                <a:effectLst/>
                <a:latin typeface="Alexandria Light" pitchFamily="2" charset="-78"/>
                <a:ea typeface="Times New Roman" panose="02020603050405020304" pitchFamily="18" charset="0"/>
                <a:cs typeface="Alexandria Light" pitchFamily="2" charset="-78"/>
              </a:rPr>
              <a:t>السعود، راتب (2024). </a:t>
            </a:r>
            <a:r>
              <a:rPr lang="ar-JO" sz="1800" b="1" dirty="0">
                <a:solidFill>
                  <a:srgbClr val="000000"/>
                </a:solidFill>
                <a:effectLst/>
                <a:latin typeface="Alexandria Light" pitchFamily="2" charset="-78"/>
                <a:ea typeface="Times New Roman" panose="02020603050405020304" pitchFamily="18" charset="0"/>
                <a:cs typeface="Alexandria Light" pitchFamily="2" charset="-78"/>
              </a:rPr>
              <a:t>السياسات التربوية في الدول العربية</a:t>
            </a:r>
            <a:r>
              <a:rPr lang="ar-JO" sz="1800" dirty="0">
                <a:solidFill>
                  <a:srgbClr val="000000"/>
                </a:solidFill>
                <a:effectLst/>
                <a:latin typeface="Alexandria Light" pitchFamily="2" charset="-78"/>
                <a:ea typeface="Times New Roman" panose="02020603050405020304" pitchFamily="18" charset="0"/>
                <a:cs typeface="Alexandria Light" pitchFamily="2" charset="-78"/>
              </a:rPr>
              <a:t>،    دار وائل للنشر: عمان، الأردن</a:t>
            </a:r>
            <a:r>
              <a:rPr lang="ar-JO" sz="1600" dirty="0">
                <a:solidFill>
                  <a:srgbClr val="000000"/>
                </a:solidFill>
                <a:effectLst/>
                <a:latin typeface="Alexandria Light" pitchFamily="2" charset="-78"/>
                <a:ea typeface="Times New Roman" panose="02020603050405020304" pitchFamily="18" charset="0"/>
                <a:cs typeface="Alexandria Light"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2768917"/>
      </p:ext>
    </p:extLst>
  </p:cSld>
  <p:clrMapOvr>
    <a:masterClrMapping/>
  </p:clrMapOvr>
  <mc:AlternateContent xmlns:mc="http://schemas.openxmlformats.org/markup-compatibility/2006" xmlns:p14="http://schemas.microsoft.com/office/powerpoint/2010/main">
    <mc:Choice Requires="p14">
      <p:transition spd="slow" p14:dur="2000" advTm="75866"/>
    </mc:Choice>
    <mc:Fallback xmlns="">
      <p:transition spd="slow" advTm="758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21777" y="333896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669BBC"/>
                </a:solidFill>
              </a:rPr>
              <a:t>س</a:t>
            </a:r>
            <a:r>
              <a:rPr lang="ar-JO" sz="2400" b="1" dirty="0">
                <a:solidFill>
                  <a:schemeClr val="bg1"/>
                </a:solidFill>
              </a:rPr>
              <a:t>سياسات  التعليم</a:t>
            </a:r>
            <a:endParaRPr lang="id-ID" sz="2400" b="1" dirty="0">
              <a:solidFill>
                <a:schemeClr val="bg1"/>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999"/>
    </mc:Choice>
    <mc:Fallback xmlns="">
      <p:transition spd="slow" advTm="5999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EF3266-B721-4905-81FE-CAEEF51ACB8C}"/>
</file>

<file path=customXml/itemProps2.xml><?xml version="1.0" encoding="utf-8"?>
<ds:datastoreItem xmlns:ds="http://schemas.openxmlformats.org/officeDocument/2006/customXml" ds:itemID="{7EB1BE99-1863-464C-BD95-CD239D4F5330}"/>
</file>

<file path=customXml/itemProps3.xml><?xml version="1.0" encoding="utf-8"?>
<ds:datastoreItem xmlns:ds="http://schemas.openxmlformats.org/officeDocument/2006/customXml" ds:itemID="{4D52E52B-384F-456C-ACC2-BCE2751136A7}"/>
</file>

<file path=docProps/app.xml><?xml version="1.0" encoding="utf-8"?>
<Properties xmlns="http://schemas.openxmlformats.org/officeDocument/2006/extended-properties" xmlns:vt="http://schemas.openxmlformats.org/officeDocument/2006/docPropsVTypes">
  <TotalTime>401</TotalTime>
  <Words>1237</Words>
  <Application>Microsoft Office PowerPoint</Application>
  <PresentationFormat>Widescreen</PresentationFormat>
  <Paragraphs>243</Paragraphs>
  <Slides>28</Slides>
  <Notes>3</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28</vt:i4>
      </vt:variant>
    </vt:vector>
  </HeadingPairs>
  <TitlesOfParts>
    <vt:vector size="39" baseType="lpstr">
      <vt:lpstr>Alexandria</vt:lpstr>
      <vt:lpstr>Alexandria Black</vt:lpstr>
      <vt:lpstr>Alexandria ExtraBold</vt:lpstr>
      <vt:lpstr>Alexandria Light</vt:lpstr>
      <vt:lpstr>Arial</vt:lpstr>
      <vt:lpstr>Calibri</vt:lpstr>
      <vt:lpstr>Calibri Light</vt:lpstr>
      <vt:lpstr>Simplified Arabic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Almasri</cp:lastModifiedBy>
  <cp:revision>125</cp:revision>
  <dcterms:created xsi:type="dcterms:W3CDTF">2023-04-29T09:08:00Z</dcterms:created>
  <dcterms:modified xsi:type="dcterms:W3CDTF">2024-05-12T17:44:30Z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