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1"/>
  </p:notesMasterIdLst>
  <p:sldIdLst>
    <p:sldId id="256" r:id="rId2"/>
    <p:sldId id="266" r:id="rId3"/>
    <p:sldId id="682" r:id="rId4"/>
    <p:sldId id="608" r:id="rId5"/>
    <p:sldId id="610" r:id="rId6"/>
    <p:sldId id="611" r:id="rId7"/>
    <p:sldId id="612" r:id="rId8"/>
    <p:sldId id="613" r:id="rId9"/>
    <p:sldId id="615" r:id="rId10"/>
    <p:sldId id="616" r:id="rId11"/>
    <p:sldId id="617" r:id="rId12"/>
    <p:sldId id="618" r:id="rId13"/>
    <p:sldId id="619" r:id="rId14"/>
    <p:sldId id="620" r:id="rId15"/>
    <p:sldId id="621" r:id="rId16"/>
    <p:sldId id="622" r:id="rId17"/>
    <p:sldId id="623" r:id="rId18"/>
    <p:sldId id="625" r:id="rId19"/>
    <p:sldId id="626" r:id="rId20"/>
    <p:sldId id="630" r:id="rId21"/>
    <p:sldId id="631" r:id="rId22"/>
    <p:sldId id="632" r:id="rId23"/>
    <p:sldId id="636" r:id="rId24"/>
    <p:sldId id="653" r:id="rId25"/>
    <p:sldId id="654" r:id="rId26"/>
    <p:sldId id="655" r:id="rId27"/>
    <p:sldId id="656" r:id="rId28"/>
    <p:sldId id="657" r:id="rId29"/>
    <p:sldId id="658" r:id="rId30"/>
    <p:sldId id="659" r:id="rId31"/>
    <p:sldId id="661" r:id="rId32"/>
    <p:sldId id="674" r:id="rId33"/>
    <p:sldId id="675" r:id="rId34"/>
    <p:sldId id="677" r:id="rId35"/>
    <p:sldId id="679" r:id="rId36"/>
    <p:sldId id="680" r:id="rId37"/>
    <p:sldId id="684" r:id="rId38"/>
    <p:sldId id="683" r:id="rId39"/>
    <p:sldId id="681" r:id="rId40"/>
  </p:sldIdLst>
  <p:sldSz cx="12192000" cy="6858000"/>
  <p:notesSz cx="6858000" cy="9144000"/>
  <p:embeddedFontLst>
    <p:embeddedFont>
      <p:font typeface="Tajawal Medium" charset="-78"/>
      <p:regular r:id="rId42"/>
      <p:bold r:id="rId43"/>
    </p:embeddedFont>
    <p:embeddedFont>
      <p:font typeface="Calibri" pitchFamily="34" charset="0"/>
      <p:regular r:id="rId44"/>
      <p:bold r:id="rId45"/>
      <p:italic r:id="rId46"/>
      <p:boldItalic r:id="rId47"/>
    </p:embeddedFont>
    <p:embeddedFont>
      <p:font typeface="Simplified Arabic" pitchFamily="18" charset="-78"/>
      <p:regular r:id="rId48"/>
      <p:bold r:id="rId4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47"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62" autoAdjust="0"/>
  </p:normalViewPr>
  <p:slideViewPr>
    <p:cSldViewPr>
      <p:cViewPr>
        <p:scale>
          <a:sx n="64" d="100"/>
          <a:sy n="64" d="100"/>
        </p:scale>
        <p:origin x="-864" y="-138"/>
      </p:cViewPr>
      <p:guideLst>
        <p:guide orient="horz" pos="2160"/>
        <p:guide pos="3840"/>
      </p:guideLst>
    </p:cSldViewPr>
  </p:slideViewPr>
  <p:outlineViewPr>
    <p:cViewPr>
      <p:scale>
        <a:sx n="33" d="100"/>
        <a:sy n="33" d="100"/>
      </p:scale>
      <p:origin x="0" y="2215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451"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1.fntdata"/><Relationship Id="rId47" Type="http://schemas.openxmlformats.org/officeDocument/2006/relationships/font" Target="fonts/font6.fntdata"/><Relationship Id="rId4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8.fntdata"/><Relationship Id="rId4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2.fntdata"/><Relationship Id="rId48" Type="http://schemas.openxmlformats.org/officeDocument/2006/relationships/font" Target="fonts/font7.fntdata"/><Relationship Id="rId448" Type="http://schemas.openxmlformats.org/officeDocument/2006/relationships/presProps" Target="presProps.xml"/><Relationship Id="rId8" Type="http://schemas.openxmlformats.org/officeDocument/2006/relationships/slide" Target="slides/slide7.xml"/><Relationship Id="rId447"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 name="Google Shape;19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 name="Google Shape;19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1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31"/>
        <p:cNvGrpSpPr/>
        <p:nvPr/>
      </p:nvGrpSpPr>
      <p:grpSpPr>
        <a:xfrm>
          <a:off x="0" y="0"/>
          <a:ext cx="0" cy="0"/>
          <a:chOff x="0" y="0"/>
          <a:chExt cx="0" cy="0"/>
        </a:xfrm>
      </p:grpSpPr>
      <p:sp>
        <p:nvSpPr>
          <p:cNvPr id="32" name="Google Shape;32;p16"/>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p:tgtEl>
                                          <p:spTgt spid="3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1364219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5">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5" r:id="rId3"/>
    <p:sldLayoutId id="2147483657" r:id="rId4"/>
    <p:sldLayoutId id="2147483659" r:id="rId5"/>
    <p:sldLayoutId id="2147483660" r:id="rId6"/>
    <p:sldLayoutId id="2147483661" r:id="rId7"/>
    <p:sldLayoutId id="2147483662" r:id="rId8"/>
    <p:sldLayoutId id="2147483663" r:id="rId9"/>
    <p:sldLayoutId id="2147483664" r:id="rId10"/>
    <p:sldLayoutId id="2147483665" r:id="rId11"/>
    <p:sldLayoutId id="2147483666" r:id="rId12"/>
    <p:sldLayoutId id="2147483667"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grpSp>
        <p:nvGrpSpPr>
          <p:cNvPr id="103" name="Google Shape;103;p1"/>
          <p:cNvGrpSpPr/>
          <p:nvPr/>
        </p:nvGrpSpPr>
        <p:grpSpPr>
          <a:xfrm>
            <a:off x="321733" y="0"/>
            <a:ext cx="2024825" cy="1879600"/>
            <a:chOff x="321733" y="0"/>
            <a:chExt cx="2024825" cy="1879600"/>
          </a:xfrm>
        </p:grpSpPr>
        <p:sp>
          <p:nvSpPr>
            <p:cNvPr id="104" name="Google Shape;104;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5" name="Google Shape;105;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106" name="Google Shape;106;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7" name="Google Shape;107;p1"/>
          <p:cNvSpPr txBox="1"/>
          <p:nvPr/>
        </p:nvSpPr>
        <p:spPr>
          <a:xfrm>
            <a:off x="6603988" y="3809977"/>
            <a:ext cx="4886463" cy="107717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400" b="1" dirty="0" err="1" smtClean="0">
                <a:solidFill>
                  <a:srgbClr val="2D3956"/>
                </a:solidFill>
                <a:latin typeface="Tajawal Medium"/>
                <a:cs typeface="Tajawal Medium"/>
                <a:sym typeface="Tajawal Medium"/>
              </a:rPr>
              <a:t>أ.د</a:t>
            </a:r>
            <a:r>
              <a:rPr lang="ar-SA" sz="2400" b="1" dirty="0" smtClean="0">
                <a:solidFill>
                  <a:srgbClr val="2D3956"/>
                </a:solidFill>
                <a:latin typeface="Tajawal Medium"/>
                <a:cs typeface="Tajawal Medium"/>
                <a:sym typeface="Tajawal Medium"/>
              </a:rPr>
              <a:t> | محمد محمدي محمد مخلص</a:t>
            </a:r>
            <a:endParaRPr lang="ar-SA" sz="2000" b="1" dirty="0" smtClean="0">
              <a:solidFill>
                <a:srgbClr val="2D3956"/>
              </a:solidFill>
              <a:latin typeface="Tajawal Medium"/>
              <a:cs typeface="Tajawal Medium"/>
              <a:sym typeface="Tajawal Medium"/>
            </a:endParaRPr>
          </a:p>
          <a:p>
            <a:pPr marL="0" marR="0" lvl="0" indent="0" algn="ctr" rtl="0">
              <a:spcBef>
                <a:spcPts val="0"/>
              </a:spcBef>
              <a:spcAft>
                <a:spcPts val="0"/>
              </a:spcAft>
              <a:buNone/>
            </a:pPr>
            <a:r>
              <a:rPr lang="ar-SA" sz="2000" b="1" dirty="0" smtClean="0">
                <a:solidFill>
                  <a:srgbClr val="2D3956"/>
                </a:solidFill>
                <a:latin typeface="Tajawal Medium"/>
                <a:cs typeface="Tajawal Medium"/>
                <a:sym typeface="Tajawal Medium"/>
              </a:rPr>
              <a:t>أستاذ </a:t>
            </a:r>
            <a:r>
              <a:rPr lang="ar-SA" sz="2000" b="1" smtClean="0">
                <a:solidFill>
                  <a:srgbClr val="2D3956"/>
                </a:solidFill>
                <a:latin typeface="Tajawal Medium"/>
                <a:cs typeface="Tajawal Medium"/>
                <a:sym typeface="Tajawal Medium"/>
              </a:rPr>
              <a:t>القيادة التربوية المشارك - </a:t>
            </a:r>
            <a:r>
              <a:rPr lang="ar-SA" sz="2000" b="1" dirty="0" smtClean="0">
                <a:solidFill>
                  <a:srgbClr val="2D3956"/>
                </a:solidFill>
                <a:latin typeface="Tajawal Medium"/>
                <a:cs typeface="Tajawal Medium"/>
                <a:sym typeface="Tajawal Medium"/>
              </a:rPr>
              <a:t>كلية العلوم الانسانية- جامعة الجميع الذكية</a:t>
            </a:r>
          </a:p>
        </p:txBody>
      </p:sp>
      <p:sp>
        <p:nvSpPr>
          <p:cNvPr id="108" name="Google Shape;108;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09" name="Google Shape;109;p1"/>
          <p:cNvSpPr txBox="1"/>
          <p:nvPr/>
        </p:nvSpPr>
        <p:spPr>
          <a:xfrm>
            <a:off x="6550866" y="2424037"/>
            <a:ext cx="4703532" cy="7694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4400" b="1" dirty="0" smtClean="0">
                <a:solidFill>
                  <a:srgbClr val="8E5A6D"/>
                </a:solidFill>
                <a:latin typeface="Tajawal Medium"/>
                <a:cs typeface="Tajawal Medium"/>
                <a:sym typeface="Tajawal Medium"/>
              </a:rPr>
              <a:t>مقرر التخطيط التربوي   </a:t>
            </a:r>
            <a:endParaRPr dirty="0"/>
          </a:p>
        </p:txBody>
      </p:sp>
      <p:sp>
        <p:nvSpPr>
          <p:cNvPr id="110" name="Google Shape;110;p1"/>
          <p:cNvSpPr/>
          <p:nvPr/>
        </p:nvSpPr>
        <p:spPr>
          <a:xfrm>
            <a:off x="3935760" y="6043084"/>
            <a:ext cx="755469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ar-EG" sz="2800" b="1" dirty="0" smtClean="0">
                <a:solidFill>
                  <a:srgbClr val="2D3956"/>
                </a:solidFill>
                <a:latin typeface="Tajawal Medium"/>
                <a:cs typeface="Tajawal Medium"/>
                <a:sym typeface="Tajawal Medium"/>
              </a:rPr>
              <a:t>المحاضرة التاسعة</a:t>
            </a:r>
            <a:r>
              <a:rPr lang="ar-SA" sz="2800" b="1" dirty="0" smtClean="0">
                <a:solidFill>
                  <a:srgbClr val="2D3956"/>
                </a:solidFill>
                <a:latin typeface="Tajawal Medium"/>
                <a:cs typeface="Tajawal Medium"/>
                <a:sym typeface="Tajawal Medium"/>
              </a:rPr>
              <a:t>: </a:t>
            </a:r>
            <a:r>
              <a:rPr lang="ar-SA" sz="2800" b="1" dirty="0">
                <a:solidFill>
                  <a:schemeClr val="tx1"/>
                </a:solidFill>
                <a:latin typeface="Simplified Arabic" pitchFamily="18" charset="-78"/>
                <a:ea typeface="Calibri"/>
                <a:cs typeface="Simplified Arabic" pitchFamily="18" charset="-78"/>
                <a:sym typeface="Calibri"/>
              </a:rPr>
              <a:t>الخطط الاستراتيجية التربوية والمدرسية</a:t>
            </a:r>
            <a:endParaRPr sz="2800" dirty="0">
              <a:solidFill>
                <a:schemeClr val="tx1"/>
              </a:solidFill>
            </a:endParaRPr>
          </a:p>
        </p:txBody>
      </p:sp>
      <p:pic>
        <p:nvPicPr>
          <p:cNvPr id="111" name="Google Shape;111;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12" name="Google Shape;112;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3" name="Google Shape;113;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4" name="Google Shape;114;p1"/>
          <p:cNvSpPr txBox="1"/>
          <p:nvPr/>
        </p:nvSpPr>
        <p:spPr>
          <a:xfrm>
            <a:off x="7081460" y="5327472"/>
            <a:ext cx="3060453" cy="43084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200" b="1" dirty="0" smtClean="0">
                <a:solidFill>
                  <a:srgbClr val="2D3956"/>
                </a:solidFill>
                <a:effectLst>
                  <a:outerShdw blurRad="38100" dist="38100" dir="2700000" algn="tl">
                    <a:srgbClr val="000000">
                      <a:alpha val="43137"/>
                    </a:srgbClr>
                  </a:outerShdw>
                </a:effectLst>
                <a:latin typeface="Tajawal Medium"/>
                <a:cs typeface="Tajawal Medium"/>
                <a:sym typeface="Tajawal Medium"/>
              </a:rPr>
              <a:t>رقم المقرر 712</a:t>
            </a:r>
            <a:endParaRPr sz="2200" b="1" dirty="0">
              <a:effectLst>
                <a:outerShdw blurRad="38100" dist="38100" dir="2700000" algn="tl">
                  <a:srgbClr val="000000">
                    <a:alpha val="43137"/>
                  </a:srgbClr>
                </a:outerShdw>
              </a:effectLst>
            </a:endParaRPr>
          </a:p>
        </p:txBody>
      </p:sp>
      <p:pic>
        <p:nvPicPr>
          <p:cNvPr id="115" name="Google Shape;115;p1"/>
          <p:cNvPicPr preferRelativeResize="0"/>
          <p:nvPr/>
        </p:nvPicPr>
        <p:blipFill rotWithShape="1">
          <a:blip r:embed="rId5">
            <a:alphaModFix/>
          </a:blip>
          <a:srcRect/>
          <a:stretch/>
        </p:blipFill>
        <p:spPr>
          <a:xfrm>
            <a:off x="313679" y="372325"/>
            <a:ext cx="2457656" cy="67087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7"/>
          <p:cNvSpPr/>
          <p:nvPr/>
        </p:nvSpPr>
        <p:spPr>
          <a:xfrm>
            <a:off x="1188131" y="961479"/>
            <a:ext cx="9210618" cy="4991178"/>
          </a:xfrm>
          <a:prstGeom prst="rect">
            <a:avLst/>
          </a:prstGeom>
          <a:solidFill>
            <a:srgbClr val="8E5A6D"/>
          </a:solidFill>
          <a:ln>
            <a:noFill/>
          </a:ln>
        </p:spPr>
        <p:txBody>
          <a:bodyPr spcFirstLastPara="1" wrap="square" lIns="91425" tIns="45700" rIns="91425" bIns="45700" anchor="ctr" anchorCtr="0">
            <a:noAutofit/>
          </a:bodyPr>
          <a:lstStyle/>
          <a:p>
            <a:pPr lvl="0" algn="r"/>
            <a:r>
              <a:rPr lang="ar-SA" sz="2800" b="1" dirty="0" smtClean="0">
                <a:solidFill>
                  <a:schemeClr val="bg1"/>
                </a:solidFill>
                <a:latin typeface="Simplified Arabic" pitchFamily="18" charset="-78"/>
                <a:ea typeface="Calibri"/>
                <a:cs typeface="Simplified Arabic" pitchFamily="18" charset="-78"/>
                <a:sym typeface="Calibri"/>
              </a:rPr>
              <a:t>ملخص المحاضرة السابقة : </a:t>
            </a:r>
            <a:r>
              <a:rPr lang="ar-SA" sz="2800" b="1" dirty="0">
                <a:solidFill>
                  <a:schemeClr val="bg1"/>
                </a:solidFill>
                <a:latin typeface="Simplified Arabic" pitchFamily="18" charset="-78"/>
                <a:ea typeface="Calibri"/>
                <a:cs typeface="Simplified Arabic" pitchFamily="18" charset="-78"/>
                <a:sym typeface="Calibri"/>
              </a:rPr>
              <a:t>تناولنا خطوات التخطيط الاستراتيجي ومعوقاته </a:t>
            </a:r>
          </a:p>
          <a:p>
            <a:pPr marL="342900" indent="-342900" algn="r" rtl="1">
              <a:buFont typeface="Wingdings" pitchFamily="2" charset="2"/>
              <a:buChar char="Ø"/>
            </a:pPr>
            <a:r>
              <a:rPr lang="ar-SA" sz="2400" b="1" dirty="0">
                <a:solidFill>
                  <a:schemeClr val="bg1"/>
                </a:solidFill>
                <a:latin typeface="Simplified Arabic" pitchFamily="18" charset="-78"/>
                <a:cs typeface="Simplified Arabic" pitchFamily="18" charset="-78"/>
              </a:rPr>
              <a:t>التمهيد للتخطيط الاستراتيجي</a:t>
            </a:r>
            <a:endParaRPr lang="en-US" sz="2400" b="1" dirty="0">
              <a:solidFill>
                <a:schemeClr val="bg1"/>
              </a:solidFill>
              <a:latin typeface="Simplified Arabic" pitchFamily="18" charset="-78"/>
              <a:cs typeface="Simplified Arabic" pitchFamily="18" charset="-78"/>
            </a:endParaRPr>
          </a:p>
          <a:p>
            <a:pPr marL="342900" indent="-342900" algn="r" rtl="1">
              <a:buFont typeface="Wingdings" pitchFamily="2" charset="2"/>
              <a:buChar char="Ø"/>
            </a:pPr>
            <a:r>
              <a:rPr lang="ar-SA" sz="2400" b="1" dirty="0">
                <a:solidFill>
                  <a:schemeClr val="bg1"/>
                </a:solidFill>
                <a:latin typeface="Simplified Arabic" pitchFamily="18" charset="-78"/>
                <a:cs typeface="Simplified Arabic" pitchFamily="18" charset="-78"/>
              </a:rPr>
              <a:t>التخطيط للتخطيط الاستراتيجي</a:t>
            </a:r>
            <a:endParaRPr lang="en-US" sz="2400" b="1" dirty="0">
              <a:solidFill>
                <a:schemeClr val="bg1"/>
              </a:solidFill>
              <a:latin typeface="Simplified Arabic" pitchFamily="18" charset="-78"/>
              <a:cs typeface="Simplified Arabic" pitchFamily="18" charset="-78"/>
            </a:endParaRPr>
          </a:p>
          <a:p>
            <a:pPr marL="342900" indent="-342900" algn="r" rtl="1">
              <a:buFont typeface="Wingdings" pitchFamily="2" charset="2"/>
              <a:buChar char="Ø"/>
            </a:pPr>
            <a:r>
              <a:rPr lang="ar-SA" sz="2400" b="1" dirty="0">
                <a:solidFill>
                  <a:schemeClr val="bg1"/>
                </a:solidFill>
                <a:latin typeface="Simplified Arabic" pitchFamily="18" charset="-78"/>
                <a:cs typeface="Simplified Arabic" pitchFamily="18" charset="-78"/>
              </a:rPr>
              <a:t>التحليل الاستراتيجي</a:t>
            </a:r>
            <a:endParaRPr lang="en-US" sz="2400" b="1" dirty="0">
              <a:solidFill>
                <a:schemeClr val="bg1"/>
              </a:solidFill>
              <a:latin typeface="Simplified Arabic" pitchFamily="18" charset="-78"/>
              <a:cs typeface="Simplified Arabic" pitchFamily="18" charset="-78"/>
            </a:endParaRPr>
          </a:p>
          <a:p>
            <a:pPr marL="342900" indent="-342900" algn="r" rtl="1">
              <a:buFont typeface="Wingdings" pitchFamily="2" charset="2"/>
              <a:buChar char="Ø"/>
            </a:pPr>
            <a:r>
              <a:rPr lang="ar-SA" sz="2400" b="1" dirty="0">
                <a:solidFill>
                  <a:schemeClr val="bg1"/>
                </a:solidFill>
                <a:latin typeface="Simplified Arabic" pitchFamily="18" charset="-78"/>
                <a:cs typeface="Simplified Arabic" pitchFamily="18" charset="-78"/>
              </a:rPr>
              <a:t>تحديد الاستراتيجية</a:t>
            </a:r>
            <a:endParaRPr lang="en-US" sz="2400" b="1" dirty="0">
              <a:solidFill>
                <a:schemeClr val="bg1"/>
              </a:solidFill>
              <a:latin typeface="Simplified Arabic" pitchFamily="18" charset="-78"/>
              <a:cs typeface="Simplified Arabic" pitchFamily="18" charset="-78"/>
            </a:endParaRPr>
          </a:p>
          <a:p>
            <a:pPr marL="342900" indent="-342900" algn="r" rtl="1">
              <a:buFont typeface="Wingdings" pitchFamily="2" charset="2"/>
              <a:buChar char="Ø"/>
            </a:pPr>
            <a:r>
              <a:rPr lang="ar-SA" sz="2400" b="1" dirty="0">
                <a:solidFill>
                  <a:schemeClr val="bg1"/>
                </a:solidFill>
                <a:latin typeface="Simplified Arabic" pitchFamily="18" charset="-78"/>
                <a:cs typeface="Simplified Arabic" pitchFamily="18" charset="-78"/>
              </a:rPr>
              <a:t>تحديد التوجهات المستقبلية </a:t>
            </a:r>
            <a:endParaRPr lang="en-US" sz="2400" b="1" dirty="0">
              <a:solidFill>
                <a:schemeClr val="bg1"/>
              </a:solidFill>
              <a:latin typeface="Simplified Arabic" pitchFamily="18" charset="-78"/>
              <a:cs typeface="Simplified Arabic" pitchFamily="18" charset="-78"/>
            </a:endParaRPr>
          </a:p>
          <a:p>
            <a:pPr marL="342900" indent="-342900" algn="r" rtl="1">
              <a:buFont typeface="Wingdings" pitchFamily="2" charset="2"/>
              <a:buChar char="Ø"/>
            </a:pPr>
            <a:r>
              <a:rPr lang="ar-SA" sz="2400" b="1" dirty="0">
                <a:solidFill>
                  <a:schemeClr val="bg1"/>
                </a:solidFill>
                <a:latin typeface="Simplified Arabic" pitchFamily="18" charset="-78"/>
                <a:cs typeface="Simplified Arabic" pitchFamily="18" charset="-78"/>
              </a:rPr>
              <a:t>وضع الأهداف الاستراتيجية</a:t>
            </a:r>
            <a:endParaRPr lang="en-US" sz="2400" b="1" dirty="0">
              <a:solidFill>
                <a:schemeClr val="bg1"/>
              </a:solidFill>
              <a:latin typeface="Simplified Arabic" pitchFamily="18" charset="-78"/>
              <a:cs typeface="Simplified Arabic" pitchFamily="18" charset="-78"/>
            </a:endParaRPr>
          </a:p>
          <a:p>
            <a:pPr marL="342900" indent="-342900" algn="r" rtl="1">
              <a:buFont typeface="Wingdings" pitchFamily="2" charset="2"/>
              <a:buChar char="Ø"/>
            </a:pPr>
            <a:r>
              <a:rPr lang="ar-SA" sz="2400" b="1" dirty="0">
                <a:solidFill>
                  <a:schemeClr val="bg1"/>
                </a:solidFill>
                <a:latin typeface="Simplified Arabic" pitchFamily="18" charset="-78"/>
                <a:cs typeface="Simplified Arabic" pitchFamily="18" charset="-78"/>
              </a:rPr>
              <a:t>وضع الخطط التفصيلية</a:t>
            </a:r>
            <a:endParaRPr lang="en-US" sz="2400" b="1" dirty="0">
              <a:solidFill>
                <a:schemeClr val="bg1"/>
              </a:solidFill>
              <a:latin typeface="Simplified Arabic" pitchFamily="18" charset="-78"/>
              <a:cs typeface="Simplified Arabic" pitchFamily="18" charset="-78"/>
            </a:endParaRPr>
          </a:p>
          <a:p>
            <a:pPr marL="342900" indent="-342900" algn="r" rtl="1">
              <a:buFont typeface="Wingdings" pitchFamily="2" charset="2"/>
              <a:buChar char="Ø"/>
            </a:pPr>
            <a:r>
              <a:rPr lang="ar-SA" sz="2400" b="1" dirty="0">
                <a:solidFill>
                  <a:schemeClr val="bg1"/>
                </a:solidFill>
                <a:latin typeface="Simplified Arabic" pitchFamily="18" charset="-78"/>
                <a:cs typeface="Simplified Arabic" pitchFamily="18" charset="-78"/>
              </a:rPr>
              <a:t>إقرار الخطة</a:t>
            </a:r>
            <a:endParaRPr lang="en-US" sz="2400" b="1" dirty="0">
              <a:solidFill>
                <a:schemeClr val="bg1"/>
              </a:solidFill>
              <a:latin typeface="Simplified Arabic" pitchFamily="18" charset="-78"/>
              <a:cs typeface="Simplified Arabic" pitchFamily="18" charset="-78"/>
            </a:endParaRPr>
          </a:p>
          <a:p>
            <a:pPr marL="342900" indent="-342900" algn="r" rtl="1">
              <a:buFont typeface="Wingdings" pitchFamily="2" charset="2"/>
              <a:buChar char="Ø"/>
            </a:pPr>
            <a:r>
              <a:rPr lang="ar-SA" sz="2400" b="1" dirty="0">
                <a:solidFill>
                  <a:schemeClr val="bg1"/>
                </a:solidFill>
                <a:latin typeface="Simplified Arabic" pitchFamily="18" charset="-78"/>
                <a:cs typeface="Simplified Arabic" pitchFamily="18" charset="-78"/>
              </a:rPr>
              <a:t>تطبيق الخطة الاستراتيجية التعليمية</a:t>
            </a:r>
            <a:endParaRPr lang="en-US" sz="2400" b="1" dirty="0">
              <a:solidFill>
                <a:schemeClr val="bg1"/>
              </a:solidFill>
              <a:latin typeface="Simplified Arabic" pitchFamily="18" charset="-78"/>
              <a:cs typeface="Simplified Arabic" pitchFamily="18" charset="-78"/>
            </a:endParaRPr>
          </a:p>
          <a:p>
            <a:pPr marL="342900" indent="-342900" algn="r" rtl="1">
              <a:buFont typeface="Wingdings" pitchFamily="2" charset="2"/>
              <a:buChar char="Ø"/>
            </a:pPr>
            <a:r>
              <a:rPr lang="ar-SA" sz="2400" b="1" dirty="0">
                <a:solidFill>
                  <a:schemeClr val="bg1"/>
                </a:solidFill>
                <a:latin typeface="Simplified Arabic" pitchFamily="18" charset="-78"/>
                <a:cs typeface="Simplified Arabic" pitchFamily="18" charset="-78"/>
              </a:rPr>
              <a:t>التوجيه والرقابة والتقويم </a:t>
            </a:r>
            <a:endParaRPr lang="en-US" sz="2400" b="1" dirty="0">
              <a:solidFill>
                <a:schemeClr val="bg1"/>
              </a:solidFill>
              <a:latin typeface="Simplified Arabic" pitchFamily="18" charset="-78"/>
              <a:cs typeface="Simplified Arabic" pitchFamily="18" charset="-78"/>
            </a:endParaRPr>
          </a:p>
        </p:txBody>
      </p:sp>
      <p:sp>
        <p:nvSpPr>
          <p:cNvPr id="204" name="Google Shape;204;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5" name="Google Shape;205;p7"/>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06" name="Google Shape;206;p7"/>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07" name="Google Shape;207;p7"/>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08" name="Google Shape;208;p7"/>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8"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84634429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7"/>
          <p:cNvSpPr/>
          <p:nvPr/>
        </p:nvSpPr>
        <p:spPr>
          <a:xfrm>
            <a:off x="1188131" y="961479"/>
            <a:ext cx="9210618" cy="4991178"/>
          </a:xfrm>
          <a:prstGeom prst="rect">
            <a:avLst/>
          </a:prstGeom>
          <a:solidFill>
            <a:srgbClr val="8E5A6D"/>
          </a:solidFill>
          <a:ln>
            <a:noFill/>
          </a:ln>
        </p:spPr>
        <p:txBody>
          <a:bodyPr spcFirstLastPara="1" wrap="square" lIns="91425" tIns="45700" rIns="91425" bIns="45700" anchor="ctr" anchorCtr="0">
            <a:noAutofit/>
          </a:bodyPr>
          <a:lstStyle/>
          <a:p>
            <a:pPr marL="0" marR="0" lvl="0" indent="0" algn="r" rtl="0">
              <a:lnSpc>
                <a:spcPct val="150000"/>
              </a:lnSpc>
              <a:spcBef>
                <a:spcPts val="0"/>
              </a:spcBef>
              <a:spcAft>
                <a:spcPts val="0"/>
              </a:spcAft>
              <a:buNone/>
            </a:pPr>
            <a:r>
              <a:rPr lang="ar-SA" sz="1800" dirty="0" smtClean="0">
                <a:solidFill>
                  <a:schemeClr val="lt1"/>
                </a:solidFill>
                <a:latin typeface="Calibri"/>
                <a:ea typeface="Calibri"/>
                <a:cs typeface="Calibri"/>
                <a:sym typeface="Calibri"/>
              </a:rPr>
              <a:t>ا</a:t>
            </a:r>
            <a:r>
              <a:rPr lang="ar-SA" sz="2400" b="1" dirty="0" smtClean="0">
                <a:solidFill>
                  <a:schemeClr val="lt1"/>
                </a:solidFill>
                <a:latin typeface="Simplified Arabic" pitchFamily="18" charset="-78"/>
                <a:ea typeface="Calibri"/>
                <a:cs typeface="Simplified Arabic" pitchFamily="18" charset="-78"/>
                <a:sym typeface="Calibri"/>
              </a:rPr>
              <a:t>ل</a:t>
            </a:r>
            <a:r>
              <a:rPr lang="ar-SA" sz="2400" b="1" dirty="0" smtClean="0">
                <a:solidFill>
                  <a:schemeClr val="bg1"/>
                </a:solidFill>
                <a:latin typeface="Simplified Arabic" pitchFamily="18" charset="-78"/>
                <a:ea typeface="Calibri"/>
                <a:cs typeface="Simplified Arabic" pitchFamily="18" charset="-78"/>
                <a:sym typeface="Calibri"/>
              </a:rPr>
              <a:t>محاضرة التاسعة</a:t>
            </a:r>
            <a:r>
              <a:rPr lang="ar-EG" sz="2400" b="1" dirty="0" smtClean="0">
                <a:solidFill>
                  <a:schemeClr val="bg1"/>
                </a:solidFill>
                <a:latin typeface="Simplified Arabic" pitchFamily="18" charset="-78"/>
                <a:ea typeface="Calibri"/>
                <a:cs typeface="Simplified Arabic" pitchFamily="18" charset="-78"/>
                <a:sym typeface="Calibri"/>
              </a:rPr>
              <a:t> : </a:t>
            </a:r>
            <a:r>
              <a:rPr lang="ar-SA" sz="2400" b="1" dirty="0" smtClean="0">
                <a:solidFill>
                  <a:schemeClr val="bg1"/>
                </a:solidFill>
                <a:latin typeface="Simplified Arabic" pitchFamily="18" charset="-78"/>
                <a:ea typeface="Calibri"/>
                <a:cs typeface="Simplified Arabic" pitchFamily="18" charset="-78"/>
                <a:sym typeface="Calibri"/>
              </a:rPr>
              <a:t>الخطط الاستراتيجية التربوية والمدرسية</a:t>
            </a:r>
          </a:p>
          <a:p>
            <a:pPr algn="just" rtl="1">
              <a:lnSpc>
                <a:spcPct val="150000"/>
              </a:lnSpc>
            </a:pPr>
            <a:r>
              <a:rPr lang="ar-SA" sz="2400" b="1" dirty="0">
                <a:solidFill>
                  <a:schemeClr val="bg1"/>
                </a:solidFill>
                <a:latin typeface="Simplified Arabic" pitchFamily="18" charset="-78"/>
                <a:cs typeface="Simplified Arabic" pitchFamily="18" charset="-78"/>
              </a:rPr>
              <a:t>مفهوم </a:t>
            </a:r>
            <a:r>
              <a:rPr lang="ar-SA" sz="2400" b="1" dirty="0" smtClean="0">
                <a:solidFill>
                  <a:schemeClr val="bg1"/>
                </a:solidFill>
                <a:latin typeface="Simplified Arabic" pitchFamily="18" charset="-78"/>
                <a:cs typeface="Simplified Arabic" pitchFamily="18" charset="-78"/>
              </a:rPr>
              <a:t>الخطة</a:t>
            </a:r>
            <a:r>
              <a:rPr lang="ar-EG" sz="2400" b="1" dirty="0" smtClean="0">
                <a:solidFill>
                  <a:schemeClr val="bg1"/>
                </a:solidFill>
                <a:latin typeface="Simplified Arabic" pitchFamily="18" charset="-78"/>
                <a:cs typeface="Simplified Arabic" pitchFamily="18" charset="-78"/>
              </a:rPr>
              <a:t> </a:t>
            </a:r>
            <a:r>
              <a:rPr lang="ar-SA" sz="2400" b="1" dirty="0" smtClean="0">
                <a:solidFill>
                  <a:schemeClr val="bg1"/>
                </a:solidFill>
                <a:latin typeface="Simplified Arabic" pitchFamily="18" charset="-78"/>
                <a:cs typeface="Simplified Arabic" pitchFamily="18" charset="-78"/>
              </a:rPr>
              <a:t>-</a:t>
            </a:r>
            <a:r>
              <a:rPr lang="ar-EG" sz="2400" b="1" dirty="0" smtClean="0">
                <a:solidFill>
                  <a:schemeClr val="bg1"/>
                </a:solidFill>
                <a:latin typeface="Simplified Arabic" pitchFamily="18" charset="-78"/>
                <a:cs typeface="Simplified Arabic" pitchFamily="18" charset="-78"/>
              </a:rPr>
              <a:t> </a:t>
            </a:r>
            <a:r>
              <a:rPr lang="ar-SA" sz="2400" b="1" dirty="0" smtClean="0">
                <a:solidFill>
                  <a:schemeClr val="bg1"/>
                </a:solidFill>
                <a:latin typeface="Simplified Arabic" pitchFamily="18" charset="-78"/>
                <a:cs typeface="Simplified Arabic" pitchFamily="18" charset="-78"/>
              </a:rPr>
              <a:t>أهمية الخطة</a:t>
            </a:r>
            <a:r>
              <a:rPr lang="ar-EG" sz="2400" b="1" dirty="0" smtClean="0">
                <a:solidFill>
                  <a:schemeClr val="bg1"/>
                </a:solidFill>
                <a:latin typeface="Simplified Arabic" pitchFamily="18" charset="-78"/>
                <a:cs typeface="Simplified Arabic" pitchFamily="18" charset="-78"/>
              </a:rPr>
              <a:t> </a:t>
            </a:r>
            <a:r>
              <a:rPr lang="ar-SA" sz="2400" b="1" dirty="0" smtClean="0">
                <a:solidFill>
                  <a:schemeClr val="bg1"/>
                </a:solidFill>
                <a:latin typeface="Simplified Arabic" pitchFamily="18" charset="-78"/>
                <a:cs typeface="Simplified Arabic" pitchFamily="18" charset="-78"/>
              </a:rPr>
              <a:t>- شروط الخطة</a:t>
            </a:r>
            <a:r>
              <a:rPr lang="ar-EG" sz="2400" b="1" dirty="0" smtClean="0">
                <a:solidFill>
                  <a:schemeClr val="bg1"/>
                </a:solidFill>
                <a:latin typeface="Simplified Arabic" pitchFamily="18" charset="-78"/>
                <a:cs typeface="Simplified Arabic" pitchFamily="18" charset="-78"/>
              </a:rPr>
              <a:t> </a:t>
            </a:r>
            <a:r>
              <a:rPr lang="ar-SA" sz="2400" b="1" dirty="0" smtClean="0">
                <a:solidFill>
                  <a:schemeClr val="bg1"/>
                </a:solidFill>
                <a:latin typeface="Simplified Arabic" pitchFamily="18" charset="-78"/>
                <a:cs typeface="Simplified Arabic" pitchFamily="18" charset="-78"/>
              </a:rPr>
              <a:t>- عناصر الخطة</a:t>
            </a:r>
            <a:r>
              <a:rPr lang="ar-EG" sz="2400" b="1" dirty="0" smtClean="0">
                <a:solidFill>
                  <a:schemeClr val="bg1"/>
                </a:solidFill>
                <a:latin typeface="Simplified Arabic" pitchFamily="18" charset="-78"/>
                <a:cs typeface="Simplified Arabic" pitchFamily="18" charset="-78"/>
              </a:rPr>
              <a:t> </a:t>
            </a:r>
            <a:r>
              <a:rPr lang="ar-SA" sz="2400" b="1" dirty="0" smtClean="0">
                <a:solidFill>
                  <a:schemeClr val="bg1"/>
                </a:solidFill>
                <a:latin typeface="Simplified Arabic" pitchFamily="18" charset="-78"/>
                <a:cs typeface="Simplified Arabic" pitchFamily="18" charset="-78"/>
              </a:rPr>
              <a:t>- منطلقات الخطة الاستراتيجية المدرسية.</a:t>
            </a:r>
            <a:endParaRPr lang="en-US" sz="2400" b="1" dirty="0">
              <a:solidFill>
                <a:schemeClr val="bg1"/>
              </a:solidFill>
              <a:latin typeface="Simplified Arabic" pitchFamily="18" charset="-78"/>
              <a:cs typeface="Simplified Arabic" pitchFamily="18" charset="-78"/>
            </a:endParaRPr>
          </a:p>
          <a:p>
            <a:pPr algn="r" rtl="1">
              <a:lnSpc>
                <a:spcPct val="150000"/>
              </a:lnSpc>
            </a:pPr>
            <a:r>
              <a:rPr lang="ar-SA" sz="2400" b="1" dirty="0" smtClean="0">
                <a:solidFill>
                  <a:schemeClr val="bg1"/>
                </a:solidFill>
                <a:latin typeface="Simplified Arabic" pitchFamily="18" charset="-78"/>
                <a:cs typeface="Simplified Arabic" pitchFamily="18" charset="-78"/>
              </a:rPr>
              <a:t>عناصر </a:t>
            </a:r>
            <a:r>
              <a:rPr lang="ar-SA" sz="2400" b="1" dirty="0">
                <a:solidFill>
                  <a:schemeClr val="bg1"/>
                </a:solidFill>
                <a:latin typeface="Simplified Arabic" pitchFamily="18" charset="-78"/>
                <a:cs typeface="Simplified Arabic" pitchFamily="18" charset="-78"/>
              </a:rPr>
              <a:t>الخطة التشغيلية المدرسية: </a:t>
            </a:r>
            <a:endParaRPr lang="en-US" sz="2400" b="1" dirty="0">
              <a:solidFill>
                <a:schemeClr val="bg1"/>
              </a:solidFill>
              <a:latin typeface="Simplified Arabic" pitchFamily="18" charset="-78"/>
              <a:cs typeface="Simplified Arabic" pitchFamily="18" charset="-78"/>
            </a:endParaRPr>
          </a:p>
          <a:p>
            <a:pPr algn="r" rtl="1">
              <a:lnSpc>
                <a:spcPct val="150000"/>
              </a:lnSpc>
            </a:pPr>
            <a:r>
              <a:rPr lang="ar-SA" sz="2400" b="1" dirty="0">
                <a:solidFill>
                  <a:schemeClr val="bg1"/>
                </a:solidFill>
                <a:latin typeface="Simplified Arabic" pitchFamily="18" charset="-78"/>
                <a:cs typeface="Simplified Arabic" pitchFamily="18" charset="-78"/>
              </a:rPr>
              <a:t>مجالات الخطة المدرسية:</a:t>
            </a:r>
            <a:endParaRPr lang="en-US" sz="2400" b="1" dirty="0">
              <a:solidFill>
                <a:schemeClr val="bg1"/>
              </a:solidFill>
              <a:latin typeface="Simplified Arabic" pitchFamily="18" charset="-78"/>
              <a:cs typeface="Simplified Arabic" pitchFamily="18" charset="-78"/>
            </a:endParaRPr>
          </a:p>
          <a:p>
            <a:pPr algn="r" rtl="1">
              <a:lnSpc>
                <a:spcPct val="150000"/>
              </a:lnSpc>
            </a:pPr>
            <a:r>
              <a:rPr lang="ar-SA" sz="2400" b="1" dirty="0">
                <a:solidFill>
                  <a:schemeClr val="bg1"/>
                </a:solidFill>
                <a:latin typeface="Simplified Arabic" pitchFamily="18" charset="-78"/>
                <a:cs typeface="Simplified Arabic" pitchFamily="18" charset="-78"/>
              </a:rPr>
              <a:t>خطوات بناء خطط العمل</a:t>
            </a:r>
            <a:endParaRPr lang="en-US" sz="2400" b="1" dirty="0">
              <a:solidFill>
                <a:schemeClr val="bg1"/>
              </a:solidFill>
              <a:latin typeface="Simplified Arabic" pitchFamily="18" charset="-78"/>
              <a:cs typeface="Simplified Arabic" pitchFamily="18" charset="-78"/>
            </a:endParaRPr>
          </a:p>
          <a:p>
            <a:pPr algn="r" rtl="1">
              <a:lnSpc>
                <a:spcPct val="150000"/>
              </a:lnSpc>
            </a:pPr>
            <a:r>
              <a:rPr lang="ar-SA" sz="2400" b="1" dirty="0">
                <a:solidFill>
                  <a:schemeClr val="bg1"/>
                </a:solidFill>
                <a:latin typeface="Simplified Arabic" pitchFamily="18" charset="-78"/>
                <a:cs typeface="Simplified Arabic" pitchFamily="18" charset="-78"/>
              </a:rPr>
              <a:t>أمثلة لخطط تنفيذية:</a:t>
            </a:r>
            <a:endParaRPr lang="en-US" sz="2400" b="1" dirty="0">
              <a:solidFill>
                <a:schemeClr val="bg1"/>
              </a:solidFill>
              <a:latin typeface="Simplified Arabic" pitchFamily="18" charset="-78"/>
              <a:cs typeface="Simplified Arabic" pitchFamily="18" charset="-78"/>
            </a:endParaRPr>
          </a:p>
          <a:p>
            <a:pPr algn="r" rtl="1">
              <a:lnSpc>
                <a:spcPct val="150000"/>
              </a:lnSpc>
            </a:pPr>
            <a:r>
              <a:rPr lang="ar-SA" sz="2400" b="1" dirty="0">
                <a:solidFill>
                  <a:schemeClr val="bg1"/>
                </a:solidFill>
                <a:latin typeface="Simplified Arabic" pitchFamily="18" charset="-78"/>
                <a:cs typeface="Simplified Arabic" pitchFamily="18" charset="-78"/>
              </a:rPr>
              <a:t>الخطة الإجرائية:</a:t>
            </a:r>
            <a:endParaRPr lang="en-US" sz="2400" b="1" dirty="0">
              <a:solidFill>
                <a:schemeClr val="bg1"/>
              </a:solidFill>
              <a:latin typeface="Simplified Arabic" pitchFamily="18" charset="-78"/>
              <a:cs typeface="Simplified Arabic" pitchFamily="18" charset="-78"/>
            </a:endParaRPr>
          </a:p>
          <a:p>
            <a:pPr algn="r" rtl="1">
              <a:lnSpc>
                <a:spcPct val="150000"/>
              </a:lnSpc>
            </a:pPr>
            <a:r>
              <a:rPr lang="ar-SA" sz="2400" b="1" dirty="0">
                <a:solidFill>
                  <a:schemeClr val="bg1"/>
                </a:solidFill>
                <a:latin typeface="Simplified Arabic" pitchFamily="18" charset="-78"/>
                <a:cs typeface="Simplified Arabic" pitchFamily="18" charset="-78"/>
              </a:rPr>
              <a:t>المشكلات التي تواجه التخطيط </a:t>
            </a:r>
            <a:r>
              <a:rPr lang="ar-SA" sz="2400" b="1" dirty="0" smtClean="0">
                <a:solidFill>
                  <a:schemeClr val="bg1"/>
                </a:solidFill>
                <a:latin typeface="Simplified Arabic" pitchFamily="18" charset="-78"/>
                <a:cs typeface="Simplified Arabic" pitchFamily="18" charset="-78"/>
              </a:rPr>
              <a:t>التربوي </a:t>
            </a:r>
            <a:r>
              <a:rPr lang="ar-EG" sz="2400" b="1" dirty="0" smtClean="0">
                <a:solidFill>
                  <a:schemeClr val="bg1"/>
                </a:solidFill>
                <a:latin typeface="Simplified Arabic" pitchFamily="18" charset="-78"/>
                <a:cs typeface="Simplified Arabic" pitchFamily="18" charset="-78"/>
              </a:rPr>
              <a:t> .</a:t>
            </a:r>
            <a:endParaRPr sz="1800" dirty="0">
              <a:solidFill>
                <a:schemeClr val="lt1"/>
              </a:solidFill>
              <a:latin typeface="Calibri"/>
              <a:ea typeface="Calibri"/>
              <a:cs typeface="Calibri"/>
              <a:sym typeface="Calibri"/>
            </a:endParaRPr>
          </a:p>
        </p:txBody>
      </p:sp>
      <p:sp>
        <p:nvSpPr>
          <p:cNvPr id="204" name="Google Shape;204;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5" name="Google Shape;205;p7"/>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06" name="Google Shape;206;p7"/>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07" name="Google Shape;207;p7"/>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08" name="Google Shape;208;p7"/>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8"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445465230"/>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19896" y="802699"/>
            <a:ext cx="12011966" cy="4691028"/>
          </a:xfrm>
          <a:prstGeom prst="rect">
            <a:avLst/>
          </a:prstGeom>
        </p:spPr>
        <p:txBody>
          <a:bodyPr wrap="square">
            <a:spAutoFit/>
          </a:bodyPr>
          <a:lstStyle/>
          <a:p>
            <a:pPr algn="just" rtl="1">
              <a:lnSpc>
                <a:spcPct val="150000"/>
              </a:lnSpc>
              <a:spcAft>
                <a:spcPts val="1000"/>
              </a:spcAft>
            </a:pPr>
            <a:r>
              <a:rPr lang="ar-SA" sz="2800" b="1" dirty="0">
                <a:latin typeface="Calibri"/>
                <a:ea typeface="Calibri"/>
                <a:cs typeface="Simplified Arabic"/>
              </a:rPr>
              <a:t>تمهيد: </a:t>
            </a:r>
            <a:r>
              <a:rPr lang="ar-SA" sz="2800" dirty="0">
                <a:latin typeface="Calibri"/>
                <a:ea typeface="Calibri"/>
                <a:cs typeface="Simplified Arabic"/>
              </a:rPr>
              <a:t>إن الإدارة المدرسية عملية أو مجموعة من العمليات التي يتم بمقتضاها تهيئة وتوظيف الإمكانات المادية والبشرية، وتنسيقها، وتوجيهها لتحقيق أهداف التعليم والتعلم، فمن الضروري الاعتماد على عملية التخطيط باعتبارها أسلوبًا علميًا أو مجموعة من الوسائل التي تستطيع بها المؤسسة التعليمية الكشف عن موقفها الحاضر لرسم سياستها المستقبلية لتحقيق الاستفادة الكاملة من مواردها وإمكاناتها المادية والبشرية من أجل التطوير المستمر لمستوى العملية التعليمية.</a:t>
            </a:r>
            <a:endParaRPr lang="en-US" sz="2000" dirty="0">
              <a:latin typeface="Calibri"/>
              <a:ea typeface="Calibri"/>
            </a:endParaRPr>
          </a:p>
          <a:p>
            <a:pPr algn="just" rtl="1">
              <a:lnSpc>
                <a:spcPct val="150000"/>
              </a:lnSpc>
              <a:spcAft>
                <a:spcPts val="1000"/>
              </a:spcAft>
            </a:pPr>
            <a:r>
              <a:rPr lang="ar-SA" sz="2800" dirty="0">
                <a:latin typeface="Calibri"/>
                <a:ea typeface="Calibri"/>
                <a:cs typeface="Simplified Arabic"/>
              </a:rPr>
              <a:t>وعملية التخطيط هي بداية كل عمل إداري ناجح، وهي العملية التي تسبق اتخاذ أي قرار والمحددة لأولويات التطوير وإجراءاته، ذلك لأنها طريقة من طرق النظر إلى المستقبل في ضوء الحاضر.</a:t>
            </a:r>
            <a:endParaRPr lang="en-US" sz="2000"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167445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47328" y="1291114"/>
            <a:ext cx="12011966" cy="4006225"/>
          </a:xfrm>
          <a:prstGeom prst="rect">
            <a:avLst/>
          </a:prstGeom>
        </p:spPr>
        <p:txBody>
          <a:bodyPr wrap="square">
            <a:spAutoFit/>
          </a:bodyPr>
          <a:lstStyle/>
          <a:p>
            <a:pPr algn="just" rtl="1">
              <a:lnSpc>
                <a:spcPct val="150000"/>
              </a:lnSpc>
              <a:spcAft>
                <a:spcPts val="1000"/>
              </a:spcAft>
            </a:pPr>
            <a:r>
              <a:rPr lang="ar-SA" sz="2800" b="1" u="sng" dirty="0">
                <a:latin typeface="Calibri"/>
                <a:ea typeface="Calibri"/>
                <a:cs typeface="Simplified Arabic"/>
              </a:rPr>
              <a:t>1- مفهوم خطة </a:t>
            </a:r>
            <a:r>
              <a:rPr lang="ar-SA" sz="2800" b="1" u="sng" dirty="0" smtClean="0">
                <a:latin typeface="Calibri"/>
                <a:ea typeface="Calibri"/>
                <a:cs typeface="Simplified Arabic"/>
              </a:rPr>
              <a:t>المدرسة</a:t>
            </a:r>
            <a:endParaRPr lang="ar-EG" sz="2800" b="1" u="sng" dirty="0" smtClean="0">
              <a:latin typeface="Calibri"/>
              <a:ea typeface="Calibri"/>
              <a:cs typeface="Simplified Arabic"/>
            </a:endParaRPr>
          </a:p>
          <a:p>
            <a:pPr algn="just" rtl="1">
              <a:lnSpc>
                <a:spcPct val="150000"/>
              </a:lnSpc>
              <a:spcAft>
                <a:spcPts val="1000"/>
              </a:spcAft>
            </a:pPr>
            <a:r>
              <a:rPr lang="ar-SA" sz="3400" dirty="0"/>
              <a:t>يقصد بخطة المدرسة الوثيقة التي تنتج عن عملية التخطيط للتصور المسـتقبلي للمدرسة ومجموعة العمليات والإجراءات التي ستقوم بها المدرسة خلال فترة زمنية معينة ، من أجل توظيف الموارد المادية والبشرية المتاحة لتحقيق رؤيتها ورسالتها وأهدافها على المستوى البعيد والقريب </a:t>
            </a:r>
            <a:r>
              <a:rPr lang="ar-SA" sz="3400" dirty="0" smtClean="0"/>
              <a:t>.</a:t>
            </a:r>
            <a:endParaRPr lang="en-US" sz="3400" dirty="0"/>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466945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47328" y="1291114"/>
            <a:ext cx="12011966" cy="4260141"/>
          </a:xfrm>
          <a:prstGeom prst="rect">
            <a:avLst/>
          </a:prstGeom>
        </p:spPr>
        <p:txBody>
          <a:bodyPr wrap="square">
            <a:spAutoFit/>
          </a:bodyPr>
          <a:lstStyle/>
          <a:p>
            <a:pPr algn="just" rtl="1">
              <a:lnSpc>
                <a:spcPct val="150000"/>
              </a:lnSpc>
              <a:spcAft>
                <a:spcPts val="1000"/>
              </a:spcAft>
            </a:pPr>
            <a:r>
              <a:rPr lang="ar-EG" sz="2800" b="1" u="sng" dirty="0" smtClean="0">
                <a:latin typeface="Calibri"/>
                <a:ea typeface="Calibri"/>
                <a:cs typeface="Simplified Arabic"/>
              </a:rPr>
              <a:t>2- مصادر </a:t>
            </a:r>
            <a:r>
              <a:rPr lang="ar-SA" sz="2800" b="1" u="sng" dirty="0" smtClean="0">
                <a:latin typeface="Calibri"/>
                <a:ea typeface="Calibri"/>
                <a:cs typeface="Simplified Arabic"/>
              </a:rPr>
              <a:t>خطة المدرسة</a:t>
            </a:r>
            <a:endParaRPr lang="ar-EG" sz="2800" b="1" u="sng" dirty="0" smtClean="0">
              <a:latin typeface="Calibri"/>
              <a:ea typeface="Calibri"/>
              <a:cs typeface="Simplified Arabic"/>
            </a:endParaRPr>
          </a:p>
          <a:p>
            <a:pPr algn="just" rtl="1">
              <a:lnSpc>
                <a:spcPct val="115000"/>
              </a:lnSpc>
              <a:spcAft>
                <a:spcPts val="1000"/>
              </a:spcAft>
            </a:pPr>
            <a:r>
              <a:rPr lang="ar-SA" sz="3400" dirty="0">
                <a:latin typeface="Calibri"/>
                <a:ea typeface="Calibri"/>
                <a:cs typeface="Simplified Arabic"/>
              </a:rPr>
              <a:t>يعتمد فريق إعداد الخطة عند وضع خطة المدرسة على مصادر عدة تشمل مجالات العمل الرئيسة الإدارية والفنية، مثل:</a:t>
            </a:r>
            <a:endParaRPr lang="en-US" sz="3400" dirty="0">
              <a:latin typeface="Calibri"/>
              <a:ea typeface="Calibri"/>
            </a:endParaRPr>
          </a:p>
          <a:p>
            <a:pPr algn="just" rtl="1">
              <a:lnSpc>
                <a:spcPct val="115000"/>
              </a:lnSpc>
              <a:spcAft>
                <a:spcPts val="1000"/>
              </a:spcAft>
            </a:pPr>
            <a:r>
              <a:rPr lang="ar-SA" sz="3400" dirty="0">
                <a:latin typeface="Calibri"/>
                <a:ea typeface="Calibri"/>
                <a:cs typeface="Simplified Arabic"/>
              </a:rPr>
              <a:t>- فلسفة وأهداف التربية.</a:t>
            </a:r>
            <a:endParaRPr lang="en-US" sz="3400" dirty="0">
              <a:latin typeface="Calibri"/>
              <a:ea typeface="Calibri"/>
            </a:endParaRPr>
          </a:p>
          <a:p>
            <a:pPr algn="just" rtl="1">
              <a:lnSpc>
                <a:spcPct val="115000"/>
              </a:lnSpc>
              <a:spcAft>
                <a:spcPts val="1000"/>
              </a:spcAft>
            </a:pPr>
            <a:r>
              <a:rPr lang="ar-SA" sz="3400" dirty="0">
                <a:latin typeface="Calibri"/>
                <a:ea typeface="Calibri"/>
                <a:cs typeface="Simplified Arabic"/>
              </a:rPr>
              <a:t>- أهداف التعليم في كل مرحلة تعليمية.</a:t>
            </a:r>
            <a:endParaRPr lang="en-US" sz="3400" dirty="0">
              <a:latin typeface="Calibri"/>
              <a:ea typeface="Calibri"/>
            </a:endParaRPr>
          </a:p>
          <a:p>
            <a:pPr algn="just" rtl="1">
              <a:lnSpc>
                <a:spcPct val="115000"/>
              </a:lnSpc>
              <a:spcAft>
                <a:spcPts val="1000"/>
              </a:spcAft>
            </a:pPr>
            <a:r>
              <a:rPr lang="ar-SA" sz="3400" dirty="0">
                <a:latin typeface="Calibri"/>
                <a:ea typeface="Calibri"/>
                <a:cs typeface="Simplified Arabic"/>
              </a:rPr>
              <a:t>- الاتجاهات التربوية الحديثة التي تنتهجها المشاريع التطويرية المنفذة بالمدارس.</a:t>
            </a:r>
            <a:endParaRPr lang="en-US" sz="3400"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3469051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85438" y="764704"/>
            <a:ext cx="12011966" cy="5577937"/>
          </a:xfrm>
          <a:prstGeom prst="rect">
            <a:avLst/>
          </a:prstGeom>
        </p:spPr>
        <p:txBody>
          <a:bodyPr wrap="square">
            <a:spAutoFit/>
          </a:bodyPr>
          <a:lstStyle/>
          <a:p>
            <a:pPr algn="just" rtl="1">
              <a:lnSpc>
                <a:spcPct val="115000"/>
              </a:lnSpc>
              <a:spcAft>
                <a:spcPts val="1000"/>
              </a:spcAft>
            </a:pPr>
            <a:r>
              <a:rPr lang="ar-SA" sz="2800" dirty="0">
                <a:latin typeface="Calibri"/>
                <a:ea typeface="Calibri"/>
                <a:cs typeface="Simplified Arabic"/>
              </a:rPr>
              <a:t>- جميع العاملين بالمدرسة</a:t>
            </a:r>
            <a:endParaRPr lang="en-US" sz="2000" dirty="0">
              <a:latin typeface="Calibri"/>
              <a:ea typeface="Calibri"/>
            </a:endParaRPr>
          </a:p>
          <a:p>
            <a:pPr algn="just" rtl="1">
              <a:lnSpc>
                <a:spcPct val="115000"/>
              </a:lnSpc>
              <a:spcAft>
                <a:spcPts val="1000"/>
              </a:spcAft>
            </a:pPr>
            <a:r>
              <a:rPr lang="ar-SA" sz="2800" dirty="0">
                <a:latin typeface="Calibri"/>
                <a:ea typeface="Calibri"/>
                <a:cs typeface="Simplified Arabic"/>
              </a:rPr>
              <a:t>- المشرفون.</a:t>
            </a:r>
            <a:endParaRPr lang="en-US" sz="2000" dirty="0">
              <a:latin typeface="Calibri"/>
              <a:ea typeface="Calibri"/>
            </a:endParaRPr>
          </a:p>
          <a:p>
            <a:pPr algn="just" rtl="1">
              <a:lnSpc>
                <a:spcPct val="115000"/>
              </a:lnSpc>
              <a:spcAft>
                <a:spcPts val="1000"/>
              </a:spcAft>
            </a:pPr>
            <a:r>
              <a:rPr lang="ar-SA" sz="2800" dirty="0">
                <a:latin typeface="Calibri"/>
                <a:ea typeface="Calibri"/>
                <a:cs typeface="Simplified Arabic"/>
              </a:rPr>
              <a:t>- خطة المدرسة السابقة.</a:t>
            </a:r>
            <a:endParaRPr lang="en-US" sz="2000" dirty="0">
              <a:latin typeface="Calibri"/>
              <a:ea typeface="Calibri"/>
            </a:endParaRPr>
          </a:p>
          <a:p>
            <a:pPr algn="just" rtl="1">
              <a:lnSpc>
                <a:spcPct val="115000"/>
              </a:lnSpc>
              <a:spcAft>
                <a:spcPts val="1000"/>
              </a:spcAft>
            </a:pPr>
            <a:r>
              <a:rPr lang="ar-SA" sz="2800" dirty="0">
                <a:latin typeface="Calibri"/>
                <a:ea typeface="Calibri"/>
                <a:cs typeface="Simplified Arabic"/>
              </a:rPr>
              <a:t>- نتائج التقويم الذاتي والخارجي للأداء المدرسي وتوصياته.</a:t>
            </a:r>
            <a:endParaRPr lang="en-US" sz="2000" dirty="0">
              <a:latin typeface="Calibri"/>
              <a:ea typeface="Calibri"/>
            </a:endParaRPr>
          </a:p>
          <a:p>
            <a:pPr algn="just" rtl="1">
              <a:lnSpc>
                <a:spcPct val="115000"/>
              </a:lnSpc>
              <a:spcAft>
                <a:spcPts val="1000"/>
              </a:spcAft>
            </a:pPr>
            <a:r>
              <a:rPr lang="ar-SA" sz="2800" dirty="0">
                <a:latin typeface="Calibri"/>
                <a:ea typeface="Calibri"/>
                <a:cs typeface="Simplified Arabic"/>
              </a:rPr>
              <a:t>- الطلاب.</a:t>
            </a:r>
            <a:endParaRPr lang="en-US" sz="2000" dirty="0">
              <a:latin typeface="Calibri"/>
              <a:ea typeface="Calibri"/>
            </a:endParaRPr>
          </a:p>
          <a:p>
            <a:pPr algn="just" rtl="1">
              <a:lnSpc>
                <a:spcPct val="115000"/>
              </a:lnSpc>
              <a:spcAft>
                <a:spcPts val="1000"/>
              </a:spcAft>
            </a:pPr>
            <a:r>
              <a:rPr lang="ar-SA" sz="2800" dirty="0">
                <a:latin typeface="Calibri"/>
                <a:ea typeface="Calibri"/>
                <a:cs typeface="Simplified Arabic"/>
              </a:rPr>
              <a:t>- أولياء أمور الطلاب.</a:t>
            </a:r>
            <a:endParaRPr lang="en-US" sz="2000" dirty="0">
              <a:latin typeface="Calibri"/>
              <a:ea typeface="Calibri"/>
            </a:endParaRPr>
          </a:p>
          <a:p>
            <a:pPr algn="just" rtl="1">
              <a:lnSpc>
                <a:spcPct val="115000"/>
              </a:lnSpc>
              <a:spcAft>
                <a:spcPts val="1000"/>
              </a:spcAft>
            </a:pPr>
            <a:r>
              <a:rPr lang="ar-SA" sz="2800" dirty="0">
                <a:latin typeface="Calibri"/>
                <a:ea typeface="Calibri"/>
                <a:cs typeface="Simplified Arabic"/>
              </a:rPr>
              <a:t>- المناهج الدراسية.</a:t>
            </a:r>
            <a:endParaRPr lang="en-US" sz="2000" dirty="0">
              <a:latin typeface="Calibri"/>
              <a:ea typeface="Calibri"/>
            </a:endParaRPr>
          </a:p>
          <a:p>
            <a:pPr algn="just" rtl="1">
              <a:lnSpc>
                <a:spcPct val="115000"/>
              </a:lnSpc>
              <a:spcAft>
                <a:spcPts val="1000"/>
              </a:spcAft>
            </a:pPr>
            <a:r>
              <a:rPr lang="ar-SA" sz="2800" dirty="0">
                <a:latin typeface="Calibri"/>
                <a:ea typeface="Calibri"/>
                <a:cs typeface="Simplified Arabic"/>
              </a:rPr>
              <a:t>- المبنى المدرسي.</a:t>
            </a:r>
            <a:endParaRPr lang="en-US" sz="2000" dirty="0">
              <a:latin typeface="Calibri"/>
              <a:ea typeface="Calibri"/>
            </a:endParaRPr>
          </a:p>
          <a:p>
            <a:pPr algn="just" rtl="1">
              <a:lnSpc>
                <a:spcPct val="115000"/>
              </a:lnSpc>
              <a:spcAft>
                <a:spcPts val="1000"/>
              </a:spcAft>
            </a:pPr>
            <a:r>
              <a:rPr lang="ar-SA" sz="2800" dirty="0">
                <a:latin typeface="Calibri"/>
                <a:ea typeface="Calibri"/>
                <a:cs typeface="Simplified Arabic"/>
              </a:rPr>
              <a:t>- مؤسسات المجتمع المحلي ومتطلبات سوق العمل. </a:t>
            </a:r>
            <a:endParaRPr lang="en-US" sz="2000" dirty="0">
              <a:latin typeface="Calibri"/>
              <a:ea typeface="Calibri"/>
            </a:endParaRPr>
          </a:p>
        </p:txBody>
      </p:sp>
      <p:sp>
        <p:nvSpPr>
          <p:cNvPr id="11" name="Google Shape;110;p1"/>
          <p:cNvSpPr/>
          <p:nvPr/>
        </p:nvSpPr>
        <p:spPr>
          <a:xfrm>
            <a:off x="3503712" y="6342641"/>
            <a:ext cx="5639381" cy="472814"/>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3616507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85438" y="908720"/>
            <a:ext cx="12011966" cy="6222216"/>
          </a:xfrm>
          <a:prstGeom prst="rect">
            <a:avLst/>
          </a:prstGeom>
        </p:spPr>
        <p:txBody>
          <a:bodyPr wrap="square">
            <a:spAutoFit/>
          </a:bodyPr>
          <a:lstStyle/>
          <a:p>
            <a:pPr algn="just" rtl="1">
              <a:lnSpc>
                <a:spcPct val="200000"/>
              </a:lnSpc>
              <a:spcAft>
                <a:spcPts val="1000"/>
              </a:spcAft>
            </a:pPr>
            <a:r>
              <a:rPr lang="ar-SA" sz="2000" b="1" u="sng" dirty="0">
                <a:latin typeface="Calibri"/>
                <a:ea typeface="Calibri"/>
                <a:cs typeface="Simplified Arabic"/>
              </a:rPr>
              <a:t>3- مجالات خطة المدرسة:</a:t>
            </a:r>
            <a:endParaRPr lang="en-US" sz="2000" b="1" dirty="0">
              <a:latin typeface="Calibri"/>
              <a:ea typeface="Calibri"/>
            </a:endParaRPr>
          </a:p>
          <a:p>
            <a:pPr algn="just" rtl="1">
              <a:lnSpc>
                <a:spcPct val="200000"/>
              </a:lnSpc>
              <a:spcAft>
                <a:spcPts val="1000"/>
              </a:spcAft>
            </a:pPr>
            <a:r>
              <a:rPr lang="ar-SA" sz="2000" b="1" dirty="0">
                <a:latin typeface="Calibri"/>
                <a:ea typeface="Calibri"/>
                <a:cs typeface="Simplified Arabic"/>
              </a:rPr>
              <a:t>يتم بناء خطة المدرسة في ضوء ثلاثة مجالات رئيسة هي: التعلم، والتعليم، والإدارة المدرسية، ويندرج تحت إطار كل مجال من هذه المجالات عدد من العناصر، وببيان ذلك كما يلي</a:t>
            </a:r>
            <a:r>
              <a:rPr lang="ar-SA" sz="2000" b="1" dirty="0" smtClean="0">
                <a:latin typeface="Calibri"/>
                <a:ea typeface="Calibri"/>
                <a:cs typeface="Simplified Arabic"/>
              </a:rPr>
              <a:t>:</a:t>
            </a:r>
          </a:p>
          <a:p>
            <a:pPr algn="just" rtl="1">
              <a:lnSpc>
                <a:spcPct val="150000"/>
              </a:lnSpc>
              <a:spcAft>
                <a:spcPts val="1000"/>
              </a:spcAft>
            </a:pPr>
            <a:r>
              <a:rPr lang="ar-SA" sz="2000" b="1" u="sng" dirty="0">
                <a:latin typeface="Calibri"/>
                <a:ea typeface="Calibri"/>
                <a:cs typeface="Simplified Arabic"/>
              </a:rPr>
              <a:t>أولًا : مجال التعلم:</a:t>
            </a:r>
            <a:endParaRPr lang="en-US" sz="2000" b="1" dirty="0">
              <a:latin typeface="Calibri"/>
              <a:ea typeface="Calibri"/>
            </a:endParaRPr>
          </a:p>
          <a:p>
            <a:pPr algn="just" rtl="1">
              <a:lnSpc>
                <a:spcPct val="150000"/>
              </a:lnSpc>
              <a:spcAft>
                <a:spcPts val="1000"/>
              </a:spcAft>
            </a:pPr>
            <a:r>
              <a:rPr lang="ar-SA" sz="2000" b="1" dirty="0">
                <a:latin typeface="Calibri"/>
                <a:ea typeface="Calibri"/>
                <a:cs typeface="Simplified Arabic"/>
              </a:rPr>
              <a:t>ويقصد به اكتساب الطلاب المعارف والمهارات وفهمها، والقدرة على تطبيقها، وتكوين اتجاهات وسلوكيات إيجابية نحوها ويشمل هذا المجال العناصر الآتية:</a:t>
            </a:r>
            <a:endParaRPr lang="en-US" sz="2000" b="1" dirty="0">
              <a:latin typeface="Calibri"/>
              <a:ea typeface="Calibri"/>
            </a:endParaRPr>
          </a:p>
          <a:p>
            <a:pPr algn="just" rtl="1">
              <a:lnSpc>
                <a:spcPct val="150000"/>
              </a:lnSpc>
              <a:spcAft>
                <a:spcPts val="1000"/>
              </a:spcAft>
            </a:pPr>
            <a:r>
              <a:rPr lang="ar-SA" sz="2000" b="1" dirty="0">
                <a:latin typeface="Calibri"/>
                <a:ea typeface="Calibri"/>
                <a:cs typeface="Simplified Arabic"/>
              </a:rPr>
              <a:t>- اكتساب الطلاب للمعارف والمهارات.</a:t>
            </a:r>
            <a:endParaRPr lang="en-US" sz="2000" b="1" dirty="0">
              <a:latin typeface="Calibri"/>
              <a:ea typeface="Calibri"/>
            </a:endParaRPr>
          </a:p>
          <a:p>
            <a:pPr algn="just" rtl="1">
              <a:lnSpc>
                <a:spcPct val="150000"/>
              </a:lnSpc>
              <a:spcAft>
                <a:spcPts val="1000"/>
              </a:spcAft>
            </a:pPr>
            <a:r>
              <a:rPr lang="ar-SA" sz="2000" b="1" dirty="0">
                <a:latin typeface="Calibri"/>
                <a:ea typeface="Calibri"/>
                <a:cs typeface="Simplified Arabic"/>
              </a:rPr>
              <a:t>- توظيف الطلاب للمهارات والسلوكيات الإيجابية.</a:t>
            </a:r>
            <a:endParaRPr lang="en-US" sz="2000" b="1" dirty="0">
              <a:latin typeface="Calibri"/>
              <a:ea typeface="Calibri"/>
            </a:endParaRPr>
          </a:p>
          <a:p>
            <a:pPr algn="just" rtl="1">
              <a:lnSpc>
                <a:spcPct val="150000"/>
              </a:lnSpc>
              <a:spcAft>
                <a:spcPts val="1000"/>
              </a:spcAft>
            </a:pPr>
            <a:r>
              <a:rPr lang="ar-SA" sz="2000" b="1" dirty="0">
                <a:latin typeface="Calibri"/>
                <a:ea typeface="Calibri"/>
                <a:cs typeface="Simplified Arabic"/>
              </a:rPr>
              <a:t>- اكتساب الطلاب الاتجاهات والقيم الإيجابية وتوظيفها</a:t>
            </a:r>
            <a:r>
              <a:rPr lang="ar-SA" sz="2000" b="1" dirty="0" smtClean="0">
                <a:latin typeface="Calibri"/>
                <a:ea typeface="Calibri"/>
                <a:cs typeface="Simplified Arabic"/>
              </a:rPr>
              <a:t>.  - رفع </a:t>
            </a:r>
            <a:r>
              <a:rPr lang="ar-SA" sz="2000" b="1" dirty="0">
                <a:latin typeface="Calibri"/>
                <a:ea typeface="Calibri"/>
                <a:cs typeface="Simplified Arabic"/>
              </a:rPr>
              <a:t>مستويات تحصيل الطلاب وتقدمهم الدراسي.</a:t>
            </a:r>
            <a:endParaRPr lang="en-US" sz="2000" b="1" dirty="0">
              <a:latin typeface="Calibri"/>
              <a:ea typeface="Calibri"/>
            </a:endParaRPr>
          </a:p>
          <a:p>
            <a:pPr algn="just" rtl="1">
              <a:lnSpc>
                <a:spcPct val="200000"/>
              </a:lnSpc>
              <a:spcAft>
                <a:spcPts val="1000"/>
              </a:spcAft>
            </a:pPr>
            <a:endParaRPr lang="en-US" sz="2000" dirty="0">
              <a:latin typeface="Calibri"/>
              <a:ea typeface="Calibri"/>
            </a:endParaRPr>
          </a:p>
        </p:txBody>
      </p:sp>
    </p:spTree>
    <p:extLst>
      <p:ext uri="{BB962C8B-B14F-4D97-AF65-F5344CB8AC3E}">
        <p14:creationId xmlns:p14="http://schemas.microsoft.com/office/powerpoint/2010/main" val="3204392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85438" y="548680"/>
            <a:ext cx="12011966" cy="5978560"/>
          </a:xfrm>
          <a:prstGeom prst="rect">
            <a:avLst/>
          </a:prstGeom>
        </p:spPr>
        <p:txBody>
          <a:bodyPr wrap="square">
            <a:spAutoFit/>
          </a:bodyPr>
          <a:lstStyle/>
          <a:p>
            <a:pPr algn="just" rtl="1">
              <a:lnSpc>
                <a:spcPct val="150000"/>
              </a:lnSpc>
              <a:spcAft>
                <a:spcPts val="1000"/>
              </a:spcAft>
            </a:pPr>
            <a:r>
              <a:rPr lang="ar-SA" sz="2800" u="sng" dirty="0">
                <a:latin typeface="Calibri"/>
                <a:ea typeface="Calibri"/>
                <a:cs typeface="Simplified Arabic"/>
              </a:rPr>
              <a:t>ثانيًا : مجال التعليم :</a:t>
            </a:r>
            <a:endParaRPr lang="en-US" sz="2800" dirty="0">
              <a:latin typeface="Calibri"/>
              <a:ea typeface="Calibri"/>
            </a:endParaRPr>
          </a:p>
          <a:p>
            <a:pPr algn="just" rtl="1">
              <a:lnSpc>
                <a:spcPct val="150000"/>
              </a:lnSpc>
              <a:spcAft>
                <a:spcPts val="1000"/>
              </a:spcAft>
            </a:pPr>
            <a:r>
              <a:rPr lang="ar-SA" sz="2800" dirty="0">
                <a:latin typeface="Calibri"/>
                <a:ea typeface="Calibri"/>
                <a:cs typeface="Simplified Arabic"/>
              </a:rPr>
              <a:t>ويقصد به الأساليب والطرائق والوسائل التي يتم بها تطوير مستوى أداء الطلاب التعليمي ويشمل هذا المجال العناصر الآتية :</a:t>
            </a:r>
            <a:endParaRPr lang="en-US" sz="2800" dirty="0">
              <a:latin typeface="Calibri"/>
              <a:ea typeface="Calibri"/>
            </a:endParaRPr>
          </a:p>
          <a:p>
            <a:pPr algn="just" rtl="1">
              <a:lnSpc>
                <a:spcPct val="150000"/>
              </a:lnSpc>
              <a:spcAft>
                <a:spcPts val="1000"/>
              </a:spcAft>
            </a:pPr>
            <a:r>
              <a:rPr lang="ar-SA" sz="2800" dirty="0">
                <a:latin typeface="Calibri"/>
                <a:ea typeface="Calibri"/>
                <a:cs typeface="Simplified Arabic"/>
              </a:rPr>
              <a:t>- رفع جودة التعليم والتعلم.</a:t>
            </a:r>
            <a:endParaRPr lang="en-US" sz="2800" dirty="0">
              <a:latin typeface="Calibri"/>
              <a:ea typeface="Calibri"/>
            </a:endParaRPr>
          </a:p>
          <a:p>
            <a:pPr algn="just" rtl="1">
              <a:lnSpc>
                <a:spcPct val="150000"/>
              </a:lnSpc>
              <a:spcAft>
                <a:spcPts val="1000"/>
              </a:spcAft>
            </a:pPr>
            <a:r>
              <a:rPr lang="ar-SA" sz="2800" dirty="0">
                <a:latin typeface="Calibri"/>
                <a:ea typeface="Calibri"/>
                <a:cs typeface="Simplified Arabic"/>
              </a:rPr>
              <a:t>- تلبية التدريس لاحتياجات الطلاب.</a:t>
            </a:r>
            <a:endParaRPr lang="en-US" sz="2800" dirty="0">
              <a:latin typeface="Calibri"/>
              <a:ea typeface="Calibri"/>
            </a:endParaRPr>
          </a:p>
          <a:p>
            <a:pPr algn="just" rtl="1">
              <a:lnSpc>
                <a:spcPct val="150000"/>
              </a:lnSpc>
              <a:spcAft>
                <a:spcPts val="1000"/>
              </a:spcAft>
            </a:pPr>
            <a:r>
              <a:rPr lang="ar-SA" sz="2800" dirty="0">
                <a:latin typeface="Calibri"/>
                <a:ea typeface="Calibri"/>
                <a:cs typeface="Simplified Arabic"/>
              </a:rPr>
              <a:t>- فاعلية أساليب التقويم.</a:t>
            </a:r>
            <a:endParaRPr lang="en-US" sz="2800" dirty="0">
              <a:latin typeface="Calibri"/>
              <a:ea typeface="Calibri"/>
            </a:endParaRPr>
          </a:p>
          <a:p>
            <a:pPr algn="just" rtl="1">
              <a:lnSpc>
                <a:spcPct val="150000"/>
              </a:lnSpc>
              <a:spcAft>
                <a:spcPts val="1000"/>
              </a:spcAft>
            </a:pPr>
            <a:r>
              <a:rPr lang="ar-SA" sz="2800" dirty="0">
                <a:latin typeface="Calibri"/>
                <a:ea typeface="Calibri"/>
                <a:cs typeface="Simplified Arabic"/>
              </a:rPr>
              <a:t>- التطوير الذاتي للمعلم.</a:t>
            </a:r>
            <a:endParaRPr lang="en-US" sz="2800" dirty="0">
              <a:latin typeface="Calibri"/>
              <a:ea typeface="Calibri"/>
            </a:endParaRPr>
          </a:p>
          <a:p>
            <a:pPr algn="just" rtl="1">
              <a:lnSpc>
                <a:spcPct val="150000"/>
              </a:lnSpc>
              <a:spcAft>
                <a:spcPts val="1000"/>
              </a:spcAft>
            </a:pPr>
            <a:r>
              <a:rPr lang="ar-SA" sz="2800" dirty="0" smtClean="0">
                <a:latin typeface="Calibri"/>
                <a:ea typeface="Calibri"/>
                <a:cs typeface="Simplified Arabic"/>
              </a:rPr>
              <a:t>- فاعلية المعلم الأول (المشرف المقيم).</a:t>
            </a:r>
            <a:endParaRPr lang="en-US" sz="2800" dirty="0">
              <a:latin typeface="Calibri"/>
              <a:ea typeface="Calibri"/>
            </a:endParaRPr>
          </a:p>
        </p:txBody>
      </p:sp>
      <p:sp>
        <p:nvSpPr>
          <p:cNvPr id="11" name="Google Shape;110;p1"/>
          <p:cNvSpPr/>
          <p:nvPr/>
        </p:nvSpPr>
        <p:spPr>
          <a:xfrm>
            <a:off x="2282118" y="5733256"/>
            <a:ext cx="5110026" cy="838995"/>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886800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85438" y="548680"/>
            <a:ext cx="12011966" cy="4657685"/>
          </a:xfrm>
          <a:prstGeom prst="rect">
            <a:avLst/>
          </a:prstGeom>
        </p:spPr>
        <p:txBody>
          <a:bodyPr wrap="square">
            <a:spAutoFit/>
          </a:bodyPr>
          <a:lstStyle/>
          <a:p>
            <a:pPr algn="just" rtl="1">
              <a:lnSpc>
                <a:spcPct val="200000"/>
              </a:lnSpc>
              <a:spcAft>
                <a:spcPts val="1000"/>
              </a:spcAft>
            </a:pPr>
            <a:r>
              <a:rPr lang="ar-SA" sz="2800" u="sng" dirty="0">
                <a:latin typeface="Calibri"/>
                <a:ea typeface="Calibri"/>
                <a:cs typeface="Simplified Arabic"/>
              </a:rPr>
              <a:t>ثالثًا : مجال الإدارة المدرسية:</a:t>
            </a:r>
            <a:endParaRPr lang="en-US" sz="2000" dirty="0">
              <a:latin typeface="Calibri"/>
              <a:ea typeface="Calibri"/>
            </a:endParaRPr>
          </a:p>
          <a:p>
            <a:pPr algn="just" rtl="1">
              <a:lnSpc>
                <a:spcPct val="200000"/>
              </a:lnSpc>
              <a:spcAft>
                <a:spcPts val="1000"/>
              </a:spcAft>
            </a:pPr>
            <a:r>
              <a:rPr lang="ar-SA" sz="2800" dirty="0">
                <a:latin typeface="Calibri"/>
                <a:ea typeface="Calibri"/>
                <a:cs typeface="Simplified Arabic"/>
              </a:rPr>
              <a:t>ويقصد بها أداء الكوادر الإدارية التي تعمل على تجويد، وتطوير، وتسيير العمل بالمدرسة من مدير المدرسة ومساعده والمنسق، ويشمل هذا المجال العناصر الآتية :</a:t>
            </a:r>
            <a:endParaRPr lang="en-US" sz="2000" dirty="0">
              <a:latin typeface="Calibri"/>
              <a:ea typeface="Calibri"/>
            </a:endParaRPr>
          </a:p>
          <a:p>
            <a:pPr algn="r">
              <a:lnSpc>
                <a:spcPct val="200000"/>
              </a:lnSpc>
            </a:pPr>
            <a:r>
              <a:rPr lang="ar-SA" sz="2800" dirty="0">
                <a:ea typeface="Calibri"/>
                <a:cs typeface="Simplified Arabic"/>
              </a:rPr>
              <a:t>- الإشراف على عملية التعليم والتعلم (زيارات صفية، تحليل أعمال طلاب، تحليل نتائج التقويم،...).</a:t>
            </a:r>
            <a:br>
              <a:rPr lang="ar-SA" sz="2800" dirty="0">
                <a:ea typeface="Calibri"/>
                <a:cs typeface="Simplified Arabic"/>
              </a:rPr>
            </a:br>
            <a:r>
              <a:rPr lang="ar-SA" sz="2800" dirty="0">
                <a:ea typeface="Calibri"/>
                <a:cs typeface="Simplified Arabic"/>
              </a:rPr>
              <a:t>- الإنماء المهني للعاملين (مشاغل، دورات تدريبية، اجتماعات، ورش عمل، محاضرات، ندوات</a:t>
            </a:r>
            <a:r>
              <a:rPr lang="ar-SA" sz="2800" dirty="0" smtClean="0">
                <a:ea typeface="Calibri"/>
                <a:cs typeface="Simplified Arabic"/>
              </a:rPr>
              <a:t>.....).</a:t>
            </a:r>
            <a:endParaRPr lang="en-US" sz="2800"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3924784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85438" y="698931"/>
            <a:ext cx="12011966" cy="5178341"/>
          </a:xfrm>
          <a:prstGeom prst="rect">
            <a:avLst/>
          </a:prstGeom>
        </p:spPr>
        <p:txBody>
          <a:bodyPr wrap="square">
            <a:spAutoFit/>
          </a:bodyPr>
          <a:lstStyle/>
          <a:p>
            <a:pPr algn="justLow" rtl="1">
              <a:lnSpc>
                <a:spcPct val="150000"/>
              </a:lnSpc>
              <a:spcBef>
                <a:spcPts val="600"/>
              </a:spcBef>
              <a:spcAft>
                <a:spcPts val="600"/>
              </a:spcAft>
            </a:pPr>
            <a:r>
              <a:rPr lang="ar-SA" sz="2800" dirty="0">
                <a:latin typeface="Calibri"/>
                <a:ea typeface="Calibri"/>
                <a:cs typeface="Simplified Arabic"/>
              </a:rPr>
              <a:t>- رعاية الطلاب (متابعة حضور الطلاب، صحة الطلاب وسلامتهم، تلبية حاجاتهم، تنمية سلوكياتهم واتجاهاتهم....).</a:t>
            </a:r>
            <a:endParaRPr lang="en-US" sz="2000" dirty="0">
              <a:latin typeface="Calibri"/>
              <a:ea typeface="Calibri"/>
            </a:endParaRPr>
          </a:p>
          <a:p>
            <a:pPr algn="justLow" rtl="1">
              <a:lnSpc>
                <a:spcPct val="150000"/>
              </a:lnSpc>
              <a:spcBef>
                <a:spcPts val="600"/>
              </a:spcBef>
              <a:spcAft>
                <a:spcPts val="600"/>
              </a:spcAft>
            </a:pPr>
            <a:r>
              <a:rPr lang="ar-SA" sz="2800" dirty="0">
                <a:latin typeface="Calibri"/>
                <a:ea typeface="Calibri"/>
                <a:cs typeface="Simplified Arabic"/>
              </a:rPr>
              <a:t>- العلاقة مع المجتمع المحلي ( التواصل مع أولياء الأمور، مجلس الآباء/الأمهات، أنشطة مشتركة مع المجتمع المحلي....).</a:t>
            </a:r>
            <a:endParaRPr lang="en-US" sz="2000" dirty="0">
              <a:latin typeface="Calibri"/>
              <a:ea typeface="Calibri"/>
            </a:endParaRPr>
          </a:p>
          <a:p>
            <a:pPr algn="justLow" rtl="1">
              <a:lnSpc>
                <a:spcPct val="150000"/>
              </a:lnSpc>
              <a:spcBef>
                <a:spcPts val="600"/>
              </a:spcBef>
              <a:spcAft>
                <a:spcPts val="600"/>
              </a:spcAft>
            </a:pPr>
            <a:r>
              <a:rPr lang="ar-SA" sz="2800" dirty="0">
                <a:latin typeface="Calibri"/>
                <a:ea typeface="Calibri"/>
                <a:cs typeface="Simplified Arabic"/>
              </a:rPr>
              <a:t>- المبنى المدرسي (توظيف مرافق المبنى، المحافظة على نظافة المبنى، صيانة المبنى،...).</a:t>
            </a:r>
            <a:endParaRPr lang="en-US" sz="2000" dirty="0">
              <a:latin typeface="Calibri"/>
              <a:ea typeface="Calibri"/>
            </a:endParaRPr>
          </a:p>
          <a:p>
            <a:pPr algn="justLow" rtl="1">
              <a:lnSpc>
                <a:spcPct val="150000"/>
              </a:lnSpc>
              <a:spcBef>
                <a:spcPts val="600"/>
              </a:spcBef>
              <a:spcAft>
                <a:spcPts val="600"/>
              </a:spcAft>
            </a:pPr>
            <a:r>
              <a:rPr lang="ar-SA" sz="2800" dirty="0">
                <a:ea typeface="Calibri"/>
                <a:cs typeface="Simplified Arabic"/>
              </a:rPr>
              <a:t>- المسابقات والمشاريع والبرامج التربوية (مسابقة المحافظة على النظافة والصحة في البيئة المدرسية، برنامج التنمية المعرفية، الاختبارات الوطنية، مسابقات الأنشطة التربوية،.....).</a:t>
            </a:r>
            <a:endParaRPr lang="en-US" sz="1200" dirty="0">
              <a:effectLst/>
              <a:latin typeface="Times New Roman"/>
              <a:ea typeface="Times New Roman"/>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2044948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85438" y="698931"/>
            <a:ext cx="12011966" cy="5386090"/>
          </a:xfrm>
          <a:prstGeom prst="rect">
            <a:avLst/>
          </a:prstGeom>
        </p:spPr>
        <p:txBody>
          <a:bodyPr wrap="square">
            <a:spAutoFit/>
          </a:bodyPr>
          <a:lstStyle/>
          <a:p>
            <a:pPr algn="just" rtl="1">
              <a:lnSpc>
                <a:spcPct val="150000"/>
              </a:lnSpc>
              <a:spcBef>
                <a:spcPts val="1000"/>
              </a:spcBef>
              <a:spcAft>
                <a:spcPts val="1000"/>
              </a:spcAft>
            </a:pPr>
            <a:r>
              <a:rPr lang="ar-SA" sz="2800" u="sng" dirty="0">
                <a:latin typeface="Calibri"/>
                <a:ea typeface="Calibri"/>
                <a:cs typeface="Simplified Arabic"/>
              </a:rPr>
              <a:t>محتويات خطة المدرسة:</a:t>
            </a:r>
            <a:endParaRPr lang="en-US" sz="2000" dirty="0">
              <a:latin typeface="Calibri"/>
              <a:ea typeface="Calibri"/>
            </a:endParaRPr>
          </a:p>
          <a:p>
            <a:pPr algn="just" rtl="1">
              <a:lnSpc>
                <a:spcPct val="150000"/>
              </a:lnSpc>
              <a:spcBef>
                <a:spcPts val="1000"/>
              </a:spcBef>
              <a:spcAft>
                <a:spcPts val="1000"/>
              </a:spcAft>
            </a:pPr>
            <a:r>
              <a:rPr lang="ar-SA" sz="2800" u="sng" dirty="0">
                <a:latin typeface="Calibri"/>
                <a:ea typeface="Calibri"/>
                <a:cs typeface="Simplified Arabic"/>
              </a:rPr>
              <a:t>1- المقدمة: وتحتوي على:</a:t>
            </a:r>
            <a:endParaRPr lang="en-US" sz="2000" dirty="0">
              <a:latin typeface="Calibri"/>
              <a:ea typeface="Calibri"/>
            </a:endParaRPr>
          </a:p>
          <a:p>
            <a:pPr algn="just" rtl="1">
              <a:lnSpc>
                <a:spcPct val="150000"/>
              </a:lnSpc>
              <a:spcBef>
                <a:spcPts val="1000"/>
              </a:spcBef>
              <a:spcAft>
                <a:spcPts val="1000"/>
              </a:spcAft>
            </a:pPr>
            <a:r>
              <a:rPr lang="ar-SA" sz="2800" dirty="0">
                <a:latin typeface="Calibri"/>
                <a:ea typeface="Calibri"/>
                <a:cs typeface="Simplified Arabic"/>
              </a:rPr>
              <a:t>- </a:t>
            </a:r>
            <a:r>
              <a:rPr lang="ar-SA" sz="2800" u="sng" dirty="0">
                <a:latin typeface="Calibri"/>
                <a:ea typeface="Calibri"/>
                <a:cs typeface="Simplified Arabic"/>
              </a:rPr>
              <a:t>تعريف عام</a:t>
            </a:r>
            <a:r>
              <a:rPr lang="ar-SA" sz="2800" dirty="0">
                <a:latin typeface="Calibri"/>
                <a:ea typeface="Calibri"/>
                <a:cs typeface="Simplified Arabic"/>
              </a:rPr>
              <a:t> </a:t>
            </a:r>
            <a:r>
              <a:rPr lang="ar-EG" sz="2800" dirty="0" smtClean="0">
                <a:latin typeface="Calibri"/>
                <a:ea typeface="Calibri"/>
                <a:cs typeface="Simplified Arabic"/>
              </a:rPr>
              <a:t>: </a:t>
            </a:r>
            <a:r>
              <a:rPr lang="ar-SA" sz="2800" dirty="0" smtClean="0">
                <a:latin typeface="Calibri"/>
                <a:ea typeface="Calibri"/>
                <a:cs typeface="Simplified Arabic"/>
              </a:rPr>
              <a:t>بخطة </a:t>
            </a:r>
            <a:r>
              <a:rPr lang="ar-SA" sz="2800" dirty="0">
                <a:latin typeface="Calibri"/>
                <a:ea typeface="Calibri"/>
                <a:cs typeface="Simplified Arabic"/>
              </a:rPr>
              <a:t>المدرسة وفريق إعداد الخطة: نبذة عن آلية التخطيط بالمدرسة. </a:t>
            </a:r>
            <a:endParaRPr lang="en-US" sz="2000" dirty="0">
              <a:latin typeface="Calibri"/>
              <a:ea typeface="Calibri"/>
            </a:endParaRPr>
          </a:p>
          <a:p>
            <a:pPr algn="just" rtl="1">
              <a:lnSpc>
                <a:spcPct val="150000"/>
              </a:lnSpc>
              <a:spcBef>
                <a:spcPts val="1000"/>
              </a:spcBef>
              <a:spcAft>
                <a:spcPts val="1000"/>
              </a:spcAft>
            </a:pPr>
            <a:r>
              <a:rPr lang="ar-SA" sz="2800" dirty="0">
                <a:latin typeface="Calibri"/>
                <a:ea typeface="Calibri"/>
                <a:cs typeface="Simplified Arabic"/>
              </a:rPr>
              <a:t>-</a:t>
            </a:r>
            <a:r>
              <a:rPr lang="ar-SA" sz="2800" u="sng" dirty="0">
                <a:latin typeface="Calibri"/>
                <a:ea typeface="Calibri"/>
                <a:cs typeface="Simplified Arabic"/>
              </a:rPr>
              <a:t> رؤية المدرسة</a:t>
            </a:r>
            <a:r>
              <a:rPr lang="ar-SA" sz="2800" dirty="0">
                <a:latin typeface="Calibri"/>
                <a:ea typeface="Calibri"/>
                <a:cs typeface="Simplified Arabic"/>
              </a:rPr>
              <a:t>: بيان تعبر فيه المدرسة عن نظرتها للمستقبل، كيف ترى نفسها في المستقبل، كيف ترى الفئات الذين تخدمهم في المستقبل، فالرؤية هي صورة ملهمة وإيجابية للمستقبل، وتشجع أعضاء المدرسة ومجتمعها على النظر بإيجابية للمستقبل. وتتفاوت الرؤية بحسب ظروف كل مدرسة وطبيعة مجتمعها وتوجهات أفرادها والمستوى العمري لطلابها.</a:t>
            </a:r>
            <a:endParaRPr lang="en-US" sz="2000"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1952346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85438" y="698931"/>
            <a:ext cx="12011966" cy="4767972"/>
          </a:xfrm>
          <a:prstGeom prst="rect">
            <a:avLst/>
          </a:prstGeom>
        </p:spPr>
        <p:txBody>
          <a:bodyPr wrap="square">
            <a:spAutoFit/>
          </a:bodyPr>
          <a:lstStyle/>
          <a:p>
            <a:pPr algn="just" rtl="1">
              <a:lnSpc>
                <a:spcPct val="150000"/>
              </a:lnSpc>
              <a:spcBef>
                <a:spcPts val="600"/>
              </a:spcBef>
              <a:spcAft>
                <a:spcPts val="1000"/>
              </a:spcAft>
            </a:pPr>
            <a:r>
              <a:rPr lang="ar-SA" sz="2800" dirty="0">
                <a:latin typeface="Calibri"/>
                <a:ea typeface="Calibri"/>
                <a:cs typeface="Simplified Arabic"/>
              </a:rPr>
              <a:t>- </a:t>
            </a:r>
            <a:r>
              <a:rPr lang="ar-SA" sz="2800" u="sng" dirty="0">
                <a:latin typeface="Calibri"/>
                <a:ea typeface="Calibri"/>
                <a:cs typeface="Simplified Arabic"/>
              </a:rPr>
              <a:t>رسالة المدرسة:</a:t>
            </a:r>
            <a:r>
              <a:rPr lang="ar-SA" sz="2800" dirty="0">
                <a:latin typeface="Calibri"/>
                <a:ea typeface="Calibri"/>
                <a:cs typeface="Simplified Arabic"/>
              </a:rPr>
              <a:t> بيان يحدد الغاية من وجود المدرسة، ما الخدمات التي تقدمها و الوظائف والعمليات المحورية التي تقوم بها، من تستهدف، وكيف تخدمهم وتساعدهم، فالرسالة توضح كيف ستحقق المدرسة رؤيتها. وهي تصلح لمدرسة محددة فهي ليست عامة. ويتميز مضمون بيان الرسالة بأنه مركز ومختصر وواضح ويحدد القيم التي تنطلق منها المدرسة في تقديم خدماتها، ويحدد الفئات التي تستفيد من هذه الخدمات.</a:t>
            </a:r>
            <a:endParaRPr lang="en-US" sz="2000" dirty="0">
              <a:latin typeface="Calibri"/>
              <a:ea typeface="Calibri"/>
            </a:endParaRPr>
          </a:p>
          <a:p>
            <a:pPr algn="just" rtl="1">
              <a:lnSpc>
                <a:spcPct val="150000"/>
              </a:lnSpc>
              <a:spcBef>
                <a:spcPts val="600"/>
              </a:spcBef>
              <a:spcAft>
                <a:spcPts val="1000"/>
              </a:spcAft>
            </a:pPr>
            <a:r>
              <a:rPr lang="ar-SA" sz="2800" dirty="0">
                <a:latin typeface="Calibri"/>
                <a:ea typeface="Calibri"/>
                <a:cs typeface="Simplified Arabic"/>
              </a:rPr>
              <a:t>-</a:t>
            </a:r>
            <a:r>
              <a:rPr lang="ar-SA" sz="2800" u="sng" dirty="0">
                <a:latin typeface="Calibri"/>
                <a:ea typeface="Calibri"/>
                <a:cs typeface="Simplified Arabic"/>
              </a:rPr>
              <a:t> قيم المدرسة:</a:t>
            </a:r>
            <a:r>
              <a:rPr lang="ar-SA" sz="2800" dirty="0">
                <a:latin typeface="Calibri"/>
                <a:ea typeface="Calibri"/>
                <a:cs typeface="Simplified Arabic"/>
              </a:rPr>
              <a:t> مجموعة القيم التي توجه سلوكيات أفراد المدرسة والمتعاملين معها نحو تحقيق رؤيتها ورسالتها.</a:t>
            </a:r>
            <a:endParaRPr lang="en-US" sz="2000"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2324637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85438" y="698931"/>
            <a:ext cx="12011966" cy="5075748"/>
          </a:xfrm>
          <a:prstGeom prst="rect">
            <a:avLst/>
          </a:prstGeom>
        </p:spPr>
        <p:txBody>
          <a:bodyPr wrap="square">
            <a:spAutoFit/>
          </a:bodyPr>
          <a:lstStyle/>
          <a:p>
            <a:pPr algn="just" rtl="1">
              <a:lnSpc>
                <a:spcPct val="150000"/>
              </a:lnSpc>
              <a:spcAft>
                <a:spcPts val="1000"/>
              </a:spcAft>
            </a:pPr>
            <a:r>
              <a:rPr lang="ar-SA" sz="2800" dirty="0">
                <a:latin typeface="Calibri"/>
                <a:ea typeface="Calibri"/>
                <a:cs typeface="Simplified Arabic"/>
              </a:rPr>
              <a:t>- الأهداف الاستراتيجية للمدرسة: الأهداف المنبثقة من الرؤية والرسالة ويمتد مداها الزمني من ثلاث سنوات فأكثر، ويتم تحقيقها على مراحل من خلال الأهداف والخطط السنوية للمدرسة.</a:t>
            </a:r>
            <a:endParaRPr lang="en-US" sz="2000" dirty="0">
              <a:latin typeface="Calibri"/>
              <a:ea typeface="Calibri"/>
            </a:endParaRPr>
          </a:p>
          <a:p>
            <a:pPr algn="just" rtl="1">
              <a:lnSpc>
                <a:spcPct val="150000"/>
              </a:lnSpc>
              <a:spcAft>
                <a:spcPts val="1000"/>
              </a:spcAft>
            </a:pPr>
            <a:r>
              <a:rPr lang="ar-SA" sz="2800" dirty="0">
                <a:latin typeface="Calibri"/>
                <a:ea typeface="Calibri"/>
                <a:cs typeface="Simplified Arabic"/>
              </a:rPr>
              <a:t>2- المجالات وتشير إلى: الإدارة المدرسية/ التعليم/ التعلم.</a:t>
            </a:r>
            <a:endParaRPr lang="en-US" sz="2000" dirty="0">
              <a:latin typeface="Calibri"/>
              <a:ea typeface="Calibri"/>
            </a:endParaRPr>
          </a:p>
          <a:p>
            <a:pPr algn="just" rtl="1">
              <a:lnSpc>
                <a:spcPct val="150000"/>
              </a:lnSpc>
              <a:spcAft>
                <a:spcPts val="1000"/>
              </a:spcAft>
            </a:pPr>
            <a:r>
              <a:rPr lang="ar-SA" sz="2800" dirty="0">
                <a:latin typeface="Calibri"/>
                <a:ea typeface="Calibri"/>
                <a:cs typeface="Simplified Arabic"/>
              </a:rPr>
              <a:t>3- الأهداف: وهي النتائج المراد تحقيقها في فترة زمنية محددة.</a:t>
            </a:r>
            <a:endParaRPr lang="en-US" sz="2000" dirty="0">
              <a:latin typeface="Calibri"/>
              <a:ea typeface="Calibri"/>
            </a:endParaRPr>
          </a:p>
          <a:p>
            <a:pPr algn="just" rtl="1">
              <a:lnSpc>
                <a:spcPct val="150000"/>
              </a:lnSpc>
              <a:spcAft>
                <a:spcPts val="1000"/>
              </a:spcAft>
            </a:pPr>
            <a:r>
              <a:rPr lang="ar-SA" sz="2800" dirty="0">
                <a:latin typeface="Calibri"/>
                <a:ea typeface="Calibri"/>
                <a:cs typeface="Simplified Arabic"/>
              </a:rPr>
              <a:t>4- الأسباب: دواعي وضع الهدف (أولويات التطوير).</a:t>
            </a:r>
            <a:endParaRPr lang="en-US" sz="2000" dirty="0">
              <a:latin typeface="Calibri"/>
              <a:ea typeface="Calibri"/>
            </a:endParaRPr>
          </a:p>
          <a:p>
            <a:pPr algn="just" rtl="1">
              <a:lnSpc>
                <a:spcPct val="150000"/>
              </a:lnSpc>
              <a:spcAft>
                <a:spcPts val="1000"/>
              </a:spcAft>
            </a:pPr>
            <a:r>
              <a:rPr lang="ar-SA" sz="2800" dirty="0">
                <a:latin typeface="Calibri"/>
                <a:ea typeface="Calibri"/>
                <a:cs typeface="Simplified Arabic"/>
              </a:rPr>
              <a:t>5- مؤشرات النجاح: المستوى الذي نسعى للوصول إليه في كل هدف من خلال إجراءات ومؤشرات معينة، وقد يكون المعيار وصفيا وقد يكون رقميا.</a:t>
            </a:r>
            <a:endParaRPr lang="en-US" sz="2000"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2782293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85438" y="698931"/>
            <a:ext cx="12011966" cy="4678204"/>
          </a:xfrm>
          <a:prstGeom prst="rect">
            <a:avLst/>
          </a:prstGeom>
        </p:spPr>
        <p:txBody>
          <a:bodyPr wrap="square">
            <a:spAutoFit/>
          </a:bodyPr>
          <a:lstStyle/>
          <a:p>
            <a:pPr algn="just" rtl="1">
              <a:lnSpc>
                <a:spcPct val="200000"/>
              </a:lnSpc>
              <a:spcAft>
                <a:spcPts val="1000"/>
              </a:spcAft>
            </a:pPr>
            <a:r>
              <a:rPr lang="ar-SA" sz="2800" dirty="0">
                <a:latin typeface="Calibri"/>
                <a:ea typeface="Calibri"/>
                <a:cs typeface="Simplified Arabic"/>
              </a:rPr>
              <a:t>6- إجراءات التنفيذ: الأساليب والآليات المتبعة لتحقيق الهدف.</a:t>
            </a:r>
            <a:endParaRPr lang="en-US" sz="2000" dirty="0">
              <a:latin typeface="Calibri"/>
              <a:ea typeface="Calibri"/>
            </a:endParaRPr>
          </a:p>
          <a:p>
            <a:pPr algn="just" rtl="1">
              <a:lnSpc>
                <a:spcPct val="200000"/>
              </a:lnSpc>
              <a:spcAft>
                <a:spcPts val="1000"/>
              </a:spcAft>
            </a:pPr>
            <a:r>
              <a:rPr lang="ar-SA" sz="2800" dirty="0">
                <a:latin typeface="Calibri"/>
                <a:ea typeface="Calibri"/>
                <a:cs typeface="Simplified Arabic"/>
              </a:rPr>
              <a:t>7- الدعم اللازم: الوسائل المادية والبشرية المعينة على تحقيق الهدف.</a:t>
            </a:r>
            <a:endParaRPr lang="en-US" sz="2000" dirty="0">
              <a:latin typeface="Calibri"/>
              <a:ea typeface="Calibri"/>
            </a:endParaRPr>
          </a:p>
          <a:p>
            <a:pPr algn="just" rtl="1">
              <a:lnSpc>
                <a:spcPct val="200000"/>
              </a:lnSpc>
              <a:spcAft>
                <a:spcPts val="1000"/>
              </a:spcAft>
            </a:pPr>
            <a:r>
              <a:rPr lang="ar-SA" sz="2800" dirty="0">
                <a:latin typeface="Calibri"/>
                <a:ea typeface="Calibri"/>
                <a:cs typeface="Simplified Arabic"/>
              </a:rPr>
              <a:t>8- فترة التنفيذ: الفترة الزمنية المتوقعة لتحقيق الهدف.</a:t>
            </a:r>
            <a:endParaRPr lang="en-US" sz="2000" dirty="0">
              <a:latin typeface="Calibri"/>
              <a:ea typeface="Calibri"/>
            </a:endParaRPr>
          </a:p>
          <a:p>
            <a:pPr algn="just" rtl="1">
              <a:lnSpc>
                <a:spcPct val="200000"/>
              </a:lnSpc>
              <a:spcAft>
                <a:spcPts val="1000"/>
              </a:spcAft>
            </a:pPr>
            <a:r>
              <a:rPr lang="ar-SA" sz="2800" dirty="0">
                <a:latin typeface="Calibri"/>
                <a:ea typeface="Calibri"/>
                <a:cs typeface="Simplified Arabic"/>
              </a:rPr>
              <a:t>9- مسؤولية التنفيذ: الأفراد الذين تناط بهم مسؤولية تنفيذ الإجراءات التي تحقق الهدف سواء أكانوا من داخل المدرسة أم من خارجها.</a:t>
            </a:r>
            <a:endParaRPr lang="en-US" sz="2000"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3476396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85438" y="698931"/>
            <a:ext cx="12011966" cy="4529445"/>
          </a:xfrm>
          <a:prstGeom prst="rect">
            <a:avLst/>
          </a:prstGeom>
        </p:spPr>
        <p:txBody>
          <a:bodyPr wrap="square">
            <a:spAutoFit/>
          </a:bodyPr>
          <a:lstStyle/>
          <a:p>
            <a:pPr algn="just" rtl="1">
              <a:lnSpc>
                <a:spcPct val="200000"/>
              </a:lnSpc>
              <a:spcAft>
                <a:spcPts val="1000"/>
              </a:spcAft>
            </a:pPr>
            <a:r>
              <a:rPr lang="ar-SA" sz="2800" dirty="0">
                <a:latin typeface="Calibri"/>
                <a:ea typeface="Calibri"/>
                <a:cs typeface="Simplified Arabic"/>
              </a:rPr>
              <a:t>10- مسؤولية التقويم: الأفراد الذين يقومون بمتابعة مدى تحقق الأهداف وفق معايير النجاح، وتقويمها.</a:t>
            </a:r>
            <a:br>
              <a:rPr lang="ar-SA" sz="2800" dirty="0">
                <a:latin typeface="Calibri"/>
                <a:ea typeface="Calibri"/>
                <a:cs typeface="Simplified Arabic"/>
              </a:rPr>
            </a:br>
            <a:r>
              <a:rPr lang="ar-SA" sz="2800" dirty="0">
                <a:latin typeface="Calibri"/>
                <a:ea typeface="Calibri"/>
                <a:cs typeface="Simplified Arabic"/>
              </a:rPr>
              <a:t>11- التقويم: تخصص لبيان تنفيذ الهدف ومبررات عدم التنفيذ.</a:t>
            </a:r>
            <a:endParaRPr lang="en-US" sz="2000" dirty="0">
              <a:latin typeface="Calibri"/>
              <a:ea typeface="Calibri"/>
            </a:endParaRPr>
          </a:p>
          <a:p>
            <a:pPr algn="just" rtl="1">
              <a:lnSpc>
                <a:spcPct val="200000"/>
              </a:lnSpc>
              <a:spcAft>
                <a:spcPts val="1000"/>
              </a:spcAft>
            </a:pPr>
            <a:r>
              <a:rPr lang="ar-SA" sz="2800" dirty="0">
                <a:latin typeface="Calibri"/>
                <a:ea typeface="Calibri"/>
                <a:cs typeface="Simplified Arabic"/>
              </a:rPr>
              <a:t>12) كشف الزيارات </a:t>
            </a:r>
            <a:r>
              <a:rPr lang="ar-SA" sz="2800" dirty="0" smtClean="0">
                <a:latin typeface="Calibri"/>
                <a:ea typeface="Calibri"/>
                <a:cs typeface="Simplified Arabic"/>
              </a:rPr>
              <a:t>الإشراقية </a:t>
            </a:r>
            <a:r>
              <a:rPr lang="ar-SA" sz="2800" dirty="0">
                <a:latin typeface="Calibri"/>
                <a:ea typeface="Calibri"/>
                <a:cs typeface="Simplified Arabic"/>
              </a:rPr>
              <a:t>للإداريين والمعلمين والفنيين: يتضمن الزيارات </a:t>
            </a:r>
            <a:r>
              <a:rPr lang="ar-SA" sz="2800" dirty="0" smtClean="0">
                <a:latin typeface="Calibri"/>
                <a:ea typeface="Calibri"/>
                <a:cs typeface="Simplified Arabic"/>
              </a:rPr>
              <a:t>الإشراقية </a:t>
            </a:r>
            <a:r>
              <a:rPr lang="ar-SA" sz="2800" dirty="0">
                <a:latin typeface="Calibri"/>
                <a:ea typeface="Calibri"/>
                <a:cs typeface="Simplified Arabic"/>
              </a:rPr>
              <a:t>التي ينفذها مدير المدرسة ومساعده لأعضاء الهيئات الإدارية والتدريسية والفنية، والزيارات </a:t>
            </a:r>
            <a:r>
              <a:rPr lang="ar-SA" sz="2800" dirty="0" smtClean="0">
                <a:latin typeface="Calibri"/>
                <a:ea typeface="Calibri"/>
                <a:cs typeface="Simplified Arabic"/>
              </a:rPr>
              <a:t>الإشراقية </a:t>
            </a:r>
            <a:r>
              <a:rPr lang="ar-SA" sz="2800" dirty="0">
                <a:latin typeface="Calibri"/>
                <a:ea typeface="Calibri"/>
                <a:cs typeface="Simplified Arabic"/>
              </a:rPr>
              <a:t>التي ينفذها المعلمون الأوائل لأعضاء الهيئة التدريسية، خلال العام الدراسي.</a:t>
            </a:r>
            <a:endParaRPr lang="en-US" sz="2000"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3143979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85438" y="698931"/>
            <a:ext cx="12011966" cy="6006773"/>
          </a:xfrm>
          <a:prstGeom prst="rect">
            <a:avLst/>
          </a:prstGeom>
        </p:spPr>
        <p:txBody>
          <a:bodyPr wrap="square">
            <a:spAutoFit/>
          </a:bodyPr>
          <a:lstStyle/>
          <a:p>
            <a:pPr algn="just" rtl="1">
              <a:lnSpc>
                <a:spcPct val="200000"/>
              </a:lnSpc>
            </a:pPr>
            <a:r>
              <a:rPr lang="ar-SA" sz="2400" b="1" dirty="0">
                <a:latin typeface="Calibri"/>
                <a:ea typeface="Calibri"/>
                <a:cs typeface="Simplified Arabic"/>
              </a:rPr>
              <a:t>الخطة التشغيلية </a:t>
            </a:r>
            <a:r>
              <a:rPr lang="ar-SA" sz="2400" b="1" dirty="0" smtClean="0">
                <a:latin typeface="Calibri"/>
                <a:ea typeface="Calibri"/>
                <a:cs typeface="Simplified Arabic"/>
              </a:rPr>
              <a:t>: باختصار</a:t>
            </a:r>
            <a:r>
              <a:rPr lang="ar-SA" sz="2400" b="1" dirty="0">
                <a:latin typeface="Calibri"/>
                <a:ea typeface="Calibri"/>
                <a:cs typeface="Simplified Arabic"/>
              </a:rPr>
              <a:t>، تحدد الخطة التشغيلية طبيعة عملك اليومي، ومواعيده، والمسؤولين عنه، وكيفية القيام به على مدار العام </a:t>
            </a:r>
            <a:r>
              <a:rPr lang="ar-SA" sz="2400" b="1" dirty="0" smtClean="0">
                <a:latin typeface="Calibri"/>
                <a:ea typeface="Calibri"/>
                <a:cs typeface="Simplified Arabic"/>
              </a:rPr>
              <a:t>القادم، وتهدف </a:t>
            </a:r>
            <a:r>
              <a:rPr lang="ar-SA" sz="2400" b="1" dirty="0">
                <a:latin typeface="Calibri"/>
                <a:ea typeface="Calibri"/>
                <a:cs typeface="Simplified Arabic"/>
              </a:rPr>
              <a:t>هذه الخطة إلى تحديد كيفية توزيع الموارد البشرية والمالية والمادية لتحقيق الأهداف قصيرة المدى، والتي تساعدك على الوصول إلى أهدافك </a:t>
            </a:r>
            <a:r>
              <a:rPr lang="ar-SA" sz="2400" b="1" dirty="0" smtClean="0">
                <a:latin typeface="Calibri"/>
                <a:ea typeface="Calibri"/>
                <a:cs typeface="Simplified Arabic"/>
              </a:rPr>
              <a:t>الاستراتيجية، إن </a:t>
            </a:r>
            <a:r>
              <a:rPr lang="ar-SA" sz="2400" b="1" dirty="0">
                <a:latin typeface="Calibri"/>
                <a:ea typeface="Calibri"/>
                <a:cs typeface="Simplified Arabic"/>
              </a:rPr>
              <a:t>الخطة التشغيلية تساعد على إجابة الأسئلة التالية حول عملك اليومي:</a:t>
            </a:r>
            <a:endParaRPr lang="en-US" sz="2400" b="1" dirty="0">
              <a:latin typeface="Calibri"/>
              <a:ea typeface="Calibri"/>
            </a:endParaRPr>
          </a:p>
          <a:p>
            <a:pPr marL="342900" lvl="0" indent="-342900" algn="just" rtl="1">
              <a:lnSpc>
                <a:spcPct val="150000"/>
              </a:lnSpc>
              <a:buFont typeface="Symbol"/>
              <a:buChar char=""/>
            </a:pPr>
            <a:r>
              <a:rPr lang="ar-SA" sz="2400" b="1" dirty="0">
                <a:latin typeface="Calibri"/>
                <a:ea typeface="Calibri"/>
                <a:cs typeface="Simplified Arabic"/>
              </a:rPr>
              <a:t>من يعمل على </a:t>
            </a:r>
            <a:r>
              <a:rPr lang="ar-SA" sz="2400" b="1" dirty="0" smtClean="0">
                <a:latin typeface="Calibri"/>
                <a:ea typeface="Calibri"/>
                <a:cs typeface="Simplified Arabic"/>
              </a:rPr>
              <a:t>هذا؟</a:t>
            </a:r>
            <a:endParaRPr lang="en-US" sz="2400" b="1" dirty="0">
              <a:latin typeface="Calibri"/>
              <a:ea typeface="Calibri"/>
            </a:endParaRPr>
          </a:p>
          <a:p>
            <a:pPr marL="342900" lvl="0" indent="-342900" algn="just" rtl="1">
              <a:lnSpc>
                <a:spcPct val="150000"/>
              </a:lnSpc>
              <a:buFont typeface="Symbol"/>
              <a:buChar char=""/>
            </a:pPr>
            <a:r>
              <a:rPr lang="ar-SA" sz="2400" b="1" dirty="0">
                <a:latin typeface="Calibri"/>
                <a:ea typeface="Calibri"/>
                <a:cs typeface="Simplified Arabic"/>
              </a:rPr>
              <a:t>كيف نخصص الموارد لمهمة معيّنة؟</a:t>
            </a:r>
            <a:endParaRPr lang="en-US" sz="2400" b="1" dirty="0">
              <a:latin typeface="Calibri"/>
              <a:ea typeface="Calibri"/>
            </a:endParaRPr>
          </a:p>
          <a:p>
            <a:pPr marL="342900" lvl="0" indent="-342900" algn="just" rtl="1">
              <a:lnSpc>
                <a:spcPct val="150000"/>
              </a:lnSpc>
              <a:buFont typeface="Symbol"/>
              <a:buChar char=""/>
            </a:pPr>
            <a:r>
              <a:rPr lang="ar-SA" sz="2400" b="1" dirty="0">
                <a:latin typeface="Calibri"/>
                <a:ea typeface="Calibri"/>
                <a:cs typeface="Simplified Arabic"/>
              </a:rPr>
              <a:t>ما هي المخاطر التي تواجهنا في الوقت الحاضر؟</a:t>
            </a:r>
            <a:endParaRPr lang="en-US" sz="2400" b="1" dirty="0">
              <a:latin typeface="Calibri"/>
              <a:ea typeface="Calibri"/>
            </a:endParaRPr>
          </a:p>
          <a:p>
            <a:pPr marL="342900" lvl="0" indent="-342900" algn="just" rtl="1">
              <a:lnSpc>
                <a:spcPct val="150000"/>
              </a:lnSpc>
              <a:spcAft>
                <a:spcPts val="1000"/>
              </a:spcAft>
              <a:buFont typeface="Symbol"/>
              <a:buChar char=""/>
            </a:pPr>
            <a:r>
              <a:rPr lang="ar-SA" sz="2400" b="1" dirty="0">
                <a:latin typeface="Calibri"/>
                <a:ea typeface="Calibri"/>
                <a:cs typeface="Simplified Arabic"/>
              </a:rPr>
              <a:t>كيف نخفف هذه المخاطر؟</a:t>
            </a:r>
            <a:endParaRPr lang="en-US" sz="2400" b="1" dirty="0">
              <a:latin typeface="Calibri"/>
              <a:ea typeface="Calibri"/>
            </a:endParaRPr>
          </a:p>
          <a:p>
            <a:pPr algn="just" rtl="1">
              <a:lnSpc>
                <a:spcPct val="200000"/>
              </a:lnSpc>
              <a:spcAft>
                <a:spcPts val="1000"/>
              </a:spcAft>
            </a:pPr>
            <a:endParaRPr lang="en-US" sz="2000"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994610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85438" y="476672"/>
            <a:ext cx="12011966" cy="4693593"/>
          </a:xfrm>
          <a:prstGeom prst="rect">
            <a:avLst/>
          </a:prstGeom>
        </p:spPr>
        <p:txBody>
          <a:bodyPr wrap="square">
            <a:spAutoFit/>
          </a:bodyPr>
          <a:lstStyle/>
          <a:p>
            <a:pPr algn="just" rtl="1">
              <a:lnSpc>
                <a:spcPct val="150000"/>
              </a:lnSpc>
            </a:pPr>
            <a:r>
              <a:rPr lang="ar-SA" sz="2800" b="1" dirty="0">
                <a:latin typeface="Calibri"/>
                <a:ea typeface="Calibri"/>
                <a:cs typeface="Simplified Arabic"/>
              </a:rPr>
              <a:t>ما هي فوائد التخطيط التشغيلي؟</a:t>
            </a:r>
            <a:endParaRPr lang="en-US" sz="2800" dirty="0">
              <a:latin typeface="Calibri"/>
              <a:ea typeface="Calibri"/>
            </a:endParaRPr>
          </a:p>
          <a:p>
            <a:pPr marL="342900" lvl="0" indent="-342900" algn="just" rtl="1">
              <a:lnSpc>
                <a:spcPct val="150000"/>
              </a:lnSpc>
              <a:spcBef>
                <a:spcPts val="300"/>
              </a:spcBef>
              <a:buFont typeface="Symbol"/>
              <a:buChar char=""/>
            </a:pPr>
            <a:r>
              <a:rPr lang="ar-SA" sz="2800" b="1" dirty="0">
                <a:latin typeface="Calibri"/>
                <a:ea typeface="Calibri"/>
                <a:cs typeface="Simplified Arabic"/>
              </a:rPr>
              <a:t>يُقدم التخطيط التشغيلي الفرصة لجميع أفراد </a:t>
            </a:r>
            <a:r>
              <a:rPr lang="ar-EG" sz="2800" b="1" dirty="0">
                <a:latin typeface="Calibri"/>
                <a:ea typeface="Calibri"/>
                <a:cs typeface="Simplified Arabic"/>
              </a:rPr>
              <a:t>المؤسسة</a:t>
            </a:r>
            <a:r>
              <a:rPr lang="ar-SA" sz="2800" b="1" dirty="0">
                <a:latin typeface="Calibri"/>
                <a:ea typeface="Calibri"/>
                <a:cs typeface="Simplified Arabic"/>
              </a:rPr>
              <a:t> للمساهمة في جعل مهامهم الفردية مناسبة لإكمال الصورة </a:t>
            </a:r>
            <a:r>
              <a:rPr lang="ar-EG" sz="2800" b="1" dirty="0">
                <a:latin typeface="Calibri"/>
                <a:ea typeface="Calibri"/>
                <a:cs typeface="Simplified Arabic"/>
              </a:rPr>
              <a:t>المتكاملة لهذه المؤسسة</a:t>
            </a:r>
            <a:r>
              <a:rPr lang="ar-SA" sz="2800" b="1" dirty="0">
                <a:latin typeface="Calibri"/>
                <a:ea typeface="Calibri"/>
                <a:cs typeface="Simplified Arabic"/>
              </a:rPr>
              <a:t>. كما يُتيح لك معرفة ما هي الخطوة التالية التي يجب تنفيذها في </a:t>
            </a:r>
            <a:r>
              <a:rPr lang="ar-EG" sz="2800" b="1" dirty="0">
                <a:latin typeface="Calibri"/>
                <a:ea typeface="Calibri"/>
                <a:cs typeface="Simplified Arabic"/>
              </a:rPr>
              <a:t>مؤسستك</a:t>
            </a:r>
            <a:r>
              <a:rPr lang="ar-SA" sz="2800" b="1" dirty="0">
                <a:latin typeface="Calibri"/>
                <a:ea typeface="Calibri"/>
                <a:cs typeface="Simplified Arabic"/>
              </a:rPr>
              <a:t>، </a:t>
            </a:r>
            <a:r>
              <a:rPr lang="ar-EG" sz="2800" b="1" dirty="0">
                <a:latin typeface="Calibri"/>
                <a:ea typeface="Calibri"/>
                <a:cs typeface="Simplified Arabic"/>
              </a:rPr>
              <a:t>وبالتالي</a:t>
            </a:r>
            <a:r>
              <a:rPr lang="ar-SA" sz="2800" b="1" dirty="0">
                <a:latin typeface="Calibri"/>
                <a:ea typeface="Calibri"/>
                <a:cs typeface="Simplified Arabic"/>
              </a:rPr>
              <a:t> ستكون قادراً على التنبؤ بما إذا كانت خططك فعّالة أم لا</a:t>
            </a:r>
            <a:r>
              <a:rPr lang="ar-EG" sz="2800" b="1" dirty="0">
                <a:latin typeface="Calibri"/>
                <a:ea typeface="Calibri"/>
                <a:cs typeface="Simplified Arabic"/>
              </a:rPr>
              <a:t> </a:t>
            </a:r>
            <a:r>
              <a:rPr lang="ar-SA" sz="2800" b="1" dirty="0">
                <a:latin typeface="Calibri"/>
                <a:ea typeface="Calibri"/>
                <a:cs typeface="Simplified Arabic"/>
              </a:rPr>
              <a:t>.</a:t>
            </a:r>
            <a:endParaRPr lang="en-US" sz="2800" b="1" dirty="0">
              <a:latin typeface="Calibri"/>
              <a:ea typeface="Calibri"/>
            </a:endParaRPr>
          </a:p>
          <a:p>
            <a:pPr marL="342900" lvl="0" indent="-342900" algn="just" rtl="1">
              <a:lnSpc>
                <a:spcPct val="150000"/>
              </a:lnSpc>
              <a:spcBef>
                <a:spcPts val="300"/>
              </a:spcBef>
              <a:buFont typeface="Symbol"/>
              <a:buChar char=""/>
            </a:pPr>
            <a:r>
              <a:rPr lang="ar-SA" sz="2800" b="1" dirty="0">
                <a:latin typeface="Calibri"/>
                <a:ea typeface="Calibri"/>
                <a:cs typeface="Simplified Arabic"/>
              </a:rPr>
              <a:t>قد تظن أن إعداد التخطيط التشغيلي يتطلب الكثير من الجهد. وبكل الأحوال، أنت غالباً تبذل قصارى جهدك في إجراء الأبحاث الكافية للتأكد من سير جميع الأمور بسلاسة. إذاً </a:t>
            </a:r>
            <a:r>
              <a:rPr lang="ar-EG" sz="2800" b="1" dirty="0">
                <a:latin typeface="Calibri"/>
                <a:ea typeface="Calibri"/>
                <a:cs typeface="Simplified Arabic"/>
              </a:rPr>
              <a:t>تساعد الخطط التشغيلية في تنفيذ الاعمال بجهد قليل في وقت قليل </a:t>
            </a:r>
            <a:r>
              <a:rPr lang="ar-EG" sz="2800" b="1" dirty="0" smtClean="0">
                <a:latin typeface="Calibri"/>
                <a:ea typeface="Calibri"/>
                <a:cs typeface="Simplified Arabic"/>
              </a:rPr>
              <a:t>بإمكانيات </a:t>
            </a:r>
            <a:r>
              <a:rPr lang="ar-EG" sz="2800" b="1" dirty="0">
                <a:latin typeface="Calibri"/>
                <a:ea typeface="Calibri"/>
                <a:cs typeface="Simplified Arabic"/>
              </a:rPr>
              <a:t>قليلة لتحقيق </a:t>
            </a:r>
            <a:r>
              <a:rPr lang="ar-SA" sz="2800" b="1" dirty="0" smtClean="0">
                <a:latin typeface="Calibri"/>
                <a:ea typeface="Calibri"/>
                <a:cs typeface="Simplified Arabic"/>
              </a:rPr>
              <a:t>أه</a:t>
            </a:r>
            <a:r>
              <a:rPr lang="ar-EG" sz="2800" b="1" dirty="0" smtClean="0">
                <a:latin typeface="Calibri"/>
                <a:ea typeface="Calibri"/>
                <a:cs typeface="Simplified Arabic"/>
              </a:rPr>
              <a:t>داف </a:t>
            </a:r>
            <a:r>
              <a:rPr lang="ar-EG" sz="2800" b="1" dirty="0">
                <a:latin typeface="Calibri"/>
                <a:ea typeface="Calibri"/>
                <a:cs typeface="Simplified Arabic"/>
              </a:rPr>
              <a:t>كبيرة.</a:t>
            </a:r>
            <a:endParaRPr lang="en-US" sz="2800"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3553760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85438" y="476672"/>
            <a:ext cx="12011966" cy="5206554"/>
          </a:xfrm>
          <a:prstGeom prst="rect">
            <a:avLst/>
          </a:prstGeom>
        </p:spPr>
        <p:txBody>
          <a:bodyPr wrap="square">
            <a:spAutoFit/>
          </a:bodyPr>
          <a:lstStyle/>
          <a:p>
            <a:pPr marL="342900" lvl="0" indent="-342900" algn="just" rtl="1">
              <a:lnSpc>
                <a:spcPct val="150000"/>
              </a:lnSpc>
              <a:buFont typeface="Symbol"/>
              <a:buChar char=""/>
            </a:pPr>
            <a:r>
              <a:rPr lang="ar-EG" sz="2400" b="1" dirty="0">
                <a:latin typeface="Calibri"/>
                <a:ea typeface="Calibri"/>
                <a:cs typeface="Simplified Arabic"/>
              </a:rPr>
              <a:t>التخطط التشغيلي مهم في</a:t>
            </a:r>
            <a:r>
              <a:rPr lang="ar-SA" sz="2400" b="1" dirty="0">
                <a:latin typeface="Calibri"/>
                <a:ea typeface="Calibri"/>
                <a:cs typeface="Simplified Arabic"/>
              </a:rPr>
              <a:t> </a:t>
            </a:r>
            <a:r>
              <a:rPr lang="ar-EG" sz="2400" b="1" dirty="0">
                <a:latin typeface="Calibri"/>
                <a:ea typeface="Calibri"/>
                <a:cs typeface="Simplified Arabic"/>
              </a:rPr>
              <a:t>ال</a:t>
            </a:r>
            <a:r>
              <a:rPr lang="ar-SA" sz="2400" b="1" dirty="0">
                <a:latin typeface="Calibri"/>
                <a:ea typeface="Calibri"/>
                <a:cs typeface="Simplified Arabic"/>
              </a:rPr>
              <a:t>تخطط للمستقبل، </a:t>
            </a:r>
            <a:r>
              <a:rPr lang="ar-EG" sz="2400" b="1" dirty="0">
                <a:latin typeface="Calibri"/>
                <a:ea typeface="Calibri"/>
                <a:cs typeface="Simplified Arabic"/>
              </a:rPr>
              <a:t>حيث انك </a:t>
            </a:r>
            <a:r>
              <a:rPr lang="ar-SA" sz="2400" b="1" dirty="0">
                <a:latin typeface="Calibri"/>
                <a:ea typeface="Calibri"/>
                <a:cs typeface="Simplified Arabic"/>
              </a:rPr>
              <a:t>لن تعلم أبداً ما إذا كانت التغييرات التي تُجريها تُحقق نتائجاً إيجابية </a:t>
            </a:r>
            <a:r>
              <a:rPr lang="ar-EG" sz="2400" b="1" dirty="0">
                <a:latin typeface="Calibri"/>
                <a:ea typeface="Calibri"/>
                <a:cs typeface="Simplified Arabic"/>
              </a:rPr>
              <a:t>للمؤسسة</a:t>
            </a:r>
            <a:r>
              <a:rPr lang="ar-SA" sz="2400" b="1" dirty="0">
                <a:latin typeface="Calibri"/>
                <a:ea typeface="Calibri"/>
                <a:cs typeface="Simplified Arabic"/>
              </a:rPr>
              <a:t> أم لا. وبالتالي لن تعلم ما إذا كان عليك الاستمرار في تحسين نهجك أم تجربة نهجاً آخر.</a:t>
            </a:r>
            <a:endParaRPr lang="en-US" sz="2400" b="1" dirty="0">
              <a:latin typeface="Calibri"/>
              <a:ea typeface="Calibri"/>
            </a:endParaRPr>
          </a:p>
          <a:p>
            <a:pPr marL="342900" lvl="0" indent="-342900" algn="just" rtl="1">
              <a:lnSpc>
                <a:spcPct val="150000"/>
              </a:lnSpc>
              <a:spcAft>
                <a:spcPts val="1000"/>
              </a:spcAft>
              <a:buFont typeface="Symbol"/>
              <a:buChar char=""/>
            </a:pPr>
            <a:r>
              <a:rPr lang="ar-EG" sz="2400" b="1" dirty="0">
                <a:latin typeface="Calibri"/>
                <a:ea typeface="Calibri"/>
                <a:cs typeface="Simplified Arabic"/>
              </a:rPr>
              <a:t>التخطيط التشغيلي يهدف الى</a:t>
            </a:r>
            <a:r>
              <a:rPr lang="ar-SA" sz="2400" b="1" dirty="0">
                <a:latin typeface="Calibri"/>
                <a:ea typeface="Calibri"/>
                <a:cs typeface="Simplified Arabic"/>
              </a:rPr>
              <a:t> تقسيم العملية إلى أجزاء أبسط. في الواقع إن الجزء الأهم من هذه العملية هو تحديد الأهداف التي تريد تحقيقها وهو أمر أسهل مما تظن. بمجرّد تحديدك لتلك الأهداف يمكنك البدء في تصميم طرقاً مختلفة لتحقيقها.</a:t>
            </a:r>
            <a:endParaRPr lang="ar-EG" sz="2400" b="1" dirty="0">
              <a:latin typeface="Calibri"/>
              <a:ea typeface="Calibri"/>
              <a:cs typeface="Simplified Arabic"/>
            </a:endParaRPr>
          </a:p>
          <a:p>
            <a:pPr marL="342900" indent="-342900" algn="just" rtl="1">
              <a:lnSpc>
                <a:spcPct val="150000"/>
              </a:lnSpc>
              <a:spcAft>
                <a:spcPts val="1000"/>
              </a:spcAft>
              <a:buFont typeface="Symbol"/>
              <a:buChar char=""/>
            </a:pPr>
            <a:r>
              <a:rPr lang="ar-EG" sz="2400" b="1" dirty="0">
                <a:latin typeface="Calibri"/>
                <a:ea typeface="Calibri"/>
                <a:cs typeface="Simplified Arabic"/>
              </a:rPr>
              <a:t>يفيد التخطيط التشغيلي في</a:t>
            </a:r>
            <a:r>
              <a:rPr lang="ar-SA" sz="2400" b="1" dirty="0">
                <a:latin typeface="Calibri"/>
                <a:ea typeface="Calibri"/>
                <a:cs typeface="Simplified Arabic"/>
              </a:rPr>
              <a:t> تحديد المهام المطلوبة في سبيل تحقيق ذلك </a:t>
            </a:r>
            <a:r>
              <a:rPr lang="ar-EG" sz="2400" b="1" dirty="0">
                <a:latin typeface="Calibri"/>
                <a:ea typeface="Calibri"/>
                <a:cs typeface="Simplified Arabic"/>
              </a:rPr>
              <a:t>المهام</a:t>
            </a:r>
            <a:r>
              <a:rPr lang="ar-SA" sz="2400" b="1" dirty="0">
                <a:latin typeface="Calibri"/>
                <a:ea typeface="Calibri"/>
                <a:cs typeface="Simplified Arabic"/>
              </a:rPr>
              <a:t>. وبعدها ستصبح قادراً على تعيين شخصاً محدداً لإتمام كل مهمة من المهام كما يمكنك وضع خطة زمنية لكل خطوة. وأخيراً، يمكنك تحديد مؤشرات أداء على طول الطريق لقياس مستوى التقدم. جميع هذه المعلومات تشكل خطة رئيسية يمكنك استخدامها للتواصل مع فريقك بأكمله لتطبيق الخطة المستقبلية </a:t>
            </a:r>
            <a:r>
              <a:rPr lang="ar-EG" sz="2400" b="1" dirty="0">
                <a:latin typeface="Calibri"/>
                <a:ea typeface="Calibri"/>
                <a:cs typeface="Simplified Arabic"/>
              </a:rPr>
              <a:t>لمؤسستك</a:t>
            </a:r>
            <a:r>
              <a:rPr lang="ar-SA" sz="2400" b="1" dirty="0">
                <a:latin typeface="Calibri"/>
                <a:ea typeface="Calibri"/>
                <a:cs typeface="Simplified Arabic"/>
              </a:rPr>
              <a:t>.</a:t>
            </a:r>
            <a:endParaRPr lang="en-US" sz="2400" b="1"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3065283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85438" y="469260"/>
            <a:ext cx="12011966" cy="5767733"/>
          </a:xfrm>
          <a:prstGeom prst="rect">
            <a:avLst/>
          </a:prstGeom>
        </p:spPr>
        <p:txBody>
          <a:bodyPr wrap="square">
            <a:spAutoFit/>
          </a:bodyPr>
          <a:lstStyle/>
          <a:p>
            <a:pPr marL="228600" algn="just" rtl="1">
              <a:lnSpc>
                <a:spcPct val="115000"/>
              </a:lnSpc>
            </a:pPr>
            <a:r>
              <a:rPr lang="ar-SA" sz="3200" b="1" dirty="0">
                <a:latin typeface="Calibri"/>
                <a:ea typeface="Calibri"/>
                <a:cs typeface="Simplified Arabic"/>
              </a:rPr>
              <a:t>متطلبات نجاح الخطة التشغيلية</a:t>
            </a:r>
            <a:endParaRPr lang="en-US" sz="3200" dirty="0">
              <a:latin typeface="Calibri"/>
              <a:ea typeface="Calibri"/>
            </a:endParaRPr>
          </a:p>
          <a:p>
            <a:pPr lvl="0" algn="just" rtl="1">
              <a:lnSpc>
                <a:spcPct val="150000"/>
              </a:lnSpc>
            </a:pPr>
            <a:r>
              <a:rPr lang="ar-EG" sz="3200" dirty="0">
                <a:latin typeface="Calibri"/>
                <a:ea typeface="Calibri"/>
                <a:cs typeface="Simplified Arabic"/>
              </a:rPr>
              <a:t>   </a:t>
            </a:r>
            <a:r>
              <a:rPr lang="ar-SA" sz="3200" dirty="0">
                <a:latin typeface="Calibri"/>
                <a:ea typeface="Calibri"/>
                <a:cs typeface="Simplified Arabic"/>
              </a:rPr>
              <a:t>الخطة التشغيلية هي الجزء الأساسي من خطة العمل وهي مفتاح النجاح في تحقيق الأهداف المحددة </a:t>
            </a:r>
            <a:r>
              <a:rPr lang="ar-EG" sz="3200" dirty="0">
                <a:latin typeface="Calibri"/>
                <a:ea typeface="Calibri"/>
                <a:cs typeface="Simplified Arabic"/>
              </a:rPr>
              <a:t>للمؤسسة</a:t>
            </a:r>
            <a:r>
              <a:rPr lang="ar-SA" sz="3200" dirty="0">
                <a:latin typeface="Calibri"/>
                <a:ea typeface="Calibri"/>
                <a:cs typeface="Simplified Arabic"/>
              </a:rPr>
              <a:t>. ومن أجل ضمان نجاح الخطة التشغيلية يجب عليك الالتزام ببعض المتطلبات الأساسية التي سوف نتحدث عنها </a:t>
            </a:r>
            <a:r>
              <a:rPr lang="ar-EG" sz="3200" dirty="0">
                <a:latin typeface="Calibri"/>
                <a:ea typeface="Calibri"/>
                <a:cs typeface="Simplified Arabic"/>
              </a:rPr>
              <a:t>على النحو التالي</a:t>
            </a:r>
            <a:r>
              <a:rPr lang="en-US" sz="3200" dirty="0">
                <a:latin typeface="Simplified Arabic"/>
                <a:ea typeface="Calibri"/>
              </a:rPr>
              <a:t>.</a:t>
            </a:r>
            <a:endParaRPr lang="en-US" sz="3200" dirty="0">
              <a:latin typeface="Calibri"/>
              <a:ea typeface="Calibri"/>
            </a:endParaRPr>
          </a:p>
          <a:p>
            <a:pPr marL="342900" lvl="0" indent="-342900" algn="just" rtl="1">
              <a:lnSpc>
                <a:spcPct val="150000"/>
              </a:lnSpc>
              <a:spcAft>
                <a:spcPts val="1000"/>
              </a:spcAft>
              <a:buFont typeface="Symbol"/>
              <a:buChar char=""/>
            </a:pPr>
            <a:r>
              <a:rPr lang="ar-SA" sz="3200" dirty="0">
                <a:latin typeface="Calibri"/>
                <a:ea typeface="Calibri"/>
                <a:cs typeface="Simplified Arabic"/>
              </a:rPr>
              <a:t>تحديد الأهداف بشكل واضح: يجب أن تحدد أهداف الخطة التشغيلية بشكل واضح ومحدد، حتى تستطيع تحديد الخطوات التي ستتخذها لتحقيق هذه الأهداف. يجب أن تكون الأهداف قابلة للقياس والتحقق منها بشكل دوري، وتحديد المؤشرات الرئيسية التي ستساعدك على تحقيق هذه الأهداف</a:t>
            </a:r>
            <a:r>
              <a:rPr lang="en-US" sz="3200" dirty="0">
                <a:latin typeface="Simplified Arabic"/>
                <a:ea typeface="Calibri"/>
              </a:rPr>
              <a:t>.</a:t>
            </a:r>
            <a:endParaRPr lang="en-US" sz="3200" dirty="0">
              <a:latin typeface="Calibri"/>
              <a:ea typeface="Calibri"/>
            </a:endParaRPr>
          </a:p>
        </p:txBody>
      </p:sp>
    </p:spTree>
    <p:extLst>
      <p:ext uri="{BB962C8B-B14F-4D97-AF65-F5344CB8AC3E}">
        <p14:creationId xmlns:p14="http://schemas.microsoft.com/office/powerpoint/2010/main" val="446427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85438" y="544210"/>
            <a:ext cx="12011966" cy="5900077"/>
          </a:xfrm>
          <a:prstGeom prst="rect">
            <a:avLst/>
          </a:prstGeom>
        </p:spPr>
        <p:txBody>
          <a:bodyPr wrap="square">
            <a:spAutoFit/>
          </a:bodyPr>
          <a:lstStyle/>
          <a:p>
            <a:pPr marL="342900" lvl="0" indent="-342900" algn="just" rtl="1">
              <a:lnSpc>
                <a:spcPct val="140000"/>
              </a:lnSpc>
              <a:buFont typeface="Symbol"/>
              <a:buChar char=""/>
            </a:pPr>
            <a:r>
              <a:rPr lang="ar-SA" sz="3400" dirty="0">
                <a:latin typeface="Calibri"/>
                <a:ea typeface="Calibri"/>
                <a:cs typeface="Simplified Arabic"/>
              </a:rPr>
              <a:t>تخطيط العمليات اليومية: يجب عليك تخطيط العمليات اليومية التي تساعدك على تحقيق الأهداف المحددة للخطة التشغيلية. يجب أن تحدد الخطوات التي يجب اتخاذها والأدوات والموارد اللازمة لتنفيذ هذه الخطوات. يجب أن تحدد المهام المسؤولة عن تنفيذ هذه الخطوات ومن يتحمل المسؤولية في حالة عدم تنفيذها بشكل صحيح</a:t>
            </a:r>
            <a:r>
              <a:rPr lang="en-US" sz="3400" dirty="0">
                <a:latin typeface="Simplified Arabic"/>
                <a:ea typeface="Calibri"/>
              </a:rPr>
              <a:t>.</a:t>
            </a:r>
            <a:endParaRPr lang="en-US" sz="3400" dirty="0">
              <a:latin typeface="Calibri"/>
              <a:ea typeface="Calibri"/>
            </a:endParaRPr>
          </a:p>
          <a:p>
            <a:pPr marL="342900" lvl="0" indent="-342900" algn="just" rtl="1">
              <a:lnSpc>
                <a:spcPct val="140000"/>
              </a:lnSpc>
              <a:buFont typeface="Symbol"/>
              <a:buChar char=""/>
            </a:pPr>
            <a:r>
              <a:rPr lang="ar-SA" sz="3400" dirty="0">
                <a:latin typeface="Calibri"/>
                <a:ea typeface="Calibri"/>
                <a:cs typeface="Simplified Arabic"/>
              </a:rPr>
              <a:t>توفير الموارد اللازمة: يجب عليك توفير الموارد اللازمة لتنفيذ الخطة التشغيلية بشكل صحيح. يجب تحديد الموارد المالية والبشرية والمواد اللازمة وتوفيرها بشكل كافي لتنفيذ الخطة التشغيلية. يجب أن تضمن توفير هذه الموارد بشكل صحيح لتحقيق الأهداف المحددة</a:t>
            </a:r>
            <a:r>
              <a:rPr lang="en-US" sz="3400" dirty="0">
                <a:latin typeface="Simplified Arabic"/>
                <a:ea typeface="Calibri"/>
              </a:rPr>
              <a:t>.</a:t>
            </a:r>
            <a:endParaRPr lang="en-US" sz="3400"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139498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85438" y="918078"/>
            <a:ext cx="12011966" cy="3951082"/>
          </a:xfrm>
          <a:prstGeom prst="rect">
            <a:avLst/>
          </a:prstGeom>
        </p:spPr>
        <p:txBody>
          <a:bodyPr wrap="square">
            <a:spAutoFit/>
          </a:bodyPr>
          <a:lstStyle/>
          <a:p>
            <a:pPr marL="342900" lvl="0" indent="-342900" algn="just" rtl="1">
              <a:lnSpc>
                <a:spcPct val="150000"/>
              </a:lnSpc>
              <a:spcAft>
                <a:spcPts val="1000"/>
              </a:spcAft>
              <a:buFont typeface="Symbol"/>
              <a:buChar char=""/>
            </a:pPr>
            <a:r>
              <a:rPr lang="ar-SA" sz="3400" dirty="0">
                <a:latin typeface="Calibri"/>
                <a:ea typeface="Calibri"/>
                <a:cs typeface="Simplified Arabic"/>
              </a:rPr>
              <a:t>قياس الأداء وتقييم النتائج: يجب عليك قياس الأداء وتقييم النتائج بشكل دوري لتحديد مدى تحقيق الأهداف المحددة في الخطة التشغيلية. يجب تحديد المؤشرات الرئيسية التي تساعدك على قياس الأداء وتحديد تلك التي تحتاج إلى تحسين. يجب أن يتم تقييم النتائج بشكل دوري لتحديد مدى تحقيق الأهداف المحددة وتحديد الخطوات التي يجب اتخاذها لتحسين الأداء</a:t>
            </a:r>
            <a:r>
              <a:rPr lang="en-US" sz="3400" dirty="0">
                <a:latin typeface="Simplified Arabic"/>
                <a:ea typeface="Calibri"/>
              </a:rPr>
              <a:t>.</a:t>
            </a:r>
            <a:endParaRPr lang="en-US" sz="3400"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2861540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graphicFrame>
        <p:nvGraphicFramePr>
          <p:cNvPr id="2" name="جدول 1"/>
          <p:cNvGraphicFramePr>
            <a:graphicFrameLocks noGrp="1"/>
          </p:cNvGraphicFramePr>
          <p:nvPr>
            <p:extLst>
              <p:ext uri="{D42A27DB-BD31-4B8C-83A1-F6EECF244321}">
                <p14:modId xmlns:p14="http://schemas.microsoft.com/office/powerpoint/2010/main" val="3753946184"/>
              </p:ext>
            </p:extLst>
          </p:nvPr>
        </p:nvGraphicFramePr>
        <p:xfrm>
          <a:off x="623392" y="1268760"/>
          <a:ext cx="11017224" cy="4577126"/>
        </p:xfrm>
        <a:graphic>
          <a:graphicData uri="http://schemas.openxmlformats.org/drawingml/2006/table">
            <a:tbl>
              <a:tblPr firstRow="1" bandRow="1">
                <a:tableStyleId>{21E4AEA4-8DFA-4A89-87EB-49C32662AFE0}</a:tableStyleId>
              </a:tblPr>
              <a:tblGrid>
                <a:gridCol w="5112568"/>
                <a:gridCol w="5904656"/>
              </a:tblGrid>
              <a:tr h="719901">
                <a:tc>
                  <a:txBody>
                    <a:bodyPr/>
                    <a:lstStyle/>
                    <a:p>
                      <a:pPr marL="0" marR="0" algn="ctr" rtl="1">
                        <a:lnSpc>
                          <a:spcPct val="115000"/>
                        </a:lnSpc>
                        <a:spcBef>
                          <a:spcPts val="0"/>
                        </a:spcBef>
                        <a:spcAft>
                          <a:spcPts val="1000"/>
                        </a:spcAft>
                      </a:pPr>
                      <a:r>
                        <a:rPr lang="ar-SA" sz="2400" dirty="0">
                          <a:effectLst/>
                        </a:rPr>
                        <a:t>الخطة الاستراتيجية</a:t>
                      </a:r>
                      <a:endParaRPr lang="en-US" sz="2400" dirty="0">
                        <a:effectLst/>
                        <a:latin typeface="Calibri"/>
                        <a:ea typeface="Calibri"/>
                        <a:cs typeface="Arial"/>
                      </a:endParaRPr>
                    </a:p>
                  </a:txBody>
                  <a:tcPr marL="0" marR="0" marT="0" marB="0" anchor="ctr"/>
                </a:tc>
                <a:tc>
                  <a:txBody>
                    <a:bodyPr/>
                    <a:lstStyle/>
                    <a:p>
                      <a:pPr marL="0" marR="0" algn="ctr" rtl="1">
                        <a:lnSpc>
                          <a:spcPct val="115000"/>
                        </a:lnSpc>
                        <a:spcBef>
                          <a:spcPts val="0"/>
                        </a:spcBef>
                        <a:spcAft>
                          <a:spcPts val="1000"/>
                        </a:spcAft>
                      </a:pPr>
                      <a:r>
                        <a:rPr lang="ar-SA" sz="2400" dirty="0">
                          <a:effectLst/>
                        </a:rPr>
                        <a:t>الخطة التشغيلية</a:t>
                      </a:r>
                      <a:endParaRPr lang="en-US" sz="2400" dirty="0">
                        <a:effectLst/>
                        <a:latin typeface="Calibri"/>
                        <a:ea typeface="Calibri"/>
                        <a:cs typeface="Arial"/>
                      </a:endParaRPr>
                    </a:p>
                  </a:txBody>
                  <a:tcPr marL="0" marR="0" marT="0" marB="0" anchor="ctr"/>
                </a:tc>
              </a:tr>
              <a:tr h="719901">
                <a:tc>
                  <a:txBody>
                    <a:bodyPr/>
                    <a:lstStyle/>
                    <a:p>
                      <a:pPr marL="0" marR="0" algn="ctr" rtl="1">
                        <a:lnSpc>
                          <a:spcPct val="115000"/>
                        </a:lnSpc>
                        <a:spcBef>
                          <a:spcPts val="0"/>
                        </a:spcBef>
                        <a:spcAft>
                          <a:spcPts val="1000"/>
                        </a:spcAft>
                      </a:pPr>
                      <a:r>
                        <a:rPr lang="ar-SA" sz="2400" dirty="0">
                          <a:effectLst/>
                        </a:rPr>
                        <a:t>طويلة المدى</a:t>
                      </a:r>
                      <a:endParaRPr lang="en-US" sz="2400" dirty="0">
                        <a:effectLst/>
                        <a:latin typeface="Calibri"/>
                        <a:ea typeface="Calibri"/>
                        <a:cs typeface="Arial"/>
                      </a:endParaRPr>
                    </a:p>
                  </a:txBody>
                  <a:tcPr marL="0" marR="0" marT="0" marB="0" anchor="ctr"/>
                </a:tc>
                <a:tc>
                  <a:txBody>
                    <a:bodyPr/>
                    <a:lstStyle/>
                    <a:p>
                      <a:pPr marL="0" marR="0" algn="ctr" rtl="1">
                        <a:lnSpc>
                          <a:spcPct val="115000"/>
                        </a:lnSpc>
                        <a:spcBef>
                          <a:spcPts val="0"/>
                        </a:spcBef>
                        <a:spcAft>
                          <a:spcPts val="1000"/>
                        </a:spcAft>
                      </a:pPr>
                      <a:r>
                        <a:rPr lang="ar-SA" sz="2400" dirty="0">
                          <a:effectLst/>
                        </a:rPr>
                        <a:t>قصيرة المدى</a:t>
                      </a:r>
                      <a:endParaRPr lang="en-US" sz="2400" dirty="0">
                        <a:effectLst/>
                        <a:latin typeface="Calibri"/>
                        <a:ea typeface="Calibri"/>
                        <a:cs typeface="Arial"/>
                      </a:endParaRPr>
                    </a:p>
                  </a:txBody>
                  <a:tcPr marL="0" marR="0" marT="0" marB="0" anchor="ctr"/>
                </a:tc>
              </a:tr>
              <a:tr h="719901">
                <a:tc>
                  <a:txBody>
                    <a:bodyPr/>
                    <a:lstStyle/>
                    <a:p>
                      <a:pPr marL="0" marR="0" algn="ctr" rtl="1">
                        <a:lnSpc>
                          <a:spcPct val="115000"/>
                        </a:lnSpc>
                        <a:spcBef>
                          <a:spcPts val="0"/>
                        </a:spcBef>
                        <a:spcAft>
                          <a:spcPts val="1000"/>
                        </a:spcAft>
                      </a:pPr>
                      <a:r>
                        <a:rPr lang="ar-SA" sz="2400">
                          <a:effectLst/>
                        </a:rPr>
                        <a:t>تحدد الرؤية والأهداف الرئيسية</a:t>
                      </a:r>
                      <a:endParaRPr lang="en-US" sz="2400">
                        <a:effectLst/>
                        <a:latin typeface="Calibri"/>
                        <a:ea typeface="Calibri"/>
                        <a:cs typeface="Arial"/>
                      </a:endParaRPr>
                    </a:p>
                  </a:txBody>
                  <a:tcPr marL="0" marR="0" marT="0" marB="0" anchor="ctr"/>
                </a:tc>
                <a:tc>
                  <a:txBody>
                    <a:bodyPr/>
                    <a:lstStyle/>
                    <a:p>
                      <a:pPr marL="0" marR="0" algn="ctr" rtl="1">
                        <a:lnSpc>
                          <a:spcPct val="115000"/>
                        </a:lnSpc>
                        <a:spcBef>
                          <a:spcPts val="0"/>
                        </a:spcBef>
                        <a:spcAft>
                          <a:spcPts val="1000"/>
                        </a:spcAft>
                      </a:pPr>
                      <a:r>
                        <a:rPr lang="ar-SA" sz="2400" dirty="0">
                          <a:effectLst/>
                        </a:rPr>
                        <a:t>تحدد الخطوات الدقيقة لتحقيق الأهداف</a:t>
                      </a:r>
                      <a:endParaRPr lang="en-US" sz="2400" dirty="0">
                        <a:effectLst/>
                        <a:latin typeface="Calibri"/>
                        <a:ea typeface="Calibri"/>
                        <a:cs typeface="Arial"/>
                      </a:endParaRPr>
                    </a:p>
                  </a:txBody>
                  <a:tcPr marL="0" marR="0" marT="0" marB="0" anchor="ctr"/>
                </a:tc>
              </a:tr>
              <a:tr h="719901">
                <a:tc>
                  <a:txBody>
                    <a:bodyPr/>
                    <a:lstStyle/>
                    <a:p>
                      <a:pPr marL="0" marR="0" algn="ctr" rtl="1">
                        <a:lnSpc>
                          <a:spcPct val="115000"/>
                        </a:lnSpc>
                        <a:spcBef>
                          <a:spcPts val="0"/>
                        </a:spcBef>
                        <a:spcAft>
                          <a:spcPts val="1000"/>
                        </a:spcAft>
                      </a:pPr>
                      <a:r>
                        <a:rPr lang="ar-SA" sz="2400">
                          <a:effectLst/>
                        </a:rPr>
                        <a:t>تركز على المستقبل</a:t>
                      </a:r>
                      <a:endParaRPr lang="en-US" sz="2400">
                        <a:effectLst/>
                        <a:latin typeface="Calibri"/>
                        <a:ea typeface="Calibri"/>
                        <a:cs typeface="Arial"/>
                      </a:endParaRPr>
                    </a:p>
                  </a:txBody>
                  <a:tcPr marL="0" marR="0" marT="0" marB="0" anchor="ctr"/>
                </a:tc>
                <a:tc>
                  <a:txBody>
                    <a:bodyPr/>
                    <a:lstStyle/>
                    <a:p>
                      <a:pPr marL="0" marR="0" algn="ctr" rtl="1">
                        <a:lnSpc>
                          <a:spcPct val="115000"/>
                        </a:lnSpc>
                        <a:spcBef>
                          <a:spcPts val="0"/>
                        </a:spcBef>
                        <a:spcAft>
                          <a:spcPts val="1000"/>
                        </a:spcAft>
                      </a:pPr>
                      <a:r>
                        <a:rPr lang="ar-SA" sz="2400" dirty="0">
                          <a:effectLst/>
                        </a:rPr>
                        <a:t>تركز على الحاجة الفورية</a:t>
                      </a:r>
                      <a:endParaRPr lang="en-US" sz="2400" dirty="0">
                        <a:effectLst/>
                        <a:latin typeface="Calibri"/>
                        <a:ea typeface="Calibri"/>
                        <a:cs typeface="Arial"/>
                      </a:endParaRPr>
                    </a:p>
                  </a:txBody>
                  <a:tcPr marL="0" marR="0" marT="0" marB="0" anchor="ctr"/>
                </a:tc>
              </a:tr>
              <a:tr h="1697522">
                <a:tc>
                  <a:txBody>
                    <a:bodyPr/>
                    <a:lstStyle/>
                    <a:p>
                      <a:pPr marL="0" marR="0" algn="ctr" rtl="1">
                        <a:lnSpc>
                          <a:spcPct val="115000"/>
                        </a:lnSpc>
                        <a:spcBef>
                          <a:spcPts val="0"/>
                        </a:spcBef>
                        <a:spcAft>
                          <a:spcPts val="1000"/>
                        </a:spcAft>
                      </a:pPr>
                      <a:r>
                        <a:rPr lang="ar-SA" sz="2400" dirty="0">
                          <a:effectLst/>
                        </a:rPr>
                        <a:t>تشمل التخطيط الاستراتيجي للموارد البشرية والتسويق والمالية والإنتاج والتوزيع والجودة</a:t>
                      </a:r>
                      <a:endParaRPr lang="en-US" sz="2400" dirty="0">
                        <a:effectLst/>
                        <a:latin typeface="Calibri"/>
                        <a:ea typeface="Calibri"/>
                        <a:cs typeface="Arial"/>
                      </a:endParaRPr>
                    </a:p>
                  </a:txBody>
                  <a:tcPr marL="0" marR="0" marT="0" marB="0" anchor="ctr"/>
                </a:tc>
                <a:tc>
                  <a:txBody>
                    <a:bodyPr/>
                    <a:lstStyle/>
                    <a:p>
                      <a:pPr marL="0" marR="0" algn="ctr" rtl="1">
                        <a:lnSpc>
                          <a:spcPct val="115000"/>
                        </a:lnSpc>
                        <a:spcBef>
                          <a:spcPts val="0"/>
                        </a:spcBef>
                        <a:spcAft>
                          <a:spcPts val="1000"/>
                        </a:spcAft>
                      </a:pPr>
                      <a:r>
                        <a:rPr lang="ar-SA" sz="2400" dirty="0">
                          <a:effectLst/>
                        </a:rPr>
                        <a:t>تشمل تخطيط الإنتاج والتخطيط للمشتريات وتخطيط العمليات</a:t>
                      </a:r>
                      <a:endParaRPr lang="en-US" sz="2400" dirty="0">
                        <a:effectLst/>
                      </a:endParaRPr>
                    </a:p>
                    <a:p>
                      <a:pPr marL="0" marR="0" algn="ctr" rtl="1">
                        <a:lnSpc>
                          <a:spcPct val="115000"/>
                        </a:lnSpc>
                        <a:spcBef>
                          <a:spcPts val="0"/>
                        </a:spcBef>
                        <a:spcAft>
                          <a:spcPts val="1000"/>
                        </a:spcAft>
                      </a:pPr>
                      <a:r>
                        <a:rPr lang="ar-SA" sz="2400" dirty="0">
                          <a:effectLst/>
                        </a:rPr>
                        <a:t>وتخطيط الموارد البشرية</a:t>
                      </a:r>
                      <a:endParaRPr lang="en-US" sz="2400" dirty="0">
                        <a:effectLst/>
                        <a:latin typeface="Calibri"/>
                        <a:ea typeface="Calibri"/>
                        <a:cs typeface="Arial"/>
                      </a:endParaRPr>
                    </a:p>
                  </a:txBody>
                  <a:tcPr marL="0" marR="0" marT="0" marB="0" anchor="ctr"/>
                </a:tc>
              </a:tr>
            </a:tbl>
          </a:graphicData>
        </a:graphic>
      </p:graphicFrame>
    </p:spTree>
    <p:extLst>
      <p:ext uri="{BB962C8B-B14F-4D97-AF65-F5344CB8AC3E}">
        <p14:creationId xmlns:p14="http://schemas.microsoft.com/office/powerpoint/2010/main" val="1211141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2706" y="518700"/>
            <a:ext cx="12011966" cy="4975721"/>
          </a:xfrm>
          <a:prstGeom prst="rect">
            <a:avLst/>
          </a:prstGeom>
        </p:spPr>
        <p:txBody>
          <a:bodyPr wrap="square">
            <a:spAutoFit/>
          </a:bodyPr>
          <a:lstStyle/>
          <a:p>
            <a:pPr algn="just" rtl="1">
              <a:lnSpc>
                <a:spcPct val="150000"/>
              </a:lnSpc>
              <a:spcAft>
                <a:spcPts val="1000"/>
              </a:spcAft>
            </a:pPr>
            <a:r>
              <a:rPr lang="ar-SA" sz="3600" b="1" dirty="0" smtClean="0">
                <a:solidFill>
                  <a:srgbClr val="3B5998"/>
                </a:solidFill>
                <a:latin typeface="Calibri"/>
                <a:ea typeface="Calibri"/>
                <a:cs typeface="Simplified Arabic"/>
              </a:rPr>
              <a:t>إعداد </a:t>
            </a:r>
            <a:r>
              <a:rPr lang="ar-SA" sz="3600" b="1" dirty="0">
                <a:solidFill>
                  <a:srgbClr val="3B5998"/>
                </a:solidFill>
                <a:latin typeface="Calibri"/>
                <a:ea typeface="Calibri"/>
                <a:cs typeface="Simplified Arabic"/>
              </a:rPr>
              <a:t>الخطة التشغيلية خطوة بخطوة</a:t>
            </a:r>
            <a:endParaRPr lang="en-US" sz="2800" dirty="0">
              <a:latin typeface="Calibri"/>
              <a:ea typeface="Calibri"/>
            </a:endParaRPr>
          </a:p>
          <a:p>
            <a:pPr marL="342900" lvl="0" indent="-342900" algn="just" rtl="1">
              <a:lnSpc>
                <a:spcPct val="150000"/>
              </a:lnSpc>
              <a:buFont typeface="Symbol"/>
              <a:buChar char=""/>
            </a:pPr>
            <a:r>
              <a:rPr lang="ar-SA" sz="3400" dirty="0">
                <a:latin typeface="Calibri"/>
                <a:ea typeface="Calibri"/>
                <a:cs typeface="Simplified Arabic"/>
              </a:rPr>
              <a:t>الخطوة 1. إنشاء الصفحة الأولى: أحد أهم الأمور التي يجب مراعاتها عند كتابة خطة تشغيلية هو إنشاء صفحة أولى لتلك الخطة، لأنها تتضمن جميع المعلومات الهامة المتعلقة بالخطة</a:t>
            </a:r>
            <a:r>
              <a:rPr lang="ar-SA" sz="3400" dirty="0" smtClean="0">
                <a:latin typeface="Calibri"/>
                <a:ea typeface="Calibri"/>
                <a:cs typeface="Simplified Arabic"/>
              </a:rPr>
              <a:t>. كما تقدم هذه الصفحة جميع </a:t>
            </a:r>
            <a:r>
              <a:rPr lang="ar-SA" sz="3400" dirty="0">
                <a:latin typeface="Calibri"/>
                <a:ea typeface="Calibri"/>
                <a:cs typeface="Simplified Arabic"/>
              </a:rPr>
              <a:t>المعلومات اللازمة لتوضيح محتوى الوثيقة، مثل عنوان الوثيقة، والاسم المُسجّل، والأشخاص المُعيّنين، وحتى اسم الشخص المسؤول عن إنشاء هذه الوثيقة.</a:t>
            </a:r>
            <a:endParaRPr lang="en-US" sz="3400" dirty="0">
              <a:latin typeface="Calibri"/>
              <a:ea typeface="Calibri"/>
            </a:endParaRPr>
          </a:p>
        </p:txBody>
      </p:sp>
      <p:sp>
        <p:nvSpPr>
          <p:cNvPr id="11"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2129298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2706" y="518700"/>
            <a:ext cx="12011966" cy="5167568"/>
          </a:xfrm>
          <a:prstGeom prst="rect">
            <a:avLst/>
          </a:prstGeom>
        </p:spPr>
        <p:txBody>
          <a:bodyPr wrap="square">
            <a:spAutoFit/>
          </a:bodyPr>
          <a:lstStyle/>
          <a:p>
            <a:pPr marL="342900" lvl="0" indent="-342900" algn="just" rtl="1">
              <a:lnSpc>
                <a:spcPct val="140000"/>
              </a:lnSpc>
              <a:buFont typeface="Symbol"/>
              <a:buChar char=""/>
            </a:pPr>
            <a:r>
              <a:rPr lang="ar-SA" sz="3400" dirty="0">
                <a:latin typeface="Calibri"/>
                <a:ea typeface="Calibri"/>
                <a:cs typeface="Simplified Arabic"/>
              </a:rPr>
              <a:t>الخطوة 2. كتابة مُلخّص تنفيذي: المُلخّص التنفيذي هو فقرة نصيّة قصيرة تُلخص النقاط الأساسية لتقريرك بأكمله. احرص على فهم القارئ لخلاصة مشروع بحثك الرئيسية دون الحاجة لقراءة التقرير بأكمله. </a:t>
            </a:r>
            <a:r>
              <a:rPr lang="ar-EG" sz="3400" dirty="0">
                <a:latin typeface="Calibri"/>
                <a:ea typeface="Calibri"/>
                <a:cs typeface="Simplified Arabic"/>
              </a:rPr>
              <a:t>ويجب أن يحتوي ال</a:t>
            </a:r>
            <a:r>
              <a:rPr lang="ar-SA" sz="3400" dirty="0">
                <a:latin typeface="Calibri"/>
                <a:ea typeface="Calibri"/>
                <a:cs typeface="Simplified Arabic"/>
              </a:rPr>
              <a:t>مُلخص </a:t>
            </a:r>
            <a:r>
              <a:rPr lang="ar-EG" sz="3400" dirty="0">
                <a:latin typeface="Calibri"/>
                <a:ea typeface="Calibri"/>
                <a:cs typeface="Simplified Arabic"/>
              </a:rPr>
              <a:t>ال</a:t>
            </a:r>
            <a:r>
              <a:rPr lang="ar-SA" sz="3400" dirty="0">
                <a:latin typeface="Calibri"/>
                <a:ea typeface="Calibri"/>
                <a:cs typeface="Simplified Arabic"/>
              </a:rPr>
              <a:t>تنفيذي</a:t>
            </a:r>
            <a:r>
              <a:rPr lang="ar-EG" sz="3400" dirty="0">
                <a:latin typeface="Calibri"/>
                <a:ea typeface="Calibri"/>
                <a:cs typeface="Simplified Arabic"/>
              </a:rPr>
              <a:t> على</a:t>
            </a:r>
            <a:r>
              <a:rPr lang="ar-SA" sz="3400" dirty="0">
                <a:latin typeface="Calibri"/>
                <a:ea typeface="Calibri"/>
                <a:cs typeface="Simplified Arabic"/>
              </a:rPr>
              <a:t>:</a:t>
            </a:r>
            <a:endParaRPr lang="en-US" sz="3400" dirty="0">
              <a:latin typeface="Calibri"/>
              <a:ea typeface="Calibri"/>
            </a:endParaRPr>
          </a:p>
          <a:p>
            <a:pPr marL="342900" lvl="0" indent="-342900" algn="just" rtl="1">
              <a:lnSpc>
                <a:spcPct val="140000"/>
              </a:lnSpc>
              <a:buFont typeface="Wingdings"/>
              <a:buChar char=""/>
            </a:pPr>
            <a:r>
              <a:rPr lang="ar-EG" sz="3400" dirty="0">
                <a:latin typeface="Calibri"/>
                <a:ea typeface="Calibri"/>
                <a:cs typeface="Simplified Arabic"/>
              </a:rPr>
              <a:t>اهداف واسباب الخطة</a:t>
            </a:r>
            <a:r>
              <a:rPr lang="ar-SA" sz="3400" dirty="0">
                <a:latin typeface="Calibri"/>
                <a:ea typeface="Calibri"/>
                <a:cs typeface="Simplified Arabic"/>
              </a:rPr>
              <a:t>.</a:t>
            </a:r>
            <a:endParaRPr lang="en-US" sz="3400" dirty="0">
              <a:latin typeface="Calibri"/>
              <a:ea typeface="Calibri"/>
            </a:endParaRPr>
          </a:p>
          <a:p>
            <a:pPr marL="342900" lvl="0" indent="-342900" algn="just" rtl="1">
              <a:lnSpc>
                <a:spcPct val="140000"/>
              </a:lnSpc>
              <a:buFont typeface="Wingdings"/>
              <a:buChar char=""/>
            </a:pPr>
            <a:r>
              <a:rPr lang="ar-SA" sz="3400" dirty="0">
                <a:latin typeface="Calibri"/>
                <a:ea typeface="Calibri"/>
                <a:cs typeface="Simplified Arabic"/>
              </a:rPr>
              <a:t>أهم المعلومات</a:t>
            </a:r>
            <a:r>
              <a:rPr lang="ar-EG" sz="3400" dirty="0">
                <a:latin typeface="Calibri"/>
                <a:ea typeface="Calibri"/>
                <a:cs typeface="Simplified Arabic"/>
              </a:rPr>
              <a:t> والبيانات اللازمة</a:t>
            </a:r>
            <a:r>
              <a:rPr lang="ar-SA" sz="3400" dirty="0">
                <a:latin typeface="Calibri"/>
                <a:ea typeface="Calibri"/>
                <a:cs typeface="Simplified Arabic"/>
              </a:rPr>
              <a:t>.</a:t>
            </a:r>
            <a:endParaRPr lang="en-US" sz="3400" dirty="0">
              <a:latin typeface="Calibri"/>
              <a:ea typeface="Calibri"/>
            </a:endParaRPr>
          </a:p>
          <a:p>
            <a:pPr marL="342900" lvl="0" indent="-342900" algn="just" rtl="1">
              <a:lnSpc>
                <a:spcPct val="140000"/>
              </a:lnSpc>
              <a:buFont typeface="Wingdings"/>
              <a:buChar char=""/>
            </a:pPr>
            <a:r>
              <a:rPr lang="ar-EG" sz="3400" dirty="0">
                <a:latin typeface="Calibri"/>
                <a:ea typeface="Calibri"/>
                <a:cs typeface="Simplified Arabic"/>
              </a:rPr>
              <a:t>ملخص عن الاجراءات المتبعة لتنفيذ الخطة</a:t>
            </a:r>
            <a:r>
              <a:rPr lang="ar-SA" sz="3400" dirty="0">
                <a:latin typeface="Calibri"/>
                <a:ea typeface="Calibri"/>
                <a:cs typeface="Simplified Arabic"/>
              </a:rPr>
              <a:t>."</a:t>
            </a:r>
            <a:endParaRPr lang="en-US" sz="3400" dirty="0">
              <a:latin typeface="Calibri"/>
              <a:ea typeface="Calibri"/>
            </a:endParaRPr>
          </a:p>
          <a:p>
            <a:pPr marL="342900" lvl="0" indent="-342900" algn="just" rtl="1">
              <a:lnSpc>
                <a:spcPct val="140000"/>
              </a:lnSpc>
              <a:buFont typeface="Wingdings"/>
              <a:buChar char=""/>
            </a:pPr>
            <a:r>
              <a:rPr lang="ar-EG" sz="3400" dirty="0">
                <a:latin typeface="Calibri"/>
                <a:ea typeface="Calibri"/>
                <a:cs typeface="Simplified Arabic"/>
              </a:rPr>
              <a:t>قائمة </a:t>
            </a:r>
            <a:r>
              <a:rPr lang="ar-EG" sz="3400" dirty="0" err="1">
                <a:latin typeface="Calibri"/>
                <a:ea typeface="Calibri"/>
                <a:cs typeface="Simplified Arabic"/>
              </a:rPr>
              <a:t>باهداف</a:t>
            </a:r>
            <a:r>
              <a:rPr lang="ar-EG" sz="3400" dirty="0">
                <a:latin typeface="Calibri"/>
                <a:ea typeface="Calibri"/>
                <a:cs typeface="Simplified Arabic"/>
              </a:rPr>
              <a:t> والنتائج المتوقعة من الخطة</a:t>
            </a:r>
            <a:r>
              <a:rPr lang="ar-SA" sz="3400" dirty="0">
                <a:latin typeface="Calibri"/>
                <a:ea typeface="Calibri"/>
                <a:cs typeface="Simplified Arabic"/>
              </a:rPr>
              <a:t>. </a:t>
            </a:r>
            <a:r>
              <a:rPr lang="ar-SA" sz="3400" dirty="0">
                <a:latin typeface="Calibri"/>
                <a:ea typeface="Calibri"/>
                <a:cs typeface="Simplified Arabic"/>
              </a:rPr>
              <a:t> </a:t>
            </a:r>
            <a:endParaRPr lang="en-US" sz="3400" dirty="0">
              <a:latin typeface="Calibri"/>
              <a:ea typeface="Calibri"/>
            </a:endParaRPr>
          </a:p>
        </p:txBody>
      </p:sp>
    </p:spTree>
    <p:extLst>
      <p:ext uri="{BB962C8B-B14F-4D97-AF65-F5344CB8AC3E}">
        <p14:creationId xmlns:p14="http://schemas.microsoft.com/office/powerpoint/2010/main" val="209466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2706" y="518700"/>
            <a:ext cx="12011966" cy="4735912"/>
          </a:xfrm>
          <a:prstGeom prst="rect">
            <a:avLst/>
          </a:prstGeom>
        </p:spPr>
        <p:txBody>
          <a:bodyPr wrap="square">
            <a:spAutoFit/>
          </a:bodyPr>
          <a:lstStyle/>
          <a:p>
            <a:pPr marL="342900" lvl="0" indent="-342900" algn="just" rtl="1">
              <a:lnSpc>
                <a:spcPct val="150000"/>
              </a:lnSpc>
              <a:spcAft>
                <a:spcPts val="1000"/>
              </a:spcAft>
              <a:buFont typeface="Symbol"/>
              <a:buChar char=""/>
            </a:pPr>
            <a:r>
              <a:rPr lang="ar-SA" sz="3400" dirty="0">
                <a:latin typeface="Calibri"/>
                <a:ea typeface="Calibri"/>
                <a:cs typeface="Simplified Arabic"/>
              </a:rPr>
              <a:t>الخطوة 3. تحديد المهمة والأهداف: إن تحديد مهمة مؤسستك وأهداف </a:t>
            </a:r>
            <a:r>
              <a:rPr lang="ar-EG" sz="3400" dirty="0">
                <a:latin typeface="Calibri"/>
                <a:ea typeface="Calibri"/>
                <a:cs typeface="Simplified Arabic"/>
              </a:rPr>
              <a:t>مدرستك</a:t>
            </a:r>
            <a:r>
              <a:rPr lang="ar-SA" sz="3400" dirty="0">
                <a:latin typeface="Calibri"/>
                <a:ea typeface="Calibri"/>
                <a:cs typeface="Simplified Arabic"/>
              </a:rPr>
              <a:t> وغاياتها هي خطوات أساسية في تطوير خطة استراتيجية. فإن لم تكن تعلم إلى أين تتجه سيكون من الصعب ضمان سيرك في الاتجاه الصحيح. ومع ذلك، فإن تحديد أهداف وغايات </a:t>
            </a:r>
            <a:r>
              <a:rPr lang="ar-EG" sz="3400" dirty="0">
                <a:latin typeface="Calibri"/>
                <a:ea typeface="Calibri"/>
                <a:cs typeface="Simplified Arabic"/>
              </a:rPr>
              <a:t>المؤسسة</a:t>
            </a:r>
            <a:r>
              <a:rPr lang="ar-SA" sz="3400" dirty="0">
                <a:latin typeface="Calibri"/>
                <a:ea typeface="Calibri"/>
                <a:cs typeface="Simplified Arabic"/>
              </a:rPr>
              <a:t> ليس دائماً بهذه السهولة. عليك التفكير في الغاية من </a:t>
            </a:r>
            <a:r>
              <a:rPr lang="ar-EG" sz="3400" dirty="0">
                <a:latin typeface="Calibri"/>
                <a:ea typeface="Calibri"/>
                <a:cs typeface="Simplified Arabic"/>
              </a:rPr>
              <a:t>المؤسسة </a:t>
            </a:r>
            <a:r>
              <a:rPr lang="ar-SA" sz="3400" dirty="0">
                <a:latin typeface="Calibri"/>
                <a:ea typeface="Calibri"/>
                <a:cs typeface="Simplified Arabic"/>
              </a:rPr>
              <a:t> والسبب في عمل الأشخاص في هذا المكان، بالإضافة إلى السبب الذي يجعل </a:t>
            </a:r>
            <a:r>
              <a:rPr lang="ar-EG" sz="3400" dirty="0">
                <a:latin typeface="Calibri"/>
                <a:ea typeface="Calibri"/>
                <a:cs typeface="Simplified Arabic"/>
              </a:rPr>
              <a:t>المخرجات قوية ومحققة </a:t>
            </a:r>
            <a:r>
              <a:rPr lang="ar-EG" sz="3400" dirty="0" err="1">
                <a:latin typeface="Calibri"/>
                <a:ea typeface="Calibri"/>
                <a:cs typeface="Simplified Arabic"/>
              </a:rPr>
              <a:t>للاهداف</a:t>
            </a:r>
            <a:r>
              <a:rPr lang="ar-EG" sz="3400" dirty="0">
                <a:latin typeface="Calibri"/>
                <a:ea typeface="Calibri"/>
                <a:cs typeface="Simplified Arabic"/>
              </a:rPr>
              <a:t>.</a:t>
            </a:r>
            <a:endParaRPr lang="en-US" sz="3400" dirty="0">
              <a:latin typeface="Calibri"/>
              <a:ea typeface="Calibri"/>
            </a:endParaRPr>
          </a:p>
        </p:txBody>
      </p:sp>
      <p:sp>
        <p:nvSpPr>
          <p:cNvPr id="11"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3994940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2706" y="980728"/>
            <a:ext cx="12011966" cy="5842625"/>
          </a:xfrm>
          <a:prstGeom prst="rect">
            <a:avLst/>
          </a:prstGeom>
        </p:spPr>
        <p:txBody>
          <a:bodyPr wrap="square">
            <a:spAutoFit/>
          </a:bodyPr>
          <a:lstStyle/>
          <a:p>
            <a:pPr marL="342900" lvl="0" indent="-342900" algn="just" rtl="1">
              <a:lnSpc>
                <a:spcPct val="150000"/>
              </a:lnSpc>
              <a:spcAft>
                <a:spcPts val="1000"/>
              </a:spcAft>
              <a:buFont typeface="Symbol"/>
              <a:buChar char=""/>
            </a:pPr>
            <a:r>
              <a:rPr lang="ar-EG" sz="3400" dirty="0">
                <a:latin typeface="Calibri"/>
                <a:ea typeface="Calibri"/>
                <a:cs typeface="Simplified Arabic"/>
              </a:rPr>
              <a:t>الاجابة على بعض الاستفسارات</a:t>
            </a:r>
            <a:r>
              <a:rPr lang="ar-SA" sz="3400" dirty="0">
                <a:latin typeface="Calibri"/>
                <a:ea typeface="Calibri"/>
                <a:cs typeface="Simplified Arabic"/>
              </a:rPr>
              <a:t> مثل "ماذا تفعل </a:t>
            </a:r>
            <a:r>
              <a:rPr lang="ar-EG" sz="3400" dirty="0">
                <a:latin typeface="Calibri"/>
                <a:ea typeface="Calibri"/>
                <a:cs typeface="Simplified Arabic"/>
              </a:rPr>
              <a:t>المدرسة</a:t>
            </a:r>
            <a:r>
              <a:rPr lang="ar-SA" sz="3400" dirty="0">
                <a:latin typeface="Calibri"/>
                <a:ea typeface="Calibri"/>
                <a:cs typeface="Simplified Arabic"/>
              </a:rPr>
              <a:t>؟"، و"لماذا نحن موجودون</a:t>
            </a:r>
            <a:r>
              <a:rPr lang="ar-EG" sz="3400" dirty="0">
                <a:latin typeface="Calibri"/>
                <a:ea typeface="Calibri"/>
                <a:cs typeface="Simplified Arabic"/>
              </a:rPr>
              <a:t> بها</a:t>
            </a:r>
            <a:r>
              <a:rPr lang="ar-SA" sz="3400" dirty="0">
                <a:latin typeface="Calibri"/>
                <a:ea typeface="Calibri"/>
                <a:cs typeface="Simplified Arabic"/>
              </a:rPr>
              <a:t>؟"، و"كيف نميّز أنفسنا عن منافسينا؟"، ومن </a:t>
            </a:r>
            <a:r>
              <a:rPr lang="ar-EG" sz="3400" dirty="0">
                <a:latin typeface="Calibri"/>
                <a:ea typeface="Calibri"/>
                <a:cs typeface="Simplified Arabic"/>
              </a:rPr>
              <a:t>المستفيد من المخرجات </a:t>
            </a:r>
            <a:r>
              <a:rPr lang="ar-SA" sz="3400" dirty="0">
                <a:latin typeface="Calibri"/>
                <a:ea typeface="Calibri"/>
                <a:cs typeface="Simplified Arabic"/>
              </a:rPr>
              <a:t>وخدماتنا؟"، و"أين موقعنا المناسب </a:t>
            </a:r>
            <a:r>
              <a:rPr lang="ar-EG" sz="3400" dirty="0">
                <a:latin typeface="Calibri"/>
                <a:ea typeface="Calibri"/>
                <a:cs typeface="Simplified Arabic"/>
              </a:rPr>
              <a:t>في </a:t>
            </a:r>
            <a:r>
              <a:rPr lang="ar-EG" sz="3400" dirty="0" smtClean="0">
                <a:latin typeface="Calibri"/>
                <a:ea typeface="Calibri"/>
                <a:cs typeface="Simplified Arabic"/>
              </a:rPr>
              <a:t>العملية </a:t>
            </a:r>
            <a:r>
              <a:rPr lang="ar-EG" sz="3400" dirty="0">
                <a:latin typeface="Calibri"/>
                <a:ea typeface="Calibri"/>
                <a:cs typeface="Simplified Arabic"/>
              </a:rPr>
              <a:t>التعليمية على مستوي المنطقة</a:t>
            </a:r>
            <a:r>
              <a:rPr lang="ar-SA" sz="3400" dirty="0">
                <a:latin typeface="Calibri"/>
                <a:ea typeface="Calibri"/>
                <a:cs typeface="Simplified Arabic"/>
              </a:rPr>
              <a:t>؟"، </a:t>
            </a:r>
            <a:r>
              <a:rPr lang="ar-EG" sz="3400" dirty="0" smtClean="0">
                <a:latin typeface="Calibri"/>
                <a:ea typeface="Calibri"/>
                <a:cs typeface="Simplified Arabic"/>
              </a:rPr>
              <a:t>فالإجابة </a:t>
            </a:r>
            <a:r>
              <a:rPr lang="ar-EG" sz="3400" dirty="0">
                <a:latin typeface="Calibri"/>
                <a:ea typeface="Calibri"/>
                <a:cs typeface="Simplified Arabic"/>
              </a:rPr>
              <a:t>على </a:t>
            </a:r>
            <a:r>
              <a:rPr lang="ar-SA" sz="3400" dirty="0">
                <a:latin typeface="Calibri"/>
                <a:ea typeface="Calibri"/>
                <a:cs typeface="Simplified Arabic"/>
              </a:rPr>
              <a:t>هذه الأسئلة سوف تساعدك في تحديد مهمتك وأهدافك</a:t>
            </a:r>
            <a:r>
              <a:rPr lang="ar-EG" sz="3400" dirty="0">
                <a:latin typeface="Calibri"/>
                <a:ea typeface="Calibri"/>
                <a:cs typeface="Simplified Arabic"/>
              </a:rPr>
              <a:t> وخطوات عملك</a:t>
            </a:r>
            <a:r>
              <a:rPr lang="ar-SA" sz="3400" dirty="0">
                <a:latin typeface="Calibri"/>
                <a:ea typeface="Calibri"/>
                <a:cs typeface="Simplified Arabic"/>
              </a:rPr>
              <a:t>.</a:t>
            </a:r>
            <a:endParaRPr lang="ar-EG" sz="3400" dirty="0">
              <a:latin typeface="Calibri"/>
              <a:ea typeface="Calibri"/>
              <a:cs typeface="Simplified Arabic"/>
            </a:endParaRPr>
          </a:p>
          <a:p>
            <a:pPr marL="342900" lvl="0" indent="-342900" algn="just" rtl="1">
              <a:lnSpc>
                <a:spcPct val="150000"/>
              </a:lnSpc>
              <a:spcAft>
                <a:spcPts val="1000"/>
              </a:spcAft>
              <a:buFont typeface="Symbol"/>
              <a:buChar char=""/>
            </a:pPr>
            <a:r>
              <a:rPr lang="ar-EG" sz="3400" dirty="0">
                <a:latin typeface="Calibri"/>
                <a:ea typeface="Calibri"/>
                <a:cs typeface="Simplified Arabic"/>
              </a:rPr>
              <a:t>إذن من نحن – لماذا نحن هنا – كيف ننافس- متي نحقق الاهداف – اين نحن من بين المنافسين.</a:t>
            </a:r>
            <a:endParaRPr lang="ar-SA" sz="3400" dirty="0">
              <a:latin typeface="Calibri"/>
              <a:ea typeface="Calibri"/>
              <a:cs typeface="Simplified Arabic"/>
            </a:endParaRPr>
          </a:p>
          <a:p>
            <a:pPr marL="342900" lvl="0" indent="-342900" algn="just" rtl="1">
              <a:lnSpc>
                <a:spcPct val="150000"/>
              </a:lnSpc>
              <a:spcAft>
                <a:spcPts val="1000"/>
              </a:spcAft>
              <a:buFont typeface="Symbol"/>
              <a:buChar char=""/>
            </a:pPr>
            <a:endParaRPr lang="en-US" sz="3400" dirty="0">
              <a:latin typeface="Calibri"/>
              <a:ea typeface="Calibri"/>
            </a:endParaRPr>
          </a:p>
        </p:txBody>
      </p:sp>
      <p:sp>
        <p:nvSpPr>
          <p:cNvPr id="11"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1967675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2706" y="692696"/>
            <a:ext cx="12011966" cy="5520742"/>
          </a:xfrm>
          <a:prstGeom prst="rect">
            <a:avLst/>
          </a:prstGeom>
        </p:spPr>
        <p:txBody>
          <a:bodyPr wrap="square">
            <a:spAutoFit/>
          </a:bodyPr>
          <a:lstStyle/>
          <a:p>
            <a:pPr marL="342900" lvl="0" indent="-342900" algn="just" rtl="1">
              <a:lnSpc>
                <a:spcPct val="150000"/>
              </a:lnSpc>
              <a:spcAft>
                <a:spcPts val="1000"/>
              </a:spcAft>
              <a:buFont typeface="Symbol"/>
              <a:buChar char=""/>
            </a:pPr>
            <a:r>
              <a:rPr lang="ar-SA" sz="3400" dirty="0">
                <a:latin typeface="Calibri"/>
                <a:ea typeface="Calibri"/>
                <a:cs typeface="Simplified Arabic"/>
              </a:rPr>
              <a:t>الخطوة 4. توفير مؤشرات أداء رئيسية: في هذه الخطوة، ستقوم بتقديم دليلاً على أهميّة خطتك التشغيلية وذلك عبر تضمين مؤشرات أداء رئيسية . إنها الأرقام التي تُبيّن مدى نجاح جهودك التسويقيّة واقترابها من تحقيق الأهداف التي وضعتها في خطتك الاستراتيجيّة. ستستخدم بيانات تقوم بجمعها على المدى الطويل لتُثبت أن خطتك فعّالة وناجحة. مثلاً قد تقول، "</a:t>
            </a:r>
            <a:r>
              <a:rPr lang="ar-EG" sz="3400" dirty="0">
                <a:latin typeface="Calibri"/>
                <a:ea typeface="Calibri"/>
                <a:cs typeface="Simplified Arabic"/>
              </a:rPr>
              <a:t>مثلا نقول ذاد التحصيل الدراسي عند الطلبة بنسبة</a:t>
            </a:r>
            <a:r>
              <a:rPr lang="ar-SA" sz="3400" dirty="0">
                <a:latin typeface="Calibri"/>
                <a:ea typeface="Calibri"/>
                <a:cs typeface="Simplified Arabic"/>
              </a:rPr>
              <a:t>20% منذ </a:t>
            </a:r>
            <a:r>
              <a:rPr lang="ar-EG" sz="3400" dirty="0">
                <a:latin typeface="Calibri"/>
                <a:ea typeface="Calibri"/>
                <a:cs typeface="Simplified Arabic"/>
              </a:rPr>
              <a:t>عرض</a:t>
            </a:r>
            <a:r>
              <a:rPr lang="ar-SA" sz="3400" dirty="0">
                <a:latin typeface="Calibri"/>
                <a:ea typeface="Calibri"/>
                <a:cs typeface="Simplified Arabic"/>
              </a:rPr>
              <a:t> </a:t>
            </a:r>
            <a:r>
              <a:rPr lang="ar-EG" sz="3400" dirty="0">
                <a:latin typeface="Calibri"/>
                <a:ea typeface="Calibri"/>
                <a:cs typeface="Simplified Arabic"/>
              </a:rPr>
              <a:t>الخطة</a:t>
            </a:r>
            <a:r>
              <a:rPr lang="ar-SA" sz="3400" dirty="0">
                <a:latin typeface="Calibri"/>
                <a:ea typeface="Calibri"/>
                <a:cs typeface="Simplified Arabic"/>
              </a:rPr>
              <a:t> </a:t>
            </a:r>
            <a:r>
              <a:rPr lang="ar-EG" sz="3400" dirty="0">
                <a:latin typeface="Calibri"/>
                <a:ea typeface="Calibri"/>
                <a:cs typeface="Simplified Arabic"/>
              </a:rPr>
              <a:t>على المعنيين بها</a:t>
            </a:r>
            <a:r>
              <a:rPr lang="ar-SA" sz="3400" dirty="0">
                <a:latin typeface="Calibri"/>
                <a:ea typeface="Calibri"/>
                <a:cs typeface="Simplified Arabic"/>
              </a:rPr>
              <a:t>." أو "تحسّنت معدلات رضا </a:t>
            </a:r>
            <a:r>
              <a:rPr lang="ar-EG" sz="3400" dirty="0">
                <a:latin typeface="Calibri"/>
                <a:ea typeface="Calibri"/>
                <a:cs typeface="Simplified Arabic"/>
              </a:rPr>
              <a:t>أولياء الأمور</a:t>
            </a:r>
            <a:r>
              <a:rPr lang="ar-SA" sz="3400" dirty="0">
                <a:latin typeface="Calibri"/>
                <a:ea typeface="Calibri"/>
                <a:cs typeface="Simplified Arabic"/>
              </a:rPr>
              <a:t> بمقدار </a:t>
            </a:r>
            <a:r>
              <a:rPr lang="ar-EG" sz="3400" dirty="0">
                <a:latin typeface="Calibri"/>
                <a:ea typeface="Calibri"/>
                <a:cs typeface="Simplified Arabic"/>
              </a:rPr>
              <a:t>%</a:t>
            </a:r>
            <a:r>
              <a:rPr lang="ar-SA" sz="3400" dirty="0">
                <a:latin typeface="Calibri"/>
                <a:ea typeface="Calibri"/>
                <a:cs typeface="Simplified Arabic"/>
              </a:rPr>
              <a:t>10 منذ </a:t>
            </a:r>
            <a:r>
              <a:rPr lang="ar-EG" sz="3400" dirty="0">
                <a:latin typeface="Calibri"/>
                <a:ea typeface="Calibri"/>
                <a:cs typeface="Simplified Arabic"/>
              </a:rPr>
              <a:t>تطبيق الخطة خلال العام الدراسي.</a:t>
            </a:r>
            <a:endParaRPr lang="en-US" sz="3400" dirty="0">
              <a:latin typeface="Calibri"/>
              <a:ea typeface="Calibri"/>
            </a:endParaRPr>
          </a:p>
        </p:txBody>
      </p:sp>
    </p:spTree>
    <p:extLst>
      <p:ext uri="{BB962C8B-B14F-4D97-AF65-F5344CB8AC3E}">
        <p14:creationId xmlns:p14="http://schemas.microsoft.com/office/powerpoint/2010/main" val="250527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2706" y="990086"/>
            <a:ext cx="12011966" cy="4735912"/>
          </a:xfrm>
          <a:prstGeom prst="rect">
            <a:avLst/>
          </a:prstGeom>
        </p:spPr>
        <p:txBody>
          <a:bodyPr wrap="square">
            <a:spAutoFit/>
          </a:bodyPr>
          <a:lstStyle/>
          <a:p>
            <a:pPr marL="342900" lvl="0" indent="-342900" algn="just" rtl="1">
              <a:lnSpc>
                <a:spcPct val="150000"/>
              </a:lnSpc>
              <a:spcAft>
                <a:spcPts val="1000"/>
              </a:spcAft>
              <a:buFont typeface="Symbol"/>
              <a:buChar char=""/>
            </a:pPr>
            <a:r>
              <a:rPr lang="ar-SA" sz="3400" dirty="0">
                <a:latin typeface="Calibri"/>
                <a:ea typeface="Calibri"/>
                <a:cs typeface="Simplified Arabic"/>
              </a:rPr>
              <a:t>الخطوة 5. تضمين ملخص مالي: الخطوة الخامسة لوضع خطة تشغيل ناجحة هي تضمين ملخص مالي. يشمل هذا الملخص قائمة بجميع </a:t>
            </a:r>
            <a:r>
              <a:rPr lang="ar-EG" sz="3400" dirty="0">
                <a:latin typeface="Calibri"/>
                <a:ea typeface="Calibri"/>
                <a:cs typeface="Simplified Arabic"/>
              </a:rPr>
              <a:t>الاهداف التي من</a:t>
            </a:r>
            <a:r>
              <a:rPr lang="ar-SA" sz="3400" dirty="0">
                <a:latin typeface="Calibri"/>
                <a:ea typeface="Calibri"/>
                <a:cs typeface="Simplified Arabic"/>
              </a:rPr>
              <a:t> المخطط تنفيذها خلال الفترة الزمنية التي تغطيها الخطة التشغيلية. كما يتضمن الملخص المالي أيضاً معلومات حول مقدار المال الذي يحتاجه تنفيذ كلّ </a:t>
            </a:r>
            <a:r>
              <a:rPr lang="ar-EG" sz="3400" dirty="0">
                <a:latin typeface="Calibri"/>
                <a:ea typeface="Calibri"/>
                <a:cs typeface="Simplified Arabic"/>
              </a:rPr>
              <a:t>هدف من الاهداف</a:t>
            </a:r>
            <a:r>
              <a:rPr lang="ar-SA" sz="3400" dirty="0">
                <a:latin typeface="Calibri"/>
                <a:ea typeface="Calibri"/>
                <a:cs typeface="Simplified Arabic"/>
              </a:rPr>
              <a:t> وكيف سيتم إنفاقه</a:t>
            </a:r>
            <a:r>
              <a:rPr lang="ar-EG" sz="3400" dirty="0">
                <a:latin typeface="Calibri"/>
                <a:ea typeface="Calibri"/>
                <a:cs typeface="Simplified Arabic"/>
              </a:rPr>
              <a:t> وطرق توجيهه التوجيه السليم وأساليب المراجعة من بنود الصرف لتقديم المستندات اللازمة لجهة الاختصاص</a:t>
            </a:r>
            <a:r>
              <a:rPr lang="ar-SA" sz="3400" dirty="0">
                <a:latin typeface="Calibri"/>
                <a:ea typeface="Calibri"/>
                <a:cs typeface="Simplified Arabic"/>
              </a:rPr>
              <a:t>.</a:t>
            </a:r>
            <a:endParaRPr lang="en-US" sz="3400" dirty="0">
              <a:latin typeface="Calibri"/>
              <a:ea typeface="Calibri"/>
            </a:endParaRPr>
          </a:p>
        </p:txBody>
      </p:sp>
      <p:sp>
        <p:nvSpPr>
          <p:cNvPr id="11"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2294652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2706" y="990086"/>
            <a:ext cx="12011966" cy="5520742"/>
          </a:xfrm>
          <a:prstGeom prst="rect">
            <a:avLst/>
          </a:prstGeom>
        </p:spPr>
        <p:txBody>
          <a:bodyPr wrap="square">
            <a:spAutoFit/>
          </a:bodyPr>
          <a:lstStyle/>
          <a:p>
            <a:pPr marL="342900" lvl="0" indent="-342900" algn="just" rtl="1">
              <a:lnSpc>
                <a:spcPct val="150000"/>
              </a:lnSpc>
              <a:spcAft>
                <a:spcPts val="1000"/>
              </a:spcAft>
              <a:buFont typeface="Symbol"/>
              <a:buChar char=""/>
            </a:pPr>
            <a:r>
              <a:rPr lang="ar-SA" sz="3400" dirty="0">
                <a:latin typeface="Calibri"/>
                <a:ea typeface="Calibri"/>
                <a:cs typeface="Simplified Arabic"/>
              </a:rPr>
              <a:t>الخطوة 6. إنشاء خطة توظيف: لكل منظمة احتياجاتها الفريدة من نوعها. فمثلاً قد تتطلب</a:t>
            </a:r>
            <a:r>
              <a:rPr lang="ar-EG" sz="3400" dirty="0">
                <a:latin typeface="Calibri"/>
                <a:ea typeface="Calibri"/>
                <a:cs typeface="Simplified Arabic"/>
              </a:rPr>
              <a:t> عند عمل الخطة التشغيلية خبراء ومصممين ومحللين لضمان تنفيذ الاهداف بشكل سليم</a:t>
            </a:r>
            <a:r>
              <a:rPr lang="ar-SA" sz="3400" dirty="0">
                <a:latin typeface="Calibri"/>
                <a:ea typeface="Calibri"/>
                <a:cs typeface="Simplified Arabic"/>
              </a:rPr>
              <a:t>.</a:t>
            </a:r>
            <a:r>
              <a:rPr lang="ar-EG" sz="3400" dirty="0">
                <a:latin typeface="Calibri"/>
                <a:ea typeface="Calibri"/>
                <a:cs typeface="Simplified Arabic"/>
              </a:rPr>
              <a:t> وكذا الاستخدام الامثل لعملية التوظيف ومحاولة تسكين الهيكل التنظيمي بالخبرات المناسبة والابتعاد عن زيادة عدد الموظفين الذين ليس لهم دور ويمثلوا عبء على المؤسسات التعليمية</a:t>
            </a:r>
            <a:r>
              <a:rPr lang="ar-SA" sz="3400" dirty="0">
                <a:latin typeface="Calibri"/>
                <a:ea typeface="Calibri"/>
                <a:cs typeface="Simplified Arabic"/>
              </a:rPr>
              <a:t>، </a:t>
            </a:r>
            <a:r>
              <a:rPr lang="ar-EG" sz="3400" dirty="0">
                <a:latin typeface="Calibri"/>
                <a:ea typeface="Calibri"/>
                <a:cs typeface="Simplified Arabic"/>
              </a:rPr>
              <a:t>و</a:t>
            </a:r>
            <a:r>
              <a:rPr lang="ar-SA" sz="3400" dirty="0">
                <a:latin typeface="Calibri"/>
                <a:ea typeface="Calibri"/>
                <a:cs typeface="Simplified Arabic"/>
              </a:rPr>
              <a:t>هناك بعض الخطوات المُحددة التي يجب عليك فعلها للتأكد من أنك تنفذ أفضل التعيينات الممكنة</a:t>
            </a:r>
            <a:r>
              <a:rPr lang="ar-EG" sz="3400" dirty="0">
                <a:latin typeface="Calibri"/>
                <a:ea typeface="Calibri"/>
                <a:cs typeface="Simplified Arabic"/>
              </a:rPr>
              <a:t> داخل المؤسسة التعليمية وفق خطة تشغيل واضحة</a:t>
            </a:r>
            <a:r>
              <a:rPr lang="ar-SA" sz="3400" dirty="0">
                <a:latin typeface="Calibri"/>
                <a:ea typeface="Calibri"/>
                <a:cs typeface="Simplified Arabic"/>
              </a:rPr>
              <a:t>.</a:t>
            </a:r>
            <a:endParaRPr lang="en-US" sz="3400" dirty="0">
              <a:latin typeface="Calibri"/>
              <a:ea typeface="Calibri"/>
            </a:endParaRPr>
          </a:p>
        </p:txBody>
      </p:sp>
      <p:sp>
        <p:nvSpPr>
          <p:cNvPr id="11"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1265471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2706" y="548680"/>
            <a:ext cx="12011966" cy="4893647"/>
          </a:xfrm>
          <a:prstGeom prst="rect">
            <a:avLst/>
          </a:prstGeom>
        </p:spPr>
        <p:txBody>
          <a:bodyPr wrap="square">
            <a:spAutoFit/>
          </a:bodyPr>
          <a:lstStyle/>
          <a:p>
            <a:pPr marL="342900" lvl="0" indent="-342900" algn="just" rtl="1">
              <a:lnSpc>
                <a:spcPct val="200000"/>
              </a:lnSpc>
              <a:spcBef>
                <a:spcPts val="1200"/>
              </a:spcBef>
              <a:spcAft>
                <a:spcPts val="1000"/>
              </a:spcAft>
              <a:buFont typeface="Symbol"/>
              <a:buChar char=""/>
            </a:pPr>
            <a:r>
              <a:rPr lang="ar-SA" sz="3200" dirty="0">
                <a:latin typeface="Calibri"/>
                <a:ea typeface="Calibri"/>
                <a:cs typeface="Simplified Arabic"/>
              </a:rPr>
              <a:t>الخطوة 7. تحديد الافتراضات والمخاطر الرئيسية: لا توجد خطة خالية من المخاطر والمُشكلات بشكل مُطلق، لذلك من المهم تحديد عوامل الخطر التي قد تهدد </a:t>
            </a:r>
            <a:r>
              <a:rPr lang="ar-EG" sz="3200" dirty="0">
                <a:latin typeface="Calibri"/>
                <a:ea typeface="Calibri"/>
                <a:cs typeface="Simplified Arabic"/>
              </a:rPr>
              <a:t>العملية التعليمية والتربوية</a:t>
            </a:r>
            <a:r>
              <a:rPr lang="ar-SA" sz="3200" dirty="0">
                <a:latin typeface="Calibri"/>
                <a:ea typeface="Calibri"/>
                <a:cs typeface="Simplified Arabic"/>
              </a:rPr>
              <a:t> وطرق معالجتها التي يمكن </a:t>
            </a:r>
            <a:r>
              <a:rPr lang="ar-EG" sz="3200" dirty="0">
                <a:latin typeface="Calibri"/>
                <a:ea typeface="Calibri"/>
                <a:cs typeface="Simplified Arabic"/>
              </a:rPr>
              <a:t>للمؤسسة </a:t>
            </a:r>
            <a:r>
              <a:rPr lang="ar-SA" sz="3200" dirty="0">
                <a:latin typeface="Calibri"/>
                <a:ea typeface="Calibri"/>
                <a:cs typeface="Simplified Arabic"/>
              </a:rPr>
              <a:t>تطبيقها لتقليل تلك المخاطر. إذا لم يتم تحديد أيّ مخاطر إذاً فليس هناك </a:t>
            </a:r>
            <a:r>
              <a:rPr lang="ar-EG" sz="3200" dirty="0">
                <a:latin typeface="Calibri"/>
                <a:ea typeface="Calibri"/>
                <a:cs typeface="Simplified Arabic"/>
              </a:rPr>
              <a:t>مشكلات تعوق الخطة التشغيلية</a:t>
            </a:r>
            <a:r>
              <a:rPr lang="ar-SA" sz="3200" dirty="0">
                <a:latin typeface="Calibri"/>
                <a:ea typeface="Calibri"/>
                <a:cs typeface="Simplified Arabic"/>
              </a:rPr>
              <a:t>. ولكن في حال كان هناك مخاطر، فمن المهم تحديد ماهيّة تلك المخاطر وكيف تخطط </a:t>
            </a:r>
            <a:r>
              <a:rPr lang="ar-EG" sz="3200" dirty="0">
                <a:latin typeface="Calibri"/>
                <a:ea typeface="Calibri"/>
                <a:cs typeface="Simplified Arabic"/>
              </a:rPr>
              <a:t>المدرسة </a:t>
            </a:r>
            <a:r>
              <a:rPr lang="ar-SA" sz="3200" dirty="0">
                <a:latin typeface="Calibri"/>
                <a:ea typeface="Calibri"/>
                <a:cs typeface="Simplified Arabic"/>
              </a:rPr>
              <a:t> لحلها.</a:t>
            </a:r>
            <a:endParaRPr lang="en-US" sz="3200" dirty="0">
              <a:latin typeface="Calibri"/>
              <a:ea typeface="Calibri"/>
            </a:endParaRPr>
          </a:p>
        </p:txBody>
      </p:sp>
      <p:sp>
        <p:nvSpPr>
          <p:cNvPr id="11"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4011911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59468" y="764704"/>
            <a:ext cx="12011966" cy="5445593"/>
          </a:xfrm>
          <a:prstGeom prst="rect">
            <a:avLst/>
          </a:prstGeom>
        </p:spPr>
        <p:txBody>
          <a:bodyPr wrap="square">
            <a:spAutoFit/>
          </a:bodyPr>
          <a:lstStyle/>
          <a:p>
            <a:pPr algn="just" rtl="1">
              <a:lnSpc>
                <a:spcPct val="115000"/>
              </a:lnSpc>
              <a:spcAft>
                <a:spcPts val="1000"/>
              </a:spcAft>
            </a:pPr>
            <a:r>
              <a:rPr lang="ar-SA" sz="3600" b="1" dirty="0" smtClean="0">
                <a:solidFill>
                  <a:srgbClr val="FF0000"/>
                </a:solidFill>
                <a:effectLst>
                  <a:outerShdw blurRad="38100" dist="38100" dir="2700000" algn="tl">
                    <a:srgbClr val="000000">
                      <a:alpha val="43137"/>
                    </a:srgbClr>
                  </a:outerShdw>
                </a:effectLst>
                <a:latin typeface="Calibri"/>
                <a:ea typeface="Calibri"/>
                <a:cs typeface="Simplified Arabic"/>
              </a:rPr>
              <a:t>التهديدات </a:t>
            </a:r>
            <a:r>
              <a:rPr lang="ar-SA" sz="3600" b="1" dirty="0">
                <a:solidFill>
                  <a:srgbClr val="FF0000"/>
                </a:solidFill>
                <a:effectLst>
                  <a:outerShdw blurRad="38100" dist="38100" dir="2700000" algn="tl">
                    <a:srgbClr val="000000">
                      <a:alpha val="43137"/>
                    </a:srgbClr>
                  </a:outerShdw>
                </a:effectLst>
                <a:latin typeface="Calibri"/>
                <a:ea typeface="Calibri"/>
                <a:cs typeface="Simplified Arabic"/>
              </a:rPr>
              <a:t>تخص </a:t>
            </a:r>
            <a:r>
              <a:rPr lang="ar-SA" sz="3600" b="1" dirty="0" smtClean="0">
                <a:solidFill>
                  <a:srgbClr val="FF0000"/>
                </a:solidFill>
                <a:effectLst>
                  <a:outerShdw blurRad="38100" dist="38100" dir="2700000" algn="tl">
                    <a:srgbClr val="000000">
                      <a:alpha val="43137"/>
                    </a:srgbClr>
                  </a:outerShdw>
                </a:effectLst>
                <a:latin typeface="Calibri"/>
                <a:ea typeface="Calibri"/>
                <a:cs typeface="Simplified Arabic"/>
              </a:rPr>
              <a:t>الخطط التربوية.</a:t>
            </a:r>
            <a:endParaRPr lang="en-US" sz="2800" b="1" dirty="0">
              <a:solidFill>
                <a:srgbClr val="FF0000"/>
              </a:solidFill>
              <a:effectLst>
                <a:outerShdw blurRad="38100" dist="38100" dir="2700000" algn="tl">
                  <a:srgbClr val="000000">
                    <a:alpha val="43137"/>
                  </a:srgbClr>
                </a:outerShdw>
              </a:effectLst>
              <a:latin typeface="Calibri"/>
              <a:ea typeface="Calibri"/>
            </a:endParaRPr>
          </a:p>
          <a:p>
            <a:pPr algn="just" rtl="1">
              <a:lnSpc>
                <a:spcPct val="115000"/>
              </a:lnSpc>
              <a:spcAft>
                <a:spcPts val="1000"/>
              </a:spcAft>
            </a:pPr>
            <a:r>
              <a:rPr lang="ar-SA" sz="3600" dirty="0">
                <a:solidFill>
                  <a:srgbClr val="00B0F0"/>
                </a:solidFill>
                <a:effectLst>
                  <a:outerShdw blurRad="38100" dist="38100" dir="2700000" algn="tl">
                    <a:srgbClr val="000000">
                      <a:alpha val="43137"/>
                    </a:srgbClr>
                  </a:outerShdw>
                </a:effectLst>
                <a:latin typeface="Calibri"/>
                <a:ea typeface="Calibri"/>
                <a:cs typeface="Simplified Arabic"/>
              </a:rPr>
              <a:t>1-  القيادات </a:t>
            </a:r>
            <a:r>
              <a:rPr lang="ar-SA" sz="3600" dirty="0" smtClean="0">
                <a:solidFill>
                  <a:srgbClr val="00B0F0"/>
                </a:solidFill>
                <a:effectLst>
                  <a:outerShdw blurRad="38100" dist="38100" dir="2700000" algn="tl">
                    <a:srgbClr val="000000">
                      <a:alpha val="43137"/>
                    </a:srgbClr>
                  </a:outerShdw>
                </a:effectLst>
                <a:latin typeface="Calibri"/>
                <a:ea typeface="Calibri"/>
                <a:cs typeface="Simplified Arabic"/>
              </a:rPr>
              <a:t>التربوية</a:t>
            </a:r>
            <a:r>
              <a:rPr lang="ar-EG" sz="3600" dirty="0" smtClean="0">
                <a:solidFill>
                  <a:srgbClr val="00B0F0"/>
                </a:solidFill>
                <a:effectLst>
                  <a:outerShdw blurRad="38100" dist="38100" dir="2700000" algn="tl">
                    <a:srgbClr val="000000">
                      <a:alpha val="43137"/>
                    </a:srgbClr>
                  </a:outerShdw>
                </a:effectLst>
                <a:latin typeface="Calibri"/>
                <a:ea typeface="Calibri"/>
                <a:cs typeface="Simplified Arabic"/>
              </a:rPr>
              <a:t> :</a:t>
            </a:r>
            <a:endParaRPr lang="en-US" sz="2800" dirty="0">
              <a:solidFill>
                <a:srgbClr val="00B0F0"/>
              </a:solidFill>
              <a:effectLst>
                <a:outerShdw blurRad="38100" dist="38100" dir="2700000" algn="tl">
                  <a:srgbClr val="000000">
                    <a:alpha val="43137"/>
                  </a:srgbClr>
                </a:outerShdw>
              </a:effectLst>
              <a:latin typeface="Calibri"/>
              <a:ea typeface="Calibri"/>
            </a:endParaRPr>
          </a:p>
          <a:p>
            <a:pPr algn="just" rtl="1">
              <a:lnSpc>
                <a:spcPct val="115000"/>
              </a:lnSpc>
              <a:spcAft>
                <a:spcPts val="1000"/>
              </a:spcAft>
            </a:pPr>
            <a:r>
              <a:rPr lang="ar-SA" sz="3600" dirty="0" smtClean="0">
                <a:latin typeface="Calibri"/>
                <a:ea typeface="Calibri"/>
                <a:cs typeface="Simplified Arabic"/>
              </a:rPr>
              <a:t>حيث عدم </a:t>
            </a:r>
            <a:r>
              <a:rPr lang="ar-SA" sz="3600" dirty="0">
                <a:latin typeface="Calibri"/>
                <a:ea typeface="Calibri"/>
                <a:cs typeface="Simplified Arabic"/>
              </a:rPr>
              <a:t>تنفيذ العملية </a:t>
            </a:r>
            <a:r>
              <a:rPr lang="ar-SA" sz="3600" dirty="0" smtClean="0">
                <a:latin typeface="Calibri"/>
                <a:ea typeface="Calibri"/>
                <a:cs typeface="Simplified Arabic"/>
              </a:rPr>
              <a:t>الادارية بفاعلية </a:t>
            </a:r>
            <a:r>
              <a:rPr lang="ar-SA" sz="3600" dirty="0">
                <a:latin typeface="Calibri"/>
                <a:ea typeface="Calibri"/>
                <a:cs typeface="Simplified Arabic"/>
              </a:rPr>
              <a:t>وكفاءة خلال تنسيق جهود العاملين فيها ، ولم تتعامل مع مسائل التربية كونها وحدات متشابكة ومتداخله مستمرة ومتطورة ، بل ركزت على جهودها وقدرتها في الامور الاجرائية دون المهام والقضايا الفنية ، ولم تفتح باب الحوار ، ولم تتسم بالتجديد والشباب القائم ، كما تركزت على البيروقراطية والمركزية والمحسوبية وبعض القيادات الإدارية ليست مدركة لأهداف المؤسسات وغير ملمة بالأسلوب </a:t>
            </a:r>
            <a:r>
              <a:rPr lang="ar-SA" sz="3600" dirty="0" smtClean="0">
                <a:latin typeface="Calibri"/>
                <a:ea typeface="Calibri"/>
                <a:cs typeface="Simplified Arabic"/>
              </a:rPr>
              <a:t>ال</a:t>
            </a:r>
            <a:r>
              <a:rPr lang="ar-EG" sz="3600" dirty="0" smtClean="0">
                <a:latin typeface="Calibri"/>
                <a:ea typeface="Calibri"/>
                <a:cs typeface="Simplified Arabic"/>
              </a:rPr>
              <a:t>إ</a:t>
            </a:r>
            <a:r>
              <a:rPr lang="ar-SA" sz="3600" dirty="0" smtClean="0">
                <a:latin typeface="Calibri"/>
                <a:ea typeface="Calibri"/>
                <a:cs typeface="Simplified Arabic"/>
              </a:rPr>
              <a:t>داري </a:t>
            </a:r>
            <a:r>
              <a:rPr lang="ar-SA" sz="3600" dirty="0">
                <a:latin typeface="Calibri"/>
                <a:ea typeface="Calibri"/>
                <a:cs typeface="Simplified Arabic"/>
              </a:rPr>
              <a:t>الحديث .</a:t>
            </a:r>
            <a:endParaRPr lang="en-US" sz="2800" dirty="0">
              <a:latin typeface="Calibri"/>
              <a:ea typeface="Calibri"/>
            </a:endParaRPr>
          </a:p>
        </p:txBody>
      </p:sp>
      <p:sp>
        <p:nvSpPr>
          <p:cNvPr id="11"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185594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59468" y="764704"/>
            <a:ext cx="12011966" cy="6557693"/>
          </a:xfrm>
          <a:prstGeom prst="rect">
            <a:avLst/>
          </a:prstGeom>
        </p:spPr>
        <p:txBody>
          <a:bodyPr wrap="square">
            <a:spAutoFit/>
          </a:bodyPr>
          <a:lstStyle/>
          <a:p>
            <a:pPr algn="just" rtl="1">
              <a:lnSpc>
                <a:spcPct val="150000"/>
              </a:lnSpc>
              <a:spcAft>
                <a:spcPts val="1000"/>
              </a:spcAft>
            </a:pPr>
            <a:r>
              <a:rPr lang="ar-SA" sz="3200" dirty="0">
                <a:solidFill>
                  <a:srgbClr val="00B0F0"/>
                </a:solidFill>
                <a:effectLst>
                  <a:outerShdw blurRad="38100" dist="38100" dir="2700000" algn="tl">
                    <a:srgbClr val="000000">
                      <a:alpha val="43137"/>
                    </a:srgbClr>
                  </a:outerShdw>
                </a:effectLst>
                <a:latin typeface="Calibri"/>
                <a:ea typeface="Calibri"/>
                <a:cs typeface="Simplified Arabic"/>
              </a:rPr>
              <a:t>2- قدم التشريعات التربوية :</a:t>
            </a:r>
            <a:endParaRPr lang="en-US" sz="3200" dirty="0">
              <a:solidFill>
                <a:srgbClr val="00B0F0"/>
              </a:solidFill>
              <a:effectLst>
                <a:outerShdw blurRad="38100" dist="38100" dir="2700000" algn="tl">
                  <a:srgbClr val="000000">
                    <a:alpha val="43137"/>
                  </a:srgbClr>
                </a:outerShdw>
              </a:effectLst>
              <a:latin typeface="Calibri"/>
              <a:ea typeface="Calibri"/>
            </a:endParaRPr>
          </a:p>
          <a:p>
            <a:pPr algn="just" rtl="1">
              <a:lnSpc>
                <a:spcPct val="150000"/>
              </a:lnSpc>
              <a:spcAft>
                <a:spcPts val="1000"/>
              </a:spcAft>
            </a:pPr>
            <a:r>
              <a:rPr lang="ar-SA" sz="3200" dirty="0">
                <a:latin typeface="Calibri"/>
                <a:ea typeface="Calibri"/>
                <a:cs typeface="Simplified Arabic"/>
              </a:rPr>
              <a:t>بسب قدم التشريعات التربوية (القوانين وال</a:t>
            </a:r>
            <a:r>
              <a:rPr lang="ar-EG" sz="3200" dirty="0">
                <a:latin typeface="Calibri"/>
                <a:ea typeface="Calibri"/>
                <a:cs typeface="Simplified Arabic"/>
              </a:rPr>
              <a:t>أ</a:t>
            </a:r>
            <a:r>
              <a:rPr lang="ar-SA" sz="3200" dirty="0">
                <a:latin typeface="Calibri"/>
                <a:ea typeface="Calibri"/>
                <a:cs typeface="Simplified Arabic"/>
              </a:rPr>
              <a:t>نظمه) المعمول بها قد حدت من إمكانية بناء </a:t>
            </a:r>
            <a:r>
              <a:rPr lang="ar-EG" sz="3200" dirty="0">
                <a:latin typeface="Calibri"/>
                <a:ea typeface="Calibri"/>
                <a:cs typeface="Simplified Arabic"/>
              </a:rPr>
              <a:t>المؤسسات التربوية</a:t>
            </a:r>
            <a:r>
              <a:rPr lang="ar-SA" sz="3200" dirty="0">
                <a:latin typeface="Calibri"/>
                <a:ea typeface="Calibri"/>
                <a:cs typeface="Simplified Arabic"/>
              </a:rPr>
              <a:t> مع الجهات المعنية ، أو تعيق تفويض الصلاحيات أو تغيير السياسات أو التكيف السريع مع المستجدات</a:t>
            </a:r>
            <a:r>
              <a:rPr lang="ar-EG" sz="3200" dirty="0">
                <a:latin typeface="Calibri"/>
                <a:ea typeface="Calibri"/>
                <a:cs typeface="Simplified Arabic"/>
              </a:rPr>
              <a:t> .</a:t>
            </a:r>
            <a:endParaRPr lang="ar-SA" sz="3200" dirty="0">
              <a:latin typeface="Calibri"/>
              <a:ea typeface="Calibri"/>
              <a:cs typeface="Simplified Arabic"/>
            </a:endParaRPr>
          </a:p>
          <a:p>
            <a:pPr algn="just" rtl="1">
              <a:lnSpc>
                <a:spcPct val="115000"/>
              </a:lnSpc>
              <a:spcAft>
                <a:spcPts val="1000"/>
              </a:spcAft>
            </a:pPr>
            <a:r>
              <a:rPr lang="ar-SA" sz="3200" dirty="0">
                <a:solidFill>
                  <a:srgbClr val="00B0F0"/>
                </a:solidFill>
                <a:effectLst>
                  <a:outerShdw blurRad="38100" dist="38100" dir="2700000" algn="tl">
                    <a:srgbClr val="000000">
                      <a:alpha val="43137"/>
                    </a:srgbClr>
                  </a:outerShdw>
                </a:effectLst>
                <a:latin typeface="Calibri"/>
                <a:ea typeface="Calibri"/>
                <a:cs typeface="Simplified Arabic"/>
              </a:rPr>
              <a:t>3- الافتقار الى رؤية تربوية مشتركة :</a:t>
            </a:r>
            <a:endParaRPr lang="en-US" sz="3200" dirty="0">
              <a:solidFill>
                <a:srgbClr val="00B0F0"/>
              </a:solidFill>
              <a:effectLst>
                <a:outerShdw blurRad="38100" dist="38100" dir="2700000" algn="tl">
                  <a:srgbClr val="000000">
                    <a:alpha val="43137"/>
                  </a:srgbClr>
                </a:outerShdw>
              </a:effectLst>
              <a:latin typeface="Calibri"/>
              <a:ea typeface="Calibri"/>
            </a:endParaRPr>
          </a:p>
          <a:p>
            <a:pPr algn="just" rtl="1">
              <a:lnSpc>
                <a:spcPct val="115000"/>
              </a:lnSpc>
              <a:spcAft>
                <a:spcPts val="1000"/>
              </a:spcAft>
            </a:pPr>
            <a:r>
              <a:rPr lang="ar-SA" sz="3200" dirty="0">
                <a:latin typeface="Calibri"/>
                <a:ea typeface="Calibri"/>
                <a:cs typeface="Simplified Arabic"/>
              </a:rPr>
              <a:t>لابد من وضع استراتيجيات مستقبلية لرؤية المستقبل الذي نريد ونتمنى ، والنظر للقضايا الاستراتيجية ذات الأولوية ، وطرح مجموعة من البدائل التي تساعدنا في تحديد ما يمكن أن تكون عليه النظم التربوية في المستقبل من حيث عمليات التطوير والتحسين</a:t>
            </a:r>
            <a:r>
              <a:rPr lang="ar-EG" sz="3200" dirty="0">
                <a:latin typeface="Calibri"/>
                <a:ea typeface="Calibri"/>
                <a:cs typeface="Simplified Arabic"/>
              </a:rPr>
              <a:t>.</a:t>
            </a:r>
            <a:endParaRPr lang="en-US" sz="3200" dirty="0">
              <a:latin typeface="Calibri"/>
              <a:ea typeface="Calibri"/>
            </a:endParaRPr>
          </a:p>
          <a:p>
            <a:pPr algn="just" rtl="1">
              <a:lnSpc>
                <a:spcPct val="150000"/>
              </a:lnSpc>
              <a:spcAft>
                <a:spcPts val="1000"/>
              </a:spcAft>
            </a:pPr>
            <a:endParaRPr lang="en-US" sz="2800" dirty="0">
              <a:latin typeface="Calibri"/>
              <a:ea typeface="Calibri"/>
            </a:endParaRPr>
          </a:p>
        </p:txBody>
      </p:sp>
    </p:spTree>
    <p:extLst>
      <p:ext uri="{BB962C8B-B14F-4D97-AF65-F5344CB8AC3E}">
        <p14:creationId xmlns:p14="http://schemas.microsoft.com/office/powerpoint/2010/main" val="2972829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59468" y="764704"/>
            <a:ext cx="12011966" cy="6758773"/>
          </a:xfrm>
          <a:prstGeom prst="rect">
            <a:avLst/>
          </a:prstGeom>
        </p:spPr>
        <p:txBody>
          <a:bodyPr wrap="square">
            <a:spAutoFit/>
          </a:bodyPr>
          <a:lstStyle/>
          <a:p>
            <a:pPr algn="just" rtl="1">
              <a:lnSpc>
                <a:spcPct val="115000"/>
              </a:lnSpc>
              <a:spcAft>
                <a:spcPts val="1000"/>
              </a:spcAft>
            </a:pPr>
            <a:r>
              <a:rPr lang="ar-SA" sz="2400" b="1" dirty="0">
                <a:solidFill>
                  <a:srgbClr val="00B0F0"/>
                </a:solidFill>
                <a:effectLst>
                  <a:outerShdw blurRad="38100" dist="38100" dir="2700000" algn="tl">
                    <a:srgbClr val="000000">
                      <a:alpha val="43137"/>
                    </a:srgbClr>
                  </a:outerShdw>
                </a:effectLst>
                <a:latin typeface="Calibri"/>
                <a:ea typeface="Calibri"/>
                <a:cs typeface="Simplified Arabic"/>
              </a:rPr>
              <a:t>4- المركزية :</a:t>
            </a:r>
            <a:endParaRPr lang="en-US" sz="2400" b="1" dirty="0">
              <a:solidFill>
                <a:srgbClr val="00B0F0"/>
              </a:solidFill>
              <a:effectLst>
                <a:outerShdw blurRad="38100" dist="38100" dir="2700000" algn="tl">
                  <a:srgbClr val="000000">
                    <a:alpha val="43137"/>
                  </a:srgbClr>
                </a:outerShdw>
              </a:effectLst>
              <a:latin typeface="Calibri"/>
              <a:ea typeface="Calibri"/>
            </a:endParaRPr>
          </a:p>
          <a:p>
            <a:pPr algn="just" rtl="1">
              <a:lnSpc>
                <a:spcPct val="115000"/>
              </a:lnSpc>
              <a:spcAft>
                <a:spcPts val="1000"/>
              </a:spcAft>
            </a:pPr>
            <a:r>
              <a:rPr lang="ar-SA" sz="2400" b="1" dirty="0">
                <a:latin typeface="Calibri"/>
                <a:ea typeface="Calibri"/>
                <a:cs typeface="Simplified Arabic"/>
              </a:rPr>
              <a:t>تعني المركزية أن جهاز التخطيط على </a:t>
            </a:r>
            <a:r>
              <a:rPr lang="ar-SA" sz="2400" b="1" dirty="0" smtClean="0">
                <a:latin typeface="Calibri"/>
                <a:ea typeface="Calibri"/>
                <a:cs typeface="Simplified Arabic"/>
              </a:rPr>
              <a:t>مستوي (وزارة </a:t>
            </a:r>
            <a:r>
              <a:rPr lang="ar-SA" sz="2400" b="1" dirty="0">
                <a:latin typeface="Calibri"/>
                <a:ea typeface="Calibri"/>
                <a:cs typeface="Simplified Arabic"/>
              </a:rPr>
              <a:t>التربية والتعليم) هو الذي يقوم بوضع الخطة التعليمية واتخاذ جميع القرارات المتعلقة بنمط استخدام الموارد وفي ظل المركزية الشديدة لا يكون للمستويات التخطيطية الأدنى أو الوحدات القائمة </a:t>
            </a:r>
            <a:r>
              <a:rPr lang="ar-SA" sz="2400" b="1" dirty="0" smtClean="0">
                <a:latin typeface="Calibri"/>
                <a:ea typeface="Calibri"/>
                <a:cs typeface="Simplified Arabic"/>
              </a:rPr>
              <a:t>بالتنفيذ، </a:t>
            </a:r>
            <a:r>
              <a:rPr lang="ar-SA" sz="2400" b="1" dirty="0">
                <a:latin typeface="Calibri"/>
                <a:ea typeface="Calibri"/>
                <a:cs typeface="Simplified Arabic"/>
              </a:rPr>
              <a:t>وهذا يتعارض مع كون التخطيط عملية تستند الى المشاركة الايجابية بين المخططين والمنفذين ولذلك ينبغي اخذ المركزية الديمقراطية </a:t>
            </a:r>
            <a:r>
              <a:rPr lang="ar-SA" sz="2400" b="1" dirty="0" smtClean="0">
                <a:latin typeface="Calibri"/>
                <a:ea typeface="Calibri"/>
                <a:cs typeface="Simplified Arabic"/>
              </a:rPr>
              <a:t>التي </a:t>
            </a:r>
            <a:r>
              <a:rPr lang="ar-SA" sz="2400" b="1" dirty="0">
                <a:latin typeface="Calibri"/>
                <a:ea typeface="Calibri"/>
                <a:cs typeface="Simplified Arabic"/>
              </a:rPr>
              <a:t>لا تستبعد الفصل بين التخطيط والتنفيذ </a:t>
            </a:r>
            <a:r>
              <a:rPr lang="ar-SA" sz="2400" b="1" dirty="0" smtClean="0">
                <a:latin typeface="Calibri"/>
                <a:ea typeface="Calibri"/>
                <a:cs typeface="Simplified Arabic"/>
              </a:rPr>
              <a:t>.</a:t>
            </a:r>
          </a:p>
          <a:p>
            <a:pPr algn="just" rtl="1">
              <a:lnSpc>
                <a:spcPct val="115000"/>
              </a:lnSpc>
              <a:spcAft>
                <a:spcPts val="1000"/>
              </a:spcAft>
            </a:pPr>
            <a:r>
              <a:rPr lang="ar-SA" sz="2400" b="1" dirty="0">
                <a:latin typeface="Calibri"/>
                <a:ea typeface="Calibri"/>
                <a:cs typeface="Simplified Arabic"/>
              </a:rPr>
              <a:t> </a:t>
            </a:r>
            <a:r>
              <a:rPr lang="ar-SA" sz="2400" b="1" dirty="0">
                <a:solidFill>
                  <a:srgbClr val="00B0F0"/>
                </a:solidFill>
                <a:effectLst>
                  <a:outerShdw blurRad="38100" dist="38100" dir="2700000" algn="tl">
                    <a:srgbClr val="000000">
                      <a:alpha val="43137"/>
                    </a:srgbClr>
                  </a:outerShdw>
                </a:effectLst>
                <a:latin typeface="Calibri"/>
                <a:ea typeface="Calibri"/>
                <a:cs typeface="Simplified Arabic"/>
              </a:rPr>
              <a:t>5- ضعف التنسيق والتنظيم :</a:t>
            </a:r>
            <a:endParaRPr lang="en-US" sz="2400" b="1" dirty="0">
              <a:solidFill>
                <a:srgbClr val="00B0F0"/>
              </a:solidFill>
              <a:effectLst>
                <a:outerShdw blurRad="38100" dist="38100" dir="2700000" algn="tl">
                  <a:srgbClr val="000000">
                    <a:alpha val="43137"/>
                  </a:srgbClr>
                </a:outerShdw>
              </a:effectLst>
              <a:latin typeface="Calibri"/>
              <a:ea typeface="Calibri"/>
            </a:endParaRPr>
          </a:p>
          <a:p>
            <a:pPr algn="just" rtl="1">
              <a:lnSpc>
                <a:spcPct val="150000"/>
              </a:lnSpc>
              <a:spcAft>
                <a:spcPts val="1000"/>
              </a:spcAft>
            </a:pPr>
            <a:r>
              <a:rPr lang="ar-SA" sz="2400" b="1" dirty="0">
                <a:latin typeface="Calibri"/>
                <a:ea typeface="Calibri"/>
                <a:cs typeface="Simplified Arabic"/>
              </a:rPr>
              <a:t>من أسباب التي تجعل التنظيم الإداري عقبة في طريق التخطيط منها :</a:t>
            </a:r>
            <a:endParaRPr lang="en-US" sz="2400" b="1" dirty="0">
              <a:latin typeface="Calibri"/>
              <a:ea typeface="Calibri"/>
            </a:endParaRPr>
          </a:p>
          <a:p>
            <a:pPr marL="342900" lvl="0" indent="-342900" algn="just" rtl="1">
              <a:lnSpc>
                <a:spcPct val="150000"/>
              </a:lnSpc>
              <a:buFont typeface="Symbol"/>
              <a:buChar char=""/>
            </a:pPr>
            <a:r>
              <a:rPr lang="ar-SA" sz="2400" b="1" dirty="0">
                <a:latin typeface="Calibri"/>
                <a:ea typeface="Calibri"/>
                <a:cs typeface="Simplified Arabic"/>
              </a:rPr>
              <a:t>المركزية الشديدة في التخيط .</a:t>
            </a:r>
            <a:endParaRPr lang="en-US" sz="2400" b="1" dirty="0">
              <a:latin typeface="Calibri"/>
              <a:ea typeface="Calibri"/>
            </a:endParaRPr>
          </a:p>
          <a:p>
            <a:pPr marL="342900" lvl="0" indent="-342900" algn="just" rtl="1">
              <a:lnSpc>
                <a:spcPct val="150000"/>
              </a:lnSpc>
              <a:buFont typeface="Symbol"/>
              <a:buChar char=""/>
            </a:pPr>
            <a:r>
              <a:rPr lang="ar-SA" sz="2400" b="1" dirty="0">
                <a:latin typeface="Calibri"/>
                <a:ea typeface="Calibri"/>
                <a:cs typeface="Simplified Arabic"/>
              </a:rPr>
              <a:t>ضعف التنسيق بين جهود القطاعات والوزارات المختلفة المسئولة عن التنمية البشرية والاجتماعية بمفهومها </a:t>
            </a:r>
            <a:r>
              <a:rPr lang="ar-SA" sz="2400" b="1" dirty="0" smtClean="0">
                <a:latin typeface="Calibri"/>
                <a:ea typeface="Calibri"/>
                <a:cs typeface="Simplified Arabic"/>
              </a:rPr>
              <a:t>الشمولي</a:t>
            </a:r>
            <a:endParaRPr lang="en-US" sz="2400" b="1" dirty="0">
              <a:latin typeface="Calibri"/>
              <a:ea typeface="Calibri"/>
            </a:endParaRPr>
          </a:p>
          <a:p>
            <a:pPr marL="342900" lvl="0" indent="-342900" algn="just" rtl="1">
              <a:lnSpc>
                <a:spcPct val="150000"/>
              </a:lnSpc>
              <a:spcAft>
                <a:spcPts val="1000"/>
              </a:spcAft>
              <a:buFont typeface="Symbol"/>
              <a:buChar char=""/>
            </a:pPr>
            <a:r>
              <a:rPr lang="ar-SA" sz="2400" b="1" dirty="0">
                <a:latin typeface="Calibri"/>
                <a:ea typeface="Calibri"/>
                <a:cs typeface="Simplified Arabic"/>
              </a:rPr>
              <a:t>ضعف قنوات الاتصال الافقي والعمودي وهو الذي يؤدي الى تشتت الجهود .</a:t>
            </a:r>
            <a:endParaRPr lang="en-US" sz="2400" b="1" dirty="0">
              <a:latin typeface="Calibri"/>
              <a:ea typeface="Calibri"/>
            </a:endParaRPr>
          </a:p>
          <a:p>
            <a:pPr algn="just" rtl="1">
              <a:lnSpc>
                <a:spcPct val="115000"/>
              </a:lnSpc>
              <a:spcAft>
                <a:spcPts val="1000"/>
              </a:spcAft>
            </a:pPr>
            <a:endParaRPr lang="ar-SA" sz="3200" dirty="0" smtClean="0">
              <a:latin typeface="Calibri"/>
              <a:ea typeface="Calibri"/>
              <a:cs typeface="Simplified Arabic"/>
            </a:endParaRPr>
          </a:p>
          <a:p>
            <a:pPr algn="just" rtl="1">
              <a:lnSpc>
                <a:spcPct val="115000"/>
              </a:lnSpc>
              <a:spcAft>
                <a:spcPts val="1000"/>
              </a:spcAft>
            </a:pPr>
            <a:r>
              <a:rPr lang="ar-SA" sz="3200" dirty="0">
                <a:latin typeface="Calibri"/>
                <a:ea typeface="Calibri"/>
                <a:cs typeface="Simplified Arabic"/>
              </a:rPr>
              <a:t> </a:t>
            </a:r>
            <a:endParaRPr lang="en-US" sz="3200" dirty="0">
              <a:latin typeface="Calibri"/>
              <a:ea typeface="Calibri"/>
            </a:endParaRPr>
          </a:p>
        </p:txBody>
      </p:sp>
      <p:sp>
        <p:nvSpPr>
          <p:cNvPr id="11"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2694507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59468" y="764704"/>
            <a:ext cx="12011966" cy="5501891"/>
          </a:xfrm>
          <a:prstGeom prst="rect">
            <a:avLst/>
          </a:prstGeom>
        </p:spPr>
        <p:txBody>
          <a:bodyPr wrap="square">
            <a:spAutoFit/>
          </a:bodyPr>
          <a:lstStyle/>
          <a:p>
            <a:pPr marL="342900" lvl="0" indent="-342900" algn="just" rtl="1">
              <a:lnSpc>
                <a:spcPct val="115000"/>
              </a:lnSpc>
              <a:spcAft>
                <a:spcPts val="1200"/>
              </a:spcAft>
              <a:buFont typeface="Symbol"/>
              <a:buChar char=""/>
            </a:pPr>
            <a:r>
              <a:rPr lang="ar-SA" sz="3400" dirty="0">
                <a:solidFill>
                  <a:schemeClr val="tx1"/>
                </a:solidFill>
                <a:latin typeface="Calibri"/>
                <a:ea typeface="Calibri"/>
                <a:cs typeface="Simplified Arabic"/>
              </a:rPr>
              <a:t>ضعف التخطيط التشاركي بين الوزارة والميدان وبين التنظيمات الفرعية للنظام التعليمي </a:t>
            </a:r>
            <a:r>
              <a:rPr lang="ar-SA" sz="3400" dirty="0" smtClean="0">
                <a:solidFill>
                  <a:schemeClr val="tx1"/>
                </a:solidFill>
                <a:latin typeface="Calibri"/>
                <a:ea typeface="Calibri"/>
                <a:cs typeface="Simplified Arabic"/>
              </a:rPr>
              <a:t>ككل</a:t>
            </a:r>
            <a:r>
              <a:rPr lang="ar-EG" sz="3400" dirty="0" smtClean="0">
                <a:solidFill>
                  <a:schemeClr val="tx1"/>
                </a:solidFill>
                <a:latin typeface="Calibri"/>
                <a:ea typeface="Calibri"/>
                <a:cs typeface="Simplified Arabic"/>
              </a:rPr>
              <a:t> .</a:t>
            </a:r>
            <a:endParaRPr lang="en-US" sz="3400" dirty="0">
              <a:solidFill>
                <a:schemeClr val="tx1"/>
              </a:solidFill>
              <a:latin typeface="Calibri"/>
              <a:ea typeface="Calibri"/>
            </a:endParaRPr>
          </a:p>
          <a:p>
            <a:pPr marL="342900" lvl="0" indent="-342900" algn="just" rtl="1">
              <a:lnSpc>
                <a:spcPct val="115000"/>
              </a:lnSpc>
              <a:spcAft>
                <a:spcPts val="1200"/>
              </a:spcAft>
              <a:buFont typeface="Symbol"/>
              <a:buChar char=""/>
            </a:pPr>
            <a:r>
              <a:rPr lang="ar-SA" sz="3400" dirty="0">
                <a:solidFill>
                  <a:schemeClr val="tx1"/>
                </a:solidFill>
                <a:latin typeface="Calibri"/>
                <a:ea typeface="Calibri"/>
                <a:cs typeface="Simplified Arabic"/>
              </a:rPr>
              <a:t>قلة القدرات التربوية </a:t>
            </a:r>
            <a:r>
              <a:rPr lang="ar-SA" sz="3400" dirty="0" smtClean="0">
                <a:solidFill>
                  <a:schemeClr val="tx1"/>
                </a:solidFill>
                <a:latin typeface="Calibri"/>
                <a:ea typeface="Calibri"/>
                <a:cs typeface="Simplified Arabic"/>
              </a:rPr>
              <a:t>السليمة</a:t>
            </a:r>
            <a:r>
              <a:rPr lang="ar-EG" sz="3400" dirty="0" smtClean="0">
                <a:solidFill>
                  <a:schemeClr val="tx1"/>
                </a:solidFill>
                <a:latin typeface="Calibri"/>
                <a:ea typeface="Calibri"/>
                <a:cs typeface="Simplified Arabic"/>
              </a:rPr>
              <a:t> .</a:t>
            </a:r>
            <a:endParaRPr lang="en-US" sz="3400" dirty="0">
              <a:solidFill>
                <a:schemeClr val="tx1"/>
              </a:solidFill>
              <a:latin typeface="Calibri"/>
              <a:ea typeface="Calibri"/>
            </a:endParaRPr>
          </a:p>
          <a:p>
            <a:pPr marL="342900" lvl="0" indent="-342900" algn="just" rtl="1">
              <a:lnSpc>
                <a:spcPct val="115000"/>
              </a:lnSpc>
              <a:spcAft>
                <a:spcPts val="1200"/>
              </a:spcAft>
              <a:buFont typeface="Symbol"/>
              <a:buChar char=""/>
            </a:pPr>
            <a:r>
              <a:rPr lang="ar-SA" sz="3400" dirty="0">
                <a:solidFill>
                  <a:schemeClr val="tx1"/>
                </a:solidFill>
                <a:latin typeface="Calibri"/>
                <a:ea typeface="Calibri"/>
                <a:cs typeface="Simplified Arabic"/>
              </a:rPr>
              <a:t>التأخر في صنع </a:t>
            </a:r>
            <a:r>
              <a:rPr lang="ar-SA" sz="3400" dirty="0" smtClean="0">
                <a:solidFill>
                  <a:schemeClr val="tx1"/>
                </a:solidFill>
                <a:latin typeface="Calibri"/>
                <a:ea typeface="Calibri"/>
                <a:cs typeface="Simplified Arabic"/>
              </a:rPr>
              <a:t>القرارات</a:t>
            </a:r>
            <a:r>
              <a:rPr lang="ar-EG" sz="3400" dirty="0" smtClean="0">
                <a:solidFill>
                  <a:schemeClr val="tx1"/>
                </a:solidFill>
                <a:latin typeface="Calibri"/>
                <a:ea typeface="Calibri"/>
                <a:cs typeface="Simplified Arabic"/>
              </a:rPr>
              <a:t> .</a:t>
            </a:r>
            <a:endParaRPr lang="en-US" sz="3400" dirty="0">
              <a:solidFill>
                <a:schemeClr val="tx1"/>
              </a:solidFill>
              <a:latin typeface="Calibri"/>
              <a:ea typeface="Calibri"/>
            </a:endParaRPr>
          </a:p>
          <a:p>
            <a:pPr marL="342900" lvl="0" indent="-342900" algn="just" rtl="1">
              <a:lnSpc>
                <a:spcPct val="115000"/>
              </a:lnSpc>
              <a:spcAft>
                <a:spcPts val="1200"/>
              </a:spcAft>
              <a:buFont typeface="Symbol"/>
              <a:buChar char=""/>
            </a:pPr>
            <a:r>
              <a:rPr lang="ar-SA" sz="3400" dirty="0">
                <a:solidFill>
                  <a:schemeClr val="tx1"/>
                </a:solidFill>
                <a:latin typeface="Calibri"/>
                <a:ea typeface="Calibri"/>
                <a:cs typeface="Simplified Arabic"/>
              </a:rPr>
              <a:t>الافتقار إلى العمل المؤسسي في الوزارة بمعنى أن وحدة التخطيط في الدائرة لا تمارس نشاطات تخطيطية محددة .</a:t>
            </a:r>
            <a:endParaRPr lang="en-US" sz="3400" dirty="0">
              <a:solidFill>
                <a:schemeClr val="tx1"/>
              </a:solidFill>
              <a:latin typeface="Calibri"/>
              <a:ea typeface="Calibri"/>
            </a:endParaRPr>
          </a:p>
          <a:p>
            <a:pPr marL="342900" lvl="0" indent="-342900" algn="just" rtl="1">
              <a:lnSpc>
                <a:spcPct val="115000"/>
              </a:lnSpc>
              <a:spcAft>
                <a:spcPts val="1200"/>
              </a:spcAft>
              <a:buFont typeface="Symbol"/>
              <a:buChar char=""/>
            </a:pPr>
            <a:r>
              <a:rPr lang="ar-SA" sz="3400" dirty="0">
                <a:solidFill>
                  <a:schemeClr val="tx1"/>
                </a:solidFill>
                <a:latin typeface="Calibri"/>
                <a:ea typeface="Calibri"/>
                <a:cs typeface="Simplified Arabic"/>
              </a:rPr>
              <a:t>إن الإدارة تلعب دورًا هامًا في التخطيط فإذا كان المخطط التربوي يقوم بإعداد الخطط وتصميمها فإن مهمة الإدارة أن تتحمل مسؤولية التنفيذ .</a:t>
            </a:r>
            <a:endParaRPr lang="en-US" sz="3400" dirty="0">
              <a:solidFill>
                <a:schemeClr val="tx1"/>
              </a:solidFill>
              <a:latin typeface="Calibri"/>
              <a:ea typeface="Calibri"/>
            </a:endParaRPr>
          </a:p>
        </p:txBody>
      </p:sp>
    </p:spTree>
    <p:extLst>
      <p:ext uri="{BB962C8B-B14F-4D97-AF65-F5344CB8AC3E}">
        <p14:creationId xmlns:p14="http://schemas.microsoft.com/office/powerpoint/2010/main" val="2905236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59468" y="764704"/>
            <a:ext cx="12011966" cy="5137304"/>
          </a:xfrm>
          <a:prstGeom prst="rect">
            <a:avLst/>
          </a:prstGeom>
        </p:spPr>
        <p:txBody>
          <a:bodyPr wrap="square">
            <a:spAutoFit/>
          </a:bodyPr>
          <a:lstStyle/>
          <a:p>
            <a:pPr algn="just" rtl="1">
              <a:lnSpc>
                <a:spcPct val="150000"/>
              </a:lnSpc>
              <a:spcAft>
                <a:spcPts val="1000"/>
              </a:spcAft>
            </a:pPr>
            <a:r>
              <a:rPr lang="ar-SA" sz="3600" dirty="0">
                <a:solidFill>
                  <a:srgbClr val="00B0F0"/>
                </a:solidFill>
                <a:effectLst>
                  <a:outerShdw blurRad="38100" dist="38100" dir="2700000" algn="tl">
                    <a:srgbClr val="000000">
                      <a:alpha val="43137"/>
                    </a:srgbClr>
                  </a:outerShdw>
                </a:effectLst>
                <a:latin typeface="Calibri"/>
                <a:ea typeface="Calibri"/>
                <a:cs typeface="Simplified Arabic"/>
              </a:rPr>
              <a:t>6- السياسات التربوية :</a:t>
            </a:r>
            <a:endParaRPr lang="en-US" sz="2800" dirty="0">
              <a:solidFill>
                <a:srgbClr val="00B0F0"/>
              </a:solidFill>
              <a:effectLst>
                <a:outerShdw blurRad="38100" dist="38100" dir="2700000" algn="tl">
                  <a:srgbClr val="000000">
                    <a:alpha val="43137"/>
                  </a:srgbClr>
                </a:outerShdw>
              </a:effectLst>
              <a:latin typeface="Calibri"/>
              <a:ea typeface="Calibri"/>
            </a:endParaRPr>
          </a:p>
          <a:p>
            <a:pPr algn="just" rtl="1">
              <a:lnSpc>
                <a:spcPct val="150000"/>
              </a:lnSpc>
              <a:spcAft>
                <a:spcPts val="1000"/>
              </a:spcAft>
            </a:pPr>
            <a:r>
              <a:rPr lang="ar-SA" sz="3600" dirty="0">
                <a:latin typeface="Calibri"/>
                <a:ea typeface="Calibri"/>
                <a:cs typeface="Simplified Arabic"/>
              </a:rPr>
              <a:t>لابد من إعادة النظر في السياسات التربوية المتبعة لأن معظم الخطط التربوية سواء في جانبها الكمي أو الكيفي غير قادرة على تحقيق الأهداف التربوية ذات المردود الإيجابي على الفرد والمجتمع مثل عدم الاهتمام بتعليم الكبار أو بقدر بسيط والإهمال في التربية الخاصة بالمعاقين والتركيز على التعليم في الثانوي والجامعي على حساب المستويات الأخرى .</a:t>
            </a:r>
            <a:endParaRPr lang="en-US" sz="2800" dirty="0">
              <a:latin typeface="Calibri"/>
              <a:ea typeface="Calibri"/>
            </a:endParaRPr>
          </a:p>
        </p:txBody>
      </p:sp>
      <p:sp>
        <p:nvSpPr>
          <p:cNvPr id="11"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275681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59468" y="764704"/>
            <a:ext cx="12011966" cy="5262979"/>
          </a:xfrm>
          <a:prstGeom prst="rect">
            <a:avLst/>
          </a:prstGeom>
        </p:spPr>
        <p:txBody>
          <a:bodyPr wrap="square">
            <a:spAutoFit/>
          </a:bodyPr>
          <a:lstStyle/>
          <a:p>
            <a:pPr algn="just" rtl="1">
              <a:lnSpc>
                <a:spcPct val="150000"/>
              </a:lnSpc>
            </a:pPr>
            <a:r>
              <a:rPr lang="ar-SA" sz="2800" b="1" dirty="0" smtClean="0">
                <a:solidFill>
                  <a:srgbClr val="FF0000"/>
                </a:solidFill>
                <a:latin typeface="Simplified Arabic" pitchFamily="18" charset="-78"/>
                <a:cs typeface="Simplified Arabic" pitchFamily="18" charset="-78"/>
              </a:rPr>
              <a:t> ملخص المحاضرة: تناولنا مفاهيم(الخطة </a:t>
            </a:r>
            <a:r>
              <a:rPr lang="ar-SA" sz="2800" b="1" dirty="0">
                <a:solidFill>
                  <a:srgbClr val="FF0000"/>
                </a:solidFill>
                <a:latin typeface="Simplified Arabic" pitchFamily="18" charset="-78"/>
                <a:cs typeface="Simplified Arabic" pitchFamily="18" charset="-78"/>
              </a:rPr>
              <a:t>- أهمية الخطة - شروط الخطة - عناصر الخطة - منطلقات الخطة الاستراتيجية </a:t>
            </a:r>
            <a:r>
              <a:rPr lang="ar-SA" sz="2800" b="1" dirty="0" smtClean="0">
                <a:solidFill>
                  <a:srgbClr val="FF0000"/>
                </a:solidFill>
                <a:latin typeface="Simplified Arabic" pitchFamily="18" charset="-78"/>
                <a:cs typeface="Simplified Arabic" pitchFamily="18" charset="-78"/>
              </a:rPr>
              <a:t>المدرسية).كما تناولنا:</a:t>
            </a:r>
            <a:endParaRPr lang="ar-SA" sz="2800" b="1" dirty="0">
              <a:solidFill>
                <a:srgbClr val="FF0000"/>
              </a:solidFill>
              <a:latin typeface="Simplified Arabic" pitchFamily="18" charset="-78"/>
              <a:cs typeface="Simplified Arabic" pitchFamily="18" charset="-78"/>
            </a:endParaRPr>
          </a:p>
          <a:p>
            <a:pPr marL="457200" indent="-457200" algn="r" rtl="1">
              <a:lnSpc>
                <a:spcPct val="150000"/>
              </a:lnSpc>
              <a:buFont typeface="Wingdings" pitchFamily="2" charset="2"/>
              <a:buChar char="q"/>
            </a:pPr>
            <a:r>
              <a:rPr lang="ar-SA" sz="2800" b="1" dirty="0">
                <a:solidFill>
                  <a:srgbClr val="FF0000"/>
                </a:solidFill>
                <a:latin typeface="Simplified Arabic" pitchFamily="18" charset="-78"/>
                <a:cs typeface="Simplified Arabic" pitchFamily="18" charset="-78"/>
              </a:rPr>
              <a:t>عناصر الخطة التشغيلية المدرسية: </a:t>
            </a:r>
          </a:p>
          <a:p>
            <a:pPr marL="457200" indent="-457200" algn="r" rtl="1">
              <a:lnSpc>
                <a:spcPct val="150000"/>
              </a:lnSpc>
              <a:buFont typeface="Wingdings" pitchFamily="2" charset="2"/>
              <a:buChar char="q"/>
            </a:pPr>
            <a:r>
              <a:rPr lang="ar-SA" sz="2800" b="1" dirty="0">
                <a:solidFill>
                  <a:srgbClr val="FF0000"/>
                </a:solidFill>
                <a:latin typeface="Simplified Arabic" pitchFamily="18" charset="-78"/>
                <a:cs typeface="Simplified Arabic" pitchFamily="18" charset="-78"/>
              </a:rPr>
              <a:t>مجالات الخطة المدرسية:</a:t>
            </a:r>
          </a:p>
          <a:p>
            <a:pPr marL="457200" indent="-457200" algn="r" rtl="1">
              <a:lnSpc>
                <a:spcPct val="150000"/>
              </a:lnSpc>
              <a:buFont typeface="Wingdings" pitchFamily="2" charset="2"/>
              <a:buChar char="q"/>
            </a:pPr>
            <a:r>
              <a:rPr lang="ar-SA" sz="2800" b="1" dirty="0">
                <a:solidFill>
                  <a:srgbClr val="FF0000"/>
                </a:solidFill>
                <a:latin typeface="Simplified Arabic" pitchFamily="18" charset="-78"/>
                <a:cs typeface="Simplified Arabic" pitchFamily="18" charset="-78"/>
              </a:rPr>
              <a:t>خطوات بناء خطط العمل</a:t>
            </a:r>
          </a:p>
          <a:p>
            <a:pPr marL="457200" indent="-457200" algn="r" rtl="1">
              <a:lnSpc>
                <a:spcPct val="150000"/>
              </a:lnSpc>
              <a:buFont typeface="Wingdings" pitchFamily="2" charset="2"/>
              <a:buChar char="q"/>
            </a:pPr>
            <a:r>
              <a:rPr lang="ar-SA" sz="2800" b="1" dirty="0">
                <a:solidFill>
                  <a:srgbClr val="FF0000"/>
                </a:solidFill>
                <a:latin typeface="Simplified Arabic" pitchFamily="18" charset="-78"/>
                <a:cs typeface="Simplified Arabic" pitchFamily="18" charset="-78"/>
              </a:rPr>
              <a:t>أمثلة لخطط تنفيذية:</a:t>
            </a:r>
          </a:p>
          <a:p>
            <a:pPr marL="457200" indent="-457200" algn="r" rtl="1">
              <a:lnSpc>
                <a:spcPct val="150000"/>
              </a:lnSpc>
              <a:buFont typeface="Wingdings" pitchFamily="2" charset="2"/>
              <a:buChar char="q"/>
            </a:pPr>
            <a:r>
              <a:rPr lang="ar-SA" sz="2800" b="1" dirty="0">
                <a:solidFill>
                  <a:srgbClr val="FF0000"/>
                </a:solidFill>
                <a:latin typeface="Simplified Arabic" pitchFamily="18" charset="-78"/>
                <a:cs typeface="Simplified Arabic" pitchFamily="18" charset="-78"/>
              </a:rPr>
              <a:t>الخطة الإجرائية:</a:t>
            </a:r>
          </a:p>
          <a:p>
            <a:pPr marL="457200" indent="-457200" algn="r" rtl="1">
              <a:lnSpc>
                <a:spcPct val="150000"/>
              </a:lnSpc>
              <a:buFont typeface="Wingdings" pitchFamily="2" charset="2"/>
              <a:buChar char="q"/>
            </a:pPr>
            <a:r>
              <a:rPr lang="ar-SA" sz="2800" b="1" dirty="0">
                <a:solidFill>
                  <a:srgbClr val="FF0000"/>
                </a:solidFill>
                <a:latin typeface="Simplified Arabic" pitchFamily="18" charset="-78"/>
                <a:cs typeface="Simplified Arabic" pitchFamily="18" charset="-78"/>
              </a:rPr>
              <a:t>المشكلات التي تواجه التخطيط التربوي  .</a:t>
            </a:r>
            <a:endParaRPr lang="ar-SA" sz="2800" dirty="0">
              <a:solidFill>
                <a:srgbClr val="FF0000"/>
              </a:solidFill>
              <a:latin typeface="Calibri"/>
              <a:ea typeface="Calibri"/>
              <a:cs typeface="Calibri"/>
              <a:sym typeface="Calibri"/>
            </a:endParaRPr>
          </a:p>
        </p:txBody>
      </p:sp>
      <p:sp>
        <p:nvSpPr>
          <p:cNvPr id="11"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2174374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59468" y="764704"/>
            <a:ext cx="12011966" cy="2862322"/>
          </a:xfrm>
          <a:prstGeom prst="rect">
            <a:avLst/>
          </a:prstGeom>
        </p:spPr>
        <p:txBody>
          <a:bodyPr wrap="square">
            <a:spAutoFit/>
          </a:bodyPr>
          <a:lstStyle/>
          <a:p>
            <a:pPr algn="r" rtl="1"/>
            <a:r>
              <a:rPr lang="ar-SA" sz="3600" b="1" dirty="0">
                <a:solidFill>
                  <a:schemeClr val="tx1"/>
                </a:solidFill>
                <a:latin typeface="Simplified Arabic" pitchFamily="18" charset="-78"/>
                <a:cs typeface="Simplified Arabic" pitchFamily="18" charset="-78"/>
              </a:rPr>
              <a:t>مصادر المحاضرة </a:t>
            </a:r>
            <a:r>
              <a:rPr lang="ar-SA" sz="3600" b="1" dirty="0"/>
              <a:t>الرجاء الاطلاع على المصادر التالية</a:t>
            </a:r>
          </a:p>
          <a:p>
            <a:pPr marL="457200" indent="-457200" algn="r" rtl="1">
              <a:buFont typeface="Wingdings" pitchFamily="2" charset="2"/>
              <a:buChar char="q"/>
            </a:pPr>
            <a:r>
              <a:rPr lang="ar-SA" sz="3600" b="1" dirty="0">
                <a:solidFill>
                  <a:schemeClr val="tx1">
                    <a:lumMod val="95000"/>
                    <a:lumOff val="5000"/>
                  </a:schemeClr>
                </a:solidFill>
              </a:rPr>
              <a:t>الكتاب المقر بالتوصيف التخطيط التربوي المعاصر، صالح أحمد عبابنة، دار المسيرة، 2015 ، ط،1 .</a:t>
            </a:r>
          </a:p>
          <a:p>
            <a:pPr marL="457200" indent="-457200" algn="r" rtl="1">
              <a:buFont typeface="Wingdings" pitchFamily="2" charset="2"/>
              <a:buChar char="q"/>
            </a:pPr>
            <a:r>
              <a:rPr lang="ar-SA" sz="3600" b="1" dirty="0">
                <a:solidFill>
                  <a:schemeClr val="tx1">
                    <a:lumMod val="95000"/>
                    <a:lumOff val="5000"/>
                  </a:schemeClr>
                </a:solidFill>
              </a:rPr>
              <a:t>الخطيط للتنمية المستدامة، محمد مخلص، حامد الشراري، دار ابن رشد، الرياض ، 2023م.</a:t>
            </a:r>
            <a:endParaRPr lang="en-US" sz="3600" b="1" dirty="0">
              <a:solidFill>
                <a:schemeClr val="tx1"/>
              </a:solidFill>
              <a:latin typeface="Simplified Arabic" pitchFamily="18" charset="-78"/>
              <a:cs typeface="Simplified Arabic" pitchFamily="18" charset="-78"/>
            </a:endParaRPr>
          </a:p>
        </p:txBody>
      </p:sp>
      <p:sp>
        <p:nvSpPr>
          <p:cNvPr id="11"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2078903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3" name="Google Shape;213;p8"/>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a:solidFill>
                  <a:schemeClr val="lt1"/>
                </a:solidFill>
                <a:latin typeface="Tajawal Medium"/>
                <a:ea typeface="Tajawal Medium"/>
                <a:cs typeface="Tajawal Medium"/>
                <a:sym typeface="Tajawal Medium"/>
              </a:rPr>
              <a:t>Thank You</a:t>
            </a:r>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218" name="Google Shape;218;p8"/>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219" name="Google Shape;219;p8"/>
          <p:cNvPicPr preferRelativeResize="0"/>
          <p:nvPr/>
        </p:nvPicPr>
        <p:blipFill rotWithShape="1">
          <a:blip r:embed="rId6">
            <a:alphaModFix/>
          </a:blip>
          <a:srcRect/>
          <a:stretch/>
        </p:blipFill>
        <p:spPr>
          <a:xfrm>
            <a:off x="367466" y="542565"/>
            <a:ext cx="2758843" cy="753090"/>
          </a:xfrm>
          <a:prstGeom prst="rect">
            <a:avLst/>
          </a:prstGeom>
          <a:noFill/>
          <a:ln>
            <a:noFill/>
          </a:ln>
        </p:spPr>
      </p:pic>
      <p:sp>
        <p:nvSpPr>
          <p:cNvPr id="9" name="Google Shape;110;p1"/>
          <p:cNvSpPr/>
          <p:nvPr/>
        </p:nvSpPr>
        <p:spPr>
          <a:xfrm>
            <a:off x="4079776" y="5707075"/>
            <a:ext cx="5063317" cy="962285"/>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a:t>
            </a:r>
            <a:r>
              <a:rPr lang="ar-SA" sz="2800" b="1" dirty="0" smtClean="0">
                <a:solidFill>
                  <a:srgbClr val="2D3956"/>
                </a:solidFill>
                <a:latin typeface="Tajawal Medium"/>
                <a:cs typeface="Tajawal Medium"/>
                <a:sym typeface="Tajawal Medium"/>
              </a:rPr>
              <a:t>التاسعة : التخطيط التربوي 712</a:t>
            </a:r>
            <a:endParaRPr dirty="0"/>
          </a:p>
        </p:txBody>
      </p:sp>
    </p:spTree>
    <p:extLst>
      <p:ext uri="{BB962C8B-B14F-4D97-AF65-F5344CB8AC3E}">
        <p14:creationId xmlns:p14="http://schemas.microsoft.com/office/powerpoint/2010/main" val="360991549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1691</TotalTime>
  <Words>2762</Words>
  <Application>Microsoft Office PowerPoint</Application>
  <PresentationFormat>مخصص</PresentationFormat>
  <Paragraphs>258</Paragraphs>
  <Slides>39</Slides>
  <Notes>39</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39</vt:i4>
      </vt:variant>
    </vt:vector>
  </HeadingPairs>
  <TitlesOfParts>
    <vt:vector size="47" baseType="lpstr">
      <vt:lpstr>Arial</vt:lpstr>
      <vt:lpstr>Tajawal Medium</vt:lpstr>
      <vt:lpstr>Symbol</vt:lpstr>
      <vt:lpstr>Calibri</vt:lpstr>
      <vt:lpstr>Simplified Arabic</vt:lpstr>
      <vt:lpstr>Wingdings</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FUJITSU</cp:lastModifiedBy>
  <cp:revision>190</cp:revision>
  <dcterms:created xsi:type="dcterms:W3CDTF">2023-04-29T09:08:23Z</dcterms:created>
  <dcterms:modified xsi:type="dcterms:W3CDTF">2023-06-03T09:39:52Z</dcterms:modified>
</cp:coreProperties>
</file>