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545" r:id="rId2"/>
    <p:sldId id="389" r:id="rId3"/>
    <p:sldId id="452" r:id="rId4"/>
    <p:sldId id="609" r:id="rId5"/>
    <p:sldId id="611" r:id="rId6"/>
    <p:sldId id="574" r:id="rId7"/>
    <p:sldId id="612" r:id="rId8"/>
    <p:sldId id="613" r:id="rId9"/>
    <p:sldId id="614" r:id="rId10"/>
    <p:sldId id="615" r:id="rId11"/>
    <p:sldId id="616" r:id="rId12"/>
    <p:sldId id="617" r:id="rId13"/>
    <p:sldId id="618" r:id="rId14"/>
    <p:sldId id="619" r:id="rId15"/>
    <p:sldId id="621" r:id="rId16"/>
    <p:sldId id="620" r:id="rId17"/>
    <p:sldId id="622" r:id="rId18"/>
    <p:sldId id="623" r:id="rId19"/>
    <p:sldId id="624" r:id="rId20"/>
    <p:sldId id="626" r:id="rId21"/>
    <p:sldId id="625" r:id="rId22"/>
    <p:sldId id="627" r:id="rId23"/>
    <p:sldId id="628" r:id="rId24"/>
    <p:sldId id="629" r:id="rId25"/>
    <p:sldId id="630" r:id="rId26"/>
    <p:sldId id="631" r:id="rId27"/>
    <p:sldId id="632" r:id="rId28"/>
    <p:sldId id="636" r:id="rId29"/>
    <p:sldId id="643" r:id="rId30"/>
    <p:sldId id="642" r:id="rId31"/>
    <p:sldId id="644" r:id="rId32"/>
    <p:sldId id="639" r:id="rId33"/>
    <p:sldId id="638" r:id="rId34"/>
    <p:sldId id="640" r:id="rId35"/>
    <p:sldId id="641" r:id="rId36"/>
    <p:sldId id="645" r:id="rId37"/>
    <p:sldId id="646" r:id="rId38"/>
    <p:sldId id="647" r:id="rId39"/>
    <p:sldId id="648" r:id="rId40"/>
    <p:sldId id="649" r:id="rId41"/>
    <p:sldId id="650" r:id="rId42"/>
    <p:sldId id="651" r:id="rId43"/>
    <p:sldId id="652" r:id="rId44"/>
    <p:sldId id="561" r:id="rId45"/>
    <p:sldId id="60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C0"/>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76" y="44"/>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6814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16700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73877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03539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25392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02808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5162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78375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88471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27043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383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4806510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78083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60711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89931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5846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48001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3165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05613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62563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96970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93244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36525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004525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75951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0097854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27495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786399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385808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47644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2912169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898637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4014784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838468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952948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842364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8858801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microsoft.com/office/2007/relationships/hdphoto" Target="../media/hdphoto3.wdp"/></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microsoft.com/office/2007/relationships/hdphoto" Target="../media/hdphoto4.wdp"/></Relationships>
</file>

<file path=ppt/slides/_rels/slide4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2.emf"/></Relationships>
</file>

<file path=ppt/slides/_rels/slide4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23.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hyperlink" Target="https://bsquared.media/real-time-social-media/" TargetMode="External"/><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26.sv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6" y="5843657"/>
            <a:ext cx="372923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Managing Real-Time Publication</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8</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1412303309"/>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8" y="114938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37338" y="2535950"/>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real-time monitoring dashboard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real-time publication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tools required to manage real time information publication</a:t>
            </a:r>
          </a:p>
        </p:txBody>
      </p:sp>
      <p:sp>
        <p:nvSpPr>
          <p:cNvPr id="8" name="TextBox 7">
            <a:extLst>
              <a:ext uri="{FF2B5EF4-FFF2-40B4-BE49-F238E27FC236}">
                <a16:creationId xmlns:a16="http://schemas.microsoft.com/office/drawing/2014/main" id="{348644D0-D575-5A7E-47E8-1DA4AED634DE}"/>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260013631"/>
      </p:ext>
    </p:extLst>
  </p:cSld>
  <p:clrMapOvr>
    <a:masterClrMapping/>
  </p:clrMapOvr>
  <mc:AlternateContent xmlns:mc="http://schemas.openxmlformats.org/markup-compatibility/2006" xmlns:p14="http://schemas.microsoft.com/office/powerpoint/2010/main">
    <mc:Choice Requires="p14">
      <p:transition p14:dur="10" advTm="55000"/>
    </mc:Choice>
    <mc:Fallback xmlns="">
      <p:transition advTm="5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19250" y="204319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6" name="Picture 5">
            <a:extLst>
              <a:ext uri="{FF2B5EF4-FFF2-40B4-BE49-F238E27FC236}">
                <a16:creationId xmlns:a16="http://schemas.microsoft.com/office/drawing/2014/main" id="{57BEA6C7-1557-8BCD-6AAA-273ADEC39FF9}"/>
              </a:ext>
            </a:extLst>
          </p:cNvPr>
          <p:cNvPicPr>
            <a:picLocks noChangeAspect="1"/>
          </p:cNvPicPr>
          <p:nvPr/>
        </p:nvPicPr>
        <p:blipFill>
          <a:blip r:embed="rId2"/>
          <a:stretch>
            <a:fillRect/>
          </a:stretch>
        </p:blipFill>
        <p:spPr>
          <a:xfrm>
            <a:off x="2430708" y="2810196"/>
            <a:ext cx="7164127" cy="3197999"/>
          </a:xfrm>
          <a:prstGeom prst="rect">
            <a:avLst/>
          </a:prstGeom>
        </p:spPr>
      </p:pic>
      <p:sp>
        <p:nvSpPr>
          <p:cNvPr id="3" name="TextBox 2">
            <a:extLst>
              <a:ext uri="{FF2B5EF4-FFF2-40B4-BE49-F238E27FC236}">
                <a16:creationId xmlns:a16="http://schemas.microsoft.com/office/drawing/2014/main" id="{AA4820D8-7301-02BF-7CD5-2943D65E86CB}"/>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9000"/>
    </mc:Choice>
    <mc:Fallback xmlns="">
      <p:transition spd="slow" advTm="4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51511" y="2058206"/>
            <a:ext cx="10704256" cy="3985706"/>
          </a:xfrm>
          <a:prstGeom prst="rect">
            <a:avLst/>
          </a:prstGeom>
          <a:noFill/>
        </p:spPr>
        <p:txBody>
          <a:bodyPr wrap="square" rtlCol="0">
            <a:spAutoFit/>
          </a:bodyPr>
          <a:lstStyle/>
          <a:p>
            <a:pPr marL="342900" indent="-342900" algn="just">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Real-time dashboards are a form of visualization that automatically updates the user's screen with relevant information based on the latest available data. In other words, a real-time dashboard is a graphical user interface with a simple display that visualizes performance indicators and essential metrics crucial to specific business processes, functions, and objectives.</a:t>
            </a:r>
          </a:p>
          <a:p>
            <a:pPr marL="342900" indent="-342900" algn="just">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A live dashboard is a performance tool used to analyze, track, and report on the company’s data in real time with the help of interactive data visualizations. </a:t>
            </a:r>
          </a:p>
          <a:p>
            <a:pPr marL="342900" indent="-342900" algn="just">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These real time dashboards are automatically updated and provide the user with instant access to critical data. </a:t>
            </a:r>
          </a:p>
        </p:txBody>
      </p:sp>
      <p:sp>
        <p:nvSpPr>
          <p:cNvPr id="8" name="TextBox 7">
            <a:extLst>
              <a:ext uri="{FF2B5EF4-FFF2-40B4-BE49-F238E27FC236}">
                <a16:creationId xmlns:a16="http://schemas.microsoft.com/office/drawing/2014/main" id="{63E688CA-C185-A20B-6AEF-CDAB2D47AA08}"/>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4000"/>
    </mc:Choice>
    <mc:Fallback xmlns="">
      <p:transition advTm="25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97502" y="2007734"/>
            <a:ext cx="10618197"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Here are dashboards in 3 types by functions, by industries, and by platforms which you can use for your own dashboard building process, and generate actionable and real-time insights. </a:t>
            </a:r>
          </a:p>
          <a:p>
            <a:pPr algn="just"/>
            <a:endParaRPr lang="en-US" sz="500" b="1" dirty="0">
              <a:solidFill>
                <a:srgbClr val="2D3956"/>
              </a:solidFill>
              <a:latin typeface="Tajawal ExtraBold" panose="00000800000000000000" pitchFamily="2" charset="-78"/>
              <a:cs typeface="Tajawal ExtraBold" panose="00000800000000000000" pitchFamily="2" charset="-78"/>
            </a:endParaRP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These onscreen visualizations combine the latest real-time information with historical data that outlines trends over time to create functional, data-based predictions and suggestions.</a:t>
            </a:r>
          </a:p>
          <a:p>
            <a:pPr algn="just"/>
            <a:r>
              <a:rPr lang="en-US" sz="2100" b="1" dirty="0">
                <a:solidFill>
                  <a:srgbClr val="C00000"/>
                </a:solidFill>
                <a:latin typeface="Tajawal ExtraBold" panose="00000800000000000000" pitchFamily="2" charset="-78"/>
                <a:cs typeface="Tajawal ExtraBold" panose="00000800000000000000" pitchFamily="2" charset="-78"/>
              </a:rPr>
              <a:t>What is Social Media Monitoring?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Accessing (“Scraping”) publicly available posts and comments in aggregate from Internet users on social media sites; e.g.</a:t>
            </a:r>
          </a:p>
          <a:p>
            <a:pPr lvl="1" algn="just"/>
            <a:r>
              <a:rPr lang="en-US" sz="2100" b="1" dirty="0">
                <a:solidFill>
                  <a:srgbClr val="2D3956"/>
                </a:solidFill>
                <a:latin typeface="Tajawal ExtraBold" panose="00000800000000000000" pitchFamily="2" charset="-78"/>
                <a:cs typeface="Tajawal ExtraBold" panose="00000800000000000000" pitchFamily="2" charset="-78"/>
              </a:rPr>
              <a:t>Facebook, Twitter, Blogs, YouTube, Consumer Review Sites, Internet Discussion Boards, Other….</a:t>
            </a:r>
          </a:p>
        </p:txBody>
      </p:sp>
      <p:pic>
        <p:nvPicPr>
          <p:cNvPr id="8" name="Picture 7">
            <a:extLst>
              <a:ext uri="{FF2B5EF4-FFF2-40B4-BE49-F238E27FC236}">
                <a16:creationId xmlns:a16="http://schemas.microsoft.com/office/drawing/2014/main" id="{0F5088BE-7CF2-5A7A-0F1B-FFFC49609BE3}"/>
              </a:ext>
            </a:extLst>
          </p:cNvPr>
          <p:cNvPicPr>
            <a:picLocks noChangeAspect="1"/>
          </p:cNvPicPr>
          <p:nvPr/>
        </p:nvPicPr>
        <p:blipFill rotWithShape="1">
          <a:blip r:embed="rId2">
            <a:duotone>
              <a:prstClr val="black"/>
              <a:schemeClr val="accent1">
                <a:tint val="45000"/>
                <a:satMod val="400000"/>
              </a:schemeClr>
            </a:duotone>
            <a:extLst>
              <a:ext uri="{BEBA8EAE-BF5A-486C-A8C5-ECC9F3942E4B}">
                <a14:imgProps xmlns:a14="http://schemas.microsoft.com/office/drawing/2010/main">
                  <a14:imgLayer r:embed="rId3">
                    <a14:imgEffect>
                      <a14:sharpenSoften amount="50000"/>
                    </a14:imgEffect>
                  </a14:imgLayer>
                </a14:imgProps>
              </a:ext>
            </a:extLst>
          </a:blip>
          <a:srcRect t="21651" b="16995"/>
          <a:stretch/>
        </p:blipFill>
        <p:spPr>
          <a:xfrm>
            <a:off x="1986137" y="3060636"/>
            <a:ext cx="7723110" cy="3667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1136C9C3-D7EF-89AB-E6AA-801049E9737D}"/>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10" name="TextBox 9">
            <a:extLst>
              <a:ext uri="{FF2B5EF4-FFF2-40B4-BE49-F238E27FC236}">
                <a16:creationId xmlns:a16="http://schemas.microsoft.com/office/drawing/2014/main" id="{6E1FAF19-2042-2347-E184-E9C00E2D245D}"/>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921775274"/>
      </p:ext>
    </p:extLst>
  </p:cSld>
  <p:clrMapOvr>
    <a:masterClrMapping/>
  </p:clrMapOvr>
  <mc:AlternateContent xmlns:mc="http://schemas.openxmlformats.org/markup-compatibility/2006" xmlns:p14="http://schemas.microsoft.com/office/powerpoint/2010/main">
    <mc:Choice Requires="p14">
      <p:transition p14:dur="10" advTm="224000"/>
    </mc:Choice>
    <mc:Fallback xmlns="">
      <p:transition advTm="22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20091" y="2007636"/>
            <a:ext cx="10629900" cy="4093428"/>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What is a social media monitoring dashboard?</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Social media monitoring dashboards visualize important performance metrics for a brand’s marketing efforts on social media. This includes followership, organic performance, the performance of paid advertising, and the visibility of their brand through 3rd party content and discussions (otherwise known as social listening).</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social media management dashboard is a tool used to track, measure, and analyze the performance of your social media channels, all in one place. It can help you understand everything from follower growth to competitor intelligence to social sentiment.</a:t>
            </a:r>
          </a:p>
          <a:p>
            <a:pPr algn="just"/>
            <a:r>
              <a:rPr lang="en-US" sz="2000" b="1" dirty="0">
                <a:solidFill>
                  <a:srgbClr val="C00000"/>
                </a:solidFill>
                <a:latin typeface="Tajawal ExtraBold" panose="00000800000000000000" pitchFamily="2" charset="-78"/>
                <a:cs typeface="Tajawal ExtraBold" panose="00000800000000000000" pitchFamily="2" charset="-78"/>
              </a:rPr>
              <a:t>Why So Popular?</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 Authentic viewpoints, Grassroots opinion, Unprompted views, Can be cheaper than surveys, focus groups, Consumers not “expecting” marketers and researchers to be listening.</a:t>
            </a:r>
          </a:p>
        </p:txBody>
      </p:sp>
      <p:sp>
        <p:nvSpPr>
          <p:cNvPr id="8" name="TextBox 7">
            <a:extLst>
              <a:ext uri="{FF2B5EF4-FFF2-40B4-BE49-F238E27FC236}">
                <a16:creationId xmlns:a16="http://schemas.microsoft.com/office/drawing/2014/main" id="{B157CA97-A416-E8BF-E3CD-4B683D56053D}"/>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4A4D74E2-6892-4914-EE64-BE30A4C63D72}"/>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advTm="210000"/>
    </mc:Choice>
    <mc:Fallback xmlns="">
      <p:transition advTm="2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91285" y="1979391"/>
            <a:ext cx="10670135" cy="4093428"/>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Ideally, your social media analytics dashboard should include visual representations of your data. This makes it easy to spot at a glance how things are changing over time. It’s a living document, and easy comparisons are the name of the game.</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How you use a social media dashboard will depend on your social goals and the size of your team. You can use a social media dashboard for a high-level overview of your social performance. Or, dive really deep into extreme detail. Reviewing and sharing your social media dashboard is an important way to learn what’s working and guide your social media strategy.</a:t>
            </a:r>
          </a:p>
          <a:p>
            <a:pPr algn="just"/>
            <a:r>
              <a:rPr lang="en-US" sz="2000" b="1" dirty="0">
                <a:solidFill>
                  <a:srgbClr val="C00000"/>
                </a:solidFill>
                <a:latin typeface="Tajawal ExtraBold" panose="00000800000000000000" pitchFamily="2" charset="-78"/>
                <a:cs typeface="Tajawal ExtraBold" panose="00000800000000000000" pitchFamily="2" charset="-78"/>
              </a:rPr>
              <a:t>How to build (and use) a social media dashboard?</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a social media dashboard gives you a clear overview of your social media performance. You can easily see what’s working and what’s not. It also allows you to track your progress and understand how your content is performing.</a:t>
            </a:r>
          </a:p>
        </p:txBody>
      </p:sp>
      <p:sp>
        <p:nvSpPr>
          <p:cNvPr id="8" name="TextBox 7">
            <a:extLst>
              <a:ext uri="{FF2B5EF4-FFF2-40B4-BE49-F238E27FC236}">
                <a16:creationId xmlns:a16="http://schemas.microsoft.com/office/drawing/2014/main" id="{0B0A3ED4-8327-FC0A-DCED-89F6EAAF8CBA}"/>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55D2178A-1623-F658-3A19-95206C52C39A}"/>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650697910"/>
      </p:ext>
    </p:extLst>
  </p:cSld>
  <p:clrMapOvr>
    <a:masterClrMapping/>
  </p:clrMapOvr>
  <mc:AlternateContent xmlns:mc="http://schemas.openxmlformats.org/markup-compatibility/2006" xmlns:p14="http://schemas.microsoft.com/office/powerpoint/2010/main">
    <mc:Choice Requires="p14">
      <p:transition p14:dur="10" advTm="214100"/>
    </mc:Choice>
    <mc:Fallback xmlns="">
      <p:transition advTm="2141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89673" y="2074525"/>
            <a:ext cx="7244171" cy="3600986"/>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    How to build (and use) a social media dashboard?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Understand your goals</a:t>
            </a:r>
          </a:p>
          <a:p>
            <a:pPr lvl="1" algn="just"/>
            <a:r>
              <a:rPr lang="en-US" b="1" dirty="0">
                <a:solidFill>
                  <a:srgbClr val="2D3956"/>
                </a:solidFill>
                <a:latin typeface="Tajawal ExtraBold" panose="00000800000000000000" pitchFamily="2" charset="-78"/>
                <a:cs typeface="Tajawal ExtraBold" panose="00000800000000000000" pitchFamily="2" charset="-78"/>
              </a:rPr>
              <a:t>1. Increase brand awareness</a:t>
            </a:r>
          </a:p>
          <a:p>
            <a:pPr lvl="1" algn="just"/>
            <a:r>
              <a:rPr lang="en-US" b="1" dirty="0">
                <a:solidFill>
                  <a:srgbClr val="2D3956"/>
                </a:solidFill>
                <a:latin typeface="Tajawal ExtraBold" panose="00000800000000000000" pitchFamily="2" charset="-78"/>
                <a:cs typeface="Tajawal ExtraBold" panose="00000800000000000000" pitchFamily="2" charset="-78"/>
              </a:rPr>
              <a:t>2. Manage brand reputation</a:t>
            </a:r>
          </a:p>
          <a:p>
            <a:pPr lvl="1" algn="just"/>
            <a:r>
              <a:rPr lang="en-US" b="1" dirty="0">
                <a:solidFill>
                  <a:srgbClr val="2D3956"/>
                </a:solidFill>
                <a:latin typeface="Tajawal ExtraBold" panose="00000800000000000000" pitchFamily="2" charset="-78"/>
                <a:cs typeface="Tajawal ExtraBold" panose="00000800000000000000" pitchFamily="2" charset="-78"/>
              </a:rPr>
              <a:t>3. Increase traffic to your website</a:t>
            </a:r>
          </a:p>
          <a:p>
            <a:pPr lvl="1" algn="just"/>
            <a:r>
              <a:rPr lang="en-US" b="1" dirty="0">
                <a:solidFill>
                  <a:srgbClr val="2D3956"/>
                </a:solidFill>
                <a:latin typeface="Tajawal ExtraBold" panose="00000800000000000000" pitchFamily="2" charset="-78"/>
                <a:cs typeface="Tajawal ExtraBold" panose="00000800000000000000" pitchFamily="2" charset="-78"/>
              </a:rPr>
              <a:t>4. Improve community engagement</a:t>
            </a:r>
          </a:p>
          <a:p>
            <a:pPr lvl="1" algn="just"/>
            <a:r>
              <a:rPr lang="en-US" b="1" dirty="0">
                <a:solidFill>
                  <a:srgbClr val="2D3956"/>
                </a:solidFill>
                <a:latin typeface="Tajawal ExtraBold" panose="00000800000000000000" pitchFamily="2" charset="-78"/>
                <a:cs typeface="Tajawal ExtraBold" panose="00000800000000000000" pitchFamily="2" charset="-78"/>
              </a:rPr>
              <a:t>5. Boost conversions or sales</a:t>
            </a:r>
          </a:p>
          <a:p>
            <a:pPr lvl="1" algn="just"/>
            <a:r>
              <a:rPr lang="en-US" b="1" dirty="0">
                <a:solidFill>
                  <a:srgbClr val="2D3956"/>
                </a:solidFill>
                <a:latin typeface="Tajawal ExtraBold" panose="00000800000000000000" pitchFamily="2" charset="-78"/>
                <a:cs typeface="Tajawal ExtraBold" panose="00000800000000000000" pitchFamily="2" charset="-78"/>
              </a:rPr>
              <a:t>6. Generate leads</a:t>
            </a:r>
          </a:p>
          <a:p>
            <a:pPr lvl="1" algn="just"/>
            <a:r>
              <a:rPr lang="en-US" b="1" dirty="0">
                <a:solidFill>
                  <a:srgbClr val="2D3956"/>
                </a:solidFill>
                <a:latin typeface="Tajawal ExtraBold" panose="00000800000000000000" pitchFamily="2" charset="-78"/>
                <a:cs typeface="Tajawal ExtraBold" panose="00000800000000000000" pitchFamily="2" charset="-78"/>
              </a:rPr>
              <a:t>7. Deliver customer service</a:t>
            </a:r>
          </a:p>
          <a:p>
            <a:pPr lvl="1" algn="just"/>
            <a:r>
              <a:rPr lang="en-US" b="1" dirty="0">
                <a:solidFill>
                  <a:srgbClr val="2D3956"/>
                </a:solidFill>
                <a:latin typeface="Tajawal ExtraBold" panose="00000800000000000000" pitchFamily="2" charset="-78"/>
                <a:cs typeface="Tajawal ExtraBold" panose="00000800000000000000" pitchFamily="2" charset="-78"/>
              </a:rPr>
              <a:t>8. Gain market insights with social listening</a:t>
            </a:r>
          </a:p>
          <a:p>
            <a:pPr lvl="1" algn="just"/>
            <a:r>
              <a:rPr lang="en-US" b="1" dirty="0">
                <a:solidFill>
                  <a:srgbClr val="2D3956"/>
                </a:solidFill>
                <a:latin typeface="Tajawal ExtraBold" panose="00000800000000000000" pitchFamily="2" charset="-78"/>
                <a:cs typeface="Tajawal ExtraBold" panose="00000800000000000000" pitchFamily="2" charset="-78"/>
              </a:rPr>
              <a:t>9. Attract candidates for open positions</a:t>
            </a:r>
          </a:p>
        </p:txBody>
      </p:sp>
      <p:sp>
        <p:nvSpPr>
          <p:cNvPr id="6" name="TextBox 5">
            <a:extLst>
              <a:ext uri="{FF2B5EF4-FFF2-40B4-BE49-F238E27FC236}">
                <a16:creationId xmlns:a16="http://schemas.microsoft.com/office/drawing/2014/main" id="{CE6B9C14-58AD-5C0A-D014-5D745E42C2CE}"/>
              </a:ext>
            </a:extLst>
          </p:cNvPr>
          <p:cNvSpPr txBox="1"/>
          <p:nvPr/>
        </p:nvSpPr>
        <p:spPr>
          <a:xfrm>
            <a:off x="6537960" y="2433813"/>
            <a:ext cx="4794295" cy="3639458"/>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0070C0"/>
                </a:solidFill>
                <a:latin typeface="Tajawal ExtraBold" panose="00000800000000000000" pitchFamily="2" charset="-78"/>
                <a:cs typeface="Tajawal ExtraBold" panose="00000800000000000000" pitchFamily="2" charset="-78"/>
              </a:rPr>
              <a:t>SMART</a:t>
            </a:r>
            <a:r>
              <a:rPr lang="en-US" sz="2000" b="1" dirty="0">
                <a:solidFill>
                  <a:srgbClr val="2D3956"/>
                </a:solidFill>
                <a:latin typeface="Tajawal ExtraBold" panose="00000800000000000000" pitchFamily="2" charset="-78"/>
                <a:cs typeface="Tajawal ExtraBold" panose="00000800000000000000" pitchFamily="2" charset="-78"/>
              </a:rPr>
              <a:t> goals are:</a:t>
            </a:r>
          </a:p>
          <a:p>
            <a:pPr lvl="1" algn="just"/>
            <a:r>
              <a:rPr lang="en-US" sz="2000" b="1" dirty="0">
                <a:solidFill>
                  <a:srgbClr val="2D3956"/>
                </a:solidFill>
                <a:latin typeface="Tajawal ExtraBold" panose="00000800000000000000" pitchFamily="2" charset="-78"/>
                <a:cs typeface="Tajawal ExtraBold" panose="00000800000000000000" pitchFamily="2" charset="-78"/>
              </a:rPr>
              <a:t>    Specific</a:t>
            </a:r>
          </a:p>
          <a:p>
            <a:pPr lvl="1" algn="just"/>
            <a:r>
              <a:rPr lang="en-US" sz="2000" b="1" dirty="0">
                <a:solidFill>
                  <a:srgbClr val="2D3956"/>
                </a:solidFill>
                <a:latin typeface="Tajawal ExtraBold" panose="00000800000000000000" pitchFamily="2" charset="-78"/>
                <a:cs typeface="Tajawal ExtraBold" panose="00000800000000000000" pitchFamily="2" charset="-78"/>
              </a:rPr>
              <a:t>    Measurable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Achievable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Relevant</a:t>
            </a:r>
          </a:p>
          <a:p>
            <a:pPr lvl="1" algn="just"/>
            <a:r>
              <a:rPr lang="en-US" sz="2000" b="1" dirty="0">
                <a:solidFill>
                  <a:srgbClr val="2D3956"/>
                </a:solidFill>
                <a:latin typeface="Tajawal ExtraBold" panose="00000800000000000000" pitchFamily="2" charset="-78"/>
                <a:cs typeface="Tajawal ExtraBold" panose="00000800000000000000" pitchFamily="2" charset="-78"/>
              </a:rPr>
              <a:t>    Time-bound</a:t>
            </a:r>
          </a:p>
          <a:p>
            <a:pPr algn="just"/>
            <a:endParaRPr lang="en-US" sz="105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7030A0"/>
                </a:solidFill>
                <a:latin typeface="Tajawal ExtraBold" panose="00000800000000000000" pitchFamily="2" charset="-78"/>
                <a:cs typeface="Tajawal ExtraBold" panose="00000800000000000000" pitchFamily="2" charset="-78"/>
              </a:rPr>
              <a:t>So, instead of saying your goal is to increase social media followers, you could say that one of your goals is to increase your Instagram follower count by 5% per month.</a:t>
            </a:r>
          </a:p>
        </p:txBody>
      </p:sp>
      <p:sp>
        <p:nvSpPr>
          <p:cNvPr id="8" name="TextBox 7">
            <a:extLst>
              <a:ext uri="{FF2B5EF4-FFF2-40B4-BE49-F238E27FC236}">
                <a16:creationId xmlns:a16="http://schemas.microsoft.com/office/drawing/2014/main" id="{03587E16-05BD-DE93-F263-95133FF55EC8}"/>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10" name="TextBox 9">
            <a:extLst>
              <a:ext uri="{FF2B5EF4-FFF2-40B4-BE49-F238E27FC236}">
                <a16:creationId xmlns:a16="http://schemas.microsoft.com/office/drawing/2014/main" id="{6D32C80B-763B-1697-0992-0ACD6C719214}"/>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2984783128"/>
      </p:ext>
    </p:extLst>
  </p:cSld>
  <p:clrMapOvr>
    <a:masterClrMapping/>
  </p:clrMapOvr>
  <mc:AlternateContent xmlns:mc="http://schemas.openxmlformats.org/markup-compatibility/2006" xmlns:p14="http://schemas.microsoft.com/office/powerpoint/2010/main">
    <mc:Choice Requires="p14">
      <p:transition p14:dur="10" advTm="299000"/>
    </mc:Choice>
    <mc:Fallback xmlns="">
      <p:transition advTm="29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57817" y="2025860"/>
            <a:ext cx="10640441" cy="412420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Determine your metrics and KPIs*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Your metrics and KPIs are the numbers you will use to measure your progress towards your goals. Therefore, the metrics and KPIS you choose should align with the language of the goals themselves. Following the previous example, if your goal is to increase your Instagram followers, the obvious metric is, well, Instagram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Be sure to think about metrics that can provide deeper insights, too. So, rather than just a count of your followers, it’s helpful to track follower growth rate. This shows how quickly your follower count is growing.</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your goal is to increase engagement, you should also use social listening to track the sentiment of mentions and interactions. This helps you understand whether the engagement you’re seeing has a positive or negative tone. You might also want to specify specific types of engagement to increase, like link clicks or comments.</a:t>
            </a:r>
          </a:p>
        </p:txBody>
      </p:sp>
      <p:sp>
        <p:nvSpPr>
          <p:cNvPr id="8" name="TextBox 7">
            <a:extLst>
              <a:ext uri="{FF2B5EF4-FFF2-40B4-BE49-F238E27FC236}">
                <a16:creationId xmlns:a16="http://schemas.microsoft.com/office/drawing/2014/main" id="{22F77354-2138-0A68-3FB3-739279FF9998}"/>
              </a:ext>
            </a:extLst>
          </p:cNvPr>
          <p:cNvSpPr txBox="1"/>
          <p:nvPr/>
        </p:nvSpPr>
        <p:spPr>
          <a:xfrm>
            <a:off x="935651" y="6176192"/>
            <a:ext cx="2750227" cy="30777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400" b="1" dirty="0">
                <a:solidFill>
                  <a:srgbClr val="0070C0"/>
                </a:solidFill>
                <a:latin typeface="Tajawal ExtraBold" panose="00000800000000000000" pitchFamily="2" charset="-78"/>
                <a:cs typeface="Tajawal ExtraBold" panose="00000800000000000000" pitchFamily="2" charset="-78"/>
              </a:rPr>
              <a:t>* KPI = </a:t>
            </a:r>
            <a:r>
              <a:rPr lang="en-US" sz="1400" b="1" dirty="0"/>
              <a:t>key performance indicator</a:t>
            </a:r>
          </a:p>
        </p:txBody>
      </p:sp>
      <p:sp>
        <p:nvSpPr>
          <p:cNvPr id="6" name="TextBox 5">
            <a:extLst>
              <a:ext uri="{FF2B5EF4-FFF2-40B4-BE49-F238E27FC236}">
                <a16:creationId xmlns:a16="http://schemas.microsoft.com/office/drawing/2014/main" id="{C33AC174-CD26-1155-64B4-59BFDB398A64}"/>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F898D6EA-7997-32C9-1014-06034D2D58D3}"/>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609779149"/>
      </p:ext>
    </p:extLst>
  </p:cSld>
  <p:clrMapOvr>
    <a:masterClrMapping/>
  </p:clrMapOvr>
  <mc:AlternateContent xmlns:mc="http://schemas.openxmlformats.org/markup-compatibility/2006" xmlns:p14="http://schemas.microsoft.com/office/powerpoint/2010/main">
    <mc:Choice Requires="p14">
      <p:transition p14:dur="10" advTm="177000"/>
    </mc:Choice>
    <mc:Fallback xmlns="">
      <p:transition advTm="177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74370" y="2089350"/>
            <a:ext cx="10665503"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data tracking system </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analytics dashboard should make it easy to track your performance across all your social media channels. The more data you can gather, the better you’ll be able to understand what’s working and what’s not.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have a few different data tracking options. The one you choose will depend on the size of your team, how well developed your social presence is, and how much time and money you want to invest.</a:t>
            </a:r>
          </a:p>
        </p:txBody>
      </p:sp>
      <p:sp>
        <p:nvSpPr>
          <p:cNvPr id="8" name="TextBox 7">
            <a:extLst>
              <a:ext uri="{FF2B5EF4-FFF2-40B4-BE49-F238E27FC236}">
                <a16:creationId xmlns:a16="http://schemas.microsoft.com/office/drawing/2014/main" id="{081B26E7-DCD0-9259-45D0-69EAC5B97C0C}"/>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CF20C403-A0F2-2DE6-A31E-DBF57619201B}"/>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2097868231"/>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57817" y="1952887"/>
            <a:ext cx="10692173"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Manually track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you’re just getting started, a manual dashboard can be a very budget-friendly way to track social media performance. However, it does require more work than the other options.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To retrieve the data, you’ll need to log into the native analytics tools within each of the social media platforms (like Meta Business Suite and Twitter Analytics). You can gather additional data about conversions through Google Analytics.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As you collect your data, simply plug it into the relevant columns on the template. Make sure to use the same time period in each set of reporting tools in order to create a meaningful report.</a:t>
            </a:r>
          </a:p>
        </p:txBody>
      </p:sp>
      <p:sp>
        <p:nvSpPr>
          <p:cNvPr id="8" name="TextBox 7">
            <a:extLst>
              <a:ext uri="{FF2B5EF4-FFF2-40B4-BE49-F238E27FC236}">
                <a16:creationId xmlns:a16="http://schemas.microsoft.com/office/drawing/2014/main" id="{99DF5974-DB27-965B-1B68-63F3D4CC50FC}"/>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FA069155-BDC3-B9C2-316D-C54B6C8D8CE6}"/>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48724777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57817" y="2010037"/>
            <a:ext cx="10550871" cy="3693319"/>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Google Looker Studio Report</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Formerly known as Google Data Studio, Looker Studio is a data visualization platform that can help you understand your social performance.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can use partner connectors in Looker Studio to connect your social channels to a report and get visualizations of some key social KPIs. If you’ve never used Google Analytics reports, this might feel a little overwhelming. But it can be a good option for those familiar with Google’s reporting tools.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Many of the partner connectors used to automatically import data from social channels have a monthly fee. Another option is to use Google Looker Studio to create a visual report from the data in your Google Sheets social media report template.</a:t>
            </a:r>
          </a:p>
        </p:txBody>
      </p:sp>
      <p:sp>
        <p:nvSpPr>
          <p:cNvPr id="8" name="TextBox 7">
            <a:extLst>
              <a:ext uri="{FF2B5EF4-FFF2-40B4-BE49-F238E27FC236}">
                <a16:creationId xmlns:a16="http://schemas.microsoft.com/office/drawing/2014/main" id="{6FBFF6F1-9D99-B194-3E02-0DA3B5E4E0AA}"/>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0F366D2E-A7B8-D299-30D9-689E89C035CB}"/>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749614960"/>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51177" y="2084069"/>
            <a:ext cx="9889646"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Use a social media management tool</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 social media management tool like Hootsuite automatically tracks your social data across platforms. This can be a major time-saver, as it eliminates the need to log into multiple tools to gather your details.</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All you have to do is connect your social media accounts. Then the data will be ready for you whenever you want to access your social media dashboard. With a few clicks, you can see visual representations of your data for your chosen time period. This is the best social media dashboard option for substantial social teams. </a:t>
            </a:r>
          </a:p>
        </p:txBody>
      </p:sp>
      <p:sp>
        <p:nvSpPr>
          <p:cNvPr id="8" name="TextBox 7">
            <a:extLst>
              <a:ext uri="{FF2B5EF4-FFF2-40B4-BE49-F238E27FC236}">
                <a16:creationId xmlns:a16="http://schemas.microsoft.com/office/drawing/2014/main" id="{23391323-E17C-9D07-7DC2-C414F990B858}"/>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A0165BE6-BD17-15DB-E30B-0D1F8BC32A2F}"/>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591189569"/>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74370" y="2044327"/>
            <a:ext cx="10505483" cy="393954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Check in on your progress regularly</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A social media management dashboard adds significant value to your marketing efforts only when you use it regularly. The social landscape changes fast, and you can’t assume that what works today will work tomorrow. Regular check-ins will help you understand how well you’re meeting your goals. It will also serve as an early warning system when things start to change. You can then adapt your strategy appropriately.</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It’s also a good idea to have a regular schedule for reporting on your progress. The reporting schedule should align with the timeframes in the goals you set. For example, if your goals have a monthly timeline, monthly reports are clearly the best reporting option. But the primary stakeholder should likely check in more often to ensure things are on track. A weekly—or even daily—look at your overview reports gives you the best chance to respond to emerging wins and challenges in real time.</a:t>
            </a:r>
          </a:p>
        </p:txBody>
      </p:sp>
      <p:sp>
        <p:nvSpPr>
          <p:cNvPr id="6" name="TextBox 5">
            <a:extLst>
              <a:ext uri="{FF2B5EF4-FFF2-40B4-BE49-F238E27FC236}">
                <a16:creationId xmlns:a16="http://schemas.microsoft.com/office/drawing/2014/main" id="{8113E1D1-D5CB-89DB-F191-981C5B9C9D46}"/>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E5FCDDE3-D361-54A9-77AF-3722AA793D15}"/>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733604925"/>
      </p:ext>
    </p:extLst>
  </p:cSld>
  <p:clrMapOvr>
    <a:masterClrMapping/>
  </p:clrMapOvr>
  <mc:AlternateContent xmlns:mc="http://schemas.openxmlformats.org/markup-compatibility/2006" xmlns:p14="http://schemas.microsoft.com/office/powerpoint/2010/main">
    <mc:Choice Requires="p14">
      <p:transition p14:dur="10" advTm="102000"/>
    </mc:Choice>
    <mc:Fallback xmlns="">
      <p:transition advTm="10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27266" y="2100780"/>
            <a:ext cx="10765467"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metrics dashboard displays all of your metrics in one place. You can quickly see what’s working and what’s not. It’s taking that next step of putting your findings into action that’s the real benefit of solid social reporting.</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say your social media posts are getting a lot of engagement but not many clicks. You might want to focus on creating more shareable content.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Or, say you notice that your audience is most engaged during certain times of day. You can adjust your posting schedule accordingly.</a:t>
            </a:r>
          </a:p>
        </p:txBody>
      </p:sp>
      <p:sp>
        <p:nvSpPr>
          <p:cNvPr id="6" name="TextBox 5">
            <a:extLst>
              <a:ext uri="{FF2B5EF4-FFF2-40B4-BE49-F238E27FC236}">
                <a16:creationId xmlns:a16="http://schemas.microsoft.com/office/drawing/2014/main" id="{F5990FD4-99A4-6900-D895-4281B128B99A}"/>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8" name="TextBox 7">
            <a:extLst>
              <a:ext uri="{FF2B5EF4-FFF2-40B4-BE49-F238E27FC236}">
                <a16:creationId xmlns:a16="http://schemas.microsoft.com/office/drawing/2014/main" id="{2F8E732E-6A7C-18F7-4592-F1A1433090EE}"/>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774694192"/>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83312" y="2055062"/>
            <a:ext cx="988964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Say you see that social sentiment is trending downward. Or maybe your competitors are suddenly outperforming you. It’s time to do some strategic planning and analysis to uncover the source of the problem before it gets out of hand.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understand your social media metrics, you can use that data to create deep insights. You can then shape your marketing strategy to increase conversion rate and fill the sales funnel.</a:t>
            </a:r>
          </a:p>
        </p:txBody>
      </p:sp>
      <p:sp>
        <p:nvSpPr>
          <p:cNvPr id="6" name="TextBox 5">
            <a:extLst>
              <a:ext uri="{FF2B5EF4-FFF2-40B4-BE49-F238E27FC236}">
                <a16:creationId xmlns:a16="http://schemas.microsoft.com/office/drawing/2014/main" id="{F7538FF6-C107-CC57-57D6-E35FC769339D}"/>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8" name="TextBox 7">
            <a:extLst>
              <a:ext uri="{FF2B5EF4-FFF2-40B4-BE49-F238E27FC236}">
                <a16:creationId xmlns:a16="http://schemas.microsoft.com/office/drawing/2014/main" id="{83EE7AC7-8C66-8482-5480-112EEAC1986E}"/>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339170413"/>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98716" y="2021467"/>
            <a:ext cx="10356963"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marketing dashboard should make sharing your results with stakeholders easy. Reporting proves the ROI* of your social media efforts and helps make a case for further resourcing. Reporting is also important for team learning, whether things are going right or wrong.</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Choose a social media reporting dashboard that lets you generate custom reports. Bonus points if you can add schedule reports to send automatically at the intervals best suited to your social media goals.</a:t>
            </a:r>
          </a:p>
        </p:txBody>
      </p:sp>
      <p:sp>
        <p:nvSpPr>
          <p:cNvPr id="8" name="TextBox 7">
            <a:extLst>
              <a:ext uri="{FF2B5EF4-FFF2-40B4-BE49-F238E27FC236}">
                <a16:creationId xmlns:a16="http://schemas.microsoft.com/office/drawing/2014/main" id="{4941DB71-C716-6424-76AE-20CBBF19A136}"/>
              </a:ext>
            </a:extLst>
          </p:cNvPr>
          <p:cNvSpPr txBox="1"/>
          <p:nvPr/>
        </p:nvSpPr>
        <p:spPr>
          <a:xfrm>
            <a:off x="8088602" y="5710695"/>
            <a:ext cx="3067077" cy="36933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800" b="1" dirty="0">
                <a:solidFill>
                  <a:srgbClr val="2D3956"/>
                </a:solidFill>
                <a:latin typeface="Tajawal ExtraBold" panose="00000800000000000000" pitchFamily="2" charset="-78"/>
                <a:cs typeface="Tajawal ExtraBold" panose="00000800000000000000" pitchFamily="2" charset="-78"/>
              </a:rPr>
              <a:t>*ROI = </a:t>
            </a:r>
            <a:r>
              <a:rPr lang="en-US" b="1" dirty="0"/>
              <a:t>Return on investment</a:t>
            </a:r>
          </a:p>
        </p:txBody>
      </p:sp>
      <p:sp>
        <p:nvSpPr>
          <p:cNvPr id="6" name="TextBox 5">
            <a:extLst>
              <a:ext uri="{FF2B5EF4-FFF2-40B4-BE49-F238E27FC236}">
                <a16:creationId xmlns:a16="http://schemas.microsoft.com/office/drawing/2014/main" id="{831C5DD3-8926-1D06-F42C-667784ABCFEA}"/>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10" name="TextBox 9">
            <a:extLst>
              <a:ext uri="{FF2B5EF4-FFF2-40B4-BE49-F238E27FC236}">
                <a16:creationId xmlns:a16="http://schemas.microsoft.com/office/drawing/2014/main" id="{22F0071A-FB53-3CFB-6E10-A1C8DCC2B5EA}"/>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221303538"/>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07276" y="1985167"/>
            <a:ext cx="10608423"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Keep in mind that not everyone in your reporting structure will need—or even want—the same level of reporting detail. Your social media team members likely want all the information they can get to fuel ideas and discussion.</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Your customer service team can benefit from information about inbound messaging and sentiment. But they likely don’t need to know engagement numbers for every post.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Meanwhile, executives and other high-level stakeholders likely want just a high-level view of the metrics most important to ROI like conversions and web traffic.</a:t>
            </a:r>
          </a:p>
        </p:txBody>
      </p:sp>
      <p:sp>
        <p:nvSpPr>
          <p:cNvPr id="8" name="TextBox 7">
            <a:extLst>
              <a:ext uri="{FF2B5EF4-FFF2-40B4-BE49-F238E27FC236}">
                <a16:creationId xmlns:a16="http://schemas.microsoft.com/office/drawing/2014/main" id="{23ECDD60-081F-C3D7-D0AD-2648A3FAB648}"/>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9" name="TextBox 8">
            <a:extLst>
              <a:ext uri="{FF2B5EF4-FFF2-40B4-BE49-F238E27FC236}">
                <a16:creationId xmlns:a16="http://schemas.microsoft.com/office/drawing/2014/main" id="{9181B8A5-FAC0-B072-AEF2-2CC553954F36}"/>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30030327"/>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74643" y="2116121"/>
            <a:ext cx="9889646" cy="384720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0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endParaRPr lang="ar-EG" sz="2000" b="1" dirty="0">
              <a:solidFill>
                <a:srgbClr val="2D3956"/>
              </a:solidFill>
              <a:latin typeface="Tajawal ExtraBold" panose="00000800000000000000" pitchFamily="2" charset="-78"/>
              <a:cs typeface="Tajawal ExtraBold" panose="00000800000000000000" pitchFamily="2" charset="-78"/>
            </a:endParaRPr>
          </a:p>
          <a:p>
            <a:pPr lvl="2" algn="just"/>
            <a:r>
              <a:rPr lang="en-US" sz="2000" b="1" dirty="0">
                <a:solidFill>
                  <a:srgbClr val="2D3956"/>
                </a:solidFill>
                <a:latin typeface="Tajawal ExtraBold" panose="00000800000000000000" pitchFamily="2" charset="-78"/>
                <a:cs typeface="Tajawal ExtraBold" panose="00000800000000000000" pitchFamily="2" charset="-78"/>
              </a:rPr>
              <a:t>1.</a:t>
            </a:r>
            <a:r>
              <a:rPr lang="ar-EG"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Mention</a:t>
            </a:r>
          </a:p>
          <a:p>
            <a:pPr lvl="2" algn="just"/>
            <a:r>
              <a:rPr lang="en-US" sz="2000" b="1" dirty="0">
                <a:solidFill>
                  <a:srgbClr val="2D3956"/>
                </a:solidFill>
                <a:latin typeface="Tajawal ExtraBold" panose="00000800000000000000" pitchFamily="2" charset="-78"/>
                <a:cs typeface="Tajawal ExtraBold" panose="00000800000000000000" pitchFamily="2" charset="-78"/>
              </a:rPr>
              <a:t>2. </a:t>
            </a:r>
            <a:r>
              <a:rPr lang="en-US" sz="2000" b="1" dirty="0" err="1">
                <a:solidFill>
                  <a:srgbClr val="2D3956"/>
                </a:solidFill>
                <a:latin typeface="Tajawal ExtraBold" panose="00000800000000000000" pitchFamily="2" charset="-78"/>
                <a:cs typeface="Tajawal ExtraBold" panose="00000800000000000000" pitchFamily="2" charset="-78"/>
              </a:rPr>
              <a:t>Brandwatch</a:t>
            </a:r>
            <a:endParaRPr lang="en-US" sz="2000" b="1" dirty="0">
              <a:solidFill>
                <a:srgbClr val="2D3956"/>
              </a:solidFill>
              <a:latin typeface="Tajawal ExtraBold" panose="00000800000000000000" pitchFamily="2" charset="-78"/>
              <a:cs typeface="Tajawal ExtraBold" panose="00000800000000000000" pitchFamily="2" charset="-78"/>
            </a:endParaRPr>
          </a:p>
          <a:p>
            <a:pPr lvl="2" algn="just"/>
            <a:r>
              <a:rPr lang="en-US" sz="2000" b="1" dirty="0">
                <a:solidFill>
                  <a:srgbClr val="2D3956"/>
                </a:solidFill>
                <a:latin typeface="Tajawal ExtraBold" panose="00000800000000000000" pitchFamily="2" charset="-78"/>
                <a:cs typeface="Tajawal ExtraBold" panose="00000800000000000000" pitchFamily="2" charset="-78"/>
              </a:rPr>
              <a:t>3. </a:t>
            </a:r>
            <a:r>
              <a:rPr lang="en-US" sz="2000" b="1" dirty="0" err="1">
                <a:solidFill>
                  <a:srgbClr val="2D3956"/>
                </a:solidFill>
                <a:latin typeface="Tajawal ExtraBold" panose="00000800000000000000" pitchFamily="2" charset="-78"/>
                <a:cs typeface="Tajawal ExtraBold" panose="00000800000000000000" pitchFamily="2" charset="-78"/>
              </a:rPr>
              <a:t>Talkwalker</a:t>
            </a:r>
            <a:endParaRPr lang="en-US" sz="2000" b="1" dirty="0">
              <a:solidFill>
                <a:srgbClr val="2D3956"/>
              </a:solidFill>
              <a:latin typeface="Tajawal ExtraBold" panose="00000800000000000000" pitchFamily="2" charset="-78"/>
              <a:cs typeface="Tajawal ExtraBold" panose="00000800000000000000" pitchFamily="2" charset="-78"/>
            </a:endParaRPr>
          </a:p>
          <a:p>
            <a:pPr lvl="2" algn="just"/>
            <a:r>
              <a:rPr lang="en-US" sz="2000" b="1" dirty="0">
                <a:solidFill>
                  <a:srgbClr val="2D3956"/>
                </a:solidFill>
                <a:latin typeface="Tajawal ExtraBold" panose="00000800000000000000" pitchFamily="2" charset="-78"/>
                <a:cs typeface="Tajawal ExtraBold" panose="00000800000000000000" pitchFamily="2" charset="-78"/>
              </a:rPr>
              <a:t>4. Sprout Social</a:t>
            </a:r>
          </a:p>
          <a:p>
            <a:pPr lvl="2" algn="just"/>
            <a:r>
              <a:rPr lang="en-US" sz="2000" b="1" dirty="0">
                <a:solidFill>
                  <a:srgbClr val="2D3956"/>
                </a:solidFill>
                <a:latin typeface="Tajawal ExtraBold" panose="00000800000000000000" pitchFamily="2" charset="-78"/>
                <a:cs typeface="Tajawal ExtraBold" panose="00000800000000000000" pitchFamily="2" charset="-78"/>
              </a:rPr>
              <a:t>5. Hootsuite Insights</a:t>
            </a:r>
          </a:p>
          <a:p>
            <a:pPr lvl="2" algn="just"/>
            <a:r>
              <a:rPr lang="en-US" sz="2000" b="1" dirty="0">
                <a:solidFill>
                  <a:srgbClr val="2D3956"/>
                </a:solidFill>
                <a:latin typeface="Tajawal ExtraBold" panose="00000800000000000000" pitchFamily="2" charset="-78"/>
                <a:cs typeface="Tajawal ExtraBold" panose="00000800000000000000" pitchFamily="2" charset="-78"/>
              </a:rPr>
              <a:t>6. Buffer Analyze</a:t>
            </a:r>
          </a:p>
          <a:p>
            <a:pPr lvl="2" algn="just"/>
            <a:r>
              <a:rPr lang="en-US" sz="2000" b="1" dirty="0">
                <a:solidFill>
                  <a:srgbClr val="2D3956"/>
                </a:solidFill>
                <a:latin typeface="Tajawal ExtraBold" panose="00000800000000000000" pitchFamily="2" charset="-78"/>
                <a:cs typeface="Tajawal ExtraBold" panose="00000800000000000000" pitchFamily="2" charset="-78"/>
              </a:rPr>
              <a:t>7. </a:t>
            </a:r>
            <a:r>
              <a:rPr lang="en-US" sz="2000" b="1" dirty="0" err="1">
                <a:solidFill>
                  <a:srgbClr val="2D3956"/>
                </a:solidFill>
                <a:latin typeface="Tajawal ExtraBold" panose="00000800000000000000" pitchFamily="2" charset="-78"/>
                <a:cs typeface="Tajawal ExtraBold" panose="00000800000000000000" pitchFamily="2" charset="-78"/>
              </a:rPr>
              <a:t>YouScan</a:t>
            </a:r>
            <a:endParaRPr lang="en-US" sz="2000" b="1" dirty="0">
              <a:solidFill>
                <a:srgbClr val="2D3956"/>
              </a:solidFill>
              <a:latin typeface="Tajawal ExtraBold" panose="00000800000000000000" pitchFamily="2" charset="-78"/>
              <a:cs typeface="Tajawal ExtraBold" panose="00000800000000000000" pitchFamily="2" charset="-78"/>
            </a:endParaRPr>
          </a:p>
          <a:p>
            <a:pPr lvl="2" algn="just"/>
            <a:r>
              <a:rPr lang="en-US" sz="2000" b="1" dirty="0">
                <a:solidFill>
                  <a:srgbClr val="2D3956"/>
                </a:solidFill>
                <a:latin typeface="Tajawal ExtraBold" panose="00000800000000000000" pitchFamily="2" charset="-78"/>
                <a:cs typeface="Tajawal ExtraBold" panose="00000800000000000000" pitchFamily="2" charset="-78"/>
              </a:rPr>
              <a:t>8. Muck Rack</a:t>
            </a:r>
          </a:p>
          <a:p>
            <a:pPr lvl="2" algn="just"/>
            <a:r>
              <a:rPr lang="en-US" sz="2000" b="1" dirty="0">
                <a:solidFill>
                  <a:srgbClr val="2D3956"/>
                </a:solidFill>
                <a:latin typeface="Tajawal ExtraBold" panose="00000800000000000000" pitchFamily="2" charset="-78"/>
                <a:cs typeface="Tajawal ExtraBold" panose="00000800000000000000" pitchFamily="2" charset="-78"/>
              </a:rPr>
              <a:t>9. </a:t>
            </a:r>
            <a:r>
              <a:rPr lang="en-US" sz="2000" b="1" dirty="0" err="1">
                <a:solidFill>
                  <a:srgbClr val="2D3956"/>
                </a:solidFill>
                <a:latin typeface="Tajawal ExtraBold" panose="00000800000000000000" pitchFamily="2" charset="-78"/>
                <a:cs typeface="Tajawal ExtraBold" panose="00000800000000000000" pitchFamily="2" charset="-78"/>
              </a:rPr>
              <a:t>Lucidya</a:t>
            </a:r>
            <a:endParaRPr lang="en-US" sz="2000" b="1" dirty="0">
              <a:solidFill>
                <a:srgbClr val="2D3956"/>
              </a:solidFill>
              <a:latin typeface="Tajawal ExtraBold" panose="00000800000000000000" pitchFamily="2" charset="-78"/>
              <a:cs typeface="Tajawal ExtraBold" panose="00000800000000000000" pitchFamily="2" charset="-78"/>
            </a:endParaRPr>
          </a:p>
          <a:p>
            <a:pPr lvl="2" algn="just"/>
            <a:r>
              <a:rPr lang="en-US" sz="2000" b="1" dirty="0">
                <a:solidFill>
                  <a:srgbClr val="2D3956"/>
                </a:solidFill>
                <a:latin typeface="Tajawal ExtraBold" panose="00000800000000000000" pitchFamily="2" charset="-78"/>
                <a:cs typeface="Tajawal ExtraBold" panose="00000800000000000000" pitchFamily="2" charset="-78"/>
              </a:rPr>
              <a:t>10. Crowd Analyzer (Arabic Media Monitoring Platform)</a:t>
            </a: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3"/>
          <a:stretch>
            <a:fillRect/>
          </a:stretch>
        </p:blipFill>
        <p:spPr>
          <a:xfrm>
            <a:off x="7649717" y="2490472"/>
            <a:ext cx="3703093" cy="3098506"/>
          </a:xfrm>
          <a:prstGeom prst="rect">
            <a:avLst/>
          </a:prstGeom>
        </p:spPr>
      </p:pic>
      <p:sp>
        <p:nvSpPr>
          <p:cNvPr id="10" name="TextBox 9">
            <a:extLst>
              <a:ext uri="{FF2B5EF4-FFF2-40B4-BE49-F238E27FC236}">
                <a16:creationId xmlns:a16="http://schemas.microsoft.com/office/drawing/2014/main" id="{A08BDAD8-16CA-4CE0-63B6-198D20680C91}"/>
              </a:ext>
            </a:extLst>
          </p:cNvPr>
          <p:cNvSpPr txBox="1"/>
          <p:nvPr/>
        </p:nvSpPr>
        <p:spPr>
          <a:xfrm>
            <a:off x="2317607" y="1214824"/>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 Real-time Monitoring Dashboard</a:t>
            </a:r>
          </a:p>
        </p:txBody>
      </p:sp>
      <p:sp>
        <p:nvSpPr>
          <p:cNvPr id="11" name="TextBox 10">
            <a:extLst>
              <a:ext uri="{FF2B5EF4-FFF2-40B4-BE49-F238E27FC236}">
                <a16:creationId xmlns:a16="http://schemas.microsoft.com/office/drawing/2014/main" id="{D8A3343C-6AA5-99CB-F67C-10D3844A4D80}"/>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23750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Real-time Publication</a:t>
            </a:r>
          </a:p>
        </p:txBody>
      </p:sp>
      <p:pic>
        <p:nvPicPr>
          <p:cNvPr id="3" name="Picture 2" descr="A screenshot of a cellphone&#10;&#10;Description automatically generated">
            <a:extLst>
              <a:ext uri="{FF2B5EF4-FFF2-40B4-BE49-F238E27FC236}">
                <a16:creationId xmlns:a16="http://schemas.microsoft.com/office/drawing/2014/main" id="{18D3634B-B11B-A479-0EBB-2BB9DE0697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3770" y="2989433"/>
            <a:ext cx="5349586" cy="3017715"/>
          </a:xfrm>
          <a:prstGeom prst="rect">
            <a:avLst/>
          </a:prstGeom>
        </p:spPr>
      </p:pic>
      <p:sp>
        <p:nvSpPr>
          <p:cNvPr id="5" name="TextBox 4">
            <a:extLst>
              <a:ext uri="{FF2B5EF4-FFF2-40B4-BE49-F238E27FC236}">
                <a16:creationId xmlns:a16="http://schemas.microsoft.com/office/drawing/2014/main" id="{F248FEB7-F2EE-A9C4-D593-4C7D335AF30B}"/>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871101644"/>
      </p:ext>
    </p:extLst>
  </p:cSld>
  <p:clrMapOvr>
    <a:masterClrMapping/>
  </p:clrMapOvr>
  <mc:AlternateContent xmlns:mc="http://schemas.openxmlformats.org/markup-compatibility/2006" xmlns:p14="http://schemas.microsoft.com/office/powerpoint/2010/main">
    <mc:Choice Requires="p14">
      <p:transition spd="slow" p14:dur="2000" advTm="36000"/>
    </mc:Choice>
    <mc:Fallback xmlns="">
      <p:transition spd="slow" advTm="36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67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Real-time Publication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61556" y="1992792"/>
            <a:ext cx="10459833"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200" b="1" dirty="0">
                <a:solidFill>
                  <a:srgbClr val="0070C0"/>
                </a:solidFill>
                <a:latin typeface="Tajawal ExtraBold" panose="00000800000000000000" pitchFamily="2" charset="-78"/>
                <a:cs typeface="Tajawal ExtraBold" panose="00000800000000000000" pitchFamily="2" charset="-78"/>
              </a:rPr>
              <a:t>1: Effective platform management saves time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will probably have one or two key platforms you primarily focus on (let’s say, Facebook for advertising and support and Twitter for building brand awareness). Still, you can’t afford to skip the basic hygiene factors on some others (for example, your LinkedIn company page), which means switching costs.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When you publish or respond in multiple channels without a cohesive plan, this will create unnecessary costs, loss of focus, and poor follow-through. You can invest in a tool to manage all platforms in one place. This keeps you focused on an actual strategy and reduces switching costs to help you act faster.</a:t>
            </a:r>
          </a:p>
        </p:txBody>
      </p:sp>
      <p:sp>
        <p:nvSpPr>
          <p:cNvPr id="6" name="TextBox 5">
            <a:extLst>
              <a:ext uri="{FF2B5EF4-FFF2-40B4-BE49-F238E27FC236}">
                <a16:creationId xmlns:a16="http://schemas.microsoft.com/office/drawing/2014/main" id="{623DE6A5-F293-46DA-5693-FF13D8B1C73A}"/>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126793949"/>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80393" y="1953196"/>
            <a:ext cx="10631213"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200" b="1" dirty="0">
                <a:solidFill>
                  <a:srgbClr val="0070C0"/>
                </a:solidFill>
                <a:latin typeface="Tajawal ExtraBold" panose="00000800000000000000" pitchFamily="2" charset="-78"/>
                <a:cs typeface="Tajawal ExtraBold" panose="00000800000000000000" pitchFamily="2" charset="-78"/>
              </a:rPr>
              <a:t>2: Professional Customer Support Pays Off, Big Time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example, 80% of companies believe they provide excellent customer care on social media, while only 8% of customers agree.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And here's another statistic to keep in mind: delivering customer support on social media is 1/6 of the cost of taking a traditional service call.</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Management in this context means having the processes and tools to keep your team in sync, respond fast, escalate to offline properly, and evaluate your customer service KPI. Social media management tools help you start working on this level right away – allowing your customer reps to interact with each other and have access to a shared and reusable base of knowledge and real-time performance tracking.</a:t>
            </a:r>
          </a:p>
        </p:txBody>
      </p:sp>
      <p:sp>
        <p:nvSpPr>
          <p:cNvPr id="8" name="TextBox 7">
            <a:extLst>
              <a:ext uri="{FF2B5EF4-FFF2-40B4-BE49-F238E27FC236}">
                <a16:creationId xmlns:a16="http://schemas.microsoft.com/office/drawing/2014/main" id="{047599C1-A210-BF9B-BB70-A01A1E4A3004}"/>
              </a:ext>
            </a:extLst>
          </p:cNvPr>
          <p:cNvSpPr txBox="1"/>
          <p:nvPr/>
        </p:nvSpPr>
        <p:spPr>
          <a:xfrm>
            <a:off x="233467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Real-time Publication</a:t>
            </a:r>
          </a:p>
        </p:txBody>
      </p:sp>
      <p:sp>
        <p:nvSpPr>
          <p:cNvPr id="9" name="TextBox 8">
            <a:extLst>
              <a:ext uri="{FF2B5EF4-FFF2-40B4-BE49-F238E27FC236}">
                <a16:creationId xmlns:a16="http://schemas.microsoft.com/office/drawing/2014/main" id="{26A48EEA-54C6-3176-FC58-B54A220A1EEA}"/>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803216086"/>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40080" y="2059207"/>
            <a:ext cx="10734083" cy="387798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3: Cohesive work paves the way to great results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need a clear, cohesive strategy for your social media presence – across all departments, platforms, and activities – and a way to put that strategy into action, not just once but across a whole quarter and year.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where a social media management platform shines: it gives you the transparency, best practice processes, and all the planning and analytics tools you need – all in one place and at the click of a button.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Set a cohesive  strategy for all social media activity, connect it to your overall marketing and business plan, and execute it in the same way - with a centralized way of working.</a:t>
            </a:r>
          </a:p>
        </p:txBody>
      </p:sp>
      <p:sp>
        <p:nvSpPr>
          <p:cNvPr id="8" name="TextBox 7">
            <a:extLst>
              <a:ext uri="{FF2B5EF4-FFF2-40B4-BE49-F238E27FC236}">
                <a16:creationId xmlns:a16="http://schemas.microsoft.com/office/drawing/2014/main" id="{D532A8F1-E995-FBE1-29A1-FF9D6EB555C7}"/>
              </a:ext>
            </a:extLst>
          </p:cNvPr>
          <p:cNvSpPr txBox="1"/>
          <p:nvPr/>
        </p:nvSpPr>
        <p:spPr>
          <a:xfrm>
            <a:off x="233467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Real-time Publication</a:t>
            </a:r>
          </a:p>
        </p:txBody>
      </p:sp>
      <p:sp>
        <p:nvSpPr>
          <p:cNvPr id="9" name="TextBox 8">
            <a:extLst>
              <a:ext uri="{FF2B5EF4-FFF2-40B4-BE49-F238E27FC236}">
                <a16:creationId xmlns:a16="http://schemas.microsoft.com/office/drawing/2014/main" id="{BAC44A29-E19D-A3CE-041E-0E2C37E57D0C}"/>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817126709"/>
      </p:ext>
    </p:extLst>
  </p:cSld>
  <p:clrMapOvr>
    <a:masterClrMapping/>
  </p:clrMapOvr>
  <mc:AlternateContent xmlns:mc="http://schemas.openxmlformats.org/markup-compatibility/2006" xmlns:p14="http://schemas.microsoft.com/office/powerpoint/2010/main">
    <mc:Choice Requires="p14">
      <p:transition p14:dur="10" advTm="61000"/>
    </mc:Choice>
    <mc:Fallback xmlns="">
      <p:transition advTm="61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16071" y="2032897"/>
            <a:ext cx="10644289" cy="218521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1) Newsjacking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Newsjacking has become a popular way to use trending topics for your own gain.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Jeremy Pearcy, CEO of Reservations at the Point, explains real-time marketing and newsjacking this way:</a:t>
            </a:r>
          </a:p>
        </p:txBody>
      </p:sp>
      <p:pic>
        <p:nvPicPr>
          <p:cNvPr id="8" name="Picture 7">
            <a:extLst>
              <a:ext uri="{FF2B5EF4-FFF2-40B4-BE49-F238E27FC236}">
                <a16:creationId xmlns:a16="http://schemas.microsoft.com/office/drawing/2014/main" id="{5EC979B7-39DE-9668-5331-8FB1A838DC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8060" y="3926749"/>
            <a:ext cx="4022301" cy="2931251"/>
          </a:xfrm>
          <a:prstGeom prst="rect">
            <a:avLst/>
          </a:prstGeom>
        </p:spPr>
      </p:pic>
      <p:sp>
        <p:nvSpPr>
          <p:cNvPr id="10" name="TextBox 9">
            <a:extLst>
              <a:ext uri="{FF2B5EF4-FFF2-40B4-BE49-F238E27FC236}">
                <a16:creationId xmlns:a16="http://schemas.microsoft.com/office/drawing/2014/main" id="{680DE7D5-05B5-377C-E6FF-BF331A59C70D}"/>
              </a:ext>
            </a:extLst>
          </p:cNvPr>
          <p:cNvSpPr txBox="1"/>
          <p:nvPr/>
        </p:nvSpPr>
        <p:spPr>
          <a:xfrm>
            <a:off x="831639" y="4191416"/>
            <a:ext cx="6215805" cy="1785104"/>
          </a:xfrm>
          <a:prstGeom prst="rect">
            <a:avLst/>
          </a:prstGeom>
          <a:noFill/>
        </p:spPr>
        <p:txBody>
          <a:bodyPr wrap="square" rtlCol="0">
            <a:spAutoFit/>
          </a:bodyPr>
          <a:lstStyle/>
          <a:p>
            <a:pPr algn="just"/>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i="1" dirty="0">
                <a:solidFill>
                  <a:srgbClr val="7030A0"/>
                </a:solidFill>
                <a:latin typeface="Tajawal ExtraBold" panose="00000800000000000000" pitchFamily="2" charset="-78"/>
                <a:cs typeface="Tajawal ExtraBold" panose="00000800000000000000" pitchFamily="2" charset="-78"/>
              </a:rPr>
              <a:t>“Since consumer attention is already focused on the trending topic, or large scale event, and they identify with it, real-time marketing just takes advantage of what is already working to provoke engagement.”</a:t>
            </a:r>
            <a:endParaRPr lang="en-US" sz="2200" b="1" dirty="0">
              <a:solidFill>
                <a:srgbClr val="7030A0"/>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FD784428-DF51-F190-FC8E-8D2A1F384277}"/>
              </a:ext>
            </a:extLst>
          </p:cNvPr>
          <p:cNvSpPr txBox="1"/>
          <p:nvPr/>
        </p:nvSpPr>
        <p:spPr>
          <a:xfrm>
            <a:off x="233467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Real-time Publication</a:t>
            </a:r>
          </a:p>
        </p:txBody>
      </p:sp>
      <p:sp>
        <p:nvSpPr>
          <p:cNvPr id="9" name="TextBox 8">
            <a:extLst>
              <a:ext uri="{FF2B5EF4-FFF2-40B4-BE49-F238E27FC236}">
                <a16:creationId xmlns:a16="http://schemas.microsoft.com/office/drawing/2014/main" id="{F5C00F6A-9D4A-FBA2-5055-712C4FAE21F2}"/>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532777620"/>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01586" y="2171633"/>
            <a:ext cx="10505553" cy="375487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2) Tweet Chats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2D3956"/>
                </a:solidFill>
                <a:latin typeface="Tajawal ExtraBold" panose="00000800000000000000" pitchFamily="2" charset="-78"/>
                <a:cs typeface="Tajawal ExtraBold" panose="00000800000000000000" pitchFamily="2" charset="-78"/>
              </a:rPr>
              <a:t>Five ways to find the right X (prev. Twitter) Chat for your business or brand:</a:t>
            </a:r>
          </a:p>
          <a:p>
            <a:pPr marL="914400" lvl="1" indent="-457200" algn="just">
              <a:buFont typeface="+mj-lt"/>
              <a:buAutoNum type="arabicPeriod"/>
            </a:pPr>
            <a:r>
              <a:rPr lang="en-US" sz="2100" b="1" dirty="0">
                <a:solidFill>
                  <a:srgbClr val="2D3956"/>
                </a:solidFill>
                <a:latin typeface="Tajawal ExtraBold" panose="00000800000000000000" pitchFamily="2" charset="-78"/>
                <a:cs typeface="Tajawal ExtraBold" panose="00000800000000000000" pitchFamily="2" charset="-78"/>
              </a:rPr>
              <a:t>Paying attention to your newsfeed. By participating in the X (prev. Twitter) chats your audience enjoys, you can nurture and strengthen those relationships.</a:t>
            </a:r>
          </a:p>
          <a:p>
            <a:pPr marL="914400" lvl="1" indent="-457200" algn="just">
              <a:buFont typeface="+mj-lt"/>
              <a:buAutoNum type="arabicPeriod"/>
            </a:pPr>
            <a:r>
              <a:rPr lang="en-US" sz="2100" b="1" dirty="0">
                <a:solidFill>
                  <a:srgbClr val="2D3956"/>
                </a:solidFill>
                <a:latin typeface="Tajawal ExtraBold" panose="00000800000000000000" pitchFamily="2" charset="-78"/>
                <a:cs typeface="Tajawal ExtraBold" panose="00000800000000000000" pitchFamily="2" charset="-78"/>
              </a:rPr>
              <a:t>Using X (prev. Twitter’s) advanced search to find hashtags related to your niche or interests.</a:t>
            </a:r>
          </a:p>
          <a:p>
            <a:pPr marL="914400" lvl="1" indent="-457200" algn="just">
              <a:buFont typeface="+mj-lt"/>
              <a:buAutoNum type="arabicPeriod"/>
            </a:pPr>
            <a:r>
              <a:rPr lang="en-US" sz="2100" b="1" dirty="0">
                <a:solidFill>
                  <a:srgbClr val="2D3956"/>
                </a:solidFill>
                <a:latin typeface="Tajawal ExtraBold" panose="00000800000000000000" pitchFamily="2" charset="-78"/>
                <a:cs typeface="Tajawal ExtraBold" panose="00000800000000000000" pitchFamily="2" charset="-78"/>
              </a:rPr>
              <a:t>Searching on </a:t>
            </a:r>
            <a:r>
              <a:rPr lang="en-US" sz="2100" b="1" dirty="0">
                <a:solidFill>
                  <a:srgbClr val="7030A0"/>
                </a:solidFill>
                <a:latin typeface="Tajawal ExtraBold" panose="00000800000000000000" pitchFamily="2" charset="-78"/>
                <a:cs typeface="Tajawal ExtraBold" panose="00000800000000000000" pitchFamily="2" charset="-78"/>
              </a:rPr>
              <a:t>X Pro (prev. </a:t>
            </a:r>
            <a:r>
              <a:rPr lang="en-US" sz="2100" b="1" dirty="0" err="1">
                <a:solidFill>
                  <a:srgbClr val="7030A0"/>
                </a:solidFill>
                <a:latin typeface="Tajawal ExtraBold" panose="00000800000000000000" pitchFamily="2" charset="-78"/>
                <a:cs typeface="Tajawal ExtraBold" panose="00000800000000000000" pitchFamily="2" charset="-78"/>
              </a:rPr>
              <a:t>TweetDeck</a:t>
            </a:r>
            <a:r>
              <a:rPr lang="en-US" sz="2100" b="1" dirty="0">
                <a:solidFill>
                  <a:srgbClr val="7030A0"/>
                </a:solidFill>
                <a:latin typeface="Tajawal ExtraBold" panose="00000800000000000000" pitchFamily="2" charset="-78"/>
                <a:cs typeface="Tajawal ExtraBold" panose="00000800000000000000" pitchFamily="2" charset="-78"/>
              </a:rPr>
              <a:t>) </a:t>
            </a:r>
            <a:r>
              <a:rPr lang="en-US" sz="2100" b="1" dirty="0">
                <a:solidFill>
                  <a:srgbClr val="2D3956"/>
                </a:solidFill>
                <a:latin typeface="Tajawal ExtraBold" panose="00000800000000000000" pitchFamily="2" charset="-78"/>
                <a:cs typeface="Tajawal ExtraBold" panose="00000800000000000000" pitchFamily="2" charset="-78"/>
              </a:rPr>
              <a:t>or </a:t>
            </a:r>
            <a:r>
              <a:rPr lang="en-US" sz="2100" b="1" dirty="0" err="1">
                <a:solidFill>
                  <a:srgbClr val="7030A0"/>
                </a:solidFill>
                <a:latin typeface="Tajawal ExtraBold" panose="00000800000000000000" pitchFamily="2" charset="-78"/>
                <a:cs typeface="Tajawal ExtraBold" panose="00000800000000000000" pitchFamily="2" charset="-78"/>
              </a:rPr>
              <a:t>TweetReports</a:t>
            </a:r>
            <a:r>
              <a:rPr lang="en-US" sz="2100" b="1" dirty="0">
                <a:solidFill>
                  <a:srgbClr val="2D3956"/>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eriod"/>
            </a:pPr>
            <a:r>
              <a:rPr lang="en-US" sz="2100" b="1" dirty="0">
                <a:solidFill>
                  <a:srgbClr val="2D3956"/>
                </a:solidFill>
                <a:latin typeface="Tajawal ExtraBold" panose="00000800000000000000" pitchFamily="2" charset="-78"/>
                <a:cs typeface="Tajawal ExtraBold" panose="00000800000000000000" pitchFamily="2" charset="-78"/>
              </a:rPr>
              <a:t>Taking a look at this carefully curated Twitter Chat Schedule doc.</a:t>
            </a:r>
          </a:p>
          <a:p>
            <a:pPr marL="914400" lvl="1" indent="-457200" algn="just">
              <a:buFont typeface="+mj-lt"/>
              <a:buAutoNum type="arabicPeriod"/>
            </a:pPr>
            <a:r>
              <a:rPr lang="en-US" sz="2100" b="1" dirty="0">
                <a:solidFill>
                  <a:srgbClr val="2D3956"/>
                </a:solidFill>
                <a:latin typeface="Tajawal ExtraBold" panose="00000800000000000000" pitchFamily="2" charset="-78"/>
                <a:cs typeface="Tajawal ExtraBold" panose="00000800000000000000" pitchFamily="2" charset="-78"/>
              </a:rPr>
              <a:t>Tweeting out to your audience asking for recommendations.</a:t>
            </a:r>
          </a:p>
        </p:txBody>
      </p:sp>
      <p:sp>
        <p:nvSpPr>
          <p:cNvPr id="8" name="TextBox 7">
            <a:extLst>
              <a:ext uri="{FF2B5EF4-FFF2-40B4-BE49-F238E27FC236}">
                <a16:creationId xmlns:a16="http://schemas.microsoft.com/office/drawing/2014/main" id="{55D95405-2D4A-CE25-62E9-420219C5EFBA}"/>
              </a:ext>
            </a:extLst>
          </p:cNvPr>
          <p:cNvSpPr txBox="1"/>
          <p:nvPr/>
        </p:nvSpPr>
        <p:spPr>
          <a:xfrm>
            <a:off x="233467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Real-time Publication</a:t>
            </a:r>
          </a:p>
        </p:txBody>
      </p:sp>
      <p:sp>
        <p:nvSpPr>
          <p:cNvPr id="9" name="TextBox 8">
            <a:extLst>
              <a:ext uri="{FF2B5EF4-FFF2-40B4-BE49-F238E27FC236}">
                <a16:creationId xmlns:a16="http://schemas.microsoft.com/office/drawing/2014/main" id="{5FFA6EB1-D132-6747-453E-DEC7E4AAB19B}"/>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523918846"/>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68351" y="1891641"/>
            <a:ext cx="10455297"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3) Think Conversation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means finding ways to enter into relevant, timely and valuable conversations with potential clients for our company and the companies of our clients.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How do we do that?</a:t>
            </a:r>
          </a:p>
          <a:p>
            <a:pPr algn="just"/>
            <a:r>
              <a:rPr lang="en-US" sz="2000" b="1" dirty="0">
                <a:solidFill>
                  <a:srgbClr val="2D3956"/>
                </a:solidFill>
                <a:latin typeface="Tajawal ExtraBold" panose="00000800000000000000" pitchFamily="2" charset="-78"/>
                <a:cs typeface="Tajawal ExtraBold" panose="00000800000000000000" pitchFamily="2" charset="-78"/>
              </a:rPr>
              <a:t>By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Looking at/using trending hashtags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social listening and keyword monitoring tools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Checking out influencers, their content, and their Twitter Lists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Putting a focus on real-time responses — or as real time as possible; we like to answer all incoming inquiries within 3 hours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segmentation to ensure we’re delivering the right content at the right time to the right audience</a:t>
            </a:r>
          </a:p>
        </p:txBody>
      </p:sp>
      <p:sp>
        <p:nvSpPr>
          <p:cNvPr id="8" name="TextBox 7">
            <a:extLst>
              <a:ext uri="{FF2B5EF4-FFF2-40B4-BE49-F238E27FC236}">
                <a16:creationId xmlns:a16="http://schemas.microsoft.com/office/drawing/2014/main" id="{98BB73C3-4F13-3CC5-A869-F5C75E8601DC}"/>
              </a:ext>
            </a:extLst>
          </p:cNvPr>
          <p:cNvSpPr txBox="1"/>
          <p:nvPr/>
        </p:nvSpPr>
        <p:spPr>
          <a:xfrm>
            <a:off x="233467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Real-time Publication</a:t>
            </a:r>
          </a:p>
        </p:txBody>
      </p:sp>
      <p:sp>
        <p:nvSpPr>
          <p:cNvPr id="9" name="TextBox 8">
            <a:extLst>
              <a:ext uri="{FF2B5EF4-FFF2-40B4-BE49-F238E27FC236}">
                <a16:creationId xmlns:a16="http://schemas.microsoft.com/office/drawing/2014/main" id="{25435708-FCD7-BE2B-AE6E-D62EA2596479}"/>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218685071"/>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33550" y="179173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Tools to Manage Real-time information publication</a:t>
            </a:r>
          </a:p>
        </p:txBody>
      </p:sp>
      <p:pic>
        <p:nvPicPr>
          <p:cNvPr id="4" name="Picture 3" descr="A group of icons on a white background&#10;&#10;Description automatically generated">
            <a:extLst>
              <a:ext uri="{FF2B5EF4-FFF2-40B4-BE49-F238E27FC236}">
                <a16:creationId xmlns:a16="http://schemas.microsoft.com/office/drawing/2014/main" id="{64F5933B-E007-1A36-4EA6-5AE66A7156B7}"/>
              </a:ext>
            </a:extLst>
          </p:cNvPr>
          <p:cNvPicPr>
            <a:picLocks noChangeAspect="1"/>
          </p:cNvPicPr>
          <p:nvPr/>
        </p:nvPicPr>
        <p:blipFill rotWithShape="1">
          <a:blip r:embed="rId2">
            <a:extLst>
              <a:ext uri="{28A0092B-C50C-407E-A947-70E740481C1C}">
                <a14:useLocalDpi xmlns:a14="http://schemas.microsoft.com/office/drawing/2010/main" val="0"/>
              </a:ext>
            </a:extLst>
          </a:blip>
          <a:srcRect l="13659" t="31593" r="10422" b="12817"/>
          <a:stretch/>
        </p:blipFill>
        <p:spPr>
          <a:xfrm>
            <a:off x="2903200" y="3173368"/>
            <a:ext cx="6516852" cy="2684141"/>
          </a:xfrm>
          <a:prstGeom prst="rect">
            <a:avLst/>
          </a:prstGeom>
        </p:spPr>
      </p:pic>
      <p:sp>
        <p:nvSpPr>
          <p:cNvPr id="5" name="TextBox 4">
            <a:extLst>
              <a:ext uri="{FF2B5EF4-FFF2-40B4-BE49-F238E27FC236}">
                <a16:creationId xmlns:a16="http://schemas.microsoft.com/office/drawing/2014/main" id="{6ED64AC9-49B8-DB56-530E-2740DDBDFC47}"/>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2883159114"/>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380386"/>
            <a:ext cx="9889646"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monitoring platform covers networks like</a:t>
            </a:r>
          </a:p>
          <a:p>
            <a:pPr marL="800100" lvl="1"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TikTok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Facebook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Instagram</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LinkedIn</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X (prev. Twitter)</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Pinterest</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YouTube</a:t>
            </a:r>
          </a:p>
        </p:txBody>
      </p:sp>
      <p:sp>
        <p:nvSpPr>
          <p:cNvPr id="8" name="TextBox 7">
            <a:extLst>
              <a:ext uri="{FF2B5EF4-FFF2-40B4-BE49-F238E27FC236}">
                <a16:creationId xmlns:a16="http://schemas.microsoft.com/office/drawing/2014/main" id="{926E380C-7E31-F5A1-82B9-94E999059CF3}"/>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55512847"/>
      </p:ext>
    </p:extLst>
  </p:cSld>
  <p:clrMapOvr>
    <a:masterClrMapping/>
  </p:clrMapOvr>
  <mc:AlternateContent xmlns:mc="http://schemas.openxmlformats.org/markup-compatibility/2006" xmlns:p14="http://schemas.microsoft.com/office/powerpoint/2010/main">
    <mc:Choice Requires="p14">
      <p:transition p14:dur="10" advTm="46000"/>
    </mc:Choice>
    <mc:Fallback xmlns="">
      <p:transition advTm="4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51177" y="2294113"/>
            <a:ext cx="9889646" cy="347787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Platform Analytics</a:t>
            </a:r>
          </a:p>
          <a:p>
            <a:pPr algn="just"/>
            <a:r>
              <a:rPr lang="en-US" sz="2000" b="1" dirty="0">
                <a:solidFill>
                  <a:srgbClr val="2D3956"/>
                </a:solidFill>
                <a:latin typeface="Tajawal ExtraBold" panose="00000800000000000000" pitchFamily="2" charset="-78"/>
                <a:cs typeface="Tajawal ExtraBold" panose="00000800000000000000" pitchFamily="2" charset="-78"/>
              </a:rPr>
              <a:t>The insights you develop from social listening should be shared with your assessment team and other stakeholders.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X (prev. Twitter)</a:t>
            </a:r>
          </a:p>
          <a:p>
            <a:pPr algn="just"/>
            <a:r>
              <a:rPr lang="en-US" sz="2000" b="1" dirty="0">
                <a:solidFill>
                  <a:srgbClr val="2D3956"/>
                </a:solidFill>
                <a:latin typeface="Tajawal ExtraBold" panose="00000800000000000000" pitchFamily="2" charset="-78"/>
                <a:cs typeface="Tajawal ExtraBold" panose="00000800000000000000" pitchFamily="2" charset="-78"/>
              </a:rPr>
              <a:t>Twitter is one of the easiest platforms to monitor but be sure the relevant conversations are happening there. Twitter is often used to identify breaking news. Twitter has an advanced search option, which gives an easy interface to make very specific queries, such as only searching for tweets from or to specific accounts, during certain time periods, or containing particular types of content, such as videos or links.</a:t>
            </a:r>
          </a:p>
        </p:txBody>
      </p:sp>
      <p:sp>
        <p:nvSpPr>
          <p:cNvPr id="8" name="TextBox 7">
            <a:extLst>
              <a:ext uri="{FF2B5EF4-FFF2-40B4-BE49-F238E27FC236}">
                <a16:creationId xmlns:a16="http://schemas.microsoft.com/office/drawing/2014/main" id="{CB31B664-12D1-295A-9546-9BCABD03FC23}"/>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9" name="TextBox 8">
            <a:extLst>
              <a:ext uri="{FF2B5EF4-FFF2-40B4-BE49-F238E27FC236}">
                <a16:creationId xmlns:a16="http://schemas.microsoft.com/office/drawing/2014/main" id="{4FAC4491-450D-FB0F-00C0-8BCC1D5AF60A}"/>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2742254088"/>
      </p:ext>
    </p:extLst>
  </p:cSld>
  <p:clrMapOvr>
    <a:masterClrMapping/>
  </p:clrMapOvr>
  <mc:AlternateContent xmlns:mc="http://schemas.openxmlformats.org/markup-compatibility/2006" xmlns:p14="http://schemas.microsoft.com/office/powerpoint/2010/main">
    <mc:Choice Requires="p14">
      <p:transition p14:dur="10" advTm="87100"/>
    </mc:Choice>
    <mc:Fallback xmlns="">
      <p:transition advTm="871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94924" y="2119328"/>
            <a:ext cx="9889646"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Facebook and Instagram</a:t>
            </a:r>
          </a:p>
          <a:p>
            <a:pPr algn="just"/>
            <a:r>
              <a:rPr lang="en-US" sz="2000" b="1" dirty="0">
                <a:solidFill>
                  <a:srgbClr val="2D3956"/>
                </a:solidFill>
                <a:latin typeface="Tajawal ExtraBold" panose="00000800000000000000" pitchFamily="2" charset="-78"/>
                <a:cs typeface="Tajawal ExtraBold" panose="00000800000000000000" pitchFamily="2" charset="-78"/>
              </a:rPr>
              <a:t>Facebook’s native search includes a host of filters, including the ability to search for public posts in public groups and pages, for example. You can also search by date and by tagged location, as well as by media type, such as videos, photos, or livestreams.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TikTok</a:t>
            </a:r>
          </a:p>
          <a:p>
            <a:pPr algn="just"/>
            <a:r>
              <a:rPr lang="en-US" sz="2000" b="1" dirty="0" err="1">
                <a:solidFill>
                  <a:srgbClr val="2D3956"/>
                </a:solidFill>
                <a:latin typeface="Tajawal ExtraBold" panose="00000800000000000000" pitchFamily="2" charset="-78"/>
                <a:cs typeface="Tajawal ExtraBold" panose="00000800000000000000" pitchFamily="2" charset="-78"/>
              </a:rPr>
              <a:t>Tiktok</a:t>
            </a:r>
            <a:r>
              <a:rPr lang="en-US" sz="2000" b="1" dirty="0">
                <a:solidFill>
                  <a:srgbClr val="2D3956"/>
                </a:solidFill>
                <a:latin typeface="Tajawal ExtraBold" panose="00000800000000000000" pitchFamily="2" charset="-78"/>
                <a:cs typeface="Tajawal ExtraBold" panose="00000800000000000000" pitchFamily="2" charset="-78"/>
              </a:rPr>
              <a:t> allows you to easily see the current most popular hashtags simply by pressing the discover icon on the bottom of your screen. You can start searching for a keyword at the top of the page. After you enter the key word, TikTok will give you different tabs.</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FC1A0F27-F8AA-782F-301E-C0CBCECACF3B}"/>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10" name="TextBox 9">
            <a:extLst>
              <a:ext uri="{FF2B5EF4-FFF2-40B4-BE49-F238E27FC236}">
                <a16:creationId xmlns:a16="http://schemas.microsoft.com/office/drawing/2014/main" id="{600F16D3-450A-9988-5233-4FD1DFEEFF2C}"/>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766865214"/>
      </p:ext>
    </p:extLst>
  </p:cSld>
  <p:clrMapOvr>
    <a:masterClrMapping/>
  </p:clrMapOvr>
  <mc:AlternateContent xmlns:mc="http://schemas.openxmlformats.org/markup-compatibility/2006" xmlns:p14="http://schemas.microsoft.com/office/powerpoint/2010/main">
    <mc:Choice Requires="p14">
      <p:transition p14:dur="10" advTm="63000"/>
    </mc:Choice>
    <mc:Fallback xmlns="">
      <p:transition advTm="6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83312" y="2013618"/>
            <a:ext cx="9889646" cy="4093428"/>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WhatsApp</a:t>
            </a:r>
          </a:p>
          <a:p>
            <a:pPr algn="just"/>
            <a:r>
              <a:rPr lang="en-US" sz="2000" b="1" dirty="0">
                <a:solidFill>
                  <a:srgbClr val="2D3956"/>
                </a:solidFill>
                <a:latin typeface="Tajawal ExtraBold" panose="00000800000000000000" pitchFamily="2" charset="-78"/>
                <a:cs typeface="Tajawal ExtraBold" panose="00000800000000000000" pitchFamily="2" charset="-78"/>
              </a:rPr>
              <a:t>WhatsApp is the most popular messaging app globally, and its group chat function is well-suited to amplifying the impact of information, but closed chat groups are difficult to monitor. However, you can join some groups through publicly available invitation links, which you can find by searching for “chat.whatsapp.com” on Google. </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Google Trends</a:t>
            </a:r>
          </a:p>
          <a:p>
            <a:pPr algn="just"/>
            <a:r>
              <a:rPr lang="en-US" sz="2000" b="1" dirty="0">
                <a:solidFill>
                  <a:srgbClr val="2D3956"/>
                </a:solidFill>
                <a:latin typeface="Tajawal ExtraBold" panose="00000800000000000000" pitchFamily="2" charset="-78"/>
                <a:cs typeface="Tajawal ExtraBold" panose="00000800000000000000" pitchFamily="2" charset="-78"/>
              </a:rPr>
              <a:t>Google trends tracks the volume of searches for certain keywords on several channels, including general web, image search, News search, and YouTube. It can compare results for different keywords (up to 15). Results can be filtered by</a:t>
            </a:r>
          </a:p>
          <a:p>
            <a:pPr algn="just"/>
            <a:r>
              <a:rPr lang="en-US" sz="2000" b="1" dirty="0">
                <a:solidFill>
                  <a:srgbClr val="2D3956"/>
                </a:solidFill>
                <a:latin typeface="Tajawal ExtraBold" panose="00000800000000000000" pitchFamily="2" charset="-78"/>
                <a:cs typeface="Tajawal ExtraBold" panose="00000800000000000000" pitchFamily="2" charset="-78"/>
              </a:rPr>
              <a:t>time, geography, or even related queries. It can help in signal detection and tracking of conversational shifts.</a:t>
            </a:r>
          </a:p>
        </p:txBody>
      </p:sp>
      <p:sp>
        <p:nvSpPr>
          <p:cNvPr id="8" name="TextBox 7">
            <a:extLst>
              <a:ext uri="{FF2B5EF4-FFF2-40B4-BE49-F238E27FC236}">
                <a16:creationId xmlns:a16="http://schemas.microsoft.com/office/drawing/2014/main" id="{54398CA1-28ED-4870-49E3-8AA3C7D14BB6}"/>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9" name="TextBox 8">
            <a:extLst>
              <a:ext uri="{FF2B5EF4-FFF2-40B4-BE49-F238E27FC236}">
                <a16:creationId xmlns:a16="http://schemas.microsoft.com/office/drawing/2014/main" id="{5B63D28C-F0B7-BD15-02EF-4B211621A2C0}"/>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341857249"/>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83312" y="1715155"/>
            <a:ext cx="1022537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		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3">
            <a:lum bright="-20000" contrast="40000"/>
          </a:blip>
          <a:srcRect b="44568"/>
          <a:stretch/>
        </p:blipFill>
        <p:spPr>
          <a:xfrm>
            <a:off x="2334679" y="2518053"/>
            <a:ext cx="7940503" cy="3432893"/>
          </a:xfrm>
          <a:prstGeom prst="rect">
            <a:avLst/>
          </a:prstGeom>
        </p:spPr>
      </p:pic>
      <p:sp>
        <p:nvSpPr>
          <p:cNvPr id="3" name="TextBox 2">
            <a:extLst>
              <a:ext uri="{FF2B5EF4-FFF2-40B4-BE49-F238E27FC236}">
                <a16:creationId xmlns:a16="http://schemas.microsoft.com/office/drawing/2014/main" id="{9DDCAAC5-CFC8-041F-3A22-18E94B44CDB7}"/>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10" name="TextBox 9">
            <a:extLst>
              <a:ext uri="{FF2B5EF4-FFF2-40B4-BE49-F238E27FC236}">
                <a16:creationId xmlns:a16="http://schemas.microsoft.com/office/drawing/2014/main" id="{B76BDF2C-F6FA-1508-DBB9-BD4F8640849E}"/>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996216151"/>
      </p:ext>
    </p:extLst>
  </p:cSld>
  <p:clrMapOvr>
    <a:masterClrMapping/>
  </p:clrMapOvr>
  <mc:AlternateContent xmlns:mc="http://schemas.openxmlformats.org/markup-compatibility/2006" xmlns:p14="http://schemas.microsoft.com/office/powerpoint/2010/main">
    <mc:Choice Requires="p14">
      <p:transition p14:dur="10" advTm="164000"/>
    </mc:Choice>
    <mc:Fallback xmlns="">
      <p:transition advTm="164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3">
            <a:lum bright="-20000" contrast="40000"/>
          </a:blip>
          <a:srcRect b="95114"/>
          <a:stretch/>
        </p:blipFill>
        <p:spPr>
          <a:xfrm>
            <a:off x="2410709" y="2562643"/>
            <a:ext cx="8227702" cy="313493"/>
          </a:xfrm>
          <a:prstGeom prst="rect">
            <a:avLst/>
          </a:prstGeom>
        </p:spPr>
      </p:pic>
      <p:pic>
        <p:nvPicPr>
          <p:cNvPr id="9" name="Picture 8">
            <a:extLst>
              <a:ext uri="{FF2B5EF4-FFF2-40B4-BE49-F238E27FC236}">
                <a16:creationId xmlns:a16="http://schemas.microsoft.com/office/drawing/2014/main" id="{85AD7109-BA9D-5D27-80E1-A11C4391C607}"/>
              </a:ext>
            </a:extLst>
          </p:cNvPr>
          <p:cNvPicPr>
            <a:picLocks noChangeAspect="1"/>
          </p:cNvPicPr>
          <p:nvPr/>
        </p:nvPicPr>
        <p:blipFill rotWithShape="1">
          <a:blip r:embed="rId3">
            <a:lum bright="-20000" contrast="40000"/>
          </a:blip>
          <a:srcRect t="54285"/>
          <a:stretch/>
        </p:blipFill>
        <p:spPr>
          <a:xfrm>
            <a:off x="2344470" y="2938549"/>
            <a:ext cx="8360180" cy="2980764"/>
          </a:xfrm>
          <a:prstGeom prst="rect">
            <a:avLst/>
          </a:prstGeom>
        </p:spPr>
      </p:pic>
      <p:sp>
        <p:nvSpPr>
          <p:cNvPr id="3" name="TextBox 2">
            <a:extLst>
              <a:ext uri="{FF2B5EF4-FFF2-40B4-BE49-F238E27FC236}">
                <a16:creationId xmlns:a16="http://schemas.microsoft.com/office/drawing/2014/main" id="{E7701831-893D-CD41-CF6B-893A4A922E61}"/>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11" name="TextBox 10">
            <a:extLst>
              <a:ext uri="{FF2B5EF4-FFF2-40B4-BE49-F238E27FC236}">
                <a16:creationId xmlns:a16="http://schemas.microsoft.com/office/drawing/2014/main" id="{26F4F27F-F978-474D-0E12-B7564DF741B0}"/>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
        <p:nvSpPr>
          <p:cNvPr id="12" name="TextBox 11">
            <a:extLst>
              <a:ext uri="{FF2B5EF4-FFF2-40B4-BE49-F238E27FC236}">
                <a16:creationId xmlns:a16="http://schemas.microsoft.com/office/drawing/2014/main" id="{80979C7B-5F8F-D9F4-2458-387C893C9DB8}"/>
              </a:ext>
            </a:extLst>
          </p:cNvPr>
          <p:cNvSpPr txBox="1"/>
          <p:nvPr/>
        </p:nvSpPr>
        <p:spPr>
          <a:xfrm>
            <a:off x="983312" y="1715155"/>
            <a:ext cx="1022537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		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spTree>
    <p:extLst>
      <p:ext uri="{BB962C8B-B14F-4D97-AF65-F5344CB8AC3E}">
        <p14:creationId xmlns:p14="http://schemas.microsoft.com/office/powerpoint/2010/main" val="4047042565"/>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55867" y="2535817"/>
            <a:ext cx="2470263" cy="120032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A6DF59BC-B33D-5898-3F66-4D75AA72E6D6}"/>
              </a:ext>
            </a:extLst>
          </p:cNvPr>
          <p:cNvPicPr>
            <a:picLocks noChangeAspect="1"/>
          </p:cNvPicPr>
          <p:nvPr/>
        </p:nvPicPr>
        <p:blipFill>
          <a:blip r:embed="rId3">
            <a:lum bright="-20000" contrast="40000"/>
          </a:blip>
          <a:stretch>
            <a:fillRect/>
          </a:stretch>
        </p:blipFill>
        <p:spPr>
          <a:xfrm>
            <a:off x="3930111" y="1900202"/>
            <a:ext cx="5733288" cy="4044885"/>
          </a:xfrm>
          <a:prstGeom prst="rect">
            <a:avLst/>
          </a:prstGeom>
        </p:spPr>
      </p:pic>
      <p:sp>
        <p:nvSpPr>
          <p:cNvPr id="8" name="TextBox 7">
            <a:extLst>
              <a:ext uri="{FF2B5EF4-FFF2-40B4-BE49-F238E27FC236}">
                <a16:creationId xmlns:a16="http://schemas.microsoft.com/office/drawing/2014/main" id="{CEB76104-049B-447A-B021-1BA996D759BE}"/>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9" name="TextBox 8">
            <a:extLst>
              <a:ext uri="{FF2B5EF4-FFF2-40B4-BE49-F238E27FC236}">
                <a16:creationId xmlns:a16="http://schemas.microsoft.com/office/drawing/2014/main" id="{23C5B7DC-26BB-0A11-27A7-60BA2139A19D}"/>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882659666"/>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334679" y="166082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8" name="Picture 7">
            <a:extLst>
              <a:ext uri="{FF2B5EF4-FFF2-40B4-BE49-F238E27FC236}">
                <a16:creationId xmlns:a16="http://schemas.microsoft.com/office/drawing/2014/main" id="{7FDC4DF7-134A-B0FB-D5F1-5B6148447E7A}"/>
              </a:ext>
            </a:extLst>
          </p:cNvPr>
          <p:cNvPicPr>
            <a:picLocks noChangeAspect="1"/>
          </p:cNvPicPr>
          <p:nvPr/>
        </p:nvPicPr>
        <p:blipFill>
          <a:blip r:embed="rId3">
            <a:lum bright="-20000" contrast="40000"/>
          </a:blip>
          <a:stretch>
            <a:fillRect/>
          </a:stretch>
        </p:blipFill>
        <p:spPr>
          <a:xfrm>
            <a:off x="2854323" y="2210208"/>
            <a:ext cx="8290448" cy="3425079"/>
          </a:xfrm>
          <a:prstGeom prst="rect">
            <a:avLst/>
          </a:prstGeom>
        </p:spPr>
      </p:pic>
      <p:sp>
        <p:nvSpPr>
          <p:cNvPr id="9" name="TextBox 8">
            <a:extLst>
              <a:ext uri="{FF2B5EF4-FFF2-40B4-BE49-F238E27FC236}">
                <a16:creationId xmlns:a16="http://schemas.microsoft.com/office/drawing/2014/main" id="{D613449A-9936-334E-C92B-4403D0B2DBB2}"/>
              </a:ext>
            </a:extLst>
          </p:cNvPr>
          <p:cNvSpPr txBox="1"/>
          <p:nvPr/>
        </p:nvSpPr>
        <p:spPr>
          <a:xfrm>
            <a:off x="2316925" y="1222713"/>
            <a:ext cx="895966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Tools to Manage Real-time information publication</a:t>
            </a:r>
          </a:p>
        </p:txBody>
      </p:sp>
      <p:sp>
        <p:nvSpPr>
          <p:cNvPr id="10" name="TextBox 9">
            <a:extLst>
              <a:ext uri="{FF2B5EF4-FFF2-40B4-BE49-F238E27FC236}">
                <a16:creationId xmlns:a16="http://schemas.microsoft.com/office/drawing/2014/main" id="{A9108734-3EFC-3240-28BF-332310724AC6}"/>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2215971431"/>
      </p:ext>
    </p:extLst>
  </p:cSld>
  <p:clrMapOvr>
    <a:masterClrMapping/>
  </p:clrMapOvr>
  <mc:AlternateContent xmlns:mc="http://schemas.openxmlformats.org/markup-compatibility/2006" xmlns:p14="http://schemas.microsoft.com/office/powerpoint/2010/main">
    <mc:Choice Requires="p14">
      <p:transition p14:dur="10" advTm="38000"/>
    </mc:Choice>
    <mc:Fallback xmlns="">
      <p:transition advTm="38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043190"/>
            <a:ext cx="9256152" cy="1200329"/>
          </a:xfrm>
          <a:prstGeom prst="rect">
            <a:avLst/>
          </a:prstGeom>
          <a:noFill/>
        </p:spPr>
        <p:txBody>
          <a:bodyPr wrap="square" rtlCol="0">
            <a:spAutoFit/>
          </a:bodyPr>
          <a:lstStyle/>
          <a:p>
            <a:pPr algn="ctr"/>
            <a:r>
              <a:rPr lang="en-US" sz="4000" b="1" dirty="0">
                <a:solidFill>
                  <a:srgbClr val="C00000"/>
                </a:solidFill>
                <a:latin typeface="Tajawal ExtraBold" panose="00000800000000000000" pitchFamily="2" charset="-78"/>
                <a:cs typeface="Tajawal ExtraBold" panose="00000800000000000000" pitchFamily="2" charset="-78"/>
              </a:rPr>
              <a:t>Social Media Monitoring Tool</a:t>
            </a:r>
          </a:p>
          <a:p>
            <a:pPr algn="ctr"/>
            <a:r>
              <a:rPr lang="en-US" sz="3200" b="1" dirty="0">
                <a:solidFill>
                  <a:srgbClr val="002060"/>
                </a:solidFill>
                <a:latin typeface="Tajawal ExtraBold" panose="00000800000000000000" pitchFamily="2" charset="-78"/>
                <a:cs typeface="Tajawal ExtraBold" panose="00000800000000000000" pitchFamily="2" charset="-78"/>
              </a:rPr>
              <a:t>An Example: Crowd Tangle</a:t>
            </a:r>
          </a:p>
        </p:txBody>
      </p:sp>
      <p:pic>
        <p:nvPicPr>
          <p:cNvPr id="3" name="Picture 2" descr="A black background with white text&#10;&#10;Description automatically generated">
            <a:extLst>
              <a:ext uri="{FF2B5EF4-FFF2-40B4-BE49-F238E27FC236}">
                <a16:creationId xmlns:a16="http://schemas.microsoft.com/office/drawing/2014/main" id="{1FEAED64-AD23-7B52-976A-B3F7E8E6B73B}"/>
              </a:ext>
            </a:extLst>
          </p:cNvPr>
          <p:cNvPicPr>
            <a:picLocks noChangeAspect="1"/>
          </p:cNvPicPr>
          <p:nvPr/>
        </p:nvPicPr>
        <p:blipFill rotWithShape="1">
          <a:blip r:embed="rId2">
            <a:extLst>
              <a:ext uri="{28A0092B-C50C-407E-A947-70E740481C1C}">
                <a14:useLocalDpi xmlns:a14="http://schemas.microsoft.com/office/drawing/2010/main" val="0"/>
              </a:ext>
            </a:extLst>
          </a:blip>
          <a:srcRect l="29094" t="36130" r="27073" b="32447"/>
          <a:stretch/>
        </p:blipFill>
        <p:spPr>
          <a:xfrm>
            <a:off x="4251959" y="3714625"/>
            <a:ext cx="3419857" cy="1287144"/>
          </a:xfrm>
          <a:prstGeom prst="rect">
            <a:avLst/>
          </a:prstGeom>
        </p:spPr>
      </p:pic>
      <p:sp>
        <p:nvSpPr>
          <p:cNvPr id="5" name="TextBox 4">
            <a:extLst>
              <a:ext uri="{FF2B5EF4-FFF2-40B4-BE49-F238E27FC236}">
                <a16:creationId xmlns:a16="http://schemas.microsoft.com/office/drawing/2014/main" id="{90820064-4459-3AD3-DE34-545FA34A36F0}"/>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288286199"/>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83317" y="1234516"/>
            <a:ext cx="8764929"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Monitoring Tool An Example: Crowd Tangle</a:t>
            </a:r>
          </a:p>
        </p:txBody>
      </p:sp>
      <p:pic>
        <p:nvPicPr>
          <p:cNvPr id="8" name="Picture 7">
            <a:extLst>
              <a:ext uri="{FF2B5EF4-FFF2-40B4-BE49-F238E27FC236}">
                <a16:creationId xmlns:a16="http://schemas.microsoft.com/office/drawing/2014/main" id="{892FECB4-AE94-2002-D7DA-0E97C436A895}"/>
              </a:ext>
            </a:extLst>
          </p:cNvPr>
          <p:cNvPicPr>
            <a:picLocks noChangeAspect="1"/>
          </p:cNvPicPr>
          <p:nvPr/>
        </p:nvPicPr>
        <p:blipFill>
          <a:blip r:embed="rId3"/>
          <a:stretch>
            <a:fillRect/>
          </a:stretch>
        </p:blipFill>
        <p:spPr>
          <a:xfrm>
            <a:off x="2400300" y="1880615"/>
            <a:ext cx="8647946" cy="4062117"/>
          </a:xfrm>
          <a:prstGeom prst="rect">
            <a:avLst/>
          </a:prstGeom>
        </p:spPr>
      </p:pic>
      <p:sp>
        <p:nvSpPr>
          <p:cNvPr id="9" name="TextBox 8">
            <a:extLst>
              <a:ext uri="{FF2B5EF4-FFF2-40B4-BE49-F238E27FC236}">
                <a16:creationId xmlns:a16="http://schemas.microsoft.com/office/drawing/2014/main" id="{981FFFF5-91CC-C3C8-9559-5CF7B74EA56C}"/>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2521036916"/>
      </p:ext>
    </p:extLst>
  </p:cSld>
  <p:clrMapOvr>
    <a:masterClrMapping/>
  </p:clrMapOvr>
  <mc:AlternateContent xmlns:mc="http://schemas.openxmlformats.org/markup-compatibility/2006" xmlns:p14="http://schemas.microsoft.com/office/powerpoint/2010/main">
    <mc:Choice Requires="p14">
      <p:transition p14:dur="10" advTm="40000"/>
    </mc:Choice>
    <mc:Fallback xmlns="">
      <p:transition advTm="40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8036" y="1214824"/>
            <a:ext cx="95467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Monitoring Tool An Example: Crowd Tangle</a:t>
            </a: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1583507" y="2105176"/>
            <a:ext cx="9824090" cy="2903086"/>
          </a:xfrm>
          <a:prstGeom prst="rect">
            <a:avLst/>
          </a:prstGeom>
        </p:spPr>
      </p:pic>
      <p:sp>
        <p:nvSpPr>
          <p:cNvPr id="8" name="TextBox 7">
            <a:extLst>
              <a:ext uri="{FF2B5EF4-FFF2-40B4-BE49-F238E27FC236}">
                <a16:creationId xmlns:a16="http://schemas.microsoft.com/office/drawing/2014/main" id="{AA6A3D52-3B56-6E76-17CB-D617A3BC9106}"/>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advTm="40000"/>
    </mc:Choice>
    <mc:Fallback xmlns="">
      <p:transition advTm="40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8AB2CB7-13E9-C814-934D-FD95B3CDA7E9}"/>
              </a:ext>
            </a:extLst>
          </p:cNvPr>
          <p:cNvPicPr>
            <a:picLocks noChangeAspect="1"/>
          </p:cNvPicPr>
          <p:nvPr/>
        </p:nvPicPr>
        <p:blipFill rotWithShape="1">
          <a:blip r:embed="rId3"/>
          <a:srcRect l="48993"/>
          <a:stretch/>
        </p:blipFill>
        <p:spPr>
          <a:xfrm>
            <a:off x="6504198" y="1988820"/>
            <a:ext cx="4765831" cy="3821841"/>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94D0FF64-C58D-DC8B-F30E-0FE9DA953A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83" y="1863345"/>
            <a:ext cx="6491416" cy="3562761"/>
          </a:xfrm>
          <a:prstGeom prst="rect">
            <a:avLst/>
          </a:prstGeom>
        </p:spPr>
      </p:pic>
      <p:sp>
        <p:nvSpPr>
          <p:cNvPr id="9" name="TextBox 8">
            <a:extLst>
              <a:ext uri="{FF2B5EF4-FFF2-40B4-BE49-F238E27FC236}">
                <a16:creationId xmlns:a16="http://schemas.microsoft.com/office/drawing/2014/main" id="{C847B644-9D51-6E80-D8D1-C343293AB183}"/>
              </a:ext>
            </a:extLst>
          </p:cNvPr>
          <p:cNvSpPr txBox="1"/>
          <p:nvPr/>
        </p:nvSpPr>
        <p:spPr>
          <a:xfrm>
            <a:off x="2318036" y="1214824"/>
            <a:ext cx="95467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Monitoring Tool An Example: Crowd Tangle</a:t>
            </a:r>
          </a:p>
        </p:txBody>
      </p:sp>
      <p:sp>
        <p:nvSpPr>
          <p:cNvPr id="10" name="TextBox 9">
            <a:extLst>
              <a:ext uri="{FF2B5EF4-FFF2-40B4-BE49-F238E27FC236}">
                <a16:creationId xmlns:a16="http://schemas.microsoft.com/office/drawing/2014/main" id="{D2EA8868-4E16-2C9B-A47A-1B9B3CCE60B6}"/>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019341532"/>
      </p:ext>
    </p:extLst>
  </p:cSld>
  <p:clrMapOvr>
    <a:masterClrMapping/>
  </p:clrMapOvr>
  <mc:AlternateContent xmlns:mc="http://schemas.openxmlformats.org/markup-compatibility/2006" xmlns:p14="http://schemas.microsoft.com/office/powerpoint/2010/main">
    <mc:Choice Requires="p14">
      <p:transition p14:dur="10" advTm="22100"/>
    </mc:Choice>
    <mc:Fallback xmlns="">
      <p:transition advTm="221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raphical user interface, application&#10;&#10;Description automatically generated">
            <a:extLst>
              <a:ext uri="{FF2B5EF4-FFF2-40B4-BE49-F238E27FC236}">
                <a16:creationId xmlns:a16="http://schemas.microsoft.com/office/drawing/2014/main" id="{48288CD1-CD59-8162-8EAA-79E24BE89A97}"/>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contrast="40000"/>
                    </a14:imgEffect>
                  </a14:imgLayer>
                </a14:imgProps>
              </a:ext>
            </a:extLst>
          </a:blip>
          <a:srcRect t="15432" b="7835"/>
          <a:stretch/>
        </p:blipFill>
        <p:spPr>
          <a:xfrm>
            <a:off x="2423160" y="1987253"/>
            <a:ext cx="8968739" cy="3871122"/>
          </a:xfrm>
          <a:prstGeom prst="rect">
            <a:avLst/>
          </a:prstGeom>
        </p:spPr>
      </p:pic>
      <p:sp>
        <p:nvSpPr>
          <p:cNvPr id="11" name="TextBox 10">
            <a:extLst>
              <a:ext uri="{FF2B5EF4-FFF2-40B4-BE49-F238E27FC236}">
                <a16:creationId xmlns:a16="http://schemas.microsoft.com/office/drawing/2014/main" id="{AE8D4419-2D44-B2EB-0450-A3176E8E281B}"/>
              </a:ext>
            </a:extLst>
          </p:cNvPr>
          <p:cNvSpPr txBox="1"/>
          <p:nvPr/>
        </p:nvSpPr>
        <p:spPr>
          <a:xfrm>
            <a:off x="2318036" y="1214824"/>
            <a:ext cx="95467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Monitoring Tool An Example: Crowd Tangle</a:t>
            </a:r>
          </a:p>
        </p:txBody>
      </p:sp>
      <p:sp>
        <p:nvSpPr>
          <p:cNvPr id="12" name="TextBox 11">
            <a:extLst>
              <a:ext uri="{FF2B5EF4-FFF2-40B4-BE49-F238E27FC236}">
                <a16:creationId xmlns:a16="http://schemas.microsoft.com/office/drawing/2014/main" id="{316CEAC2-08CD-3D65-ED70-52C20323CC9F}"/>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34312109"/>
      </p:ext>
    </p:extLst>
  </p:cSld>
  <p:clrMapOvr>
    <a:masterClrMapping/>
  </p:clrMapOvr>
  <mc:AlternateContent xmlns:mc="http://schemas.openxmlformats.org/markup-compatibility/2006" xmlns:p14="http://schemas.microsoft.com/office/powerpoint/2010/main">
    <mc:Choice Requires="p14">
      <p:transition p14:dur="10" advTm="38000"/>
    </mc:Choice>
    <mc:Fallback xmlns="">
      <p:transition advTm="38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62C0AA45-A0F6-C3E2-F4B2-EB5297F47D22}"/>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contrast="40000"/>
                    </a14:imgEffect>
                  </a14:imgLayer>
                </a14:imgProps>
              </a:ext>
            </a:extLst>
          </a:blip>
          <a:srcRect t="15616" b="6511"/>
          <a:stretch/>
        </p:blipFill>
        <p:spPr>
          <a:xfrm>
            <a:off x="2423160" y="1932591"/>
            <a:ext cx="8892540" cy="3895236"/>
          </a:xfrm>
          <a:prstGeom prst="rect">
            <a:avLst/>
          </a:prstGeom>
        </p:spPr>
      </p:pic>
      <p:sp>
        <p:nvSpPr>
          <p:cNvPr id="10" name="TextBox 9">
            <a:extLst>
              <a:ext uri="{FF2B5EF4-FFF2-40B4-BE49-F238E27FC236}">
                <a16:creationId xmlns:a16="http://schemas.microsoft.com/office/drawing/2014/main" id="{A1133D5F-06AA-F51C-1929-44D8D2282448}"/>
              </a:ext>
            </a:extLst>
          </p:cNvPr>
          <p:cNvSpPr txBox="1"/>
          <p:nvPr/>
        </p:nvSpPr>
        <p:spPr>
          <a:xfrm>
            <a:off x="2318036" y="1214824"/>
            <a:ext cx="95467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Monitoring Tool An Example: Crowd Tangle</a:t>
            </a:r>
          </a:p>
        </p:txBody>
      </p:sp>
      <p:sp>
        <p:nvSpPr>
          <p:cNvPr id="11" name="TextBox 10">
            <a:extLst>
              <a:ext uri="{FF2B5EF4-FFF2-40B4-BE49-F238E27FC236}">
                <a16:creationId xmlns:a16="http://schemas.microsoft.com/office/drawing/2014/main" id="{6611DA2A-97B2-3954-17C2-20311DD0D0A1}"/>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47921633"/>
      </p:ext>
    </p:extLst>
  </p:cSld>
  <p:clrMapOvr>
    <a:masterClrMapping/>
  </p:clrMapOvr>
  <mc:AlternateContent xmlns:mc="http://schemas.openxmlformats.org/markup-compatibility/2006" xmlns:p14="http://schemas.microsoft.com/office/powerpoint/2010/main">
    <mc:Choice Requires="p14">
      <p:transition p14:dur="10" advTm="54000"/>
    </mc:Choice>
    <mc:Fallback xmlns="">
      <p:transition advTm="54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3">
            <a:lum bright="-20000" contrast="40000"/>
          </a:blip>
          <a:stretch>
            <a:fillRect/>
          </a:stretch>
        </p:blipFill>
        <p:spPr>
          <a:xfrm>
            <a:off x="1337583" y="2437683"/>
            <a:ext cx="5890661" cy="3513221"/>
          </a:xfrm>
          <a:prstGeom prst="rect">
            <a:avLst/>
          </a:prstGeom>
        </p:spPr>
      </p:pic>
      <p:pic>
        <p:nvPicPr>
          <p:cNvPr id="11" name="Picture 10">
            <a:extLst>
              <a:ext uri="{FF2B5EF4-FFF2-40B4-BE49-F238E27FC236}">
                <a16:creationId xmlns:a16="http://schemas.microsoft.com/office/drawing/2014/main" id="{3BF2D86D-5976-DE96-52BA-8E8D90AD1EAB}"/>
              </a:ext>
            </a:extLst>
          </p:cNvPr>
          <p:cNvPicPr>
            <a:picLocks noChangeAspect="1"/>
          </p:cNvPicPr>
          <p:nvPr/>
        </p:nvPicPr>
        <p:blipFill>
          <a:blip r:embed="rId4">
            <a:lum bright="-20000" contrast="40000"/>
          </a:blip>
          <a:stretch>
            <a:fillRect/>
          </a:stretch>
        </p:blipFill>
        <p:spPr>
          <a:xfrm>
            <a:off x="7437700" y="1773152"/>
            <a:ext cx="4296410" cy="4919882"/>
          </a:xfrm>
          <a:prstGeom prst="rect">
            <a:avLst/>
          </a:prstGeom>
        </p:spPr>
      </p:pic>
      <p:sp>
        <p:nvSpPr>
          <p:cNvPr id="13" name="TextBox 12">
            <a:extLst>
              <a:ext uri="{FF2B5EF4-FFF2-40B4-BE49-F238E27FC236}">
                <a16:creationId xmlns:a16="http://schemas.microsoft.com/office/drawing/2014/main" id="{A038D269-46FF-EA0A-D088-28B850CF9C10}"/>
              </a:ext>
            </a:extLst>
          </p:cNvPr>
          <p:cNvSpPr txBox="1"/>
          <p:nvPr/>
        </p:nvSpPr>
        <p:spPr>
          <a:xfrm>
            <a:off x="2436170" y="1773152"/>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sp>
        <p:nvSpPr>
          <p:cNvPr id="10" name="TextBox 9">
            <a:extLst>
              <a:ext uri="{FF2B5EF4-FFF2-40B4-BE49-F238E27FC236}">
                <a16:creationId xmlns:a16="http://schemas.microsoft.com/office/drawing/2014/main" id="{CAFA91BF-B319-F7FD-3774-A1B3E7725D15}"/>
              </a:ext>
            </a:extLst>
          </p:cNvPr>
          <p:cNvSpPr txBox="1"/>
          <p:nvPr/>
        </p:nvSpPr>
        <p:spPr>
          <a:xfrm>
            <a:off x="2318036" y="1214824"/>
            <a:ext cx="95467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Monitoring Tool An Example: Crowd Tangle</a:t>
            </a:r>
          </a:p>
        </p:txBody>
      </p:sp>
      <p:sp>
        <p:nvSpPr>
          <p:cNvPr id="12" name="TextBox 11">
            <a:extLst>
              <a:ext uri="{FF2B5EF4-FFF2-40B4-BE49-F238E27FC236}">
                <a16:creationId xmlns:a16="http://schemas.microsoft.com/office/drawing/2014/main" id="{8BBDFE46-1D51-3DED-6ED0-C16417BD2B22}"/>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3765430330"/>
      </p:ext>
    </p:extLst>
  </p:cSld>
  <p:clrMapOvr>
    <a:masterClrMapping/>
  </p:clrMapOvr>
  <mc:AlternateContent xmlns:mc="http://schemas.openxmlformats.org/markup-compatibility/2006" xmlns:p14="http://schemas.microsoft.com/office/powerpoint/2010/main">
    <mc:Choice Requires="p14">
      <p:transition p14:dur="10" advTm="39000"/>
    </mc:Choice>
    <mc:Fallback xmlns="">
      <p:transition advTm="39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3">
            <a:lum bright="-20000" contrast="40000"/>
          </a:blip>
          <a:stretch>
            <a:fillRect/>
          </a:stretch>
        </p:blipFill>
        <p:spPr>
          <a:xfrm>
            <a:off x="743550" y="2951344"/>
            <a:ext cx="4706062" cy="2806720"/>
          </a:xfrm>
          <a:prstGeom prst="rect">
            <a:avLst/>
          </a:prstGeom>
        </p:spPr>
      </p:pic>
      <p:sp>
        <p:nvSpPr>
          <p:cNvPr id="12" name="TextBox 11">
            <a:extLst>
              <a:ext uri="{FF2B5EF4-FFF2-40B4-BE49-F238E27FC236}">
                <a16:creationId xmlns:a16="http://schemas.microsoft.com/office/drawing/2014/main" id="{05500F62-167D-DD16-6A42-5185689E6695}"/>
              </a:ext>
            </a:extLst>
          </p:cNvPr>
          <p:cNvSpPr txBox="1"/>
          <p:nvPr/>
        </p:nvSpPr>
        <p:spPr>
          <a:xfrm>
            <a:off x="743550" y="2458901"/>
            <a:ext cx="4810459"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pic>
        <p:nvPicPr>
          <p:cNvPr id="8" name="Picture 7">
            <a:extLst>
              <a:ext uri="{FF2B5EF4-FFF2-40B4-BE49-F238E27FC236}">
                <a16:creationId xmlns:a16="http://schemas.microsoft.com/office/drawing/2014/main" id="{EC458829-1A70-2B72-CFC4-F9D58905CBB8}"/>
              </a:ext>
            </a:extLst>
          </p:cNvPr>
          <p:cNvPicPr>
            <a:picLocks noChangeAspect="1"/>
          </p:cNvPicPr>
          <p:nvPr/>
        </p:nvPicPr>
        <p:blipFill>
          <a:blip r:embed="rId4">
            <a:lum bright="-20000" contrast="40000"/>
          </a:blip>
          <a:stretch>
            <a:fillRect/>
          </a:stretch>
        </p:blipFill>
        <p:spPr>
          <a:xfrm>
            <a:off x="5554009" y="0"/>
            <a:ext cx="4278335" cy="6824513"/>
          </a:xfrm>
          <a:prstGeom prst="rect">
            <a:avLst/>
          </a:prstGeom>
        </p:spPr>
      </p:pic>
      <p:sp>
        <p:nvSpPr>
          <p:cNvPr id="13" name="TextBox 12">
            <a:extLst>
              <a:ext uri="{FF2B5EF4-FFF2-40B4-BE49-F238E27FC236}">
                <a16:creationId xmlns:a16="http://schemas.microsoft.com/office/drawing/2014/main" id="{01E2C525-84D2-0FB4-52BC-3C03A632E789}"/>
              </a:ext>
            </a:extLst>
          </p:cNvPr>
          <p:cNvSpPr txBox="1"/>
          <p:nvPr/>
        </p:nvSpPr>
        <p:spPr>
          <a:xfrm>
            <a:off x="2243240" y="1032254"/>
            <a:ext cx="3310770" cy="1032399"/>
          </a:xfrm>
          <a:prstGeom prst="rect">
            <a:avLst/>
          </a:prstGeom>
          <a:noFill/>
        </p:spPr>
        <p:txBody>
          <a:bodyPr wrap="square" rtlCol="0">
            <a:spAutoFit/>
          </a:bodyPr>
          <a:lstStyle/>
          <a:p>
            <a:pPr algn="just">
              <a:lnSpc>
                <a:spcPts val="2500"/>
              </a:lnSpc>
            </a:pPr>
            <a:r>
              <a:rPr lang="en-US" sz="2000" b="1" dirty="0">
                <a:solidFill>
                  <a:schemeClr val="accent2"/>
                </a:solidFill>
                <a:latin typeface="Tajawal Medium" panose="00000600000000000000" pitchFamily="2" charset="-78"/>
                <a:cs typeface="Tajawal Medium" panose="00000600000000000000" pitchFamily="2" charset="-78"/>
              </a:rPr>
              <a:t>Social Media Monitoring Tool An </a:t>
            </a:r>
            <a:endParaRPr lang="en-US" sz="1200" b="1" dirty="0">
              <a:solidFill>
                <a:schemeClr val="accent2"/>
              </a:solidFill>
              <a:latin typeface="Tajawal Medium" panose="00000600000000000000" pitchFamily="2" charset="-78"/>
              <a:cs typeface="Tajawal Medium" panose="00000600000000000000" pitchFamily="2" charset="-78"/>
            </a:endParaRPr>
          </a:p>
          <a:p>
            <a:pPr algn="just">
              <a:lnSpc>
                <a:spcPts val="2500"/>
              </a:lnSpc>
            </a:pPr>
            <a:r>
              <a:rPr lang="en-US" sz="2000" b="1" dirty="0">
                <a:solidFill>
                  <a:schemeClr val="accent2"/>
                </a:solidFill>
                <a:latin typeface="Tajawal Medium" panose="00000600000000000000" pitchFamily="2" charset="-78"/>
                <a:cs typeface="Tajawal Medium" panose="00000600000000000000" pitchFamily="2" charset="-78"/>
              </a:rPr>
              <a:t>Example: Crowd Tangle</a:t>
            </a:r>
          </a:p>
        </p:txBody>
      </p:sp>
      <p:sp>
        <p:nvSpPr>
          <p:cNvPr id="14" name="TextBox 13">
            <a:extLst>
              <a:ext uri="{FF2B5EF4-FFF2-40B4-BE49-F238E27FC236}">
                <a16:creationId xmlns:a16="http://schemas.microsoft.com/office/drawing/2014/main" id="{463219B5-EAC3-EA2D-4D55-5DFB91270EBD}"/>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521653314"/>
      </p:ext>
    </p:extLst>
  </p:cSld>
  <p:clrMapOvr>
    <a:masterClrMapping/>
  </p:clrMapOvr>
  <mc:AlternateContent xmlns:mc="http://schemas.openxmlformats.org/markup-compatibility/2006" xmlns:p14="http://schemas.microsoft.com/office/powerpoint/2010/main">
    <mc:Choice Requires="p14">
      <p:transition p14:dur="10" advTm="17000"/>
    </mc:Choice>
    <mc:Fallback xmlns="">
      <p:transition advTm="17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8" y="114624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a:t>
            </a:r>
          </a:p>
        </p:txBody>
      </p:sp>
      <p:sp>
        <p:nvSpPr>
          <p:cNvPr id="9" name="TextBox 8">
            <a:extLst>
              <a:ext uri="{FF2B5EF4-FFF2-40B4-BE49-F238E27FC236}">
                <a16:creationId xmlns:a16="http://schemas.microsoft.com/office/drawing/2014/main" id="{F3F6127B-75EA-300A-8807-7F15B7481CB3}"/>
              </a:ext>
            </a:extLst>
          </p:cNvPr>
          <p:cNvSpPr txBox="1"/>
          <p:nvPr/>
        </p:nvSpPr>
        <p:spPr>
          <a:xfrm>
            <a:off x="1204616" y="2135900"/>
            <a:ext cx="9782768" cy="2800767"/>
          </a:xfrm>
          <a:prstGeom prst="rect">
            <a:avLst/>
          </a:prstGeom>
          <a:noFill/>
        </p:spPr>
        <p:txBody>
          <a:bodyPr wrap="square" rtlCol="0">
            <a:spAutoFit/>
          </a:bodyPr>
          <a:lstStyle/>
          <a:p>
            <a:pPr algn="just"/>
            <a:r>
              <a:rPr lang="en-US" sz="32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A real-time monitoring dashboard</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Managing real-time publication</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The tools required to manage real time information publication</a:t>
            </a:r>
          </a:p>
        </p:txBody>
      </p:sp>
      <p:sp>
        <p:nvSpPr>
          <p:cNvPr id="12" name="TextBox 11">
            <a:extLst>
              <a:ext uri="{FF2B5EF4-FFF2-40B4-BE49-F238E27FC236}">
                <a16:creationId xmlns:a16="http://schemas.microsoft.com/office/drawing/2014/main" id="{7A650377-FF59-A515-E4A2-2694995FDBBD}"/>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8" y="1176727"/>
            <a:ext cx="552337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5389" y="2032697"/>
            <a:ext cx="10841222" cy="3990836"/>
          </a:xfrm>
          <a:prstGeom prst="rect">
            <a:avLst/>
          </a:prstGeom>
          <a:noFill/>
        </p:spPr>
        <p:txBody>
          <a:bodyPr wrap="square" rtlCol="0">
            <a:spAutoFit/>
          </a:bodyPr>
          <a:lstStyle/>
          <a:p>
            <a:pPr marL="119063" indent="-119063">
              <a:lnSpc>
                <a:spcPts val="1600"/>
              </a:lnSpc>
              <a:buFont typeface="Wingdings" panose="05000000000000000000" pitchFamily="2" charset="2"/>
              <a:buChar char="§"/>
            </a:pPr>
            <a:r>
              <a:rPr lang="en-US" sz="1500" b="1" dirty="0">
                <a:effectLst/>
              </a:rPr>
              <a:t>What is a real-time dashboard?. Jaspersoft. (n.d.). https://www.jaspersoft.com/articles/what-is-a-real-time-dashboard </a:t>
            </a:r>
          </a:p>
          <a:p>
            <a:pPr marL="119063" indent="-119063">
              <a:lnSpc>
                <a:spcPts val="1600"/>
              </a:lnSpc>
              <a:buFont typeface="Wingdings" panose="05000000000000000000" pitchFamily="2" charset="2"/>
              <a:buChar char="§"/>
            </a:pPr>
            <a:r>
              <a:rPr lang="en-US" sz="1500" b="1" dirty="0">
                <a:effectLst/>
              </a:rPr>
              <a:t>Real time dashboard examples. Real Time Dashboards - See 100+ Live Dashboard Examples. (n.d.). https://www.datapine.com/live-dashboards </a:t>
            </a:r>
          </a:p>
          <a:p>
            <a:pPr marL="119063" indent="-119063">
              <a:lnSpc>
                <a:spcPts val="1600"/>
              </a:lnSpc>
              <a:buFont typeface="Wingdings" panose="05000000000000000000" pitchFamily="2" charset="2"/>
              <a:buChar char="§"/>
            </a:pPr>
            <a:r>
              <a:rPr lang="en-US" sz="1500" b="1" dirty="0">
                <a:effectLst/>
              </a:rPr>
              <a:t>Miner, M. (n.d.). Social Media Monitoring Dashboard examples. </a:t>
            </a:r>
            <a:r>
              <a:rPr lang="en-US" sz="1500" b="1" dirty="0" err="1">
                <a:effectLst/>
              </a:rPr>
              <a:t>Geckoboard</a:t>
            </a:r>
            <a:r>
              <a:rPr lang="en-US" sz="1500" b="1" dirty="0">
                <a:effectLst/>
              </a:rPr>
              <a:t>. https://www.geckoboard.com/dashboard-examples/marketing/social-media-monitoring-dashboard/ </a:t>
            </a:r>
          </a:p>
          <a:p>
            <a:pPr marL="119063" indent="-119063">
              <a:lnSpc>
                <a:spcPts val="1600"/>
              </a:lnSpc>
              <a:buFont typeface="Wingdings" panose="05000000000000000000" pitchFamily="2" charset="2"/>
              <a:buChar char="§"/>
            </a:pPr>
            <a:r>
              <a:rPr lang="en-US" sz="1500" b="1" dirty="0">
                <a:effectLst/>
              </a:rPr>
              <a:t>Newberry, C. (2023, July 6). 6 social media dashboards to end manual data tracking. Social Media Marketing &amp;amp; Management Dashboard. https://blog.hootsuite.com/social-media-dashboard/ </a:t>
            </a:r>
          </a:p>
          <a:p>
            <a:pPr marL="119063" indent="-119063">
              <a:lnSpc>
                <a:spcPts val="1600"/>
              </a:lnSpc>
              <a:buFont typeface="Wingdings" panose="05000000000000000000" pitchFamily="2" charset="2"/>
              <a:buChar char="§"/>
            </a:pPr>
            <a:r>
              <a:rPr lang="en-US" sz="1500" b="1" dirty="0">
                <a:effectLst/>
              </a:rPr>
              <a:t>Cooper, P. (2023, July 5). 7 Top Social Media Monitoring Tools and why you need them. Social Media Marketing &amp;amp; Management Dashboard. https://blog.hootsuite.com/social-media-monitoring-tools/ </a:t>
            </a:r>
          </a:p>
          <a:p>
            <a:pPr marL="119063" indent="-119063">
              <a:lnSpc>
                <a:spcPts val="1600"/>
              </a:lnSpc>
              <a:buFont typeface="Wingdings" panose="05000000000000000000" pitchFamily="2" charset="2"/>
              <a:buChar char="§"/>
            </a:pPr>
            <a:r>
              <a:rPr lang="en-US" sz="1500" b="1" dirty="0">
                <a:effectLst/>
              </a:rPr>
              <a:t>Andersson, L. (2023, January 18). 3 key advantages to having good social media management. Retriever Group. https://www.retrievergroup.com/blog/3-key-advantages-to-having-good-social-media-management </a:t>
            </a:r>
          </a:p>
          <a:p>
            <a:pPr marL="119063" indent="-119063">
              <a:lnSpc>
                <a:spcPts val="1600"/>
              </a:lnSpc>
              <a:buFont typeface="Wingdings" panose="05000000000000000000" pitchFamily="2" charset="2"/>
              <a:buChar char="§"/>
            </a:pPr>
            <a:r>
              <a:rPr lang="en-US" sz="1500" b="1" dirty="0">
                <a:effectLst/>
              </a:rPr>
              <a:t>Sellas, B. B. (2017, April 6). How real time does real-time social media have to be?. B Squared Media. </a:t>
            </a:r>
            <a:r>
              <a:rPr lang="en-US" sz="1500" b="1" dirty="0">
                <a:effectLst/>
                <a:hlinkClick r:id="rId3">
                  <a:extLst>
                    <a:ext uri="{A12FA001-AC4F-418D-AE19-62706E023703}">
                      <ahyp:hlinkClr xmlns:ahyp="http://schemas.microsoft.com/office/drawing/2018/hyperlinkcolor" val="tx"/>
                    </a:ext>
                  </a:extLst>
                </a:hlinkClick>
              </a:rPr>
              <a:t>https://bsquared.media/real-time-social-media/</a:t>
            </a:r>
            <a:endParaRPr lang="en-US" sz="1500" b="1" dirty="0">
              <a:effectLst/>
            </a:endParaRPr>
          </a:p>
          <a:p>
            <a:pPr marL="119063" indent="-119063">
              <a:lnSpc>
                <a:spcPts val="1600"/>
              </a:lnSpc>
              <a:buFont typeface="Wingdings" panose="05000000000000000000" pitchFamily="2" charset="2"/>
              <a:buChar char="§"/>
            </a:pPr>
            <a:r>
              <a:rPr lang="en-US" sz="1500" b="1" dirty="0" err="1">
                <a:effectLst/>
              </a:rPr>
              <a:t>Ntloko</a:t>
            </a:r>
            <a:r>
              <a:rPr lang="en-US" sz="1500" b="1" dirty="0">
                <a:effectLst/>
              </a:rPr>
              <a:t>, K. (2023, May 8). Facebook monitoring: Definition, tools, insights. Meltwater. https://www.meltwater.com/en/blog/facebook-monitoring </a:t>
            </a:r>
          </a:p>
          <a:p>
            <a:pPr marL="119063" indent="-119063">
              <a:lnSpc>
                <a:spcPts val="1600"/>
              </a:lnSpc>
              <a:buFont typeface="Wingdings" panose="05000000000000000000" pitchFamily="2" charset="2"/>
              <a:buChar char="§"/>
            </a:pPr>
            <a:r>
              <a:rPr lang="en-US" sz="1500" b="1" dirty="0" err="1">
                <a:effectLst/>
              </a:rPr>
              <a:t>Grizāne</a:t>
            </a:r>
            <a:r>
              <a:rPr lang="en-US" sz="1500" b="1" dirty="0">
                <a:effectLst/>
              </a:rPr>
              <a:t>, A., </a:t>
            </a:r>
            <a:r>
              <a:rPr lang="en-US" sz="1500" b="1" dirty="0" err="1">
                <a:effectLst/>
              </a:rPr>
              <a:t>Isupova</a:t>
            </a:r>
            <a:r>
              <a:rPr lang="en-US" sz="1500" b="1" dirty="0">
                <a:effectLst/>
              </a:rPr>
              <a:t>, M., &amp;amp; </a:t>
            </a:r>
            <a:r>
              <a:rPr lang="en-US" sz="1500" b="1" dirty="0" err="1">
                <a:effectLst/>
              </a:rPr>
              <a:t>Vorteil</a:t>
            </a:r>
            <a:r>
              <a:rPr lang="en-US" sz="1500" b="1" dirty="0">
                <a:effectLst/>
              </a:rPr>
              <a:t>, V. (2022, July). Social Media Monitoring Tools: An in-depth look. </a:t>
            </a:r>
            <a:r>
              <a:rPr lang="en-US" sz="1500" b="1" dirty="0" err="1">
                <a:effectLst/>
              </a:rPr>
              <a:t>stratcom</a:t>
            </a:r>
            <a:r>
              <a:rPr lang="en-US" sz="1500" b="1" dirty="0">
                <a:effectLst/>
              </a:rPr>
              <a:t> </a:t>
            </a:r>
            <a:r>
              <a:rPr lang="en-US" sz="1500" b="1" dirty="0" err="1">
                <a:effectLst/>
              </a:rPr>
              <a:t>coe</a:t>
            </a:r>
            <a:r>
              <a:rPr lang="en-US" sz="1500" b="1" dirty="0">
                <a:effectLst/>
              </a:rPr>
              <a:t>. https://stratcomcoe.org/publications/download/Social-Media-Monitoring-Tools-DIGITAL-a23c5.pdf </a:t>
            </a:r>
          </a:p>
          <a:p>
            <a:pPr marL="119063" indent="-119063">
              <a:lnSpc>
                <a:spcPts val="1600"/>
              </a:lnSpc>
              <a:buFont typeface="Wingdings" panose="05000000000000000000" pitchFamily="2" charset="2"/>
              <a:buChar char="§"/>
            </a:pPr>
            <a:r>
              <a:rPr lang="en-US" sz="1500" b="1" dirty="0">
                <a:effectLst/>
              </a:rPr>
              <a:t>Social Listening and Monitoring Tools . centers for disease control and prevention. (n.d.). https://www.cdc.gov/vaccines/covid-19/vaccinate-with-confidence/rca-guide/downloads/CDC-RCA-Guide-2021-MiniGuide-508.pdf </a:t>
            </a:r>
          </a:p>
        </p:txBody>
      </p:sp>
      <p:sp>
        <p:nvSpPr>
          <p:cNvPr id="9" name="TextBox 8">
            <a:extLst>
              <a:ext uri="{FF2B5EF4-FFF2-40B4-BE49-F238E27FC236}">
                <a16:creationId xmlns:a16="http://schemas.microsoft.com/office/drawing/2014/main" id="{5D99E732-0275-CD95-D664-77EA0D9829E2}"/>
              </a:ext>
            </a:extLst>
          </p:cNvPr>
          <p:cNvSpPr txBox="1"/>
          <p:nvPr/>
        </p:nvSpPr>
        <p:spPr>
          <a:xfrm>
            <a:off x="98331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8</a:t>
            </a: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4000"/>
    </mc:Choice>
    <mc:Fallback xmlns="">
      <p:transition advTm="14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94572600"/>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071046-92E5-426B-B599-C0773A0C2492}"/>
</file>

<file path=customXml/itemProps2.xml><?xml version="1.0" encoding="utf-8"?>
<ds:datastoreItem xmlns:ds="http://schemas.openxmlformats.org/officeDocument/2006/customXml" ds:itemID="{4BB76140-2200-4B3C-BDFC-16BC1C56F71D}"/>
</file>

<file path=customXml/itemProps3.xml><?xml version="1.0" encoding="utf-8"?>
<ds:datastoreItem xmlns:ds="http://schemas.openxmlformats.org/officeDocument/2006/customXml" ds:itemID="{4079754F-63BF-47BD-A7C6-89A2712C09FE}"/>
</file>

<file path=docProps/app.xml><?xml version="1.0" encoding="utf-8"?>
<Properties xmlns="http://schemas.openxmlformats.org/officeDocument/2006/extended-properties" xmlns:vt="http://schemas.openxmlformats.org/officeDocument/2006/docPropsVTypes">
  <TotalTime>3885</TotalTime>
  <Words>3806</Words>
  <Application>Microsoft Office PowerPoint</Application>
  <PresentationFormat>Widescreen</PresentationFormat>
  <Paragraphs>321</Paragraphs>
  <Slides>46</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DINNextLTW04-Regular</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106</cp:revision>
  <dcterms:created xsi:type="dcterms:W3CDTF">2023-04-29T09:08:23Z</dcterms:created>
  <dcterms:modified xsi:type="dcterms:W3CDTF">2025-07-26T19:26:41Z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