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257" r:id="rId4"/>
    <p:sldId id="260" r:id="rId5"/>
    <p:sldId id="284" r:id="rId6"/>
    <p:sldId id="285" r:id="rId7"/>
    <p:sldId id="263" r:id="rId8"/>
    <p:sldId id="264" r:id="rId9"/>
    <p:sldId id="287" r:id="rId10"/>
    <p:sldId id="289" r:id="rId11"/>
    <p:sldId id="290" r:id="rId12"/>
    <p:sldId id="291" r:id="rId13"/>
    <p:sldId id="292" r:id="rId14"/>
    <p:sldId id="293" r:id="rId15"/>
    <p:sldId id="294" r:id="rId16"/>
    <p:sldId id="295" r:id="rId17"/>
    <p:sldId id="296" r:id="rId18"/>
    <p:sldId id="298" r:id="rId19"/>
    <p:sldId id="300" r:id="rId20"/>
    <p:sldId id="301" r:id="rId21"/>
    <p:sldId id="299" r:id="rId22"/>
    <p:sldId id="304" r:id="rId23"/>
    <p:sldId id="280"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1" autoAdjust="0"/>
    <p:restoredTop sz="94660"/>
  </p:normalViewPr>
  <p:slideViewPr>
    <p:cSldViewPr snapToGrid="0">
      <p:cViewPr varScale="1">
        <p:scale>
          <a:sx n="68" d="100"/>
          <a:sy n="68" d="100"/>
        </p:scale>
        <p:origin x="54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04505C-B096-4A13-B459-0845207BAC04}"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79A5D0AE-57D6-4E83-9402-E02CD699275B}">
      <dgm:prSet phldrT="[Text]">
        <dgm:style>
          <a:lnRef idx="2">
            <a:schemeClr val="accent3"/>
          </a:lnRef>
          <a:fillRef idx="1">
            <a:schemeClr val="lt1"/>
          </a:fillRef>
          <a:effectRef idx="0">
            <a:schemeClr val="accent3"/>
          </a:effectRef>
          <a:fontRef idx="minor">
            <a:schemeClr val="dk1"/>
          </a:fontRef>
        </dgm:style>
      </dgm:prSet>
      <dgm:spPr/>
      <dgm:t>
        <a:bodyPr/>
        <a:lstStyle/>
        <a:p>
          <a:r>
            <a:rPr lang="en-US" dirty="0" smtClean="0"/>
            <a:t>Overview on communication theory and Audience</a:t>
          </a:r>
          <a:endParaRPr lang="en-US" dirty="0"/>
        </a:p>
      </dgm:t>
    </dgm:pt>
    <dgm:pt modelId="{76A1FC1E-0B93-427E-A3F1-B34E3AF0FD11}" type="parTrans" cxnId="{0E1EC46E-0FC8-4093-B7C0-6F8EFBF222BD}">
      <dgm:prSet/>
      <dgm:spPr/>
      <dgm:t>
        <a:bodyPr/>
        <a:lstStyle/>
        <a:p>
          <a:endParaRPr lang="en-US"/>
        </a:p>
      </dgm:t>
    </dgm:pt>
    <dgm:pt modelId="{71B86E09-9BE0-4735-B643-C3F2D5C2C00F}" type="sibTrans" cxnId="{0E1EC46E-0FC8-4093-B7C0-6F8EFBF222BD}">
      <dgm:prSet/>
      <dgm:spPr/>
      <dgm:t>
        <a:bodyPr/>
        <a:lstStyle/>
        <a:p>
          <a:endParaRPr lang="en-US"/>
        </a:p>
      </dgm:t>
    </dgm:pt>
    <dgm:pt modelId="{55741075-16CC-46F9-A797-68CAF1A95A6E}">
      <dgm:prSet phldrT="[Text]"/>
      <dgm:spPr/>
      <dgm:t>
        <a:bodyPr/>
        <a:lstStyle/>
        <a:p>
          <a:r>
            <a:rPr lang="en-US" dirty="0" smtClean="0"/>
            <a:t>Planning Project communication</a:t>
          </a:r>
          <a:endParaRPr lang="en-US" dirty="0"/>
        </a:p>
      </dgm:t>
    </dgm:pt>
    <dgm:pt modelId="{171FF828-398A-4E09-9458-2EFB0669E941}" type="parTrans" cxnId="{44D2F232-A57E-4F58-9F13-C667626BA50C}">
      <dgm:prSet/>
      <dgm:spPr/>
      <dgm:t>
        <a:bodyPr/>
        <a:lstStyle/>
        <a:p>
          <a:endParaRPr lang="en-US"/>
        </a:p>
      </dgm:t>
    </dgm:pt>
    <dgm:pt modelId="{3D25A5B5-BF85-4F0E-9DCC-7D7A32A03CAA}" type="sibTrans" cxnId="{44D2F232-A57E-4F58-9F13-C667626BA50C}">
      <dgm:prSet/>
      <dgm:spPr/>
      <dgm:t>
        <a:bodyPr/>
        <a:lstStyle/>
        <a:p>
          <a:endParaRPr lang="en-US"/>
        </a:p>
      </dgm:t>
    </dgm:pt>
    <dgm:pt modelId="{A8907912-5965-456D-92A1-BF7A6AF2832B}">
      <dgm:prSet phldrT="[Text]"/>
      <dgm:spPr/>
      <dgm:t>
        <a:bodyPr/>
        <a:lstStyle/>
        <a:p>
          <a:r>
            <a:rPr lang="en-US" dirty="0" smtClean="0"/>
            <a:t>Managing and Monitoring project communications</a:t>
          </a:r>
          <a:endParaRPr lang="en-US" dirty="0"/>
        </a:p>
      </dgm:t>
    </dgm:pt>
    <dgm:pt modelId="{62D9EF9D-5270-4CFC-98FC-FC32932DAE75}" type="parTrans" cxnId="{FF5CF60E-9EEC-483E-978B-C71910F27570}">
      <dgm:prSet/>
      <dgm:spPr/>
      <dgm:t>
        <a:bodyPr/>
        <a:lstStyle/>
        <a:p>
          <a:endParaRPr lang="en-US"/>
        </a:p>
      </dgm:t>
    </dgm:pt>
    <dgm:pt modelId="{1F7407FD-0693-40C7-B5F9-2052F9A5A45A}" type="sibTrans" cxnId="{FF5CF60E-9EEC-483E-978B-C71910F27570}">
      <dgm:prSet/>
      <dgm:spPr/>
      <dgm:t>
        <a:bodyPr/>
        <a:lstStyle/>
        <a:p>
          <a:endParaRPr lang="en-US"/>
        </a:p>
      </dgm:t>
    </dgm:pt>
    <dgm:pt modelId="{CC9C61B7-C891-4587-BD2C-205127A52A1D}">
      <dgm:prSet phldrT="[Text]"/>
      <dgm:spPr/>
      <dgm:t>
        <a:bodyPr/>
        <a:lstStyle/>
        <a:p>
          <a:r>
            <a:rPr lang="en-US" dirty="0" smtClean="0"/>
            <a:t>Communication tools and change</a:t>
          </a:r>
          <a:endParaRPr lang="en-US" dirty="0"/>
        </a:p>
      </dgm:t>
    </dgm:pt>
    <dgm:pt modelId="{7A277248-54DA-41A2-AE30-8B28535FA5C5}" type="parTrans" cxnId="{2B31ACBD-2518-4DFC-B6FB-5EF234B0708E}">
      <dgm:prSet/>
      <dgm:spPr/>
      <dgm:t>
        <a:bodyPr/>
        <a:lstStyle/>
        <a:p>
          <a:endParaRPr lang="en-US"/>
        </a:p>
      </dgm:t>
    </dgm:pt>
    <dgm:pt modelId="{E49859FF-6540-459A-8CC6-D9F297ABA64E}" type="sibTrans" cxnId="{2B31ACBD-2518-4DFC-B6FB-5EF234B0708E}">
      <dgm:prSet/>
      <dgm:spPr/>
      <dgm:t>
        <a:bodyPr/>
        <a:lstStyle/>
        <a:p>
          <a:endParaRPr lang="en-US"/>
        </a:p>
      </dgm:t>
    </dgm:pt>
    <dgm:pt modelId="{77D7B388-AE02-4CDD-9C07-055119351735}">
      <dgm:prSet phldrT="[Text]"/>
      <dgm:spPr/>
      <dgm:t>
        <a:bodyPr/>
        <a:lstStyle/>
        <a:p>
          <a:r>
            <a:rPr lang="en-US" dirty="0" smtClean="0"/>
            <a:t>Managing conflicts through communication</a:t>
          </a:r>
          <a:endParaRPr lang="en-US" dirty="0"/>
        </a:p>
      </dgm:t>
    </dgm:pt>
    <dgm:pt modelId="{D3E68083-A63E-4CDD-8908-C6F1C96CA376}" type="parTrans" cxnId="{20B8384B-9688-4845-94E8-6E7ED1413A7F}">
      <dgm:prSet/>
      <dgm:spPr/>
      <dgm:t>
        <a:bodyPr/>
        <a:lstStyle/>
        <a:p>
          <a:endParaRPr lang="en-US"/>
        </a:p>
      </dgm:t>
    </dgm:pt>
    <dgm:pt modelId="{4D034968-AB36-4A47-ACC1-C0A90606FF32}" type="sibTrans" cxnId="{20B8384B-9688-4845-94E8-6E7ED1413A7F}">
      <dgm:prSet/>
      <dgm:spPr/>
      <dgm:t>
        <a:bodyPr/>
        <a:lstStyle/>
        <a:p>
          <a:endParaRPr lang="en-US"/>
        </a:p>
      </dgm:t>
    </dgm:pt>
    <dgm:pt modelId="{7A8799B9-4B0E-4E0C-B2EC-48CE9196F98A}" type="pres">
      <dgm:prSet presAssocID="{F904505C-B096-4A13-B459-0845207BAC04}" presName="diagram" presStyleCnt="0">
        <dgm:presLayoutVars>
          <dgm:dir/>
          <dgm:resizeHandles val="exact"/>
        </dgm:presLayoutVars>
      </dgm:prSet>
      <dgm:spPr/>
      <dgm:t>
        <a:bodyPr/>
        <a:lstStyle/>
        <a:p>
          <a:endParaRPr lang="en-US"/>
        </a:p>
      </dgm:t>
    </dgm:pt>
    <dgm:pt modelId="{30C3E32E-027F-4A4D-9170-101812009A13}" type="pres">
      <dgm:prSet presAssocID="{79A5D0AE-57D6-4E83-9402-E02CD699275B}" presName="node" presStyleLbl="node1" presStyleIdx="0" presStyleCnt="5">
        <dgm:presLayoutVars>
          <dgm:bulletEnabled val="1"/>
        </dgm:presLayoutVars>
      </dgm:prSet>
      <dgm:spPr/>
      <dgm:t>
        <a:bodyPr/>
        <a:lstStyle/>
        <a:p>
          <a:endParaRPr lang="en-US"/>
        </a:p>
      </dgm:t>
    </dgm:pt>
    <dgm:pt modelId="{81B5CC1E-F797-4494-81F8-54B0A1F55356}" type="pres">
      <dgm:prSet presAssocID="{71B86E09-9BE0-4735-B643-C3F2D5C2C00F}" presName="sibTrans" presStyleCnt="0"/>
      <dgm:spPr/>
    </dgm:pt>
    <dgm:pt modelId="{6849EEEF-B423-4DEA-A128-910087EC4DD4}" type="pres">
      <dgm:prSet presAssocID="{55741075-16CC-46F9-A797-68CAF1A95A6E}" presName="node" presStyleLbl="node1" presStyleIdx="1" presStyleCnt="5" custLinFactNeighborX="348" custLinFactNeighborY="580">
        <dgm:presLayoutVars>
          <dgm:bulletEnabled val="1"/>
        </dgm:presLayoutVars>
      </dgm:prSet>
      <dgm:spPr/>
      <dgm:t>
        <a:bodyPr/>
        <a:lstStyle/>
        <a:p>
          <a:endParaRPr lang="en-US"/>
        </a:p>
      </dgm:t>
    </dgm:pt>
    <dgm:pt modelId="{35E5FEAA-59C7-4BCC-AD96-D78DD4611E1F}" type="pres">
      <dgm:prSet presAssocID="{3D25A5B5-BF85-4F0E-9DCC-7D7A32A03CAA}" presName="sibTrans" presStyleCnt="0"/>
      <dgm:spPr/>
    </dgm:pt>
    <dgm:pt modelId="{88598FC7-3D25-4138-B057-52CE3CABE227}" type="pres">
      <dgm:prSet presAssocID="{A8907912-5965-456D-92A1-BF7A6AF2832B}" presName="node" presStyleLbl="node1" presStyleIdx="2" presStyleCnt="5">
        <dgm:presLayoutVars>
          <dgm:bulletEnabled val="1"/>
        </dgm:presLayoutVars>
      </dgm:prSet>
      <dgm:spPr/>
      <dgm:t>
        <a:bodyPr/>
        <a:lstStyle/>
        <a:p>
          <a:endParaRPr lang="en-US"/>
        </a:p>
      </dgm:t>
    </dgm:pt>
    <dgm:pt modelId="{A46F9A05-21EC-46E5-99A7-6DCE067F54A5}" type="pres">
      <dgm:prSet presAssocID="{1F7407FD-0693-40C7-B5F9-2052F9A5A45A}" presName="sibTrans" presStyleCnt="0"/>
      <dgm:spPr/>
    </dgm:pt>
    <dgm:pt modelId="{0EBBCB97-6DC3-43DF-A1DD-06AFC5889AAC}" type="pres">
      <dgm:prSet presAssocID="{CC9C61B7-C891-4587-BD2C-205127A52A1D}" presName="node" presStyleLbl="node1" presStyleIdx="3" presStyleCnt="5">
        <dgm:presLayoutVars>
          <dgm:bulletEnabled val="1"/>
        </dgm:presLayoutVars>
      </dgm:prSet>
      <dgm:spPr/>
      <dgm:t>
        <a:bodyPr/>
        <a:lstStyle/>
        <a:p>
          <a:endParaRPr lang="en-US"/>
        </a:p>
      </dgm:t>
    </dgm:pt>
    <dgm:pt modelId="{3341BD48-7F36-420A-8313-0D4EDD05E400}" type="pres">
      <dgm:prSet presAssocID="{E49859FF-6540-459A-8CC6-D9F297ABA64E}" presName="sibTrans" presStyleCnt="0"/>
      <dgm:spPr/>
    </dgm:pt>
    <dgm:pt modelId="{85F0CDAD-7751-446E-815E-CA8DEB91A041}" type="pres">
      <dgm:prSet presAssocID="{77D7B388-AE02-4CDD-9C07-055119351735}" presName="node" presStyleLbl="node1" presStyleIdx="4" presStyleCnt="5">
        <dgm:presLayoutVars>
          <dgm:bulletEnabled val="1"/>
        </dgm:presLayoutVars>
      </dgm:prSet>
      <dgm:spPr/>
      <dgm:t>
        <a:bodyPr/>
        <a:lstStyle/>
        <a:p>
          <a:endParaRPr lang="en-US"/>
        </a:p>
      </dgm:t>
    </dgm:pt>
  </dgm:ptLst>
  <dgm:cxnLst>
    <dgm:cxn modelId="{FF5CF60E-9EEC-483E-978B-C71910F27570}" srcId="{F904505C-B096-4A13-B459-0845207BAC04}" destId="{A8907912-5965-456D-92A1-BF7A6AF2832B}" srcOrd="2" destOrd="0" parTransId="{62D9EF9D-5270-4CFC-98FC-FC32932DAE75}" sibTransId="{1F7407FD-0693-40C7-B5F9-2052F9A5A45A}"/>
    <dgm:cxn modelId="{CD281F2A-3D44-4401-854C-3A98599BC259}" type="presOf" srcId="{CC9C61B7-C891-4587-BD2C-205127A52A1D}" destId="{0EBBCB97-6DC3-43DF-A1DD-06AFC5889AAC}" srcOrd="0" destOrd="0" presId="urn:microsoft.com/office/officeart/2005/8/layout/default"/>
    <dgm:cxn modelId="{5F91EAB5-1AEF-4803-ACC0-54D229F0360E}" type="presOf" srcId="{79A5D0AE-57D6-4E83-9402-E02CD699275B}" destId="{30C3E32E-027F-4A4D-9170-101812009A13}" srcOrd="0" destOrd="0" presId="urn:microsoft.com/office/officeart/2005/8/layout/default"/>
    <dgm:cxn modelId="{20B8384B-9688-4845-94E8-6E7ED1413A7F}" srcId="{F904505C-B096-4A13-B459-0845207BAC04}" destId="{77D7B388-AE02-4CDD-9C07-055119351735}" srcOrd="4" destOrd="0" parTransId="{D3E68083-A63E-4CDD-8908-C6F1C96CA376}" sibTransId="{4D034968-AB36-4A47-ACC1-C0A90606FF32}"/>
    <dgm:cxn modelId="{8D6A1EB5-45BE-40FC-89B4-FB4E762DF94B}" type="presOf" srcId="{55741075-16CC-46F9-A797-68CAF1A95A6E}" destId="{6849EEEF-B423-4DEA-A128-910087EC4DD4}" srcOrd="0" destOrd="0" presId="urn:microsoft.com/office/officeart/2005/8/layout/default"/>
    <dgm:cxn modelId="{15283BBF-0E7A-4DFB-B926-FEC2BC1A0780}" type="presOf" srcId="{A8907912-5965-456D-92A1-BF7A6AF2832B}" destId="{88598FC7-3D25-4138-B057-52CE3CABE227}" srcOrd="0" destOrd="0" presId="urn:microsoft.com/office/officeart/2005/8/layout/default"/>
    <dgm:cxn modelId="{CAA61E06-6426-4467-B6E3-E3041328EF06}" type="presOf" srcId="{77D7B388-AE02-4CDD-9C07-055119351735}" destId="{85F0CDAD-7751-446E-815E-CA8DEB91A041}" srcOrd="0" destOrd="0" presId="urn:microsoft.com/office/officeart/2005/8/layout/default"/>
    <dgm:cxn modelId="{0E1EC46E-0FC8-4093-B7C0-6F8EFBF222BD}" srcId="{F904505C-B096-4A13-B459-0845207BAC04}" destId="{79A5D0AE-57D6-4E83-9402-E02CD699275B}" srcOrd="0" destOrd="0" parTransId="{76A1FC1E-0B93-427E-A3F1-B34E3AF0FD11}" sibTransId="{71B86E09-9BE0-4735-B643-C3F2D5C2C00F}"/>
    <dgm:cxn modelId="{44D2F232-A57E-4F58-9F13-C667626BA50C}" srcId="{F904505C-B096-4A13-B459-0845207BAC04}" destId="{55741075-16CC-46F9-A797-68CAF1A95A6E}" srcOrd="1" destOrd="0" parTransId="{171FF828-398A-4E09-9458-2EFB0669E941}" sibTransId="{3D25A5B5-BF85-4F0E-9DCC-7D7A32A03CAA}"/>
    <dgm:cxn modelId="{0C4B4CA1-D92C-4D78-9565-81FD716DD64A}" type="presOf" srcId="{F904505C-B096-4A13-B459-0845207BAC04}" destId="{7A8799B9-4B0E-4E0C-B2EC-48CE9196F98A}" srcOrd="0" destOrd="0" presId="urn:microsoft.com/office/officeart/2005/8/layout/default"/>
    <dgm:cxn modelId="{2B31ACBD-2518-4DFC-B6FB-5EF234B0708E}" srcId="{F904505C-B096-4A13-B459-0845207BAC04}" destId="{CC9C61B7-C891-4587-BD2C-205127A52A1D}" srcOrd="3" destOrd="0" parTransId="{7A277248-54DA-41A2-AE30-8B28535FA5C5}" sibTransId="{E49859FF-6540-459A-8CC6-D9F297ABA64E}"/>
    <dgm:cxn modelId="{C778532C-A4AD-447A-8D67-F252D1640BAA}" type="presParOf" srcId="{7A8799B9-4B0E-4E0C-B2EC-48CE9196F98A}" destId="{30C3E32E-027F-4A4D-9170-101812009A13}" srcOrd="0" destOrd="0" presId="urn:microsoft.com/office/officeart/2005/8/layout/default"/>
    <dgm:cxn modelId="{D2D26553-7FB3-4B68-B3D8-BFA0BDCCC3A6}" type="presParOf" srcId="{7A8799B9-4B0E-4E0C-B2EC-48CE9196F98A}" destId="{81B5CC1E-F797-4494-81F8-54B0A1F55356}" srcOrd="1" destOrd="0" presId="urn:microsoft.com/office/officeart/2005/8/layout/default"/>
    <dgm:cxn modelId="{94FF447C-1F22-4A75-A4D5-182722495168}" type="presParOf" srcId="{7A8799B9-4B0E-4E0C-B2EC-48CE9196F98A}" destId="{6849EEEF-B423-4DEA-A128-910087EC4DD4}" srcOrd="2" destOrd="0" presId="urn:microsoft.com/office/officeart/2005/8/layout/default"/>
    <dgm:cxn modelId="{AB298B90-F4B3-4FD6-AD77-47643B0DAFDF}" type="presParOf" srcId="{7A8799B9-4B0E-4E0C-B2EC-48CE9196F98A}" destId="{35E5FEAA-59C7-4BCC-AD96-D78DD4611E1F}" srcOrd="3" destOrd="0" presId="urn:microsoft.com/office/officeart/2005/8/layout/default"/>
    <dgm:cxn modelId="{1C0B1DDD-20A1-4AAF-BE87-D497788F8D5A}" type="presParOf" srcId="{7A8799B9-4B0E-4E0C-B2EC-48CE9196F98A}" destId="{88598FC7-3D25-4138-B057-52CE3CABE227}" srcOrd="4" destOrd="0" presId="urn:microsoft.com/office/officeart/2005/8/layout/default"/>
    <dgm:cxn modelId="{05F92D5E-AB4C-4136-ADE9-2F26CB7AD773}" type="presParOf" srcId="{7A8799B9-4B0E-4E0C-B2EC-48CE9196F98A}" destId="{A46F9A05-21EC-46E5-99A7-6DCE067F54A5}" srcOrd="5" destOrd="0" presId="urn:microsoft.com/office/officeart/2005/8/layout/default"/>
    <dgm:cxn modelId="{BD9BABAD-0B1B-43F8-AACF-9E369E281004}" type="presParOf" srcId="{7A8799B9-4B0E-4E0C-B2EC-48CE9196F98A}" destId="{0EBBCB97-6DC3-43DF-A1DD-06AFC5889AAC}" srcOrd="6" destOrd="0" presId="urn:microsoft.com/office/officeart/2005/8/layout/default"/>
    <dgm:cxn modelId="{07B3B33D-D093-4BDF-BE65-2AE327C1DBCF}" type="presParOf" srcId="{7A8799B9-4B0E-4E0C-B2EC-48CE9196F98A}" destId="{3341BD48-7F36-420A-8313-0D4EDD05E400}" srcOrd="7" destOrd="0" presId="urn:microsoft.com/office/officeart/2005/8/layout/default"/>
    <dgm:cxn modelId="{CE913B87-67CD-4B42-A422-25E2CE638864}" type="presParOf" srcId="{7A8799B9-4B0E-4E0C-B2EC-48CE9196F98A}" destId="{85F0CDAD-7751-446E-815E-CA8DEB91A041}"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C3E32E-027F-4A4D-9170-101812009A13}">
      <dsp:nvSpPr>
        <dsp:cNvPr id="0" name=""/>
        <dsp:cNvSpPr/>
      </dsp:nvSpPr>
      <dsp:spPr>
        <a:xfrm>
          <a:off x="0" y="850043"/>
          <a:ext cx="2860445" cy="1716267"/>
        </a:xfrm>
        <a:prstGeom prst="rect">
          <a:avLst/>
        </a:prstGeom>
        <a:solidFill>
          <a:schemeClr val="lt1"/>
        </a:solidFill>
        <a:ln w="19050" cap="flat" cmpd="sng" algn="ctr">
          <a:solidFill>
            <a:schemeClr val="accent3"/>
          </a:solidFill>
          <a:prstDash val="solid"/>
        </a:ln>
        <a:effectLst/>
      </dsp:spPr>
      <dsp:style>
        <a:lnRef idx="2">
          <a:schemeClr val="accent3"/>
        </a:lnRef>
        <a:fillRef idx="1">
          <a:schemeClr val="lt1"/>
        </a:fillRef>
        <a:effectRef idx="0">
          <a:schemeClr val="accent3"/>
        </a:effectRef>
        <a:fontRef idx="minor">
          <a:schemeClr val="dk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Overview on communication theory and Audience</a:t>
          </a:r>
          <a:endParaRPr lang="en-US" sz="2700" kern="1200" dirty="0"/>
        </a:p>
      </dsp:txBody>
      <dsp:txXfrm>
        <a:off x="0" y="850043"/>
        <a:ext cx="2860445" cy="1716267"/>
      </dsp:txXfrm>
    </dsp:sp>
    <dsp:sp modelId="{6849EEEF-B423-4DEA-A128-910087EC4DD4}">
      <dsp:nvSpPr>
        <dsp:cNvPr id="0" name=""/>
        <dsp:cNvSpPr/>
      </dsp:nvSpPr>
      <dsp:spPr>
        <a:xfrm>
          <a:off x="3156444" y="859998"/>
          <a:ext cx="2860445" cy="1716267"/>
        </a:xfrm>
        <a:prstGeom prst="rect">
          <a:avLst/>
        </a:prstGeom>
        <a:solidFill>
          <a:schemeClr val="accent2">
            <a:hueOff val="553230"/>
            <a:satOff val="2550"/>
            <a:lumOff val="392"/>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Planning Project communication</a:t>
          </a:r>
          <a:endParaRPr lang="en-US" sz="2700" kern="1200" dirty="0"/>
        </a:p>
      </dsp:txBody>
      <dsp:txXfrm>
        <a:off x="3156444" y="859998"/>
        <a:ext cx="2860445" cy="1716267"/>
      </dsp:txXfrm>
    </dsp:sp>
    <dsp:sp modelId="{88598FC7-3D25-4138-B057-52CE3CABE227}">
      <dsp:nvSpPr>
        <dsp:cNvPr id="0" name=""/>
        <dsp:cNvSpPr/>
      </dsp:nvSpPr>
      <dsp:spPr>
        <a:xfrm>
          <a:off x="6292980" y="850043"/>
          <a:ext cx="2860445" cy="1716267"/>
        </a:xfrm>
        <a:prstGeom prst="rect">
          <a:avLst/>
        </a:prstGeom>
        <a:solidFill>
          <a:schemeClr val="accent2">
            <a:hueOff val="1106460"/>
            <a:satOff val="5101"/>
            <a:lumOff val="784"/>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Managing and Monitoring project communications</a:t>
          </a:r>
          <a:endParaRPr lang="en-US" sz="2700" kern="1200" dirty="0"/>
        </a:p>
      </dsp:txBody>
      <dsp:txXfrm>
        <a:off x="6292980" y="850043"/>
        <a:ext cx="2860445" cy="1716267"/>
      </dsp:txXfrm>
    </dsp:sp>
    <dsp:sp modelId="{0EBBCB97-6DC3-43DF-A1DD-06AFC5889AAC}">
      <dsp:nvSpPr>
        <dsp:cNvPr id="0" name=""/>
        <dsp:cNvSpPr/>
      </dsp:nvSpPr>
      <dsp:spPr>
        <a:xfrm>
          <a:off x="1573245" y="2852355"/>
          <a:ext cx="2860445" cy="1716267"/>
        </a:xfrm>
        <a:prstGeom prst="rect">
          <a:avLst/>
        </a:prstGeom>
        <a:solidFill>
          <a:schemeClr val="accent2">
            <a:hueOff val="1659690"/>
            <a:satOff val="7651"/>
            <a:lumOff val="1177"/>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Communication tools and change</a:t>
          </a:r>
          <a:endParaRPr lang="en-US" sz="2700" kern="1200" dirty="0"/>
        </a:p>
      </dsp:txBody>
      <dsp:txXfrm>
        <a:off x="1573245" y="2852355"/>
        <a:ext cx="2860445" cy="1716267"/>
      </dsp:txXfrm>
    </dsp:sp>
    <dsp:sp modelId="{85F0CDAD-7751-446E-815E-CA8DEB91A041}">
      <dsp:nvSpPr>
        <dsp:cNvPr id="0" name=""/>
        <dsp:cNvSpPr/>
      </dsp:nvSpPr>
      <dsp:spPr>
        <a:xfrm>
          <a:off x="4719735" y="2852355"/>
          <a:ext cx="2860445" cy="1716267"/>
        </a:xfrm>
        <a:prstGeom prst="rect">
          <a:avLst/>
        </a:prstGeom>
        <a:solidFill>
          <a:schemeClr val="accent2">
            <a:hueOff val="2212920"/>
            <a:satOff val="10201"/>
            <a:lumOff val="1569"/>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Managing conflicts through communication</a:t>
          </a:r>
          <a:endParaRPr lang="en-US" sz="2700" kern="1200" dirty="0"/>
        </a:p>
      </dsp:txBody>
      <dsp:txXfrm>
        <a:off x="4719735" y="2852355"/>
        <a:ext cx="2860445" cy="171626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28-Jan-23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28-Jan-23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28-Jan-23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28-Jan-23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28-Jan-23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28-Jan-23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28-Jan-23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28-Jan-23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28-Jan-23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28-Jan-23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28-Jan-23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28-Jan-23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28-Jan-23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28-Jan-23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28-Jan-23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28-Jan-23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28-Jan-23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28-Jan-23</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07144" y="-84841"/>
            <a:ext cx="6350841"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communications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700" y="885312"/>
            <a:ext cx="5852759" cy="6095236"/>
          </a:xfrm>
          <a:prstGeom prst="rect">
            <a:avLst/>
          </a:prstGeom>
        </p:spPr>
      </p:pic>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5214248"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dirty="0" smtClean="0">
                <a:latin typeface="Calibri" panose="020F0502020204030204" pitchFamily="34" charset="0"/>
                <a:ea typeface="Calibri" panose="020F0502020204030204" pitchFamily="34" charset="0"/>
                <a:cs typeface="Arial" panose="020B0604020202020204" pitchFamily="34" charset="0"/>
              </a:rPr>
              <a:t>Project communications</a:t>
            </a:r>
            <a:endParaRPr lang="en-US" sz="40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832427"/>
            <a:ext cx="11387579"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Miscommunication is the biggest culprit in project failures. When changes and updates are not communicated correctly and on time, it creates confusion among coworkers and different departments. This confusion further leads to errors, missed steps in process, conflicts, and more. All these scenarios will ultimately result in delays or budget over.</a:t>
            </a:r>
            <a:endParaRPr lang="en-US" sz="2800" dirty="0">
              <a:solidFill>
                <a:schemeClr val="bg1"/>
              </a:solidFill>
            </a:endParaRPr>
          </a:p>
        </p:txBody>
      </p:sp>
      <p:sp>
        <p:nvSpPr>
          <p:cNvPr id="4" name="Rectangle 3"/>
          <p:cNvSpPr/>
          <p:nvPr/>
        </p:nvSpPr>
        <p:spPr>
          <a:xfrm>
            <a:off x="0" y="3307278"/>
            <a:ext cx="6260026" cy="3046988"/>
          </a:xfrm>
          <a:prstGeom prst="rect">
            <a:avLst/>
          </a:prstGeom>
          <a:solidFill>
            <a:schemeClr val="tx1"/>
          </a:solidFill>
          <a:ln>
            <a:solidFill>
              <a:schemeClr val="bg2"/>
            </a:solidFill>
          </a:ln>
        </p:spPr>
        <p:txBody>
          <a:bodyPr wrap="square">
            <a:spAutoFit/>
          </a:bodyPr>
          <a:lstStyle/>
          <a:p>
            <a:r>
              <a:rPr lang="en-US" sz="2400" dirty="0">
                <a:solidFill>
                  <a:schemeClr val="bg1"/>
                </a:solidFill>
              </a:rPr>
              <a:t>Because project teams often comprise of professionals with a diverse range of backgrounds and skills, communication is crucial in order to keep each professional informed and on-task. Project managers spend much of their time as leaders communicating to their team to ensure the success of the project.</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flipH="1">
            <a:off x="3082564" y="1852367"/>
            <a:ext cx="1" cy="222943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2" name="Rectangle 11"/>
          <p:cNvSpPr/>
          <p:nvPr/>
        </p:nvSpPr>
        <p:spPr>
          <a:xfrm>
            <a:off x="0" y="4458689"/>
            <a:ext cx="6043977" cy="2246769"/>
          </a:xfrm>
          <a:prstGeom prst="rect">
            <a:avLst/>
          </a:prstGeom>
          <a:ln>
            <a:solidFill>
              <a:schemeClr val="bg2"/>
            </a:solidFill>
          </a:ln>
        </p:spPr>
        <p:txBody>
          <a:bodyPr wrap="square">
            <a:spAutoFit/>
          </a:bodyPr>
          <a:lstStyle/>
          <a:p>
            <a:r>
              <a:rPr lang="en-US" sz="2000" dirty="0">
                <a:solidFill>
                  <a:schemeClr val="bg1"/>
                </a:solidFill>
              </a:rPr>
              <a:t>Gain actionable insights into identifying your audience, choosing the right tools, managing change, and handling conflict. Expand your professional toolkit with templates, activities, and resources. Develop your project communications expertise with reflective questions and recommendations.</a:t>
            </a:r>
          </a:p>
        </p:txBody>
      </p:sp>
      <p:sp>
        <p:nvSpPr>
          <p:cNvPr id="13" name="Rectangle 12"/>
          <p:cNvSpPr/>
          <p:nvPr/>
        </p:nvSpPr>
        <p:spPr>
          <a:xfrm>
            <a:off x="6727772" y="1330693"/>
            <a:ext cx="4895478" cy="1938992"/>
          </a:xfrm>
          <a:prstGeom prst="rect">
            <a:avLst/>
          </a:prstGeom>
          <a:ln>
            <a:solidFill>
              <a:schemeClr val="bg2"/>
            </a:solidFill>
          </a:ln>
        </p:spPr>
        <p:txBody>
          <a:bodyPr wrap="square">
            <a:spAutoFit/>
          </a:bodyPr>
          <a:lstStyle/>
          <a:p>
            <a:r>
              <a:rPr lang="en-US" sz="2000" dirty="0">
                <a:solidFill>
                  <a:schemeClr val="bg1"/>
                </a:solidFill>
              </a:rPr>
              <a:t>This book presents a new way to look at communication within projects. It combines real-world examples and practical tips with theory, research, and professional standards you can apply to any size and type of project. </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3082564" cy="3374797"/>
          </a:xfrm>
          <a:prstGeom prst="rect">
            <a:avLst/>
          </a:prstGeom>
        </p:spPr>
      </p:pic>
    </p:spTree>
    <p:extLst>
      <p:ext uri="{BB962C8B-B14F-4D97-AF65-F5344CB8AC3E}">
        <p14:creationId xmlns:p14="http://schemas.microsoft.com/office/powerpoint/2010/main" val="2776845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200329"/>
          </a:xfrm>
          <a:prstGeom prst="rect">
            <a:avLst/>
          </a:prstGeom>
          <a:noFill/>
          <a:ln>
            <a:solidFill>
              <a:schemeClr val="tx1"/>
            </a:solidFill>
          </a:ln>
        </p:spPr>
        <p:txBody>
          <a:bodyPr wrap="square">
            <a:spAutoFit/>
          </a:bodyPr>
          <a:lstStyle/>
          <a:p>
            <a:r>
              <a:rPr lang="en-US" sz="2400" dirty="0" smtClean="0">
                <a:solidFill>
                  <a:schemeClr val="bg1"/>
                </a:solidFill>
              </a:rPr>
              <a:t>Understand </a:t>
            </a:r>
            <a:r>
              <a:rPr lang="en-US" sz="2400" dirty="0">
                <a:solidFill>
                  <a:schemeClr val="bg1"/>
                </a:solidFill>
              </a:rPr>
              <a:t>why project communication is so important </a:t>
            </a:r>
          </a:p>
        </p:txBody>
      </p:sp>
      <p:sp>
        <p:nvSpPr>
          <p:cNvPr id="6" name="Rectangle 5"/>
          <p:cNvSpPr/>
          <p:nvPr/>
        </p:nvSpPr>
        <p:spPr>
          <a:xfrm>
            <a:off x="6768445" y="904973"/>
            <a:ext cx="4846949" cy="1938992"/>
          </a:xfrm>
          <a:prstGeom prst="rect">
            <a:avLst/>
          </a:prstGeom>
          <a:noFill/>
          <a:ln>
            <a:solidFill>
              <a:schemeClr val="tx1"/>
            </a:solidFill>
          </a:ln>
        </p:spPr>
        <p:txBody>
          <a:bodyPr wrap="square">
            <a:spAutoFit/>
          </a:bodyPr>
          <a:lstStyle/>
          <a:p>
            <a:r>
              <a:rPr lang="en-US" sz="2400" dirty="0" smtClean="0">
                <a:solidFill>
                  <a:schemeClr val="bg1"/>
                </a:solidFill>
              </a:rPr>
              <a:t>Understand </a:t>
            </a:r>
            <a:r>
              <a:rPr lang="en-US" sz="2400" dirty="0">
                <a:solidFill>
                  <a:schemeClr val="bg1"/>
                </a:solidFill>
              </a:rPr>
              <a:t>why people communicate by looking at two different communication theories that focus on communication as a way people handle uncertainty </a:t>
            </a:r>
          </a:p>
        </p:txBody>
      </p:sp>
      <p:sp>
        <p:nvSpPr>
          <p:cNvPr id="7" name="Rectangle 6"/>
          <p:cNvSpPr/>
          <p:nvPr/>
        </p:nvSpPr>
        <p:spPr>
          <a:xfrm>
            <a:off x="65988" y="4549676"/>
            <a:ext cx="3739299" cy="830997"/>
          </a:xfrm>
          <a:prstGeom prst="rect">
            <a:avLst/>
          </a:prstGeom>
          <a:noFill/>
          <a:ln>
            <a:solidFill>
              <a:schemeClr val="tx1"/>
            </a:solidFill>
          </a:ln>
        </p:spPr>
        <p:txBody>
          <a:bodyPr wrap="square">
            <a:spAutoFit/>
          </a:bodyPr>
          <a:lstStyle/>
          <a:p>
            <a:r>
              <a:rPr lang="en-US" sz="2400" dirty="0" smtClean="0">
                <a:solidFill>
                  <a:schemeClr val="bg1"/>
                </a:solidFill>
              </a:rPr>
              <a:t>Trace </a:t>
            </a:r>
            <a:r>
              <a:rPr lang="en-US" sz="2400" dirty="0">
                <a:solidFill>
                  <a:schemeClr val="bg1"/>
                </a:solidFill>
              </a:rPr>
              <a:t>the evolution of project communications </a:t>
            </a: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spTree>
    <p:extLst>
      <p:ext uri="{BB962C8B-B14F-4D97-AF65-F5344CB8AC3E}">
        <p14:creationId xmlns:p14="http://schemas.microsoft.com/office/powerpoint/2010/main" val="2200829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4739552" cy="1200329"/>
          </a:xfrm>
          <a:prstGeom prst="rect">
            <a:avLst/>
          </a:prstGeom>
          <a:noFill/>
          <a:ln>
            <a:solidFill>
              <a:schemeClr val="tx1"/>
            </a:solidFill>
          </a:ln>
        </p:spPr>
        <p:txBody>
          <a:bodyPr wrap="square">
            <a:spAutoFit/>
          </a:bodyPr>
          <a:lstStyle/>
          <a:p>
            <a:r>
              <a:rPr lang="en-US" sz="2400" dirty="0" smtClean="0">
                <a:solidFill>
                  <a:schemeClr val="bg1"/>
                </a:solidFill>
              </a:rPr>
              <a:t>Evaluate </a:t>
            </a:r>
            <a:r>
              <a:rPr lang="en-US" sz="2400" dirty="0">
                <a:solidFill>
                  <a:schemeClr val="bg1"/>
                </a:solidFill>
              </a:rPr>
              <a:t>the impact of the quality as well as the quantity of communication in a project </a:t>
            </a:r>
          </a:p>
        </p:txBody>
      </p:sp>
      <p:sp>
        <p:nvSpPr>
          <p:cNvPr id="6" name="Rectangle 5"/>
          <p:cNvSpPr/>
          <p:nvPr/>
        </p:nvSpPr>
        <p:spPr>
          <a:xfrm>
            <a:off x="6416509" y="942614"/>
            <a:ext cx="3805287" cy="1569660"/>
          </a:xfrm>
          <a:prstGeom prst="rect">
            <a:avLst/>
          </a:prstGeom>
          <a:noFill/>
          <a:ln>
            <a:solidFill>
              <a:schemeClr val="tx1"/>
            </a:solidFill>
          </a:ln>
        </p:spPr>
        <p:txBody>
          <a:bodyPr wrap="square">
            <a:spAutoFit/>
          </a:bodyPr>
          <a:lstStyle/>
          <a:p>
            <a:r>
              <a:rPr lang="en-US" sz="2400" dirty="0">
                <a:solidFill>
                  <a:schemeClr val="bg1"/>
                </a:solidFill>
              </a:rPr>
              <a:t>S</a:t>
            </a:r>
            <a:r>
              <a:rPr lang="en-US" sz="2400" dirty="0" smtClean="0">
                <a:solidFill>
                  <a:schemeClr val="bg1"/>
                </a:solidFill>
              </a:rPr>
              <a:t>ee </a:t>
            </a:r>
            <a:r>
              <a:rPr lang="en-US" sz="2400" dirty="0">
                <a:solidFill>
                  <a:schemeClr val="bg1"/>
                </a:solidFill>
              </a:rPr>
              <a:t>the connection between effective communication and stakeholder trust </a:t>
            </a:r>
          </a:p>
        </p:txBody>
      </p:sp>
      <p:sp>
        <p:nvSpPr>
          <p:cNvPr id="7" name="Rectangle 6"/>
          <p:cNvSpPr/>
          <p:nvPr/>
        </p:nvSpPr>
        <p:spPr>
          <a:xfrm>
            <a:off x="0" y="4549676"/>
            <a:ext cx="3805287" cy="1569660"/>
          </a:xfrm>
          <a:prstGeom prst="rect">
            <a:avLst/>
          </a:prstGeom>
          <a:noFill/>
          <a:ln>
            <a:solidFill>
              <a:schemeClr val="tx1"/>
            </a:solidFill>
          </a:ln>
        </p:spPr>
        <p:txBody>
          <a:bodyPr wrap="square">
            <a:spAutoFit/>
          </a:bodyPr>
          <a:lstStyle/>
          <a:p>
            <a:r>
              <a:rPr lang="en-US" sz="2400" dirty="0" smtClean="0">
                <a:solidFill>
                  <a:schemeClr val="bg1"/>
                </a:solidFill>
              </a:rPr>
              <a:t>Put a Project communication plan between the different parties of the project</a:t>
            </a:r>
            <a:endParaRPr lang="en-US" sz="2800" dirty="0">
              <a:solidFill>
                <a:schemeClr val="bg1"/>
              </a:solidFill>
            </a:endParaRP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spTree>
    <p:extLst>
      <p:ext uri="{BB962C8B-B14F-4D97-AF65-F5344CB8AC3E}">
        <p14:creationId xmlns:p14="http://schemas.microsoft.com/office/powerpoint/2010/main" val="3006359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1355" y="4413"/>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Outline of the Book</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11082" y="768784"/>
            <a:ext cx="10454328" cy="619272"/>
          </a:xfrm>
          <a:prstGeom prst="rect">
            <a:avLst/>
          </a:prstGeom>
          <a:ln>
            <a:solidFill>
              <a:schemeClr val="bg1">
                <a:lumMod val="75000"/>
                <a:lumOff val="25000"/>
              </a:schemeClr>
            </a:solidFill>
          </a:ln>
        </p:spPr>
        <p:txBody>
          <a:bodyPr wrap="square">
            <a:spAutoFit/>
          </a:bodyPr>
          <a:lstStyle/>
          <a:p>
            <a:pPr algn="ctr">
              <a:lnSpc>
                <a:spcPct val="107000"/>
              </a:lnSpc>
              <a:spcAft>
                <a:spcPts val="800"/>
              </a:spcAft>
            </a:pPr>
            <a:r>
              <a:rPr lang="en-US" sz="3200" dirty="0">
                <a:solidFill>
                  <a:schemeClr val="bg2">
                    <a:lumMod val="50000"/>
                  </a:schemeClr>
                </a:solidFill>
                <a:latin typeface="Calibri" panose="020F0502020204030204" pitchFamily="34" charset="0"/>
                <a:ea typeface="Calibri" panose="020F0502020204030204" pitchFamily="34" charset="0"/>
                <a:cs typeface="Arial" panose="020B0604020202020204" pitchFamily="34" charset="0"/>
              </a:rPr>
              <a:t>The book is organized into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five</a:t>
            </a:r>
            <a:r>
              <a:rPr lang="en-US" sz="3200" dirty="0">
                <a:solidFill>
                  <a:schemeClr val="bg2">
                    <a:lumMod val="50000"/>
                  </a:schemeClr>
                </a:solidFill>
                <a:latin typeface="Calibri" panose="020F0502020204030204" pitchFamily="34" charset="0"/>
                <a:ea typeface="Calibri" panose="020F0502020204030204" pitchFamily="34" charset="0"/>
                <a:cs typeface="Arial" panose="020B0604020202020204" pitchFamily="34" charset="0"/>
              </a:rPr>
              <a:t> distinct parts. </a:t>
            </a:r>
          </a:p>
        </p:txBody>
      </p:sp>
      <p:graphicFrame>
        <p:nvGraphicFramePr>
          <p:cNvPr id="8" name="Diagram 7"/>
          <p:cNvGraphicFramePr/>
          <p:nvPr>
            <p:extLst>
              <p:ext uri="{D42A27DB-BD31-4B8C-83A1-F6EECF244321}">
                <p14:modId xmlns:p14="http://schemas.microsoft.com/office/powerpoint/2010/main" val="2969946687"/>
              </p:ext>
            </p:extLst>
          </p:nvPr>
        </p:nvGraphicFramePr>
        <p:xfrm>
          <a:off x="1" y="1005700"/>
          <a:ext cx="915342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4092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randombar(horizontal)">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Graphic spid="8"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 </a:t>
            </a:r>
            <a:endParaRPr lang="en-US" sz="4000" dirty="0"/>
          </a:p>
        </p:txBody>
      </p:sp>
      <p:sp>
        <p:nvSpPr>
          <p:cNvPr id="6" name="Rectangle 5"/>
          <p:cNvSpPr/>
          <p:nvPr/>
        </p:nvSpPr>
        <p:spPr>
          <a:xfrm>
            <a:off x="3431355" y="1592286"/>
            <a:ext cx="4109238" cy="830997"/>
          </a:xfrm>
          <a:prstGeom prst="rect">
            <a:avLst/>
          </a:prstGeom>
          <a:ln>
            <a:solidFill>
              <a:schemeClr val="bg1">
                <a:lumMod val="75000"/>
                <a:lumOff val="25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Project communication</a:t>
            </a:r>
          </a:p>
        </p:txBody>
      </p:sp>
      <p:sp>
        <p:nvSpPr>
          <p:cNvPr id="7" name="Rectangle 6"/>
          <p:cNvSpPr/>
          <p:nvPr/>
        </p:nvSpPr>
        <p:spPr>
          <a:xfrm>
            <a:off x="3342522" y="2532774"/>
            <a:ext cx="4286904" cy="830997"/>
          </a:xfrm>
          <a:prstGeom prst="rect">
            <a:avLst/>
          </a:prstGeom>
          <a:ln>
            <a:solidFill>
              <a:schemeClr val="bg1">
                <a:lumMod val="75000"/>
                <a:lumOff val="25000"/>
              </a:schemeClr>
            </a:solidFill>
          </a:ln>
        </p:spPr>
        <p:txBody>
          <a:bodyPr wrap="square">
            <a:spAutoFit/>
          </a:bodyPr>
          <a:lstStyle/>
          <a:p>
            <a:r>
              <a:rPr lang="en-US" sz="2400" b="1" dirty="0">
                <a:solidFill>
                  <a:schemeClr val="bg1"/>
                </a:solidFill>
              </a:rPr>
              <a:t>Improvement of project communication stages</a:t>
            </a:r>
          </a:p>
        </p:txBody>
      </p:sp>
      <p:sp>
        <p:nvSpPr>
          <p:cNvPr id="8" name="Rectangle 7"/>
          <p:cNvSpPr/>
          <p:nvPr/>
        </p:nvSpPr>
        <p:spPr>
          <a:xfrm>
            <a:off x="1287902" y="3812165"/>
            <a:ext cx="5075189"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Exploring Communication Theories</a:t>
            </a:r>
          </a:p>
        </p:txBody>
      </p:sp>
      <p:sp>
        <p:nvSpPr>
          <p:cNvPr id="9" name="Rectangle 8"/>
          <p:cNvSpPr/>
          <p:nvPr/>
        </p:nvSpPr>
        <p:spPr>
          <a:xfrm>
            <a:off x="1199068" y="4918929"/>
            <a:ext cx="5164023"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Uncertainty and Effective communication</a:t>
            </a:r>
          </a:p>
        </p:txBody>
      </p:sp>
    </p:spTree>
    <p:extLst>
      <p:ext uri="{BB962C8B-B14F-4D97-AF65-F5344CB8AC3E}">
        <p14:creationId xmlns:p14="http://schemas.microsoft.com/office/powerpoint/2010/main" val="2212924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2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Defining Audience</a:t>
            </a:r>
            <a:endParaRPr lang="en-US" sz="2400" b="1" dirty="0">
              <a:solidFill>
                <a:schemeClr val="bg1"/>
              </a:solidFill>
            </a:endParaRPr>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Prioritizing Stakeholders</a:t>
            </a:r>
            <a:endParaRPr lang="en-US" sz="3200" b="1" dirty="0">
              <a:solidFill>
                <a:schemeClr val="bg1"/>
              </a:solidFill>
            </a:endParaRP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Stakeholder engagement</a:t>
            </a:r>
            <a:endParaRPr lang="en-US" sz="2400" b="1" dirty="0">
              <a:solidFill>
                <a:schemeClr val="bg1"/>
              </a:solidFill>
            </a:endParaRPr>
          </a:p>
        </p:txBody>
      </p:sp>
    </p:spTree>
    <p:extLst>
      <p:ext uri="{BB962C8B-B14F-4D97-AF65-F5344CB8AC3E}">
        <p14:creationId xmlns:p14="http://schemas.microsoft.com/office/powerpoint/2010/main" val="282519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3 </a:t>
            </a:r>
            <a:endParaRPr lang="en-US" sz="4000" dirty="0"/>
          </a:p>
        </p:txBody>
      </p:sp>
      <p:sp>
        <p:nvSpPr>
          <p:cNvPr id="6" name="Rectangle 5"/>
          <p:cNvSpPr/>
          <p:nvPr/>
        </p:nvSpPr>
        <p:spPr>
          <a:xfrm>
            <a:off x="3431355" y="1592286"/>
            <a:ext cx="4109238" cy="461665"/>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Project Kick-Off meeting</a:t>
            </a:r>
            <a:endParaRPr lang="en-US" sz="2400" b="1" dirty="0">
              <a:solidFill>
                <a:schemeClr val="bg1"/>
              </a:solidFill>
            </a:endParaRPr>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The project Plan</a:t>
            </a:r>
            <a:endParaRPr lang="en-US" sz="2400" b="1" dirty="0">
              <a:solidFill>
                <a:schemeClr val="bg1"/>
              </a:solidFill>
            </a:endParaRPr>
          </a:p>
        </p:txBody>
      </p:sp>
    </p:spTree>
    <p:extLst>
      <p:ext uri="{BB962C8B-B14F-4D97-AF65-F5344CB8AC3E}">
        <p14:creationId xmlns:p14="http://schemas.microsoft.com/office/powerpoint/2010/main" val="91219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4 </a:t>
            </a:r>
            <a:endParaRPr lang="en-US" sz="4000" dirty="0"/>
          </a:p>
        </p:txBody>
      </p:sp>
      <p:sp>
        <p:nvSpPr>
          <p:cNvPr id="6" name="Rectangle 5"/>
          <p:cNvSpPr/>
          <p:nvPr/>
        </p:nvSpPr>
        <p:spPr>
          <a:xfrm>
            <a:off x="3431355" y="1592286"/>
            <a:ext cx="4109238"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Managing communications</a:t>
            </a:r>
          </a:p>
        </p:txBody>
      </p:sp>
      <p:sp>
        <p:nvSpPr>
          <p:cNvPr id="7" name="Rectangle 6"/>
          <p:cNvSpPr/>
          <p:nvPr/>
        </p:nvSpPr>
        <p:spPr>
          <a:xfrm>
            <a:off x="3356661" y="2655171"/>
            <a:ext cx="4286904"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Monitoring communications</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Putting it into Practice </a:t>
            </a:r>
          </a:p>
        </p:txBody>
      </p:sp>
    </p:spTree>
    <p:extLst>
      <p:ext uri="{BB962C8B-B14F-4D97-AF65-F5344CB8AC3E}">
        <p14:creationId xmlns:p14="http://schemas.microsoft.com/office/powerpoint/2010/main" val="987971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5</a:t>
            </a:r>
            <a:r>
              <a:rPr lang="en-US" sz="4000" b="1" dirty="0" smtClean="0">
                <a:latin typeface="Calibri" panose="020F0502020204030204" pitchFamily="34" charset="0"/>
                <a:ea typeface="Calibri" panose="020F0502020204030204" pitchFamily="34" charset="0"/>
                <a:cs typeface="Arial" panose="020B0604020202020204" pitchFamily="34" charset="0"/>
              </a:rPr>
              <a:t> </a:t>
            </a:r>
            <a:endParaRPr lang="en-US" sz="4000" dirty="0"/>
          </a:p>
        </p:txBody>
      </p:sp>
      <p:sp>
        <p:nvSpPr>
          <p:cNvPr id="7" name="Rectangle 6"/>
          <p:cNvSpPr/>
          <p:nvPr/>
        </p:nvSpPr>
        <p:spPr>
          <a:xfrm>
            <a:off x="3431355" y="2634595"/>
            <a:ext cx="4286904"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Monitoring communications</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Putting it into practice</a:t>
            </a:r>
          </a:p>
        </p:txBody>
      </p:sp>
      <p:sp>
        <p:nvSpPr>
          <p:cNvPr id="10" name="Rectangle 9"/>
          <p:cNvSpPr/>
          <p:nvPr/>
        </p:nvSpPr>
        <p:spPr>
          <a:xfrm>
            <a:off x="3431355" y="1660120"/>
            <a:ext cx="4109238"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Managing communications</a:t>
            </a:r>
          </a:p>
        </p:txBody>
      </p:sp>
    </p:spTree>
    <p:extLst>
      <p:ext uri="{BB962C8B-B14F-4D97-AF65-F5344CB8AC3E}">
        <p14:creationId xmlns:p14="http://schemas.microsoft.com/office/powerpoint/2010/main" val="2281894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6 </a:t>
            </a:r>
            <a:endParaRPr lang="en-US" sz="4000" dirty="0"/>
          </a:p>
        </p:txBody>
      </p:sp>
      <p:sp>
        <p:nvSpPr>
          <p:cNvPr id="7" name="Rectangle 6"/>
          <p:cNvSpPr/>
          <p:nvPr/>
        </p:nvSpPr>
        <p:spPr>
          <a:xfrm>
            <a:off x="3342522" y="2500579"/>
            <a:ext cx="4286904" cy="461665"/>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Communication tools</a:t>
            </a:r>
          </a:p>
        </p:txBody>
      </p:sp>
      <p:sp>
        <p:nvSpPr>
          <p:cNvPr id="8" name="Rectangle 7"/>
          <p:cNvSpPr/>
          <p:nvPr/>
        </p:nvSpPr>
        <p:spPr>
          <a:xfrm>
            <a:off x="1287902" y="3812165"/>
            <a:ext cx="5075189" cy="461665"/>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Putting it into practice</a:t>
            </a: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Choosing the right tools</a:t>
            </a:r>
          </a:p>
        </p:txBody>
      </p:sp>
    </p:spTree>
    <p:extLst>
      <p:ext uri="{BB962C8B-B14F-4D97-AF65-F5344CB8AC3E}">
        <p14:creationId xmlns:p14="http://schemas.microsoft.com/office/powerpoint/2010/main" val="1899219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7 </a:t>
            </a:r>
            <a:endParaRPr lang="en-US" sz="4000" dirty="0"/>
          </a:p>
        </p:txBody>
      </p:sp>
      <p:sp>
        <p:nvSpPr>
          <p:cNvPr id="7" name="Rectangle 6"/>
          <p:cNvSpPr/>
          <p:nvPr/>
        </p:nvSpPr>
        <p:spPr>
          <a:xfrm>
            <a:off x="3342522" y="3051463"/>
            <a:ext cx="4286904" cy="461665"/>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Putting it into practice</a:t>
            </a:r>
          </a:p>
        </p:txBody>
      </p:sp>
      <p:sp>
        <p:nvSpPr>
          <p:cNvPr id="8" name="Rectangle 7"/>
          <p:cNvSpPr/>
          <p:nvPr/>
        </p:nvSpPr>
        <p:spPr>
          <a:xfrm>
            <a:off x="533758" y="4070011"/>
            <a:ext cx="5075189" cy="461665"/>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Change management</a:t>
            </a:r>
          </a:p>
        </p:txBody>
      </p:sp>
      <p:sp>
        <p:nvSpPr>
          <p:cNvPr id="10" name="Rectangle 9"/>
          <p:cNvSpPr/>
          <p:nvPr/>
        </p:nvSpPr>
        <p:spPr>
          <a:xfrm>
            <a:off x="3431355" y="1697827"/>
            <a:ext cx="4109238"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Communication tools- part 2</a:t>
            </a:r>
          </a:p>
        </p:txBody>
      </p:sp>
      <p:sp>
        <p:nvSpPr>
          <p:cNvPr id="9" name="Rectangle 8"/>
          <p:cNvSpPr/>
          <p:nvPr/>
        </p:nvSpPr>
        <p:spPr>
          <a:xfrm>
            <a:off x="825195" y="5005264"/>
            <a:ext cx="4037114" cy="830997"/>
          </a:xfrm>
          <a:prstGeom prst="rect">
            <a:avLst/>
          </a:prstGeom>
          <a:noFill/>
          <a:ln>
            <a:solidFill>
              <a:schemeClr val="bg1"/>
            </a:solidFill>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400" b="1" dirty="0">
                <a:solidFill>
                  <a:schemeClr val="bg1"/>
                </a:solidFill>
              </a:rPr>
              <a:t>ACMP’s Standard Change Management</a:t>
            </a:r>
          </a:p>
        </p:txBody>
      </p:sp>
    </p:spTree>
    <p:extLst>
      <p:ext uri="{BB962C8B-B14F-4D97-AF65-F5344CB8AC3E}">
        <p14:creationId xmlns:p14="http://schemas.microsoft.com/office/powerpoint/2010/main" val="423610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8 </a:t>
            </a:r>
            <a:endParaRPr lang="en-US" sz="4000" dirty="0"/>
          </a:p>
        </p:txBody>
      </p:sp>
      <p:sp>
        <p:nvSpPr>
          <p:cNvPr id="7" name="Rectangle 6"/>
          <p:cNvSpPr/>
          <p:nvPr/>
        </p:nvSpPr>
        <p:spPr>
          <a:xfrm>
            <a:off x="3259888" y="2896627"/>
            <a:ext cx="4286904" cy="461665"/>
          </a:xfrm>
          <a:prstGeom prst="rect">
            <a:avLst/>
          </a:prstGeom>
          <a:ln>
            <a:solidFill>
              <a:schemeClr val="bg1">
                <a:lumMod val="75000"/>
                <a:lumOff val="25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Team Process pitfalls</a:t>
            </a:r>
          </a:p>
        </p:txBody>
      </p:sp>
      <p:sp>
        <p:nvSpPr>
          <p:cNvPr id="8" name="Rectangle 7"/>
          <p:cNvSpPr/>
          <p:nvPr/>
        </p:nvSpPr>
        <p:spPr>
          <a:xfrm>
            <a:off x="722294" y="4426135"/>
            <a:ext cx="5075189" cy="830997"/>
          </a:xfrm>
          <a:prstGeom prst="rect">
            <a:avLst/>
          </a:prstGeom>
          <a:ln>
            <a:solidFill>
              <a:schemeClr val="bg1">
                <a:lumMod val="75000"/>
                <a:lumOff val="25000"/>
              </a:schemeClr>
            </a:solidFill>
          </a:ln>
        </p:spPr>
        <p:txBody>
          <a:bodyPr wrap="square">
            <a:spAutoFit/>
          </a:bodyPr>
          <a:lstStyle/>
          <a:p>
            <a:pPr algn="ctr"/>
            <a:r>
              <a:rPr lang="en-US" sz="2400" b="1" dirty="0">
                <a:solidFill>
                  <a:schemeClr val="bg1"/>
                </a:solidFill>
              </a:rPr>
              <a:t>Managing Conflict with Stakeholders</a:t>
            </a:r>
            <a:endParaRPr lang="en-US" sz="2400" dirty="0">
              <a:solidFill>
                <a:schemeClr val="bg1"/>
              </a:solidFill>
            </a:endParaRP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Team Personal pitfalls</a:t>
            </a:r>
          </a:p>
        </p:txBody>
      </p:sp>
    </p:spTree>
    <p:extLst>
      <p:ext uri="{BB962C8B-B14F-4D97-AF65-F5344CB8AC3E}">
        <p14:creationId xmlns:p14="http://schemas.microsoft.com/office/powerpoint/2010/main" val="3918855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9 </a:t>
            </a:r>
            <a:endParaRPr lang="en-US" sz="4000" dirty="0"/>
          </a:p>
        </p:txBody>
      </p:sp>
      <p:sp>
        <p:nvSpPr>
          <p:cNvPr id="7" name="Rectangle 6"/>
          <p:cNvSpPr/>
          <p:nvPr/>
        </p:nvSpPr>
        <p:spPr>
          <a:xfrm>
            <a:off x="3259888" y="2896627"/>
            <a:ext cx="4286904" cy="461665"/>
          </a:xfrm>
          <a:prstGeom prst="rect">
            <a:avLst/>
          </a:prstGeom>
          <a:ln>
            <a:solidFill>
              <a:schemeClr val="bg1">
                <a:lumMod val="75000"/>
                <a:lumOff val="25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Team development</a:t>
            </a:r>
          </a:p>
        </p:txBody>
      </p:sp>
      <p:sp>
        <p:nvSpPr>
          <p:cNvPr id="10" name="Rectangle 9"/>
          <p:cNvSpPr/>
          <p:nvPr/>
        </p:nvSpPr>
        <p:spPr>
          <a:xfrm>
            <a:off x="3431355" y="1660120"/>
            <a:ext cx="4109238" cy="461665"/>
          </a:xfrm>
          <a:prstGeom prst="rect">
            <a:avLst/>
          </a:prstGeom>
          <a:ln>
            <a:solidFill>
              <a:schemeClr val="bg1">
                <a:lumMod val="75000"/>
                <a:lumOff val="25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Team Structure</a:t>
            </a:r>
          </a:p>
        </p:txBody>
      </p:sp>
    </p:spTree>
    <p:extLst>
      <p:ext uri="{BB962C8B-B14F-4D97-AF65-F5344CB8AC3E}">
        <p14:creationId xmlns:p14="http://schemas.microsoft.com/office/powerpoint/2010/main" val="1524888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Communication skills</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620974"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10 </a:t>
            </a:r>
            <a:endParaRPr lang="en-US" sz="4000" dirty="0"/>
          </a:p>
        </p:txBody>
      </p:sp>
      <p:sp>
        <p:nvSpPr>
          <p:cNvPr id="7" name="Rectangle 6"/>
          <p:cNvSpPr/>
          <p:nvPr/>
        </p:nvSpPr>
        <p:spPr>
          <a:xfrm>
            <a:off x="3259888" y="2896627"/>
            <a:ext cx="4286904" cy="1200329"/>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Leadership styles to communicate to distributed teams </a:t>
            </a:r>
            <a:endParaRPr lang="en-US" sz="3200" b="1" dirty="0">
              <a:solidFill>
                <a:schemeClr val="bg1"/>
              </a:solidFill>
            </a:endParaRPr>
          </a:p>
        </p:txBody>
      </p:sp>
      <p:sp>
        <p:nvSpPr>
          <p:cNvPr id="10" name="Rectangle 9"/>
          <p:cNvSpPr/>
          <p:nvPr/>
        </p:nvSpPr>
        <p:spPr>
          <a:xfrm>
            <a:off x="3431355" y="1660120"/>
            <a:ext cx="4109238" cy="830997"/>
          </a:xfrm>
          <a:prstGeom prst="rect">
            <a:avLst/>
          </a:prstGeom>
          <a:ln>
            <a:solidFill>
              <a:schemeClr val="bg1">
                <a:lumMod val="75000"/>
                <a:lumOff val="25000"/>
              </a:schemeClr>
            </a:solidFill>
          </a:ln>
        </p:spPr>
        <p:txBody>
          <a:bodyPr wrap="square">
            <a:spAutoFit/>
          </a:bodyPr>
          <a:lstStyle/>
          <a:p>
            <a:pPr lvl="0"/>
            <a:r>
              <a:rPr lang="en-US" sz="2400" b="1" dirty="0" smtClean="0">
                <a:solidFill>
                  <a:schemeClr val="bg1"/>
                </a:solidFill>
              </a:rPr>
              <a:t>Various Approaches to Virtual Communication</a:t>
            </a:r>
            <a:endParaRPr lang="en-US" sz="2400" b="1" dirty="0">
              <a:solidFill>
                <a:schemeClr val="bg1"/>
              </a:solidFill>
            </a:endParaRPr>
          </a:p>
        </p:txBody>
      </p:sp>
    </p:spTree>
    <p:extLst>
      <p:ext uri="{BB962C8B-B14F-4D97-AF65-F5344CB8AC3E}">
        <p14:creationId xmlns:p14="http://schemas.microsoft.com/office/powerpoint/2010/main" val="86719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63950"/>
            <a:ext cx="6558012" cy="6448818"/>
          </a:xfrm>
          <a:prstGeom prst="rect">
            <a:avLst/>
          </a:prstGeom>
        </p:spPr>
      </p:pic>
    </p:spTree>
    <p:extLst>
      <p:ext uri="{BB962C8B-B14F-4D97-AF65-F5344CB8AC3E}">
        <p14:creationId xmlns:p14="http://schemas.microsoft.com/office/powerpoint/2010/main" val="3172276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02" y="207390"/>
            <a:ext cx="6858000" cy="6858000"/>
          </a:xfrm>
          <a:prstGeom prst="rect">
            <a:avLst/>
          </a:prstGeom>
        </p:spPr>
      </p:pic>
    </p:spTree>
    <p:extLst>
      <p:ext uri="{BB962C8B-B14F-4D97-AF65-F5344CB8AC3E}">
        <p14:creationId xmlns:p14="http://schemas.microsoft.com/office/powerpoint/2010/main" val="63103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378" y="2941164"/>
            <a:ext cx="3048196" cy="36117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94" y="-384507"/>
            <a:ext cx="7558728" cy="463599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3281" y="3429000"/>
            <a:ext cx="4873659" cy="3429000"/>
          </a:xfrm>
          <a:prstGeom prst="rect">
            <a:avLst/>
          </a:prstGeom>
        </p:spPr>
      </p:pic>
    </p:spTree>
    <p:extLst>
      <p:ext uri="{BB962C8B-B14F-4D97-AF65-F5344CB8AC3E}">
        <p14:creationId xmlns:p14="http://schemas.microsoft.com/office/powerpoint/2010/main" val="4169746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76949"/>
            <a:ext cx="6897376" cy="6759019"/>
          </a:xfrm>
          <a:prstGeom prst="rect">
            <a:avLst/>
          </a:prstGeom>
        </p:spPr>
      </p:pic>
    </p:spTree>
    <p:extLst>
      <p:ext uri="{BB962C8B-B14F-4D97-AF65-F5344CB8AC3E}">
        <p14:creationId xmlns:p14="http://schemas.microsoft.com/office/powerpoint/2010/main" val="595111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94" y="1062480"/>
            <a:ext cx="6108570" cy="5102650"/>
          </a:xfrm>
          <a:prstGeom prst="rect">
            <a:avLst/>
          </a:prstGeom>
        </p:spPr>
      </p:pic>
      <p:sp>
        <p:nvSpPr>
          <p:cNvPr id="4" name="Rectangle 3"/>
          <p:cNvSpPr/>
          <p:nvPr/>
        </p:nvSpPr>
        <p:spPr>
          <a:xfrm>
            <a:off x="1422663" y="2678471"/>
            <a:ext cx="3251211" cy="595932"/>
          </a:xfrm>
          <a:prstGeom prst="rect">
            <a:avLst/>
          </a:prstGeom>
          <a:solidFill>
            <a:schemeClr val="tx1"/>
          </a:solidFill>
        </p:spPr>
        <p:txBody>
          <a:bodyPr wrap="none">
            <a:spAutoFit/>
          </a:bodyPr>
          <a:lstStyle/>
          <a:p>
            <a:pPr>
              <a:lnSpc>
                <a:spcPct val="107000"/>
              </a:lnSpc>
              <a:spcAft>
                <a:spcPts val="800"/>
              </a:spcAft>
            </a:pPr>
            <a:r>
              <a:rPr lang="en-US" sz="32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merna@esu.ac.ae</a:t>
            </a:r>
          </a:p>
        </p:txBody>
      </p:sp>
    </p:spTree>
    <p:extLst>
      <p:ext uri="{BB962C8B-B14F-4D97-AF65-F5344CB8AC3E}">
        <p14:creationId xmlns:p14="http://schemas.microsoft.com/office/powerpoint/2010/main" val="34050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582</TotalTime>
  <Words>491</Words>
  <Application>Microsoft Office PowerPoint</Application>
  <PresentationFormat>Widescreen</PresentationFormat>
  <Paragraphs>77</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Bookman Old Style</vt:lpstr>
      <vt:lpstr>Calibri</vt:lpstr>
      <vt:lpstr>Rockwell</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36</cp:revision>
  <dcterms:created xsi:type="dcterms:W3CDTF">2022-09-25T19:21:25Z</dcterms:created>
  <dcterms:modified xsi:type="dcterms:W3CDTF">2023-01-28T20:32:22Z</dcterms:modified>
</cp:coreProperties>
</file>