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303" r:id="rId6"/>
    <p:sldId id="271" r:id="rId7"/>
    <p:sldId id="313" r:id="rId8"/>
    <p:sldId id="258" r:id="rId9"/>
    <p:sldId id="481" r:id="rId10"/>
    <p:sldId id="482" r:id="rId11"/>
    <p:sldId id="483" r:id="rId12"/>
    <p:sldId id="484" r:id="rId13"/>
    <p:sldId id="485" r:id="rId14"/>
    <p:sldId id="486" r:id="rId15"/>
    <p:sldId id="487" r:id="rId16"/>
    <p:sldId id="488" r:id="rId17"/>
    <p:sldId id="489" r:id="rId18"/>
    <p:sldId id="490" r:id="rId19"/>
    <p:sldId id="491" r:id="rId20"/>
    <p:sldId id="492" r:id="rId21"/>
    <p:sldId id="493" r:id="rId22"/>
    <p:sldId id="494" r:id="rId23"/>
    <p:sldId id="495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6" r:id="rId34"/>
    <p:sldId id="505" r:id="rId35"/>
    <p:sldId id="507" r:id="rId36"/>
    <p:sldId id="518" r:id="rId37"/>
    <p:sldId id="511" r:id="rId38"/>
    <p:sldId id="512" r:id="rId39"/>
    <p:sldId id="513" r:id="rId40"/>
    <p:sldId id="514" r:id="rId41"/>
    <p:sldId id="515" r:id="rId42"/>
    <p:sldId id="516" r:id="rId43"/>
    <p:sldId id="517" r:id="rId44"/>
    <p:sldId id="519" r:id="rId45"/>
    <p:sldId id="520" r:id="rId46"/>
    <p:sldId id="521" r:id="rId47"/>
    <p:sldId id="522" r:id="rId48"/>
    <p:sldId id="523" r:id="rId49"/>
    <p:sldId id="524" r:id="rId50"/>
    <p:sldId id="525" r:id="rId51"/>
    <p:sldId id="528" r:id="rId52"/>
    <p:sldId id="526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58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6"/>
            <p14:sldId id="505"/>
            <p14:sldId id="507"/>
            <p14:sldId id="518"/>
            <p14:sldId id="511"/>
            <p14:sldId id="512"/>
            <p14:sldId id="513"/>
            <p14:sldId id="514"/>
            <p14:sldId id="515"/>
            <p14:sldId id="516"/>
            <p14:sldId id="517"/>
            <p14:sldId id="519"/>
            <p14:sldId id="520"/>
            <p14:sldId id="521"/>
            <p14:sldId id="522"/>
            <p14:sldId id="523"/>
            <p14:sldId id="524"/>
            <p14:sldId id="525"/>
            <p14:sldId id="528"/>
            <p14:sldId id="526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9"/>
    <p:restoredTop sz="93767" autoAdjust="0"/>
  </p:normalViewPr>
  <p:slideViewPr>
    <p:cSldViewPr snapToGrid="0">
      <p:cViewPr varScale="1">
        <p:scale>
          <a:sx n="114" d="100"/>
          <a:sy n="114" d="100"/>
        </p:scale>
        <p:origin x="968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ar-E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3485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121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796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2626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19861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99658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94375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7367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27341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21990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05490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37339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908363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26314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93363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658990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374971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010592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42424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283210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90009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11675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94330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568108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15484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722431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259162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66370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175916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623177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22912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96448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71706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020678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2194128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931558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24995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261944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1865939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0451954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1047841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1916069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7461803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lvl="1" algn="l" rtl="0" eaLnBrk="1" hangingPunct="1">
              <a:spcBef>
                <a:spcPct val="0"/>
              </a:spcBef>
            </a:pPr>
            <a:endParaRPr lang="ar-EG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32F2AB-7630-4984-9FE6-7ED0E875A328}" type="slidenum">
              <a:rPr lang="ar-EG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2849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6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1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7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0.emf"/><Relationship Id="rId4" Type="http://schemas.openxmlformats.org/officeDocument/2006/relationships/oleObject" Target="../embeddings/oleObject8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2.emf"/><Relationship Id="rId4" Type="http://schemas.openxmlformats.org/officeDocument/2006/relationships/oleObject" Target="../embeddings/oleObject10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6.png"/><Relationship Id="rId7" Type="http://schemas.openxmlformats.org/officeDocument/2006/relationships/image" Target="../media/image24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0.e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21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6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5.emf"/><Relationship Id="rId4" Type="http://schemas.openxmlformats.org/officeDocument/2006/relationships/oleObject" Target="../embeddings/oleObject1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8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5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17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31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emf"/><Relationship Id="rId4" Type="http://schemas.openxmlformats.org/officeDocument/2006/relationships/oleObject" Target="../embeddings/oleObject19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20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44"/>
    </mc:Choice>
    <mc:Fallback xmlns="">
      <p:transition spd="slow" advTm="1014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689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Statistical Quality Control – part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12"/>
    </mc:Choice>
    <mc:Fallback xmlns="">
      <p:transition spd="slow" advTm="2131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109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fundamentals for statistical quality control to use in project stages and assure the conformity od outcomes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06C00249-F855-6254-C941-CC48A4A464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28"/>
    </mc:Choice>
    <mc:Fallback xmlns="">
      <p:transition spd="slow" advTm="59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1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EG" sz="2000" b="1" dirty="0"/>
              <a:t>Introduction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Quality Engineering</a:t>
            </a:r>
            <a:endParaRPr lang="en-EG" altLang="en-EG" sz="2000" b="1" dirty="0"/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A Brief History of Quality Control and Improvement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Statistical Methods for Quality Control and Improvement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EG" sz="2000" b="1" dirty="0"/>
              <a:t>Statistical process control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Process Improvement Using the Control Chart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Procedure for Construction of X and R Control Chart</a:t>
            </a:r>
          </a:p>
          <a:p>
            <a: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EG" sz="2000" b="1" dirty="0"/>
              <a:t>Example</a:t>
            </a:r>
            <a:br>
              <a:rPr lang="en-EG" altLang="en-EG" sz="2400" b="1" dirty="0"/>
            </a:br>
            <a:endParaRPr lang="en-US" altLang="en-US" dirty="0">
              <a:ln w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08"/>
    </mc:Choice>
    <mc:Fallback xmlns="">
      <p:transition spd="slow" advTm="646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Introduction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sz="2800" dirty="0"/>
              <a:t>Quality  means fitness for use</a:t>
            </a:r>
          </a:p>
          <a:p>
            <a:pPr lvl="1"/>
            <a:r>
              <a:rPr lang="en-US" altLang="en-EG" dirty="0"/>
              <a:t>Quality of design</a:t>
            </a:r>
          </a:p>
          <a:p>
            <a:pPr lvl="1"/>
            <a:r>
              <a:rPr lang="en-US" altLang="en-EG" dirty="0"/>
              <a:t>Quality of conformance</a:t>
            </a:r>
          </a:p>
          <a:p>
            <a:r>
              <a:rPr lang="en-US" altLang="en-EG" sz="2800" dirty="0"/>
              <a:t>Quality  is inversely proportional  to variability.</a:t>
            </a:r>
          </a:p>
          <a:p>
            <a:r>
              <a:rPr lang="en-US" altLang="en-EG" sz="2800" dirty="0"/>
              <a:t>Quality Improvement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Quality improvement is the reduction of  variability in processes and products.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Alternatively, quality improvement is also seen as “waste reduction</a:t>
            </a:r>
            <a:r>
              <a:rPr lang="en-US" altLang="en-EG" dirty="0"/>
              <a:t>”.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57722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656"/>
    </mc:Choice>
    <mc:Fallback xmlns="">
      <p:transition spd="slow" advTm="18265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Introduction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FDD8745C-3AEA-A707-815C-F6F628A6C3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66814"/>
              </p:ext>
            </p:extLst>
          </p:nvPr>
        </p:nvGraphicFramePr>
        <p:xfrm>
          <a:off x="3879825" y="1937500"/>
          <a:ext cx="80010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2266950" imgH="1238250" progId="Paint.Picture">
                  <p:embed/>
                </p:oleObj>
              </mc:Choice>
              <mc:Fallback>
                <p:oleObj name="Bitmap Image" r:id="rId4" imgW="2266950" imgH="1238250" progId="Paint.Picture">
                  <p:embed/>
                  <p:pic>
                    <p:nvPicPr>
                      <p:cNvPr id="19459" name="Object 3">
                        <a:extLst>
                          <a:ext uri="{FF2B5EF4-FFF2-40B4-BE49-F238E27FC236}">
                            <a16:creationId xmlns:a16="http://schemas.microsoft.com/office/drawing/2014/main" id="{203C45BD-CD8D-66E6-1020-3F08711221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clrChange>
                          <a:clrFrom>
                            <a:srgbClr val="FEFEFE"/>
                          </a:clrFrom>
                          <a:clrTo>
                            <a:srgbClr val="FEFEFE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9825" y="1937500"/>
                        <a:ext cx="8001000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CDE6FF">
                                <a:alpha val="70000"/>
                              </a:srgb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95CA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7">
            <a:extLst>
              <a:ext uri="{FF2B5EF4-FFF2-40B4-BE49-F238E27FC236}">
                <a16:creationId xmlns:a16="http://schemas.microsoft.com/office/drawing/2014/main" id="{6A48730F-1881-7731-5371-C13221306428}"/>
              </a:ext>
            </a:extLst>
          </p:cNvPr>
          <p:cNvSpPr txBox="1">
            <a:spLocks/>
          </p:cNvSpPr>
          <p:nvPr/>
        </p:nvSpPr>
        <p:spPr>
          <a:xfrm>
            <a:off x="513523" y="2241290"/>
            <a:ext cx="294529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EG" sz="3600" dirty="0"/>
              <a:t>Example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0010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12"/>
    </mc:Choice>
    <mc:Fallback xmlns="">
      <p:transition spd="slow" advTm="13171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</a:t>
            </a:r>
            <a:r>
              <a:rPr lang="en-EG" sz="3600" dirty="0"/>
              <a:t>ypes of quality chracteristics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0578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en-EG" dirty="0">
                <a:solidFill>
                  <a:srgbClr val="D20069"/>
                </a:solidFill>
              </a:rPr>
              <a:t>Physical </a:t>
            </a:r>
            <a:r>
              <a:rPr lang="en-US" altLang="en-EG" dirty="0"/>
              <a:t>- length, weight, voltage, viscosity</a:t>
            </a:r>
          </a:p>
          <a:p>
            <a:endParaRPr lang="en-US" altLang="en-EG" dirty="0"/>
          </a:p>
          <a:p>
            <a:r>
              <a:rPr lang="en-US" altLang="en-EG" dirty="0">
                <a:solidFill>
                  <a:srgbClr val="D20069"/>
                </a:solidFill>
              </a:rPr>
              <a:t>Sensory</a:t>
            </a:r>
            <a:r>
              <a:rPr lang="en-US" altLang="en-EG" dirty="0"/>
              <a:t> - taste, appearance, color</a:t>
            </a:r>
          </a:p>
          <a:p>
            <a:endParaRPr lang="en-US" altLang="en-EG" dirty="0">
              <a:solidFill>
                <a:srgbClr val="D20069"/>
              </a:solidFill>
            </a:endParaRPr>
          </a:p>
          <a:p>
            <a:r>
              <a:rPr lang="en-US" altLang="en-EG" dirty="0">
                <a:solidFill>
                  <a:srgbClr val="D20069"/>
                </a:solidFill>
              </a:rPr>
              <a:t>Time Orientation</a:t>
            </a:r>
            <a:r>
              <a:rPr lang="en-US" altLang="en-EG" dirty="0"/>
              <a:t> - reliability, durability, serviceability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558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84"/>
    </mc:Choice>
    <mc:Fallback xmlns="">
      <p:transition spd="slow" advTm="13078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Quality Engineering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EG" sz="3600" dirty="0"/>
              <a:t>Is the set of operational, managerial, and engineering activities that a company uses to ensure that the quality characteristics of a product are at the nominal or required levels.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4F3B6AE8-D5C8-2A14-6E0F-9B31A4B1A318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4217887"/>
            <a:ext cx="2362200" cy="1474788"/>
          </a:xfrm>
          <a:prstGeom prst="rect">
            <a:avLst/>
          </a:prstGeom>
          <a:noFill/>
          <a:ln>
            <a:noFill/>
          </a:ln>
          <a:effectLst>
            <a:outerShdw dist="17961" dir="18900000" algn="ctr" rotWithShape="0">
              <a:srgbClr val="DADADA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21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48"/>
    </mc:Choice>
    <mc:Fallback xmlns="">
      <p:transition spd="slow" advTm="9964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Quality Engineering Terminology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Two types of data</a:t>
            </a:r>
          </a:p>
          <a:p>
            <a:endParaRPr lang="en-US" altLang="en-EG" sz="1000" dirty="0"/>
          </a:p>
          <a:p>
            <a:pPr lvl="1"/>
            <a:r>
              <a:rPr lang="en-US" altLang="en-EG" dirty="0"/>
              <a:t>Attributes Data - </a:t>
            </a:r>
            <a:r>
              <a:rPr lang="en-US" altLang="en-EG" dirty="0">
                <a:solidFill>
                  <a:srgbClr val="4D4D4D"/>
                </a:solidFill>
              </a:rPr>
              <a:t>discrete data, often in the form of counts.</a:t>
            </a:r>
          </a:p>
          <a:p>
            <a:pPr lvl="1"/>
            <a:endParaRPr lang="en-US" altLang="en-EG" dirty="0">
              <a:solidFill>
                <a:srgbClr val="4D4D4D"/>
              </a:solidFill>
            </a:endParaRPr>
          </a:p>
          <a:p>
            <a:pPr lvl="1"/>
            <a:r>
              <a:rPr lang="en-US" altLang="en-EG" dirty="0"/>
              <a:t>Variables Data - </a:t>
            </a:r>
            <a:r>
              <a:rPr lang="en-US" altLang="en-EG" dirty="0">
                <a:solidFill>
                  <a:srgbClr val="4D4D4D"/>
                </a:solidFill>
              </a:rPr>
              <a:t>continuous measurements such as length, weight.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7751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288"/>
    </mc:Choice>
    <mc:Fallback xmlns="">
      <p:transition spd="slow" advTm="11628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Quality Engineering Terminology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altLang="en-EG" sz="2800" dirty="0"/>
              <a:t>Specifications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Quality characteristics being measured are often compared to standards or specifications.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Nominal or target value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Upper Specification Limit (USL)</a:t>
            </a:r>
          </a:p>
          <a:p>
            <a:pPr>
              <a:lnSpc>
                <a:spcPct val="140000"/>
              </a:lnSpc>
            </a:pPr>
            <a:r>
              <a:rPr lang="en-US" altLang="en-EG" sz="2800" dirty="0"/>
              <a:t>Lower Specification Limit (LSL)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57909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080"/>
    </mc:Choice>
    <mc:Fallback xmlns="">
      <p:transition spd="slow" advTm="18208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Walter Shewhart (1924)</a:t>
            </a:r>
            <a:r>
              <a:rPr lang="en-US" altLang="en-EG" sz="2800" dirty="0"/>
              <a:t> introduced statistical control chart concepts.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The American Society for Quality Control formed in 1946 (now known as the </a:t>
            </a:r>
            <a:r>
              <a:rPr lang="en-US" altLang="en-EG" sz="2800" dirty="0">
                <a:solidFill>
                  <a:srgbClr val="CC0066"/>
                </a:solidFill>
              </a:rPr>
              <a:t>American Society for Quality (ASQ).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1950s and 1960s</a:t>
            </a:r>
            <a:r>
              <a:rPr lang="en-US" altLang="en-EG" sz="2800" dirty="0"/>
              <a:t> saw an increase in reliability engineering, experimental design, and statistical quality control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22244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680"/>
    </mc:Choice>
    <mc:Fallback xmlns="">
      <p:transition spd="slow" advTm="13968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EG" sz="2800" dirty="0"/>
              <a:t>Competition from foreign industries (Japan) increases during the 1970s and 1980s.</a:t>
            </a:r>
          </a:p>
          <a:p>
            <a:pPr>
              <a:lnSpc>
                <a:spcPct val="120000"/>
              </a:lnSpc>
            </a:pPr>
            <a:endParaRPr lang="en-US" altLang="en-EG" sz="900" dirty="0"/>
          </a:p>
          <a:p>
            <a:pPr>
              <a:lnSpc>
                <a:spcPct val="120000"/>
              </a:lnSpc>
            </a:pPr>
            <a:r>
              <a:rPr lang="en-US" altLang="en-EG" sz="2800" dirty="0"/>
              <a:t>Statistical methods for quality improvement use increases in the United States during the 1980s</a:t>
            </a:r>
          </a:p>
          <a:p>
            <a:pPr>
              <a:lnSpc>
                <a:spcPct val="120000"/>
              </a:lnSpc>
            </a:pPr>
            <a:endParaRPr lang="en-US" altLang="en-EG" sz="9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Total Quality Management (TQM)</a:t>
            </a:r>
            <a:r>
              <a:rPr lang="en-US" altLang="en-EG" sz="2800" dirty="0"/>
              <a:t> emerges during 1970s and into the 1980s as an important management tool to implement statistical methods.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8962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80"/>
    </mc:Choice>
    <mc:Fallback xmlns="">
      <p:transition spd="slow" advTm="10128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A Brief History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Malcolm Baldridge National Quality Award</a:t>
            </a:r>
            <a:r>
              <a:rPr lang="en-US" altLang="en-EG" sz="2800" dirty="0"/>
              <a:t> is established in 1988.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ISO 9000 certification activities</a:t>
            </a:r>
            <a:r>
              <a:rPr lang="en-US" altLang="en-EG" sz="2800" dirty="0"/>
              <a:t> increase in U.S. industry in the 1990s.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Applying Six-Sigma initiative</a:t>
            </a:r>
            <a:r>
              <a:rPr lang="en-US" altLang="en-EG" sz="2800" dirty="0"/>
              <a:t> begins in the late 1980’s thru 1992 till now.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0617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144"/>
    </mc:Choice>
    <mc:Fallback xmlns="">
      <p:transition spd="slow" advTm="17014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75015"/>
            <a:ext cx="1126892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Statistical Methods for Quality Control and Improvement</a:t>
            </a:r>
            <a:endParaRPr lang="en-EG" sz="3600"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034C4C2-45B1-C661-F6BB-936936B5D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4130" y="2062667"/>
            <a:ext cx="30480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 dirty="0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Statistical Quality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 dirty="0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49517A-7D7E-79AF-9566-BC84EE3AA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4118" y="4953504"/>
            <a:ext cx="3276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Design of 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Experiments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4F23EB83-AE2C-CFE4-C678-F0815A443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7668" y="3458079"/>
            <a:ext cx="1752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Process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Control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A6D0E8E-C1B4-75D5-0FFC-420951338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993" y="3429504"/>
            <a:ext cx="2133600" cy="1066800"/>
          </a:xfrm>
          <a:prstGeom prst="rect">
            <a:avLst/>
          </a:prstGeom>
          <a:solidFill>
            <a:srgbClr val="CDE6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Acceptance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</a:pPr>
            <a:r>
              <a:rPr lang="en-US" altLang="en-EG" sz="2400" b="1">
                <a:solidFill>
                  <a:srgbClr val="CC0066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Sampling</a:t>
            </a: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id="{5A7969F5-46FD-A64E-5A92-6234D279BC0C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4125030" y="3696204"/>
            <a:ext cx="3886200" cy="1066800"/>
          </a:xfrm>
          <a:custGeom>
            <a:avLst/>
            <a:gdLst>
              <a:gd name="G0" fmla="+- 6811 0 0"/>
              <a:gd name="G1" fmla="+- 8647 0 0"/>
              <a:gd name="G2" fmla="+- 6171 0 0"/>
              <a:gd name="G3" fmla="+- 21600 0 6811"/>
              <a:gd name="G4" fmla="+- 21600 0 8647"/>
              <a:gd name="G5" fmla="*/ G0 21600 G3"/>
              <a:gd name="G6" fmla="*/ G1 21600 G3"/>
              <a:gd name="G7" fmla="*/ G2 G3 21600"/>
              <a:gd name="G8" fmla="*/ 10800 21600 G3"/>
              <a:gd name="G9" fmla="*/ G4 21600 G3"/>
              <a:gd name="G10" fmla="+- 21600 0 G7"/>
              <a:gd name="G11" fmla="+- G5 0 G8"/>
              <a:gd name="G12" fmla="+- G6 0 G8"/>
              <a:gd name="G13" fmla="*/ G12 G7 G11"/>
              <a:gd name="G14" fmla="+- 21600 0 G13"/>
              <a:gd name="G15" fmla="+- G0 0 10800"/>
              <a:gd name="G16" fmla="+- G1 0 10800"/>
              <a:gd name="G17" fmla="*/ G2 G16 G15"/>
              <a:gd name="T0" fmla="*/ 10800 w 21600"/>
              <a:gd name="T1" fmla="*/ 0 h 21600"/>
              <a:gd name="T2" fmla="*/ 0 w 21600"/>
              <a:gd name="T3" fmla="*/ 15774 h 21600"/>
              <a:gd name="T4" fmla="*/ 10800 w 21600"/>
              <a:gd name="T5" fmla="*/ 18918 h 21600"/>
              <a:gd name="T6" fmla="*/ 21600 w 21600"/>
              <a:gd name="T7" fmla="*/ 1577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3 w 21600"/>
              <a:gd name="T13" fmla="*/ G6 h 21600"/>
              <a:gd name="T14" fmla="*/ G14 w 21600"/>
              <a:gd name="T15" fmla="*/ G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811" y="6171"/>
                </a:lnTo>
                <a:lnTo>
                  <a:pt x="8647" y="6171"/>
                </a:lnTo>
                <a:lnTo>
                  <a:pt x="8647" y="12629"/>
                </a:lnTo>
                <a:lnTo>
                  <a:pt x="4225" y="12629"/>
                </a:lnTo>
                <a:lnTo>
                  <a:pt x="4225" y="9948"/>
                </a:lnTo>
                <a:lnTo>
                  <a:pt x="0" y="15774"/>
                </a:lnTo>
                <a:lnTo>
                  <a:pt x="4225" y="21600"/>
                </a:lnTo>
                <a:lnTo>
                  <a:pt x="4225" y="18918"/>
                </a:lnTo>
                <a:lnTo>
                  <a:pt x="17375" y="18918"/>
                </a:lnTo>
                <a:lnTo>
                  <a:pt x="17375" y="21600"/>
                </a:lnTo>
                <a:lnTo>
                  <a:pt x="21600" y="15774"/>
                </a:lnTo>
                <a:lnTo>
                  <a:pt x="17375" y="9948"/>
                </a:lnTo>
                <a:lnTo>
                  <a:pt x="17375" y="12629"/>
                </a:lnTo>
                <a:lnTo>
                  <a:pt x="12953" y="12629"/>
                </a:lnTo>
                <a:lnTo>
                  <a:pt x="12953" y="6171"/>
                </a:lnTo>
                <a:lnTo>
                  <a:pt x="14789" y="6171"/>
                </a:lnTo>
                <a:close/>
              </a:path>
            </a:pathLst>
          </a:custGeom>
          <a:solidFill>
            <a:srgbClr val="9FCFFF"/>
          </a:soli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endParaRPr lang="en-EG"/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3F44290C-7133-B9D3-164B-756E819CA034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5834768" y="3181854"/>
            <a:ext cx="495300" cy="533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9FC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9730" tIns="44865" rIns="89730" bIns="44865" anchor="ctr"/>
          <a:lstStyle/>
          <a:p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15051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0"/>
    </mc:Choice>
    <mc:Fallback xmlns="">
      <p:transition spd="slow" advTm="2672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Statistical Process Control (SPC)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12129" cy="4351338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Control charts</a:t>
            </a:r>
            <a:r>
              <a:rPr lang="en-US" altLang="en-EG" dirty="0"/>
              <a:t> are used for process monitoring and variability reduction.</a:t>
            </a:r>
          </a:p>
          <a:p>
            <a:pPr>
              <a:lnSpc>
                <a:spcPct val="16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SPC </a:t>
            </a:r>
            <a:r>
              <a:rPr lang="en-US" altLang="en-EG" dirty="0"/>
              <a:t>is an on-line quality control tool.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8D90E7DA-B3A0-A148-51FD-2FB06F91DA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872825"/>
              </p:ext>
            </p:extLst>
          </p:nvPr>
        </p:nvGraphicFramePr>
        <p:xfrm>
          <a:off x="6382415" y="1657608"/>
          <a:ext cx="5629154" cy="433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6692900" imgH="4533900" progId="MinitabGraph.Document">
                  <p:embed/>
                </p:oleObj>
              </mc:Choice>
              <mc:Fallback>
                <p:oleObj name="Mtb Graph" r:id="rId4" imgW="6692900" imgH="4533900" progId="MinitabGraph.Document">
                  <p:embed/>
                  <p:pic>
                    <p:nvPicPr>
                      <p:cNvPr id="44035" name="Object 3">
                        <a:extLst>
                          <a:ext uri="{FF2B5EF4-FFF2-40B4-BE49-F238E27FC236}">
                            <a16:creationId xmlns:a16="http://schemas.microsoft.com/office/drawing/2014/main" id="{5318A9AE-DDFE-41D8-613B-6FD04E1DFF9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2415" y="1657608"/>
                        <a:ext cx="5629154" cy="433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8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16"/>
    </mc:Choice>
    <mc:Fallback xmlns="">
      <p:transition spd="slow" advTm="7561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/>
          <a:lstStyle/>
          <a:p>
            <a:r>
              <a:rPr lang="en-US" altLang="en-EG" sz="3600" b="1" dirty="0"/>
              <a:t>Acceptance Sampling</a:t>
            </a:r>
            <a:endParaRPr lang="en-EG" sz="3600" b="1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sz="2600" dirty="0"/>
              <a:t>Acceptance sampling is the inspection and classification of a sample of the product selected at random from a larger batch or lot and the ultimate decision about disposition of the lot.</a:t>
            </a:r>
          </a:p>
          <a:p>
            <a:pPr>
              <a:lnSpc>
                <a:spcPct val="120000"/>
              </a:lnSpc>
            </a:pPr>
            <a:endParaRPr lang="en-US" altLang="en-EG" sz="1800" dirty="0"/>
          </a:p>
          <a:p>
            <a:pPr>
              <a:lnSpc>
                <a:spcPct val="120000"/>
              </a:lnSpc>
            </a:pPr>
            <a:r>
              <a:rPr lang="en-US" altLang="en-EG" sz="2600" dirty="0">
                <a:solidFill>
                  <a:srgbClr val="336699"/>
                </a:solidFill>
              </a:rPr>
              <a:t>Two types:</a:t>
            </a:r>
          </a:p>
          <a:p>
            <a:pPr lvl="1">
              <a:lnSpc>
                <a:spcPct val="120000"/>
              </a:lnSpc>
              <a:buFont typeface="Wingdings 2" pitchFamily="2" charset="2"/>
              <a:buNone/>
            </a:pPr>
            <a:r>
              <a:rPr lang="en-US" altLang="en-EG" sz="2400" dirty="0">
                <a:solidFill>
                  <a:srgbClr val="CC0066"/>
                </a:solidFill>
              </a:rPr>
              <a:t>1. Outgoing inspection</a:t>
            </a:r>
            <a:r>
              <a:rPr lang="en-US" altLang="en-EG" sz="2400" dirty="0"/>
              <a:t> - follows production</a:t>
            </a:r>
          </a:p>
          <a:p>
            <a:pPr lvl="1">
              <a:lnSpc>
                <a:spcPct val="120000"/>
              </a:lnSpc>
              <a:buFont typeface="Wingdings 2" pitchFamily="2" charset="2"/>
              <a:buNone/>
            </a:pPr>
            <a:r>
              <a:rPr lang="en-US" altLang="en-EG" sz="2400" dirty="0">
                <a:solidFill>
                  <a:srgbClr val="CC0066"/>
                </a:solidFill>
              </a:rPr>
              <a:t>2. Incoming inspection</a:t>
            </a:r>
            <a:r>
              <a:rPr lang="en-US" altLang="en-EG" sz="2400" dirty="0"/>
              <a:t> - before use in production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3062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360"/>
    </mc:Choice>
    <mc:Fallback xmlns="">
      <p:transition spd="slow" advTm="19136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Experiments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Experimental design is an approach to systematically varying the controllable input factors in the process and determine the effect these factors  have on the output responses.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Experimental designs are off-line quality tools.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Crucial for variability reduction.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3739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96"/>
    </mc:Choice>
    <mc:Fallback xmlns="">
      <p:transition spd="slow" advTm="11689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Other Aspects of Quality Control and Improvement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en-EG" sz="2800" dirty="0"/>
              <a:t>Total Quality Management </a:t>
            </a:r>
            <a:r>
              <a:rPr lang="en-US" altLang="en-EG" sz="2800" dirty="0">
                <a:solidFill>
                  <a:srgbClr val="CC0066"/>
                </a:solidFill>
              </a:rPr>
              <a:t>(TQM)</a:t>
            </a:r>
          </a:p>
          <a:p>
            <a:pPr>
              <a:lnSpc>
                <a:spcPct val="110000"/>
              </a:lnSpc>
            </a:pPr>
            <a:endParaRPr lang="en-US" altLang="en-EG" sz="900" dirty="0">
              <a:solidFill>
                <a:srgbClr val="CC0066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en-EG" sz="2800" dirty="0"/>
              <a:t>TQM is a managerial framework to accomplish quality improvement.</a:t>
            </a:r>
          </a:p>
          <a:p>
            <a:pPr>
              <a:lnSpc>
                <a:spcPct val="110000"/>
              </a:lnSpc>
            </a:pPr>
            <a:endParaRPr lang="en-US" altLang="en-EG" sz="900" dirty="0"/>
          </a:p>
          <a:p>
            <a:pPr>
              <a:lnSpc>
                <a:spcPct val="110000"/>
              </a:lnSpc>
            </a:pPr>
            <a:r>
              <a:rPr lang="en-US" altLang="en-EG" sz="2800" dirty="0"/>
              <a:t>Other names and related approaches:</a:t>
            </a:r>
          </a:p>
          <a:p>
            <a:pPr lvl="1">
              <a:lnSpc>
                <a:spcPct val="11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Company</a:t>
            </a:r>
            <a:r>
              <a:rPr lang="en-US" altLang="en-EG" dirty="0"/>
              <a:t>-Wide Quality Control (CWQC)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Total Quality Assurance (TQA)</a:t>
            </a:r>
          </a:p>
          <a:p>
            <a:pPr lvl="1">
              <a:lnSpc>
                <a:spcPct val="11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Six-Sigma</a:t>
            </a:r>
            <a:r>
              <a:rPr lang="en-US" altLang="en-EG" dirty="0"/>
              <a:t>-Black Belt Program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0143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96"/>
    </mc:Choice>
    <mc:Fallback xmlns="">
      <p:transition spd="slow" advTm="8569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If a product is to meet customer requirements</a:t>
            </a:r>
            <a:r>
              <a:rPr lang="en-US" altLang="en-EG" dirty="0"/>
              <a:t>, it should be produced by a process that is stable or repeatable.</a:t>
            </a:r>
          </a:p>
          <a:p>
            <a:pPr>
              <a:lnSpc>
                <a:spcPct val="130000"/>
              </a:lnSpc>
            </a:pPr>
            <a:endParaRPr lang="en-US" altLang="en-EG" sz="900" dirty="0"/>
          </a:p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Statistical process control</a:t>
            </a:r>
            <a:r>
              <a:rPr lang="en-US" altLang="en-EG" dirty="0"/>
              <a:t> is a collection of tools that when used together can result in process stability and variability reduction.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5" name="Audio 4">
            <a:extLst>
              <a:ext uri="{FF2B5EF4-FFF2-40B4-BE49-F238E27FC236}">
                <a16:creationId xmlns:a16="http://schemas.microsoft.com/office/drawing/2014/main" id="{0F4215B4-8A78-0359-A8AF-940E1C9CEF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7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40"/>
    </mc:Choice>
    <mc:Fallback xmlns="">
      <p:transition spd="slow" advTm="98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</a:t>
            </a:r>
            <a:r>
              <a:rPr lang="en-US" altLang="en-EG" sz="2800" dirty="0">
                <a:solidFill>
                  <a:srgbClr val="CC0066"/>
                </a:solidFill>
              </a:rPr>
              <a:t> process</a:t>
            </a:r>
            <a:r>
              <a:rPr lang="en-US" altLang="en-EG" sz="2800" dirty="0"/>
              <a:t> that is operating with only chance causes of variation present is said to be in statistical control.</a:t>
            </a:r>
          </a:p>
          <a:p>
            <a:pPr>
              <a:lnSpc>
                <a:spcPct val="130000"/>
              </a:lnSpc>
            </a:pPr>
            <a:r>
              <a:rPr lang="en-US" altLang="en-EG" sz="2800" dirty="0"/>
              <a:t>A </a:t>
            </a:r>
            <a:r>
              <a:rPr lang="en-US" altLang="en-EG" sz="2800" dirty="0">
                <a:solidFill>
                  <a:srgbClr val="CC0066"/>
                </a:solidFill>
              </a:rPr>
              <a:t>process</a:t>
            </a:r>
            <a:r>
              <a:rPr lang="en-US" altLang="en-EG" sz="2800" dirty="0"/>
              <a:t> that is operating in the presence of assignable causes is said to be out of control.</a:t>
            </a:r>
          </a:p>
          <a:p>
            <a:pPr>
              <a:lnSpc>
                <a:spcPct val="130000"/>
              </a:lnSpc>
            </a:pPr>
            <a:r>
              <a:rPr lang="en-US" altLang="en-EG" sz="2800" u="sng" dirty="0">
                <a:solidFill>
                  <a:srgbClr val="CC0066"/>
                </a:solidFill>
              </a:rPr>
              <a:t>The eventual goal of SPC</a:t>
            </a:r>
            <a:r>
              <a:rPr lang="en-US" altLang="en-EG" sz="2800" dirty="0"/>
              <a:t> is reduction or elimination of variability in the process by identification of assignable causes.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97835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68"/>
    </mc:Choice>
    <mc:Fallback xmlns="">
      <p:transition spd="slow" advTm="27916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Statistical process control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EG" dirty="0"/>
              <a:t>The terminology chance and assignable causes was developed by </a:t>
            </a:r>
            <a:r>
              <a:rPr lang="en-US" altLang="en-EG" dirty="0">
                <a:solidFill>
                  <a:srgbClr val="CC0066"/>
                </a:solidFill>
              </a:rPr>
              <a:t>Dr. Walter A. Shewhart.</a:t>
            </a:r>
          </a:p>
          <a:p>
            <a:pPr>
              <a:lnSpc>
                <a:spcPct val="150000"/>
              </a:lnSpc>
            </a:pPr>
            <a:r>
              <a:rPr lang="en-US" altLang="en-EG" dirty="0">
                <a:solidFill>
                  <a:srgbClr val="336699"/>
                </a:solidFill>
              </a:rPr>
              <a:t>Today,</a:t>
            </a:r>
            <a:r>
              <a:rPr lang="en-US" altLang="en-EG" dirty="0"/>
              <a:t> some writers or practitioners use the terminology common cause instead of chance cause and special cause instead of assignable cause.  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54058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84"/>
    </mc:Choice>
    <mc:Fallback xmlns="">
      <p:transition spd="slow" advTm="11718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Principle of the Control Chart</a:t>
            </a:r>
            <a:endParaRPr lang="en-EG" sz="4800" dirty="0"/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B3490C8F-02BA-E93A-1401-E5B7A0E09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9" t="3160" r="7011" b="9930"/>
          <a:stretch>
            <a:fillRect/>
          </a:stretch>
        </p:blipFill>
        <p:spPr>
          <a:xfrm>
            <a:off x="5822185" y="1819872"/>
            <a:ext cx="6189384" cy="402650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123A4D0-9422-B6CD-7EB2-05AA352EB543}"/>
              </a:ext>
            </a:extLst>
          </p:cNvPr>
          <p:cNvSpPr txBox="1"/>
          <p:nvPr/>
        </p:nvSpPr>
        <p:spPr>
          <a:xfrm>
            <a:off x="648302" y="2004362"/>
            <a:ext cx="5173883" cy="3155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lnSpc>
                <a:spcPct val="170000"/>
              </a:lnSpc>
              <a:buClrTx/>
              <a:buSzPct val="100000"/>
              <a:buFontTx/>
              <a:buNone/>
            </a:pPr>
            <a:r>
              <a:rPr lang="en-US" altLang="en-EG" sz="2400" dirty="0"/>
              <a:t>A typical </a:t>
            </a:r>
            <a:r>
              <a:rPr lang="en-US" altLang="en-EG" sz="2400" dirty="0">
                <a:solidFill>
                  <a:srgbClr val="CC0066"/>
                </a:solidFill>
              </a:rPr>
              <a:t>control chart</a:t>
            </a:r>
            <a:r>
              <a:rPr lang="en-US" altLang="en-EG" sz="2400" dirty="0"/>
              <a:t> is a graphical display of a quality characteristic that has been measured or computed from sample versus the sample number or time.</a:t>
            </a:r>
          </a:p>
        </p:txBody>
      </p:sp>
    </p:spTree>
    <p:extLst>
      <p:ext uri="{BB962C8B-B14F-4D97-AF65-F5344CB8AC3E}">
        <p14:creationId xmlns:p14="http://schemas.microsoft.com/office/powerpoint/2010/main" val="20759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60"/>
    </mc:Choice>
    <mc:Fallback xmlns="">
      <p:transition spd="slow" advTm="8976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Elements of A Control Chart</a:t>
            </a:r>
            <a:endParaRPr lang="en-EG" sz="3600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B4138066-2FBE-F137-038C-65BB58A78CF3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011275"/>
              </p:ext>
            </p:extLst>
          </p:nvPr>
        </p:nvGraphicFramePr>
        <p:xfrm>
          <a:off x="5949386" y="1936973"/>
          <a:ext cx="5754869" cy="398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6146800" imgH="4254500" progId="MinitabGraph.Document">
                  <p:embed/>
                </p:oleObj>
              </mc:Choice>
              <mc:Fallback>
                <p:oleObj name="Mtb Graph" r:id="rId4" imgW="6146800" imgH="4254500" progId="MinitabGraph.Document">
                  <p:embed/>
                  <p:pic>
                    <p:nvPicPr>
                      <p:cNvPr id="25604" name="Object 4">
                        <a:extLst>
                          <a:ext uri="{FF2B5EF4-FFF2-40B4-BE49-F238E27FC236}">
                            <a16:creationId xmlns:a16="http://schemas.microsoft.com/office/drawing/2014/main" id="{3E86F12F-81BB-1912-60F7-35E331E040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0208" t="14458" r="12045" b="5901"/>
                      <a:stretch>
                        <a:fillRect/>
                      </a:stretch>
                    </p:blipFill>
                    <p:spPr bwMode="auto">
                      <a:xfrm>
                        <a:off x="5949386" y="1936973"/>
                        <a:ext cx="5754869" cy="398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79ED22C-C964-622A-47FD-65D83C3E676B}"/>
              </a:ext>
            </a:extLst>
          </p:cNvPr>
          <p:cNvSpPr txBox="1"/>
          <p:nvPr/>
        </p:nvSpPr>
        <p:spPr>
          <a:xfrm>
            <a:off x="180431" y="1936973"/>
            <a:ext cx="5618485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EG" sz="2400" dirty="0">
                <a:solidFill>
                  <a:srgbClr val="CC0066"/>
                </a:solidFill>
              </a:rPr>
              <a:t>The chart</a:t>
            </a:r>
            <a:r>
              <a:rPr lang="en-US" altLang="en-EG" sz="2400" dirty="0"/>
              <a:t> contains </a:t>
            </a:r>
            <a:r>
              <a:rPr lang="en-US" altLang="en-EG" sz="2400" dirty="0">
                <a:solidFill>
                  <a:srgbClr val="CC0066"/>
                </a:solidFill>
              </a:rPr>
              <a:t>a center line</a:t>
            </a:r>
            <a:r>
              <a:rPr lang="en-US" altLang="en-EG" sz="2400" dirty="0"/>
              <a:t> that represents the average value of the quality characteristic. </a:t>
            </a:r>
          </a:p>
          <a:p>
            <a:pPr>
              <a:lnSpc>
                <a:spcPct val="150000"/>
              </a:lnSpc>
            </a:pPr>
            <a:r>
              <a:rPr lang="en-US" altLang="en-EG" sz="2400" dirty="0"/>
              <a:t>Also it has control limits set at values such that if the process is in control, nearly all points will lie between </a:t>
            </a:r>
            <a:r>
              <a:rPr lang="en-US" altLang="en-EG" sz="2400" dirty="0">
                <a:solidFill>
                  <a:srgbClr val="CC0066"/>
                </a:solidFill>
              </a:rPr>
              <a:t>the upper control limit (UCL)</a:t>
            </a:r>
            <a:r>
              <a:rPr lang="en-US" altLang="en-EG" sz="2400" dirty="0"/>
              <a:t> and </a:t>
            </a:r>
            <a:r>
              <a:rPr lang="en-US" altLang="en-EG" sz="2400" dirty="0">
                <a:solidFill>
                  <a:srgbClr val="CC0066"/>
                </a:solidFill>
              </a:rPr>
              <a:t>the</a:t>
            </a:r>
            <a:r>
              <a:rPr lang="en-US" altLang="en-EG" sz="2400" dirty="0"/>
              <a:t> </a:t>
            </a:r>
            <a:r>
              <a:rPr lang="en-US" altLang="en-EG" sz="2400" dirty="0">
                <a:solidFill>
                  <a:srgbClr val="CC0066"/>
                </a:solidFill>
              </a:rPr>
              <a:t>lower control limit (LCL).</a:t>
            </a:r>
          </a:p>
        </p:txBody>
      </p:sp>
    </p:spTree>
    <p:extLst>
      <p:ext uri="{BB962C8B-B14F-4D97-AF65-F5344CB8AC3E}">
        <p14:creationId xmlns:p14="http://schemas.microsoft.com/office/powerpoint/2010/main" val="315865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648"/>
    </mc:Choice>
    <mc:Fallback xmlns="">
      <p:transition spd="slow" advTm="16364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Situations</a:t>
            </a:r>
            <a:endParaRPr lang="en-EG" sz="3600" dirty="0"/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465E7374-8902-919B-CB1C-4471E56C1C56}"/>
              </a:ext>
            </a:extLst>
          </p:cNvPr>
          <p:cNvSpPr txBox="1">
            <a:spLocks noChangeArrowheads="1"/>
          </p:cNvSpPr>
          <p:nvPr/>
        </p:nvSpPr>
        <p:spPr>
          <a:xfrm>
            <a:off x="1830729" y="1873031"/>
            <a:ext cx="43434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buFont typeface="Webdings" pitchFamily="2" charset="2"/>
              <a:buNone/>
            </a:pPr>
            <a:r>
              <a:rPr lang="en-US" altLang="en-EG" sz="2400" u="sng" dirty="0">
                <a:solidFill>
                  <a:srgbClr val="CC0066"/>
                </a:solidFill>
              </a:rPr>
              <a:t>Out-of-Control</a:t>
            </a:r>
            <a:endParaRPr lang="ar-SA" altLang="en-EG" sz="2400" u="sng" dirty="0">
              <a:solidFill>
                <a:srgbClr val="CC0066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en-EG" sz="2400" dirty="0"/>
              <a:t>If at least one point plots beyond the control limits, the process is out of control.</a:t>
            </a:r>
          </a:p>
          <a:p>
            <a:pPr>
              <a:lnSpc>
                <a:spcPct val="110000"/>
              </a:lnSpc>
            </a:pPr>
            <a:r>
              <a:rPr lang="en-US" altLang="en-EG" sz="2400" dirty="0"/>
              <a:t>If the points behave in a systematic or nonrandom manner, then the process could be out of control.</a:t>
            </a:r>
          </a:p>
          <a:p>
            <a:pPr>
              <a:lnSpc>
                <a:spcPct val="110000"/>
              </a:lnSpc>
            </a:pPr>
            <a:r>
              <a:rPr lang="en-US" altLang="en-EG" sz="2400" dirty="0"/>
              <a:t>Action is necessary.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33B07B-359E-5F6E-EED3-0BCB0460F486}"/>
              </a:ext>
            </a:extLst>
          </p:cNvPr>
          <p:cNvSpPr txBox="1">
            <a:spLocks noChangeArrowheads="1"/>
          </p:cNvSpPr>
          <p:nvPr/>
        </p:nvSpPr>
        <p:spPr>
          <a:xfrm>
            <a:off x="6402729" y="1796831"/>
            <a:ext cx="4343400" cy="4495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40000"/>
              </a:lnSpc>
              <a:buFont typeface="Webdings" pitchFamily="2" charset="2"/>
              <a:buNone/>
            </a:pPr>
            <a:r>
              <a:rPr lang="en-US" altLang="en-EG" sz="2400" u="sng">
                <a:solidFill>
                  <a:srgbClr val="CC0066"/>
                </a:solidFill>
              </a:rPr>
              <a:t>In-Control</a:t>
            </a:r>
            <a:endParaRPr lang="ar-SA" altLang="en-EG" sz="2400" u="sng">
              <a:solidFill>
                <a:srgbClr val="CC0066"/>
              </a:solidFill>
            </a:endParaRPr>
          </a:p>
          <a:p>
            <a:pPr>
              <a:lnSpc>
                <a:spcPct val="140000"/>
              </a:lnSpc>
            </a:pPr>
            <a:r>
              <a:rPr lang="en-US" altLang="en-EG" sz="2400"/>
              <a:t>As long as the points plot within the control limits, the process is assumed to be in control.</a:t>
            </a:r>
          </a:p>
          <a:p>
            <a:pPr>
              <a:lnSpc>
                <a:spcPct val="140000"/>
              </a:lnSpc>
            </a:pPr>
            <a:r>
              <a:rPr lang="en-US" altLang="en-EG" sz="2400"/>
              <a:t>No action is necessary.</a:t>
            </a:r>
          </a:p>
        </p:txBody>
      </p:sp>
    </p:spTree>
    <p:extLst>
      <p:ext uri="{BB962C8B-B14F-4D97-AF65-F5344CB8AC3E}">
        <p14:creationId xmlns:p14="http://schemas.microsoft.com/office/powerpoint/2010/main" val="194512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80"/>
    </mc:Choice>
    <mc:Fallback xmlns="">
      <p:transition spd="slow" advTm="14928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Process Improvement Using the Control Chart</a:t>
            </a:r>
            <a:endParaRPr lang="en-EG" sz="3600" dirty="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D74B3CD6-3C10-9FED-568C-F28EF095BEA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31" r="-473" b="7066"/>
          <a:stretch>
            <a:fillRect/>
          </a:stretch>
        </p:blipFill>
        <p:spPr>
          <a:xfrm>
            <a:off x="2546431" y="1697853"/>
            <a:ext cx="6724890" cy="4994888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FFCCFF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72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96"/>
    </mc:Choice>
    <mc:Fallback xmlns="">
      <p:transition spd="slow" advTm="7289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EG" sz="3600" dirty="0"/>
              <a:t>Benefits of control charts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are a proven technique for improving productivity.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are effective in defect prevention.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prevent unnecessary process adjustment.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provide diagnostic information.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Control charts</a:t>
            </a:r>
            <a:r>
              <a:rPr lang="en-US" altLang="en-EG" sz="2800" dirty="0"/>
              <a:t> provide information about process capability.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73927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024"/>
    </mc:Choice>
    <mc:Fallback xmlns="">
      <p:transition spd="slow" advTm="15702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a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/>
              <a:t>The important factors in the design of a control chart is selection of the following three parameters: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width of the control limits (L)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sample size (n)</a:t>
            </a:r>
          </a:p>
          <a:p>
            <a:pPr lvl="1">
              <a:lnSpc>
                <a:spcPct val="130000"/>
              </a:lnSpc>
            </a:pPr>
            <a:r>
              <a:rPr lang="en-US" altLang="en-EG" dirty="0"/>
              <a:t>The frequency of sampling (h)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8141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04"/>
    </mc:Choice>
    <mc:Fallback xmlns="">
      <p:transition spd="slow" advTm="11190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Design of a Control Chart</a:t>
            </a:r>
            <a:endParaRPr lang="en-EG" sz="3600" dirty="0"/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B6E71E36-A27D-F8DB-3B74-BA076E435066}"/>
              </a:ext>
            </a:extLst>
          </p:cNvPr>
          <p:cNvSpPr txBox="1">
            <a:spLocks noChangeArrowheads="1"/>
          </p:cNvSpPr>
          <p:nvPr/>
        </p:nvSpPr>
        <p:spPr>
          <a:xfrm>
            <a:off x="1154575" y="1600200"/>
            <a:ext cx="8839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>
                <a:solidFill>
                  <a:srgbClr val="CC0066"/>
                </a:solidFill>
              </a:rPr>
              <a:t>  where</a:t>
            </a:r>
            <a:r>
              <a:rPr lang="en-US" altLang="en-EG" dirty="0"/>
              <a:t>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en-EG" dirty="0"/>
              <a:t> = distance of the control limit from the center line, expressed in standard deviation units.</a:t>
            </a:r>
          </a:p>
          <a:p>
            <a:pPr>
              <a:buFont typeface="Webdings" pitchFamily="2" charset="2"/>
              <a:buNone/>
            </a:pPr>
            <a:r>
              <a:rPr lang="en-US" altLang="en-EG" dirty="0"/>
              <a:t>          	  = mean of the sample statistic, w.</a:t>
            </a:r>
          </a:p>
          <a:p>
            <a:pPr>
              <a:buFont typeface="Webdings" pitchFamily="2" charset="2"/>
              <a:buNone/>
            </a:pPr>
            <a:r>
              <a:rPr lang="en-US" altLang="en-EG" dirty="0"/>
              <a:t>          	  = standard deviation of the statistic, w.</a:t>
            </a:r>
          </a:p>
        </p:txBody>
      </p:sp>
      <p:graphicFrame>
        <p:nvGraphicFramePr>
          <p:cNvPr id="5" name="Object 9">
            <a:hlinkClick r:id="" action="ppaction://ole?verb=0"/>
            <a:extLst>
              <a:ext uri="{FF2B5EF4-FFF2-40B4-BE49-F238E27FC236}">
                <a16:creationId xmlns:a16="http://schemas.microsoft.com/office/drawing/2014/main" id="{99774713-B6E3-16C4-03B9-F43E3C8D7C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879750"/>
              </p:ext>
            </p:extLst>
          </p:nvPr>
        </p:nvGraphicFramePr>
        <p:xfrm>
          <a:off x="3838802" y="1617260"/>
          <a:ext cx="3708625" cy="1957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991800" imgH="15798800" progId="Equation.3">
                  <p:embed/>
                </p:oleObj>
              </mc:Choice>
              <mc:Fallback>
                <p:oleObj name="Equation" r:id="rId4" imgW="35991800" imgH="15798800" progId="Equation.3">
                  <p:embed/>
                  <p:pic>
                    <p:nvPicPr>
                      <p:cNvPr id="39945" name="Object 9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9E2F64BA-E3A0-8B88-E699-FEE16DF568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8802" y="1617260"/>
                        <a:ext cx="3708625" cy="1957614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>
            <a:hlinkClick r:id="" action="ppaction://ole?verb=0"/>
            <a:extLst>
              <a:ext uri="{FF2B5EF4-FFF2-40B4-BE49-F238E27FC236}">
                <a16:creationId xmlns:a16="http://schemas.microsoft.com/office/drawing/2014/main" id="{31AD7BE0-E0AA-A90C-ACD7-E2CB88B2BC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142025"/>
              </p:ext>
            </p:extLst>
          </p:nvPr>
        </p:nvGraphicFramePr>
        <p:xfrm>
          <a:off x="1764175" y="4452309"/>
          <a:ext cx="52546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54700" imgH="5270500" progId="Equation.3">
                  <p:embed/>
                </p:oleObj>
              </mc:Choice>
              <mc:Fallback>
                <p:oleObj name="Equation" r:id="rId6" imgW="5854700" imgH="5270500" progId="Equation.3">
                  <p:embed/>
                  <p:pic>
                    <p:nvPicPr>
                      <p:cNvPr id="39943" name="Object 7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FEBE816-4B29-71D5-3FD4-C4B9B93DB15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4175" y="4452309"/>
                        <a:ext cx="52546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hlinkClick r:id="" action="ppaction://ole?verb=0"/>
            <a:extLst>
              <a:ext uri="{FF2B5EF4-FFF2-40B4-BE49-F238E27FC236}">
                <a16:creationId xmlns:a16="http://schemas.microsoft.com/office/drawing/2014/main" id="{52D08DAE-AF76-C658-02A1-B2CE8B4982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8830055"/>
              </p:ext>
            </p:extLst>
          </p:nvPr>
        </p:nvGraphicFramePr>
        <p:xfrm>
          <a:off x="1765762" y="4985709"/>
          <a:ext cx="38258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562600" imgH="5270500" progId="Equation.3">
                  <p:embed/>
                </p:oleObj>
              </mc:Choice>
              <mc:Fallback>
                <p:oleObj name="Equation" r:id="rId8" imgW="5562600" imgH="5270500" progId="Equation.3">
                  <p:embed/>
                  <p:pic>
                    <p:nvPicPr>
                      <p:cNvPr id="39944" name="Object 8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DA8DAF90-979E-7489-A559-562C5AC06C4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5762" y="4985709"/>
                        <a:ext cx="382588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062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88"/>
    </mc:Choice>
    <mc:Fallback xmlns="">
      <p:transition spd="slow" advTm="14908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Three-Sigma Limits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The use of 3-sigma limits</a:t>
            </a:r>
            <a:r>
              <a:rPr lang="en-US" altLang="en-EG" dirty="0"/>
              <a:t> generally gives good results in practice.  </a:t>
            </a:r>
          </a:p>
          <a:p>
            <a:pPr>
              <a:lnSpc>
                <a:spcPct val="13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If the distribution of the quality characteristic</a:t>
            </a:r>
            <a:r>
              <a:rPr lang="en-US" altLang="en-EG" dirty="0"/>
              <a:t> is reasonably well approximated by the normal distribution, then the use of 3-sigma limits is applicable.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These limits are often referred to as action limits. 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2892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496"/>
    </mc:Choice>
    <mc:Fallback xmlns="">
      <p:transition spd="slow" advTm="11449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Three-Sigma Limits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915E15CF-4129-9338-8699-F2F9C98AE57B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840610"/>
              </p:ext>
            </p:extLst>
          </p:nvPr>
        </p:nvGraphicFramePr>
        <p:xfrm>
          <a:off x="1111169" y="2007393"/>
          <a:ext cx="9433367" cy="428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tb Graph" r:id="rId4" imgW="5905500" imgH="3987800" progId="MinitabGraph.Document">
                  <p:embed/>
                </p:oleObj>
              </mc:Choice>
              <mc:Fallback>
                <p:oleObj name="Mtb Graph" r:id="rId4" imgW="5905500" imgH="3987800" progId="MinitabGraph.Document">
                  <p:embed/>
                  <p:pic>
                    <p:nvPicPr>
                      <p:cNvPr id="48131" name="Object 3">
                        <a:extLst>
                          <a:ext uri="{FF2B5EF4-FFF2-40B4-BE49-F238E27FC236}">
                            <a16:creationId xmlns:a16="http://schemas.microsoft.com/office/drawing/2014/main" id="{CAA90028-098A-DCB6-AB39-80E8CFCD1C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693"/>
                      <a:stretch>
                        <a:fillRect/>
                      </a:stretch>
                    </p:blipFill>
                    <p:spPr bwMode="auto">
                      <a:xfrm>
                        <a:off x="1111169" y="2007393"/>
                        <a:ext cx="9433367" cy="4285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143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04"/>
    </mc:Choice>
    <mc:Fallback xmlns="">
      <p:transition spd="slow" advTm="4550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Warning Limits on Control Chart</a:t>
            </a:r>
            <a:r>
              <a:rPr lang="en-US" altLang="en-EG" sz="3600" dirty="0"/>
              <a:t>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Warning limits</a:t>
            </a:r>
            <a:r>
              <a:rPr lang="en-US" altLang="en-EG" sz="2800" dirty="0"/>
              <a:t> (if used) are typically set at 2 standard deviations from the mean.</a:t>
            </a:r>
          </a:p>
          <a:p>
            <a:pPr>
              <a:lnSpc>
                <a:spcPct val="120000"/>
              </a:lnSpc>
            </a:pPr>
            <a:endParaRPr lang="en-US" altLang="en-EG" sz="6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336699"/>
                </a:solidFill>
              </a:rPr>
              <a:t>If one or more points fall between the warning limits and the control limits, or close to the warning limits</a:t>
            </a:r>
            <a:r>
              <a:rPr lang="en-US" altLang="en-EG" sz="2800" dirty="0"/>
              <a:t> </a:t>
            </a:r>
            <a:r>
              <a:rPr lang="en-US" altLang="en-EG" sz="2800" dirty="0">
                <a:solidFill>
                  <a:srgbClr val="CC0066"/>
                </a:solidFill>
              </a:rPr>
              <a:t>the process may not be operating properly.</a:t>
            </a:r>
          </a:p>
          <a:p>
            <a:pPr>
              <a:lnSpc>
                <a:spcPct val="120000"/>
              </a:lnSpc>
            </a:pPr>
            <a:endParaRPr lang="en-US" altLang="en-EG" sz="600" dirty="0">
              <a:solidFill>
                <a:srgbClr val="CC0066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Good thing:</a:t>
            </a:r>
            <a:r>
              <a:rPr lang="en-US" altLang="en-EG" sz="2800" dirty="0"/>
              <a:t> warning limits often increase the sensitivity of the control chart.</a:t>
            </a:r>
          </a:p>
          <a:p>
            <a:pPr>
              <a:lnSpc>
                <a:spcPct val="120000"/>
              </a:lnSpc>
            </a:pPr>
            <a:endParaRPr lang="en-US" altLang="en-EG" sz="600" dirty="0"/>
          </a:p>
          <a:p>
            <a:pPr>
              <a:lnSpc>
                <a:spcPct val="120000"/>
              </a:lnSpc>
            </a:pPr>
            <a:r>
              <a:rPr lang="en-US" altLang="en-EG" sz="2800" dirty="0">
                <a:solidFill>
                  <a:srgbClr val="CC0066"/>
                </a:solidFill>
              </a:rPr>
              <a:t>Bad thing:</a:t>
            </a:r>
            <a:r>
              <a:rPr lang="en-US" altLang="en-EG" sz="2800" dirty="0"/>
              <a:t> warning limits could result in an increased risk of false alarms.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7320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064"/>
    </mc:Choice>
    <mc:Fallback xmlns="">
      <p:transition spd="slow" advTm="1720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dirty="0"/>
              <a:t>In designing a control chart, </a:t>
            </a:r>
            <a:r>
              <a:rPr lang="en-US" altLang="en-EG" dirty="0">
                <a:solidFill>
                  <a:srgbClr val="CC0066"/>
                </a:solidFill>
              </a:rPr>
              <a:t>both the sample size to be selected and the frequency of sampling must be specified.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Larger samples make it easier to </a:t>
            </a:r>
            <a:r>
              <a:rPr lang="en-US" altLang="en-EG" dirty="0">
                <a:solidFill>
                  <a:srgbClr val="CC0066"/>
                </a:solidFill>
              </a:rPr>
              <a:t>detect small shifts in the process.</a:t>
            </a:r>
          </a:p>
          <a:p>
            <a:pPr>
              <a:lnSpc>
                <a:spcPct val="130000"/>
              </a:lnSpc>
            </a:pPr>
            <a:r>
              <a:rPr lang="en-US" altLang="en-EG" dirty="0"/>
              <a:t>Current practice tends to favor smaller, more frequent samples.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52778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2"/>
    </mc:Choice>
    <mc:Fallback xmlns="">
      <p:transition spd="slow" advTm="6963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Assume the </a:t>
            </a:r>
            <a:r>
              <a:rPr lang="en-US" altLang="en-EG" sz="2800" dirty="0">
                <a:solidFill>
                  <a:srgbClr val="CC0066"/>
                </a:solidFill>
              </a:rPr>
              <a:t>quality characteristic</a:t>
            </a:r>
            <a:r>
              <a:rPr lang="en-US" altLang="en-EG" sz="2800" dirty="0"/>
              <a:t> of interest is normally distributed with mean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</a:t>
            </a:r>
            <a:r>
              <a:rPr lang="en-US" altLang="en-EG" sz="2800" dirty="0">
                <a:sym typeface="Symbol" pitchFamily="2" charset="2"/>
              </a:rPr>
              <a:t>, and standard deviation,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</a:t>
            </a:r>
            <a:r>
              <a:rPr lang="en-US" altLang="en-EG" sz="2800" dirty="0">
                <a:sym typeface="Symbol" pitchFamily="2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ym typeface="Symbol" pitchFamily="2" charset="2"/>
              </a:rPr>
              <a:t>If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1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2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…, </a:t>
            </a:r>
            <a:r>
              <a:rPr lang="en-US" altLang="en-EG" sz="28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n</a:t>
            </a:r>
            <a:r>
              <a:rPr lang="en-US" altLang="en-EG" sz="2800" dirty="0">
                <a:sym typeface="Symbol" pitchFamily="2" charset="2"/>
              </a:rPr>
              <a:t> is a sample of size n, then the average of this sample is </a:t>
            </a:r>
          </a:p>
          <a:p>
            <a:pPr>
              <a:lnSpc>
                <a:spcPct val="130000"/>
              </a:lnSpc>
              <a:buFont typeface="Webdings" pitchFamily="2" charset="2"/>
              <a:buNone/>
            </a:pPr>
            <a:endParaRPr lang="en-US" altLang="en-EG" sz="28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   is normally distributed with mean, </a:t>
            </a:r>
            <a:r>
              <a:rPr lang="en-US" altLang="en-EG" sz="2800" dirty="0">
                <a:sym typeface="Symbol" pitchFamily="2" charset="2"/>
              </a:rPr>
              <a:t>, and standard deviation,</a:t>
            </a:r>
            <a:r>
              <a:rPr lang="en-US" altLang="en-EG" sz="2400" dirty="0">
                <a:sym typeface="Symbol" pitchFamily="2" charset="2"/>
              </a:rPr>
              <a:t>           </a:t>
            </a:r>
            <a:endParaRPr lang="en-US" altLang="en-EG" sz="2400" dirty="0"/>
          </a:p>
          <a:p>
            <a: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4D27C566-1BBD-8BFB-9613-7525BF2F43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8892822"/>
              </p:ext>
            </p:extLst>
          </p:nvPr>
        </p:nvGraphicFramePr>
        <p:xfrm>
          <a:off x="4720683" y="3784479"/>
          <a:ext cx="255905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52900" imgH="9067800" progId="Equation.3">
                  <p:embed/>
                </p:oleObj>
              </mc:Choice>
              <mc:Fallback>
                <p:oleObj name="Equation" r:id="rId4" imgW="29552900" imgH="9067800" progId="Equation.3">
                  <p:embed/>
                  <p:pic>
                    <p:nvPicPr>
                      <p:cNvPr id="2253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14B9609-E790-A435-060A-DF682D6E2B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0683" y="3784479"/>
                        <a:ext cx="2559050" cy="78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D9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>
            <a:extLst>
              <a:ext uri="{FF2B5EF4-FFF2-40B4-BE49-F238E27FC236}">
                <a16:creationId xmlns:a16="http://schemas.microsoft.com/office/drawing/2014/main" id="{2DC32EC8-E064-69FD-7513-F70BB6114C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170322"/>
              </p:ext>
            </p:extLst>
          </p:nvPr>
        </p:nvGraphicFramePr>
        <p:xfrm>
          <a:off x="5187408" y="5090992"/>
          <a:ext cx="120650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462000" imgH="9652000" progId="Equation.3">
                  <p:embed/>
                </p:oleObj>
              </mc:Choice>
              <mc:Fallback>
                <p:oleObj name="Equation" r:id="rId6" imgW="13462000" imgH="9652000" progId="Equation.3">
                  <p:embed/>
                  <p:pic>
                    <p:nvPicPr>
                      <p:cNvPr id="22534" name="Object 6">
                        <a:extLst>
                          <a:ext uri="{FF2B5EF4-FFF2-40B4-BE49-F238E27FC236}">
                            <a16:creationId xmlns:a16="http://schemas.microsoft.com/office/drawing/2014/main" id="{FA8CF987-A248-F286-ABF2-1858206FF7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7408" y="5090992"/>
                        <a:ext cx="120650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63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936"/>
    </mc:Choice>
    <mc:Fallback xmlns="">
      <p:transition spd="slow" advTm="13993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EG" sz="2800" dirty="0"/>
              <a:t> - size of the sample (sometimes called a subgroup) chosen at a point in time</a:t>
            </a:r>
          </a:p>
          <a:p>
            <a:pPr>
              <a:lnSpc>
                <a:spcPct val="120000"/>
              </a:lnSpc>
            </a:pP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EG" sz="2800" dirty="0"/>
              <a:t> - number of samples selected (sample frequency)</a:t>
            </a:r>
          </a:p>
          <a:p>
            <a:pPr>
              <a:lnSpc>
                <a:spcPct val="120000"/>
              </a:lnSpc>
            </a:pPr>
            <a:r>
              <a:rPr lang="en-US" altLang="en-EG" sz="2800" dirty="0"/>
              <a:t>    = average of the observations in the </a:t>
            </a:r>
            <a:r>
              <a:rPr lang="en-US" altLang="en-EG" dirty="0" err="1"/>
              <a:t>i</a:t>
            </a:r>
            <a:r>
              <a:rPr lang="en-US" altLang="en-EG" sz="2800" dirty="0"/>
              <a:t> sample (where </a:t>
            </a:r>
            <a:r>
              <a:rPr lang="en-US" altLang="en-EG" sz="2800" dirty="0" err="1"/>
              <a:t>i</a:t>
            </a:r>
            <a:r>
              <a:rPr lang="en-US" altLang="en-EG" sz="2800" dirty="0"/>
              <a:t> = 1, 2, ..., m)</a:t>
            </a:r>
          </a:p>
          <a:p>
            <a:pPr>
              <a:lnSpc>
                <a:spcPct val="120000"/>
              </a:lnSpc>
            </a:pPr>
            <a:r>
              <a:rPr lang="en-US" altLang="en-EG" sz="2800" dirty="0"/>
              <a:t>    = grand average or “average of the averages” (this value is used as the center line of the control chart)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9E3D0145-C115-095F-5AAC-8542FCB8A3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8770678"/>
              </p:ext>
            </p:extLst>
          </p:nvPr>
        </p:nvGraphicFramePr>
        <p:xfrm>
          <a:off x="1098932" y="3699341"/>
          <a:ext cx="347662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797300" imgH="5270500" progId="Equation.3">
                  <p:embed/>
                </p:oleObj>
              </mc:Choice>
              <mc:Fallback>
                <p:oleObj name="Equation" r:id="rId4" imgW="3797300" imgH="5270500" progId="Equation.3">
                  <p:embed/>
                  <p:pic>
                    <p:nvPicPr>
                      <p:cNvPr id="19460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ECC6801-C15C-ABC8-FAAA-F3BA66A029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8932" y="3699341"/>
                        <a:ext cx="347662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F11CC0B0-07FD-56DD-A1B4-F01E6DDA15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8937964"/>
              </p:ext>
            </p:extLst>
          </p:nvPr>
        </p:nvGraphicFramePr>
        <p:xfrm>
          <a:off x="1126713" y="4451648"/>
          <a:ext cx="29210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213100" imgH="4394200" progId="Equation.3">
                  <p:embed/>
                </p:oleObj>
              </mc:Choice>
              <mc:Fallback>
                <p:oleObj name="Equation" r:id="rId6" imgW="3213100" imgH="4394200" progId="Equation.3">
                  <p:embed/>
                  <p:pic>
                    <p:nvPicPr>
                      <p:cNvPr id="19461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2A580B0-9118-1873-FEB7-0275DEB9679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6713" y="4451648"/>
                        <a:ext cx="292100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7336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16"/>
    </mc:Choice>
    <mc:Fallback xmlns="">
      <p:transition spd="slow" advTm="5881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Sample Size and Sampling Frequency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en-EG" sz="2800" dirty="0"/>
              <a:t>Assume the </a:t>
            </a:r>
            <a:r>
              <a:rPr lang="en-US" altLang="en-EG" sz="2800" dirty="0">
                <a:solidFill>
                  <a:srgbClr val="CC0066"/>
                </a:solidFill>
              </a:rPr>
              <a:t>quality characteristic</a:t>
            </a:r>
            <a:r>
              <a:rPr lang="en-US" altLang="en-EG" sz="2800" dirty="0"/>
              <a:t> of interest is normally distributed with mean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</a:t>
            </a:r>
            <a:r>
              <a:rPr lang="en-US" altLang="en-EG" sz="2800" dirty="0">
                <a:sym typeface="Symbol" pitchFamily="2" charset="2"/>
              </a:rPr>
              <a:t>, and standard deviation,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</a:t>
            </a:r>
            <a:r>
              <a:rPr lang="en-US" altLang="en-EG" sz="2800" dirty="0">
                <a:sym typeface="Symbol" pitchFamily="2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en-EG" sz="2800" dirty="0">
                <a:sym typeface="Symbol" pitchFamily="2" charset="2"/>
              </a:rPr>
              <a:t>If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1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x</a:t>
            </a:r>
            <a:r>
              <a:rPr lang="en-US" altLang="en-EG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2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, …, </a:t>
            </a:r>
            <a:r>
              <a:rPr lang="en-US" altLang="en-EG" sz="28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x</a:t>
            </a:r>
            <a:r>
              <a:rPr lang="en-US" altLang="en-EG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2" charset="2"/>
              </a:rPr>
              <a:t>n</a:t>
            </a:r>
            <a:r>
              <a:rPr lang="en-US" altLang="en-EG" sz="2800" dirty="0">
                <a:sym typeface="Symbol" pitchFamily="2" charset="2"/>
              </a:rPr>
              <a:t> is a sample of size n, then the average of this sample is </a:t>
            </a:r>
          </a:p>
          <a:p>
            <a:pPr>
              <a:lnSpc>
                <a:spcPct val="130000"/>
              </a:lnSpc>
              <a:buFont typeface="Webdings" pitchFamily="2" charset="2"/>
              <a:buNone/>
            </a:pPr>
            <a:endParaRPr lang="en-US" altLang="en-EG" sz="2800" dirty="0"/>
          </a:p>
          <a:p>
            <a:pPr>
              <a:lnSpc>
                <a:spcPct val="130000"/>
              </a:lnSpc>
            </a:pPr>
            <a:r>
              <a:rPr lang="en-US" altLang="en-EG" sz="2800" dirty="0"/>
              <a:t>   is normally distributed with mean, </a:t>
            </a:r>
            <a:r>
              <a:rPr lang="en-US" altLang="en-EG" sz="2800" dirty="0">
                <a:sym typeface="Symbol" pitchFamily="2" charset="2"/>
              </a:rPr>
              <a:t>, and standard deviation,</a:t>
            </a:r>
            <a:r>
              <a:rPr lang="en-US" altLang="en-EG" sz="2400" dirty="0">
                <a:sym typeface="Symbol" pitchFamily="2" charset="2"/>
              </a:rPr>
              <a:t>           </a:t>
            </a:r>
            <a:endParaRPr lang="en-US" altLang="en-EG" sz="2400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D6CA7E0B-9C38-9242-0680-AF325E5832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385466"/>
              </p:ext>
            </p:extLst>
          </p:nvPr>
        </p:nvGraphicFramePr>
        <p:xfrm>
          <a:off x="3933605" y="3695864"/>
          <a:ext cx="255905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52900" imgH="9067800" progId="Equation.3">
                  <p:embed/>
                </p:oleObj>
              </mc:Choice>
              <mc:Fallback>
                <p:oleObj name="Equation" r:id="rId4" imgW="29552900" imgH="9067800" progId="Equation.3">
                  <p:embed/>
                  <p:pic>
                    <p:nvPicPr>
                      <p:cNvPr id="2253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14B9609-E790-A435-060A-DF682D6E2B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605" y="3695864"/>
                        <a:ext cx="2559050" cy="78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D9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9B2B0AF6-54E1-383D-ED69-D0EC79FC2B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8453340"/>
              </p:ext>
            </p:extLst>
          </p:nvPr>
        </p:nvGraphicFramePr>
        <p:xfrm>
          <a:off x="1069755" y="4603308"/>
          <a:ext cx="323850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213100" imgH="3797300" progId="Equation.3">
                  <p:embed/>
                </p:oleObj>
              </mc:Choice>
              <mc:Fallback>
                <p:oleObj name="Equation" r:id="rId6" imgW="3213100" imgH="3797300" progId="Equation.3">
                  <p:embed/>
                  <p:pic>
                    <p:nvPicPr>
                      <p:cNvPr id="22533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5FC131A-D066-BAB4-4D4F-4A4C3BB981F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755" y="4603308"/>
                        <a:ext cx="323850" cy="350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364F8BA-B986-2700-04A2-3779934AB5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4843082"/>
              </p:ext>
            </p:extLst>
          </p:nvPr>
        </p:nvGraphicFramePr>
        <p:xfrm>
          <a:off x="4400330" y="4963671"/>
          <a:ext cx="120650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3462000" imgH="9652000" progId="Equation.3">
                  <p:embed/>
                </p:oleObj>
              </mc:Choice>
              <mc:Fallback>
                <p:oleObj name="Equation" r:id="rId8" imgW="13462000" imgH="9652000" progId="Equation.3">
                  <p:embed/>
                  <p:pic>
                    <p:nvPicPr>
                      <p:cNvPr id="22534" name="Object 6">
                        <a:extLst>
                          <a:ext uri="{FF2B5EF4-FFF2-40B4-BE49-F238E27FC236}">
                            <a16:creationId xmlns:a16="http://schemas.microsoft.com/office/drawing/2014/main" id="{FA8CF987-A248-F286-ABF2-1858206FF7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0330" y="4963671"/>
                        <a:ext cx="120650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90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44"/>
    </mc:Choice>
    <mc:Fallback xmlns="">
      <p:transition spd="slow" advTm="2054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Limits for the X Chart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>
                <a:solidFill>
                  <a:srgbClr val="CC0066"/>
                </a:solidFill>
              </a:rPr>
              <a:t>Process center</a:t>
            </a:r>
            <a:r>
              <a:rPr lang="en-US" altLang="en-EG" sz="2800" dirty="0"/>
              <a:t> may be monitored by plotting values of the sample average on a control chart. The center line and control limits are as follows:</a:t>
            </a:r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endParaRPr lang="en-US" altLang="en-EG" sz="2800" dirty="0"/>
          </a:p>
          <a:p>
            <a:r>
              <a:rPr lang="en-US" altLang="en-EG" sz="2800" dirty="0"/>
              <a:t>The constant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EG" sz="2800" baseline="-25000" dirty="0"/>
              <a:t>2</a:t>
            </a:r>
            <a:r>
              <a:rPr lang="en-US" altLang="en-EG" sz="2800" dirty="0"/>
              <a:t> is tabulated for various sample sizes.</a:t>
            </a:r>
            <a:endParaRPr lang="en-US" altLang="en-EG" sz="2800" baseline="-25000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CB12D996-4B69-2EAD-7F75-852335355B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7108884"/>
              </p:ext>
            </p:extLst>
          </p:nvPr>
        </p:nvGraphicFramePr>
        <p:xfrm>
          <a:off x="2109888" y="3366458"/>
          <a:ext cx="2844800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766000" imgH="16675100" progId="Equation.3">
                  <p:embed/>
                </p:oleObj>
              </mc:Choice>
              <mc:Fallback>
                <p:oleObj name="Equation" r:id="rId4" imgW="32766000" imgH="16675100" progId="Equation.3">
                  <p:embed/>
                  <p:pic>
                    <p:nvPicPr>
                      <p:cNvPr id="24580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511644A1-1A29-E812-141F-A065B109AA4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9888" y="3366458"/>
                        <a:ext cx="2844800" cy="144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>
            <a:hlinkClick r:id="" action="ppaction://ole?verb=0"/>
            <a:extLst>
              <a:ext uri="{FF2B5EF4-FFF2-40B4-BE49-F238E27FC236}">
                <a16:creationId xmlns:a16="http://schemas.microsoft.com/office/drawing/2014/main" id="{A994499B-4341-4891-F3C2-FFDFE07174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3329336"/>
              </p:ext>
            </p:extLst>
          </p:nvPr>
        </p:nvGraphicFramePr>
        <p:xfrm>
          <a:off x="7263179" y="3402970"/>
          <a:ext cx="124301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338300" imgH="15798800" progId="Equation.3">
                  <p:embed/>
                </p:oleObj>
              </mc:Choice>
              <mc:Fallback>
                <p:oleObj name="Equation" r:id="rId6" imgW="14338300" imgH="15798800" progId="Equation.3">
                  <p:embed/>
                  <p:pic>
                    <p:nvPicPr>
                      <p:cNvPr id="24582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B7B39868-1E67-654D-7DD1-FA0AD6F105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3179" y="3402970"/>
                        <a:ext cx="1243013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459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32"/>
    </mc:Choice>
    <mc:Fallback xmlns="">
      <p:transition spd="slow" advTm="27123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Control Limits for the R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EG" dirty="0">
                <a:solidFill>
                  <a:srgbClr val="CC0066"/>
                </a:solidFill>
              </a:rPr>
              <a:t>Process variability</a:t>
            </a:r>
            <a:r>
              <a:rPr lang="en-US" altLang="en-EG" sz="2800" dirty="0"/>
              <a:t> may be monitored by plotting values of the sample average on a control chart. The center line and control limits are as follows:</a:t>
            </a:r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endParaRPr lang="en-US" altLang="en-EG" sz="2800" dirty="0"/>
          </a:p>
          <a:p>
            <a:pPr>
              <a:lnSpc>
                <a:spcPct val="90000"/>
              </a:lnSpc>
            </a:pPr>
            <a:r>
              <a:rPr lang="en-US" altLang="en-EG" sz="2800" dirty="0"/>
              <a:t>The constant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sz="2800" baseline="-25000" dirty="0"/>
              <a:t>4</a:t>
            </a:r>
            <a:r>
              <a:rPr lang="en-US" altLang="en-EG" sz="2800" dirty="0"/>
              <a:t> and </a:t>
            </a:r>
            <a:r>
              <a:rPr lang="en-US" altLang="en-EG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sz="2800" baseline="-25000" dirty="0"/>
              <a:t>3</a:t>
            </a:r>
            <a:r>
              <a:rPr lang="en-US" altLang="en-EG" sz="2800" dirty="0"/>
              <a:t> is tabulated for various sample sizes.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909F04F-416A-531A-C073-78E77BE0C11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1538083"/>
              </p:ext>
            </p:extLst>
          </p:nvPr>
        </p:nvGraphicFramePr>
        <p:xfrm>
          <a:off x="2302078" y="3366458"/>
          <a:ext cx="2406650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7800300" imgH="16675100" progId="Equation.3">
                  <p:embed/>
                </p:oleObj>
              </mc:Choice>
              <mc:Fallback>
                <p:oleObj name="Equation" r:id="rId4" imgW="27800300" imgH="16675100" progId="Equation.3">
                  <p:embed/>
                  <p:pic>
                    <p:nvPicPr>
                      <p:cNvPr id="2560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3C35F68-16D1-78E6-44F4-DF94C8E67CE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2078" y="3366458"/>
                        <a:ext cx="2406650" cy="144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>
            <a:hlinkClick r:id="" action="ppaction://ole?verb=0"/>
            <a:extLst>
              <a:ext uri="{FF2B5EF4-FFF2-40B4-BE49-F238E27FC236}">
                <a16:creationId xmlns:a16="http://schemas.microsoft.com/office/drawing/2014/main" id="{15795378-5FBA-E936-1912-48A660CD2A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5698910"/>
              </p:ext>
            </p:extLst>
          </p:nvPr>
        </p:nvGraphicFramePr>
        <p:xfrm>
          <a:off x="6688238" y="3315494"/>
          <a:ext cx="1343025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506700" imgH="15798800" progId="Equation.3">
                  <p:embed/>
                </p:oleObj>
              </mc:Choice>
              <mc:Fallback>
                <p:oleObj name="Equation" r:id="rId6" imgW="15506700" imgH="15798800" progId="Equation.3">
                  <p:embed/>
                  <p:pic>
                    <p:nvPicPr>
                      <p:cNvPr id="25605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5A90456-1824-A996-C542-C55515D84FA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8238" y="3315494"/>
                        <a:ext cx="1343025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087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04"/>
    </mc:Choice>
    <mc:Fallback xmlns="">
      <p:transition spd="slow" advTm="12790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Procedure for Construction of X and R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Select the </a:t>
            </a:r>
            <a:r>
              <a:rPr lang="en-US" altLang="en-EG" dirty="0">
                <a:solidFill>
                  <a:srgbClr val="CC0066"/>
                </a:solidFill>
              </a:rPr>
              <a:t>quality characteristic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Choose the </a:t>
            </a:r>
            <a:r>
              <a:rPr lang="en-US" altLang="en-EG" dirty="0">
                <a:solidFill>
                  <a:srgbClr val="CC0066"/>
                </a:solidFill>
              </a:rPr>
              <a:t>rational subgroup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Collect the </a:t>
            </a:r>
            <a:r>
              <a:rPr lang="en-US" altLang="en-EG" dirty="0">
                <a:solidFill>
                  <a:srgbClr val="CC0066"/>
                </a:solidFill>
              </a:rPr>
              <a:t>data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Determine the </a:t>
            </a:r>
            <a:r>
              <a:rPr lang="en-US" altLang="en-EG" dirty="0">
                <a:solidFill>
                  <a:srgbClr val="CC0066"/>
                </a:solidFill>
              </a:rPr>
              <a:t>trial control limits</a:t>
            </a:r>
            <a:r>
              <a:rPr lang="en-US" altLang="en-EG" dirty="0"/>
              <a:t>.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Establish the </a:t>
            </a:r>
            <a:r>
              <a:rPr lang="en-US" altLang="en-EG" dirty="0">
                <a:solidFill>
                  <a:srgbClr val="CC0066"/>
                </a:solidFill>
              </a:rPr>
              <a:t>revised control limits</a:t>
            </a:r>
          </a:p>
          <a:p>
            <a:pPr marL="533400" indent="-533400">
              <a:buSzTx/>
              <a:buFont typeface="Webdings" pitchFamily="2" charset="2"/>
              <a:buAutoNum type="arabicPeriod"/>
            </a:pPr>
            <a:r>
              <a:rPr lang="en-US" altLang="en-EG" dirty="0"/>
              <a:t>Achieve the </a:t>
            </a:r>
            <a:r>
              <a:rPr lang="en-US" altLang="en-EG" dirty="0">
                <a:solidFill>
                  <a:srgbClr val="CC0066"/>
                </a:solidFill>
              </a:rPr>
              <a:t>objective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08DABE7E-0767-6CA6-348B-E245EF456D44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14914" y="3726442"/>
            <a:ext cx="2289175" cy="16541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16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04"/>
    </mc:Choice>
    <mc:Fallback xmlns="">
      <p:transition spd="slow" advTm="15590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dirty="0"/>
              <a:t>Procedure for Construction of X and R Control Chart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570" y="3196907"/>
            <a:ext cx="5058137" cy="19729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/>
              <a:t> chart monitors the </a:t>
            </a:r>
            <a:r>
              <a:rPr lang="en-US" altLang="en-EG" i="1" dirty="0">
                <a:solidFill>
                  <a:srgbClr val="CC0099"/>
                </a:solidFill>
              </a:rPr>
              <a:t>between</a:t>
            </a:r>
            <a:r>
              <a:rPr lang="en-US" altLang="en-EG" dirty="0"/>
              <a:t> samples variability.</a:t>
            </a:r>
          </a:p>
          <a:p>
            <a:pPr marL="0" indent="0" algn="ctr">
              <a:buNone/>
            </a:pP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 monitors the </a:t>
            </a:r>
            <a:r>
              <a:rPr lang="en-US" altLang="en-EG" i="1" dirty="0">
                <a:solidFill>
                  <a:srgbClr val="CC0099"/>
                </a:solidFill>
              </a:rPr>
              <a:t>within</a:t>
            </a:r>
            <a:r>
              <a:rPr lang="en-US" altLang="en-EG" dirty="0"/>
              <a:t> sample variability.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2A4E0FDB-1F96-BCB9-3D1A-656D1BA4E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9" t="3160" r="7011" b="9930"/>
          <a:stretch>
            <a:fillRect/>
          </a:stretch>
        </p:blipFill>
        <p:spPr>
          <a:xfrm>
            <a:off x="6096000" y="2822695"/>
            <a:ext cx="5257800" cy="366875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43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88"/>
    </mc:Choice>
    <mc:Fallback xmlns="">
      <p:transition spd="slow" advTm="14028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 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en-EG" dirty="0"/>
              <a:t>Piston rings for an automotive engine are produced by a forging process. We wish to establish statistical control of the inside diameter of the rings manufactured by this process using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/>
              <a:t> and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charts. Twenty five samples, each of size 5, have been taken when we think the process is in control.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The inside diameter measurement data from these sample are shown in the next table.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0980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88"/>
    </mc:Choice>
    <mc:Fallback xmlns="">
      <p:transition spd="slow" advTm="5388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18D1B7F5-DD9E-028D-5CC0-843FC3BFB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387612"/>
              </p:ext>
            </p:extLst>
          </p:nvPr>
        </p:nvGraphicFramePr>
        <p:xfrm>
          <a:off x="2302078" y="1880568"/>
          <a:ext cx="6470650" cy="4532073"/>
        </p:xfrm>
        <a:graphic>
          <a:graphicData uri="http://schemas.openxmlformats.org/drawingml/2006/table">
            <a:tbl>
              <a:tblPr/>
              <a:tblGrid>
                <a:gridCol w="812800">
                  <a:extLst>
                    <a:ext uri="{9D8B030D-6E8A-4147-A177-3AD203B41FA5}">
                      <a16:colId xmlns:a16="http://schemas.microsoft.com/office/drawing/2014/main" val="973231589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38166783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46685585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0653790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1155863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943289516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411084305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3489984938"/>
                    </a:ext>
                  </a:extLst>
                </a:gridCol>
              </a:tblGrid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Sample Number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gridSpan="5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en-US" altLang="en-EG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kumimoji="0" lang="en-US" altLang="en-EG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21912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74.030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66819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8807212"/>
                  </a:ext>
                </a:extLst>
              </a:tr>
              <a:tr h="288925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74.024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74.021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740962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1017118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63498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514212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74.006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3238054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5395581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74.009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0.014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4853986"/>
                  </a:ext>
                </a:extLst>
              </a:tr>
              <a:tr h="288925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9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22731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74.010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74.005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0.022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4656126"/>
                  </a:ext>
                </a:extLst>
              </a:tr>
              <a:tr h="290513"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73.982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73.984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74.017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74.013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73.998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0.035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8668091"/>
                  </a:ext>
                </a:extLst>
              </a:tr>
              <a:tr h="290513">
                <a:tc gridSpan="6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Sum</a:t>
                      </a: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1850.028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0.581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F8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734442"/>
                  </a:ext>
                </a:extLst>
              </a:tr>
              <a:tr h="290513">
                <a:tc gridSpan="6"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endParaRPr kumimoji="0" lang="en-US" altLang="en-EG" sz="1200" b="1" i="0" u="none" strike="noStrike" cap="none" normalizeH="0" baseline="0">
                        <a:ln>
                          <a:noFill/>
                        </a:ln>
                        <a:solidFill>
                          <a:srgbClr val="4D4D4D"/>
                        </a:solidFill>
                        <a:effectLst/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730" marR="89730" marT="44865" marB="4486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en-US" altLang="en-EG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= 74.001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DF74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just">
                        <a:spcBef>
                          <a:spcPct val="20000"/>
                        </a:spcBef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defRPr sz="24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1pPr>
                      <a:lvl2pPr algn="just">
                        <a:spcBef>
                          <a:spcPct val="20000"/>
                        </a:spcBef>
                        <a:buClr>
                          <a:srgbClr val="FF3D9E"/>
                        </a:buClr>
                        <a:buSzPct val="70000"/>
                        <a:buFont typeface="Wingdings 2" pitchFamily="2" charset="2"/>
                        <a:defRPr sz="2200" b="1">
                          <a:solidFill>
                            <a:srgbClr val="336699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2pPr>
                      <a:lvl3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3pPr>
                      <a:lvl4pPr algn="just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4pPr>
                      <a:lvl5pPr algn="just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5pPr>
                      <a:lvl6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6pPr>
                      <a:lvl7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7pPr>
                      <a:lvl8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8pPr>
                      <a:lvl9pPr algn="just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b="1">
                          <a:solidFill>
                            <a:srgbClr val="4D4D4D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Pct val="70000"/>
                        <a:buFont typeface="Webdings" pitchFamily="2" charset="2"/>
                        <a:buNone/>
                        <a:tabLst/>
                      </a:pPr>
                      <a:r>
                        <a:rPr kumimoji="0" lang="en-US" altLang="en-EG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kumimoji="0" lang="en-US" altLang="en-EG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D4D4D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= 0.023</a:t>
                      </a:r>
                    </a:p>
                  </a:txBody>
                  <a:tcPr marL="89730" marR="89730" marT="44865" marB="4486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DF74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152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3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68"/>
    </mc:Choice>
    <mc:Fallback xmlns="">
      <p:transition spd="slow" advTm="4876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Using the data from the previous table, we find that the center line for the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/>
              <a:t> chart is</a:t>
            </a:r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/>
              <a:t>For samples of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EG" dirty="0"/>
              <a:t>= 5, and using the table we have 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baseline="-25000" dirty="0"/>
              <a:t>3</a:t>
            </a:r>
            <a:r>
              <a:rPr lang="en-US" altLang="en-EG" dirty="0"/>
              <a:t> = 0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EG" baseline="-25000" dirty="0"/>
              <a:t>4 </a:t>
            </a:r>
            <a:r>
              <a:rPr lang="en-US" altLang="en-EG" dirty="0"/>
              <a:t>= 2.115</a:t>
            </a:r>
            <a:endParaRPr lang="ar-SA" altLang="en-EG" dirty="0"/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A2DB4C74-4928-1DE4-E370-AE627F780F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2261940"/>
              </p:ext>
            </p:extLst>
          </p:nvPr>
        </p:nvGraphicFramePr>
        <p:xfrm>
          <a:off x="3554874" y="2629694"/>
          <a:ext cx="39131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5059600" imgH="15798800" progId="Equation.3">
                  <p:embed/>
                </p:oleObj>
              </mc:Choice>
              <mc:Fallback>
                <p:oleObj name="Equation" r:id="rId4" imgW="45059600" imgH="15798800" progId="Equation.3">
                  <p:embed/>
                  <p:pic>
                    <p:nvPicPr>
                      <p:cNvPr id="31748" name="Object 4">
                        <a:extLst>
                          <a:ext uri="{FF2B5EF4-FFF2-40B4-BE49-F238E27FC236}">
                            <a16:creationId xmlns:a16="http://schemas.microsoft.com/office/drawing/2014/main" id="{26C06AAD-386C-9171-8B11-12DC3E2197F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4874" y="2629694"/>
                        <a:ext cx="391318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251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056"/>
    </mc:Choice>
    <mc:Fallback xmlns="">
      <p:transition spd="slow" advTm="6105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EG" dirty="0"/>
              <a:t>The </a:t>
            </a:r>
            <a:r>
              <a:rPr lang="en-US" altLang="en-EG" dirty="0">
                <a:solidFill>
                  <a:srgbClr val="CC0066"/>
                </a:solidFill>
              </a:rPr>
              <a:t>trial control limits</a:t>
            </a:r>
            <a:r>
              <a:rPr lang="en-US" altLang="en-EG" dirty="0"/>
              <a:t> for the </a:t>
            </a:r>
            <a:r>
              <a:rPr lang="en-US" altLang="en-EG" i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>
                <a:solidFill>
                  <a:srgbClr val="CC0066"/>
                </a:solidFill>
              </a:rPr>
              <a:t> chart</a:t>
            </a:r>
            <a:r>
              <a:rPr lang="en-US" altLang="en-EG" dirty="0"/>
              <a:t> are</a:t>
            </a:r>
          </a:p>
          <a:p>
            <a:pPr marL="0" indent="0">
              <a:buNone/>
            </a:pPr>
            <a:endParaRPr lang="en-EG" dirty="0"/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1A058D9C-7532-859B-D7C7-9DC21298C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64625" y="3583450"/>
            <a:ext cx="1836737" cy="187801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7196A8B-8394-7969-ABD4-AE99B1F1B7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3399959"/>
              </p:ext>
            </p:extLst>
          </p:nvPr>
        </p:nvGraphicFramePr>
        <p:xfrm>
          <a:off x="2485572" y="2854647"/>
          <a:ext cx="3201987" cy="286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5991800" imgH="32181800" progId="Equation.3">
                  <p:embed/>
                </p:oleObj>
              </mc:Choice>
              <mc:Fallback>
                <p:oleObj name="Equation" r:id="rId5" imgW="35991800" imgH="32181800" progId="Equation.3">
                  <p:embed/>
                  <p:pic>
                    <p:nvPicPr>
                      <p:cNvPr id="32772" name="Object 4">
                        <a:extLst>
                          <a:ext uri="{FF2B5EF4-FFF2-40B4-BE49-F238E27FC236}">
                            <a16:creationId xmlns:a16="http://schemas.microsoft.com/office/drawing/2014/main" id="{E46E5BB8-EBB0-69AD-4A26-7832D62E0E9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5572" y="2854647"/>
                        <a:ext cx="3201987" cy="286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731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34"/>
    </mc:Choice>
    <mc:Fallback xmlns="">
      <p:transition spd="slow" advTm="5493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A7E017B5-E00A-9810-A035-C7A2D554C2B0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2703653" cy="4351338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When the 25 sample ranges are plotted on the chart, there is no indication of an out-of-control condition.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EG" sz="2000" b="1" dirty="0">
              <a:latin typeface="Century Gothic" panose="020B0502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Since the R chart indicates that process variability is in control, we may construct the </a:t>
            </a:r>
            <a:r>
              <a:rPr lang="en-US" altLang="en-EG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sz="2000" b="1" i="1" dirty="0">
                <a:latin typeface="Century Gothic" panose="020B0502020202020204" pitchFamily="34" charset="0"/>
              </a:rPr>
              <a:t> </a:t>
            </a:r>
            <a:r>
              <a:rPr lang="en-US" altLang="en-EG" sz="2000" b="1" dirty="0">
                <a:latin typeface="Century Gothic" panose="020B0502020202020204" pitchFamily="34" charset="0"/>
              </a:rPr>
              <a:t>chart.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A74C279-74AD-C9A7-B49A-5F5CC81D0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503" y="1825624"/>
            <a:ext cx="8089799" cy="435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97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92"/>
    </mc:Choice>
    <mc:Fallback xmlns="">
      <p:transition spd="slow" advTm="5619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EG" dirty="0"/>
              <a:t>The center line is</a:t>
            </a:r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endParaRPr lang="en-US" altLang="en-EG" dirty="0"/>
          </a:p>
          <a:p>
            <a:r>
              <a:rPr lang="en-US" altLang="en-EG" dirty="0"/>
              <a:t>To find the control limits, for sample of size </a:t>
            </a:r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EG" dirty="0"/>
              <a:t> = 5 and using the table </a:t>
            </a:r>
          </a:p>
          <a:p>
            <a:pPr lvl="1"/>
            <a:r>
              <a:rPr lang="en-US" altLang="en-E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EG" baseline="-25000" dirty="0"/>
              <a:t>2</a:t>
            </a:r>
            <a:r>
              <a:rPr lang="en-US" altLang="en-EG" dirty="0"/>
              <a:t> = 0.577</a:t>
            </a: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84EF9EA2-77AC-CEC8-A363-E980D65D11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3655356"/>
              </p:ext>
            </p:extLst>
          </p:nvPr>
        </p:nvGraphicFramePr>
        <p:xfrm>
          <a:off x="3651632" y="2629694"/>
          <a:ext cx="43053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9441100" imgH="15798800" progId="Equation.3">
                  <p:embed/>
                </p:oleObj>
              </mc:Choice>
              <mc:Fallback>
                <p:oleObj name="Equation" r:id="rId4" imgW="49441100" imgH="15798800" progId="Equation.3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BAFD2935-6FE4-892F-B003-9E2F5A5097B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632" y="2629694"/>
                        <a:ext cx="43053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88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08"/>
    </mc:Choice>
    <mc:Fallback xmlns="">
      <p:transition spd="slow" advTm="4380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EG" dirty="0"/>
              <a:t>Therefore, the </a:t>
            </a:r>
            <a:r>
              <a:rPr lang="en-US" altLang="en-EG" dirty="0">
                <a:solidFill>
                  <a:srgbClr val="CC0066"/>
                </a:solidFill>
              </a:rPr>
              <a:t>trial</a:t>
            </a:r>
            <a:r>
              <a:rPr lang="en-US" altLang="en-EG" dirty="0"/>
              <a:t> </a:t>
            </a:r>
            <a:r>
              <a:rPr lang="en-US" altLang="en-EG" dirty="0">
                <a:solidFill>
                  <a:srgbClr val="CC0066"/>
                </a:solidFill>
              </a:rPr>
              <a:t>control limits</a:t>
            </a:r>
            <a:r>
              <a:rPr lang="en-US" altLang="en-EG" dirty="0"/>
              <a:t> for the </a:t>
            </a:r>
            <a:r>
              <a:rPr lang="en-US" altLang="en-EG" i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dirty="0">
                <a:solidFill>
                  <a:srgbClr val="CC0066"/>
                </a:solidFill>
              </a:rPr>
              <a:t> chart</a:t>
            </a:r>
            <a:r>
              <a:rPr lang="en-US" altLang="en-EG" dirty="0"/>
              <a:t> are</a:t>
            </a:r>
          </a:p>
          <a:p>
            <a:pPr marL="0" indent="0">
              <a:buNone/>
            </a:pPr>
            <a:endParaRPr lang="en-EG" dirty="0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28BC6749-17AF-6082-9331-8C338AAF2A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8307279"/>
              </p:ext>
            </p:extLst>
          </p:nvPr>
        </p:nvGraphicFramePr>
        <p:xfrm>
          <a:off x="3331097" y="2666390"/>
          <a:ext cx="4214813" cy="274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8564800" imgH="31597600" progId="Equation.3">
                  <p:embed/>
                </p:oleObj>
              </mc:Choice>
              <mc:Fallback>
                <p:oleObj name="Equation" r:id="rId4" imgW="48564800" imgH="31597600" progId="Equation.3">
                  <p:embed/>
                  <p:pic>
                    <p:nvPicPr>
                      <p:cNvPr id="36868" name="Object 4">
                        <a:extLst>
                          <a:ext uri="{FF2B5EF4-FFF2-40B4-BE49-F238E27FC236}">
                            <a16:creationId xmlns:a16="http://schemas.microsoft.com/office/drawing/2014/main" id="{D645029F-EE34-7A9C-18BB-AA1DEE94942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1097" y="2666390"/>
                        <a:ext cx="4214813" cy="274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779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92"/>
    </mc:Choice>
    <mc:Fallback xmlns="">
      <p:transition spd="slow" advTm="56992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1BEF53FF-FA46-10E9-BC10-8BB0D14E0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8757" y="2483178"/>
            <a:ext cx="3005138" cy="2222500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When preliminary sample averages plotted on the chart, no indication of an out-of-control condition is observed.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7B9CB0-8385-1C24-C70C-848C73446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870" y="2000578"/>
            <a:ext cx="54864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04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36"/>
    </mc:Choice>
    <mc:Fallback xmlns="">
      <p:transition spd="slow" advTm="27936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42FE96-21A0-E573-F3F5-D6D9E386A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en-EG" dirty="0">
                <a:solidFill>
                  <a:schemeClr val="tx1"/>
                </a:solidFill>
              </a:rPr>
              <a:t>Since both the </a:t>
            </a:r>
            <a:r>
              <a:rPr lang="en-US" altLang="en-EG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EG" i="1" dirty="0">
                <a:solidFill>
                  <a:schemeClr val="tx1"/>
                </a:solidFill>
              </a:rPr>
              <a:t> </a:t>
            </a:r>
            <a:r>
              <a:rPr lang="en-US" altLang="en-EG" dirty="0">
                <a:solidFill>
                  <a:schemeClr val="tx1"/>
                </a:solidFill>
              </a:rPr>
              <a:t>and</a:t>
            </a:r>
            <a:r>
              <a:rPr lang="en-US" altLang="en-EG" i="1" dirty="0">
                <a:solidFill>
                  <a:schemeClr val="tx1"/>
                </a:solidFill>
              </a:rPr>
              <a:t> </a:t>
            </a:r>
            <a:r>
              <a:rPr lang="en-US" altLang="en-EG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EG" dirty="0">
                <a:solidFill>
                  <a:schemeClr val="tx1"/>
                </a:solidFill>
              </a:rPr>
              <a:t> exhibit control, we would conclude that the process is in control at the stated level.</a:t>
            </a:r>
          </a:p>
          <a:p>
            <a:pPr>
              <a:lnSpc>
                <a:spcPct val="120000"/>
              </a:lnSpc>
            </a:pPr>
            <a:r>
              <a:rPr lang="en-US" altLang="en-EG" dirty="0">
                <a:solidFill>
                  <a:schemeClr val="tx1"/>
                </a:solidFill>
              </a:rPr>
              <a:t>Adopt the trial control limits for use in on-line statistical process control.</a:t>
            </a:r>
          </a:p>
          <a:p>
            <a:pPr marL="0" indent="0">
              <a:buNone/>
            </a:pP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053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56"/>
    </mc:Choice>
    <mc:Fallback xmlns="">
      <p:transition spd="slow" advTm="46656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91A0D4-BC67-2864-4E53-4116E1E8F78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318C2A-D040-941F-9361-C28F4C6D7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28F49A5C-ED74-9914-629A-8E12169AB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501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EG" sz="3600" b="1" dirty="0"/>
              <a:t>Example</a:t>
            </a:r>
            <a:endParaRPr lang="en-EG" sz="3600" dirty="0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C672CE4F-A81A-A552-6240-E63BF4200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135" y="1811683"/>
            <a:ext cx="2439988" cy="4051300"/>
          </a:xfrm>
          <a:prstGeom prst="rect">
            <a:avLst/>
          </a:prstGeom>
          <a:solidFill>
            <a:srgbClr val="CC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D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730" tIns="44865" rIns="89730" bIns="44865"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In practice, it is common to use computer software packages in control chart construction.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EG" sz="2000" b="1" dirty="0">
              <a:latin typeface="Century Gothic" panose="020B0502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EG" sz="2000" b="1" dirty="0">
                <a:latin typeface="Century Gothic" panose="020B0502020202020204" pitchFamily="34" charset="0"/>
              </a:rPr>
              <a:t>Minitab software will produce both chart at once.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9EDB05-B97C-3860-40A3-8A5E18AFF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885" y="1751358"/>
            <a:ext cx="6307138" cy="420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311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00"/>
    </mc:Choice>
    <mc:Fallback xmlns="">
      <p:transition spd="slow" advTm="6320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64"/>
    </mc:Choice>
    <mc:Fallback xmlns="">
      <p:transition spd="slow" advTm="7286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78759572-2DF1-42F7-9238-D731C93A12CC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12042</TotalTime>
  <Words>2043</Words>
  <Application>Microsoft Macintosh PowerPoint</Application>
  <PresentationFormat>Widescreen</PresentationFormat>
  <Paragraphs>395</Paragraphs>
  <Slides>50</Slides>
  <Notes>48</Notes>
  <HiddenSlides>0</HiddenSlides>
  <MMClips>2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64" baseType="lpstr">
      <vt:lpstr>Alexandria</vt:lpstr>
      <vt:lpstr>Arial</vt:lpstr>
      <vt:lpstr>Calibri</vt:lpstr>
      <vt:lpstr>Calibri Light</vt:lpstr>
      <vt:lpstr>Century Gothic</vt:lpstr>
      <vt:lpstr>Roboto Light</vt:lpstr>
      <vt:lpstr>Symbol</vt:lpstr>
      <vt:lpstr>Times New Roman</vt:lpstr>
      <vt:lpstr>Webdings</vt:lpstr>
      <vt:lpstr>Wingdings 2</vt:lpstr>
      <vt:lpstr>Office Theme</vt:lpstr>
      <vt:lpstr>Bitmap Image</vt:lpstr>
      <vt:lpstr>Mtb Graph</vt:lpstr>
      <vt:lpstr>Equation</vt:lpstr>
      <vt:lpstr>PowerPoint Presentation</vt:lpstr>
      <vt:lpstr>PowerPoint Presentation</vt:lpstr>
      <vt:lpstr>PowerPoint Presentation</vt:lpstr>
      <vt:lpstr>PowerPoint Presentation</vt:lpstr>
      <vt:lpstr>Introduction</vt:lpstr>
      <vt:lpstr>Introduction</vt:lpstr>
      <vt:lpstr>Types of quality chracteristics</vt:lpstr>
      <vt:lpstr>Quality Engineering</vt:lpstr>
      <vt:lpstr>Quality Engineering Terminology</vt:lpstr>
      <vt:lpstr>Quality Engineering Terminology</vt:lpstr>
      <vt:lpstr>A Brief History of Quality Control and Improvement</vt:lpstr>
      <vt:lpstr>A Brief History of Quality Control and Improvement</vt:lpstr>
      <vt:lpstr>A Brief History of Quality Control and Improvement</vt:lpstr>
      <vt:lpstr>Statistical Methods for Quality Control and Improvement</vt:lpstr>
      <vt:lpstr>Statistical Process Control (SPC)</vt:lpstr>
      <vt:lpstr>Acceptance Sampling</vt:lpstr>
      <vt:lpstr>Design of Experiments</vt:lpstr>
      <vt:lpstr>Other Aspects of Quality Control and Improvement</vt:lpstr>
      <vt:lpstr>Statistical process control</vt:lpstr>
      <vt:lpstr>Statistical process control</vt:lpstr>
      <vt:lpstr>Statistical process control</vt:lpstr>
      <vt:lpstr>Principle of the Control Chart</vt:lpstr>
      <vt:lpstr>Elements of A Control Chart</vt:lpstr>
      <vt:lpstr>Control Situations</vt:lpstr>
      <vt:lpstr>Process Improvement Using the Control Chart</vt:lpstr>
      <vt:lpstr>Benefits of control charts </vt:lpstr>
      <vt:lpstr>Design of a Control Chart</vt:lpstr>
      <vt:lpstr>Design of a Control Chart</vt:lpstr>
      <vt:lpstr>Three-Sigma Limits </vt:lpstr>
      <vt:lpstr>Three-Sigma Limits </vt:lpstr>
      <vt:lpstr>Warning Limits on Control Chart </vt:lpstr>
      <vt:lpstr>Sample Size and Sampling Frequency</vt:lpstr>
      <vt:lpstr>Sample Size and Sampling Frequency</vt:lpstr>
      <vt:lpstr>Sample Size and Sampling Frequency</vt:lpstr>
      <vt:lpstr>Sample Size and Sampling Frequency</vt:lpstr>
      <vt:lpstr>Control Limits for the X Chart </vt:lpstr>
      <vt:lpstr>Control Limits for the R Chart</vt:lpstr>
      <vt:lpstr>Procedure for Construction of X and R Control Chart</vt:lpstr>
      <vt:lpstr>Procedure for Construction of X and R Control Chart</vt:lpstr>
      <vt:lpstr>Example </vt:lpstr>
      <vt:lpstr>Example</vt:lpstr>
      <vt:lpstr>Example</vt:lpstr>
      <vt:lpstr>Example</vt:lpstr>
      <vt:lpstr>Example</vt:lpstr>
      <vt:lpstr>Example</vt:lpstr>
      <vt:lpstr>Example</vt:lpstr>
      <vt:lpstr>Example</vt:lpstr>
      <vt:lpstr>Example</vt:lpstr>
      <vt:lpstr>Example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47</cp:revision>
  <dcterms:created xsi:type="dcterms:W3CDTF">2023-04-29T09:08:00Z</dcterms:created>
  <dcterms:modified xsi:type="dcterms:W3CDTF">2026-02-23T23:30:14Z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