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notesSlides/notesSlide2.xml" ContentType="application/vnd.openxmlformats-officedocument.presentationml.notesSlide+xml"/>
  <Override PartName="/ppt/tags/tag3.xml" ContentType="application/vnd.openxmlformats-officedocument.presentationml.tags+xml"/>
  <Override PartName="/ppt/notesSlides/notesSlide3.xml" ContentType="application/vnd.openxmlformats-officedocument.presentationml.notesSlide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notesSlides/notesSlide4.xml" ContentType="application/vnd.openxmlformats-officedocument.presentationml.notesSlide+xml"/>
  <Override PartName="/ppt/tags/tag9.xml" ContentType="application/vnd.openxmlformats-officedocument.presentationml.tags+xml"/>
  <Override PartName="/ppt/notesSlides/notesSlide5.xml" ContentType="application/vnd.openxmlformats-officedocument.presentationml.notesSlide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notesSlides/notesSlide6.xml" ContentType="application/vnd.openxmlformats-officedocument.presentationml.notesSlide+xml"/>
  <Override PartName="/ppt/tags/tag12.xml" ContentType="application/vnd.openxmlformats-officedocument.presentationml.tags+xml"/>
  <Override PartName="/ppt/notesSlides/notesSlide7.xml" ContentType="application/vnd.openxmlformats-officedocument.presentationml.notesSlide+xml"/>
  <Override PartName="/ppt/tags/tag13.xml" ContentType="application/vnd.openxmlformats-officedocument.presentationml.tags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tags/tag14.xml" ContentType="application/vnd.openxmlformats-officedocument.presentationml.tags+xml"/>
  <Override PartName="/ppt/notesSlides/notesSlide10.xml" ContentType="application/vnd.openxmlformats-officedocument.presentationml.notesSlide+xml"/>
  <Override PartName="/ppt/tags/tag15.xml" ContentType="application/vnd.openxmlformats-officedocument.presentationml.tags+xml"/>
  <Override PartName="/ppt/notesSlides/notesSlide11.xml" ContentType="application/vnd.openxmlformats-officedocument.presentationml.notesSlide+xml"/>
  <Override PartName="/ppt/tags/tag16.xml" ContentType="application/vnd.openxmlformats-officedocument.presentationml.tags+xml"/>
  <Override PartName="/ppt/notesSlides/notesSlide12.xml" ContentType="application/vnd.openxmlformats-officedocument.presentationml.notesSlide+xml"/>
  <Override PartName="/ppt/tags/tag17.xml" ContentType="application/vnd.openxmlformats-officedocument.presentationml.tags+xml"/>
  <Override PartName="/ppt/notesSlides/notesSlide13.xml" ContentType="application/vnd.openxmlformats-officedocument.presentationml.notesSlide+xml"/>
  <Override PartName="/ppt/tags/tag18.xml" ContentType="application/vnd.openxmlformats-officedocument.presentationml.tags+xml"/>
  <Override PartName="/ppt/notesSlides/notesSlide14.xml" ContentType="application/vnd.openxmlformats-officedocument.presentationml.notesSlide+xml"/>
  <Override PartName="/ppt/tags/tag19.xml" ContentType="application/vnd.openxmlformats-officedocument.presentationml.tags+xml"/>
  <Override PartName="/ppt/notesSlides/notesSlide15.xml" ContentType="application/vnd.openxmlformats-officedocument.presentationml.notesSlide+xml"/>
  <Override PartName="/ppt/tags/tag20.xml" ContentType="application/vnd.openxmlformats-officedocument.presentationml.tags+xml"/>
  <Override PartName="/ppt/notesSlides/notesSlide16.xml" ContentType="application/vnd.openxmlformats-officedocument.presentationml.notesSlide+xml"/>
  <Override PartName="/ppt/tags/tag21.xml" ContentType="application/vnd.openxmlformats-officedocument.presentationml.tags+xml"/>
  <Override PartName="/ppt/notesSlides/notesSlide17.xml" ContentType="application/vnd.openxmlformats-officedocument.presentationml.notesSlide+xml"/>
  <Override PartName="/ppt/tags/tag22.xml" ContentType="application/vnd.openxmlformats-officedocument.presentationml.tags+xml"/>
  <Override PartName="/ppt/notesSlides/notesSlide18.xml" ContentType="application/vnd.openxmlformats-officedocument.presentationml.notesSlide+xml"/>
  <Override PartName="/ppt/tags/tag23.xml" ContentType="application/vnd.openxmlformats-officedocument.presentationml.tags+xml"/>
  <Override PartName="/ppt/notesSlides/notesSlide19.xml" ContentType="application/vnd.openxmlformats-officedocument.presentationml.notesSlide+xml"/>
  <Override PartName="/ppt/tags/tag24.xml" ContentType="application/vnd.openxmlformats-officedocument.presentationml.tags+xml"/>
  <Override PartName="/ppt/notesSlides/notesSlide20.xml" ContentType="application/vnd.openxmlformats-officedocument.presentationml.notesSlide+xml"/>
  <Override PartName="/ppt/tags/tag25.xml" ContentType="application/vnd.openxmlformats-officedocument.presentationml.tags+xml"/>
  <Override PartName="/ppt/notesSlides/notesSlide21.xml" ContentType="application/vnd.openxmlformats-officedocument.presentationml.notesSlide+xml"/>
  <Override PartName="/ppt/tags/tag26.xml" ContentType="application/vnd.openxmlformats-officedocument.presentationml.tags+xml"/>
  <Override PartName="/ppt/notesSlides/notesSlide22.xml" ContentType="application/vnd.openxmlformats-officedocument.presentationml.notesSlide+xml"/>
  <Override PartName="/ppt/tags/tag27.xml" ContentType="application/vnd.openxmlformats-officedocument.presentationml.tags+xml"/>
  <Override PartName="/ppt/notesSlides/notesSlide23.xml" ContentType="application/vnd.openxmlformats-officedocument.presentationml.notesSlide+xml"/>
  <Override PartName="/ppt/tags/tag28.xml" ContentType="application/vnd.openxmlformats-officedocument.presentationml.tags+xml"/>
  <Override PartName="/ppt/notesSlides/notesSlide24.xml" ContentType="application/vnd.openxmlformats-officedocument.presentationml.notesSlide+xml"/>
  <Override PartName="/ppt/tags/tag29.xml" ContentType="application/vnd.openxmlformats-officedocument.presentationml.tags+xml"/>
  <Override PartName="/ppt/notesSlides/notesSlide25.xml" ContentType="application/vnd.openxmlformats-officedocument.presentationml.notesSlide+xml"/>
  <Override PartName="/ppt/tags/tag30.xml" ContentType="application/vnd.openxmlformats-officedocument.presentationml.tags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7"/>
  </p:notesMasterIdLst>
  <p:sldIdLst>
    <p:sldId id="257" r:id="rId2"/>
    <p:sldId id="382" r:id="rId3"/>
    <p:sldId id="259" r:id="rId4"/>
    <p:sldId id="260" r:id="rId5"/>
    <p:sldId id="279" r:id="rId6"/>
    <p:sldId id="262" r:id="rId7"/>
    <p:sldId id="305" r:id="rId8"/>
    <p:sldId id="280" r:id="rId9"/>
    <p:sldId id="263" r:id="rId10"/>
    <p:sldId id="306" r:id="rId11"/>
    <p:sldId id="265" r:id="rId12"/>
    <p:sldId id="264" r:id="rId13"/>
    <p:sldId id="272" r:id="rId14"/>
    <p:sldId id="273" r:id="rId15"/>
    <p:sldId id="274" r:id="rId16"/>
    <p:sldId id="267" r:id="rId17"/>
    <p:sldId id="307" r:id="rId18"/>
    <p:sldId id="270" r:id="rId19"/>
    <p:sldId id="268" r:id="rId20"/>
    <p:sldId id="308" r:id="rId21"/>
    <p:sldId id="269" r:id="rId22"/>
    <p:sldId id="271" r:id="rId23"/>
    <p:sldId id="275" r:id="rId24"/>
    <p:sldId id="276" r:id="rId25"/>
    <p:sldId id="309" r:id="rId26"/>
    <p:sldId id="277" r:id="rId27"/>
    <p:sldId id="281" r:id="rId28"/>
    <p:sldId id="283" r:id="rId29"/>
    <p:sldId id="282" r:id="rId30"/>
    <p:sldId id="284" r:id="rId31"/>
    <p:sldId id="310" r:id="rId32"/>
    <p:sldId id="311" r:id="rId33"/>
    <p:sldId id="312" r:id="rId34"/>
    <p:sldId id="285" r:id="rId35"/>
    <p:sldId id="313" r:id="rId3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A1F61"/>
    <a:srgbClr val="FF9518"/>
    <a:srgbClr val="24A9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308" autoAdjust="0"/>
    <p:restoredTop sz="74786" autoAdjust="0"/>
  </p:normalViewPr>
  <p:slideViewPr>
    <p:cSldViewPr snapToGrid="0">
      <p:cViewPr varScale="1">
        <p:scale>
          <a:sx n="47" d="100"/>
          <a:sy n="47" d="100"/>
        </p:scale>
        <p:origin x="1212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notesMaster" Target="notesMasters/notesMaster1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AC93CF1-6C3F-4F70-8B67-04781BEA65DC}" type="datetimeFigureOut">
              <a:rPr lang="en-GB" smtClean="0"/>
              <a:t>03/02/2023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7ABCD59-4068-408B-9F40-665D35CFD5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213952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7ABCD59-4068-408B-9F40-665D35CFD57A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815217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7ABCD59-4068-408B-9F40-665D35CFD57A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374625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7ABCD59-4068-408B-9F40-665D35CFD57A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7394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7ABCD59-4068-408B-9F40-665D35CFD57A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089693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7ABCD59-4068-408B-9F40-665D35CFD57A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794819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7ABCD59-4068-408B-9F40-665D35CFD57A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607108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You’ve been communicating your entire life, of course, but if don’t yet have a lot of work experience, the expectations of a professional environment might require some adjustment. 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7ABCD59-4068-408B-9F40-665D35CFD57A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5629857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7ABCD59-4068-408B-9F40-665D35CFD57A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5772844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7ABCD59-4068-408B-9F40-665D35CFD57A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2936652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7ABCD59-4068-408B-9F40-665D35CFD57A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6604728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7ABCD59-4068-408B-9F40-665D35CFD57A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4844388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7ABCD59-4068-408B-9F40-665D35CFD57A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2857747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7ABCD59-4068-408B-9F40-665D35CFD57A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0642821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7ABCD59-4068-408B-9F40-665D35CFD57A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7862481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7ABCD59-4068-408B-9F40-665D35CFD57A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23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1628080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7ABCD59-4068-408B-9F40-665D35CFD57A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0785060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7ABCD59-4068-408B-9F40-665D35CFD57A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72161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7ABCD59-4068-408B-9F40-665D35CFD57A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26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9862530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7ABCD59-4068-408B-9F40-665D35CFD57A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27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2084510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7ABCD59-4068-408B-9F40-665D35CFD57A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28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29346144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7ABCD59-4068-408B-9F40-665D35CFD57A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29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95012509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7ABCD59-4068-408B-9F40-665D35CFD57A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30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24992300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7ABCD59-4068-408B-9F40-665D35CFD57A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31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20352671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7ABCD59-4068-408B-9F40-665D35CFD57A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32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91107964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7ABCD59-4068-408B-9F40-665D35CFD57A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33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19002411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7ABCD59-4068-408B-9F40-665D35CFD57A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34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83987506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7ABCD59-4068-408B-9F40-665D35CFD57A}" type="slidenum">
              <a:rPr lang="en-GB" smtClean="0"/>
              <a:t>35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458845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2/3/2023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26919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2/3/2023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40292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2/3/2023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09986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2/3/2023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8450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2/3/2023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9277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2/3/2023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87034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2/3/2023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52875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2/3/2023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77237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2/3/2023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39824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2/3/2023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24212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2/3/2023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62943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74A31B-FF56-417B-8DEE-958FFCC6BCD5}" type="datetimeFigureOut">
              <a:rPr lang="en-US" smtClean="0"/>
              <a:t>2/3/2023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5245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7" Type="http://schemas.openxmlformats.org/officeDocument/2006/relationships/image" Target="../media/image5.e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emf"/><Relationship Id="rId5" Type="http://schemas.openxmlformats.org/officeDocument/2006/relationships/image" Target="../media/image3.png"/><Relationship Id="rId4" Type="http://schemas.openxmlformats.org/officeDocument/2006/relationships/image" Target="../media/image2.em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11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emf"/><Relationship Id="rId3" Type="http://schemas.openxmlformats.org/officeDocument/2006/relationships/notesSlide" Target="../notesSlides/notesSlide2.xml"/><Relationship Id="rId7" Type="http://schemas.openxmlformats.org/officeDocument/2006/relationships/image" Target="../media/image9.emf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Relationship Id="rId6" Type="http://schemas.openxmlformats.org/officeDocument/2006/relationships/image" Target="../media/image8.emf"/><Relationship Id="rId5" Type="http://schemas.openxmlformats.org/officeDocument/2006/relationships/image" Target="../media/image7.png"/><Relationship Id="rId4" Type="http://schemas.openxmlformats.org/officeDocument/2006/relationships/image" Target="../media/image12.emf"/><Relationship Id="rId9" Type="http://schemas.openxmlformats.org/officeDocument/2006/relationships/image" Target="../media/image14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emf"/><Relationship Id="rId3" Type="http://schemas.openxmlformats.org/officeDocument/2006/relationships/notesSlide" Target="../notesSlides/notesSlide3.xml"/><Relationship Id="rId7" Type="http://schemas.openxmlformats.org/officeDocument/2006/relationships/image" Target="../media/image9.emf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.xml"/><Relationship Id="rId6" Type="http://schemas.openxmlformats.org/officeDocument/2006/relationships/image" Target="../media/image8.emf"/><Relationship Id="rId5" Type="http://schemas.openxmlformats.org/officeDocument/2006/relationships/image" Target="../media/image7.png"/><Relationship Id="rId4" Type="http://schemas.openxmlformats.org/officeDocument/2006/relationships/image" Target="../media/image12.emf"/><Relationship Id="rId9" Type="http://schemas.openxmlformats.org/officeDocument/2006/relationships/image" Target="../media/image15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jpeg"/><Relationship Id="rId3" Type="http://schemas.openxmlformats.org/officeDocument/2006/relationships/image" Target="../media/image12.emf"/><Relationship Id="rId7" Type="http://schemas.openxmlformats.org/officeDocument/2006/relationships/image" Target="../media/image13.emf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emf"/><Relationship Id="rId7" Type="http://schemas.openxmlformats.org/officeDocument/2006/relationships/image" Target="../media/image17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5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emf"/><Relationship Id="rId7" Type="http://schemas.openxmlformats.org/officeDocument/2006/relationships/image" Target="../media/image18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6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emf"/><Relationship Id="rId7" Type="http://schemas.openxmlformats.org/officeDocument/2006/relationships/image" Target="../media/image19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2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jpe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notesSlide" Target="../notesSlides/notesSlide4.xml"/><Relationship Id="rId7" Type="http://schemas.openxmlformats.org/officeDocument/2006/relationships/image" Target="../media/image9.emf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8.xml"/><Relationship Id="rId6" Type="http://schemas.openxmlformats.org/officeDocument/2006/relationships/image" Target="../media/image8.emf"/><Relationship Id="rId5" Type="http://schemas.openxmlformats.org/officeDocument/2006/relationships/image" Target="../media/image7.png"/><Relationship Id="rId4" Type="http://schemas.openxmlformats.org/officeDocument/2006/relationships/image" Target="../media/image12.emf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notesSlide" Target="../notesSlides/notesSlide5.xml"/><Relationship Id="rId7" Type="http://schemas.openxmlformats.org/officeDocument/2006/relationships/image" Target="../media/image9.emf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9.xml"/><Relationship Id="rId6" Type="http://schemas.openxmlformats.org/officeDocument/2006/relationships/image" Target="../media/image8.emf"/><Relationship Id="rId5" Type="http://schemas.openxmlformats.org/officeDocument/2006/relationships/image" Target="../media/image7.png"/><Relationship Id="rId4" Type="http://schemas.openxmlformats.org/officeDocument/2006/relationships/image" Target="../media/image12.e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emf"/><Relationship Id="rId7" Type="http://schemas.openxmlformats.org/officeDocument/2006/relationships/image" Target="../media/image22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0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notesSlide" Target="../notesSlides/notesSlide6.xml"/><Relationship Id="rId7" Type="http://schemas.openxmlformats.org/officeDocument/2006/relationships/image" Target="../media/image9.emf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1.xml"/><Relationship Id="rId6" Type="http://schemas.openxmlformats.org/officeDocument/2006/relationships/image" Target="../media/image8.emf"/><Relationship Id="rId5" Type="http://schemas.openxmlformats.org/officeDocument/2006/relationships/image" Target="../media/image7.png"/><Relationship Id="rId4" Type="http://schemas.openxmlformats.org/officeDocument/2006/relationships/image" Target="../media/image12.emf"/><Relationship Id="rId9" Type="http://schemas.openxmlformats.org/officeDocument/2006/relationships/image" Target="../media/image24.sv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jpeg"/><Relationship Id="rId3" Type="http://schemas.openxmlformats.org/officeDocument/2006/relationships/notesSlide" Target="../notesSlides/notesSlide7.xml"/><Relationship Id="rId7" Type="http://schemas.openxmlformats.org/officeDocument/2006/relationships/image" Target="../media/image9.emf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2.xml"/><Relationship Id="rId6" Type="http://schemas.openxmlformats.org/officeDocument/2006/relationships/image" Target="../media/image8.emf"/><Relationship Id="rId5" Type="http://schemas.openxmlformats.org/officeDocument/2006/relationships/image" Target="../media/image7.png"/><Relationship Id="rId4" Type="http://schemas.openxmlformats.org/officeDocument/2006/relationships/image" Target="../media/image12.emf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notesSlide" Target="../notesSlides/notesSlide8.xml"/><Relationship Id="rId7" Type="http://schemas.openxmlformats.org/officeDocument/2006/relationships/image" Target="../media/image9.emf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3.xml"/><Relationship Id="rId6" Type="http://schemas.openxmlformats.org/officeDocument/2006/relationships/image" Target="../media/image8.emf"/><Relationship Id="rId5" Type="http://schemas.openxmlformats.org/officeDocument/2006/relationships/image" Target="../media/image7.png"/><Relationship Id="rId4" Type="http://schemas.openxmlformats.org/officeDocument/2006/relationships/image" Target="../media/image12.em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emf"/><Relationship Id="rId7" Type="http://schemas.openxmlformats.org/officeDocument/2006/relationships/image" Target="../media/image27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jpeg"/><Relationship Id="rId3" Type="http://schemas.openxmlformats.org/officeDocument/2006/relationships/notesSlide" Target="../notesSlides/notesSlide10.xml"/><Relationship Id="rId7" Type="http://schemas.openxmlformats.org/officeDocument/2006/relationships/image" Target="../media/image9.emf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4.xml"/><Relationship Id="rId6" Type="http://schemas.openxmlformats.org/officeDocument/2006/relationships/image" Target="../media/image8.emf"/><Relationship Id="rId5" Type="http://schemas.openxmlformats.org/officeDocument/2006/relationships/image" Target="../media/image7.png"/><Relationship Id="rId4" Type="http://schemas.openxmlformats.org/officeDocument/2006/relationships/image" Target="../media/image12.emf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jpeg"/><Relationship Id="rId3" Type="http://schemas.openxmlformats.org/officeDocument/2006/relationships/notesSlide" Target="../notesSlides/notesSlide11.xml"/><Relationship Id="rId7" Type="http://schemas.openxmlformats.org/officeDocument/2006/relationships/image" Target="../media/image9.emf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5.xml"/><Relationship Id="rId6" Type="http://schemas.openxmlformats.org/officeDocument/2006/relationships/image" Target="../media/image8.emf"/><Relationship Id="rId5" Type="http://schemas.openxmlformats.org/officeDocument/2006/relationships/image" Target="../media/image7.png"/><Relationship Id="rId4" Type="http://schemas.openxmlformats.org/officeDocument/2006/relationships/image" Target="../media/image12.emf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jpeg"/><Relationship Id="rId3" Type="http://schemas.openxmlformats.org/officeDocument/2006/relationships/notesSlide" Target="../notesSlides/notesSlide12.xml"/><Relationship Id="rId7" Type="http://schemas.openxmlformats.org/officeDocument/2006/relationships/image" Target="../media/image9.emf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6.xml"/><Relationship Id="rId6" Type="http://schemas.openxmlformats.org/officeDocument/2006/relationships/image" Target="../media/image8.emf"/><Relationship Id="rId5" Type="http://schemas.openxmlformats.org/officeDocument/2006/relationships/image" Target="../media/image7.png"/><Relationship Id="rId4" Type="http://schemas.openxmlformats.org/officeDocument/2006/relationships/image" Target="../media/image12.emf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jpg"/><Relationship Id="rId3" Type="http://schemas.openxmlformats.org/officeDocument/2006/relationships/notesSlide" Target="../notesSlides/notesSlide13.xml"/><Relationship Id="rId7" Type="http://schemas.openxmlformats.org/officeDocument/2006/relationships/image" Target="../media/image9.emf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7.xml"/><Relationship Id="rId6" Type="http://schemas.openxmlformats.org/officeDocument/2006/relationships/image" Target="../media/image8.emf"/><Relationship Id="rId5" Type="http://schemas.openxmlformats.org/officeDocument/2006/relationships/image" Target="../media/image7.png"/><Relationship Id="rId4" Type="http://schemas.openxmlformats.org/officeDocument/2006/relationships/image" Target="../media/image12.emf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3" Type="http://schemas.openxmlformats.org/officeDocument/2006/relationships/notesSlide" Target="../notesSlides/notesSlide14.xml"/><Relationship Id="rId7" Type="http://schemas.openxmlformats.org/officeDocument/2006/relationships/image" Target="../media/image9.emf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8.xml"/><Relationship Id="rId6" Type="http://schemas.openxmlformats.org/officeDocument/2006/relationships/image" Target="../media/image8.emf"/><Relationship Id="rId5" Type="http://schemas.openxmlformats.org/officeDocument/2006/relationships/image" Target="../media/image7.png"/><Relationship Id="rId4" Type="http://schemas.openxmlformats.org/officeDocument/2006/relationships/image" Target="../media/image12.emf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3" Type="http://schemas.openxmlformats.org/officeDocument/2006/relationships/notesSlide" Target="../notesSlides/notesSlide15.xml"/><Relationship Id="rId7" Type="http://schemas.openxmlformats.org/officeDocument/2006/relationships/image" Target="../media/image9.emf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9.xml"/><Relationship Id="rId6" Type="http://schemas.openxmlformats.org/officeDocument/2006/relationships/image" Target="../media/image8.emf"/><Relationship Id="rId11" Type="http://schemas.openxmlformats.org/officeDocument/2006/relationships/image" Target="../media/image36.svg"/><Relationship Id="rId5" Type="http://schemas.openxmlformats.org/officeDocument/2006/relationships/image" Target="../media/image7.png"/><Relationship Id="rId10" Type="http://schemas.openxmlformats.org/officeDocument/2006/relationships/image" Target="../media/image35.png"/><Relationship Id="rId4" Type="http://schemas.openxmlformats.org/officeDocument/2006/relationships/image" Target="../media/image12.emf"/><Relationship Id="rId9" Type="http://schemas.openxmlformats.org/officeDocument/2006/relationships/image" Target="../media/image34.sv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3" Type="http://schemas.openxmlformats.org/officeDocument/2006/relationships/notesSlide" Target="../notesSlides/notesSlide16.xml"/><Relationship Id="rId7" Type="http://schemas.openxmlformats.org/officeDocument/2006/relationships/image" Target="../media/image9.emf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0.xml"/><Relationship Id="rId6" Type="http://schemas.openxmlformats.org/officeDocument/2006/relationships/image" Target="../media/image8.emf"/><Relationship Id="rId5" Type="http://schemas.openxmlformats.org/officeDocument/2006/relationships/image" Target="../media/image7.png"/><Relationship Id="rId4" Type="http://schemas.openxmlformats.org/officeDocument/2006/relationships/image" Target="../media/image12.emf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3" Type="http://schemas.openxmlformats.org/officeDocument/2006/relationships/notesSlide" Target="../notesSlides/notesSlide17.xml"/><Relationship Id="rId7" Type="http://schemas.openxmlformats.org/officeDocument/2006/relationships/image" Target="../media/image9.emf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1.xml"/><Relationship Id="rId6" Type="http://schemas.openxmlformats.org/officeDocument/2006/relationships/image" Target="../media/image8.emf"/><Relationship Id="rId5" Type="http://schemas.openxmlformats.org/officeDocument/2006/relationships/image" Target="../media/image7.png"/><Relationship Id="rId4" Type="http://schemas.openxmlformats.org/officeDocument/2006/relationships/image" Target="../media/image12.emf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png"/><Relationship Id="rId3" Type="http://schemas.openxmlformats.org/officeDocument/2006/relationships/notesSlide" Target="../notesSlides/notesSlide18.xml"/><Relationship Id="rId7" Type="http://schemas.openxmlformats.org/officeDocument/2006/relationships/image" Target="../media/image9.emf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2.xml"/><Relationship Id="rId6" Type="http://schemas.openxmlformats.org/officeDocument/2006/relationships/image" Target="../media/image8.emf"/><Relationship Id="rId5" Type="http://schemas.openxmlformats.org/officeDocument/2006/relationships/image" Target="../media/image7.png"/><Relationship Id="rId4" Type="http://schemas.openxmlformats.org/officeDocument/2006/relationships/image" Target="../media/image12.emf"/><Relationship Id="rId9" Type="http://schemas.openxmlformats.org/officeDocument/2006/relationships/image" Target="../media/image39.svg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/><Relationship Id="rId3" Type="http://schemas.openxmlformats.org/officeDocument/2006/relationships/notesSlide" Target="../notesSlides/notesSlide19.xml"/><Relationship Id="rId7" Type="http://schemas.openxmlformats.org/officeDocument/2006/relationships/image" Target="../media/image9.emf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3.xml"/><Relationship Id="rId6" Type="http://schemas.openxmlformats.org/officeDocument/2006/relationships/image" Target="../media/image8.emf"/><Relationship Id="rId5" Type="http://schemas.openxmlformats.org/officeDocument/2006/relationships/image" Target="../media/image7.png"/><Relationship Id="rId4" Type="http://schemas.openxmlformats.org/officeDocument/2006/relationships/image" Target="../media/image12.emf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/><Relationship Id="rId3" Type="http://schemas.openxmlformats.org/officeDocument/2006/relationships/notesSlide" Target="../notesSlides/notesSlide20.xml"/><Relationship Id="rId7" Type="http://schemas.openxmlformats.org/officeDocument/2006/relationships/image" Target="../media/image9.emf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4.xml"/><Relationship Id="rId6" Type="http://schemas.openxmlformats.org/officeDocument/2006/relationships/image" Target="../media/image8.emf"/><Relationship Id="rId5" Type="http://schemas.openxmlformats.org/officeDocument/2006/relationships/image" Target="../media/image7.png"/><Relationship Id="rId4" Type="http://schemas.openxmlformats.org/officeDocument/2006/relationships/image" Target="../media/image12.emf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/><Relationship Id="rId3" Type="http://schemas.openxmlformats.org/officeDocument/2006/relationships/notesSlide" Target="../notesSlides/notesSlide21.xml"/><Relationship Id="rId7" Type="http://schemas.openxmlformats.org/officeDocument/2006/relationships/image" Target="../media/image9.emf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5.xml"/><Relationship Id="rId6" Type="http://schemas.openxmlformats.org/officeDocument/2006/relationships/image" Target="../media/image8.emf"/><Relationship Id="rId5" Type="http://schemas.openxmlformats.org/officeDocument/2006/relationships/image" Target="../media/image7.png"/><Relationship Id="rId4" Type="http://schemas.openxmlformats.org/officeDocument/2006/relationships/image" Target="../media/image12.emf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/><Relationship Id="rId3" Type="http://schemas.openxmlformats.org/officeDocument/2006/relationships/notesSlide" Target="../notesSlides/notesSlide22.xml"/><Relationship Id="rId7" Type="http://schemas.openxmlformats.org/officeDocument/2006/relationships/image" Target="../media/image9.emf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6.xml"/><Relationship Id="rId6" Type="http://schemas.openxmlformats.org/officeDocument/2006/relationships/image" Target="../media/image8.emf"/><Relationship Id="rId5" Type="http://schemas.openxmlformats.org/officeDocument/2006/relationships/image" Target="../media/image7.png"/><Relationship Id="rId4" Type="http://schemas.openxmlformats.org/officeDocument/2006/relationships/image" Target="../media/image12.emf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jpeg"/><Relationship Id="rId3" Type="http://schemas.openxmlformats.org/officeDocument/2006/relationships/notesSlide" Target="../notesSlides/notesSlide23.xml"/><Relationship Id="rId7" Type="http://schemas.openxmlformats.org/officeDocument/2006/relationships/image" Target="../media/image9.emf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7.xml"/><Relationship Id="rId6" Type="http://schemas.openxmlformats.org/officeDocument/2006/relationships/image" Target="../media/image8.emf"/><Relationship Id="rId5" Type="http://schemas.openxmlformats.org/officeDocument/2006/relationships/image" Target="../media/image7.png"/><Relationship Id="rId4" Type="http://schemas.openxmlformats.org/officeDocument/2006/relationships/image" Target="../media/image12.emf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jpg"/><Relationship Id="rId3" Type="http://schemas.openxmlformats.org/officeDocument/2006/relationships/notesSlide" Target="../notesSlides/notesSlide24.xml"/><Relationship Id="rId7" Type="http://schemas.openxmlformats.org/officeDocument/2006/relationships/image" Target="../media/image9.emf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8.xml"/><Relationship Id="rId6" Type="http://schemas.openxmlformats.org/officeDocument/2006/relationships/image" Target="../media/image8.emf"/><Relationship Id="rId5" Type="http://schemas.openxmlformats.org/officeDocument/2006/relationships/image" Target="../media/image7.png"/><Relationship Id="rId4" Type="http://schemas.openxmlformats.org/officeDocument/2006/relationships/image" Target="../media/image12.emf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jpeg"/><Relationship Id="rId3" Type="http://schemas.openxmlformats.org/officeDocument/2006/relationships/notesSlide" Target="../notesSlides/notesSlide25.xml"/><Relationship Id="rId7" Type="http://schemas.openxmlformats.org/officeDocument/2006/relationships/image" Target="../media/image9.emf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9.xml"/><Relationship Id="rId6" Type="http://schemas.openxmlformats.org/officeDocument/2006/relationships/image" Target="../media/image8.emf"/><Relationship Id="rId5" Type="http://schemas.openxmlformats.org/officeDocument/2006/relationships/image" Target="../media/image7.png"/><Relationship Id="rId4" Type="http://schemas.openxmlformats.org/officeDocument/2006/relationships/image" Target="../media/image12.emf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6.xml"/><Relationship Id="rId7" Type="http://schemas.openxmlformats.org/officeDocument/2006/relationships/image" Target="../media/image9.emf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0.xml"/><Relationship Id="rId6" Type="http://schemas.openxmlformats.org/officeDocument/2006/relationships/image" Target="../media/image8.emf"/><Relationship Id="rId5" Type="http://schemas.openxmlformats.org/officeDocument/2006/relationships/image" Target="../media/image7.png"/><Relationship Id="rId4" Type="http://schemas.openxmlformats.org/officeDocument/2006/relationships/image" Target="../media/image12.emf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71964" y="-117903"/>
            <a:ext cx="12335929" cy="7093806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 rot="10800000">
            <a:off x="-71964" y="-68364"/>
            <a:ext cx="12350045" cy="7044267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  <a:alpha val="27000"/>
                </a:schemeClr>
              </a:gs>
              <a:gs pos="100000">
                <a:srgbClr val="0A1F61">
                  <a:alpha val="4200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4"/>
          <a:srcRect l="984" r="914" b="11911"/>
          <a:stretch/>
        </p:blipFill>
        <p:spPr>
          <a:xfrm rot="10800000" flipH="1">
            <a:off x="-36478" y="140183"/>
            <a:ext cx="12355484" cy="272288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468" y="93866"/>
            <a:ext cx="1699476" cy="1524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7794" y="4276718"/>
            <a:ext cx="7728128" cy="2699185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800975" y="4708455"/>
            <a:ext cx="4462990" cy="1034667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7469491" y="4981900"/>
            <a:ext cx="472250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MGM223</a:t>
            </a:r>
            <a:endParaRPr kumimoji="0" lang="ar-SA" sz="2000" b="1" i="0" u="none" strike="noStrike" kern="1200" cap="none" spc="0" normalizeH="0" baseline="0" noProof="0" dirty="0">
              <a:ln>
                <a:noFill/>
              </a:ln>
              <a:solidFill>
                <a:srgbClr val="0A1F61"/>
              </a:solidFill>
              <a:effectLst/>
              <a:uLnTx/>
              <a:uFillTx/>
              <a:latin typeface="Sakkal Majalla" panose="02000000000000000000" pitchFamily="2" charset="-78"/>
              <a:ea typeface="Tahoma" panose="020B0604030504040204" pitchFamily="34" charset="0"/>
              <a:cs typeface="Sakkal Majalla" panose="02000000000000000000" pitchFamily="2" charset="-78"/>
            </a:endParaRPr>
          </a:p>
        </p:txBody>
      </p:sp>
      <p:sp>
        <p:nvSpPr>
          <p:cNvPr id="15" name="Google Shape;3126;p31">
            <a:extLst>
              <a:ext uri="{FF2B5EF4-FFF2-40B4-BE49-F238E27FC236}">
                <a16:creationId xmlns:a16="http://schemas.microsoft.com/office/drawing/2014/main" id="{964181D7-AC3C-3849-B4D9-50181B407EA5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435429" y="4449990"/>
            <a:ext cx="7019945" cy="2314144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rt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Arial"/>
              <a:buNone/>
            </a:pPr>
            <a:r>
              <a:rPr lang="en-US" sz="4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kkal Majalla" panose="02000000000000000000" pitchFamily="2" charset="-78"/>
                <a:ea typeface="Poppins ExtraBold"/>
                <a:cs typeface="Sakkal Majalla" panose="02000000000000000000" pitchFamily="2" charset="-78"/>
                <a:sym typeface="Poppins ExtraBold"/>
              </a:rPr>
              <a:t>PRESENTATION AND WRITING SKILLS        </a:t>
            </a:r>
            <a:br>
              <a:rPr lang="en-US" sz="4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kkal Majalla" panose="02000000000000000000" pitchFamily="2" charset="-78"/>
                <a:ea typeface="Poppins ExtraBold"/>
                <a:cs typeface="Sakkal Majalla" panose="02000000000000000000" pitchFamily="2" charset="-78"/>
                <a:sym typeface="Poppins ExtraBold"/>
              </a:rPr>
            </a:br>
            <a:r>
              <a:rPr lang="en-US" sz="4400" b="1" dirty="0">
                <a:solidFill>
                  <a:schemeClr val="accent2">
                    <a:lumMod val="60000"/>
                    <a:lumOff val="40000"/>
                  </a:schemeClr>
                </a:solidFill>
                <a:latin typeface="Sakkal Majalla" panose="02000000000000000000" pitchFamily="2" charset="-78"/>
                <a:ea typeface="Poppins ExtraBold"/>
                <a:cs typeface="Sakkal Majalla" panose="02000000000000000000" pitchFamily="2" charset="-78"/>
                <a:sym typeface="Poppins ExtraBold"/>
              </a:rPr>
              <a:t>lecture No. 1</a:t>
            </a:r>
            <a:br>
              <a:rPr lang="en-US" sz="4400" b="1" dirty="0">
                <a:solidFill>
                  <a:schemeClr val="bg1"/>
                </a:solidFill>
                <a:latin typeface="Sakkal Majalla" panose="02000000000000000000" pitchFamily="2" charset="-78"/>
                <a:ea typeface="Poppins ExtraBold"/>
                <a:cs typeface="Sakkal Majalla" panose="02000000000000000000" pitchFamily="2" charset="-78"/>
                <a:sym typeface="Poppins ExtraBold"/>
              </a:rPr>
            </a:br>
            <a:r>
              <a:rPr lang="en-US" sz="4400" b="1" dirty="0">
                <a:solidFill>
                  <a:schemeClr val="bg1"/>
                </a:solidFill>
                <a:latin typeface="Sakkal Majalla" panose="02000000000000000000" pitchFamily="2" charset="-78"/>
                <a:ea typeface="Poppins ExtraBold"/>
                <a:cs typeface="Sakkal Majalla" panose="02000000000000000000" pitchFamily="2" charset="-78"/>
                <a:sym typeface="Poppins ExtraBold"/>
              </a:rPr>
              <a:t>BY </a:t>
            </a:r>
            <a:r>
              <a:rPr lang="en-US" sz="4400" b="1" dirty="0">
                <a:solidFill>
                  <a:srgbClr val="FFC000"/>
                </a:solidFill>
                <a:latin typeface="Sakkal Majalla" panose="02000000000000000000" pitchFamily="2" charset="-78"/>
                <a:ea typeface="Poppins ExtraBold"/>
                <a:cs typeface="Sakkal Majalla" panose="02000000000000000000" pitchFamily="2" charset="-78"/>
                <a:sym typeface="Poppins ExtraBold"/>
              </a:rPr>
              <a:t>      Dr. Manal  El-Sayed</a:t>
            </a:r>
            <a:endParaRPr sz="4400" b="1" dirty="0">
              <a:solidFill>
                <a:srgbClr val="FFC000"/>
              </a:solidFill>
              <a:latin typeface="Sakkal Majalla" panose="02000000000000000000" pitchFamily="2" charset="-78"/>
              <a:ea typeface="Poppins ExtraBold"/>
              <a:cs typeface="Sakkal Majalla" panose="02000000000000000000" pitchFamily="2" charset="-78"/>
              <a:sym typeface="Poppins ExtraBold"/>
            </a:endParaRPr>
          </a:p>
        </p:txBody>
      </p:sp>
    </p:spTree>
    <p:extLst>
      <p:ext uri="{BB962C8B-B14F-4D97-AF65-F5344CB8AC3E}">
        <p14:creationId xmlns:p14="http://schemas.microsoft.com/office/powerpoint/2010/main" val="325301808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lowchart: Alternate Process 4">
            <a:extLst>
              <a:ext uri="{FF2B5EF4-FFF2-40B4-BE49-F238E27FC236}">
                <a16:creationId xmlns:a16="http://schemas.microsoft.com/office/drawing/2014/main" id="{636FBC6D-41E5-4EE0-AF9A-2BA091B997CE}"/>
              </a:ext>
            </a:extLst>
          </p:cNvPr>
          <p:cNvSpPr/>
          <p:nvPr/>
        </p:nvSpPr>
        <p:spPr>
          <a:xfrm>
            <a:off x="5676900" y="1549400"/>
            <a:ext cx="6565900" cy="1295400"/>
          </a:xfrm>
          <a:prstGeom prst="flowChartAlternateProcess">
            <a:avLst/>
          </a:prstGeom>
          <a:solidFill>
            <a:srgbClr val="019AD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Flowchart: Alternate Process 5">
            <a:extLst>
              <a:ext uri="{FF2B5EF4-FFF2-40B4-BE49-F238E27FC236}">
                <a16:creationId xmlns:a16="http://schemas.microsoft.com/office/drawing/2014/main" id="{D2C9C183-5AA9-45B1-BB31-18E0A9E401AF}"/>
              </a:ext>
            </a:extLst>
          </p:cNvPr>
          <p:cNvSpPr/>
          <p:nvPr/>
        </p:nvSpPr>
        <p:spPr>
          <a:xfrm>
            <a:off x="5676900" y="4470400"/>
            <a:ext cx="6565900" cy="1295400"/>
          </a:xfrm>
          <a:prstGeom prst="flowChartAlternateProcess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Flowchart: Alternate Process 6">
            <a:extLst>
              <a:ext uri="{FF2B5EF4-FFF2-40B4-BE49-F238E27FC236}">
                <a16:creationId xmlns:a16="http://schemas.microsoft.com/office/drawing/2014/main" id="{C32619D1-4F4F-4AB7-AC77-8B471C6588FE}"/>
              </a:ext>
            </a:extLst>
          </p:cNvPr>
          <p:cNvSpPr/>
          <p:nvPr/>
        </p:nvSpPr>
        <p:spPr>
          <a:xfrm>
            <a:off x="4457700" y="1900238"/>
            <a:ext cx="7747000" cy="3243262"/>
          </a:xfrm>
          <a:prstGeom prst="flowChartAlternateProcess">
            <a:avLst/>
          </a:prstGeom>
          <a:solidFill>
            <a:srgbClr val="0C2D70">
              <a:alpha val="89804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Sakkal Majalla" panose="02000000000000000000" pitchFamily="2" charset="-78"/>
                <a:ea typeface="Poppins ExtraBold"/>
                <a:cs typeface="Sakkal Majalla" panose="02000000000000000000" pitchFamily="2" charset="-78"/>
                <a:sym typeface="Poppins ExtraBold"/>
              </a:rPr>
              <a:t>lecture No. 1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800" b="1" i="0" u="none" strike="noStrike" kern="1200" cap="none" spc="0" normalizeH="0" baseline="0" noProof="0" dirty="0">
                <a:ln>
                  <a:noFill/>
                </a:ln>
                <a:solidFill>
                  <a:srgbClr val="ED7D31">
                    <a:lumMod val="60000"/>
                    <a:lumOff val="4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Sakkal Majalla" panose="02000000000000000000" pitchFamily="2" charset="-78"/>
                <a:ea typeface="+mn-ea"/>
                <a:cs typeface="Sakkal Majalla" panose="02000000000000000000" pitchFamily="2" charset="-78"/>
                <a:sym typeface="Poppins ExtraBold"/>
              </a:rPr>
              <a:t>Communication Process in </a:t>
            </a:r>
            <a:r>
              <a:rPr kumimoji="0" lang="en-US" sz="4800" b="1" i="0" u="none" strike="noStrike" kern="1200" cap="none" spc="0" normalizeH="0" baseline="0" noProof="0" dirty="0">
                <a:ln>
                  <a:noFill/>
                </a:ln>
                <a:solidFill>
                  <a:srgbClr val="ED7D31">
                    <a:lumMod val="60000"/>
                    <a:lumOff val="4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Sakkal Majalla" panose="02000000000000000000" pitchFamily="2" charset="-78"/>
                <a:ea typeface="+mn-ea"/>
                <a:cs typeface="Sakkal Majalla" panose="02000000000000000000" pitchFamily="2" charset="-78"/>
              </a:rPr>
              <a:t>Today’s Global Business Environment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>
                <a:ln>
                  <a:noFill/>
                </a:ln>
                <a:solidFill>
                  <a:srgbClr val="ED7D31">
                    <a:lumMod val="60000"/>
                    <a:lumOff val="40000"/>
                  </a:srgbClr>
                </a:solidFill>
                <a:effectLst/>
                <a:uLnTx/>
                <a:uFillTx/>
                <a:latin typeface="Sakkal Majalla" panose="02000000000000000000" pitchFamily="2" charset="-78"/>
                <a:ea typeface="+mn-ea"/>
                <a:cs typeface="Sakkal Majalla" panose="02000000000000000000" pitchFamily="2" charset="-78"/>
                <a:sym typeface="Poppins ExtraBold"/>
              </a:rPr>
              <a:t> 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8" name="صورة 3">
            <a:extLst>
              <a:ext uri="{FF2B5EF4-FFF2-40B4-BE49-F238E27FC236}">
                <a16:creationId xmlns:a16="http://schemas.microsoft.com/office/drawing/2014/main" id="{579D5A66-C682-4AA4-9BC5-AFA4971897C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964" b="8044"/>
          <a:stretch/>
        </p:blipFill>
        <p:spPr>
          <a:xfrm>
            <a:off x="629376" y="2495610"/>
            <a:ext cx="2647224" cy="2196980"/>
          </a:xfrm>
          <a:prstGeom prst="rect">
            <a:avLst/>
          </a:prstGeom>
        </p:spPr>
      </p:pic>
      <p:sp>
        <p:nvSpPr>
          <p:cNvPr id="9" name="Flowchart: Alternate Process 8">
            <a:extLst>
              <a:ext uri="{FF2B5EF4-FFF2-40B4-BE49-F238E27FC236}">
                <a16:creationId xmlns:a16="http://schemas.microsoft.com/office/drawing/2014/main" id="{44A10972-5B02-41B2-A41A-03F21A789D17}"/>
              </a:ext>
            </a:extLst>
          </p:cNvPr>
          <p:cNvSpPr/>
          <p:nvPr/>
        </p:nvSpPr>
        <p:spPr>
          <a:xfrm>
            <a:off x="5676900" y="0"/>
            <a:ext cx="6565900" cy="457200"/>
          </a:xfrm>
          <a:prstGeom prst="flowChartAlternateProcess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0" name="Flowchart: Alternate Process 9">
            <a:extLst>
              <a:ext uri="{FF2B5EF4-FFF2-40B4-BE49-F238E27FC236}">
                <a16:creationId xmlns:a16="http://schemas.microsoft.com/office/drawing/2014/main" id="{2272A163-BA3B-4072-8F44-3F9EC8D130B1}"/>
              </a:ext>
            </a:extLst>
          </p:cNvPr>
          <p:cNvSpPr/>
          <p:nvPr/>
        </p:nvSpPr>
        <p:spPr>
          <a:xfrm>
            <a:off x="5676900" y="6502400"/>
            <a:ext cx="6565900" cy="355600"/>
          </a:xfrm>
          <a:prstGeom prst="flowChartAlternateProcess">
            <a:avLst/>
          </a:prstGeom>
          <a:solidFill>
            <a:srgbClr val="019AD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7356884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674" y="5703702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54836"/>
            <a:ext cx="9631887" cy="199246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-58057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5690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FF951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Learning objectives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22135" y="236724"/>
            <a:ext cx="17844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Lecture 1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18576" y="1358243"/>
            <a:ext cx="8806489" cy="42882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lnSpc>
                <a:spcPct val="150000"/>
              </a:lnSpc>
              <a:spcAft>
                <a:spcPts val="600"/>
              </a:spcAft>
              <a:buFont typeface="+mj-lt"/>
              <a:buAutoNum type="arabicPeriod"/>
            </a:pPr>
            <a:r>
              <a:rPr lang="en-US" sz="2800" b="1" dirty="0">
                <a:solidFill>
                  <a:schemeClr val="tx2"/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</a:rPr>
              <a:t>Learn why communication matters</a:t>
            </a:r>
          </a:p>
          <a:p>
            <a:pPr marL="514350" indent="-514350">
              <a:lnSpc>
                <a:spcPct val="150000"/>
              </a:lnSpc>
              <a:spcAft>
                <a:spcPts val="600"/>
              </a:spcAft>
              <a:buFont typeface="+mj-lt"/>
              <a:buAutoNum type="arabicPeriod"/>
            </a:pPr>
            <a:r>
              <a:rPr lang="en-US" sz="2800" b="1" dirty="0">
                <a:solidFill>
                  <a:schemeClr val="accent2">
                    <a:lumMod val="75000"/>
                  </a:schemeClr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</a:rPr>
              <a:t>Identify skills today’s employers expect</a:t>
            </a:r>
          </a:p>
          <a:p>
            <a:pPr marL="514350" indent="-514350">
              <a:lnSpc>
                <a:spcPct val="150000"/>
              </a:lnSpc>
              <a:spcAft>
                <a:spcPts val="600"/>
              </a:spcAft>
              <a:buFont typeface="+mj-lt"/>
              <a:buAutoNum type="arabicPeriod"/>
            </a:pPr>
            <a:r>
              <a:rPr lang="en-US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</a:rPr>
              <a:t>Explore the communication process</a:t>
            </a:r>
          </a:p>
          <a:p>
            <a:pPr marL="514350" indent="-514350">
              <a:lnSpc>
                <a:spcPct val="150000"/>
              </a:lnSpc>
              <a:spcAft>
                <a:spcPts val="600"/>
              </a:spcAft>
              <a:buFont typeface="+mj-lt"/>
              <a:buAutoNum type="arabicPeriod"/>
            </a:pPr>
            <a:r>
              <a:rPr lang="en-US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</a:rPr>
              <a:t>Commit to ethical communication</a:t>
            </a:r>
          </a:p>
          <a:p>
            <a:pPr marL="514350" indent="-514350">
              <a:lnSpc>
                <a:spcPct val="150000"/>
              </a:lnSpc>
              <a:spcAft>
                <a:spcPts val="600"/>
              </a:spcAft>
              <a:buFont typeface="+mj-lt"/>
              <a:buAutoNum type="arabicPeriod"/>
            </a:pPr>
            <a:r>
              <a:rPr lang="en-US" sz="2800" b="1" dirty="0">
                <a:solidFill>
                  <a:srgbClr val="002060"/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</a:rPr>
              <a:t>Communicate in a diverse world</a:t>
            </a:r>
          </a:p>
          <a:p>
            <a:pPr marL="514350" indent="-514350">
              <a:lnSpc>
                <a:spcPct val="150000"/>
              </a:lnSpc>
              <a:spcAft>
                <a:spcPts val="600"/>
              </a:spcAft>
              <a:buFont typeface="+mj-lt"/>
              <a:buAutoNum type="arabicPeriod"/>
            </a:pPr>
            <a:r>
              <a:rPr lang="en-US" sz="2800" b="1" dirty="0">
                <a:solidFill>
                  <a:srgbClr val="7030A0"/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</a:rPr>
              <a:t>Use communication technology</a:t>
            </a:r>
          </a:p>
        </p:txBody>
      </p:sp>
      <p:pic>
        <p:nvPicPr>
          <p:cNvPr id="11" name="Picture 10" descr="A digitally rendered city with numbers">
            <a:extLst>
              <a:ext uri="{FF2B5EF4-FFF2-40B4-BE49-F238E27FC236}">
                <a16:creationId xmlns:a16="http://schemas.microsoft.com/office/drawing/2014/main" id="{EF0FA8FD-F443-C61C-6D7F-019B1EDD4506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56731" y="1264688"/>
            <a:ext cx="4638261" cy="4328624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0571419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94495" y="131165"/>
            <a:ext cx="8832258" cy="73997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5009" y="29929"/>
            <a:ext cx="2470150" cy="1554728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/>
            <a:endParaRPr lang="en-US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Tajawal Medium" panose="00000600000000000000" pitchFamily="2" charset="-78"/>
            </a:endParaRPr>
          </a:p>
          <a:p>
            <a:pPr algn="ctr"/>
            <a:r>
              <a:rPr lang="en-US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Lecture 1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725" y="5820945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582430" y="282191"/>
            <a:ext cx="71939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Understanding Why Communication Matters</a:t>
            </a:r>
            <a:endParaRPr lang="en-US" sz="2800" b="1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2005829" y="807293"/>
            <a:ext cx="200891" cy="5038536"/>
          </a:xfrm>
          <a:prstGeom prst="rect">
            <a:avLst/>
          </a:prstGeom>
        </p:spPr>
      </p:pic>
      <p:sp>
        <p:nvSpPr>
          <p:cNvPr id="5" name="Scroll: Horizontal 4">
            <a:extLst>
              <a:ext uri="{FF2B5EF4-FFF2-40B4-BE49-F238E27FC236}">
                <a16:creationId xmlns:a16="http://schemas.microsoft.com/office/drawing/2014/main" id="{2AB26F1E-01F3-8B8B-8FB2-BC88D6C487B0}"/>
              </a:ext>
            </a:extLst>
          </p:cNvPr>
          <p:cNvSpPr/>
          <p:nvPr/>
        </p:nvSpPr>
        <p:spPr>
          <a:xfrm>
            <a:off x="5344441" y="870200"/>
            <a:ext cx="4094921" cy="1212030"/>
          </a:xfrm>
          <a:prstGeom prst="horizontalScroll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Communication</a:t>
            </a:r>
            <a:endParaRPr kumimoji="0" lang="ar-EG" sz="32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8" name="Picture 7" descr="Cartoon bee with sign">
            <a:extLst>
              <a:ext uri="{FF2B5EF4-FFF2-40B4-BE49-F238E27FC236}">
                <a16:creationId xmlns:a16="http://schemas.microsoft.com/office/drawing/2014/main" id="{428FC4B7-CC21-8C0F-DA17-22BACBFA17AB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5010" y="870199"/>
            <a:ext cx="11454519" cy="6340379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D2DAB5B4-A669-06D8-ACA5-A9F2AFBC6865}"/>
              </a:ext>
            </a:extLst>
          </p:cNvPr>
          <p:cNvSpPr/>
          <p:nvPr/>
        </p:nvSpPr>
        <p:spPr>
          <a:xfrm rot="21420213">
            <a:off x="6324199" y="2133559"/>
            <a:ext cx="5247219" cy="3473857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is the </a:t>
            </a:r>
            <a:r>
              <a:rPr kumimoji="0" lang="en-US" sz="3200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process</a:t>
            </a:r>
            <a:r>
              <a:rPr kumimoji="0" lang="en-US" sz="320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3200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of transferring </a:t>
            </a:r>
            <a:r>
              <a:rPr kumimoji="0" lang="en-US" sz="3200" i="0" u="sng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information</a:t>
            </a:r>
            <a:r>
              <a:rPr kumimoji="0" lang="en-US" sz="3200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and </a:t>
            </a:r>
            <a:r>
              <a:rPr kumimoji="0" lang="en-US" sz="3200" i="0" u="sng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meaning</a:t>
            </a:r>
            <a:r>
              <a:rPr kumimoji="0" lang="en-US" sz="3200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between </a:t>
            </a:r>
            <a:r>
              <a:rPr kumimoji="0" lang="en-US" sz="3200" i="0" u="sng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senders and receivers</a:t>
            </a:r>
            <a:r>
              <a:rPr kumimoji="0" lang="en-US" sz="3200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, using one or more </a:t>
            </a:r>
            <a:r>
              <a:rPr kumimoji="0" lang="en-US" sz="3200" i="0" u="sng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written, oral, visual, or electronic channels. 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416129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03312" y="252815"/>
            <a:ext cx="9418914" cy="807359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2099" y="5761794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377973" y="5907759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869027" y="417684"/>
            <a:ext cx="710033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Understanding Why Communication Matters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1932347" y="1268976"/>
            <a:ext cx="347855" cy="3901930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6050929" y="945023"/>
            <a:ext cx="5585351" cy="41796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sng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itchFamily="18" charset="0"/>
                <a:ea typeface="+mn-ea"/>
                <a:cs typeface="+mn-cs"/>
              </a:rPr>
              <a:t>The essence of communication is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sz="32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sharing— </a:t>
            </a: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itchFamily="18" charset="0"/>
                <a:ea typeface="+mn-ea"/>
                <a:cs typeface="+mn-cs"/>
              </a:rPr>
              <a:t>providing data, information, insights, and inspiration in an exchange that benefits both you and the people with whom you are communicating.</a:t>
            </a:r>
          </a:p>
        </p:txBody>
      </p:sp>
      <p:pic>
        <p:nvPicPr>
          <p:cNvPr id="6" name="Picture 5" descr="People greeting customers">
            <a:extLst>
              <a:ext uri="{FF2B5EF4-FFF2-40B4-BE49-F238E27FC236}">
                <a16:creationId xmlns:a16="http://schemas.microsoft.com/office/drawing/2014/main" id="{8D34EB1A-A926-7E2D-DE74-9143DC4C411F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638" y="1060174"/>
            <a:ext cx="5585350" cy="4653178"/>
          </a:xfrm>
          <a:prstGeom prst="rect">
            <a:avLst/>
          </a:prstGeom>
        </p:spPr>
      </p:pic>
      <p:sp>
        <p:nvSpPr>
          <p:cNvPr id="8" name="Freeform 8">
            <a:extLst>
              <a:ext uri="{FF2B5EF4-FFF2-40B4-BE49-F238E27FC236}">
                <a16:creationId xmlns:a16="http://schemas.microsoft.com/office/drawing/2014/main" id="{AC890622-A2EE-6E3F-15F8-48B2E0C01766}"/>
              </a:ext>
            </a:extLst>
          </p:cNvPr>
          <p:cNvSpPr>
            <a:spLocks/>
          </p:cNvSpPr>
          <p:nvPr/>
        </p:nvSpPr>
        <p:spPr bwMode="auto">
          <a:xfrm>
            <a:off x="-15009" y="29928"/>
            <a:ext cx="2470150" cy="1603609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Tajawal Medium" panose="00000600000000000000" pitchFamily="2" charset="-78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Tajawal Medium" panose="00000600000000000000" pitchFamily="2" charset="-78"/>
              </a:rPr>
              <a:t>Lecture 1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5244924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60300" y="146534"/>
            <a:ext cx="8259427" cy="81883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284989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284989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5009" y="29929"/>
            <a:ext cx="2470150" cy="1176265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Tajawal Medium" panose="00000600000000000000" pitchFamily="2" charset="-78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Tajawal Medium" panose="00000600000000000000" pitchFamily="2" charset="-78"/>
              </a:rPr>
              <a:t>Lecture 1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513" y="5789228"/>
            <a:ext cx="211110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55141" y="5869611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55141" y="294343"/>
            <a:ext cx="752517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Understanding Why Communication Matters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4630390" y="1110317"/>
            <a:ext cx="7031523" cy="44996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rtl="0" eaLnBrk="0" fontAlgn="base" latinLnBrk="0" hangingPunct="0">
              <a:lnSpc>
                <a:spcPct val="15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sz="2800" b="1" u="sng" dirty="0">
                <a:solidFill>
                  <a:srgbClr val="C00000"/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</a:rPr>
              <a:t>Communication is important to your company:</a:t>
            </a:r>
          </a:p>
          <a:p>
            <a:pPr marR="0" lvl="0" algn="l" defTabSz="914400" rtl="0" eaLnBrk="0" fontAlgn="base" latinLnBrk="0" hangingPunct="0">
              <a:lnSpc>
                <a:spcPct val="15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lang="en-US" sz="2800" b="1" u="sng" dirty="0">
                <a:solidFill>
                  <a:schemeClr val="accent5">
                    <a:lumMod val="50000"/>
                  </a:schemeClr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</a:rPr>
              <a:t>Effective communication helps businesses in numerous ways:</a:t>
            </a:r>
          </a:p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2800" b="1" dirty="0"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</a:rPr>
              <a:t>Closer ties with important communities in the marketplace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en-US" sz="2000" b="1" kern="12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ea typeface="+mn-ea"/>
              <a:cs typeface="+mn-cs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DC888E9-6F2F-9F0F-B643-80B47B322B7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2041552" y="1268976"/>
            <a:ext cx="238650" cy="3901930"/>
          </a:xfrm>
          <a:prstGeom prst="rect">
            <a:avLst/>
          </a:prstGeom>
        </p:spPr>
      </p:pic>
      <p:pic>
        <p:nvPicPr>
          <p:cNvPr id="8" name="Picture 7" descr="Man and woman at clothing store counter">
            <a:extLst>
              <a:ext uri="{FF2B5EF4-FFF2-40B4-BE49-F238E27FC236}">
                <a16:creationId xmlns:a16="http://schemas.microsoft.com/office/drawing/2014/main" id="{6BF570F1-E5A6-1475-3C05-73FC4C6743D8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830" y="1156775"/>
            <a:ext cx="4433434" cy="4583035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9941279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01408" y="-37310"/>
            <a:ext cx="8575105" cy="1016032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5009" y="29929"/>
            <a:ext cx="2470150" cy="1554728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Tajawal Medium" panose="00000600000000000000" pitchFamily="2" charset="-78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Tajawal Medium" panose="00000600000000000000" pitchFamily="2" charset="-78"/>
              </a:rPr>
              <a:t>Lecture 1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513" y="5789228"/>
            <a:ext cx="211110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55141" y="5869611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7" y="2204822"/>
            <a:ext cx="193761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545246" y="209096"/>
            <a:ext cx="714659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Understanding Why Communication Matters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4678127" y="1890117"/>
            <a:ext cx="6427194" cy="30777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rtl="0" eaLnBrk="0" fontAlgn="base" latinLnBrk="0" hangingPunct="0">
              <a:lnSpc>
                <a:spcPct val="15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Communication is important to your company:</a:t>
            </a:r>
          </a:p>
          <a:p>
            <a:pPr marL="457200" marR="0" lvl="0" indent="-4572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4472C4">
                    <a:lumMod val="50000"/>
                  </a:srgbClr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Opportunities to influence conversations, perceptions, and trends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imes New Roman" pitchFamily="18" charset="0"/>
              <a:ea typeface="+mn-ea"/>
              <a:cs typeface="+mn-cs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imes New Roman" pitchFamily="18" charset="0"/>
              <a:ea typeface="+mn-ea"/>
              <a:cs typeface="+mn-cs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3A4C200-04A4-2155-1684-169BAC1ABEF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072675" y="1482274"/>
            <a:ext cx="238650" cy="3893452"/>
          </a:xfrm>
          <a:prstGeom prst="rect">
            <a:avLst/>
          </a:prstGeom>
        </p:spPr>
      </p:pic>
      <p:pic>
        <p:nvPicPr>
          <p:cNvPr id="8" name="Picture 7" descr="People talking in workplace">
            <a:extLst>
              <a:ext uri="{FF2B5EF4-FFF2-40B4-BE49-F238E27FC236}">
                <a16:creationId xmlns:a16="http://schemas.microsoft.com/office/drawing/2014/main" id="{82808255-2012-70F3-4B8A-2B59B19B55D7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228" y="1604703"/>
            <a:ext cx="4507396" cy="3964636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8452208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08894" y="121971"/>
            <a:ext cx="9902229" cy="834998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5009" y="29929"/>
            <a:ext cx="2470150" cy="1554728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Tajawal Medium" panose="00000600000000000000" pitchFamily="2" charset="-78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Tajawal Medium" panose="00000600000000000000" pitchFamily="2" charset="-78"/>
              </a:rPr>
              <a:t>Lecture 1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513" y="5409790"/>
            <a:ext cx="211110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532063" y="585547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40013" y="251388"/>
            <a:ext cx="74456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Understanding Why Communication Matters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4065572" y="1299928"/>
            <a:ext cx="7145551" cy="32571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Communication is important to your company:</a:t>
            </a:r>
          </a:p>
          <a:p>
            <a:pPr marL="457200" marR="0" lvl="0" indent="-4572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4472C4">
                    <a:lumMod val="50000"/>
                  </a:srgbClr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Ability to “humanize” otherwise impersonal business organizations</a:t>
            </a:r>
            <a:r>
              <a:rPr kumimoji="0" lang="ar-EG" sz="2800" b="1" i="0" u="none" strike="noStrike" kern="1200" cap="none" spc="0" normalizeH="0" baseline="0" noProof="0" dirty="0">
                <a:ln>
                  <a:noFill/>
                </a:ln>
                <a:solidFill>
                  <a:srgbClr val="4472C4">
                    <a:lumMod val="50000"/>
                  </a:srgbClr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4472C4">
                    <a:lumMod val="50000"/>
                  </a:srgbClr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(</a:t>
            </a:r>
            <a:r>
              <a:rPr kumimoji="0" lang="ar-EG" sz="2800" b="1" i="0" u="none" strike="noStrike" kern="1200" cap="none" spc="0" normalizeH="0" baseline="0" noProof="0" dirty="0">
                <a:ln>
                  <a:noFill/>
                </a:ln>
                <a:solidFill>
                  <a:srgbClr val="4472C4">
                    <a:lumMod val="50000"/>
                  </a:srgbClr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إضفاء الطابع الإنساني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4472C4">
                    <a:lumMod val="50000"/>
                  </a:srgbClr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)</a:t>
            </a:r>
          </a:p>
          <a:p>
            <a:pPr marL="457200" marR="0" lvl="0" indent="-4572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4472C4">
                    <a:lumMod val="50000"/>
                  </a:srgbClr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Faster problem solving</a:t>
            </a:r>
          </a:p>
          <a:p>
            <a:pPr marL="457200" marR="0" lvl="0" indent="-4572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4472C4">
                    <a:lumMod val="50000"/>
                  </a:srgbClr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Stronger decision making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3F950FF-EF8C-2057-9780-AB8AA7391EC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986949" y="1584656"/>
            <a:ext cx="293273" cy="3329699"/>
          </a:xfrm>
          <a:prstGeom prst="rect">
            <a:avLst/>
          </a:prstGeom>
        </p:spPr>
      </p:pic>
      <p:pic>
        <p:nvPicPr>
          <p:cNvPr id="8" name="Picture 7" descr="Business woman raising hand">
            <a:extLst>
              <a:ext uri="{FF2B5EF4-FFF2-40B4-BE49-F238E27FC236}">
                <a16:creationId xmlns:a16="http://schemas.microsoft.com/office/drawing/2014/main" id="{A00673AE-8951-803D-AE18-64208F870EAE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2512" y="1260709"/>
            <a:ext cx="2002179" cy="4124206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6868191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03312" y="252815"/>
            <a:ext cx="9140618" cy="741098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5009" y="29929"/>
            <a:ext cx="2470150" cy="1554728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Tajawal Medium" panose="00000600000000000000" pitchFamily="2" charset="-78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Tajawal Medium" panose="00000600000000000000" pitchFamily="2" charset="-78"/>
              </a:rPr>
              <a:t>Lecture 1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529" y="5653103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289771" y="6338293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40013" y="314869"/>
            <a:ext cx="76039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Understanding Why Communication Matters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308894" y="1547705"/>
            <a:ext cx="6564227" cy="32544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800" b="1" u="sng" dirty="0">
                <a:solidFill>
                  <a:srgbClr val="C00000"/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</a:rPr>
              <a:t>Communication is important to your company:</a:t>
            </a:r>
            <a:endParaRPr lang="en-US" sz="2800" b="1" dirty="0">
              <a:solidFill>
                <a:schemeClr val="accent5">
                  <a:lumMod val="50000"/>
                </a:schemeClr>
              </a:solidFill>
              <a:effectLst>
                <a:outerShdw blurRad="50800" dist="38100" dir="8100000" algn="tr" rotWithShape="0">
                  <a:srgbClr val="808080">
                    <a:alpha val="40000"/>
                  </a:srgbClr>
                </a:outerShdw>
              </a:effectLst>
            </a:endParaRPr>
          </a:p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</a:rPr>
              <a:t>Increased productivity</a:t>
            </a:r>
          </a:p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</a:rPr>
              <a:t>Steadier workflow</a:t>
            </a:r>
            <a:r>
              <a:rPr lang="ar-EG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</a:rPr>
              <a:t> تدفق الأعمال بطريقة أكثر ثباتًا</a:t>
            </a:r>
            <a:endParaRPr lang="en-US" sz="2800" b="1" dirty="0">
              <a:solidFill>
                <a:schemeClr val="accent5">
                  <a:lumMod val="50000"/>
                </a:schemeClr>
              </a:solidFill>
              <a:effectLst>
                <a:outerShdw blurRad="50800" dist="38100" dir="8100000" algn="tr" rotWithShape="0">
                  <a:srgbClr val="808080">
                    <a:alpha val="40000"/>
                  </a:srgbClr>
                </a:outerShdw>
              </a:effectLst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A9CCE00-1324-7C17-0297-9D6007F9F51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072675" y="1856424"/>
            <a:ext cx="238650" cy="2709534"/>
          </a:xfrm>
          <a:prstGeom prst="rect">
            <a:avLst/>
          </a:prstGeom>
        </p:spPr>
      </p:pic>
      <p:pic>
        <p:nvPicPr>
          <p:cNvPr id="8" name="Picture 7" descr="Different sizes of cardboard boxes at production">
            <a:extLst>
              <a:ext uri="{FF2B5EF4-FFF2-40B4-BE49-F238E27FC236}">
                <a16:creationId xmlns:a16="http://schemas.microsoft.com/office/drawing/2014/main" id="{199C820D-A7FE-5BBD-40AA-5342B3DB59EB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17220" y="1055967"/>
            <a:ext cx="3498518" cy="4653178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3965144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03312" y="252815"/>
            <a:ext cx="8981592" cy="860368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482655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482655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5009" y="29929"/>
            <a:ext cx="2470150" cy="130614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Tajawal Medium" panose="00000600000000000000" pitchFamily="2" charset="-78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Tajawal Medium" panose="00000600000000000000" pitchFamily="2" charset="-78"/>
              </a:rPr>
              <a:t>Lecture 1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529" y="5653103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89771" y="6267920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83121" y="2288553"/>
            <a:ext cx="168846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40013" y="314869"/>
            <a:ext cx="68352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Understanding Why Communication Matters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103311" y="1397559"/>
            <a:ext cx="6961004" cy="39035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Communication is important to your company: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rgbClr val="4472C4">
                  <a:lumMod val="50000"/>
                </a:srgbClr>
              </a:solidFill>
              <a:effectLst>
                <a:outerShdw blurRad="50800" dist="38100" dir="8100000" algn="tr" rotWithShape="0">
                  <a:srgbClr val="808080">
                    <a:alpha val="40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4472C4">
                    <a:lumMod val="50000"/>
                  </a:srgbClr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More compelling promotional images</a:t>
            </a:r>
            <a:r>
              <a:rPr lang="en-US" sz="2800" b="1" dirty="0">
                <a:solidFill>
                  <a:srgbClr val="4472C4">
                    <a:lumMod val="50000"/>
                  </a:srgbClr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  <a:latin typeface="Calibri" panose="020F0502020204030204"/>
              </a:rPr>
              <a:t>.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rgbClr val="4472C4">
                  <a:lumMod val="50000"/>
                </a:srgbClr>
              </a:solidFill>
              <a:effectLst>
                <a:outerShdw blurRad="50800" dist="38100" dir="8100000" algn="tr" rotWithShape="0">
                  <a:srgbClr val="808080">
                    <a:alpha val="40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4472C4">
                    <a:lumMod val="50000"/>
                  </a:srgbClr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Enhanced professional images and stronger brands.</a:t>
            </a:r>
          </a:p>
          <a:p>
            <a:pPr marL="457200" marR="0" lvl="0" indent="-4572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4472C4">
                    <a:lumMod val="50000"/>
                  </a:srgbClr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Clear financial advantages.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193AC5D-B452-14F3-D234-39282FB3F23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114235" y="1768177"/>
            <a:ext cx="155529" cy="3884926"/>
          </a:xfrm>
          <a:prstGeom prst="rect">
            <a:avLst/>
          </a:prstGeom>
        </p:spPr>
      </p:pic>
      <p:pic>
        <p:nvPicPr>
          <p:cNvPr id="8" name="Picture 7" descr="Person creating a calendar with adhesive notes on a blackboard">
            <a:extLst>
              <a:ext uri="{FF2B5EF4-FFF2-40B4-BE49-F238E27FC236}">
                <a16:creationId xmlns:a16="http://schemas.microsoft.com/office/drawing/2014/main" id="{734B7AE0-D140-F870-2910-3FAF986FA691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02185" y="1175237"/>
            <a:ext cx="3174180" cy="24893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300734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03312" y="252815"/>
            <a:ext cx="8448675" cy="677378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552514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5009" y="29929"/>
            <a:ext cx="2470150" cy="1334414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Tajawal Medium" panose="00000600000000000000" pitchFamily="2" charset="-78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Tajawal Medium" panose="00000600000000000000" pitchFamily="2" charset="-78"/>
              </a:rPr>
              <a:t>Lecture 1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681" y="5761794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307491" y="6283813"/>
            <a:ext cx="8990217" cy="185972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40013" y="314869"/>
            <a:ext cx="73167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Understanding Why Communication Matters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358049" y="1501477"/>
            <a:ext cx="8666681" cy="41189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800" b="1" u="sng" dirty="0">
                <a:solidFill>
                  <a:srgbClr val="C00000"/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</a:rPr>
              <a:t>Effective communication strengthens the connection between company and: </a:t>
            </a:r>
          </a:p>
          <a:p>
            <a:pPr marL="457200" marR="0" lvl="0" indent="-4572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lang="en-US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</a:rPr>
              <a:t>all its stakeholders, </a:t>
            </a:r>
          </a:p>
          <a:p>
            <a:pPr marL="457200" marR="0" lvl="0" indent="-4572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lang="en-US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</a:rPr>
              <a:t>those groups affected in some way by the company’s actions: customers, employees, shareholders, suppliers, neighbors, </a:t>
            </a:r>
          </a:p>
          <a:p>
            <a:pPr marL="457200" marR="0" lvl="0" indent="-4572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lang="en-US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</a:rPr>
              <a:t>the community, the nation, and the world.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A5977B5-150B-78C1-3837-28DD2C01C6F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2059058" y="2204822"/>
            <a:ext cx="238650" cy="2709534"/>
          </a:xfrm>
          <a:prstGeom prst="rect">
            <a:avLst/>
          </a:prstGeom>
        </p:spPr>
      </p:pic>
      <p:pic>
        <p:nvPicPr>
          <p:cNvPr id="8" name="Picture 7" descr="Young businessman pointing with finger">
            <a:extLst>
              <a:ext uri="{FF2B5EF4-FFF2-40B4-BE49-F238E27FC236}">
                <a16:creationId xmlns:a16="http://schemas.microsoft.com/office/drawing/2014/main" id="{E1AEC9F9-B019-B7A7-38BB-860B6F003F25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66466" y="922394"/>
            <a:ext cx="2602447" cy="522446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3390492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08894" y="108849"/>
            <a:ext cx="7010174" cy="1126042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485577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377269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5009" y="29929"/>
            <a:ext cx="2470150" cy="1348928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Tajawal Medium" panose="00000600000000000000" pitchFamily="2" charset="-78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Tajawal Medium" panose="00000600000000000000" pitchFamily="2" charset="-78"/>
              </a:rPr>
              <a:t>Lecture 1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9731" y="6057082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911733" y="6430922"/>
            <a:ext cx="8424160" cy="174263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40013" y="193873"/>
            <a:ext cx="498413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Understanding Why Communication Matters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4136452" y="1661402"/>
            <a:ext cx="7199441" cy="36256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sz="2800" b="1" dirty="0">
                <a:solidFill>
                  <a:srgbClr val="C00000"/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</a:rPr>
              <a:t>To make your communication efforts as effective as possible, focus on making them:  </a:t>
            </a:r>
          </a:p>
          <a:p>
            <a:pPr marL="457200" marR="0" lvl="0" indent="-45720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lang="en-US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</a:rPr>
              <a:t>practical, </a:t>
            </a:r>
            <a:r>
              <a:rPr lang="ar-EG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</a:rPr>
              <a:t> عملي </a:t>
            </a:r>
            <a:endParaRPr lang="en-US" sz="2800" b="1" dirty="0">
              <a:solidFill>
                <a:schemeClr val="accent5">
                  <a:lumMod val="50000"/>
                </a:schemeClr>
              </a:solidFill>
              <a:effectLst>
                <a:outerShdw blurRad="50800" dist="38100" dir="8100000" algn="tr" rotWithShape="0">
                  <a:srgbClr val="808080">
                    <a:alpha val="40000"/>
                  </a:srgbClr>
                </a:outerShdw>
              </a:effectLst>
            </a:endParaRPr>
          </a:p>
          <a:p>
            <a:pPr marL="457200" indent="-457200" eaLnBrk="1" hangingPunct="1">
              <a:buFont typeface="Wingdings" panose="05000000000000000000" pitchFamily="2" charset="2"/>
              <a:buChar char="q"/>
            </a:pPr>
            <a:r>
              <a:rPr lang="en-US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</a:rPr>
              <a:t>factual,</a:t>
            </a:r>
            <a:r>
              <a:rPr lang="en-US" altLang="ja-JP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</a:rPr>
              <a:t>.</a:t>
            </a:r>
            <a:r>
              <a:rPr lang="ar-EG" altLang="ja-JP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</a:rPr>
              <a:t> حقائقي </a:t>
            </a:r>
            <a:endParaRPr lang="en-US" altLang="ja-JP" sz="2800" b="1" dirty="0">
              <a:solidFill>
                <a:schemeClr val="accent5">
                  <a:lumMod val="50000"/>
                </a:schemeClr>
              </a:solidFill>
              <a:effectLst>
                <a:outerShdw blurRad="50800" dist="38100" dir="8100000" algn="tr" rotWithShape="0">
                  <a:srgbClr val="808080">
                    <a:alpha val="40000"/>
                  </a:srgbClr>
                </a:outerShdw>
              </a:effectLst>
            </a:endParaRPr>
          </a:p>
          <a:p>
            <a:pPr marL="457200" indent="-457200" eaLnBrk="0" fontAlgn="base" hangingPunct="0">
              <a:spcBef>
                <a:spcPct val="30000"/>
              </a:spcBef>
              <a:spcAft>
                <a:spcPct val="0"/>
              </a:spcAft>
              <a:buFont typeface="Wingdings" panose="05000000000000000000" pitchFamily="2" charset="2"/>
              <a:buChar char="q"/>
              <a:defRPr/>
            </a:pPr>
            <a:r>
              <a:rPr lang="en-US" sz="2800" b="1" dirty="0">
                <a:solidFill>
                  <a:schemeClr val="tx2">
                    <a:lumMod val="50000"/>
                  </a:schemeClr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</a:rPr>
              <a:t>concise, </a:t>
            </a:r>
            <a:r>
              <a:rPr lang="ar-EG" sz="2800" b="1" dirty="0">
                <a:solidFill>
                  <a:schemeClr val="tx2">
                    <a:lumMod val="50000"/>
                  </a:schemeClr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</a:rPr>
              <a:t>مختصر </a:t>
            </a:r>
            <a:endParaRPr lang="en-US" sz="2800" b="1" dirty="0">
              <a:solidFill>
                <a:schemeClr val="tx2">
                  <a:lumMod val="50000"/>
                </a:schemeClr>
              </a:solidFill>
              <a:effectLst>
                <a:outerShdw blurRad="50800" dist="38100" dir="8100000" algn="tr" rotWithShape="0">
                  <a:srgbClr val="808080">
                    <a:alpha val="40000"/>
                  </a:srgbClr>
                </a:outerShdw>
              </a:effectLst>
            </a:endParaRPr>
          </a:p>
          <a:p>
            <a:pPr marL="457200" indent="-457200" eaLnBrk="0" fontAlgn="base" hangingPunct="0">
              <a:spcBef>
                <a:spcPct val="30000"/>
              </a:spcBef>
              <a:spcAft>
                <a:spcPct val="0"/>
              </a:spcAft>
              <a:buFont typeface="Wingdings" panose="05000000000000000000" pitchFamily="2" charset="2"/>
              <a:buChar char="q"/>
              <a:defRPr/>
            </a:pPr>
            <a:r>
              <a:rPr lang="en-US" sz="2800" b="1" dirty="0">
                <a:solidFill>
                  <a:schemeClr val="accent5"/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</a:rPr>
              <a:t>clear, </a:t>
            </a:r>
            <a:r>
              <a:rPr lang="ar-EG" sz="2800" b="1" dirty="0">
                <a:solidFill>
                  <a:schemeClr val="accent5"/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</a:rPr>
              <a:t>واضح </a:t>
            </a:r>
            <a:endParaRPr lang="en-US" sz="2800" b="1" dirty="0">
              <a:solidFill>
                <a:schemeClr val="accent5"/>
              </a:solidFill>
              <a:effectLst>
                <a:outerShdw blurRad="50800" dist="38100" dir="8100000" algn="tr" rotWithShape="0">
                  <a:srgbClr val="808080">
                    <a:alpha val="40000"/>
                  </a:srgbClr>
                </a:outerShdw>
              </a:effectLst>
            </a:endParaRPr>
          </a:p>
          <a:p>
            <a:pPr marL="457200" indent="-457200" eaLnBrk="0" fontAlgn="base" hangingPunct="0">
              <a:spcBef>
                <a:spcPct val="30000"/>
              </a:spcBef>
              <a:spcAft>
                <a:spcPct val="0"/>
              </a:spcAft>
              <a:buFont typeface="Wingdings" panose="05000000000000000000" pitchFamily="2" charset="2"/>
              <a:buChar char="q"/>
              <a:defRPr/>
            </a:pPr>
            <a:r>
              <a:rPr lang="en-US" sz="2800" b="1" dirty="0">
                <a:solidFill>
                  <a:schemeClr val="accent4">
                    <a:lumMod val="50000"/>
                  </a:schemeClr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</a:rPr>
              <a:t>Persuasive, </a:t>
            </a:r>
            <a:r>
              <a:rPr lang="ar-EG" sz="2800" b="1" dirty="0">
                <a:solidFill>
                  <a:schemeClr val="accent4">
                    <a:lumMod val="50000"/>
                  </a:schemeClr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</a:rPr>
              <a:t>مقنع </a:t>
            </a:r>
            <a:endParaRPr lang="en-US" sz="2800" b="1" dirty="0">
              <a:solidFill>
                <a:schemeClr val="accent5">
                  <a:lumMod val="50000"/>
                </a:schemeClr>
              </a:solidFill>
              <a:effectLst>
                <a:outerShdw blurRad="50800" dist="38100" dir="8100000" algn="tr" rotWithShape="0">
                  <a:srgbClr val="808080">
                    <a:alpha val="40000"/>
                  </a:srgbClr>
                </a:outerShdw>
              </a:effectLst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88DF8A8-BD0D-B576-F4E1-E885E3ABD8F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2025693" y="1510652"/>
            <a:ext cx="332614" cy="3776358"/>
          </a:xfrm>
          <a:prstGeom prst="rect">
            <a:avLst/>
          </a:prstGeom>
        </p:spPr>
      </p:pic>
      <p:pic>
        <p:nvPicPr>
          <p:cNvPr id="8" name="Picture 7" descr="Like Bee">
            <a:extLst>
              <a:ext uri="{FF2B5EF4-FFF2-40B4-BE49-F238E27FC236}">
                <a16:creationId xmlns:a16="http://schemas.microsoft.com/office/drawing/2014/main" id="{6244B340-BEEF-C4F5-59E4-F8F69DFD0E89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4117" y="1732437"/>
            <a:ext cx="3359991" cy="4035287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568811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08894" y="108849"/>
            <a:ext cx="7010174" cy="1126042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485577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377269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5009" y="29929"/>
            <a:ext cx="2470150" cy="1348928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Tajawal Medium" panose="00000600000000000000" pitchFamily="2" charset="-78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Tajawal Medium" panose="00000600000000000000" pitchFamily="2" charset="-78"/>
              </a:rPr>
              <a:t>Lecture 1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6141" y="5722205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911733" y="6430922"/>
            <a:ext cx="8424160" cy="174263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40013" y="193873"/>
            <a:ext cx="498413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Understanding Why Communication Matters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4037942" y="1401704"/>
            <a:ext cx="7357917" cy="46791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To make your communication efforts as effective as possible, focus on making them:  </a:t>
            </a:r>
          </a:p>
          <a:p>
            <a:pPr marL="457200" marR="0" lvl="0" indent="-457200" algn="l" defTabSz="914400" rtl="0" eaLnBrk="0" fontAlgn="base" latinLnBrk="0" hangingPunct="0">
              <a:lnSpc>
                <a:spcPct val="15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practical, </a:t>
            </a:r>
            <a:r>
              <a:rPr kumimoji="0" lang="en-US" altLang="ja-JP" sz="2800" b="1" i="0" u="none" strike="noStrike" kern="1200" cap="none" spc="0" normalizeH="0" baseline="0" noProof="0" dirty="0">
                <a:ln>
                  <a:noFill/>
                </a:ln>
                <a:solidFill>
                  <a:srgbClr val="4472C4">
                    <a:lumMod val="50000"/>
                  </a:srgbClr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  <a:uLnTx/>
                <a:uFillTx/>
                <a:latin typeface="Calibri" panose="020F0502020204030204"/>
                <a:ea typeface="游ゴシック" panose="020B0400000000000000" pitchFamily="34" charset="-128"/>
                <a:cs typeface="+mn-cs"/>
              </a:rPr>
              <a:t>Provide practical information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rgbClr val="4472C4">
                  <a:lumMod val="50000"/>
                </a:srgbClr>
              </a:solidFill>
              <a:effectLst>
                <a:outerShdw blurRad="50800" dist="38100" dir="8100000" algn="tr" rotWithShape="0">
                  <a:srgbClr val="808080">
                    <a:alpha val="40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ED7D31">
                    <a:lumMod val="50000"/>
                  </a:srgbClr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factual, </a:t>
            </a:r>
            <a:r>
              <a:rPr kumimoji="0" lang="en-US" altLang="ja-JP" sz="2800" b="1" i="0" u="none" strike="noStrike" kern="1200" cap="none" spc="0" normalizeH="0" baseline="0" noProof="0" dirty="0">
                <a:ln>
                  <a:noFill/>
                </a:ln>
                <a:solidFill>
                  <a:srgbClr val="4472C4">
                    <a:lumMod val="50000"/>
                  </a:srgbClr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  <a:uLnTx/>
                <a:uFillTx/>
                <a:latin typeface="Calibri" panose="020F0502020204030204"/>
                <a:ea typeface="游ゴシック" panose="020B0400000000000000" pitchFamily="34" charset="-128"/>
                <a:cs typeface="+mn-cs"/>
              </a:rPr>
              <a:t>Give facts rather than vague impressions.</a:t>
            </a:r>
          </a:p>
          <a:p>
            <a:pPr marL="457200" marR="0" lvl="0" indent="-4572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altLang="ja-JP" sz="2800" b="1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  <a:uLnTx/>
                <a:uFillTx/>
                <a:latin typeface="Calibri" panose="020F0502020204030204"/>
                <a:ea typeface="游ゴシック" panose="020B0400000000000000" pitchFamily="34" charset="-128"/>
                <a:cs typeface="+mn-cs"/>
              </a:rPr>
              <a:t>Offer compelling, </a:t>
            </a:r>
            <a:r>
              <a:rPr kumimoji="0" lang="en-US" altLang="ja-JP" sz="2800" b="1" i="0" u="none" strike="noStrike" kern="1200" cap="none" spc="0" normalizeH="0" baseline="0" noProof="0" dirty="0">
                <a:ln>
                  <a:noFill/>
                </a:ln>
                <a:solidFill>
                  <a:srgbClr val="4472C4">
                    <a:lumMod val="50000"/>
                  </a:srgbClr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  <a:uLnTx/>
                <a:uFillTx/>
                <a:latin typeface="Calibri" panose="020F0502020204030204"/>
                <a:ea typeface="游ゴシック" panose="020B0400000000000000" pitchFamily="34" charset="-128"/>
                <a:cs typeface="+mn-cs"/>
              </a:rPr>
              <a:t>persuasive arguments and recommendations.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rgbClr val="4472C4">
                  <a:lumMod val="50000"/>
                </a:srgbClr>
              </a:solidFill>
              <a:effectLst>
                <a:outerShdw blurRad="50800" dist="38100" dir="8100000" algn="tr" rotWithShape="0">
                  <a:srgbClr val="808080">
                    <a:alpha val="40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406FBFB-2168-5184-462C-C7F9E4EC266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 descr="Like Bee">
            <a:extLst>
              <a:ext uri="{FF2B5EF4-FFF2-40B4-BE49-F238E27FC236}">
                <a16:creationId xmlns:a16="http://schemas.microsoft.com/office/drawing/2014/main" id="{8BCF48A9-2CD1-3ECA-8DEB-6E54F3D6919E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1487" y="1686918"/>
            <a:ext cx="3359991" cy="4035287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768411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08894" y="108849"/>
            <a:ext cx="7010174" cy="1126042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485577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377269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5009" y="29929"/>
            <a:ext cx="2470150" cy="1348928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Tajawal Medium" panose="00000600000000000000" pitchFamily="2" charset="-78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Tajawal Medium" panose="00000600000000000000" pitchFamily="2" charset="-78"/>
              </a:rPr>
              <a:t>Lecture 1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725" y="5969950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911733" y="6430922"/>
            <a:ext cx="8424160" cy="174263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40013" y="193873"/>
            <a:ext cx="498413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Understanding Why Communication Matters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3071434" y="1147980"/>
            <a:ext cx="8683244" cy="49376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To make your communication efforts as effective as possible, focus on making them:  </a:t>
            </a:r>
          </a:p>
          <a:p>
            <a:pPr marL="457200" marR="0" lvl="0" indent="-457200" algn="l" defTabSz="914400" rtl="0" eaLnBrk="0" fontAlgn="base" latinLnBrk="0" hangingPunct="0">
              <a:lnSpc>
                <a:spcPct val="15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44546A">
                    <a:lumMod val="50000"/>
                  </a:srgbClr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Concise, </a:t>
            </a:r>
            <a:r>
              <a:rPr kumimoji="0" lang="en-US" altLang="ja-JP" sz="2800" b="1" i="0" u="none" strike="noStrike" kern="1200" cap="none" spc="0" normalizeH="0" baseline="0" noProof="0" dirty="0">
                <a:ln>
                  <a:noFill/>
                </a:ln>
                <a:solidFill>
                  <a:srgbClr val="4472C4">
                    <a:lumMod val="50000"/>
                  </a:srgbClr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  <a:uLnTx/>
                <a:uFillTx/>
                <a:latin typeface="Calibri" panose="020F0502020204030204"/>
                <a:ea typeface="游ゴシック" panose="020B0400000000000000" pitchFamily="34" charset="-128"/>
                <a:cs typeface="+mn-cs"/>
              </a:rPr>
              <a:t>Present information in a concise, efficient manner.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rgbClr val="4472C4">
                  <a:lumMod val="50000"/>
                </a:srgbClr>
              </a:solidFill>
              <a:effectLst>
                <a:outerShdw blurRad="50800" dist="38100" dir="8100000" algn="tr" rotWithShape="0">
                  <a:srgbClr val="808080">
                    <a:alpha val="40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457200" marR="0" lvl="0" indent="-457200" algn="l" defTabSz="914400" rtl="0" eaLnBrk="0" fontAlgn="base" latinLnBrk="0" hangingPunct="0">
              <a:lnSpc>
                <a:spcPct val="15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lang="en-US" sz="2800" b="1" dirty="0">
                <a:solidFill>
                  <a:srgbClr val="4472C4"/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  <a:latin typeface="Calibri" panose="020F0502020204030204"/>
              </a:rPr>
              <a:t>C</a:t>
            </a:r>
            <a:r>
              <a:rPr kumimoji="0" lang="en-US" sz="2800" b="1" i="0" u="none" strike="noStrike" kern="1200" cap="none" spc="0" normalizeH="0" baseline="0" noProof="0" dirty="0" err="1">
                <a:ln>
                  <a:noFill/>
                </a:ln>
                <a:solidFill>
                  <a:srgbClr val="4472C4"/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lear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, </a:t>
            </a:r>
            <a:r>
              <a:rPr kumimoji="0" lang="en-US" altLang="ja-JP" sz="2800" b="1" i="0" u="none" strike="noStrike" kern="1200" cap="none" spc="0" normalizeH="0" baseline="0" noProof="0" dirty="0">
                <a:ln>
                  <a:noFill/>
                </a:ln>
                <a:solidFill>
                  <a:srgbClr val="4472C4">
                    <a:lumMod val="50000"/>
                  </a:srgbClr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  <a:uLnTx/>
                <a:uFillTx/>
                <a:latin typeface="Calibri" panose="020F0502020204030204"/>
                <a:ea typeface="游ゴシック" panose="020B0400000000000000" pitchFamily="34" charset="-128"/>
                <a:cs typeface="+mn-cs"/>
              </a:rPr>
              <a:t>Clarify expectations and responsibilities. </a:t>
            </a:r>
          </a:p>
          <a:p>
            <a:pPr marL="457200" marR="0" lvl="0" indent="-457200" algn="l" defTabSz="914400" rtl="0" eaLnBrk="0" fontAlgn="base" latinLnBrk="0" hangingPunct="0">
              <a:lnSpc>
                <a:spcPct val="15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lang="en-US" sz="2800" b="1" dirty="0">
                <a:solidFill>
                  <a:srgbClr val="FFC000">
                    <a:lumMod val="50000"/>
                  </a:srgbClr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  <a:latin typeface="Calibri" panose="020F0502020204030204"/>
              </a:rPr>
              <a:t>P</a:t>
            </a:r>
            <a:r>
              <a:rPr kumimoji="0" lang="en-US" sz="2800" b="1" i="0" u="none" strike="noStrike" kern="1200" cap="none" spc="0" normalizeH="0" baseline="0" noProof="0" dirty="0" err="1">
                <a:ln>
                  <a:noFill/>
                </a:ln>
                <a:solidFill>
                  <a:srgbClr val="FFC000">
                    <a:lumMod val="50000"/>
                  </a:srgbClr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ersuasive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C000">
                    <a:lumMod val="50000"/>
                  </a:srgbClr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, </a:t>
            </a:r>
            <a:r>
              <a:rPr kumimoji="0" lang="en-US" altLang="ja-JP" sz="2800" b="1" i="0" u="none" strike="noStrike" kern="1200" cap="none" spc="0" normalizeH="0" baseline="0" noProof="0" dirty="0">
                <a:ln>
                  <a:noFill/>
                </a:ln>
                <a:solidFill>
                  <a:srgbClr val="4472C4">
                    <a:lumMod val="50000"/>
                  </a:srgbClr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  <a:uLnTx/>
                <a:uFillTx/>
                <a:latin typeface="Calibri" panose="020F0502020204030204"/>
                <a:ea typeface="游ゴシック" panose="020B0400000000000000" pitchFamily="34" charset="-128"/>
                <a:cs typeface="+mn-cs"/>
              </a:rPr>
              <a:t>Offer compelling, persuasive arguments and recommendations.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rgbClr val="4472C4">
                  <a:lumMod val="50000"/>
                </a:srgbClr>
              </a:solidFill>
              <a:effectLst>
                <a:outerShdw blurRad="50800" dist="38100" dir="8100000" algn="tr" rotWithShape="0">
                  <a:srgbClr val="808080">
                    <a:alpha val="40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CD3593A-D3E8-E10C-4E8B-A7FFD0CC35F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953350" y="1838607"/>
            <a:ext cx="238650" cy="2709534"/>
          </a:xfrm>
          <a:prstGeom prst="rect">
            <a:avLst/>
          </a:prstGeom>
        </p:spPr>
      </p:pic>
      <p:pic>
        <p:nvPicPr>
          <p:cNvPr id="8" name="Graphic 7" descr="Clipboard Partially Checked outline">
            <a:extLst>
              <a:ext uri="{FF2B5EF4-FFF2-40B4-BE49-F238E27FC236}">
                <a16:creationId xmlns:a16="http://schemas.microsoft.com/office/drawing/2014/main" id="{2ABA67DE-8467-D76D-003B-5354A5F6A023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-15009" y="1407198"/>
            <a:ext cx="3381783" cy="4391907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1514833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0944" y="94558"/>
            <a:ext cx="10262186" cy="95410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5009" y="29929"/>
            <a:ext cx="2470150" cy="1554728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Tajawal Medium" panose="00000600000000000000" pitchFamily="2" charset="-78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Tajawal Medium" panose="00000600000000000000" pitchFamily="2" charset="-78"/>
              </a:rPr>
              <a:t>Lecture 1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681" y="5471755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0" y="2216490"/>
            <a:ext cx="268774" cy="3051545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524847" y="355898"/>
            <a:ext cx="91510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400" b="1" kern="0" noProof="0" dirty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/>
              </a:rPr>
              <a:t>C</a:t>
            </a: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ahoma"/>
                <a:ea typeface="+mn-ea"/>
                <a:cs typeface="+mn-cs"/>
              </a:rPr>
              <a:t>ommunicating in Today’s Global Business Environment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85364" y="1380386"/>
            <a:ext cx="7480264" cy="39035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This section offers a brief look at </a:t>
            </a:r>
          </a:p>
          <a:p>
            <a:pPr marL="514350" marR="0" lvl="0" indent="-51435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en-US" sz="2800" b="1" i="0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the skills that employers will expect you to have.</a:t>
            </a:r>
          </a:p>
          <a:p>
            <a:pPr marL="514350" indent="-514350">
              <a:lnSpc>
                <a:spcPct val="150000"/>
              </a:lnSpc>
              <a:buFontTx/>
              <a:buAutoNum type="arabicPeriod"/>
            </a:pPr>
            <a:r>
              <a:rPr lang="en-US" sz="2800" b="1" dirty="0">
                <a:solidFill>
                  <a:srgbClr val="002060"/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  <a:latin typeface="Calibri" panose="020F0502020204030204"/>
              </a:rPr>
              <a:t>The organizational context. </a:t>
            </a:r>
          </a:p>
          <a:p>
            <a:pPr marL="514350" indent="-514350">
              <a:lnSpc>
                <a:spcPct val="150000"/>
              </a:lnSpc>
              <a:buFontTx/>
              <a:buAutoNum type="arabicPeriod"/>
            </a:pPr>
            <a:r>
              <a:rPr lang="en-US" sz="2800" b="1" dirty="0">
                <a:solidFill>
                  <a:srgbClr val="002060"/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  <a:latin typeface="Calibri" panose="020F0502020204030204"/>
              </a:rPr>
              <a:t>Center on audience.</a:t>
            </a:r>
          </a:p>
          <a:p>
            <a:pPr marL="514350" indent="-514350">
              <a:lnSpc>
                <a:spcPct val="150000"/>
              </a:lnSpc>
              <a:buFontTx/>
              <a:buAutoNum type="arabicPeriod"/>
            </a:pPr>
            <a:r>
              <a:rPr lang="en-US" sz="2800" b="1" dirty="0">
                <a:solidFill>
                  <a:srgbClr val="002060"/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  <a:latin typeface="Calibri" panose="020F0502020204030204"/>
              </a:rPr>
              <a:t>Business etiquette.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77DFF64-B2E7-0484-9CA5-3BB3B234F42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953875" y="1257819"/>
            <a:ext cx="304800" cy="3903504"/>
          </a:xfrm>
          <a:prstGeom prst="rect">
            <a:avLst/>
          </a:prstGeom>
        </p:spPr>
      </p:pic>
      <p:pic>
        <p:nvPicPr>
          <p:cNvPr id="8" name="Picture 7" descr="Counselor and patient">
            <a:extLst>
              <a:ext uri="{FF2B5EF4-FFF2-40B4-BE49-F238E27FC236}">
                <a16:creationId xmlns:a16="http://schemas.microsoft.com/office/drawing/2014/main" id="{7AC744D5-72A6-1D27-5C33-9A55F71CA986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29417" y="1078903"/>
            <a:ext cx="3964117" cy="4887511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0073567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03311" y="252815"/>
            <a:ext cx="10691123" cy="999402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5009" y="29929"/>
            <a:ext cx="2470150" cy="1554728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Tajawal Medium" panose="00000600000000000000" pitchFamily="2" charset="-78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Tajawal Medium" panose="00000600000000000000" pitchFamily="2" charset="-78"/>
              </a:rPr>
              <a:t>Lecture 1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853" y="5731865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442491" y="6425607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-108036" y="2204822"/>
            <a:ext cx="396502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65215" y="298109"/>
            <a:ext cx="913043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ahoma"/>
                <a:ea typeface="+mn-ea"/>
                <a:cs typeface="+mn-cs"/>
              </a:rPr>
              <a:t>Communicating in Today’s Global Business Environment</a:t>
            </a: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2620512" y="1584657"/>
            <a:ext cx="6097486" cy="39035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800" b="1" u="sng" dirty="0">
                <a:solidFill>
                  <a:srgbClr val="C00000"/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  <a:latin typeface="Calibri" panose="020F0502020204030204"/>
              </a:rPr>
              <a:t>1. What Employers Expect: </a:t>
            </a:r>
          </a:p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</a:rPr>
              <a:t>Organizing ideas and information logically and completely.</a:t>
            </a:r>
          </a:p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</a:rPr>
              <a:t>Expressing yourself coherently and persuasively in a variety of media</a:t>
            </a: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2800" b="1" u="sng" dirty="0">
              <a:solidFill>
                <a:srgbClr val="C00000"/>
              </a:solidFill>
              <a:effectLst>
                <a:outerShdw blurRad="50800" dist="38100" dir="8100000" algn="tr" rotWithShape="0">
                  <a:srgbClr val="808080">
                    <a:alpha val="40000"/>
                  </a:srgbClr>
                </a:outerShdw>
              </a:effectLst>
              <a:latin typeface="Calibri" panose="020F0502020204030204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2CAD819-3237-CE6B-5918-37A2352BC64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2000907" y="1633538"/>
            <a:ext cx="343813" cy="3903504"/>
          </a:xfrm>
          <a:prstGeom prst="rect">
            <a:avLst/>
          </a:prstGeom>
        </p:spPr>
      </p:pic>
      <p:pic>
        <p:nvPicPr>
          <p:cNvPr id="8" name="Picture 7" descr="Business woman counting one">
            <a:extLst>
              <a:ext uri="{FF2B5EF4-FFF2-40B4-BE49-F238E27FC236}">
                <a16:creationId xmlns:a16="http://schemas.microsoft.com/office/drawing/2014/main" id="{928DEE44-797D-44A3-C9D5-FE142827572F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75037" y="669499"/>
            <a:ext cx="2329471" cy="5519001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3078339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03311" y="252815"/>
            <a:ext cx="10702001" cy="999402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5009" y="29929"/>
            <a:ext cx="2470150" cy="1554728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Tajawal Medium" panose="00000600000000000000" pitchFamily="2" charset="-78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Tajawal Medium" panose="00000600000000000000" pitchFamily="2" charset="-78"/>
              </a:rPr>
              <a:t>Lecture 1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853" y="5731865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42491" y="6425607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12527" y="2074233"/>
            <a:ext cx="289551" cy="3657632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65215" y="298109"/>
            <a:ext cx="913538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ahoma"/>
                <a:ea typeface="+mn-ea"/>
                <a:cs typeface="+mn-cs"/>
              </a:rPr>
              <a:t>Communicating in Today’s Global Business Environment</a:t>
            </a: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08853" y="1463646"/>
            <a:ext cx="6139249" cy="32571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1. What Employers Expect: </a:t>
            </a:r>
          </a:p>
          <a:p>
            <a:pPr marL="457200" marR="0" lvl="0" indent="-4572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4472C4">
                    <a:lumMod val="50000"/>
                  </a:srgbClr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Constructing compelling narratives (telling stories) to gain acceptance for important ideas</a:t>
            </a: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1" i="0" u="sng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>
                <a:outerShdw blurRad="50800" dist="38100" dir="8100000" algn="tr" rotWithShape="0">
                  <a:srgbClr val="808080">
                    <a:alpha val="40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642EAE0-4C8B-73EF-11EF-783F746C21C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962404" y="1785280"/>
            <a:ext cx="289551" cy="3287440"/>
          </a:xfrm>
          <a:prstGeom prst="rect">
            <a:avLst/>
          </a:prstGeom>
        </p:spPr>
      </p:pic>
      <p:pic>
        <p:nvPicPr>
          <p:cNvPr id="8" name="Picture 7" descr="Five hanging light bulbs in the dark with one light bulb with electric line">
            <a:extLst>
              <a:ext uri="{FF2B5EF4-FFF2-40B4-BE49-F238E27FC236}">
                <a16:creationId xmlns:a16="http://schemas.microsoft.com/office/drawing/2014/main" id="{D50EDC81-B560-A6F8-FDF3-F531806CBE15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48102" y="1297510"/>
            <a:ext cx="5021979" cy="48166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361855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03311" y="252815"/>
            <a:ext cx="10651187" cy="999402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5009" y="29929"/>
            <a:ext cx="2470150" cy="1554728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Tajawal Medium" panose="00000600000000000000" pitchFamily="2" charset="-78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Tajawal Medium" panose="00000600000000000000" pitchFamily="2" charset="-78"/>
              </a:rPr>
              <a:t>Lecture 1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2956" y="5877504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442491" y="6425607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-184807" y="1657182"/>
            <a:ext cx="387916" cy="4120766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65215" y="298109"/>
            <a:ext cx="890337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ahoma"/>
                <a:ea typeface="+mn-ea"/>
                <a:cs typeface="+mn-cs"/>
              </a:rPr>
              <a:t>Communicating in Today’s Global Business Environment</a:t>
            </a: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353234" y="1599102"/>
            <a:ext cx="6088509" cy="4549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What Employers Expect: </a:t>
            </a:r>
          </a:p>
          <a:p>
            <a:pPr marL="457200" marR="0" lvl="0" indent="-4572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4472C4">
                    <a:lumMod val="50000"/>
                  </a:srgbClr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Evaluating data and information critically to know what you can and cannot trust</a:t>
            </a:r>
          </a:p>
          <a:p>
            <a:pPr marL="457200" marR="0" lvl="0" indent="-4572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rgbClr val="4472C4">
                  <a:lumMod val="50000"/>
                </a:srgbClr>
              </a:solidFill>
              <a:effectLst>
                <a:outerShdw blurRad="50800" dist="38100" dir="8100000" algn="tr" rotWithShape="0">
                  <a:srgbClr val="808080">
                    <a:alpha val="40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4472C4">
                    <a:lumMod val="50000"/>
                  </a:srgbClr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Actively listening to others</a:t>
            </a: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1" i="0" u="sng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>
                <a:outerShdw blurRad="50800" dist="38100" dir="8100000" algn="tr" rotWithShape="0">
                  <a:srgbClr val="808080">
                    <a:alpha val="40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64C7382-009D-5BBE-539F-FD7D8A40160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976447" y="893103"/>
            <a:ext cx="387916" cy="4404239"/>
          </a:xfrm>
          <a:prstGeom prst="rect">
            <a:avLst/>
          </a:prstGeom>
        </p:spPr>
      </p:pic>
      <p:pic>
        <p:nvPicPr>
          <p:cNvPr id="8" name="Picture 7" descr="Businessman checking statistics">
            <a:extLst>
              <a:ext uri="{FF2B5EF4-FFF2-40B4-BE49-F238E27FC236}">
                <a16:creationId xmlns:a16="http://schemas.microsoft.com/office/drawing/2014/main" id="{D50D9C5A-99E9-C8A5-6C2B-7E2957CE211B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91869" y="1475103"/>
            <a:ext cx="5273603" cy="4745666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9147474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03312" y="252815"/>
            <a:ext cx="8447088" cy="999402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22225" y="-24848"/>
            <a:ext cx="2470150" cy="1554728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Tajawal Medium" panose="00000600000000000000" pitchFamily="2" charset="-78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Tajawal Medium" panose="00000600000000000000" pitchFamily="2" charset="-78"/>
              </a:rPr>
              <a:t>Lecture 1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542" y="5751891"/>
            <a:ext cx="1222425" cy="1190549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289771" y="6411403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-108036" y="2204822"/>
            <a:ext cx="396502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65215" y="298109"/>
            <a:ext cx="680941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ahoma"/>
                <a:ea typeface="+mn-ea"/>
                <a:cs typeface="+mn-cs"/>
              </a:rPr>
              <a:t>Communicating in Today’s Global Business Environment</a:t>
            </a: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303510" y="1483489"/>
            <a:ext cx="5859448" cy="45929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What Employers Expect: </a:t>
            </a:r>
          </a:p>
          <a:p>
            <a:pPr marL="457200" marR="0" lvl="0" indent="-457200" fontAlgn="base">
              <a:lnSpc>
                <a:spcPct val="14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lang="en-US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</a:rPr>
              <a:t>Communicating with diverse audiences</a:t>
            </a:r>
          </a:p>
          <a:p>
            <a:pPr marL="457200" marR="0" lvl="0" indent="-457200" fontAlgn="base">
              <a:lnSpc>
                <a:spcPct val="14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lang="en-US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</a:rPr>
              <a:t>Using communication technologies</a:t>
            </a:r>
          </a:p>
          <a:p>
            <a:pPr marL="457200" marR="0" lvl="0" indent="-457200" fontAlgn="base">
              <a:lnSpc>
                <a:spcPct val="14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lang="en-US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</a:rPr>
              <a:t>Using standard grammar and spelling</a:t>
            </a: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1" i="0" u="sng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>
                <a:outerShdw blurRad="50800" dist="38100" dir="8100000" algn="tr" rotWithShape="0">
                  <a:srgbClr val="808080">
                    <a:alpha val="40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17197A7-EB75-5B4B-3CFE-90E6978DBCC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flipH="1">
            <a:off x="11978994" y="1310258"/>
            <a:ext cx="365726" cy="4152297"/>
          </a:xfrm>
          <a:prstGeom prst="rect">
            <a:avLst/>
          </a:prstGeom>
        </p:spPr>
      </p:pic>
      <p:pic>
        <p:nvPicPr>
          <p:cNvPr id="8" name="Picture 7" descr="Man wearing black t-shirt and headset sitting in front of orange and black keyboard in dimly lit room with blue walls">
            <a:extLst>
              <a:ext uri="{FF2B5EF4-FFF2-40B4-BE49-F238E27FC236}">
                <a16:creationId xmlns:a16="http://schemas.microsoft.com/office/drawing/2014/main" id="{C9BFD745-6189-0A2F-2988-143416BF3696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96167" y="1310258"/>
            <a:ext cx="5475285" cy="4939386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4053772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03311" y="252815"/>
            <a:ext cx="10742945" cy="999402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5009" y="29929"/>
            <a:ext cx="2470150" cy="1554728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Tajawal Medium" panose="00000600000000000000" pitchFamily="2" charset="-78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Tajawal Medium" panose="00000600000000000000" pitchFamily="2" charset="-78"/>
              </a:rPr>
              <a:t>Lecture 1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542" y="5751891"/>
            <a:ext cx="1222425" cy="1190549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442491" y="6425607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-128047" y="1797131"/>
            <a:ext cx="256093" cy="3135487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55141" y="536724"/>
            <a:ext cx="938104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ahoma"/>
                <a:ea typeface="+mn-ea"/>
                <a:cs typeface="+mn-cs"/>
              </a:rPr>
              <a:t>Communicating in Today’s Global Business Environment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7733D5D-7B2F-70C6-CC90-085DD9ACEE9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2106275" y="1252216"/>
            <a:ext cx="238444" cy="4340201"/>
          </a:xfrm>
          <a:prstGeom prst="rect">
            <a:avLst/>
          </a:prstGeom>
        </p:spPr>
      </p:pic>
      <p:pic>
        <p:nvPicPr>
          <p:cNvPr id="8" name="Picture 7" descr="Green dialogue boxes">
            <a:extLst>
              <a:ext uri="{FF2B5EF4-FFF2-40B4-BE49-F238E27FC236}">
                <a16:creationId xmlns:a16="http://schemas.microsoft.com/office/drawing/2014/main" id="{10881E3B-4C16-C3AC-15C1-2BDDDF5990EF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8065" y="1661879"/>
            <a:ext cx="4487251" cy="395468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97FD7525-9916-1D17-6C6C-E62A2D0A94BE}"/>
              </a:ext>
            </a:extLst>
          </p:cNvPr>
          <p:cNvSpPr txBox="1"/>
          <p:nvPr/>
        </p:nvSpPr>
        <p:spPr>
          <a:xfrm>
            <a:off x="5807063" y="1447429"/>
            <a:ext cx="5916154" cy="33002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What Employers Expect: </a:t>
            </a:r>
          </a:p>
          <a:p>
            <a:pPr marL="457200" marR="0" lvl="0" indent="-457200" algn="l" defTabSz="914400" rtl="0" eaLnBrk="1" fontAlgn="base" latinLnBrk="0" hangingPunct="1">
              <a:lnSpc>
                <a:spcPct val="14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4472C4">
                    <a:lumMod val="50000"/>
                  </a:srgbClr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Adapting messages and styles</a:t>
            </a:r>
          </a:p>
          <a:p>
            <a:pPr marL="457200" marR="0" lvl="0" indent="-457200" algn="l" defTabSz="914400" rtl="0" eaLnBrk="1" fontAlgn="base" latinLnBrk="0" hangingPunct="1">
              <a:lnSpc>
                <a:spcPct val="14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4472C4">
                    <a:lumMod val="50000"/>
                  </a:srgbClr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Communicating in a civilized manner</a:t>
            </a: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1" i="0" u="sng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>
                <a:outerShdw blurRad="50800" dist="38100" dir="8100000" algn="tr" rotWithShape="0">
                  <a:srgbClr val="808080">
                    <a:alpha val="40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0830711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03311" y="252815"/>
            <a:ext cx="10742946" cy="752136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5009" y="29929"/>
            <a:ext cx="2470150" cy="1554728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Tajawal Medium" panose="00000600000000000000" pitchFamily="2" charset="-78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Tajawal Medium" panose="00000600000000000000" pitchFamily="2" charset="-78"/>
              </a:rPr>
              <a:t>Lecture 1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9731" y="5995165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663109" y="6666850"/>
            <a:ext cx="7147880" cy="147861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-70547" y="2216491"/>
            <a:ext cx="256077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24113" y="335101"/>
            <a:ext cx="9026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ahoma"/>
                <a:ea typeface="+mn-ea"/>
                <a:cs typeface="+mn-cs"/>
              </a:rPr>
              <a:t>Communicating in Today’s Global Business Environment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5177701" y="1227837"/>
            <a:ext cx="7029307" cy="39466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What Employers Expect: </a:t>
            </a:r>
          </a:p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</a:rPr>
              <a:t>Communicating ethically, even when choices aren’t crystal clear</a:t>
            </a:r>
          </a:p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</a:rPr>
              <a:t>Respecting company information</a:t>
            </a:r>
          </a:p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</a:rPr>
              <a:t>Following laws and regulations</a:t>
            </a: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1" i="0" u="sng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>
                <a:outerShdw blurRad="50800" dist="38100" dir="8100000" algn="tr" rotWithShape="0">
                  <a:srgbClr val="808080">
                    <a:alpha val="40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B19ECDF-10AD-F026-2FED-3A1D5DF45D3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961499" y="1633538"/>
            <a:ext cx="289551" cy="3287440"/>
          </a:xfrm>
          <a:prstGeom prst="rect">
            <a:avLst/>
          </a:prstGeom>
        </p:spPr>
      </p:pic>
      <p:pic>
        <p:nvPicPr>
          <p:cNvPr id="8" name="Picture 7" descr="Schoolboy with laptop in robotics class">
            <a:extLst>
              <a:ext uri="{FF2B5EF4-FFF2-40B4-BE49-F238E27FC236}">
                <a16:creationId xmlns:a16="http://schemas.microsoft.com/office/drawing/2014/main" id="{092B05E2-0B30-34B4-99CC-622D6AACF3B6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898" y="1633538"/>
            <a:ext cx="4650002" cy="4248564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0752163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55238" y="29929"/>
            <a:ext cx="10627246" cy="999402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5009" y="29929"/>
            <a:ext cx="2470150" cy="1554728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Tajawal Medium" panose="00000600000000000000" pitchFamily="2" charset="-78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Tajawal Medium" panose="00000600000000000000" pitchFamily="2" charset="-78"/>
              </a:rPr>
              <a:t>Lecture 1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7005" y="5760206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626225" y="6156864"/>
            <a:ext cx="7147880" cy="147861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-22225" y="2087635"/>
            <a:ext cx="310691" cy="37189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24113" y="289491"/>
            <a:ext cx="90844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en-US" sz="2400" b="1" kern="0" dirty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/>
              </a:rPr>
              <a:t>Communicating in Today’s Global Business Environment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200944" y="1115353"/>
            <a:ext cx="7504316" cy="51961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What Employers Expect: </a:t>
            </a:r>
          </a:p>
          <a:p>
            <a:pPr marL="457200" marR="0" lvl="0" indent="-4572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4472C4">
                    <a:lumMod val="50000"/>
                  </a:srgbClr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Managing your time wisely and using resources efficiently</a:t>
            </a:r>
          </a:p>
          <a:p>
            <a:pPr marL="457200" marR="0" lvl="0" indent="-4572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4472C4">
                    <a:lumMod val="50000"/>
                  </a:srgbClr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Practicing and developing your communication skills over time, starting with the opportunities you will have throughout this course.</a:t>
            </a: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1" i="0" u="sng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>
                <a:outerShdw blurRad="50800" dist="38100" dir="8100000" algn="tr" rotWithShape="0">
                  <a:srgbClr val="808080">
                    <a:alpha val="40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AB9593D-23DB-DAF5-4667-EFA6BBF4782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899223" y="1584657"/>
            <a:ext cx="351828" cy="3994508"/>
          </a:xfrm>
          <a:prstGeom prst="rect">
            <a:avLst/>
          </a:prstGeom>
        </p:spPr>
      </p:pic>
      <p:pic>
        <p:nvPicPr>
          <p:cNvPr id="8" name="Picture 7" descr="Young business woman pointing up">
            <a:extLst>
              <a:ext uri="{FF2B5EF4-FFF2-40B4-BE49-F238E27FC236}">
                <a16:creationId xmlns:a16="http://schemas.microsoft.com/office/drawing/2014/main" id="{E86CF684-82D8-5211-19A7-76566150F5D9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43405" y="1393862"/>
            <a:ext cx="2166959" cy="418530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1061903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03311" y="252815"/>
            <a:ext cx="10742945" cy="760368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5009" y="29929"/>
            <a:ext cx="2470150" cy="1554728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Tajawal Medium" panose="00000600000000000000" pitchFamily="2" charset="-78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Tajawal Medium" panose="00000600000000000000" pitchFamily="2" charset="-78"/>
              </a:rPr>
              <a:t>Lecture 1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486018" y="5937971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55141" y="477696"/>
            <a:ext cx="972678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ahoma"/>
                <a:ea typeface="+mn-ea"/>
                <a:cs typeface="+mn-cs"/>
              </a:rPr>
              <a:t>Communicating in Today’s Global Business Environment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323884" y="1322327"/>
            <a:ext cx="8005944" cy="30725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3200" b="1" kern="0" dirty="0">
                <a:solidFill>
                  <a:srgbClr val="C00000"/>
                </a:solidFill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  <a:latin typeface="Arial"/>
              </a:rPr>
              <a:t>2. The organizational context. </a:t>
            </a:r>
          </a:p>
          <a:p>
            <a:pPr algn="ctr">
              <a:lnSpc>
                <a:spcPct val="150000"/>
              </a:lnSpc>
            </a:pPr>
            <a:endParaRPr lang="en-US" sz="3600" b="1" kern="0" dirty="0">
              <a:solidFill>
                <a:srgbClr val="000000"/>
              </a:solidFill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  <a:latin typeface="Arial"/>
            </a:endParaRPr>
          </a:p>
          <a:p>
            <a:pPr algn="ctr">
              <a:lnSpc>
                <a:spcPct val="150000"/>
              </a:lnSpc>
            </a:pPr>
            <a:endParaRPr lang="en-US" sz="3600" b="1" kern="0" dirty="0">
              <a:solidFill>
                <a:srgbClr val="000000"/>
              </a:solidFill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  <a:latin typeface="Arial"/>
            </a:endParaRPr>
          </a:p>
          <a:p>
            <a:pPr algn="ctr">
              <a:lnSpc>
                <a:spcPct val="150000"/>
              </a:lnSpc>
            </a:pPr>
            <a:endParaRPr lang="en-US" sz="2800" b="1" dirty="0">
              <a:solidFill>
                <a:srgbClr val="C00000"/>
              </a:solidFill>
              <a:effectLst>
                <a:outerShdw blurRad="50800" dist="38100" dir="8100000" algn="tr" rotWithShape="0">
                  <a:srgbClr val="808080">
                    <a:alpha val="40000"/>
                  </a:srgbClr>
                </a:outerShdw>
              </a:effectLst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490609D-1239-004F-65A0-45A0165EF5CF}"/>
              </a:ext>
            </a:extLst>
          </p:cNvPr>
          <p:cNvSpPr/>
          <p:nvPr/>
        </p:nvSpPr>
        <p:spPr>
          <a:xfrm>
            <a:off x="1082799" y="2152045"/>
            <a:ext cx="3045407" cy="1631950"/>
          </a:xfrm>
          <a:prstGeom prst="rect">
            <a:avLst/>
          </a:prstGeom>
          <a:solidFill>
            <a:srgbClr val="FFFFFF"/>
          </a:solidFill>
          <a:ln w="9525" cap="flat" cmpd="sng" algn="ctr">
            <a:solidFill>
              <a:srgbClr val="FFFFFF">
                <a:lumMod val="75000"/>
              </a:srgbClr>
            </a:solidFill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rtlCol="0"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Arial"/>
                <a:ea typeface="+mn-ea"/>
                <a:cs typeface="+mn-cs"/>
              </a:rPr>
              <a:t>Communication</a:t>
            </a:r>
          </a:p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Arial"/>
                <a:ea typeface="+mn-ea"/>
                <a:cs typeface="+mn-cs"/>
              </a:rPr>
              <a:t>Channels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3B3EC12-B23D-AC62-E2E8-947606EF0480}"/>
              </a:ext>
            </a:extLst>
          </p:cNvPr>
          <p:cNvSpPr/>
          <p:nvPr/>
        </p:nvSpPr>
        <p:spPr>
          <a:xfrm>
            <a:off x="8047909" y="2042606"/>
            <a:ext cx="3212485" cy="1631950"/>
          </a:xfrm>
          <a:prstGeom prst="rect">
            <a:avLst/>
          </a:prstGeom>
          <a:solidFill>
            <a:srgbClr val="FFFFFF"/>
          </a:solidFill>
          <a:ln w="9525" cap="flat" cmpd="sng" algn="ctr">
            <a:solidFill>
              <a:srgbClr val="FFFFFF">
                <a:lumMod val="75000"/>
              </a:srgbClr>
            </a:solidFill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2800" b="1" kern="0" dirty="0">
                <a:solidFill>
                  <a:srgbClr val="000000"/>
                </a:solidFill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  <a:latin typeface="Arial"/>
              </a:rPr>
              <a:t>Company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2800" b="1" kern="0" dirty="0">
                <a:solidFill>
                  <a:srgbClr val="000000"/>
                </a:solidFill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  <a:latin typeface="Arial"/>
              </a:rPr>
              <a:t>Policies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BC68AEC2-A341-398D-145B-9A71CAAF3C1B}"/>
              </a:ext>
            </a:extLst>
          </p:cNvPr>
          <p:cNvSpPr/>
          <p:nvPr/>
        </p:nvSpPr>
        <p:spPr>
          <a:xfrm>
            <a:off x="2605502" y="4006025"/>
            <a:ext cx="3112381" cy="1508088"/>
          </a:xfrm>
          <a:prstGeom prst="rect">
            <a:avLst/>
          </a:prstGeom>
          <a:solidFill>
            <a:srgbClr val="FFFFFF"/>
          </a:solidFill>
          <a:ln w="9525" cap="flat" cmpd="sng" algn="ctr">
            <a:solidFill>
              <a:srgbClr val="FFFFFF">
                <a:lumMod val="75000"/>
              </a:srgbClr>
            </a:solidFill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2800" b="1" kern="0" dirty="0">
                <a:solidFill>
                  <a:srgbClr val="000000"/>
                </a:solidFill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  <a:latin typeface="Arial"/>
              </a:rPr>
              <a:t>Organizational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2800" b="1" kern="0" dirty="0">
                <a:solidFill>
                  <a:srgbClr val="000000"/>
                </a:solidFill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  <a:latin typeface="Arial"/>
              </a:rPr>
              <a:t>Structure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833D2754-E92D-79D6-3A86-7DB0E9653B30}"/>
              </a:ext>
            </a:extLst>
          </p:cNvPr>
          <p:cNvSpPr/>
          <p:nvPr/>
        </p:nvSpPr>
        <p:spPr>
          <a:xfrm>
            <a:off x="6710154" y="3917852"/>
            <a:ext cx="3468688" cy="1503684"/>
          </a:xfrm>
          <a:prstGeom prst="rect">
            <a:avLst/>
          </a:prstGeom>
          <a:solidFill>
            <a:srgbClr val="FFFFFF"/>
          </a:solidFill>
          <a:ln w="9525" cap="flat" cmpd="sng" algn="ctr">
            <a:solidFill>
              <a:srgbClr val="FFFFFF">
                <a:lumMod val="75000"/>
              </a:srgbClr>
            </a:solidFill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rtlCol="0"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sz="2800" b="1" kern="0" dirty="0">
                <a:solidFill>
                  <a:srgbClr val="000000"/>
                </a:solidFill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  <a:latin typeface="Arial"/>
              </a:rPr>
              <a:t>Personal</a:t>
            </a:r>
          </a:p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sz="2800" b="1" kern="0" dirty="0">
                <a:solidFill>
                  <a:srgbClr val="000000"/>
                </a:solidFill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  <a:latin typeface="Arial"/>
              </a:rPr>
              <a:t>Relationships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B81B4714-B04A-6B84-299A-96A0E2C65C2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2038195" y="1884600"/>
            <a:ext cx="289551" cy="3287440"/>
          </a:xfrm>
          <a:prstGeom prst="rect">
            <a:avLst/>
          </a:prstGeom>
        </p:spPr>
      </p:pic>
      <p:pic>
        <p:nvPicPr>
          <p:cNvPr id="18" name="Graphic 17" descr="Back with solid fill">
            <a:extLst>
              <a:ext uri="{FF2B5EF4-FFF2-40B4-BE49-F238E27FC236}">
                <a16:creationId xmlns:a16="http://schemas.microsoft.com/office/drawing/2014/main" id="{CF69A526-149D-E614-91BF-E2D1F862B966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4554295" y="2290627"/>
            <a:ext cx="914400" cy="914400"/>
          </a:xfrm>
          <a:prstGeom prst="rect">
            <a:avLst/>
          </a:prstGeom>
        </p:spPr>
      </p:pic>
      <p:pic>
        <p:nvPicPr>
          <p:cNvPr id="21" name="Graphic 20" descr="Back with solid fill">
            <a:extLst>
              <a:ext uri="{FF2B5EF4-FFF2-40B4-BE49-F238E27FC236}">
                <a16:creationId xmlns:a16="http://schemas.microsoft.com/office/drawing/2014/main" id="{68685F8C-C5FC-0247-6B5F-F3E3C077CD30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6348195" y="2246809"/>
            <a:ext cx="914400" cy="9144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1383244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8" grpId="0" animBg="1"/>
      <p:bldP spid="11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77175" y="158876"/>
            <a:ext cx="10811184" cy="999402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253687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198800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5009" y="29929"/>
            <a:ext cx="2089469" cy="1554728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Tajawal Medium" panose="00000600000000000000" pitchFamily="2" charset="-78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800" b="1" kern="0" dirty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/>
              </a:rPr>
              <a:t>Lecture 1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7527" y="5696095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76575" y="6112504"/>
            <a:ext cx="9612118" cy="198837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-163001" y="2204821"/>
            <a:ext cx="293615" cy="3333589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27640" y="427744"/>
            <a:ext cx="986435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ahoma"/>
                <a:ea typeface="+mn-ea"/>
                <a:cs typeface="+mn-cs"/>
              </a:rPr>
              <a:t>Communicating in Today’s Global Business Environment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2835887" y="1212208"/>
            <a:ext cx="7594512" cy="18249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4000" b="1" kern="0" dirty="0">
                <a:solidFill>
                  <a:srgbClr val="C00000"/>
                </a:solidFill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  <a:latin typeface="Arial"/>
              </a:rPr>
              <a:t>3. Center on Audience</a:t>
            </a:r>
          </a:p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4000" b="1" kern="0" dirty="0">
                <a:solidFill>
                  <a:schemeClr val="accent2">
                    <a:lumMod val="50000"/>
                  </a:schemeClr>
                </a:solidFill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  <a:latin typeface="Arial"/>
              </a:rPr>
              <a:t>An audience center approach </a:t>
            </a:r>
          </a:p>
        </p:txBody>
      </p:sp>
      <p:sp>
        <p:nvSpPr>
          <p:cNvPr id="12" name="Rounded Rectangle 13">
            <a:extLst>
              <a:ext uri="{FF2B5EF4-FFF2-40B4-BE49-F238E27FC236}">
                <a16:creationId xmlns:a16="http://schemas.microsoft.com/office/drawing/2014/main" id="{9EDAD355-61CD-A124-7E94-D2F137780B6B}"/>
              </a:ext>
            </a:extLst>
          </p:cNvPr>
          <p:cNvSpPr/>
          <p:nvPr/>
        </p:nvSpPr>
        <p:spPr>
          <a:xfrm>
            <a:off x="3610535" y="4689053"/>
            <a:ext cx="4191000" cy="800802"/>
          </a:xfrm>
          <a:prstGeom prst="roundRect">
            <a:avLst/>
          </a:prstGeom>
          <a:solidFill>
            <a:srgbClr val="FFFFFF">
              <a:alpha val="25098"/>
            </a:srgbClr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  <a:softEdge rad="317500"/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rtlCol="0" anchor="ctr"/>
          <a:lstStyle/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36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>
                  <a:outerShdw blurRad="50800" dist="101600" dir="8100000" algn="tr" rotWithShape="0">
                    <a:srgbClr val="969696">
                      <a:alpha val="40000"/>
                    </a:srgbClr>
                  </a:outerShdw>
                </a:effectLst>
                <a:uLnTx/>
                <a:uFillTx/>
                <a:latin typeface="Tahoma"/>
                <a:ea typeface="+mn-ea"/>
                <a:cs typeface="+mn-cs"/>
              </a:rPr>
              <a:t>Audience Needs</a:t>
            </a:r>
          </a:p>
        </p:txBody>
      </p:sp>
      <p:sp>
        <p:nvSpPr>
          <p:cNvPr id="15" name="Rounded Rectangle 15">
            <a:extLst>
              <a:ext uri="{FF2B5EF4-FFF2-40B4-BE49-F238E27FC236}">
                <a16:creationId xmlns:a16="http://schemas.microsoft.com/office/drawing/2014/main" id="{ECAA538D-A854-0AD6-88B4-2C5C4FAC34C3}"/>
              </a:ext>
            </a:extLst>
          </p:cNvPr>
          <p:cNvSpPr/>
          <p:nvPr/>
        </p:nvSpPr>
        <p:spPr>
          <a:xfrm>
            <a:off x="6087333" y="3308570"/>
            <a:ext cx="4191000" cy="800802"/>
          </a:xfrm>
          <a:prstGeom prst="roundRect">
            <a:avLst/>
          </a:prstGeom>
          <a:solidFill>
            <a:srgbClr val="FFFFFF">
              <a:alpha val="25098"/>
            </a:srgbClr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  <a:softEdge rad="317500"/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rtlCol="0" anchor="ctr"/>
          <a:lstStyle/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36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>
                  <a:outerShdw blurRad="50800" dist="101600" dir="8100000" algn="tr" rotWithShape="0">
                    <a:srgbClr val="969696">
                      <a:alpha val="40000"/>
                    </a:srgbClr>
                  </a:outerShdw>
                </a:effectLst>
                <a:uLnTx/>
                <a:uFillTx/>
                <a:latin typeface="Tahoma"/>
                <a:ea typeface="+mn-ea"/>
                <a:cs typeface="+mn-cs"/>
              </a:rPr>
              <a:t>Listening Ability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D57C6A3-A4B1-CBB6-DB63-00C2C1EC209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2047224" y="1710099"/>
            <a:ext cx="289551" cy="3287440"/>
          </a:xfrm>
          <a:prstGeom prst="rect">
            <a:avLst/>
          </a:prstGeom>
        </p:spPr>
      </p:pic>
      <p:pic>
        <p:nvPicPr>
          <p:cNvPr id="8" name="Picture 7" descr="Cartoon bee with magnifying glass">
            <a:extLst>
              <a:ext uri="{FF2B5EF4-FFF2-40B4-BE49-F238E27FC236}">
                <a16:creationId xmlns:a16="http://schemas.microsoft.com/office/drawing/2014/main" id="{1D00278D-6BD1-64AC-6B69-53D5328D80D9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2041" y="996321"/>
            <a:ext cx="2017726" cy="4876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8327192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5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03312" y="252815"/>
            <a:ext cx="8447088" cy="999402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5009" y="29929"/>
            <a:ext cx="2470150" cy="1554728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Tajawal Medium" panose="00000600000000000000" pitchFamily="2" charset="-78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Tajawal Medium" panose="00000600000000000000" pitchFamily="2" charset="-78"/>
              </a:rPr>
              <a:t>Lecture 1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839" y="5824004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705100" y="6679309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65215" y="298109"/>
            <a:ext cx="680941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ahoma"/>
                <a:ea typeface="+mn-ea"/>
                <a:cs typeface="+mn-cs"/>
              </a:rPr>
              <a:t>Communicating in Today’s Global Business Environment</a:t>
            </a: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043173" y="1161905"/>
            <a:ext cx="8005944" cy="24261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Arial"/>
                <a:ea typeface="+mn-ea"/>
                <a:cs typeface="+mn-cs"/>
              </a:rPr>
              <a:t>3. Center on Audience </a:t>
            </a:r>
          </a:p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6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  <a:uLnTx/>
              <a:uFillTx/>
              <a:latin typeface="Arial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>
                <a:outerShdw blurRad="50800" dist="38100" dir="8100000" algn="tr" rotWithShape="0">
                  <a:srgbClr val="808080">
                    <a:alpha val="40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" name="Rounded Rectangle 14">
            <a:extLst>
              <a:ext uri="{FF2B5EF4-FFF2-40B4-BE49-F238E27FC236}">
                <a16:creationId xmlns:a16="http://schemas.microsoft.com/office/drawing/2014/main" id="{5DB088A1-A1AE-9959-96B7-05DB81C805DE}"/>
              </a:ext>
            </a:extLst>
          </p:cNvPr>
          <p:cNvSpPr/>
          <p:nvPr/>
        </p:nvSpPr>
        <p:spPr>
          <a:xfrm>
            <a:off x="4996464" y="2204822"/>
            <a:ext cx="5486400" cy="800802"/>
          </a:xfrm>
          <a:prstGeom prst="roundRect">
            <a:avLst/>
          </a:prstGeom>
          <a:solidFill>
            <a:srgbClr val="FFFFFF">
              <a:alpha val="25098"/>
            </a:srgbClr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  <a:softEdge rad="317500"/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rtlCol="0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36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>
                  <a:outerShdw blurRad="50800" dist="101600" dir="8100000" algn="tr" rotWithShape="0">
                    <a:srgbClr val="969696">
                      <a:alpha val="40000"/>
                    </a:srgbClr>
                  </a:outerShdw>
                </a:effectLst>
                <a:uLnTx/>
                <a:uFillTx/>
                <a:latin typeface="Tahoma"/>
                <a:ea typeface="+mn-ea"/>
                <a:cs typeface="+mn-cs"/>
              </a:rPr>
              <a:t>Writing and Speaking</a:t>
            </a:r>
          </a:p>
        </p:txBody>
      </p:sp>
      <p:sp>
        <p:nvSpPr>
          <p:cNvPr id="20" name="Rounded Rectangle 16">
            <a:extLst>
              <a:ext uri="{FF2B5EF4-FFF2-40B4-BE49-F238E27FC236}">
                <a16:creationId xmlns:a16="http://schemas.microsoft.com/office/drawing/2014/main" id="{8DDA40B5-DA2E-E10F-F246-399583A8C09D}"/>
              </a:ext>
            </a:extLst>
          </p:cNvPr>
          <p:cNvSpPr/>
          <p:nvPr/>
        </p:nvSpPr>
        <p:spPr>
          <a:xfrm>
            <a:off x="5560937" y="3852377"/>
            <a:ext cx="5638800" cy="800802"/>
          </a:xfrm>
          <a:prstGeom prst="roundRect">
            <a:avLst/>
          </a:prstGeom>
          <a:solidFill>
            <a:srgbClr val="FFFFFF">
              <a:alpha val="25098"/>
            </a:srgbClr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  <a:softEdge rad="317500"/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rtlCol="0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36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>
                  <a:outerShdw blurRad="50800" dist="101600" dir="8100000" algn="tr" rotWithShape="0">
                    <a:srgbClr val="969696">
                      <a:alpha val="40000"/>
                    </a:srgbClr>
                  </a:outerShdw>
                </a:effectLst>
                <a:uLnTx/>
                <a:uFillTx/>
                <a:latin typeface="Tahoma"/>
                <a:ea typeface="+mn-ea"/>
                <a:cs typeface="+mn-cs"/>
              </a:rPr>
              <a:t>Working Relationships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D194BCF-9853-9F0B-1814-F1391D0242B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916610" y="1846256"/>
            <a:ext cx="289551" cy="3287440"/>
          </a:xfrm>
          <a:prstGeom prst="rect">
            <a:avLst/>
          </a:prstGeom>
        </p:spPr>
      </p:pic>
      <p:pic>
        <p:nvPicPr>
          <p:cNvPr id="6" name="Picture 5" descr="Cartoon bee with magnifying glass">
            <a:extLst>
              <a:ext uri="{FF2B5EF4-FFF2-40B4-BE49-F238E27FC236}">
                <a16:creationId xmlns:a16="http://schemas.microsoft.com/office/drawing/2014/main" id="{8030DDC1-C2C5-9696-6828-6E1AEFF6E99D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5371" y="1830014"/>
            <a:ext cx="2017726" cy="4876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2381906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20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20066" y="158876"/>
            <a:ext cx="10677871" cy="999402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5009" y="29929"/>
            <a:ext cx="2470150" cy="1554728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Tajawal Medium" panose="00000600000000000000" pitchFamily="2" charset="-78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400" b="1" kern="0" dirty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/>
              </a:rPr>
              <a:t>Lecture 1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839" y="5824004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705100" y="6679309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24113" y="373760"/>
            <a:ext cx="90641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ahoma"/>
                <a:ea typeface="+mn-ea"/>
                <a:cs typeface="+mn-cs"/>
              </a:rPr>
              <a:t>Communicating in Today’s Global Business Environment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4622414" y="1158278"/>
            <a:ext cx="6019314" cy="24261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Arial"/>
                <a:ea typeface="+mn-ea"/>
                <a:cs typeface="+mn-cs"/>
              </a:rPr>
              <a:t>4. Business etiquette</a:t>
            </a:r>
          </a:p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6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  <a:uLnTx/>
              <a:uFillTx/>
              <a:latin typeface="Arial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>
                <a:outerShdw blurRad="50800" dist="38100" dir="8100000" algn="tr" rotWithShape="0">
                  <a:srgbClr val="808080">
                    <a:alpha val="40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31AC9A6-F291-E8E0-2DE2-6D80F7751E0A}"/>
              </a:ext>
            </a:extLst>
          </p:cNvPr>
          <p:cNvSpPr/>
          <p:nvPr/>
        </p:nvSpPr>
        <p:spPr>
          <a:xfrm>
            <a:off x="4622414" y="2397382"/>
            <a:ext cx="4667574" cy="3058539"/>
          </a:xfrm>
          <a:prstGeom prst="rect">
            <a:avLst/>
          </a:prstGeom>
          <a:noFill/>
          <a:ln w="25400" cap="flat" cmpd="sng" algn="ctr">
            <a:noFill/>
            <a:prstDash val="solid"/>
          </a:ln>
          <a:effectLst/>
        </p:spPr>
        <p:txBody>
          <a:bodyPr rtlCol="0" anchor="t"/>
          <a:lstStyle/>
          <a:p>
            <a:pPr marL="571500" marR="0" lvl="0" indent="-57150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240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sz="36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>
                  <a:outerShdw blurRad="50800" dist="38100" dir="8100000" algn="tr" rotWithShape="0">
                    <a:srgbClr val="969696">
                      <a:alpha val="40000"/>
                    </a:srgbClr>
                  </a:outerShdw>
                </a:effectLst>
                <a:uLnTx/>
                <a:uFillTx/>
                <a:latin typeface="Tahoma"/>
                <a:ea typeface="+mn-ea"/>
                <a:cs typeface="+mn-cs"/>
              </a:rPr>
              <a:t>Respect</a:t>
            </a:r>
          </a:p>
          <a:p>
            <a:pPr marL="571500" marR="0" lvl="0" indent="-57150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240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sz="3600" b="1" i="0" u="none" strike="noStrike" kern="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>
                  <a:outerShdw blurRad="50800" dist="38100" dir="8100000" algn="tr" rotWithShape="0">
                    <a:srgbClr val="969696">
                      <a:alpha val="40000"/>
                    </a:srgbClr>
                  </a:outerShdw>
                </a:effectLst>
                <a:uLnTx/>
                <a:uFillTx/>
                <a:latin typeface="Tahoma"/>
                <a:ea typeface="+mn-ea"/>
                <a:cs typeface="+mn-cs"/>
              </a:rPr>
              <a:t>Courtesy</a:t>
            </a:r>
          </a:p>
          <a:p>
            <a:pPr marL="571500" marR="0" lvl="0" indent="-57150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240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sz="3600" b="1" i="0" u="none" strike="noStrike" kern="0" cap="none" spc="0" normalizeH="0" baseline="0" noProof="0" dirty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50800" dist="38100" dir="8100000" algn="tr" rotWithShape="0">
                    <a:srgbClr val="969696">
                      <a:alpha val="40000"/>
                    </a:srgbClr>
                  </a:outerShdw>
                </a:effectLst>
                <a:uLnTx/>
                <a:uFillTx/>
                <a:latin typeface="Tahoma"/>
                <a:ea typeface="+mn-ea"/>
                <a:cs typeface="+mn-cs"/>
              </a:rPr>
              <a:t>Common Sense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1692EBC4-5426-2DCE-AAC2-DC00571466C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997287" y="1846256"/>
            <a:ext cx="289551" cy="3287440"/>
          </a:xfrm>
          <a:prstGeom prst="rect">
            <a:avLst/>
          </a:prstGeom>
        </p:spPr>
      </p:pic>
      <p:pic>
        <p:nvPicPr>
          <p:cNvPr id="11" name="Graphic 10" descr="Advertising with solid fill">
            <a:extLst>
              <a:ext uri="{FF2B5EF4-FFF2-40B4-BE49-F238E27FC236}">
                <a16:creationId xmlns:a16="http://schemas.microsoft.com/office/drawing/2014/main" id="{23EB09FF-0E3F-DD1C-F080-6B4E3D33A1C0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1037345" y="2028188"/>
            <a:ext cx="3275730" cy="3703826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4201344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46797" y="338939"/>
            <a:ext cx="10329586" cy="646332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5009" y="29929"/>
            <a:ext cx="2470150" cy="1554728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Tajawal Medium" panose="00000600000000000000" pitchFamily="2" charset="-78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Tajawal Medium" panose="00000600000000000000" pitchFamily="2" charset="-78"/>
              </a:rPr>
              <a:t>Lecture 1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839" y="5824004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705100" y="6679309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77941" y="270702"/>
            <a:ext cx="925256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600" b="1" kern="0" dirty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/>
                <a:ea typeface="+mj-ea"/>
                <a:cs typeface="+mj-cs"/>
              </a:rPr>
              <a:t>Exploring the Communication Process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31AC9A6-F291-E8E0-2DE2-6D80F7751E0A}"/>
              </a:ext>
            </a:extLst>
          </p:cNvPr>
          <p:cNvSpPr/>
          <p:nvPr/>
        </p:nvSpPr>
        <p:spPr>
          <a:xfrm>
            <a:off x="2991174" y="2326261"/>
            <a:ext cx="4724400" cy="2221339"/>
          </a:xfrm>
          <a:prstGeom prst="rect">
            <a:avLst/>
          </a:prstGeom>
          <a:noFill/>
          <a:ln w="25400" cap="flat" cmpd="sng" algn="ctr">
            <a:noFill/>
            <a:prstDash val="solid"/>
          </a:ln>
          <a:effectLst/>
        </p:spPr>
        <p:txBody>
          <a:bodyPr rtlCol="0" anchor="t"/>
          <a:lstStyle/>
          <a:p>
            <a:pPr marL="571500" marR="0" lvl="0" indent="-5715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240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endParaRPr kumimoji="0" lang="en-US" sz="36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>
                <a:outerShdw blurRad="50800" dist="38100" dir="8100000" algn="tr" rotWithShape="0">
                  <a:srgbClr val="969696">
                    <a:alpha val="40000"/>
                  </a:srgbClr>
                </a:outerShdw>
              </a:effectLst>
              <a:uLnTx/>
              <a:uFillTx/>
              <a:latin typeface="Tahoma"/>
              <a:ea typeface="+mn-ea"/>
              <a:cs typeface="+mn-cs"/>
            </a:endParaRPr>
          </a:p>
        </p:txBody>
      </p:sp>
      <p:sp>
        <p:nvSpPr>
          <p:cNvPr id="6" name="Rounded Rectangle 6">
            <a:extLst>
              <a:ext uri="{FF2B5EF4-FFF2-40B4-BE49-F238E27FC236}">
                <a16:creationId xmlns:a16="http://schemas.microsoft.com/office/drawing/2014/main" id="{FD273268-61F3-736F-A8C2-A847AE18F665}"/>
              </a:ext>
            </a:extLst>
          </p:cNvPr>
          <p:cNvSpPr/>
          <p:nvPr/>
        </p:nvSpPr>
        <p:spPr>
          <a:xfrm>
            <a:off x="447335" y="2981533"/>
            <a:ext cx="8060266" cy="800347"/>
          </a:xfrm>
          <a:prstGeom prst="roundRect">
            <a:avLst/>
          </a:prstGeom>
          <a:solidFill>
            <a:srgbClr val="FFFFFF"/>
          </a:solidFill>
          <a:ln w="9525" cap="flat" cmpd="sng" algn="ctr">
            <a:solidFill>
              <a:srgbClr val="FFFFFF">
                <a:lumMod val="85000"/>
              </a:srgbClr>
            </a:solidFill>
            <a:prstDash val="solid"/>
          </a:ln>
          <a:effectLst>
            <a:outerShdw blurRad="50800" dist="101600" dir="8100000" algn="tr" rotWithShape="0">
              <a:srgbClr val="808080">
                <a:alpha val="40000"/>
              </a:srgbClr>
            </a:outerShdw>
          </a:effectLst>
        </p:spPr>
        <p:txBody>
          <a:bodyPr rtlCol="0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  <a:uLnTx/>
                <a:uFillTx/>
                <a:latin typeface="Arial"/>
                <a:ea typeface="+mn-ea"/>
                <a:cs typeface="+mn-cs"/>
              </a:rPr>
              <a:t>1. Sender has an idea</a:t>
            </a:r>
          </a:p>
        </p:txBody>
      </p:sp>
      <p:sp>
        <p:nvSpPr>
          <p:cNvPr id="8" name="Rounded Rectangle 7">
            <a:extLst>
              <a:ext uri="{FF2B5EF4-FFF2-40B4-BE49-F238E27FC236}">
                <a16:creationId xmlns:a16="http://schemas.microsoft.com/office/drawing/2014/main" id="{DBD33989-3B96-8826-70D2-D91B1987ADE7}"/>
              </a:ext>
            </a:extLst>
          </p:cNvPr>
          <p:cNvSpPr/>
          <p:nvPr/>
        </p:nvSpPr>
        <p:spPr>
          <a:xfrm>
            <a:off x="1456424" y="4634356"/>
            <a:ext cx="8060266" cy="800347"/>
          </a:xfrm>
          <a:prstGeom prst="roundRect">
            <a:avLst/>
          </a:prstGeom>
          <a:solidFill>
            <a:srgbClr val="FFFFFF"/>
          </a:solidFill>
          <a:ln w="9525" cap="flat" cmpd="sng" algn="ctr">
            <a:solidFill>
              <a:srgbClr val="FFFFFF">
                <a:lumMod val="85000"/>
              </a:srgbClr>
            </a:solidFill>
            <a:prstDash val="solid"/>
          </a:ln>
          <a:effectLst>
            <a:outerShdw blurRad="50800" dist="101600" dir="8100000" algn="tr" rotWithShape="0">
              <a:srgbClr val="808080">
                <a:alpha val="40000"/>
              </a:srgbClr>
            </a:outerShdw>
          </a:effectLst>
        </p:spPr>
        <p:txBody>
          <a:bodyPr rtlCol="0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  <a:uLnTx/>
                <a:uFillTx/>
                <a:latin typeface="Arial"/>
                <a:ea typeface="+mn-ea"/>
                <a:cs typeface="+mn-cs"/>
              </a:rPr>
              <a:t>2. Sender encodes the idea</a:t>
            </a:r>
          </a:p>
        </p:txBody>
      </p:sp>
      <p:sp>
        <p:nvSpPr>
          <p:cNvPr id="15" name="Title 1">
            <a:extLst>
              <a:ext uri="{FF2B5EF4-FFF2-40B4-BE49-F238E27FC236}">
                <a16:creationId xmlns:a16="http://schemas.microsoft.com/office/drawing/2014/main" id="{17CBE87E-259C-E7A9-80E1-1F0B4F8AAA14}"/>
              </a:ext>
            </a:extLst>
          </p:cNvPr>
          <p:cNvSpPr txBox="1">
            <a:spLocks/>
          </p:cNvSpPr>
          <p:nvPr/>
        </p:nvSpPr>
        <p:spPr bwMode="auto">
          <a:xfrm>
            <a:off x="3257539" y="1288144"/>
            <a:ext cx="6420418" cy="781526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ahoma"/>
                <a:ea typeface="+mj-ea"/>
                <a:cs typeface="+mj-cs"/>
              </a:rPr>
              <a:t>Communication Process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C8D5421C-58D2-53FA-8363-2F15EAA380A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961499" y="1571813"/>
            <a:ext cx="289551" cy="3287440"/>
          </a:xfrm>
          <a:prstGeom prst="rect">
            <a:avLst/>
          </a:prstGeom>
        </p:spPr>
      </p:pic>
      <p:pic>
        <p:nvPicPr>
          <p:cNvPr id="22" name="Picture 21" descr="Thumbs Up Handy">
            <a:extLst>
              <a:ext uri="{FF2B5EF4-FFF2-40B4-BE49-F238E27FC236}">
                <a16:creationId xmlns:a16="http://schemas.microsoft.com/office/drawing/2014/main" id="{1C51DD00-1E69-2E2E-1DDA-DBAFA1E4C150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41050" y="1157806"/>
            <a:ext cx="3810000" cy="3810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9164955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0775" y="155841"/>
            <a:ext cx="10867886" cy="1014284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722" y="-45058"/>
            <a:ext cx="2423391" cy="1554728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Tajawal Medium" panose="00000600000000000000" pitchFamily="2" charset="-78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800" b="1" kern="0" dirty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/>
              </a:rPr>
              <a:t>Lecture</a:t>
            </a:r>
            <a:r>
              <a:rPr lang="en-US" sz="3600" b="1" kern="0" dirty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/>
              </a:rPr>
              <a:t> 1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839" y="5824004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705100" y="6679309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524847" y="286759"/>
            <a:ext cx="912381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ahoma"/>
                <a:ea typeface="+mn-ea"/>
                <a:cs typeface="+mn-cs"/>
              </a:rPr>
              <a:t>Exploring the Communication Process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31AC9A6-F291-E8E0-2DE2-6D80F7751E0A}"/>
              </a:ext>
            </a:extLst>
          </p:cNvPr>
          <p:cNvSpPr/>
          <p:nvPr/>
        </p:nvSpPr>
        <p:spPr>
          <a:xfrm>
            <a:off x="2991174" y="2326261"/>
            <a:ext cx="4724400" cy="2221339"/>
          </a:xfrm>
          <a:prstGeom prst="rect">
            <a:avLst/>
          </a:prstGeom>
          <a:noFill/>
          <a:ln w="25400" cap="flat" cmpd="sng" algn="ctr">
            <a:noFill/>
            <a:prstDash val="solid"/>
          </a:ln>
          <a:effectLst/>
        </p:spPr>
        <p:txBody>
          <a:bodyPr rtlCol="0" anchor="t"/>
          <a:lstStyle/>
          <a:p>
            <a:pPr marL="571500" marR="0" lvl="0" indent="-5715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240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endParaRPr kumimoji="0" lang="en-US" sz="36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>
                <a:outerShdw blurRad="50800" dist="38100" dir="8100000" algn="tr" rotWithShape="0">
                  <a:srgbClr val="969696">
                    <a:alpha val="40000"/>
                  </a:srgbClr>
                </a:outerShdw>
              </a:effectLst>
              <a:uLnTx/>
              <a:uFillTx/>
              <a:latin typeface="Tahoma"/>
              <a:ea typeface="+mn-ea"/>
              <a:cs typeface="+mn-cs"/>
            </a:endParaRPr>
          </a:p>
        </p:txBody>
      </p:sp>
      <p:sp>
        <p:nvSpPr>
          <p:cNvPr id="11" name="Rounded Rectangle 8">
            <a:extLst>
              <a:ext uri="{FF2B5EF4-FFF2-40B4-BE49-F238E27FC236}">
                <a16:creationId xmlns:a16="http://schemas.microsoft.com/office/drawing/2014/main" id="{585B7285-BF6D-9992-EA3F-9ABCEE8771AA}"/>
              </a:ext>
            </a:extLst>
          </p:cNvPr>
          <p:cNvSpPr/>
          <p:nvPr/>
        </p:nvSpPr>
        <p:spPr>
          <a:xfrm>
            <a:off x="1546264" y="2329826"/>
            <a:ext cx="8060266" cy="800347"/>
          </a:xfrm>
          <a:prstGeom prst="roundRect">
            <a:avLst/>
          </a:prstGeom>
          <a:solidFill>
            <a:srgbClr val="FFFFFF"/>
          </a:solidFill>
          <a:ln w="9525" cap="flat" cmpd="sng" algn="ctr">
            <a:solidFill>
              <a:srgbClr val="FFFFFF">
                <a:lumMod val="85000"/>
              </a:srgbClr>
            </a:solidFill>
            <a:prstDash val="solid"/>
          </a:ln>
          <a:effectLst>
            <a:outerShdw blurRad="50800" dist="101600" dir="8100000" algn="tr" rotWithShape="0">
              <a:srgbClr val="808080">
                <a:alpha val="40000"/>
              </a:srgbClr>
            </a:outerShdw>
          </a:effectLst>
        </p:spPr>
        <p:txBody>
          <a:bodyPr rtlCol="0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  <a:uLnTx/>
                <a:uFillTx/>
                <a:latin typeface="Arial"/>
                <a:ea typeface="+mn-ea"/>
                <a:cs typeface="+mn-cs"/>
              </a:rPr>
              <a:t>3. Sender produces the message</a:t>
            </a:r>
          </a:p>
        </p:txBody>
      </p:sp>
      <p:sp>
        <p:nvSpPr>
          <p:cNvPr id="12" name="Rounded Rectangle 9">
            <a:extLst>
              <a:ext uri="{FF2B5EF4-FFF2-40B4-BE49-F238E27FC236}">
                <a16:creationId xmlns:a16="http://schemas.microsoft.com/office/drawing/2014/main" id="{16F4CEAE-5437-EF70-8E29-C2C46F14CAAF}"/>
              </a:ext>
            </a:extLst>
          </p:cNvPr>
          <p:cNvSpPr/>
          <p:nvPr/>
        </p:nvSpPr>
        <p:spPr>
          <a:xfrm>
            <a:off x="779630" y="3955789"/>
            <a:ext cx="8060266" cy="800347"/>
          </a:xfrm>
          <a:prstGeom prst="roundRect">
            <a:avLst/>
          </a:prstGeom>
          <a:solidFill>
            <a:srgbClr val="FFFFFF"/>
          </a:solidFill>
          <a:ln w="9525" cap="flat" cmpd="sng" algn="ctr">
            <a:solidFill>
              <a:srgbClr val="FFFFFF">
                <a:lumMod val="85000"/>
              </a:srgbClr>
            </a:solidFill>
            <a:prstDash val="solid"/>
          </a:ln>
          <a:effectLst>
            <a:outerShdw blurRad="50800" dist="101600" dir="8100000" algn="tr" rotWithShape="0">
              <a:srgbClr val="808080">
                <a:alpha val="40000"/>
              </a:srgbClr>
            </a:outerShdw>
          </a:effectLst>
        </p:spPr>
        <p:txBody>
          <a:bodyPr rtlCol="0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  <a:uLnTx/>
                <a:uFillTx/>
                <a:latin typeface="Arial"/>
                <a:ea typeface="+mn-ea"/>
                <a:cs typeface="+mn-cs"/>
              </a:rPr>
              <a:t>4. Sender transmits the message</a:t>
            </a:r>
          </a:p>
        </p:txBody>
      </p:sp>
      <p:sp>
        <p:nvSpPr>
          <p:cNvPr id="15" name="Title 1">
            <a:extLst>
              <a:ext uri="{FF2B5EF4-FFF2-40B4-BE49-F238E27FC236}">
                <a16:creationId xmlns:a16="http://schemas.microsoft.com/office/drawing/2014/main" id="{17CBE87E-259C-E7A9-80E1-1F0B4F8AAA14}"/>
              </a:ext>
            </a:extLst>
          </p:cNvPr>
          <p:cNvSpPr txBox="1">
            <a:spLocks/>
          </p:cNvSpPr>
          <p:nvPr/>
        </p:nvSpPr>
        <p:spPr bwMode="auto">
          <a:xfrm>
            <a:off x="2991174" y="1299846"/>
            <a:ext cx="6962566" cy="695895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i="0" u="none" strike="noStrike" kern="0" normalizeH="0" baseline="0" noProof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uLnTx/>
                <a:uFillTx/>
                <a:latin typeface="Tahoma"/>
                <a:ea typeface="+mj-ea"/>
                <a:cs typeface="+mj-cs"/>
              </a:rPr>
              <a:t>Communication Process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BF1A1BFC-B6A6-AF5E-3349-1439BB0489D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961499" y="1632983"/>
            <a:ext cx="289551" cy="3287440"/>
          </a:xfrm>
          <a:prstGeom prst="rect">
            <a:avLst/>
          </a:prstGeom>
        </p:spPr>
      </p:pic>
      <p:pic>
        <p:nvPicPr>
          <p:cNvPr id="8" name="Picture 7" descr="Thumbs Up Handy">
            <a:extLst>
              <a:ext uri="{FF2B5EF4-FFF2-40B4-BE49-F238E27FC236}">
                <a16:creationId xmlns:a16="http://schemas.microsoft.com/office/drawing/2014/main" id="{C70C3ADC-BD7F-C176-4A44-6A8CBE5E7927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97329" y="2562107"/>
            <a:ext cx="3810000" cy="3810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8759742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5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03311" y="252814"/>
            <a:ext cx="10717628" cy="790099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5009" y="29929"/>
            <a:ext cx="2470150" cy="1554728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Tajawal Medium" panose="00000600000000000000" pitchFamily="2" charset="-78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Tajawal Medium" panose="00000600000000000000" pitchFamily="2" charset="-78"/>
              </a:rPr>
              <a:t>Lecture 1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377" y="5508980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362286" y="5861196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40013" y="320208"/>
            <a:ext cx="91730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ahoma"/>
                <a:ea typeface="+mn-ea"/>
                <a:cs typeface="+mn-cs"/>
              </a:rPr>
              <a:t>Exploring the Communication Process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31AC9A6-F291-E8E0-2DE2-6D80F7751E0A}"/>
              </a:ext>
            </a:extLst>
          </p:cNvPr>
          <p:cNvSpPr/>
          <p:nvPr/>
        </p:nvSpPr>
        <p:spPr>
          <a:xfrm>
            <a:off x="2991174" y="2326261"/>
            <a:ext cx="4724400" cy="2221339"/>
          </a:xfrm>
          <a:prstGeom prst="rect">
            <a:avLst/>
          </a:prstGeom>
          <a:noFill/>
          <a:ln w="25400" cap="flat" cmpd="sng" algn="ctr">
            <a:noFill/>
            <a:prstDash val="solid"/>
          </a:ln>
          <a:effectLst/>
        </p:spPr>
        <p:txBody>
          <a:bodyPr rtlCol="0" anchor="t"/>
          <a:lstStyle/>
          <a:p>
            <a:pPr marL="571500" marR="0" lvl="0" indent="-5715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240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endParaRPr kumimoji="0" lang="en-US" sz="36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>
                <a:outerShdw blurRad="50800" dist="38100" dir="8100000" algn="tr" rotWithShape="0">
                  <a:srgbClr val="969696">
                    <a:alpha val="40000"/>
                  </a:srgbClr>
                </a:outerShdw>
              </a:effectLst>
              <a:uLnTx/>
              <a:uFillTx/>
              <a:latin typeface="Tahoma"/>
              <a:ea typeface="+mn-ea"/>
              <a:cs typeface="+mn-cs"/>
            </a:endParaRPr>
          </a:p>
        </p:txBody>
      </p:sp>
      <p:sp>
        <p:nvSpPr>
          <p:cNvPr id="15" name="Title 1">
            <a:extLst>
              <a:ext uri="{FF2B5EF4-FFF2-40B4-BE49-F238E27FC236}">
                <a16:creationId xmlns:a16="http://schemas.microsoft.com/office/drawing/2014/main" id="{17CBE87E-259C-E7A9-80E1-1F0B4F8AAA14}"/>
              </a:ext>
            </a:extLst>
          </p:cNvPr>
          <p:cNvSpPr txBox="1">
            <a:spLocks/>
          </p:cNvSpPr>
          <p:nvPr/>
        </p:nvSpPr>
        <p:spPr bwMode="auto">
          <a:xfrm>
            <a:off x="2640013" y="1289344"/>
            <a:ext cx="7856645" cy="590625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ahoma"/>
                <a:ea typeface="+mj-ea"/>
                <a:cs typeface="+mj-cs"/>
              </a:rPr>
              <a:t>Communication Process</a:t>
            </a:r>
          </a:p>
        </p:txBody>
      </p:sp>
      <p:sp>
        <p:nvSpPr>
          <p:cNvPr id="18" name="Rounded Rectangle 6">
            <a:extLst>
              <a:ext uri="{FF2B5EF4-FFF2-40B4-BE49-F238E27FC236}">
                <a16:creationId xmlns:a16="http://schemas.microsoft.com/office/drawing/2014/main" id="{5DE14390-244F-F22D-74AA-A2D331B3E730}"/>
              </a:ext>
            </a:extLst>
          </p:cNvPr>
          <p:cNvSpPr/>
          <p:nvPr/>
        </p:nvSpPr>
        <p:spPr>
          <a:xfrm>
            <a:off x="186695" y="2454903"/>
            <a:ext cx="8060266" cy="800347"/>
          </a:xfrm>
          <a:prstGeom prst="roundRect">
            <a:avLst/>
          </a:prstGeom>
          <a:solidFill>
            <a:srgbClr val="FFFFFF"/>
          </a:solidFill>
          <a:ln w="9525" cap="flat" cmpd="sng" algn="ctr">
            <a:solidFill>
              <a:srgbClr val="FFFFFF">
                <a:lumMod val="85000"/>
              </a:srgbClr>
            </a:solidFill>
            <a:prstDash val="solid"/>
          </a:ln>
          <a:effectLst>
            <a:outerShdw blurRad="50800" dist="101600" dir="8100000" algn="tr" rotWithShape="0">
              <a:srgbClr val="808080">
                <a:alpha val="40000"/>
              </a:srgbClr>
            </a:outerShdw>
          </a:effectLst>
        </p:spPr>
        <p:txBody>
          <a:bodyPr rtlCol="0" anchor="ctr"/>
          <a:lstStyle/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  <a:uLnTx/>
                <a:uFillTx/>
                <a:latin typeface="Arial"/>
                <a:ea typeface="+mn-ea"/>
                <a:cs typeface="+mn-cs"/>
              </a:rPr>
              <a:t>5. Audience receives the message</a:t>
            </a:r>
          </a:p>
        </p:txBody>
      </p:sp>
      <p:sp>
        <p:nvSpPr>
          <p:cNvPr id="19" name="Rounded Rectangle 7">
            <a:extLst>
              <a:ext uri="{FF2B5EF4-FFF2-40B4-BE49-F238E27FC236}">
                <a16:creationId xmlns:a16="http://schemas.microsoft.com/office/drawing/2014/main" id="{F943F8F3-5089-0D1E-0160-AB6287DD4DF1}"/>
              </a:ext>
            </a:extLst>
          </p:cNvPr>
          <p:cNvSpPr/>
          <p:nvPr/>
        </p:nvSpPr>
        <p:spPr>
          <a:xfrm>
            <a:off x="1537802" y="3690127"/>
            <a:ext cx="8060266" cy="800347"/>
          </a:xfrm>
          <a:prstGeom prst="roundRect">
            <a:avLst/>
          </a:prstGeom>
          <a:solidFill>
            <a:srgbClr val="FFFFFF"/>
          </a:solidFill>
          <a:ln w="9525" cap="flat" cmpd="sng" algn="ctr">
            <a:solidFill>
              <a:srgbClr val="FFFFFF">
                <a:lumMod val="85000"/>
              </a:srgbClr>
            </a:solidFill>
            <a:prstDash val="solid"/>
          </a:ln>
          <a:effectLst>
            <a:outerShdw blurRad="50800" dist="101600" dir="8100000" algn="tr" rotWithShape="0">
              <a:srgbClr val="808080">
                <a:alpha val="40000"/>
              </a:srgbClr>
            </a:outerShdw>
          </a:effectLst>
        </p:spPr>
        <p:txBody>
          <a:bodyPr rtlCol="0" anchor="ctr"/>
          <a:lstStyle/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  <a:uLnTx/>
                <a:uFillTx/>
                <a:latin typeface="Arial"/>
                <a:ea typeface="+mn-ea"/>
                <a:cs typeface="+mn-cs"/>
              </a:rPr>
              <a:t>6. Receiver decodes the message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97AF589-6D65-5F20-D4F1-A459E49106F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2047224" y="1429868"/>
            <a:ext cx="289551" cy="3287440"/>
          </a:xfrm>
          <a:prstGeom prst="rect">
            <a:avLst/>
          </a:prstGeom>
        </p:spPr>
      </p:pic>
      <p:pic>
        <p:nvPicPr>
          <p:cNvPr id="8" name="Picture 7" descr="Thumbs Up Handy">
            <a:extLst>
              <a:ext uri="{FF2B5EF4-FFF2-40B4-BE49-F238E27FC236}">
                <a16:creationId xmlns:a16="http://schemas.microsoft.com/office/drawing/2014/main" id="{AA90B515-076A-D068-9DEA-293D76D10DBD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78348" y="791966"/>
            <a:ext cx="3810000" cy="3810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8557407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19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03311" y="252814"/>
            <a:ext cx="10598359" cy="599199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5009" y="29929"/>
            <a:ext cx="2470150" cy="1393367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Tajawal Medium" panose="00000600000000000000" pitchFamily="2" charset="-78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Tajawal Medium" panose="00000600000000000000" pitchFamily="2" charset="-78"/>
              </a:rPr>
              <a:t>Lecture 1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458" y="5498883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232707" y="5774539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-144776" y="1922490"/>
            <a:ext cx="289551" cy="328744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62357" y="138529"/>
            <a:ext cx="937183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ahoma"/>
                <a:ea typeface="+mn-ea"/>
                <a:cs typeface="+mn-cs"/>
              </a:rPr>
              <a:t>Exploring the Communication Process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31AC9A6-F291-E8E0-2DE2-6D80F7751E0A}"/>
              </a:ext>
            </a:extLst>
          </p:cNvPr>
          <p:cNvSpPr/>
          <p:nvPr/>
        </p:nvSpPr>
        <p:spPr>
          <a:xfrm>
            <a:off x="2991174" y="2326261"/>
            <a:ext cx="4724400" cy="2221339"/>
          </a:xfrm>
          <a:prstGeom prst="rect">
            <a:avLst/>
          </a:prstGeom>
          <a:noFill/>
          <a:ln w="25400" cap="flat" cmpd="sng" algn="ctr">
            <a:noFill/>
            <a:prstDash val="solid"/>
          </a:ln>
          <a:effectLst/>
        </p:spPr>
        <p:txBody>
          <a:bodyPr rtlCol="0" anchor="t"/>
          <a:lstStyle/>
          <a:p>
            <a:pPr marL="571500" marR="0" lvl="0" indent="-5715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240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endParaRPr kumimoji="0" lang="en-US" sz="36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>
                <a:outerShdw blurRad="50800" dist="38100" dir="8100000" algn="tr" rotWithShape="0">
                  <a:srgbClr val="969696">
                    <a:alpha val="40000"/>
                  </a:srgbClr>
                </a:outerShdw>
              </a:effectLst>
              <a:uLnTx/>
              <a:uFillTx/>
              <a:latin typeface="Tahoma"/>
              <a:ea typeface="+mn-ea"/>
              <a:cs typeface="+mn-cs"/>
            </a:endParaRPr>
          </a:p>
        </p:txBody>
      </p:sp>
      <p:sp>
        <p:nvSpPr>
          <p:cNvPr id="15" name="Title 1">
            <a:extLst>
              <a:ext uri="{FF2B5EF4-FFF2-40B4-BE49-F238E27FC236}">
                <a16:creationId xmlns:a16="http://schemas.microsoft.com/office/drawing/2014/main" id="{17CBE87E-259C-E7A9-80E1-1F0B4F8AAA14}"/>
              </a:ext>
            </a:extLst>
          </p:cNvPr>
          <p:cNvSpPr txBox="1">
            <a:spLocks/>
          </p:cNvSpPr>
          <p:nvPr/>
        </p:nvSpPr>
        <p:spPr bwMode="auto">
          <a:xfrm>
            <a:off x="2424113" y="1003363"/>
            <a:ext cx="7856645" cy="735296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ahoma"/>
                <a:ea typeface="+mj-ea"/>
                <a:cs typeface="+mj-cs"/>
              </a:rPr>
              <a:t>Communication Process</a:t>
            </a:r>
          </a:p>
        </p:txBody>
      </p:sp>
      <p:sp>
        <p:nvSpPr>
          <p:cNvPr id="20" name="Rounded Rectangle 8">
            <a:extLst>
              <a:ext uri="{FF2B5EF4-FFF2-40B4-BE49-F238E27FC236}">
                <a16:creationId xmlns:a16="http://schemas.microsoft.com/office/drawing/2014/main" id="{0F64EF4C-B61D-0BFD-56A9-918B9AA4A4E8}"/>
              </a:ext>
            </a:extLst>
          </p:cNvPr>
          <p:cNvSpPr/>
          <p:nvPr/>
        </p:nvSpPr>
        <p:spPr>
          <a:xfrm>
            <a:off x="673742" y="2158413"/>
            <a:ext cx="8060266" cy="800347"/>
          </a:xfrm>
          <a:prstGeom prst="roundRect">
            <a:avLst/>
          </a:prstGeom>
          <a:solidFill>
            <a:srgbClr val="FFFFFF"/>
          </a:solidFill>
          <a:ln w="9525" cap="flat" cmpd="sng" algn="ctr">
            <a:solidFill>
              <a:srgbClr val="FFFFFF">
                <a:lumMod val="85000"/>
              </a:srgbClr>
            </a:solidFill>
            <a:prstDash val="solid"/>
          </a:ln>
          <a:effectLst>
            <a:outerShdw blurRad="50800" dist="101600" dir="8100000" algn="tr" rotWithShape="0">
              <a:srgbClr val="808080">
                <a:alpha val="40000"/>
              </a:srgbClr>
            </a:outerShdw>
          </a:effectLst>
        </p:spPr>
        <p:txBody>
          <a:bodyPr rtlCol="0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  <a:uLnTx/>
                <a:uFillTx/>
                <a:latin typeface="Arial"/>
                <a:ea typeface="+mn-ea"/>
                <a:cs typeface="+mn-cs"/>
              </a:rPr>
              <a:t>7. Receiver responds to the message</a:t>
            </a:r>
          </a:p>
        </p:txBody>
      </p:sp>
      <p:sp>
        <p:nvSpPr>
          <p:cNvPr id="21" name="Rounded Rectangle 9">
            <a:extLst>
              <a:ext uri="{FF2B5EF4-FFF2-40B4-BE49-F238E27FC236}">
                <a16:creationId xmlns:a16="http://schemas.microsoft.com/office/drawing/2014/main" id="{2AB4340C-7526-3721-6F94-8682A04CB7F6}"/>
              </a:ext>
            </a:extLst>
          </p:cNvPr>
          <p:cNvSpPr/>
          <p:nvPr/>
        </p:nvSpPr>
        <p:spPr>
          <a:xfrm>
            <a:off x="1103311" y="3939930"/>
            <a:ext cx="8060266" cy="800347"/>
          </a:xfrm>
          <a:prstGeom prst="roundRect">
            <a:avLst/>
          </a:prstGeom>
          <a:solidFill>
            <a:srgbClr val="FFFFFF"/>
          </a:solidFill>
          <a:ln w="9525" cap="flat" cmpd="sng" algn="ctr">
            <a:solidFill>
              <a:srgbClr val="FFFFFF">
                <a:lumMod val="85000"/>
              </a:srgbClr>
            </a:solidFill>
            <a:prstDash val="solid"/>
          </a:ln>
          <a:effectLst>
            <a:outerShdw blurRad="50800" dist="101600" dir="8100000" algn="tr" rotWithShape="0">
              <a:srgbClr val="808080">
                <a:alpha val="40000"/>
              </a:srgbClr>
            </a:outerShdw>
          </a:effectLst>
        </p:spPr>
        <p:txBody>
          <a:bodyPr rtlCol="0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>
                  <a:outerShdw blurRad="50800" dist="38100" dir="8100000" algn="tr" rotWithShape="0">
                    <a:srgbClr val="808080">
                      <a:alpha val="40000"/>
                    </a:srgbClr>
                  </a:outerShdw>
                </a:effectLst>
                <a:uLnTx/>
                <a:uFillTx/>
                <a:latin typeface="Arial"/>
                <a:ea typeface="+mn-ea"/>
                <a:cs typeface="+mn-cs"/>
              </a:rPr>
              <a:t>8. Receiver provides feedback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F03F8C5-10C7-8252-A3F0-E9520F70D97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949579" y="1727274"/>
            <a:ext cx="289551" cy="3287440"/>
          </a:xfrm>
          <a:prstGeom prst="rect">
            <a:avLst/>
          </a:prstGeom>
        </p:spPr>
      </p:pic>
      <p:pic>
        <p:nvPicPr>
          <p:cNvPr id="8" name="Picture 7" descr="Thumbs Up Handy">
            <a:extLst>
              <a:ext uri="{FF2B5EF4-FFF2-40B4-BE49-F238E27FC236}">
                <a16:creationId xmlns:a16="http://schemas.microsoft.com/office/drawing/2014/main" id="{C556E76E-1728-DBCA-3608-FE0924D6AE3B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56973" y="860755"/>
            <a:ext cx="3810000" cy="3810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9435802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21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21748" y="201706"/>
            <a:ext cx="10494391" cy="708202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5009" y="29929"/>
            <a:ext cx="2470150" cy="1393367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Tajawal Medium" panose="00000600000000000000" pitchFamily="2" charset="-78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Tajawal Medium" panose="00000600000000000000" pitchFamily="2" charset="-78"/>
              </a:rPr>
              <a:t>Lecture 1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2098" y="5686712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764459" y="623481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55141" y="201705"/>
            <a:ext cx="929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ahoma"/>
                <a:ea typeface="+mn-ea"/>
                <a:cs typeface="+mn-cs"/>
              </a:rPr>
              <a:t>Exploring the Communication Process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31AC9A6-F291-E8E0-2DE2-6D80F7751E0A}"/>
              </a:ext>
            </a:extLst>
          </p:cNvPr>
          <p:cNvSpPr/>
          <p:nvPr/>
        </p:nvSpPr>
        <p:spPr>
          <a:xfrm>
            <a:off x="2991174" y="2326261"/>
            <a:ext cx="4724400" cy="2221339"/>
          </a:xfrm>
          <a:prstGeom prst="rect">
            <a:avLst/>
          </a:prstGeom>
          <a:noFill/>
          <a:ln w="25400" cap="flat" cmpd="sng" algn="ctr">
            <a:noFill/>
            <a:prstDash val="solid"/>
          </a:ln>
          <a:effectLst/>
        </p:spPr>
        <p:txBody>
          <a:bodyPr rtlCol="0" anchor="t"/>
          <a:lstStyle/>
          <a:p>
            <a:pPr marL="571500" marR="0" lvl="0" indent="-5715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240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endParaRPr kumimoji="0" lang="en-US" sz="36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>
                <a:outerShdw blurRad="50800" dist="38100" dir="8100000" algn="tr" rotWithShape="0">
                  <a:srgbClr val="969696">
                    <a:alpha val="40000"/>
                  </a:srgbClr>
                </a:outerShdw>
              </a:effectLst>
              <a:uLnTx/>
              <a:uFillTx/>
              <a:latin typeface="Tahoma"/>
              <a:ea typeface="+mn-ea"/>
              <a:cs typeface="+mn-cs"/>
            </a:endParaRPr>
          </a:p>
        </p:txBody>
      </p:sp>
      <p:sp>
        <p:nvSpPr>
          <p:cNvPr id="15" name="Title 1">
            <a:extLst>
              <a:ext uri="{FF2B5EF4-FFF2-40B4-BE49-F238E27FC236}">
                <a16:creationId xmlns:a16="http://schemas.microsoft.com/office/drawing/2014/main" id="{17CBE87E-259C-E7A9-80E1-1F0B4F8AAA14}"/>
              </a:ext>
            </a:extLst>
          </p:cNvPr>
          <p:cNvSpPr txBox="1">
            <a:spLocks/>
          </p:cNvSpPr>
          <p:nvPr/>
        </p:nvSpPr>
        <p:spPr bwMode="auto">
          <a:xfrm>
            <a:off x="2632797" y="1058733"/>
            <a:ext cx="7856645" cy="681040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i="0" u="none" strike="noStrike" kern="0" normalizeH="0" baseline="0" noProof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uLnTx/>
                <a:uFillTx/>
                <a:latin typeface="Tahoma"/>
                <a:ea typeface="+mj-ea"/>
                <a:cs typeface="+mj-cs"/>
              </a:rPr>
              <a:t>Communication Process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95C8171-D9FA-E4D3-E81A-C3D9EA641FEF}"/>
              </a:ext>
            </a:extLst>
          </p:cNvPr>
          <p:cNvSpPr txBox="1"/>
          <p:nvPr/>
        </p:nvSpPr>
        <p:spPr>
          <a:xfrm>
            <a:off x="156567" y="1851429"/>
            <a:ext cx="6858382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3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The communication process described 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before </a:t>
            </a:r>
            <a:r>
              <a:rPr lang="en-US" sz="3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generally represents </a:t>
            </a:r>
            <a:r>
              <a:rPr lang="en-US" sz="3600" b="1" u="sng" dirty="0">
                <a:solidFill>
                  <a:schemeClr val="accent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the traditional nature of much business communication</a:t>
            </a:r>
            <a:r>
              <a:rPr lang="en-US" sz="3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, which was primarily defined by a publishing or broadcasting mindset. </a:t>
            </a:r>
            <a:endParaRPr lang="en-GB" sz="3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BCAA0C2A-C588-1B32-3C22-B7B1DE591D2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961498" y="1672738"/>
            <a:ext cx="289551" cy="3287440"/>
          </a:xfrm>
          <a:prstGeom prst="rect">
            <a:avLst/>
          </a:prstGeom>
        </p:spPr>
      </p:pic>
      <p:pic>
        <p:nvPicPr>
          <p:cNvPr id="19" name="Picture 18" descr="Stick figure families holding hands">
            <a:extLst>
              <a:ext uri="{FF2B5EF4-FFF2-40B4-BE49-F238E27FC236}">
                <a16:creationId xmlns:a16="http://schemas.microsoft.com/office/drawing/2014/main" id="{2A1FDD6C-44AB-BAFA-F4FF-EE7B98A33272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72236" y="1851429"/>
            <a:ext cx="4227666" cy="4204915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7967944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 override="childStyle">
                                        <p:cTn id="6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normal"/>
                                          </p:val>
                                        </p:tav>
                                        <p:tav tm="50000">
                                          <p:val>
                                            <p:strVal val="bold"/>
                                          </p:val>
                                        </p:tav>
                                        <p:tav tm="60000">
                                          <p:val>
                                            <p:strVal val="normal"/>
                                          </p:val>
                                        </p:tav>
                                        <p:tav tm="100000">
                                          <p:val>
                                            <p:strVal val="normal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47974" y="-42717"/>
            <a:ext cx="9296051" cy="1084359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294949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294949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5009" y="29929"/>
            <a:ext cx="2470150" cy="1158177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Tajawal Medium" panose="00000600000000000000" pitchFamily="2" charset="-78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Tajawal Medium" panose="00000600000000000000" pitchFamily="2" charset="-78"/>
              </a:rPr>
              <a:t>Lecture 1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1580" y="5618718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764459" y="6234815"/>
            <a:ext cx="9461141" cy="195714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31329" y="103747"/>
            <a:ext cx="79351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ahoma"/>
                <a:ea typeface="+mn-ea"/>
                <a:cs typeface="+mn-cs"/>
              </a:rPr>
              <a:t>Exploring the Communication Process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31AC9A6-F291-E8E0-2DE2-6D80F7751E0A}"/>
              </a:ext>
            </a:extLst>
          </p:cNvPr>
          <p:cNvSpPr/>
          <p:nvPr/>
        </p:nvSpPr>
        <p:spPr>
          <a:xfrm>
            <a:off x="2991174" y="2326261"/>
            <a:ext cx="4724400" cy="2221339"/>
          </a:xfrm>
          <a:prstGeom prst="rect">
            <a:avLst/>
          </a:prstGeom>
          <a:noFill/>
          <a:ln w="25400" cap="flat" cmpd="sng" algn="ctr">
            <a:noFill/>
            <a:prstDash val="solid"/>
          </a:ln>
          <a:effectLst/>
        </p:spPr>
        <p:txBody>
          <a:bodyPr rtlCol="0" anchor="t"/>
          <a:lstStyle/>
          <a:p>
            <a:pPr marL="571500" marR="0" lvl="0" indent="-5715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240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endParaRPr kumimoji="0" lang="en-US" sz="36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>
                <a:outerShdw blurRad="50800" dist="38100" dir="8100000" algn="tr" rotWithShape="0">
                  <a:srgbClr val="969696">
                    <a:alpha val="40000"/>
                  </a:srgbClr>
                </a:outerShdw>
              </a:effectLst>
              <a:uLnTx/>
              <a:uFillTx/>
              <a:latin typeface="Tahoma"/>
              <a:ea typeface="+mn-ea"/>
              <a:cs typeface="+mn-cs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95C8171-D9FA-E4D3-E81A-C3D9EA641FEF}"/>
              </a:ext>
            </a:extLst>
          </p:cNvPr>
          <p:cNvSpPr txBox="1"/>
          <p:nvPr/>
        </p:nvSpPr>
        <p:spPr>
          <a:xfrm>
            <a:off x="732206" y="1099307"/>
            <a:ext cx="6983368" cy="492827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3200" b="1" u="sng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a newer and increasingly effective social communication model has emerged, characterized by communication that is:</a:t>
            </a:r>
          </a:p>
          <a:p>
            <a:pPr marL="342900" marR="0" indent="-3429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interactive, </a:t>
            </a:r>
          </a:p>
          <a:p>
            <a:pPr marL="342900" marR="0" indent="-3429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conversational, </a:t>
            </a:r>
          </a:p>
          <a:p>
            <a:pPr marL="342900" marR="0" indent="-3429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and usually open to all who want to participate. 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10AC980-F74D-A82C-FD79-6E1B962726E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986950" y="1633538"/>
            <a:ext cx="238650" cy="2709534"/>
          </a:xfrm>
          <a:prstGeom prst="rect">
            <a:avLst/>
          </a:prstGeom>
        </p:spPr>
      </p:pic>
      <p:pic>
        <p:nvPicPr>
          <p:cNvPr id="11" name="Picture 10" descr="Close up of an engineer examining circuit board on digital tablet">
            <a:extLst>
              <a:ext uri="{FF2B5EF4-FFF2-40B4-BE49-F238E27FC236}">
                <a16:creationId xmlns:a16="http://schemas.microsoft.com/office/drawing/2014/main" id="{C4B184A8-58CA-12FB-CF9F-0D0FE8952A73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495028" y="1188106"/>
            <a:ext cx="4277529" cy="4897138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4794085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03311" y="252815"/>
            <a:ext cx="10538229" cy="768728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5009" y="29929"/>
            <a:ext cx="2470150" cy="1393367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Tajawal Medium" panose="00000600000000000000" pitchFamily="2" charset="-78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Tajawal Medium" panose="00000600000000000000" pitchFamily="2" charset="-78"/>
              </a:rPr>
              <a:t>Lecture 1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725" y="5981655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381573" y="6270639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31329" y="302780"/>
            <a:ext cx="941119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ahoma"/>
                <a:ea typeface="+mn-ea"/>
                <a:cs typeface="+mn-cs"/>
              </a:rPr>
              <a:t>Exploring the Communication Process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31AC9A6-F291-E8E0-2DE2-6D80F7751E0A}"/>
              </a:ext>
            </a:extLst>
          </p:cNvPr>
          <p:cNvSpPr/>
          <p:nvPr/>
        </p:nvSpPr>
        <p:spPr>
          <a:xfrm>
            <a:off x="2991174" y="2326261"/>
            <a:ext cx="4724400" cy="2221339"/>
          </a:xfrm>
          <a:prstGeom prst="rect">
            <a:avLst/>
          </a:prstGeom>
          <a:noFill/>
          <a:ln w="25400" cap="flat" cmpd="sng" algn="ctr">
            <a:noFill/>
            <a:prstDash val="solid"/>
          </a:ln>
          <a:effectLst/>
        </p:spPr>
        <p:txBody>
          <a:bodyPr rtlCol="0" anchor="t"/>
          <a:lstStyle/>
          <a:p>
            <a:pPr marL="571500" marR="0" lvl="0" indent="-5715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240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endParaRPr kumimoji="0" lang="en-US" sz="36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>
                <a:outerShdw blurRad="50800" dist="38100" dir="8100000" algn="tr" rotWithShape="0">
                  <a:srgbClr val="969696">
                    <a:alpha val="40000"/>
                  </a:srgbClr>
                </a:outerShdw>
              </a:effectLst>
              <a:uLnTx/>
              <a:uFillTx/>
              <a:latin typeface="Tahoma"/>
              <a:ea typeface="+mn-ea"/>
              <a:cs typeface="+mn-cs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95C8171-D9FA-E4D3-E81A-C3D9EA641FEF}"/>
              </a:ext>
            </a:extLst>
          </p:cNvPr>
          <p:cNvSpPr txBox="1"/>
          <p:nvPr/>
        </p:nvSpPr>
        <p:spPr>
          <a:xfrm>
            <a:off x="491396" y="1482715"/>
            <a:ext cx="7649970" cy="458587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sng" strike="noStrike" kern="1200" cap="none" spc="0" normalizeH="0" baseline="0" noProof="0" dirty="0">
                <a:ln>
                  <a:noFill/>
                </a:ln>
                <a:solidFill>
                  <a:srgbClr val="ED7D31">
                    <a:lumMod val="5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A sender in a social media environment initiates: 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a conversation by sharing valuable information, 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then that information is often revised and reshaped by the web of participants 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as they share and comment on it.</a:t>
            </a:r>
            <a:r>
              <a:rPr kumimoji="0" lang="en-US" sz="4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endParaRPr kumimoji="0" lang="en-GB" sz="3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BE36529E-0441-AF40-9B89-25D11581512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2066285" y="1354079"/>
            <a:ext cx="217518" cy="3575940"/>
          </a:xfrm>
          <a:prstGeom prst="rect">
            <a:avLst/>
          </a:prstGeom>
        </p:spPr>
      </p:pic>
      <p:pic>
        <p:nvPicPr>
          <p:cNvPr id="12" name="Picture 11" descr="Circle of hands holding smartphones">
            <a:extLst>
              <a:ext uri="{FF2B5EF4-FFF2-40B4-BE49-F238E27FC236}">
                <a16:creationId xmlns:a16="http://schemas.microsoft.com/office/drawing/2014/main" id="{92D5A68F-B30E-E091-9E7B-C94534E7D264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18042" y="1187772"/>
            <a:ext cx="3931309" cy="3908555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4530872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03311" y="252815"/>
            <a:ext cx="10942834" cy="819312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5009" y="29929"/>
            <a:ext cx="2470150" cy="1393367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Tajawal Medium" panose="00000600000000000000" pitchFamily="2" charset="-78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Tajawal Medium" panose="00000600000000000000" pitchFamily="2" charset="-78"/>
              </a:rPr>
              <a:t>Lecture 1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8160" y="5914515"/>
            <a:ext cx="1564520" cy="84543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453711" y="6309370"/>
            <a:ext cx="9862046" cy="204007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-71999" y="1701903"/>
            <a:ext cx="269612" cy="4144246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563091" y="367677"/>
            <a:ext cx="930201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ahoma"/>
                <a:ea typeface="+mn-ea"/>
                <a:cs typeface="+mn-cs"/>
              </a:rPr>
              <a:t>Exploring the Communication Process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31AC9A6-F291-E8E0-2DE2-6D80F7751E0A}"/>
              </a:ext>
            </a:extLst>
          </p:cNvPr>
          <p:cNvSpPr/>
          <p:nvPr/>
        </p:nvSpPr>
        <p:spPr>
          <a:xfrm>
            <a:off x="1308894" y="1913786"/>
            <a:ext cx="3626602" cy="995491"/>
          </a:xfrm>
          <a:prstGeom prst="rect">
            <a:avLst/>
          </a:prstGeom>
          <a:noFill/>
          <a:ln w="25400" cap="flat" cmpd="sng" algn="ctr">
            <a:noFill/>
            <a:prstDash val="solid"/>
          </a:ln>
          <a:effectLst/>
        </p:spPr>
        <p:txBody>
          <a:bodyPr rtlCol="0" anchor="t"/>
          <a:lstStyle/>
          <a:p>
            <a:pPr marL="571500" marR="0" lvl="0" indent="-5715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240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endParaRPr kumimoji="0" lang="en-US" sz="36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>
                <a:outerShdw blurRad="50800" dist="38100" dir="8100000" algn="tr" rotWithShape="0">
                  <a:srgbClr val="969696">
                    <a:alpha val="40000"/>
                  </a:srgbClr>
                </a:outerShdw>
              </a:effectLst>
              <a:uLnTx/>
              <a:uFillTx/>
              <a:latin typeface="Tahoma"/>
              <a:ea typeface="+mn-ea"/>
              <a:cs typeface="+mn-cs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7398CC49-69B4-87F1-47BA-48909B9992DC}"/>
              </a:ext>
            </a:extLst>
          </p:cNvPr>
          <p:cNvGrpSpPr/>
          <p:nvPr/>
        </p:nvGrpSpPr>
        <p:grpSpPr>
          <a:xfrm>
            <a:off x="1798461" y="1674522"/>
            <a:ext cx="7905750" cy="3793188"/>
            <a:chOff x="628650" y="2074212"/>
            <a:chExt cx="7905750" cy="3793188"/>
          </a:xfrm>
        </p:grpSpPr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E3562303-27E6-952F-7F8D-13ED13C850F7}"/>
                </a:ext>
              </a:extLst>
            </p:cNvPr>
            <p:cNvSpPr/>
            <p:nvPr/>
          </p:nvSpPr>
          <p:spPr>
            <a:xfrm>
              <a:off x="628650" y="2572838"/>
              <a:ext cx="1809750" cy="762000"/>
            </a:xfrm>
            <a:prstGeom prst="rect">
              <a:avLst/>
            </a:prstGeom>
            <a:noFill/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400" b="1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 Narrow" pitchFamily="34" charset="0"/>
                  <a:ea typeface="+mn-ea"/>
                  <a:cs typeface="+mn-cs"/>
                </a:rPr>
                <a:t>Traditional</a:t>
              </a:r>
            </a:p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400" b="1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 Narrow" pitchFamily="34" charset="0"/>
                  <a:ea typeface="+mn-ea"/>
                  <a:cs typeface="+mn-cs"/>
                </a:rPr>
                <a:t>Approach</a:t>
              </a:r>
            </a:p>
          </p:txBody>
        </p:sp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3A8D8906-C48B-C482-7759-2C6C9E5269E2}"/>
                </a:ext>
              </a:extLst>
            </p:cNvPr>
            <p:cNvSpPr/>
            <p:nvPr/>
          </p:nvSpPr>
          <p:spPr>
            <a:xfrm>
              <a:off x="6705600" y="2572838"/>
              <a:ext cx="1809750" cy="762000"/>
            </a:xfrm>
            <a:prstGeom prst="rect">
              <a:avLst/>
            </a:prstGeom>
            <a:noFill/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400" b="1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 Narrow" pitchFamily="34" charset="0"/>
                  <a:ea typeface="+mn-ea"/>
                  <a:cs typeface="+mn-cs"/>
                </a:rPr>
                <a:t>Social Media</a:t>
              </a:r>
            </a:p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400" b="1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 Narrow" pitchFamily="34" charset="0"/>
                  <a:ea typeface="+mn-ea"/>
                  <a:cs typeface="+mn-cs"/>
                </a:rPr>
                <a:t>Approach</a:t>
              </a:r>
            </a:p>
          </p:txBody>
        </p: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1493C961-4FA3-15B5-C0E0-E842A2D26C29}"/>
                </a:ext>
              </a:extLst>
            </p:cNvPr>
            <p:cNvCxnSpPr>
              <a:cxnSpLocks/>
            </p:cNvCxnSpPr>
            <p:nvPr/>
          </p:nvCxnSpPr>
          <p:spPr>
            <a:xfrm>
              <a:off x="2358257" y="2974145"/>
              <a:ext cx="812800" cy="45754"/>
            </a:xfrm>
            <a:prstGeom prst="line">
              <a:avLst/>
            </a:prstGeom>
            <a:noFill/>
            <a:ln w="28575" cap="flat" cmpd="sng" algn="ctr">
              <a:solidFill>
                <a:srgbClr val="FFFFFF">
                  <a:lumMod val="65000"/>
                </a:srgbClr>
              </a:solidFill>
              <a:prstDash val="solid"/>
              <a:headEnd type="none" w="med" len="med"/>
              <a:tailEnd type="triangle" w="med" len="med"/>
            </a:ln>
            <a:effectLst/>
          </p:spPr>
        </p:cxnSp>
        <p:cxnSp>
          <p:nvCxnSpPr>
            <p:cNvPr id="22" name="Straight Connector 21">
              <a:extLst>
                <a:ext uri="{FF2B5EF4-FFF2-40B4-BE49-F238E27FC236}">
                  <a16:creationId xmlns:a16="http://schemas.microsoft.com/office/drawing/2014/main" id="{939EF8A7-7F4D-A29F-9CCF-7755B2F924C4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5812657" y="3032428"/>
              <a:ext cx="973086" cy="45754"/>
            </a:xfrm>
            <a:prstGeom prst="line">
              <a:avLst/>
            </a:prstGeom>
            <a:noFill/>
            <a:ln w="28575" cap="flat" cmpd="sng" algn="ctr">
              <a:solidFill>
                <a:srgbClr val="FFFFFF">
                  <a:lumMod val="65000"/>
                </a:srgbClr>
              </a:solidFill>
              <a:prstDash val="solid"/>
              <a:headEnd type="none" w="med" len="med"/>
              <a:tailEnd type="triangle" w="med" len="med"/>
            </a:ln>
            <a:effectLst/>
          </p:spPr>
        </p:cxnSp>
        <p:sp>
          <p:nvSpPr>
            <p:cNvPr id="23" name="AutoShape 18">
              <a:extLst>
                <a:ext uri="{FF2B5EF4-FFF2-40B4-BE49-F238E27FC236}">
                  <a16:creationId xmlns:a16="http://schemas.microsoft.com/office/drawing/2014/main" id="{63E80094-71AC-564E-58A4-6C2F257A4F8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260497" y="2074212"/>
              <a:ext cx="2481314" cy="1405643"/>
            </a:xfrm>
            <a:prstGeom prst="roundRect">
              <a:avLst>
                <a:gd name="adj" fmla="val 16667"/>
              </a:avLst>
            </a:prstGeom>
            <a:solidFill>
              <a:srgbClr val="FFFFFF"/>
            </a:solidFill>
            <a:ln w="9525">
              <a:solidFill>
                <a:srgbClr val="FFFFFF">
                  <a:lumMod val="85000"/>
                </a:srgbClr>
              </a:solidFill>
              <a:round/>
              <a:headEnd/>
              <a:tailEnd/>
            </a:ln>
            <a:effectLst>
              <a:outerShdw blurRad="50800" dist="177800" dir="8100000" algn="tr" rotWithShape="0">
                <a:srgbClr val="808080">
                  <a:alpha val="40000"/>
                </a:srgbClr>
              </a:outerShdw>
            </a:effectLst>
          </p:spPr>
          <p:txBody>
            <a:bodyPr wrap="none" anchor="ctr"/>
            <a:lstStyle/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3200" b="1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</a:rPr>
                <a:t>Hybrid</a:t>
              </a:r>
            </a:p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3200" b="1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</a:rPr>
                <a:t>Method</a:t>
              </a:r>
            </a:p>
          </p:txBody>
        </p:sp>
        <p:grpSp>
          <p:nvGrpSpPr>
            <p:cNvPr id="24" name="Group 23">
              <a:extLst>
                <a:ext uri="{FF2B5EF4-FFF2-40B4-BE49-F238E27FC236}">
                  <a16:creationId xmlns:a16="http://schemas.microsoft.com/office/drawing/2014/main" id="{63B77B58-EB82-DF54-5A37-A1BECAB7A110}"/>
                </a:ext>
              </a:extLst>
            </p:cNvPr>
            <p:cNvGrpSpPr/>
            <p:nvPr/>
          </p:nvGrpSpPr>
          <p:grpSpPr>
            <a:xfrm>
              <a:off x="634732" y="4572000"/>
              <a:ext cx="7899668" cy="1295400"/>
              <a:chOff x="634732" y="4572000"/>
              <a:chExt cx="7899668" cy="1295400"/>
            </a:xfrm>
          </p:grpSpPr>
          <p:sp>
            <p:nvSpPr>
              <p:cNvPr id="29" name="Rounded Rectangle 24">
                <a:extLst>
                  <a:ext uri="{FF2B5EF4-FFF2-40B4-BE49-F238E27FC236}">
                    <a16:creationId xmlns:a16="http://schemas.microsoft.com/office/drawing/2014/main" id="{11292E4B-B217-63E4-7E33-173843319B53}"/>
                  </a:ext>
                </a:extLst>
              </p:cNvPr>
              <p:cNvSpPr/>
              <p:nvPr/>
            </p:nvSpPr>
            <p:spPr>
              <a:xfrm>
                <a:off x="634732" y="4572000"/>
                <a:ext cx="1700824" cy="1295400"/>
              </a:xfrm>
              <a:prstGeom prst="roundRect">
                <a:avLst/>
              </a:prstGeom>
              <a:solidFill>
                <a:srgbClr val="FFFFFF"/>
              </a:solidFill>
              <a:ln w="9525" cap="flat" cmpd="sng" algn="ctr">
                <a:solidFill>
                  <a:srgbClr val="FFFFFF">
                    <a:lumMod val="85000"/>
                  </a:srgbClr>
                </a:solidFill>
                <a:prstDash val="solid"/>
              </a:ln>
              <a:effectLst>
                <a:outerShdw blurRad="50800" dist="177800" dir="8100000" algn="tr" rotWithShape="0">
                  <a:srgbClr val="808080">
                    <a:alpha val="40000"/>
                  </a:srgbClr>
                </a:outerShdw>
              </a:effectLst>
            </p:spPr>
            <p:txBody>
              <a:bodyPr rtlCol="0" anchor="ctr"/>
              <a:lstStyle/>
              <a:p>
                <a:pPr marL="0" marR="0" lvl="0" indent="0" algn="ctr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2800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 Narrow" pitchFamily="34" charset="0"/>
                    <a:ea typeface="+mn-ea"/>
                    <a:cs typeface="+mn-cs"/>
                  </a:rPr>
                  <a:t>Strategic</a:t>
                </a:r>
              </a:p>
              <a:p>
                <a:pPr marL="0" marR="0" lvl="0" indent="0" algn="ctr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2800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 Narrow" pitchFamily="34" charset="0"/>
                    <a:ea typeface="+mn-ea"/>
                    <a:cs typeface="+mn-cs"/>
                  </a:rPr>
                  <a:t>Plans</a:t>
                </a:r>
              </a:p>
            </p:txBody>
          </p:sp>
          <p:sp>
            <p:nvSpPr>
              <p:cNvPr id="30" name="Rounded Rectangle 25">
                <a:extLst>
                  <a:ext uri="{FF2B5EF4-FFF2-40B4-BE49-F238E27FC236}">
                    <a16:creationId xmlns:a16="http://schemas.microsoft.com/office/drawing/2014/main" id="{C8AE77DA-F77B-714D-B28E-850816349DE8}"/>
                  </a:ext>
                </a:extLst>
              </p:cNvPr>
              <p:cNvSpPr/>
              <p:nvPr/>
            </p:nvSpPr>
            <p:spPr>
              <a:xfrm>
                <a:off x="2514600" y="4572000"/>
                <a:ext cx="1700824" cy="1295400"/>
              </a:xfrm>
              <a:prstGeom prst="roundRect">
                <a:avLst/>
              </a:prstGeom>
              <a:solidFill>
                <a:srgbClr val="FFFFFF"/>
              </a:solidFill>
              <a:ln w="9525" cap="flat" cmpd="sng" algn="ctr">
                <a:solidFill>
                  <a:srgbClr val="FFFFFF">
                    <a:lumMod val="85000"/>
                  </a:srgbClr>
                </a:solidFill>
                <a:prstDash val="solid"/>
              </a:ln>
              <a:effectLst>
                <a:outerShdw blurRad="50800" dist="177800" dir="8100000" algn="tr" rotWithShape="0">
                  <a:srgbClr val="808080">
                    <a:alpha val="40000"/>
                  </a:srgbClr>
                </a:outerShdw>
              </a:effectLst>
            </p:spPr>
            <p:txBody>
              <a:bodyPr rtlCol="0" anchor="ctr"/>
              <a:lstStyle/>
              <a:p>
                <a:pPr marL="0" marR="0" lvl="0" indent="0" algn="ctr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2800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 Narrow" pitchFamily="34" charset="0"/>
                    <a:ea typeface="+mn-ea"/>
                    <a:cs typeface="+mn-cs"/>
                  </a:rPr>
                  <a:t>Policies</a:t>
                </a:r>
              </a:p>
            </p:txBody>
          </p:sp>
          <p:sp>
            <p:nvSpPr>
              <p:cNvPr id="31" name="Rounded Rectangle 38">
                <a:extLst>
                  <a:ext uri="{FF2B5EF4-FFF2-40B4-BE49-F238E27FC236}">
                    <a16:creationId xmlns:a16="http://schemas.microsoft.com/office/drawing/2014/main" id="{BBFA1B9E-AB10-D6A1-3528-65C90119E7AB}"/>
                  </a:ext>
                </a:extLst>
              </p:cNvPr>
              <p:cNvSpPr/>
              <p:nvPr/>
            </p:nvSpPr>
            <p:spPr>
              <a:xfrm>
                <a:off x="4928576" y="4572000"/>
                <a:ext cx="1700824" cy="1295400"/>
              </a:xfrm>
              <a:prstGeom prst="roundRect">
                <a:avLst/>
              </a:prstGeom>
              <a:solidFill>
                <a:srgbClr val="FFFFFF"/>
              </a:solidFill>
              <a:ln w="9525" cap="flat" cmpd="sng" algn="ctr">
                <a:solidFill>
                  <a:srgbClr val="FFFFFF">
                    <a:lumMod val="85000"/>
                  </a:srgbClr>
                </a:solidFill>
                <a:prstDash val="solid"/>
              </a:ln>
              <a:effectLst>
                <a:outerShdw blurRad="50800" dist="177800" dir="8100000" algn="tr" rotWithShape="0">
                  <a:srgbClr val="808080">
                    <a:alpha val="40000"/>
                  </a:srgbClr>
                </a:outerShdw>
              </a:effectLst>
            </p:spPr>
            <p:txBody>
              <a:bodyPr rtlCol="0" anchor="ctr"/>
              <a:lstStyle/>
              <a:p>
                <a:pPr marL="0" marR="0" lvl="0" indent="0" algn="ctr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2800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 Narrow" pitchFamily="34" charset="0"/>
                    <a:ea typeface="+mn-ea"/>
                    <a:cs typeface="+mn-cs"/>
                  </a:rPr>
                  <a:t>Customer</a:t>
                </a:r>
              </a:p>
              <a:p>
                <a:pPr marL="0" marR="0" lvl="0" indent="0" algn="ctr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2800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 Narrow" pitchFamily="34" charset="0"/>
                    <a:ea typeface="+mn-ea"/>
                    <a:cs typeface="+mn-cs"/>
                  </a:rPr>
                  <a:t>Support</a:t>
                </a:r>
              </a:p>
            </p:txBody>
          </p:sp>
          <p:sp>
            <p:nvSpPr>
              <p:cNvPr id="32" name="Rounded Rectangle 39">
                <a:extLst>
                  <a:ext uri="{FF2B5EF4-FFF2-40B4-BE49-F238E27FC236}">
                    <a16:creationId xmlns:a16="http://schemas.microsoft.com/office/drawing/2014/main" id="{2F0CC67B-DA6E-81FD-D04A-F2AA58F1F3A8}"/>
                  </a:ext>
                </a:extLst>
              </p:cNvPr>
              <p:cNvSpPr/>
              <p:nvPr/>
            </p:nvSpPr>
            <p:spPr>
              <a:xfrm>
                <a:off x="6833576" y="4572000"/>
                <a:ext cx="1700824" cy="1295400"/>
              </a:xfrm>
              <a:prstGeom prst="roundRect">
                <a:avLst/>
              </a:prstGeom>
              <a:solidFill>
                <a:srgbClr val="FFFFFF"/>
              </a:solidFill>
              <a:ln w="9525" cap="flat" cmpd="sng" algn="ctr">
                <a:solidFill>
                  <a:srgbClr val="FFFFFF">
                    <a:lumMod val="85000"/>
                  </a:srgbClr>
                </a:solidFill>
                <a:prstDash val="solid"/>
              </a:ln>
              <a:effectLst>
                <a:outerShdw blurRad="50800" dist="177800" dir="8100000" algn="tr" rotWithShape="0">
                  <a:srgbClr val="808080">
                    <a:alpha val="40000"/>
                  </a:srgbClr>
                </a:outerShdw>
              </a:effectLst>
            </p:spPr>
            <p:txBody>
              <a:bodyPr rtlCol="0" anchor="ctr"/>
              <a:lstStyle/>
              <a:p>
                <a:pPr marL="0" marR="0" lvl="0" indent="0" algn="ctr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2800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 Narrow" pitchFamily="34" charset="0"/>
                    <a:ea typeface="+mn-ea"/>
                    <a:cs typeface="+mn-cs"/>
                  </a:rPr>
                  <a:t>Project</a:t>
                </a:r>
              </a:p>
              <a:p>
                <a:pPr marL="0" marR="0" lvl="0" indent="0" algn="ctr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2800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 Narrow" pitchFamily="34" charset="0"/>
                    <a:ea typeface="+mn-ea"/>
                    <a:cs typeface="+mn-cs"/>
                  </a:rPr>
                  <a:t>Updates</a:t>
                </a:r>
              </a:p>
            </p:txBody>
          </p:sp>
        </p:grpSp>
        <p:cxnSp>
          <p:nvCxnSpPr>
            <p:cNvPr id="25" name="Elbow Connector 43">
              <a:extLst>
                <a:ext uri="{FF2B5EF4-FFF2-40B4-BE49-F238E27FC236}">
                  <a16:creationId xmlns:a16="http://schemas.microsoft.com/office/drawing/2014/main" id="{43DB7C11-467D-8652-A6E1-166ED14846F9}"/>
                </a:ext>
              </a:extLst>
            </p:cNvPr>
            <p:cNvCxnSpPr>
              <a:cxnSpLocks/>
              <a:stCxn id="23" idx="2"/>
              <a:endCxn id="29" idx="0"/>
            </p:cNvCxnSpPr>
            <p:nvPr/>
          </p:nvCxnSpPr>
          <p:spPr>
            <a:xfrm rot="5400000">
              <a:off x="2447077" y="2517922"/>
              <a:ext cx="1092145" cy="3016010"/>
            </a:xfrm>
            <a:prstGeom prst="bentConnector3">
              <a:avLst>
                <a:gd name="adj1" fmla="val 50000"/>
              </a:avLst>
            </a:prstGeom>
            <a:noFill/>
            <a:ln w="28575" cap="flat" cmpd="sng" algn="ctr">
              <a:solidFill>
                <a:srgbClr val="FFFFFF">
                  <a:lumMod val="65000"/>
                </a:srgbClr>
              </a:solidFill>
              <a:prstDash val="solid"/>
              <a:headEnd type="none" w="med" len="med"/>
              <a:tailEnd type="triangle" w="med" len="med"/>
            </a:ln>
            <a:effectLst/>
          </p:spPr>
        </p:cxnSp>
        <p:cxnSp>
          <p:nvCxnSpPr>
            <p:cNvPr id="26" name="Elbow Connector 46">
              <a:extLst>
                <a:ext uri="{FF2B5EF4-FFF2-40B4-BE49-F238E27FC236}">
                  <a16:creationId xmlns:a16="http://schemas.microsoft.com/office/drawing/2014/main" id="{698231DA-5C08-F06E-00FA-06879F19556A}"/>
                </a:ext>
              </a:extLst>
            </p:cNvPr>
            <p:cNvCxnSpPr>
              <a:cxnSpLocks/>
              <a:stCxn id="23" idx="2"/>
              <a:endCxn id="30" idx="0"/>
            </p:cNvCxnSpPr>
            <p:nvPr/>
          </p:nvCxnSpPr>
          <p:spPr>
            <a:xfrm rot="5400000">
              <a:off x="3387011" y="3457856"/>
              <a:ext cx="1092145" cy="1136142"/>
            </a:xfrm>
            <a:prstGeom prst="bentConnector3">
              <a:avLst>
                <a:gd name="adj1" fmla="val 50000"/>
              </a:avLst>
            </a:prstGeom>
            <a:noFill/>
            <a:ln w="28575" cap="flat" cmpd="sng" algn="ctr">
              <a:solidFill>
                <a:srgbClr val="FFFFFF">
                  <a:lumMod val="65000"/>
                </a:srgbClr>
              </a:solidFill>
              <a:prstDash val="solid"/>
              <a:headEnd type="none" w="med" len="med"/>
              <a:tailEnd type="triangle" w="med" len="med"/>
            </a:ln>
            <a:effectLst/>
          </p:spPr>
        </p:cxnSp>
        <p:cxnSp>
          <p:nvCxnSpPr>
            <p:cNvPr id="27" name="Elbow Connector 49">
              <a:extLst>
                <a:ext uri="{FF2B5EF4-FFF2-40B4-BE49-F238E27FC236}">
                  <a16:creationId xmlns:a16="http://schemas.microsoft.com/office/drawing/2014/main" id="{43B617E2-0924-28D6-DD15-B24D14A9795A}"/>
                </a:ext>
              </a:extLst>
            </p:cNvPr>
            <p:cNvCxnSpPr>
              <a:cxnSpLocks/>
              <a:stCxn id="23" idx="2"/>
              <a:endCxn id="32" idx="0"/>
            </p:cNvCxnSpPr>
            <p:nvPr/>
          </p:nvCxnSpPr>
          <p:spPr>
            <a:xfrm rot="16200000" flipH="1">
              <a:off x="5546499" y="2434510"/>
              <a:ext cx="1092145" cy="3182834"/>
            </a:xfrm>
            <a:prstGeom prst="bentConnector3">
              <a:avLst>
                <a:gd name="adj1" fmla="val 50000"/>
              </a:avLst>
            </a:prstGeom>
            <a:noFill/>
            <a:ln w="28575" cap="flat" cmpd="sng" algn="ctr">
              <a:solidFill>
                <a:srgbClr val="FFFFFF">
                  <a:lumMod val="65000"/>
                </a:srgbClr>
              </a:solidFill>
              <a:prstDash val="solid"/>
              <a:headEnd type="none" w="med" len="med"/>
              <a:tailEnd type="triangle" w="med" len="med"/>
            </a:ln>
            <a:effectLst/>
          </p:spPr>
        </p:cxnSp>
        <p:cxnSp>
          <p:nvCxnSpPr>
            <p:cNvPr id="28" name="Elbow Connector 51">
              <a:extLst>
                <a:ext uri="{FF2B5EF4-FFF2-40B4-BE49-F238E27FC236}">
                  <a16:creationId xmlns:a16="http://schemas.microsoft.com/office/drawing/2014/main" id="{69B3261F-2E94-6A07-7742-5A4E9EA83ECB}"/>
                </a:ext>
              </a:extLst>
            </p:cNvPr>
            <p:cNvCxnSpPr>
              <a:cxnSpLocks/>
              <a:stCxn id="23" idx="2"/>
              <a:endCxn id="31" idx="0"/>
            </p:cNvCxnSpPr>
            <p:nvPr/>
          </p:nvCxnSpPr>
          <p:spPr>
            <a:xfrm rot="16200000" flipH="1">
              <a:off x="4593999" y="3387010"/>
              <a:ext cx="1092145" cy="1277834"/>
            </a:xfrm>
            <a:prstGeom prst="bentConnector3">
              <a:avLst>
                <a:gd name="adj1" fmla="val 50000"/>
              </a:avLst>
            </a:prstGeom>
            <a:noFill/>
            <a:ln w="28575" cap="flat" cmpd="sng" algn="ctr">
              <a:solidFill>
                <a:srgbClr val="FFFFFF">
                  <a:lumMod val="65000"/>
                </a:srgbClr>
              </a:solidFill>
              <a:prstDash val="solid"/>
              <a:headEnd type="none" w="med" len="med"/>
              <a:tailEnd type="triangle" w="med" len="med"/>
            </a:ln>
            <a:effectLst/>
          </p:spPr>
        </p:cxnSp>
      </p:grpSp>
      <p:pic>
        <p:nvPicPr>
          <p:cNvPr id="21" name="Picture 20">
            <a:extLst>
              <a:ext uri="{FF2B5EF4-FFF2-40B4-BE49-F238E27FC236}">
                <a16:creationId xmlns:a16="http://schemas.microsoft.com/office/drawing/2014/main" id="{04862265-2DDB-B925-1B3E-1C1E2BC5E89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2046145" y="1674522"/>
            <a:ext cx="269612" cy="4000729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8713709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lowchart: Alternate Process 4">
            <a:extLst>
              <a:ext uri="{FF2B5EF4-FFF2-40B4-BE49-F238E27FC236}">
                <a16:creationId xmlns:a16="http://schemas.microsoft.com/office/drawing/2014/main" id="{636FBC6D-41E5-4EE0-AF9A-2BA091B997CE}"/>
              </a:ext>
            </a:extLst>
          </p:cNvPr>
          <p:cNvSpPr/>
          <p:nvPr/>
        </p:nvSpPr>
        <p:spPr>
          <a:xfrm>
            <a:off x="5676900" y="1549400"/>
            <a:ext cx="6565900" cy="1295400"/>
          </a:xfrm>
          <a:prstGeom prst="flowChartAlternateProcess">
            <a:avLst/>
          </a:prstGeom>
          <a:solidFill>
            <a:srgbClr val="019AD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Flowchart: Alternate Process 5">
            <a:extLst>
              <a:ext uri="{FF2B5EF4-FFF2-40B4-BE49-F238E27FC236}">
                <a16:creationId xmlns:a16="http://schemas.microsoft.com/office/drawing/2014/main" id="{D2C9C183-5AA9-45B1-BB31-18E0A9E401AF}"/>
              </a:ext>
            </a:extLst>
          </p:cNvPr>
          <p:cNvSpPr/>
          <p:nvPr/>
        </p:nvSpPr>
        <p:spPr>
          <a:xfrm>
            <a:off x="5676900" y="4470400"/>
            <a:ext cx="6565900" cy="1295400"/>
          </a:xfrm>
          <a:prstGeom prst="flowChartAlternateProcess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Flowchart: Alternate Process 6">
            <a:extLst>
              <a:ext uri="{FF2B5EF4-FFF2-40B4-BE49-F238E27FC236}">
                <a16:creationId xmlns:a16="http://schemas.microsoft.com/office/drawing/2014/main" id="{C32619D1-4F4F-4AB7-AC77-8B471C6588FE}"/>
              </a:ext>
            </a:extLst>
          </p:cNvPr>
          <p:cNvSpPr/>
          <p:nvPr/>
        </p:nvSpPr>
        <p:spPr>
          <a:xfrm>
            <a:off x="4457700" y="2044700"/>
            <a:ext cx="7747000" cy="3098800"/>
          </a:xfrm>
          <a:prstGeom prst="flowChartAlternateProcess">
            <a:avLst/>
          </a:prstGeom>
          <a:solidFill>
            <a:srgbClr val="0C2D70">
              <a:alpha val="89804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8" name="صورة 3">
            <a:extLst>
              <a:ext uri="{FF2B5EF4-FFF2-40B4-BE49-F238E27FC236}">
                <a16:creationId xmlns:a16="http://schemas.microsoft.com/office/drawing/2014/main" id="{579D5A66-C682-4AA4-9BC5-AFA4971897C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964" b="8044"/>
          <a:stretch/>
        </p:blipFill>
        <p:spPr>
          <a:xfrm>
            <a:off x="629376" y="2495610"/>
            <a:ext cx="2647224" cy="2196980"/>
          </a:xfrm>
          <a:prstGeom prst="rect">
            <a:avLst/>
          </a:prstGeom>
        </p:spPr>
      </p:pic>
      <p:sp>
        <p:nvSpPr>
          <p:cNvPr id="9" name="Flowchart: Alternate Process 8">
            <a:extLst>
              <a:ext uri="{FF2B5EF4-FFF2-40B4-BE49-F238E27FC236}">
                <a16:creationId xmlns:a16="http://schemas.microsoft.com/office/drawing/2014/main" id="{44A10972-5B02-41B2-A41A-03F21A789D17}"/>
              </a:ext>
            </a:extLst>
          </p:cNvPr>
          <p:cNvSpPr/>
          <p:nvPr/>
        </p:nvSpPr>
        <p:spPr>
          <a:xfrm>
            <a:off x="5676900" y="0"/>
            <a:ext cx="6565900" cy="457200"/>
          </a:xfrm>
          <a:prstGeom prst="flowChartAlternateProcess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0" name="Flowchart: Alternate Process 9">
            <a:extLst>
              <a:ext uri="{FF2B5EF4-FFF2-40B4-BE49-F238E27FC236}">
                <a16:creationId xmlns:a16="http://schemas.microsoft.com/office/drawing/2014/main" id="{2272A163-BA3B-4072-8F44-3F9EC8D130B1}"/>
              </a:ext>
            </a:extLst>
          </p:cNvPr>
          <p:cNvSpPr/>
          <p:nvPr/>
        </p:nvSpPr>
        <p:spPr>
          <a:xfrm>
            <a:off x="5676900" y="6502400"/>
            <a:ext cx="6565900" cy="355600"/>
          </a:xfrm>
          <a:prstGeom prst="flowChartAlternateProcess">
            <a:avLst/>
          </a:prstGeom>
          <a:solidFill>
            <a:srgbClr val="019AD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9E4E490-B2A6-4CE1-BD03-808F0A016F93}"/>
              </a:ext>
            </a:extLst>
          </p:cNvPr>
          <p:cNvSpPr txBox="1"/>
          <p:nvPr/>
        </p:nvSpPr>
        <p:spPr>
          <a:xfrm>
            <a:off x="6781800" y="3132604"/>
            <a:ext cx="41783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Sakkal Majalla" panose="02000000000000000000" pitchFamily="2" charset="-78"/>
                <a:ea typeface="+mn-ea"/>
                <a:cs typeface="Sakkal Majalla" panose="02000000000000000000" pitchFamily="2" charset="-78"/>
              </a:rPr>
              <a:t>لكم كل الشكر والتقدير والاحترام،</a:t>
            </a:r>
            <a:endParaRPr kumimoji="0" lang="ar-SA" sz="3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Sakkal Majalla" panose="02000000000000000000" pitchFamily="2" charset="-78"/>
              <a:ea typeface="+mn-ea"/>
              <a:cs typeface="Sakkal Majalla" panose="020000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876259725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0.7|10.7|75.8|42.2|22.5|35.9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94.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2|13.4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|78.7|2.8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|1.1|1.6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|71.3|49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1|44.4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7|1.8|37.9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5|1.5|1.2|1.5|1.9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5|77|119.1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|99.1|77.3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5.6|10|4.2|4.1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1.9|77.7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|82.7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1|80.7|50.9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5|1.7|77.3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6|69.9|47.3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5|50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5.6|119.6|56.6|59.8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6.8|9.4|1.7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|1.4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5.4|0.8|0.8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3.3|118.7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1|1.5|59.6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8|72.6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|1.8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6.8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7|33.5|27.4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6.6|17.9|26.2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|147.7|0.8|0.5|0.5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1152</TotalTime>
  <Words>1037</Words>
  <Application>Microsoft Office PowerPoint</Application>
  <PresentationFormat>Widescreen</PresentationFormat>
  <Paragraphs>257</Paragraphs>
  <Slides>35</Slides>
  <Notes>27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35</vt:i4>
      </vt:variant>
    </vt:vector>
  </HeadingPairs>
  <TitlesOfParts>
    <vt:vector size="45" baseType="lpstr">
      <vt:lpstr>Arial</vt:lpstr>
      <vt:lpstr>Arial Narrow</vt:lpstr>
      <vt:lpstr>Calibri</vt:lpstr>
      <vt:lpstr>Calibri Light</vt:lpstr>
      <vt:lpstr>Sakkal Majalla</vt:lpstr>
      <vt:lpstr>Tahoma</vt:lpstr>
      <vt:lpstr>Tajawal Medium</vt:lpstr>
      <vt:lpstr>Times New Roman</vt:lpstr>
      <vt:lpstr>Wingdings</vt:lpstr>
      <vt:lpstr>Office Theme</vt:lpstr>
      <vt:lpstr>PRESENTATION AND WRITING SKILLS         lecture No. 1 BY       Dr. Manal  El-Sayed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LENOVO</dc:creator>
  <cp:lastModifiedBy>manal shabat</cp:lastModifiedBy>
  <cp:revision>25</cp:revision>
  <dcterms:created xsi:type="dcterms:W3CDTF">2021-08-03T13:03:26Z</dcterms:created>
  <dcterms:modified xsi:type="dcterms:W3CDTF">2023-02-03T17:08:40Z</dcterms:modified>
</cp:coreProperties>
</file>