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sldIdLst>
    <p:sldId id="627" r:id="rId2"/>
    <p:sldId id="628" r:id="rId3"/>
    <p:sldId id="629" r:id="rId4"/>
    <p:sldId id="435" r:id="rId5"/>
    <p:sldId id="493" r:id="rId6"/>
    <p:sldId id="494" r:id="rId7"/>
    <p:sldId id="495" r:id="rId8"/>
    <p:sldId id="484" r:id="rId9"/>
    <p:sldId id="485" r:id="rId10"/>
    <p:sldId id="496" r:id="rId11"/>
    <p:sldId id="497" r:id="rId12"/>
    <p:sldId id="498" r:id="rId13"/>
    <p:sldId id="499" r:id="rId14"/>
    <p:sldId id="500" r:id="rId15"/>
    <p:sldId id="501" r:id="rId16"/>
    <p:sldId id="502" r:id="rId17"/>
    <p:sldId id="503" r:id="rId18"/>
    <p:sldId id="504" r:id="rId19"/>
    <p:sldId id="536" r:id="rId20"/>
    <p:sldId id="357" r:id="rId21"/>
    <p:sldId id="359" r:id="rId22"/>
    <p:sldId id="537" r:id="rId23"/>
    <p:sldId id="538" r:id="rId24"/>
    <p:sldId id="539" r:id="rId25"/>
    <p:sldId id="540" r:id="rId26"/>
    <p:sldId id="545" r:id="rId27"/>
    <p:sldId id="546" r:id="rId28"/>
    <p:sldId id="547" r:id="rId29"/>
    <p:sldId id="548" r:id="rId30"/>
    <p:sldId id="549" r:id="rId31"/>
    <p:sldId id="550" r:id="rId32"/>
    <p:sldId id="551" r:id="rId33"/>
    <p:sldId id="552" r:id="rId34"/>
    <p:sldId id="553" r:id="rId35"/>
    <p:sldId id="554" r:id="rId36"/>
    <p:sldId id="555" r:id="rId37"/>
    <p:sldId id="556" r:id="rId38"/>
    <p:sldId id="560" r:id="rId39"/>
    <p:sldId id="561" r:id="rId40"/>
    <p:sldId id="562" r:id="rId41"/>
    <p:sldId id="563" r:id="rId42"/>
    <p:sldId id="564" r:id="rId43"/>
    <p:sldId id="565" r:id="rId44"/>
    <p:sldId id="566" r:id="rId45"/>
    <p:sldId id="567" r:id="rId46"/>
    <p:sldId id="568" r:id="rId47"/>
    <p:sldId id="569" r:id="rId48"/>
    <p:sldId id="570" r:id="rId49"/>
    <p:sldId id="630"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7"/>
            <p14:sldId id="628"/>
            <p14:sldId id="629"/>
            <p14:sldId id="435"/>
            <p14:sldId id="493"/>
            <p14:sldId id="494"/>
            <p14:sldId id="495"/>
            <p14:sldId id="484"/>
            <p14:sldId id="485"/>
            <p14:sldId id="496"/>
            <p14:sldId id="497"/>
            <p14:sldId id="498"/>
            <p14:sldId id="499"/>
            <p14:sldId id="500"/>
            <p14:sldId id="501"/>
            <p14:sldId id="502"/>
            <p14:sldId id="503"/>
            <p14:sldId id="504"/>
            <p14:sldId id="536"/>
            <p14:sldId id="357"/>
            <p14:sldId id="359"/>
            <p14:sldId id="537"/>
            <p14:sldId id="538"/>
            <p14:sldId id="539"/>
            <p14:sldId id="540"/>
            <p14:sldId id="545"/>
            <p14:sldId id="546"/>
            <p14:sldId id="547"/>
            <p14:sldId id="548"/>
            <p14:sldId id="549"/>
            <p14:sldId id="550"/>
            <p14:sldId id="551"/>
            <p14:sldId id="552"/>
            <p14:sldId id="553"/>
            <p14:sldId id="554"/>
            <p14:sldId id="555"/>
            <p14:sldId id="556"/>
            <p14:sldId id="560"/>
            <p14:sldId id="561"/>
            <p14:sldId id="562"/>
            <p14:sldId id="563"/>
            <p14:sldId id="564"/>
            <p14:sldId id="565"/>
            <p14:sldId id="566"/>
            <p14:sldId id="567"/>
            <p14:sldId id="568"/>
            <p14:sldId id="569"/>
            <p14:sldId id="570"/>
          </p14:sldIdLst>
        </p14:section>
        <p14:section name="Untitled Section" id="{2F6AD2C2-46A9-4BC4-94FF-3A698A8E8EFB}">
          <p14:sldIdLst>
            <p14:sldId id="63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C4C6612-55BC-47A9-A733-8AD1262CDB7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50CFA177-0C1F-42C4-BA98-A7639A7698DB}">
      <dgm:prSet/>
      <dgm:spPr/>
      <dgm:t>
        <a:bodyPr/>
        <a:lstStyle/>
        <a:p>
          <a:pPr algn="just"/>
          <a:r>
            <a:rPr lang="en-US" dirty="0">
              <a:solidFill>
                <a:schemeClr val="bg1"/>
              </a:solidFill>
            </a:rPr>
            <a:t>The goal of this chapter is not to make you an accountant, but instead to provide you with the tools to </a:t>
          </a:r>
          <a:r>
            <a:rPr lang="en-US" b="1" dirty="0">
              <a:solidFill>
                <a:schemeClr val="bg1"/>
              </a:solidFill>
            </a:rPr>
            <a:t>understand a firm’s financial situation</a:t>
          </a:r>
          <a:r>
            <a:rPr lang="en-US" dirty="0">
              <a:solidFill>
                <a:schemeClr val="bg1"/>
              </a:solidFill>
            </a:rPr>
            <a:t>. </a:t>
          </a:r>
        </a:p>
      </dgm:t>
    </dgm:pt>
    <dgm:pt modelId="{0A3C7413-07E2-4FDA-9BF7-2146AEA6CDDB}" type="parTrans" cxnId="{7199BB8B-B84D-48B3-A1A3-BD29605A3CE1}">
      <dgm:prSet/>
      <dgm:spPr/>
      <dgm:t>
        <a:bodyPr/>
        <a:lstStyle/>
        <a:p>
          <a:endParaRPr lang="en-US">
            <a:solidFill>
              <a:schemeClr val="bg1"/>
            </a:solidFill>
          </a:endParaRPr>
        </a:p>
      </dgm:t>
    </dgm:pt>
    <dgm:pt modelId="{B57766FE-609B-4A09-B003-409D9F4591D4}" type="sibTrans" cxnId="{7199BB8B-B84D-48B3-A1A3-BD29605A3CE1}">
      <dgm:prSet/>
      <dgm:spPr/>
      <dgm:t>
        <a:bodyPr/>
        <a:lstStyle/>
        <a:p>
          <a:endParaRPr lang="en-US">
            <a:solidFill>
              <a:schemeClr val="bg1"/>
            </a:solidFill>
          </a:endParaRPr>
        </a:p>
      </dgm:t>
    </dgm:pt>
    <dgm:pt modelId="{C50613D5-09C2-40F2-AB70-13289805DF1C}">
      <dgm:prSet custT="1"/>
      <dgm:spPr/>
      <dgm:t>
        <a:bodyPr/>
        <a:lstStyle/>
        <a:p>
          <a:pPr algn="just"/>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gm:t>
    </dgm:pt>
    <dgm:pt modelId="{EA7EFB17-7202-45E4-9D7F-734A3DC892E9}" type="parTrans" cxnId="{DECFEB42-6662-44EB-8B72-05207E4DF430}">
      <dgm:prSet/>
      <dgm:spPr/>
      <dgm:t>
        <a:bodyPr/>
        <a:lstStyle/>
        <a:p>
          <a:endParaRPr lang="en-US">
            <a:solidFill>
              <a:schemeClr val="bg1"/>
            </a:solidFill>
          </a:endParaRPr>
        </a:p>
      </dgm:t>
    </dgm:pt>
    <dgm:pt modelId="{C391EB2E-76C6-449D-B6BC-1AE4033129B4}" type="sibTrans" cxnId="{DECFEB42-6662-44EB-8B72-05207E4DF430}">
      <dgm:prSet/>
      <dgm:spPr/>
      <dgm:t>
        <a:bodyPr/>
        <a:lstStyle/>
        <a:p>
          <a:endParaRPr lang="en-US">
            <a:solidFill>
              <a:schemeClr val="bg1"/>
            </a:solidFill>
          </a:endParaRPr>
        </a:p>
      </dgm:t>
    </dgm:pt>
    <dgm:pt modelId="{F504B8D7-6AEE-4AF3-A0E3-5DAFD20E9224}">
      <dgm:prSet/>
      <dgm:spPr/>
      <dgm:t>
        <a:bodyPr/>
        <a:lstStyle/>
        <a:p>
          <a:pPr algn="just"/>
          <a:r>
            <a:rPr lang="en-US" dirty="0">
              <a:solidFill>
                <a:schemeClr val="bg1"/>
              </a:solidFill>
            </a:rPr>
            <a:t>The financial performance of a firm </a:t>
          </a:r>
          <a:r>
            <a:rPr lang="en-US" b="1" dirty="0">
              <a:solidFill>
                <a:schemeClr val="bg1"/>
              </a:solidFill>
            </a:rPr>
            <a:t>matters to a lot of groups</a:t>
          </a:r>
          <a:r>
            <a:rPr lang="en-US" dirty="0">
              <a:solidFill>
                <a:schemeClr val="bg1"/>
              </a:solidFill>
            </a:rPr>
            <a:t>—the company’s management, its employees, and its investors, just to name a few. </a:t>
          </a:r>
        </a:p>
      </dgm:t>
    </dgm:pt>
    <dgm:pt modelId="{48D2C98B-6322-4FDA-9C07-CA2BF9248BCA}" type="parTrans" cxnId="{B58F32D1-8295-4F5A-AD9B-0069993E4FA1}">
      <dgm:prSet/>
      <dgm:spPr/>
      <dgm:t>
        <a:bodyPr/>
        <a:lstStyle/>
        <a:p>
          <a:endParaRPr lang="en-US">
            <a:solidFill>
              <a:schemeClr val="bg1"/>
            </a:solidFill>
          </a:endParaRPr>
        </a:p>
      </dgm:t>
    </dgm:pt>
    <dgm:pt modelId="{5EAA24E6-97DE-4884-A8A6-EDA4233239DB}" type="sibTrans" cxnId="{B58F32D1-8295-4F5A-AD9B-0069993E4FA1}">
      <dgm:prSet/>
      <dgm:spPr/>
      <dgm:t>
        <a:bodyPr/>
        <a:lstStyle/>
        <a:p>
          <a:endParaRPr lang="en-US">
            <a:solidFill>
              <a:schemeClr val="bg1"/>
            </a:solidFill>
          </a:endParaRPr>
        </a:p>
      </dgm:t>
    </dgm:pt>
    <dgm:pt modelId="{B23483A1-B1AE-4D62-8C59-E8B7E4CC1073}">
      <dgm:prSet/>
      <dgm:spPr/>
      <dgm:t>
        <a:bodyPr/>
        <a:lstStyle/>
        <a:p>
          <a:pPr algn="just"/>
          <a:r>
            <a:rPr lang="en-US" dirty="0">
              <a:solidFill>
                <a:schemeClr val="bg1"/>
              </a:solidFill>
            </a:rPr>
            <a:t>This is true whether you are in the firm’s marketing, finance, or human resources department. </a:t>
          </a:r>
        </a:p>
      </dgm:t>
    </dgm:pt>
    <dgm:pt modelId="{02DB68C7-38C6-47EF-BC78-A2F13600CF1E}" type="parTrans" cxnId="{4F62F62E-8CFF-46C9-AF95-5BDE59905E55}">
      <dgm:prSet/>
      <dgm:spPr/>
      <dgm:t>
        <a:bodyPr/>
        <a:lstStyle/>
        <a:p>
          <a:endParaRPr lang="en-US">
            <a:solidFill>
              <a:schemeClr val="bg1"/>
            </a:solidFill>
          </a:endParaRPr>
        </a:p>
      </dgm:t>
    </dgm:pt>
    <dgm:pt modelId="{0ACFB952-BBF8-48CE-80F6-E37B8F3C2B48}" type="sibTrans" cxnId="{4F62F62E-8CFF-46C9-AF95-5BDE59905E55}">
      <dgm:prSet/>
      <dgm:spPr/>
      <dgm:t>
        <a:bodyPr/>
        <a:lstStyle/>
        <a:p>
          <a:endParaRPr lang="en-US">
            <a:solidFill>
              <a:schemeClr val="bg1"/>
            </a:solidFill>
          </a:endParaRPr>
        </a:p>
      </dgm:t>
    </dgm:pt>
    <dgm:pt modelId="{454BCC55-B3E6-4CEC-8BE8-AE725100AEA6}">
      <dgm:prSet/>
      <dgm:spPr/>
      <dgm:t>
        <a:bodyPr/>
        <a:lstStyle/>
        <a:p>
          <a:pPr algn="just"/>
          <a:r>
            <a:rPr lang="en-US" dirty="0">
              <a:solidFill>
                <a:schemeClr val="bg1"/>
              </a:solidFill>
            </a:rPr>
            <a:t>So regardless of your position in the firm, it is in your own best interest to know the basics of financial statements—even if accounting is not your greatest love.</a:t>
          </a:r>
        </a:p>
      </dgm:t>
    </dgm:pt>
    <dgm:pt modelId="{F3CF690A-BB24-4268-8653-91BC7FDB3DE7}" type="parTrans" cxnId="{1A5C6D49-37FE-41CC-A3D9-D5543D297F83}">
      <dgm:prSet/>
      <dgm:spPr/>
      <dgm:t>
        <a:bodyPr/>
        <a:lstStyle/>
        <a:p>
          <a:endParaRPr lang="en-US">
            <a:solidFill>
              <a:schemeClr val="bg1"/>
            </a:solidFill>
          </a:endParaRPr>
        </a:p>
      </dgm:t>
    </dgm:pt>
    <dgm:pt modelId="{4E22C41C-CFCD-4882-964A-438F8632DB79}" type="sibTrans" cxnId="{1A5C6D49-37FE-41CC-A3D9-D5543D297F83}">
      <dgm:prSet/>
      <dgm:spPr/>
      <dgm:t>
        <a:bodyPr/>
        <a:lstStyle/>
        <a:p>
          <a:endParaRPr lang="en-US">
            <a:solidFill>
              <a:schemeClr val="bg1"/>
            </a:solidFill>
          </a:endParaRPr>
        </a:p>
      </dgm:t>
    </dgm:pt>
    <dgm:pt modelId="{F2E0440E-C1A0-6145-8D40-D4623C685FB9}" type="pres">
      <dgm:prSet presAssocID="{AC4C6612-55BC-47A9-A733-8AD1262CDB75}" presName="vert0" presStyleCnt="0">
        <dgm:presLayoutVars>
          <dgm:dir/>
          <dgm:animOne val="branch"/>
          <dgm:animLvl val="lvl"/>
        </dgm:presLayoutVars>
      </dgm:prSet>
      <dgm:spPr/>
    </dgm:pt>
    <dgm:pt modelId="{6A6B22C2-3E3F-AD43-A18A-788956B6F43E}" type="pres">
      <dgm:prSet presAssocID="{50CFA177-0C1F-42C4-BA98-A7639A7698DB}" presName="thickLine" presStyleLbl="alignNode1" presStyleIdx="0" presStyleCnt="5"/>
      <dgm:spPr/>
    </dgm:pt>
    <dgm:pt modelId="{B05B0E04-A98C-0D43-8418-C46C159B4846}" type="pres">
      <dgm:prSet presAssocID="{50CFA177-0C1F-42C4-BA98-A7639A7698DB}" presName="horz1" presStyleCnt="0"/>
      <dgm:spPr/>
    </dgm:pt>
    <dgm:pt modelId="{25C41037-7520-A64C-84D4-E94264A4855E}" type="pres">
      <dgm:prSet presAssocID="{50CFA177-0C1F-42C4-BA98-A7639A7698DB}" presName="tx1" presStyleLbl="revTx" presStyleIdx="0" presStyleCnt="5"/>
      <dgm:spPr/>
    </dgm:pt>
    <dgm:pt modelId="{5FAF2C68-4850-E04D-8308-62132BD54202}" type="pres">
      <dgm:prSet presAssocID="{50CFA177-0C1F-42C4-BA98-A7639A7698DB}" presName="vert1" presStyleCnt="0"/>
      <dgm:spPr/>
    </dgm:pt>
    <dgm:pt modelId="{EAA28FF7-8A74-2D48-BA6E-FFDC9351BD1A}" type="pres">
      <dgm:prSet presAssocID="{C50613D5-09C2-40F2-AB70-13289805DF1C}" presName="thickLine" presStyleLbl="alignNode1" presStyleIdx="1" presStyleCnt="5"/>
      <dgm:spPr/>
    </dgm:pt>
    <dgm:pt modelId="{0CE88916-8412-9F42-91DE-E90E2EEC3401}" type="pres">
      <dgm:prSet presAssocID="{C50613D5-09C2-40F2-AB70-13289805DF1C}" presName="horz1" presStyleCnt="0"/>
      <dgm:spPr/>
    </dgm:pt>
    <dgm:pt modelId="{24519BBF-A213-D847-BDBF-437D41DF6BE3}" type="pres">
      <dgm:prSet presAssocID="{C50613D5-09C2-40F2-AB70-13289805DF1C}" presName="tx1" presStyleLbl="revTx" presStyleIdx="1" presStyleCnt="5"/>
      <dgm:spPr/>
    </dgm:pt>
    <dgm:pt modelId="{8322459B-2DF8-0640-9962-13A17B1D7193}" type="pres">
      <dgm:prSet presAssocID="{C50613D5-09C2-40F2-AB70-13289805DF1C}" presName="vert1" presStyleCnt="0"/>
      <dgm:spPr/>
    </dgm:pt>
    <dgm:pt modelId="{9A8D3060-0765-3241-8386-C36FE5554611}" type="pres">
      <dgm:prSet presAssocID="{F504B8D7-6AEE-4AF3-A0E3-5DAFD20E9224}" presName="thickLine" presStyleLbl="alignNode1" presStyleIdx="2" presStyleCnt="5"/>
      <dgm:spPr/>
    </dgm:pt>
    <dgm:pt modelId="{A0AC4D32-A12D-C64C-9010-6CBCEB457A87}" type="pres">
      <dgm:prSet presAssocID="{F504B8D7-6AEE-4AF3-A0E3-5DAFD20E9224}" presName="horz1" presStyleCnt="0"/>
      <dgm:spPr/>
    </dgm:pt>
    <dgm:pt modelId="{9CE929E1-5E1F-B949-B7D7-203B4428ABB8}" type="pres">
      <dgm:prSet presAssocID="{F504B8D7-6AEE-4AF3-A0E3-5DAFD20E9224}" presName="tx1" presStyleLbl="revTx" presStyleIdx="2" presStyleCnt="5"/>
      <dgm:spPr/>
    </dgm:pt>
    <dgm:pt modelId="{CA8B1D96-455E-6241-A5AC-4161C8CFE718}" type="pres">
      <dgm:prSet presAssocID="{F504B8D7-6AEE-4AF3-A0E3-5DAFD20E9224}" presName="vert1" presStyleCnt="0"/>
      <dgm:spPr/>
    </dgm:pt>
    <dgm:pt modelId="{976EE4A8-796C-4E45-A609-45F16E551751}" type="pres">
      <dgm:prSet presAssocID="{B23483A1-B1AE-4D62-8C59-E8B7E4CC1073}" presName="thickLine" presStyleLbl="alignNode1" presStyleIdx="3" presStyleCnt="5"/>
      <dgm:spPr/>
    </dgm:pt>
    <dgm:pt modelId="{77523F74-4659-2147-87E6-92BC6E9FCD8F}" type="pres">
      <dgm:prSet presAssocID="{B23483A1-B1AE-4D62-8C59-E8B7E4CC1073}" presName="horz1" presStyleCnt="0"/>
      <dgm:spPr/>
    </dgm:pt>
    <dgm:pt modelId="{91B87C3C-A82E-F944-9F25-ECD16FD67AED}" type="pres">
      <dgm:prSet presAssocID="{B23483A1-B1AE-4D62-8C59-E8B7E4CC1073}" presName="tx1" presStyleLbl="revTx" presStyleIdx="3" presStyleCnt="5"/>
      <dgm:spPr/>
    </dgm:pt>
    <dgm:pt modelId="{1F57B6C4-600A-E043-9C28-7755E38647B9}" type="pres">
      <dgm:prSet presAssocID="{B23483A1-B1AE-4D62-8C59-E8B7E4CC1073}" presName="vert1" presStyleCnt="0"/>
      <dgm:spPr/>
    </dgm:pt>
    <dgm:pt modelId="{A54EFE3C-E8FC-2942-A0BD-DA03538B0BE7}" type="pres">
      <dgm:prSet presAssocID="{454BCC55-B3E6-4CEC-8BE8-AE725100AEA6}" presName="thickLine" presStyleLbl="alignNode1" presStyleIdx="4" presStyleCnt="5"/>
      <dgm:spPr/>
    </dgm:pt>
    <dgm:pt modelId="{73633295-6974-DD44-9E1A-889E4FAB7E33}" type="pres">
      <dgm:prSet presAssocID="{454BCC55-B3E6-4CEC-8BE8-AE725100AEA6}" presName="horz1" presStyleCnt="0"/>
      <dgm:spPr/>
    </dgm:pt>
    <dgm:pt modelId="{27394B19-545F-FD43-B929-28EE387F50E8}" type="pres">
      <dgm:prSet presAssocID="{454BCC55-B3E6-4CEC-8BE8-AE725100AEA6}" presName="tx1" presStyleLbl="revTx" presStyleIdx="4" presStyleCnt="5"/>
      <dgm:spPr/>
    </dgm:pt>
    <dgm:pt modelId="{80BC290F-B908-3D41-BD63-69A698C14277}" type="pres">
      <dgm:prSet presAssocID="{454BCC55-B3E6-4CEC-8BE8-AE725100AEA6}" presName="vert1" presStyleCnt="0"/>
      <dgm:spPr/>
    </dgm:pt>
  </dgm:ptLst>
  <dgm:cxnLst>
    <dgm:cxn modelId="{4F62F62E-8CFF-46C9-AF95-5BDE59905E55}" srcId="{AC4C6612-55BC-47A9-A733-8AD1262CDB75}" destId="{B23483A1-B1AE-4D62-8C59-E8B7E4CC1073}" srcOrd="3" destOrd="0" parTransId="{02DB68C7-38C6-47EF-BC78-A2F13600CF1E}" sibTransId="{0ACFB952-BBF8-48CE-80F6-E37B8F3C2B48}"/>
    <dgm:cxn modelId="{DECFEB42-6662-44EB-8B72-05207E4DF430}" srcId="{AC4C6612-55BC-47A9-A733-8AD1262CDB75}" destId="{C50613D5-09C2-40F2-AB70-13289805DF1C}" srcOrd="1" destOrd="0" parTransId="{EA7EFB17-7202-45E4-9D7F-734A3DC892E9}" sibTransId="{C391EB2E-76C6-449D-B6BC-1AE4033129B4}"/>
    <dgm:cxn modelId="{1A5C6D49-37FE-41CC-A3D9-D5543D297F83}" srcId="{AC4C6612-55BC-47A9-A733-8AD1262CDB75}" destId="{454BCC55-B3E6-4CEC-8BE8-AE725100AEA6}" srcOrd="4" destOrd="0" parTransId="{F3CF690A-BB24-4268-8653-91BC7FDB3DE7}" sibTransId="{4E22C41C-CFCD-4882-964A-438F8632DB79}"/>
    <dgm:cxn modelId="{3900395D-3247-0044-BB93-AC141E156272}" type="presOf" srcId="{F504B8D7-6AEE-4AF3-A0E3-5DAFD20E9224}" destId="{9CE929E1-5E1F-B949-B7D7-203B4428ABB8}" srcOrd="0" destOrd="0" presId="urn:microsoft.com/office/officeart/2008/layout/LinedList"/>
    <dgm:cxn modelId="{AD5B945D-97FD-FA44-BE63-5700C487A420}" type="presOf" srcId="{C50613D5-09C2-40F2-AB70-13289805DF1C}" destId="{24519BBF-A213-D847-BDBF-437D41DF6BE3}" srcOrd="0" destOrd="0" presId="urn:microsoft.com/office/officeart/2008/layout/LinedList"/>
    <dgm:cxn modelId="{A27F1382-D0FE-4A45-B256-A49EE219F070}" type="presOf" srcId="{454BCC55-B3E6-4CEC-8BE8-AE725100AEA6}" destId="{27394B19-545F-FD43-B929-28EE387F50E8}" srcOrd="0" destOrd="0" presId="urn:microsoft.com/office/officeart/2008/layout/LinedList"/>
    <dgm:cxn modelId="{66983C83-EC27-B540-8734-60DD43BA41B7}" type="presOf" srcId="{50CFA177-0C1F-42C4-BA98-A7639A7698DB}" destId="{25C41037-7520-A64C-84D4-E94264A4855E}" srcOrd="0" destOrd="0" presId="urn:microsoft.com/office/officeart/2008/layout/LinedList"/>
    <dgm:cxn modelId="{7199BB8B-B84D-48B3-A1A3-BD29605A3CE1}" srcId="{AC4C6612-55BC-47A9-A733-8AD1262CDB75}" destId="{50CFA177-0C1F-42C4-BA98-A7639A7698DB}" srcOrd="0" destOrd="0" parTransId="{0A3C7413-07E2-4FDA-9BF7-2146AEA6CDDB}" sibTransId="{B57766FE-609B-4A09-B003-409D9F4591D4}"/>
    <dgm:cxn modelId="{E8DF1F90-FE0F-6442-9E42-C2FE57DE86F0}" type="presOf" srcId="{AC4C6612-55BC-47A9-A733-8AD1262CDB75}" destId="{F2E0440E-C1A0-6145-8D40-D4623C685FB9}" srcOrd="0" destOrd="0" presId="urn:microsoft.com/office/officeart/2008/layout/LinedList"/>
    <dgm:cxn modelId="{C955A8A1-AD0A-A74D-942A-1550FDD33A96}" type="presOf" srcId="{B23483A1-B1AE-4D62-8C59-E8B7E4CC1073}" destId="{91B87C3C-A82E-F944-9F25-ECD16FD67AED}" srcOrd="0" destOrd="0" presId="urn:microsoft.com/office/officeart/2008/layout/LinedList"/>
    <dgm:cxn modelId="{B58F32D1-8295-4F5A-AD9B-0069993E4FA1}" srcId="{AC4C6612-55BC-47A9-A733-8AD1262CDB75}" destId="{F504B8D7-6AEE-4AF3-A0E3-5DAFD20E9224}" srcOrd="2" destOrd="0" parTransId="{48D2C98B-6322-4FDA-9C07-CA2BF9248BCA}" sibTransId="{5EAA24E6-97DE-4884-A8A6-EDA4233239DB}"/>
    <dgm:cxn modelId="{9B5A682A-E024-B646-B57E-5BF95479626B}" type="presParOf" srcId="{F2E0440E-C1A0-6145-8D40-D4623C685FB9}" destId="{6A6B22C2-3E3F-AD43-A18A-788956B6F43E}" srcOrd="0" destOrd="0" presId="urn:microsoft.com/office/officeart/2008/layout/LinedList"/>
    <dgm:cxn modelId="{C63616B3-3D04-B645-B374-6D17F6B48558}" type="presParOf" srcId="{F2E0440E-C1A0-6145-8D40-D4623C685FB9}" destId="{B05B0E04-A98C-0D43-8418-C46C159B4846}" srcOrd="1" destOrd="0" presId="urn:microsoft.com/office/officeart/2008/layout/LinedList"/>
    <dgm:cxn modelId="{694482A5-DFA6-7342-B94D-75820342EB8B}" type="presParOf" srcId="{B05B0E04-A98C-0D43-8418-C46C159B4846}" destId="{25C41037-7520-A64C-84D4-E94264A4855E}" srcOrd="0" destOrd="0" presId="urn:microsoft.com/office/officeart/2008/layout/LinedList"/>
    <dgm:cxn modelId="{73B1CEDE-677D-6147-920C-F6AE8E51D92E}" type="presParOf" srcId="{B05B0E04-A98C-0D43-8418-C46C159B4846}" destId="{5FAF2C68-4850-E04D-8308-62132BD54202}" srcOrd="1" destOrd="0" presId="urn:microsoft.com/office/officeart/2008/layout/LinedList"/>
    <dgm:cxn modelId="{CBE3372D-88E9-844B-8BE8-6A8EAB6586CD}" type="presParOf" srcId="{F2E0440E-C1A0-6145-8D40-D4623C685FB9}" destId="{EAA28FF7-8A74-2D48-BA6E-FFDC9351BD1A}" srcOrd="2" destOrd="0" presId="urn:microsoft.com/office/officeart/2008/layout/LinedList"/>
    <dgm:cxn modelId="{6A0560A2-4196-024B-9BE2-96F558955625}" type="presParOf" srcId="{F2E0440E-C1A0-6145-8D40-D4623C685FB9}" destId="{0CE88916-8412-9F42-91DE-E90E2EEC3401}" srcOrd="3" destOrd="0" presId="urn:microsoft.com/office/officeart/2008/layout/LinedList"/>
    <dgm:cxn modelId="{C18B10E2-F838-D349-8BF7-E64AEB341C7B}" type="presParOf" srcId="{0CE88916-8412-9F42-91DE-E90E2EEC3401}" destId="{24519BBF-A213-D847-BDBF-437D41DF6BE3}" srcOrd="0" destOrd="0" presId="urn:microsoft.com/office/officeart/2008/layout/LinedList"/>
    <dgm:cxn modelId="{9D2182C1-3C4E-6C43-A08D-B2DF558F47D1}" type="presParOf" srcId="{0CE88916-8412-9F42-91DE-E90E2EEC3401}" destId="{8322459B-2DF8-0640-9962-13A17B1D7193}" srcOrd="1" destOrd="0" presId="urn:microsoft.com/office/officeart/2008/layout/LinedList"/>
    <dgm:cxn modelId="{781F7945-D8D8-434F-AA33-EFD4FF86FA21}" type="presParOf" srcId="{F2E0440E-C1A0-6145-8D40-D4623C685FB9}" destId="{9A8D3060-0765-3241-8386-C36FE5554611}" srcOrd="4" destOrd="0" presId="urn:microsoft.com/office/officeart/2008/layout/LinedList"/>
    <dgm:cxn modelId="{6DFAF527-834C-8B43-A338-6CADE0BA8FB6}" type="presParOf" srcId="{F2E0440E-C1A0-6145-8D40-D4623C685FB9}" destId="{A0AC4D32-A12D-C64C-9010-6CBCEB457A87}" srcOrd="5" destOrd="0" presId="urn:microsoft.com/office/officeart/2008/layout/LinedList"/>
    <dgm:cxn modelId="{E9DCA368-31EE-F04C-8CFC-CA705657D877}" type="presParOf" srcId="{A0AC4D32-A12D-C64C-9010-6CBCEB457A87}" destId="{9CE929E1-5E1F-B949-B7D7-203B4428ABB8}" srcOrd="0" destOrd="0" presId="urn:microsoft.com/office/officeart/2008/layout/LinedList"/>
    <dgm:cxn modelId="{8E1A03E9-A5DD-7949-91F1-429AD692A8EA}" type="presParOf" srcId="{A0AC4D32-A12D-C64C-9010-6CBCEB457A87}" destId="{CA8B1D96-455E-6241-A5AC-4161C8CFE718}" srcOrd="1" destOrd="0" presId="urn:microsoft.com/office/officeart/2008/layout/LinedList"/>
    <dgm:cxn modelId="{A29B03FC-2499-3A43-B309-4D7036DCDE20}" type="presParOf" srcId="{F2E0440E-C1A0-6145-8D40-D4623C685FB9}" destId="{976EE4A8-796C-4E45-A609-45F16E551751}" srcOrd="6" destOrd="0" presId="urn:microsoft.com/office/officeart/2008/layout/LinedList"/>
    <dgm:cxn modelId="{9582BF89-A6EA-CB4F-8CC8-D020450A4AE2}" type="presParOf" srcId="{F2E0440E-C1A0-6145-8D40-D4623C685FB9}" destId="{77523F74-4659-2147-87E6-92BC6E9FCD8F}" srcOrd="7" destOrd="0" presId="urn:microsoft.com/office/officeart/2008/layout/LinedList"/>
    <dgm:cxn modelId="{B96F5C83-8CD3-544B-8F5E-C169F19BFE48}" type="presParOf" srcId="{77523F74-4659-2147-87E6-92BC6E9FCD8F}" destId="{91B87C3C-A82E-F944-9F25-ECD16FD67AED}" srcOrd="0" destOrd="0" presId="urn:microsoft.com/office/officeart/2008/layout/LinedList"/>
    <dgm:cxn modelId="{E3167D72-12D2-1740-8521-2AD71C14393C}" type="presParOf" srcId="{77523F74-4659-2147-87E6-92BC6E9FCD8F}" destId="{1F57B6C4-600A-E043-9C28-7755E38647B9}" srcOrd="1" destOrd="0" presId="urn:microsoft.com/office/officeart/2008/layout/LinedList"/>
    <dgm:cxn modelId="{A2F04511-9EA7-7945-A259-4676508DEF9E}" type="presParOf" srcId="{F2E0440E-C1A0-6145-8D40-D4623C685FB9}" destId="{A54EFE3C-E8FC-2942-A0BD-DA03538B0BE7}" srcOrd="8" destOrd="0" presId="urn:microsoft.com/office/officeart/2008/layout/LinedList"/>
    <dgm:cxn modelId="{7904CA28-F266-AF47-8FEF-7AA356481FA3}" type="presParOf" srcId="{F2E0440E-C1A0-6145-8D40-D4623C685FB9}" destId="{73633295-6974-DD44-9E1A-889E4FAB7E33}" srcOrd="9" destOrd="0" presId="urn:microsoft.com/office/officeart/2008/layout/LinedList"/>
    <dgm:cxn modelId="{954FA46C-B047-B246-9702-396E896050DB}" type="presParOf" srcId="{73633295-6974-DD44-9E1A-889E4FAB7E33}" destId="{27394B19-545F-FD43-B929-28EE387F50E8}" srcOrd="0" destOrd="0" presId="urn:microsoft.com/office/officeart/2008/layout/LinedList"/>
    <dgm:cxn modelId="{A3F5C958-8E5E-614D-BA75-091766421C54}" type="presParOf" srcId="{73633295-6974-DD44-9E1A-889E4FAB7E33}" destId="{80BC290F-B908-3D41-BD63-69A698C14277}" srcOrd="1" destOrd="0" presId="urn:microsoft.com/office/officeart/2008/layout/Lin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6B22C2-3E3F-AD43-A18A-788956B6F43E}">
      <dsp:nvSpPr>
        <dsp:cNvPr id="0" name=""/>
        <dsp:cNvSpPr/>
      </dsp:nvSpPr>
      <dsp:spPr>
        <a:xfrm>
          <a:off x="0" y="574"/>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C41037-7520-A64C-84D4-E94264A4855E}">
      <dsp:nvSpPr>
        <dsp:cNvPr id="0" name=""/>
        <dsp:cNvSpPr/>
      </dsp:nvSpPr>
      <dsp:spPr>
        <a:xfrm>
          <a:off x="0" y="574"/>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goal of this chapter is not to make you an accountant, but instead to provide you with the tools to </a:t>
          </a:r>
          <a:r>
            <a:rPr lang="en-US" sz="1900" b="1" kern="1200" dirty="0">
              <a:solidFill>
                <a:schemeClr val="bg1"/>
              </a:solidFill>
            </a:rPr>
            <a:t>understand a firm’s financial situation</a:t>
          </a:r>
          <a:r>
            <a:rPr lang="en-US" sz="1900" kern="1200" dirty="0">
              <a:solidFill>
                <a:schemeClr val="bg1"/>
              </a:solidFill>
            </a:rPr>
            <a:t>. </a:t>
          </a:r>
        </a:p>
      </dsp:txBody>
      <dsp:txXfrm>
        <a:off x="0" y="574"/>
        <a:ext cx="7049555" cy="941566"/>
      </dsp:txXfrm>
    </dsp:sp>
    <dsp:sp modelId="{EAA28FF7-8A74-2D48-BA6E-FFDC9351BD1A}">
      <dsp:nvSpPr>
        <dsp:cNvPr id="0" name=""/>
        <dsp:cNvSpPr/>
      </dsp:nvSpPr>
      <dsp:spPr>
        <a:xfrm>
          <a:off x="0" y="942141"/>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519BBF-A213-D847-BDBF-437D41DF6BE3}">
      <dsp:nvSpPr>
        <dsp:cNvPr id="0" name=""/>
        <dsp:cNvSpPr/>
      </dsp:nvSpPr>
      <dsp:spPr>
        <a:xfrm>
          <a:off x="0" y="942141"/>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With this knowledge, you will be able to understand the financial </a:t>
          </a:r>
          <a:r>
            <a:rPr lang="en-US" sz="1900" b="1" kern="1200" dirty="0">
              <a:solidFill>
                <a:schemeClr val="bg1"/>
              </a:solidFill>
            </a:rPr>
            <a:t>consequences of a company’s </a:t>
          </a:r>
          <a:r>
            <a:rPr lang="en-US" sz="1900" b="1" kern="1200" dirty="0">
              <a:solidFill>
                <a:schemeClr val="bg1"/>
              </a:solidFill>
              <a:latin typeface="Calibri"/>
              <a:ea typeface="+mn-ea"/>
              <a:cs typeface="+mn-cs"/>
            </a:rPr>
            <a:t>decisi</a:t>
          </a:r>
          <a:r>
            <a:rPr lang="en-US" sz="1900" b="1" kern="1200" dirty="0">
              <a:solidFill>
                <a:schemeClr val="bg1"/>
              </a:solidFill>
            </a:rPr>
            <a:t>ons and </a:t>
          </a:r>
          <a:r>
            <a:rPr lang="en-US" sz="1900" b="1" kern="1200" dirty="0">
              <a:solidFill>
                <a:schemeClr val="bg1"/>
              </a:solidFill>
              <a:latin typeface="Calibri"/>
              <a:ea typeface="+mn-ea"/>
              <a:cs typeface="+mn-cs"/>
            </a:rPr>
            <a:t>actions</a:t>
          </a:r>
          <a:r>
            <a:rPr lang="en-US" sz="1900" kern="1200" dirty="0">
              <a:solidFill>
                <a:schemeClr val="bg1"/>
              </a:solidFill>
            </a:rPr>
            <a:t>—as well as your own.</a:t>
          </a:r>
        </a:p>
      </dsp:txBody>
      <dsp:txXfrm>
        <a:off x="0" y="942141"/>
        <a:ext cx="7049555" cy="941566"/>
      </dsp:txXfrm>
    </dsp:sp>
    <dsp:sp modelId="{9A8D3060-0765-3241-8386-C36FE5554611}">
      <dsp:nvSpPr>
        <dsp:cNvPr id="0" name=""/>
        <dsp:cNvSpPr/>
      </dsp:nvSpPr>
      <dsp:spPr>
        <a:xfrm>
          <a:off x="0" y="1883707"/>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929E1-5E1F-B949-B7D7-203B4428ABB8}">
      <dsp:nvSpPr>
        <dsp:cNvPr id="0" name=""/>
        <dsp:cNvSpPr/>
      </dsp:nvSpPr>
      <dsp:spPr>
        <a:xfrm>
          <a:off x="0" y="1883707"/>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The financial performance of a firm </a:t>
          </a:r>
          <a:r>
            <a:rPr lang="en-US" sz="1900" b="1" kern="1200" dirty="0">
              <a:solidFill>
                <a:schemeClr val="bg1"/>
              </a:solidFill>
            </a:rPr>
            <a:t>matters to a lot of groups</a:t>
          </a:r>
          <a:r>
            <a:rPr lang="en-US" sz="1900" kern="1200" dirty="0">
              <a:solidFill>
                <a:schemeClr val="bg1"/>
              </a:solidFill>
            </a:rPr>
            <a:t>—the company’s management, its employees, and its investors, just to name a few. </a:t>
          </a:r>
        </a:p>
      </dsp:txBody>
      <dsp:txXfrm>
        <a:off x="0" y="1883707"/>
        <a:ext cx="7049555" cy="941566"/>
      </dsp:txXfrm>
    </dsp:sp>
    <dsp:sp modelId="{976EE4A8-796C-4E45-A609-45F16E551751}">
      <dsp:nvSpPr>
        <dsp:cNvPr id="0" name=""/>
        <dsp:cNvSpPr/>
      </dsp:nvSpPr>
      <dsp:spPr>
        <a:xfrm>
          <a:off x="0" y="2825273"/>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B87C3C-A82E-F944-9F25-ECD16FD67AED}">
      <dsp:nvSpPr>
        <dsp:cNvPr id="0" name=""/>
        <dsp:cNvSpPr/>
      </dsp:nvSpPr>
      <dsp:spPr>
        <a:xfrm>
          <a:off x="0" y="2825273"/>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This is true whether you are in the firm’s marketing, finance, or human resources department. </a:t>
          </a:r>
        </a:p>
      </dsp:txBody>
      <dsp:txXfrm>
        <a:off x="0" y="2825273"/>
        <a:ext cx="7049555" cy="941566"/>
      </dsp:txXfrm>
    </dsp:sp>
    <dsp:sp modelId="{A54EFE3C-E8FC-2942-A0BD-DA03538B0BE7}">
      <dsp:nvSpPr>
        <dsp:cNvPr id="0" name=""/>
        <dsp:cNvSpPr/>
      </dsp:nvSpPr>
      <dsp:spPr>
        <a:xfrm>
          <a:off x="0" y="3766839"/>
          <a:ext cx="7049555"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7394B19-545F-FD43-B929-28EE387F50E8}">
      <dsp:nvSpPr>
        <dsp:cNvPr id="0" name=""/>
        <dsp:cNvSpPr/>
      </dsp:nvSpPr>
      <dsp:spPr>
        <a:xfrm>
          <a:off x="0" y="3766839"/>
          <a:ext cx="7049555" cy="941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2390" tIns="72390" rIns="72390" bIns="72390" numCol="1" spcCol="1270" anchor="t" anchorCtr="0">
          <a:noAutofit/>
        </a:bodyPr>
        <a:lstStyle/>
        <a:p>
          <a:pPr marL="0" lvl="0" indent="0" algn="just" defTabSz="844550">
            <a:lnSpc>
              <a:spcPct val="90000"/>
            </a:lnSpc>
            <a:spcBef>
              <a:spcPct val="0"/>
            </a:spcBef>
            <a:spcAft>
              <a:spcPct val="35000"/>
            </a:spcAft>
            <a:buNone/>
          </a:pPr>
          <a:r>
            <a:rPr lang="en-US" sz="1900" kern="1200" dirty="0">
              <a:solidFill>
                <a:schemeClr val="bg1"/>
              </a:solidFill>
            </a:rPr>
            <a:t>So regardless of your position in the firm, it is in your own best interest to know the basics of financial statements—even if accounting is not your greatest love.</a:t>
          </a:r>
        </a:p>
      </dsp:txBody>
      <dsp:txXfrm>
        <a:off x="0" y="3766839"/>
        <a:ext cx="7049555" cy="941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10/25/23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807950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17675636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34134484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1738976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8</a:t>
            </a:fld>
            <a:endParaRPr lang="en-US"/>
          </a:p>
        </p:txBody>
      </p:sp>
    </p:spTree>
    <p:extLst>
      <p:ext uri="{BB962C8B-B14F-4D97-AF65-F5344CB8AC3E}">
        <p14:creationId xmlns:p14="http://schemas.microsoft.com/office/powerpoint/2010/main" val="34316098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9</a:t>
            </a:fld>
            <a:endParaRPr lang="en-US"/>
          </a:p>
        </p:txBody>
      </p:sp>
    </p:spTree>
    <p:extLst>
      <p:ext uri="{BB962C8B-B14F-4D97-AF65-F5344CB8AC3E}">
        <p14:creationId xmlns:p14="http://schemas.microsoft.com/office/powerpoint/2010/main" val="13395115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10</a:t>
            </a:fld>
            <a:endParaRPr lang="en-US"/>
          </a:p>
        </p:txBody>
      </p:sp>
    </p:spTree>
    <p:extLst>
      <p:ext uri="{BB962C8B-B14F-4D97-AF65-F5344CB8AC3E}">
        <p14:creationId xmlns:p14="http://schemas.microsoft.com/office/powerpoint/2010/main" val="28371776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50B4EB-D9F6-4F2F-973A-15D71B3F5057}" type="slidenum">
              <a:rPr lang="en-US" smtClean="0"/>
              <a:t>11</a:t>
            </a:fld>
            <a:endParaRPr lang="en-US"/>
          </a:p>
        </p:txBody>
      </p:sp>
    </p:spTree>
    <p:extLst>
      <p:ext uri="{BB962C8B-B14F-4D97-AF65-F5344CB8AC3E}">
        <p14:creationId xmlns:p14="http://schemas.microsoft.com/office/powerpoint/2010/main" val="8177414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12</a:t>
            </a:fld>
            <a:endParaRPr lang="en-US"/>
          </a:p>
        </p:txBody>
      </p:sp>
    </p:spTree>
    <p:extLst>
      <p:ext uri="{BB962C8B-B14F-4D97-AF65-F5344CB8AC3E}">
        <p14:creationId xmlns:p14="http://schemas.microsoft.com/office/powerpoint/2010/main" val="10390282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13</a:t>
            </a:fld>
            <a:endParaRPr lang="en-US"/>
          </a:p>
        </p:txBody>
      </p:sp>
    </p:spTree>
    <p:extLst>
      <p:ext uri="{BB962C8B-B14F-4D97-AF65-F5344CB8AC3E}">
        <p14:creationId xmlns:p14="http://schemas.microsoft.com/office/powerpoint/2010/main" val="36682628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14</a:t>
            </a:fld>
            <a:endParaRPr lang="en-US"/>
          </a:p>
        </p:txBody>
      </p:sp>
    </p:spTree>
    <p:extLst>
      <p:ext uri="{BB962C8B-B14F-4D97-AF65-F5344CB8AC3E}">
        <p14:creationId xmlns:p14="http://schemas.microsoft.com/office/powerpoint/2010/main" val="296820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15</a:t>
            </a:fld>
            <a:endParaRPr lang="en-US"/>
          </a:p>
        </p:txBody>
      </p:sp>
    </p:spTree>
    <p:extLst>
      <p:ext uri="{BB962C8B-B14F-4D97-AF65-F5344CB8AC3E}">
        <p14:creationId xmlns:p14="http://schemas.microsoft.com/office/powerpoint/2010/main" val="34648123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16</a:t>
            </a:fld>
            <a:endParaRPr lang="en-US"/>
          </a:p>
        </p:txBody>
      </p:sp>
    </p:spTree>
    <p:extLst>
      <p:ext uri="{BB962C8B-B14F-4D97-AF65-F5344CB8AC3E}">
        <p14:creationId xmlns:p14="http://schemas.microsoft.com/office/powerpoint/2010/main" val="37970454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17</a:t>
            </a:fld>
            <a:endParaRPr lang="en-US"/>
          </a:p>
        </p:txBody>
      </p:sp>
    </p:spTree>
    <p:extLst>
      <p:ext uri="{BB962C8B-B14F-4D97-AF65-F5344CB8AC3E}">
        <p14:creationId xmlns:p14="http://schemas.microsoft.com/office/powerpoint/2010/main" val="37162894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18</a:t>
            </a:fld>
            <a:endParaRPr lang="en-US"/>
          </a:p>
        </p:txBody>
      </p:sp>
    </p:spTree>
    <p:extLst>
      <p:ext uri="{BB962C8B-B14F-4D97-AF65-F5344CB8AC3E}">
        <p14:creationId xmlns:p14="http://schemas.microsoft.com/office/powerpoint/2010/main" val="40704172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20</a:t>
            </a:fld>
            <a:endParaRPr lang="en-US"/>
          </a:p>
        </p:txBody>
      </p:sp>
    </p:spTree>
    <p:extLst>
      <p:ext uri="{BB962C8B-B14F-4D97-AF65-F5344CB8AC3E}">
        <p14:creationId xmlns:p14="http://schemas.microsoft.com/office/powerpoint/2010/main" val="39633345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21</a:t>
            </a:fld>
            <a:endParaRPr lang="en-US"/>
          </a:p>
        </p:txBody>
      </p:sp>
    </p:spTree>
    <p:extLst>
      <p:ext uri="{BB962C8B-B14F-4D97-AF65-F5344CB8AC3E}">
        <p14:creationId xmlns:p14="http://schemas.microsoft.com/office/powerpoint/2010/main" val="23652518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22</a:t>
            </a:fld>
            <a:endParaRPr lang="en-US"/>
          </a:p>
        </p:txBody>
      </p:sp>
    </p:spTree>
    <p:extLst>
      <p:ext uri="{BB962C8B-B14F-4D97-AF65-F5344CB8AC3E}">
        <p14:creationId xmlns:p14="http://schemas.microsoft.com/office/powerpoint/2010/main" val="40863856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23</a:t>
            </a:fld>
            <a:endParaRPr lang="en-US"/>
          </a:p>
        </p:txBody>
      </p:sp>
    </p:spTree>
    <p:extLst>
      <p:ext uri="{BB962C8B-B14F-4D97-AF65-F5344CB8AC3E}">
        <p14:creationId xmlns:p14="http://schemas.microsoft.com/office/powerpoint/2010/main" val="7476219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24</a:t>
            </a:fld>
            <a:endParaRPr lang="en-US"/>
          </a:p>
        </p:txBody>
      </p:sp>
    </p:spTree>
    <p:extLst>
      <p:ext uri="{BB962C8B-B14F-4D97-AF65-F5344CB8AC3E}">
        <p14:creationId xmlns:p14="http://schemas.microsoft.com/office/powerpoint/2010/main" val="65201956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25</a:t>
            </a:fld>
            <a:endParaRPr lang="en-US"/>
          </a:p>
        </p:txBody>
      </p:sp>
    </p:spTree>
    <p:extLst>
      <p:ext uri="{BB962C8B-B14F-4D97-AF65-F5344CB8AC3E}">
        <p14:creationId xmlns:p14="http://schemas.microsoft.com/office/powerpoint/2010/main" val="17778672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50B4EB-D9F6-4F2F-973A-15D71B3F5057}" type="slidenum">
              <a:rPr lang="en-US" smtClean="0"/>
              <a:t>26</a:t>
            </a:fld>
            <a:endParaRPr lang="en-US"/>
          </a:p>
        </p:txBody>
      </p:sp>
    </p:spTree>
    <p:extLst>
      <p:ext uri="{BB962C8B-B14F-4D97-AF65-F5344CB8AC3E}">
        <p14:creationId xmlns:p14="http://schemas.microsoft.com/office/powerpoint/2010/main" val="254800825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Footer Placeholder 3"/>
          <p:cNvSpPr>
            <a:spLocks noGrp="1"/>
          </p:cNvSpPr>
          <p:nvPr>
            <p:ph type="ftr" sz="quarter" idx="4"/>
          </p:nvPr>
        </p:nvSpPr>
        <p:spPr/>
        <p:txBody>
          <a:bodyPr/>
          <a:lstStyle/>
          <a:p>
            <a:endParaRPr lang="en-US"/>
          </a:p>
        </p:txBody>
      </p:sp>
      <p:sp>
        <p:nvSpPr>
          <p:cNvPr id="5" name="Slide Number Placeholder 4"/>
          <p:cNvSpPr>
            <a:spLocks noGrp="1"/>
          </p:cNvSpPr>
          <p:nvPr>
            <p:ph type="sldNum" sz="quarter" idx="5"/>
          </p:nvPr>
        </p:nvSpPr>
        <p:spPr/>
        <p:txBody>
          <a:bodyPr/>
          <a:lstStyle/>
          <a:p>
            <a:fld id="{2305299D-9A16-44C7-951F-7D568EE2E6AD}" type="slidenum">
              <a:rPr lang="en-US" smtClean="0"/>
              <a:pPr/>
              <a:t>27</a:t>
            </a:fld>
            <a:endParaRPr lang="en-US"/>
          </a:p>
        </p:txBody>
      </p:sp>
    </p:spTree>
    <p:extLst>
      <p:ext uri="{BB962C8B-B14F-4D97-AF65-F5344CB8AC3E}">
        <p14:creationId xmlns:p14="http://schemas.microsoft.com/office/powerpoint/2010/main" val="137073872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29</a:t>
            </a:fld>
            <a:endParaRPr lang="en-US"/>
          </a:p>
        </p:txBody>
      </p:sp>
    </p:spTree>
    <p:extLst>
      <p:ext uri="{BB962C8B-B14F-4D97-AF65-F5344CB8AC3E}">
        <p14:creationId xmlns:p14="http://schemas.microsoft.com/office/powerpoint/2010/main" val="38580929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32</a:t>
            </a:fld>
            <a:endParaRPr lang="en-US"/>
          </a:p>
        </p:txBody>
      </p:sp>
    </p:spTree>
    <p:extLst>
      <p:ext uri="{BB962C8B-B14F-4D97-AF65-F5344CB8AC3E}">
        <p14:creationId xmlns:p14="http://schemas.microsoft.com/office/powerpoint/2010/main" val="1108602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33</a:t>
            </a:fld>
            <a:endParaRPr lang="en-US"/>
          </a:p>
        </p:txBody>
      </p:sp>
    </p:spTree>
    <p:extLst>
      <p:ext uri="{BB962C8B-B14F-4D97-AF65-F5344CB8AC3E}">
        <p14:creationId xmlns:p14="http://schemas.microsoft.com/office/powerpoint/2010/main" val="9638459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34</a:t>
            </a:fld>
            <a:endParaRPr lang="en-US"/>
          </a:p>
        </p:txBody>
      </p:sp>
    </p:spTree>
    <p:extLst>
      <p:ext uri="{BB962C8B-B14F-4D97-AF65-F5344CB8AC3E}">
        <p14:creationId xmlns:p14="http://schemas.microsoft.com/office/powerpoint/2010/main" val="26498181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35</a:t>
            </a:fld>
            <a:endParaRPr lang="en-US"/>
          </a:p>
        </p:txBody>
      </p:sp>
    </p:spTree>
    <p:extLst>
      <p:ext uri="{BB962C8B-B14F-4D97-AF65-F5344CB8AC3E}">
        <p14:creationId xmlns:p14="http://schemas.microsoft.com/office/powerpoint/2010/main" val="64434558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36</a:t>
            </a:fld>
            <a:endParaRPr lang="en-US"/>
          </a:p>
        </p:txBody>
      </p:sp>
    </p:spTree>
    <p:extLst>
      <p:ext uri="{BB962C8B-B14F-4D97-AF65-F5344CB8AC3E}">
        <p14:creationId xmlns:p14="http://schemas.microsoft.com/office/powerpoint/2010/main" val="18843440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37</a:t>
            </a:fld>
            <a:endParaRPr lang="en-US"/>
          </a:p>
        </p:txBody>
      </p:sp>
    </p:spTree>
    <p:extLst>
      <p:ext uri="{BB962C8B-B14F-4D97-AF65-F5344CB8AC3E}">
        <p14:creationId xmlns:p14="http://schemas.microsoft.com/office/powerpoint/2010/main" val="222157311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38</a:t>
            </a:fld>
            <a:endParaRPr lang="en-US"/>
          </a:p>
        </p:txBody>
      </p:sp>
    </p:spTree>
    <p:extLst>
      <p:ext uri="{BB962C8B-B14F-4D97-AF65-F5344CB8AC3E}">
        <p14:creationId xmlns:p14="http://schemas.microsoft.com/office/powerpoint/2010/main" val="35394484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39</a:t>
            </a:fld>
            <a:endParaRPr lang="en-US"/>
          </a:p>
        </p:txBody>
      </p:sp>
    </p:spTree>
    <p:extLst>
      <p:ext uri="{BB962C8B-B14F-4D97-AF65-F5344CB8AC3E}">
        <p14:creationId xmlns:p14="http://schemas.microsoft.com/office/powerpoint/2010/main" val="280777127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40</a:t>
            </a:fld>
            <a:endParaRPr lang="en-US"/>
          </a:p>
        </p:txBody>
      </p:sp>
    </p:spTree>
    <p:extLst>
      <p:ext uri="{BB962C8B-B14F-4D97-AF65-F5344CB8AC3E}">
        <p14:creationId xmlns:p14="http://schemas.microsoft.com/office/powerpoint/2010/main" val="21342086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41</a:t>
            </a:fld>
            <a:endParaRPr lang="en-US"/>
          </a:p>
        </p:txBody>
      </p:sp>
    </p:spTree>
    <p:extLst>
      <p:ext uri="{BB962C8B-B14F-4D97-AF65-F5344CB8AC3E}">
        <p14:creationId xmlns:p14="http://schemas.microsoft.com/office/powerpoint/2010/main" val="5071377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42</a:t>
            </a:fld>
            <a:endParaRPr lang="en-US"/>
          </a:p>
        </p:txBody>
      </p:sp>
    </p:spTree>
    <p:extLst>
      <p:ext uri="{BB962C8B-B14F-4D97-AF65-F5344CB8AC3E}">
        <p14:creationId xmlns:p14="http://schemas.microsoft.com/office/powerpoint/2010/main" val="245372374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43</a:t>
            </a:fld>
            <a:endParaRPr lang="en-US"/>
          </a:p>
        </p:txBody>
      </p:sp>
    </p:spTree>
    <p:extLst>
      <p:ext uri="{BB962C8B-B14F-4D97-AF65-F5344CB8AC3E}">
        <p14:creationId xmlns:p14="http://schemas.microsoft.com/office/powerpoint/2010/main" val="3555148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44</a:t>
            </a:fld>
            <a:endParaRPr lang="en-US"/>
          </a:p>
        </p:txBody>
      </p:sp>
    </p:spTree>
    <p:extLst>
      <p:ext uri="{BB962C8B-B14F-4D97-AF65-F5344CB8AC3E}">
        <p14:creationId xmlns:p14="http://schemas.microsoft.com/office/powerpoint/2010/main" val="24303492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45</a:t>
            </a:fld>
            <a:endParaRPr lang="en-US"/>
          </a:p>
        </p:txBody>
      </p:sp>
    </p:spTree>
    <p:extLst>
      <p:ext uri="{BB962C8B-B14F-4D97-AF65-F5344CB8AC3E}">
        <p14:creationId xmlns:p14="http://schemas.microsoft.com/office/powerpoint/2010/main" val="62618569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46</a:t>
            </a:fld>
            <a:endParaRPr lang="en-US"/>
          </a:p>
        </p:txBody>
      </p:sp>
    </p:spTree>
    <p:extLst>
      <p:ext uri="{BB962C8B-B14F-4D97-AF65-F5344CB8AC3E}">
        <p14:creationId xmlns:p14="http://schemas.microsoft.com/office/powerpoint/2010/main" val="264810773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47</a:t>
            </a:fld>
            <a:endParaRPr lang="en-US"/>
          </a:p>
        </p:txBody>
      </p:sp>
    </p:spTree>
    <p:extLst>
      <p:ext uri="{BB962C8B-B14F-4D97-AF65-F5344CB8AC3E}">
        <p14:creationId xmlns:p14="http://schemas.microsoft.com/office/powerpoint/2010/main" val="333066858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EG" dirty="0"/>
          </a:p>
        </p:txBody>
      </p:sp>
      <p:sp>
        <p:nvSpPr>
          <p:cNvPr id="4" name="Slide Number Placeholder 3"/>
          <p:cNvSpPr>
            <a:spLocks noGrp="1"/>
          </p:cNvSpPr>
          <p:nvPr>
            <p:ph type="sldNum" sz="quarter" idx="5"/>
          </p:nvPr>
        </p:nvSpPr>
        <p:spPr/>
        <p:txBody>
          <a:bodyPr/>
          <a:lstStyle/>
          <a:p>
            <a:fld id="{0A50B4EB-D9F6-4F2F-973A-15D71B3F5057}" type="slidenum">
              <a:rPr lang="en-US" smtClean="0"/>
              <a:t>48</a:t>
            </a:fld>
            <a:endParaRPr lang="en-US"/>
          </a:p>
        </p:txBody>
      </p:sp>
    </p:spTree>
    <p:extLst>
      <p:ext uri="{BB962C8B-B14F-4D97-AF65-F5344CB8AC3E}">
        <p14:creationId xmlns:p14="http://schemas.microsoft.com/office/powerpoint/2010/main" val="99094370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1832705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lvl1pPr>
              <a:defRPr b="1">
                <a:solidFill>
                  <a:srgbClr val="0070C0"/>
                </a:solidFill>
              </a:defRPr>
            </a:lvl1p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0_Basic Layou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66820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10/25/23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 id="2147483670" r:id="rId16"/>
  </p:sldLayoutIdLst>
  <p:txStyles>
    <p:titleStyle>
      <a:lvl1pPr algn="l" defTabSz="914400" rtl="0" eaLnBrk="1" latinLnBrk="0" hangingPunct="1">
        <a:lnSpc>
          <a:spcPct val="90000"/>
        </a:lnSpc>
        <a:spcBef>
          <a:spcPct val="0"/>
        </a:spcBef>
        <a:buNone/>
        <a:defRPr sz="4400" b="1" kern="1200">
          <a:solidFill>
            <a:srgbClr val="0070C0"/>
          </a:solidFill>
          <a:latin typeface="+mj-lt"/>
          <a:ea typeface="+mj-ea"/>
          <a:cs typeface="+mj-cs"/>
        </a:defRPr>
      </a:lvl1pPr>
    </p:titleStyle>
    <p:bodyStyle>
      <a:lvl1pPr marL="228600" indent="-228600" algn="just"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just"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just"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just"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9.jpeg"/><Relationship Id="rId7" Type="http://schemas.openxmlformats.org/officeDocument/2006/relationships/diagramColors" Target="../diagrams/colors1.xml"/><Relationship Id="rId2" Type="http://schemas.openxmlformats.org/officeDocument/2006/relationships/notesSlide" Target="../notesSlides/notesSlide4.xml"/><Relationship Id="rId1" Type="http://schemas.openxmlformats.org/officeDocument/2006/relationships/slideLayout" Target="../slideLayouts/slideLayout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4.xml"/><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2.png"/><Relationship Id="rId7" Type="http://schemas.openxmlformats.org/officeDocument/2006/relationships/image" Target="../media/image2.png"/><Relationship Id="rId2" Type="http://schemas.openxmlformats.org/officeDocument/2006/relationships/notesSlide" Target="../notesSlides/notesSlide45.xml"/><Relationship Id="rId1" Type="http://schemas.openxmlformats.org/officeDocument/2006/relationships/slideLayout" Target="../slideLayouts/slideLayout15.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658009" y="2001775"/>
            <a:ext cx="4186370" cy="2123658"/>
          </a:xfrm>
          <a:prstGeom prst="rect">
            <a:avLst/>
          </a:prstGeom>
          <a:noFill/>
        </p:spPr>
        <p:txBody>
          <a:bodyPr wrap="square" rtlCol="0">
            <a:spAutoFit/>
          </a:bodyPr>
          <a:lstStyle/>
          <a:p>
            <a:pPr lvl="1"/>
            <a:r>
              <a:rPr lang="en-US" sz="4400" b="1" dirty="0">
                <a:solidFill>
                  <a:srgbClr val="00B0F0"/>
                </a:solidFill>
                <a:latin typeface="Times New Roman" panose="02020603050405020304" pitchFamily="18" charset="0"/>
                <a:cs typeface="Times New Roman" panose="02020603050405020304" pitchFamily="18" charset="0"/>
              </a:rPr>
              <a:t>Master of Financial Technology</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7150"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Finance Concepts</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9605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5572927" cy="1446550"/>
          </a:xfrm>
          <a:prstGeom prst="rect">
            <a:avLst/>
          </a:prstGeom>
          <a:noFill/>
        </p:spPr>
        <p:txBody>
          <a:bodyPr wrap="square" rtlCol="0">
            <a:spAutoFit/>
          </a:bodyPr>
          <a:lstStyle/>
          <a:p>
            <a:r>
              <a:rPr lang="en-EG" sz="4400" dirty="0">
                <a:latin typeface="Times New Roman" panose="02020603050405020304" pitchFamily="18" charset="0"/>
                <a:cs typeface="Times New Roman" panose="02020603050405020304" pitchFamily="18" charset="0"/>
              </a:rPr>
              <a:t>Financial Statements Analysis</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sz="2800" b="1" dirty="0">
                <a:solidFill>
                  <a:schemeClr val="tx1"/>
                </a:solidFill>
                <a:latin typeface="Times New Roman" panose="02020603050405020304" pitchFamily="18" charset="0"/>
                <a:cs typeface="Times New Roman" panose="02020603050405020304" pitchFamily="18" charset="0"/>
              </a:rPr>
              <a:t>Chapter 4</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136194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5145857"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Intended 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600986"/>
          </a:xfrm>
          <a:prstGeom prst="rect">
            <a:avLst/>
          </a:prstGeom>
          <a:noFill/>
        </p:spPr>
        <p:txBody>
          <a:bodyPr wrap="square" rtlCol="0">
            <a:spAutoFit/>
          </a:bodyPr>
          <a:lstStyle/>
          <a:p>
            <a:pPr marL="514350" indent="-514350" algn="just">
              <a:buFont typeface="+mj-lt"/>
              <a:buAutoNum type="arabicPeriod"/>
            </a:pPr>
            <a:r>
              <a:rPr lang="en-US" dirty="0">
                <a:solidFill>
                  <a:schemeClr val="bg1"/>
                </a:solidFill>
              </a:rPr>
              <a:t>Compute a company’s profits, as reflected by its income statement.</a:t>
            </a:r>
          </a:p>
          <a:p>
            <a:pPr marL="514350" indent="-514350" algn="just">
              <a:buFont typeface="+mj-lt"/>
              <a:buAutoNum type="arabicPeriod"/>
            </a:pPr>
            <a:r>
              <a:rPr lang="en-US" dirty="0">
                <a:solidFill>
                  <a:schemeClr val="bg1"/>
                </a:solidFill>
              </a:rPr>
              <a:t>Determine a firm’s financial position at a point in time based on its balance sheet.</a:t>
            </a:r>
          </a:p>
          <a:p>
            <a:pPr marL="514350" indent="-514350" algn="just">
              <a:buFont typeface="+mj-lt"/>
              <a:buAutoNum type="arabicPeriod"/>
            </a:pPr>
            <a:r>
              <a:rPr lang="en-US" dirty="0">
                <a:solidFill>
                  <a:schemeClr val="bg1"/>
                </a:solidFill>
              </a:rPr>
              <a:t>Measure a company’s cash flows. </a:t>
            </a:r>
          </a:p>
          <a:p>
            <a:pPr marL="514350" indent="-514350" algn="just">
              <a:buFont typeface="+mj-lt"/>
              <a:buAutoNum type="arabicPeriod"/>
            </a:pPr>
            <a:r>
              <a:rPr lang="en-US" dirty="0">
                <a:solidFill>
                  <a:schemeClr val="bg1"/>
                </a:solidFill>
              </a:rPr>
              <a:t>Explain the purpose and importance of financial analysis. </a:t>
            </a:r>
          </a:p>
          <a:p>
            <a:pPr marL="514350" indent="-514350" algn="just">
              <a:buFont typeface="+mj-lt"/>
              <a:buAutoNum type="arabicPeriod"/>
            </a:pPr>
            <a:r>
              <a:rPr lang="en-US" dirty="0">
                <a:solidFill>
                  <a:schemeClr val="bg1"/>
                </a:solidFill>
              </a:rPr>
              <a:t> Calculate and use a comprehensive set of measurements to evaluate a company’s performance.</a:t>
            </a:r>
          </a:p>
          <a:p>
            <a:pPr marL="514350" indent="-514350" algn="just">
              <a:buFont typeface="+mj-lt"/>
              <a:buAutoNum type="arabicPeriod"/>
            </a:pPr>
            <a:r>
              <a:rPr lang="en-US" dirty="0">
                <a:solidFill>
                  <a:schemeClr val="bg1"/>
                </a:solidFill>
              </a:rPr>
              <a:t>Describe the limitations of financial ratio analysis.</a:t>
            </a:r>
          </a:p>
          <a:p>
            <a:pPr marL="457200" lvl="1" indent="0">
              <a:buNone/>
            </a:pPr>
            <a:endParaRPr lang="en-US" dirty="0"/>
          </a:p>
          <a:p>
            <a:pPr marL="514350" indent="-514350" algn="just">
              <a:buFont typeface="+mj-lt"/>
              <a:buAutoNum type="arabicPeriod"/>
            </a:pPr>
            <a:endParaRPr lang="en-US" dirty="0"/>
          </a:p>
          <a:p>
            <a:pPr marL="457200" lvl="1" indent="0">
              <a:buNone/>
            </a:pPr>
            <a:endParaRPr lang="en-US" dirty="0"/>
          </a:p>
          <a:p>
            <a:endParaRPr lang="en-US" sz="2400" dirty="0">
              <a:solidFill>
                <a:schemeClr val="bg1"/>
              </a:solidFill>
              <a:latin typeface="Times New Roman" panose="02020603050405020304" pitchFamily="18" charset="0"/>
              <a:cs typeface="Times New Roman" panose="02020603050405020304" pitchFamily="18" charset="0"/>
            </a:endParaRPr>
          </a:p>
          <a:p>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491577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Introduction</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6764651" y="1911080"/>
            <a:ext cx="5309643" cy="2658506"/>
          </a:xfrm>
        </p:spPr>
        <p:txBody>
          <a:bodyPr>
            <a:normAutofit/>
          </a:bodyPr>
          <a:lstStyle/>
          <a:p>
            <a:pPr algn="just"/>
            <a:endParaRPr lang="en-US" dirty="0"/>
          </a:p>
          <a:p>
            <a:pPr algn="just"/>
            <a:endParaRPr lang="en-EG"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4</a:t>
            </a:fld>
            <a:endParaRPr lang="en-US" dirty="0"/>
          </a:p>
        </p:txBody>
      </p:sp>
      <p:pic>
        <p:nvPicPr>
          <p:cNvPr id="1026" name="Picture 2" descr="Accounting Vs Fianace – The Numerical Game">
            <a:extLst>
              <a:ext uri="{FF2B5EF4-FFF2-40B4-BE49-F238E27FC236}">
                <a16:creationId xmlns:a16="http://schemas.microsoft.com/office/drawing/2014/main" id="{7FFEA418-3A9F-CC49-8145-B5C4C5CEC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226" y="1275693"/>
            <a:ext cx="3812688" cy="460259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1028" name="TextBox 3">
            <a:extLst>
              <a:ext uri="{FF2B5EF4-FFF2-40B4-BE49-F238E27FC236}">
                <a16:creationId xmlns:a16="http://schemas.microsoft.com/office/drawing/2014/main" id="{F807911B-7A2E-4601-AD10-BD58F4FD3069}"/>
              </a:ext>
            </a:extLst>
          </p:cNvPr>
          <p:cNvGraphicFramePr/>
          <p:nvPr>
            <p:extLst>
              <p:ext uri="{D42A27DB-BD31-4B8C-83A1-F6EECF244321}">
                <p14:modId xmlns:p14="http://schemas.microsoft.com/office/powerpoint/2010/main" val="1348269994"/>
              </p:ext>
            </p:extLst>
          </p:nvPr>
        </p:nvGraphicFramePr>
        <p:xfrm>
          <a:off x="978164" y="1275693"/>
          <a:ext cx="7049555" cy="470898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84259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rgbClr val="00B0F0"/>
                </a:solidFill>
              </a:rPr>
              <a:t>3. The Cash Flow Statement</a:t>
            </a:r>
          </a:p>
        </p:txBody>
      </p:sp>
      <p:sp>
        <p:nvSpPr>
          <p:cNvPr id="3" name="Slide Number Placeholder 2">
            <a:extLst>
              <a:ext uri="{FF2B5EF4-FFF2-40B4-BE49-F238E27FC236}">
                <a16:creationId xmlns:a16="http://schemas.microsoft.com/office/drawing/2014/main" id="{20AE9DCA-E1A1-864C-A47D-EDF329F5746B}"/>
              </a:ext>
            </a:extLst>
          </p:cNvPr>
          <p:cNvSpPr>
            <a:spLocks noGrp="1"/>
          </p:cNvSpPr>
          <p:nvPr>
            <p:ph type="sldNum" sz="quarter" idx="12"/>
          </p:nvPr>
        </p:nvSpPr>
        <p:spPr>
          <a:xfrm>
            <a:off x="755700" y="6056560"/>
            <a:ext cx="548640" cy="548640"/>
          </a:xfrm>
          <a:prstGeom prst="ellipse">
            <a:avLst/>
          </a:prstGeom>
          <a:noFill/>
        </p:spPr>
        <p:txBody>
          <a:bodyPr>
            <a:normAutofit/>
          </a:bodyPr>
          <a:lstStyle/>
          <a:p>
            <a:pPr algn="ctr">
              <a:spcAft>
                <a:spcPts val="600"/>
              </a:spcAft>
            </a:pPr>
            <a:fld id="{AF3A9E09-1372-4915-B62F-D3AC7680CC12}" type="slidenum">
              <a:rPr lang="en-US" sz="1500">
                <a:solidFill>
                  <a:srgbClr val="FFFFFF"/>
                </a:solidFill>
              </a:rPr>
              <a:pPr algn="ctr">
                <a:spcAft>
                  <a:spcPts val="600"/>
                </a:spcAft>
              </a:pPr>
              <a:t>5</a:t>
            </a:fld>
            <a:endParaRPr lang="en-US" sz="1500">
              <a:solidFill>
                <a:srgbClr val="FFFFFF"/>
              </a:solidFill>
            </a:endParaRPr>
          </a:p>
        </p:txBody>
      </p:sp>
    </p:spTree>
    <p:extLst>
      <p:ext uri="{BB962C8B-B14F-4D97-AF65-F5344CB8AC3E}">
        <p14:creationId xmlns:p14="http://schemas.microsoft.com/office/powerpoint/2010/main" val="2404606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838200" y="365760"/>
            <a:ext cx="10515600" cy="1325563"/>
          </a:xfrm>
        </p:spPr>
        <p:txBody>
          <a:bodyPr vert="horz" lIns="91440" tIns="45720" rIns="91440" bIns="45720" rtlCol="0" anchor="ctr">
            <a:normAutofit/>
          </a:bodyPr>
          <a:lstStyle/>
          <a:p>
            <a:pPr algn="ctr"/>
            <a:r>
              <a:rPr lang="en-US" sz="5400" b="1" dirty="0">
                <a:solidFill>
                  <a:schemeClr val="bg1"/>
                </a:solidFill>
              </a:rPr>
              <a:t>Profits  Versus Cash Flows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85763" y="2276857"/>
            <a:ext cx="8029575" cy="3900106"/>
          </a:xfrm>
        </p:spPr>
        <p:txBody>
          <a:bodyPr vert="horz" lIns="91440" tIns="45720" rIns="91440" bIns="45720" rtlCol="0" anchor="ctr">
            <a:normAutofit/>
          </a:bodyPr>
          <a:lstStyle/>
          <a:p>
            <a:pPr algn="just"/>
            <a:r>
              <a:rPr lang="en-US" sz="1600" dirty="0"/>
              <a:t>You need to be aware that the profits shown on a company’s income statement are not the same as its cash flows!</a:t>
            </a:r>
          </a:p>
          <a:p>
            <a:pPr algn="just"/>
            <a:r>
              <a:rPr lang="en-US" sz="1600" dirty="0"/>
              <a:t> In the words of author Jan Norman, “</a:t>
            </a:r>
            <a:r>
              <a:rPr lang="en-US" sz="1600" b="1" dirty="0"/>
              <a:t>Even profitable companies can go broke</a:t>
            </a:r>
            <a:r>
              <a:rPr lang="en-US" sz="1600" dirty="0"/>
              <a:t>. That’s a difficult truth for start-up business owners to swallow. </a:t>
            </a:r>
          </a:p>
          <a:p>
            <a:pPr algn="just"/>
            <a:r>
              <a:rPr lang="en-US" sz="1600" dirty="0"/>
              <a:t>Many a profitable business on paper has had to file bankruptcy because the amount of cash coming in did not compare with the amount of cash going out. </a:t>
            </a:r>
          </a:p>
          <a:p>
            <a:pPr algn="just"/>
            <a:r>
              <a:rPr lang="en-US" sz="1600" dirty="0"/>
              <a:t>An income statement is not a measure of cash flows because it is calculated on an accrual basis rather than a cash basis. </a:t>
            </a:r>
          </a:p>
          <a:p>
            <a:pPr lvl="1" algn="just"/>
            <a:r>
              <a:rPr lang="en-US" sz="1600" dirty="0"/>
              <a:t>In </a:t>
            </a:r>
            <a:r>
              <a:rPr lang="en-US" sz="1600" b="1" dirty="0">
                <a:solidFill>
                  <a:srgbClr val="FFC000"/>
                </a:solidFill>
              </a:rPr>
              <a:t>accrual basis accounting</a:t>
            </a:r>
            <a:r>
              <a:rPr lang="en-US" sz="1600" dirty="0"/>
              <a:t>, profits are recorded when earned—whether or not the profits have been received in cash—and expenses are recorded when they are incurred—even if money has not actually been paid out. </a:t>
            </a:r>
          </a:p>
          <a:p>
            <a:pPr lvl="1" algn="just"/>
            <a:r>
              <a:rPr lang="en-US" sz="1600" dirty="0"/>
              <a:t>In </a:t>
            </a:r>
            <a:r>
              <a:rPr lang="en-US" sz="1600" b="1" dirty="0">
                <a:solidFill>
                  <a:srgbClr val="FFC000"/>
                </a:solidFill>
              </a:rPr>
              <a:t>cash basis accounting</a:t>
            </a:r>
            <a:r>
              <a:rPr lang="en-US" sz="1600" dirty="0"/>
              <a:t>, profits are reported when cash is received, and expenses are recorded when they are paid.</a:t>
            </a:r>
          </a:p>
          <a:p>
            <a:pPr algn="just"/>
            <a:endParaRPr lang="en-US" sz="1600" dirty="0"/>
          </a:p>
          <a:p>
            <a:pPr algn="just"/>
            <a:endParaRPr lang="en-US" sz="1600" dirty="0"/>
          </a:p>
        </p:txBody>
      </p:sp>
      <p:pic>
        <p:nvPicPr>
          <p:cNvPr id="10242" name="Picture 2" descr="Cash Is Comfortable, But Can Be Counterproductive | Financial Synergies">
            <a:extLst>
              <a:ext uri="{FF2B5EF4-FFF2-40B4-BE49-F238E27FC236}">
                <a16:creationId xmlns:a16="http://schemas.microsoft.com/office/drawing/2014/main" id="{EF822F05-D233-C540-9458-F43E7EE3A83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8295" r="32325" b="-1"/>
          <a:stretch/>
        </p:blipFill>
        <p:spPr bwMode="auto">
          <a:xfrm>
            <a:off x="8607550" y="2057082"/>
            <a:ext cx="2743201" cy="3900106"/>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spcAft>
                <a:spcPts val="600"/>
              </a:spcAft>
              <a:defRPr/>
            </a:pPr>
            <a:fld id="{672B7600-67E3-4D97-B453-880E2742B982}" type="slidenum">
              <a:rPr lang="en-US">
                <a:solidFill>
                  <a:prstClr val="black">
                    <a:tint val="75000"/>
                  </a:prstClr>
                </a:solidFill>
                <a:latin typeface="Calibri" panose="020F0502020204030204"/>
              </a:rPr>
              <a:pPr>
                <a:spcAft>
                  <a:spcPts val="600"/>
                </a:spcAft>
                <a:defRPr/>
              </a:pPr>
              <a:t>6</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378226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Profits Versus Cash Flows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70345" y="1516517"/>
            <a:ext cx="10881867" cy="4404406"/>
          </a:xfrm>
        </p:spPr>
        <p:txBody>
          <a:bodyPr>
            <a:noAutofit/>
          </a:bodyPr>
          <a:lstStyle/>
          <a:p>
            <a:pPr algn="just"/>
            <a:r>
              <a:rPr lang="en-US" sz="2400" b="1" dirty="0"/>
              <a:t>For a number of reasons, profits based on an accrual accounting system will differ from the firm’s cash flows. These reasons include the following:</a:t>
            </a:r>
          </a:p>
          <a:p>
            <a:pPr marL="800100" lvl="1" indent="-342900" algn="just">
              <a:buFont typeface="+mj-lt"/>
              <a:buAutoNum type="arabicPeriod"/>
            </a:pPr>
            <a:r>
              <a:rPr lang="en-US" sz="1800" b="1" dirty="0">
                <a:solidFill>
                  <a:schemeClr val="accent2">
                    <a:lumMod val="75000"/>
                  </a:schemeClr>
                </a:solidFill>
              </a:rPr>
              <a:t>Sales reported in an income statement include both cash sales and credit sales</a:t>
            </a:r>
            <a:r>
              <a:rPr lang="en-US" sz="1800" b="1" dirty="0">
                <a:solidFill>
                  <a:srgbClr val="FFC000"/>
                </a:solidFill>
              </a:rPr>
              <a:t>. </a:t>
            </a:r>
            <a:r>
              <a:rPr lang="en-US" sz="1800" b="1" dirty="0"/>
              <a:t>Thus, total sales do not correspond to the actual cash collected. </a:t>
            </a:r>
            <a:r>
              <a:rPr lang="en-US" sz="1800" dirty="0"/>
              <a:t>A company may have had sales of $1 million for the year but not collected all these sales. If accounts receivable increased $80,000 from the beginning of the year to the end of the year, then we would know that only $920,000 of the sales had been collected ($920,000 = $1,000,000 sales - $80,000 increase in accounts receivable).</a:t>
            </a:r>
          </a:p>
          <a:p>
            <a:pPr marL="800100" lvl="1" indent="-342900" algn="just">
              <a:buFont typeface="+mj-lt"/>
              <a:buAutoNum type="arabicPeriod"/>
            </a:pPr>
            <a:r>
              <a:rPr lang="en-US" sz="1800" b="1" dirty="0">
                <a:solidFill>
                  <a:schemeClr val="accent2">
                    <a:lumMod val="75000"/>
                  </a:schemeClr>
                </a:solidFill>
              </a:rPr>
              <a:t>Some inventory purchases are financed by credit, so inventory purchases do not exactly equal cash spent for inventory</a:t>
            </a:r>
            <a:r>
              <a:rPr lang="en-US" sz="1800" b="1" dirty="0">
                <a:solidFill>
                  <a:srgbClr val="FFC000"/>
                </a:solidFill>
              </a:rPr>
              <a:t>. </a:t>
            </a:r>
            <a:r>
              <a:rPr lang="en-US" sz="1800" dirty="0"/>
              <a:t>Consider a business that purchased $500,000 in inventories during the year, but the supplier extended credit of $100,000 for the purchases. The actual cash paid for inventories would only be $400,000 ($400,000 = $500,000 total inventory purchases - $100,000 additional credit granted by the supplier).</a:t>
            </a:r>
          </a:p>
          <a:p>
            <a:pPr marL="800100" lvl="1" indent="-342900" algn="just">
              <a:buFont typeface="+mj-lt"/>
              <a:buAutoNum type="arabicPeriod"/>
            </a:pPr>
            <a:r>
              <a:rPr lang="en-US" sz="1800" b="1" dirty="0">
                <a:solidFill>
                  <a:schemeClr val="accent2">
                    <a:lumMod val="75000"/>
                  </a:schemeClr>
                </a:solidFill>
              </a:rPr>
              <a:t>The depreciation expense shown in the income statement is a noncash expense. </a:t>
            </a:r>
            <a:r>
              <a:rPr lang="en-US" sz="1800" dirty="0"/>
              <a:t>It reflects the costs associated with using an asset that benefits the firm’s operations over a period of multiple years, such as a piece of equipment used over 5 years. Thus, if a business had profits of $250,000 that included depreciation expenses of $40,000, then the cash flows would be $290,000 ($250,000 profits + $40,000 depreciation expense).</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7</a:t>
            </a:fld>
            <a:endParaRPr lang="en-US" dirty="0"/>
          </a:p>
        </p:txBody>
      </p:sp>
    </p:spTree>
    <p:extLst>
      <p:ext uri="{BB962C8B-B14F-4D97-AF65-F5344CB8AC3E}">
        <p14:creationId xmlns:p14="http://schemas.microsoft.com/office/powerpoint/2010/main" val="1355235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Determining Sources and Uses of Cash</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9" y="1785257"/>
            <a:ext cx="10311916" cy="4404406"/>
          </a:xfrm>
        </p:spPr>
        <p:txBody>
          <a:bodyPr>
            <a:noAutofit/>
          </a:bodyPr>
          <a:lstStyle/>
          <a:p>
            <a:pPr algn="just"/>
            <a:r>
              <a:rPr lang="en-US" sz="2400" dirty="0"/>
              <a:t>we need to understand that changes in a firm’s balance sheets have implications for its cash flows.</a:t>
            </a:r>
          </a:p>
          <a:p>
            <a:pPr algn="just"/>
            <a:r>
              <a:rPr lang="en-US" sz="2400" dirty="0"/>
              <a:t> To determine whether a change in a balance sheet account is a source or a use of cash, you need to understand the following relationships: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8</a:t>
            </a:fld>
            <a:endParaRPr lang="en-US" dirty="0"/>
          </a:p>
        </p:txBody>
      </p:sp>
      <p:pic>
        <p:nvPicPr>
          <p:cNvPr id="6" name="Picture 5">
            <a:extLst>
              <a:ext uri="{FF2B5EF4-FFF2-40B4-BE49-F238E27FC236}">
                <a16:creationId xmlns:a16="http://schemas.microsoft.com/office/drawing/2014/main" id="{B8A4BEF6-6B62-3B4C-9509-0B86E0518BBE}"/>
              </a:ext>
            </a:extLst>
          </p:cNvPr>
          <p:cNvPicPr>
            <a:picLocks noChangeAspect="1"/>
          </p:cNvPicPr>
          <p:nvPr/>
        </p:nvPicPr>
        <p:blipFill rotWithShape="1">
          <a:blip r:embed="rId3">
            <a:extLst>
              <a:ext uri="{28A0092B-C50C-407E-A947-70E740481C1C}">
                <a14:useLocalDpi xmlns:a14="http://schemas.microsoft.com/office/drawing/2010/main" val="0"/>
              </a:ext>
            </a:extLst>
          </a:blip>
          <a:srcRect l="24098" t="32554" r="47006" b="56364"/>
          <a:stretch/>
        </p:blipFill>
        <p:spPr>
          <a:xfrm>
            <a:off x="1072866" y="3564147"/>
            <a:ext cx="10046268" cy="2136976"/>
          </a:xfrm>
          <a:prstGeom prst="rect">
            <a:avLst/>
          </a:prstGeom>
        </p:spPr>
      </p:pic>
    </p:spTree>
    <p:extLst>
      <p:ext uri="{BB962C8B-B14F-4D97-AF65-F5344CB8AC3E}">
        <p14:creationId xmlns:p14="http://schemas.microsoft.com/office/powerpoint/2010/main" val="32289398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sz="2400" dirty="0"/>
              <a:t>Statement of cash flows focuses on identifying the sources and uses of cash that explain the change in a firm’s cash balance reported in the balance sheet.</a:t>
            </a:r>
          </a:p>
          <a:p>
            <a:pPr algn="just"/>
            <a:r>
              <a:rPr lang="en-US" sz="2400" dirty="0"/>
              <a:t>There are three key activities that determine the cash inflows and outflows of a business:</a:t>
            </a:r>
          </a:p>
          <a:p>
            <a:pPr marL="800100" lvl="1" indent="-342900" algn="just">
              <a:buFont typeface="+mj-lt"/>
              <a:buAutoNum type="arabicPeriod"/>
            </a:pPr>
            <a:r>
              <a:rPr lang="en-US" sz="1800" b="1" dirty="0">
                <a:solidFill>
                  <a:schemeClr val="accent2">
                    <a:lumMod val="75000"/>
                  </a:schemeClr>
                </a:solidFill>
              </a:rPr>
              <a:t>Generating cash flows from day-to-day business operations. </a:t>
            </a:r>
            <a:r>
              <a:rPr lang="en-US" sz="1800" dirty="0"/>
              <a:t>It is informative to know how much cash is being generated in the normal course of operating a business, beginning with purchasing inventories on credit, selling on credit, paying for the inventories, and finally collecting on the sales made on credit.</a:t>
            </a:r>
          </a:p>
          <a:p>
            <a:pPr marL="800100" lvl="1" indent="-342900" algn="just">
              <a:buFont typeface="+mj-lt"/>
              <a:buAutoNum type="arabicPeriod"/>
            </a:pPr>
            <a:r>
              <a:rPr lang="en-US" sz="1800" b="1" dirty="0">
                <a:solidFill>
                  <a:schemeClr val="accent2">
                    <a:lumMod val="75000"/>
                  </a:schemeClr>
                </a:solidFill>
              </a:rPr>
              <a:t>Investing in fixed assets and other long-term investments. </a:t>
            </a:r>
            <a:r>
              <a:rPr lang="en-US" sz="1800" dirty="0"/>
              <a:t>When a company purchases or sells fixed assets, like equipment and buildings, there can be significant cash inflows from selling these assets and outflows from purchasing these assets.</a:t>
            </a:r>
          </a:p>
          <a:p>
            <a:pPr marL="800100" lvl="1" indent="-342900" algn="just">
              <a:buFont typeface="+mj-lt"/>
              <a:buAutoNum type="arabicPeriod"/>
            </a:pPr>
            <a:r>
              <a:rPr lang="en-US" sz="1800" b="1" dirty="0">
                <a:solidFill>
                  <a:schemeClr val="accent2">
                    <a:lumMod val="75000"/>
                  </a:schemeClr>
                </a:solidFill>
              </a:rPr>
              <a:t>Financing the business. </a:t>
            </a:r>
            <a:r>
              <a:rPr lang="en-US" sz="1800" dirty="0"/>
              <a:t>Cash inflows and outflows occur from borrowing or repaying debt, paying dividends, and from issuing stock (equity) or repurchasing stock from the shareholders.</a:t>
            </a:r>
          </a:p>
          <a:p>
            <a:pPr marL="457200" lvl="1" indent="0" algn="just">
              <a:buNone/>
            </a:pPr>
            <a:r>
              <a:rPr lang="en-US" sz="1800" b="1" dirty="0"/>
              <a:t>If we know the cash flows from the activities above, we can combine them to determine a company’s change in cash and prepare a statement of cash flows. </a:t>
            </a:r>
            <a:endParaRPr lang="en-EG"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9</a:t>
            </a:fld>
            <a:endParaRPr lang="en-US" dirty="0"/>
          </a:p>
        </p:txBody>
      </p:sp>
    </p:spTree>
    <p:extLst>
      <p:ext uri="{BB962C8B-B14F-4D97-AF65-F5344CB8AC3E}">
        <p14:creationId xmlns:p14="http://schemas.microsoft.com/office/powerpoint/2010/main" val="211133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Cash Flow Statement</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10</a:t>
            </a:fld>
            <a:endParaRPr lang="en-US" dirty="0"/>
          </a:p>
        </p:txBody>
      </p:sp>
      <p:pic>
        <p:nvPicPr>
          <p:cNvPr id="6" name="Picture 5">
            <a:extLst>
              <a:ext uri="{FF2B5EF4-FFF2-40B4-BE49-F238E27FC236}">
                <a16:creationId xmlns:a16="http://schemas.microsoft.com/office/drawing/2014/main" id="{C102651F-9BB2-AF47-95A8-C269FB36B2A4}"/>
              </a:ext>
            </a:extLst>
          </p:cNvPr>
          <p:cNvPicPr>
            <a:picLocks noChangeAspect="1"/>
          </p:cNvPicPr>
          <p:nvPr/>
        </p:nvPicPr>
        <p:blipFill rotWithShape="1">
          <a:blip r:embed="rId3">
            <a:extLst>
              <a:ext uri="{28A0092B-C50C-407E-A947-70E740481C1C}">
                <a14:useLocalDpi xmlns:a14="http://schemas.microsoft.com/office/drawing/2010/main" val="0"/>
              </a:ext>
            </a:extLst>
          </a:blip>
          <a:srcRect l="28102" t="18551" r="41270" b="58615"/>
          <a:stretch/>
        </p:blipFill>
        <p:spPr>
          <a:xfrm>
            <a:off x="839788" y="1785257"/>
            <a:ext cx="10798030" cy="3926774"/>
          </a:xfrm>
          <a:prstGeom prst="rect">
            <a:avLst/>
          </a:prstGeom>
        </p:spPr>
      </p:pic>
    </p:spTree>
    <p:extLst>
      <p:ext uri="{BB962C8B-B14F-4D97-AF65-F5344CB8AC3E}">
        <p14:creationId xmlns:p14="http://schemas.microsoft.com/office/powerpoint/2010/main" val="1948867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Cash Flow Activity 1: Cash Flows from Day-to-Day Operations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dirty="0"/>
              <a:t>Here we want to convert the company’s income statement from an accrual basis to a cash basis. This conversion can be accomplished in five steps. </a:t>
            </a:r>
          </a:p>
          <a:p>
            <a:pPr algn="just"/>
            <a:r>
              <a:rPr lang="en-US" dirty="0"/>
              <a:t>We begin with the firm’s net income and then we:</a:t>
            </a:r>
          </a:p>
          <a:p>
            <a:pPr lvl="1" algn="just"/>
            <a:r>
              <a:rPr lang="en-US" dirty="0"/>
              <a:t>1. Add back depreciation expense since it is not a cash expense;</a:t>
            </a:r>
          </a:p>
          <a:p>
            <a:pPr lvl="1" algn="just"/>
            <a:r>
              <a:rPr lang="en-US" dirty="0"/>
              <a:t>2. Subtract (add) any increase (decrease) in accounts receivable;</a:t>
            </a:r>
          </a:p>
          <a:p>
            <a:pPr lvl="1" algn="just"/>
            <a:r>
              <a:rPr lang="en-US" dirty="0"/>
              <a:t>3. Subtract (add) any increase (decrease) in inventory;</a:t>
            </a:r>
          </a:p>
          <a:p>
            <a:pPr lvl="1" algn="just"/>
            <a:r>
              <a:rPr lang="en-US" dirty="0"/>
              <a:t>4. Subtract (add) any increase (decrease) in other current assets;</a:t>
            </a:r>
          </a:p>
          <a:p>
            <a:pPr lvl="1" algn="just"/>
            <a:r>
              <a:rPr lang="en-US" dirty="0"/>
              <a:t>5. Add (subtract) any increase (decrease) in accounts payable and other accrued expenses.</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11</a:t>
            </a:fld>
            <a:endParaRPr lang="en-US" dirty="0"/>
          </a:p>
        </p:txBody>
      </p:sp>
    </p:spTree>
    <p:extLst>
      <p:ext uri="{BB962C8B-B14F-4D97-AF65-F5344CB8AC3E}">
        <p14:creationId xmlns:p14="http://schemas.microsoft.com/office/powerpoint/2010/main" val="88138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4E511-E2B6-D342-AF40-57443C9BC53B}"/>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9D50A54-55F6-854E-97A3-65B7F2572237}"/>
              </a:ext>
            </a:extLst>
          </p:cNvPr>
          <p:cNvSpPr>
            <a:spLocks noGrp="1"/>
          </p:cNvSpPr>
          <p:nvPr>
            <p:ph type="body" idx="1"/>
          </p:nvPr>
        </p:nvSpPr>
        <p:spPr/>
        <p:txBody>
          <a:bodyPr/>
          <a:lstStyle/>
          <a:p>
            <a:endParaRPr lang="en-EG"/>
          </a:p>
        </p:txBody>
      </p:sp>
      <p:sp>
        <p:nvSpPr>
          <p:cNvPr id="4" name="Content Placeholder 3">
            <a:extLst>
              <a:ext uri="{FF2B5EF4-FFF2-40B4-BE49-F238E27FC236}">
                <a16:creationId xmlns:a16="http://schemas.microsoft.com/office/drawing/2014/main" id="{661B31C0-8C28-B446-B18B-D51E335FEF27}"/>
              </a:ext>
            </a:extLst>
          </p:cNvPr>
          <p:cNvSpPr>
            <a:spLocks noGrp="1"/>
          </p:cNvSpPr>
          <p:nvPr>
            <p:ph sz="half" idx="2"/>
          </p:nvPr>
        </p:nvSpPr>
        <p:spPr/>
        <p:txBody>
          <a:bodyPr/>
          <a:lstStyle/>
          <a:p>
            <a:endParaRPr lang="en-EG"/>
          </a:p>
        </p:txBody>
      </p:sp>
      <p:sp>
        <p:nvSpPr>
          <p:cNvPr id="5" name="Text Placeholder 4">
            <a:extLst>
              <a:ext uri="{FF2B5EF4-FFF2-40B4-BE49-F238E27FC236}">
                <a16:creationId xmlns:a16="http://schemas.microsoft.com/office/drawing/2014/main" id="{546F6E18-261B-1D48-8016-C922BE5687DF}"/>
              </a:ext>
            </a:extLst>
          </p:cNvPr>
          <p:cNvSpPr>
            <a:spLocks noGrp="1"/>
          </p:cNvSpPr>
          <p:nvPr>
            <p:ph type="body" sz="quarter" idx="3"/>
          </p:nvPr>
        </p:nvSpPr>
        <p:spPr/>
        <p:txBody>
          <a:bodyPr/>
          <a:lstStyle/>
          <a:p>
            <a:endParaRPr lang="en-EG"/>
          </a:p>
        </p:txBody>
      </p:sp>
      <p:sp>
        <p:nvSpPr>
          <p:cNvPr id="6" name="Content Placeholder 5">
            <a:extLst>
              <a:ext uri="{FF2B5EF4-FFF2-40B4-BE49-F238E27FC236}">
                <a16:creationId xmlns:a16="http://schemas.microsoft.com/office/drawing/2014/main" id="{F7591888-75B1-8E43-88AE-715841A9B2FC}"/>
              </a:ext>
            </a:extLst>
          </p:cNvPr>
          <p:cNvSpPr>
            <a:spLocks noGrp="1"/>
          </p:cNvSpPr>
          <p:nvPr>
            <p:ph sz="quarter" idx="4"/>
          </p:nvPr>
        </p:nvSpPr>
        <p:spPr/>
        <p:txBody>
          <a:bodyPr/>
          <a:lstStyle/>
          <a:p>
            <a:endParaRPr lang="en-EG"/>
          </a:p>
        </p:txBody>
      </p:sp>
      <p:sp>
        <p:nvSpPr>
          <p:cNvPr id="7" name="Slide Number Placeholder 6">
            <a:extLst>
              <a:ext uri="{FF2B5EF4-FFF2-40B4-BE49-F238E27FC236}">
                <a16:creationId xmlns:a16="http://schemas.microsoft.com/office/drawing/2014/main" id="{857B7131-662F-EA45-8D65-B4EB947924D3}"/>
              </a:ext>
            </a:extLst>
          </p:cNvPr>
          <p:cNvSpPr>
            <a:spLocks noGrp="1"/>
          </p:cNvSpPr>
          <p:nvPr>
            <p:ph type="sldNum" sz="quarter" idx="12"/>
          </p:nvPr>
        </p:nvSpPr>
        <p:spPr/>
        <p:txBody>
          <a:bodyPr/>
          <a:lstStyle/>
          <a:p>
            <a:fld id="{AF3A9E09-1372-4915-B62F-D3AC7680CC12}" type="slidenum">
              <a:rPr lang="en-US" smtClean="0"/>
              <a:pPr/>
              <a:t>12</a:t>
            </a:fld>
            <a:endParaRPr lang="en-US" dirty="0"/>
          </a:p>
        </p:txBody>
      </p:sp>
      <p:pic>
        <p:nvPicPr>
          <p:cNvPr id="8" name="Picture 7">
            <a:extLst>
              <a:ext uri="{FF2B5EF4-FFF2-40B4-BE49-F238E27FC236}">
                <a16:creationId xmlns:a16="http://schemas.microsoft.com/office/drawing/2014/main" id="{B6D3F760-4D03-8A4E-975B-D478AC7171D8}"/>
              </a:ext>
            </a:extLst>
          </p:cNvPr>
          <p:cNvPicPr>
            <a:picLocks noChangeAspect="1"/>
          </p:cNvPicPr>
          <p:nvPr/>
        </p:nvPicPr>
        <p:blipFill rotWithShape="1">
          <a:blip r:embed="rId3">
            <a:extLst>
              <a:ext uri="{28A0092B-C50C-407E-A947-70E740481C1C}">
                <a14:useLocalDpi xmlns:a14="http://schemas.microsoft.com/office/drawing/2010/main" val="0"/>
              </a:ext>
            </a:extLst>
          </a:blip>
          <a:srcRect l="35851" t="18259" r="37066" b="16505"/>
          <a:stretch/>
        </p:blipFill>
        <p:spPr>
          <a:xfrm>
            <a:off x="0" y="0"/>
            <a:ext cx="12192000" cy="6858000"/>
          </a:xfrm>
          <a:prstGeom prst="rect">
            <a:avLst/>
          </a:prstGeom>
        </p:spPr>
      </p:pic>
    </p:spTree>
    <p:extLst>
      <p:ext uri="{BB962C8B-B14F-4D97-AF65-F5344CB8AC3E}">
        <p14:creationId xmlns:p14="http://schemas.microsoft.com/office/powerpoint/2010/main" val="30879873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r>
              <a:rPr lang="en-US" sz="4000" b="1" dirty="0"/>
              <a:t>Cash Flow Activity 2: Investing in Long-Term Assets</a:t>
            </a:r>
            <a:br>
              <a:rPr lang="en-US" sz="4000" b="1" dirty="0"/>
            </a:br>
            <a:endParaRPr lang="en-EG" sz="36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2143125"/>
            <a:ext cx="10881867" cy="4046538"/>
          </a:xfrm>
        </p:spPr>
        <p:txBody>
          <a:bodyPr>
            <a:noAutofit/>
          </a:bodyPr>
          <a:lstStyle/>
          <a:p>
            <a:r>
              <a:rPr lang="en-US" dirty="0"/>
              <a:t>Long-term assets include fixed assets and other long-term assets. </a:t>
            </a:r>
          </a:p>
          <a:p>
            <a:r>
              <a:rPr lang="en-US" dirty="0"/>
              <a:t>For example, when a company purchases (sells) fixed assets, such as equipment or buildings, these activities are shown as an increase (decrease) in gross fixed assets in the balance sheet and are cash outflows and cash inflows, respectively.</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13</a:t>
            </a:fld>
            <a:endParaRPr lang="en-US" dirty="0"/>
          </a:p>
        </p:txBody>
      </p:sp>
    </p:spTree>
    <p:extLst>
      <p:ext uri="{BB962C8B-B14F-4D97-AF65-F5344CB8AC3E}">
        <p14:creationId xmlns:p14="http://schemas.microsoft.com/office/powerpoint/2010/main" val="15008332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396535"/>
            <a:ext cx="10515600" cy="1325563"/>
          </a:xfrm>
        </p:spPr>
        <p:txBody>
          <a:bodyPr>
            <a:normAutofit/>
          </a:bodyPr>
          <a:lstStyle/>
          <a:p>
            <a:r>
              <a:rPr lang="en-US" b="1" dirty="0"/>
              <a:t>Cash Flow Activity 3: Financing the Business</a:t>
            </a:r>
            <a:br>
              <a:rPr lang="en-US" b="1" dirty="0"/>
            </a:b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3786187"/>
            <a:ext cx="10881867" cy="2403475"/>
          </a:xfrm>
        </p:spPr>
        <p:txBody>
          <a:bodyPr>
            <a:noAutofit/>
          </a:bodyPr>
          <a:lstStyle/>
          <a:p>
            <a:pPr algn="just"/>
            <a:r>
              <a:rPr lang="en-US" sz="2400" dirty="0"/>
              <a:t>When we talk about borrowing or repaying debt in financing activities, </a:t>
            </a:r>
            <a:r>
              <a:rPr lang="en-US" sz="2400" b="1" dirty="0"/>
              <a:t>we do not include accounts payable and any accrued operating expenses. </a:t>
            </a:r>
          </a:p>
          <a:p>
            <a:pPr algn="just"/>
            <a:r>
              <a:rPr lang="en-US" sz="2400" dirty="0"/>
              <a:t>These items were included in cash-flow activity 1 when we computed cash flows from operations. Here in activity 3, we include only debt from such sources as banks in the form of short-term notes and long-term debt.</a:t>
            </a:r>
          </a:p>
          <a:p>
            <a:pPr algn="just"/>
            <a:endParaRPr lang="en-EG" sz="18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14</a:t>
            </a:fld>
            <a:endParaRPr lang="en-US" dirty="0"/>
          </a:p>
        </p:txBody>
      </p:sp>
      <p:pic>
        <p:nvPicPr>
          <p:cNvPr id="6" name="Picture 5">
            <a:extLst>
              <a:ext uri="{FF2B5EF4-FFF2-40B4-BE49-F238E27FC236}">
                <a16:creationId xmlns:a16="http://schemas.microsoft.com/office/drawing/2014/main" id="{4F727649-A6CC-4243-8DE9-9886E5B8785B}"/>
              </a:ext>
            </a:extLst>
          </p:cNvPr>
          <p:cNvPicPr>
            <a:picLocks noChangeAspect="1"/>
          </p:cNvPicPr>
          <p:nvPr/>
        </p:nvPicPr>
        <p:blipFill rotWithShape="1">
          <a:blip r:embed="rId3">
            <a:extLst>
              <a:ext uri="{28A0092B-C50C-407E-A947-70E740481C1C}">
                <a14:useLocalDpi xmlns:a14="http://schemas.microsoft.com/office/drawing/2010/main" val="0"/>
              </a:ext>
            </a:extLst>
          </a:blip>
          <a:srcRect l="24523" t="26032" r="46962" b="64166"/>
          <a:stretch/>
        </p:blipFill>
        <p:spPr>
          <a:xfrm>
            <a:off x="1022921" y="1516517"/>
            <a:ext cx="10515600" cy="2055358"/>
          </a:xfrm>
          <a:prstGeom prst="rect">
            <a:avLst/>
          </a:prstGeom>
        </p:spPr>
      </p:pic>
    </p:spTree>
    <p:extLst>
      <p:ext uri="{BB962C8B-B14F-4D97-AF65-F5344CB8AC3E}">
        <p14:creationId xmlns:p14="http://schemas.microsoft.com/office/powerpoint/2010/main" val="32295507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Example</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Autofit/>
          </a:bodyPr>
          <a:lstStyle/>
          <a:p>
            <a:pPr algn="just"/>
            <a:r>
              <a:rPr lang="en-US" b="1" dirty="0"/>
              <a:t>Given the following information for </a:t>
            </a:r>
            <a:r>
              <a:rPr lang="en-US" b="1" dirty="0" err="1"/>
              <a:t>Menielle</a:t>
            </a:r>
            <a:r>
              <a:rPr lang="en-US" b="1" dirty="0"/>
              <a:t>, Inc., prepare a statement of cash flows.</a:t>
            </a:r>
          </a:p>
          <a:p>
            <a:pPr marL="0" indent="0" algn="just">
              <a:buNone/>
            </a:pPr>
            <a:r>
              <a:rPr lang="en-US" sz="2400" dirty="0"/>
              <a:t>Increase in accounts receivable $13                        Dividends $ 5</a:t>
            </a:r>
          </a:p>
          <a:p>
            <a:pPr marL="0" indent="0" algn="just">
              <a:buNone/>
            </a:pPr>
            <a:r>
              <a:rPr lang="en-US" sz="2400" dirty="0"/>
              <a:t>Increase in inventories 25 		                     Change in common stock 0</a:t>
            </a:r>
          </a:p>
          <a:p>
            <a:pPr marL="0" indent="0" algn="just">
              <a:buNone/>
            </a:pPr>
            <a:r>
              <a:rPr lang="en-US" sz="2400" dirty="0"/>
              <a:t>Net income 33 				       Increase in gross fixed assets 55</a:t>
            </a:r>
          </a:p>
          <a:p>
            <a:pPr marL="0" indent="0" algn="just">
              <a:buNone/>
            </a:pPr>
            <a:r>
              <a:rPr lang="en-US" sz="2400" dirty="0"/>
              <a:t>Beginning cash 15				       Depreciation expense 7</a:t>
            </a:r>
          </a:p>
          <a:p>
            <a:pPr marL="0" indent="0" algn="just">
              <a:buNone/>
            </a:pPr>
            <a:r>
              <a:rPr lang="en-US" sz="2400" dirty="0"/>
              <a:t>Increase in accounts payable 20                              Increase in accrued expenses 5</a:t>
            </a:r>
          </a:p>
          <a:p>
            <a:pPr marL="0" indent="0" algn="just">
              <a:buNone/>
            </a:pPr>
            <a:r>
              <a:rPr lang="en-US" sz="2400" dirty="0"/>
              <a:t>Increase in long-term notes payable 28</a:t>
            </a:r>
          </a:p>
          <a:p>
            <a:pPr algn="just"/>
            <a:endParaRPr lang="en-EG" sz="2000"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15</a:t>
            </a:fld>
            <a:endParaRPr lang="en-US" dirty="0"/>
          </a:p>
        </p:txBody>
      </p:sp>
    </p:spTree>
    <p:extLst>
      <p:ext uri="{BB962C8B-B14F-4D97-AF65-F5344CB8AC3E}">
        <p14:creationId xmlns:p14="http://schemas.microsoft.com/office/powerpoint/2010/main" val="2438330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16</a:t>
            </a:fld>
            <a:endParaRPr lang="en-US" dirty="0"/>
          </a:p>
        </p:txBody>
      </p:sp>
      <p:pic>
        <p:nvPicPr>
          <p:cNvPr id="6" name="Picture 5">
            <a:extLst>
              <a:ext uri="{FF2B5EF4-FFF2-40B4-BE49-F238E27FC236}">
                <a16:creationId xmlns:a16="http://schemas.microsoft.com/office/drawing/2014/main" id="{9D0210D9-0F42-AE4F-9415-38D46A19B2C3}"/>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46422" r="44227" b="36500"/>
          <a:stretch/>
        </p:blipFill>
        <p:spPr>
          <a:xfrm>
            <a:off x="0" y="-28234"/>
            <a:ext cx="12192000" cy="5971833"/>
          </a:xfrm>
          <a:prstGeom prst="rect">
            <a:avLst/>
          </a:prstGeom>
        </p:spPr>
      </p:pic>
    </p:spTree>
    <p:extLst>
      <p:ext uri="{BB962C8B-B14F-4D97-AF65-F5344CB8AC3E}">
        <p14:creationId xmlns:p14="http://schemas.microsoft.com/office/powerpoint/2010/main" val="16975184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17</a:t>
            </a:fld>
            <a:endParaRPr lang="en-US" dirty="0"/>
          </a:p>
        </p:txBody>
      </p:sp>
      <p:pic>
        <p:nvPicPr>
          <p:cNvPr id="6" name="Picture 5">
            <a:extLst>
              <a:ext uri="{FF2B5EF4-FFF2-40B4-BE49-F238E27FC236}">
                <a16:creationId xmlns:a16="http://schemas.microsoft.com/office/drawing/2014/main" id="{A992B831-FFBA-FF46-8B7C-5984945AED1A}"/>
              </a:ext>
            </a:extLst>
          </p:cNvPr>
          <p:cNvPicPr>
            <a:picLocks noChangeAspect="1"/>
          </p:cNvPicPr>
          <p:nvPr/>
        </p:nvPicPr>
        <p:blipFill rotWithShape="1">
          <a:blip r:embed="rId3">
            <a:extLst>
              <a:ext uri="{28A0092B-C50C-407E-A947-70E740481C1C}">
                <a14:useLocalDpi xmlns:a14="http://schemas.microsoft.com/office/drawing/2010/main" val="0"/>
              </a:ext>
            </a:extLst>
          </a:blip>
          <a:srcRect l="25564" t="63125" r="52951"/>
          <a:stretch/>
        </p:blipFill>
        <p:spPr>
          <a:xfrm>
            <a:off x="27336" y="0"/>
            <a:ext cx="12164664" cy="5824538"/>
          </a:xfrm>
          <a:prstGeom prst="rect">
            <a:avLst/>
          </a:prstGeom>
        </p:spPr>
      </p:pic>
    </p:spTree>
    <p:extLst>
      <p:ext uri="{BB962C8B-B14F-4D97-AF65-F5344CB8AC3E}">
        <p14:creationId xmlns:p14="http://schemas.microsoft.com/office/powerpoint/2010/main" val="22462881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320355" y="459694"/>
            <a:ext cx="10515600" cy="1325563"/>
          </a:xfrm>
        </p:spPr>
        <p:txBody>
          <a:bodyPr>
            <a:noAutofit/>
          </a:bodyPr>
          <a:lstStyle/>
          <a:p>
            <a:endParaRPr lang="en-EG" sz="3600" b="1" dirty="0"/>
          </a:p>
        </p:txBody>
      </p:sp>
      <p:sp>
        <p:nvSpPr>
          <p:cNvPr id="5" name="Slide Number Placeholder 4">
            <a:extLst>
              <a:ext uri="{FF2B5EF4-FFF2-40B4-BE49-F238E27FC236}">
                <a16:creationId xmlns:a16="http://schemas.microsoft.com/office/drawing/2014/main" id="{5FE536C9-0874-A54D-A3C3-01472A8F78C0}"/>
              </a:ext>
            </a:extLst>
          </p:cNvPr>
          <p:cNvSpPr>
            <a:spLocks noGrp="1"/>
          </p:cNvSpPr>
          <p:nvPr>
            <p:ph type="sldNum" sz="quarter" idx="12"/>
          </p:nvPr>
        </p:nvSpPr>
        <p:spPr/>
        <p:txBody>
          <a:bodyPr/>
          <a:lstStyle/>
          <a:p>
            <a:fld id="{672B7600-67E3-4D97-B453-880E2742B982}" type="slidenum">
              <a:rPr lang="en-US" smtClean="0"/>
              <a:pPr/>
              <a:t>18</a:t>
            </a:fld>
            <a:endParaRPr lang="en-US" dirty="0"/>
          </a:p>
        </p:txBody>
      </p:sp>
      <p:pic>
        <p:nvPicPr>
          <p:cNvPr id="6" name="Picture 5">
            <a:extLst>
              <a:ext uri="{FF2B5EF4-FFF2-40B4-BE49-F238E27FC236}">
                <a16:creationId xmlns:a16="http://schemas.microsoft.com/office/drawing/2014/main" id="{E480E087-510B-4540-836B-675205C426C0}"/>
              </a:ext>
            </a:extLst>
          </p:cNvPr>
          <p:cNvPicPr>
            <a:picLocks noChangeAspect="1"/>
          </p:cNvPicPr>
          <p:nvPr/>
        </p:nvPicPr>
        <p:blipFill rotWithShape="1">
          <a:blip r:embed="rId3">
            <a:extLst>
              <a:ext uri="{28A0092B-C50C-407E-A947-70E740481C1C}">
                <a14:useLocalDpi xmlns:a14="http://schemas.microsoft.com/office/drawing/2010/main" val="0"/>
              </a:ext>
            </a:extLst>
          </a:blip>
          <a:srcRect l="36111" t="16297" r="36154" b="73968"/>
          <a:stretch/>
        </p:blipFill>
        <p:spPr>
          <a:xfrm>
            <a:off x="0" y="0"/>
            <a:ext cx="12192000" cy="5824538"/>
          </a:xfrm>
          <a:prstGeom prst="rect">
            <a:avLst/>
          </a:prstGeom>
        </p:spPr>
      </p:pic>
    </p:spTree>
    <p:extLst>
      <p:ext uri="{BB962C8B-B14F-4D97-AF65-F5344CB8AC3E}">
        <p14:creationId xmlns:p14="http://schemas.microsoft.com/office/powerpoint/2010/main" val="33089338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E46A7-B89C-8B4E-843F-7EF33B9FCCE6}"/>
              </a:ext>
            </a:extLst>
          </p:cNvPr>
          <p:cNvSpPr>
            <a:spLocks noGrp="1"/>
          </p:cNvSpPr>
          <p:nvPr>
            <p:ph type="title" idx="4294967295"/>
          </p:nvPr>
        </p:nvSpPr>
        <p:spPr>
          <a:xfrm>
            <a:off x="490311" y="506639"/>
            <a:ext cx="9197975" cy="1325563"/>
          </a:xfrm>
        </p:spPr>
        <p:txBody>
          <a:bodyPr/>
          <a:lstStyle/>
          <a:p>
            <a:r>
              <a:rPr lang="en-US" b="1" dirty="0"/>
              <a:t>Learning Objectives</a:t>
            </a:r>
            <a:endParaRPr lang="en-EG" b="1" dirty="0"/>
          </a:p>
        </p:txBody>
      </p:sp>
      <p:sp>
        <p:nvSpPr>
          <p:cNvPr id="3" name="Content Placeholder 2">
            <a:extLst>
              <a:ext uri="{FF2B5EF4-FFF2-40B4-BE49-F238E27FC236}">
                <a16:creationId xmlns:a16="http://schemas.microsoft.com/office/drawing/2014/main" id="{29198F03-E404-7D47-9B27-42DF8FE26CE2}"/>
              </a:ext>
            </a:extLst>
          </p:cNvPr>
          <p:cNvSpPr>
            <a:spLocks noGrp="1"/>
          </p:cNvSpPr>
          <p:nvPr>
            <p:ph idx="4294967295"/>
          </p:nvPr>
        </p:nvSpPr>
        <p:spPr>
          <a:xfrm>
            <a:off x="943656" y="1690688"/>
            <a:ext cx="9844087" cy="4351338"/>
          </a:xfrm>
        </p:spPr>
        <p:txBody>
          <a:bodyPr>
            <a:normAutofit/>
          </a:bodyPr>
          <a:lstStyle/>
          <a:p>
            <a:r>
              <a:rPr lang="en-US" b="1" u="sng" dirty="0"/>
              <a:t>After reading this chapter, you should be able to:</a:t>
            </a:r>
          </a:p>
          <a:p>
            <a:pPr marL="514350" indent="-514350" algn="just">
              <a:buFont typeface="+mj-lt"/>
              <a:buAutoNum type="arabicPeriod"/>
            </a:pPr>
            <a:r>
              <a:rPr lang="en-US" dirty="0"/>
              <a:t>Explain the purpose and importance of financial analysis. </a:t>
            </a:r>
          </a:p>
          <a:p>
            <a:pPr marL="514350" indent="-514350" algn="just">
              <a:buFont typeface="+mj-lt"/>
              <a:buAutoNum type="arabicPeriod"/>
            </a:pPr>
            <a:r>
              <a:rPr lang="en-US" dirty="0"/>
              <a:t> Calculate and use a comprehensive set of measurements to evaluate a company’s performance.</a:t>
            </a:r>
          </a:p>
          <a:p>
            <a:pPr marL="514350" indent="-514350" algn="just">
              <a:buFont typeface="+mj-lt"/>
              <a:buAutoNum type="arabicPeriod"/>
            </a:pPr>
            <a:r>
              <a:rPr lang="en-US" dirty="0"/>
              <a:t>Describe the limitations of financial ratio analysis.</a:t>
            </a:r>
          </a:p>
          <a:p>
            <a:pPr marL="457200" lvl="1" indent="0">
              <a:buNone/>
            </a:pPr>
            <a:endParaRPr lang="en-US" dirty="0"/>
          </a:p>
          <a:p>
            <a:pPr marL="0" indent="0">
              <a:buNone/>
            </a:pPr>
            <a:endParaRPr lang="en-EG" dirty="0"/>
          </a:p>
        </p:txBody>
      </p:sp>
    </p:spTree>
    <p:extLst>
      <p:ext uri="{BB962C8B-B14F-4D97-AF65-F5344CB8AC3E}">
        <p14:creationId xmlns:p14="http://schemas.microsoft.com/office/powerpoint/2010/main" val="1553977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solidFill>
                  <a:schemeClr val="bg1">
                    <a:lumMod val="95000"/>
                    <a:lumOff val="5000"/>
                  </a:schemeClr>
                </a:solidFill>
                <a:latin typeface="Times New Roman" panose="02020603050405020304" pitchFamily="18" charset="0"/>
                <a:cs typeface="Times New Roman" panose="02020603050405020304" pitchFamily="18" charset="0"/>
              </a:rPr>
              <a:t>The Purpose of Financial Analysis </a:t>
            </a:r>
          </a:p>
        </p:txBody>
      </p:sp>
      <p:sp>
        <p:nvSpPr>
          <p:cNvPr id="2" name="Slide Number Placeholder 1">
            <a:extLst>
              <a:ext uri="{FF2B5EF4-FFF2-40B4-BE49-F238E27FC236}">
                <a16:creationId xmlns:a16="http://schemas.microsoft.com/office/drawing/2014/main" id="{CE2E3ABF-7789-7449-9824-90288603DF3E}"/>
              </a:ext>
            </a:extLst>
          </p:cNvPr>
          <p:cNvSpPr>
            <a:spLocks noGrp="1"/>
          </p:cNvSpPr>
          <p:nvPr>
            <p:ph type="sldNum" sz="quarter" idx="12"/>
          </p:nvPr>
        </p:nvSpPr>
        <p:spPr/>
        <p:txBody>
          <a:bodyPr/>
          <a:lstStyle/>
          <a:p>
            <a:fld id="{AF3A9E09-1372-4915-B62F-D3AC7680CC12}" type="slidenum">
              <a:rPr lang="en-US" smtClean="0"/>
              <a:pPr/>
              <a:t>20</a:t>
            </a:fld>
            <a:endParaRPr lang="en-US" dirty="0"/>
          </a:p>
        </p:txBody>
      </p:sp>
    </p:spTree>
    <p:extLst>
      <p:ext uri="{BB962C8B-B14F-4D97-AF65-F5344CB8AC3E}">
        <p14:creationId xmlns:p14="http://schemas.microsoft.com/office/powerpoint/2010/main" val="1452843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sz="4100" b="1" dirty="0"/>
              <a:t>The Purpose of Financial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4965431" y="2438400"/>
            <a:ext cx="6586489" cy="3785419"/>
          </a:xfrm>
        </p:spPr>
        <p:txBody>
          <a:bodyPr vert="horz" lIns="91440" tIns="45720" rIns="91440" bIns="45720" rtlCol="0">
            <a:normAutofit/>
          </a:bodyPr>
          <a:lstStyle/>
          <a:p>
            <a:pPr algn="just"/>
            <a:r>
              <a:rPr lang="en-US" sz="2400" dirty="0"/>
              <a:t>The </a:t>
            </a:r>
            <a:r>
              <a:rPr lang="en-US" sz="2400" b="1" dirty="0"/>
              <a:t>fundamental objective of financial management </a:t>
            </a:r>
            <a:r>
              <a:rPr lang="en-US" sz="2400" dirty="0"/>
              <a:t>is not to focus on accounting numbers like earnings, </a:t>
            </a:r>
            <a:r>
              <a:rPr lang="en-US" sz="2400" b="1" dirty="0"/>
              <a:t>but to create shareholder value. </a:t>
            </a:r>
          </a:p>
          <a:p>
            <a:pPr algn="just"/>
            <a:r>
              <a:rPr lang="en-US" sz="2400" dirty="0"/>
              <a:t>In a </a:t>
            </a:r>
            <a:r>
              <a:rPr lang="en-US" sz="2400" b="1" dirty="0"/>
              <a:t>perfect world</a:t>
            </a:r>
            <a:r>
              <a:rPr lang="en-US" sz="2400" dirty="0"/>
              <a:t>, we would rely totally on </a:t>
            </a:r>
            <a:r>
              <a:rPr lang="en-US" sz="2400" b="1" dirty="0"/>
              <a:t>market values </a:t>
            </a:r>
            <a:r>
              <a:rPr lang="en-US" sz="2400" dirty="0"/>
              <a:t>of a firm’s assets to guide decision-making, rather than on its accounting data. </a:t>
            </a:r>
          </a:p>
          <a:p>
            <a:pPr algn="just"/>
            <a:r>
              <a:rPr lang="en-US" sz="2400" dirty="0"/>
              <a:t>However, since </a:t>
            </a:r>
            <a:r>
              <a:rPr lang="en-US" sz="2400" b="1" dirty="0">
                <a:solidFill>
                  <a:schemeClr val="accent2">
                    <a:lumMod val="75000"/>
                  </a:schemeClr>
                </a:solidFill>
              </a:rPr>
              <a:t>we rarely have market values </a:t>
            </a:r>
            <a:r>
              <a:rPr lang="en-US" sz="2400" dirty="0"/>
              <a:t>for all of a firm’s assets, accounting information can be a very useful substitute.</a:t>
            </a:r>
          </a:p>
          <a:p>
            <a:endParaRPr lang="en-US" sz="2000" dirty="0"/>
          </a:p>
        </p:txBody>
      </p:sp>
      <p:pic>
        <p:nvPicPr>
          <p:cNvPr id="4" name="Picture 4" descr="Acoustic Vowel Space Analysis Editing Services">
            <a:extLst>
              <a:ext uri="{FF2B5EF4-FFF2-40B4-BE49-F238E27FC236}">
                <a16:creationId xmlns:a16="http://schemas.microsoft.com/office/drawing/2014/main" id="{8F9DF6A8-BD2C-A740-A577-6B55E594D0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796852"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Slide Number Placeholder 4">
            <a:extLst>
              <a:ext uri="{FF2B5EF4-FFF2-40B4-BE49-F238E27FC236}">
                <a16:creationId xmlns:a16="http://schemas.microsoft.com/office/drawing/2014/main" id="{7B3DE9D0-53C6-284E-9699-5184BD47C38D}"/>
              </a:ext>
            </a:extLst>
          </p:cNvPr>
          <p:cNvSpPr>
            <a:spLocks noGrp="1"/>
          </p:cNvSpPr>
          <p:nvPr>
            <p:ph type="sldNum" sz="quarter" idx="12"/>
          </p:nvPr>
        </p:nvSpPr>
        <p:spPr/>
        <p:txBody>
          <a:bodyPr/>
          <a:lstStyle/>
          <a:p>
            <a:fld id="{AF3A9E09-1372-4915-B62F-D3AC7680CC12}" type="slidenum">
              <a:rPr lang="en-US" smtClean="0"/>
              <a:pPr/>
              <a:t>21</a:t>
            </a:fld>
            <a:endParaRPr lang="en-US" dirty="0"/>
          </a:p>
        </p:txBody>
      </p:sp>
    </p:spTree>
    <p:extLst>
      <p:ext uri="{BB962C8B-B14F-4D97-AF65-F5344CB8AC3E}">
        <p14:creationId xmlns:p14="http://schemas.microsoft.com/office/powerpoint/2010/main" val="2333623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The Purpose of Financial Analysis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To begin, realize that financial analysis is about more than reviewing financial statements; it can be used both to </a:t>
            </a:r>
            <a:r>
              <a:rPr lang="en-US" b="1" dirty="0">
                <a:solidFill>
                  <a:schemeClr val="accent2">
                    <a:lumMod val="75000"/>
                  </a:schemeClr>
                </a:solidFill>
              </a:rPr>
              <a:t>evaluate historical performance</a:t>
            </a:r>
            <a:r>
              <a:rPr lang="en-US" dirty="0"/>
              <a:t> and to serve as the basis for </a:t>
            </a:r>
            <a:r>
              <a:rPr lang="en-US" b="1" dirty="0">
                <a:solidFill>
                  <a:schemeClr val="accent2">
                    <a:lumMod val="75000"/>
                  </a:schemeClr>
                </a:solidFill>
              </a:rPr>
              <a:t>making projections </a:t>
            </a:r>
            <a:r>
              <a:rPr lang="en-US" dirty="0"/>
              <a:t>about and improving future financial performance. </a:t>
            </a:r>
          </a:p>
          <a:p>
            <a:pPr algn="just"/>
            <a:r>
              <a:rPr lang="en-US" dirty="0"/>
              <a:t>The analysis helps us </a:t>
            </a:r>
            <a:r>
              <a:rPr lang="en-US" b="1" dirty="0">
                <a:solidFill>
                  <a:schemeClr val="accent2">
                    <a:lumMod val="75000"/>
                  </a:schemeClr>
                </a:solidFill>
              </a:rPr>
              <a:t>see critical relationships </a:t>
            </a:r>
            <a:r>
              <a:rPr lang="en-US" dirty="0"/>
              <a:t>that might not otherwise be readily identifiable.</a:t>
            </a:r>
          </a:p>
          <a:p>
            <a:pPr algn="just"/>
            <a:r>
              <a:rPr lang="en-US" dirty="0"/>
              <a:t>Ratios are used to </a:t>
            </a:r>
            <a:r>
              <a:rPr lang="en-US" b="1" dirty="0">
                <a:solidFill>
                  <a:schemeClr val="accent2">
                    <a:lumMod val="75000"/>
                  </a:schemeClr>
                </a:solidFill>
              </a:rPr>
              <a:t>standardize financial information </a:t>
            </a:r>
            <a:r>
              <a:rPr lang="en-US" dirty="0"/>
              <a:t>so that we can make comparisons. </a:t>
            </a:r>
          </a:p>
          <a:p>
            <a:pPr algn="just"/>
            <a:r>
              <a:rPr lang="en-US" dirty="0"/>
              <a:t>Otherwise, it is really difficult to compare the financial statements of two firms of different sizes or even of the same firm at different times.</a:t>
            </a:r>
          </a:p>
          <a:p>
            <a:pPr algn="just"/>
            <a:endParaRPr lang="en-EG" dirty="0"/>
          </a:p>
        </p:txBody>
      </p:sp>
      <p:sp>
        <p:nvSpPr>
          <p:cNvPr id="4" name="Slide Number Placeholder 3">
            <a:extLst>
              <a:ext uri="{FF2B5EF4-FFF2-40B4-BE49-F238E27FC236}">
                <a16:creationId xmlns:a16="http://schemas.microsoft.com/office/drawing/2014/main" id="{18F42065-B871-5144-AED7-1B46D52340B7}"/>
              </a:ext>
            </a:extLst>
          </p:cNvPr>
          <p:cNvSpPr>
            <a:spLocks noGrp="1"/>
          </p:cNvSpPr>
          <p:nvPr>
            <p:ph type="sldNum" sz="quarter" idx="12"/>
          </p:nvPr>
        </p:nvSpPr>
        <p:spPr/>
        <p:txBody>
          <a:bodyPr/>
          <a:lstStyle/>
          <a:p>
            <a:fld id="{AF3A9E09-1372-4915-B62F-D3AC7680CC12}" type="slidenum">
              <a:rPr lang="en-US" smtClean="0"/>
              <a:pPr/>
              <a:t>22</a:t>
            </a:fld>
            <a:endParaRPr lang="en-US" dirty="0"/>
          </a:p>
        </p:txBody>
      </p:sp>
    </p:spTree>
    <p:extLst>
      <p:ext uri="{BB962C8B-B14F-4D97-AF65-F5344CB8AC3E}">
        <p14:creationId xmlns:p14="http://schemas.microsoft.com/office/powerpoint/2010/main" val="39951895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481013" y="3752849"/>
            <a:ext cx="3290887" cy="2452687"/>
          </a:xfrm>
        </p:spPr>
        <p:txBody>
          <a:bodyPr vert="horz" lIns="91440" tIns="45720" rIns="91440" bIns="45720" rtlCol="0" anchor="ctr">
            <a:normAutofit/>
          </a:bodyPr>
          <a:lstStyle/>
          <a:p>
            <a:r>
              <a:rPr lang="en-US" sz="3600" b="1" dirty="0"/>
              <a:t>Financial ratios</a:t>
            </a:r>
          </a:p>
        </p:txBody>
      </p:sp>
      <p:pic>
        <p:nvPicPr>
          <p:cNvPr id="2050" name="Picture 2" descr="Accounting Ratio | Types of Accounting Ratio - Fincash">
            <a:extLst>
              <a:ext uri="{FF2B5EF4-FFF2-40B4-BE49-F238E27FC236}">
                <a16:creationId xmlns:a16="http://schemas.microsoft.com/office/drawing/2014/main" id="{36D24311-D16C-A345-9245-5A644B376CF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349" b="22268"/>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3771900" y="3752850"/>
            <a:ext cx="7937495" cy="2452687"/>
          </a:xfrm>
        </p:spPr>
        <p:txBody>
          <a:bodyPr vert="horz" lIns="91440" tIns="45720" rIns="91440" bIns="45720" rtlCol="0" anchor="ctr">
            <a:normAutofit/>
          </a:bodyPr>
          <a:lstStyle/>
          <a:p>
            <a:pPr algn="just"/>
            <a:r>
              <a:rPr lang="en-US" sz="2000" dirty="0"/>
              <a:t>Financial ratios give us two ways of making meaningful comparisons of a firm’s financial data:</a:t>
            </a:r>
          </a:p>
          <a:p>
            <a:pPr marL="914400" lvl="1" algn="just"/>
            <a:r>
              <a:rPr lang="en-US" sz="2000" dirty="0"/>
              <a:t> We can examine the ratios </a:t>
            </a:r>
            <a:r>
              <a:rPr lang="en-US" sz="2000" b="1" dirty="0">
                <a:solidFill>
                  <a:schemeClr val="accent2">
                    <a:lumMod val="75000"/>
                  </a:schemeClr>
                </a:solidFill>
              </a:rPr>
              <a:t>across time </a:t>
            </a:r>
            <a:r>
              <a:rPr lang="en-US" sz="2000" dirty="0"/>
              <a:t>(say, for the past 5 years) to compare a firm’s current and past performance; and </a:t>
            </a:r>
          </a:p>
          <a:p>
            <a:pPr marL="914400" lvl="1" algn="just"/>
            <a:r>
              <a:rPr lang="en-US" sz="2000" dirty="0"/>
              <a:t>we can </a:t>
            </a:r>
            <a:r>
              <a:rPr lang="en-US" sz="2000" b="1" dirty="0">
                <a:solidFill>
                  <a:schemeClr val="accent2">
                    <a:lumMod val="75000"/>
                  </a:schemeClr>
                </a:solidFill>
              </a:rPr>
              <a:t>compare </a:t>
            </a:r>
            <a:r>
              <a:rPr lang="en-US" sz="2000" dirty="0"/>
              <a:t>the firm’s ratios </a:t>
            </a:r>
            <a:r>
              <a:rPr lang="en-US" sz="2000" b="1" dirty="0">
                <a:solidFill>
                  <a:schemeClr val="accent2">
                    <a:lumMod val="75000"/>
                  </a:schemeClr>
                </a:solidFill>
              </a:rPr>
              <a:t>with</a:t>
            </a:r>
            <a:r>
              <a:rPr lang="en-US" sz="2000" dirty="0"/>
              <a:t> those of </a:t>
            </a:r>
            <a:r>
              <a:rPr lang="en-US" sz="2000" b="1" dirty="0">
                <a:solidFill>
                  <a:schemeClr val="accent2">
                    <a:lumMod val="75000"/>
                  </a:schemeClr>
                </a:solidFill>
              </a:rPr>
              <a:t>other firms</a:t>
            </a:r>
            <a:r>
              <a:rPr lang="en-US" sz="2000" dirty="0"/>
              <a:t>. </a:t>
            </a:r>
          </a:p>
          <a:p>
            <a:pPr marL="228600" lvl="1" algn="just">
              <a:spcBef>
                <a:spcPts val="1000"/>
              </a:spcBef>
            </a:pPr>
            <a:r>
              <a:rPr lang="en-US" sz="2000" dirty="0"/>
              <a:t>In comparing a firm with other companies, we could select a </a:t>
            </a:r>
            <a:r>
              <a:rPr lang="en-US" sz="2000" b="1" dirty="0">
                <a:solidFill>
                  <a:schemeClr val="accent2">
                    <a:lumMod val="75000"/>
                  </a:schemeClr>
                </a:solidFill>
              </a:rPr>
              <a:t>peer group </a:t>
            </a:r>
            <a:r>
              <a:rPr lang="en-US" sz="2000" dirty="0"/>
              <a:t>of companies, or we could use industry norms published by firms</a:t>
            </a:r>
          </a:p>
        </p:txBody>
      </p:sp>
      <p:sp>
        <p:nvSpPr>
          <p:cNvPr id="4" name="Slide Number Placeholder 3">
            <a:extLst>
              <a:ext uri="{FF2B5EF4-FFF2-40B4-BE49-F238E27FC236}">
                <a16:creationId xmlns:a16="http://schemas.microsoft.com/office/drawing/2014/main" id="{C719F648-AFD4-C64C-B1D8-481BEE2E4725}"/>
              </a:ext>
            </a:extLst>
          </p:cNvPr>
          <p:cNvSpPr>
            <a:spLocks noGrp="1"/>
          </p:cNvSpPr>
          <p:nvPr>
            <p:ph type="sldNum" sz="quarter" idx="12"/>
          </p:nvPr>
        </p:nvSpPr>
        <p:spPr/>
        <p:txBody>
          <a:bodyPr/>
          <a:lstStyle/>
          <a:p>
            <a:fld id="{AF3A9E09-1372-4915-B62F-D3AC7680CC12}" type="slidenum">
              <a:rPr lang="en-US" smtClean="0"/>
              <a:pPr/>
              <a:t>23</a:t>
            </a:fld>
            <a:endParaRPr lang="en-US" dirty="0"/>
          </a:p>
        </p:txBody>
      </p:sp>
    </p:spTree>
    <p:extLst>
      <p:ext uri="{BB962C8B-B14F-4D97-AF65-F5344CB8AC3E}">
        <p14:creationId xmlns:p14="http://schemas.microsoft.com/office/powerpoint/2010/main" val="3456471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4589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algn="just"/>
            <a:r>
              <a:rPr lang="en-US" dirty="0"/>
              <a:t>Financial analysis is not a tool just for financial managers; it can also be used effectively by investors, lenders, suppliers, employees, and customers. </a:t>
            </a:r>
          </a:p>
          <a:p>
            <a:pPr marL="0" indent="0" algn="just">
              <a:buNone/>
            </a:pPr>
            <a:endParaRPr lang="en-US" dirty="0"/>
          </a:p>
          <a:p>
            <a:pPr algn="just"/>
            <a:r>
              <a:rPr lang="en-US" b="1" u="sng" dirty="0">
                <a:solidFill>
                  <a:schemeClr val="accent2">
                    <a:lumMod val="75000"/>
                  </a:schemeClr>
                </a:solidFill>
              </a:rPr>
              <a:t>Within the firm, managers use financial ratios to:</a:t>
            </a:r>
          </a:p>
          <a:p>
            <a:pPr lvl="1" algn="just">
              <a:buFont typeface="Wingdings" pitchFamily="2" charset="2"/>
              <a:buChar char="Ø"/>
            </a:pPr>
            <a:r>
              <a:rPr lang="en-US" dirty="0"/>
              <a:t> Identify deficiencies in the firm’s performance and take corrective action.</a:t>
            </a:r>
          </a:p>
          <a:p>
            <a:pPr lvl="1" algn="just">
              <a:buFont typeface="Wingdings" pitchFamily="2" charset="2"/>
              <a:buChar char="Ø"/>
            </a:pPr>
            <a:r>
              <a:rPr lang="en-US" dirty="0"/>
              <a:t>Evaluate employee performance and determine incentive compensation.</a:t>
            </a:r>
          </a:p>
          <a:p>
            <a:pPr lvl="1" algn="just">
              <a:buFont typeface="Wingdings" pitchFamily="2" charset="2"/>
              <a:buChar char="Ø"/>
            </a:pPr>
            <a:r>
              <a:rPr lang="en-US" dirty="0"/>
              <a:t>Compare the financial performance of the firm’s different divisions.</a:t>
            </a:r>
          </a:p>
          <a:p>
            <a:pPr lvl="1" algn="just">
              <a:buFont typeface="Wingdings" pitchFamily="2" charset="2"/>
              <a:buChar char="Ø"/>
            </a:pPr>
            <a:r>
              <a:rPr lang="en-US" dirty="0"/>
              <a:t>Prepare, at both the firm and division levels, financial projections, such as those associated with the launch of a new product.</a:t>
            </a:r>
          </a:p>
          <a:p>
            <a:pPr lvl="1" algn="just">
              <a:buFont typeface="Wingdings" pitchFamily="2" charset="2"/>
              <a:buChar char="Ø"/>
            </a:pPr>
            <a:r>
              <a:rPr lang="en-US" dirty="0"/>
              <a:t>Understand the financial performance of the firm’s competitors.</a:t>
            </a:r>
          </a:p>
          <a:p>
            <a:pPr lvl="1" algn="just">
              <a:buFont typeface="Wingdings" pitchFamily="2" charset="2"/>
              <a:buChar char="Ø"/>
            </a:pPr>
            <a:r>
              <a:rPr lang="en-US" dirty="0"/>
              <a:t>Evaluate the financial condition of a major supplier.</a:t>
            </a:r>
          </a:p>
          <a:p>
            <a:pPr marL="457200" lvl="1" indent="0" algn="just">
              <a:buNone/>
            </a:pPr>
            <a:endParaRPr lang="en-US" dirty="0"/>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702AF964-BF98-1947-A07B-6F7F75B7ADED}"/>
              </a:ext>
            </a:extLst>
          </p:cNvPr>
          <p:cNvSpPr>
            <a:spLocks noGrp="1"/>
          </p:cNvSpPr>
          <p:nvPr>
            <p:ph type="sldNum" sz="quarter" idx="12"/>
          </p:nvPr>
        </p:nvSpPr>
        <p:spPr/>
        <p:txBody>
          <a:bodyPr/>
          <a:lstStyle/>
          <a:p>
            <a:fld id="{AF3A9E09-1372-4915-B62F-D3AC7680CC12}" type="slidenum">
              <a:rPr lang="en-US" smtClean="0"/>
              <a:pPr/>
              <a:t>24</a:t>
            </a:fld>
            <a:endParaRPr lang="en-US" dirty="0"/>
          </a:p>
        </p:txBody>
      </p:sp>
    </p:spTree>
    <p:extLst>
      <p:ext uri="{BB962C8B-B14F-4D97-AF65-F5344CB8AC3E}">
        <p14:creationId xmlns:p14="http://schemas.microsoft.com/office/powerpoint/2010/main" val="7740643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430908" y="190954"/>
            <a:ext cx="10515600" cy="1325563"/>
          </a:xfrm>
        </p:spPr>
        <p:txBody>
          <a:bodyPr>
            <a:normAutofit/>
          </a:bodyPr>
          <a:lstStyle/>
          <a:p>
            <a:r>
              <a:rPr lang="en-US" sz="4000" b="1" dirty="0">
                <a:latin typeface="Times New Roman" panose="02020603050405020304" pitchFamily="18" charset="0"/>
                <a:cs typeface="Times New Roman" panose="02020603050405020304" pitchFamily="18" charset="0"/>
              </a:rPr>
              <a:t>Financial analysis</a:t>
            </a:r>
            <a:endParaRPr lang="en-EG"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7"/>
            <a:ext cx="10881867" cy="5020430"/>
          </a:xfrm>
        </p:spPr>
        <p:txBody>
          <a:bodyPr>
            <a:normAutofit/>
          </a:bodyPr>
          <a:lstStyle/>
          <a:p>
            <a:pPr marL="457200" lvl="1" indent="0" algn="just">
              <a:buNone/>
            </a:pPr>
            <a:endParaRPr lang="en-US" dirty="0"/>
          </a:p>
          <a:p>
            <a:pPr algn="just"/>
            <a:r>
              <a:rPr lang="en-US" b="1" u="sng" dirty="0">
                <a:solidFill>
                  <a:schemeClr val="accent2">
                    <a:lumMod val="75000"/>
                  </a:schemeClr>
                </a:solidFill>
              </a:rPr>
              <a:t>Outside the company, financial ratios can be used by:</a:t>
            </a:r>
          </a:p>
          <a:p>
            <a:pPr lvl="1" algn="just">
              <a:buFont typeface="Wingdings" pitchFamily="2" charset="2"/>
              <a:buChar char="Ø"/>
            </a:pPr>
            <a:r>
              <a:rPr lang="en-US" dirty="0"/>
              <a:t>Lenders to decide whether or not to make a loan to the company.</a:t>
            </a:r>
          </a:p>
          <a:p>
            <a:pPr lvl="1" algn="just">
              <a:buFont typeface="Wingdings" pitchFamily="2" charset="2"/>
              <a:buChar char="Ø"/>
            </a:pPr>
            <a:r>
              <a:rPr lang="en-US" dirty="0"/>
              <a:t>Credit-rating agencies to determine the firm’s creditworthiness.</a:t>
            </a:r>
          </a:p>
          <a:p>
            <a:pPr lvl="1" algn="just">
              <a:buFont typeface="Wingdings" pitchFamily="2" charset="2"/>
              <a:buChar char="Ø"/>
            </a:pPr>
            <a:r>
              <a:rPr lang="en-US" dirty="0"/>
              <a:t> Investors to decide whether or not to invest in a company.</a:t>
            </a:r>
          </a:p>
          <a:p>
            <a:pPr lvl="1" algn="just">
              <a:buFont typeface="Wingdings" pitchFamily="2" charset="2"/>
              <a:buChar char="Ø"/>
            </a:pPr>
            <a:r>
              <a:rPr lang="en-US" dirty="0"/>
              <a:t>Major suppliers to decide whether or not to grant credit terms to a company.</a:t>
            </a:r>
          </a:p>
          <a:p>
            <a:endParaRPr lang="en-US" dirty="0"/>
          </a:p>
          <a:p>
            <a:pPr lvl="1" algn="just">
              <a:buFont typeface="Wingdings" pitchFamily="2" charset="2"/>
              <a:buChar char="Ø"/>
            </a:pPr>
            <a:endParaRPr lang="en-US" dirty="0"/>
          </a:p>
          <a:p>
            <a:endParaRPr lang="en-US" dirty="0"/>
          </a:p>
          <a:p>
            <a:pPr algn="just"/>
            <a:endParaRPr lang="en-EG" dirty="0"/>
          </a:p>
        </p:txBody>
      </p:sp>
      <p:sp>
        <p:nvSpPr>
          <p:cNvPr id="4" name="Slide Number Placeholder 3">
            <a:extLst>
              <a:ext uri="{FF2B5EF4-FFF2-40B4-BE49-F238E27FC236}">
                <a16:creationId xmlns:a16="http://schemas.microsoft.com/office/drawing/2014/main" id="{44FD97FE-8582-404E-9F19-546CE0722F34}"/>
              </a:ext>
            </a:extLst>
          </p:cNvPr>
          <p:cNvSpPr>
            <a:spLocks noGrp="1"/>
          </p:cNvSpPr>
          <p:nvPr>
            <p:ph type="sldNum" sz="quarter" idx="12"/>
          </p:nvPr>
        </p:nvSpPr>
        <p:spPr/>
        <p:txBody>
          <a:bodyPr/>
          <a:lstStyle/>
          <a:p>
            <a:fld id="{AF3A9E09-1372-4915-B62F-D3AC7680CC12}" type="slidenum">
              <a:rPr lang="en-US" smtClean="0"/>
              <a:pPr/>
              <a:t>25</a:t>
            </a:fld>
            <a:endParaRPr lang="en-US" dirty="0"/>
          </a:p>
        </p:txBody>
      </p:sp>
    </p:spTree>
    <p:extLst>
      <p:ext uri="{BB962C8B-B14F-4D97-AF65-F5344CB8AC3E}">
        <p14:creationId xmlns:p14="http://schemas.microsoft.com/office/powerpoint/2010/main" val="1414939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2555631" y="1441938"/>
            <a:ext cx="7080738" cy="3974124"/>
          </a:xfrm>
        </p:spPr>
        <p:txBody>
          <a:bodyPr>
            <a:normAutofit/>
          </a:bodyPr>
          <a:lstStyle/>
          <a:p>
            <a:pPr algn="ctr"/>
            <a:r>
              <a:rPr lang="en-US" sz="5400" b="1" dirty="0">
                <a:latin typeface="Times New Roman" panose="02020603050405020304" pitchFamily="18" charset="0"/>
                <a:cs typeface="Times New Roman" panose="02020603050405020304" pitchFamily="18" charset="0"/>
              </a:rPr>
              <a:t> Measuring Key Financial Relationships</a:t>
            </a:r>
          </a:p>
        </p:txBody>
      </p:sp>
      <p:sp>
        <p:nvSpPr>
          <p:cNvPr id="2" name="Slide Number Placeholder 1">
            <a:extLst>
              <a:ext uri="{FF2B5EF4-FFF2-40B4-BE49-F238E27FC236}">
                <a16:creationId xmlns:a16="http://schemas.microsoft.com/office/drawing/2014/main" id="{4E9B5ABE-AEF2-984E-85F8-D69C36673480}"/>
              </a:ext>
            </a:extLst>
          </p:cNvPr>
          <p:cNvSpPr>
            <a:spLocks noGrp="1"/>
          </p:cNvSpPr>
          <p:nvPr>
            <p:ph type="sldNum" sz="quarter" idx="12"/>
          </p:nvPr>
        </p:nvSpPr>
        <p:spPr/>
        <p:txBody>
          <a:bodyPr/>
          <a:lstStyle/>
          <a:p>
            <a:fld id="{AF3A9E09-1372-4915-B62F-D3AC7680CC12}" type="slidenum">
              <a:rPr lang="en-US" smtClean="0"/>
              <a:pPr/>
              <a:t>26</a:t>
            </a:fld>
            <a:endParaRPr lang="en-US" dirty="0"/>
          </a:p>
        </p:txBody>
      </p:sp>
    </p:spTree>
    <p:extLst>
      <p:ext uri="{BB962C8B-B14F-4D97-AF65-F5344CB8AC3E}">
        <p14:creationId xmlns:p14="http://schemas.microsoft.com/office/powerpoint/2010/main" val="727062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55733951-25EC-904B-A27D-784C809FD787}"/>
              </a:ext>
            </a:extLst>
          </p:cNvPr>
          <p:cNvSpPr>
            <a:spLocks noGrp="1"/>
          </p:cNvSpPr>
          <p:nvPr>
            <p:ph type="title"/>
          </p:nvPr>
        </p:nvSpPr>
        <p:spPr>
          <a:xfrm>
            <a:off x="2555631" y="1441938"/>
            <a:ext cx="7080738" cy="3974124"/>
          </a:xfrm>
        </p:spPr>
        <p:txBody>
          <a:bodyPr>
            <a:normAutofit/>
          </a:bodyPr>
          <a:lstStyle/>
          <a:p>
            <a:pPr algn="ctr"/>
            <a:r>
              <a:rPr lang="en-EG" sz="5400" b="1" dirty="0">
                <a:solidFill>
                  <a:schemeClr val="bg1">
                    <a:lumMod val="95000"/>
                    <a:lumOff val="5000"/>
                  </a:schemeClr>
                </a:solidFill>
              </a:rPr>
              <a:t>1. Firm Liquidity</a:t>
            </a:r>
          </a:p>
        </p:txBody>
      </p:sp>
      <p:sp>
        <p:nvSpPr>
          <p:cNvPr id="2" name="Slide Number Placeholder 1">
            <a:extLst>
              <a:ext uri="{FF2B5EF4-FFF2-40B4-BE49-F238E27FC236}">
                <a16:creationId xmlns:a16="http://schemas.microsoft.com/office/drawing/2014/main" id="{6C01745F-9400-EF42-B76F-BFFDC688C9E5}"/>
              </a:ext>
            </a:extLst>
          </p:cNvPr>
          <p:cNvSpPr>
            <a:spLocks noGrp="1"/>
          </p:cNvSpPr>
          <p:nvPr>
            <p:ph type="sldNum" sz="quarter" idx="12"/>
          </p:nvPr>
        </p:nvSpPr>
        <p:spPr/>
        <p:txBody>
          <a:bodyPr/>
          <a:lstStyle/>
          <a:p>
            <a:fld id="{AF3A9E09-1372-4915-B62F-D3AC7680CC12}" type="slidenum">
              <a:rPr lang="en-US" smtClean="0"/>
              <a:pPr/>
              <a:t>27</a:t>
            </a:fld>
            <a:endParaRPr lang="en-US" dirty="0"/>
          </a:p>
        </p:txBody>
      </p:sp>
    </p:spTree>
    <p:extLst>
      <p:ext uri="{BB962C8B-B14F-4D97-AF65-F5344CB8AC3E}">
        <p14:creationId xmlns:p14="http://schemas.microsoft.com/office/powerpoint/2010/main" val="3458750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7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0C181E3-B828-CA43-AEA2-8E8287956E55}"/>
              </a:ext>
            </a:extLst>
          </p:cNvPr>
          <p:cNvSpPr/>
          <p:nvPr/>
        </p:nvSpPr>
        <p:spPr>
          <a:xfrm>
            <a:off x="831209" y="2404885"/>
            <a:ext cx="9357562" cy="1323439"/>
          </a:xfrm>
          <a:prstGeom prst="rect">
            <a:avLst/>
          </a:prstGeom>
        </p:spPr>
        <p:txBody>
          <a:bodyPr wrap="none">
            <a:spAutoFit/>
          </a:bodyPr>
          <a:lstStyle/>
          <a:p>
            <a:pPr algn="ctr"/>
            <a:r>
              <a:rPr lang="en-US" sz="4000" b="1" dirty="0"/>
              <a:t>Question 1</a:t>
            </a:r>
          </a:p>
          <a:p>
            <a:pPr algn="ctr"/>
            <a:r>
              <a:rPr lang="en-US" sz="4000" b="1" dirty="0"/>
              <a:t>How Liquid Is the Firm—Can It Pay Its Bills?</a:t>
            </a:r>
            <a:endParaRPr lang="en-EG" sz="4000" dirty="0"/>
          </a:p>
        </p:txBody>
      </p:sp>
    </p:spTree>
    <p:extLst>
      <p:ext uri="{BB962C8B-B14F-4D97-AF65-F5344CB8AC3E}">
        <p14:creationId xmlns:p14="http://schemas.microsoft.com/office/powerpoint/2010/main" val="23266158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Measuring Key Financial Relationships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t>The following five questions to help you map out the process of using financial ratios:</a:t>
            </a:r>
          </a:p>
          <a:p>
            <a:pPr marL="914400" lvl="1" indent="-457200" algn="just">
              <a:buFont typeface="+mj-lt"/>
              <a:buAutoNum type="arabicPeriod"/>
            </a:pPr>
            <a:r>
              <a:rPr lang="en-US" dirty="0"/>
              <a:t>How liquid is the firm?</a:t>
            </a:r>
          </a:p>
          <a:p>
            <a:pPr marL="914400" lvl="1" indent="-457200" algn="just">
              <a:buFont typeface="+mj-lt"/>
              <a:buAutoNum type="arabicPeriod"/>
            </a:pPr>
            <a:r>
              <a:rPr lang="en-US" dirty="0"/>
              <a:t>Are the firm’s managers generating adequate operating profits from the company’s assets?</a:t>
            </a:r>
          </a:p>
          <a:p>
            <a:pPr marL="914400" lvl="1" indent="-457200" algn="just">
              <a:buFont typeface="+mj-lt"/>
              <a:buAutoNum type="arabicPeriod"/>
            </a:pPr>
            <a:r>
              <a:rPr lang="en-US" dirty="0"/>
              <a:t>How is the firm financing its assets?</a:t>
            </a:r>
          </a:p>
          <a:p>
            <a:pPr marL="914400" lvl="1" indent="-457200" algn="just">
              <a:buFont typeface="+mj-lt"/>
              <a:buAutoNum type="arabicPeriod"/>
            </a:pPr>
            <a:r>
              <a:rPr lang="en-US" dirty="0"/>
              <a:t>Are the firm’s managers providing a good return on the capital provided by the shareholders?</a:t>
            </a:r>
          </a:p>
          <a:p>
            <a:pPr marL="914400" lvl="1" indent="-457200" algn="just">
              <a:buFont typeface="+mj-lt"/>
              <a:buAutoNum type="arabicPeriod"/>
            </a:pPr>
            <a:r>
              <a:rPr lang="en-US" dirty="0"/>
              <a:t>Are the firm’s managers creating shareholder value?</a:t>
            </a:r>
          </a:p>
          <a:p>
            <a:pPr algn="just"/>
            <a:endParaRPr lang="en-EG" dirty="0"/>
          </a:p>
        </p:txBody>
      </p:sp>
      <p:sp>
        <p:nvSpPr>
          <p:cNvPr id="4" name="Slide Number Placeholder 3">
            <a:extLst>
              <a:ext uri="{FF2B5EF4-FFF2-40B4-BE49-F238E27FC236}">
                <a16:creationId xmlns:a16="http://schemas.microsoft.com/office/drawing/2014/main" id="{F8DF1E06-1ACB-104F-B4D3-41B5B4C9C932}"/>
              </a:ext>
            </a:extLst>
          </p:cNvPr>
          <p:cNvSpPr>
            <a:spLocks noGrp="1"/>
          </p:cNvSpPr>
          <p:nvPr>
            <p:ph type="sldNum" sz="quarter" idx="12"/>
          </p:nvPr>
        </p:nvSpPr>
        <p:spPr/>
        <p:txBody>
          <a:bodyPr/>
          <a:lstStyle/>
          <a:p>
            <a:fld id="{AF3A9E09-1372-4915-B62F-D3AC7680CC12}" type="slidenum">
              <a:rPr lang="en-US" smtClean="0"/>
              <a:pPr/>
              <a:t>29</a:t>
            </a:fld>
            <a:endParaRPr lang="en-US" dirty="0"/>
          </a:p>
        </p:txBody>
      </p:sp>
    </p:spTree>
    <p:extLst>
      <p:ext uri="{BB962C8B-B14F-4D97-AF65-F5344CB8AC3E}">
        <p14:creationId xmlns:p14="http://schemas.microsoft.com/office/powerpoint/2010/main" val="25587543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CF293-965C-1F46-99D4-8384E70AFAD3}"/>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D145BE34-DEDC-854A-97D3-167FD6C57A6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2BAE4DC5-EA86-7145-BA40-328A51FB4F61}"/>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391" t="60223" r="24251" b="3506"/>
          <a:stretch/>
        </p:blipFill>
        <p:spPr>
          <a:xfrm>
            <a:off x="0" y="0"/>
            <a:ext cx="12192000" cy="6858000"/>
          </a:xfrm>
        </p:spPr>
      </p:pic>
      <p:sp>
        <p:nvSpPr>
          <p:cNvPr id="4" name="Slide Number Placeholder 3">
            <a:extLst>
              <a:ext uri="{FF2B5EF4-FFF2-40B4-BE49-F238E27FC236}">
                <a16:creationId xmlns:a16="http://schemas.microsoft.com/office/drawing/2014/main" id="{AAF96737-924A-C343-8016-DBC2FAF73E2C}"/>
              </a:ext>
            </a:extLst>
          </p:cNvPr>
          <p:cNvSpPr>
            <a:spLocks noGrp="1"/>
          </p:cNvSpPr>
          <p:nvPr>
            <p:ph type="sldNum" sz="quarter" idx="12"/>
          </p:nvPr>
        </p:nvSpPr>
        <p:spPr/>
        <p:txBody>
          <a:bodyPr/>
          <a:lstStyle/>
          <a:p>
            <a:fld id="{AF3A9E09-1372-4915-B62F-D3AC7680CC12}" type="slidenum">
              <a:rPr lang="en-US" smtClean="0"/>
              <a:pPr/>
              <a:t>30</a:t>
            </a:fld>
            <a:endParaRPr lang="en-US" dirty="0"/>
          </a:p>
        </p:txBody>
      </p:sp>
    </p:spTree>
    <p:extLst>
      <p:ext uri="{BB962C8B-B14F-4D97-AF65-F5344CB8AC3E}">
        <p14:creationId xmlns:p14="http://schemas.microsoft.com/office/powerpoint/2010/main" val="11328704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ED1AA9-86A1-184A-891C-949CFD9246D7}"/>
              </a:ext>
            </a:extLst>
          </p:cNvPr>
          <p:cNvSpPr>
            <a:spLocks noGrp="1"/>
          </p:cNvSpPr>
          <p:nvPr>
            <p:ph type="title"/>
          </p:nvPr>
        </p:nvSpPr>
        <p:spPr/>
        <p:txBody>
          <a:bodyPr/>
          <a:lstStyle/>
          <a:p>
            <a:endParaRPr lang="en-EG"/>
          </a:p>
        </p:txBody>
      </p:sp>
      <p:sp>
        <p:nvSpPr>
          <p:cNvPr id="3" name="Text Placeholder 2">
            <a:extLst>
              <a:ext uri="{FF2B5EF4-FFF2-40B4-BE49-F238E27FC236}">
                <a16:creationId xmlns:a16="http://schemas.microsoft.com/office/drawing/2014/main" id="{40B52F7C-DE2F-2D41-9A7F-056316059FFE}"/>
              </a:ext>
            </a:extLst>
          </p:cNvPr>
          <p:cNvSpPr>
            <a:spLocks noGrp="1"/>
          </p:cNvSpPr>
          <p:nvPr>
            <p:ph type="body" idx="1"/>
          </p:nvPr>
        </p:nvSpPr>
        <p:spPr/>
        <p:txBody>
          <a:bodyPr/>
          <a:lstStyle/>
          <a:p>
            <a:endParaRPr lang="en-EG"/>
          </a:p>
        </p:txBody>
      </p:sp>
      <p:pic>
        <p:nvPicPr>
          <p:cNvPr id="8" name="Content Placeholder 7">
            <a:extLst>
              <a:ext uri="{FF2B5EF4-FFF2-40B4-BE49-F238E27FC236}">
                <a16:creationId xmlns:a16="http://schemas.microsoft.com/office/drawing/2014/main" id="{E050EA55-54CA-B34C-A0C3-05A96A1B5655}"/>
              </a:ext>
            </a:extLst>
          </p:cNvPr>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27022" t="16512" r="37811" b="30476"/>
          <a:stretch/>
        </p:blipFill>
        <p:spPr>
          <a:xfrm>
            <a:off x="0" y="-27716"/>
            <a:ext cx="12192000" cy="6885716"/>
          </a:xfrm>
        </p:spPr>
      </p:pic>
      <p:sp>
        <p:nvSpPr>
          <p:cNvPr id="4" name="Slide Number Placeholder 3">
            <a:extLst>
              <a:ext uri="{FF2B5EF4-FFF2-40B4-BE49-F238E27FC236}">
                <a16:creationId xmlns:a16="http://schemas.microsoft.com/office/drawing/2014/main" id="{EF6DCE61-FBC8-564D-9382-DBEC90C61A92}"/>
              </a:ext>
            </a:extLst>
          </p:cNvPr>
          <p:cNvSpPr>
            <a:spLocks noGrp="1"/>
          </p:cNvSpPr>
          <p:nvPr>
            <p:ph type="sldNum" sz="quarter" idx="12"/>
          </p:nvPr>
        </p:nvSpPr>
        <p:spPr/>
        <p:txBody>
          <a:bodyPr/>
          <a:lstStyle/>
          <a:p>
            <a:fld id="{AF3A9E09-1372-4915-B62F-D3AC7680CC12}" type="slidenum">
              <a:rPr lang="en-US" smtClean="0"/>
              <a:pPr/>
              <a:t>31</a:t>
            </a:fld>
            <a:endParaRPr lang="en-US" dirty="0"/>
          </a:p>
        </p:txBody>
      </p:sp>
    </p:spTree>
    <p:extLst>
      <p:ext uri="{BB962C8B-B14F-4D97-AF65-F5344CB8AC3E}">
        <p14:creationId xmlns:p14="http://schemas.microsoft.com/office/powerpoint/2010/main" val="31305146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b="1" dirty="0"/>
              <a:t>Question 1: How Liquid Is the Firm—Can It Pay Its Bills?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A liquid asset is one that can be converted quickly and routinely into cash at the current market price. </a:t>
            </a:r>
          </a:p>
          <a:p>
            <a:pPr algn="just"/>
            <a:r>
              <a:rPr lang="en-US" dirty="0"/>
              <a:t>So, the liquidity of a business is a function of its ability to have cash available when needed to meet its financial obligations. </a:t>
            </a:r>
          </a:p>
          <a:p>
            <a:pPr algn="just"/>
            <a:r>
              <a:rPr lang="en-US" dirty="0"/>
              <a:t>Very simply, can we expect a company to be able to pay creditors on a timely basis?</a:t>
            </a:r>
          </a:p>
          <a:p>
            <a:pPr algn="just"/>
            <a:r>
              <a:rPr lang="en-US" dirty="0"/>
              <a:t>We answer this question by comparing a firm’s assets that can be converted quickly and easily into cash—namely its current assets—with the firm’s current liabilities. </a:t>
            </a:r>
          </a:p>
          <a:p>
            <a:pPr algn="just"/>
            <a:r>
              <a:rPr lang="en-US" dirty="0"/>
              <a:t>In our analysis we are interested in both </a:t>
            </a:r>
          </a:p>
          <a:p>
            <a:pPr marL="914400" lvl="1" indent="-457200" algn="just">
              <a:buFont typeface="+mj-lt"/>
              <a:buAutoNum type="arabicPeriod"/>
            </a:pPr>
            <a:r>
              <a:rPr lang="en-US" dirty="0"/>
              <a:t>the amount of current assets relative to current liabilities and </a:t>
            </a:r>
          </a:p>
          <a:p>
            <a:pPr marL="914400" lvl="1" indent="-457200" algn="just">
              <a:buFont typeface="+mj-lt"/>
              <a:buAutoNum type="arabicPeriod"/>
            </a:pPr>
            <a:r>
              <a:rPr lang="en-US" dirty="0"/>
              <a:t>the quality of the individual current assets that will be used in meeting current debt payments.</a:t>
            </a:r>
          </a:p>
          <a:p>
            <a:pPr algn="just"/>
            <a:endParaRPr lang="en-EG" dirty="0"/>
          </a:p>
        </p:txBody>
      </p:sp>
      <p:sp>
        <p:nvSpPr>
          <p:cNvPr id="4" name="Slide Number Placeholder 3">
            <a:extLst>
              <a:ext uri="{FF2B5EF4-FFF2-40B4-BE49-F238E27FC236}">
                <a16:creationId xmlns:a16="http://schemas.microsoft.com/office/drawing/2014/main" id="{8B2BB197-6024-9C4C-9A51-D3444245BB3F}"/>
              </a:ext>
            </a:extLst>
          </p:cNvPr>
          <p:cNvSpPr>
            <a:spLocks noGrp="1"/>
          </p:cNvSpPr>
          <p:nvPr>
            <p:ph type="sldNum" sz="quarter" idx="12"/>
          </p:nvPr>
        </p:nvSpPr>
        <p:spPr/>
        <p:txBody>
          <a:bodyPr/>
          <a:lstStyle/>
          <a:p>
            <a:fld id="{AF3A9E09-1372-4915-B62F-D3AC7680CC12}" type="slidenum">
              <a:rPr lang="en-US" smtClean="0"/>
              <a:pPr/>
              <a:t>32</a:t>
            </a:fld>
            <a:endParaRPr lang="en-US" dirty="0"/>
          </a:p>
        </p:txBody>
      </p:sp>
    </p:spTree>
    <p:extLst>
      <p:ext uri="{BB962C8B-B14F-4D97-AF65-F5344CB8AC3E}">
        <p14:creationId xmlns:p14="http://schemas.microsoft.com/office/powerpoint/2010/main" val="7619929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When it comes to examining the relative size of current assets to current liabilities, the most commonly used measure of a firm’s short-term solvency is the current ratio.</a:t>
            </a:r>
          </a:p>
          <a:p>
            <a:pPr algn="just"/>
            <a:r>
              <a:rPr lang="en-US" b="1" dirty="0"/>
              <a:t>Current ratio </a:t>
            </a:r>
            <a:r>
              <a:rPr lang="en-US" dirty="0"/>
              <a:t>the firm’s current assets divided by its current liabilities. This ratio indicates a company’s degree of liquidity by comparing its current assets to its current liabilities.</a:t>
            </a:r>
          </a:p>
          <a:p>
            <a:pPr algn="just"/>
            <a:endParaRPr lang="en-US" dirty="0"/>
          </a:p>
          <a:p>
            <a:pPr marL="0" indent="0" algn="ctr">
              <a:buNone/>
            </a:pPr>
            <a:r>
              <a:rPr lang="en-US" b="1" dirty="0"/>
              <a:t>Current ratio = current assets / current liabilities</a:t>
            </a:r>
          </a:p>
          <a:p>
            <a:pPr algn="just"/>
            <a:r>
              <a:rPr lang="en-US" b="1" dirty="0">
                <a:solidFill>
                  <a:schemeClr val="accent2">
                    <a:lumMod val="75000"/>
                  </a:schemeClr>
                </a:solidFill>
              </a:rPr>
              <a:t>For Home Depot:</a:t>
            </a:r>
          </a:p>
          <a:p>
            <a:pPr marL="0" indent="0" algn="just">
              <a:buNone/>
            </a:pPr>
            <a:r>
              <a:rPr lang="en-US" dirty="0"/>
              <a:t>	Current ratio = </a:t>
            </a:r>
          </a:p>
          <a:p>
            <a:pPr marL="0" indent="0" algn="just">
              <a:buNone/>
            </a:pPr>
            <a:r>
              <a:rPr lang="en-US" dirty="0"/>
              <a:t>	current assets / current liabilities =</a:t>
            </a:r>
          </a:p>
          <a:p>
            <a:pPr marL="0" indent="0" algn="just">
              <a:buNone/>
            </a:pPr>
            <a:r>
              <a:rPr lang="en-US" dirty="0"/>
              <a:t>	$13,479M / $10,122M = 1.33</a:t>
            </a:r>
          </a:p>
          <a:p>
            <a:pPr algn="just"/>
            <a:endParaRPr lang="en-EG" dirty="0"/>
          </a:p>
        </p:txBody>
      </p:sp>
      <p:sp>
        <p:nvSpPr>
          <p:cNvPr id="4" name="Slide Number Placeholder 3">
            <a:extLst>
              <a:ext uri="{FF2B5EF4-FFF2-40B4-BE49-F238E27FC236}">
                <a16:creationId xmlns:a16="http://schemas.microsoft.com/office/drawing/2014/main" id="{71B94E1A-7E1D-1146-904A-095BD18A5D35}"/>
              </a:ext>
            </a:extLst>
          </p:cNvPr>
          <p:cNvSpPr>
            <a:spLocks noGrp="1"/>
          </p:cNvSpPr>
          <p:nvPr>
            <p:ph type="sldNum" sz="quarter" idx="12"/>
          </p:nvPr>
        </p:nvSpPr>
        <p:spPr/>
        <p:txBody>
          <a:bodyPr/>
          <a:lstStyle/>
          <a:p>
            <a:fld id="{AF3A9E09-1372-4915-B62F-D3AC7680CC12}" type="slidenum">
              <a:rPr lang="en-US" smtClean="0"/>
              <a:pPr/>
              <a:t>33</a:t>
            </a:fld>
            <a:endParaRPr lang="en-US" dirty="0"/>
          </a:p>
        </p:txBody>
      </p:sp>
    </p:spTree>
    <p:extLst>
      <p:ext uri="{BB962C8B-B14F-4D97-AF65-F5344CB8AC3E}">
        <p14:creationId xmlns:p14="http://schemas.microsoft.com/office/powerpoint/2010/main" val="30117396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1. Current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current ratio = 1.40  ( Main Competitor)</a:t>
            </a:r>
          </a:p>
          <a:p>
            <a:pPr algn="just"/>
            <a:r>
              <a:rPr lang="en-US" dirty="0"/>
              <a:t>Based on the current ratio, Home Depot is less liquid than Lowe’s. The company has $1.33 in current assets for every $1 in current liabilities, while Lowe’s has $1.40.</a:t>
            </a:r>
          </a:p>
          <a:p>
            <a:pPr algn="just"/>
            <a:r>
              <a:rPr lang="en-US" dirty="0"/>
              <a:t>When we use the current ratio, we assume that the firm’s accounts receivable will be collected and turned into cash on a timely basis and that its inventories can be sold without any extended delay.</a:t>
            </a:r>
          </a:p>
          <a:p>
            <a:pPr algn="just"/>
            <a:endParaRPr lang="en-EG" dirty="0"/>
          </a:p>
        </p:txBody>
      </p:sp>
      <p:sp>
        <p:nvSpPr>
          <p:cNvPr id="4" name="Slide Number Placeholder 3">
            <a:extLst>
              <a:ext uri="{FF2B5EF4-FFF2-40B4-BE49-F238E27FC236}">
                <a16:creationId xmlns:a16="http://schemas.microsoft.com/office/drawing/2014/main" id="{3772C126-683E-3D42-BFE8-15D009A912B5}"/>
              </a:ext>
            </a:extLst>
          </p:cNvPr>
          <p:cNvSpPr>
            <a:spLocks noGrp="1"/>
          </p:cNvSpPr>
          <p:nvPr>
            <p:ph type="sldNum" sz="quarter" idx="12"/>
          </p:nvPr>
        </p:nvSpPr>
        <p:spPr/>
        <p:txBody>
          <a:bodyPr/>
          <a:lstStyle/>
          <a:p>
            <a:fld id="{AF3A9E09-1372-4915-B62F-D3AC7680CC12}" type="slidenum">
              <a:rPr lang="en-US" smtClean="0"/>
              <a:pPr/>
              <a:t>34</a:t>
            </a:fld>
            <a:endParaRPr lang="en-US" dirty="0"/>
          </a:p>
        </p:txBody>
      </p:sp>
    </p:spTree>
    <p:extLst>
      <p:ext uri="{BB962C8B-B14F-4D97-AF65-F5344CB8AC3E}">
        <p14:creationId xmlns:p14="http://schemas.microsoft.com/office/powerpoint/2010/main" val="306418374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516516"/>
            <a:ext cx="10881867" cy="5034185"/>
          </a:xfrm>
        </p:spPr>
        <p:txBody>
          <a:bodyPr>
            <a:normAutofit fontScale="55000" lnSpcReduction="20000"/>
          </a:bodyPr>
          <a:lstStyle/>
          <a:p>
            <a:pPr algn="just"/>
            <a:r>
              <a:rPr lang="en-US" sz="4400" dirty="0"/>
              <a:t>Given that a company’s inventory by its very nature is less liquid than its accounts receivable—it must first be sold before any cash can be collected—a more stringent measure of liquidity would exclude the inventories and include only the firm’s cash and accounts receivable in the numerator. This revised ratio is called the acid-test (or quick) ratio. </a:t>
            </a:r>
          </a:p>
          <a:p>
            <a:pPr algn="just"/>
            <a:r>
              <a:rPr lang="en-US" sz="4400" b="1" dirty="0">
                <a:solidFill>
                  <a:schemeClr val="accent2">
                    <a:lumMod val="75000"/>
                  </a:schemeClr>
                </a:solidFill>
              </a:rPr>
              <a:t>Acid-test (quick) ratio </a:t>
            </a:r>
            <a:r>
              <a:rPr lang="en-US" sz="4400" dirty="0"/>
              <a:t>the sum of a firm’s cash and accounts receivable divided by its current liabilities. This ratio is a more stringent measure of liquidity than the current ratio because it excludes inventories and other current assets (those that are least liquid) from the numerator.</a:t>
            </a:r>
          </a:p>
          <a:p>
            <a:pPr algn="just"/>
            <a:endParaRPr lang="en-US" sz="2200" dirty="0"/>
          </a:p>
          <a:p>
            <a:pPr algn="just"/>
            <a:r>
              <a:rPr lang="en-US" sz="4400" dirty="0"/>
              <a:t>It is calculated as follows:</a:t>
            </a:r>
          </a:p>
          <a:p>
            <a:pPr marL="0" indent="0" algn="just">
              <a:buNone/>
            </a:pPr>
            <a:r>
              <a:rPr lang="en-US" sz="4400" b="1" dirty="0"/>
              <a:t>Acid-test ratio = (cash + accounts receivable)/ current liabilities</a:t>
            </a:r>
          </a:p>
          <a:p>
            <a:pPr algn="just"/>
            <a:r>
              <a:rPr lang="en-US" sz="4400" b="1" dirty="0"/>
              <a:t>For Home Depot:</a:t>
            </a:r>
          </a:p>
          <a:p>
            <a:pPr marL="0" indent="0" algn="just">
              <a:buNone/>
            </a:pPr>
            <a:r>
              <a:rPr lang="en-US" sz="4400" dirty="0"/>
              <a:t>Acid-test ratio =</a:t>
            </a:r>
          </a:p>
          <a:p>
            <a:pPr marL="457200" lvl="1" indent="0" algn="just">
              <a:buNone/>
            </a:pPr>
            <a:r>
              <a:rPr lang="en-US" sz="3300" dirty="0"/>
              <a:t>(cash + accounts receivable) /current liabilities =</a:t>
            </a:r>
          </a:p>
          <a:p>
            <a:pPr marL="457200" lvl="1" indent="0" algn="just">
              <a:buNone/>
            </a:pPr>
            <a:r>
              <a:rPr lang="en-US" sz="3300" dirty="0"/>
              <a:t>($545M + $1,085M) /$10,122M = 0.16</a:t>
            </a:r>
          </a:p>
          <a:p>
            <a:pPr algn="just"/>
            <a:endParaRPr lang="en-EG" dirty="0"/>
          </a:p>
        </p:txBody>
      </p:sp>
      <p:sp>
        <p:nvSpPr>
          <p:cNvPr id="4" name="Slide Number Placeholder 3">
            <a:extLst>
              <a:ext uri="{FF2B5EF4-FFF2-40B4-BE49-F238E27FC236}">
                <a16:creationId xmlns:a16="http://schemas.microsoft.com/office/drawing/2014/main" id="{DCCA5FED-6C52-CB4A-BE4D-9099E05F1CAC}"/>
              </a:ext>
            </a:extLst>
          </p:cNvPr>
          <p:cNvSpPr>
            <a:spLocks noGrp="1"/>
          </p:cNvSpPr>
          <p:nvPr>
            <p:ph type="sldNum" sz="quarter" idx="12"/>
          </p:nvPr>
        </p:nvSpPr>
        <p:spPr/>
        <p:txBody>
          <a:bodyPr/>
          <a:lstStyle/>
          <a:p>
            <a:fld id="{AF3A9E09-1372-4915-B62F-D3AC7680CC12}" type="slidenum">
              <a:rPr lang="en-US" smtClean="0"/>
              <a:pPr/>
              <a:t>35</a:t>
            </a:fld>
            <a:endParaRPr lang="en-US" dirty="0"/>
          </a:p>
        </p:txBody>
      </p:sp>
    </p:spTree>
    <p:extLst>
      <p:ext uri="{BB962C8B-B14F-4D97-AF65-F5344CB8AC3E}">
        <p14:creationId xmlns:p14="http://schemas.microsoft.com/office/powerpoint/2010/main" val="7299716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b="1" dirty="0">
                <a:solidFill>
                  <a:schemeClr val="accent2">
                    <a:lumMod val="75000"/>
                  </a:schemeClr>
                </a:solidFill>
              </a:rPr>
              <a:t>Lowe’s acid-test ratio 0.12</a:t>
            </a:r>
          </a:p>
          <a:p>
            <a:pPr algn="just"/>
            <a:r>
              <a:rPr lang="en-US" dirty="0"/>
              <a:t>Based on the acid-test ratio, Home Depot appears to be more liquid than Lowe’s. It has $0.16 in cash and accounts receivable per $1 in current debt, compared to $0.12 for Lowe’s.</a:t>
            </a:r>
          </a:p>
          <a:p>
            <a:pPr algn="just"/>
            <a:r>
              <a:rPr lang="en-US" b="1" i="1" u="sng" dirty="0"/>
              <a:t>So what should we conclude? </a:t>
            </a:r>
            <a:r>
              <a:rPr lang="en-US" dirty="0"/>
              <a:t>The current ratio suggests that Lowe’s is more liquid, while the acid-test ratio tells us that Home Depot is. The difference must come from the amount of inventories each firm has relative to their current liabilities; that is, the higher current ratio for Lowe’s indicates that it has relatively more inventory than Home Depot.</a:t>
            </a:r>
          </a:p>
          <a:p>
            <a:pPr algn="just"/>
            <a:r>
              <a:rPr lang="en-US" dirty="0"/>
              <a:t>Thus, we will want to know more about the quality of Lowe’s inventories compared to Home Depot’s. That answer will come shortly.</a:t>
            </a:r>
          </a:p>
          <a:p>
            <a:pPr algn="just"/>
            <a:endParaRPr lang="en-EG" dirty="0"/>
          </a:p>
        </p:txBody>
      </p:sp>
      <p:sp>
        <p:nvSpPr>
          <p:cNvPr id="4" name="Slide Number Placeholder 3">
            <a:extLst>
              <a:ext uri="{FF2B5EF4-FFF2-40B4-BE49-F238E27FC236}">
                <a16:creationId xmlns:a16="http://schemas.microsoft.com/office/drawing/2014/main" id="{7AD40BBF-5013-EF45-8892-56E79621DB53}"/>
              </a:ext>
            </a:extLst>
          </p:cNvPr>
          <p:cNvSpPr>
            <a:spLocks noGrp="1"/>
          </p:cNvSpPr>
          <p:nvPr>
            <p:ph type="sldNum" sz="quarter" idx="12"/>
          </p:nvPr>
        </p:nvSpPr>
        <p:spPr/>
        <p:txBody>
          <a:bodyPr/>
          <a:lstStyle/>
          <a:p>
            <a:fld id="{AF3A9E09-1372-4915-B62F-D3AC7680CC12}" type="slidenum">
              <a:rPr lang="en-US" smtClean="0"/>
              <a:pPr/>
              <a:t>36</a:t>
            </a:fld>
            <a:endParaRPr lang="en-US" dirty="0"/>
          </a:p>
        </p:txBody>
      </p:sp>
    </p:spTree>
    <p:extLst>
      <p:ext uri="{BB962C8B-B14F-4D97-AF65-F5344CB8AC3E}">
        <p14:creationId xmlns:p14="http://schemas.microsoft.com/office/powerpoint/2010/main" val="2864591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2. Quick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dirty="0"/>
              <a:t>We now want to evaluate the quality of a firm’s accounts receivable and inventories in terms of the firm’s ability to convert these assets into cash on a timely basis. </a:t>
            </a:r>
          </a:p>
          <a:p>
            <a:pPr algn="just"/>
            <a:r>
              <a:rPr lang="en-US" dirty="0"/>
              <a:t>A firm might have a higher current ratio, as Lowe’s does relative to Home Depot, but have more uncollectible receivables and/or be carrying a lot of obsolete inventory. </a:t>
            </a:r>
          </a:p>
          <a:p>
            <a:pPr algn="just"/>
            <a:r>
              <a:rPr lang="en-US" dirty="0"/>
              <a:t>So knowing the quality of these assets is necessary if we are to have a complete understanding of a firm’s liquidity.</a:t>
            </a:r>
          </a:p>
          <a:p>
            <a:pPr algn="just"/>
            <a:endParaRPr lang="en-EG" dirty="0"/>
          </a:p>
        </p:txBody>
      </p:sp>
      <p:sp>
        <p:nvSpPr>
          <p:cNvPr id="4" name="Slide Number Placeholder 3">
            <a:extLst>
              <a:ext uri="{FF2B5EF4-FFF2-40B4-BE49-F238E27FC236}">
                <a16:creationId xmlns:a16="http://schemas.microsoft.com/office/drawing/2014/main" id="{636DE256-A42D-F44B-BD58-EF918B87D0A4}"/>
              </a:ext>
            </a:extLst>
          </p:cNvPr>
          <p:cNvSpPr>
            <a:spLocks noGrp="1"/>
          </p:cNvSpPr>
          <p:nvPr>
            <p:ph type="sldNum" sz="quarter" idx="12"/>
          </p:nvPr>
        </p:nvSpPr>
        <p:spPr/>
        <p:txBody>
          <a:bodyPr/>
          <a:lstStyle/>
          <a:p>
            <a:fld id="{AF3A9E09-1372-4915-B62F-D3AC7680CC12}" type="slidenum">
              <a:rPr lang="en-US" smtClean="0"/>
              <a:pPr/>
              <a:t>37</a:t>
            </a:fld>
            <a:endParaRPr lang="en-US" dirty="0"/>
          </a:p>
        </p:txBody>
      </p:sp>
    </p:spTree>
    <p:extLst>
      <p:ext uri="{BB962C8B-B14F-4D97-AF65-F5344CB8AC3E}">
        <p14:creationId xmlns:p14="http://schemas.microsoft.com/office/powerpoint/2010/main" val="357654116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Converting Accounts Receivable to Cash The conversion of accounts receivable into cash can be measured by computing how long it takes to collect the firm’s receivables on average.</a:t>
            </a:r>
          </a:p>
          <a:p>
            <a:pPr algn="just"/>
            <a:r>
              <a:rPr lang="en-US" dirty="0"/>
              <a:t>We can answer this question by computing a firm’s days in receivables (or average collection period) as follows: </a:t>
            </a:r>
          </a:p>
          <a:p>
            <a:pPr marL="0" indent="0" algn="just">
              <a:buNone/>
            </a:pPr>
            <a:r>
              <a:rPr lang="en-US" b="1" dirty="0"/>
              <a:t>Days in receivables = accounts receivable / daily credit sales </a:t>
            </a:r>
          </a:p>
          <a:p>
            <a:pPr marL="0" indent="0" algn="just">
              <a:buNone/>
            </a:pPr>
            <a:r>
              <a:rPr lang="en-US" b="1" dirty="0"/>
              <a:t>                                   = accounts receivable / (annual credit sales/365)</a:t>
            </a:r>
          </a:p>
          <a:p>
            <a:pPr algn="just"/>
            <a:r>
              <a:rPr lang="en-US" b="1" dirty="0">
                <a:solidFill>
                  <a:schemeClr val="accent2">
                    <a:lumMod val="75000"/>
                  </a:schemeClr>
                </a:solidFill>
              </a:rPr>
              <a:t>Days in receivables (average collection period) </a:t>
            </a:r>
            <a:r>
              <a:rPr lang="en-US" dirty="0"/>
              <a:t>a firm’s accounts receivable divided by the company’s average daily credit sales. This ratio expresses how many days on average it takes to collect receivables.</a:t>
            </a:r>
          </a:p>
          <a:p>
            <a:pPr algn="just"/>
            <a:endParaRPr lang="en-EG" dirty="0"/>
          </a:p>
        </p:txBody>
      </p:sp>
      <p:sp>
        <p:nvSpPr>
          <p:cNvPr id="4" name="Slide Number Placeholder 3">
            <a:extLst>
              <a:ext uri="{FF2B5EF4-FFF2-40B4-BE49-F238E27FC236}">
                <a16:creationId xmlns:a16="http://schemas.microsoft.com/office/drawing/2014/main" id="{F0011785-CE40-9346-B9F3-C673884CB95F}"/>
              </a:ext>
            </a:extLst>
          </p:cNvPr>
          <p:cNvSpPr>
            <a:spLocks noGrp="1"/>
          </p:cNvSpPr>
          <p:nvPr>
            <p:ph type="sldNum" sz="quarter" idx="12"/>
          </p:nvPr>
        </p:nvSpPr>
        <p:spPr/>
        <p:txBody>
          <a:bodyPr/>
          <a:lstStyle/>
          <a:p>
            <a:fld id="{AF3A9E09-1372-4915-B62F-D3AC7680CC12}" type="slidenum">
              <a:rPr lang="en-US" smtClean="0"/>
              <a:pPr/>
              <a:t>38</a:t>
            </a:fld>
            <a:endParaRPr lang="en-US" dirty="0"/>
          </a:p>
        </p:txBody>
      </p:sp>
    </p:spTree>
    <p:extLst>
      <p:ext uri="{BB962C8B-B14F-4D97-AF65-F5344CB8AC3E}">
        <p14:creationId xmlns:p14="http://schemas.microsoft.com/office/powerpoint/2010/main" val="13870447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Note that in this equation, we are including only sales where the customer purchases on credit, omitting cash sales. As you would expect, businesses like Home Depot have mostly cash sales. </a:t>
            </a:r>
          </a:p>
          <a:p>
            <a:pPr algn="just"/>
            <a:r>
              <a:rPr lang="en-US" dirty="0"/>
              <a:t>Specifically, we estimate that only 30 percent of their sales are on credit, so credit sales amounted to about $20.399 billion ($20.399 billion = $67.997 billion total sales * 30% credit sales). </a:t>
            </a:r>
          </a:p>
          <a:p>
            <a:pPr algn="just"/>
            <a:r>
              <a:rPr lang="en-US" dirty="0"/>
              <a:t>Thus, Home Depot’s days in receivables is 19.41 days, computed as follows:</a:t>
            </a:r>
          </a:p>
          <a:p>
            <a:pPr marL="0" indent="0" algn="just">
              <a:buNone/>
            </a:pPr>
            <a:r>
              <a:rPr lang="en-US" b="1" dirty="0"/>
              <a:t>Days in receivables = accounts receivable / (annual credit sales/365) =</a:t>
            </a:r>
          </a:p>
          <a:p>
            <a:pPr marL="0" indent="0" algn="just">
              <a:buNone/>
            </a:pPr>
            <a:r>
              <a:rPr lang="en-US" b="1" dirty="0"/>
              <a:t>$1,085M / ($20,399M /365) = $1,085M / $55.89M = 19.41 days</a:t>
            </a:r>
          </a:p>
          <a:p>
            <a:pPr algn="just"/>
            <a:endParaRPr lang="en-EG" dirty="0"/>
          </a:p>
        </p:txBody>
      </p:sp>
      <p:sp>
        <p:nvSpPr>
          <p:cNvPr id="4" name="Slide Number Placeholder 3">
            <a:extLst>
              <a:ext uri="{FF2B5EF4-FFF2-40B4-BE49-F238E27FC236}">
                <a16:creationId xmlns:a16="http://schemas.microsoft.com/office/drawing/2014/main" id="{9095622E-2D7E-B042-88DF-BE7E7B5FF732}"/>
              </a:ext>
            </a:extLst>
          </p:cNvPr>
          <p:cNvSpPr>
            <a:spLocks noGrp="1"/>
          </p:cNvSpPr>
          <p:nvPr>
            <p:ph type="sldNum" sz="quarter" idx="12"/>
          </p:nvPr>
        </p:nvSpPr>
        <p:spPr/>
        <p:txBody>
          <a:bodyPr/>
          <a:lstStyle/>
          <a:p>
            <a:fld id="{AF3A9E09-1372-4915-B62F-D3AC7680CC12}" type="slidenum">
              <a:rPr lang="en-US" smtClean="0"/>
              <a:pPr/>
              <a:t>39</a:t>
            </a:fld>
            <a:endParaRPr lang="en-US" dirty="0"/>
          </a:p>
        </p:txBody>
      </p:sp>
    </p:spTree>
    <p:extLst>
      <p:ext uri="{BB962C8B-B14F-4D97-AF65-F5344CB8AC3E}">
        <p14:creationId xmlns:p14="http://schemas.microsoft.com/office/powerpoint/2010/main" val="22937711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3. Days in receivables</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receivables 16 days</a:t>
            </a:r>
          </a:p>
          <a:p>
            <a:pPr algn="just"/>
            <a:r>
              <a:rPr lang="en-US" dirty="0"/>
              <a:t>So on average Home Depot collected its accounts receivable in about 19.4 days compared to 16 days for Lowe’s. </a:t>
            </a:r>
          </a:p>
          <a:p>
            <a:pPr algn="just"/>
            <a:r>
              <a:rPr lang="en-US" dirty="0"/>
              <a:t>Thus, Home Depot is slower at collecting its receivables than Lowe’s, suggesting that its receivables are less liquid than Lowe’s.</a:t>
            </a:r>
          </a:p>
          <a:p>
            <a:pPr algn="just"/>
            <a:endParaRPr lang="en-EG" dirty="0"/>
          </a:p>
        </p:txBody>
      </p:sp>
      <p:sp>
        <p:nvSpPr>
          <p:cNvPr id="4" name="Slide Number Placeholder 3">
            <a:extLst>
              <a:ext uri="{FF2B5EF4-FFF2-40B4-BE49-F238E27FC236}">
                <a16:creationId xmlns:a16="http://schemas.microsoft.com/office/drawing/2014/main" id="{59655A17-D279-7E4C-8806-EACA3135E731}"/>
              </a:ext>
            </a:extLst>
          </p:cNvPr>
          <p:cNvSpPr>
            <a:spLocks noGrp="1"/>
          </p:cNvSpPr>
          <p:nvPr>
            <p:ph type="sldNum" sz="quarter" idx="12"/>
          </p:nvPr>
        </p:nvSpPr>
        <p:spPr/>
        <p:txBody>
          <a:bodyPr/>
          <a:lstStyle/>
          <a:p>
            <a:fld id="{AF3A9E09-1372-4915-B62F-D3AC7680CC12}" type="slidenum">
              <a:rPr lang="en-US" smtClean="0"/>
              <a:pPr/>
              <a:t>40</a:t>
            </a:fld>
            <a:endParaRPr lang="en-US" dirty="0"/>
          </a:p>
        </p:txBody>
      </p:sp>
    </p:spTree>
    <p:extLst>
      <p:ext uri="{BB962C8B-B14F-4D97-AF65-F5344CB8AC3E}">
        <p14:creationId xmlns:p14="http://schemas.microsoft.com/office/powerpoint/2010/main" val="15924336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77500" lnSpcReduction="20000"/>
          </a:bodyPr>
          <a:lstStyle/>
          <a:p>
            <a:pPr algn="just"/>
            <a:r>
              <a:rPr lang="en-US" dirty="0"/>
              <a:t>We could have reached the same conclusion by measuring how many times accounts receivable are “rolled over” during a year, using the accounts receivable turnover ratio.</a:t>
            </a:r>
          </a:p>
          <a:p>
            <a:pPr algn="just"/>
            <a:r>
              <a:rPr lang="en-US" dirty="0"/>
              <a:t>If Home Depot collects its accounts receivable every 19.41 days, then it is collecting 18.8 times per year (18.8 times = 365 days/ 19.41 days). The accounts receivable turnover can also be calculated as follows:</a:t>
            </a:r>
          </a:p>
          <a:p>
            <a:pPr marL="0" indent="0" algn="just">
              <a:buNone/>
            </a:pPr>
            <a:r>
              <a:rPr lang="en-US" b="1" dirty="0"/>
              <a:t>Accounts receivable turnover = annual credit sales /accounts receivable</a:t>
            </a:r>
          </a:p>
          <a:p>
            <a:pPr algn="just"/>
            <a:r>
              <a:rPr lang="en-US" b="1" dirty="0">
                <a:solidFill>
                  <a:schemeClr val="accent2">
                    <a:lumMod val="75000"/>
                  </a:schemeClr>
                </a:solidFill>
              </a:rPr>
              <a:t>Accounts receivable turnover ratio </a:t>
            </a:r>
            <a:r>
              <a:rPr lang="en-US" dirty="0"/>
              <a:t>a firm’s credit sales divided by its accounts receivable. This ratio expresses how often accounts receivable are “rolled over” during a year.</a:t>
            </a:r>
          </a:p>
          <a:p>
            <a:pPr algn="just"/>
            <a:endParaRPr lang="en-US" dirty="0"/>
          </a:p>
          <a:p>
            <a:pPr algn="just"/>
            <a:r>
              <a:rPr lang="en-US" b="1" u="sng" dirty="0"/>
              <a:t>For Home Depot:</a:t>
            </a:r>
          </a:p>
          <a:p>
            <a:pPr marL="0" indent="0" algn="just">
              <a:buNone/>
            </a:pPr>
            <a:r>
              <a:rPr lang="en-US" dirty="0"/>
              <a:t>Accounts receivable turnover = annual credit sales / accounts receivable </a:t>
            </a:r>
          </a:p>
          <a:p>
            <a:pPr marL="0" indent="0" algn="just">
              <a:buNone/>
            </a:pPr>
            <a:r>
              <a:rPr lang="en-US" dirty="0"/>
              <a:t>			           = $20,399M / $1,085M = 18.80 times</a:t>
            </a:r>
          </a:p>
          <a:p>
            <a:pPr algn="just"/>
            <a:endParaRPr lang="en-EG" dirty="0"/>
          </a:p>
        </p:txBody>
      </p:sp>
      <p:sp>
        <p:nvSpPr>
          <p:cNvPr id="4" name="Slide Number Placeholder 3">
            <a:extLst>
              <a:ext uri="{FF2B5EF4-FFF2-40B4-BE49-F238E27FC236}">
                <a16:creationId xmlns:a16="http://schemas.microsoft.com/office/drawing/2014/main" id="{5A6A39A5-2A32-3B49-A0E4-E3BC1249E790}"/>
              </a:ext>
            </a:extLst>
          </p:cNvPr>
          <p:cNvSpPr>
            <a:spLocks noGrp="1"/>
          </p:cNvSpPr>
          <p:nvPr>
            <p:ph type="sldNum" sz="quarter" idx="12"/>
          </p:nvPr>
        </p:nvSpPr>
        <p:spPr/>
        <p:txBody>
          <a:bodyPr/>
          <a:lstStyle/>
          <a:p>
            <a:fld id="{AF3A9E09-1372-4915-B62F-D3AC7680CC12}" type="slidenum">
              <a:rPr lang="en-US" smtClean="0"/>
              <a:pPr/>
              <a:t>41</a:t>
            </a:fld>
            <a:endParaRPr lang="en-US" dirty="0"/>
          </a:p>
        </p:txBody>
      </p:sp>
    </p:spTree>
    <p:extLst>
      <p:ext uri="{BB962C8B-B14F-4D97-AF65-F5344CB8AC3E}">
        <p14:creationId xmlns:p14="http://schemas.microsoft.com/office/powerpoint/2010/main" val="17616600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US" sz="4000" b="1" dirty="0"/>
              <a:t>4. Accounts receivable turnover ratio</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accounts receivable turnover 22.81 times</a:t>
            </a:r>
          </a:p>
          <a:p>
            <a:pPr algn="just"/>
            <a:r>
              <a:rPr lang="en-US" dirty="0"/>
              <a:t>Whether we use the days in receivables or the accounts receivable turnover ratio, the conclusion is the same. </a:t>
            </a:r>
          </a:p>
          <a:p>
            <a:pPr algn="just"/>
            <a:r>
              <a:rPr lang="en-US" dirty="0"/>
              <a:t>Home Depot collects its accounts receivable more slowly than Lowe’s. </a:t>
            </a:r>
          </a:p>
          <a:p>
            <a:pPr algn="just"/>
            <a:r>
              <a:rPr lang="en-US" dirty="0"/>
              <a:t>In other words, Home Depot’s accounts receivable are of lesser quality. (Think about this: If Home Depot’s days in receivables were as low as Lowe’s, it would have less accounts receivable and its current ratio would be lower.</a:t>
            </a:r>
          </a:p>
          <a:p>
            <a:pPr algn="just"/>
            <a:endParaRPr lang="en-EG" dirty="0"/>
          </a:p>
        </p:txBody>
      </p:sp>
      <p:sp>
        <p:nvSpPr>
          <p:cNvPr id="4" name="Slide Number Placeholder 3">
            <a:extLst>
              <a:ext uri="{FF2B5EF4-FFF2-40B4-BE49-F238E27FC236}">
                <a16:creationId xmlns:a16="http://schemas.microsoft.com/office/drawing/2014/main" id="{A8EFFE7C-2891-B34F-A26E-A59FD4454A32}"/>
              </a:ext>
            </a:extLst>
          </p:cNvPr>
          <p:cNvSpPr>
            <a:spLocks noGrp="1"/>
          </p:cNvSpPr>
          <p:nvPr>
            <p:ph type="sldNum" sz="quarter" idx="12"/>
          </p:nvPr>
        </p:nvSpPr>
        <p:spPr/>
        <p:txBody>
          <a:bodyPr/>
          <a:lstStyle/>
          <a:p>
            <a:fld id="{AF3A9E09-1372-4915-B62F-D3AC7680CC12}" type="slidenum">
              <a:rPr lang="en-US" smtClean="0"/>
              <a:pPr/>
              <a:t>42</a:t>
            </a:fld>
            <a:endParaRPr lang="en-US" dirty="0"/>
          </a:p>
        </p:txBody>
      </p:sp>
    </p:spTree>
    <p:extLst>
      <p:ext uri="{BB962C8B-B14F-4D97-AF65-F5344CB8AC3E}">
        <p14:creationId xmlns:p14="http://schemas.microsoft.com/office/powerpoint/2010/main" val="1643960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85000" lnSpcReduction="20000"/>
          </a:bodyPr>
          <a:lstStyle/>
          <a:p>
            <a:pPr algn="just"/>
            <a:r>
              <a:rPr lang="en-US" dirty="0"/>
              <a:t>Converting Inventories to Cash We now want to know the quality of Home Depot’s inventory, as indicated by how long the inventory is held before being sold. </a:t>
            </a:r>
          </a:p>
          <a:p>
            <a:pPr algn="just"/>
            <a:r>
              <a:rPr lang="en-US" dirty="0"/>
              <a:t>This is called days in inventory, which is computed as follows:</a:t>
            </a:r>
          </a:p>
          <a:p>
            <a:pPr marL="0" indent="0" algn="just">
              <a:buNone/>
            </a:pPr>
            <a:r>
              <a:rPr lang="en-US" b="1" dirty="0"/>
              <a:t>Days in inventory = inventory / daily cost of goods sold = / inventory / (annual cost of goods sold / 365)</a:t>
            </a:r>
          </a:p>
          <a:p>
            <a:pPr algn="just"/>
            <a:r>
              <a:rPr lang="en-US" b="1" dirty="0"/>
              <a:t>Days in inventory inventory </a:t>
            </a:r>
            <a:r>
              <a:rPr lang="en-US" dirty="0"/>
              <a:t>measures the number of days a firm’s inventories are held on average before being sold; it also indicates the quality of the inventory.</a:t>
            </a:r>
          </a:p>
          <a:p>
            <a:pPr algn="just"/>
            <a:endParaRPr lang="en-US" dirty="0"/>
          </a:p>
          <a:p>
            <a:pPr algn="just"/>
            <a:r>
              <a:rPr lang="en-US" b="1" dirty="0"/>
              <a:t>For Home Depot: </a:t>
            </a:r>
          </a:p>
          <a:p>
            <a:pPr marL="0" indent="0" algn="just">
              <a:buNone/>
            </a:pPr>
            <a:r>
              <a:rPr lang="en-US" dirty="0"/>
              <a:t>Days in inventory = inventory / (annual cost of goods sold/365)</a:t>
            </a:r>
          </a:p>
          <a:p>
            <a:pPr marL="0" indent="0" algn="just">
              <a:buNone/>
            </a:pPr>
            <a:r>
              <a:rPr lang="en-US" dirty="0"/>
              <a:t>		         = $10,625M / ($44,693M / 365) </a:t>
            </a:r>
          </a:p>
          <a:p>
            <a:pPr marL="0" indent="0" algn="just">
              <a:buNone/>
            </a:pPr>
            <a:r>
              <a:rPr lang="en-US" dirty="0"/>
              <a:t>		          = $10,625M / $122.45M = 86.77 days</a:t>
            </a:r>
          </a:p>
          <a:p>
            <a:pPr algn="just"/>
            <a:endParaRPr lang="en-US" dirty="0"/>
          </a:p>
          <a:p>
            <a:pPr algn="just"/>
            <a:endParaRPr lang="en-EG" dirty="0"/>
          </a:p>
        </p:txBody>
      </p:sp>
      <p:sp>
        <p:nvSpPr>
          <p:cNvPr id="4" name="Slide Number Placeholder 3">
            <a:extLst>
              <a:ext uri="{FF2B5EF4-FFF2-40B4-BE49-F238E27FC236}">
                <a16:creationId xmlns:a16="http://schemas.microsoft.com/office/drawing/2014/main" id="{BCF09518-A940-D64E-8D51-25F41D07D85C}"/>
              </a:ext>
            </a:extLst>
          </p:cNvPr>
          <p:cNvSpPr>
            <a:spLocks noGrp="1"/>
          </p:cNvSpPr>
          <p:nvPr>
            <p:ph type="sldNum" sz="quarter" idx="12"/>
          </p:nvPr>
        </p:nvSpPr>
        <p:spPr/>
        <p:txBody>
          <a:bodyPr/>
          <a:lstStyle/>
          <a:p>
            <a:fld id="{AF3A9E09-1372-4915-B62F-D3AC7680CC12}" type="slidenum">
              <a:rPr lang="en-US" smtClean="0"/>
              <a:pPr/>
              <a:t>43</a:t>
            </a:fld>
            <a:endParaRPr lang="en-US" dirty="0"/>
          </a:p>
        </p:txBody>
      </p:sp>
    </p:spTree>
    <p:extLst>
      <p:ext uri="{BB962C8B-B14F-4D97-AF65-F5344CB8AC3E}">
        <p14:creationId xmlns:p14="http://schemas.microsoft.com/office/powerpoint/2010/main" val="3057271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5. </a:t>
            </a:r>
            <a:r>
              <a:rPr lang="en-US" sz="4000" b="1" dirty="0"/>
              <a:t>Days in inventory </a:t>
            </a:r>
            <a:endParaRPr lang="en-EG" sz="4000" b="1" dirty="0"/>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days in inventory 95.80 days</a:t>
            </a:r>
          </a:p>
          <a:p>
            <a:pPr algn="just"/>
            <a:r>
              <a:rPr lang="en-US" dirty="0"/>
              <a:t>Note that when we calculated accounts receivable turnover or days in receivables, we use sales in our computation. </a:t>
            </a:r>
          </a:p>
          <a:p>
            <a:pPr algn="just"/>
            <a:r>
              <a:rPr lang="en-US" dirty="0"/>
              <a:t>But when calculating days in inventory or inventory turnover, we use cost of goods sold. </a:t>
            </a:r>
          </a:p>
          <a:p>
            <a:pPr algn="just"/>
            <a:r>
              <a:rPr lang="en-US" dirty="0"/>
              <a:t>We do this because inventory is measured at cost.</a:t>
            </a:r>
          </a:p>
          <a:p>
            <a:pPr algn="just"/>
            <a:endParaRPr lang="en-EG" dirty="0"/>
          </a:p>
        </p:txBody>
      </p:sp>
      <p:sp>
        <p:nvSpPr>
          <p:cNvPr id="4" name="Slide Number Placeholder 3">
            <a:extLst>
              <a:ext uri="{FF2B5EF4-FFF2-40B4-BE49-F238E27FC236}">
                <a16:creationId xmlns:a16="http://schemas.microsoft.com/office/drawing/2014/main" id="{E658F126-B33E-AA46-8A7C-912CC81A490C}"/>
              </a:ext>
            </a:extLst>
          </p:cNvPr>
          <p:cNvSpPr>
            <a:spLocks noGrp="1"/>
          </p:cNvSpPr>
          <p:nvPr>
            <p:ph type="sldNum" sz="quarter" idx="12"/>
          </p:nvPr>
        </p:nvSpPr>
        <p:spPr/>
        <p:txBody>
          <a:bodyPr/>
          <a:lstStyle/>
          <a:p>
            <a:fld id="{AF3A9E09-1372-4915-B62F-D3AC7680CC12}" type="slidenum">
              <a:rPr lang="en-US" smtClean="0"/>
              <a:pPr/>
              <a:t>44</a:t>
            </a:fld>
            <a:endParaRPr lang="en-US" dirty="0"/>
          </a:p>
        </p:txBody>
      </p:sp>
    </p:spTree>
    <p:extLst>
      <p:ext uri="{BB962C8B-B14F-4D97-AF65-F5344CB8AC3E}">
        <p14:creationId xmlns:p14="http://schemas.microsoft.com/office/powerpoint/2010/main" val="261640703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lnSpcReduction="10000"/>
          </a:bodyPr>
          <a:lstStyle/>
          <a:p>
            <a:pPr algn="just"/>
            <a:r>
              <a:rPr lang="en-US" dirty="0"/>
              <a:t>As we did with days in receivables and accounts receivable turnover, we can restate days in inventory as inventory turnover, which is calculated as follow</a:t>
            </a:r>
          </a:p>
          <a:p>
            <a:pPr marL="0" indent="0" algn="just">
              <a:buNone/>
            </a:pPr>
            <a:r>
              <a:rPr lang="en-US" b="1" dirty="0"/>
              <a:t>Inventory turnover = cost of goods sold / inventory</a:t>
            </a:r>
          </a:p>
          <a:p>
            <a:pPr algn="just"/>
            <a:r>
              <a:rPr lang="en-US" b="1" dirty="0">
                <a:solidFill>
                  <a:schemeClr val="accent2">
                    <a:lumMod val="75000"/>
                  </a:schemeClr>
                </a:solidFill>
              </a:rPr>
              <a:t>Inventory turnover </a:t>
            </a:r>
            <a:r>
              <a:rPr lang="en-US" dirty="0"/>
              <a:t>a firm’s cost of goods sold divided by its inventory. This ratio measures the number of times a firm’s inventories are sold and replaced during the year, that is, the relative liquidity of the inventories.</a:t>
            </a:r>
          </a:p>
          <a:p>
            <a:pPr algn="just"/>
            <a:r>
              <a:rPr lang="en-US" b="1" i="1" dirty="0"/>
              <a:t>For Home Depot:</a:t>
            </a:r>
          </a:p>
          <a:p>
            <a:pPr marL="0" indent="0" algn="just">
              <a:buNone/>
            </a:pPr>
            <a:r>
              <a:rPr lang="en-US" dirty="0"/>
              <a:t>Inventory turnover = $44,693M / $10,625M = 4.21X</a:t>
            </a:r>
          </a:p>
          <a:p>
            <a:pPr algn="just"/>
            <a:endParaRPr lang="en-EG" dirty="0"/>
          </a:p>
        </p:txBody>
      </p:sp>
      <p:sp>
        <p:nvSpPr>
          <p:cNvPr id="4" name="Slide Number Placeholder 3">
            <a:extLst>
              <a:ext uri="{FF2B5EF4-FFF2-40B4-BE49-F238E27FC236}">
                <a16:creationId xmlns:a16="http://schemas.microsoft.com/office/drawing/2014/main" id="{237106DD-CE9F-3B4C-88FA-D5CAF8A9F174}"/>
              </a:ext>
            </a:extLst>
          </p:cNvPr>
          <p:cNvSpPr>
            <a:spLocks noGrp="1"/>
          </p:cNvSpPr>
          <p:nvPr>
            <p:ph type="sldNum" sz="quarter" idx="12"/>
          </p:nvPr>
        </p:nvSpPr>
        <p:spPr/>
        <p:txBody>
          <a:bodyPr/>
          <a:lstStyle/>
          <a:p>
            <a:fld id="{AF3A9E09-1372-4915-B62F-D3AC7680CC12}" type="slidenum">
              <a:rPr lang="en-US" smtClean="0"/>
              <a:pPr/>
              <a:t>45</a:t>
            </a:fld>
            <a:endParaRPr lang="en-US" dirty="0"/>
          </a:p>
        </p:txBody>
      </p:sp>
    </p:spTree>
    <p:extLst>
      <p:ext uri="{BB962C8B-B14F-4D97-AF65-F5344CB8AC3E}">
        <p14:creationId xmlns:p14="http://schemas.microsoft.com/office/powerpoint/2010/main" val="408357445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6. Inventory Turnover</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a:bodyPr>
          <a:lstStyle/>
          <a:p>
            <a:pPr algn="just"/>
            <a:r>
              <a:rPr lang="en-US" b="1" dirty="0">
                <a:solidFill>
                  <a:schemeClr val="accent2">
                    <a:lumMod val="75000"/>
                  </a:schemeClr>
                </a:solidFill>
              </a:rPr>
              <a:t>Lowe’s inventory turnover 3.81 </a:t>
            </a:r>
            <a:r>
              <a:rPr lang="en-US" b="1" dirty="0" err="1">
                <a:solidFill>
                  <a:schemeClr val="accent2">
                    <a:lumMod val="75000"/>
                  </a:schemeClr>
                </a:solidFill>
              </a:rPr>
              <a:t>tiimes</a:t>
            </a:r>
            <a:endParaRPr lang="en-US" b="1" dirty="0">
              <a:solidFill>
                <a:schemeClr val="accent2">
                  <a:lumMod val="75000"/>
                </a:schemeClr>
              </a:solidFill>
            </a:endParaRPr>
          </a:p>
          <a:p>
            <a:pPr algn="just"/>
            <a:r>
              <a:rPr lang="en-US" dirty="0"/>
              <a:t>Hence, we see that Home Depot is moving (turning over) its inventory more quickly than Lowe’s—4.21 times per year, compared with 3.81 times for Lowe’s. This suggests that Home Depot’s inventory is more liquid than Lowe’s.</a:t>
            </a:r>
          </a:p>
          <a:p>
            <a:pPr algn="just"/>
            <a:endParaRPr lang="en-EG" dirty="0"/>
          </a:p>
        </p:txBody>
      </p:sp>
      <p:sp>
        <p:nvSpPr>
          <p:cNvPr id="4" name="Slide Number Placeholder 3">
            <a:extLst>
              <a:ext uri="{FF2B5EF4-FFF2-40B4-BE49-F238E27FC236}">
                <a16:creationId xmlns:a16="http://schemas.microsoft.com/office/drawing/2014/main" id="{A4E09E32-8AF5-D040-9CCB-11BBC099B3F3}"/>
              </a:ext>
            </a:extLst>
          </p:cNvPr>
          <p:cNvSpPr>
            <a:spLocks noGrp="1"/>
          </p:cNvSpPr>
          <p:nvPr>
            <p:ph type="sldNum" sz="quarter" idx="12"/>
          </p:nvPr>
        </p:nvSpPr>
        <p:spPr/>
        <p:txBody>
          <a:bodyPr/>
          <a:lstStyle/>
          <a:p>
            <a:fld id="{AF3A9E09-1372-4915-B62F-D3AC7680CC12}" type="slidenum">
              <a:rPr lang="en-US" smtClean="0"/>
              <a:pPr/>
              <a:t>46</a:t>
            </a:fld>
            <a:endParaRPr lang="en-US" dirty="0"/>
          </a:p>
        </p:txBody>
      </p:sp>
    </p:spTree>
    <p:extLst>
      <p:ext uri="{BB962C8B-B14F-4D97-AF65-F5344CB8AC3E}">
        <p14:creationId xmlns:p14="http://schemas.microsoft.com/office/powerpoint/2010/main" val="275350196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r>
              <a:rPr lang="en-EG" sz="4000" b="1" dirty="0"/>
              <a:t>Liquidity Analysis</a:t>
            </a:r>
          </a:p>
        </p:txBody>
      </p:sp>
      <p:sp>
        <p:nvSpPr>
          <p:cNvPr id="3" name="Content Placeholder 2">
            <a:extLst>
              <a:ext uri="{FF2B5EF4-FFF2-40B4-BE49-F238E27FC236}">
                <a16:creationId xmlns:a16="http://schemas.microsoft.com/office/drawing/2014/main" id="{36DFF22A-D4B7-ED4E-8753-DCB1D5BB9E22}"/>
              </a:ext>
            </a:extLst>
          </p:cNvPr>
          <p:cNvSpPr>
            <a:spLocks noGrp="1"/>
          </p:cNvSpPr>
          <p:nvPr>
            <p:ph sz="half" idx="2"/>
          </p:nvPr>
        </p:nvSpPr>
        <p:spPr>
          <a:xfrm>
            <a:off x="839788" y="1785257"/>
            <a:ext cx="10881867" cy="4404406"/>
          </a:xfrm>
        </p:spPr>
        <p:txBody>
          <a:bodyPr>
            <a:normAutofit fontScale="92500" lnSpcReduction="20000"/>
          </a:bodyPr>
          <a:lstStyle/>
          <a:p>
            <a:pPr algn="just"/>
            <a:r>
              <a:rPr lang="en-US" dirty="0"/>
              <a:t>To conclude, the current ratio indicates that Home Depot is less liquid than Lowe’s, but this result assumes that Home Depot’s accounts receivable and inventory are of similar quality to Lowe’s. </a:t>
            </a:r>
          </a:p>
          <a:p>
            <a:pPr algn="just"/>
            <a:r>
              <a:rPr lang="en-US" dirty="0"/>
              <a:t>However, this is not the case given Home Depot’s lower accounts receivable turnover (more days in receivables) and higher inventory turnover (fewer days in inventory). </a:t>
            </a:r>
          </a:p>
          <a:p>
            <a:pPr algn="just"/>
            <a:r>
              <a:rPr lang="en-US" dirty="0"/>
              <a:t>The acid-test ratio, on the other hand, suggests that Home Depot is more liquid than Lowe’s, but we know that Home Depot’s accounts receivable are a bit less liquid than Lowe’s. </a:t>
            </a:r>
          </a:p>
          <a:p>
            <a:pPr algn="just"/>
            <a:r>
              <a:rPr lang="en-US" dirty="0"/>
              <a:t>We therefore have a mixed outcome, and cannot say definitively whether Home Depot is more or less liquid. </a:t>
            </a:r>
          </a:p>
          <a:p>
            <a:pPr algn="just"/>
            <a:r>
              <a:rPr lang="en-US" dirty="0"/>
              <a:t>Thus, we have to conclude that Home Depot’s liquidity and Lowe’s liquidity are probably very similar.</a:t>
            </a:r>
          </a:p>
          <a:p>
            <a:pPr algn="just"/>
            <a:endParaRPr lang="en-EG" dirty="0"/>
          </a:p>
        </p:txBody>
      </p:sp>
      <p:sp>
        <p:nvSpPr>
          <p:cNvPr id="4" name="Slide Number Placeholder 3">
            <a:extLst>
              <a:ext uri="{FF2B5EF4-FFF2-40B4-BE49-F238E27FC236}">
                <a16:creationId xmlns:a16="http://schemas.microsoft.com/office/drawing/2014/main" id="{BA43B6F5-62C4-E040-B272-86761378BB29}"/>
              </a:ext>
            </a:extLst>
          </p:cNvPr>
          <p:cNvSpPr>
            <a:spLocks noGrp="1"/>
          </p:cNvSpPr>
          <p:nvPr>
            <p:ph type="sldNum" sz="quarter" idx="12"/>
          </p:nvPr>
        </p:nvSpPr>
        <p:spPr/>
        <p:txBody>
          <a:bodyPr/>
          <a:lstStyle/>
          <a:p>
            <a:fld id="{AF3A9E09-1372-4915-B62F-D3AC7680CC12}" type="slidenum">
              <a:rPr lang="en-US" smtClean="0"/>
              <a:pPr/>
              <a:t>47</a:t>
            </a:fld>
            <a:endParaRPr lang="en-US" dirty="0"/>
          </a:p>
        </p:txBody>
      </p:sp>
    </p:spTree>
    <p:extLst>
      <p:ext uri="{BB962C8B-B14F-4D97-AF65-F5344CB8AC3E}">
        <p14:creationId xmlns:p14="http://schemas.microsoft.com/office/powerpoint/2010/main" val="3041865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72FAF0-E973-5B41-B656-9022FD55EBE6}"/>
              </a:ext>
            </a:extLst>
          </p:cNvPr>
          <p:cNvSpPr>
            <a:spLocks noGrp="1"/>
          </p:cNvSpPr>
          <p:nvPr>
            <p:ph type="title"/>
          </p:nvPr>
        </p:nvSpPr>
        <p:spPr>
          <a:xfrm>
            <a:off x="1206055" y="190954"/>
            <a:ext cx="10515600" cy="1325563"/>
          </a:xfrm>
        </p:spPr>
        <p:txBody>
          <a:bodyPr>
            <a:normAutofit/>
          </a:bodyPr>
          <a:lstStyle/>
          <a:p>
            <a:endParaRPr lang="en-EG" sz="4000" b="1" dirty="0"/>
          </a:p>
        </p:txBody>
      </p:sp>
      <p:pic>
        <p:nvPicPr>
          <p:cNvPr id="5" name="Content Placeholder 4">
            <a:extLst>
              <a:ext uri="{FF2B5EF4-FFF2-40B4-BE49-F238E27FC236}">
                <a16:creationId xmlns:a16="http://schemas.microsoft.com/office/drawing/2014/main" id="{243A28C2-43B5-8C45-BAB3-FD1960CB94C2}"/>
              </a:ext>
            </a:extLst>
          </p:cNvPr>
          <p:cNvPicPr>
            <a:picLocks noGrp="1" noChangeAspect="1"/>
          </p:cNvPicPr>
          <p:nvPr>
            <p:ph sz="half" idx="2"/>
          </p:nvPr>
        </p:nvPicPr>
        <p:blipFill rotWithShape="1">
          <a:blip r:embed="rId3">
            <a:extLst>
              <a:ext uri="{28A0092B-C50C-407E-A947-70E740481C1C}">
                <a14:useLocalDpi xmlns:a14="http://schemas.microsoft.com/office/drawing/2010/main" val="0"/>
              </a:ext>
            </a:extLst>
          </a:blip>
          <a:srcRect l="26810" t="40459" r="24471" b="10183"/>
          <a:stretch/>
        </p:blipFill>
        <p:spPr>
          <a:xfrm>
            <a:off x="0" y="0"/>
            <a:ext cx="12192000" cy="6858000"/>
          </a:xfrm>
        </p:spPr>
      </p:pic>
      <p:sp>
        <p:nvSpPr>
          <p:cNvPr id="3" name="Slide Number Placeholder 2">
            <a:extLst>
              <a:ext uri="{FF2B5EF4-FFF2-40B4-BE49-F238E27FC236}">
                <a16:creationId xmlns:a16="http://schemas.microsoft.com/office/drawing/2014/main" id="{ABD1E137-1F46-FB48-ADEE-029414FD1927}"/>
              </a:ext>
            </a:extLst>
          </p:cNvPr>
          <p:cNvSpPr>
            <a:spLocks noGrp="1"/>
          </p:cNvSpPr>
          <p:nvPr>
            <p:ph type="sldNum" sz="quarter" idx="12"/>
          </p:nvPr>
        </p:nvSpPr>
        <p:spPr/>
        <p:txBody>
          <a:bodyPr/>
          <a:lstStyle/>
          <a:p>
            <a:fld id="{AF3A9E09-1372-4915-B62F-D3AC7680CC12}" type="slidenum">
              <a:rPr lang="en-US" smtClean="0"/>
              <a:pPr/>
              <a:t>48</a:t>
            </a:fld>
            <a:endParaRPr lang="en-US" dirty="0"/>
          </a:p>
        </p:txBody>
      </p:sp>
    </p:spTree>
    <p:extLst>
      <p:ext uri="{BB962C8B-B14F-4D97-AF65-F5344CB8AC3E}">
        <p14:creationId xmlns:p14="http://schemas.microsoft.com/office/powerpoint/2010/main" val="41021533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17699329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601</TotalTime>
  <Words>3688</Words>
  <Application>Microsoft Macintosh PowerPoint</Application>
  <PresentationFormat>Widescreen</PresentationFormat>
  <Paragraphs>310</Paragraphs>
  <Slides>49</Slides>
  <Notes>45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49</vt:i4>
      </vt:variant>
    </vt:vector>
  </HeadingPairs>
  <TitlesOfParts>
    <vt:vector size="55"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Introduction</vt:lpstr>
      <vt:lpstr>3. The Cash Flow Statement</vt:lpstr>
      <vt:lpstr>Profits  Versus Cash Flows</vt:lpstr>
      <vt:lpstr>Profits Versus Cash Flows</vt:lpstr>
      <vt:lpstr>Determining Sources and Uses of Cash</vt:lpstr>
      <vt:lpstr>Cash Flow Statement</vt:lpstr>
      <vt:lpstr>Cash Flow Statement</vt:lpstr>
      <vt:lpstr>Cash Flow Activity 1: Cash Flows from Day-to-Day Operations</vt:lpstr>
      <vt:lpstr>PowerPoint Presentation</vt:lpstr>
      <vt:lpstr>Cash Flow Activity 2: Investing in Long-Term Assets </vt:lpstr>
      <vt:lpstr>Cash Flow Activity 3: Financing the Business </vt:lpstr>
      <vt:lpstr>Example</vt:lpstr>
      <vt:lpstr>PowerPoint Presentation</vt:lpstr>
      <vt:lpstr>PowerPoint Presentation</vt:lpstr>
      <vt:lpstr>PowerPoint Presentation</vt:lpstr>
      <vt:lpstr>Learning Objectives</vt:lpstr>
      <vt:lpstr>The Purpose of Financial Analysis </vt:lpstr>
      <vt:lpstr>The Purpose of Financial Analysis</vt:lpstr>
      <vt:lpstr>The Purpose of Financial Analysis</vt:lpstr>
      <vt:lpstr>Financial ratios</vt:lpstr>
      <vt:lpstr>Financial analysis</vt:lpstr>
      <vt:lpstr>Financial analysis</vt:lpstr>
      <vt:lpstr> Measuring Key Financial Relationships</vt:lpstr>
      <vt:lpstr>1. Firm Liquidity</vt:lpstr>
      <vt:lpstr>PowerPoint Presentation</vt:lpstr>
      <vt:lpstr>Measuring Key Financial Relationships</vt:lpstr>
      <vt:lpstr>PowerPoint Presentation</vt:lpstr>
      <vt:lpstr>PowerPoint Presentation</vt:lpstr>
      <vt:lpstr>Question 1: How Liquid Is the Firm—Can It Pay Its Bills?</vt:lpstr>
      <vt:lpstr>1. Current Ratio</vt:lpstr>
      <vt:lpstr>1. Current Ratio</vt:lpstr>
      <vt:lpstr>2. Quick Ratio</vt:lpstr>
      <vt:lpstr>2. Quick Ratio</vt:lpstr>
      <vt:lpstr>2. Quick Ratio</vt:lpstr>
      <vt:lpstr>3. Days in receivables</vt:lpstr>
      <vt:lpstr>3. Days in receivables</vt:lpstr>
      <vt:lpstr>3. Days in receivables</vt:lpstr>
      <vt:lpstr>4. Accounts receivable turnover ratio</vt:lpstr>
      <vt:lpstr>4. Accounts receivable turnover ratio</vt:lpstr>
      <vt:lpstr>5. Days in inventory </vt:lpstr>
      <vt:lpstr>5. Days in inventory </vt:lpstr>
      <vt:lpstr>6. Inventory Turnover</vt:lpstr>
      <vt:lpstr>6. Inventory Turnover</vt:lpstr>
      <vt:lpstr>Liquidity Analysis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26</cp:revision>
  <dcterms:created xsi:type="dcterms:W3CDTF">2023-04-29T09:08:23Z</dcterms:created>
  <dcterms:modified xsi:type="dcterms:W3CDTF">2023-10-25T10:35:08Z</dcterms:modified>
</cp:coreProperties>
</file>