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69" r:id="rId3"/>
    <p:sldId id="380" r:id="rId4"/>
    <p:sldId id="365" r:id="rId5"/>
    <p:sldId id="371" r:id="rId6"/>
    <p:sldId id="370" r:id="rId7"/>
    <p:sldId id="366" r:id="rId8"/>
    <p:sldId id="367" r:id="rId9"/>
    <p:sldId id="373" r:id="rId10"/>
    <p:sldId id="379" r:id="rId11"/>
    <p:sldId id="382" r:id="rId12"/>
    <p:sldId id="383" r:id="rId13"/>
    <p:sldId id="381" r:id="rId1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>
      <p:cViewPr varScale="1">
        <p:scale>
          <a:sx n="76" d="100"/>
          <a:sy n="76" d="100"/>
        </p:scale>
        <p:origin x="687" y="27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10/2/2025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10/2/2025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0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13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080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10/2/2025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F73C32D-873A-370E-864D-23DA685B5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44328"/>
            <a:ext cx="12180711" cy="795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79326" y="381000"/>
            <a:ext cx="1748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6705600" y="2971800"/>
            <a:ext cx="4139187" cy="64633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600200"/>
            <a:ext cx="3210238" cy="4177596"/>
          </a:xfrm>
          <a:prstGeom prst="rect">
            <a:avLst/>
          </a:prstGeom>
        </p:spPr>
      </p:pic>
      <p:sp>
        <p:nvSpPr>
          <p:cNvPr id="28" name="Title 1">
            <a:extLst>
              <a:ext uri="{FF2B5EF4-FFF2-40B4-BE49-F238E27FC236}">
                <a16:creationId xmlns:a16="http://schemas.microsoft.com/office/drawing/2014/main" id="{45CD9330-5F7D-CCDD-6E7E-768DB69C52D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sp>
        <p:nvSpPr>
          <p:cNvPr id="29" name="Rectangle: Rounded Corners 22">
            <a:extLst>
              <a:ext uri="{FF2B5EF4-FFF2-40B4-BE49-F238E27FC236}">
                <a16:creationId xmlns:a16="http://schemas.microsoft.com/office/drawing/2014/main" id="{B6C93591-97E6-45E5-DD98-68BFF63CBCB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: Rounded Corners 22">
            <a:extLst>
              <a:ext uri="{FF2B5EF4-FFF2-40B4-BE49-F238E27FC236}">
                <a16:creationId xmlns:a16="http://schemas.microsoft.com/office/drawing/2014/main" id="{AF5D8688-4AC5-8348-19D0-266611FE325A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57E1502-51C9-2BB6-05D2-B75D38304E4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DDC793-86F4-01F0-321E-81841C8EE76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D3925D7B-3328-360E-B63C-B6713115F34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000" y="1728384"/>
            <a:ext cx="8576121" cy="409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Israa Lewaa</a:t>
            </a: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Lecturer in Statistics and Mathematics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Statistical data integration Using A latent Class Model”.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Faculty of Economics and Political Science, Cairo University, Statistics Department. 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Faculty of Economics and Political Science, Cairo University, Statistics Department.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887C39F-3F4B-0B79-C216-7E816361334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Am I ?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CF3ECAE-D660-DE28-48BB-34ECAB04F87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70ACCD0-7FA8-20D0-D959-071A65B68915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086E3CA-CC78-E9BA-8407-AC3C8620CD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AE062F-9190-21FE-E5E3-22C07DCAB93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46E08728-1124-B8AC-2DB8-FBA85867235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0760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2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081220-E3FB-8432-872D-A1FCF175E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DC859B31-0504-3804-C401-2C6394C4955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3344498-CE03-2300-C31F-431A144AA4F8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74638A8-1D0E-8FB1-E8E5-490015FF8D61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13BAF47-2747-3A41-1C86-91ABDDCB87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F62805-8249-AC2C-0DD7-C00B61C8056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4CF09C5A-71CA-4EEB-14B7-FC2691FE6D5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889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Matrices,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System of linear Equations,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Vector Space,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Linear Algebra by Spreadsheet,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1BEB776D-C0C2-F1CD-62FA-4133B85852BD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5358DAF-C518-6097-13EA-D90D8D961D7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B556671-F0C4-35FE-B43C-C2A00C36B38A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D02ACB8-8932-512F-C838-C563E2881BA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66F7B6-A12A-1CC0-D933-1EFC55983E1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6EDD4953-1F36-37B8-CA21-6EF49A72505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2020612"/>
            <a:ext cx="769299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/>
              <a:t>3 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</a:p>
          <a:p>
            <a:pPr lvl="1" indent="-457200">
              <a:buFont typeface="Wingdings" pitchFamily="2" charset="2"/>
              <a:buChar char="Ø"/>
              <a:defRPr/>
            </a:pPr>
            <a:endParaRPr lang="ar-YE" sz="2000" b="1" i="1" dirty="0">
              <a:solidFill>
                <a:srgbClr val="FF0000"/>
              </a:solidFill>
            </a:endParaRPr>
          </a:p>
          <a:p>
            <a:pPr marL="0" lvl="1">
              <a:defRPr/>
            </a:pPr>
            <a:r>
              <a:rPr lang="en-US" dirty="0" err="1"/>
              <a:t>Strang</a:t>
            </a:r>
            <a:r>
              <a:rPr lang="en-US" dirty="0"/>
              <a:t>, G. (2006). Linear algebra and its applications. Belmont, CA: Thomson, Brooks/Cole.</a:t>
            </a:r>
            <a:r>
              <a:rPr lang="ar-SA" dirty="0"/>
              <a:t>‏</a:t>
            </a:r>
            <a:endParaRPr lang="en-US" dirty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EAAB4CE-3A99-F030-5BA4-2439B90788D9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Learning Resources 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4D768F5-CB79-CEBF-3F65-9195AF6E3E1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4BF7956-4E8A-468A-E052-0276C5BFF8F5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61B1B44-0500-D7EF-9BB6-644C80ADB1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12335F6-5962-939F-C5F6-F4622C59BF6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5C6B280C-8420-52D1-7B8D-CBC51C0CDB6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81100" y="1147088"/>
            <a:ext cx="98128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with and recognize properties of particular matrices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Formulate, solve, apply, and interpret properties of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row operations on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transpose of a matrix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Gaussian elimination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systems of linear equations using the inverse of the coefficient matrix when possible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common matrix operations such as addition, scalar multiplication, multiplication, and transposition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 and use equivalent forms to identify matrices and solve linear systems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E887A636-87BF-DED7-6A63-236F30ACCA6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55F0E3B-A476-9658-BAE3-4C90EEBF80E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790478A-A95B-1400-7086-6930090EA475}"/>
              </a:ext>
            </a:extLst>
          </p:cNvPr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4432560-1395-9F46-9235-0C2BAD08D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E850FF-6162-F5CB-AB76-93936DE97EA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DB2F7F00-2227-1D20-CB78-7BB46E097F1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417864"/>
              </p:ext>
            </p:extLst>
          </p:nvPr>
        </p:nvGraphicFramePr>
        <p:xfrm>
          <a:off x="1054555" y="1231949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6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 Lecture_1_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Lecture_2_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Scalar and vector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Introduction to matrix algebra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Operations on matrices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Lecture_5_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matrix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Lecture_6_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Determinants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Lecture_7_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System of linear equations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Advanced Topics in linear algebra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Lecture_9_Vector Space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Lecture_10_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Linear</a:t>
                      </a:r>
                      <a:r>
                        <a:rPr lang="en-US" sz="18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Algebra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Spreadsheet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8623" y="37825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F9FB7BA-9A71-38A2-291A-12A65E1D2A9B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Structure </a:t>
            </a: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0D15524-6C4A-FC77-7065-16DC38567FB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9AE6891-3540-E076-FC95-525E262F1D03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CE396AE-ED15-6BB7-321B-2EA42208EF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359C05-E267-83C6-A062-4A772700AB2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C30AC5CC-17E2-8C1A-417A-D1DA401266B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9D713EB-F323-D881-DB84-0C8D62221D32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0C9977-69D3-30C2-EF43-50E13AC6F614}"/>
              </a:ext>
            </a:extLst>
          </p:cNvPr>
          <p:cNvSpPr>
            <a:spLocks noGrp="1" noChangeArrowheads="1"/>
          </p:cNvSpPr>
          <p:nvPr/>
        </p:nvSpPr>
        <p:spPr>
          <a:xfrm>
            <a:off x="5410200" y="2058682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pic>
        <p:nvPicPr>
          <p:cNvPr id="18" name="Picture 2" descr="EXAM | University of Lapland">
            <a:extLst>
              <a:ext uri="{FF2B5EF4-FFF2-40B4-BE49-F238E27FC236}">
                <a16:creationId xmlns:a16="http://schemas.microsoft.com/office/drawing/2014/main" id="{ACB05D71-6B3C-2973-18E6-46D804985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4C78D07D-5EE0-DBD8-9FDF-1D303029151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6A79CE71-EB3A-4EAB-CD02-F339D6CE6E23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AA5EF9E-0754-4070-301B-4A255230E1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892EDE-9B47-3D4B-E373-D95CF0B12DD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9F5655A6-1089-443E-4EF5-419F4192051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6840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D:\ربيع 2023\السادة اعضاء هيئة التدريس\79dcea84-f0bd-4553-9190-d0fec362226c.jf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01" y="1304627"/>
            <a:ext cx="4340900" cy="424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50042CB-8311-9D90-DBB9-C68B5181A545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7E2534D5-B50C-CFC7-7688-B89EBBF7724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4932F40-4E18-43FC-FF10-5B0EA398A195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35C1D52-766E-692F-2EC1-B009E11D7E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017C83-2A07-1DC8-8E3B-5A15A621C65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C40133A0-85EB-4368-E667-F09D43B431E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15EFFF6-52BC-FB22-DA97-A94C859D342E}"/>
              </a:ext>
            </a:extLst>
          </p:cNvPr>
          <p:cNvSpPr/>
          <p:nvPr/>
        </p:nvSpPr>
        <p:spPr>
          <a:xfrm>
            <a:off x="2514600" y="1304627"/>
            <a:ext cx="1066800" cy="6765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D1FEE3-1D6C-F756-223A-FA5AAAE4BAE8}"/>
              </a:ext>
            </a:extLst>
          </p:cNvPr>
          <p:cNvSpPr/>
          <p:nvPr/>
        </p:nvSpPr>
        <p:spPr>
          <a:xfrm>
            <a:off x="1143000" y="5257800"/>
            <a:ext cx="6096000" cy="4504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14818" y="2053302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First </a:t>
            </a:r>
            <a:r>
              <a:rPr lang="en-US" sz="3600" b="1" dirty="0" err="1">
                <a:solidFill>
                  <a:schemeClr val="bg1"/>
                </a:solidFill>
                <a:cs typeface="+mj-cs"/>
              </a:rPr>
              <a:t>Trimaster</a:t>
            </a:r>
            <a:r>
              <a:rPr lang="en-US" sz="3600" b="1" dirty="0">
                <a:solidFill>
                  <a:schemeClr val="bg1"/>
                </a:solidFill>
                <a:cs typeface="+mj-cs"/>
              </a:rPr>
              <a:t> 2023 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93BF39B-47F3-3646-935E-E05EF84C6B2E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085743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809EC1F-5321-93B0-7F08-E10FFE3AD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683" y="1226492"/>
            <a:ext cx="7760320" cy="4531403"/>
          </a:xfrm>
          <a:prstGeom prst="rect">
            <a:avLst/>
          </a:prstGeom>
        </p:spPr>
      </p:pic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7C7CE7F-0B5C-8DAE-38D8-4C360397F29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E9357D6F-C38A-05D4-9411-6F376F17D33D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063E303-47D9-1C9F-9CBE-228B83A773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61BD07-2CD4-1EDB-ADDB-C6CAE768B1C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967DD924-6DF9-FA35-7E88-82958510241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9E841F-6E09-61DC-FE7B-F83048CCB5EE}"/>
              </a:ext>
            </a:extLst>
          </p:cNvPr>
          <p:cNvSpPr/>
          <p:nvPr/>
        </p:nvSpPr>
        <p:spPr>
          <a:xfrm>
            <a:off x="1371600" y="1143000"/>
            <a:ext cx="1828800" cy="472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1D13B46-339D-5765-1023-C2AE297AB01C}"/>
              </a:ext>
            </a:extLst>
          </p:cNvPr>
          <p:cNvSpPr/>
          <p:nvPr/>
        </p:nvSpPr>
        <p:spPr>
          <a:xfrm>
            <a:off x="2438400" y="2286000"/>
            <a:ext cx="7086600" cy="304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97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Teams</a:t>
            </a:r>
          </a:p>
          <a:p>
            <a:pPr algn="ctr" rtl="1"/>
            <a:r>
              <a:rPr lang="ar-YE" sz="2400" dirty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DAB541-6F57-D5DF-B46D-F58CA77A8EE2}"/>
              </a:ext>
            </a:extLst>
          </p:cNvPr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4000" b="1" dirty="0"/>
              <a:t>حلقة النقاش يوم من كل أسبوع وتفاصيل حلقة النقاش موجودة علي صفحة المودل</a:t>
            </a:r>
            <a:endParaRPr lang="en-US" sz="4000" b="1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792A7EF-62BE-0603-3AA3-E6F9B64BE730}"/>
              </a:ext>
            </a:extLst>
          </p:cNvPr>
          <p:cNvSpPr txBox="1">
            <a:spLocks/>
          </p:cNvSpPr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B9FC5D08-96FF-A305-5E60-8A69DA0F5A5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662A478F-0FCF-5777-2F1F-21E5273D26F4}"/>
              </a:ext>
            </a:extLst>
          </p:cNvPr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8B0ED66-5F3C-1882-BEF2-B6EFF3571E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73456D-FD72-AA31-828C-C824B229CF7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F88BB596-6A78-2B6C-EC3F-4E546BCED8C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11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13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91440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66132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5365</TotalTime>
  <Words>621</Words>
  <Application>Microsoft Office PowerPoint</Application>
  <PresentationFormat>Widescreen</PresentationFormat>
  <Paragraphs>140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Aardvark Cafe</vt:lpstr>
      <vt:lpstr>Arial</vt:lpstr>
      <vt:lpstr>Bader</vt:lpstr>
      <vt:lpstr>Calibri</vt:lpstr>
      <vt:lpstr>Constantia</vt:lpstr>
      <vt:lpstr>Sakkal Majalla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Israa Lewaa</cp:lastModifiedBy>
  <cp:revision>196</cp:revision>
  <dcterms:created xsi:type="dcterms:W3CDTF">2012-10-04T04:34:07Z</dcterms:created>
  <dcterms:modified xsi:type="dcterms:W3CDTF">2025-10-02T11:57:56Z</dcterms:modified>
</cp:coreProperties>
</file>